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80700"/>
  <p:notesSz cx="7556500" cy="10680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280" y="-12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598" y="1996650"/>
            <a:ext cx="6177302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05443" y="10148513"/>
            <a:ext cx="58419" cy="13843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r>
              <a:rPr sz="800" b="0" dirty="0">
                <a:latin typeface="Noto Sans Light"/>
                <a:cs typeface="Noto Sans Light"/>
              </a:rPr>
              <a:t>1</a:t>
            </a:r>
            <a:endParaRPr sz="800">
              <a:latin typeface="Noto Sans Light"/>
              <a:cs typeface="Noto Sans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4273" y="10101241"/>
            <a:ext cx="46228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latin typeface="Noto Sans Light"/>
                <a:cs typeface="Noto Sans Light"/>
              </a:rPr>
              <a:t>Copyright © </a:t>
            </a:r>
            <a:r>
              <a:rPr sz="800" b="0" spc="-5" dirty="0">
                <a:latin typeface="Noto Sans Light"/>
                <a:cs typeface="Noto Sans Light"/>
              </a:rPr>
              <a:t>2020 </a:t>
            </a:r>
            <a:r>
              <a:rPr sz="800" b="0" spc="5" dirty="0">
                <a:latin typeface="Noto Sans Light"/>
                <a:cs typeface="Noto Sans Light"/>
              </a:rPr>
              <a:t>The Nielsen </a:t>
            </a:r>
            <a:r>
              <a:rPr sz="800" b="0" spc="10" dirty="0">
                <a:latin typeface="Noto Sans Light"/>
                <a:cs typeface="Noto Sans Light"/>
              </a:rPr>
              <a:t>Company </a:t>
            </a:r>
            <a:r>
              <a:rPr sz="800" b="0" spc="5" dirty="0">
                <a:latin typeface="Noto Sans Light"/>
                <a:cs typeface="Noto Sans Light"/>
              </a:rPr>
              <a:t>(US), </a:t>
            </a:r>
            <a:r>
              <a:rPr sz="800" b="0" dirty="0">
                <a:latin typeface="Noto Sans Light"/>
                <a:cs typeface="Noto Sans Light"/>
              </a:rPr>
              <a:t>LLC. </a:t>
            </a:r>
            <a:r>
              <a:rPr sz="800" b="0" spc="10" dirty="0">
                <a:latin typeface="Noto Sans Light"/>
                <a:cs typeface="Noto Sans Light"/>
              </a:rPr>
              <a:t>Conﬁdential and </a:t>
            </a:r>
            <a:r>
              <a:rPr sz="800" b="0" spc="5" dirty="0">
                <a:latin typeface="Noto Sans Light"/>
                <a:cs typeface="Noto Sans Light"/>
              </a:rPr>
              <a:t>proprietary. </a:t>
            </a:r>
            <a:r>
              <a:rPr sz="800" b="0" spc="10" dirty="0">
                <a:latin typeface="Noto Sans Light"/>
                <a:cs typeface="Noto Sans Light"/>
              </a:rPr>
              <a:t>Do </a:t>
            </a:r>
            <a:r>
              <a:rPr sz="800" b="0" spc="5" dirty="0">
                <a:latin typeface="Noto Sans Light"/>
                <a:cs typeface="Noto Sans Light"/>
              </a:rPr>
              <a:t>not</a:t>
            </a:r>
            <a:r>
              <a:rPr sz="800" b="0" spc="-40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distribute.</a:t>
            </a:r>
            <a:endParaRPr sz="800">
              <a:latin typeface="Noto Sans Light"/>
              <a:cs typeface="Noto Sans Ligh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7556500" cy="2588895"/>
            <a:chOff x="0" y="0"/>
            <a:chExt cx="7556500" cy="2588895"/>
          </a:xfrm>
        </p:grpSpPr>
        <p:sp>
          <p:nvSpPr>
            <p:cNvPr id="5" name="object 5"/>
            <p:cNvSpPr/>
            <p:nvPr/>
          </p:nvSpPr>
          <p:spPr>
            <a:xfrm>
              <a:off x="6754136" y="0"/>
              <a:ext cx="358824" cy="51490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 anchor="b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7556500" cy="213052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 anchor="b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54136" y="0"/>
              <a:ext cx="358824" cy="51490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 anchor="b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7649" y="1398997"/>
              <a:ext cx="6647180" cy="1189990"/>
            </a:xfrm>
            <a:custGeom>
              <a:avLst/>
              <a:gdLst/>
              <a:ahLst/>
              <a:cxnLst/>
              <a:rect l="l" t="t" r="r" b="b"/>
              <a:pathLst>
                <a:path w="6647180" h="1189989">
                  <a:moveTo>
                    <a:pt x="6646786" y="1189497"/>
                  </a:moveTo>
                  <a:lnTo>
                    <a:pt x="0" y="1189497"/>
                  </a:lnTo>
                  <a:lnTo>
                    <a:pt x="0" y="0"/>
                  </a:lnTo>
                  <a:lnTo>
                    <a:pt x="6646786" y="0"/>
                  </a:lnTo>
                  <a:lnTo>
                    <a:pt x="6646786" y="11894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 anchor="b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0" y="10383404"/>
            <a:ext cx="7556500" cy="2972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33560" y="10111754"/>
            <a:ext cx="236220" cy="217804"/>
          </a:xfrm>
          <a:custGeom>
            <a:avLst/>
            <a:gdLst/>
            <a:ahLst/>
            <a:cxnLst/>
            <a:rect l="l" t="t" r="r" b="b"/>
            <a:pathLst>
              <a:path w="236220" h="217804">
                <a:moveTo>
                  <a:pt x="236099" y="217499"/>
                </a:moveTo>
                <a:lnTo>
                  <a:pt x="0" y="217499"/>
                </a:lnTo>
                <a:lnTo>
                  <a:pt x="0" y="0"/>
                </a:lnTo>
                <a:lnTo>
                  <a:pt x="236099" y="0"/>
                </a:lnTo>
                <a:lnTo>
                  <a:pt x="236099" y="2174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352742" y="6170182"/>
            <a:ext cx="3501390" cy="8027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RESEARCH</a:t>
            </a:r>
            <a:r>
              <a:rPr sz="1300" b="1" spc="-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 </a:t>
            </a:r>
            <a:r>
              <a:rPr sz="13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DESIGN</a:t>
            </a:r>
            <a:endParaRPr sz="1300" dirty="0">
              <a:latin typeface="Liberation Sans Narrow"/>
              <a:cs typeface="Liberation Sans Narrow"/>
            </a:endParaRPr>
          </a:p>
          <a:p>
            <a:pPr marL="532130" marR="5080">
              <a:lnSpc>
                <a:spcPct val="117200"/>
              </a:lnSpc>
              <a:spcBef>
                <a:spcPts val="1315"/>
              </a:spcBef>
            </a:pPr>
            <a:r>
              <a:rPr sz="800" b="1" spc="15" dirty="0">
                <a:latin typeface="Arial"/>
                <a:cs typeface="Arial"/>
              </a:rPr>
              <a:t>Target </a:t>
            </a:r>
            <a:r>
              <a:rPr sz="800" b="1" spc="5" dirty="0">
                <a:latin typeface="Arial"/>
                <a:cs typeface="Arial"/>
              </a:rPr>
              <a:t>Respondent: </a:t>
            </a:r>
            <a:r>
              <a:rPr sz="800" b="0" spc="10" dirty="0">
                <a:latin typeface="Noto Sans Light"/>
                <a:cs typeface="Noto Sans Light"/>
              </a:rPr>
              <a:t>Gamers on </a:t>
            </a:r>
            <a:r>
              <a:rPr sz="800" b="0" spc="15" dirty="0">
                <a:latin typeface="Noto Sans Light"/>
                <a:cs typeface="Noto Sans Light"/>
              </a:rPr>
              <a:t>any </a:t>
            </a:r>
            <a:r>
              <a:rPr sz="800" b="0" spc="10" dirty="0">
                <a:latin typeface="Noto Sans Light"/>
                <a:cs typeface="Noto Sans Light"/>
              </a:rPr>
              <a:t>platform</a:t>
            </a:r>
            <a:r>
              <a:rPr lang="en-US" sz="800" b="0" spc="10" dirty="0">
                <a:latin typeface="Noto Sans Light"/>
                <a:cs typeface="Noto Sans Light"/>
              </a:rPr>
              <a:t>, male and female</a:t>
            </a:r>
            <a:r>
              <a:rPr sz="800" b="0" spc="10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between </a:t>
            </a:r>
            <a:r>
              <a:rPr sz="800" b="0" spc="-5" dirty="0">
                <a:latin typeface="Noto Sans Light"/>
                <a:cs typeface="Noto Sans Light"/>
              </a:rPr>
              <a:t>15 </a:t>
            </a:r>
            <a:r>
              <a:rPr sz="800" b="0" spc="5" dirty="0">
                <a:latin typeface="Noto Sans Light"/>
                <a:cs typeface="Noto Sans Light"/>
              </a:rPr>
              <a:t>and  </a:t>
            </a:r>
            <a:r>
              <a:rPr sz="800" b="0" spc="-5" dirty="0">
                <a:latin typeface="Noto Sans Light"/>
                <a:cs typeface="Noto Sans Light"/>
              </a:rPr>
              <a:t>40 </a:t>
            </a:r>
            <a:r>
              <a:rPr sz="800" b="0" spc="5" dirty="0">
                <a:latin typeface="Noto Sans Light"/>
                <a:cs typeface="Noto Sans Light"/>
              </a:rPr>
              <a:t>years </a:t>
            </a:r>
            <a:r>
              <a:rPr sz="800" b="0" spc="15" dirty="0">
                <a:latin typeface="Noto Sans Light"/>
                <a:cs typeface="Noto Sans Light"/>
              </a:rPr>
              <a:t>of </a:t>
            </a:r>
            <a:r>
              <a:rPr sz="800" b="0" spc="-5" dirty="0">
                <a:latin typeface="Noto Sans Light"/>
                <a:cs typeface="Noto Sans Light"/>
              </a:rPr>
              <a:t>age. </a:t>
            </a:r>
            <a:r>
              <a:rPr sz="800" b="0" spc="5" dirty="0">
                <a:latin typeface="Noto Sans Light"/>
                <a:cs typeface="Noto Sans Light"/>
              </a:rPr>
              <a:t>Demographic quotas </a:t>
            </a:r>
            <a:r>
              <a:rPr sz="800" b="0" spc="15" dirty="0">
                <a:latin typeface="Noto Sans Light"/>
                <a:cs typeface="Noto Sans Light"/>
              </a:rPr>
              <a:t>will vary by</a:t>
            </a:r>
            <a:r>
              <a:rPr sz="800" b="0" spc="-80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country.</a:t>
            </a:r>
            <a:endParaRPr sz="800" dirty="0">
              <a:latin typeface="Noto Sans Light"/>
              <a:cs typeface="Noto Sans Light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89598" y="1996650"/>
            <a:ext cx="3122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GAMER INSIGHTS</a:t>
            </a:r>
            <a:r>
              <a:rPr spc="-100" dirty="0"/>
              <a:t> </a:t>
            </a:r>
            <a:r>
              <a:rPr dirty="0"/>
              <a:t>STUDY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02298" y="1570120"/>
            <a:ext cx="2320925" cy="407163"/>
          </a:xfrm>
          <a:prstGeom prst="rect">
            <a:avLst/>
          </a:prstGeom>
          <a:solidFill>
            <a:srgbClr val="00AEEF"/>
          </a:solidFill>
        </p:spPr>
        <p:txBody>
          <a:bodyPr vert="horz" wrap="square" lIns="0" tIns="98425" rIns="0" bIns="0" rtlCol="0" anchor="t">
            <a:spAutoFit/>
          </a:bodyPr>
          <a:lstStyle/>
          <a:p>
            <a:pPr marL="158115">
              <a:lnSpc>
                <a:spcPct val="100000"/>
              </a:lnSpc>
              <a:spcBef>
                <a:spcPts val="775"/>
              </a:spcBef>
            </a:pPr>
            <a:r>
              <a:rPr sz="1000" dirty="0">
                <a:solidFill>
                  <a:srgbClr val="FFFFFF"/>
                </a:solidFill>
                <a:latin typeface="Liberation Sans Narrow"/>
                <a:cs typeface="Liberation Sans Narrow"/>
              </a:rPr>
              <a:t>GAMING - THE </a:t>
            </a:r>
            <a:r>
              <a:rPr sz="1000" spc="-1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ULTIMATE</a:t>
            </a:r>
            <a:r>
              <a:rPr sz="1000" spc="-4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Liberation Sans Narrow"/>
                <a:cs typeface="Liberation Sans Narrow"/>
              </a:rPr>
              <a:t>ENTERTAINER</a:t>
            </a:r>
            <a:endParaRPr sz="1000" dirty="0">
              <a:latin typeface="Liberation Sans Narrow"/>
              <a:cs typeface="Liberation Sans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96269" y="2749550"/>
            <a:ext cx="5107940" cy="7664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85"/>
              </a:spcBef>
            </a:pPr>
            <a:r>
              <a:rPr sz="800" b="0" spc="5" dirty="0">
                <a:latin typeface="Noto Sans Light"/>
                <a:cs typeface="Noto Sans Light"/>
              </a:rPr>
              <a:t>The </a:t>
            </a:r>
            <a:r>
              <a:rPr sz="800" b="0" dirty="0">
                <a:latin typeface="Noto Sans Light"/>
                <a:cs typeface="Noto Sans Light"/>
              </a:rPr>
              <a:t>recent </a:t>
            </a:r>
            <a:r>
              <a:rPr sz="800" b="0" spc="5" dirty="0">
                <a:latin typeface="Noto Sans Light"/>
                <a:cs typeface="Noto Sans Light"/>
              </a:rPr>
              <a:t>pandemic is </a:t>
            </a:r>
            <a:r>
              <a:rPr sz="800" b="0" dirty="0">
                <a:latin typeface="Noto Sans Light"/>
                <a:cs typeface="Noto Sans Light"/>
              </a:rPr>
              <a:t>captivating </a:t>
            </a:r>
            <a:r>
              <a:rPr sz="800" b="0" spc="5" dirty="0">
                <a:latin typeface="Noto Sans Light"/>
                <a:cs typeface="Noto Sans Light"/>
              </a:rPr>
              <a:t>consumer’s </a:t>
            </a:r>
            <a:r>
              <a:rPr sz="800" b="0" spc="10" dirty="0">
                <a:latin typeface="Noto Sans Light"/>
                <a:cs typeface="Noto Sans Light"/>
              </a:rPr>
              <a:t>all over the world, </a:t>
            </a:r>
            <a:r>
              <a:rPr sz="800" b="0" spc="5" dirty="0">
                <a:latin typeface="Noto Sans Light"/>
                <a:cs typeface="Noto Sans Light"/>
              </a:rPr>
              <a:t>spurred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dirty="0">
                <a:latin typeface="Noto Sans Light"/>
                <a:cs typeface="Noto Sans Light"/>
              </a:rPr>
              <a:t>digitalization </a:t>
            </a:r>
            <a:r>
              <a:rPr sz="800" b="0" spc="5" dirty="0">
                <a:latin typeface="Noto Sans Light"/>
                <a:cs typeface="Noto Sans Light"/>
              </a:rPr>
              <a:t>path </a:t>
            </a:r>
            <a:r>
              <a:rPr sz="800" b="0" spc="10" dirty="0">
                <a:latin typeface="Noto Sans Light"/>
                <a:cs typeface="Noto Sans Light"/>
              </a:rPr>
              <a:t>in </a:t>
            </a:r>
            <a:r>
              <a:rPr sz="800" b="0" spc="15" dirty="0">
                <a:latin typeface="Noto Sans Light"/>
                <a:cs typeface="Noto Sans Light"/>
              </a:rPr>
              <a:t>many  ways: </a:t>
            </a:r>
            <a:r>
              <a:rPr sz="800" b="0" spc="5" dirty="0">
                <a:latin typeface="Noto Sans Light"/>
                <a:cs typeface="Noto Sans Light"/>
              </a:rPr>
              <a:t>consumers started </a:t>
            </a:r>
            <a:r>
              <a:rPr sz="800" b="0" spc="10" dirty="0">
                <a:latin typeface="Noto Sans Light"/>
                <a:cs typeface="Noto Sans Light"/>
              </a:rPr>
              <a:t>to </a:t>
            </a:r>
            <a:r>
              <a:rPr sz="800" b="0" spc="5" dirty="0">
                <a:latin typeface="Noto Sans Light"/>
                <a:cs typeface="Noto Sans Light"/>
              </a:rPr>
              <a:t>adapt </a:t>
            </a:r>
            <a:r>
              <a:rPr sz="800" b="0" spc="10" dirty="0">
                <a:latin typeface="Noto Sans Light"/>
                <a:cs typeface="Noto Sans Light"/>
              </a:rPr>
              <a:t>their daily </a:t>
            </a:r>
            <a:r>
              <a:rPr sz="800" b="0" spc="5" dirty="0">
                <a:latin typeface="Noto Sans Light"/>
                <a:cs typeface="Noto Sans Light"/>
              </a:rPr>
              <a:t>routine, </a:t>
            </a:r>
            <a:r>
              <a:rPr sz="800" b="0" dirty="0">
                <a:latin typeface="Noto Sans Light"/>
                <a:cs typeface="Noto Sans Light"/>
              </a:rPr>
              <a:t>shifting </a:t>
            </a:r>
            <a:r>
              <a:rPr sz="800" b="0" spc="10" dirty="0">
                <a:latin typeface="Noto Sans Light"/>
                <a:cs typeface="Noto Sans Light"/>
              </a:rPr>
              <a:t>their </a:t>
            </a:r>
            <a:r>
              <a:rPr sz="800" b="0" spc="5" dirty="0">
                <a:latin typeface="Noto Sans Light"/>
                <a:cs typeface="Noto Sans Light"/>
              </a:rPr>
              <a:t>behavior </a:t>
            </a:r>
            <a:r>
              <a:rPr sz="800" b="0" spc="15" dirty="0">
                <a:latin typeface="Noto Sans Light"/>
                <a:cs typeface="Noto Sans Light"/>
              </a:rPr>
              <a:t>from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spc="5" dirty="0">
                <a:latin typeface="Noto Sans Light"/>
                <a:cs typeface="Noto Sans Light"/>
              </a:rPr>
              <a:t>real </a:t>
            </a:r>
            <a:r>
              <a:rPr sz="800" b="0" spc="10" dirty="0">
                <a:latin typeface="Noto Sans Light"/>
                <a:cs typeface="Noto Sans Light"/>
              </a:rPr>
              <a:t>life </a:t>
            </a:r>
            <a:r>
              <a:rPr sz="800" b="0" spc="5" dirty="0">
                <a:latin typeface="Noto Sans Light"/>
                <a:cs typeface="Noto Sans Light"/>
              </a:rPr>
              <a:t>habits </a:t>
            </a:r>
            <a:r>
              <a:rPr sz="800" b="0" dirty="0">
                <a:latin typeface="Noto Sans Light"/>
                <a:cs typeface="Noto Sans Light"/>
              </a:rPr>
              <a:t>leaning  </a:t>
            </a:r>
            <a:r>
              <a:rPr sz="800" b="0" spc="10" dirty="0">
                <a:latin typeface="Noto Sans Light"/>
                <a:cs typeface="Noto Sans Light"/>
              </a:rPr>
              <a:t>towards an online world. </a:t>
            </a:r>
            <a:r>
              <a:rPr sz="800" b="0" spc="5" dirty="0">
                <a:latin typeface="Noto Sans Light"/>
                <a:cs typeface="Noto Sans Light"/>
              </a:rPr>
              <a:t>The </a:t>
            </a:r>
            <a:r>
              <a:rPr sz="800" b="0" spc="15" dirty="0">
                <a:latin typeface="Noto Sans Light"/>
                <a:cs typeface="Noto Sans Light"/>
              </a:rPr>
              <a:t>new </a:t>
            </a:r>
            <a:r>
              <a:rPr sz="800" b="0" spc="10" dirty="0">
                <a:latin typeface="Noto Sans Light"/>
                <a:cs typeface="Noto Sans Light"/>
              </a:rPr>
              <a:t>reality </a:t>
            </a:r>
            <a:r>
              <a:rPr sz="800" b="0" spc="5" dirty="0">
                <a:latin typeface="Noto Sans Light"/>
                <a:cs typeface="Noto Sans Light"/>
              </a:rPr>
              <a:t>has </a:t>
            </a:r>
            <a:r>
              <a:rPr sz="800" b="0" spc="-5" dirty="0">
                <a:latin typeface="Noto Sans Light"/>
                <a:cs typeface="Noto Sans Light"/>
              </a:rPr>
              <a:t>energized </a:t>
            </a:r>
            <a:r>
              <a:rPr sz="800" b="0" spc="10" dirty="0">
                <a:latin typeface="Noto Sans Light"/>
                <a:cs typeface="Noto Sans Light"/>
              </a:rPr>
              <a:t>the world </a:t>
            </a:r>
            <a:r>
              <a:rPr sz="800" b="0" spc="15" dirty="0">
                <a:latin typeface="Noto Sans Light"/>
                <a:cs typeface="Noto Sans Light"/>
              </a:rPr>
              <a:t>of </a:t>
            </a:r>
            <a:r>
              <a:rPr sz="800" b="0" spc="-10" dirty="0">
                <a:latin typeface="Noto Sans Light"/>
                <a:cs typeface="Noto Sans Light"/>
              </a:rPr>
              <a:t>gaming </a:t>
            </a:r>
            <a:r>
              <a:rPr sz="800" b="0" spc="5" dirty="0">
                <a:latin typeface="Noto Sans Light"/>
                <a:cs typeface="Noto Sans Light"/>
              </a:rPr>
              <a:t>further </a:t>
            </a:r>
            <a:r>
              <a:rPr sz="800" b="0" spc="10" dirty="0">
                <a:latin typeface="Noto Sans Light"/>
                <a:cs typeface="Noto Sans Light"/>
              </a:rPr>
              <a:t>and the </a:t>
            </a:r>
            <a:r>
              <a:rPr sz="800" b="0" spc="5" dirty="0">
                <a:latin typeface="Noto Sans Light"/>
                <a:cs typeface="Noto Sans Light"/>
              </a:rPr>
              <a:t>ones </a:t>
            </a:r>
            <a:r>
              <a:rPr sz="800" b="0" spc="15" dirty="0">
                <a:latin typeface="Noto Sans Light"/>
                <a:cs typeface="Noto Sans Light"/>
              </a:rPr>
              <a:t>who </a:t>
            </a:r>
            <a:r>
              <a:rPr sz="800" b="0" spc="5" dirty="0">
                <a:latin typeface="Noto Sans Light"/>
                <a:cs typeface="Noto Sans Light"/>
              </a:rPr>
              <a:t>learn  </a:t>
            </a:r>
            <a:r>
              <a:rPr sz="800" b="0" spc="15" dirty="0">
                <a:latin typeface="Noto Sans Light"/>
                <a:cs typeface="Noto Sans Light"/>
              </a:rPr>
              <a:t>how </a:t>
            </a:r>
            <a:r>
              <a:rPr sz="800" b="0" spc="5" dirty="0">
                <a:latin typeface="Noto Sans Light"/>
                <a:cs typeface="Noto Sans Light"/>
              </a:rPr>
              <a:t>consumers are </a:t>
            </a:r>
            <a:r>
              <a:rPr sz="800" b="0" dirty="0">
                <a:latin typeface="Noto Sans Light"/>
                <a:cs typeface="Noto Sans Light"/>
              </a:rPr>
              <a:t>adapting </a:t>
            </a:r>
            <a:r>
              <a:rPr sz="800" b="0" spc="10" dirty="0">
                <a:latin typeface="Noto Sans Light"/>
                <a:cs typeface="Noto Sans Light"/>
              </a:rPr>
              <a:t>to the </a:t>
            </a:r>
            <a:r>
              <a:rPr sz="800" b="0" spc="-10" dirty="0">
                <a:latin typeface="Noto Sans Light"/>
                <a:cs typeface="Noto Sans Light"/>
              </a:rPr>
              <a:t>changing </a:t>
            </a:r>
            <a:r>
              <a:rPr sz="800" b="0" spc="10" dirty="0">
                <a:latin typeface="Noto Sans Light"/>
                <a:cs typeface="Noto Sans Light"/>
              </a:rPr>
              <a:t>environment would </a:t>
            </a:r>
            <a:r>
              <a:rPr sz="800" b="0" spc="15" dirty="0">
                <a:latin typeface="Noto Sans Light"/>
                <a:cs typeface="Noto Sans Light"/>
              </a:rPr>
              <a:t>win a </a:t>
            </a:r>
            <a:r>
              <a:rPr sz="800" b="0" spc="-5" dirty="0">
                <a:latin typeface="Noto Sans Light"/>
                <a:cs typeface="Noto Sans Light"/>
              </a:rPr>
              <a:t>larger </a:t>
            </a:r>
            <a:r>
              <a:rPr sz="800" b="0" spc="5" dirty="0">
                <a:latin typeface="Noto Sans Light"/>
                <a:cs typeface="Noto Sans Light"/>
              </a:rPr>
              <a:t>share </a:t>
            </a:r>
            <a:r>
              <a:rPr sz="800" b="0" spc="15" dirty="0">
                <a:latin typeface="Noto Sans Light"/>
                <a:cs typeface="Noto Sans Light"/>
              </a:rPr>
              <a:t>of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spc="-10" dirty="0">
                <a:latin typeface="Noto Sans Light"/>
                <a:cs typeface="Noto Sans Light"/>
              </a:rPr>
              <a:t>gaming </a:t>
            </a:r>
            <a:r>
              <a:rPr sz="800" b="0" spc="5" dirty="0">
                <a:latin typeface="Noto Sans Light"/>
                <a:cs typeface="Noto Sans Light"/>
              </a:rPr>
              <a:t>pie. </a:t>
            </a:r>
            <a:r>
              <a:rPr sz="800" b="0" spc="10" dirty="0">
                <a:latin typeface="Noto Sans Light"/>
                <a:cs typeface="Noto Sans Light"/>
              </a:rPr>
              <a:t>With  the </a:t>
            </a:r>
            <a:r>
              <a:rPr sz="800" b="0" dirty="0">
                <a:latin typeface="Noto Sans Light"/>
                <a:cs typeface="Noto Sans Light"/>
              </a:rPr>
              <a:t>recent </a:t>
            </a:r>
            <a:r>
              <a:rPr sz="800" b="0" spc="10" dirty="0">
                <a:latin typeface="Noto Sans Light"/>
                <a:cs typeface="Noto Sans Light"/>
              </a:rPr>
              <a:t>study </a:t>
            </a:r>
            <a:r>
              <a:rPr sz="800" b="0" spc="15" dirty="0">
                <a:latin typeface="Noto Sans Light"/>
                <a:cs typeface="Noto Sans Light"/>
              </a:rPr>
              <a:t>we will </a:t>
            </a:r>
            <a:r>
              <a:rPr sz="800" b="0" spc="5" dirty="0">
                <a:latin typeface="Noto Sans Light"/>
                <a:cs typeface="Noto Sans Light"/>
              </a:rPr>
              <a:t>deep </a:t>
            </a:r>
            <a:r>
              <a:rPr sz="800" b="0" spc="10" dirty="0">
                <a:latin typeface="Noto Sans Light"/>
                <a:cs typeface="Noto Sans Light"/>
              </a:rPr>
              <a:t>dive </a:t>
            </a:r>
            <a:r>
              <a:rPr sz="800" b="0" spc="5" dirty="0">
                <a:latin typeface="Noto Sans Light"/>
                <a:cs typeface="Noto Sans Light"/>
              </a:rPr>
              <a:t>into </a:t>
            </a:r>
            <a:r>
              <a:rPr sz="800" b="0" dirty="0">
                <a:latin typeface="Noto Sans Light"/>
                <a:cs typeface="Noto Sans Light"/>
              </a:rPr>
              <a:t>gamer </a:t>
            </a:r>
            <a:r>
              <a:rPr sz="800" b="0" spc="5" dirty="0">
                <a:latin typeface="Noto Sans Light"/>
                <a:cs typeface="Noto Sans Light"/>
              </a:rPr>
              <a:t>behaviour </a:t>
            </a:r>
            <a:r>
              <a:rPr sz="800" b="0" spc="10" dirty="0">
                <a:latin typeface="Noto Sans Light"/>
                <a:cs typeface="Noto Sans Light"/>
              </a:rPr>
              <a:t>and </a:t>
            </a:r>
            <a:r>
              <a:rPr sz="800" b="0" spc="15" dirty="0">
                <a:latin typeface="Noto Sans Light"/>
                <a:cs typeface="Noto Sans Light"/>
              </a:rPr>
              <a:t>will </a:t>
            </a:r>
            <a:r>
              <a:rPr sz="800" b="0" spc="-5" dirty="0">
                <a:latin typeface="Noto Sans Light"/>
                <a:cs typeface="Noto Sans Light"/>
              </a:rPr>
              <a:t>give </a:t>
            </a:r>
            <a:r>
              <a:rPr sz="800" b="0" spc="10" dirty="0">
                <a:latin typeface="Noto Sans Light"/>
                <a:cs typeface="Noto Sans Light"/>
              </a:rPr>
              <a:t>you vital </a:t>
            </a:r>
            <a:r>
              <a:rPr sz="800" b="0" dirty="0">
                <a:latin typeface="Noto Sans Light"/>
                <a:cs typeface="Noto Sans Light"/>
              </a:rPr>
              <a:t>insights </a:t>
            </a:r>
            <a:r>
              <a:rPr sz="800" b="0" spc="10" dirty="0">
                <a:latin typeface="Noto Sans Light"/>
                <a:cs typeface="Noto Sans Light"/>
              </a:rPr>
              <a:t>to </a:t>
            </a:r>
            <a:r>
              <a:rPr sz="800" b="0" spc="5" dirty="0">
                <a:latin typeface="Noto Sans Light"/>
                <a:cs typeface="Noto Sans Light"/>
              </a:rPr>
              <a:t>unlock  undiscovered </a:t>
            </a:r>
            <a:r>
              <a:rPr sz="800" b="0" spc="10" dirty="0">
                <a:latin typeface="Noto Sans Light"/>
                <a:cs typeface="Noto Sans Light"/>
              </a:rPr>
              <a:t>opportunities in the </a:t>
            </a:r>
            <a:r>
              <a:rPr sz="800" b="0" spc="-10" dirty="0">
                <a:latin typeface="Noto Sans Light"/>
                <a:cs typeface="Noto Sans Light"/>
              </a:rPr>
              <a:t>gaming</a:t>
            </a:r>
            <a:r>
              <a:rPr sz="800" b="0" spc="-60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industry.</a:t>
            </a:r>
            <a:endParaRPr sz="800" dirty="0">
              <a:latin typeface="Noto Sans Light"/>
              <a:cs typeface="Noto Sans Light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02656" y="2784060"/>
            <a:ext cx="747395" cy="711835"/>
            <a:chOff x="702656" y="2589219"/>
            <a:chExt cx="747395" cy="711835"/>
          </a:xfrm>
        </p:grpSpPr>
        <p:sp>
          <p:nvSpPr>
            <p:cNvPr id="16" name="object 16"/>
            <p:cNvSpPr/>
            <p:nvPr/>
          </p:nvSpPr>
          <p:spPr>
            <a:xfrm>
              <a:off x="1430977" y="2589219"/>
              <a:ext cx="0" cy="711835"/>
            </a:xfrm>
            <a:custGeom>
              <a:avLst/>
              <a:gdLst/>
              <a:ahLst/>
              <a:cxnLst/>
              <a:rect l="l" t="t" r="r" b="b"/>
              <a:pathLst>
                <a:path h="711835">
                  <a:moveTo>
                    <a:pt x="0" y="0"/>
                  </a:moveTo>
                  <a:lnTo>
                    <a:pt x="0" y="711298"/>
                  </a:lnTo>
                </a:path>
              </a:pathLst>
            </a:custGeom>
            <a:ln w="38099">
              <a:solidFill>
                <a:srgbClr val="8CC6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56070" y="2765519"/>
              <a:ext cx="457200" cy="216535"/>
            </a:xfrm>
            <a:custGeom>
              <a:avLst/>
              <a:gdLst/>
              <a:ahLst/>
              <a:cxnLst/>
              <a:rect l="l" t="t" r="r" b="b"/>
              <a:pathLst>
                <a:path w="457200" h="216535">
                  <a:moveTo>
                    <a:pt x="396896" y="216499"/>
                  </a:moveTo>
                  <a:lnTo>
                    <a:pt x="336406" y="216499"/>
                  </a:lnTo>
                  <a:lnTo>
                    <a:pt x="354801" y="198449"/>
                  </a:lnTo>
                  <a:lnTo>
                    <a:pt x="405386" y="198449"/>
                  </a:lnTo>
                  <a:lnTo>
                    <a:pt x="439344" y="184999"/>
                  </a:lnTo>
                  <a:lnTo>
                    <a:pt x="439344" y="18049"/>
                  </a:lnTo>
                  <a:lnTo>
                    <a:pt x="17687" y="18049"/>
                  </a:lnTo>
                  <a:lnTo>
                    <a:pt x="17687" y="138324"/>
                  </a:lnTo>
                  <a:lnTo>
                    <a:pt x="0" y="138324"/>
                  </a:lnTo>
                  <a:lnTo>
                    <a:pt x="0" y="0"/>
                  </a:lnTo>
                  <a:lnTo>
                    <a:pt x="456679" y="0"/>
                  </a:lnTo>
                  <a:lnTo>
                    <a:pt x="456679" y="182899"/>
                  </a:lnTo>
                  <a:lnTo>
                    <a:pt x="396896" y="216499"/>
                  </a:lnTo>
                  <a:close/>
                </a:path>
              </a:pathLst>
            </a:custGeom>
            <a:solidFill>
              <a:srgbClr val="8C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2656" y="2808319"/>
              <a:ext cx="563880" cy="316230"/>
            </a:xfrm>
            <a:custGeom>
              <a:avLst/>
              <a:gdLst/>
              <a:ahLst/>
              <a:cxnLst/>
              <a:rect l="l" t="t" r="r" b="b"/>
              <a:pathLst>
                <a:path w="563880" h="316230">
                  <a:moveTo>
                    <a:pt x="230936" y="90924"/>
                  </a:moveTo>
                  <a:lnTo>
                    <a:pt x="214014" y="90924"/>
                  </a:lnTo>
                  <a:lnTo>
                    <a:pt x="211878" y="84506"/>
                  </a:lnTo>
                  <a:lnTo>
                    <a:pt x="209892" y="77885"/>
                  </a:lnTo>
                  <a:lnTo>
                    <a:pt x="209769" y="71099"/>
                  </a:lnTo>
                  <a:lnTo>
                    <a:pt x="215539" y="42978"/>
                  </a:lnTo>
                  <a:lnTo>
                    <a:pt x="231258" y="20428"/>
                  </a:lnTo>
                  <a:lnTo>
                    <a:pt x="254538" y="5438"/>
                  </a:lnTo>
                  <a:lnTo>
                    <a:pt x="282991" y="0"/>
                  </a:lnTo>
                  <a:lnTo>
                    <a:pt x="311020" y="5438"/>
                  </a:lnTo>
                  <a:lnTo>
                    <a:pt x="329579" y="17699"/>
                  </a:lnTo>
                  <a:lnTo>
                    <a:pt x="282991" y="17699"/>
                  </a:lnTo>
                  <a:lnTo>
                    <a:pt x="261127" y="21965"/>
                  </a:lnTo>
                  <a:lnTo>
                    <a:pt x="243374" y="33524"/>
                  </a:lnTo>
                  <a:lnTo>
                    <a:pt x="231457" y="50521"/>
                  </a:lnTo>
                  <a:lnTo>
                    <a:pt x="227102" y="71099"/>
                  </a:lnTo>
                  <a:lnTo>
                    <a:pt x="227486" y="77474"/>
                  </a:lnTo>
                  <a:lnTo>
                    <a:pt x="227587" y="78281"/>
                  </a:lnTo>
                  <a:lnTo>
                    <a:pt x="228797" y="84549"/>
                  </a:lnTo>
                  <a:lnTo>
                    <a:pt x="230936" y="90924"/>
                  </a:lnTo>
                  <a:close/>
                </a:path>
                <a:path w="563880" h="316230">
                  <a:moveTo>
                    <a:pt x="345604" y="106849"/>
                  </a:moveTo>
                  <a:lnTo>
                    <a:pt x="322964" y="106849"/>
                  </a:lnTo>
                  <a:lnTo>
                    <a:pt x="328944" y="99274"/>
                  </a:lnTo>
                  <a:lnTo>
                    <a:pt x="333134" y="90568"/>
                  </a:lnTo>
                  <a:lnTo>
                    <a:pt x="335599" y="81066"/>
                  </a:lnTo>
                  <a:lnTo>
                    <a:pt x="336406" y="71099"/>
                  </a:lnTo>
                  <a:lnTo>
                    <a:pt x="332090" y="50521"/>
                  </a:lnTo>
                  <a:lnTo>
                    <a:pt x="320444" y="33524"/>
                  </a:lnTo>
                  <a:lnTo>
                    <a:pt x="303425" y="21965"/>
                  </a:lnTo>
                  <a:lnTo>
                    <a:pt x="282991" y="17699"/>
                  </a:lnTo>
                  <a:lnTo>
                    <a:pt x="329579" y="17699"/>
                  </a:lnTo>
                  <a:lnTo>
                    <a:pt x="333709" y="20428"/>
                  </a:lnTo>
                  <a:lnTo>
                    <a:pt x="348903" y="42978"/>
                  </a:lnTo>
                  <a:lnTo>
                    <a:pt x="354446" y="71099"/>
                  </a:lnTo>
                  <a:lnTo>
                    <a:pt x="353960" y="80767"/>
                  </a:lnTo>
                  <a:lnTo>
                    <a:pt x="352413" y="89771"/>
                  </a:lnTo>
                  <a:lnTo>
                    <a:pt x="349672" y="98377"/>
                  </a:lnTo>
                  <a:lnTo>
                    <a:pt x="345604" y="106849"/>
                  </a:lnTo>
                  <a:close/>
                </a:path>
                <a:path w="563880" h="316230">
                  <a:moveTo>
                    <a:pt x="2122" y="108949"/>
                  </a:moveTo>
                  <a:lnTo>
                    <a:pt x="0" y="90924"/>
                  </a:lnTo>
                  <a:lnTo>
                    <a:pt x="18323" y="90227"/>
                  </a:lnTo>
                  <a:lnTo>
                    <a:pt x="36480" y="88534"/>
                  </a:lnTo>
                  <a:lnTo>
                    <a:pt x="89430" y="82547"/>
                  </a:lnTo>
                  <a:lnTo>
                    <a:pt x="107625" y="80215"/>
                  </a:lnTo>
                  <a:lnTo>
                    <a:pt x="125423" y="78281"/>
                  </a:lnTo>
                  <a:lnTo>
                    <a:pt x="179081" y="81809"/>
                  </a:lnTo>
                  <a:lnTo>
                    <a:pt x="214014" y="90924"/>
                  </a:lnTo>
                  <a:lnTo>
                    <a:pt x="230936" y="90924"/>
                  </a:lnTo>
                  <a:lnTo>
                    <a:pt x="230982" y="91061"/>
                  </a:lnTo>
                  <a:lnTo>
                    <a:pt x="233146" y="95524"/>
                  </a:lnTo>
                  <a:lnTo>
                    <a:pt x="142557" y="95524"/>
                  </a:lnTo>
                  <a:lnTo>
                    <a:pt x="125760" y="96276"/>
                  </a:lnTo>
                  <a:lnTo>
                    <a:pt x="108731" y="98090"/>
                  </a:lnTo>
                  <a:lnTo>
                    <a:pt x="91370" y="100302"/>
                  </a:lnTo>
                  <a:lnTo>
                    <a:pt x="73579" y="102249"/>
                  </a:lnTo>
                  <a:lnTo>
                    <a:pt x="56444" y="105237"/>
                  </a:lnTo>
                  <a:lnTo>
                    <a:pt x="38647" y="107324"/>
                  </a:lnTo>
                  <a:lnTo>
                    <a:pt x="20451" y="108549"/>
                  </a:lnTo>
                  <a:lnTo>
                    <a:pt x="2122" y="108949"/>
                  </a:lnTo>
                  <a:close/>
                </a:path>
                <a:path w="563880" h="316230">
                  <a:moveTo>
                    <a:pt x="341359" y="220399"/>
                  </a:moveTo>
                  <a:lnTo>
                    <a:pt x="224979" y="220399"/>
                  </a:lnTo>
                  <a:lnTo>
                    <a:pt x="213372" y="217789"/>
                  </a:lnTo>
                  <a:lnTo>
                    <a:pt x="205081" y="211196"/>
                  </a:lnTo>
                  <a:lnTo>
                    <a:pt x="200107" y="202480"/>
                  </a:lnTo>
                  <a:lnTo>
                    <a:pt x="198449" y="193499"/>
                  </a:lnTo>
                  <a:lnTo>
                    <a:pt x="198449" y="187124"/>
                  </a:lnTo>
                  <a:lnTo>
                    <a:pt x="200572" y="180049"/>
                  </a:lnTo>
                  <a:lnTo>
                    <a:pt x="204817" y="175824"/>
                  </a:lnTo>
                  <a:lnTo>
                    <a:pt x="207292" y="171224"/>
                  </a:lnTo>
                  <a:lnTo>
                    <a:pt x="214014" y="166974"/>
                  </a:lnTo>
                  <a:lnTo>
                    <a:pt x="341359" y="166974"/>
                  </a:lnTo>
                  <a:lnTo>
                    <a:pt x="365618" y="165719"/>
                  </a:lnTo>
                  <a:lnTo>
                    <a:pt x="385532" y="161977"/>
                  </a:lnTo>
                  <a:lnTo>
                    <a:pt x="400605" y="155784"/>
                  </a:lnTo>
                  <a:lnTo>
                    <a:pt x="410339" y="147174"/>
                  </a:lnTo>
                  <a:lnTo>
                    <a:pt x="416706" y="137974"/>
                  </a:lnTo>
                  <a:lnTo>
                    <a:pt x="416706" y="128774"/>
                  </a:lnTo>
                  <a:lnTo>
                    <a:pt x="414584" y="124524"/>
                  </a:lnTo>
                  <a:lnTo>
                    <a:pt x="278746" y="124524"/>
                  </a:lnTo>
                  <a:lnTo>
                    <a:pt x="264968" y="123319"/>
                  </a:lnTo>
                  <a:lnTo>
                    <a:pt x="250228" y="120190"/>
                  </a:lnTo>
                  <a:lnTo>
                    <a:pt x="234625" y="115865"/>
                  </a:lnTo>
                  <a:lnTo>
                    <a:pt x="200660" y="105807"/>
                  </a:lnTo>
                  <a:lnTo>
                    <a:pt x="181469" y="100777"/>
                  </a:lnTo>
                  <a:lnTo>
                    <a:pt x="161748" y="97008"/>
                  </a:lnTo>
                  <a:lnTo>
                    <a:pt x="142557" y="95524"/>
                  </a:lnTo>
                  <a:lnTo>
                    <a:pt x="233146" y="95524"/>
                  </a:lnTo>
                  <a:lnTo>
                    <a:pt x="234177" y="97649"/>
                  </a:lnTo>
                  <a:lnTo>
                    <a:pt x="258053" y="103974"/>
                  </a:lnTo>
                  <a:lnTo>
                    <a:pt x="268599" y="106059"/>
                  </a:lnTo>
                  <a:lnTo>
                    <a:pt x="278746" y="106849"/>
                  </a:lnTo>
                  <a:lnTo>
                    <a:pt x="430149" y="106849"/>
                  </a:lnTo>
                  <a:lnTo>
                    <a:pt x="432271" y="111074"/>
                  </a:lnTo>
                  <a:lnTo>
                    <a:pt x="433111" y="116151"/>
                  </a:lnTo>
                  <a:lnTo>
                    <a:pt x="433951" y="126734"/>
                  </a:lnTo>
                  <a:lnTo>
                    <a:pt x="432334" y="140099"/>
                  </a:lnTo>
                  <a:lnTo>
                    <a:pt x="394332" y="177540"/>
                  </a:lnTo>
                  <a:lnTo>
                    <a:pt x="341359" y="184299"/>
                  </a:lnTo>
                  <a:lnTo>
                    <a:pt x="222857" y="184299"/>
                  </a:lnTo>
                  <a:lnTo>
                    <a:pt x="218259" y="187124"/>
                  </a:lnTo>
                  <a:lnTo>
                    <a:pt x="216137" y="189249"/>
                  </a:lnTo>
                  <a:lnTo>
                    <a:pt x="216137" y="195624"/>
                  </a:lnTo>
                  <a:lnTo>
                    <a:pt x="218259" y="200574"/>
                  </a:lnTo>
                  <a:lnTo>
                    <a:pt x="414115" y="200574"/>
                  </a:lnTo>
                  <a:lnTo>
                    <a:pt x="396366" y="208987"/>
                  </a:lnTo>
                  <a:lnTo>
                    <a:pt x="368232" y="217512"/>
                  </a:lnTo>
                  <a:lnTo>
                    <a:pt x="341359" y="220399"/>
                  </a:lnTo>
                  <a:close/>
                </a:path>
                <a:path w="563880" h="316230">
                  <a:moveTo>
                    <a:pt x="414115" y="200574"/>
                  </a:moveTo>
                  <a:lnTo>
                    <a:pt x="341359" y="200574"/>
                  </a:lnTo>
                  <a:lnTo>
                    <a:pt x="365369" y="198053"/>
                  </a:lnTo>
                  <a:lnTo>
                    <a:pt x="390971" y="190490"/>
                  </a:lnTo>
                  <a:lnTo>
                    <a:pt x="417767" y="177888"/>
                  </a:lnTo>
                  <a:lnTo>
                    <a:pt x="445396" y="160228"/>
                  </a:lnTo>
                  <a:lnTo>
                    <a:pt x="464793" y="149091"/>
                  </a:lnTo>
                  <a:lnTo>
                    <a:pt x="483828" y="140752"/>
                  </a:lnTo>
                  <a:lnTo>
                    <a:pt x="502466" y="135531"/>
                  </a:lnTo>
                  <a:lnTo>
                    <a:pt x="520706" y="133724"/>
                  </a:lnTo>
                  <a:lnTo>
                    <a:pt x="528864" y="134123"/>
                  </a:lnTo>
                  <a:lnTo>
                    <a:pt x="536889" y="135318"/>
                  </a:lnTo>
                  <a:lnTo>
                    <a:pt x="544781" y="137310"/>
                  </a:lnTo>
                  <a:lnTo>
                    <a:pt x="552541" y="140099"/>
                  </a:lnTo>
                  <a:lnTo>
                    <a:pt x="555018" y="140099"/>
                  </a:lnTo>
                  <a:lnTo>
                    <a:pt x="559616" y="142199"/>
                  </a:lnTo>
                  <a:lnTo>
                    <a:pt x="563861" y="147174"/>
                  </a:lnTo>
                  <a:lnTo>
                    <a:pt x="563861" y="152124"/>
                  </a:lnTo>
                  <a:lnTo>
                    <a:pt x="521766" y="152124"/>
                  </a:lnTo>
                  <a:lnTo>
                    <a:pt x="508662" y="153141"/>
                  </a:lnTo>
                  <a:lnTo>
                    <a:pt x="493335" y="156812"/>
                  </a:lnTo>
                  <a:lnTo>
                    <a:pt x="475952" y="164063"/>
                  </a:lnTo>
                  <a:lnTo>
                    <a:pt x="456679" y="175824"/>
                  </a:lnTo>
                  <a:lnTo>
                    <a:pt x="425826" y="195023"/>
                  </a:lnTo>
                  <a:lnTo>
                    <a:pt x="414115" y="200574"/>
                  </a:lnTo>
                  <a:close/>
                </a:path>
                <a:path w="563880" h="316230">
                  <a:moveTo>
                    <a:pt x="305279" y="315899"/>
                  </a:moveTo>
                  <a:lnTo>
                    <a:pt x="2122" y="315899"/>
                  </a:lnTo>
                  <a:lnTo>
                    <a:pt x="2122" y="298574"/>
                  </a:lnTo>
                  <a:lnTo>
                    <a:pt x="305279" y="298574"/>
                  </a:lnTo>
                  <a:lnTo>
                    <a:pt x="354514" y="290654"/>
                  </a:lnTo>
                  <a:lnTo>
                    <a:pt x="398577" y="270761"/>
                  </a:lnTo>
                  <a:lnTo>
                    <a:pt x="437201" y="244701"/>
                  </a:lnTo>
                  <a:lnTo>
                    <a:pt x="470121" y="218274"/>
                  </a:lnTo>
                  <a:lnTo>
                    <a:pt x="481771" y="208286"/>
                  </a:lnTo>
                  <a:lnTo>
                    <a:pt x="493025" y="198896"/>
                  </a:lnTo>
                  <a:lnTo>
                    <a:pt x="503350" y="190701"/>
                  </a:lnTo>
                  <a:lnTo>
                    <a:pt x="512216" y="184299"/>
                  </a:lnTo>
                  <a:lnTo>
                    <a:pt x="528863" y="174953"/>
                  </a:lnTo>
                  <a:lnTo>
                    <a:pt x="539276" y="166796"/>
                  </a:lnTo>
                  <a:lnTo>
                    <a:pt x="544648" y="160228"/>
                  </a:lnTo>
                  <a:lnTo>
                    <a:pt x="546173" y="155649"/>
                  </a:lnTo>
                  <a:lnTo>
                    <a:pt x="542283" y="154599"/>
                  </a:lnTo>
                  <a:lnTo>
                    <a:pt x="533793" y="152124"/>
                  </a:lnTo>
                  <a:lnTo>
                    <a:pt x="563861" y="152124"/>
                  </a:lnTo>
                  <a:lnTo>
                    <a:pt x="563795" y="160860"/>
                  </a:lnTo>
                  <a:lnTo>
                    <a:pt x="558555" y="172140"/>
                  </a:lnTo>
                  <a:lnTo>
                    <a:pt x="545356" y="186406"/>
                  </a:lnTo>
                  <a:lnTo>
                    <a:pt x="521413" y="202699"/>
                  </a:lnTo>
                  <a:lnTo>
                    <a:pt x="512581" y="207135"/>
                  </a:lnTo>
                  <a:lnTo>
                    <a:pt x="503018" y="213758"/>
                  </a:lnTo>
                  <a:lnTo>
                    <a:pt x="492660" y="222102"/>
                  </a:lnTo>
                  <a:lnTo>
                    <a:pt x="481441" y="231699"/>
                  </a:lnTo>
                  <a:lnTo>
                    <a:pt x="446702" y="259927"/>
                  </a:lnTo>
                  <a:lnTo>
                    <a:pt x="405961" y="287196"/>
                  </a:lnTo>
                  <a:lnTo>
                    <a:pt x="358919" y="307766"/>
                  </a:lnTo>
                  <a:lnTo>
                    <a:pt x="305279" y="3158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921869" y="3572207"/>
            <a:ext cx="390170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2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WHAT </a:t>
            </a:r>
            <a:r>
              <a:rPr sz="15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QUESTIONS WILL WE</a:t>
            </a:r>
            <a:r>
              <a:rPr sz="1500" b="1" spc="-12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 </a:t>
            </a:r>
            <a:r>
              <a:rPr sz="15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ANSWER?</a:t>
            </a:r>
            <a:endParaRPr sz="1500" dirty="0">
              <a:latin typeface="Liberation Sans Narrow"/>
              <a:cs typeface="Liberation Sans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4948" y="6170182"/>
            <a:ext cx="2383155" cy="2698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0" dirty="0">
                <a:solidFill>
                  <a:srgbClr val="8CC63F"/>
                </a:solidFill>
                <a:latin typeface="Liberation Sans Narrow"/>
                <a:cs typeface="Liberation Sans Narrow"/>
              </a:rPr>
              <a:t>WHAT </a:t>
            </a:r>
            <a:r>
              <a:rPr sz="13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DECISIONS CAN YOU</a:t>
            </a:r>
            <a:r>
              <a:rPr sz="1300" b="1" spc="-90" dirty="0">
                <a:solidFill>
                  <a:srgbClr val="8CC63F"/>
                </a:solidFill>
                <a:latin typeface="Liberation Sans Narrow"/>
                <a:cs typeface="Liberation Sans Narrow"/>
              </a:rPr>
              <a:t> </a:t>
            </a:r>
            <a:r>
              <a:rPr sz="13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MAKE?</a:t>
            </a:r>
            <a:endParaRPr sz="1300">
              <a:latin typeface="Liberation Sans Narrow"/>
              <a:cs typeface="Liberation Sans Narrow"/>
            </a:endParaRPr>
          </a:p>
          <a:p>
            <a:pPr marL="97790">
              <a:lnSpc>
                <a:spcPct val="100000"/>
              </a:lnSpc>
              <a:spcBef>
                <a:spcPts val="1035"/>
              </a:spcBef>
            </a:pPr>
            <a:r>
              <a:rPr sz="1000" b="1" spc="-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COMMUNICATION</a:t>
            </a:r>
            <a:endParaRPr sz="1000">
              <a:latin typeface="Liberation Sans Narrow"/>
              <a:cs typeface="Liberation Sans Narrow"/>
            </a:endParaRPr>
          </a:p>
          <a:p>
            <a:pPr marL="554990" marR="238125" indent="-290195">
              <a:lnSpc>
                <a:spcPts val="969"/>
              </a:lnSpc>
              <a:spcBef>
                <a:spcPts val="35"/>
              </a:spcBef>
              <a:buFont typeface="Arial"/>
              <a:buChar char="●"/>
              <a:tabLst>
                <a:tab pos="554990" algn="l"/>
                <a:tab pos="555625" algn="l"/>
              </a:tabLst>
            </a:pPr>
            <a:r>
              <a:rPr sz="800" b="0" dirty="0">
                <a:latin typeface="Noto Sans Light"/>
                <a:cs typeface="Noto Sans Light"/>
              </a:rPr>
              <a:t>Precise targeted </a:t>
            </a:r>
            <a:r>
              <a:rPr sz="800" b="0" spc="5" dirty="0">
                <a:latin typeface="Noto Sans Light"/>
                <a:cs typeface="Noto Sans Light"/>
              </a:rPr>
              <a:t>communications  customized </a:t>
            </a:r>
            <a:r>
              <a:rPr sz="800" b="0" spc="10" dirty="0">
                <a:latin typeface="Noto Sans Light"/>
                <a:cs typeface="Noto Sans Light"/>
              </a:rPr>
              <a:t>for </a:t>
            </a:r>
            <a:r>
              <a:rPr sz="800" b="0" spc="5" dirty="0">
                <a:latin typeface="Noto Sans Light"/>
                <a:cs typeface="Noto Sans Light"/>
              </a:rPr>
              <a:t>each</a:t>
            </a:r>
            <a:r>
              <a:rPr sz="800" b="0" spc="-45" dirty="0">
                <a:latin typeface="Noto Sans Light"/>
                <a:cs typeface="Noto Sans Light"/>
              </a:rPr>
              <a:t> </a:t>
            </a:r>
            <a:r>
              <a:rPr sz="800" b="0" dirty="0">
                <a:latin typeface="Noto Sans Light"/>
                <a:cs typeface="Noto Sans Light"/>
              </a:rPr>
              <a:t>segment</a:t>
            </a:r>
            <a:endParaRPr sz="800">
              <a:latin typeface="Noto Sans Light"/>
              <a:cs typeface="Noto Sans Light"/>
            </a:endParaRPr>
          </a:p>
          <a:p>
            <a:pPr marL="97790">
              <a:lnSpc>
                <a:spcPct val="100000"/>
              </a:lnSpc>
              <a:spcBef>
                <a:spcPts val="950"/>
              </a:spcBef>
            </a:pPr>
            <a:r>
              <a:rPr sz="10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PROPOSITION</a:t>
            </a:r>
            <a:endParaRPr sz="1000">
              <a:latin typeface="Liberation Sans Narrow"/>
              <a:cs typeface="Liberation Sans Narrow"/>
            </a:endParaRPr>
          </a:p>
          <a:p>
            <a:pPr marL="554990" marR="38735" indent="-290195">
              <a:lnSpc>
                <a:spcPts val="969"/>
              </a:lnSpc>
              <a:spcBef>
                <a:spcPts val="35"/>
              </a:spcBef>
              <a:buFont typeface="Arial"/>
              <a:buChar char="●"/>
              <a:tabLst>
                <a:tab pos="554990" algn="l"/>
                <a:tab pos="555625" algn="l"/>
              </a:tabLst>
            </a:pPr>
            <a:r>
              <a:rPr sz="800" b="0" spc="5" dirty="0">
                <a:latin typeface="Noto Sans Light"/>
                <a:cs typeface="Noto Sans Light"/>
              </a:rPr>
              <a:t>Create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spc="-5" dirty="0">
                <a:latin typeface="Noto Sans Light"/>
                <a:cs typeface="Noto Sans Light"/>
              </a:rPr>
              <a:t>right </a:t>
            </a:r>
            <a:r>
              <a:rPr sz="800" b="0" spc="-10" dirty="0">
                <a:latin typeface="Noto Sans Light"/>
                <a:cs typeface="Noto Sans Light"/>
              </a:rPr>
              <a:t>gaming </a:t>
            </a:r>
            <a:r>
              <a:rPr sz="800" b="0" spc="5" dirty="0">
                <a:latin typeface="Noto Sans Light"/>
                <a:cs typeface="Noto Sans Light"/>
              </a:rPr>
              <a:t>related </a:t>
            </a:r>
            <a:r>
              <a:rPr sz="800" b="0" spc="15" dirty="0">
                <a:latin typeface="Noto Sans Light"/>
                <a:cs typeface="Noto Sans Light"/>
              </a:rPr>
              <a:t>oﬀers  by </a:t>
            </a:r>
            <a:r>
              <a:rPr sz="800" b="0" dirty="0">
                <a:latin typeface="Noto Sans Light"/>
                <a:cs typeface="Noto Sans Light"/>
              </a:rPr>
              <a:t>learning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spc="5" dirty="0">
                <a:latin typeface="Noto Sans Light"/>
                <a:cs typeface="Noto Sans Light"/>
              </a:rPr>
              <a:t>content </a:t>
            </a:r>
            <a:r>
              <a:rPr sz="800" b="0" spc="-5" dirty="0">
                <a:latin typeface="Noto Sans Light"/>
                <a:cs typeface="Noto Sans Light"/>
              </a:rPr>
              <a:t>usage </a:t>
            </a:r>
            <a:r>
              <a:rPr sz="800" b="0" spc="5" dirty="0">
                <a:latin typeface="Noto Sans Light"/>
                <a:cs typeface="Noto Sans Light"/>
              </a:rPr>
              <a:t>and  preference.</a:t>
            </a:r>
            <a:endParaRPr sz="800">
              <a:latin typeface="Noto Sans Light"/>
              <a:cs typeface="Noto Sans Light"/>
            </a:endParaRPr>
          </a:p>
          <a:p>
            <a:pPr marL="97790">
              <a:lnSpc>
                <a:spcPct val="100000"/>
              </a:lnSpc>
              <a:spcBef>
                <a:spcPts val="955"/>
              </a:spcBef>
            </a:pPr>
            <a:r>
              <a:rPr sz="1000" b="1" spc="-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COLLABORATION</a:t>
            </a:r>
            <a:endParaRPr sz="1000">
              <a:latin typeface="Liberation Sans Narrow"/>
              <a:cs typeface="Liberation Sans Narrow"/>
            </a:endParaRPr>
          </a:p>
          <a:p>
            <a:pPr marL="554990" marR="46355" indent="-290195">
              <a:lnSpc>
                <a:spcPts val="969"/>
              </a:lnSpc>
              <a:spcBef>
                <a:spcPts val="35"/>
              </a:spcBef>
              <a:buFont typeface="Arial"/>
              <a:buChar char="●"/>
              <a:tabLst>
                <a:tab pos="554990" algn="l"/>
                <a:tab pos="555625" algn="l"/>
              </a:tabLst>
            </a:pPr>
            <a:r>
              <a:rPr sz="800" b="0" spc="5" dirty="0">
                <a:latin typeface="Noto Sans Light"/>
                <a:cs typeface="Noto Sans Light"/>
              </a:rPr>
              <a:t>Collaborate </a:t>
            </a:r>
            <a:r>
              <a:rPr sz="800" b="0" spc="10" dirty="0">
                <a:latin typeface="Noto Sans Light"/>
                <a:cs typeface="Noto Sans Light"/>
              </a:rPr>
              <a:t>with the </a:t>
            </a:r>
            <a:r>
              <a:rPr sz="800" b="0" spc="-5" dirty="0">
                <a:latin typeface="Noto Sans Light"/>
                <a:cs typeface="Noto Sans Light"/>
              </a:rPr>
              <a:t>right </a:t>
            </a:r>
            <a:r>
              <a:rPr sz="800" b="0" spc="5" dirty="0">
                <a:latin typeface="Noto Sans Light"/>
                <a:cs typeface="Noto Sans Light"/>
              </a:rPr>
              <a:t>partners </a:t>
            </a:r>
            <a:r>
              <a:rPr sz="800" b="0" spc="10" dirty="0">
                <a:latin typeface="Noto Sans Light"/>
                <a:cs typeface="Noto Sans Light"/>
              </a:rPr>
              <a:t>by  </a:t>
            </a:r>
            <a:r>
              <a:rPr sz="800" b="0" dirty="0">
                <a:latin typeface="Noto Sans Light"/>
                <a:cs typeface="Noto Sans Light"/>
              </a:rPr>
              <a:t>understanding </a:t>
            </a:r>
            <a:r>
              <a:rPr sz="800" b="0" spc="5" dirty="0">
                <a:latin typeface="Noto Sans Light"/>
                <a:cs typeface="Noto Sans Light"/>
              </a:rPr>
              <a:t>device </a:t>
            </a:r>
            <a:r>
              <a:rPr sz="800" b="0" spc="-5" dirty="0">
                <a:latin typeface="Noto Sans Light"/>
                <a:cs typeface="Noto Sans Light"/>
              </a:rPr>
              <a:t>usage </a:t>
            </a:r>
            <a:r>
              <a:rPr sz="800" b="0" spc="5" dirty="0">
                <a:latin typeface="Noto Sans Light"/>
                <a:cs typeface="Noto Sans Light"/>
              </a:rPr>
              <a:t>and  </a:t>
            </a:r>
            <a:r>
              <a:rPr sz="800" b="0" spc="-10" dirty="0">
                <a:latin typeface="Noto Sans Light"/>
                <a:cs typeface="Noto Sans Light"/>
              </a:rPr>
              <a:t>gaming </a:t>
            </a:r>
            <a:r>
              <a:rPr sz="800" b="0" spc="5" dirty="0">
                <a:latin typeface="Noto Sans Light"/>
                <a:cs typeface="Noto Sans Light"/>
              </a:rPr>
              <a:t>related</a:t>
            </a:r>
            <a:r>
              <a:rPr sz="800" b="0" spc="-5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behaviour</a:t>
            </a:r>
            <a:endParaRPr sz="800">
              <a:latin typeface="Noto Sans Light"/>
              <a:cs typeface="Noto Sans Light"/>
            </a:endParaRPr>
          </a:p>
          <a:p>
            <a:pPr marL="97790">
              <a:lnSpc>
                <a:spcPct val="100000"/>
              </a:lnSpc>
              <a:spcBef>
                <a:spcPts val="955"/>
              </a:spcBef>
            </a:pPr>
            <a:r>
              <a:rPr sz="10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DEVELOPMENT</a:t>
            </a:r>
            <a:endParaRPr sz="1000">
              <a:latin typeface="Liberation Sans Narrow"/>
              <a:cs typeface="Liberation Sans Narrow"/>
            </a:endParaRPr>
          </a:p>
          <a:p>
            <a:pPr marL="554990" marR="103505" indent="-290195">
              <a:lnSpc>
                <a:spcPts val="969"/>
              </a:lnSpc>
              <a:spcBef>
                <a:spcPts val="35"/>
              </a:spcBef>
              <a:buFont typeface="Arial"/>
              <a:buChar char="●"/>
              <a:tabLst>
                <a:tab pos="554990" algn="l"/>
                <a:tab pos="555625" algn="l"/>
              </a:tabLst>
            </a:pPr>
            <a:r>
              <a:rPr sz="800" b="0" spc="5" dirty="0">
                <a:latin typeface="Noto Sans Light"/>
                <a:cs typeface="Noto Sans Light"/>
              </a:rPr>
              <a:t>Create </a:t>
            </a:r>
            <a:r>
              <a:rPr sz="800" b="0" spc="10" dirty="0">
                <a:latin typeface="Noto Sans Light"/>
                <a:cs typeface="Noto Sans Light"/>
              </a:rPr>
              <a:t>impactful </a:t>
            </a:r>
            <a:r>
              <a:rPr sz="800" b="0" spc="-10" dirty="0">
                <a:latin typeface="Noto Sans Light"/>
                <a:cs typeface="Noto Sans Light"/>
              </a:rPr>
              <a:t>gaming </a:t>
            </a:r>
            <a:r>
              <a:rPr sz="800" b="0" spc="5" dirty="0">
                <a:latin typeface="Noto Sans Light"/>
                <a:cs typeface="Noto Sans Light"/>
              </a:rPr>
              <a:t>related  content </a:t>
            </a:r>
            <a:r>
              <a:rPr sz="800" b="0" spc="15" dirty="0">
                <a:latin typeface="Noto Sans Light"/>
                <a:cs typeface="Noto Sans Light"/>
              </a:rPr>
              <a:t>by </a:t>
            </a:r>
            <a:r>
              <a:rPr sz="800" b="0" dirty="0">
                <a:latin typeface="Noto Sans Light"/>
                <a:cs typeface="Noto Sans Light"/>
              </a:rPr>
              <a:t>understanding </a:t>
            </a:r>
            <a:r>
              <a:rPr sz="800" b="0" spc="10" dirty="0">
                <a:latin typeface="Noto Sans Light"/>
                <a:cs typeface="Noto Sans Light"/>
              </a:rPr>
              <a:t>the </a:t>
            </a:r>
            <a:r>
              <a:rPr sz="800" b="0" dirty="0">
                <a:latin typeface="Noto Sans Light"/>
                <a:cs typeface="Noto Sans Light"/>
              </a:rPr>
              <a:t>needs  </a:t>
            </a:r>
            <a:r>
              <a:rPr sz="800" b="0" spc="10" dirty="0">
                <a:latin typeface="Noto Sans Light"/>
                <a:cs typeface="Noto Sans Light"/>
              </a:rPr>
              <a:t>fulﬁlled </a:t>
            </a:r>
            <a:r>
              <a:rPr sz="800" b="0" spc="15" dirty="0">
                <a:latin typeface="Noto Sans Light"/>
                <a:cs typeface="Noto Sans Light"/>
              </a:rPr>
              <a:t>by</a:t>
            </a:r>
            <a:r>
              <a:rPr sz="800" b="0" spc="-25" dirty="0">
                <a:latin typeface="Noto Sans Light"/>
                <a:cs typeface="Noto Sans Light"/>
              </a:rPr>
              <a:t> </a:t>
            </a:r>
            <a:r>
              <a:rPr sz="800" b="0" spc="-5" dirty="0">
                <a:latin typeface="Noto Sans Light"/>
                <a:cs typeface="Noto Sans Light"/>
              </a:rPr>
              <a:t>gaming.</a:t>
            </a:r>
            <a:endParaRPr sz="800">
              <a:latin typeface="Noto Sans Light"/>
              <a:cs typeface="Noto Sans Ligh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331582" y="9392880"/>
            <a:ext cx="0" cy="484505"/>
          </a:xfrm>
          <a:custGeom>
            <a:avLst/>
            <a:gdLst/>
            <a:ahLst/>
            <a:cxnLst/>
            <a:rect l="l" t="t" r="r" b="b"/>
            <a:pathLst>
              <a:path h="484504">
                <a:moveTo>
                  <a:pt x="0" y="0"/>
                </a:moveTo>
                <a:lnTo>
                  <a:pt x="0" y="484499"/>
                </a:lnTo>
              </a:path>
            </a:pathLst>
          </a:custGeom>
          <a:ln w="38099">
            <a:solidFill>
              <a:srgbClr val="8CC63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418276" y="9421577"/>
            <a:ext cx="4907915" cy="396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8CC63F"/>
                </a:solidFill>
                <a:latin typeface="Liberation Sans Narrow"/>
                <a:cs typeface="Liberation Sans Narrow"/>
              </a:rPr>
              <a:t>FOR MORE</a:t>
            </a:r>
            <a:r>
              <a:rPr sz="1100" b="1" spc="-5" dirty="0">
                <a:solidFill>
                  <a:srgbClr val="8CC63F"/>
                </a:solidFill>
                <a:latin typeface="Liberation Sans Narrow"/>
                <a:cs typeface="Liberation Sans Narrow"/>
              </a:rPr>
              <a:t> </a:t>
            </a:r>
            <a:r>
              <a:rPr sz="1100" b="1" spc="-10" dirty="0">
                <a:solidFill>
                  <a:srgbClr val="8CC63F"/>
                </a:solidFill>
                <a:latin typeface="Liberation Sans Narrow"/>
                <a:cs typeface="Liberation Sans Narrow"/>
              </a:rPr>
              <a:t>INFORMATION</a:t>
            </a:r>
            <a:endParaRPr sz="1100" dirty="0">
              <a:latin typeface="Liberation Sans Narrow"/>
              <a:cs typeface="Liberation Sans Narrow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800" b="0" spc="5" dirty="0">
                <a:latin typeface="Noto Sans Light"/>
                <a:cs typeface="Noto Sans Light"/>
              </a:rPr>
              <a:t>Please </a:t>
            </a:r>
            <a:r>
              <a:rPr sz="800" b="0" dirty="0">
                <a:latin typeface="Noto Sans Light"/>
                <a:cs typeface="Noto Sans Light"/>
              </a:rPr>
              <a:t>contact </a:t>
            </a:r>
            <a:r>
              <a:rPr sz="800" b="0" spc="10" dirty="0">
                <a:latin typeface="Noto Sans Light"/>
                <a:cs typeface="Noto Sans Light"/>
              </a:rPr>
              <a:t>your </a:t>
            </a:r>
            <a:r>
              <a:rPr sz="800" b="0" spc="5" dirty="0">
                <a:latin typeface="Noto Sans Light"/>
                <a:cs typeface="Noto Sans Light"/>
              </a:rPr>
              <a:t>local Nielsen Consumer </a:t>
            </a:r>
            <a:r>
              <a:rPr sz="800" b="0" spc="-5" dirty="0">
                <a:latin typeface="Noto Sans Light"/>
                <a:cs typeface="Noto Sans Light"/>
              </a:rPr>
              <a:t>Insights </a:t>
            </a:r>
            <a:r>
              <a:rPr sz="800" b="0" spc="5" dirty="0">
                <a:latin typeface="Noto Sans Light"/>
                <a:cs typeface="Noto Sans Light"/>
              </a:rPr>
              <a:t>representative </a:t>
            </a:r>
            <a:r>
              <a:rPr sz="800" b="0" spc="10" dirty="0">
                <a:latin typeface="Noto Sans Light"/>
                <a:cs typeface="Noto Sans Light"/>
              </a:rPr>
              <a:t>or</a:t>
            </a:r>
            <a:r>
              <a:rPr sz="800" b="0" spc="95" dirty="0">
                <a:latin typeface="Noto Sans Light"/>
                <a:cs typeface="Noto Sans Light"/>
              </a:rPr>
              <a:t> </a:t>
            </a:r>
            <a:r>
              <a:rPr lang="en-US" sz="800" b="0" u="sng" spc="10" dirty="0">
                <a:solidFill>
                  <a:srgbClr val="00AEEF"/>
                </a:solidFill>
                <a:uFill>
                  <a:solidFill>
                    <a:srgbClr val="00AEEF"/>
                  </a:solidFill>
                </a:uFill>
                <a:latin typeface="Noto Sans Light"/>
                <a:cs typeface="Noto Sans Light"/>
              </a:rPr>
              <a:t>Imtiaz.akbar@nielseniq.com</a:t>
            </a:r>
            <a:endParaRPr sz="800" dirty="0">
              <a:latin typeface="Noto Sans Light"/>
              <a:cs typeface="Noto Sans Ligh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85336" y="9457356"/>
            <a:ext cx="566420" cy="356235"/>
            <a:chOff x="585336" y="9457356"/>
            <a:chExt cx="566420" cy="356235"/>
          </a:xfrm>
        </p:grpSpPr>
        <p:sp>
          <p:nvSpPr>
            <p:cNvPr id="24" name="object 24"/>
            <p:cNvSpPr/>
            <p:nvPr/>
          </p:nvSpPr>
          <p:spPr>
            <a:xfrm>
              <a:off x="591921" y="9632937"/>
              <a:ext cx="549910" cy="173355"/>
            </a:xfrm>
            <a:custGeom>
              <a:avLst/>
              <a:gdLst/>
              <a:ahLst/>
              <a:cxnLst/>
              <a:rect l="l" t="t" r="r" b="b"/>
              <a:pathLst>
                <a:path w="549910" h="173354">
                  <a:moveTo>
                    <a:pt x="214820" y="16154"/>
                  </a:moveTo>
                  <a:lnTo>
                    <a:pt x="203454" y="2197"/>
                  </a:lnTo>
                  <a:lnTo>
                    <a:pt x="0" y="159105"/>
                  </a:lnTo>
                  <a:lnTo>
                    <a:pt x="11366" y="173024"/>
                  </a:lnTo>
                  <a:lnTo>
                    <a:pt x="214820" y="16154"/>
                  </a:lnTo>
                  <a:close/>
                </a:path>
                <a:path w="549910" h="173354">
                  <a:moveTo>
                    <a:pt x="549859" y="156895"/>
                  </a:moveTo>
                  <a:lnTo>
                    <a:pt x="339813" y="0"/>
                  </a:lnTo>
                  <a:lnTo>
                    <a:pt x="328079" y="16154"/>
                  </a:lnTo>
                  <a:lnTo>
                    <a:pt x="538124" y="170827"/>
                  </a:lnTo>
                  <a:lnTo>
                    <a:pt x="549859" y="1568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7536" y="9459555"/>
              <a:ext cx="554355" cy="238760"/>
            </a:xfrm>
            <a:custGeom>
              <a:avLst/>
              <a:gdLst/>
              <a:ahLst/>
              <a:cxnLst/>
              <a:rect l="l" t="t" r="r" b="b"/>
              <a:pathLst>
                <a:path w="554355" h="238759">
                  <a:moveTo>
                    <a:pt x="274926" y="238274"/>
                  </a:moveTo>
                  <a:lnTo>
                    <a:pt x="0" y="16499"/>
                  </a:lnTo>
                  <a:lnTo>
                    <a:pt x="11362" y="2574"/>
                  </a:lnTo>
                  <a:lnTo>
                    <a:pt x="274926" y="212599"/>
                  </a:lnTo>
                  <a:lnTo>
                    <a:pt x="542521" y="0"/>
                  </a:lnTo>
                  <a:lnTo>
                    <a:pt x="554251" y="16499"/>
                  </a:lnTo>
                  <a:lnTo>
                    <a:pt x="274926" y="238274"/>
                  </a:lnTo>
                  <a:close/>
                </a:path>
              </a:pathLst>
            </a:custGeom>
            <a:solidFill>
              <a:srgbClr val="8C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85336" y="9457356"/>
              <a:ext cx="566420" cy="356235"/>
            </a:xfrm>
            <a:custGeom>
              <a:avLst/>
              <a:gdLst/>
              <a:ahLst/>
              <a:cxnLst/>
              <a:rect l="l" t="t" r="r" b="b"/>
              <a:pathLst>
                <a:path w="566419" h="356234">
                  <a:moveTo>
                    <a:pt x="565983" y="355924"/>
                  </a:moveTo>
                  <a:lnTo>
                    <a:pt x="0" y="355924"/>
                  </a:lnTo>
                  <a:lnTo>
                    <a:pt x="0" y="2199"/>
                  </a:lnTo>
                  <a:lnTo>
                    <a:pt x="565983" y="0"/>
                  </a:lnTo>
                  <a:lnTo>
                    <a:pt x="565983" y="18699"/>
                  </a:lnTo>
                  <a:lnTo>
                    <a:pt x="546921" y="18699"/>
                  </a:lnTo>
                  <a:lnTo>
                    <a:pt x="17962" y="20899"/>
                  </a:lnTo>
                  <a:lnTo>
                    <a:pt x="17962" y="337599"/>
                  </a:lnTo>
                  <a:lnTo>
                    <a:pt x="565983" y="337599"/>
                  </a:lnTo>
                  <a:lnTo>
                    <a:pt x="565983" y="355924"/>
                  </a:lnTo>
                  <a:close/>
                </a:path>
                <a:path w="566419" h="356234">
                  <a:moveTo>
                    <a:pt x="565983" y="337599"/>
                  </a:moveTo>
                  <a:lnTo>
                    <a:pt x="546921" y="337599"/>
                  </a:lnTo>
                  <a:lnTo>
                    <a:pt x="546921" y="18699"/>
                  </a:lnTo>
                  <a:lnTo>
                    <a:pt x="565983" y="18699"/>
                  </a:lnTo>
                  <a:lnTo>
                    <a:pt x="565983" y="3375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3088943" y="6240187"/>
            <a:ext cx="0" cy="2639695"/>
          </a:xfrm>
          <a:custGeom>
            <a:avLst/>
            <a:gdLst/>
            <a:ahLst/>
            <a:cxnLst/>
            <a:rect l="l" t="t" r="r" b="b"/>
            <a:pathLst>
              <a:path h="2639695">
                <a:moveTo>
                  <a:pt x="0" y="0"/>
                </a:moveTo>
                <a:lnTo>
                  <a:pt x="0" y="2639694"/>
                </a:lnTo>
              </a:path>
            </a:pathLst>
          </a:custGeom>
          <a:ln w="9524">
            <a:solidFill>
              <a:srgbClr val="E4E8E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66343" y="6518961"/>
            <a:ext cx="232574" cy="3429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3406893" y="7052385"/>
            <a:ext cx="351790" cy="304165"/>
            <a:chOff x="3406893" y="7052385"/>
            <a:chExt cx="351790" cy="304165"/>
          </a:xfrm>
        </p:grpSpPr>
        <p:sp>
          <p:nvSpPr>
            <p:cNvPr id="30" name="object 30"/>
            <p:cNvSpPr/>
            <p:nvPr/>
          </p:nvSpPr>
          <p:spPr>
            <a:xfrm>
              <a:off x="3430468" y="7052385"/>
              <a:ext cx="294640" cy="182245"/>
            </a:xfrm>
            <a:custGeom>
              <a:avLst/>
              <a:gdLst/>
              <a:ahLst/>
              <a:cxnLst/>
              <a:rect l="l" t="t" r="r" b="b"/>
              <a:pathLst>
                <a:path w="294639" h="182245">
                  <a:moveTo>
                    <a:pt x="3099" y="182199"/>
                  </a:moveTo>
                  <a:lnTo>
                    <a:pt x="3099" y="177749"/>
                  </a:lnTo>
                  <a:lnTo>
                    <a:pt x="1774" y="166649"/>
                  </a:lnTo>
                  <a:lnTo>
                    <a:pt x="1774" y="165299"/>
                  </a:lnTo>
                  <a:lnTo>
                    <a:pt x="0" y="157074"/>
                  </a:lnTo>
                  <a:lnTo>
                    <a:pt x="0" y="152649"/>
                  </a:lnTo>
                  <a:lnTo>
                    <a:pt x="7834" y="104527"/>
                  </a:lnTo>
                  <a:lnTo>
                    <a:pt x="29618" y="62639"/>
                  </a:lnTo>
                  <a:lnTo>
                    <a:pt x="62769" y="29547"/>
                  </a:lnTo>
                  <a:lnTo>
                    <a:pt x="104706" y="7813"/>
                  </a:lnTo>
                  <a:lnTo>
                    <a:pt x="152849" y="0"/>
                  </a:lnTo>
                  <a:lnTo>
                    <a:pt x="198141" y="6818"/>
                  </a:lnTo>
                  <a:lnTo>
                    <a:pt x="207043" y="11124"/>
                  </a:lnTo>
                  <a:lnTo>
                    <a:pt x="152849" y="11124"/>
                  </a:lnTo>
                  <a:lnTo>
                    <a:pt x="108039" y="18314"/>
                  </a:lnTo>
                  <a:lnTo>
                    <a:pt x="69232" y="38355"/>
                  </a:lnTo>
                  <a:lnTo>
                    <a:pt x="38701" y="68953"/>
                  </a:lnTo>
                  <a:lnTo>
                    <a:pt x="18716" y="107815"/>
                  </a:lnTo>
                  <a:lnTo>
                    <a:pt x="11549" y="152649"/>
                  </a:lnTo>
                  <a:lnTo>
                    <a:pt x="11549" y="157074"/>
                  </a:lnTo>
                  <a:lnTo>
                    <a:pt x="12874" y="165299"/>
                  </a:lnTo>
                  <a:lnTo>
                    <a:pt x="14199" y="175074"/>
                  </a:lnTo>
                  <a:lnTo>
                    <a:pt x="14199" y="180424"/>
                  </a:lnTo>
                  <a:lnTo>
                    <a:pt x="3099" y="182199"/>
                  </a:lnTo>
                  <a:close/>
                </a:path>
                <a:path w="294639" h="182245">
                  <a:moveTo>
                    <a:pt x="283049" y="100874"/>
                  </a:moveTo>
                  <a:lnTo>
                    <a:pt x="261960" y="63701"/>
                  </a:lnTo>
                  <a:lnTo>
                    <a:pt x="231618" y="35421"/>
                  </a:lnTo>
                  <a:lnTo>
                    <a:pt x="194441" y="17431"/>
                  </a:lnTo>
                  <a:lnTo>
                    <a:pt x="152849" y="11124"/>
                  </a:lnTo>
                  <a:lnTo>
                    <a:pt x="207043" y="11124"/>
                  </a:lnTo>
                  <a:lnTo>
                    <a:pt x="238246" y="26218"/>
                  </a:lnTo>
                  <a:lnTo>
                    <a:pt x="270977" y="56615"/>
                  </a:lnTo>
                  <a:lnTo>
                    <a:pt x="294149" y="96424"/>
                  </a:lnTo>
                  <a:lnTo>
                    <a:pt x="283049" y="1008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443343" y="7175710"/>
              <a:ext cx="291465" cy="180975"/>
            </a:xfrm>
            <a:custGeom>
              <a:avLst/>
              <a:gdLst/>
              <a:ahLst/>
              <a:cxnLst/>
              <a:rect l="l" t="t" r="r" b="b"/>
              <a:pathLst>
                <a:path w="291464" h="180975">
                  <a:moveTo>
                    <a:pt x="139974" y="180399"/>
                  </a:moveTo>
                  <a:lnTo>
                    <a:pt x="95385" y="173864"/>
                  </a:lnTo>
                  <a:lnTo>
                    <a:pt x="55737" y="155290"/>
                  </a:lnTo>
                  <a:lnTo>
                    <a:pt x="23214" y="126220"/>
                  </a:lnTo>
                  <a:lnTo>
                    <a:pt x="0" y="88199"/>
                  </a:lnTo>
                  <a:lnTo>
                    <a:pt x="9774" y="83974"/>
                  </a:lnTo>
                  <a:lnTo>
                    <a:pt x="31528" y="119134"/>
                  </a:lnTo>
                  <a:lnTo>
                    <a:pt x="61796" y="146030"/>
                  </a:lnTo>
                  <a:lnTo>
                    <a:pt x="98604" y="163223"/>
                  </a:lnTo>
                  <a:lnTo>
                    <a:pt x="139974" y="169274"/>
                  </a:lnTo>
                  <a:lnTo>
                    <a:pt x="184138" y="162099"/>
                  </a:lnTo>
                  <a:lnTo>
                    <a:pt x="222552" y="142152"/>
                  </a:lnTo>
                  <a:lnTo>
                    <a:pt x="252883" y="111797"/>
                  </a:lnTo>
                  <a:lnTo>
                    <a:pt x="272793" y="73399"/>
                  </a:lnTo>
                  <a:lnTo>
                    <a:pt x="279949" y="29324"/>
                  </a:lnTo>
                  <a:lnTo>
                    <a:pt x="279500" y="21012"/>
                  </a:lnTo>
                  <a:lnTo>
                    <a:pt x="278511" y="12156"/>
                  </a:lnTo>
                  <a:lnTo>
                    <a:pt x="277523" y="4884"/>
                  </a:lnTo>
                  <a:lnTo>
                    <a:pt x="277074" y="1324"/>
                  </a:lnTo>
                  <a:lnTo>
                    <a:pt x="288174" y="0"/>
                  </a:lnTo>
                  <a:lnTo>
                    <a:pt x="288658" y="3766"/>
                  </a:lnTo>
                  <a:lnTo>
                    <a:pt x="289724" y="11493"/>
                  </a:lnTo>
                  <a:lnTo>
                    <a:pt x="290790" y="20805"/>
                  </a:lnTo>
                  <a:lnTo>
                    <a:pt x="291274" y="29324"/>
                  </a:lnTo>
                  <a:lnTo>
                    <a:pt x="283452" y="76774"/>
                  </a:lnTo>
                  <a:lnTo>
                    <a:pt x="261755" y="118207"/>
                  </a:lnTo>
                  <a:lnTo>
                    <a:pt x="228839" y="151024"/>
                  </a:lnTo>
                  <a:lnTo>
                    <a:pt x="187361" y="172622"/>
                  </a:lnTo>
                  <a:lnTo>
                    <a:pt x="139974" y="180399"/>
                  </a:lnTo>
                  <a:close/>
                </a:path>
              </a:pathLst>
            </a:custGeom>
            <a:solidFill>
              <a:srgbClr val="8C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406893" y="7207685"/>
              <a:ext cx="61594" cy="41275"/>
            </a:xfrm>
            <a:custGeom>
              <a:avLst/>
              <a:gdLst/>
              <a:ahLst/>
              <a:cxnLst/>
              <a:rect l="l" t="t" r="r" b="b"/>
              <a:pathLst>
                <a:path w="61595" h="41275">
                  <a:moveTo>
                    <a:pt x="36449" y="40674"/>
                  </a:moveTo>
                  <a:lnTo>
                    <a:pt x="0" y="19774"/>
                  </a:lnTo>
                  <a:lnTo>
                    <a:pt x="5574" y="9999"/>
                  </a:lnTo>
                  <a:lnTo>
                    <a:pt x="33774" y="25124"/>
                  </a:lnTo>
                  <a:lnTo>
                    <a:pt x="53124" y="0"/>
                  </a:lnTo>
                  <a:lnTo>
                    <a:pt x="61549" y="7124"/>
                  </a:lnTo>
                  <a:lnTo>
                    <a:pt x="36449" y="406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696642" y="7167260"/>
              <a:ext cx="61594" cy="40640"/>
            </a:xfrm>
            <a:custGeom>
              <a:avLst/>
              <a:gdLst/>
              <a:ahLst/>
              <a:cxnLst/>
              <a:rect l="l" t="t" r="r" b="b"/>
              <a:pathLst>
                <a:path w="61595" h="40640">
                  <a:moveTo>
                    <a:pt x="9774" y="40424"/>
                  </a:moveTo>
                  <a:lnTo>
                    <a:pt x="0" y="33774"/>
                  </a:lnTo>
                  <a:lnTo>
                    <a:pt x="25099" y="0"/>
                  </a:lnTo>
                  <a:lnTo>
                    <a:pt x="61524" y="20874"/>
                  </a:lnTo>
                  <a:lnTo>
                    <a:pt x="56199" y="30649"/>
                  </a:lnTo>
                  <a:lnTo>
                    <a:pt x="29549" y="15324"/>
                  </a:lnTo>
                  <a:lnTo>
                    <a:pt x="9774" y="40424"/>
                  </a:lnTo>
                  <a:close/>
                </a:path>
              </a:pathLst>
            </a:custGeom>
            <a:solidFill>
              <a:srgbClr val="8C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3439924" y="8037283"/>
            <a:ext cx="295468" cy="2927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43168" y="7560209"/>
            <a:ext cx="278774" cy="2929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6" name="object 36"/>
          <p:cNvGrpSpPr/>
          <p:nvPr/>
        </p:nvGrpSpPr>
        <p:grpSpPr>
          <a:xfrm>
            <a:off x="3531487" y="8526782"/>
            <a:ext cx="102235" cy="343535"/>
            <a:chOff x="3531487" y="8526782"/>
            <a:chExt cx="102235" cy="343535"/>
          </a:xfrm>
        </p:grpSpPr>
        <p:sp>
          <p:nvSpPr>
            <p:cNvPr id="37" name="object 37"/>
            <p:cNvSpPr/>
            <p:nvPr/>
          </p:nvSpPr>
          <p:spPr>
            <a:xfrm>
              <a:off x="3531487" y="8562107"/>
              <a:ext cx="101964" cy="26847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578292" y="8526782"/>
              <a:ext cx="10795" cy="343535"/>
            </a:xfrm>
            <a:custGeom>
              <a:avLst/>
              <a:gdLst/>
              <a:ahLst/>
              <a:cxnLst/>
              <a:rect l="l" t="t" r="r" b="b"/>
              <a:pathLst>
                <a:path w="10795" h="343534">
                  <a:moveTo>
                    <a:pt x="10749" y="343199"/>
                  </a:moveTo>
                  <a:lnTo>
                    <a:pt x="0" y="343199"/>
                  </a:lnTo>
                  <a:lnTo>
                    <a:pt x="0" y="0"/>
                  </a:lnTo>
                  <a:lnTo>
                    <a:pt x="10749" y="0"/>
                  </a:lnTo>
                  <a:lnTo>
                    <a:pt x="10749" y="343199"/>
                  </a:lnTo>
                  <a:close/>
                </a:path>
              </a:pathLst>
            </a:custGeom>
            <a:solidFill>
              <a:srgbClr val="8C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3872720" y="6982964"/>
            <a:ext cx="1838325" cy="38735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800" b="1" spc="10" dirty="0">
                <a:latin typeface="Arial"/>
                <a:cs typeface="Arial"/>
              </a:rPr>
              <a:t>Methodology: </a:t>
            </a:r>
            <a:r>
              <a:rPr sz="800" b="0" spc="5" dirty="0">
                <a:latin typeface="Noto Sans Light"/>
                <a:cs typeface="Noto Sans Light"/>
              </a:rPr>
              <a:t>Online</a:t>
            </a:r>
            <a:r>
              <a:rPr sz="800" b="0" spc="-20" dirty="0">
                <a:latin typeface="Noto Sans Light"/>
                <a:cs typeface="Noto Sans Light"/>
              </a:rPr>
              <a:t> </a:t>
            </a:r>
            <a:r>
              <a:rPr sz="800" b="0" spc="5" dirty="0">
                <a:latin typeface="Noto Sans Light"/>
                <a:cs typeface="Noto Sans Light"/>
              </a:rPr>
              <a:t>Self-Completion</a:t>
            </a:r>
            <a:endParaRPr sz="800">
              <a:latin typeface="Noto Sans Light"/>
              <a:cs typeface="Noto Sans Ligh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sz="800" b="1" spc="10" dirty="0">
                <a:latin typeface="Arial"/>
                <a:cs typeface="Arial"/>
              </a:rPr>
              <a:t>Sample </a:t>
            </a:r>
            <a:r>
              <a:rPr sz="800" b="1" spc="-25" dirty="0">
                <a:latin typeface="Arial"/>
                <a:cs typeface="Arial"/>
              </a:rPr>
              <a:t>Size: </a:t>
            </a:r>
            <a:r>
              <a:rPr sz="800" b="0" spc="-5" dirty="0">
                <a:latin typeface="Noto Sans Light"/>
                <a:cs typeface="Noto Sans Light"/>
              </a:rPr>
              <a:t>600 -</a:t>
            </a:r>
            <a:r>
              <a:rPr sz="800" b="0" spc="-30" dirty="0">
                <a:latin typeface="Noto Sans Light"/>
                <a:cs typeface="Noto Sans Light"/>
              </a:rPr>
              <a:t> </a:t>
            </a:r>
            <a:r>
              <a:rPr sz="800" b="0" spc="-5" dirty="0">
                <a:latin typeface="Noto Sans Light"/>
                <a:cs typeface="Noto Sans Light"/>
              </a:rPr>
              <a:t>2000</a:t>
            </a:r>
            <a:endParaRPr sz="800">
              <a:latin typeface="Noto Sans Light"/>
              <a:cs typeface="Noto Sans Ligh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72720" y="7618491"/>
            <a:ext cx="231457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800" b="1" spc="20" dirty="0">
                <a:latin typeface="Arial"/>
                <a:cs typeface="Arial"/>
              </a:rPr>
              <a:t>Reports Available</a:t>
            </a:r>
            <a:r>
              <a:rPr sz="800" b="1" spc="10" dirty="0">
                <a:latin typeface="Arial"/>
                <a:cs typeface="Arial"/>
              </a:rPr>
              <a:t>:</a:t>
            </a:r>
            <a:r>
              <a:rPr lang="en-US" sz="800" b="1" spc="10" dirty="0">
                <a:latin typeface="Arial"/>
                <a:cs typeface="Arial"/>
              </a:rPr>
              <a:t> </a:t>
            </a:r>
            <a:r>
              <a:rPr lang="en-US" sz="800" b="0" spc="10" dirty="0">
                <a:latin typeface="Noto Sans Light"/>
                <a:cs typeface="Noto Sans Light"/>
              </a:rPr>
              <a:t>KSA and Kuwait </a:t>
            </a:r>
            <a:endParaRPr sz="800" dirty="0">
              <a:latin typeface="Noto Sans Light"/>
              <a:cs typeface="Noto Sans Ligh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72720" y="7931529"/>
            <a:ext cx="2757170" cy="454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200"/>
              </a:lnSpc>
              <a:spcBef>
                <a:spcPts val="100"/>
              </a:spcBef>
            </a:pPr>
            <a:r>
              <a:rPr sz="800" b="1" spc="-5" dirty="0">
                <a:latin typeface="Arial"/>
                <a:cs typeface="Arial"/>
              </a:rPr>
              <a:t>To-be </a:t>
            </a:r>
            <a:r>
              <a:rPr sz="800" b="1" spc="20" dirty="0">
                <a:latin typeface="Arial"/>
                <a:cs typeface="Arial"/>
              </a:rPr>
              <a:t>Conﬁrmed </a:t>
            </a:r>
            <a:r>
              <a:rPr sz="800" b="1" spc="25" dirty="0">
                <a:latin typeface="Arial"/>
                <a:cs typeface="Arial"/>
              </a:rPr>
              <a:t>Markets: </a:t>
            </a:r>
            <a:r>
              <a:rPr sz="800" b="0" dirty="0">
                <a:latin typeface="Noto Sans Light"/>
                <a:cs typeface="Noto Sans Light"/>
              </a:rPr>
              <a:t>Egypt, </a:t>
            </a:r>
            <a:r>
              <a:rPr sz="800" b="0" spc="10" dirty="0">
                <a:latin typeface="Noto Sans Light"/>
                <a:cs typeface="Noto Sans Light"/>
              </a:rPr>
              <a:t>Kenya, UAE, KSA, </a:t>
            </a:r>
            <a:r>
              <a:rPr sz="800" b="0" dirty="0">
                <a:latin typeface="Noto Sans Light"/>
                <a:cs typeface="Noto Sans Light"/>
              </a:rPr>
              <a:t>India,  </a:t>
            </a:r>
            <a:r>
              <a:rPr sz="800" b="0" spc="10" dirty="0">
                <a:latin typeface="Noto Sans Light"/>
                <a:cs typeface="Noto Sans Light"/>
              </a:rPr>
              <a:t>Pakistan, </a:t>
            </a:r>
            <a:r>
              <a:rPr sz="800" b="0" spc="5" dirty="0">
                <a:latin typeface="Noto Sans Light"/>
                <a:cs typeface="Noto Sans Light"/>
              </a:rPr>
              <a:t>China, Russia </a:t>
            </a:r>
            <a:r>
              <a:rPr sz="800" b="0" spc="10" dirty="0">
                <a:latin typeface="Noto Sans Light"/>
                <a:cs typeface="Noto Sans Light"/>
              </a:rPr>
              <a:t>and</a:t>
            </a:r>
            <a:r>
              <a:rPr sz="800" b="0" spc="-45" dirty="0">
                <a:latin typeface="Noto Sans Light"/>
                <a:cs typeface="Noto Sans Light"/>
              </a:rPr>
              <a:t> </a:t>
            </a:r>
            <a:r>
              <a:rPr sz="800" b="0" spc="10" dirty="0">
                <a:latin typeface="Noto Sans Light"/>
                <a:cs typeface="Noto Sans Light"/>
              </a:rPr>
              <a:t>others</a:t>
            </a:r>
            <a:endParaRPr sz="800" dirty="0">
              <a:latin typeface="Noto Sans Light"/>
              <a:cs typeface="Noto Sans Ligh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i="1" spc="-30" dirty="0">
                <a:solidFill>
                  <a:srgbClr val="8CC63F"/>
                </a:solidFill>
                <a:latin typeface="Trebuchet MS"/>
                <a:cs typeface="Trebuchet MS"/>
              </a:rPr>
              <a:t>Subject </a:t>
            </a:r>
            <a:r>
              <a:rPr sz="800" i="1" spc="-35" dirty="0">
                <a:solidFill>
                  <a:srgbClr val="8CC63F"/>
                </a:solidFill>
                <a:latin typeface="Trebuchet MS"/>
                <a:cs typeface="Trebuchet MS"/>
              </a:rPr>
              <a:t>to </a:t>
            </a:r>
            <a:r>
              <a:rPr sz="800" i="1" spc="-10" dirty="0">
                <a:solidFill>
                  <a:srgbClr val="8CC63F"/>
                </a:solidFill>
                <a:latin typeface="Trebuchet MS"/>
                <a:cs typeface="Trebuchet MS"/>
              </a:rPr>
              <a:t>Expressions </a:t>
            </a:r>
            <a:r>
              <a:rPr sz="800" i="1" spc="-30" dirty="0">
                <a:solidFill>
                  <a:srgbClr val="8CC63F"/>
                </a:solidFill>
                <a:latin typeface="Trebuchet MS"/>
                <a:cs typeface="Trebuchet MS"/>
              </a:rPr>
              <a:t>of</a:t>
            </a:r>
            <a:r>
              <a:rPr sz="800" i="1" spc="-70" dirty="0">
                <a:solidFill>
                  <a:srgbClr val="8CC63F"/>
                </a:solidFill>
                <a:latin typeface="Trebuchet MS"/>
                <a:cs typeface="Trebuchet MS"/>
              </a:rPr>
              <a:t> </a:t>
            </a:r>
            <a:r>
              <a:rPr sz="800" i="1" spc="-35" dirty="0">
                <a:solidFill>
                  <a:srgbClr val="8CC63F"/>
                </a:solidFill>
                <a:latin typeface="Trebuchet MS"/>
                <a:cs typeface="Trebuchet MS"/>
              </a:rPr>
              <a:t>Interest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72720" y="8527430"/>
            <a:ext cx="1697989" cy="31115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800" b="1" spc="30" dirty="0">
                <a:latin typeface="Arial"/>
                <a:cs typeface="Arial"/>
              </a:rPr>
              <a:t>Investment </a:t>
            </a:r>
            <a:r>
              <a:rPr sz="800" b="1" spc="20" dirty="0">
                <a:latin typeface="Arial"/>
                <a:cs typeface="Arial"/>
              </a:rPr>
              <a:t>starts </a:t>
            </a:r>
            <a:r>
              <a:rPr sz="800" b="1" spc="40" dirty="0">
                <a:latin typeface="Arial"/>
                <a:cs typeface="Arial"/>
              </a:rPr>
              <a:t>from</a:t>
            </a:r>
            <a:r>
              <a:rPr sz="800" b="1" spc="-14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USD </a:t>
            </a:r>
            <a:r>
              <a:rPr sz="800" b="1" spc="5" dirty="0">
                <a:latin typeface="Arial"/>
                <a:cs typeface="Arial"/>
              </a:rPr>
              <a:t>6000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i="1" spc="-20" dirty="0">
                <a:solidFill>
                  <a:srgbClr val="8CC63F"/>
                </a:solidFill>
                <a:latin typeface="Trebuchet MS"/>
                <a:cs typeface="Trebuchet MS"/>
              </a:rPr>
              <a:t>Varies </a:t>
            </a:r>
            <a:r>
              <a:rPr sz="800" i="1" spc="-10" dirty="0">
                <a:solidFill>
                  <a:srgbClr val="8CC63F"/>
                </a:solidFill>
                <a:latin typeface="Trebuchet MS"/>
                <a:cs typeface="Trebuchet MS"/>
              </a:rPr>
              <a:t>by</a:t>
            </a:r>
            <a:r>
              <a:rPr sz="800" i="1" spc="-60" dirty="0">
                <a:solidFill>
                  <a:srgbClr val="8CC63F"/>
                </a:solidFill>
                <a:latin typeface="Trebuchet MS"/>
                <a:cs typeface="Trebuchet MS"/>
              </a:rPr>
              <a:t> </a:t>
            </a:r>
            <a:r>
              <a:rPr sz="800" i="1" spc="-15" dirty="0">
                <a:solidFill>
                  <a:srgbClr val="8CC63F"/>
                </a:solidFill>
                <a:latin typeface="Trebuchet MS"/>
                <a:cs typeface="Trebuchet MS"/>
              </a:rPr>
              <a:t>country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749073" y="4015824"/>
            <a:ext cx="464799" cy="30986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85919" y="4092741"/>
            <a:ext cx="542923" cy="2857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5" name="object 45"/>
          <p:cNvGrpSpPr/>
          <p:nvPr/>
        </p:nvGrpSpPr>
        <p:grpSpPr>
          <a:xfrm>
            <a:off x="714773" y="4876602"/>
            <a:ext cx="533400" cy="323850"/>
            <a:chOff x="714773" y="4876602"/>
            <a:chExt cx="533400" cy="323850"/>
          </a:xfrm>
        </p:grpSpPr>
        <p:sp>
          <p:nvSpPr>
            <p:cNvPr id="46" name="object 46"/>
            <p:cNvSpPr/>
            <p:nvPr/>
          </p:nvSpPr>
          <p:spPr>
            <a:xfrm>
              <a:off x="724298" y="4886140"/>
              <a:ext cx="514348" cy="304774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19536" y="4881365"/>
              <a:ext cx="523875" cy="314325"/>
            </a:xfrm>
            <a:custGeom>
              <a:avLst/>
              <a:gdLst/>
              <a:ahLst/>
              <a:cxnLst/>
              <a:rect l="l" t="t" r="r" b="b"/>
              <a:pathLst>
                <a:path w="523875" h="314325">
                  <a:moveTo>
                    <a:pt x="0" y="0"/>
                  </a:moveTo>
                  <a:lnTo>
                    <a:pt x="523873" y="0"/>
                  </a:lnTo>
                  <a:lnTo>
                    <a:pt x="523873" y="314324"/>
                  </a:lnTo>
                  <a:lnTo>
                    <a:pt x="0" y="31432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4E8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/>
          <p:nvPr/>
        </p:nvSpPr>
        <p:spPr>
          <a:xfrm>
            <a:off x="2924994" y="4831665"/>
            <a:ext cx="464799" cy="47294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9" name="object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909931"/>
              </p:ext>
            </p:extLst>
          </p:nvPr>
        </p:nvGraphicFramePr>
        <p:xfrm>
          <a:off x="452886" y="3898304"/>
          <a:ext cx="6816890" cy="21203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6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3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73595">
                <a:tc>
                  <a:txBody>
                    <a:bodyPr/>
                    <a:lstStyle/>
                    <a:p>
                      <a:pPr marL="835660" marR="374650" algn="ctr">
                        <a:lnSpc>
                          <a:spcPct val="112500"/>
                        </a:lnSpc>
                        <a:spcBef>
                          <a:spcPts val="830"/>
                        </a:spcBef>
                      </a:pPr>
                      <a:r>
                        <a:rPr sz="1000" b="1" spc="-1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SEGMENTATION</a:t>
                      </a:r>
                      <a:r>
                        <a:rPr sz="1000" b="1" spc="-9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OF 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GAMERS</a:t>
                      </a:r>
                      <a:endParaRPr sz="1000" dirty="0">
                        <a:latin typeface="Liberation Sans Narrow"/>
                        <a:cs typeface="Liberation Sans Narrow"/>
                      </a:endParaRPr>
                    </a:p>
                    <a:p>
                      <a:pPr marL="212725" marR="328295">
                        <a:lnSpc>
                          <a:spcPts val="900"/>
                        </a:lnSpc>
                        <a:spcBef>
                          <a:spcPts val="975"/>
                        </a:spcBef>
                      </a:pPr>
                      <a:r>
                        <a:rPr sz="800" b="0" spc="15" dirty="0">
                          <a:latin typeface="Noto Sans Light"/>
                          <a:cs typeface="Noto Sans Light"/>
                        </a:rPr>
                        <a:t>How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to </a:t>
                      </a:r>
                      <a:r>
                        <a:rPr sz="800" b="1" spc="15" dirty="0">
                          <a:latin typeface="Arial"/>
                          <a:cs typeface="Arial"/>
                        </a:rPr>
                        <a:t>segment </a:t>
                      </a:r>
                      <a:r>
                        <a:rPr sz="800" b="1" spc="10" dirty="0">
                          <a:latin typeface="Arial"/>
                          <a:cs typeface="Arial"/>
                        </a:rPr>
                        <a:t>gamers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based</a:t>
                      </a:r>
                      <a:r>
                        <a:rPr sz="800" b="0" spc="-135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on  their proﬁle and</a:t>
                      </a:r>
                      <a:r>
                        <a:rPr sz="800" b="0" spc="-45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behaviour.</a:t>
                      </a:r>
                      <a:endParaRPr sz="800" dirty="0">
                        <a:latin typeface="Noto Sans Light"/>
                        <a:cs typeface="Noto Sans Light"/>
                      </a:endParaRPr>
                    </a:p>
                    <a:p>
                      <a:pPr marL="911860" marR="450850" indent="-635" algn="ctr">
                        <a:lnSpc>
                          <a:spcPct val="112500"/>
                        </a:lnSpc>
                        <a:spcBef>
                          <a:spcPts val="815"/>
                        </a:spcBef>
                      </a:pPr>
                      <a:r>
                        <a:rPr sz="1000" b="1" spc="-1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UNDERSTA</a:t>
                      </a:r>
                      <a:r>
                        <a:rPr lang="en-US" sz="1000" b="1" spc="-1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N</a:t>
                      </a:r>
                      <a:r>
                        <a:rPr sz="1000" b="1" spc="-1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D  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GAMING</a:t>
                      </a:r>
                      <a:r>
                        <a:rPr sz="1000" b="1" spc="-100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HABITS</a:t>
                      </a:r>
                      <a:endParaRPr sz="1000" dirty="0">
                        <a:latin typeface="Liberation Sans Narrow"/>
                        <a:cs typeface="Liberation Sans Narrow"/>
                      </a:endParaRPr>
                    </a:p>
                    <a:p>
                      <a:pPr marL="212725" marR="218440">
                        <a:lnSpc>
                          <a:spcPct val="116900"/>
                        </a:lnSpc>
                        <a:spcBef>
                          <a:spcPts val="810"/>
                        </a:spcBef>
                      </a:pPr>
                      <a:r>
                        <a:rPr sz="800" b="0" spc="15" dirty="0">
                          <a:latin typeface="Noto Sans Light"/>
                          <a:cs typeface="Noto Sans Light"/>
                        </a:rPr>
                        <a:t>By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platform and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content. </a:t>
                      </a:r>
                      <a:r>
                        <a:rPr sz="800" b="0" dirty="0">
                          <a:latin typeface="Noto Sans Light"/>
                          <a:cs typeface="Noto Sans Light"/>
                        </a:rPr>
                        <a:t>Incidence</a:t>
                      </a:r>
                      <a:r>
                        <a:rPr sz="800" b="0" spc="-120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15" dirty="0">
                          <a:latin typeface="Noto Sans Light"/>
                          <a:cs typeface="Noto Sans Light"/>
                        </a:rPr>
                        <a:t>of  </a:t>
                      </a:r>
                      <a:r>
                        <a:rPr sz="800" b="1" spc="10" dirty="0">
                          <a:latin typeface="Arial"/>
                          <a:cs typeface="Arial"/>
                        </a:rPr>
                        <a:t>gaming </a:t>
                      </a:r>
                      <a:r>
                        <a:rPr sz="800" b="1" spc="-15" dirty="0">
                          <a:latin typeface="Arial"/>
                          <a:cs typeface="Arial"/>
                        </a:rPr>
                        <a:t>occasions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and types 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(competitive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vs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casual,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multiplayer vs  </a:t>
                      </a:r>
                      <a:r>
                        <a:rPr sz="800" b="0" spc="-5" dirty="0">
                          <a:latin typeface="Noto Sans Light"/>
                          <a:cs typeface="Noto Sans Light"/>
                        </a:rPr>
                        <a:t>single</a:t>
                      </a:r>
                      <a:r>
                        <a:rPr sz="800" b="0" spc="-10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player</a:t>
                      </a:r>
                      <a:r>
                        <a:rPr sz="1000" b="0" spc="10" dirty="0">
                          <a:latin typeface="Noto Sans Light"/>
                          <a:cs typeface="Noto Sans Light"/>
                        </a:rPr>
                        <a:t>)</a:t>
                      </a:r>
                      <a:endParaRPr sz="10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105410" marB="0">
                    <a:lnL w="9525">
                      <a:solidFill>
                        <a:srgbClr val="E4E8EB"/>
                      </a:solidFill>
                      <a:prstDash val="solid"/>
                    </a:lnL>
                    <a:lnR w="12700">
                      <a:solidFill>
                        <a:srgbClr val="E4E8EB"/>
                      </a:solidFill>
                      <a:prstDash val="solid"/>
                    </a:lnR>
                    <a:lnT w="9525">
                      <a:solidFill>
                        <a:srgbClr val="E4E8EB"/>
                      </a:solidFill>
                      <a:prstDash val="solid"/>
                    </a:lnT>
                    <a:lnB w="9525">
                      <a:solidFill>
                        <a:srgbClr val="E4E8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29146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DEVICE</a:t>
                      </a:r>
                      <a:r>
                        <a:rPr sz="1000" b="1" spc="-5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USAGE</a:t>
                      </a:r>
                      <a:endParaRPr sz="1000" dirty="0">
                        <a:latin typeface="Liberation Sans Narrow"/>
                        <a:cs typeface="Liberation Sans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 dirty="0">
                        <a:latin typeface="Times New Roman"/>
                        <a:cs typeface="Times New Roman"/>
                      </a:endParaRPr>
                    </a:p>
                    <a:p>
                      <a:pPr marL="283210" marR="535305">
                        <a:lnSpc>
                          <a:spcPct val="117200"/>
                        </a:lnSpc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Ownership, 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usage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and </a:t>
                      </a:r>
                      <a:r>
                        <a:rPr sz="800" b="0" dirty="0">
                          <a:latin typeface="Noto Sans Light"/>
                          <a:cs typeface="Noto Sans Light"/>
                        </a:rPr>
                        <a:t>cross 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platform</a:t>
                      </a:r>
                      <a:r>
                        <a:rPr sz="800" b="0" spc="-10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interaction</a:t>
                      </a:r>
                      <a:endParaRPr sz="800" dirty="0">
                        <a:latin typeface="Noto Sans Light"/>
                        <a:cs typeface="Noto Sans Ligh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834390" marR="534670" algn="ctr">
                        <a:lnSpc>
                          <a:spcPct val="1125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PURCHASE</a:t>
                      </a:r>
                      <a:r>
                        <a:rPr sz="1000" b="1" spc="-125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AND  SPENDS</a:t>
                      </a:r>
                      <a:endParaRPr sz="1000" dirty="0">
                        <a:latin typeface="Liberation Sans Narrow"/>
                        <a:cs typeface="Liberation Sans Narrow"/>
                      </a:endParaRPr>
                    </a:p>
                    <a:p>
                      <a:pPr marL="207010" marR="300990">
                        <a:lnSpc>
                          <a:spcPct val="117200"/>
                        </a:lnSpc>
                        <a:spcBef>
                          <a:spcPts val="805"/>
                        </a:spcBef>
                      </a:pP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Purchase decision making </a:t>
                      </a:r>
                      <a:r>
                        <a:rPr sz="800" b="0" dirty="0">
                          <a:latin typeface="Noto Sans Light"/>
                          <a:cs typeface="Noto Sans Light"/>
                        </a:rPr>
                        <a:t>process, 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current 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spends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across </a:t>
                      </a:r>
                      <a:r>
                        <a:rPr sz="800" b="1" spc="25" dirty="0">
                          <a:latin typeface="Arial"/>
                          <a:cs typeface="Arial"/>
                        </a:rPr>
                        <a:t>platforms 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and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content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types,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future</a:t>
                      </a:r>
                      <a:r>
                        <a:rPr sz="800" b="0" spc="-75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intentions</a:t>
                      </a:r>
                      <a:endParaRPr sz="8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E4E8EB"/>
                      </a:solidFill>
                      <a:prstDash val="solid"/>
                    </a:lnL>
                    <a:lnR w="19050">
                      <a:solidFill>
                        <a:srgbClr val="E4E8EB"/>
                      </a:solidFill>
                      <a:prstDash val="solid"/>
                    </a:lnR>
                    <a:lnT w="9525">
                      <a:solidFill>
                        <a:srgbClr val="E4E8EB"/>
                      </a:solidFill>
                      <a:prstDash val="solid"/>
                    </a:lnT>
                    <a:lnB w="9525">
                      <a:solidFill>
                        <a:srgbClr val="E4E8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750" dirty="0">
                        <a:latin typeface="Times New Roman"/>
                        <a:cs typeface="Times New Roman"/>
                      </a:endParaRPr>
                    </a:p>
                    <a:p>
                      <a:pPr marL="1063625" marR="581025" indent="-191770">
                        <a:lnSpc>
                          <a:spcPct val="112500"/>
                        </a:lnSpc>
                      </a:pP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CONTENT</a:t>
                      </a:r>
                      <a:r>
                        <a:rPr lang="en-US" sz="1000" b="1" spc="-125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&amp;</a:t>
                      </a:r>
                      <a:r>
                        <a:rPr sz="1000" b="1" dirty="0">
                          <a:solidFill>
                            <a:srgbClr val="8CC63F"/>
                          </a:solidFill>
                          <a:latin typeface="Liberation Sans Narrow"/>
                          <a:cs typeface="Liberation Sans Narrow"/>
                        </a:rPr>
                        <a:t>  GENRE</a:t>
                      </a:r>
                      <a:endParaRPr sz="1000" dirty="0">
                        <a:latin typeface="Liberation Sans Narrow"/>
                        <a:cs typeface="Liberation Sans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03835" marR="401955">
                        <a:lnSpc>
                          <a:spcPct val="117200"/>
                        </a:lnSpc>
                      </a:pP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Preferences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and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habits </a:t>
                      </a:r>
                      <a:r>
                        <a:rPr sz="800" b="0" spc="15" dirty="0">
                          <a:latin typeface="Noto Sans Light"/>
                          <a:cs typeface="Noto Sans Light"/>
                        </a:rPr>
                        <a:t>of </a:t>
                      </a:r>
                      <a:r>
                        <a:rPr sz="800" b="0" dirty="0">
                          <a:latin typeface="Noto Sans Light"/>
                          <a:cs typeface="Noto Sans Light"/>
                        </a:rPr>
                        <a:t>content  </a:t>
                      </a:r>
                      <a:r>
                        <a:rPr sz="800" b="0" spc="15" dirty="0">
                          <a:latin typeface="Noto Sans Light"/>
                          <a:cs typeface="Noto Sans Light"/>
                        </a:rPr>
                        <a:t>by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platforms and</a:t>
                      </a:r>
                      <a:r>
                        <a:rPr sz="800" b="0" spc="-55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devices</a:t>
                      </a:r>
                      <a:endParaRPr sz="800" dirty="0">
                        <a:latin typeface="Noto Sans Light"/>
                        <a:cs typeface="Noto Sans Ligh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203835" marR="510540" algn="just">
                        <a:lnSpc>
                          <a:spcPct val="117200"/>
                        </a:lnSpc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Country level </a:t>
                      </a:r>
                      <a:r>
                        <a:rPr sz="800" b="1" spc="20" dirty="0">
                          <a:latin typeface="Arial"/>
                          <a:cs typeface="Arial"/>
                        </a:rPr>
                        <a:t>benchmarks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on 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preferred </a:t>
                      </a:r>
                      <a:r>
                        <a:rPr sz="800" b="0" spc="-5" dirty="0">
                          <a:latin typeface="Noto Sans Light"/>
                          <a:cs typeface="Noto Sans Light"/>
                        </a:rPr>
                        <a:t>genres </a:t>
                      </a:r>
                      <a:r>
                        <a:rPr sz="800" b="0" spc="10" dirty="0">
                          <a:latin typeface="Noto Sans Light"/>
                          <a:cs typeface="Noto Sans Light"/>
                        </a:rPr>
                        <a:t>and platforms  </a:t>
                      </a:r>
                      <a:r>
                        <a:rPr sz="800" b="0" dirty="0">
                          <a:latin typeface="Noto Sans Light"/>
                          <a:cs typeface="Noto Sans Light"/>
                        </a:rPr>
                        <a:t>across participating</a:t>
                      </a:r>
                      <a:r>
                        <a:rPr sz="800" b="0" spc="-20" dirty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sz="800" b="0" spc="5" dirty="0">
                          <a:latin typeface="Noto Sans Light"/>
                          <a:cs typeface="Noto Sans Light"/>
                        </a:rPr>
                        <a:t>countries</a:t>
                      </a:r>
                      <a:endParaRPr sz="8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1905" marB="0">
                    <a:lnL w="19050">
                      <a:solidFill>
                        <a:srgbClr val="E4E8EB"/>
                      </a:solidFill>
                      <a:prstDash val="solid"/>
                    </a:lnL>
                    <a:lnR w="19050">
                      <a:solidFill>
                        <a:srgbClr val="E4E8EB"/>
                      </a:solidFill>
                      <a:prstDash val="solid"/>
                    </a:lnR>
                    <a:lnT w="9525">
                      <a:solidFill>
                        <a:srgbClr val="E4E8EB"/>
                      </a:solidFill>
                      <a:prstDash val="solid"/>
                    </a:lnT>
                    <a:lnB w="9525">
                      <a:solidFill>
                        <a:srgbClr val="E4E8E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object 50"/>
          <p:cNvSpPr/>
          <p:nvPr/>
        </p:nvSpPr>
        <p:spPr>
          <a:xfrm>
            <a:off x="5233164" y="4113671"/>
            <a:ext cx="351274" cy="46304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AEE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378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Liberation Sans Narrow</vt:lpstr>
      <vt:lpstr>Noto Sans Light</vt:lpstr>
      <vt:lpstr>Times New Roman</vt:lpstr>
      <vt:lpstr>Trebuchet MS</vt:lpstr>
      <vt:lpstr>Office Theme</vt:lpstr>
      <vt:lpstr>GAMER INSIGHTS STUDY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GAMER INSIGHTS STUDY</dc:title>
  <dc:creator>Chakrabarty, Souvik</dc:creator>
  <cp:lastModifiedBy>Imtiaz Akbar</cp:lastModifiedBy>
  <cp:revision>4</cp:revision>
  <dcterms:created xsi:type="dcterms:W3CDTF">2022-10-26T10:46:04Z</dcterms:created>
  <dcterms:modified xsi:type="dcterms:W3CDTF">2022-10-31T06:02:03Z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2022-10-26T00:00:00Z</vt:filetime>
  </property>
</Properties>
</file>