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32" r:id="rId5"/>
    <p:sldMasterId id="2147483800" r:id="rId6"/>
    <p:sldMasterId id="2147483868" r:id="rId7"/>
    <p:sldMasterId id="2147483936" r:id="rId8"/>
  </p:sldMasterIdLst>
  <p:notesMasterIdLst>
    <p:notesMasterId r:id="rId24"/>
  </p:notesMasterIdLst>
  <p:sldIdLst>
    <p:sldId id="256" r:id="rId9"/>
    <p:sldId id="257" r:id="rId10"/>
    <p:sldId id="258" r:id="rId11"/>
    <p:sldId id="259" r:id="rId12"/>
    <p:sldId id="260" r:id="rId13"/>
    <p:sldId id="272" r:id="rId14"/>
    <p:sldId id="262" r:id="rId15"/>
    <p:sldId id="263" r:id="rId16"/>
    <p:sldId id="264" r:id="rId17"/>
    <p:sldId id="267" r:id="rId18"/>
    <p:sldId id="268" r:id="rId19"/>
    <p:sldId id="269" r:id="rId20"/>
    <p:sldId id="271" r:id="rId21"/>
    <p:sldId id="266"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CCE"/>
    <a:srgbClr val="37393B"/>
    <a:srgbClr val="DBDDFA"/>
    <a:srgbClr val="F9BFA2"/>
    <a:srgbClr val="3C1806"/>
    <a:srgbClr val="0C3440"/>
    <a:srgbClr val="2D2D2D"/>
    <a:srgbClr val="BCDE99"/>
    <a:srgbClr val="F9BBD3"/>
    <a:srgbClr val="ACE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15089-C695-4449-B455-807B4B03B1A9}" v="4" dt="2024-05-07T12:58:07.905"/>
    <p1510:client id="{4D8C6F49-6BE0-4949-8770-3643F9E9D917}" v="1" dt="2024-05-07T15:54:45.561"/>
    <p1510:client id="{C9A6564F-0429-CB81-F144-09DD06393762}" v="4" dt="2024-05-07T12:56:26.228"/>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9"/>
    <p:restoredTop sz="94579"/>
  </p:normalViewPr>
  <p:slideViewPr>
    <p:cSldViewPr snapToGrid="0" snapToObjects="1">
      <p:cViewPr varScale="1">
        <p:scale>
          <a:sx n="108" d="100"/>
          <a:sy n="108" d="100"/>
        </p:scale>
        <p:origin x="738"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6567545701169"/>
          <c:y val="9.6487450201516903E-2"/>
          <c:w val="0.81081041938628873"/>
          <c:h val="0.6718031987177252"/>
        </c:manualLayout>
      </c:layout>
      <c:barChart>
        <c:barDir val="bar"/>
        <c:grouping val="percentStacked"/>
        <c:varyColors val="0"/>
        <c:ser>
          <c:idx val="0"/>
          <c:order val="0"/>
          <c:tx>
            <c:strRef>
              <c:f>Sheet1!$B$1</c:f>
              <c:strCache>
                <c:ptCount val="1"/>
                <c:pt idx="0">
                  <c:v>Impulse</c:v>
                </c:pt>
              </c:strCache>
            </c:strRef>
          </c:tx>
          <c:spPr>
            <a:solidFill>
              <a:srgbClr val="67589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Sheet1!$B$2:$B$3</c:f>
              <c:numCache>
                <c:formatCode>0%</c:formatCode>
                <c:ptCount val="2"/>
                <c:pt idx="0">
                  <c:v>0.43</c:v>
                </c:pt>
                <c:pt idx="1">
                  <c:v>0.33</c:v>
                </c:pt>
              </c:numCache>
            </c:numRef>
          </c:val>
          <c:extLst>
            <c:ext xmlns:c16="http://schemas.microsoft.com/office/drawing/2014/chart" uri="{C3380CC4-5D6E-409C-BE32-E72D297353CC}">
              <c16:uniqueId val="{00000000-B8F4-4B1C-984B-73D13EF8E554}"/>
            </c:ext>
          </c:extLst>
        </c:ser>
        <c:ser>
          <c:idx val="1"/>
          <c:order val="1"/>
          <c:tx>
            <c:strRef>
              <c:f>Sheet1!$C$1</c:f>
              <c:strCache>
                <c:ptCount val="1"/>
                <c:pt idx="0">
                  <c:v>Planned</c:v>
                </c:pt>
              </c:strCache>
            </c:strRef>
          </c:tx>
          <c:spPr>
            <a:solidFill>
              <a:srgbClr val="4697E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Sheet1!$C$2:$C$3</c:f>
              <c:numCache>
                <c:formatCode>0%</c:formatCode>
                <c:ptCount val="2"/>
                <c:pt idx="0">
                  <c:v>0.42</c:v>
                </c:pt>
                <c:pt idx="1">
                  <c:v>0.54</c:v>
                </c:pt>
              </c:numCache>
            </c:numRef>
          </c:val>
          <c:extLst>
            <c:ext xmlns:c16="http://schemas.microsoft.com/office/drawing/2014/chart" uri="{C3380CC4-5D6E-409C-BE32-E72D297353CC}">
              <c16:uniqueId val="{00000001-B8F4-4B1C-984B-73D13EF8E554}"/>
            </c:ext>
          </c:extLst>
        </c:ser>
        <c:ser>
          <c:idx val="2"/>
          <c:order val="2"/>
          <c:tx>
            <c:strRef>
              <c:f>Sheet1!$D$1</c:f>
              <c:strCache>
                <c:ptCount val="1"/>
                <c:pt idx="0">
                  <c:v>Reminded</c:v>
                </c:pt>
              </c:strCache>
            </c:strRef>
          </c:tx>
          <c:spPr>
            <a:solidFill>
              <a:srgbClr val="CB4B7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Sheet1!$D$2:$D$3</c:f>
              <c:numCache>
                <c:formatCode>0%</c:formatCode>
                <c:ptCount val="2"/>
                <c:pt idx="0">
                  <c:v>0.15</c:v>
                </c:pt>
                <c:pt idx="1">
                  <c:v>0.13</c:v>
                </c:pt>
              </c:numCache>
            </c:numRef>
          </c:val>
          <c:extLst>
            <c:ext xmlns:c16="http://schemas.microsoft.com/office/drawing/2014/chart" uri="{C3380CC4-5D6E-409C-BE32-E72D297353CC}">
              <c16:uniqueId val="{00000002-B8F4-4B1C-984B-73D13EF8E554}"/>
            </c:ext>
          </c:extLst>
        </c:ser>
        <c:dLbls>
          <c:dLblPos val="ctr"/>
          <c:showLegendKey val="0"/>
          <c:showVal val="1"/>
          <c:showCatName val="0"/>
          <c:showSerName val="0"/>
          <c:showPercent val="0"/>
          <c:showBubbleSize val="0"/>
        </c:dLbls>
        <c:gapWidth val="50"/>
        <c:overlap val="100"/>
        <c:axId val="202015008"/>
        <c:axId val="253157120"/>
      </c:barChart>
      <c:catAx>
        <c:axId val="202015008"/>
        <c:scaling>
          <c:orientation val="minMax"/>
        </c:scaling>
        <c:delete val="0"/>
        <c:axPos val="l"/>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53157120"/>
        <c:crosses val="autoZero"/>
        <c:auto val="1"/>
        <c:lblAlgn val="ctr"/>
        <c:lblOffset val="100"/>
        <c:noMultiLvlLbl val="0"/>
      </c:catAx>
      <c:valAx>
        <c:axId val="253157120"/>
        <c:scaling>
          <c:orientation val="minMax"/>
        </c:scaling>
        <c:delete val="1"/>
        <c:axPos val="b"/>
        <c:numFmt formatCode="0%" sourceLinked="1"/>
        <c:majorTickMark val="none"/>
        <c:minorTickMark val="none"/>
        <c:tickLblPos val="nextTo"/>
        <c:crossAx val="2020150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6567545701169"/>
          <c:y val="9.6487450201516903E-2"/>
          <c:w val="0.81081041938628873"/>
          <c:h val="0.6718031987177252"/>
        </c:manualLayout>
      </c:layout>
      <c:barChart>
        <c:barDir val="bar"/>
        <c:grouping val="percentStacked"/>
        <c:varyColors val="0"/>
        <c:ser>
          <c:idx val="0"/>
          <c:order val="0"/>
          <c:tx>
            <c:strRef>
              <c:f>Sheet1!$B$1</c:f>
              <c:strCache>
                <c:ptCount val="1"/>
                <c:pt idx="0">
                  <c:v>Engaged</c:v>
                </c:pt>
              </c:strCache>
            </c:strRef>
          </c:tx>
          <c:spPr>
            <a:solidFill>
              <a:srgbClr val="67589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Sheet1!$B$2:$B$3</c:f>
              <c:numCache>
                <c:formatCode>0%</c:formatCode>
                <c:ptCount val="2"/>
                <c:pt idx="0">
                  <c:v>0.68</c:v>
                </c:pt>
                <c:pt idx="1">
                  <c:v>0.61</c:v>
                </c:pt>
              </c:numCache>
            </c:numRef>
          </c:val>
          <c:extLst>
            <c:ext xmlns:c16="http://schemas.microsoft.com/office/drawing/2014/chart" uri="{C3380CC4-5D6E-409C-BE32-E72D297353CC}">
              <c16:uniqueId val="{00000000-B8F4-4B1C-984B-73D13EF8E554}"/>
            </c:ext>
          </c:extLst>
        </c:ser>
        <c:ser>
          <c:idx val="1"/>
          <c:order val="1"/>
          <c:tx>
            <c:strRef>
              <c:f>Sheet1!$C$1</c:f>
              <c:strCache>
                <c:ptCount val="1"/>
                <c:pt idx="0">
                  <c:v>Auto Pilot</c:v>
                </c:pt>
              </c:strCache>
            </c:strRef>
          </c:tx>
          <c:spPr>
            <a:solidFill>
              <a:srgbClr val="4697E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Sheet1!$C$2:$C$3</c:f>
              <c:numCache>
                <c:formatCode>0%</c:formatCode>
                <c:ptCount val="2"/>
                <c:pt idx="0">
                  <c:v>0.32</c:v>
                </c:pt>
                <c:pt idx="1">
                  <c:v>0.39</c:v>
                </c:pt>
              </c:numCache>
            </c:numRef>
          </c:val>
          <c:extLst>
            <c:ext xmlns:c16="http://schemas.microsoft.com/office/drawing/2014/chart" uri="{C3380CC4-5D6E-409C-BE32-E72D297353CC}">
              <c16:uniqueId val="{00000001-B8F4-4B1C-984B-73D13EF8E554}"/>
            </c:ext>
          </c:extLst>
        </c:ser>
        <c:dLbls>
          <c:dLblPos val="ctr"/>
          <c:showLegendKey val="0"/>
          <c:showVal val="1"/>
          <c:showCatName val="0"/>
          <c:showSerName val="0"/>
          <c:showPercent val="0"/>
          <c:showBubbleSize val="0"/>
        </c:dLbls>
        <c:gapWidth val="50"/>
        <c:overlap val="100"/>
        <c:axId val="202015008"/>
        <c:axId val="253157120"/>
      </c:barChart>
      <c:catAx>
        <c:axId val="202015008"/>
        <c:scaling>
          <c:orientation val="minMax"/>
        </c:scaling>
        <c:delete val="0"/>
        <c:axPos val="l"/>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53157120"/>
        <c:crosses val="autoZero"/>
        <c:auto val="1"/>
        <c:lblAlgn val="ctr"/>
        <c:lblOffset val="100"/>
        <c:noMultiLvlLbl val="0"/>
      </c:catAx>
      <c:valAx>
        <c:axId val="253157120"/>
        <c:scaling>
          <c:orientation val="minMax"/>
        </c:scaling>
        <c:delete val="1"/>
        <c:axPos val="b"/>
        <c:numFmt formatCode="0%" sourceLinked="1"/>
        <c:majorTickMark val="none"/>
        <c:minorTickMark val="none"/>
        <c:tickLblPos val="nextTo"/>
        <c:crossAx val="2020150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6567545701169"/>
          <c:y val="6.5053090495787669E-2"/>
          <c:w val="0.81081041938628873"/>
          <c:h val="0.7912534525096302"/>
        </c:manualLayout>
      </c:layout>
      <c:barChart>
        <c:barDir val="bar"/>
        <c:grouping val="percentStacked"/>
        <c:varyColors val="0"/>
        <c:ser>
          <c:idx val="0"/>
          <c:order val="0"/>
          <c:tx>
            <c:strRef>
              <c:f>Sheet1!$B$1</c:f>
              <c:strCache>
                <c:ptCount val="1"/>
                <c:pt idx="0">
                  <c:v>Deal</c:v>
                </c:pt>
              </c:strCache>
            </c:strRef>
          </c:tx>
          <c:spPr>
            <a:solidFill>
              <a:srgbClr val="67589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Sheet1!$B$2:$B$3</c:f>
              <c:numCache>
                <c:formatCode>0%</c:formatCode>
                <c:ptCount val="2"/>
                <c:pt idx="0">
                  <c:v>0.22</c:v>
                </c:pt>
                <c:pt idx="1">
                  <c:v>0.12</c:v>
                </c:pt>
              </c:numCache>
            </c:numRef>
          </c:val>
          <c:extLst>
            <c:ext xmlns:c16="http://schemas.microsoft.com/office/drawing/2014/chart" uri="{C3380CC4-5D6E-409C-BE32-E72D297353CC}">
              <c16:uniqueId val="{00000000-B8F4-4B1C-984B-73D13EF8E554}"/>
            </c:ext>
          </c:extLst>
        </c:ser>
        <c:ser>
          <c:idx val="1"/>
          <c:order val="1"/>
          <c:tx>
            <c:strRef>
              <c:f>Sheet1!$C$1</c:f>
              <c:strCache>
                <c:ptCount val="1"/>
                <c:pt idx="0">
                  <c:v>Display</c:v>
                </c:pt>
              </c:strCache>
            </c:strRef>
          </c:tx>
          <c:spPr>
            <a:solidFill>
              <a:srgbClr val="4697E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Sheet1!$C$2:$C$3</c:f>
              <c:numCache>
                <c:formatCode>0%</c:formatCode>
                <c:ptCount val="2"/>
                <c:pt idx="0">
                  <c:v>0.11</c:v>
                </c:pt>
                <c:pt idx="1">
                  <c:v>0.05</c:v>
                </c:pt>
              </c:numCache>
            </c:numRef>
          </c:val>
          <c:extLst>
            <c:ext xmlns:c16="http://schemas.microsoft.com/office/drawing/2014/chart" uri="{C3380CC4-5D6E-409C-BE32-E72D297353CC}">
              <c16:uniqueId val="{00000001-B8F4-4B1C-984B-73D13EF8E554}"/>
            </c:ext>
          </c:extLst>
        </c:ser>
        <c:ser>
          <c:idx val="2"/>
          <c:order val="2"/>
          <c:tx>
            <c:strRef>
              <c:f>Sheet1!$D$1</c:f>
              <c:strCache>
                <c:ptCount val="1"/>
                <c:pt idx="0">
                  <c:v>Compare Price</c:v>
                </c:pt>
              </c:strCache>
            </c:strRef>
          </c:tx>
          <c:spPr>
            <a:solidFill>
              <a:srgbClr val="CB4B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Sheet1!$D$2:$D$3</c:f>
              <c:numCache>
                <c:formatCode>0%</c:formatCode>
                <c:ptCount val="2"/>
                <c:pt idx="0">
                  <c:v>0.09</c:v>
                </c:pt>
                <c:pt idx="1">
                  <c:v>7.0000000000000007E-2</c:v>
                </c:pt>
              </c:numCache>
            </c:numRef>
          </c:val>
          <c:extLst>
            <c:ext xmlns:c16="http://schemas.microsoft.com/office/drawing/2014/chart" uri="{C3380CC4-5D6E-409C-BE32-E72D297353CC}">
              <c16:uniqueId val="{00000000-6AF4-422A-901B-24E726DFCACC}"/>
            </c:ext>
          </c:extLst>
        </c:ser>
        <c:ser>
          <c:idx val="3"/>
          <c:order val="3"/>
          <c:tx>
            <c:strRef>
              <c:f>Sheet1!$E$1</c:f>
              <c:strCache>
                <c:ptCount val="1"/>
                <c:pt idx="0">
                  <c:v>Circular</c:v>
                </c:pt>
              </c:strCache>
            </c:strRef>
          </c:tx>
          <c:spPr>
            <a:solidFill>
              <a:srgbClr val="FFB5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Sheet1!$E$2:$E$3</c:f>
              <c:numCache>
                <c:formatCode>0%</c:formatCode>
                <c:ptCount val="2"/>
                <c:pt idx="0">
                  <c:v>0.01</c:v>
                </c:pt>
                <c:pt idx="1">
                  <c:v>0.02</c:v>
                </c:pt>
              </c:numCache>
            </c:numRef>
          </c:val>
          <c:extLst>
            <c:ext xmlns:c16="http://schemas.microsoft.com/office/drawing/2014/chart" uri="{C3380CC4-5D6E-409C-BE32-E72D297353CC}">
              <c16:uniqueId val="{00000001-6AF4-422A-901B-24E726DFCACC}"/>
            </c:ext>
          </c:extLst>
        </c:ser>
        <c:ser>
          <c:idx val="4"/>
          <c:order val="4"/>
          <c:tx>
            <c:strRef>
              <c:f>Sheet1!$F$1</c:f>
              <c:strCache>
                <c:ptCount val="1"/>
                <c:pt idx="0">
                  <c:v>Browse</c:v>
                </c:pt>
              </c:strCache>
            </c:strRef>
          </c:tx>
          <c:spPr>
            <a:solidFill>
              <a:srgbClr val="2041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Sheet1!$F$2:$F$3</c:f>
              <c:numCache>
                <c:formatCode>0%</c:formatCode>
                <c:ptCount val="2"/>
                <c:pt idx="0">
                  <c:v>7.0000000000000007E-2</c:v>
                </c:pt>
                <c:pt idx="1">
                  <c:v>0.17</c:v>
                </c:pt>
              </c:numCache>
            </c:numRef>
          </c:val>
          <c:extLst>
            <c:ext xmlns:c16="http://schemas.microsoft.com/office/drawing/2014/chart" uri="{C3380CC4-5D6E-409C-BE32-E72D297353CC}">
              <c16:uniqueId val="{00000002-6AF4-422A-901B-24E726DFCACC}"/>
            </c:ext>
          </c:extLst>
        </c:ser>
        <c:dLbls>
          <c:dLblPos val="ctr"/>
          <c:showLegendKey val="0"/>
          <c:showVal val="1"/>
          <c:showCatName val="0"/>
          <c:showSerName val="0"/>
          <c:showPercent val="0"/>
          <c:showBubbleSize val="0"/>
        </c:dLbls>
        <c:gapWidth val="79"/>
        <c:overlap val="100"/>
        <c:axId val="202015008"/>
        <c:axId val="253157120"/>
      </c:barChart>
      <c:catAx>
        <c:axId val="202015008"/>
        <c:scaling>
          <c:orientation val="minMax"/>
        </c:scaling>
        <c:delete val="0"/>
        <c:axPos val="l"/>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53157120"/>
        <c:crosses val="autoZero"/>
        <c:auto val="1"/>
        <c:lblAlgn val="ctr"/>
        <c:lblOffset val="100"/>
        <c:noMultiLvlLbl val="0"/>
      </c:catAx>
      <c:valAx>
        <c:axId val="253157120"/>
        <c:scaling>
          <c:orientation val="minMax"/>
        </c:scaling>
        <c:delete val="1"/>
        <c:axPos val="b"/>
        <c:numFmt formatCode="0%" sourceLinked="1"/>
        <c:majorTickMark val="none"/>
        <c:minorTickMark val="none"/>
        <c:tickLblPos val="nextTo"/>
        <c:crossAx val="2020150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6567545701169"/>
          <c:y val="9.6487450201516903E-2"/>
          <c:w val="0.81081041938628873"/>
          <c:h val="0.6718031987177252"/>
        </c:manualLayout>
      </c:layout>
      <c:barChart>
        <c:barDir val="bar"/>
        <c:grouping val="percentStacked"/>
        <c:varyColors val="0"/>
        <c:ser>
          <c:idx val="0"/>
          <c:order val="0"/>
          <c:tx>
            <c:strRef>
              <c:f>Sheet1!$B$1</c:f>
              <c:strCache>
                <c:ptCount val="1"/>
                <c:pt idx="0">
                  <c:v>1- Lowest Price</c:v>
                </c:pt>
              </c:strCache>
            </c:strRef>
          </c:tx>
          <c:spPr>
            <a:solidFill>
              <a:srgbClr val="67589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Sheet1!$B$2:$B$3</c:f>
              <c:numCache>
                <c:formatCode>0%</c:formatCode>
                <c:ptCount val="2"/>
                <c:pt idx="0">
                  <c:v>0.21</c:v>
                </c:pt>
                <c:pt idx="1">
                  <c:v>0.22</c:v>
                </c:pt>
              </c:numCache>
            </c:numRef>
          </c:val>
          <c:extLst>
            <c:ext xmlns:c16="http://schemas.microsoft.com/office/drawing/2014/chart" uri="{C3380CC4-5D6E-409C-BE32-E72D297353CC}">
              <c16:uniqueId val="{00000000-B8F4-4B1C-984B-73D13EF8E554}"/>
            </c:ext>
          </c:extLst>
        </c:ser>
        <c:ser>
          <c:idx val="1"/>
          <c:order val="1"/>
          <c:tx>
            <c:strRef>
              <c:f>Sheet1!$C$1</c:f>
              <c:strCache>
                <c:ptCount val="1"/>
                <c:pt idx="0">
                  <c:v>2</c:v>
                </c:pt>
              </c:strCache>
            </c:strRef>
          </c:tx>
          <c:spPr>
            <a:solidFill>
              <a:srgbClr val="4697E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Sheet1!$C$2:$C$3</c:f>
              <c:numCache>
                <c:formatCode>0%</c:formatCode>
                <c:ptCount val="2"/>
                <c:pt idx="0">
                  <c:v>0.19</c:v>
                </c:pt>
                <c:pt idx="1">
                  <c:v>0.21</c:v>
                </c:pt>
              </c:numCache>
            </c:numRef>
          </c:val>
          <c:extLst>
            <c:ext xmlns:c16="http://schemas.microsoft.com/office/drawing/2014/chart" uri="{C3380CC4-5D6E-409C-BE32-E72D297353CC}">
              <c16:uniqueId val="{00000001-B8F4-4B1C-984B-73D13EF8E554}"/>
            </c:ext>
          </c:extLst>
        </c:ser>
        <c:ser>
          <c:idx val="2"/>
          <c:order val="2"/>
          <c:tx>
            <c:strRef>
              <c:f>Sheet1!$D$1</c:f>
              <c:strCache>
                <c:ptCount val="1"/>
                <c:pt idx="0">
                  <c:v>3</c:v>
                </c:pt>
              </c:strCache>
            </c:strRef>
          </c:tx>
          <c:spPr>
            <a:solidFill>
              <a:srgbClr val="CB4B7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Sheet1!$D$2:$D$3</c:f>
              <c:numCache>
                <c:formatCode>0%</c:formatCode>
                <c:ptCount val="2"/>
                <c:pt idx="0">
                  <c:v>0.16</c:v>
                </c:pt>
                <c:pt idx="1">
                  <c:v>0.15</c:v>
                </c:pt>
              </c:numCache>
            </c:numRef>
          </c:val>
          <c:extLst>
            <c:ext xmlns:c16="http://schemas.microsoft.com/office/drawing/2014/chart" uri="{C3380CC4-5D6E-409C-BE32-E72D297353CC}">
              <c16:uniqueId val="{00000002-B8F4-4B1C-984B-73D13EF8E554}"/>
            </c:ext>
          </c:extLst>
        </c:ser>
        <c:ser>
          <c:idx val="3"/>
          <c:order val="3"/>
          <c:tx>
            <c:strRef>
              <c:f>Sheet1!$E$1</c:f>
              <c:strCache>
                <c:ptCount val="1"/>
                <c:pt idx="0">
                  <c:v>4</c:v>
                </c:pt>
              </c:strCache>
            </c:strRef>
          </c:tx>
          <c:spPr>
            <a:solidFill>
              <a:srgbClr val="FFB5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Sheet1!$E$2:$E$3</c:f>
              <c:numCache>
                <c:formatCode>0%</c:formatCode>
                <c:ptCount val="2"/>
                <c:pt idx="0">
                  <c:v>0.26</c:v>
                </c:pt>
                <c:pt idx="1">
                  <c:v>0.25</c:v>
                </c:pt>
              </c:numCache>
            </c:numRef>
          </c:val>
          <c:extLst>
            <c:ext xmlns:c16="http://schemas.microsoft.com/office/drawing/2014/chart" uri="{C3380CC4-5D6E-409C-BE32-E72D297353CC}">
              <c16:uniqueId val="{00000000-86DA-41F5-BB08-2B8949054972}"/>
            </c:ext>
          </c:extLst>
        </c:ser>
        <c:ser>
          <c:idx val="4"/>
          <c:order val="4"/>
          <c:tx>
            <c:strRef>
              <c:f>Sheet1!$F$1</c:f>
              <c:strCache>
                <c:ptCount val="1"/>
                <c:pt idx="0">
                  <c:v>5 -Highest Quality</c:v>
                </c:pt>
              </c:strCache>
            </c:strRef>
          </c:tx>
          <c:spPr>
            <a:solidFill>
              <a:srgbClr val="2041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Sheet1!$F$2:$F$3</c:f>
              <c:numCache>
                <c:formatCode>0%</c:formatCode>
                <c:ptCount val="2"/>
                <c:pt idx="0">
                  <c:v>0.19</c:v>
                </c:pt>
                <c:pt idx="1">
                  <c:v>0.18</c:v>
                </c:pt>
              </c:numCache>
            </c:numRef>
          </c:val>
          <c:extLst>
            <c:ext xmlns:c16="http://schemas.microsoft.com/office/drawing/2014/chart" uri="{C3380CC4-5D6E-409C-BE32-E72D297353CC}">
              <c16:uniqueId val="{00000001-86DA-41F5-BB08-2B8949054972}"/>
            </c:ext>
          </c:extLst>
        </c:ser>
        <c:dLbls>
          <c:dLblPos val="ctr"/>
          <c:showLegendKey val="0"/>
          <c:showVal val="1"/>
          <c:showCatName val="0"/>
          <c:showSerName val="0"/>
          <c:showPercent val="0"/>
          <c:showBubbleSize val="0"/>
        </c:dLbls>
        <c:gapWidth val="50"/>
        <c:overlap val="100"/>
        <c:axId val="202015008"/>
        <c:axId val="253157120"/>
      </c:barChart>
      <c:catAx>
        <c:axId val="202015008"/>
        <c:scaling>
          <c:orientation val="minMax"/>
        </c:scaling>
        <c:delete val="0"/>
        <c:axPos val="l"/>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53157120"/>
        <c:crosses val="autoZero"/>
        <c:auto val="1"/>
        <c:lblAlgn val="ctr"/>
        <c:lblOffset val="100"/>
        <c:noMultiLvlLbl val="0"/>
      </c:catAx>
      <c:valAx>
        <c:axId val="253157120"/>
        <c:scaling>
          <c:orientation val="minMax"/>
        </c:scaling>
        <c:delete val="1"/>
        <c:axPos val="b"/>
        <c:numFmt formatCode="0%" sourceLinked="1"/>
        <c:majorTickMark val="none"/>
        <c:minorTickMark val="none"/>
        <c:tickLblPos val="nextTo"/>
        <c:crossAx val="2020150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6567545701169"/>
          <c:y val="9.6487450201516903E-2"/>
          <c:w val="0.81081041938628873"/>
          <c:h val="0.6718031987177252"/>
        </c:manualLayout>
      </c:layout>
      <c:barChart>
        <c:barDir val="bar"/>
        <c:grouping val="percentStacked"/>
        <c:varyColors val="0"/>
        <c:ser>
          <c:idx val="0"/>
          <c:order val="0"/>
          <c:tx>
            <c:strRef>
              <c:f>Sheet1!$B$1</c:f>
              <c:strCache>
                <c:ptCount val="1"/>
                <c:pt idx="0">
                  <c:v>Less Freedom to Choose</c:v>
                </c:pt>
              </c:strCache>
            </c:strRef>
          </c:tx>
          <c:spPr>
            <a:solidFill>
              <a:srgbClr val="67589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Sheet1!$B$2:$B$3</c:f>
              <c:numCache>
                <c:formatCode>0%</c:formatCode>
                <c:ptCount val="2"/>
                <c:pt idx="0">
                  <c:v>0.05</c:v>
                </c:pt>
                <c:pt idx="1">
                  <c:v>0.04</c:v>
                </c:pt>
              </c:numCache>
            </c:numRef>
          </c:val>
          <c:extLst>
            <c:ext xmlns:c16="http://schemas.microsoft.com/office/drawing/2014/chart" uri="{C3380CC4-5D6E-409C-BE32-E72D297353CC}">
              <c16:uniqueId val="{00000000-B8F4-4B1C-984B-73D13EF8E554}"/>
            </c:ext>
          </c:extLst>
        </c:ser>
        <c:ser>
          <c:idx val="1"/>
          <c:order val="1"/>
          <c:tx>
            <c:strRef>
              <c:f>Sheet1!$C$1</c:f>
              <c:strCache>
                <c:ptCount val="1"/>
                <c:pt idx="0">
                  <c:v>2</c:v>
                </c:pt>
              </c:strCache>
            </c:strRef>
          </c:tx>
          <c:spPr>
            <a:solidFill>
              <a:srgbClr val="4697E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Sheet1!$C$2:$C$3</c:f>
              <c:numCache>
                <c:formatCode>0%</c:formatCode>
                <c:ptCount val="2"/>
                <c:pt idx="0">
                  <c:v>0.09</c:v>
                </c:pt>
                <c:pt idx="1">
                  <c:v>0.06</c:v>
                </c:pt>
              </c:numCache>
            </c:numRef>
          </c:val>
          <c:extLst>
            <c:ext xmlns:c16="http://schemas.microsoft.com/office/drawing/2014/chart" uri="{C3380CC4-5D6E-409C-BE32-E72D297353CC}">
              <c16:uniqueId val="{00000001-B8F4-4B1C-984B-73D13EF8E554}"/>
            </c:ext>
          </c:extLst>
        </c:ser>
        <c:ser>
          <c:idx val="2"/>
          <c:order val="2"/>
          <c:tx>
            <c:strRef>
              <c:f>Sheet1!$D$1</c:f>
              <c:strCache>
                <c:ptCount val="1"/>
                <c:pt idx="0">
                  <c:v>3</c:v>
                </c:pt>
              </c:strCache>
            </c:strRef>
          </c:tx>
          <c:spPr>
            <a:solidFill>
              <a:srgbClr val="CB4B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Sheet1!$D$2:$D$3</c:f>
              <c:numCache>
                <c:formatCode>0%</c:formatCode>
                <c:ptCount val="2"/>
                <c:pt idx="0">
                  <c:v>0.12</c:v>
                </c:pt>
                <c:pt idx="1">
                  <c:v>7.0000000000000007E-2</c:v>
                </c:pt>
              </c:numCache>
            </c:numRef>
          </c:val>
          <c:extLst>
            <c:ext xmlns:c16="http://schemas.microsoft.com/office/drawing/2014/chart" uri="{C3380CC4-5D6E-409C-BE32-E72D297353CC}">
              <c16:uniqueId val="{00000000-57F6-494A-9C1D-80A3BD6E235F}"/>
            </c:ext>
          </c:extLst>
        </c:ser>
        <c:ser>
          <c:idx val="3"/>
          <c:order val="3"/>
          <c:tx>
            <c:strRef>
              <c:f>Sheet1!$E$1</c:f>
              <c:strCache>
                <c:ptCount val="1"/>
                <c:pt idx="0">
                  <c:v>4</c:v>
                </c:pt>
              </c:strCache>
            </c:strRef>
          </c:tx>
          <c:spPr>
            <a:solidFill>
              <a:srgbClr val="FFB5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Sheet1!$E$2:$E$3</c:f>
              <c:numCache>
                <c:formatCode>0%</c:formatCode>
                <c:ptCount val="2"/>
                <c:pt idx="0">
                  <c:v>0.17</c:v>
                </c:pt>
                <c:pt idx="1">
                  <c:v>0.18</c:v>
                </c:pt>
              </c:numCache>
            </c:numRef>
          </c:val>
          <c:extLst>
            <c:ext xmlns:c16="http://schemas.microsoft.com/office/drawing/2014/chart" uri="{C3380CC4-5D6E-409C-BE32-E72D297353CC}">
              <c16:uniqueId val="{00000001-57F6-494A-9C1D-80A3BD6E235F}"/>
            </c:ext>
          </c:extLst>
        </c:ser>
        <c:ser>
          <c:idx val="4"/>
          <c:order val="4"/>
          <c:tx>
            <c:strRef>
              <c:f>Sheet1!$F$1</c:f>
              <c:strCache>
                <c:ptCount val="1"/>
                <c:pt idx="0">
                  <c:v>5 - Full Freedom to Choose</c:v>
                </c:pt>
              </c:strCache>
            </c:strRef>
          </c:tx>
          <c:spPr>
            <a:solidFill>
              <a:srgbClr val="20418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Sheet1!$F$2:$F$3</c:f>
              <c:numCache>
                <c:formatCode>0%</c:formatCode>
                <c:ptCount val="2"/>
                <c:pt idx="0">
                  <c:v>0.56999999999999995</c:v>
                </c:pt>
                <c:pt idx="1">
                  <c:v>0.65</c:v>
                </c:pt>
              </c:numCache>
            </c:numRef>
          </c:val>
          <c:extLst>
            <c:ext xmlns:c16="http://schemas.microsoft.com/office/drawing/2014/chart" uri="{C3380CC4-5D6E-409C-BE32-E72D297353CC}">
              <c16:uniqueId val="{00000002-57F6-494A-9C1D-80A3BD6E235F}"/>
            </c:ext>
          </c:extLst>
        </c:ser>
        <c:dLbls>
          <c:dLblPos val="ctr"/>
          <c:showLegendKey val="0"/>
          <c:showVal val="1"/>
          <c:showCatName val="0"/>
          <c:showSerName val="0"/>
          <c:showPercent val="0"/>
          <c:showBubbleSize val="0"/>
        </c:dLbls>
        <c:gapWidth val="50"/>
        <c:overlap val="100"/>
        <c:axId val="202015008"/>
        <c:axId val="253157120"/>
      </c:barChart>
      <c:catAx>
        <c:axId val="202015008"/>
        <c:scaling>
          <c:orientation val="minMax"/>
        </c:scaling>
        <c:delete val="0"/>
        <c:axPos val="l"/>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53157120"/>
        <c:crosses val="autoZero"/>
        <c:auto val="1"/>
        <c:lblAlgn val="ctr"/>
        <c:lblOffset val="100"/>
        <c:noMultiLvlLbl val="0"/>
      </c:catAx>
      <c:valAx>
        <c:axId val="253157120"/>
        <c:scaling>
          <c:orientation val="minMax"/>
        </c:scaling>
        <c:delete val="1"/>
        <c:axPos val="b"/>
        <c:numFmt formatCode="0%" sourceLinked="1"/>
        <c:majorTickMark val="none"/>
        <c:minorTickMark val="none"/>
        <c:tickLblPos val="nextTo"/>
        <c:crossAx val="2020150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6567545701169"/>
          <c:y val="9.6487450201516903E-2"/>
          <c:w val="0.81081041938628873"/>
          <c:h val="0.6718031987177252"/>
        </c:manualLayout>
      </c:layout>
      <c:barChart>
        <c:barDir val="bar"/>
        <c:grouping val="percentStacked"/>
        <c:varyColors val="0"/>
        <c:ser>
          <c:idx val="0"/>
          <c:order val="0"/>
          <c:tx>
            <c:strRef>
              <c:f>Sheet1!$B$1</c:f>
              <c:strCache>
                <c:ptCount val="1"/>
                <c:pt idx="0">
                  <c:v>Front-end / Checkout</c:v>
                </c:pt>
              </c:strCache>
            </c:strRef>
          </c:tx>
          <c:spPr>
            <a:solidFill>
              <a:srgbClr val="67589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Sheet1!$B$2:$B$3</c:f>
              <c:numCache>
                <c:formatCode>0%</c:formatCode>
                <c:ptCount val="2"/>
                <c:pt idx="0">
                  <c:v>0.18</c:v>
                </c:pt>
                <c:pt idx="1">
                  <c:v>0.09</c:v>
                </c:pt>
              </c:numCache>
            </c:numRef>
          </c:val>
          <c:extLst>
            <c:ext xmlns:c16="http://schemas.microsoft.com/office/drawing/2014/chart" uri="{C3380CC4-5D6E-409C-BE32-E72D297353CC}">
              <c16:uniqueId val="{00000000-EFBA-4625-BABE-CEA5A0BCC819}"/>
            </c:ext>
          </c:extLst>
        </c:ser>
        <c:ser>
          <c:idx val="1"/>
          <c:order val="1"/>
          <c:tx>
            <c:strRef>
              <c:f>Sheet1!$C$1</c:f>
              <c:strCache>
                <c:ptCount val="1"/>
                <c:pt idx="0">
                  <c:v>Aisle</c:v>
                </c:pt>
              </c:strCache>
            </c:strRef>
          </c:tx>
          <c:spPr>
            <a:solidFill>
              <a:srgbClr val="4697E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Sheet1!$C$2:$C$3</c:f>
              <c:numCache>
                <c:formatCode>0%</c:formatCode>
                <c:ptCount val="2"/>
                <c:pt idx="0">
                  <c:v>0.66</c:v>
                </c:pt>
                <c:pt idx="1">
                  <c:v>0.73</c:v>
                </c:pt>
              </c:numCache>
            </c:numRef>
          </c:val>
          <c:extLst>
            <c:ext xmlns:c16="http://schemas.microsoft.com/office/drawing/2014/chart" uri="{C3380CC4-5D6E-409C-BE32-E72D297353CC}">
              <c16:uniqueId val="{00000001-EFBA-4625-BABE-CEA5A0BCC819}"/>
            </c:ext>
          </c:extLst>
        </c:ser>
        <c:ser>
          <c:idx val="2"/>
          <c:order val="2"/>
          <c:tx>
            <c:strRef>
              <c:f>Sheet1!$D$1</c:f>
              <c:strCache>
                <c:ptCount val="1"/>
                <c:pt idx="0">
                  <c:v>Endcap</c:v>
                </c:pt>
              </c:strCache>
            </c:strRef>
          </c:tx>
          <c:spPr>
            <a:solidFill>
              <a:srgbClr val="CB4B7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Sheet1!$D$2:$D$3</c:f>
              <c:numCache>
                <c:formatCode>0%</c:formatCode>
                <c:ptCount val="2"/>
                <c:pt idx="0">
                  <c:v>0.1</c:v>
                </c:pt>
                <c:pt idx="1">
                  <c:v>0.08</c:v>
                </c:pt>
              </c:numCache>
            </c:numRef>
          </c:val>
          <c:extLst>
            <c:ext xmlns:c16="http://schemas.microsoft.com/office/drawing/2014/chart" uri="{C3380CC4-5D6E-409C-BE32-E72D297353CC}">
              <c16:uniqueId val="{00000002-EFBA-4625-BABE-CEA5A0BCC819}"/>
            </c:ext>
          </c:extLst>
        </c:ser>
        <c:ser>
          <c:idx val="3"/>
          <c:order val="3"/>
          <c:tx>
            <c:strRef>
              <c:f>Sheet1!$E$1</c:f>
              <c:strCache>
                <c:ptCount val="1"/>
                <c:pt idx="0">
                  <c:v>Other</c:v>
                </c:pt>
              </c:strCache>
            </c:strRef>
          </c:tx>
          <c:spPr>
            <a:solidFill>
              <a:srgbClr val="FFB5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Sheet1!$E$2:$E$3</c:f>
              <c:numCache>
                <c:formatCode>0%</c:formatCode>
                <c:ptCount val="2"/>
                <c:pt idx="0">
                  <c:v>0.06</c:v>
                </c:pt>
                <c:pt idx="1">
                  <c:v>0.1</c:v>
                </c:pt>
              </c:numCache>
            </c:numRef>
          </c:val>
          <c:extLst>
            <c:ext xmlns:c16="http://schemas.microsoft.com/office/drawing/2014/chart" uri="{C3380CC4-5D6E-409C-BE32-E72D297353CC}">
              <c16:uniqueId val="{00000003-EFBA-4625-BABE-CEA5A0BCC819}"/>
            </c:ext>
          </c:extLst>
        </c:ser>
        <c:dLbls>
          <c:dLblPos val="ctr"/>
          <c:showLegendKey val="0"/>
          <c:showVal val="1"/>
          <c:showCatName val="0"/>
          <c:showSerName val="0"/>
          <c:showPercent val="0"/>
          <c:showBubbleSize val="0"/>
        </c:dLbls>
        <c:gapWidth val="50"/>
        <c:overlap val="100"/>
        <c:axId val="202015008"/>
        <c:axId val="253157120"/>
      </c:barChart>
      <c:catAx>
        <c:axId val="202015008"/>
        <c:scaling>
          <c:orientation val="minMax"/>
        </c:scaling>
        <c:delete val="0"/>
        <c:axPos val="l"/>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53157120"/>
        <c:crosses val="autoZero"/>
        <c:auto val="1"/>
        <c:lblAlgn val="ctr"/>
        <c:lblOffset val="100"/>
        <c:noMultiLvlLbl val="0"/>
      </c:catAx>
      <c:valAx>
        <c:axId val="253157120"/>
        <c:scaling>
          <c:orientation val="minMax"/>
        </c:scaling>
        <c:delete val="1"/>
        <c:axPos val="b"/>
        <c:numFmt formatCode="0%" sourceLinked="1"/>
        <c:majorTickMark val="none"/>
        <c:minorTickMark val="none"/>
        <c:tickLblPos val="nextTo"/>
        <c:crossAx val="2020150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6567545701169"/>
          <c:y val="9.6487450201516903E-2"/>
          <c:w val="0.81081041938628873"/>
          <c:h val="0.6718031987177252"/>
        </c:manualLayout>
      </c:layout>
      <c:barChart>
        <c:barDir val="bar"/>
        <c:grouping val="percentStacked"/>
        <c:varyColors val="0"/>
        <c:ser>
          <c:idx val="0"/>
          <c:order val="0"/>
          <c:tx>
            <c:strRef>
              <c:f>Sheet1!$B$1</c:f>
              <c:strCache>
                <c:ptCount val="1"/>
                <c:pt idx="0">
                  <c:v>Quick Trip</c:v>
                </c:pt>
              </c:strCache>
            </c:strRef>
          </c:tx>
          <c:spPr>
            <a:solidFill>
              <a:srgbClr val="67589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Sheet1!$B$2:$B$3</c:f>
              <c:numCache>
                <c:formatCode>0%</c:formatCode>
                <c:ptCount val="2"/>
                <c:pt idx="0">
                  <c:v>0.56000000000000005</c:v>
                </c:pt>
                <c:pt idx="1">
                  <c:v>0.49</c:v>
                </c:pt>
              </c:numCache>
            </c:numRef>
          </c:val>
          <c:extLst>
            <c:ext xmlns:c16="http://schemas.microsoft.com/office/drawing/2014/chart" uri="{C3380CC4-5D6E-409C-BE32-E72D297353CC}">
              <c16:uniqueId val="{00000000-7F45-43D7-ABA1-276FE89FC158}"/>
            </c:ext>
          </c:extLst>
        </c:ser>
        <c:ser>
          <c:idx val="1"/>
          <c:order val="1"/>
          <c:tx>
            <c:strRef>
              <c:f>Sheet1!$C$1</c:f>
              <c:strCache>
                <c:ptCount val="1"/>
                <c:pt idx="0">
                  <c:v>Fill In</c:v>
                </c:pt>
              </c:strCache>
            </c:strRef>
          </c:tx>
          <c:spPr>
            <a:solidFill>
              <a:srgbClr val="4697E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Sheet1!$C$2:$C$3</c:f>
              <c:numCache>
                <c:formatCode>0%</c:formatCode>
                <c:ptCount val="2"/>
                <c:pt idx="0">
                  <c:v>0.27</c:v>
                </c:pt>
                <c:pt idx="1">
                  <c:v>0.26</c:v>
                </c:pt>
              </c:numCache>
            </c:numRef>
          </c:val>
          <c:extLst>
            <c:ext xmlns:c16="http://schemas.microsoft.com/office/drawing/2014/chart" uri="{C3380CC4-5D6E-409C-BE32-E72D297353CC}">
              <c16:uniqueId val="{00000001-7F45-43D7-ABA1-276FE89FC158}"/>
            </c:ext>
          </c:extLst>
        </c:ser>
        <c:ser>
          <c:idx val="2"/>
          <c:order val="2"/>
          <c:tx>
            <c:strRef>
              <c:f>Sheet1!$D$1</c:f>
              <c:strCache>
                <c:ptCount val="1"/>
                <c:pt idx="0">
                  <c:v>Stock Up</c:v>
                </c:pt>
              </c:strCache>
            </c:strRef>
          </c:tx>
          <c:spPr>
            <a:solidFill>
              <a:srgbClr val="CB4B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Sheet1!$D$2:$D$3</c:f>
              <c:numCache>
                <c:formatCode>0%</c:formatCode>
                <c:ptCount val="2"/>
                <c:pt idx="0">
                  <c:v>0.14000000000000001</c:v>
                </c:pt>
                <c:pt idx="1">
                  <c:v>0.17</c:v>
                </c:pt>
              </c:numCache>
            </c:numRef>
          </c:val>
          <c:extLst>
            <c:ext xmlns:c16="http://schemas.microsoft.com/office/drawing/2014/chart" uri="{C3380CC4-5D6E-409C-BE32-E72D297353CC}">
              <c16:uniqueId val="{00000002-7F45-43D7-ABA1-276FE89FC158}"/>
            </c:ext>
          </c:extLst>
        </c:ser>
        <c:ser>
          <c:idx val="3"/>
          <c:order val="3"/>
          <c:tx>
            <c:strRef>
              <c:f>Sheet1!$E$1</c:f>
              <c:strCache>
                <c:ptCount val="1"/>
                <c:pt idx="0">
                  <c:v>Other</c:v>
                </c:pt>
              </c:strCache>
            </c:strRef>
          </c:tx>
          <c:spPr>
            <a:solidFill>
              <a:srgbClr val="FFB500"/>
            </a:solidFill>
            <a:ln>
              <a:noFill/>
            </a:ln>
            <a:effectLst/>
          </c:spPr>
          <c:invertIfNegative val="0"/>
          <c:dLbls>
            <c:dLbl>
              <c:idx val="0"/>
              <c:layout>
                <c:manualLayout>
                  <c:x val="-5.016283171159926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45-43D7-ABA1-276FE89FC15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Retail-Mart</c:v>
                </c:pt>
                <c:pt idx="1">
                  <c:v>Total Study</c:v>
                </c:pt>
              </c:strCache>
            </c:strRef>
          </c:cat>
          <c:val>
            <c:numRef>
              <c:f>Sheet1!$E$2:$E$3</c:f>
              <c:numCache>
                <c:formatCode>0%</c:formatCode>
                <c:ptCount val="2"/>
                <c:pt idx="0">
                  <c:v>0.03</c:v>
                </c:pt>
                <c:pt idx="1">
                  <c:v>0.08</c:v>
                </c:pt>
              </c:numCache>
            </c:numRef>
          </c:val>
          <c:extLst>
            <c:ext xmlns:c16="http://schemas.microsoft.com/office/drawing/2014/chart" uri="{C3380CC4-5D6E-409C-BE32-E72D297353CC}">
              <c16:uniqueId val="{00000003-7F45-43D7-ABA1-276FE89FC158}"/>
            </c:ext>
          </c:extLst>
        </c:ser>
        <c:dLbls>
          <c:dLblPos val="ctr"/>
          <c:showLegendKey val="0"/>
          <c:showVal val="1"/>
          <c:showCatName val="0"/>
          <c:showSerName val="0"/>
          <c:showPercent val="0"/>
          <c:showBubbleSize val="0"/>
        </c:dLbls>
        <c:gapWidth val="50"/>
        <c:overlap val="100"/>
        <c:axId val="202015008"/>
        <c:axId val="253157120"/>
      </c:barChart>
      <c:catAx>
        <c:axId val="202015008"/>
        <c:scaling>
          <c:orientation val="minMax"/>
        </c:scaling>
        <c:delete val="0"/>
        <c:axPos val="l"/>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53157120"/>
        <c:crosses val="autoZero"/>
        <c:auto val="1"/>
        <c:lblAlgn val="ctr"/>
        <c:lblOffset val="100"/>
        <c:noMultiLvlLbl val="0"/>
      </c:catAx>
      <c:valAx>
        <c:axId val="253157120"/>
        <c:scaling>
          <c:orientation val="minMax"/>
        </c:scaling>
        <c:delete val="1"/>
        <c:axPos val="b"/>
        <c:numFmt formatCode="0%" sourceLinked="1"/>
        <c:majorTickMark val="none"/>
        <c:minorTickMark val="none"/>
        <c:tickLblPos val="nextTo"/>
        <c:crossAx val="2020150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C6255-926A-1048-8722-5DF134D00F63}" type="datetimeFigureOut">
              <a:rPr lang="en-US" smtClean="0"/>
              <a:t>5/7/2024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E7296-944A-A144-A442-6F64D883BE1C}" type="slidenum">
              <a:rPr lang="en-US" smtClean="0"/>
              <a:t>‹#›</a:t>
            </a:fld>
            <a:endParaRPr lang="en-US"/>
          </a:p>
        </p:txBody>
      </p:sp>
    </p:spTree>
    <p:extLst>
      <p:ext uri="{BB962C8B-B14F-4D97-AF65-F5344CB8AC3E}">
        <p14:creationId xmlns:p14="http://schemas.microsoft.com/office/powerpoint/2010/main" val="191110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7E7296-944A-A144-A442-6F64D883BE1C}" type="slidenum">
              <a:rPr lang="en-US" smtClean="0"/>
              <a:t>15</a:t>
            </a:fld>
            <a:endParaRPr lang="en-US"/>
          </a:p>
        </p:txBody>
      </p:sp>
    </p:spTree>
    <p:extLst>
      <p:ext uri="{BB962C8B-B14F-4D97-AF65-F5344CB8AC3E}">
        <p14:creationId xmlns:p14="http://schemas.microsoft.com/office/powerpoint/2010/main" val="2588983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userDrawn="1"/>
        </p:nvCxnSpPr>
        <p:spPr>
          <a:xfrm>
            <a:off x="278932" y="1364752"/>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4D8E56BE-097F-EB4E-3287-BD1DCBFF4884}"/>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9" name="Text Placeholder 17">
            <a:extLst>
              <a:ext uri="{FF2B5EF4-FFF2-40B4-BE49-F238E27FC236}">
                <a16:creationId xmlns:a16="http://schemas.microsoft.com/office/drawing/2014/main" id="{6942A971-1821-DF95-6B7B-A7991E06FA8B}"/>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EC3D6C2-3D92-FDB9-8FF6-0B85288173C0}"/>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5" name="TextBox 14">
            <a:extLst>
              <a:ext uri="{FF2B5EF4-FFF2-40B4-BE49-F238E27FC236}">
                <a16:creationId xmlns:a16="http://schemas.microsoft.com/office/drawing/2014/main" id="{D439B148-E719-27C3-3403-978BEDC13EC0}"/>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8" name="Picture 7">
            <a:extLst>
              <a:ext uri="{FF2B5EF4-FFF2-40B4-BE49-F238E27FC236}">
                <a16:creationId xmlns:a16="http://schemas.microsoft.com/office/drawing/2014/main" id="{74BB3894-5AE1-A63C-9365-020C2417DFAB}"/>
              </a:ext>
            </a:extLst>
          </p:cNvPr>
          <p:cNvPicPr>
            <a:picLocks noChangeAspect="1"/>
          </p:cNvPicPr>
          <p:nvPr userDrawn="1"/>
        </p:nvPicPr>
        <p:blipFill>
          <a:blip r:embed="rId2"/>
          <a:srcRect/>
          <a:stretch/>
        </p:blipFill>
        <p:spPr>
          <a:xfrm>
            <a:off x="313765" y="442167"/>
            <a:ext cx="3236258" cy="516213"/>
          </a:xfrm>
          <a:prstGeom prst="rect">
            <a:avLst/>
          </a:prstGeom>
        </p:spPr>
      </p:pic>
    </p:spTree>
    <p:extLst>
      <p:ext uri="{BB962C8B-B14F-4D97-AF65-F5344CB8AC3E}">
        <p14:creationId xmlns:p14="http://schemas.microsoft.com/office/powerpoint/2010/main" val="38337420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ver_photo_circle_orang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F8A4DBCA-162B-E485-E20E-17D5C140E774}"/>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5880477" y="0"/>
            <a:ext cx="6311523"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074161F4-D097-DE19-FD87-0BB65D7B7FE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5611E666-418A-4758-0E70-B2424283399B}"/>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17">
            <a:extLst>
              <a:ext uri="{FF2B5EF4-FFF2-40B4-BE49-F238E27FC236}">
                <a16:creationId xmlns:a16="http://schemas.microsoft.com/office/drawing/2014/main" id="{0D543147-C142-3795-8692-163187D8C10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43F396D2-FEEC-B3D9-78CF-DB43D25BBDD0}"/>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4E5CB92-5F1A-B42D-D765-161BADC3287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pic>
        <p:nvPicPr>
          <p:cNvPr id="11" name="Picture 10">
            <a:extLst>
              <a:ext uri="{FF2B5EF4-FFF2-40B4-BE49-F238E27FC236}">
                <a16:creationId xmlns:a16="http://schemas.microsoft.com/office/drawing/2014/main" id="{7E918E38-F43B-8864-3613-3FC3A0D59E1B}"/>
              </a:ext>
            </a:extLst>
          </p:cNvPr>
          <p:cNvPicPr>
            <a:picLocks noChangeAspect="1"/>
          </p:cNvPicPr>
          <p:nvPr userDrawn="1"/>
        </p:nvPicPr>
        <p:blipFill>
          <a:blip r:embed="rId3"/>
          <a:srcRect/>
          <a:stretch/>
        </p:blipFill>
        <p:spPr>
          <a:xfrm>
            <a:off x="297523" y="5694428"/>
            <a:ext cx="3236258" cy="516212"/>
          </a:xfrm>
          <a:prstGeom prst="rect">
            <a:avLst/>
          </a:prstGeom>
        </p:spPr>
      </p:pic>
    </p:spTree>
    <p:extLst>
      <p:ext uri="{BB962C8B-B14F-4D97-AF65-F5344CB8AC3E}">
        <p14:creationId xmlns:p14="http://schemas.microsoft.com/office/powerpoint/2010/main" val="48684274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ver_photo_circle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hape, circle&#10;&#10;Description automatically generated">
            <a:extLst>
              <a:ext uri="{FF2B5EF4-FFF2-40B4-BE49-F238E27FC236}">
                <a16:creationId xmlns:a16="http://schemas.microsoft.com/office/drawing/2014/main" id="{D205D8C5-4622-A916-D655-F6CED6BF0E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90877" y="-1"/>
            <a:ext cx="6301124" cy="683149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1EEE6B5-0894-9664-A565-BC7956CD805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A13B9B20-3947-53D7-7D27-61901A552FFC}"/>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17">
            <a:extLst>
              <a:ext uri="{FF2B5EF4-FFF2-40B4-BE49-F238E27FC236}">
                <a16:creationId xmlns:a16="http://schemas.microsoft.com/office/drawing/2014/main" id="{9EC7F525-D72E-FA6C-4DC8-61ED3B7BF566}"/>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53A58327-319F-F707-398A-E0BD2BB5643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18DF228-BF1D-DFFF-3D0A-181B229C9AD1}"/>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pic>
        <p:nvPicPr>
          <p:cNvPr id="9" name="Picture 8">
            <a:extLst>
              <a:ext uri="{FF2B5EF4-FFF2-40B4-BE49-F238E27FC236}">
                <a16:creationId xmlns:a16="http://schemas.microsoft.com/office/drawing/2014/main" id="{56C71436-EEEF-DCC6-2CDC-F54E0C42E933}"/>
              </a:ext>
            </a:extLst>
          </p:cNvPr>
          <p:cNvPicPr>
            <a:picLocks noChangeAspect="1"/>
          </p:cNvPicPr>
          <p:nvPr userDrawn="1"/>
        </p:nvPicPr>
        <p:blipFill>
          <a:blip r:embed="rId3"/>
          <a:srcRect/>
          <a:stretch/>
        </p:blipFill>
        <p:spPr>
          <a:xfrm>
            <a:off x="297523" y="5694428"/>
            <a:ext cx="3236258" cy="516212"/>
          </a:xfrm>
          <a:prstGeom prst="rect">
            <a:avLst/>
          </a:prstGeom>
        </p:spPr>
      </p:pic>
    </p:spTree>
    <p:extLst>
      <p:ext uri="{BB962C8B-B14F-4D97-AF65-F5344CB8AC3E}">
        <p14:creationId xmlns:p14="http://schemas.microsoft.com/office/powerpoint/2010/main" val="406317683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ver_photo_circle_blu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ue circle with a black background&#10;&#10;Description automatically generated with low confidence">
            <a:extLst>
              <a:ext uri="{FF2B5EF4-FFF2-40B4-BE49-F238E27FC236}">
                <a16:creationId xmlns:a16="http://schemas.microsoft.com/office/drawing/2014/main" id="{0F0CFD48-64F3-56E8-20FC-87BFA760AB3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5871543" y="-22550"/>
            <a:ext cx="6320458"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17">
            <a:extLst>
              <a:ext uri="{FF2B5EF4-FFF2-40B4-BE49-F238E27FC236}">
                <a16:creationId xmlns:a16="http://schemas.microsoft.com/office/drawing/2014/main" id="{1CD72098-8A9C-6DDA-623D-88ACA639D84A}"/>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0" name="Text Placeholder 17">
            <a:extLst>
              <a:ext uri="{FF2B5EF4-FFF2-40B4-BE49-F238E27FC236}">
                <a16:creationId xmlns:a16="http://schemas.microsoft.com/office/drawing/2014/main" id="{5D2957D4-81EB-DC26-6463-5EADF1A25509}"/>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1" name="Text Placeholder 17">
            <a:extLst>
              <a:ext uri="{FF2B5EF4-FFF2-40B4-BE49-F238E27FC236}">
                <a16:creationId xmlns:a16="http://schemas.microsoft.com/office/drawing/2014/main" id="{D6FB9EEA-C3E3-431A-8CBC-F0DB2F54B537}"/>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pic>
        <p:nvPicPr>
          <p:cNvPr id="12" name="Picture 11">
            <a:extLst>
              <a:ext uri="{FF2B5EF4-FFF2-40B4-BE49-F238E27FC236}">
                <a16:creationId xmlns:a16="http://schemas.microsoft.com/office/drawing/2014/main" id="{E14D12F5-0F2A-8A69-128C-82C84600E236}"/>
              </a:ext>
            </a:extLst>
          </p:cNvPr>
          <p:cNvPicPr>
            <a:picLocks noChangeAspect="1"/>
          </p:cNvPicPr>
          <p:nvPr userDrawn="1"/>
        </p:nvPicPr>
        <p:blipFill>
          <a:blip r:embed="rId3"/>
          <a:srcRect/>
          <a:stretch/>
        </p:blipFill>
        <p:spPr>
          <a:xfrm>
            <a:off x="297523" y="5694428"/>
            <a:ext cx="3236258" cy="516212"/>
          </a:xfrm>
          <a:prstGeom prst="rect">
            <a:avLst/>
          </a:prstGeom>
        </p:spPr>
      </p:pic>
    </p:spTree>
    <p:extLst>
      <p:ext uri="{BB962C8B-B14F-4D97-AF65-F5344CB8AC3E}">
        <p14:creationId xmlns:p14="http://schemas.microsoft.com/office/powerpoint/2010/main" val="292377426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ver_photo_circle_lt_blue">
    <p:bg>
      <p:bgPr>
        <a:solidFill>
          <a:srgbClr val="0C344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hape, circle&#10;&#10;Description automatically generated">
            <a:extLst>
              <a:ext uri="{FF2B5EF4-FFF2-40B4-BE49-F238E27FC236}">
                <a16:creationId xmlns:a16="http://schemas.microsoft.com/office/drawing/2014/main" id="{563F44E9-E18C-1F20-FBFF-E71D86E00B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3" b="-366"/>
          <a:stretch/>
        </p:blipFill>
        <p:spPr>
          <a:xfrm>
            <a:off x="5747657" y="-32870"/>
            <a:ext cx="6444343" cy="689087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BB1AF6-DC78-953A-74B3-4393988782F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D8E6DAE2-C337-A8F2-2082-DE6607D24960}"/>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17">
            <a:extLst>
              <a:ext uri="{FF2B5EF4-FFF2-40B4-BE49-F238E27FC236}">
                <a16:creationId xmlns:a16="http://schemas.microsoft.com/office/drawing/2014/main" id="{F3FE3F42-A42D-09D9-BD52-664DF915C60B}"/>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E0C51D81-FF4F-A687-8019-C148AF88A69A}"/>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E11BBA8-8F76-E781-2355-01741D2B20D0}"/>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pic>
        <p:nvPicPr>
          <p:cNvPr id="9" name="Picture 8">
            <a:extLst>
              <a:ext uri="{FF2B5EF4-FFF2-40B4-BE49-F238E27FC236}">
                <a16:creationId xmlns:a16="http://schemas.microsoft.com/office/drawing/2014/main" id="{5FA3F65C-51DB-984B-12AF-DDC837F5132F}"/>
              </a:ext>
            </a:extLst>
          </p:cNvPr>
          <p:cNvPicPr>
            <a:picLocks noChangeAspect="1"/>
          </p:cNvPicPr>
          <p:nvPr userDrawn="1"/>
        </p:nvPicPr>
        <p:blipFill>
          <a:blip r:embed="rId3"/>
          <a:srcRect/>
          <a:stretch/>
        </p:blipFill>
        <p:spPr>
          <a:xfrm>
            <a:off x="297526" y="5694428"/>
            <a:ext cx="3236252" cy="516212"/>
          </a:xfrm>
          <a:prstGeom prst="rect">
            <a:avLst/>
          </a:prstGeom>
        </p:spPr>
      </p:pic>
    </p:spTree>
    <p:extLst>
      <p:ext uri="{BB962C8B-B14F-4D97-AF65-F5344CB8AC3E}">
        <p14:creationId xmlns:p14="http://schemas.microsoft.com/office/powerpoint/2010/main" val="237943987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ver_photo_circle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ED112208-67CC-7B7A-7347-98C53A298C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73949" y="-16331"/>
            <a:ext cx="6318051" cy="685800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46E0AFB-8404-B27F-3CB1-A1D4C6C5F19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56614D32-1A9C-DFFE-7782-FD6AB74B31D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17">
            <a:extLst>
              <a:ext uri="{FF2B5EF4-FFF2-40B4-BE49-F238E27FC236}">
                <a16:creationId xmlns:a16="http://schemas.microsoft.com/office/drawing/2014/main" id="{0451F9B9-5FC2-B4E8-5C6C-B463775F9C0C}"/>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1925A276-592D-D7EB-10E8-61B281EF1385}"/>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309189D2-8FB1-BD5B-A9E6-197DFA5BEAB5}"/>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pic>
        <p:nvPicPr>
          <p:cNvPr id="9" name="Picture 8">
            <a:extLst>
              <a:ext uri="{FF2B5EF4-FFF2-40B4-BE49-F238E27FC236}">
                <a16:creationId xmlns:a16="http://schemas.microsoft.com/office/drawing/2014/main" id="{5F550762-9739-6ACA-8D21-B12746BE7CE8}"/>
              </a:ext>
            </a:extLst>
          </p:cNvPr>
          <p:cNvPicPr>
            <a:picLocks noChangeAspect="1"/>
          </p:cNvPicPr>
          <p:nvPr userDrawn="1"/>
        </p:nvPicPr>
        <p:blipFill>
          <a:blip r:embed="rId3"/>
          <a:srcRect/>
          <a:stretch/>
        </p:blipFill>
        <p:spPr>
          <a:xfrm>
            <a:off x="297526" y="5694428"/>
            <a:ext cx="3236252" cy="516212"/>
          </a:xfrm>
          <a:prstGeom prst="rect">
            <a:avLst/>
          </a:prstGeom>
        </p:spPr>
      </p:pic>
    </p:spTree>
    <p:extLst>
      <p:ext uri="{BB962C8B-B14F-4D97-AF65-F5344CB8AC3E}">
        <p14:creationId xmlns:p14="http://schemas.microsoft.com/office/powerpoint/2010/main" val="254287989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over_photo_circle_violet">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 circle&#10;&#10;Description automatically generated">
            <a:extLst>
              <a:ext uri="{FF2B5EF4-FFF2-40B4-BE49-F238E27FC236}">
                <a16:creationId xmlns:a16="http://schemas.microsoft.com/office/drawing/2014/main" id="{603A215C-0E64-E145-AADF-41CE8AC1BA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86840" y="-32870"/>
            <a:ext cx="6305160" cy="6832565"/>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9" name="Title 1">
            <a:extLst>
              <a:ext uri="{FF2B5EF4-FFF2-40B4-BE49-F238E27FC236}">
                <a16:creationId xmlns:a16="http://schemas.microsoft.com/office/drawing/2014/main" id="{C3E4DBE2-15C7-C0FB-2BB2-0DE1A0467749}"/>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329E7AD9-256B-D443-B646-51A6C61F00D6}"/>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17">
            <a:extLst>
              <a:ext uri="{FF2B5EF4-FFF2-40B4-BE49-F238E27FC236}">
                <a16:creationId xmlns:a16="http://schemas.microsoft.com/office/drawing/2014/main" id="{9DCE52CB-D215-B6BA-D700-5E2509A3B5D4}"/>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8AA91280-AE3D-E8A3-78B8-79DD96CAF3A2}"/>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A6BAA93A-A8C0-E89C-7C2A-319F32FF0A2C}"/>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pic>
        <p:nvPicPr>
          <p:cNvPr id="10" name="Picture 9">
            <a:extLst>
              <a:ext uri="{FF2B5EF4-FFF2-40B4-BE49-F238E27FC236}">
                <a16:creationId xmlns:a16="http://schemas.microsoft.com/office/drawing/2014/main" id="{A33DBC7F-97B8-3DBC-18DB-10B63C973A67}"/>
              </a:ext>
            </a:extLst>
          </p:cNvPr>
          <p:cNvPicPr>
            <a:picLocks noChangeAspect="1"/>
          </p:cNvPicPr>
          <p:nvPr userDrawn="1"/>
        </p:nvPicPr>
        <p:blipFill>
          <a:blip r:embed="rId3"/>
          <a:srcRect/>
          <a:stretch/>
        </p:blipFill>
        <p:spPr>
          <a:xfrm>
            <a:off x="297526" y="5694428"/>
            <a:ext cx="3236252" cy="516212"/>
          </a:xfrm>
          <a:prstGeom prst="rect">
            <a:avLst/>
          </a:prstGeom>
        </p:spPr>
      </p:pic>
    </p:spTree>
    <p:extLst>
      <p:ext uri="{BB962C8B-B14F-4D97-AF65-F5344CB8AC3E}">
        <p14:creationId xmlns:p14="http://schemas.microsoft.com/office/powerpoint/2010/main" val="182286136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ver_illustration">
    <p:bg>
      <p:bgPr>
        <a:solidFill>
          <a:srgbClr val="292A3C"/>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88935-E7B2-2CAC-0048-B92417139B6F}"/>
              </a:ext>
            </a:extLst>
          </p:cNvPr>
          <p:cNvPicPr>
            <a:picLocks noChangeAspect="1"/>
          </p:cNvPicPr>
          <p:nvPr userDrawn="1"/>
        </p:nvPicPr>
        <p:blipFill>
          <a:blip r:embed="rId2"/>
          <a:srcRect/>
          <a:stretch/>
        </p:blipFill>
        <p:spPr>
          <a:xfrm>
            <a:off x="2467" y="0"/>
            <a:ext cx="12187065"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16" name="Title 1">
            <a:extLst>
              <a:ext uri="{FF2B5EF4-FFF2-40B4-BE49-F238E27FC236}">
                <a16:creationId xmlns:a16="http://schemas.microsoft.com/office/drawing/2014/main" id="{7987C027-455E-4C45-138D-8334F13BBEEA}"/>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7" name="Subtitle 2">
            <a:extLst>
              <a:ext uri="{FF2B5EF4-FFF2-40B4-BE49-F238E27FC236}">
                <a16:creationId xmlns:a16="http://schemas.microsoft.com/office/drawing/2014/main" id="{A4501D72-EE3C-0DA6-BA4B-C1D78BA85AE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17">
            <a:extLst>
              <a:ext uri="{FF2B5EF4-FFF2-40B4-BE49-F238E27FC236}">
                <a16:creationId xmlns:a16="http://schemas.microsoft.com/office/drawing/2014/main" id="{3417592A-6067-984F-549E-3833CDB76A54}"/>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ADB3285-032F-C5EA-E4E6-C62E075FF1F0}"/>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1FCFC2-D727-8EBA-2D19-E4EEAE93A97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pic>
        <p:nvPicPr>
          <p:cNvPr id="7" name="Picture 6">
            <a:extLst>
              <a:ext uri="{FF2B5EF4-FFF2-40B4-BE49-F238E27FC236}">
                <a16:creationId xmlns:a16="http://schemas.microsoft.com/office/drawing/2014/main" id="{237D1C54-395A-B1F0-1A00-5A3B4AE22451}"/>
              </a:ext>
            </a:extLst>
          </p:cNvPr>
          <p:cNvPicPr>
            <a:picLocks noChangeAspect="1"/>
          </p:cNvPicPr>
          <p:nvPr userDrawn="1"/>
        </p:nvPicPr>
        <p:blipFill>
          <a:blip r:embed="rId3"/>
          <a:srcRect/>
          <a:stretch/>
        </p:blipFill>
        <p:spPr>
          <a:xfrm>
            <a:off x="297526" y="5694428"/>
            <a:ext cx="3236252" cy="516212"/>
          </a:xfrm>
          <a:prstGeom prst="rect">
            <a:avLst/>
          </a:prstGeom>
        </p:spPr>
      </p:pic>
    </p:spTree>
    <p:extLst>
      <p:ext uri="{BB962C8B-B14F-4D97-AF65-F5344CB8AC3E}">
        <p14:creationId xmlns:p14="http://schemas.microsoft.com/office/powerpoint/2010/main" val="15452844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_cover_illustration_white">
    <p:spTree>
      <p:nvGrpSpPr>
        <p:cNvPr id="1" name=""/>
        <p:cNvGrpSpPr/>
        <p:nvPr/>
      </p:nvGrpSpPr>
      <p:grpSpPr>
        <a:xfrm>
          <a:off x="0" y="0"/>
          <a:ext cx="0" cy="0"/>
          <a:chOff x="0" y="0"/>
          <a:chExt cx="0" cy="0"/>
        </a:xfrm>
      </p:grpSpPr>
      <p:pic>
        <p:nvPicPr>
          <p:cNvPr id="4" name="Picture 3" descr="A group of people in blue&#10;&#10;Description automatically generated">
            <a:extLst>
              <a:ext uri="{FF2B5EF4-FFF2-40B4-BE49-F238E27FC236}">
                <a16:creationId xmlns:a16="http://schemas.microsoft.com/office/drawing/2014/main" id="{9885993B-2F33-C9D0-1988-938632737CD7}"/>
              </a:ext>
            </a:extLst>
          </p:cNvPr>
          <p:cNvPicPr>
            <a:picLocks noChangeAspect="1"/>
          </p:cNvPicPr>
          <p:nvPr userDrawn="1"/>
        </p:nvPicPr>
        <p:blipFill rotWithShape="1">
          <a:blip r:embed="rId2"/>
          <a:srcRect b="26805"/>
          <a:stretch/>
        </p:blipFill>
        <p:spPr>
          <a:xfrm>
            <a:off x="2467" y="1838366"/>
            <a:ext cx="12187066" cy="5019633"/>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535428"/>
            <a:ext cx="8642082" cy="2387600"/>
          </a:xfrm>
          <a:prstGeom prst="rect">
            <a:avLst/>
          </a:prstGeom>
        </p:spPr>
        <p:txBody>
          <a:bodyPr anchor="t" anchorCtr="0">
            <a:noAutofit/>
          </a:bodyPr>
          <a:lstStyle>
            <a:lvl1pPr algn="l">
              <a:defRPr sz="5400">
                <a:solidFill>
                  <a:schemeClr val="tx1"/>
                </a:solidFill>
              </a:defRPr>
            </a:lvl1pPr>
          </a:lstStyle>
          <a:p>
            <a:r>
              <a:rPr lang="en-US" dirty="0"/>
              <a:t>Insert your presentation title here maximum of three lines</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userDrawn="1"/>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3" name="Picture 2">
            <a:extLst>
              <a:ext uri="{FF2B5EF4-FFF2-40B4-BE49-F238E27FC236}">
                <a16:creationId xmlns:a16="http://schemas.microsoft.com/office/drawing/2014/main" id="{9FF42C60-2985-07A7-127B-0F4E6FCF681A}"/>
              </a:ext>
            </a:extLst>
          </p:cNvPr>
          <p:cNvPicPr>
            <a:picLocks noChangeAspect="1"/>
          </p:cNvPicPr>
          <p:nvPr userDrawn="1"/>
        </p:nvPicPr>
        <p:blipFill>
          <a:blip r:embed="rId3"/>
          <a:srcRect/>
          <a:stretch/>
        </p:blipFill>
        <p:spPr>
          <a:xfrm>
            <a:off x="313765" y="442167"/>
            <a:ext cx="3236258" cy="516212"/>
          </a:xfrm>
          <a:prstGeom prst="rect">
            <a:avLst/>
          </a:prstGeom>
        </p:spPr>
      </p:pic>
    </p:spTree>
    <p:extLst>
      <p:ext uri="{BB962C8B-B14F-4D97-AF65-F5344CB8AC3E}">
        <p14:creationId xmlns:p14="http://schemas.microsoft.com/office/powerpoint/2010/main" val="4292801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over_photo_blu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57AC29-76A4-61A4-DEF0-9D880E7CC10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BC265AF3-8D1F-7540-5CFF-675EEA870502}"/>
              </a:ext>
            </a:extLst>
          </p:cNvPr>
          <p:cNvSpPr>
            <a:spLocks noGrp="1"/>
          </p:cNvSpPr>
          <p:nvPr>
            <p:ph type="pic" sz="quarter" idx="13" hasCustomPrompt="1"/>
          </p:nvPr>
        </p:nvSpPr>
        <p:spPr>
          <a:xfrm>
            <a:off x="4002373" y="0"/>
            <a:ext cx="8189625" cy="6858000"/>
          </a:xfrm>
          <a:solidFill>
            <a:schemeClr val="tx1"/>
          </a:solidFill>
        </p:spPr>
        <p:txBody>
          <a:bodyPr anchor="ctr" anchorCtr="0"/>
          <a:lstStyle>
            <a:lvl1pPr marL="0" indent="0" algn="ctr">
              <a:buNone/>
              <a:defRPr>
                <a:solidFill>
                  <a:schemeClr val="bg1"/>
                </a:solidFill>
              </a:defRPr>
            </a:lvl1pPr>
          </a:lstStyle>
          <a:p>
            <a:r>
              <a:rPr lang="en-US" dirty="0"/>
              <a:t>Click picture icon to add picture</a:t>
            </a:r>
          </a:p>
        </p:txBody>
      </p:sp>
      <p:sp>
        <p:nvSpPr>
          <p:cNvPr id="18" name="Text Placeholder 16">
            <a:extLst>
              <a:ext uri="{FF2B5EF4-FFF2-40B4-BE49-F238E27FC236}">
                <a16:creationId xmlns:a16="http://schemas.microsoft.com/office/drawing/2014/main" id="{E93FDD1C-7A1E-AEDA-AE44-DA18731572EB}"/>
              </a:ext>
            </a:extLst>
          </p:cNvPr>
          <p:cNvSpPr>
            <a:spLocks noGrp="1"/>
          </p:cNvSpPr>
          <p:nvPr>
            <p:ph type="body" sz="quarter" idx="14" hasCustomPrompt="1"/>
          </p:nvPr>
        </p:nvSpPr>
        <p:spPr>
          <a:xfrm>
            <a:off x="-530161" y="19178"/>
            <a:ext cx="5547380" cy="5547380"/>
          </a:xfrm>
          <a:prstGeom prst="ellipse">
            <a:avLst/>
          </a:prstGeom>
          <a:solidFill>
            <a:schemeClr val="bg2"/>
          </a:solidFill>
        </p:spPr>
        <p:txBody>
          <a:bodyPr tIns="0" bIns="0" anchor="ctr" anchorCtr="0"/>
          <a:lstStyle>
            <a:lvl1pPr marL="0" indent="0" algn="l">
              <a:buFont typeface="Arial" panose="020B0604020202020204" pitchFamily="34" charset="0"/>
              <a:buNone/>
              <a:defRPr sz="3600" b="1">
                <a:solidFill>
                  <a:schemeClr val="bg1"/>
                </a:solidFill>
                <a:latin typeface="+mj-lt"/>
              </a:defRPr>
            </a:lvl1pPr>
            <a:lvl2pPr marL="457200" indent="0" algn="ctr">
              <a:buFont typeface="Arial" panose="020B0604020202020204" pitchFamily="34" charset="0"/>
              <a:buNone/>
              <a:defRPr sz="3600">
                <a:solidFill>
                  <a:schemeClr val="bg1"/>
                </a:solidFill>
                <a:latin typeface="+mj-lt"/>
              </a:defRPr>
            </a:lvl2pPr>
            <a:lvl3pPr marL="914400" indent="0" algn="ctr">
              <a:buFont typeface="Arial" panose="020B0604020202020204" pitchFamily="34" charset="0"/>
              <a:buNone/>
              <a:defRPr sz="3600">
                <a:solidFill>
                  <a:schemeClr val="bg1"/>
                </a:solidFill>
                <a:latin typeface="+mj-lt"/>
              </a:defRPr>
            </a:lvl3pPr>
            <a:lvl4pPr marL="1371600" indent="0" algn="ctr">
              <a:buFont typeface="Arial" panose="020B0604020202020204" pitchFamily="34" charset="0"/>
              <a:buNone/>
              <a:defRPr sz="3600">
                <a:solidFill>
                  <a:schemeClr val="bg1"/>
                </a:solidFill>
                <a:latin typeface="+mj-lt"/>
              </a:defRPr>
            </a:lvl4pPr>
            <a:lvl5pPr marL="1828800" indent="0" algn="ctr">
              <a:buFont typeface="Arial" panose="020B0604020202020204" pitchFamily="34" charset="0"/>
              <a:buNone/>
              <a:defRPr sz="3600">
                <a:solidFill>
                  <a:schemeClr val="bg1"/>
                </a:solidFill>
                <a:latin typeface="+mj-lt"/>
              </a:defRPr>
            </a:lvl5pPr>
          </a:lstStyle>
          <a:p>
            <a:pPr lvl="0"/>
            <a:r>
              <a:rPr lang="en-US" dirty="0"/>
              <a:t>Insert your presentation title here maximum of four lines</a:t>
            </a:r>
          </a:p>
        </p:txBody>
      </p:sp>
      <p:sp>
        <p:nvSpPr>
          <p:cNvPr id="21" name="TextBox 20">
            <a:extLst>
              <a:ext uri="{FF2B5EF4-FFF2-40B4-BE49-F238E27FC236}">
                <a16:creationId xmlns:a16="http://schemas.microsoft.com/office/drawing/2014/main" id="{130AA074-B57C-C578-1B29-6483DCE01A18}"/>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2" name="Picture 1">
            <a:extLst>
              <a:ext uri="{FF2B5EF4-FFF2-40B4-BE49-F238E27FC236}">
                <a16:creationId xmlns:a16="http://schemas.microsoft.com/office/drawing/2014/main" id="{6FA3DCDA-0864-01E3-BB08-A921391E6D1E}"/>
              </a:ext>
            </a:extLst>
          </p:cNvPr>
          <p:cNvPicPr>
            <a:picLocks noChangeAspect="1"/>
          </p:cNvPicPr>
          <p:nvPr userDrawn="1"/>
        </p:nvPicPr>
        <p:blipFill>
          <a:blip r:embed="rId2"/>
          <a:srcRect/>
          <a:stretch/>
        </p:blipFill>
        <p:spPr>
          <a:xfrm>
            <a:off x="297523" y="5694428"/>
            <a:ext cx="3236258" cy="516212"/>
          </a:xfrm>
          <a:prstGeom prst="rect">
            <a:avLst/>
          </a:prstGeom>
        </p:spPr>
      </p:pic>
    </p:spTree>
    <p:extLst>
      <p:ext uri="{BB962C8B-B14F-4D97-AF65-F5344CB8AC3E}">
        <p14:creationId xmlns:p14="http://schemas.microsoft.com/office/powerpoint/2010/main" val="17930499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_blue">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Box 1">
            <a:extLst>
              <a:ext uri="{FF2B5EF4-FFF2-40B4-BE49-F238E27FC236}">
                <a16:creationId xmlns:a16="http://schemas.microsoft.com/office/drawing/2014/main" id="{193C76AA-4DF2-00B8-801D-4B1D52D471DD}"/>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9" name="Picture 8">
            <a:extLst>
              <a:ext uri="{FF2B5EF4-FFF2-40B4-BE49-F238E27FC236}">
                <a16:creationId xmlns:a16="http://schemas.microsoft.com/office/drawing/2014/main" id="{22682DA8-41F7-9113-2A24-9B82B78BE1BA}"/>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25432814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userDrawn="1"/>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7">
            <a:extLst>
              <a:ext uri="{FF2B5EF4-FFF2-40B4-BE49-F238E27FC236}">
                <a16:creationId xmlns:a16="http://schemas.microsoft.com/office/drawing/2014/main" id="{5A8605A2-A6E9-EC94-9E56-90DDBAD35A0A}"/>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3685AD82-6787-48AF-A22F-3B00153B3641}"/>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F5944916-51FE-3EDB-647A-59CBDF40CBE3}"/>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FA3C0EC-F1E0-4D42-57B1-27E1B43D0E3C}"/>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2024 Nielsen Consumer LLC. All Rights Reserved.</a:t>
            </a:r>
          </a:p>
        </p:txBody>
      </p:sp>
      <p:pic>
        <p:nvPicPr>
          <p:cNvPr id="11" name="Picture 10">
            <a:extLst>
              <a:ext uri="{FF2B5EF4-FFF2-40B4-BE49-F238E27FC236}">
                <a16:creationId xmlns:a16="http://schemas.microsoft.com/office/drawing/2014/main" id="{360E0D4E-F51F-ED41-4966-61B85257889E}"/>
              </a:ext>
            </a:extLst>
          </p:cNvPr>
          <p:cNvPicPr>
            <a:picLocks noChangeAspect="1"/>
          </p:cNvPicPr>
          <p:nvPr userDrawn="1"/>
        </p:nvPicPr>
        <p:blipFill>
          <a:blip r:embed="rId2"/>
          <a:srcRect/>
          <a:stretch/>
        </p:blipFill>
        <p:spPr>
          <a:xfrm>
            <a:off x="313765" y="442167"/>
            <a:ext cx="3236258" cy="516213"/>
          </a:xfrm>
          <a:prstGeom prst="rect">
            <a:avLst/>
          </a:prstGeom>
        </p:spPr>
      </p:pic>
    </p:spTree>
    <p:extLst>
      <p:ext uri="{BB962C8B-B14F-4D97-AF65-F5344CB8AC3E}">
        <p14:creationId xmlns:p14="http://schemas.microsoft.com/office/powerpoint/2010/main" val="3635695223"/>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ivider_deep_blue">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Box 1">
            <a:extLst>
              <a:ext uri="{FF2B5EF4-FFF2-40B4-BE49-F238E27FC236}">
                <a16:creationId xmlns:a16="http://schemas.microsoft.com/office/drawing/2014/main" id="{96FAE4D6-0FBC-D546-E065-843A050CC16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3" name="Picture 2">
            <a:extLst>
              <a:ext uri="{FF2B5EF4-FFF2-40B4-BE49-F238E27FC236}">
                <a16:creationId xmlns:a16="http://schemas.microsoft.com/office/drawing/2014/main" id="{6749674A-00E6-7D9B-6BC4-F87F55CDEF99}"/>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258108245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ivider_lt_blue">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Box 1">
            <a:extLst>
              <a:ext uri="{FF2B5EF4-FFF2-40B4-BE49-F238E27FC236}">
                <a16:creationId xmlns:a16="http://schemas.microsoft.com/office/drawing/2014/main" id="{C1B2951F-358B-E079-C0A6-9038C3D0702A}"/>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EB6F04D9-E66C-B788-B8CC-78BC2C94B432}"/>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93019609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divider_orange">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Box 8">
            <a:extLst>
              <a:ext uri="{FF2B5EF4-FFF2-40B4-BE49-F238E27FC236}">
                <a16:creationId xmlns:a16="http://schemas.microsoft.com/office/drawing/2014/main" id="{5408F108-E005-1A2A-0097-54905854A471}"/>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3" name="Picture 2">
            <a:extLst>
              <a:ext uri="{FF2B5EF4-FFF2-40B4-BE49-F238E27FC236}">
                <a16:creationId xmlns:a16="http://schemas.microsoft.com/office/drawing/2014/main" id="{7126C27D-6DB0-1DBB-AD9D-580CAED1825C}"/>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53521828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divider_violet">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tx2"/>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Box 1">
            <a:extLst>
              <a:ext uri="{FF2B5EF4-FFF2-40B4-BE49-F238E27FC236}">
                <a16:creationId xmlns:a16="http://schemas.microsoft.com/office/drawing/2014/main" id="{7F9A3DC9-EEEF-C28D-D3EA-38058BEE6753}"/>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D5D8FCC2-82CA-AAD6-4294-29F667E90C9F}"/>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10686089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divider_deep_viole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7D1AC422-8E8F-2A1A-877E-F8C5FD147D3C}"/>
              </a:ext>
            </a:extLst>
          </p:cNvPr>
          <p:cNvSpPr>
            <a:spLocks noGrp="1"/>
          </p:cNvSpPr>
          <p:nvPr>
            <p:ph type="ctrTitle" hasCustomPrompt="1"/>
          </p:nvPr>
        </p:nvSpPr>
        <p:spPr>
          <a:xfrm>
            <a:off x="288558" y="1671355"/>
            <a:ext cx="6679401" cy="2387600"/>
          </a:xfr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7" name="Subtitle 2">
            <a:extLst>
              <a:ext uri="{FF2B5EF4-FFF2-40B4-BE49-F238E27FC236}">
                <a16:creationId xmlns:a16="http://schemas.microsoft.com/office/drawing/2014/main" id="{E9CE78BA-5246-2FFE-D60D-98A0C5608686}"/>
              </a:ext>
            </a:extLst>
          </p:cNvPr>
          <p:cNvSpPr>
            <a:spLocks noGrp="1"/>
          </p:cNvSpPr>
          <p:nvPr>
            <p:ph type="subTitle" idx="1"/>
          </p:nvPr>
        </p:nvSpPr>
        <p:spPr>
          <a:xfrm>
            <a:off x="288558" y="4151030"/>
            <a:ext cx="6679401"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Box 8">
            <a:extLst>
              <a:ext uri="{FF2B5EF4-FFF2-40B4-BE49-F238E27FC236}">
                <a16:creationId xmlns:a16="http://schemas.microsoft.com/office/drawing/2014/main" id="{2BF749EA-836B-83E3-C743-0FC08B6657F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3" name="Picture 2">
            <a:extLst>
              <a:ext uri="{FF2B5EF4-FFF2-40B4-BE49-F238E27FC236}">
                <a16:creationId xmlns:a16="http://schemas.microsoft.com/office/drawing/2014/main" id="{36A396BA-C08C-6DC1-3E63-7CF4F10DCD5D}"/>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329709665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divider_whit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1"/>
            <a:ext cx="6305159" cy="682513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DC489B-A4DB-E5A6-B175-9690631EDD0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EAF0C14A-899E-2259-008E-E6B61353B5DD}"/>
              </a:ext>
            </a:extLst>
          </p:cNvPr>
          <p:cNvPicPr>
            <a:picLocks noChangeAspect="1"/>
          </p:cNvPicPr>
          <p:nvPr userDrawn="1"/>
        </p:nvPicPr>
        <p:blipFill>
          <a:blip r:embed="rId3"/>
          <a:srcRect/>
          <a:stretch/>
        </p:blipFill>
        <p:spPr>
          <a:xfrm>
            <a:off x="288558" y="6495535"/>
            <a:ext cx="1714189" cy="273429"/>
          </a:xfrm>
          <a:prstGeom prst="rect">
            <a:avLst/>
          </a:prstGeom>
        </p:spPr>
      </p:pic>
    </p:spTree>
    <p:extLst>
      <p:ext uri="{BB962C8B-B14F-4D97-AF65-F5344CB8AC3E}">
        <p14:creationId xmlns:p14="http://schemas.microsoft.com/office/powerpoint/2010/main" val="262985816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divider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circle with a black background&#10;&#10;Description automatically generated with low confidence">
            <a:extLst>
              <a:ext uri="{FF2B5EF4-FFF2-40B4-BE49-F238E27FC236}">
                <a16:creationId xmlns:a16="http://schemas.microsoft.com/office/drawing/2014/main" id="{FE2460AD-71E3-F863-3332-2D91ADCA038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D7BA225-5FF4-D496-34D1-564C267F133E}"/>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AD0B6696-F2C3-51B9-527A-2761F73A3473}"/>
              </a:ext>
            </a:extLst>
          </p:cNvPr>
          <p:cNvPicPr>
            <a:picLocks noChangeAspect="1"/>
          </p:cNvPicPr>
          <p:nvPr userDrawn="1"/>
        </p:nvPicPr>
        <p:blipFill>
          <a:blip r:embed="rId3"/>
          <a:srcRect/>
          <a:stretch/>
        </p:blipFill>
        <p:spPr>
          <a:xfrm>
            <a:off x="288558" y="6495535"/>
            <a:ext cx="1714189" cy="273429"/>
          </a:xfrm>
          <a:prstGeom prst="rect">
            <a:avLst/>
          </a:prstGeom>
        </p:spPr>
      </p:pic>
    </p:spTree>
    <p:extLst>
      <p:ext uri="{BB962C8B-B14F-4D97-AF65-F5344CB8AC3E}">
        <p14:creationId xmlns:p14="http://schemas.microsoft.com/office/powerpoint/2010/main" val="2091962425"/>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divider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hape, circle&#10;&#10;Description automatically generated">
            <a:extLst>
              <a:ext uri="{FF2B5EF4-FFF2-40B4-BE49-F238E27FC236}">
                <a16:creationId xmlns:a16="http://schemas.microsoft.com/office/drawing/2014/main" id="{1898865F-F6D2-DB89-44A2-152129981A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25C32D7-C729-3011-FEFB-46C3D0B902FF}"/>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6F876605-FAC1-A7D8-CB0B-584ED1F6171B}"/>
              </a:ext>
            </a:extLst>
          </p:cNvPr>
          <p:cNvPicPr>
            <a:picLocks noChangeAspect="1"/>
          </p:cNvPicPr>
          <p:nvPr userDrawn="1"/>
        </p:nvPicPr>
        <p:blipFill>
          <a:blip r:embed="rId3"/>
          <a:srcRect/>
          <a:stretch/>
        </p:blipFill>
        <p:spPr>
          <a:xfrm>
            <a:off x="288558" y="6495535"/>
            <a:ext cx="1714189" cy="273429"/>
          </a:xfrm>
          <a:prstGeom prst="rect">
            <a:avLst/>
          </a:prstGeom>
        </p:spPr>
      </p:pic>
    </p:spTree>
    <p:extLst>
      <p:ext uri="{BB962C8B-B14F-4D97-AF65-F5344CB8AC3E}">
        <p14:creationId xmlns:p14="http://schemas.microsoft.com/office/powerpoint/2010/main" val="111360189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divider_orange">
    <p:bg>
      <p:bgPr>
        <a:solidFill>
          <a:srgbClr val="3C180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C5EA78-CDC0-1240-0F66-EED1BFA819E9}"/>
              </a:ext>
            </a:extLst>
          </p:cNvPr>
          <p:cNvSpPr/>
          <p:nvPr userDrawn="1"/>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B1E79715-2C31-D769-1270-E4A53A9E61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6D5945-92E2-21F9-E630-7D1BAA17B71A}"/>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E2FF9D87-F6DE-493F-7F6D-30DC940867F5}"/>
              </a:ext>
            </a:extLst>
          </p:cNvPr>
          <p:cNvPicPr>
            <a:picLocks noChangeAspect="1"/>
          </p:cNvPicPr>
          <p:nvPr userDrawn="1"/>
        </p:nvPicPr>
        <p:blipFill>
          <a:blip r:embed="rId3"/>
          <a:srcRect/>
          <a:stretch/>
        </p:blipFill>
        <p:spPr>
          <a:xfrm>
            <a:off x="288558" y="6495535"/>
            <a:ext cx="1714189" cy="273429"/>
          </a:xfrm>
          <a:prstGeom prst="rect">
            <a:avLst/>
          </a:prstGeom>
        </p:spPr>
      </p:pic>
    </p:spTree>
    <p:extLst>
      <p:ext uri="{BB962C8B-B14F-4D97-AF65-F5344CB8AC3E}">
        <p14:creationId xmlns:p14="http://schemas.microsoft.com/office/powerpoint/2010/main" val="292547349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divider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37" b="-632"/>
          <a:stretch/>
        </p:blipFill>
        <p:spPr>
          <a:xfrm>
            <a:off x="0" y="0"/>
            <a:ext cx="6431280" cy="685800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1"/>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FE918E-7F33-33FB-4F73-7AE94E0BCD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4C080B7F-3DB2-1893-1ED7-FB89DF088856}"/>
              </a:ext>
            </a:extLst>
          </p:cNvPr>
          <p:cNvPicPr>
            <a:picLocks noChangeAspect="1"/>
          </p:cNvPicPr>
          <p:nvPr userDrawn="1"/>
        </p:nvPicPr>
        <p:blipFill>
          <a:blip r:embed="rId3"/>
          <a:srcRect/>
          <a:stretch/>
        </p:blipFill>
        <p:spPr>
          <a:xfrm>
            <a:off x="288558" y="6495535"/>
            <a:ext cx="1714189" cy="273429"/>
          </a:xfrm>
          <a:prstGeom prst="rect">
            <a:avLst/>
          </a:prstGeom>
        </p:spPr>
      </p:pic>
    </p:spTree>
    <p:extLst>
      <p:ext uri="{BB962C8B-B14F-4D97-AF65-F5344CB8AC3E}">
        <p14:creationId xmlns:p14="http://schemas.microsoft.com/office/powerpoint/2010/main" val="164013977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_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167135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415103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a:extLst>
              <a:ext uri="{FF2B5EF4-FFF2-40B4-BE49-F238E27FC236}">
                <a16:creationId xmlns:a16="http://schemas.microsoft.com/office/drawing/2014/main" id="{429C2072-EE2B-A064-5CA2-6097546F935A}"/>
              </a:ext>
            </a:extLst>
          </p:cNvPr>
          <p:cNvCxnSpPr>
            <a:cxnSpLocks/>
          </p:cNvCxnSpPr>
          <p:nvPr userDrawn="1"/>
        </p:nvCxnSpPr>
        <p:spPr>
          <a:xfrm>
            <a:off x="278932" y="1364752"/>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Placeholder 17">
            <a:extLst>
              <a:ext uri="{FF2B5EF4-FFF2-40B4-BE49-F238E27FC236}">
                <a16:creationId xmlns:a16="http://schemas.microsoft.com/office/drawing/2014/main" id="{C32257C0-3FBF-B047-8C59-CDBF51B11985}"/>
              </a:ext>
            </a:extLst>
          </p:cNvPr>
          <p:cNvSpPr>
            <a:spLocks noGrp="1"/>
          </p:cNvSpPr>
          <p:nvPr>
            <p:ph type="body" sz="quarter" idx="10" hasCustomPrompt="1"/>
          </p:nvPr>
        </p:nvSpPr>
        <p:spPr>
          <a:xfrm>
            <a:off x="288559" y="5194091"/>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BA60B01F-F394-99A6-2702-DE583FCB977E}"/>
              </a:ext>
            </a:extLst>
          </p:cNvPr>
          <p:cNvSpPr>
            <a:spLocks noGrp="1"/>
          </p:cNvSpPr>
          <p:nvPr>
            <p:ph type="body" sz="quarter" idx="11" hasCustomPrompt="1"/>
          </p:nvPr>
        </p:nvSpPr>
        <p:spPr>
          <a:xfrm>
            <a:off x="288559" y="5562225"/>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8" name="Text Placeholder 17">
            <a:extLst>
              <a:ext uri="{FF2B5EF4-FFF2-40B4-BE49-F238E27FC236}">
                <a16:creationId xmlns:a16="http://schemas.microsoft.com/office/drawing/2014/main" id="{D70F9698-6E59-9274-EC44-4917B7B92AAA}"/>
              </a:ext>
            </a:extLst>
          </p:cNvPr>
          <p:cNvSpPr>
            <a:spLocks noGrp="1"/>
          </p:cNvSpPr>
          <p:nvPr>
            <p:ph type="body" sz="quarter" idx="12" hasCustomPrompt="1"/>
          </p:nvPr>
        </p:nvSpPr>
        <p:spPr>
          <a:xfrm>
            <a:off x="288559" y="6111790"/>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5610FA71-069D-E398-B6E9-5C68D1D17767}"/>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11" name="Picture 10">
            <a:extLst>
              <a:ext uri="{FF2B5EF4-FFF2-40B4-BE49-F238E27FC236}">
                <a16:creationId xmlns:a16="http://schemas.microsoft.com/office/drawing/2014/main" id="{B8E2273F-D44A-308F-50BC-E24C32635D65}"/>
              </a:ext>
            </a:extLst>
          </p:cNvPr>
          <p:cNvPicPr>
            <a:picLocks noChangeAspect="1"/>
          </p:cNvPicPr>
          <p:nvPr userDrawn="1"/>
        </p:nvPicPr>
        <p:blipFill>
          <a:blip r:embed="rId2"/>
          <a:srcRect/>
          <a:stretch/>
        </p:blipFill>
        <p:spPr>
          <a:xfrm>
            <a:off x="313765" y="442167"/>
            <a:ext cx="3236258" cy="516212"/>
          </a:xfrm>
          <a:prstGeom prst="rect">
            <a:avLst/>
          </a:prstGeom>
        </p:spPr>
      </p:pic>
    </p:spTree>
    <p:extLst>
      <p:ext uri="{BB962C8B-B14F-4D97-AF65-F5344CB8AC3E}">
        <p14:creationId xmlns:p14="http://schemas.microsoft.com/office/powerpoint/2010/main" val="259294847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divider_photo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11" name="Picture 10" descr="Shape, circle&#10;&#10;Description automatically generated">
            <a:extLst>
              <a:ext uri="{FF2B5EF4-FFF2-40B4-BE49-F238E27FC236}">
                <a16:creationId xmlns:a16="http://schemas.microsoft.com/office/drawing/2014/main" id="{53B6FBA4-069C-6C71-1FE3-FA51704AAE1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5242326" cy="5778421"/>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E74CEF5-5EBA-D435-D737-930D08C0F363}"/>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EDD55CDD-CFED-569A-29E4-7E9156415735}"/>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0646122A-8F26-B850-F0F3-1EE8A2D7BA6A}"/>
              </a:ext>
            </a:extLst>
          </p:cNvPr>
          <p:cNvPicPr>
            <a:picLocks noChangeAspect="1"/>
          </p:cNvPicPr>
          <p:nvPr userDrawn="1"/>
        </p:nvPicPr>
        <p:blipFill>
          <a:blip r:embed="rId4"/>
          <a:srcRect/>
          <a:stretch/>
        </p:blipFill>
        <p:spPr>
          <a:xfrm>
            <a:off x="288558" y="6495535"/>
            <a:ext cx="1714189" cy="273429"/>
          </a:xfrm>
          <a:prstGeom prst="rect">
            <a:avLst/>
          </a:prstGeom>
        </p:spPr>
      </p:pic>
    </p:spTree>
    <p:extLst>
      <p:ext uri="{BB962C8B-B14F-4D97-AF65-F5344CB8AC3E}">
        <p14:creationId xmlns:p14="http://schemas.microsoft.com/office/powerpoint/2010/main" val="164891897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divider_photo_lt_blu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Shape, circle&#10;&#10;Description automatically generated">
            <a:extLst>
              <a:ext uri="{FF2B5EF4-FFF2-40B4-BE49-F238E27FC236}">
                <a16:creationId xmlns:a16="http://schemas.microsoft.com/office/drawing/2014/main" id="{20A8DDDA-2F22-4E65-A3E7-C7534F571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5242326" cy="5778420"/>
          </a:xfrm>
          <a:prstGeom prst="rect">
            <a:avLst/>
          </a:prstGeom>
        </p:spPr>
      </p:pic>
      <p:sp>
        <p:nvSpPr>
          <p:cNvPr id="4" name="Picture Placeholder 3">
            <a:extLst>
              <a:ext uri="{FF2B5EF4-FFF2-40B4-BE49-F238E27FC236}">
                <a16:creationId xmlns:a16="http://schemas.microsoft.com/office/drawing/2014/main" id="{6C175E13-62E5-9D96-1959-3CAE6647730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C781F283-CADF-DF62-9AA2-1236DF5561F4}"/>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06023089-CBE0-AC46-BF61-7672FD97EBEB}"/>
              </a:ext>
            </a:extLst>
          </p:cNvPr>
          <p:cNvPicPr>
            <a:picLocks noChangeAspect="1"/>
          </p:cNvPicPr>
          <p:nvPr userDrawn="1"/>
        </p:nvPicPr>
        <p:blipFill>
          <a:blip r:embed="rId4"/>
          <a:srcRect/>
          <a:stretch/>
        </p:blipFill>
        <p:spPr>
          <a:xfrm>
            <a:off x="288558" y="6495535"/>
            <a:ext cx="1714189" cy="273429"/>
          </a:xfrm>
          <a:prstGeom prst="rect">
            <a:avLst/>
          </a:prstGeom>
        </p:spPr>
      </p:pic>
    </p:spTree>
    <p:extLst>
      <p:ext uri="{BB962C8B-B14F-4D97-AF65-F5344CB8AC3E}">
        <p14:creationId xmlns:p14="http://schemas.microsoft.com/office/powerpoint/2010/main" val="398901426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divider_photo_orange">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pic>
        <p:nvPicPr>
          <p:cNvPr id="7" name="Picture 6" descr="Shape, circle&#10;&#10;Description automatically generated">
            <a:extLst>
              <a:ext uri="{FF2B5EF4-FFF2-40B4-BE49-F238E27FC236}">
                <a16:creationId xmlns:a16="http://schemas.microsoft.com/office/drawing/2014/main" id="{B195DA4C-5BB6-3B99-069C-6208F8864F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746"/>
            <a:ext cx="5242326" cy="5779166"/>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67CCB69-B575-EB4B-74FD-2F4FA7E3052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10" name="TextBox 9">
            <a:extLst>
              <a:ext uri="{FF2B5EF4-FFF2-40B4-BE49-F238E27FC236}">
                <a16:creationId xmlns:a16="http://schemas.microsoft.com/office/drawing/2014/main" id="{80D98D6D-3B9C-1B93-53B8-C1E5A114F0A3}"/>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7EA5BEA5-8DB5-153E-FCDD-E82DE64E39E5}"/>
              </a:ext>
            </a:extLst>
          </p:cNvPr>
          <p:cNvPicPr>
            <a:picLocks noChangeAspect="1"/>
          </p:cNvPicPr>
          <p:nvPr userDrawn="1"/>
        </p:nvPicPr>
        <p:blipFill>
          <a:blip r:embed="rId4"/>
          <a:srcRect/>
          <a:stretch/>
        </p:blipFill>
        <p:spPr>
          <a:xfrm>
            <a:off x="288558" y="6495535"/>
            <a:ext cx="1714189" cy="273429"/>
          </a:xfrm>
          <a:prstGeom prst="rect">
            <a:avLst/>
          </a:prstGeom>
        </p:spPr>
      </p:pic>
    </p:spTree>
    <p:extLst>
      <p:ext uri="{BB962C8B-B14F-4D97-AF65-F5344CB8AC3E}">
        <p14:creationId xmlns:p14="http://schemas.microsoft.com/office/powerpoint/2010/main" val="333614400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divider_photo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Shape, circle&#10;&#10;Description automatically generated">
            <a:extLst>
              <a:ext uri="{FF2B5EF4-FFF2-40B4-BE49-F238E27FC236}">
                <a16:creationId xmlns:a16="http://schemas.microsoft.com/office/drawing/2014/main" id="{4DA16C0B-8D0E-4A1F-7479-5E5654617A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274678" cy="6821040"/>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671355"/>
            <a:ext cx="4481562" cy="1757645"/>
          </a:xfrm>
        </p:spPr>
        <p:txBody>
          <a:bodyPr anchor="b" anchorCtr="0">
            <a:noAutofit/>
          </a:bodyPr>
          <a:lstStyle>
            <a:lvl1pPr algn="l">
              <a:defRPr sz="3600">
                <a:solidFill>
                  <a:schemeClr val="bg2"/>
                </a:solidFill>
              </a:defRPr>
            </a:lvl1pPr>
          </a:lstStyle>
          <a:p>
            <a:r>
              <a:rPr lang="en-US" dirty="0"/>
              <a:t>Insert your divider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492349"/>
            <a:ext cx="448156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Shape, circle&#10;&#10;Description automatically generated">
            <a:extLst>
              <a:ext uri="{FF2B5EF4-FFF2-40B4-BE49-F238E27FC236}">
                <a16:creationId xmlns:a16="http://schemas.microsoft.com/office/drawing/2014/main" id="{760DD18F-B76F-81F3-4A71-2166214B60F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2112" t="3116"/>
          <a:stretch/>
        </p:blipFill>
        <p:spPr>
          <a:xfrm>
            <a:off x="0" y="-747"/>
            <a:ext cx="5242549" cy="5779166"/>
          </a:xfrm>
          <a:prstGeom prst="rect">
            <a:avLst/>
          </a:prstGeom>
        </p:spPr>
      </p:pic>
      <p:sp>
        <p:nvSpPr>
          <p:cNvPr id="4" name="Picture Placeholder 3">
            <a:extLst>
              <a:ext uri="{FF2B5EF4-FFF2-40B4-BE49-F238E27FC236}">
                <a16:creationId xmlns:a16="http://schemas.microsoft.com/office/drawing/2014/main" id="{0CF22717-FD9E-224E-374A-CC4708A15488}"/>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7" name="TextBox 6">
            <a:extLst>
              <a:ext uri="{FF2B5EF4-FFF2-40B4-BE49-F238E27FC236}">
                <a16:creationId xmlns:a16="http://schemas.microsoft.com/office/drawing/2014/main" id="{ADBDBABD-D8E0-3D66-7965-1F4DCCE15F1A}"/>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CD09CD58-560E-2257-0911-2E8E51932A84}"/>
              </a:ext>
            </a:extLst>
          </p:cNvPr>
          <p:cNvPicPr>
            <a:picLocks noChangeAspect="1"/>
          </p:cNvPicPr>
          <p:nvPr userDrawn="1"/>
        </p:nvPicPr>
        <p:blipFill>
          <a:blip r:embed="rId4"/>
          <a:srcRect/>
          <a:stretch/>
        </p:blipFill>
        <p:spPr>
          <a:xfrm>
            <a:off x="288558" y="6495535"/>
            <a:ext cx="1714189" cy="273429"/>
          </a:xfrm>
          <a:prstGeom prst="rect">
            <a:avLst/>
          </a:prstGeom>
        </p:spPr>
      </p:pic>
    </p:spTree>
    <p:extLst>
      <p:ext uri="{BB962C8B-B14F-4D97-AF65-F5344CB8AC3E}">
        <p14:creationId xmlns:p14="http://schemas.microsoft.com/office/powerpoint/2010/main" val="280699541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_an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Text Placeholder 6">
            <a:extLst>
              <a:ext uri="{FF2B5EF4-FFF2-40B4-BE49-F238E27FC236}">
                <a16:creationId xmlns:a16="http://schemas.microsoft.com/office/drawing/2014/main" id="{47F7929F-4D80-0F4F-EFFB-21D9B3A08195}"/>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4" name="Text Placeholder 10">
            <a:extLst>
              <a:ext uri="{FF2B5EF4-FFF2-40B4-BE49-F238E27FC236}">
                <a16:creationId xmlns:a16="http://schemas.microsoft.com/office/drawing/2014/main" id="{C3AEC9DB-EF68-1F30-2273-B2160550D684}"/>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itle 1">
            <a:extLst>
              <a:ext uri="{FF2B5EF4-FFF2-40B4-BE49-F238E27FC236}">
                <a16:creationId xmlns:a16="http://schemas.microsoft.com/office/drawing/2014/main" id="{B30F50A8-F4AB-8F41-DE7A-B921DA46B4A5}"/>
              </a:ext>
            </a:extLst>
          </p:cNvPr>
          <p:cNvSpPr>
            <a:spLocks noGrp="1"/>
          </p:cNvSpPr>
          <p:nvPr>
            <p:ph type="title" hasCustomPrompt="1"/>
          </p:nvPr>
        </p:nvSpPr>
        <p:spPr>
          <a:xfrm>
            <a:off x="288558" y="178971"/>
            <a:ext cx="11582400" cy="397352"/>
          </a:xfrm>
          <a:prstGeom prst="rect">
            <a:avLst/>
          </a:prstGeom>
        </p:spPr>
        <p:txBody>
          <a:bodyPr anchor="t"/>
          <a:lstStyle>
            <a:lvl1pPr>
              <a:defRPr sz="2000"/>
            </a:lvl1pPr>
          </a:lstStyle>
          <a:p>
            <a:r>
              <a:rPr lang="en-US" dirty="0"/>
              <a:t>Insert your slide title in Arial bold 20pt</a:t>
            </a:r>
          </a:p>
        </p:txBody>
      </p:sp>
    </p:spTree>
    <p:extLst>
      <p:ext uri="{BB962C8B-B14F-4D97-AF65-F5344CB8AC3E}">
        <p14:creationId xmlns:p14="http://schemas.microsoft.com/office/powerpoint/2010/main" val="3351053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_and_descriptio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Content Placeholder 2">
            <a:extLst>
              <a:ext uri="{FF2B5EF4-FFF2-40B4-BE49-F238E27FC236}">
                <a16:creationId xmlns:a16="http://schemas.microsoft.com/office/drawing/2014/main" id="{B5C80055-36CD-03A0-FF2F-FB1F135FCA85}"/>
              </a:ext>
            </a:extLst>
          </p:cNvPr>
          <p:cNvSpPr>
            <a:spLocks noGrp="1"/>
          </p:cNvSpPr>
          <p:nvPr>
            <p:ph idx="1"/>
          </p:nvPr>
        </p:nvSpPr>
        <p:spPr>
          <a:xfrm>
            <a:off x="288558" y="1825625"/>
            <a:ext cx="8629974"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56DE0CA5-5C4E-EFCB-2BE8-EB8DC2300D09}"/>
              </a:ext>
            </a:extLst>
          </p:cNvPr>
          <p:cNvSpPr>
            <a:spLocks noGrp="1"/>
          </p:cNvSpPr>
          <p:nvPr>
            <p:ph idx="21"/>
          </p:nvPr>
        </p:nvSpPr>
        <p:spPr>
          <a:xfrm>
            <a:off x="9180311" y="1825625"/>
            <a:ext cx="2706889"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0">
            <a:extLst>
              <a:ext uri="{FF2B5EF4-FFF2-40B4-BE49-F238E27FC236}">
                <a16:creationId xmlns:a16="http://schemas.microsoft.com/office/drawing/2014/main" id="{6952DA69-BA1F-7BDB-448F-A4656CCF634C}"/>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B07040F-A6A3-5C15-F977-7D0228D3BCC2}"/>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7" name="Title 1">
            <a:extLst>
              <a:ext uri="{FF2B5EF4-FFF2-40B4-BE49-F238E27FC236}">
                <a16:creationId xmlns:a16="http://schemas.microsoft.com/office/drawing/2014/main" id="{E6C12688-D8F7-66BE-AD00-78D59546F8B4}"/>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4197009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three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1825625"/>
            <a:ext cx="3684352"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1825625"/>
            <a:ext cx="3684352"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3" name="Text Placeholder 6">
            <a:extLst>
              <a:ext uri="{FF2B5EF4-FFF2-40B4-BE49-F238E27FC236}">
                <a16:creationId xmlns:a16="http://schemas.microsoft.com/office/drawing/2014/main" id="{4F7AC8A2-64C0-1D9F-7AB1-472AE18BD1D5}"/>
              </a:ext>
            </a:extLst>
          </p:cNvPr>
          <p:cNvSpPr>
            <a:spLocks noGrp="1"/>
          </p:cNvSpPr>
          <p:nvPr>
            <p:ph type="body" sz="quarter" idx="17" hasCustomPrompt="1"/>
          </p:nvPr>
        </p:nvSpPr>
        <p:spPr>
          <a:xfrm>
            <a:off x="4237582"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CED75715-C317-75F7-78F6-9C944FD28A22}"/>
              </a:ext>
            </a:extLst>
          </p:cNvPr>
          <p:cNvSpPr>
            <a:spLocks noGrp="1"/>
          </p:cNvSpPr>
          <p:nvPr>
            <p:ph type="body" sz="quarter" idx="18" hasCustomPrompt="1"/>
          </p:nvPr>
        </p:nvSpPr>
        <p:spPr>
          <a:xfrm>
            <a:off x="8186605" y="1351231"/>
            <a:ext cx="3684352" cy="436542"/>
          </a:xfrm>
        </p:spPr>
        <p:txBody>
          <a:bodyPr anchor="b"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EF340EA8-54A6-9E4D-0526-47907DA2F648}"/>
              </a:ext>
            </a:extLst>
          </p:cNvPr>
          <p:cNvSpPr>
            <a:spLocks noGrp="1"/>
          </p:cNvSpPr>
          <p:nvPr>
            <p:ph type="body" sz="quarter" idx="19"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A1DE536D-EF4A-8B3D-B21D-22CB635EDC7C}"/>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37322F87-6010-E800-94B8-6FD167463715}"/>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34408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four_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2706889"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1825625"/>
            <a:ext cx="2706889"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390CEB3B-329E-7CFB-C82C-196F404D94D0}"/>
              </a:ext>
            </a:extLst>
          </p:cNvPr>
          <p:cNvSpPr>
            <a:spLocks noGrp="1"/>
          </p:cNvSpPr>
          <p:nvPr>
            <p:ph type="body" sz="quarter" idx="18" hasCustomPrompt="1"/>
          </p:nvPr>
        </p:nvSpPr>
        <p:spPr>
          <a:xfrm>
            <a:off x="3252475"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6393" y="1825625"/>
            <a:ext cx="2706889"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6">
            <a:extLst>
              <a:ext uri="{FF2B5EF4-FFF2-40B4-BE49-F238E27FC236}">
                <a16:creationId xmlns:a16="http://schemas.microsoft.com/office/drawing/2014/main" id="{3638A4D9-F985-A57C-CB8F-B5BE0F172727}"/>
              </a:ext>
            </a:extLst>
          </p:cNvPr>
          <p:cNvSpPr>
            <a:spLocks noGrp="1"/>
          </p:cNvSpPr>
          <p:nvPr>
            <p:ph type="body" sz="quarter" idx="20" hasCustomPrompt="1"/>
          </p:nvPr>
        </p:nvSpPr>
        <p:spPr>
          <a:xfrm>
            <a:off x="6216392"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1825625"/>
            <a:ext cx="2706889"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6">
            <a:extLst>
              <a:ext uri="{FF2B5EF4-FFF2-40B4-BE49-F238E27FC236}">
                <a16:creationId xmlns:a16="http://schemas.microsoft.com/office/drawing/2014/main" id="{93012D8C-6A00-0751-CA0A-B3A4D6620527}"/>
              </a:ext>
            </a:extLst>
          </p:cNvPr>
          <p:cNvSpPr>
            <a:spLocks noGrp="1"/>
          </p:cNvSpPr>
          <p:nvPr>
            <p:ph type="body" sz="quarter" idx="22" hasCustomPrompt="1"/>
          </p:nvPr>
        </p:nvSpPr>
        <p:spPr>
          <a:xfrm>
            <a:off x="9180310" y="1351231"/>
            <a:ext cx="2706889"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4" name="Text Placeholder 10">
            <a:extLst>
              <a:ext uri="{FF2B5EF4-FFF2-40B4-BE49-F238E27FC236}">
                <a16:creationId xmlns:a16="http://schemas.microsoft.com/office/drawing/2014/main" id="{197E1BA7-6018-F8DC-5B98-E01D1FCACAE1}"/>
              </a:ext>
            </a:extLst>
          </p:cNvPr>
          <p:cNvSpPr>
            <a:spLocks noGrp="1"/>
          </p:cNvSpPr>
          <p:nvPr>
            <p:ph type="body" sz="quarter" idx="23"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6842BA1B-CE76-92EE-3BB8-577F1D85B407}"/>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ADCE05C-530C-E715-3EE9-A5165AEC29C3}"/>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016413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hree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976451"/>
            <a:ext cx="3684352" cy="16629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0" name="Content Placeholder 2">
            <a:extLst>
              <a:ext uri="{FF2B5EF4-FFF2-40B4-BE49-F238E27FC236}">
                <a16:creationId xmlns:a16="http://schemas.microsoft.com/office/drawing/2014/main" id="{505D1794-3A67-EC85-D51D-19CC621969E3}"/>
              </a:ext>
            </a:extLst>
          </p:cNvPr>
          <p:cNvSpPr>
            <a:spLocks noGrp="1"/>
          </p:cNvSpPr>
          <p:nvPr>
            <p:ph idx="14"/>
          </p:nvPr>
        </p:nvSpPr>
        <p:spPr>
          <a:xfrm>
            <a:off x="4237582" y="3976451"/>
            <a:ext cx="3684352" cy="16629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C1A58A57-9AA2-995B-F17B-EF0CC5FF39C5}"/>
              </a:ext>
            </a:extLst>
          </p:cNvPr>
          <p:cNvSpPr>
            <a:spLocks noGrp="1"/>
          </p:cNvSpPr>
          <p:nvPr>
            <p:ph idx="15"/>
          </p:nvPr>
        </p:nvSpPr>
        <p:spPr>
          <a:xfrm>
            <a:off x="8186606" y="3976451"/>
            <a:ext cx="3684352" cy="16629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B58AD49D-3D55-5878-EB23-9434406607F0}"/>
              </a:ext>
            </a:extLst>
          </p:cNvPr>
          <p:cNvSpPr>
            <a:spLocks noGrp="1"/>
          </p:cNvSpPr>
          <p:nvPr>
            <p:ph type="pic" sz="quarter" idx="20" hasCustomPrompt="1"/>
          </p:nvPr>
        </p:nvSpPr>
        <p:spPr>
          <a:xfrm>
            <a:off x="288559" y="1418538"/>
            <a:ext cx="3684352" cy="2041112"/>
          </a:xfrm>
        </p:spPr>
        <p:txBody>
          <a:bodyPr/>
          <a:lstStyle>
            <a:lvl1pPr marL="0" indent="0" algn="ctr">
              <a:buNone/>
              <a:defRPr/>
            </a:lvl1pPr>
          </a:lstStyle>
          <a:p>
            <a:r>
              <a:rPr lang="en-US" dirty="0"/>
              <a:t>Click picture icon to add photo</a:t>
            </a:r>
          </a:p>
        </p:txBody>
      </p:sp>
      <p:sp>
        <p:nvSpPr>
          <p:cNvPr id="8" name="Picture Placeholder 4">
            <a:extLst>
              <a:ext uri="{FF2B5EF4-FFF2-40B4-BE49-F238E27FC236}">
                <a16:creationId xmlns:a16="http://schemas.microsoft.com/office/drawing/2014/main" id="{C1ADFA53-A93C-9C6B-577B-EE3F3CE8E8B8}"/>
              </a:ext>
            </a:extLst>
          </p:cNvPr>
          <p:cNvSpPr>
            <a:spLocks noGrp="1"/>
          </p:cNvSpPr>
          <p:nvPr>
            <p:ph type="pic" sz="quarter" idx="21" hasCustomPrompt="1"/>
          </p:nvPr>
        </p:nvSpPr>
        <p:spPr>
          <a:xfrm>
            <a:off x="4237582" y="1418538"/>
            <a:ext cx="3684352" cy="2041112"/>
          </a:xfrm>
        </p:spPr>
        <p:txBody>
          <a:bodyPr/>
          <a:lstStyle>
            <a:lvl1pPr marL="0" indent="0" algn="ctr">
              <a:buNone/>
              <a:defRPr/>
            </a:lvl1pPr>
          </a:lstStyle>
          <a:p>
            <a:r>
              <a:rPr lang="en-US" dirty="0"/>
              <a:t>Click picture icon to add photo</a:t>
            </a:r>
          </a:p>
        </p:txBody>
      </p:sp>
      <p:sp>
        <p:nvSpPr>
          <p:cNvPr id="9" name="Picture Placeholder 4">
            <a:extLst>
              <a:ext uri="{FF2B5EF4-FFF2-40B4-BE49-F238E27FC236}">
                <a16:creationId xmlns:a16="http://schemas.microsoft.com/office/drawing/2014/main" id="{DC82AF9B-6879-D477-6076-E176F56AE37A}"/>
              </a:ext>
            </a:extLst>
          </p:cNvPr>
          <p:cNvSpPr>
            <a:spLocks noGrp="1"/>
          </p:cNvSpPr>
          <p:nvPr>
            <p:ph type="pic" sz="quarter" idx="22" hasCustomPrompt="1"/>
          </p:nvPr>
        </p:nvSpPr>
        <p:spPr>
          <a:xfrm>
            <a:off x="8186605" y="1418538"/>
            <a:ext cx="3684352" cy="2041112"/>
          </a:xfrm>
        </p:spPr>
        <p:txBody>
          <a:bodyPr/>
          <a:lstStyle>
            <a:lvl1pPr marL="0" indent="0" algn="ctr">
              <a:buNone/>
              <a:defRPr/>
            </a:lvl1pPr>
          </a:lstStyle>
          <a:p>
            <a:r>
              <a:rPr lang="en-US" dirty="0"/>
              <a:t>Click picture icon to add photo</a:t>
            </a:r>
          </a:p>
        </p:txBody>
      </p:sp>
      <p:sp>
        <p:nvSpPr>
          <p:cNvPr id="4" name="Text Placeholder 10">
            <a:extLst>
              <a:ext uri="{FF2B5EF4-FFF2-40B4-BE49-F238E27FC236}">
                <a16:creationId xmlns:a16="http://schemas.microsoft.com/office/drawing/2014/main" id="{B15A4DB1-EF34-E503-B556-530B7CAC3EB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A9C3871F-6DE1-0E51-4666-C634F339A563}"/>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30385D10-C453-B58A-D9F1-B1AA1DD202D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9A94D145-81FE-C360-0297-4502383F5A55}"/>
              </a:ext>
            </a:extLst>
          </p:cNvPr>
          <p:cNvSpPr>
            <a:spLocks noGrp="1"/>
          </p:cNvSpPr>
          <p:nvPr>
            <p:ph type="body" sz="quarter" idx="16" hasCustomPrompt="1"/>
          </p:nvPr>
        </p:nvSpPr>
        <p:spPr>
          <a:xfrm>
            <a:off x="288558"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B0DECDC5-9AD9-7CB6-F638-0E39B0577747}"/>
              </a:ext>
            </a:extLst>
          </p:cNvPr>
          <p:cNvSpPr>
            <a:spLocks noGrp="1"/>
          </p:cNvSpPr>
          <p:nvPr>
            <p:ph type="body" sz="quarter" idx="23" hasCustomPrompt="1"/>
          </p:nvPr>
        </p:nvSpPr>
        <p:spPr>
          <a:xfrm>
            <a:off x="4237582"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4" name="Text Placeholder 6">
            <a:extLst>
              <a:ext uri="{FF2B5EF4-FFF2-40B4-BE49-F238E27FC236}">
                <a16:creationId xmlns:a16="http://schemas.microsoft.com/office/drawing/2014/main" id="{BB555AD3-4EA2-7E24-5C90-4B64C7002D15}"/>
              </a:ext>
            </a:extLst>
          </p:cNvPr>
          <p:cNvSpPr>
            <a:spLocks noGrp="1"/>
          </p:cNvSpPr>
          <p:nvPr>
            <p:ph type="body" sz="quarter" idx="18" hasCustomPrompt="1"/>
          </p:nvPr>
        </p:nvSpPr>
        <p:spPr>
          <a:xfrm>
            <a:off x="8186605" y="3539909"/>
            <a:ext cx="3684352" cy="436542"/>
          </a:xfrm>
        </p:spPr>
        <p:txBody>
          <a:bodyPr anchor="ctr" anchorCtr="0"/>
          <a:lstStyle>
            <a:lvl1pPr marL="0" indent="0">
              <a:spcBef>
                <a:spcPts val="0"/>
              </a:spcBef>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239042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four_columns_photo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3816468"/>
            <a:ext cx="2706889" cy="1930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8" name="Content Placeholder 2">
            <a:extLst>
              <a:ext uri="{FF2B5EF4-FFF2-40B4-BE49-F238E27FC236}">
                <a16:creationId xmlns:a16="http://schemas.microsoft.com/office/drawing/2014/main" id="{723B6A2A-2C2E-7735-F6AF-C9EBC41827D7}"/>
              </a:ext>
            </a:extLst>
          </p:cNvPr>
          <p:cNvSpPr>
            <a:spLocks noGrp="1"/>
          </p:cNvSpPr>
          <p:nvPr>
            <p:ph idx="17"/>
          </p:nvPr>
        </p:nvSpPr>
        <p:spPr>
          <a:xfrm>
            <a:off x="3252476" y="3816468"/>
            <a:ext cx="2706889" cy="1930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BE267DF4-9717-0259-6B0E-DAD8B209CF46}"/>
              </a:ext>
            </a:extLst>
          </p:cNvPr>
          <p:cNvSpPr>
            <a:spLocks noGrp="1"/>
          </p:cNvSpPr>
          <p:nvPr>
            <p:ph idx="19"/>
          </p:nvPr>
        </p:nvSpPr>
        <p:spPr>
          <a:xfrm>
            <a:off x="6217288" y="3816468"/>
            <a:ext cx="2706889" cy="1930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B48447AD-132B-DD45-8F26-5684D33A864A}"/>
              </a:ext>
            </a:extLst>
          </p:cNvPr>
          <p:cNvSpPr>
            <a:spLocks noGrp="1"/>
          </p:cNvSpPr>
          <p:nvPr>
            <p:ph idx="21"/>
          </p:nvPr>
        </p:nvSpPr>
        <p:spPr>
          <a:xfrm>
            <a:off x="9180311" y="3816468"/>
            <a:ext cx="2706889" cy="19304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4">
            <a:extLst>
              <a:ext uri="{FF2B5EF4-FFF2-40B4-BE49-F238E27FC236}">
                <a16:creationId xmlns:a16="http://schemas.microsoft.com/office/drawing/2014/main" id="{F9DB3AF3-680C-8615-86A8-8048F96DC95B}"/>
              </a:ext>
            </a:extLst>
          </p:cNvPr>
          <p:cNvSpPr>
            <a:spLocks noGrp="1"/>
          </p:cNvSpPr>
          <p:nvPr>
            <p:ph type="pic" sz="quarter" idx="20" hasCustomPrompt="1"/>
          </p:nvPr>
        </p:nvSpPr>
        <p:spPr>
          <a:xfrm>
            <a:off x="288559" y="1809348"/>
            <a:ext cx="2706888" cy="1499602"/>
          </a:xfrm>
        </p:spPr>
        <p:txBody>
          <a:bodyPr/>
          <a:lstStyle>
            <a:lvl1pPr marL="0" indent="0" algn="ctr">
              <a:buNone/>
              <a:defRPr/>
            </a:lvl1pPr>
          </a:lstStyle>
          <a:p>
            <a:r>
              <a:rPr lang="en-US" dirty="0"/>
              <a:t>Click picture icon to add photo</a:t>
            </a:r>
          </a:p>
        </p:txBody>
      </p:sp>
      <p:sp>
        <p:nvSpPr>
          <p:cNvPr id="5" name="Picture Placeholder 4">
            <a:extLst>
              <a:ext uri="{FF2B5EF4-FFF2-40B4-BE49-F238E27FC236}">
                <a16:creationId xmlns:a16="http://schemas.microsoft.com/office/drawing/2014/main" id="{E537AC9D-FCC4-14DF-2161-DBA7138EF167}"/>
              </a:ext>
            </a:extLst>
          </p:cNvPr>
          <p:cNvSpPr>
            <a:spLocks noGrp="1"/>
          </p:cNvSpPr>
          <p:nvPr>
            <p:ph type="pic" sz="quarter" idx="22" hasCustomPrompt="1"/>
          </p:nvPr>
        </p:nvSpPr>
        <p:spPr>
          <a:xfrm>
            <a:off x="3252476" y="1809348"/>
            <a:ext cx="2706888" cy="1499602"/>
          </a:xfrm>
        </p:spPr>
        <p:txBody>
          <a:bodyPr/>
          <a:lstStyle>
            <a:lvl1pPr marL="0" indent="0" algn="ctr">
              <a:buNone/>
              <a:defRPr/>
            </a:lvl1pPr>
          </a:lstStyle>
          <a:p>
            <a:r>
              <a:rPr lang="en-US" dirty="0"/>
              <a:t>Click picture icon to add photo</a:t>
            </a:r>
          </a:p>
        </p:txBody>
      </p:sp>
      <p:sp>
        <p:nvSpPr>
          <p:cNvPr id="10" name="Picture Placeholder 4">
            <a:extLst>
              <a:ext uri="{FF2B5EF4-FFF2-40B4-BE49-F238E27FC236}">
                <a16:creationId xmlns:a16="http://schemas.microsoft.com/office/drawing/2014/main" id="{CA057AEC-C50F-0348-EDA8-2B8154E10CD5}"/>
              </a:ext>
            </a:extLst>
          </p:cNvPr>
          <p:cNvSpPr>
            <a:spLocks noGrp="1"/>
          </p:cNvSpPr>
          <p:nvPr>
            <p:ph type="pic" sz="quarter" idx="23" hasCustomPrompt="1"/>
          </p:nvPr>
        </p:nvSpPr>
        <p:spPr>
          <a:xfrm>
            <a:off x="6217288" y="1809348"/>
            <a:ext cx="2706888" cy="1499602"/>
          </a:xfrm>
        </p:spPr>
        <p:txBody>
          <a:bodyPr/>
          <a:lstStyle>
            <a:lvl1pPr marL="0" indent="0" algn="ctr">
              <a:buNone/>
              <a:defRPr/>
            </a:lvl1pPr>
          </a:lstStyle>
          <a:p>
            <a:r>
              <a:rPr lang="en-US" dirty="0"/>
              <a:t>Click picture icon to add photo</a:t>
            </a:r>
          </a:p>
        </p:txBody>
      </p:sp>
      <p:sp>
        <p:nvSpPr>
          <p:cNvPr id="11" name="Picture Placeholder 4">
            <a:extLst>
              <a:ext uri="{FF2B5EF4-FFF2-40B4-BE49-F238E27FC236}">
                <a16:creationId xmlns:a16="http://schemas.microsoft.com/office/drawing/2014/main" id="{AD1E7D59-DA9B-A7D7-87C0-E693582CA494}"/>
              </a:ext>
            </a:extLst>
          </p:cNvPr>
          <p:cNvSpPr>
            <a:spLocks noGrp="1"/>
          </p:cNvSpPr>
          <p:nvPr>
            <p:ph type="pic" sz="quarter" idx="24" hasCustomPrompt="1"/>
          </p:nvPr>
        </p:nvSpPr>
        <p:spPr>
          <a:xfrm>
            <a:off x="9180311" y="1809348"/>
            <a:ext cx="2706888" cy="1499602"/>
          </a:xfrm>
        </p:spPr>
        <p:txBody>
          <a:bodyPr/>
          <a:lstStyle>
            <a:lvl1pPr marL="0" indent="0" algn="ctr">
              <a:buNone/>
              <a:defRPr/>
            </a:lvl1pPr>
          </a:lstStyle>
          <a:p>
            <a:r>
              <a:rPr lang="en-US" dirty="0"/>
              <a:t>Click picture icon to add photo</a:t>
            </a:r>
          </a:p>
        </p:txBody>
      </p:sp>
      <p:sp>
        <p:nvSpPr>
          <p:cNvPr id="13" name="Text Placeholder 10">
            <a:extLst>
              <a:ext uri="{FF2B5EF4-FFF2-40B4-BE49-F238E27FC236}">
                <a16:creationId xmlns:a16="http://schemas.microsoft.com/office/drawing/2014/main" id="{0592AE5E-1943-C4CE-573A-E4705E3EC292}"/>
              </a:ext>
            </a:extLst>
          </p:cNvPr>
          <p:cNvSpPr>
            <a:spLocks noGrp="1"/>
          </p:cNvSpPr>
          <p:nvPr>
            <p:ph type="body" sz="quarter" idx="25"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4" name="Text Placeholder 6">
            <a:extLst>
              <a:ext uri="{FF2B5EF4-FFF2-40B4-BE49-F238E27FC236}">
                <a16:creationId xmlns:a16="http://schemas.microsoft.com/office/drawing/2014/main" id="{FB72F191-69E6-FD21-C339-D3F79DB59930}"/>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6" name="Title 1">
            <a:extLst>
              <a:ext uri="{FF2B5EF4-FFF2-40B4-BE49-F238E27FC236}">
                <a16:creationId xmlns:a16="http://schemas.microsoft.com/office/drawing/2014/main" id="{257044DB-24DF-8EA2-8742-B55B32857189}"/>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
        <p:nvSpPr>
          <p:cNvPr id="2" name="Text Placeholder 6">
            <a:extLst>
              <a:ext uri="{FF2B5EF4-FFF2-40B4-BE49-F238E27FC236}">
                <a16:creationId xmlns:a16="http://schemas.microsoft.com/office/drawing/2014/main" id="{B2DD73D3-CDE1-EEBD-83CD-AF0E1BCC1ACA}"/>
              </a:ext>
            </a:extLst>
          </p:cNvPr>
          <p:cNvSpPr>
            <a:spLocks noGrp="1"/>
          </p:cNvSpPr>
          <p:nvPr>
            <p:ph type="body" sz="quarter" idx="16" hasCustomPrompt="1"/>
          </p:nvPr>
        </p:nvSpPr>
        <p:spPr>
          <a:xfrm>
            <a:off x="288558"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7" name="Text Placeholder 6">
            <a:extLst>
              <a:ext uri="{FF2B5EF4-FFF2-40B4-BE49-F238E27FC236}">
                <a16:creationId xmlns:a16="http://schemas.microsoft.com/office/drawing/2014/main" id="{570E3F6D-431D-152F-0090-8F1B25ECC4B3}"/>
              </a:ext>
            </a:extLst>
          </p:cNvPr>
          <p:cNvSpPr>
            <a:spLocks noGrp="1"/>
          </p:cNvSpPr>
          <p:nvPr>
            <p:ph type="body" sz="quarter" idx="18" hasCustomPrompt="1"/>
          </p:nvPr>
        </p:nvSpPr>
        <p:spPr>
          <a:xfrm>
            <a:off x="3252475"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9" name="Text Placeholder 6">
            <a:extLst>
              <a:ext uri="{FF2B5EF4-FFF2-40B4-BE49-F238E27FC236}">
                <a16:creationId xmlns:a16="http://schemas.microsoft.com/office/drawing/2014/main" id="{C08966CC-2A54-3E37-D012-A1B650634421}"/>
              </a:ext>
            </a:extLst>
          </p:cNvPr>
          <p:cNvSpPr>
            <a:spLocks noGrp="1"/>
          </p:cNvSpPr>
          <p:nvPr>
            <p:ph type="body" sz="quarter" idx="26" hasCustomPrompt="1"/>
          </p:nvPr>
        </p:nvSpPr>
        <p:spPr>
          <a:xfrm>
            <a:off x="6216392"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12" name="Text Placeholder 6">
            <a:extLst>
              <a:ext uri="{FF2B5EF4-FFF2-40B4-BE49-F238E27FC236}">
                <a16:creationId xmlns:a16="http://schemas.microsoft.com/office/drawing/2014/main" id="{344FC00B-CEA7-D95B-1AE3-5975AB5E669B}"/>
              </a:ext>
            </a:extLst>
          </p:cNvPr>
          <p:cNvSpPr>
            <a:spLocks noGrp="1"/>
          </p:cNvSpPr>
          <p:nvPr>
            <p:ph type="body" sz="quarter" idx="27" hasCustomPrompt="1"/>
          </p:nvPr>
        </p:nvSpPr>
        <p:spPr>
          <a:xfrm>
            <a:off x="9180310" y="3363488"/>
            <a:ext cx="2706889" cy="436542"/>
          </a:xfrm>
        </p:spPr>
        <p:txBody>
          <a:bodyPr anchor="ctr"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Tree>
    <p:extLst>
      <p:ext uri="{BB962C8B-B14F-4D97-AF65-F5344CB8AC3E}">
        <p14:creationId xmlns:p14="http://schemas.microsoft.com/office/powerpoint/2010/main" val="226399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_niq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bg1"/>
                </a:solidFill>
              </a:defRPr>
            </a:lvl1pPr>
          </a:lstStyle>
          <a:p>
            <a:r>
              <a:rPr lang="en-US" dirty="0"/>
              <a:t>Insert your presentation title here maximum of three lines</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17">
            <a:extLst>
              <a:ext uri="{FF2B5EF4-FFF2-40B4-BE49-F238E27FC236}">
                <a16:creationId xmlns:a16="http://schemas.microsoft.com/office/drawing/2014/main" id="{CBF2DA13-D12B-C26E-E2A9-C40AB5EC1E75}"/>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C2D1BA0D-3E80-194F-1320-6AF0CD1FA8EB}"/>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6" name="Text Placeholder 17">
            <a:extLst>
              <a:ext uri="{FF2B5EF4-FFF2-40B4-BE49-F238E27FC236}">
                <a16:creationId xmlns:a16="http://schemas.microsoft.com/office/drawing/2014/main" id="{D9D3209E-F835-F81C-0897-C6026694B711}"/>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pic>
        <p:nvPicPr>
          <p:cNvPr id="9" name="Picture 8">
            <a:extLst>
              <a:ext uri="{FF2B5EF4-FFF2-40B4-BE49-F238E27FC236}">
                <a16:creationId xmlns:a16="http://schemas.microsoft.com/office/drawing/2014/main" id="{D2E76775-0C6A-B861-C407-1E46E737CC8A}"/>
              </a:ext>
            </a:extLst>
          </p:cNvPr>
          <p:cNvPicPr>
            <a:picLocks noChangeAspect="1"/>
          </p:cNvPicPr>
          <p:nvPr userDrawn="1"/>
        </p:nvPicPr>
        <p:blipFill>
          <a:blip r:embed="rId3"/>
          <a:srcRect/>
          <a:stretch/>
        </p:blipFill>
        <p:spPr>
          <a:xfrm>
            <a:off x="297523" y="5694428"/>
            <a:ext cx="3236258" cy="516212"/>
          </a:xfrm>
          <a:prstGeom prst="rect">
            <a:avLst/>
          </a:prstGeom>
        </p:spPr>
      </p:pic>
    </p:spTree>
    <p:extLst>
      <p:ext uri="{BB962C8B-B14F-4D97-AF65-F5344CB8AC3E}">
        <p14:creationId xmlns:p14="http://schemas.microsoft.com/office/powerpoint/2010/main" val="248894906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left_title_and_content_deep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003D84F1-EE1E-31A0-2CC0-537B0D5A18BF}"/>
              </a:ext>
            </a:extLst>
          </p:cNvPr>
          <p:cNvCxnSpPr>
            <a:cxnSpLocks/>
          </p:cNvCxnSpPr>
          <p:nvPr userDrawn="1"/>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C94C076-1CD8-CF76-1E98-52F5EBB5C1F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87E1661F-CAEE-DFF0-AB07-9F6837EA3025}"/>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21665035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left_title_and_conten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11" name="Straight Connector 10">
            <a:extLst>
              <a:ext uri="{FF2B5EF4-FFF2-40B4-BE49-F238E27FC236}">
                <a16:creationId xmlns:a16="http://schemas.microsoft.com/office/drawing/2014/main" id="{2C6B8A47-0994-4B79-9368-44F21806FC95}"/>
              </a:ext>
            </a:extLst>
          </p:cNvPr>
          <p:cNvCxnSpPr>
            <a:cxnSpLocks/>
          </p:cNvCxnSpPr>
          <p:nvPr userDrawn="1"/>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bg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2" name="TextBox 1">
            <a:extLst>
              <a:ext uri="{FF2B5EF4-FFF2-40B4-BE49-F238E27FC236}">
                <a16:creationId xmlns:a16="http://schemas.microsoft.com/office/drawing/2014/main" id="{1EEFBF9E-4FE0-0A25-6DCB-576724D4AD4C}"/>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4" name="Picture 3">
            <a:extLst>
              <a:ext uri="{FF2B5EF4-FFF2-40B4-BE49-F238E27FC236}">
                <a16:creationId xmlns:a16="http://schemas.microsoft.com/office/drawing/2014/main" id="{552DC3EA-D638-662D-675E-69921386F074}"/>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3173392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left_title_and_content_gre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15" name="Text Placeholder 10">
            <a:extLst>
              <a:ext uri="{FF2B5EF4-FFF2-40B4-BE49-F238E27FC236}">
                <a16:creationId xmlns:a16="http://schemas.microsoft.com/office/drawing/2014/main" id="{54422616-9A6B-BD2A-EEE6-5D4F31127F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8E247AFE-5B75-F5AA-309C-B98C55C22DA8}"/>
              </a:ext>
            </a:extLst>
          </p:cNvPr>
          <p:cNvCxnSpPr>
            <a:cxnSpLocks/>
          </p:cNvCxnSpPr>
          <p:nvPr userDrawn="1"/>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61EC410-B695-30BE-5D78-73D7E50301CF}"/>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7" name="Picture 6">
            <a:extLst>
              <a:ext uri="{FF2B5EF4-FFF2-40B4-BE49-F238E27FC236}">
                <a16:creationId xmlns:a16="http://schemas.microsoft.com/office/drawing/2014/main" id="{4D0F91C1-DE09-BCB9-012C-ACE56606AE5C}"/>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3911934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left_title_and_content_lt_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D62B1CA4-6399-9468-76D4-CF80E740A3D9}"/>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D69C8447-6A16-1811-BE16-8D42C522A28A}"/>
              </a:ext>
            </a:extLst>
          </p:cNvPr>
          <p:cNvCxnSpPr>
            <a:cxnSpLocks/>
          </p:cNvCxnSpPr>
          <p:nvPr userDrawn="1"/>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0F64AAA-3A96-5193-121E-E855EC74B58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10" name="Picture 9">
            <a:extLst>
              <a:ext uri="{FF2B5EF4-FFF2-40B4-BE49-F238E27FC236}">
                <a16:creationId xmlns:a16="http://schemas.microsoft.com/office/drawing/2014/main" id="{D6DC4CBB-D59E-5E16-CF17-FCA7D061CF1B}"/>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2493118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left_title_and_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F2147D56-94AA-3BDD-ABF0-68D917E898FE}"/>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CC6F2AF4-DEA0-09CB-3AA2-69CC3367F6AC}"/>
              </a:ext>
            </a:extLst>
          </p:cNvPr>
          <p:cNvCxnSpPr>
            <a:cxnSpLocks/>
          </p:cNvCxnSpPr>
          <p:nvPr userDrawn="1"/>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8F7803-D3DE-3368-45B8-EB451876C533}"/>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10" name="Picture 9">
            <a:extLst>
              <a:ext uri="{FF2B5EF4-FFF2-40B4-BE49-F238E27FC236}">
                <a16:creationId xmlns:a16="http://schemas.microsoft.com/office/drawing/2014/main" id="{E3975DFD-38A6-4349-469A-D904D0F9B0E5}"/>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25299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left_title_and_content_viol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54AF76-AD3D-99EA-BB6C-F380750B8D5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8F88F4-971A-A6B1-1A27-9CE89013B620}"/>
              </a:ext>
            </a:extLst>
          </p:cNvPr>
          <p:cNvSpPr/>
          <p:nvPr userDrawn="1"/>
        </p:nvSpPr>
        <p:spPr>
          <a:xfrm>
            <a:off x="0" y="0"/>
            <a:ext cx="4002374"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4290932" y="1671355"/>
            <a:ext cx="7595265" cy="39904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3" name="Title 1">
            <a:extLst>
              <a:ext uri="{FF2B5EF4-FFF2-40B4-BE49-F238E27FC236}">
                <a16:creationId xmlns:a16="http://schemas.microsoft.com/office/drawing/2014/main" id="{C9E80DB3-397B-6246-0042-983989BBFF67}"/>
              </a:ext>
            </a:extLst>
          </p:cNvPr>
          <p:cNvSpPr>
            <a:spLocks noGrp="1"/>
          </p:cNvSpPr>
          <p:nvPr>
            <p:ph type="ctrTitle" hasCustomPrompt="1"/>
          </p:nvPr>
        </p:nvSpPr>
        <p:spPr>
          <a:xfrm>
            <a:off x="288559" y="1111525"/>
            <a:ext cx="3503952" cy="2390972"/>
          </a:xfrm>
        </p:spPr>
        <p:txBody>
          <a:bodyPr anchor="b" anchorCtr="0">
            <a:noAutofit/>
          </a:bodyPr>
          <a:lstStyle>
            <a:lvl1pPr algn="l">
              <a:defRPr sz="3600">
                <a:solidFill>
                  <a:schemeClr val="tx1"/>
                </a:solidFill>
              </a:defRPr>
            </a:lvl1pPr>
          </a:lstStyle>
          <a:p>
            <a:r>
              <a:rPr lang="en-US" dirty="0"/>
              <a:t>Insert your slide title here maximum of four lines</a:t>
            </a:r>
          </a:p>
        </p:txBody>
      </p:sp>
      <p:sp>
        <p:nvSpPr>
          <p:cNvPr id="14" name="Subtitle 2">
            <a:extLst>
              <a:ext uri="{FF2B5EF4-FFF2-40B4-BE49-F238E27FC236}">
                <a16:creationId xmlns:a16="http://schemas.microsoft.com/office/drawing/2014/main" id="{B088BB5C-5C7B-0E3F-0629-E297953C56D2}"/>
              </a:ext>
            </a:extLst>
          </p:cNvPr>
          <p:cNvSpPr>
            <a:spLocks noGrp="1"/>
          </p:cNvSpPr>
          <p:nvPr>
            <p:ph type="subTitle" idx="13" hasCustomPrompt="1"/>
          </p:nvPr>
        </p:nvSpPr>
        <p:spPr>
          <a:xfrm>
            <a:off x="288558" y="3515514"/>
            <a:ext cx="3503953" cy="436210"/>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4" name="Text Placeholder 10">
            <a:extLst>
              <a:ext uri="{FF2B5EF4-FFF2-40B4-BE49-F238E27FC236}">
                <a16:creationId xmlns:a16="http://schemas.microsoft.com/office/drawing/2014/main" id="{BCDE19B0-6084-AB1A-A163-E9089D085C04}"/>
              </a:ext>
            </a:extLst>
          </p:cNvPr>
          <p:cNvSpPr>
            <a:spLocks noGrp="1"/>
          </p:cNvSpPr>
          <p:nvPr>
            <p:ph type="body" sz="quarter" idx="14" hasCustomPrompt="1"/>
          </p:nvPr>
        </p:nvSpPr>
        <p:spPr>
          <a:xfrm>
            <a:off x="4290932" y="5985327"/>
            <a:ext cx="7595265"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cxnSp>
        <p:nvCxnSpPr>
          <p:cNvPr id="2" name="Straight Connector 1">
            <a:extLst>
              <a:ext uri="{FF2B5EF4-FFF2-40B4-BE49-F238E27FC236}">
                <a16:creationId xmlns:a16="http://schemas.microsoft.com/office/drawing/2014/main" id="{99069A56-43D0-9F1B-C232-2ADAEDEB1EA0}"/>
              </a:ext>
            </a:extLst>
          </p:cNvPr>
          <p:cNvCxnSpPr>
            <a:cxnSpLocks/>
          </p:cNvCxnSpPr>
          <p:nvPr userDrawn="1"/>
        </p:nvCxnSpPr>
        <p:spPr>
          <a:xfrm>
            <a:off x="4259855" y="6395755"/>
            <a:ext cx="76339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EC9D2-CC94-943D-6449-C56D141E2E4F}"/>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10" name="Picture 9">
            <a:extLst>
              <a:ext uri="{FF2B5EF4-FFF2-40B4-BE49-F238E27FC236}">
                <a16:creationId xmlns:a16="http://schemas.microsoft.com/office/drawing/2014/main" id="{44F32B8B-9937-7474-E9C9-C15C6DF63F60}"/>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1736142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sidebar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D2655EB8-0E52-0105-D411-F08941B5D9B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3706A59F-423E-C7F6-F3F9-0F492E0C021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2" name="Title 1">
            <a:extLst>
              <a:ext uri="{FF2B5EF4-FFF2-40B4-BE49-F238E27FC236}">
                <a16:creationId xmlns:a16="http://schemas.microsoft.com/office/drawing/2014/main" id="{FE496856-C6F1-1A20-F1E8-67C9E51E6EE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13112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sidebar_lt_blu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C1156137-AA49-5A7E-6A53-BA37F044CFD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EBC45F5E-12A5-546B-9525-4B2038ED8B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2358C2E9-9015-AC33-69D5-80279937550C}"/>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495625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sidebar_orange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3D9262FD-C60D-EB8B-5905-00E41E65FBCA}"/>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B7EE85D7-3A48-D93E-77D4-BBAF47F83EA5}"/>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9BB6232B-9EB8-AFA1-F4A9-9DD09BF5ED7B}"/>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1020235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sidebar_violet_circle">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0F962C91-6536-8C92-5712-D8E7D79A17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B22CCE7A-44FB-F660-8825-197D91082D19}"/>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2"/>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5" name="Text Placeholder 10">
            <a:extLst>
              <a:ext uri="{FF2B5EF4-FFF2-40B4-BE49-F238E27FC236}">
                <a16:creationId xmlns:a16="http://schemas.microsoft.com/office/drawing/2014/main" id="{80D82F29-6247-72A9-6731-F72313DD88BF}"/>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8" name="Text Placeholder 6">
            <a:extLst>
              <a:ext uri="{FF2B5EF4-FFF2-40B4-BE49-F238E27FC236}">
                <a16:creationId xmlns:a16="http://schemas.microsoft.com/office/drawing/2014/main" id="{249ABFB9-219C-B8D3-C483-30EEC54C88F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D7647F1F-16E6-DC6D-968E-E7D6E4A68B45}"/>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83963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ver_niq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a:prstGeom prst="rect">
            <a:avLst/>
          </a:prstGeom>
        </p:spPr>
        <p:txBody>
          <a:bodyPr anchor="b">
            <a:noAutofit/>
          </a:bodyPr>
          <a:lstStyle>
            <a:lvl1pPr algn="l">
              <a:defRPr sz="5400">
                <a:solidFill>
                  <a:schemeClr val="tx1"/>
                </a:solidFill>
              </a:defRPr>
            </a:lvl1pPr>
          </a:lstStyle>
          <a:p>
            <a:r>
              <a:rPr lang="en-US" dirty="0"/>
              <a:t>Insert your presentation title here maximum of three lines</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17">
            <a:extLst>
              <a:ext uri="{FF2B5EF4-FFF2-40B4-BE49-F238E27FC236}">
                <a16:creationId xmlns:a16="http://schemas.microsoft.com/office/drawing/2014/main" id="{CFB95ABC-E46E-D769-519E-007DCFC6AE57}"/>
              </a:ext>
            </a:extLst>
          </p:cNvPr>
          <p:cNvSpPr>
            <a:spLocks noGrp="1"/>
          </p:cNvSpPr>
          <p:nvPr>
            <p:ph type="body" sz="quarter" idx="10" hasCustomPrompt="1"/>
          </p:nvPr>
        </p:nvSpPr>
        <p:spPr>
          <a:xfrm>
            <a:off x="288559" y="4192468"/>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7" name="Text Placeholder 17">
            <a:extLst>
              <a:ext uri="{FF2B5EF4-FFF2-40B4-BE49-F238E27FC236}">
                <a16:creationId xmlns:a16="http://schemas.microsoft.com/office/drawing/2014/main" id="{530B9719-85BB-17E6-F3D3-4CBAC245D7AE}"/>
              </a:ext>
            </a:extLst>
          </p:cNvPr>
          <p:cNvSpPr>
            <a:spLocks noGrp="1"/>
          </p:cNvSpPr>
          <p:nvPr>
            <p:ph type="body" sz="quarter" idx="11" hasCustomPrompt="1"/>
          </p:nvPr>
        </p:nvSpPr>
        <p:spPr>
          <a:xfrm>
            <a:off x="288559" y="4560602"/>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2" name="Text Placeholder 17">
            <a:extLst>
              <a:ext uri="{FF2B5EF4-FFF2-40B4-BE49-F238E27FC236}">
                <a16:creationId xmlns:a16="http://schemas.microsoft.com/office/drawing/2014/main" id="{F56771D0-5C86-AA60-3F57-E915E5BF86C2}"/>
              </a:ext>
            </a:extLst>
          </p:cNvPr>
          <p:cNvSpPr>
            <a:spLocks noGrp="1"/>
          </p:cNvSpPr>
          <p:nvPr>
            <p:ph type="body" sz="quarter" idx="12" hasCustomPrompt="1"/>
          </p:nvPr>
        </p:nvSpPr>
        <p:spPr>
          <a:xfrm>
            <a:off x="288559" y="5110167"/>
            <a:ext cx="8642082"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sp>
        <p:nvSpPr>
          <p:cNvPr id="10" name="TextBox 9">
            <a:extLst>
              <a:ext uri="{FF2B5EF4-FFF2-40B4-BE49-F238E27FC236}">
                <a16:creationId xmlns:a16="http://schemas.microsoft.com/office/drawing/2014/main" id="{19C478FA-FA6E-05DF-854B-5D984ACB62F4}"/>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6355CCE7-6DA9-F521-434A-5E5DE869E17C}"/>
              </a:ext>
            </a:extLst>
          </p:cNvPr>
          <p:cNvPicPr>
            <a:picLocks noChangeAspect="1"/>
          </p:cNvPicPr>
          <p:nvPr userDrawn="1"/>
        </p:nvPicPr>
        <p:blipFill>
          <a:blip r:embed="rId3"/>
          <a:srcRect/>
          <a:stretch/>
        </p:blipFill>
        <p:spPr>
          <a:xfrm>
            <a:off x="297523" y="5694428"/>
            <a:ext cx="3236258" cy="516212"/>
          </a:xfrm>
          <a:prstGeom prst="rect">
            <a:avLst/>
          </a:prstGeom>
        </p:spPr>
      </p:pic>
    </p:spTree>
    <p:extLst>
      <p:ext uri="{BB962C8B-B14F-4D97-AF65-F5344CB8AC3E}">
        <p14:creationId xmlns:p14="http://schemas.microsoft.com/office/powerpoint/2010/main" val="21082754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_sidebar_blue_circle">
    <p:spTree>
      <p:nvGrpSpPr>
        <p:cNvPr id="1" name=""/>
        <p:cNvGrpSpPr/>
        <p:nvPr/>
      </p:nvGrpSpPr>
      <p:grpSpPr>
        <a:xfrm>
          <a:off x="0" y="0"/>
          <a:ext cx="0" cy="0"/>
          <a:chOff x="0" y="0"/>
          <a:chExt cx="0" cy="0"/>
        </a:xfrm>
      </p:grpSpPr>
      <p:pic>
        <p:nvPicPr>
          <p:cNvPr id="15" name="Picture 14" descr="Shape, circle&#10;&#10;Description automatically generated">
            <a:extLst>
              <a:ext uri="{FF2B5EF4-FFF2-40B4-BE49-F238E27FC236}">
                <a16:creationId xmlns:a16="http://schemas.microsoft.com/office/drawing/2014/main" id="{5EAD1CE0-8C43-3A65-CBE4-F6500A6A3A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4" name="Oval 3">
            <a:extLst>
              <a:ext uri="{FF2B5EF4-FFF2-40B4-BE49-F238E27FC236}">
                <a16:creationId xmlns:a16="http://schemas.microsoft.com/office/drawing/2014/main" id="{41013006-A4C4-8E9B-582A-F881CD2B33EB}"/>
              </a:ext>
            </a:extLst>
          </p:cNvPr>
          <p:cNvSpPr/>
          <p:nvPr userDrawn="1"/>
        </p:nvSpPr>
        <p:spPr>
          <a:xfrm>
            <a:off x="7450680" y="306967"/>
            <a:ext cx="4942461" cy="494246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912D01FA-DA8D-5F18-9C23-78DF80969118}"/>
              </a:ext>
            </a:extLst>
          </p:cNvPr>
          <p:cNvSpPr>
            <a:spLocks noGrp="1"/>
          </p:cNvSpPr>
          <p:nvPr>
            <p:ph type="body" sz="quarter" idx="14" hasCustomPrompt="1"/>
          </p:nvPr>
        </p:nvSpPr>
        <p:spPr>
          <a:xfrm>
            <a:off x="7974767" y="1564553"/>
            <a:ext cx="3912433" cy="2427287"/>
          </a:xfrm>
        </p:spPr>
        <p:txBody>
          <a:bodyPr anchor="ctr" anchorCtr="0"/>
          <a:lstStyle>
            <a:lvl1pPr marL="0" indent="0" algn="ctr">
              <a:buNone/>
              <a:defRPr sz="3200" b="1">
                <a:solidFill>
                  <a:schemeClr val="bg1"/>
                </a:solidFill>
              </a:defRPr>
            </a:lvl1pPr>
            <a:lvl2pPr marL="457200" indent="0">
              <a:buNone/>
              <a:defRPr sz="3600"/>
            </a:lvl2pPr>
            <a:lvl3pPr marL="914400" indent="0">
              <a:buNone/>
              <a:defRPr sz="3600"/>
            </a:lvl3pPr>
            <a:lvl4pPr marL="1371600" indent="0">
              <a:buNone/>
              <a:defRPr sz="3600"/>
            </a:lvl4pPr>
            <a:lvl5pPr marL="1828800" indent="0">
              <a:buNone/>
              <a:defRPr sz="3600"/>
            </a:lvl5pPr>
          </a:lstStyle>
          <a:p>
            <a:pPr lvl="0"/>
            <a:r>
              <a:rPr lang="en-US" dirty="0"/>
              <a:t>Insert key takeaway/stat</a:t>
            </a:r>
          </a:p>
        </p:txBody>
      </p:sp>
      <p:sp>
        <p:nvSpPr>
          <p:cNvPr id="3" name="Text Placeholder 10">
            <a:extLst>
              <a:ext uri="{FF2B5EF4-FFF2-40B4-BE49-F238E27FC236}">
                <a16:creationId xmlns:a16="http://schemas.microsoft.com/office/drawing/2014/main" id="{8A9A9755-A073-6536-4449-60D1A4D62497}"/>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8E19CC79-3E4C-BA4B-BDFE-ED4A5100C72D}"/>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0E5AF445-F077-CBD3-8676-3C090B01E32A}"/>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105171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8_sidebar_photo">
    <p:spTree>
      <p:nvGrpSpPr>
        <p:cNvPr id="1" name=""/>
        <p:cNvGrpSpPr/>
        <p:nvPr/>
      </p:nvGrpSpPr>
      <p:grpSpPr>
        <a:xfrm>
          <a:off x="0" y="0"/>
          <a:ext cx="0" cy="0"/>
          <a:chOff x="0" y="0"/>
          <a:chExt cx="0" cy="0"/>
        </a:xfrm>
      </p:grpSpPr>
      <p:pic>
        <p:nvPicPr>
          <p:cNvPr id="9" name="Picture 8" descr="Shape, circle&#10;&#10;Description automatically generated">
            <a:extLst>
              <a:ext uri="{FF2B5EF4-FFF2-40B4-BE49-F238E27FC236}">
                <a16:creationId xmlns:a16="http://schemas.microsoft.com/office/drawing/2014/main" id="{19F0D1BA-1740-8291-3985-752AAB099A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64" b="-475"/>
          <a:stretch/>
        </p:blipFill>
        <p:spPr>
          <a:xfrm>
            <a:off x="6347681" y="0"/>
            <a:ext cx="5844319" cy="6266365"/>
          </a:xfrm>
          <a:prstGeom prst="rect">
            <a:avLst/>
          </a:prstGeom>
        </p:spPr>
      </p:pic>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7" name="Content Placeholder 2">
            <a:extLst>
              <a:ext uri="{FF2B5EF4-FFF2-40B4-BE49-F238E27FC236}">
                <a16:creationId xmlns:a16="http://schemas.microsoft.com/office/drawing/2014/main" id="{18E1557B-C916-3D4A-06A3-5841A72F546D}"/>
              </a:ext>
            </a:extLst>
          </p:cNvPr>
          <p:cNvSpPr>
            <a:spLocks noGrp="1"/>
          </p:cNvSpPr>
          <p:nvPr>
            <p:ph idx="13"/>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6">
            <a:extLst>
              <a:ext uri="{FF2B5EF4-FFF2-40B4-BE49-F238E27FC236}">
                <a16:creationId xmlns:a16="http://schemas.microsoft.com/office/drawing/2014/main" id="{6B8194AC-DDA3-9404-5998-E94D747F0D0A}"/>
              </a:ext>
            </a:extLst>
          </p:cNvPr>
          <p:cNvSpPr>
            <a:spLocks noGrp="1"/>
          </p:cNvSpPr>
          <p:nvPr>
            <p:ph type="pic" sz="quarter" idx="14"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4" name="Text Placeholder 10">
            <a:extLst>
              <a:ext uri="{FF2B5EF4-FFF2-40B4-BE49-F238E27FC236}">
                <a16:creationId xmlns:a16="http://schemas.microsoft.com/office/drawing/2014/main" id="{71A3127B-F843-4C4F-625D-0F595788B99E}"/>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04F2467A-B7A4-9968-8AF7-70330EF2A42E}"/>
              </a:ext>
            </a:extLst>
          </p:cNvPr>
          <p:cNvSpPr>
            <a:spLocks noGrp="1"/>
          </p:cNvSpPr>
          <p:nvPr>
            <p:ph type="body" sz="quarter" idx="18"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0" name="Title 1">
            <a:extLst>
              <a:ext uri="{FF2B5EF4-FFF2-40B4-BE49-F238E27FC236}">
                <a16:creationId xmlns:a16="http://schemas.microsoft.com/office/drawing/2014/main" id="{B4A90B9B-C6D7-5D76-62C9-8C8E2EFB4B62}"/>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8169428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9_content_and_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01D8B5F0-3972-9E3F-4A7E-52302351B5BA}"/>
              </a:ext>
            </a:extLst>
          </p:cNvPr>
          <p:cNvSpPr>
            <a:spLocks noGrp="1"/>
          </p:cNvSpPr>
          <p:nvPr>
            <p:ph type="pic" sz="quarter" idx="10" hasCustomPrompt="1"/>
          </p:nvPr>
        </p:nvSpPr>
        <p:spPr>
          <a:xfrm>
            <a:off x="5770564" y="-5427"/>
            <a:ext cx="6405671" cy="5331227"/>
          </a:xfrm>
          <a:custGeom>
            <a:avLst/>
            <a:gdLst>
              <a:gd name="connsiteX0" fmla="*/ 415328 w 6405671"/>
              <a:gd name="connsiteY0" fmla="*/ 0 h 5331227"/>
              <a:gd name="connsiteX1" fmla="*/ 6405671 w 6405671"/>
              <a:gd name="connsiteY1" fmla="*/ 0 h 5331227"/>
              <a:gd name="connsiteX2" fmla="*/ 6405671 w 6405671"/>
              <a:gd name="connsiteY2" fmla="*/ 4061829 h 5331227"/>
              <a:gd name="connsiteX3" fmla="*/ 6222234 w 6405671"/>
              <a:gd name="connsiteY3" fmla="*/ 4263661 h 5331227"/>
              <a:gd name="connsiteX4" fmla="*/ 3644900 w 6405671"/>
              <a:gd name="connsiteY4" fmla="*/ 5331227 h 5331227"/>
              <a:gd name="connsiteX5" fmla="*/ 0 w 6405671"/>
              <a:gd name="connsiteY5" fmla="*/ 1686327 h 5331227"/>
              <a:gd name="connsiteX6" fmla="*/ 286435 w 6405671"/>
              <a:gd name="connsiteY6" fmla="*/ 267567 h 533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671" h="5331227">
                <a:moveTo>
                  <a:pt x="415328" y="0"/>
                </a:moveTo>
                <a:lnTo>
                  <a:pt x="6405671" y="0"/>
                </a:lnTo>
                <a:lnTo>
                  <a:pt x="6405671" y="4061829"/>
                </a:lnTo>
                <a:lnTo>
                  <a:pt x="6222234" y="4263661"/>
                </a:lnTo>
                <a:cubicBezTo>
                  <a:pt x="5562637" y="4923258"/>
                  <a:pt x="4651412" y="5331227"/>
                  <a:pt x="3644900" y="5331227"/>
                </a:cubicBezTo>
                <a:cubicBezTo>
                  <a:pt x="1631877" y="5331227"/>
                  <a:pt x="0" y="3699350"/>
                  <a:pt x="0" y="1686327"/>
                </a:cubicBezTo>
                <a:cubicBezTo>
                  <a:pt x="0" y="1183071"/>
                  <a:pt x="101993" y="703637"/>
                  <a:pt x="286435" y="267567"/>
                </a:cubicBezTo>
                <a:close/>
              </a:path>
            </a:pathLst>
          </a:custGeom>
          <a:solidFill>
            <a:schemeClr val="tx1"/>
          </a:solidFill>
        </p:spPr>
        <p:txBody>
          <a:bodyPr wrap="square" anchor="ctr">
            <a:noAutofit/>
          </a:bodyPr>
          <a:lstStyle>
            <a:lvl1pPr marL="0" indent="0" algn="ctr">
              <a:buNone/>
              <a:defRPr>
                <a:solidFill>
                  <a:schemeClr val="bg1"/>
                </a:solidFill>
              </a:defRPr>
            </a:lvl1pPr>
          </a:lstStyle>
          <a:p>
            <a:r>
              <a:rPr lang="en-US" dirty="0"/>
              <a:t>Click picture icon to insert photo</a:t>
            </a:r>
          </a:p>
        </p:txBody>
      </p:sp>
      <p:sp>
        <p:nvSpPr>
          <p:cNvPr id="5" name="Text Placeholder 10">
            <a:extLst>
              <a:ext uri="{FF2B5EF4-FFF2-40B4-BE49-F238E27FC236}">
                <a16:creationId xmlns:a16="http://schemas.microsoft.com/office/drawing/2014/main" id="{AF5AD5C4-11CE-A5B1-68F4-ECE64B4744DB}"/>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7" name="Text Placeholder 6">
            <a:extLst>
              <a:ext uri="{FF2B5EF4-FFF2-40B4-BE49-F238E27FC236}">
                <a16:creationId xmlns:a16="http://schemas.microsoft.com/office/drawing/2014/main" id="{65DB62E0-16D5-D693-1EC9-29B82000033B}"/>
              </a:ext>
            </a:extLst>
          </p:cNvPr>
          <p:cNvSpPr>
            <a:spLocks noGrp="1"/>
          </p:cNvSpPr>
          <p:nvPr>
            <p:ph type="body" sz="quarter" idx="13" hasCustomPrompt="1"/>
          </p:nvPr>
        </p:nvSpPr>
        <p:spPr>
          <a:xfrm>
            <a:off x="288558" y="579495"/>
            <a:ext cx="5527626"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4D0E12C7-8B6B-E7AB-65DE-8993ACC541C8}"/>
              </a:ext>
            </a:extLst>
          </p:cNvPr>
          <p:cNvSpPr>
            <a:spLocks noGrp="1"/>
          </p:cNvSpPr>
          <p:nvPr>
            <p:ph type="title" hasCustomPrompt="1"/>
          </p:nvPr>
        </p:nvSpPr>
        <p:spPr>
          <a:xfrm>
            <a:off x="288558" y="178971"/>
            <a:ext cx="5527626"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1486338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0_content_and_photo_half">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CD31E3-1810-8019-E4E8-32E37BC7DE8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EF3752C-36A7-544F-D2EB-65F4FAA75137}"/>
              </a:ext>
            </a:extLst>
          </p:cNvPr>
          <p:cNvSpPr>
            <a:spLocks noGrp="1"/>
          </p:cNvSpPr>
          <p:nvPr>
            <p:ph type="pic" sz="quarter" idx="14" hasCustomPrompt="1"/>
          </p:nvPr>
        </p:nvSpPr>
        <p:spPr>
          <a:xfrm>
            <a:off x="6096000" y="0"/>
            <a:ext cx="6096000" cy="6858000"/>
          </a:xfrm>
          <a:solidFill>
            <a:schemeClr val="tx1"/>
          </a:solidFill>
          <a:ln>
            <a:noFill/>
          </a:ln>
        </p:spPr>
        <p:txBody>
          <a:bodyPr anchor="ctr" anchorCtr="0"/>
          <a:lstStyle>
            <a:lvl1pPr marL="0" indent="0" algn="ctr">
              <a:buNone/>
              <a:defRPr>
                <a:solidFill>
                  <a:schemeClr val="bg1"/>
                </a:solidFill>
              </a:defRPr>
            </a:lvl1pPr>
          </a:lstStyle>
          <a:p>
            <a:r>
              <a:rPr lang="en-US" dirty="0"/>
              <a:t>Click picture icon to add photo</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D676D-F2FB-4E29-6862-097B141AD572}"/>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bg1"/>
                </a:solidFill>
              </a:rPr>
              <a:t>© 2024 Nielsen Consumer LLC. All Rights Reserved.</a:t>
            </a:r>
          </a:p>
        </p:txBody>
      </p:sp>
      <p:sp>
        <p:nvSpPr>
          <p:cNvPr id="10" name="Text Placeholder 10">
            <a:extLst>
              <a:ext uri="{FF2B5EF4-FFF2-40B4-BE49-F238E27FC236}">
                <a16:creationId xmlns:a16="http://schemas.microsoft.com/office/drawing/2014/main" id="{DB6EEB7D-9CC5-9D43-2008-279501423858}"/>
              </a:ext>
            </a:extLst>
          </p:cNvPr>
          <p:cNvSpPr>
            <a:spLocks noGrp="1"/>
          </p:cNvSpPr>
          <p:nvPr>
            <p:ph type="body" sz="quarter" idx="17"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2" name="Text Placeholder 6">
            <a:extLst>
              <a:ext uri="{FF2B5EF4-FFF2-40B4-BE49-F238E27FC236}">
                <a16:creationId xmlns:a16="http://schemas.microsoft.com/office/drawing/2014/main" id="{EF7F2BB9-8A14-A127-85D9-8C884D76268E}"/>
              </a:ext>
            </a:extLst>
          </p:cNvPr>
          <p:cNvSpPr>
            <a:spLocks noGrp="1"/>
          </p:cNvSpPr>
          <p:nvPr>
            <p:ph type="body" sz="quarter" idx="13"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4B4DEEEB-841D-9E48-066D-74DF0347AE97}"/>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pic>
        <p:nvPicPr>
          <p:cNvPr id="2" name="Picture 1">
            <a:extLst>
              <a:ext uri="{FF2B5EF4-FFF2-40B4-BE49-F238E27FC236}">
                <a16:creationId xmlns:a16="http://schemas.microsoft.com/office/drawing/2014/main" id="{7434A4ED-410E-4E22-452E-F42161003C0F}"/>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36115570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1_half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A6E01A0-2BBF-F43A-B5D1-9E31AF6BC972}"/>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6">
            <a:extLst>
              <a:ext uri="{FF2B5EF4-FFF2-40B4-BE49-F238E27FC236}">
                <a16:creationId xmlns:a16="http://schemas.microsoft.com/office/drawing/2014/main" id="{95053F53-3618-E1D1-00A1-47AA56D0507E}"/>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userDrawn="1"/>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6">
            <a:extLst>
              <a:ext uri="{FF2B5EF4-FFF2-40B4-BE49-F238E27FC236}">
                <a16:creationId xmlns:a16="http://schemas.microsoft.com/office/drawing/2014/main" id="{D2DDB0C3-FCF3-2CAA-F826-CA712908FC2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5" name="TextBox 14">
            <a:extLst>
              <a:ext uri="{FF2B5EF4-FFF2-40B4-BE49-F238E27FC236}">
                <a16:creationId xmlns:a16="http://schemas.microsoft.com/office/drawing/2014/main" id="{1200B60E-9A49-D43D-A2C5-DA7BD2C3AC45}"/>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17" name="Text Placeholder 10">
            <a:extLst>
              <a:ext uri="{FF2B5EF4-FFF2-40B4-BE49-F238E27FC236}">
                <a16:creationId xmlns:a16="http://schemas.microsoft.com/office/drawing/2014/main" id="{F7066202-F363-3C8E-5B43-C4BE65D6B6FC}"/>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6">
            <a:extLst>
              <a:ext uri="{FF2B5EF4-FFF2-40B4-BE49-F238E27FC236}">
                <a16:creationId xmlns:a16="http://schemas.microsoft.com/office/drawing/2014/main" id="{9DF4E8B1-8F35-5AD1-AB74-B468AE170172}"/>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9" name="Title 1">
            <a:extLst>
              <a:ext uri="{FF2B5EF4-FFF2-40B4-BE49-F238E27FC236}">
                <a16:creationId xmlns:a16="http://schemas.microsoft.com/office/drawing/2014/main" id="{C4DFC890-B929-EAF9-EDFB-220994626FAF}"/>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pic>
        <p:nvPicPr>
          <p:cNvPr id="2" name="Picture 1">
            <a:extLst>
              <a:ext uri="{FF2B5EF4-FFF2-40B4-BE49-F238E27FC236}">
                <a16:creationId xmlns:a16="http://schemas.microsoft.com/office/drawing/2014/main" id="{3BFBDD02-30D7-A193-901E-FD071D52246E}"/>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41353926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2_half_deep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A6E01A0-2BBF-F43A-B5D1-9E31AF6BC972}"/>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lvl1pPr>
              <a:defRPr>
                <a:solidFill>
                  <a:schemeClr val="bg1"/>
                </a:solidFill>
              </a:defRPr>
            </a:lvl1pPr>
          </a:lstStyle>
          <a:p>
            <a:fld id="{403EF4E2-7A7A-0548-85F1-5479B7C9E1B2}" type="slidenum">
              <a:rPr lang="en-US" smtClean="0"/>
              <a:pPr/>
              <a:t>‹#›</a:t>
            </a:fld>
            <a:endParaRPr lang="en-US" dirty="0"/>
          </a:p>
        </p:txBody>
      </p: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B0C58F92-15EB-DF6A-3AEA-BEF2B4382D47}"/>
              </a:ext>
            </a:extLst>
          </p:cNvPr>
          <p:cNvCxnSpPr>
            <a:cxnSpLocks/>
          </p:cNvCxnSpPr>
          <p:nvPr userDrawn="1"/>
        </p:nvCxnSpPr>
        <p:spPr>
          <a:xfrm>
            <a:off x="278932" y="6395755"/>
            <a:ext cx="55372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FC0542-F803-6E54-6294-B0DB1431181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17" name="Text Placeholder 10">
            <a:extLst>
              <a:ext uri="{FF2B5EF4-FFF2-40B4-BE49-F238E27FC236}">
                <a16:creationId xmlns:a16="http://schemas.microsoft.com/office/drawing/2014/main" id="{92BFC318-B682-8A6C-0500-7F861A6B2C6A}"/>
              </a:ext>
            </a:extLst>
          </p:cNvPr>
          <p:cNvSpPr>
            <a:spLocks noGrp="1"/>
          </p:cNvSpPr>
          <p:nvPr>
            <p:ph type="body" sz="quarter" idx="18" hasCustomPrompt="1"/>
          </p:nvPr>
        </p:nvSpPr>
        <p:spPr>
          <a:xfrm>
            <a:off x="288558" y="5985327"/>
            <a:ext cx="5537253"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0F5E0947-70F6-3BEF-C68C-F8AAA3AAF8E2}"/>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bg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56E41E3E-E988-5AAD-A3FB-D42472E3E684}"/>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08DE5AC-BB0D-8837-136E-8AF4E617F304}"/>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6D686C53-3C4A-4856-FDBD-DEDB3F729AF4}"/>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pic>
        <p:nvPicPr>
          <p:cNvPr id="2" name="Picture 1">
            <a:extLst>
              <a:ext uri="{FF2B5EF4-FFF2-40B4-BE49-F238E27FC236}">
                <a16:creationId xmlns:a16="http://schemas.microsoft.com/office/drawing/2014/main" id="{9E2D9ABE-0FEB-53A2-44B7-ED07A2F7B37B}"/>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40606581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3_half_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A6E01A0-2BBF-F43A-B5D1-9E31AF6BC972}"/>
              </a:ext>
            </a:extLst>
          </p:cNvPr>
          <p:cNvSpPr/>
          <p:nvPr userDrawn="1"/>
        </p:nvSpPr>
        <p:spPr>
          <a:xfrm>
            <a:off x="609600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270D49C1-E8FD-4100-6077-590D74316FB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17" name="Text Placeholder 10">
            <a:extLst>
              <a:ext uri="{FF2B5EF4-FFF2-40B4-BE49-F238E27FC236}">
                <a16:creationId xmlns:a16="http://schemas.microsoft.com/office/drawing/2014/main" id="{F96AC6AD-C4F2-F6FF-6F7B-8A44A44982F1}"/>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6A6C0979-2BD2-C03B-6B71-E8AD10273F05}"/>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4A3D0FAE-E229-7018-93B3-C0AF25E639B9}"/>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36BBC8CE-5633-09AF-7152-3719FD92EBEB}"/>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5D76F3C-D010-68D3-984D-E588033F9C1D}"/>
              </a:ext>
            </a:extLst>
          </p:cNvPr>
          <p:cNvSpPr>
            <a:spLocks noGrp="1"/>
          </p:cNvSpPr>
          <p:nvPr>
            <p:ph type="title" hasCustomPrompt="1"/>
          </p:nvPr>
        </p:nvSpPr>
        <p:spPr>
          <a:xfrm>
            <a:off x="288558" y="178971"/>
            <a:ext cx="5537253" cy="397352"/>
          </a:xfrm>
          <a:prstGeom prst="rect">
            <a:avLst/>
          </a:prstGeom>
        </p:spPr>
        <p:txBody>
          <a:bodyPr anchor="ctr"/>
          <a:lstStyle>
            <a:lvl1pPr>
              <a:defRPr sz="2000"/>
            </a:lvl1pPr>
          </a:lstStyle>
          <a:p>
            <a:r>
              <a:rPr lang="en-US" dirty="0"/>
              <a:t>Insert your slide title in Arial bold 20pt</a:t>
            </a:r>
          </a:p>
        </p:txBody>
      </p:sp>
      <p:pic>
        <p:nvPicPr>
          <p:cNvPr id="2" name="Picture 1">
            <a:extLst>
              <a:ext uri="{FF2B5EF4-FFF2-40B4-BE49-F238E27FC236}">
                <a16:creationId xmlns:a16="http://schemas.microsoft.com/office/drawing/2014/main" id="{6F7378F7-0BE4-51A9-7D11-29D56AAF270F}"/>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522289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4_half_lt_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A6E01A0-2BBF-F43A-B5D1-9E31AF6BC972}"/>
              </a:ext>
            </a:extLst>
          </p:cNvPr>
          <p:cNvSpPr/>
          <p:nvPr userDrawn="1"/>
        </p:nvSpPr>
        <p:spPr>
          <a:xfrm>
            <a:off x="6096000" y="0"/>
            <a:ext cx="6096000" cy="6858000"/>
          </a:xfrm>
          <a:prstGeom prst="rect">
            <a:avLst/>
          </a:prstGeom>
          <a:solidFill>
            <a:srgbClr val="AC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id="{EE2DAE71-2983-34FD-663C-6E97AE5A8A97}"/>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16" name="Text Placeholder 10">
            <a:extLst>
              <a:ext uri="{FF2B5EF4-FFF2-40B4-BE49-F238E27FC236}">
                <a16:creationId xmlns:a16="http://schemas.microsoft.com/office/drawing/2014/main" id="{8E513481-19B3-D642-E3CD-6271958BC10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84A1B13B-F468-9DD3-E390-FE7032237481}"/>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FE4C21BE-A62B-885D-12C3-E14CBE50E9D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5ECE9D8F-7472-1CD9-04C2-C6C601670BD9}"/>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E34A2405-5937-A40D-BD28-25B17DBA7426}"/>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pic>
        <p:nvPicPr>
          <p:cNvPr id="2" name="Picture 1">
            <a:extLst>
              <a:ext uri="{FF2B5EF4-FFF2-40B4-BE49-F238E27FC236}">
                <a16:creationId xmlns:a16="http://schemas.microsoft.com/office/drawing/2014/main" id="{0AC6AB45-E29D-017B-450E-371CE6FD3096}"/>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1476274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5_half_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A6E01A0-2BBF-F43A-B5D1-9E31AF6BC972}"/>
              </a:ext>
            </a:extLst>
          </p:cNvPr>
          <p:cNvSpPr/>
          <p:nvPr userDrawn="1"/>
        </p:nvSpPr>
        <p:spPr>
          <a:xfrm>
            <a:off x="6096000" y="0"/>
            <a:ext cx="6096000" cy="6858000"/>
          </a:xfrm>
          <a:prstGeom prst="rect">
            <a:avLst/>
          </a:prstGeom>
          <a:solidFill>
            <a:srgbClr val="F9B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011486C1-A975-5880-4C54-03DD13A9F7F3}"/>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17" name="Text Placeholder 10">
            <a:extLst>
              <a:ext uri="{FF2B5EF4-FFF2-40B4-BE49-F238E27FC236}">
                <a16:creationId xmlns:a16="http://schemas.microsoft.com/office/drawing/2014/main" id="{4BC52F0A-FEF5-7664-E4A1-D4BF689E7502}"/>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F6B99AF8-C353-FA75-7695-E85E6F1D16AB}"/>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2844E97B-52E4-F43B-0202-92973DE8EC76}"/>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7F498CF-4BFB-E7EA-A5AC-E2FFC8C15A03}"/>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2FD7D570-786D-BE85-5674-AAE488A93FAA}"/>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pic>
        <p:nvPicPr>
          <p:cNvPr id="2" name="Picture 1">
            <a:extLst>
              <a:ext uri="{FF2B5EF4-FFF2-40B4-BE49-F238E27FC236}">
                <a16:creationId xmlns:a16="http://schemas.microsoft.com/office/drawing/2014/main" id="{A1B6C9DC-CD61-0608-83F0-17D1A89D78C9}"/>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1986486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6_half_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083BD0-CB53-4C20-92B8-5D9B6FB9049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A6E01A0-2BBF-F43A-B5D1-9E31AF6BC972}"/>
              </a:ext>
            </a:extLst>
          </p:cNvPr>
          <p:cNvSpPr/>
          <p:nvPr userDrawn="1"/>
        </p:nvSpPr>
        <p:spPr>
          <a:xfrm>
            <a:off x="6096000" y="0"/>
            <a:ext cx="6096000" cy="6858000"/>
          </a:xfrm>
          <a:prstGeom prst="rect">
            <a:avLst/>
          </a:prstGeom>
          <a:solidFill>
            <a:srgbClr val="DBDD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cxnSp>
        <p:nvCxnSpPr>
          <p:cNvPr id="8" name="Straight Connector 7">
            <a:extLst>
              <a:ext uri="{FF2B5EF4-FFF2-40B4-BE49-F238E27FC236}">
                <a16:creationId xmlns:a16="http://schemas.microsoft.com/office/drawing/2014/main" id="{CC77EDE7-AEAD-C80E-B46F-DB1E1503E6EC}"/>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E757F6A-9EA9-44EF-A958-2270491049E4}"/>
              </a:ext>
            </a:extLst>
          </p:cNvPr>
          <p:cNvSpPr>
            <a:spLocks noGrp="1"/>
          </p:cNvSpPr>
          <p:nvPr>
            <p:ph idx="1"/>
          </p:nvPr>
        </p:nvSpPr>
        <p:spPr>
          <a:xfrm>
            <a:off x="288559"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344B2E6E-E1B5-CE08-FA8B-59B5B1CA44CC}"/>
              </a:ext>
            </a:extLst>
          </p:cNvPr>
          <p:cNvSpPr>
            <a:spLocks noGrp="1"/>
          </p:cNvSpPr>
          <p:nvPr>
            <p:ph idx="13"/>
          </p:nvPr>
        </p:nvSpPr>
        <p:spPr>
          <a:xfrm>
            <a:off x="6359574" y="1825625"/>
            <a:ext cx="5527626"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B3CE258B-CBCD-8DC5-1665-1A4555B76CDA}"/>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17" name="Text Placeholder 10">
            <a:extLst>
              <a:ext uri="{FF2B5EF4-FFF2-40B4-BE49-F238E27FC236}">
                <a16:creationId xmlns:a16="http://schemas.microsoft.com/office/drawing/2014/main" id="{05CB9B4E-B4A9-BA47-5A00-8E523D2A8CD9}"/>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8" name="Text Placeholder 16">
            <a:extLst>
              <a:ext uri="{FF2B5EF4-FFF2-40B4-BE49-F238E27FC236}">
                <a16:creationId xmlns:a16="http://schemas.microsoft.com/office/drawing/2014/main" id="{457DAED8-04EE-E553-65D0-FECCE3483626}"/>
              </a:ext>
            </a:extLst>
          </p:cNvPr>
          <p:cNvSpPr>
            <a:spLocks noGrp="1"/>
          </p:cNvSpPr>
          <p:nvPr>
            <p:ph type="body" sz="quarter" idx="15" hasCustomPrompt="1"/>
          </p:nvPr>
        </p:nvSpPr>
        <p:spPr>
          <a:xfrm>
            <a:off x="6359575" y="178971"/>
            <a:ext cx="5552610" cy="397352"/>
          </a:xfrm>
        </p:spPr>
        <p:txBody>
          <a:bodyPr anchor="ctr"/>
          <a:lstStyle>
            <a:lvl1pPr marL="0" indent="0">
              <a:buNone/>
              <a:defRPr sz="2000" b="1">
                <a:solidFill>
                  <a:schemeClr val="tx1"/>
                </a:solidFill>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a:t>Insert your slide title in Arial bold 20pt</a:t>
            </a:r>
          </a:p>
        </p:txBody>
      </p:sp>
      <p:sp>
        <p:nvSpPr>
          <p:cNvPr id="19" name="Text Placeholder 6">
            <a:extLst>
              <a:ext uri="{FF2B5EF4-FFF2-40B4-BE49-F238E27FC236}">
                <a16:creationId xmlns:a16="http://schemas.microsoft.com/office/drawing/2014/main" id="{B83E20CC-AB43-4C23-8A3C-9F0A750FF71C}"/>
              </a:ext>
            </a:extLst>
          </p:cNvPr>
          <p:cNvSpPr>
            <a:spLocks noGrp="1"/>
          </p:cNvSpPr>
          <p:nvPr>
            <p:ph type="body" sz="quarter" idx="17" hasCustomPrompt="1"/>
          </p:nvPr>
        </p:nvSpPr>
        <p:spPr>
          <a:xfrm>
            <a:off x="6359574" y="576323"/>
            <a:ext cx="5580746" cy="439714"/>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0" name="Text Placeholder 6">
            <a:extLst>
              <a:ext uri="{FF2B5EF4-FFF2-40B4-BE49-F238E27FC236}">
                <a16:creationId xmlns:a16="http://schemas.microsoft.com/office/drawing/2014/main" id="{CB111580-3FC2-E4E7-0EE7-D9E1E7010ED8}"/>
              </a:ext>
            </a:extLst>
          </p:cNvPr>
          <p:cNvSpPr>
            <a:spLocks noGrp="1"/>
          </p:cNvSpPr>
          <p:nvPr>
            <p:ph type="body" sz="quarter" idx="19" hasCustomPrompt="1"/>
          </p:nvPr>
        </p:nvSpPr>
        <p:spPr>
          <a:xfrm>
            <a:off x="288558" y="579495"/>
            <a:ext cx="5537253" cy="436542"/>
          </a:xfrm>
        </p:spPr>
        <p:txBody>
          <a:bodyPr/>
          <a:lstStyle>
            <a:lvl1pPr marL="0" indent="0">
              <a:spcBef>
                <a:spcPts val="0"/>
              </a:spcBef>
              <a:spcAft>
                <a:spcPts val="0"/>
              </a:spcAft>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21" name="Title 1">
            <a:extLst>
              <a:ext uri="{FF2B5EF4-FFF2-40B4-BE49-F238E27FC236}">
                <a16:creationId xmlns:a16="http://schemas.microsoft.com/office/drawing/2014/main" id="{B2D480B4-03FC-5DE6-C1B7-A075AF87A799}"/>
              </a:ext>
            </a:extLst>
          </p:cNvPr>
          <p:cNvSpPr>
            <a:spLocks noGrp="1"/>
          </p:cNvSpPr>
          <p:nvPr>
            <p:ph type="title" hasCustomPrompt="1"/>
          </p:nvPr>
        </p:nvSpPr>
        <p:spPr>
          <a:xfrm>
            <a:off x="288558" y="178971"/>
            <a:ext cx="5537253" cy="397352"/>
          </a:xfrm>
          <a:prstGeom prst="rect">
            <a:avLst/>
          </a:prstGeom>
        </p:spPr>
        <p:txBody>
          <a:bodyPr anchor="ctr"/>
          <a:lstStyle>
            <a:lvl1pPr>
              <a:defRPr sz="2000">
                <a:solidFill>
                  <a:schemeClr val="tx1"/>
                </a:solidFill>
              </a:defRPr>
            </a:lvl1pPr>
          </a:lstStyle>
          <a:p>
            <a:r>
              <a:rPr lang="en-US" dirty="0"/>
              <a:t>Insert your slide title in Arial bold 20pt</a:t>
            </a:r>
          </a:p>
        </p:txBody>
      </p:sp>
      <p:pic>
        <p:nvPicPr>
          <p:cNvPr id="2" name="Picture 1">
            <a:extLst>
              <a:ext uri="{FF2B5EF4-FFF2-40B4-BE49-F238E27FC236}">
                <a16:creationId xmlns:a16="http://schemas.microsoft.com/office/drawing/2014/main" id="{BDE52C89-4BAD-06CF-A1AF-B6F3CAF4E86E}"/>
              </a:ext>
            </a:extLst>
          </p:cNvPr>
          <p:cNvPicPr>
            <a:picLocks noChangeAspect="1"/>
          </p:cNvPicPr>
          <p:nvPr userDrawn="1"/>
        </p:nvPicPr>
        <p:blipFill>
          <a:blip r:embed="rId2"/>
          <a:srcRect/>
          <a:stretch/>
        </p:blipFill>
        <p:spPr>
          <a:xfrm>
            <a:off x="288558" y="6495535"/>
            <a:ext cx="1714189" cy="273429"/>
          </a:xfrm>
          <a:prstGeom prst="rect">
            <a:avLst/>
          </a:prstGeom>
        </p:spPr>
      </p:pic>
    </p:spTree>
    <p:extLst>
      <p:ext uri="{BB962C8B-B14F-4D97-AF65-F5344CB8AC3E}">
        <p14:creationId xmlns:p14="http://schemas.microsoft.com/office/powerpoint/2010/main" val="416594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ver_photo_circle_deep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hape, circle&#10;&#10;Description automatically generated">
            <a:extLst>
              <a:ext uri="{FF2B5EF4-FFF2-40B4-BE49-F238E27FC236}">
                <a16:creationId xmlns:a16="http://schemas.microsoft.com/office/drawing/2014/main" id="{8C705F6C-3707-85DE-09B3-AF594AAC70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76303" y="0"/>
            <a:ext cx="5015697" cy="5778421"/>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85000"/>
                  </a:schemeClr>
                </a:solidFill>
              </a:rPr>
              <a:t>© 2024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bg1"/>
          </a:solidFill>
        </p:spPr>
        <p:txBody>
          <a:bodyPr/>
          <a:lstStyle>
            <a:lvl1pPr marL="0" indent="0" algn="ctr">
              <a:buNone/>
              <a:defRPr/>
            </a:lvl1pPr>
          </a:lstStyle>
          <a:p>
            <a:r>
              <a:rPr lang="en-US" dirty="0"/>
              <a:t>Click picture icon to add photo</a:t>
            </a:r>
          </a:p>
        </p:txBody>
      </p:sp>
      <p:sp>
        <p:nvSpPr>
          <p:cNvPr id="8" name="Title 1">
            <a:extLst>
              <a:ext uri="{FF2B5EF4-FFF2-40B4-BE49-F238E27FC236}">
                <a16:creationId xmlns:a16="http://schemas.microsoft.com/office/drawing/2014/main" id="{BF4D08B7-A365-1427-F812-9D5F6ECF5BF3}"/>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12" name="Subtitle 2">
            <a:extLst>
              <a:ext uri="{FF2B5EF4-FFF2-40B4-BE49-F238E27FC236}">
                <a16:creationId xmlns:a16="http://schemas.microsoft.com/office/drawing/2014/main" id="{11E7862F-A12C-567A-F409-68E4D1A31D3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17">
            <a:extLst>
              <a:ext uri="{FF2B5EF4-FFF2-40B4-BE49-F238E27FC236}">
                <a16:creationId xmlns:a16="http://schemas.microsoft.com/office/drawing/2014/main" id="{035E2C2E-1885-1CF4-1BBA-BBD015DF7145}"/>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D4B9C85D-6613-2D59-9B2A-FE4896B27A1D}"/>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9" name="Text Placeholder 17">
            <a:extLst>
              <a:ext uri="{FF2B5EF4-FFF2-40B4-BE49-F238E27FC236}">
                <a16:creationId xmlns:a16="http://schemas.microsoft.com/office/drawing/2014/main" id="{721ACD91-DCF9-5C0A-BADD-DA2A150DFD8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pic>
        <p:nvPicPr>
          <p:cNvPr id="6" name="Picture 5">
            <a:extLst>
              <a:ext uri="{FF2B5EF4-FFF2-40B4-BE49-F238E27FC236}">
                <a16:creationId xmlns:a16="http://schemas.microsoft.com/office/drawing/2014/main" id="{ECE50EC1-3693-2B27-9A3D-DE2F6E17D7E7}"/>
              </a:ext>
            </a:extLst>
          </p:cNvPr>
          <p:cNvPicPr>
            <a:picLocks noChangeAspect="1"/>
          </p:cNvPicPr>
          <p:nvPr userDrawn="1"/>
        </p:nvPicPr>
        <p:blipFill>
          <a:blip r:embed="rId3"/>
          <a:srcRect/>
          <a:stretch/>
        </p:blipFill>
        <p:spPr>
          <a:xfrm>
            <a:off x="297523" y="5694428"/>
            <a:ext cx="3236258" cy="516212"/>
          </a:xfrm>
          <a:prstGeom prst="rect">
            <a:avLst/>
          </a:prstGeom>
        </p:spPr>
      </p:pic>
    </p:spTree>
    <p:extLst>
      <p:ext uri="{BB962C8B-B14F-4D97-AF65-F5344CB8AC3E}">
        <p14:creationId xmlns:p14="http://schemas.microsoft.com/office/powerpoint/2010/main" val="199067408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7_laptop">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D9DBEDE-BAB0-604C-FFCD-9B78E43DEB4D}"/>
              </a:ext>
            </a:extLst>
          </p:cNvPr>
          <p:cNvGrpSpPr/>
          <p:nvPr userDrawn="1"/>
        </p:nvGrpSpPr>
        <p:grpSpPr>
          <a:xfrm>
            <a:off x="3936001" y="1448418"/>
            <a:ext cx="8256000" cy="4327900"/>
            <a:chOff x="3936001" y="1448418"/>
            <a:chExt cx="8256000" cy="4327900"/>
          </a:xfrm>
        </p:grpSpPr>
        <p:pic>
          <p:nvPicPr>
            <p:cNvPr id="4" name="Shape">
              <a:extLst>
                <a:ext uri="{FF2B5EF4-FFF2-40B4-BE49-F238E27FC236}">
                  <a16:creationId xmlns:a16="http://schemas.microsoft.com/office/drawing/2014/main" id="{9C99B962-82E7-D621-A6EE-293DE917ED0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936001" y="1448418"/>
              <a:ext cx="8256000" cy="4327900"/>
            </a:xfrm>
            <a:prstGeom prst="rect">
              <a:avLst/>
            </a:prstGeom>
          </p:spPr>
        </p:pic>
        <p:sp>
          <p:nvSpPr>
            <p:cNvPr id="8" name="Rectangle 7">
              <a:extLst>
                <a:ext uri="{FF2B5EF4-FFF2-40B4-BE49-F238E27FC236}">
                  <a16:creationId xmlns:a16="http://schemas.microsoft.com/office/drawing/2014/main" id="{66CB1AD3-1559-522D-9306-F7DFC599041F}"/>
                </a:ext>
              </a:extLst>
            </p:cNvPr>
            <p:cNvSpPr/>
            <p:nvPr userDrawn="1"/>
          </p:nvSpPr>
          <p:spPr>
            <a:xfrm>
              <a:off x="7892321" y="5403954"/>
              <a:ext cx="329784" cy="74951"/>
            </a:xfrm>
            <a:prstGeom prst="rect">
              <a:avLst/>
            </a:prstGeom>
            <a:solidFill>
              <a:srgbClr val="2D2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9" y="1825625"/>
            <a:ext cx="3684352"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8" y="1351231"/>
            <a:ext cx="3684352"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sp>
        <p:nvSpPr>
          <p:cNvPr id="5" name="Picture Placeholder 4">
            <a:extLst>
              <a:ext uri="{FF2B5EF4-FFF2-40B4-BE49-F238E27FC236}">
                <a16:creationId xmlns:a16="http://schemas.microsoft.com/office/drawing/2014/main" id="{0EEA58B3-EB48-100A-0C56-E4672EB8D1D2}"/>
              </a:ext>
            </a:extLst>
          </p:cNvPr>
          <p:cNvSpPr>
            <a:spLocks noGrp="1"/>
          </p:cNvSpPr>
          <p:nvPr>
            <p:ph type="pic" sz="quarter" idx="17" hasCustomPrompt="1"/>
          </p:nvPr>
        </p:nvSpPr>
        <p:spPr bwMode="gray">
          <a:xfrm>
            <a:off x="5143500" y="1559544"/>
            <a:ext cx="5842000" cy="3771900"/>
          </a:xfrm>
          <a:prstGeom prst="roundRect">
            <a:avLst>
              <a:gd name="adj" fmla="val 2189"/>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10" name="Text Placeholder 10">
            <a:extLst>
              <a:ext uri="{FF2B5EF4-FFF2-40B4-BE49-F238E27FC236}">
                <a16:creationId xmlns:a16="http://schemas.microsoft.com/office/drawing/2014/main" id="{27F493CE-C3A5-A696-C506-892780AA58F8}"/>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11" name="Text Placeholder 6">
            <a:extLst>
              <a:ext uri="{FF2B5EF4-FFF2-40B4-BE49-F238E27FC236}">
                <a16:creationId xmlns:a16="http://schemas.microsoft.com/office/drawing/2014/main" id="{523F661E-19FC-F691-5CD5-E5D6D53A7AF8}"/>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13" name="Title 1">
            <a:extLst>
              <a:ext uri="{FF2B5EF4-FFF2-40B4-BE49-F238E27FC236}">
                <a16:creationId xmlns:a16="http://schemas.microsoft.com/office/drawing/2014/main" id="{211CCD54-0433-2F76-2DE8-4AD4B3369B9D}"/>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34481161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8_phon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F98D61-E26E-644F-9C2C-DFBD31B6CC1A}"/>
              </a:ext>
            </a:extLst>
          </p:cNvPr>
          <p:cNvSpPr>
            <a:spLocks noGrp="1"/>
          </p:cNvSpPr>
          <p:nvPr>
            <p:ph idx="1"/>
          </p:nvPr>
        </p:nvSpPr>
        <p:spPr>
          <a:xfrm>
            <a:off x="288558" y="1825625"/>
            <a:ext cx="5807441" cy="3836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12" name="Text Placeholder 6">
            <a:extLst>
              <a:ext uri="{FF2B5EF4-FFF2-40B4-BE49-F238E27FC236}">
                <a16:creationId xmlns:a16="http://schemas.microsoft.com/office/drawing/2014/main" id="{90678F05-80CC-A3DE-FAE5-0A6E66AB8B9B}"/>
              </a:ext>
            </a:extLst>
          </p:cNvPr>
          <p:cNvSpPr>
            <a:spLocks noGrp="1"/>
          </p:cNvSpPr>
          <p:nvPr>
            <p:ph type="body" sz="quarter" idx="16" hasCustomPrompt="1"/>
          </p:nvPr>
        </p:nvSpPr>
        <p:spPr>
          <a:xfrm>
            <a:off x="288557" y="1351231"/>
            <a:ext cx="5807441" cy="436542"/>
          </a:xfrm>
        </p:spPr>
        <p:txBody>
          <a:bodyPr anchor="b" anchorCtr="0"/>
          <a:lstStyle>
            <a:lvl1pPr marL="0" indent="0">
              <a:buNone/>
              <a:defRPr sz="1600" b="1">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column header</a:t>
            </a:r>
          </a:p>
        </p:txBody>
      </p:sp>
      <p:pic>
        <p:nvPicPr>
          <p:cNvPr id="10" name="Shape">
            <a:extLst>
              <a:ext uri="{FF2B5EF4-FFF2-40B4-BE49-F238E27FC236}">
                <a16:creationId xmlns:a16="http://schemas.microsoft.com/office/drawing/2014/main" id="{BA772A05-DBA6-5F58-4099-03BF28EF972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7710052" y="1197507"/>
            <a:ext cx="3096000" cy="4787820"/>
          </a:xfrm>
          <a:prstGeom prst="rect">
            <a:avLst/>
          </a:prstGeom>
        </p:spPr>
      </p:pic>
      <p:sp>
        <p:nvSpPr>
          <p:cNvPr id="11" name="Picture Placeholder 4">
            <a:extLst>
              <a:ext uri="{FF2B5EF4-FFF2-40B4-BE49-F238E27FC236}">
                <a16:creationId xmlns:a16="http://schemas.microsoft.com/office/drawing/2014/main" id="{8BA8C928-F0D4-761C-2699-B88282D1CCBB}"/>
              </a:ext>
            </a:extLst>
          </p:cNvPr>
          <p:cNvSpPr>
            <a:spLocks noGrp="1"/>
          </p:cNvSpPr>
          <p:nvPr>
            <p:ph type="pic" sz="quarter" idx="17" hasCustomPrompt="1"/>
          </p:nvPr>
        </p:nvSpPr>
        <p:spPr bwMode="gray">
          <a:xfrm>
            <a:off x="8227612" y="1288629"/>
            <a:ext cx="2057400" cy="4450080"/>
          </a:xfrm>
          <a:prstGeom prst="roundRect">
            <a:avLst>
              <a:gd name="adj" fmla="val 12964"/>
            </a:avLst>
          </a:prstGeom>
          <a:solidFill>
            <a:schemeClr val="tx1"/>
          </a:solidFill>
        </p:spPr>
        <p:txBody>
          <a:bodyPr anchor="ctr" anchorCtr="0"/>
          <a:lstStyle>
            <a:lvl1pPr marL="0" indent="0" algn="ctr">
              <a:buNone/>
              <a:defRPr>
                <a:solidFill>
                  <a:schemeClr val="bg1"/>
                </a:solidFill>
              </a:defRPr>
            </a:lvl1pPr>
          </a:lstStyle>
          <a:p>
            <a:r>
              <a:rPr lang="en-GB" dirty="0"/>
              <a:t> Click picture icon to add photo</a:t>
            </a:r>
          </a:p>
        </p:txBody>
      </p:sp>
      <p:sp>
        <p:nvSpPr>
          <p:cNvPr id="4" name="Text Placeholder 10">
            <a:extLst>
              <a:ext uri="{FF2B5EF4-FFF2-40B4-BE49-F238E27FC236}">
                <a16:creationId xmlns:a16="http://schemas.microsoft.com/office/drawing/2014/main" id="{7BFE6B16-52C0-0F95-6471-8ECF8562CD16}"/>
              </a:ext>
            </a:extLst>
          </p:cNvPr>
          <p:cNvSpPr>
            <a:spLocks noGrp="1"/>
          </p:cNvSpPr>
          <p:nvPr>
            <p:ph type="body" sz="quarter" idx="18"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
        <p:nvSpPr>
          <p:cNvPr id="5" name="Text Placeholder 6">
            <a:extLst>
              <a:ext uri="{FF2B5EF4-FFF2-40B4-BE49-F238E27FC236}">
                <a16:creationId xmlns:a16="http://schemas.microsoft.com/office/drawing/2014/main" id="{9FB97EEA-F0C4-4A56-A945-C5B40DE91501}"/>
              </a:ext>
            </a:extLst>
          </p:cNvPr>
          <p:cNvSpPr>
            <a:spLocks noGrp="1"/>
          </p:cNvSpPr>
          <p:nvPr>
            <p:ph type="body" sz="quarter" idx="13" hasCustomPrompt="1"/>
          </p:nvPr>
        </p:nvSpPr>
        <p:spPr>
          <a:xfrm>
            <a:off x="288558" y="579495"/>
            <a:ext cx="11582400" cy="436542"/>
          </a:xfrm>
        </p:spPr>
        <p:txBody>
          <a:bodyPr/>
          <a:lstStyle>
            <a:lvl1pPr marL="0" indent="0">
              <a:spcBef>
                <a:spcPts val="0"/>
              </a:spcBef>
              <a:spcAft>
                <a:spcPts val="0"/>
              </a:spcAft>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your subtitle in Arial 16pt</a:t>
            </a:r>
          </a:p>
        </p:txBody>
      </p:sp>
      <p:sp>
        <p:nvSpPr>
          <p:cNvPr id="8" name="Title 1">
            <a:extLst>
              <a:ext uri="{FF2B5EF4-FFF2-40B4-BE49-F238E27FC236}">
                <a16:creationId xmlns:a16="http://schemas.microsoft.com/office/drawing/2014/main" id="{C56C3E77-E9CE-47CC-83BF-6304705D7E58}"/>
              </a:ext>
            </a:extLst>
          </p:cNvPr>
          <p:cNvSpPr>
            <a:spLocks noGrp="1"/>
          </p:cNvSpPr>
          <p:nvPr>
            <p:ph type="title" hasCustomPrompt="1"/>
          </p:nvPr>
        </p:nvSpPr>
        <p:spPr>
          <a:xfrm>
            <a:off x="288558" y="178971"/>
            <a:ext cx="11582400" cy="397352"/>
          </a:xfrm>
          <a:prstGeom prst="rect">
            <a:avLst/>
          </a:prstGeom>
        </p:spPr>
        <p:txBody>
          <a:bodyPr anchor="ctr"/>
          <a:lstStyle>
            <a:lvl1pPr>
              <a:defRPr sz="2000"/>
            </a:lvl1pPr>
          </a:lstStyle>
          <a:p>
            <a:r>
              <a:rPr lang="en-US" dirty="0"/>
              <a:t>Insert your slide title in Arial bold 20pt</a:t>
            </a:r>
          </a:p>
        </p:txBody>
      </p:sp>
    </p:spTree>
    <p:extLst>
      <p:ext uri="{BB962C8B-B14F-4D97-AF65-F5344CB8AC3E}">
        <p14:creationId xmlns:p14="http://schemas.microsoft.com/office/powerpoint/2010/main" val="27480788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9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761142-4A68-ED47-8444-40F12F84B270}"/>
              </a:ext>
            </a:extLst>
          </p:cNvPr>
          <p:cNvSpPr>
            <a:spLocks noGrp="1"/>
          </p:cNvSpPr>
          <p:nvPr>
            <p:ph type="sldNum" sz="quarter" idx="12"/>
          </p:nvPr>
        </p:nvSpPr>
        <p:spPr/>
        <p:txBody>
          <a:bodyPr/>
          <a:lstStyle/>
          <a:p>
            <a:fld id="{403EF4E2-7A7A-0548-85F1-5479B7C9E1B2}" type="slidenum">
              <a:rPr lang="en-US" smtClean="0"/>
              <a:t>‹#›</a:t>
            </a:fld>
            <a:endParaRPr lang="en-US"/>
          </a:p>
        </p:txBody>
      </p:sp>
      <p:sp>
        <p:nvSpPr>
          <p:cNvPr id="2" name="Text Placeholder 10">
            <a:extLst>
              <a:ext uri="{FF2B5EF4-FFF2-40B4-BE49-F238E27FC236}">
                <a16:creationId xmlns:a16="http://schemas.microsoft.com/office/drawing/2014/main" id="{18D8CFBE-FA82-9696-CA96-11C6E0C64DB0}"/>
              </a:ext>
            </a:extLst>
          </p:cNvPr>
          <p:cNvSpPr>
            <a:spLocks noGrp="1"/>
          </p:cNvSpPr>
          <p:nvPr>
            <p:ph type="body" sz="quarter" idx="17" hasCustomPrompt="1"/>
          </p:nvPr>
        </p:nvSpPr>
        <p:spPr>
          <a:xfrm>
            <a:off x="288558" y="5985327"/>
            <a:ext cx="11582399" cy="365125"/>
          </a:xfrm>
        </p:spPr>
        <p:txBody>
          <a:bodyPr anchor="b" anchorCtr="0"/>
          <a:lstStyle>
            <a:lvl1pPr marL="0" indent="0">
              <a:spcBef>
                <a:spcPts val="0"/>
              </a:spcBef>
              <a:spcAft>
                <a:spcPts val="0"/>
              </a:spcAft>
              <a:buNone/>
              <a:defRPr sz="800">
                <a:solidFill>
                  <a:srgbClr val="B3B3B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Source, footnote</a:t>
            </a:r>
          </a:p>
        </p:txBody>
      </p:sp>
    </p:spTree>
    <p:extLst>
      <p:ext uri="{BB962C8B-B14F-4D97-AF65-F5344CB8AC3E}">
        <p14:creationId xmlns:p14="http://schemas.microsoft.com/office/powerpoint/2010/main" val="38826641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quote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circle with a black background&#10;&#10;Description automatically generated with low confidence">
            <a:extLst>
              <a:ext uri="{FF2B5EF4-FFF2-40B4-BE49-F238E27FC236}">
                <a16:creationId xmlns:a16="http://schemas.microsoft.com/office/drawing/2014/main" id="{F38C2DDC-856C-BABD-2BD7-96A2897A3CA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9251" y="-2"/>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B60D9EE-C28D-6DB2-74C9-925C2BF28DFF}"/>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9" name="Picture 8">
            <a:extLst>
              <a:ext uri="{FF2B5EF4-FFF2-40B4-BE49-F238E27FC236}">
                <a16:creationId xmlns:a16="http://schemas.microsoft.com/office/drawing/2014/main" id="{74298706-6C6D-6714-65EC-B00683196C64}"/>
              </a:ext>
            </a:extLst>
          </p:cNvPr>
          <p:cNvPicPr>
            <a:picLocks noChangeAspect="1"/>
          </p:cNvPicPr>
          <p:nvPr userDrawn="1"/>
        </p:nvPicPr>
        <p:blipFill>
          <a:blip r:embed="rId3"/>
          <a:srcRect/>
          <a:stretch/>
        </p:blipFill>
        <p:spPr>
          <a:xfrm>
            <a:off x="288558" y="6495535"/>
            <a:ext cx="1714189" cy="273428"/>
          </a:xfrm>
          <a:prstGeom prst="rect">
            <a:avLst/>
          </a:prstGeom>
        </p:spPr>
      </p:pic>
    </p:spTree>
    <p:extLst>
      <p:ext uri="{BB962C8B-B14F-4D97-AF65-F5344CB8AC3E}">
        <p14:creationId xmlns:p14="http://schemas.microsoft.com/office/powerpoint/2010/main" val="1060776668"/>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quote_lt_blue">
    <p:bg>
      <p:bgPr>
        <a:solidFill>
          <a:srgbClr val="0C3440"/>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rgbClr val="0C34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hape, circle&#10;&#10;Description automatically generated">
            <a:extLst>
              <a:ext uri="{FF2B5EF4-FFF2-40B4-BE49-F238E27FC236}">
                <a16:creationId xmlns:a16="http://schemas.microsoft.com/office/drawing/2014/main" id="{0D97EACC-08EC-E23D-81E9-FE8C480D14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51" y="-1"/>
            <a:ext cx="6289924" cy="680032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EABEE4-A33D-BEB4-749A-37C6B0F2F34F}"/>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FB53883A-83FD-C54F-07BD-CDCAC868FD00}"/>
              </a:ext>
            </a:extLst>
          </p:cNvPr>
          <p:cNvPicPr>
            <a:picLocks noChangeAspect="1"/>
          </p:cNvPicPr>
          <p:nvPr userDrawn="1"/>
        </p:nvPicPr>
        <p:blipFill>
          <a:blip r:embed="rId3"/>
          <a:srcRect/>
          <a:stretch/>
        </p:blipFill>
        <p:spPr>
          <a:xfrm>
            <a:off x="288558" y="6495535"/>
            <a:ext cx="1714189" cy="273428"/>
          </a:xfrm>
          <a:prstGeom prst="rect">
            <a:avLst/>
          </a:prstGeom>
        </p:spPr>
      </p:pic>
    </p:spTree>
    <p:extLst>
      <p:ext uri="{BB962C8B-B14F-4D97-AF65-F5344CB8AC3E}">
        <p14:creationId xmlns:p14="http://schemas.microsoft.com/office/powerpoint/2010/main" val="385754912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quote_orange">
    <p:bg>
      <p:bgPr>
        <a:solidFill>
          <a:srgbClr val="3C1806"/>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rgbClr val="3C18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929835DB-8A5C-E734-95A0-1F2A5EB51E4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57"/>
          <a:stretch/>
        </p:blipFill>
        <p:spPr>
          <a:xfrm>
            <a:off x="-19253" y="0"/>
            <a:ext cx="6583339" cy="6825342"/>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A3D89BF-F399-9405-0E58-746A6705B473}"/>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B08E7522-CF68-4F4D-5DB9-3D856C8400DD}"/>
              </a:ext>
            </a:extLst>
          </p:cNvPr>
          <p:cNvPicPr>
            <a:picLocks noChangeAspect="1"/>
          </p:cNvPicPr>
          <p:nvPr userDrawn="1"/>
        </p:nvPicPr>
        <p:blipFill>
          <a:blip r:embed="rId3"/>
          <a:srcRect/>
          <a:stretch/>
        </p:blipFill>
        <p:spPr>
          <a:xfrm>
            <a:off x="288558" y="6495535"/>
            <a:ext cx="1714189" cy="273428"/>
          </a:xfrm>
          <a:prstGeom prst="rect">
            <a:avLst/>
          </a:prstGeom>
        </p:spPr>
      </p:pic>
    </p:spTree>
    <p:extLst>
      <p:ext uri="{BB962C8B-B14F-4D97-AF65-F5344CB8AC3E}">
        <p14:creationId xmlns:p14="http://schemas.microsoft.com/office/powerpoint/2010/main" val="15797388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quote_violet">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1550EA2-3CEF-F177-CDE5-F705D0B58CC8}"/>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hape, circle&#10;&#10;Description automatically generated">
            <a:extLst>
              <a:ext uri="{FF2B5EF4-FFF2-40B4-BE49-F238E27FC236}">
                <a16:creationId xmlns:a16="http://schemas.microsoft.com/office/drawing/2014/main" id="{E8A429FF-DA58-2C20-7EA0-A4BB526061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148" b="-633"/>
          <a:stretch/>
        </p:blipFill>
        <p:spPr>
          <a:xfrm>
            <a:off x="-1" y="-1"/>
            <a:ext cx="6397827" cy="684684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9" y="1314883"/>
            <a:ext cx="8634723" cy="2532526"/>
          </a:xfrm>
          <a:prstGeom prst="rect">
            <a:avLst/>
          </a:prstGeom>
        </p:spPr>
        <p:txBody>
          <a:bodyPr anchor="b" anchorCtr="0">
            <a:noAutofit/>
          </a:bodyPr>
          <a:lstStyle>
            <a:lvl1pPr algn="l">
              <a:defRPr sz="4800">
                <a:solidFill>
                  <a:schemeClr val="bg1"/>
                </a:solidFill>
              </a:defRPr>
            </a:lvl1pPr>
          </a:lstStyle>
          <a:p>
            <a:r>
              <a:rPr lang="en-US" dirty="0"/>
              <a:t>“Insert quote here Insert quote here Insert quote here Insert quote here.”</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910757"/>
            <a:ext cx="8634723" cy="436210"/>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divider subtitle</a:t>
            </a:r>
          </a:p>
        </p:txBody>
      </p:sp>
      <p:sp>
        <p:nvSpPr>
          <p:cNvPr id="6" name="Slide Number Placeholder 5">
            <a:extLst>
              <a:ext uri="{FF2B5EF4-FFF2-40B4-BE49-F238E27FC236}">
                <a16:creationId xmlns:a16="http://schemas.microsoft.com/office/drawing/2014/main" id="{D0DB4F35-9ADE-ED35-28B3-71F80807EF03}"/>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bg1"/>
                </a:solidFill>
              </a:defRPr>
            </a:lvl1pPr>
          </a:lstStyle>
          <a:p>
            <a:fld id="{403EF4E2-7A7A-0548-85F1-5479B7C9E1B2}" type="slidenum">
              <a:rPr lang="en-US" smtClean="0"/>
              <a:pPr/>
              <a:t>‹#›</a:t>
            </a:fld>
            <a:endParaRPr lang="en-US" dirty="0"/>
          </a:p>
        </p:txBody>
      </p:sp>
      <p:cxnSp>
        <p:nvCxnSpPr>
          <p:cNvPr id="8" name="Straight Connector 7">
            <a:extLst>
              <a:ext uri="{FF2B5EF4-FFF2-40B4-BE49-F238E27FC236}">
                <a16:creationId xmlns:a16="http://schemas.microsoft.com/office/drawing/2014/main" id="{E7A74E09-9071-7CD1-EC5E-F188D4120119}"/>
              </a:ext>
            </a:extLst>
          </p:cNvPr>
          <p:cNvCxnSpPr>
            <a:cxnSpLocks/>
          </p:cNvCxnSpPr>
          <p:nvPr userDrawn="1"/>
        </p:nvCxnSpPr>
        <p:spPr>
          <a:xfrm>
            <a:off x="278932" y="6395755"/>
            <a:ext cx="116148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F06A83-99DA-2C5F-78D6-6FA841ED8259}"/>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15FEBBE1-5A01-7B82-861F-292613FC767F}"/>
              </a:ext>
            </a:extLst>
          </p:cNvPr>
          <p:cNvPicPr>
            <a:picLocks noChangeAspect="1"/>
          </p:cNvPicPr>
          <p:nvPr userDrawn="1"/>
        </p:nvPicPr>
        <p:blipFill>
          <a:blip r:embed="rId3"/>
          <a:srcRect/>
          <a:stretch/>
        </p:blipFill>
        <p:spPr>
          <a:xfrm>
            <a:off x="288558" y="6495535"/>
            <a:ext cx="1714189" cy="273428"/>
          </a:xfrm>
          <a:prstGeom prst="rect">
            <a:avLst/>
          </a:prstGeom>
        </p:spPr>
      </p:pic>
    </p:spTree>
    <p:extLst>
      <p:ext uri="{BB962C8B-B14F-4D97-AF65-F5344CB8AC3E}">
        <p14:creationId xmlns:p14="http://schemas.microsoft.com/office/powerpoint/2010/main" val="1984429513"/>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hank_you_violet">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rgbClr val="292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E1167A0A-F180-60C7-1EB1-45DFE71B1E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E163BE63-5485-E51C-D2FB-D90594B2CBBC}"/>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bg1"/>
                </a:solidFill>
              </a:defRPr>
            </a:lvl1pPr>
          </a:lstStyle>
          <a:p>
            <a:r>
              <a:rPr lang="en-US" dirty="0"/>
              <a:t>[Thank you]</a:t>
            </a:r>
          </a:p>
        </p:txBody>
      </p:sp>
      <p:sp>
        <p:nvSpPr>
          <p:cNvPr id="14" name="Subtitle 2">
            <a:extLst>
              <a:ext uri="{FF2B5EF4-FFF2-40B4-BE49-F238E27FC236}">
                <a16:creationId xmlns:a16="http://schemas.microsoft.com/office/drawing/2014/main" id="{D969D08C-4DD0-FF1D-4F1E-2B57BBBC6138}"/>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sp>
        <p:nvSpPr>
          <p:cNvPr id="15" name="Text Placeholder 17">
            <a:extLst>
              <a:ext uri="{FF2B5EF4-FFF2-40B4-BE49-F238E27FC236}">
                <a16:creationId xmlns:a16="http://schemas.microsoft.com/office/drawing/2014/main" id="{31B837C9-2286-59D8-4032-53C7374DC0DF}"/>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6" name="Text Placeholder 17">
            <a:extLst>
              <a:ext uri="{FF2B5EF4-FFF2-40B4-BE49-F238E27FC236}">
                <a16:creationId xmlns:a16="http://schemas.microsoft.com/office/drawing/2014/main" id="{461ED9C9-7BF6-B4F1-DA70-EC53D0C2A000}"/>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2" name="Slide Number Placeholder 5">
            <a:extLst>
              <a:ext uri="{FF2B5EF4-FFF2-40B4-BE49-F238E27FC236}">
                <a16:creationId xmlns:a16="http://schemas.microsoft.com/office/drawing/2014/main" id="{2BA0FDEA-DA79-1320-766F-9AD366A37456}"/>
              </a:ext>
            </a:extLst>
          </p:cNvPr>
          <p:cNvSpPr>
            <a:spLocks noGrp="1"/>
          </p:cNvSpPr>
          <p:nvPr>
            <p:ph type="sldNum" sz="quarter" idx="12"/>
          </p:nvPr>
        </p:nvSpPr>
        <p:spPr>
          <a:xfrm>
            <a:off x="10985326" y="6435203"/>
            <a:ext cx="901874" cy="365125"/>
          </a:xfrm>
        </p:spPr>
        <p:txBody>
          <a:bodyPr/>
          <a:lstStyle>
            <a:lvl1pPr>
              <a:defRPr>
                <a:solidFill>
                  <a:schemeClr val="bg1"/>
                </a:solidFill>
              </a:defRPr>
            </a:lvl1pPr>
          </a:lstStyle>
          <a:p>
            <a:fld id="{403EF4E2-7A7A-0548-85F1-5479B7C9E1B2}" type="slidenum">
              <a:rPr lang="en-US" smtClean="0"/>
              <a:pPr/>
              <a:t>‹#›</a:t>
            </a:fld>
            <a:endParaRPr lang="en-US"/>
          </a:p>
        </p:txBody>
      </p:sp>
      <p:sp>
        <p:nvSpPr>
          <p:cNvPr id="6" name="TextBox 5">
            <a:extLst>
              <a:ext uri="{FF2B5EF4-FFF2-40B4-BE49-F238E27FC236}">
                <a16:creationId xmlns:a16="http://schemas.microsoft.com/office/drawing/2014/main" id="{F7DAD2E5-E506-6900-CAA8-ABF57EC21828}"/>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3" name="Picture 2">
            <a:extLst>
              <a:ext uri="{FF2B5EF4-FFF2-40B4-BE49-F238E27FC236}">
                <a16:creationId xmlns:a16="http://schemas.microsoft.com/office/drawing/2014/main" id="{BA359892-6BD1-40D8-60F6-191252710A83}"/>
              </a:ext>
            </a:extLst>
          </p:cNvPr>
          <p:cNvPicPr>
            <a:picLocks noChangeAspect="1"/>
          </p:cNvPicPr>
          <p:nvPr userDrawn="1"/>
        </p:nvPicPr>
        <p:blipFill>
          <a:blip r:embed="rId3"/>
          <a:srcRect/>
          <a:stretch/>
        </p:blipFill>
        <p:spPr>
          <a:xfrm>
            <a:off x="297523" y="5694428"/>
            <a:ext cx="3236258" cy="516212"/>
          </a:xfrm>
          <a:prstGeom prst="rect">
            <a:avLst/>
          </a:prstGeom>
        </p:spPr>
      </p:pic>
    </p:spTree>
    <p:extLst>
      <p:ext uri="{BB962C8B-B14F-4D97-AF65-F5344CB8AC3E}">
        <p14:creationId xmlns:p14="http://schemas.microsoft.com/office/powerpoint/2010/main" val="186773186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hank_you_grey">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 vector graphics&#10;&#10;Description automatically generated">
            <a:extLst>
              <a:ext uri="{FF2B5EF4-FFF2-40B4-BE49-F238E27FC236}">
                <a16:creationId xmlns:a16="http://schemas.microsoft.com/office/drawing/2014/main" id="{CF928130-74A2-EFBD-3E8D-68B5F500D5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2191999" cy="6857999"/>
          </a:xfrm>
          <a:prstGeom prst="rect">
            <a:avLst/>
          </a:prstGeom>
        </p:spPr>
      </p:pic>
      <p:sp>
        <p:nvSpPr>
          <p:cNvPr id="2" name="Title 1">
            <a:extLst>
              <a:ext uri="{FF2B5EF4-FFF2-40B4-BE49-F238E27FC236}">
                <a16:creationId xmlns:a16="http://schemas.microsoft.com/office/drawing/2014/main" id="{5F151AF7-737A-1648-9BC4-B9D881179FB7}"/>
              </a:ext>
            </a:extLst>
          </p:cNvPr>
          <p:cNvSpPr>
            <a:spLocks noGrp="1"/>
          </p:cNvSpPr>
          <p:nvPr>
            <p:ph type="ctrTitle" hasCustomPrompt="1"/>
          </p:nvPr>
        </p:nvSpPr>
        <p:spPr>
          <a:xfrm>
            <a:off x="288558" y="635035"/>
            <a:ext cx="8642082" cy="2387600"/>
          </a:xfrm>
        </p:spPr>
        <p:txBody>
          <a:bodyPr anchor="b">
            <a:noAutofit/>
          </a:bodyPr>
          <a:lstStyle>
            <a:lvl1pPr algn="l">
              <a:defRPr sz="3600">
                <a:solidFill>
                  <a:schemeClr val="tx1"/>
                </a:solidFill>
              </a:defRPr>
            </a:lvl1pPr>
          </a:lstStyle>
          <a:p>
            <a:r>
              <a:rPr lang="en-US" dirty="0"/>
              <a:t>[Thank you]</a:t>
            </a:r>
          </a:p>
        </p:txBody>
      </p:sp>
      <p:sp>
        <p:nvSpPr>
          <p:cNvPr id="3" name="Subtitle 2">
            <a:extLst>
              <a:ext uri="{FF2B5EF4-FFF2-40B4-BE49-F238E27FC236}">
                <a16:creationId xmlns:a16="http://schemas.microsoft.com/office/drawing/2014/main" id="{D952C9CE-AA03-A24B-BBD9-8EA2482DC59D}"/>
              </a:ext>
            </a:extLst>
          </p:cNvPr>
          <p:cNvSpPr>
            <a:spLocks noGrp="1"/>
          </p:cNvSpPr>
          <p:nvPr>
            <p:ph type="subTitle" idx="1" hasCustomPrompt="1"/>
          </p:nvPr>
        </p:nvSpPr>
        <p:spPr>
          <a:xfrm>
            <a:off x="288558" y="3114710"/>
            <a:ext cx="8642082" cy="837882"/>
          </a:xfrm>
        </p:spPr>
        <p:txBody>
          <a:bodyPr>
            <a:noAutofit/>
          </a:bodyPr>
          <a:lstStyle>
            <a:lvl1pPr marL="0" indent="0" algn="l">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[Call to action]</a:t>
            </a:r>
          </a:p>
        </p:txBody>
      </p:sp>
      <p:sp>
        <p:nvSpPr>
          <p:cNvPr id="10" name="Text Placeholder 17">
            <a:extLst>
              <a:ext uri="{FF2B5EF4-FFF2-40B4-BE49-F238E27FC236}">
                <a16:creationId xmlns:a16="http://schemas.microsoft.com/office/drawing/2014/main" id="{0FF12D10-3F99-FA54-8A36-1C3BFF703BC4}"/>
              </a:ext>
            </a:extLst>
          </p:cNvPr>
          <p:cNvSpPr>
            <a:spLocks noGrp="1"/>
          </p:cNvSpPr>
          <p:nvPr>
            <p:ph type="body" sz="quarter" idx="10" hasCustomPrompt="1"/>
          </p:nvPr>
        </p:nvSpPr>
        <p:spPr>
          <a:xfrm>
            <a:off x="288559" y="4339347"/>
            <a:ext cx="8642082"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11" name="Text Placeholder 17">
            <a:extLst>
              <a:ext uri="{FF2B5EF4-FFF2-40B4-BE49-F238E27FC236}">
                <a16:creationId xmlns:a16="http://schemas.microsoft.com/office/drawing/2014/main" id="{C023098E-A14A-7175-E122-657D7B94C166}"/>
              </a:ext>
            </a:extLst>
          </p:cNvPr>
          <p:cNvSpPr>
            <a:spLocks noGrp="1"/>
          </p:cNvSpPr>
          <p:nvPr>
            <p:ph type="body" sz="quarter" idx="11" hasCustomPrompt="1"/>
          </p:nvPr>
        </p:nvSpPr>
        <p:spPr>
          <a:xfrm>
            <a:off x="288559" y="4707481"/>
            <a:ext cx="8642082" cy="42346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Contact information</a:t>
            </a:r>
          </a:p>
        </p:txBody>
      </p:sp>
      <p:sp>
        <p:nvSpPr>
          <p:cNvPr id="6" name="Slide Number Placeholder 5">
            <a:extLst>
              <a:ext uri="{FF2B5EF4-FFF2-40B4-BE49-F238E27FC236}">
                <a16:creationId xmlns:a16="http://schemas.microsoft.com/office/drawing/2014/main" id="{28A5A3C8-5183-431D-468E-77DFFF5EB1B6}"/>
              </a:ext>
            </a:extLst>
          </p:cNvPr>
          <p:cNvSpPr>
            <a:spLocks noGrp="1"/>
          </p:cNvSpPr>
          <p:nvPr>
            <p:ph type="sldNum" sz="quarter" idx="12"/>
          </p:nvPr>
        </p:nvSpPr>
        <p:spPr>
          <a:xfrm>
            <a:off x="10985326" y="6435203"/>
            <a:ext cx="901874" cy="365125"/>
          </a:xfrm>
        </p:spPr>
        <p:txBody>
          <a:bodyPr/>
          <a:lstStyle>
            <a:lvl1pPr>
              <a:defRPr>
                <a:solidFill>
                  <a:schemeClr val="tx1"/>
                </a:solidFill>
              </a:defRPr>
            </a:lvl1pPr>
          </a:lstStyle>
          <a:p>
            <a:fld id="{403EF4E2-7A7A-0548-85F1-5479B7C9E1B2}" type="slidenum">
              <a:rPr lang="en-US" smtClean="0"/>
              <a:pPr/>
              <a:t>‹#›</a:t>
            </a:fld>
            <a:endParaRPr lang="en-US"/>
          </a:p>
        </p:txBody>
      </p:sp>
      <p:sp>
        <p:nvSpPr>
          <p:cNvPr id="7" name="TextBox 6">
            <a:extLst>
              <a:ext uri="{FF2B5EF4-FFF2-40B4-BE49-F238E27FC236}">
                <a16:creationId xmlns:a16="http://schemas.microsoft.com/office/drawing/2014/main" id="{32D8B9DE-B64C-1B72-C8EC-3F3105E9CE27}"/>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5" name="Picture 4">
            <a:extLst>
              <a:ext uri="{FF2B5EF4-FFF2-40B4-BE49-F238E27FC236}">
                <a16:creationId xmlns:a16="http://schemas.microsoft.com/office/drawing/2014/main" id="{990F1154-A5DB-8699-4551-B6EE95148C38}"/>
              </a:ext>
            </a:extLst>
          </p:cNvPr>
          <p:cNvPicPr>
            <a:picLocks noChangeAspect="1"/>
          </p:cNvPicPr>
          <p:nvPr userDrawn="1"/>
        </p:nvPicPr>
        <p:blipFill>
          <a:blip r:embed="rId3"/>
          <a:srcRect/>
          <a:stretch/>
        </p:blipFill>
        <p:spPr>
          <a:xfrm>
            <a:off x="297523" y="5694428"/>
            <a:ext cx="3236258" cy="516212"/>
          </a:xfrm>
          <a:prstGeom prst="rect">
            <a:avLst/>
          </a:prstGeom>
        </p:spPr>
      </p:pic>
    </p:spTree>
    <p:extLst>
      <p:ext uri="{BB962C8B-B14F-4D97-AF65-F5344CB8AC3E}">
        <p14:creationId xmlns:p14="http://schemas.microsoft.com/office/powerpoint/2010/main" val="39932587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ver_photo_circle_blu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 circle&#10;&#10;Description automatically generated">
            <a:extLst>
              <a:ext uri="{FF2B5EF4-FFF2-40B4-BE49-F238E27FC236}">
                <a16:creationId xmlns:a16="http://schemas.microsoft.com/office/drawing/2014/main" id="{4C7417A5-DB4B-D001-3587-DC3B18D4E5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75501" y="0"/>
            <a:ext cx="5016500" cy="5788409"/>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47584E26-4C77-6A51-FEAD-0EB5B976A2DC}"/>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bg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17364624-911C-5C6C-A73C-DB61626F25A8}"/>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17">
            <a:extLst>
              <a:ext uri="{FF2B5EF4-FFF2-40B4-BE49-F238E27FC236}">
                <a16:creationId xmlns:a16="http://schemas.microsoft.com/office/drawing/2014/main" id="{DBFA13A0-5198-A921-B21A-083C4ACCACE9}"/>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B204880D-52B2-9D45-A6A0-B5D77E4CEF8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7F03C9AE-F80C-97A4-FDED-E9762F8EBC89}"/>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pic>
        <p:nvPicPr>
          <p:cNvPr id="12" name="Picture 11">
            <a:extLst>
              <a:ext uri="{FF2B5EF4-FFF2-40B4-BE49-F238E27FC236}">
                <a16:creationId xmlns:a16="http://schemas.microsoft.com/office/drawing/2014/main" id="{A0BE379E-66F2-6129-A24E-44D50CB15305}"/>
              </a:ext>
            </a:extLst>
          </p:cNvPr>
          <p:cNvPicPr>
            <a:picLocks noChangeAspect="1"/>
          </p:cNvPicPr>
          <p:nvPr userDrawn="1"/>
        </p:nvPicPr>
        <p:blipFill>
          <a:blip r:embed="rId3"/>
          <a:srcRect/>
          <a:stretch/>
        </p:blipFill>
        <p:spPr>
          <a:xfrm>
            <a:off x="297523" y="5694428"/>
            <a:ext cx="3236258" cy="516212"/>
          </a:xfrm>
          <a:prstGeom prst="rect">
            <a:avLst/>
          </a:prstGeom>
        </p:spPr>
      </p:pic>
    </p:spTree>
    <p:extLst>
      <p:ext uri="{BB962C8B-B14F-4D97-AF65-F5344CB8AC3E}">
        <p14:creationId xmlns:p14="http://schemas.microsoft.com/office/powerpoint/2010/main" val="249826109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ver_photo_circle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hape, circle&#10;&#10;Description automatically generated">
            <a:extLst>
              <a:ext uri="{FF2B5EF4-FFF2-40B4-BE49-F238E27FC236}">
                <a16:creationId xmlns:a16="http://schemas.microsoft.com/office/drawing/2014/main" id="{AE3F521A-60F1-72FB-2B10-CA78E2F93C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86841" y="-32869"/>
            <a:ext cx="6305159" cy="6858000"/>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615225DC-38B1-15E3-05E6-88F5A6B976CF}"/>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8" name="Subtitle 2">
            <a:extLst>
              <a:ext uri="{FF2B5EF4-FFF2-40B4-BE49-F238E27FC236}">
                <a16:creationId xmlns:a16="http://schemas.microsoft.com/office/drawing/2014/main" id="{23B6A8FC-C3C4-F7DA-BF00-D56866D5808E}"/>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17">
            <a:extLst>
              <a:ext uri="{FF2B5EF4-FFF2-40B4-BE49-F238E27FC236}">
                <a16:creationId xmlns:a16="http://schemas.microsoft.com/office/drawing/2014/main" id="{5A598B2A-BB91-C356-7BCC-18D04DA85A8D}"/>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49547DD-E825-E7A3-C48A-64AA78C199D4}"/>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8A73B546-3757-53F1-AA4C-E0A8B9D18EAF}"/>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pic>
        <p:nvPicPr>
          <p:cNvPr id="9" name="Picture 8">
            <a:extLst>
              <a:ext uri="{FF2B5EF4-FFF2-40B4-BE49-F238E27FC236}">
                <a16:creationId xmlns:a16="http://schemas.microsoft.com/office/drawing/2014/main" id="{02772812-9E77-2B96-9C67-AD373A41667C}"/>
              </a:ext>
            </a:extLst>
          </p:cNvPr>
          <p:cNvPicPr>
            <a:picLocks noChangeAspect="1"/>
          </p:cNvPicPr>
          <p:nvPr userDrawn="1"/>
        </p:nvPicPr>
        <p:blipFill>
          <a:blip r:embed="rId3"/>
          <a:srcRect/>
          <a:stretch/>
        </p:blipFill>
        <p:spPr>
          <a:xfrm>
            <a:off x="297523" y="5694428"/>
            <a:ext cx="3236258" cy="516212"/>
          </a:xfrm>
          <a:prstGeom prst="rect">
            <a:avLst/>
          </a:prstGeom>
        </p:spPr>
      </p:pic>
    </p:spTree>
    <p:extLst>
      <p:ext uri="{BB962C8B-B14F-4D97-AF65-F5344CB8AC3E}">
        <p14:creationId xmlns:p14="http://schemas.microsoft.com/office/powerpoint/2010/main" val="136608562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ver_photo_circle_lt_blu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5CB4A4-7435-1A41-8813-A7FFEC34FA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hape, circle&#10;&#10;Description automatically generated">
            <a:extLst>
              <a:ext uri="{FF2B5EF4-FFF2-40B4-BE49-F238E27FC236}">
                <a16:creationId xmlns:a16="http://schemas.microsoft.com/office/drawing/2014/main" id="{082360DC-9C80-3F90-39EC-7453B69D87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06684" y="0"/>
            <a:ext cx="6285316" cy="6807414"/>
          </a:xfrm>
          <a:prstGeom prst="rect">
            <a:avLst/>
          </a:prstGeom>
        </p:spPr>
      </p:pic>
      <p:sp>
        <p:nvSpPr>
          <p:cNvPr id="5" name="TextBox 4">
            <a:extLst>
              <a:ext uri="{FF2B5EF4-FFF2-40B4-BE49-F238E27FC236}">
                <a16:creationId xmlns:a16="http://schemas.microsoft.com/office/drawing/2014/main" id="{6243803D-31FA-692F-1CDF-A332274BC332}"/>
              </a:ext>
            </a:extLst>
          </p:cNvPr>
          <p:cNvSpPr txBox="1"/>
          <p:nvPr userDrawn="1"/>
        </p:nvSpPr>
        <p:spPr>
          <a:xfrm>
            <a:off x="288558" y="6532236"/>
            <a:ext cx="2458455"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sp>
        <p:nvSpPr>
          <p:cNvPr id="7" name="Picture Placeholder 6">
            <a:extLst>
              <a:ext uri="{FF2B5EF4-FFF2-40B4-BE49-F238E27FC236}">
                <a16:creationId xmlns:a16="http://schemas.microsoft.com/office/drawing/2014/main" id="{7B856112-0A8A-CB47-1E64-93477A68A707}"/>
              </a:ext>
            </a:extLst>
          </p:cNvPr>
          <p:cNvSpPr>
            <a:spLocks noGrp="1"/>
          </p:cNvSpPr>
          <p:nvPr>
            <p:ph type="pic" sz="quarter" idx="12" hasCustomPrompt="1"/>
          </p:nvPr>
        </p:nvSpPr>
        <p:spPr>
          <a:xfrm>
            <a:off x="7465671" y="321957"/>
            <a:ext cx="4924345" cy="4924346"/>
          </a:xfrm>
          <a:prstGeom prst="ellipse">
            <a:avLst/>
          </a:prstGeom>
          <a:solidFill>
            <a:schemeClr val="tx1"/>
          </a:solidFill>
        </p:spPr>
        <p:txBody>
          <a:bodyPr/>
          <a:lstStyle>
            <a:lvl1pPr marL="0" indent="0" algn="ctr">
              <a:buNone/>
              <a:defRPr>
                <a:solidFill>
                  <a:schemeClr val="bg1"/>
                </a:solidFill>
              </a:defRPr>
            </a:lvl1pPr>
          </a:lstStyle>
          <a:p>
            <a:r>
              <a:rPr lang="en-US" dirty="0"/>
              <a:t>Click picture icon to add photo</a:t>
            </a:r>
          </a:p>
        </p:txBody>
      </p:sp>
      <p:sp>
        <p:nvSpPr>
          <p:cNvPr id="6" name="Title 1">
            <a:extLst>
              <a:ext uri="{FF2B5EF4-FFF2-40B4-BE49-F238E27FC236}">
                <a16:creationId xmlns:a16="http://schemas.microsoft.com/office/drawing/2014/main" id="{C031DF8A-CDB0-BAA0-A7EB-FB3A1664C8C4}"/>
              </a:ext>
            </a:extLst>
          </p:cNvPr>
          <p:cNvSpPr>
            <a:spLocks noGrp="1"/>
          </p:cNvSpPr>
          <p:nvPr>
            <p:ph type="ctrTitle" hasCustomPrompt="1"/>
          </p:nvPr>
        </p:nvSpPr>
        <p:spPr>
          <a:xfrm>
            <a:off x="288558" y="635035"/>
            <a:ext cx="6689729" cy="2387600"/>
          </a:xfrm>
          <a:prstGeom prst="rect">
            <a:avLst/>
          </a:prstGeom>
        </p:spPr>
        <p:txBody>
          <a:bodyPr anchor="b">
            <a:noAutofit/>
          </a:bodyPr>
          <a:lstStyle>
            <a:lvl1pPr algn="l">
              <a:defRPr sz="4400">
                <a:solidFill>
                  <a:schemeClr val="tx1"/>
                </a:solidFill>
              </a:defRPr>
            </a:lvl1pPr>
          </a:lstStyle>
          <a:p>
            <a:r>
              <a:rPr lang="en-US" dirty="0"/>
              <a:t>Insert your presentation title here maximum of three lines</a:t>
            </a:r>
          </a:p>
        </p:txBody>
      </p:sp>
      <p:sp>
        <p:nvSpPr>
          <p:cNvPr id="9" name="Subtitle 2">
            <a:extLst>
              <a:ext uri="{FF2B5EF4-FFF2-40B4-BE49-F238E27FC236}">
                <a16:creationId xmlns:a16="http://schemas.microsoft.com/office/drawing/2014/main" id="{44D20B46-D379-8857-7F07-D5ED868477C3}"/>
              </a:ext>
            </a:extLst>
          </p:cNvPr>
          <p:cNvSpPr>
            <a:spLocks noGrp="1"/>
          </p:cNvSpPr>
          <p:nvPr>
            <p:ph type="subTitle" idx="1"/>
          </p:nvPr>
        </p:nvSpPr>
        <p:spPr>
          <a:xfrm>
            <a:off x="288558" y="3114710"/>
            <a:ext cx="6689729" cy="837882"/>
          </a:xfrm>
        </p:spPr>
        <p:txBody>
          <a:bodyPr>
            <a:noAutofit/>
          </a:bodyPr>
          <a:lstStyle>
            <a:lvl1pPr marL="0" indent="0" algn="l">
              <a:spcBef>
                <a:spcPts val="0"/>
              </a:spcBef>
              <a:spcAft>
                <a:spcPts val="0"/>
              </a:spcAft>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ext Placeholder 17">
            <a:extLst>
              <a:ext uri="{FF2B5EF4-FFF2-40B4-BE49-F238E27FC236}">
                <a16:creationId xmlns:a16="http://schemas.microsoft.com/office/drawing/2014/main" id="{D3A39611-F4FB-B581-19A6-7289E90AD76F}"/>
              </a:ext>
            </a:extLst>
          </p:cNvPr>
          <p:cNvSpPr>
            <a:spLocks noGrp="1"/>
          </p:cNvSpPr>
          <p:nvPr>
            <p:ph type="body" sz="quarter" idx="10" hasCustomPrompt="1"/>
          </p:nvPr>
        </p:nvSpPr>
        <p:spPr>
          <a:xfrm>
            <a:off x="288559" y="4192468"/>
            <a:ext cx="6689728" cy="344384"/>
          </a:xfrm>
        </p:spPr>
        <p:txBody>
          <a:bodyPr tIns="0" bIns="0" anchor="b" anchorCtr="0">
            <a:noAutofit/>
          </a:bodyPr>
          <a:lstStyle>
            <a:lvl1pPr marL="0" indent="0">
              <a:lnSpc>
                <a:spcPct val="100000"/>
              </a:lnSpc>
              <a:spcBef>
                <a:spcPts val="0"/>
              </a:spcBef>
              <a:spcAft>
                <a:spcPts val="0"/>
              </a:spcAft>
              <a:buNone/>
              <a:defRPr sz="1200" b="1">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First name Last name</a:t>
            </a:r>
          </a:p>
        </p:txBody>
      </p:sp>
      <p:sp>
        <p:nvSpPr>
          <p:cNvPr id="3" name="Text Placeholder 17">
            <a:extLst>
              <a:ext uri="{FF2B5EF4-FFF2-40B4-BE49-F238E27FC236}">
                <a16:creationId xmlns:a16="http://schemas.microsoft.com/office/drawing/2014/main" id="{F10F70D6-DFD0-F7EB-7A32-44AFFB14FC3E}"/>
              </a:ext>
            </a:extLst>
          </p:cNvPr>
          <p:cNvSpPr>
            <a:spLocks noGrp="1"/>
          </p:cNvSpPr>
          <p:nvPr>
            <p:ph type="body" sz="quarter" idx="11" hasCustomPrompt="1"/>
          </p:nvPr>
        </p:nvSpPr>
        <p:spPr>
          <a:xfrm>
            <a:off x="288559" y="4560602"/>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Title/Department</a:t>
            </a:r>
          </a:p>
        </p:txBody>
      </p:sp>
      <p:sp>
        <p:nvSpPr>
          <p:cNvPr id="10" name="Text Placeholder 17">
            <a:extLst>
              <a:ext uri="{FF2B5EF4-FFF2-40B4-BE49-F238E27FC236}">
                <a16:creationId xmlns:a16="http://schemas.microsoft.com/office/drawing/2014/main" id="{DA6488C0-5BF3-DB4E-354F-3BB2484C0EC2}"/>
              </a:ext>
            </a:extLst>
          </p:cNvPr>
          <p:cNvSpPr>
            <a:spLocks noGrp="1"/>
          </p:cNvSpPr>
          <p:nvPr>
            <p:ph type="body" sz="quarter" idx="13" hasCustomPrompt="1"/>
          </p:nvPr>
        </p:nvSpPr>
        <p:spPr>
          <a:xfrm>
            <a:off x="288559" y="5110167"/>
            <a:ext cx="6689728" cy="344385"/>
          </a:xfrm>
        </p:spPr>
        <p:txBody>
          <a:bodyPr tIns="0" bIns="0">
            <a:noAutofit/>
          </a:bodyPr>
          <a:lstStyle>
            <a:lvl1pPr marL="0" indent="0">
              <a:lnSpc>
                <a:spcPct val="100000"/>
              </a:lnSpc>
              <a:spcBef>
                <a:spcPts val="0"/>
              </a:spcBef>
              <a:spcAft>
                <a:spcPts val="0"/>
              </a:spcAft>
              <a:buNone/>
              <a:defRPr sz="1200" b="0">
                <a:solidFill>
                  <a:schemeClr val="tx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Date</a:t>
            </a:r>
          </a:p>
        </p:txBody>
      </p:sp>
      <p:pic>
        <p:nvPicPr>
          <p:cNvPr id="11" name="Picture 10">
            <a:extLst>
              <a:ext uri="{FF2B5EF4-FFF2-40B4-BE49-F238E27FC236}">
                <a16:creationId xmlns:a16="http://schemas.microsoft.com/office/drawing/2014/main" id="{EE9CB5C0-3189-26E4-0044-BAB029DCAF14}"/>
              </a:ext>
            </a:extLst>
          </p:cNvPr>
          <p:cNvPicPr>
            <a:picLocks noChangeAspect="1"/>
          </p:cNvPicPr>
          <p:nvPr userDrawn="1"/>
        </p:nvPicPr>
        <p:blipFill>
          <a:blip r:embed="rId3"/>
          <a:srcRect/>
          <a:stretch/>
        </p:blipFill>
        <p:spPr>
          <a:xfrm>
            <a:off x="297523" y="5694428"/>
            <a:ext cx="3236258" cy="516212"/>
          </a:xfrm>
          <a:prstGeom prst="rect">
            <a:avLst/>
          </a:prstGeom>
        </p:spPr>
      </p:pic>
    </p:spTree>
    <p:extLst>
      <p:ext uri="{BB962C8B-B14F-4D97-AF65-F5344CB8AC3E}">
        <p14:creationId xmlns:p14="http://schemas.microsoft.com/office/powerpoint/2010/main" val="19320613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CA4AA68-4701-9381-97E1-D2141CD1A433}"/>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7" name="Picture 6">
            <a:extLst>
              <a:ext uri="{FF2B5EF4-FFF2-40B4-BE49-F238E27FC236}">
                <a16:creationId xmlns:a16="http://schemas.microsoft.com/office/drawing/2014/main" id="{657D6999-ED78-0143-CB4E-4FAEFD18E76B}"/>
              </a:ext>
            </a:extLst>
          </p:cNvPr>
          <p:cNvPicPr>
            <a:picLocks noChangeAspect="1"/>
          </p:cNvPicPr>
          <p:nvPr userDrawn="1"/>
        </p:nvPicPr>
        <p:blipFill>
          <a:blip r:embed="rId20"/>
          <a:srcRect/>
          <a:stretch/>
        </p:blipFill>
        <p:spPr>
          <a:xfrm>
            <a:off x="288558" y="6495535"/>
            <a:ext cx="1714189" cy="273429"/>
          </a:xfrm>
          <a:prstGeom prst="rect">
            <a:avLst/>
          </a:prstGeom>
        </p:spPr>
      </p:pic>
    </p:spTree>
    <p:extLst>
      <p:ext uri="{BB962C8B-B14F-4D97-AF65-F5344CB8AC3E}">
        <p14:creationId xmlns:p14="http://schemas.microsoft.com/office/powerpoint/2010/main" val="182323624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709" r:id="rId9"/>
    <p:sldLayoutId id="2147483703" r:id="rId10"/>
    <p:sldLayoutId id="2147483706" r:id="rId11"/>
    <p:sldLayoutId id="2147483725" r:id="rId12"/>
    <p:sldLayoutId id="2147483707" r:id="rId13"/>
    <p:sldLayoutId id="2147483708" r:id="rId14"/>
    <p:sldLayoutId id="2147483668" r:id="rId15"/>
    <p:sldLayoutId id="2147483705" r:id="rId16"/>
    <p:sldLayoutId id="2147483726" r:id="rId17"/>
    <p:sldLayoutId id="2147483682" r:id="rId18"/>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08409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725D1A-C062-68AE-5D1A-DF162B10E713}"/>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7" name="Picture 6">
            <a:extLst>
              <a:ext uri="{FF2B5EF4-FFF2-40B4-BE49-F238E27FC236}">
                <a16:creationId xmlns:a16="http://schemas.microsoft.com/office/drawing/2014/main" id="{46035C28-E951-17F4-63B6-E83CB070DAE1}"/>
              </a:ext>
            </a:extLst>
          </p:cNvPr>
          <p:cNvPicPr>
            <a:picLocks noChangeAspect="1"/>
          </p:cNvPicPr>
          <p:nvPr userDrawn="1"/>
        </p:nvPicPr>
        <p:blipFill>
          <a:blip r:embed="rId31"/>
          <a:srcRect/>
          <a:stretch/>
        </p:blipFill>
        <p:spPr>
          <a:xfrm>
            <a:off x="288558" y="6495535"/>
            <a:ext cx="1714189" cy="273429"/>
          </a:xfrm>
          <a:prstGeom prst="rect">
            <a:avLst/>
          </a:prstGeom>
        </p:spPr>
      </p:pic>
    </p:spTree>
    <p:extLst>
      <p:ext uri="{BB962C8B-B14F-4D97-AF65-F5344CB8AC3E}">
        <p14:creationId xmlns:p14="http://schemas.microsoft.com/office/powerpoint/2010/main" val="180800371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 id="2147483860" r:id="rId28"/>
    <p:sldLayoutId id="2147483861" r:id="rId29"/>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0"/>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BDC7FF3-9784-16DD-1F92-9122F79BB1EF}"/>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7" name="Picture 6">
            <a:extLst>
              <a:ext uri="{FF2B5EF4-FFF2-40B4-BE49-F238E27FC236}">
                <a16:creationId xmlns:a16="http://schemas.microsoft.com/office/drawing/2014/main" id="{F6B9F090-B663-C2B3-5250-C9750ABC1480}"/>
              </a:ext>
            </a:extLst>
          </p:cNvPr>
          <p:cNvPicPr>
            <a:picLocks noChangeAspect="1"/>
          </p:cNvPicPr>
          <p:nvPr userDrawn="1"/>
        </p:nvPicPr>
        <p:blipFill>
          <a:blip r:embed="rId6"/>
          <a:srcRect/>
          <a:stretch/>
        </p:blipFill>
        <p:spPr>
          <a:xfrm>
            <a:off x="288558" y="6495535"/>
            <a:ext cx="1714189" cy="273429"/>
          </a:xfrm>
          <a:prstGeom prst="rect">
            <a:avLst/>
          </a:prstGeom>
        </p:spPr>
      </p:pic>
    </p:spTree>
    <p:extLst>
      <p:ext uri="{BB962C8B-B14F-4D97-AF65-F5344CB8AC3E}">
        <p14:creationId xmlns:p14="http://schemas.microsoft.com/office/powerpoint/2010/main" val="1638895215"/>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53F65-BA9C-1740-A28B-B1DAA4DD9CA1}"/>
              </a:ext>
            </a:extLst>
          </p:cNvPr>
          <p:cNvSpPr>
            <a:spLocks noGrp="1"/>
          </p:cNvSpPr>
          <p:nvPr>
            <p:ph type="title"/>
          </p:nvPr>
        </p:nvSpPr>
        <p:spPr>
          <a:xfrm>
            <a:off x="288558" y="175951"/>
            <a:ext cx="11582400" cy="436541"/>
          </a:xfrm>
          <a:prstGeom prst="rect">
            <a:avLst/>
          </a:prstGeom>
        </p:spPr>
        <p:txBody>
          <a:bodyPr vert="horz" lIns="0" tIns="45720" rIns="0" bIns="45720" rtlCol="0" anchor="ctr">
            <a:noAutofit/>
          </a:bodyPr>
          <a:lstStyle/>
          <a:p>
            <a:r>
              <a:rPr lang="en-US" dirty="0"/>
              <a:t>Insert your slide title in Arial bold 20pt</a:t>
            </a:r>
          </a:p>
        </p:txBody>
      </p:sp>
      <p:sp>
        <p:nvSpPr>
          <p:cNvPr id="3" name="Text Placeholder 2">
            <a:extLst>
              <a:ext uri="{FF2B5EF4-FFF2-40B4-BE49-F238E27FC236}">
                <a16:creationId xmlns:a16="http://schemas.microsoft.com/office/drawing/2014/main" id="{24B979C3-6A0F-BF4F-B648-934820FFA018}"/>
              </a:ext>
            </a:extLst>
          </p:cNvPr>
          <p:cNvSpPr>
            <a:spLocks noGrp="1"/>
          </p:cNvSpPr>
          <p:nvPr>
            <p:ph type="body" idx="1"/>
          </p:nvPr>
        </p:nvSpPr>
        <p:spPr>
          <a:xfrm>
            <a:off x="288558" y="1825625"/>
            <a:ext cx="11597639" cy="3836139"/>
          </a:xfrm>
          <a:prstGeom prst="rect">
            <a:avLst/>
          </a:prstGeom>
        </p:spPr>
        <p:txBody>
          <a:bodyPr vert="horz" lIns="0" tIns="45720" rIns="0" bIns="45720" rtlCol="0">
            <a:noAutofit/>
          </a:bodyPr>
          <a:lstStyle/>
          <a:p>
            <a:pPr lvl="0"/>
            <a:r>
              <a:rPr lang="en-US" dirty="0"/>
              <a:t>Insert your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C11DF5-A807-A249-BC11-866DFE18866A}"/>
              </a:ext>
            </a:extLst>
          </p:cNvPr>
          <p:cNvSpPr>
            <a:spLocks noGrp="1"/>
          </p:cNvSpPr>
          <p:nvPr>
            <p:ph type="sldNum" sz="quarter" idx="4"/>
          </p:nvPr>
        </p:nvSpPr>
        <p:spPr>
          <a:xfrm>
            <a:off x="10985326" y="6435203"/>
            <a:ext cx="901874" cy="365125"/>
          </a:xfrm>
          <a:prstGeom prst="rect">
            <a:avLst/>
          </a:prstGeom>
        </p:spPr>
        <p:txBody>
          <a:bodyPr vert="horz" lIns="0" tIns="45720" rIns="0" bIns="45720" rtlCol="0" anchor="ctr"/>
          <a:lstStyle>
            <a:lvl1pPr algn="r">
              <a:defRPr sz="1000">
                <a:solidFill>
                  <a:schemeClr val="tx1"/>
                </a:solidFill>
              </a:defRPr>
            </a:lvl1pPr>
          </a:lstStyle>
          <a:p>
            <a:fld id="{403EF4E2-7A7A-0548-85F1-5479B7C9E1B2}" type="slidenum">
              <a:rPr lang="en-US" smtClean="0"/>
              <a:pPr/>
              <a:t>‹#›</a:t>
            </a:fld>
            <a:endParaRPr lang="en-US" dirty="0"/>
          </a:p>
        </p:txBody>
      </p:sp>
      <p:cxnSp>
        <p:nvCxnSpPr>
          <p:cNvPr id="15" name="Straight Connector 14">
            <a:extLst>
              <a:ext uri="{FF2B5EF4-FFF2-40B4-BE49-F238E27FC236}">
                <a16:creationId xmlns:a16="http://schemas.microsoft.com/office/drawing/2014/main" id="{01AEB538-380C-AB5A-CF46-BE17C122D67C}"/>
              </a:ext>
            </a:extLst>
          </p:cNvPr>
          <p:cNvCxnSpPr>
            <a:cxnSpLocks/>
          </p:cNvCxnSpPr>
          <p:nvPr userDrawn="1"/>
        </p:nvCxnSpPr>
        <p:spPr>
          <a:xfrm>
            <a:off x="278932" y="6395755"/>
            <a:ext cx="116148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3477CA6-1C99-FF6B-DEF9-8594D75D27A8}"/>
              </a:ext>
            </a:extLst>
          </p:cNvPr>
          <p:cNvSpPr txBox="1"/>
          <p:nvPr userDrawn="1"/>
        </p:nvSpPr>
        <p:spPr>
          <a:xfrm>
            <a:off x="8835025" y="6517927"/>
            <a:ext cx="2601238" cy="200055"/>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solidFill>
                  <a:schemeClr val="tx1">
                    <a:lumMod val="40000"/>
                    <a:lumOff val="60000"/>
                  </a:schemeClr>
                </a:solidFill>
              </a:rPr>
              <a:t>© 2024 Nielsen Consumer LLC. All Rights Reserved.</a:t>
            </a:r>
          </a:p>
        </p:txBody>
      </p:sp>
      <p:pic>
        <p:nvPicPr>
          <p:cNvPr id="7" name="Picture 6">
            <a:extLst>
              <a:ext uri="{FF2B5EF4-FFF2-40B4-BE49-F238E27FC236}">
                <a16:creationId xmlns:a16="http://schemas.microsoft.com/office/drawing/2014/main" id="{1515E26D-01CE-3DAE-0A08-366C1B3DDA4C}"/>
              </a:ext>
            </a:extLst>
          </p:cNvPr>
          <p:cNvPicPr>
            <a:picLocks noChangeAspect="1"/>
          </p:cNvPicPr>
          <p:nvPr userDrawn="1"/>
        </p:nvPicPr>
        <p:blipFill>
          <a:blip r:embed="rId4"/>
          <a:srcRect/>
          <a:stretch/>
        </p:blipFill>
        <p:spPr>
          <a:xfrm>
            <a:off x="288558" y="6495535"/>
            <a:ext cx="1714189" cy="273429"/>
          </a:xfrm>
          <a:prstGeom prst="rect">
            <a:avLst/>
          </a:prstGeom>
        </p:spPr>
      </p:pic>
    </p:spTree>
    <p:extLst>
      <p:ext uri="{BB962C8B-B14F-4D97-AF65-F5344CB8AC3E}">
        <p14:creationId xmlns:p14="http://schemas.microsoft.com/office/powerpoint/2010/main" val="3877004981"/>
      </p:ext>
    </p:extLst>
  </p:cSld>
  <p:clrMap bg1="lt1" tx1="dk1" bg2="lt2" tx2="dk2" accent1="accent1" accent2="accent2" accent3="accent3" accent4="accent4" accent5="accent5" accent6="accent6" hlink="hlink" folHlink="folHlink"/>
  <p:sldLayoutIdLst>
    <p:sldLayoutId id="2147484002" r:id="rId1"/>
    <p:sldLayoutId id="2147484003" r:id="rId2"/>
  </p:sldLayoutIdLst>
  <p:hf hdr="0" ftr="0" dt="0"/>
  <p:txStyles>
    <p:titleStyle>
      <a:lvl1pPr algn="l" defTabSz="914400" rtl="0" eaLnBrk="1" latinLnBrk="0" hangingPunct="1">
        <a:lnSpc>
          <a:spcPct val="100000"/>
        </a:lnSpc>
        <a:spcBef>
          <a:spcPct val="0"/>
        </a:spcBef>
        <a:buNone/>
        <a:defRPr sz="2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53.xml"/><Relationship Id="rId4" Type="http://schemas.openxmlformats.org/officeDocument/2006/relationships/hyperlink" Target="Contact%20a%20store%20choice%20expert%20toda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hyperlink" Target="https://nielseniq.com/global/en/landing-page/bases-store-choice-drivers/" TargetMode="External"/><Relationship Id="rId2" Type="http://schemas.openxmlformats.org/officeDocument/2006/relationships/hyperlink" Target="https://nielseniq.com/global/en/landing-page/bases-omnishopper-fundamentals/" TargetMode="Externa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4731E35D-D0F4-44C7-66AB-855D93E3BD39}"/>
              </a:ext>
            </a:extLst>
          </p:cNvPr>
          <p:cNvPicPr>
            <a:picLocks noGrp="1" noChangeAspect="1"/>
          </p:cNvPicPr>
          <p:nvPr>
            <p:ph type="pic" sz="quarter" idx="12"/>
          </p:nvPr>
        </p:nvPicPr>
        <p:blipFill>
          <a:blip r:embed="rId2"/>
          <a:srcRect l="16625" r="16625"/>
          <a:stretch/>
        </p:blipFill>
        <p:spPr/>
      </p:pic>
      <p:sp>
        <p:nvSpPr>
          <p:cNvPr id="9" name="Title 8">
            <a:extLst>
              <a:ext uri="{FF2B5EF4-FFF2-40B4-BE49-F238E27FC236}">
                <a16:creationId xmlns:a16="http://schemas.microsoft.com/office/drawing/2014/main" id="{4FAB8D52-F86B-64D5-E02D-58D23DFB1FAF}"/>
              </a:ext>
            </a:extLst>
          </p:cNvPr>
          <p:cNvSpPr>
            <a:spLocks noGrp="1"/>
          </p:cNvSpPr>
          <p:nvPr>
            <p:ph type="ctrTitle"/>
          </p:nvPr>
        </p:nvSpPr>
        <p:spPr/>
        <p:txBody>
          <a:bodyPr/>
          <a:lstStyle/>
          <a:p>
            <a:r>
              <a:rPr lang="en-US" dirty="0"/>
              <a:t>From Retailer Shoppers to Category Buyers</a:t>
            </a:r>
            <a:endParaRPr lang="en-PH" dirty="0"/>
          </a:p>
        </p:txBody>
      </p:sp>
      <p:sp>
        <p:nvSpPr>
          <p:cNvPr id="10" name="Subtitle 9">
            <a:extLst>
              <a:ext uri="{FF2B5EF4-FFF2-40B4-BE49-F238E27FC236}">
                <a16:creationId xmlns:a16="http://schemas.microsoft.com/office/drawing/2014/main" id="{76DD73BC-7DEE-B30F-ABF2-4C349EA659AA}"/>
              </a:ext>
            </a:extLst>
          </p:cNvPr>
          <p:cNvSpPr>
            <a:spLocks noGrp="1"/>
          </p:cNvSpPr>
          <p:nvPr>
            <p:ph type="subTitle" idx="1"/>
          </p:nvPr>
        </p:nvSpPr>
        <p:spPr/>
        <p:txBody>
          <a:bodyPr/>
          <a:lstStyle/>
          <a:p>
            <a:r>
              <a:rPr lang="en-US" dirty="0"/>
              <a:t>A case study on one retailer’s journey to leveraging shopper-based strategies to grow the snack category</a:t>
            </a:r>
          </a:p>
          <a:p>
            <a:endParaRPr lang="en-PH" dirty="0"/>
          </a:p>
        </p:txBody>
      </p:sp>
    </p:spTree>
    <p:extLst>
      <p:ext uri="{BB962C8B-B14F-4D97-AF65-F5344CB8AC3E}">
        <p14:creationId xmlns:p14="http://schemas.microsoft.com/office/powerpoint/2010/main" val="457215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11</a:t>
            </a:fld>
            <a:endParaRPr lang="en-US"/>
          </a:p>
        </p:txBody>
      </p:sp>
      <p:sp>
        <p:nvSpPr>
          <p:cNvPr id="10" name="Text Placeholder 9">
            <a:extLst>
              <a:ext uri="{FF2B5EF4-FFF2-40B4-BE49-F238E27FC236}">
                <a16:creationId xmlns:a16="http://schemas.microsoft.com/office/drawing/2014/main" id="{5AB8989D-A079-0B9A-4C4A-6A1ABFA136B9}"/>
              </a:ext>
            </a:extLst>
          </p:cNvPr>
          <p:cNvSpPr>
            <a:spLocks noGrp="1"/>
          </p:cNvSpPr>
          <p:nvPr>
            <p:ph type="body" sz="quarter" idx="14"/>
          </p:nvPr>
        </p:nvSpPr>
        <p:spPr/>
        <p:txBody>
          <a:bodyPr/>
          <a:lstStyle/>
          <a:p>
            <a:r>
              <a:rPr lang="en-US" dirty="0"/>
              <a:t>Which of the following do you recall happening while shopping for this product?  See appendix for complete answer set choices.</a:t>
            </a:r>
          </a:p>
        </p:txBody>
      </p:sp>
      <p:sp>
        <p:nvSpPr>
          <p:cNvPr id="13" name="TextBox 12">
            <a:extLst>
              <a:ext uri="{FF2B5EF4-FFF2-40B4-BE49-F238E27FC236}">
                <a16:creationId xmlns:a16="http://schemas.microsoft.com/office/drawing/2014/main" id="{38931A84-43A4-5AB7-3B24-85350A38EF3F}"/>
              </a:ext>
            </a:extLst>
          </p:cNvPr>
          <p:cNvSpPr txBox="1"/>
          <p:nvPr/>
        </p:nvSpPr>
        <p:spPr>
          <a:xfrm flipH="1">
            <a:off x="4275684" y="459655"/>
            <a:ext cx="7595267" cy="468000"/>
          </a:xfrm>
          <a:prstGeom prst="rect">
            <a:avLst/>
          </a:prstGeom>
          <a:noFill/>
        </p:spPr>
        <p:txBody>
          <a:bodyPr wrap="square" lIns="0" rIns="0" rtlCol="0">
            <a:noAutofit/>
          </a:bodyPr>
          <a:lstStyle/>
          <a:p>
            <a:r>
              <a:rPr lang="en-US" sz="1600" b="1" dirty="0">
                <a:latin typeface="+mj-lt"/>
                <a:ea typeface="+mn-lt"/>
                <a:cs typeface="+mn-lt"/>
              </a:rPr>
              <a:t>Snack category point of purchase influencers</a:t>
            </a:r>
          </a:p>
        </p:txBody>
      </p:sp>
      <p:graphicFrame>
        <p:nvGraphicFramePr>
          <p:cNvPr id="14" name="Content Placeholder 6">
            <a:extLst>
              <a:ext uri="{FF2B5EF4-FFF2-40B4-BE49-F238E27FC236}">
                <a16:creationId xmlns:a16="http://schemas.microsoft.com/office/drawing/2014/main" id="{BADB3012-540C-9A02-C6BD-C5996213A5C9}"/>
              </a:ext>
            </a:extLst>
          </p:cNvPr>
          <p:cNvGraphicFramePr>
            <a:graphicFrameLocks/>
          </p:cNvGraphicFramePr>
          <p:nvPr/>
        </p:nvGraphicFramePr>
        <p:xfrm>
          <a:off x="4290932" y="1012406"/>
          <a:ext cx="7595265" cy="4040177"/>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id="{C535D230-4051-D175-B89E-BCCB0EA43A55}"/>
              </a:ext>
            </a:extLst>
          </p:cNvPr>
          <p:cNvSpPr>
            <a:spLocks noGrp="1"/>
          </p:cNvSpPr>
          <p:nvPr>
            <p:ph type="ctrTitle"/>
          </p:nvPr>
        </p:nvSpPr>
        <p:spPr>
          <a:xfrm>
            <a:off x="288559" y="92350"/>
            <a:ext cx="3503952" cy="2390972"/>
          </a:xfrm>
        </p:spPr>
        <p:txBody>
          <a:bodyPr/>
          <a:lstStyle/>
          <a:p>
            <a:r>
              <a:rPr lang="en-PH" sz="3200" dirty="0">
                <a:latin typeface="Georgia" panose="02040502050405020303" pitchFamily="18" charset="0"/>
              </a:rPr>
              <a:t>Retail- Mart shoppers are...</a:t>
            </a:r>
          </a:p>
        </p:txBody>
      </p:sp>
      <p:sp>
        <p:nvSpPr>
          <p:cNvPr id="17" name="Subtitle 8">
            <a:extLst>
              <a:ext uri="{FF2B5EF4-FFF2-40B4-BE49-F238E27FC236}">
                <a16:creationId xmlns:a16="http://schemas.microsoft.com/office/drawing/2014/main" id="{713E4A02-0B8D-7047-3F41-7791F868DC42}"/>
              </a:ext>
            </a:extLst>
          </p:cNvPr>
          <p:cNvSpPr>
            <a:spLocks noGrp="1"/>
          </p:cNvSpPr>
          <p:nvPr>
            <p:ph type="subTitle" idx="13"/>
          </p:nvPr>
        </p:nvSpPr>
        <p:spPr>
          <a:xfrm>
            <a:off x="288558" y="3067839"/>
            <a:ext cx="3503953" cy="436210"/>
          </a:xfrm>
        </p:spPr>
        <p:txBody>
          <a:bodyPr/>
          <a:lstStyle/>
          <a:p>
            <a:r>
              <a:rPr lang="en-US" b="1" dirty="0">
                <a:solidFill>
                  <a:schemeClr val="accent1"/>
                </a:solidFill>
                <a:latin typeface="+mj-lt"/>
              </a:rPr>
              <a:t>Influenced by Deals </a:t>
            </a:r>
            <a:br>
              <a:rPr lang="en-US" b="1" dirty="0">
                <a:solidFill>
                  <a:schemeClr val="accent1"/>
                </a:solidFill>
                <a:latin typeface="+mj-lt"/>
              </a:rPr>
            </a:br>
            <a:r>
              <a:rPr lang="en-US" b="1" dirty="0">
                <a:solidFill>
                  <a:schemeClr val="accent1"/>
                </a:solidFill>
                <a:latin typeface="+mj-lt"/>
              </a:rPr>
              <a:t>and Displays</a:t>
            </a:r>
            <a:endParaRPr lang="en-PH" b="1" dirty="0">
              <a:solidFill>
                <a:schemeClr val="accent1"/>
              </a:solidFill>
              <a:latin typeface="+mj-lt"/>
            </a:endParaRPr>
          </a:p>
        </p:txBody>
      </p:sp>
      <p:sp>
        <p:nvSpPr>
          <p:cNvPr id="18" name="Subtitle 8">
            <a:extLst>
              <a:ext uri="{FF2B5EF4-FFF2-40B4-BE49-F238E27FC236}">
                <a16:creationId xmlns:a16="http://schemas.microsoft.com/office/drawing/2014/main" id="{B69FD1AF-4E1E-CCE7-C35B-ACCAE916B34B}"/>
              </a:ext>
            </a:extLst>
          </p:cNvPr>
          <p:cNvSpPr txBox="1">
            <a:spLocks/>
          </p:cNvSpPr>
          <p:nvPr/>
        </p:nvSpPr>
        <p:spPr>
          <a:xfrm>
            <a:off x="288558" y="3799323"/>
            <a:ext cx="3503953" cy="1391801"/>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100000"/>
              </a:lnSpc>
              <a:spcBef>
                <a:spcPts val="0"/>
              </a:spcBef>
              <a:spcAft>
                <a:spcPts val="600"/>
              </a:spcAft>
              <a:buSzPct val="100000"/>
              <a:buFont typeface="System Font Regular"/>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pPr>
            <a:r>
              <a:rPr lang="en-US" sz="1600" b="1" dirty="0">
                <a:latin typeface="+mj-lt"/>
              </a:rPr>
              <a:t>Implication:</a:t>
            </a:r>
          </a:p>
          <a:p>
            <a:pPr>
              <a:spcAft>
                <a:spcPts val="600"/>
              </a:spcAft>
            </a:pPr>
            <a:r>
              <a:rPr lang="en-US" sz="1600" dirty="0">
                <a:latin typeface="+mj-lt"/>
              </a:rPr>
              <a:t>Displays featuring product on deal will appeal to the Retail-Mart snack category shoppers.</a:t>
            </a:r>
          </a:p>
        </p:txBody>
      </p:sp>
    </p:spTree>
    <p:extLst>
      <p:ext uri="{BB962C8B-B14F-4D97-AF65-F5344CB8AC3E}">
        <p14:creationId xmlns:p14="http://schemas.microsoft.com/office/powerpoint/2010/main" val="390692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12</a:t>
            </a:fld>
            <a:endParaRPr lang="en-US"/>
          </a:p>
        </p:txBody>
      </p:sp>
      <p:sp>
        <p:nvSpPr>
          <p:cNvPr id="2" name="Title 1">
            <a:extLst>
              <a:ext uri="{FF2B5EF4-FFF2-40B4-BE49-F238E27FC236}">
                <a16:creationId xmlns:a16="http://schemas.microsoft.com/office/drawing/2014/main" id="{B26E8CB9-6B92-88D3-2DB2-3844805CDE26}"/>
              </a:ext>
            </a:extLst>
          </p:cNvPr>
          <p:cNvSpPr>
            <a:spLocks noGrp="1"/>
          </p:cNvSpPr>
          <p:nvPr>
            <p:ph type="ctrTitle"/>
          </p:nvPr>
        </p:nvSpPr>
        <p:spPr>
          <a:xfrm>
            <a:off x="288559" y="92350"/>
            <a:ext cx="3503952" cy="2390972"/>
          </a:xfrm>
        </p:spPr>
        <p:txBody>
          <a:bodyPr/>
          <a:lstStyle/>
          <a:p>
            <a:r>
              <a:rPr lang="en-PH" sz="3200" dirty="0">
                <a:latin typeface="Georgia" panose="02040502050405020303" pitchFamily="18" charset="0"/>
              </a:rPr>
              <a:t>Retail- Mart shoppers are...</a:t>
            </a:r>
          </a:p>
        </p:txBody>
      </p:sp>
      <p:sp>
        <p:nvSpPr>
          <p:cNvPr id="9" name="Subtitle 8">
            <a:extLst>
              <a:ext uri="{FF2B5EF4-FFF2-40B4-BE49-F238E27FC236}">
                <a16:creationId xmlns:a16="http://schemas.microsoft.com/office/drawing/2014/main" id="{5982A0C6-32AD-2726-1D08-6E458FE80C0C}"/>
              </a:ext>
            </a:extLst>
          </p:cNvPr>
          <p:cNvSpPr>
            <a:spLocks noGrp="1"/>
          </p:cNvSpPr>
          <p:nvPr>
            <p:ph type="subTitle" idx="13"/>
          </p:nvPr>
        </p:nvSpPr>
        <p:spPr>
          <a:xfrm>
            <a:off x="288558" y="3067839"/>
            <a:ext cx="3503953" cy="436210"/>
          </a:xfrm>
        </p:spPr>
        <p:txBody>
          <a:bodyPr/>
          <a:lstStyle/>
          <a:p>
            <a:r>
              <a:rPr lang="en-US" b="1" dirty="0">
                <a:solidFill>
                  <a:schemeClr val="tx2"/>
                </a:solidFill>
                <a:latin typeface="+mj-lt"/>
              </a:rPr>
              <a:t>Committed to quality and are shopping for others</a:t>
            </a:r>
          </a:p>
        </p:txBody>
      </p:sp>
      <p:sp>
        <p:nvSpPr>
          <p:cNvPr id="10" name="Text Placeholder 9">
            <a:extLst>
              <a:ext uri="{FF2B5EF4-FFF2-40B4-BE49-F238E27FC236}">
                <a16:creationId xmlns:a16="http://schemas.microsoft.com/office/drawing/2014/main" id="{5AB8989D-A079-0B9A-4C4A-6A1ABFA136B9}"/>
              </a:ext>
            </a:extLst>
          </p:cNvPr>
          <p:cNvSpPr>
            <a:spLocks noGrp="1"/>
          </p:cNvSpPr>
          <p:nvPr>
            <p:ph type="body" sz="quarter" idx="14"/>
          </p:nvPr>
        </p:nvSpPr>
        <p:spPr/>
        <p:txBody>
          <a:bodyPr/>
          <a:lstStyle/>
          <a:p>
            <a:r>
              <a:rPr lang="en-US" dirty="0"/>
              <a:t>Price vs. Quality: ”Please Indicate which of the following statements best describe how you purchase this product.  1 = I always look for the lowest price, 5 – I am willing to pay more for premium or high-quality products”</a:t>
            </a:r>
          </a:p>
          <a:p>
            <a:r>
              <a:rPr lang="en-US" dirty="0"/>
              <a:t>Decision Autonomy: “Please indicate which statement best describes how you purchase the product?  1 = The decision is NOT entirely up to me 5 = The decision is entirely up to me</a:t>
            </a:r>
          </a:p>
        </p:txBody>
      </p:sp>
      <p:graphicFrame>
        <p:nvGraphicFramePr>
          <p:cNvPr id="12" name="Content Placeholder 6">
            <a:extLst>
              <a:ext uri="{FF2B5EF4-FFF2-40B4-BE49-F238E27FC236}">
                <a16:creationId xmlns:a16="http://schemas.microsoft.com/office/drawing/2014/main" id="{0AD4F779-58E7-7188-28AD-3756491E9933}"/>
              </a:ext>
            </a:extLst>
          </p:cNvPr>
          <p:cNvGraphicFramePr>
            <a:graphicFrameLocks noGrp="1"/>
          </p:cNvGraphicFramePr>
          <p:nvPr>
            <p:ph idx="1"/>
          </p:nvPr>
        </p:nvGraphicFramePr>
        <p:xfrm>
          <a:off x="4290932" y="762738"/>
          <a:ext cx="7595265" cy="215242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38931A84-43A4-5AB7-3B24-85350A38EF3F}"/>
              </a:ext>
            </a:extLst>
          </p:cNvPr>
          <p:cNvSpPr txBox="1"/>
          <p:nvPr/>
        </p:nvSpPr>
        <p:spPr>
          <a:xfrm flipH="1">
            <a:off x="4275684" y="459655"/>
            <a:ext cx="7595267" cy="468000"/>
          </a:xfrm>
          <a:prstGeom prst="rect">
            <a:avLst/>
          </a:prstGeom>
          <a:noFill/>
        </p:spPr>
        <p:txBody>
          <a:bodyPr wrap="square" lIns="0" rIns="0" rtlCol="0">
            <a:noAutofit/>
          </a:bodyPr>
          <a:lstStyle/>
          <a:p>
            <a:r>
              <a:rPr lang="en-US" sz="1600" b="1" dirty="0">
                <a:latin typeface="+mj-lt"/>
                <a:ea typeface="+mn-lt"/>
                <a:cs typeface="+mn-lt"/>
              </a:rPr>
              <a:t>Snack category price to quality spectrum</a:t>
            </a:r>
          </a:p>
        </p:txBody>
      </p:sp>
      <p:graphicFrame>
        <p:nvGraphicFramePr>
          <p:cNvPr id="14" name="Content Placeholder 6">
            <a:extLst>
              <a:ext uri="{FF2B5EF4-FFF2-40B4-BE49-F238E27FC236}">
                <a16:creationId xmlns:a16="http://schemas.microsoft.com/office/drawing/2014/main" id="{BADB3012-540C-9A02-C6BD-C5996213A5C9}"/>
              </a:ext>
            </a:extLst>
          </p:cNvPr>
          <p:cNvGraphicFramePr>
            <a:graphicFrameLocks/>
          </p:cNvGraphicFramePr>
          <p:nvPr/>
        </p:nvGraphicFramePr>
        <p:xfrm>
          <a:off x="4290932" y="3383177"/>
          <a:ext cx="7595265" cy="215242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D54CED4-5AFD-3BAF-5C27-9830D7B43081}"/>
              </a:ext>
            </a:extLst>
          </p:cNvPr>
          <p:cNvSpPr txBox="1"/>
          <p:nvPr/>
        </p:nvSpPr>
        <p:spPr>
          <a:xfrm flipH="1">
            <a:off x="4275684" y="3080094"/>
            <a:ext cx="7595267" cy="468000"/>
          </a:xfrm>
          <a:prstGeom prst="rect">
            <a:avLst/>
          </a:prstGeom>
          <a:noFill/>
        </p:spPr>
        <p:txBody>
          <a:bodyPr wrap="square" lIns="0" rIns="0" rtlCol="0">
            <a:noAutofit/>
          </a:bodyPr>
          <a:lstStyle/>
          <a:p>
            <a:r>
              <a:rPr lang="en-US" sz="1600" b="1" dirty="0">
                <a:latin typeface="+mj-lt"/>
                <a:ea typeface="+mn-lt"/>
                <a:cs typeface="+mn-lt"/>
              </a:rPr>
              <a:t>Snack category purchase autonomy</a:t>
            </a:r>
          </a:p>
        </p:txBody>
      </p:sp>
      <p:sp>
        <p:nvSpPr>
          <p:cNvPr id="4" name="Subtitle 8">
            <a:extLst>
              <a:ext uri="{FF2B5EF4-FFF2-40B4-BE49-F238E27FC236}">
                <a16:creationId xmlns:a16="http://schemas.microsoft.com/office/drawing/2014/main" id="{9F65DD8B-AD2A-1529-180A-2572A091CD15}"/>
              </a:ext>
            </a:extLst>
          </p:cNvPr>
          <p:cNvSpPr txBox="1">
            <a:spLocks/>
          </p:cNvSpPr>
          <p:nvPr/>
        </p:nvSpPr>
        <p:spPr>
          <a:xfrm>
            <a:off x="288558" y="3799323"/>
            <a:ext cx="3503953" cy="1391801"/>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100000"/>
              </a:lnSpc>
              <a:spcBef>
                <a:spcPts val="0"/>
              </a:spcBef>
              <a:spcAft>
                <a:spcPts val="600"/>
              </a:spcAft>
              <a:buSzPct val="100000"/>
              <a:buFont typeface="System Font Regular"/>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pPr>
            <a:r>
              <a:rPr lang="en-US" sz="1600" b="1" dirty="0">
                <a:latin typeface="+mj-lt"/>
              </a:rPr>
              <a:t>Implication:</a:t>
            </a:r>
          </a:p>
          <a:p>
            <a:pPr>
              <a:spcAft>
                <a:spcPts val="600"/>
              </a:spcAft>
            </a:pPr>
            <a:r>
              <a:rPr lang="en-US" sz="1600" dirty="0">
                <a:latin typeface="+mj-lt"/>
              </a:rPr>
              <a:t>Price is important to Retail-Mart’s snack category shoppers, but they are not willing to sacrifice quality for price.  They're also more likely to be purchasing for the household.</a:t>
            </a:r>
          </a:p>
        </p:txBody>
      </p:sp>
    </p:spTree>
    <p:extLst>
      <p:ext uri="{BB962C8B-B14F-4D97-AF65-F5344CB8AC3E}">
        <p14:creationId xmlns:p14="http://schemas.microsoft.com/office/powerpoint/2010/main" val="204104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13</a:t>
            </a:fld>
            <a:endParaRPr lang="en-US"/>
          </a:p>
        </p:txBody>
      </p:sp>
      <p:sp>
        <p:nvSpPr>
          <p:cNvPr id="10" name="Text Placeholder 9">
            <a:extLst>
              <a:ext uri="{FF2B5EF4-FFF2-40B4-BE49-F238E27FC236}">
                <a16:creationId xmlns:a16="http://schemas.microsoft.com/office/drawing/2014/main" id="{5AB8989D-A079-0B9A-4C4A-6A1ABFA136B9}"/>
              </a:ext>
            </a:extLst>
          </p:cNvPr>
          <p:cNvSpPr>
            <a:spLocks noGrp="1"/>
          </p:cNvSpPr>
          <p:nvPr>
            <p:ph type="body" sz="quarter" idx="14"/>
          </p:nvPr>
        </p:nvSpPr>
        <p:spPr/>
        <p:txBody>
          <a:bodyPr/>
          <a:lstStyle/>
          <a:p>
            <a:r>
              <a:rPr lang="en-US" dirty="0"/>
              <a:t>Which of the following do you recall happening while shopping for this product?  See appendix for complete answer set choices.</a:t>
            </a:r>
          </a:p>
        </p:txBody>
      </p:sp>
      <p:sp>
        <p:nvSpPr>
          <p:cNvPr id="16" name="Title 1">
            <a:extLst>
              <a:ext uri="{FF2B5EF4-FFF2-40B4-BE49-F238E27FC236}">
                <a16:creationId xmlns:a16="http://schemas.microsoft.com/office/drawing/2014/main" id="{C535D230-4051-D175-B89E-BCCB0EA43A55}"/>
              </a:ext>
            </a:extLst>
          </p:cNvPr>
          <p:cNvSpPr>
            <a:spLocks noGrp="1"/>
          </p:cNvSpPr>
          <p:nvPr>
            <p:ph type="ctrTitle"/>
          </p:nvPr>
        </p:nvSpPr>
        <p:spPr>
          <a:xfrm>
            <a:off x="288559" y="92350"/>
            <a:ext cx="3503952" cy="2390972"/>
          </a:xfrm>
        </p:spPr>
        <p:txBody>
          <a:bodyPr/>
          <a:lstStyle/>
          <a:p>
            <a:r>
              <a:rPr lang="en-PH" sz="3200" dirty="0">
                <a:latin typeface="Georgia" panose="02040502050405020303" pitchFamily="18" charset="0"/>
              </a:rPr>
              <a:t>Retail- Mart shoppers are...</a:t>
            </a:r>
          </a:p>
        </p:txBody>
      </p:sp>
      <p:sp>
        <p:nvSpPr>
          <p:cNvPr id="17" name="Subtitle 8">
            <a:extLst>
              <a:ext uri="{FF2B5EF4-FFF2-40B4-BE49-F238E27FC236}">
                <a16:creationId xmlns:a16="http://schemas.microsoft.com/office/drawing/2014/main" id="{713E4A02-0B8D-7047-3F41-7791F868DC42}"/>
              </a:ext>
            </a:extLst>
          </p:cNvPr>
          <p:cNvSpPr>
            <a:spLocks noGrp="1"/>
          </p:cNvSpPr>
          <p:nvPr>
            <p:ph type="subTitle" idx="13"/>
          </p:nvPr>
        </p:nvSpPr>
        <p:spPr>
          <a:xfrm>
            <a:off x="288558" y="2934649"/>
            <a:ext cx="3503954" cy="436210"/>
          </a:xfrm>
        </p:spPr>
        <p:txBody>
          <a:bodyPr/>
          <a:lstStyle/>
          <a:p>
            <a:r>
              <a:rPr lang="en-US" b="1" dirty="0">
                <a:solidFill>
                  <a:schemeClr val="accent1"/>
                </a:solidFill>
                <a:latin typeface="+mj-lt"/>
              </a:rPr>
              <a:t>In a rush and still shopping while </a:t>
            </a:r>
            <a:br>
              <a:rPr lang="en-US" b="1" dirty="0">
                <a:solidFill>
                  <a:schemeClr val="accent1"/>
                </a:solidFill>
                <a:latin typeface="+mj-lt"/>
              </a:rPr>
            </a:br>
            <a:r>
              <a:rPr lang="en-US" b="1" dirty="0">
                <a:solidFill>
                  <a:schemeClr val="accent1"/>
                </a:solidFill>
                <a:latin typeface="+mj-lt"/>
              </a:rPr>
              <a:t>checking out</a:t>
            </a:r>
            <a:endParaRPr lang="en-PH" b="1" dirty="0">
              <a:solidFill>
                <a:schemeClr val="accent1"/>
              </a:solidFill>
              <a:latin typeface="+mj-lt"/>
            </a:endParaRPr>
          </a:p>
        </p:txBody>
      </p:sp>
      <p:sp>
        <p:nvSpPr>
          <p:cNvPr id="18" name="Subtitle 8">
            <a:extLst>
              <a:ext uri="{FF2B5EF4-FFF2-40B4-BE49-F238E27FC236}">
                <a16:creationId xmlns:a16="http://schemas.microsoft.com/office/drawing/2014/main" id="{B69FD1AF-4E1E-CCE7-C35B-ACCAE916B34B}"/>
              </a:ext>
            </a:extLst>
          </p:cNvPr>
          <p:cNvSpPr txBox="1">
            <a:spLocks/>
          </p:cNvSpPr>
          <p:nvPr/>
        </p:nvSpPr>
        <p:spPr>
          <a:xfrm>
            <a:off x="288558" y="3955376"/>
            <a:ext cx="3503953" cy="1391801"/>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100000"/>
              </a:lnSpc>
              <a:spcBef>
                <a:spcPts val="0"/>
              </a:spcBef>
              <a:spcAft>
                <a:spcPts val="600"/>
              </a:spcAft>
              <a:buSzPct val="100000"/>
              <a:buFont typeface="System Font Regular"/>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pPr>
            <a:r>
              <a:rPr lang="en-US" sz="1600" b="1" dirty="0">
                <a:latin typeface="+mj-lt"/>
              </a:rPr>
              <a:t>Implication:</a:t>
            </a:r>
          </a:p>
          <a:p>
            <a:pPr>
              <a:spcAft>
                <a:spcPts val="600"/>
              </a:spcAft>
            </a:pPr>
            <a:r>
              <a:rPr lang="en-US" sz="1600" dirty="0">
                <a:latin typeface="+mj-lt"/>
              </a:rPr>
              <a:t>Place the snack category at the front of store where it is easy for shoppers to see, engage and purchase snacks.  Consider proximity to self-checkout and express lanes for shoppers on quick trips.</a:t>
            </a:r>
          </a:p>
        </p:txBody>
      </p:sp>
      <p:graphicFrame>
        <p:nvGraphicFramePr>
          <p:cNvPr id="8" name="Content Placeholder 6">
            <a:extLst>
              <a:ext uri="{FF2B5EF4-FFF2-40B4-BE49-F238E27FC236}">
                <a16:creationId xmlns:a16="http://schemas.microsoft.com/office/drawing/2014/main" id="{A83037E6-3D1D-1FD0-1783-331ED383A6BA}"/>
              </a:ext>
            </a:extLst>
          </p:cNvPr>
          <p:cNvGraphicFramePr>
            <a:graphicFrameLocks noGrp="1"/>
          </p:cNvGraphicFramePr>
          <p:nvPr>
            <p:ph idx="1"/>
          </p:nvPr>
        </p:nvGraphicFramePr>
        <p:xfrm>
          <a:off x="4290932" y="762738"/>
          <a:ext cx="7595265" cy="215242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7D3E7BF-37D8-B64E-13D2-6FBB30B65A12}"/>
              </a:ext>
            </a:extLst>
          </p:cNvPr>
          <p:cNvSpPr txBox="1"/>
          <p:nvPr/>
        </p:nvSpPr>
        <p:spPr>
          <a:xfrm flipH="1">
            <a:off x="4275684" y="459655"/>
            <a:ext cx="7595267" cy="468000"/>
          </a:xfrm>
          <a:prstGeom prst="rect">
            <a:avLst/>
          </a:prstGeom>
          <a:noFill/>
        </p:spPr>
        <p:txBody>
          <a:bodyPr wrap="square" lIns="0" rIns="0" rtlCol="0">
            <a:noAutofit/>
          </a:bodyPr>
          <a:lstStyle/>
          <a:p>
            <a:r>
              <a:rPr lang="en-US" sz="1600" b="1" dirty="0">
                <a:latin typeface="+mj-lt"/>
                <a:ea typeface="+mn-lt"/>
                <a:cs typeface="+mn-lt"/>
              </a:rPr>
              <a:t>Snack category purchase location </a:t>
            </a:r>
          </a:p>
        </p:txBody>
      </p:sp>
      <p:graphicFrame>
        <p:nvGraphicFramePr>
          <p:cNvPr id="11" name="Content Placeholder 6">
            <a:extLst>
              <a:ext uri="{FF2B5EF4-FFF2-40B4-BE49-F238E27FC236}">
                <a16:creationId xmlns:a16="http://schemas.microsoft.com/office/drawing/2014/main" id="{C8FD6716-F8EB-1AEF-F91D-844CBDCC8A03}"/>
              </a:ext>
            </a:extLst>
          </p:cNvPr>
          <p:cNvGraphicFramePr>
            <a:graphicFrameLocks/>
          </p:cNvGraphicFramePr>
          <p:nvPr/>
        </p:nvGraphicFramePr>
        <p:xfrm>
          <a:off x="4290932" y="3383177"/>
          <a:ext cx="7595265" cy="215242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64C4DFDC-010C-9905-5B11-205797DC15D1}"/>
              </a:ext>
            </a:extLst>
          </p:cNvPr>
          <p:cNvSpPr txBox="1"/>
          <p:nvPr/>
        </p:nvSpPr>
        <p:spPr>
          <a:xfrm flipH="1">
            <a:off x="4275684" y="3080094"/>
            <a:ext cx="7595267" cy="468000"/>
          </a:xfrm>
          <a:prstGeom prst="rect">
            <a:avLst/>
          </a:prstGeom>
          <a:noFill/>
        </p:spPr>
        <p:txBody>
          <a:bodyPr wrap="square" lIns="0" rIns="0" rtlCol="0">
            <a:noAutofit/>
          </a:bodyPr>
          <a:lstStyle/>
          <a:p>
            <a:r>
              <a:rPr lang="en-US" sz="1600" b="1" dirty="0">
                <a:latin typeface="+mj-lt"/>
                <a:ea typeface="+mn-lt"/>
                <a:cs typeface="+mn-lt"/>
              </a:rPr>
              <a:t>Snack category trip type</a:t>
            </a:r>
          </a:p>
        </p:txBody>
      </p:sp>
    </p:spTree>
    <p:extLst>
      <p:ext uri="{BB962C8B-B14F-4D97-AF65-F5344CB8AC3E}">
        <p14:creationId xmlns:p14="http://schemas.microsoft.com/office/powerpoint/2010/main" val="162903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F412-C597-02F8-1CBA-351877340222}"/>
              </a:ext>
            </a:extLst>
          </p:cNvPr>
          <p:cNvSpPr>
            <a:spLocks noGrp="1"/>
          </p:cNvSpPr>
          <p:nvPr>
            <p:ph type="ctrTitle"/>
          </p:nvPr>
        </p:nvSpPr>
        <p:spPr>
          <a:xfrm>
            <a:off x="288559" y="1294165"/>
            <a:ext cx="4481562" cy="1757645"/>
          </a:xfrm>
        </p:spPr>
        <p:txBody>
          <a:bodyPr anchor="t"/>
          <a:lstStyle/>
          <a:p>
            <a:r>
              <a:rPr lang="en-US" sz="2800" dirty="0">
                <a:latin typeface="Georgia" panose="02040502050405020303" pitchFamily="18" charset="0"/>
              </a:rPr>
              <a:t>When you understand how your shoppers view you, and how they want to shop, you can cater every element of the shopping experience </a:t>
            </a:r>
            <a:br>
              <a:rPr lang="en-US" sz="2800" dirty="0">
                <a:latin typeface="Georgia" panose="02040502050405020303" pitchFamily="18" charset="0"/>
              </a:rPr>
            </a:br>
            <a:r>
              <a:rPr lang="en-US" sz="2800" dirty="0">
                <a:latin typeface="Georgia" panose="02040502050405020303" pitchFamily="18" charset="0"/>
              </a:rPr>
              <a:t>to your goals.</a:t>
            </a:r>
          </a:p>
        </p:txBody>
      </p:sp>
      <p:sp>
        <p:nvSpPr>
          <p:cNvPr id="4" name="Slide Number Placeholder 3">
            <a:extLst>
              <a:ext uri="{FF2B5EF4-FFF2-40B4-BE49-F238E27FC236}">
                <a16:creationId xmlns:a16="http://schemas.microsoft.com/office/drawing/2014/main" id="{78B7ADBE-A81D-EF16-235C-28E53D13B14C}"/>
              </a:ext>
            </a:extLst>
          </p:cNvPr>
          <p:cNvSpPr>
            <a:spLocks noGrp="1"/>
          </p:cNvSpPr>
          <p:nvPr>
            <p:ph type="sldNum" sz="quarter" idx="4"/>
          </p:nvPr>
        </p:nvSpPr>
        <p:spPr/>
        <p:txBody>
          <a:bodyPr/>
          <a:lstStyle/>
          <a:p>
            <a:fld id="{403EF4E2-7A7A-0548-85F1-5479B7C9E1B2}" type="slidenum">
              <a:rPr lang="en-US" smtClean="0"/>
              <a:pPr/>
              <a:t>14</a:t>
            </a:fld>
            <a:endParaRPr lang="en-US" dirty="0"/>
          </a:p>
        </p:txBody>
      </p:sp>
      <p:pic>
        <p:nvPicPr>
          <p:cNvPr id="7" name="Picture Placeholder 6" descr="A person holding a basket of vegetables&#10;&#10;Description automatically generated">
            <a:extLst>
              <a:ext uri="{FF2B5EF4-FFF2-40B4-BE49-F238E27FC236}">
                <a16:creationId xmlns:a16="http://schemas.microsoft.com/office/drawing/2014/main" id="{F7ACB707-C741-1EB4-45D7-2CF030D6A49F}"/>
              </a:ext>
            </a:extLst>
          </p:cNvPr>
          <p:cNvPicPr>
            <a:picLocks noGrp="1" noChangeAspect="1"/>
          </p:cNvPicPr>
          <p:nvPr>
            <p:ph type="pic" sz="quarter" idx="10"/>
          </p:nvPr>
        </p:nvPicPr>
        <p:blipFill>
          <a:blip r:embed="rId2"/>
          <a:srcRect l="9946" r="9946"/>
          <a:stretch>
            <a:fillRect/>
          </a:stretch>
        </p:blipFill>
        <p:spPr/>
      </p:pic>
    </p:spTree>
    <p:extLst>
      <p:ext uri="{BB962C8B-B14F-4D97-AF65-F5344CB8AC3E}">
        <p14:creationId xmlns:p14="http://schemas.microsoft.com/office/powerpoint/2010/main" val="102377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15</a:t>
            </a:fld>
            <a:endParaRPr lang="en-US"/>
          </a:p>
        </p:txBody>
      </p:sp>
      <p:sp>
        <p:nvSpPr>
          <p:cNvPr id="6" name="Title 5">
            <a:extLst>
              <a:ext uri="{FF2B5EF4-FFF2-40B4-BE49-F238E27FC236}">
                <a16:creationId xmlns:a16="http://schemas.microsoft.com/office/drawing/2014/main" id="{8421BFC7-8A20-0B71-5FD2-F35746342C8C}"/>
              </a:ext>
            </a:extLst>
          </p:cNvPr>
          <p:cNvSpPr>
            <a:spLocks noGrp="1"/>
          </p:cNvSpPr>
          <p:nvPr>
            <p:ph type="title"/>
          </p:nvPr>
        </p:nvSpPr>
        <p:spPr/>
        <p:txBody>
          <a:bodyPr/>
          <a:lstStyle/>
          <a:p>
            <a:r>
              <a:rPr lang="en-US" dirty="0"/>
              <a:t>Turning data-based insights into actionable business strategies</a:t>
            </a:r>
          </a:p>
        </p:txBody>
      </p:sp>
      <p:grpSp>
        <p:nvGrpSpPr>
          <p:cNvPr id="39" name="Group 38">
            <a:extLst>
              <a:ext uri="{FF2B5EF4-FFF2-40B4-BE49-F238E27FC236}">
                <a16:creationId xmlns:a16="http://schemas.microsoft.com/office/drawing/2014/main" id="{654CDEB1-795B-476F-79EA-F7E5EA0E681A}"/>
              </a:ext>
            </a:extLst>
          </p:cNvPr>
          <p:cNvGrpSpPr/>
          <p:nvPr/>
        </p:nvGrpSpPr>
        <p:grpSpPr>
          <a:xfrm>
            <a:off x="303642" y="727359"/>
            <a:ext cx="5580446" cy="5380839"/>
            <a:chOff x="461425" y="727359"/>
            <a:chExt cx="5580446" cy="5380839"/>
          </a:xfrm>
          <a:solidFill>
            <a:schemeClr val="tx2"/>
          </a:solidFill>
        </p:grpSpPr>
        <p:sp>
          <p:nvSpPr>
            <p:cNvPr id="14" name="Google Shape;528;p61">
              <a:extLst>
                <a:ext uri="{FF2B5EF4-FFF2-40B4-BE49-F238E27FC236}">
                  <a16:creationId xmlns:a16="http://schemas.microsoft.com/office/drawing/2014/main" id="{8ABB6A07-4CAD-FE28-1809-ECB0A39773C4}"/>
                </a:ext>
              </a:extLst>
            </p:cNvPr>
            <p:cNvSpPr/>
            <p:nvPr/>
          </p:nvSpPr>
          <p:spPr>
            <a:xfrm rot="16200000">
              <a:off x="-1875356" y="3064140"/>
              <a:ext cx="5380839" cy="707277"/>
            </a:xfrm>
            <a:prstGeom prst="rect">
              <a:avLst/>
            </a:prstGeom>
            <a:grpFill/>
            <a:ln w="9525" cap="flat" cmpd="sng">
              <a:noFill/>
              <a:prstDash val="solid"/>
              <a:round/>
              <a:headEnd type="none" w="sm" len="sm"/>
              <a:tailEnd type="none" w="sm" len="sm"/>
            </a:ln>
          </p:spPr>
          <p:txBody>
            <a:bodyPr spcFirstLastPara="1" vert="horz" wrap="square" lIns="91425" tIns="91425" rIns="91425" bIns="91425" anchor="ctr" anchorCtr="0">
              <a:noAutofit/>
            </a:bodyPr>
            <a:lstStyle/>
            <a:p>
              <a:pPr algn="ctr"/>
              <a:r>
                <a:rPr lang="en-US" dirty="0">
                  <a:solidFill>
                    <a:schemeClr val="bg1"/>
                  </a:solidFill>
                  <a:cs typeface="Arial"/>
                </a:rPr>
                <a:t>Retail-Mart's shoppers...</a:t>
              </a:r>
            </a:p>
          </p:txBody>
        </p:sp>
        <p:sp>
          <p:nvSpPr>
            <p:cNvPr id="15" name="Google Shape;532;p61">
              <a:extLst>
                <a:ext uri="{FF2B5EF4-FFF2-40B4-BE49-F238E27FC236}">
                  <a16:creationId xmlns:a16="http://schemas.microsoft.com/office/drawing/2014/main" id="{3744683C-5DA5-F534-1C8F-E0C880E5E010}"/>
                </a:ext>
              </a:extLst>
            </p:cNvPr>
            <p:cNvSpPr/>
            <p:nvPr/>
          </p:nvSpPr>
          <p:spPr>
            <a:xfrm rot="5400000">
              <a:off x="2796446" y="2862770"/>
              <a:ext cx="5380836" cy="1110014"/>
            </a:xfrm>
            <a:prstGeom prst="triangle">
              <a:avLst>
                <a:gd name="adj" fmla="val 49838"/>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 sz="1600">
                  <a:solidFill>
                    <a:schemeClr val="lt1"/>
                  </a:solidFill>
                </a:rPr>
                <a:t>   </a:t>
              </a:r>
            </a:p>
          </p:txBody>
        </p:sp>
        <p:sp>
          <p:nvSpPr>
            <p:cNvPr id="16" name="Google Shape;529;p61">
              <a:extLst>
                <a:ext uri="{FF2B5EF4-FFF2-40B4-BE49-F238E27FC236}">
                  <a16:creationId xmlns:a16="http://schemas.microsoft.com/office/drawing/2014/main" id="{B44B2024-0C3E-C692-9B11-0D7DE35D7A28}"/>
                </a:ext>
              </a:extLst>
            </p:cNvPr>
            <p:cNvSpPr/>
            <p:nvPr/>
          </p:nvSpPr>
          <p:spPr>
            <a:xfrm>
              <a:off x="1278908" y="727359"/>
              <a:ext cx="3542744" cy="614951"/>
            </a:xfrm>
            <a:prstGeom prst="rect">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1200" dirty="0">
                  <a:solidFill>
                    <a:schemeClr val="bg1"/>
                  </a:solidFill>
                  <a:cs typeface="Arial"/>
                </a:rPr>
                <a:t>Are loyal but with low tolerance for being inconvenienced or paying more</a:t>
              </a:r>
              <a:endParaRPr lang="en-US" dirty="0">
                <a:cs typeface="Arial"/>
              </a:endParaRPr>
            </a:p>
          </p:txBody>
        </p:sp>
        <p:sp>
          <p:nvSpPr>
            <p:cNvPr id="32" name="Google Shape;529;p61">
              <a:extLst>
                <a:ext uri="{FF2B5EF4-FFF2-40B4-BE49-F238E27FC236}">
                  <a16:creationId xmlns:a16="http://schemas.microsoft.com/office/drawing/2014/main" id="{CCDE7240-2873-8CEF-428D-127587873DED}"/>
                </a:ext>
              </a:extLst>
            </p:cNvPr>
            <p:cNvSpPr/>
            <p:nvPr/>
          </p:nvSpPr>
          <p:spPr>
            <a:xfrm>
              <a:off x="1278908" y="1408200"/>
              <a:ext cx="3542744" cy="614951"/>
            </a:xfrm>
            <a:prstGeom prst="rect">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1200" dirty="0">
                  <a:solidFill>
                    <a:schemeClr val="bg1"/>
                  </a:solidFill>
                  <a:cs typeface="Arial"/>
                </a:rPr>
                <a:t>Say that a good selection of snacks is important to their choice of store and consider Retail-Mart’s snack selection above average</a:t>
              </a:r>
            </a:p>
          </p:txBody>
        </p:sp>
        <p:sp>
          <p:nvSpPr>
            <p:cNvPr id="33" name="Google Shape;529;p61">
              <a:extLst>
                <a:ext uri="{FF2B5EF4-FFF2-40B4-BE49-F238E27FC236}">
                  <a16:creationId xmlns:a16="http://schemas.microsoft.com/office/drawing/2014/main" id="{24A68DBE-29D8-3790-7EDA-ECCE1BC3FE59}"/>
                </a:ext>
              </a:extLst>
            </p:cNvPr>
            <p:cNvSpPr/>
            <p:nvPr/>
          </p:nvSpPr>
          <p:spPr>
            <a:xfrm>
              <a:off x="1278908" y="2089041"/>
              <a:ext cx="3542744" cy="614951"/>
            </a:xfrm>
            <a:prstGeom prst="rect">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1200" dirty="0">
                  <a:solidFill>
                    <a:schemeClr val="bg1"/>
                  </a:solidFill>
                  <a:cs typeface="Arial"/>
                </a:rPr>
                <a:t>Are more likely to purchase snacks on impulse than shoppers overall</a:t>
              </a:r>
            </a:p>
          </p:txBody>
        </p:sp>
        <p:sp>
          <p:nvSpPr>
            <p:cNvPr id="34" name="Google Shape;529;p61">
              <a:extLst>
                <a:ext uri="{FF2B5EF4-FFF2-40B4-BE49-F238E27FC236}">
                  <a16:creationId xmlns:a16="http://schemas.microsoft.com/office/drawing/2014/main" id="{F2A5547D-5981-50F1-CDB6-3D6875940E9A}"/>
                </a:ext>
              </a:extLst>
            </p:cNvPr>
            <p:cNvSpPr/>
            <p:nvPr/>
          </p:nvSpPr>
          <p:spPr>
            <a:xfrm>
              <a:off x="1278908" y="2769882"/>
              <a:ext cx="3542744" cy="614951"/>
            </a:xfrm>
            <a:prstGeom prst="rect">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1200" dirty="0">
                  <a:solidFill>
                    <a:schemeClr val="bg1"/>
                  </a:solidFill>
                  <a:cs typeface="Arial"/>
                </a:rPr>
                <a:t>Engage with the snack category at a higher rate than shoppers overall</a:t>
              </a:r>
            </a:p>
          </p:txBody>
        </p:sp>
        <p:sp>
          <p:nvSpPr>
            <p:cNvPr id="35" name="Google Shape;529;p61">
              <a:extLst>
                <a:ext uri="{FF2B5EF4-FFF2-40B4-BE49-F238E27FC236}">
                  <a16:creationId xmlns:a16="http://schemas.microsoft.com/office/drawing/2014/main" id="{9573802C-E557-27C7-13FF-8CB52B7F8A77}"/>
                </a:ext>
              </a:extLst>
            </p:cNvPr>
            <p:cNvSpPr/>
            <p:nvPr/>
          </p:nvSpPr>
          <p:spPr>
            <a:xfrm>
              <a:off x="1278908" y="3450723"/>
              <a:ext cx="3542744" cy="614951"/>
            </a:xfrm>
            <a:prstGeom prst="rect">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1200" dirty="0">
                  <a:solidFill>
                    <a:schemeClr val="bg1"/>
                  </a:solidFill>
                  <a:cs typeface="Arial"/>
                </a:rPr>
                <a:t>Are 2x as likely to be influenced by deals and displays than shoppers overall</a:t>
              </a:r>
            </a:p>
          </p:txBody>
        </p:sp>
        <p:sp>
          <p:nvSpPr>
            <p:cNvPr id="36" name="Google Shape;529;p61">
              <a:extLst>
                <a:ext uri="{FF2B5EF4-FFF2-40B4-BE49-F238E27FC236}">
                  <a16:creationId xmlns:a16="http://schemas.microsoft.com/office/drawing/2014/main" id="{EC635B97-BCF4-686F-353C-F21137AECEE3}"/>
                </a:ext>
              </a:extLst>
            </p:cNvPr>
            <p:cNvSpPr/>
            <p:nvPr/>
          </p:nvSpPr>
          <p:spPr>
            <a:xfrm>
              <a:off x="1278908" y="4131564"/>
              <a:ext cx="3542744" cy="614951"/>
            </a:xfrm>
            <a:prstGeom prst="rect">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1200" dirty="0">
                  <a:solidFill>
                    <a:schemeClr val="bg1"/>
                  </a:solidFill>
                  <a:cs typeface="Arial"/>
                </a:rPr>
                <a:t>Desire a balance of price and quality</a:t>
              </a:r>
            </a:p>
          </p:txBody>
        </p:sp>
        <p:sp>
          <p:nvSpPr>
            <p:cNvPr id="37" name="Google Shape;529;p61">
              <a:extLst>
                <a:ext uri="{FF2B5EF4-FFF2-40B4-BE49-F238E27FC236}">
                  <a16:creationId xmlns:a16="http://schemas.microsoft.com/office/drawing/2014/main" id="{A70B7EDE-B78C-A09E-75D5-0414D34A25B7}"/>
                </a:ext>
              </a:extLst>
            </p:cNvPr>
            <p:cNvSpPr/>
            <p:nvPr/>
          </p:nvSpPr>
          <p:spPr>
            <a:xfrm>
              <a:off x="1278908" y="4812405"/>
              <a:ext cx="3542744" cy="614951"/>
            </a:xfrm>
            <a:prstGeom prst="rect">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1200" dirty="0">
                  <a:solidFill>
                    <a:schemeClr val="bg1"/>
                  </a:solidFill>
                  <a:cs typeface="Arial"/>
                </a:rPr>
                <a:t>Are more likely to be purchasing for others in addition to themselves​</a:t>
              </a:r>
            </a:p>
          </p:txBody>
        </p:sp>
        <p:sp>
          <p:nvSpPr>
            <p:cNvPr id="38" name="Google Shape;529;p61">
              <a:extLst>
                <a:ext uri="{FF2B5EF4-FFF2-40B4-BE49-F238E27FC236}">
                  <a16:creationId xmlns:a16="http://schemas.microsoft.com/office/drawing/2014/main" id="{ADDF3C37-3801-EF20-FF77-4C4A8E5C8E52}"/>
                </a:ext>
              </a:extLst>
            </p:cNvPr>
            <p:cNvSpPr/>
            <p:nvPr/>
          </p:nvSpPr>
          <p:spPr>
            <a:xfrm>
              <a:off x="1278908" y="5493244"/>
              <a:ext cx="3542744" cy="614951"/>
            </a:xfrm>
            <a:prstGeom prst="rect">
              <a:avLst/>
            </a:pr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sz="1200" dirty="0">
                  <a:solidFill>
                    <a:schemeClr val="bg1"/>
                  </a:solidFill>
                  <a:cs typeface="Arial"/>
                </a:rPr>
                <a:t>Are more likely to be shopping on a quick trip and find snacks to buy at front end/checkout</a:t>
              </a:r>
            </a:p>
          </p:txBody>
        </p:sp>
      </p:grpSp>
      <p:sp>
        <p:nvSpPr>
          <p:cNvPr id="41" name="Google Shape;3774;p97">
            <a:extLst>
              <a:ext uri="{FF2B5EF4-FFF2-40B4-BE49-F238E27FC236}">
                <a16:creationId xmlns:a16="http://schemas.microsoft.com/office/drawing/2014/main" id="{3F528A3B-0A39-CDAC-7DE6-14A54483A3CA}"/>
              </a:ext>
            </a:extLst>
          </p:cNvPr>
          <p:cNvSpPr/>
          <p:nvPr/>
        </p:nvSpPr>
        <p:spPr>
          <a:xfrm>
            <a:off x="6307914" y="1127067"/>
            <a:ext cx="5580443" cy="4647311"/>
          </a:xfrm>
          <a:prstGeom prst="roundRect">
            <a:avLst>
              <a:gd name="adj" fmla="val 1669"/>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91425" rIns="91425" bIns="45700" anchor="t" anchorCtr="0">
            <a:noAutofit/>
          </a:bodyPr>
          <a:lstStyle/>
          <a:p>
            <a:pPr>
              <a:spcAft>
                <a:spcPts val="600"/>
              </a:spcAft>
            </a:pPr>
            <a:r>
              <a:rPr lang="en-US" sz="1600" b="1" dirty="0">
                <a:solidFill>
                  <a:schemeClr val="dk1"/>
                </a:solidFill>
                <a:latin typeface="Arial"/>
                <a:cs typeface="Arial"/>
                <a:sym typeface="Arial"/>
              </a:rPr>
              <a:t>Actionable strategies </a:t>
            </a:r>
          </a:p>
          <a:p>
            <a:pPr marL="171450" indent="-171450">
              <a:spcAft>
                <a:spcPts val="600"/>
              </a:spcAft>
              <a:buFont typeface="Arial" panose="020B0604020202020204" pitchFamily="34" charset="0"/>
              <a:buChar char="•"/>
            </a:pPr>
            <a:r>
              <a:rPr lang="en-US" sz="1600" dirty="0">
                <a:solidFill>
                  <a:schemeClr val="dk1"/>
                </a:solidFill>
                <a:ea typeface="+mn-lt"/>
                <a:cs typeface="+mn-lt"/>
              </a:rPr>
              <a:t>For Retail-Mart – more so than competitors – “getting it right the first time” and providing shopper value are critical to retaining loyalty.</a:t>
            </a:r>
            <a:endParaRPr lang="en-US" sz="1600" b="1" dirty="0">
              <a:solidFill>
                <a:schemeClr val="dk1"/>
              </a:solidFill>
              <a:ea typeface="+mn-lt"/>
              <a:cs typeface="+mn-lt"/>
            </a:endParaRPr>
          </a:p>
          <a:p>
            <a:pPr marL="171450" indent="-171450">
              <a:spcAft>
                <a:spcPts val="600"/>
              </a:spcAft>
              <a:buFont typeface="Arial" panose="020B0604020202020204" pitchFamily="34" charset="0"/>
              <a:buChar char="•"/>
            </a:pPr>
            <a:r>
              <a:rPr lang="en-US" sz="1600" dirty="0">
                <a:solidFill>
                  <a:schemeClr val="dk1"/>
                </a:solidFill>
                <a:ea typeface="+mn-lt"/>
                <a:cs typeface="+mn-lt"/>
              </a:rPr>
              <a:t>Leverage the snack category as a key driver of sales. </a:t>
            </a:r>
            <a:endParaRPr lang="en-US" sz="1600" b="1" dirty="0">
              <a:solidFill>
                <a:schemeClr val="dk1"/>
              </a:solidFill>
              <a:latin typeface="Arial"/>
              <a:ea typeface="Arial"/>
              <a:cs typeface="Arial"/>
            </a:endParaRPr>
          </a:p>
          <a:p>
            <a:pPr marL="171450" indent="-171450">
              <a:spcAft>
                <a:spcPts val="600"/>
              </a:spcAft>
              <a:buFont typeface="Arial" panose="020B0604020202020204" pitchFamily="34" charset="0"/>
              <a:buChar char="•"/>
            </a:pPr>
            <a:r>
              <a:rPr lang="en-US" sz="1600" dirty="0">
                <a:solidFill>
                  <a:schemeClr val="dk1"/>
                </a:solidFill>
                <a:ea typeface="+mn-lt"/>
                <a:cs typeface="+mn-lt"/>
              </a:rPr>
              <a:t>Locate the snack category in high visibility areas in-store; once shoppers see the category, they engage. </a:t>
            </a:r>
            <a:endParaRPr lang="en-US" sz="1600" dirty="0">
              <a:solidFill>
                <a:schemeClr val="dk1"/>
              </a:solidFill>
              <a:latin typeface="Arial"/>
              <a:ea typeface="Arial"/>
              <a:cs typeface="Arial"/>
            </a:endParaRPr>
          </a:p>
          <a:p>
            <a:pPr marL="171450" indent="-171450">
              <a:spcAft>
                <a:spcPts val="600"/>
              </a:spcAft>
              <a:buFont typeface="Arial" panose="020B0604020202020204" pitchFamily="34" charset="0"/>
              <a:buChar char="•"/>
            </a:pPr>
            <a:r>
              <a:rPr lang="en-US" sz="1600" dirty="0">
                <a:solidFill>
                  <a:schemeClr val="dk1"/>
                </a:solidFill>
                <a:ea typeface="+mn-lt"/>
                <a:cs typeface="+mn-lt"/>
              </a:rPr>
              <a:t>Use a combination of deal + display to maximize shopper response.  Prioritize assortment over depth of deal.  Offer loyalty/reward element.</a:t>
            </a:r>
          </a:p>
          <a:p>
            <a:pPr marL="742950" lvl="1" indent="-285750">
              <a:spcAft>
                <a:spcPts val="600"/>
              </a:spcAft>
              <a:buFont typeface="Courier New" panose="02070309020205020404" pitchFamily="49" charset="0"/>
              <a:buChar char="o"/>
            </a:pPr>
            <a:r>
              <a:rPr lang="en-US" sz="1600" dirty="0">
                <a:ea typeface="+mn-lt"/>
                <a:cs typeface="+mn-lt"/>
              </a:rPr>
              <a:t>Example: Buy A, Get B promotion where shoppers could buy different varieties would be more appealing to Retail-Mart’s shoppers than a deep deal on a single item. </a:t>
            </a:r>
          </a:p>
          <a:p>
            <a:pPr marL="171450" indent="-171450">
              <a:spcAft>
                <a:spcPts val="600"/>
              </a:spcAft>
              <a:buFont typeface="Arial" panose="020B0604020202020204" pitchFamily="34" charset="0"/>
              <a:buChar char="•"/>
            </a:pPr>
            <a:r>
              <a:rPr lang="en-US" sz="1600" dirty="0">
                <a:ea typeface="+mn-lt"/>
                <a:cs typeface="+mn-lt"/>
              </a:rPr>
              <a:t>Locate displays at front of store, in proximity to self-checkout and express lanes if possible. </a:t>
            </a:r>
            <a:endParaRPr lang="en-US" sz="1600" dirty="0">
              <a:cs typeface="Arial" panose="020B0604020202020204"/>
            </a:endParaRPr>
          </a:p>
        </p:txBody>
      </p:sp>
    </p:spTree>
    <p:extLst>
      <p:ext uri="{BB962C8B-B14F-4D97-AF65-F5344CB8AC3E}">
        <p14:creationId xmlns:p14="http://schemas.microsoft.com/office/powerpoint/2010/main" val="2903409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12F6B45-229D-E13D-6632-911EC59FCC3C}"/>
              </a:ext>
            </a:extLst>
          </p:cNvPr>
          <p:cNvPicPr>
            <a:picLocks noGrp="1" noChangeAspect="1"/>
          </p:cNvPicPr>
          <p:nvPr>
            <p:ph type="pic" sz="quarter" idx="14"/>
          </p:nvPr>
        </p:nvPicPr>
        <p:blipFill rotWithShape="1">
          <a:blip r:embed="rId2"/>
          <a:srcRect l="18367" r="22325"/>
          <a:stretch/>
        </p:blipFill>
        <p:spPr>
          <a:xfrm>
            <a:off x="6096000" y="0"/>
            <a:ext cx="6096000" cy="6858000"/>
          </a:xfrm>
        </p:spPr>
      </p:pic>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16</a:t>
            </a:fld>
            <a:endParaRPr lang="en-US"/>
          </a:p>
        </p:txBody>
      </p:sp>
      <p:sp>
        <p:nvSpPr>
          <p:cNvPr id="12" name="Text Placeholder 11">
            <a:extLst>
              <a:ext uri="{FF2B5EF4-FFF2-40B4-BE49-F238E27FC236}">
                <a16:creationId xmlns:a16="http://schemas.microsoft.com/office/drawing/2014/main" id="{56003BCD-9FEC-99E9-513E-82BE360D4081}"/>
              </a:ext>
            </a:extLst>
          </p:cNvPr>
          <p:cNvSpPr>
            <a:spLocks noGrp="1"/>
          </p:cNvSpPr>
          <p:nvPr>
            <p:ph type="body" sz="quarter" idx="17"/>
          </p:nvPr>
        </p:nvSpPr>
        <p:spPr/>
        <p:txBody>
          <a:bodyPr/>
          <a:lstStyle/>
          <a:p>
            <a:endParaRPr lang="en-PH"/>
          </a:p>
        </p:txBody>
      </p:sp>
      <p:sp>
        <p:nvSpPr>
          <p:cNvPr id="8" name="Title 7">
            <a:extLst>
              <a:ext uri="{FF2B5EF4-FFF2-40B4-BE49-F238E27FC236}">
                <a16:creationId xmlns:a16="http://schemas.microsoft.com/office/drawing/2014/main" id="{E0ADC47C-854A-C121-FAE2-870389F02C4E}"/>
              </a:ext>
            </a:extLst>
          </p:cNvPr>
          <p:cNvSpPr>
            <a:spLocks noGrp="1"/>
          </p:cNvSpPr>
          <p:nvPr>
            <p:ph type="title"/>
          </p:nvPr>
        </p:nvSpPr>
        <p:spPr/>
        <p:txBody>
          <a:bodyPr/>
          <a:lstStyle/>
          <a:p>
            <a:r>
              <a:rPr lang="en-PH" dirty="0"/>
              <a:t>Our New Reality</a:t>
            </a:r>
          </a:p>
        </p:txBody>
      </p:sp>
      <p:sp>
        <p:nvSpPr>
          <p:cNvPr id="13" name="TextBox 12">
            <a:extLst>
              <a:ext uri="{FF2B5EF4-FFF2-40B4-BE49-F238E27FC236}">
                <a16:creationId xmlns:a16="http://schemas.microsoft.com/office/drawing/2014/main" id="{D726E960-0F08-C4E5-935A-64CD20A7979C}"/>
              </a:ext>
            </a:extLst>
          </p:cNvPr>
          <p:cNvSpPr txBox="1"/>
          <p:nvPr/>
        </p:nvSpPr>
        <p:spPr>
          <a:xfrm flipH="1">
            <a:off x="288555" y="1608451"/>
            <a:ext cx="5537253" cy="2122302"/>
          </a:xfrm>
          <a:prstGeom prst="rect">
            <a:avLst/>
          </a:prstGeom>
          <a:noFill/>
        </p:spPr>
        <p:txBody>
          <a:bodyPr wrap="square" lIns="0" rIns="0" rtlCol="0">
            <a:noAutofit/>
          </a:bodyPr>
          <a:lstStyle/>
          <a:p>
            <a:r>
              <a:rPr lang="en-US" dirty="0">
                <a:latin typeface="+mj-lt"/>
                <a:ea typeface="+mn-lt"/>
                <a:cs typeface="+mn-lt"/>
              </a:rPr>
              <a:t>The way consumers decide where to shop has changed. Emotional connections are more important, sensitivity to price has hit an all-time high, yet shoppers will go out of their way to get what they want (for the right price.) Retailers that capitalize on these trends are being rewarded with not only loyalty, but advocacy. </a:t>
            </a:r>
          </a:p>
        </p:txBody>
      </p:sp>
      <p:pic>
        <p:nvPicPr>
          <p:cNvPr id="2" name="Picture 1" descr="A blue arrow pointing to a circle&#10;&#10;Description automatically generated">
            <a:extLst>
              <a:ext uri="{FF2B5EF4-FFF2-40B4-BE49-F238E27FC236}">
                <a16:creationId xmlns:a16="http://schemas.microsoft.com/office/drawing/2014/main" id="{3A3D394C-F2FE-7853-AF82-39A0B541E262}"/>
              </a:ext>
            </a:extLst>
          </p:cNvPr>
          <p:cNvPicPr>
            <a:picLocks noChangeAspect="1"/>
          </p:cNvPicPr>
          <p:nvPr/>
        </p:nvPicPr>
        <p:blipFill>
          <a:blip r:embed="rId3"/>
          <a:stretch>
            <a:fillRect/>
          </a:stretch>
        </p:blipFill>
        <p:spPr>
          <a:xfrm>
            <a:off x="288558" y="4238824"/>
            <a:ext cx="714375" cy="714375"/>
          </a:xfrm>
          <a:prstGeom prst="rect">
            <a:avLst/>
          </a:prstGeom>
        </p:spPr>
      </p:pic>
      <p:sp>
        <p:nvSpPr>
          <p:cNvPr id="4" name="TextBox 3">
            <a:extLst>
              <a:ext uri="{FF2B5EF4-FFF2-40B4-BE49-F238E27FC236}">
                <a16:creationId xmlns:a16="http://schemas.microsoft.com/office/drawing/2014/main" id="{23DDE30B-7612-388C-DC10-CF76C9ECA13E}"/>
              </a:ext>
            </a:extLst>
          </p:cNvPr>
          <p:cNvSpPr txBox="1"/>
          <p:nvPr/>
        </p:nvSpPr>
        <p:spPr>
          <a:xfrm flipH="1">
            <a:off x="1148089" y="4378042"/>
            <a:ext cx="4585197" cy="435938"/>
          </a:xfrm>
          <a:prstGeom prst="rect">
            <a:avLst/>
          </a:prstGeom>
          <a:noFill/>
        </p:spPr>
        <p:txBody>
          <a:bodyPr wrap="square" lIns="0" rIns="0" rtlCol="0" anchor="ctr">
            <a:noAutofit/>
          </a:bodyPr>
          <a:lstStyle/>
          <a:p>
            <a:r>
              <a:rPr lang="en-US" dirty="0">
                <a:latin typeface="Georgia"/>
                <a:ea typeface="+mn-lt"/>
                <a:cs typeface="+mn-lt"/>
                <a:hlinkClick r:id="rId4" action="ppaction://hlinkfile"/>
              </a:rPr>
              <a:t>Contact a store choice expert today</a:t>
            </a:r>
            <a:endParaRPr lang="en-US" dirty="0">
              <a:latin typeface="Georgia"/>
              <a:ea typeface="+mn-lt"/>
              <a:cs typeface="+mn-lt"/>
            </a:endParaRPr>
          </a:p>
        </p:txBody>
      </p:sp>
    </p:spTree>
    <p:extLst>
      <p:ext uri="{BB962C8B-B14F-4D97-AF65-F5344CB8AC3E}">
        <p14:creationId xmlns:p14="http://schemas.microsoft.com/office/powerpoint/2010/main" val="391138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person in a grocery store&#10;&#10;Description automatically generated">
            <a:extLst>
              <a:ext uri="{FF2B5EF4-FFF2-40B4-BE49-F238E27FC236}">
                <a16:creationId xmlns:a16="http://schemas.microsoft.com/office/drawing/2014/main" id="{BA465F86-6776-0E29-C7B4-2BEC353BAA0B}"/>
              </a:ext>
            </a:extLst>
          </p:cNvPr>
          <p:cNvPicPr>
            <a:picLocks noGrp="1" noChangeAspect="1"/>
          </p:cNvPicPr>
          <p:nvPr>
            <p:ph type="pic" sz="quarter" idx="14"/>
          </p:nvPr>
        </p:nvPicPr>
        <p:blipFill>
          <a:blip r:embed="rId2"/>
          <a:srcRect l="20370" r="20370"/>
          <a:stretch>
            <a:fillRect/>
          </a:stretch>
        </p:blipFill>
        <p:spPr/>
      </p:pic>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2</a:t>
            </a:fld>
            <a:endParaRPr lang="en-US"/>
          </a:p>
        </p:txBody>
      </p:sp>
      <p:sp>
        <p:nvSpPr>
          <p:cNvPr id="12" name="Text Placeholder 11">
            <a:extLst>
              <a:ext uri="{FF2B5EF4-FFF2-40B4-BE49-F238E27FC236}">
                <a16:creationId xmlns:a16="http://schemas.microsoft.com/office/drawing/2014/main" id="{56003BCD-9FEC-99E9-513E-82BE360D4081}"/>
              </a:ext>
            </a:extLst>
          </p:cNvPr>
          <p:cNvSpPr>
            <a:spLocks noGrp="1"/>
          </p:cNvSpPr>
          <p:nvPr>
            <p:ph type="body" sz="quarter" idx="17"/>
          </p:nvPr>
        </p:nvSpPr>
        <p:spPr/>
        <p:txBody>
          <a:bodyPr/>
          <a:lstStyle/>
          <a:p>
            <a:endParaRPr lang="en-PH"/>
          </a:p>
        </p:txBody>
      </p:sp>
      <p:sp>
        <p:nvSpPr>
          <p:cNvPr id="8" name="Title 7">
            <a:extLst>
              <a:ext uri="{FF2B5EF4-FFF2-40B4-BE49-F238E27FC236}">
                <a16:creationId xmlns:a16="http://schemas.microsoft.com/office/drawing/2014/main" id="{E0ADC47C-854A-C121-FAE2-870389F02C4E}"/>
              </a:ext>
            </a:extLst>
          </p:cNvPr>
          <p:cNvSpPr>
            <a:spLocks noGrp="1"/>
          </p:cNvSpPr>
          <p:nvPr>
            <p:ph type="title"/>
          </p:nvPr>
        </p:nvSpPr>
        <p:spPr/>
        <p:txBody>
          <a:bodyPr/>
          <a:lstStyle/>
          <a:p>
            <a:r>
              <a:rPr lang="en-PH" dirty="0"/>
              <a:t>Background</a:t>
            </a:r>
          </a:p>
        </p:txBody>
      </p:sp>
      <p:sp>
        <p:nvSpPr>
          <p:cNvPr id="13" name="TextBox 12">
            <a:extLst>
              <a:ext uri="{FF2B5EF4-FFF2-40B4-BE49-F238E27FC236}">
                <a16:creationId xmlns:a16="http://schemas.microsoft.com/office/drawing/2014/main" id="{D726E960-0F08-C4E5-935A-64CD20A7979C}"/>
              </a:ext>
            </a:extLst>
          </p:cNvPr>
          <p:cNvSpPr txBox="1"/>
          <p:nvPr/>
        </p:nvSpPr>
        <p:spPr>
          <a:xfrm flipH="1">
            <a:off x="288556" y="1608450"/>
            <a:ext cx="5537253" cy="3344749"/>
          </a:xfrm>
          <a:prstGeom prst="rect">
            <a:avLst/>
          </a:prstGeom>
          <a:noFill/>
        </p:spPr>
        <p:txBody>
          <a:bodyPr wrap="square" lIns="0" rIns="0" rtlCol="0">
            <a:noAutofit/>
          </a:bodyPr>
          <a:lstStyle/>
          <a:p>
            <a:r>
              <a:rPr lang="en-US" dirty="0">
                <a:latin typeface="+mj-lt"/>
                <a:ea typeface="+mn-lt"/>
                <a:cs typeface="+mn-lt"/>
              </a:rPr>
              <a:t>Retail-Mart seeks to understand shopper attitudes, preferences, influences, and behaviors for the snack category shopper, at both Retail-Mart’s and key competitors </a:t>
            </a:r>
            <a:endParaRPr lang="en-US" dirty="0">
              <a:latin typeface="+mj-lt"/>
              <a:cs typeface="Arial"/>
            </a:endParaRPr>
          </a:p>
          <a:p>
            <a:endParaRPr lang="en-US" dirty="0">
              <a:latin typeface="+mj-lt"/>
              <a:cs typeface="Arial"/>
            </a:endParaRPr>
          </a:p>
          <a:p>
            <a:r>
              <a:rPr lang="en-US" dirty="0">
                <a:latin typeface="+mj-lt"/>
                <a:ea typeface="+mn-lt"/>
                <a:cs typeface="+mn-lt"/>
              </a:rPr>
              <a:t>For this analysis, insight from NIQ BASES Omnichannel Shopper Fundamentals and Store Choice Drivers solutions was used to develop a shopper led strategy for the snacks category</a:t>
            </a:r>
            <a:endParaRPr lang="en-US" dirty="0">
              <a:latin typeface="+mj-lt"/>
              <a:cs typeface="Arial"/>
            </a:endParaRPr>
          </a:p>
          <a:p>
            <a:pPr algn="l">
              <a:spcAft>
                <a:spcPts val="600"/>
              </a:spcAft>
            </a:pPr>
            <a:endParaRPr lang="en-US" dirty="0">
              <a:latin typeface="+mj-lt"/>
              <a:cs typeface="Arial"/>
            </a:endParaRPr>
          </a:p>
        </p:txBody>
      </p:sp>
    </p:spTree>
    <p:extLst>
      <p:ext uri="{BB962C8B-B14F-4D97-AF65-F5344CB8AC3E}">
        <p14:creationId xmlns:p14="http://schemas.microsoft.com/office/powerpoint/2010/main" val="126315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3</a:t>
            </a:fld>
            <a:endParaRPr lang="en-US"/>
          </a:p>
        </p:txBody>
      </p:sp>
      <p:sp>
        <p:nvSpPr>
          <p:cNvPr id="5" name="Text Placeholder 4">
            <a:extLst>
              <a:ext uri="{FF2B5EF4-FFF2-40B4-BE49-F238E27FC236}">
                <a16:creationId xmlns:a16="http://schemas.microsoft.com/office/drawing/2014/main" id="{35F823D1-AF0D-5616-3698-C149C6D5574C}"/>
              </a:ext>
            </a:extLst>
          </p:cNvPr>
          <p:cNvSpPr>
            <a:spLocks noGrp="1"/>
          </p:cNvSpPr>
          <p:nvPr>
            <p:ph type="body" sz="quarter" idx="17"/>
          </p:nvPr>
        </p:nvSpPr>
        <p:spPr/>
        <p:txBody>
          <a:bodyPr/>
          <a:lstStyle/>
          <a:p>
            <a:endParaRPr lang="en-US"/>
          </a:p>
        </p:txBody>
      </p:sp>
      <p:sp>
        <p:nvSpPr>
          <p:cNvPr id="6" name="Title 5">
            <a:extLst>
              <a:ext uri="{FF2B5EF4-FFF2-40B4-BE49-F238E27FC236}">
                <a16:creationId xmlns:a16="http://schemas.microsoft.com/office/drawing/2014/main" id="{8421BFC7-8A20-0B71-5FD2-F35746342C8C}"/>
              </a:ext>
            </a:extLst>
          </p:cNvPr>
          <p:cNvSpPr>
            <a:spLocks noGrp="1"/>
          </p:cNvSpPr>
          <p:nvPr>
            <p:ph type="title"/>
          </p:nvPr>
        </p:nvSpPr>
        <p:spPr/>
        <p:txBody>
          <a:bodyPr/>
          <a:lstStyle/>
          <a:p>
            <a:r>
              <a:rPr lang="en-US" dirty="0"/>
              <a:t>Shopper-based Intelligence</a:t>
            </a:r>
          </a:p>
        </p:txBody>
      </p:sp>
      <p:sp>
        <p:nvSpPr>
          <p:cNvPr id="2" name="Rectangle: Rounded Corners 1">
            <a:extLst>
              <a:ext uri="{FF2B5EF4-FFF2-40B4-BE49-F238E27FC236}">
                <a16:creationId xmlns:a16="http://schemas.microsoft.com/office/drawing/2014/main" id="{632C4906-E542-06CB-03CC-A40F9E82FB68}"/>
              </a:ext>
            </a:extLst>
          </p:cNvPr>
          <p:cNvSpPr/>
          <p:nvPr/>
        </p:nvSpPr>
        <p:spPr>
          <a:xfrm>
            <a:off x="303642" y="1276350"/>
            <a:ext cx="5687583" cy="4076700"/>
          </a:xfrm>
          <a:prstGeom prst="roundRect">
            <a:avLst>
              <a:gd name="adj" fmla="val 3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lstStyle/>
          <a:p>
            <a:pPr algn="l">
              <a:spcAft>
                <a:spcPts val="1200"/>
              </a:spcAft>
            </a:pPr>
            <a:r>
              <a:rPr lang="en-US" b="1" u="sng" dirty="0">
                <a:solidFill>
                  <a:schemeClr val="bg1"/>
                </a:solidFill>
                <a:uFill>
                  <a:solidFill>
                    <a:schemeClr val="bg2"/>
                  </a:solidFill>
                </a:uFill>
                <a:latin typeface="+mj-lt"/>
                <a:hlinkClick r:id="rId2">
                  <a:extLst>
                    <a:ext uri="{A12FA001-AC4F-418D-AE19-62706E023703}">
                      <ahyp:hlinkClr xmlns:ahyp="http://schemas.microsoft.com/office/drawing/2018/hyperlinkcolor" val="tx"/>
                    </a:ext>
                  </a:extLst>
                </a:hlinkClick>
              </a:rPr>
              <a:t>Omnichannel Shopping Fundamentals</a:t>
            </a:r>
            <a:endParaRPr lang="en-US" b="1" u="sng" dirty="0">
              <a:solidFill>
                <a:schemeClr val="bg1"/>
              </a:solidFill>
              <a:uFill>
                <a:solidFill>
                  <a:schemeClr val="bg2"/>
                </a:solidFill>
              </a:uFill>
              <a:latin typeface="+mj-lt"/>
            </a:endParaRPr>
          </a:p>
          <a:p>
            <a:pPr marL="285750" indent="-285750" algn="l">
              <a:spcAft>
                <a:spcPts val="1200"/>
              </a:spcAft>
              <a:buFont typeface="Arial" panose="020B0604020202020204" pitchFamily="34" charset="0"/>
              <a:buChar char="•"/>
            </a:pPr>
            <a:r>
              <a:rPr lang="en-US" sz="1600" dirty="0">
                <a:solidFill>
                  <a:schemeClr val="bg1"/>
                </a:solidFill>
                <a:latin typeface="+mj-lt"/>
              </a:rPr>
              <a:t>Path to purchase insight</a:t>
            </a:r>
          </a:p>
          <a:p>
            <a:pPr marL="285750" indent="-285750" algn="l">
              <a:spcAft>
                <a:spcPts val="1200"/>
              </a:spcAft>
              <a:buFont typeface="Arial" panose="020B0604020202020204" pitchFamily="34" charset="0"/>
              <a:buChar char="•"/>
            </a:pPr>
            <a:r>
              <a:rPr lang="en-US" sz="1600" b="1" dirty="0">
                <a:solidFill>
                  <a:schemeClr val="bg1"/>
                </a:solidFill>
                <a:latin typeface="+mj-lt"/>
              </a:rPr>
              <a:t>130+ </a:t>
            </a:r>
            <a:r>
              <a:rPr lang="en-US" sz="1600" dirty="0">
                <a:solidFill>
                  <a:schemeClr val="bg1"/>
                </a:solidFill>
                <a:latin typeface="+mj-lt"/>
              </a:rPr>
              <a:t>Food and Non-Food categories </a:t>
            </a:r>
          </a:p>
          <a:p>
            <a:pPr marL="285750" indent="-285750" algn="l">
              <a:spcAft>
                <a:spcPts val="1200"/>
              </a:spcAft>
              <a:buFont typeface="Arial" panose="020B0604020202020204" pitchFamily="34" charset="0"/>
              <a:buChar char="•"/>
            </a:pPr>
            <a:r>
              <a:rPr lang="en-US" sz="1600" dirty="0">
                <a:solidFill>
                  <a:schemeClr val="bg1"/>
                </a:solidFill>
                <a:latin typeface="+mj-lt"/>
              </a:rPr>
              <a:t>Analyze across pre-trip, trip, post-trip attitudes,</a:t>
            </a:r>
          </a:p>
          <a:p>
            <a:pPr marL="285750" indent="-285750" algn="l">
              <a:spcAft>
                <a:spcPts val="1200"/>
              </a:spcAft>
              <a:buFont typeface="Arial" panose="020B0604020202020204" pitchFamily="34" charset="0"/>
              <a:buChar char="•"/>
            </a:pPr>
            <a:r>
              <a:rPr lang="en-US" sz="1600" dirty="0">
                <a:solidFill>
                  <a:schemeClr val="bg1"/>
                </a:solidFill>
                <a:latin typeface="+mj-lt"/>
              </a:rPr>
              <a:t>Assess behaviors, and purchase influencers, both in-store and online</a:t>
            </a:r>
          </a:p>
        </p:txBody>
      </p:sp>
      <p:sp>
        <p:nvSpPr>
          <p:cNvPr id="8" name="Rectangle: Rounded Corners 7">
            <a:extLst>
              <a:ext uri="{FF2B5EF4-FFF2-40B4-BE49-F238E27FC236}">
                <a16:creationId xmlns:a16="http://schemas.microsoft.com/office/drawing/2014/main" id="{D38AC8C7-AA18-01E1-08FC-5C7C2FEFB921}"/>
              </a:ext>
            </a:extLst>
          </p:cNvPr>
          <p:cNvSpPr/>
          <p:nvPr/>
        </p:nvSpPr>
        <p:spPr>
          <a:xfrm>
            <a:off x="6183375" y="1276350"/>
            <a:ext cx="5687583" cy="4076700"/>
          </a:xfrm>
          <a:prstGeom prst="roundRect">
            <a:avLst>
              <a:gd name="adj" fmla="val 361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t"/>
          <a:lstStyle/>
          <a:p>
            <a:pPr algn="l">
              <a:spcAft>
                <a:spcPts val="1200"/>
              </a:spcAft>
            </a:pPr>
            <a:r>
              <a:rPr lang="en-US" b="1" u="sng" dirty="0">
                <a:solidFill>
                  <a:schemeClr val="bg1"/>
                </a:solidFill>
                <a:uFill>
                  <a:solidFill>
                    <a:schemeClr val="tx2"/>
                  </a:solidFill>
                </a:uFill>
                <a:latin typeface="+mj-lt"/>
                <a:hlinkClick r:id="rId3">
                  <a:extLst>
                    <a:ext uri="{A12FA001-AC4F-418D-AE19-62706E023703}">
                      <ahyp:hlinkClr xmlns:ahyp="http://schemas.microsoft.com/office/drawing/2018/hyperlinkcolor" val="tx"/>
                    </a:ext>
                  </a:extLst>
                </a:hlinkClick>
              </a:rPr>
              <a:t>Store Choice Drivers</a:t>
            </a:r>
            <a:endParaRPr lang="en-US" b="1" u="sng" dirty="0">
              <a:solidFill>
                <a:schemeClr val="bg1"/>
              </a:solidFill>
              <a:uFill>
                <a:solidFill>
                  <a:schemeClr val="tx2"/>
                </a:solidFill>
              </a:uFill>
              <a:latin typeface="+mj-lt"/>
            </a:endParaRPr>
          </a:p>
          <a:p>
            <a:pPr marL="285750" indent="-285750" algn="l">
              <a:spcAft>
                <a:spcPts val="1200"/>
              </a:spcAft>
              <a:buFont typeface="Arial" panose="020B0604020202020204" pitchFamily="34" charset="0"/>
              <a:buChar char="•"/>
            </a:pPr>
            <a:r>
              <a:rPr lang="en-US" sz="1600" dirty="0">
                <a:solidFill>
                  <a:schemeClr val="bg1"/>
                </a:solidFill>
                <a:latin typeface="+mj-lt"/>
              </a:rPr>
              <a:t>Shopper ratings of retailer performance </a:t>
            </a:r>
          </a:p>
          <a:p>
            <a:pPr marL="285750" indent="-285750" algn="l">
              <a:spcAft>
                <a:spcPts val="1200"/>
              </a:spcAft>
              <a:buFont typeface="Arial" panose="020B0604020202020204" pitchFamily="34" charset="0"/>
              <a:buChar char="•"/>
            </a:pPr>
            <a:r>
              <a:rPr lang="en-US" sz="1600" b="1" dirty="0">
                <a:solidFill>
                  <a:schemeClr val="bg1"/>
                </a:solidFill>
                <a:latin typeface="+mj-lt"/>
              </a:rPr>
              <a:t>8 key measures </a:t>
            </a:r>
            <a:r>
              <a:rPr lang="en-US" sz="1600" dirty="0">
                <a:solidFill>
                  <a:schemeClr val="bg1"/>
                </a:solidFill>
                <a:latin typeface="+mj-lt"/>
              </a:rPr>
              <a:t>of shopper engagement </a:t>
            </a:r>
          </a:p>
          <a:p>
            <a:pPr marL="285750" indent="-285750" algn="l">
              <a:spcAft>
                <a:spcPts val="1200"/>
              </a:spcAft>
              <a:buFont typeface="Arial" panose="020B0604020202020204" pitchFamily="34" charset="0"/>
              <a:buChar char="•"/>
            </a:pPr>
            <a:r>
              <a:rPr lang="en-US" sz="1600" b="1" dirty="0">
                <a:solidFill>
                  <a:schemeClr val="bg1"/>
                </a:solidFill>
                <a:latin typeface="+mj-lt"/>
              </a:rPr>
              <a:t>50+ </a:t>
            </a:r>
            <a:r>
              <a:rPr lang="en-US" sz="1600" dirty="0">
                <a:solidFill>
                  <a:schemeClr val="bg1"/>
                </a:solidFill>
                <a:latin typeface="+mj-lt"/>
              </a:rPr>
              <a:t>performance attributes</a:t>
            </a:r>
          </a:p>
          <a:p>
            <a:pPr marL="285750" indent="-285750" algn="l">
              <a:spcAft>
                <a:spcPts val="1200"/>
              </a:spcAft>
              <a:buFont typeface="Arial" panose="020B0604020202020204" pitchFamily="34" charset="0"/>
              <a:buChar char="•"/>
            </a:pPr>
            <a:r>
              <a:rPr lang="en-US" sz="1600" dirty="0">
                <a:solidFill>
                  <a:schemeClr val="bg1"/>
                </a:solidFill>
                <a:latin typeface="+mj-lt"/>
              </a:rPr>
              <a:t>Identifies </a:t>
            </a:r>
            <a:r>
              <a:rPr lang="en-US" sz="1600" b="1" dirty="0">
                <a:solidFill>
                  <a:schemeClr val="bg1"/>
                </a:solidFill>
                <a:latin typeface="+mj-lt"/>
              </a:rPr>
              <a:t>individual retailer’s strengths,</a:t>
            </a:r>
            <a:r>
              <a:rPr lang="en-US" sz="1600" dirty="0">
                <a:solidFill>
                  <a:schemeClr val="bg1"/>
                </a:solidFill>
                <a:latin typeface="+mj-lt"/>
              </a:rPr>
              <a:t> weaknesses, and opportunities based on shoppers’ attitudes</a:t>
            </a:r>
          </a:p>
        </p:txBody>
      </p:sp>
    </p:spTree>
    <p:extLst>
      <p:ext uri="{BB962C8B-B14F-4D97-AF65-F5344CB8AC3E}">
        <p14:creationId xmlns:p14="http://schemas.microsoft.com/office/powerpoint/2010/main" val="13057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4</a:t>
            </a:fld>
            <a:endParaRPr lang="en-US"/>
          </a:p>
        </p:txBody>
      </p:sp>
      <p:sp>
        <p:nvSpPr>
          <p:cNvPr id="6" name="Title 5">
            <a:extLst>
              <a:ext uri="{FF2B5EF4-FFF2-40B4-BE49-F238E27FC236}">
                <a16:creationId xmlns:a16="http://schemas.microsoft.com/office/drawing/2014/main" id="{8421BFC7-8A20-0B71-5FD2-F35746342C8C}"/>
              </a:ext>
            </a:extLst>
          </p:cNvPr>
          <p:cNvSpPr>
            <a:spLocks noGrp="1"/>
          </p:cNvSpPr>
          <p:nvPr>
            <p:ph type="title"/>
          </p:nvPr>
        </p:nvSpPr>
        <p:spPr/>
        <p:txBody>
          <a:bodyPr anchor="t"/>
          <a:lstStyle/>
          <a:p>
            <a:r>
              <a:rPr lang="en-US" dirty="0"/>
              <a:t>Key business questions to be answered by Store Choice Drivers and Omnichannel Shopping Fundamentals</a:t>
            </a:r>
          </a:p>
        </p:txBody>
      </p:sp>
      <p:sp>
        <p:nvSpPr>
          <p:cNvPr id="2" name="TextBox 1">
            <a:extLst>
              <a:ext uri="{FF2B5EF4-FFF2-40B4-BE49-F238E27FC236}">
                <a16:creationId xmlns:a16="http://schemas.microsoft.com/office/drawing/2014/main" id="{2C4861FC-BC3D-82A6-A401-FFF615749013}"/>
              </a:ext>
            </a:extLst>
          </p:cNvPr>
          <p:cNvSpPr txBox="1"/>
          <p:nvPr/>
        </p:nvSpPr>
        <p:spPr>
          <a:xfrm flipH="1">
            <a:off x="288554" y="1017577"/>
            <a:ext cx="5655044" cy="468000"/>
          </a:xfrm>
          <a:prstGeom prst="rect">
            <a:avLst/>
          </a:prstGeom>
          <a:noFill/>
        </p:spPr>
        <p:txBody>
          <a:bodyPr wrap="square" lIns="0" rIns="0" rtlCol="0">
            <a:noAutofit/>
          </a:bodyPr>
          <a:lstStyle/>
          <a:p>
            <a:r>
              <a:rPr lang="en-US" sz="1600" b="1" dirty="0">
                <a:solidFill>
                  <a:schemeClr val="bg2"/>
                </a:solidFill>
                <a:latin typeface="+mj-lt"/>
                <a:ea typeface="+mn-lt"/>
                <a:cs typeface="+mn-lt"/>
              </a:rPr>
              <a:t>Omnichannel Shopping Fundamentals can tell you</a:t>
            </a:r>
          </a:p>
        </p:txBody>
      </p:sp>
      <p:graphicFrame>
        <p:nvGraphicFramePr>
          <p:cNvPr id="8" name="Table 24">
            <a:extLst>
              <a:ext uri="{FF2B5EF4-FFF2-40B4-BE49-F238E27FC236}">
                <a16:creationId xmlns:a16="http://schemas.microsoft.com/office/drawing/2014/main" id="{AE247B3D-7B50-4343-ED45-2A0DDCC4F539}"/>
              </a:ext>
            </a:extLst>
          </p:cNvPr>
          <p:cNvGraphicFramePr>
            <a:graphicFrameLocks noGrp="1"/>
          </p:cNvGraphicFramePr>
          <p:nvPr>
            <p:extLst>
              <p:ext uri="{D42A27DB-BD31-4B8C-83A1-F6EECF244321}">
                <p14:modId xmlns:p14="http://schemas.microsoft.com/office/powerpoint/2010/main" val="289624296"/>
              </p:ext>
            </p:extLst>
          </p:nvPr>
        </p:nvGraphicFramePr>
        <p:xfrm>
          <a:off x="288558" y="1441348"/>
          <a:ext cx="5655041" cy="2310141"/>
        </p:xfrm>
        <a:graphic>
          <a:graphicData uri="http://schemas.openxmlformats.org/drawingml/2006/table">
            <a:tbl>
              <a:tblPr firstRow="1" bandRow="1">
                <a:tableStyleId>{073A0DAA-6AF3-43AB-8588-CEC1D06C72B9}</a:tableStyleId>
              </a:tblPr>
              <a:tblGrid>
                <a:gridCol w="41753">
                  <a:extLst>
                    <a:ext uri="{9D8B030D-6E8A-4147-A177-3AD203B41FA5}">
                      <a16:colId xmlns:a16="http://schemas.microsoft.com/office/drawing/2014/main" val="3338537668"/>
                    </a:ext>
                  </a:extLst>
                </a:gridCol>
                <a:gridCol w="4876688">
                  <a:extLst>
                    <a:ext uri="{9D8B030D-6E8A-4147-A177-3AD203B41FA5}">
                      <a16:colId xmlns:a16="http://schemas.microsoft.com/office/drawing/2014/main" val="1952040229"/>
                    </a:ext>
                  </a:extLst>
                </a:gridCol>
                <a:gridCol w="736600">
                  <a:extLst>
                    <a:ext uri="{9D8B030D-6E8A-4147-A177-3AD203B41FA5}">
                      <a16:colId xmlns:a16="http://schemas.microsoft.com/office/drawing/2014/main" val="720267834"/>
                    </a:ext>
                  </a:extLst>
                </a:gridCol>
              </a:tblGrid>
              <a:tr h="770047">
                <a:tc>
                  <a:txBody>
                    <a:bodyPr/>
                    <a:lstStyle/>
                    <a:p>
                      <a:endParaRPr lang="en-US" sz="1600" dirty="0"/>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buNone/>
                      </a:pPr>
                      <a:r>
                        <a:rPr lang="en-US" sz="1200" dirty="0">
                          <a:solidFill>
                            <a:schemeClr val="tx1"/>
                          </a:solidFill>
                        </a:rPr>
                        <a:t>How do shoppers rate Retail-Mart's performance overall?</a:t>
                      </a:r>
                      <a:br>
                        <a:rPr lang="en-US" sz="1200" dirty="0">
                          <a:solidFill>
                            <a:srgbClr val="555555"/>
                          </a:solidFill>
                        </a:rPr>
                      </a:br>
                      <a:r>
                        <a:rPr lang="en-US" sz="1200" b="0" dirty="0">
                          <a:solidFill>
                            <a:schemeClr val="tx1"/>
                          </a:solidFill>
                        </a:rPr>
                        <a:t>How do they compare to key regional competitors?</a:t>
                      </a:r>
                    </a:p>
                  </a:txBody>
                  <a:tcPr marT="91440" marB="91440"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b="0" dirty="0">
                        <a:solidFill>
                          <a:schemeClr val="tx1"/>
                        </a:solidFill>
                      </a:endParaRPr>
                    </a:p>
                  </a:txBody>
                  <a:tcPr marT="91440" marB="91440"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r h="770047">
                <a:tc>
                  <a:txBody>
                    <a:bodyPr/>
                    <a:lstStyle/>
                    <a:p>
                      <a:endParaRPr lang="en-US" sz="1600"/>
                    </a:p>
                  </a:txBody>
                  <a:tcPr marL="0" marR="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rtl="0">
                        <a:lnSpc>
                          <a:spcPct val="100000"/>
                        </a:lnSpc>
                        <a:spcBef>
                          <a:spcPts val="0"/>
                        </a:spcBef>
                        <a:spcAft>
                          <a:spcPts val="0"/>
                        </a:spcAft>
                        <a:buClrTx/>
                        <a:buSzTx/>
                        <a:buFontTx/>
                        <a:buNone/>
                      </a:pPr>
                      <a:r>
                        <a:rPr lang="en-US" sz="1200" b="1" dirty="0">
                          <a:solidFill>
                            <a:schemeClr val="tx1"/>
                          </a:solidFill>
                        </a:rPr>
                        <a:t>How loyal are Retail-Mart's shoppers?</a:t>
                      </a:r>
                      <a:br>
                        <a:rPr lang="en-US" sz="1200" dirty="0">
                          <a:solidFill>
                            <a:srgbClr val="555555"/>
                          </a:solidFill>
                        </a:rPr>
                      </a:br>
                      <a:r>
                        <a:rPr lang="en-US" sz="1200" b="0" dirty="0">
                          <a:solidFill>
                            <a:schemeClr val="tx1"/>
                          </a:solidFill>
                        </a:rPr>
                        <a:t>Are shoppers willing to be inconvenienced compared to competitors? </a:t>
                      </a:r>
                      <a:endParaRPr lang="en-US" sz="1400" dirty="0"/>
                    </a:p>
                  </a:txBody>
                  <a:tcPr marT="91440" marB="91440"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b="0" dirty="0">
                        <a:solidFill>
                          <a:schemeClr val="tx1"/>
                        </a:solidFill>
                      </a:endParaRPr>
                    </a:p>
                  </a:txBody>
                  <a:tcPr marT="91440" marB="91440"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7443142"/>
                  </a:ext>
                </a:extLst>
              </a:tr>
              <a:tr h="770047">
                <a:tc>
                  <a:txBody>
                    <a:bodyPr/>
                    <a:lstStyle/>
                    <a:p>
                      <a:endParaRPr lang="en-US" sz="1600"/>
                    </a:p>
                  </a:txBody>
                  <a:tcPr marL="0" marR="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a:lnSpc>
                          <a:spcPct val="100000"/>
                        </a:lnSpc>
                        <a:spcBef>
                          <a:spcPts val="0"/>
                        </a:spcBef>
                        <a:spcAft>
                          <a:spcPts val="0"/>
                        </a:spcAft>
                        <a:buNone/>
                      </a:pPr>
                      <a:r>
                        <a:rPr lang="en-US" sz="1200" b="1" dirty="0">
                          <a:solidFill>
                            <a:schemeClr val="tx1"/>
                          </a:solidFill>
                        </a:rPr>
                        <a:t>Do Retail-Mart's shoppers view their snack selection positively?</a:t>
                      </a:r>
                      <a:endParaRPr lang="en-US" sz="1200" b="0" dirty="0">
                        <a:solidFill>
                          <a:schemeClr val="tx1"/>
                        </a:solidFill>
                      </a:endParaRPr>
                    </a:p>
                    <a:p>
                      <a:pPr marL="0" marR="0" lvl="0" indent="0" algn="l">
                        <a:lnSpc>
                          <a:spcPct val="100000"/>
                        </a:lnSpc>
                        <a:spcBef>
                          <a:spcPts val="0"/>
                        </a:spcBef>
                        <a:spcAft>
                          <a:spcPts val="0"/>
                        </a:spcAft>
                        <a:buNone/>
                      </a:pPr>
                      <a:r>
                        <a:rPr lang="en-US" sz="1200" b="0" dirty="0">
                          <a:solidFill>
                            <a:schemeClr val="tx1"/>
                          </a:solidFill>
                        </a:rPr>
                        <a:t>How important is it to have a good snack selection?</a:t>
                      </a:r>
                    </a:p>
                  </a:txBody>
                  <a:tcPr marT="91440" marB="91440"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b="0" dirty="0">
                        <a:solidFill>
                          <a:schemeClr val="tx1"/>
                        </a:solidFill>
                      </a:endParaRPr>
                    </a:p>
                  </a:txBody>
                  <a:tcPr marT="91440" marB="91440"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83681224"/>
                  </a:ext>
                </a:extLst>
              </a:tr>
            </a:tbl>
          </a:graphicData>
        </a:graphic>
      </p:graphicFrame>
      <p:pic>
        <p:nvPicPr>
          <p:cNvPr id="9" name="Picture 8" descr="Icon&#10;&#10;Description automatically generated">
            <a:extLst>
              <a:ext uri="{FF2B5EF4-FFF2-40B4-BE49-F238E27FC236}">
                <a16:creationId xmlns:a16="http://schemas.microsoft.com/office/drawing/2014/main" id="{44DF33F0-EEA9-A081-47DF-EE9E76D9C3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7725" y="1584561"/>
            <a:ext cx="473449" cy="473449"/>
          </a:xfrm>
          <a:prstGeom prst="rect">
            <a:avLst/>
          </a:prstGeom>
        </p:spPr>
      </p:pic>
      <p:pic>
        <p:nvPicPr>
          <p:cNvPr id="10" name="Picture 9" descr="Icon&#10;&#10;Description automatically generated">
            <a:extLst>
              <a:ext uri="{FF2B5EF4-FFF2-40B4-BE49-F238E27FC236}">
                <a16:creationId xmlns:a16="http://schemas.microsoft.com/office/drawing/2014/main" id="{67A2A23F-9212-2463-C296-C50198569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7725" y="2359693"/>
            <a:ext cx="473449" cy="473449"/>
          </a:xfrm>
          <a:prstGeom prst="rect">
            <a:avLst/>
          </a:prstGeom>
        </p:spPr>
      </p:pic>
      <p:pic>
        <p:nvPicPr>
          <p:cNvPr id="11" name="Picture 10" descr="Icon&#10;&#10;Description automatically generated">
            <a:extLst>
              <a:ext uri="{FF2B5EF4-FFF2-40B4-BE49-F238E27FC236}">
                <a16:creationId xmlns:a16="http://schemas.microsoft.com/office/drawing/2014/main" id="{EB9141FA-E3FE-0D98-1033-BA3AA965F7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7725" y="3145608"/>
            <a:ext cx="473449" cy="473449"/>
          </a:xfrm>
          <a:prstGeom prst="rect">
            <a:avLst/>
          </a:prstGeom>
        </p:spPr>
      </p:pic>
      <p:sp>
        <p:nvSpPr>
          <p:cNvPr id="12" name="TextBox 11">
            <a:extLst>
              <a:ext uri="{FF2B5EF4-FFF2-40B4-BE49-F238E27FC236}">
                <a16:creationId xmlns:a16="http://schemas.microsoft.com/office/drawing/2014/main" id="{C2868CA9-CCEF-8292-AB9E-A0BE3924A179}"/>
              </a:ext>
            </a:extLst>
          </p:cNvPr>
          <p:cNvSpPr txBox="1"/>
          <p:nvPr/>
        </p:nvSpPr>
        <p:spPr>
          <a:xfrm flipH="1">
            <a:off x="6248399" y="1017577"/>
            <a:ext cx="5622557" cy="468000"/>
          </a:xfrm>
          <a:prstGeom prst="rect">
            <a:avLst/>
          </a:prstGeom>
          <a:noFill/>
        </p:spPr>
        <p:txBody>
          <a:bodyPr wrap="square" lIns="0" rIns="0" rtlCol="0">
            <a:noAutofit/>
          </a:bodyPr>
          <a:lstStyle/>
          <a:p>
            <a:r>
              <a:rPr lang="en-US" sz="1600" b="1" dirty="0">
                <a:solidFill>
                  <a:schemeClr val="bg2"/>
                </a:solidFill>
                <a:latin typeface="+mj-lt"/>
                <a:ea typeface="+mn-lt"/>
                <a:cs typeface="+mn-lt"/>
              </a:rPr>
              <a:t>Store Choice Drivers can tell you</a:t>
            </a:r>
          </a:p>
        </p:txBody>
      </p:sp>
      <p:graphicFrame>
        <p:nvGraphicFramePr>
          <p:cNvPr id="13" name="Table 24">
            <a:extLst>
              <a:ext uri="{FF2B5EF4-FFF2-40B4-BE49-F238E27FC236}">
                <a16:creationId xmlns:a16="http://schemas.microsoft.com/office/drawing/2014/main" id="{2BB6D917-7FF5-7E70-5085-46172F903D88}"/>
              </a:ext>
            </a:extLst>
          </p:cNvPr>
          <p:cNvGraphicFramePr>
            <a:graphicFrameLocks noGrp="1"/>
          </p:cNvGraphicFramePr>
          <p:nvPr>
            <p:extLst>
              <p:ext uri="{D42A27DB-BD31-4B8C-83A1-F6EECF244321}">
                <p14:modId xmlns:p14="http://schemas.microsoft.com/office/powerpoint/2010/main" val="3480249264"/>
              </p:ext>
            </p:extLst>
          </p:nvPr>
        </p:nvGraphicFramePr>
        <p:xfrm>
          <a:off x="6248400" y="1441348"/>
          <a:ext cx="5655042" cy="4754540"/>
        </p:xfrm>
        <a:graphic>
          <a:graphicData uri="http://schemas.openxmlformats.org/drawingml/2006/table">
            <a:tbl>
              <a:tblPr firstRow="1" bandRow="1">
                <a:tableStyleId>{073A0DAA-6AF3-43AB-8588-CEC1D06C72B9}</a:tableStyleId>
              </a:tblPr>
              <a:tblGrid>
                <a:gridCol w="34312">
                  <a:extLst>
                    <a:ext uri="{9D8B030D-6E8A-4147-A177-3AD203B41FA5}">
                      <a16:colId xmlns:a16="http://schemas.microsoft.com/office/drawing/2014/main" val="3338537668"/>
                    </a:ext>
                  </a:extLst>
                </a:gridCol>
                <a:gridCol w="4884130">
                  <a:extLst>
                    <a:ext uri="{9D8B030D-6E8A-4147-A177-3AD203B41FA5}">
                      <a16:colId xmlns:a16="http://schemas.microsoft.com/office/drawing/2014/main" val="1952040229"/>
                    </a:ext>
                  </a:extLst>
                </a:gridCol>
                <a:gridCol w="736600">
                  <a:extLst>
                    <a:ext uri="{9D8B030D-6E8A-4147-A177-3AD203B41FA5}">
                      <a16:colId xmlns:a16="http://schemas.microsoft.com/office/drawing/2014/main" val="720267834"/>
                    </a:ext>
                  </a:extLst>
                </a:gridCol>
              </a:tblGrid>
              <a:tr h="679220">
                <a:tc>
                  <a:txBody>
                    <a:bodyPr/>
                    <a:lstStyle/>
                    <a:p>
                      <a:endParaRPr lang="en-US" sz="1600"/>
                    </a:p>
                  </a:txBody>
                  <a:tcPr marL="0" marR="0" marT="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200" dirty="0">
                          <a:solidFill>
                            <a:srgbClr val="555555"/>
                          </a:solidFill>
                        </a:rPr>
                        <a:t>Is the snack category an impulse or planned purchase?</a:t>
                      </a:r>
                    </a:p>
                  </a:txBody>
                  <a:tcPr marT="91440" marB="91440" anchor="ct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b="0">
                        <a:solidFill>
                          <a:schemeClr val="tx1"/>
                        </a:solidFill>
                      </a:endParaRPr>
                    </a:p>
                  </a:txBody>
                  <a:tcPr marT="91440" marB="91440" anchor="ctr">
                    <a:lnL w="28575" cap="flat" cmpd="sng" algn="ctr">
                      <a:solidFill>
                        <a:schemeClr val="bg1"/>
                      </a:solid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06392878"/>
                  </a:ext>
                </a:extLst>
              </a:tr>
              <a:tr h="679220">
                <a:tc>
                  <a:txBody>
                    <a:bodyPr/>
                    <a:lstStyle/>
                    <a:p>
                      <a:endParaRPr lang="en-US" sz="1600"/>
                    </a:p>
                  </a:txBody>
                  <a:tcPr marL="0" marR="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dirty="0">
                          <a:solidFill>
                            <a:schemeClr val="tx1"/>
                          </a:solidFill>
                        </a:rPr>
                        <a:t>How engaged with the snack category are shoppers?</a:t>
                      </a:r>
                      <a:endParaRPr lang="en-US" sz="1200" dirty="0">
                        <a:solidFill>
                          <a:srgbClr val="555555"/>
                        </a:solidFill>
                      </a:endParaRPr>
                    </a:p>
                  </a:txBody>
                  <a:tcPr marT="91440" marB="91440"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b="0">
                        <a:solidFill>
                          <a:schemeClr val="tx1"/>
                        </a:solidFill>
                      </a:endParaRPr>
                    </a:p>
                  </a:txBody>
                  <a:tcPr marT="91440" marB="91440"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67443142"/>
                  </a:ext>
                </a:extLst>
              </a:tr>
              <a:tr h="679220">
                <a:tc>
                  <a:txBody>
                    <a:bodyPr/>
                    <a:lstStyle/>
                    <a:p>
                      <a:endParaRPr lang="en-US" sz="1600"/>
                    </a:p>
                  </a:txBody>
                  <a:tcPr marL="0" marR="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dirty="0">
                          <a:solidFill>
                            <a:schemeClr val="tx1"/>
                          </a:solidFill>
                        </a:rPr>
                        <a:t>What are the key in-store influencers of snack category shoppers?</a:t>
                      </a:r>
                      <a:endParaRPr lang="en-US" sz="1200" dirty="0">
                        <a:solidFill>
                          <a:srgbClr val="555555"/>
                        </a:solidFill>
                      </a:endParaRPr>
                    </a:p>
                  </a:txBody>
                  <a:tcPr marT="91440" marB="91440"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b="0">
                        <a:solidFill>
                          <a:schemeClr val="tx1"/>
                        </a:solidFill>
                      </a:endParaRPr>
                    </a:p>
                  </a:txBody>
                  <a:tcPr marT="91440" marB="91440"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83681224"/>
                  </a:ext>
                </a:extLst>
              </a:tr>
              <a:tr h="679220">
                <a:tc>
                  <a:txBody>
                    <a:bodyPr/>
                    <a:lstStyle/>
                    <a:p>
                      <a:endParaRPr lang="en-US" sz="1600"/>
                    </a:p>
                  </a:txBody>
                  <a:tcPr marL="0" marR="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dirty="0">
                          <a:solidFill>
                            <a:schemeClr val="tx1"/>
                          </a:solidFill>
                        </a:rPr>
                        <a:t>Is price or quality more important to shoppers?</a:t>
                      </a:r>
                    </a:p>
                  </a:txBody>
                  <a:tcPr marT="91440" marB="91440"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b="0">
                        <a:solidFill>
                          <a:schemeClr val="tx1"/>
                        </a:solidFill>
                      </a:endParaRPr>
                    </a:p>
                  </a:txBody>
                  <a:tcPr marT="91440" marB="91440"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78119334"/>
                  </a:ext>
                </a:extLst>
              </a:tr>
              <a:tr h="679220">
                <a:tc>
                  <a:txBody>
                    <a:bodyPr/>
                    <a:lstStyle/>
                    <a:p>
                      <a:endParaRPr lang="en-US" sz="1600"/>
                    </a:p>
                  </a:txBody>
                  <a:tcPr marL="0" marR="0" marT="0" marB="0"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dirty="0">
                          <a:solidFill>
                            <a:schemeClr val="tx1"/>
                          </a:solidFill>
                        </a:rPr>
                        <a:t>What kind of trip (Quick trip, Fill-in, Stock up) is most likely?</a:t>
                      </a:r>
                      <a:endParaRPr lang="en-US" sz="1200" b="0" dirty="0">
                        <a:solidFill>
                          <a:schemeClr val="tx1"/>
                        </a:solidFill>
                      </a:endParaRPr>
                    </a:p>
                  </a:txBody>
                  <a:tcPr marT="91440" marB="91440" anchor="ct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endParaRPr lang="en-US" sz="1600" b="0">
                        <a:solidFill>
                          <a:schemeClr val="tx1"/>
                        </a:solidFill>
                      </a:endParaRPr>
                    </a:p>
                  </a:txBody>
                  <a:tcPr marT="91440" marB="91440" anchor="ctr">
                    <a:lnL w="28575" cap="flat" cmpd="sng" algn="ctr">
                      <a:solidFill>
                        <a:schemeClr val="bg1"/>
                      </a:solid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82895925"/>
                  </a:ext>
                </a:extLst>
              </a:tr>
              <a:tr h="679220">
                <a:tc>
                  <a:txBody>
                    <a:bodyPr/>
                    <a:lstStyle/>
                    <a:p>
                      <a:pPr lvl="0">
                        <a:buNone/>
                      </a:pPr>
                      <a:endParaRPr lang="en-US" sz="1600"/>
                    </a:p>
                  </a:txBody>
                  <a:tcPr marL="0" marR="0" marT="0" marB="0" anchor="ctr">
                    <a:lnL w="0">
                      <a:noFill/>
                    </a:lnL>
                    <a:lnR w="0">
                      <a:noFill/>
                    </a:lnR>
                    <a:lnT w="28575">
                      <a:solidFill>
                        <a:schemeClr val="bg1"/>
                      </a:solidFill>
                    </a:lnT>
                    <a:lnB w="28575">
                      <a:solidFill>
                        <a:schemeClr val="bg1"/>
                      </a:solidFill>
                    </a:lnB>
                    <a:lnTlToBr w="0">
                      <a:noFill/>
                    </a:lnTlToBr>
                    <a:lnBlToTr w="0">
                      <a:noFill/>
                    </a:lnBlToTr>
                    <a:solidFill>
                      <a:schemeClr val="bg2"/>
                    </a:solidFill>
                  </a:tcPr>
                </a:tc>
                <a:tc>
                  <a:txBody>
                    <a:bodyPr/>
                    <a:lstStyle/>
                    <a:p>
                      <a:pPr marL="0" lvl="0" indent="0" algn="l">
                        <a:lnSpc>
                          <a:spcPct val="100000"/>
                        </a:lnSpc>
                        <a:spcBef>
                          <a:spcPts val="0"/>
                        </a:spcBef>
                        <a:spcAft>
                          <a:spcPts val="0"/>
                        </a:spcAft>
                        <a:buNone/>
                      </a:pPr>
                      <a:r>
                        <a:rPr lang="en-US" sz="1200" b="1" i="0" u="none" strike="noStrike" noProof="0" dirty="0">
                          <a:solidFill>
                            <a:schemeClr val="tx1"/>
                          </a:solidFill>
                          <a:latin typeface="Arial"/>
                        </a:rPr>
                        <a:t>Where in the store is the snack category purchased? </a:t>
                      </a:r>
                    </a:p>
                  </a:txBody>
                  <a:tcPr marT="91440" marB="91440" anchor="ctr">
                    <a:lnL w="0">
                      <a:noFill/>
                    </a:lnL>
                    <a:lnR w="28575">
                      <a:solidFill>
                        <a:schemeClr val="bg1"/>
                      </a:solidFill>
                    </a:lnR>
                    <a:lnT w="28575">
                      <a:solidFill>
                        <a:schemeClr val="bg1"/>
                      </a:solidFill>
                    </a:lnT>
                    <a:lnB w="28575">
                      <a:solidFill>
                        <a:schemeClr val="bg1"/>
                      </a:solidFill>
                    </a:lnB>
                    <a:lnTlToBr w="0">
                      <a:noFill/>
                    </a:lnTlToBr>
                    <a:lnBlToTr w="0">
                      <a:noFill/>
                    </a:lnBlToTr>
                    <a:solidFill>
                      <a:srgbClr val="F2F2F2"/>
                    </a:solidFill>
                  </a:tcPr>
                </a:tc>
                <a:tc>
                  <a:txBody>
                    <a:bodyPr/>
                    <a:lstStyle/>
                    <a:p>
                      <a:pPr lvl="0">
                        <a:buNone/>
                      </a:pPr>
                      <a:endParaRPr lang="en-US" sz="1600" b="0">
                        <a:solidFill>
                          <a:schemeClr val="tx1"/>
                        </a:solidFill>
                      </a:endParaRPr>
                    </a:p>
                  </a:txBody>
                  <a:tcPr marT="91440" marB="91440" anchor="ctr">
                    <a:lnL w="28575">
                      <a:solidFill>
                        <a:schemeClr val="bg1"/>
                      </a:solidFill>
                    </a:lnL>
                    <a:lnR w="0">
                      <a:noFill/>
                    </a:lnR>
                    <a:lnT w="28575">
                      <a:solidFill>
                        <a:schemeClr val="bg1"/>
                      </a:solidFill>
                    </a:lnT>
                    <a:lnB w="28575">
                      <a:solidFill>
                        <a:schemeClr val="bg1"/>
                      </a:solidFill>
                    </a:lnB>
                    <a:lnTlToBr w="0">
                      <a:noFill/>
                    </a:lnTlToBr>
                    <a:lnBlToTr w="0">
                      <a:noFill/>
                    </a:lnBlToTr>
                    <a:solidFill>
                      <a:srgbClr val="F2F2F2"/>
                    </a:solidFill>
                  </a:tcPr>
                </a:tc>
                <a:extLst>
                  <a:ext uri="{0D108BD9-81ED-4DB2-BD59-A6C34878D82A}">
                    <a16:rowId xmlns:a16="http://schemas.microsoft.com/office/drawing/2014/main" val="30341411"/>
                  </a:ext>
                </a:extLst>
              </a:tr>
              <a:tr h="679220">
                <a:tc>
                  <a:txBody>
                    <a:bodyPr/>
                    <a:lstStyle/>
                    <a:p>
                      <a:pPr lvl="0">
                        <a:buNone/>
                      </a:pPr>
                      <a:endParaRPr lang="en-US" sz="1600"/>
                    </a:p>
                  </a:txBody>
                  <a:tcPr marL="0" marR="0" marT="0" marB="0" anchor="ctr">
                    <a:lnL w="0">
                      <a:noFill/>
                    </a:lnL>
                    <a:lnR w="0">
                      <a:noFill/>
                    </a:lnR>
                    <a:lnT w="28575">
                      <a:solidFill>
                        <a:schemeClr val="bg1"/>
                      </a:solidFill>
                    </a:lnT>
                    <a:lnB w="0">
                      <a:noFill/>
                    </a:lnB>
                    <a:lnTlToBr w="0">
                      <a:noFill/>
                    </a:lnTlToBr>
                    <a:lnBlToTr w="0">
                      <a:noFill/>
                    </a:lnBlToTr>
                    <a:solidFill>
                      <a:schemeClr val="bg2"/>
                    </a:solidFill>
                  </a:tcPr>
                </a:tc>
                <a:tc>
                  <a:txBody>
                    <a:bodyPr/>
                    <a:lstStyle/>
                    <a:p>
                      <a:pPr marL="0" lvl="0" indent="0" algn="l">
                        <a:lnSpc>
                          <a:spcPct val="100000"/>
                        </a:lnSpc>
                        <a:spcBef>
                          <a:spcPts val="0"/>
                        </a:spcBef>
                        <a:spcAft>
                          <a:spcPts val="0"/>
                        </a:spcAft>
                        <a:buNone/>
                      </a:pPr>
                      <a:r>
                        <a:rPr lang="en-US" sz="1200" b="1" i="0" u="none" strike="noStrike" noProof="0" dirty="0">
                          <a:solidFill>
                            <a:schemeClr val="tx1"/>
                          </a:solidFill>
                          <a:latin typeface="Arial"/>
                        </a:rPr>
                        <a:t>How can Retail-Mart partner with manufacturers to bring shoppers back to the snack category? </a:t>
                      </a:r>
                      <a:endParaRPr lang="en-US" sz="1400" dirty="0"/>
                    </a:p>
                  </a:txBody>
                  <a:tcPr marT="91440" marB="91440" anchor="ctr">
                    <a:lnL w="0">
                      <a:noFill/>
                    </a:lnL>
                    <a:lnR w="28575">
                      <a:solidFill>
                        <a:schemeClr val="bg1"/>
                      </a:solidFill>
                    </a:lnR>
                    <a:lnT w="28575">
                      <a:solidFill>
                        <a:schemeClr val="bg1"/>
                      </a:solidFill>
                    </a:lnT>
                    <a:lnB w="0">
                      <a:noFill/>
                    </a:lnB>
                    <a:lnTlToBr w="0">
                      <a:noFill/>
                    </a:lnTlToBr>
                    <a:lnBlToTr w="0">
                      <a:noFill/>
                    </a:lnBlToTr>
                    <a:solidFill>
                      <a:srgbClr val="F2F2F2"/>
                    </a:solidFill>
                  </a:tcPr>
                </a:tc>
                <a:tc>
                  <a:txBody>
                    <a:bodyPr/>
                    <a:lstStyle/>
                    <a:p>
                      <a:pPr lvl="0">
                        <a:buNone/>
                      </a:pPr>
                      <a:endParaRPr lang="en-US" sz="1600" b="0" dirty="0">
                        <a:solidFill>
                          <a:schemeClr val="tx1"/>
                        </a:solidFill>
                      </a:endParaRPr>
                    </a:p>
                  </a:txBody>
                  <a:tcPr marT="91440" marB="91440" anchor="ctr">
                    <a:lnL w="28575">
                      <a:solidFill>
                        <a:schemeClr val="bg1"/>
                      </a:solidFill>
                    </a:lnL>
                    <a:lnR w="0">
                      <a:noFill/>
                    </a:lnR>
                    <a:lnT w="28575">
                      <a:solidFill>
                        <a:schemeClr val="bg1"/>
                      </a:solidFill>
                    </a:lnT>
                    <a:lnB w="0">
                      <a:noFill/>
                    </a:lnB>
                    <a:lnTlToBr w="0">
                      <a:noFill/>
                    </a:lnTlToBr>
                    <a:lnBlToTr w="0">
                      <a:noFill/>
                    </a:lnBlToTr>
                    <a:solidFill>
                      <a:srgbClr val="F2F2F2"/>
                    </a:solidFill>
                  </a:tcPr>
                </a:tc>
                <a:extLst>
                  <a:ext uri="{0D108BD9-81ED-4DB2-BD59-A6C34878D82A}">
                    <a16:rowId xmlns:a16="http://schemas.microsoft.com/office/drawing/2014/main" val="4111833767"/>
                  </a:ext>
                </a:extLst>
              </a:tr>
            </a:tbl>
          </a:graphicData>
        </a:graphic>
      </p:graphicFrame>
      <p:pic>
        <p:nvPicPr>
          <p:cNvPr id="15" name="Picture 14" descr="Icon&#10;&#10;Description automatically generated">
            <a:extLst>
              <a:ext uri="{FF2B5EF4-FFF2-40B4-BE49-F238E27FC236}">
                <a16:creationId xmlns:a16="http://schemas.microsoft.com/office/drawing/2014/main" id="{85133B08-433E-AFBF-33CB-6560403925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7038" y="2901528"/>
            <a:ext cx="473449" cy="473449"/>
          </a:xfrm>
          <a:prstGeom prst="rect">
            <a:avLst/>
          </a:prstGeom>
        </p:spPr>
      </p:pic>
      <p:pic>
        <p:nvPicPr>
          <p:cNvPr id="16" name="Picture 15" descr="Icon&#10;&#10;Description automatically generated">
            <a:extLst>
              <a:ext uri="{FF2B5EF4-FFF2-40B4-BE49-F238E27FC236}">
                <a16:creationId xmlns:a16="http://schemas.microsoft.com/office/drawing/2014/main" id="{E232D19A-E3C9-2AA9-B189-1873FD1D82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7038" y="2213905"/>
            <a:ext cx="473449" cy="473449"/>
          </a:xfrm>
          <a:prstGeom prst="rect">
            <a:avLst/>
          </a:prstGeom>
        </p:spPr>
      </p:pic>
      <p:pic>
        <p:nvPicPr>
          <p:cNvPr id="17" name="Picture 16" descr="Icon&#10;&#10;Description automatically generated">
            <a:extLst>
              <a:ext uri="{FF2B5EF4-FFF2-40B4-BE49-F238E27FC236}">
                <a16:creationId xmlns:a16="http://schemas.microsoft.com/office/drawing/2014/main" id="{67A4CEC6-1727-78F8-754C-D28C6C27AB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7037" y="1526282"/>
            <a:ext cx="473449" cy="473449"/>
          </a:xfrm>
          <a:prstGeom prst="rect">
            <a:avLst/>
          </a:prstGeom>
        </p:spPr>
      </p:pic>
      <p:pic>
        <p:nvPicPr>
          <p:cNvPr id="18" name="Picture 17" descr="Icon&#10;&#10;Description automatically generated">
            <a:extLst>
              <a:ext uri="{FF2B5EF4-FFF2-40B4-BE49-F238E27FC236}">
                <a16:creationId xmlns:a16="http://schemas.microsoft.com/office/drawing/2014/main" id="{9D4D0373-BBBA-8FA3-5899-04A93828F0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18352" y="3589151"/>
            <a:ext cx="473449" cy="473449"/>
          </a:xfrm>
          <a:prstGeom prst="rect">
            <a:avLst/>
          </a:prstGeom>
        </p:spPr>
      </p:pic>
      <p:pic>
        <p:nvPicPr>
          <p:cNvPr id="19" name="Picture 18" descr="Icon&#10;&#10;Description automatically generated">
            <a:extLst>
              <a:ext uri="{FF2B5EF4-FFF2-40B4-BE49-F238E27FC236}">
                <a16:creationId xmlns:a16="http://schemas.microsoft.com/office/drawing/2014/main" id="{5133BEEF-6DD4-2BC2-2E69-2940C8F859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7037" y="4276774"/>
            <a:ext cx="473449" cy="473449"/>
          </a:xfrm>
          <a:prstGeom prst="rect">
            <a:avLst/>
          </a:prstGeom>
        </p:spPr>
      </p:pic>
      <p:pic>
        <p:nvPicPr>
          <p:cNvPr id="20" name="Picture 19" descr="Icon&#10;&#10;Description automatically generated">
            <a:extLst>
              <a:ext uri="{FF2B5EF4-FFF2-40B4-BE49-F238E27FC236}">
                <a16:creationId xmlns:a16="http://schemas.microsoft.com/office/drawing/2014/main" id="{48D1504C-6730-F17E-455A-23EDB28475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7037" y="4964397"/>
            <a:ext cx="473449" cy="473449"/>
          </a:xfrm>
          <a:prstGeom prst="rect">
            <a:avLst/>
          </a:prstGeom>
        </p:spPr>
      </p:pic>
      <p:pic>
        <p:nvPicPr>
          <p:cNvPr id="21" name="Picture 20" descr="Icon&#10;&#10;Description automatically generated">
            <a:extLst>
              <a:ext uri="{FF2B5EF4-FFF2-40B4-BE49-F238E27FC236}">
                <a16:creationId xmlns:a16="http://schemas.microsoft.com/office/drawing/2014/main" id="{62ECB107-1048-6010-4D55-54560BA67C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18351" y="5652020"/>
            <a:ext cx="473449" cy="473449"/>
          </a:xfrm>
          <a:prstGeom prst="rect">
            <a:avLst/>
          </a:prstGeom>
        </p:spPr>
      </p:pic>
    </p:spTree>
    <p:extLst>
      <p:ext uri="{BB962C8B-B14F-4D97-AF65-F5344CB8AC3E}">
        <p14:creationId xmlns:p14="http://schemas.microsoft.com/office/powerpoint/2010/main" val="2346901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5</a:t>
            </a:fld>
            <a:endParaRPr lang="en-US"/>
          </a:p>
        </p:txBody>
      </p:sp>
      <p:sp>
        <p:nvSpPr>
          <p:cNvPr id="4" name="Text Placeholder 3">
            <a:extLst>
              <a:ext uri="{FF2B5EF4-FFF2-40B4-BE49-F238E27FC236}">
                <a16:creationId xmlns:a16="http://schemas.microsoft.com/office/drawing/2014/main" id="{F96BF2B9-673E-AE52-8991-8E86F32A069F}"/>
              </a:ext>
            </a:extLst>
          </p:cNvPr>
          <p:cNvSpPr>
            <a:spLocks noGrp="1"/>
          </p:cNvSpPr>
          <p:nvPr>
            <p:ph type="body" sz="quarter" idx="13"/>
          </p:nvPr>
        </p:nvSpPr>
        <p:spPr/>
        <p:txBody>
          <a:bodyPr/>
          <a:lstStyle/>
          <a:p>
            <a:r>
              <a:rPr lang="en-US" dirty="0"/>
              <a:t>Store Equity Index can tell Retail-Mart how shoppers view their strengths and weaknesses</a:t>
            </a:r>
          </a:p>
        </p:txBody>
      </p:sp>
      <p:sp>
        <p:nvSpPr>
          <p:cNvPr id="5" name="Text Placeholder 4">
            <a:extLst>
              <a:ext uri="{FF2B5EF4-FFF2-40B4-BE49-F238E27FC236}">
                <a16:creationId xmlns:a16="http://schemas.microsoft.com/office/drawing/2014/main" id="{35F823D1-AF0D-5616-3698-C149C6D5574C}"/>
              </a:ext>
            </a:extLst>
          </p:cNvPr>
          <p:cNvSpPr>
            <a:spLocks noGrp="1"/>
          </p:cNvSpPr>
          <p:nvPr>
            <p:ph type="body" sz="quarter" idx="17"/>
          </p:nvPr>
        </p:nvSpPr>
        <p:spPr/>
        <p:txBody>
          <a:bodyPr/>
          <a:lstStyle/>
          <a:p>
            <a:r>
              <a:rPr lang="en-US" dirty="0"/>
              <a:t>Eight Factors: Familiarity, future visitation intent, recent visitation, emotional connection, inconvenience threshold, willingness to spend more, preference and advocacy.  All Brick &amp; Mortar retailers are indexed against each other, and all E-commerce retailers and Retailer.com sites are indexed against each other.  Each retailer, e-commerce retailer, or Retailer.com site receives only one equity score – the score does not reindex if a new comparison group is created.</a:t>
            </a:r>
          </a:p>
        </p:txBody>
      </p:sp>
      <p:sp>
        <p:nvSpPr>
          <p:cNvPr id="6" name="Title 5">
            <a:extLst>
              <a:ext uri="{FF2B5EF4-FFF2-40B4-BE49-F238E27FC236}">
                <a16:creationId xmlns:a16="http://schemas.microsoft.com/office/drawing/2014/main" id="{8421BFC7-8A20-0B71-5FD2-F35746342C8C}"/>
              </a:ext>
            </a:extLst>
          </p:cNvPr>
          <p:cNvSpPr>
            <a:spLocks noGrp="1"/>
          </p:cNvSpPr>
          <p:nvPr>
            <p:ph type="title"/>
          </p:nvPr>
        </p:nvSpPr>
        <p:spPr/>
        <p:txBody>
          <a:bodyPr/>
          <a:lstStyle/>
          <a:p>
            <a:r>
              <a:rPr lang="en-US" dirty="0"/>
              <a:t>How does Retail-Mart stack up against their competition?</a:t>
            </a:r>
          </a:p>
        </p:txBody>
      </p:sp>
      <p:grpSp>
        <p:nvGrpSpPr>
          <p:cNvPr id="2" name="Google Shape;401;p141">
            <a:extLst>
              <a:ext uri="{FF2B5EF4-FFF2-40B4-BE49-F238E27FC236}">
                <a16:creationId xmlns:a16="http://schemas.microsoft.com/office/drawing/2014/main" id="{BF3B8A4A-ED9E-7412-7487-2C9677CB62E5}"/>
              </a:ext>
            </a:extLst>
          </p:cNvPr>
          <p:cNvGrpSpPr/>
          <p:nvPr/>
        </p:nvGrpSpPr>
        <p:grpSpPr>
          <a:xfrm>
            <a:off x="3936001" y="1448418"/>
            <a:ext cx="8256000" cy="4327900"/>
            <a:chOff x="3936001" y="1448418"/>
            <a:chExt cx="8256000" cy="4327900"/>
          </a:xfrm>
        </p:grpSpPr>
        <p:pic>
          <p:nvPicPr>
            <p:cNvPr id="8" name="Google Shape;402;p141">
              <a:extLst>
                <a:ext uri="{FF2B5EF4-FFF2-40B4-BE49-F238E27FC236}">
                  <a16:creationId xmlns:a16="http://schemas.microsoft.com/office/drawing/2014/main" id="{76C2D4AC-626B-B72C-8DB2-C51888C01448}"/>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936001" y="1448418"/>
              <a:ext cx="8256000" cy="4327900"/>
            </a:xfrm>
            <a:prstGeom prst="rect">
              <a:avLst/>
            </a:prstGeom>
            <a:noFill/>
            <a:ln>
              <a:noFill/>
            </a:ln>
          </p:spPr>
        </p:pic>
        <p:sp>
          <p:nvSpPr>
            <p:cNvPr id="9" name="Google Shape;403;p141">
              <a:extLst>
                <a:ext uri="{FF2B5EF4-FFF2-40B4-BE49-F238E27FC236}">
                  <a16:creationId xmlns:a16="http://schemas.microsoft.com/office/drawing/2014/main" id="{E3EDBBAD-448A-EB74-9E4A-7A3AAE0BD17C}"/>
                </a:ext>
              </a:extLst>
            </p:cNvPr>
            <p:cNvSpPr/>
            <p:nvPr/>
          </p:nvSpPr>
          <p:spPr>
            <a:xfrm>
              <a:off x="7892321" y="5403954"/>
              <a:ext cx="329784" cy="74951"/>
            </a:xfrm>
            <a:prstGeom prst="rect">
              <a:avLst/>
            </a:prstGeom>
            <a:solidFill>
              <a:srgbClr val="2D2D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 name="Picture 9" descr="A blue and white diagram&#10;&#10;Description automatically generated">
            <a:extLst>
              <a:ext uri="{FF2B5EF4-FFF2-40B4-BE49-F238E27FC236}">
                <a16:creationId xmlns:a16="http://schemas.microsoft.com/office/drawing/2014/main" id="{F8008774-BDAE-D770-0A2B-C188E16339A1}"/>
              </a:ext>
            </a:extLst>
          </p:cNvPr>
          <p:cNvPicPr>
            <a:picLocks noChangeAspect="1"/>
          </p:cNvPicPr>
          <p:nvPr/>
        </p:nvPicPr>
        <p:blipFill rotWithShape="1">
          <a:blip r:embed="rId3"/>
          <a:srcRect l="2868" t="16948" r="3604" b="22203"/>
          <a:stretch/>
        </p:blipFill>
        <p:spPr>
          <a:xfrm>
            <a:off x="5166986" y="2700987"/>
            <a:ext cx="5796337" cy="2094862"/>
          </a:xfrm>
          <a:prstGeom prst="rect">
            <a:avLst/>
          </a:prstGeom>
        </p:spPr>
      </p:pic>
      <p:sp>
        <p:nvSpPr>
          <p:cNvPr id="11" name="Title 3">
            <a:extLst>
              <a:ext uri="{FF2B5EF4-FFF2-40B4-BE49-F238E27FC236}">
                <a16:creationId xmlns:a16="http://schemas.microsoft.com/office/drawing/2014/main" id="{263AC9EB-9E73-310F-6080-1E089EAB3D11}"/>
              </a:ext>
            </a:extLst>
          </p:cNvPr>
          <p:cNvSpPr txBox="1">
            <a:spLocks/>
          </p:cNvSpPr>
          <p:nvPr/>
        </p:nvSpPr>
        <p:spPr>
          <a:xfrm>
            <a:off x="5351163" y="1810808"/>
            <a:ext cx="5259687" cy="553998"/>
          </a:xfrm>
          <a:prstGeom prst="rect">
            <a:avLst/>
          </a:prstGeom>
        </p:spPr>
        <p:txBody>
          <a:bodyPr vert="horz" wrap="square" lIns="0" tIns="0" rIns="0" bIns="0" rtlCol="0" anchor="ctr">
            <a:spAutoFit/>
          </a:bodyPr>
          <a:lstStyle>
            <a:lvl1pPr algn="l" defTabSz="914384" rtl="0" eaLnBrk="1" latinLnBrk="0" hangingPunct="1">
              <a:lnSpc>
                <a:spcPct val="100000"/>
              </a:lnSpc>
              <a:spcBef>
                <a:spcPct val="0"/>
              </a:spcBef>
              <a:buNone/>
              <a:defRPr sz="2000" b="1" kern="1200">
                <a:solidFill>
                  <a:schemeClr val="tx1"/>
                </a:solidFill>
                <a:latin typeface="+mj-lt"/>
                <a:ea typeface="+mj-ea"/>
                <a:cs typeface="+mj-cs"/>
              </a:defRPr>
            </a:lvl1pPr>
          </a:lstStyle>
          <a:p>
            <a:r>
              <a:rPr lang="en-US" sz="1800" dirty="0"/>
              <a:t>Store Equity Index shows retailer performance on eight key shopper metrics</a:t>
            </a:r>
            <a:endParaRPr lang="en-US" sz="1800" dirty="0">
              <a:cs typeface="Arial"/>
            </a:endParaRPr>
          </a:p>
        </p:txBody>
      </p:sp>
      <p:sp>
        <p:nvSpPr>
          <p:cNvPr id="12" name="TextBox 11">
            <a:extLst>
              <a:ext uri="{FF2B5EF4-FFF2-40B4-BE49-F238E27FC236}">
                <a16:creationId xmlns:a16="http://schemas.microsoft.com/office/drawing/2014/main" id="{80989B9D-09FA-829F-98D3-992261B2E89D}"/>
              </a:ext>
            </a:extLst>
          </p:cNvPr>
          <p:cNvSpPr txBox="1"/>
          <p:nvPr/>
        </p:nvSpPr>
        <p:spPr>
          <a:xfrm flipH="1">
            <a:off x="288554" y="1619807"/>
            <a:ext cx="3730996" cy="468000"/>
          </a:xfrm>
          <a:prstGeom prst="rect">
            <a:avLst/>
          </a:prstGeom>
          <a:noFill/>
        </p:spPr>
        <p:txBody>
          <a:bodyPr wrap="square" lIns="0" rIns="0" rtlCol="0">
            <a:noAutofit/>
          </a:bodyPr>
          <a:lstStyle/>
          <a:p>
            <a:r>
              <a:rPr lang="en-US" sz="1600" b="1" dirty="0">
                <a:solidFill>
                  <a:schemeClr val="bg2"/>
                </a:solidFill>
                <a:latin typeface="+mj-lt"/>
                <a:ea typeface="+mn-lt"/>
                <a:cs typeface="+mn-lt"/>
              </a:rPr>
              <a:t>Key Insights</a:t>
            </a:r>
          </a:p>
        </p:txBody>
      </p:sp>
      <p:sp>
        <p:nvSpPr>
          <p:cNvPr id="13" name="TextBox 12">
            <a:extLst>
              <a:ext uri="{FF2B5EF4-FFF2-40B4-BE49-F238E27FC236}">
                <a16:creationId xmlns:a16="http://schemas.microsoft.com/office/drawing/2014/main" id="{BFEA9C2C-5C1E-D1D7-D5FB-D5BD8F317A6A}"/>
              </a:ext>
            </a:extLst>
          </p:cNvPr>
          <p:cNvSpPr txBox="1"/>
          <p:nvPr/>
        </p:nvSpPr>
        <p:spPr>
          <a:xfrm flipH="1">
            <a:off x="288554" y="2117408"/>
            <a:ext cx="3730996" cy="2959014"/>
          </a:xfrm>
          <a:prstGeom prst="rect">
            <a:avLst/>
          </a:prstGeom>
          <a:noFill/>
        </p:spPr>
        <p:txBody>
          <a:bodyPr wrap="square" lIns="0" rIns="0" rtlCol="0">
            <a:noAutofit/>
          </a:bodyPr>
          <a:lstStyle/>
          <a:p>
            <a:pPr marL="285750" indent="-285750">
              <a:buFont typeface="Arial" panose="020B0604020202020204" pitchFamily="34" charset="0"/>
              <a:buChar char="•"/>
            </a:pPr>
            <a:r>
              <a:rPr lang="en-US" sz="1600" dirty="0">
                <a:latin typeface="+mj-lt"/>
                <a:ea typeface="+mn-lt"/>
                <a:cs typeface="+mn-lt"/>
              </a:rPr>
              <a:t>Retail-Mart’s Store Equity Index of 80.18 trails most retailers, but outperforms some key competitors </a:t>
            </a:r>
            <a:br>
              <a:rPr lang="en-US" sz="1600" dirty="0">
                <a:latin typeface="+mj-lt"/>
                <a:ea typeface="+mn-lt"/>
                <a:cs typeface="+mn-lt"/>
              </a:rPr>
            </a:br>
            <a:endParaRPr lang="en-US" sz="1600" dirty="0">
              <a:latin typeface="+mj-lt"/>
              <a:ea typeface="+mn-lt"/>
              <a:cs typeface="+mn-lt"/>
            </a:endParaRPr>
          </a:p>
          <a:p>
            <a:pPr marL="285750" indent="-285750">
              <a:buFont typeface="Arial" panose="020B0604020202020204" pitchFamily="34" charset="0"/>
              <a:buChar char="•"/>
            </a:pPr>
            <a:r>
              <a:rPr lang="en-US" sz="1600" dirty="0">
                <a:latin typeface="+mj-lt"/>
                <a:ea typeface="+mn-lt"/>
                <a:cs typeface="+mn-lt"/>
              </a:rPr>
              <a:t>Retail-Mart performs well on familiarity, visitation, and loyalty </a:t>
            </a:r>
            <a:br>
              <a:rPr lang="en-US" sz="1600" dirty="0">
                <a:latin typeface="+mj-lt"/>
                <a:ea typeface="+mn-lt"/>
                <a:cs typeface="+mn-lt"/>
              </a:rPr>
            </a:br>
            <a:endParaRPr lang="en-US" sz="1600" dirty="0">
              <a:latin typeface="+mj-lt"/>
              <a:ea typeface="+mn-lt"/>
              <a:cs typeface="+mn-lt"/>
            </a:endParaRPr>
          </a:p>
          <a:p>
            <a:pPr marL="285750" indent="-285750">
              <a:buFont typeface="Arial" panose="020B0604020202020204" pitchFamily="34" charset="0"/>
              <a:buChar char="•"/>
            </a:pPr>
            <a:r>
              <a:rPr lang="en-US" sz="1600" dirty="0">
                <a:latin typeface="+mj-lt"/>
                <a:ea typeface="+mn-lt"/>
                <a:cs typeface="+mn-lt"/>
              </a:rPr>
              <a:t>Retail-Mart underperforms the market in future visitation intent and advocacy </a:t>
            </a:r>
          </a:p>
        </p:txBody>
      </p:sp>
    </p:spTree>
    <p:extLst>
      <p:ext uri="{BB962C8B-B14F-4D97-AF65-F5344CB8AC3E}">
        <p14:creationId xmlns:p14="http://schemas.microsoft.com/office/powerpoint/2010/main" val="104598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7</a:t>
            </a:fld>
            <a:endParaRPr lang="en-US"/>
          </a:p>
        </p:txBody>
      </p:sp>
      <p:sp>
        <p:nvSpPr>
          <p:cNvPr id="5" name="Text Placeholder 4">
            <a:extLst>
              <a:ext uri="{FF2B5EF4-FFF2-40B4-BE49-F238E27FC236}">
                <a16:creationId xmlns:a16="http://schemas.microsoft.com/office/drawing/2014/main" id="{35F823D1-AF0D-5616-3698-C149C6D5574C}"/>
              </a:ext>
            </a:extLst>
          </p:cNvPr>
          <p:cNvSpPr>
            <a:spLocks noGrp="1"/>
          </p:cNvSpPr>
          <p:nvPr>
            <p:ph type="body" sz="quarter" idx="17"/>
          </p:nvPr>
        </p:nvSpPr>
        <p:spPr/>
        <p:txBody>
          <a:bodyPr/>
          <a:lstStyle/>
          <a:p>
            <a:r>
              <a:rPr lang="en-US" dirty="0"/>
              <a:t>Source: 2023 BASES Shopper Solutions Store Choice Drivers, Store Equity Index</a:t>
            </a:r>
          </a:p>
        </p:txBody>
      </p:sp>
      <p:sp>
        <p:nvSpPr>
          <p:cNvPr id="8" name="Title 7">
            <a:extLst>
              <a:ext uri="{FF2B5EF4-FFF2-40B4-BE49-F238E27FC236}">
                <a16:creationId xmlns:a16="http://schemas.microsoft.com/office/drawing/2014/main" id="{CDE96928-BD58-94A6-4347-364CCA3CBA41}"/>
              </a:ext>
            </a:extLst>
          </p:cNvPr>
          <p:cNvSpPr>
            <a:spLocks noGrp="1"/>
          </p:cNvSpPr>
          <p:nvPr>
            <p:ph type="title"/>
          </p:nvPr>
        </p:nvSpPr>
        <p:spPr/>
        <p:txBody>
          <a:bodyPr/>
          <a:lstStyle/>
          <a:p>
            <a:r>
              <a:rPr lang="en-US" dirty="0"/>
              <a:t>As we can see, Store Choice Drivers provides Retail-Mart a detailed view into their </a:t>
            </a:r>
            <a:r>
              <a:rPr lang="en-US" i="1" dirty="0">
                <a:solidFill>
                  <a:schemeClr val="bg2"/>
                </a:solidFill>
                <a:latin typeface="Georgia" panose="02040502050405020303" pitchFamily="18" charset="0"/>
              </a:rPr>
              <a:t>store equity index</a:t>
            </a:r>
            <a:r>
              <a:rPr lang="en-US" dirty="0"/>
              <a:t> relative to competitors</a:t>
            </a:r>
            <a:endParaRPr lang="en-PH" dirty="0"/>
          </a:p>
        </p:txBody>
      </p:sp>
      <p:sp>
        <p:nvSpPr>
          <p:cNvPr id="10" name="TextBox 9">
            <a:extLst>
              <a:ext uri="{FF2B5EF4-FFF2-40B4-BE49-F238E27FC236}">
                <a16:creationId xmlns:a16="http://schemas.microsoft.com/office/drawing/2014/main" id="{FB3DEA66-17FA-59F6-C217-DEF4C377C0B1}"/>
              </a:ext>
            </a:extLst>
          </p:cNvPr>
          <p:cNvSpPr txBox="1"/>
          <p:nvPr/>
        </p:nvSpPr>
        <p:spPr>
          <a:xfrm flipH="1">
            <a:off x="288554" y="1121781"/>
            <a:ext cx="3730996" cy="468000"/>
          </a:xfrm>
          <a:prstGeom prst="rect">
            <a:avLst/>
          </a:prstGeom>
          <a:noFill/>
        </p:spPr>
        <p:txBody>
          <a:bodyPr wrap="square" lIns="0" rIns="0" rtlCol="0">
            <a:noAutofit/>
          </a:bodyPr>
          <a:lstStyle/>
          <a:p>
            <a:r>
              <a:rPr lang="en-US" sz="1600" b="1" dirty="0">
                <a:latin typeface="+mj-lt"/>
                <a:ea typeface="+mn-lt"/>
                <a:cs typeface="+mn-lt"/>
              </a:rPr>
              <a:t>Store Equity Index</a:t>
            </a:r>
          </a:p>
        </p:txBody>
      </p:sp>
      <p:pic>
        <p:nvPicPr>
          <p:cNvPr id="4" name="Picture 3">
            <a:extLst>
              <a:ext uri="{FF2B5EF4-FFF2-40B4-BE49-F238E27FC236}">
                <a16:creationId xmlns:a16="http://schemas.microsoft.com/office/drawing/2014/main" id="{023FA790-7E99-ED27-7E2B-2DFF132BFB6C}"/>
              </a:ext>
            </a:extLst>
          </p:cNvPr>
          <p:cNvPicPr>
            <a:picLocks noChangeAspect="1"/>
          </p:cNvPicPr>
          <p:nvPr/>
        </p:nvPicPr>
        <p:blipFill>
          <a:blip r:embed="rId2"/>
          <a:stretch>
            <a:fillRect/>
          </a:stretch>
        </p:blipFill>
        <p:spPr>
          <a:xfrm>
            <a:off x="288558" y="1538734"/>
            <a:ext cx="11004234" cy="4078577"/>
          </a:xfrm>
          <a:prstGeom prst="rect">
            <a:avLst/>
          </a:prstGeom>
        </p:spPr>
      </p:pic>
    </p:spTree>
    <p:extLst>
      <p:ext uri="{BB962C8B-B14F-4D97-AF65-F5344CB8AC3E}">
        <p14:creationId xmlns:p14="http://schemas.microsoft.com/office/powerpoint/2010/main" val="112995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8</a:t>
            </a:fld>
            <a:endParaRPr lang="en-US"/>
          </a:p>
        </p:txBody>
      </p:sp>
      <p:sp>
        <p:nvSpPr>
          <p:cNvPr id="5" name="Text Placeholder 4">
            <a:extLst>
              <a:ext uri="{FF2B5EF4-FFF2-40B4-BE49-F238E27FC236}">
                <a16:creationId xmlns:a16="http://schemas.microsoft.com/office/drawing/2014/main" id="{35F823D1-AF0D-5616-3698-C149C6D5574C}"/>
              </a:ext>
            </a:extLst>
          </p:cNvPr>
          <p:cNvSpPr>
            <a:spLocks noGrp="1"/>
          </p:cNvSpPr>
          <p:nvPr>
            <p:ph type="body" sz="quarter" idx="17"/>
          </p:nvPr>
        </p:nvSpPr>
        <p:spPr/>
        <p:txBody>
          <a:bodyPr/>
          <a:lstStyle/>
          <a:p>
            <a:r>
              <a:rPr lang="en-US" dirty="0"/>
              <a:t>Source: 2023 Store Choice Drivers, Retail-Mart’s Retailer Performance Attribute Quadrant</a:t>
            </a:r>
          </a:p>
        </p:txBody>
      </p:sp>
      <p:sp>
        <p:nvSpPr>
          <p:cNvPr id="6" name="Title 5">
            <a:extLst>
              <a:ext uri="{FF2B5EF4-FFF2-40B4-BE49-F238E27FC236}">
                <a16:creationId xmlns:a16="http://schemas.microsoft.com/office/drawing/2014/main" id="{8421BFC7-8A20-0B71-5FD2-F35746342C8C}"/>
              </a:ext>
            </a:extLst>
          </p:cNvPr>
          <p:cNvSpPr>
            <a:spLocks noGrp="1"/>
          </p:cNvSpPr>
          <p:nvPr>
            <p:ph type="title"/>
          </p:nvPr>
        </p:nvSpPr>
        <p:spPr/>
        <p:txBody>
          <a:bodyPr/>
          <a:lstStyle/>
          <a:p>
            <a:r>
              <a:rPr lang="en-US" dirty="0"/>
              <a:t>The dashboard also enables a seamless view into Retail-Mart's </a:t>
            </a:r>
            <a:r>
              <a:rPr lang="en-US" i="1" dirty="0">
                <a:solidFill>
                  <a:schemeClr val="bg2"/>
                </a:solidFill>
                <a:latin typeface="Georgia" panose="02040502050405020303" pitchFamily="18" charset="0"/>
              </a:rPr>
              <a:t>strengths and potential weaknesses</a:t>
            </a:r>
            <a:r>
              <a:rPr lang="en-US" dirty="0"/>
              <a:t> in the eyes of their shoppers</a:t>
            </a:r>
          </a:p>
        </p:txBody>
      </p:sp>
      <p:pic>
        <p:nvPicPr>
          <p:cNvPr id="2" name="Picture 1">
            <a:extLst>
              <a:ext uri="{FF2B5EF4-FFF2-40B4-BE49-F238E27FC236}">
                <a16:creationId xmlns:a16="http://schemas.microsoft.com/office/drawing/2014/main" id="{E9C7B282-88B8-4A80-0C80-6C227DB49643}"/>
              </a:ext>
            </a:extLst>
          </p:cNvPr>
          <p:cNvPicPr>
            <a:picLocks noChangeAspect="1"/>
          </p:cNvPicPr>
          <p:nvPr/>
        </p:nvPicPr>
        <p:blipFill>
          <a:blip r:embed="rId2"/>
          <a:srcRect/>
          <a:stretch/>
        </p:blipFill>
        <p:spPr>
          <a:xfrm>
            <a:off x="3987110" y="1162685"/>
            <a:ext cx="7882896" cy="4544545"/>
          </a:xfrm>
          <a:prstGeom prst="rect">
            <a:avLst/>
          </a:prstGeom>
        </p:spPr>
      </p:pic>
      <p:sp>
        <p:nvSpPr>
          <p:cNvPr id="8" name="Rectangle 7">
            <a:extLst>
              <a:ext uri="{FF2B5EF4-FFF2-40B4-BE49-F238E27FC236}">
                <a16:creationId xmlns:a16="http://schemas.microsoft.com/office/drawing/2014/main" id="{704E16DF-641B-DACD-AEEA-350B0D68EFF8}"/>
              </a:ext>
            </a:extLst>
          </p:cNvPr>
          <p:cNvSpPr/>
          <p:nvPr/>
        </p:nvSpPr>
        <p:spPr>
          <a:xfrm>
            <a:off x="9230469" y="1162685"/>
            <a:ext cx="2640487" cy="193367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Aft>
                <a:spcPts val="600"/>
              </a:spcAft>
            </a:pPr>
            <a:endParaRPr lang="en-US" sz="1600"/>
          </a:p>
        </p:txBody>
      </p:sp>
      <p:sp>
        <p:nvSpPr>
          <p:cNvPr id="9" name="TextBox 8">
            <a:extLst>
              <a:ext uri="{FF2B5EF4-FFF2-40B4-BE49-F238E27FC236}">
                <a16:creationId xmlns:a16="http://schemas.microsoft.com/office/drawing/2014/main" id="{AE95EF80-AE8F-E606-FE16-FE4F2B6476C9}"/>
              </a:ext>
            </a:extLst>
          </p:cNvPr>
          <p:cNvSpPr txBox="1"/>
          <p:nvPr/>
        </p:nvSpPr>
        <p:spPr>
          <a:xfrm>
            <a:off x="9230469" y="814119"/>
            <a:ext cx="2640488" cy="288758"/>
          </a:xfrm>
          <a:prstGeom prst="rect">
            <a:avLst/>
          </a:prstGeom>
          <a:noFill/>
        </p:spPr>
        <p:txBody>
          <a:bodyPr wrap="square" lIns="0" tIns="45720" rIns="0" bIns="45720" rtlCol="0" anchor="t">
            <a:noAutofit/>
          </a:bodyPr>
          <a:lstStyle/>
          <a:p>
            <a:pPr algn="ctr">
              <a:spcAft>
                <a:spcPts val="600"/>
              </a:spcAft>
            </a:pPr>
            <a:r>
              <a:rPr lang="en-US" sz="1600" b="1" dirty="0">
                <a:solidFill>
                  <a:schemeClr val="bg2"/>
                </a:solidFill>
              </a:rPr>
              <a:t>Retail-Mart’s Strengths</a:t>
            </a:r>
          </a:p>
        </p:txBody>
      </p:sp>
      <p:sp>
        <p:nvSpPr>
          <p:cNvPr id="11" name="Content Placeholder 3">
            <a:extLst>
              <a:ext uri="{FF2B5EF4-FFF2-40B4-BE49-F238E27FC236}">
                <a16:creationId xmlns:a16="http://schemas.microsoft.com/office/drawing/2014/main" id="{563B40EF-92EF-9AEC-31E8-97B52D03370C}"/>
              </a:ext>
            </a:extLst>
          </p:cNvPr>
          <p:cNvSpPr txBox="1">
            <a:spLocks/>
          </p:cNvSpPr>
          <p:nvPr/>
        </p:nvSpPr>
        <p:spPr>
          <a:xfrm>
            <a:off x="303641" y="872330"/>
            <a:ext cx="3684350" cy="566855"/>
          </a:xfrm>
          <a:prstGeom prst="rect">
            <a:avLst/>
          </a:prstGeom>
        </p:spPr>
        <p:txBody>
          <a:bodyPr vert="horz" lIns="0" tIns="45720" rIns="0" bIns="45720" rtlCol="0" anchor="ctr">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PH" sz="1400" b="1" kern="0" dirty="0">
                <a:cs typeface="Arial"/>
                <a:sym typeface="Arial"/>
              </a:rPr>
              <a:t>Key Insights</a:t>
            </a:r>
            <a:endParaRPr lang="en-US" dirty="0"/>
          </a:p>
        </p:txBody>
      </p:sp>
      <p:graphicFrame>
        <p:nvGraphicFramePr>
          <p:cNvPr id="12" name="Table 24">
            <a:extLst>
              <a:ext uri="{FF2B5EF4-FFF2-40B4-BE49-F238E27FC236}">
                <a16:creationId xmlns:a16="http://schemas.microsoft.com/office/drawing/2014/main" id="{A3A23A29-48FF-0584-1C63-5FC50A8C6995}"/>
              </a:ext>
            </a:extLst>
          </p:cNvPr>
          <p:cNvGraphicFramePr>
            <a:graphicFrameLocks noGrp="1"/>
          </p:cNvGraphicFramePr>
          <p:nvPr>
            <p:extLst>
              <p:ext uri="{D42A27DB-BD31-4B8C-83A1-F6EECF244321}">
                <p14:modId xmlns:p14="http://schemas.microsoft.com/office/powerpoint/2010/main" val="2895564599"/>
              </p:ext>
            </p:extLst>
          </p:nvPr>
        </p:nvGraphicFramePr>
        <p:xfrm>
          <a:off x="303642" y="1357286"/>
          <a:ext cx="3428346" cy="1947057"/>
        </p:xfrm>
        <a:graphic>
          <a:graphicData uri="http://schemas.openxmlformats.org/drawingml/2006/table">
            <a:tbl>
              <a:tblPr firstRow="1" bandRow="1">
                <a:tableStyleId>{073A0DAA-6AF3-43AB-8588-CEC1D06C72B9}</a:tableStyleId>
              </a:tblPr>
              <a:tblGrid>
                <a:gridCol w="3428346">
                  <a:extLst>
                    <a:ext uri="{9D8B030D-6E8A-4147-A177-3AD203B41FA5}">
                      <a16:colId xmlns:a16="http://schemas.microsoft.com/office/drawing/2014/main" val="1952040229"/>
                    </a:ext>
                  </a:extLst>
                </a:gridCol>
              </a:tblGrid>
              <a:tr h="1947057">
                <a:tc>
                  <a:txBody>
                    <a:bodyPr/>
                    <a:lstStyle/>
                    <a:p>
                      <a:pPr marL="285750" indent="-285750">
                        <a:spcAft>
                          <a:spcPts val="800"/>
                        </a:spcAft>
                        <a:buFont typeface="Arial" panose="020B0604020202020204" pitchFamily="34" charset="0"/>
                        <a:buChar char="•"/>
                      </a:pPr>
                      <a:r>
                        <a:rPr lang="en-US" sz="1100" b="0" i="0" u="none" strike="noStrike" noProof="0" dirty="0">
                          <a:solidFill>
                            <a:schemeClr val="tx1"/>
                          </a:solidFill>
                          <a:latin typeface="Arial"/>
                        </a:rPr>
                        <a:t>Having a good selection of snacks is of above-average importance to Retail-Mart’s shoppers </a:t>
                      </a:r>
                      <a:r>
                        <a:rPr lang="en-US" sz="1100" b="0" dirty="0">
                          <a:solidFill>
                            <a:schemeClr val="tx1"/>
                          </a:solidFill>
                        </a:rPr>
                        <a:t> </a:t>
                      </a:r>
                    </a:p>
                    <a:p>
                      <a:pPr marL="285750" lvl="0" indent="-285750">
                        <a:spcAft>
                          <a:spcPts val="800"/>
                        </a:spcAft>
                        <a:buFont typeface="Arial" panose="020B0604020202020204" pitchFamily="34" charset="0"/>
                        <a:buChar char="•"/>
                      </a:pPr>
                      <a:r>
                        <a:rPr lang="en-US" sz="1100" b="0" i="0" u="none" strike="noStrike" noProof="0" dirty="0">
                          <a:solidFill>
                            <a:schemeClr val="tx1"/>
                          </a:solidFill>
                          <a:latin typeface="Arial"/>
                        </a:rPr>
                        <a:t>Shoppers perceive Retail-Mart as doing better than the overall market on “has a good selection of snacks” </a:t>
                      </a:r>
                      <a:endParaRPr lang="en-US" sz="1600" dirty="0"/>
                    </a:p>
                    <a:p>
                      <a:pPr marL="285750" lvl="0" indent="-285750">
                        <a:spcAft>
                          <a:spcPts val="800"/>
                        </a:spcAft>
                        <a:buFont typeface="Arial" panose="020B0604020202020204" pitchFamily="34" charset="0"/>
                        <a:buChar char="•"/>
                      </a:pPr>
                      <a:r>
                        <a:rPr lang="en-US" sz="1100" b="0" i="0" u="none" strike="noStrike" noProof="0" dirty="0">
                          <a:solidFill>
                            <a:schemeClr val="tx1"/>
                          </a:solidFill>
                          <a:latin typeface="Arial"/>
                        </a:rPr>
                        <a:t>While shoppers give Retail-Mart credit for snacks, it could be improved as a strength </a:t>
                      </a:r>
                      <a:endParaRPr lang="en-US" sz="1600" dirty="0"/>
                    </a:p>
                  </a:txBody>
                  <a:tcPr marL="180000" marR="180000" marT="182880" marB="182880">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06392878"/>
                  </a:ext>
                </a:extLst>
              </a:tr>
            </a:tbl>
          </a:graphicData>
        </a:graphic>
      </p:graphicFrame>
      <p:sp>
        <p:nvSpPr>
          <p:cNvPr id="13" name="Content Placeholder 3">
            <a:extLst>
              <a:ext uri="{FF2B5EF4-FFF2-40B4-BE49-F238E27FC236}">
                <a16:creationId xmlns:a16="http://schemas.microsoft.com/office/drawing/2014/main" id="{95B7837E-814F-9762-EF4C-3C049EA9FD2A}"/>
              </a:ext>
            </a:extLst>
          </p:cNvPr>
          <p:cNvSpPr txBox="1">
            <a:spLocks/>
          </p:cNvSpPr>
          <p:nvPr/>
        </p:nvSpPr>
        <p:spPr>
          <a:xfrm>
            <a:off x="303641" y="3401096"/>
            <a:ext cx="3684350" cy="566855"/>
          </a:xfrm>
          <a:prstGeom prst="rect">
            <a:avLst/>
          </a:prstGeom>
        </p:spPr>
        <p:txBody>
          <a:bodyPr vert="horz" lIns="0" tIns="45720" rIns="0" bIns="45720" rtlCol="0" anchor="ctr">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100000"/>
              <a:buFont typeface="System Font Regular"/>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PH" sz="1400" b="1" kern="0" dirty="0">
                <a:cs typeface="Arial"/>
                <a:sym typeface="Arial"/>
              </a:rPr>
              <a:t>Implications</a:t>
            </a:r>
            <a:endParaRPr lang="en-US" dirty="0"/>
          </a:p>
        </p:txBody>
      </p:sp>
      <p:graphicFrame>
        <p:nvGraphicFramePr>
          <p:cNvPr id="15" name="Table 24">
            <a:extLst>
              <a:ext uri="{FF2B5EF4-FFF2-40B4-BE49-F238E27FC236}">
                <a16:creationId xmlns:a16="http://schemas.microsoft.com/office/drawing/2014/main" id="{48EE01A7-A194-2732-F43B-2D0E63F9C41E}"/>
              </a:ext>
            </a:extLst>
          </p:cNvPr>
          <p:cNvGraphicFramePr>
            <a:graphicFrameLocks noGrp="1"/>
          </p:cNvGraphicFramePr>
          <p:nvPr>
            <p:extLst>
              <p:ext uri="{D42A27DB-BD31-4B8C-83A1-F6EECF244321}">
                <p14:modId xmlns:p14="http://schemas.microsoft.com/office/powerpoint/2010/main" val="3219742918"/>
              </p:ext>
            </p:extLst>
          </p:nvPr>
        </p:nvGraphicFramePr>
        <p:xfrm>
          <a:off x="288558" y="3899221"/>
          <a:ext cx="3428346" cy="1947057"/>
        </p:xfrm>
        <a:graphic>
          <a:graphicData uri="http://schemas.openxmlformats.org/drawingml/2006/table">
            <a:tbl>
              <a:tblPr firstRow="1" bandRow="1">
                <a:tableStyleId>{073A0DAA-6AF3-43AB-8588-CEC1D06C72B9}</a:tableStyleId>
              </a:tblPr>
              <a:tblGrid>
                <a:gridCol w="3428346">
                  <a:extLst>
                    <a:ext uri="{9D8B030D-6E8A-4147-A177-3AD203B41FA5}">
                      <a16:colId xmlns:a16="http://schemas.microsoft.com/office/drawing/2014/main" val="1952040229"/>
                    </a:ext>
                  </a:extLst>
                </a:gridCol>
              </a:tblGrid>
              <a:tr h="1947057">
                <a:tc>
                  <a:txBody>
                    <a:bodyPr/>
                    <a:lstStyle/>
                    <a:p>
                      <a:pPr marL="285750" indent="-285750">
                        <a:spcAft>
                          <a:spcPts val="800"/>
                        </a:spcAft>
                        <a:buFont typeface="Arial" panose="020B0604020202020204" pitchFamily="34" charset="0"/>
                        <a:buChar char="•"/>
                      </a:pPr>
                      <a:r>
                        <a:rPr lang="en-US" sz="1100" b="0" i="0" u="none" strike="noStrike" noProof="0" dirty="0">
                          <a:solidFill>
                            <a:schemeClr val="tx1"/>
                          </a:solidFill>
                          <a:latin typeface="+mn-lt"/>
                        </a:rPr>
                        <a:t>The snack category is a “table stakes” category for Retail-Mart given its importance to shoppers and shoppers’ favorable view of Retail-Mart’s snacks category </a:t>
                      </a:r>
                      <a:endParaRPr lang="en-US" sz="1100" dirty="0"/>
                    </a:p>
                    <a:p>
                      <a:pPr marL="285750" lvl="0" indent="-285750">
                        <a:spcAft>
                          <a:spcPts val="800"/>
                        </a:spcAft>
                        <a:buFont typeface="Arial" panose="020B0604020202020204" pitchFamily="34" charset="0"/>
                        <a:buChar char="•"/>
                      </a:pPr>
                      <a:r>
                        <a:rPr lang="en-US" sz="1100" b="0" i="0" u="none" strike="noStrike" noProof="0" dirty="0">
                          <a:solidFill>
                            <a:schemeClr val="tx1"/>
                          </a:solidFill>
                          <a:latin typeface="+mn-lt"/>
                        </a:rPr>
                        <a:t>By featuring the snacks category more prominently in store, Retail-Mart is both meeting shopper expectations and creating additional revenue opportunities </a:t>
                      </a:r>
                      <a:endParaRPr lang="en-US" sz="1100" dirty="0"/>
                    </a:p>
                  </a:txBody>
                  <a:tcPr marL="180000" marR="180000" marT="182880" marB="182880">
                    <a:lnL w="57150" cap="flat" cmpd="sng" algn="ctr">
                      <a:noFill/>
                      <a:prstDash val="solid"/>
                      <a:round/>
                      <a:headEnd type="none" w="med" len="med"/>
                      <a:tailEnd type="none" w="med" len="med"/>
                    </a:lnL>
                    <a:lnR w="12700" cmpd="sng">
                      <a:noFill/>
                    </a:lnR>
                    <a:lnT w="5715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06392878"/>
                  </a:ext>
                </a:extLst>
              </a:tr>
            </a:tbl>
          </a:graphicData>
        </a:graphic>
      </p:graphicFrame>
    </p:spTree>
    <p:extLst>
      <p:ext uri="{BB962C8B-B14F-4D97-AF65-F5344CB8AC3E}">
        <p14:creationId xmlns:p14="http://schemas.microsoft.com/office/powerpoint/2010/main" val="339329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9</a:t>
            </a:fld>
            <a:endParaRPr lang="en-US"/>
          </a:p>
        </p:txBody>
      </p:sp>
      <p:sp>
        <p:nvSpPr>
          <p:cNvPr id="5" name="Text Placeholder 4">
            <a:extLst>
              <a:ext uri="{FF2B5EF4-FFF2-40B4-BE49-F238E27FC236}">
                <a16:creationId xmlns:a16="http://schemas.microsoft.com/office/drawing/2014/main" id="{35F823D1-AF0D-5616-3698-C149C6D5574C}"/>
              </a:ext>
            </a:extLst>
          </p:cNvPr>
          <p:cNvSpPr>
            <a:spLocks noGrp="1"/>
          </p:cNvSpPr>
          <p:nvPr>
            <p:ph type="body" sz="quarter" idx="17"/>
          </p:nvPr>
        </p:nvSpPr>
        <p:spPr/>
        <p:txBody>
          <a:bodyPr/>
          <a:lstStyle/>
          <a:p>
            <a:endParaRPr lang="en-US"/>
          </a:p>
        </p:txBody>
      </p:sp>
      <p:sp>
        <p:nvSpPr>
          <p:cNvPr id="6" name="Title 5">
            <a:extLst>
              <a:ext uri="{FF2B5EF4-FFF2-40B4-BE49-F238E27FC236}">
                <a16:creationId xmlns:a16="http://schemas.microsoft.com/office/drawing/2014/main" id="{8421BFC7-8A20-0B71-5FD2-F35746342C8C}"/>
              </a:ext>
            </a:extLst>
          </p:cNvPr>
          <p:cNvSpPr>
            <a:spLocks noGrp="1"/>
          </p:cNvSpPr>
          <p:nvPr>
            <p:ph type="title"/>
          </p:nvPr>
        </p:nvSpPr>
        <p:spPr/>
        <p:txBody>
          <a:bodyPr/>
          <a:lstStyle/>
          <a:p>
            <a:r>
              <a:rPr lang="en-US" dirty="0"/>
              <a:t>At-a-glance, the analysis shows us where is Retail-Mart excels</a:t>
            </a:r>
          </a:p>
        </p:txBody>
      </p:sp>
      <p:sp>
        <p:nvSpPr>
          <p:cNvPr id="2" name="TextBox 1">
            <a:extLst>
              <a:ext uri="{FF2B5EF4-FFF2-40B4-BE49-F238E27FC236}">
                <a16:creationId xmlns:a16="http://schemas.microsoft.com/office/drawing/2014/main" id="{9530A6EE-677F-3CC0-2AEB-742D59869571}"/>
              </a:ext>
            </a:extLst>
          </p:cNvPr>
          <p:cNvSpPr txBox="1"/>
          <p:nvPr/>
        </p:nvSpPr>
        <p:spPr>
          <a:xfrm flipH="1">
            <a:off x="288553" y="1061280"/>
            <a:ext cx="11582399" cy="468000"/>
          </a:xfrm>
          <a:prstGeom prst="rect">
            <a:avLst/>
          </a:prstGeom>
          <a:noFill/>
        </p:spPr>
        <p:txBody>
          <a:bodyPr wrap="square" lIns="0" rIns="0" rtlCol="0">
            <a:noAutofit/>
          </a:bodyPr>
          <a:lstStyle/>
          <a:p>
            <a:r>
              <a:rPr lang="en-US" sz="1600" b="1" dirty="0">
                <a:latin typeface="+mj-lt"/>
                <a:ea typeface="+mn-lt"/>
                <a:cs typeface="+mn-lt"/>
              </a:rPr>
              <a:t>Compared with snack category shoppers overall, Retail-Mart’s snack category shoppers are more likely to…</a:t>
            </a:r>
          </a:p>
        </p:txBody>
      </p:sp>
      <p:sp>
        <p:nvSpPr>
          <p:cNvPr id="25" name="Rounded Rectangle 5">
            <a:extLst>
              <a:ext uri="{FF2B5EF4-FFF2-40B4-BE49-F238E27FC236}">
                <a16:creationId xmlns:a16="http://schemas.microsoft.com/office/drawing/2014/main" id="{8CEF7FBF-D523-7789-DD89-A3B0F167ED37}"/>
              </a:ext>
            </a:extLst>
          </p:cNvPr>
          <p:cNvSpPr/>
          <p:nvPr/>
        </p:nvSpPr>
        <p:spPr>
          <a:xfrm>
            <a:off x="282811" y="1640116"/>
            <a:ext cx="3727214" cy="1669144"/>
          </a:xfrm>
          <a:prstGeom prst="roundRect">
            <a:avLst>
              <a:gd name="adj" fmla="val 558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10">
              <a:spcBef>
                <a:spcPts val="400"/>
              </a:spcBef>
              <a:spcAft>
                <a:spcPts val="600"/>
              </a:spcAft>
              <a:buClr>
                <a:srgbClr val="000000"/>
              </a:buClr>
              <a:defRPr/>
            </a:pPr>
            <a:r>
              <a:rPr lang="en-US" sz="1600" b="1" kern="0" dirty="0">
                <a:solidFill>
                  <a:schemeClr val="bg2"/>
                </a:solidFill>
                <a:latin typeface="+mj-lt"/>
                <a:ea typeface="Aktiv Grotesk" panose="020B0504020202020204" pitchFamily="34" charset="0"/>
                <a:cs typeface="Arial"/>
              </a:rPr>
              <a:t>Purchase on impulse</a:t>
            </a:r>
            <a:endParaRPr lang="en-US" sz="1600" kern="0" dirty="0">
              <a:solidFill>
                <a:srgbClr val="555555"/>
              </a:solidFill>
              <a:latin typeface="+mj-lt"/>
              <a:ea typeface="Aktiv Grotesk" panose="020B0504020202020204" pitchFamily="34" charset="0"/>
              <a:cs typeface="Arial"/>
              <a:sym typeface="Arial"/>
            </a:endParaRPr>
          </a:p>
          <a:p>
            <a:pPr defTabSz="1219110">
              <a:spcAft>
                <a:spcPts val="600"/>
              </a:spcAft>
              <a:defRPr/>
            </a:pPr>
            <a:r>
              <a:rPr lang="en-US" sz="1600" kern="0" dirty="0">
                <a:solidFill>
                  <a:srgbClr val="555555"/>
                </a:solidFill>
                <a:latin typeface="+mj-lt"/>
                <a:ea typeface="Aktiv Grotesk" panose="020B0504020202020204" pitchFamily="34" charset="0"/>
                <a:cs typeface="Arial"/>
                <a:sym typeface="Arial"/>
              </a:rPr>
              <a:t>Retail-Mart: 43% </a:t>
            </a:r>
            <a:endParaRPr lang="en-US" sz="1600" dirty="0">
              <a:cs typeface="Arial"/>
            </a:endParaRPr>
          </a:p>
          <a:p>
            <a:pPr defTabSz="1219110">
              <a:spcAft>
                <a:spcPts val="600"/>
              </a:spcAft>
              <a:defRPr/>
            </a:pPr>
            <a:r>
              <a:rPr lang="en-US" sz="1600" kern="0" dirty="0">
                <a:solidFill>
                  <a:srgbClr val="555555"/>
                </a:solidFill>
                <a:latin typeface="+mj-lt"/>
                <a:ea typeface="Aktiv Grotesk" panose="020B0504020202020204" pitchFamily="34" charset="0"/>
                <a:cs typeface="Arial"/>
                <a:sym typeface="Arial"/>
              </a:rPr>
              <a:t>Study Average: 33%</a:t>
            </a:r>
            <a:endParaRPr lang="en-US" sz="1600" kern="0" dirty="0">
              <a:cs typeface="Arial"/>
            </a:endParaRPr>
          </a:p>
        </p:txBody>
      </p:sp>
      <p:pic>
        <p:nvPicPr>
          <p:cNvPr id="27" name="Picture Placeholder 41">
            <a:extLst>
              <a:ext uri="{FF2B5EF4-FFF2-40B4-BE49-F238E27FC236}">
                <a16:creationId xmlns:a16="http://schemas.microsoft.com/office/drawing/2014/main" id="{EB3F55F1-DD13-2486-69D6-C9E55E324D4C}"/>
              </a:ext>
            </a:extLst>
          </p:cNvPr>
          <p:cNvPicPr>
            <a:picLocks noChangeAspect="1"/>
          </p:cNvPicPr>
          <p:nvPr/>
        </p:nvPicPr>
        <p:blipFill>
          <a:blip r:embed="rId2"/>
          <a:srcRect t="7143" b="7143"/>
          <a:stretch/>
        </p:blipFill>
        <p:spPr>
          <a:xfrm>
            <a:off x="2740699" y="1987558"/>
            <a:ext cx="1136638" cy="974261"/>
          </a:xfrm>
          <a:prstGeom prst="rect">
            <a:avLst/>
          </a:prstGeom>
        </p:spPr>
      </p:pic>
      <p:sp>
        <p:nvSpPr>
          <p:cNvPr id="39" name="Rounded Rectangle 5">
            <a:extLst>
              <a:ext uri="{FF2B5EF4-FFF2-40B4-BE49-F238E27FC236}">
                <a16:creationId xmlns:a16="http://schemas.microsoft.com/office/drawing/2014/main" id="{E8AC5FB2-D65E-D996-269D-0AFA77C9BB4C}"/>
              </a:ext>
            </a:extLst>
          </p:cNvPr>
          <p:cNvSpPr/>
          <p:nvPr/>
        </p:nvSpPr>
        <p:spPr>
          <a:xfrm>
            <a:off x="4221398" y="1640116"/>
            <a:ext cx="3727214" cy="1669144"/>
          </a:xfrm>
          <a:prstGeom prst="roundRect">
            <a:avLst>
              <a:gd name="adj" fmla="val 558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10">
              <a:spcBef>
                <a:spcPts val="400"/>
              </a:spcBef>
              <a:spcAft>
                <a:spcPts val="600"/>
              </a:spcAft>
              <a:buClr>
                <a:srgbClr val="000000"/>
              </a:buClr>
              <a:defRPr/>
            </a:pPr>
            <a:r>
              <a:rPr lang="en-US" sz="1600" b="1" kern="0" dirty="0">
                <a:solidFill>
                  <a:schemeClr val="bg2"/>
                </a:solidFill>
                <a:latin typeface="+mj-lt"/>
                <a:ea typeface="Aktiv Grotesk" panose="020B0504020202020204" pitchFamily="34" charset="0"/>
                <a:cs typeface="Arial"/>
              </a:rPr>
              <a:t>Engage with category</a:t>
            </a:r>
            <a:endParaRPr lang="en-US" sz="1600" kern="0" dirty="0">
              <a:solidFill>
                <a:srgbClr val="555555"/>
              </a:solidFill>
              <a:latin typeface="+mj-lt"/>
              <a:ea typeface="Aktiv Grotesk" panose="020B0504020202020204" pitchFamily="34" charset="0"/>
              <a:cs typeface="Arial"/>
              <a:sym typeface="Arial"/>
            </a:endParaRPr>
          </a:p>
          <a:p>
            <a:pPr defTabSz="1219110">
              <a:spcAft>
                <a:spcPts val="600"/>
              </a:spcAft>
              <a:defRPr/>
            </a:pPr>
            <a:r>
              <a:rPr lang="en-US" sz="1600" kern="0" dirty="0">
                <a:solidFill>
                  <a:srgbClr val="555555"/>
                </a:solidFill>
                <a:latin typeface="+mj-lt"/>
                <a:ea typeface="Aktiv Grotesk" panose="020B0504020202020204" pitchFamily="34" charset="0"/>
                <a:cs typeface="Arial"/>
                <a:sym typeface="Arial"/>
              </a:rPr>
              <a:t>Retail-Mart: 68% </a:t>
            </a:r>
          </a:p>
          <a:p>
            <a:pPr defTabSz="1219110">
              <a:spcAft>
                <a:spcPts val="600"/>
              </a:spcAft>
              <a:defRPr/>
            </a:pPr>
            <a:r>
              <a:rPr lang="en-US" sz="1600" kern="0" dirty="0">
                <a:solidFill>
                  <a:srgbClr val="555555"/>
                </a:solidFill>
                <a:latin typeface="+mj-lt"/>
                <a:ea typeface="Aktiv Grotesk" panose="020B0504020202020204" pitchFamily="34" charset="0"/>
                <a:cs typeface="Arial"/>
                <a:sym typeface="Arial"/>
              </a:rPr>
              <a:t>Study Average: 61%</a:t>
            </a:r>
          </a:p>
        </p:txBody>
      </p:sp>
      <p:sp>
        <p:nvSpPr>
          <p:cNvPr id="42" name="Rounded Rectangle 5">
            <a:extLst>
              <a:ext uri="{FF2B5EF4-FFF2-40B4-BE49-F238E27FC236}">
                <a16:creationId xmlns:a16="http://schemas.microsoft.com/office/drawing/2014/main" id="{FAFA7A7B-1C30-5CC4-962A-E0B599E46C7C}"/>
              </a:ext>
            </a:extLst>
          </p:cNvPr>
          <p:cNvSpPr/>
          <p:nvPr/>
        </p:nvSpPr>
        <p:spPr>
          <a:xfrm>
            <a:off x="8159986" y="1640116"/>
            <a:ext cx="3727214" cy="1669144"/>
          </a:xfrm>
          <a:prstGeom prst="roundRect">
            <a:avLst>
              <a:gd name="adj" fmla="val 558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10">
              <a:spcBef>
                <a:spcPts val="400"/>
              </a:spcBef>
              <a:spcAft>
                <a:spcPts val="600"/>
              </a:spcAft>
              <a:buClr>
                <a:srgbClr val="000000"/>
              </a:buClr>
              <a:defRPr/>
            </a:pPr>
            <a:r>
              <a:rPr lang="en-US" sz="1600" b="1" kern="0" dirty="0">
                <a:solidFill>
                  <a:schemeClr val="bg2"/>
                </a:solidFill>
                <a:latin typeface="+mj-lt"/>
                <a:ea typeface="Aktiv Grotesk" panose="020B0504020202020204" pitchFamily="34" charset="0"/>
                <a:cs typeface="Arial"/>
              </a:rPr>
              <a:t>Be influenced by </a:t>
            </a:r>
            <a:br>
              <a:rPr lang="en-US" sz="1600" b="1" kern="0" dirty="0">
                <a:solidFill>
                  <a:schemeClr val="bg2"/>
                </a:solidFill>
                <a:latin typeface="+mj-lt"/>
                <a:ea typeface="Aktiv Grotesk" panose="020B0504020202020204" pitchFamily="34" charset="0"/>
                <a:cs typeface="Arial"/>
              </a:rPr>
            </a:br>
            <a:r>
              <a:rPr lang="en-US" sz="1600" b="1" kern="0" dirty="0">
                <a:solidFill>
                  <a:schemeClr val="bg2"/>
                </a:solidFill>
                <a:latin typeface="+mj-lt"/>
                <a:ea typeface="Aktiv Grotesk" panose="020B0504020202020204" pitchFamily="34" charset="0"/>
                <a:cs typeface="Arial"/>
              </a:rPr>
              <a:t>deals and displays</a:t>
            </a:r>
            <a:endParaRPr lang="en-US" sz="1600" kern="0" dirty="0">
              <a:solidFill>
                <a:srgbClr val="555555"/>
              </a:solidFill>
              <a:latin typeface="+mj-lt"/>
              <a:ea typeface="Aktiv Grotesk" panose="020B0504020202020204" pitchFamily="34" charset="0"/>
              <a:cs typeface="Arial"/>
              <a:sym typeface="Arial"/>
            </a:endParaRPr>
          </a:p>
          <a:p>
            <a:pPr defTabSz="1219110">
              <a:spcAft>
                <a:spcPts val="600"/>
              </a:spcAft>
              <a:defRPr/>
            </a:pPr>
            <a:r>
              <a:rPr lang="en-US" sz="1600" kern="0" dirty="0">
                <a:solidFill>
                  <a:srgbClr val="555555"/>
                </a:solidFill>
                <a:latin typeface="+mj-lt"/>
                <a:ea typeface="Aktiv Grotesk" panose="020B0504020202020204" pitchFamily="34" charset="0"/>
                <a:cs typeface="Arial"/>
                <a:sym typeface="Arial"/>
              </a:rPr>
              <a:t>Retail-Mart: 33% </a:t>
            </a:r>
          </a:p>
          <a:p>
            <a:pPr defTabSz="1219110">
              <a:spcAft>
                <a:spcPts val="600"/>
              </a:spcAft>
              <a:defRPr/>
            </a:pPr>
            <a:r>
              <a:rPr lang="en-US" sz="1600" kern="0" dirty="0">
                <a:solidFill>
                  <a:srgbClr val="555555"/>
                </a:solidFill>
                <a:latin typeface="+mj-lt"/>
                <a:ea typeface="Aktiv Grotesk" panose="020B0504020202020204" pitchFamily="34" charset="0"/>
                <a:cs typeface="Arial"/>
                <a:sym typeface="Arial"/>
              </a:rPr>
              <a:t>Study Average: 17%</a:t>
            </a:r>
          </a:p>
        </p:txBody>
      </p:sp>
      <p:sp>
        <p:nvSpPr>
          <p:cNvPr id="45" name="Rounded Rectangle 5">
            <a:extLst>
              <a:ext uri="{FF2B5EF4-FFF2-40B4-BE49-F238E27FC236}">
                <a16:creationId xmlns:a16="http://schemas.microsoft.com/office/drawing/2014/main" id="{FF59DC81-A8BA-F6BF-E0BF-E67D53A79FB2}"/>
              </a:ext>
            </a:extLst>
          </p:cNvPr>
          <p:cNvSpPr/>
          <p:nvPr/>
        </p:nvSpPr>
        <p:spPr>
          <a:xfrm>
            <a:off x="282811" y="3668941"/>
            <a:ext cx="3727214" cy="1669144"/>
          </a:xfrm>
          <a:prstGeom prst="roundRect">
            <a:avLst>
              <a:gd name="adj" fmla="val 558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10">
              <a:spcBef>
                <a:spcPts val="400"/>
              </a:spcBef>
              <a:spcAft>
                <a:spcPts val="600"/>
              </a:spcAft>
              <a:buClr>
                <a:srgbClr val="000000"/>
              </a:buClr>
              <a:defRPr/>
            </a:pPr>
            <a:r>
              <a:rPr lang="en-US" sz="1600" b="1" kern="0" dirty="0">
                <a:solidFill>
                  <a:schemeClr val="bg2"/>
                </a:solidFill>
                <a:latin typeface="+mj-lt"/>
                <a:ea typeface="Aktiv Grotesk" panose="020B0504020202020204" pitchFamily="34" charset="0"/>
                <a:cs typeface="Arial"/>
              </a:rPr>
              <a:t>Balance Price &amp; Quality</a:t>
            </a:r>
            <a:endParaRPr lang="en-US" sz="1600" kern="0" dirty="0">
              <a:solidFill>
                <a:srgbClr val="555555"/>
              </a:solidFill>
              <a:latin typeface="+mj-lt"/>
              <a:ea typeface="Aktiv Grotesk" panose="020B0504020202020204" pitchFamily="34" charset="0"/>
              <a:cs typeface="Arial"/>
              <a:sym typeface="Arial"/>
            </a:endParaRPr>
          </a:p>
          <a:p>
            <a:pPr defTabSz="1219110">
              <a:spcAft>
                <a:spcPts val="600"/>
              </a:spcAft>
              <a:defRPr/>
            </a:pPr>
            <a:r>
              <a:rPr lang="en-US" sz="1600" kern="0" dirty="0">
                <a:solidFill>
                  <a:srgbClr val="555555"/>
                </a:solidFill>
                <a:latin typeface="+mj-lt"/>
                <a:ea typeface="Aktiv Grotesk" panose="020B0504020202020204" pitchFamily="34" charset="0"/>
                <a:cs typeface="Arial"/>
                <a:sym typeface="Arial"/>
              </a:rPr>
              <a:t>Retail-Mart: 43% </a:t>
            </a:r>
          </a:p>
          <a:p>
            <a:pPr defTabSz="1219110">
              <a:spcAft>
                <a:spcPts val="600"/>
              </a:spcAft>
              <a:defRPr/>
            </a:pPr>
            <a:r>
              <a:rPr lang="en-US" sz="1600" kern="0" dirty="0">
                <a:solidFill>
                  <a:srgbClr val="555555"/>
                </a:solidFill>
                <a:latin typeface="+mj-lt"/>
                <a:ea typeface="Aktiv Grotesk" panose="020B0504020202020204" pitchFamily="34" charset="0"/>
                <a:cs typeface="Arial"/>
                <a:sym typeface="Arial"/>
              </a:rPr>
              <a:t>Study Average: 40%</a:t>
            </a:r>
          </a:p>
        </p:txBody>
      </p:sp>
      <p:sp>
        <p:nvSpPr>
          <p:cNvPr id="48" name="Rounded Rectangle 5">
            <a:extLst>
              <a:ext uri="{FF2B5EF4-FFF2-40B4-BE49-F238E27FC236}">
                <a16:creationId xmlns:a16="http://schemas.microsoft.com/office/drawing/2014/main" id="{30664BB1-D623-11F5-31C3-6AB039302733}"/>
              </a:ext>
            </a:extLst>
          </p:cNvPr>
          <p:cNvSpPr/>
          <p:nvPr/>
        </p:nvSpPr>
        <p:spPr>
          <a:xfrm>
            <a:off x="4221398" y="3668941"/>
            <a:ext cx="3727214" cy="1669144"/>
          </a:xfrm>
          <a:prstGeom prst="roundRect">
            <a:avLst>
              <a:gd name="adj" fmla="val 558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10">
              <a:spcBef>
                <a:spcPts val="400"/>
              </a:spcBef>
              <a:spcAft>
                <a:spcPts val="600"/>
              </a:spcAft>
              <a:buClr>
                <a:srgbClr val="000000"/>
              </a:buClr>
              <a:defRPr/>
            </a:pPr>
            <a:r>
              <a:rPr lang="en-US" sz="1600" b="1" kern="0" dirty="0">
                <a:solidFill>
                  <a:schemeClr val="bg2"/>
                </a:solidFill>
                <a:latin typeface="+mj-lt"/>
                <a:ea typeface="Aktiv Grotesk" panose="020B0504020202020204" pitchFamily="34" charset="0"/>
                <a:cs typeface="Arial"/>
              </a:rPr>
              <a:t>Shop on a quick trip</a:t>
            </a:r>
            <a:endParaRPr lang="en-US" sz="1600" kern="0" dirty="0">
              <a:solidFill>
                <a:srgbClr val="555555"/>
              </a:solidFill>
              <a:latin typeface="+mj-lt"/>
              <a:ea typeface="Aktiv Grotesk" panose="020B0504020202020204" pitchFamily="34" charset="0"/>
              <a:cs typeface="Arial"/>
              <a:sym typeface="Arial"/>
            </a:endParaRPr>
          </a:p>
          <a:p>
            <a:pPr defTabSz="1219110">
              <a:spcAft>
                <a:spcPts val="600"/>
              </a:spcAft>
              <a:defRPr/>
            </a:pPr>
            <a:r>
              <a:rPr lang="en-US" sz="1600" kern="0" dirty="0">
                <a:solidFill>
                  <a:srgbClr val="555555"/>
                </a:solidFill>
                <a:latin typeface="+mj-lt"/>
                <a:ea typeface="Aktiv Grotesk" panose="020B0504020202020204" pitchFamily="34" charset="0"/>
                <a:cs typeface="Arial"/>
                <a:sym typeface="Arial"/>
              </a:rPr>
              <a:t>Retail-Mart: 56% </a:t>
            </a:r>
          </a:p>
          <a:p>
            <a:pPr defTabSz="1219110">
              <a:spcAft>
                <a:spcPts val="600"/>
              </a:spcAft>
              <a:defRPr/>
            </a:pPr>
            <a:r>
              <a:rPr lang="en-US" sz="1600" kern="0" dirty="0">
                <a:solidFill>
                  <a:srgbClr val="555555"/>
                </a:solidFill>
                <a:latin typeface="+mj-lt"/>
                <a:ea typeface="Aktiv Grotesk" panose="020B0504020202020204" pitchFamily="34" charset="0"/>
                <a:cs typeface="Arial"/>
                <a:sym typeface="Arial"/>
              </a:rPr>
              <a:t>Study Average: 48%</a:t>
            </a:r>
          </a:p>
        </p:txBody>
      </p:sp>
      <p:sp>
        <p:nvSpPr>
          <p:cNvPr id="51" name="Rounded Rectangle 5">
            <a:extLst>
              <a:ext uri="{FF2B5EF4-FFF2-40B4-BE49-F238E27FC236}">
                <a16:creationId xmlns:a16="http://schemas.microsoft.com/office/drawing/2014/main" id="{4988969E-C46C-2B1A-0C71-5D22BD629795}"/>
              </a:ext>
            </a:extLst>
          </p:cNvPr>
          <p:cNvSpPr/>
          <p:nvPr/>
        </p:nvSpPr>
        <p:spPr>
          <a:xfrm>
            <a:off x="8159986" y="3668941"/>
            <a:ext cx="3727214" cy="1669144"/>
          </a:xfrm>
          <a:prstGeom prst="roundRect">
            <a:avLst>
              <a:gd name="adj" fmla="val 558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10">
              <a:spcBef>
                <a:spcPts val="400"/>
              </a:spcBef>
              <a:spcAft>
                <a:spcPts val="600"/>
              </a:spcAft>
              <a:buClr>
                <a:srgbClr val="000000"/>
              </a:buClr>
              <a:defRPr/>
            </a:pPr>
            <a:r>
              <a:rPr lang="en-US" sz="1600" b="1" kern="0" dirty="0">
                <a:solidFill>
                  <a:schemeClr val="bg2"/>
                </a:solidFill>
                <a:latin typeface="+mj-lt"/>
                <a:ea typeface="Aktiv Grotesk" panose="020B0504020202020204" pitchFamily="34" charset="0"/>
                <a:cs typeface="Arial"/>
              </a:rPr>
              <a:t>Purchase at front end</a:t>
            </a:r>
            <a:endParaRPr lang="en-US" sz="1600" kern="0" dirty="0">
              <a:solidFill>
                <a:srgbClr val="555555"/>
              </a:solidFill>
              <a:latin typeface="+mj-lt"/>
              <a:ea typeface="Aktiv Grotesk" panose="020B0504020202020204" pitchFamily="34" charset="0"/>
              <a:cs typeface="Arial"/>
              <a:sym typeface="Arial"/>
            </a:endParaRPr>
          </a:p>
          <a:p>
            <a:pPr defTabSz="1219110">
              <a:spcAft>
                <a:spcPts val="600"/>
              </a:spcAft>
              <a:defRPr/>
            </a:pPr>
            <a:r>
              <a:rPr lang="en-US" sz="1600" kern="0" dirty="0">
                <a:solidFill>
                  <a:srgbClr val="555555"/>
                </a:solidFill>
                <a:latin typeface="+mj-lt"/>
                <a:ea typeface="Aktiv Grotesk" panose="020B0504020202020204" pitchFamily="34" charset="0"/>
                <a:cs typeface="Arial"/>
                <a:sym typeface="Arial"/>
              </a:rPr>
              <a:t>Retail-Mart: 18% </a:t>
            </a:r>
          </a:p>
          <a:p>
            <a:pPr defTabSz="1219110">
              <a:spcAft>
                <a:spcPts val="600"/>
              </a:spcAft>
              <a:defRPr/>
            </a:pPr>
            <a:r>
              <a:rPr lang="en-US" sz="1600" kern="0" dirty="0">
                <a:solidFill>
                  <a:srgbClr val="555555"/>
                </a:solidFill>
                <a:latin typeface="+mj-lt"/>
                <a:ea typeface="Aktiv Grotesk" panose="020B0504020202020204" pitchFamily="34" charset="0"/>
                <a:cs typeface="Arial"/>
                <a:sym typeface="Arial"/>
              </a:rPr>
              <a:t>Study Average: 9%</a:t>
            </a:r>
          </a:p>
        </p:txBody>
      </p:sp>
      <p:pic>
        <p:nvPicPr>
          <p:cNvPr id="54" name="Picture Placeholder 41">
            <a:extLst>
              <a:ext uri="{FF2B5EF4-FFF2-40B4-BE49-F238E27FC236}">
                <a16:creationId xmlns:a16="http://schemas.microsoft.com/office/drawing/2014/main" id="{0FE80D3F-E868-CBB9-C500-7B88ECAEEDD7}"/>
              </a:ext>
            </a:extLst>
          </p:cNvPr>
          <p:cNvPicPr>
            <a:picLocks noChangeAspect="1"/>
          </p:cNvPicPr>
          <p:nvPr/>
        </p:nvPicPr>
        <p:blipFill rotWithShape="1">
          <a:blip r:embed="rId3"/>
          <a:srcRect l="-8334" r="-8334"/>
          <a:stretch/>
        </p:blipFill>
        <p:spPr>
          <a:xfrm>
            <a:off x="6679286" y="1987558"/>
            <a:ext cx="1136638" cy="974261"/>
          </a:xfrm>
          <a:prstGeom prst="rect">
            <a:avLst/>
          </a:prstGeom>
        </p:spPr>
      </p:pic>
      <p:pic>
        <p:nvPicPr>
          <p:cNvPr id="56" name="Picture Placeholder 41">
            <a:extLst>
              <a:ext uri="{FF2B5EF4-FFF2-40B4-BE49-F238E27FC236}">
                <a16:creationId xmlns:a16="http://schemas.microsoft.com/office/drawing/2014/main" id="{478BABF6-326B-D7A9-0306-2C06651C28C9}"/>
              </a:ext>
            </a:extLst>
          </p:cNvPr>
          <p:cNvPicPr>
            <a:picLocks noChangeAspect="1"/>
          </p:cNvPicPr>
          <p:nvPr/>
        </p:nvPicPr>
        <p:blipFill rotWithShape="1">
          <a:blip r:embed="rId4"/>
          <a:srcRect l="-8334" r="-8334"/>
          <a:stretch/>
        </p:blipFill>
        <p:spPr>
          <a:xfrm>
            <a:off x="10617874" y="1987558"/>
            <a:ext cx="1136638" cy="974261"/>
          </a:xfrm>
          <a:prstGeom prst="rect">
            <a:avLst/>
          </a:prstGeom>
        </p:spPr>
      </p:pic>
      <p:pic>
        <p:nvPicPr>
          <p:cNvPr id="58" name="Picture Placeholder 11" descr="A blue circle with a clock and a cart&#10;&#10;Description automatically generated">
            <a:extLst>
              <a:ext uri="{FF2B5EF4-FFF2-40B4-BE49-F238E27FC236}">
                <a16:creationId xmlns:a16="http://schemas.microsoft.com/office/drawing/2014/main" id="{69177E9E-ABD2-0102-85B0-EE6F59AD917E}"/>
              </a:ext>
            </a:extLst>
          </p:cNvPr>
          <p:cNvPicPr>
            <a:picLocks noChangeAspect="1"/>
          </p:cNvPicPr>
          <p:nvPr/>
        </p:nvPicPr>
        <p:blipFill rotWithShape="1">
          <a:blip r:embed="rId5"/>
          <a:srcRect l="-8334" r="-8334"/>
          <a:stretch/>
        </p:blipFill>
        <p:spPr>
          <a:xfrm>
            <a:off x="6679286" y="4016383"/>
            <a:ext cx="1136638" cy="974261"/>
          </a:xfrm>
          <a:prstGeom prst="rect">
            <a:avLst/>
          </a:prstGeom>
        </p:spPr>
      </p:pic>
      <p:pic>
        <p:nvPicPr>
          <p:cNvPr id="60" name="Picture Placeholder 41">
            <a:extLst>
              <a:ext uri="{FF2B5EF4-FFF2-40B4-BE49-F238E27FC236}">
                <a16:creationId xmlns:a16="http://schemas.microsoft.com/office/drawing/2014/main" id="{1BA002D6-AF11-0586-6373-0FC20C89D394}"/>
              </a:ext>
            </a:extLst>
          </p:cNvPr>
          <p:cNvPicPr>
            <a:picLocks noChangeAspect="1"/>
          </p:cNvPicPr>
          <p:nvPr/>
        </p:nvPicPr>
        <p:blipFill rotWithShape="1">
          <a:blip r:embed="rId6"/>
          <a:srcRect l="-8334" r="-8334"/>
          <a:stretch/>
        </p:blipFill>
        <p:spPr>
          <a:xfrm>
            <a:off x="10617874" y="3975377"/>
            <a:ext cx="1136638" cy="974261"/>
          </a:xfrm>
          <a:prstGeom prst="rect">
            <a:avLst/>
          </a:prstGeom>
        </p:spPr>
      </p:pic>
      <p:pic>
        <p:nvPicPr>
          <p:cNvPr id="62" name="Picture Placeholder 41">
            <a:extLst>
              <a:ext uri="{FF2B5EF4-FFF2-40B4-BE49-F238E27FC236}">
                <a16:creationId xmlns:a16="http://schemas.microsoft.com/office/drawing/2014/main" id="{D80AB8B5-EBCC-CB6C-3350-C6920CB10586}"/>
              </a:ext>
            </a:extLst>
          </p:cNvPr>
          <p:cNvPicPr>
            <a:picLocks noChangeAspect="1"/>
          </p:cNvPicPr>
          <p:nvPr/>
        </p:nvPicPr>
        <p:blipFill rotWithShape="1">
          <a:blip r:embed="rId7"/>
          <a:srcRect l="-8334" r="-8334"/>
          <a:stretch/>
        </p:blipFill>
        <p:spPr>
          <a:xfrm>
            <a:off x="2740699" y="4016383"/>
            <a:ext cx="1136638" cy="974261"/>
          </a:xfrm>
          <a:prstGeom prst="rect">
            <a:avLst/>
          </a:prstGeom>
        </p:spPr>
      </p:pic>
    </p:spTree>
    <p:extLst>
      <p:ext uri="{BB962C8B-B14F-4D97-AF65-F5344CB8AC3E}">
        <p14:creationId xmlns:p14="http://schemas.microsoft.com/office/powerpoint/2010/main" val="95280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B114BE-7D3F-72EE-76C0-B73BBC9890DF}"/>
              </a:ext>
            </a:extLst>
          </p:cNvPr>
          <p:cNvSpPr>
            <a:spLocks noGrp="1"/>
          </p:cNvSpPr>
          <p:nvPr>
            <p:ph type="sldNum" sz="quarter" idx="12"/>
          </p:nvPr>
        </p:nvSpPr>
        <p:spPr/>
        <p:txBody>
          <a:bodyPr/>
          <a:lstStyle/>
          <a:p>
            <a:fld id="{403EF4E2-7A7A-0548-85F1-5479B7C9E1B2}" type="slidenum">
              <a:rPr lang="en-US" smtClean="0"/>
              <a:t>10</a:t>
            </a:fld>
            <a:endParaRPr lang="en-US"/>
          </a:p>
        </p:txBody>
      </p:sp>
      <p:sp>
        <p:nvSpPr>
          <p:cNvPr id="2" name="Title 1">
            <a:extLst>
              <a:ext uri="{FF2B5EF4-FFF2-40B4-BE49-F238E27FC236}">
                <a16:creationId xmlns:a16="http://schemas.microsoft.com/office/drawing/2014/main" id="{B26E8CB9-6B92-88D3-2DB2-3844805CDE26}"/>
              </a:ext>
            </a:extLst>
          </p:cNvPr>
          <p:cNvSpPr>
            <a:spLocks noGrp="1"/>
          </p:cNvSpPr>
          <p:nvPr>
            <p:ph type="ctrTitle"/>
          </p:nvPr>
        </p:nvSpPr>
        <p:spPr>
          <a:xfrm>
            <a:off x="288559" y="92350"/>
            <a:ext cx="3503952" cy="2390972"/>
          </a:xfrm>
        </p:spPr>
        <p:txBody>
          <a:bodyPr/>
          <a:lstStyle/>
          <a:p>
            <a:r>
              <a:rPr lang="en-PH" sz="3200" dirty="0">
                <a:latin typeface="Georgia" panose="02040502050405020303" pitchFamily="18" charset="0"/>
              </a:rPr>
              <a:t>Retail- Mart shoppers are...</a:t>
            </a:r>
          </a:p>
        </p:txBody>
      </p:sp>
      <p:sp>
        <p:nvSpPr>
          <p:cNvPr id="9" name="Subtitle 8">
            <a:extLst>
              <a:ext uri="{FF2B5EF4-FFF2-40B4-BE49-F238E27FC236}">
                <a16:creationId xmlns:a16="http://schemas.microsoft.com/office/drawing/2014/main" id="{5982A0C6-32AD-2726-1D08-6E458FE80C0C}"/>
              </a:ext>
            </a:extLst>
          </p:cNvPr>
          <p:cNvSpPr>
            <a:spLocks noGrp="1"/>
          </p:cNvSpPr>
          <p:nvPr>
            <p:ph type="subTitle" idx="13"/>
          </p:nvPr>
        </p:nvSpPr>
        <p:spPr>
          <a:xfrm>
            <a:off x="288558" y="3067839"/>
            <a:ext cx="3503953" cy="436210"/>
          </a:xfrm>
        </p:spPr>
        <p:txBody>
          <a:bodyPr/>
          <a:lstStyle/>
          <a:p>
            <a:r>
              <a:rPr lang="en-PH" b="1" dirty="0">
                <a:solidFill>
                  <a:schemeClr val="tx2"/>
                </a:solidFill>
                <a:latin typeface="+mj-lt"/>
              </a:rPr>
              <a:t>Impulsive and Engaged</a:t>
            </a:r>
          </a:p>
        </p:txBody>
      </p:sp>
      <p:sp>
        <p:nvSpPr>
          <p:cNvPr id="10" name="Text Placeholder 9">
            <a:extLst>
              <a:ext uri="{FF2B5EF4-FFF2-40B4-BE49-F238E27FC236}">
                <a16:creationId xmlns:a16="http://schemas.microsoft.com/office/drawing/2014/main" id="{5AB8989D-A079-0B9A-4C4A-6A1ABFA136B9}"/>
              </a:ext>
            </a:extLst>
          </p:cNvPr>
          <p:cNvSpPr>
            <a:spLocks noGrp="1"/>
          </p:cNvSpPr>
          <p:nvPr>
            <p:ph type="body" sz="quarter" idx="14"/>
          </p:nvPr>
        </p:nvSpPr>
        <p:spPr/>
        <p:txBody>
          <a:bodyPr/>
          <a:lstStyle/>
          <a:p>
            <a:r>
              <a:rPr lang="en-US" dirty="0"/>
              <a:t>Planned vs Impulse: “In regard to this recent purchase, when did you decide to buy it? I knew that I was going to purchase this product before I went to the store, I realized that I needed the product while I was in the store, or I had not planned to purchase this product and purchased it on impulse”</a:t>
            </a:r>
          </a:p>
          <a:p>
            <a:r>
              <a:rPr lang="en-US" dirty="0"/>
              <a:t>Engagement vs Auto Pilot: Which of the following do you recall happening while shopping for the product?  I went straight for the product I intended to purchase/usually purchase = Autopilot.  1- Autopilot = Engaged (not on Auto Pilot)</a:t>
            </a:r>
          </a:p>
        </p:txBody>
      </p:sp>
      <p:graphicFrame>
        <p:nvGraphicFramePr>
          <p:cNvPr id="12" name="Content Placeholder 6">
            <a:extLst>
              <a:ext uri="{FF2B5EF4-FFF2-40B4-BE49-F238E27FC236}">
                <a16:creationId xmlns:a16="http://schemas.microsoft.com/office/drawing/2014/main" id="{0AD4F779-58E7-7188-28AD-3756491E9933}"/>
              </a:ext>
            </a:extLst>
          </p:cNvPr>
          <p:cNvGraphicFramePr>
            <a:graphicFrameLocks noGrp="1"/>
          </p:cNvGraphicFramePr>
          <p:nvPr>
            <p:ph idx="1"/>
          </p:nvPr>
        </p:nvGraphicFramePr>
        <p:xfrm>
          <a:off x="4290932" y="762738"/>
          <a:ext cx="7595265" cy="215242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38931A84-43A4-5AB7-3B24-85350A38EF3F}"/>
              </a:ext>
            </a:extLst>
          </p:cNvPr>
          <p:cNvSpPr txBox="1"/>
          <p:nvPr/>
        </p:nvSpPr>
        <p:spPr>
          <a:xfrm flipH="1">
            <a:off x="4275684" y="459655"/>
            <a:ext cx="7595267" cy="468000"/>
          </a:xfrm>
          <a:prstGeom prst="rect">
            <a:avLst/>
          </a:prstGeom>
          <a:noFill/>
        </p:spPr>
        <p:txBody>
          <a:bodyPr wrap="square" lIns="0" rIns="0" rtlCol="0">
            <a:noAutofit/>
          </a:bodyPr>
          <a:lstStyle/>
          <a:p>
            <a:r>
              <a:rPr lang="en-US" sz="1600" b="1" dirty="0">
                <a:latin typeface="+mj-lt"/>
                <a:ea typeface="+mn-lt"/>
                <a:cs typeface="+mn-lt"/>
              </a:rPr>
              <a:t>Snack category purchase type </a:t>
            </a:r>
          </a:p>
        </p:txBody>
      </p:sp>
      <p:graphicFrame>
        <p:nvGraphicFramePr>
          <p:cNvPr id="14" name="Content Placeholder 6">
            <a:extLst>
              <a:ext uri="{FF2B5EF4-FFF2-40B4-BE49-F238E27FC236}">
                <a16:creationId xmlns:a16="http://schemas.microsoft.com/office/drawing/2014/main" id="{BADB3012-540C-9A02-C6BD-C5996213A5C9}"/>
              </a:ext>
            </a:extLst>
          </p:cNvPr>
          <p:cNvGraphicFramePr>
            <a:graphicFrameLocks/>
          </p:cNvGraphicFramePr>
          <p:nvPr/>
        </p:nvGraphicFramePr>
        <p:xfrm>
          <a:off x="4290932" y="3383177"/>
          <a:ext cx="7595265" cy="215242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AD54CED4-5AFD-3BAF-5C27-9830D7B43081}"/>
              </a:ext>
            </a:extLst>
          </p:cNvPr>
          <p:cNvSpPr txBox="1"/>
          <p:nvPr/>
        </p:nvSpPr>
        <p:spPr>
          <a:xfrm flipH="1">
            <a:off x="4275684" y="3080094"/>
            <a:ext cx="7595267" cy="468000"/>
          </a:xfrm>
          <a:prstGeom prst="rect">
            <a:avLst/>
          </a:prstGeom>
          <a:noFill/>
        </p:spPr>
        <p:txBody>
          <a:bodyPr wrap="square" lIns="0" rIns="0" rtlCol="0">
            <a:noAutofit/>
          </a:bodyPr>
          <a:lstStyle/>
          <a:p>
            <a:r>
              <a:rPr lang="en-US" sz="1600" b="1" dirty="0">
                <a:latin typeface="+mj-lt"/>
                <a:ea typeface="+mn-lt"/>
                <a:cs typeface="+mn-lt"/>
              </a:rPr>
              <a:t>Snack category purchase type </a:t>
            </a:r>
          </a:p>
        </p:txBody>
      </p:sp>
      <p:sp>
        <p:nvSpPr>
          <p:cNvPr id="16" name="Subtitle 8">
            <a:extLst>
              <a:ext uri="{FF2B5EF4-FFF2-40B4-BE49-F238E27FC236}">
                <a16:creationId xmlns:a16="http://schemas.microsoft.com/office/drawing/2014/main" id="{C74547D2-0861-2AAE-F5BD-8820B737F185}"/>
              </a:ext>
            </a:extLst>
          </p:cNvPr>
          <p:cNvSpPr txBox="1">
            <a:spLocks/>
          </p:cNvSpPr>
          <p:nvPr/>
        </p:nvSpPr>
        <p:spPr>
          <a:xfrm>
            <a:off x="288558" y="3504049"/>
            <a:ext cx="3503953" cy="1391801"/>
          </a:xfrm>
          <a:prstGeom prst="rect">
            <a:avLst/>
          </a:prstGeom>
        </p:spPr>
        <p:txBody>
          <a:bodyPr vert="horz" lIns="0" tIns="45720" rIns="0" bIns="45720" rtlCol="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100000"/>
              </a:lnSpc>
              <a:spcBef>
                <a:spcPts val="0"/>
              </a:spcBef>
              <a:spcAft>
                <a:spcPts val="600"/>
              </a:spcAft>
              <a:buSzPct val="100000"/>
              <a:buFont typeface="System Font Regular"/>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pPr>
            <a:r>
              <a:rPr lang="en-US" sz="1600" b="1" dirty="0">
                <a:latin typeface="+mj-lt"/>
              </a:rPr>
              <a:t>Implication:</a:t>
            </a:r>
          </a:p>
          <a:p>
            <a:pPr>
              <a:spcAft>
                <a:spcPts val="600"/>
              </a:spcAft>
            </a:pPr>
            <a:r>
              <a:rPr lang="en-US" sz="1600" dirty="0">
                <a:latin typeface="+mj-lt"/>
              </a:rPr>
              <a:t>Retail-Mart has an above-average opportunity to engage shoppers and convert them to snack category buyers in impulse-heavy areas of the store.</a:t>
            </a:r>
          </a:p>
        </p:txBody>
      </p:sp>
    </p:spTree>
    <p:extLst>
      <p:ext uri="{BB962C8B-B14F-4D97-AF65-F5344CB8AC3E}">
        <p14:creationId xmlns:p14="http://schemas.microsoft.com/office/powerpoint/2010/main" val="14884967"/>
      </p:ext>
    </p:extLst>
  </p:cSld>
  <p:clrMapOvr>
    <a:masterClrMapping/>
  </p:clrMapOvr>
</p:sld>
</file>

<file path=ppt/theme/theme1.xml><?xml version="1.0" encoding="utf-8"?>
<a:theme xmlns:a="http://schemas.openxmlformats.org/drawingml/2006/main" name="Cove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2.xml><?xml version="1.0" encoding="utf-8"?>
<a:theme xmlns:a="http://schemas.openxmlformats.org/drawingml/2006/main" name="Divider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3.xml><?xml version="1.0" encoding="utf-8"?>
<a:theme xmlns:a="http://schemas.openxmlformats.org/drawingml/2006/main" name="Content">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4.xml><?xml version="1.0" encoding="utf-8"?>
<a:theme xmlns:a="http://schemas.openxmlformats.org/drawingml/2006/main" name="Quotes">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5.xml><?xml version="1.0" encoding="utf-8"?>
<a:theme xmlns:a="http://schemas.openxmlformats.org/drawingml/2006/main" name="Thank you">
  <a:themeElements>
    <a:clrScheme name="Custom 2">
      <a:dk1>
        <a:srgbClr val="555555"/>
      </a:dk1>
      <a:lt1>
        <a:srgbClr val="FFFFFF"/>
      </a:lt1>
      <a:dk2>
        <a:srgbClr val="060A45"/>
      </a:dk2>
      <a:lt2>
        <a:srgbClr val="2C6DF6"/>
      </a:lt2>
      <a:accent1>
        <a:srgbClr val="30D1FF"/>
      </a:accent1>
      <a:accent2>
        <a:srgbClr val="EF5F17"/>
      </a:accent2>
      <a:accent3>
        <a:srgbClr val="A3A9F5"/>
      </a:accent3>
      <a:accent4>
        <a:srgbClr val="787CA9"/>
      </a:accent4>
      <a:accent5>
        <a:srgbClr val="59AD00"/>
      </a:accent5>
      <a:accent6>
        <a:srgbClr val="EF5890"/>
      </a:accent6>
      <a:hlink>
        <a:srgbClr val="2C6DF6"/>
      </a:hlink>
      <a:folHlink>
        <a:srgbClr val="30D1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lIns="45720" rIns="45720" rtlCol="0" anchor="ctr"/>
      <a:lstStyle>
        <a:defPPr algn="ctr">
          <a:spcAft>
            <a:spcPts val="600"/>
          </a:spcAft>
          <a:defRPr sz="1600"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spcAft>
            <a:spcPts val="600"/>
          </a:spcAft>
          <a:defRPr sz="1600" dirty="0"/>
        </a:defPPr>
      </a:lstStyle>
    </a:txDef>
  </a:objectDefaults>
  <a:extraClrSchemeLst/>
  <a:custClrLst>
    <a:custClr name="Cat 01">
      <a:srgbClr val="675895"/>
    </a:custClr>
    <a:custClr name="Cat 02">
      <a:srgbClr val="4697E2"/>
    </a:custClr>
    <a:custClr name="Cat 03">
      <a:srgbClr val="CB4B7A"/>
    </a:custClr>
    <a:custClr name="Cat 04">
      <a:srgbClr val="FFB500"/>
    </a:custClr>
    <a:custClr name="Cat 05">
      <a:srgbClr val="204188"/>
    </a:custClr>
    <a:custClr name="Cat 06">
      <a:srgbClr val="F06E2D"/>
    </a:custClr>
    <a:custClr name="Cat 07">
      <a:srgbClr val="03A577"/>
    </a:custClr>
    <a:custClr name="Cat 08">
      <a:srgbClr val="3265D2"/>
    </a:custClr>
    <a:custClr name="Cat 09">
      <a:srgbClr val="CA5113"/>
    </a:custClr>
    <a:custClr name="Cat 10">
      <a:srgbClr val="0C644A"/>
    </a:custClr>
    <a:custClr name="Cat 11">
      <a:srgbClr val="A082F3"/>
    </a:custClr>
    <a:custClr name="Cat 12">
      <a:srgbClr val="B37F01"/>
    </a:custClr>
    <a:custClr name="Cat 13">
      <a:srgbClr val="83304E"/>
    </a:custClr>
    <a:custClr name="Cat 14">
      <a:srgbClr val="23A9B2"/>
    </a:custClr>
    <a:custClr name="Cat 15">
      <a:srgbClr val="2B2F61"/>
    </a:custClr>
    <a:custClr name="Cat 16">
      <a:srgbClr val="4D9300"/>
    </a:custClr>
  </a:custClrLst>
</a:theme>
</file>

<file path=ppt/theme/theme6.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830461F96ABE4A8EDF656C4BB6C74B" ma:contentTypeVersion="18" ma:contentTypeDescription="Create a new document." ma:contentTypeScope="" ma:versionID="ca8dac6cbb634cce2afed284ef0dc674">
  <xsd:schema xmlns:xsd="http://www.w3.org/2001/XMLSchema" xmlns:xs="http://www.w3.org/2001/XMLSchema" xmlns:p="http://schemas.microsoft.com/office/2006/metadata/properties" xmlns:ns2="262a42c4-28a8-4f14-8b26-4672415600aa" xmlns:ns3="836324b0-4ef4-432c-a1c7-73b1c5e236e4" xmlns:ns4="0f20a38a-d7e5-4f2d-9d04-4e7253d25786" targetNamespace="http://schemas.microsoft.com/office/2006/metadata/properties" ma:root="true" ma:fieldsID="474302e63469b4b12b8294d12841e741" ns2:_="" ns3:_="" ns4:_="">
    <xsd:import namespace="262a42c4-28a8-4f14-8b26-4672415600aa"/>
    <xsd:import namespace="836324b0-4ef4-432c-a1c7-73b1c5e236e4"/>
    <xsd:import namespace="0f20a38a-d7e5-4f2d-9d04-4e7253d257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a42c4-28a8-4f14-8b26-4672415600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8f4780-c71a-4417-85db-0344dc61001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6324b0-4ef4-432c-a1c7-73b1c5e236e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20a38a-d7e5-4f2d-9d04-4e7253d2578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541a632-1468-4570-bfc7-b19178b835ce}" ma:internalName="TaxCatchAll" ma:showField="CatchAllData" ma:web="836324b0-4ef4-432c-a1c7-73b1c5e236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20a38a-d7e5-4f2d-9d04-4e7253d25786" xsi:nil="true"/>
    <lcf76f155ced4ddcb4097134ff3c332f xmlns="262a42c4-28a8-4f14-8b26-4672415600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32E18E-AC49-401E-A0A7-0062189D1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a42c4-28a8-4f14-8b26-4672415600aa"/>
    <ds:schemaRef ds:uri="836324b0-4ef4-432c-a1c7-73b1c5e236e4"/>
    <ds:schemaRef ds:uri="0f20a38a-d7e5-4f2d-9d04-4e7253d25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BC03FE-C77F-4C80-9D81-BFF5B77EDAD9}">
  <ds:schemaRefs>
    <ds:schemaRef ds:uri="http://schemas.microsoft.com/sharepoint/v3/contenttype/forms"/>
  </ds:schemaRefs>
</ds:datastoreItem>
</file>

<file path=customXml/itemProps3.xml><?xml version="1.0" encoding="utf-8"?>
<ds:datastoreItem xmlns:ds="http://schemas.openxmlformats.org/officeDocument/2006/customXml" ds:itemID="{B205AC0D-CEE4-4B9E-B90F-1AC9EE888246}">
  <ds:schemaRefs>
    <ds:schemaRef ds:uri="262a42c4-28a8-4f14-8b26-4672415600aa"/>
    <ds:schemaRef ds:uri="http://purl.org/dc/elements/1.1/"/>
    <ds:schemaRef ds:uri="http://purl.org/dc/term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schemas.microsoft.com/office/2006/metadata/properties"/>
    <ds:schemaRef ds:uri="0f20a38a-d7e5-4f2d-9d04-4e7253d25786"/>
    <ds:schemaRef ds:uri="836324b0-4ef4-432c-a1c7-73b1c5e236e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39214</TotalTime>
  <Words>1563</Words>
  <Application>Microsoft Office PowerPoint</Application>
  <PresentationFormat>Widescreen</PresentationFormat>
  <Paragraphs>143</Paragraphs>
  <Slides>15</Slides>
  <Notes>1</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Covers</vt:lpstr>
      <vt:lpstr>Dividers</vt:lpstr>
      <vt:lpstr>Content</vt:lpstr>
      <vt:lpstr>Quotes</vt:lpstr>
      <vt:lpstr>Thank you</vt:lpstr>
      <vt:lpstr>From Retailer Shoppers to Category Buyers</vt:lpstr>
      <vt:lpstr>Background</vt:lpstr>
      <vt:lpstr>Shopper-based Intelligence</vt:lpstr>
      <vt:lpstr>Key business questions to be answered by Store Choice Drivers and Omnichannel Shopping Fundamentals</vt:lpstr>
      <vt:lpstr>How does Retail-Mart stack up against their competition?</vt:lpstr>
      <vt:lpstr>As we can see, Store Choice Drivers provides Retail-Mart a detailed view into their store equity index relative to competitors</vt:lpstr>
      <vt:lpstr>The dashboard also enables a seamless view into Retail-Mart's strengths and potential weaknesses in the eyes of their shoppers</vt:lpstr>
      <vt:lpstr>At-a-glance, the analysis shows us where is Retail-Mart excels</vt:lpstr>
      <vt:lpstr>Retail- Mart shoppers are...</vt:lpstr>
      <vt:lpstr>Retail- Mart shoppers are...</vt:lpstr>
      <vt:lpstr>Retail- Mart shoppers are...</vt:lpstr>
      <vt:lpstr>Retail- Mart shoppers are...</vt:lpstr>
      <vt:lpstr>When you understand how your shoppers view you, and how they want to shop, you can cater every element of the shopping experience  to your goals.</vt:lpstr>
      <vt:lpstr>Turning data-based insights into actionable business strategies</vt:lpstr>
      <vt:lpstr>Our New Reality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 Annunziata</dc:creator>
  <cp:lastModifiedBy>Lauren Fernandes</cp:lastModifiedBy>
  <cp:revision>103</cp:revision>
  <dcterms:created xsi:type="dcterms:W3CDTF">2022-11-18T18:35:40Z</dcterms:created>
  <dcterms:modified xsi:type="dcterms:W3CDTF">2024-05-07T15:56:21Z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0x0101007C830461F96ABE4A8EDF656C4BB6C74B</vt:lpwstr>
  </property>
  <property fmtid="{D5CDD505-2E9C-101B-9397-08002B2CF9AE}" pid="3" name="MediaServiceImageTags">
    <vt:lpwstr/>
  </property>
</Properties>
</file>