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</p:sldMasterIdLst>
  <p:notesMasterIdLst>
    <p:notesMasterId r:id="rId37"/>
  </p:notesMasterIdLst>
  <p:sldIdLst>
    <p:sldId id="259" r:id="rId2"/>
    <p:sldId id="326" r:id="rId3"/>
    <p:sldId id="265" r:id="rId4"/>
    <p:sldId id="327" r:id="rId5"/>
    <p:sldId id="294" r:id="rId6"/>
    <p:sldId id="311" r:id="rId7"/>
    <p:sldId id="377" r:id="rId8"/>
    <p:sldId id="312" r:id="rId9"/>
    <p:sldId id="313" r:id="rId10"/>
    <p:sldId id="315" r:id="rId11"/>
    <p:sldId id="316" r:id="rId12"/>
    <p:sldId id="310" r:id="rId13"/>
    <p:sldId id="318" r:id="rId14"/>
    <p:sldId id="336" r:id="rId15"/>
    <p:sldId id="321" r:id="rId16"/>
    <p:sldId id="364" r:id="rId17"/>
    <p:sldId id="373" r:id="rId18"/>
    <p:sldId id="322" r:id="rId19"/>
    <p:sldId id="331" r:id="rId20"/>
    <p:sldId id="334" r:id="rId21"/>
    <p:sldId id="333" r:id="rId22"/>
    <p:sldId id="329" r:id="rId23"/>
    <p:sldId id="325" r:id="rId24"/>
    <p:sldId id="274" r:id="rId25"/>
    <p:sldId id="366" r:id="rId26"/>
    <p:sldId id="367" r:id="rId27"/>
    <p:sldId id="368" r:id="rId28"/>
    <p:sldId id="370" r:id="rId29"/>
    <p:sldId id="371" r:id="rId30"/>
    <p:sldId id="379" r:id="rId31"/>
    <p:sldId id="380" r:id="rId32"/>
    <p:sldId id="372" r:id="rId33"/>
    <p:sldId id="323" r:id="rId34"/>
    <p:sldId id="330" r:id="rId35"/>
    <p:sldId id="291" r:id="rId36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anose="00000500000000000000" pitchFamily="2" charset="0"/>
      <p:regular r:id="rId46"/>
      <p:bold r:id="rId47"/>
      <p:italic r:id="rId48"/>
      <p:boldItalic r:id="rId49"/>
    </p:embeddedFont>
    <p:embeddedFont>
      <p:font typeface="Montserrat Light" panose="00000400000000000000" pitchFamily="2" charset="0"/>
      <p:regular r:id="rId50"/>
      <p: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C7607-97B4-4ED2-9871-E57F77610E6F}" v="73" dt="2022-01-26T14:20:50.0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5179" autoAdjust="0"/>
  </p:normalViewPr>
  <p:slideViewPr>
    <p:cSldViewPr snapToGrid="0">
      <p:cViewPr varScale="1">
        <p:scale>
          <a:sx n="103" d="100"/>
          <a:sy n="103" d="100"/>
        </p:scale>
        <p:origin x="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6598590363474E-2"/>
          <c:y val="6.777327251814097E-2"/>
          <c:w val="0.89157457074200364"/>
          <c:h val="0.658164492831137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6-433E-B2A0-B29D2A9A7E1D}"/>
              </c:ext>
            </c:extLst>
          </c:dPt>
          <c:cat>
            <c:strRef>
              <c:f>Sheet1!$A$2:$A$10</c:f>
              <c:strCache>
                <c:ptCount val="9"/>
                <c:pt idx="0">
                  <c:v>Q4 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143550485</c:v>
                </c:pt>
                <c:pt idx="1">
                  <c:v>168089087</c:v>
                </c:pt>
                <c:pt idx="2">
                  <c:v>152134224</c:v>
                </c:pt>
                <c:pt idx="3">
                  <c:v>147526878</c:v>
                </c:pt>
                <c:pt idx="4">
                  <c:v>141052114</c:v>
                </c:pt>
                <c:pt idx="5">
                  <c:v>148163321</c:v>
                </c:pt>
                <c:pt idx="6">
                  <c:v>166414029</c:v>
                </c:pt>
                <c:pt idx="7">
                  <c:v>163350229</c:v>
                </c:pt>
                <c:pt idx="8">
                  <c:v>151357987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60-4E4B-8A06-CB2C34C0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248272"/>
        <c:axId val="542249056"/>
      </c:lineChart>
      <c:catAx>
        <c:axId val="54224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42249056"/>
        <c:crosses val="autoZero"/>
        <c:auto val="1"/>
        <c:lblAlgn val="ctr"/>
        <c:lblOffset val="100"/>
        <c:noMultiLvlLbl val="0"/>
      </c:catAx>
      <c:valAx>
        <c:axId val="542249056"/>
        <c:scaling>
          <c:orientation val="minMax"/>
          <c:min val="13500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4224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venir Next LT Pro" panose="020B0604020202020204" charset="0"/>
          <a:cs typeface="Avenir Next LT Pro" panose="020B060402020202020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7881731694258"/>
          <c:y val="1.4378412959535725E-2"/>
          <c:w val="0.64703643912033304"/>
          <c:h val="0.98336242340782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2-4866-B9FE-44AE28DB9C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2-4866-B9FE-44AE28DB9C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2-4866-B9FE-44AE28DB9C0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2-4866-B9FE-44AE28DB9C0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2-4866-B9FE-44AE28DB9C0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E2-4866-B9FE-44AE28DB9C0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E2-4866-B9FE-44AE28DB9C0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7E2-4866-B9FE-44AE28DB9C0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7E2-4866-B9FE-44AE28DB9C0B}"/>
              </c:ext>
            </c:extLst>
          </c:dPt>
          <c:dLbls>
            <c:dLbl>
              <c:idx val="0"/>
              <c:layout>
                <c:manualLayout>
                  <c:x val="-1.7293324896461796E-7"/>
                  <c:y val="-5.4020913778265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9121828788406"/>
                      <c:h val="5.5148906060508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7E2-4866-B9FE-44AE28DB9C0B}"/>
                </c:ext>
              </c:extLst>
            </c:dLbl>
            <c:dLbl>
              <c:idx val="1"/>
              <c:layout>
                <c:manualLayout>
                  <c:x val="-1.3087362271852905E-2"/>
                  <c:y val="1.272204743542606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E2-4866-B9FE-44AE28DB9C0B}"/>
                </c:ext>
              </c:extLst>
            </c:dLbl>
            <c:dLbl>
              <c:idx val="2"/>
              <c:layout>
                <c:manualLayout>
                  <c:x val="6.4942788997784774E-3"/>
                  <c:y val="-2.1301968471781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2-4866-B9FE-44AE28DB9C0B}"/>
                </c:ext>
              </c:extLst>
            </c:dLbl>
            <c:dLbl>
              <c:idx val="3"/>
              <c:layout>
                <c:manualLayout>
                  <c:x val="-9.8142979117210438E-3"/>
                  <c:y val="-1.0768365017592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E2-4866-B9FE-44AE28DB9C0B}"/>
                </c:ext>
              </c:extLst>
            </c:dLbl>
            <c:dLbl>
              <c:idx val="6"/>
              <c:layout>
                <c:manualLayout>
                  <c:x val="-9.8155861140037815E-3"/>
                  <c:y val="5.3865148841594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E2-4866-B9FE-44AE28DB9C0B}"/>
                </c:ext>
              </c:extLst>
            </c:dLbl>
            <c:dLbl>
              <c:idx val="11"/>
              <c:layout>
                <c:manualLayout>
                  <c:x val="-1.1977785497696302E-2"/>
                  <c:y val="3.360447665396193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7E2-4866-B9FE-44AE28DB9C0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Open Sans" panose="020B0604020202020204" charset="0"/>
                    <a:cs typeface="Avenir Next LT Pro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HHI Under $20K</c:v>
                </c:pt>
                <c:pt idx="1">
                  <c:v>HHI $20 - $29.9K</c:v>
                </c:pt>
                <c:pt idx="2">
                  <c:v>HHI $30 - $39.9K</c:v>
                </c:pt>
                <c:pt idx="3">
                  <c:v>HHI $40 - $49.9K</c:v>
                </c:pt>
                <c:pt idx="4">
                  <c:v>HHI $50 - $69.9K</c:v>
                </c:pt>
                <c:pt idx="5">
                  <c:v>HHI $70 - $99.9K</c:v>
                </c:pt>
                <c:pt idx="6">
                  <c:v>HHI $100K +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8.8526909472872159E-2</c:v>
                </c:pt>
                <c:pt idx="1">
                  <c:v>4.3397920431210324E-2</c:v>
                </c:pt>
                <c:pt idx="2">
                  <c:v>-2.1901567701526629E-2</c:v>
                </c:pt>
                <c:pt idx="3">
                  <c:v>1.826232659682752E-2</c:v>
                </c:pt>
                <c:pt idx="4">
                  <c:v>2.351179159234941E-2</c:v>
                </c:pt>
                <c:pt idx="5">
                  <c:v>-3.7717176603556835E-4</c:v>
                </c:pt>
                <c:pt idx="6">
                  <c:v>5.889262441690981E-2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7E2-4866-B9FE-44AE28DB9C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576174432"/>
        <c:axId val="576174824"/>
      </c:barChart>
      <c:catAx>
        <c:axId val="57617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Open Sans" panose="020B0604020202020204" charset="0"/>
                <a:cs typeface="Avenir Next LT Pro" panose="020B0604020202020204" charset="0"/>
              </a:defRPr>
            </a:pPr>
            <a:endParaRPr lang="en-US"/>
          </a:p>
        </c:txPr>
        <c:crossAx val="576174824"/>
        <c:crosses val="autoZero"/>
        <c:auto val="0"/>
        <c:lblAlgn val="ctr"/>
        <c:lblOffset val="100"/>
        <c:noMultiLvlLbl val="0"/>
      </c:catAx>
      <c:valAx>
        <c:axId val="576174824"/>
        <c:scaling>
          <c:orientation val="minMax"/>
        </c:scaling>
        <c:delete val="1"/>
        <c:axPos val="t"/>
        <c:numFmt formatCode="0.0%" sourceLinked="0"/>
        <c:majorTickMark val="none"/>
        <c:minorTickMark val="none"/>
        <c:tickLblPos val="nextTo"/>
        <c:crossAx val="5761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6598590363474E-2"/>
          <c:y val="6.777327251814097E-2"/>
          <c:w val="0.89157457074200364"/>
          <c:h val="0.658164492831137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6-433E-B2A0-B29D2A9A7E1D}"/>
              </c:ext>
            </c:extLst>
          </c:dPt>
          <c:cat>
            <c:strRef>
              <c:f>Sheet1!$A$2:$A$10</c:f>
              <c:strCache>
                <c:ptCount val="9"/>
                <c:pt idx="0">
                  <c:v>Q4 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1329180868</c:v>
                </c:pt>
                <c:pt idx="1">
                  <c:v>1442162629</c:v>
                </c:pt>
                <c:pt idx="2">
                  <c:v>1281157473</c:v>
                </c:pt>
                <c:pt idx="3">
                  <c:v>1283442146</c:v>
                </c:pt>
                <c:pt idx="4">
                  <c:v>1292449953</c:v>
                </c:pt>
                <c:pt idx="5">
                  <c:v>1301395533</c:v>
                </c:pt>
                <c:pt idx="6">
                  <c:v>1344897430</c:v>
                </c:pt>
                <c:pt idx="7">
                  <c:v>1347837327</c:v>
                </c:pt>
                <c:pt idx="8">
                  <c:v>1339719639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60-4E4B-8A06-CB2C34C0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248272"/>
        <c:axId val="542249056"/>
      </c:lineChart>
      <c:catAx>
        <c:axId val="54224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42249056"/>
        <c:crosses val="autoZero"/>
        <c:auto val="1"/>
        <c:lblAlgn val="ctr"/>
        <c:lblOffset val="100"/>
        <c:noMultiLvlLbl val="0"/>
      </c:catAx>
      <c:valAx>
        <c:axId val="542249056"/>
        <c:scaling>
          <c:orientation val="minMax"/>
          <c:min val="125000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4224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venir Next LT Pro" panose="020B0604020202020204" charset="0"/>
          <a:cs typeface="Avenir Next LT Pro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6598590363474E-2"/>
          <c:y val="0.16074315506084769"/>
          <c:w val="0.97828486204325127"/>
          <c:h val="0.63242340797226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Chg</c:v>
                </c:pt>
              </c:strCache>
            </c:strRef>
          </c:tx>
          <c:spPr>
            <a:solidFill>
              <a:schemeClr val="accent5">
                <a:alpha val="47000"/>
              </a:schemeClr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9-4E22-B8B8-74F980CEC91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+mn-ea"/>
                    <a:cs typeface="Avenir Next LT Pro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J&amp;J</c:v>
                </c:pt>
                <c:pt idx="1">
                  <c:v>J&amp;J UPPER RESPIRATORY </c:v>
                </c:pt>
                <c:pt idx="2">
                  <c:v>J&amp;J ANALGESICS </c:v>
                </c:pt>
                <c:pt idx="3">
                  <c:v>J&amp;J DIGESTIVE HEALTH </c:v>
                </c:pt>
                <c:pt idx="4">
                  <c:v>J&amp;J FACIAL CARE </c:v>
                </c:pt>
                <c:pt idx="5">
                  <c:v>J&amp;J HAND &amp; BODY </c:v>
                </c:pt>
                <c:pt idx="6">
                  <c:v>J&amp;J SUN CARE </c:v>
                </c:pt>
                <c:pt idx="7">
                  <c:v>J&amp;J COMPROMISED SKIN </c:v>
                </c:pt>
                <c:pt idx="8">
                  <c:v>J&amp;J BABY &amp; CHILD CARE </c:v>
                </c:pt>
                <c:pt idx="9">
                  <c:v>J&amp;J ORAL CARE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.0%">
                  <c:v>7.2999999999999995E-2</c:v>
                </c:pt>
                <c:pt idx="1">
                  <c:v>0.35521884076420812</c:v>
                </c:pt>
                <c:pt idx="2">
                  <c:v>0.24226247363054512</c:v>
                </c:pt>
                <c:pt idx="3">
                  <c:v>0.10497535497376306</c:v>
                </c:pt>
                <c:pt idx="4">
                  <c:v>8.328404804293825E-2</c:v>
                </c:pt>
                <c:pt idx="5">
                  <c:v>5.2369817118405576E-2</c:v>
                </c:pt>
                <c:pt idx="6">
                  <c:v>5.0093256929794702E-2</c:v>
                </c:pt>
                <c:pt idx="7">
                  <c:v>1.4637041159904034E-2</c:v>
                </c:pt>
                <c:pt idx="8">
                  <c:v>-1.3958834389320374E-2</c:v>
                </c:pt>
                <c:pt idx="9">
                  <c:v>-3.2979764289315337E-2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0-4E4B-8A06-CB2C34C0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245920"/>
        <c:axId val="542249840"/>
      </c:barChart>
      <c:catAx>
        <c:axId val="5422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42249840"/>
        <c:crosses val="autoZero"/>
        <c:auto val="1"/>
        <c:lblAlgn val="ctr"/>
        <c:lblOffset val="100"/>
        <c:noMultiLvlLbl val="0"/>
      </c:catAx>
      <c:valAx>
        <c:axId val="542249840"/>
        <c:scaling>
          <c:orientation val="minMax"/>
        </c:scaling>
        <c:delete val="1"/>
        <c:axPos val="l"/>
        <c:numFmt formatCode="&quot;$&quot;#,##0.0_);[Red]\(&quot;$&quot;#,##0.0\)" sourceLinked="0"/>
        <c:majorTickMark val="out"/>
        <c:minorTickMark val="none"/>
        <c:tickLblPos val="nextTo"/>
        <c:crossAx val="5422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venir Next LT Pro" panose="020B0604020202020204" charset="0"/>
          <a:cs typeface="Avenir Next LT Pro" panose="020B060402020202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4327878468185E-2"/>
          <c:y val="2.1290479540857464E-2"/>
          <c:w val="0.95250811833363169"/>
          <c:h val="0.91875484055139645"/>
        </c:manualLayout>
      </c:layout>
      <c:lineChart>
        <c:grouping val="standard"/>
        <c:varyColors val="0"/>
        <c:ser>
          <c:idx val="0"/>
          <c:order val="0"/>
          <c:tx>
            <c:strRef>
              <c:f>Sheet5!$A$21</c:f>
              <c:strCache>
                <c:ptCount val="1"/>
                <c:pt idx="0">
                  <c:v>Total US xAOC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Sheet5!$B$20:$M$20</c:f>
              <c:strCache>
                <c:ptCount val="12"/>
                <c:pt idx="0">
                  <c:v>1 W/E 10/09/21</c:v>
                </c:pt>
                <c:pt idx="1">
                  <c:v>1 W/E 10/16/21</c:v>
                </c:pt>
                <c:pt idx="2">
                  <c:v>1 W/E 10/23/21</c:v>
                </c:pt>
                <c:pt idx="3">
                  <c:v>1 W/E 10/30/21</c:v>
                </c:pt>
                <c:pt idx="4">
                  <c:v>1 W/E 11/06/21</c:v>
                </c:pt>
                <c:pt idx="5">
                  <c:v>1 W/E 11/13/21</c:v>
                </c:pt>
                <c:pt idx="6">
                  <c:v>1 W/E 11/20/21</c:v>
                </c:pt>
                <c:pt idx="7">
                  <c:v>1 W/E 11/27/21</c:v>
                </c:pt>
                <c:pt idx="8">
                  <c:v>1 W/E 12/04/21</c:v>
                </c:pt>
                <c:pt idx="9">
                  <c:v>1 W/E 12/11/21</c:v>
                </c:pt>
                <c:pt idx="10">
                  <c:v>1 W/E 12/18/21</c:v>
                </c:pt>
                <c:pt idx="11">
                  <c:v>2 W/E 01/01/22</c:v>
                </c:pt>
              </c:strCache>
            </c:strRef>
          </c:cat>
          <c:val>
            <c:numRef>
              <c:f>Sheet5!$B$21:$M$21</c:f>
              <c:numCache>
                <c:formatCode>0%</c:formatCode>
                <c:ptCount val="12"/>
                <c:pt idx="0">
                  <c:v>0.12034393285029554</c:v>
                </c:pt>
                <c:pt idx="1">
                  <c:v>0.13734721086522961</c:v>
                </c:pt>
                <c:pt idx="2">
                  <c:v>0.13411613117126087</c:v>
                </c:pt>
                <c:pt idx="3">
                  <c:v>8.3206385232270197E-2</c:v>
                </c:pt>
                <c:pt idx="4">
                  <c:v>9.0046861160520519E-2</c:v>
                </c:pt>
                <c:pt idx="5">
                  <c:v>0.12872417800957292</c:v>
                </c:pt>
                <c:pt idx="6">
                  <c:v>8.522540250618249E-2</c:v>
                </c:pt>
                <c:pt idx="7">
                  <c:v>0.14981264147803341</c:v>
                </c:pt>
                <c:pt idx="8">
                  <c:v>0.14220196855583445</c:v>
                </c:pt>
                <c:pt idx="9">
                  <c:v>0.10682953216500413</c:v>
                </c:pt>
                <c:pt idx="10">
                  <c:v>0.14366475324191086</c:v>
                </c:pt>
                <c:pt idx="11">
                  <c:v>0.21042275134793664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A70-4ACF-9C82-3667FE0BDF26}"/>
            </c:ext>
          </c:extLst>
        </c:ser>
        <c:ser>
          <c:idx val="1"/>
          <c:order val="1"/>
          <c:tx>
            <c:strRef>
              <c:f>Sheet5!$A$22</c:f>
              <c:strCache>
                <c:ptCount val="1"/>
                <c:pt idx="0">
                  <c:v>Walmart Total US TA</c:v>
                </c:pt>
              </c:strCache>
            </c:strRef>
          </c:tx>
          <c:spPr>
            <a:ln w="28575" cap="rnd">
              <a:solidFill>
                <a:srgbClr val="0136E0"/>
              </a:solidFill>
              <a:round/>
            </a:ln>
            <a:effectLst/>
          </c:spPr>
          <c:marker>
            <c:symbol val="none"/>
          </c:marker>
          <c:cat>
            <c:strRef>
              <c:f>Sheet5!$B$20:$M$20</c:f>
              <c:strCache>
                <c:ptCount val="12"/>
                <c:pt idx="0">
                  <c:v>1 W/E 10/09/21</c:v>
                </c:pt>
                <c:pt idx="1">
                  <c:v>1 W/E 10/16/21</c:v>
                </c:pt>
                <c:pt idx="2">
                  <c:v>1 W/E 10/23/21</c:v>
                </c:pt>
                <c:pt idx="3">
                  <c:v>1 W/E 10/30/21</c:v>
                </c:pt>
                <c:pt idx="4">
                  <c:v>1 W/E 11/06/21</c:v>
                </c:pt>
                <c:pt idx="5">
                  <c:v>1 W/E 11/13/21</c:v>
                </c:pt>
                <c:pt idx="6">
                  <c:v>1 W/E 11/20/21</c:v>
                </c:pt>
                <c:pt idx="7">
                  <c:v>1 W/E 11/27/21</c:v>
                </c:pt>
                <c:pt idx="8">
                  <c:v>1 W/E 12/04/21</c:v>
                </c:pt>
                <c:pt idx="9">
                  <c:v>1 W/E 12/11/21</c:v>
                </c:pt>
                <c:pt idx="10">
                  <c:v>1 W/E 12/18/21</c:v>
                </c:pt>
                <c:pt idx="11">
                  <c:v>2 W/E 01/01/22</c:v>
                </c:pt>
              </c:strCache>
            </c:strRef>
          </c:cat>
          <c:val>
            <c:numRef>
              <c:f>Sheet5!$B$22:$M$22</c:f>
              <c:numCache>
                <c:formatCode>0%</c:formatCode>
                <c:ptCount val="12"/>
                <c:pt idx="0">
                  <c:v>0.10583457801498231</c:v>
                </c:pt>
                <c:pt idx="1">
                  <c:v>0.12509368034822543</c:v>
                </c:pt>
                <c:pt idx="2">
                  <c:v>0.11064856599713946</c:v>
                </c:pt>
                <c:pt idx="3">
                  <c:v>4.9937969769943136E-2</c:v>
                </c:pt>
                <c:pt idx="4">
                  <c:v>6.3546687156059489E-2</c:v>
                </c:pt>
                <c:pt idx="5">
                  <c:v>0.10554169844779926</c:v>
                </c:pt>
                <c:pt idx="6">
                  <c:v>7.4715410814618854E-2</c:v>
                </c:pt>
                <c:pt idx="7">
                  <c:v>0.12839648943135207</c:v>
                </c:pt>
                <c:pt idx="8">
                  <c:v>0.12260559667680115</c:v>
                </c:pt>
                <c:pt idx="9">
                  <c:v>7.0826889072401311E-2</c:v>
                </c:pt>
                <c:pt idx="10">
                  <c:v>0.10306950556023464</c:v>
                </c:pt>
                <c:pt idx="11">
                  <c:v>0.12845346216534792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A70-4ACF-9C82-3667FE0BDF26}"/>
            </c:ext>
          </c:extLst>
        </c:ser>
        <c:ser>
          <c:idx val="2"/>
          <c:order val="2"/>
          <c:tx>
            <c:strRef>
              <c:f>Sheet5!$A$23</c:f>
              <c:strCache>
                <c:ptCount val="1"/>
                <c:pt idx="0">
                  <c:v>Total US Food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Sheet5!$B$20:$M$20</c:f>
              <c:strCache>
                <c:ptCount val="12"/>
                <c:pt idx="0">
                  <c:v>1 W/E 10/09/21</c:v>
                </c:pt>
                <c:pt idx="1">
                  <c:v>1 W/E 10/16/21</c:v>
                </c:pt>
                <c:pt idx="2">
                  <c:v>1 W/E 10/23/21</c:v>
                </c:pt>
                <c:pt idx="3">
                  <c:v>1 W/E 10/30/21</c:v>
                </c:pt>
                <c:pt idx="4">
                  <c:v>1 W/E 11/06/21</c:v>
                </c:pt>
                <c:pt idx="5">
                  <c:v>1 W/E 11/13/21</c:v>
                </c:pt>
                <c:pt idx="6">
                  <c:v>1 W/E 11/20/21</c:v>
                </c:pt>
                <c:pt idx="7">
                  <c:v>1 W/E 11/27/21</c:v>
                </c:pt>
                <c:pt idx="8">
                  <c:v>1 W/E 12/04/21</c:v>
                </c:pt>
                <c:pt idx="9">
                  <c:v>1 W/E 12/11/21</c:v>
                </c:pt>
                <c:pt idx="10">
                  <c:v>1 W/E 12/18/21</c:v>
                </c:pt>
                <c:pt idx="11">
                  <c:v>2 W/E 01/01/22</c:v>
                </c:pt>
              </c:strCache>
            </c:strRef>
          </c:cat>
          <c:val>
            <c:numRef>
              <c:f>Sheet5!$B$23:$M$23</c:f>
              <c:numCache>
                <c:formatCode>0%</c:formatCode>
                <c:ptCount val="12"/>
                <c:pt idx="0">
                  <c:v>8.5037219392297692E-2</c:v>
                </c:pt>
                <c:pt idx="1">
                  <c:v>9.3207989741751263E-2</c:v>
                </c:pt>
                <c:pt idx="2">
                  <c:v>0.1098747297193432</c:v>
                </c:pt>
                <c:pt idx="3">
                  <c:v>6.4345280267484206E-2</c:v>
                </c:pt>
                <c:pt idx="4">
                  <c:v>3.5186105991948713E-2</c:v>
                </c:pt>
                <c:pt idx="5">
                  <c:v>8.1092848000981599E-2</c:v>
                </c:pt>
                <c:pt idx="6">
                  <c:v>3.8133004287024486E-2</c:v>
                </c:pt>
                <c:pt idx="7">
                  <c:v>8.2296410401095033E-2</c:v>
                </c:pt>
                <c:pt idx="8">
                  <c:v>9.3428920964569562E-2</c:v>
                </c:pt>
                <c:pt idx="9">
                  <c:v>8.3951666534862746E-2</c:v>
                </c:pt>
                <c:pt idx="10">
                  <c:v>8.9796077175046118E-2</c:v>
                </c:pt>
                <c:pt idx="11">
                  <c:v>0.17881841721687541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A70-4ACF-9C82-3667FE0BDF26}"/>
            </c:ext>
          </c:extLst>
        </c:ser>
        <c:ser>
          <c:idx val="3"/>
          <c:order val="3"/>
          <c:tx>
            <c:strRef>
              <c:f>Sheet5!$A$24</c:f>
              <c:strCache>
                <c:ptCount val="1"/>
                <c:pt idx="0">
                  <c:v>CVS Total Corp ex HI TA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Sheet5!$B$20:$M$20</c:f>
              <c:strCache>
                <c:ptCount val="12"/>
                <c:pt idx="0">
                  <c:v>1 W/E 10/09/21</c:v>
                </c:pt>
                <c:pt idx="1">
                  <c:v>1 W/E 10/16/21</c:v>
                </c:pt>
                <c:pt idx="2">
                  <c:v>1 W/E 10/23/21</c:v>
                </c:pt>
                <c:pt idx="3">
                  <c:v>1 W/E 10/30/21</c:v>
                </c:pt>
                <c:pt idx="4">
                  <c:v>1 W/E 11/06/21</c:v>
                </c:pt>
                <c:pt idx="5">
                  <c:v>1 W/E 11/13/21</c:v>
                </c:pt>
                <c:pt idx="6">
                  <c:v>1 W/E 11/20/21</c:v>
                </c:pt>
                <c:pt idx="7">
                  <c:v>1 W/E 11/27/21</c:v>
                </c:pt>
                <c:pt idx="8">
                  <c:v>1 W/E 12/04/21</c:v>
                </c:pt>
                <c:pt idx="9">
                  <c:v>1 W/E 12/11/21</c:v>
                </c:pt>
                <c:pt idx="10">
                  <c:v>1 W/E 12/18/21</c:v>
                </c:pt>
                <c:pt idx="11">
                  <c:v>2 W/E 01/01/22</c:v>
                </c:pt>
              </c:strCache>
            </c:strRef>
          </c:cat>
          <c:val>
            <c:numRef>
              <c:f>Sheet5!$B$24:$M$24</c:f>
              <c:numCache>
                <c:formatCode>0%</c:formatCode>
                <c:ptCount val="12"/>
                <c:pt idx="0">
                  <c:v>0.14394349530065065</c:v>
                </c:pt>
                <c:pt idx="1">
                  <c:v>0.16614698842480324</c:v>
                </c:pt>
                <c:pt idx="2">
                  <c:v>0.16629064858194931</c:v>
                </c:pt>
                <c:pt idx="3">
                  <c:v>0.12690380401242862</c:v>
                </c:pt>
                <c:pt idx="4">
                  <c:v>0.18320882492401047</c:v>
                </c:pt>
                <c:pt idx="5">
                  <c:v>0.2167303719026632</c:v>
                </c:pt>
                <c:pt idx="6">
                  <c:v>0.16406834991173658</c:v>
                </c:pt>
                <c:pt idx="7">
                  <c:v>0.24950584961517142</c:v>
                </c:pt>
                <c:pt idx="8">
                  <c:v>0.21485173650454215</c:v>
                </c:pt>
                <c:pt idx="9">
                  <c:v>0.15089888662539219</c:v>
                </c:pt>
                <c:pt idx="10">
                  <c:v>0.21975227088446214</c:v>
                </c:pt>
                <c:pt idx="11">
                  <c:v>0.32078557649546879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A70-4ACF-9C82-3667FE0BDF26}"/>
            </c:ext>
          </c:extLst>
        </c:ser>
        <c:ser>
          <c:idx val="4"/>
          <c:order val="4"/>
          <c:tx>
            <c:strRef>
              <c:f>Sheet5!$A$25</c:f>
              <c:strCache>
                <c:ptCount val="1"/>
                <c:pt idx="0">
                  <c:v>Walgreens Corp Total TA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Sheet5!$B$20:$M$20</c:f>
              <c:strCache>
                <c:ptCount val="12"/>
                <c:pt idx="0">
                  <c:v>1 W/E 10/09/21</c:v>
                </c:pt>
                <c:pt idx="1">
                  <c:v>1 W/E 10/16/21</c:v>
                </c:pt>
                <c:pt idx="2">
                  <c:v>1 W/E 10/23/21</c:v>
                </c:pt>
                <c:pt idx="3">
                  <c:v>1 W/E 10/30/21</c:v>
                </c:pt>
                <c:pt idx="4">
                  <c:v>1 W/E 11/06/21</c:v>
                </c:pt>
                <c:pt idx="5">
                  <c:v>1 W/E 11/13/21</c:v>
                </c:pt>
                <c:pt idx="6">
                  <c:v>1 W/E 11/20/21</c:v>
                </c:pt>
                <c:pt idx="7">
                  <c:v>1 W/E 11/27/21</c:v>
                </c:pt>
                <c:pt idx="8">
                  <c:v>1 W/E 12/04/21</c:v>
                </c:pt>
                <c:pt idx="9">
                  <c:v>1 W/E 12/11/21</c:v>
                </c:pt>
                <c:pt idx="10">
                  <c:v>1 W/E 12/18/21</c:v>
                </c:pt>
                <c:pt idx="11">
                  <c:v>2 W/E 01/01/22</c:v>
                </c:pt>
              </c:strCache>
            </c:strRef>
          </c:cat>
          <c:val>
            <c:numRef>
              <c:f>Sheet5!$B$25:$M$25</c:f>
              <c:numCache>
                <c:formatCode>0%</c:formatCode>
                <c:ptCount val="12"/>
                <c:pt idx="0">
                  <c:v>0.19176159954839522</c:v>
                </c:pt>
                <c:pt idx="1">
                  <c:v>0.20579601436809458</c:v>
                </c:pt>
                <c:pt idx="2">
                  <c:v>0.22984630481557877</c:v>
                </c:pt>
                <c:pt idx="3">
                  <c:v>0.1837596799273975</c:v>
                </c:pt>
                <c:pt idx="4">
                  <c:v>0.17802138440475623</c:v>
                </c:pt>
                <c:pt idx="5">
                  <c:v>0.20564625009936321</c:v>
                </c:pt>
                <c:pt idx="6">
                  <c:v>0.17297451550212251</c:v>
                </c:pt>
                <c:pt idx="7">
                  <c:v>0.22200969022611616</c:v>
                </c:pt>
                <c:pt idx="8">
                  <c:v>0.21125349024928375</c:v>
                </c:pt>
                <c:pt idx="9">
                  <c:v>0.17738063252818614</c:v>
                </c:pt>
                <c:pt idx="10">
                  <c:v>0.22220433808406725</c:v>
                </c:pt>
                <c:pt idx="11">
                  <c:v>0.33144588180964596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70-4ACF-9C82-3667FE0BDF26}"/>
            </c:ext>
          </c:extLst>
        </c:ser>
        <c:ser>
          <c:idx val="5"/>
          <c:order val="5"/>
          <c:tx>
            <c:strRef>
              <c:f>Sheet5!$A$26</c:f>
              <c:strCache>
                <c:ptCount val="1"/>
                <c:pt idx="0">
                  <c:v>Target Total BM/FF TA</c:v>
                </c:pt>
              </c:strCache>
            </c:strRef>
          </c:tx>
          <c:spPr>
            <a:ln w="28575" cap="rnd">
              <a:solidFill>
                <a:srgbClr val="B6023B"/>
              </a:solidFill>
              <a:round/>
            </a:ln>
            <a:effectLst/>
          </c:spPr>
          <c:marker>
            <c:symbol val="none"/>
          </c:marker>
          <c:cat>
            <c:strRef>
              <c:f>Sheet5!$B$20:$M$20</c:f>
              <c:strCache>
                <c:ptCount val="12"/>
                <c:pt idx="0">
                  <c:v>1 W/E 10/09/21</c:v>
                </c:pt>
                <c:pt idx="1">
                  <c:v>1 W/E 10/16/21</c:v>
                </c:pt>
                <c:pt idx="2">
                  <c:v>1 W/E 10/23/21</c:v>
                </c:pt>
                <c:pt idx="3">
                  <c:v>1 W/E 10/30/21</c:v>
                </c:pt>
                <c:pt idx="4">
                  <c:v>1 W/E 11/06/21</c:v>
                </c:pt>
                <c:pt idx="5">
                  <c:v>1 W/E 11/13/21</c:v>
                </c:pt>
                <c:pt idx="6">
                  <c:v>1 W/E 11/20/21</c:v>
                </c:pt>
                <c:pt idx="7">
                  <c:v>1 W/E 11/27/21</c:v>
                </c:pt>
                <c:pt idx="8">
                  <c:v>1 W/E 12/04/21</c:v>
                </c:pt>
                <c:pt idx="9">
                  <c:v>1 W/E 12/11/21</c:v>
                </c:pt>
                <c:pt idx="10">
                  <c:v>1 W/E 12/18/21</c:v>
                </c:pt>
                <c:pt idx="11">
                  <c:v>2 W/E 01/01/22</c:v>
                </c:pt>
              </c:strCache>
            </c:strRef>
          </c:cat>
          <c:val>
            <c:numRef>
              <c:f>Sheet5!$B$26:$M$26</c:f>
              <c:numCache>
                <c:formatCode>0%</c:formatCode>
                <c:ptCount val="12"/>
                <c:pt idx="0">
                  <c:v>0.16480953037414969</c:v>
                </c:pt>
                <c:pt idx="1">
                  <c:v>0.1368380469851338</c:v>
                </c:pt>
                <c:pt idx="2">
                  <c:v>0.13647249194506461</c:v>
                </c:pt>
                <c:pt idx="3">
                  <c:v>5.9212044373334605E-2</c:v>
                </c:pt>
                <c:pt idx="4">
                  <c:v>5.7212001250140476E-2</c:v>
                </c:pt>
                <c:pt idx="5">
                  <c:v>9.7368886929464438E-2</c:v>
                </c:pt>
                <c:pt idx="6">
                  <c:v>8.3610651721104823E-2</c:v>
                </c:pt>
                <c:pt idx="7">
                  <c:v>0.18675705228346029</c:v>
                </c:pt>
                <c:pt idx="8">
                  <c:v>0.15263987973756721</c:v>
                </c:pt>
                <c:pt idx="9">
                  <c:v>0.10076083826128213</c:v>
                </c:pt>
                <c:pt idx="10">
                  <c:v>0.15932320200103423</c:v>
                </c:pt>
                <c:pt idx="11">
                  <c:v>0.14959060804266788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A70-4ACF-9C82-3667FE0BD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3183160"/>
        <c:axId val="903189064"/>
      </c:lineChart>
      <c:catAx>
        <c:axId val="90318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903189064"/>
        <c:crosses val="autoZero"/>
        <c:auto val="1"/>
        <c:lblAlgn val="ctr"/>
        <c:lblOffset val="100"/>
        <c:noMultiLvlLbl val="0"/>
      </c:catAx>
      <c:valAx>
        <c:axId val="9031890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90318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029583318197132E-2"/>
          <c:y val="6.1022120518688022E-2"/>
          <c:w val="0.76195685200986707"/>
          <c:h val="4.4072145444062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9893470198189"/>
          <c:y val="1.4378412959535725E-2"/>
          <c:w val="0.67453654735295177"/>
          <c:h val="0.98336242340782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4A43-8454-DA0863EF5FA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4-4A43-8454-DA0863EF5F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14-4A43-8454-DA0863EF5F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14-4A43-8454-DA0863EF5FA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14-4A43-8454-DA0863EF5FA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14-4A43-8454-DA0863EF5FA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14-4A43-8454-DA0863EF5FA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14-4A43-8454-DA0863EF5FAD}"/>
              </c:ext>
            </c:extLst>
          </c:dPt>
          <c:dLbls>
            <c:dLbl>
              <c:idx val="0"/>
              <c:layout>
                <c:manualLayout>
                  <c:x val="-1.7293324896461796E-7"/>
                  <c:y val="-5.4020913778265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9121828788406"/>
                      <c:h val="5.5148906060508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C14-4A43-8454-DA0863EF5FAD}"/>
                </c:ext>
              </c:extLst>
            </c:dLbl>
            <c:dLbl>
              <c:idx val="2"/>
              <c:layout>
                <c:manualLayout>
                  <c:x val="6.4942788997784774E-3"/>
                  <c:y val="-2.1301968471781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14-4A43-8454-DA0863EF5FAD}"/>
                </c:ext>
              </c:extLst>
            </c:dLbl>
            <c:dLbl>
              <c:idx val="3"/>
              <c:layout>
                <c:manualLayout>
                  <c:x val="5.1258623329723382E-3"/>
                  <c:y val="-5.2586874826497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14-4A43-8454-DA0863EF5FAD}"/>
                </c:ext>
              </c:extLst>
            </c:dLbl>
            <c:dLbl>
              <c:idx val="11"/>
              <c:layout>
                <c:manualLayout>
                  <c:x val="-1.1977785497696302E-2"/>
                  <c:y val="3.360447665396193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14-4A43-8454-DA0863EF5F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Open Sans" panose="020B0604020202020204" charset="0"/>
                    <a:cs typeface="Avenir Next LT Pro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African American</c:v>
                </c:pt>
                <c:pt idx="2">
                  <c:v>Asian</c:v>
                </c:pt>
                <c:pt idx="3">
                  <c:v>Other Race</c:v>
                </c:pt>
                <c:pt idx="4">
                  <c:v>Hispanic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8.1695774581720698E-2</c:v>
                </c:pt>
                <c:pt idx="1">
                  <c:v>7.7554417013064689E-2</c:v>
                </c:pt>
                <c:pt idx="2">
                  <c:v>0.1051760755889236</c:v>
                </c:pt>
                <c:pt idx="3">
                  <c:v>-5.9595452025049357E-3</c:v>
                </c:pt>
                <c:pt idx="4">
                  <c:v>5.7372857817555051E-2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14-4A43-8454-DA0863EF5F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539752632"/>
        <c:axId val="542250624"/>
      </c:barChart>
      <c:catAx>
        <c:axId val="539752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Open Sans" panose="020B0604020202020204" charset="0"/>
                <a:cs typeface="Avenir Next LT Pro" panose="020B0604020202020204" charset="0"/>
              </a:defRPr>
            </a:pPr>
            <a:endParaRPr lang="en-US"/>
          </a:p>
        </c:txPr>
        <c:crossAx val="542250624"/>
        <c:crosses val="autoZero"/>
        <c:auto val="0"/>
        <c:lblAlgn val="ctr"/>
        <c:lblOffset val="100"/>
        <c:noMultiLvlLbl val="0"/>
      </c:catAx>
      <c:valAx>
        <c:axId val="542250624"/>
        <c:scaling>
          <c:orientation val="minMax"/>
        </c:scaling>
        <c:delete val="1"/>
        <c:axPos val="t"/>
        <c:numFmt formatCode="0.0%" sourceLinked="0"/>
        <c:majorTickMark val="none"/>
        <c:minorTickMark val="none"/>
        <c:tickLblPos val="nextTo"/>
        <c:crossAx val="53975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7881731694258"/>
          <c:y val="1.4378412959535725E-2"/>
          <c:w val="0.71902118268305737"/>
          <c:h val="0.98336242340782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51-4AD6-B62D-A4BCE0C242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51-4AD6-B62D-A4BCE0C242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51-4AD6-B62D-A4BCE0C242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51-4AD6-B62D-A4BCE0C2420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51-4AD6-B62D-A4BCE0C2420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51-4AD6-B62D-A4BCE0C242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51-4AD6-B62D-A4BCE0C2420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51-4AD6-B62D-A4BCE0C2420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851-4AD6-B62D-A4BCE0C2420F}"/>
              </c:ext>
            </c:extLst>
          </c:dPt>
          <c:dLbls>
            <c:dLbl>
              <c:idx val="0"/>
              <c:layout>
                <c:manualLayout>
                  <c:x val="-1.7293324896461796E-7"/>
                  <c:y val="-5.4020913778265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9121828788406"/>
                      <c:h val="5.5148906060508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6851-4AD6-B62D-A4BCE0C2420F}"/>
                </c:ext>
              </c:extLst>
            </c:dLbl>
            <c:dLbl>
              <c:idx val="1"/>
              <c:layout>
                <c:manualLayout>
                  <c:x val="-1.3087362271852905E-2"/>
                  <c:y val="1.272204743542606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851-4AD6-B62D-A4BCE0C2420F}"/>
                </c:ext>
              </c:extLst>
            </c:dLbl>
            <c:dLbl>
              <c:idx val="2"/>
              <c:layout>
                <c:manualLayout>
                  <c:x val="6.4942788997784774E-3"/>
                  <c:y val="-2.1301968471781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1-4AD6-B62D-A4BCE0C2420F}"/>
                </c:ext>
              </c:extLst>
            </c:dLbl>
            <c:dLbl>
              <c:idx val="3"/>
              <c:layout>
                <c:manualLayout>
                  <c:x val="-9.8142979117210438E-3"/>
                  <c:y val="-1.0768365017592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51-4AD6-B62D-A4BCE0C2420F}"/>
                </c:ext>
              </c:extLst>
            </c:dLbl>
            <c:dLbl>
              <c:idx val="6"/>
              <c:layout>
                <c:manualLayout>
                  <c:x val="-9.8155861140037815E-3"/>
                  <c:y val="5.3865148841594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51-4AD6-B62D-A4BCE0C2420F}"/>
                </c:ext>
              </c:extLst>
            </c:dLbl>
            <c:dLbl>
              <c:idx val="11"/>
              <c:layout>
                <c:manualLayout>
                  <c:x val="-1.1977785497696302E-2"/>
                  <c:y val="3.360447665396193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851-4AD6-B62D-A4BCE0C242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Open Sans" panose="020B0604020202020204" charset="0"/>
                    <a:cs typeface="Avenir Next LT Pro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HHI Under $20K</c:v>
                </c:pt>
                <c:pt idx="1">
                  <c:v>HHI $20 - $29.9K</c:v>
                </c:pt>
                <c:pt idx="2">
                  <c:v>HHI $30 - $39.9K</c:v>
                </c:pt>
                <c:pt idx="3">
                  <c:v>HHI $40 - $49.9K</c:v>
                </c:pt>
                <c:pt idx="4">
                  <c:v>HHI $50 - $69.9K</c:v>
                </c:pt>
                <c:pt idx="5">
                  <c:v>HHI $70 - $99.9K</c:v>
                </c:pt>
                <c:pt idx="6">
                  <c:v>HHI $100K +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8.652088164407705E-2</c:v>
                </c:pt>
                <c:pt idx="1">
                  <c:v>2.720355316892345E-2</c:v>
                </c:pt>
                <c:pt idx="2">
                  <c:v>4.8193346283791953E-2</c:v>
                </c:pt>
                <c:pt idx="3">
                  <c:v>9.9678115521577515E-2</c:v>
                </c:pt>
                <c:pt idx="4">
                  <c:v>4.941221304373606E-2</c:v>
                </c:pt>
                <c:pt idx="5">
                  <c:v>3.335545370547692E-2</c:v>
                </c:pt>
                <c:pt idx="6">
                  <c:v>0.10563814885008305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851-4AD6-B62D-A4BCE0C242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576174432"/>
        <c:axId val="576174824"/>
      </c:barChart>
      <c:catAx>
        <c:axId val="57617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Open Sans" panose="020B0604020202020204" charset="0"/>
                <a:cs typeface="Avenir Next LT Pro" panose="020B0604020202020204" charset="0"/>
              </a:defRPr>
            </a:pPr>
            <a:endParaRPr lang="en-US"/>
          </a:p>
        </c:txPr>
        <c:crossAx val="576174824"/>
        <c:crosses val="autoZero"/>
        <c:auto val="0"/>
        <c:lblAlgn val="ctr"/>
        <c:lblOffset val="100"/>
        <c:noMultiLvlLbl val="0"/>
      </c:catAx>
      <c:valAx>
        <c:axId val="576174824"/>
        <c:scaling>
          <c:orientation val="minMax"/>
        </c:scaling>
        <c:delete val="1"/>
        <c:axPos val="t"/>
        <c:numFmt formatCode="0.0%" sourceLinked="0"/>
        <c:majorTickMark val="none"/>
        <c:minorTickMark val="none"/>
        <c:tickLblPos val="nextTo"/>
        <c:crossAx val="5761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69086622886146"/>
          <c:y val="1.2764723817221435E-2"/>
          <c:w val="0.56033716762772323"/>
          <c:h val="0.97447055236555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Cat</c:v>
                </c:pt>
              </c:strCache>
            </c:strRef>
          </c:tx>
          <c:spPr>
            <a:solidFill>
              <a:schemeClr val="accent5">
                <a:alpha val="47000"/>
              </a:schemeClr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2-45BD-9A40-B46F86C7F7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2-45BD-9A40-B46F86C7F7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2-45BD-9A40-B46F86C7F7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A2-45BD-9A40-B46F86C7F71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A2-45BD-9A40-B46F86C7F71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A2-45BD-9A40-B46F86C7F71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A2-45BD-9A40-B46F86C7F7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1B0-4D1C-9ECD-4CBCF3ACD87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A2-45BD-9A40-B46F86C7F71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A2-45BD-9A40-B46F86C7F71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6A2-45BD-9A40-B46F86C7F71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6A2-45BD-9A40-B46F86C7F71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6A2-45BD-9A40-B46F86C7F71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6A2-45BD-9A40-B46F86C7F71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6A2-45BD-9A40-B46F86C7F71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6A2-45BD-9A40-B46F86C7F71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6A2-45BD-9A40-B46F86C7F71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6A2-45BD-9A40-B46F86C7F71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6A2-45BD-9A40-B46F86C7F71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+mn-ea"/>
                    <a:cs typeface="Avenir Next LT Pro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BEVERAGES</c:v>
                </c:pt>
                <c:pt idx="1">
                  <c:v>PREPARED FOODS</c:v>
                </c:pt>
                <c:pt idx="2">
                  <c:v>SALTY SNACKS</c:v>
                </c:pt>
                <c:pt idx="3">
                  <c:v>VEGETABLES</c:v>
                </c:pt>
                <c:pt idx="4">
                  <c:v>PET FOOD</c:v>
                </c:pt>
                <c:pt idx="5">
                  <c:v>CANDY  GUM  MINTS</c:v>
                </c:pt>
                <c:pt idx="6">
                  <c:v>PAPER &amp; PLASTICS</c:v>
                </c:pt>
                <c:pt idx="7">
                  <c:v>VITAMINS AND SUPPLEMENTS</c:v>
                </c:pt>
                <c:pt idx="8">
                  <c:v>CHEESE</c:v>
                </c:pt>
                <c:pt idx="9">
                  <c:v>FRUIT</c:v>
                </c:pt>
                <c:pt idx="10">
                  <c:v>COOKIES AND CRACKERS</c:v>
                </c:pt>
                <c:pt idx="11">
                  <c:v>MILK PRODUCTS</c:v>
                </c:pt>
                <c:pt idx="12">
                  <c:v>ORAL HYGIENE</c:v>
                </c:pt>
                <c:pt idx="13">
                  <c:v>CEREAL AND GRANOLA</c:v>
                </c:pt>
                <c:pt idx="14">
                  <c:v>HOUSEHOLD CLEANER AND SUPPLY</c:v>
                </c:pt>
                <c:pt idx="15">
                  <c:v>BREAD</c:v>
                </c:pt>
                <c:pt idx="16">
                  <c:v>HAIR CARE</c:v>
                </c:pt>
                <c:pt idx="17">
                  <c:v>DESSERTS</c:v>
                </c:pt>
                <c:pt idx="18">
                  <c:v>LAUNDRY CARE</c:v>
                </c:pt>
                <c:pt idx="19">
                  <c:v>BATH &amp; SHOWER</c:v>
                </c:pt>
                <c:pt idx="20">
                  <c:v>COSMETICS AND NAIL GROOMING</c:v>
                </c:pt>
                <c:pt idx="21">
                  <c:v>OILS/BUTTER/MARGARINE SPREADS/SUBSTITUTE</c:v>
                </c:pt>
                <c:pt idx="22">
                  <c:v>PROCESSED MEAT</c:v>
                </c:pt>
                <c:pt idx="23">
                  <c:v>EGGS</c:v>
                </c:pt>
                <c:pt idx="24">
                  <c:v>SAUCE/ GRAVY/ MARINADE</c:v>
                </c:pt>
                <c:pt idx="25">
                  <c:v>PET SUPPLIES</c:v>
                </c:pt>
                <c:pt idx="26">
                  <c:v>YOGURT</c:v>
                </c:pt>
                <c:pt idx="27">
                  <c:v>BAKING STAPLES</c:v>
                </c:pt>
                <c:pt idx="28">
                  <c:v>PASTA  RICE  DRY BEANS &amp; GRAINS</c:v>
                </c:pt>
                <c:pt idx="29">
                  <c:v>PACKAGED COFFEE</c:v>
                </c:pt>
              </c:strCache>
            </c:strRef>
          </c:cat>
          <c:val>
            <c:numRef>
              <c:f>Sheet1!$B$2:$B$31</c:f>
              <c:numCache>
                <c:formatCode>0.0%</c:formatCode>
                <c:ptCount val="30"/>
                <c:pt idx="0">
                  <c:v>0.1992986954069115</c:v>
                </c:pt>
                <c:pt idx="1">
                  <c:v>0.14623609967971543</c:v>
                </c:pt>
                <c:pt idx="2">
                  <c:v>0.11752322189128092</c:v>
                </c:pt>
                <c:pt idx="3">
                  <c:v>0.11559672996677213</c:v>
                </c:pt>
                <c:pt idx="4">
                  <c:v>9.7175013022226114E-2</c:v>
                </c:pt>
                <c:pt idx="5">
                  <c:v>9.4930837680191463E-2</c:v>
                </c:pt>
                <c:pt idx="6">
                  <c:v>9.4921110993289551E-2</c:v>
                </c:pt>
                <c:pt idx="7">
                  <c:v>9.1515933180736808E-2</c:v>
                </c:pt>
                <c:pt idx="8">
                  <c:v>8.8602379807066256E-2</c:v>
                </c:pt>
                <c:pt idx="9">
                  <c:v>8.3150837511021189E-2</c:v>
                </c:pt>
                <c:pt idx="10">
                  <c:v>7.6825934548713198E-2</c:v>
                </c:pt>
                <c:pt idx="11">
                  <c:v>7.5240871074572765E-2</c:v>
                </c:pt>
                <c:pt idx="12">
                  <c:v>6.7020661169851267E-2</c:v>
                </c:pt>
                <c:pt idx="13">
                  <c:v>6.3535089230334879E-2</c:v>
                </c:pt>
                <c:pt idx="14">
                  <c:v>6.3377022516285769E-2</c:v>
                </c:pt>
                <c:pt idx="15">
                  <c:v>5.8792105477899766E-2</c:v>
                </c:pt>
                <c:pt idx="16">
                  <c:v>5.778563896629297E-2</c:v>
                </c:pt>
                <c:pt idx="17">
                  <c:v>5.2572199202016327E-2</c:v>
                </c:pt>
                <c:pt idx="18">
                  <c:v>5.2544496663700098E-2</c:v>
                </c:pt>
                <c:pt idx="19">
                  <c:v>5.2260260810239219E-2</c:v>
                </c:pt>
                <c:pt idx="20">
                  <c:v>4.8104980711468577E-2</c:v>
                </c:pt>
                <c:pt idx="21">
                  <c:v>4.7138306655713787E-2</c:v>
                </c:pt>
                <c:pt idx="22">
                  <c:v>4.6395636266855542E-2</c:v>
                </c:pt>
                <c:pt idx="23">
                  <c:v>4.5999515332396781E-2</c:v>
                </c:pt>
                <c:pt idx="24">
                  <c:v>4.2461135051782596E-2</c:v>
                </c:pt>
                <c:pt idx="25">
                  <c:v>4.2026763599006367E-2</c:v>
                </c:pt>
                <c:pt idx="26">
                  <c:v>4.0566520572178313E-2</c:v>
                </c:pt>
                <c:pt idx="27">
                  <c:v>3.9516529552253425E-2</c:v>
                </c:pt>
                <c:pt idx="28">
                  <c:v>3.8449927476799872E-2</c:v>
                </c:pt>
                <c:pt idx="29">
                  <c:v>3.8378925883173209E-2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0-4E4B-8A06-CB2C34C0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177568"/>
        <c:axId val="576177960"/>
      </c:barChart>
      <c:catAx>
        <c:axId val="576177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76177960"/>
        <c:crosses val="autoZero"/>
        <c:auto val="1"/>
        <c:lblAlgn val="ctr"/>
        <c:lblOffset val="100"/>
        <c:noMultiLvlLbl val="0"/>
      </c:catAx>
      <c:valAx>
        <c:axId val="576177960"/>
        <c:scaling>
          <c:orientation val="minMax"/>
        </c:scaling>
        <c:delete val="1"/>
        <c:axPos val="t"/>
        <c:numFmt formatCode="&quot;$&quot;#,##0.0_);[Red]\(&quot;$&quot;#,##0.0\)" sourceLinked="0"/>
        <c:majorTickMark val="out"/>
        <c:minorTickMark val="none"/>
        <c:tickLblPos val="nextTo"/>
        <c:crossAx val="57617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venir Next LT Pro" panose="020B0604020202020204" charset="0"/>
          <a:cs typeface="Avenir Next LT Pro" panose="020B060402020202020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6598590363474E-2"/>
          <c:y val="6.777327251814097E-2"/>
          <c:w val="0.97828486204325127"/>
          <c:h val="0.803248367486271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A-4F38-BD17-AB3ABAD5E551}"/>
              </c:ext>
            </c:extLst>
          </c:dPt>
          <c:cat>
            <c:strRef>
              <c:f>Sheet1!$A$2:$A$17</c:f>
              <c:strCache>
                <c:ptCount val="16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</c:strCache>
            </c:strRef>
          </c:cat>
          <c:val>
            <c:numRef>
              <c:f>Sheet1!$B$2:$B$17</c:f>
              <c:numCache>
                <c:formatCode>_(* #,##0_);_(* \(#,##0\);_(* "-"??_);_(@_)</c:formatCode>
                <c:ptCount val="16"/>
                <c:pt idx="0">
                  <c:v>1413438</c:v>
                </c:pt>
                <c:pt idx="1">
                  <c:v>1523855</c:v>
                </c:pt>
                <c:pt idx="2">
                  <c:v>1952888</c:v>
                </c:pt>
                <c:pt idx="3">
                  <c:v>1842244</c:v>
                </c:pt>
                <c:pt idx="4">
                  <c:v>2079505</c:v>
                </c:pt>
                <c:pt idx="5">
                  <c:v>2464162</c:v>
                </c:pt>
                <c:pt idx="6">
                  <c:v>2757582</c:v>
                </c:pt>
                <c:pt idx="7">
                  <c:v>3534631</c:v>
                </c:pt>
                <c:pt idx="8">
                  <c:v>4965787</c:v>
                </c:pt>
                <c:pt idx="9">
                  <c:v>8675456</c:v>
                </c:pt>
                <c:pt idx="10">
                  <c:v>7441032</c:v>
                </c:pt>
                <c:pt idx="11" formatCode="_(* #,##0.0_);_(* \(#,##0.0\);_(* &quot;-&quot;?_);_(@_)">
                  <c:v>8310815.0000000009</c:v>
                </c:pt>
                <c:pt idx="12">
                  <c:v>7786553</c:v>
                </c:pt>
                <c:pt idx="13">
                  <c:v>7855983</c:v>
                </c:pt>
                <c:pt idx="14" formatCode="#,##0">
                  <c:v>7632415</c:v>
                </c:pt>
                <c:pt idx="15" formatCode="_(* #,##0.0_);_(* \(#,##0.0\);_(* &quot;-&quot;?_);_(@_)">
                  <c:v>8092240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60-4E4B-8A06-CB2C34C0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178352"/>
        <c:axId val="576179136"/>
      </c:lineChart>
      <c:catAx>
        <c:axId val="5761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76179136"/>
        <c:crosses val="autoZero"/>
        <c:auto val="1"/>
        <c:lblAlgn val="ctr"/>
        <c:lblOffset val="100"/>
        <c:noMultiLvlLbl val="0"/>
      </c:catAx>
      <c:valAx>
        <c:axId val="576179136"/>
        <c:scaling>
          <c:orientation val="minMax"/>
          <c:max val="9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7617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venir Next LT Pro" panose="020B0604020202020204" charset="0"/>
          <a:cs typeface="Avenir Next LT Pro" panose="020B060402020202020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6598590363474E-2"/>
          <c:y val="0.16074315506084769"/>
          <c:w val="0.97828486204325127"/>
          <c:h val="0.63242340797226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Chg</c:v>
                </c:pt>
              </c:strCache>
            </c:strRef>
          </c:tx>
          <c:spPr>
            <a:solidFill>
              <a:schemeClr val="accent5">
                <a:alpha val="47000"/>
              </a:schemeClr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alpha val="4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9-4E22-B8B8-74F980CEC91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+mn-ea"/>
                    <a:cs typeface="Avenir Next LT Pro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J&amp;J</c:v>
                </c:pt>
                <c:pt idx="1">
                  <c:v>J&amp;J DIGESTIVE HEALTH</c:v>
                </c:pt>
                <c:pt idx="2">
                  <c:v>J&amp;J SUN CARE</c:v>
                </c:pt>
                <c:pt idx="3">
                  <c:v>J&amp;J ANALGESICS</c:v>
                </c:pt>
                <c:pt idx="4">
                  <c:v>J&amp;J UPPER RESPIRATORY</c:v>
                </c:pt>
                <c:pt idx="5">
                  <c:v>J&amp;J COMPROMISED SKIN</c:v>
                </c:pt>
                <c:pt idx="6">
                  <c:v>J&amp;J HAND &amp; BODY</c:v>
                </c:pt>
                <c:pt idx="7">
                  <c:v>J&amp;J FACIAL CARE</c:v>
                </c:pt>
                <c:pt idx="8">
                  <c:v>J&amp;J ORAL CARE</c:v>
                </c:pt>
                <c:pt idx="9">
                  <c:v>J&amp;J BABY &amp; CHILD CARE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3.6999999999999998E-2</c:v>
                </c:pt>
                <c:pt idx="1">
                  <c:v>0.18445262477182633</c:v>
                </c:pt>
                <c:pt idx="2">
                  <c:v>0.1795918258049469</c:v>
                </c:pt>
                <c:pt idx="3">
                  <c:v>8.7947661355198742E-2</c:v>
                </c:pt>
                <c:pt idx="4">
                  <c:v>7.7221715979933631E-2</c:v>
                </c:pt>
                <c:pt idx="5">
                  <c:v>4.6576884125530307E-2</c:v>
                </c:pt>
                <c:pt idx="6">
                  <c:v>3.9281099544934438E-2</c:v>
                </c:pt>
                <c:pt idx="7">
                  <c:v>2.7574224396285509E-2</c:v>
                </c:pt>
                <c:pt idx="8">
                  <c:v>-1.5941820978701324E-2</c:v>
                </c:pt>
                <c:pt idx="9">
                  <c:v>-2.5446085698881162E-2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0-4E4B-8A06-CB2C34C09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245920"/>
        <c:axId val="542249840"/>
      </c:barChart>
      <c:catAx>
        <c:axId val="5422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+mn-ea"/>
                <a:cs typeface="Avenir Next LT Pro" panose="020B0604020202020204" charset="0"/>
              </a:defRPr>
            </a:pPr>
            <a:endParaRPr lang="en-US"/>
          </a:p>
        </c:txPr>
        <c:crossAx val="542249840"/>
        <c:crosses val="autoZero"/>
        <c:auto val="1"/>
        <c:lblAlgn val="ctr"/>
        <c:lblOffset val="100"/>
        <c:noMultiLvlLbl val="0"/>
      </c:catAx>
      <c:valAx>
        <c:axId val="542249840"/>
        <c:scaling>
          <c:orientation val="minMax"/>
        </c:scaling>
        <c:delete val="1"/>
        <c:axPos val="l"/>
        <c:numFmt formatCode="&quot;$&quot;#,##0.0_);[Red]\(&quot;$&quot;#,##0.0\)" sourceLinked="0"/>
        <c:majorTickMark val="out"/>
        <c:minorTickMark val="none"/>
        <c:tickLblPos val="nextTo"/>
        <c:crossAx val="5422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venir Next LT Pro" panose="020B0604020202020204" charset="0"/>
          <a:cs typeface="Avenir Next LT Pro" panose="020B060402020202020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9893470198189"/>
          <c:y val="1.4378412959535725E-2"/>
          <c:w val="0.67453654735295177"/>
          <c:h val="0.98336242340782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4A43-8454-DA0863EF5FA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4-4A43-8454-DA0863EF5F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14-4A43-8454-DA0863EF5F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14-4A43-8454-DA0863EF5FA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14-4A43-8454-DA0863EF5FA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14-4A43-8454-DA0863EF5FA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14-4A43-8454-DA0863EF5FA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14-4A43-8454-DA0863EF5FAD}"/>
              </c:ext>
            </c:extLst>
          </c:dPt>
          <c:dLbls>
            <c:dLbl>
              <c:idx val="0"/>
              <c:layout>
                <c:manualLayout>
                  <c:x val="-1.7293324896461796E-7"/>
                  <c:y val="-5.4020913778265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9121828788406"/>
                      <c:h val="5.5148906060508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C14-4A43-8454-DA0863EF5FAD}"/>
                </c:ext>
              </c:extLst>
            </c:dLbl>
            <c:dLbl>
              <c:idx val="2"/>
              <c:layout>
                <c:manualLayout>
                  <c:x val="6.4942788997784774E-3"/>
                  <c:y val="-2.1301968471781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14-4A43-8454-DA0863EF5FAD}"/>
                </c:ext>
              </c:extLst>
            </c:dLbl>
            <c:dLbl>
              <c:idx val="3"/>
              <c:layout>
                <c:manualLayout>
                  <c:x val="5.1258623329723382E-3"/>
                  <c:y val="-5.2586874826497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14-4A43-8454-DA0863EF5FAD}"/>
                </c:ext>
              </c:extLst>
            </c:dLbl>
            <c:dLbl>
              <c:idx val="11"/>
              <c:layout>
                <c:manualLayout>
                  <c:x val="-1.1977785497696302E-2"/>
                  <c:y val="3.360447665396193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14-4A43-8454-DA0863EF5F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venir Next LT Pro" panose="020B0604020202020204" charset="0"/>
                    <a:ea typeface="Open Sans" panose="020B0604020202020204" charset="0"/>
                    <a:cs typeface="Avenir Next LT Pro" panose="020B0604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African American</c:v>
                </c:pt>
                <c:pt idx="2">
                  <c:v>Asian</c:v>
                </c:pt>
                <c:pt idx="3">
                  <c:v>Other Race</c:v>
                </c:pt>
                <c:pt idx="4">
                  <c:v>Hispanic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4.2991335474314697E-2</c:v>
                </c:pt>
                <c:pt idx="1">
                  <c:v>5.6145149812420907E-2</c:v>
                </c:pt>
                <c:pt idx="2">
                  <c:v>-4.8804072558905738E-2</c:v>
                </c:pt>
                <c:pt idx="3">
                  <c:v>1.4015047768549291E-2</c:v>
                </c:pt>
                <c:pt idx="4">
                  <c:v>2.7856784826695891E-2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14-4A43-8454-DA0863EF5F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539752632"/>
        <c:axId val="542250624"/>
      </c:barChart>
      <c:catAx>
        <c:axId val="539752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604020202020204" charset="0"/>
                <a:ea typeface="Open Sans" panose="020B0604020202020204" charset="0"/>
                <a:cs typeface="Avenir Next LT Pro" panose="020B0604020202020204" charset="0"/>
              </a:defRPr>
            </a:pPr>
            <a:endParaRPr lang="en-US"/>
          </a:p>
        </c:txPr>
        <c:crossAx val="542250624"/>
        <c:crosses val="autoZero"/>
        <c:auto val="0"/>
        <c:lblAlgn val="ctr"/>
        <c:lblOffset val="100"/>
        <c:noMultiLvlLbl val="0"/>
      </c:catAx>
      <c:valAx>
        <c:axId val="542250624"/>
        <c:scaling>
          <c:orientation val="minMax"/>
        </c:scaling>
        <c:delete val="1"/>
        <c:axPos val="t"/>
        <c:numFmt formatCode="0.0%" sourceLinked="0"/>
        <c:majorTickMark val="none"/>
        <c:minorTickMark val="none"/>
        <c:tickLblPos val="nextTo"/>
        <c:crossAx val="53975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390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9ff12ebbc7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9ff12ebbc7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816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ff12ebbc7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ff12ebbc7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80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ff12ebbc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ff12ebbc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573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505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 an extra half million trips compared to Q3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8513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ff12ebbc7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ff12ebbc7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47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4290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  <a:tabLst/>
              <a:defRPr/>
            </a:pPr>
            <a:r>
              <a:rPr lang="en-US" sz="1100" b="0" i="1" u="none" strike="noStrike" cap="none" baseline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Digestive Health: 5% of J&amp;J trips, $15.99 per C&amp;C trip vs $13.42 at B&amp;M</a:t>
            </a:r>
            <a:endParaRPr lang="en-US" sz="11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</a:pPr>
            <a:r>
              <a:rPr lang="en-US" sz="11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Sun Care:</a:t>
            </a:r>
            <a:r>
              <a:rPr lang="en-US" sz="1100" b="0" i="1" u="none" strike="noStrike" cap="none" baseline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1% of J&amp;J trips, $17.08 per C&amp;C trip vs $11.62 at B&amp;M</a:t>
            </a:r>
            <a:endParaRPr lang="en-US" sz="11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3509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9ff12ebbc7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9ff12ebbc7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147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9ff12ebbc7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9ff12ebbc7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244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ff12ebbc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ff12ebbc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526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8" name="Google Shape;84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70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ff12ebbc7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ff12ebbc7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*per Our World in Data, https://ourworldindata.org/covid-vaccinations?country=USA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CNBC article: https://www.cnbc.com/2022/01/05/omicron-variant-likely-to-fuel-inflation-as-americans-keep-shopping-economist-says.html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WSJ article: https://www.wsj.com/articles/omicron-slows-europes-economy-but-supply-chain-strains-ease-11643023131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Bloomberg article: https://www.bloomberg.com/news/articles/2022-01-07/u-s-adds-fewer-jobs-than-forecast-unemployment-rate-falls</a:t>
            </a:r>
          </a:p>
        </p:txBody>
      </p:sp>
    </p:spTree>
    <p:extLst>
      <p:ext uri="{BB962C8B-B14F-4D97-AF65-F5344CB8AC3E}">
        <p14:creationId xmlns:p14="http://schemas.microsoft.com/office/powerpoint/2010/main" val="4187924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789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182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ff12ebbc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ff12ebbc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725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ff12ebbc7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ff12ebbc7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93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9ff12ebbc7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9ff12ebbc7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9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469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ff12ebbc7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ff12ebbc7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911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ff12ebbc7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ff12ebbc7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484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ff12ebbc7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ff12ebbc7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878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8" name="Google Shape;84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35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ff12ebbc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ff12ebbc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40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ff12ebbc7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ff12ebbc7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76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9ff12ebbc7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9ff12ebbc7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220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05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ff12ebbc7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ff12ebbc7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889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77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ff12ebbc7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ff12ebbc7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8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31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b199e0e4e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b199e0e4e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2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ff12ebbc7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ff12ebbc7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79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ac14597a3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ac14597a3a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50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ff12ebbc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ff12ebbc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40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ff12ebbc7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ff12ebbc7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5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>
  <p:cSld name="TITLE_1_1_1">
    <p:bg>
      <p:bgPr>
        <a:solidFill>
          <a:srgbClr val="0000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3995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354650" y="1145650"/>
            <a:ext cx="6280500" cy="1696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354650" y="2802800"/>
            <a:ext cx="6280500" cy="79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43" y="4539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2"/>
          </p:nvPr>
        </p:nvSpPr>
        <p:spPr>
          <a:xfrm>
            <a:off x="354650" y="3830100"/>
            <a:ext cx="42519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3"/>
          </p:nvPr>
        </p:nvSpPr>
        <p:spPr>
          <a:xfrm>
            <a:off x="354650" y="3985200"/>
            <a:ext cx="42519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4"/>
          </p:nvPr>
        </p:nvSpPr>
        <p:spPr>
          <a:xfrm>
            <a:off x="354650" y="4474425"/>
            <a:ext cx="42519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grey">
  <p:cSld name="TITLE_AND_BODY_1_4_2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" y="0"/>
            <a:ext cx="913994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354650" y="1350450"/>
            <a:ext cx="37890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4"/>
          </p:nvPr>
        </p:nvSpPr>
        <p:spPr>
          <a:xfrm>
            <a:off x="5000300" y="1350450"/>
            <a:ext cx="37890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5"/>
          </p:nvPr>
        </p:nvSpPr>
        <p:spPr>
          <a:xfrm>
            <a:off x="354650" y="1734750"/>
            <a:ext cx="3789000" cy="276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6"/>
          </p:nvPr>
        </p:nvSpPr>
        <p:spPr>
          <a:xfrm>
            <a:off x="5000300" y="1734750"/>
            <a:ext cx="3789000" cy="276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/>
          </a:p>
        </p:txBody>
      </p:sp>
      <p:cxnSp>
        <p:nvCxnSpPr>
          <p:cNvPr id="185" name="Google Shape;185;p18"/>
          <p:cNvCxnSpPr/>
          <p:nvPr/>
        </p:nvCxnSpPr>
        <p:spPr>
          <a:xfrm>
            <a:off x="343027" y="1686759"/>
            <a:ext cx="382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8"/>
          <p:cNvCxnSpPr/>
          <p:nvPr/>
        </p:nvCxnSpPr>
        <p:spPr>
          <a:xfrm>
            <a:off x="4986586" y="1686759"/>
            <a:ext cx="382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771A2F8-0435-4246-BBD2-08385B9EB3EF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 blank" type="blank">
  <p:cSld name="BLANK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9" name="Google Shape;299;p3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300" name="Google Shape;300;p3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DECFBF-8BA1-47D6-A2F8-8732C4B1727F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>
  <p:cSld name="TITLE_AND_BODY_1_1_1">
    <p:bg>
      <p:bgPr>
        <a:solidFill>
          <a:srgbClr val="000000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6"/>
          <p:cNvPicPr preferRelativeResize="0"/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354650" y="1959975"/>
            <a:ext cx="4013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Thank you.</a:t>
            </a:r>
            <a:endParaRPr sz="1900" b="1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6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40131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40131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48FCAD9-C6C1-4B39-9FC1-75D76F70774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>
  <p:cSld name="Inside - White/title/body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3995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97" name="Google Shape;97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1" name="Google Shape;101;p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B8E32B6-E88A-4229-B25D-F8239638F337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9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 2">
  <p:cSld name="Inside - White/title/body text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 rot="10800000">
            <a:off x="6583362" y="-49"/>
            <a:ext cx="2574000" cy="25743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3995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8" name="Google Shape;108;p11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11" name="Google Shape;111;p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EC2A19B-F716-4840-978E-41224D7CF3A8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 only">
  <p:cSld name="Inside - White/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5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b="0" i="0" u="none" strike="noStrike" cap="non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" name="Google Shape;17;p74"/>
          <p:cNvSpPr txBox="1">
            <a:spLocks noGrp="1"/>
          </p:cNvSpPr>
          <p:nvPr>
            <p:ph type="sldNum" idx="12"/>
          </p:nvPr>
        </p:nvSpPr>
        <p:spPr>
          <a:xfrm>
            <a:off x="839625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4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White">
  <p:cSld name="Quote - White">
    <p:bg>
      <p:bgPr>
        <a:solidFill>
          <a:srgbClr val="FFFFFF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ctrTitle"/>
          </p:nvPr>
        </p:nvSpPr>
        <p:spPr>
          <a:xfrm>
            <a:off x="354650" y="332075"/>
            <a:ext cx="6660000" cy="147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sz="3000" b="1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354643" y="1938925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91117F5-C6E1-4809-A173-29802DB8143B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5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/body text">
  <p:cSld name="Inside - Black/title/body text">
    <p:bg>
      <p:bgPr>
        <a:solidFill>
          <a:srgbClr val="00000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2"/>
          <p:cNvPicPr preferRelativeResize="0"/>
          <p:nvPr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3995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2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⎼"/>
              <a:defRPr>
                <a:solidFill>
                  <a:srgbClr val="FFFFFF"/>
                </a:solidFill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19" name="Google Shape;119;p12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E1B8224-FD00-40FD-88AE-113BE286A741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8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⎼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78" r:id="rId3"/>
    <p:sldLayoutId id="2147483682" r:id="rId4"/>
    <p:sldLayoutId id="2147483689" r:id="rId5"/>
    <p:sldLayoutId id="2147483690" r:id="rId6"/>
    <p:sldLayoutId id="2147483692" r:id="rId7"/>
    <p:sldLayoutId id="2147483693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ctrTitle"/>
          </p:nvPr>
        </p:nvSpPr>
        <p:spPr>
          <a:xfrm>
            <a:off x="354650" y="1145650"/>
            <a:ext cx="6280500" cy="1696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COVID-19 Impact on J&amp;J Consumer Shopping Trips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subTitle" idx="1"/>
          </p:nvPr>
        </p:nvSpPr>
        <p:spPr>
          <a:xfrm>
            <a:off x="354650" y="2802800"/>
            <a:ext cx="6280500" cy="79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Q4 2021 + Full Year 2021 Review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Data WE 1-1-22 vs YA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"/>
          <p:cNvSpPr txBox="1">
            <a:spLocks noGrp="1"/>
          </p:cNvSpPr>
          <p:nvPr>
            <p:ph type="title"/>
          </p:nvPr>
        </p:nvSpPr>
        <p:spPr>
          <a:xfrm>
            <a:off x="354649" y="292625"/>
            <a:ext cx="8585619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" dirty="0"/>
              <a:t>Mid and High Income households drove J&amp;J trips in Q4 21, all HHI cohorts made more repeat J&amp;J purchases</a:t>
            </a:r>
            <a:endParaRPr dirty="0"/>
          </a:p>
        </p:txBody>
      </p:sp>
      <p:sp>
        <p:nvSpPr>
          <p:cNvPr id="13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Total US,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L13 WE 1-1-22 vs YAGO</a:t>
            </a:r>
          </a:p>
        </p:txBody>
      </p:sp>
      <p:sp>
        <p:nvSpPr>
          <p:cNvPr id="9" name="Google Shape;1138;p93"/>
          <p:cNvSpPr txBox="1"/>
          <p:nvPr/>
        </p:nvSpPr>
        <p:spPr>
          <a:xfrm>
            <a:off x="416496" y="1371251"/>
            <a:ext cx="3802213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% Chg by HH Income</a:t>
            </a:r>
            <a:endParaRPr sz="11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138;p93"/>
          <p:cNvSpPr txBox="1"/>
          <p:nvPr/>
        </p:nvSpPr>
        <p:spPr>
          <a:xfrm>
            <a:off x="5098474" y="1371251"/>
            <a:ext cx="3802213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en-US" sz="11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Buy Rate &amp; Repeat Rate by HHI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707645159"/>
              </p:ext>
            </p:extLst>
          </p:nvPr>
        </p:nvGraphicFramePr>
        <p:xfrm>
          <a:off x="489731" y="2179252"/>
          <a:ext cx="3881378" cy="235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85480"/>
              </p:ext>
            </p:extLst>
          </p:nvPr>
        </p:nvGraphicFramePr>
        <p:xfrm>
          <a:off x="5098474" y="2026145"/>
          <a:ext cx="3602182" cy="2503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326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$ per</a:t>
                      </a:r>
                      <a:r>
                        <a:rPr lang="en-US" sz="900" b="1" u="none" strike="noStrike" baseline="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dirty="0">
                          <a:effectLst/>
                          <a:latin typeface="Montserrat" panose="00000500000000000000" pitchFamily="2" charset="0"/>
                        </a:rPr>
                        <a:t>Trip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$ per Trip</a:t>
                      </a:r>
                    </a:p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 %</a:t>
                      </a:r>
                      <a:r>
                        <a:rPr lang="en-US" sz="900" b="1" u="none" strike="noStrike" baseline="0" dirty="0">
                          <a:effectLst/>
                          <a:latin typeface="Montserrat" panose="00000500000000000000" pitchFamily="2" charset="0"/>
                        </a:rPr>
                        <a:t> Chg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% Repeat</a:t>
                      </a:r>
                      <a:r>
                        <a:rPr lang="en-US" sz="900" b="1" u="none" strike="noStrike" baseline="0" dirty="0">
                          <a:effectLst/>
                          <a:latin typeface="Montserrat" panose="00000500000000000000" pitchFamily="2" charset="0"/>
                        </a:rPr>
                        <a:t> Rate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% Repeat Rate Chg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Under</a:t>
                      </a:r>
                      <a:r>
                        <a:rPr lang="en-US" sz="1000" u="none" strike="noStrike" baseline="0" dirty="0">
                          <a:effectLst/>
                          <a:latin typeface="Montserrat" panose="00000500000000000000" pitchFamily="2" charset="0"/>
                        </a:rPr>
                        <a:t> $20K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+3.5%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+6.2%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$20-29.9K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+1.8%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$30-39.9K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+7.7%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+4.4%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$40-49.9K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+7.6%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$50-69.9K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+2.4%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$70-99.9K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-0.8%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+0.6%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HHI $10OK+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+0.2%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+2.1%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4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Click &amp; Collect Update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5956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 LT Pro" panose="020B0504020202020204" pitchFamily="34" charset="0"/>
              </a:rPr>
              <a:t>Shoppers made more Total C&amp;C trips in Q4 21, growing vs YA; J&amp;J categories still included in top Total Store C&amp;C trips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1778867" y="1191143"/>
            <a:ext cx="3158925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Share of C&amp;C Trips – T</a:t>
            </a:r>
            <a:r>
              <a:rPr lang="en-US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</a:t>
            </a: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 30 Categories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21413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C47F8C-3F28-43CA-BF86-07CA69B9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4726"/>
              </p:ext>
            </p:extLst>
          </p:nvPr>
        </p:nvGraphicFramePr>
        <p:xfrm>
          <a:off x="414950" y="1521414"/>
          <a:ext cx="6041268" cy="329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56236"/>
              </p:ext>
            </p:extLst>
          </p:nvPr>
        </p:nvGraphicFramePr>
        <p:xfrm>
          <a:off x="6386729" y="1549492"/>
          <a:ext cx="453740" cy="320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+29.6%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+22.5%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+14.4%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+17.3%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+6.5%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+18.1%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-1.4%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+3.1%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+23.7%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+13.9%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+11.6%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+20.6%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+9.8%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+7.5%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+5.8%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+11.8%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-0.7%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+17.1%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+8.1%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0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-8.9%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+14.9%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+11.0%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+17.9%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+10.7%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+11.9%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+3.0%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+26.4%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+0.3%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+16.4%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5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-10.2%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3" name="Google Shape;1138;p93"/>
          <p:cNvSpPr txBox="1"/>
          <p:nvPr/>
        </p:nvSpPr>
        <p:spPr>
          <a:xfrm>
            <a:off x="5628459" y="1191143"/>
            <a:ext cx="197028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Trips % Chg vs YA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Online, Total Store, Click &amp; Collect = Local Delivery + Drive-Thru + In-store,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L13 </a:t>
            </a: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</a:t>
            </a: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1-22 vs YAGO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8300" y="1828133"/>
            <a:ext cx="1454727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Total Store C&amp;C up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+16.3M trips,</a:t>
            </a: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     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+7.0%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8299" y="3232551"/>
            <a:ext cx="1454727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How to read: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19.9% of Total Click &amp; Collect trips include Beverages</a:t>
            </a:r>
          </a:p>
        </p:txBody>
      </p:sp>
    </p:spTree>
    <p:extLst>
      <p:ext uri="{BB962C8B-B14F-4D97-AF65-F5344CB8AC3E}">
        <p14:creationId xmlns:p14="http://schemas.microsoft.com/office/powerpoint/2010/main" val="27257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50" y="292625"/>
            <a:ext cx="878935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 LT Pro" panose="020B0504020202020204" pitchFamily="34" charset="0"/>
              </a:rPr>
              <a:t>Following the COVID peak, J&amp;J C&amp;C trips have stabalized in 2021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365060" y="1191143"/>
            <a:ext cx="5708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Click &amp; Collect Trips – Total US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21413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C47F8C-3F28-43CA-BF86-07CA69B9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370449"/>
              </p:ext>
            </p:extLst>
          </p:nvPr>
        </p:nvGraphicFramePr>
        <p:xfrm>
          <a:off x="365060" y="1768198"/>
          <a:ext cx="8253894" cy="288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Google Shape;496;p57"/>
          <p:cNvSpPr txBox="1">
            <a:spLocks/>
          </p:cNvSpPr>
          <p:nvPr/>
        </p:nvSpPr>
        <p:spPr>
          <a:xfrm>
            <a:off x="354649" y="620550"/>
            <a:ext cx="8682559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accent5"/>
                </a:solidFill>
              </a:rPr>
              <a:t>Total J&amp;J C&amp;C trips are </a:t>
            </a:r>
            <a:r>
              <a:rPr lang="en-US" sz="1500" b="1" dirty="0">
                <a:solidFill>
                  <a:schemeClr val="accent5"/>
                </a:solidFill>
              </a:rPr>
              <a:t>up +129% vs Q4 19</a:t>
            </a:r>
            <a:r>
              <a:rPr lang="en-US" sz="1500" dirty="0">
                <a:solidFill>
                  <a:schemeClr val="accent5"/>
                </a:solidFill>
              </a:rPr>
              <a:t>; highest Quarter of trips this year, up +6% vs Q3 21</a:t>
            </a:r>
          </a:p>
        </p:txBody>
      </p:sp>
      <p:sp>
        <p:nvSpPr>
          <p:cNvPr id="19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Click &amp; Collect = Local Delivery + Drive-Thru + In-store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4429" y="1840039"/>
            <a:ext cx="1964525" cy="2758276"/>
          </a:xfrm>
          <a:prstGeom prst="rect">
            <a:avLst/>
          </a:prstGeom>
          <a:noFill/>
          <a:ln w="127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</a:t>
            </a:r>
            <a:r>
              <a:rPr lang="en" dirty="0"/>
              <a:t>&amp;J Click &amp; Collect Q4 21 trip losses lapping significant YA growth (+135%); Skin Health driving J&amp;J trip declines</a:t>
            </a:r>
            <a:endParaRPr dirty="0"/>
          </a:p>
        </p:txBody>
      </p:sp>
      <p:sp>
        <p:nvSpPr>
          <p:cNvPr id="13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 Category Set, Target, Click &amp; Collect = Local Delivery + Drive-Thru + In-store, L13 WE 1-1-22 vs YAGO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572000" y="1265505"/>
            <a:ext cx="0" cy="3486707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82614" y="3041290"/>
            <a:ext cx="7778771" cy="9187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60539" y="1950609"/>
            <a:ext cx="738373" cy="735140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56607" y="3627929"/>
            <a:ext cx="802981" cy="7635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8202" y="1265505"/>
            <a:ext cx="225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Trips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8230" y="2041180"/>
            <a:ext cx="103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8.1M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-2.6%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1015" y="3751115"/>
            <a:ext cx="1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$12.29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-1.3%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86276" y="3246246"/>
            <a:ext cx="323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$ per Trip</a:t>
            </a:r>
          </a:p>
        </p:txBody>
      </p:sp>
      <p:sp>
        <p:nvSpPr>
          <p:cNvPr id="25" name="Oval 24"/>
          <p:cNvSpPr/>
          <p:nvPr/>
        </p:nvSpPr>
        <p:spPr>
          <a:xfrm>
            <a:off x="2949721" y="3600895"/>
            <a:ext cx="818191" cy="76700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3447" y="3251720"/>
            <a:ext cx="2139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$ Sales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36948" y="3696936"/>
            <a:ext cx="103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$99.5M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-3.9%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65883" y="1265505"/>
            <a:ext cx="286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Trip % Chg vs YA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68" y="3576297"/>
            <a:ext cx="463128" cy="802755"/>
          </a:xfrm>
          <a:prstGeom prst="rect">
            <a:avLst/>
          </a:prstGeom>
        </p:spPr>
      </p:pic>
      <p:pic>
        <p:nvPicPr>
          <p:cNvPr id="480" name="Picture 4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94" y="3573743"/>
            <a:ext cx="538268" cy="804309"/>
          </a:xfrm>
          <a:prstGeom prst="rect">
            <a:avLst/>
          </a:prstGeom>
        </p:spPr>
      </p:pic>
      <p:pic>
        <p:nvPicPr>
          <p:cNvPr id="481" name="Picture 4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b="10772"/>
          <a:stretch/>
        </p:blipFill>
        <p:spPr>
          <a:xfrm>
            <a:off x="1778353" y="1947023"/>
            <a:ext cx="917245" cy="720916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F9526B7-D71C-49A4-B791-F24CD2CF1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1418"/>
              </p:ext>
            </p:extLst>
          </p:nvPr>
        </p:nvGraphicFramePr>
        <p:xfrm>
          <a:off x="4992298" y="1560337"/>
          <a:ext cx="2409308" cy="1280232"/>
        </p:xfrm>
        <a:graphic>
          <a:graphicData uri="http://schemas.openxmlformats.org/drawingml/2006/table">
            <a:tbl>
              <a:tblPr/>
              <a:tblGrid>
                <a:gridCol w="170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FACIAL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-12.5%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HAND &amp; BODY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-11.5%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BABY &amp; CHILD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-8.4%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ORAL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-3.2%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COMPROMISED SKIN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UPPER RESPIRATORY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+20.5%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DIGESTIVE HEALTH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+20.5%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J&amp;J ANALGESICS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+49.6%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6FA3F5B6-0274-42F3-8411-E28C12C669E2}"/>
              </a:ext>
            </a:extLst>
          </p:cNvPr>
          <p:cNvSpPr/>
          <p:nvPr/>
        </p:nvSpPr>
        <p:spPr>
          <a:xfrm>
            <a:off x="4881823" y="1553663"/>
            <a:ext cx="2631135" cy="50873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15E85-05A1-4674-8C07-8130488C55A5}"/>
              </a:ext>
            </a:extLst>
          </p:cNvPr>
          <p:cNvSpPr txBox="1"/>
          <p:nvPr/>
        </p:nvSpPr>
        <p:spPr>
          <a:xfrm>
            <a:off x="225977" y="2625791"/>
            <a:ext cx="1210926" cy="892552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J&amp;J Category Set C&amp;C Trips </a:t>
            </a: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up +8.0%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in Q4 21 vs YA</a:t>
            </a:r>
          </a:p>
        </p:txBody>
      </p:sp>
    </p:spTree>
    <p:extLst>
      <p:ext uri="{BB962C8B-B14F-4D97-AF65-F5344CB8AC3E}">
        <p14:creationId xmlns:p14="http://schemas.microsoft.com/office/powerpoint/2010/main" val="127463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50" y="292625"/>
            <a:ext cx="878935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venir Next LT Pro" panose="020B0504020202020204" pitchFamily="34" charset="0"/>
              </a:rPr>
              <a:t>Over 1/3 of</a:t>
            </a:r>
            <a:r>
              <a:rPr lang="en" dirty="0">
                <a:latin typeface="Avenir Next LT Pro" panose="020B0504020202020204" pitchFamily="34" charset="0"/>
              </a:rPr>
              <a:t> J&amp;J Click &amp; Collect trips included Face &amp; Oral Care in Q4 21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365060" y="1191143"/>
            <a:ext cx="5708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% of J&amp;J C</a:t>
            </a:r>
            <a:r>
              <a:rPr lang="en-US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l</a:t>
            </a: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ick &amp; Collect Trips that Include Category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21413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Click &amp; Collect = Local Delivery + Drive-Thru + In-store,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L13 </a:t>
            </a: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1-1-22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096" y="1705110"/>
            <a:ext cx="937268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Facial 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096" y="2450055"/>
            <a:ext cx="937268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20%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$12.04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$10.00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2805" y="1705110"/>
            <a:ext cx="937268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Oral Care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22805" y="2450055"/>
            <a:ext cx="937268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18%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$9.53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$7.02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71149" y="1693477"/>
            <a:ext cx="937268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Hand &amp; Body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3514" y="2449420"/>
            <a:ext cx="937268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14%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$12.03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$9.45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41858" y="1704233"/>
            <a:ext cx="937268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Comp Skin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64223" y="2449420"/>
            <a:ext cx="937268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14%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$12.98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$9.41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12567" y="1693477"/>
            <a:ext cx="937268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Upper Resp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34932" y="2438664"/>
            <a:ext cx="937268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12%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$8.20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$6.19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3275" y="1693477"/>
            <a:ext cx="944195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Baby &amp; Child Care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5641" y="2438664"/>
            <a:ext cx="944194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8%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$13.71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$11.88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00374" y="1700353"/>
            <a:ext cx="937400" cy="593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Analgesics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83275" y="2435769"/>
            <a:ext cx="937400" cy="1354217"/>
          </a:xfrm>
          <a:prstGeom prst="rect">
            <a:avLst/>
          </a:prstGeom>
          <a:ln>
            <a:solidFill>
              <a:schemeClr val="accent5"/>
            </a:solidFill>
            <a:prstDash val="sysDash"/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7%</a:t>
            </a:r>
          </a:p>
          <a:p>
            <a:pPr algn="ctr"/>
            <a:br>
              <a:rPr lang="en-US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$9.63 </a:t>
            </a:r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per </a:t>
            </a:r>
          </a:p>
          <a:p>
            <a:pPr algn="ctr"/>
            <a:r>
              <a:rPr lang="en-US" sz="1100" dirty="0">
                <a:solidFill>
                  <a:schemeClr val="accent6">
                    <a:lumMod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C&amp;C trip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</a:t>
            </a:r>
            <a:r>
              <a:rPr lang="en-US" sz="11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$7.05 </a:t>
            </a:r>
          </a:p>
          <a:p>
            <a:pPr algn="ctr"/>
            <a:r>
              <a:rPr lang="en-US" sz="11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 B&amp;M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096" y="3901663"/>
            <a:ext cx="937268" cy="707886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How to read: </a:t>
            </a:r>
            <a:r>
              <a:rPr lang="en-US" sz="800" i="1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20% of J&amp;J Click &amp; Collect trips include Facial Care</a:t>
            </a:r>
          </a:p>
        </p:txBody>
      </p:sp>
      <p:sp>
        <p:nvSpPr>
          <p:cNvPr id="41" name="Google Shape;496;p57"/>
          <p:cNvSpPr txBox="1">
            <a:spLocks/>
          </p:cNvSpPr>
          <p:nvPr/>
        </p:nvSpPr>
        <p:spPr>
          <a:xfrm>
            <a:off x="354649" y="620550"/>
            <a:ext cx="8684095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accent5"/>
                </a:solidFill>
              </a:rPr>
              <a:t>Shoppers are still spending more per trip on J&amp;J C&amp;C than in Brick &amp; Mortar across ALL categories</a:t>
            </a:r>
            <a:endParaRPr lang="en-US" sz="1500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3"/>
          <p:cNvSpPr txBox="1">
            <a:spLocks noGrp="1"/>
          </p:cNvSpPr>
          <p:nvPr>
            <p:ph type="ctrTitle"/>
          </p:nvPr>
        </p:nvSpPr>
        <p:spPr>
          <a:xfrm>
            <a:off x="354649" y="332076"/>
            <a:ext cx="8789351" cy="593687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" sz="1900" dirty="0">
                <a:solidFill>
                  <a:schemeClr val="tx1"/>
                </a:solidFill>
              </a:rPr>
              <a:t>Target spotlight: same-day services up +60%, lapping +200% YA growth 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18" name="Google Shape;1088;p90">
            <a:extLst>
              <a:ext uri="{FF2B5EF4-FFF2-40B4-BE49-F238E27FC236}">
                <a16:creationId xmlns:a16="http://schemas.microsoft.com/office/drawing/2014/main" id="{30D49BBA-562C-4645-A00D-C3BDD802C6C8}"/>
              </a:ext>
            </a:extLst>
          </p:cNvPr>
          <p:cNvSpPr txBox="1">
            <a:spLocks/>
          </p:cNvSpPr>
          <p:nvPr/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4378">
              <a:buClr>
                <a:srgbClr val="666666"/>
              </a:buClr>
            </a:pPr>
            <a:r>
              <a:rPr lang="en-US" dirty="0">
                <a:solidFill>
                  <a:srgbClr val="666666"/>
                </a:solidFill>
              </a:rPr>
              <a:t>Source: Target Q3 2021 (November 17, 2021) Quarterly Earnings Report – Target Corporate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290E08-0D0D-4C2A-A5D3-CB9A06C0F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3" b="257"/>
          <a:stretch/>
        </p:blipFill>
        <p:spPr>
          <a:xfrm>
            <a:off x="611639" y="1004386"/>
            <a:ext cx="3414469" cy="37302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C7949A-5FBD-4708-9405-ED92AD53E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15" y="1004387"/>
            <a:ext cx="4026107" cy="373020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44D7FA3-A063-4291-AFC7-94FAAA188430}"/>
              </a:ext>
            </a:extLst>
          </p:cNvPr>
          <p:cNvSpPr/>
          <p:nvPr/>
        </p:nvSpPr>
        <p:spPr>
          <a:xfrm>
            <a:off x="881028" y="3704321"/>
            <a:ext cx="1374937" cy="80760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24C675-54B1-4CC3-A438-9A0D8E6D44EA}"/>
              </a:ext>
            </a:extLst>
          </p:cNvPr>
          <p:cNvSpPr/>
          <p:nvPr/>
        </p:nvSpPr>
        <p:spPr>
          <a:xfrm>
            <a:off x="927749" y="2883363"/>
            <a:ext cx="907725" cy="71188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3"/>
          <p:cNvSpPr txBox="1">
            <a:spLocks noGrp="1"/>
          </p:cNvSpPr>
          <p:nvPr>
            <p:ph type="ctrTitle"/>
          </p:nvPr>
        </p:nvSpPr>
        <p:spPr>
          <a:xfrm>
            <a:off x="354649" y="327264"/>
            <a:ext cx="8789351" cy="593687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" sz="1900" dirty="0">
                <a:solidFill>
                  <a:schemeClr val="tx1"/>
                </a:solidFill>
              </a:rPr>
              <a:t>Walmart spotlight: traffic continues to rebound; omnichannel focus in US pushing digital penetration to “record levels”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18" name="Google Shape;1088;p90">
            <a:extLst>
              <a:ext uri="{FF2B5EF4-FFF2-40B4-BE49-F238E27FC236}">
                <a16:creationId xmlns:a16="http://schemas.microsoft.com/office/drawing/2014/main" id="{30D49BBA-562C-4645-A00D-C3BDD802C6C8}"/>
              </a:ext>
            </a:extLst>
          </p:cNvPr>
          <p:cNvSpPr txBox="1">
            <a:spLocks/>
          </p:cNvSpPr>
          <p:nvPr/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4378">
              <a:buClr>
                <a:srgbClr val="666666"/>
              </a:buClr>
            </a:pPr>
            <a:r>
              <a:rPr lang="en-US" dirty="0">
                <a:solidFill>
                  <a:srgbClr val="666666"/>
                </a:solidFill>
              </a:rPr>
              <a:t>Source: Walmart Q3 2021 (November 16, 2021) Quarterly Earnings Report – Walmart Corporate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9178E-A91C-454A-9F92-71A9295E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31" y="1213535"/>
            <a:ext cx="2714529" cy="1635532"/>
          </a:xfrm>
          <a:prstGeom prst="rect">
            <a:avLst/>
          </a:prstGeom>
        </p:spPr>
      </p:pic>
      <p:graphicFrame>
        <p:nvGraphicFramePr>
          <p:cNvPr id="15" name="Google Shape;163;p7">
            <a:extLst>
              <a:ext uri="{FF2B5EF4-FFF2-40B4-BE49-F238E27FC236}">
                <a16:creationId xmlns:a16="http://schemas.microsoft.com/office/drawing/2014/main" id="{E07CBC91-0E22-49A8-A56D-56C9BAA0F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806626"/>
              </p:ext>
            </p:extLst>
          </p:nvPr>
        </p:nvGraphicFramePr>
        <p:xfrm>
          <a:off x="1301378" y="1246507"/>
          <a:ext cx="2418993" cy="34476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1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3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</a:t>
                      </a:r>
                      <a:r>
                        <a:rPr lang="en-US" sz="1700" b="1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</a:rPr>
                        <a:t>96.6B</a:t>
                      </a:r>
                      <a:endParaRPr sz="13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</a:rPr>
                        <a:t>Q3 FY22</a:t>
                      </a:r>
                      <a:endParaRPr sz="13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+9.2%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 sales</a:t>
                      </a:r>
                      <a:endParaRPr sz="13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+8.0%</a:t>
                      </a:r>
                      <a:endParaRPr sz="13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eCommerce sales</a:t>
                      </a:r>
                      <a:endParaRPr sz="13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 u="none" strike="noStrike" cap="none" dirty="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+5.7%</a:t>
                      </a:r>
                      <a:endParaRPr lang="en-US" sz="1300" u="none" strike="noStrike" cap="none" dirty="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8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 transactions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" name="Picture 6" descr="Walmart Grocery app sees record downloads amid COVID-19, surpasses Amazon  by 20% | TechCrunch">
            <a:extLst>
              <a:ext uri="{FF2B5EF4-FFF2-40B4-BE49-F238E27FC236}">
                <a16:creationId xmlns:a16="http://schemas.microsoft.com/office/drawing/2014/main" id="{BA678DBE-F5BE-4226-99B6-1419C5668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0596" y="2970346"/>
            <a:ext cx="2260598" cy="17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185;p1">
            <a:extLst>
              <a:ext uri="{FF2B5EF4-FFF2-40B4-BE49-F238E27FC236}">
                <a16:creationId xmlns:a16="http://schemas.microsoft.com/office/drawing/2014/main" id="{A78371DA-7D62-4EA8-A25A-EDA5DE0DA0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5818" y="1270572"/>
            <a:ext cx="304800" cy="3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4EB388-2013-469A-8862-F65EAC52D8A4}"/>
              </a:ext>
            </a:extLst>
          </p:cNvPr>
          <p:cNvSpPr/>
          <p:nvPr/>
        </p:nvSpPr>
        <p:spPr>
          <a:xfrm>
            <a:off x="1174704" y="2950324"/>
            <a:ext cx="2683130" cy="632278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COVID Segmentation Impact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1193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subTitle" idx="1"/>
          </p:nvPr>
        </p:nvSpPr>
        <p:spPr>
          <a:xfrm>
            <a:off x="354650" y="4783495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dirty="0">
                <a:latin typeface="Avenir Next LT Pro" panose="020B0604020202020204" charset="0"/>
                <a:cs typeface="Avenir Next LT Pro" panose="020B0604020202020204" charset="0"/>
              </a:rPr>
              <a:t>Source: Nielsen Homescan Trip Projection, Global Economic Segmentation; Total US, </a:t>
            </a:r>
            <a:r>
              <a:rPr lang="en-US" dirty="0">
                <a:latin typeface="Avenir Next LT Pro" panose="020B0504020202020204" pitchFamily="34" charset="0"/>
              </a:rPr>
              <a:t>L13 WE 1-1-22 vs YAGO</a:t>
            </a:r>
            <a:endParaRPr dirty="0">
              <a:latin typeface="Avenir Next LT Pro" panose="020B0504020202020204" pitchFamily="34" charset="0"/>
              <a:cs typeface="Avenir Next LT Pro" panose="020B0604020202020204" charset="0"/>
            </a:endParaRPr>
          </a:p>
        </p:txBody>
      </p:sp>
      <p:graphicFrame>
        <p:nvGraphicFramePr>
          <p:cNvPr id="852" name="Google Shape;852;p39"/>
          <p:cNvGraphicFramePr/>
          <p:nvPr>
            <p:extLst>
              <p:ext uri="{D42A27DB-BD31-4B8C-83A1-F6EECF244321}">
                <p14:modId xmlns:p14="http://schemas.microsoft.com/office/powerpoint/2010/main" val="1161819782"/>
              </p:ext>
            </p:extLst>
          </p:nvPr>
        </p:nvGraphicFramePr>
        <p:xfrm>
          <a:off x="609123" y="2106423"/>
          <a:ext cx="7733098" cy="2286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59032062"/>
                    </a:ext>
                  </a:extLst>
                </a:gridCol>
                <a:gridCol w="864700">
                  <a:extLst>
                    <a:ext uri="{9D8B030D-6E8A-4147-A177-3AD203B41FA5}">
                      <a16:colId xmlns:a16="http://schemas.microsoft.com/office/drawing/2014/main" val="866366972"/>
                    </a:ext>
                  </a:extLst>
                </a:gridCol>
                <a:gridCol w="687468">
                  <a:extLst>
                    <a:ext uri="{9D8B030D-6E8A-4147-A177-3AD203B41FA5}">
                      <a16:colId xmlns:a16="http://schemas.microsoft.com/office/drawing/2014/main" val="2698167465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2921296883"/>
                    </a:ext>
                  </a:extLst>
                </a:gridCol>
              </a:tblGrid>
              <a:tr h="32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(M)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(M)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Constrained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+9.0%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250.1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$11.23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+8.9%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Newly Constrained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+0.2%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287.8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-0.5%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+5.8%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Cautious Insulated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47.4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+9.3%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+5.5%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419.5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+4.3%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$11.97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+6.1%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Unrestricted Insulated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+5.8%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397.9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$11.59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+4.5%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Google Shape;853;p39"/>
          <p:cNvSpPr txBox="1"/>
          <p:nvPr/>
        </p:nvSpPr>
        <p:spPr>
          <a:xfrm>
            <a:off x="1815451" y="1754725"/>
            <a:ext cx="3250458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J&amp;J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848;p38"/>
          <p:cNvSpPr txBox="1">
            <a:spLocks/>
          </p:cNvSpPr>
          <p:nvPr/>
        </p:nvSpPr>
        <p:spPr>
          <a:xfrm>
            <a:off x="354649" y="292625"/>
            <a:ext cx="866253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900"/>
            </a:pPr>
            <a:r>
              <a:rPr lang="en-US" sz="1900" b="1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Avenir Next LT Pro" panose="020B0604020202020204" charset="0"/>
                <a:sym typeface="Montserrat"/>
              </a:rPr>
              <a:t>Although all groups made more J&amp;J trips, Existing Constrained &amp; Cautious Insulated shoppers contributed the most to J&amp;J’s Q4 trip growth</a:t>
            </a:r>
          </a:p>
        </p:txBody>
      </p:sp>
      <p:sp>
        <p:nvSpPr>
          <p:cNvPr id="14" name="Google Shape;846;p38"/>
          <p:cNvSpPr txBox="1"/>
          <p:nvPr/>
        </p:nvSpPr>
        <p:spPr>
          <a:xfrm>
            <a:off x="354649" y="899538"/>
            <a:ext cx="82420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5"/>
              </a:buClr>
              <a:buSzPts val="1500"/>
              <a:buFont typeface="Montserrat"/>
              <a:buNone/>
              <a:defRPr sz="120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indent="-3048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 sz="1500" dirty="0">
                <a:latin typeface="Avenir Next LT Pro" panose="020B0604020202020204" charset="0"/>
              </a:rPr>
              <a:t>Similar trends for Total Category Set; all groups grew their spend per trip vs YA</a:t>
            </a:r>
          </a:p>
        </p:txBody>
      </p:sp>
      <p:sp>
        <p:nvSpPr>
          <p:cNvPr id="8" name="Google Shape;853;p39">
            <a:extLst>
              <a:ext uri="{FF2B5EF4-FFF2-40B4-BE49-F238E27FC236}">
                <a16:creationId xmlns:a16="http://schemas.microsoft.com/office/drawing/2014/main" id="{20BF4D60-7AF8-442F-9CFB-AAB0C6D36E3F}"/>
              </a:ext>
            </a:extLst>
          </p:cNvPr>
          <p:cNvSpPr txBox="1"/>
          <p:nvPr/>
        </p:nvSpPr>
        <p:spPr>
          <a:xfrm>
            <a:off x="5091763" y="1754725"/>
            <a:ext cx="3250458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J&amp;J Category Set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652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title"/>
          </p:nvPr>
        </p:nvSpPr>
        <p:spPr>
          <a:xfrm>
            <a:off x="354648" y="157452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happened since our last update…</a:t>
            </a:r>
            <a:endParaRPr dirty="0"/>
          </a:p>
        </p:txBody>
      </p:sp>
      <p:sp>
        <p:nvSpPr>
          <p:cNvPr id="13" name="Google Shape;402;p46"/>
          <p:cNvSpPr txBox="1">
            <a:spLocks noGrp="1"/>
          </p:cNvSpPr>
          <p:nvPr>
            <p:ph type="body" idx="1"/>
          </p:nvPr>
        </p:nvSpPr>
        <p:spPr>
          <a:xfrm>
            <a:off x="538958" y="861170"/>
            <a:ext cx="8066083" cy="3817622"/>
          </a:xfrm>
          <a:prstGeom prst="rect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</a:rPr>
              <a:t>The US recorded its </a:t>
            </a: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first Omicron case on December 1</a:t>
            </a:r>
            <a:r>
              <a:rPr lang="en-US" sz="1200" b="1" baseline="30000" dirty="0">
                <a:solidFill>
                  <a:schemeClr val="tx1"/>
                </a:solidFill>
                <a:latin typeface="Montserrat" panose="00000500000000000000" pitchFamily="2" charset="0"/>
              </a:rPr>
              <a:t>st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</a:rPr>
              <a:t>, the newest variant of COVID-19</a:t>
            </a:r>
            <a:endParaRPr lang="en-US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/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0"/>
              </a:rPr>
              <a:t>“The spread of the highly infectious omicron variant is likely to fuel more inflation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</a:rPr>
              <a:t>, as Americans keep shopping instead of spending more outside of the home…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Little is certain about omicron’s impact on consumer demand, but </a:t>
            </a:r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people who stay at home because of the variant are more likely to spend their money on retail goods rather than services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 like dining out or in-person entertainment.” - CNBC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However, “</a:t>
            </a:r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rising infection rates driven by the faster-spreading Omicron variant of Covid-19 led to a U.S. and global economic slowdown as the year got under way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…The U.S. services and manufacturing sectors suffered from </a:t>
            </a:r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supply issues and labor shortages 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attributed to the surge in cases from the Omicron variant. </a:t>
            </a:r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Businesses reported that they had raised their prices at a faster rate than over recent years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.” – Wall Street Journal </a:t>
            </a:r>
            <a:endParaRPr lang="en-US" sz="1200" dirty="0">
              <a:solidFill>
                <a:schemeClr val="tx1"/>
              </a:solidFill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sz="1200" dirty="0">
              <a:solidFill>
                <a:schemeClr val="tx1"/>
              </a:solidFill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unemployment rate fell to 3.9% in December, with wage growth accelerating</a:t>
            </a:r>
          </a:p>
          <a:p>
            <a:pPr lvl="1"/>
            <a:r>
              <a:rPr lang="en-US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Labor Department’s report showed the employment population ratio -- or 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percentage of the population that is currently working -- increased to 79% in December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among those ages 25-54. That was the highest since March 2020. - Bloomberg</a:t>
            </a:r>
            <a:endParaRPr lang="en-US" sz="1050" b="1" dirty="0">
              <a:solidFill>
                <a:schemeClr val="tx1"/>
              </a:solidFill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buNone/>
            </a:pPr>
            <a:endParaRPr lang="en-US" sz="1200" b="1" dirty="0"/>
          </a:p>
          <a:p>
            <a:r>
              <a:rPr lang="en-US" sz="1200" dirty="0">
                <a:latin typeface="Montserrat" panose="00000500000000000000" pitchFamily="2" charset="0"/>
              </a:rPr>
              <a:t>In the US, </a:t>
            </a:r>
            <a:r>
              <a:rPr lang="en-US" sz="1200" b="1" dirty="0">
                <a:latin typeface="Montserrat" panose="00000500000000000000" pitchFamily="2" charset="0"/>
              </a:rPr>
              <a:t>74.5%</a:t>
            </a:r>
            <a:r>
              <a:rPr lang="en-US" sz="1200" dirty="0">
                <a:latin typeface="Montserrat" panose="00000500000000000000" pitchFamily="2" charset="0"/>
              </a:rPr>
              <a:t> of the population has received at least one dose of the COVID vaccine, while </a:t>
            </a:r>
            <a:r>
              <a:rPr lang="en-US" sz="1200" b="1" dirty="0">
                <a:latin typeface="Montserrat" panose="00000500000000000000" pitchFamily="2" charset="0"/>
              </a:rPr>
              <a:t>62.7%</a:t>
            </a:r>
            <a:r>
              <a:rPr lang="en-US" sz="1200" dirty="0">
                <a:latin typeface="Montserrat" panose="00000500000000000000" pitchFamily="2" charset="0"/>
              </a:rPr>
              <a:t> are fully vaccinated (</a:t>
            </a:r>
            <a:r>
              <a:rPr lang="en-US" sz="1200" b="1" dirty="0">
                <a:latin typeface="Montserrat" panose="00000500000000000000" pitchFamily="2" charset="0"/>
              </a:rPr>
              <a:t>22.1% </a:t>
            </a:r>
            <a:r>
              <a:rPr lang="en-US" sz="1200" dirty="0">
                <a:latin typeface="Montserrat" panose="00000500000000000000" pitchFamily="2" charset="0"/>
              </a:rPr>
              <a:t>of which has received a Booster) as of 1-1-22*</a:t>
            </a:r>
            <a:endParaRPr lang="en-US" sz="1200" dirty="0">
              <a:solidFill>
                <a:schemeClr val="tx1"/>
              </a:solidFill>
              <a:latin typeface="Montserrat" panose="00000500000000000000" pitchFamily="2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5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0"/>
          <p:cNvSpPr txBox="1">
            <a:spLocks noGrp="1"/>
          </p:cNvSpPr>
          <p:nvPr>
            <p:ph type="title"/>
          </p:nvPr>
        </p:nvSpPr>
        <p:spPr>
          <a:xfrm>
            <a:off x="354650" y="274757"/>
            <a:ext cx="853572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solidFill>
                  <a:schemeClr val="dk1"/>
                </a:solidFill>
              </a:rPr>
              <a:t>Retailer preferences continue to vary by COVID Segment; highest indices among Dollar, Drug, and Food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258" name="Google Shape;1258;p40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</a:pPr>
            <a:r>
              <a:rPr lang="en-US" dirty="0"/>
              <a:t>Source: Nielsen Homescan Trip Projection, Global Economic Segmentation; Total J&amp;J, L13 WE 1-1-22, index calculation: COVID group share of trips/Total Panel share of trips*100</a:t>
            </a:r>
            <a:endParaRPr dirty="0"/>
          </a:p>
        </p:txBody>
      </p:sp>
      <p:graphicFrame>
        <p:nvGraphicFramePr>
          <p:cNvPr id="1259" name="Google Shape;1259;p40"/>
          <p:cNvGraphicFramePr/>
          <p:nvPr>
            <p:extLst>
              <p:ext uri="{D42A27DB-BD31-4B8C-83A1-F6EECF244321}">
                <p14:modId xmlns:p14="http://schemas.microsoft.com/office/powerpoint/2010/main" val="2682233859"/>
              </p:ext>
            </p:extLst>
          </p:nvPr>
        </p:nvGraphicFramePr>
        <p:xfrm>
          <a:off x="1315685" y="1590099"/>
          <a:ext cx="6488921" cy="27489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7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7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 Constrained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Newly Constrained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Cautious Insulated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Unrestricted Insulated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r>
                        <a:rPr lang="en-US" sz="1200" b="1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Food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Online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r>
                        <a:rPr lang="en-US" sz="1200" b="1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Dollar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Club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60" name="Google Shape;1260;p40" descr="20% Off In November 2020 | CVS Coupons | SFG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204" y="3268643"/>
            <a:ext cx="670620" cy="19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40" descr="Target Logo - Women in Busi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092" y="2702196"/>
            <a:ext cx="789502" cy="16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40" descr="File:Walmart logo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2202" y="2122860"/>
            <a:ext cx="901279" cy="22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40" descr="Walgreens logo and symbol, meaning, history,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548" y="2961608"/>
            <a:ext cx="911933" cy="260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1;p41"/>
          <p:cNvSpPr txBox="1"/>
          <p:nvPr/>
        </p:nvSpPr>
        <p:spPr>
          <a:xfrm>
            <a:off x="354649" y="1241204"/>
            <a:ext cx="233592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000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Index to Total Panel – J&amp;J Trips</a:t>
            </a:r>
            <a:endParaRPr dirty="0"/>
          </a:p>
        </p:txBody>
      </p:sp>
      <p:cxnSp>
        <p:nvCxnSpPr>
          <p:cNvPr id="14" name="Google Shape;1272;p41"/>
          <p:cNvCxnSpPr/>
          <p:nvPr/>
        </p:nvCxnSpPr>
        <p:spPr>
          <a:xfrm flipV="1">
            <a:off x="354650" y="1487425"/>
            <a:ext cx="7809166" cy="1436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TextBox 11"/>
          <p:cNvSpPr txBox="1"/>
          <p:nvPr/>
        </p:nvSpPr>
        <p:spPr>
          <a:xfrm>
            <a:off x="1224508" y="4427350"/>
            <a:ext cx="3229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Retailers ranked by number of J&amp;J Trips for Total Panelists</a:t>
            </a:r>
          </a:p>
        </p:txBody>
      </p:sp>
    </p:spTree>
    <p:extLst>
      <p:ext uri="{BB962C8B-B14F-4D97-AF65-F5344CB8AC3E}">
        <p14:creationId xmlns:p14="http://schemas.microsoft.com/office/powerpoint/2010/main" val="243926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Constrained and Cautious Insulated shoppers are making more J&amp;J trips to Drug, contributed to overall J&amp;J trip growth at these retailers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47" name="Google Shape;747;p23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</a:pPr>
            <a:r>
              <a:rPr lang="en-US" dirty="0"/>
              <a:t>Source: Nielsen Homescan Trip Projection, Global Economic Segmentation; Total J&amp;J</a:t>
            </a:r>
            <a:endParaRPr dirty="0"/>
          </a:p>
        </p:txBody>
      </p:sp>
      <p:graphicFrame>
        <p:nvGraphicFramePr>
          <p:cNvPr id="15" name="Google Shape;852;p39"/>
          <p:cNvGraphicFramePr/>
          <p:nvPr>
            <p:extLst>
              <p:ext uri="{D42A27DB-BD31-4B8C-83A1-F6EECF244321}">
                <p14:modId xmlns:p14="http://schemas.microsoft.com/office/powerpoint/2010/main" val="2610651959"/>
              </p:ext>
            </p:extLst>
          </p:nvPr>
        </p:nvGraphicFramePr>
        <p:xfrm>
          <a:off x="1014148" y="2025298"/>
          <a:ext cx="7115704" cy="26188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Panel</a:t>
                      </a: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Constrained</a:t>
                      </a: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Newly Constrained</a:t>
                      </a:r>
                      <a:endParaRPr lang="en-US" sz="11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Cautious Insulated</a:t>
                      </a: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Unrestricted Insulated</a:t>
                      </a:r>
                      <a:endParaRPr lang="en-US" sz="11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b="1" u="none" strike="noStrike" cap="none" baseline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+23.7%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+41.1%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+49.5%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+31.1%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+21.0%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US"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+17.2%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+40.1%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+26.6%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+30.5%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-13.1%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Food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+8.8%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-1.6%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+16.4%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+17.1%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+8.5%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+74.3%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-6.8%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+17.9%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-5.1%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Dollar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+6.7%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-10.2%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-23.9%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-47.0%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+10.1%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US"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+6.5%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+8.3%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-2.3%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+16.5%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+3.5%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Online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-4.6%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-18.8%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-15.3%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+0.9%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Club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-2.9%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+17.0%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+7.2%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-11.5%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Google Shape;853;p39"/>
          <p:cNvSpPr txBox="1"/>
          <p:nvPr/>
        </p:nvSpPr>
        <p:spPr>
          <a:xfrm>
            <a:off x="1014148" y="1655339"/>
            <a:ext cx="7115704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J&amp;J Trips % Chg – L13 WE 1-1-22 vs YA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0" name="Google Shape;750;p23" descr="20% Off In November 2020 | CVS Coupons | SFG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318" y="2471655"/>
            <a:ext cx="670620" cy="19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3" descr="File:Walmart logo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989" y="3842210"/>
            <a:ext cx="901279" cy="22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23" descr="Walgreens logo and symbol, meaning, history,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2463" y="2728358"/>
            <a:ext cx="911933" cy="26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592" y="3300685"/>
            <a:ext cx="965676" cy="21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1257;p40">
            <a:extLst>
              <a:ext uri="{FF2B5EF4-FFF2-40B4-BE49-F238E27FC236}">
                <a16:creationId xmlns:a16="http://schemas.microsoft.com/office/drawing/2014/main" id="{C550A8FE-87A7-404F-A41A-179BE2FC325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4550" y="885405"/>
            <a:ext cx="8611733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</a:pPr>
            <a:r>
              <a:rPr lang="en-US" dirty="0"/>
              <a:t>Online J&amp;J trip declines are driven by Constrained and Cautious Insulated shoppers, where Club declines are driven by Insulated shoppers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93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Key Insights on J&amp;J Trips</a:t>
            </a:r>
            <a:endParaRPr sz="30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33202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insights on Q4 2021 J&amp;J consumer shopping trips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68973" y="2548913"/>
            <a:ext cx="2532692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TOTAL TRIPS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Total US J&amp;J trips are 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up +7.3% 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 YA in the 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L13 WE 1-1-22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, outpacing that of Total Category; 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Self Care 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driving trip growth.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" sz="1100" dirty="0">
                <a:latin typeface="Montserrat" panose="00000500000000000000" pitchFamily="2" charset="0"/>
              </a:rPr>
              <a:t>J&amp;J trip growth was greatest in </a:t>
            </a:r>
            <a:r>
              <a:rPr lang="en" sz="1100" b="1" dirty="0">
                <a:latin typeface="Montserrat" panose="00000500000000000000" pitchFamily="2" charset="0"/>
              </a:rPr>
              <a:t>Drug</a:t>
            </a:r>
            <a:r>
              <a:rPr lang="en" sz="1100" dirty="0">
                <a:latin typeface="Montserrat" panose="00000500000000000000" pitchFamily="2" charset="0"/>
              </a:rPr>
              <a:t>; growing trips in all major channels and retailers aside from Total Online and Club. J&amp;J grew trips among </a:t>
            </a:r>
            <a:r>
              <a:rPr lang="en" sz="1100" b="1" dirty="0">
                <a:latin typeface="Montserrat" panose="00000500000000000000" pitchFamily="2" charset="0"/>
              </a:rPr>
              <a:t>most race/ethnicity and HHI cohorts.</a:t>
            </a:r>
            <a:endParaRPr lang="en-US" sz="1100" dirty="0">
              <a:solidFill>
                <a:schemeClr val="tx1"/>
              </a:solidFill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5533" y="2380247"/>
            <a:ext cx="2066120" cy="0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3226" y="2381324"/>
            <a:ext cx="2449005" cy="0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3803" y="2380247"/>
            <a:ext cx="2264043" cy="0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70662" y="2543596"/>
            <a:ext cx="2610323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COVID SEGMENTATION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1100" b="1" dirty="0">
                <a:latin typeface="Montserrat" panose="00000500000000000000" pitchFamily="2" charset="0"/>
                <a:ea typeface="Montserrat"/>
              </a:rPr>
              <a:t>Existing </a:t>
            </a:r>
            <a:r>
              <a:rPr lang="en-US" sz="11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venir Next LT Pro" panose="020B0604020202020204" charset="0"/>
                <a:sym typeface="Montserrat"/>
              </a:rPr>
              <a:t>Constrained &amp; Cautious Insulated </a:t>
            </a:r>
            <a:r>
              <a:rPr lang="en-US" sz="11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venir Next LT Pro" panose="020B0604020202020204" charset="0"/>
                <a:sym typeface="Montserrat"/>
              </a:rPr>
              <a:t>shoppers contributed the most to J&amp;J’s overall trip growth in Q4 21 vs YA, with similar trends for Total Category Set. </a:t>
            </a:r>
            <a:r>
              <a:rPr lang="en-US" sz="11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venir Next LT Pro" panose="020B0604020202020204" charset="0"/>
                <a:sym typeface="Montserrat"/>
              </a:rPr>
              <a:t>Constrained &amp; Cautious Insulated shoppers are making more J&amp;J trips to Drug</a:t>
            </a:r>
            <a:r>
              <a:rPr lang="en-US" sz="11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venir Next LT Pro" panose="020B0604020202020204" charset="0"/>
                <a:sym typeface="Montserrat"/>
              </a:rPr>
              <a:t>, contributing to overall J&amp;J trip growth at these retailers.</a:t>
            </a:r>
            <a:endParaRPr lang="en-US" sz="1100" b="1" dirty="0">
              <a:latin typeface="Montserrat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876" y="2557673"/>
            <a:ext cx="2449005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CLICK &amp; COLLECT EFFECT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1100" b="1" dirty="0">
                <a:latin typeface="Montserrat" panose="00000500000000000000" pitchFamily="2" charset="0"/>
              </a:rPr>
              <a:t>J&amp;J Q4 21 Click &amp; Collect trips are down slightly (-2.6% vs YA)</a:t>
            </a:r>
            <a:r>
              <a:rPr lang="en" sz="1100" dirty="0">
                <a:latin typeface="Montserrat" panose="00000500000000000000" pitchFamily="2" charset="0"/>
              </a:rPr>
              <a:t>, lapping YA growth. Total Store and Total Category Set C&amp;C trips did however grow in the L13 weeks, with </a:t>
            </a:r>
            <a:r>
              <a:rPr lang="en" sz="1100" b="1" dirty="0">
                <a:latin typeface="Montserrat" panose="00000500000000000000" pitchFamily="2" charset="0"/>
              </a:rPr>
              <a:t>Target seeing another strong Quarter</a:t>
            </a:r>
            <a:r>
              <a:rPr lang="en" sz="1100" dirty="0">
                <a:latin typeface="Montserrat" panose="00000500000000000000" pitchFamily="2" charset="0"/>
              </a:rPr>
              <a:t>. 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Shoppers continue to 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spend more per C&amp;C trip than in Brick &amp; Mortar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 across J&amp;J.</a:t>
            </a:r>
            <a:endParaRPr lang="en-US" sz="1100" dirty="0"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b="10772"/>
          <a:stretch/>
        </p:blipFill>
        <p:spPr>
          <a:xfrm>
            <a:off x="3979104" y="1382644"/>
            <a:ext cx="917245" cy="720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56" y="1300805"/>
            <a:ext cx="537229" cy="802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99" y="1300805"/>
            <a:ext cx="882440" cy="8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6;p49">
            <a:extLst>
              <a:ext uri="{FF2B5EF4-FFF2-40B4-BE49-F238E27FC236}">
                <a16:creationId xmlns:a16="http://schemas.microsoft.com/office/drawing/2014/main" id="{954D5044-14FE-4412-920C-DF30992054C9}"/>
              </a:ext>
            </a:extLst>
          </p:cNvPr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2021 Year in Review</a:t>
            </a:r>
            <a:endParaRPr sz="3000" b="1" dirty="0">
              <a:solidFill>
                <a:schemeClr val="bg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49" y="292625"/>
            <a:ext cx="8509023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 LT Pro" panose="020B0504020202020204" pitchFamily="34" charset="0"/>
              </a:rPr>
              <a:t>Self Care + Sun Care were the biggest trip drivers in 2021; Total J&amp;J trip growth outpaced that of Total Category for the year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365060" y="1183178"/>
            <a:ext cx="5708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% Change vs YAGO – Total US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13448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C47F8C-3F28-43CA-BF86-07CA69B9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404086"/>
              </p:ext>
            </p:extLst>
          </p:nvPr>
        </p:nvGraphicFramePr>
        <p:xfrm>
          <a:off x="414950" y="1598556"/>
          <a:ext cx="8314200" cy="219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280729" y="1747942"/>
            <a:ext cx="15219" cy="2722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06055"/>
              </p:ext>
            </p:extLst>
          </p:nvPr>
        </p:nvGraphicFramePr>
        <p:xfrm>
          <a:off x="103909" y="3919969"/>
          <a:ext cx="8564935" cy="487680"/>
        </p:xfrm>
        <a:graphic>
          <a:graphicData uri="http://schemas.openxmlformats.org/drawingml/2006/table">
            <a:tbl>
              <a:tblPr firstRow="1" bandRow="1"/>
              <a:tblGrid>
                <a:gridCol w="56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7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4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Total Category Trips % Chg.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+0.8%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+3.2%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+18.8%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+0.2%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-0.9%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-9.1%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+0.7%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+2.9%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-9.3%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US, L52 WE 1-1-22 vs YAGO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2C6B0-D3F6-4925-9C89-6FA41D4B4728}"/>
              </a:ext>
            </a:extLst>
          </p:cNvPr>
          <p:cNvSpPr/>
          <p:nvPr/>
        </p:nvSpPr>
        <p:spPr>
          <a:xfrm>
            <a:off x="1361586" y="1766370"/>
            <a:ext cx="3210413" cy="2090645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CEF92-41AF-4C8E-9087-41DA99F17D0D}"/>
              </a:ext>
            </a:extLst>
          </p:cNvPr>
          <p:cNvSpPr txBox="1"/>
          <p:nvPr/>
        </p:nvSpPr>
        <p:spPr>
          <a:xfrm>
            <a:off x="7014850" y="4491504"/>
            <a:ext cx="1653994" cy="2154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venir Next LT Pro" panose="020B0504020202020204" pitchFamily="34" charset="0"/>
              </a:rPr>
              <a:t>J&amp;J outpacing Total Category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6E3F2-7D5D-49BE-9CBC-9713112FFFBF}"/>
              </a:ext>
            </a:extLst>
          </p:cNvPr>
          <p:cNvSpPr txBox="1"/>
          <p:nvPr/>
        </p:nvSpPr>
        <p:spPr>
          <a:xfrm>
            <a:off x="572703" y="1837896"/>
            <a:ext cx="672287" cy="70788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+23M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</a:rPr>
              <a:t>J&amp;J Trips in FY 21</a:t>
            </a:r>
          </a:p>
        </p:txBody>
      </p:sp>
    </p:spTree>
    <p:extLst>
      <p:ext uri="{BB962C8B-B14F-4D97-AF65-F5344CB8AC3E}">
        <p14:creationId xmlns:p14="http://schemas.microsoft.com/office/powerpoint/2010/main" val="559520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>
            <a:spLocks noGrp="1"/>
          </p:cNvSpPr>
          <p:nvPr>
            <p:ph type="title"/>
          </p:nvPr>
        </p:nvSpPr>
        <p:spPr>
          <a:xfrm>
            <a:off x="354650" y="284867"/>
            <a:ext cx="8591997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Drug, Mass, and Dollar drove overall J&amp;J trip growth in 2021</a:t>
            </a:r>
            <a:endParaRPr dirty="0"/>
          </a:p>
        </p:txBody>
      </p:sp>
      <p:sp>
        <p:nvSpPr>
          <p:cNvPr id="496" name="Google Shape;496;p57"/>
          <p:cNvSpPr txBox="1">
            <a:spLocks noGrp="1"/>
          </p:cNvSpPr>
          <p:nvPr>
            <p:ph type="subTitle" idx="2"/>
          </p:nvPr>
        </p:nvSpPr>
        <p:spPr>
          <a:xfrm>
            <a:off x="354650" y="629063"/>
            <a:ext cx="8591997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Drug retailers, Dollar, and Walmart </a:t>
            </a:r>
            <a:r>
              <a:rPr lang="en-US" dirty="0"/>
              <a:t>all outpaced Total Category Set trip growth; </a:t>
            </a:r>
            <a:r>
              <a:rPr lang="en" dirty="0"/>
              <a:t>J&amp;J and Total Category spend per trip grew for the year across all major retailers and channels</a:t>
            </a:r>
            <a:endParaRPr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2252"/>
              </p:ext>
            </p:extLst>
          </p:nvPr>
        </p:nvGraphicFramePr>
        <p:xfrm>
          <a:off x="1405403" y="1686582"/>
          <a:ext cx="6402258" cy="2895600"/>
        </p:xfrm>
        <a:graphic>
          <a:graphicData uri="http://schemas.openxmlformats.org/drawingml/2006/table">
            <a:tbl>
              <a:tblPr firstRow="1" bandRow="1"/>
              <a:tblGrid>
                <a:gridCol w="11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619">
                  <a:extLst>
                    <a:ext uri="{9D8B030D-6E8A-4147-A177-3AD203B41FA5}">
                      <a16:colId xmlns:a16="http://schemas.microsoft.com/office/drawing/2014/main" val="463471516"/>
                    </a:ext>
                  </a:extLst>
                </a:gridCol>
                <a:gridCol w="933619">
                  <a:extLst>
                    <a:ext uri="{9D8B030D-6E8A-4147-A177-3AD203B41FA5}">
                      <a16:colId xmlns:a16="http://schemas.microsoft.com/office/drawing/2014/main" val="831077114"/>
                    </a:ext>
                  </a:extLst>
                </a:gridCol>
              </a:tblGrid>
              <a:tr h="388423">
                <a:tc>
                  <a:txBody>
                    <a:bodyPr/>
                    <a:lstStyle/>
                    <a:p>
                      <a:endParaRPr lang="en-US" sz="100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Trips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 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Trips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 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+3.7%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$65.08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+4.6%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+0.8%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$502.59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+5.5%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$37.01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+3.4%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+7.0%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$117.18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+7.3%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/>
                      <a:endParaRPr lang="en-US" sz="1200" b="1" baseline="0" dirty="0">
                        <a:solidFill>
                          <a:srgbClr val="002060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+7.4%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$31.35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-2.7%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$126.74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+13.5%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Dollar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+6.6%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$18.62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+11.0%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-6.7%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$56.31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i="0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+6.4%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$35.99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+10.5%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$107.59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+9.3%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i="0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+5.8%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$31.22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+6.8%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$166.18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+7.3%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+4.5%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$39.98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+3.7%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$154.75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+7.8%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-0.5%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$30.26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+6.3%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-2.2%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$124.69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Club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-4.2%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$31.95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+0.4%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$114.38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 descr="Walmart Changes Legal Name To Reflect How Customers Want To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32581" r="12609" b="33515"/>
          <a:stretch/>
        </p:blipFill>
        <p:spPr bwMode="auto">
          <a:xfrm>
            <a:off x="1622516" y="3509306"/>
            <a:ext cx="774738" cy="2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2906" y="2699337"/>
            <a:ext cx="854349" cy="19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052" y="2414662"/>
            <a:ext cx="446058" cy="2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3"/>
          <a:stretch/>
        </p:blipFill>
        <p:spPr>
          <a:xfrm>
            <a:off x="1542905" y="3253581"/>
            <a:ext cx="854349" cy="2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559" y="4620770"/>
            <a:ext cx="4566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Aside from Total Online, Retailers are primarily defined as B&amp;M in Panel</a:t>
            </a:r>
          </a:p>
        </p:txBody>
      </p:sp>
      <p:sp>
        <p:nvSpPr>
          <p:cNvPr id="16" name="Google Shape;1121;p92">
            <a:extLst>
              <a:ext uri="{FF2B5EF4-FFF2-40B4-BE49-F238E27FC236}">
                <a16:creationId xmlns:a16="http://schemas.microsoft.com/office/drawing/2014/main" id="{402AD92C-8527-4094-A3F9-62C9D3448156}"/>
              </a:ext>
            </a:extLst>
          </p:cNvPr>
          <p:cNvSpPr txBox="1">
            <a:spLocks/>
          </p:cNvSpPr>
          <p:nvPr/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■"/>
              <a:defRPr sz="13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⎼"/>
              <a:def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L52 WE 1-1-22 vs YAGO</a:t>
            </a:r>
          </a:p>
        </p:txBody>
      </p:sp>
      <p:sp>
        <p:nvSpPr>
          <p:cNvPr id="17" name="Google Shape;853;p39">
            <a:extLst>
              <a:ext uri="{FF2B5EF4-FFF2-40B4-BE49-F238E27FC236}">
                <a16:creationId xmlns:a16="http://schemas.microsoft.com/office/drawing/2014/main" id="{2F2232AF-BB26-4F77-AEE0-72BE9480DEF3}"/>
              </a:ext>
            </a:extLst>
          </p:cNvPr>
          <p:cNvSpPr txBox="1"/>
          <p:nvPr/>
        </p:nvSpPr>
        <p:spPr>
          <a:xfrm>
            <a:off x="2564616" y="1344391"/>
            <a:ext cx="2556316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J&amp;J</a:t>
            </a:r>
            <a:endParaRPr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853;p39">
            <a:extLst>
              <a:ext uri="{FF2B5EF4-FFF2-40B4-BE49-F238E27FC236}">
                <a16:creationId xmlns:a16="http://schemas.microsoft.com/office/drawing/2014/main" id="{AD1EE672-1EED-4B8A-8E75-9C73B9FD634A}"/>
              </a:ext>
            </a:extLst>
          </p:cNvPr>
          <p:cNvSpPr txBox="1"/>
          <p:nvPr/>
        </p:nvSpPr>
        <p:spPr>
          <a:xfrm>
            <a:off x="5157901" y="1344391"/>
            <a:ext cx="2649760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</a:t>
            </a: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Category Set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36635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"/>
          <p:cNvSpPr txBox="1">
            <a:spLocks noGrp="1"/>
          </p:cNvSpPr>
          <p:nvPr>
            <p:ph type="title"/>
          </p:nvPr>
        </p:nvSpPr>
        <p:spPr>
          <a:xfrm>
            <a:off x="368504" y="243446"/>
            <a:ext cx="854534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African American and White households drove J&amp;J trips in 2021, along with both the highest and lowest income households</a:t>
            </a:r>
            <a:endParaRPr dirty="0"/>
          </a:p>
        </p:txBody>
      </p:sp>
      <p:sp>
        <p:nvSpPr>
          <p:cNvPr id="13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Total US,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L52 WE 1-1-22 vs YAGO</a:t>
            </a:r>
          </a:p>
        </p:txBody>
      </p:sp>
      <p:sp>
        <p:nvSpPr>
          <p:cNvPr id="9" name="Google Shape;1138;p93"/>
          <p:cNvSpPr txBox="1"/>
          <p:nvPr/>
        </p:nvSpPr>
        <p:spPr>
          <a:xfrm>
            <a:off x="368504" y="1371251"/>
            <a:ext cx="381537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% Chg by Race/Ethnicity</a:t>
            </a:r>
            <a:endParaRPr sz="11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25541621"/>
              </p:ext>
            </p:extLst>
          </p:nvPr>
        </p:nvGraphicFramePr>
        <p:xfrm>
          <a:off x="297400" y="2114849"/>
          <a:ext cx="3957578" cy="241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7F5487E-E8D3-4A0B-87DB-28544DF31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315300"/>
              </p:ext>
            </p:extLst>
          </p:nvPr>
        </p:nvGraphicFramePr>
        <p:xfrm>
          <a:off x="4965222" y="2142558"/>
          <a:ext cx="3881378" cy="235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Google Shape;1138;p93">
            <a:extLst>
              <a:ext uri="{FF2B5EF4-FFF2-40B4-BE49-F238E27FC236}">
                <a16:creationId xmlns:a16="http://schemas.microsoft.com/office/drawing/2014/main" id="{DCA511DC-D80F-43C1-BAC6-CD239D5885C3}"/>
              </a:ext>
            </a:extLst>
          </p:cNvPr>
          <p:cNvSpPr txBox="1"/>
          <p:nvPr/>
        </p:nvSpPr>
        <p:spPr>
          <a:xfrm>
            <a:off x="5044387" y="1371251"/>
            <a:ext cx="3802213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% Chg by HH Income</a:t>
            </a:r>
            <a:endParaRPr sz="11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3429C-AC89-4DD8-B88B-6A01B201561A}"/>
              </a:ext>
            </a:extLst>
          </p:cNvPr>
          <p:cNvSpPr/>
          <p:nvPr/>
        </p:nvSpPr>
        <p:spPr>
          <a:xfrm>
            <a:off x="297400" y="2208998"/>
            <a:ext cx="3673021" cy="808522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10DD0-CEDF-4DAA-8952-1AF0A847F8A1}"/>
              </a:ext>
            </a:extLst>
          </p:cNvPr>
          <p:cNvSpPr/>
          <p:nvPr/>
        </p:nvSpPr>
        <p:spPr>
          <a:xfrm>
            <a:off x="5044387" y="2208998"/>
            <a:ext cx="3802213" cy="27432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BA295-80EA-4F3D-A609-81E87EC425E2}"/>
              </a:ext>
            </a:extLst>
          </p:cNvPr>
          <p:cNvSpPr/>
          <p:nvPr/>
        </p:nvSpPr>
        <p:spPr>
          <a:xfrm>
            <a:off x="5044386" y="4190200"/>
            <a:ext cx="3802213" cy="27432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5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78935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</a:t>
            </a:r>
            <a:r>
              <a:rPr lang="en" dirty="0"/>
              <a:t>&amp;J Click &amp; Collect FY 21 trip growth driven by shoppers making more trips, spending more overall &amp; per trip; growth lapping +214% YA growth</a:t>
            </a:r>
            <a:endParaRPr dirty="0"/>
          </a:p>
        </p:txBody>
      </p:sp>
      <p:sp>
        <p:nvSpPr>
          <p:cNvPr id="13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 Category Set, Target, Click &amp; Collect = Local Delivery + Drive-Thru + In-store, L52 WE 1-1-22 vs YAGO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572000" y="1265505"/>
            <a:ext cx="0" cy="3486707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82614" y="3041290"/>
            <a:ext cx="7778771" cy="9187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60539" y="1950609"/>
            <a:ext cx="738373" cy="735140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56607" y="3627929"/>
            <a:ext cx="802981" cy="7635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8202" y="1265505"/>
            <a:ext cx="225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Trips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8230" y="2041180"/>
            <a:ext cx="103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33.0M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+7.1%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1015" y="3751115"/>
            <a:ext cx="1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$12.73</a:t>
            </a:r>
          </a:p>
          <a:p>
            <a:pPr algn="ctr"/>
            <a:r>
              <a:rPr lang="en-US" sz="1200" b="1" dirty="0">
                <a:solidFill>
                  <a:schemeClr val="accent2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+1.2%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86276" y="3246246"/>
            <a:ext cx="323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$ per Trip</a:t>
            </a:r>
          </a:p>
        </p:txBody>
      </p:sp>
      <p:sp>
        <p:nvSpPr>
          <p:cNvPr id="25" name="Oval 24"/>
          <p:cNvSpPr/>
          <p:nvPr/>
        </p:nvSpPr>
        <p:spPr>
          <a:xfrm>
            <a:off x="2949721" y="3600895"/>
            <a:ext cx="818191" cy="76700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3447" y="3251720"/>
            <a:ext cx="2139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$ Sales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36948" y="3696936"/>
            <a:ext cx="103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$420M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+8.4%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65883" y="1265505"/>
            <a:ext cx="286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C&amp;C Trip % Chg vs YA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68" y="3576297"/>
            <a:ext cx="463128" cy="802755"/>
          </a:xfrm>
          <a:prstGeom prst="rect">
            <a:avLst/>
          </a:prstGeom>
        </p:spPr>
      </p:pic>
      <p:pic>
        <p:nvPicPr>
          <p:cNvPr id="480" name="Picture 4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94" y="3573743"/>
            <a:ext cx="538268" cy="804309"/>
          </a:xfrm>
          <a:prstGeom prst="rect">
            <a:avLst/>
          </a:prstGeom>
        </p:spPr>
      </p:pic>
      <p:pic>
        <p:nvPicPr>
          <p:cNvPr id="481" name="Picture 4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b="10772"/>
          <a:stretch/>
        </p:blipFill>
        <p:spPr>
          <a:xfrm>
            <a:off x="1778353" y="1947023"/>
            <a:ext cx="917245" cy="720916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F9526B7-D71C-49A4-B791-F24CD2CF1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70788"/>
              </p:ext>
            </p:extLst>
          </p:nvPr>
        </p:nvGraphicFramePr>
        <p:xfrm>
          <a:off x="4992298" y="1560337"/>
          <a:ext cx="2409308" cy="1417392"/>
        </p:xfrm>
        <a:graphic>
          <a:graphicData uri="http://schemas.openxmlformats.org/drawingml/2006/table">
            <a:tbl>
              <a:tblPr/>
              <a:tblGrid>
                <a:gridCol w="170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DIGESTIVE HEALTH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+54.1%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UPPER RESPIRATORY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+27.8%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9093006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COMPROMISED SKIN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+20.2%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SUN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+18.9%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ANALGESICS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+18.8%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HAND &amp; BODY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+8.1%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ORAL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+2.9%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FACIAL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accent2"/>
                          </a:solidFill>
                          <a:effectLst/>
                          <a:latin typeface="Avenir Next LT Pro" panose="020B0504020202020204" pitchFamily="34" charset="0"/>
                        </a:rPr>
                        <a:t>+0.9%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8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J&amp;J BABY &amp; CHILD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-5.9%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A15E85-05A1-4674-8C07-8130488C55A5}"/>
              </a:ext>
            </a:extLst>
          </p:cNvPr>
          <p:cNvSpPr txBox="1"/>
          <p:nvPr/>
        </p:nvSpPr>
        <p:spPr>
          <a:xfrm>
            <a:off x="225976" y="2625791"/>
            <a:ext cx="1279961" cy="892552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J&amp;J Category Set C&amp;C Trips </a:t>
            </a: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up +18.3%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in FY 21 vs YA</a:t>
            </a:r>
          </a:p>
        </p:txBody>
      </p:sp>
    </p:spTree>
    <p:extLst>
      <p:ext uri="{BB962C8B-B14F-4D97-AF65-F5344CB8AC3E}">
        <p14:creationId xmlns:p14="http://schemas.microsoft.com/office/powerpoint/2010/main" val="552808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subTitle" idx="1"/>
          </p:nvPr>
        </p:nvSpPr>
        <p:spPr>
          <a:xfrm>
            <a:off x="354650" y="4783495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dirty="0">
                <a:latin typeface="Avenir Next LT Pro" panose="020B0604020202020204" charset="0"/>
                <a:cs typeface="Avenir Next LT Pro" panose="020B0604020202020204" charset="0"/>
              </a:rPr>
              <a:t>Source: Nielsen Homescan Trip Projection, Global Economic Segmentation; Total US, L52 WE 1-1-22 vs YAGO</a:t>
            </a:r>
            <a:endParaRPr dirty="0">
              <a:latin typeface="Avenir Next LT Pro" panose="020B0604020202020204" charset="0"/>
              <a:cs typeface="Avenir Next LT Pro" panose="020B0604020202020204" charset="0"/>
            </a:endParaRPr>
          </a:p>
        </p:txBody>
      </p:sp>
      <p:graphicFrame>
        <p:nvGraphicFramePr>
          <p:cNvPr id="852" name="Google Shape;852;p39"/>
          <p:cNvGraphicFramePr/>
          <p:nvPr>
            <p:extLst>
              <p:ext uri="{D42A27DB-BD31-4B8C-83A1-F6EECF244321}">
                <p14:modId xmlns:p14="http://schemas.microsoft.com/office/powerpoint/2010/main" val="595963103"/>
              </p:ext>
            </p:extLst>
          </p:nvPr>
        </p:nvGraphicFramePr>
        <p:xfrm>
          <a:off x="609123" y="2106423"/>
          <a:ext cx="7733098" cy="2286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448">
                  <a:extLst>
                    <a:ext uri="{9D8B030D-6E8A-4147-A177-3AD203B41FA5}">
                      <a16:colId xmlns:a16="http://schemas.microsoft.com/office/drawing/2014/main" val="259032062"/>
                    </a:ext>
                  </a:extLst>
                </a:gridCol>
                <a:gridCol w="864700">
                  <a:extLst>
                    <a:ext uri="{9D8B030D-6E8A-4147-A177-3AD203B41FA5}">
                      <a16:colId xmlns:a16="http://schemas.microsoft.com/office/drawing/2014/main" val="866366972"/>
                    </a:ext>
                  </a:extLst>
                </a:gridCol>
                <a:gridCol w="687468">
                  <a:extLst>
                    <a:ext uri="{9D8B030D-6E8A-4147-A177-3AD203B41FA5}">
                      <a16:colId xmlns:a16="http://schemas.microsoft.com/office/drawing/2014/main" val="2698167465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2921296883"/>
                    </a:ext>
                  </a:extLst>
                </a:gridCol>
              </a:tblGrid>
              <a:tr h="32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(M)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(B)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Trips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Per Trip % Chg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Constrained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-4.2%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$9.81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+4.4%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-8.1%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$11.07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+9.7%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Newly Constrained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133.4 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+11.9%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$9.96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+1.0%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+8.1%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$11.42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+5.7%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Cautious Insulated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198.6 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+8.1%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$10.08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+2.9%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+1.4%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$11.71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+5.7%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Unrestricted Insulated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177.1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-1.5%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+1.7%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-3.6%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$11.55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</a:rPr>
                        <a:t>+5.0%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Google Shape;853;p39"/>
          <p:cNvSpPr txBox="1"/>
          <p:nvPr/>
        </p:nvSpPr>
        <p:spPr>
          <a:xfrm>
            <a:off x="1815451" y="1754725"/>
            <a:ext cx="3250458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J&amp;J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848;p38"/>
          <p:cNvSpPr txBox="1">
            <a:spLocks/>
          </p:cNvSpPr>
          <p:nvPr/>
        </p:nvSpPr>
        <p:spPr>
          <a:xfrm>
            <a:off x="354649" y="292625"/>
            <a:ext cx="866253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900"/>
            </a:pPr>
            <a:r>
              <a:rPr lang="en-US" sz="1900" b="1" dirty="0">
                <a:solidFill>
                  <a:schemeClr val="dk1"/>
                </a:solidFill>
                <a:latin typeface="Avenir Next LT Pro" panose="020B0604020202020204" charset="0"/>
                <a:ea typeface="Montserrat"/>
                <a:cs typeface="Avenir Next LT Pro" panose="020B0604020202020204" charset="0"/>
                <a:sym typeface="Montserrat"/>
              </a:rPr>
              <a:t>Newly Constrained &amp; Cautious Insulated shoppers contributed the most to J&amp;J’s overall 2021 trip growth</a:t>
            </a:r>
          </a:p>
        </p:txBody>
      </p:sp>
      <p:sp>
        <p:nvSpPr>
          <p:cNvPr id="14" name="Google Shape;846;p38"/>
          <p:cNvSpPr txBox="1"/>
          <p:nvPr/>
        </p:nvSpPr>
        <p:spPr>
          <a:xfrm>
            <a:off x="354649" y="899538"/>
            <a:ext cx="82420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5"/>
              </a:buClr>
              <a:buSzPts val="1500"/>
              <a:buFont typeface="Montserrat"/>
              <a:buNone/>
              <a:defRPr sz="120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indent="-3048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 sz="1500" dirty="0">
                <a:latin typeface="Avenir Next LT Pro" panose="020B0604020202020204" charset="0"/>
              </a:rPr>
              <a:t>Similar trends for Total Category Set; all groups grew their spend per trip vs YA</a:t>
            </a:r>
          </a:p>
        </p:txBody>
      </p:sp>
      <p:sp>
        <p:nvSpPr>
          <p:cNvPr id="8" name="Google Shape;853;p39">
            <a:extLst>
              <a:ext uri="{FF2B5EF4-FFF2-40B4-BE49-F238E27FC236}">
                <a16:creationId xmlns:a16="http://schemas.microsoft.com/office/drawing/2014/main" id="{20BF4D60-7AF8-442F-9CFB-AAB0C6D36E3F}"/>
              </a:ext>
            </a:extLst>
          </p:cNvPr>
          <p:cNvSpPr txBox="1"/>
          <p:nvPr/>
        </p:nvSpPr>
        <p:spPr>
          <a:xfrm>
            <a:off x="5091763" y="1754725"/>
            <a:ext cx="3250458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J&amp;J Category Set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2599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Trips</a:t>
            </a:r>
            <a:endParaRPr sz="30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title"/>
          </p:nvPr>
        </p:nvSpPr>
        <p:spPr>
          <a:xfrm>
            <a:off x="354648" y="157452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2021 Key Takeaways</a:t>
            </a:r>
            <a:endParaRPr dirty="0"/>
          </a:p>
        </p:txBody>
      </p:sp>
      <p:sp>
        <p:nvSpPr>
          <p:cNvPr id="13" name="Google Shape;402;p46"/>
          <p:cNvSpPr txBox="1">
            <a:spLocks noGrp="1"/>
          </p:cNvSpPr>
          <p:nvPr>
            <p:ph type="body" idx="1"/>
          </p:nvPr>
        </p:nvSpPr>
        <p:spPr>
          <a:xfrm>
            <a:off x="841423" y="890046"/>
            <a:ext cx="7461154" cy="3633828"/>
          </a:xfrm>
          <a:prstGeom prst="rect">
            <a:avLst/>
          </a:prstGeom>
          <a:ln w="12700">
            <a:solidFill>
              <a:schemeClr val="accent1"/>
            </a:solidFill>
            <a:prstDash val="dash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b="1" dirty="0">
                <a:latin typeface="Montserrat" panose="00000500000000000000" pitchFamily="2" charset="0"/>
              </a:rPr>
              <a:t>Overall J&amp;J trips in 2021 were up +3.7%, </a:t>
            </a:r>
            <a:r>
              <a:rPr lang="en-US" sz="1200" dirty="0">
                <a:latin typeface="Montserrat" panose="00000500000000000000" pitchFamily="2" charset="0"/>
              </a:rPr>
              <a:t>outpacing Total Category Set at +0.8%</a:t>
            </a:r>
          </a:p>
          <a:p>
            <a:pPr lvl="1"/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J&amp;J Trips were greatest in Q2 and Q3 21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</a:rPr>
              <a:t>, following widespread COVID vaccination availability, along with lower COVID case numbers throughout the country; lapping 2020 lockdown periods </a:t>
            </a:r>
            <a:endParaRPr lang="en-US" sz="1100" dirty="0">
              <a:solidFill>
                <a:schemeClr val="tx1"/>
              </a:solidFill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Self Care + Sun Care were the biggest trip drivers 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in 2021; Total J&amp;J trip growth outpaced that of Total Category</a:t>
            </a:r>
          </a:p>
          <a:p>
            <a:pPr lvl="1"/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Drug, Mass, and Dollar drove overall J&amp;J trip growth in 2021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, with J&amp;J trips to Drug, Dollar, and Walmart all outpacing Total Category Set trip growth; 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and Total Category spend per trip grew for the year across all major retailers and channels</a:t>
            </a:r>
          </a:p>
          <a:p>
            <a:endParaRPr lang="en-US" sz="1200" dirty="0">
              <a:solidFill>
                <a:schemeClr val="tx1"/>
              </a:solidFill>
              <a:latin typeface="Montserrat" panose="00000500000000000000" pitchFamily="2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J&amp;J Click &amp; Collect FY 21 trips were up +7.1%, lapping +214% YA growth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; current year C&amp;C trip growth was driven by shoppers making more J&amp;J trips, spending more overall &amp; per trip</a:t>
            </a:r>
          </a:p>
          <a:p>
            <a:endParaRPr lang="en-US" sz="1200" b="1" dirty="0"/>
          </a:p>
          <a:p>
            <a:r>
              <a:rPr lang="en-US" sz="1200" b="1" dirty="0">
                <a:latin typeface="Montserrat" panose="00000500000000000000" pitchFamily="2" charset="0"/>
              </a:rPr>
              <a:t>Newly Constrained &amp; Cautious Insulated shoppers contributed the most to J&amp;J’s overall 2021 trip growth</a:t>
            </a:r>
            <a:r>
              <a:rPr lang="en-US" sz="1200" dirty="0">
                <a:latin typeface="Montserrat" panose="00000500000000000000" pitchFamily="2" charset="0"/>
              </a:rPr>
              <a:t>, with similar trends for Total Category Set; all groups grew their spend per trip vs YA across J&amp;J and Total Category</a:t>
            </a:r>
          </a:p>
          <a:p>
            <a:endParaRPr lang="en-US" sz="1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9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6;p49">
            <a:extLst>
              <a:ext uri="{FF2B5EF4-FFF2-40B4-BE49-F238E27FC236}">
                <a16:creationId xmlns:a16="http://schemas.microsoft.com/office/drawing/2014/main" id="{954D5044-14FE-4412-920C-DF30992054C9}"/>
              </a:ext>
            </a:extLst>
          </p:cNvPr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Appendix</a:t>
            </a:r>
            <a:endParaRPr sz="3000" b="1" dirty="0">
              <a:solidFill>
                <a:schemeClr val="bg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88889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50" y="292625"/>
            <a:ext cx="8513056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 LT Pro" panose="020B0504020202020204" pitchFamily="34" charset="0"/>
              </a:rPr>
              <a:t>Shoppers made more trips for the Total Category Set in Q4 21 vs YA, overall trips have remained steady since Q2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365060" y="1191143"/>
            <a:ext cx="5708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 J&amp;J Category Set Trips – Total US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21413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C47F8C-3F28-43CA-BF86-07CA69B9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185162"/>
              </p:ext>
            </p:extLst>
          </p:nvPr>
        </p:nvGraphicFramePr>
        <p:xfrm>
          <a:off x="701957" y="1623473"/>
          <a:ext cx="8026954" cy="288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Total US,  L13 WE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1-1-22</a:t>
            </a: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vs YAGO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445578" y="3120439"/>
            <a:ext cx="6916372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40D416-CD32-4C46-A7D2-524E589BC5C0}"/>
              </a:ext>
            </a:extLst>
          </p:cNvPr>
          <p:cNvSpPr txBox="1"/>
          <p:nvPr/>
        </p:nvSpPr>
        <p:spPr>
          <a:xfrm>
            <a:off x="91218" y="4082848"/>
            <a:ext cx="610739" cy="646331"/>
          </a:xfrm>
          <a:prstGeom prst="rect">
            <a:avLst/>
          </a:prstGeom>
          <a:solidFill>
            <a:schemeClr val="accent3"/>
          </a:solidFill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Trips % Chg.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vs. YAGO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27E8DA-1B3E-4F5E-83E8-5F4ED049B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98980"/>
              </p:ext>
            </p:extLst>
          </p:nvPr>
        </p:nvGraphicFramePr>
        <p:xfrm>
          <a:off x="729658" y="4097732"/>
          <a:ext cx="7784091" cy="6277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2075">
                  <a:extLst>
                    <a:ext uri="{9D8B030D-6E8A-4147-A177-3AD203B41FA5}">
                      <a16:colId xmlns:a16="http://schemas.microsoft.com/office/drawing/2014/main" val="3437836446"/>
                    </a:ext>
                  </a:extLst>
                </a:gridCol>
                <a:gridCol w="697443">
                  <a:extLst>
                    <a:ext uri="{9D8B030D-6E8A-4147-A177-3AD203B41FA5}">
                      <a16:colId xmlns:a16="http://schemas.microsoft.com/office/drawing/2014/main" val="4185182708"/>
                    </a:ext>
                  </a:extLst>
                </a:gridCol>
                <a:gridCol w="774937">
                  <a:extLst>
                    <a:ext uri="{9D8B030D-6E8A-4147-A177-3AD203B41FA5}">
                      <a16:colId xmlns:a16="http://schemas.microsoft.com/office/drawing/2014/main" val="2348378370"/>
                    </a:ext>
                  </a:extLst>
                </a:gridCol>
                <a:gridCol w="828587">
                  <a:extLst>
                    <a:ext uri="{9D8B030D-6E8A-4147-A177-3AD203B41FA5}">
                      <a16:colId xmlns:a16="http://schemas.microsoft.com/office/drawing/2014/main" val="2050765975"/>
                    </a:ext>
                  </a:extLst>
                </a:gridCol>
                <a:gridCol w="816665">
                  <a:extLst>
                    <a:ext uri="{9D8B030D-6E8A-4147-A177-3AD203B41FA5}">
                      <a16:colId xmlns:a16="http://schemas.microsoft.com/office/drawing/2014/main" val="4275485558"/>
                    </a:ext>
                  </a:extLst>
                </a:gridCol>
                <a:gridCol w="780898">
                  <a:extLst>
                    <a:ext uri="{9D8B030D-6E8A-4147-A177-3AD203B41FA5}">
                      <a16:colId xmlns:a16="http://schemas.microsoft.com/office/drawing/2014/main" val="2149416953"/>
                    </a:ext>
                  </a:extLst>
                </a:gridCol>
                <a:gridCol w="804742">
                  <a:extLst>
                    <a:ext uri="{9D8B030D-6E8A-4147-A177-3AD203B41FA5}">
                      <a16:colId xmlns:a16="http://schemas.microsoft.com/office/drawing/2014/main" val="2083057704"/>
                    </a:ext>
                  </a:extLst>
                </a:gridCol>
                <a:gridCol w="804742">
                  <a:extLst>
                    <a:ext uri="{9D8B030D-6E8A-4147-A177-3AD203B41FA5}">
                      <a16:colId xmlns:a16="http://schemas.microsoft.com/office/drawing/2014/main" val="2502633189"/>
                    </a:ext>
                  </a:extLst>
                </a:gridCol>
                <a:gridCol w="832001">
                  <a:extLst>
                    <a:ext uri="{9D8B030D-6E8A-4147-A177-3AD203B41FA5}">
                      <a16:colId xmlns:a16="http://schemas.microsoft.com/office/drawing/2014/main" val="1771155531"/>
                    </a:ext>
                  </a:extLst>
                </a:gridCol>
                <a:gridCol w="832001">
                  <a:extLst>
                    <a:ext uri="{9D8B030D-6E8A-4147-A177-3AD203B41FA5}">
                      <a16:colId xmlns:a16="http://schemas.microsoft.com/office/drawing/2014/main" val="3434292368"/>
                    </a:ext>
                  </a:extLst>
                </a:gridCol>
              </a:tblGrid>
              <a:tr h="350241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Avenir Next LT Pro" panose="020B0504020202020204" pitchFamily="34" charset="0"/>
                        </a:rPr>
                        <a:t>J&amp;J Cat 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1.9%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9.4%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-9.8%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+3.7%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66968"/>
                  </a:ext>
                </a:extLst>
              </a:tr>
              <a:tr h="27754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venir Next LT Pro" panose="020B0504020202020204" pitchFamily="34" charset="0"/>
                        </a:rPr>
                        <a:t>J&amp;J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2.5%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12.7%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-0.1%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-11.9%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9.4%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10.7%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+7.3%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74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0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r>
              <a:rPr lang="en-US" dirty="0"/>
              <a:t>l</a:t>
            </a:r>
            <a:r>
              <a:rPr lang="en" dirty="0"/>
              <a:t>ick &amp; Collect models available in Nielsen</a:t>
            </a:r>
            <a:endParaRPr dirty="0"/>
          </a:p>
        </p:txBody>
      </p:sp>
      <p:sp>
        <p:nvSpPr>
          <p:cNvPr id="34" name="Google Shape;496;p57"/>
          <p:cNvSpPr txBox="1">
            <a:spLocks/>
          </p:cNvSpPr>
          <p:nvPr/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solidFill>
                  <a:schemeClr val="accent5"/>
                </a:solidFill>
              </a:rPr>
              <a:t>Reported by 75% of Nielsen Homescan Panelists</a:t>
            </a:r>
            <a:endParaRPr lang="en-US" sz="1500" b="1" u="sng" dirty="0">
              <a:solidFill>
                <a:schemeClr val="accent5"/>
              </a:solidFill>
            </a:endParaRPr>
          </a:p>
        </p:txBody>
      </p:sp>
      <p:sp>
        <p:nvSpPr>
          <p:cNvPr id="37" name="Google Shape;319;p37"/>
          <p:cNvSpPr txBox="1"/>
          <p:nvPr/>
        </p:nvSpPr>
        <p:spPr>
          <a:xfrm>
            <a:off x="714814" y="1465483"/>
            <a:ext cx="5374005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accent3"/>
                </a:solidFill>
                <a:latin typeface="Montserrat" panose="00000500000000000000" pitchFamily="2" charset="0"/>
              </a:rPr>
              <a:t>ONLINE PURCHASE &amp; SAME DAY LOCAL DELIVERY</a:t>
            </a:r>
            <a:endParaRPr sz="1200" b="1" dirty="0">
              <a:solidFill>
                <a:schemeClr val="accent3"/>
              </a:solidFill>
              <a:latin typeface="Montserrat" panose="00000500000000000000" pitchFamily="2" charset="0"/>
            </a:endParaRPr>
          </a:p>
          <a:p>
            <a:pPr>
              <a:lnSpc>
                <a:spcPct val="110000"/>
              </a:lnSpc>
              <a:buClr>
                <a:schemeClr val="dk2"/>
              </a:buClr>
              <a:buSzPts val="1400"/>
            </a:pPr>
            <a:r>
              <a:rPr lang="en-US" sz="1050" b="0" i="0" u="none" strike="noStrike" cap="none" dirty="0">
                <a:solidFill>
                  <a:schemeClr val="dk2"/>
                </a:solidFill>
                <a:latin typeface="Montserrat" panose="00000500000000000000" pitchFamily="2" charset="0"/>
                <a:sym typeface="Arial"/>
              </a:rPr>
              <a:t>Order online from a local store and retailer delivers product</a:t>
            </a:r>
            <a:r>
              <a:rPr lang="en-US" sz="1050" dirty="0">
                <a:solidFill>
                  <a:schemeClr val="dk2"/>
                </a:solidFill>
                <a:latin typeface="Montserrat" panose="00000500000000000000" pitchFamily="2" charset="0"/>
              </a:rPr>
              <a:t>s </a:t>
            </a:r>
            <a:r>
              <a:rPr lang="en-US" sz="1050" b="0" i="0" u="none" strike="noStrike" cap="none" dirty="0">
                <a:solidFill>
                  <a:schemeClr val="dk2"/>
                </a:solidFill>
                <a:latin typeface="Montserrat" panose="00000500000000000000" pitchFamily="2" charset="0"/>
                <a:sym typeface="Arial"/>
              </a:rPr>
              <a:t>to hom</a:t>
            </a:r>
            <a:r>
              <a:rPr lang="en-US" sz="1050" dirty="0">
                <a:solidFill>
                  <a:schemeClr val="dk2"/>
                </a:solidFill>
                <a:latin typeface="Montserrat" panose="00000500000000000000" pitchFamily="2" charset="0"/>
              </a:rPr>
              <a:t>e</a:t>
            </a:r>
          </a:p>
          <a:p>
            <a:pPr>
              <a:lnSpc>
                <a:spcPct val="110000"/>
              </a:lnSpc>
              <a:buClr>
                <a:schemeClr val="dk2"/>
              </a:buClr>
              <a:buSzPts val="1400"/>
            </a:pPr>
            <a:r>
              <a:rPr lang="en-US" sz="1050" i="1" dirty="0">
                <a:solidFill>
                  <a:schemeClr val="dk2"/>
                </a:solidFill>
                <a:latin typeface="Montserrat" panose="00000500000000000000" pitchFamily="2" charset="0"/>
              </a:rPr>
              <a:t>within hours</a:t>
            </a:r>
            <a:endParaRPr sz="1050" b="0" i="1" u="none" strike="noStrike" cap="none" dirty="0">
              <a:solidFill>
                <a:schemeClr val="dk2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38" name="Google Shape;320;p37"/>
          <p:cNvSpPr/>
          <p:nvPr/>
        </p:nvSpPr>
        <p:spPr>
          <a:xfrm>
            <a:off x="5821767" y="1332775"/>
            <a:ext cx="910800" cy="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21;p37"/>
          <p:cNvSpPr txBox="1"/>
          <p:nvPr/>
        </p:nvSpPr>
        <p:spPr>
          <a:xfrm>
            <a:off x="714814" y="2317525"/>
            <a:ext cx="4934734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accent3"/>
                </a:solidFill>
                <a:latin typeface="Montserrat" panose="00000500000000000000" pitchFamily="2" charset="0"/>
              </a:rPr>
              <a:t>ONLINE PURCHASE &amp; DRIVE THRU/CURBSIDE PICKUP</a:t>
            </a:r>
            <a:endParaRPr sz="1200" dirty="0"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050" b="0" i="0" u="none" strike="noStrike" cap="none" dirty="0">
                <a:solidFill>
                  <a:schemeClr val="dk2"/>
                </a:solidFill>
                <a:latin typeface="Montserrat" panose="00000500000000000000" pitchFamily="2" charset="0"/>
                <a:sym typeface="Arial"/>
              </a:rPr>
              <a:t>Order online from a local store and</a:t>
            </a:r>
            <a:r>
              <a:rPr lang="en-US" sz="1050" dirty="0">
                <a:solidFill>
                  <a:schemeClr val="dk2"/>
                </a:solidFill>
                <a:latin typeface="Montserrat" panose="00000500000000000000" pitchFamily="2" charset="0"/>
              </a:rPr>
              <a:t> collect your purchases without leaving your car</a:t>
            </a:r>
            <a:endParaRPr sz="1050" b="0" i="0" u="none" strike="noStrike" cap="none" dirty="0">
              <a:solidFill>
                <a:schemeClr val="dk2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0" name="Google Shape;322;p37"/>
          <p:cNvSpPr/>
          <p:nvPr/>
        </p:nvSpPr>
        <p:spPr>
          <a:xfrm>
            <a:off x="5828346" y="2251170"/>
            <a:ext cx="910800" cy="9108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23;p37"/>
          <p:cNvSpPr txBox="1"/>
          <p:nvPr/>
        </p:nvSpPr>
        <p:spPr>
          <a:xfrm>
            <a:off x="714814" y="3239432"/>
            <a:ext cx="485933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accent3"/>
                </a:solidFill>
                <a:latin typeface="Montserrat" panose="00000500000000000000" pitchFamily="2" charset="0"/>
              </a:rPr>
              <a:t>ONLINE PURCHASE &amp; IN-STORE PICKUP</a:t>
            </a:r>
            <a:endParaRPr sz="1200" dirty="0">
              <a:latin typeface="Montserrat" panose="00000500000000000000" pitchFamily="2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  <a:latin typeface="Montserrat" panose="00000500000000000000" pitchFamily="2" charset="0"/>
              </a:rPr>
              <a:t>Order online from a local store and pick up your order inside the selected store location</a:t>
            </a:r>
            <a:endParaRPr sz="1050" dirty="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Google Shape;324;p37"/>
          <p:cNvSpPr/>
          <p:nvPr/>
        </p:nvSpPr>
        <p:spPr>
          <a:xfrm>
            <a:off x="5828346" y="3169564"/>
            <a:ext cx="910800" cy="9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325;p37"/>
          <p:cNvCxnSpPr/>
          <p:nvPr/>
        </p:nvCxnSpPr>
        <p:spPr>
          <a:xfrm>
            <a:off x="639410" y="2251170"/>
            <a:ext cx="770406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326;p37"/>
          <p:cNvCxnSpPr/>
          <p:nvPr/>
        </p:nvCxnSpPr>
        <p:spPr>
          <a:xfrm>
            <a:off x="639410" y="3161970"/>
            <a:ext cx="770406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" name="Google Shape;327;p37" descr="icon-all-white-Aut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928" y="2489555"/>
            <a:ext cx="548634" cy="4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328;p37" descr="icon-all-white-Home Deliver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3678" y="1631985"/>
            <a:ext cx="640073" cy="35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3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6367" y="3312964"/>
            <a:ext cx="395793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t="33046" b="34271"/>
          <a:stretch/>
        </p:blipFill>
        <p:spPr>
          <a:xfrm>
            <a:off x="6940550" y="1483004"/>
            <a:ext cx="1005829" cy="3287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525" y="1757321"/>
            <a:ext cx="1005879" cy="4470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/>
          <a:srcRect t="18811" b="23935"/>
          <a:stretch/>
        </p:blipFill>
        <p:spPr>
          <a:xfrm>
            <a:off x="7038861" y="2285906"/>
            <a:ext cx="914803" cy="39342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/>
          <a:srcRect t="15365" b="13817"/>
          <a:stretch/>
        </p:blipFill>
        <p:spPr>
          <a:xfrm>
            <a:off x="6993348" y="2714068"/>
            <a:ext cx="1005829" cy="3815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7553" y="3363983"/>
            <a:ext cx="1345763" cy="56705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52642" y="4223764"/>
            <a:ext cx="4890044" cy="5232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For this presentation: </a:t>
            </a:r>
          </a:p>
          <a:p>
            <a:pPr algn="ctr"/>
            <a:r>
              <a:rPr lang="en-US" b="1" dirty="0">
                <a:latin typeface="Montserrat" panose="00000500000000000000" pitchFamily="2" charset="0"/>
              </a:rPr>
              <a:t>Click &amp; Collect = sum of all three models above</a:t>
            </a:r>
          </a:p>
        </p:txBody>
      </p:sp>
    </p:spTree>
    <p:extLst>
      <p:ext uri="{BB962C8B-B14F-4D97-AF65-F5344CB8AC3E}">
        <p14:creationId xmlns:p14="http://schemas.microsoft.com/office/powerpoint/2010/main" val="90345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solidFill>
                  <a:schemeClr val="dk1"/>
                </a:solidFill>
                <a:latin typeface="Avenir Next LT Pro" panose="020B0604020202020204" charset="0"/>
                <a:cs typeface="Avenir Next LT Pro" panose="020B0604020202020204" charset="0"/>
                <a:sym typeface="Montserrat"/>
              </a:rPr>
              <a:t>Four unique consumer groups emerged in 2020 and will continue to shaping consumption patterns in 2021 and beyond</a:t>
            </a:r>
            <a:endParaRPr dirty="0">
              <a:solidFill>
                <a:schemeClr val="dk1"/>
              </a:solidFill>
              <a:latin typeface="Avenir Next LT Pro" panose="020B0604020202020204" charset="0"/>
              <a:cs typeface="Avenir Next LT Pro" panose="020B0604020202020204" charset="0"/>
              <a:sym typeface="Montserrat"/>
            </a:endParaRPr>
          </a:p>
        </p:txBody>
      </p:sp>
      <p:sp>
        <p:nvSpPr>
          <p:cNvPr id="559" name="Google Shape;559;p17"/>
          <p:cNvSpPr/>
          <p:nvPr/>
        </p:nvSpPr>
        <p:spPr>
          <a:xfrm>
            <a:off x="354547" y="1731298"/>
            <a:ext cx="1979077" cy="39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en-US" sz="1200" b="1">
                <a:latin typeface="Montserrat"/>
                <a:ea typeface="Montserrat"/>
                <a:cs typeface="Montserrat"/>
                <a:sym typeface="Montserrat"/>
              </a:rPr>
              <a:t>Existing constrained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p17"/>
          <p:cNvSpPr/>
          <p:nvPr/>
        </p:nvSpPr>
        <p:spPr>
          <a:xfrm>
            <a:off x="2500231" y="1731298"/>
            <a:ext cx="1979077" cy="39360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Newly constrained</a:t>
            </a:r>
            <a:endParaRPr/>
          </a:p>
        </p:txBody>
      </p:sp>
      <p:sp>
        <p:nvSpPr>
          <p:cNvPr id="561" name="Google Shape;561;p17"/>
          <p:cNvSpPr/>
          <p:nvPr/>
        </p:nvSpPr>
        <p:spPr>
          <a:xfrm>
            <a:off x="4658894" y="1731298"/>
            <a:ext cx="1979077" cy="393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Cautious insulated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2" name="Google Shape;562;p17"/>
          <p:cNvSpPr/>
          <p:nvPr/>
        </p:nvSpPr>
        <p:spPr>
          <a:xfrm>
            <a:off x="6806520" y="1731298"/>
            <a:ext cx="1977032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Unrestricted insulated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354547" y="2236658"/>
            <a:ext cx="197907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Were financially insecure before COVID. They continue to struggle but are less emotionally and socially impacted by COVID</a:t>
            </a:r>
            <a:r>
              <a:rPr lang="en-US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228600" indent="-228600">
              <a:buSzPts val="1000"/>
              <a:buFont typeface="Noto Sans Symbols"/>
              <a:buChar char="▪"/>
            </a:pPr>
            <a:endParaRPr lang="en-US"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Pragmatic</a:t>
            </a:r>
            <a:endParaRPr dirty="0"/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Didn’t change routine </a:t>
            </a: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too much</a:t>
            </a:r>
            <a:endParaRPr dirty="0"/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They are not stocking up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17"/>
          <p:cNvSpPr txBox="1"/>
          <p:nvPr/>
        </p:nvSpPr>
        <p:spPr>
          <a:xfrm>
            <a:off x="2502135" y="2236658"/>
            <a:ext cx="1979077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COVID had significant impacts on their financial and social situation. They are anxious about the future and are watching their spending. </a:t>
            </a:r>
          </a:p>
          <a:p>
            <a:pPr marL="228600" indent="-228600">
              <a:buSzPts val="1000"/>
              <a:buFont typeface="Noto Sans Symbols"/>
              <a:buChar char="▪"/>
            </a:pPr>
            <a:endParaRPr lang="en-US"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Stressed out</a:t>
            </a:r>
            <a:endParaRPr dirty="0"/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Stocking up</a:t>
            </a:r>
            <a:endParaRPr dirty="0"/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Joblessness</a:t>
            </a:r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Insecure</a:t>
            </a: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 about the future</a:t>
            </a:r>
            <a:endParaRPr dirty="0"/>
          </a:p>
        </p:txBody>
      </p:sp>
      <p:sp>
        <p:nvSpPr>
          <p:cNvPr id="566" name="Google Shape;566;p17"/>
          <p:cNvSpPr txBox="1"/>
          <p:nvPr/>
        </p:nvSpPr>
        <p:spPr>
          <a:xfrm>
            <a:off x="4658894" y="2236658"/>
            <a:ext cx="197907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Concerns about health are the drivers behind their change in behavior. Still financially secure, but planning for an uncertain future.</a:t>
            </a:r>
            <a:r>
              <a:rPr lang="en-US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228600" indent="-228600">
              <a:buSzPts val="1000"/>
              <a:buFont typeface="Noto Sans Symbols"/>
              <a:buChar char="▪"/>
            </a:pPr>
            <a:endParaRPr lang="en-US"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Discovering the joy </a:t>
            </a:r>
            <a:b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at home</a:t>
            </a:r>
            <a:endParaRPr dirty="0"/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More time for beauty, hobbies, and leisure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17"/>
          <p:cNvSpPr txBox="1"/>
          <p:nvPr/>
        </p:nvSpPr>
        <p:spPr>
          <a:xfrm>
            <a:off x="6806520" y="2236658"/>
            <a:ext cx="1979077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Are far less concerned about COVID, haven’t had to modify their spending habits. Their financial security affords them more emotional stability</a:t>
            </a:r>
            <a:r>
              <a:rPr lang="en-US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228600" indent="-228600">
              <a:buSzPts val="1000"/>
              <a:buFont typeface="Noto Sans Symbols"/>
              <a:buChar char="▪"/>
            </a:pPr>
            <a:endParaRPr lang="en-US"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indent="-228600">
              <a:buSzPts val="1000"/>
              <a:buFont typeface="Noto Sans Symbols"/>
              <a:buChar char="▪"/>
            </a:pPr>
            <a:r>
              <a:rPr lang="en-US" sz="1000" b="1" dirty="0">
                <a:latin typeface="Montserrat"/>
                <a:ea typeface="Montserrat"/>
                <a:cs typeface="Montserrat"/>
                <a:sym typeface="Montserrat"/>
              </a:rPr>
              <a:t>Wants life back</a:t>
            </a:r>
            <a:endParaRPr dirty="0"/>
          </a:p>
          <a:p>
            <a:pPr marL="228600" indent="-228600">
              <a:spcBef>
                <a:spcPts val="600"/>
              </a:spcBef>
              <a:buSzPts val="1000"/>
              <a:buFont typeface="Noto Sans Symbols"/>
              <a:buChar char="▪"/>
            </a:pPr>
            <a:r>
              <a:rPr lang="en-US" sz="1000" dirty="0">
                <a:latin typeface="Montserrat"/>
                <a:ea typeface="Montserrat"/>
                <a:cs typeface="Montserrat"/>
                <a:sym typeface="Montserrat"/>
              </a:rPr>
              <a:t>Say that behavior and habits didn’t change and will not change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17"/>
          <p:cNvSpPr/>
          <p:nvPr/>
        </p:nvSpPr>
        <p:spPr>
          <a:xfrm>
            <a:off x="2411683" y="1340294"/>
            <a:ext cx="4316777" cy="329177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17"/>
          <p:cNvSpPr txBox="1"/>
          <p:nvPr/>
        </p:nvSpPr>
        <p:spPr>
          <a:xfrm>
            <a:off x="2411683" y="1311041"/>
            <a:ext cx="43167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900" b="1" dirty="0">
                <a:solidFill>
                  <a:srgbClr val="00A346"/>
                </a:solidFill>
                <a:latin typeface="Montserrat"/>
                <a:ea typeface="Montserrat"/>
                <a:cs typeface="Montserrat"/>
                <a:sym typeface="Montserrat"/>
              </a:rPr>
              <a:t>These consumers are altering their buying and</a:t>
            </a:r>
          </a:p>
          <a:p>
            <a:pPr algn="ctr"/>
            <a:r>
              <a:rPr lang="en-US" sz="900" b="1" dirty="0">
                <a:solidFill>
                  <a:srgbClr val="00A346"/>
                </a:solidFill>
                <a:latin typeface="Montserrat"/>
                <a:ea typeface="Montserrat"/>
                <a:cs typeface="Montserrat"/>
                <a:sym typeface="Montserrat"/>
              </a:rPr>
              <a:t> consumption patterns</a:t>
            </a:r>
            <a:endParaRPr sz="900" b="1" dirty="0">
              <a:solidFill>
                <a:srgbClr val="00A3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606" y="1650188"/>
            <a:ext cx="2057329" cy="282836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61103" y="1654053"/>
            <a:ext cx="2057329" cy="28245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23846" y="1649154"/>
            <a:ext cx="2057329" cy="2824501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68044" y="1649668"/>
            <a:ext cx="2057329" cy="2823988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9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50" y="292625"/>
            <a:ext cx="878935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 LT Pro" panose="020B0504020202020204" pitchFamily="34" charset="0"/>
              </a:rPr>
              <a:t>Shoppers made more J&amp;J trips in Q4 21 vs YA, however trips are down compared to Q3 21; J&amp;J trip growth outpacing that of Total Category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365060" y="1191143"/>
            <a:ext cx="5708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– Total US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21413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C47F8C-3F28-43CA-BF86-07CA69B9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798879"/>
              </p:ext>
            </p:extLst>
          </p:nvPr>
        </p:nvGraphicFramePr>
        <p:xfrm>
          <a:off x="701957" y="1623473"/>
          <a:ext cx="8026954" cy="288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Total US,  L13 WE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1-1-22</a:t>
            </a:r>
            <a:r>
              <a:rPr lang="en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vs YAGO</a:t>
            </a:r>
            <a:endParaRPr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458931" y="3258054"/>
            <a:ext cx="6916372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40D416-CD32-4C46-A7D2-524E589BC5C0}"/>
              </a:ext>
            </a:extLst>
          </p:cNvPr>
          <p:cNvSpPr txBox="1"/>
          <p:nvPr/>
        </p:nvSpPr>
        <p:spPr>
          <a:xfrm>
            <a:off x="91218" y="4082848"/>
            <a:ext cx="610739" cy="646331"/>
          </a:xfrm>
          <a:prstGeom prst="rect">
            <a:avLst/>
          </a:prstGeom>
          <a:solidFill>
            <a:schemeClr val="accent3"/>
          </a:solidFill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Trips % Chg.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vs. YAGO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27E8DA-1B3E-4F5E-83E8-5F4ED049B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81396"/>
              </p:ext>
            </p:extLst>
          </p:nvPr>
        </p:nvGraphicFramePr>
        <p:xfrm>
          <a:off x="729658" y="4097732"/>
          <a:ext cx="7784091" cy="6277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2075">
                  <a:extLst>
                    <a:ext uri="{9D8B030D-6E8A-4147-A177-3AD203B41FA5}">
                      <a16:colId xmlns:a16="http://schemas.microsoft.com/office/drawing/2014/main" val="3437836446"/>
                    </a:ext>
                  </a:extLst>
                </a:gridCol>
                <a:gridCol w="697443">
                  <a:extLst>
                    <a:ext uri="{9D8B030D-6E8A-4147-A177-3AD203B41FA5}">
                      <a16:colId xmlns:a16="http://schemas.microsoft.com/office/drawing/2014/main" val="4185182708"/>
                    </a:ext>
                  </a:extLst>
                </a:gridCol>
                <a:gridCol w="774937">
                  <a:extLst>
                    <a:ext uri="{9D8B030D-6E8A-4147-A177-3AD203B41FA5}">
                      <a16:colId xmlns:a16="http://schemas.microsoft.com/office/drawing/2014/main" val="2348378370"/>
                    </a:ext>
                  </a:extLst>
                </a:gridCol>
                <a:gridCol w="828587">
                  <a:extLst>
                    <a:ext uri="{9D8B030D-6E8A-4147-A177-3AD203B41FA5}">
                      <a16:colId xmlns:a16="http://schemas.microsoft.com/office/drawing/2014/main" val="2050765975"/>
                    </a:ext>
                  </a:extLst>
                </a:gridCol>
                <a:gridCol w="816665">
                  <a:extLst>
                    <a:ext uri="{9D8B030D-6E8A-4147-A177-3AD203B41FA5}">
                      <a16:colId xmlns:a16="http://schemas.microsoft.com/office/drawing/2014/main" val="4275485558"/>
                    </a:ext>
                  </a:extLst>
                </a:gridCol>
                <a:gridCol w="780898">
                  <a:extLst>
                    <a:ext uri="{9D8B030D-6E8A-4147-A177-3AD203B41FA5}">
                      <a16:colId xmlns:a16="http://schemas.microsoft.com/office/drawing/2014/main" val="2149416953"/>
                    </a:ext>
                  </a:extLst>
                </a:gridCol>
                <a:gridCol w="804742">
                  <a:extLst>
                    <a:ext uri="{9D8B030D-6E8A-4147-A177-3AD203B41FA5}">
                      <a16:colId xmlns:a16="http://schemas.microsoft.com/office/drawing/2014/main" val="2083057704"/>
                    </a:ext>
                  </a:extLst>
                </a:gridCol>
                <a:gridCol w="804742">
                  <a:extLst>
                    <a:ext uri="{9D8B030D-6E8A-4147-A177-3AD203B41FA5}">
                      <a16:colId xmlns:a16="http://schemas.microsoft.com/office/drawing/2014/main" val="2502633189"/>
                    </a:ext>
                  </a:extLst>
                </a:gridCol>
                <a:gridCol w="832001">
                  <a:extLst>
                    <a:ext uri="{9D8B030D-6E8A-4147-A177-3AD203B41FA5}">
                      <a16:colId xmlns:a16="http://schemas.microsoft.com/office/drawing/2014/main" val="1771155531"/>
                    </a:ext>
                  </a:extLst>
                </a:gridCol>
                <a:gridCol w="832001">
                  <a:extLst>
                    <a:ext uri="{9D8B030D-6E8A-4147-A177-3AD203B41FA5}">
                      <a16:colId xmlns:a16="http://schemas.microsoft.com/office/drawing/2014/main" val="3434292368"/>
                    </a:ext>
                  </a:extLst>
                </a:gridCol>
              </a:tblGrid>
              <a:tr h="350241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Avenir Next LT Pro" panose="020B0504020202020204" pitchFamily="34" charset="0"/>
                        </a:rPr>
                        <a:t>J&amp;J Cat 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+9.4%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-9.8%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+3.7%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66968"/>
                  </a:ext>
                </a:extLst>
              </a:tr>
              <a:tr h="27754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venir Next LT Pro" panose="020B0504020202020204" pitchFamily="34" charset="0"/>
                        </a:rPr>
                        <a:t>J&amp;J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+2.5%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+12.7%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-0.1%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-11.9%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+9.4%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+7.3%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74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3"/>
          <p:cNvSpPr txBox="1">
            <a:spLocks noGrp="1"/>
          </p:cNvSpPr>
          <p:nvPr>
            <p:ph type="title" idx="4294967295"/>
          </p:nvPr>
        </p:nvSpPr>
        <p:spPr>
          <a:xfrm>
            <a:off x="354649" y="292625"/>
            <a:ext cx="8509023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 LT Pro" panose="020B0504020202020204" pitchFamily="34" charset="0"/>
              </a:rPr>
              <a:t>Self Care drove the greatest J&amp;J trip growth in Q4 21, with six J&amp;J categories outpacing Total Category trip growth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1138" name="Google Shape;1138;p93"/>
          <p:cNvSpPr txBox="1"/>
          <p:nvPr/>
        </p:nvSpPr>
        <p:spPr>
          <a:xfrm>
            <a:off x="365060" y="1183178"/>
            <a:ext cx="5708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% Change vs YAGO – Total US</a:t>
            </a:r>
            <a:endParaRPr sz="12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9" name="Google Shape;1139;p93"/>
          <p:cNvCxnSpPr/>
          <p:nvPr/>
        </p:nvCxnSpPr>
        <p:spPr>
          <a:xfrm>
            <a:off x="354644" y="1513448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C47F8C-3F28-43CA-BF86-07CA69B9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315064"/>
              </p:ext>
            </p:extLst>
          </p:nvPr>
        </p:nvGraphicFramePr>
        <p:xfrm>
          <a:off x="414950" y="1598556"/>
          <a:ext cx="8314200" cy="219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280729" y="1747942"/>
            <a:ext cx="15219" cy="2722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74744"/>
              </p:ext>
            </p:extLst>
          </p:nvPr>
        </p:nvGraphicFramePr>
        <p:xfrm>
          <a:off x="103909" y="3919969"/>
          <a:ext cx="8564935" cy="487680"/>
        </p:xfrm>
        <a:graphic>
          <a:graphicData uri="http://schemas.openxmlformats.org/drawingml/2006/table">
            <a:tbl>
              <a:tblPr firstRow="1" bandRow="1"/>
              <a:tblGrid>
                <a:gridCol w="56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7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4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Montserrat" panose="00000500000000000000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Total Category Trips % Chg.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+3.7%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+25.4%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+1.8%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+1.0%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+3.6%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-0.9%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+41.3%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-8.9%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-7.2%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rial"/>
                        </a:rPr>
                        <a:t>+3.9%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US, L13 WE 1-1-22 vs YAGO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2C6B0-D3F6-4925-9C89-6FA41D4B4728}"/>
              </a:ext>
            </a:extLst>
          </p:cNvPr>
          <p:cNvSpPr/>
          <p:nvPr/>
        </p:nvSpPr>
        <p:spPr>
          <a:xfrm>
            <a:off x="1361587" y="1766370"/>
            <a:ext cx="2398528" cy="2090645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CEF92-41AF-4C8E-9087-41DA99F17D0D}"/>
              </a:ext>
            </a:extLst>
          </p:cNvPr>
          <p:cNvSpPr txBox="1"/>
          <p:nvPr/>
        </p:nvSpPr>
        <p:spPr>
          <a:xfrm>
            <a:off x="7014850" y="4491504"/>
            <a:ext cx="1653994" cy="2154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venir Next LT Pro" panose="020B0504020202020204" pitchFamily="34" charset="0"/>
              </a:rPr>
              <a:t>J&amp;J outpacing Total Category</a:t>
            </a:r>
          </a:p>
        </p:txBody>
      </p:sp>
    </p:spTree>
    <p:extLst>
      <p:ext uri="{BB962C8B-B14F-4D97-AF65-F5344CB8AC3E}">
        <p14:creationId xmlns:p14="http://schemas.microsoft.com/office/powerpoint/2010/main" val="98270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>
            <a:spLocks noGrp="1"/>
          </p:cNvSpPr>
          <p:nvPr>
            <p:ph type="title"/>
          </p:nvPr>
        </p:nvSpPr>
        <p:spPr>
          <a:xfrm>
            <a:off x="354650" y="284867"/>
            <a:ext cx="8591997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J&amp;J grew trips in all major channels aside from Total Online and Club</a:t>
            </a:r>
            <a:endParaRPr dirty="0"/>
          </a:p>
        </p:txBody>
      </p:sp>
      <p:sp>
        <p:nvSpPr>
          <p:cNvPr id="496" name="Google Shape;496;p57"/>
          <p:cNvSpPr txBox="1">
            <a:spLocks noGrp="1"/>
          </p:cNvSpPr>
          <p:nvPr>
            <p:ph type="subTitle" idx="2"/>
          </p:nvPr>
        </p:nvSpPr>
        <p:spPr>
          <a:xfrm>
            <a:off x="354650" y="629063"/>
            <a:ext cx="8591997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Drug retailers driving J&amp;J trip growth in Q4 21 </a:t>
            </a:r>
            <a:r>
              <a:rPr lang="en-US" dirty="0"/>
              <a:t>and outpacing Total Category Set, COVID vaccines and booster availability are a factor; </a:t>
            </a:r>
            <a:r>
              <a:rPr lang="en" dirty="0"/>
              <a:t>overall J&amp;J spend per trip growing again</a:t>
            </a:r>
            <a:endParaRPr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80580"/>
              </p:ext>
            </p:extLst>
          </p:nvPr>
        </p:nvGraphicFramePr>
        <p:xfrm>
          <a:off x="1405403" y="1686582"/>
          <a:ext cx="6402258" cy="2895600"/>
        </p:xfrm>
        <a:graphic>
          <a:graphicData uri="http://schemas.openxmlformats.org/drawingml/2006/table">
            <a:tbl>
              <a:tblPr firstRow="1" bandRow="1"/>
              <a:tblGrid>
                <a:gridCol w="11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619">
                  <a:extLst>
                    <a:ext uri="{9D8B030D-6E8A-4147-A177-3AD203B41FA5}">
                      <a16:colId xmlns:a16="http://schemas.microsoft.com/office/drawing/2014/main" val="463471516"/>
                    </a:ext>
                  </a:extLst>
                </a:gridCol>
                <a:gridCol w="933619">
                  <a:extLst>
                    <a:ext uri="{9D8B030D-6E8A-4147-A177-3AD203B41FA5}">
                      <a16:colId xmlns:a16="http://schemas.microsoft.com/office/drawing/2014/main" val="831077114"/>
                    </a:ext>
                  </a:extLst>
                </a:gridCol>
              </a:tblGrid>
              <a:tr h="388423">
                <a:tc>
                  <a:txBody>
                    <a:bodyPr/>
                    <a:lstStyle/>
                    <a:p>
                      <a:endParaRPr lang="en-US" sz="100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Trips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 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Trips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$ per Trip % Chg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+7.3%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$9.99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+1.5%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+3.7%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$11.84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+4.8%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+23.7%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$12.30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-1.5%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+17.9%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$16.69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+1.7%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/>
                      <a:endParaRPr lang="en-US" sz="1200" b="1" baseline="0" dirty="0">
                        <a:solidFill>
                          <a:srgbClr val="002060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+17.2%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$12.56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+0.5%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+14.1%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$17.79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+3.8%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+8.8%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$9.01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+4.9%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+3.1%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$8.39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+5.1%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i="0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+8.5%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$9.20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+10.8%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$13.68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+5.7%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Dollar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+6.7%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$6.16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+8.5%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-4.8%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$5.34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+7.7%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i="0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+6.5%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$8.51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+3.9%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$11.78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+6.4%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-1.4%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$13.11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+3.7%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+3.5%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$18.70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-0.8%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Total Club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-2.9%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$16.97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-4.7%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$22.38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 descr="Walmart Changes Legal Name To Reflect How Customers Want To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32581" r="12609" b="33515"/>
          <a:stretch/>
        </p:blipFill>
        <p:spPr bwMode="auto">
          <a:xfrm>
            <a:off x="1597700" y="3795511"/>
            <a:ext cx="774738" cy="2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493" y="3247643"/>
            <a:ext cx="854349" cy="19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052" y="2414662"/>
            <a:ext cx="446058" cy="2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3"/>
          <a:stretch/>
        </p:blipFill>
        <p:spPr>
          <a:xfrm>
            <a:off x="1597700" y="2724362"/>
            <a:ext cx="854349" cy="2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559" y="4620770"/>
            <a:ext cx="4566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tx1"/>
                </a:solidFill>
                <a:latin typeface="Montserrat" panose="00000500000000000000" pitchFamily="2" charset="0"/>
                <a:ea typeface="Open Sans" panose="020B0604020202020204" charset="0"/>
                <a:cs typeface="Open Sans" panose="020B0604020202020204" charset="0"/>
              </a:rPr>
              <a:t>Aside from Total Online, Retailers are primarily defined as B&amp;M in Panel</a:t>
            </a:r>
          </a:p>
        </p:txBody>
      </p:sp>
      <p:sp>
        <p:nvSpPr>
          <p:cNvPr id="16" name="Google Shape;1121;p92">
            <a:extLst>
              <a:ext uri="{FF2B5EF4-FFF2-40B4-BE49-F238E27FC236}">
                <a16:creationId xmlns:a16="http://schemas.microsoft.com/office/drawing/2014/main" id="{402AD92C-8527-4094-A3F9-62C9D3448156}"/>
              </a:ext>
            </a:extLst>
          </p:cNvPr>
          <p:cNvSpPr txBox="1">
            <a:spLocks/>
          </p:cNvSpPr>
          <p:nvPr/>
        </p:nvSpPr>
        <p:spPr>
          <a:xfrm>
            <a:off x="354650" y="4857012"/>
            <a:ext cx="815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■"/>
              <a:defRPr sz="13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⎼"/>
              <a:def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L13 WE 1-1-22 vs YAGO</a:t>
            </a:r>
          </a:p>
        </p:txBody>
      </p:sp>
      <p:sp>
        <p:nvSpPr>
          <p:cNvPr id="17" name="Google Shape;853;p39">
            <a:extLst>
              <a:ext uri="{FF2B5EF4-FFF2-40B4-BE49-F238E27FC236}">
                <a16:creationId xmlns:a16="http://schemas.microsoft.com/office/drawing/2014/main" id="{2F2232AF-BB26-4F77-AEE0-72BE9480DEF3}"/>
              </a:ext>
            </a:extLst>
          </p:cNvPr>
          <p:cNvSpPr txBox="1"/>
          <p:nvPr/>
        </p:nvSpPr>
        <p:spPr>
          <a:xfrm>
            <a:off x="2564616" y="1344391"/>
            <a:ext cx="2556316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J&amp;J</a:t>
            </a:r>
            <a:endParaRPr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853;p39">
            <a:extLst>
              <a:ext uri="{FF2B5EF4-FFF2-40B4-BE49-F238E27FC236}">
                <a16:creationId xmlns:a16="http://schemas.microsoft.com/office/drawing/2014/main" id="{AD1EE672-1EED-4B8A-8E75-9C73B9FD634A}"/>
              </a:ext>
            </a:extLst>
          </p:cNvPr>
          <p:cNvSpPr txBox="1"/>
          <p:nvPr/>
        </p:nvSpPr>
        <p:spPr>
          <a:xfrm>
            <a:off x="5157901" y="1344391"/>
            <a:ext cx="2649760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</a:t>
            </a:r>
            <a:r>
              <a:rPr lang="en-US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Category Set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24ADB1-2C8F-4246-83C4-266D6C9983DB}"/>
              </a:ext>
            </a:extLst>
          </p:cNvPr>
          <p:cNvSpPr/>
          <p:nvPr/>
        </p:nvSpPr>
        <p:spPr>
          <a:xfrm>
            <a:off x="1361587" y="2387966"/>
            <a:ext cx="2029035" cy="558151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97E1F7C-8BBA-4E29-A3E9-D5863C86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/>
          <a:lstStyle/>
          <a:p>
            <a:r>
              <a:rPr lang="en-US" dirty="0"/>
              <a:t>POS data validates the same Drug store trends for J&amp;J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DB531-61E2-45BC-AD26-1C5EDC4670E1}"/>
              </a:ext>
            </a:extLst>
          </p:cNvPr>
          <p:cNvSpPr txBox="1"/>
          <p:nvPr/>
        </p:nvSpPr>
        <p:spPr>
          <a:xfrm>
            <a:off x="354650" y="1130959"/>
            <a:ext cx="5006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0"/>
              </a:rPr>
              <a:t>Sales % Chg vs YA – Total J&amp;J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3AABE-296F-4FEA-82BA-DD5C7F5D3CB4}"/>
              </a:ext>
            </a:extLst>
          </p:cNvPr>
          <p:cNvSpPr txBox="1"/>
          <p:nvPr/>
        </p:nvSpPr>
        <p:spPr>
          <a:xfrm>
            <a:off x="146932" y="4723917"/>
            <a:ext cx="84441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accent5"/>
                </a:solidFill>
                <a:latin typeface="Montserrat" panose="00000500000000000000" pitchFamily="2" charset="0"/>
              </a:rPr>
              <a:t>Source: </a:t>
            </a:r>
            <a:r>
              <a:rPr lang="en-US" sz="600" dirty="0" err="1">
                <a:solidFill>
                  <a:schemeClr val="accent5"/>
                </a:solidFill>
                <a:latin typeface="Montserrat" panose="00000500000000000000" pitchFamily="2" charset="0"/>
              </a:rPr>
              <a:t>NielsenIQ</a:t>
            </a:r>
            <a:r>
              <a:rPr lang="en-US" sz="600" dirty="0">
                <a:solidFill>
                  <a:schemeClr val="accent5"/>
                </a:solidFill>
                <a:latin typeface="Montserrat" panose="00000500000000000000" pitchFamily="2" charset="0"/>
              </a:rPr>
              <a:t> data. J&amp;J Database. Product: Total J&amp;J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46EFC4-6C69-4590-A5FD-BECA2C373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150399"/>
              </p:ext>
            </p:extLst>
          </p:nvPr>
        </p:nvGraphicFramePr>
        <p:xfrm>
          <a:off x="516014" y="1522676"/>
          <a:ext cx="8019062" cy="298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4EF823B-1167-4BAB-BF15-B88856D9A3FB}"/>
              </a:ext>
            </a:extLst>
          </p:cNvPr>
          <p:cNvSpPr/>
          <p:nvPr/>
        </p:nvSpPr>
        <p:spPr>
          <a:xfrm>
            <a:off x="7962441" y="4161653"/>
            <a:ext cx="531854" cy="39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3" name="Google Shape;1139;p93">
            <a:extLst>
              <a:ext uri="{FF2B5EF4-FFF2-40B4-BE49-F238E27FC236}">
                <a16:creationId xmlns:a16="http://schemas.microsoft.com/office/drawing/2014/main" id="{B51FB54E-32E4-4F6E-B28D-33A79A2C23F4}"/>
              </a:ext>
            </a:extLst>
          </p:cNvPr>
          <p:cNvCxnSpPr/>
          <p:nvPr/>
        </p:nvCxnSpPr>
        <p:spPr>
          <a:xfrm>
            <a:off x="354650" y="1407958"/>
            <a:ext cx="8314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3578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Consumer Spotlight</a:t>
            </a:r>
            <a:endParaRPr sz="3000" b="1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412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"/>
          <p:cNvSpPr txBox="1">
            <a:spLocks noGrp="1"/>
          </p:cNvSpPr>
          <p:nvPr>
            <p:ph type="title"/>
          </p:nvPr>
        </p:nvSpPr>
        <p:spPr>
          <a:xfrm>
            <a:off x="368504" y="243446"/>
            <a:ext cx="854534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Asian, White, and African A</a:t>
            </a:r>
            <a:r>
              <a:rPr lang="en-US" dirty="0"/>
              <a:t>m</a:t>
            </a:r>
            <a:r>
              <a:rPr lang="en" dirty="0"/>
              <a:t>erican households drove J&amp;J trips in Q4 21, with all groups making more repeat J&amp;J purchases</a:t>
            </a:r>
            <a:endParaRPr dirty="0"/>
          </a:p>
        </p:txBody>
      </p:sp>
      <p:sp>
        <p:nvSpPr>
          <p:cNvPr id="13" name="Google Shape;1121;p9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Nielsen Homescan Panel Trip Projection, Total J&amp;J, Total US,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L13 WE 1-1-22 vs YAGO</a:t>
            </a:r>
          </a:p>
        </p:txBody>
      </p:sp>
      <p:sp>
        <p:nvSpPr>
          <p:cNvPr id="9" name="Google Shape;1138;p93"/>
          <p:cNvSpPr txBox="1"/>
          <p:nvPr/>
        </p:nvSpPr>
        <p:spPr>
          <a:xfrm>
            <a:off x="368504" y="1371251"/>
            <a:ext cx="381537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Trips % Chg by Race/Ethnicity</a:t>
            </a:r>
            <a:endParaRPr sz="11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36582024"/>
              </p:ext>
            </p:extLst>
          </p:nvPr>
        </p:nvGraphicFramePr>
        <p:xfrm>
          <a:off x="297400" y="2114849"/>
          <a:ext cx="3957578" cy="241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138;p93"/>
          <p:cNvSpPr txBox="1"/>
          <p:nvPr/>
        </p:nvSpPr>
        <p:spPr>
          <a:xfrm>
            <a:off x="5098474" y="1367613"/>
            <a:ext cx="381537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en-US" sz="11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J&amp;J Buy Rate &amp; Repeat Rate by Race/Ethnicity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12053"/>
              </p:ext>
            </p:extLst>
          </p:nvPr>
        </p:nvGraphicFramePr>
        <p:xfrm>
          <a:off x="5098474" y="1890853"/>
          <a:ext cx="3602182" cy="2567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322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$ per </a:t>
                      </a:r>
                    </a:p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Trip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$ per Trip</a:t>
                      </a:r>
                    </a:p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 %</a:t>
                      </a:r>
                      <a:r>
                        <a:rPr lang="en-US" sz="900" b="1" u="none" strike="noStrike" baseline="0" dirty="0">
                          <a:effectLst/>
                          <a:latin typeface="Montserrat" panose="00000500000000000000" pitchFamily="2" charset="0"/>
                        </a:rPr>
                        <a:t> Chg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% Repeat</a:t>
                      </a:r>
                      <a:r>
                        <a:rPr lang="en-US" sz="900" b="1" u="none" strike="noStrike" baseline="0" dirty="0">
                          <a:effectLst/>
                          <a:latin typeface="Montserrat" panose="00000500000000000000" pitchFamily="2" charset="0"/>
                        </a:rPr>
                        <a:t> Rate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Montserrat" panose="00000500000000000000" pitchFamily="2" charset="0"/>
                        </a:rPr>
                        <a:t>% Repeat Rate Chg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White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+1.1%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+2.8%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effectLst/>
                          <a:latin typeface="Montserrat" panose="00000500000000000000" pitchFamily="2" charset="0"/>
                          <a:sym typeface="Arial"/>
                        </a:rPr>
                        <a:t>African American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$9.87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+7.4%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+3.7%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Asian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-4.4%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+3.5%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Other Race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+0.1%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+2.4%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ontserrat" panose="00000500000000000000" pitchFamily="2" charset="0"/>
                        </a:rPr>
                        <a:t>Hispanic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$10.55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+4.7%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+2.1%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86923"/>
      </p:ext>
    </p:extLst>
  </p:cSld>
  <p:clrMapOvr>
    <a:masterClrMapping/>
  </p:clrMapOvr>
</p:sld>
</file>

<file path=ppt/theme/theme1.xml><?xml version="1.0" encoding="utf-8"?>
<a:theme xmlns:a="http://schemas.openxmlformats.org/drawingml/2006/main" name="NIQ-presentation-template-v2">
  <a:themeElements>
    <a:clrScheme name="NielsenIQ 3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15130</TotalTime>
  <Words>4227</Words>
  <Application>Microsoft Office PowerPoint</Application>
  <PresentationFormat>On-screen Show (16:9)</PresentationFormat>
  <Paragraphs>758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NIQ-presentation-template-v2</vt:lpstr>
      <vt:lpstr>COVID-19 Impact on J&amp;J Consumer Shopping Trips</vt:lpstr>
      <vt:lpstr>What’s happened since our last update…</vt:lpstr>
      <vt:lpstr>PowerPoint Presentation</vt:lpstr>
      <vt:lpstr>Shoppers made more J&amp;J trips in Q4 21 vs YA, however trips are down compared to Q3 21; J&amp;J trip growth outpacing that of Total Category</vt:lpstr>
      <vt:lpstr>Self Care drove the greatest J&amp;J trip growth in Q4 21, with six J&amp;J categories outpacing Total Category trip growth</vt:lpstr>
      <vt:lpstr>J&amp;J grew trips in all major channels aside from Total Online and Club</vt:lpstr>
      <vt:lpstr>POS data validates the same Drug store trends for J&amp;J</vt:lpstr>
      <vt:lpstr>PowerPoint Presentation</vt:lpstr>
      <vt:lpstr>Asian, White, and African American households drove J&amp;J trips in Q4 21, with all groups making more repeat J&amp;J purchases</vt:lpstr>
      <vt:lpstr>Mid and High Income households drove J&amp;J trips in Q4 21, all HHI cohorts made more repeat J&amp;J purchases</vt:lpstr>
      <vt:lpstr>PowerPoint Presentation</vt:lpstr>
      <vt:lpstr>Shoppers made more Total C&amp;C trips in Q4 21, growing vs YA; J&amp;J categories still included in top Total Store C&amp;C trips</vt:lpstr>
      <vt:lpstr>Following the COVID peak, J&amp;J C&amp;C trips have stabalized in 2021</vt:lpstr>
      <vt:lpstr>J&amp;J Click &amp; Collect Q4 21 trip losses lapping significant YA growth (+135%); Skin Health driving J&amp;J trip declines</vt:lpstr>
      <vt:lpstr>Over 1/3 of J&amp;J Click &amp; Collect trips included Face &amp; Oral Care in Q4 21</vt:lpstr>
      <vt:lpstr>Target spotlight: same-day services up +60%, lapping +200% YA growth </vt:lpstr>
      <vt:lpstr>Walmart spotlight: traffic continues to rebound; omnichannel focus in US pushing digital penetration to “record levels”</vt:lpstr>
      <vt:lpstr>PowerPoint Presentation</vt:lpstr>
      <vt:lpstr>PowerPoint Presentation</vt:lpstr>
      <vt:lpstr>Retailer preferences continue to vary by COVID Segment; highest indices among Dollar, Drug, and Food</vt:lpstr>
      <vt:lpstr>Constrained and Cautious Insulated shoppers are making more J&amp;J trips to Drug, contributed to overall J&amp;J trip growth at these retailers</vt:lpstr>
      <vt:lpstr>PowerPoint Presentation</vt:lpstr>
      <vt:lpstr>Key insights on Q4 2021 J&amp;J consumer shopping trips</vt:lpstr>
      <vt:lpstr>PowerPoint Presentation</vt:lpstr>
      <vt:lpstr>Self Care + Sun Care were the biggest trip drivers in 2021; Total J&amp;J trip growth outpaced that of Total Category for the year</vt:lpstr>
      <vt:lpstr>Drug, Mass, and Dollar drove overall J&amp;J trip growth in 2021</vt:lpstr>
      <vt:lpstr>African American and White households drove J&amp;J trips in 2021, along with both the highest and lowest income households</vt:lpstr>
      <vt:lpstr>J&amp;J Click &amp; Collect FY 21 trip growth driven by shoppers making more trips, spending more overall &amp; per trip; growth lapping +214% YA growth</vt:lpstr>
      <vt:lpstr>PowerPoint Presentation</vt:lpstr>
      <vt:lpstr>2021 Key Takeaways</vt:lpstr>
      <vt:lpstr>PowerPoint Presentation</vt:lpstr>
      <vt:lpstr>Shoppers made more trips for the Total Category Set in Q4 21 vs YA, overall trips have remained steady since Q2</vt:lpstr>
      <vt:lpstr>Click &amp; Collect models available in Nielsen</vt:lpstr>
      <vt:lpstr>Four unique consumer groups emerged in 2020 and will continue to shaping consumption patterns in 2021 and beyond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Pasic, Katie</dc:creator>
  <cp:lastModifiedBy>Victoria Siegl</cp:lastModifiedBy>
  <cp:revision>304</cp:revision>
  <dcterms:modified xsi:type="dcterms:W3CDTF">2022-02-02T18:54:08Z</dcterms:modified>
</cp:coreProperties>
</file>