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0.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9.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30.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31.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32.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33.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52.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omments/comment1.xml" ContentType="application/vnd.openxmlformats-officedocument.presentationml.comments+xml"/>
  <Override PartName="/ppt/notesSlides/notesSlide53.xml" ContentType="application/vnd.openxmlformats-officedocument.presentationml.notesSlide+xml"/>
  <Override PartName="/ppt/charts/chart58.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54.xml" ContentType="application/vnd.openxmlformats-officedocument.presentationml.notesSlide+xml"/>
  <Override PartName="/ppt/charts/chart59.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55.xml" ContentType="application/vnd.openxmlformats-officedocument.presentationml.notesSlide+xml"/>
  <Override PartName="/ppt/charts/chart60.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56.xml" ContentType="application/vnd.openxmlformats-officedocument.presentationml.notesSlide+xml"/>
  <Override PartName="/ppt/charts/chart61.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62.xml" ContentType="application/vnd.openxmlformats-officedocument.drawingml.chart+xml"/>
  <Override PartName="/ppt/charts/style50.xml" ContentType="application/vnd.ms-office.chartstyle+xml"/>
  <Override PartName="/ppt/charts/colors50.xml" ContentType="application/vnd.ms-office.chartcolorstyl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63.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64.xml" ContentType="application/vnd.openxmlformats-officedocument.drawingml.chart+xml"/>
  <Override PartName="/ppt/charts/style52.xml" ContentType="application/vnd.ms-office.chartstyle+xml"/>
  <Override PartName="/ppt/charts/colors5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6" r:id="rId4"/>
  </p:sldMasterIdLst>
  <p:notesMasterIdLst>
    <p:notesMasterId r:id="rId69"/>
  </p:notesMasterIdLst>
  <p:sldIdLst>
    <p:sldId id="361" r:id="rId5"/>
    <p:sldId id="365" r:id="rId6"/>
    <p:sldId id="1754" r:id="rId7"/>
    <p:sldId id="1752" r:id="rId8"/>
    <p:sldId id="1780" r:id="rId9"/>
    <p:sldId id="409" r:id="rId10"/>
    <p:sldId id="376" r:id="rId11"/>
    <p:sldId id="375" r:id="rId12"/>
    <p:sldId id="416" r:id="rId13"/>
    <p:sldId id="1778" r:id="rId14"/>
    <p:sldId id="399" r:id="rId15"/>
    <p:sldId id="303" r:id="rId16"/>
    <p:sldId id="401" r:id="rId17"/>
    <p:sldId id="402" r:id="rId18"/>
    <p:sldId id="1785" r:id="rId19"/>
    <p:sldId id="403" r:id="rId20"/>
    <p:sldId id="404" r:id="rId21"/>
    <p:sldId id="410" r:id="rId22"/>
    <p:sldId id="390" r:id="rId23"/>
    <p:sldId id="391" r:id="rId24"/>
    <p:sldId id="1772" r:id="rId25"/>
    <p:sldId id="1786" r:id="rId26"/>
    <p:sldId id="393" r:id="rId27"/>
    <p:sldId id="1776" r:id="rId28"/>
    <p:sldId id="394" r:id="rId29"/>
    <p:sldId id="1766" r:id="rId30"/>
    <p:sldId id="411" r:id="rId31"/>
    <p:sldId id="1762" r:id="rId32"/>
    <p:sldId id="1781" r:id="rId33"/>
    <p:sldId id="383" r:id="rId34"/>
    <p:sldId id="381" r:id="rId35"/>
    <p:sldId id="382" r:id="rId36"/>
    <p:sldId id="1787" r:id="rId37"/>
    <p:sldId id="384" r:id="rId38"/>
    <p:sldId id="385" r:id="rId39"/>
    <p:sldId id="1761" r:id="rId40"/>
    <p:sldId id="1788" r:id="rId41"/>
    <p:sldId id="386" r:id="rId42"/>
    <p:sldId id="387" r:id="rId43"/>
    <p:sldId id="1739" r:id="rId44"/>
    <p:sldId id="1740" r:id="rId45"/>
    <p:sldId id="1741" r:id="rId46"/>
    <p:sldId id="1742" r:id="rId47"/>
    <p:sldId id="1743" r:id="rId48"/>
    <p:sldId id="1782" r:id="rId49"/>
    <p:sldId id="1738" r:id="rId50"/>
    <p:sldId id="1736" r:id="rId51"/>
    <p:sldId id="1737" r:id="rId52"/>
    <p:sldId id="1789" r:id="rId53"/>
    <p:sldId id="1756" r:id="rId54"/>
    <p:sldId id="1791" r:id="rId55"/>
    <p:sldId id="1629" r:id="rId56"/>
    <p:sldId id="1734" r:id="rId57"/>
    <p:sldId id="1753" r:id="rId58"/>
    <p:sldId id="371" r:id="rId59"/>
    <p:sldId id="372" r:id="rId60"/>
    <p:sldId id="373" r:id="rId61"/>
    <p:sldId id="369" r:id="rId62"/>
    <p:sldId id="406" r:id="rId63"/>
    <p:sldId id="1792" r:id="rId64"/>
    <p:sldId id="1793" r:id="rId65"/>
    <p:sldId id="1795" r:id="rId66"/>
    <p:sldId id="1796" r:id="rId67"/>
    <p:sldId id="395" r:id="rId68"/>
  </p:sldIdLst>
  <p:sldSz cx="9144000" cy="5143500" type="screen16x9"/>
  <p:notesSz cx="6858000" cy="9144000"/>
  <p:embeddedFontLst>
    <p:embeddedFont>
      <p:font typeface="Avenir" panose="020B0604020202020204" charset="0"/>
      <p:regular r:id="rId70"/>
      <p:italic r:id="rId71"/>
    </p:embeddedFont>
    <p:embeddedFont>
      <p:font typeface="Avenir Next LT Pro" panose="020B0504020202020204" pitchFamily="34" charset="0"/>
      <p:regular r:id="rId72"/>
      <p:bold r:id="rId73"/>
      <p:italic r:id="rId74"/>
      <p:boldItalic r:id="rId75"/>
    </p:embeddedFont>
    <p:embeddedFont>
      <p:font typeface="Calibri" panose="020F0502020204030204" pitchFamily="34" charset="0"/>
      <p:regular r:id="rId76"/>
      <p:bold r:id="rId77"/>
      <p:italic r:id="rId78"/>
      <p:boldItalic r:id="rId79"/>
    </p:embeddedFont>
    <p:embeddedFont>
      <p:font typeface="Montserrat" panose="00000500000000000000" pitchFamily="2" charset="0"/>
      <p:regular r:id="rId80"/>
      <p:bold r:id="rId81"/>
      <p:italic r:id="rId82"/>
      <p:boldItalic r:id="rId83"/>
    </p:embeddedFont>
    <p:embeddedFont>
      <p:font typeface="Montserrat Light" panose="00000400000000000000" pitchFamily="2" charset="0"/>
      <p:regular r:id="rId84"/>
      <p:bold r:id="rId85"/>
      <p:italic r:id="rId86"/>
      <p:boldItalic r:id="rId87"/>
    </p:embeddedFont>
    <p:embeddedFont>
      <p:font typeface="Noto Sans" panose="020B0502040504020204" pitchFamily="34" charset="0"/>
      <p:regular r:id="rId88"/>
      <p:bold r:id="rId89"/>
      <p:italic r:id="rId90"/>
      <p:boldItalic r:id="rId91"/>
    </p:embeddedFont>
    <p:embeddedFont>
      <p:font typeface="Open Sans" panose="020B0606030504020204" pitchFamily="34" charset="0"/>
      <p:regular r:id="rId92"/>
      <p:bold r:id="rId93"/>
      <p:italic r:id="rId94"/>
      <p:boldItalic r:id="rId95"/>
    </p:embeddedFont>
    <p:embeddedFont>
      <p:font typeface="Source Sans Pro" panose="020B0503030403020204" pitchFamily="34" charset="0"/>
      <p:regular r:id="rId96"/>
      <p:bold r:id="rId97"/>
      <p:italic r:id="rId98"/>
      <p:boldItalic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Corbett" initials="NC" lastIdx="93" clrIdx="0">
    <p:extLst>
      <p:ext uri="{19B8F6BF-5375-455C-9EA6-DF929625EA0E}">
        <p15:presenceInfo xmlns:p15="http://schemas.microsoft.com/office/powerpoint/2012/main" userId="S::Nicole.Corbett@nielseniq.com::9066d27f-2a54-4f68-afb2-04ebade96693" providerId="AD"/>
      </p:ext>
    </p:extLst>
  </p:cmAuthor>
  <p:cmAuthor id="2" name="Bashar Basheer" initials="BB" lastIdx="20" clrIdx="1">
    <p:extLst>
      <p:ext uri="{19B8F6BF-5375-455C-9EA6-DF929625EA0E}">
        <p15:presenceInfo xmlns:p15="http://schemas.microsoft.com/office/powerpoint/2012/main" userId="S::bashar.basheer@nielseniq.com::cf3411ee-e2fa-444b-bb30-5dc52403d161" providerId="AD"/>
      </p:ext>
    </p:extLst>
  </p:cmAuthor>
  <p:cmAuthor id="3" name="Carman Allison" initials="CA" lastIdx="19" clrIdx="2">
    <p:extLst>
      <p:ext uri="{19B8F6BF-5375-455C-9EA6-DF929625EA0E}">
        <p15:presenceInfo xmlns:p15="http://schemas.microsoft.com/office/powerpoint/2012/main" userId="S::carman.allison@nielseniq.com::92d1c2fc-aa3b-4c68-b473-68170382ab53" providerId="AD"/>
      </p:ext>
    </p:extLst>
  </p:cmAuthor>
  <p:cmAuthor id="4" name="Regan Leggett" initials="RL" lastIdx="18" clrIdx="3">
    <p:extLst>
      <p:ext uri="{19B8F6BF-5375-455C-9EA6-DF929625EA0E}">
        <p15:presenceInfo xmlns:p15="http://schemas.microsoft.com/office/powerpoint/2012/main" userId="S::regan.leggett@nielseniq.com::0abb1d48-4437-459f-9dad-1625cccb7cc2" providerId="AD"/>
      </p:ext>
    </p:extLst>
  </p:cmAuthor>
  <p:cmAuthor id="5" name="Lauren Fernandes" initials="LF" lastIdx="2" clrIdx="4">
    <p:extLst>
      <p:ext uri="{19B8F6BF-5375-455C-9EA6-DF929625EA0E}">
        <p15:presenceInfo xmlns:p15="http://schemas.microsoft.com/office/powerpoint/2012/main" userId="S::lauren.fernandes@nielseniq.com::f6cc5de4-c518-415c-8de8-a35a7ce8e224" providerId="AD"/>
      </p:ext>
    </p:extLst>
  </p:cmAuthor>
  <p:cmAuthor id="6" name="Genevieve Aronson" initials="GA" lastIdx="1" clrIdx="5">
    <p:extLst>
      <p:ext uri="{19B8F6BF-5375-455C-9EA6-DF929625EA0E}">
        <p15:presenceInfo xmlns:p15="http://schemas.microsoft.com/office/powerpoint/2012/main" userId="S::genevieve.aronson@nielseniq.com::ae62bb3d-ec9b-4c88-aef3-ce4af67f2d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0535"/>
    <a:srgbClr val="FF6D05"/>
    <a:srgbClr val="AD4400"/>
    <a:srgbClr val="006A6B"/>
    <a:srgbClr val="008F90"/>
    <a:srgbClr val="000000"/>
    <a:srgbClr val="EAEAEA"/>
    <a:srgbClr val="D20043"/>
    <a:srgbClr val="FAB0C8"/>
    <a:srgbClr val="F84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CF7E36-1D8A-7844-BB53-D0A46EB48EED}" v="2" dt="2022-03-25T01:43:57.875"/>
    <p1510:client id="{3AADE714-FC25-49F4-AC22-1D19CDB5630E}" v="129" dt="2022-03-23T22:20:24.971"/>
    <p1510:client id="{F86464D0-24A5-ACF3-BCC0-CFBD5824E7AD}" v="6" dt="2022-03-25T08:26:11.014"/>
  </p1510:revLst>
</p1510:revInfo>
</file>

<file path=ppt/tableStyles.xml><?xml version="1.0" encoding="utf-8"?>
<a:tblStyleLst xmlns:a="http://schemas.openxmlformats.org/drawingml/2006/main" def="{469CF8A6-BA74-41D0-844E-E492E5B354B2}">
  <a:tblStyle styleId="{469CF8A6-BA74-41D0-844E-E492E5B354B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BA25508-F0D6-4D4D-A9A9-FF9C70A3F794}" styleName="Table_1">
    <a:wholeTbl>
      <a:tcTxStyle b="off" i="off">
        <a:font>
          <a:latin typeface="Calibri"/>
          <a:ea typeface="Calibri"/>
          <a:cs typeface="Calibri"/>
        </a:font>
        <a:srgbClr val="5F5F5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6EFF8"/>
          </a:solidFill>
        </a:fill>
      </a:tcStyle>
    </a:wholeTbl>
    <a:band1H>
      <a:tcTxStyle/>
      <a:tcStyle>
        <a:tcBdr/>
        <a:fill>
          <a:solidFill>
            <a:srgbClr val="CADEF1"/>
          </a:solidFill>
        </a:fill>
      </a:tcStyle>
    </a:band1H>
    <a:band2H>
      <a:tcTxStyle/>
      <a:tcStyle>
        <a:tcBdr/>
      </a:tcStyle>
    </a:band2H>
    <a:band1V>
      <a:tcTxStyle/>
      <a:tcStyle>
        <a:tcBdr/>
        <a:fill>
          <a:solidFill>
            <a:srgbClr val="CADEF1"/>
          </a:solidFill>
        </a:fill>
      </a:tcStyle>
    </a:band1V>
    <a:band2V>
      <a:tcTxStyle/>
      <a:tcStyle>
        <a:tcBdr/>
      </a:tcStyle>
    </a:band2V>
    <a:lastCol>
      <a:tcTxStyle b="on" i="off">
        <a:font>
          <a:latin typeface="Calibri"/>
          <a:ea typeface="Calibri"/>
          <a:cs typeface="Calibri"/>
        </a:font>
        <a:srgbClr val="FFFFFF"/>
      </a:tcTxStyle>
      <a:tcStyle>
        <a:tcBdr/>
        <a:fill>
          <a:solidFill>
            <a:srgbClr val="009DD9"/>
          </a:solidFill>
        </a:fill>
      </a:tcStyle>
    </a:lastCol>
    <a:firstCol>
      <a:tcTxStyle b="on" i="off">
        <a:font>
          <a:latin typeface="Calibri"/>
          <a:ea typeface="Calibri"/>
          <a:cs typeface="Calibri"/>
        </a:font>
        <a:srgbClr val="FFFFFF"/>
      </a:tcTxStyle>
      <a:tcStyle>
        <a:tcBdr/>
        <a:fill>
          <a:solidFill>
            <a:srgbClr val="009DD9"/>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009DD9"/>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009DD9"/>
          </a:solidFill>
        </a:fill>
      </a:tcStyle>
    </a:firstRow>
    <a:neCell>
      <a:tcTxStyle/>
      <a:tcStyle>
        <a:tcBdr/>
      </a:tcStyle>
    </a:neCell>
    <a:nwCell>
      <a:tcTxStyle/>
      <a:tcStyle>
        <a:tcBdr/>
      </a:tcStyle>
    </a:nwCell>
  </a:tblStyle>
  <a:tblStyle styleId="{B91F8C95-C109-4E46-810C-E26E2133D9FB}"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5.fntdata"/><Relationship Id="rId89" Type="http://schemas.openxmlformats.org/officeDocument/2006/relationships/font" Target="fonts/font20.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5.fntdata"/><Relationship Id="rId79" Type="http://schemas.openxmlformats.org/officeDocument/2006/relationships/font" Target="fonts/font10.fntdata"/><Relationship Id="rId102"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font" Target="fonts/font21.fntdata"/><Relationship Id="rId95" Type="http://schemas.openxmlformats.org/officeDocument/2006/relationships/font" Target="fonts/font26.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notesMaster" Target="notesMasters/notesMaster1.xml"/><Relationship Id="rId80" Type="http://schemas.openxmlformats.org/officeDocument/2006/relationships/font" Target="fonts/font11.fntdata"/><Relationship Id="rId85" Type="http://schemas.openxmlformats.org/officeDocument/2006/relationships/font" Target="fonts/font16.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font" Target="fonts/font22.fntdata"/><Relationship Id="rId96" Type="http://schemas.openxmlformats.org/officeDocument/2006/relationships/font" Target="fonts/font2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94" Type="http://schemas.openxmlformats.org/officeDocument/2006/relationships/font" Target="fonts/font25.fntdata"/><Relationship Id="rId99" Type="http://schemas.openxmlformats.org/officeDocument/2006/relationships/font" Target="fonts/font30.fntdata"/><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7.fntdata"/><Relationship Id="rId97" Type="http://schemas.openxmlformats.org/officeDocument/2006/relationships/font" Target="fonts/font28.fntdata"/><Relationship Id="rId10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2.fntdata"/><Relationship Id="rId92" Type="http://schemas.openxmlformats.org/officeDocument/2006/relationships/font" Target="fonts/font23.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8.fntdata"/><Relationship Id="rId61" Type="http://schemas.openxmlformats.org/officeDocument/2006/relationships/slide" Target="slides/slide57.xml"/><Relationship Id="rId82" Type="http://schemas.openxmlformats.org/officeDocument/2006/relationships/font" Target="fonts/font13.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8.fntdata"/><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3.fntdata"/><Relationship Id="rId93" Type="http://schemas.openxmlformats.org/officeDocument/2006/relationships/font" Target="fonts/font24.fntdata"/><Relationship Id="rId98" Type="http://schemas.openxmlformats.org/officeDocument/2006/relationships/font" Target="fonts/font29.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6D8_5DC7F97C.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_194_47DCE74E.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_194_47DCE74E3.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_194_47DCE74E4.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_194_47DCE74E5.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_194_47DCE74E6.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_186_55D9E82E.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_187_34D22C28.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_187_34D22C287.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_187_34D22C288.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_187_34D22C289.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6D8_5DC7F97C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_187_34D22C2810.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_18A_308F5257.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_18A_308F52571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_18A_308F52571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_18A_308F52571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_18A_308F52571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_6F5_843FAD1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_17F_95F38140.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_17F_95F381401.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_17F_95F381402.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A0_22B5264F.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_17F_95F381403.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_17F_95F381404.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_17D_763DD904.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_17D_763DD90419.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_17D_763DD90420.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_17D_763DD90421.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_17D_763DD90422.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_17E_E94EFC3D.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_17E_E94EFC3D23.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_17E_E94EFC3D24.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1A0_22B5264F2.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_17E_E94EFC3D25.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_17E_E94EFC3D26.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_6FB_FCF95E14.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_180_C5A00A9D.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_6CA_1A6BCF0.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_6D9_6FDE13EF.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_173_3C448487.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_173_3C44848727.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_173_3C44848728.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_173_3C44848729.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6F2_D68767E0.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_173_3C44848730.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_173_3C44848731.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_173_3C44848732.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_173_3C44848733.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_173_3C44848734.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_173_3C44848735.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_173_3C44848736.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_173_3C44848737.xlsx"/></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_174_B7E3619A.xlsx"/><Relationship Id="rId2" Type="http://schemas.microsoft.com/office/2011/relationships/chartColorStyle" Target="colors46.xml"/><Relationship Id="rId1" Type="http://schemas.microsoft.com/office/2011/relationships/chartStyle" Target="style46.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_175_89B03E81.xlsx"/><Relationship Id="rId2" Type="http://schemas.microsoft.com/office/2011/relationships/chartColorStyle" Target="colors47.xml"/><Relationship Id="rId1" Type="http://schemas.microsoft.com/office/2011/relationships/chartStyle" Target="style47.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18F_C6BB8164.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_171_4B1041DB.xlsx"/><Relationship Id="rId2" Type="http://schemas.microsoft.com/office/2011/relationships/chartColorStyle" Target="colors48.xml"/><Relationship Id="rId1" Type="http://schemas.microsoft.com/office/2011/relationships/chartStyle" Target="style48.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_196_E349CED.xlsx"/><Relationship Id="rId2" Type="http://schemas.microsoft.com/office/2011/relationships/chartColorStyle" Target="colors49.xml"/><Relationship Id="rId1" Type="http://schemas.microsoft.com/office/2011/relationships/chartStyle" Target="style49.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_196_E349CED38.xlsx"/><Relationship Id="rId2" Type="http://schemas.microsoft.com/office/2011/relationships/chartColorStyle" Target="colors50.xml"/><Relationship Id="rId1" Type="http://schemas.microsoft.com/office/2011/relationships/chartStyle" Target="style50.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_18B_AF81004E.xlsx"/><Relationship Id="rId2" Type="http://schemas.microsoft.com/office/2011/relationships/chartColorStyle" Target="colors51.xml"/><Relationship Id="rId1" Type="http://schemas.microsoft.com/office/2011/relationships/chartStyle" Target="style51.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_18B_AF81004E39.xlsx"/><Relationship Id="rId2" Type="http://schemas.microsoft.com/office/2011/relationships/chartColorStyle" Target="colors52.xml"/><Relationship Id="rId1" Type="http://schemas.microsoft.com/office/2011/relationships/chartStyle" Target="style5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191_F736F5B.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_192_19C410B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_193_478E3170.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tx>
            <c:strRef>
              <c:f>Sheet1!$C$1</c:f>
              <c:strCache>
                <c:ptCount val="1"/>
                <c:pt idx="0">
                  <c:v>Energy</c:v>
                </c:pt>
              </c:strCache>
            </c:strRef>
          </c:tx>
          <c:spPr>
            <a:solidFill>
              <a:srgbClr val="1D79FF"/>
            </a:solidFill>
            <a:ln>
              <a:noFill/>
            </a:ln>
            <a:effectLst/>
          </c:spPr>
          <c:invertIfNegative val="0"/>
          <c:dLbls>
            <c:delete val="1"/>
          </c:dLbls>
          <c:cat>
            <c:strRef>
              <c:f>Sheet1!$A$2:$A$6</c:f>
              <c:strCache>
                <c:ptCount val="5"/>
                <c:pt idx="0">
                  <c:v>US</c:v>
                </c:pt>
                <c:pt idx="1">
                  <c:v>Europe</c:v>
                </c:pt>
                <c:pt idx="2">
                  <c:v>Other AEs</c:v>
                </c:pt>
                <c:pt idx="3">
                  <c:v>China</c:v>
                </c:pt>
                <c:pt idx="4">
                  <c:v>Other EMDEs</c:v>
                </c:pt>
              </c:strCache>
            </c:strRef>
          </c:cat>
          <c:val>
            <c:numRef>
              <c:f>Sheet1!$C$2:$C$6</c:f>
              <c:numCache>
                <c:formatCode>General</c:formatCode>
                <c:ptCount val="5"/>
                <c:pt idx="0">
                  <c:v>2.9</c:v>
                </c:pt>
                <c:pt idx="1">
                  <c:v>3.5</c:v>
                </c:pt>
                <c:pt idx="2">
                  <c:v>1.6</c:v>
                </c:pt>
                <c:pt idx="3">
                  <c:v>1.6</c:v>
                </c:pt>
                <c:pt idx="4">
                  <c:v>1.2</c:v>
                </c:pt>
              </c:numCache>
            </c:numRef>
          </c:val>
          <c:extLst>
            <c:ext xmlns:c16="http://schemas.microsoft.com/office/drawing/2014/chart" uri="{C3380CC4-5D6E-409C-BE32-E72D297353CC}">
              <c16:uniqueId val="{00000001-3335-4800-AA1A-4CD31481CF2D}"/>
            </c:ext>
          </c:extLst>
        </c:ser>
        <c:ser>
          <c:idx val="2"/>
          <c:order val="2"/>
          <c:tx>
            <c:strRef>
              <c:f>Sheet1!$D$1</c:f>
              <c:strCache>
                <c:ptCount val="1"/>
                <c:pt idx="0">
                  <c:v>Exchange rate</c:v>
                </c:pt>
              </c:strCache>
            </c:strRef>
          </c:tx>
          <c:spPr>
            <a:solidFill>
              <a:srgbClr val="FF6D05"/>
            </a:solidFill>
            <a:ln>
              <a:noFill/>
            </a:ln>
            <a:effectLst/>
          </c:spPr>
          <c:invertIfNegative val="0"/>
          <c:dLbls>
            <c:delete val="1"/>
          </c:dLbls>
          <c:cat>
            <c:strRef>
              <c:f>Sheet1!$A$2:$A$6</c:f>
              <c:strCache>
                <c:ptCount val="5"/>
                <c:pt idx="0">
                  <c:v>US</c:v>
                </c:pt>
                <c:pt idx="1">
                  <c:v>Europe</c:v>
                </c:pt>
                <c:pt idx="2">
                  <c:v>Other AEs</c:v>
                </c:pt>
                <c:pt idx="3">
                  <c:v>China</c:v>
                </c:pt>
                <c:pt idx="4">
                  <c:v>Other EMDEs</c:v>
                </c:pt>
              </c:strCache>
            </c:strRef>
          </c:cat>
          <c:val>
            <c:numRef>
              <c:f>Sheet1!$D$2:$D$6</c:f>
              <c:numCache>
                <c:formatCode>General</c:formatCode>
                <c:ptCount val="5"/>
                <c:pt idx="0">
                  <c:v>0.1</c:v>
                </c:pt>
                <c:pt idx="1">
                  <c:v>0.1</c:v>
                </c:pt>
                <c:pt idx="2">
                  <c:v>0.4</c:v>
                </c:pt>
                <c:pt idx="3">
                  <c:v>-0.1</c:v>
                </c:pt>
                <c:pt idx="4">
                  <c:v>-1.7</c:v>
                </c:pt>
              </c:numCache>
            </c:numRef>
          </c:val>
          <c:extLst>
            <c:ext xmlns:c16="http://schemas.microsoft.com/office/drawing/2014/chart" uri="{C3380CC4-5D6E-409C-BE32-E72D297353CC}">
              <c16:uniqueId val="{00000001-8FE3-42E2-A92C-169687774E19}"/>
            </c:ext>
          </c:extLst>
        </c:ser>
        <c:ser>
          <c:idx val="3"/>
          <c:order val="3"/>
          <c:tx>
            <c:strRef>
              <c:f>Sheet1!$E$1</c:f>
              <c:strCache>
                <c:ptCount val="1"/>
                <c:pt idx="0">
                  <c:v>Food</c:v>
                </c:pt>
              </c:strCache>
            </c:strRef>
          </c:tx>
          <c:spPr>
            <a:solidFill>
              <a:srgbClr val="D20043"/>
            </a:solidFill>
            <a:ln>
              <a:noFill/>
            </a:ln>
            <a:effectLst/>
          </c:spPr>
          <c:invertIfNegative val="0"/>
          <c:dLbls>
            <c:delete val="1"/>
          </c:dLbls>
          <c:cat>
            <c:strRef>
              <c:f>Sheet1!$A$2:$A$6</c:f>
              <c:strCache>
                <c:ptCount val="5"/>
                <c:pt idx="0">
                  <c:v>US</c:v>
                </c:pt>
                <c:pt idx="1">
                  <c:v>Europe</c:v>
                </c:pt>
                <c:pt idx="2">
                  <c:v>Other AEs</c:v>
                </c:pt>
                <c:pt idx="3">
                  <c:v>China</c:v>
                </c:pt>
                <c:pt idx="4">
                  <c:v>Other EMDEs</c:v>
                </c:pt>
              </c:strCache>
            </c:strRef>
          </c:cat>
          <c:val>
            <c:numRef>
              <c:f>Sheet1!$E$2:$E$6</c:f>
              <c:numCache>
                <c:formatCode>General</c:formatCode>
                <c:ptCount val="5"/>
                <c:pt idx="0">
                  <c:v>0.3</c:v>
                </c:pt>
                <c:pt idx="1">
                  <c:v>0.6</c:v>
                </c:pt>
                <c:pt idx="2">
                  <c:v>0.4</c:v>
                </c:pt>
                <c:pt idx="3">
                  <c:v>0.1</c:v>
                </c:pt>
                <c:pt idx="4">
                  <c:v>-0.2</c:v>
                </c:pt>
              </c:numCache>
            </c:numRef>
          </c:val>
          <c:extLst>
            <c:ext xmlns:c16="http://schemas.microsoft.com/office/drawing/2014/chart" uri="{C3380CC4-5D6E-409C-BE32-E72D297353CC}">
              <c16:uniqueId val="{00000002-8FE3-42E2-A92C-169687774E19}"/>
            </c:ext>
          </c:extLst>
        </c:ser>
        <c:ser>
          <c:idx val="4"/>
          <c:order val="4"/>
          <c:tx>
            <c:strRef>
              <c:f>Sheet1!$F$1</c:f>
              <c:strCache>
                <c:ptCount val="1"/>
                <c:pt idx="0">
                  <c:v>Other</c:v>
                </c:pt>
              </c:strCache>
            </c:strRef>
          </c:tx>
          <c:spPr>
            <a:solidFill>
              <a:schemeClr val="accent5"/>
            </a:solidFill>
            <a:ln>
              <a:noFill/>
            </a:ln>
            <a:effectLst/>
          </c:spPr>
          <c:invertIfNegative val="0"/>
          <c:dLbls>
            <c:delete val="1"/>
          </c:dLbls>
          <c:cat>
            <c:strRef>
              <c:f>Sheet1!$A$2:$A$6</c:f>
              <c:strCache>
                <c:ptCount val="5"/>
                <c:pt idx="0">
                  <c:v>US</c:v>
                </c:pt>
                <c:pt idx="1">
                  <c:v>Europe</c:v>
                </c:pt>
                <c:pt idx="2">
                  <c:v>Other AEs</c:v>
                </c:pt>
                <c:pt idx="3">
                  <c:v>China</c:v>
                </c:pt>
                <c:pt idx="4">
                  <c:v>Other EMDEs</c:v>
                </c:pt>
              </c:strCache>
            </c:strRef>
          </c:cat>
          <c:val>
            <c:numRef>
              <c:f>Sheet1!$F$2:$F$6</c:f>
              <c:numCache>
                <c:formatCode>General</c:formatCode>
                <c:ptCount val="5"/>
                <c:pt idx="0">
                  <c:v>2.1</c:v>
                </c:pt>
                <c:pt idx="1">
                  <c:v>0.1</c:v>
                </c:pt>
                <c:pt idx="2">
                  <c:v>-0.3</c:v>
                </c:pt>
                <c:pt idx="3">
                  <c:v>0.5</c:v>
                </c:pt>
                <c:pt idx="4">
                  <c:v>3.3</c:v>
                </c:pt>
              </c:numCache>
            </c:numRef>
          </c:val>
          <c:extLst>
            <c:ext xmlns:c16="http://schemas.microsoft.com/office/drawing/2014/chart" uri="{C3380CC4-5D6E-409C-BE32-E72D297353CC}">
              <c16:uniqueId val="{00000003-8FE3-42E2-A92C-169687774E19}"/>
            </c:ext>
          </c:extLst>
        </c:ser>
        <c:dLbls>
          <c:dLblPos val="inEnd"/>
          <c:showLegendKey val="0"/>
          <c:showVal val="1"/>
          <c:showCatName val="0"/>
          <c:showSerName val="0"/>
          <c:showPercent val="0"/>
          <c:showBubbleSize val="0"/>
        </c:dLbls>
        <c:gapWidth val="125"/>
        <c:overlap val="100"/>
        <c:axId val="556417247"/>
        <c:axId val="556403935"/>
      </c:barChart>
      <c:lineChart>
        <c:grouping val="standard"/>
        <c:varyColors val="0"/>
        <c:ser>
          <c:idx val="0"/>
          <c:order val="0"/>
          <c:tx>
            <c:strRef>
              <c:f>Sheet1!$B$1</c:f>
              <c:strCache>
                <c:ptCount val="1"/>
                <c:pt idx="0">
                  <c:v>Total inflation</c:v>
                </c:pt>
              </c:strCache>
            </c:strRef>
          </c:tx>
          <c:spPr>
            <a:ln w="28575" cap="rnd">
              <a:noFill/>
              <a:round/>
            </a:ln>
            <a:effectLst/>
          </c:spPr>
          <c:marker>
            <c:symbol val="circle"/>
            <c:size val="8"/>
            <c:spPr>
              <a:solidFill>
                <a:schemeClr val="accent1"/>
              </a:solidFill>
              <a:ln w="9525">
                <a:solidFill>
                  <a:schemeClr val="accent1"/>
                </a:solidFill>
              </a:ln>
              <a:effectLst/>
            </c:spPr>
          </c:marker>
          <c:cat>
            <c:strRef>
              <c:f>Sheet1!$A$2:$A$6</c:f>
              <c:strCache>
                <c:ptCount val="5"/>
                <c:pt idx="0">
                  <c:v>US</c:v>
                </c:pt>
                <c:pt idx="1">
                  <c:v>Europe</c:v>
                </c:pt>
                <c:pt idx="2">
                  <c:v>Other AEs</c:v>
                </c:pt>
                <c:pt idx="3">
                  <c:v>China</c:v>
                </c:pt>
                <c:pt idx="4">
                  <c:v>Other EMDEs</c:v>
                </c:pt>
              </c:strCache>
            </c:strRef>
          </c:cat>
          <c:val>
            <c:numRef>
              <c:f>Sheet1!$B$2:$B$6</c:f>
              <c:numCache>
                <c:formatCode>General</c:formatCode>
                <c:ptCount val="5"/>
                <c:pt idx="0">
                  <c:v>5.4</c:v>
                </c:pt>
                <c:pt idx="1">
                  <c:v>4.4000000000000004</c:v>
                </c:pt>
                <c:pt idx="2">
                  <c:v>2</c:v>
                </c:pt>
                <c:pt idx="3">
                  <c:v>2.2000000000000002</c:v>
                </c:pt>
                <c:pt idx="4">
                  <c:v>2.7</c:v>
                </c:pt>
              </c:numCache>
            </c:numRef>
          </c:val>
          <c:smooth val="0"/>
          <c:extLst>
            <c:ext xmlns:c16="http://schemas.microsoft.com/office/drawing/2014/chart" uri="{C3380CC4-5D6E-409C-BE32-E72D297353CC}">
              <c16:uniqueId val="{00000000-3335-4800-AA1A-4CD31481CF2D}"/>
            </c:ext>
          </c:extLst>
        </c:ser>
        <c:dLbls>
          <c:showLegendKey val="0"/>
          <c:showVal val="0"/>
          <c:showCatName val="0"/>
          <c:showSerName val="0"/>
          <c:showPercent val="0"/>
          <c:showBubbleSize val="0"/>
        </c:dLbls>
        <c:marker val="1"/>
        <c:smooth val="0"/>
        <c:axId val="655412959"/>
        <c:axId val="656259151"/>
      </c:lineChart>
      <c:catAx>
        <c:axId val="556417247"/>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ontserrat" panose="00000500000000000000" pitchFamily="2" charset="0"/>
                <a:ea typeface="+mn-ea"/>
                <a:cs typeface="+mn-cs"/>
              </a:defRPr>
            </a:pPr>
            <a:endParaRPr lang="en-US"/>
          </a:p>
        </c:txPr>
        <c:crossAx val="556403935"/>
        <c:crossesAt val="0"/>
        <c:auto val="1"/>
        <c:lblAlgn val="ctr"/>
        <c:lblOffset val="100"/>
        <c:noMultiLvlLbl val="0"/>
      </c:catAx>
      <c:valAx>
        <c:axId val="556403935"/>
        <c:scaling>
          <c:orientation val="minMax"/>
        </c:scaling>
        <c:delete val="0"/>
        <c:axPos val="l"/>
        <c:majorGridlines>
          <c:spPr>
            <a:ln w="9525" cap="flat" cmpd="sng" algn="ctr">
              <a:solidFill>
                <a:schemeClr val="tx2"/>
              </a:solidFill>
              <a:round/>
            </a:ln>
            <a:effectLst/>
          </c:spPr>
        </c:majorGridlines>
        <c:numFmt formatCode="General" sourceLinked="1"/>
        <c:majorTickMark val="out"/>
        <c:minorTickMark val="none"/>
        <c:tickLblPos val="nextTo"/>
        <c:spPr>
          <a:noFill/>
          <a:ln>
            <a:noFill/>
          </a:ln>
          <a:effectLst/>
        </c:spPr>
        <c:txPr>
          <a:bodyPr rot="0" spcFirstLastPara="1" vertOverflow="ellipsis" wrap="square" anchor="b" anchorCtr="1"/>
          <a:lstStyle/>
          <a:p>
            <a:pPr>
              <a:defRPr sz="900" b="0" i="0" u="none" strike="noStrike" kern="1200" baseline="0">
                <a:solidFill>
                  <a:schemeClr val="accent5"/>
                </a:solidFill>
                <a:latin typeface="Montserrat" panose="00000500000000000000" pitchFamily="2" charset="0"/>
                <a:ea typeface="+mn-ea"/>
                <a:cs typeface="+mn-cs"/>
              </a:defRPr>
            </a:pPr>
            <a:endParaRPr lang="en-US"/>
          </a:p>
        </c:txPr>
        <c:crossAx val="556417247"/>
        <c:crosses val="autoZero"/>
        <c:crossBetween val="between"/>
      </c:valAx>
      <c:valAx>
        <c:axId val="656259151"/>
        <c:scaling>
          <c:orientation val="minMax"/>
          <c:min val="-3"/>
        </c:scaling>
        <c:delete val="1"/>
        <c:axPos val="r"/>
        <c:numFmt formatCode="General" sourceLinked="1"/>
        <c:majorTickMark val="out"/>
        <c:minorTickMark val="none"/>
        <c:tickLblPos val="nextTo"/>
        <c:crossAx val="655412959"/>
        <c:crosses val="max"/>
        <c:crossBetween val="between"/>
      </c:valAx>
      <c:catAx>
        <c:axId val="655412959"/>
        <c:scaling>
          <c:orientation val="minMax"/>
        </c:scaling>
        <c:delete val="1"/>
        <c:axPos val="b"/>
        <c:numFmt formatCode="General" sourceLinked="1"/>
        <c:majorTickMark val="out"/>
        <c:minorTickMark val="none"/>
        <c:tickLblPos val="nextTo"/>
        <c:crossAx val="656259151"/>
        <c:crosses val="autoZero"/>
        <c:auto val="1"/>
        <c:lblAlgn val="ctr"/>
        <c:lblOffset val="100"/>
        <c:noMultiLvlLbl val="0"/>
      </c:catAx>
      <c:spPr>
        <a:noFill/>
        <a:ln>
          <a:noFill/>
        </a:ln>
        <a:effectLst/>
      </c:spPr>
    </c:plotArea>
    <c:legend>
      <c:legendPos val="t"/>
      <c:layout>
        <c:manualLayout>
          <c:xMode val="edge"/>
          <c:yMode val="edge"/>
          <c:x val="1.6115292150099252E-3"/>
          <c:y val="2.5946688068711733E-2"/>
          <c:w val="0.99838847078499005"/>
          <c:h val="7.289010351775117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3740653876207021"/>
          <c:y val="3.7023033282540842E-3"/>
          <c:w val="0.31056252374614385"/>
          <c:h val="0.99576380155808619"/>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rgbClr val="006A6B"/>
              </a:solidFill>
              <a:ln>
                <a:noFill/>
              </a:ln>
              <a:effectLst/>
            </c:spPr>
            <c:extLst>
              <c:ext xmlns:c16="http://schemas.microsoft.com/office/drawing/2014/chart" uri="{C3380CC4-5D6E-409C-BE32-E72D297353CC}">
                <c16:uniqueId val="{00000001-B958-D14B-868A-A013589B3314}"/>
              </c:ext>
            </c:extLst>
          </c:dPt>
          <c:dPt>
            <c:idx val="1"/>
            <c:invertIfNegative val="0"/>
            <c:bubble3D val="0"/>
            <c:spPr>
              <a:solidFill>
                <a:srgbClr val="006A6B"/>
              </a:solidFill>
              <a:ln>
                <a:noFill/>
              </a:ln>
              <a:effectLst/>
            </c:spPr>
            <c:extLst>
              <c:ext xmlns:c16="http://schemas.microsoft.com/office/drawing/2014/chart" uri="{C3380CC4-5D6E-409C-BE32-E72D297353CC}">
                <c16:uniqueId val="{00000003-B958-D14B-868A-A013589B3314}"/>
              </c:ext>
            </c:extLst>
          </c:dPt>
          <c:dPt>
            <c:idx val="2"/>
            <c:invertIfNegative val="0"/>
            <c:bubble3D val="0"/>
            <c:spPr>
              <a:solidFill>
                <a:srgbClr val="006A6B"/>
              </a:solidFill>
              <a:ln>
                <a:noFill/>
              </a:ln>
              <a:effectLst/>
            </c:spPr>
            <c:extLst>
              <c:ext xmlns:c16="http://schemas.microsoft.com/office/drawing/2014/chart" uri="{C3380CC4-5D6E-409C-BE32-E72D297353CC}">
                <c16:uniqueId val="{00000005-B958-D14B-868A-A013589B3314}"/>
              </c:ext>
            </c:extLst>
          </c:dPt>
          <c:dPt>
            <c:idx val="3"/>
            <c:invertIfNegative val="0"/>
            <c:bubble3D val="0"/>
            <c:spPr>
              <a:solidFill>
                <a:srgbClr val="006A6B"/>
              </a:solidFill>
              <a:ln>
                <a:noFill/>
              </a:ln>
              <a:effectLst/>
            </c:spPr>
            <c:extLst>
              <c:ext xmlns:c16="http://schemas.microsoft.com/office/drawing/2014/chart" uri="{C3380CC4-5D6E-409C-BE32-E72D297353CC}">
                <c16:uniqueId val="{00000007-B958-D14B-868A-A013589B3314}"/>
              </c:ext>
            </c:extLst>
          </c:dPt>
          <c:dPt>
            <c:idx val="4"/>
            <c:invertIfNegative val="0"/>
            <c:bubble3D val="0"/>
            <c:spPr>
              <a:solidFill>
                <a:srgbClr val="006A6B"/>
              </a:solidFill>
              <a:ln>
                <a:noFill/>
              </a:ln>
              <a:effectLst/>
            </c:spPr>
            <c:extLst>
              <c:ext xmlns:c16="http://schemas.microsoft.com/office/drawing/2014/chart" uri="{C3380CC4-5D6E-409C-BE32-E72D297353CC}">
                <c16:uniqueId val="{00000009-B958-D14B-868A-A013589B3314}"/>
              </c:ext>
            </c:extLst>
          </c:dPt>
          <c:dPt>
            <c:idx val="5"/>
            <c:invertIfNegative val="0"/>
            <c:bubble3D val="0"/>
            <c:spPr>
              <a:solidFill>
                <a:srgbClr val="006A6B"/>
              </a:solidFill>
              <a:ln>
                <a:noFill/>
              </a:ln>
              <a:effectLst/>
            </c:spPr>
            <c:extLst>
              <c:ext xmlns:c16="http://schemas.microsoft.com/office/drawing/2014/chart" uri="{C3380CC4-5D6E-409C-BE32-E72D297353CC}">
                <c16:uniqueId val="{0000000B-B958-D14B-868A-A013589B3314}"/>
              </c:ext>
            </c:extLst>
          </c:dPt>
          <c:dPt>
            <c:idx val="6"/>
            <c:invertIfNegative val="0"/>
            <c:bubble3D val="0"/>
            <c:spPr>
              <a:solidFill>
                <a:srgbClr val="006A6B"/>
              </a:solidFill>
              <a:ln>
                <a:noFill/>
              </a:ln>
              <a:effectLst/>
            </c:spPr>
            <c:extLst>
              <c:ext xmlns:c16="http://schemas.microsoft.com/office/drawing/2014/chart" uri="{C3380CC4-5D6E-409C-BE32-E72D297353CC}">
                <c16:uniqueId val="{0000000D-B958-D14B-868A-A013589B3314}"/>
              </c:ext>
            </c:extLst>
          </c:dPt>
          <c:dPt>
            <c:idx val="7"/>
            <c:invertIfNegative val="0"/>
            <c:bubble3D val="0"/>
            <c:spPr>
              <a:solidFill>
                <a:srgbClr val="006A6B"/>
              </a:solidFill>
              <a:ln>
                <a:noFill/>
              </a:ln>
              <a:effectLst/>
            </c:spPr>
            <c:extLst>
              <c:ext xmlns:c16="http://schemas.microsoft.com/office/drawing/2014/chart" uri="{C3380CC4-5D6E-409C-BE32-E72D297353CC}">
                <c16:uniqueId val="{0000000F-B958-D14B-868A-A013589B3314}"/>
              </c:ext>
            </c:extLst>
          </c:dPt>
          <c:dPt>
            <c:idx val="9"/>
            <c:invertIfNegative val="0"/>
            <c:bubble3D val="0"/>
            <c:spPr>
              <a:solidFill>
                <a:srgbClr val="006A6B"/>
              </a:solidFill>
              <a:ln>
                <a:noFill/>
              </a:ln>
              <a:effectLst/>
            </c:spPr>
            <c:extLst>
              <c:ext xmlns:c16="http://schemas.microsoft.com/office/drawing/2014/chart" uri="{C3380CC4-5D6E-409C-BE32-E72D297353CC}">
                <c16:uniqueId val="{00000011-B958-D14B-868A-A013589B3314}"/>
              </c:ext>
            </c:extLst>
          </c:dPt>
          <c:dPt>
            <c:idx val="10"/>
            <c:invertIfNegative val="0"/>
            <c:bubble3D val="0"/>
            <c:spPr>
              <a:solidFill>
                <a:srgbClr val="006A6B"/>
              </a:solidFill>
              <a:ln>
                <a:noFill/>
              </a:ln>
              <a:effectLst/>
            </c:spPr>
            <c:extLst>
              <c:ext xmlns:c16="http://schemas.microsoft.com/office/drawing/2014/chart" uri="{C3380CC4-5D6E-409C-BE32-E72D297353CC}">
                <c16:uniqueId val="{00000013-B958-D14B-868A-A013589B3314}"/>
              </c:ext>
            </c:extLst>
          </c:dPt>
          <c:dPt>
            <c:idx val="11"/>
            <c:invertIfNegative val="0"/>
            <c:bubble3D val="0"/>
            <c:spPr>
              <a:solidFill>
                <a:srgbClr val="006A6B"/>
              </a:solidFill>
              <a:ln>
                <a:noFill/>
              </a:ln>
              <a:effectLst/>
            </c:spPr>
            <c:extLst>
              <c:ext xmlns:c16="http://schemas.microsoft.com/office/drawing/2014/chart" uri="{C3380CC4-5D6E-409C-BE32-E72D297353CC}">
                <c16:uniqueId val="{00000015-B958-D14B-868A-A013589B3314}"/>
              </c:ext>
            </c:extLst>
          </c:dPt>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17-B958-D14B-868A-A013589B3314}"/>
              </c:ext>
            </c:extLst>
          </c:dPt>
          <c:dPt>
            <c:idx val="13"/>
            <c:invertIfNegative val="0"/>
            <c:bubble3D val="0"/>
            <c:spPr>
              <a:solidFill>
                <a:schemeClr val="bg1">
                  <a:lumMod val="75000"/>
                </a:schemeClr>
              </a:solidFill>
              <a:ln>
                <a:noFill/>
              </a:ln>
              <a:effectLst/>
            </c:spPr>
            <c:extLst>
              <c:ext xmlns:c16="http://schemas.microsoft.com/office/drawing/2014/chart" uri="{C3380CC4-5D6E-409C-BE32-E72D297353CC}">
                <c16:uniqueId val="{00000019-B958-D14B-868A-A013589B3314}"/>
              </c:ext>
            </c:extLst>
          </c:dPt>
          <c:dPt>
            <c:idx val="14"/>
            <c:invertIfNegative val="0"/>
            <c:bubble3D val="0"/>
            <c:spPr>
              <a:solidFill>
                <a:schemeClr val="bg1">
                  <a:lumMod val="75000"/>
                </a:schemeClr>
              </a:solidFill>
              <a:ln>
                <a:noFill/>
              </a:ln>
              <a:effectLst/>
            </c:spPr>
            <c:extLst>
              <c:ext xmlns:c16="http://schemas.microsoft.com/office/drawing/2014/chart" uri="{C3380CC4-5D6E-409C-BE32-E72D297353CC}">
                <c16:uniqueId val="{0000001B-B958-D14B-868A-A013589B3314}"/>
              </c:ext>
            </c:extLst>
          </c:dPt>
          <c:dPt>
            <c:idx val="15"/>
            <c:invertIfNegative val="0"/>
            <c:bubble3D val="0"/>
            <c:spPr>
              <a:solidFill>
                <a:schemeClr val="bg1">
                  <a:lumMod val="75000"/>
                </a:schemeClr>
              </a:solidFill>
              <a:ln>
                <a:noFill/>
              </a:ln>
              <a:effectLst/>
            </c:spPr>
            <c:extLst>
              <c:ext xmlns:c16="http://schemas.microsoft.com/office/drawing/2014/chart" uri="{C3380CC4-5D6E-409C-BE32-E72D297353CC}">
                <c16:uniqueId val="{0000001D-B958-D14B-868A-A013589B3314}"/>
              </c:ext>
            </c:extLst>
          </c:dPt>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1F-B958-D14B-868A-A013589B3314}"/>
              </c:ext>
            </c:extLst>
          </c:dPt>
          <c:dPt>
            <c:idx val="17"/>
            <c:invertIfNegative val="0"/>
            <c:bubble3D val="0"/>
            <c:spPr>
              <a:solidFill>
                <a:schemeClr val="bg1">
                  <a:lumMod val="75000"/>
                </a:schemeClr>
              </a:solidFill>
              <a:ln>
                <a:noFill/>
              </a:ln>
              <a:effectLst/>
            </c:spPr>
            <c:extLst>
              <c:ext xmlns:c16="http://schemas.microsoft.com/office/drawing/2014/chart" uri="{C3380CC4-5D6E-409C-BE32-E72D297353CC}">
                <c16:uniqueId val="{00000021-B958-D14B-868A-A013589B3314}"/>
              </c:ext>
            </c:extLst>
          </c:dPt>
          <c:dPt>
            <c:idx val="18"/>
            <c:invertIfNegative val="0"/>
            <c:bubble3D val="0"/>
            <c:spPr>
              <a:solidFill>
                <a:schemeClr val="bg1">
                  <a:lumMod val="75000"/>
                </a:schemeClr>
              </a:solidFill>
              <a:ln>
                <a:noFill/>
              </a:ln>
              <a:effectLst/>
            </c:spPr>
            <c:extLst>
              <c:ext xmlns:c16="http://schemas.microsoft.com/office/drawing/2014/chart" uri="{C3380CC4-5D6E-409C-BE32-E72D297353CC}">
                <c16:uniqueId val="{00000023-B958-D14B-868A-A013589B3314}"/>
              </c:ext>
            </c:extLst>
          </c:dPt>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Groceries</c:v>
                </c:pt>
                <c:pt idx="1">
                  <c:v>Utilities</c:v>
                </c:pt>
                <c:pt idx="2">
                  <c:v>Education</c:v>
                </c:pt>
                <c:pt idx="3">
                  <c:v>Childcare</c:v>
                </c:pt>
                <c:pt idx="4">
                  <c:v>Financial services</c:v>
                </c:pt>
                <c:pt idx="5">
                  <c:v>Rent/ mortgage</c:v>
                </c:pt>
                <c:pt idx="6">
                  <c:v>In home entertainment</c:v>
                </c:pt>
                <c:pt idx="7">
                  <c:v>Paying off debt</c:v>
                </c:pt>
                <c:pt idx="8">
                  <c:v>Transport costs</c:v>
                </c:pt>
                <c:pt idx="9">
                  <c:v>Food delivery/ takeaway</c:v>
                </c:pt>
                <c:pt idx="10">
                  <c:v>Electronics/Tech</c:v>
                </c:pt>
                <c:pt idx="11">
                  <c:v>Home improvements</c:v>
                </c:pt>
                <c:pt idx="12">
                  <c:v>Gym/sports/club </c:v>
                </c:pt>
                <c:pt idx="13">
                  <c:v>Dom. Holidays</c:v>
                </c:pt>
                <c:pt idx="14">
                  <c:v>Clothing/ Apparel</c:v>
                </c:pt>
                <c:pt idx="15">
                  <c:v>O/S Holidays</c:v>
                </c:pt>
                <c:pt idx="16">
                  <c:v>OOH entertainment</c:v>
                </c:pt>
                <c:pt idx="17">
                  <c:v>OOH dining/ eating</c:v>
                </c:pt>
              </c:strCache>
            </c:strRef>
          </c:cat>
          <c:val>
            <c:numRef>
              <c:f>Sheet1!$B$2:$B$19</c:f>
              <c:numCache>
                <c:formatCode>0%</c:formatCode>
                <c:ptCount val="18"/>
                <c:pt idx="0">
                  <c:v>0.31</c:v>
                </c:pt>
                <c:pt idx="1">
                  <c:v>0.25</c:v>
                </c:pt>
                <c:pt idx="2">
                  <c:v>0.19</c:v>
                </c:pt>
                <c:pt idx="3">
                  <c:v>0.09</c:v>
                </c:pt>
                <c:pt idx="4">
                  <c:v>0.14000000000000001</c:v>
                </c:pt>
                <c:pt idx="5">
                  <c:v>0.03</c:v>
                </c:pt>
                <c:pt idx="6">
                  <c:v>0.14000000000000001</c:v>
                </c:pt>
                <c:pt idx="7">
                  <c:v>0.02</c:v>
                </c:pt>
                <c:pt idx="8">
                  <c:v>-0.02</c:v>
                </c:pt>
                <c:pt idx="9">
                  <c:v>0.05</c:v>
                </c:pt>
                <c:pt idx="10">
                  <c:v>0.08</c:v>
                </c:pt>
                <c:pt idx="11">
                  <c:v>0.05</c:v>
                </c:pt>
                <c:pt idx="12">
                  <c:v>-7.0000000000000007E-2</c:v>
                </c:pt>
                <c:pt idx="13">
                  <c:v>-7.0000000000000007E-2</c:v>
                </c:pt>
                <c:pt idx="14">
                  <c:v>-0.08</c:v>
                </c:pt>
                <c:pt idx="15">
                  <c:v>-0.13</c:v>
                </c:pt>
                <c:pt idx="16">
                  <c:v>-0.21</c:v>
                </c:pt>
                <c:pt idx="17">
                  <c:v>-0.22</c:v>
                </c:pt>
              </c:numCache>
            </c:numRef>
          </c:val>
          <c:extLst>
            <c:ext xmlns:c16="http://schemas.microsoft.com/office/drawing/2014/chart" uri="{C3380CC4-5D6E-409C-BE32-E72D297353CC}">
              <c16:uniqueId val="{00000024-B958-D14B-868A-A013589B3314}"/>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4"/>
          <c:min val="-0.4"/>
        </c:scaling>
        <c:delete val="1"/>
        <c:axPos val="t"/>
        <c:numFmt formatCode="0%" sourceLinked="1"/>
        <c:majorTickMark val="out"/>
        <c:minorTickMark val="none"/>
        <c:tickLblPos val="nextTo"/>
        <c:crossAx val="93441581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3760457264109693"/>
          <c:y val="3.7023033282540842E-3"/>
          <c:w val="0.30317373933365033"/>
          <c:h val="0.99576380155808619"/>
        </c:manualLayout>
      </c:layout>
      <c:barChart>
        <c:barDir val="bar"/>
        <c:grouping val="clustered"/>
        <c:varyColors val="0"/>
        <c:ser>
          <c:idx val="0"/>
          <c:order val="0"/>
          <c:tx>
            <c:strRef>
              <c:f>Sheet1!$B$1</c:f>
              <c:strCache>
                <c:ptCount val="1"/>
                <c:pt idx="0">
                  <c:v>Series 1</c:v>
                </c:pt>
              </c:strCache>
            </c:strRef>
          </c:tx>
          <c:spPr>
            <a:solidFill>
              <a:srgbClr val="008F90"/>
            </a:solidFill>
            <a:ln>
              <a:noFill/>
            </a:ln>
            <a:effectLst/>
          </c:spPr>
          <c:invertIfNegative val="0"/>
          <c:dPt>
            <c:idx val="0"/>
            <c:invertIfNegative val="0"/>
            <c:bubble3D val="0"/>
            <c:spPr>
              <a:solidFill>
                <a:srgbClr val="008F90"/>
              </a:solidFill>
              <a:ln>
                <a:noFill/>
              </a:ln>
              <a:effectLst/>
            </c:spPr>
            <c:extLst>
              <c:ext xmlns:c16="http://schemas.microsoft.com/office/drawing/2014/chart" uri="{C3380CC4-5D6E-409C-BE32-E72D297353CC}">
                <c16:uniqueId val="{00000001-4C0B-804A-85EF-CB618E514BCF}"/>
              </c:ext>
            </c:extLst>
          </c:dPt>
          <c:dPt>
            <c:idx val="1"/>
            <c:invertIfNegative val="0"/>
            <c:bubble3D val="0"/>
            <c:spPr>
              <a:solidFill>
                <a:srgbClr val="008F90"/>
              </a:solidFill>
              <a:ln>
                <a:noFill/>
              </a:ln>
              <a:effectLst/>
            </c:spPr>
            <c:extLst>
              <c:ext xmlns:c16="http://schemas.microsoft.com/office/drawing/2014/chart" uri="{C3380CC4-5D6E-409C-BE32-E72D297353CC}">
                <c16:uniqueId val="{00000003-4C0B-804A-85EF-CB618E514BCF}"/>
              </c:ext>
            </c:extLst>
          </c:dPt>
          <c:dPt>
            <c:idx val="2"/>
            <c:invertIfNegative val="0"/>
            <c:bubble3D val="0"/>
            <c:spPr>
              <a:solidFill>
                <a:srgbClr val="008F90"/>
              </a:solidFill>
              <a:ln>
                <a:noFill/>
              </a:ln>
              <a:effectLst/>
            </c:spPr>
            <c:extLst>
              <c:ext xmlns:c16="http://schemas.microsoft.com/office/drawing/2014/chart" uri="{C3380CC4-5D6E-409C-BE32-E72D297353CC}">
                <c16:uniqueId val="{00000005-4C0B-804A-85EF-CB618E514BCF}"/>
              </c:ext>
            </c:extLst>
          </c:dPt>
          <c:dPt>
            <c:idx val="3"/>
            <c:invertIfNegative val="0"/>
            <c:bubble3D val="0"/>
            <c:spPr>
              <a:solidFill>
                <a:srgbClr val="008F90"/>
              </a:solidFill>
              <a:ln>
                <a:noFill/>
              </a:ln>
              <a:effectLst/>
            </c:spPr>
            <c:extLst>
              <c:ext xmlns:c16="http://schemas.microsoft.com/office/drawing/2014/chart" uri="{C3380CC4-5D6E-409C-BE32-E72D297353CC}">
                <c16:uniqueId val="{00000007-4C0B-804A-85EF-CB618E514BCF}"/>
              </c:ext>
            </c:extLst>
          </c:dPt>
          <c:dPt>
            <c:idx val="4"/>
            <c:invertIfNegative val="0"/>
            <c:bubble3D val="0"/>
            <c:spPr>
              <a:solidFill>
                <a:srgbClr val="008F90"/>
              </a:solidFill>
              <a:ln>
                <a:noFill/>
              </a:ln>
              <a:effectLst/>
            </c:spPr>
            <c:extLst>
              <c:ext xmlns:c16="http://schemas.microsoft.com/office/drawing/2014/chart" uri="{C3380CC4-5D6E-409C-BE32-E72D297353CC}">
                <c16:uniqueId val="{00000009-4C0B-804A-85EF-CB618E514BCF}"/>
              </c:ext>
            </c:extLst>
          </c:dPt>
          <c:dPt>
            <c:idx val="5"/>
            <c:invertIfNegative val="0"/>
            <c:bubble3D val="0"/>
            <c:spPr>
              <a:solidFill>
                <a:srgbClr val="008F90"/>
              </a:solidFill>
              <a:ln>
                <a:noFill/>
              </a:ln>
              <a:effectLst/>
            </c:spPr>
            <c:extLst>
              <c:ext xmlns:c16="http://schemas.microsoft.com/office/drawing/2014/chart" uri="{C3380CC4-5D6E-409C-BE32-E72D297353CC}">
                <c16:uniqueId val="{0000000B-4C0B-804A-85EF-CB618E514BCF}"/>
              </c:ext>
            </c:extLst>
          </c:dPt>
          <c:dPt>
            <c:idx val="6"/>
            <c:invertIfNegative val="0"/>
            <c:bubble3D val="0"/>
            <c:spPr>
              <a:solidFill>
                <a:srgbClr val="008F90"/>
              </a:solidFill>
              <a:ln>
                <a:noFill/>
              </a:ln>
              <a:effectLst/>
            </c:spPr>
            <c:extLst>
              <c:ext xmlns:c16="http://schemas.microsoft.com/office/drawing/2014/chart" uri="{C3380CC4-5D6E-409C-BE32-E72D297353CC}">
                <c16:uniqueId val="{0000000D-4C0B-804A-85EF-CB618E514BCF}"/>
              </c:ext>
            </c:extLst>
          </c:dPt>
          <c:dPt>
            <c:idx val="7"/>
            <c:invertIfNegative val="0"/>
            <c:bubble3D val="0"/>
            <c:spPr>
              <a:solidFill>
                <a:srgbClr val="008F90"/>
              </a:solidFill>
              <a:ln>
                <a:noFill/>
              </a:ln>
              <a:effectLst/>
            </c:spPr>
            <c:extLst>
              <c:ext xmlns:c16="http://schemas.microsoft.com/office/drawing/2014/chart" uri="{C3380CC4-5D6E-409C-BE32-E72D297353CC}">
                <c16:uniqueId val="{0000000F-4C0B-804A-85EF-CB618E514BCF}"/>
              </c:ext>
            </c:extLst>
          </c:dPt>
          <c:dPt>
            <c:idx val="8"/>
            <c:invertIfNegative val="0"/>
            <c:bubble3D val="0"/>
            <c:spPr>
              <a:solidFill>
                <a:srgbClr val="008F90"/>
              </a:solidFill>
              <a:ln>
                <a:noFill/>
              </a:ln>
              <a:effectLst/>
            </c:spPr>
            <c:extLst>
              <c:ext xmlns:c16="http://schemas.microsoft.com/office/drawing/2014/chart" uri="{C3380CC4-5D6E-409C-BE32-E72D297353CC}">
                <c16:uniqueId val="{00000011-4C0B-804A-85EF-CB618E514BCF}"/>
              </c:ext>
            </c:extLst>
          </c:dPt>
          <c:dPt>
            <c:idx val="9"/>
            <c:invertIfNegative val="0"/>
            <c:bubble3D val="0"/>
            <c:spPr>
              <a:solidFill>
                <a:srgbClr val="008F90"/>
              </a:solidFill>
              <a:ln>
                <a:noFill/>
              </a:ln>
              <a:effectLst/>
            </c:spPr>
            <c:extLst>
              <c:ext xmlns:c16="http://schemas.microsoft.com/office/drawing/2014/chart" uri="{C3380CC4-5D6E-409C-BE32-E72D297353CC}">
                <c16:uniqueId val="{00000013-4C0B-804A-85EF-CB618E514BCF}"/>
              </c:ext>
            </c:extLst>
          </c:dPt>
          <c:dPt>
            <c:idx val="10"/>
            <c:invertIfNegative val="0"/>
            <c:bubble3D val="0"/>
            <c:spPr>
              <a:solidFill>
                <a:srgbClr val="008F90"/>
              </a:solidFill>
              <a:ln>
                <a:noFill/>
              </a:ln>
              <a:effectLst/>
            </c:spPr>
            <c:extLst>
              <c:ext xmlns:c16="http://schemas.microsoft.com/office/drawing/2014/chart" uri="{C3380CC4-5D6E-409C-BE32-E72D297353CC}">
                <c16:uniqueId val="{00000015-4C0B-804A-85EF-CB618E514BCF}"/>
              </c:ext>
            </c:extLst>
          </c:dPt>
          <c:dPt>
            <c:idx val="11"/>
            <c:invertIfNegative val="0"/>
            <c:bubble3D val="0"/>
            <c:spPr>
              <a:solidFill>
                <a:srgbClr val="008F90"/>
              </a:solidFill>
              <a:ln>
                <a:noFill/>
              </a:ln>
              <a:effectLst/>
            </c:spPr>
            <c:extLst>
              <c:ext xmlns:c16="http://schemas.microsoft.com/office/drawing/2014/chart" uri="{C3380CC4-5D6E-409C-BE32-E72D297353CC}">
                <c16:uniqueId val="{00000017-4C0B-804A-85EF-CB618E514BCF}"/>
              </c:ext>
            </c:extLst>
          </c:dPt>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19-4C0B-804A-85EF-CB618E514BCF}"/>
              </c:ext>
            </c:extLst>
          </c:dPt>
          <c:dPt>
            <c:idx val="13"/>
            <c:invertIfNegative val="0"/>
            <c:bubble3D val="0"/>
            <c:spPr>
              <a:solidFill>
                <a:srgbClr val="008F90"/>
              </a:solidFill>
              <a:ln>
                <a:noFill/>
              </a:ln>
              <a:effectLst/>
            </c:spPr>
            <c:extLst>
              <c:ext xmlns:c16="http://schemas.microsoft.com/office/drawing/2014/chart" uri="{C3380CC4-5D6E-409C-BE32-E72D297353CC}">
                <c16:uniqueId val="{0000001B-4C0B-804A-85EF-CB618E514BCF}"/>
              </c:ext>
            </c:extLst>
          </c:dPt>
          <c:dPt>
            <c:idx val="14"/>
            <c:invertIfNegative val="0"/>
            <c:bubble3D val="0"/>
            <c:spPr>
              <a:solidFill>
                <a:srgbClr val="008F90"/>
              </a:solidFill>
              <a:ln>
                <a:noFill/>
              </a:ln>
              <a:effectLst/>
            </c:spPr>
            <c:extLst>
              <c:ext xmlns:c16="http://schemas.microsoft.com/office/drawing/2014/chart" uri="{C3380CC4-5D6E-409C-BE32-E72D297353CC}">
                <c16:uniqueId val="{0000001D-4C0B-804A-85EF-CB618E514BCF}"/>
              </c:ext>
            </c:extLst>
          </c:dPt>
          <c:dPt>
            <c:idx val="15"/>
            <c:invertIfNegative val="0"/>
            <c:bubble3D val="0"/>
            <c:spPr>
              <a:solidFill>
                <a:schemeClr val="bg1">
                  <a:lumMod val="75000"/>
                </a:schemeClr>
              </a:solidFill>
              <a:ln>
                <a:noFill/>
              </a:ln>
              <a:effectLst/>
            </c:spPr>
            <c:extLst>
              <c:ext xmlns:c16="http://schemas.microsoft.com/office/drawing/2014/chart" uri="{C3380CC4-5D6E-409C-BE32-E72D297353CC}">
                <c16:uniqueId val="{0000001F-4C0B-804A-85EF-CB618E514BCF}"/>
              </c:ext>
            </c:extLst>
          </c:dPt>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21-4C0B-804A-85EF-CB618E514BCF}"/>
              </c:ext>
            </c:extLst>
          </c:dPt>
          <c:dPt>
            <c:idx val="17"/>
            <c:invertIfNegative val="0"/>
            <c:bubble3D val="0"/>
            <c:spPr>
              <a:solidFill>
                <a:schemeClr val="bg1">
                  <a:lumMod val="75000"/>
                </a:schemeClr>
              </a:solidFill>
              <a:ln>
                <a:noFill/>
              </a:ln>
              <a:effectLst/>
            </c:spPr>
            <c:extLst>
              <c:ext xmlns:c16="http://schemas.microsoft.com/office/drawing/2014/chart" uri="{C3380CC4-5D6E-409C-BE32-E72D297353CC}">
                <c16:uniqueId val="{00000023-4C0B-804A-85EF-CB618E514BCF}"/>
              </c:ext>
            </c:extLst>
          </c:dPt>
          <c:dPt>
            <c:idx val="18"/>
            <c:invertIfNegative val="0"/>
            <c:bubble3D val="0"/>
            <c:spPr>
              <a:solidFill>
                <a:srgbClr val="008F90"/>
              </a:solidFill>
              <a:ln>
                <a:noFill/>
              </a:ln>
              <a:effectLst/>
            </c:spPr>
            <c:extLst>
              <c:ext xmlns:c16="http://schemas.microsoft.com/office/drawing/2014/chart" uri="{C3380CC4-5D6E-409C-BE32-E72D297353CC}">
                <c16:uniqueId val="{00000025-4C0B-804A-85EF-CB618E514BCF}"/>
              </c:ext>
            </c:extLst>
          </c:dPt>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Groceries</c:v>
                </c:pt>
                <c:pt idx="1">
                  <c:v>Utilities</c:v>
                </c:pt>
                <c:pt idx="2">
                  <c:v>Education</c:v>
                </c:pt>
                <c:pt idx="3">
                  <c:v>Childcare</c:v>
                </c:pt>
                <c:pt idx="4">
                  <c:v>Financial services</c:v>
                </c:pt>
                <c:pt idx="5">
                  <c:v>Rent/ mortgage</c:v>
                </c:pt>
                <c:pt idx="6">
                  <c:v>In home entertainment</c:v>
                </c:pt>
                <c:pt idx="7">
                  <c:v>Paying off debt</c:v>
                </c:pt>
                <c:pt idx="8">
                  <c:v>Transport costs</c:v>
                </c:pt>
                <c:pt idx="9">
                  <c:v>Food delivery/ takeaway</c:v>
                </c:pt>
                <c:pt idx="10">
                  <c:v>Electronics/Tech</c:v>
                </c:pt>
                <c:pt idx="11">
                  <c:v>Home improvements</c:v>
                </c:pt>
                <c:pt idx="12">
                  <c:v>Gym/sports/club </c:v>
                </c:pt>
                <c:pt idx="13">
                  <c:v>Dom. Holidays</c:v>
                </c:pt>
                <c:pt idx="14">
                  <c:v>Clothing/ Apparel</c:v>
                </c:pt>
                <c:pt idx="15">
                  <c:v>O/S Holidays</c:v>
                </c:pt>
                <c:pt idx="16">
                  <c:v>OOH entertainment</c:v>
                </c:pt>
                <c:pt idx="17">
                  <c:v>OOH dining/ eating</c:v>
                </c:pt>
              </c:strCache>
            </c:strRef>
          </c:cat>
          <c:val>
            <c:numRef>
              <c:f>Sheet1!$B$2:$B$19</c:f>
              <c:numCache>
                <c:formatCode>0%</c:formatCode>
                <c:ptCount val="18"/>
                <c:pt idx="0">
                  <c:v>0.3</c:v>
                </c:pt>
                <c:pt idx="1">
                  <c:v>0.26</c:v>
                </c:pt>
                <c:pt idx="2">
                  <c:v>0.13</c:v>
                </c:pt>
                <c:pt idx="3">
                  <c:v>0.1</c:v>
                </c:pt>
                <c:pt idx="4">
                  <c:v>0.12</c:v>
                </c:pt>
                <c:pt idx="5">
                  <c:v>0.08</c:v>
                </c:pt>
                <c:pt idx="6">
                  <c:v>0.14000000000000001</c:v>
                </c:pt>
                <c:pt idx="7">
                  <c:v>7.0000000000000007E-2</c:v>
                </c:pt>
                <c:pt idx="8">
                  <c:v>0.13</c:v>
                </c:pt>
                <c:pt idx="9">
                  <c:v>0.16</c:v>
                </c:pt>
                <c:pt idx="10">
                  <c:v>0.12</c:v>
                </c:pt>
                <c:pt idx="11">
                  <c:v>0.1</c:v>
                </c:pt>
                <c:pt idx="12">
                  <c:v>-0.02</c:v>
                </c:pt>
                <c:pt idx="13">
                  <c:v>0.04</c:v>
                </c:pt>
                <c:pt idx="14">
                  <c:v>0.04</c:v>
                </c:pt>
                <c:pt idx="15">
                  <c:v>-0.06</c:v>
                </c:pt>
                <c:pt idx="16">
                  <c:v>-0.11</c:v>
                </c:pt>
                <c:pt idx="17">
                  <c:v>-7.0000000000000007E-2</c:v>
                </c:pt>
              </c:numCache>
            </c:numRef>
          </c:val>
          <c:extLst>
            <c:ext xmlns:c16="http://schemas.microsoft.com/office/drawing/2014/chart" uri="{C3380CC4-5D6E-409C-BE32-E72D297353CC}">
              <c16:uniqueId val="{00000026-4C0B-804A-85EF-CB618E514BCF}"/>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5"/>
          <c:min val="-0.30000000000000004"/>
        </c:scaling>
        <c:delete val="1"/>
        <c:axPos val="t"/>
        <c:numFmt formatCode="0%" sourceLinked="1"/>
        <c:majorTickMark val="out"/>
        <c:minorTickMark val="none"/>
        <c:tickLblPos val="nextTo"/>
        <c:crossAx val="934415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4182439968972405"/>
          <c:y val="3.7023033282540842E-3"/>
          <c:w val="0.28816790003227322"/>
          <c:h val="0.99576380155808619"/>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rgbClr val="FF6D05"/>
              </a:solidFill>
              <a:ln>
                <a:noFill/>
              </a:ln>
              <a:effectLst/>
            </c:spPr>
            <c:extLst>
              <c:ext xmlns:c16="http://schemas.microsoft.com/office/drawing/2014/chart" uri="{C3380CC4-5D6E-409C-BE32-E72D297353CC}">
                <c16:uniqueId val="{00000001-4F21-4C49-A8D2-9137F4C1EE51}"/>
              </c:ext>
            </c:extLst>
          </c:dPt>
          <c:dPt>
            <c:idx val="1"/>
            <c:invertIfNegative val="0"/>
            <c:bubble3D val="0"/>
            <c:spPr>
              <a:solidFill>
                <a:srgbClr val="FF6D05"/>
              </a:solidFill>
              <a:ln>
                <a:noFill/>
              </a:ln>
              <a:effectLst/>
            </c:spPr>
            <c:extLst>
              <c:ext xmlns:c16="http://schemas.microsoft.com/office/drawing/2014/chart" uri="{C3380CC4-5D6E-409C-BE32-E72D297353CC}">
                <c16:uniqueId val="{00000003-4F21-4C49-A8D2-9137F4C1EE51}"/>
              </c:ext>
            </c:extLst>
          </c:dPt>
          <c:dPt>
            <c:idx val="2"/>
            <c:invertIfNegative val="0"/>
            <c:bubble3D val="0"/>
            <c:spPr>
              <a:solidFill>
                <a:srgbClr val="FF6D05"/>
              </a:solidFill>
              <a:ln>
                <a:noFill/>
              </a:ln>
              <a:effectLst/>
            </c:spPr>
            <c:extLst>
              <c:ext xmlns:c16="http://schemas.microsoft.com/office/drawing/2014/chart" uri="{C3380CC4-5D6E-409C-BE32-E72D297353CC}">
                <c16:uniqueId val="{00000005-4F21-4C49-A8D2-9137F4C1EE51}"/>
              </c:ext>
            </c:extLst>
          </c:dPt>
          <c:dPt>
            <c:idx val="3"/>
            <c:invertIfNegative val="0"/>
            <c:bubble3D val="0"/>
            <c:spPr>
              <a:solidFill>
                <a:srgbClr val="FF6D05"/>
              </a:solidFill>
              <a:ln>
                <a:noFill/>
              </a:ln>
              <a:effectLst/>
            </c:spPr>
            <c:extLst>
              <c:ext xmlns:c16="http://schemas.microsoft.com/office/drawing/2014/chart" uri="{C3380CC4-5D6E-409C-BE32-E72D297353CC}">
                <c16:uniqueId val="{00000007-4F21-4C49-A8D2-9137F4C1EE51}"/>
              </c:ext>
            </c:extLst>
          </c:dPt>
          <c:dPt>
            <c:idx val="4"/>
            <c:invertIfNegative val="0"/>
            <c:bubble3D val="0"/>
            <c:spPr>
              <a:solidFill>
                <a:srgbClr val="FF6D05"/>
              </a:solidFill>
              <a:ln>
                <a:noFill/>
              </a:ln>
              <a:effectLst/>
            </c:spPr>
            <c:extLst>
              <c:ext xmlns:c16="http://schemas.microsoft.com/office/drawing/2014/chart" uri="{C3380CC4-5D6E-409C-BE32-E72D297353CC}">
                <c16:uniqueId val="{00000009-4F21-4C49-A8D2-9137F4C1EE51}"/>
              </c:ext>
            </c:extLst>
          </c:dPt>
          <c:dPt>
            <c:idx val="5"/>
            <c:invertIfNegative val="0"/>
            <c:bubble3D val="0"/>
            <c:spPr>
              <a:solidFill>
                <a:srgbClr val="FF6D05"/>
              </a:solidFill>
              <a:ln>
                <a:noFill/>
              </a:ln>
              <a:effectLst/>
            </c:spPr>
            <c:extLst>
              <c:ext xmlns:c16="http://schemas.microsoft.com/office/drawing/2014/chart" uri="{C3380CC4-5D6E-409C-BE32-E72D297353CC}">
                <c16:uniqueId val="{0000000B-4F21-4C49-A8D2-9137F4C1EE51}"/>
              </c:ext>
            </c:extLst>
          </c:dPt>
          <c:dPt>
            <c:idx val="6"/>
            <c:invertIfNegative val="0"/>
            <c:bubble3D val="0"/>
            <c:spPr>
              <a:solidFill>
                <a:srgbClr val="FF6D05"/>
              </a:solidFill>
              <a:ln>
                <a:noFill/>
              </a:ln>
              <a:effectLst/>
            </c:spPr>
            <c:extLst>
              <c:ext xmlns:c16="http://schemas.microsoft.com/office/drawing/2014/chart" uri="{C3380CC4-5D6E-409C-BE32-E72D297353CC}">
                <c16:uniqueId val="{0000000D-4F21-4C49-A8D2-9137F4C1EE51}"/>
              </c:ext>
            </c:extLst>
          </c:dPt>
          <c:dPt>
            <c:idx val="7"/>
            <c:invertIfNegative val="0"/>
            <c:bubble3D val="0"/>
            <c:spPr>
              <a:solidFill>
                <a:srgbClr val="FF6D05"/>
              </a:solidFill>
              <a:ln>
                <a:noFill/>
              </a:ln>
              <a:effectLst/>
            </c:spPr>
            <c:extLst>
              <c:ext xmlns:c16="http://schemas.microsoft.com/office/drawing/2014/chart" uri="{C3380CC4-5D6E-409C-BE32-E72D297353CC}">
                <c16:uniqueId val="{0000000F-4F21-4C49-A8D2-9137F4C1EE51}"/>
              </c:ext>
            </c:extLst>
          </c:dPt>
          <c:dPt>
            <c:idx val="9"/>
            <c:invertIfNegative val="0"/>
            <c:bubble3D val="0"/>
            <c:spPr>
              <a:solidFill>
                <a:schemeClr val="bg1">
                  <a:lumMod val="75000"/>
                </a:schemeClr>
              </a:solidFill>
              <a:ln>
                <a:noFill/>
              </a:ln>
              <a:effectLst/>
            </c:spPr>
            <c:extLst>
              <c:ext xmlns:c16="http://schemas.microsoft.com/office/drawing/2014/chart" uri="{C3380CC4-5D6E-409C-BE32-E72D297353CC}">
                <c16:uniqueId val="{00000011-4F21-4C49-A8D2-9137F4C1EE51}"/>
              </c:ext>
            </c:extLst>
          </c:dPt>
          <c:dPt>
            <c:idx val="10"/>
            <c:invertIfNegative val="0"/>
            <c:bubble3D val="0"/>
            <c:spPr>
              <a:solidFill>
                <a:schemeClr val="bg1">
                  <a:lumMod val="75000"/>
                </a:schemeClr>
              </a:solidFill>
              <a:ln>
                <a:noFill/>
              </a:ln>
              <a:effectLst/>
            </c:spPr>
            <c:extLst>
              <c:ext xmlns:c16="http://schemas.microsoft.com/office/drawing/2014/chart" uri="{C3380CC4-5D6E-409C-BE32-E72D297353CC}">
                <c16:uniqueId val="{00000013-4F21-4C49-A8D2-9137F4C1EE51}"/>
              </c:ext>
            </c:extLst>
          </c:dPt>
          <c:dPt>
            <c:idx val="11"/>
            <c:invertIfNegative val="0"/>
            <c:bubble3D val="0"/>
            <c:spPr>
              <a:solidFill>
                <a:schemeClr val="bg1">
                  <a:lumMod val="75000"/>
                </a:schemeClr>
              </a:solidFill>
              <a:ln>
                <a:noFill/>
              </a:ln>
              <a:effectLst/>
            </c:spPr>
            <c:extLst>
              <c:ext xmlns:c16="http://schemas.microsoft.com/office/drawing/2014/chart" uri="{C3380CC4-5D6E-409C-BE32-E72D297353CC}">
                <c16:uniqueId val="{00000015-4F21-4C49-A8D2-9137F4C1EE51}"/>
              </c:ext>
            </c:extLst>
          </c:dPt>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17-4F21-4C49-A8D2-9137F4C1EE51}"/>
              </c:ext>
            </c:extLst>
          </c:dPt>
          <c:dPt>
            <c:idx val="13"/>
            <c:invertIfNegative val="0"/>
            <c:bubble3D val="0"/>
            <c:spPr>
              <a:solidFill>
                <a:schemeClr val="bg1">
                  <a:lumMod val="75000"/>
                </a:schemeClr>
              </a:solidFill>
              <a:ln>
                <a:noFill/>
              </a:ln>
              <a:effectLst/>
            </c:spPr>
            <c:extLst>
              <c:ext xmlns:c16="http://schemas.microsoft.com/office/drawing/2014/chart" uri="{C3380CC4-5D6E-409C-BE32-E72D297353CC}">
                <c16:uniqueId val="{00000019-4F21-4C49-A8D2-9137F4C1EE51}"/>
              </c:ext>
            </c:extLst>
          </c:dPt>
          <c:dPt>
            <c:idx val="14"/>
            <c:invertIfNegative val="0"/>
            <c:bubble3D val="0"/>
            <c:spPr>
              <a:solidFill>
                <a:schemeClr val="bg1">
                  <a:lumMod val="75000"/>
                </a:schemeClr>
              </a:solidFill>
              <a:ln>
                <a:noFill/>
              </a:ln>
              <a:effectLst/>
            </c:spPr>
            <c:extLst>
              <c:ext xmlns:c16="http://schemas.microsoft.com/office/drawing/2014/chart" uri="{C3380CC4-5D6E-409C-BE32-E72D297353CC}">
                <c16:uniqueId val="{0000001B-4F21-4C49-A8D2-9137F4C1EE51}"/>
              </c:ext>
            </c:extLst>
          </c:dPt>
          <c:dPt>
            <c:idx val="15"/>
            <c:invertIfNegative val="0"/>
            <c:bubble3D val="0"/>
            <c:spPr>
              <a:solidFill>
                <a:schemeClr val="bg1">
                  <a:lumMod val="75000"/>
                </a:schemeClr>
              </a:solidFill>
              <a:ln>
                <a:noFill/>
              </a:ln>
              <a:effectLst/>
            </c:spPr>
            <c:extLst>
              <c:ext xmlns:c16="http://schemas.microsoft.com/office/drawing/2014/chart" uri="{C3380CC4-5D6E-409C-BE32-E72D297353CC}">
                <c16:uniqueId val="{0000001D-4F21-4C49-A8D2-9137F4C1EE51}"/>
              </c:ext>
            </c:extLst>
          </c:dPt>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1F-4F21-4C49-A8D2-9137F4C1EE51}"/>
              </c:ext>
            </c:extLst>
          </c:dPt>
          <c:dPt>
            <c:idx val="17"/>
            <c:invertIfNegative val="0"/>
            <c:bubble3D val="0"/>
            <c:spPr>
              <a:solidFill>
                <a:schemeClr val="bg1">
                  <a:lumMod val="75000"/>
                </a:schemeClr>
              </a:solidFill>
              <a:ln>
                <a:noFill/>
              </a:ln>
              <a:effectLst/>
            </c:spPr>
            <c:extLst>
              <c:ext xmlns:c16="http://schemas.microsoft.com/office/drawing/2014/chart" uri="{C3380CC4-5D6E-409C-BE32-E72D297353CC}">
                <c16:uniqueId val="{00000021-4F21-4C49-A8D2-9137F4C1EE51}"/>
              </c:ext>
            </c:extLst>
          </c:dPt>
          <c:dPt>
            <c:idx val="18"/>
            <c:invertIfNegative val="0"/>
            <c:bubble3D val="0"/>
            <c:spPr>
              <a:solidFill>
                <a:schemeClr val="bg1">
                  <a:lumMod val="75000"/>
                </a:schemeClr>
              </a:solidFill>
              <a:ln>
                <a:noFill/>
              </a:ln>
              <a:effectLst/>
            </c:spPr>
            <c:extLst>
              <c:ext xmlns:c16="http://schemas.microsoft.com/office/drawing/2014/chart" uri="{C3380CC4-5D6E-409C-BE32-E72D297353CC}">
                <c16:uniqueId val="{00000023-4F21-4C49-A8D2-9137F4C1EE51}"/>
              </c:ext>
            </c:extLst>
          </c:dPt>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Groceries</c:v>
                </c:pt>
                <c:pt idx="1">
                  <c:v>Utilities</c:v>
                </c:pt>
                <c:pt idx="2">
                  <c:v>Education</c:v>
                </c:pt>
                <c:pt idx="3">
                  <c:v>Childcare</c:v>
                </c:pt>
                <c:pt idx="4">
                  <c:v>Financial services</c:v>
                </c:pt>
                <c:pt idx="5">
                  <c:v>Rent/ mortgage</c:v>
                </c:pt>
                <c:pt idx="6">
                  <c:v>In home entertainment</c:v>
                </c:pt>
                <c:pt idx="7">
                  <c:v>Paying off debt</c:v>
                </c:pt>
                <c:pt idx="8">
                  <c:v>Transport costs</c:v>
                </c:pt>
                <c:pt idx="9">
                  <c:v>Food delivery/ takeaway</c:v>
                </c:pt>
                <c:pt idx="10">
                  <c:v>Electronics/Tech</c:v>
                </c:pt>
                <c:pt idx="11">
                  <c:v>Home improvements</c:v>
                </c:pt>
                <c:pt idx="12">
                  <c:v>Gym/sports/club </c:v>
                </c:pt>
                <c:pt idx="13">
                  <c:v>Dom. Holidays</c:v>
                </c:pt>
                <c:pt idx="14">
                  <c:v>Clothing/ Apparel</c:v>
                </c:pt>
                <c:pt idx="15">
                  <c:v>O/S Holidays</c:v>
                </c:pt>
                <c:pt idx="16">
                  <c:v>OOH entertainment</c:v>
                </c:pt>
                <c:pt idx="17">
                  <c:v>OOH dining/ eating</c:v>
                </c:pt>
              </c:strCache>
            </c:strRef>
          </c:cat>
          <c:val>
            <c:numRef>
              <c:f>Sheet1!$B$2:$B$19</c:f>
              <c:numCache>
                <c:formatCode>0%</c:formatCode>
                <c:ptCount val="18"/>
                <c:pt idx="0">
                  <c:v>0.24</c:v>
                </c:pt>
                <c:pt idx="1">
                  <c:v>0.2</c:v>
                </c:pt>
                <c:pt idx="2">
                  <c:v>0.11</c:v>
                </c:pt>
                <c:pt idx="3">
                  <c:v>0.03</c:v>
                </c:pt>
                <c:pt idx="4">
                  <c:v>0.02</c:v>
                </c:pt>
                <c:pt idx="5">
                  <c:v>0.03</c:v>
                </c:pt>
                <c:pt idx="6">
                  <c:v>0.05</c:v>
                </c:pt>
                <c:pt idx="7">
                  <c:v>0.01</c:v>
                </c:pt>
                <c:pt idx="8">
                  <c:v>-0.03</c:v>
                </c:pt>
                <c:pt idx="9">
                  <c:v>-0.04</c:v>
                </c:pt>
                <c:pt idx="10">
                  <c:v>-0.12</c:v>
                </c:pt>
                <c:pt idx="11">
                  <c:v>-0.11</c:v>
                </c:pt>
                <c:pt idx="12">
                  <c:v>-0.2</c:v>
                </c:pt>
                <c:pt idx="13">
                  <c:v>-0.23</c:v>
                </c:pt>
                <c:pt idx="14">
                  <c:v>-0.27</c:v>
                </c:pt>
                <c:pt idx="15">
                  <c:v>-0.26</c:v>
                </c:pt>
                <c:pt idx="16">
                  <c:v>-0.4</c:v>
                </c:pt>
                <c:pt idx="17">
                  <c:v>-0.39</c:v>
                </c:pt>
              </c:numCache>
            </c:numRef>
          </c:val>
          <c:extLst>
            <c:ext xmlns:c16="http://schemas.microsoft.com/office/drawing/2014/chart" uri="{C3380CC4-5D6E-409C-BE32-E72D297353CC}">
              <c16:uniqueId val="{00000024-4F21-4C49-A8D2-9137F4C1EE51}"/>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30000000000000004"/>
        </c:scaling>
        <c:delete val="1"/>
        <c:axPos val="t"/>
        <c:numFmt formatCode="0%" sourceLinked="1"/>
        <c:majorTickMark val="out"/>
        <c:minorTickMark val="none"/>
        <c:tickLblPos val="nextTo"/>
        <c:crossAx val="934415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9935000594506758"/>
          <c:y val="3.7023033282540842E-3"/>
          <c:w val="0.27378649846843733"/>
          <c:h val="0.99576380155808619"/>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rgbClr val="AD4400"/>
              </a:solidFill>
              <a:ln>
                <a:noFill/>
              </a:ln>
              <a:effectLst/>
            </c:spPr>
            <c:extLst>
              <c:ext xmlns:c16="http://schemas.microsoft.com/office/drawing/2014/chart" uri="{C3380CC4-5D6E-409C-BE32-E72D297353CC}">
                <c16:uniqueId val="{00000001-F46A-7C46-AEA2-C9158CC84166}"/>
              </c:ext>
            </c:extLst>
          </c:dPt>
          <c:dPt>
            <c:idx val="1"/>
            <c:invertIfNegative val="0"/>
            <c:bubble3D val="0"/>
            <c:spPr>
              <a:solidFill>
                <a:srgbClr val="AD4400"/>
              </a:solidFill>
              <a:ln>
                <a:noFill/>
              </a:ln>
              <a:effectLst/>
            </c:spPr>
            <c:extLst>
              <c:ext xmlns:c16="http://schemas.microsoft.com/office/drawing/2014/chart" uri="{C3380CC4-5D6E-409C-BE32-E72D297353CC}">
                <c16:uniqueId val="{00000003-F46A-7C46-AEA2-C9158CC84166}"/>
              </c:ext>
            </c:extLst>
          </c:dPt>
          <c:dPt>
            <c:idx val="2"/>
            <c:invertIfNegative val="0"/>
            <c:bubble3D val="0"/>
            <c:spPr>
              <a:solidFill>
                <a:srgbClr val="AD4400"/>
              </a:solidFill>
              <a:ln>
                <a:noFill/>
              </a:ln>
              <a:effectLst/>
            </c:spPr>
            <c:extLst>
              <c:ext xmlns:c16="http://schemas.microsoft.com/office/drawing/2014/chart" uri="{C3380CC4-5D6E-409C-BE32-E72D297353CC}">
                <c16:uniqueId val="{00000005-F46A-7C46-AEA2-C9158CC84166}"/>
              </c:ext>
            </c:extLst>
          </c:dPt>
          <c:dPt>
            <c:idx val="3"/>
            <c:invertIfNegative val="0"/>
            <c:bubble3D val="0"/>
            <c:spPr>
              <a:solidFill>
                <a:srgbClr val="AD4400"/>
              </a:solidFill>
              <a:ln>
                <a:noFill/>
              </a:ln>
              <a:effectLst/>
            </c:spPr>
            <c:extLst>
              <c:ext xmlns:c16="http://schemas.microsoft.com/office/drawing/2014/chart" uri="{C3380CC4-5D6E-409C-BE32-E72D297353CC}">
                <c16:uniqueId val="{00000007-F46A-7C46-AEA2-C9158CC84166}"/>
              </c:ext>
            </c:extLst>
          </c:dPt>
          <c:dPt>
            <c:idx val="4"/>
            <c:invertIfNegative val="0"/>
            <c:bubble3D val="0"/>
            <c:spPr>
              <a:solidFill>
                <a:srgbClr val="AD4400"/>
              </a:solidFill>
              <a:ln>
                <a:noFill/>
              </a:ln>
              <a:effectLst/>
            </c:spPr>
            <c:extLst>
              <c:ext xmlns:c16="http://schemas.microsoft.com/office/drawing/2014/chart" uri="{C3380CC4-5D6E-409C-BE32-E72D297353CC}">
                <c16:uniqueId val="{00000009-F46A-7C46-AEA2-C9158CC84166}"/>
              </c:ext>
            </c:extLst>
          </c:dPt>
          <c:dPt>
            <c:idx val="5"/>
            <c:invertIfNegative val="0"/>
            <c:bubble3D val="0"/>
            <c:spPr>
              <a:solidFill>
                <a:srgbClr val="AD4400"/>
              </a:solidFill>
              <a:ln>
                <a:noFill/>
              </a:ln>
              <a:effectLst/>
            </c:spPr>
            <c:extLst>
              <c:ext xmlns:c16="http://schemas.microsoft.com/office/drawing/2014/chart" uri="{C3380CC4-5D6E-409C-BE32-E72D297353CC}">
                <c16:uniqueId val="{0000000B-F46A-7C46-AEA2-C9158CC84166}"/>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D-F46A-7C46-AEA2-C9158CC84166}"/>
              </c:ext>
            </c:extLst>
          </c:dPt>
          <c:dPt>
            <c:idx val="7"/>
            <c:invertIfNegative val="0"/>
            <c:bubble3D val="0"/>
            <c:spPr>
              <a:solidFill>
                <a:schemeClr val="bg1">
                  <a:lumMod val="75000"/>
                </a:schemeClr>
              </a:solidFill>
              <a:ln>
                <a:noFill/>
              </a:ln>
              <a:effectLst/>
            </c:spPr>
            <c:extLst>
              <c:ext xmlns:c16="http://schemas.microsoft.com/office/drawing/2014/chart" uri="{C3380CC4-5D6E-409C-BE32-E72D297353CC}">
                <c16:uniqueId val="{0000000F-F46A-7C46-AEA2-C9158CC84166}"/>
              </c:ext>
            </c:extLst>
          </c:dPt>
          <c:dPt>
            <c:idx val="9"/>
            <c:invertIfNegative val="0"/>
            <c:bubble3D val="0"/>
            <c:spPr>
              <a:solidFill>
                <a:schemeClr val="bg1">
                  <a:lumMod val="75000"/>
                </a:schemeClr>
              </a:solidFill>
              <a:ln>
                <a:noFill/>
              </a:ln>
              <a:effectLst/>
            </c:spPr>
            <c:extLst>
              <c:ext xmlns:c16="http://schemas.microsoft.com/office/drawing/2014/chart" uri="{C3380CC4-5D6E-409C-BE32-E72D297353CC}">
                <c16:uniqueId val="{00000011-F46A-7C46-AEA2-C9158CC84166}"/>
              </c:ext>
            </c:extLst>
          </c:dPt>
          <c:dPt>
            <c:idx val="10"/>
            <c:invertIfNegative val="0"/>
            <c:bubble3D val="0"/>
            <c:spPr>
              <a:solidFill>
                <a:schemeClr val="bg1">
                  <a:lumMod val="75000"/>
                </a:schemeClr>
              </a:solidFill>
              <a:ln>
                <a:noFill/>
              </a:ln>
              <a:effectLst/>
            </c:spPr>
            <c:extLst>
              <c:ext xmlns:c16="http://schemas.microsoft.com/office/drawing/2014/chart" uri="{C3380CC4-5D6E-409C-BE32-E72D297353CC}">
                <c16:uniqueId val="{00000013-F46A-7C46-AEA2-C9158CC84166}"/>
              </c:ext>
            </c:extLst>
          </c:dPt>
          <c:dPt>
            <c:idx val="11"/>
            <c:invertIfNegative val="0"/>
            <c:bubble3D val="0"/>
            <c:spPr>
              <a:solidFill>
                <a:schemeClr val="bg1">
                  <a:lumMod val="75000"/>
                </a:schemeClr>
              </a:solidFill>
              <a:ln>
                <a:noFill/>
              </a:ln>
              <a:effectLst/>
            </c:spPr>
            <c:extLst>
              <c:ext xmlns:c16="http://schemas.microsoft.com/office/drawing/2014/chart" uri="{C3380CC4-5D6E-409C-BE32-E72D297353CC}">
                <c16:uniqueId val="{00000015-F46A-7C46-AEA2-C9158CC84166}"/>
              </c:ext>
            </c:extLst>
          </c:dPt>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17-F46A-7C46-AEA2-C9158CC84166}"/>
              </c:ext>
            </c:extLst>
          </c:dPt>
          <c:dPt>
            <c:idx val="13"/>
            <c:invertIfNegative val="0"/>
            <c:bubble3D val="0"/>
            <c:spPr>
              <a:solidFill>
                <a:schemeClr val="bg1">
                  <a:lumMod val="75000"/>
                </a:schemeClr>
              </a:solidFill>
              <a:ln>
                <a:noFill/>
              </a:ln>
              <a:effectLst/>
            </c:spPr>
            <c:extLst>
              <c:ext xmlns:c16="http://schemas.microsoft.com/office/drawing/2014/chart" uri="{C3380CC4-5D6E-409C-BE32-E72D297353CC}">
                <c16:uniqueId val="{00000019-F46A-7C46-AEA2-C9158CC84166}"/>
              </c:ext>
            </c:extLst>
          </c:dPt>
          <c:dPt>
            <c:idx val="14"/>
            <c:invertIfNegative val="0"/>
            <c:bubble3D val="0"/>
            <c:spPr>
              <a:solidFill>
                <a:schemeClr val="bg1">
                  <a:lumMod val="75000"/>
                </a:schemeClr>
              </a:solidFill>
              <a:ln>
                <a:noFill/>
              </a:ln>
              <a:effectLst/>
            </c:spPr>
            <c:extLst>
              <c:ext xmlns:c16="http://schemas.microsoft.com/office/drawing/2014/chart" uri="{C3380CC4-5D6E-409C-BE32-E72D297353CC}">
                <c16:uniqueId val="{0000001B-F46A-7C46-AEA2-C9158CC84166}"/>
              </c:ext>
            </c:extLst>
          </c:dPt>
          <c:dPt>
            <c:idx val="15"/>
            <c:invertIfNegative val="0"/>
            <c:bubble3D val="0"/>
            <c:spPr>
              <a:solidFill>
                <a:schemeClr val="bg1">
                  <a:lumMod val="75000"/>
                </a:schemeClr>
              </a:solidFill>
              <a:ln>
                <a:noFill/>
              </a:ln>
              <a:effectLst/>
            </c:spPr>
            <c:extLst>
              <c:ext xmlns:c16="http://schemas.microsoft.com/office/drawing/2014/chart" uri="{C3380CC4-5D6E-409C-BE32-E72D297353CC}">
                <c16:uniqueId val="{0000001D-F46A-7C46-AEA2-C9158CC84166}"/>
              </c:ext>
            </c:extLst>
          </c:dPt>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1F-F46A-7C46-AEA2-C9158CC84166}"/>
              </c:ext>
            </c:extLst>
          </c:dPt>
          <c:dPt>
            <c:idx val="17"/>
            <c:invertIfNegative val="0"/>
            <c:bubble3D val="0"/>
            <c:spPr>
              <a:solidFill>
                <a:schemeClr val="bg1">
                  <a:lumMod val="75000"/>
                </a:schemeClr>
              </a:solidFill>
              <a:ln>
                <a:noFill/>
              </a:ln>
              <a:effectLst/>
            </c:spPr>
            <c:extLst>
              <c:ext xmlns:c16="http://schemas.microsoft.com/office/drawing/2014/chart" uri="{C3380CC4-5D6E-409C-BE32-E72D297353CC}">
                <c16:uniqueId val="{00000021-F46A-7C46-AEA2-C9158CC84166}"/>
              </c:ext>
            </c:extLst>
          </c:dPt>
          <c:dPt>
            <c:idx val="18"/>
            <c:invertIfNegative val="0"/>
            <c:bubble3D val="0"/>
            <c:spPr>
              <a:solidFill>
                <a:schemeClr val="bg1">
                  <a:lumMod val="75000"/>
                </a:schemeClr>
              </a:solidFill>
              <a:ln>
                <a:noFill/>
              </a:ln>
              <a:effectLst/>
            </c:spPr>
            <c:extLst>
              <c:ext xmlns:c16="http://schemas.microsoft.com/office/drawing/2014/chart" uri="{C3380CC4-5D6E-409C-BE32-E72D297353CC}">
                <c16:uniqueId val="{00000023-F46A-7C46-AEA2-C9158CC84166}"/>
              </c:ext>
            </c:extLst>
          </c:dPt>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Groceries</c:v>
                </c:pt>
                <c:pt idx="1">
                  <c:v>Utilities</c:v>
                </c:pt>
                <c:pt idx="2">
                  <c:v>Education</c:v>
                </c:pt>
                <c:pt idx="3">
                  <c:v>Childcare</c:v>
                </c:pt>
                <c:pt idx="4">
                  <c:v>Financial services</c:v>
                </c:pt>
                <c:pt idx="5">
                  <c:v>Rent/ mortgage</c:v>
                </c:pt>
                <c:pt idx="6">
                  <c:v>In home entertainment</c:v>
                </c:pt>
                <c:pt idx="7">
                  <c:v>Paying off debt</c:v>
                </c:pt>
                <c:pt idx="8">
                  <c:v>Transport costs</c:v>
                </c:pt>
                <c:pt idx="9">
                  <c:v>Food delivery/ takeaway</c:v>
                </c:pt>
                <c:pt idx="10">
                  <c:v>Electronics/Tech</c:v>
                </c:pt>
                <c:pt idx="11">
                  <c:v>Home improvements</c:v>
                </c:pt>
                <c:pt idx="12">
                  <c:v>Gym/sports/club </c:v>
                </c:pt>
                <c:pt idx="13">
                  <c:v>Dom. Holidays</c:v>
                </c:pt>
                <c:pt idx="14">
                  <c:v>Clothing/ Apparel</c:v>
                </c:pt>
                <c:pt idx="15">
                  <c:v>O/S Holidays</c:v>
                </c:pt>
                <c:pt idx="16">
                  <c:v>OOH entertainment</c:v>
                </c:pt>
                <c:pt idx="17">
                  <c:v>OOH dining/ eating</c:v>
                </c:pt>
              </c:strCache>
            </c:strRef>
          </c:cat>
          <c:val>
            <c:numRef>
              <c:f>Sheet1!$B$2:$B$19</c:f>
              <c:numCache>
                <c:formatCode>0%</c:formatCode>
                <c:ptCount val="18"/>
                <c:pt idx="0">
                  <c:v>0.22</c:v>
                </c:pt>
                <c:pt idx="1">
                  <c:v>0.15</c:v>
                </c:pt>
                <c:pt idx="2">
                  <c:v>0.14000000000000001</c:v>
                </c:pt>
                <c:pt idx="3">
                  <c:v>7.0000000000000007E-2</c:v>
                </c:pt>
                <c:pt idx="4">
                  <c:v>0.01</c:v>
                </c:pt>
                <c:pt idx="5">
                  <c:v>0.03</c:v>
                </c:pt>
                <c:pt idx="6">
                  <c:v>-0.02</c:v>
                </c:pt>
                <c:pt idx="7">
                  <c:v>-0.01</c:v>
                </c:pt>
                <c:pt idx="8">
                  <c:v>-0.04</c:v>
                </c:pt>
                <c:pt idx="9">
                  <c:v>-0.05</c:v>
                </c:pt>
                <c:pt idx="10">
                  <c:v>-0.11</c:v>
                </c:pt>
                <c:pt idx="11">
                  <c:v>-0.15</c:v>
                </c:pt>
                <c:pt idx="12">
                  <c:v>-0.24</c:v>
                </c:pt>
                <c:pt idx="13">
                  <c:v>-0.25</c:v>
                </c:pt>
                <c:pt idx="14">
                  <c:v>-0.22</c:v>
                </c:pt>
                <c:pt idx="15">
                  <c:v>-0.28999999999999998</c:v>
                </c:pt>
                <c:pt idx="16">
                  <c:v>-0.36</c:v>
                </c:pt>
                <c:pt idx="17">
                  <c:v>-0.37</c:v>
                </c:pt>
              </c:numCache>
            </c:numRef>
          </c:val>
          <c:extLst>
            <c:ext xmlns:c16="http://schemas.microsoft.com/office/drawing/2014/chart" uri="{C3380CC4-5D6E-409C-BE32-E72D297353CC}">
              <c16:uniqueId val="{00000024-F46A-7C46-AEA2-C9158CC84166}"/>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4"/>
          <c:min val="-0.4"/>
        </c:scaling>
        <c:delete val="1"/>
        <c:axPos val="t"/>
        <c:numFmt formatCode="0%" sourceLinked="1"/>
        <c:majorTickMark val="out"/>
        <c:minorTickMark val="none"/>
        <c:tickLblPos val="nextTo"/>
        <c:crossAx val="934415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725938215901875"/>
          <c:y val="3.7023033282540842E-3"/>
          <c:w val="0.52165336135152296"/>
          <c:h val="0.99576380155808619"/>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rgbClr val="880535"/>
              </a:solidFill>
              <a:ln>
                <a:noFill/>
              </a:ln>
              <a:effectLst/>
            </c:spPr>
            <c:extLst>
              <c:ext xmlns:c16="http://schemas.microsoft.com/office/drawing/2014/chart" uri="{C3380CC4-5D6E-409C-BE32-E72D297353CC}">
                <c16:uniqueId val="{00000001-47C9-CE41-8C3A-90A33E4CDB4F}"/>
              </c:ext>
            </c:extLst>
          </c:dPt>
          <c:dPt>
            <c:idx val="1"/>
            <c:invertIfNegative val="0"/>
            <c:bubble3D val="0"/>
            <c:spPr>
              <a:solidFill>
                <a:srgbClr val="880535"/>
              </a:solidFill>
              <a:ln>
                <a:noFill/>
              </a:ln>
              <a:effectLst/>
            </c:spPr>
            <c:extLst>
              <c:ext xmlns:c16="http://schemas.microsoft.com/office/drawing/2014/chart" uri="{C3380CC4-5D6E-409C-BE32-E72D297353CC}">
                <c16:uniqueId val="{00000003-47C9-CE41-8C3A-90A33E4CDB4F}"/>
              </c:ext>
            </c:extLst>
          </c:dPt>
          <c:dPt>
            <c:idx val="2"/>
            <c:invertIfNegative val="0"/>
            <c:bubble3D val="0"/>
            <c:spPr>
              <a:solidFill>
                <a:srgbClr val="880535"/>
              </a:solidFill>
              <a:ln>
                <a:noFill/>
              </a:ln>
              <a:effectLst/>
            </c:spPr>
            <c:extLst>
              <c:ext xmlns:c16="http://schemas.microsoft.com/office/drawing/2014/chart" uri="{C3380CC4-5D6E-409C-BE32-E72D297353CC}">
                <c16:uniqueId val="{00000005-47C9-CE41-8C3A-90A33E4CDB4F}"/>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7-47C9-CE41-8C3A-90A33E4CDB4F}"/>
              </c:ext>
            </c:extLst>
          </c:dPt>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09-47C9-CE41-8C3A-90A33E4CDB4F}"/>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0B-47C9-CE41-8C3A-90A33E4CDB4F}"/>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D-47C9-CE41-8C3A-90A33E4CDB4F}"/>
              </c:ext>
            </c:extLst>
          </c:dPt>
          <c:dPt>
            <c:idx val="7"/>
            <c:invertIfNegative val="0"/>
            <c:bubble3D val="0"/>
            <c:spPr>
              <a:solidFill>
                <a:schemeClr val="bg1">
                  <a:lumMod val="75000"/>
                </a:schemeClr>
              </a:solidFill>
              <a:ln>
                <a:noFill/>
              </a:ln>
              <a:effectLst/>
            </c:spPr>
            <c:extLst>
              <c:ext xmlns:c16="http://schemas.microsoft.com/office/drawing/2014/chart" uri="{C3380CC4-5D6E-409C-BE32-E72D297353CC}">
                <c16:uniqueId val="{0000000F-47C9-CE41-8C3A-90A33E4CDB4F}"/>
              </c:ext>
            </c:extLst>
          </c:dPt>
          <c:dPt>
            <c:idx val="9"/>
            <c:invertIfNegative val="0"/>
            <c:bubble3D val="0"/>
            <c:spPr>
              <a:solidFill>
                <a:schemeClr val="bg1">
                  <a:lumMod val="75000"/>
                </a:schemeClr>
              </a:solidFill>
              <a:ln>
                <a:noFill/>
              </a:ln>
              <a:effectLst/>
            </c:spPr>
            <c:extLst>
              <c:ext xmlns:c16="http://schemas.microsoft.com/office/drawing/2014/chart" uri="{C3380CC4-5D6E-409C-BE32-E72D297353CC}">
                <c16:uniqueId val="{00000011-47C9-CE41-8C3A-90A33E4CDB4F}"/>
              </c:ext>
            </c:extLst>
          </c:dPt>
          <c:dPt>
            <c:idx val="10"/>
            <c:invertIfNegative val="0"/>
            <c:bubble3D val="0"/>
            <c:spPr>
              <a:solidFill>
                <a:schemeClr val="bg1">
                  <a:lumMod val="75000"/>
                </a:schemeClr>
              </a:solidFill>
              <a:ln>
                <a:noFill/>
              </a:ln>
              <a:effectLst/>
            </c:spPr>
            <c:extLst>
              <c:ext xmlns:c16="http://schemas.microsoft.com/office/drawing/2014/chart" uri="{C3380CC4-5D6E-409C-BE32-E72D297353CC}">
                <c16:uniqueId val="{00000013-47C9-CE41-8C3A-90A33E4CDB4F}"/>
              </c:ext>
            </c:extLst>
          </c:dPt>
          <c:dPt>
            <c:idx val="11"/>
            <c:invertIfNegative val="0"/>
            <c:bubble3D val="0"/>
            <c:spPr>
              <a:solidFill>
                <a:schemeClr val="bg1">
                  <a:lumMod val="75000"/>
                </a:schemeClr>
              </a:solidFill>
              <a:ln>
                <a:noFill/>
              </a:ln>
              <a:effectLst/>
            </c:spPr>
            <c:extLst>
              <c:ext xmlns:c16="http://schemas.microsoft.com/office/drawing/2014/chart" uri="{C3380CC4-5D6E-409C-BE32-E72D297353CC}">
                <c16:uniqueId val="{00000015-47C9-CE41-8C3A-90A33E4CDB4F}"/>
              </c:ext>
            </c:extLst>
          </c:dPt>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17-47C9-CE41-8C3A-90A33E4CDB4F}"/>
              </c:ext>
            </c:extLst>
          </c:dPt>
          <c:dPt>
            <c:idx val="13"/>
            <c:invertIfNegative val="0"/>
            <c:bubble3D val="0"/>
            <c:spPr>
              <a:solidFill>
                <a:schemeClr val="bg1">
                  <a:lumMod val="75000"/>
                </a:schemeClr>
              </a:solidFill>
              <a:ln>
                <a:noFill/>
              </a:ln>
              <a:effectLst/>
            </c:spPr>
            <c:extLst>
              <c:ext xmlns:c16="http://schemas.microsoft.com/office/drawing/2014/chart" uri="{C3380CC4-5D6E-409C-BE32-E72D297353CC}">
                <c16:uniqueId val="{00000019-47C9-CE41-8C3A-90A33E4CDB4F}"/>
              </c:ext>
            </c:extLst>
          </c:dPt>
          <c:dPt>
            <c:idx val="14"/>
            <c:invertIfNegative val="0"/>
            <c:bubble3D val="0"/>
            <c:spPr>
              <a:solidFill>
                <a:schemeClr val="bg1">
                  <a:lumMod val="75000"/>
                </a:schemeClr>
              </a:solidFill>
              <a:ln>
                <a:noFill/>
              </a:ln>
              <a:effectLst/>
            </c:spPr>
            <c:extLst>
              <c:ext xmlns:c16="http://schemas.microsoft.com/office/drawing/2014/chart" uri="{C3380CC4-5D6E-409C-BE32-E72D297353CC}">
                <c16:uniqueId val="{0000001B-47C9-CE41-8C3A-90A33E4CDB4F}"/>
              </c:ext>
            </c:extLst>
          </c:dPt>
          <c:dPt>
            <c:idx val="15"/>
            <c:invertIfNegative val="0"/>
            <c:bubble3D val="0"/>
            <c:spPr>
              <a:solidFill>
                <a:schemeClr val="bg1">
                  <a:lumMod val="75000"/>
                </a:schemeClr>
              </a:solidFill>
              <a:ln>
                <a:noFill/>
              </a:ln>
              <a:effectLst/>
            </c:spPr>
            <c:extLst>
              <c:ext xmlns:c16="http://schemas.microsoft.com/office/drawing/2014/chart" uri="{C3380CC4-5D6E-409C-BE32-E72D297353CC}">
                <c16:uniqueId val="{0000001D-47C9-CE41-8C3A-90A33E4CDB4F}"/>
              </c:ext>
            </c:extLst>
          </c:dPt>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1F-47C9-CE41-8C3A-90A33E4CDB4F}"/>
              </c:ext>
            </c:extLst>
          </c:dPt>
          <c:dPt>
            <c:idx val="17"/>
            <c:invertIfNegative val="0"/>
            <c:bubble3D val="0"/>
            <c:spPr>
              <a:solidFill>
                <a:schemeClr val="bg1">
                  <a:lumMod val="75000"/>
                </a:schemeClr>
              </a:solidFill>
              <a:ln>
                <a:noFill/>
              </a:ln>
              <a:effectLst/>
            </c:spPr>
            <c:extLst>
              <c:ext xmlns:c16="http://schemas.microsoft.com/office/drawing/2014/chart" uri="{C3380CC4-5D6E-409C-BE32-E72D297353CC}">
                <c16:uniqueId val="{00000021-47C9-CE41-8C3A-90A33E4CDB4F}"/>
              </c:ext>
            </c:extLst>
          </c:dPt>
          <c:dPt>
            <c:idx val="18"/>
            <c:invertIfNegative val="0"/>
            <c:bubble3D val="0"/>
            <c:spPr>
              <a:solidFill>
                <a:schemeClr val="bg1">
                  <a:lumMod val="75000"/>
                </a:schemeClr>
              </a:solidFill>
              <a:ln>
                <a:noFill/>
              </a:ln>
              <a:effectLst/>
            </c:spPr>
            <c:extLst>
              <c:ext xmlns:c16="http://schemas.microsoft.com/office/drawing/2014/chart" uri="{C3380CC4-5D6E-409C-BE32-E72D297353CC}">
                <c16:uniqueId val="{00000023-47C9-CE41-8C3A-90A33E4CDB4F}"/>
              </c:ext>
            </c:extLst>
          </c:dPt>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Groceries</c:v>
                </c:pt>
                <c:pt idx="1">
                  <c:v>Utilities</c:v>
                </c:pt>
                <c:pt idx="2">
                  <c:v>Education</c:v>
                </c:pt>
                <c:pt idx="3">
                  <c:v>Childcare</c:v>
                </c:pt>
                <c:pt idx="4">
                  <c:v>Financial services</c:v>
                </c:pt>
                <c:pt idx="5">
                  <c:v>Rent/ mortgage</c:v>
                </c:pt>
                <c:pt idx="6">
                  <c:v>In home entertainment</c:v>
                </c:pt>
                <c:pt idx="7">
                  <c:v>Paying off debt</c:v>
                </c:pt>
                <c:pt idx="8">
                  <c:v>Transport costs</c:v>
                </c:pt>
                <c:pt idx="9">
                  <c:v>Food delivery/ takeaway</c:v>
                </c:pt>
                <c:pt idx="10">
                  <c:v>Electronics/Tech</c:v>
                </c:pt>
                <c:pt idx="11">
                  <c:v>Home improvements</c:v>
                </c:pt>
                <c:pt idx="12">
                  <c:v>Gym/sports/club </c:v>
                </c:pt>
                <c:pt idx="13">
                  <c:v>Dom. Holidays</c:v>
                </c:pt>
                <c:pt idx="14">
                  <c:v>Clothing/ Apparel</c:v>
                </c:pt>
                <c:pt idx="15">
                  <c:v>O/S Holidays</c:v>
                </c:pt>
                <c:pt idx="16">
                  <c:v>OOH entertainment</c:v>
                </c:pt>
                <c:pt idx="17">
                  <c:v>OOH dining/ eating</c:v>
                </c:pt>
              </c:strCache>
            </c:strRef>
          </c:cat>
          <c:val>
            <c:numRef>
              <c:f>Sheet1!$B$2:$B$19</c:f>
              <c:numCache>
                <c:formatCode>0%</c:formatCode>
                <c:ptCount val="18"/>
                <c:pt idx="0">
                  <c:v>4.5083000000000005E-2</c:v>
                </c:pt>
                <c:pt idx="1">
                  <c:v>4.4602000000000003E-2</c:v>
                </c:pt>
                <c:pt idx="2">
                  <c:v>3.4125000000000003E-2</c:v>
                </c:pt>
                <c:pt idx="3">
                  <c:v>-1.1722E-2</c:v>
                </c:pt>
                <c:pt idx="4">
                  <c:v>-0.14747499999999999</c:v>
                </c:pt>
                <c:pt idx="5">
                  <c:v>-1.7160000000000001E-3</c:v>
                </c:pt>
                <c:pt idx="6">
                  <c:v>-0.15387999999999999</c:v>
                </c:pt>
                <c:pt idx="7">
                  <c:v>-2.0552000000000001E-2</c:v>
                </c:pt>
                <c:pt idx="8">
                  <c:v>-0.152611</c:v>
                </c:pt>
                <c:pt idx="9">
                  <c:v>-0.21595199999999998</c:v>
                </c:pt>
                <c:pt idx="10">
                  <c:v>-0.25921500000000003</c:v>
                </c:pt>
                <c:pt idx="11">
                  <c:v>-0.28965800000000003</c:v>
                </c:pt>
                <c:pt idx="12">
                  <c:v>-0.21333400000000002</c:v>
                </c:pt>
                <c:pt idx="13">
                  <c:v>-0.327961</c:v>
                </c:pt>
                <c:pt idx="14">
                  <c:v>-0.380021</c:v>
                </c:pt>
                <c:pt idx="15">
                  <c:v>-0.303477</c:v>
                </c:pt>
                <c:pt idx="16">
                  <c:v>-0.43420599999999998</c:v>
                </c:pt>
                <c:pt idx="17">
                  <c:v>-0.44168399999999997</c:v>
                </c:pt>
              </c:numCache>
            </c:numRef>
          </c:val>
          <c:extLst>
            <c:ext xmlns:c16="http://schemas.microsoft.com/office/drawing/2014/chart" uri="{C3380CC4-5D6E-409C-BE32-E72D297353CC}">
              <c16:uniqueId val="{00000024-47C9-CE41-8C3A-90A33E4CDB4F}"/>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ontserrat" pitchFamily="2" charset="77"/>
                <a:ea typeface="+mn-ea"/>
                <a:cs typeface="+mn-cs"/>
              </a:defRPr>
            </a:pPr>
            <a:endParaRPr lang="en-US"/>
          </a:p>
        </c:txPr>
        <c:crossAx val="934416144"/>
        <c:crosses val="autoZero"/>
        <c:auto val="1"/>
        <c:lblAlgn val="ctr"/>
        <c:lblOffset val="100"/>
        <c:tickLblSkip val="1"/>
        <c:noMultiLvlLbl val="0"/>
      </c:catAx>
      <c:valAx>
        <c:axId val="934416144"/>
        <c:scaling>
          <c:orientation val="minMax"/>
          <c:max val="0.2"/>
          <c:min val="-0.60000000000000009"/>
        </c:scaling>
        <c:delete val="1"/>
        <c:axPos val="t"/>
        <c:numFmt formatCode="0%" sourceLinked="1"/>
        <c:majorTickMark val="out"/>
        <c:minorTickMark val="none"/>
        <c:tickLblPos val="nextTo"/>
        <c:crossAx val="93441581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09139625594274"/>
          <c:y val="4.5756382147346689E-2"/>
          <c:w val="0.87690860374405721"/>
          <c:h val="0.8202703244530849"/>
        </c:manualLayout>
      </c:layout>
      <c:barChart>
        <c:barDir val="bar"/>
        <c:grouping val="stacked"/>
        <c:varyColors val="0"/>
        <c:ser>
          <c:idx val="0"/>
          <c:order val="0"/>
          <c:tx>
            <c:strRef>
              <c:f>Sheet1!$B$1</c:f>
              <c:strCache>
                <c:ptCount val="1"/>
                <c:pt idx="0">
                  <c:v>Offline only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Thrivers</c:v>
                </c:pt>
                <c:pt idx="1">
                  <c:v>Unchanged</c:v>
                </c:pt>
                <c:pt idx="2">
                  <c:v>Cautious</c:v>
                </c:pt>
                <c:pt idx="3">
                  <c:v>Rebounders</c:v>
                </c:pt>
                <c:pt idx="4">
                  <c:v>Strugglers</c:v>
                </c:pt>
                <c:pt idx="5">
                  <c:v>Total</c:v>
                </c:pt>
              </c:strCache>
            </c:strRef>
          </c:cat>
          <c:val>
            <c:numRef>
              <c:f>Sheet1!$B$2:$B$7</c:f>
              <c:numCache>
                <c:formatCode>0%</c:formatCode>
                <c:ptCount val="6"/>
                <c:pt idx="0">
                  <c:v>0.36358299999999999</c:v>
                </c:pt>
                <c:pt idx="1">
                  <c:v>0.52807000000000004</c:v>
                </c:pt>
                <c:pt idx="2">
                  <c:v>0.48525299999999999</c:v>
                </c:pt>
                <c:pt idx="3">
                  <c:v>0.34131600000000001</c:v>
                </c:pt>
                <c:pt idx="4">
                  <c:v>0.46679000000000004</c:v>
                </c:pt>
                <c:pt idx="5">
                  <c:v>0.413692</c:v>
                </c:pt>
              </c:numCache>
            </c:numRef>
          </c:val>
          <c:extLst>
            <c:ext xmlns:c16="http://schemas.microsoft.com/office/drawing/2014/chart" uri="{C3380CC4-5D6E-409C-BE32-E72D297353CC}">
              <c16:uniqueId val="{00000000-97A8-B748-9114-C51251687531}"/>
            </c:ext>
          </c:extLst>
        </c:ser>
        <c:ser>
          <c:idx val="1"/>
          <c:order val="1"/>
          <c:tx>
            <c:strRef>
              <c:f>Sheet1!$C$1</c:f>
              <c:strCache>
                <c:ptCount val="1"/>
                <c:pt idx="0">
                  <c:v>Omni (on &amp; off)</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Thrivers</c:v>
                </c:pt>
                <c:pt idx="1">
                  <c:v>Unchanged</c:v>
                </c:pt>
                <c:pt idx="2">
                  <c:v>Cautious</c:v>
                </c:pt>
                <c:pt idx="3">
                  <c:v>Rebounders</c:v>
                </c:pt>
                <c:pt idx="4">
                  <c:v>Strugglers</c:v>
                </c:pt>
                <c:pt idx="5">
                  <c:v>Total</c:v>
                </c:pt>
              </c:strCache>
            </c:strRef>
          </c:cat>
          <c:val>
            <c:numRef>
              <c:f>Sheet1!$C$2:$C$7</c:f>
              <c:numCache>
                <c:formatCode>0%</c:formatCode>
                <c:ptCount val="6"/>
                <c:pt idx="0">
                  <c:v>0.53537999999999997</c:v>
                </c:pt>
                <c:pt idx="1">
                  <c:v>0.36062499999999997</c:v>
                </c:pt>
                <c:pt idx="2">
                  <c:v>0.435585</c:v>
                </c:pt>
                <c:pt idx="3">
                  <c:v>0.534057</c:v>
                </c:pt>
                <c:pt idx="4">
                  <c:v>0.457677</c:v>
                </c:pt>
                <c:pt idx="5">
                  <c:v>0.49396000000000001</c:v>
                </c:pt>
              </c:numCache>
            </c:numRef>
          </c:val>
          <c:extLst>
            <c:ext xmlns:c16="http://schemas.microsoft.com/office/drawing/2014/chart" uri="{C3380CC4-5D6E-409C-BE32-E72D297353CC}">
              <c16:uniqueId val="{00000001-97A8-B748-9114-C51251687531}"/>
            </c:ext>
          </c:extLst>
        </c:ser>
        <c:ser>
          <c:idx val="2"/>
          <c:order val="2"/>
          <c:tx>
            <c:strRef>
              <c:f>Sheet1!$D$1</c:f>
              <c:strCache>
                <c:ptCount val="1"/>
                <c:pt idx="0">
                  <c:v>Online only</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Thrivers</c:v>
                </c:pt>
                <c:pt idx="1">
                  <c:v>Unchanged</c:v>
                </c:pt>
                <c:pt idx="2">
                  <c:v>Cautious</c:v>
                </c:pt>
                <c:pt idx="3">
                  <c:v>Rebounders</c:v>
                </c:pt>
                <c:pt idx="4">
                  <c:v>Strugglers</c:v>
                </c:pt>
                <c:pt idx="5">
                  <c:v>Total</c:v>
                </c:pt>
              </c:strCache>
            </c:strRef>
          </c:cat>
          <c:val>
            <c:numRef>
              <c:f>Sheet1!$D$2:$D$7</c:f>
              <c:numCache>
                <c:formatCode>0%</c:formatCode>
                <c:ptCount val="6"/>
                <c:pt idx="0">
                  <c:v>0.101036</c:v>
                </c:pt>
                <c:pt idx="1">
                  <c:v>0.111305</c:v>
                </c:pt>
                <c:pt idx="2">
                  <c:v>7.9160999999999995E-2</c:v>
                </c:pt>
                <c:pt idx="3">
                  <c:v>0.124627</c:v>
                </c:pt>
                <c:pt idx="4">
                  <c:v>7.5533000000000003E-2</c:v>
                </c:pt>
                <c:pt idx="5">
                  <c:v>9.2349000000000001E-2</c:v>
                </c:pt>
              </c:numCache>
            </c:numRef>
          </c:val>
          <c:extLst>
            <c:ext xmlns:c16="http://schemas.microsoft.com/office/drawing/2014/chart" uri="{C3380CC4-5D6E-409C-BE32-E72D297353CC}">
              <c16:uniqueId val="{00000002-97A8-B748-9114-C51251687531}"/>
            </c:ext>
          </c:extLst>
        </c:ser>
        <c:dLbls>
          <c:dLblPos val="inBase"/>
          <c:showLegendKey val="0"/>
          <c:showVal val="1"/>
          <c:showCatName val="0"/>
          <c:showSerName val="0"/>
          <c:showPercent val="0"/>
          <c:showBubbleSize val="0"/>
        </c:dLbls>
        <c:gapWidth val="50"/>
        <c:overlap val="100"/>
        <c:axId val="2035342304"/>
        <c:axId val="2035327328"/>
      </c:barChart>
      <c:catAx>
        <c:axId val="2035342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ontserrat" pitchFamily="2" charset="77"/>
                <a:ea typeface="+mn-ea"/>
                <a:cs typeface="+mn-cs"/>
              </a:defRPr>
            </a:pPr>
            <a:endParaRPr lang="en-US"/>
          </a:p>
        </c:txPr>
        <c:crossAx val="2035327328"/>
        <c:crosses val="autoZero"/>
        <c:auto val="1"/>
        <c:lblAlgn val="ctr"/>
        <c:lblOffset val="100"/>
        <c:noMultiLvlLbl val="0"/>
      </c:catAx>
      <c:valAx>
        <c:axId val="2035327328"/>
        <c:scaling>
          <c:orientation val="minMax"/>
          <c:max val="1"/>
        </c:scaling>
        <c:delete val="1"/>
        <c:axPos val="b"/>
        <c:numFmt formatCode="0%" sourceLinked="1"/>
        <c:majorTickMark val="none"/>
        <c:minorTickMark val="none"/>
        <c:tickLblPos val="nextTo"/>
        <c:crossAx val="2035342304"/>
        <c:crosses val="autoZero"/>
        <c:crossBetween val="between"/>
      </c:valAx>
      <c:spPr>
        <a:noFill/>
        <a:ln>
          <a:noFill/>
        </a:ln>
        <a:effectLst/>
      </c:spPr>
    </c:plotArea>
    <c:legend>
      <c:legendPos val="b"/>
      <c:layout>
        <c:manualLayout>
          <c:xMode val="edge"/>
          <c:yMode val="edge"/>
          <c:x val="0.12133199758141963"/>
          <c:y val="0.8925542783185958"/>
          <c:w val="0.87193830248852955"/>
          <c:h val="7.23311789614441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ontserrat"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ontserrat" pitchFamily="2" charset="77"/>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486629784350607"/>
          <c:y val="3.7023033282540842E-3"/>
          <c:w val="0.51827041894841108"/>
          <c:h val="0.99576380155808619"/>
        </c:manualLayout>
      </c:layout>
      <c:barChart>
        <c:barDir val="bar"/>
        <c:grouping val="clustered"/>
        <c:varyColors val="0"/>
        <c:ser>
          <c:idx val="0"/>
          <c:order val="0"/>
          <c:tx>
            <c:strRef>
              <c:f>Sheet1!$B$1</c:f>
              <c:strCache>
                <c:ptCount val="1"/>
                <c:pt idx="0">
                  <c:v>Series 1</c:v>
                </c:pt>
              </c:strCache>
            </c:strRef>
          </c:tx>
          <c:spPr>
            <a:solidFill>
              <a:schemeClr val="bg2">
                <a:lumMod val="40000"/>
                <a:lumOff val="60000"/>
              </a:schemeClr>
            </a:solidFill>
            <a:ln>
              <a:noFill/>
            </a:ln>
            <a:effectLst/>
          </c:spPr>
          <c:invertIfNegative val="0"/>
          <c:dPt>
            <c:idx val="0"/>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1-CCF0-1E46-9755-734AB75BBDC2}"/>
              </c:ext>
            </c:extLst>
          </c:dPt>
          <c:dPt>
            <c:idx val="1"/>
            <c:invertIfNegative val="0"/>
            <c:bubble3D val="0"/>
            <c:spPr>
              <a:solidFill>
                <a:srgbClr val="006A6B"/>
              </a:solidFill>
              <a:ln>
                <a:noFill/>
              </a:ln>
              <a:effectLst/>
            </c:spPr>
            <c:extLst>
              <c:ext xmlns:c16="http://schemas.microsoft.com/office/drawing/2014/chart" uri="{C3380CC4-5D6E-409C-BE32-E72D297353CC}">
                <c16:uniqueId val="{00000003-CCF0-1E46-9755-734AB75BBDC2}"/>
              </c:ext>
            </c:extLst>
          </c:dPt>
          <c:dPt>
            <c:idx val="2"/>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5-CCF0-1E46-9755-734AB75BBDC2}"/>
              </c:ext>
            </c:extLst>
          </c:dPt>
          <c:dPt>
            <c:idx val="3"/>
            <c:invertIfNegative val="0"/>
            <c:bubble3D val="0"/>
            <c:spPr>
              <a:solidFill>
                <a:srgbClr val="006A6B"/>
              </a:solidFill>
              <a:ln>
                <a:noFill/>
              </a:ln>
              <a:effectLst/>
            </c:spPr>
            <c:extLst>
              <c:ext xmlns:c16="http://schemas.microsoft.com/office/drawing/2014/chart" uri="{C3380CC4-5D6E-409C-BE32-E72D297353CC}">
                <c16:uniqueId val="{00000007-CCF0-1E46-9755-734AB75BBDC2}"/>
              </c:ext>
            </c:extLst>
          </c:dPt>
          <c:dPt>
            <c:idx val="4"/>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9-CCF0-1E46-9755-734AB75BBDC2}"/>
              </c:ext>
            </c:extLst>
          </c:dPt>
          <c:dPt>
            <c:idx val="5"/>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B-CCF0-1E46-9755-734AB75BBDC2}"/>
              </c:ext>
            </c:extLst>
          </c:dPt>
          <c:dPt>
            <c:idx val="6"/>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D-CCF0-1E46-9755-734AB75BBDC2}"/>
              </c:ext>
            </c:extLst>
          </c:dPt>
          <c:dPt>
            <c:idx val="7"/>
            <c:invertIfNegative val="0"/>
            <c:bubble3D val="0"/>
            <c:spPr>
              <a:solidFill>
                <a:srgbClr val="006A6B"/>
              </a:solidFill>
              <a:ln>
                <a:noFill/>
              </a:ln>
              <a:effectLst/>
            </c:spPr>
            <c:extLst>
              <c:ext xmlns:c16="http://schemas.microsoft.com/office/drawing/2014/chart" uri="{C3380CC4-5D6E-409C-BE32-E72D297353CC}">
                <c16:uniqueId val="{0000000F-CCF0-1E46-9755-734AB75BBDC2}"/>
              </c:ext>
            </c:extLst>
          </c:dPt>
          <c:dPt>
            <c:idx val="8"/>
            <c:invertIfNegative val="0"/>
            <c:bubble3D val="0"/>
            <c:spPr>
              <a:solidFill>
                <a:srgbClr val="006A6B"/>
              </a:solidFill>
              <a:ln>
                <a:noFill/>
              </a:ln>
              <a:effectLst/>
            </c:spPr>
            <c:extLst>
              <c:ext xmlns:c16="http://schemas.microsoft.com/office/drawing/2014/chart" uri="{C3380CC4-5D6E-409C-BE32-E72D297353CC}">
                <c16:uniqueId val="{00000011-CCF0-1E46-9755-734AB75BBDC2}"/>
              </c:ext>
            </c:extLst>
          </c:dPt>
          <c:dPt>
            <c:idx val="9"/>
            <c:invertIfNegative val="0"/>
            <c:bubble3D val="0"/>
            <c:spPr>
              <a:solidFill>
                <a:srgbClr val="006A6B"/>
              </a:solidFill>
              <a:ln>
                <a:noFill/>
              </a:ln>
              <a:effectLst/>
            </c:spPr>
            <c:extLst>
              <c:ext xmlns:c16="http://schemas.microsoft.com/office/drawing/2014/chart" uri="{C3380CC4-5D6E-409C-BE32-E72D297353CC}">
                <c16:uniqueId val="{00000013-CCF0-1E46-9755-734AB75BBDC2}"/>
              </c:ext>
            </c:extLst>
          </c:dPt>
          <c:dPt>
            <c:idx val="10"/>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5-CCF0-1E46-9755-734AB75BBDC2}"/>
              </c:ext>
            </c:extLst>
          </c:dPt>
          <c:dPt>
            <c:idx val="11"/>
            <c:invertIfNegative val="0"/>
            <c:bubble3D val="0"/>
            <c:spPr>
              <a:solidFill>
                <a:srgbClr val="006A6B"/>
              </a:solidFill>
              <a:ln>
                <a:noFill/>
              </a:ln>
              <a:effectLst/>
            </c:spPr>
            <c:extLst>
              <c:ext xmlns:c16="http://schemas.microsoft.com/office/drawing/2014/chart" uri="{C3380CC4-5D6E-409C-BE32-E72D297353CC}">
                <c16:uniqueId val="{00000017-CCF0-1E46-9755-734AB75BBDC2}"/>
              </c:ext>
            </c:extLst>
          </c:dPt>
          <c:dPt>
            <c:idx val="12"/>
            <c:invertIfNegative val="0"/>
            <c:bubble3D val="0"/>
            <c:spPr>
              <a:solidFill>
                <a:srgbClr val="006A6B"/>
              </a:solidFill>
              <a:ln>
                <a:noFill/>
              </a:ln>
              <a:effectLst/>
            </c:spPr>
            <c:extLst>
              <c:ext xmlns:c16="http://schemas.microsoft.com/office/drawing/2014/chart" uri="{C3380CC4-5D6E-409C-BE32-E72D297353CC}">
                <c16:uniqueId val="{00000019-CCF0-1E46-9755-734AB75BBDC2}"/>
              </c:ext>
            </c:extLst>
          </c:dPt>
          <c:dPt>
            <c:idx val="13"/>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B-CCF0-1E46-9755-734AB75BBDC2}"/>
              </c:ext>
            </c:extLst>
          </c:dPt>
          <c:dPt>
            <c:idx val="14"/>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D-CCF0-1E46-9755-734AB75BBDC2}"/>
              </c:ext>
            </c:extLst>
          </c:dPt>
          <c:dPt>
            <c:idx val="15"/>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F-CCF0-1E46-9755-734AB75BBDC2}"/>
              </c:ext>
            </c:extLst>
          </c:dPt>
          <c:dPt>
            <c:idx val="16"/>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21-CCF0-1E46-9755-734AB75BBDC2}"/>
              </c:ext>
            </c:extLst>
          </c:dPt>
          <c:dPt>
            <c:idx val="17"/>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23-CCF0-1E46-9755-734AB75BBDC2}"/>
              </c:ext>
            </c:extLst>
          </c:dPt>
          <c:dPt>
            <c:idx val="18"/>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25-CCF0-1E46-9755-734AB75BBDC2}"/>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Prefer local neighbourhood store</c:v>
                </c:pt>
                <c:pt idx="1">
                  <c:v>More time to seek best value</c:v>
                </c:pt>
                <c:pt idx="2">
                  <c:v>Pantry stock to avoid OOS</c:v>
                </c:pt>
                <c:pt idx="3">
                  <c:v>Shop online because I'm home</c:v>
                </c:pt>
                <c:pt idx="4">
                  <c:v>Shop online to limit my exposure</c:v>
                </c:pt>
                <c:pt idx="5">
                  <c:v>I shop in physical stores as can't rely on online</c:v>
                </c:pt>
                <c:pt idx="6">
                  <c:v>Different products I buy online vs in store</c:v>
                </c:pt>
                <c:pt idx="7">
                  <c:v>Prefer local brands</c:v>
                </c:pt>
                <c:pt idx="8">
                  <c:v>Shop different store locations than pre COVID</c:v>
                </c:pt>
                <c:pt idx="9">
                  <c:v>Use online community / group buying</c:v>
                </c:pt>
                <c:pt idx="10">
                  <c:v>Don't pick up groceries on commute like before</c:v>
                </c:pt>
                <c:pt idx="11">
                  <c:v>Shopped via social media</c:v>
                </c:pt>
                <c:pt idx="12">
                  <c:v>Many stores I usually shopped have closed</c:v>
                </c:pt>
              </c:strCache>
            </c:strRef>
          </c:cat>
          <c:val>
            <c:numRef>
              <c:f>Sheet1!$B$2:$B$14</c:f>
              <c:numCache>
                <c:formatCode>0%</c:formatCode>
                <c:ptCount val="13"/>
                <c:pt idx="0">
                  <c:v>0.29966100000000001</c:v>
                </c:pt>
                <c:pt idx="1">
                  <c:v>0.25492999999999999</c:v>
                </c:pt>
                <c:pt idx="2">
                  <c:v>0.217169</c:v>
                </c:pt>
                <c:pt idx="3">
                  <c:v>0.25817599999999996</c:v>
                </c:pt>
                <c:pt idx="4">
                  <c:v>0.210255</c:v>
                </c:pt>
                <c:pt idx="5">
                  <c:v>0.21632599999999999</c:v>
                </c:pt>
                <c:pt idx="6">
                  <c:v>0.18843399999999999</c:v>
                </c:pt>
                <c:pt idx="7">
                  <c:v>0.21070599999999998</c:v>
                </c:pt>
                <c:pt idx="8">
                  <c:v>0.150116</c:v>
                </c:pt>
                <c:pt idx="9">
                  <c:v>0.16046600000000003</c:v>
                </c:pt>
                <c:pt idx="10">
                  <c:v>0.10999299999999999</c:v>
                </c:pt>
                <c:pt idx="11">
                  <c:v>0.141399</c:v>
                </c:pt>
                <c:pt idx="12">
                  <c:v>9.8938999999999999E-2</c:v>
                </c:pt>
              </c:numCache>
            </c:numRef>
          </c:val>
          <c:extLst>
            <c:ext xmlns:c16="http://schemas.microsoft.com/office/drawing/2014/chart" uri="{C3380CC4-5D6E-409C-BE32-E72D297353CC}">
              <c16:uniqueId val="{00000026-CCF0-1E46-9755-734AB75BBDC2}"/>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60000000000000009"/>
          <c:min val="0"/>
        </c:scaling>
        <c:delete val="1"/>
        <c:axPos val="t"/>
        <c:numFmt formatCode="0%" sourceLinked="1"/>
        <c:majorTickMark val="out"/>
        <c:minorTickMark val="none"/>
        <c:tickLblPos val="nextTo"/>
        <c:crossAx val="93441581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486629784350607"/>
          <c:y val="3.7023033282540842E-3"/>
          <c:w val="0.51827041894841108"/>
          <c:h val="0.99576380155808619"/>
        </c:manualLayout>
      </c:layout>
      <c:barChart>
        <c:barDir val="bar"/>
        <c:grouping val="clustered"/>
        <c:varyColors val="0"/>
        <c:ser>
          <c:idx val="0"/>
          <c:order val="0"/>
          <c:tx>
            <c:strRef>
              <c:f>Sheet1!$B$1</c:f>
              <c:strCache>
                <c:ptCount val="1"/>
                <c:pt idx="0">
                  <c:v>Series 1</c:v>
                </c:pt>
              </c:strCache>
            </c:strRef>
          </c:tx>
          <c:spPr>
            <a:solidFill>
              <a:schemeClr val="bg2">
                <a:lumMod val="40000"/>
                <a:lumOff val="60000"/>
              </a:schemeClr>
            </a:solidFill>
            <a:ln>
              <a:noFill/>
            </a:ln>
            <a:effectLst/>
          </c:spPr>
          <c:invertIfNegative val="0"/>
          <c:dPt>
            <c:idx val="0"/>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1-F0E2-0D4F-9E83-5F4F139D531A}"/>
              </c:ext>
            </c:extLst>
          </c:dPt>
          <c:dPt>
            <c:idx val="1"/>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3-F0E2-0D4F-9E83-5F4F139D531A}"/>
              </c:ext>
            </c:extLst>
          </c:dPt>
          <c:dPt>
            <c:idx val="2"/>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5-F0E2-0D4F-9E83-5F4F139D531A}"/>
              </c:ext>
            </c:extLst>
          </c:dPt>
          <c:dPt>
            <c:idx val="3"/>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7-F0E2-0D4F-9E83-5F4F139D531A}"/>
              </c:ext>
            </c:extLst>
          </c:dPt>
          <c:dPt>
            <c:idx val="4"/>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9-F0E2-0D4F-9E83-5F4F139D531A}"/>
              </c:ext>
            </c:extLst>
          </c:dPt>
          <c:dPt>
            <c:idx val="5"/>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B-F0E2-0D4F-9E83-5F4F139D531A}"/>
              </c:ext>
            </c:extLst>
          </c:dPt>
          <c:dPt>
            <c:idx val="6"/>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D-F0E2-0D4F-9E83-5F4F139D531A}"/>
              </c:ext>
            </c:extLst>
          </c:dPt>
          <c:dPt>
            <c:idx val="7"/>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F-F0E2-0D4F-9E83-5F4F139D531A}"/>
              </c:ext>
            </c:extLst>
          </c:dPt>
          <c:dPt>
            <c:idx val="9"/>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1-F0E2-0D4F-9E83-5F4F139D531A}"/>
              </c:ext>
            </c:extLst>
          </c:dPt>
          <c:dPt>
            <c:idx val="10"/>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3-F0E2-0D4F-9E83-5F4F139D531A}"/>
              </c:ext>
            </c:extLst>
          </c:dPt>
          <c:dPt>
            <c:idx val="11"/>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5-F0E2-0D4F-9E83-5F4F139D531A}"/>
              </c:ext>
            </c:extLst>
          </c:dPt>
          <c:dPt>
            <c:idx val="12"/>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7-F0E2-0D4F-9E83-5F4F139D531A}"/>
              </c:ext>
            </c:extLst>
          </c:dPt>
          <c:dPt>
            <c:idx val="13"/>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9-F0E2-0D4F-9E83-5F4F139D531A}"/>
              </c:ext>
            </c:extLst>
          </c:dPt>
          <c:dPt>
            <c:idx val="14"/>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B-F0E2-0D4F-9E83-5F4F139D531A}"/>
              </c:ext>
            </c:extLst>
          </c:dPt>
          <c:dPt>
            <c:idx val="15"/>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D-F0E2-0D4F-9E83-5F4F139D531A}"/>
              </c:ext>
            </c:extLst>
          </c:dPt>
          <c:dPt>
            <c:idx val="16"/>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F-F0E2-0D4F-9E83-5F4F139D531A}"/>
              </c:ext>
            </c:extLst>
          </c:dPt>
          <c:dPt>
            <c:idx val="17"/>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21-F0E2-0D4F-9E83-5F4F139D531A}"/>
              </c:ext>
            </c:extLst>
          </c:dPt>
          <c:dPt>
            <c:idx val="18"/>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23-F0E2-0D4F-9E83-5F4F139D531A}"/>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Prefer local neighbourhood store</c:v>
                </c:pt>
                <c:pt idx="1">
                  <c:v>More time to seek best value</c:v>
                </c:pt>
                <c:pt idx="2">
                  <c:v>Pantry stock to avoid OOS</c:v>
                </c:pt>
                <c:pt idx="3">
                  <c:v>Shop online because I'm home</c:v>
                </c:pt>
                <c:pt idx="4">
                  <c:v>Shop online to limit my exposure</c:v>
                </c:pt>
                <c:pt idx="5">
                  <c:v>I shop in physical stores as can't rely on online</c:v>
                </c:pt>
                <c:pt idx="6">
                  <c:v>Different products I buy online vs in store</c:v>
                </c:pt>
                <c:pt idx="7">
                  <c:v>Prefer local brands</c:v>
                </c:pt>
                <c:pt idx="8">
                  <c:v>Shop different store locations than pre COVID</c:v>
                </c:pt>
                <c:pt idx="9">
                  <c:v>Use online community / group buying</c:v>
                </c:pt>
                <c:pt idx="10">
                  <c:v>Don't pick up groceries on commute like before</c:v>
                </c:pt>
                <c:pt idx="11">
                  <c:v>Shopped via social media</c:v>
                </c:pt>
                <c:pt idx="12">
                  <c:v>Many stores I usually shopped have closed</c:v>
                </c:pt>
              </c:strCache>
            </c:strRef>
          </c:cat>
          <c:val>
            <c:numRef>
              <c:f>Sheet1!$B$2:$B$14</c:f>
              <c:numCache>
                <c:formatCode>0%</c:formatCode>
                <c:ptCount val="13"/>
                <c:pt idx="0">
                  <c:v>0.25380999999999998</c:v>
                </c:pt>
                <c:pt idx="1">
                  <c:v>0.17766699999999999</c:v>
                </c:pt>
                <c:pt idx="2">
                  <c:v>0.195271</c:v>
                </c:pt>
                <c:pt idx="3">
                  <c:v>0.17458300000000002</c:v>
                </c:pt>
                <c:pt idx="4">
                  <c:v>0.14796900000000002</c:v>
                </c:pt>
                <c:pt idx="5">
                  <c:v>0.185388</c:v>
                </c:pt>
                <c:pt idx="6">
                  <c:v>0.15575</c:v>
                </c:pt>
                <c:pt idx="7">
                  <c:v>0.151201</c:v>
                </c:pt>
                <c:pt idx="8">
                  <c:v>8.3750000000000005E-2</c:v>
                </c:pt>
                <c:pt idx="9">
                  <c:v>7.8946000000000002E-2</c:v>
                </c:pt>
                <c:pt idx="10">
                  <c:v>8.0821000000000004E-2</c:v>
                </c:pt>
                <c:pt idx="11">
                  <c:v>7.2451000000000002E-2</c:v>
                </c:pt>
                <c:pt idx="12">
                  <c:v>5.3237E-2</c:v>
                </c:pt>
              </c:numCache>
            </c:numRef>
          </c:val>
          <c:extLst>
            <c:ext xmlns:c16="http://schemas.microsoft.com/office/drawing/2014/chart" uri="{C3380CC4-5D6E-409C-BE32-E72D297353CC}">
              <c16:uniqueId val="{00000024-F0E2-0D4F-9E83-5F4F139D531A}"/>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60000000000000009"/>
          <c:min val="0"/>
        </c:scaling>
        <c:delete val="1"/>
        <c:axPos val="t"/>
        <c:numFmt formatCode="0%" sourceLinked="1"/>
        <c:majorTickMark val="out"/>
        <c:minorTickMark val="none"/>
        <c:tickLblPos val="nextTo"/>
        <c:crossAx val="93441581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486629784350607"/>
          <c:y val="3.7023033282540842E-3"/>
          <c:w val="0.51827041894841108"/>
          <c:h val="0.99576380155808619"/>
        </c:manualLayout>
      </c:layout>
      <c:barChart>
        <c:barDir val="bar"/>
        <c:grouping val="clustered"/>
        <c:varyColors val="0"/>
        <c:ser>
          <c:idx val="0"/>
          <c:order val="0"/>
          <c:tx>
            <c:strRef>
              <c:f>Sheet1!$B$1</c:f>
              <c:strCache>
                <c:ptCount val="1"/>
                <c:pt idx="0">
                  <c:v>Series 1</c:v>
                </c:pt>
              </c:strCache>
            </c:strRef>
          </c:tx>
          <c:spPr>
            <a:solidFill>
              <a:schemeClr val="bg2">
                <a:lumMod val="40000"/>
                <a:lumOff val="60000"/>
              </a:schemeClr>
            </a:solidFill>
            <a:ln>
              <a:noFill/>
            </a:ln>
            <a:effectLst/>
          </c:spPr>
          <c:invertIfNegative val="0"/>
          <c:dPt>
            <c:idx val="0"/>
            <c:invertIfNegative val="0"/>
            <c:bubble3D val="0"/>
            <c:spPr>
              <a:solidFill>
                <a:srgbClr val="FF6D05"/>
              </a:solidFill>
              <a:ln>
                <a:noFill/>
              </a:ln>
              <a:effectLst/>
            </c:spPr>
            <c:extLst>
              <c:ext xmlns:c16="http://schemas.microsoft.com/office/drawing/2014/chart" uri="{C3380CC4-5D6E-409C-BE32-E72D297353CC}">
                <c16:uniqueId val="{00000001-D8F5-AD40-88C4-693054822EC2}"/>
              </c:ext>
            </c:extLst>
          </c:dPt>
          <c:dPt>
            <c:idx val="1"/>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3-D8F5-AD40-88C4-693054822EC2}"/>
              </c:ext>
            </c:extLst>
          </c:dPt>
          <c:dPt>
            <c:idx val="2"/>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5-D8F5-AD40-88C4-693054822EC2}"/>
              </c:ext>
            </c:extLst>
          </c:dPt>
          <c:dPt>
            <c:idx val="3"/>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7-D8F5-AD40-88C4-693054822EC2}"/>
              </c:ext>
            </c:extLst>
          </c:dPt>
          <c:dPt>
            <c:idx val="4"/>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9-D8F5-AD40-88C4-693054822EC2}"/>
              </c:ext>
            </c:extLst>
          </c:dPt>
          <c:dPt>
            <c:idx val="5"/>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B-D8F5-AD40-88C4-693054822EC2}"/>
              </c:ext>
            </c:extLst>
          </c:dPt>
          <c:dPt>
            <c:idx val="6"/>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D-D8F5-AD40-88C4-693054822EC2}"/>
              </c:ext>
            </c:extLst>
          </c:dPt>
          <c:dPt>
            <c:idx val="7"/>
            <c:invertIfNegative val="0"/>
            <c:bubble3D val="0"/>
            <c:spPr>
              <a:solidFill>
                <a:srgbClr val="FF6D05"/>
              </a:solidFill>
              <a:ln>
                <a:noFill/>
              </a:ln>
              <a:effectLst/>
            </c:spPr>
            <c:extLst>
              <c:ext xmlns:c16="http://schemas.microsoft.com/office/drawing/2014/chart" uri="{C3380CC4-5D6E-409C-BE32-E72D297353CC}">
                <c16:uniqueId val="{0000000F-D8F5-AD40-88C4-693054822EC2}"/>
              </c:ext>
            </c:extLst>
          </c:dPt>
          <c:dPt>
            <c:idx val="9"/>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1-D8F5-AD40-88C4-693054822EC2}"/>
              </c:ext>
            </c:extLst>
          </c:dPt>
          <c:dPt>
            <c:idx val="10"/>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3-D8F5-AD40-88C4-693054822EC2}"/>
              </c:ext>
            </c:extLst>
          </c:dPt>
          <c:dPt>
            <c:idx val="11"/>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5-D8F5-AD40-88C4-693054822EC2}"/>
              </c:ext>
            </c:extLst>
          </c:dPt>
          <c:dPt>
            <c:idx val="12"/>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7-D8F5-AD40-88C4-693054822EC2}"/>
              </c:ext>
            </c:extLst>
          </c:dPt>
          <c:dPt>
            <c:idx val="13"/>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9-D8F5-AD40-88C4-693054822EC2}"/>
              </c:ext>
            </c:extLst>
          </c:dPt>
          <c:dPt>
            <c:idx val="14"/>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B-D8F5-AD40-88C4-693054822EC2}"/>
              </c:ext>
            </c:extLst>
          </c:dPt>
          <c:dPt>
            <c:idx val="15"/>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D-D8F5-AD40-88C4-693054822EC2}"/>
              </c:ext>
            </c:extLst>
          </c:dPt>
          <c:dPt>
            <c:idx val="16"/>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F-D8F5-AD40-88C4-693054822EC2}"/>
              </c:ext>
            </c:extLst>
          </c:dPt>
          <c:dPt>
            <c:idx val="17"/>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21-D8F5-AD40-88C4-693054822EC2}"/>
              </c:ext>
            </c:extLst>
          </c:dPt>
          <c:dPt>
            <c:idx val="18"/>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23-D8F5-AD40-88C4-693054822EC2}"/>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Prefer local neighbourhood store</c:v>
                </c:pt>
                <c:pt idx="1">
                  <c:v>More time to seek best value</c:v>
                </c:pt>
                <c:pt idx="2">
                  <c:v>Pantry stock to avoid OOS</c:v>
                </c:pt>
                <c:pt idx="3">
                  <c:v>Shop online because I'm home</c:v>
                </c:pt>
                <c:pt idx="4">
                  <c:v>Shop online to limit my exposure</c:v>
                </c:pt>
                <c:pt idx="5">
                  <c:v>I shop in physical stores as can't rely on online</c:v>
                </c:pt>
                <c:pt idx="6">
                  <c:v>Different products I buy online vs in store</c:v>
                </c:pt>
                <c:pt idx="7">
                  <c:v>Prefer local brands</c:v>
                </c:pt>
                <c:pt idx="8">
                  <c:v>Shop different store locations than pre COVID</c:v>
                </c:pt>
                <c:pt idx="9">
                  <c:v>Use online community / group buying</c:v>
                </c:pt>
                <c:pt idx="10">
                  <c:v>Don't pick up groceries on commute like before</c:v>
                </c:pt>
                <c:pt idx="11">
                  <c:v>Shopped via social media</c:v>
                </c:pt>
                <c:pt idx="12">
                  <c:v>Many stores I usually shopped have closed</c:v>
                </c:pt>
              </c:strCache>
            </c:strRef>
          </c:cat>
          <c:val>
            <c:numRef>
              <c:f>Sheet1!$B$2:$B$14</c:f>
              <c:numCache>
                <c:formatCode>0%</c:formatCode>
                <c:ptCount val="13"/>
                <c:pt idx="0">
                  <c:v>0.32960299999999998</c:v>
                </c:pt>
                <c:pt idx="1">
                  <c:v>0.23479299999999997</c:v>
                </c:pt>
                <c:pt idx="2">
                  <c:v>0.23273199999999999</c:v>
                </c:pt>
                <c:pt idx="3">
                  <c:v>0.20651700000000001</c:v>
                </c:pt>
                <c:pt idx="4">
                  <c:v>0.21129600000000001</c:v>
                </c:pt>
                <c:pt idx="5">
                  <c:v>0.221863</c:v>
                </c:pt>
                <c:pt idx="6">
                  <c:v>0.17361299999999999</c:v>
                </c:pt>
                <c:pt idx="7">
                  <c:v>0.19966899999999999</c:v>
                </c:pt>
                <c:pt idx="8">
                  <c:v>0.10814500000000001</c:v>
                </c:pt>
                <c:pt idx="9">
                  <c:v>8.0025999999999986E-2</c:v>
                </c:pt>
                <c:pt idx="10">
                  <c:v>0.10157500000000001</c:v>
                </c:pt>
                <c:pt idx="11">
                  <c:v>7.8951999999999994E-2</c:v>
                </c:pt>
                <c:pt idx="12">
                  <c:v>6.9712999999999997E-2</c:v>
                </c:pt>
              </c:numCache>
            </c:numRef>
          </c:val>
          <c:extLst>
            <c:ext xmlns:c16="http://schemas.microsoft.com/office/drawing/2014/chart" uri="{C3380CC4-5D6E-409C-BE32-E72D297353CC}">
              <c16:uniqueId val="{00000024-D8F5-AD40-88C4-693054822EC2}"/>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60000000000000009"/>
          <c:min val="0"/>
        </c:scaling>
        <c:delete val="1"/>
        <c:axPos val="t"/>
        <c:numFmt formatCode="0%" sourceLinked="1"/>
        <c:majorTickMark val="out"/>
        <c:minorTickMark val="none"/>
        <c:tickLblPos val="nextTo"/>
        <c:crossAx val="93441581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486629784350607"/>
          <c:y val="0"/>
          <c:w val="0.51827041894841108"/>
          <c:h val="1"/>
        </c:manualLayout>
      </c:layout>
      <c:barChart>
        <c:barDir val="bar"/>
        <c:grouping val="clustered"/>
        <c:varyColors val="0"/>
        <c:ser>
          <c:idx val="0"/>
          <c:order val="0"/>
          <c:tx>
            <c:strRef>
              <c:f>Sheet1!$B$1</c:f>
              <c:strCache>
                <c:ptCount val="1"/>
                <c:pt idx="0">
                  <c:v>Series 1</c:v>
                </c:pt>
              </c:strCache>
            </c:strRef>
          </c:tx>
          <c:spPr>
            <a:solidFill>
              <a:srgbClr val="AD4400"/>
            </a:solidFill>
            <a:ln>
              <a:noFill/>
            </a:ln>
            <a:effectLst/>
          </c:spPr>
          <c:invertIfNegative val="0"/>
          <c:dPt>
            <c:idx val="0"/>
            <c:invertIfNegative val="0"/>
            <c:bubble3D val="0"/>
            <c:spPr>
              <a:solidFill>
                <a:srgbClr val="AD4400"/>
              </a:solidFill>
              <a:ln>
                <a:noFill/>
              </a:ln>
              <a:effectLst/>
            </c:spPr>
            <c:extLst>
              <c:ext xmlns:c16="http://schemas.microsoft.com/office/drawing/2014/chart" uri="{C3380CC4-5D6E-409C-BE32-E72D297353CC}">
                <c16:uniqueId val="{00000001-CC86-1D49-9386-CA76A861B9AB}"/>
              </c:ext>
            </c:extLst>
          </c:dPt>
          <c:dPt>
            <c:idx val="1"/>
            <c:invertIfNegative val="0"/>
            <c:bubble3D val="0"/>
            <c:spPr>
              <a:solidFill>
                <a:srgbClr val="AD4400"/>
              </a:solidFill>
              <a:ln>
                <a:noFill/>
              </a:ln>
              <a:effectLst/>
            </c:spPr>
            <c:extLst>
              <c:ext xmlns:c16="http://schemas.microsoft.com/office/drawing/2014/chart" uri="{C3380CC4-5D6E-409C-BE32-E72D297353CC}">
                <c16:uniqueId val="{00000003-CC86-1D49-9386-CA76A861B9AB}"/>
              </c:ext>
            </c:extLst>
          </c:dPt>
          <c:dPt>
            <c:idx val="2"/>
            <c:invertIfNegative val="0"/>
            <c:bubble3D val="0"/>
            <c:spPr>
              <a:solidFill>
                <a:srgbClr val="AD4400"/>
              </a:solidFill>
              <a:ln>
                <a:noFill/>
              </a:ln>
              <a:effectLst/>
            </c:spPr>
            <c:extLst>
              <c:ext xmlns:c16="http://schemas.microsoft.com/office/drawing/2014/chart" uri="{C3380CC4-5D6E-409C-BE32-E72D297353CC}">
                <c16:uniqueId val="{00000005-CC86-1D49-9386-CA76A861B9AB}"/>
              </c:ext>
            </c:extLst>
          </c:dPt>
          <c:dPt>
            <c:idx val="3"/>
            <c:invertIfNegative val="0"/>
            <c:bubble3D val="0"/>
            <c:spPr>
              <a:solidFill>
                <a:srgbClr val="AD4400"/>
              </a:solidFill>
              <a:ln>
                <a:noFill/>
              </a:ln>
              <a:effectLst/>
            </c:spPr>
            <c:extLst>
              <c:ext xmlns:c16="http://schemas.microsoft.com/office/drawing/2014/chart" uri="{C3380CC4-5D6E-409C-BE32-E72D297353CC}">
                <c16:uniqueId val="{00000007-CC86-1D49-9386-CA76A861B9AB}"/>
              </c:ext>
            </c:extLst>
          </c:dPt>
          <c:dPt>
            <c:idx val="4"/>
            <c:invertIfNegative val="0"/>
            <c:bubble3D val="0"/>
            <c:spPr>
              <a:solidFill>
                <a:srgbClr val="AD4400"/>
              </a:solidFill>
              <a:ln>
                <a:noFill/>
              </a:ln>
              <a:effectLst/>
            </c:spPr>
            <c:extLst>
              <c:ext xmlns:c16="http://schemas.microsoft.com/office/drawing/2014/chart" uri="{C3380CC4-5D6E-409C-BE32-E72D297353CC}">
                <c16:uniqueId val="{00000009-CC86-1D49-9386-CA76A861B9AB}"/>
              </c:ext>
            </c:extLst>
          </c:dPt>
          <c:dPt>
            <c:idx val="5"/>
            <c:invertIfNegative val="0"/>
            <c:bubble3D val="0"/>
            <c:spPr>
              <a:solidFill>
                <a:srgbClr val="AD4400"/>
              </a:solidFill>
              <a:ln>
                <a:noFill/>
              </a:ln>
              <a:effectLst/>
            </c:spPr>
            <c:extLst>
              <c:ext xmlns:c16="http://schemas.microsoft.com/office/drawing/2014/chart" uri="{C3380CC4-5D6E-409C-BE32-E72D297353CC}">
                <c16:uniqueId val="{0000000B-CC86-1D49-9386-CA76A861B9AB}"/>
              </c:ext>
            </c:extLst>
          </c:dPt>
          <c:dPt>
            <c:idx val="6"/>
            <c:invertIfNegative val="0"/>
            <c:bubble3D val="0"/>
            <c:spPr>
              <a:solidFill>
                <a:srgbClr val="AD4400"/>
              </a:solidFill>
              <a:ln>
                <a:noFill/>
              </a:ln>
              <a:effectLst/>
            </c:spPr>
            <c:extLst>
              <c:ext xmlns:c16="http://schemas.microsoft.com/office/drawing/2014/chart" uri="{C3380CC4-5D6E-409C-BE32-E72D297353CC}">
                <c16:uniqueId val="{0000000D-CC86-1D49-9386-CA76A861B9AB}"/>
              </c:ext>
            </c:extLst>
          </c:dPt>
          <c:dPt>
            <c:idx val="7"/>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F-CC86-1D49-9386-CA76A861B9AB}"/>
              </c:ext>
            </c:extLst>
          </c:dPt>
          <c:dPt>
            <c:idx val="8"/>
            <c:invertIfNegative val="0"/>
            <c:bubble3D val="0"/>
            <c:spPr>
              <a:solidFill>
                <a:srgbClr val="AD4400"/>
              </a:solidFill>
              <a:ln>
                <a:noFill/>
              </a:ln>
              <a:effectLst/>
            </c:spPr>
            <c:extLst>
              <c:ext xmlns:c16="http://schemas.microsoft.com/office/drawing/2014/chart" uri="{C3380CC4-5D6E-409C-BE32-E72D297353CC}">
                <c16:uniqueId val="{00000011-CC86-1D49-9386-CA76A861B9AB}"/>
              </c:ext>
            </c:extLst>
          </c:dPt>
          <c:dPt>
            <c:idx val="9"/>
            <c:invertIfNegative val="0"/>
            <c:bubble3D val="0"/>
            <c:spPr>
              <a:solidFill>
                <a:srgbClr val="AD4400"/>
              </a:solidFill>
              <a:ln>
                <a:noFill/>
              </a:ln>
              <a:effectLst/>
            </c:spPr>
            <c:extLst>
              <c:ext xmlns:c16="http://schemas.microsoft.com/office/drawing/2014/chart" uri="{C3380CC4-5D6E-409C-BE32-E72D297353CC}">
                <c16:uniqueId val="{00000013-CC86-1D49-9386-CA76A861B9AB}"/>
              </c:ext>
            </c:extLst>
          </c:dPt>
          <c:dPt>
            <c:idx val="10"/>
            <c:invertIfNegative val="0"/>
            <c:bubble3D val="0"/>
            <c:spPr>
              <a:solidFill>
                <a:srgbClr val="AD4400"/>
              </a:solidFill>
              <a:ln>
                <a:noFill/>
              </a:ln>
              <a:effectLst/>
            </c:spPr>
            <c:extLst>
              <c:ext xmlns:c16="http://schemas.microsoft.com/office/drawing/2014/chart" uri="{C3380CC4-5D6E-409C-BE32-E72D297353CC}">
                <c16:uniqueId val="{00000015-CC86-1D49-9386-CA76A861B9AB}"/>
              </c:ext>
            </c:extLst>
          </c:dPt>
          <c:dPt>
            <c:idx val="11"/>
            <c:invertIfNegative val="0"/>
            <c:bubble3D val="0"/>
            <c:spPr>
              <a:solidFill>
                <a:srgbClr val="AD4400"/>
              </a:solidFill>
              <a:ln>
                <a:noFill/>
              </a:ln>
              <a:effectLst/>
            </c:spPr>
            <c:extLst>
              <c:ext xmlns:c16="http://schemas.microsoft.com/office/drawing/2014/chart" uri="{C3380CC4-5D6E-409C-BE32-E72D297353CC}">
                <c16:uniqueId val="{00000017-CC86-1D49-9386-CA76A861B9AB}"/>
              </c:ext>
            </c:extLst>
          </c:dPt>
          <c:dPt>
            <c:idx val="12"/>
            <c:invertIfNegative val="0"/>
            <c:bubble3D val="0"/>
            <c:spPr>
              <a:solidFill>
                <a:srgbClr val="AD4400"/>
              </a:solidFill>
              <a:ln>
                <a:noFill/>
              </a:ln>
              <a:effectLst/>
            </c:spPr>
            <c:extLst>
              <c:ext xmlns:c16="http://schemas.microsoft.com/office/drawing/2014/chart" uri="{C3380CC4-5D6E-409C-BE32-E72D297353CC}">
                <c16:uniqueId val="{00000019-CC86-1D49-9386-CA76A861B9AB}"/>
              </c:ext>
            </c:extLst>
          </c:dPt>
          <c:dPt>
            <c:idx val="13"/>
            <c:invertIfNegative val="0"/>
            <c:bubble3D val="0"/>
            <c:spPr>
              <a:solidFill>
                <a:srgbClr val="AD4400"/>
              </a:solidFill>
              <a:ln>
                <a:noFill/>
              </a:ln>
              <a:effectLst/>
            </c:spPr>
            <c:extLst>
              <c:ext xmlns:c16="http://schemas.microsoft.com/office/drawing/2014/chart" uri="{C3380CC4-5D6E-409C-BE32-E72D297353CC}">
                <c16:uniqueId val="{0000001B-CC86-1D49-9386-CA76A861B9AB}"/>
              </c:ext>
            </c:extLst>
          </c:dPt>
          <c:dPt>
            <c:idx val="14"/>
            <c:invertIfNegative val="0"/>
            <c:bubble3D val="0"/>
            <c:spPr>
              <a:solidFill>
                <a:srgbClr val="AD4400"/>
              </a:solidFill>
              <a:ln>
                <a:noFill/>
              </a:ln>
              <a:effectLst/>
            </c:spPr>
            <c:extLst>
              <c:ext xmlns:c16="http://schemas.microsoft.com/office/drawing/2014/chart" uri="{C3380CC4-5D6E-409C-BE32-E72D297353CC}">
                <c16:uniqueId val="{0000001D-CC86-1D49-9386-CA76A861B9AB}"/>
              </c:ext>
            </c:extLst>
          </c:dPt>
          <c:dPt>
            <c:idx val="15"/>
            <c:invertIfNegative val="0"/>
            <c:bubble3D val="0"/>
            <c:spPr>
              <a:solidFill>
                <a:srgbClr val="AD4400"/>
              </a:solidFill>
              <a:ln>
                <a:noFill/>
              </a:ln>
              <a:effectLst/>
            </c:spPr>
            <c:extLst>
              <c:ext xmlns:c16="http://schemas.microsoft.com/office/drawing/2014/chart" uri="{C3380CC4-5D6E-409C-BE32-E72D297353CC}">
                <c16:uniqueId val="{0000001F-CC86-1D49-9386-CA76A861B9AB}"/>
              </c:ext>
            </c:extLst>
          </c:dPt>
          <c:dPt>
            <c:idx val="16"/>
            <c:invertIfNegative val="0"/>
            <c:bubble3D val="0"/>
            <c:spPr>
              <a:solidFill>
                <a:srgbClr val="AD4400"/>
              </a:solidFill>
              <a:ln>
                <a:noFill/>
              </a:ln>
              <a:effectLst/>
            </c:spPr>
            <c:extLst>
              <c:ext xmlns:c16="http://schemas.microsoft.com/office/drawing/2014/chart" uri="{C3380CC4-5D6E-409C-BE32-E72D297353CC}">
                <c16:uniqueId val="{00000021-CC86-1D49-9386-CA76A861B9AB}"/>
              </c:ext>
            </c:extLst>
          </c:dPt>
          <c:dPt>
            <c:idx val="17"/>
            <c:invertIfNegative val="0"/>
            <c:bubble3D val="0"/>
            <c:spPr>
              <a:solidFill>
                <a:srgbClr val="AD4400"/>
              </a:solidFill>
              <a:ln>
                <a:noFill/>
              </a:ln>
              <a:effectLst/>
            </c:spPr>
            <c:extLst>
              <c:ext xmlns:c16="http://schemas.microsoft.com/office/drawing/2014/chart" uri="{C3380CC4-5D6E-409C-BE32-E72D297353CC}">
                <c16:uniqueId val="{00000023-CC86-1D49-9386-CA76A861B9AB}"/>
              </c:ext>
            </c:extLst>
          </c:dPt>
          <c:dPt>
            <c:idx val="18"/>
            <c:invertIfNegative val="0"/>
            <c:bubble3D val="0"/>
            <c:spPr>
              <a:solidFill>
                <a:srgbClr val="AD4400"/>
              </a:solidFill>
              <a:ln>
                <a:noFill/>
              </a:ln>
              <a:effectLst/>
            </c:spPr>
            <c:extLst>
              <c:ext xmlns:c16="http://schemas.microsoft.com/office/drawing/2014/chart" uri="{C3380CC4-5D6E-409C-BE32-E72D297353CC}">
                <c16:uniqueId val="{00000025-CC86-1D49-9386-CA76A861B9AB}"/>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Prefer local neighbourhood store</c:v>
                </c:pt>
                <c:pt idx="1">
                  <c:v>More time to seek best value</c:v>
                </c:pt>
                <c:pt idx="2">
                  <c:v>Pantry stock to avoid OOS</c:v>
                </c:pt>
                <c:pt idx="3">
                  <c:v>Shop online because I'm home</c:v>
                </c:pt>
                <c:pt idx="4">
                  <c:v>Shop online to limit my exposure</c:v>
                </c:pt>
                <c:pt idx="5">
                  <c:v>I shop in physical stores as can't rely on online</c:v>
                </c:pt>
                <c:pt idx="6">
                  <c:v>Different products I buy online vs in store</c:v>
                </c:pt>
                <c:pt idx="7">
                  <c:v>Prefer local brands</c:v>
                </c:pt>
                <c:pt idx="8">
                  <c:v>Shop different store locations than pre COVID</c:v>
                </c:pt>
                <c:pt idx="9">
                  <c:v>Use online community / group buying</c:v>
                </c:pt>
                <c:pt idx="10">
                  <c:v>Don't pick up groceries on commute like before</c:v>
                </c:pt>
                <c:pt idx="11">
                  <c:v>Shopped via social media</c:v>
                </c:pt>
                <c:pt idx="12">
                  <c:v>Many stores I usually shopped have closed</c:v>
                </c:pt>
              </c:strCache>
            </c:strRef>
          </c:cat>
          <c:val>
            <c:numRef>
              <c:f>Sheet1!$B$2:$B$14</c:f>
              <c:numCache>
                <c:formatCode>0%</c:formatCode>
                <c:ptCount val="13"/>
                <c:pt idx="0">
                  <c:v>0.329739</c:v>
                </c:pt>
                <c:pt idx="1">
                  <c:v>0.251301</c:v>
                </c:pt>
                <c:pt idx="2">
                  <c:v>0.25734600000000002</c:v>
                </c:pt>
                <c:pt idx="3">
                  <c:v>0.236261</c:v>
                </c:pt>
                <c:pt idx="4">
                  <c:v>0.24612100000000001</c:v>
                </c:pt>
                <c:pt idx="5">
                  <c:v>0.24327000000000001</c:v>
                </c:pt>
                <c:pt idx="6">
                  <c:v>0.21335999999999999</c:v>
                </c:pt>
                <c:pt idx="7">
                  <c:v>0.19030000000000002</c:v>
                </c:pt>
                <c:pt idx="8">
                  <c:v>0.17942799999999998</c:v>
                </c:pt>
                <c:pt idx="9">
                  <c:v>0.164793</c:v>
                </c:pt>
                <c:pt idx="10">
                  <c:v>0.14810800000000002</c:v>
                </c:pt>
                <c:pt idx="11">
                  <c:v>0.13242800000000002</c:v>
                </c:pt>
                <c:pt idx="12">
                  <c:v>0.12654500000000002</c:v>
                </c:pt>
              </c:numCache>
            </c:numRef>
          </c:val>
          <c:extLst>
            <c:ext xmlns:c16="http://schemas.microsoft.com/office/drawing/2014/chart" uri="{C3380CC4-5D6E-409C-BE32-E72D297353CC}">
              <c16:uniqueId val="{00000026-CC86-1D49-9386-CA76A861B9AB}"/>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60000000000000009"/>
          <c:min val="0"/>
        </c:scaling>
        <c:delete val="1"/>
        <c:axPos val="t"/>
        <c:numFmt formatCode="0%" sourceLinked="1"/>
        <c:majorTickMark val="out"/>
        <c:minorTickMark val="none"/>
        <c:tickLblPos val="nextTo"/>
        <c:crossAx val="93441581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Sheet1!$C$1</c:f>
              <c:strCache>
                <c:ptCount val="1"/>
                <c:pt idx="0">
                  <c:v>CPI Forecast</c:v>
                </c:pt>
              </c:strCache>
            </c:strRef>
          </c:tx>
          <c:spPr>
            <a:ln w="19050" cap="rnd">
              <a:solidFill>
                <a:schemeClr val="tx1"/>
              </a:solidFill>
              <a:round/>
            </a:ln>
            <a:effectLst/>
          </c:spPr>
          <c:marker>
            <c:symbol val="none"/>
          </c:marker>
          <c:dLbls>
            <c:delete val="1"/>
          </c:dLbls>
          <c:cat>
            <c:multiLvlStrRef>
              <c:f>Sheet1!$A$2:$B$30</c:f>
              <c:multiLvlStrCache>
                <c:ptCount val="29"/>
                <c:lvl>
                  <c:pt idx="0">
                    <c:v>2019-Q4</c:v>
                  </c:pt>
                  <c:pt idx="1">
                    <c:v>2020-Q4</c:v>
                  </c:pt>
                  <c:pt idx="2">
                    <c:v>2021-Q4</c:v>
                  </c:pt>
                  <c:pt idx="3">
                    <c:v>2022-Q4</c:v>
                  </c:pt>
                  <c:pt idx="5">
                    <c:v>2019-Q4</c:v>
                  </c:pt>
                  <c:pt idx="6">
                    <c:v>2020-Q4</c:v>
                  </c:pt>
                  <c:pt idx="7">
                    <c:v>2021-Q4</c:v>
                  </c:pt>
                  <c:pt idx="8">
                    <c:v>2022-Q4</c:v>
                  </c:pt>
                  <c:pt idx="10">
                    <c:v>2019-Q4</c:v>
                  </c:pt>
                  <c:pt idx="11">
                    <c:v>2020-Q4</c:v>
                  </c:pt>
                  <c:pt idx="12">
                    <c:v>2021-Q4</c:v>
                  </c:pt>
                  <c:pt idx="13">
                    <c:v>2022-Q4</c:v>
                  </c:pt>
                  <c:pt idx="15">
                    <c:v>2019-Q4</c:v>
                  </c:pt>
                  <c:pt idx="16">
                    <c:v>2020-Q4</c:v>
                  </c:pt>
                  <c:pt idx="17">
                    <c:v>2021-Q4</c:v>
                  </c:pt>
                  <c:pt idx="18">
                    <c:v>2022-Q4</c:v>
                  </c:pt>
                  <c:pt idx="20">
                    <c:v>2019-Q4</c:v>
                  </c:pt>
                  <c:pt idx="21">
                    <c:v>2020-Q4</c:v>
                  </c:pt>
                  <c:pt idx="22">
                    <c:v>2021-Q4</c:v>
                  </c:pt>
                  <c:pt idx="23">
                    <c:v>2022-Q4</c:v>
                  </c:pt>
                  <c:pt idx="25">
                    <c:v>2019-Q4</c:v>
                  </c:pt>
                  <c:pt idx="26">
                    <c:v>2020-Q4</c:v>
                  </c:pt>
                  <c:pt idx="27">
                    <c:v>2021-Q4</c:v>
                  </c:pt>
                  <c:pt idx="28">
                    <c:v>2022-Q4</c:v>
                  </c:pt>
                </c:lvl>
                <c:lvl>
                  <c:pt idx="0">
                    <c:v>Australia</c:v>
                  </c:pt>
                  <c:pt idx="5">
                    <c:v>China</c:v>
                  </c:pt>
                  <c:pt idx="10">
                    <c:v>United Kingdom</c:v>
                  </c:pt>
                  <c:pt idx="15">
                    <c:v>Mexico</c:v>
                  </c:pt>
                  <c:pt idx="20">
                    <c:v>Poland</c:v>
                  </c:pt>
                  <c:pt idx="25">
                    <c:v>United States</c:v>
                  </c:pt>
                </c:lvl>
              </c:multiLvlStrCache>
            </c:multiLvlStrRef>
          </c:cat>
          <c:val>
            <c:numRef>
              <c:f>Sheet1!$C$2:$C$30</c:f>
              <c:numCache>
                <c:formatCode>0.0</c:formatCode>
                <c:ptCount val="29"/>
                <c:pt idx="0">
                  <c:v>1.84210526315792</c:v>
                </c:pt>
                <c:pt idx="1">
                  <c:v>0.86132644272187597</c:v>
                </c:pt>
                <c:pt idx="2">
                  <c:v>3.0151190054330099</c:v>
                </c:pt>
                <c:pt idx="3">
                  <c:v>2.3047768472981001</c:v>
                </c:pt>
                <c:pt idx="5">
                  <c:v>4.2209656749820397</c:v>
                </c:pt>
                <c:pt idx="6">
                  <c:v>9.5813137259907602E-2</c:v>
                </c:pt>
                <c:pt idx="7">
                  <c:v>1.4173333352692501</c:v>
                </c:pt>
                <c:pt idx="8">
                  <c:v>2.17479526999271</c:v>
                </c:pt>
                <c:pt idx="10">
                  <c:v>1.4118951555857</c:v>
                </c:pt>
                <c:pt idx="11">
                  <c:v>0.587066819320329</c:v>
                </c:pt>
                <c:pt idx="12">
                  <c:v>4.1823715656257399</c:v>
                </c:pt>
                <c:pt idx="13">
                  <c:v>3.4545811975933098</c:v>
                </c:pt>
                <c:pt idx="15">
                  <c:v>2.93768557035362</c:v>
                </c:pt>
                <c:pt idx="16">
                  <c:v>3.5145826382741001</c:v>
                </c:pt>
                <c:pt idx="17">
                  <c:v>6.5111300450155802</c:v>
                </c:pt>
                <c:pt idx="18">
                  <c:v>3.4846136757510502</c:v>
                </c:pt>
                <c:pt idx="20">
                  <c:v>2.79065459299491</c:v>
                </c:pt>
                <c:pt idx="21">
                  <c:v>2.85515165369018</c:v>
                </c:pt>
                <c:pt idx="22">
                  <c:v>6.68132523990342</c:v>
                </c:pt>
                <c:pt idx="23">
                  <c:v>5.30125548799999</c:v>
                </c:pt>
                <c:pt idx="25">
                  <c:v>2.0264727372482998</c:v>
                </c:pt>
                <c:pt idx="26">
                  <c:v>1.21125314932281</c:v>
                </c:pt>
                <c:pt idx="27">
                  <c:v>6.4157655224031904</c:v>
                </c:pt>
                <c:pt idx="28">
                  <c:v>3.1486443228087202</c:v>
                </c:pt>
              </c:numCache>
            </c:numRef>
          </c:val>
          <c:smooth val="1"/>
          <c:extLst>
            <c:ext xmlns:c16="http://schemas.microsoft.com/office/drawing/2014/chart" uri="{C3380CC4-5D6E-409C-BE32-E72D297353CC}">
              <c16:uniqueId val="{00000000-3105-4566-A238-0D7DDC2DB447}"/>
            </c:ext>
          </c:extLst>
        </c:ser>
        <c:dLbls>
          <c:showLegendKey val="0"/>
          <c:showVal val="1"/>
          <c:showCatName val="0"/>
          <c:showSerName val="0"/>
          <c:showPercent val="0"/>
          <c:showBubbleSize val="0"/>
        </c:dLbls>
        <c:smooth val="0"/>
        <c:axId val="556417247"/>
        <c:axId val="556403935"/>
      </c:lineChart>
      <c:catAx>
        <c:axId val="556417247"/>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ontserrat" panose="00000500000000000000" pitchFamily="2" charset="0"/>
                <a:ea typeface="+mn-ea"/>
                <a:cs typeface="+mn-cs"/>
              </a:defRPr>
            </a:pPr>
            <a:endParaRPr lang="en-US"/>
          </a:p>
        </c:txPr>
        <c:crossAx val="556403935"/>
        <c:crosses val="autoZero"/>
        <c:auto val="1"/>
        <c:lblAlgn val="ctr"/>
        <c:lblOffset val="100"/>
        <c:tickLblSkip val="1"/>
        <c:noMultiLvlLbl val="0"/>
      </c:catAx>
      <c:valAx>
        <c:axId val="556403935"/>
        <c:scaling>
          <c:orientation val="minMax"/>
          <c:max val="8"/>
          <c:min val="-1"/>
        </c:scaling>
        <c:delete val="0"/>
        <c:axPos val="l"/>
        <c:majorGridlines>
          <c:spPr>
            <a:ln w="9525" cap="flat" cmpd="sng" algn="ctr">
              <a:solidFill>
                <a:schemeClr val="tx2"/>
              </a:solidFill>
              <a:round/>
            </a:ln>
            <a:effectLst/>
          </c:spPr>
        </c:majorGridlines>
        <c:numFmt formatCode="0.0" sourceLinked="1"/>
        <c:majorTickMark val="out"/>
        <c:minorTickMark val="none"/>
        <c:tickLblPos val="nextTo"/>
        <c:spPr>
          <a:noFill/>
          <a:ln>
            <a:noFill/>
          </a:ln>
          <a:effectLst/>
        </c:spPr>
        <c:txPr>
          <a:bodyPr rot="0" spcFirstLastPara="1" vertOverflow="ellipsis" wrap="square" anchor="b" anchorCtr="1"/>
          <a:lstStyle/>
          <a:p>
            <a:pPr>
              <a:defRPr sz="900" b="0" i="0" u="none" strike="noStrike" kern="1200" baseline="0">
                <a:solidFill>
                  <a:schemeClr val="accent5"/>
                </a:solidFill>
                <a:latin typeface="Montserrat" panose="00000500000000000000" pitchFamily="2" charset="0"/>
                <a:ea typeface="+mn-ea"/>
                <a:cs typeface="+mn-cs"/>
              </a:defRPr>
            </a:pPr>
            <a:endParaRPr lang="en-US"/>
          </a:p>
        </c:txPr>
        <c:crossAx val="556417247"/>
        <c:crosses val="autoZero"/>
        <c:crossBetween val="between"/>
        <c:majorUnit val="1"/>
        <c:minorUnit val="1"/>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818417730690304"/>
          <c:y val="1.0804979960774282E-2"/>
          <c:w val="0.43938183586854668"/>
          <c:h val="0.99572553366874161"/>
        </c:manualLayout>
      </c:layout>
      <c:barChart>
        <c:barDir val="bar"/>
        <c:grouping val="clustered"/>
        <c:varyColors val="0"/>
        <c:ser>
          <c:idx val="0"/>
          <c:order val="0"/>
          <c:tx>
            <c:strRef>
              <c:f>Sheet1!$B$1</c:f>
              <c:strCache>
                <c:ptCount val="1"/>
                <c:pt idx="0">
                  <c:v>Series 1</c:v>
                </c:pt>
              </c:strCache>
            </c:strRef>
          </c:tx>
          <c:spPr>
            <a:solidFill>
              <a:schemeClr val="bg2">
                <a:lumMod val="40000"/>
                <a:lumOff val="60000"/>
              </a:schemeClr>
            </a:solidFill>
            <a:ln>
              <a:noFill/>
            </a:ln>
            <a:effectLst/>
          </c:spPr>
          <c:invertIfNegative val="0"/>
          <c:dPt>
            <c:idx val="0"/>
            <c:invertIfNegative val="0"/>
            <c:bubble3D val="0"/>
            <c:spPr>
              <a:solidFill>
                <a:srgbClr val="880535"/>
              </a:solidFill>
              <a:ln>
                <a:noFill/>
              </a:ln>
              <a:effectLst/>
            </c:spPr>
            <c:extLst>
              <c:ext xmlns:c16="http://schemas.microsoft.com/office/drawing/2014/chart" uri="{C3380CC4-5D6E-409C-BE32-E72D297353CC}">
                <c16:uniqueId val="{00000001-7CEC-3740-9FE3-40F47D630CA2}"/>
              </c:ext>
            </c:extLst>
          </c:dPt>
          <c:dPt>
            <c:idx val="1"/>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3-7CEC-3740-9FE3-40F47D630CA2}"/>
              </c:ext>
            </c:extLst>
          </c:dPt>
          <c:dPt>
            <c:idx val="2"/>
            <c:invertIfNegative val="0"/>
            <c:bubble3D val="0"/>
            <c:spPr>
              <a:solidFill>
                <a:srgbClr val="880535"/>
              </a:solidFill>
              <a:ln>
                <a:noFill/>
              </a:ln>
              <a:effectLst/>
            </c:spPr>
            <c:extLst>
              <c:ext xmlns:c16="http://schemas.microsoft.com/office/drawing/2014/chart" uri="{C3380CC4-5D6E-409C-BE32-E72D297353CC}">
                <c16:uniqueId val="{00000005-7CEC-3740-9FE3-40F47D630CA2}"/>
              </c:ext>
            </c:extLst>
          </c:dPt>
          <c:dPt>
            <c:idx val="3"/>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7-7CEC-3740-9FE3-40F47D630CA2}"/>
              </c:ext>
            </c:extLst>
          </c:dPt>
          <c:dPt>
            <c:idx val="4"/>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9-7CEC-3740-9FE3-40F47D630CA2}"/>
              </c:ext>
            </c:extLst>
          </c:dPt>
          <c:dPt>
            <c:idx val="5"/>
            <c:invertIfNegative val="0"/>
            <c:bubble3D val="0"/>
            <c:spPr>
              <a:solidFill>
                <a:srgbClr val="880535"/>
              </a:solidFill>
              <a:ln>
                <a:noFill/>
              </a:ln>
              <a:effectLst/>
            </c:spPr>
            <c:extLst>
              <c:ext xmlns:c16="http://schemas.microsoft.com/office/drawing/2014/chart" uri="{C3380CC4-5D6E-409C-BE32-E72D297353CC}">
                <c16:uniqueId val="{0000000B-7CEC-3740-9FE3-40F47D630CA2}"/>
              </c:ext>
            </c:extLst>
          </c:dPt>
          <c:dPt>
            <c:idx val="6"/>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D-7CEC-3740-9FE3-40F47D630CA2}"/>
              </c:ext>
            </c:extLst>
          </c:dPt>
          <c:dPt>
            <c:idx val="7"/>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F-7CEC-3740-9FE3-40F47D630CA2}"/>
              </c:ext>
            </c:extLst>
          </c:dPt>
          <c:dPt>
            <c:idx val="8"/>
            <c:invertIfNegative val="0"/>
            <c:bubble3D val="0"/>
            <c:spPr>
              <a:solidFill>
                <a:srgbClr val="880535"/>
              </a:solidFill>
              <a:ln>
                <a:noFill/>
              </a:ln>
              <a:effectLst/>
            </c:spPr>
            <c:extLst>
              <c:ext xmlns:c16="http://schemas.microsoft.com/office/drawing/2014/chart" uri="{C3380CC4-5D6E-409C-BE32-E72D297353CC}">
                <c16:uniqueId val="{00000011-7CEC-3740-9FE3-40F47D630CA2}"/>
              </c:ext>
            </c:extLst>
          </c:dPt>
          <c:dPt>
            <c:idx val="9"/>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3-7CEC-3740-9FE3-40F47D630CA2}"/>
              </c:ext>
            </c:extLst>
          </c:dPt>
          <c:dPt>
            <c:idx val="10"/>
            <c:invertIfNegative val="0"/>
            <c:bubble3D val="0"/>
            <c:spPr>
              <a:solidFill>
                <a:srgbClr val="880535"/>
              </a:solidFill>
              <a:ln>
                <a:noFill/>
              </a:ln>
              <a:effectLst/>
            </c:spPr>
            <c:extLst>
              <c:ext xmlns:c16="http://schemas.microsoft.com/office/drawing/2014/chart" uri="{C3380CC4-5D6E-409C-BE32-E72D297353CC}">
                <c16:uniqueId val="{00000015-7CEC-3740-9FE3-40F47D630CA2}"/>
              </c:ext>
            </c:extLst>
          </c:dPt>
          <c:dPt>
            <c:idx val="11"/>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7-7CEC-3740-9FE3-40F47D630CA2}"/>
              </c:ext>
            </c:extLst>
          </c:dPt>
          <c:dPt>
            <c:idx val="12"/>
            <c:invertIfNegative val="0"/>
            <c:bubble3D val="0"/>
            <c:spPr>
              <a:solidFill>
                <a:srgbClr val="880535"/>
              </a:solidFill>
              <a:ln>
                <a:noFill/>
              </a:ln>
              <a:effectLst/>
            </c:spPr>
            <c:extLst>
              <c:ext xmlns:c16="http://schemas.microsoft.com/office/drawing/2014/chart" uri="{C3380CC4-5D6E-409C-BE32-E72D297353CC}">
                <c16:uniqueId val="{00000019-7CEC-3740-9FE3-40F47D630CA2}"/>
              </c:ext>
            </c:extLst>
          </c:dPt>
          <c:dPt>
            <c:idx val="13"/>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B-7CEC-3740-9FE3-40F47D630CA2}"/>
              </c:ext>
            </c:extLst>
          </c:dPt>
          <c:dPt>
            <c:idx val="14"/>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D-7CEC-3740-9FE3-40F47D630CA2}"/>
              </c:ext>
            </c:extLst>
          </c:dPt>
          <c:dPt>
            <c:idx val="15"/>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F-7CEC-3740-9FE3-40F47D630CA2}"/>
              </c:ext>
            </c:extLst>
          </c:dPt>
          <c:dPt>
            <c:idx val="16"/>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21-7CEC-3740-9FE3-40F47D630CA2}"/>
              </c:ext>
            </c:extLst>
          </c:dPt>
          <c:dPt>
            <c:idx val="17"/>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23-7CEC-3740-9FE3-40F47D630CA2}"/>
              </c:ext>
            </c:extLst>
          </c:dPt>
          <c:dPt>
            <c:idx val="18"/>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25-7CEC-3740-9FE3-40F47D630CA2}"/>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Prefer local store</c:v>
                </c:pt>
                <c:pt idx="1">
                  <c:v>More time to seek best value</c:v>
                </c:pt>
                <c:pt idx="2">
                  <c:v>Pantry stock to avoid OOS</c:v>
                </c:pt>
                <c:pt idx="3">
                  <c:v>Shop online b/c I'm home</c:v>
                </c:pt>
                <c:pt idx="4">
                  <c:v>Shop online to limit exposure</c:v>
                </c:pt>
                <c:pt idx="5">
                  <c:v>Shop in stores as can't rely on online</c:v>
                </c:pt>
                <c:pt idx="6">
                  <c:v>Buy different products online vs in store</c:v>
                </c:pt>
                <c:pt idx="7">
                  <c:v>Prefer local brands</c:v>
                </c:pt>
                <c:pt idx="8">
                  <c:v>Shop different store locations than pre COVID</c:v>
                </c:pt>
                <c:pt idx="9">
                  <c:v>Use online community / group buying</c:v>
                </c:pt>
                <c:pt idx="10">
                  <c:v>No groceries on commute like before</c:v>
                </c:pt>
                <c:pt idx="11">
                  <c:v>Shop via social media</c:v>
                </c:pt>
                <c:pt idx="12">
                  <c:v>Many stores shopped have closed</c:v>
                </c:pt>
              </c:strCache>
            </c:strRef>
          </c:cat>
          <c:val>
            <c:numRef>
              <c:f>Sheet1!$B$2:$B$14</c:f>
              <c:numCache>
                <c:formatCode>0%</c:formatCode>
                <c:ptCount val="13"/>
                <c:pt idx="0">
                  <c:v>0.33702100000000002</c:v>
                </c:pt>
                <c:pt idx="1">
                  <c:v>0.228882</c:v>
                </c:pt>
                <c:pt idx="2">
                  <c:v>0.23650200000000002</c:v>
                </c:pt>
                <c:pt idx="3">
                  <c:v>0.202181</c:v>
                </c:pt>
                <c:pt idx="4">
                  <c:v>0.205263</c:v>
                </c:pt>
                <c:pt idx="5">
                  <c:v>0.24565000000000001</c:v>
                </c:pt>
                <c:pt idx="6">
                  <c:v>0.16169699999999998</c:v>
                </c:pt>
                <c:pt idx="7">
                  <c:v>0.176619</c:v>
                </c:pt>
                <c:pt idx="8">
                  <c:v>0.157476</c:v>
                </c:pt>
                <c:pt idx="9">
                  <c:v>0.121061</c:v>
                </c:pt>
                <c:pt idx="10">
                  <c:v>0.14069399999999999</c:v>
                </c:pt>
                <c:pt idx="11">
                  <c:v>0.101101</c:v>
                </c:pt>
                <c:pt idx="12">
                  <c:v>0.12080199999999999</c:v>
                </c:pt>
              </c:numCache>
            </c:numRef>
          </c:val>
          <c:extLst>
            <c:ext xmlns:c16="http://schemas.microsoft.com/office/drawing/2014/chart" uri="{C3380CC4-5D6E-409C-BE32-E72D297353CC}">
              <c16:uniqueId val="{00000026-7CEC-3740-9FE3-40F47D630CA2}"/>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ontserrat" pitchFamily="2" charset="77"/>
                <a:ea typeface="+mn-ea"/>
                <a:cs typeface="+mn-cs"/>
              </a:defRPr>
            </a:pPr>
            <a:endParaRPr lang="en-US"/>
          </a:p>
        </c:txPr>
        <c:crossAx val="934416144"/>
        <c:crosses val="autoZero"/>
        <c:auto val="1"/>
        <c:lblAlgn val="ctr"/>
        <c:lblOffset val="100"/>
        <c:tickLblSkip val="1"/>
        <c:noMultiLvlLbl val="0"/>
      </c:catAx>
      <c:valAx>
        <c:axId val="934416144"/>
        <c:scaling>
          <c:orientation val="minMax"/>
          <c:max val="0.60000000000000009"/>
        </c:scaling>
        <c:delete val="1"/>
        <c:axPos val="t"/>
        <c:numFmt formatCode="0%" sourceLinked="1"/>
        <c:majorTickMark val="out"/>
        <c:minorTickMark val="none"/>
        <c:tickLblPos val="nextTo"/>
        <c:crossAx val="93441581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486629784350607"/>
          <c:y val="3.7023033282540842E-3"/>
          <c:w val="0.51827041894841108"/>
          <c:h val="0.99576380155808619"/>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rgbClr val="006A6B"/>
              </a:solidFill>
              <a:ln>
                <a:noFill/>
              </a:ln>
              <a:effectLst/>
            </c:spPr>
            <c:extLst>
              <c:ext xmlns:c16="http://schemas.microsoft.com/office/drawing/2014/chart" uri="{C3380CC4-5D6E-409C-BE32-E72D297353CC}">
                <c16:uniqueId val="{00000001-E0D8-0B4E-B160-42C69DC04E39}"/>
              </c:ext>
            </c:extLst>
          </c:dPt>
          <c:dPt>
            <c:idx val="1"/>
            <c:invertIfNegative val="0"/>
            <c:bubble3D val="0"/>
            <c:spPr>
              <a:solidFill>
                <a:srgbClr val="006A6B"/>
              </a:solidFill>
              <a:ln>
                <a:noFill/>
              </a:ln>
              <a:effectLst/>
            </c:spPr>
            <c:extLst>
              <c:ext xmlns:c16="http://schemas.microsoft.com/office/drawing/2014/chart" uri="{C3380CC4-5D6E-409C-BE32-E72D297353CC}">
                <c16:uniqueId val="{00000003-E0D8-0B4E-B160-42C69DC04E39}"/>
              </c:ext>
            </c:extLst>
          </c:dPt>
          <c:dPt>
            <c:idx val="2"/>
            <c:invertIfNegative val="0"/>
            <c:bubble3D val="0"/>
            <c:spPr>
              <a:solidFill>
                <a:srgbClr val="006A6B"/>
              </a:solidFill>
              <a:ln>
                <a:noFill/>
              </a:ln>
              <a:effectLst/>
            </c:spPr>
            <c:extLst>
              <c:ext xmlns:c16="http://schemas.microsoft.com/office/drawing/2014/chart" uri="{C3380CC4-5D6E-409C-BE32-E72D297353CC}">
                <c16:uniqueId val="{00000005-E0D8-0B4E-B160-42C69DC04E39}"/>
              </c:ext>
            </c:extLst>
          </c:dPt>
          <c:dPt>
            <c:idx val="3"/>
            <c:invertIfNegative val="0"/>
            <c:bubble3D val="0"/>
            <c:spPr>
              <a:solidFill>
                <a:srgbClr val="006A6B"/>
              </a:solidFill>
              <a:ln>
                <a:noFill/>
              </a:ln>
              <a:effectLst/>
            </c:spPr>
            <c:extLst>
              <c:ext xmlns:c16="http://schemas.microsoft.com/office/drawing/2014/chart" uri="{C3380CC4-5D6E-409C-BE32-E72D297353CC}">
                <c16:uniqueId val="{00000007-E0D8-0B4E-B160-42C69DC04E39}"/>
              </c:ext>
            </c:extLst>
          </c:dPt>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09-E0D8-0B4E-B160-42C69DC04E39}"/>
              </c:ext>
            </c:extLst>
          </c:dPt>
          <c:dPt>
            <c:idx val="5"/>
            <c:invertIfNegative val="0"/>
            <c:bubble3D val="0"/>
            <c:spPr>
              <a:solidFill>
                <a:srgbClr val="006A6B"/>
              </a:solidFill>
              <a:ln>
                <a:noFill/>
              </a:ln>
              <a:effectLst/>
            </c:spPr>
            <c:extLst>
              <c:ext xmlns:c16="http://schemas.microsoft.com/office/drawing/2014/chart" uri="{C3380CC4-5D6E-409C-BE32-E72D297353CC}">
                <c16:uniqueId val="{0000000B-E0D8-0B4E-B160-42C69DC04E39}"/>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D-E0D8-0B4E-B160-42C69DC04E39}"/>
              </c:ext>
            </c:extLst>
          </c:dPt>
          <c:dPt>
            <c:idx val="7"/>
            <c:invertIfNegative val="0"/>
            <c:bubble3D val="0"/>
            <c:spPr>
              <a:solidFill>
                <a:schemeClr val="bg1">
                  <a:lumMod val="75000"/>
                </a:schemeClr>
              </a:solidFill>
              <a:ln>
                <a:noFill/>
              </a:ln>
              <a:effectLst/>
            </c:spPr>
            <c:extLst>
              <c:ext xmlns:c16="http://schemas.microsoft.com/office/drawing/2014/chart" uri="{C3380CC4-5D6E-409C-BE32-E72D297353CC}">
                <c16:uniqueId val="{0000000F-E0D8-0B4E-B160-42C69DC04E39}"/>
              </c:ext>
            </c:extLst>
          </c:dPt>
          <c:dPt>
            <c:idx val="9"/>
            <c:invertIfNegative val="0"/>
            <c:bubble3D val="0"/>
            <c:spPr>
              <a:solidFill>
                <a:schemeClr val="bg1">
                  <a:lumMod val="75000"/>
                </a:schemeClr>
              </a:solidFill>
              <a:ln>
                <a:noFill/>
              </a:ln>
              <a:effectLst/>
            </c:spPr>
            <c:extLst>
              <c:ext xmlns:c16="http://schemas.microsoft.com/office/drawing/2014/chart" uri="{C3380CC4-5D6E-409C-BE32-E72D297353CC}">
                <c16:uniqueId val="{00000011-E0D8-0B4E-B160-42C69DC04E39}"/>
              </c:ext>
            </c:extLst>
          </c:dPt>
          <c:dPt>
            <c:idx val="10"/>
            <c:invertIfNegative val="0"/>
            <c:bubble3D val="0"/>
            <c:spPr>
              <a:solidFill>
                <a:schemeClr val="bg1">
                  <a:lumMod val="75000"/>
                </a:schemeClr>
              </a:solidFill>
              <a:ln>
                <a:noFill/>
              </a:ln>
              <a:effectLst/>
            </c:spPr>
            <c:extLst>
              <c:ext xmlns:c16="http://schemas.microsoft.com/office/drawing/2014/chart" uri="{C3380CC4-5D6E-409C-BE32-E72D297353CC}">
                <c16:uniqueId val="{00000013-E0D8-0B4E-B160-42C69DC04E39}"/>
              </c:ext>
            </c:extLst>
          </c:dPt>
          <c:dPt>
            <c:idx val="11"/>
            <c:invertIfNegative val="0"/>
            <c:bubble3D val="0"/>
            <c:spPr>
              <a:solidFill>
                <a:schemeClr val="bg1">
                  <a:lumMod val="75000"/>
                </a:schemeClr>
              </a:solidFill>
              <a:ln>
                <a:noFill/>
              </a:ln>
              <a:effectLst/>
            </c:spPr>
            <c:extLst>
              <c:ext xmlns:c16="http://schemas.microsoft.com/office/drawing/2014/chart" uri="{C3380CC4-5D6E-409C-BE32-E72D297353CC}">
                <c16:uniqueId val="{00000015-E0D8-0B4E-B160-42C69DC04E39}"/>
              </c:ext>
            </c:extLst>
          </c:dPt>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17-E0D8-0B4E-B160-42C69DC04E39}"/>
              </c:ext>
            </c:extLst>
          </c:dPt>
          <c:dPt>
            <c:idx val="13"/>
            <c:invertIfNegative val="0"/>
            <c:bubble3D val="0"/>
            <c:spPr>
              <a:solidFill>
                <a:schemeClr val="bg1">
                  <a:lumMod val="75000"/>
                </a:schemeClr>
              </a:solidFill>
              <a:ln>
                <a:noFill/>
              </a:ln>
              <a:effectLst/>
            </c:spPr>
            <c:extLst>
              <c:ext xmlns:c16="http://schemas.microsoft.com/office/drawing/2014/chart" uri="{C3380CC4-5D6E-409C-BE32-E72D297353CC}">
                <c16:uniqueId val="{00000019-E0D8-0B4E-B160-42C69DC04E39}"/>
              </c:ext>
            </c:extLst>
          </c:dPt>
          <c:dPt>
            <c:idx val="14"/>
            <c:invertIfNegative val="0"/>
            <c:bubble3D val="0"/>
            <c:spPr>
              <a:solidFill>
                <a:schemeClr val="bg1">
                  <a:lumMod val="75000"/>
                </a:schemeClr>
              </a:solidFill>
              <a:ln>
                <a:noFill/>
              </a:ln>
              <a:effectLst/>
            </c:spPr>
            <c:extLst>
              <c:ext xmlns:c16="http://schemas.microsoft.com/office/drawing/2014/chart" uri="{C3380CC4-5D6E-409C-BE32-E72D297353CC}">
                <c16:uniqueId val="{0000001B-E0D8-0B4E-B160-42C69DC04E39}"/>
              </c:ext>
            </c:extLst>
          </c:dPt>
          <c:dPt>
            <c:idx val="15"/>
            <c:invertIfNegative val="0"/>
            <c:bubble3D val="0"/>
            <c:spPr>
              <a:solidFill>
                <a:schemeClr val="bg1">
                  <a:lumMod val="75000"/>
                </a:schemeClr>
              </a:solidFill>
              <a:ln>
                <a:noFill/>
              </a:ln>
              <a:effectLst/>
            </c:spPr>
            <c:extLst>
              <c:ext xmlns:c16="http://schemas.microsoft.com/office/drawing/2014/chart" uri="{C3380CC4-5D6E-409C-BE32-E72D297353CC}">
                <c16:uniqueId val="{0000001D-E0D8-0B4E-B160-42C69DC04E39}"/>
              </c:ext>
            </c:extLst>
          </c:dPt>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1F-E0D8-0B4E-B160-42C69DC04E39}"/>
              </c:ext>
            </c:extLst>
          </c:dPt>
          <c:dPt>
            <c:idx val="17"/>
            <c:invertIfNegative val="0"/>
            <c:bubble3D val="0"/>
            <c:spPr>
              <a:solidFill>
                <a:schemeClr val="bg1">
                  <a:lumMod val="75000"/>
                </a:schemeClr>
              </a:solidFill>
              <a:ln>
                <a:noFill/>
              </a:ln>
              <a:effectLst/>
            </c:spPr>
            <c:extLst>
              <c:ext xmlns:c16="http://schemas.microsoft.com/office/drawing/2014/chart" uri="{C3380CC4-5D6E-409C-BE32-E72D297353CC}">
                <c16:uniqueId val="{00000021-E0D8-0B4E-B160-42C69DC04E39}"/>
              </c:ext>
            </c:extLst>
          </c:dPt>
          <c:dPt>
            <c:idx val="18"/>
            <c:invertIfNegative val="0"/>
            <c:bubble3D val="0"/>
            <c:spPr>
              <a:solidFill>
                <a:schemeClr val="bg1">
                  <a:lumMod val="75000"/>
                </a:schemeClr>
              </a:solidFill>
              <a:ln>
                <a:noFill/>
              </a:ln>
              <a:effectLst/>
            </c:spPr>
            <c:extLst>
              <c:ext xmlns:c16="http://schemas.microsoft.com/office/drawing/2014/chart" uri="{C3380CC4-5D6E-409C-BE32-E72D297353CC}">
                <c16:uniqueId val="{00000023-E0D8-0B4E-B160-42C69DC04E39}"/>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Select lowest priced from preferred repertoire</c:v>
                </c:pt>
                <c:pt idx="1">
                  <c:v>Monitor overall cost of basket</c:v>
                </c:pt>
                <c:pt idx="2">
                  <c:v>Shop online for better deals</c:v>
                </c:pt>
                <c:pt idx="3">
                  <c:v>Buy whatever is on promo</c:v>
                </c:pt>
                <c:pt idx="4">
                  <c:v>Select lowest priced irrespective</c:v>
                </c:pt>
                <c:pt idx="5">
                  <c:v>Buy economy size</c:v>
                </c:pt>
                <c:pt idx="6">
                  <c:v>Wait until preferred are on promo</c:v>
                </c:pt>
                <c:pt idx="7">
                  <c:v>Weigh up attributes that matter most</c:v>
                </c:pt>
                <c:pt idx="8">
                  <c:v>Stop buying certain products</c:v>
                </c:pt>
                <c:pt idx="9">
                  <c:v>Only change brands if price increases</c:v>
                </c:pt>
                <c:pt idx="10">
                  <c:v>Opt for private label</c:v>
                </c:pt>
                <c:pt idx="11">
                  <c:v>Stick to my regular brands, irrespective of price</c:v>
                </c:pt>
                <c:pt idx="12">
                  <c:v>Select lowest price even if have to travel</c:v>
                </c:pt>
                <c:pt idx="13">
                  <c:v>Buy a smaller size</c:v>
                </c:pt>
                <c:pt idx="14">
                  <c:v>No change</c:v>
                </c:pt>
              </c:strCache>
            </c:strRef>
          </c:cat>
          <c:val>
            <c:numRef>
              <c:f>Sheet1!$B$2:$B$16</c:f>
              <c:numCache>
                <c:formatCode>0%</c:formatCode>
                <c:ptCount val="15"/>
                <c:pt idx="0">
                  <c:v>0.2</c:v>
                </c:pt>
                <c:pt idx="1">
                  <c:v>0.25</c:v>
                </c:pt>
                <c:pt idx="2">
                  <c:v>0.24</c:v>
                </c:pt>
                <c:pt idx="3">
                  <c:v>0.2</c:v>
                </c:pt>
                <c:pt idx="4">
                  <c:v>0.18</c:v>
                </c:pt>
                <c:pt idx="5">
                  <c:v>0.21</c:v>
                </c:pt>
                <c:pt idx="6">
                  <c:v>0.19</c:v>
                </c:pt>
                <c:pt idx="7">
                  <c:v>0.16</c:v>
                </c:pt>
                <c:pt idx="8">
                  <c:v>0.13</c:v>
                </c:pt>
                <c:pt idx="9">
                  <c:v>0.11</c:v>
                </c:pt>
                <c:pt idx="10">
                  <c:v>0.09</c:v>
                </c:pt>
                <c:pt idx="11">
                  <c:v>0.16</c:v>
                </c:pt>
                <c:pt idx="12">
                  <c:v>0.13</c:v>
                </c:pt>
                <c:pt idx="13">
                  <c:v>0.08</c:v>
                </c:pt>
                <c:pt idx="14">
                  <c:v>0.09</c:v>
                </c:pt>
              </c:numCache>
            </c:numRef>
          </c:val>
          <c:extLst>
            <c:ext xmlns:c16="http://schemas.microsoft.com/office/drawing/2014/chart" uri="{C3380CC4-5D6E-409C-BE32-E72D297353CC}">
              <c16:uniqueId val="{00000024-E0D8-0B4E-B160-42C69DC04E39}"/>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5"/>
          <c:min val="0"/>
        </c:scaling>
        <c:delete val="1"/>
        <c:axPos val="t"/>
        <c:numFmt formatCode="0%" sourceLinked="1"/>
        <c:majorTickMark val="out"/>
        <c:minorTickMark val="none"/>
        <c:tickLblPos val="nextTo"/>
        <c:crossAx val="93441581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486629784350607"/>
          <c:y val="3.7023033282540842E-3"/>
          <c:w val="0.51827041894841108"/>
          <c:h val="0.99576380155808619"/>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rgbClr val="008F90"/>
              </a:solidFill>
              <a:ln>
                <a:noFill/>
              </a:ln>
              <a:effectLst/>
            </c:spPr>
            <c:extLst>
              <c:ext xmlns:c16="http://schemas.microsoft.com/office/drawing/2014/chart" uri="{C3380CC4-5D6E-409C-BE32-E72D297353CC}">
                <c16:uniqueId val="{00000001-7492-1440-BB18-A942928D5EBF}"/>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7492-1440-BB18-A942928D5EBF}"/>
              </c:ext>
            </c:extLst>
          </c:dPt>
          <c:dPt>
            <c:idx val="2"/>
            <c:invertIfNegative val="0"/>
            <c:bubble3D val="0"/>
            <c:spPr>
              <a:solidFill>
                <a:srgbClr val="008F90"/>
              </a:solidFill>
              <a:ln>
                <a:noFill/>
              </a:ln>
              <a:effectLst/>
            </c:spPr>
            <c:extLst>
              <c:ext xmlns:c16="http://schemas.microsoft.com/office/drawing/2014/chart" uri="{C3380CC4-5D6E-409C-BE32-E72D297353CC}">
                <c16:uniqueId val="{00000005-7492-1440-BB18-A942928D5EBF}"/>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7-7492-1440-BB18-A942928D5EBF}"/>
              </c:ext>
            </c:extLst>
          </c:dPt>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09-7492-1440-BB18-A942928D5EBF}"/>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0B-7492-1440-BB18-A942928D5EBF}"/>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D-7492-1440-BB18-A942928D5EBF}"/>
              </c:ext>
            </c:extLst>
          </c:dPt>
          <c:dPt>
            <c:idx val="7"/>
            <c:invertIfNegative val="0"/>
            <c:bubble3D val="0"/>
            <c:spPr>
              <a:solidFill>
                <a:schemeClr val="bg1">
                  <a:lumMod val="75000"/>
                </a:schemeClr>
              </a:solidFill>
              <a:ln>
                <a:noFill/>
              </a:ln>
              <a:effectLst/>
            </c:spPr>
            <c:extLst>
              <c:ext xmlns:c16="http://schemas.microsoft.com/office/drawing/2014/chart" uri="{C3380CC4-5D6E-409C-BE32-E72D297353CC}">
                <c16:uniqueId val="{0000000F-7492-1440-BB18-A942928D5EBF}"/>
              </c:ext>
            </c:extLst>
          </c:dPt>
          <c:dPt>
            <c:idx val="9"/>
            <c:invertIfNegative val="0"/>
            <c:bubble3D val="0"/>
            <c:spPr>
              <a:solidFill>
                <a:schemeClr val="bg1">
                  <a:lumMod val="75000"/>
                </a:schemeClr>
              </a:solidFill>
              <a:ln>
                <a:noFill/>
              </a:ln>
              <a:effectLst/>
            </c:spPr>
            <c:extLst>
              <c:ext xmlns:c16="http://schemas.microsoft.com/office/drawing/2014/chart" uri="{C3380CC4-5D6E-409C-BE32-E72D297353CC}">
                <c16:uniqueId val="{00000011-7492-1440-BB18-A942928D5EBF}"/>
              </c:ext>
            </c:extLst>
          </c:dPt>
          <c:dPt>
            <c:idx val="10"/>
            <c:invertIfNegative val="0"/>
            <c:bubble3D val="0"/>
            <c:spPr>
              <a:solidFill>
                <a:schemeClr val="bg1">
                  <a:lumMod val="75000"/>
                </a:schemeClr>
              </a:solidFill>
              <a:ln>
                <a:noFill/>
              </a:ln>
              <a:effectLst/>
            </c:spPr>
            <c:extLst>
              <c:ext xmlns:c16="http://schemas.microsoft.com/office/drawing/2014/chart" uri="{C3380CC4-5D6E-409C-BE32-E72D297353CC}">
                <c16:uniqueId val="{00000013-7492-1440-BB18-A942928D5EBF}"/>
              </c:ext>
            </c:extLst>
          </c:dPt>
          <c:dPt>
            <c:idx val="11"/>
            <c:invertIfNegative val="0"/>
            <c:bubble3D val="0"/>
            <c:spPr>
              <a:solidFill>
                <a:srgbClr val="008F90"/>
              </a:solidFill>
              <a:ln>
                <a:noFill/>
              </a:ln>
              <a:effectLst/>
            </c:spPr>
            <c:extLst>
              <c:ext xmlns:c16="http://schemas.microsoft.com/office/drawing/2014/chart" uri="{C3380CC4-5D6E-409C-BE32-E72D297353CC}">
                <c16:uniqueId val="{00000015-7492-1440-BB18-A942928D5EBF}"/>
              </c:ext>
            </c:extLst>
          </c:dPt>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17-7492-1440-BB18-A942928D5EBF}"/>
              </c:ext>
            </c:extLst>
          </c:dPt>
          <c:dPt>
            <c:idx val="13"/>
            <c:invertIfNegative val="0"/>
            <c:bubble3D val="0"/>
            <c:spPr>
              <a:solidFill>
                <a:schemeClr val="bg1">
                  <a:lumMod val="75000"/>
                </a:schemeClr>
              </a:solidFill>
              <a:ln>
                <a:noFill/>
              </a:ln>
              <a:effectLst/>
            </c:spPr>
            <c:extLst>
              <c:ext xmlns:c16="http://schemas.microsoft.com/office/drawing/2014/chart" uri="{C3380CC4-5D6E-409C-BE32-E72D297353CC}">
                <c16:uniqueId val="{00000019-7492-1440-BB18-A942928D5EBF}"/>
              </c:ext>
            </c:extLst>
          </c:dPt>
          <c:dPt>
            <c:idx val="14"/>
            <c:invertIfNegative val="0"/>
            <c:bubble3D val="0"/>
            <c:spPr>
              <a:solidFill>
                <a:srgbClr val="008F90"/>
              </a:solidFill>
              <a:ln>
                <a:noFill/>
              </a:ln>
              <a:effectLst/>
            </c:spPr>
            <c:extLst>
              <c:ext xmlns:c16="http://schemas.microsoft.com/office/drawing/2014/chart" uri="{C3380CC4-5D6E-409C-BE32-E72D297353CC}">
                <c16:uniqueId val="{0000001B-7492-1440-BB18-A942928D5EBF}"/>
              </c:ext>
            </c:extLst>
          </c:dPt>
          <c:dPt>
            <c:idx val="15"/>
            <c:invertIfNegative val="0"/>
            <c:bubble3D val="0"/>
            <c:spPr>
              <a:solidFill>
                <a:schemeClr val="bg1">
                  <a:lumMod val="75000"/>
                </a:schemeClr>
              </a:solidFill>
              <a:ln>
                <a:noFill/>
              </a:ln>
              <a:effectLst/>
            </c:spPr>
            <c:extLst>
              <c:ext xmlns:c16="http://schemas.microsoft.com/office/drawing/2014/chart" uri="{C3380CC4-5D6E-409C-BE32-E72D297353CC}">
                <c16:uniqueId val="{0000001D-7492-1440-BB18-A942928D5EBF}"/>
              </c:ext>
            </c:extLst>
          </c:dPt>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1F-7492-1440-BB18-A942928D5EBF}"/>
              </c:ext>
            </c:extLst>
          </c:dPt>
          <c:dPt>
            <c:idx val="17"/>
            <c:invertIfNegative val="0"/>
            <c:bubble3D val="0"/>
            <c:spPr>
              <a:solidFill>
                <a:schemeClr val="bg1">
                  <a:lumMod val="75000"/>
                </a:schemeClr>
              </a:solidFill>
              <a:ln>
                <a:noFill/>
              </a:ln>
              <a:effectLst/>
            </c:spPr>
            <c:extLst>
              <c:ext xmlns:c16="http://schemas.microsoft.com/office/drawing/2014/chart" uri="{C3380CC4-5D6E-409C-BE32-E72D297353CC}">
                <c16:uniqueId val="{00000021-7492-1440-BB18-A942928D5EBF}"/>
              </c:ext>
            </c:extLst>
          </c:dPt>
          <c:dPt>
            <c:idx val="18"/>
            <c:invertIfNegative val="0"/>
            <c:bubble3D val="0"/>
            <c:spPr>
              <a:solidFill>
                <a:schemeClr val="bg1">
                  <a:lumMod val="75000"/>
                </a:schemeClr>
              </a:solidFill>
              <a:ln>
                <a:noFill/>
              </a:ln>
              <a:effectLst/>
            </c:spPr>
            <c:extLst>
              <c:ext xmlns:c16="http://schemas.microsoft.com/office/drawing/2014/chart" uri="{C3380CC4-5D6E-409C-BE32-E72D297353CC}">
                <c16:uniqueId val="{00000023-7492-1440-BB18-A942928D5EBF}"/>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Select lowest priced from preferred repertoire</c:v>
                </c:pt>
                <c:pt idx="1">
                  <c:v>Monitor overall cost of basket</c:v>
                </c:pt>
                <c:pt idx="2">
                  <c:v>Shop online for better deals</c:v>
                </c:pt>
                <c:pt idx="3">
                  <c:v>Buy whatever is on promo</c:v>
                </c:pt>
                <c:pt idx="4">
                  <c:v>Select lowest priced irrespective</c:v>
                </c:pt>
                <c:pt idx="5">
                  <c:v>Buy economy size</c:v>
                </c:pt>
                <c:pt idx="6">
                  <c:v>Wait until preferred are on promo</c:v>
                </c:pt>
                <c:pt idx="7">
                  <c:v>Weigh up attributes that matter most</c:v>
                </c:pt>
                <c:pt idx="8">
                  <c:v>Stop buying certain products</c:v>
                </c:pt>
                <c:pt idx="9">
                  <c:v>Only change brands if price increases</c:v>
                </c:pt>
                <c:pt idx="10">
                  <c:v>Opt for private label</c:v>
                </c:pt>
                <c:pt idx="11">
                  <c:v>Stick to my regular brands, irrespective of price</c:v>
                </c:pt>
                <c:pt idx="12">
                  <c:v>Select lowest price even if have to travel</c:v>
                </c:pt>
                <c:pt idx="13">
                  <c:v>Buy a smaller size</c:v>
                </c:pt>
                <c:pt idx="14">
                  <c:v>No change</c:v>
                </c:pt>
              </c:strCache>
            </c:strRef>
          </c:cat>
          <c:val>
            <c:numRef>
              <c:f>Sheet1!$B$2:$B$16</c:f>
              <c:numCache>
                <c:formatCode>0%</c:formatCode>
                <c:ptCount val="15"/>
                <c:pt idx="0">
                  <c:v>0.19</c:v>
                </c:pt>
                <c:pt idx="1">
                  <c:v>0.16</c:v>
                </c:pt>
                <c:pt idx="2">
                  <c:v>0.19</c:v>
                </c:pt>
                <c:pt idx="3">
                  <c:v>0.17</c:v>
                </c:pt>
                <c:pt idx="4">
                  <c:v>0.12</c:v>
                </c:pt>
                <c:pt idx="5">
                  <c:v>0.15</c:v>
                </c:pt>
                <c:pt idx="6">
                  <c:v>0.17</c:v>
                </c:pt>
                <c:pt idx="7">
                  <c:v>0.13</c:v>
                </c:pt>
                <c:pt idx="8">
                  <c:v>0.1</c:v>
                </c:pt>
                <c:pt idx="9">
                  <c:v>0.09</c:v>
                </c:pt>
                <c:pt idx="10">
                  <c:v>0.1</c:v>
                </c:pt>
                <c:pt idx="11">
                  <c:v>0.18</c:v>
                </c:pt>
                <c:pt idx="12">
                  <c:v>7.0000000000000007E-2</c:v>
                </c:pt>
                <c:pt idx="13">
                  <c:v>0.06</c:v>
                </c:pt>
                <c:pt idx="14">
                  <c:v>0.21</c:v>
                </c:pt>
              </c:numCache>
            </c:numRef>
          </c:val>
          <c:extLst>
            <c:ext xmlns:c16="http://schemas.microsoft.com/office/drawing/2014/chart" uri="{C3380CC4-5D6E-409C-BE32-E72D297353CC}">
              <c16:uniqueId val="{00000024-7492-1440-BB18-A942928D5EBF}"/>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5"/>
          <c:min val="0"/>
        </c:scaling>
        <c:delete val="1"/>
        <c:axPos val="t"/>
        <c:numFmt formatCode="0%" sourceLinked="1"/>
        <c:majorTickMark val="out"/>
        <c:minorTickMark val="none"/>
        <c:tickLblPos val="nextTo"/>
        <c:crossAx val="934415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486629784350607"/>
          <c:y val="3.7023033282540842E-3"/>
          <c:w val="0.51827041894841108"/>
          <c:h val="0.99576380155808619"/>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rgbClr val="FF6D05"/>
              </a:solidFill>
              <a:ln>
                <a:noFill/>
              </a:ln>
              <a:effectLst/>
            </c:spPr>
            <c:extLst>
              <c:ext xmlns:c16="http://schemas.microsoft.com/office/drawing/2014/chart" uri="{C3380CC4-5D6E-409C-BE32-E72D297353CC}">
                <c16:uniqueId val="{00000001-2833-D849-9950-69752B349D2C}"/>
              </c:ext>
            </c:extLst>
          </c:dPt>
          <c:dPt>
            <c:idx val="1"/>
            <c:invertIfNegative val="0"/>
            <c:bubble3D val="0"/>
            <c:spPr>
              <a:solidFill>
                <a:srgbClr val="FF6D05"/>
              </a:solidFill>
              <a:ln>
                <a:noFill/>
              </a:ln>
              <a:effectLst/>
            </c:spPr>
            <c:extLst>
              <c:ext xmlns:c16="http://schemas.microsoft.com/office/drawing/2014/chart" uri="{C3380CC4-5D6E-409C-BE32-E72D297353CC}">
                <c16:uniqueId val="{00000003-2833-D849-9950-69752B349D2C}"/>
              </c:ext>
            </c:extLst>
          </c:dPt>
          <c:dPt>
            <c:idx val="2"/>
            <c:invertIfNegative val="0"/>
            <c:bubble3D val="0"/>
            <c:spPr>
              <a:solidFill>
                <a:srgbClr val="FF6D05"/>
              </a:solidFill>
              <a:ln>
                <a:noFill/>
              </a:ln>
              <a:effectLst/>
            </c:spPr>
            <c:extLst>
              <c:ext xmlns:c16="http://schemas.microsoft.com/office/drawing/2014/chart" uri="{C3380CC4-5D6E-409C-BE32-E72D297353CC}">
                <c16:uniqueId val="{00000005-2833-D849-9950-69752B349D2C}"/>
              </c:ext>
            </c:extLst>
          </c:dPt>
          <c:dPt>
            <c:idx val="3"/>
            <c:invertIfNegative val="0"/>
            <c:bubble3D val="0"/>
            <c:spPr>
              <a:solidFill>
                <a:srgbClr val="FF6D05"/>
              </a:solidFill>
              <a:ln>
                <a:noFill/>
              </a:ln>
              <a:effectLst/>
            </c:spPr>
            <c:extLst>
              <c:ext xmlns:c16="http://schemas.microsoft.com/office/drawing/2014/chart" uri="{C3380CC4-5D6E-409C-BE32-E72D297353CC}">
                <c16:uniqueId val="{00000007-2833-D849-9950-69752B349D2C}"/>
              </c:ext>
            </c:extLst>
          </c:dPt>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09-2833-D849-9950-69752B349D2C}"/>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0B-2833-D849-9950-69752B349D2C}"/>
              </c:ext>
            </c:extLst>
          </c:dPt>
          <c:dPt>
            <c:idx val="6"/>
            <c:invertIfNegative val="0"/>
            <c:bubble3D val="0"/>
            <c:spPr>
              <a:solidFill>
                <a:srgbClr val="FF6D05"/>
              </a:solidFill>
              <a:ln>
                <a:noFill/>
              </a:ln>
              <a:effectLst/>
            </c:spPr>
            <c:extLst>
              <c:ext xmlns:c16="http://schemas.microsoft.com/office/drawing/2014/chart" uri="{C3380CC4-5D6E-409C-BE32-E72D297353CC}">
                <c16:uniqueId val="{0000000D-2833-D849-9950-69752B349D2C}"/>
              </c:ext>
            </c:extLst>
          </c:dPt>
          <c:dPt>
            <c:idx val="7"/>
            <c:invertIfNegative val="0"/>
            <c:bubble3D val="0"/>
            <c:spPr>
              <a:solidFill>
                <a:schemeClr val="bg1">
                  <a:lumMod val="75000"/>
                </a:schemeClr>
              </a:solidFill>
              <a:ln>
                <a:noFill/>
              </a:ln>
              <a:effectLst/>
            </c:spPr>
            <c:extLst>
              <c:ext xmlns:c16="http://schemas.microsoft.com/office/drawing/2014/chart" uri="{C3380CC4-5D6E-409C-BE32-E72D297353CC}">
                <c16:uniqueId val="{0000000F-2833-D849-9950-69752B349D2C}"/>
              </c:ext>
            </c:extLst>
          </c:dPt>
          <c:dPt>
            <c:idx val="9"/>
            <c:invertIfNegative val="0"/>
            <c:bubble3D val="0"/>
            <c:spPr>
              <a:solidFill>
                <a:schemeClr val="bg1">
                  <a:lumMod val="75000"/>
                </a:schemeClr>
              </a:solidFill>
              <a:ln>
                <a:noFill/>
              </a:ln>
              <a:effectLst/>
            </c:spPr>
            <c:extLst>
              <c:ext xmlns:c16="http://schemas.microsoft.com/office/drawing/2014/chart" uri="{C3380CC4-5D6E-409C-BE32-E72D297353CC}">
                <c16:uniqueId val="{00000011-2833-D849-9950-69752B349D2C}"/>
              </c:ext>
            </c:extLst>
          </c:dPt>
          <c:dPt>
            <c:idx val="10"/>
            <c:invertIfNegative val="0"/>
            <c:bubble3D val="0"/>
            <c:spPr>
              <a:solidFill>
                <a:schemeClr val="bg1">
                  <a:lumMod val="75000"/>
                </a:schemeClr>
              </a:solidFill>
              <a:ln>
                <a:noFill/>
              </a:ln>
              <a:effectLst/>
            </c:spPr>
            <c:extLst>
              <c:ext xmlns:c16="http://schemas.microsoft.com/office/drawing/2014/chart" uri="{C3380CC4-5D6E-409C-BE32-E72D297353CC}">
                <c16:uniqueId val="{00000013-2833-D849-9950-69752B349D2C}"/>
              </c:ext>
            </c:extLst>
          </c:dPt>
          <c:dPt>
            <c:idx val="11"/>
            <c:invertIfNegative val="0"/>
            <c:bubble3D val="0"/>
            <c:spPr>
              <a:solidFill>
                <a:schemeClr val="bg1">
                  <a:lumMod val="75000"/>
                </a:schemeClr>
              </a:solidFill>
              <a:ln>
                <a:noFill/>
              </a:ln>
              <a:effectLst/>
            </c:spPr>
            <c:extLst>
              <c:ext xmlns:c16="http://schemas.microsoft.com/office/drawing/2014/chart" uri="{C3380CC4-5D6E-409C-BE32-E72D297353CC}">
                <c16:uniqueId val="{00000015-2833-D849-9950-69752B349D2C}"/>
              </c:ext>
            </c:extLst>
          </c:dPt>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17-2833-D849-9950-69752B349D2C}"/>
              </c:ext>
            </c:extLst>
          </c:dPt>
          <c:dPt>
            <c:idx val="13"/>
            <c:invertIfNegative val="0"/>
            <c:bubble3D val="0"/>
            <c:spPr>
              <a:solidFill>
                <a:schemeClr val="bg1">
                  <a:lumMod val="75000"/>
                </a:schemeClr>
              </a:solidFill>
              <a:ln>
                <a:noFill/>
              </a:ln>
              <a:effectLst/>
            </c:spPr>
            <c:extLst>
              <c:ext xmlns:c16="http://schemas.microsoft.com/office/drawing/2014/chart" uri="{C3380CC4-5D6E-409C-BE32-E72D297353CC}">
                <c16:uniqueId val="{00000019-2833-D849-9950-69752B349D2C}"/>
              </c:ext>
            </c:extLst>
          </c:dPt>
          <c:dPt>
            <c:idx val="14"/>
            <c:invertIfNegative val="0"/>
            <c:bubble3D val="0"/>
            <c:spPr>
              <a:solidFill>
                <a:schemeClr val="bg1">
                  <a:lumMod val="75000"/>
                </a:schemeClr>
              </a:solidFill>
              <a:ln>
                <a:noFill/>
              </a:ln>
              <a:effectLst/>
            </c:spPr>
            <c:extLst>
              <c:ext xmlns:c16="http://schemas.microsoft.com/office/drawing/2014/chart" uri="{C3380CC4-5D6E-409C-BE32-E72D297353CC}">
                <c16:uniqueId val="{0000001B-2833-D849-9950-69752B349D2C}"/>
              </c:ext>
            </c:extLst>
          </c:dPt>
          <c:dPt>
            <c:idx val="15"/>
            <c:invertIfNegative val="0"/>
            <c:bubble3D val="0"/>
            <c:spPr>
              <a:solidFill>
                <a:schemeClr val="bg1">
                  <a:lumMod val="75000"/>
                </a:schemeClr>
              </a:solidFill>
              <a:ln>
                <a:noFill/>
              </a:ln>
              <a:effectLst/>
            </c:spPr>
            <c:extLst>
              <c:ext xmlns:c16="http://schemas.microsoft.com/office/drawing/2014/chart" uri="{C3380CC4-5D6E-409C-BE32-E72D297353CC}">
                <c16:uniqueId val="{0000001D-2833-D849-9950-69752B349D2C}"/>
              </c:ext>
            </c:extLst>
          </c:dPt>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1F-2833-D849-9950-69752B349D2C}"/>
              </c:ext>
            </c:extLst>
          </c:dPt>
          <c:dPt>
            <c:idx val="17"/>
            <c:invertIfNegative val="0"/>
            <c:bubble3D val="0"/>
            <c:spPr>
              <a:solidFill>
                <a:schemeClr val="bg1">
                  <a:lumMod val="75000"/>
                </a:schemeClr>
              </a:solidFill>
              <a:ln>
                <a:noFill/>
              </a:ln>
              <a:effectLst/>
            </c:spPr>
            <c:extLst>
              <c:ext xmlns:c16="http://schemas.microsoft.com/office/drawing/2014/chart" uri="{C3380CC4-5D6E-409C-BE32-E72D297353CC}">
                <c16:uniqueId val="{00000021-2833-D849-9950-69752B349D2C}"/>
              </c:ext>
            </c:extLst>
          </c:dPt>
          <c:dPt>
            <c:idx val="18"/>
            <c:invertIfNegative val="0"/>
            <c:bubble3D val="0"/>
            <c:spPr>
              <a:solidFill>
                <a:schemeClr val="bg1">
                  <a:lumMod val="75000"/>
                </a:schemeClr>
              </a:solidFill>
              <a:ln>
                <a:noFill/>
              </a:ln>
              <a:effectLst/>
            </c:spPr>
            <c:extLst>
              <c:ext xmlns:c16="http://schemas.microsoft.com/office/drawing/2014/chart" uri="{C3380CC4-5D6E-409C-BE32-E72D297353CC}">
                <c16:uniqueId val="{00000023-2833-D849-9950-69752B349D2C}"/>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Select lowest priced from preferred repertoire</c:v>
                </c:pt>
                <c:pt idx="1">
                  <c:v>Monitor overall cost of basket</c:v>
                </c:pt>
                <c:pt idx="2">
                  <c:v>Shop online for better deals</c:v>
                </c:pt>
                <c:pt idx="3">
                  <c:v>Buy whatever is on promo</c:v>
                </c:pt>
                <c:pt idx="4">
                  <c:v>Select lowest priced irrespective</c:v>
                </c:pt>
                <c:pt idx="5">
                  <c:v>Buy economy size</c:v>
                </c:pt>
                <c:pt idx="6">
                  <c:v>Wait until preferred are on promo</c:v>
                </c:pt>
                <c:pt idx="7">
                  <c:v>Weigh up attributes that matter most</c:v>
                </c:pt>
                <c:pt idx="8">
                  <c:v>Stop buying certain products</c:v>
                </c:pt>
                <c:pt idx="9">
                  <c:v>Only change brands if price increases</c:v>
                </c:pt>
                <c:pt idx="10">
                  <c:v>Opt for private label</c:v>
                </c:pt>
                <c:pt idx="11">
                  <c:v>Stick to my regular brands, irrespective of price</c:v>
                </c:pt>
                <c:pt idx="12">
                  <c:v>Select lowest price even if have to travel</c:v>
                </c:pt>
                <c:pt idx="13">
                  <c:v>Buy a smaller size</c:v>
                </c:pt>
                <c:pt idx="14">
                  <c:v>No change</c:v>
                </c:pt>
              </c:strCache>
            </c:strRef>
          </c:cat>
          <c:val>
            <c:numRef>
              <c:f>Sheet1!$B$2:$B$16</c:f>
              <c:numCache>
                <c:formatCode>0%</c:formatCode>
                <c:ptCount val="15"/>
                <c:pt idx="0">
                  <c:v>0.26</c:v>
                </c:pt>
                <c:pt idx="1">
                  <c:v>0.27</c:v>
                </c:pt>
                <c:pt idx="2">
                  <c:v>0.23</c:v>
                </c:pt>
                <c:pt idx="3">
                  <c:v>0.24</c:v>
                </c:pt>
                <c:pt idx="4">
                  <c:v>0.19</c:v>
                </c:pt>
                <c:pt idx="5">
                  <c:v>0.19</c:v>
                </c:pt>
                <c:pt idx="6">
                  <c:v>0.2</c:v>
                </c:pt>
                <c:pt idx="7">
                  <c:v>0.15</c:v>
                </c:pt>
                <c:pt idx="8">
                  <c:v>0.15</c:v>
                </c:pt>
                <c:pt idx="9">
                  <c:v>0.13</c:v>
                </c:pt>
                <c:pt idx="10">
                  <c:v>0.13</c:v>
                </c:pt>
                <c:pt idx="11">
                  <c:v>0.1</c:v>
                </c:pt>
                <c:pt idx="12">
                  <c:v>0.1</c:v>
                </c:pt>
                <c:pt idx="13">
                  <c:v>7.0000000000000007E-2</c:v>
                </c:pt>
                <c:pt idx="14">
                  <c:v>0.06</c:v>
                </c:pt>
              </c:numCache>
            </c:numRef>
          </c:val>
          <c:extLst>
            <c:ext xmlns:c16="http://schemas.microsoft.com/office/drawing/2014/chart" uri="{C3380CC4-5D6E-409C-BE32-E72D297353CC}">
              <c16:uniqueId val="{00000024-2833-D849-9950-69752B349D2C}"/>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5"/>
          <c:min val="0"/>
        </c:scaling>
        <c:delete val="1"/>
        <c:axPos val="t"/>
        <c:numFmt formatCode="0%" sourceLinked="1"/>
        <c:majorTickMark val="out"/>
        <c:minorTickMark val="none"/>
        <c:tickLblPos val="nextTo"/>
        <c:crossAx val="934415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486629784350607"/>
          <c:y val="3.7023033282540842E-3"/>
          <c:w val="0.51827041894841108"/>
          <c:h val="0.99576380155808619"/>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rgbClr val="AD4400"/>
              </a:solidFill>
              <a:ln>
                <a:noFill/>
              </a:ln>
              <a:effectLst/>
            </c:spPr>
            <c:extLst>
              <c:ext xmlns:c16="http://schemas.microsoft.com/office/drawing/2014/chart" uri="{C3380CC4-5D6E-409C-BE32-E72D297353CC}">
                <c16:uniqueId val="{00000001-2A15-2D45-8C5A-4CD05A1159D3}"/>
              </c:ext>
            </c:extLst>
          </c:dPt>
          <c:dPt>
            <c:idx val="1"/>
            <c:invertIfNegative val="0"/>
            <c:bubble3D val="0"/>
            <c:spPr>
              <a:solidFill>
                <a:srgbClr val="AD4400"/>
              </a:solidFill>
              <a:ln>
                <a:noFill/>
              </a:ln>
              <a:effectLst/>
            </c:spPr>
            <c:extLst>
              <c:ext xmlns:c16="http://schemas.microsoft.com/office/drawing/2014/chart" uri="{C3380CC4-5D6E-409C-BE32-E72D297353CC}">
                <c16:uniqueId val="{00000003-2A15-2D45-8C5A-4CD05A1159D3}"/>
              </c:ext>
            </c:extLst>
          </c:dPt>
          <c:dPt>
            <c:idx val="2"/>
            <c:invertIfNegative val="0"/>
            <c:bubble3D val="0"/>
            <c:spPr>
              <a:solidFill>
                <a:srgbClr val="AD4400"/>
              </a:solidFill>
              <a:ln>
                <a:noFill/>
              </a:ln>
              <a:effectLst/>
            </c:spPr>
            <c:extLst>
              <c:ext xmlns:c16="http://schemas.microsoft.com/office/drawing/2014/chart" uri="{C3380CC4-5D6E-409C-BE32-E72D297353CC}">
                <c16:uniqueId val="{00000005-2A15-2D45-8C5A-4CD05A1159D3}"/>
              </c:ext>
            </c:extLst>
          </c:dPt>
          <c:dPt>
            <c:idx val="3"/>
            <c:invertIfNegative val="0"/>
            <c:bubble3D val="0"/>
            <c:spPr>
              <a:solidFill>
                <a:srgbClr val="AD4400"/>
              </a:solidFill>
              <a:ln>
                <a:noFill/>
              </a:ln>
              <a:effectLst/>
            </c:spPr>
            <c:extLst>
              <c:ext xmlns:c16="http://schemas.microsoft.com/office/drawing/2014/chart" uri="{C3380CC4-5D6E-409C-BE32-E72D297353CC}">
                <c16:uniqueId val="{00000007-2A15-2D45-8C5A-4CD05A1159D3}"/>
              </c:ext>
            </c:extLst>
          </c:dPt>
          <c:dPt>
            <c:idx val="4"/>
            <c:invertIfNegative val="0"/>
            <c:bubble3D val="0"/>
            <c:spPr>
              <a:solidFill>
                <a:srgbClr val="AD4400"/>
              </a:solidFill>
              <a:ln>
                <a:noFill/>
              </a:ln>
              <a:effectLst/>
            </c:spPr>
            <c:extLst>
              <c:ext xmlns:c16="http://schemas.microsoft.com/office/drawing/2014/chart" uri="{C3380CC4-5D6E-409C-BE32-E72D297353CC}">
                <c16:uniqueId val="{00000009-2A15-2D45-8C5A-4CD05A1159D3}"/>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0B-2A15-2D45-8C5A-4CD05A1159D3}"/>
              </c:ext>
            </c:extLst>
          </c:dPt>
          <c:dPt>
            <c:idx val="6"/>
            <c:invertIfNegative val="0"/>
            <c:bubble3D val="0"/>
            <c:spPr>
              <a:solidFill>
                <a:srgbClr val="AD4400"/>
              </a:solidFill>
              <a:ln>
                <a:noFill/>
              </a:ln>
              <a:effectLst/>
            </c:spPr>
            <c:extLst>
              <c:ext xmlns:c16="http://schemas.microsoft.com/office/drawing/2014/chart" uri="{C3380CC4-5D6E-409C-BE32-E72D297353CC}">
                <c16:uniqueId val="{0000000D-2A15-2D45-8C5A-4CD05A1159D3}"/>
              </c:ext>
            </c:extLst>
          </c:dPt>
          <c:dPt>
            <c:idx val="7"/>
            <c:invertIfNegative val="0"/>
            <c:bubble3D val="0"/>
            <c:spPr>
              <a:solidFill>
                <a:schemeClr val="bg1">
                  <a:lumMod val="75000"/>
                </a:schemeClr>
              </a:solidFill>
              <a:ln>
                <a:noFill/>
              </a:ln>
              <a:effectLst/>
            </c:spPr>
            <c:extLst>
              <c:ext xmlns:c16="http://schemas.microsoft.com/office/drawing/2014/chart" uri="{C3380CC4-5D6E-409C-BE32-E72D297353CC}">
                <c16:uniqueId val="{0000000F-2A15-2D45-8C5A-4CD05A1159D3}"/>
              </c:ext>
            </c:extLst>
          </c:dPt>
          <c:dPt>
            <c:idx val="9"/>
            <c:invertIfNegative val="0"/>
            <c:bubble3D val="0"/>
            <c:spPr>
              <a:solidFill>
                <a:schemeClr val="bg1">
                  <a:lumMod val="75000"/>
                </a:schemeClr>
              </a:solidFill>
              <a:ln>
                <a:noFill/>
              </a:ln>
              <a:effectLst/>
            </c:spPr>
            <c:extLst>
              <c:ext xmlns:c16="http://schemas.microsoft.com/office/drawing/2014/chart" uri="{C3380CC4-5D6E-409C-BE32-E72D297353CC}">
                <c16:uniqueId val="{00000011-2A15-2D45-8C5A-4CD05A1159D3}"/>
              </c:ext>
            </c:extLst>
          </c:dPt>
          <c:dPt>
            <c:idx val="10"/>
            <c:invertIfNegative val="0"/>
            <c:bubble3D val="0"/>
            <c:spPr>
              <a:solidFill>
                <a:schemeClr val="bg1">
                  <a:lumMod val="75000"/>
                </a:schemeClr>
              </a:solidFill>
              <a:ln>
                <a:noFill/>
              </a:ln>
              <a:effectLst/>
            </c:spPr>
            <c:extLst>
              <c:ext xmlns:c16="http://schemas.microsoft.com/office/drawing/2014/chart" uri="{C3380CC4-5D6E-409C-BE32-E72D297353CC}">
                <c16:uniqueId val="{00000013-2A15-2D45-8C5A-4CD05A1159D3}"/>
              </c:ext>
            </c:extLst>
          </c:dPt>
          <c:dPt>
            <c:idx val="11"/>
            <c:invertIfNegative val="0"/>
            <c:bubble3D val="0"/>
            <c:spPr>
              <a:solidFill>
                <a:schemeClr val="bg1">
                  <a:lumMod val="75000"/>
                </a:schemeClr>
              </a:solidFill>
              <a:ln>
                <a:noFill/>
              </a:ln>
              <a:effectLst/>
            </c:spPr>
            <c:extLst>
              <c:ext xmlns:c16="http://schemas.microsoft.com/office/drawing/2014/chart" uri="{C3380CC4-5D6E-409C-BE32-E72D297353CC}">
                <c16:uniqueId val="{00000015-2A15-2D45-8C5A-4CD05A1159D3}"/>
              </c:ext>
            </c:extLst>
          </c:dPt>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17-2A15-2D45-8C5A-4CD05A1159D3}"/>
              </c:ext>
            </c:extLst>
          </c:dPt>
          <c:dPt>
            <c:idx val="13"/>
            <c:invertIfNegative val="0"/>
            <c:bubble3D val="0"/>
            <c:spPr>
              <a:solidFill>
                <a:schemeClr val="bg1">
                  <a:lumMod val="75000"/>
                </a:schemeClr>
              </a:solidFill>
              <a:ln>
                <a:noFill/>
              </a:ln>
              <a:effectLst/>
            </c:spPr>
            <c:extLst>
              <c:ext xmlns:c16="http://schemas.microsoft.com/office/drawing/2014/chart" uri="{C3380CC4-5D6E-409C-BE32-E72D297353CC}">
                <c16:uniqueId val="{00000019-2A15-2D45-8C5A-4CD05A1159D3}"/>
              </c:ext>
            </c:extLst>
          </c:dPt>
          <c:dPt>
            <c:idx val="14"/>
            <c:invertIfNegative val="0"/>
            <c:bubble3D val="0"/>
            <c:spPr>
              <a:solidFill>
                <a:schemeClr val="bg1">
                  <a:lumMod val="75000"/>
                </a:schemeClr>
              </a:solidFill>
              <a:ln>
                <a:noFill/>
              </a:ln>
              <a:effectLst/>
            </c:spPr>
            <c:extLst>
              <c:ext xmlns:c16="http://schemas.microsoft.com/office/drawing/2014/chart" uri="{C3380CC4-5D6E-409C-BE32-E72D297353CC}">
                <c16:uniqueId val="{0000001B-2A15-2D45-8C5A-4CD05A1159D3}"/>
              </c:ext>
            </c:extLst>
          </c:dPt>
          <c:dPt>
            <c:idx val="15"/>
            <c:invertIfNegative val="0"/>
            <c:bubble3D val="0"/>
            <c:spPr>
              <a:solidFill>
                <a:schemeClr val="bg1">
                  <a:lumMod val="75000"/>
                </a:schemeClr>
              </a:solidFill>
              <a:ln>
                <a:noFill/>
              </a:ln>
              <a:effectLst/>
            </c:spPr>
            <c:extLst>
              <c:ext xmlns:c16="http://schemas.microsoft.com/office/drawing/2014/chart" uri="{C3380CC4-5D6E-409C-BE32-E72D297353CC}">
                <c16:uniqueId val="{0000001D-2A15-2D45-8C5A-4CD05A1159D3}"/>
              </c:ext>
            </c:extLst>
          </c:dPt>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1F-2A15-2D45-8C5A-4CD05A1159D3}"/>
              </c:ext>
            </c:extLst>
          </c:dPt>
          <c:dPt>
            <c:idx val="17"/>
            <c:invertIfNegative val="0"/>
            <c:bubble3D val="0"/>
            <c:spPr>
              <a:solidFill>
                <a:schemeClr val="bg1">
                  <a:lumMod val="75000"/>
                </a:schemeClr>
              </a:solidFill>
              <a:ln>
                <a:noFill/>
              </a:ln>
              <a:effectLst/>
            </c:spPr>
            <c:extLst>
              <c:ext xmlns:c16="http://schemas.microsoft.com/office/drawing/2014/chart" uri="{C3380CC4-5D6E-409C-BE32-E72D297353CC}">
                <c16:uniqueId val="{00000021-2A15-2D45-8C5A-4CD05A1159D3}"/>
              </c:ext>
            </c:extLst>
          </c:dPt>
          <c:dPt>
            <c:idx val="18"/>
            <c:invertIfNegative val="0"/>
            <c:bubble3D val="0"/>
            <c:spPr>
              <a:solidFill>
                <a:schemeClr val="bg1">
                  <a:lumMod val="75000"/>
                </a:schemeClr>
              </a:solidFill>
              <a:ln>
                <a:noFill/>
              </a:ln>
              <a:effectLst/>
            </c:spPr>
            <c:extLst>
              <c:ext xmlns:c16="http://schemas.microsoft.com/office/drawing/2014/chart" uri="{C3380CC4-5D6E-409C-BE32-E72D297353CC}">
                <c16:uniqueId val="{00000023-2A15-2D45-8C5A-4CD05A1159D3}"/>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Select lowest priced from preferred repertoire</c:v>
                </c:pt>
                <c:pt idx="1">
                  <c:v>Monitor overall cost of basket</c:v>
                </c:pt>
                <c:pt idx="2">
                  <c:v>Shop online for better deals</c:v>
                </c:pt>
                <c:pt idx="3">
                  <c:v>Buy whatever is on promo</c:v>
                </c:pt>
                <c:pt idx="4">
                  <c:v>Select lowest priced irrespective</c:v>
                </c:pt>
                <c:pt idx="5">
                  <c:v>Buy economy size</c:v>
                </c:pt>
                <c:pt idx="6">
                  <c:v>Wait until preferred are on promo</c:v>
                </c:pt>
                <c:pt idx="7">
                  <c:v>Weigh up attributes that matter most</c:v>
                </c:pt>
                <c:pt idx="8">
                  <c:v>Stop buying certain products</c:v>
                </c:pt>
                <c:pt idx="9">
                  <c:v>Only change brands if price increases</c:v>
                </c:pt>
                <c:pt idx="10">
                  <c:v>Opt for private label</c:v>
                </c:pt>
                <c:pt idx="11">
                  <c:v>Stick to my regular brands, irrespective of price</c:v>
                </c:pt>
                <c:pt idx="12">
                  <c:v>Select lowest price even if have to travel</c:v>
                </c:pt>
                <c:pt idx="13">
                  <c:v>Buy a smaller size</c:v>
                </c:pt>
                <c:pt idx="14">
                  <c:v>No change</c:v>
                </c:pt>
              </c:strCache>
            </c:strRef>
          </c:cat>
          <c:val>
            <c:numRef>
              <c:f>Sheet1!$B$2:$B$16</c:f>
              <c:numCache>
                <c:formatCode>0%</c:formatCode>
                <c:ptCount val="15"/>
                <c:pt idx="0">
                  <c:v>0.26</c:v>
                </c:pt>
                <c:pt idx="1">
                  <c:v>0.26</c:v>
                </c:pt>
                <c:pt idx="2">
                  <c:v>0.25</c:v>
                </c:pt>
                <c:pt idx="3">
                  <c:v>0.2</c:v>
                </c:pt>
                <c:pt idx="4">
                  <c:v>0.22</c:v>
                </c:pt>
                <c:pt idx="5">
                  <c:v>0.19</c:v>
                </c:pt>
                <c:pt idx="6">
                  <c:v>0.2</c:v>
                </c:pt>
                <c:pt idx="7">
                  <c:v>0.16</c:v>
                </c:pt>
                <c:pt idx="8">
                  <c:v>0.18</c:v>
                </c:pt>
                <c:pt idx="9">
                  <c:v>0.16</c:v>
                </c:pt>
                <c:pt idx="10">
                  <c:v>0.11</c:v>
                </c:pt>
                <c:pt idx="11">
                  <c:v>0.12</c:v>
                </c:pt>
                <c:pt idx="12">
                  <c:v>0.13</c:v>
                </c:pt>
                <c:pt idx="13">
                  <c:v>0.1</c:v>
                </c:pt>
                <c:pt idx="14">
                  <c:v>0.02</c:v>
                </c:pt>
              </c:numCache>
            </c:numRef>
          </c:val>
          <c:extLst>
            <c:ext xmlns:c16="http://schemas.microsoft.com/office/drawing/2014/chart" uri="{C3380CC4-5D6E-409C-BE32-E72D297353CC}">
              <c16:uniqueId val="{00000024-2A15-2D45-8C5A-4CD05A1159D3}"/>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5"/>
        </c:scaling>
        <c:delete val="1"/>
        <c:axPos val="t"/>
        <c:numFmt formatCode="0%" sourceLinked="1"/>
        <c:majorTickMark val="out"/>
        <c:minorTickMark val="none"/>
        <c:tickLblPos val="nextTo"/>
        <c:crossAx val="934415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818417730690304"/>
          <c:y val="1.0804979960774282E-2"/>
          <c:w val="0.43938183586854668"/>
          <c:h val="0.99572553366874161"/>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rgbClr val="880535"/>
              </a:solidFill>
              <a:ln>
                <a:noFill/>
              </a:ln>
              <a:effectLst/>
            </c:spPr>
            <c:extLst>
              <c:ext xmlns:c16="http://schemas.microsoft.com/office/drawing/2014/chart" uri="{C3380CC4-5D6E-409C-BE32-E72D297353CC}">
                <c16:uniqueId val="{00000001-F73A-A243-AB4F-42FBC8D8D7F9}"/>
              </c:ext>
            </c:extLst>
          </c:dPt>
          <c:dPt>
            <c:idx val="1"/>
            <c:invertIfNegative val="0"/>
            <c:bubble3D val="0"/>
            <c:spPr>
              <a:solidFill>
                <a:srgbClr val="880535"/>
              </a:solidFill>
              <a:ln>
                <a:noFill/>
              </a:ln>
              <a:effectLst/>
            </c:spPr>
            <c:extLst>
              <c:ext xmlns:c16="http://schemas.microsoft.com/office/drawing/2014/chart" uri="{C3380CC4-5D6E-409C-BE32-E72D297353CC}">
                <c16:uniqueId val="{00000003-F73A-A243-AB4F-42FBC8D8D7F9}"/>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5-F73A-A243-AB4F-42FBC8D8D7F9}"/>
              </c:ext>
            </c:extLst>
          </c:dPt>
          <c:dPt>
            <c:idx val="3"/>
            <c:invertIfNegative val="0"/>
            <c:bubble3D val="0"/>
            <c:spPr>
              <a:solidFill>
                <a:srgbClr val="880535"/>
              </a:solidFill>
              <a:ln>
                <a:noFill/>
              </a:ln>
              <a:effectLst/>
            </c:spPr>
            <c:extLst>
              <c:ext xmlns:c16="http://schemas.microsoft.com/office/drawing/2014/chart" uri="{C3380CC4-5D6E-409C-BE32-E72D297353CC}">
                <c16:uniqueId val="{00000007-F73A-A243-AB4F-42FBC8D8D7F9}"/>
              </c:ext>
            </c:extLst>
          </c:dPt>
          <c:dPt>
            <c:idx val="4"/>
            <c:invertIfNegative val="0"/>
            <c:bubble3D val="0"/>
            <c:spPr>
              <a:solidFill>
                <a:srgbClr val="880535"/>
              </a:solidFill>
              <a:ln>
                <a:noFill/>
              </a:ln>
              <a:effectLst/>
            </c:spPr>
            <c:extLst>
              <c:ext xmlns:c16="http://schemas.microsoft.com/office/drawing/2014/chart" uri="{C3380CC4-5D6E-409C-BE32-E72D297353CC}">
                <c16:uniqueId val="{00000009-F73A-A243-AB4F-42FBC8D8D7F9}"/>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0B-F73A-A243-AB4F-42FBC8D8D7F9}"/>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D-F73A-A243-AB4F-42FBC8D8D7F9}"/>
              </c:ext>
            </c:extLst>
          </c:dPt>
          <c:dPt>
            <c:idx val="7"/>
            <c:invertIfNegative val="0"/>
            <c:bubble3D val="0"/>
            <c:spPr>
              <a:solidFill>
                <a:schemeClr val="bg1">
                  <a:lumMod val="75000"/>
                </a:schemeClr>
              </a:solidFill>
              <a:ln>
                <a:noFill/>
              </a:ln>
              <a:effectLst/>
            </c:spPr>
            <c:extLst>
              <c:ext xmlns:c16="http://schemas.microsoft.com/office/drawing/2014/chart" uri="{C3380CC4-5D6E-409C-BE32-E72D297353CC}">
                <c16:uniqueId val="{0000000F-F73A-A243-AB4F-42FBC8D8D7F9}"/>
              </c:ext>
            </c:extLst>
          </c:dPt>
          <c:dPt>
            <c:idx val="8"/>
            <c:invertIfNegative val="0"/>
            <c:bubble3D val="0"/>
            <c:spPr>
              <a:solidFill>
                <a:srgbClr val="880535"/>
              </a:solidFill>
              <a:ln>
                <a:noFill/>
              </a:ln>
              <a:effectLst/>
            </c:spPr>
            <c:extLst>
              <c:ext xmlns:c16="http://schemas.microsoft.com/office/drawing/2014/chart" uri="{C3380CC4-5D6E-409C-BE32-E72D297353CC}">
                <c16:uniqueId val="{00000011-F73A-A243-AB4F-42FBC8D8D7F9}"/>
              </c:ext>
            </c:extLst>
          </c:dPt>
          <c:dPt>
            <c:idx val="9"/>
            <c:invertIfNegative val="0"/>
            <c:bubble3D val="0"/>
            <c:spPr>
              <a:solidFill>
                <a:schemeClr val="bg1">
                  <a:lumMod val="75000"/>
                </a:schemeClr>
              </a:solidFill>
              <a:ln>
                <a:noFill/>
              </a:ln>
              <a:effectLst/>
            </c:spPr>
            <c:extLst>
              <c:ext xmlns:c16="http://schemas.microsoft.com/office/drawing/2014/chart" uri="{C3380CC4-5D6E-409C-BE32-E72D297353CC}">
                <c16:uniqueId val="{00000013-F73A-A243-AB4F-42FBC8D8D7F9}"/>
              </c:ext>
            </c:extLst>
          </c:dPt>
          <c:dPt>
            <c:idx val="10"/>
            <c:invertIfNegative val="0"/>
            <c:bubble3D val="0"/>
            <c:spPr>
              <a:solidFill>
                <a:schemeClr val="bg1">
                  <a:lumMod val="75000"/>
                </a:schemeClr>
              </a:solidFill>
              <a:ln>
                <a:noFill/>
              </a:ln>
              <a:effectLst/>
            </c:spPr>
            <c:extLst>
              <c:ext xmlns:c16="http://schemas.microsoft.com/office/drawing/2014/chart" uri="{C3380CC4-5D6E-409C-BE32-E72D297353CC}">
                <c16:uniqueId val="{00000015-F73A-A243-AB4F-42FBC8D8D7F9}"/>
              </c:ext>
            </c:extLst>
          </c:dPt>
          <c:dPt>
            <c:idx val="11"/>
            <c:invertIfNegative val="0"/>
            <c:bubble3D val="0"/>
            <c:spPr>
              <a:solidFill>
                <a:schemeClr val="bg1">
                  <a:lumMod val="75000"/>
                </a:schemeClr>
              </a:solidFill>
              <a:ln>
                <a:noFill/>
              </a:ln>
              <a:effectLst/>
            </c:spPr>
            <c:extLst>
              <c:ext xmlns:c16="http://schemas.microsoft.com/office/drawing/2014/chart" uri="{C3380CC4-5D6E-409C-BE32-E72D297353CC}">
                <c16:uniqueId val="{00000017-F73A-A243-AB4F-42FBC8D8D7F9}"/>
              </c:ext>
            </c:extLst>
          </c:dPt>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19-F73A-A243-AB4F-42FBC8D8D7F9}"/>
              </c:ext>
            </c:extLst>
          </c:dPt>
          <c:dPt>
            <c:idx val="13"/>
            <c:invertIfNegative val="0"/>
            <c:bubble3D val="0"/>
            <c:spPr>
              <a:solidFill>
                <a:schemeClr val="bg1">
                  <a:lumMod val="75000"/>
                </a:schemeClr>
              </a:solidFill>
              <a:ln>
                <a:noFill/>
              </a:ln>
              <a:effectLst/>
            </c:spPr>
            <c:extLst>
              <c:ext xmlns:c16="http://schemas.microsoft.com/office/drawing/2014/chart" uri="{C3380CC4-5D6E-409C-BE32-E72D297353CC}">
                <c16:uniqueId val="{0000001B-F73A-A243-AB4F-42FBC8D8D7F9}"/>
              </c:ext>
            </c:extLst>
          </c:dPt>
          <c:dPt>
            <c:idx val="14"/>
            <c:invertIfNegative val="0"/>
            <c:bubble3D val="0"/>
            <c:spPr>
              <a:solidFill>
                <a:schemeClr val="bg1">
                  <a:lumMod val="75000"/>
                </a:schemeClr>
              </a:solidFill>
              <a:ln>
                <a:noFill/>
              </a:ln>
              <a:effectLst/>
            </c:spPr>
            <c:extLst>
              <c:ext xmlns:c16="http://schemas.microsoft.com/office/drawing/2014/chart" uri="{C3380CC4-5D6E-409C-BE32-E72D297353CC}">
                <c16:uniqueId val="{0000001D-F73A-A243-AB4F-42FBC8D8D7F9}"/>
              </c:ext>
            </c:extLst>
          </c:dPt>
          <c:dPt>
            <c:idx val="15"/>
            <c:invertIfNegative val="0"/>
            <c:bubble3D val="0"/>
            <c:spPr>
              <a:solidFill>
                <a:schemeClr val="bg1">
                  <a:lumMod val="75000"/>
                </a:schemeClr>
              </a:solidFill>
              <a:ln>
                <a:noFill/>
              </a:ln>
              <a:effectLst/>
            </c:spPr>
            <c:extLst>
              <c:ext xmlns:c16="http://schemas.microsoft.com/office/drawing/2014/chart" uri="{C3380CC4-5D6E-409C-BE32-E72D297353CC}">
                <c16:uniqueId val="{0000001F-F73A-A243-AB4F-42FBC8D8D7F9}"/>
              </c:ext>
            </c:extLst>
          </c:dPt>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21-F73A-A243-AB4F-42FBC8D8D7F9}"/>
              </c:ext>
            </c:extLst>
          </c:dPt>
          <c:dPt>
            <c:idx val="17"/>
            <c:invertIfNegative val="0"/>
            <c:bubble3D val="0"/>
            <c:spPr>
              <a:solidFill>
                <a:schemeClr val="bg1">
                  <a:lumMod val="75000"/>
                </a:schemeClr>
              </a:solidFill>
              <a:ln>
                <a:noFill/>
              </a:ln>
              <a:effectLst/>
            </c:spPr>
            <c:extLst>
              <c:ext xmlns:c16="http://schemas.microsoft.com/office/drawing/2014/chart" uri="{C3380CC4-5D6E-409C-BE32-E72D297353CC}">
                <c16:uniqueId val="{00000023-F73A-A243-AB4F-42FBC8D8D7F9}"/>
              </c:ext>
            </c:extLst>
          </c:dPt>
          <c:dPt>
            <c:idx val="18"/>
            <c:invertIfNegative val="0"/>
            <c:bubble3D val="0"/>
            <c:spPr>
              <a:solidFill>
                <a:schemeClr val="bg1">
                  <a:lumMod val="75000"/>
                </a:schemeClr>
              </a:solidFill>
              <a:ln>
                <a:noFill/>
              </a:ln>
              <a:effectLst/>
            </c:spPr>
            <c:extLst>
              <c:ext xmlns:c16="http://schemas.microsoft.com/office/drawing/2014/chart" uri="{C3380CC4-5D6E-409C-BE32-E72D297353CC}">
                <c16:uniqueId val="{00000025-F73A-A243-AB4F-42FBC8D8D7F9}"/>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Select lowest price from repertoire</c:v>
                </c:pt>
                <c:pt idx="1">
                  <c:v>Monitor overall cost of basket</c:v>
                </c:pt>
                <c:pt idx="2">
                  <c:v>Shop online for better deals</c:v>
                </c:pt>
                <c:pt idx="3">
                  <c:v>Buy whatever is on promo</c:v>
                </c:pt>
                <c:pt idx="4">
                  <c:v>Select lowest priced irrespective</c:v>
                </c:pt>
                <c:pt idx="5">
                  <c:v>Buy economy size</c:v>
                </c:pt>
                <c:pt idx="6">
                  <c:v>Wait for preferred to be on promo</c:v>
                </c:pt>
                <c:pt idx="7">
                  <c:v>Weigh up attributes that matter most</c:v>
                </c:pt>
                <c:pt idx="8">
                  <c:v>Stop buying</c:v>
                </c:pt>
                <c:pt idx="9">
                  <c:v>Only change if price goes up</c:v>
                </c:pt>
                <c:pt idx="10">
                  <c:v>Opt for private label</c:v>
                </c:pt>
                <c:pt idx="11">
                  <c:v>Stick to regular, no matter price</c:v>
                </c:pt>
                <c:pt idx="12">
                  <c:v>Lowest price even if have to travel</c:v>
                </c:pt>
                <c:pt idx="13">
                  <c:v>Buy a smaller size</c:v>
                </c:pt>
                <c:pt idx="14">
                  <c:v>No change</c:v>
                </c:pt>
              </c:strCache>
            </c:strRef>
          </c:cat>
          <c:val>
            <c:numRef>
              <c:f>Sheet1!$B$2:$B$16</c:f>
              <c:numCache>
                <c:formatCode>0%</c:formatCode>
                <c:ptCount val="15"/>
                <c:pt idx="0">
                  <c:v>0.29048099999999999</c:v>
                </c:pt>
                <c:pt idx="1">
                  <c:v>0.25049399999999999</c:v>
                </c:pt>
                <c:pt idx="2">
                  <c:v>0.18668899999999999</c:v>
                </c:pt>
                <c:pt idx="3">
                  <c:v>0.196826</c:v>
                </c:pt>
                <c:pt idx="4">
                  <c:v>0.28521599999999997</c:v>
                </c:pt>
                <c:pt idx="5">
                  <c:v>0.14707900000000002</c:v>
                </c:pt>
                <c:pt idx="6">
                  <c:v>0.15892899999999999</c:v>
                </c:pt>
                <c:pt idx="7">
                  <c:v>0.142898</c:v>
                </c:pt>
                <c:pt idx="8">
                  <c:v>0.22950299999999998</c:v>
                </c:pt>
                <c:pt idx="9">
                  <c:v>0.12928499999999998</c:v>
                </c:pt>
                <c:pt idx="10">
                  <c:v>0.116547</c:v>
                </c:pt>
                <c:pt idx="11">
                  <c:v>7.8648999999999997E-2</c:v>
                </c:pt>
                <c:pt idx="12">
                  <c:v>0.14316800000000002</c:v>
                </c:pt>
                <c:pt idx="13">
                  <c:v>0.10474</c:v>
                </c:pt>
                <c:pt idx="14">
                  <c:v>2.6383999999999998E-2</c:v>
                </c:pt>
              </c:numCache>
            </c:numRef>
          </c:val>
          <c:extLst>
            <c:ext xmlns:c16="http://schemas.microsoft.com/office/drawing/2014/chart" uri="{C3380CC4-5D6E-409C-BE32-E72D297353CC}">
              <c16:uniqueId val="{00000026-F73A-A243-AB4F-42FBC8D8D7F9}"/>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ontserrat" pitchFamily="2" charset="77"/>
                <a:ea typeface="+mn-ea"/>
                <a:cs typeface="+mn-cs"/>
              </a:defRPr>
            </a:pPr>
            <a:endParaRPr lang="en-US"/>
          </a:p>
        </c:txPr>
        <c:crossAx val="934416144"/>
        <c:crosses val="autoZero"/>
        <c:auto val="1"/>
        <c:lblAlgn val="ctr"/>
        <c:lblOffset val="100"/>
        <c:tickLblSkip val="1"/>
        <c:noMultiLvlLbl val="0"/>
      </c:catAx>
      <c:valAx>
        <c:axId val="934416144"/>
        <c:scaling>
          <c:orientation val="minMax"/>
          <c:max val="0.5"/>
        </c:scaling>
        <c:delete val="1"/>
        <c:axPos val="t"/>
        <c:numFmt formatCode="0%" sourceLinked="1"/>
        <c:majorTickMark val="out"/>
        <c:minorTickMark val="none"/>
        <c:tickLblPos val="nextTo"/>
        <c:crossAx val="93441581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674075728805987E-2"/>
          <c:w val="1"/>
          <c:h val="0.82321822040352144"/>
        </c:manualLayout>
      </c:layout>
      <c:barChart>
        <c:barDir val="col"/>
        <c:grouping val="clustered"/>
        <c:varyColors val="0"/>
        <c:ser>
          <c:idx val="0"/>
          <c:order val="0"/>
          <c:tx>
            <c:strRef>
              <c:f>Sheet1!$B$1</c:f>
              <c:strCache>
                <c:ptCount val="1"/>
                <c:pt idx="0">
                  <c:v>Behavior Change</c:v>
                </c:pt>
              </c:strCache>
            </c:strRef>
          </c:tx>
          <c:spPr>
            <a:solidFill>
              <a:srgbClr val="880535"/>
            </a:solidFill>
            <a:ln>
              <a:solidFill>
                <a:schemeClr val="tx2"/>
              </a:solidFill>
            </a:ln>
            <a:effectLst/>
          </c:spPr>
          <c:invertIfNegative val="0"/>
          <c:dPt>
            <c:idx val="1"/>
            <c:invertIfNegative val="0"/>
            <c:bubble3D val="0"/>
            <c:spPr>
              <a:solidFill>
                <a:srgbClr val="AD4400"/>
              </a:solidFill>
              <a:ln>
                <a:solidFill>
                  <a:schemeClr val="tx2"/>
                </a:solidFill>
              </a:ln>
              <a:effectLst/>
            </c:spPr>
            <c:extLst>
              <c:ext xmlns:c16="http://schemas.microsoft.com/office/drawing/2014/chart" uri="{C3380CC4-5D6E-409C-BE32-E72D297353CC}">
                <c16:uniqueId val="{00000003-CC82-0948-96B5-9839136C5B0A}"/>
              </c:ext>
            </c:extLst>
          </c:dPt>
          <c:dPt>
            <c:idx val="2"/>
            <c:invertIfNegative val="0"/>
            <c:bubble3D val="0"/>
            <c:spPr>
              <a:solidFill>
                <a:srgbClr val="FF6D05"/>
              </a:solidFill>
              <a:ln>
                <a:solidFill>
                  <a:schemeClr val="tx2"/>
                </a:solidFill>
              </a:ln>
              <a:effectLst/>
            </c:spPr>
            <c:extLst>
              <c:ext xmlns:c16="http://schemas.microsoft.com/office/drawing/2014/chart" uri="{C3380CC4-5D6E-409C-BE32-E72D297353CC}">
                <c16:uniqueId val="{00000004-CC82-0948-96B5-9839136C5B0A}"/>
              </c:ext>
            </c:extLst>
          </c:dPt>
          <c:dPt>
            <c:idx val="3"/>
            <c:invertIfNegative val="0"/>
            <c:bubble3D val="0"/>
            <c:spPr>
              <a:solidFill>
                <a:srgbClr val="008F90"/>
              </a:solidFill>
              <a:ln>
                <a:solidFill>
                  <a:schemeClr val="tx2"/>
                </a:solidFill>
              </a:ln>
              <a:effectLst/>
            </c:spPr>
            <c:extLst>
              <c:ext xmlns:c16="http://schemas.microsoft.com/office/drawing/2014/chart" uri="{C3380CC4-5D6E-409C-BE32-E72D297353CC}">
                <c16:uniqueId val="{00000005-CC82-0948-96B5-9839136C5B0A}"/>
              </c:ext>
            </c:extLst>
          </c:dPt>
          <c:dPt>
            <c:idx val="4"/>
            <c:invertIfNegative val="0"/>
            <c:bubble3D val="0"/>
            <c:spPr>
              <a:solidFill>
                <a:srgbClr val="006A6B"/>
              </a:solidFill>
              <a:ln>
                <a:solidFill>
                  <a:schemeClr val="tx2"/>
                </a:solidFill>
              </a:ln>
              <a:effectLst/>
            </c:spPr>
            <c:extLst>
              <c:ext xmlns:c16="http://schemas.microsoft.com/office/drawing/2014/chart" uri="{C3380CC4-5D6E-409C-BE32-E72D297353CC}">
                <c16:uniqueId val="{00000006-CC82-0948-96B5-9839136C5B0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ontserrat" pitchFamily="2"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Strugglers</c:v>
                </c:pt>
                <c:pt idx="1">
                  <c:v>Rebounders</c:v>
                </c:pt>
                <c:pt idx="2">
                  <c:v>Cautious</c:v>
                </c:pt>
                <c:pt idx="3">
                  <c:v>Unchanged</c:v>
                </c:pt>
                <c:pt idx="4">
                  <c:v>Thrivers</c:v>
                </c:pt>
              </c:strCache>
            </c:strRef>
          </c:cat>
          <c:val>
            <c:numRef>
              <c:f>Sheet1!$B$2:$B$6</c:f>
              <c:numCache>
                <c:formatCode>0%</c:formatCode>
                <c:ptCount val="5"/>
                <c:pt idx="0">
                  <c:v>0.09</c:v>
                </c:pt>
                <c:pt idx="1">
                  <c:v>0.05</c:v>
                </c:pt>
                <c:pt idx="2">
                  <c:v>0.16</c:v>
                </c:pt>
                <c:pt idx="3">
                  <c:v>0.34</c:v>
                </c:pt>
                <c:pt idx="4">
                  <c:v>0.18</c:v>
                </c:pt>
              </c:numCache>
            </c:numRef>
          </c:val>
          <c:extLst>
            <c:ext xmlns:c16="http://schemas.microsoft.com/office/drawing/2014/chart" uri="{C3380CC4-5D6E-409C-BE32-E72D297353CC}">
              <c16:uniqueId val="{00000000-CC82-0948-96B5-9839136C5B0A}"/>
            </c:ext>
          </c:extLst>
        </c:ser>
        <c:dLbls>
          <c:dLblPos val="outEnd"/>
          <c:showLegendKey val="0"/>
          <c:showVal val="1"/>
          <c:showCatName val="0"/>
          <c:showSerName val="0"/>
          <c:showPercent val="0"/>
          <c:showBubbleSize val="0"/>
        </c:dLbls>
        <c:gapWidth val="150"/>
        <c:axId val="556417247"/>
        <c:axId val="556403935"/>
      </c:barChart>
      <c:catAx>
        <c:axId val="55641724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ontserrat" panose="00000500000000000000" pitchFamily="2" charset="0"/>
                <a:ea typeface="+mn-ea"/>
                <a:cs typeface="+mn-cs"/>
              </a:defRPr>
            </a:pPr>
            <a:endParaRPr lang="en-US"/>
          </a:p>
        </c:txPr>
        <c:crossAx val="556403935"/>
        <c:crosses val="autoZero"/>
        <c:auto val="1"/>
        <c:lblAlgn val="ctr"/>
        <c:lblOffset val="100"/>
        <c:noMultiLvlLbl val="0"/>
      </c:catAx>
      <c:valAx>
        <c:axId val="556403935"/>
        <c:scaling>
          <c:orientation val="minMax"/>
          <c:max val="0.5"/>
          <c:min val="0"/>
        </c:scaling>
        <c:delete val="1"/>
        <c:axPos val="l"/>
        <c:majorGridlines>
          <c:spPr>
            <a:ln w="9525" cap="flat" cmpd="sng" algn="ctr">
              <a:solidFill>
                <a:schemeClr val="tx2"/>
              </a:solidFill>
              <a:round/>
            </a:ln>
            <a:effectLst/>
          </c:spPr>
        </c:majorGridlines>
        <c:numFmt formatCode="0%" sourceLinked="1"/>
        <c:majorTickMark val="out"/>
        <c:minorTickMark val="none"/>
        <c:tickLblPos val="nextTo"/>
        <c:crossAx val="556417247"/>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486629784350607"/>
          <c:y val="3.7023033282540842E-3"/>
          <c:w val="0.51827041894841108"/>
          <c:h val="0.99576380155808619"/>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rgbClr val="006A6B"/>
              </a:solidFill>
              <a:ln>
                <a:noFill/>
              </a:ln>
              <a:effectLst/>
            </c:spPr>
            <c:extLst>
              <c:ext xmlns:c16="http://schemas.microsoft.com/office/drawing/2014/chart" uri="{C3380CC4-5D6E-409C-BE32-E72D297353CC}">
                <c16:uniqueId val="{00000001-9F5F-8A43-813A-5F95E3075764}"/>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9F5F-8A43-813A-5F95E3075764}"/>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5-9F5F-8A43-813A-5F95E3075764}"/>
              </c:ext>
            </c:extLst>
          </c:dPt>
          <c:dPt>
            <c:idx val="3"/>
            <c:invertIfNegative val="0"/>
            <c:bubble3D val="0"/>
            <c:spPr>
              <a:solidFill>
                <a:srgbClr val="006A6B"/>
              </a:solidFill>
              <a:ln>
                <a:noFill/>
              </a:ln>
              <a:effectLst/>
            </c:spPr>
            <c:extLst>
              <c:ext xmlns:c16="http://schemas.microsoft.com/office/drawing/2014/chart" uri="{C3380CC4-5D6E-409C-BE32-E72D297353CC}">
                <c16:uniqueId val="{00000007-9F5F-8A43-813A-5F95E3075764}"/>
              </c:ext>
            </c:extLst>
          </c:dPt>
          <c:dPt>
            <c:idx val="4"/>
            <c:invertIfNegative val="0"/>
            <c:bubble3D val="0"/>
            <c:spPr>
              <a:solidFill>
                <a:srgbClr val="006A6B"/>
              </a:solidFill>
              <a:ln>
                <a:noFill/>
              </a:ln>
              <a:effectLst/>
            </c:spPr>
            <c:extLst>
              <c:ext xmlns:c16="http://schemas.microsoft.com/office/drawing/2014/chart" uri="{C3380CC4-5D6E-409C-BE32-E72D297353CC}">
                <c16:uniqueId val="{00000009-9F5F-8A43-813A-5F95E3075764}"/>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0B-9F5F-8A43-813A-5F95E3075764}"/>
              </c:ext>
            </c:extLst>
          </c:dPt>
          <c:dPt>
            <c:idx val="6"/>
            <c:invertIfNegative val="0"/>
            <c:bubble3D val="0"/>
            <c:spPr>
              <a:solidFill>
                <a:srgbClr val="006A6B"/>
              </a:solidFill>
              <a:ln>
                <a:noFill/>
              </a:ln>
              <a:effectLst/>
            </c:spPr>
            <c:extLst>
              <c:ext xmlns:c16="http://schemas.microsoft.com/office/drawing/2014/chart" uri="{C3380CC4-5D6E-409C-BE32-E72D297353CC}">
                <c16:uniqueId val="{0000000D-9F5F-8A43-813A-5F95E3075764}"/>
              </c:ext>
            </c:extLst>
          </c:dPt>
          <c:dPt>
            <c:idx val="7"/>
            <c:invertIfNegative val="0"/>
            <c:bubble3D val="0"/>
            <c:spPr>
              <a:solidFill>
                <a:srgbClr val="006A6B"/>
              </a:solidFill>
              <a:ln>
                <a:noFill/>
              </a:ln>
              <a:effectLst/>
            </c:spPr>
            <c:extLst>
              <c:ext xmlns:c16="http://schemas.microsoft.com/office/drawing/2014/chart" uri="{C3380CC4-5D6E-409C-BE32-E72D297353CC}">
                <c16:uniqueId val="{0000000F-9F5F-8A43-813A-5F95E3075764}"/>
              </c:ext>
            </c:extLst>
          </c:dPt>
          <c:dPt>
            <c:idx val="8"/>
            <c:invertIfNegative val="0"/>
            <c:bubble3D val="0"/>
            <c:spPr>
              <a:solidFill>
                <a:srgbClr val="006A6B"/>
              </a:solidFill>
              <a:ln>
                <a:noFill/>
              </a:ln>
              <a:effectLst/>
            </c:spPr>
            <c:extLst>
              <c:ext xmlns:c16="http://schemas.microsoft.com/office/drawing/2014/chart" uri="{C3380CC4-5D6E-409C-BE32-E72D297353CC}">
                <c16:uniqueId val="{00000011-9F5F-8A43-813A-5F95E3075764}"/>
              </c:ext>
            </c:extLst>
          </c:dPt>
          <c:dPt>
            <c:idx val="9"/>
            <c:invertIfNegative val="0"/>
            <c:bubble3D val="0"/>
            <c:spPr>
              <a:solidFill>
                <a:schemeClr val="bg1">
                  <a:lumMod val="75000"/>
                </a:schemeClr>
              </a:solidFill>
              <a:ln>
                <a:noFill/>
              </a:ln>
              <a:effectLst/>
            </c:spPr>
            <c:extLst>
              <c:ext xmlns:c16="http://schemas.microsoft.com/office/drawing/2014/chart" uri="{C3380CC4-5D6E-409C-BE32-E72D297353CC}">
                <c16:uniqueId val="{00000013-9F5F-8A43-813A-5F95E3075764}"/>
              </c:ext>
            </c:extLst>
          </c:dPt>
          <c:dPt>
            <c:idx val="10"/>
            <c:invertIfNegative val="0"/>
            <c:bubble3D val="0"/>
            <c:spPr>
              <a:solidFill>
                <a:srgbClr val="006A6B"/>
              </a:solidFill>
              <a:ln>
                <a:noFill/>
              </a:ln>
              <a:effectLst/>
            </c:spPr>
            <c:extLst>
              <c:ext xmlns:c16="http://schemas.microsoft.com/office/drawing/2014/chart" uri="{C3380CC4-5D6E-409C-BE32-E72D297353CC}">
                <c16:uniqueId val="{00000015-9F5F-8A43-813A-5F95E3075764}"/>
              </c:ext>
            </c:extLst>
          </c:dPt>
          <c:dPt>
            <c:idx val="11"/>
            <c:invertIfNegative val="0"/>
            <c:bubble3D val="0"/>
            <c:spPr>
              <a:solidFill>
                <a:srgbClr val="006A6B"/>
              </a:solidFill>
              <a:ln>
                <a:noFill/>
              </a:ln>
              <a:effectLst/>
            </c:spPr>
            <c:extLst>
              <c:ext xmlns:c16="http://schemas.microsoft.com/office/drawing/2014/chart" uri="{C3380CC4-5D6E-409C-BE32-E72D297353CC}">
                <c16:uniqueId val="{00000017-9F5F-8A43-813A-5F95E3075764}"/>
              </c:ext>
            </c:extLst>
          </c:dPt>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19-9F5F-8A43-813A-5F95E3075764}"/>
              </c:ext>
            </c:extLst>
          </c:dPt>
          <c:dPt>
            <c:idx val="13"/>
            <c:invertIfNegative val="0"/>
            <c:bubble3D val="0"/>
            <c:spPr>
              <a:solidFill>
                <a:schemeClr val="bg1">
                  <a:lumMod val="75000"/>
                </a:schemeClr>
              </a:solidFill>
              <a:ln>
                <a:noFill/>
              </a:ln>
              <a:effectLst/>
            </c:spPr>
            <c:extLst>
              <c:ext xmlns:c16="http://schemas.microsoft.com/office/drawing/2014/chart" uri="{C3380CC4-5D6E-409C-BE32-E72D297353CC}">
                <c16:uniqueId val="{0000001B-9F5F-8A43-813A-5F95E3075764}"/>
              </c:ext>
            </c:extLst>
          </c:dPt>
          <c:dPt>
            <c:idx val="14"/>
            <c:invertIfNegative val="0"/>
            <c:bubble3D val="0"/>
            <c:spPr>
              <a:solidFill>
                <a:schemeClr val="bg1">
                  <a:lumMod val="75000"/>
                </a:schemeClr>
              </a:solidFill>
              <a:ln>
                <a:noFill/>
              </a:ln>
              <a:effectLst/>
            </c:spPr>
            <c:extLst>
              <c:ext xmlns:c16="http://schemas.microsoft.com/office/drawing/2014/chart" uri="{C3380CC4-5D6E-409C-BE32-E72D297353CC}">
                <c16:uniqueId val="{0000001D-9F5F-8A43-813A-5F95E3075764}"/>
              </c:ext>
            </c:extLst>
          </c:dPt>
          <c:dPt>
            <c:idx val="15"/>
            <c:invertIfNegative val="0"/>
            <c:bubble3D val="0"/>
            <c:spPr>
              <a:solidFill>
                <a:schemeClr val="bg1">
                  <a:lumMod val="75000"/>
                </a:schemeClr>
              </a:solidFill>
              <a:ln>
                <a:noFill/>
              </a:ln>
              <a:effectLst/>
            </c:spPr>
            <c:extLst>
              <c:ext xmlns:c16="http://schemas.microsoft.com/office/drawing/2014/chart" uri="{C3380CC4-5D6E-409C-BE32-E72D297353CC}">
                <c16:uniqueId val="{0000001F-9F5F-8A43-813A-5F95E3075764}"/>
              </c:ext>
            </c:extLst>
          </c:dPt>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21-9F5F-8A43-813A-5F95E3075764}"/>
              </c:ext>
            </c:extLst>
          </c:dPt>
          <c:dPt>
            <c:idx val="17"/>
            <c:invertIfNegative val="0"/>
            <c:bubble3D val="0"/>
            <c:spPr>
              <a:solidFill>
                <a:schemeClr val="bg1">
                  <a:lumMod val="75000"/>
                </a:schemeClr>
              </a:solidFill>
              <a:ln>
                <a:noFill/>
              </a:ln>
              <a:effectLst/>
            </c:spPr>
            <c:extLst>
              <c:ext xmlns:c16="http://schemas.microsoft.com/office/drawing/2014/chart" uri="{C3380CC4-5D6E-409C-BE32-E72D297353CC}">
                <c16:uniqueId val="{00000023-9F5F-8A43-813A-5F95E3075764}"/>
              </c:ext>
            </c:extLst>
          </c:dPt>
          <c:dPt>
            <c:idx val="18"/>
            <c:invertIfNegative val="0"/>
            <c:bubble3D val="0"/>
            <c:spPr>
              <a:solidFill>
                <a:schemeClr val="bg1">
                  <a:lumMod val="75000"/>
                </a:schemeClr>
              </a:solidFill>
              <a:ln>
                <a:noFill/>
              </a:ln>
              <a:effectLst/>
            </c:spPr>
            <c:extLst>
              <c:ext xmlns:c16="http://schemas.microsoft.com/office/drawing/2014/chart" uri="{C3380CC4-5D6E-409C-BE32-E72D297353CC}">
                <c16:uniqueId val="{00000025-9F5F-8A43-813A-5F95E3075764}"/>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Trying to live a healthier life (exercise/food choices)</c:v>
                </c:pt>
                <c:pt idx="1">
                  <c:v>More household chores</c:v>
                </c:pt>
                <c:pt idx="2">
                  <c:v>More media/entertainment content</c:v>
                </c:pt>
                <c:pt idx="3">
                  <c:v>Open to trying new things to make working @ home better</c:v>
                </c:pt>
                <c:pt idx="4">
                  <c:v>More connected with nature</c:v>
                </c:pt>
                <c:pt idx="5">
                  <c:v>Less concerned about appearance</c:v>
                </c:pt>
                <c:pt idx="6">
                  <c:v>Composting/recycling more</c:v>
                </c:pt>
                <c:pt idx="7">
                  <c:v>Used live streaming</c:v>
                </c:pt>
                <c:pt idx="8">
                  <c:v>Live in different location if I could</c:v>
                </c:pt>
                <c:pt idx="9">
                  <c:v>Hard to balance home/work demands</c:v>
                </c:pt>
                <c:pt idx="10">
                  <c:v>Spend less not going to work</c:v>
                </c:pt>
                <c:pt idx="11">
                  <c:v>Have changed living location</c:v>
                </c:pt>
              </c:strCache>
            </c:strRef>
          </c:cat>
          <c:val>
            <c:numRef>
              <c:f>Sheet1!$B$2:$B$13</c:f>
              <c:numCache>
                <c:formatCode>0%</c:formatCode>
                <c:ptCount val="12"/>
                <c:pt idx="0">
                  <c:v>0.45607300000000001</c:v>
                </c:pt>
                <c:pt idx="1">
                  <c:v>0.32915899999999998</c:v>
                </c:pt>
                <c:pt idx="2">
                  <c:v>0.31611</c:v>
                </c:pt>
                <c:pt idx="3">
                  <c:v>0.32536099999999996</c:v>
                </c:pt>
                <c:pt idx="4">
                  <c:v>0.27252799999999999</c:v>
                </c:pt>
                <c:pt idx="5">
                  <c:v>0.20794699999999999</c:v>
                </c:pt>
                <c:pt idx="6">
                  <c:v>0.23417100000000002</c:v>
                </c:pt>
                <c:pt idx="7">
                  <c:v>0.25533499999999998</c:v>
                </c:pt>
                <c:pt idx="8">
                  <c:v>0.21859300000000001</c:v>
                </c:pt>
                <c:pt idx="9">
                  <c:v>0.18038000000000001</c:v>
                </c:pt>
                <c:pt idx="10">
                  <c:v>0.20871700000000001</c:v>
                </c:pt>
                <c:pt idx="11">
                  <c:v>0.139905</c:v>
                </c:pt>
              </c:numCache>
            </c:numRef>
          </c:val>
          <c:extLst>
            <c:ext xmlns:c16="http://schemas.microsoft.com/office/drawing/2014/chart" uri="{C3380CC4-5D6E-409C-BE32-E72D297353CC}">
              <c16:uniqueId val="{00000026-9F5F-8A43-813A-5F95E3075764}"/>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60000000000000009"/>
          <c:min val="0"/>
        </c:scaling>
        <c:delete val="1"/>
        <c:axPos val="t"/>
        <c:numFmt formatCode="0%" sourceLinked="1"/>
        <c:majorTickMark val="out"/>
        <c:minorTickMark val="none"/>
        <c:tickLblPos val="nextTo"/>
        <c:crossAx val="93441581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486629784350607"/>
          <c:y val="3.7023033282540842E-3"/>
          <c:w val="0.51827041894841108"/>
          <c:h val="0.99576380155808619"/>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E080-2F49-A173-75E99D21A868}"/>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E080-2F49-A173-75E99D21A868}"/>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5-E080-2F49-A173-75E99D21A868}"/>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7-E080-2F49-A173-75E99D21A868}"/>
              </c:ext>
            </c:extLst>
          </c:dPt>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09-E080-2F49-A173-75E99D21A868}"/>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0B-E080-2F49-A173-75E99D21A868}"/>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D-E080-2F49-A173-75E99D21A868}"/>
              </c:ext>
            </c:extLst>
          </c:dPt>
          <c:dPt>
            <c:idx val="7"/>
            <c:invertIfNegative val="0"/>
            <c:bubble3D val="0"/>
            <c:spPr>
              <a:solidFill>
                <a:schemeClr val="bg1">
                  <a:lumMod val="75000"/>
                </a:schemeClr>
              </a:solidFill>
              <a:ln>
                <a:noFill/>
              </a:ln>
              <a:effectLst/>
            </c:spPr>
            <c:extLst>
              <c:ext xmlns:c16="http://schemas.microsoft.com/office/drawing/2014/chart" uri="{C3380CC4-5D6E-409C-BE32-E72D297353CC}">
                <c16:uniqueId val="{0000000F-E080-2F49-A173-75E99D21A868}"/>
              </c:ext>
            </c:extLst>
          </c:dPt>
          <c:dPt>
            <c:idx val="9"/>
            <c:invertIfNegative val="0"/>
            <c:bubble3D val="0"/>
            <c:spPr>
              <a:solidFill>
                <a:schemeClr val="bg1">
                  <a:lumMod val="75000"/>
                </a:schemeClr>
              </a:solidFill>
              <a:ln>
                <a:noFill/>
              </a:ln>
              <a:effectLst/>
            </c:spPr>
            <c:extLst>
              <c:ext xmlns:c16="http://schemas.microsoft.com/office/drawing/2014/chart" uri="{C3380CC4-5D6E-409C-BE32-E72D297353CC}">
                <c16:uniqueId val="{00000011-E080-2F49-A173-75E99D21A868}"/>
              </c:ext>
            </c:extLst>
          </c:dPt>
          <c:dPt>
            <c:idx val="10"/>
            <c:invertIfNegative val="0"/>
            <c:bubble3D val="0"/>
            <c:spPr>
              <a:solidFill>
                <a:schemeClr val="bg1">
                  <a:lumMod val="75000"/>
                </a:schemeClr>
              </a:solidFill>
              <a:ln>
                <a:noFill/>
              </a:ln>
              <a:effectLst/>
            </c:spPr>
            <c:extLst>
              <c:ext xmlns:c16="http://schemas.microsoft.com/office/drawing/2014/chart" uri="{C3380CC4-5D6E-409C-BE32-E72D297353CC}">
                <c16:uniqueId val="{00000013-E080-2F49-A173-75E99D21A868}"/>
              </c:ext>
            </c:extLst>
          </c:dPt>
          <c:dPt>
            <c:idx val="11"/>
            <c:invertIfNegative val="0"/>
            <c:bubble3D val="0"/>
            <c:spPr>
              <a:solidFill>
                <a:schemeClr val="bg1">
                  <a:lumMod val="75000"/>
                </a:schemeClr>
              </a:solidFill>
              <a:ln>
                <a:noFill/>
              </a:ln>
              <a:effectLst/>
            </c:spPr>
            <c:extLst>
              <c:ext xmlns:c16="http://schemas.microsoft.com/office/drawing/2014/chart" uri="{C3380CC4-5D6E-409C-BE32-E72D297353CC}">
                <c16:uniqueId val="{00000015-E080-2F49-A173-75E99D21A868}"/>
              </c:ext>
            </c:extLst>
          </c:dPt>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17-E080-2F49-A173-75E99D21A868}"/>
              </c:ext>
            </c:extLst>
          </c:dPt>
          <c:dPt>
            <c:idx val="13"/>
            <c:invertIfNegative val="0"/>
            <c:bubble3D val="0"/>
            <c:spPr>
              <a:solidFill>
                <a:schemeClr val="bg1">
                  <a:lumMod val="75000"/>
                </a:schemeClr>
              </a:solidFill>
              <a:ln>
                <a:noFill/>
              </a:ln>
              <a:effectLst/>
            </c:spPr>
            <c:extLst>
              <c:ext xmlns:c16="http://schemas.microsoft.com/office/drawing/2014/chart" uri="{C3380CC4-5D6E-409C-BE32-E72D297353CC}">
                <c16:uniqueId val="{00000019-E080-2F49-A173-75E99D21A868}"/>
              </c:ext>
            </c:extLst>
          </c:dPt>
          <c:dPt>
            <c:idx val="14"/>
            <c:invertIfNegative val="0"/>
            <c:bubble3D val="0"/>
            <c:spPr>
              <a:solidFill>
                <a:schemeClr val="bg1">
                  <a:lumMod val="75000"/>
                </a:schemeClr>
              </a:solidFill>
              <a:ln>
                <a:noFill/>
              </a:ln>
              <a:effectLst/>
            </c:spPr>
            <c:extLst>
              <c:ext xmlns:c16="http://schemas.microsoft.com/office/drawing/2014/chart" uri="{C3380CC4-5D6E-409C-BE32-E72D297353CC}">
                <c16:uniqueId val="{0000001B-E080-2F49-A173-75E99D21A868}"/>
              </c:ext>
            </c:extLst>
          </c:dPt>
          <c:dPt>
            <c:idx val="15"/>
            <c:invertIfNegative val="0"/>
            <c:bubble3D val="0"/>
            <c:spPr>
              <a:solidFill>
                <a:schemeClr val="bg1">
                  <a:lumMod val="75000"/>
                </a:schemeClr>
              </a:solidFill>
              <a:ln>
                <a:noFill/>
              </a:ln>
              <a:effectLst/>
            </c:spPr>
            <c:extLst>
              <c:ext xmlns:c16="http://schemas.microsoft.com/office/drawing/2014/chart" uri="{C3380CC4-5D6E-409C-BE32-E72D297353CC}">
                <c16:uniqueId val="{0000001D-E080-2F49-A173-75E99D21A868}"/>
              </c:ext>
            </c:extLst>
          </c:dPt>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1F-E080-2F49-A173-75E99D21A868}"/>
              </c:ext>
            </c:extLst>
          </c:dPt>
          <c:dPt>
            <c:idx val="17"/>
            <c:invertIfNegative val="0"/>
            <c:bubble3D val="0"/>
            <c:spPr>
              <a:solidFill>
                <a:schemeClr val="bg1">
                  <a:lumMod val="75000"/>
                </a:schemeClr>
              </a:solidFill>
              <a:ln>
                <a:noFill/>
              </a:ln>
              <a:effectLst/>
            </c:spPr>
            <c:extLst>
              <c:ext xmlns:c16="http://schemas.microsoft.com/office/drawing/2014/chart" uri="{C3380CC4-5D6E-409C-BE32-E72D297353CC}">
                <c16:uniqueId val="{00000021-E080-2F49-A173-75E99D21A868}"/>
              </c:ext>
            </c:extLst>
          </c:dPt>
          <c:dPt>
            <c:idx val="18"/>
            <c:invertIfNegative val="0"/>
            <c:bubble3D val="0"/>
            <c:spPr>
              <a:solidFill>
                <a:schemeClr val="bg1">
                  <a:lumMod val="75000"/>
                </a:schemeClr>
              </a:solidFill>
              <a:ln>
                <a:noFill/>
              </a:ln>
              <a:effectLst/>
            </c:spPr>
            <c:extLst>
              <c:ext xmlns:c16="http://schemas.microsoft.com/office/drawing/2014/chart" uri="{C3380CC4-5D6E-409C-BE32-E72D297353CC}">
                <c16:uniqueId val="{00000023-E080-2F49-A173-75E99D21A868}"/>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Trying to live a healthier life (exercise/food choices)</c:v>
                </c:pt>
                <c:pt idx="1">
                  <c:v>More household chores</c:v>
                </c:pt>
                <c:pt idx="2">
                  <c:v>More media/entertainment content</c:v>
                </c:pt>
                <c:pt idx="3">
                  <c:v>Open to trying new things to make working @ home better</c:v>
                </c:pt>
                <c:pt idx="4">
                  <c:v>More connected with nature</c:v>
                </c:pt>
                <c:pt idx="5">
                  <c:v>Less concerned about appearance</c:v>
                </c:pt>
                <c:pt idx="6">
                  <c:v>Composting/recycling more</c:v>
                </c:pt>
                <c:pt idx="7">
                  <c:v>Used live streaming</c:v>
                </c:pt>
                <c:pt idx="8">
                  <c:v>Live in different location if I could</c:v>
                </c:pt>
                <c:pt idx="9">
                  <c:v>Hard to balance home/work demands</c:v>
                </c:pt>
                <c:pt idx="10">
                  <c:v>Spend less not going to work</c:v>
                </c:pt>
                <c:pt idx="11">
                  <c:v>Have changed living location</c:v>
                </c:pt>
              </c:strCache>
            </c:strRef>
          </c:cat>
          <c:val>
            <c:numRef>
              <c:f>Sheet1!$B$2:$B$13</c:f>
              <c:numCache>
                <c:formatCode>0%</c:formatCode>
                <c:ptCount val="12"/>
                <c:pt idx="0">
                  <c:v>0.37666699999999997</c:v>
                </c:pt>
                <c:pt idx="1">
                  <c:v>0.24387699999999998</c:v>
                </c:pt>
                <c:pt idx="2">
                  <c:v>0.257386</c:v>
                </c:pt>
                <c:pt idx="3">
                  <c:v>0.19890099999999999</c:v>
                </c:pt>
                <c:pt idx="4">
                  <c:v>0.21904900000000002</c:v>
                </c:pt>
                <c:pt idx="5">
                  <c:v>0.164961</c:v>
                </c:pt>
                <c:pt idx="6">
                  <c:v>0.19895099999999999</c:v>
                </c:pt>
                <c:pt idx="7">
                  <c:v>0.14719499999999999</c:v>
                </c:pt>
                <c:pt idx="8">
                  <c:v>0.16211200000000001</c:v>
                </c:pt>
                <c:pt idx="9">
                  <c:v>0.10774599999999999</c:v>
                </c:pt>
                <c:pt idx="10">
                  <c:v>0.100235</c:v>
                </c:pt>
                <c:pt idx="11">
                  <c:v>7.9435000000000006E-2</c:v>
                </c:pt>
              </c:numCache>
            </c:numRef>
          </c:val>
          <c:extLst>
            <c:ext xmlns:c16="http://schemas.microsoft.com/office/drawing/2014/chart" uri="{C3380CC4-5D6E-409C-BE32-E72D297353CC}">
              <c16:uniqueId val="{00000024-E080-2F49-A173-75E99D21A868}"/>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60000000000000009"/>
          <c:min val="0"/>
        </c:scaling>
        <c:delete val="1"/>
        <c:axPos val="t"/>
        <c:numFmt formatCode="0%" sourceLinked="1"/>
        <c:majorTickMark val="out"/>
        <c:minorTickMark val="none"/>
        <c:tickLblPos val="nextTo"/>
        <c:crossAx val="934415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486629784350607"/>
          <c:y val="3.7023033282540842E-3"/>
          <c:w val="0.51827041894841108"/>
          <c:h val="0.99576380155808619"/>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rgbClr val="FF6D05"/>
              </a:solidFill>
              <a:ln>
                <a:noFill/>
              </a:ln>
              <a:effectLst/>
            </c:spPr>
            <c:extLst>
              <c:ext xmlns:c16="http://schemas.microsoft.com/office/drawing/2014/chart" uri="{C3380CC4-5D6E-409C-BE32-E72D297353CC}">
                <c16:uniqueId val="{00000001-AE27-384B-8FCC-CF6B5F28C5F9}"/>
              </c:ext>
            </c:extLst>
          </c:dPt>
          <c:dPt>
            <c:idx val="1"/>
            <c:invertIfNegative val="0"/>
            <c:bubble3D val="0"/>
            <c:spPr>
              <a:solidFill>
                <a:srgbClr val="FF6D05"/>
              </a:solidFill>
              <a:ln>
                <a:noFill/>
              </a:ln>
              <a:effectLst/>
            </c:spPr>
            <c:extLst>
              <c:ext xmlns:c16="http://schemas.microsoft.com/office/drawing/2014/chart" uri="{C3380CC4-5D6E-409C-BE32-E72D297353CC}">
                <c16:uniqueId val="{00000003-AE27-384B-8FCC-CF6B5F28C5F9}"/>
              </c:ext>
            </c:extLst>
          </c:dPt>
          <c:dPt>
            <c:idx val="2"/>
            <c:invertIfNegative val="0"/>
            <c:bubble3D val="0"/>
            <c:spPr>
              <a:solidFill>
                <a:srgbClr val="FF6D05"/>
              </a:solidFill>
              <a:ln>
                <a:noFill/>
              </a:ln>
              <a:effectLst/>
            </c:spPr>
            <c:extLst>
              <c:ext xmlns:c16="http://schemas.microsoft.com/office/drawing/2014/chart" uri="{C3380CC4-5D6E-409C-BE32-E72D297353CC}">
                <c16:uniqueId val="{00000005-AE27-384B-8FCC-CF6B5F28C5F9}"/>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7-AE27-384B-8FCC-CF6B5F28C5F9}"/>
              </c:ext>
            </c:extLst>
          </c:dPt>
          <c:dPt>
            <c:idx val="4"/>
            <c:invertIfNegative val="0"/>
            <c:bubble3D val="0"/>
            <c:spPr>
              <a:solidFill>
                <a:srgbClr val="FF6D05"/>
              </a:solidFill>
              <a:ln>
                <a:noFill/>
              </a:ln>
              <a:effectLst/>
            </c:spPr>
            <c:extLst>
              <c:ext xmlns:c16="http://schemas.microsoft.com/office/drawing/2014/chart" uri="{C3380CC4-5D6E-409C-BE32-E72D297353CC}">
                <c16:uniqueId val="{00000009-AE27-384B-8FCC-CF6B5F28C5F9}"/>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0B-AE27-384B-8FCC-CF6B5F28C5F9}"/>
              </c:ext>
            </c:extLst>
          </c:dPt>
          <c:dPt>
            <c:idx val="6"/>
            <c:invertIfNegative val="0"/>
            <c:bubble3D val="0"/>
            <c:spPr>
              <a:solidFill>
                <a:srgbClr val="FF6D05"/>
              </a:solidFill>
              <a:ln>
                <a:noFill/>
              </a:ln>
              <a:effectLst/>
            </c:spPr>
            <c:extLst>
              <c:ext xmlns:c16="http://schemas.microsoft.com/office/drawing/2014/chart" uri="{C3380CC4-5D6E-409C-BE32-E72D297353CC}">
                <c16:uniqueId val="{0000000D-AE27-384B-8FCC-CF6B5F28C5F9}"/>
              </c:ext>
            </c:extLst>
          </c:dPt>
          <c:dPt>
            <c:idx val="7"/>
            <c:invertIfNegative val="0"/>
            <c:bubble3D val="0"/>
            <c:spPr>
              <a:solidFill>
                <a:schemeClr val="bg1">
                  <a:lumMod val="75000"/>
                </a:schemeClr>
              </a:solidFill>
              <a:ln>
                <a:noFill/>
              </a:ln>
              <a:effectLst/>
            </c:spPr>
            <c:extLst>
              <c:ext xmlns:c16="http://schemas.microsoft.com/office/drawing/2014/chart" uri="{C3380CC4-5D6E-409C-BE32-E72D297353CC}">
                <c16:uniqueId val="{0000000F-AE27-384B-8FCC-CF6B5F28C5F9}"/>
              </c:ext>
            </c:extLst>
          </c:dPt>
          <c:dPt>
            <c:idx val="9"/>
            <c:invertIfNegative val="0"/>
            <c:bubble3D val="0"/>
            <c:spPr>
              <a:solidFill>
                <a:schemeClr val="bg1">
                  <a:lumMod val="75000"/>
                </a:schemeClr>
              </a:solidFill>
              <a:ln>
                <a:noFill/>
              </a:ln>
              <a:effectLst/>
            </c:spPr>
            <c:extLst>
              <c:ext xmlns:c16="http://schemas.microsoft.com/office/drawing/2014/chart" uri="{C3380CC4-5D6E-409C-BE32-E72D297353CC}">
                <c16:uniqueId val="{00000011-AE27-384B-8FCC-CF6B5F28C5F9}"/>
              </c:ext>
            </c:extLst>
          </c:dPt>
          <c:dPt>
            <c:idx val="10"/>
            <c:invertIfNegative val="0"/>
            <c:bubble3D val="0"/>
            <c:spPr>
              <a:solidFill>
                <a:schemeClr val="bg1">
                  <a:lumMod val="75000"/>
                </a:schemeClr>
              </a:solidFill>
              <a:ln>
                <a:noFill/>
              </a:ln>
              <a:effectLst/>
            </c:spPr>
            <c:extLst>
              <c:ext xmlns:c16="http://schemas.microsoft.com/office/drawing/2014/chart" uri="{C3380CC4-5D6E-409C-BE32-E72D297353CC}">
                <c16:uniqueId val="{00000013-AE27-384B-8FCC-CF6B5F28C5F9}"/>
              </c:ext>
            </c:extLst>
          </c:dPt>
          <c:dPt>
            <c:idx val="11"/>
            <c:invertIfNegative val="0"/>
            <c:bubble3D val="0"/>
            <c:spPr>
              <a:solidFill>
                <a:schemeClr val="bg1">
                  <a:lumMod val="75000"/>
                </a:schemeClr>
              </a:solidFill>
              <a:ln>
                <a:noFill/>
              </a:ln>
              <a:effectLst/>
            </c:spPr>
            <c:extLst>
              <c:ext xmlns:c16="http://schemas.microsoft.com/office/drawing/2014/chart" uri="{C3380CC4-5D6E-409C-BE32-E72D297353CC}">
                <c16:uniqueId val="{00000015-AE27-384B-8FCC-CF6B5F28C5F9}"/>
              </c:ext>
            </c:extLst>
          </c:dPt>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17-AE27-384B-8FCC-CF6B5F28C5F9}"/>
              </c:ext>
            </c:extLst>
          </c:dPt>
          <c:dPt>
            <c:idx val="13"/>
            <c:invertIfNegative val="0"/>
            <c:bubble3D val="0"/>
            <c:spPr>
              <a:solidFill>
                <a:schemeClr val="bg1">
                  <a:lumMod val="75000"/>
                </a:schemeClr>
              </a:solidFill>
              <a:ln>
                <a:noFill/>
              </a:ln>
              <a:effectLst/>
            </c:spPr>
            <c:extLst>
              <c:ext xmlns:c16="http://schemas.microsoft.com/office/drawing/2014/chart" uri="{C3380CC4-5D6E-409C-BE32-E72D297353CC}">
                <c16:uniqueId val="{00000019-AE27-384B-8FCC-CF6B5F28C5F9}"/>
              </c:ext>
            </c:extLst>
          </c:dPt>
          <c:dPt>
            <c:idx val="14"/>
            <c:invertIfNegative val="0"/>
            <c:bubble3D val="0"/>
            <c:spPr>
              <a:solidFill>
                <a:schemeClr val="bg1">
                  <a:lumMod val="75000"/>
                </a:schemeClr>
              </a:solidFill>
              <a:ln>
                <a:noFill/>
              </a:ln>
              <a:effectLst/>
            </c:spPr>
            <c:extLst>
              <c:ext xmlns:c16="http://schemas.microsoft.com/office/drawing/2014/chart" uri="{C3380CC4-5D6E-409C-BE32-E72D297353CC}">
                <c16:uniqueId val="{0000001B-AE27-384B-8FCC-CF6B5F28C5F9}"/>
              </c:ext>
            </c:extLst>
          </c:dPt>
          <c:dPt>
            <c:idx val="15"/>
            <c:invertIfNegative val="0"/>
            <c:bubble3D val="0"/>
            <c:spPr>
              <a:solidFill>
                <a:schemeClr val="bg1">
                  <a:lumMod val="75000"/>
                </a:schemeClr>
              </a:solidFill>
              <a:ln>
                <a:noFill/>
              </a:ln>
              <a:effectLst/>
            </c:spPr>
            <c:extLst>
              <c:ext xmlns:c16="http://schemas.microsoft.com/office/drawing/2014/chart" uri="{C3380CC4-5D6E-409C-BE32-E72D297353CC}">
                <c16:uniqueId val="{0000001D-AE27-384B-8FCC-CF6B5F28C5F9}"/>
              </c:ext>
            </c:extLst>
          </c:dPt>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1F-AE27-384B-8FCC-CF6B5F28C5F9}"/>
              </c:ext>
            </c:extLst>
          </c:dPt>
          <c:dPt>
            <c:idx val="17"/>
            <c:invertIfNegative val="0"/>
            <c:bubble3D val="0"/>
            <c:spPr>
              <a:solidFill>
                <a:schemeClr val="bg1">
                  <a:lumMod val="75000"/>
                </a:schemeClr>
              </a:solidFill>
              <a:ln>
                <a:noFill/>
              </a:ln>
              <a:effectLst/>
            </c:spPr>
            <c:extLst>
              <c:ext xmlns:c16="http://schemas.microsoft.com/office/drawing/2014/chart" uri="{C3380CC4-5D6E-409C-BE32-E72D297353CC}">
                <c16:uniqueId val="{00000021-AE27-384B-8FCC-CF6B5F28C5F9}"/>
              </c:ext>
            </c:extLst>
          </c:dPt>
          <c:dPt>
            <c:idx val="18"/>
            <c:invertIfNegative val="0"/>
            <c:bubble3D val="0"/>
            <c:spPr>
              <a:solidFill>
                <a:schemeClr val="bg1">
                  <a:lumMod val="75000"/>
                </a:schemeClr>
              </a:solidFill>
              <a:ln>
                <a:noFill/>
              </a:ln>
              <a:effectLst/>
            </c:spPr>
            <c:extLst>
              <c:ext xmlns:c16="http://schemas.microsoft.com/office/drawing/2014/chart" uri="{C3380CC4-5D6E-409C-BE32-E72D297353CC}">
                <c16:uniqueId val="{00000023-AE27-384B-8FCC-CF6B5F28C5F9}"/>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Trying to live a healthier life (exercise/food choices)</c:v>
                </c:pt>
                <c:pt idx="1">
                  <c:v>More household chores</c:v>
                </c:pt>
                <c:pt idx="2">
                  <c:v>More media/entertainment content</c:v>
                </c:pt>
                <c:pt idx="3">
                  <c:v>Open to trying new things to make working @ home better</c:v>
                </c:pt>
                <c:pt idx="4">
                  <c:v>More connected with nature</c:v>
                </c:pt>
                <c:pt idx="5">
                  <c:v>Less concerned about appearance</c:v>
                </c:pt>
                <c:pt idx="6">
                  <c:v>Composting/recycling more</c:v>
                </c:pt>
                <c:pt idx="7">
                  <c:v>Used live streaming</c:v>
                </c:pt>
                <c:pt idx="8">
                  <c:v>Live in different location if I could</c:v>
                </c:pt>
                <c:pt idx="9">
                  <c:v>Hard to balance home/work demands</c:v>
                </c:pt>
                <c:pt idx="10">
                  <c:v>Spend less not going to work</c:v>
                </c:pt>
                <c:pt idx="11">
                  <c:v>Have changed living location</c:v>
                </c:pt>
              </c:strCache>
            </c:strRef>
          </c:cat>
          <c:val>
            <c:numRef>
              <c:f>Sheet1!$B$2:$B$13</c:f>
              <c:numCache>
                <c:formatCode>0%</c:formatCode>
                <c:ptCount val="12"/>
                <c:pt idx="0">
                  <c:v>0.45774900000000002</c:v>
                </c:pt>
                <c:pt idx="1">
                  <c:v>0.35615699999999995</c:v>
                </c:pt>
                <c:pt idx="2">
                  <c:v>0.32944400000000001</c:v>
                </c:pt>
                <c:pt idx="3">
                  <c:v>0.28415099999999999</c:v>
                </c:pt>
                <c:pt idx="4">
                  <c:v>0.25609000000000004</c:v>
                </c:pt>
                <c:pt idx="5">
                  <c:v>0.211448</c:v>
                </c:pt>
                <c:pt idx="6">
                  <c:v>0.221415</c:v>
                </c:pt>
                <c:pt idx="7">
                  <c:v>0.17436399999999999</c:v>
                </c:pt>
                <c:pt idx="8">
                  <c:v>0.181892</c:v>
                </c:pt>
                <c:pt idx="9">
                  <c:v>0.15129699999999999</c:v>
                </c:pt>
                <c:pt idx="10">
                  <c:v>0.160103</c:v>
                </c:pt>
                <c:pt idx="11">
                  <c:v>8.5678000000000004E-2</c:v>
                </c:pt>
              </c:numCache>
            </c:numRef>
          </c:val>
          <c:extLst>
            <c:ext xmlns:c16="http://schemas.microsoft.com/office/drawing/2014/chart" uri="{C3380CC4-5D6E-409C-BE32-E72D297353CC}">
              <c16:uniqueId val="{00000024-AE27-384B-8FCC-CF6B5F28C5F9}"/>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60000000000000009"/>
          <c:min val="0"/>
        </c:scaling>
        <c:delete val="1"/>
        <c:axPos val="t"/>
        <c:numFmt formatCode="0%" sourceLinked="1"/>
        <c:majorTickMark val="out"/>
        <c:minorTickMark val="none"/>
        <c:tickLblPos val="nextTo"/>
        <c:crossAx val="934415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9.4159737242434025E-2"/>
          <c:w val="1"/>
          <c:h val="0.59565773306220005"/>
        </c:manualLayout>
      </c:layout>
      <c:barChart>
        <c:barDir val="bar"/>
        <c:grouping val="percentStacked"/>
        <c:varyColors val="0"/>
        <c:ser>
          <c:idx val="0"/>
          <c:order val="0"/>
          <c:tx>
            <c:strRef>
              <c:f>Sheet1!$A$2</c:f>
              <c:strCache>
                <c:ptCount val="1"/>
                <c:pt idx="0">
                  <c:v>Constrained consumers</c:v>
                </c:pt>
              </c:strCache>
            </c:strRef>
          </c:tx>
          <c:spPr>
            <a:solidFill>
              <a:srgbClr val="D2004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0.23</c:v>
                </c:pt>
              </c:numCache>
            </c:numRef>
          </c:val>
          <c:extLst>
            <c:ext xmlns:c16="http://schemas.microsoft.com/office/drawing/2014/chart" uri="{C3380CC4-5D6E-409C-BE32-E72D297353CC}">
              <c16:uniqueId val="{00000000-CD8D-0242-A7A4-87D067661771}"/>
            </c:ext>
          </c:extLst>
        </c:ser>
        <c:ser>
          <c:idx val="1"/>
          <c:order val="1"/>
          <c:tx>
            <c:strRef>
              <c:f>Sheet1!$A$3</c:f>
              <c:strCache>
                <c:ptCount val="1"/>
                <c:pt idx="0">
                  <c:v>Insulated consumers</c:v>
                </c:pt>
              </c:strCache>
            </c:strRef>
          </c:tx>
          <c:spPr>
            <a:solidFill>
              <a:srgbClr val="00A34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0.77</c:v>
                </c:pt>
              </c:numCache>
            </c:numRef>
          </c:val>
          <c:extLst>
            <c:ext xmlns:c16="http://schemas.microsoft.com/office/drawing/2014/chart" uri="{C3380CC4-5D6E-409C-BE32-E72D297353CC}">
              <c16:uniqueId val="{00000004-CD8D-0242-A7A4-87D067661771}"/>
            </c:ext>
          </c:extLst>
        </c:ser>
        <c:dLbls>
          <c:dLblPos val="inBase"/>
          <c:showLegendKey val="0"/>
          <c:showVal val="1"/>
          <c:showCatName val="0"/>
          <c:showSerName val="0"/>
          <c:showPercent val="0"/>
          <c:showBubbleSize val="0"/>
        </c:dLbls>
        <c:gapWidth val="75"/>
        <c:overlap val="100"/>
        <c:axId val="1673453168"/>
        <c:axId val="1673463712"/>
      </c:barChart>
      <c:catAx>
        <c:axId val="1673453168"/>
        <c:scaling>
          <c:orientation val="minMax"/>
        </c:scaling>
        <c:delete val="1"/>
        <c:axPos val="l"/>
        <c:numFmt formatCode="General" sourceLinked="1"/>
        <c:majorTickMark val="none"/>
        <c:minorTickMark val="none"/>
        <c:tickLblPos val="nextTo"/>
        <c:crossAx val="1673463712"/>
        <c:crosses val="autoZero"/>
        <c:auto val="1"/>
        <c:lblAlgn val="ctr"/>
        <c:lblOffset val="100"/>
        <c:noMultiLvlLbl val="0"/>
      </c:catAx>
      <c:valAx>
        <c:axId val="1673463712"/>
        <c:scaling>
          <c:orientation val="minMax"/>
        </c:scaling>
        <c:delete val="1"/>
        <c:axPos val="b"/>
        <c:numFmt formatCode="0%" sourceLinked="1"/>
        <c:majorTickMark val="none"/>
        <c:minorTickMark val="none"/>
        <c:tickLblPos val="nextTo"/>
        <c:crossAx val="1673453168"/>
        <c:crosses val="autoZero"/>
        <c:crossBetween val="between"/>
      </c:valAx>
      <c:spPr>
        <a:noFill/>
        <a:ln>
          <a:noFill/>
        </a:ln>
        <a:effectLst/>
      </c:spPr>
    </c:plotArea>
    <c:legend>
      <c:legendPos val="b"/>
      <c:layout>
        <c:manualLayout>
          <c:xMode val="edge"/>
          <c:yMode val="edge"/>
          <c:x val="0"/>
          <c:y val="0.80435871287615868"/>
          <c:w val="0.99777817570336536"/>
          <c:h val="0.1442814304461499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ontserrat"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Montserrat" pitchFamily="2" charset="77"/>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486629784350607"/>
          <c:y val="3.7023033282540842E-3"/>
          <c:w val="0.51827041894841108"/>
          <c:h val="0.99576380155808619"/>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4122-804F-85F2-2441C088CA04}"/>
              </c:ext>
            </c:extLst>
          </c:dPt>
          <c:dPt>
            <c:idx val="1"/>
            <c:invertIfNegative val="0"/>
            <c:bubble3D val="0"/>
            <c:spPr>
              <a:solidFill>
                <a:srgbClr val="AD4400"/>
              </a:solidFill>
              <a:ln>
                <a:noFill/>
              </a:ln>
              <a:effectLst/>
            </c:spPr>
            <c:extLst>
              <c:ext xmlns:c16="http://schemas.microsoft.com/office/drawing/2014/chart" uri="{C3380CC4-5D6E-409C-BE32-E72D297353CC}">
                <c16:uniqueId val="{00000003-4122-804F-85F2-2441C088CA04}"/>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5-4122-804F-85F2-2441C088CA04}"/>
              </c:ext>
            </c:extLst>
          </c:dPt>
          <c:dPt>
            <c:idx val="3"/>
            <c:invertIfNegative val="0"/>
            <c:bubble3D val="0"/>
            <c:spPr>
              <a:solidFill>
                <a:srgbClr val="AD4400"/>
              </a:solidFill>
              <a:ln>
                <a:noFill/>
              </a:ln>
              <a:effectLst/>
            </c:spPr>
            <c:extLst>
              <c:ext xmlns:c16="http://schemas.microsoft.com/office/drawing/2014/chart" uri="{C3380CC4-5D6E-409C-BE32-E72D297353CC}">
                <c16:uniqueId val="{00000007-4122-804F-85F2-2441C088CA04}"/>
              </c:ext>
            </c:extLst>
          </c:dPt>
          <c:dPt>
            <c:idx val="4"/>
            <c:invertIfNegative val="0"/>
            <c:bubble3D val="0"/>
            <c:spPr>
              <a:solidFill>
                <a:srgbClr val="AD4400"/>
              </a:solidFill>
              <a:ln>
                <a:noFill/>
              </a:ln>
              <a:effectLst/>
            </c:spPr>
            <c:extLst>
              <c:ext xmlns:c16="http://schemas.microsoft.com/office/drawing/2014/chart" uri="{C3380CC4-5D6E-409C-BE32-E72D297353CC}">
                <c16:uniqueId val="{00000009-4122-804F-85F2-2441C088CA04}"/>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0B-4122-804F-85F2-2441C088CA04}"/>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D-4122-804F-85F2-2441C088CA04}"/>
              </c:ext>
            </c:extLst>
          </c:dPt>
          <c:dPt>
            <c:idx val="7"/>
            <c:invertIfNegative val="0"/>
            <c:bubble3D val="0"/>
            <c:spPr>
              <a:solidFill>
                <a:srgbClr val="AD4400"/>
              </a:solidFill>
              <a:ln>
                <a:noFill/>
              </a:ln>
              <a:effectLst/>
            </c:spPr>
            <c:extLst>
              <c:ext xmlns:c16="http://schemas.microsoft.com/office/drawing/2014/chart" uri="{C3380CC4-5D6E-409C-BE32-E72D297353CC}">
                <c16:uniqueId val="{0000000F-4122-804F-85F2-2441C088CA04}"/>
              </c:ext>
            </c:extLst>
          </c:dPt>
          <c:dPt>
            <c:idx val="8"/>
            <c:invertIfNegative val="0"/>
            <c:bubble3D val="0"/>
            <c:spPr>
              <a:solidFill>
                <a:srgbClr val="AD4400"/>
              </a:solidFill>
              <a:ln>
                <a:noFill/>
              </a:ln>
              <a:effectLst/>
            </c:spPr>
            <c:extLst>
              <c:ext xmlns:c16="http://schemas.microsoft.com/office/drawing/2014/chart" uri="{C3380CC4-5D6E-409C-BE32-E72D297353CC}">
                <c16:uniqueId val="{00000011-4122-804F-85F2-2441C088CA04}"/>
              </c:ext>
            </c:extLst>
          </c:dPt>
          <c:dPt>
            <c:idx val="9"/>
            <c:invertIfNegative val="0"/>
            <c:bubble3D val="0"/>
            <c:spPr>
              <a:solidFill>
                <a:srgbClr val="AD4400"/>
              </a:solidFill>
              <a:ln>
                <a:noFill/>
              </a:ln>
              <a:effectLst/>
            </c:spPr>
            <c:extLst>
              <c:ext xmlns:c16="http://schemas.microsoft.com/office/drawing/2014/chart" uri="{C3380CC4-5D6E-409C-BE32-E72D297353CC}">
                <c16:uniqueId val="{00000013-4122-804F-85F2-2441C088CA04}"/>
              </c:ext>
            </c:extLst>
          </c:dPt>
          <c:dPt>
            <c:idx val="10"/>
            <c:invertIfNegative val="0"/>
            <c:bubble3D val="0"/>
            <c:spPr>
              <a:solidFill>
                <a:srgbClr val="AD4400"/>
              </a:solidFill>
              <a:ln>
                <a:noFill/>
              </a:ln>
              <a:effectLst/>
            </c:spPr>
            <c:extLst>
              <c:ext xmlns:c16="http://schemas.microsoft.com/office/drawing/2014/chart" uri="{C3380CC4-5D6E-409C-BE32-E72D297353CC}">
                <c16:uniqueId val="{00000015-4122-804F-85F2-2441C088CA04}"/>
              </c:ext>
            </c:extLst>
          </c:dPt>
          <c:dPt>
            <c:idx val="11"/>
            <c:invertIfNegative val="0"/>
            <c:bubble3D val="0"/>
            <c:spPr>
              <a:solidFill>
                <a:srgbClr val="AD4400"/>
              </a:solidFill>
              <a:ln>
                <a:noFill/>
              </a:ln>
              <a:effectLst/>
            </c:spPr>
            <c:extLst>
              <c:ext xmlns:c16="http://schemas.microsoft.com/office/drawing/2014/chart" uri="{C3380CC4-5D6E-409C-BE32-E72D297353CC}">
                <c16:uniqueId val="{00000017-4122-804F-85F2-2441C088CA04}"/>
              </c:ext>
            </c:extLst>
          </c:dPt>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19-4122-804F-85F2-2441C088CA04}"/>
              </c:ext>
            </c:extLst>
          </c:dPt>
          <c:dPt>
            <c:idx val="13"/>
            <c:invertIfNegative val="0"/>
            <c:bubble3D val="0"/>
            <c:spPr>
              <a:solidFill>
                <a:schemeClr val="bg1">
                  <a:lumMod val="75000"/>
                </a:schemeClr>
              </a:solidFill>
              <a:ln>
                <a:noFill/>
              </a:ln>
              <a:effectLst/>
            </c:spPr>
            <c:extLst>
              <c:ext xmlns:c16="http://schemas.microsoft.com/office/drawing/2014/chart" uri="{C3380CC4-5D6E-409C-BE32-E72D297353CC}">
                <c16:uniqueId val="{0000001B-4122-804F-85F2-2441C088CA04}"/>
              </c:ext>
            </c:extLst>
          </c:dPt>
          <c:dPt>
            <c:idx val="14"/>
            <c:invertIfNegative val="0"/>
            <c:bubble3D val="0"/>
            <c:spPr>
              <a:solidFill>
                <a:schemeClr val="bg1">
                  <a:lumMod val="75000"/>
                </a:schemeClr>
              </a:solidFill>
              <a:ln>
                <a:noFill/>
              </a:ln>
              <a:effectLst/>
            </c:spPr>
            <c:extLst>
              <c:ext xmlns:c16="http://schemas.microsoft.com/office/drawing/2014/chart" uri="{C3380CC4-5D6E-409C-BE32-E72D297353CC}">
                <c16:uniqueId val="{0000001D-4122-804F-85F2-2441C088CA04}"/>
              </c:ext>
            </c:extLst>
          </c:dPt>
          <c:dPt>
            <c:idx val="15"/>
            <c:invertIfNegative val="0"/>
            <c:bubble3D val="0"/>
            <c:spPr>
              <a:solidFill>
                <a:schemeClr val="bg1">
                  <a:lumMod val="75000"/>
                </a:schemeClr>
              </a:solidFill>
              <a:ln>
                <a:noFill/>
              </a:ln>
              <a:effectLst/>
            </c:spPr>
            <c:extLst>
              <c:ext xmlns:c16="http://schemas.microsoft.com/office/drawing/2014/chart" uri="{C3380CC4-5D6E-409C-BE32-E72D297353CC}">
                <c16:uniqueId val="{0000001F-4122-804F-85F2-2441C088CA04}"/>
              </c:ext>
            </c:extLst>
          </c:dPt>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21-4122-804F-85F2-2441C088CA04}"/>
              </c:ext>
            </c:extLst>
          </c:dPt>
          <c:dPt>
            <c:idx val="17"/>
            <c:invertIfNegative val="0"/>
            <c:bubble3D val="0"/>
            <c:spPr>
              <a:solidFill>
                <a:schemeClr val="bg1">
                  <a:lumMod val="75000"/>
                </a:schemeClr>
              </a:solidFill>
              <a:ln>
                <a:noFill/>
              </a:ln>
              <a:effectLst/>
            </c:spPr>
            <c:extLst>
              <c:ext xmlns:c16="http://schemas.microsoft.com/office/drawing/2014/chart" uri="{C3380CC4-5D6E-409C-BE32-E72D297353CC}">
                <c16:uniqueId val="{00000023-4122-804F-85F2-2441C088CA04}"/>
              </c:ext>
            </c:extLst>
          </c:dPt>
          <c:dPt>
            <c:idx val="18"/>
            <c:invertIfNegative val="0"/>
            <c:bubble3D val="0"/>
            <c:spPr>
              <a:solidFill>
                <a:schemeClr val="bg1">
                  <a:lumMod val="75000"/>
                </a:schemeClr>
              </a:solidFill>
              <a:ln>
                <a:noFill/>
              </a:ln>
              <a:effectLst/>
            </c:spPr>
            <c:extLst>
              <c:ext xmlns:c16="http://schemas.microsoft.com/office/drawing/2014/chart" uri="{C3380CC4-5D6E-409C-BE32-E72D297353CC}">
                <c16:uniqueId val="{00000025-4122-804F-85F2-2441C088CA04}"/>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Trying to live a healthier life (exercise/food choices)</c:v>
                </c:pt>
                <c:pt idx="1">
                  <c:v>More household chores</c:v>
                </c:pt>
                <c:pt idx="2">
                  <c:v>More media/entertainment content</c:v>
                </c:pt>
                <c:pt idx="3">
                  <c:v>Open to trying new things to make working @ home better</c:v>
                </c:pt>
                <c:pt idx="4">
                  <c:v>More connected with nature</c:v>
                </c:pt>
                <c:pt idx="5">
                  <c:v>Less concerned about appearance</c:v>
                </c:pt>
                <c:pt idx="6">
                  <c:v>Composting/recycling more</c:v>
                </c:pt>
                <c:pt idx="7">
                  <c:v>Used live streaming</c:v>
                </c:pt>
                <c:pt idx="8">
                  <c:v>Live in different location if I could</c:v>
                </c:pt>
                <c:pt idx="9">
                  <c:v>Hard to balance home/work demands</c:v>
                </c:pt>
                <c:pt idx="10">
                  <c:v>Spend less not going to work</c:v>
                </c:pt>
                <c:pt idx="11">
                  <c:v>Have changed living location</c:v>
                </c:pt>
              </c:strCache>
            </c:strRef>
          </c:cat>
          <c:val>
            <c:numRef>
              <c:f>Sheet1!$B$2:$B$13</c:f>
              <c:numCache>
                <c:formatCode>0%</c:formatCode>
                <c:ptCount val="12"/>
                <c:pt idx="0">
                  <c:v>0.42735400000000001</c:v>
                </c:pt>
                <c:pt idx="1">
                  <c:v>0.37307200000000001</c:v>
                </c:pt>
                <c:pt idx="2">
                  <c:v>0.32679699999999995</c:v>
                </c:pt>
                <c:pt idx="3">
                  <c:v>0.33946300000000001</c:v>
                </c:pt>
                <c:pt idx="4">
                  <c:v>0.25511600000000001</c:v>
                </c:pt>
                <c:pt idx="5">
                  <c:v>0.215276</c:v>
                </c:pt>
                <c:pt idx="6">
                  <c:v>0.219914</c:v>
                </c:pt>
                <c:pt idx="7">
                  <c:v>0.23805700000000002</c:v>
                </c:pt>
                <c:pt idx="8">
                  <c:v>0.23213699999999998</c:v>
                </c:pt>
                <c:pt idx="9">
                  <c:v>0.23183599999999999</c:v>
                </c:pt>
                <c:pt idx="10">
                  <c:v>0.19828900000000002</c:v>
                </c:pt>
                <c:pt idx="11">
                  <c:v>0.160576</c:v>
                </c:pt>
              </c:numCache>
            </c:numRef>
          </c:val>
          <c:extLst>
            <c:ext xmlns:c16="http://schemas.microsoft.com/office/drawing/2014/chart" uri="{C3380CC4-5D6E-409C-BE32-E72D297353CC}">
              <c16:uniqueId val="{00000026-4122-804F-85F2-2441C088CA04}"/>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5"/>
        </c:scaling>
        <c:delete val="1"/>
        <c:axPos val="t"/>
        <c:numFmt formatCode="0%" sourceLinked="1"/>
        <c:majorTickMark val="out"/>
        <c:minorTickMark val="none"/>
        <c:tickLblPos val="nextTo"/>
        <c:crossAx val="934415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818417730690304"/>
          <c:y val="1.0804979960774282E-2"/>
          <c:w val="0.43938183586854668"/>
          <c:h val="0.99572553366874161"/>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02A3-CE40-838B-0E9902EBE5C1}"/>
              </c:ext>
            </c:extLst>
          </c:dPt>
          <c:dPt>
            <c:idx val="1"/>
            <c:invertIfNegative val="0"/>
            <c:bubble3D val="0"/>
            <c:spPr>
              <a:solidFill>
                <a:srgbClr val="880535"/>
              </a:solidFill>
              <a:ln>
                <a:noFill/>
              </a:ln>
              <a:effectLst/>
            </c:spPr>
            <c:extLst>
              <c:ext xmlns:c16="http://schemas.microsoft.com/office/drawing/2014/chart" uri="{C3380CC4-5D6E-409C-BE32-E72D297353CC}">
                <c16:uniqueId val="{00000003-02A3-CE40-838B-0E9902EBE5C1}"/>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5-02A3-CE40-838B-0E9902EBE5C1}"/>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7-02A3-CE40-838B-0E9902EBE5C1}"/>
              </c:ext>
            </c:extLst>
          </c:dPt>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09-02A3-CE40-838B-0E9902EBE5C1}"/>
              </c:ext>
            </c:extLst>
          </c:dPt>
          <c:dPt>
            <c:idx val="5"/>
            <c:invertIfNegative val="0"/>
            <c:bubble3D val="0"/>
            <c:spPr>
              <a:solidFill>
                <a:srgbClr val="880535"/>
              </a:solidFill>
              <a:ln>
                <a:noFill/>
              </a:ln>
              <a:effectLst/>
            </c:spPr>
            <c:extLst>
              <c:ext xmlns:c16="http://schemas.microsoft.com/office/drawing/2014/chart" uri="{C3380CC4-5D6E-409C-BE32-E72D297353CC}">
                <c16:uniqueId val="{0000000B-02A3-CE40-838B-0E9902EBE5C1}"/>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D-02A3-CE40-838B-0E9902EBE5C1}"/>
              </c:ext>
            </c:extLst>
          </c:dPt>
          <c:dPt>
            <c:idx val="7"/>
            <c:invertIfNegative val="0"/>
            <c:bubble3D val="0"/>
            <c:spPr>
              <a:solidFill>
                <a:schemeClr val="bg1">
                  <a:lumMod val="75000"/>
                </a:schemeClr>
              </a:solidFill>
              <a:ln>
                <a:noFill/>
              </a:ln>
              <a:effectLst/>
            </c:spPr>
            <c:extLst>
              <c:ext xmlns:c16="http://schemas.microsoft.com/office/drawing/2014/chart" uri="{C3380CC4-5D6E-409C-BE32-E72D297353CC}">
                <c16:uniqueId val="{0000000F-02A3-CE40-838B-0E9902EBE5C1}"/>
              </c:ext>
            </c:extLst>
          </c:dPt>
          <c:dPt>
            <c:idx val="8"/>
            <c:invertIfNegative val="0"/>
            <c:bubble3D val="0"/>
            <c:spPr>
              <a:solidFill>
                <a:srgbClr val="880535"/>
              </a:solidFill>
              <a:ln>
                <a:noFill/>
              </a:ln>
              <a:effectLst/>
            </c:spPr>
            <c:extLst>
              <c:ext xmlns:c16="http://schemas.microsoft.com/office/drawing/2014/chart" uri="{C3380CC4-5D6E-409C-BE32-E72D297353CC}">
                <c16:uniqueId val="{00000011-02A3-CE40-838B-0E9902EBE5C1}"/>
              </c:ext>
            </c:extLst>
          </c:dPt>
          <c:dPt>
            <c:idx val="9"/>
            <c:invertIfNegative val="0"/>
            <c:bubble3D val="0"/>
            <c:spPr>
              <a:solidFill>
                <a:schemeClr val="bg1">
                  <a:lumMod val="75000"/>
                </a:schemeClr>
              </a:solidFill>
              <a:ln>
                <a:noFill/>
              </a:ln>
              <a:effectLst/>
            </c:spPr>
            <c:extLst>
              <c:ext xmlns:c16="http://schemas.microsoft.com/office/drawing/2014/chart" uri="{C3380CC4-5D6E-409C-BE32-E72D297353CC}">
                <c16:uniqueId val="{00000013-02A3-CE40-838B-0E9902EBE5C1}"/>
              </c:ext>
            </c:extLst>
          </c:dPt>
          <c:dPt>
            <c:idx val="10"/>
            <c:invertIfNegative val="0"/>
            <c:bubble3D val="0"/>
            <c:spPr>
              <a:solidFill>
                <a:srgbClr val="880535"/>
              </a:solidFill>
              <a:ln>
                <a:noFill/>
              </a:ln>
              <a:effectLst/>
            </c:spPr>
            <c:extLst>
              <c:ext xmlns:c16="http://schemas.microsoft.com/office/drawing/2014/chart" uri="{C3380CC4-5D6E-409C-BE32-E72D297353CC}">
                <c16:uniqueId val="{00000015-02A3-CE40-838B-0E9902EBE5C1}"/>
              </c:ext>
            </c:extLst>
          </c:dPt>
          <c:dPt>
            <c:idx val="11"/>
            <c:invertIfNegative val="0"/>
            <c:bubble3D val="0"/>
            <c:spPr>
              <a:solidFill>
                <a:srgbClr val="880535"/>
              </a:solidFill>
              <a:ln>
                <a:noFill/>
              </a:ln>
              <a:effectLst/>
            </c:spPr>
            <c:extLst>
              <c:ext xmlns:c16="http://schemas.microsoft.com/office/drawing/2014/chart" uri="{C3380CC4-5D6E-409C-BE32-E72D297353CC}">
                <c16:uniqueId val="{00000017-02A3-CE40-838B-0E9902EBE5C1}"/>
              </c:ext>
            </c:extLst>
          </c:dPt>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19-02A3-CE40-838B-0E9902EBE5C1}"/>
              </c:ext>
            </c:extLst>
          </c:dPt>
          <c:dPt>
            <c:idx val="13"/>
            <c:invertIfNegative val="0"/>
            <c:bubble3D val="0"/>
            <c:spPr>
              <a:solidFill>
                <a:schemeClr val="bg1">
                  <a:lumMod val="75000"/>
                </a:schemeClr>
              </a:solidFill>
              <a:ln>
                <a:noFill/>
              </a:ln>
              <a:effectLst/>
            </c:spPr>
            <c:extLst>
              <c:ext xmlns:c16="http://schemas.microsoft.com/office/drawing/2014/chart" uri="{C3380CC4-5D6E-409C-BE32-E72D297353CC}">
                <c16:uniqueId val="{0000001B-02A3-CE40-838B-0E9902EBE5C1}"/>
              </c:ext>
            </c:extLst>
          </c:dPt>
          <c:dPt>
            <c:idx val="14"/>
            <c:invertIfNegative val="0"/>
            <c:bubble3D val="0"/>
            <c:spPr>
              <a:solidFill>
                <a:schemeClr val="bg1">
                  <a:lumMod val="75000"/>
                </a:schemeClr>
              </a:solidFill>
              <a:ln>
                <a:noFill/>
              </a:ln>
              <a:effectLst/>
            </c:spPr>
            <c:extLst>
              <c:ext xmlns:c16="http://schemas.microsoft.com/office/drawing/2014/chart" uri="{C3380CC4-5D6E-409C-BE32-E72D297353CC}">
                <c16:uniqueId val="{0000001D-02A3-CE40-838B-0E9902EBE5C1}"/>
              </c:ext>
            </c:extLst>
          </c:dPt>
          <c:dPt>
            <c:idx val="15"/>
            <c:invertIfNegative val="0"/>
            <c:bubble3D val="0"/>
            <c:spPr>
              <a:solidFill>
                <a:schemeClr val="bg1">
                  <a:lumMod val="75000"/>
                </a:schemeClr>
              </a:solidFill>
              <a:ln>
                <a:noFill/>
              </a:ln>
              <a:effectLst/>
            </c:spPr>
            <c:extLst>
              <c:ext xmlns:c16="http://schemas.microsoft.com/office/drawing/2014/chart" uri="{C3380CC4-5D6E-409C-BE32-E72D297353CC}">
                <c16:uniqueId val="{0000001F-02A3-CE40-838B-0E9902EBE5C1}"/>
              </c:ext>
            </c:extLst>
          </c:dPt>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21-02A3-CE40-838B-0E9902EBE5C1}"/>
              </c:ext>
            </c:extLst>
          </c:dPt>
          <c:dPt>
            <c:idx val="17"/>
            <c:invertIfNegative val="0"/>
            <c:bubble3D val="0"/>
            <c:spPr>
              <a:solidFill>
                <a:schemeClr val="bg1">
                  <a:lumMod val="75000"/>
                </a:schemeClr>
              </a:solidFill>
              <a:ln>
                <a:noFill/>
              </a:ln>
              <a:effectLst/>
            </c:spPr>
            <c:extLst>
              <c:ext xmlns:c16="http://schemas.microsoft.com/office/drawing/2014/chart" uri="{C3380CC4-5D6E-409C-BE32-E72D297353CC}">
                <c16:uniqueId val="{00000023-02A3-CE40-838B-0E9902EBE5C1}"/>
              </c:ext>
            </c:extLst>
          </c:dPt>
          <c:dPt>
            <c:idx val="18"/>
            <c:invertIfNegative val="0"/>
            <c:bubble3D val="0"/>
            <c:spPr>
              <a:solidFill>
                <a:schemeClr val="bg1">
                  <a:lumMod val="75000"/>
                </a:schemeClr>
              </a:solidFill>
              <a:ln>
                <a:noFill/>
              </a:ln>
              <a:effectLst/>
            </c:spPr>
            <c:extLst>
              <c:ext xmlns:c16="http://schemas.microsoft.com/office/drawing/2014/chart" uri="{C3380CC4-5D6E-409C-BE32-E72D297353CC}">
                <c16:uniqueId val="{00000025-02A3-CE40-838B-0E9902EBE5C1}"/>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Trying to live a healthier life (exercise/food choices)</c:v>
                </c:pt>
                <c:pt idx="1">
                  <c:v>More household chores</c:v>
                </c:pt>
                <c:pt idx="2">
                  <c:v>More media/entertainment content</c:v>
                </c:pt>
                <c:pt idx="3">
                  <c:v>Open to trying new things to make working @ home better</c:v>
                </c:pt>
                <c:pt idx="4">
                  <c:v>More connected with nature</c:v>
                </c:pt>
                <c:pt idx="5">
                  <c:v>Less concerned about appearance</c:v>
                </c:pt>
                <c:pt idx="6">
                  <c:v>Composting/recycling more</c:v>
                </c:pt>
                <c:pt idx="7">
                  <c:v>Used live streaming</c:v>
                </c:pt>
                <c:pt idx="8">
                  <c:v>Live in different location if I could</c:v>
                </c:pt>
                <c:pt idx="9">
                  <c:v>Hard to balance home/work demands</c:v>
                </c:pt>
                <c:pt idx="10">
                  <c:v>Spend less not going to work</c:v>
                </c:pt>
                <c:pt idx="11">
                  <c:v>Have changed living location</c:v>
                </c:pt>
              </c:strCache>
            </c:strRef>
          </c:cat>
          <c:val>
            <c:numRef>
              <c:f>Sheet1!$B$2:$B$13</c:f>
              <c:numCache>
                <c:formatCode>0%</c:formatCode>
                <c:ptCount val="12"/>
                <c:pt idx="0">
                  <c:v>0.36104999999999998</c:v>
                </c:pt>
                <c:pt idx="1">
                  <c:v>0.38629800000000003</c:v>
                </c:pt>
                <c:pt idx="2">
                  <c:v>0.29486000000000001</c:v>
                </c:pt>
                <c:pt idx="3">
                  <c:v>0.28869600000000001</c:v>
                </c:pt>
                <c:pt idx="4">
                  <c:v>0.22891600000000001</c:v>
                </c:pt>
                <c:pt idx="5">
                  <c:v>0.26407000000000003</c:v>
                </c:pt>
                <c:pt idx="6">
                  <c:v>0.20135600000000001</c:v>
                </c:pt>
                <c:pt idx="7">
                  <c:v>0.19535799999999998</c:v>
                </c:pt>
                <c:pt idx="8">
                  <c:v>0.249588</c:v>
                </c:pt>
                <c:pt idx="9">
                  <c:v>0.201788</c:v>
                </c:pt>
                <c:pt idx="10">
                  <c:v>0.233182</c:v>
                </c:pt>
                <c:pt idx="11">
                  <c:v>0.145542</c:v>
                </c:pt>
              </c:numCache>
            </c:numRef>
          </c:val>
          <c:extLst>
            <c:ext xmlns:c16="http://schemas.microsoft.com/office/drawing/2014/chart" uri="{C3380CC4-5D6E-409C-BE32-E72D297353CC}">
              <c16:uniqueId val="{00000026-02A3-CE40-838B-0E9902EBE5C1}"/>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ontserrat" pitchFamily="2" charset="77"/>
                <a:ea typeface="+mn-ea"/>
                <a:cs typeface="+mn-cs"/>
              </a:defRPr>
            </a:pPr>
            <a:endParaRPr lang="en-US"/>
          </a:p>
        </c:txPr>
        <c:crossAx val="934416144"/>
        <c:crosses val="autoZero"/>
        <c:auto val="1"/>
        <c:lblAlgn val="ctr"/>
        <c:lblOffset val="100"/>
        <c:tickLblSkip val="1"/>
        <c:noMultiLvlLbl val="0"/>
      </c:catAx>
      <c:valAx>
        <c:axId val="934416144"/>
        <c:scaling>
          <c:orientation val="minMax"/>
          <c:max val="0.60000000000000009"/>
        </c:scaling>
        <c:delete val="1"/>
        <c:axPos val="t"/>
        <c:numFmt formatCode="0%" sourceLinked="1"/>
        <c:majorTickMark val="out"/>
        <c:minorTickMark val="none"/>
        <c:tickLblPos val="nextTo"/>
        <c:crossAx val="93441581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801111609689605"/>
          <c:y val="3.7023033282540842E-3"/>
          <c:w val="0.56512559796752149"/>
          <c:h val="0.99576380155808619"/>
        </c:manualLayout>
      </c:layout>
      <c:barChart>
        <c:barDir val="bar"/>
        <c:grouping val="clustered"/>
        <c:varyColors val="0"/>
        <c:ser>
          <c:idx val="0"/>
          <c:order val="0"/>
          <c:tx>
            <c:strRef>
              <c:f>Sheet1!$B$1</c:f>
              <c:strCache>
                <c:ptCount val="1"/>
                <c:pt idx="0">
                  <c:v>Series 1</c:v>
                </c:pt>
              </c:strCache>
            </c:strRef>
          </c:tx>
          <c:spPr>
            <a:solidFill>
              <a:schemeClr val="bg2">
                <a:lumMod val="40000"/>
                <a:lumOff val="60000"/>
              </a:schemeClr>
            </a:solidFill>
            <a:ln>
              <a:noFill/>
            </a:ln>
            <a:effectLst/>
          </c:spPr>
          <c:invertIfNegative val="0"/>
          <c:dPt>
            <c:idx val="0"/>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1-9EAB-CE4C-9F9A-C78FB5FE0706}"/>
              </c:ext>
            </c:extLst>
          </c:dPt>
          <c:dPt>
            <c:idx val="1"/>
            <c:invertIfNegative val="0"/>
            <c:bubble3D val="0"/>
            <c:spPr>
              <a:solidFill>
                <a:srgbClr val="006A6B"/>
              </a:solidFill>
              <a:ln>
                <a:noFill/>
              </a:ln>
              <a:effectLst/>
            </c:spPr>
            <c:extLst>
              <c:ext xmlns:c16="http://schemas.microsoft.com/office/drawing/2014/chart" uri="{C3380CC4-5D6E-409C-BE32-E72D297353CC}">
                <c16:uniqueId val="{00000003-9EAB-CE4C-9F9A-C78FB5FE0706}"/>
              </c:ext>
            </c:extLst>
          </c:dPt>
          <c:dPt>
            <c:idx val="2"/>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5-9EAB-CE4C-9F9A-C78FB5FE0706}"/>
              </c:ext>
            </c:extLst>
          </c:dPt>
          <c:dPt>
            <c:idx val="3"/>
            <c:invertIfNegative val="0"/>
            <c:bubble3D val="0"/>
            <c:spPr>
              <a:solidFill>
                <a:srgbClr val="006A6B"/>
              </a:solidFill>
              <a:ln>
                <a:noFill/>
              </a:ln>
              <a:effectLst/>
            </c:spPr>
            <c:extLst>
              <c:ext xmlns:c16="http://schemas.microsoft.com/office/drawing/2014/chart" uri="{C3380CC4-5D6E-409C-BE32-E72D297353CC}">
                <c16:uniqueId val="{00000007-9EAB-CE4C-9F9A-C78FB5FE0706}"/>
              </c:ext>
            </c:extLst>
          </c:dPt>
          <c:dPt>
            <c:idx val="4"/>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9-9EAB-CE4C-9F9A-C78FB5FE0706}"/>
              </c:ext>
            </c:extLst>
          </c:dPt>
          <c:dPt>
            <c:idx val="5"/>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B-9EAB-CE4C-9F9A-C78FB5FE0706}"/>
              </c:ext>
            </c:extLst>
          </c:dPt>
          <c:dPt>
            <c:idx val="6"/>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D-9EAB-CE4C-9F9A-C78FB5FE0706}"/>
              </c:ext>
            </c:extLst>
          </c:dPt>
          <c:dPt>
            <c:idx val="7"/>
            <c:invertIfNegative val="0"/>
            <c:bubble3D val="0"/>
            <c:spPr>
              <a:solidFill>
                <a:srgbClr val="006A6B"/>
              </a:solidFill>
              <a:ln>
                <a:noFill/>
              </a:ln>
              <a:effectLst/>
            </c:spPr>
            <c:extLst>
              <c:ext xmlns:c16="http://schemas.microsoft.com/office/drawing/2014/chart" uri="{C3380CC4-5D6E-409C-BE32-E72D297353CC}">
                <c16:uniqueId val="{0000000F-9EAB-CE4C-9F9A-C78FB5FE0706}"/>
              </c:ext>
            </c:extLst>
          </c:dPt>
          <c:dPt>
            <c:idx val="8"/>
            <c:invertIfNegative val="0"/>
            <c:bubble3D val="0"/>
            <c:spPr>
              <a:solidFill>
                <a:srgbClr val="006A6B"/>
              </a:solidFill>
              <a:ln>
                <a:noFill/>
              </a:ln>
              <a:effectLst/>
            </c:spPr>
            <c:extLst>
              <c:ext xmlns:c16="http://schemas.microsoft.com/office/drawing/2014/chart" uri="{C3380CC4-5D6E-409C-BE32-E72D297353CC}">
                <c16:uniqueId val="{00000011-9EAB-CE4C-9F9A-C78FB5FE0706}"/>
              </c:ext>
            </c:extLst>
          </c:dPt>
          <c:dPt>
            <c:idx val="9"/>
            <c:invertIfNegative val="0"/>
            <c:bubble3D val="0"/>
            <c:spPr>
              <a:solidFill>
                <a:srgbClr val="006A6B"/>
              </a:solidFill>
              <a:ln>
                <a:noFill/>
              </a:ln>
              <a:effectLst/>
            </c:spPr>
            <c:extLst>
              <c:ext xmlns:c16="http://schemas.microsoft.com/office/drawing/2014/chart" uri="{C3380CC4-5D6E-409C-BE32-E72D297353CC}">
                <c16:uniqueId val="{00000013-9EAB-CE4C-9F9A-C78FB5FE0706}"/>
              </c:ext>
            </c:extLst>
          </c:dPt>
          <c:dPt>
            <c:idx val="10"/>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5-9EAB-CE4C-9F9A-C78FB5FE0706}"/>
              </c:ext>
            </c:extLst>
          </c:dPt>
          <c:dPt>
            <c:idx val="11"/>
            <c:invertIfNegative val="0"/>
            <c:bubble3D val="0"/>
            <c:spPr>
              <a:solidFill>
                <a:srgbClr val="006A6B"/>
              </a:solidFill>
              <a:ln>
                <a:noFill/>
              </a:ln>
              <a:effectLst/>
            </c:spPr>
            <c:extLst>
              <c:ext xmlns:c16="http://schemas.microsoft.com/office/drawing/2014/chart" uri="{C3380CC4-5D6E-409C-BE32-E72D297353CC}">
                <c16:uniqueId val="{00000017-9EAB-CE4C-9F9A-C78FB5FE0706}"/>
              </c:ext>
            </c:extLst>
          </c:dPt>
          <c:dPt>
            <c:idx val="12"/>
            <c:invertIfNegative val="0"/>
            <c:bubble3D val="0"/>
            <c:spPr>
              <a:solidFill>
                <a:srgbClr val="006A6B"/>
              </a:solidFill>
              <a:ln>
                <a:noFill/>
              </a:ln>
              <a:effectLst/>
            </c:spPr>
            <c:extLst>
              <c:ext xmlns:c16="http://schemas.microsoft.com/office/drawing/2014/chart" uri="{C3380CC4-5D6E-409C-BE32-E72D297353CC}">
                <c16:uniqueId val="{00000019-9EAB-CE4C-9F9A-C78FB5FE0706}"/>
              </c:ext>
            </c:extLst>
          </c:dPt>
          <c:dPt>
            <c:idx val="13"/>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B-9EAB-CE4C-9F9A-C78FB5FE0706}"/>
              </c:ext>
            </c:extLst>
          </c:dPt>
          <c:dPt>
            <c:idx val="14"/>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D-9EAB-CE4C-9F9A-C78FB5FE0706}"/>
              </c:ext>
            </c:extLst>
          </c:dPt>
          <c:dPt>
            <c:idx val="15"/>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F-9EAB-CE4C-9F9A-C78FB5FE0706}"/>
              </c:ext>
            </c:extLst>
          </c:dPt>
          <c:dPt>
            <c:idx val="16"/>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21-9EAB-CE4C-9F9A-C78FB5FE0706}"/>
              </c:ext>
            </c:extLst>
          </c:dPt>
          <c:dPt>
            <c:idx val="17"/>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23-9EAB-CE4C-9F9A-C78FB5FE0706}"/>
              </c:ext>
            </c:extLst>
          </c:dPt>
          <c:dPt>
            <c:idx val="18"/>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25-9EAB-CE4C-9F9A-C78FB5FE0706}"/>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Prefer local neighbourhood store</c:v>
                </c:pt>
                <c:pt idx="1">
                  <c:v>More time to seek best value</c:v>
                </c:pt>
                <c:pt idx="2">
                  <c:v>Pantry stock to avoid OOS</c:v>
                </c:pt>
                <c:pt idx="3">
                  <c:v>Shop online because I'm home</c:v>
                </c:pt>
                <c:pt idx="4">
                  <c:v>Shop online to limit my exposure</c:v>
                </c:pt>
                <c:pt idx="5">
                  <c:v>I shop in physical stores as can't rely on online</c:v>
                </c:pt>
                <c:pt idx="6">
                  <c:v>Different products I buy online vs in store</c:v>
                </c:pt>
                <c:pt idx="7">
                  <c:v>Prefer local brands</c:v>
                </c:pt>
                <c:pt idx="8">
                  <c:v>Shop different store locations than pre COVID</c:v>
                </c:pt>
                <c:pt idx="9">
                  <c:v>Use online community / group buying</c:v>
                </c:pt>
                <c:pt idx="10">
                  <c:v>Don't pick up groceries on commute like before</c:v>
                </c:pt>
                <c:pt idx="11">
                  <c:v>Shopped via social media</c:v>
                </c:pt>
                <c:pt idx="12">
                  <c:v>Many stores I usually shopped have closed</c:v>
                </c:pt>
              </c:strCache>
            </c:strRef>
          </c:cat>
          <c:val>
            <c:numRef>
              <c:f>Sheet1!$B$2:$B$14</c:f>
              <c:numCache>
                <c:formatCode>0%</c:formatCode>
                <c:ptCount val="13"/>
                <c:pt idx="0">
                  <c:v>0.29966100000000001</c:v>
                </c:pt>
                <c:pt idx="1">
                  <c:v>0.25492999999999999</c:v>
                </c:pt>
                <c:pt idx="2">
                  <c:v>0.217169</c:v>
                </c:pt>
                <c:pt idx="3">
                  <c:v>0.25817599999999996</c:v>
                </c:pt>
                <c:pt idx="4">
                  <c:v>0.210255</c:v>
                </c:pt>
                <c:pt idx="5">
                  <c:v>0.21632599999999999</c:v>
                </c:pt>
                <c:pt idx="6">
                  <c:v>0.18843399999999999</c:v>
                </c:pt>
                <c:pt idx="7">
                  <c:v>0.21070599999999998</c:v>
                </c:pt>
                <c:pt idx="8">
                  <c:v>0.150116</c:v>
                </c:pt>
                <c:pt idx="9">
                  <c:v>0.16046600000000003</c:v>
                </c:pt>
                <c:pt idx="10">
                  <c:v>0.10999299999999999</c:v>
                </c:pt>
                <c:pt idx="11">
                  <c:v>0.141399</c:v>
                </c:pt>
                <c:pt idx="12">
                  <c:v>9.8938999999999999E-2</c:v>
                </c:pt>
              </c:numCache>
            </c:numRef>
          </c:val>
          <c:extLst>
            <c:ext xmlns:c16="http://schemas.microsoft.com/office/drawing/2014/chart" uri="{C3380CC4-5D6E-409C-BE32-E72D297353CC}">
              <c16:uniqueId val="{00000026-9EAB-CE4C-9F9A-C78FB5FE0706}"/>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60000000000000009"/>
          <c:min val="0"/>
        </c:scaling>
        <c:delete val="1"/>
        <c:axPos val="t"/>
        <c:numFmt formatCode="0%" sourceLinked="1"/>
        <c:majorTickMark val="out"/>
        <c:minorTickMark val="none"/>
        <c:tickLblPos val="nextTo"/>
        <c:crossAx val="93441581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486629784350607"/>
          <c:y val="3.7023033282540842E-3"/>
          <c:w val="0.51827041894841108"/>
          <c:h val="0.99576380155808619"/>
        </c:manualLayout>
      </c:layout>
      <c:barChart>
        <c:barDir val="bar"/>
        <c:grouping val="clustered"/>
        <c:varyColors val="0"/>
        <c:ser>
          <c:idx val="0"/>
          <c:order val="0"/>
          <c:tx>
            <c:strRef>
              <c:f>Sheet1!$B$1</c:f>
              <c:strCache>
                <c:ptCount val="1"/>
                <c:pt idx="0">
                  <c:v>Series 1</c:v>
                </c:pt>
              </c:strCache>
            </c:strRef>
          </c:tx>
          <c:spPr>
            <a:solidFill>
              <a:schemeClr val="bg2">
                <a:lumMod val="40000"/>
                <a:lumOff val="60000"/>
              </a:schemeClr>
            </a:solidFill>
            <a:ln>
              <a:noFill/>
            </a:ln>
            <a:effectLst/>
          </c:spPr>
          <c:invertIfNegative val="0"/>
          <c:dPt>
            <c:idx val="0"/>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1-820A-5647-B4B3-F494C79F9EF5}"/>
              </c:ext>
            </c:extLst>
          </c:dPt>
          <c:dPt>
            <c:idx val="1"/>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3-820A-5647-B4B3-F494C79F9EF5}"/>
              </c:ext>
            </c:extLst>
          </c:dPt>
          <c:dPt>
            <c:idx val="2"/>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5-820A-5647-B4B3-F494C79F9EF5}"/>
              </c:ext>
            </c:extLst>
          </c:dPt>
          <c:dPt>
            <c:idx val="3"/>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7-820A-5647-B4B3-F494C79F9EF5}"/>
              </c:ext>
            </c:extLst>
          </c:dPt>
          <c:dPt>
            <c:idx val="4"/>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9-820A-5647-B4B3-F494C79F9EF5}"/>
              </c:ext>
            </c:extLst>
          </c:dPt>
          <c:dPt>
            <c:idx val="5"/>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B-820A-5647-B4B3-F494C79F9EF5}"/>
              </c:ext>
            </c:extLst>
          </c:dPt>
          <c:dPt>
            <c:idx val="6"/>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D-820A-5647-B4B3-F494C79F9EF5}"/>
              </c:ext>
            </c:extLst>
          </c:dPt>
          <c:dPt>
            <c:idx val="7"/>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F-820A-5647-B4B3-F494C79F9EF5}"/>
              </c:ext>
            </c:extLst>
          </c:dPt>
          <c:dPt>
            <c:idx val="9"/>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1-820A-5647-B4B3-F494C79F9EF5}"/>
              </c:ext>
            </c:extLst>
          </c:dPt>
          <c:dPt>
            <c:idx val="10"/>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3-820A-5647-B4B3-F494C79F9EF5}"/>
              </c:ext>
            </c:extLst>
          </c:dPt>
          <c:dPt>
            <c:idx val="11"/>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5-820A-5647-B4B3-F494C79F9EF5}"/>
              </c:ext>
            </c:extLst>
          </c:dPt>
          <c:dPt>
            <c:idx val="12"/>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7-820A-5647-B4B3-F494C79F9EF5}"/>
              </c:ext>
            </c:extLst>
          </c:dPt>
          <c:dPt>
            <c:idx val="13"/>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9-820A-5647-B4B3-F494C79F9EF5}"/>
              </c:ext>
            </c:extLst>
          </c:dPt>
          <c:dPt>
            <c:idx val="14"/>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B-820A-5647-B4B3-F494C79F9EF5}"/>
              </c:ext>
            </c:extLst>
          </c:dPt>
          <c:dPt>
            <c:idx val="15"/>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D-820A-5647-B4B3-F494C79F9EF5}"/>
              </c:ext>
            </c:extLst>
          </c:dPt>
          <c:dPt>
            <c:idx val="16"/>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F-820A-5647-B4B3-F494C79F9EF5}"/>
              </c:ext>
            </c:extLst>
          </c:dPt>
          <c:dPt>
            <c:idx val="17"/>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21-820A-5647-B4B3-F494C79F9EF5}"/>
              </c:ext>
            </c:extLst>
          </c:dPt>
          <c:dPt>
            <c:idx val="18"/>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23-820A-5647-B4B3-F494C79F9EF5}"/>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Prefer local neighbourhood store</c:v>
                </c:pt>
                <c:pt idx="1">
                  <c:v>More time to seek best value</c:v>
                </c:pt>
                <c:pt idx="2">
                  <c:v>Pantry stock to avoid OOS</c:v>
                </c:pt>
                <c:pt idx="3">
                  <c:v>Shop online because I'm home</c:v>
                </c:pt>
                <c:pt idx="4">
                  <c:v>Shop online to limit my exposure</c:v>
                </c:pt>
                <c:pt idx="5">
                  <c:v>I shop in physical stores as can't rely on online</c:v>
                </c:pt>
                <c:pt idx="6">
                  <c:v>Different products I buy online vs in store</c:v>
                </c:pt>
                <c:pt idx="7">
                  <c:v>Prefer local brands</c:v>
                </c:pt>
                <c:pt idx="8">
                  <c:v>Shop different store locations than pre COVID</c:v>
                </c:pt>
                <c:pt idx="9">
                  <c:v>Use online community / group buying</c:v>
                </c:pt>
                <c:pt idx="10">
                  <c:v>Don't pick up groceries on commute like before</c:v>
                </c:pt>
                <c:pt idx="11">
                  <c:v>Shopped via social media</c:v>
                </c:pt>
                <c:pt idx="12">
                  <c:v>Many stores I usually shopped have closed</c:v>
                </c:pt>
              </c:strCache>
            </c:strRef>
          </c:cat>
          <c:val>
            <c:numRef>
              <c:f>Sheet1!$B$2:$B$14</c:f>
              <c:numCache>
                <c:formatCode>0%</c:formatCode>
                <c:ptCount val="13"/>
                <c:pt idx="0">
                  <c:v>0.25380999999999998</c:v>
                </c:pt>
                <c:pt idx="1">
                  <c:v>0.17766699999999999</c:v>
                </c:pt>
                <c:pt idx="2">
                  <c:v>0.195271</c:v>
                </c:pt>
                <c:pt idx="3">
                  <c:v>0.17458300000000002</c:v>
                </c:pt>
                <c:pt idx="4">
                  <c:v>0.14796900000000002</c:v>
                </c:pt>
                <c:pt idx="5">
                  <c:v>0.185388</c:v>
                </c:pt>
                <c:pt idx="6">
                  <c:v>0.15575</c:v>
                </c:pt>
                <c:pt idx="7">
                  <c:v>0.151201</c:v>
                </c:pt>
                <c:pt idx="8">
                  <c:v>8.3750000000000005E-2</c:v>
                </c:pt>
                <c:pt idx="9">
                  <c:v>7.8946000000000002E-2</c:v>
                </c:pt>
                <c:pt idx="10">
                  <c:v>8.0821000000000004E-2</c:v>
                </c:pt>
                <c:pt idx="11">
                  <c:v>7.2451000000000002E-2</c:v>
                </c:pt>
                <c:pt idx="12">
                  <c:v>5.3237E-2</c:v>
                </c:pt>
              </c:numCache>
            </c:numRef>
          </c:val>
          <c:extLst>
            <c:ext xmlns:c16="http://schemas.microsoft.com/office/drawing/2014/chart" uri="{C3380CC4-5D6E-409C-BE32-E72D297353CC}">
              <c16:uniqueId val="{00000024-820A-5647-B4B3-F494C79F9EF5}"/>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60000000000000009"/>
          <c:min val="0"/>
        </c:scaling>
        <c:delete val="1"/>
        <c:axPos val="t"/>
        <c:numFmt formatCode="0%" sourceLinked="1"/>
        <c:majorTickMark val="out"/>
        <c:minorTickMark val="none"/>
        <c:tickLblPos val="nextTo"/>
        <c:crossAx val="93441581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486629784350607"/>
          <c:y val="3.7023033282540842E-3"/>
          <c:w val="0.51827041894841108"/>
          <c:h val="0.99576380155808619"/>
        </c:manualLayout>
      </c:layout>
      <c:barChart>
        <c:barDir val="bar"/>
        <c:grouping val="clustered"/>
        <c:varyColors val="0"/>
        <c:ser>
          <c:idx val="0"/>
          <c:order val="0"/>
          <c:tx>
            <c:strRef>
              <c:f>Sheet1!$B$1</c:f>
              <c:strCache>
                <c:ptCount val="1"/>
                <c:pt idx="0">
                  <c:v>Series 1</c:v>
                </c:pt>
              </c:strCache>
            </c:strRef>
          </c:tx>
          <c:spPr>
            <a:solidFill>
              <a:schemeClr val="bg2">
                <a:lumMod val="40000"/>
                <a:lumOff val="60000"/>
              </a:schemeClr>
            </a:solidFill>
            <a:ln>
              <a:noFill/>
            </a:ln>
            <a:effectLst/>
          </c:spPr>
          <c:invertIfNegative val="0"/>
          <c:dPt>
            <c:idx val="0"/>
            <c:invertIfNegative val="0"/>
            <c:bubble3D val="0"/>
            <c:spPr>
              <a:solidFill>
                <a:srgbClr val="FF6D05"/>
              </a:solidFill>
              <a:ln>
                <a:noFill/>
              </a:ln>
              <a:effectLst/>
            </c:spPr>
            <c:extLst>
              <c:ext xmlns:c16="http://schemas.microsoft.com/office/drawing/2014/chart" uri="{C3380CC4-5D6E-409C-BE32-E72D297353CC}">
                <c16:uniqueId val="{00000001-0234-004F-924E-66A4767FCDEE}"/>
              </c:ext>
            </c:extLst>
          </c:dPt>
          <c:dPt>
            <c:idx val="1"/>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3-0234-004F-924E-66A4767FCDEE}"/>
              </c:ext>
            </c:extLst>
          </c:dPt>
          <c:dPt>
            <c:idx val="2"/>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5-0234-004F-924E-66A4767FCDEE}"/>
              </c:ext>
            </c:extLst>
          </c:dPt>
          <c:dPt>
            <c:idx val="3"/>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7-0234-004F-924E-66A4767FCDEE}"/>
              </c:ext>
            </c:extLst>
          </c:dPt>
          <c:dPt>
            <c:idx val="4"/>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9-0234-004F-924E-66A4767FCDEE}"/>
              </c:ext>
            </c:extLst>
          </c:dPt>
          <c:dPt>
            <c:idx val="5"/>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B-0234-004F-924E-66A4767FCDEE}"/>
              </c:ext>
            </c:extLst>
          </c:dPt>
          <c:dPt>
            <c:idx val="6"/>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D-0234-004F-924E-66A4767FCDEE}"/>
              </c:ext>
            </c:extLst>
          </c:dPt>
          <c:dPt>
            <c:idx val="7"/>
            <c:invertIfNegative val="0"/>
            <c:bubble3D val="0"/>
            <c:spPr>
              <a:solidFill>
                <a:srgbClr val="FF6D05"/>
              </a:solidFill>
              <a:ln>
                <a:noFill/>
              </a:ln>
              <a:effectLst/>
            </c:spPr>
            <c:extLst>
              <c:ext xmlns:c16="http://schemas.microsoft.com/office/drawing/2014/chart" uri="{C3380CC4-5D6E-409C-BE32-E72D297353CC}">
                <c16:uniqueId val="{0000000F-0234-004F-924E-66A4767FCDEE}"/>
              </c:ext>
            </c:extLst>
          </c:dPt>
          <c:dPt>
            <c:idx val="9"/>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1-0234-004F-924E-66A4767FCDEE}"/>
              </c:ext>
            </c:extLst>
          </c:dPt>
          <c:dPt>
            <c:idx val="10"/>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3-0234-004F-924E-66A4767FCDEE}"/>
              </c:ext>
            </c:extLst>
          </c:dPt>
          <c:dPt>
            <c:idx val="11"/>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5-0234-004F-924E-66A4767FCDEE}"/>
              </c:ext>
            </c:extLst>
          </c:dPt>
          <c:dPt>
            <c:idx val="12"/>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7-0234-004F-924E-66A4767FCDEE}"/>
              </c:ext>
            </c:extLst>
          </c:dPt>
          <c:dPt>
            <c:idx val="13"/>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9-0234-004F-924E-66A4767FCDEE}"/>
              </c:ext>
            </c:extLst>
          </c:dPt>
          <c:dPt>
            <c:idx val="14"/>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B-0234-004F-924E-66A4767FCDEE}"/>
              </c:ext>
            </c:extLst>
          </c:dPt>
          <c:dPt>
            <c:idx val="15"/>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D-0234-004F-924E-66A4767FCDEE}"/>
              </c:ext>
            </c:extLst>
          </c:dPt>
          <c:dPt>
            <c:idx val="16"/>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F-0234-004F-924E-66A4767FCDEE}"/>
              </c:ext>
            </c:extLst>
          </c:dPt>
          <c:dPt>
            <c:idx val="17"/>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21-0234-004F-924E-66A4767FCDEE}"/>
              </c:ext>
            </c:extLst>
          </c:dPt>
          <c:dPt>
            <c:idx val="18"/>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23-0234-004F-924E-66A4767FCDEE}"/>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Prefer local neighbourhood store</c:v>
                </c:pt>
                <c:pt idx="1">
                  <c:v>More time to seek best value</c:v>
                </c:pt>
                <c:pt idx="2">
                  <c:v>Pantry stock to avoid OOS</c:v>
                </c:pt>
                <c:pt idx="3">
                  <c:v>Shop online because I'm home</c:v>
                </c:pt>
                <c:pt idx="4">
                  <c:v>Shop online to limit my exposure</c:v>
                </c:pt>
                <c:pt idx="5">
                  <c:v>I shop in physical stores as can't rely on online</c:v>
                </c:pt>
                <c:pt idx="6">
                  <c:v>Different products I buy online vs in store</c:v>
                </c:pt>
                <c:pt idx="7">
                  <c:v>Prefer local brands</c:v>
                </c:pt>
                <c:pt idx="8">
                  <c:v>Shop different store locations than pre COVID</c:v>
                </c:pt>
                <c:pt idx="9">
                  <c:v>Use online community / group buying</c:v>
                </c:pt>
                <c:pt idx="10">
                  <c:v>Don't pick up groceries on commute like before</c:v>
                </c:pt>
                <c:pt idx="11">
                  <c:v>Shopped via social media</c:v>
                </c:pt>
                <c:pt idx="12">
                  <c:v>Many stores I usually shopped have closed</c:v>
                </c:pt>
              </c:strCache>
            </c:strRef>
          </c:cat>
          <c:val>
            <c:numRef>
              <c:f>Sheet1!$B$2:$B$14</c:f>
              <c:numCache>
                <c:formatCode>0%</c:formatCode>
                <c:ptCount val="13"/>
                <c:pt idx="0">
                  <c:v>0.32960299999999998</c:v>
                </c:pt>
                <c:pt idx="1">
                  <c:v>0.23479299999999997</c:v>
                </c:pt>
                <c:pt idx="2">
                  <c:v>0.23273199999999999</c:v>
                </c:pt>
                <c:pt idx="3">
                  <c:v>0.20651700000000001</c:v>
                </c:pt>
                <c:pt idx="4">
                  <c:v>0.21129600000000001</c:v>
                </c:pt>
                <c:pt idx="5">
                  <c:v>0.221863</c:v>
                </c:pt>
                <c:pt idx="6">
                  <c:v>0.17361299999999999</c:v>
                </c:pt>
                <c:pt idx="7">
                  <c:v>0.19966899999999999</c:v>
                </c:pt>
                <c:pt idx="8">
                  <c:v>0.10814500000000001</c:v>
                </c:pt>
                <c:pt idx="9">
                  <c:v>8.0025999999999986E-2</c:v>
                </c:pt>
                <c:pt idx="10">
                  <c:v>0.10157500000000001</c:v>
                </c:pt>
                <c:pt idx="11">
                  <c:v>7.8951999999999994E-2</c:v>
                </c:pt>
                <c:pt idx="12">
                  <c:v>6.9712999999999997E-2</c:v>
                </c:pt>
              </c:numCache>
            </c:numRef>
          </c:val>
          <c:extLst>
            <c:ext xmlns:c16="http://schemas.microsoft.com/office/drawing/2014/chart" uri="{C3380CC4-5D6E-409C-BE32-E72D297353CC}">
              <c16:uniqueId val="{00000024-0234-004F-924E-66A4767FCDEE}"/>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60000000000000009"/>
          <c:min val="0"/>
        </c:scaling>
        <c:delete val="1"/>
        <c:axPos val="t"/>
        <c:numFmt formatCode="0%" sourceLinked="1"/>
        <c:majorTickMark val="out"/>
        <c:minorTickMark val="none"/>
        <c:tickLblPos val="nextTo"/>
        <c:crossAx val="93441581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4145100975725602"/>
          <c:y val="3.6229638048007715E-4"/>
          <c:w val="0.44611654695932762"/>
          <c:h val="0.99910390191824228"/>
        </c:manualLayout>
      </c:layout>
      <c:barChart>
        <c:barDir val="bar"/>
        <c:grouping val="clustered"/>
        <c:varyColors val="0"/>
        <c:ser>
          <c:idx val="0"/>
          <c:order val="0"/>
          <c:tx>
            <c:strRef>
              <c:f>Sheet1!$B$1</c:f>
              <c:strCache>
                <c:ptCount val="1"/>
                <c:pt idx="0">
                  <c:v>Series 1</c:v>
                </c:pt>
              </c:strCache>
            </c:strRef>
          </c:tx>
          <c:spPr>
            <a:solidFill>
              <a:srgbClr val="AD4400"/>
            </a:solidFill>
            <a:ln>
              <a:noFill/>
            </a:ln>
            <a:effectLst/>
          </c:spPr>
          <c:invertIfNegative val="0"/>
          <c:dPt>
            <c:idx val="0"/>
            <c:invertIfNegative val="0"/>
            <c:bubble3D val="0"/>
            <c:spPr>
              <a:solidFill>
                <a:srgbClr val="AD4400"/>
              </a:solidFill>
              <a:ln>
                <a:noFill/>
              </a:ln>
              <a:effectLst/>
            </c:spPr>
            <c:extLst>
              <c:ext xmlns:c16="http://schemas.microsoft.com/office/drawing/2014/chart" uri="{C3380CC4-5D6E-409C-BE32-E72D297353CC}">
                <c16:uniqueId val="{00000001-EB18-3143-A09C-9E67B261A7CE}"/>
              </c:ext>
            </c:extLst>
          </c:dPt>
          <c:dPt>
            <c:idx val="1"/>
            <c:invertIfNegative val="0"/>
            <c:bubble3D val="0"/>
            <c:spPr>
              <a:solidFill>
                <a:srgbClr val="AD4400"/>
              </a:solidFill>
              <a:ln>
                <a:noFill/>
              </a:ln>
              <a:effectLst/>
            </c:spPr>
            <c:extLst>
              <c:ext xmlns:c16="http://schemas.microsoft.com/office/drawing/2014/chart" uri="{C3380CC4-5D6E-409C-BE32-E72D297353CC}">
                <c16:uniqueId val="{00000003-EB18-3143-A09C-9E67B261A7CE}"/>
              </c:ext>
            </c:extLst>
          </c:dPt>
          <c:dPt>
            <c:idx val="2"/>
            <c:invertIfNegative val="0"/>
            <c:bubble3D val="0"/>
            <c:spPr>
              <a:solidFill>
                <a:srgbClr val="AD4400"/>
              </a:solidFill>
              <a:ln>
                <a:noFill/>
              </a:ln>
              <a:effectLst/>
            </c:spPr>
            <c:extLst>
              <c:ext xmlns:c16="http://schemas.microsoft.com/office/drawing/2014/chart" uri="{C3380CC4-5D6E-409C-BE32-E72D297353CC}">
                <c16:uniqueId val="{00000005-EB18-3143-A09C-9E67B261A7CE}"/>
              </c:ext>
            </c:extLst>
          </c:dPt>
          <c:dPt>
            <c:idx val="3"/>
            <c:invertIfNegative val="0"/>
            <c:bubble3D val="0"/>
            <c:spPr>
              <a:solidFill>
                <a:srgbClr val="AD4400"/>
              </a:solidFill>
              <a:ln>
                <a:noFill/>
              </a:ln>
              <a:effectLst/>
            </c:spPr>
            <c:extLst>
              <c:ext xmlns:c16="http://schemas.microsoft.com/office/drawing/2014/chart" uri="{C3380CC4-5D6E-409C-BE32-E72D297353CC}">
                <c16:uniqueId val="{00000007-EB18-3143-A09C-9E67B261A7CE}"/>
              </c:ext>
            </c:extLst>
          </c:dPt>
          <c:dPt>
            <c:idx val="4"/>
            <c:invertIfNegative val="0"/>
            <c:bubble3D val="0"/>
            <c:spPr>
              <a:solidFill>
                <a:srgbClr val="AD4400"/>
              </a:solidFill>
              <a:ln>
                <a:noFill/>
              </a:ln>
              <a:effectLst/>
            </c:spPr>
            <c:extLst>
              <c:ext xmlns:c16="http://schemas.microsoft.com/office/drawing/2014/chart" uri="{C3380CC4-5D6E-409C-BE32-E72D297353CC}">
                <c16:uniqueId val="{00000009-EB18-3143-A09C-9E67B261A7CE}"/>
              </c:ext>
            </c:extLst>
          </c:dPt>
          <c:dPt>
            <c:idx val="5"/>
            <c:invertIfNegative val="0"/>
            <c:bubble3D val="0"/>
            <c:spPr>
              <a:solidFill>
                <a:srgbClr val="AD4400"/>
              </a:solidFill>
              <a:ln>
                <a:noFill/>
              </a:ln>
              <a:effectLst/>
            </c:spPr>
            <c:extLst>
              <c:ext xmlns:c16="http://schemas.microsoft.com/office/drawing/2014/chart" uri="{C3380CC4-5D6E-409C-BE32-E72D297353CC}">
                <c16:uniqueId val="{0000000B-EB18-3143-A09C-9E67B261A7CE}"/>
              </c:ext>
            </c:extLst>
          </c:dPt>
          <c:dPt>
            <c:idx val="6"/>
            <c:invertIfNegative val="0"/>
            <c:bubble3D val="0"/>
            <c:spPr>
              <a:solidFill>
                <a:srgbClr val="AD4400"/>
              </a:solidFill>
              <a:ln>
                <a:noFill/>
              </a:ln>
              <a:effectLst/>
            </c:spPr>
            <c:extLst>
              <c:ext xmlns:c16="http://schemas.microsoft.com/office/drawing/2014/chart" uri="{C3380CC4-5D6E-409C-BE32-E72D297353CC}">
                <c16:uniqueId val="{0000000D-EB18-3143-A09C-9E67B261A7CE}"/>
              </c:ext>
            </c:extLst>
          </c:dPt>
          <c:dPt>
            <c:idx val="7"/>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F-EB18-3143-A09C-9E67B261A7CE}"/>
              </c:ext>
            </c:extLst>
          </c:dPt>
          <c:dPt>
            <c:idx val="8"/>
            <c:invertIfNegative val="0"/>
            <c:bubble3D val="0"/>
            <c:spPr>
              <a:solidFill>
                <a:srgbClr val="AD4400"/>
              </a:solidFill>
              <a:ln>
                <a:noFill/>
              </a:ln>
              <a:effectLst/>
            </c:spPr>
            <c:extLst>
              <c:ext xmlns:c16="http://schemas.microsoft.com/office/drawing/2014/chart" uri="{C3380CC4-5D6E-409C-BE32-E72D297353CC}">
                <c16:uniqueId val="{00000011-EB18-3143-A09C-9E67B261A7CE}"/>
              </c:ext>
            </c:extLst>
          </c:dPt>
          <c:dPt>
            <c:idx val="9"/>
            <c:invertIfNegative val="0"/>
            <c:bubble3D val="0"/>
            <c:spPr>
              <a:solidFill>
                <a:srgbClr val="AD4400"/>
              </a:solidFill>
              <a:ln>
                <a:noFill/>
              </a:ln>
              <a:effectLst/>
            </c:spPr>
            <c:extLst>
              <c:ext xmlns:c16="http://schemas.microsoft.com/office/drawing/2014/chart" uri="{C3380CC4-5D6E-409C-BE32-E72D297353CC}">
                <c16:uniqueId val="{00000013-EB18-3143-A09C-9E67B261A7CE}"/>
              </c:ext>
            </c:extLst>
          </c:dPt>
          <c:dPt>
            <c:idx val="10"/>
            <c:invertIfNegative val="0"/>
            <c:bubble3D val="0"/>
            <c:spPr>
              <a:solidFill>
                <a:srgbClr val="AD4400"/>
              </a:solidFill>
              <a:ln>
                <a:noFill/>
              </a:ln>
              <a:effectLst/>
            </c:spPr>
            <c:extLst>
              <c:ext xmlns:c16="http://schemas.microsoft.com/office/drawing/2014/chart" uri="{C3380CC4-5D6E-409C-BE32-E72D297353CC}">
                <c16:uniqueId val="{00000015-EB18-3143-A09C-9E67B261A7CE}"/>
              </c:ext>
            </c:extLst>
          </c:dPt>
          <c:dPt>
            <c:idx val="11"/>
            <c:invertIfNegative val="0"/>
            <c:bubble3D val="0"/>
            <c:spPr>
              <a:solidFill>
                <a:srgbClr val="AD4400"/>
              </a:solidFill>
              <a:ln>
                <a:noFill/>
              </a:ln>
              <a:effectLst/>
            </c:spPr>
            <c:extLst>
              <c:ext xmlns:c16="http://schemas.microsoft.com/office/drawing/2014/chart" uri="{C3380CC4-5D6E-409C-BE32-E72D297353CC}">
                <c16:uniqueId val="{00000017-EB18-3143-A09C-9E67B261A7CE}"/>
              </c:ext>
            </c:extLst>
          </c:dPt>
          <c:dPt>
            <c:idx val="12"/>
            <c:invertIfNegative val="0"/>
            <c:bubble3D val="0"/>
            <c:spPr>
              <a:solidFill>
                <a:srgbClr val="AD4400"/>
              </a:solidFill>
              <a:ln>
                <a:noFill/>
              </a:ln>
              <a:effectLst/>
            </c:spPr>
            <c:extLst>
              <c:ext xmlns:c16="http://schemas.microsoft.com/office/drawing/2014/chart" uri="{C3380CC4-5D6E-409C-BE32-E72D297353CC}">
                <c16:uniqueId val="{00000019-EB18-3143-A09C-9E67B261A7CE}"/>
              </c:ext>
            </c:extLst>
          </c:dPt>
          <c:dPt>
            <c:idx val="13"/>
            <c:invertIfNegative val="0"/>
            <c:bubble3D val="0"/>
            <c:spPr>
              <a:solidFill>
                <a:srgbClr val="AD4400"/>
              </a:solidFill>
              <a:ln>
                <a:noFill/>
              </a:ln>
              <a:effectLst/>
            </c:spPr>
            <c:extLst>
              <c:ext xmlns:c16="http://schemas.microsoft.com/office/drawing/2014/chart" uri="{C3380CC4-5D6E-409C-BE32-E72D297353CC}">
                <c16:uniqueId val="{0000001B-EB18-3143-A09C-9E67B261A7CE}"/>
              </c:ext>
            </c:extLst>
          </c:dPt>
          <c:dPt>
            <c:idx val="14"/>
            <c:invertIfNegative val="0"/>
            <c:bubble3D val="0"/>
            <c:spPr>
              <a:solidFill>
                <a:srgbClr val="AD4400"/>
              </a:solidFill>
              <a:ln>
                <a:noFill/>
              </a:ln>
              <a:effectLst/>
            </c:spPr>
            <c:extLst>
              <c:ext xmlns:c16="http://schemas.microsoft.com/office/drawing/2014/chart" uri="{C3380CC4-5D6E-409C-BE32-E72D297353CC}">
                <c16:uniqueId val="{0000001D-EB18-3143-A09C-9E67B261A7CE}"/>
              </c:ext>
            </c:extLst>
          </c:dPt>
          <c:dPt>
            <c:idx val="15"/>
            <c:invertIfNegative val="0"/>
            <c:bubble3D val="0"/>
            <c:spPr>
              <a:solidFill>
                <a:srgbClr val="AD4400"/>
              </a:solidFill>
              <a:ln>
                <a:noFill/>
              </a:ln>
              <a:effectLst/>
            </c:spPr>
            <c:extLst>
              <c:ext xmlns:c16="http://schemas.microsoft.com/office/drawing/2014/chart" uri="{C3380CC4-5D6E-409C-BE32-E72D297353CC}">
                <c16:uniqueId val="{0000001F-EB18-3143-A09C-9E67B261A7CE}"/>
              </c:ext>
            </c:extLst>
          </c:dPt>
          <c:dPt>
            <c:idx val="16"/>
            <c:invertIfNegative val="0"/>
            <c:bubble3D val="0"/>
            <c:spPr>
              <a:solidFill>
                <a:srgbClr val="AD4400"/>
              </a:solidFill>
              <a:ln>
                <a:noFill/>
              </a:ln>
              <a:effectLst/>
            </c:spPr>
            <c:extLst>
              <c:ext xmlns:c16="http://schemas.microsoft.com/office/drawing/2014/chart" uri="{C3380CC4-5D6E-409C-BE32-E72D297353CC}">
                <c16:uniqueId val="{00000021-EB18-3143-A09C-9E67B261A7CE}"/>
              </c:ext>
            </c:extLst>
          </c:dPt>
          <c:dPt>
            <c:idx val="17"/>
            <c:invertIfNegative val="0"/>
            <c:bubble3D val="0"/>
            <c:spPr>
              <a:solidFill>
                <a:srgbClr val="AD4400"/>
              </a:solidFill>
              <a:ln>
                <a:noFill/>
              </a:ln>
              <a:effectLst/>
            </c:spPr>
            <c:extLst>
              <c:ext xmlns:c16="http://schemas.microsoft.com/office/drawing/2014/chart" uri="{C3380CC4-5D6E-409C-BE32-E72D297353CC}">
                <c16:uniqueId val="{00000023-EB18-3143-A09C-9E67B261A7CE}"/>
              </c:ext>
            </c:extLst>
          </c:dPt>
          <c:dPt>
            <c:idx val="18"/>
            <c:invertIfNegative val="0"/>
            <c:bubble3D val="0"/>
            <c:spPr>
              <a:solidFill>
                <a:srgbClr val="AD4400"/>
              </a:solidFill>
              <a:ln>
                <a:noFill/>
              </a:ln>
              <a:effectLst/>
            </c:spPr>
            <c:extLst>
              <c:ext xmlns:c16="http://schemas.microsoft.com/office/drawing/2014/chart" uri="{C3380CC4-5D6E-409C-BE32-E72D297353CC}">
                <c16:uniqueId val="{00000025-EB18-3143-A09C-9E67B261A7CE}"/>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Prefer local neighbourhood store</c:v>
                </c:pt>
                <c:pt idx="1">
                  <c:v>More time to seek best value</c:v>
                </c:pt>
                <c:pt idx="2">
                  <c:v>Pantry stock to avoid OOS</c:v>
                </c:pt>
                <c:pt idx="3">
                  <c:v>Shop online because I'm home</c:v>
                </c:pt>
                <c:pt idx="4">
                  <c:v>Shop online to limit my exposure</c:v>
                </c:pt>
                <c:pt idx="5">
                  <c:v>I shop in physical stores as can't rely on online</c:v>
                </c:pt>
                <c:pt idx="6">
                  <c:v>Different products I buy online vs in store</c:v>
                </c:pt>
                <c:pt idx="7">
                  <c:v>Prefer local brands</c:v>
                </c:pt>
                <c:pt idx="8">
                  <c:v>Shop different store locations than pre COVID</c:v>
                </c:pt>
                <c:pt idx="9">
                  <c:v>Use online community / group buying</c:v>
                </c:pt>
                <c:pt idx="10">
                  <c:v>Don't pick up groceries on commute like before</c:v>
                </c:pt>
                <c:pt idx="11">
                  <c:v>Shopped via social media</c:v>
                </c:pt>
                <c:pt idx="12">
                  <c:v>Many stores I usually shopped have closed</c:v>
                </c:pt>
              </c:strCache>
            </c:strRef>
          </c:cat>
          <c:val>
            <c:numRef>
              <c:f>Sheet1!$B$2:$B$14</c:f>
              <c:numCache>
                <c:formatCode>0%</c:formatCode>
                <c:ptCount val="13"/>
                <c:pt idx="0">
                  <c:v>0.329739</c:v>
                </c:pt>
                <c:pt idx="1">
                  <c:v>0.251301</c:v>
                </c:pt>
                <c:pt idx="2">
                  <c:v>0.25734600000000002</c:v>
                </c:pt>
                <c:pt idx="3">
                  <c:v>0.236261</c:v>
                </c:pt>
                <c:pt idx="4">
                  <c:v>0.24612100000000001</c:v>
                </c:pt>
                <c:pt idx="5">
                  <c:v>0.24327000000000001</c:v>
                </c:pt>
                <c:pt idx="6">
                  <c:v>0.21335999999999999</c:v>
                </c:pt>
                <c:pt idx="7">
                  <c:v>0.19030000000000002</c:v>
                </c:pt>
                <c:pt idx="8">
                  <c:v>0.17942799999999998</c:v>
                </c:pt>
                <c:pt idx="9">
                  <c:v>0.164793</c:v>
                </c:pt>
                <c:pt idx="10">
                  <c:v>0.14810800000000002</c:v>
                </c:pt>
                <c:pt idx="11">
                  <c:v>0.13242800000000002</c:v>
                </c:pt>
                <c:pt idx="12">
                  <c:v>0.12654500000000002</c:v>
                </c:pt>
              </c:numCache>
            </c:numRef>
          </c:val>
          <c:extLst>
            <c:ext xmlns:c16="http://schemas.microsoft.com/office/drawing/2014/chart" uri="{C3380CC4-5D6E-409C-BE32-E72D297353CC}">
              <c16:uniqueId val="{00000026-EB18-3143-A09C-9E67B261A7CE}"/>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60000000000000009"/>
          <c:min val="0"/>
        </c:scaling>
        <c:delete val="1"/>
        <c:axPos val="t"/>
        <c:numFmt formatCode="0%" sourceLinked="1"/>
        <c:majorTickMark val="out"/>
        <c:minorTickMark val="none"/>
        <c:tickLblPos val="nextTo"/>
        <c:crossAx val="93441581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9755382188159722"/>
          <c:y val="7.7656093949099421E-3"/>
          <c:w val="0.39211668900585755"/>
          <c:h val="0.99572553366874161"/>
        </c:manualLayout>
      </c:layout>
      <c:barChart>
        <c:barDir val="bar"/>
        <c:grouping val="clustered"/>
        <c:varyColors val="0"/>
        <c:ser>
          <c:idx val="0"/>
          <c:order val="0"/>
          <c:tx>
            <c:strRef>
              <c:f>Sheet1!$B$1</c:f>
              <c:strCache>
                <c:ptCount val="1"/>
                <c:pt idx="0">
                  <c:v>Series 1</c:v>
                </c:pt>
              </c:strCache>
            </c:strRef>
          </c:tx>
          <c:spPr>
            <a:solidFill>
              <a:schemeClr val="bg2">
                <a:lumMod val="40000"/>
                <a:lumOff val="60000"/>
              </a:schemeClr>
            </a:solidFill>
            <a:ln>
              <a:noFill/>
            </a:ln>
            <a:effectLst/>
          </c:spPr>
          <c:invertIfNegative val="0"/>
          <c:dPt>
            <c:idx val="0"/>
            <c:invertIfNegative val="0"/>
            <c:bubble3D val="0"/>
            <c:spPr>
              <a:solidFill>
                <a:srgbClr val="880535"/>
              </a:solidFill>
              <a:ln>
                <a:noFill/>
              </a:ln>
              <a:effectLst/>
            </c:spPr>
            <c:extLst>
              <c:ext xmlns:c16="http://schemas.microsoft.com/office/drawing/2014/chart" uri="{C3380CC4-5D6E-409C-BE32-E72D297353CC}">
                <c16:uniqueId val="{00000001-BAA0-294B-9DDC-10AD4BC0F1A0}"/>
              </c:ext>
            </c:extLst>
          </c:dPt>
          <c:dPt>
            <c:idx val="1"/>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3-BAA0-294B-9DDC-10AD4BC0F1A0}"/>
              </c:ext>
            </c:extLst>
          </c:dPt>
          <c:dPt>
            <c:idx val="2"/>
            <c:invertIfNegative val="0"/>
            <c:bubble3D val="0"/>
            <c:spPr>
              <a:solidFill>
                <a:srgbClr val="880535"/>
              </a:solidFill>
              <a:ln>
                <a:noFill/>
              </a:ln>
              <a:effectLst/>
            </c:spPr>
            <c:extLst>
              <c:ext xmlns:c16="http://schemas.microsoft.com/office/drawing/2014/chart" uri="{C3380CC4-5D6E-409C-BE32-E72D297353CC}">
                <c16:uniqueId val="{00000005-BAA0-294B-9DDC-10AD4BC0F1A0}"/>
              </c:ext>
            </c:extLst>
          </c:dPt>
          <c:dPt>
            <c:idx val="3"/>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7-BAA0-294B-9DDC-10AD4BC0F1A0}"/>
              </c:ext>
            </c:extLst>
          </c:dPt>
          <c:dPt>
            <c:idx val="4"/>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9-BAA0-294B-9DDC-10AD4BC0F1A0}"/>
              </c:ext>
            </c:extLst>
          </c:dPt>
          <c:dPt>
            <c:idx val="5"/>
            <c:invertIfNegative val="0"/>
            <c:bubble3D val="0"/>
            <c:spPr>
              <a:solidFill>
                <a:srgbClr val="880535"/>
              </a:solidFill>
              <a:ln>
                <a:noFill/>
              </a:ln>
              <a:effectLst/>
            </c:spPr>
            <c:extLst>
              <c:ext xmlns:c16="http://schemas.microsoft.com/office/drawing/2014/chart" uri="{C3380CC4-5D6E-409C-BE32-E72D297353CC}">
                <c16:uniqueId val="{0000000B-BAA0-294B-9DDC-10AD4BC0F1A0}"/>
              </c:ext>
            </c:extLst>
          </c:dPt>
          <c:dPt>
            <c:idx val="6"/>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D-BAA0-294B-9DDC-10AD4BC0F1A0}"/>
              </c:ext>
            </c:extLst>
          </c:dPt>
          <c:dPt>
            <c:idx val="7"/>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F-BAA0-294B-9DDC-10AD4BC0F1A0}"/>
              </c:ext>
            </c:extLst>
          </c:dPt>
          <c:dPt>
            <c:idx val="8"/>
            <c:invertIfNegative val="0"/>
            <c:bubble3D val="0"/>
            <c:spPr>
              <a:solidFill>
                <a:srgbClr val="880535"/>
              </a:solidFill>
              <a:ln>
                <a:noFill/>
              </a:ln>
              <a:effectLst/>
            </c:spPr>
            <c:extLst>
              <c:ext xmlns:c16="http://schemas.microsoft.com/office/drawing/2014/chart" uri="{C3380CC4-5D6E-409C-BE32-E72D297353CC}">
                <c16:uniqueId val="{00000011-BAA0-294B-9DDC-10AD4BC0F1A0}"/>
              </c:ext>
            </c:extLst>
          </c:dPt>
          <c:dPt>
            <c:idx val="9"/>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3-BAA0-294B-9DDC-10AD4BC0F1A0}"/>
              </c:ext>
            </c:extLst>
          </c:dPt>
          <c:dPt>
            <c:idx val="10"/>
            <c:invertIfNegative val="0"/>
            <c:bubble3D val="0"/>
            <c:spPr>
              <a:solidFill>
                <a:srgbClr val="880535"/>
              </a:solidFill>
              <a:ln>
                <a:noFill/>
              </a:ln>
              <a:effectLst/>
            </c:spPr>
            <c:extLst>
              <c:ext xmlns:c16="http://schemas.microsoft.com/office/drawing/2014/chart" uri="{C3380CC4-5D6E-409C-BE32-E72D297353CC}">
                <c16:uniqueId val="{00000015-BAA0-294B-9DDC-10AD4BC0F1A0}"/>
              </c:ext>
            </c:extLst>
          </c:dPt>
          <c:dPt>
            <c:idx val="11"/>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7-BAA0-294B-9DDC-10AD4BC0F1A0}"/>
              </c:ext>
            </c:extLst>
          </c:dPt>
          <c:dPt>
            <c:idx val="12"/>
            <c:invertIfNegative val="0"/>
            <c:bubble3D val="0"/>
            <c:spPr>
              <a:solidFill>
                <a:srgbClr val="880535"/>
              </a:solidFill>
              <a:ln>
                <a:noFill/>
              </a:ln>
              <a:effectLst/>
            </c:spPr>
            <c:extLst>
              <c:ext xmlns:c16="http://schemas.microsoft.com/office/drawing/2014/chart" uri="{C3380CC4-5D6E-409C-BE32-E72D297353CC}">
                <c16:uniqueId val="{00000019-BAA0-294B-9DDC-10AD4BC0F1A0}"/>
              </c:ext>
            </c:extLst>
          </c:dPt>
          <c:dPt>
            <c:idx val="13"/>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B-BAA0-294B-9DDC-10AD4BC0F1A0}"/>
              </c:ext>
            </c:extLst>
          </c:dPt>
          <c:dPt>
            <c:idx val="14"/>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D-BAA0-294B-9DDC-10AD4BC0F1A0}"/>
              </c:ext>
            </c:extLst>
          </c:dPt>
          <c:dPt>
            <c:idx val="15"/>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1F-BAA0-294B-9DDC-10AD4BC0F1A0}"/>
              </c:ext>
            </c:extLst>
          </c:dPt>
          <c:dPt>
            <c:idx val="16"/>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21-BAA0-294B-9DDC-10AD4BC0F1A0}"/>
              </c:ext>
            </c:extLst>
          </c:dPt>
          <c:dPt>
            <c:idx val="17"/>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23-BAA0-294B-9DDC-10AD4BC0F1A0}"/>
              </c:ext>
            </c:extLst>
          </c:dPt>
          <c:dPt>
            <c:idx val="18"/>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25-BAA0-294B-9DDC-10AD4BC0F1A0}"/>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Prefer local store</c:v>
                </c:pt>
                <c:pt idx="1">
                  <c:v>More time to seek best value</c:v>
                </c:pt>
                <c:pt idx="2">
                  <c:v>Pantry stock to avoid OOS</c:v>
                </c:pt>
                <c:pt idx="3">
                  <c:v>Shop online b/c I'm home</c:v>
                </c:pt>
                <c:pt idx="4">
                  <c:v>Shop online to limit exposure</c:v>
                </c:pt>
                <c:pt idx="5">
                  <c:v>Shop in stores as can't rely on online</c:v>
                </c:pt>
                <c:pt idx="6">
                  <c:v>Buy different products online vs in store</c:v>
                </c:pt>
                <c:pt idx="7">
                  <c:v>Prefer local brands</c:v>
                </c:pt>
                <c:pt idx="8">
                  <c:v>Shop different store locations than pre COVID</c:v>
                </c:pt>
                <c:pt idx="9">
                  <c:v>Use online community / group buying</c:v>
                </c:pt>
                <c:pt idx="10">
                  <c:v>No groceries on commute like before</c:v>
                </c:pt>
                <c:pt idx="11">
                  <c:v>Shop via social media</c:v>
                </c:pt>
                <c:pt idx="12">
                  <c:v>Many stores shopped have closed</c:v>
                </c:pt>
              </c:strCache>
            </c:strRef>
          </c:cat>
          <c:val>
            <c:numRef>
              <c:f>Sheet1!$B$2:$B$14</c:f>
              <c:numCache>
                <c:formatCode>0%</c:formatCode>
                <c:ptCount val="13"/>
                <c:pt idx="0">
                  <c:v>0.33702100000000002</c:v>
                </c:pt>
                <c:pt idx="1">
                  <c:v>0.228882</c:v>
                </c:pt>
                <c:pt idx="2">
                  <c:v>0.23650200000000002</c:v>
                </c:pt>
                <c:pt idx="3">
                  <c:v>0.202181</c:v>
                </c:pt>
                <c:pt idx="4">
                  <c:v>0.205263</c:v>
                </c:pt>
                <c:pt idx="5">
                  <c:v>0.24565000000000001</c:v>
                </c:pt>
                <c:pt idx="6">
                  <c:v>0.16169699999999998</c:v>
                </c:pt>
                <c:pt idx="7">
                  <c:v>0.176619</c:v>
                </c:pt>
                <c:pt idx="8">
                  <c:v>0.157476</c:v>
                </c:pt>
                <c:pt idx="9">
                  <c:v>0.121061</c:v>
                </c:pt>
                <c:pt idx="10">
                  <c:v>0.14069399999999999</c:v>
                </c:pt>
                <c:pt idx="11">
                  <c:v>0.101101</c:v>
                </c:pt>
                <c:pt idx="12">
                  <c:v>0.12080199999999999</c:v>
                </c:pt>
              </c:numCache>
            </c:numRef>
          </c:val>
          <c:extLst>
            <c:ext xmlns:c16="http://schemas.microsoft.com/office/drawing/2014/chart" uri="{C3380CC4-5D6E-409C-BE32-E72D297353CC}">
              <c16:uniqueId val="{00000026-BAA0-294B-9DDC-10AD4BC0F1A0}"/>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ontserrat" pitchFamily="2" charset="77"/>
                <a:ea typeface="+mn-ea"/>
                <a:cs typeface="+mn-cs"/>
              </a:defRPr>
            </a:pPr>
            <a:endParaRPr lang="en-US"/>
          </a:p>
        </c:txPr>
        <c:crossAx val="934416144"/>
        <c:crosses val="autoZero"/>
        <c:auto val="1"/>
        <c:lblAlgn val="ctr"/>
        <c:lblOffset val="100"/>
        <c:tickLblSkip val="1"/>
        <c:noMultiLvlLbl val="0"/>
      </c:catAx>
      <c:valAx>
        <c:axId val="934416144"/>
        <c:scaling>
          <c:orientation val="minMax"/>
          <c:max val="0.60000000000000009"/>
        </c:scaling>
        <c:delete val="1"/>
        <c:axPos val="t"/>
        <c:numFmt formatCode="0%" sourceLinked="1"/>
        <c:majorTickMark val="out"/>
        <c:minorTickMark val="none"/>
        <c:tickLblPos val="nextTo"/>
        <c:crossAx val="93441581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486629784350607"/>
          <c:y val="3.7023033282540842E-3"/>
          <c:w val="0.51827041894841108"/>
          <c:h val="0.99576380155808619"/>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2D8E-5840-B25F-CD4D63F30994}"/>
              </c:ext>
            </c:extLst>
          </c:dPt>
          <c:dPt>
            <c:idx val="1"/>
            <c:invertIfNegative val="0"/>
            <c:bubble3D val="0"/>
            <c:spPr>
              <a:solidFill>
                <a:schemeClr val="tx1"/>
              </a:solidFill>
              <a:ln>
                <a:noFill/>
              </a:ln>
              <a:effectLst/>
            </c:spPr>
            <c:extLst>
              <c:ext xmlns:c16="http://schemas.microsoft.com/office/drawing/2014/chart" uri="{C3380CC4-5D6E-409C-BE32-E72D297353CC}">
                <c16:uniqueId val="{00000003-2D8E-5840-B25F-CD4D63F30994}"/>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5-2D8E-5840-B25F-CD4D63F30994}"/>
              </c:ext>
            </c:extLst>
          </c:dPt>
          <c:dPt>
            <c:idx val="3"/>
            <c:invertIfNegative val="0"/>
            <c:bubble3D val="0"/>
            <c:spPr>
              <a:solidFill>
                <a:schemeClr val="tx1"/>
              </a:solidFill>
              <a:ln>
                <a:noFill/>
              </a:ln>
              <a:effectLst/>
            </c:spPr>
            <c:extLst>
              <c:ext xmlns:c16="http://schemas.microsoft.com/office/drawing/2014/chart" uri="{C3380CC4-5D6E-409C-BE32-E72D297353CC}">
                <c16:uniqueId val="{00000007-2D8E-5840-B25F-CD4D63F30994}"/>
              </c:ext>
            </c:extLst>
          </c:dPt>
          <c:dPt>
            <c:idx val="4"/>
            <c:invertIfNegative val="0"/>
            <c:bubble3D val="0"/>
            <c:spPr>
              <a:solidFill>
                <a:schemeClr val="tx1"/>
              </a:solidFill>
              <a:ln>
                <a:noFill/>
              </a:ln>
              <a:effectLst/>
            </c:spPr>
            <c:extLst>
              <c:ext xmlns:c16="http://schemas.microsoft.com/office/drawing/2014/chart" uri="{C3380CC4-5D6E-409C-BE32-E72D297353CC}">
                <c16:uniqueId val="{00000009-2D8E-5840-B25F-CD4D63F30994}"/>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0B-2D8E-5840-B25F-CD4D63F30994}"/>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D-2D8E-5840-B25F-CD4D63F30994}"/>
              </c:ext>
            </c:extLst>
          </c:dPt>
          <c:dPt>
            <c:idx val="7"/>
            <c:invertIfNegative val="0"/>
            <c:bubble3D val="0"/>
            <c:spPr>
              <a:solidFill>
                <a:schemeClr val="bg1">
                  <a:lumMod val="75000"/>
                </a:schemeClr>
              </a:solidFill>
              <a:ln>
                <a:noFill/>
              </a:ln>
              <a:effectLst/>
            </c:spPr>
            <c:extLst>
              <c:ext xmlns:c16="http://schemas.microsoft.com/office/drawing/2014/chart" uri="{C3380CC4-5D6E-409C-BE32-E72D297353CC}">
                <c16:uniqueId val="{0000000F-2D8E-5840-B25F-CD4D63F30994}"/>
              </c:ext>
            </c:extLst>
          </c:dPt>
          <c:dPt>
            <c:idx val="9"/>
            <c:invertIfNegative val="0"/>
            <c:bubble3D val="0"/>
            <c:spPr>
              <a:solidFill>
                <a:schemeClr val="tx1"/>
              </a:solidFill>
              <a:ln>
                <a:noFill/>
              </a:ln>
              <a:effectLst/>
            </c:spPr>
            <c:extLst>
              <c:ext xmlns:c16="http://schemas.microsoft.com/office/drawing/2014/chart" uri="{C3380CC4-5D6E-409C-BE32-E72D297353CC}">
                <c16:uniqueId val="{00000011-2D8E-5840-B25F-CD4D63F30994}"/>
              </c:ext>
            </c:extLst>
          </c:dPt>
          <c:dPt>
            <c:idx val="10"/>
            <c:invertIfNegative val="0"/>
            <c:bubble3D val="0"/>
            <c:spPr>
              <a:solidFill>
                <a:schemeClr val="bg1">
                  <a:lumMod val="75000"/>
                </a:schemeClr>
              </a:solidFill>
              <a:ln>
                <a:noFill/>
              </a:ln>
              <a:effectLst/>
            </c:spPr>
            <c:extLst>
              <c:ext xmlns:c16="http://schemas.microsoft.com/office/drawing/2014/chart" uri="{C3380CC4-5D6E-409C-BE32-E72D297353CC}">
                <c16:uniqueId val="{00000013-2D8E-5840-B25F-CD4D63F30994}"/>
              </c:ext>
            </c:extLst>
          </c:dPt>
          <c:dPt>
            <c:idx val="11"/>
            <c:invertIfNegative val="0"/>
            <c:bubble3D val="0"/>
            <c:spPr>
              <a:solidFill>
                <a:schemeClr val="bg1">
                  <a:lumMod val="75000"/>
                </a:schemeClr>
              </a:solidFill>
              <a:ln>
                <a:noFill/>
              </a:ln>
              <a:effectLst/>
            </c:spPr>
            <c:extLst>
              <c:ext xmlns:c16="http://schemas.microsoft.com/office/drawing/2014/chart" uri="{C3380CC4-5D6E-409C-BE32-E72D297353CC}">
                <c16:uniqueId val="{00000015-2D8E-5840-B25F-CD4D63F30994}"/>
              </c:ext>
            </c:extLst>
          </c:dPt>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17-2D8E-5840-B25F-CD4D63F30994}"/>
              </c:ext>
            </c:extLst>
          </c:dPt>
          <c:dPt>
            <c:idx val="13"/>
            <c:invertIfNegative val="0"/>
            <c:bubble3D val="0"/>
            <c:spPr>
              <a:solidFill>
                <a:schemeClr val="bg1">
                  <a:lumMod val="75000"/>
                </a:schemeClr>
              </a:solidFill>
              <a:ln>
                <a:noFill/>
              </a:ln>
              <a:effectLst/>
            </c:spPr>
            <c:extLst>
              <c:ext xmlns:c16="http://schemas.microsoft.com/office/drawing/2014/chart" uri="{C3380CC4-5D6E-409C-BE32-E72D297353CC}">
                <c16:uniqueId val="{00000019-2D8E-5840-B25F-CD4D63F30994}"/>
              </c:ext>
            </c:extLst>
          </c:dPt>
          <c:dPt>
            <c:idx val="14"/>
            <c:invertIfNegative val="0"/>
            <c:bubble3D val="0"/>
            <c:spPr>
              <a:solidFill>
                <a:schemeClr val="bg1">
                  <a:lumMod val="75000"/>
                </a:schemeClr>
              </a:solidFill>
              <a:ln>
                <a:noFill/>
              </a:ln>
              <a:effectLst/>
            </c:spPr>
            <c:extLst>
              <c:ext xmlns:c16="http://schemas.microsoft.com/office/drawing/2014/chart" uri="{C3380CC4-5D6E-409C-BE32-E72D297353CC}">
                <c16:uniqueId val="{0000001B-2D8E-5840-B25F-CD4D63F30994}"/>
              </c:ext>
            </c:extLst>
          </c:dPt>
          <c:dPt>
            <c:idx val="15"/>
            <c:invertIfNegative val="0"/>
            <c:bubble3D val="0"/>
            <c:spPr>
              <a:solidFill>
                <a:schemeClr val="bg1">
                  <a:lumMod val="75000"/>
                </a:schemeClr>
              </a:solidFill>
              <a:ln>
                <a:noFill/>
              </a:ln>
              <a:effectLst/>
            </c:spPr>
            <c:extLst>
              <c:ext xmlns:c16="http://schemas.microsoft.com/office/drawing/2014/chart" uri="{C3380CC4-5D6E-409C-BE32-E72D297353CC}">
                <c16:uniqueId val="{0000001D-2D8E-5840-B25F-CD4D63F30994}"/>
              </c:ext>
            </c:extLst>
          </c:dPt>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1F-2D8E-5840-B25F-CD4D63F30994}"/>
              </c:ext>
            </c:extLst>
          </c:dPt>
          <c:dPt>
            <c:idx val="17"/>
            <c:invertIfNegative val="0"/>
            <c:bubble3D val="0"/>
            <c:spPr>
              <a:solidFill>
                <a:schemeClr val="bg1">
                  <a:lumMod val="75000"/>
                </a:schemeClr>
              </a:solidFill>
              <a:ln>
                <a:noFill/>
              </a:ln>
              <a:effectLst/>
            </c:spPr>
            <c:extLst>
              <c:ext xmlns:c16="http://schemas.microsoft.com/office/drawing/2014/chart" uri="{C3380CC4-5D6E-409C-BE32-E72D297353CC}">
                <c16:uniqueId val="{00000021-2D8E-5840-B25F-CD4D63F30994}"/>
              </c:ext>
            </c:extLst>
          </c:dPt>
          <c:dPt>
            <c:idx val="18"/>
            <c:invertIfNegative val="0"/>
            <c:bubble3D val="0"/>
            <c:spPr>
              <a:solidFill>
                <a:schemeClr val="bg1">
                  <a:lumMod val="75000"/>
                </a:schemeClr>
              </a:solidFill>
              <a:ln>
                <a:noFill/>
              </a:ln>
              <a:effectLst/>
            </c:spPr>
            <c:extLst>
              <c:ext xmlns:c16="http://schemas.microsoft.com/office/drawing/2014/chart" uri="{C3380CC4-5D6E-409C-BE32-E72D297353CC}">
                <c16:uniqueId val="{00000023-2D8E-5840-B25F-CD4D63F30994}"/>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More discerning about what I eat</c:v>
                </c:pt>
                <c:pt idx="1">
                  <c:v>The way I cook/prepare meals is very different</c:v>
                </c:pt>
                <c:pt idx="2">
                  <c:v>I share meals with my HH during day</c:v>
                </c:pt>
                <c:pt idx="3">
                  <c:v>Consume differently depending where I work</c:v>
                </c:pt>
                <c:pt idx="4">
                  <c:v>Snack more</c:v>
                </c:pt>
                <c:pt idx="5">
                  <c:v>Eat leftovers more</c:v>
                </c:pt>
                <c:pt idx="6">
                  <c:v>More meals delivered/takeaways</c:v>
                </c:pt>
                <c:pt idx="7">
                  <c:v>It's hard to eat/drink healthily</c:v>
                </c:pt>
                <c:pt idx="8">
                  <c:v>Bored consuming same things</c:v>
                </c:pt>
                <c:pt idx="9">
                  <c:v>Eat and drink more</c:v>
                </c:pt>
              </c:strCache>
            </c:strRef>
          </c:cat>
          <c:val>
            <c:numRef>
              <c:f>Sheet1!$B$2:$B$11</c:f>
              <c:numCache>
                <c:formatCode>0%</c:formatCode>
                <c:ptCount val="10"/>
                <c:pt idx="0">
                  <c:v>0.31084599999999996</c:v>
                </c:pt>
                <c:pt idx="1">
                  <c:v>0.27579300000000001</c:v>
                </c:pt>
                <c:pt idx="2">
                  <c:v>0.25353599999999998</c:v>
                </c:pt>
                <c:pt idx="3">
                  <c:v>0.259994</c:v>
                </c:pt>
                <c:pt idx="4">
                  <c:v>0.23719799999999999</c:v>
                </c:pt>
                <c:pt idx="5">
                  <c:v>0.21322099999999999</c:v>
                </c:pt>
                <c:pt idx="6">
                  <c:v>0.220274</c:v>
                </c:pt>
                <c:pt idx="7">
                  <c:v>0.180871</c:v>
                </c:pt>
                <c:pt idx="8">
                  <c:v>0.17408499999999999</c:v>
                </c:pt>
                <c:pt idx="9">
                  <c:v>0.26121700000000003</c:v>
                </c:pt>
              </c:numCache>
            </c:numRef>
          </c:val>
          <c:extLst>
            <c:ext xmlns:c16="http://schemas.microsoft.com/office/drawing/2014/chart" uri="{C3380CC4-5D6E-409C-BE32-E72D297353CC}">
              <c16:uniqueId val="{00000024-2D8E-5840-B25F-CD4D63F30994}"/>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60000000000000009"/>
          <c:min val="0"/>
        </c:scaling>
        <c:delete val="1"/>
        <c:axPos val="t"/>
        <c:numFmt formatCode="0%" sourceLinked="1"/>
        <c:majorTickMark val="out"/>
        <c:minorTickMark val="none"/>
        <c:tickLblPos val="nextTo"/>
        <c:crossAx val="93441581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486629784350607"/>
          <c:y val="3.7023033282540842E-3"/>
          <c:w val="0.51827041894841108"/>
          <c:h val="0.99576380155808619"/>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6163-904A-97A9-C47D9529077C}"/>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6163-904A-97A9-C47D9529077C}"/>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5-6163-904A-97A9-C47D9529077C}"/>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7-6163-904A-97A9-C47D9529077C}"/>
              </c:ext>
            </c:extLst>
          </c:dPt>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09-6163-904A-97A9-C47D9529077C}"/>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0B-6163-904A-97A9-C47D9529077C}"/>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D-6163-904A-97A9-C47D9529077C}"/>
              </c:ext>
            </c:extLst>
          </c:dPt>
          <c:dPt>
            <c:idx val="7"/>
            <c:invertIfNegative val="0"/>
            <c:bubble3D val="0"/>
            <c:spPr>
              <a:solidFill>
                <a:schemeClr val="bg1">
                  <a:lumMod val="75000"/>
                </a:schemeClr>
              </a:solidFill>
              <a:ln>
                <a:noFill/>
              </a:ln>
              <a:effectLst/>
            </c:spPr>
            <c:extLst>
              <c:ext xmlns:c16="http://schemas.microsoft.com/office/drawing/2014/chart" uri="{C3380CC4-5D6E-409C-BE32-E72D297353CC}">
                <c16:uniqueId val="{0000000F-6163-904A-97A9-C47D9529077C}"/>
              </c:ext>
            </c:extLst>
          </c:dPt>
          <c:dPt>
            <c:idx val="9"/>
            <c:invertIfNegative val="0"/>
            <c:bubble3D val="0"/>
            <c:spPr>
              <a:solidFill>
                <a:schemeClr val="bg1">
                  <a:lumMod val="75000"/>
                </a:schemeClr>
              </a:solidFill>
              <a:ln>
                <a:noFill/>
              </a:ln>
              <a:effectLst/>
            </c:spPr>
            <c:extLst>
              <c:ext xmlns:c16="http://schemas.microsoft.com/office/drawing/2014/chart" uri="{C3380CC4-5D6E-409C-BE32-E72D297353CC}">
                <c16:uniqueId val="{00000011-6163-904A-97A9-C47D9529077C}"/>
              </c:ext>
            </c:extLst>
          </c:dPt>
          <c:dPt>
            <c:idx val="10"/>
            <c:invertIfNegative val="0"/>
            <c:bubble3D val="0"/>
            <c:spPr>
              <a:solidFill>
                <a:schemeClr val="bg1">
                  <a:lumMod val="75000"/>
                </a:schemeClr>
              </a:solidFill>
              <a:ln>
                <a:noFill/>
              </a:ln>
              <a:effectLst/>
            </c:spPr>
            <c:extLst>
              <c:ext xmlns:c16="http://schemas.microsoft.com/office/drawing/2014/chart" uri="{C3380CC4-5D6E-409C-BE32-E72D297353CC}">
                <c16:uniqueId val="{00000013-6163-904A-97A9-C47D9529077C}"/>
              </c:ext>
            </c:extLst>
          </c:dPt>
          <c:dPt>
            <c:idx val="11"/>
            <c:invertIfNegative val="0"/>
            <c:bubble3D val="0"/>
            <c:spPr>
              <a:solidFill>
                <a:schemeClr val="bg1">
                  <a:lumMod val="75000"/>
                </a:schemeClr>
              </a:solidFill>
              <a:ln>
                <a:noFill/>
              </a:ln>
              <a:effectLst/>
            </c:spPr>
            <c:extLst>
              <c:ext xmlns:c16="http://schemas.microsoft.com/office/drawing/2014/chart" uri="{C3380CC4-5D6E-409C-BE32-E72D297353CC}">
                <c16:uniqueId val="{00000015-6163-904A-97A9-C47D9529077C}"/>
              </c:ext>
            </c:extLst>
          </c:dPt>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17-6163-904A-97A9-C47D9529077C}"/>
              </c:ext>
            </c:extLst>
          </c:dPt>
          <c:dPt>
            <c:idx val="13"/>
            <c:invertIfNegative val="0"/>
            <c:bubble3D val="0"/>
            <c:spPr>
              <a:solidFill>
                <a:schemeClr val="bg1">
                  <a:lumMod val="75000"/>
                </a:schemeClr>
              </a:solidFill>
              <a:ln>
                <a:noFill/>
              </a:ln>
              <a:effectLst/>
            </c:spPr>
            <c:extLst>
              <c:ext xmlns:c16="http://schemas.microsoft.com/office/drawing/2014/chart" uri="{C3380CC4-5D6E-409C-BE32-E72D297353CC}">
                <c16:uniqueId val="{00000019-6163-904A-97A9-C47D9529077C}"/>
              </c:ext>
            </c:extLst>
          </c:dPt>
          <c:dPt>
            <c:idx val="14"/>
            <c:invertIfNegative val="0"/>
            <c:bubble3D val="0"/>
            <c:spPr>
              <a:solidFill>
                <a:schemeClr val="bg1">
                  <a:lumMod val="75000"/>
                </a:schemeClr>
              </a:solidFill>
              <a:ln>
                <a:noFill/>
              </a:ln>
              <a:effectLst/>
            </c:spPr>
            <c:extLst>
              <c:ext xmlns:c16="http://schemas.microsoft.com/office/drawing/2014/chart" uri="{C3380CC4-5D6E-409C-BE32-E72D297353CC}">
                <c16:uniqueId val="{0000001B-6163-904A-97A9-C47D9529077C}"/>
              </c:ext>
            </c:extLst>
          </c:dPt>
          <c:dPt>
            <c:idx val="15"/>
            <c:invertIfNegative val="0"/>
            <c:bubble3D val="0"/>
            <c:spPr>
              <a:solidFill>
                <a:schemeClr val="bg1">
                  <a:lumMod val="75000"/>
                </a:schemeClr>
              </a:solidFill>
              <a:ln>
                <a:noFill/>
              </a:ln>
              <a:effectLst/>
            </c:spPr>
            <c:extLst>
              <c:ext xmlns:c16="http://schemas.microsoft.com/office/drawing/2014/chart" uri="{C3380CC4-5D6E-409C-BE32-E72D297353CC}">
                <c16:uniqueId val="{0000001D-6163-904A-97A9-C47D9529077C}"/>
              </c:ext>
            </c:extLst>
          </c:dPt>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1F-6163-904A-97A9-C47D9529077C}"/>
              </c:ext>
            </c:extLst>
          </c:dPt>
          <c:dPt>
            <c:idx val="17"/>
            <c:invertIfNegative val="0"/>
            <c:bubble3D val="0"/>
            <c:spPr>
              <a:solidFill>
                <a:schemeClr val="bg1">
                  <a:lumMod val="75000"/>
                </a:schemeClr>
              </a:solidFill>
              <a:ln>
                <a:noFill/>
              </a:ln>
              <a:effectLst/>
            </c:spPr>
            <c:extLst>
              <c:ext xmlns:c16="http://schemas.microsoft.com/office/drawing/2014/chart" uri="{C3380CC4-5D6E-409C-BE32-E72D297353CC}">
                <c16:uniqueId val="{00000021-6163-904A-97A9-C47D9529077C}"/>
              </c:ext>
            </c:extLst>
          </c:dPt>
          <c:dPt>
            <c:idx val="18"/>
            <c:invertIfNegative val="0"/>
            <c:bubble3D val="0"/>
            <c:spPr>
              <a:solidFill>
                <a:schemeClr val="bg1">
                  <a:lumMod val="75000"/>
                </a:schemeClr>
              </a:solidFill>
              <a:ln>
                <a:noFill/>
              </a:ln>
              <a:effectLst/>
            </c:spPr>
            <c:extLst>
              <c:ext xmlns:c16="http://schemas.microsoft.com/office/drawing/2014/chart" uri="{C3380CC4-5D6E-409C-BE32-E72D297353CC}">
                <c16:uniqueId val="{00000023-6163-904A-97A9-C47D9529077C}"/>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More discerning about what I eat</c:v>
                </c:pt>
                <c:pt idx="1">
                  <c:v>The way I cook/prepare meals is very different</c:v>
                </c:pt>
                <c:pt idx="2">
                  <c:v>I share meals with my HH during day</c:v>
                </c:pt>
                <c:pt idx="3">
                  <c:v>Consume differently depending where I work</c:v>
                </c:pt>
                <c:pt idx="4">
                  <c:v>Snack more</c:v>
                </c:pt>
                <c:pt idx="5">
                  <c:v>Eat leftovers more</c:v>
                </c:pt>
                <c:pt idx="6">
                  <c:v>More meals delivered/takeaways</c:v>
                </c:pt>
                <c:pt idx="7">
                  <c:v>It's hard to eat/drink healthily</c:v>
                </c:pt>
                <c:pt idx="8">
                  <c:v>Bored consuming same things</c:v>
                </c:pt>
                <c:pt idx="9">
                  <c:v>Eat and drink more</c:v>
                </c:pt>
              </c:strCache>
            </c:strRef>
          </c:cat>
          <c:val>
            <c:numRef>
              <c:f>Sheet1!$B$2:$B$11</c:f>
              <c:numCache>
                <c:formatCode>0%</c:formatCode>
                <c:ptCount val="10"/>
                <c:pt idx="0">
                  <c:v>0.23012299999999999</c:v>
                </c:pt>
                <c:pt idx="1">
                  <c:v>0.12634100000000001</c:v>
                </c:pt>
                <c:pt idx="2">
                  <c:v>0.19033</c:v>
                </c:pt>
                <c:pt idx="3">
                  <c:v>0.17056199999999999</c:v>
                </c:pt>
                <c:pt idx="4">
                  <c:v>0.18766200000000002</c:v>
                </c:pt>
                <c:pt idx="5">
                  <c:v>0.14438000000000001</c:v>
                </c:pt>
                <c:pt idx="6">
                  <c:v>0.187753</c:v>
                </c:pt>
                <c:pt idx="7">
                  <c:v>0.14449000000000001</c:v>
                </c:pt>
                <c:pt idx="8">
                  <c:v>0.161996</c:v>
                </c:pt>
                <c:pt idx="9">
                  <c:v>0.146899</c:v>
                </c:pt>
              </c:numCache>
            </c:numRef>
          </c:val>
          <c:extLst>
            <c:ext xmlns:c16="http://schemas.microsoft.com/office/drawing/2014/chart" uri="{C3380CC4-5D6E-409C-BE32-E72D297353CC}">
              <c16:uniqueId val="{00000024-6163-904A-97A9-C47D9529077C}"/>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60000000000000009"/>
          <c:min val="0"/>
        </c:scaling>
        <c:delete val="1"/>
        <c:axPos val="t"/>
        <c:numFmt formatCode="0%" sourceLinked="1"/>
        <c:majorTickMark val="out"/>
        <c:minorTickMark val="none"/>
        <c:tickLblPos val="nextTo"/>
        <c:crossAx val="93441581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486629784350607"/>
          <c:y val="3.7023033282540842E-3"/>
          <c:w val="0.51827041894841108"/>
          <c:h val="0.99576380155808619"/>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rgbClr val="FF6D05"/>
              </a:solidFill>
              <a:ln>
                <a:noFill/>
              </a:ln>
              <a:effectLst/>
            </c:spPr>
            <c:extLst>
              <c:ext xmlns:c16="http://schemas.microsoft.com/office/drawing/2014/chart" uri="{C3380CC4-5D6E-409C-BE32-E72D297353CC}">
                <c16:uniqueId val="{00000001-C33D-A04C-97C0-9805D2C1427B}"/>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C33D-A04C-97C0-9805D2C1427B}"/>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5-C33D-A04C-97C0-9805D2C1427B}"/>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7-C33D-A04C-97C0-9805D2C1427B}"/>
              </c:ext>
            </c:extLst>
          </c:dPt>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09-C33D-A04C-97C0-9805D2C1427B}"/>
              </c:ext>
            </c:extLst>
          </c:dPt>
          <c:dPt>
            <c:idx val="5"/>
            <c:invertIfNegative val="0"/>
            <c:bubble3D val="0"/>
            <c:spPr>
              <a:solidFill>
                <a:srgbClr val="FF6D05"/>
              </a:solidFill>
              <a:ln>
                <a:noFill/>
              </a:ln>
              <a:effectLst/>
            </c:spPr>
            <c:extLst>
              <c:ext xmlns:c16="http://schemas.microsoft.com/office/drawing/2014/chart" uri="{C3380CC4-5D6E-409C-BE32-E72D297353CC}">
                <c16:uniqueId val="{0000000B-C33D-A04C-97C0-9805D2C1427B}"/>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D-C33D-A04C-97C0-9805D2C1427B}"/>
              </c:ext>
            </c:extLst>
          </c:dPt>
          <c:dPt>
            <c:idx val="7"/>
            <c:invertIfNegative val="0"/>
            <c:bubble3D val="0"/>
            <c:spPr>
              <a:solidFill>
                <a:schemeClr val="bg1">
                  <a:lumMod val="75000"/>
                </a:schemeClr>
              </a:solidFill>
              <a:ln>
                <a:noFill/>
              </a:ln>
              <a:effectLst/>
            </c:spPr>
            <c:extLst>
              <c:ext xmlns:c16="http://schemas.microsoft.com/office/drawing/2014/chart" uri="{C3380CC4-5D6E-409C-BE32-E72D297353CC}">
                <c16:uniqueId val="{0000000F-C33D-A04C-97C0-9805D2C1427B}"/>
              </c:ext>
            </c:extLst>
          </c:dPt>
          <c:dPt>
            <c:idx val="9"/>
            <c:invertIfNegative val="0"/>
            <c:bubble3D val="0"/>
            <c:spPr>
              <a:solidFill>
                <a:schemeClr val="bg1">
                  <a:lumMod val="75000"/>
                </a:schemeClr>
              </a:solidFill>
              <a:ln>
                <a:noFill/>
              </a:ln>
              <a:effectLst/>
            </c:spPr>
            <c:extLst>
              <c:ext xmlns:c16="http://schemas.microsoft.com/office/drawing/2014/chart" uri="{C3380CC4-5D6E-409C-BE32-E72D297353CC}">
                <c16:uniqueId val="{00000011-C33D-A04C-97C0-9805D2C1427B}"/>
              </c:ext>
            </c:extLst>
          </c:dPt>
          <c:dPt>
            <c:idx val="10"/>
            <c:invertIfNegative val="0"/>
            <c:bubble3D val="0"/>
            <c:spPr>
              <a:solidFill>
                <a:schemeClr val="bg1">
                  <a:lumMod val="75000"/>
                </a:schemeClr>
              </a:solidFill>
              <a:ln>
                <a:noFill/>
              </a:ln>
              <a:effectLst/>
            </c:spPr>
            <c:extLst>
              <c:ext xmlns:c16="http://schemas.microsoft.com/office/drawing/2014/chart" uri="{C3380CC4-5D6E-409C-BE32-E72D297353CC}">
                <c16:uniqueId val="{00000013-C33D-A04C-97C0-9805D2C1427B}"/>
              </c:ext>
            </c:extLst>
          </c:dPt>
          <c:dPt>
            <c:idx val="11"/>
            <c:invertIfNegative val="0"/>
            <c:bubble3D val="0"/>
            <c:spPr>
              <a:solidFill>
                <a:schemeClr val="bg1">
                  <a:lumMod val="75000"/>
                </a:schemeClr>
              </a:solidFill>
              <a:ln>
                <a:noFill/>
              </a:ln>
              <a:effectLst/>
            </c:spPr>
            <c:extLst>
              <c:ext xmlns:c16="http://schemas.microsoft.com/office/drawing/2014/chart" uri="{C3380CC4-5D6E-409C-BE32-E72D297353CC}">
                <c16:uniqueId val="{00000015-C33D-A04C-97C0-9805D2C1427B}"/>
              </c:ext>
            </c:extLst>
          </c:dPt>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17-C33D-A04C-97C0-9805D2C1427B}"/>
              </c:ext>
            </c:extLst>
          </c:dPt>
          <c:dPt>
            <c:idx val="13"/>
            <c:invertIfNegative val="0"/>
            <c:bubble3D val="0"/>
            <c:spPr>
              <a:solidFill>
                <a:schemeClr val="bg1">
                  <a:lumMod val="75000"/>
                </a:schemeClr>
              </a:solidFill>
              <a:ln>
                <a:noFill/>
              </a:ln>
              <a:effectLst/>
            </c:spPr>
            <c:extLst>
              <c:ext xmlns:c16="http://schemas.microsoft.com/office/drawing/2014/chart" uri="{C3380CC4-5D6E-409C-BE32-E72D297353CC}">
                <c16:uniqueId val="{00000019-C33D-A04C-97C0-9805D2C1427B}"/>
              </c:ext>
            </c:extLst>
          </c:dPt>
          <c:dPt>
            <c:idx val="14"/>
            <c:invertIfNegative val="0"/>
            <c:bubble3D val="0"/>
            <c:spPr>
              <a:solidFill>
                <a:schemeClr val="bg1">
                  <a:lumMod val="75000"/>
                </a:schemeClr>
              </a:solidFill>
              <a:ln>
                <a:noFill/>
              </a:ln>
              <a:effectLst/>
            </c:spPr>
            <c:extLst>
              <c:ext xmlns:c16="http://schemas.microsoft.com/office/drawing/2014/chart" uri="{C3380CC4-5D6E-409C-BE32-E72D297353CC}">
                <c16:uniqueId val="{0000001B-C33D-A04C-97C0-9805D2C1427B}"/>
              </c:ext>
            </c:extLst>
          </c:dPt>
          <c:dPt>
            <c:idx val="15"/>
            <c:invertIfNegative val="0"/>
            <c:bubble3D val="0"/>
            <c:spPr>
              <a:solidFill>
                <a:schemeClr val="bg1">
                  <a:lumMod val="75000"/>
                </a:schemeClr>
              </a:solidFill>
              <a:ln>
                <a:noFill/>
              </a:ln>
              <a:effectLst/>
            </c:spPr>
            <c:extLst>
              <c:ext xmlns:c16="http://schemas.microsoft.com/office/drawing/2014/chart" uri="{C3380CC4-5D6E-409C-BE32-E72D297353CC}">
                <c16:uniqueId val="{0000001D-C33D-A04C-97C0-9805D2C1427B}"/>
              </c:ext>
            </c:extLst>
          </c:dPt>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1F-C33D-A04C-97C0-9805D2C1427B}"/>
              </c:ext>
            </c:extLst>
          </c:dPt>
          <c:dPt>
            <c:idx val="17"/>
            <c:invertIfNegative val="0"/>
            <c:bubble3D val="0"/>
            <c:spPr>
              <a:solidFill>
                <a:schemeClr val="bg1">
                  <a:lumMod val="75000"/>
                </a:schemeClr>
              </a:solidFill>
              <a:ln>
                <a:noFill/>
              </a:ln>
              <a:effectLst/>
            </c:spPr>
            <c:extLst>
              <c:ext xmlns:c16="http://schemas.microsoft.com/office/drawing/2014/chart" uri="{C3380CC4-5D6E-409C-BE32-E72D297353CC}">
                <c16:uniqueId val="{00000021-C33D-A04C-97C0-9805D2C1427B}"/>
              </c:ext>
            </c:extLst>
          </c:dPt>
          <c:dPt>
            <c:idx val="18"/>
            <c:invertIfNegative val="0"/>
            <c:bubble3D val="0"/>
            <c:spPr>
              <a:solidFill>
                <a:schemeClr val="bg1">
                  <a:lumMod val="75000"/>
                </a:schemeClr>
              </a:solidFill>
              <a:ln>
                <a:noFill/>
              </a:ln>
              <a:effectLst/>
            </c:spPr>
            <c:extLst>
              <c:ext xmlns:c16="http://schemas.microsoft.com/office/drawing/2014/chart" uri="{C3380CC4-5D6E-409C-BE32-E72D297353CC}">
                <c16:uniqueId val="{00000023-C33D-A04C-97C0-9805D2C1427B}"/>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More discerning about what I eat</c:v>
                </c:pt>
                <c:pt idx="1">
                  <c:v>The way I cook/prepare meals is very different</c:v>
                </c:pt>
                <c:pt idx="2">
                  <c:v>I share meals with my HH during day</c:v>
                </c:pt>
                <c:pt idx="3">
                  <c:v>Consume differently depending where I work</c:v>
                </c:pt>
                <c:pt idx="4">
                  <c:v>Snack more</c:v>
                </c:pt>
                <c:pt idx="5">
                  <c:v>Eat leftovers more</c:v>
                </c:pt>
                <c:pt idx="6">
                  <c:v>More meals delivered/takeaways</c:v>
                </c:pt>
                <c:pt idx="7">
                  <c:v>It's hard to eat/drink healthily</c:v>
                </c:pt>
                <c:pt idx="8">
                  <c:v>Bored consuming same things</c:v>
                </c:pt>
                <c:pt idx="9">
                  <c:v>Eat and drink more</c:v>
                </c:pt>
              </c:strCache>
            </c:strRef>
          </c:cat>
          <c:val>
            <c:numRef>
              <c:f>Sheet1!$B$2:$B$11</c:f>
              <c:numCache>
                <c:formatCode>0%</c:formatCode>
                <c:ptCount val="10"/>
                <c:pt idx="0">
                  <c:v>0.330428</c:v>
                </c:pt>
                <c:pt idx="1">
                  <c:v>0.219806</c:v>
                </c:pt>
                <c:pt idx="2">
                  <c:v>0.2495</c:v>
                </c:pt>
                <c:pt idx="3">
                  <c:v>0.20374999999999999</c:v>
                </c:pt>
                <c:pt idx="4">
                  <c:v>0.21857099999999999</c:v>
                </c:pt>
                <c:pt idx="5">
                  <c:v>0.22590099999999999</c:v>
                </c:pt>
                <c:pt idx="6">
                  <c:v>0.209679</c:v>
                </c:pt>
                <c:pt idx="7">
                  <c:v>0.17619900000000002</c:v>
                </c:pt>
                <c:pt idx="8">
                  <c:v>0.161246</c:v>
                </c:pt>
                <c:pt idx="9">
                  <c:v>0.15595400000000001</c:v>
                </c:pt>
              </c:numCache>
            </c:numRef>
          </c:val>
          <c:extLst>
            <c:ext xmlns:c16="http://schemas.microsoft.com/office/drawing/2014/chart" uri="{C3380CC4-5D6E-409C-BE32-E72D297353CC}">
              <c16:uniqueId val="{00000024-C33D-A04C-97C0-9805D2C1427B}"/>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60000000000000009"/>
          <c:min val="0"/>
        </c:scaling>
        <c:delete val="1"/>
        <c:axPos val="t"/>
        <c:numFmt formatCode="0%" sourceLinked="1"/>
        <c:majorTickMark val="out"/>
        <c:minorTickMark val="none"/>
        <c:tickLblPos val="nextTo"/>
        <c:crossAx val="93441581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9.4159737242434025E-2"/>
          <c:w val="1"/>
          <c:h val="0.59565773306220005"/>
        </c:manualLayout>
      </c:layout>
      <c:barChart>
        <c:barDir val="bar"/>
        <c:grouping val="percentStacked"/>
        <c:varyColors val="0"/>
        <c:ser>
          <c:idx val="0"/>
          <c:order val="0"/>
          <c:tx>
            <c:strRef>
              <c:f>Sheet1!$A$2</c:f>
              <c:strCache>
                <c:ptCount val="1"/>
                <c:pt idx="0">
                  <c:v>Existing constrained</c:v>
                </c:pt>
              </c:strCache>
            </c:strRef>
          </c:tx>
          <c:spPr>
            <a:solidFill>
              <a:srgbClr val="D2004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0.14000000000000001</c:v>
                </c:pt>
              </c:numCache>
            </c:numRef>
          </c:val>
          <c:extLst>
            <c:ext xmlns:c16="http://schemas.microsoft.com/office/drawing/2014/chart" uri="{C3380CC4-5D6E-409C-BE32-E72D297353CC}">
              <c16:uniqueId val="{00000000-CD8D-0242-A7A4-87D067661771}"/>
            </c:ext>
          </c:extLst>
        </c:ser>
        <c:ser>
          <c:idx val="1"/>
          <c:order val="1"/>
          <c:tx>
            <c:strRef>
              <c:f>Sheet1!$A$3</c:f>
              <c:strCache>
                <c:ptCount val="1"/>
                <c:pt idx="0">
                  <c:v>Newly constrained</c:v>
                </c:pt>
              </c:strCache>
            </c:strRef>
          </c:tx>
          <c:spPr>
            <a:solidFill>
              <a:srgbClr val="F84E8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0.45</c:v>
                </c:pt>
              </c:numCache>
            </c:numRef>
          </c:val>
          <c:extLst>
            <c:ext xmlns:c16="http://schemas.microsoft.com/office/drawing/2014/chart" uri="{C3380CC4-5D6E-409C-BE32-E72D297353CC}">
              <c16:uniqueId val="{00000004-CD8D-0242-A7A4-87D067661771}"/>
            </c:ext>
          </c:extLst>
        </c:ser>
        <c:ser>
          <c:idx val="2"/>
          <c:order val="2"/>
          <c:tx>
            <c:strRef>
              <c:f>Sheet1!$A$4</c:f>
              <c:strCache>
                <c:ptCount val="1"/>
                <c:pt idx="0">
                  <c:v>Cautious insulated</c:v>
                </c:pt>
              </c:strCache>
            </c:strRef>
          </c:tx>
          <c:spPr>
            <a:solidFill>
              <a:srgbClr val="00CA2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0.34</c:v>
                </c:pt>
              </c:numCache>
            </c:numRef>
          </c:val>
          <c:extLst>
            <c:ext xmlns:c16="http://schemas.microsoft.com/office/drawing/2014/chart" uri="{C3380CC4-5D6E-409C-BE32-E72D297353CC}">
              <c16:uniqueId val="{00000000-A9D7-8E4C-8654-DD47A0D623E0}"/>
            </c:ext>
          </c:extLst>
        </c:ser>
        <c:ser>
          <c:idx val="3"/>
          <c:order val="3"/>
          <c:tx>
            <c:strRef>
              <c:f>Sheet1!$A$5</c:f>
              <c:strCache>
                <c:ptCount val="1"/>
                <c:pt idx="0">
                  <c:v>Unrestricted insulated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7.0000000000000007E-2</c:v>
                </c:pt>
              </c:numCache>
            </c:numRef>
          </c:val>
          <c:extLst>
            <c:ext xmlns:c16="http://schemas.microsoft.com/office/drawing/2014/chart" uri="{C3380CC4-5D6E-409C-BE32-E72D297353CC}">
              <c16:uniqueId val="{00000001-A9D7-8E4C-8654-DD47A0D623E0}"/>
            </c:ext>
          </c:extLst>
        </c:ser>
        <c:dLbls>
          <c:dLblPos val="inBase"/>
          <c:showLegendKey val="0"/>
          <c:showVal val="1"/>
          <c:showCatName val="0"/>
          <c:showSerName val="0"/>
          <c:showPercent val="0"/>
          <c:showBubbleSize val="0"/>
        </c:dLbls>
        <c:gapWidth val="75"/>
        <c:overlap val="100"/>
        <c:axId val="1673453168"/>
        <c:axId val="1673463712"/>
      </c:barChart>
      <c:catAx>
        <c:axId val="1673453168"/>
        <c:scaling>
          <c:orientation val="minMax"/>
        </c:scaling>
        <c:delete val="1"/>
        <c:axPos val="l"/>
        <c:numFmt formatCode="General" sourceLinked="1"/>
        <c:majorTickMark val="none"/>
        <c:minorTickMark val="none"/>
        <c:tickLblPos val="nextTo"/>
        <c:crossAx val="1673463712"/>
        <c:crosses val="autoZero"/>
        <c:auto val="1"/>
        <c:lblAlgn val="ctr"/>
        <c:lblOffset val="100"/>
        <c:noMultiLvlLbl val="0"/>
      </c:catAx>
      <c:valAx>
        <c:axId val="1673463712"/>
        <c:scaling>
          <c:orientation val="minMax"/>
        </c:scaling>
        <c:delete val="1"/>
        <c:axPos val="b"/>
        <c:numFmt formatCode="0%" sourceLinked="1"/>
        <c:majorTickMark val="none"/>
        <c:minorTickMark val="none"/>
        <c:tickLblPos val="nextTo"/>
        <c:crossAx val="1673453168"/>
        <c:crosses val="autoZero"/>
        <c:crossBetween val="between"/>
      </c:valAx>
      <c:spPr>
        <a:noFill/>
        <a:ln>
          <a:noFill/>
        </a:ln>
        <a:effectLst/>
      </c:spPr>
    </c:plotArea>
    <c:legend>
      <c:legendPos val="b"/>
      <c:layout>
        <c:manualLayout>
          <c:xMode val="edge"/>
          <c:yMode val="edge"/>
          <c:x val="0"/>
          <c:y val="0.67291724659943153"/>
          <c:w val="0.99911471524835704"/>
          <c:h val="0.275722896722877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ontserrat"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Montserrat" pitchFamily="2" charset="77"/>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486629784350607"/>
          <c:y val="3.7023033282540842E-3"/>
          <c:w val="0.51827041894841108"/>
          <c:h val="0.99576380155808619"/>
        </c:manualLayout>
      </c:layout>
      <c:barChart>
        <c:barDir val="bar"/>
        <c:grouping val="clustered"/>
        <c:varyColors val="0"/>
        <c:ser>
          <c:idx val="0"/>
          <c:order val="0"/>
          <c:tx>
            <c:strRef>
              <c:f>Sheet1!$B$1</c:f>
              <c:strCache>
                <c:ptCount val="1"/>
                <c:pt idx="0">
                  <c:v>Series 1</c:v>
                </c:pt>
              </c:strCache>
            </c:strRef>
          </c:tx>
          <c:spPr>
            <a:solidFill>
              <a:srgbClr val="AD4400"/>
            </a:solidFill>
            <a:ln>
              <a:noFill/>
            </a:ln>
            <a:effectLst/>
          </c:spPr>
          <c:invertIfNegative val="0"/>
          <c:dPt>
            <c:idx val="0"/>
            <c:invertIfNegative val="0"/>
            <c:bubble3D val="0"/>
            <c:spPr>
              <a:solidFill>
                <a:srgbClr val="AD4400"/>
              </a:solidFill>
              <a:ln>
                <a:noFill/>
              </a:ln>
              <a:effectLst/>
            </c:spPr>
            <c:extLst>
              <c:ext xmlns:c16="http://schemas.microsoft.com/office/drawing/2014/chart" uri="{C3380CC4-5D6E-409C-BE32-E72D297353CC}">
                <c16:uniqueId val="{00000001-4615-0346-AD1E-004F10C9A301}"/>
              </c:ext>
            </c:extLst>
          </c:dPt>
          <c:dPt>
            <c:idx val="1"/>
            <c:invertIfNegative val="0"/>
            <c:bubble3D val="0"/>
            <c:spPr>
              <a:solidFill>
                <a:srgbClr val="AD4400"/>
              </a:solidFill>
              <a:ln>
                <a:noFill/>
              </a:ln>
              <a:effectLst/>
            </c:spPr>
            <c:extLst>
              <c:ext xmlns:c16="http://schemas.microsoft.com/office/drawing/2014/chart" uri="{C3380CC4-5D6E-409C-BE32-E72D297353CC}">
                <c16:uniqueId val="{00000003-4615-0346-AD1E-004F10C9A301}"/>
              </c:ext>
            </c:extLst>
          </c:dPt>
          <c:dPt>
            <c:idx val="2"/>
            <c:invertIfNegative val="0"/>
            <c:bubble3D val="0"/>
            <c:spPr>
              <a:solidFill>
                <a:srgbClr val="AD4400"/>
              </a:solidFill>
              <a:ln>
                <a:noFill/>
              </a:ln>
              <a:effectLst/>
            </c:spPr>
            <c:extLst>
              <c:ext xmlns:c16="http://schemas.microsoft.com/office/drawing/2014/chart" uri="{C3380CC4-5D6E-409C-BE32-E72D297353CC}">
                <c16:uniqueId val="{00000005-4615-0346-AD1E-004F10C9A301}"/>
              </c:ext>
            </c:extLst>
          </c:dPt>
          <c:dPt>
            <c:idx val="3"/>
            <c:invertIfNegative val="0"/>
            <c:bubble3D val="0"/>
            <c:spPr>
              <a:solidFill>
                <a:srgbClr val="AD4400"/>
              </a:solidFill>
              <a:ln>
                <a:noFill/>
              </a:ln>
              <a:effectLst/>
            </c:spPr>
            <c:extLst>
              <c:ext xmlns:c16="http://schemas.microsoft.com/office/drawing/2014/chart" uri="{C3380CC4-5D6E-409C-BE32-E72D297353CC}">
                <c16:uniqueId val="{00000007-4615-0346-AD1E-004F10C9A301}"/>
              </c:ext>
            </c:extLst>
          </c:dPt>
          <c:dPt>
            <c:idx val="4"/>
            <c:invertIfNegative val="0"/>
            <c:bubble3D val="0"/>
            <c:spPr>
              <a:solidFill>
                <a:srgbClr val="AD4400"/>
              </a:solidFill>
              <a:ln>
                <a:noFill/>
              </a:ln>
              <a:effectLst/>
            </c:spPr>
            <c:extLst>
              <c:ext xmlns:c16="http://schemas.microsoft.com/office/drawing/2014/chart" uri="{C3380CC4-5D6E-409C-BE32-E72D297353CC}">
                <c16:uniqueId val="{00000009-4615-0346-AD1E-004F10C9A301}"/>
              </c:ext>
            </c:extLst>
          </c:dPt>
          <c:dPt>
            <c:idx val="5"/>
            <c:invertIfNegative val="0"/>
            <c:bubble3D val="0"/>
            <c:spPr>
              <a:solidFill>
                <a:srgbClr val="AD4400"/>
              </a:solidFill>
              <a:ln>
                <a:noFill/>
              </a:ln>
              <a:effectLst/>
            </c:spPr>
            <c:extLst>
              <c:ext xmlns:c16="http://schemas.microsoft.com/office/drawing/2014/chart" uri="{C3380CC4-5D6E-409C-BE32-E72D297353CC}">
                <c16:uniqueId val="{0000000B-4615-0346-AD1E-004F10C9A301}"/>
              </c:ext>
            </c:extLst>
          </c:dPt>
          <c:dPt>
            <c:idx val="6"/>
            <c:invertIfNegative val="0"/>
            <c:bubble3D val="0"/>
            <c:spPr>
              <a:solidFill>
                <a:srgbClr val="AD4400"/>
              </a:solidFill>
              <a:ln>
                <a:noFill/>
              </a:ln>
              <a:effectLst/>
            </c:spPr>
            <c:extLst>
              <c:ext xmlns:c16="http://schemas.microsoft.com/office/drawing/2014/chart" uri="{C3380CC4-5D6E-409C-BE32-E72D297353CC}">
                <c16:uniqueId val="{0000000D-4615-0346-AD1E-004F10C9A301}"/>
              </c:ext>
            </c:extLst>
          </c:dPt>
          <c:dPt>
            <c:idx val="7"/>
            <c:invertIfNegative val="0"/>
            <c:bubble3D val="0"/>
            <c:spPr>
              <a:solidFill>
                <a:srgbClr val="AD4400"/>
              </a:solidFill>
              <a:ln>
                <a:noFill/>
              </a:ln>
              <a:effectLst/>
            </c:spPr>
            <c:extLst>
              <c:ext xmlns:c16="http://schemas.microsoft.com/office/drawing/2014/chart" uri="{C3380CC4-5D6E-409C-BE32-E72D297353CC}">
                <c16:uniqueId val="{0000000F-4615-0346-AD1E-004F10C9A301}"/>
              </c:ext>
            </c:extLst>
          </c:dPt>
          <c:dPt>
            <c:idx val="9"/>
            <c:invertIfNegative val="0"/>
            <c:bubble3D val="0"/>
            <c:spPr>
              <a:solidFill>
                <a:srgbClr val="AD4400"/>
              </a:solidFill>
              <a:ln>
                <a:noFill/>
              </a:ln>
              <a:effectLst/>
            </c:spPr>
            <c:extLst>
              <c:ext xmlns:c16="http://schemas.microsoft.com/office/drawing/2014/chart" uri="{C3380CC4-5D6E-409C-BE32-E72D297353CC}">
                <c16:uniqueId val="{00000011-4615-0346-AD1E-004F10C9A301}"/>
              </c:ext>
            </c:extLst>
          </c:dPt>
          <c:dPt>
            <c:idx val="10"/>
            <c:invertIfNegative val="0"/>
            <c:bubble3D val="0"/>
            <c:spPr>
              <a:solidFill>
                <a:srgbClr val="AD4400"/>
              </a:solidFill>
              <a:ln>
                <a:noFill/>
              </a:ln>
              <a:effectLst/>
            </c:spPr>
            <c:extLst>
              <c:ext xmlns:c16="http://schemas.microsoft.com/office/drawing/2014/chart" uri="{C3380CC4-5D6E-409C-BE32-E72D297353CC}">
                <c16:uniqueId val="{00000013-4615-0346-AD1E-004F10C9A301}"/>
              </c:ext>
            </c:extLst>
          </c:dPt>
          <c:dPt>
            <c:idx val="11"/>
            <c:invertIfNegative val="0"/>
            <c:bubble3D val="0"/>
            <c:spPr>
              <a:solidFill>
                <a:srgbClr val="AD4400"/>
              </a:solidFill>
              <a:ln>
                <a:noFill/>
              </a:ln>
              <a:effectLst/>
            </c:spPr>
            <c:extLst>
              <c:ext xmlns:c16="http://schemas.microsoft.com/office/drawing/2014/chart" uri="{C3380CC4-5D6E-409C-BE32-E72D297353CC}">
                <c16:uniqueId val="{00000015-4615-0346-AD1E-004F10C9A301}"/>
              </c:ext>
            </c:extLst>
          </c:dPt>
          <c:dPt>
            <c:idx val="12"/>
            <c:invertIfNegative val="0"/>
            <c:bubble3D val="0"/>
            <c:spPr>
              <a:solidFill>
                <a:srgbClr val="AD4400"/>
              </a:solidFill>
              <a:ln>
                <a:noFill/>
              </a:ln>
              <a:effectLst/>
            </c:spPr>
            <c:extLst>
              <c:ext xmlns:c16="http://schemas.microsoft.com/office/drawing/2014/chart" uri="{C3380CC4-5D6E-409C-BE32-E72D297353CC}">
                <c16:uniqueId val="{00000017-4615-0346-AD1E-004F10C9A301}"/>
              </c:ext>
            </c:extLst>
          </c:dPt>
          <c:dPt>
            <c:idx val="13"/>
            <c:invertIfNegative val="0"/>
            <c:bubble3D val="0"/>
            <c:spPr>
              <a:solidFill>
                <a:srgbClr val="AD4400"/>
              </a:solidFill>
              <a:ln>
                <a:noFill/>
              </a:ln>
              <a:effectLst/>
            </c:spPr>
            <c:extLst>
              <c:ext xmlns:c16="http://schemas.microsoft.com/office/drawing/2014/chart" uri="{C3380CC4-5D6E-409C-BE32-E72D297353CC}">
                <c16:uniqueId val="{00000019-4615-0346-AD1E-004F10C9A301}"/>
              </c:ext>
            </c:extLst>
          </c:dPt>
          <c:dPt>
            <c:idx val="14"/>
            <c:invertIfNegative val="0"/>
            <c:bubble3D val="0"/>
            <c:spPr>
              <a:solidFill>
                <a:srgbClr val="AD4400"/>
              </a:solidFill>
              <a:ln>
                <a:noFill/>
              </a:ln>
              <a:effectLst/>
            </c:spPr>
            <c:extLst>
              <c:ext xmlns:c16="http://schemas.microsoft.com/office/drawing/2014/chart" uri="{C3380CC4-5D6E-409C-BE32-E72D297353CC}">
                <c16:uniqueId val="{0000001B-4615-0346-AD1E-004F10C9A301}"/>
              </c:ext>
            </c:extLst>
          </c:dPt>
          <c:dPt>
            <c:idx val="15"/>
            <c:invertIfNegative val="0"/>
            <c:bubble3D val="0"/>
            <c:spPr>
              <a:solidFill>
                <a:srgbClr val="AD4400"/>
              </a:solidFill>
              <a:ln>
                <a:noFill/>
              </a:ln>
              <a:effectLst/>
            </c:spPr>
            <c:extLst>
              <c:ext xmlns:c16="http://schemas.microsoft.com/office/drawing/2014/chart" uri="{C3380CC4-5D6E-409C-BE32-E72D297353CC}">
                <c16:uniqueId val="{0000001D-4615-0346-AD1E-004F10C9A301}"/>
              </c:ext>
            </c:extLst>
          </c:dPt>
          <c:dPt>
            <c:idx val="16"/>
            <c:invertIfNegative val="0"/>
            <c:bubble3D val="0"/>
            <c:spPr>
              <a:solidFill>
                <a:srgbClr val="AD4400"/>
              </a:solidFill>
              <a:ln>
                <a:noFill/>
              </a:ln>
              <a:effectLst/>
            </c:spPr>
            <c:extLst>
              <c:ext xmlns:c16="http://schemas.microsoft.com/office/drawing/2014/chart" uri="{C3380CC4-5D6E-409C-BE32-E72D297353CC}">
                <c16:uniqueId val="{0000001F-4615-0346-AD1E-004F10C9A301}"/>
              </c:ext>
            </c:extLst>
          </c:dPt>
          <c:dPt>
            <c:idx val="17"/>
            <c:invertIfNegative val="0"/>
            <c:bubble3D val="0"/>
            <c:spPr>
              <a:solidFill>
                <a:srgbClr val="AD4400"/>
              </a:solidFill>
              <a:ln>
                <a:noFill/>
              </a:ln>
              <a:effectLst/>
            </c:spPr>
            <c:extLst>
              <c:ext xmlns:c16="http://schemas.microsoft.com/office/drawing/2014/chart" uri="{C3380CC4-5D6E-409C-BE32-E72D297353CC}">
                <c16:uniqueId val="{00000021-4615-0346-AD1E-004F10C9A301}"/>
              </c:ext>
            </c:extLst>
          </c:dPt>
          <c:dPt>
            <c:idx val="18"/>
            <c:invertIfNegative val="0"/>
            <c:bubble3D val="0"/>
            <c:spPr>
              <a:solidFill>
                <a:srgbClr val="AD4400"/>
              </a:solidFill>
              <a:ln>
                <a:noFill/>
              </a:ln>
              <a:effectLst/>
            </c:spPr>
            <c:extLst>
              <c:ext xmlns:c16="http://schemas.microsoft.com/office/drawing/2014/chart" uri="{C3380CC4-5D6E-409C-BE32-E72D297353CC}">
                <c16:uniqueId val="{00000023-4615-0346-AD1E-004F10C9A301}"/>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More discerning about what I eat</c:v>
                </c:pt>
                <c:pt idx="1">
                  <c:v>The way I cook/prepare meals is very different</c:v>
                </c:pt>
                <c:pt idx="2">
                  <c:v>I share meals with my HH during day</c:v>
                </c:pt>
                <c:pt idx="3">
                  <c:v>Consume differently depending where I work</c:v>
                </c:pt>
                <c:pt idx="4">
                  <c:v>Snack more</c:v>
                </c:pt>
                <c:pt idx="5">
                  <c:v>Eat leftovers more</c:v>
                </c:pt>
                <c:pt idx="6">
                  <c:v>More meals delivered/takeaways</c:v>
                </c:pt>
                <c:pt idx="7">
                  <c:v>It's hard to eat/drink healthily</c:v>
                </c:pt>
                <c:pt idx="8">
                  <c:v>Bored consuming same things</c:v>
                </c:pt>
                <c:pt idx="9">
                  <c:v>Eat and drink more</c:v>
                </c:pt>
              </c:strCache>
            </c:strRef>
          </c:cat>
          <c:val>
            <c:numRef>
              <c:f>Sheet1!$B$2:$B$11</c:f>
              <c:numCache>
                <c:formatCode>0%</c:formatCode>
                <c:ptCount val="10"/>
                <c:pt idx="0">
                  <c:v>0.30116100000000001</c:v>
                </c:pt>
                <c:pt idx="1">
                  <c:v>0.29583700000000002</c:v>
                </c:pt>
                <c:pt idx="2">
                  <c:v>0.283636</c:v>
                </c:pt>
                <c:pt idx="3">
                  <c:v>0.28827700000000001</c:v>
                </c:pt>
                <c:pt idx="4">
                  <c:v>0.24562799999999999</c:v>
                </c:pt>
                <c:pt idx="5">
                  <c:v>0.24015799999999998</c:v>
                </c:pt>
                <c:pt idx="6">
                  <c:v>0.24081399999999997</c:v>
                </c:pt>
                <c:pt idx="7">
                  <c:v>0.234765</c:v>
                </c:pt>
                <c:pt idx="8">
                  <c:v>0.21953199999999998</c:v>
                </c:pt>
                <c:pt idx="9">
                  <c:v>0.22628799999999999</c:v>
                </c:pt>
              </c:numCache>
            </c:numRef>
          </c:val>
          <c:extLst>
            <c:ext xmlns:c16="http://schemas.microsoft.com/office/drawing/2014/chart" uri="{C3380CC4-5D6E-409C-BE32-E72D297353CC}">
              <c16:uniqueId val="{00000024-4615-0346-AD1E-004F10C9A301}"/>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1"/>
        <c:axPos val="l"/>
        <c:numFmt formatCode="General" sourceLinked="1"/>
        <c:majorTickMark val="out"/>
        <c:minorTickMark val="none"/>
        <c:tickLblPos val="low"/>
        <c:crossAx val="934416144"/>
        <c:crosses val="autoZero"/>
        <c:auto val="1"/>
        <c:lblAlgn val="ctr"/>
        <c:lblOffset val="100"/>
        <c:tickLblSkip val="1"/>
        <c:noMultiLvlLbl val="0"/>
      </c:catAx>
      <c:valAx>
        <c:axId val="934416144"/>
        <c:scaling>
          <c:orientation val="minMax"/>
          <c:max val="0.60000000000000009"/>
          <c:min val="0"/>
        </c:scaling>
        <c:delete val="1"/>
        <c:axPos val="t"/>
        <c:numFmt formatCode="0%" sourceLinked="1"/>
        <c:majorTickMark val="out"/>
        <c:minorTickMark val="none"/>
        <c:tickLblPos val="nextTo"/>
        <c:crossAx val="93441581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454756707461358"/>
          <c:y val="1.0804979960774282E-2"/>
          <c:w val="0.46301836425948723"/>
          <c:h val="0.99572553366874161"/>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6A8C-FA46-B86F-0EBD0061C3F8}"/>
              </c:ext>
            </c:extLst>
          </c:dPt>
          <c:dPt>
            <c:idx val="1"/>
            <c:invertIfNegative val="0"/>
            <c:bubble3D val="0"/>
            <c:spPr>
              <a:solidFill>
                <a:srgbClr val="880535"/>
              </a:solidFill>
              <a:ln>
                <a:noFill/>
              </a:ln>
              <a:effectLst/>
            </c:spPr>
            <c:extLst>
              <c:ext xmlns:c16="http://schemas.microsoft.com/office/drawing/2014/chart" uri="{C3380CC4-5D6E-409C-BE32-E72D297353CC}">
                <c16:uniqueId val="{00000003-6A8C-FA46-B86F-0EBD0061C3F8}"/>
              </c:ext>
            </c:extLst>
          </c:dPt>
          <c:dPt>
            <c:idx val="2"/>
            <c:invertIfNegative val="0"/>
            <c:bubble3D val="0"/>
            <c:spPr>
              <a:solidFill>
                <a:srgbClr val="880535"/>
              </a:solidFill>
              <a:ln>
                <a:noFill/>
              </a:ln>
              <a:effectLst/>
            </c:spPr>
            <c:extLst>
              <c:ext xmlns:c16="http://schemas.microsoft.com/office/drawing/2014/chart" uri="{C3380CC4-5D6E-409C-BE32-E72D297353CC}">
                <c16:uniqueId val="{00000005-6A8C-FA46-B86F-0EBD0061C3F8}"/>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7-6A8C-FA46-B86F-0EBD0061C3F8}"/>
              </c:ext>
            </c:extLst>
          </c:dPt>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09-6A8C-FA46-B86F-0EBD0061C3F8}"/>
              </c:ext>
            </c:extLst>
          </c:dPt>
          <c:dPt>
            <c:idx val="5"/>
            <c:invertIfNegative val="0"/>
            <c:bubble3D val="0"/>
            <c:spPr>
              <a:solidFill>
                <a:srgbClr val="880535"/>
              </a:solidFill>
              <a:ln>
                <a:noFill/>
              </a:ln>
              <a:effectLst/>
            </c:spPr>
            <c:extLst>
              <c:ext xmlns:c16="http://schemas.microsoft.com/office/drawing/2014/chart" uri="{C3380CC4-5D6E-409C-BE32-E72D297353CC}">
                <c16:uniqueId val="{0000000B-6A8C-FA46-B86F-0EBD0061C3F8}"/>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D-6A8C-FA46-B86F-0EBD0061C3F8}"/>
              </c:ext>
            </c:extLst>
          </c:dPt>
          <c:dPt>
            <c:idx val="7"/>
            <c:invertIfNegative val="0"/>
            <c:bubble3D val="0"/>
            <c:spPr>
              <a:solidFill>
                <a:srgbClr val="880535"/>
              </a:solidFill>
              <a:ln>
                <a:noFill/>
              </a:ln>
              <a:effectLst/>
            </c:spPr>
            <c:extLst>
              <c:ext xmlns:c16="http://schemas.microsoft.com/office/drawing/2014/chart" uri="{C3380CC4-5D6E-409C-BE32-E72D297353CC}">
                <c16:uniqueId val="{0000000F-6A8C-FA46-B86F-0EBD0061C3F8}"/>
              </c:ext>
            </c:extLst>
          </c:dPt>
          <c:dPt>
            <c:idx val="8"/>
            <c:invertIfNegative val="0"/>
            <c:bubble3D val="0"/>
            <c:spPr>
              <a:solidFill>
                <a:srgbClr val="880535"/>
              </a:solidFill>
              <a:ln>
                <a:noFill/>
              </a:ln>
              <a:effectLst/>
            </c:spPr>
            <c:extLst>
              <c:ext xmlns:c16="http://schemas.microsoft.com/office/drawing/2014/chart" uri="{C3380CC4-5D6E-409C-BE32-E72D297353CC}">
                <c16:uniqueId val="{00000011-6A8C-FA46-B86F-0EBD0061C3F8}"/>
              </c:ext>
            </c:extLst>
          </c:dPt>
          <c:dPt>
            <c:idx val="9"/>
            <c:invertIfNegative val="0"/>
            <c:bubble3D val="0"/>
            <c:spPr>
              <a:solidFill>
                <a:schemeClr val="bg1">
                  <a:lumMod val="75000"/>
                </a:schemeClr>
              </a:solidFill>
              <a:ln>
                <a:noFill/>
              </a:ln>
              <a:effectLst/>
            </c:spPr>
            <c:extLst>
              <c:ext xmlns:c16="http://schemas.microsoft.com/office/drawing/2014/chart" uri="{C3380CC4-5D6E-409C-BE32-E72D297353CC}">
                <c16:uniqueId val="{00000013-6A8C-FA46-B86F-0EBD0061C3F8}"/>
              </c:ext>
            </c:extLst>
          </c:dPt>
          <c:dPt>
            <c:idx val="10"/>
            <c:invertIfNegative val="0"/>
            <c:bubble3D val="0"/>
            <c:spPr>
              <a:solidFill>
                <a:schemeClr val="bg1">
                  <a:lumMod val="75000"/>
                </a:schemeClr>
              </a:solidFill>
              <a:ln>
                <a:noFill/>
              </a:ln>
              <a:effectLst/>
            </c:spPr>
            <c:extLst>
              <c:ext xmlns:c16="http://schemas.microsoft.com/office/drawing/2014/chart" uri="{C3380CC4-5D6E-409C-BE32-E72D297353CC}">
                <c16:uniqueId val="{00000015-6A8C-FA46-B86F-0EBD0061C3F8}"/>
              </c:ext>
            </c:extLst>
          </c:dPt>
          <c:dPt>
            <c:idx val="11"/>
            <c:invertIfNegative val="0"/>
            <c:bubble3D val="0"/>
            <c:spPr>
              <a:solidFill>
                <a:schemeClr val="bg1">
                  <a:lumMod val="75000"/>
                </a:schemeClr>
              </a:solidFill>
              <a:ln>
                <a:noFill/>
              </a:ln>
              <a:effectLst/>
            </c:spPr>
            <c:extLst>
              <c:ext xmlns:c16="http://schemas.microsoft.com/office/drawing/2014/chart" uri="{C3380CC4-5D6E-409C-BE32-E72D297353CC}">
                <c16:uniqueId val="{00000017-6A8C-FA46-B86F-0EBD0061C3F8}"/>
              </c:ext>
            </c:extLst>
          </c:dPt>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19-6A8C-FA46-B86F-0EBD0061C3F8}"/>
              </c:ext>
            </c:extLst>
          </c:dPt>
          <c:dPt>
            <c:idx val="13"/>
            <c:invertIfNegative val="0"/>
            <c:bubble3D val="0"/>
            <c:spPr>
              <a:solidFill>
                <a:schemeClr val="bg1">
                  <a:lumMod val="75000"/>
                </a:schemeClr>
              </a:solidFill>
              <a:ln>
                <a:noFill/>
              </a:ln>
              <a:effectLst/>
            </c:spPr>
            <c:extLst>
              <c:ext xmlns:c16="http://schemas.microsoft.com/office/drawing/2014/chart" uri="{C3380CC4-5D6E-409C-BE32-E72D297353CC}">
                <c16:uniqueId val="{0000001B-6A8C-FA46-B86F-0EBD0061C3F8}"/>
              </c:ext>
            </c:extLst>
          </c:dPt>
          <c:dPt>
            <c:idx val="14"/>
            <c:invertIfNegative val="0"/>
            <c:bubble3D val="0"/>
            <c:spPr>
              <a:solidFill>
                <a:schemeClr val="bg1">
                  <a:lumMod val="75000"/>
                </a:schemeClr>
              </a:solidFill>
              <a:ln>
                <a:noFill/>
              </a:ln>
              <a:effectLst/>
            </c:spPr>
            <c:extLst>
              <c:ext xmlns:c16="http://schemas.microsoft.com/office/drawing/2014/chart" uri="{C3380CC4-5D6E-409C-BE32-E72D297353CC}">
                <c16:uniqueId val="{0000001D-6A8C-FA46-B86F-0EBD0061C3F8}"/>
              </c:ext>
            </c:extLst>
          </c:dPt>
          <c:dPt>
            <c:idx val="15"/>
            <c:invertIfNegative val="0"/>
            <c:bubble3D val="0"/>
            <c:spPr>
              <a:solidFill>
                <a:schemeClr val="bg1">
                  <a:lumMod val="75000"/>
                </a:schemeClr>
              </a:solidFill>
              <a:ln>
                <a:noFill/>
              </a:ln>
              <a:effectLst/>
            </c:spPr>
            <c:extLst>
              <c:ext xmlns:c16="http://schemas.microsoft.com/office/drawing/2014/chart" uri="{C3380CC4-5D6E-409C-BE32-E72D297353CC}">
                <c16:uniqueId val="{0000001F-6A8C-FA46-B86F-0EBD0061C3F8}"/>
              </c:ext>
            </c:extLst>
          </c:dPt>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21-6A8C-FA46-B86F-0EBD0061C3F8}"/>
              </c:ext>
            </c:extLst>
          </c:dPt>
          <c:dPt>
            <c:idx val="17"/>
            <c:invertIfNegative val="0"/>
            <c:bubble3D val="0"/>
            <c:spPr>
              <a:solidFill>
                <a:schemeClr val="bg1">
                  <a:lumMod val="75000"/>
                </a:schemeClr>
              </a:solidFill>
              <a:ln>
                <a:noFill/>
              </a:ln>
              <a:effectLst/>
            </c:spPr>
            <c:extLst>
              <c:ext xmlns:c16="http://schemas.microsoft.com/office/drawing/2014/chart" uri="{C3380CC4-5D6E-409C-BE32-E72D297353CC}">
                <c16:uniqueId val="{00000023-6A8C-FA46-B86F-0EBD0061C3F8}"/>
              </c:ext>
            </c:extLst>
          </c:dPt>
          <c:dPt>
            <c:idx val="18"/>
            <c:invertIfNegative val="0"/>
            <c:bubble3D val="0"/>
            <c:spPr>
              <a:solidFill>
                <a:schemeClr val="bg1">
                  <a:lumMod val="75000"/>
                </a:schemeClr>
              </a:solidFill>
              <a:ln>
                <a:noFill/>
              </a:ln>
              <a:effectLst/>
            </c:spPr>
            <c:extLst>
              <c:ext xmlns:c16="http://schemas.microsoft.com/office/drawing/2014/chart" uri="{C3380CC4-5D6E-409C-BE32-E72D297353CC}">
                <c16:uniqueId val="{00000025-6A8C-FA46-B86F-0EBD0061C3F8}"/>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More discerning about what I eat</c:v>
                </c:pt>
                <c:pt idx="1">
                  <c:v>The way I cook/prepare meals is very different</c:v>
                </c:pt>
                <c:pt idx="2">
                  <c:v>I share meals with my HH during day</c:v>
                </c:pt>
                <c:pt idx="3">
                  <c:v>Consume differently depending where I work</c:v>
                </c:pt>
                <c:pt idx="4">
                  <c:v>Snack more</c:v>
                </c:pt>
                <c:pt idx="5">
                  <c:v>Eat leftovers more</c:v>
                </c:pt>
                <c:pt idx="6">
                  <c:v>More meals delivered/takeaways</c:v>
                </c:pt>
                <c:pt idx="7">
                  <c:v>It's hard to eat/drink healthily</c:v>
                </c:pt>
                <c:pt idx="8">
                  <c:v>Bored consuming same things</c:v>
                </c:pt>
                <c:pt idx="9">
                  <c:v>Eat and drink more</c:v>
                </c:pt>
              </c:strCache>
            </c:strRef>
          </c:cat>
          <c:val>
            <c:numRef>
              <c:f>Sheet1!$B$2:$B$11</c:f>
              <c:numCache>
                <c:formatCode>0%</c:formatCode>
                <c:ptCount val="10"/>
                <c:pt idx="0">
                  <c:v>0.282698</c:v>
                </c:pt>
                <c:pt idx="1">
                  <c:v>0.28042</c:v>
                </c:pt>
                <c:pt idx="2">
                  <c:v>0.26060500000000003</c:v>
                </c:pt>
                <c:pt idx="3">
                  <c:v>0.21216499999999999</c:v>
                </c:pt>
                <c:pt idx="4">
                  <c:v>0.22342999999999999</c:v>
                </c:pt>
                <c:pt idx="5">
                  <c:v>0.28838399999999997</c:v>
                </c:pt>
                <c:pt idx="6">
                  <c:v>0.18424399999999999</c:v>
                </c:pt>
                <c:pt idx="7">
                  <c:v>0.24439</c:v>
                </c:pt>
                <c:pt idx="8">
                  <c:v>0.22540099999999999</c:v>
                </c:pt>
                <c:pt idx="9">
                  <c:v>0.17426700000000001</c:v>
                </c:pt>
              </c:numCache>
            </c:numRef>
          </c:val>
          <c:extLst>
            <c:ext xmlns:c16="http://schemas.microsoft.com/office/drawing/2014/chart" uri="{C3380CC4-5D6E-409C-BE32-E72D297353CC}">
              <c16:uniqueId val="{00000026-6A8C-FA46-B86F-0EBD0061C3F8}"/>
            </c:ext>
          </c:extLst>
        </c:ser>
        <c:dLbls>
          <c:showLegendKey val="0"/>
          <c:showVal val="0"/>
          <c:showCatName val="0"/>
          <c:showSerName val="0"/>
          <c:showPercent val="0"/>
          <c:showBubbleSize val="0"/>
        </c:dLbls>
        <c:gapWidth val="100"/>
        <c:axId val="934415816"/>
        <c:axId val="934416144"/>
      </c:barChart>
      <c:catAx>
        <c:axId val="934415816"/>
        <c:scaling>
          <c:orientation val="maxMin"/>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ontserrat" pitchFamily="2" charset="77"/>
                <a:ea typeface="+mn-ea"/>
                <a:cs typeface="+mn-cs"/>
              </a:defRPr>
            </a:pPr>
            <a:endParaRPr lang="en-US"/>
          </a:p>
        </c:txPr>
        <c:crossAx val="934416144"/>
        <c:crosses val="autoZero"/>
        <c:auto val="1"/>
        <c:lblAlgn val="ctr"/>
        <c:lblOffset val="100"/>
        <c:tickLblSkip val="1"/>
        <c:noMultiLvlLbl val="0"/>
      </c:catAx>
      <c:valAx>
        <c:axId val="934416144"/>
        <c:scaling>
          <c:orientation val="minMax"/>
          <c:max val="0.60000000000000009"/>
        </c:scaling>
        <c:delete val="1"/>
        <c:axPos val="t"/>
        <c:numFmt formatCode="0%" sourceLinked="1"/>
        <c:majorTickMark val="out"/>
        <c:minorTickMark val="none"/>
        <c:tickLblPos val="nextTo"/>
        <c:crossAx val="93441581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517105504443468E-3"/>
          <c:y val="5.0557236624701143E-2"/>
          <c:w val="0.99514828944955547"/>
          <c:h val="0.71287621632511022"/>
        </c:manualLayout>
      </c:layout>
      <c:barChart>
        <c:barDir val="col"/>
        <c:grouping val="clustered"/>
        <c:varyColors val="0"/>
        <c:ser>
          <c:idx val="0"/>
          <c:order val="0"/>
          <c:tx>
            <c:strRef>
              <c:f>Sheet1!$B$1</c:f>
              <c:strCache>
                <c:ptCount val="1"/>
                <c:pt idx="0">
                  <c:v>Totally different priorities and big impact on buying</c:v>
                </c:pt>
              </c:strCache>
            </c:strRef>
          </c:tx>
          <c:spPr>
            <a:solidFill>
              <a:srgbClr val="D2004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ontserrat" pitchFamily="2"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Global</c:v>
                </c:pt>
                <c:pt idx="1">
                  <c:v>Strugglers</c:v>
                </c:pt>
                <c:pt idx="2">
                  <c:v>Rebounders</c:v>
                </c:pt>
                <c:pt idx="3">
                  <c:v>Cautious</c:v>
                </c:pt>
                <c:pt idx="4">
                  <c:v>Unchanged</c:v>
                </c:pt>
                <c:pt idx="5">
                  <c:v>Thrivers</c:v>
                </c:pt>
              </c:strCache>
            </c:strRef>
          </c:cat>
          <c:val>
            <c:numRef>
              <c:f>Sheet1!$B$2:$B$7</c:f>
              <c:numCache>
                <c:formatCode>0%</c:formatCode>
                <c:ptCount val="6"/>
                <c:pt idx="0">
                  <c:v>0.30197800000000002</c:v>
                </c:pt>
                <c:pt idx="1">
                  <c:v>0.53</c:v>
                </c:pt>
                <c:pt idx="2">
                  <c:v>0.34</c:v>
                </c:pt>
                <c:pt idx="3">
                  <c:v>0.2</c:v>
                </c:pt>
                <c:pt idx="4">
                  <c:v>0.12</c:v>
                </c:pt>
                <c:pt idx="5">
                  <c:v>0.32</c:v>
                </c:pt>
              </c:numCache>
            </c:numRef>
          </c:val>
          <c:extLst>
            <c:ext xmlns:c16="http://schemas.microsoft.com/office/drawing/2014/chart" uri="{C3380CC4-5D6E-409C-BE32-E72D297353CC}">
              <c16:uniqueId val="{00000000-EF05-354F-95AD-C0DACCD73B8B}"/>
            </c:ext>
          </c:extLst>
        </c:ser>
        <c:dLbls>
          <c:dLblPos val="inBase"/>
          <c:showLegendKey val="0"/>
          <c:showVal val="1"/>
          <c:showCatName val="0"/>
          <c:showSerName val="0"/>
          <c:showPercent val="0"/>
          <c:showBubbleSize val="0"/>
        </c:dLbls>
        <c:gapWidth val="60"/>
        <c:axId val="556417247"/>
        <c:axId val="556403935"/>
      </c:barChart>
      <c:catAx>
        <c:axId val="55641724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bg1"/>
                </a:solidFill>
                <a:latin typeface="Montserrat" pitchFamily="2" charset="77"/>
                <a:ea typeface="+mn-ea"/>
                <a:cs typeface="+mn-cs"/>
              </a:defRPr>
            </a:pPr>
            <a:endParaRPr lang="en-US"/>
          </a:p>
        </c:txPr>
        <c:crossAx val="556403935"/>
        <c:crosses val="autoZero"/>
        <c:auto val="1"/>
        <c:lblAlgn val="ctr"/>
        <c:lblOffset val="100"/>
        <c:noMultiLvlLbl val="0"/>
      </c:catAx>
      <c:valAx>
        <c:axId val="556403935"/>
        <c:scaling>
          <c:orientation val="minMax"/>
          <c:max val="1"/>
        </c:scaling>
        <c:delete val="1"/>
        <c:axPos val="r"/>
        <c:numFmt formatCode="0%" sourceLinked="1"/>
        <c:majorTickMark val="out"/>
        <c:minorTickMark val="none"/>
        <c:tickLblPos val="nextTo"/>
        <c:crossAx val="556417247"/>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93505128801784"/>
          <c:y val="5.0557236624701143E-2"/>
          <c:w val="0.859407329247039"/>
          <c:h val="0.80330778252220847"/>
        </c:manualLayout>
      </c:layout>
      <c:barChart>
        <c:barDir val="bar"/>
        <c:grouping val="percentStacked"/>
        <c:varyColors val="0"/>
        <c:ser>
          <c:idx val="0"/>
          <c:order val="0"/>
          <c:tx>
            <c:strRef>
              <c:f>Sheet1!$B$1</c:f>
              <c:strCache>
                <c:ptCount val="1"/>
                <c:pt idx="0">
                  <c:v>Totally different priorities and big impact on buying</c:v>
                </c:pt>
              </c:strCache>
            </c:strRef>
          </c:tx>
          <c:spPr>
            <a:solidFill>
              <a:srgbClr val="D2004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Global</c:v>
                </c:pt>
                <c:pt idx="1">
                  <c:v>Strugglers</c:v>
                </c:pt>
                <c:pt idx="2">
                  <c:v>Rebounders</c:v>
                </c:pt>
                <c:pt idx="3">
                  <c:v>Cautious</c:v>
                </c:pt>
                <c:pt idx="4">
                  <c:v>Unchanged</c:v>
                </c:pt>
                <c:pt idx="5">
                  <c:v>Thrivers</c:v>
                </c:pt>
              </c:strCache>
            </c:strRef>
          </c:cat>
          <c:val>
            <c:numRef>
              <c:f>Sheet1!$B$2:$B$7</c:f>
              <c:numCache>
                <c:formatCode>0%</c:formatCode>
                <c:ptCount val="6"/>
                <c:pt idx="0">
                  <c:v>0.30197800000000002</c:v>
                </c:pt>
                <c:pt idx="1">
                  <c:v>0.53</c:v>
                </c:pt>
                <c:pt idx="2">
                  <c:v>0.34</c:v>
                </c:pt>
                <c:pt idx="3">
                  <c:v>0.2</c:v>
                </c:pt>
                <c:pt idx="4">
                  <c:v>0.12</c:v>
                </c:pt>
                <c:pt idx="5">
                  <c:v>0.32</c:v>
                </c:pt>
              </c:numCache>
            </c:numRef>
          </c:val>
          <c:extLst>
            <c:ext xmlns:c16="http://schemas.microsoft.com/office/drawing/2014/chart" uri="{C3380CC4-5D6E-409C-BE32-E72D297353CC}">
              <c16:uniqueId val="{00000000-2921-9740-B9A7-14C0D7BA2EBC}"/>
            </c:ext>
          </c:extLst>
        </c:ser>
        <c:ser>
          <c:idx val="1"/>
          <c:order val="1"/>
          <c:tx>
            <c:strRef>
              <c:f>Sheet1!$C$1</c:f>
              <c:strCache>
                <c:ptCount val="1"/>
                <c:pt idx="0">
                  <c:v>Re-evaluated things that might impact buying </c:v>
                </c:pt>
              </c:strCache>
            </c:strRef>
          </c:tx>
          <c:spPr>
            <a:solidFill>
              <a:srgbClr val="FAB0C8"/>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Global</c:v>
                </c:pt>
                <c:pt idx="1">
                  <c:v>Strugglers</c:v>
                </c:pt>
                <c:pt idx="2">
                  <c:v>Rebounders</c:v>
                </c:pt>
                <c:pt idx="3">
                  <c:v>Cautious</c:v>
                </c:pt>
                <c:pt idx="4">
                  <c:v>Unchanged</c:v>
                </c:pt>
                <c:pt idx="5">
                  <c:v>Thrivers</c:v>
                </c:pt>
              </c:strCache>
            </c:strRef>
          </c:cat>
          <c:val>
            <c:numRef>
              <c:f>Sheet1!$C$2:$C$7</c:f>
              <c:numCache>
                <c:formatCode>0%</c:formatCode>
                <c:ptCount val="6"/>
                <c:pt idx="0">
                  <c:v>0.43604700000000002</c:v>
                </c:pt>
                <c:pt idx="1">
                  <c:v>0.35</c:v>
                </c:pt>
                <c:pt idx="2">
                  <c:v>0.51</c:v>
                </c:pt>
                <c:pt idx="3">
                  <c:v>0.52</c:v>
                </c:pt>
                <c:pt idx="4">
                  <c:v>0.25</c:v>
                </c:pt>
                <c:pt idx="5">
                  <c:v>0.36</c:v>
                </c:pt>
              </c:numCache>
            </c:numRef>
          </c:val>
          <c:extLst>
            <c:ext xmlns:c16="http://schemas.microsoft.com/office/drawing/2014/chart" uri="{C3380CC4-5D6E-409C-BE32-E72D297353CC}">
              <c16:uniqueId val="{00000001-2921-9740-B9A7-14C0D7BA2EBC}"/>
            </c:ext>
          </c:extLst>
        </c:ser>
        <c:ser>
          <c:idx val="2"/>
          <c:order val="2"/>
          <c:tx>
            <c:strRef>
              <c:f>Sheet1!$D$1</c:f>
              <c:strCache>
                <c:ptCount val="1"/>
                <c:pt idx="0">
                  <c:v>Re-evaluated some things but no impact on buying</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Global</c:v>
                </c:pt>
                <c:pt idx="1">
                  <c:v>Strugglers</c:v>
                </c:pt>
                <c:pt idx="2">
                  <c:v>Rebounders</c:v>
                </c:pt>
                <c:pt idx="3">
                  <c:v>Cautious</c:v>
                </c:pt>
                <c:pt idx="4">
                  <c:v>Unchanged</c:v>
                </c:pt>
                <c:pt idx="5">
                  <c:v>Thrivers</c:v>
                </c:pt>
              </c:strCache>
            </c:strRef>
          </c:cat>
          <c:val>
            <c:numRef>
              <c:f>Sheet1!$D$2:$D$7</c:f>
              <c:numCache>
                <c:formatCode>0%</c:formatCode>
                <c:ptCount val="6"/>
                <c:pt idx="0">
                  <c:v>0.148558</c:v>
                </c:pt>
                <c:pt idx="1">
                  <c:v>0.06</c:v>
                </c:pt>
                <c:pt idx="2">
                  <c:v>0.11</c:v>
                </c:pt>
                <c:pt idx="3">
                  <c:v>0.17</c:v>
                </c:pt>
                <c:pt idx="4">
                  <c:v>0.28999999999999998</c:v>
                </c:pt>
                <c:pt idx="5">
                  <c:v>0.18</c:v>
                </c:pt>
              </c:numCache>
            </c:numRef>
          </c:val>
          <c:extLst>
            <c:ext xmlns:c16="http://schemas.microsoft.com/office/drawing/2014/chart" uri="{C3380CC4-5D6E-409C-BE32-E72D297353CC}">
              <c16:uniqueId val="{00000002-2921-9740-B9A7-14C0D7BA2EBC}"/>
            </c:ext>
          </c:extLst>
        </c:ser>
        <c:ser>
          <c:idx val="3"/>
          <c:order val="3"/>
          <c:tx>
            <c:strRef>
              <c:f>Sheet1!$E$1</c:f>
              <c:strCache>
                <c:ptCount val="1"/>
                <c:pt idx="0">
                  <c:v>No change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r">
                  <a:defRPr sz="1000" b="0" i="0" u="none" strike="noStrike" kern="1200" baseline="0">
                    <a:solidFill>
                      <a:schemeClr val="bg1"/>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Global</c:v>
                </c:pt>
                <c:pt idx="1">
                  <c:v>Strugglers</c:v>
                </c:pt>
                <c:pt idx="2">
                  <c:v>Rebounders</c:v>
                </c:pt>
                <c:pt idx="3">
                  <c:v>Cautious</c:v>
                </c:pt>
                <c:pt idx="4">
                  <c:v>Unchanged</c:v>
                </c:pt>
                <c:pt idx="5">
                  <c:v>Thrivers</c:v>
                </c:pt>
              </c:strCache>
            </c:strRef>
          </c:cat>
          <c:val>
            <c:numRef>
              <c:f>Sheet1!$E$2:$E$7</c:f>
              <c:numCache>
                <c:formatCode>0%</c:formatCode>
                <c:ptCount val="6"/>
                <c:pt idx="0">
                  <c:v>0.11341699999999999</c:v>
                </c:pt>
                <c:pt idx="1">
                  <c:v>0.06</c:v>
                </c:pt>
                <c:pt idx="2">
                  <c:v>0.04</c:v>
                </c:pt>
                <c:pt idx="3">
                  <c:v>0.11</c:v>
                </c:pt>
                <c:pt idx="4">
                  <c:v>0.34</c:v>
                </c:pt>
                <c:pt idx="5">
                  <c:v>0.14000000000000001</c:v>
                </c:pt>
              </c:numCache>
            </c:numRef>
          </c:val>
          <c:extLst>
            <c:ext xmlns:c16="http://schemas.microsoft.com/office/drawing/2014/chart" uri="{C3380CC4-5D6E-409C-BE32-E72D297353CC}">
              <c16:uniqueId val="{00000003-2921-9740-B9A7-14C0D7BA2EBC}"/>
            </c:ext>
          </c:extLst>
        </c:ser>
        <c:ser>
          <c:idx val="4"/>
          <c:order val="4"/>
          <c:tx>
            <c:strRef>
              <c:f>Sheet1!$F$1</c:f>
              <c:strCache>
                <c:ptCount val="1"/>
                <c:pt idx="0">
                  <c:v>Column1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Global</c:v>
                </c:pt>
                <c:pt idx="1">
                  <c:v>Strugglers</c:v>
                </c:pt>
                <c:pt idx="2">
                  <c:v>Rebounders</c:v>
                </c:pt>
                <c:pt idx="3">
                  <c:v>Cautious</c:v>
                </c:pt>
                <c:pt idx="4">
                  <c:v>Unchanged</c:v>
                </c:pt>
                <c:pt idx="5">
                  <c:v>Thrivers</c:v>
                </c:pt>
              </c:strCache>
            </c:strRef>
          </c:cat>
          <c:val>
            <c:numRef>
              <c:f>Sheet1!$F$2:$F$7</c:f>
            </c:numRef>
          </c:val>
          <c:extLst>
            <c:ext xmlns:c16="http://schemas.microsoft.com/office/drawing/2014/chart" uri="{C3380CC4-5D6E-409C-BE32-E72D297353CC}">
              <c16:uniqueId val="{00000004-2921-9740-B9A7-14C0D7BA2EBC}"/>
            </c:ext>
          </c:extLst>
        </c:ser>
        <c:ser>
          <c:idx val="5"/>
          <c:order val="5"/>
          <c:tx>
            <c:strRef>
              <c:f>Sheet1!$G$1</c:f>
              <c:strCache>
                <c:ptCount val="1"/>
                <c:pt idx="0">
                  <c:v>Column2</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Global</c:v>
                </c:pt>
                <c:pt idx="1">
                  <c:v>Strugglers</c:v>
                </c:pt>
                <c:pt idx="2">
                  <c:v>Rebounders</c:v>
                </c:pt>
                <c:pt idx="3">
                  <c:v>Cautious</c:v>
                </c:pt>
                <c:pt idx="4">
                  <c:v>Unchanged</c:v>
                </c:pt>
                <c:pt idx="5">
                  <c:v>Thrivers</c:v>
                </c:pt>
              </c:strCache>
            </c:strRef>
          </c:cat>
          <c:val>
            <c:numRef>
              <c:f>Sheet1!$G$2:$G$7</c:f>
            </c:numRef>
          </c:val>
          <c:extLst>
            <c:ext xmlns:c16="http://schemas.microsoft.com/office/drawing/2014/chart" uri="{C3380CC4-5D6E-409C-BE32-E72D297353CC}">
              <c16:uniqueId val="{00000005-2921-9740-B9A7-14C0D7BA2EBC}"/>
            </c:ext>
          </c:extLst>
        </c:ser>
        <c:dLbls>
          <c:dLblPos val="inBase"/>
          <c:showLegendKey val="0"/>
          <c:showVal val="1"/>
          <c:showCatName val="0"/>
          <c:showSerName val="0"/>
          <c:showPercent val="0"/>
          <c:showBubbleSize val="0"/>
        </c:dLbls>
        <c:gapWidth val="60"/>
        <c:overlap val="100"/>
        <c:axId val="556417247"/>
        <c:axId val="556403935"/>
      </c:barChart>
      <c:catAx>
        <c:axId val="556417247"/>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ontserrat" pitchFamily="2" charset="77"/>
                <a:ea typeface="+mn-ea"/>
                <a:cs typeface="+mn-cs"/>
              </a:defRPr>
            </a:pPr>
            <a:endParaRPr lang="en-US"/>
          </a:p>
        </c:txPr>
        <c:crossAx val="556403935"/>
        <c:crosses val="autoZero"/>
        <c:auto val="1"/>
        <c:lblAlgn val="ctr"/>
        <c:lblOffset val="100"/>
        <c:noMultiLvlLbl val="0"/>
      </c:catAx>
      <c:valAx>
        <c:axId val="556403935"/>
        <c:scaling>
          <c:orientation val="minMax"/>
          <c:max val="1"/>
        </c:scaling>
        <c:delete val="1"/>
        <c:axPos val="b"/>
        <c:numFmt formatCode="0%" sourceLinked="1"/>
        <c:majorTickMark val="out"/>
        <c:minorTickMark val="none"/>
        <c:tickLblPos val="nextTo"/>
        <c:crossAx val="556417247"/>
        <c:crosses val="max"/>
        <c:crossBetween val="between"/>
      </c:valAx>
      <c:spPr>
        <a:noFill/>
        <a:ln>
          <a:noFill/>
        </a:ln>
        <a:effectLst/>
      </c:spPr>
    </c:plotArea>
    <c:legend>
      <c:legendPos val="b"/>
      <c:layout>
        <c:manualLayout>
          <c:xMode val="edge"/>
          <c:yMode val="edge"/>
          <c:x val="0.13917957959382077"/>
          <c:y val="0.89512774455277344"/>
          <c:w val="0.85921230156377815"/>
          <c:h val="8.17477738134364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ontserrat"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6368540885497927E-3"/>
          <c:w val="1"/>
          <c:h val="0.9933630485278423"/>
        </c:manualLayout>
      </c:layout>
      <c:barChart>
        <c:barDir val="bar"/>
        <c:grouping val="percentStacked"/>
        <c:varyColors val="0"/>
        <c:ser>
          <c:idx val="0"/>
          <c:order val="0"/>
          <c:tx>
            <c:strRef>
              <c:f>Sheet1!$B$1</c:f>
              <c:strCache>
                <c:ptCount val="1"/>
                <c:pt idx="0">
                  <c:v>Financial loss and continue to do so</c:v>
                </c:pt>
              </c:strCache>
            </c:strRef>
          </c:tx>
          <c:spPr>
            <a:solidFill>
              <a:srgbClr val="880535"/>
            </a:solidFill>
            <a:ln>
              <a:noFill/>
            </a:ln>
            <a:effectLst/>
          </c:spPr>
          <c:invertIfNegative val="0"/>
          <c:dLbls>
            <c:delete val="1"/>
          </c:dLbls>
          <c:cat>
            <c:strRef>
              <c:f>Sheet1!$A$2:$A$4</c:f>
              <c:strCache>
                <c:ptCount val="3"/>
                <c:pt idx="0">
                  <c:v>Current</c:v>
                </c:pt>
                <c:pt idx="1">
                  <c:v>2023 Scenario #1</c:v>
                </c:pt>
                <c:pt idx="2">
                  <c:v>2023 Scenario #2</c:v>
                </c:pt>
              </c:strCache>
            </c:strRef>
          </c:cat>
          <c:val>
            <c:numRef>
              <c:f>Sheet1!$B$2:$B$4</c:f>
              <c:numCache>
                <c:formatCode>0%</c:formatCode>
                <c:ptCount val="3"/>
                <c:pt idx="0">
                  <c:v>0.22637299999999999</c:v>
                </c:pt>
                <c:pt idx="1">
                  <c:v>0.12</c:v>
                </c:pt>
                <c:pt idx="2">
                  <c:v>0.3</c:v>
                </c:pt>
              </c:numCache>
            </c:numRef>
          </c:val>
          <c:extLst>
            <c:ext xmlns:c16="http://schemas.microsoft.com/office/drawing/2014/chart" uri="{C3380CC4-5D6E-409C-BE32-E72D297353CC}">
              <c16:uniqueId val="{00000000-0438-4140-9C96-A36080A601C6}"/>
            </c:ext>
          </c:extLst>
        </c:ser>
        <c:ser>
          <c:idx val="1"/>
          <c:order val="1"/>
          <c:tx>
            <c:strRef>
              <c:f>Sheet1!$C$1</c:f>
              <c:strCache>
                <c:ptCount val="1"/>
                <c:pt idx="0">
                  <c:v>Financial loss during COVID-19, but back on track</c:v>
                </c:pt>
              </c:strCache>
            </c:strRef>
          </c:tx>
          <c:spPr>
            <a:solidFill>
              <a:srgbClr val="AD4400"/>
            </a:solidFill>
            <a:ln>
              <a:noFill/>
            </a:ln>
            <a:effectLst/>
          </c:spPr>
          <c:invertIfNegative val="0"/>
          <c:dLbls>
            <c:delete val="1"/>
          </c:dLbls>
          <c:cat>
            <c:strRef>
              <c:f>Sheet1!$A$2:$A$4</c:f>
              <c:strCache>
                <c:ptCount val="3"/>
                <c:pt idx="0">
                  <c:v>Current</c:v>
                </c:pt>
                <c:pt idx="1">
                  <c:v>2023 Scenario #1</c:v>
                </c:pt>
                <c:pt idx="2">
                  <c:v>2023 Scenario #2</c:v>
                </c:pt>
              </c:strCache>
            </c:strRef>
          </c:cat>
          <c:val>
            <c:numRef>
              <c:f>Sheet1!$C$2:$C$4</c:f>
              <c:numCache>
                <c:formatCode>0%</c:formatCode>
                <c:ptCount val="3"/>
                <c:pt idx="0">
                  <c:v>0.21271899999999999</c:v>
                </c:pt>
                <c:pt idx="1">
                  <c:v>0.32</c:v>
                </c:pt>
                <c:pt idx="2">
                  <c:v>0.16</c:v>
                </c:pt>
              </c:numCache>
            </c:numRef>
          </c:val>
          <c:extLst>
            <c:ext xmlns:c16="http://schemas.microsoft.com/office/drawing/2014/chart" uri="{C3380CC4-5D6E-409C-BE32-E72D297353CC}">
              <c16:uniqueId val="{00000001-0438-4140-9C96-A36080A601C6}"/>
            </c:ext>
          </c:extLst>
        </c:ser>
        <c:ser>
          <c:idx val="2"/>
          <c:order val="2"/>
          <c:tx>
            <c:strRef>
              <c:f>Sheet1!$D$1</c:f>
              <c:strCache>
                <c:ptCount val="1"/>
                <c:pt idx="0">
                  <c:v>No impact but cautious with spending</c:v>
                </c:pt>
              </c:strCache>
            </c:strRef>
          </c:tx>
          <c:spPr>
            <a:solidFill>
              <a:srgbClr val="FF6D05"/>
            </a:solidFill>
            <a:ln>
              <a:noFill/>
            </a:ln>
            <a:effectLst/>
          </c:spPr>
          <c:invertIfNegative val="0"/>
          <c:dLbls>
            <c:delete val="1"/>
          </c:dLbls>
          <c:cat>
            <c:strRef>
              <c:f>Sheet1!$A$2:$A$4</c:f>
              <c:strCache>
                <c:ptCount val="3"/>
                <c:pt idx="0">
                  <c:v>Current</c:v>
                </c:pt>
                <c:pt idx="1">
                  <c:v>2023 Scenario #1</c:v>
                </c:pt>
                <c:pt idx="2">
                  <c:v>2023 Scenario #2</c:v>
                </c:pt>
              </c:strCache>
            </c:strRef>
          </c:cat>
          <c:val>
            <c:numRef>
              <c:f>Sheet1!$D$2:$D$4</c:f>
              <c:numCache>
                <c:formatCode>0%</c:formatCode>
                <c:ptCount val="3"/>
                <c:pt idx="0">
                  <c:v>0.37747599999999998</c:v>
                </c:pt>
                <c:pt idx="1">
                  <c:v>0.25</c:v>
                </c:pt>
                <c:pt idx="2">
                  <c:v>0.43</c:v>
                </c:pt>
              </c:numCache>
            </c:numRef>
          </c:val>
          <c:extLst>
            <c:ext xmlns:c16="http://schemas.microsoft.com/office/drawing/2014/chart" uri="{C3380CC4-5D6E-409C-BE32-E72D297353CC}">
              <c16:uniqueId val="{00000002-0438-4140-9C96-A36080A601C6}"/>
            </c:ext>
          </c:extLst>
        </c:ser>
        <c:ser>
          <c:idx val="3"/>
          <c:order val="3"/>
          <c:tx>
            <c:strRef>
              <c:f>Sheet1!$E$1</c:f>
              <c:strCache>
                <c:ptCount val="1"/>
                <c:pt idx="0">
                  <c:v>No impact and continue to spend normally</c:v>
                </c:pt>
              </c:strCache>
            </c:strRef>
          </c:tx>
          <c:spPr>
            <a:solidFill>
              <a:srgbClr val="008F90"/>
            </a:solidFill>
            <a:ln>
              <a:noFill/>
            </a:ln>
            <a:effectLst/>
          </c:spPr>
          <c:invertIfNegative val="0"/>
          <c:dLbls>
            <c:delete val="1"/>
          </c:dLbls>
          <c:cat>
            <c:strRef>
              <c:f>Sheet1!$A$2:$A$4</c:f>
              <c:strCache>
                <c:ptCount val="3"/>
                <c:pt idx="0">
                  <c:v>Current</c:v>
                </c:pt>
                <c:pt idx="1">
                  <c:v>2023 Scenario #1</c:v>
                </c:pt>
                <c:pt idx="2">
                  <c:v>2023 Scenario #2</c:v>
                </c:pt>
              </c:strCache>
            </c:strRef>
          </c:cat>
          <c:val>
            <c:numRef>
              <c:f>Sheet1!$E$2:$E$4</c:f>
              <c:numCache>
                <c:formatCode>0%</c:formatCode>
                <c:ptCount val="3"/>
                <c:pt idx="0">
                  <c:v>0.12429899999999999</c:v>
                </c:pt>
                <c:pt idx="1">
                  <c:v>0.25</c:v>
                </c:pt>
                <c:pt idx="2">
                  <c:v>0.06</c:v>
                </c:pt>
              </c:numCache>
            </c:numRef>
          </c:val>
          <c:extLst>
            <c:ext xmlns:c16="http://schemas.microsoft.com/office/drawing/2014/chart" uri="{C3380CC4-5D6E-409C-BE32-E72D297353CC}">
              <c16:uniqueId val="{00000003-0438-4140-9C96-A36080A601C6}"/>
            </c:ext>
          </c:extLst>
        </c:ser>
        <c:ser>
          <c:idx val="4"/>
          <c:order val="4"/>
          <c:tx>
            <c:strRef>
              <c:f>Sheet1!$F$1</c:f>
              <c:strCache>
                <c:ptCount val="1"/>
                <c:pt idx="0">
                  <c:v>Saved money and feel more financially secure</c:v>
                </c:pt>
              </c:strCache>
            </c:strRef>
          </c:tx>
          <c:spPr>
            <a:solidFill>
              <a:srgbClr val="006A6B"/>
            </a:solidFill>
            <a:ln>
              <a:noFill/>
            </a:ln>
            <a:effectLst/>
          </c:spPr>
          <c:invertIfNegative val="0"/>
          <c:dLbls>
            <c:delete val="1"/>
          </c:dLbls>
          <c:cat>
            <c:strRef>
              <c:f>Sheet1!$A$2:$A$4</c:f>
              <c:strCache>
                <c:ptCount val="3"/>
                <c:pt idx="0">
                  <c:v>Current</c:v>
                </c:pt>
                <c:pt idx="1">
                  <c:v>2023 Scenario #1</c:v>
                </c:pt>
                <c:pt idx="2">
                  <c:v>2023 Scenario #2</c:v>
                </c:pt>
              </c:strCache>
            </c:strRef>
          </c:cat>
          <c:val>
            <c:numRef>
              <c:f>Sheet1!$F$2:$F$4</c:f>
              <c:numCache>
                <c:formatCode>0%</c:formatCode>
                <c:ptCount val="3"/>
                <c:pt idx="0">
                  <c:v>5.9132999999999998E-2</c:v>
                </c:pt>
                <c:pt idx="1">
                  <c:v>5.9132999999999998E-2</c:v>
                </c:pt>
                <c:pt idx="2">
                  <c:v>0.05</c:v>
                </c:pt>
              </c:numCache>
            </c:numRef>
          </c:val>
          <c:extLst>
            <c:ext xmlns:c16="http://schemas.microsoft.com/office/drawing/2014/chart" uri="{C3380CC4-5D6E-409C-BE32-E72D297353CC}">
              <c16:uniqueId val="{00000004-0438-4140-9C96-A36080A601C6}"/>
            </c:ext>
          </c:extLst>
        </c:ser>
        <c:dLbls>
          <c:dLblPos val="inBase"/>
          <c:showLegendKey val="0"/>
          <c:showVal val="1"/>
          <c:showCatName val="0"/>
          <c:showSerName val="0"/>
          <c:showPercent val="0"/>
          <c:showBubbleSize val="0"/>
        </c:dLbls>
        <c:gapWidth val="60"/>
        <c:overlap val="100"/>
        <c:axId val="556417247"/>
        <c:axId val="556403935"/>
      </c:barChart>
      <c:catAx>
        <c:axId val="556417247"/>
        <c:scaling>
          <c:orientation val="maxMin"/>
        </c:scaling>
        <c:delete val="1"/>
        <c:axPos val="l"/>
        <c:numFmt formatCode="General" sourceLinked="1"/>
        <c:majorTickMark val="none"/>
        <c:minorTickMark val="none"/>
        <c:tickLblPos val="nextTo"/>
        <c:crossAx val="556403935"/>
        <c:crosses val="autoZero"/>
        <c:auto val="1"/>
        <c:lblAlgn val="ctr"/>
        <c:lblOffset val="100"/>
        <c:noMultiLvlLbl val="0"/>
      </c:catAx>
      <c:valAx>
        <c:axId val="556403935"/>
        <c:scaling>
          <c:orientation val="minMax"/>
          <c:max val="1"/>
        </c:scaling>
        <c:delete val="1"/>
        <c:axPos val="b"/>
        <c:numFmt formatCode="0%" sourceLinked="1"/>
        <c:majorTickMark val="out"/>
        <c:minorTickMark val="none"/>
        <c:tickLblPos val="nextTo"/>
        <c:crossAx val="556417247"/>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750515984939849E-2"/>
          <c:y val="5.0961189324794931E-2"/>
          <c:w val="0.93529206427091083"/>
          <c:h val="0.66126311431668006"/>
        </c:manualLayout>
      </c:layout>
      <c:barChart>
        <c:barDir val="col"/>
        <c:grouping val="clustered"/>
        <c:varyColors val="0"/>
        <c:ser>
          <c:idx val="0"/>
          <c:order val="0"/>
          <c:tx>
            <c:strRef>
              <c:f>Sheet1!$B$1</c:f>
              <c:strCache>
                <c:ptCount val="1"/>
                <c:pt idx="0">
                  <c:v>2019</c:v>
                </c:pt>
              </c:strCache>
            </c:strRef>
          </c:tx>
          <c:spPr>
            <a:solidFill>
              <a:schemeClr val="accent1"/>
            </a:solidFill>
            <a:ln>
              <a:noFill/>
            </a:ln>
            <a:effectLst/>
          </c:spPr>
          <c:invertIfNegative val="0"/>
          <c:dLbls>
            <c:delete val="1"/>
          </c:dLbls>
          <c:cat>
            <c:strRef>
              <c:f>Sheet1!$A$2:$A$11</c:f>
              <c:strCache>
                <c:ptCount val="10"/>
                <c:pt idx="0">
                  <c:v>World</c:v>
                </c:pt>
                <c:pt idx="1">
                  <c:v>North America</c:v>
                </c:pt>
                <c:pt idx="2">
                  <c:v>Latin America and Caribbean</c:v>
                </c:pt>
                <c:pt idx="3">
                  <c:v>North, South and West Europe</c:v>
                </c:pt>
                <c:pt idx="4">
                  <c:v>Eastern Europe</c:v>
                </c:pt>
                <c:pt idx="5">
                  <c:v>North Africa</c:v>
                </c:pt>
                <c:pt idx="6">
                  <c:v>Sub-Sahara Africa</c:v>
                </c:pt>
                <c:pt idx="7">
                  <c:v>Arab States</c:v>
                </c:pt>
                <c:pt idx="8">
                  <c:v>Southeast Asia and Pacific</c:v>
                </c:pt>
                <c:pt idx="9">
                  <c:v>South Asia</c:v>
                </c:pt>
              </c:strCache>
            </c:strRef>
          </c:cat>
          <c:val>
            <c:numRef>
              <c:f>Sheet1!$B$2:$B$11</c:f>
              <c:numCache>
                <c:formatCode>0.0%</c:formatCode>
                <c:ptCount val="10"/>
                <c:pt idx="0">
                  <c:v>5.3999999999999999E-2</c:v>
                </c:pt>
                <c:pt idx="1">
                  <c:v>3.9E-2</c:v>
                </c:pt>
                <c:pt idx="2">
                  <c:v>7.9000000000000001E-2</c:v>
                </c:pt>
                <c:pt idx="3">
                  <c:v>6.9000000000000006E-2</c:v>
                </c:pt>
                <c:pt idx="4">
                  <c:v>4.7E-2</c:v>
                </c:pt>
                <c:pt idx="5">
                  <c:v>0.111</c:v>
                </c:pt>
                <c:pt idx="6">
                  <c:v>6.3E-2</c:v>
                </c:pt>
                <c:pt idx="7">
                  <c:v>8.2000000000000003E-2</c:v>
                </c:pt>
                <c:pt idx="8">
                  <c:v>2.5999999999999999E-2</c:v>
                </c:pt>
                <c:pt idx="9">
                  <c:v>5.1999999999999998E-2</c:v>
                </c:pt>
              </c:numCache>
            </c:numRef>
          </c:val>
          <c:extLst>
            <c:ext xmlns:c16="http://schemas.microsoft.com/office/drawing/2014/chart" uri="{C3380CC4-5D6E-409C-BE32-E72D297353CC}">
              <c16:uniqueId val="{00000000-38F2-4EC0-841E-D315C8FAA98A}"/>
            </c:ext>
          </c:extLst>
        </c:ser>
        <c:ser>
          <c:idx val="1"/>
          <c:order val="1"/>
          <c:tx>
            <c:strRef>
              <c:f>Sheet1!$C$1</c:f>
              <c:strCache>
                <c:ptCount val="1"/>
                <c:pt idx="0">
                  <c:v>2020</c:v>
                </c:pt>
              </c:strCache>
            </c:strRef>
          </c:tx>
          <c:spPr>
            <a:solidFill>
              <a:schemeClr val="bg1">
                <a:lumMod val="50000"/>
              </a:schemeClr>
            </a:solidFill>
            <a:ln>
              <a:noFill/>
            </a:ln>
            <a:effectLst/>
          </c:spPr>
          <c:invertIfNegative val="0"/>
          <c:dLbls>
            <c:delete val="1"/>
          </c:dLbls>
          <c:cat>
            <c:strRef>
              <c:f>Sheet1!$A$2:$A$11</c:f>
              <c:strCache>
                <c:ptCount val="10"/>
                <c:pt idx="0">
                  <c:v>World</c:v>
                </c:pt>
                <c:pt idx="1">
                  <c:v>North America</c:v>
                </c:pt>
                <c:pt idx="2">
                  <c:v>Latin America and Caribbean</c:v>
                </c:pt>
                <c:pt idx="3">
                  <c:v>North, South and West Europe</c:v>
                </c:pt>
                <c:pt idx="4">
                  <c:v>Eastern Europe</c:v>
                </c:pt>
                <c:pt idx="5">
                  <c:v>North Africa</c:v>
                </c:pt>
                <c:pt idx="6">
                  <c:v>Sub-Sahara Africa</c:v>
                </c:pt>
                <c:pt idx="7">
                  <c:v>Arab States</c:v>
                </c:pt>
                <c:pt idx="8">
                  <c:v>Southeast Asia and Pacific</c:v>
                </c:pt>
                <c:pt idx="9">
                  <c:v>South Asia</c:v>
                </c:pt>
              </c:strCache>
            </c:strRef>
          </c:cat>
          <c:val>
            <c:numRef>
              <c:f>Sheet1!$C$2:$C$11</c:f>
              <c:numCache>
                <c:formatCode>0.0%</c:formatCode>
                <c:ptCount val="10"/>
                <c:pt idx="0">
                  <c:v>6.6000000000000003E-2</c:v>
                </c:pt>
                <c:pt idx="1">
                  <c:v>8.2000000000000003E-2</c:v>
                </c:pt>
                <c:pt idx="2">
                  <c:v>0.10100000000000001</c:v>
                </c:pt>
                <c:pt idx="3">
                  <c:v>7.2999999999999995E-2</c:v>
                </c:pt>
                <c:pt idx="4">
                  <c:v>5.6000000000000001E-2</c:v>
                </c:pt>
                <c:pt idx="5">
                  <c:v>0.128</c:v>
                </c:pt>
                <c:pt idx="6">
                  <c:v>6.9000000000000006E-2</c:v>
                </c:pt>
                <c:pt idx="7">
                  <c:v>9.5000000000000001E-2</c:v>
                </c:pt>
                <c:pt idx="8">
                  <c:v>3.2000000000000001E-2</c:v>
                </c:pt>
                <c:pt idx="9">
                  <c:v>7.3999999999999996E-2</c:v>
                </c:pt>
              </c:numCache>
            </c:numRef>
          </c:val>
          <c:extLst>
            <c:ext xmlns:c16="http://schemas.microsoft.com/office/drawing/2014/chart" uri="{C3380CC4-5D6E-409C-BE32-E72D297353CC}">
              <c16:uniqueId val="{00000001-38F2-4EC0-841E-D315C8FAA98A}"/>
            </c:ext>
          </c:extLst>
        </c:ser>
        <c:ser>
          <c:idx val="2"/>
          <c:order val="2"/>
          <c:tx>
            <c:strRef>
              <c:f>Sheet1!$D$1</c:f>
              <c:strCache>
                <c:ptCount val="1"/>
                <c:pt idx="0">
                  <c:v>2021</c:v>
                </c:pt>
              </c:strCache>
            </c:strRef>
          </c:tx>
          <c:spPr>
            <a:solidFill>
              <a:schemeClr val="tx1">
                <a:lumMod val="75000"/>
                <a:lumOff val="25000"/>
              </a:schemeClr>
            </a:solidFill>
            <a:ln>
              <a:noFill/>
            </a:ln>
            <a:effectLst/>
          </c:spPr>
          <c:invertIfNegative val="0"/>
          <c:dLbls>
            <c:delete val="1"/>
          </c:dLbls>
          <c:cat>
            <c:strRef>
              <c:f>Sheet1!$A$2:$A$11</c:f>
              <c:strCache>
                <c:ptCount val="10"/>
                <c:pt idx="0">
                  <c:v>World</c:v>
                </c:pt>
                <c:pt idx="1">
                  <c:v>North America</c:v>
                </c:pt>
                <c:pt idx="2">
                  <c:v>Latin America and Caribbean</c:v>
                </c:pt>
                <c:pt idx="3">
                  <c:v>North, South and West Europe</c:v>
                </c:pt>
                <c:pt idx="4">
                  <c:v>Eastern Europe</c:v>
                </c:pt>
                <c:pt idx="5">
                  <c:v>North Africa</c:v>
                </c:pt>
                <c:pt idx="6">
                  <c:v>Sub-Sahara Africa</c:v>
                </c:pt>
                <c:pt idx="7">
                  <c:v>Arab States</c:v>
                </c:pt>
                <c:pt idx="8">
                  <c:v>Southeast Asia and Pacific</c:v>
                </c:pt>
                <c:pt idx="9">
                  <c:v>South Asia</c:v>
                </c:pt>
              </c:strCache>
            </c:strRef>
          </c:cat>
          <c:val>
            <c:numRef>
              <c:f>Sheet1!$D$2:$D$11</c:f>
              <c:numCache>
                <c:formatCode>0.0%</c:formatCode>
                <c:ptCount val="10"/>
                <c:pt idx="0">
                  <c:v>6.2E-2</c:v>
                </c:pt>
                <c:pt idx="1">
                  <c:v>5.7000000000000002E-2</c:v>
                </c:pt>
                <c:pt idx="2">
                  <c:v>0.1</c:v>
                </c:pt>
                <c:pt idx="3">
                  <c:v>7.2999999999999995E-2</c:v>
                </c:pt>
                <c:pt idx="4">
                  <c:v>5.2999999999999999E-2</c:v>
                </c:pt>
                <c:pt idx="5">
                  <c:v>0.129</c:v>
                </c:pt>
                <c:pt idx="6">
                  <c:v>7.2999999999999995E-2</c:v>
                </c:pt>
                <c:pt idx="7">
                  <c:v>9.6000000000000002E-2</c:v>
                </c:pt>
                <c:pt idx="8">
                  <c:v>3.2000000000000001E-2</c:v>
                </c:pt>
                <c:pt idx="9">
                  <c:v>0.06</c:v>
                </c:pt>
              </c:numCache>
            </c:numRef>
          </c:val>
          <c:extLst>
            <c:ext xmlns:c16="http://schemas.microsoft.com/office/drawing/2014/chart" uri="{C3380CC4-5D6E-409C-BE32-E72D297353CC}">
              <c16:uniqueId val="{00000002-38F2-4EC0-841E-D315C8FAA98A}"/>
            </c:ext>
          </c:extLst>
        </c:ser>
        <c:ser>
          <c:idx val="3"/>
          <c:order val="3"/>
          <c:tx>
            <c:strRef>
              <c:f>Sheet1!$E$1</c:f>
              <c:strCache>
                <c:ptCount val="1"/>
                <c:pt idx="0">
                  <c:v>2022</c:v>
                </c:pt>
              </c:strCache>
            </c:strRef>
          </c:tx>
          <c:spPr>
            <a:solidFill>
              <a:schemeClr val="tx1">
                <a:lumMod val="95000"/>
                <a:lumOff val="5000"/>
              </a:schemeClr>
            </a:solidFill>
            <a:ln>
              <a:noFill/>
            </a:ln>
            <a:effectLst/>
          </c:spPr>
          <c:invertIfNegative val="0"/>
          <c:dLbls>
            <c:delete val="1"/>
          </c:dLbls>
          <c:cat>
            <c:strRef>
              <c:f>Sheet1!$A$2:$A$11</c:f>
              <c:strCache>
                <c:ptCount val="10"/>
                <c:pt idx="0">
                  <c:v>World</c:v>
                </c:pt>
                <c:pt idx="1">
                  <c:v>North America</c:v>
                </c:pt>
                <c:pt idx="2">
                  <c:v>Latin America and Caribbean</c:v>
                </c:pt>
                <c:pt idx="3">
                  <c:v>North, South and West Europe</c:v>
                </c:pt>
                <c:pt idx="4">
                  <c:v>Eastern Europe</c:v>
                </c:pt>
                <c:pt idx="5">
                  <c:v>North Africa</c:v>
                </c:pt>
                <c:pt idx="6">
                  <c:v>Sub-Sahara Africa</c:v>
                </c:pt>
                <c:pt idx="7">
                  <c:v>Arab States</c:v>
                </c:pt>
                <c:pt idx="8">
                  <c:v>Southeast Asia and Pacific</c:v>
                </c:pt>
                <c:pt idx="9">
                  <c:v>South Asia</c:v>
                </c:pt>
              </c:strCache>
            </c:strRef>
          </c:cat>
          <c:val>
            <c:numRef>
              <c:f>Sheet1!$E$2:$E$11</c:f>
              <c:numCache>
                <c:formatCode>0.0%</c:formatCode>
                <c:ptCount val="10"/>
                <c:pt idx="0">
                  <c:v>5.8999999999999997E-2</c:v>
                </c:pt>
                <c:pt idx="1">
                  <c:v>4.2999999999999997E-2</c:v>
                </c:pt>
                <c:pt idx="2">
                  <c:v>9.2999999999999999E-2</c:v>
                </c:pt>
                <c:pt idx="3">
                  <c:v>6.8000000000000005E-2</c:v>
                </c:pt>
                <c:pt idx="4">
                  <c:v>4.9000000000000002E-2</c:v>
                </c:pt>
                <c:pt idx="5">
                  <c:v>0.126</c:v>
                </c:pt>
                <c:pt idx="6">
                  <c:v>7.1999999999999995E-2</c:v>
                </c:pt>
                <c:pt idx="7">
                  <c:v>9.1999999999999998E-2</c:v>
                </c:pt>
                <c:pt idx="8">
                  <c:v>3.1E-2</c:v>
                </c:pt>
                <c:pt idx="9">
                  <c:v>5.6000000000000001E-2</c:v>
                </c:pt>
              </c:numCache>
            </c:numRef>
          </c:val>
          <c:extLst>
            <c:ext xmlns:c16="http://schemas.microsoft.com/office/drawing/2014/chart" uri="{C3380CC4-5D6E-409C-BE32-E72D297353CC}">
              <c16:uniqueId val="{00000003-38F2-4EC0-841E-D315C8FAA98A}"/>
            </c:ext>
          </c:extLst>
        </c:ser>
        <c:ser>
          <c:idx val="4"/>
          <c:order val="4"/>
          <c:tx>
            <c:strRef>
              <c:f>Sheet1!$F$1</c:f>
              <c:strCache>
                <c:ptCount val="1"/>
                <c:pt idx="0">
                  <c:v>2023</c:v>
                </c:pt>
              </c:strCache>
            </c:strRef>
          </c:tx>
          <c:spPr>
            <a:solidFill>
              <a:schemeClr val="accent1">
                <a:lumMod val="40000"/>
                <a:lumOff val="60000"/>
              </a:schemeClr>
            </a:solidFill>
            <a:ln>
              <a:noFill/>
            </a:ln>
            <a:effectLst/>
          </c:spPr>
          <c:invertIfNegative val="0"/>
          <c:dLbls>
            <c:delete val="1"/>
          </c:dLbls>
          <c:cat>
            <c:strRef>
              <c:f>Sheet1!$A$2:$A$11</c:f>
              <c:strCache>
                <c:ptCount val="10"/>
                <c:pt idx="0">
                  <c:v>World</c:v>
                </c:pt>
                <c:pt idx="1">
                  <c:v>North America</c:v>
                </c:pt>
                <c:pt idx="2">
                  <c:v>Latin America and Caribbean</c:v>
                </c:pt>
                <c:pt idx="3">
                  <c:v>North, South and West Europe</c:v>
                </c:pt>
                <c:pt idx="4">
                  <c:v>Eastern Europe</c:v>
                </c:pt>
                <c:pt idx="5">
                  <c:v>North Africa</c:v>
                </c:pt>
                <c:pt idx="6">
                  <c:v>Sub-Sahara Africa</c:v>
                </c:pt>
                <c:pt idx="7">
                  <c:v>Arab States</c:v>
                </c:pt>
                <c:pt idx="8">
                  <c:v>Southeast Asia and Pacific</c:v>
                </c:pt>
                <c:pt idx="9">
                  <c:v>South Asia</c:v>
                </c:pt>
              </c:strCache>
            </c:strRef>
          </c:cat>
          <c:val>
            <c:numRef>
              <c:f>Sheet1!$F$2:$F$11</c:f>
              <c:numCache>
                <c:formatCode>0.0%</c:formatCode>
                <c:ptCount val="10"/>
                <c:pt idx="0">
                  <c:v>5.7000000000000002E-2</c:v>
                </c:pt>
                <c:pt idx="1">
                  <c:v>4.1000000000000002E-2</c:v>
                </c:pt>
                <c:pt idx="2">
                  <c:v>8.7999999999999995E-2</c:v>
                </c:pt>
                <c:pt idx="3">
                  <c:v>6.6000000000000003E-2</c:v>
                </c:pt>
                <c:pt idx="4">
                  <c:v>4.7E-2</c:v>
                </c:pt>
                <c:pt idx="5">
                  <c:v>0.121</c:v>
                </c:pt>
                <c:pt idx="6">
                  <c:v>6.9000000000000006E-2</c:v>
                </c:pt>
                <c:pt idx="7">
                  <c:v>8.6999999999999994E-2</c:v>
                </c:pt>
                <c:pt idx="8">
                  <c:v>2.9000000000000001E-2</c:v>
                </c:pt>
                <c:pt idx="9">
                  <c:v>5.5E-2</c:v>
                </c:pt>
              </c:numCache>
            </c:numRef>
          </c:val>
          <c:extLst>
            <c:ext xmlns:c16="http://schemas.microsoft.com/office/drawing/2014/chart" uri="{C3380CC4-5D6E-409C-BE32-E72D297353CC}">
              <c16:uniqueId val="{00000004-38F2-4EC0-841E-D315C8FAA98A}"/>
            </c:ext>
          </c:extLst>
        </c:ser>
        <c:dLbls>
          <c:showLegendKey val="0"/>
          <c:showVal val="1"/>
          <c:showCatName val="0"/>
          <c:showSerName val="0"/>
          <c:showPercent val="0"/>
          <c:showBubbleSize val="0"/>
        </c:dLbls>
        <c:gapWidth val="219"/>
        <c:overlap val="-27"/>
        <c:axId val="556417247"/>
        <c:axId val="556403935"/>
      </c:barChart>
      <c:catAx>
        <c:axId val="556417247"/>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556403935"/>
        <c:crosses val="autoZero"/>
        <c:auto val="1"/>
        <c:lblAlgn val="ctr"/>
        <c:lblOffset val="100"/>
        <c:noMultiLvlLbl val="0"/>
      </c:catAx>
      <c:valAx>
        <c:axId val="5564039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556417247"/>
        <c:crossesAt val="1"/>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2.1647788800000001E-2"/>
          <c:w val="1"/>
          <c:h val="0.96392035200000004"/>
        </c:manualLayout>
      </c:layout>
      <c:barChart>
        <c:barDir val="bar"/>
        <c:grouping val="clustered"/>
        <c:varyColors val="0"/>
        <c:ser>
          <c:idx val="0"/>
          <c:order val="0"/>
          <c:tx>
            <c:strRef>
              <c:f>Sheet1!$B$1</c:f>
              <c:strCache>
                <c:ptCount val="1"/>
                <c:pt idx="0">
                  <c:v>2020</c:v>
                </c:pt>
              </c:strCache>
            </c:strRef>
          </c:tx>
          <c:spPr>
            <a:solidFill>
              <a:schemeClr val="bg1">
                <a:lumMod val="50000"/>
              </a:schemeClr>
            </a:solidFill>
            <a:ln>
              <a:noFill/>
            </a:ln>
          </c:spPr>
          <c:invertIfNegative val="0"/>
          <c:dPt>
            <c:idx val="0"/>
            <c:invertIfNegative val="0"/>
            <c:bubble3D val="0"/>
            <c:extLst>
              <c:ext xmlns:c16="http://schemas.microsoft.com/office/drawing/2014/chart" uri="{C3380CC4-5D6E-409C-BE32-E72D297353CC}">
                <c16:uniqueId val="{00000000-C32D-2D4F-B0E3-151E1F9976AC}"/>
              </c:ext>
            </c:extLst>
          </c:dPt>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Australia</c:v>
                </c:pt>
              </c:strCache>
            </c:strRef>
          </c:cat>
          <c:val>
            <c:numRef>
              <c:f>Sheet1!$B$2</c:f>
              <c:numCache>
                <c:formatCode>0.0</c:formatCode>
                <c:ptCount val="1"/>
                <c:pt idx="0">
                  <c:v>4.5919999999999996</c:v>
                </c:pt>
              </c:numCache>
            </c:numRef>
          </c:val>
          <c:extLst>
            <c:ext xmlns:c16="http://schemas.microsoft.com/office/drawing/2014/chart" uri="{C3380CC4-5D6E-409C-BE32-E72D297353CC}">
              <c16:uniqueId val="{00000001-C32D-2D4F-B0E3-151E1F9976AC}"/>
            </c:ext>
          </c:extLst>
        </c:ser>
        <c:ser>
          <c:idx val="1"/>
          <c:order val="1"/>
          <c:tx>
            <c:strRef>
              <c:f>Sheet1!$C$1</c:f>
              <c:strCache>
                <c:ptCount val="1"/>
                <c:pt idx="0">
                  <c:v>2021</c:v>
                </c:pt>
              </c:strCache>
            </c:strRef>
          </c:tx>
          <c:spPr>
            <a:solidFill>
              <a:schemeClr val="tx1"/>
            </a:solidFill>
            <a:ln>
              <a:noFill/>
            </a:ln>
          </c:spPr>
          <c:invertIfNegative val="0"/>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Australia</c:v>
                </c:pt>
              </c:strCache>
            </c:strRef>
          </c:cat>
          <c:val>
            <c:numRef>
              <c:f>Sheet1!$C$2</c:f>
              <c:numCache>
                <c:formatCode>0.0</c:formatCode>
                <c:ptCount val="1"/>
                <c:pt idx="0">
                  <c:v>1.6080000000000001</c:v>
                </c:pt>
              </c:numCache>
            </c:numRef>
          </c:val>
          <c:extLst>
            <c:ext xmlns:c16="http://schemas.microsoft.com/office/drawing/2014/chart" uri="{C3380CC4-5D6E-409C-BE32-E72D297353CC}">
              <c16:uniqueId val="{00000002-C32D-2D4F-B0E3-151E1F9976AC}"/>
            </c:ext>
          </c:extLst>
        </c:ser>
        <c:ser>
          <c:idx val="2"/>
          <c:order val="2"/>
          <c:tx>
            <c:strRef>
              <c:f>Sheet1!$D$1</c:f>
              <c:strCache>
                <c:ptCount val="1"/>
                <c:pt idx="0">
                  <c:v>2022</c:v>
                </c:pt>
              </c:strCache>
            </c:strRef>
          </c:tx>
          <c:spPr>
            <a:solidFill>
              <a:srgbClr val="00A346"/>
            </a:solidFill>
            <a:ln>
              <a:noFill/>
            </a:ln>
          </c:spPr>
          <c:invertIfNegative val="0"/>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Australia</c:v>
                </c:pt>
              </c:strCache>
            </c:strRef>
          </c:cat>
          <c:val>
            <c:numRef>
              <c:f>Sheet1!$D$2</c:f>
              <c:numCache>
                <c:formatCode>0.0</c:formatCode>
                <c:ptCount val="1"/>
                <c:pt idx="0">
                  <c:v>1.2649999999999999</c:v>
                </c:pt>
              </c:numCache>
            </c:numRef>
          </c:val>
          <c:extLst>
            <c:ext xmlns:c16="http://schemas.microsoft.com/office/drawing/2014/chart" uri="{C3380CC4-5D6E-409C-BE32-E72D297353CC}">
              <c16:uniqueId val="{00000003-C32D-2D4F-B0E3-151E1F9976AC}"/>
            </c:ext>
          </c:extLst>
        </c:ser>
        <c:dLbls>
          <c:dLblPos val="outEnd"/>
          <c:showLegendKey val="0"/>
          <c:showVal val="1"/>
          <c:showCatName val="0"/>
          <c:showSerName val="0"/>
          <c:showPercent val="0"/>
          <c:showBubbleSize val="0"/>
        </c:dLbls>
        <c:gapWidth val="0"/>
        <c:overlap val="-50"/>
        <c:axId val="58563200"/>
        <c:axId val="58581376"/>
      </c:barChart>
      <c:catAx>
        <c:axId val="58563200"/>
        <c:scaling>
          <c:orientation val="maxMin"/>
        </c:scaling>
        <c:delete val="1"/>
        <c:axPos val="l"/>
        <c:numFmt formatCode="General" sourceLinked="1"/>
        <c:majorTickMark val="none"/>
        <c:minorTickMark val="none"/>
        <c:tickLblPos val="nextTo"/>
        <c:crossAx val="58581376"/>
        <c:crosses val="autoZero"/>
        <c:auto val="1"/>
        <c:lblAlgn val="ctr"/>
        <c:lblOffset val="100"/>
        <c:noMultiLvlLbl val="0"/>
      </c:catAx>
      <c:valAx>
        <c:axId val="58581376"/>
        <c:scaling>
          <c:orientation val="minMax"/>
          <c:max val="20"/>
          <c:min val="-5"/>
        </c:scaling>
        <c:delete val="1"/>
        <c:axPos val="t"/>
        <c:numFmt formatCode="0.0" sourceLinked="1"/>
        <c:majorTickMark val="out"/>
        <c:minorTickMark val="none"/>
        <c:tickLblPos val="nextTo"/>
        <c:crossAx val="58563200"/>
        <c:crosses val="autoZero"/>
        <c:crossBetween val="between"/>
      </c:valAx>
    </c:plotArea>
    <c:plotVisOnly val="1"/>
    <c:dispBlanksAs val="gap"/>
    <c:showDLblsOverMax val="0"/>
  </c:chart>
  <c:spPr>
    <a:ln>
      <a:noFill/>
    </a:ln>
  </c:spPr>
  <c:txPr>
    <a:bodyPr numCol="1"/>
    <a:lstStyle/>
    <a:p>
      <a:pPr>
        <a:defRPr sz="700" b="0">
          <a:solidFill>
            <a:schemeClr val="tx1"/>
          </a:solidFill>
          <a:latin typeface="Montserrat" pitchFamily="2" charset="77"/>
          <a:cs typeface="Avenir Next LT Pro" panose="020B0604020202020204" charset="0"/>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2.1647788800000001E-2"/>
          <c:w val="0.98566958995022513"/>
          <c:h val="0.96392035200000004"/>
        </c:manualLayout>
      </c:layout>
      <c:barChart>
        <c:barDir val="bar"/>
        <c:grouping val="clustered"/>
        <c:varyColors val="0"/>
        <c:ser>
          <c:idx val="0"/>
          <c:order val="0"/>
          <c:tx>
            <c:strRef>
              <c:f>Sheet1!$B$1</c:f>
              <c:strCache>
                <c:ptCount val="1"/>
                <c:pt idx="0">
                  <c:v>2020</c:v>
                </c:pt>
              </c:strCache>
            </c:strRef>
          </c:tx>
          <c:spPr>
            <a:solidFill>
              <a:schemeClr val="bg1">
                <a:lumMod val="50000"/>
              </a:schemeClr>
            </a:solidFill>
            <a:ln>
              <a:noFill/>
            </a:ln>
          </c:spPr>
          <c:invertIfNegative val="0"/>
          <c:dPt>
            <c:idx val="0"/>
            <c:invertIfNegative val="0"/>
            <c:bubble3D val="0"/>
            <c:extLst>
              <c:ext xmlns:c16="http://schemas.microsoft.com/office/drawing/2014/chart" uri="{C3380CC4-5D6E-409C-BE32-E72D297353CC}">
                <c16:uniqueId val="{00000000-5022-C546-9BDB-FF14616CDE97}"/>
              </c:ext>
            </c:extLst>
          </c:dPt>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Brazil</c:v>
                </c:pt>
              </c:strCache>
            </c:strRef>
          </c:cat>
          <c:val>
            <c:numRef>
              <c:f>Sheet1!$B$2</c:f>
              <c:numCache>
                <c:formatCode>0.0</c:formatCode>
                <c:ptCount val="1"/>
                <c:pt idx="0">
                  <c:v>15.714</c:v>
                </c:pt>
              </c:numCache>
            </c:numRef>
          </c:val>
          <c:extLst>
            <c:ext xmlns:c16="http://schemas.microsoft.com/office/drawing/2014/chart" uri="{C3380CC4-5D6E-409C-BE32-E72D297353CC}">
              <c16:uniqueId val="{00000001-5022-C546-9BDB-FF14616CDE97}"/>
            </c:ext>
          </c:extLst>
        </c:ser>
        <c:ser>
          <c:idx val="1"/>
          <c:order val="1"/>
          <c:tx>
            <c:strRef>
              <c:f>Sheet1!$C$1</c:f>
              <c:strCache>
                <c:ptCount val="1"/>
                <c:pt idx="0">
                  <c:v>2021</c:v>
                </c:pt>
              </c:strCache>
            </c:strRef>
          </c:tx>
          <c:spPr>
            <a:solidFill>
              <a:schemeClr val="tx1"/>
            </a:solidFill>
            <a:ln>
              <a:noFill/>
            </a:ln>
          </c:spPr>
          <c:invertIfNegative val="0"/>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Brazil</c:v>
                </c:pt>
              </c:strCache>
            </c:strRef>
          </c:cat>
          <c:val>
            <c:numRef>
              <c:f>Sheet1!$C$2</c:f>
              <c:numCache>
                <c:formatCode>0.0</c:formatCode>
                <c:ptCount val="1"/>
                <c:pt idx="0">
                  <c:v>5.6020000000000003</c:v>
                </c:pt>
              </c:numCache>
            </c:numRef>
          </c:val>
          <c:extLst>
            <c:ext xmlns:c16="http://schemas.microsoft.com/office/drawing/2014/chart" uri="{C3380CC4-5D6E-409C-BE32-E72D297353CC}">
              <c16:uniqueId val="{00000002-5022-C546-9BDB-FF14616CDE97}"/>
            </c:ext>
          </c:extLst>
        </c:ser>
        <c:ser>
          <c:idx val="2"/>
          <c:order val="2"/>
          <c:tx>
            <c:strRef>
              <c:f>Sheet1!$D$1</c:f>
              <c:strCache>
                <c:ptCount val="1"/>
                <c:pt idx="0">
                  <c:v>2022</c:v>
                </c:pt>
              </c:strCache>
            </c:strRef>
          </c:tx>
          <c:spPr>
            <a:solidFill>
              <a:srgbClr val="00A346"/>
            </a:solidFill>
            <a:ln>
              <a:noFill/>
            </a:ln>
          </c:spPr>
          <c:invertIfNegative val="0"/>
          <c:dLbls>
            <c:dLbl>
              <c:idx val="0"/>
              <c:spPr>
                <a:noFill/>
                <a:ln>
                  <a:noFill/>
                </a:ln>
              </c:spPr>
              <c:txPr>
                <a:bodyPr/>
                <a:lstStyle/>
                <a:p>
                  <a:pPr>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5022-C546-9BDB-FF14616CDE97}"/>
                </c:ext>
              </c:extLst>
            </c:dLbl>
            <c:spPr>
              <a:solidFill>
                <a:schemeClr val="accent2"/>
              </a:solid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Brazil</c:v>
                </c:pt>
              </c:strCache>
            </c:strRef>
          </c:cat>
          <c:val>
            <c:numRef>
              <c:f>Sheet1!$D$2</c:f>
              <c:numCache>
                <c:formatCode>0.0</c:formatCode>
                <c:ptCount val="1"/>
                <c:pt idx="0">
                  <c:v>2.8959999999999999</c:v>
                </c:pt>
              </c:numCache>
            </c:numRef>
          </c:val>
          <c:extLst>
            <c:ext xmlns:c16="http://schemas.microsoft.com/office/drawing/2014/chart" uri="{C3380CC4-5D6E-409C-BE32-E72D297353CC}">
              <c16:uniqueId val="{00000004-5022-C546-9BDB-FF14616CDE97}"/>
            </c:ext>
          </c:extLst>
        </c:ser>
        <c:dLbls>
          <c:dLblPos val="outEnd"/>
          <c:showLegendKey val="0"/>
          <c:showVal val="1"/>
          <c:showCatName val="0"/>
          <c:showSerName val="0"/>
          <c:showPercent val="0"/>
          <c:showBubbleSize val="0"/>
        </c:dLbls>
        <c:gapWidth val="0"/>
        <c:overlap val="-50"/>
        <c:axId val="59157888"/>
        <c:axId val="58852480"/>
      </c:barChart>
      <c:catAx>
        <c:axId val="59157888"/>
        <c:scaling>
          <c:orientation val="maxMin"/>
        </c:scaling>
        <c:delete val="1"/>
        <c:axPos val="l"/>
        <c:numFmt formatCode="General" sourceLinked="1"/>
        <c:majorTickMark val="none"/>
        <c:minorTickMark val="none"/>
        <c:tickLblPos val="nextTo"/>
        <c:crossAx val="58852480"/>
        <c:crosses val="autoZero"/>
        <c:auto val="1"/>
        <c:lblAlgn val="ctr"/>
        <c:lblOffset val="100"/>
        <c:noMultiLvlLbl val="0"/>
      </c:catAx>
      <c:valAx>
        <c:axId val="58852480"/>
        <c:scaling>
          <c:orientation val="minMax"/>
          <c:max val="20"/>
          <c:min val="-5"/>
        </c:scaling>
        <c:delete val="1"/>
        <c:axPos val="t"/>
        <c:numFmt formatCode="0.0" sourceLinked="1"/>
        <c:majorTickMark val="out"/>
        <c:minorTickMark val="none"/>
        <c:tickLblPos val="nextTo"/>
        <c:crossAx val="59157888"/>
        <c:crosses val="autoZero"/>
        <c:crossBetween val="between"/>
      </c:valAx>
    </c:plotArea>
    <c:plotVisOnly val="1"/>
    <c:dispBlanksAs val="gap"/>
    <c:showDLblsOverMax val="0"/>
  </c:chart>
  <c:txPr>
    <a:bodyPr numCol="1"/>
    <a:lstStyle/>
    <a:p>
      <a:pPr>
        <a:defRPr sz="700" b="0">
          <a:solidFill>
            <a:schemeClr val="tx1"/>
          </a:solidFill>
          <a:latin typeface="Montserrat" pitchFamily="2" charset="77"/>
          <a:cs typeface="Avenir Next LT Pro" panose="020B0604020202020204" charset="0"/>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571804873346869E-3"/>
          <c:y val="2.1647255806447274E-2"/>
          <c:w val="0.99334281951266534"/>
          <c:h val="0.96392035200000004"/>
        </c:manualLayout>
      </c:layout>
      <c:barChart>
        <c:barDir val="bar"/>
        <c:grouping val="clustered"/>
        <c:varyColors val="0"/>
        <c:ser>
          <c:idx val="0"/>
          <c:order val="0"/>
          <c:tx>
            <c:strRef>
              <c:f>Sheet1!$B$1</c:f>
              <c:strCache>
                <c:ptCount val="1"/>
                <c:pt idx="0">
                  <c:v>20202</c:v>
                </c:pt>
              </c:strCache>
            </c:strRef>
          </c:tx>
          <c:spPr>
            <a:solidFill>
              <a:schemeClr val="bg1">
                <a:lumMod val="50000"/>
              </a:schemeClr>
            </a:solidFill>
            <a:ln>
              <a:noFill/>
            </a:ln>
          </c:spPr>
          <c:invertIfNegative val="0"/>
          <c:dPt>
            <c:idx val="0"/>
            <c:invertIfNegative val="0"/>
            <c:bubble3D val="0"/>
            <c:extLst>
              <c:ext xmlns:c16="http://schemas.microsoft.com/office/drawing/2014/chart" uri="{C3380CC4-5D6E-409C-BE32-E72D297353CC}">
                <c16:uniqueId val="{00000000-93A7-594F-A133-CC0BE63A4850}"/>
              </c:ext>
            </c:extLst>
          </c:dPt>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France</c:v>
                </c:pt>
              </c:strCache>
            </c:strRef>
          </c:cat>
          <c:val>
            <c:numRef>
              <c:f>Sheet1!$B$2</c:f>
              <c:numCache>
                <c:formatCode>0.0</c:formatCode>
                <c:ptCount val="1"/>
                <c:pt idx="0">
                  <c:v>7.2279999999999998</c:v>
                </c:pt>
              </c:numCache>
            </c:numRef>
          </c:val>
          <c:extLst>
            <c:ext xmlns:c16="http://schemas.microsoft.com/office/drawing/2014/chart" uri="{C3380CC4-5D6E-409C-BE32-E72D297353CC}">
              <c16:uniqueId val="{00000001-93A7-594F-A133-CC0BE63A4850}"/>
            </c:ext>
          </c:extLst>
        </c:ser>
        <c:ser>
          <c:idx val="1"/>
          <c:order val="1"/>
          <c:tx>
            <c:strRef>
              <c:f>Sheet1!$C$1</c:f>
              <c:strCache>
                <c:ptCount val="1"/>
                <c:pt idx="0">
                  <c:v>20212</c:v>
                </c:pt>
              </c:strCache>
            </c:strRef>
          </c:tx>
          <c:spPr>
            <a:solidFill>
              <a:schemeClr val="tx1"/>
            </a:solidFill>
            <a:ln>
              <a:noFill/>
            </a:ln>
          </c:spPr>
          <c:invertIfNegative val="0"/>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France</c:v>
                </c:pt>
              </c:strCache>
            </c:strRef>
          </c:cat>
          <c:val>
            <c:numRef>
              <c:f>Sheet1!$C$2</c:f>
              <c:numCache>
                <c:formatCode>0.0</c:formatCode>
                <c:ptCount val="1"/>
                <c:pt idx="0">
                  <c:v>0.69399999999999995</c:v>
                </c:pt>
              </c:numCache>
            </c:numRef>
          </c:val>
          <c:extLst>
            <c:ext xmlns:c16="http://schemas.microsoft.com/office/drawing/2014/chart" uri="{C3380CC4-5D6E-409C-BE32-E72D297353CC}">
              <c16:uniqueId val="{00000002-93A7-594F-A133-CC0BE63A4850}"/>
            </c:ext>
          </c:extLst>
        </c:ser>
        <c:ser>
          <c:idx val="2"/>
          <c:order val="2"/>
          <c:tx>
            <c:strRef>
              <c:f>Sheet1!$D$1</c:f>
              <c:strCache>
                <c:ptCount val="1"/>
                <c:pt idx="0">
                  <c:v>2022</c:v>
                </c:pt>
              </c:strCache>
            </c:strRef>
          </c:tx>
          <c:spPr>
            <a:solidFill>
              <a:srgbClr val="00A346"/>
            </a:solidFill>
            <a:ln>
              <a:noFill/>
            </a:ln>
          </c:spPr>
          <c:invertIfNegative val="0"/>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France</c:v>
                </c:pt>
              </c:strCache>
            </c:strRef>
          </c:cat>
          <c:val>
            <c:numRef>
              <c:f>Sheet1!$D$2</c:f>
              <c:numCache>
                <c:formatCode>0.0</c:formatCode>
                <c:ptCount val="1"/>
                <c:pt idx="0">
                  <c:v>-0.80400000000000005</c:v>
                </c:pt>
              </c:numCache>
            </c:numRef>
          </c:val>
          <c:extLst>
            <c:ext xmlns:c16="http://schemas.microsoft.com/office/drawing/2014/chart" uri="{C3380CC4-5D6E-409C-BE32-E72D297353CC}">
              <c16:uniqueId val="{00000003-93A7-594F-A133-CC0BE63A4850}"/>
            </c:ext>
          </c:extLst>
        </c:ser>
        <c:dLbls>
          <c:dLblPos val="outEnd"/>
          <c:showLegendKey val="0"/>
          <c:showVal val="1"/>
          <c:showCatName val="0"/>
          <c:showSerName val="0"/>
          <c:showPercent val="0"/>
          <c:showBubbleSize val="0"/>
        </c:dLbls>
        <c:gapWidth val="0"/>
        <c:overlap val="-50"/>
        <c:axId val="58624256"/>
        <c:axId val="58630144"/>
      </c:barChart>
      <c:catAx>
        <c:axId val="58624256"/>
        <c:scaling>
          <c:orientation val="maxMin"/>
        </c:scaling>
        <c:delete val="1"/>
        <c:axPos val="l"/>
        <c:numFmt formatCode="General" sourceLinked="1"/>
        <c:majorTickMark val="out"/>
        <c:minorTickMark val="none"/>
        <c:tickLblPos val="nextTo"/>
        <c:crossAx val="58630144"/>
        <c:crosses val="autoZero"/>
        <c:auto val="1"/>
        <c:lblAlgn val="ctr"/>
        <c:lblOffset val="100"/>
        <c:noMultiLvlLbl val="0"/>
      </c:catAx>
      <c:valAx>
        <c:axId val="58630144"/>
        <c:scaling>
          <c:orientation val="minMax"/>
          <c:max val="20"/>
          <c:min val="-5"/>
        </c:scaling>
        <c:delete val="1"/>
        <c:axPos val="t"/>
        <c:numFmt formatCode="0.0" sourceLinked="1"/>
        <c:majorTickMark val="out"/>
        <c:minorTickMark val="none"/>
        <c:tickLblPos val="nextTo"/>
        <c:crossAx val="58624256"/>
        <c:crosses val="autoZero"/>
        <c:crossBetween val="between"/>
      </c:valAx>
    </c:plotArea>
    <c:plotVisOnly val="1"/>
    <c:dispBlanksAs val="gap"/>
    <c:showDLblsOverMax val="0"/>
  </c:chart>
  <c:txPr>
    <a:bodyPr numCol="1"/>
    <a:lstStyle/>
    <a:p>
      <a:pPr>
        <a:defRPr sz="700" b="0">
          <a:solidFill>
            <a:schemeClr val="tx1"/>
          </a:solidFill>
          <a:latin typeface="Montserrat" pitchFamily="2" charset="77"/>
          <a:cs typeface="Avenir Next LT Pro" panose="020B0604020202020204" charset="0"/>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1.0540175907428049E-3"/>
          <c:w val="1"/>
          <c:h val="0.98451404924370189"/>
        </c:manualLayout>
      </c:layout>
      <c:barChart>
        <c:barDir val="bar"/>
        <c:grouping val="clustered"/>
        <c:varyColors val="0"/>
        <c:ser>
          <c:idx val="0"/>
          <c:order val="0"/>
          <c:tx>
            <c:strRef>
              <c:f>Sheet1!$B$1</c:f>
              <c:strCache>
                <c:ptCount val="1"/>
                <c:pt idx="0">
                  <c:v>2020</c:v>
                </c:pt>
              </c:strCache>
            </c:strRef>
          </c:tx>
          <c:spPr>
            <a:solidFill>
              <a:schemeClr val="bg1">
                <a:lumMod val="50000"/>
              </a:schemeClr>
            </a:solidFill>
            <a:ln>
              <a:noFill/>
            </a:ln>
          </c:spPr>
          <c:invertIfNegative val="0"/>
          <c:dPt>
            <c:idx val="0"/>
            <c:invertIfNegative val="0"/>
            <c:bubble3D val="0"/>
            <c:extLst>
              <c:ext xmlns:c16="http://schemas.microsoft.com/office/drawing/2014/chart" uri="{C3380CC4-5D6E-409C-BE32-E72D297353CC}">
                <c16:uniqueId val="{00000000-0538-9741-92CF-CFF829E2EBDA}"/>
              </c:ext>
            </c:extLst>
          </c:dPt>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India</c:v>
                </c:pt>
              </c:strCache>
            </c:strRef>
          </c:cat>
          <c:val>
            <c:numRef>
              <c:f>Sheet1!$B$2</c:f>
              <c:numCache>
                <c:formatCode>#,##0.0</c:formatCode>
                <c:ptCount val="1"/>
                <c:pt idx="0">
                  <c:v>14.476000000000001</c:v>
                </c:pt>
              </c:numCache>
            </c:numRef>
          </c:val>
          <c:extLst>
            <c:ext xmlns:c16="http://schemas.microsoft.com/office/drawing/2014/chart" uri="{C3380CC4-5D6E-409C-BE32-E72D297353CC}">
              <c16:uniqueId val="{00000001-0538-9741-92CF-CFF829E2EBDA}"/>
            </c:ext>
          </c:extLst>
        </c:ser>
        <c:ser>
          <c:idx val="1"/>
          <c:order val="1"/>
          <c:tx>
            <c:strRef>
              <c:f>Sheet1!$C$1</c:f>
              <c:strCache>
                <c:ptCount val="1"/>
                <c:pt idx="0">
                  <c:v>2021</c:v>
                </c:pt>
              </c:strCache>
            </c:strRef>
          </c:tx>
          <c:spPr>
            <a:solidFill>
              <a:schemeClr val="tx1"/>
            </a:solidFill>
            <a:ln>
              <a:noFill/>
            </a:ln>
          </c:spPr>
          <c:invertIfNegative val="0"/>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India</c:v>
                </c:pt>
              </c:strCache>
            </c:strRef>
          </c:cat>
          <c:val>
            <c:numRef>
              <c:f>Sheet1!$C$2</c:f>
              <c:numCache>
                <c:formatCode>#,##0.0</c:formatCode>
                <c:ptCount val="1"/>
                <c:pt idx="0">
                  <c:v>7.2329999999999997</c:v>
                </c:pt>
              </c:numCache>
            </c:numRef>
          </c:val>
          <c:extLst>
            <c:ext xmlns:c16="http://schemas.microsoft.com/office/drawing/2014/chart" uri="{C3380CC4-5D6E-409C-BE32-E72D297353CC}">
              <c16:uniqueId val="{00000002-0538-9741-92CF-CFF829E2EBDA}"/>
            </c:ext>
          </c:extLst>
        </c:ser>
        <c:ser>
          <c:idx val="2"/>
          <c:order val="2"/>
          <c:tx>
            <c:strRef>
              <c:f>Sheet1!$D$1</c:f>
              <c:strCache>
                <c:ptCount val="1"/>
                <c:pt idx="0">
                  <c:v>2022</c:v>
                </c:pt>
              </c:strCache>
            </c:strRef>
          </c:tx>
          <c:spPr>
            <a:solidFill>
              <a:srgbClr val="00A346"/>
            </a:solidFill>
            <a:ln>
              <a:noFill/>
            </a:ln>
          </c:spPr>
          <c:invertIfNegative val="0"/>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India</c:v>
                </c:pt>
              </c:strCache>
            </c:strRef>
          </c:cat>
          <c:val>
            <c:numRef>
              <c:f>Sheet1!$D$2</c:f>
              <c:numCache>
                <c:formatCode>#,##0.0</c:formatCode>
                <c:ptCount val="1"/>
                <c:pt idx="0">
                  <c:v>3.367</c:v>
                </c:pt>
              </c:numCache>
            </c:numRef>
          </c:val>
          <c:extLst>
            <c:ext xmlns:c16="http://schemas.microsoft.com/office/drawing/2014/chart" uri="{C3380CC4-5D6E-409C-BE32-E72D297353CC}">
              <c16:uniqueId val="{00000003-0538-9741-92CF-CFF829E2EBDA}"/>
            </c:ext>
          </c:extLst>
        </c:ser>
        <c:dLbls>
          <c:dLblPos val="outEnd"/>
          <c:showLegendKey val="0"/>
          <c:showVal val="1"/>
          <c:showCatName val="0"/>
          <c:showSerName val="0"/>
          <c:showPercent val="0"/>
          <c:showBubbleSize val="0"/>
        </c:dLbls>
        <c:gapWidth val="0"/>
        <c:overlap val="-50"/>
        <c:axId val="59215872"/>
        <c:axId val="59217408"/>
      </c:barChart>
      <c:catAx>
        <c:axId val="59215872"/>
        <c:scaling>
          <c:orientation val="maxMin"/>
        </c:scaling>
        <c:delete val="1"/>
        <c:axPos val="l"/>
        <c:numFmt formatCode="General" sourceLinked="1"/>
        <c:majorTickMark val="none"/>
        <c:minorTickMark val="none"/>
        <c:tickLblPos val="nextTo"/>
        <c:crossAx val="59217408"/>
        <c:crosses val="autoZero"/>
        <c:auto val="1"/>
        <c:lblAlgn val="ctr"/>
        <c:lblOffset val="100"/>
        <c:noMultiLvlLbl val="0"/>
      </c:catAx>
      <c:valAx>
        <c:axId val="59217408"/>
        <c:scaling>
          <c:orientation val="minMax"/>
          <c:max val="20"/>
          <c:min val="-5"/>
        </c:scaling>
        <c:delete val="1"/>
        <c:axPos val="t"/>
        <c:numFmt formatCode="#,##0.0" sourceLinked="1"/>
        <c:majorTickMark val="out"/>
        <c:minorTickMark val="none"/>
        <c:tickLblPos val="nextTo"/>
        <c:crossAx val="59215872"/>
        <c:crosses val="autoZero"/>
        <c:crossBetween val="between"/>
      </c:valAx>
    </c:plotArea>
    <c:plotVisOnly val="1"/>
    <c:dispBlanksAs val="gap"/>
    <c:showDLblsOverMax val="0"/>
  </c:chart>
  <c:txPr>
    <a:bodyPr numCol="1"/>
    <a:lstStyle/>
    <a:p>
      <a:pPr>
        <a:defRPr sz="700" b="0">
          <a:solidFill>
            <a:schemeClr val="tx1"/>
          </a:solidFill>
          <a:latin typeface="Montserrat" pitchFamily="2" charset="77"/>
          <a:cs typeface="Avenir Next LT Pro" panose="020B060402020202020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22255937893666225"/>
          <c:w val="1"/>
          <c:h val="0.59565773306220005"/>
        </c:manualLayout>
      </c:layout>
      <c:barChart>
        <c:barDir val="bar"/>
        <c:grouping val="percentStacked"/>
        <c:varyColors val="0"/>
        <c:ser>
          <c:idx val="0"/>
          <c:order val="0"/>
          <c:tx>
            <c:strRef>
              <c:f>Sheet1!$A$2</c:f>
              <c:strCache>
                <c:ptCount val="1"/>
                <c:pt idx="0">
                  <c:v>Continually constrained</c:v>
                </c:pt>
              </c:strCache>
            </c:strRef>
          </c:tx>
          <c:spPr>
            <a:solidFill>
              <a:srgbClr val="880535"/>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0.23</c:v>
                </c:pt>
              </c:numCache>
            </c:numRef>
          </c:val>
          <c:extLst>
            <c:ext xmlns:c16="http://schemas.microsoft.com/office/drawing/2014/chart" uri="{C3380CC4-5D6E-409C-BE32-E72D297353CC}">
              <c16:uniqueId val="{00000000-CD8D-0242-A7A4-87D067661771}"/>
            </c:ext>
          </c:extLst>
        </c:ser>
        <c:ser>
          <c:idx val="1"/>
          <c:order val="1"/>
          <c:tx>
            <c:strRef>
              <c:f>Sheet1!$A$3</c:f>
              <c:strCache>
                <c:ptCount val="1"/>
                <c:pt idx="0">
                  <c:v>Constrained rebounders</c:v>
                </c:pt>
              </c:strCache>
            </c:strRef>
          </c:tx>
          <c:spPr>
            <a:solidFill>
              <a:srgbClr val="AD4400"/>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0.21</c:v>
                </c:pt>
              </c:numCache>
            </c:numRef>
          </c:val>
          <c:extLst>
            <c:ext xmlns:c16="http://schemas.microsoft.com/office/drawing/2014/chart" uri="{C3380CC4-5D6E-409C-BE32-E72D297353CC}">
              <c16:uniqueId val="{00000004-CD8D-0242-A7A4-87D067661771}"/>
            </c:ext>
          </c:extLst>
        </c:ser>
        <c:ser>
          <c:idx val="2"/>
          <c:order val="2"/>
          <c:tx>
            <c:strRef>
              <c:f>Sheet1!$A$4</c:f>
              <c:strCache>
                <c:ptCount val="1"/>
                <c:pt idx="0">
                  <c:v>Unharmed cautious</c:v>
                </c:pt>
              </c:strCache>
            </c:strRef>
          </c:tx>
          <c:spPr>
            <a:solidFill>
              <a:srgbClr val="F064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0.38</c:v>
                </c:pt>
              </c:numCache>
            </c:numRef>
          </c:val>
          <c:extLst>
            <c:ext xmlns:c16="http://schemas.microsoft.com/office/drawing/2014/chart" uri="{C3380CC4-5D6E-409C-BE32-E72D297353CC}">
              <c16:uniqueId val="{00000001-4BCC-DD4B-B7DF-81818C783CA1}"/>
            </c:ext>
          </c:extLst>
        </c:ser>
        <c:ser>
          <c:idx val="3"/>
          <c:order val="3"/>
          <c:tx>
            <c:strRef>
              <c:f>Sheet1!$A$5</c:f>
              <c:strCache>
                <c:ptCount val="1"/>
                <c:pt idx="0">
                  <c:v>Business as usual</c:v>
                </c:pt>
              </c:strCache>
            </c:strRef>
          </c:tx>
          <c:spPr>
            <a:solidFill>
              <a:srgbClr val="008F9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0.12</c:v>
                </c:pt>
              </c:numCache>
            </c:numRef>
          </c:val>
          <c:extLst>
            <c:ext xmlns:c16="http://schemas.microsoft.com/office/drawing/2014/chart" uri="{C3380CC4-5D6E-409C-BE32-E72D297353CC}">
              <c16:uniqueId val="{00000002-4BCC-DD4B-B7DF-81818C783CA1}"/>
            </c:ext>
          </c:extLst>
        </c:ser>
        <c:ser>
          <c:idx val="4"/>
          <c:order val="4"/>
          <c:tx>
            <c:strRef>
              <c:f>Sheet1!$A$6</c:f>
              <c:strCache>
                <c:ptCount val="1"/>
                <c:pt idx="0">
                  <c:v>Better off than before</c:v>
                </c:pt>
              </c:strCache>
            </c:strRef>
          </c:tx>
          <c:spPr>
            <a:solidFill>
              <a:srgbClr val="006A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0.06</c:v>
                </c:pt>
              </c:numCache>
            </c:numRef>
          </c:val>
          <c:extLst>
            <c:ext xmlns:c16="http://schemas.microsoft.com/office/drawing/2014/chart" uri="{C3380CC4-5D6E-409C-BE32-E72D297353CC}">
              <c16:uniqueId val="{00000003-4BCC-DD4B-B7DF-81818C783CA1}"/>
            </c:ext>
          </c:extLst>
        </c:ser>
        <c:dLbls>
          <c:dLblPos val="inBase"/>
          <c:showLegendKey val="0"/>
          <c:showVal val="1"/>
          <c:showCatName val="0"/>
          <c:showSerName val="0"/>
          <c:showPercent val="0"/>
          <c:showBubbleSize val="0"/>
        </c:dLbls>
        <c:gapWidth val="75"/>
        <c:overlap val="100"/>
        <c:axId val="1673453168"/>
        <c:axId val="1673463712"/>
      </c:barChart>
      <c:catAx>
        <c:axId val="1673453168"/>
        <c:scaling>
          <c:orientation val="minMax"/>
        </c:scaling>
        <c:delete val="1"/>
        <c:axPos val="l"/>
        <c:numFmt formatCode="General" sourceLinked="1"/>
        <c:majorTickMark val="none"/>
        <c:minorTickMark val="none"/>
        <c:tickLblPos val="nextTo"/>
        <c:crossAx val="1673463712"/>
        <c:crosses val="autoZero"/>
        <c:auto val="1"/>
        <c:lblAlgn val="ctr"/>
        <c:lblOffset val="100"/>
        <c:noMultiLvlLbl val="0"/>
      </c:catAx>
      <c:valAx>
        <c:axId val="1673463712"/>
        <c:scaling>
          <c:orientation val="minMax"/>
        </c:scaling>
        <c:delete val="1"/>
        <c:axPos val="b"/>
        <c:numFmt formatCode="0%" sourceLinked="1"/>
        <c:majorTickMark val="none"/>
        <c:minorTickMark val="none"/>
        <c:tickLblPos val="nextTo"/>
        <c:crossAx val="1673453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Montserrat" pitchFamily="2" charset="77"/>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2.1647788800000001E-2"/>
          <c:w val="1"/>
          <c:h val="0.96392035200000004"/>
        </c:manualLayout>
      </c:layout>
      <c:barChart>
        <c:barDir val="bar"/>
        <c:grouping val="clustered"/>
        <c:varyColors val="0"/>
        <c:ser>
          <c:idx val="0"/>
          <c:order val="0"/>
          <c:tx>
            <c:strRef>
              <c:f>Sheet1!$B$1</c:f>
              <c:strCache>
                <c:ptCount val="1"/>
                <c:pt idx="0">
                  <c:v>2020</c:v>
                </c:pt>
              </c:strCache>
            </c:strRef>
          </c:tx>
          <c:spPr>
            <a:solidFill>
              <a:schemeClr val="bg1">
                <a:lumMod val="50000"/>
              </a:schemeClr>
            </a:solidFill>
            <a:ln>
              <a:noFill/>
            </a:ln>
          </c:spPr>
          <c:invertIfNegative val="0"/>
          <c:dPt>
            <c:idx val="0"/>
            <c:invertIfNegative val="0"/>
            <c:bubble3D val="0"/>
            <c:extLst>
              <c:ext xmlns:c16="http://schemas.microsoft.com/office/drawing/2014/chart" uri="{C3380CC4-5D6E-409C-BE32-E72D297353CC}">
                <c16:uniqueId val="{00000000-659E-B741-ADEA-934099BA248F}"/>
              </c:ext>
            </c:extLst>
          </c:dPt>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Indonesia</c:v>
                </c:pt>
              </c:strCache>
            </c:strRef>
          </c:cat>
          <c:val>
            <c:numRef>
              <c:f>Sheet1!$B$2</c:f>
              <c:numCache>
                <c:formatCode>0.0</c:formatCode>
                <c:ptCount val="1"/>
                <c:pt idx="0">
                  <c:v>6.9189999999999996</c:v>
                </c:pt>
              </c:numCache>
            </c:numRef>
          </c:val>
          <c:extLst>
            <c:ext xmlns:c16="http://schemas.microsoft.com/office/drawing/2014/chart" uri="{C3380CC4-5D6E-409C-BE32-E72D297353CC}">
              <c16:uniqueId val="{00000001-659E-B741-ADEA-934099BA248F}"/>
            </c:ext>
          </c:extLst>
        </c:ser>
        <c:ser>
          <c:idx val="1"/>
          <c:order val="1"/>
          <c:tx>
            <c:strRef>
              <c:f>Sheet1!$C$1</c:f>
              <c:strCache>
                <c:ptCount val="1"/>
                <c:pt idx="0">
                  <c:v>2021</c:v>
                </c:pt>
              </c:strCache>
            </c:strRef>
          </c:tx>
          <c:spPr>
            <a:solidFill>
              <a:schemeClr val="tx1"/>
            </a:solidFill>
            <a:ln>
              <a:noFill/>
            </a:ln>
          </c:spPr>
          <c:invertIfNegative val="0"/>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Indonesia</c:v>
                </c:pt>
              </c:strCache>
            </c:strRef>
          </c:cat>
          <c:val>
            <c:numRef>
              <c:f>Sheet1!$C$2</c:f>
              <c:numCache>
                <c:formatCode>0.0</c:formatCode>
                <c:ptCount val="1"/>
                <c:pt idx="0">
                  <c:v>7.0250000000000004</c:v>
                </c:pt>
              </c:numCache>
            </c:numRef>
          </c:val>
          <c:extLst>
            <c:ext xmlns:c16="http://schemas.microsoft.com/office/drawing/2014/chart" uri="{C3380CC4-5D6E-409C-BE32-E72D297353CC}">
              <c16:uniqueId val="{00000002-659E-B741-ADEA-934099BA248F}"/>
            </c:ext>
          </c:extLst>
        </c:ser>
        <c:ser>
          <c:idx val="2"/>
          <c:order val="2"/>
          <c:tx>
            <c:strRef>
              <c:f>Sheet1!$D$1</c:f>
              <c:strCache>
                <c:ptCount val="1"/>
                <c:pt idx="0">
                  <c:v>2022</c:v>
                </c:pt>
              </c:strCache>
            </c:strRef>
          </c:tx>
          <c:spPr>
            <a:solidFill>
              <a:srgbClr val="00A346"/>
            </a:solidFill>
            <a:ln>
              <a:noFill/>
            </a:ln>
          </c:spPr>
          <c:invertIfNegative val="0"/>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Indonesia</c:v>
                </c:pt>
              </c:strCache>
            </c:strRef>
          </c:cat>
          <c:val>
            <c:numRef>
              <c:f>Sheet1!$D$2</c:f>
              <c:numCache>
                <c:formatCode>0.0</c:formatCode>
                <c:ptCount val="1"/>
                <c:pt idx="0">
                  <c:v>2.3839999999999999</c:v>
                </c:pt>
              </c:numCache>
            </c:numRef>
          </c:val>
          <c:extLst>
            <c:ext xmlns:c16="http://schemas.microsoft.com/office/drawing/2014/chart" uri="{C3380CC4-5D6E-409C-BE32-E72D297353CC}">
              <c16:uniqueId val="{00000003-659E-B741-ADEA-934099BA248F}"/>
            </c:ext>
          </c:extLst>
        </c:ser>
        <c:dLbls>
          <c:dLblPos val="outEnd"/>
          <c:showLegendKey val="0"/>
          <c:showVal val="1"/>
          <c:showCatName val="0"/>
          <c:showSerName val="0"/>
          <c:showPercent val="0"/>
          <c:showBubbleSize val="0"/>
        </c:dLbls>
        <c:gapWidth val="0"/>
        <c:overlap val="-50"/>
        <c:axId val="127460480"/>
        <c:axId val="58737024"/>
      </c:barChart>
      <c:catAx>
        <c:axId val="127460480"/>
        <c:scaling>
          <c:orientation val="maxMin"/>
        </c:scaling>
        <c:delete val="1"/>
        <c:axPos val="l"/>
        <c:numFmt formatCode="General" sourceLinked="1"/>
        <c:majorTickMark val="none"/>
        <c:minorTickMark val="none"/>
        <c:tickLblPos val="nextTo"/>
        <c:crossAx val="58737024"/>
        <c:crosses val="autoZero"/>
        <c:auto val="1"/>
        <c:lblAlgn val="ctr"/>
        <c:lblOffset val="100"/>
        <c:noMultiLvlLbl val="0"/>
      </c:catAx>
      <c:valAx>
        <c:axId val="58737024"/>
        <c:scaling>
          <c:orientation val="minMax"/>
          <c:max val="20"/>
          <c:min val="-5"/>
        </c:scaling>
        <c:delete val="1"/>
        <c:axPos val="t"/>
        <c:numFmt formatCode="0.0" sourceLinked="1"/>
        <c:majorTickMark val="out"/>
        <c:minorTickMark val="none"/>
        <c:tickLblPos val="nextTo"/>
        <c:crossAx val="127460480"/>
        <c:crosses val="autoZero"/>
        <c:crossBetween val="between"/>
      </c:valAx>
    </c:plotArea>
    <c:plotVisOnly val="1"/>
    <c:dispBlanksAs val="gap"/>
    <c:showDLblsOverMax val="0"/>
  </c:chart>
  <c:txPr>
    <a:bodyPr numCol="1"/>
    <a:lstStyle/>
    <a:p>
      <a:pPr>
        <a:defRPr sz="700" b="0">
          <a:solidFill>
            <a:schemeClr val="tx1"/>
          </a:solidFill>
          <a:latin typeface="Montserrat" pitchFamily="2" charset="77"/>
          <a:cs typeface="Avenir Next LT Pro" panose="020B0604020202020204" charset="0"/>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7975676006440223E-3"/>
          <c:y val="2.1647788800000001E-2"/>
          <c:w val="0.97749506097686967"/>
          <c:h val="0.96392035200000004"/>
        </c:manualLayout>
      </c:layout>
      <c:barChart>
        <c:barDir val="bar"/>
        <c:grouping val="clustered"/>
        <c:varyColors val="0"/>
        <c:ser>
          <c:idx val="0"/>
          <c:order val="0"/>
          <c:tx>
            <c:strRef>
              <c:f>Sheet1!$B$1</c:f>
              <c:strCache>
                <c:ptCount val="1"/>
                <c:pt idx="0">
                  <c:v>2019</c:v>
                </c:pt>
              </c:strCache>
            </c:strRef>
          </c:tx>
          <c:spPr>
            <a:solidFill>
              <a:schemeClr val="bg1">
                <a:lumMod val="50000"/>
              </a:schemeClr>
            </a:solidFill>
            <a:ln>
              <a:noFill/>
            </a:ln>
          </c:spPr>
          <c:invertIfNegative val="0"/>
          <c:dPt>
            <c:idx val="0"/>
            <c:invertIfNegative val="0"/>
            <c:bubble3D val="0"/>
            <c:extLst>
              <c:ext xmlns:c16="http://schemas.microsoft.com/office/drawing/2014/chart" uri="{C3380CC4-5D6E-409C-BE32-E72D297353CC}">
                <c16:uniqueId val="{00000000-7A36-AF4A-B2C0-53C1DCF46F3E}"/>
              </c:ext>
            </c:extLst>
          </c:dPt>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Mexico</c:v>
                </c:pt>
              </c:strCache>
            </c:strRef>
          </c:cat>
          <c:val>
            <c:numRef>
              <c:f>Sheet1!$B$2</c:f>
              <c:numCache>
                <c:formatCode>0.0</c:formatCode>
                <c:ptCount val="1"/>
                <c:pt idx="0">
                  <c:v>14.913</c:v>
                </c:pt>
              </c:numCache>
            </c:numRef>
          </c:val>
          <c:extLst>
            <c:ext xmlns:c16="http://schemas.microsoft.com/office/drawing/2014/chart" uri="{C3380CC4-5D6E-409C-BE32-E72D297353CC}">
              <c16:uniqueId val="{00000001-7A36-AF4A-B2C0-53C1DCF46F3E}"/>
            </c:ext>
          </c:extLst>
        </c:ser>
        <c:ser>
          <c:idx val="1"/>
          <c:order val="1"/>
          <c:tx>
            <c:strRef>
              <c:f>Sheet1!$C$1</c:f>
              <c:strCache>
                <c:ptCount val="1"/>
                <c:pt idx="0">
                  <c:v>2020</c:v>
                </c:pt>
              </c:strCache>
            </c:strRef>
          </c:tx>
          <c:spPr>
            <a:solidFill>
              <a:schemeClr val="tx1"/>
            </a:solidFill>
            <a:ln>
              <a:noFill/>
            </a:ln>
          </c:spPr>
          <c:invertIfNegative val="0"/>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Mexico</c:v>
                </c:pt>
              </c:strCache>
            </c:strRef>
          </c:cat>
          <c:val>
            <c:numRef>
              <c:f>Sheet1!$C$2</c:f>
              <c:numCache>
                <c:formatCode>0.0</c:formatCode>
                <c:ptCount val="1"/>
                <c:pt idx="0">
                  <c:v>4.694</c:v>
                </c:pt>
              </c:numCache>
            </c:numRef>
          </c:val>
          <c:extLst>
            <c:ext xmlns:c16="http://schemas.microsoft.com/office/drawing/2014/chart" uri="{C3380CC4-5D6E-409C-BE32-E72D297353CC}">
              <c16:uniqueId val="{00000002-7A36-AF4A-B2C0-53C1DCF46F3E}"/>
            </c:ext>
          </c:extLst>
        </c:ser>
        <c:ser>
          <c:idx val="2"/>
          <c:order val="2"/>
          <c:tx>
            <c:strRef>
              <c:f>Sheet1!$D$1</c:f>
              <c:strCache>
                <c:ptCount val="1"/>
                <c:pt idx="0">
                  <c:v>2021</c:v>
                </c:pt>
              </c:strCache>
            </c:strRef>
          </c:tx>
          <c:spPr>
            <a:solidFill>
              <a:srgbClr val="00A346"/>
            </a:solidFill>
            <a:ln>
              <a:noFill/>
            </a:ln>
          </c:spPr>
          <c:invertIfNegative val="0"/>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Mexico</c:v>
                </c:pt>
              </c:strCache>
            </c:strRef>
          </c:cat>
          <c:val>
            <c:numRef>
              <c:f>Sheet1!$D$2</c:f>
              <c:numCache>
                <c:formatCode>0.0</c:formatCode>
                <c:ptCount val="1"/>
                <c:pt idx="0">
                  <c:v>1.383</c:v>
                </c:pt>
              </c:numCache>
            </c:numRef>
          </c:val>
          <c:extLst>
            <c:ext xmlns:c16="http://schemas.microsoft.com/office/drawing/2014/chart" uri="{C3380CC4-5D6E-409C-BE32-E72D297353CC}">
              <c16:uniqueId val="{00000003-7A36-AF4A-B2C0-53C1DCF46F3E}"/>
            </c:ext>
          </c:extLst>
        </c:ser>
        <c:dLbls>
          <c:dLblPos val="outEnd"/>
          <c:showLegendKey val="0"/>
          <c:showVal val="1"/>
          <c:showCatName val="0"/>
          <c:showSerName val="0"/>
          <c:showPercent val="0"/>
          <c:showBubbleSize val="0"/>
        </c:dLbls>
        <c:gapWidth val="0"/>
        <c:overlap val="-50"/>
        <c:axId val="58944128"/>
        <c:axId val="58966400"/>
      </c:barChart>
      <c:catAx>
        <c:axId val="58944128"/>
        <c:scaling>
          <c:orientation val="maxMin"/>
        </c:scaling>
        <c:delete val="1"/>
        <c:axPos val="l"/>
        <c:numFmt formatCode="General" sourceLinked="1"/>
        <c:majorTickMark val="none"/>
        <c:minorTickMark val="none"/>
        <c:tickLblPos val="nextTo"/>
        <c:crossAx val="58966400"/>
        <c:crosses val="autoZero"/>
        <c:auto val="1"/>
        <c:lblAlgn val="ctr"/>
        <c:lblOffset val="100"/>
        <c:noMultiLvlLbl val="0"/>
      </c:catAx>
      <c:valAx>
        <c:axId val="58966400"/>
        <c:scaling>
          <c:orientation val="minMax"/>
          <c:max val="20"/>
          <c:min val="-5"/>
        </c:scaling>
        <c:delete val="1"/>
        <c:axPos val="t"/>
        <c:numFmt formatCode="0.0" sourceLinked="1"/>
        <c:majorTickMark val="out"/>
        <c:minorTickMark val="none"/>
        <c:tickLblPos val="nextTo"/>
        <c:crossAx val="58944128"/>
        <c:crosses val="autoZero"/>
        <c:crossBetween val="between"/>
      </c:valAx>
    </c:plotArea>
    <c:plotVisOnly val="1"/>
    <c:dispBlanksAs val="gap"/>
    <c:showDLblsOverMax val="0"/>
  </c:chart>
  <c:txPr>
    <a:bodyPr numCol="1"/>
    <a:lstStyle/>
    <a:p>
      <a:pPr>
        <a:defRPr sz="700" b="0">
          <a:solidFill>
            <a:schemeClr val="tx1"/>
          </a:solidFill>
          <a:latin typeface="Montserrat" pitchFamily="2" charset="77"/>
          <a:cs typeface="Avenir Next LT Pro" panose="020B0604020202020204" charset="0"/>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571804873346895E-3"/>
          <c:y val="2.1647788800000001E-2"/>
          <c:w val="0.99334281951266534"/>
          <c:h val="0.96392035200000004"/>
        </c:manualLayout>
      </c:layout>
      <c:barChart>
        <c:barDir val="bar"/>
        <c:grouping val="clustered"/>
        <c:varyColors val="0"/>
        <c:ser>
          <c:idx val="0"/>
          <c:order val="0"/>
          <c:tx>
            <c:strRef>
              <c:f>Sheet1!$B$1</c:f>
              <c:strCache>
                <c:ptCount val="1"/>
                <c:pt idx="0">
                  <c:v>2019</c:v>
                </c:pt>
              </c:strCache>
            </c:strRef>
          </c:tx>
          <c:spPr>
            <a:solidFill>
              <a:schemeClr val="bg1">
                <a:lumMod val="50000"/>
              </a:schemeClr>
            </a:solidFill>
            <a:ln>
              <a:noFill/>
            </a:ln>
          </c:spPr>
          <c:invertIfNegative val="0"/>
          <c:dPt>
            <c:idx val="0"/>
            <c:invertIfNegative val="0"/>
            <c:bubble3D val="0"/>
            <c:extLst>
              <c:ext xmlns:c16="http://schemas.microsoft.com/office/drawing/2014/chart" uri="{C3380CC4-5D6E-409C-BE32-E72D297353CC}">
                <c16:uniqueId val="{00000000-C0AB-534A-8599-E63F884FAF21}"/>
              </c:ext>
            </c:extLst>
          </c:dPt>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United States</c:v>
                </c:pt>
              </c:strCache>
            </c:strRef>
          </c:cat>
          <c:val>
            <c:numRef>
              <c:f>Sheet1!$B$2</c:f>
              <c:numCache>
                <c:formatCode>0.0</c:formatCode>
                <c:ptCount val="1"/>
                <c:pt idx="0">
                  <c:v>3.7</c:v>
                </c:pt>
              </c:numCache>
            </c:numRef>
          </c:val>
          <c:extLst>
            <c:ext xmlns:c16="http://schemas.microsoft.com/office/drawing/2014/chart" uri="{C3380CC4-5D6E-409C-BE32-E72D297353CC}">
              <c16:uniqueId val="{00000001-C0AB-534A-8599-E63F884FAF21}"/>
            </c:ext>
          </c:extLst>
        </c:ser>
        <c:ser>
          <c:idx val="1"/>
          <c:order val="1"/>
          <c:tx>
            <c:strRef>
              <c:f>Sheet1!$C$1</c:f>
              <c:strCache>
                <c:ptCount val="1"/>
                <c:pt idx="0">
                  <c:v>2020</c:v>
                </c:pt>
              </c:strCache>
            </c:strRef>
          </c:tx>
          <c:spPr>
            <a:solidFill>
              <a:schemeClr val="tx1"/>
            </a:solidFill>
            <a:ln>
              <a:noFill/>
            </a:ln>
          </c:spPr>
          <c:invertIfNegative val="0"/>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United States</c:v>
                </c:pt>
              </c:strCache>
            </c:strRef>
          </c:cat>
          <c:val>
            <c:numRef>
              <c:f>Sheet1!$C$2</c:f>
              <c:numCache>
                <c:formatCode>0.0</c:formatCode>
                <c:ptCount val="1"/>
                <c:pt idx="0">
                  <c:v>8.9</c:v>
                </c:pt>
              </c:numCache>
            </c:numRef>
          </c:val>
          <c:extLst>
            <c:ext xmlns:c16="http://schemas.microsoft.com/office/drawing/2014/chart" uri="{C3380CC4-5D6E-409C-BE32-E72D297353CC}">
              <c16:uniqueId val="{00000002-C0AB-534A-8599-E63F884FAF21}"/>
            </c:ext>
          </c:extLst>
        </c:ser>
        <c:ser>
          <c:idx val="2"/>
          <c:order val="2"/>
          <c:tx>
            <c:strRef>
              <c:f>Sheet1!$D$1</c:f>
              <c:strCache>
                <c:ptCount val="1"/>
                <c:pt idx="0">
                  <c:v>2021</c:v>
                </c:pt>
              </c:strCache>
            </c:strRef>
          </c:tx>
          <c:spPr>
            <a:solidFill>
              <a:srgbClr val="00A346"/>
            </a:solidFill>
            <a:ln>
              <a:noFill/>
            </a:ln>
          </c:spPr>
          <c:invertIfNegative val="0"/>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United States</c:v>
                </c:pt>
              </c:strCache>
            </c:strRef>
          </c:cat>
          <c:val>
            <c:numRef>
              <c:f>Sheet1!$D$2</c:f>
              <c:numCache>
                <c:formatCode>0.0</c:formatCode>
                <c:ptCount val="1"/>
                <c:pt idx="0">
                  <c:v>7.3</c:v>
                </c:pt>
              </c:numCache>
            </c:numRef>
          </c:val>
          <c:extLst>
            <c:ext xmlns:c16="http://schemas.microsoft.com/office/drawing/2014/chart" uri="{C3380CC4-5D6E-409C-BE32-E72D297353CC}">
              <c16:uniqueId val="{00000003-C0AB-534A-8599-E63F884FAF21}"/>
            </c:ext>
          </c:extLst>
        </c:ser>
        <c:dLbls>
          <c:dLblPos val="outEnd"/>
          <c:showLegendKey val="0"/>
          <c:showVal val="1"/>
          <c:showCatName val="0"/>
          <c:showSerName val="0"/>
          <c:showPercent val="0"/>
          <c:showBubbleSize val="0"/>
        </c:dLbls>
        <c:gapWidth val="0"/>
        <c:overlap val="-50"/>
        <c:axId val="59107968"/>
        <c:axId val="67846528"/>
      </c:barChart>
      <c:catAx>
        <c:axId val="59107968"/>
        <c:scaling>
          <c:orientation val="maxMin"/>
        </c:scaling>
        <c:delete val="1"/>
        <c:axPos val="l"/>
        <c:numFmt formatCode="General" sourceLinked="1"/>
        <c:majorTickMark val="none"/>
        <c:minorTickMark val="none"/>
        <c:tickLblPos val="nextTo"/>
        <c:crossAx val="67846528"/>
        <c:crosses val="autoZero"/>
        <c:auto val="1"/>
        <c:lblAlgn val="ctr"/>
        <c:lblOffset val="100"/>
        <c:noMultiLvlLbl val="0"/>
      </c:catAx>
      <c:valAx>
        <c:axId val="67846528"/>
        <c:scaling>
          <c:orientation val="minMax"/>
          <c:max val="20"/>
          <c:min val="-5"/>
        </c:scaling>
        <c:delete val="1"/>
        <c:axPos val="t"/>
        <c:numFmt formatCode="0.0" sourceLinked="1"/>
        <c:majorTickMark val="out"/>
        <c:minorTickMark val="none"/>
        <c:tickLblPos val="nextTo"/>
        <c:crossAx val="59107968"/>
        <c:crosses val="autoZero"/>
        <c:crossBetween val="between"/>
      </c:valAx>
    </c:plotArea>
    <c:plotVisOnly val="1"/>
    <c:dispBlanksAs val="gap"/>
    <c:showDLblsOverMax val="0"/>
  </c:chart>
  <c:txPr>
    <a:bodyPr numCol="1"/>
    <a:lstStyle/>
    <a:p>
      <a:pPr>
        <a:defRPr sz="700" b="0">
          <a:solidFill>
            <a:schemeClr val="tx1"/>
          </a:solidFill>
          <a:latin typeface="Montserrat" pitchFamily="2" charset="77"/>
          <a:cs typeface="Avenir Next LT Pro" panose="020B0604020202020204" charset="0"/>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715273196434156E-3"/>
          <c:y val="2.1647788800000001E-2"/>
          <c:w val="0.99212768260434336"/>
          <c:h val="0.96392035200000004"/>
        </c:manualLayout>
      </c:layout>
      <c:barChart>
        <c:barDir val="bar"/>
        <c:grouping val="clustered"/>
        <c:varyColors val="0"/>
        <c:ser>
          <c:idx val="0"/>
          <c:order val="0"/>
          <c:tx>
            <c:strRef>
              <c:f>Sheet1!$B$1</c:f>
              <c:strCache>
                <c:ptCount val="1"/>
                <c:pt idx="0">
                  <c:v>2020</c:v>
                </c:pt>
              </c:strCache>
            </c:strRef>
          </c:tx>
          <c:spPr>
            <a:solidFill>
              <a:schemeClr val="bg1">
                <a:lumMod val="50000"/>
              </a:schemeClr>
            </a:solidFill>
            <a:ln>
              <a:noFill/>
            </a:ln>
          </c:spPr>
          <c:invertIfNegative val="0"/>
          <c:dPt>
            <c:idx val="0"/>
            <c:invertIfNegative val="0"/>
            <c:bubble3D val="0"/>
            <c:extLst>
              <c:ext xmlns:c16="http://schemas.microsoft.com/office/drawing/2014/chart" uri="{C3380CC4-5D6E-409C-BE32-E72D297353CC}">
                <c16:uniqueId val="{00000000-5732-4340-8523-18DBECDB1951}"/>
              </c:ext>
            </c:extLst>
          </c:dPt>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South Africa</c:v>
                </c:pt>
              </c:strCache>
            </c:strRef>
          </c:cat>
          <c:val>
            <c:numRef>
              <c:f>Sheet1!$B$2</c:f>
              <c:numCache>
                <c:formatCode>0.0</c:formatCode>
                <c:ptCount val="1"/>
                <c:pt idx="0">
                  <c:v>14.26</c:v>
                </c:pt>
              </c:numCache>
            </c:numRef>
          </c:val>
          <c:extLst>
            <c:ext xmlns:c16="http://schemas.microsoft.com/office/drawing/2014/chart" uri="{C3380CC4-5D6E-409C-BE32-E72D297353CC}">
              <c16:uniqueId val="{00000001-5732-4340-8523-18DBECDB1951}"/>
            </c:ext>
          </c:extLst>
        </c:ser>
        <c:ser>
          <c:idx val="1"/>
          <c:order val="1"/>
          <c:tx>
            <c:strRef>
              <c:f>Sheet1!$C$1</c:f>
              <c:strCache>
                <c:ptCount val="1"/>
                <c:pt idx="0">
                  <c:v>2021</c:v>
                </c:pt>
              </c:strCache>
            </c:strRef>
          </c:tx>
          <c:spPr>
            <a:solidFill>
              <a:schemeClr val="tx1"/>
            </a:solidFill>
            <a:ln>
              <a:noFill/>
            </a:ln>
          </c:spPr>
          <c:invertIfNegative val="0"/>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South Africa</c:v>
                </c:pt>
              </c:strCache>
            </c:strRef>
          </c:cat>
          <c:val>
            <c:numRef>
              <c:f>Sheet1!$C$2</c:f>
              <c:numCache>
                <c:formatCode>0.0</c:formatCode>
                <c:ptCount val="1"/>
                <c:pt idx="0">
                  <c:v>10.048</c:v>
                </c:pt>
              </c:numCache>
            </c:numRef>
          </c:val>
          <c:extLst>
            <c:ext xmlns:c16="http://schemas.microsoft.com/office/drawing/2014/chart" uri="{C3380CC4-5D6E-409C-BE32-E72D297353CC}">
              <c16:uniqueId val="{00000002-5732-4340-8523-18DBECDB1951}"/>
            </c:ext>
          </c:extLst>
        </c:ser>
        <c:ser>
          <c:idx val="2"/>
          <c:order val="2"/>
          <c:tx>
            <c:strRef>
              <c:f>Sheet1!$D$1</c:f>
              <c:strCache>
                <c:ptCount val="1"/>
                <c:pt idx="0">
                  <c:v>2022</c:v>
                </c:pt>
              </c:strCache>
            </c:strRef>
          </c:tx>
          <c:spPr>
            <a:solidFill>
              <a:srgbClr val="00A346"/>
            </a:solidFill>
            <a:ln>
              <a:noFill/>
            </a:ln>
          </c:spPr>
          <c:invertIfNegative val="0"/>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South Africa</c:v>
                </c:pt>
              </c:strCache>
            </c:strRef>
          </c:cat>
          <c:val>
            <c:numRef>
              <c:f>Sheet1!$D$2</c:f>
              <c:numCache>
                <c:formatCode>0.0</c:formatCode>
                <c:ptCount val="1"/>
                <c:pt idx="0">
                  <c:v>4.8129999999999997</c:v>
                </c:pt>
              </c:numCache>
            </c:numRef>
          </c:val>
          <c:extLst>
            <c:ext xmlns:c16="http://schemas.microsoft.com/office/drawing/2014/chart" uri="{C3380CC4-5D6E-409C-BE32-E72D297353CC}">
              <c16:uniqueId val="{00000003-5732-4340-8523-18DBECDB1951}"/>
            </c:ext>
          </c:extLst>
        </c:ser>
        <c:dLbls>
          <c:dLblPos val="outEnd"/>
          <c:showLegendKey val="0"/>
          <c:showVal val="1"/>
          <c:showCatName val="0"/>
          <c:showSerName val="0"/>
          <c:showPercent val="0"/>
          <c:showBubbleSize val="0"/>
        </c:dLbls>
        <c:gapWidth val="0"/>
        <c:overlap val="-50"/>
        <c:axId val="59116928"/>
        <c:axId val="59131008"/>
      </c:barChart>
      <c:catAx>
        <c:axId val="59116928"/>
        <c:scaling>
          <c:orientation val="maxMin"/>
        </c:scaling>
        <c:delete val="1"/>
        <c:axPos val="l"/>
        <c:numFmt formatCode="General" sourceLinked="1"/>
        <c:majorTickMark val="none"/>
        <c:minorTickMark val="none"/>
        <c:tickLblPos val="nextTo"/>
        <c:crossAx val="59131008"/>
        <c:crosses val="autoZero"/>
        <c:auto val="1"/>
        <c:lblAlgn val="ctr"/>
        <c:lblOffset val="100"/>
        <c:noMultiLvlLbl val="0"/>
      </c:catAx>
      <c:valAx>
        <c:axId val="59131008"/>
        <c:scaling>
          <c:orientation val="minMax"/>
          <c:max val="20"/>
          <c:min val="-5"/>
        </c:scaling>
        <c:delete val="1"/>
        <c:axPos val="t"/>
        <c:numFmt formatCode="0.0" sourceLinked="1"/>
        <c:majorTickMark val="out"/>
        <c:minorTickMark val="none"/>
        <c:tickLblPos val="nextTo"/>
        <c:crossAx val="59116928"/>
        <c:crosses val="autoZero"/>
        <c:crossBetween val="between"/>
      </c:valAx>
    </c:plotArea>
    <c:plotVisOnly val="1"/>
    <c:dispBlanksAs val="gap"/>
    <c:showDLblsOverMax val="0"/>
  </c:chart>
  <c:txPr>
    <a:bodyPr numCol="1"/>
    <a:lstStyle/>
    <a:p>
      <a:pPr>
        <a:defRPr sz="700" b="0">
          <a:solidFill>
            <a:schemeClr val="tx1"/>
          </a:solidFill>
          <a:latin typeface="Montserrat" pitchFamily="2" charset="77"/>
          <a:cs typeface="Avenir Next LT Pro" panose="020B0604020202020204" charset="0"/>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2.1647788800000001E-2"/>
          <c:w val="1"/>
          <c:h val="0.96392035200000004"/>
        </c:manualLayout>
      </c:layout>
      <c:barChart>
        <c:barDir val="bar"/>
        <c:grouping val="clustered"/>
        <c:varyColors val="0"/>
        <c:ser>
          <c:idx val="0"/>
          <c:order val="0"/>
          <c:tx>
            <c:strRef>
              <c:f>Sheet1!$B$1</c:f>
              <c:strCache>
                <c:ptCount val="1"/>
                <c:pt idx="0">
                  <c:v>2020</c:v>
                </c:pt>
              </c:strCache>
            </c:strRef>
          </c:tx>
          <c:spPr>
            <a:solidFill>
              <a:schemeClr val="bg1">
                <a:lumMod val="50000"/>
              </a:schemeClr>
            </a:solidFill>
            <a:ln>
              <a:noFill/>
            </a:ln>
          </c:spPr>
          <c:invertIfNegative val="0"/>
          <c:dPt>
            <c:idx val="0"/>
            <c:invertIfNegative val="0"/>
            <c:bubble3D val="0"/>
            <c:extLst>
              <c:ext xmlns:c16="http://schemas.microsoft.com/office/drawing/2014/chart" uri="{C3380CC4-5D6E-409C-BE32-E72D297353CC}">
                <c16:uniqueId val="{00000000-64D4-1746-9EE8-BFE81AAE7F5B}"/>
              </c:ext>
            </c:extLst>
          </c:dPt>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Spain</c:v>
                </c:pt>
              </c:strCache>
            </c:strRef>
          </c:cat>
          <c:val>
            <c:numRef>
              <c:f>Sheet1!$B$2</c:f>
              <c:numCache>
                <c:formatCode>0.0</c:formatCode>
                <c:ptCount val="1"/>
                <c:pt idx="0">
                  <c:v>11.679</c:v>
                </c:pt>
              </c:numCache>
            </c:numRef>
          </c:val>
          <c:extLst>
            <c:ext xmlns:c16="http://schemas.microsoft.com/office/drawing/2014/chart" uri="{C3380CC4-5D6E-409C-BE32-E72D297353CC}">
              <c16:uniqueId val="{00000001-64D4-1746-9EE8-BFE81AAE7F5B}"/>
            </c:ext>
          </c:extLst>
        </c:ser>
        <c:ser>
          <c:idx val="1"/>
          <c:order val="1"/>
          <c:tx>
            <c:strRef>
              <c:f>Sheet1!$C$1</c:f>
              <c:strCache>
                <c:ptCount val="1"/>
                <c:pt idx="0">
                  <c:v>2021</c:v>
                </c:pt>
              </c:strCache>
            </c:strRef>
          </c:tx>
          <c:spPr>
            <a:solidFill>
              <a:schemeClr val="tx1"/>
            </a:solidFill>
            <a:ln>
              <a:noFill/>
            </a:ln>
          </c:spPr>
          <c:invertIfNegative val="0"/>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Spain</c:v>
                </c:pt>
              </c:strCache>
            </c:strRef>
          </c:cat>
          <c:val>
            <c:numRef>
              <c:f>Sheet1!$C$2</c:f>
              <c:numCache>
                <c:formatCode>0.0</c:formatCode>
                <c:ptCount val="1"/>
                <c:pt idx="0">
                  <c:v>3.032</c:v>
                </c:pt>
              </c:numCache>
            </c:numRef>
          </c:val>
          <c:extLst>
            <c:ext xmlns:c16="http://schemas.microsoft.com/office/drawing/2014/chart" uri="{C3380CC4-5D6E-409C-BE32-E72D297353CC}">
              <c16:uniqueId val="{00000002-64D4-1746-9EE8-BFE81AAE7F5B}"/>
            </c:ext>
          </c:extLst>
        </c:ser>
        <c:ser>
          <c:idx val="2"/>
          <c:order val="2"/>
          <c:tx>
            <c:strRef>
              <c:f>Sheet1!$D$1</c:f>
              <c:strCache>
                <c:ptCount val="1"/>
                <c:pt idx="0">
                  <c:v>2022</c:v>
                </c:pt>
              </c:strCache>
            </c:strRef>
          </c:tx>
          <c:spPr>
            <a:solidFill>
              <a:srgbClr val="00A346"/>
            </a:solidFill>
            <a:ln>
              <a:noFill/>
            </a:ln>
          </c:spPr>
          <c:invertIfNegative val="0"/>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Spain</c:v>
                </c:pt>
              </c:strCache>
            </c:strRef>
          </c:cat>
          <c:val>
            <c:numRef>
              <c:f>Sheet1!$D$2</c:f>
              <c:numCache>
                <c:formatCode>0.0</c:formatCode>
                <c:ptCount val="1"/>
                <c:pt idx="0">
                  <c:v>0.22900000000000001</c:v>
                </c:pt>
              </c:numCache>
            </c:numRef>
          </c:val>
          <c:extLst>
            <c:ext xmlns:c16="http://schemas.microsoft.com/office/drawing/2014/chart" uri="{C3380CC4-5D6E-409C-BE32-E72D297353CC}">
              <c16:uniqueId val="{00000003-64D4-1746-9EE8-BFE81AAE7F5B}"/>
            </c:ext>
          </c:extLst>
        </c:ser>
        <c:dLbls>
          <c:dLblPos val="outEnd"/>
          <c:showLegendKey val="0"/>
          <c:showVal val="1"/>
          <c:showCatName val="0"/>
          <c:showSerName val="0"/>
          <c:showPercent val="0"/>
          <c:showBubbleSize val="0"/>
        </c:dLbls>
        <c:gapWidth val="0"/>
        <c:overlap val="-50"/>
        <c:axId val="58907648"/>
        <c:axId val="58917632"/>
      </c:barChart>
      <c:catAx>
        <c:axId val="58907648"/>
        <c:scaling>
          <c:orientation val="maxMin"/>
        </c:scaling>
        <c:delete val="1"/>
        <c:axPos val="l"/>
        <c:numFmt formatCode="General" sourceLinked="1"/>
        <c:majorTickMark val="none"/>
        <c:minorTickMark val="none"/>
        <c:tickLblPos val="nextTo"/>
        <c:crossAx val="58917632"/>
        <c:crosses val="autoZero"/>
        <c:auto val="1"/>
        <c:lblAlgn val="ctr"/>
        <c:lblOffset val="100"/>
        <c:noMultiLvlLbl val="0"/>
      </c:catAx>
      <c:valAx>
        <c:axId val="58917632"/>
        <c:scaling>
          <c:orientation val="minMax"/>
          <c:max val="20"/>
          <c:min val="-5"/>
        </c:scaling>
        <c:delete val="1"/>
        <c:axPos val="t"/>
        <c:numFmt formatCode="0.0" sourceLinked="1"/>
        <c:majorTickMark val="out"/>
        <c:minorTickMark val="none"/>
        <c:tickLblPos val="nextTo"/>
        <c:crossAx val="58907648"/>
        <c:crosses val="autoZero"/>
        <c:crossBetween val="between"/>
      </c:valAx>
    </c:plotArea>
    <c:plotVisOnly val="1"/>
    <c:dispBlanksAs val="gap"/>
    <c:showDLblsOverMax val="0"/>
  </c:chart>
  <c:txPr>
    <a:bodyPr numCol="1"/>
    <a:lstStyle/>
    <a:p>
      <a:pPr>
        <a:defRPr sz="700" b="0">
          <a:solidFill>
            <a:schemeClr val="tx1"/>
          </a:solidFill>
          <a:latin typeface="Montserrat" pitchFamily="2" charset="77"/>
          <a:cs typeface="Avenir Next LT Pro" panose="020B0604020202020204" charset="0"/>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571857470174639E-3"/>
          <c:y val="2.1647788800000001E-2"/>
          <c:w val="0.99334281425298254"/>
          <c:h val="0.96392035200000004"/>
        </c:manualLayout>
      </c:layout>
      <c:barChart>
        <c:barDir val="bar"/>
        <c:grouping val="clustered"/>
        <c:varyColors val="0"/>
        <c:ser>
          <c:idx val="0"/>
          <c:order val="0"/>
          <c:tx>
            <c:strRef>
              <c:f>Sheet1!$B$1</c:f>
              <c:strCache>
                <c:ptCount val="1"/>
                <c:pt idx="0">
                  <c:v>2020</c:v>
                </c:pt>
              </c:strCache>
            </c:strRef>
          </c:tx>
          <c:spPr>
            <a:solidFill>
              <a:schemeClr val="bg1">
                <a:lumMod val="50000"/>
              </a:schemeClr>
            </a:solidFill>
            <a:ln>
              <a:noFill/>
            </a:ln>
          </c:spPr>
          <c:invertIfNegative val="0"/>
          <c:dPt>
            <c:idx val="0"/>
            <c:invertIfNegative val="0"/>
            <c:bubble3D val="0"/>
            <c:extLst>
              <c:ext xmlns:c16="http://schemas.microsoft.com/office/drawing/2014/chart" uri="{C3380CC4-5D6E-409C-BE32-E72D297353CC}">
                <c16:uniqueId val="{00000000-2316-0D4E-B33E-705D7AFFB81D}"/>
              </c:ext>
            </c:extLst>
          </c:dPt>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Thailand</c:v>
                </c:pt>
              </c:strCache>
            </c:strRef>
          </c:cat>
          <c:val>
            <c:numRef>
              <c:f>Sheet1!$B$2</c:f>
              <c:numCache>
                <c:formatCode>0.0</c:formatCode>
                <c:ptCount val="1"/>
                <c:pt idx="0">
                  <c:v>3.7869999999999999</c:v>
                </c:pt>
              </c:numCache>
            </c:numRef>
          </c:val>
          <c:extLst>
            <c:ext xmlns:c16="http://schemas.microsoft.com/office/drawing/2014/chart" uri="{C3380CC4-5D6E-409C-BE32-E72D297353CC}">
              <c16:uniqueId val="{00000001-2316-0D4E-B33E-705D7AFFB81D}"/>
            </c:ext>
          </c:extLst>
        </c:ser>
        <c:ser>
          <c:idx val="1"/>
          <c:order val="1"/>
          <c:tx>
            <c:strRef>
              <c:f>Sheet1!$C$1</c:f>
              <c:strCache>
                <c:ptCount val="1"/>
                <c:pt idx="0">
                  <c:v>2021</c:v>
                </c:pt>
              </c:strCache>
            </c:strRef>
          </c:tx>
          <c:spPr>
            <a:solidFill>
              <a:schemeClr val="tx1"/>
            </a:solidFill>
            <a:ln>
              <a:noFill/>
            </a:ln>
          </c:spPr>
          <c:invertIfNegative val="0"/>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Thailand</c:v>
                </c:pt>
              </c:strCache>
            </c:strRef>
          </c:cat>
          <c:val>
            <c:numRef>
              <c:f>Sheet1!$C$2</c:f>
              <c:numCache>
                <c:formatCode>0.0</c:formatCode>
                <c:ptCount val="1"/>
                <c:pt idx="0">
                  <c:v>4.0250000000000004</c:v>
                </c:pt>
              </c:numCache>
            </c:numRef>
          </c:val>
          <c:extLst>
            <c:ext xmlns:c16="http://schemas.microsoft.com/office/drawing/2014/chart" uri="{C3380CC4-5D6E-409C-BE32-E72D297353CC}">
              <c16:uniqueId val="{00000002-2316-0D4E-B33E-705D7AFFB81D}"/>
            </c:ext>
          </c:extLst>
        </c:ser>
        <c:ser>
          <c:idx val="2"/>
          <c:order val="2"/>
          <c:tx>
            <c:strRef>
              <c:f>Sheet1!$D$1</c:f>
              <c:strCache>
                <c:ptCount val="1"/>
                <c:pt idx="0">
                  <c:v>2022</c:v>
                </c:pt>
              </c:strCache>
            </c:strRef>
          </c:tx>
          <c:spPr>
            <a:solidFill>
              <a:srgbClr val="00A346"/>
            </a:solidFill>
            <a:ln>
              <a:noFill/>
            </a:ln>
          </c:spPr>
          <c:invertIfNegative val="0"/>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Thailand</c:v>
                </c:pt>
              </c:strCache>
            </c:strRef>
          </c:cat>
          <c:val>
            <c:numRef>
              <c:f>Sheet1!$D$2</c:f>
              <c:numCache>
                <c:formatCode>0.0</c:formatCode>
                <c:ptCount val="1"/>
                <c:pt idx="0">
                  <c:v>3.2890000000000001</c:v>
                </c:pt>
              </c:numCache>
            </c:numRef>
          </c:val>
          <c:extLst>
            <c:ext xmlns:c16="http://schemas.microsoft.com/office/drawing/2014/chart" uri="{C3380CC4-5D6E-409C-BE32-E72D297353CC}">
              <c16:uniqueId val="{00000003-2316-0D4E-B33E-705D7AFFB81D}"/>
            </c:ext>
          </c:extLst>
        </c:ser>
        <c:dLbls>
          <c:dLblPos val="outEnd"/>
          <c:showLegendKey val="0"/>
          <c:showVal val="1"/>
          <c:showCatName val="0"/>
          <c:showSerName val="0"/>
          <c:showPercent val="0"/>
          <c:showBubbleSize val="0"/>
        </c:dLbls>
        <c:gapWidth val="0"/>
        <c:overlap val="-50"/>
        <c:axId val="67868928"/>
        <c:axId val="67883008"/>
      </c:barChart>
      <c:catAx>
        <c:axId val="67868928"/>
        <c:scaling>
          <c:orientation val="maxMin"/>
        </c:scaling>
        <c:delete val="1"/>
        <c:axPos val="l"/>
        <c:numFmt formatCode="General" sourceLinked="1"/>
        <c:majorTickMark val="none"/>
        <c:minorTickMark val="none"/>
        <c:tickLblPos val="nextTo"/>
        <c:crossAx val="67883008"/>
        <c:crosses val="autoZero"/>
        <c:auto val="1"/>
        <c:lblAlgn val="ctr"/>
        <c:lblOffset val="100"/>
        <c:noMultiLvlLbl val="0"/>
      </c:catAx>
      <c:valAx>
        <c:axId val="67883008"/>
        <c:scaling>
          <c:orientation val="minMax"/>
          <c:max val="20"/>
          <c:min val="-5"/>
        </c:scaling>
        <c:delete val="1"/>
        <c:axPos val="t"/>
        <c:numFmt formatCode="0.0" sourceLinked="1"/>
        <c:majorTickMark val="out"/>
        <c:minorTickMark val="none"/>
        <c:tickLblPos val="nextTo"/>
        <c:crossAx val="67868928"/>
        <c:crosses val="autoZero"/>
        <c:crossBetween val="between"/>
      </c:valAx>
    </c:plotArea>
    <c:plotVisOnly val="1"/>
    <c:dispBlanksAs val="gap"/>
    <c:showDLblsOverMax val="0"/>
  </c:chart>
  <c:txPr>
    <a:bodyPr numCol="1"/>
    <a:lstStyle/>
    <a:p>
      <a:pPr>
        <a:defRPr sz="700" b="0">
          <a:solidFill>
            <a:schemeClr val="tx1"/>
          </a:solidFill>
          <a:latin typeface="Montserrat" pitchFamily="2" charset="77"/>
          <a:cs typeface="Avenir Next LT Pro" panose="020B0604020202020204" charset="0"/>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2.1647788800000001E-2"/>
          <c:w val="0.98485155525463164"/>
          <c:h val="0.96392035200000004"/>
        </c:manualLayout>
      </c:layout>
      <c:barChart>
        <c:barDir val="bar"/>
        <c:grouping val="clustered"/>
        <c:varyColors val="0"/>
        <c:ser>
          <c:idx val="0"/>
          <c:order val="0"/>
          <c:tx>
            <c:strRef>
              <c:f>Sheet1!$B$1</c:f>
              <c:strCache>
                <c:ptCount val="1"/>
                <c:pt idx="0">
                  <c:v>2020</c:v>
                </c:pt>
              </c:strCache>
            </c:strRef>
          </c:tx>
          <c:spPr>
            <a:solidFill>
              <a:schemeClr val="bg1">
                <a:lumMod val="50000"/>
              </a:schemeClr>
            </a:solidFill>
            <a:ln>
              <a:noFill/>
            </a:ln>
          </c:spPr>
          <c:invertIfNegative val="0"/>
          <c:dPt>
            <c:idx val="0"/>
            <c:invertIfNegative val="0"/>
            <c:bubble3D val="0"/>
            <c:extLst>
              <c:ext xmlns:c16="http://schemas.microsoft.com/office/drawing/2014/chart" uri="{C3380CC4-5D6E-409C-BE32-E72D297353CC}">
                <c16:uniqueId val="{00000000-5ED6-AA47-888E-4FBF0480A0D7}"/>
              </c:ext>
            </c:extLst>
          </c:dPt>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UK</c:v>
                </c:pt>
              </c:strCache>
            </c:strRef>
          </c:cat>
          <c:val>
            <c:numRef>
              <c:f>Sheet1!$B$2</c:f>
              <c:numCache>
                <c:formatCode>0.0</c:formatCode>
                <c:ptCount val="1"/>
                <c:pt idx="0">
                  <c:v>10.978</c:v>
                </c:pt>
              </c:numCache>
            </c:numRef>
          </c:val>
          <c:extLst>
            <c:ext xmlns:c16="http://schemas.microsoft.com/office/drawing/2014/chart" uri="{C3380CC4-5D6E-409C-BE32-E72D297353CC}">
              <c16:uniqueId val="{00000001-5ED6-AA47-888E-4FBF0480A0D7}"/>
            </c:ext>
          </c:extLst>
        </c:ser>
        <c:ser>
          <c:idx val="1"/>
          <c:order val="1"/>
          <c:tx>
            <c:strRef>
              <c:f>Sheet1!$C$1</c:f>
              <c:strCache>
                <c:ptCount val="1"/>
                <c:pt idx="0">
                  <c:v>2021</c:v>
                </c:pt>
              </c:strCache>
            </c:strRef>
          </c:tx>
          <c:spPr>
            <a:solidFill>
              <a:schemeClr val="tx1"/>
            </a:solidFill>
            <a:ln>
              <a:noFill/>
            </a:ln>
          </c:spPr>
          <c:invertIfNegative val="0"/>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UK</c:v>
                </c:pt>
              </c:strCache>
            </c:strRef>
          </c:cat>
          <c:val>
            <c:numRef>
              <c:f>Sheet1!$C$2</c:f>
              <c:numCache>
                <c:formatCode>0.0</c:formatCode>
                <c:ptCount val="1"/>
                <c:pt idx="0">
                  <c:v>4.9569999999999999</c:v>
                </c:pt>
              </c:numCache>
            </c:numRef>
          </c:val>
          <c:extLst>
            <c:ext xmlns:c16="http://schemas.microsoft.com/office/drawing/2014/chart" uri="{C3380CC4-5D6E-409C-BE32-E72D297353CC}">
              <c16:uniqueId val="{00000002-5ED6-AA47-888E-4FBF0480A0D7}"/>
            </c:ext>
          </c:extLst>
        </c:ser>
        <c:ser>
          <c:idx val="2"/>
          <c:order val="2"/>
          <c:tx>
            <c:strRef>
              <c:f>Sheet1!$D$1</c:f>
              <c:strCache>
                <c:ptCount val="1"/>
                <c:pt idx="0">
                  <c:v>2022</c:v>
                </c:pt>
              </c:strCache>
            </c:strRef>
          </c:tx>
          <c:spPr>
            <a:solidFill>
              <a:srgbClr val="00A346"/>
            </a:solidFill>
            <a:ln>
              <a:noFill/>
            </a:ln>
          </c:spPr>
          <c:invertIfNegative val="0"/>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UK</c:v>
                </c:pt>
              </c:strCache>
            </c:strRef>
          </c:cat>
          <c:val>
            <c:numRef>
              <c:f>Sheet1!$D$2</c:f>
              <c:numCache>
                <c:formatCode>0.0</c:formatCode>
                <c:ptCount val="1"/>
                <c:pt idx="0">
                  <c:v>-0.218</c:v>
                </c:pt>
              </c:numCache>
            </c:numRef>
          </c:val>
          <c:extLst>
            <c:ext xmlns:c16="http://schemas.microsoft.com/office/drawing/2014/chart" uri="{C3380CC4-5D6E-409C-BE32-E72D297353CC}">
              <c16:uniqueId val="{00000003-5ED6-AA47-888E-4FBF0480A0D7}"/>
            </c:ext>
          </c:extLst>
        </c:ser>
        <c:dLbls>
          <c:dLblPos val="outEnd"/>
          <c:showLegendKey val="0"/>
          <c:showVal val="1"/>
          <c:showCatName val="0"/>
          <c:showSerName val="0"/>
          <c:showPercent val="0"/>
          <c:showBubbleSize val="0"/>
        </c:dLbls>
        <c:gapWidth val="0"/>
        <c:overlap val="-50"/>
        <c:axId val="58996992"/>
        <c:axId val="59011072"/>
      </c:barChart>
      <c:catAx>
        <c:axId val="58996992"/>
        <c:scaling>
          <c:orientation val="maxMin"/>
        </c:scaling>
        <c:delete val="1"/>
        <c:axPos val="l"/>
        <c:numFmt formatCode="General" sourceLinked="1"/>
        <c:majorTickMark val="none"/>
        <c:minorTickMark val="none"/>
        <c:tickLblPos val="nextTo"/>
        <c:crossAx val="59011072"/>
        <c:crosses val="autoZero"/>
        <c:auto val="1"/>
        <c:lblAlgn val="ctr"/>
        <c:lblOffset val="100"/>
        <c:noMultiLvlLbl val="0"/>
      </c:catAx>
      <c:valAx>
        <c:axId val="59011072"/>
        <c:scaling>
          <c:orientation val="minMax"/>
          <c:max val="20"/>
          <c:min val="-5"/>
        </c:scaling>
        <c:delete val="1"/>
        <c:axPos val="t"/>
        <c:numFmt formatCode="0.0" sourceLinked="1"/>
        <c:majorTickMark val="out"/>
        <c:minorTickMark val="none"/>
        <c:tickLblPos val="nextTo"/>
        <c:crossAx val="58996992"/>
        <c:crosses val="autoZero"/>
        <c:crossBetween val="between"/>
      </c:valAx>
    </c:plotArea>
    <c:plotVisOnly val="1"/>
    <c:dispBlanksAs val="gap"/>
    <c:showDLblsOverMax val="0"/>
  </c:chart>
  <c:txPr>
    <a:bodyPr numCol="1"/>
    <a:lstStyle/>
    <a:p>
      <a:pPr>
        <a:defRPr sz="700" b="0">
          <a:solidFill>
            <a:schemeClr val="tx1"/>
          </a:solidFill>
          <a:latin typeface="Montserrat" pitchFamily="2" charset="77"/>
          <a:cs typeface="Avenir Next LT Pro" panose="020B0604020202020204" charset="0"/>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2.1647788800000001E-2"/>
          <c:w val="1"/>
          <c:h val="0.96392035200000004"/>
        </c:manualLayout>
      </c:layout>
      <c:barChart>
        <c:barDir val="bar"/>
        <c:grouping val="clustered"/>
        <c:varyColors val="0"/>
        <c:ser>
          <c:idx val="0"/>
          <c:order val="0"/>
          <c:tx>
            <c:strRef>
              <c:f>Sheet1!$B$1</c:f>
              <c:strCache>
                <c:ptCount val="1"/>
                <c:pt idx="0">
                  <c:v>2019</c:v>
                </c:pt>
              </c:strCache>
            </c:strRef>
          </c:tx>
          <c:spPr>
            <a:solidFill>
              <a:schemeClr val="bg1">
                <a:lumMod val="50000"/>
              </a:schemeClr>
            </a:solidFill>
            <a:ln>
              <a:noFill/>
            </a:ln>
          </c:spPr>
          <c:invertIfNegative val="0"/>
          <c:dPt>
            <c:idx val="0"/>
            <c:invertIfNegative val="0"/>
            <c:bubble3D val="0"/>
            <c:extLst>
              <c:ext xmlns:c16="http://schemas.microsoft.com/office/drawing/2014/chart" uri="{C3380CC4-5D6E-409C-BE32-E72D297353CC}">
                <c16:uniqueId val="{00000000-9F30-7547-9AA7-5B7B1E52C2E6}"/>
              </c:ext>
            </c:extLst>
          </c:dPt>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United States</c:v>
                </c:pt>
              </c:strCache>
            </c:strRef>
          </c:cat>
          <c:val>
            <c:numRef>
              <c:f>Sheet1!$B$2</c:f>
              <c:numCache>
                <c:formatCode>0.0</c:formatCode>
                <c:ptCount val="1"/>
                <c:pt idx="0">
                  <c:v>9.5690000000000008</c:v>
                </c:pt>
              </c:numCache>
            </c:numRef>
          </c:val>
          <c:extLst>
            <c:ext xmlns:c16="http://schemas.microsoft.com/office/drawing/2014/chart" uri="{C3380CC4-5D6E-409C-BE32-E72D297353CC}">
              <c16:uniqueId val="{00000001-9F30-7547-9AA7-5B7B1E52C2E6}"/>
            </c:ext>
          </c:extLst>
        </c:ser>
        <c:ser>
          <c:idx val="1"/>
          <c:order val="1"/>
          <c:tx>
            <c:strRef>
              <c:f>Sheet1!$C$1</c:f>
              <c:strCache>
                <c:ptCount val="1"/>
                <c:pt idx="0">
                  <c:v>2020</c:v>
                </c:pt>
              </c:strCache>
            </c:strRef>
          </c:tx>
          <c:spPr>
            <a:solidFill>
              <a:schemeClr val="tx1"/>
            </a:solidFill>
            <a:ln>
              <a:noFill/>
            </a:ln>
          </c:spPr>
          <c:invertIfNegative val="0"/>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United States</c:v>
                </c:pt>
              </c:strCache>
            </c:strRef>
          </c:cat>
          <c:val>
            <c:numRef>
              <c:f>Sheet1!$C$2</c:f>
              <c:numCache>
                <c:formatCode>0.0</c:formatCode>
                <c:ptCount val="1"/>
                <c:pt idx="0">
                  <c:v>4.9509999999999996</c:v>
                </c:pt>
              </c:numCache>
            </c:numRef>
          </c:val>
          <c:extLst>
            <c:ext xmlns:c16="http://schemas.microsoft.com/office/drawing/2014/chart" uri="{C3380CC4-5D6E-409C-BE32-E72D297353CC}">
              <c16:uniqueId val="{00000002-9F30-7547-9AA7-5B7B1E52C2E6}"/>
            </c:ext>
          </c:extLst>
        </c:ser>
        <c:ser>
          <c:idx val="2"/>
          <c:order val="2"/>
          <c:tx>
            <c:strRef>
              <c:f>Sheet1!$D$1</c:f>
              <c:strCache>
                <c:ptCount val="1"/>
                <c:pt idx="0">
                  <c:v>2021</c:v>
                </c:pt>
              </c:strCache>
            </c:strRef>
          </c:tx>
          <c:spPr>
            <a:solidFill>
              <a:srgbClr val="00A346"/>
            </a:solidFill>
            <a:ln>
              <a:noFill/>
            </a:ln>
          </c:spPr>
          <c:invertIfNegative val="0"/>
          <c:dLbls>
            <c:spPr>
              <a:noFill/>
              <a:ln>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United States</c:v>
                </c:pt>
              </c:strCache>
            </c:strRef>
          </c:cat>
          <c:val>
            <c:numRef>
              <c:f>Sheet1!$D$2</c:f>
              <c:numCache>
                <c:formatCode>0.0</c:formatCode>
                <c:ptCount val="1"/>
                <c:pt idx="0">
                  <c:v>1.6950000000000001</c:v>
                </c:pt>
              </c:numCache>
            </c:numRef>
          </c:val>
          <c:extLst>
            <c:ext xmlns:c16="http://schemas.microsoft.com/office/drawing/2014/chart" uri="{C3380CC4-5D6E-409C-BE32-E72D297353CC}">
              <c16:uniqueId val="{00000003-9F30-7547-9AA7-5B7B1E52C2E6}"/>
            </c:ext>
          </c:extLst>
        </c:ser>
        <c:dLbls>
          <c:dLblPos val="outEnd"/>
          <c:showLegendKey val="0"/>
          <c:showVal val="1"/>
          <c:showCatName val="0"/>
          <c:showSerName val="0"/>
          <c:showPercent val="0"/>
          <c:showBubbleSize val="0"/>
        </c:dLbls>
        <c:gapWidth val="0"/>
        <c:overlap val="-50"/>
        <c:axId val="67868928"/>
        <c:axId val="67883008"/>
      </c:barChart>
      <c:catAx>
        <c:axId val="67868928"/>
        <c:scaling>
          <c:orientation val="maxMin"/>
        </c:scaling>
        <c:delete val="1"/>
        <c:axPos val="l"/>
        <c:numFmt formatCode="General" sourceLinked="1"/>
        <c:majorTickMark val="none"/>
        <c:minorTickMark val="none"/>
        <c:tickLblPos val="nextTo"/>
        <c:crossAx val="67883008"/>
        <c:crosses val="autoZero"/>
        <c:auto val="1"/>
        <c:lblAlgn val="ctr"/>
        <c:lblOffset val="100"/>
        <c:noMultiLvlLbl val="0"/>
      </c:catAx>
      <c:valAx>
        <c:axId val="67883008"/>
        <c:scaling>
          <c:orientation val="minMax"/>
          <c:max val="20"/>
          <c:min val="-5"/>
        </c:scaling>
        <c:delete val="1"/>
        <c:axPos val="t"/>
        <c:numFmt formatCode="0.0" sourceLinked="1"/>
        <c:majorTickMark val="out"/>
        <c:minorTickMark val="none"/>
        <c:tickLblPos val="nextTo"/>
        <c:crossAx val="67868928"/>
        <c:crosses val="autoZero"/>
        <c:crossBetween val="between"/>
      </c:valAx>
    </c:plotArea>
    <c:plotVisOnly val="1"/>
    <c:dispBlanksAs val="gap"/>
    <c:showDLblsOverMax val="0"/>
  </c:chart>
  <c:txPr>
    <a:bodyPr numCol="1"/>
    <a:lstStyle/>
    <a:p>
      <a:pPr>
        <a:defRPr sz="700" b="0">
          <a:solidFill>
            <a:schemeClr val="tx1"/>
          </a:solidFill>
          <a:latin typeface="Montserrat" pitchFamily="2" charset="77"/>
          <a:cs typeface="Avenir Next LT Pro" panose="020B0604020202020204" charset="0"/>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4634371887893"/>
          <c:y val="0"/>
          <c:w val="0.89453656281121063"/>
          <c:h val="0.844564247375719"/>
        </c:manualLayout>
      </c:layout>
      <c:barChart>
        <c:barDir val="bar"/>
        <c:grouping val="percentStacked"/>
        <c:varyColors val="0"/>
        <c:ser>
          <c:idx val="0"/>
          <c:order val="0"/>
          <c:tx>
            <c:strRef>
              <c:f>Sheet1!$B$1</c:f>
              <c:strCache>
                <c:ptCount val="1"/>
                <c:pt idx="0">
                  <c:v>Only enough for basics</c:v>
                </c:pt>
              </c:strCache>
            </c:strRef>
          </c:tx>
          <c:spPr>
            <a:solidFill>
              <a:srgbClr val="D00B4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4"/>
                <c:pt idx="0">
                  <c:v>Q4 2021</c:v>
                </c:pt>
                <c:pt idx="1">
                  <c:v>Q2 2021</c:v>
                </c:pt>
                <c:pt idx="2">
                  <c:v>Q4 2020</c:v>
                </c:pt>
                <c:pt idx="3">
                  <c:v>Q4 2018*</c:v>
                </c:pt>
              </c:strCache>
            </c:strRef>
          </c:cat>
          <c:val>
            <c:numRef>
              <c:f>Sheet1!$B$2:$B$6</c:f>
              <c:numCache>
                <c:formatCode>0%</c:formatCode>
                <c:ptCount val="4"/>
                <c:pt idx="0">
                  <c:v>0.36065900000000001</c:v>
                </c:pt>
                <c:pt idx="1">
                  <c:v>0.34872700000000001</c:v>
                </c:pt>
                <c:pt idx="2">
                  <c:v>0.35</c:v>
                </c:pt>
                <c:pt idx="3">
                  <c:v>0.32</c:v>
                </c:pt>
              </c:numCache>
            </c:numRef>
          </c:val>
          <c:extLst>
            <c:ext xmlns:c16="http://schemas.microsoft.com/office/drawing/2014/chart" uri="{C3380CC4-5D6E-409C-BE32-E72D297353CC}">
              <c16:uniqueId val="{00000000-6EFC-994B-B586-F9A24C1ED55B}"/>
            </c:ext>
          </c:extLst>
        </c:ser>
        <c:ser>
          <c:idx val="1"/>
          <c:order val="1"/>
          <c:tx>
            <c:strRef>
              <c:f>Sheet1!$C$1</c:f>
              <c:strCache>
                <c:ptCount val="1"/>
                <c:pt idx="0">
                  <c:v>Comfortable to buy some things b/c I want</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4"/>
                <c:pt idx="0">
                  <c:v>Q4 2021</c:v>
                </c:pt>
                <c:pt idx="1">
                  <c:v>Q2 2021</c:v>
                </c:pt>
                <c:pt idx="2">
                  <c:v>Q4 2020</c:v>
                </c:pt>
                <c:pt idx="3">
                  <c:v>Q4 2018*</c:v>
                </c:pt>
              </c:strCache>
            </c:strRef>
          </c:cat>
          <c:val>
            <c:numRef>
              <c:f>Sheet1!$C$2:$C$6</c:f>
              <c:numCache>
                <c:formatCode>0%</c:formatCode>
                <c:ptCount val="4"/>
                <c:pt idx="0">
                  <c:v>0.46165200000000001</c:v>
                </c:pt>
                <c:pt idx="1">
                  <c:v>0.49814700000000001</c:v>
                </c:pt>
                <c:pt idx="2">
                  <c:v>0.45</c:v>
                </c:pt>
                <c:pt idx="3">
                  <c:v>0.53</c:v>
                </c:pt>
              </c:numCache>
            </c:numRef>
          </c:val>
          <c:extLst>
            <c:ext xmlns:c16="http://schemas.microsoft.com/office/drawing/2014/chart" uri="{C3380CC4-5D6E-409C-BE32-E72D297353CC}">
              <c16:uniqueId val="{00000001-6EFC-994B-B586-F9A24C1ED55B}"/>
            </c:ext>
          </c:extLst>
        </c:ser>
        <c:ser>
          <c:idx val="2"/>
          <c:order val="2"/>
          <c:tx>
            <c:strRef>
              <c:f>Sheet1!$D$1</c:f>
              <c:strCache>
                <c:ptCount val="1"/>
                <c:pt idx="0">
                  <c:v>Spend freely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4"/>
                <c:pt idx="0">
                  <c:v>Q4 2021</c:v>
                </c:pt>
                <c:pt idx="1">
                  <c:v>Q2 2021</c:v>
                </c:pt>
                <c:pt idx="2">
                  <c:v>Q4 2020</c:v>
                </c:pt>
                <c:pt idx="3">
                  <c:v>Q4 2018*</c:v>
                </c:pt>
              </c:strCache>
            </c:strRef>
          </c:cat>
          <c:val>
            <c:numRef>
              <c:f>Sheet1!$D$2:$D$6</c:f>
              <c:numCache>
                <c:formatCode>0%</c:formatCode>
                <c:ptCount val="4"/>
                <c:pt idx="0">
                  <c:v>0.17768899999999999</c:v>
                </c:pt>
                <c:pt idx="1">
                  <c:v>0.15312599999999998</c:v>
                </c:pt>
                <c:pt idx="2">
                  <c:v>0.19</c:v>
                </c:pt>
                <c:pt idx="3">
                  <c:v>0.15</c:v>
                </c:pt>
              </c:numCache>
            </c:numRef>
          </c:val>
          <c:extLst>
            <c:ext xmlns:c16="http://schemas.microsoft.com/office/drawing/2014/chart" uri="{C3380CC4-5D6E-409C-BE32-E72D297353CC}">
              <c16:uniqueId val="{00000002-6EFC-994B-B586-F9A24C1ED55B}"/>
            </c:ext>
          </c:extLst>
        </c:ser>
        <c:dLbls>
          <c:showLegendKey val="0"/>
          <c:showVal val="0"/>
          <c:showCatName val="0"/>
          <c:showSerName val="0"/>
          <c:showPercent val="0"/>
          <c:showBubbleSize val="0"/>
        </c:dLbls>
        <c:gapWidth val="150"/>
        <c:overlap val="100"/>
        <c:axId val="1288071551"/>
        <c:axId val="1288063647"/>
      </c:barChart>
      <c:catAx>
        <c:axId val="128807155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1288063647"/>
        <c:crosses val="autoZero"/>
        <c:auto val="1"/>
        <c:lblAlgn val="ctr"/>
        <c:lblOffset val="100"/>
        <c:noMultiLvlLbl val="0"/>
      </c:catAx>
      <c:valAx>
        <c:axId val="1288063647"/>
        <c:scaling>
          <c:orientation val="minMax"/>
          <c:max val="1"/>
        </c:scaling>
        <c:delete val="1"/>
        <c:axPos val="b"/>
        <c:numFmt formatCode="0%" sourceLinked="1"/>
        <c:majorTickMark val="out"/>
        <c:minorTickMark val="none"/>
        <c:tickLblPos val="nextTo"/>
        <c:crossAx val="1288071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Yes, much more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Q4 2020</c:v>
                </c:pt>
                <c:pt idx="1">
                  <c:v>Q2 2021</c:v>
                </c:pt>
                <c:pt idx="2">
                  <c:v>Q4 2021</c:v>
                </c:pt>
              </c:strCache>
            </c:strRef>
          </c:cat>
          <c:val>
            <c:numRef>
              <c:f>Sheet1!$B$2:$B$5</c:f>
              <c:numCache>
                <c:formatCode>0%</c:formatCode>
                <c:ptCount val="3"/>
                <c:pt idx="0">
                  <c:v>0.34</c:v>
                </c:pt>
                <c:pt idx="1">
                  <c:v>0.36379399999999995</c:v>
                </c:pt>
                <c:pt idx="2">
                  <c:v>0.37883899999999998</c:v>
                </c:pt>
              </c:numCache>
            </c:numRef>
          </c:val>
          <c:extLst>
            <c:ext xmlns:c16="http://schemas.microsoft.com/office/drawing/2014/chart" uri="{C3380CC4-5D6E-409C-BE32-E72D297353CC}">
              <c16:uniqueId val="{00000000-8498-054A-8319-BC7390C2D3D6}"/>
            </c:ext>
          </c:extLst>
        </c:ser>
        <c:ser>
          <c:idx val="1"/>
          <c:order val="1"/>
          <c:tx>
            <c:strRef>
              <c:f>Sheet1!$C$1</c:f>
              <c:strCache>
                <c:ptCount val="1"/>
                <c:pt idx="0">
                  <c:v>Yes, slightly more</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Q4 2020</c:v>
                </c:pt>
                <c:pt idx="1">
                  <c:v>Q2 2021</c:v>
                </c:pt>
                <c:pt idx="2">
                  <c:v>Q4 2021</c:v>
                </c:pt>
              </c:strCache>
            </c:strRef>
          </c:cat>
          <c:val>
            <c:numRef>
              <c:f>Sheet1!$C$2:$C$5</c:f>
              <c:numCache>
                <c:formatCode>0%</c:formatCode>
                <c:ptCount val="3"/>
                <c:pt idx="0">
                  <c:v>0.37</c:v>
                </c:pt>
                <c:pt idx="1">
                  <c:v>0.39616399999999996</c:v>
                </c:pt>
                <c:pt idx="2">
                  <c:v>0.37707099999999999</c:v>
                </c:pt>
              </c:numCache>
            </c:numRef>
          </c:val>
          <c:extLst>
            <c:ext xmlns:c16="http://schemas.microsoft.com/office/drawing/2014/chart" uri="{C3380CC4-5D6E-409C-BE32-E72D297353CC}">
              <c16:uniqueId val="{00000001-8498-054A-8319-BC7390C2D3D6}"/>
            </c:ext>
          </c:extLst>
        </c:ser>
        <c:ser>
          <c:idx val="2"/>
          <c:order val="2"/>
          <c:tx>
            <c:strRef>
              <c:f>Sheet1!$D$1</c:f>
              <c:strCache>
                <c:ptCount val="1"/>
                <c:pt idx="0">
                  <c:v>Already watching prior to COVID</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Q4 2020</c:v>
                </c:pt>
                <c:pt idx="1">
                  <c:v>Q2 2021</c:v>
                </c:pt>
                <c:pt idx="2">
                  <c:v>Q4 2021</c:v>
                </c:pt>
              </c:strCache>
            </c:strRef>
          </c:cat>
          <c:val>
            <c:numRef>
              <c:f>Sheet1!$D$2:$D$5</c:f>
              <c:numCache>
                <c:formatCode>0%</c:formatCode>
                <c:ptCount val="3"/>
                <c:pt idx="0">
                  <c:v>0.17</c:v>
                </c:pt>
                <c:pt idx="1">
                  <c:v>0.15227099999999999</c:v>
                </c:pt>
                <c:pt idx="2">
                  <c:v>0.150782</c:v>
                </c:pt>
              </c:numCache>
            </c:numRef>
          </c:val>
          <c:extLst>
            <c:ext xmlns:c16="http://schemas.microsoft.com/office/drawing/2014/chart" uri="{C3380CC4-5D6E-409C-BE32-E72D297353CC}">
              <c16:uniqueId val="{00000002-8498-054A-8319-BC7390C2D3D6}"/>
            </c:ext>
          </c:extLst>
        </c:ser>
        <c:ser>
          <c:idx val="3"/>
          <c:order val="3"/>
          <c:tx>
            <c:strRef>
              <c:f>Sheet1!$E$1</c:f>
              <c:strCache>
                <c:ptCount val="1"/>
                <c:pt idx="0">
                  <c:v>Not watching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Q4 2020</c:v>
                </c:pt>
                <c:pt idx="1">
                  <c:v>Q2 2021</c:v>
                </c:pt>
                <c:pt idx="2">
                  <c:v>Q4 2021</c:v>
                </c:pt>
              </c:strCache>
            </c:strRef>
          </c:cat>
          <c:val>
            <c:numRef>
              <c:f>Sheet1!$E$2:$E$5</c:f>
              <c:numCache>
                <c:formatCode>0%</c:formatCode>
                <c:ptCount val="3"/>
                <c:pt idx="0">
                  <c:v>0.11</c:v>
                </c:pt>
                <c:pt idx="1">
                  <c:v>8.7771000000000002E-2</c:v>
                </c:pt>
                <c:pt idx="2">
                  <c:v>9.3308000000000002E-2</c:v>
                </c:pt>
              </c:numCache>
            </c:numRef>
          </c:val>
          <c:extLst>
            <c:ext xmlns:c16="http://schemas.microsoft.com/office/drawing/2014/chart" uri="{C3380CC4-5D6E-409C-BE32-E72D297353CC}">
              <c16:uniqueId val="{00000003-8498-054A-8319-BC7390C2D3D6}"/>
            </c:ext>
          </c:extLst>
        </c:ser>
        <c:dLbls>
          <c:showLegendKey val="0"/>
          <c:showVal val="0"/>
          <c:showCatName val="0"/>
          <c:showSerName val="0"/>
          <c:showPercent val="0"/>
          <c:showBubbleSize val="0"/>
        </c:dLbls>
        <c:gapWidth val="150"/>
        <c:overlap val="100"/>
        <c:axId val="1288071551"/>
        <c:axId val="1288063647"/>
      </c:barChart>
      <c:catAx>
        <c:axId val="1288071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1288063647"/>
        <c:crosses val="autoZero"/>
        <c:auto val="1"/>
        <c:lblAlgn val="ctr"/>
        <c:lblOffset val="100"/>
        <c:noMultiLvlLbl val="0"/>
      </c:catAx>
      <c:valAx>
        <c:axId val="1288063647"/>
        <c:scaling>
          <c:orientation val="minMax"/>
          <c:max val="1"/>
        </c:scaling>
        <c:delete val="1"/>
        <c:axPos val="l"/>
        <c:numFmt formatCode="0%" sourceLinked="1"/>
        <c:majorTickMark val="out"/>
        <c:minorTickMark val="none"/>
        <c:tickLblPos val="nextTo"/>
        <c:crossAx val="1288071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968700261855"/>
          <c:y val="6.6368540885497927E-3"/>
          <c:w val="0.87559608711482029"/>
          <c:h val="0.81829610995168733"/>
        </c:manualLayout>
      </c:layout>
      <c:barChart>
        <c:barDir val="bar"/>
        <c:grouping val="percentStacked"/>
        <c:varyColors val="0"/>
        <c:ser>
          <c:idx val="0"/>
          <c:order val="0"/>
          <c:tx>
            <c:strRef>
              <c:f>Sheet1!$B$1</c:f>
              <c:strCache>
                <c:ptCount val="1"/>
                <c:pt idx="0">
                  <c:v>Strugglers</c:v>
                </c:pt>
              </c:strCache>
            </c:strRef>
          </c:tx>
          <c:spPr>
            <a:solidFill>
              <a:srgbClr val="880535"/>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Global</c:v>
                </c:pt>
                <c:pt idx="1">
                  <c:v>Thailand</c:v>
                </c:pt>
                <c:pt idx="2">
                  <c:v>Mexico</c:v>
                </c:pt>
                <c:pt idx="3">
                  <c:v>Indonesia</c:v>
                </c:pt>
                <c:pt idx="4">
                  <c:v>South Africa</c:v>
                </c:pt>
                <c:pt idx="5">
                  <c:v>Brazil</c:v>
                </c:pt>
                <c:pt idx="6">
                  <c:v>Singapore</c:v>
                </c:pt>
                <c:pt idx="7">
                  <c:v>India</c:v>
                </c:pt>
                <c:pt idx="8">
                  <c:v>South Korea</c:v>
                </c:pt>
                <c:pt idx="9">
                  <c:v>Spain</c:v>
                </c:pt>
                <c:pt idx="10">
                  <c:v>Canada</c:v>
                </c:pt>
                <c:pt idx="11">
                  <c:v>UK</c:v>
                </c:pt>
                <c:pt idx="12">
                  <c:v>Poland</c:v>
                </c:pt>
                <c:pt idx="13">
                  <c:v>Italy</c:v>
                </c:pt>
                <c:pt idx="14">
                  <c:v>France</c:v>
                </c:pt>
                <c:pt idx="15">
                  <c:v>US</c:v>
                </c:pt>
                <c:pt idx="16">
                  <c:v>Australia</c:v>
                </c:pt>
              </c:strCache>
            </c:strRef>
          </c:cat>
          <c:val>
            <c:numRef>
              <c:f>Sheet1!$B$2:$B$18</c:f>
              <c:numCache>
                <c:formatCode>0%</c:formatCode>
                <c:ptCount val="17"/>
                <c:pt idx="0">
                  <c:v>0.22637299999999999</c:v>
                </c:pt>
                <c:pt idx="1">
                  <c:v>0.315359</c:v>
                </c:pt>
                <c:pt idx="2">
                  <c:v>0.331484</c:v>
                </c:pt>
                <c:pt idx="3">
                  <c:v>0.24526299999999998</c:v>
                </c:pt>
                <c:pt idx="4">
                  <c:v>0.29833300000000001</c:v>
                </c:pt>
                <c:pt idx="5">
                  <c:v>0.22075800000000001</c:v>
                </c:pt>
                <c:pt idx="6">
                  <c:v>0.21129000000000001</c:v>
                </c:pt>
                <c:pt idx="7">
                  <c:v>0.301786</c:v>
                </c:pt>
                <c:pt idx="8">
                  <c:v>0.23870999999999998</c:v>
                </c:pt>
                <c:pt idx="9">
                  <c:v>0.14054900000000001</c:v>
                </c:pt>
                <c:pt idx="10">
                  <c:v>0.242226</c:v>
                </c:pt>
                <c:pt idx="11">
                  <c:v>0.19476299999999999</c:v>
                </c:pt>
                <c:pt idx="12">
                  <c:v>9.0759000000000006E-2</c:v>
                </c:pt>
                <c:pt idx="13">
                  <c:v>9.7199000000000008E-2</c:v>
                </c:pt>
                <c:pt idx="14">
                  <c:v>0.139767</c:v>
                </c:pt>
                <c:pt idx="15">
                  <c:v>0.25438300000000003</c:v>
                </c:pt>
                <c:pt idx="16">
                  <c:v>0.190244</c:v>
                </c:pt>
              </c:numCache>
            </c:numRef>
          </c:val>
          <c:extLst>
            <c:ext xmlns:c16="http://schemas.microsoft.com/office/drawing/2014/chart" uri="{C3380CC4-5D6E-409C-BE32-E72D297353CC}">
              <c16:uniqueId val="{00000000-53B1-BD40-B0F2-99E3C3CA33B7}"/>
            </c:ext>
          </c:extLst>
        </c:ser>
        <c:ser>
          <c:idx val="1"/>
          <c:order val="1"/>
          <c:tx>
            <c:strRef>
              <c:f>Sheet1!$C$1</c:f>
              <c:strCache>
                <c:ptCount val="1"/>
                <c:pt idx="0">
                  <c:v>Rebounders</c:v>
                </c:pt>
              </c:strCache>
            </c:strRef>
          </c:tx>
          <c:spPr>
            <a:solidFill>
              <a:srgbClr val="AD4400"/>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Global</c:v>
                </c:pt>
                <c:pt idx="1">
                  <c:v>Thailand</c:v>
                </c:pt>
                <c:pt idx="2">
                  <c:v>Mexico</c:v>
                </c:pt>
                <c:pt idx="3">
                  <c:v>Indonesia</c:v>
                </c:pt>
                <c:pt idx="4">
                  <c:v>South Africa</c:v>
                </c:pt>
                <c:pt idx="5">
                  <c:v>Brazil</c:v>
                </c:pt>
                <c:pt idx="6">
                  <c:v>Singapore</c:v>
                </c:pt>
                <c:pt idx="7">
                  <c:v>India</c:v>
                </c:pt>
                <c:pt idx="8">
                  <c:v>South Korea</c:v>
                </c:pt>
                <c:pt idx="9">
                  <c:v>Spain</c:v>
                </c:pt>
                <c:pt idx="10">
                  <c:v>Canada</c:v>
                </c:pt>
                <c:pt idx="11">
                  <c:v>UK</c:v>
                </c:pt>
                <c:pt idx="12">
                  <c:v>Poland</c:v>
                </c:pt>
                <c:pt idx="13">
                  <c:v>Italy</c:v>
                </c:pt>
                <c:pt idx="14">
                  <c:v>France</c:v>
                </c:pt>
                <c:pt idx="15">
                  <c:v>US</c:v>
                </c:pt>
                <c:pt idx="16">
                  <c:v>Australia</c:v>
                </c:pt>
              </c:strCache>
            </c:strRef>
          </c:cat>
          <c:val>
            <c:numRef>
              <c:f>Sheet1!$C$2:$C$18</c:f>
              <c:numCache>
                <c:formatCode>0%</c:formatCode>
                <c:ptCount val="17"/>
                <c:pt idx="0">
                  <c:v>0.21271899999999999</c:v>
                </c:pt>
                <c:pt idx="1">
                  <c:v>0.29411799999999999</c:v>
                </c:pt>
                <c:pt idx="2">
                  <c:v>0.26373400000000002</c:v>
                </c:pt>
                <c:pt idx="3">
                  <c:v>0.23697500000000002</c:v>
                </c:pt>
                <c:pt idx="4">
                  <c:v>0.30666699999999997</c:v>
                </c:pt>
                <c:pt idx="5">
                  <c:v>0.187385</c:v>
                </c:pt>
                <c:pt idx="6">
                  <c:v>0.23225799999999999</c:v>
                </c:pt>
                <c:pt idx="7">
                  <c:v>0.31874999999999998</c:v>
                </c:pt>
                <c:pt idx="8">
                  <c:v>0.17741900000000002</c:v>
                </c:pt>
                <c:pt idx="9">
                  <c:v>0.14862700000000001</c:v>
                </c:pt>
                <c:pt idx="10">
                  <c:v>0.15711900000000001</c:v>
                </c:pt>
                <c:pt idx="11">
                  <c:v>0.21931300000000001</c:v>
                </c:pt>
                <c:pt idx="12">
                  <c:v>0.15346500000000002</c:v>
                </c:pt>
                <c:pt idx="13">
                  <c:v>0.13838600000000001</c:v>
                </c:pt>
                <c:pt idx="14">
                  <c:v>0.148087</c:v>
                </c:pt>
                <c:pt idx="15">
                  <c:v>0.16148199999999999</c:v>
                </c:pt>
                <c:pt idx="16">
                  <c:v>0.19512199999999999</c:v>
                </c:pt>
              </c:numCache>
            </c:numRef>
          </c:val>
          <c:extLst>
            <c:ext xmlns:c16="http://schemas.microsoft.com/office/drawing/2014/chart" uri="{C3380CC4-5D6E-409C-BE32-E72D297353CC}">
              <c16:uniqueId val="{00000001-53B1-BD40-B0F2-99E3C3CA33B7}"/>
            </c:ext>
          </c:extLst>
        </c:ser>
        <c:ser>
          <c:idx val="2"/>
          <c:order val="2"/>
          <c:tx>
            <c:strRef>
              <c:f>Sheet1!$D$1</c:f>
              <c:strCache>
                <c:ptCount val="1"/>
                <c:pt idx="0">
                  <c:v>Cautious</c:v>
                </c:pt>
              </c:strCache>
            </c:strRef>
          </c:tx>
          <c:spPr>
            <a:solidFill>
              <a:srgbClr val="FF6D05"/>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Global</c:v>
                </c:pt>
                <c:pt idx="1">
                  <c:v>Thailand</c:v>
                </c:pt>
                <c:pt idx="2">
                  <c:v>Mexico</c:v>
                </c:pt>
                <c:pt idx="3">
                  <c:v>Indonesia</c:v>
                </c:pt>
                <c:pt idx="4">
                  <c:v>South Africa</c:v>
                </c:pt>
                <c:pt idx="5">
                  <c:v>Brazil</c:v>
                </c:pt>
                <c:pt idx="6">
                  <c:v>Singapore</c:v>
                </c:pt>
                <c:pt idx="7">
                  <c:v>India</c:v>
                </c:pt>
                <c:pt idx="8">
                  <c:v>South Korea</c:v>
                </c:pt>
                <c:pt idx="9">
                  <c:v>Spain</c:v>
                </c:pt>
                <c:pt idx="10">
                  <c:v>Canada</c:v>
                </c:pt>
                <c:pt idx="11">
                  <c:v>UK</c:v>
                </c:pt>
                <c:pt idx="12">
                  <c:v>Poland</c:v>
                </c:pt>
                <c:pt idx="13">
                  <c:v>Italy</c:v>
                </c:pt>
                <c:pt idx="14">
                  <c:v>France</c:v>
                </c:pt>
                <c:pt idx="15">
                  <c:v>US</c:v>
                </c:pt>
                <c:pt idx="16">
                  <c:v>Australia</c:v>
                </c:pt>
              </c:strCache>
            </c:strRef>
          </c:cat>
          <c:val>
            <c:numRef>
              <c:f>Sheet1!$D$2:$D$18</c:f>
              <c:numCache>
                <c:formatCode>0%</c:formatCode>
                <c:ptCount val="17"/>
                <c:pt idx="0">
                  <c:v>0.37747599999999998</c:v>
                </c:pt>
                <c:pt idx="1">
                  <c:v>0.30882399999999999</c:v>
                </c:pt>
                <c:pt idx="2">
                  <c:v>0.32270100000000002</c:v>
                </c:pt>
                <c:pt idx="3">
                  <c:v>0.42774200000000001</c:v>
                </c:pt>
                <c:pt idx="4">
                  <c:v>0.276667</c:v>
                </c:pt>
                <c:pt idx="5">
                  <c:v>0.45145000000000002</c:v>
                </c:pt>
                <c:pt idx="6">
                  <c:v>0.41128999999999999</c:v>
                </c:pt>
                <c:pt idx="7">
                  <c:v>0.19910699999999998</c:v>
                </c:pt>
                <c:pt idx="8">
                  <c:v>0.39838700000000005</c:v>
                </c:pt>
                <c:pt idx="9">
                  <c:v>0.51696300000000006</c:v>
                </c:pt>
                <c:pt idx="10">
                  <c:v>0.38134200000000001</c:v>
                </c:pt>
                <c:pt idx="11">
                  <c:v>0.34533599999999998</c:v>
                </c:pt>
                <c:pt idx="12">
                  <c:v>0.51155099999999998</c:v>
                </c:pt>
                <c:pt idx="13">
                  <c:v>0.51565099999999997</c:v>
                </c:pt>
                <c:pt idx="14">
                  <c:v>0.45923499999999995</c:v>
                </c:pt>
                <c:pt idx="15">
                  <c:v>0.32736300000000002</c:v>
                </c:pt>
                <c:pt idx="16">
                  <c:v>0.34959299999999999</c:v>
                </c:pt>
              </c:numCache>
            </c:numRef>
          </c:val>
          <c:extLst>
            <c:ext xmlns:c16="http://schemas.microsoft.com/office/drawing/2014/chart" uri="{C3380CC4-5D6E-409C-BE32-E72D297353CC}">
              <c16:uniqueId val="{00000002-53B1-BD40-B0F2-99E3C3CA33B7}"/>
            </c:ext>
          </c:extLst>
        </c:ser>
        <c:ser>
          <c:idx val="3"/>
          <c:order val="3"/>
          <c:tx>
            <c:strRef>
              <c:f>Sheet1!$E$1</c:f>
              <c:strCache>
                <c:ptCount val="1"/>
                <c:pt idx="0">
                  <c:v>No change</c:v>
                </c:pt>
              </c:strCache>
            </c:strRef>
          </c:tx>
          <c:spPr>
            <a:solidFill>
              <a:srgbClr val="008F9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Global</c:v>
                </c:pt>
                <c:pt idx="1">
                  <c:v>Thailand</c:v>
                </c:pt>
                <c:pt idx="2">
                  <c:v>Mexico</c:v>
                </c:pt>
                <c:pt idx="3">
                  <c:v>Indonesia</c:v>
                </c:pt>
                <c:pt idx="4">
                  <c:v>South Africa</c:v>
                </c:pt>
                <c:pt idx="5">
                  <c:v>Brazil</c:v>
                </c:pt>
                <c:pt idx="6">
                  <c:v>Singapore</c:v>
                </c:pt>
                <c:pt idx="7">
                  <c:v>India</c:v>
                </c:pt>
                <c:pt idx="8">
                  <c:v>South Korea</c:v>
                </c:pt>
                <c:pt idx="9">
                  <c:v>Spain</c:v>
                </c:pt>
                <c:pt idx="10">
                  <c:v>Canada</c:v>
                </c:pt>
                <c:pt idx="11">
                  <c:v>UK</c:v>
                </c:pt>
                <c:pt idx="12">
                  <c:v>Poland</c:v>
                </c:pt>
                <c:pt idx="13">
                  <c:v>Italy</c:v>
                </c:pt>
                <c:pt idx="14">
                  <c:v>France</c:v>
                </c:pt>
                <c:pt idx="15">
                  <c:v>US</c:v>
                </c:pt>
                <c:pt idx="16">
                  <c:v>Australia</c:v>
                </c:pt>
              </c:strCache>
            </c:strRef>
          </c:cat>
          <c:val>
            <c:numRef>
              <c:f>Sheet1!$E$2:$E$18</c:f>
              <c:numCache>
                <c:formatCode>0%</c:formatCode>
                <c:ptCount val="17"/>
                <c:pt idx="0">
                  <c:v>0.12429899999999999</c:v>
                </c:pt>
                <c:pt idx="1">
                  <c:v>5.2287999999999994E-2</c:v>
                </c:pt>
                <c:pt idx="2">
                  <c:v>4.3230999999999999E-2</c:v>
                </c:pt>
                <c:pt idx="3">
                  <c:v>3.8622999999999998E-2</c:v>
                </c:pt>
                <c:pt idx="4">
                  <c:v>5.8333000000000003E-2</c:v>
                </c:pt>
                <c:pt idx="5">
                  <c:v>7.5566999999999995E-2</c:v>
                </c:pt>
                <c:pt idx="6">
                  <c:v>9.3547999999999992E-2</c:v>
                </c:pt>
                <c:pt idx="7">
                  <c:v>7.8571000000000002E-2</c:v>
                </c:pt>
                <c:pt idx="8">
                  <c:v>0.167742</c:v>
                </c:pt>
                <c:pt idx="9">
                  <c:v>0.155089</c:v>
                </c:pt>
                <c:pt idx="10">
                  <c:v>0.166939</c:v>
                </c:pt>
                <c:pt idx="11">
                  <c:v>0.16366599999999998</c:v>
                </c:pt>
                <c:pt idx="12">
                  <c:v>0.19306899999999999</c:v>
                </c:pt>
                <c:pt idx="13">
                  <c:v>0.18121899999999999</c:v>
                </c:pt>
                <c:pt idx="14">
                  <c:v>0.20133099999999998</c:v>
                </c:pt>
                <c:pt idx="15">
                  <c:v>0.17854199999999998</c:v>
                </c:pt>
                <c:pt idx="16">
                  <c:v>0.193496</c:v>
                </c:pt>
              </c:numCache>
            </c:numRef>
          </c:val>
          <c:extLst>
            <c:ext xmlns:c16="http://schemas.microsoft.com/office/drawing/2014/chart" uri="{C3380CC4-5D6E-409C-BE32-E72D297353CC}">
              <c16:uniqueId val="{00000003-53B1-BD40-B0F2-99E3C3CA33B7}"/>
            </c:ext>
          </c:extLst>
        </c:ser>
        <c:ser>
          <c:idx val="4"/>
          <c:order val="4"/>
          <c:tx>
            <c:strRef>
              <c:f>Sheet1!$F$1</c:f>
              <c:strCache>
                <c:ptCount val="1"/>
                <c:pt idx="0">
                  <c:v>Thrivers</c:v>
                </c:pt>
              </c:strCache>
            </c:strRef>
          </c:tx>
          <c:spPr>
            <a:solidFill>
              <a:srgbClr val="006A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ontserrat" pitchFamily="2" charset="77"/>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Global</c:v>
                </c:pt>
                <c:pt idx="1">
                  <c:v>Thailand</c:v>
                </c:pt>
                <c:pt idx="2">
                  <c:v>Mexico</c:v>
                </c:pt>
                <c:pt idx="3">
                  <c:v>Indonesia</c:v>
                </c:pt>
                <c:pt idx="4">
                  <c:v>South Africa</c:v>
                </c:pt>
                <c:pt idx="5">
                  <c:v>Brazil</c:v>
                </c:pt>
                <c:pt idx="6">
                  <c:v>Singapore</c:v>
                </c:pt>
                <c:pt idx="7">
                  <c:v>India</c:v>
                </c:pt>
                <c:pt idx="8">
                  <c:v>South Korea</c:v>
                </c:pt>
                <c:pt idx="9">
                  <c:v>Spain</c:v>
                </c:pt>
                <c:pt idx="10">
                  <c:v>Canada</c:v>
                </c:pt>
                <c:pt idx="11">
                  <c:v>UK</c:v>
                </c:pt>
                <c:pt idx="12">
                  <c:v>Poland</c:v>
                </c:pt>
                <c:pt idx="13">
                  <c:v>Italy</c:v>
                </c:pt>
                <c:pt idx="14">
                  <c:v>France</c:v>
                </c:pt>
                <c:pt idx="15">
                  <c:v>US</c:v>
                </c:pt>
                <c:pt idx="16">
                  <c:v>Australia</c:v>
                </c:pt>
              </c:strCache>
            </c:strRef>
          </c:cat>
          <c:val>
            <c:numRef>
              <c:f>Sheet1!$F$2:$F$18</c:f>
              <c:numCache>
                <c:formatCode>0%</c:formatCode>
                <c:ptCount val="17"/>
                <c:pt idx="0">
                  <c:v>5.9132999999999998E-2</c:v>
                </c:pt>
                <c:pt idx="1">
                  <c:v>2.9411999999999997E-2</c:v>
                </c:pt>
                <c:pt idx="2">
                  <c:v>3.8849999999999996E-2</c:v>
                </c:pt>
                <c:pt idx="3">
                  <c:v>5.1395999999999997E-2</c:v>
                </c:pt>
                <c:pt idx="4">
                  <c:v>0.06</c:v>
                </c:pt>
                <c:pt idx="5">
                  <c:v>6.4840999999999996E-2</c:v>
                </c:pt>
                <c:pt idx="6">
                  <c:v>5.1612999999999999E-2</c:v>
                </c:pt>
                <c:pt idx="7">
                  <c:v>0.10178599999999999</c:v>
                </c:pt>
                <c:pt idx="8">
                  <c:v>1.7742000000000001E-2</c:v>
                </c:pt>
                <c:pt idx="9">
                  <c:v>3.8772000000000001E-2</c:v>
                </c:pt>
                <c:pt idx="10">
                  <c:v>5.2373000000000003E-2</c:v>
                </c:pt>
                <c:pt idx="11">
                  <c:v>7.6923000000000005E-2</c:v>
                </c:pt>
                <c:pt idx="12">
                  <c:v>5.1154999999999999E-2</c:v>
                </c:pt>
                <c:pt idx="13">
                  <c:v>6.7545000000000008E-2</c:v>
                </c:pt>
                <c:pt idx="14">
                  <c:v>5.1581000000000002E-2</c:v>
                </c:pt>
                <c:pt idx="15">
                  <c:v>7.8230000000000008E-2</c:v>
                </c:pt>
                <c:pt idx="16">
                  <c:v>7.1544999999999997E-2</c:v>
                </c:pt>
              </c:numCache>
            </c:numRef>
          </c:val>
          <c:extLst>
            <c:ext xmlns:c16="http://schemas.microsoft.com/office/drawing/2014/chart" uri="{C3380CC4-5D6E-409C-BE32-E72D297353CC}">
              <c16:uniqueId val="{00000004-53B1-BD40-B0F2-99E3C3CA33B7}"/>
            </c:ext>
          </c:extLst>
        </c:ser>
        <c:dLbls>
          <c:dLblPos val="inBase"/>
          <c:showLegendKey val="0"/>
          <c:showVal val="1"/>
          <c:showCatName val="0"/>
          <c:showSerName val="0"/>
          <c:showPercent val="0"/>
          <c:showBubbleSize val="0"/>
        </c:dLbls>
        <c:gapWidth val="60"/>
        <c:overlap val="100"/>
        <c:axId val="556417247"/>
        <c:axId val="556403935"/>
      </c:barChart>
      <c:catAx>
        <c:axId val="556417247"/>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ontserrat" pitchFamily="2" charset="77"/>
                <a:ea typeface="+mn-ea"/>
                <a:cs typeface="+mn-cs"/>
              </a:defRPr>
            </a:pPr>
            <a:endParaRPr lang="en-US"/>
          </a:p>
        </c:txPr>
        <c:crossAx val="556403935"/>
        <c:crosses val="autoZero"/>
        <c:auto val="1"/>
        <c:lblAlgn val="ctr"/>
        <c:lblOffset val="100"/>
        <c:noMultiLvlLbl val="0"/>
      </c:catAx>
      <c:valAx>
        <c:axId val="556403935"/>
        <c:scaling>
          <c:orientation val="minMax"/>
          <c:max val="1"/>
        </c:scaling>
        <c:delete val="1"/>
        <c:axPos val="b"/>
        <c:majorGridlines>
          <c:spPr>
            <a:ln w="9525" cap="flat" cmpd="sng" algn="ctr">
              <a:solidFill>
                <a:schemeClr val="tx2"/>
              </a:solidFill>
              <a:round/>
            </a:ln>
            <a:effectLst/>
          </c:spPr>
        </c:majorGridlines>
        <c:numFmt formatCode="0%" sourceLinked="1"/>
        <c:majorTickMark val="out"/>
        <c:minorTickMark val="none"/>
        <c:tickLblPos val="nextTo"/>
        <c:crossAx val="556417247"/>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Bottom 50%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 of population</c:v>
                </c:pt>
                <c:pt idx="1">
                  <c:v>% of income</c:v>
                </c:pt>
                <c:pt idx="2">
                  <c:v>% of wealth</c:v>
                </c:pt>
              </c:strCache>
            </c:strRef>
          </c:cat>
          <c:val>
            <c:numRef>
              <c:f>Sheet1!$B$2:$B$4</c:f>
              <c:numCache>
                <c:formatCode>0%</c:formatCode>
                <c:ptCount val="3"/>
                <c:pt idx="0">
                  <c:v>0.5</c:v>
                </c:pt>
                <c:pt idx="1">
                  <c:v>0.08</c:v>
                </c:pt>
                <c:pt idx="2">
                  <c:v>0.02</c:v>
                </c:pt>
              </c:numCache>
            </c:numRef>
          </c:val>
          <c:extLst>
            <c:ext xmlns:c16="http://schemas.microsoft.com/office/drawing/2014/chart" uri="{C3380CC4-5D6E-409C-BE32-E72D297353CC}">
              <c16:uniqueId val="{00000000-EE5E-7047-A9A1-2657AF780B75}"/>
            </c:ext>
          </c:extLst>
        </c:ser>
        <c:ser>
          <c:idx val="1"/>
          <c:order val="1"/>
          <c:tx>
            <c:strRef>
              <c:f>Sheet1!$C$1</c:f>
              <c:strCache>
                <c:ptCount val="1"/>
                <c:pt idx="0">
                  <c:v>Middle 40%</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 of population</c:v>
                </c:pt>
                <c:pt idx="1">
                  <c:v>% of income</c:v>
                </c:pt>
                <c:pt idx="2">
                  <c:v>% of wealth</c:v>
                </c:pt>
              </c:strCache>
            </c:strRef>
          </c:cat>
          <c:val>
            <c:numRef>
              <c:f>Sheet1!$C$2:$C$4</c:f>
              <c:numCache>
                <c:formatCode>0%</c:formatCode>
                <c:ptCount val="3"/>
                <c:pt idx="0">
                  <c:v>0.4</c:v>
                </c:pt>
                <c:pt idx="1">
                  <c:v>0.39</c:v>
                </c:pt>
                <c:pt idx="2">
                  <c:v>0.22</c:v>
                </c:pt>
              </c:numCache>
            </c:numRef>
          </c:val>
          <c:extLst>
            <c:ext xmlns:c16="http://schemas.microsoft.com/office/drawing/2014/chart" uri="{C3380CC4-5D6E-409C-BE32-E72D297353CC}">
              <c16:uniqueId val="{00000001-EE5E-7047-A9A1-2657AF780B75}"/>
            </c:ext>
          </c:extLst>
        </c:ser>
        <c:ser>
          <c:idx val="2"/>
          <c:order val="2"/>
          <c:tx>
            <c:strRef>
              <c:f>Sheet1!$D$1</c:f>
              <c:strCache>
                <c:ptCount val="1"/>
                <c:pt idx="0">
                  <c:v>Top 1-10%</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 of population</c:v>
                </c:pt>
                <c:pt idx="1">
                  <c:v>% of income</c:v>
                </c:pt>
                <c:pt idx="2">
                  <c:v>% of wealth</c:v>
                </c:pt>
              </c:strCache>
            </c:strRef>
          </c:cat>
          <c:val>
            <c:numRef>
              <c:f>Sheet1!$D$2:$D$4</c:f>
              <c:numCache>
                <c:formatCode>0%</c:formatCode>
                <c:ptCount val="3"/>
                <c:pt idx="0">
                  <c:v>0.09</c:v>
                </c:pt>
                <c:pt idx="1">
                  <c:v>0.33</c:v>
                </c:pt>
                <c:pt idx="2">
                  <c:v>0.38</c:v>
                </c:pt>
              </c:numCache>
            </c:numRef>
          </c:val>
          <c:extLst>
            <c:ext xmlns:c16="http://schemas.microsoft.com/office/drawing/2014/chart" uri="{C3380CC4-5D6E-409C-BE32-E72D297353CC}">
              <c16:uniqueId val="{00000002-EE5E-7047-A9A1-2657AF780B75}"/>
            </c:ext>
          </c:extLst>
        </c:ser>
        <c:ser>
          <c:idx val="3"/>
          <c:order val="3"/>
          <c:tx>
            <c:strRef>
              <c:f>Sheet1!$E$1</c:f>
              <c:strCache>
                <c:ptCount val="1"/>
                <c:pt idx="0">
                  <c:v>Top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 of population</c:v>
                </c:pt>
                <c:pt idx="1">
                  <c:v>% of income</c:v>
                </c:pt>
                <c:pt idx="2">
                  <c:v>% of wealth</c:v>
                </c:pt>
              </c:strCache>
            </c:strRef>
          </c:cat>
          <c:val>
            <c:numRef>
              <c:f>Sheet1!$E$2:$E$4</c:f>
              <c:numCache>
                <c:formatCode>0%</c:formatCode>
                <c:ptCount val="3"/>
                <c:pt idx="0">
                  <c:v>0.01</c:v>
                </c:pt>
                <c:pt idx="1">
                  <c:v>0.19</c:v>
                </c:pt>
                <c:pt idx="2">
                  <c:v>0.38</c:v>
                </c:pt>
              </c:numCache>
            </c:numRef>
          </c:val>
          <c:extLst>
            <c:ext xmlns:c16="http://schemas.microsoft.com/office/drawing/2014/chart" uri="{C3380CC4-5D6E-409C-BE32-E72D297353CC}">
              <c16:uniqueId val="{00000003-EE5E-7047-A9A1-2657AF780B75}"/>
            </c:ext>
          </c:extLst>
        </c:ser>
        <c:dLbls>
          <c:showLegendKey val="0"/>
          <c:showVal val="0"/>
          <c:showCatName val="0"/>
          <c:showSerName val="0"/>
          <c:showPercent val="0"/>
          <c:showBubbleSize val="0"/>
        </c:dLbls>
        <c:gapWidth val="150"/>
        <c:overlap val="100"/>
        <c:axId val="1288071551"/>
        <c:axId val="1288063647"/>
      </c:barChart>
      <c:catAx>
        <c:axId val="1288071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1288063647"/>
        <c:crosses val="autoZero"/>
        <c:auto val="1"/>
        <c:lblAlgn val="ctr"/>
        <c:lblOffset val="100"/>
        <c:noMultiLvlLbl val="0"/>
      </c:catAx>
      <c:valAx>
        <c:axId val="1288063647"/>
        <c:scaling>
          <c:orientation val="minMax"/>
          <c:max val="1"/>
        </c:scaling>
        <c:delete val="1"/>
        <c:axPos val="l"/>
        <c:numFmt formatCode="0%" sourceLinked="1"/>
        <c:majorTickMark val="out"/>
        <c:minorTickMark val="none"/>
        <c:tickLblPos val="nextTo"/>
        <c:crossAx val="1288071551"/>
        <c:crosses val="autoZero"/>
        <c:crossBetween val="between"/>
      </c:valAx>
      <c:spPr>
        <a:noFill/>
        <a:ln>
          <a:noFill/>
        </a:ln>
        <a:effectLst/>
      </c:spPr>
    </c:plotArea>
    <c:legend>
      <c:legendPos val="r"/>
      <c:layout>
        <c:manualLayout>
          <c:xMode val="edge"/>
          <c:yMode val="edge"/>
          <c:x val="0.86862913169251199"/>
          <c:y val="6.0654992482987939E-2"/>
          <c:w val="0.12233686631573956"/>
          <c:h val="0.80401563891294925"/>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751672395506231"/>
          <c:y val="6.7873426237088072E-2"/>
          <c:w val="0.48713812540555762"/>
          <c:h val="0.8073444621826954"/>
        </c:manualLayout>
      </c:layout>
      <c:barChart>
        <c:barDir val="bar"/>
        <c:grouping val="clustered"/>
        <c:varyColors val="0"/>
        <c:ser>
          <c:idx val="0"/>
          <c:order val="0"/>
          <c:tx>
            <c:strRef>
              <c:f>Sheet1!$B$1</c:f>
              <c:strCache>
                <c:ptCount val="1"/>
                <c:pt idx="0">
                  <c:v>Total</c:v>
                </c:pt>
              </c:strCache>
            </c:strRef>
          </c:tx>
          <c:spPr>
            <a:solidFill>
              <a:schemeClr val="tx1"/>
            </a:solidFill>
            <a:ln>
              <a:noFill/>
            </a:ln>
            <a:effectLst/>
          </c:spPr>
          <c:invertIfNegative val="0"/>
          <c:dPt>
            <c:idx val="0"/>
            <c:invertIfNegative val="0"/>
            <c:bubble3D val="0"/>
            <c:spPr>
              <a:solidFill>
                <a:srgbClr val="006A6B"/>
              </a:solidFill>
              <a:ln>
                <a:noFill/>
              </a:ln>
              <a:effectLst/>
            </c:spPr>
            <c:extLst>
              <c:ext xmlns:c16="http://schemas.microsoft.com/office/drawing/2014/chart" uri="{C3380CC4-5D6E-409C-BE32-E72D297353CC}">
                <c16:uniqueId val="{00000004-AF24-E44B-B620-E3C6DBCDE412}"/>
              </c:ext>
            </c:extLst>
          </c:dPt>
          <c:dPt>
            <c:idx val="1"/>
            <c:invertIfNegative val="0"/>
            <c:bubble3D val="0"/>
            <c:spPr>
              <a:solidFill>
                <a:srgbClr val="008F90"/>
              </a:solidFill>
              <a:ln>
                <a:noFill/>
              </a:ln>
              <a:effectLst/>
            </c:spPr>
            <c:extLst>
              <c:ext xmlns:c16="http://schemas.microsoft.com/office/drawing/2014/chart" uri="{C3380CC4-5D6E-409C-BE32-E72D297353CC}">
                <c16:uniqueId val="{00000005-AF24-E44B-B620-E3C6DBCDE412}"/>
              </c:ext>
            </c:extLst>
          </c:dPt>
          <c:dPt>
            <c:idx val="2"/>
            <c:invertIfNegative val="0"/>
            <c:bubble3D val="0"/>
            <c:spPr>
              <a:solidFill>
                <a:srgbClr val="FF6D05"/>
              </a:solidFill>
              <a:ln>
                <a:noFill/>
              </a:ln>
              <a:effectLst/>
            </c:spPr>
            <c:extLst>
              <c:ext xmlns:c16="http://schemas.microsoft.com/office/drawing/2014/chart" uri="{C3380CC4-5D6E-409C-BE32-E72D297353CC}">
                <c16:uniqueId val="{00000006-AF24-E44B-B620-E3C6DBCDE412}"/>
              </c:ext>
            </c:extLst>
          </c:dPt>
          <c:dPt>
            <c:idx val="3"/>
            <c:invertIfNegative val="0"/>
            <c:bubble3D val="0"/>
            <c:spPr>
              <a:solidFill>
                <a:srgbClr val="AD4400"/>
              </a:solidFill>
              <a:ln>
                <a:noFill/>
              </a:ln>
              <a:effectLst/>
            </c:spPr>
            <c:extLst>
              <c:ext xmlns:c16="http://schemas.microsoft.com/office/drawing/2014/chart" uri="{C3380CC4-5D6E-409C-BE32-E72D297353CC}">
                <c16:uniqueId val="{00000001-9A3D-A345-AF7F-FFD42F943641}"/>
              </c:ext>
            </c:extLst>
          </c:dPt>
          <c:dPt>
            <c:idx val="4"/>
            <c:invertIfNegative val="0"/>
            <c:bubble3D val="0"/>
            <c:spPr>
              <a:solidFill>
                <a:srgbClr val="880535"/>
              </a:solidFill>
              <a:ln>
                <a:noFill/>
              </a:ln>
              <a:effectLst/>
            </c:spPr>
            <c:extLst>
              <c:ext xmlns:c16="http://schemas.microsoft.com/office/drawing/2014/chart" uri="{C3380CC4-5D6E-409C-BE32-E72D297353CC}">
                <c16:uniqueId val="{00000003-9A3D-A345-AF7F-FFD42F94364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Saved money  and feel more financially secure</c:v>
                </c:pt>
                <c:pt idx="1">
                  <c:v>No impact on security and continued to spend normally</c:v>
                </c:pt>
                <c:pt idx="2">
                  <c:v>No impact on security, but cautious with spending</c:v>
                </c:pt>
                <c:pt idx="3">
                  <c:v>Experienced finanical insecurity but back on track now</c:v>
                </c:pt>
                <c:pt idx="4">
                  <c:v>Experienced financial insecurity and continues today</c:v>
                </c:pt>
              </c:strCache>
            </c:strRef>
          </c:cat>
          <c:val>
            <c:numRef>
              <c:f>Sheet1!$B$2:$B$6</c:f>
              <c:numCache>
                <c:formatCode>0%</c:formatCode>
                <c:ptCount val="5"/>
                <c:pt idx="0">
                  <c:v>5.9132999999999998E-2</c:v>
                </c:pt>
                <c:pt idx="1">
                  <c:v>0.12429899999999999</c:v>
                </c:pt>
                <c:pt idx="2">
                  <c:v>0.37747599999999998</c:v>
                </c:pt>
                <c:pt idx="3">
                  <c:v>0.21271899999999999</c:v>
                </c:pt>
                <c:pt idx="4">
                  <c:v>0.22637299999999999</c:v>
                </c:pt>
              </c:numCache>
            </c:numRef>
          </c:val>
          <c:extLst>
            <c:ext xmlns:c16="http://schemas.microsoft.com/office/drawing/2014/chart" uri="{C3380CC4-5D6E-409C-BE32-E72D297353CC}">
              <c16:uniqueId val="{00000004-9A3D-A345-AF7F-FFD42F943641}"/>
            </c:ext>
          </c:extLst>
        </c:ser>
        <c:ser>
          <c:idx val="1"/>
          <c:order val="1"/>
          <c:tx>
            <c:strRef>
              <c:f>Sheet1!$C$1</c:f>
              <c:strCache>
                <c:ptCount val="1"/>
                <c:pt idx="0">
                  <c:v>Constrained existing</c:v>
                </c:pt>
              </c:strCache>
            </c:strRef>
          </c:tx>
          <c:spPr>
            <a:solidFill>
              <a:schemeClr val="accent2"/>
            </a:solidFill>
            <a:ln>
              <a:noFill/>
            </a:ln>
            <a:effectLst/>
          </c:spPr>
          <c:invertIfNegative val="0"/>
          <c:cat>
            <c:strRef>
              <c:f>Sheet1!$A$2:$A$6</c:f>
              <c:strCache>
                <c:ptCount val="5"/>
                <c:pt idx="0">
                  <c:v>Saved money  and feel more financially secure</c:v>
                </c:pt>
                <c:pt idx="1">
                  <c:v>No impact on security and continued to spend normally</c:v>
                </c:pt>
                <c:pt idx="2">
                  <c:v>No impact on security, but cautious with spending</c:v>
                </c:pt>
                <c:pt idx="3">
                  <c:v>Experienced finanical insecurity but back on track now</c:v>
                </c:pt>
                <c:pt idx="4">
                  <c:v>Experienced financial insecurity and continues today</c:v>
                </c:pt>
              </c:strCache>
            </c:strRef>
          </c:cat>
          <c:val>
            <c:numRef>
              <c:f>Sheet1!$C$2:$C$6</c:f>
            </c:numRef>
          </c:val>
          <c:extLst>
            <c:ext xmlns:c16="http://schemas.microsoft.com/office/drawing/2014/chart" uri="{C3380CC4-5D6E-409C-BE32-E72D297353CC}">
              <c16:uniqueId val="{00000005-9A3D-A345-AF7F-FFD42F943641}"/>
            </c:ext>
          </c:extLst>
        </c:ser>
        <c:ser>
          <c:idx val="2"/>
          <c:order val="2"/>
          <c:tx>
            <c:strRef>
              <c:f>Sheet1!$D$1</c:f>
              <c:strCache>
                <c:ptCount val="1"/>
                <c:pt idx="0">
                  <c:v>Newly constrained</c:v>
                </c:pt>
              </c:strCache>
            </c:strRef>
          </c:tx>
          <c:spPr>
            <a:solidFill>
              <a:schemeClr val="accent3"/>
            </a:solidFill>
            <a:ln>
              <a:noFill/>
            </a:ln>
            <a:effectLst/>
          </c:spPr>
          <c:invertIfNegative val="0"/>
          <c:cat>
            <c:strRef>
              <c:f>Sheet1!$A$2:$A$6</c:f>
              <c:strCache>
                <c:ptCount val="5"/>
                <c:pt idx="0">
                  <c:v>Saved money  and feel more financially secure</c:v>
                </c:pt>
                <c:pt idx="1">
                  <c:v>No impact on security and continued to spend normally</c:v>
                </c:pt>
                <c:pt idx="2">
                  <c:v>No impact on security, but cautious with spending</c:v>
                </c:pt>
                <c:pt idx="3">
                  <c:v>Experienced finanical insecurity but back on track now</c:v>
                </c:pt>
                <c:pt idx="4">
                  <c:v>Experienced financial insecurity and continues today</c:v>
                </c:pt>
              </c:strCache>
            </c:strRef>
          </c:cat>
          <c:val>
            <c:numRef>
              <c:f>Sheet1!$D$2:$D$6</c:f>
            </c:numRef>
          </c:val>
          <c:extLst>
            <c:ext xmlns:c16="http://schemas.microsoft.com/office/drawing/2014/chart" uri="{C3380CC4-5D6E-409C-BE32-E72D297353CC}">
              <c16:uniqueId val="{00000006-9A3D-A345-AF7F-FFD42F943641}"/>
            </c:ext>
          </c:extLst>
        </c:ser>
        <c:ser>
          <c:idx val="3"/>
          <c:order val="3"/>
          <c:tx>
            <c:strRef>
              <c:f>Sheet1!$E$1</c:f>
              <c:strCache>
                <c:ptCount val="1"/>
                <c:pt idx="0">
                  <c:v>Insulated Cautious</c:v>
                </c:pt>
              </c:strCache>
            </c:strRef>
          </c:tx>
          <c:spPr>
            <a:solidFill>
              <a:schemeClr val="accent4"/>
            </a:solidFill>
            <a:ln>
              <a:noFill/>
            </a:ln>
            <a:effectLst/>
          </c:spPr>
          <c:invertIfNegative val="0"/>
          <c:cat>
            <c:strRef>
              <c:f>Sheet1!$A$2:$A$6</c:f>
              <c:strCache>
                <c:ptCount val="5"/>
                <c:pt idx="0">
                  <c:v>Saved money  and feel more financially secure</c:v>
                </c:pt>
                <c:pt idx="1">
                  <c:v>No impact on security and continued to spend normally</c:v>
                </c:pt>
                <c:pt idx="2">
                  <c:v>No impact on security, but cautious with spending</c:v>
                </c:pt>
                <c:pt idx="3">
                  <c:v>Experienced finanical insecurity but back on track now</c:v>
                </c:pt>
                <c:pt idx="4">
                  <c:v>Experienced financial insecurity and continues today</c:v>
                </c:pt>
              </c:strCache>
            </c:strRef>
          </c:cat>
          <c:val>
            <c:numRef>
              <c:f>Sheet1!$E$2:$E$6</c:f>
            </c:numRef>
          </c:val>
          <c:extLst>
            <c:ext xmlns:c16="http://schemas.microsoft.com/office/drawing/2014/chart" uri="{C3380CC4-5D6E-409C-BE32-E72D297353CC}">
              <c16:uniqueId val="{00000007-9A3D-A345-AF7F-FFD42F943641}"/>
            </c:ext>
          </c:extLst>
        </c:ser>
        <c:ser>
          <c:idx val="4"/>
          <c:order val="4"/>
          <c:tx>
            <c:strRef>
              <c:f>Sheet1!$F$1</c:f>
              <c:strCache>
                <c:ptCount val="1"/>
                <c:pt idx="0">
                  <c:v>Insulated Unrestricted</c:v>
                </c:pt>
              </c:strCache>
            </c:strRef>
          </c:tx>
          <c:spPr>
            <a:solidFill>
              <a:schemeClr val="accent5"/>
            </a:solidFill>
            <a:ln>
              <a:noFill/>
            </a:ln>
            <a:effectLst/>
          </c:spPr>
          <c:invertIfNegative val="0"/>
          <c:cat>
            <c:strRef>
              <c:f>Sheet1!$A$2:$A$6</c:f>
              <c:strCache>
                <c:ptCount val="5"/>
                <c:pt idx="0">
                  <c:v>Saved money  and feel more financially secure</c:v>
                </c:pt>
                <c:pt idx="1">
                  <c:v>No impact on security and continued to spend normally</c:v>
                </c:pt>
                <c:pt idx="2">
                  <c:v>No impact on security, but cautious with spending</c:v>
                </c:pt>
                <c:pt idx="3">
                  <c:v>Experienced finanical insecurity but back on track now</c:v>
                </c:pt>
                <c:pt idx="4">
                  <c:v>Experienced financial insecurity and continues today</c:v>
                </c:pt>
              </c:strCache>
            </c:strRef>
          </c:cat>
          <c:val>
            <c:numRef>
              <c:f>Sheet1!$F$2:$F$6</c:f>
            </c:numRef>
          </c:val>
          <c:extLst>
            <c:ext xmlns:c16="http://schemas.microsoft.com/office/drawing/2014/chart" uri="{C3380CC4-5D6E-409C-BE32-E72D297353CC}">
              <c16:uniqueId val="{00000008-9A3D-A345-AF7F-FFD42F943641}"/>
            </c:ext>
          </c:extLst>
        </c:ser>
        <c:dLbls>
          <c:showLegendKey val="0"/>
          <c:showVal val="0"/>
          <c:showCatName val="0"/>
          <c:showSerName val="0"/>
          <c:showPercent val="0"/>
          <c:showBubbleSize val="0"/>
        </c:dLbls>
        <c:gapWidth val="182"/>
        <c:axId val="782955920"/>
        <c:axId val="782958000"/>
      </c:barChart>
      <c:catAx>
        <c:axId val="782955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782958000"/>
        <c:crosses val="autoZero"/>
        <c:auto val="1"/>
        <c:lblAlgn val="ctr"/>
        <c:lblOffset val="100"/>
        <c:noMultiLvlLbl val="0"/>
      </c:catAx>
      <c:valAx>
        <c:axId val="782958000"/>
        <c:scaling>
          <c:orientation val="minMax"/>
          <c:max val="0.60000000000000009"/>
        </c:scaling>
        <c:delete val="1"/>
        <c:axPos val="b"/>
        <c:numFmt formatCode="0%" sourceLinked="1"/>
        <c:majorTickMark val="none"/>
        <c:minorTickMark val="none"/>
        <c:tickLblPos val="nextTo"/>
        <c:crossAx val="782955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037565377829785E-3"/>
          <c:y val="4.4716592192361369E-2"/>
          <c:w val="0.99649624346221699"/>
          <c:h val="0.82745637171427477"/>
        </c:manualLayout>
      </c:layout>
      <c:barChart>
        <c:barDir val="bar"/>
        <c:grouping val="stacked"/>
        <c:varyColors val="0"/>
        <c:ser>
          <c:idx val="0"/>
          <c:order val="0"/>
          <c:tx>
            <c:strRef>
              <c:f>Sheet1!$B$1</c:f>
              <c:strCache>
                <c:ptCount val="1"/>
                <c:pt idx="0">
                  <c:v>Constrained existing</c:v>
                </c:pt>
              </c:strCache>
            </c:strRef>
          </c:tx>
          <c:spPr>
            <a:solidFill>
              <a:schemeClr val="tx1"/>
            </a:solidFill>
            <a:ln>
              <a:noFill/>
            </a:ln>
            <a:effectLst/>
          </c:spPr>
          <c:invertIfNegative val="0"/>
          <c:cat>
            <c:strRef>
              <c:f>Sheet1!$A$2:$A$6</c:f>
              <c:strCache>
                <c:ptCount val="5"/>
                <c:pt idx="0">
                  <c:v>Better off than before</c:v>
                </c:pt>
                <c:pt idx="1">
                  <c:v>Business as usual</c:v>
                </c:pt>
                <c:pt idx="2">
                  <c:v>Unharmed cautious</c:v>
                </c:pt>
                <c:pt idx="3">
                  <c:v>Constrained rebounders</c:v>
                </c:pt>
                <c:pt idx="4">
                  <c:v>Continually insecure</c:v>
                </c:pt>
              </c:strCache>
            </c:strRef>
          </c:cat>
          <c:val>
            <c:numRef>
              <c:f>Sheet1!$B$2:$B$6</c:f>
              <c:numCache>
                <c:formatCode>0%</c:formatCode>
                <c:ptCount val="5"/>
                <c:pt idx="0">
                  <c:v>0.21</c:v>
                </c:pt>
                <c:pt idx="1">
                  <c:v>0.28999999999999998</c:v>
                </c:pt>
                <c:pt idx="2">
                  <c:v>0.18</c:v>
                </c:pt>
                <c:pt idx="3">
                  <c:v>0.08</c:v>
                </c:pt>
                <c:pt idx="4">
                  <c:v>0.08</c:v>
                </c:pt>
              </c:numCache>
            </c:numRef>
          </c:val>
          <c:extLst>
            <c:ext xmlns:c16="http://schemas.microsoft.com/office/drawing/2014/chart" uri="{C3380CC4-5D6E-409C-BE32-E72D297353CC}">
              <c16:uniqueId val="{00000000-3AA3-2C41-A1FE-86C6BD4BA773}"/>
            </c:ext>
          </c:extLst>
        </c:ser>
        <c:ser>
          <c:idx val="1"/>
          <c:order val="1"/>
          <c:tx>
            <c:strRef>
              <c:f>Sheet1!$C$1</c:f>
              <c:strCache>
                <c:ptCount val="1"/>
                <c:pt idx="0">
                  <c:v>Newly constrained</c:v>
                </c:pt>
              </c:strCache>
            </c:strRef>
          </c:tx>
          <c:spPr>
            <a:solidFill>
              <a:schemeClr val="tx1">
                <a:lumMod val="50000"/>
                <a:lumOff val="50000"/>
              </a:schemeClr>
            </a:solidFill>
            <a:ln>
              <a:noFill/>
            </a:ln>
            <a:effectLst/>
          </c:spPr>
          <c:invertIfNegative val="0"/>
          <c:cat>
            <c:strRef>
              <c:f>Sheet1!$A$2:$A$6</c:f>
              <c:strCache>
                <c:ptCount val="5"/>
                <c:pt idx="0">
                  <c:v>Better off than before</c:v>
                </c:pt>
                <c:pt idx="1">
                  <c:v>Business as usual</c:v>
                </c:pt>
                <c:pt idx="2">
                  <c:v>Unharmed cautious</c:v>
                </c:pt>
                <c:pt idx="3">
                  <c:v>Constrained rebounders</c:v>
                </c:pt>
                <c:pt idx="4">
                  <c:v>Continually insecure</c:v>
                </c:pt>
              </c:strCache>
            </c:strRef>
          </c:cat>
          <c:val>
            <c:numRef>
              <c:f>Sheet1!$C$2:$C$6</c:f>
              <c:numCache>
                <c:formatCode>0%</c:formatCode>
                <c:ptCount val="5"/>
                <c:pt idx="0">
                  <c:v>0.23</c:v>
                </c:pt>
                <c:pt idx="1">
                  <c:v>0.11</c:v>
                </c:pt>
                <c:pt idx="2">
                  <c:v>0.39</c:v>
                </c:pt>
                <c:pt idx="3">
                  <c:v>0.7</c:v>
                </c:pt>
                <c:pt idx="4">
                  <c:v>0.77</c:v>
                </c:pt>
              </c:numCache>
            </c:numRef>
          </c:val>
          <c:extLst>
            <c:ext xmlns:c16="http://schemas.microsoft.com/office/drawing/2014/chart" uri="{C3380CC4-5D6E-409C-BE32-E72D297353CC}">
              <c16:uniqueId val="{00000001-3AA3-2C41-A1FE-86C6BD4BA773}"/>
            </c:ext>
          </c:extLst>
        </c:ser>
        <c:ser>
          <c:idx val="2"/>
          <c:order val="2"/>
          <c:tx>
            <c:strRef>
              <c:f>Sheet1!$D$1</c:f>
              <c:strCache>
                <c:ptCount val="1"/>
                <c:pt idx="0">
                  <c:v>Insulated Cautious</c:v>
                </c:pt>
              </c:strCache>
            </c:strRef>
          </c:tx>
          <c:spPr>
            <a:solidFill>
              <a:schemeClr val="bg1">
                <a:lumMod val="75000"/>
              </a:schemeClr>
            </a:solidFill>
            <a:ln>
              <a:noFill/>
            </a:ln>
            <a:effectLst/>
          </c:spPr>
          <c:invertIfNegative val="0"/>
          <c:cat>
            <c:strRef>
              <c:f>Sheet1!$A$2:$A$6</c:f>
              <c:strCache>
                <c:ptCount val="5"/>
                <c:pt idx="0">
                  <c:v>Better off than before</c:v>
                </c:pt>
                <c:pt idx="1">
                  <c:v>Business as usual</c:v>
                </c:pt>
                <c:pt idx="2">
                  <c:v>Unharmed cautious</c:v>
                </c:pt>
                <c:pt idx="3">
                  <c:v>Constrained rebounders</c:v>
                </c:pt>
                <c:pt idx="4">
                  <c:v>Continually insecure</c:v>
                </c:pt>
              </c:strCache>
            </c:strRef>
          </c:cat>
          <c:val>
            <c:numRef>
              <c:f>Sheet1!$D$2:$D$6</c:f>
              <c:numCache>
                <c:formatCode>0%</c:formatCode>
                <c:ptCount val="5"/>
                <c:pt idx="0">
                  <c:v>0.43</c:v>
                </c:pt>
                <c:pt idx="1">
                  <c:v>0.3</c:v>
                </c:pt>
                <c:pt idx="2">
                  <c:v>0.37</c:v>
                </c:pt>
                <c:pt idx="3">
                  <c:v>0.21</c:v>
                </c:pt>
                <c:pt idx="4">
                  <c:v>0.15</c:v>
                </c:pt>
              </c:numCache>
            </c:numRef>
          </c:val>
          <c:extLst>
            <c:ext xmlns:c16="http://schemas.microsoft.com/office/drawing/2014/chart" uri="{C3380CC4-5D6E-409C-BE32-E72D297353CC}">
              <c16:uniqueId val="{00000002-3AA3-2C41-A1FE-86C6BD4BA773}"/>
            </c:ext>
          </c:extLst>
        </c:ser>
        <c:ser>
          <c:idx val="3"/>
          <c:order val="3"/>
          <c:tx>
            <c:strRef>
              <c:f>Sheet1!$E$1</c:f>
              <c:strCache>
                <c:ptCount val="1"/>
                <c:pt idx="0">
                  <c:v>Insulated Unrestricted</c:v>
                </c:pt>
              </c:strCache>
            </c:strRef>
          </c:tx>
          <c:spPr>
            <a:solidFill>
              <a:schemeClr val="bg1">
                <a:lumMod val="85000"/>
              </a:schemeClr>
            </a:solidFill>
            <a:ln>
              <a:noFill/>
            </a:ln>
            <a:effectLst/>
          </c:spPr>
          <c:invertIfNegative val="0"/>
          <c:cat>
            <c:strRef>
              <c:f>Sheet1!$A$2:$A$6</c:f>
              <c:strCache>
                <c:ptCount val="5"/>
                <c:pt idx="0">
                  <c:v>Better off than before</c:v>
                </c:pt>
                <c:pt idx="1">
                  <c:v>Business as usual</c:v>
                </c:pt>
                <c:pt idx="2">
                  <c:v>Unharmed cautious</c:v>
                </c:pt>
                <c:pt idx="3">
                  <c:v>Constrained rebounders</c:v>
                </c:pt>
                <c:pt idx="4">
                  <c:v>Continually insecure</c:v>
                </c:pt>
              </c:strCache>
            </c:strRef>
          </c:cat>
          <c:val>
            <c:numRef>
              <c:f>Sheet1!$E$2:$E$6</c:f>
              <c:numCache>
                <c:formatCode>0%</c:formatCode>
                <c:ptCount val="5"/>
                <c:pt idx="0">
                  <c:v>0.13</c:v>
                </c:pt>
                <c:pt idx="1">
                  <c:v>0.3</c:v>
                </c:pt>
                <c:pt idx="2">
                  <c:v>7.0000000000000007E-2</c:v>
                </c:pt>
                <c:pt idx="3">
                  <c:v>0.01</c:v>
                </c:pt>
                <c:pt idx="4">
                  <c:v>0.01</c:v>
                </c:pt>
              </c:numCache>
            </c:numRef>
          </c:val>
          <c:extLst>
            <c:ext xmlns:c16="http://schemas.microsoft.com/office/drawing/2014/chart" uri="{C3380CC4-5D6E-409C-BE32-E72D297353CC}">
              <c16:uniqueId val="{00000003-3AA3-2C41-A1FE-86C6BD4BA773}"/>
            </c:ext>
          </c:extLst>
        </c:ser>
        <c:dLbls>
          <c:showLegendKey val="0"/>
          <c:showVal val="0"/>
          <c:showCatName val="0"/>
          <c:showSerName val="0"/>
          <c:showPercent val="0"/>
          <c:showBubbleSize val="0"/>
        </c:dLbls>
        <c:gapWidth val="150"/>
        <c:overlap val="100"/>
        <c:axId val="730479695"/>
        <c:axId val="730478863"/>
      </c:barChart>
      <c:catAx>
        <c:axId val="730479695"/>
        <c:scaling>
          <c:orientation val="minMax"/>
        </c:scaling>
        <c:delete val="1"/>
        <c:axPos val="l"/>
        <c:numFmt formatCode="General" sourceLinked="1"/>
        <c:majorTickMark val="none"/>
        <c:minorTickMark val="none"/>
        <c:tickLblPos val="nextTo"/>
        <c:crossAx val="730478863"/>
        <c:crosses val="autoZero"/>
        <c:auto val="1"/>
        <c:lblAlgn val="ctr"/>
        <c:lblOffset val="100"/>
        <c:noMultiLvlLbl val="0"/>
      </c:catAx>
      <c:valAx>
        <c:axId val="730478863"/>
        <c:scaling>
          <c:orientation val="minMax"/>
          <c:max val="1"/>
        </c:scaling>
        <c:delete val="1"/>
        <c:axPos val="b"/>
        <c:numFmt formatCode="0%" sourceLinked="1"/>
        <c:majorTickMark val="out"/>
        <c:minorTickMark val="none"/>
        <c:tickLblPos val="nextTo"/>
        <c:crossAx val="730479695"/>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900" b="0" i="0" u="none" strike="noStrike" kern="1200" baseline="0">
                <a:solidFill>
                  <a:schemeClr val="tx1"/>
                </a:solidFill>
                <a:latin typeface="Montserrat" pitchFamily="2" charset="77"/>
                <a:ea typeface="+mn-ea"/>
                <a:cs typeface="+mn-cs"/>
              </a:defRPr>
            </a:pPr>
            <a:endParaRPr lang="en-US"/>
          </a:p>
        </c:txPr>
      </c:legendEntry>
      <c:layout>
        <c:manualLayout>
          <c:xMode val="edge"/>
          <c:yMode val="edge"/>
          <c:x val="0"/>
          <c:y val="0.8771182910312052"/>
          <c:w val="0.99879420740049674"/>
          <c:h val="0.102295620158923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ontserrat"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Montserrat" pitchFamily="2" charset="77"/>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tx>
            <c:strRef>
              <c:f>Sheet1!$C$1</c:f>
              <c:strCache>
                <c:ptCount val="1"/>
                <c:pt idx="0">
                  <c:v>Eqv. Vol % change vs YA</c:v>
                </c:pt>
              </c:strCache>
            </c:strRef>
          </c:tx>
          <c:spPr>
            <a:solidFill>
              <a:schemeClr val="tx1"/>
            </a:solidFill>
            <a:ln>
              <a:noFill/>
            </a:ln>
            <a:effectLst/>
          </c:spPr>
          <c:invertIfNegative val="0"/>
          <c:cat>
            <c:numRef>
              <c:f>Sheet1!$A$2:$A$15</c:f>
              <c:numCache>
                <c:formatCode>m/d/yyyy</c:formatCode>
                <c:ptCount val="8"/>
                <c:pt idx="0">
                  <c:v>44366</c:v>
                </c:pt>
                <c:pt idx="1">
                  <c:v>44394</c:v>
                </c:pt>
                <c:pt idx="2">
                  <c:v>44422</c:v>
                </c:pt>
                <c:pt idx="3">
                  <c:v>44450</c:v>
                </c:pt>
                <c:pt idx="4">
                  <c:v>44478</c:v>
                </c:pt>
                <c:pt idx="5">
                  <c:v>44506</c:v>
                </c:pt>
                <c:pt idx="6">
                  <c:v>44534</c:v>
                </c:pt>
                <c:pt idx="7">
                  <c:v>44562</c:v>
                </c:pt>
              </c:numCache>
            </c:numRef>
          </c:cat>
          <c:val>
            <c:numRef>
              <c:f>Sheet1!$C$2:$C$15</c:f>
              <c:numCache>
                <c:formatCode>General</c:formatCode>
                <c:ptCount val="8"/>
                <c:pt idx="0">
                  <c:v>15.51576114</c:v>
                </c:pt>
                <c:pt idx="1">
                  <c:v>8.9559136319999997</c:v>
                </c:pt>
                <c:pt idx="2">
                  <c:v>11.31382211</c:v>
                </c:pt>
                <c:pt idx="3">
                  <c:v>11.42620707</c:v>
                </c:pt>
                <c:pt idx="4">
                  <c:v>7.4979928420000004</c:v>
                </c:pt>
                <c:pt idx="5">
                  <c:v>6.1188771070000003</c:v>
                </c:pt>
                <c:pt idx="6">
                  <c:v>5.4931212260000004</c:v>
                </c:pt>
                <c:pt idx="7">
                  <c:v>3.9824823020000002</c:v>
                </c:pt>
              </c:numCache>
            </c:numRef>
          </c:val>
          <c:extLst>
            <c:ext xmlns:c16="http://schemas.microsoft.com/office/drawing/2014/chart" uri="{C3380CC4-5D6E-409C-BE32-E72D297353CC}">
              <c16:uniqueId val="{00000001-D5D0-4A1F-B190-7CC6E48F51E7}"/>
            </c:ext>
          </c:extLst>
        </c:ser>
        <c:dLbls>
          <c:showLegendKey val="0"/>
          <c:showVal val="0"/>
          <c:showCatName val="0"/>
          <c:showSerName val="0"/>
          <c:showPercent val="0"/>
          <c:showBubbleSize val="0"/>
        </c:dLbls>
        <c:gapWidth val="125"/>
        <c:overlap val="100"/>
        <c:axId val="556417247"/>
        <c:axId val="556403935"/>
      </c:barChart>
      <c:lineChart>
        <c:grouping val="standard"/>
        <c:varyColors val="0"/>
        <c:ser>
          <c:idx val="0"/>
          <c:order val="0"/>
          <c:tx>
            <c:strRef>
              <c:f>Sheet1!$B$1</c:f>
              <c:strCache>
                <c:ptCount val="1"/>
                <c:pt idx="0">
                  <c:v>Eqv. Price % change vs YA</c:v>
                </c:pt>
              </c:strCache>
            </c:strRef>
          </c:tx>
          <c:spPr>
            <a:ln w="28575" cap="rnd">
              <a:solidFill>
                <a:schemeClr val="accent2"/>
              </a:solidFill>
              <a:round/>
            </a:ln>
            <a:effectLst/>
          </c:spPr>
          <c:marker>
            <c:symbol val="none"/>
          </c:marker>
          <c:cat>
            <c:numRef>
              <c:f>Sheet1!$A$2:$A$15</c:f>
              <c:numCache>
                <c:formatCode>m/d/yyyy</c:formatCode>
                <c:ptCount val="8"/>
                <c:pt idx="0">
                  <c:v>44366</c:v>
                </c:pt>
                <c:pt idx="1">
                  <c:v>44394</c:v>
                </c:pt>
                <c:pt idx="2">
                  <c:v>44422</c:v>
                </c:pt>
                <c:pt idx="3">
                  <c:v>44450</c:v>
                </c:pt>
                <c:pt idx="4">
                  <c:v>44478</c:v>
                </c:pt>
                <c:pt idx="5">
                  <c:v>44506</c:v>
                </c:pt>
                <c:pt idx="6">
                  <c:v>44534</c:v>
                </c:pt>
                <c:pt idx="7">
                  <c:v>44562</c:v>
                </c:pt>
              </c:numCache>
            </c:numRef>
          </c:cat>
          <c:val>
            <c:numRef>
              <c:f>Sheet1!$B$2:$B$15</c:f>
              <c:numCache>
                <c:formatCode>General</c:formatCode>
                <c:ptCount val="8"/>
                <c:pt idx="0">
                  <c:v>-2.9004925519999998</c:v>
                </c:pt>
                <c:pt idx="1">
                  <c:v>-1.514913851</c:v>
                </c:pt>
                <c:pt idx="2">
                  <c:v>-1.454403321</c:v>
                </c:pt>
                <c:pt idx="3">
                  <c:v>-0.261247752</c:v>
                </c:pt>
                <c:pt idx="4">
                  <c:v>1.0966376120000001</c:v>
                </c:pt>
                <c:pt idx="5">
                  <c:v>2.0391167569999999</c:v>
                </c:pt>
                <c:pt idx="6">
                  <c:v>2.2537511170000002</c:v>
                </c:pt>
                <c:pt idx="7">
                  <c:v>2.5818986009999998</c:v>
                </c:pt>
              </c:numCache>
            </c:numRef>
          </c:val>
          <c:smooth val="0"/>
          <c:extLst>
            <c:ext xmlns:c16="http://schemas.microsoft.com/office/drawing/2014/chart" uri="{C3380CC4-5D6E-409C-BE32-E72D297353CC}">
              <c16:uniqueId val="{00000000-D5D0-4A1F-B190-7CC6E48F51E7}"/>
            </c:ext>
          </c:extLst>
        </c:ser>
        <c:dLbls>
          <c:showLegendKey val="0"/>
          <c:showVal val="0"/>
          <c:showCatName val="0"/>
          <c:showSerName val="0"/>
          <c:showPercent val="0"/>
          <c:showBubbleSize val="0"/>
        </c:dLbls>
        <c:marker val="1"/>
        <c:smooth val="0"/>
        <c:axId val="556417247"/>
        <c:axId val="556403935"/>
      </c:lineChart>
      <c:dateAx>
        <c:axId val="556417247"/>
        <c:scaling>
          <c:orientation val="minMax"/>
        </c:scaling>
        <c:delete val="0"/>
        <c:axPos val="b"/>
        <c:numFmt formatCode="m/d/yyyy"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ontserrat" panose="00000500000000000000" pitchFamily="2" charset="0"/>
                <a:ea typeface="+mn-ea"/>
                <a:cs typeface="+mn-cs"/>
              </a:defRPr>
            </a:pPr>
            <a:endParaRPr lang="en-US"/>
          </a:p>
        </c:txPr>
        <c:crossAx val="556403935"/>
        <c:crosses val="autoZero"/>
        <c:auto val="1"/>
        <c:lblOffset val="100"/>
        <c:baseTimeUnit val="months"/>
      </c:dateAx>
      <c:valAx>
        <c:axId val="556403935"/>
        <c:scaling>
          <c:orientation val="minMax"/>
          <c:min val="-6"/>
        </c:scaling>
        <c:delete val="0"/>
        <c:axPos val="l"/>
        <c:majorGridlines>
          <c:spPr>
            <a:ln w="9525" cap="flat" cmpd="sng" algn="ctr">
              <a:solidFill>
                <a:schemeClr val="tx2"/>
              </a:solidFill>
              <a:round/>
            </a:ln>
            <a:effectLst/>
          </c:spPr>
        </c:majorGridlines>
        <c:numFmt formatCode="General" sourceLinked="1"/>
        <c:majorTickMark val="out"/>
        <c:minorTickMark val="none"/>
        <c:tickLblPos val="nextTo"/>
        <c:spPr>
          <a:noFill/>
          <a:ln>
            <a:noFill/>
          </a:ln>
          <a:effectLst/>
        </c:spPr>
        <c:txPr>
          <a:bodyPr rot="0" spcFirstLastPara="1" vertOverflow="ellipsis" wrap="square" anchor="b" anchorCtr="1"/>
          <a:lstStyle/>
          <a:p>
            <a:pPr>
              <a:defRPr sz="900" b="0" i="0" u="none" strike="noStrike" kern="1200" baseline="0">
                <a:solidFill>
                  <a:schemeClr val="accent5"/>
                </a:solidFill>
                <a:latin typeface="Montserrat" panose="00000500000000000000" pitchFamily="2" charset="0"/>
                <a:ea typeface="+mn-ea"/>
                <a:cs typeface="+mn-cs"/>
              </a:defRPr>
            </a:pPr>
            <a:endParaRPr lang="en-US"/>
          </a:p>
        </c:txPr>
        <c:crossAx val="556417247"/>
        <c:crosses val="autoZero"/>
        <c:crossBetween val="between"/>
        <c:majorUnit val="2"/>
      </c:valAx>
      <c:spPr>
        <a:noFill/>
        <a:ln>
          <a:noFill/>
        </a:ln>
        <a:effectLst/>
      </c:spPr>
    </c:plotArea>
    <c:legend>
      <c:legendPos val="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tx>
            <c:strRef>
              <c:f>Sheet1!$C$1</c:f>
              <c:strCache>
                <c:ptCount val="1"/>
                <c:pt idx="0">
                  <c:v>Eqv. Vol % change vs YA</c:v>
                </c:pt>
              </c:strCache>
            </c:strRef>
          </c:tx>
          <c:spPr>
            <a:solidFill>
              <a:schemeClr val="tx1"/>
            </a:solidFill>
            <a:ln>
              <a:noFill/>
            </a:ln>
            <a:effectLst/>
          </c:spPr>
          <c:invertIfNegative val="0"/>
          <c:cat>
            <c:numRef>
              <c:f>Sheet1!$A$2:$A$15</c:f>
              <c:numCache>
                <c:formatCode>m/d/yyyy</c:formatCode>
                <c:ptCount val="8"/>
                <c:pt idx="0">
                  <c:v>44366</c:v>
                </c:pt>
                <c:pt idx="1">
                  <c:v>44394</c:v>
                </c:pt>
                <c:pt idx="2">
                  <c:v>44422</c:v>
                </c:pt>
                <c:pt idx="3">
                  <c:v>44450</c:v>
                </c:pt>
                <c:pt idx="4">
                  <c:v>44478</c:v>
                </c:pt>
                <c:pt idx="5">
                  <c:v>44506</c:v>
                </c:pt>
                <c:pt idx="6">
                  <c:v>44534</c:v>
                </c:pt>
                <c:pt idx="7">
                  <c:v>44562</c:v>
                </c:pt>
              </c:numCache>
            </c:numRef>
          </c:cat>
          <c:val>
            <c:numRef>
              <c:f>Sheet1!$C$2:$C$15</c:f>
              <c:numCache>
                <c:formatCode>0.0</c:formatCode>
                <c:ptCount val="8"/>
                <c:pt idx="0">
                  <c:v>0.11271013000000001</c:v>
                </c:pt>
                <c:pt idx="1">
                  <c:v>-4.3865737539999996</c:v>
                </c:pt>
                <c:pt idx="2">
                  <c:v>-4.0408523609999998</c:v>
                </c:pt>
                <c:pt idx="3">
                  <c:v>-1.914184814</c:v>
                </c:pt>
                <c:pt idx="4">
                  <c:v>-0.13436250799999999</c:v>
                </c:pt>
                <c:pt idx="5">
                  <c:v>-1.4618097139999999</c:v>
                </c:pt>
                <c:pt idx="6">
                  <c:v>-1.193561469</c:v>
                </c:pt>
                <c:pt idx="7">
                  <c:v>0.30263367099999999</c:v>
                </c:pt>
              </c:numCache>
            </c:numRef>
          </c:val>
          <c:extLst>
            <c:ext xmlns:c16="http://schemas.microsoft.com/office/drawing/2014/chart" uri="{C3380CC4-5D6E-409C-BE32-E72D297353CC}">
              <c16:uniqueId val="{00000000-0BF8-4546-8632-24B0085AD8B0}"/>
            </c:ext>
          </c:extLst>
        </c:ser>
        <c:dLbls>
          <c:showLegendKey val="0"/>
          <c:showVal val="0"/>
          <c:showCatName val="0"/>
          <c:showSerName val="0"/>
          <c:showPercent val="0"/>
          <c:showBubbleSize val="0"/>
        </c:dLbls>
        <c:gapWidth val="125"/>
        <c:overlap val="100"/>
        <c:axId val="556417247"/>
        <c:axId val="556403935"/>
      </c:barChart>
      <c:lineChart>
        <c:grouping val="standard"/>
        <c:varyColors val="0"/>
        <c:ser>
          <c:idx val="0"/>
          <c:order val="0"/>
          <c:tx>
            <c:strRef>
              <c:f>Sheet1!$B$1</c:f>
              <c:strCache>
                <c:ptCount val="1"/>
                <c:pt idx="0">
                  <c:v>Eqv. Price % change vs YA</c:v>
                </c:pt>
              </c:strCache>
            </c:strRef>
          </c:tx>
          <c:spPr>
            <a:ln w="28575" cap="rnd">
              <a:solidFill>
                <a:schemeClr val="accent2"/>
              </a:solidFill>
              <a:round/>
            </a:ln>
            <a:effectLst/>
          </c:spPr>
          <c:marker>
            <c:symbol val="none"/>
          </c:marker>
          <c:cat>
            <c:numRef>
              <c:f>Sheet1!$A$2:$A$15</c:f>
              <c:numCache>
                <c:formatCode>m/d/yyyy</c:formatCode>
                <c:ptCount val="8"/>
                <c:pt idx="0">
                  <c:v>44366</c:v>
                </c:pt>
                <c:pt idx="1">
                  <c:v>44394</c:v>
                </c:pt>
                <c:pt idx="2">
                  <c:v>44422</c:v>
                </c:pt>
                <c:pt idx="3">
                  <c:v>44450</c:v>
                </c:pt>
                <c:pt idx="4">
                  <c:v>44478</c:v>
                </c:pt>
                <c:pt idx="5">
                  <c:v>44506</c:v>
                </c:pt>
                <c:pt idx="6">
                  <c:v>44534</c:v>
                </c:pt>
                <c:pt idx="7">
                  <c:v>44562</c:v>
                </c:pt>
              </c:numCache>
            </c:numRef>
          </c:cat>
          <c:val>
            <c:numRef>
              <c:f>Sheet1!$B$2:$B$15</c:f>
              <c:numCache>
                <c:formatCode>0.0</c:formatCode>
                <c:ptCount val="8"/>
                <c:pt idx="0">
                  <c:v>3.4430134730000002</c:v>
                </c:pt>
                <c:pt idx="1">
                  <c:v>6.0341239519999998</c:v>
                </c:pt>
                <c:pt idx="2">
                  <c:v>7.6583103929999998</c:v>
                </c:pt>
                <c:pt idx="3">
                  <c:v>9.2153533500000009</c:v>
                </c:pt>
                <c:pt idx="4">
                  <c:v>9.5150066080000002</c:v>
                </c:pt>
                <c:pt idx="5">
                  <c:v>9.4883582630000003</c:v>
                </c:pt>
                <c:pt idx="6">
                  <c:v>9.6422313800000001</c:v>
                </c:pt>
                <c:pt idx="7">
                  <c:v>9.8245249030000004</c:v>
                </c:pt>
              </c:numCache>
            </c:numRef>
          </c:val>
          <c:smooth val="0"/>
          <c:extLst>
            <c:ext xmlns:c16="http://schemas.microsoft.com/office/drawing/2014/chart" uri="{C3380CC4-5D6E-409C-BE32-E72D297353CC}">
              <c16:uniqueId val="{00000001-0BF8-4546-8632-24B0085AD8B0}"/>
            </c:ext>
          </c:extLst>
        </c:ser>
        <c:dLbls>
          <c:showLegendKey val="0"/>
          <c:showVal val="0"/>
          <c:showCatName val="0"/>
          <c:showSerName val="0"/>
          <c:showPercent val="0"/>
          <c:showBubbleSize val="0"/>
        </c:dLbls>
        <c:marker val="1"/>
        <c:smooth val="0"/>
        <c:axId val="556417247"/>
        <c:axId val="556403935"/>
      </c:lineChart>
      <c:dateAx>
        <c:axId val="556417247"/>
        <c:scaling>
          <c:orientation val="minMax"/>
        </c:scaling>
        <c:delete val="0"/>
        <c:axPos val="b"/>
        <c:numFmt formatCode="m/d/yyyy"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ontserrat" panose="00000500000000000000" pitchFamily="2" charset="0"/>
                <a:ea typeface="+mn-ea"/>
                <a:cs typeface="+mn-cs"/>
              </a:defRPr>
            </a:pPr>
            <a:endParaRPr lang="en-US"/>
          </a:p>
        </c:txPr>
        <c:crossAx val="556403935"/>
        <c:crosses val="autoZero"/>
        <c:auto val="1"/>
        <c:lblOffset val="100"/>
        <c:baseTimeUnit val="months"/>
      </c:dateAx>
      <c:valAx>
        <c:axId val="556403935"/>
        <c:scaling>
          <c:orientation val="minMax"/>
        </c:scaling>
        <c:delete val="0"/>
        <c:axPos val="l"/>
        <c:majorGridlines>
          <c:spPr>
            <a:ln w="9525" cap="flat" cmpd="sng" algn="ctr">
              <a:solidFill>
                <a:schemeClr val="tx2"/>
              </a:solidFill>
              <a:round/>
            </a:ln>
            <a:effectLst/>
          </c:spPr>
        </c:majorGridlines>
        <c:numFmt formatCode="0.0" sourceLinked="1"/>
        <c:majorTickMark val="out"/>
        <c:minorTickMark val="none"/>
        <c:tickLblPos val="nextTo"/>
        <c:spPr>
          <a:noFill/>
          <a:ln>
            <a:noFill/>
          </a:ln>
          <a:effectLst/>
        </c:spPr>
        <c:txPr>
          <a:bodyPr rot="0" spcFirstLastPara="1" vertOverflow="ellipsis" wrap="square" anchor="b" anchorCtr="1"/>
          <a:lstStyle/>
          <a:p>
            <a:pPr>
              <a:defRPr sz="900" b="0" i="0" u="none" strike="noStrike" kern="1200" baseline="0">
                <a:solidFill>
                  <a:schemeClr val="accent5"/>
                </a:solidFill>
                <a:latin typeface="Montserrat" panose="00000500000000000000" pitchFamily="2" charset="0"/>
                <a:ea typeface="+mn-ea"/>
                <a:cs typeface="+mn-cs"/>
              </a:defRPr>
            </a:pPr>
            <a:endParaRPr lang="en-US"/>
          </a:p>
        </c:txPr>
        <c:crossAx val="556417247"/>
        <c:crosses val="autoZero"/>
        <c:crossBetween val="between"/>
      </c:valAx>
      <c:spPr>
        <a:noFill/>
        <a:ln>
          <a:noFill/>
        </a:ln>
        <a:effectLst/>
      </c:spPr>
    </c:plotArea>
    <c:legend>
      <c:legendPos val="t"/>
      <c:layout>
        <c:manualLayout>
          <c:xMode val="edge"/>
          <c:yMode val="edge"/>
          <c:x val="3.407886484791469E-2"/>
          <c:y val="2.5946688068711733E-2"/>
          <c:w val="0.96502926727291727"/>
          <c:h val="0.1393357579752866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Job Impact</c:v>
                </c:pt>
              </c:strCache>
            </c:strRef>
          </c:tx>
          <c:spPr>
            <a:solidFill>
              <a:schemeClr val="accent1">
                <a:alpha val="75000"/>
              </a:schemeClr>
            </a:solidFill>
            <a:ln>
              <a:noFill/>
            </a:ln>
            <a:effectLst/>
          </c:spPr>
          <c:invertIfNegative val="0"/>
          <c:dPt>
            <c:idx val="0"/>
            <c:invertIfNegative val="0"/>
            <c:bubble3D val="0"/>
            <c:spPr>
              <a:solidFill>
                <a:srgbClr val="880535"/>
              </a:solidFill>
              <a:ln>
                <a:noFill/>
              </a:ln>
              <a:effectLst/>
            </c:spPr>
            <c:extLst>
              <c:ext xmlns:c16="http://schemas.microsoft.com/office/drawing/2014/chart" uri="{C3380CC4-5D6E-409C-BE32-E72D297353CC}">
                <c16:uniqueId val="{00000001-5CBC-E744-A153-036BE45F667B}"/>
              </c:ext>
            </c:extLst>
          </c:dPt>
          <c:dPt>
            <c:idx val="1"/>
            <c:invertIfNegative val="0"/>
            <c:bubble3D val="0"/>
            <c:spPr>
              <a:solidFill>
                <a:srgbClr val="AD4400"/>
              </a:solidFill>
              <a:ln>
                <a:noFill/>
              </a:ln>
              <a:effectLst/>
            </c:spPr>
            <c:extLst>
              <c:ext xmlns:c16="http://schemas.microsoft.com/office/drawing/2014/chart" uri="{C3380CC4-5D6E-409C-BE32-E72D297353CC}">
                <c16:uniqueId val="{00000003-5CBC-E744-A153-036BE45F667B}"/>
              </c:ext>
            </c:extLst>
          </c:dPt>
          <c:dPt>
            <c:idx val="2"/>
            <c:invertIfNegative val="0"/>
            <c:bubble3D val="0"/>
            <c:spPr>
              <a:solidFill>
                <a:srgbClr val="FF6D05"/>
              </a:solidFill>
              <a:ln>
                <a:noFill/>
              </a:ln>
              <a:effectLst/>
            </c:spPr>
            <c:extLst>
              <c:ext xmlns:c16="http://schemas.microsoft.com/office/drawing/2014/chart" uri="{C3380CC4-5D6E-409C-BE32-E72D297353CC}">
                <c16:uniqueId val="{00000005-5CBC-E744-A153-036BE45F667B}"/>
              </c:ext>
            </c:extLst>
          </c:dPt>
          <c:dPt>
            <c:idx val="3"/>
            <c:invertIfNegative val="0"/>
            <c:bubble3D val="0"/>
            <c:spPr>
              <a:solidFill>
                <a:srgbClr val="008F90"/>
              </a:solidFill>
              <a:ln>
                <a:noFill/>
              </a:ln>
              <a:effectLst/>
            </c:spPr>
            <c:extLst>
              <c:ext xmlns:c16="http://schemas.microsoft.com/office/drawing/2014/chart" uri="{C3380CC4-5D6E-409C-BE32-E72D297353CC}">
                <c16:uniqueId val="{00000007-5CBC-E744-A153-036BE45F667B}"/>
              </c:ext>
            </c:extLst>
          </c:dPt>
          <c:dPt>
            <c:idx val="4"/>
            <c:invertIfNegative val="0"/>
            <c:bubble3D val="0"/>
            <c:spPr>
              <a:solidFill>
                <a:srgbClr val="006A6B"/>
              </a:solidFill>
              <a:ln>
                <a:noFill/>
              </a:ln>
              <a:effectLst/>
            </c:spPr>
            <c:extLst>
              <c:ext xmlns:c16="http://schemas.microsoft.com/office/drawing/2014/chart" uri="{C3380CC4-5D6E-409C-BE32-E72D297353CC}">
                <c16:uniqueId val="{00000009-5CBC-E744-A153-036BE45F667B}"/>
              </c:ext>
            </c:extLst>
          </c:dPt>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ontserrat" pitchFamily="2" charset="77"/>
                    <a:ea typeface="+mn-ea"/>
                    <a:cs typeface="+mn-cs"/>
                  </a:defRPr>
                </a:pPr>
                <a:endParaRPr lang="en-US"/>
              </a:p>
            </c:txPr>
            <c:dLblPos val="ctr"/>
            <c:showLegendKey val="0"/>
            <c:showVal val="0"/>
            <c:showCatName val="0"/>
            <c:showSerName val="0"/>
            <c:showPercent val="0"/>
            <c:showBubbleSize val="1"/>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Sheet1!$A$2:$A$6</c:f>
              <c:numCache>
                <c:formatCode>0.00</c:formatCode>
                <c:ptCount val="5"/>
                <c:pt idx="0">
                  <c:v>0.88314121199999995</c:v>
                </c:pt>
                <c:pt idx="1">
                  <c:v>1.0134465079999999</c:v>
                </c:pt>
                <c:pt idx="2">
                  <c:v>0.97682285499999999</c:v>
                </c:pt>
                <c:pt idx="3">
                  <c:v>1.0402087099999999</c:v>
                </c:pt>
                <c:pt idx="4">
                  <c:v>1.134484093</c:v>
                </c:pt>
              </c:numCache>
            </c:numRef>
          </c:xVal>
          <c:yVal>
            <c:numRef>
              <c:f>Sheet1!$B$2:$B$6</c:f>
              <c:numCache>
                <c:formatCode>_(* #,##0.00_);_(* \(#,##0.00\);_(* "-"??_);_(@_)</c:formatCode>
                <c:ptCount val="5"/>
                <c:pt idx="0">
                  <c:v>0.8124475224558585</c:v>
                </c:pt>
                <c:pt idx="1">
                  <c:v>0.89679290473400308</c:v>
                </c:pt>
                <c:pt idx="2">
                  <c:v>1.0988694549986813</c:v>
                </c:pt>
                <c:pt idx="3">
                  <c:v>1.1719738201235905</c:v>
                </c:pt>
                <c:pt idx="4">
                  <c:v>1.0966211005535185</c:v>
                </c:pt>
              </c:numCache>
            </c:numRef>
          </c:yVal>
          <c:bubbleSize>
            <c:numRef>
              <c:f>Sheet1!$C$2:$C$6</c:f>
              <c:numCache>
                <c:formatCode>0%</c:formatCode>
                <c:ptCount val="5"/>
                <c:pt idx="0">
                  <c:v>0.22637299999999999</c:v>
                </c:pt>
                <c:pt idx="1">
                  <c:v>0.21271899999999999</c:v>
                </c:pt>
                <c:pt idx="2">
                  <c:v>0.37747599999999998</c:v>
                </c:pt>
                <c:pt idx="3">
                  <c:v>0.12429899999999999</c:v>
                </c:pt>
                <c:pt idx="4">
                  <c:v>5.9132999999999998E-2</c:v>
                </c:pt>
              </c:numCache>
            </c:numRef>
          </c:bubbleSize>
          <c:bubble3D val="0"/>
          <c:extLst>
            <c:ext xmlns:c16="http://schemas.microsoft.com/office/drawing/2014/chart" uri="{C3380CC4-5D6E-409C-BE32-E72D297353CC}">
              <c16:uniqueId val="{0000000A-5CBC-E744-A153-036BE45F667B}"/>
            </c:ext>
          </c:extLst>
        </c:ser>
        <c:dLbls>
          <c:showLegendKey val="0"/>
          <c:showVal val="0"/>
          <c:showCatName val="0"/>
          <c:showSerName val="0"/>
          <c:showPercent val="0"/>
          <c:showBubbleSize val="0"/>
        </c:dLbls>
        <c:bubbleScale val="100"/>
        <c:showNegBubbles val="0"/>
        <c:axId val="1141356591"/>
        <c:axId val="1141372815"/>
      </c:bubbleChart>
      <c:valAx>
        <c:axId val="1141356591"/>
        <c:scaling>
          <c:orientation val="minMax"/>
          <c:max val="1.2"/>
          <c:min val="0.8"/>
        </c:scaling>
        <c:delete val="0"/>
        <c:axPos val="b"/>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pitchFamily="2" charset="77"/>
                <a:ea typeface="+mn-ea"/>
                <a:cs typeface="+mn-cs"/>
              </a:defRPr>
            </a:pPr>
            <a:endParaRPr lang="en-US"/>
          </a:p>
        </c:txPr>
        <c:crossAx val="1141372815"/>
        <c:crosses val="autoZero"/>
        <c:crossBetween val="midCat"/>
      </c:valAx>
      <c:valAx>
        <c:axId val="1141372815"/>
        <c:scaling>
          <c:orientation val="minMax"/>
          <c:max val="1.3"/>
          <c:min val="0.70000000000000007"/>
        </c:scaling>
        <c:delete val="0"/>
        <c:axPos val="l"/>
        <c:numFmt formatCode="_-* #,##0.0_-;\-* #,##0.0_-;_-* &quot;-&quot;?_-;_-@_-"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pitchFamily="2" charset="77"/>
                <a:ea typeface="+mn-ea"/>
                <a:cs typeface="+mn-cs"/>
              </a:defRPr>
            </a:pPr>
            <a:endParaRPr lang="en-US"/>
          </a:p>
        </c:txPr>
        <c:crossAx val="1141356591"/>
        <c:crosses val="autoZero"/>
        <c:crossBetween val="midCat"/>
        <c:majorUnit val="0.1"/>
        <c:min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Montserrat" pitchFamily="2" charset="77"/>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Consciously Watching</c:v>
                </c:pt>
              </c:strCache>
            </c:strRef>
          </c:tx>
          <c:spPr>
            <a:solidFill>
              <a:schemeClr val="accent1">
                <a:alpha val="75000"/>
              </a:schemeClr>
            </a:solidFill>
            <a:ln>
              <a:noFill/>
            </a:ln>
            <a:effectLst/>
          </c:spPr>
          <c:invertIfNegative val="0"/>
          <c:dPt>
            <c:idx val="0"/>
            <c:invertIfNegative val="0"/>
            <c:bubble3D val="0"/>
            <c:spPr>
              <a:solidFill>
                <a:srgbClr val="880535"/>
              </a:solidFill>
              <a:ln>
                <a:noFill/>
              </a:ln>
              <a:effectLst/>
            </c:spPr>
            <c:extLst>
              <c:ext xmlns:c16="http://schemas.microsoft.com/office/drawing/2014/chart" uri="{C3380CC4-5D6E-409C-BE32-E72D297353CC}">
                <c16:uniqueId val="{00000001-DD56-BB4E-AA1E-DC8C724DEEAA}"/>
              </c:ext>
            </c:extLst>
          </c:dPt>
          <c:dPt>
            <c:idx val="1"/>
            <c:invertIfNegative val="0"/>
            <c:bubble3D val="0"/>
            <c:spPr>
              <a:solidFill>
                <a:srgbClr val="AD4400"/>
              </a:solidFill>
              <a:ln>
                <a:noFill/>
              </a:ln>
              <a:effectLst/>
            </c:spPr>
            <c:extLst>
              <c:ext xmlns:c16="http://schemas.microsoft.com/office/drawing/2014/chart" uri="{C3380CC4-5D6E-409C-BE32-E72D297353CC}">
                <c16:uniqueId val="{00000003-DD56-BB4E-AA1E-DC8C724DEEAA}"/>
              </c:ext>
            </c:extLst>
          </c:dPt>
          <c:dPt>
            <c:idx val="2"/>
            <c:invertIfNegative val="0"/>
            <c:bubble3D val="0"/>
            <c:spPr>
              <a:solidFill>
                <a:srgbClr val="FF6D05"/>
              </a:solidFill>
              <a:ln>
                <a:noFill/>
              </a:ln>
              <a:effectLst/>
            </c:spPr>
            <c:extLst>
              <c:ext xmlns:c16="http://schemas.microsoft.com/office/drawing/2014/chart" uri="{C3380CC4-5D6E-409C-BE32-E72D297353CC}">
                <c16:uniqueId val="{00000005-DD56-BB4E-AA1E-DC8C724DEEAA}"/>
              </c:ext>
            </c:extLst>
          </c:dPt>
          <c:dPt>
            <c:idx val="3"/>
            <c:invertIfNegative val="0"/>
            <c:bubble3D val="0"/>
            <c:spPr>
              <a:solidFill>
                <a:srgbClr val="008F90"/>
              </a:solidFill>
              <a:ln>
                <a:noFill/>
              </a:ln>
              <a:effectLst/>
            </c:spPr>
            <c:extLst>
              <c:ext xmlns:c16="http://schemas.microsoft.com/office/drawing/2014/chart" uri="{C3380CC4-5D6E-409C-BE32-E72D297353CC}">
                <c16:uniqueId val="{00000007-DD56-BB4E-AA1E-DC8C724DEEAA}"/>
              </c:ext>
            </c:extLst>
          </c:dPt>
          <c:dPt>
            <c:idx val="4"/>
            <c:invertIfNegative val="0"/>
            <c:bubble3D val="0"/>
            <c:spPr>
              <a:solidFill>
                <a:srgbClr val="006A6B"/>
              </a:solidFill>
              <a:ln>
                <a:noFill/>
              </a:ln>
              <a:effectLst/>
            </c:spPr>
            <c:extLst>
              <c:ext xmlns:c16="http://schemas.microsoft.com/office/drawing/2014/chart" uri="{C3380CC4-5D6E-409C-BE32-E72D297353CC}">
                <c16:uniqueId val="{00000009-DD56-BB4E-AA1E-DC8C724DEEAA}"/>
              </c:ext>
            </c:extLst>
          </c:dPt>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ontserrat" pitchFamily="2" charset="77"/>
                    <a:ea typeface="+mn-ea"/>
                    <a:cs typeface="+mn-cs"/>
                  </a:defRPr>
                </a:pPr>
                <a:endParaRPr lang="en-US"/>
              </a:p>
            </c:txPr>
            <c:dLblPos val="ctr"/>
            <c:showLegendKey val="0"/>
            <c:showVal val="0"/>
            <c:showCatName val="0"/>
            <c:showSerName val="0"/>
            <c:showPercent val="0"/>
            <c:showBubbleSize val="1"/>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Sheet1!$A$2:$A$6</c:f>
              <c:numCache>
                <c:formatCode>General</c:formatCode>
                <c:ptCount val="5"/>
                <c:pt idx="0">
                  <c:v>0.83</c:v>
                </c:pt>
                <c:pt idx="1">
                  <c:v>0.98</c:v>
                </c:pt>
                <c:pt idx="2">
                  <c:v>1</c:v>
                </c:pt>
                <c:pt idx="3">
                  <c:v>1.24</c:v>
                </c:pt>
                <c:pt idx="4">
                  <c:v>1.25</c:v>
                </c:pt>
              </c:numCache>
            </c:numRef>
          </c:xVal>
          <c:yVal>
            <c:numRef>
              <c:f>Sheet1!$B$2:$B$6</c:f>
              <c:numCache>
                <c:formatCode>_(* #,##0.00_);_(* \(#,##0.00\);_(* "-"??_);_(@_)</c:formatCode>
                <c:ptCount val="5"/>
                <c:pt idx="0">
                  <c:v>0.72840929748370642</c:v>
                </c:pt>
                <c:pt idx="1">
                  <c:v>0.8540002836441154</c:v>
                </c:pt>
                <c:pt idx="2">
                  <c:v>1.0448547591047568</c:v>
                </c:pt>
                <c:pt idx="3">
                  <c:v>1.5535353899643596</c:v>
                </c:pt>
                <c:pt idx="4">
                  <c:v>1.1150410820974266</c:v>
                </c:pt>
              </c:numCache>
            </c:numRef>
          </c:yVal>
          <c:bubbleSize>
            <c:numRef>
              <c:f>Sheet1!$C$2:$C$6</c:f>
              <c:numCache>
                <c:formatCode>0%</c:formatCode>
                <c:ptCount val="5"/>
                <c:pt idx="0">
                  <c:v>0.22637299999999999</c:v>
                </c:pt>
                <c:pt idx="1">
                  <c:v>0.21271899999999999</c:v>
                </c:pt>
                <c:pt idx="2">
                  <c:v>0.37747599999999998</c:v>
                </c:pt>
                <c:pt idx="3">
                  <c:v>0.12429899999999999</c:v>
                </c:pt>
                <c:pt idx="4">
                  <c:v>5.9132999999999998E-2</c:v>
                </c:pt>
              </c:numCache>
            </c:numRef>
          </c:bubbleSize>
          <c:bubble3D val="0"/>
          <c:extLst>
            <c:ext xmlns:c16="http://schemas.microsoft.com/office/drawing/2014/chart" uri="{C3380CC4-5D6E-409C-BE32-E72D297353CC}">
              <c16:uniqueId val="{0000000A-DD56-BB4E-AA1E-DC8C724DEEAA}"/>
            </c:ext>
          </c:extLst>
        </c:ser>
        <c:dLbls>
          <c:showLegendKey val="0"/>
          <c:showVal val="0"/>
          <c:showCatName val="0"/>
          <c:showSerName val="0"/>
          <c:showPercent val="0"/>
          <c:showBubbleSize val="0"/>
        </c:dLbls>
        <c:bubbleScale val="100"/>
        <c:showNegBubbles val="0"/>
        <c:axId val="1141356591"/>
        <c:axId val="1141372815"/>
      </c:bubbleChart>
      <c:valAx>
        <c:axId val="1141356591"/>
        <c:scaling>
          <c:orientation val="minMax"/>
          <c:max val="1.3"/>
          <c:min val="0.70000000000000007"/>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ontserrat" pitchFamily="2" charset="77"/>
                <a:ea typeface="+mn-ea"/>
                <a:cs typeface="+mn-cs"/>
              </a:defRPr>
            </a:pPr>
            <a:endParaRPr lang="en-US"/>
          </a:p>
        </c:txPr>
        <c:crossAx val="1141372815"/>
        <c:crosses val="autoZero"/>
        <c:crossBetween val="midCat"/>
      </c:valAx>
      <c:valAx>
        <c:axId val="1141372815"/>
        <c:scaling>
          <c:orientation val="minMax"/>
          <c:max val="1.7000000000000002"/>
          <c:min val="0.4"/>
        </c:scaling>
        <c:delete val="0"/>
        <c:axPos val="l"/>
        <c:numFmt formatCode="_-* #,##0.0_-;\-* #,##0.0_-;_-* &quot;-&quot;?_-;_-@_-"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ontserrat" pitchFamily="2" charset="77"/>
                <a:ea typeface="+mn-ea"/>
                <a:cs typeface="+mn-cs"/>
              </a:defRPr>
            </a:pPr>
            <a:endParaRPr lang="en-US"/>
          </a:p>
        </c:txPr>
        <c:crossAx val="1141356591"/>
        <c:crosses val="autoZero"/>
        <c:crossBetween val="midCat"/>
        <c:majorUnit val="0.1"/>
        <c:min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Montserrat" pitchFamily="2" charset="77"/>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32245630312256"/>
          <c:y val="0"/>
          <c:w val="0.83642333951565062"/>
          <c:h val="0.80688022548666039"/>
        </c:manualLayout>
      </c:layout>
      <c:barChart>
        <c:barDir val="bar"/>
        <c:grouping val="percentStacked"/>
        <c:varyColors val="0"/>
        <c:ser>
          <c:idx val="0"/>
          <c:order val="0"/>
          <c:tx>
            <c:strRef>
              <c:f>Sheet1!$B$1</c:f>
              <c:strCache>
                <c:ptCount val="1"/>
                <c:pt idx="0">
                  <c:v>Carry on without fear of COVID-19</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ontserrat" pitchFamily="2" charset="77"/>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Global</c:v>
                </c:pt>
                <c:pt idx="1">
                  <c:v>Strugglers</c:v>
                </c:pt>
                <c:pt idx="2">
                  <c:v>Rebounders</c:v>
                </c:pt>
                <c:pt idx="3">
                  <c:v>Cautious</c:v>
                </c:pt>
                <c:pt idx="4">
                  <c:v>Unchanged</c:v>
                </c:pt>
                <c:pt idx="5">
                  <c:v>Thrivers</c:v>
                </c:pt>
              </c:strCache>
            </c:strRef>
          </c:cat>
          <c:val>
            <c:numRef>
              <c:f>Sheet1!$B$2:$B$7</c:f>
              <c:numCache>
                <c:formatCode>0%</c:formatCode>
                <c:ptCount val="6"/>
                <c:pt idx="0">
                  <c:v>0.164328</c:v>
                </c:pt>
                <c:pt idx="1">
                  <c:v>0.25</c:v>
                </c:pt>
                <c:pt idx="2">
                  <c:v>0.14000000000000001</c:v>
                </c:pt>
                <c:pt idx="3">
                  <c:v>0.1</c:v>
                </c:pt>
                <c:pt idx="4">
                  <c:v>0.2</c:v>
                </c:pt>
                <c:pt idx="5">
                  <c:v>0.22</c:v>
                </c:pt>
              </c:numCache>
            </c:numRef>
          </c:val>
          <c:extLst>
            <c:ext xmlns:c16="http://schemas.microsoft.com/office/drawing/2014/chart" uri="{C3380CC4-5D6E-409C-BE32-E72D297353CC}">
              <c16:uniqueId val="{00000000-325A-E34E-866C-4D5A6C2959B0}"/>
            </c:ext>
          </c:extLst>
        </c:ser>
        <c:ser>
          <c:idx val="1"/>
          <c:order val="1"/>
          <c:tx>
            <c:strRef>
              <c:f>Sheet1!$C$1</c:f>
              <c:strCache>
                <c:ptCount val="1"/>
                <c:pt idx="0">
                  <c:v>Follow guidance &amp; live with some caution </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ontserrat" pitchFamily="2" charset="77"/>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Global</c:v>
                </c:pt>
                <c:pt idx="1">
                  <c:v>Strugglers</c:v>
                </c:pt>
                <c:pt idx="2">
                  <c:v>Rebounders</c:v>
                </c:pt>
                <c:pt idx="3">
                  <c:v>Cautious</c:v>
                </c:pt>
                <c:pt idx="4">
                  <c:v>Unchanged</c:v>
                </c:pt>
                <c:pt idx="5">
                  <c:v>Thrivers</c:v>
                </c:pt>
              </c:strCache>
            </c:strRef>
          </c:cat>
          <c:val>
            <c:numRef>
              <c:f>Sheet1!$C$2:$C$7</c:f>
              <c:numCache>
                <c:formatCode>0%</c:formatCode>
                <c:ptCount val="6"/>
                <c:pt idx="0">
                  <c:v>0.46664900000000004</c:v>
                </c:pt>
                <c:pt idx="1">
                  <c:v>0.37</c:v>
                </c:pt>
                <c:pt idx="2">
                  <c:v>0.54</c:v>
                </c:pt>
                <c:pt idx="3">
                  <c:v>0.5</c:v>
                </c:pt>
                <c:pt idx="4">
                  <c:v>0.46</c:v>
                </c:pt>
                <c:pt idx="5">
                  <c:v>0.37</c:v>
                </c:pt>
              </c:numCache>
            </c:numRef>
          </c:val>
          <c:extLst>
            <c:ext xmlns:c16="http://schemas.microsoft.com/office/drawing/2014/chart" uri="{C3380CC4-5D6E-409C-BE32-E72D297353CC}">
              <c16:uniqueId val="{00000001-325A-E34E-866C-4D5A6C2959B0}"/>
            </c:ext>
          </c:extLst>
        </c:ser>
        <c:ser>
          <c:idx val="2"/>
          <c:order val="2"/>
          <c:tx>
            <c:strRef>
              <c:f>Sheet1!$D$1</c:f>
              <c:strCache>
                <c:ptCount val="1"/>
                <c:pt idx="0">
                  <c:v>Cautious &amp; avoid certain settings</c:v>
                </c:pt>
              </c:strCache>
            </c:strRef>
          </c:tx>
          <c:spPr>
            <a:solidFill>
              <a:srgbClr val="D20043"/>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ontserrat" pitchFamily="2" charset="77"/>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Global</c:v>
                </c:pt>
                <c:pt idx="1">
                  <c:v>Strugglers</c:v>
                </c:pt>
                <c:pt idx="2">
                  <c:v>Rebounders</c:v>
                </c:pt>
                <c:pt idx="3">
                  <c:v>Cautious</c:v>
                </c:pt>
                <c:pt idx="4">
                  <c:v>Unchanged</c:v>
                </c:pt>
                <c:pt idx="5">
                  <c:v>Thrivers</c:v>
                </c:pt>
              </c:strCache>
            </c:strRef>
          </c:cat>
          <c:val>
            <c:numRef>
              <c:f>Sheet1!$D$2:$D$7</c:f>
              <c:numCache>
                <c:formatCode>0%</c:formatCode>
                <c:ptCount val="6"/>
                <c:pt idx="0">
                  <c:v>0.325629</c:v>
                </c:pt>
                <c:pt idx="1">
                  <c:v>0.33</c:v>
                </c:pt>
                <c:pt idx="2">
                  <c:v>0.28999999999999998</c:v>
                </c:pt>
                <c:pt idx="3">
                  <c:v>0.36</c:v>
                </c:pt>
                <c:pt idx="4">
                  <c:v>0.27</c:v>
                </c:pt>
                <c:pt idx="5">
                  <c:v>0.34</c:v>
                </c:pt>
              </c:numCache>
            </c:numRef>
          </c:val>
          <c:extLst>
            <c:ext xmlns:c16="http://schemas.microsoft.com/office/drawing/2014/chart" uri="{C3380CC4-5D6E-409C-BE32-E72D297353CC}">
              <c16:uniqueId val="{00000002-325A-E34E-866C-4D5A6C2959B0}"/>
            </c:ext>
          </c:extLst>
        </c:ser>
        <c:ser>
          <c:idx val="3"/>
          <c:order val="3"/>
          <c:tx>
            <c:strRef>
              <c:f>Sheet1!$E$1</c:f>
              <c:strCache>
                <c:ptCount val="1"/>
                <c:pt idx="0">
                  <c:v>Uncertain/Don't know</c:v>
                </c:pt>
              </c:strCache>
            </c:strRef>
          </c:tx>
          <c:spPr>
            <a:solidFill>
              <a:schemeClr val="accent4"/>
            </a:solidFill>
            <a:ln>
              <a:noFill/>
            </a:ln>
            <a:effectLst/>
          </c:spPr>
          <c:invertIfNegative val="0"/>
          <c:cat>
            <c:strRef>
              <c:f>Sheet1!$A$2:$A$7</c:f>
              <c:strCache>
                <c:ptCount val="6"/>
                <c:pt idx="0">
                  <c:v>Global</c:v>
                </c:pt>
                <c:pt idx="1">
                  <c:v>Strugglers</c:v>
                </c:pt>
                <c:pt idx="2">
                  <c:v>Rebounders</c:v>
                </c:pt>
                <c:pt idx="3">
                  <c:v>Cautious</c:v>
                </c:pt>
                <c:pt idx="4">
                  <c:v>Unchanged</c:v>
                </c:pt>
                <c:pt idx="5">
                  <c:v>Thrivers</c:v>
                </c:pt>
              </c:strCache>
            </c:strRef>
          </c:cat>
          <c:val>
            <c:numRef>
              <c:f>Sheet1!$E$2:$E$7</c:f>
              <c:numCache>
                <c:formatCode>0%</c:formatCode>
                <c:ptCount val="6"/>
                <c:pt idx="0">
                  <c:v>2.3601999999999998E-2</c:v>
                </c:pt>
                <c:pt idx="1">
                  <c:v>0.05</c:v>
                </c:pt>
                <c:pt idx="2">
                  <c:v>0.03</c:v>
                </c:pt>
                <c:pt idx="3">
                  <c:v>0.04</c:v>
                </c:pt>
                <c:pt idx="4">
                  <c:v>7.0000000000000007E-2</c:v>
                </c:pt>
                <c:pt idx="5">
                  <c:v>7.0000000000000007E-2</c:v>
                </c:pt>
              </c:numCache>
            </c:numRef>
          </c:val>
          <c:extLst>
            <c:ext xmlns:c16="http://schemas.microsoft.com/office/drawing/2014/chart" uri="{C3380CC4-5D6E-409C-BE32-E72D297353CC}">
              <c16:uniqueId val="{00000001-9E88-4DA7-B8C6-FD0FE0BF1ABD}"/>
            </c:ext>
          </c:extLst>
        </c:ser>
        <c:dLbls>
          <c:showLegendKey val="0"/>
          <c:showVal val="0"/>
          <c:showCatName val="0"/>
          <c:showSerName val="0"/>
          <c:showPercent val="0"/>
          <c:showBubbleSize val="0"/>
        </c:dLbls>
        <c:gapWidth val="60"/>
        <c:overlap val="100"/>
        <c:axId val="556417247"/>
        <c:axId val="556403935"/>
      </c:barChart>
      <c:catAx>
        <c:axId val="556417247"/>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ontserrat" pitchFamily="2" charset="77"/>
                <a:ea typeface="+mn-ea"/>
                <a:cs typeface="+mn-cs"/>
              </a:defRPr>
            </a:pPr>
            <a:endParaRPr lang="en-US"/>
          </a:p>
        </c:txPr>
        <c:crossAx val="556403935"/>
        <c:crosses val="autoZero"/>
        <c:auto val="1"/>
        <c:lblAlgn val="ctr"/>
        <c:lblOffset val="100"/>
        <c:noMultiLvlLbl val="0"/>
      </c:catAx>
      <c:valAx>
        <c:axId val="556403935"/>
        <c:scaling>
          <c:orientation val="minMax"/>
          <c:max val="1"/>
        </c:scaling>
        <c:delete val="1"/>
        <c:axPos val="b"/>
        <c:numFmt formatCode="0%" sourceLinked="1"/>
        <c:majorTickMark val="out"/>
        <c:minorTickMark val="none"/>
        <c:tickLblPos val="nextTo"/>
        <c:crossAx val="556417247"/>
        <c:crosses val="max"/>
        <c:crossBetween val="between"/>
      </c:valAx>
      <c:spPr>
        <a:noFill/>
        <a:ln>
          <a:noFill/>
        </a:ln>
        <a:effectLst/>
      </c:spPr>
    </c:plotArea>
    <c:legend>
      <c:legendPos val="b"/>
      <c:layout>
        <c:manualLayout>
          <c:xMode val="edge"/>
          <c:yMode val="edge"/>
          <c:x val="0"/>
          <c:y val="0.82231303143145373"/>
          <c:w val="0.99045443790469034"/>
          <c:h val="0.1358817470168776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ontserrat"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ontserrat" pitchFamily="2"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2-02-16T08:22:05.526" idx="16">
    <p:pos x="10" y="10"/>
    <p:text>Thought? For the deficit -- it would be powerful if we could translate the 52 M lost jobs into lost spending power.  Not sure if we had an average USD income but X 52M would be cool.  For example: Avg income is $20kUSD x 52M = $1 Trillion loss in spending (that's if I'm doing the calculation correctly)</p:text>
    <p:extLst>
      <p:ext uri="{C676402C-5697-4E1C-873F-D02D1690AC5C}">
        <p15:threadingInfo xmlns:p15="http://schemas.microsoft.com/office/powerpoint/2012/main" timeZoneBias="480"/>
      </p:ext>
    </p:extLst>
  </p:cm>
  <p:cm authorId="1" dt="2022-02-17T11:10:30.154" idx="60">
    <p:pos x="10" y="146"/>
    <p:text>&lt;@Carman Allison&gt; i like the idea but not sure on calc.. if we get average income.. the figures here are % working hours lost.....   can we talk through logic?</p:text>
    <p:extLst>
      <p:ext uri="{C676402C-5697-4E1C-873F-D02D1690AC5C}">
        <p15:threadingInfo xmlns:p15="http://schemas.microsoft.com/office/powerpoint/2012/main" timeZoneBias="-600">
          <p15:parentCm authorId="3" idx="16"/>
        </p15:threadingInfo>
      </p:ext>
    </p:extLst>
  </p:cm>
  <p:cm authorId="1" dt="2022-02-17T11:12:02.928" idx="61">
    <p:pos x="10" y="282"/>
    <p:text>eg need working population x average number of hours lost x average income??  as well worried it might actually work against the narrative - as looking across countries where average income is lower anyway (and they have been worst affected).. consumer spend impact might not look big from a $ amount</p:text>
    <p:extLst>
      <p:ext uri="{C676402C-5697-4E1C-873F-D02D1690AC5C}">
        <p15:threadingInfo xmlns:p15="http://schemas.microsoft.com/office/powerpoint/2012/main" timeZoneBias="-600">
          <p15:parentCm authorId="3" idx="16"/>
        </p15:threadingInfo>
      </p:ext>
    </p:extLst>
  </p:cm>
  <p:cm authorId="4" dt="2022-02-16T23:22:18.060" idx="11">
    <p:pos x="10" y="418"/>
    <p:text>Average monthly income for each country here - multiplied by the  number of jobs lost in each corresponding country
- i.e ave monthly income in Thailand is $2900 x by TH job loss number
</p:text>
    <p:extLst>
      <p:ext uri="{C676402C-5697-4E1C-873F-D02D1690AC5C}">
        <p15:threadingInfo xmlns:p15="http://schemas.microsoft.com/office/powerpoint/2012/main" timeZoneBias="480">
          <p15:parentCm authorId="3" idx="16"/>
        </p15:threadingInfo>
      </p:ext>
    </p:extLst>
  </p:cm>
  <p:cm authorId="1" dt="2022-02-17T17:23:18.980" idx="62">
    <p:pos x="10" y="554"/>
    <p:text>we don't have job loss we have hours..</p:text>
    <p:extLst>
      <p:ext uri="{C676402C-5697-4E1C-873F-D02D1690AC5C}">
        <p15:threadingInfo xmlns:p15="http://schemas.microsoft.com/office/powerpoint/2012/main" timeZoneBias="-600">
          <p15:parentCm authorId="3" idx="16"/>
        </p15:threadingInfo>
      </p:ext>
    </p:extLst>
  </p:cm>
  <p:cm authorId="1" dt="2022-02-17T17:23:33.315" idx="63">
    <p:pos x="10" y="690"/>
    <p:text>or we use unemployment figures</p:text>
    <p:extLst>
      <p:ext uri="{C676402C-5697-4E1C-873F-D02D1690AC5C}">
        <p15:threadingInfo xmlns:p15="http://schemas.microsoft.com/office/powerpoint/2012/main" timeZoneBias="-600">
          <p15:parentCm authorId="3" idx="16"/>
        </p15:threadingInfo>
      </p:ext>
    </p:extLst>
  </p:cm>
  <p:cm authorId="4" dt="2022-02-16T23:23:42.765" idx="12">
    <p:pos x="10" y="826"/>
    <p:text>then not all average monthly income is spent - we could look for savings rates or apply a "rule of thumb" - 20% not spent or saved
</p:text>
    <p:extLst>
      <p:ext uri="{C676402C-5697-4E1C-873F-D02D1690AC5C}">
        <p15:threadingInfo xmlns:p15="http://schemas.microsoft.com/office/powerpoint/2012/main" timeZoneBias="480">
          <p15:parentCm authorId="3" idx="16"/>
        </p15:threadingInfo>
      </p:ext>
    </p:extLst>
  </p:cm>
  <p:cm authorId="4" dt="2022-02-17T00:54:58.611" idx="13">
    <p:pos x="10" y="106"/>
    <p:text>this feels quite complicated - especially as we dont know how they have calculated the inputs we would use. 
</p:text>
    <p:extLst>
      <p:ext uri="{C676402C-5697-4E1C-873F-D02D1690AC5C}">
        <p15:threadingInfo xmlns:p15="http://schemas.microsoft.com/office/powerpoint/2012/main" timeZoneBias="480">
          <p15:parentCm authorId="3" idx="16"/>
        </p15:threadingInfo>
      </p:ext>
    </p:extLst>
  </p:cm>
  <p:cm authorId="3" dt="2022-02-17T10:45:16.266" idx="17">
    <p:pos x="10" y="202"/>
    <p:text>[@Nicole Corbett] saw your comment on hours but aren't the hours converted to full time jobs which we can assume is 40 hrs /week.  I agree it's not easy. In the end...less hours worked means there is less money to spend/spending power.   
</p:text>
    <p:extLst>
      <p:ext uri="{C676402C-5697-4E1C-873F-D02D1690AC5C}">
        <p15:threadingInfo xmlns:p15="http://schemas.microsoft.com/office/powerpoint/2012/main" timeZoneBias="480">
          <p15:parentCm authorId="3" idx="16"/>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theguardian.com/business/2022/feb/24/gas-and-oil-prices-surge-amid-fears-of-global-energy-shortage-russia-ukrain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am10.safelinks.protection.outlook.com/?url=https%3A%2F%2Fwww.fao.org%2Fworldfoodsituation%2Ffoodpricesindex%2Fen%2F&amp;data=04%7C01%7CSALAVI%40imf.org%7C05e3e77c96fc410fdb7508d9e1b5f074%7C8085fa43302e45bdb171a6648c3b6be7%7C0%7C0%7C637788993820503300%7CUnknown%7CTWFpbGZsb3d8eyJWIjoiMC4wLjAwMDAiLCJQIjoiV2luMzIiLCJBTiI6Ik1haWwiLCJXVCI6Mn0%3D%7C3000&amp;sdata=PC01bgz7roFHkmhTT48%2F7LcLJyiI%2F8XQ9BSd6rDis6U%3D&amp;reserved=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theguardian.com/business/2022/feb/24/gas-and-oil-prices-surge-amid-fears-of-global-energy-shortage-russia-ukraine"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a10676d58a_0_9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a10676d58a_0_9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base" latinLnBrk="0" hangingPunct="1">
              <a:lnSpc>
                <a:spcPct val="100000"/>
              </a:lnSpc>
              <a:spcBef>
                <a:spcPts val="0"/>
              </a:spcBef>
              <a:spcAft>
                <a:spcPts val="0"/>
              </a:spcAft>
              <a:buClr>
                <a:srgbClr val="000000"/>
              </a:buClr>
              <a:buSzPts val="1100"/>
              <a:buFont typeface="Arial"/>
              <a:buChar char="●"/>
              <a:tabLst/>
              <a:defRPr/>
            </a:pPr>
            <a:r>
              <a:rPr lang="en-AU">
                <a:latin typeface="Montserrat"/>
              </a:rPr>
              <a:t>As we enter the third year of Covid-influenced life, signs begin to show that the world is preparing for an endemic approach to COVID-19.   In January, we shared an outlook on </a:t>
            </a:r>
            <a:r>
              <a:rPr lang="en-US">
                <a:latin typeface="Montserrat"/>
              </a:rPr>
              <a:t>how consumers were approaching the year ahead, what the environment looks like that they will be navigating and how to more forward in a world where consumers priorities and preferences have shifted depending on circumstance</a:t>
            </a:r>
            <a:endParaRPr lang="en-AU">
              <a:latin typeface="Montserrat"/>
            </a:endParaRPr>
          </a:p>
          <a:p>
            <a:pPr marL="457200" indent="-298450" algn="l" rtl="0" fontAlgn="base"/>
            <a:endParaRPr lang="en-AU" sz="1100" b="0" i="0">
              <a:solidFill>
                <a:srgbClr val="000000"/>
              </a:solidFill>
              <a:effectLst/>
              <a:latin typeface="Montserrat"/>
            </a:endParaRPr>
          </a:p>
          <a:p>
            <a:pPr marL="457200" indent="-298450" algn="l" rtl="0" fontAlgn="base"/>
            <a:r>
              <a:rPr lang="en-AU" sz="1100" b="0" i="0">
                <a:solidFill>
                  <a:srgbClr val="000000"/>
                </a:solidFill>
                <a:effectLst/>
                <a:latin typeface="Montserrat"/>
              </a:rPr>
              <a:t>But one thing we know is certain is that while the pandemic was a shared global experience, the fallout has been anything but unified. </a:t>
            </a:r>
          </a:p>
          <a:p>
            <a:pPr marL="457200" indent="-298450" algn="l" rtl="0" fontAlgn="base"/>
            <a:endParaRPr lang="en-AU" sz="1100" b="0" i="0">
              <a:solidFill>
                <a:srgbClr val="000000"/>
              </a:solidFill>
              <a:effectLst/>
              <a:latin typeface="Montserrat"/>
            </a:endParaRPr>
          </a:p>
          <a:p>
            <a:pPr marL="457200" marR="0" lvl="0" indent="-298450" algn="l" defTabSz="914400" rtl="0" eaLnBrk="1" fontAlgn="base" latinLnBrk="0" hangingPunct="1">
              <a:lnSpc>
                <a:spcPct val="100000"/>
              </a:lnSpc>
              <a:spcBef>
                <a:spcPts val="0"/>
              </a:spcBef>
              <a:spcAft>
                <a:spcPts val="0"/>
              </a:spcAft>
              <a:buClr>
                <a:srgbClr val="000000"/>
              </a:buClr>
              <a:buSzPts val="1100"/>
              <a:tabLst/>
              <a:defRPr/>
            </a:pPr>
            <a:r>
              <a:rPr lang="en-AU" sz="1800">
                <a:latin typeface="Montserrat"/>
              </a:rPr>
              <a:t>We now stand in a new landing field where consumer circumstances, mindsets and priorities are completely divided, depending on how they weathered the pandemic-induced, inequities, insecurities and economic storms. </a:t>
            </a:r>
          </a:p>
          <a:p>
            <a:pPr marL="457200" indent="-298450" algn="l" rtl="0" fontAlgn="base"/>
            <a:endParaRPr lang="en-AU" sz="1800" b="0" i="0">
              <a:solidFill>
                <a:srgbClr val="000000"/>
              </a:solidFill>
              <a:effectLst/>
              <a:latin typeface="Montserrat" panose="00000500000000000000" pitchFamily="2" charset="0"/>
            </a:endParaRPr>
          </a:p>
          <a:p>
            <a:pPr marL="457200" indent="-298450" algn="l" rtl="0" fontAlgn="base"/>
            <a:r>
              <a:rPr lang="en-AU" sz="1800" b="0" i="0">
                <a:solidFill>
                  <a:srgbClr val="000000"/>
                </a:solidFill>
                <a:effectLst/>
                <a:latin typeface="Montserrat" panose="00000500000000000000" pitchFamily="2" charset="0"/>
              </a:rPr>
              <a:t>The new endemic economic divide is wide, and there is a deep need for companies to understand this new terrain.  </a:t>
            </a:r>
          </a:p>
          <a:p>
            <a:pPr marL="171450" indent="-171450"/>
            <a:endParaRPr lang="en-AU">
              <a:latin typeface="Montserrat"/>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997438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0"/>
        <p:cNvGrpSpPr/>
        <p:nvPr/>
      </p:nvGrpSpPr>
      <p:grpSpPr>
        <a:xfrm>
          <a:off x="0" y="0"/>
          <a:ext cx="0" cy="0"/>
          <a:chOff x="0" y="0"/>
          <a:chExt cx="0" cy="0"/>
        </a:xfrm>
      </p:grpSpPr>
      <p:sp>
        <p:nvSpPr>
          <p:cNvPr id="2271" name="Google Shape;2271;gac14597a3a_2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2" name="Google Shape;2272;gac14597a3a_2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NZ"/>
              <a:t>But 2 years on as the dust starts to settle, where have consumers landed. Where do consumers find themselves today what are their financial circumstances and how will this impact their spending intentions as they look ahead.</a:t>
            </a:r>
          </a:p>
          <a:p>
            <a:pPr marL="171450" lvl="0" indent="-171450" algn="l" rtl="0">
              <a:spcBef>
                <a:spcPts val="0"/>
              </a:spcBef>
              <a:spcAft>
                <a:spcPts val="0"/>
              </a:spcAft>
            </a:pPr>
            <a:endParaRPr lang="en-NZ"/>
          </a:p>
          <a:p>
            <a:pPr marL="171450" lvl="0" indent="-171450" algn="l" rtl="0">
              <a:spcBef>
                <a:spcPts val="0"/>
              </a:spcBef>
              <a:spcAft>
                <a:spcPts val="0"/>
              </a:spcAft>
            </a:pPr>
            <a:r>
              <a:rPr lang="en-NZ"/>
              <a:t>So we asked consumers this question</a:t>
            </a:r>
          </a:p>
          <a:p>
            <a:pPr marL="171450" lvl="0" indent="-171450" algn="l" rtl="0">
              <a:spcBef>
                <a:spcPts val="0"/>
              </a:spcBef>
              <a:spcAft>
                <a:spcPts val="0"/>
              </a:spcAft>
            </a:pPr>
            <a:r>
              <a:rPr lang="en-AU"/>
              <a:t> Which of the following situations best describes how COVID-19 impacted your </a:t>
            </a:r>
            <a:r>
              <a:rPr lang="en-AU" b="1"/>
              <a:t>overall household financial situation </a:t>
            </a:r>
            <a:r>
              <a:rPr lang="en-AU"/>
              <a:t>over the last 2 years?</a:t>
            </a:r>
          </a:p>
          <a:p>
            <a:pPr marL="171450" lvl="0" indent="-171450" algn="l" rtl="0">
              <a:spcBef>
                <a:spcPts val="0"/>
              </a:spcBef>
              <a:spcAft>
                <a:spcPts val="0"/>
              </a:spcAft>
            </a:pPr>
            <a:endParaRPr lang="en-AU"/>
          </a:p>
          <a:p>
            <a:pPr marL="171450" lvl="0" indent="-171450" algn="l" rtl="0">
              <a:spcBef>
                <a:spcPts val="0"/>
              </a:spcBef>
              <a:spcAft>
                <a:spcPts val="0"/>
              </a:spcAft>
            </a:pPr>
            <a:r>
              <a:rPr lang="en-AU"/>
              <a:t>We see the polarization of society in front of us – 23% of consumers who continue to struggle 2 years on from COVID, 21% who have felt the economic fury of COVID but have bounced back</a:t>
            </a:r>
          </a:p>
          <a:p>
            <a:pPr marL="171450" lvl="0" indent="-171450" algn="l" rtl="0">
              <a:spcBef>
                <a:spcPts val="0"/>
              </a:spcBef>
              <a:spcAft>
                <a:spcPts val="0"/>
              </a:spcAft>
            </a:pPr>
            <a:r>
              <a:rPr lang="en-AU"/>
              <a:t>38% who haven’t been impacted financially but are careful and cautious with their spending (a big group!) </a:t>
            </a:r>
          </a:p>
          <a:p>
            <a:pPr marL="171450" lvl="0" indent="-171450" algn="l" rtl="0">
              <a:spcBef>
                <a:spcPts val="0"/>
              </a:spcBef>
              <a:spcAft>
                <a:spcPts val="0"/>
              </a:spcAft>
            </a:pPr>
            <a:r>
              <a:rPr lang="en-AU"/>
              <a:t>And then the other end of the spectrum Unchanged – who are business as usual</a:t>
            </a:r>
          </a:p>
          <a:p>
            <a:pPr marL="171450" lvl="0" indent="-171450" algn="l" rtl="0">
              <a:spcBef>
                <a:spcPts val="0"/>
              </a:spcBef>
              <a:spcAft>
                <a:spcPts val="0"/>
              </a:spcAft>
            </a:pPr>
            <a:r>
              <a:rPr lang="en-AU"/>
              <a:t>Small group who have actually benefited /feel better financially since COVID and have been able to save money and feel more financially secure</a:t>
            </a:r>
            <a:endParaRPr lang="en-NZ"/>
          </a:p>
        </p:txBody>
      </p:sp>
    </p:spTree>
    <p:extLst>
      <p:ext uri="{BB962C8B-B14F-4D97-AF65-F5344CB8AC3E}">
        <p14:creationId xmlns:p14="http://schemas.microsoft.com/office/powerpoint/2010/main" val="3866709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AU"/>
              <a:t>Important realisation that in some markets like Thailand, Mexico; South Africa, India  - almost 1/3 of consumer base continue to struggle today  (keeping in mind that our survey is more representative of urban consumers with internet (by nature higher income)..so underestimating the reality of polarization.</a:t>
            </a:r>
          </a:p>
          <a:p>
            <a:pPr marL="158750" indent="0">
              <a:buNone/>
            </a:pPr>
            <a:endParaRPr lang="en-AU"/>
          </a:p>
          <a:p>
            <a:pPr marL="158750" indent="0">
              <a:buNone/>
            </a:pPr>
            <a:r>
              <a:rPr lang="en-AU"/>
              <a:t>But it also showcases that there are some markets that have obviously fared better which will be open to new innovative opportunities with more money in their pockets to spend if understand their needs and priorities – Australia, US, France; Italy etc</a:t>
            </a:r>
          </a:p>
        </p:txBody>
      </p:sp>
    </p:spTree>
    <p:extLst>
      <p:ext uri="{BB962C8B-B14F-4D97-AF65-F5344CB8AC3E}">
        <p14:creationId xmlns:p14="http://schemas.microsoft.com/office/powerpoint/2010/main" val="2705855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ac14597a3a_2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ac14597a3a_2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AU" sz="1100" b="0" i="0">
                <a:solidFill>
                  <a:srgbClr val="000000"/>
                </a:solidFill>
                <a:effectLst/>
                <a:latin typeface="Montserrat" panose="00000500000000000000" pitchFamily="2" charset="0"/>
              </a:rPr>
              <a:t>Depending on how people weathered the pandemic, will indicate both recovery and spending intentions moving forward</a:t>
            </a:r>
            <a:endParaRPr lang="en-A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t>Whilst employment disruption impacted consumers across all income levels; consumers that continue to struggle are more likely to be low income workers and those that suffered permanent job loss.  This makes their recovery significantly harder which means their discretionary spend is going to constricted moving forward.</a:t>
            </a:r>
          </a:p>
          <a:p>
            <a:endParaRPr lang="en-AU"/>
          </a:p>
          <a:p>
            <a:r>
              <a:rPr lang="en-AU"/>
              <a:t>As opposed to rebounder segment – who had suffered financial loss and now feel like they are back on track – this group is skewed to a more medium income level and were more likely to face temporary unemployment or furlough.</a:t>
            </a:r>
          </a:p>
          <a:p>
            <a:endParaRPr lang="en-AU"/>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AU" sz="1100" b="0" i="0">
                <a:solidFill>
                  <a:srgbClr val="000000"/>
                </a:solidFill>
                <a:effectLst/>
                <a:latin typeface="Montserrat" panose="00000500000000000000" pitchFamily="2" charset="0"/>
              </a:rPr>
              <a:t>Depending on how people weathered the pandemic, will indicate both recovery and spending intentions moving forward</a:t>
            </a:r>
            <a:endParaRPr lang="en-AU"/>
          </a:p>
          <a:p>
            <a:endParaRPr lang="en-AU"/>
          </a:p>
          <a:p>
            <a:endParaRPr lang="en-AU"/>
          </a:p>
          <a:p>
            <a:r>
              <a:rPr lang="en-AU" b="1"/>
              <a:t>Please note – income level demographics are NOT available at country level due to low sample sizes.  Global perspective is shared as an example.</a:t>
            </a:r>
          </a:p>
          <a:p>
            <a:endParaRPr lang="en-AU" b="1"/>
          </a:p>
          <a:p>
            <a:r>
              <a:rPr lang="en-AU" b="1"/>
              <a:t>Y AXIS…. Did you or anyone in your household face change in employment conditions due to the Covid-19 outbreak?</a:t>
            </a:r>
          </a:p>
          <a:p>
            <a:r>
              <a:rPr lang="en-AU" b="1"/>
              <a:t>X AXIS.. AVERAGE HOUSEHOLD INCOME</a:t>
            </a:r>
          </a:p>
        </p:txBody>
      </p:sp>
    </p:spTree>
    <p:extLst>
      <p:ext uri="{BB962C8B-B14F-4D97-AF65-F5344CB8AC3E}">
        <p14:creationId xmlns:p14="http://schemas.microsoft.com/office/powerpoint/2010/main" val="3274251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t>There is a growing cautiousness in spending… even among consumers who have not been financially impacted.</a:t>
            </a:r>
          </a:p>
          <a:p>
            <a:r>
              <a:rPr lang="en-AU"/>
              <a:t>Strugglers are most likely to be closely watching what they spend  and are more likely to only have enough for the basics.</a:t>
            </a:r>
          </a:p>
          <a:p>
            <a:r>
              <a:rPr lang="en-AU"/>
              <a:t>Rebounders and Cautious – who are more comfortable in spending habits are still more consciously watching their spend. 82% of consumers overall are watching spend… it showcases that an era of cautious consumption is at hand where unnecessary spend will be questioned, challenged and deliberated for the benefits it provides for most consumer groups.</a:t>
            </a:r>
          </a:p>
          <a:p>
            <a:endParaRPr lang="en-AU"/>
          </a:p>
          <a:p>
            <a:r>
              <a:rPr lang="en-AU" b="1"/>
              <a:t>Y AXIS…. Is your household consciously watching what it now spends because of the impact of COVID-19?</a:t>
            </a:r>
          </a:p>
          <a:p>
            <a:r>
              <a:rPr lang="en-AU" b="1"/>
              <a:t>X AXIS.. Which of the following statements best describes your current ability to spend?</a:t>
            </a:r>
          </a:p>
          <a:p>
            <a:endParaRPr lang="en-AU"/>
          </a:p>
        </p:txBody>
      </p:sp>
    </p:spTree>
    <p:extLst>
      <p:ext uri="{BB962C8B-B14F-4D97-AF65-F5344CB8AC3E}">
        <p14:creationId xmlns:p14="http://schemas.microsoft.com/office/powerpoint/2010/main" val="886101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ac14597a3a_2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ac14597a3a_2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AU" sz="1100" b="0" i="0">
                <a:solidFill>
                  <a:srgbClr val="000000"/>
                </a:solidFill>
                <a:effectLst/>
                <a:latin typeface="Montserrat" panose="00000500000000000000" pitchFamily="2" charset="0"/>
              </a:rPr>
              <a:t>Depending on how people weathered the pandemic, will indicate both recovery and spending intentions moving forward</a:t>
            </a:r>
            <a:endParaRPr lang="en-AU"/>
          </a:p>
        </p:txBody>
      </p:sp>
    </p:spTree>
    <p:extLst>
      <p:ext uri="{BB962C8B-B14F-4D97-AF65-F5344CB8AC3E}">
        <p14:creationId xmlns:p14="http://schemas.microsoft.com/office/powerpoint/2010/main" val="3108214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b="0" i="0">
                <a:solidFill>
                  <a:srgbClr val="000000"/>
                </a:solidFill>
                <a:effectLst/>
                <a:latin typeface="Calibri" panose="020F0502020204030204" pitchFamily="34" charset="0"/>
              </a:rPr>
              <a:t>Navigating a Covid-influenced world requires a stronger understanding of the shifting spectrum of individual preferences as consumers continuously redefine what “living with Covid” means to them. </a:t>
            </a:r>
            <a:endParaRPr lang="en-US">
              <a:latin typeface="Montserrat"/>
            </a:endParaRPr>
          </a:p>
          <a:p>
            <a:endParaRPr lang="en-AU" b="0" i="0">
              <a:solidFill>
                <a:srgbClr val="000000"/>
              </a:solidFill>
              <a:effectLst/>
              <a:latin typeface="Calibri" panose="020F0502020204030204" pitchFamily="34" charset="0"/>
            </a:endParaRPr>
          </a:p>
          <a:p>
            <a:r>
              <a:rPr lang="en-AU" b="0" i="0">
                <a:solidFill>
                  <a:srgbClr val="000000"/>
                </a:solidFill>
                <a:effectLst/>
                <a:latin typeface="Calibri" panose="020F0502020204030204" pitchFamily="34" charset="0"/>
              </a:rPr>
              <a:t>Understanding how consumers plan to approach the world as they begin to reengage starts - at a basic level - with their attitudes toward caution when faced with fluctuating case numbers. </a:t>
            </a:r>
            <a:r>
              <a:rPr lang="en-US">
                <a:latin typeface="Montserrat"/>
              </a:rPr>
              <a:t>The majority of consumers globally realise that COVID is likely to continue to impact the way they navigate their daily lives. </a:t>
            </a:r>
          </a:p>
          <a:p>
            <a:endParaRPr lang="en-US"/>
          </a:p>
          <a:p>
            <a:r>
              <a:rPr lang="en-US"/>
              <a:t>Some cohorts are more apprehensive than others . The Cautious cohort (remembering they are the biggest consumer segment) are more guarded and will take necessary precautions.  This will have big implications on the way brands and retailers move forward and the importance of ongoing consumer shifts to health and hygiene considerations.</a:t>
            </a:r>
          </a:p>
          <a:p>
            <a:endParaRPr lang="en-US"/>
          </a:p>
          <a:p>
            <a:endParaRPr lang="en-US"/>
          </a:p>
        </p:txBody>
      </p:sp>
    </p:spTree>
    <p:extLst>
      <p:ext uri="{BB962C8B-B14F-4D97-AF65-F5344CB8AC3E}">
        <p14:creationId xmlns:p14="http://schemas.microsoft.com/office/powerpoint/2010/main" val="462770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AU"/>
              <a:t>With omicron cases still circulating strongly in many markets; consumers homebound lifestyles are likely to continue for some time.  But if we look at how each of our consumer cohorts are planning their future spend – we can start to see how spending priorities differ significantly – depending on their circumstance. </a:t>
            </a:r>
          </a:p>
          <a:p>
            <a:pPr marL="0" lvl="0" indent="0" algn="l" rtl="0">
              <a:spcBef>
                <a:spcPts val="0"/>
              </a:spcBef>
              <a:spcAft>
                <a:spcPts val="0"/>
              </a:spcAft>
              <a:buNone/>
            </a:pPr>
            <a:endParaRPr lang="en-AU"/>
          </a:p>
          <a:p>
            <a:pPr marL="0" lvl="0" indent="0" algn="l" rtl="0">
              <a:spcBef>
                <a:spcPts val="0"/>
              </a:spcBef>
              <a:spcAft>
                <a:spcPts val="0"/>
              </a:spcAft>
              <a:buNone/>
            </a:pPr>
            <a:r>
              <a:rPr lang="en-AU"/>
              <a:t>Strugglers are rationalizing substantially across almost all spending groups – with a minor increase in spend only on homebound essentials</a:t>
            </a:r>
          </a:p>
          <a:p>
            <a:pPr marL="0" lvl="0" indent="0" algn="l" rtl="0">
              <a:spcBef>
                <a:spcPts val="0"/>
              </a:spcBef>
              <a:spcAft>
                <a:spcPts val="0"/>
              </a:spcAft>
              <a:buNone/>
            </a:pPr>
            <a:r>
              <a:rPr lang="en-AU"/>
              <a:t>Rebounders who are feeling better about their situation remain focus on @ home essentials but plan to spend more in these areas</a:t>
            </a:r>
          </a:p>
          <a:p>
            <a:pPr marL="0" lvl="0" indent="0" algn="l" rtl="0">
              <a:spcBef>
                <a:spcPts val="0"/>
              </a:spcBef>
              <a:spcAft>
                <a:spcPts val="0"/>
              </a:spcAft>
              <a:buNone/>
            </a:pPr>
            <a:r>
              <a:rPr lang="en-AU"/>
              <a:t>Cautious consumers follow similar future spending trajectories but with a little more money allocated to paying off debt and </a:t>
            </a:r>
            <a:r>
              <a:rPr lang="en-AU" err="1"/>
              <a:t>inhome</a:t>
            </a:r>
            <a:r>
              <a:rPr lang="en-AU"/>
              <a:t> entertainment.  While Unchanged and Thrivers (while smaller segments overall)– are freeing up the purse strings and plan to spend more on almost all areas. The only real differences is Thrivers seem to be more conservative in their spending patterns – particularly less likely to embrace OOH entertainment and travel. Unchanged who still are cutting back in these OOH areas – more open to spending in these areas.</a:t>
            </a:r>
          </a:p>
          <a:p>
            <a:pPr marL="0" lvl="0" indent="0" algn="l" rtl="0">
              <a:spcBef>
                <a:spcPts val="0"/>
              </a:spcBef>
              <a:spcAft>
                <a:spcPts val="0"/>
              </a:spcAft>
              <a:buNone/>
            </a:pPr>
            <a:endParaRPr lang="en-AU"/>
          </a:p>
          <a:p>
            <a:pPr marL="0" lvl="0" indent="0" algn="l" rtl="0">
              <a:spcBef>
                <a:spcPts val="0"/>
              </a:spcBef>
              <a:spcAft>
                <a:spcPts val="0"/>
              </a:spcAft>
              <a:buNone/>
            </a:pPr>
            <a:r>
              <a:rPr lang="en-AU"/>
              <a:t>It highlights the importance of understanding future spending intentions armed with the frame of reference consumers are coming from to ensure communication, pricing and benefits are tailored to consumers situation.</a:t>
            </a:r>
          </a:p>
          <a:p>
            <a:endParaRPr lang="en-AU"/>
          </a:p>
        </p:txBody>
      </p:sp>
    </p:spTree>
    <p:extLst>
      <p:ext uri="{BB962C8B-B14F-4D97-AF65-F5344CB8AC3E}">
        <p14:creationId xmlns:p14="http://schemas.microsoft.com/office/powerpoint/2010/main" val="4080390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ac90507b2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0" name="Google Shape;1370;gac90507b2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NZ"/>
              <a:t>As the dust settles on 2 years of living with the pandemic, the way people shop has evolved. Amid supply disruptions inflationary pressures; lockdowns and hygiene and </a:t>
            </a:r>
            <a:r>
              <a:rPr lang="en-NZ" err="1"/>
              <a:t>saftely</a:t>
            </a:r>
            <a:r>
              <a:rPr lang="en-NZ"/>
              <a:t> concerns.. How people do their weekly shopping has </a:t>
            </a:r>
            <a:r>
              <a:rPr lang="en-NZ" err="1"/>
              <a:t>mophed</a:t>
            </a:r>
            <a:r>
              <a:rPr lang="en-NZ"/>
              <a:t> and evolved. While many questioned if certain </a:t>
            </a:r>
            <a:r>
              <a:rPr lang="en-NZ" err="1"/>
              <a:t>behaviors</a:t>
            </a:r>
            <a:r>
              <a:rPr lang="en-NZ"/>
              <a:t> were convenient for a point in time, but as uncertainty and disruption continues new habits are becoming embedded and are likely to stick around. But those habits will differ depending on consumer circumstance, the disposable money they have and how their priorities have changed over the last 2 years</a:t>
            </a:r>
          </a:p>
        </p:txBody>
      </p:sp>
    </p:spTree>
    <p:extLst>
      <p:ext uri="{BB962C8B-B14F-4D97-AF65-F5344CB8AC3E}">
        <p14:creationId xmlns:p14="http://schemas.microsoft.com/office/powerpoint/2010/main" val="2257731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t>Online shopping has been THE biggest fundamental shift that has resulted from the pandemic. Many commentators have observed online shopping penetration that should have taken years to achieve occurred within months.  Globally 49% of consumers state they shop both online and offline for their weekly regular groceries.  41% sticking to offline channels only be that hyper/supermarkets/ convenience or traditional grocery stores.. While 9% only shop online their regular grocery shop.</a:t>
            </a:r>
          </a:p>
          <a:p>
            <a:r>
              <a:rPr lang="en-AU"/>
              <a:t>Our consumer cohorts show us that different groups seem to have different retail preferences –Rebounders and thrivers are more likely to be omni shoppers; While unchanged; and Cautious and strugglers stick to physical formats</a:t>
            </a:r>
          </a:p>
          <a:p>
            <a:endParaRPr lang="en-AU"/>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AU"/>
              <a:t>So understanding what these preferences are is important to ensure you have the right offering available to them  - be that assortment or pricing in their channels of choice. </a:t>
            </a:r>
          </a:p>
          <a:p>
            <a:endParaRPr lang="en-AU"/>
          </a:p>
        </p:txBody>
      </p:sp>
    </p:spTree>
    <p:extLst>
      <p:ext uri="{BB962C8B-B14F-4D97-AF65-F5344CB8AC3E}">
        <p14:creationId xmlns:p14="http://schemas.microsoft.com/office/powerpoint/2010/main" val="2320020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4"/>
        <p:cNvGrpSpPr/>
        <p:nvPr/>
      </p:nvGrpSpPr>
      <p:grpSpPr>
        <a:xfrm>
          <a:off x="0" y="0"/>
          <a:ext cx="0" cy="0"/>
          <a:chOff x="0" y="0"/>
          <a:chExt cx="0" cy="0"/>
        </a:xfrm>
      </p:grpSpPr>
      <p:sp>
        <p:nvSpPr>
          <p:cNvPr id="2325" name="Google Shape;2325;gac14597a3a_2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6" name="Google Shape;2326;gac14597a3a_2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AU" b="0" i="0">
                <a:solidFill>
                  <a:srgbClr val="230050"/>
                </a:solidFill>
                <a:effectLst/>
                <a:latin typeface="Noto Sans" panose="020B0502040204020203" pitchFamily="34" charset="0"/>
              </a:rPr>
              <a:t>While 2021 showed signs of hopeful recovery, the World Bank believes global recovery is set to decelerate amid continued COVID-19 flare-ups, rise in inflation, debt, and income inequality that could endanger the recovery in emerging and developing economies</a:t>
            </a:r>
          </a:p>
          <a:p>
            <a:pPr algn="l"/>
            <a:r>
              <a:rPr lang="en-AU" b="0" i="0">
                <a:solidFill>
                  <a:srgbClr val="230050"/>
                </a:solidFill>
                <a:effectLst/>
                <a:latin typeface="Noto Sans" panose="020B0502040204020203" pitchFamily="34" charset="0"/>
              </a:rPr>
              <a:t>But fundamental recovery will not happen until while there is inequity across society.</a:t>
            </a:r>
          </a:p>
        </p:txBody>
      </p:sp>
    </p:spTree>
    <p:extLst>
      <p:ext uri="{BB962C8B-B14F-4D97-AF65-F5344CB8AC3E}">
        <p14:creationId xmlns:p14="http://schemas.microsoft.com/office/powerpoint/2010/main" val="260568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t>While there are some shopping habits that are consistent across all groups like preference for local stores; more time to seek value and pantry stocking to avoid OOS.. </a:t>
            </a:r>
          </a:p>
          <a:p>
            <a:r>
              <a:rPr lang="en-AU"/>
              <a:t>The reason behind the change in channel habits becomes clearer when we look at how shopping habits have evolved.   Rebounders are more likely to shop online for hygiene/safety; convenience of being at home for delivery or for product variety</a:t>
            </a:r>
          </a:p>
          <a:p>
            <a:r>
              <a:rPr lang="en-AU"/>
              <a:t>While strugglers preference for physical stores is stemming from unreliability of online orders; local preferences and need to pantry stock to avoid OOS</a:t>
            </a:r>
          </a:p>
        </p:txBody>
      </p:sp>
    </p:spTree>
    <p:extLst>
      <p:ext uri="{BB962C8B-B14F-4D97-AF65-F5344CB8AC3E}">
        <p14:creationId xmlns:p14="http://schemas.microsoft.com/office/powerpoint/2010/main" val="1708425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
        <p:cNvGrpSpPr/>
        <p:nvPr/>
      </p:nvGrpSpPr>
      <p:grpSpPr>
        <a:xfrm>
          <a:off x="0" y="0"/>
          <a:ext cx="0" cy="0"/>
          <a:chOff x="0" y="0"/>
          <a:chExt cx="0" cy="0"/>
        </a:xfrm>
      </p:grpSpPr>
      <p:sp>
        <p:nvSpPr>
          <p:cNvPr id="1872" name="Google Shape;1872;gac14597a3a_1_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3" name="Google Shape;1873;gac14597a3a_1_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AU" b="1"/>
              <a:t>NB.  Figures above are indicative to showcase global overview – taken from Global Strategic Planner – common definitions, but limited channels in some markets. Equivalised price and volume is used where available calculated at the category level and weighted accordingly. Please feel free to use local RMS databases if preferred.</a:t>
            </a:r>
          </a:p>
          <a:p>
            <a:pPr marL="171450" lvl="0" indent="-171450" algn="l" rtl="0">
              <a:spcBef>
                <a:spcPts val="0"/>
              </a:spcBef>
              <a:spcAft>
                <a:spcPts val="0"/>
              </a:spcAft>
            </a:pPr>
            <a:endParaRPr lang="en-AU"/>
          </a:p>
          <a:p>
            <a:pPr marL="171450" lvl="0" indent="-171450" algn="l" rtl="0">
              <a:spcBef>
                <a:spcPts val="0"/>
              </a:spcBef>
              <a:spcAft>
                <a:spcPts val="0"/>
              </a:spcAft>
            </a:pPr>
            <a:r>
              <a:rPr lang="en-AU"/>
              <a:t>However reality is, the retail environment has not only changed in the ways consumers shop but the need to find better value options given the reality of inflationary pressures around the world in the last 6 months.</a:t>
            </a:r>
          </a:p>
          <a:p>
            <a:pPr marL="171450" lvl="0" indent="-171450" algn="l" rtl="0">
              <a:spcBef>
                <a:spcPts val="0"/>
              </a:spcBef>
              <a:spcAft>
                <a:spcPts val="0"/>
              </a:spcAft>
            </a:pPr>
            <a:endParaRPr lang="en-AU"/>
          </a:p>
          <a:p>
            <a:pPr marL="171450" lvl="0" indent="-171450" algn="l" rtl="0">
              <a:spcBef>
                <a:spcPts val="0"/>
              </a:spcBef>
              <a:spcAft>
                <a:spcPts val="0"/>
              </a:spcAft>
            </a:pPr>
            <a:r>
              <a:rPr lang="en-AU"/>
              <a:t>The average price of groceries in most markets has increased – in some markets by a lot </a:t>
            </a:r>
            <a:r>
              <a:rPr lang="en-AU" err="1"/>
              <a:t>eg</a:t>
            </a:r>
            <a:r>
              <a:rPr lang="en-AU"/>
              <a:t> Russia; US; Mexico; Brazil.. And if you factor in the financial circumstances consumers find themselves in – they need to make their smaller wallets go further while prices rise – which means value has never been more important </a:t>
            </a:r>
          </a:p>
          <a:p>
            <a:pPr marL="171450" indent="-171450"/>
            <a:r>
              <a:rPr lang="en-AU"/>
              <a:t> </a:t>
            </a:r>
          </a:p>
          <a:p>
            <a:pPr marL="171450" indent="-171450"/>
            <a:r>
              <a:rPr lang="en-AU">
                <a:hlinkClick r:id="rId3"/>
              </a:rPr>
              <a:t>https://www.theguardian.com/business/2022/feb/24/gas-and-oil-prices-surge-amid-fears-of-global-energy-shortage-russia-ukraine</a:t>
            </a:r>
            <a:endParaRPr lang="en-AU"/>
          </a:p>
          <a:p>
            <a:pPr marL="171450" lvl="0" indent="-171450" algn="l">
              <a:spcBef>
                <a:spcPts val="0"/>
              </a:spcBef>
              <a:spcAft>
                <a:spcPts val="0"/>
              </a:spcAft>
            </a:pPr>
            <a:endParaRPr lang="en-AU"/>
          </a:p>
          <a:p>
            <a:r>
              <a:rPr lang="en-US"/>
              <a:t>Price changes can be due to one or more of four factors: list price changes, changes in price promotions, trading up or down to higher or lower priced products, and finally, purchasing of larger or smaller packages. </a:t>
            </a:r>
          </a:p>
          <a:p>
            <a:pPr marL="0" lvl="0" indent="0" algn="l" rtl="0">
              <a:spcBef>
                <a:spcPts val="0"/>
              </a:spcBef>
              <a:spcAft>
                <a:spcPts val="0"/>
              </a:spcAft>
              <a:buNone/>
            </a:pPr>
            <a:endParaRPr/>
          </a:p>
        </p:txBody>
      </p:sp>
    </p:spTree>
    <p:extLst>
      <p:ext uri="{BB962C8B-B14F-4D97-AF65-F5344CB8AC3E}">
        <p14:creationId xmlns:p14="http://schemas.microsoft.com/office/powerpoint/2010/main" val="1501688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ac14597a3a_2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ac14597a3a_2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a:t>Consumers that are struggling the most are most aware of the increasing cost of groceries and almost all consumers are taking some actions to manage expenses</a:t>
            </a:r>
          </a:p>
        </p:txBody>
      </p:sp>
    </p:spTree>
    <p:extLst>
      <p:ext uri="{BB962C8B-B14F-4D97-AF65-F5344CB8AC3E}">
        <p14:creationId xmlns:p14="http://schemas.microsoft.com/office/powerpoint/2010/main" val="1606157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t>Those pricing pressures are being felt differently across the cohorts, but not surprising.. The Unchanged group who have not been impacted financially are continuing with pre covid </a:t>
            </a:r>
            <a:r>
              <a:rPr lang="en-AU" err="1"/>
              <a:t>behaviors</a:t>
            </a:r>
            <a:r>
              <a:rPr lang="en-AU"/>
              <a:t>.</a:t>
            </a:r>
          </a:p>
        </p:txBody>
      </p:sp>
    </p:spTree>
    <p:extLst>
      <p:ext uri="{BB962C8B-B14F-4D97-AF65-F5344CB8AC3E}">
        <p14:creationId xmlns:p14="http://schemas.microsoft.com/office/powerpoint/2010/main" val="1126191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a:solidFill>
                  <a:schemeClr val="accent1"/>
                </a:solidFill>
              </a:rPr>
              <a:t>It is critical for retailers and brands to know 1. Importance of consumer segments to their store/brand 2. then ensure they are adapting pricing strategies to address the needs of each cohort </a:t>
            </a:r>
            <a:r>
              <a:rPr lang="en-AU" sz="1600" err="1">
                <a:solidFill>
                  <a:schemeClr val="accent1"/>
                </a:solidFill>
              </a:rPr>
              <a:t>eg</a:t>
            </a:r>
            <a:r>
              <a:rPr lang="en-AU" sz="1600">
                <a:solidFill>
                  <a:schemeClr val="accent1"/>
                </a:solidFill>
              </a:rPr>
              <a:t> there is no point investing in economy packs if a) they are too expensive for target buyers available $$</a:t>
            </a:r>
            <a:endParaRPr lang="en-AU" sz="1600" b="0">
              <a:solidFill>
                <a:schemeClr val="bg1"/>
              </a:solidFill>
            </a:endParaRPr>
          </a:p>
          <a:p>
            <a:endParaRPr lang="en-AU"/>
          </a:p>
        </p:txBody>
      </p:sp>
    </p:spTree>
    <p:extLst>
      <p:ext uri="{BB962C8B-B14F-4D97-AF65-F5344CB8AC3E}">
        <p14:creationId xmlns:p14="http://schemas.microsoft.com/office/powerpoint/2010/main" val="1038724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a:solidFill>
                  <a:schemeClr val="accent1"/>
                </a:solidFill>
              </a:rPr>
              <a:t>29%</a:t>
            </a:r>
            <a:r>
              <a:rPr lang="en-AU" sz="1600"/>
              <a:t> of Strugglers select lowest price either within repertoire / lowest available </a:t>
            </a:r>
            <a:r>
              <a:rPr lang="en-AU" sz="1600" b="0"/>
              <a:t>3% stop buying altogether</a:t>
            </a:r>
          </a:p>
          <a:p>
            <a:pPr>
              <a:buClr>
                <a:schemeClr val="accent1"/>
              </a:buClr>
            </a:pPr>
            <a:r>
              <a:rPr lang="en-AU" sz="1600"/>
              <a:t>Vs Unchanged who have not changed </a:t>
            </a:r>
            <a:r>
              <a:rPr lang="en-AU" sz="1600" err="1"/>
              <a:t>behavior</a:t>
            </a:r>
            <a:r>
              <a:rPr lang="en-AU" sz="1600"/>
              <a:t> or use savings tactics while remaining brand loyal</a:t>
            </a:r>
          </a:p>
          <a:p>
            <a:pPr marL="285750" lvl="1" indent="-285750">
              <a:buClr>
                <a:schemeClr val="accent1"/>
              </a:buClr>
              <a:buSzPct val="100000"/>
              <a:buFont typeface="Arial" panose="020B0604020202020204" pitchFamily="34" charset="0"/>
              <a:buChar char="•"/>
            </a:pPr>
            <a:r>
              <a:rPr lang="en-AU" sz="1600" b="0">
                <a:solidFill>
                  <a:schemeClr val="bg1"/>
                </a:solidFill>
              </a:rPr>
              <a:t> </a:t>
            </a:r>
            <a:r>
              <a:rPr lang="en-AU" sz="1600" b="0" err="1">
                <a:solidFill>
                  <a:schemeClr val="bg1"/>
                </a:solidFill>
              </a:rPr>
              <a:t>eg</a:t>
            </a:r>
            <a:r>
              <a:rPr lang="en-AU" sz="1600" b="0">
                <a:solidFill>
                  <a:schemeClr val="bg1"/>
                </a:solidFill>
              </a:rPr>
              <a:t> better deals on line,  lowest price in repertoire</a:t>
            </a:r>
          </a:p>
          <a:p>
            <a:endParaRPr lang="en-AU"/>
          </a:p>
        </p:txBody>
      </p:sp>
    </p:spTree>
    <p:extLst>
      <p:ext uri="{BB962C8B-B14F-4D97-AF65-F5344CB8AC3E}">
        <p14:creationId xmlns:p14="http://schemas.microsoft.com/office/powerpoint/2010/main" val="1273446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ac90507b2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0" name="Google Shape;1370;gac90507b2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NZ"/>
          </a:p>
          <a:p>
            <a:pPr marL="0" lvl="0" indent="0" algn="l" rtl="0">
              <a:spcBef>
                <a:spcPts val="0"/>
              </a:spcBef>
              <a:spcAft>
                <a:spcPts val="0"/>
              </a:spcAft>
              <a:buNone/>
            </a:pPr>
            <a:r>
              <a:rPr lang="en-AU"/>
              <a:t>As we look ahead to 2022, and considering what consumers have been through in the last 2 years, we know there are differences with how consumers will navigate their lives moving forward.  While some are keen to push ahead to a new sense of normality – others will approach life more cautiously … </a:t>
            </a:r>
          </a:p>
          <a:p>
            <a:pPr marL="0" lvl="0" indent="0" algn="l" rtl="0">
              <a:spcBef>
                <a:spcPts val="0"/>
              </a:spcBef>
              <a:spcAft>
                <a:spcPts val="0"/>
              </a:spcAft>
              <a:buNone/>
            </a:pPr>
            <a:endParaRPr lang="en-AU"/>
          </a:p>
          <a:p>
            <a:pPr marL="0" lvl="0" indent="0" algn="l" rtl="0">
              <a:spcBef>
                <a:spcPts val="0"/>
              </a:spcBef>
              <a:spcAft>
                <a:spcPts val="0"/>
              </a:spcAft>
              <a:buNone/>
            </a:pPr>
            <a:r>
              <a:rPr lang="en-AU"/>
              <a:t>What they have been through will impact what’s important to them which could also influence the way they make decisions – what they buy; how they shop</a:t>
            </a:r>
          </a:p>
          <a:p>
            <a:pPr marL="0" lvl="0" indent="0" algn="l" rtl="0">
              <a:lnSpc>
                <a:spcPct val="100000"/>
              </a:lnSpc>
              <a:spcBef>
                <a:spcPts val="0"/>
              </a:spcBef>
              <a:spcAft>
                <a:spcPts val="0"/>
              </a:spcAft>
              <a:buSzPts val="1100"/>
              <a:buNone/>
            </a:pPr>
            <a:endParaRPr lang="en-NZ"/>
          </a:p>
        </p:txBody>
      </p:sp>
    </p:spTree>
    <p:extLst>
      <p:ext uri="{BB962C8B-B14F-4D97-AF65-F5344CB8AC3E}">
        <p14:creationId xmlns:p14="http://schemas.microsoft.com/office/powerpoint/2010/main" val="2384730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ab84a955b5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ab84a955b5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a:t>Globally we know consumers lifestyles have changed….</a:t>
            </a:r>
            <a:endParaRPr/>
          </a:p>
        </p:txBody>
      </p:sp>
    </p:spTree>
    <p:extLst>
      <p:ext uri="{BB962C8B-B14F-4D97-AF65-F5344CB8AC3E}">
        <p14:creationId xmlns:p14="http://schemas.microsoft.com/office/powerpoint/2010/main" val="2834464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t>But not for everyone. 1 in 3 unchanged consumers do not agree that they are living their life any differently. Compared to Strugglers and Rebounders whereby almost all have changed the way they eat, live or shop to some degree! And this is important for brands and retailers to understand – as lifestyle habits have evolved, consumers have different needs; are looking for different attributes that are important to them and fit with how their lives are now – not how they were 2 years ago! </a:t>
            </a:r>
          </a:p>
        </p:txBody>
      </p:sp>
    </p:spTree>
    <p:extLst>
      <p:ext uri="{BB962C8B-B14F-4D97-AF65-F5344CB8AC3E}">
        <p14:creationId xmlns:p14="http://schemas.microsoft.com/office/powerpoint/2010/main" val="1573968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t>Not surprising – almost everyone is trying to live healthier lives as the pandemic has highlighted the underlying need for proactive health management</a:t>
            </a:r>
          </a:p>
          <a:p>
            <a:endParaRPr lang="en-AU"/>
          </a:p>
          <a:p>
            <a:r>
              <a:rPr lang="en-AU"/>
              <a:t>Strugglers are more likely than the average to embrace habits that help them save – like more chores; less concern about appearance; Rebounders</a:t>
            </a:r>
          </a:p>
          <a:p>
            <a:r>
              <a:rPr lang="en-AU"/>
              <a:t>Rebounders are embracing @home lifestyles but open to trying new things to make working @home better</a:t>
            </a:r>
          </a:p>
          <a:p>
            <a:endParaRPr lang="en-AU"/>
          </a:p>
        </p:txBody>
      </p:sp>
    </p:spTree>
    <p:extLst>
      <p:ext uri="{BB962C8B-B14F-4D97-AF65-F5344CB8AC3E}">
        <p14:creationId xmlns:p14="http://schemas.microsoft.com/office/powerpoint/2010/main" val="2631273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ab84a955b5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ab84a955b5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NZ"/>
              <a:t>Suppressed </a:t>
            </a:r>
            <a:r>
              <a:rPr lang="en-NZ" err="1"/>
              <a:t>labor</a:t>
            </a:r>
            <a:r>
              <a:rPr lang="en-NZ"/>
              <a:t> markets are underestimated across the world  - underpinning changed consumer circumstances that drive inequality. </a:t>
            </a:r>
          </a:p>
          <a:p>
            <a:pPr marL="171450" lvl="0" indent="-171450" algn="l" rtl="0">
              <a:spcBef>
                <a:spcPts val="0"/>
              </a:spcBef>
              <a:spcAft>
                <a:spcPts val="0"/>
              </a:spcAft>
            </a:pPr>
            <a:r>
              <a:rPr lang="en-NZ"/>
              <a:t>A perfect storm is occurring within the </a:t>
            </a:r>
            <a:r>
              <a:rPr lang="en-NZ" err="1"/>
              <a:t>labor</a:t>
            </a:r>
            <a:r>
              <a:rPr lang="en-NZ"/>
              <a:t> market –not accurately captured via unemployment figures alone</a:t>
            </a:r>
          </a:p>
          <a:p>
            <a:pPr marL="171450" lvl="0" indent="-171450" algn="l" rtl="0">
              <a:spcBef>
                <a:spcPts val="0"/>
              </a:spcBef>
              <a:spcAft>
                <a:spcPts val="0"/>
              </a:spcAft>
            </a:pPr>
            <a:r>
              <a:rPr lang="en-NZ"/>
              <a:t>Unemployment rate measures the number of active job seekers ready to start work next week, but if you also consider the increase in the number of people NOT actively in the </a:t>
            </a:r>
            <a:r>
              <a:rPr lang="en-NZ" err="1"/>
              <a:t>labor</a:t>
            </a:r>
            <a:r>
              <a:rPr lang="en-NZ"/>
              <a:t> force and the number of reduced hours (underemployment) that is occurring – consumers ability to earn and spend is greatly diminished.</a:t>
            </a:r>
          </a:p>
          <a:p>
            <a:pPr marL="171450" lvl="0" indent="-171450" algn="l" rtl="0">
              <a:spcBef>
                <a:spcPts val="0"/>
              </a:spcBef>
              <a:spcAft>
                <a:spcPts val="0"/>
              </a:spcAft>
            </a:pPr>
            <a:r>
              <a:rPr lang="en-NZ"/>
              <a:t>Coupled with that also the government support mechanism that have since dried up around the world – vulnerable consumers who may have been buffered from the harsh economic effects are now facing harsh realities</a:t>
            </a:r>
          </a:p>
          <a:p>
            <a:pPr marL="171450" lvl="0" indent="-171450" algn="l" rtl="0">
              <a:spcBef>
                <a:spcPts val="0"/>
              </a:spcBef>
              <a:spcAft>
                <a:spcPts val="0"/>
              </a:spcAft>
            </a:pPr>
            <a:endParaRPr lang="en-NZ"/>
          </a:p>
          <a:p>
            <a:pPr marL="0" lvl="0" indent="0" algn="l" rtl="0">
              <a:spcBef>
                <a:spcPts val="0"/>
              </a:spcBef>
              <a:spcAft>
                <a:spcPts val="0"/>
              </a:spcAft>
              <a:buNone/>
            </a:pPr>
            <a:endParaRPr/>
          </a:p>
        </p:txBody>
      </p:sp>
    </p:spTree>
    <p:extLst>
      <p:ext uri="{BB962C8B-B14F-4D97-AF65-F5344CB8AC3E}">
        <p14:creationId xmlns:p14="http://schemas.microsoft.com/office/powerpoint/2010/main" val="2340049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t>Some habits are consistent – like a preference for local or planning for OOS but other preferences are more nuanced – like reliability of physical stores while online is found lacking for Strugglers</a:t>
            </a:r>
          </a:p>
          <a:p>
            <a:r>
              <a:rPr lang="en-AU"/>
              <a:t>Cautious and Thrivers are more likely than others to shop for local brands</a:t>
            </a:r>
          </a:p>
          <a:p>
            <a:r>
              <a:rPr lang="en-AU"/>
              <a:t>Whereas Thrivers and Rebounders are more likely to shop via social media.</a:t>
            </a:r>
          </a:p>
          <a:p>
            <a:endParaRPr lang="en-AU"/>
          </a:p>
          <a:p>
            <a:r>
              <a:rPr lang="en-AU"/>
              <a:t>Understanding these changing habits opens new pathways to reach consumers in new ways </a:t>
            </a:r>
          </a:p>
        </p:txBody>
      </p:sp>
    </p:spTree>
    <p:extLst>
      <p:ext uri="{BB962C8B-B14F-4D97-AF65-F5344CB8AC3E}">
        <p14:creationId xmlns:p14="http://schemas.microsoft.com/office/powerpoint/2010/main" val="2019003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Changed consumption behaviors offer new opportunities to appeal to different segments</a:t>
            </a:r>
          </a:p>
          <a:p>
            <a:r>
              <a:rPr lang="en-US"/>
              <a:t>Rebounders are mixing things up! More discerning, cooking differently; consuming differently</a:t>
            </a:r>
            <a:r>
              <a:rPr lang="en-AU"/>
              <a:t> whereas Unchanged group – are consuming the same! </a:t>
            </a:r>
          </a:p>
          <a:p>
            <a:r>
              <a:rPr lang="en-AU"/>
              <a:t>Given the circumstances they find themselves in, strugglers are reassessing their options and being more frugal but they are more likely to be bored and disengaged… so brands have an opportunity to create some excitement and connection in ways to make things stretch further. </a:t>
            </a:r>
          </a:p>
          <a:p>
            <a:r>
              <a:rPr lang="en-AU"/>
              <a:t>Thrivers while a small segment (depending on where you live) show great potential – they are eating and drinking more,; snacking more; cooking differently ! They are ripe for the picking and with more money in their pockets are open to new brands/ innovations.</a:t>
            </a:r>
            <a:endParaRPr lang="en-US"/>
          </a:p>
        </p:txBody>
      </p:sp>
    </p:spTree>
    <p:extLst>
      <p:ext uri="{BB962C8B-B14F-4D97-AF65-F5344CB8AC3E}">
        <p14:creationId xmlns:p14="http://schemas.microsoft.com/office/powerpoint/2010/main" val="5446185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ac14597a3a_2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ac14597a3a_2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a:t>But it is those consumers whose financial circumstances have changed the most (for better or worse) that have totally different priorities now than they did 2 years ago which they believe will have a big impact on what they buy moving forward. </a:t>
            </a:r>
          </a:p>
        </p:txBody>
      </p:sp>
    </p:spTree>
    <p:extLst>
      <p:ext uri="{BB962C8B-B14F-4D97-AF65-F5344CB8AC3E}">
        <p14:creationId xmlns:p14="http://schemas.microsoft.com/office/powerpoint/2010/main" val="3973964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65038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AU"/>
              <a:t>While there is shared sentiment across all cohorts of key areas that have become more important to all it is the nuances between that showcase specific opportunities to capture what has become more important to specific cohorts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AU"/>
              <a:t>Given their experience and circumstances – strugglers prioritize financial security and saving for the unknown.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AU"/>
              <a:t>Rebounders – knowing the stresses insecurity brings but bouncing back – prioritize the importance of mental health and planning for the future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AU"/>
              <a:t>Cautious are focusing on areas of prevention and proactiveness – mental &amp; physical wellness; stress management to brace themselves for what might happen next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AU"/>
              <a:t>And while similar things rank highly for Unchanged – they are more likely to prioritize ability to meet with family and friends while thrivers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AU"/>
              <a:t>Please note it is important to understand above represents the CHANGE IN PRIORITY. Some areas have become MORE – less important than COVID. Some things may have already been high priorities for certain segments prior so remains unchanged.</a:t>
            </a:r>
          </a:p>
          <a:p>
            <a:endParaRPr lang="en-US"/>
          </a:p>
        </p:txBody>
      </p:sp>
    </p:spTree>
    <p:extLst>
      <p:ext uri="{BB962C8B-B14F-4D97-AF65-F5344CB8AC3E}">
        <p14:creationId xmlns:p14="http://schemas.microsoft.com/office/powerpoint/2010/main" val="523759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t>While top factors have become universally more important to all cohorts there are nuances between each.</a:t>
            </a:r>
          </a:p>
          <a:p>
            <a:endParaRPr lang="en-AU"/>
          </a:p>
          <a:p>
            <a:r>
              <a:rPr lang="en-AU"/>
              <a:t>To truly connect with individual cohorts understanding these lesser triggers will be extremely valuable to tap into how their mindsets are evolving and the trade off they are making</a:t>
            </a:r>
          </a:p>
        </p:txBody>
      </p:sp>
    </p:spTree>
    <p:extLst>
      <p:ext uri="{BB962C8B-B14F-4D97-AF65-F5344CB8AC3E}">
        <p14:creationId xmlns:p14="http://schemas.microsoft.com/office/powerpoint/2010/main" val="27273565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ac14597a3a_2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ac14597a3a_2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a:t>Shifted priorities are changing how consumers shop and the product attributes that cohorts seek out</a:t>
            </a:r>
          </a:p>
          <a:p>
            <a:pPr marL="0" lvl="0" indent="0" algn="l" rtl="0">
              <a:spcBef>
                <a:spcPts val="0"/>
              </a:spcBef>
              <a:spcAft>
                <a:spcPts val="0"/>
              </a:spcAft>
              <a:buNone/>
            </a:pPr>
            <a:r>
              <a:rPr lang="en-AU"/>
              <a:t>No surprise given overall spending cautiousness of our 3 biggest consumers cohorts where they are consciously watching what they spend - Products that offer affordability are going to be key</a:t>
            </a:r>
          </a:p>
          <a:p>
            <a:pPr marL="0" lvl="0" indent="0" algn="l" rtl="0">
              <a:spcBef>
                <a:spcPts val="0"/>
              </a:spcBef>
              <a:spcAft>
                <a:spcPts val="0"/>
              </a:spcAft>
              <a:buNone/>
            </a:pPr>
            <a:endParaRPr lang="en-AU"/>
          </a:p>
          <a:p>
            <a:pPr marL="0" lvl="0" indent="0" algn="l" rtl="0">
              <a:spcBef>
                <a:spcPts val="0"/>
              </a:spcBef>
              <a:spcAft>
                <a:spcPts val="0"/>
              </a:spcAft>
              <a:buNone/>
            </a:pPr>
            <a:r>
              <a:rPr lang="en-AU"/>
              <a:t>This is huge – as pre pandemic premiumisation was considered a massive growth opportunity for many brand portfolios – but with the uncertainty of this endemic era – affordability is top of most cohorts radar.</a:t>
            </a:r>
          </a:p>
          <a:p>
            <a:pPr marL="0" lvl="0" indent="0" algn="l" rtl="0">
              <a:spcBef>
                <a:spcPts val="0"/>
              </a:spcBef>
              <a:spcAft>
                <a:spcPts val="0"/>
              </a:spcAft>
              <a:buNone/>
            </a:pPr>
            <a:endParaRPr lang="en-AU"/>
          </a:p>
          <a:p>
            <a:pPr marL="0" lvl="0" indent="0" algn="l" rtl="0">
              <a:spcBef>
                <a:spcPts val="0"/>
              </a:spcBef>
              <a:spcAft>
                <a:spcPts val="0"/>
              </a:spcAft>
              <a:buNone/>
            </a:pPr>
            <a:r>
              <a:rPr lang="en-AU"/>
              <a:t>But it is not an all or nothing approach… but what is new is that in the past consumers may have been more prepared to pay a premium for products that offer perceived benefits – </a:t>
            </a:r>
            <a:r>
              <a:rPr lang="en-AU" err="1"/>
              <a:t>eg</a:t>
            </a:r>
            <a:r>
              <a:rPr lang="en-AU"/>
              <a:t> sustainability; health attributes.. But as the new consumer landscape unfolds with a prevailing sense of cost cautiousness.. Brands that will win.. Will look to address niche needs of cohorts but with an affordable rather than only premium offer. </a:t>
            </a:r>
          </a:p>
        </p:txBody>
      </p:sp>
    </p:spTree>
    <p:extLst>
      <p:ext uri="{BB962C8B-B14F-4D97-AF65-F5344CB8AC3E}">
        <p14:creationId xmlns:p14="http://schemas.microsoft.com/office/powerpoint/2010/main" val="2588154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NB these attributes are called out as the most significant ones that consumers claim they are more likely to buy from a more exhaustive list – they are not the ONLY ones</a:t>
            </a:r>
          </a:p>
          <a:p>
            <a:r>
              <a:rPr lang="en-US"/>
              <a:t>These changes in priorities will flow into the decision they make on the products and services they will buy and use and the companies that want to support.</a:t>
            </a:r>
          </a:p>
          <a:p>
            <a:r>
              <a:rPr lang="en-US"/>
              <a:t>Each of these variables play an important role in how consumers want to shape their lives moving forward</a:t>
            </a:r>
          </a:p>
          <a:p>
            <a:r>
              <a:rPr lang="en-US"/>
              <a:t>Affordability is critical which comes as no surprise when we consider the circumstances so many consumers have faced over the last 2 years</a:t>
            </a:r>
          </a:p>
          <a:p>
            <a:r>
              <a:rPr lang="en-US"/>
              <a:t>Fresh produce healthier alternatives  and enhanced nutrition enable consumers to be more proactive when it comes to taking charge of their physical wellbeing with a fundamental need for hygiene and safety in all aspects moving forward.</a:t>
            </a:r>
          </a:p>
          <a:p>
            <a:r>
              <a:rPr lang="en-US"/>
              <a:t>Understanding that the role we play in the world is much bigger than ourselves – seeking out sustainable options; looking out for more vulnerable members of society and ensuring companies are transparent in their supply chains and authentic in what they stand for.</a:t>
            </a:r>
          </a:p>
          <a:p>
            <a:r>
              <a:rPr lang="en-US"/>
              <a:t>Local origin has become increasingly important – both as a security against availability issues but also to support local economies and protect communities.</a:t>
            </a:r>
          </a:p>
          <a:p>
            <a:r>
              <a:rPr lang="en-US"/>
              <a:t>Ongoing @ home lifestyles means consumers seek alternatives that make it easier for them to balance work and life priorities. </a:t>
            </a:r>
          </a:p>
        </p:txBody>
      </p:sp>
    </p:spTree>
    <p:extLst>
      <p:ext uri="{BB962C8B-B14F-4D97-AF65-F5344CB8AC3E}">
        <p14:creationId xmlns:p14="http://schemas.microsoft.com/office/powerpoint/2010/main" val="32415399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b2d54ef91a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b2d54ef91a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AU" sz="1800" b="0" i="0">
                <a:solidFill>
                  <a:srgbClr val="000000"/>
                </a:solidFill>
                <a:effectLst/>
                <a:latin typeface="Montserrat" panose="00000500000000000000" pitchFamily="2" charset="0"/>
              </a:rPr>
              <a:t>As we enter a new endemic-minded phase, companies need to understand that consumer growth is now polarized.  These disparities are underpinned by different mindsets, powered by differing priorities, and revealed through different spending habits. </a:t>
            </a: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b2d54ef91a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b2d54ef91a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1582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b="0" i="0">
                <a:solidFill>
                  <a:srgbClr val="333333"/>
                </a:solidFill>
                <a:effectLst/>
                <a:latin typeface="Open Sans" panose="020B0606030504020204" pitchFamily="34" charset="0"/>
              </a:rPr>
              <a:t>Meanwhile, rising inflation—which hits low-income workers particularly hard.</a:t>
            </a:r>
          </a:p>
          <a:p>
            <a:endParaRPr lang="en-AU" b="0" i="0">
              <a:solidFill>
                <a:srgbClr val="333333"/>
              </a:solidFill>
              <a:effectLst/>
              <a:latin typeface="Open Sans" panose="020B0606030504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AU" b="0" i="0">
                <a:solidFill>
                  <a:srgbClr val="000000"/>
                </a:solidFill>
                <a:effectLst/>
                <a:latin typeface="Open Sans" panose="020B0606030504020204" pitchFamily="34" charset="0"/>
              </a:rPr>
              <a:t>Chart on left shows how surging energy costs have boosted inflation, especially in Europe, after fossil-fuel prices nearly doubled in the past year. Ukraine crisis is only going to exacerbate this situation with rising energy and food prices.</a:t>
            </a:r>
          </a:p>
          <a:p>
            <a:r>
              <a:rPr lang="en-AU" b="0" i="0">
                <a:solidFill>
                  <a:srgbClr val="000000"/>
                </a:solidFill>
                <a:effectLst/>
                <a:latin typeface="Open Sans" panose="020B0606030504020204" pitchFamily="34" charset="0"/>
              </a:rPr>
              <a:t>Rising food prices have also helped to boost inflation. Meanwhile, continuing supply chain disruptions, clogged ports, logistics strains and strong demand for merchandise have broadened these price pressures, especially in the United States. Higher imported goods prices have contributed to inflation in some regions, including Latin America and the Caribbean.</a:t>
            </a:r>
          </a:p>
          <a:p>
            <a:endParaRPr lang="en-AU" b="0" i="0">
              <a:solidFill>
                <a:srgbClr val="000000"/>
              </a:solidFill>
              <a:effectLst/>
              <a:latin typeface="Open Sans" panose="020B0606030504020204" pitchFamily="34" charset="0"/>
            </a:endParaRPr>
          </a:p>
          <a:p>
            <a:r>
              <a:rPr lang="en-AU" b="0" i="0">
                <a:solidFill>
                  <a:srgbClr val="000000"/>
                </a:solidFill>
                <a:effectLst/>
                <a:latin typeface="Open Sans" panose="020B0606030504020204" pitchFamily="34" charset="0"/>
              </a:rPr>
              <a:t>IMFG anticipate  food prices are likely to climb at a more moderate pace of about 4.5 percent this year and decline next year—after </a:t>
            </a:r>
            <a:r>
              <a:rPr lang="en-AU" b="0" i="0" u="none" strike="noStrike">
                <a:solidFill>
                  <a:srgbClr val="3979A6"/>
                </a:solidFill>
                <a:effectLst/>
                <a:latin typeface="Open Sans" panose="020B0606030504020204" pitchFamily="34" charset="0"/>
                <a:hlinkClick r:id="rId3"/>
              </a:rPr>
              <a:t>a rise of 23.1 percent </a:t>
            </a:r>
            <a:r>
              <a:rPr lang="en-AU" b="0" i="0">
                <a:solidFill>
                  <a:srgbClr val="000000"/>
                </a:solidFill>
                <a:effectLst/>
                <a:latin typeface="Open Sans" panose="020B0606030504020204" pitchFamily="34" charset="0"/>
              </a:rPr>
              <a:t>last year, according to the United Nations Food and Agriculture Organization. This should ease spending pressures for millions of people around the world, especially in countries with lower incomes.</a:t>
            </a:r>
          </a:p>
          <a:p>
            <a:r>
              <a:rPr lang="en-AU" b="0" i="0">
                <a:solidFill>
                  <a:srgbClr val="000000"/>
                </a:solidFill>
                <a:effectLst/>
                <a:latin typeface="Open Sans" panose="020B0606030504020204" pitchFamily="34" charset="0"/>
              </a:rPr>
              <a:t>But such burdens fall most heavily on residents of emerging and low-income nations, where food typically makes up a third to half of consumer spending. That share is smaller in advanced economies, such as the United States, where food accounts for less than one-seventh of household shopping bills.</a:t>
            </a:r>
          </a:p>
          <a:p>
            <a:endParaRPr lang="en-AU" b="0" i="0">
              <a:solidFill>
                <a:srgbClr val="333333"/>
              </a:solidFill>
              <a:effectLst/>
              <a:latin typeface="Open Sans" panose="020B0606030504020204" pitchFamily="34" charset="0"/>
            </a:endParaRPr>
          </a:p>
          <a:p>
            <a:r>
              <a:rPr lang="en-AU" b="0" i="0">
                <a:solidFill>
                  <a:srgbClr val="333333"/>
                </a:solidFill>
                <a:effectLst/>
                <a:latin typeface="Open Sans" panose="020B0606030504020204" pitchFamily="34" charset="0"/>
              </a:rPr>
              <a:t>All of this sets the perfect storm where consumers are divided based on their financial circumstances which will dictate the way they can spend moving forward.</a:t>
            </a:r>
            <a:endParaRPr lang="en-AU"/>
          </a:p>
        </p:txBody>
      </p:sp>
    </p:spTree>
    <p:extLst>
      <p:ext uri="{BB962C8B-B14F-4D97-AF65-F5344CB8AC3E}">
        <p14:creationId xmlns:p14="http://schemas.microsoft.com/office/powerpoint/2010/main" val="6374189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b2d54ef91a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b2d54ef91a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61899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b2d54ef91a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b2d54ef91a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90553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b2d54ef91a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b2d54ef91a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96953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buClr>
                <a:schemeClr val="bg1"/>
              </a:buClr>
              <a:buSzPts val="1100"/>
              <a:buFont typeface="Arial" panose="020B0604020202020204" pitchFamily="34" charset="0"/>
              <a:buChar char="•"/>
            </a:pPr>
            <a:r>
              <a:rPr lang="en-AU"/>
              <a:t>Strugglers : </a:t>
            </a:r>
            <a:r>
              <a:rPr lang="en-AU" sz="1100">
                <a:solidFill>
                  <a:schemeClr val="bg1"/>
                </a:solidFill>
                <a:latin typeface="Montserrat" panose="00000500000000000000" pitchFamily="2" charset="0"/>
                <a:ea typeface="Montserrat"/>
                <a:cs typeface="Montserrat"/>
                <a:sym typeface="Montserrat"/>
              </a:rPr>
              <a:t>Biggest consumer segment  who have had to reprioritize their lives and made big changes to adjust to new circumstances; rationalizing and looking to save. Most economical offer will hold most appeal but will appreciate brands who can bring excitement or interest into routines to relieve daily pressures</a:t>
            </a:r>
          </a:p>
          <a:p>
            <a:pPr marL="171450" lvl="0" indent="-171450">
              <a:buClr>
                <a:schemeClr val="bg1"/>
              </a:buClr>
              <a:buSzPts val="1100"/>
              <a:buFont typeface="Arial" panose="020B0604020202020204" pitchFamily="34" charset="0"/>
              <a:buChar char="•"/>
            </a:pPr>
            <a:r>
              <a:rPr lang="en-AU" sz="1100">
                <a:solidFill>
                  <a:schemeClr val="bg1"/>
                </a:solidFill>
                <a:latin typeface="Montserrat" panose="00000500000000000000" pitchFamily="2" charset="0"/>
                <a:ea typeface="Montserrat"/>
                <a:cs typeface="Montserrat"/>
                <a:sym typeface="Montserrat"/>
              </a:rPr>
              <a:t>Rebounders: Lead indicator of  how those impacted by COVID can rebound. Have reprioritized a number of things impacting buying choices with prevalent cost consciousness despite being in more comfortable financial state. Trying to embrace advantages of @home lifestyles including benefits of online shopping</a:t>
            </a:r>
          </a:p>
          <a:p>
            <a:pPr marL="171450" lvl="0" indent="-171450">
              <a:buClr>
                <a:schemeClr val="bg1"/>
              </a:buClr>
              <a:buSzPts val="1100"/>
              <a:buFont typeface="Arial" panose="020B0604020202020204" pitchFamily="34" charset="0"/>
              <a:buChar char="•"/>
            </a:pPr>
            <a:r>
              <a:rPr lang="en-AU" sz="1100">
                <a:solidFill>
                  <a:schemeClr val="bg1"/>
                </a:solidFill>
                <a:latin typeface="Montserrat" panose="00000500000000000000" pitchFamily="2" charset="0"/>
                <a:ea typeface="Montserrat"/>
                <a:cs typeface="Montserrat"/>
                <a:sym typeface="Montserrat"/>
              </a:rPr>
              <a:t>Cautious: Biggest group in society and representative of the future consumer class post pandemic where circumstances may stabilise but cautiousness is the new norm. They have spending ability but need more convincing than before. They weigh pros and cons of purchases more heavily and look for new values and attributes that are more important to them vs pre pandemic.  After affordable prices, this group will be swayed by fresh produce, environmental credentials, known &amp; trusted, hygiene &amp; safety - so brands and retailers should target their trigger points and needs.</a:t>
            </a:r>
          </a:p>
          <a:p>
            <a:pPr marL="171450" lvl="0" indent="-171450">
              <a:buClr>
                <a:schemeClr val="bg1"/>
              </a:buClr>
              <a:buSzPts val="1100"/>
              <a:buFont typeface="Arial" panose="020B0604020202020204" pitchFamily="34" charset="0"/>
              <a:buChar char="•"/>
            </a:pPr>
            <a:r>
              <a:rPr lang="en-AU" sz="1100">
                <a:solidFill>
                  <a:schemeClr val="bg1"/>
                </a:solidFill>
                <a:latin typeface="Montserrat" panose="00000500000000000000" pitchFamily="2" charset="0"/>
                <a:ea typeface="Montserrat"/>
                <a:cs typeface="Montserrat"/>
                <a:sym typeface="Montserrat"/>
              </a:rPr>
              <a:t>Unchanged: A mixed bag of consumers but skewed to those insulated from COVID financial stresses, able to spend freely and not watch spend closely .Least likely to have changed priorities and </a:t>
            </a:r>
            <a:r>
              <a:rPr lang="en-AU" sz="1100" err="1">
                <a:solidFill>
                  <a:schemeClr val="bg1"/>
                </a:solidFill>
                <a:latin typeface="Montserrat" panose="00000500000000000000" pitchFamily="2" charset="0"/>
                <a:ea typeface="Montserrat"/>
                <a:cs typeface="Montserrat"/>
                <a:sym typeface="Montserrat"/>
              </a:rPr>
              <a:t>behaviors</a:t>
            </a:r>
            <a:r>
              <a:rPr lang="en-AU" sz="1100">
                <a:solidFill>
                  <a:schemeClr val="bg1"/>
                </a:solidFill>
                <a:latin typeface="Montserrat" panose="00000500000000000000" pitchFamily="2" charset="0"/>
                <a:ea typeface="Montserrat"/>
                <a:cs typeface="Montserrat"/>
                <a:sym typeface="Montserrat"/>
              </a:rPr>
              <a:t> but trying to make healthier lifestyle choices</a:t>
            </a:r>
          </a:p>
          <a:p>
            <a:pPr marL="171450" lvl="0" indent="-171450">
              <a:buClr>
                <a:schemeClr val="bg1"/>
              </a:buClr>
              <a:buSzPts val="1100"/>
              <a:buFont typeface="Arial" panose="020B0604020202020204" pitchFamily="34" charset="0"/>
              <a:buChar char="•"/>
            </a:pPr>
            <a:r>
              <a:rPr lang="en-AU" sz="1100">
                <a:solidFill>
                  <a:schemeClr val="bg1"/>
                </a:solidFill>
                <a:latin typeface="Montserrat" panose="00000500000000000000" pitchFamily="2" charset="0"/>
                <a:ea typeface="Montserrat"/>
                <a:cs typeface="Montserrat"/>
                <a:sym typeface="Montserrat"/>
              </a:rPr>
              <a:t>Thrivers:  Small but mighty. This group is prioritizing security and preparedness for what might lie ahead.  They have the ability to spend disproportionately on products, brands and experiences that align with their growing focus on health and wellness, environmental credentials and social good.</a:t>
            </a:r>
          </a:p>
        </p:txBody>
      </p:sp>
    </p:spTree>
    <p:extLst>
      <p:ext uri="{BB962C8B-B14F-4D97-AF65-F5344CB8AC3E}">
        <p14:creationId xmlns:p14="http://schemas.microsoft.com/office/powerpoint/2010/main" val="17745493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AU" sz="1800" b="0" i="0">
                <a:solidFill>
                  <a:srgbClr val="000000"/>
                </a:solidFill>
                <a:effectLst/>
                <a:latin typeface="Arial" panose="020B0604020202020204" pitchFamily="34" charset="0"/>
              </a:rPr>
              <a:t>Mindset and recent lived experiences have changed consumers’ outlook and </a:t>
            </a:r>
            <a:r>
              <a:rPr lang="en-AU" sz="1800" b="0" i="0" err="1">
                <a:solidFill>
                  <a:srgbClr val="000000"/>
                </a:solidFill>
                <a:effectLst/>
                <a:latin typeface="Arial" panose="020B0604020202020204" pitchFamily="34" charset="0"/>
              </a:rPr>
              <a:t>behavior</a:t>
            </a:r>
            <a:r>
              <a:rPr lang="en-AU" sz="1800" b="0" i="0">
                <a:solidFill>
                  <a:srgbClr val="000000"/>
                </a:solidFill>
                <a:effectLst/>
                <a:latin typeface="Arial" panose="020B0604020202020204" pitchFamily="34" charset="0"/>
              </a:rPr>
              <a:t> across the spectrum. Looking forward, companies should be thinking about each new consumer cohort from the stance of where their shopping habits have shifted, what factors ground their purchase decisions and what pivotal factors will unlock consumption opportunities in future. </a:t>
            </a:r>
            <a:r>
              <a:rPr lang="en-AU" sz="1800">
                <a:solidFill>
                  <a:srgbClr val="000000"/>
                </a:solidFill>
                <a:effectLst/>
                <a:latin typeface="Montserrat" pitchFamily="2" charset="77"/>
              </a:rPr>
              <a:t> </a:t>
            </a:r>
            <a:br>
              <a:rPr lang="en-AU" sz="1800">
                <a:solidFill>
                  <a:srgbClr val="000000"/>
                </a:solidFill>
                <a:effectLst/>
                <a:latin typeface="Montserrat" pitchFamily="2" charset="77"/>
              </a:rPr>
            </a:br>
            <a:r>
              <a:rPr lang="en-AU" sz="1800">
                <a:solidFill>
                  <a:srgbClr val="000000"/>
                </a:solidFill>
                <a:effectLst/>
                <a:latin typeface="Montserrat" pitchFamily="2" charset="77"/>
              </a:rPr>
              <a:t> </a:t>
            </a:r>
            <a:br>
              <a:rPr lang="en-AU" sz="1800">
                <a:solidFill>
                  <a:srgbClr val="000000"/>
                </a:solidFill>
                <a:effectLst/>
                <a:latin typeface="Montserrat" pitchFamily="2" charset="77"/>
              </a:rPr>
            </a:br>
            <a:r>
              <a:rPr lang="en-AU" sz="1800" b="0" i="0">
                <a:solidFill>
                  <a:srgbClr val="000000"/>
                </a:solidFill>
                <a:effectLst/>
                <a:latin typeface="Arial" panose="020B0604020202020204" pitchFamily="34" charset="0"/>
              </a:rPr>
              <a:t>If COVID-19 takes the endemic path that many are projecting, stability may allow the Continually Insecure to gradually improve their situation and morph with Constrained Rebounders. Similarly, the Unharmed Cautious could start to exhibit the habits of the Business as Usual consumer. </a:t>
            </a:r>
            <a:r>
              <a:rPr lang="en-AU" sz="1800">
                <a:solidFill>
                  <a:srgbClr val="000000"/>
                </a:solidFill>
                <a:effectLst/>
                <a:latin typeface="Montserrat" pitchFamily="2" charset="77"/>
              </a:rPr>
              <a:t> </a:t>
            </a:r>
            <a:br>
              <a:rPr lang="en-AU" sz="1800">
                <a:solidFill>
                  <a:srgbClr val="000000"/>
                </a:solidFill>
                <a:effectLst/>
                <a:latin typeface="Montserrat" pitchFamily="2" charset="77"/>
              </a:rPr>
            </a:br>
            <a:r>
              <a:rPr lang="en-AU" sz="1800">
                <a:solidFill>
                  <a:srgbClr val="000000"/>
                </a:solidFill>
                <a:effectLst/>
                <a:latin typeface="Montserrat" pitchFamily="2" charset="77"/>
              </a:rPr>
              <a:t> </a:t>
            </a:r>
            <a:br>
              <a:rPr lang="en-AU" sz="1800">
                <a:solidFill>
                  <a:srgbClr val="000000"/>
                </a:solidFill>
                <a:effectLst/>
                <a:latin typeface="Montserrat" pitchFamily="2" charset="77"/>
              </a:rPr>
            </a:br>
            <a:r>
              <a:rPr lang="en-AU" sz="1800" b="0" i="0">
                <a:solidFill>
                  <a:srgbClr val="000000"/>
                </a:solidFill>
                <a:effectLst/>
                <a:latin typeface="Arial" panose="020B0604020202020204" pitchFamily="34" charset="0"/>
              </a:rPr>
              <a:t>In a scenario where it becomes necessary to return to lockdowns, we could easily see the reverse occur. Purse strings would tighten further, and cautiousness would ramp up across all groups.</a:t>
            </a:r>
            <a:r>
              <a:rPr lang="en-AU" sz="1800">
                <a:solidFill>
                  <a:srgbClr val="000000"/>
                </a:solidFill>
                <a:effectLst/>
                <a:latin typeface="Montserrat" pitchFamily="2" charset="77"/>
              </a:rPr>
              <a:t> </a:t>
            </a:r>
            <a:br>
              <a:rPr lang="en-AU" sz="1800">
                <a:solidFill>
                  <a:srgbClr val="000000"/>
                </a:solidFill>
                <a:effectLst/>
                <a:latin typeface="Montserrat" pitchFamily="2" charset="77"/>
              </a:rPr>
            </a:br>
            <a:r>
              <a:rPr lang="en-AU" sz="1800" b="0" i="0">
                <a:solidFill>
                  <a:srgbClr val="000000"/>
                </a:solidFill>
                <a:effectLst/>
                <a:latin typeface="Arial" panose="020B0604020202020204" pitchFamily="34" charset="0"/>
              </a:rPr>
              <a:t> </a:t>
            </a:r>
            <a:endParaRPr lang="en-US" sz="1100">
              <a:latin typeface="Montserra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26292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ac2a4770c2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ac2a4770c2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AU" sz="1100" b="0" i="0">
                <a:solidFill>
                  <a:srgbClr val="000000"/>
                </a:solidFill>
                <a:effectLst/>
                <a:latin typeface="Montserrat" panose="00000500000000000000" pitchFamily="2" charset="0"/>
              </a:rPr>
              <a:t>Businesses must reinvent their portfolios and forge new strategies to navigate the new needs, priorities, and preferences of this divided consumer landscape. There are many examples of how both brands and retailers are adapting and reinventing strategies to address the new economic divide</a:t>
            </a:r>
            <a:endParaRPr lang="en-US" sz="800">
              <a:latin typeface="Montserrat"/>
              <a:ea typeface="Calibri" panose="020F0502020204030204" pitchFamily="34"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AU"/>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AU"/>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AU"/>
              <a:t>Other examples : Tesco: Buy One to Help A Child https://www.retailgazette.co.uk/blog/2021/07/tesco-launches-new-scheme-to-feed-children-this-summer/?utm_source=rss&amp;utm_medium=rss&amp;utm_campaign=tesco-launches-new-scheme-to-feed-children-this-summer</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AU" sz="1100" b="0" i="0">
              <a:solidFill>
                <a:srgbClr val="222222"/>
              </a:solidFill>
              <a:effectLst/>
              <a:latin typeface="Montserrat" panose="00000500000000000000" pitchFamily="2"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AU" sz="1100" b="0" i="0">
                <a:solidFill>
                  <a:srgbClr val="222222"/>
                </a:solidFill>
                <a:effectLst/>
                <a:latin typeface="Montserrat" panose="00000500000000000000" pitchFamily="2" charset="0"/>
              </a:rPr>
              <a:t>Tesco shoppers helps feed millions of children with national initiative donating a penny for every piece of fresh fruit and vegetable purchased in its stores. the scheme builds on Tesco’s existing food redistribution programme with </a:t>
            </a:r>
            <a:r>
              <a:rPr lang="en-AU" sz="1100" b="0" i="0" err="1">
                <a:solidFill>
                  <a:srgbClr val="222222"/>
                </a:solidFill>
                <a:effectLst/>
                <a:latin typeface="Montserrat" panose="00000500000000000000" pitchFamily="2" charset="0"/>
              </a:rPr>
              <a:t>FareShare</a:t>
            </a:r>
            <a:r>
              <a:rPr lang="en-AU" sz="1100" b="0" i="0">
                <a:solidFill>
                  <a:srgbClr val="222222"/>
                </a:solidFill>
                <a:effectLst/>
                <a:latin typeface="Montserrat" panose="00000500000000000000" pitchFamily="2" charset="0"/>
              </a:rPr>
              <a:t>, which saw Tesco provide more than 29 million meals of surplus food last year</a:t>
            </a:r>
            <a:endParaRPr lang="en-AU" sz="1000" b="0" i="0" u="none" strike="noStrike" cap="none">
              <a:solidFill>
                <a:srgbClr val="000000"/>
              </a:solidFill>
              <a:latin typeface="Montserrat" panose="00000500000000000000" pitchFamily="2" charset="0"/>
              <a:ea typeface="Montserrat"/>
              <a:cs typeface="Montserrat"/>
              <a:sym typeface="Montserrat"/>
            </a:endParaRPr>
          </a:p>
          <a:p>
            <a:pPr marL="158750" lvl="0" indent="0" algn="l" rtl="0">
              <a:lnSpc>
                <a:spcPct val="100000"/>
              </a:lnSpc>
              <a:spcBef>
                <a:spcPts val="0"/>
              </a:spcBef>
              <a:spcAft>
                <a:spcPts val="0"/>
              </a:spcAft>
              <a:buSzPts val="1100"/>
              <a:buNone/>
            </a:pPr>
            <a:endParaRPr lang="en-AU"/>
          </a:p>
          <a:p>
            <a:pPr marL="0" lvl="0" indent="0" algn="l" rtl="0">
              <a:spcBef>
                <a:spcPts val="0"/>
              </a:spcBef>
              <a:spcAft>
                <a:spcPts val="0"/>
              </a:spcAft>
              <a:buNone/>
            </a:pPr>
            <a:endParaRPr/>
          </a:p>
        </p:txBody>
      </p:sp>
    </p:spTree>
    <p:extLst>
      <p:ext uri="{BB962C8B-B14F-4D97-AF65-F5344CB8AC3E}">
        <p14:creationId xmlns:p14="http://schemas.microsoft.com/office/powerpoint/2010/main" val="6956526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ac2a4770c2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ac2a4770c2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AU" sz="1100" b="0" i="0">
                <a:solidFill>
                  <a:srgbClr val="000000"/>
                </a:solidFill>
                <a:effectLst/>
                <a:latin typeface="Montserrat" panose="00000500000000000000" pitchFamily="2" charset="0"/>
              </a:rPr>
              <a:t>Businesses must reinvent their portfolios and forge new strategies to navigate the new needs, priorities, and preferences of this divided consumer landscape. There are many examples of how both brands and retailers are adapting and reinventing strategies to address the new economic divide</a:t>
            </a:r>
            <a:endParaRPr lang="en-US" sz="800">
              <a:latin typeface="Montserrat"/>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2103089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ac14597a3a_1_1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4" name="Google Shape;2134;gac14597a3a_1_1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sz="1800" b="0" i="0">
                <a:solidFill>
                  <a:srgbClr val="000000"/>
                </a:solidFill>
                <a:effectLst/>
                <a:latin typeface="Montserrat" panose="00000500000000000000" pitchFamily="2" charset="0"/>
              </a:rPr>
              <a:t>If we have learnt anything over the last 2 years it is that we need to “expect the unexpected” and NOT assume that life will bounce back to how it was in 2019. Because for the majority – it hasn’t and it just isn’t relevant anymore. </a:t>
            </a:r>
          </a:p>
          <a:p>
            <a:pPr marL="0" lvl="0" indent="0" algn="l" rtl="0">
              <a:spcBef>
                <a:spcPts val="0"/>
              </a:spcBef>
              <a:spcAft>
                <a:spcPts val="0"/>
              </a:spcAft>
              <a:buNone/>
            </a:pPr>
            <a:r>
              <a:rPr lang="en-AU" sz="1800" b="0" i="0">
                <a:solidFill>
                  <a:srgbClr val="000000"/>
                </a:solidFill>
                <a:effectLst/>
                <a:latin typeface="Montserrat" panose="00000500000000000000" pitchFamily="2" charset="0"/>
              </a:rPr>
              <a:t> </a:t>
            </a:r>
          </a:p>
          <a:p>
            <a:pPr marL="0" lvl="0" indent="0" algn="l" rtl="0">
              <a:spcBef>
                <a:spcPts val="0"/>
              </a:spcBef>
              <a:spcAft>
                <a:spcPts val="0"/>
              </a:spcAft>
              <a:buNone/>
            </a:pPr>
            <a:r>
              <a:rPr lang="en-AU" sz="1800" b="0" i="0">
                <a:solidFill>
                  <a:srgbClr val="000000"/>
                </a:solidFill>
                <a:effectLst/>
                <a:latin typeface="Montserrat" panose="00000500000000000000" pitchFamily="2" charset="0"/>
              </a:rPr>
              <a:t>Businesses must reinvent their portfolios and forge new strategies to navigate the new needs, priorities, and preferences of this divided consumer landscape ad ask themselves the following questions.</a:t>
            </a:r>
            <a:endParaRPr/>
          </a:p>
        </p:txBody>
      </p:sp>
    </p:spTree>
    <p:extLst>
      <p:ext uri="{BB962C8B-B14F-4D97-AF65-F5344CB8AC3E}">
        <p14:creationId xmlns:p14="http://schemas.microsoft.com/office/powerpoint/2010/main" val="17893403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2" name="Google Shape;1312;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ac2a4770c2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ac2a4770c2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lang="en-NZ"/>
          </a:p>
        </p:txBody>
      </p:sp>
    </p:spTree>
    <p:extLst>
      <p:ext uri="{BB962C8B-B14F-4D97-AF65-F5344CB8AC3E}">
        <p14:creationId xmlns:p14="http://schemas.microsoft.com/office/powerpoint/2010/main" val="483267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lnSpc>
                <a:spcPct val="100000"/>
              </a:lnSpc>
              <a:spcBef>
                <a:spcPts val="0"/>
              </a:spcBef>
              <a:spcAft>
                <a:spcPts val="0"/>
              </a:spcAft>
              <a:buSzPts val="1100"/>
            </a:pPr>
            <a:r>
              <a:rPr lang="en-US"/>
              <a:t>In addition to these short term pressures that we have already outlined there are several other underlying factors that will impact the new economic divide which are likely to map to longer term shifts</a:t>
            </a:r>
          </a:p>
          <a:p>
            <a:pPr marL="171450" lvl="0" indent="-171450" algn="l" rtl="0">
              <a:lnSpc>
                <a:spcPct val="100000"/>
              </a:lnSpc>
              <a:spcBef>
                <a:spcPts val="0"/>
              </a:spcBef>
              <a:spcAft>
                <a:spcPts val="0"/>
              </a:spcAft>
              <a:buSzPts val="1100"/>
            </a:pPr>
            <a:endParaRPr lang="en-US"/>
          </a:p>
          <a:p>
            <a:pPr marL="171450" lvl="0" indent="-171450" algn="l" rtl="0">
              <a:lnSpc>
                <a:spcPct val="100000"/>
              </a:lnSpc>
              <a:spcBef>
                <a:spcPts val="0"/>
              </a:spcBef>
              <a:spcAft>
                <a:spcPts val="0"/>
              </a:spcAft>
              <a:buSzPts val="1100"/>
            </a:pPr>
            <a:r>
              <a:rPr lang="en-AU"/>
              <a:t>Whilst job loss/ reduced hours – leading to reduced incomes is the most obvious sign and cause of inequality. Support systems – be that government subsidies or </a:t>
            </a:r>
            <a:r>
              <a:rPr lang="en-AU" b="1"/>
              <a:t>consumers previous savings </a:t>
            </a:r>
            <a:r>
              <a:rPr lang="en-AU"/>
              <a:t>have also dwindled or disappeared as the pandemic enters its 3</a:t>
            </a:r>
            <a:r>
              <a:rPr lang="en-AU" baseline="30000"/>
              <a:t>rd</a:t>
            </a:r>
            <a:r>
              <a:rPr lang="en-AU"/>
              <a:t> year. </a:t>
            </a:r>
          </a:p>
          <a:p>
            <a:pPr marL="171450" lvl="0" indent="-171450" algn="l" rtl="0">
              <a:lnSpc>
                <a:spcPct val="100000"/>
              </a:lnSpc>
              <a:spcBef>
                <a:spcPts val="0"/>
              </a:spcBef>
              <a:spcAft>
                <a:spcPts val="0"/>
              </a:spcAft>
              <a:buSzPts val="1100"/>
            </a:pPr>
            <a:r>
              <a:rPr lang="en-AU"/>
              <a:t>For those dependent on the informal economy – those support structures were non-existent in the first place which means that they continue to suffer from diminished standards of living and constrained circumstances the longer COVID goes on.</a:t>
            </a:r>
          </a:p>
          <a:p>
            <a:pPr marL="171450" lvl="0" indent="-171450" algn="l" rtl="0">
              <a:lnSpc>
                <a:spcPct val="100000"/>
              </a:lnSpc>
              <a:spcBef>
                <a:spcPts val="0"/>
              </a:spcBef>
              <a:spcAft>
                <a:spcPts val="0"/>
              </a:spcAft>
              <a:buSzPts val="1100"/>
            </a:pPr>
            <a:endParaRPr lang="en-AU"/>
          </a:p>
          <a:p>
            <a:pPr marL="171450" lvl="0" indent="-171450" algn="l" rtl="0">
              <a:lnSpc>
                <a:spcPct val="100000"/>
              </a:lnSpc>
              <a:spcBef>
                <a:spcPts val="0"/>
              </a:spcBef>
              <a:spcAft>
                <a:spcPts val="0"/>
              </a:spcAft>
              <a:buSzPts val="1100"/>
            </a:pPr>
            <a:endParaRPr lang="en-AU"/>
          </a:p>
          <a:p>
            <a:pPr marL="171450" lvl="0" indent="-171450" algn="l" rtl="0">
              <a:lnSpc>
                <a:spcPct val="100000"/>
              </a:lnSpc>
              <a:spcBef>
                <a:spcPts val="0"/>
              </a:spcBef>
              <a:spcAft>
                <a:spcPts val="0"/>
              </a:spcAft>
              <a:buSzPts val="1100"/>
            </a:pPr>
            <a:r>
              <a:rPr lang="en-AU"/>
              <a:t>Other underlying factors will also mean inequity will remain long after COVID has left us</a:t>
            </a:r>
          </a:p>
          <a:p>
            <a:pPr marL="171450" lvl="0" indent="-171450" algn="l" rtl="0">
              <a:lnSpc>
                <a:spcPct val="100000"/>
              </a:lnSpc>
              <a:spcBef>
                <a:spcPts val="0"/>
              </a:spcBef>
              <a:spcAft>
                <a:spcPts val="0"/>
              </a:spcAft>
              <a:buSzPts val="1100"/>
            </a:pPr>
            <a:r>
              <a:rPr lang="en-AU"/>
              <a:t>Some markets will continue to be more volatile due to heavy reliance on certain industries  - </a:t>
            </a:r>
            <a:r>
              <a:rPr lang="en-AU" err="1"/>
              <a:t>eg</a:t>
            </a:r>
            <a:r>
              <a:rPr lang="en-AU"/>
              <a:t> tourism in Thailand; pacific islands – recovery of those industries may take years by which time people’s livelihoods have been decimated.</a:t>
            </a:r>
          </a:p>
          <a:p>
            <a:pPr marL="171450" lvl="0" indent="-171450" algn="l" rtl="0">
              <a:lnSpc>
                <a:spcPct val="100000"/>
              </a:lnSpc>
              <a:spcBef>
                <a:spcPts val="0"/>
              </a:spcBef>
              <a:spcAft>
                <a:spcPts val="0"/>
              </a:spcAft>
              <a:buSzPts val="1100"/>
            </a:pPr>
            <a:endParaRPr lang="en-AU"/>
          </a:p>
          <a:p>
            <a:pPr marL="171450" lvl="0" indent="-171450" algn="l" rtl="0">
              <a:lnSpc>
                <a:spcPct val="100000"/>
              </a:lnSpc>
              <a:spcBef>
                <a:spcPts val="0"/>
              </a:spcBef>
              <a:spcAft>
                <a:spcPts val="0"/>
              </a:spcAft>
              <a:buSzPts val="1100"/>
            </a:pPr>
            <a:r>
              <a:rPr lang="en-AU"/>
              <a:t>Whist prior to  the pandemic – poverty levels and gender equality was improving – COVID has pushed these movements back which could take decades to recover – highlighting </a:t>
            </a:r>
            <a:r>
              <a:rPr lang="en-AU" b="1"/>
              <a:t>inequity within societies</a:t>
            </a:r>
            <a:r>
              <a:rPr lang="en-AU"/>
              <a:t> even those that show top line recovery.  </a:t>
            </a:r>
          </a:p>
          <a:p>
            <a:pPr marL="171450" lvl="0" indent="-171450" algn="l" rtl="0">
              <a:lnSpc>
                <a:spcPct val="100000"/>
              </a:lnSpc>
              <a:spcBef>
                <a:spcPts val="0"/>
              </a:spcBef>
              <a:spcAft>
                <a:spcPts val="0"/>
              </a:spcAft>
              <a:buSzPts val="1100"/>
            </a:pPr>
            <a:r>
              <a:rPr lang="en-AU"/>
              <a:t>Factor in also the inequity of health care standards and access to healthy diet -   making it harder for consumers to get back on their feet and adopt proactive health management</a:t>
            </a:r>
          </a:p>
          <a:p>
            <a:pPr marL="171450" lvl="0" indent="-171450" algn="l" rtl="0">
              <a:lnSpc>
                <a:spcPct val="100000"/>
              </a:lnSpc>
              <a:spcBef>
                <a:spcPts val="0"/>
              </a:spcBef>
              <a:spcAft>
                <a:spcPts val="0"/>
              </a:spcAft>
              <a:buSzPts val="1100"/>
            </a:pPr>
            <a:endParaRPr lang="en-AU"/>
          </a:p>
          <a:p>
            <a:pPr marL="171450" lvl="0" indent="-171450" algn="l" rtl="0">
              <a:lnSpc>
                <a:spcPct val="100000"/>
              </a:lnSpc>
              <a:spcBef>
                <a:spcPts val="0"/>
              </a:spcBef>
              <a:spcAft>
                <a:spcPts val="0"/>
              </a:spcAft>
              <a:buSzPts val="1100"/>
            </a:pPr>
            <a:r>
              <a:rPr lang="en-AU"/>
              <a:t>As well, amid supply chain disruption, </a:t>
            </a:r>
            <a:r>
              <a:rPr lang="en-AU" err="1"/>
              <a:t>labor</a:t>
            </a:r>
            <a:r>
              <a:rPr lang="en-AU"/>
              <a:t> shortages, companies have looked to reduce risk within their business which has led to permanent structural </a:t>
            </a:r>
            <a:r>
              <a:rPr lang="en-AU" err="1"/>
              <a:t>labor</a:t>
            </a:r>
            <a:r>
              <a:rPr lang="en-AU"/>
              <a:t> reforms –casualisation of the </a:t>
            </a:r>
            <a:r>
              <a:rPr lang="en-AU" err="1"/>
              <a:t>labor</a:t>
            </a:r>
            <a:r>
              <a:rPr lang="en-AU"/>
              <a:t> force; </a:t>
            </a:r>
            <a:r>
              <a:rPr lang="en-AU" err="1"/>
              <a:t>automatation</a:t>
            </a:r>
            <a:r>
              <a:rPr lang="en-AU"/>
              <a:t> and robotics … all take pressure off </a:t>
            </a:r>
            <a:r>
              <a:rPr lang="en-AU" err="1"/>
              <a:t>labor</a:t>
            </a:r>
            <a:r>
              <a:rPr lang="en-AU"/>
              <a:t> shortages but also take away lower income jobs that more vulnerable members of society rely on for employment.</a:t>
            </a:r>
          </a:p>
          <a:p>
            <a:pPr marL="171450" lvl="0" indent="-171450" algn="l" rtl="0">
              <a:lnSpc>
                <a:spcPct val="100000"/>
              </a:lnSpc>
              <a:spcBef>
                <a:spcPts val="0"/>
              </a:spcBef>
              <a:spcAft>
                <a:spcPts val="0"/>
              </a:spcAft>
              <a:buSzPts val="1100"/>
            </a:pPr>
            <a:endParaRPr lang="en-AU"/>
          </a:p>
          <a:p>
            <a:pPr marL="171450" lvl="0" indent="-171450" algn="l" rtl="0">
              <a:lnSpc>
                <a:spcPct val="100000"/>
              </a:lnSpc>
              <a:spcBef>
                <a:spcPts val="0"/>
              </a:spcBef>
              <a:spcAft>
                <a:spcPts val="0"/>
              </a:spcAft>
              <a:buSzPts val="1100"/>
            </a:pPr>
            <a:r>
              <a:rPr lang="en-AU"/>
              <a:t>This all points to the ongoing impacts that will face our society and retail landscape moving forward – a landscape that is divided, unbalanced due to financial polarization which will bring changed/ shifted consumption patterns</a:t>
            </a:r>
          </a:p>
          <a:p>
            <a:endParaRPr lang="en-AU"/>
          </a:p>
          <a:p>
            <a:endParaRPr lang="en-US"/>
          </a:p>
        </p:txBody>
      </p:sp>
    </p:spTree>
    <p:extLst>
      <p:ext uri="{BB962C8B-B14F-4D97-AF65-F5344CB8AC3E}">
        <p14:creationId xmlns:p14="http://schemas.microsoft.com/office/powerpoint/2010/main" val="12380189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9ff12ebbc7_0_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9ff12ebbc7_0_950:notes"/>
          <p:cNvSpPr txBox="1">
            <a:spLocks noGrp="1"/>
          </p:cNvSpPr>
          <p:nvPr>
            <p:ph type="body" idx="1"/>
          </p:nvPr>
        </p:nvSpPr>
        <p:spPr>
          <a:xfrm>
            <a:off x="685800" y="4343400"/>
            <a:ext cx="5486400" cy="4114800"/>
          </a:xfrm>
          <a:prstGeom prst="rect">
            <a:avLst/>
          </a:prstGeom>
        </p:spPr>
        <p:txBody>
          <a:bodyPr spcFirstLastPara="1" wrap="square" lIns="91415" tIns="91415" rIns="91415" bIns="91415" anchor="t" anchorCtr="0">
            <a:noAutofit/>
          </a:bodyPr>
          <a:lstStyle/>
          <a:p>
            <a:endParaRPr/>
          </a:p>
        </p:txBody>
      </p:sp>
    </p:spTree>
    <p:extLst>
      <p:ext uri="{BB962C8B-B14F-4D97-AF65-F5344CB8AC3E}">
        <p14:creationId xmlns:p14="http://schemas.microsoft.com/office/powerpoint/2010/main" val="42706563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gb663873c2b_1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1" name="Google Shape;1641;gb663873c2b_1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Whilst not back to 2019 employment levels – developed regions are faring better than developing counterparts.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AU"/>
              <a:t> The European and the North American regions are showing the most encouraging signs of recovery, while South-East Asia and Latin America and the Caribbean have the most negative outlook. At the national level, </a:t>
            </a:r>
            <a:r>
              <a:rPr lang="en-AU" err="1"/>
              <a:t>labor</a:t>
            </a:r>
            <a:r>
              <a:rPr lang="en-AU"/>
              <a:t> market recovery is strongest in high-income countries, while lower-middle-income economies are faring worst.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Source: https://www.ilo.org/wesodata/?chart=Z2VuZGVyPVsiVG90YWwiXSZ1bml0PSJOdW1iZXIiJnNlY3Rvcj1bXSZ5ZWFyRnJvbT0yMDAwJmluY29tZT1bXSZpbmRpY2F0b3I9WyJ1bmVtcGxveW1lbnQiXSZzdGF0dXM9W10mcmVnaW9uPVsiU3ViLVNhaGFyYW4gQWZyaWNhIiwiTm9ydGhlcm4gQW1lcmljYSIsIlNvdXRoLUVhc3Rlcm4gQXNpYSBhbmQgdGhlIFBhY2lmaWMiLCJTb3V0aGVybiBBc2lhIiwiTm9ydGhlcm4sIFNvdXRoZXJuIGFuZCBXZXN0ZXJuIEV1cm9wZSIsIkVhc3Rlcm4gRXVyb3BlIiwiTm9ydGhlcm4gQWZyaWNhIiwiQXJhYiBTdGF0ZXMiXSZjb3VudHJ5PVtdJndvcmtpbmdQb3ZlcnR5PVtdJnllYXJUbz0yMDIzJnZpZXdGb3JtYXQ9IkNoYXJ0IiZhZ2U9WyJBZ2UxNXBsdXMiXSZsYW5ndWFnZT0iZW4i</a:t>
            </a:r>
          </a:p>
          <a:p>
            <a:pPr marL="0" lvl="0" indent="0" algn="l" rtl="0">
              <a:spcBef>
                <a:spcPts val="0"/>
              </a:spcBef>
              <a:spcAft>
                <a:spcPts val="0"/>
              </a:spcAft>
              <a:buNone/>
            </a:pPr>
            <a:endParaRPr/>
          </a:p>
        </p:txBody>
      </p:sp>
    </p:spTree>
    <p:extLst>
      <p:ext uri="{BB962C8B-B14F-4D97-AF65-F5344CB8AC3E}">
        <p14:creationId xmlns:p14="http://schemas.microsoft.com/office/powerpoint/2010/main" val="22540323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lnSpc>
                <a:spcPct val="100000"/>
              </a:lnSpc>
              <a:spcBef>
                <a:spcPts val="0"/>
              </a:spcBef>
              <a:spcAft>
                <a:spcPts val="0"/>
              </a:spcAft>
              <a:buSzPts val="1100"/>
              <a:buChar char="●"/>
            </a:pPr>
            <a:r>
              <a:rPr lang="en-NZ"/>
              <a:t>The sharp and immediate effects in 2020 diminished in most markets in 2021 will continue in 2022.  Underemployment is contributing to a decline in consumer spending as consumer confidence around financial security is eroded leading to lost spending power. Coupled with unemployment as well as people who have left the </a:t>
            </a:r>
            <a:r>
              <a:rPr lang="en-NZ" err="1"/>
              <a:t>labor</a:t>
            </a:r>
            <a:r>
              <a:rPr lang="en-NZ"/>
              <a:t> force permanently means </a:t>
            </a:r>
          </a:p>
          <a:p>
            <a:pPr marL="171450" lvl="0" indent="-171450" algn="l" rtl="0">
              <a:lnSpc>
                <a:spcPct val="100000"/>
              </a:lnSpc>
              <a:spcBef>
                <a:spcPts val="0"/>
              </a:spcBef>
              <a:spcAft>
                <a:spcPts val="0"/>
              </a:spcAft>
              <a:buSzPts val="1100"/>
              <a:buChar char="●"/>
            </a:pPr>
            <a:endParaRPr lang="en-NZ"/>
          </a:p>
          <a:p>
            <a:pPr marL="171450" lvl="0" indent="-171450" algn="l" rtl="0">
              <a:lnSpc>
                <a:spcPct val="100000"/>
              </a:lnSpc>
              <a:spcBef>
                <a:spcPts val="0"/>
              </a:spcBef>
              <a:spcAft>
                <a:spcPts val="0"/>
              </a:spcAft>
              <a:buSzPts val="1100"/>
              <a:buChar char="●"/>
            </a:pPr>
            <a:endParaRPr lang="en-AU" b="0" i="0">
              <a:solidFill>
                <a:srgbClr val="333333"/>
              </a:solidFill>
              <a:effectLst/>
              <a:latin typeface="Source Sans Pro" panose="020B0503030403020204" pitchFamily="34" charset="0"/>
            </a:endParaRPr>
          </a:p>
          <a:p>
            <a:pPr marL="171450" lvl="0" indent="-171450" algn="l" rtl="0">
              <a:lnSpc>
                <a:spcPct val="100000"/>
              </a:lnSpc>
              <a:spcBef>
                <a:spcPts val="0"/>
              </a:spcBef>
              <a:spcAft>
                <a:spcPts val="0"/>
              </a:spcAft>
              <a:buSzPts val="1100"/>
              <a:buChar char="●"/>
            </a:pPr>
            <a:r>
              <a:rPr lang="en-AU" b="0" i="0">
                <a:solidFill>
                  <a:srgbClr val="333333"/>
                </a:solidFill>
                <a:effectLst/>
                <a:latin typeface="Source Sans Pro" panose="020B0503030403020204" pitchFamily="34" charset="0"/>
              </a:rPr>
              <a:t>This indicator represents the percentage of hours lost compared to the baseline (the latest pre-crisis quarter, i.e., the 4th quarter of 2019, seasonally adjusted), adjusting for population aged 15-64. Hence, the figures reported should not be interpreted as a quarterly or an inter-annual growth rate. </a:t>
            </a:r>
          </a:p>
          <a:p>
            <a:pPr marL="171450" lvl="0" indent="-171450" algn="l" rtl="0">
              <a:lnSpc>
                <a:spcPct val="100000"/>
              </a:lnSpc>
              <a:spcBef>
                <a:spcPts val="0"/>
              </a:spcBef>
              <a:spcAft>
                <a:spcPts val="0"/>
              </a:spcAft>
              <a:buSzPts val="1100"/>
              <a:buChar char="●"/>
            </a:pPr>
            <a:endParaRPr lang="en-AU" b="0" i="0">
              <a:solidFill>
                <a:srgbClr val="333333"/>
              </a:solidFill>
              <a:effectLst/>
              <a:latin typeface="Source Sans Pro" panose="020B0503030403020204" pitchFamily="34" charset="0"/>
            </a:endParaRPr>
          </a:p>
          <a:p>
            <a:pPr marL="171450" lvl="0" indent="-171450" algn="l" rtl="0">
              <a:lnSpc>
                <a:spcPct val="100000"/>
              </a:lnSpc>
              <a:spcBef>
                <a:spcPts val="0"/>
              </a:spcBef>
              <a:spcAft>
                <a:spcPts val="0"/>
              </a:spcAft>
              <a:buSzPts val="1100"/>
              <a:buChar char="●"/>
            </a:pPr>
            <a:r>
              <a:rPr lang="en-AU" b="0" i="0">
                <a:solidFill>
                  <a:srgbClr val="333333"/>
                </a:solidFill>
                <a:effectLst/>
                <a:latin typeface="Source Sans Pro" panose="020B0503030403020204" pitchFamily="34" charset="0"/>
              </a:rPr>
              <a:t>The series is part of an ILO nowcasting model, which uses data that are available almost in real time to predict aggregate hours worked that are published with substantial delay.</a:t>
            </a:r>
            <a:endParaRPr lang="en-NZ"/>
          </a:p>
          <a:p>
            <a:endParaRPr lang="en-US"/>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AU" b="0" i="0">
                <a:solidFill>
                  <a:srgbClr val="333333"/>
                </a:solidFill>
                <a:effectLst/>
                <a:latin typeface="Source Sans Pro" panose="020B0503030403020204" pitchFamily="34" charset="0"/>
              </a:rPr>
              <a:t>https://www.ilo.org/global/about-the-ilo/newsroom/news/WCMS_834117/lang--en/index.htm</a:t>
            </a:r>
          </a:p>
          <a:p>
            <a:endParaRPr lang="en-US"/>
          </a:p>
        </p:txBody>
      </p:sp>
    </p:spTree>
    <p:extLst>
      <p:ext uri="{BB962C8B-B14F-4D97-AF65-F5344CB8AC3E}">
        <p14:creationId xmlns:p14="http://schemas.microsoft.com/office/powerpoint/2010/main" val="16923727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t>We see this growing divide when we track how consumers feel about their ability to spend. Over time we see more consumers with only enough for the basics, with an increasing % of consumers who also feel they can spend freely.</a:t>
            </a:r>
          </a:p>
        </p:txBody>
      </p:sp>
    </p:spTree>
    <p:extLst>
      <p:ext uri="{BB962C8B-B14F-4D97-AF65-F5344CB8AC3E}">
        <p14:creationId xmlns:p14="http://schemas.microsoft.com/office/powerpoint/2010/main" val="18397402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AU"/>
              <a:t>When we track the degree to which consumers are consciously watching what they spend  - we can see that the longer COVID goes on </a:t>
            </a:r>
          </a:p>
        </p:txBody>
      </p:sp>
    </p:spTree>
    <p:extLst>
      <p:ext uri="{BB962C8B-B14F-4D97-AF65-F5344CB8AC3E}">
        <p14:creationId xmlns:p14="http://schemas.microsoft.com/office/powerpoint/2010/main" val="23891027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The economic divide is clear when you consider share of income and wealth.  Very small minority of consumers control significant income /wealth in society… it is important to remember that the vast majority of consumers generally will have less disposable income</a:t>
            </a:r>
          </a:p>
          <a:p>
            <a:endParaRPr lang="en-US" b="1"/>
          </a:p>
          <a:p>
            <a:r>
              <a:rPr lang="en-US" b="1"/>
              <a:t>Interpretation:</a:t>
            </a:r>
            <a:r>
              <a:rPr lang="en-US"/>
              <a:t> the global 50% captures 8% of total income measured at purchasing power parity (PPP). The global bottom 50% owns 2% of wealth (at PPP). The global top 10% owns 76% of total household wealth (38%+38%) and captures 52% of total income (33%+19%) in 2021. Note that top wealth holders are not necessarily top income holders, income is after pension and unemployment benefits received by individuals, and before taxes and transfers.</a:t>
            </a:r>
          </a:p>
        </p:txBody>
      </p:sp>
    </p:spTree>
    <p:extLst>
      <p:ext uri="{BB962C8B-B14F-4D97-AF65-F5344CB8AC3E}">
        <p14:creationId xmlns:p14="http://schemas.microsoft.com/office/powerpoint/2010/main" val="25994122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gac14597a3a_1_1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0" name="Google Shape;1590;gac14597a3a_1_1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AU" b="1"/>
              <a:t>Which of the following best describes how COVID-19 impacted your overall household financial situation over the last 2 years?</a:t>
            </a:r>
            <a:endParaRPr lang="en-AU"/>
          </a:p>
          <a:p>
            <a:pPr marL="171450" lvl="0" indent="-171450" algn="l" rtl="0">
              <a:spcBef>
                <a:spcPts val="0"/>
              </a:spcBef>
              <a:spcAft>
                <a:spcPts val="0"/>
              </a:spcAft>
            </a:pPr>
            <a:r>
              <a:rPr lang="en-AU"/>
              <a:t>There are signs of hope though as of those that have suffered financial insecurity (be it income or job loss) almost half of them feel that they are back on track which shows hope for the future.  However the reality is – almost all of them be they still suffering insecurity or having bounced back – continue to consciously watch their spending patterns.</a:t>
            </a:r>
          </a:p>
          <a:p>
            <a:pPr marL="171450" lvl="0" indent="-171450" algn="l" rtl="0">
              <a:spcBef>
                <a:spcPts val="0"/>
              </a:spcBef>
              <a:spcAft>
                <a:spcPts val="0"/>
              </a:spcAft>
            </a:pPr>
            <a:r>
              <a:rPr lang="en-AU"/>
              <a:t>It showcases that this cautiousness in spending is not going to abate anytime soon in 2022 until there is a fundamental change in consumer optimism and financial security.</a:t>
            </a:r>
          </a:p>
        </p:txBody>
      </p:sp>
    </p:spTree>
    <p:extLst>
      <p:ext uri="{BB962C8B-B14F-4D97-AF65-F5344CB8AC3E}">
        <p14:creationId xmlns:p14="http://schemas.microsoft.com/office/powerpoint/2010/main" val="31500575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
        <p:cNvGrpSpPr/>
        <p:nvPr/>
      </p:nvGrpSpPr>
      <p:grpSpPr>
        <a:xfrm>
          <a:off x="0" y="0"/>
          <a:ext cx="0" cy="0"/>
          <a:chOff x="0" y="0"/>
          <a:chExt cx="0" cy="0"/>
        </a:xfrm>
      </p:grpSpPr>
      <p:sp>
        <p:nvSpPr>
          <p:cNvPr id="1872" name="Google Shape;1872;gac14597a3a_1_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3" name="Google Shape;1873;gac14597a3a_1_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AU" b="1"/>
              <a:t>NB.  Figures above are indicative to showcase global overview – taken from Global Strategic Planner – common definitions, but limited channels in some markets. Equivalised price and volume is used where available calculated at the category level and weighted accordingly. Please feel free to use local RMS databases if preferred.</a:t>
            </a:r>
          </a:p>
          <a:p>
            <a:pPr marL="171450" lvl="0" indent="-171450" algn="l" rtl="0">
              <a:spcBef>
                <a:spcPts val="0"/>
              </a:spcBef>
              <a:spcAft>
                <a:spcPts val="0"/>
              </a:spcAft>
            </a:pPr>
            <a:endParaRPr lang="en-AU"/>
          </a:p>
          <a:p>
            <a:pPr marL="171450" lvl="0" indent="-171450" algn="l" rtl="0">
              <a:spcBef>
                <a:spcPts val="0"/>
              </a:spcBef>
              <a:spcAft>
                <a:spcPts val="0"/>
              </a:spcAft>
            </a:pPr>
            <a:r>
              <a:rPr lang="en-AU"/>
              <a:t>However reality is, the retail environment has not only changed in the ways consumers shop but the need to find better value options given the reality of inflationary pressures around the world in the last 6 months.</a:t>
            </a:r>
          </a:p>
          <a:p>
            <a:pPr marL="171450" lvl="0" indent="-171450" algn="l" rtl="0">
              <a:spcBef>
                <a:spcPts val="0"/>
              </a:spcBef>
              <a:spcAft>
                <a:spcPts val="0"/>
              </a:spcAft>
            </a:pPr>
            <a:endParaRPr lang="en-AU"/>
          </a:p>
          <a:p>
            <a:pPr marL="171450" lvl="0" indent="-171450" algn="l" rtl="0">
              <a:spcBef>
                <a:spcPts val="0"/>
              </a:spcBef>
              <a:spcAft>
                <a:spcPts val="0"/>
              </a:spcAft>
            </a:pPr>
            <a:r>
              <a:rPr lang="en-AU"/>
              <a:t>The average price of groceries in most markets has increased – in some markets by a lot </a:t>
            </a:r>
            <a:r>
              <a:rPr lang="en-AU" err="1"/>
              <a:t>eg</a:t>
            </a:r>
            <a:r>
              <a:rPr lang="en-AU"/>
              <a:t> Russia; US; Mexico; Brazil.. And if you factor in the financial circumstances consumers find themselves in – they need to make their smaller wallets go further while prices rise – which means value has never been more important </a:t>
            </a:r>
          </a:p>
          <a:p>
            <a:pPr marL="171450" indent="-171450"/>
            <a:r>
              <a:rPr lang="en-AU"/>
              <a:t> </a:t>
            </a:r>
          </a:p>
          <a:p>
            <a:pPr marL="171450" indent="-171450"/>
            <a:r>
              <a:rPr lang="en-AU">
                <a:hlinkClick r:id="rId3"/>
              </a:rPr>
              <a:t>https://www.theguardian.com/business/2022/feb/24/gas-and-oil-prices-surge-amid-fears-of-global-energy-shortage-russia-ukraine</a:t>
            </a:r>
            <a:endParaRPr lang="en-AU"/>
          </a:p>
          <a:p>
            <a:pPr marL="171450" lvl="0" indent="-171450" algn="l">
              <a:spcBef>
                <a:spcPts val="0"/>
              </a:spcBef>
              <a:spcAft>
                <a:spcPts val="0"/>
              </a:spcAft>
            </a:pPr>
            <a:endParaRPr lang="en-AU"/>
          </a:p>
          <a:p>
            <a:r>
              <a:rPr lang="en-US"/>
              <a:t>Price changes can be due to one or more of four factors: list price changes, changes in price promotions, trading up or down to higher or lower priced products, and finally, purchasing of larger or smaller packages. </a:t>
            </a:r>
          </a:p>
          <a:p>
            <a:pPr marL="0" lvl="0" indent="0" algn="l" rtl="0">
              <a:spcBef>
                <a:spcPts val="0"/>
              </a:spcBef>
              <a:spcAft>
                <a:spcPts val="0"/>
              </a:spcAft>
              <a:buNone/>
            </a:pPr>
            <a:endParaRPr/>
          </a:p>
        </p:txBody>
      </p:sp>
    </p:spTree>
    <p:extLst>
      <p:ext uri="{BB962C8B-B14F-4D97-AF65-F5344CB8AC3E}">
        <p14:creationId xmlns:p14="http://schemas.microsoft.com/office/powerpoint/2010/main" val="11114967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t>Inflationary pressures have not been consistent across all departments/categories.. But we are already seeing the impact as some consumer trade down or out… while other categories seem more resilient to pricing pressures.</a:t>
            </a:r>
          </a:p>
          <a:p>
            <a:endParaRPr lang="en-AU"/>
          </a:p>
          <a:p>
            <a:r>
              <a:rPr lang="en-AU"/>
              <a:t>Knowing the price sensitivity of your brands as well as which cohort are most important to it as well as the tactics they are most receptive to will stem sales vulnerabilities. </a:t>
            </a:r>
          </a:p>
        </p:txBody>
      </p:sp>
    </p:spTree>
    <p:extLst>
      <p:ext uri="{BB962C8B-B14F-4D97-AF65-F5344CB8AC3E}">
        <p14:creationId xmlns:p14="http://schemas.microsoft.com/office/powerpoint/2010/main" val="3961504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ac2a4770c2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ac2a4770c2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NZ"/>
              <a:t>So with the scene set, we want to understand …..</a:t>
            </a:r>
          </a:p>
          <a:p>
            <a:pPr marL="171450" lvl="0" indent="-171450" algn="l" rtl="0">
              <a:spcBef>
                <a:spcPts val="0"/>
              </a:spcBef>
              <a:spcAft>
                <a:spcPts val="0"/>
              </a:spcAft>
            </a:pPr>
            <a:r>
              <a:rPr lang="en-AU" sz="1800" b="0" i="0">
                <a:solidFill>
                  <a:srgbClr val="000000"/>
                </a:solidFill>
                <a:effectLst/>
                <a:latin typeface="Montserrat" panose="00000500000000000000" pitchFamily="2" charset="0"/>
              </a:rPr>
              <a:t>What does the new consumer landscape look like?’ Economically, where have consumers landed?  </a:t>
            </a:r>
            <a:endParaRPr lang="en-NZ"/>
          </a:p>
          <a:p>
            <a:pPr marL="171450" lvl="0" indent="-171450" algn="l" rtl="0">
              <a:spcBef>
                <a:spcPts val="0"/>
              </a:spcBef>
              <a:spcAft>
                <a:spcPts val="0"/>
              </a:spcAft>
            </a:pPr>
            <a:r>
              <a:rPr lang="en-NZ"/>
              <a:t>How brands and retailers adapt to navigate not just a new consumer landscape but the nuances within based on how consumers have fared over the last 2 years.</a:t>
            </a:r>
          </a:p>
        </p:txBody>
      </p:sp>
    </p:spTree>
    <p:extLst>
      <p:ext uri="{BB962C8B-B14F-4D97-AF65-F5344CB8AC3E}">
        <p14:creationId xmlns:p14="http://schemas.microsoft.com/office/powerpoint/2010/main" val="213254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ac90507b2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0" name="Google Shape;1370;gac90507b2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NZ"/>
          </a:p>
          <a:p>
            <a:pPr marL="0" lvl="0" indent="0" algn="l" rtl="0">
              <a:lnSpc>
                <a:spcPct val="100000"/>
              </a:lnSpc>
              <a:spcBef>
                <a:spcPts val="0"/>
              </a:spcBef>
              <a:spcAft>
                <a:spcPts val="0"/>
              </a:spcAft>
              <a:buSzPts val="1100"/>
              <a:buNone/>
            </a:pPr>
            <a:endParaRPr lang="en-NZ"/>
          </a:p>
        </p:txBody>
      </p:sp>
    </p:spTree>
    <p:extLst>
      <p:ext uri="{BB962C8B-B14F-4D97-AF65-F5344CB8AC3E}">
        <p14:creationId xmlns:p14="http://schemas.microsoft.com/office/powerpoint/2010/main" val="1732522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4"/>
        <p:cNvGrpSpPr/>
        <p:nvPr/>
      </p:nvGrpSpPr>
      <p:grpSpPr>
        <a:xfrm>
          <a:off x="0" y="0"/>
          <a:ext cx="0" cy="0"/>
          <a:chOff x="0" y="0"/>
          <a:chExt cx="0" cy="0"/>
        </a:xfrm>
      </p:grpSpPr>
      <p:sp>
        <p:nvSpPr>
          <p:cNvPr id="2325" name="Google Shape;2325;gac14597a3a_2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6" name="Google Shape;2326;gac14597a3a_2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2089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0"/>
        <p:cNvGrpSpPr/>
        <p:nvPr/>
      </p:nvGrpSpPr>
      <p:grpSpPr>
        <a:xfrm>
          <a:off x="0" y="0"/>
          <a:ext cx="0" cy="0"/>
          <a:chOff x="0" y="0"/>
          <a:chExt cx="0" cy="0"/>
        </a:xfrm>
      </p:grpSpPr>
      <p:sp>
        <p:nvSpPr>
          <p:cNvPr id="2271" name="Google Shape;2271;gac14597a3a_2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2" name="Google Shape;2272;gac14597a3a_2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NZ"/>
              <a:t>In the 2020 COVID-19 period we identified 2 consumer groups:</a:t>
            </a:r>
          </a:p>
          <a:p>
            <a:pPr marL="628650" lvl="1" indent="-171450" algn="l" rtl="0">
              <a:spcBef>
                <a:spcPts val="0"/>
              </a:spcBef>
              <a:spcAft>
                <a:spcPts val="0"/>
              </a:spcAft>
            </a:pPr>
            <a:r>
              <a:rPr lang="en-NZ"/>
              <a:t>Constrained Consumers – who had experienced immediate employment impacts due to the pandemic</a:t>
            </a:r>
          </a:p>
          <a:p>
            <a:pPr marL="628650" lvl="1" indent="-171450" algn="l" rtl="0">
              <a:spcBef>
                <a:spcPts val="0"/>
              </a:spcBef>
              <a:spcAft>
                <a:spcPts val="0"/>
              </a:spcAft>
            </a:pPr>
            <a:r>
              <a:rPr lang="en-NZ"/>
              <a:t>Insulated Consumers – those which had not experienced employment impacts due to the pandemic</a:t>
            </a:r>
          </a:p>
          <a:p>
            <a:pPr marL="171450" lvl="0" indent="-171450" algn="l" rtl="0">
              <a:spcBef>
                <a:spcPts val="0"/>
              </a:spcBef>
              <a:spcAft>
                <a:spcPts val="0"/>
              </a:spcAft>
            </a:pPr>
            <a:endParaRPr lang="en-NZ"/>
          </a:p>
          <a:p>
            <a:pPr marL="171450" lvl="0" indent="-171450" algn="l" rtl="0">
              <a:spcBef>
                <a:spcPts val="0"/>
              </a:spcBef>
              <a:spcAft>
                <a:spcPts val="0"/>
              </a:spcAft>
            </a:pPr>
            <a:r>
              <a:rPr lang="en-NZ"/>
              <a:t>But as time evolved the impact on consumer circumstances was not just restricted to employment loss alone, it had resulted in knock-on effects on income, financial situations and spending intentions. </a:t>
            </a:r>
          </a:p>
          <a:p>
            <a:pPr marL="171450" lvl="0" indent="-171450" algn="l" rtl="0">
              <a:spcBef>
                <a:spcPts val="0"/>
              </a:spcBef>
              <a:spcAft>
                <a:spcPts val="0"/>
              </a:spcAft>
            </a:pPr>
            <a:r>
              <a:rPr lang="en-NZ"/>
              <a:t>Based on this expanded effect we have evolved the definition into 4 groups</a:t>
            </a:r>
          </a:p>
          <a:p>
            <a:pPr marL="171450" lvl="0" indent="-171450" algn="l" rtl="0">
              <a:spcBef>
                <a:spcPts val="0"/>
              </a:spcBef>
              <a:spcAft>
                <a:spcPts val="0"/>
              </a:spcAft>
            </a:pPr>
            <a:r>
              <a:rPr lang="en-NZ"/>
              <a:t>Existing constrained  - people who were already closely watching what they spent even before COVID,</a:t>
            </a:r>
          </a:p>
          <a:p>
            <a:pPr marL="171450" lvl="0" indent="-171450" algn="l" rtl="0">
              <a:spcBef>
                <a:spcPts val="0"/>
              </a:spcBef>
              <a:spcAft>
                <a:spcPts val="0"/>
              </a:spcAft>
            </a:pPr>
            <a:r>
              <a:rPr lang="en-NZ"/>
              <a:t>Newly constrained – people who had suffered financial/job loss and were closely watching spend</a:t>
            </a:r>
          </a:p>
          <a:p>
            <a:pPr marL="171450" lvl="0" indent="-171450" algn="l" rtl="0">
              <a:spcBef>
                <a:spcPts val="0"/>
              </a:spcBef>
              <a:spcAft>
                <a:spcPts val="0"/>
              </a:spcAft>
            </a:pPr>
            <a:r>
              <a:rPr lang="en-NZ"/>
              <a:t>Cautious </a:t>
            </a:r>
            <a:r>
              <a:rPr lang="en-NZ" err="1"/>
              <a:t>insultated</a:t>
            </a:r>
            <a:r>
              <a:rPr lang="en-NZ"/>
              <a:t> – people who hadn’t suffered financial/job loss but were closely watching spend</a:t>
            </a:r>
          </a:p>
          <a:p>
            <a:pPr marL="171450" lvl="0" indent="-171450" algn="l" rtl="0">
              <a:spcBef>
                <a:spcPts val="0"/>
              </a:spcBef>
              <a:spcAft>
                <a:spcPts val="0"/>
              </a:spcAft>
            </a:pPr>
            <a:r>
              <a:rPr lang="en-NZ"/>
              <a:t>Unrestricted insulated – people who hadn’t suffered financial/job loss and were not watching spend</a:t>
            </a:r>
          </a:p>
        </p:txBody>
      </p:sp>
    </p:spTree>
    <p:extLst>
      <p:ext uri="{BB962C8B-B14F-4D97-AF65-F5344CB8AC3E}">
        <p14:creationId xmlns:p14="http://schemas.microsoft.com/office/powerpoint/2010/main" val="35862634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hyperlink" Target="http://niq.com"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 Black/photo">
  <p:cSld name="TITLE_1_1">
    <p:bg>
      <p:bgPr>
        <a:solidFill>
          <a:srgbClr val="000000"/>
        </a:soli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2" cy="5143495"/>
          </a:xfrm>
          <a:prstGeom prst="rect">
            <a:avLst/>
          </a:prstGeom>
          <a:noFill/>
          <a:ln>
            <a:noFill/>
          </a:ln>
        </p:spPr>
      </p:pic>
      <p:sp>
        <p:nvSpPr>
          <p:cNvPr id="11" name="Google Shape;11;p2"/>
          <p:cNvSpPr/>
          <p:nvPr/>
        </p:nvSpPr>
        <p:spPr>
          <a:xfrm rot="10800000">
            <a:off x="6641100" y="0"/>
            <a:ext cx="2502900" cy="25029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pic>
        <p:nvPicPr>
          <p:cNvPr id="12" name="Google Shape;12;p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7219950" cy="5143500"/>
          </a:xfrm>
          <a:prstGeom prst="rect">
            <a:avLst/>
          </a:prstGeom>
          <a:noFill/>
          <a:ln>
            <a:noFill/>
          </a:ln>
        </p:spPr>
      </p:pic>
      <p:sp>
        <p:nvSpPr>
          <p:cNvPr id="13" name="Google Shape;13;p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4" name="Google Shape;14;p2"/>
          <p:cNvSpPr txBox="1">
            <a:spLocks noGrp="1"/>
          </p:cNvSpPr>
          <p:nvPr>
            <p:ph type="ctrTitle"/>
          </p:nvPr>
        </p:nvSpPr>
        <p:spPr>
          <a:xfrm>
            <a:off x="354650" y="1097925"/>
            <a:ext cx="4251900" cy="17442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600"/>
              <a:buFont typeface="Montserrat"/>
              <a:buNone/>
              <a:defRPr sz="36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15" name="Google Shape;15;p2"/>
          <p:cNvSpPr txBox="1">
            <a:spLocks noGrp="1"/>
          </p:cNvSpPr>
          <p:nvPr>
            <p:ph type="subTitle" idx="1"/>
          </p:nvPr>
        </p:nvSpPr>
        <p:spPr>
          <a:xfrm>
            <a:off x="354650" y="2802800"/>
            <a:ext cx="42519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800"/>
              <a:buFont typeface="Montserrat"/>
              <a:buNone/>
              <a:defRPr sz="1800">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endParaRPr/>
          </a:p>
        </p:txBody>
      </p:sp>
      <p:pic>
        <p:nvPicPr>
          <p:cNvPr id="17" name="Google Shape;17;p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54643" y="453914"/>
            <a:ext cx="1714500" cy="396636"/>
          </a:xfrm>
          <a:prstGeom prst="rect">
            <a:avLst/>
          </a:prstGeom>
          <a:noFill/>
          <a:ln>
            <a:noFill/>
          </a:ln>
        </p:spPr>
      </p:pic>
      <p:sp>
        <p:nvSpPr>
          <p:cNvPr id="18" name="Google Shape;18;p2"/>
          <p:cNvSpPr txBox="1">
            <a:spLocks noGrp="1"/>
          </p:cNvSpPr>
          <p:nvPr>
            <p:ph type="subTitle" idx="2"/>
          </p:nvPr>
        </p:nvSpPr>
        <p:spPr>
          <a:xfrm>
            <a:off x="354650" y="3830100"/>
            <a:ext cx="42519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FFFFFF"/>
              </a:buClr>
              <a:buSzPts val="1200"/>
              <a:buNone/>
              <a:defRPr sz="1200" b="1">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endParaRPr/>
          </a:p>
        </p:txBody>
      </p:sp>
      <p:sp>
        <p:nvSpPr>
          <p:cNvPr id="19" name="Google Shape;19;p2"/>
          <p:cNvSpPr txBox="1">
            <a:spLocks noGrp="1"/>
          </p:cNvSpPr>
          <p:nvPr>
            <p:ph type="subTitle" idx="3"/>
          </p:nvPr>
        </p:nvSpPr>
        <p:spPr>
          <a:xfrm>
            <a:off x="354650" y="3985200"/>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200"/>
              <a:buNone/>
              <a:defRPr sz="1200">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endParaRPr/>
          </a:p>
        </p:txBody>
      </p:sp>
      <p:sp>
        <p:nvSpPr>
          <p:cNvPr id="20" name="Google Shape;20;p2"/>
          <p:cNvSpPr txBox="1">
            <a:spLocks noGrp="1"/>
          </p:cNvSpPr>
          <p:nvPr>
            <p:ph type="subTitle" idx="4"/>
          </p:nvPr>
        </p:nvSpPr>
        <p:spPr>
          <a:xfrm>
            <a:off x="354650" y="4474425"/>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000"/>
              <a:buNone/>
              <a:defRPr sz="1000">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000"/>
              <a:buNone/>
              <a:defRPr sz="1000" b="1">
                <a:solidFill>
                  <a:srgbClr val="FFFFFF"/>
                </a:solidFill>
              </a:defRPr>
            </a:lvl2pPr>
            <a:lvl3pPr lvl="2" rtl="0">
              <a:lnSpc>
                <a:spcPct val="100000"/>
              </a:lnSpc>
              <a:spcBef>
                <a:spcPts val="0"/>
              </a:spcBef>
              <a:spcAft>
                <a:spcPts val="0"/>
              </a:spcAft>
              <a:buClr>
                <a:srgbClr val="FFFFFF"/>
              </a:buClr>
              <a:buSzPts val="1000"/>
              <a:buNone/>
              <a:defRPr b="1">
                <a:solidFill>
                  <a:srgbClr val="FFFFFF"/>
                </a:solidFill>
              </a:defRPr>
            </a:lvl3pPr>
            <a:lvl4pPr lvl="3" rtl="0">
              <a:lnSpc>
                <a:spcPct val="100000"/>
              </a:lnSpc>
              <a:spcBef>
                <a:spcPts val="0"/>
              </a:spcBef>
              <a:spcAft>
                <a:spcPts val="0"/>
              </a:spcAft>
              <a:buClr>
                <a:srgbClr val="FFFFFF"/>
              </a:buClr>
              <a:buSzPts val="1000"/>
              <a:buNone/>
              <a:defRPr b="1">
                <a:solidFill>
                  <a:srgbClr val="FFFFFF"/>
                </a:solidFill>
              </a:defRPr>
            </a:lvl4pPr>
            <a:lvl5pPr lvl="4" rtl="0">
              <a:lnSpc>
                <a:spcPct val="100000"/>
              </a:lnSpc>
              <a:spcBef>
                <a:spcPts val="0"/>
              </a:spcBef>
              <a:spcAft>
                <a:spcPts val="0"/>
              </a:spcAft>
              <a:buClr>
                <a:srgbClr val="FFFFFF"/>
              </a:buClr>
              <a:buSzPts val="1000"/>
              <a:buNone/>
              <a:defRPr b="1">
                <a:solidFill>
                  <a:srgbClr val="FFFFFF"/>
                </a:solidFill>
              </a:defRPr>
            </a:lvl5pPr>
            <a:lvl6pPr lvl="5" rtl="0">
              <a:lnSpc>
                <a:spcPct val="100000"/>
              </a:lnSpc>
              <a:spcBef>
                <a:spcPts val="0"/>
              </a:spcBef>
              <a:spcAft>
                <a:spcPts val="0"/>
              </a:spcAft>
              <a:buClr>
                <a:srgbClr val="FFFFFF"/>
              </a:buClr>
              <a:buSzPts val="1000"/>
              <a:buNone/>
              <a:defRPr b="1">
                <a:solidFill>
                  <a:srgbClr val="FFFFFF"/>
                </a:solidFill>
              </a:defRPr>
            </a:lvl6pPr>
            <a:lvl7pPr lvl="6" rtl="0">
              <a:lnSpc>
                <a:spcPct val="100000"/>
              </a:lnSpc>
              <a:spcBef>
                <a:spcPts val="0"/>
              </a:spcBef>
              <a:spcAft>
                <a:spcPts val="0"/>
              </a:spcAft>
              <a:buClr>
                <a:srgbClr val="FFFFFF"/>
              </a:buClr>
              <a:buSzPts val="1000"/>
              <a:buNone/>
              <a:defRPr b="1">
                <a:solidFill>
                  <a:srgbClr val="FFFFFF"/>
                </a:solidFill>
              </a:defRPr>
            </a:lvl7pPr>
            <a:lvl8pPr lvl="7" rtl="0">
              <a:lnSpc>
                <a:spcPct val="100000"/>
              </a:lnSpc>
              <a:spcBef>
                <a:spcPts val="0"/>
              </a:spcBef>
              <a:spcAft>
                <a:spcPts val="0"/>
              </a:spcAft>
              <a:buClr>
                <a:srgbClr val="FFFFFF"/>
              </a:buClr>
              <a:buSzPts val="1000"/>
              <a:buNone/>
              <a:defRPr b="1">
                <a:solidFill>
                  <a:srgbClr val="FFFFFF"/>
                </a:solidFill>
              </a:defRPr>
            </a:lvl8pPr>
            <a:lvl9pPr lvl="8" rtl="0">
              <a:lnSpc>
                <a:spcPct val="100000"/>
              </a:lnSpc>
              <a:spcBef>
                <a:spcPts val="0"/>
              </a:spcBef>
              <a:spcAft>
                <a:spcPts val="0"/>
              </a:spcAft>
              <a:buClr>
                <a:srgbClr val="FFFFFF"/>
              </a:buClr>
              <a:buSzPts val="1000"/>
              <a:buNone/>
              <a:defRPr b="1">
                <a:solidFill>
                  <a:srgbClr val="FFFFFF"/>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side - Black/photo right 2">
  <p:cSld name="TITLE_AND_BODY_1_4_2_1_1_1">
    <p:bg>
      <p:bgPr>
        <a:solidFill>
          <a:srgbClr val="000000"/>
        </a:solidFill>
        <a:effectLst/>
      </p:bgPr>
    </p:bg>
    <p:spTree>
      <p:nvGrpSpPr>
        <p:cNvPr id="1" name="Shape 163"/>
        <p:cNvGrpSpPr/>
        <p:nvPr/>
      </p:nvGrpSpPr>
      <p:grpSpPr>
        <a:xfrm>
          <a:off x="0" y="0"/>
          <a:ext cx="0" cy="0"/>
          <a:chOff x="0" y="0"/>
          <a:chExt cx="0" cy="0"/>
        </a:xfrm>
      </p:grpSpPr>
      <p:pic>
        <p:nvPicPr>
          <p:cNvPr id="164" name="Google Shape;164;p17"/>
          <p:cNvPicPr preferRelativeResize="0"/>
          <p:nvPr/>
        </p:nvPicPr>
        <p:blipFill rotWithShape="1">
          <a:blip r:embed="rId2" cstate="screen">
            <a:alphaModFix amt="60000"/>
            <a:extLst>
              <a:ext uri="{28A0092B-C50C-407E-A947-70E740481C1C}">
                <a14:useLocalDpi xmlns:a14="http://schemas.microsoft.com/office/drawing/2010/main"/>
              </a:ext>
            </a:extLst>
          </a:blip>
          <a:srcRect/>
          <a:stretch/>
        </p:blipFill>
        <p:spPr>
          <a:xfrm>
            <a:off x="2031" y="0"/>
            <a:ext cx="9139940" cy="5143501"/>
          </a:xfrm>
          <a:prstGeom prst="rect">
            <a:avLst/>
          </a:prstGeom>
          <a:noFill/>
          <a:ln>
            <a:noFill/>
          </a:ln>
        </p:spPr>
      </p:pic>
      <p:sp>
        <p:nvSpPr>
          <p:cNvPr id="165" name="Google Shape;165;p17"/>
          <p:cNvSpPr/>
          <p:nvPr/>
        </p:nvSpPr>
        <p:spPr>
          <a:xfrm>
            <a:off x="4589400" y="0"/>
            <a:ext cx="45525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Montserrat" panose="00000500000000000000" pitchFamily="2" charset="0"/>
                <a:ea typeface="Montserrat"/>
                <a:cs typeface="Montserrat"/>
                <a:sym typeface="Montserrat"/>
              </a:rPr>
              <a:t>Image placeholder</a:t>
            </a:r>
            <a:endParaRPr>
              <a:solidFill>
                <a:srgbClr val="FFFFFF"/>
              </a:solidFill>
              <a:latin typeface="Montserrat" panose="00000500000000000000" pitchFamily="2" charset="0"/>
              <a:ea typeface="Montserrat"/>
              <a:cs typeface="Montserrat"/>
              <a:sym typeface="Montserrat"/>
            </a:endParaRPr>
          </a:p>
        </p:txBody>
      </p:sp>
      <p:sp>
        <p:nvSpPr>
          <p:cNvPr id="166" name="Google Shape;166;p1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67" name="Google Shape;167;p17"/>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68" name="Google Shape;168;p1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169" name="Google Shape;169;p17"/>
          <p:cNvSpPr txBox="1">
            <a:spLocks noGrp="1"/>
          </p:cNvSpPr>
          <p:nvPr>
            <p:ph type="title"/>
          </p:nvPr>
        </p:nvSpPr>
        <p:spPr>
          <a:xfrm>
            <a:off x="354650" y="292625"/>
            <a:ext cx="37890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Clr>
                <a:srgbClr val="FFFFFF"/>
              </a:buClr>
              <a:buSzPts val="1900"/>
              <a:buNone/>
              <a:defRPr>
                <a:solidFill>
                  <a:srgbClr val="FFFFFF"/>
                </a:solidFill>
              </a:defRPr>
            </a:lvl2pPr>
            <a:lvl3pPr lvl="2" rtl="0">
              <a:spcBef>
                <a:spcPts val="0"/>
              </a:spcBef>
              <a:spcAft>
                <a:spcPts val="0"/>
              </a:spcAft>
              <a:buClr>
                <a:srgbClr val="FFFFFF"/>
              </a:buClr>
              <a:buSzPts val="1900"/>
              <a:buNone/>
              <a:defRPr>
                <a:solidFill>
                  <a:srgbClr val="FFFFFF"/>
                </a:solidFill>
              </a:defRPr>
            </a:lvl3pPr>
            <a:lvl4pPr lvl="3" rtl="0">
              <a:spcBef>
                <a:spcPts val="0"/>
              </a:spcBef>
              <a:spcAft>
                <a:spcPts val="0"/>
              </a:spcAft>
              <a:buClr>
                <a:srgbClr val="FFFFFF"/>
              </a:buClr>
              <a:buSzPts val="1900"/>
              <a:buNone/>
              <a:defRPr>
                <a:solidFill>
                  <a:srgbClr val="FFFFFF"/>
                </a:solidFill>
              </a:defRPr>
            </a:lvl4pPr>
            <a:lvl5pPr lvl="4" rtl="0">
              <a:spcBef>
                <a:spcPts val="0"/>
              </a:spcBef>
              <a:spcAft>
                <a:spcPts val="0"/>
              </a:spcAft>
              <a:buClr>
                <a:srgbClr val="FFFFFF"/>
              </a:buClr>
              <a:buSzPts val="1900"/>
              <a:buNone/>
              <a:defRPr>
                <a:solidFill>
                  <a:srgbClr val="FFFFFF"/>
                </a:solidFill>
              </a:defRPr>
            </a:lvl5pPr>
            <a:lvl6pPr lvl="5" rtl="0">
              <a:spcBef>
                <a:spcPts val="0"/>
              </a:spcBef>
              <a:spcAft>
                <a:spcPts val="0"/>
              </a:spcAft>
              <a:buClr>
                <a:srgbClr val="FFFFFF"/>
              </a:buClr>
              <a:buSzPts val="1900"/>
              <a:buNone/>
              <a:defRPr>
                <a:solidFill>
                  <a:srgbClr val="FFFFFF"/>
                </a:solidFill>
              </a:defRPr>
            </a:lvl6pPr>
            <a:lvl7pPr lvl="6" rtl="0">
              <a:spcBef>
                <a:spcPts val="0"/>
              </a:spcBef>
              <a:spcAft>
                <a:spcPts val="0"/>
              </a:spcAft>
              <a:buClr>
                <a:srgbClr val="FFFFFF"/>
              </a:buClr>
              <a:buSzPts val="1900"/>
              <a:buNone/>
              <a:defRPr>
                <a:solidFill>
                  <a:srgbClr val="FFFFFF"/>
                </a:solidFill>
              </a:defRPr>
            </a:lvl7pPr>
            <a:lvl8pPr lvl="7" rtl="0">
              <a:spcBef>
                <a:spcPts val="0"/>
              </a:spcBef>
              <a:spcAft>
                <a:spcPts val="0"/>
              </a:spcAft>
              <a:buClr>
                <a:srgbClr val="FFFFFF"/>
              </a:buClr>
              <a:buSzPts val="1900"/>
              <a:buNone/>
              <a:defRPr>
                <a:solidFill>
                  <a:srgbClr val="FFFFFF"/>
                </a:solidFill>
              </a:defRPr>
            </a:lvl8pPr>
            <a:lvl9pPr lvl="8" rtl="0">
              <a:spcBef>
                <a:spcPts val="0"/>
              </a:spcBef>
              <a:spcAft>
                <a:spcPts val="0"/>
              </a:spcAft>
              <a:buClr>
                <a:srgbClr val="FFFFFF"/>
              </a:buClr>
              <a:buSzPts val="1900"/>
              <a:buNone/>
              <a:defRPr>
                <a:solidFill>
                  <a:srgbClr val="FFFFFF"/>
                </a:solidFill>
              </a:defRPr>
            </a:lvl9pPr>
          </a:lstStyle>
          <a:p>
            <a:endParaRPr/>
          </a:p>
        </p:txBody>
      </p:sp>
      <p:sp>
        <p:nvSpPr>
          <p:cNvPr id="170" name="Google Shape;170;p17"/>
          <p:cNvSpPr txBox="1">
            <a:spLocks noGrp="1"/>
          </p:cNvSpPr>
          <p:nvPr>
            <p:ph type="subTitle" idx="2"/>
          </p:nvPr>
        </p:nvSpPr>
        <p:spPr>
          <a:xfrm>
            <a:off x="354650" y="620550"/>
            <a:ext cx="37890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71" name="Google Shape;171;p17"/>
          <p:cNvSpPr txBox="1">
            <a:spLocks noGrp="1"/>
          </p:cNvSpPr>
          <p:nvPr>
            <p:ph type="body" idx="3"/>
          </p:nvPr>
        </p:nvSpPr>
        <p:spPr>
          <a:xfrm>
            <a:off x="354650" y="1201350"/>
            <a:ext cx="3789000" cy="27642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Clr>
                <a:srgbClr val="FFFFFF"/>
              </a:buClr>
              <a:buSzPts val="1300"/>
              <a:buChar char="■"/>
              <a:defRPr>
                <a:solidFill>
                  <a:srgbClr val="FFFFFF"/>
                </a:solidFill>
                <a:latin typeface="Montserrat" panose="00000500000000000000" pitchFamily="2" charset="0"/>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sp>
        <p:nvSpPr>
          <p:cNvPr id="12" name="Slide Number Placeholder 1">
            <a:extLst>
              <a:ext uri="{FF2B5EF4-FFF2-40B4-BE49-F238E27FC236}">
                <a16:creationId xmlns:a16="http://schemas.microsoft.com/office/drawing/2014/main" id="{662F0219-94C7-4106-8EDA-75DE6AE2DDFF}"/>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side - White/grey">
  <p:cSld name="TITLE_AND_BODY_1_4_2_1">
    <p:spTree>
      <p:nvGrpSpPr>
        <p:cNvPr id="1" name="Shape 173"/>
        <p:cNvGrpSpPr/>
        <p:nvPr/>
      </p:nvGrpSpPr>
      <p:grpSpPr>
        <a:xfrm>
          <a:off x="0" y="0"/>
          <a:ext cx="0" cy="0"/>
          <a:chOff x="0" y="0"/>
          <a:chExt cx="0" cy="0"/>
        </a:xfrm>
      </p:grpSpPr>
      <p:pic>
        <p:nvPicPr>
          <p:cNvPr id="174" name="Google Shape;174;p1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031" y="0"/>
            <a:ext cx="9139940" cy="5143501"/>
          </a:xfrm>
          <a:prstGeom prst="rect">
            <a:avLst/>
          </a:prstGeom>
          <a:noFill/>
          <a:ln>
            <a:noFill/>
          </a:ln>
        </p:spPr>
      </p:pic>
      <p:sp>
        <p:nvSpPr>
          <p:cNvPr id="175" name="Google Shape;175;p1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77" name="Google Shape;177;p18"/>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78" name="Google Shape;178;p1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179" name="Google Shape;179;p18"/>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80" name="Google Shape;180;p18"/>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81" name="Google Shape;181;p18"/>
          <p:cNvSpPr txBox="1">
            <a:spLocks noGrp="1"/>
          </p:cNvSpPr>
          <p:nvPr>
            <p:ph type="subTitle" idx="3"/>
          </p:nvPr>
        </p:nvSpPr>
        <p:spPr>
          <a:xfrm>
            <a:off x="354650" y="1350450"/>
            <a:ext cx="37890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SzPts val="1300"/>
              <a:buNone/>
              <a:defRPr b="1">
                <a:latin typeface="Montserrat" panose="00000500000000000000" pitchFamily="2" charset="0"/>
              </a:defRPr>
            </a:lvl1pPr>
            <a:lvl2pPr lvl="1" rtl="0">
              <a:lnSpc>
                <a:spcPct val="100000"/>
              </a:lnSpc>
              <a:spcBef>
                <a:spcPts val="0"/>
              </a:spcBef>
              <a:spcAft>
                <a:spcPts val="0"/>
              </a:spcAft>
              <a:buSzPts val="1300"/>
              <a:buNone/>
              <a:defRPr sz="1300" b="1"/>
            </a:lvl2pPr>
            <a:lvl3pPr lvl="2" rtl="0">
              <a:lnSpc>
                <a:spcPct val="100000"/>
              </a:lnSpc>
              <a:spcBef>
                <a:spcPts val="0"/>
              </a:spcBef>
              <a:spcAft>
                <a:spcPts val="0"/>
              </a:spcAft>
              <a:buSzPts val="1300"/>
              <a:buNone/>
              <a:defRPr sz="1300" b="1"/>
            </a:lvl3pPr>
            <a:lvl4pPr lvl="3" rtl="0">
              <a:lnSpc>
                <a:spcPct val="100000"/>
              </a:lnSpc>
              <a:spcBef>
                <a:spcPts val="0"/>
              </a:spcBef>
              <a:spcAft>
                <a:spcPts val="0"/>
              </a:spcAft>
              <a:buSzPts val="1300"/>
              <a:buNone/>
              <a:defRPr sz="1300" b="1"/>
            </a:lvl4pPr>
            <a:lvl5pPr lvl="4" rtl="0">
              <a:lnSpc>
                <a:spcPct val="100000"/>
              </a:lnSpc>
              <a:spcBef>
                <a:spcPts val="0"/>
              </a:spcBef>
              <a:spcAft>
                <a:spcPts val="0"/>
              </a:spcAft>
              <a:buSzPts val="1300"/>
              <a:buNone/>
              <a:defRPr sz="1300" b="1"/>
            </a:lvl5pPr>
            <a:lvl6pPr lvl="5" rtl="0">
              <a:lnSpc>
                <a:spcPct val="100000"/>
              </a:lnSpc>
              <a:spcBef>
                <a:spcPts val="0"/>
              </a:spcBef>
              <a:spcAft>
                <a:spcPts val="0"/>
              </a:spcAft>
              <a:buSzPts val="1300"/>
              <a:buNone/>
              <a:defRPr sz="1300" b="1"/>
            </a:lvl6pPr>
            <a:lvl7pPr lvl="6" rtl="0">
              <a:lnSpc>
                <a:spcPct val="100000"/>
              </a:lnSpc>
              <a:spcBef>
                <a:spcPts val="0"/>
              </a:spcBef>
              <a:spcAft>
                <a:spcPts val="0"/>
              </a:spcAft>
              <a:buSzPts val="1300"/>
              <a:buNone/>
              <a:defRPr sz="1300" b="1"/>
            </a:lvl7pPr>
            <a:lvl8pPr lvl="7" rtl="0">
              <a:lnSpc>
                <a:spcPct val="100000"/>
              </a:lnSpc>
              <a:spcBef>
                <a:spcPts val="0"/>
              </a:spcBef>
              <a:spcAft>
                <a:spcPts val="0"/>
              </a:spcAft>
              <a:buSzPts val="1300"/>
              <a:buNone/>
              <a:defRPr sz="1300" b="1"/>
            </a:lvl8pPr>
            <a:lvl9pPr lvl="8" rtl="0">
              <a:lnSpc>
                <a:spcPct val="100000"/>
              </a:lnSpc>
              <a:spcBef>
                <a:spcPts val="0"/>
              </a:spcBef>
              <a:spcAft>
                <a:spcPts val="0"/>
              </a:spcAft>
              <a:buSzPts val="1300"/>
              <a:buNone/>
              <a:defRPr sz="1300" b="1"/>
            </a:lvl9pPr>
          </a:lstStyle>
          <a:p>
            <a:endParaRPr/>
          </a:p>
        </p:txBody>
      </p:sp>
      <p:sp>
        <p:nvSpPr>
          <p:cNvPr id="182" name="Google Shape;182;p18"/>
          <p:cNvSpPr txBox="1">
            <a:spLocks noGrp="1"/>
          </p:cNvSpPr>
          <p:nvPr>
            <p:ph type="subTitle" idx="4"/>
          </p:nvPr>
        </p:nvSpPr>
        <p:spPr>
          <a:xfrm>
            <a:off x="5000300" y="1350450"/>
            <a:ext cx="37890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SzPts val="1300"/>
              <a:buNone/>
              <a:defRPr b="1">
                <a:latin typeface="Montserrat" panose="00000500000000000000" pitchFamily="2" charset="0"/>
              </a:defRPr>
            </a:lvl1pPr>
            <a:lvl2pPr lvl="1" rtl="0">
              <a:lnSpc>
                <a:spcPct val="100000"/>
              </a:lnSpc>
              <a:spcBef>
                <a:spcPts val="0"/>
              </a:spcBef>
              <a:spcAft>
                <a:spcPts val="0"/>
              </a:spcAft>
              <a:buSzPts val="1300"/>
              <a:buNone/>
              <a:defRPr sz="1300" b="1"/>
            </a:lvl2pPr>
            <a:lvl3pPr lvl="2" rtl="0">
              <a:lnSpc>
                <a:spcPct val="100000"/>
              </a:lnSpc>
              <a:spcBef>
                <a:spcPts val="0"/>
              </a:spcBef>
              <a:spcAft>
                <a:spcPts val="0"/>
              </a:spcAft>
              <a:buSzPts val="1300"/>
              <a:buNone/>
              <a:defRPr sz="1300" b="1"/>
            </a:lvl3pPr>
            <a:lvl4pPr lvl="3" rtl="0">
              <a:lnSpc>
                <a:spcPct val="100000"/>
              </a:lnSpc>
              <a:spcBef>
                <a:spcPts val="0"/>
              </a:spcBef>
              <a:spcAft>
                <a:spcPts val="0"/>
              </a:spcAft>
              <a:buSzPts val="1300"/>
              <a:buNone/>
              <a:defRPr sz="1300" b="1"/>
            </a:lvl4pPr>
            <a:lvl5pPr lvl="4" rtl="0">
              <a:lnSpc>
                <a:spcPct val="100000"/>
              </a:lnSpc>
              <a:spcBef>
                <a:spcPts val="0"/>
              </a:spcBef>
              <a:spcAft>
                <a:spcPts val="0"/>
              </a:spcAft>
              <a:buSzPts val="1300"/>
              <a:buNone/>
              <a:defRPr sz="1300" b="1"/>
            </a:lvl5pPr>
            <a:lvl6pPr lvl="5" rtl="0">
              <a:lnSpc>
                <a:spcPct val="100000"/>
              </a:lnSpc>
              <a:spcBef>
                <a:spcPts val="0"/>
              </a:spcBef>
              <a:spcAft>
                <a:spcPts val="0"/>
              </a:spcAft>
              <a:buSzPts val="1300"/>
              <a:buNone/>
              <a:defRPr sz="1300" b="1"/>
            </a:lvl6pPr>
            <a:lvl7pPr lvl="6" rtl="0">
              <a:lnSpc>
                <a:spcPct val="100000"/>
              </a:lnSpc>
              <a:spcBef>
                <a:spcPts val="0"/>
              </a:spcBef>
              <a:spcAft>
                <a:spcPts val="0"/>
              </a:spcAft>
              <a:buSzPts val="1300"/>
              <a:buNone/>
              <a:defRPr sz="1300" b="1"/>
            </a:lvl7pPr>
            <a:lvl8pPr lvl="7" rtl="0">
              <a:lnSpc>
                <a:spcPct val="100000"/>
              </a:lnSpc>
              <a:spcBef>
                <a:spcPts val="0"/>
              </a:spcBef>
              <a:spcAft>
                <a:spcPts val="0"/>
              </a:spcAft>
              <a:buSzPts val="1300"/>
              <a:buNone/>
              <a:defRPr sz="1300" b="1"/>
            </a:lvl8pPr>
            <a:lvl9pPr lvl="8" rtl="0">
              <a:lnSpc>
                <a:spcPct val="100000"/>
              </a:lnSpc>
              <a:spcBef>
                <a:spcPts val="0"/>
              </a:spcBef>
              <a:spcAft>
                <a:spcPts val="0"/>
              </a:spcAft>
              <a:buSzPts val="1300"/>
              <a:buNone/>
              <a:defRPr sz="1300" b="1"/>
            </a:lvl9pPr>
          </a:lstStyle>
          <a:p>
            <a:endParaRPr/>
          </a:p>
        </p:txBody>
      </p:sp>
      <p:sp>
        <p:nvSpPr>
          <p:cNvPr id="183" name="Google Shape;183;p18"/>
          <p:cNvSpPr txBox="1">
            <a:spLocks noGrp="1"/>
          </p:cNvSpPr>
          <p:nvPr>
            <p:ph type="body" idx="5"/>
          </p:nvPr>
        </p:nvSpPr>
        <p:spPr>
          <a:xfrm>
            <a:off x="354650" y="1734750"/>
            <a:ext cx="3789000" cy="27642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SzPts val="1300"/>
              <a:buChar char="■"/>
              <a:defRPr>
                <a:latin typeface="Montserrat" panose="00000500000000000000" pitchFamily="2" charset="0"/>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sp>
        <p:nvSpPr>
          <p:cNvPr id="184" name="Google Shape;184;p18"/>
          <p:cNvSpPr txBox="1">
            <a:spLocks noGrp="1"/>
          </p:cNvSpPr>
          <p:nvPr>
            <p:ph type="body" idx="6"/>
          </p:nvPr>
        </p:nvSpPr>
        <p:spPr>
          <a:xfrm>
            <a:off x="5000300" y="1734750"/>
            <a:ext cx="3789000" cy="27642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SzPts val="1300"/>
              <a:buChar char="■"/>
              <a:defRPr>
                <a:latin typeface="Montserrat" panose="00000500000000000000" pitchFamily="2" charset="0"/>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cxnSp>
        <p:nvCxnSpPr>
          <p:cNvPr id="185" name="Google Shape;185;p18"/>
          <p:cNvCxnSpPr/>
          <p:nvPr/>
        </p:nvCxnSpPr>
        <p:spPr>
          <a:xfrm>
            <a:off x="343027" y="1686759"/>
            <a:ext cx="3826800" cy="0"/>
          </a:xfrm>
          <a:prstGeom prst="straightConnector1">
            <a:avLst/>
          </a:prstGeom>
          <a:noFill/>
          <a:ln w="9525" cap="flat" cmpd="sng">
            <a:solidFill>
              <a:schemeClr val="dk2"/>
            </a:solidFill>
            <a:prstDash val="solid"/>
            <a:round/>
            <a:headEnd type="none" w="med" len="med"/>
            <a:tailEnd type="none" w="med" len="med"/>
          </a:ln>
        </p:spPr>
      </p:cxnSp>
      <p:cxnSp>
        <p:nvCxnSpPr>
          <p:cNvPr id="186" name="Google Shape;186;p18"/>
          <p:cNvCxnSpPr/>
          <p:nvPr/>
        </p:nvCxnSpPr>
        <p:spPr>
          <a:xfrm>
            <a:off x="4986586" y="1686759"/>
            <a:ext cx="3826800" cy="0"/>
          </a:xfrm>
          <a:prstGeom prst="straightConnector1">
            <a:avLst/>
          </a:prstGeom>
          <a:noFill/>
          <a:ln w="9525" cap="flat" cmpd="sng">
            <a:solidFill>
              <a:schemeClr val="dk2"/>
            </a:solidFill>
            <a:prstDash val="solid"/>
            <a:round/>
            <a:headEnd type="none" w="med" len="med"/>
            <a:tailEnd type="none" w="med" len="med"/>
          </a:ln>
        </p:spPr>
      </p:cxnSp>
      <p:sp>
        <p:nvSpPr>
          <p:cNvPr id="16" name="Slide Number Placeholder 1">
            <a:extLst>
              <a:ext uri="{FF2B5EF4-FFF2-40B4-BE49-F238E27FC236}">
                <a16:creationId xmlns:a16="http://schemas.microsoft.com/office/drawing/2014/main" id="{CD5123B6-4C15-426E-9696-6A254D5A1208}"/>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side - Black/grey">
  <p:cSld name="TITLE_AND_BODY_1_4_2_1_1">
    <p:bg>
      <p:bgPr>
        <a:solidFill>
          <a:srgbClr val="000000"/>
        </a:solidFill>
        <a:effectLst/>
      </p:bgPr>
    </p:bg>
    <p:spTree>
      <p:nvGrpSpPr>
        <p:cNvPr id="1" name="Shape 187"/>
        <p:cNvGrpSpPr/>
        <p:nvPr/>
      </p:nvGrpSpPr>
      <p:grpSpPr>
        <a:xfrm>
          <a:off x="0" y="0"/>
          <a:ext cx="0" cy="0"/>
          <a:chOff x="0" y="0"/>
          <a:chExt cx="0" cy="0"/>
        </a:xfrm>
      </p:grpSpPr>
      <p:pic>
        <p:nvPicPr>
          <p:cNvPr id="188" name="Google Shape;188;p19"/>
          <p:cNvPicPr preferRelativeResize="0"/>
          <p:nvPr/>
        </p:nvPicPr>
        <p:blipFill rotWithShape="1">
          <a:blip r:embed="rId2" cstate="screen">
            <a:alphaModFix amt="60000"/>
            <a:extLst>
              <a:ext uri="{28A0092B-C50C-407E-A947-70E740481C1C}">
                <a14:useLocalDpi xmlns:a14="http://schemas.microsoft.com/office/drawing/2010/main"/>
              </a:ext>
            </a:extLst>
          </a:blip>
          <a:srcRect/>
          <a:stretch/>
        </p:blipFill>
        <p:spPr>
          <a:xfrm>
            <a:off x="2031" y="0"/>
            <a:ext cx="9139940" cy="5143501"/>
          </a:xfrm>
          <a:prstGeom prst="rect">
            <a:avLst/>
          </a:prstGeom>
          <a:noFill/>
          <a:ln>
            <a:noFill/>
          </a:ln>
        </p:spPr>
      </p:pic>
      <p:sp>
        <p:nvSpPr>
          <p:cNvPr id="189" name="Google Shape;189;p19"/>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91" name="Google Shape;191;p19"/>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92" name="Google Shape;192;p1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193" name="Google Shape;193;p19"/>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Clr>
                <a:srgbClr val="FFFFFF"/>
              </a:buClr>
              <a:buSzPts val="1900"/>
              <a:buNone/>
              <a:defRPr>
                <a:solidFill>
                  <a:srgbClr val="FFFFFF"/>
                </a:solidFill>
              </a:defRPr>
            </a:lvl2pPr>
            <a:lvl3pPr lvl="2" rtl="0">
              <a:spcBef>
                <a:spcPts val="0"/>
              </a:spcBef>
              <a:spcAft>
                <a:spcPts val="0"/>
              </a:spcAft>
              <a:buClr>
                <a:srgbClr val="FFFFFF"/>
              </a:buClr>
              <a:buSzPts val="1900"/>
              <a:buNone/>
              <a:defRPr>
                <a:solidFill>
                  <a:srgbClr val="FFFFFF"/>
                </a:solidFill>
              </a:defRPr>
            </a:lvl3pPr>
            <a:lvl4pPr lvl="3" rtl="0">
              <a:spcBef>
                <a:spcPts val="0"/>
              </a:spcBef>
              <a:spcAft>
                <a:spcPts val="0"/>
              </a:spcAft>
              <a:buClr>
                <a:srgbClr val="FFFFFF"/>
              </a:buClr>
              <a:buSzPts val="1900"/>
              <a:buNone/>
              <a:defRPr>
                <a:solidFill>
                  <a:srgbClr val="FFFFFF"/>
                </a:solidFill>
              </a:defRPr>
            </a:lvl4pPr>
            <a:lvl5pPr lvl="4" rtl="0">
              <a:spcBef>
                <a:spcPts val="0"/>
              </a:spcBef>
              <a:spcAft>
                <a:spcPts val="0"/>
              </a:spcAft>
              <a:buClr>
                <a:srgbClr val="FFFFFF"/>
              </a:buClr>
              <a:buSzPts val="1900"/>
              <a:buNone/>
              <a:defRPr>
                <a:solidFill>
                  <a:srgbClr val="FFFFFF"/>
                </a:solidFill>
              </a:defRPr>
            </a:lvl5pPr>
            <a:lvl6pPr lvl="5" rtl="0">
              <a:spcBef>
                <a:spcPts val="0"/>
              </a:spcBef>
              <a:spcAft>
                <a:spcPts val="0"/>
              </a:spcAft>
              <a:buClr>
                <a:srgbClr val="FFFFFF"/>
              </a:buClr>
              <a:buSzPts val="1900"/>
              <a:buNone/>
              <a:defRPr>
                <a:solidFill>
                  <a:srgbClr val="FFFFFF"/>
                </a:solidFill>
              </a:defRPr>
            </a:lvl6pPr>
            <a:lvl7pPr lvl="6" rtl="0">
              <a:spcBef>
                <a:spcPts val="0"/>
              </a:spcBef>
              <a:spcAft>
                <a:spcPts val="0"/>
              </a:spcAft>
              <a:buClr>
                <a:srgbClr val="FFFFFF"/>
              </a:buClr>
              <a:buSzPts val="1900"/>
              <a:buNone/>
              <a:defRPr>
                <a:solidFill>
                  <a:srgbClr val="FFFFFF"/>
                </a:solidFill>
              </a:defRPr>
            </a:lvl7pPr>
            <a:lvl8pPr lvl="7" rtl="0">
              <a:spcBef>
                <a:spcPts val="0"/>
              </a:spcBef>
              <a:spcAft>
                <a:spcPts val="0"/>
              </a:spcAft>
              <a:buClr>
                <a:srgbClr val="FFFFFF"/>
              </a:buClr>
              <a:buSzPts val="1900"/>
              <a:buNone/>
              <a:defRPr>
                <a:solidFill>
                  <a:srgbClr val="FFFFFF"/>
                </a:solidFill>
              </a:defRPr>
            </a:lvl8pPr>
            <a:lvl9pPr lvl="8" rtl="0">
              <a:spcBef>
                <a:spcPts val="0"/>
              </a:spcBef>
              <a:spcAft>
                <a:spcPts val="0"/>
              </a:spcAft>
              <a:buClr>
                <a:srgbClr val="FFFFFF"/>
              </a:buClr>
              <a:buSzPts val="1900"/>
              <a:buNone/>
              <a:defRPr>
                <a:solidFill>
                  <a:srgbClr val="FFFFFF"/>
                </a:solidFill>
              </a:defRPr>
            </a:lvl9pPr>
          </a:lstStyle>
          <a:p>
            <a:endParaRPr/>
          </a:p>
        </p:txBody>
      </p:sp>
      <p:sp>
        <p:nvSpPr>
          <p:cNvPr id="194" name="Google Shape;194;p19"/>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95" name="Google Shape;195;p19"/>
          <p:cNvSpPr txBox="1">
            <a:spLocks noGrp="1"/>
          </p:cNvSpPr>
          <p:nvPr>
            <p:ph type="subTitle" idx="3"/>
          </p:nvPr>
        </p:nvSpPr>
        <p:spPr>
          <a:xfrm>
            <a:off x="354650" y="1350450"/>
            <a:ext cx="37890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300"/>
              <a:buNone/>
              <a:defRPr b="1">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300"/>
              <a:buNone/>
              <a:defRPr sz="1300" b="1">
                <a:solidFill>
                  <a:srgbClr val="FFFFFF"/>
                </a:solidFill>
              </a:defRPr>
            </a:lvl2pPr>
            <a:lvl3pPr lvl="2" rtl="0">
              <a:lnSpc>
                <a:spcPct val="100000"/>
              </a:lnSpc>
              <a:spcBef>
                <a:spcPts val="0"/>
              </a:spcBef>
              <a:spcAft>
                <a:spcPts val="0"/>
              </a:spcAft>
              <a:buClr>
                <a:srgbClr val="FFFFFF"/>
              </a:buClr>
              <a:buSzPts val="1300"/>
              <a:buNone/>
              <a:defRPr sz="1300" b="1">
                <a:solidFill>
                  <a:srgbClr val="FFFFFF"/>
                </a:solidFill>
              </a:defRPr>
            </a:lvl3pPr>
            <a:lvl4pPr lvl="3" rtl="0">
              <a:lnSpc>
                <a:spcPct val="100000"/>
              </a:lnSpc>
              <a:spcBef>
                <a:spcPts val="0"/>
              </a:spcBef>
              <a:spcAft>
                <a:spcPts val="0"/>
              </a:spcAft>
              <a:buClr>
                <a:srgbClr val="FFFFFF"/>
              </a:buClr>
              <a:buSzPts val="1300"/>
              <a:buNone/>
              <a:defRPr sz="1300" b="1">
                <a:solidFill>
                  <a:srgbClr val="FFFFFF"/>
                </a:solidFill>
              </a:defRPr>
            </a:lvl4pPr>
            <a:lvl5pPr lvl="4" rtl="0">
              <a:lnSpc>
                <a:spcPct val="100000"/>
              </a:lnSpc>
              <a:spcBef>
                <a:spcPts val="0"/>
              </a:spcBef>
              <a:spcAft>
                <a:spcPts val="0"/>
              </a:spcAft>
              <a:buClr>
                <a:srgbClr val="FFFFFF"/>
              </a:buClr>
              <a:buSzPts val="1300"/>
              <a:buNone/>
              <a:defRPr sz="1300" b="1">
                <a:solidFill>
                  <a:srgbClr val="FFFFFF"/>
                </a:solidFill>
              </a:defRPr>
            </a:lvl5pPr>
            <a:lvl6pPr lvl="5" rtl="0">
              <a:lnSpc>
                <a:spcPct val="100000"/>
              </a:lnSpc>
              <a:spcBef>
                <a:spcPts val="0"/>
              </a:spcBef>
              <a:spcAft>
                <a:spcPts val="0"/>
              </a:spcAft>
              <a:buClr>
                <a:srgbClr val="FFFFFF"/>
              </a:buClr>
              <a:buSzPts val="1300"/>
              <a:buNone/>
              <a:defRPr sz="1300" b="1">
                <a:solidFill>
                  <a:srgbClr val="FFFFFF"/>
                </a:solidFill>
              </a:defRPr>
            </a:lvl6pPr>
            <a:lvl7pPr lvl="6" rtl="0">
              <a:lnSpc>
                <a:spcPct val="100000"/>
              </a:lnSpc>
              <a:spcBef>
                <a:spcPts val="0"/>
              </a:spcBef>
              <a:spcAft>
                <a:spcPts val="0"/>
              </a:spcAft>
              <a:buClr>
                <a:srgbClr val="FFFFFF"/>
              </a:buClr>
              <a:buSzPts val="1300"/>
              <a:buNone/>
              <a:defRPr sz="1300" b="1">
                <a:solidFill>
                  <a:srgbClr val="FFFFFF"/>
                </a:solidFill>
              </a:defRPr>
            </a:lvl7pPr>
            <a:lvl8pPr lvl="7" rtl="0">
              <a:lnSpc>
                <a:spcPct val="100000"/>
              </a:lnSpc>
              <a:spcBef>
                <a:spcPts val="0"/>
              </a:spcBef>
              <a:spcAft>
                <a:spcPts val="0"/>
              </a:spcAft>
              <a:buClr>
                <a:srgbClr val="FFFFFF"/>
              </a:buClr>
              <a:buSzPts val="1300"/>
              <a:buNone/>
              <a:defRPr sz="1300" b="1">
                <a:solidFill>
                  <a:srgbClr val="FFFFFF"/>
                </a:solidFill>
              </a:defRPr>
            </a:lvl8pPr>
            <a:lvl9pPr lvl="8" rtl="0">
              <a:lnSpc>
                <a:spcPct val="100000"/>
              </a:lnSpc>
              <a:spcBef>
                <a:spcPts val="0"/>
              </a:spcBef>
              <a:spcAft>
                <a:spcPts val="0"/>
              </a:spcAft>
              <a:buClr>
                <a:srgbClr val="FFFFFF"/>
              </a:buClr>
              <a:buSzPts val="1300"/>
              <a:buNone/>
              <a:defRPr sz="1300" b="1">
                <a:solidFill>
                  <a:srgbClr val="FFFFFF"/>
                </a:solidFill>
              </a:defRPr>
            </a:lvl9pPr>
          </a:lstStyle>
          <a:p>
            <a:endParaRPr/>
          </a:p>
        </p:txBody>
      </p:sp>
      <p:sp>
        <p:nvSpPr>
          <p:cNvPr id="196" name="Google Shape;196;p19"/>
          <p:cNvSpPr txBox="1">
            <a:spLocks noGrp="1"/>
          </p:cNvSpPr>
          <p:nvPr>
            <p:ph type="subTitle" idx="4"/>
          </p:nvPr>
        </p:nvSpPr>
        <p:spPr>
          <a:xfrm>
            <a:off x="5000300" y="1350450"/>
            <a:ext cx="37890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300"/>
              <a:buNone/>
              <a:defRPr b="1">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300"/>
              <a:buNone/>
              <a:defRPr sz="1300" b="1">
                <a:solidFill>
                  <a:srgbClr val="FFFFFF"/>
                </a:solidFill>
              </a:defRPr>
            </a:lvl2pPr>
            <a:lvl3pPr lvl="2" rtl="0">
              <a:lnSpc>
                <a:spcPct val="100000"/>
              </a:lnSpc>
              <a:spcBef>
                <a:spcPts val="0"/>
              </a:spcBef>
              <a:spcAft>
                <a:spcPts val="0"/>
              </a:spcAft>
              <a:buClr>
                <a:srgbClr val="FFFFFF"/>
              </a:buClr>
              <a:buSzPts val="1300"/>
              <a:buNone/>
              <a:defRPr sz="1300" b="1">
                <a:solidFill>
                  <a:srgbClr val="FFFFFF"/>
                </a:solidFill>
              </a:defRPr>
            </a:lvl3pPr>
            <a:lvl4pPr lvl="3" rtl="0">
              <a:lnSpc>
                <a:spcPct val="100000"/>
              </a:lnSpc>
              <a:spcBef>
                <a:spcPts val="0"/>
              </a:spcBef>
              <a:spcAft>
                <a:spcPts val="0"/>
              </a:spcAft>
              <a:buClr>
                <a:srgbClr val="FFFFFF"/>
              </a:buClr>
              <a:buSzPts val="1300"/>
              <a:buNone/>
              <a:defRPr sz="1300" b="1">
                <a:solidFill>
                  <a:srgbClr val="FFFFFF"/>
                </a:solidFill>
              </a:defRPr>
            </a:lvl4pPr>
            <a:lvl5pPr lvl="4" rtl="0">
              <a:lnSpc>
                <a:spcPct val="100000"/>
              </a:lnSpc>
              <a:spcBef>
                <a:spcPts val="0"/>
              </a:spcBef>
              <a:spcAft>
                <a:spcPts val="0"/>
              </a:spcAft>
              <a:buClr>
                <a:srgbClr val="FFFFFF"/>
              </a:buClr>
              <a:buSzPts val="1300"/>
              <a:buNone/>
              <a:defRPr sz="1300" b="1">
                <a:solidFill>
                  <a:srgbClr val="FFFFFF"/>
                </a:solidFill>
              </a:defRPr>
            </a:lvl5pPr>
            <a:lvl6pPr lvl="5" rtl="0">
              <a:lnSpc>
                <a:spcPct val="100000"/>
              </a:lnSpc>
              <a:spcBef>
                <a:spcPts val="0"/>
              </a:spcBef>
              <a:spcAft>
                <a:spcPts val="0"/>
              </a:spcAft>
              <a:buClr>
                <a:srgbClr val="FFFFFF"/>
              </a:buClr>
              <a:buSzPts val="1300"/>
              <a:buNone/>
              <a:defRPr sz="1300" b="1">
                <a:solidFill>
                  <a:srgbClr val="FFFFFF"/>
                </a:solidFill>
              </a:defRPr>
            </a:lvl6pPr>
            <a:lvl7pPr lvl="6" rtl="0">
              <a:lnSpc>
                <a:spcPct val="100000"/>
              </a:lnSpc>
              <a:spcBef>
                <a:spcPts val="0"/>
              </a:spcBef>
              <a:spcAft>
                <a:spcPts val="0"/>
              </a:spcAft>
              <a:buClr>
                <a:srgbClr val="FFFFFF"/>
              </a:buClr>
              <a:buSzPts val="1300"/>
              <a:buNone/>
              <a:defRPr sz="1300" b="1">
                <a:solidFill>
                  <a:srgbClr val="FFFFFF"/>
                </a:solidFill>
              </a:defRPr>
            </a:lvl7pPr>
            <a:lvl8pPr lvl="7" rtl="0">
              <a:lnSpc>
                <a:spcPct val="100000"/>
              </a:lnSpc>
              <a:spcBef>
                <a:spcPts val="0"/>
              </a:spcBef>
              <a:spcAft>
                <a:spcPts val="0"/>
              </a:spcAft>
              <a:buClr>
                <a:srgbClr val="FFFFFF"/>
              </a:buClr>
              <a:buSzPts val="1300"/>
              <a:buNone/>
              <a:defRPr sz="1300" b="1">
                <a:solidFill>
                  <a:srgbClr val="FFFFFF"/>
                </a:solidFill>
              </a:defRPr>
            </a:lvl8pPr>
            <a:lvl9pPr lvl="8" rtl="0">
              <a:lnSpc>
                <a:spcPct val="100000"/>
              </a:lnSpc>
              <a:spcBef>
                <a:spcPts val="0"/>
              </a:spcBef>
              <a:spcAft>
                <a:spcPts val="0"/>
              </a:spcAft>
              <a:buClr>
                <a:srgbClr val="FFFFFF"/>
              </a:buClr>
              <a:buSzPts val="1300"/>
              <a:buNone/>
              <a:defRPr sz="1300" b="1">
                <a:solidFill>
                  <a:srgbClr val="FFFFFF"/>
                </a:solidFill>
              </a:defRPr>
            </a:lvl9pPr>
          </a:lstStyle>
          <a:p>
            <a:endParaRPr/>
          </a:p>
        </p:txBody>
      </p:sp>
      <p:sp>
        <p:nvSpPr>
          <p:cNvPr id="197" name="Google Shape;197;p19"/>
          <p:cNvSpPr txBox="1">
            <a:spLocks noGrp="1"/>
          </p:cNvSpPr>
          <p:nvPr>
            <p:ph type="body" idx="5"/>
          </p:nvPr>
        </p:nvSpPr>
        <p:spPr>
          <a:xfrm>
            <a:off x="354650" y="1734750"/>
            <a:ext cx="3789000" cy="27642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Clr>
                <a:srgbClr val="FFFFFF"/>
              </a:buClr>
              <a:buSzPts val="1300"/>
              <a:buChar char="■"/>
              <a:defRPr>
                <a:solidFill>
                  <a:srgbClr val="FFFFFF"/>
                </a:solidFill>
                <a:latin typeface="Montserrat" panose="00000500000000000000" pitchFamily="2" charset="0"/>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sp>
        <p:nvSpPr>
          <p:cNvPr id="198" name="Google Shape;198;p19"/>
          <p:cNvSpPr txBox="1">
            <a:spLocks noGrp="1"/>
          </p:cNvSpPr>
          <p:nvPr>
            <p:ph type="body" idx="6"/>
          </p:nvPr>
        </p:nvSpPr>
        <p:spPr>
          <a:xfrm>
            <a:off x="5000300" y="1734750"/>
            <a:ext cx="3789000" cy="27642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Clr>
                <a:srgbClr val="FFFFFF"/>
              </a:buClr>
              <a:buSzPts val="1300"/>
              <a:buChar char="■"/>
              <a:defRPr>
                <a:solidFill>
                  <a:srgbClr val="FFFFFF"/>
                </a:solidFill>
                <a:latin typeface="Montserrat" panose="00000500000000000000" pitchFamily="2" charset="0"/>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cxnSp>
        <p:nvCxnSpPr>
          <p:cNvPr id="199" name="Google Shape;199;p19"/>
          <p:cNvCxnSpPr/>
          <p:nvPr/>
        </p:nvCxnSpPr>
        <p:spPr>
          <a:xfrm>
            <a:off x="343027" y="1686759"/>
            <a:ext cx="3826800" cy="0"/>
          </a:xfrm>
          <a:prstGeom prst="straightConnector1">
            <a:avLst/>
          </a:prstGeom>
          <a:noFill/>
          <a:ln w="9525" cap="flat" cmpd="sng">
            <a:solidFill>
              <a:srgbClr val="FFFFFF"/>
            </a:solidFill>
            <a:prstDash val="solid"/>
            <a:round/>
            <a:headEnd type="none" w="med" len="med"/>
            <a:tailEnd type="none" w="med" len="med"/>
          </a:ln>
        </p:spPr>
      </p:cxnSp>
      <p:cxnSp>
        <p:nvCxnSpPr>
          <p:cNvPr id="200" name="Google Shape;200;p19"/>
          <p:cNvCxnSpPr/>
          <p:nvPr/>
        </p:nvCxnSpPr>
        <p:spPr>
          <a:xfrm>
            <a:off x="4986586" y="1686759"/>
            <a:ext cx="3826800" cy="0"/>
          </a:xfrm>
          <a:prstGeom prst="straightConnector1">
            <a:avLst/>
          </a:prstGeom>
          <a:noFill/>
          <a:ln w="9525" cap="flat" cmpd="sng">
            <a:solidFill>
              <a:srgbClr val="FFFFFF"/>
            </a:solidFill>
            <a:prstDash val="solid"/>
            <a:round/>
            <a:headEnd type="none" w="med" len="med"/>
            <a:tailEnd type="none" w="med" len="med"/>
          </a:ln>
        </p:spPr>
      </p:cxnSp>
      <p:sp>
        <p:nvSpPr>
          <p:cNvPr id="16" name="Slide Number Placeholder 1">
            <a:extLst>
              <a:ext uri="{FF2B5EF4-FFF2-40B4-BE49-F238E27FC236}">
                <a16:creationId xmlns:a16="http://schemas.microsoft.com/office/drawing/2014/main" id="{55EF7F61-8FED-46B1-A904-BA3600679373}"/>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nside - White/lattice right">
  <p:cSld name="TITLE_AND_BODY_1_3">
    <p:spTree>
      <p:nvGrpSpPr>
        <p:cNvPr id="1" name="Shape 201"/>
        <p:cNvGrpSpPr/>
        <p:nvPr/>
      </p:nvGrpSpPr>
      <p:grpSpPr>
        <a:xfrm>
          <a:off x="0" y="0"/>
          <a:ext cx="0" cy="0"/>
          <a:chOff x="0" y="0"/>
          <a:chExt cx="0" cy="0"/>
        </a:xfrm>
      </p:grpSpPr>
      <p:pic>
        <p:nvPicPr>
          <p:cNvPr id="207" name="Google Shape;207;p20"/>
          <p:cNvPicPr preferRelativeResize="0"/>
          <p:nvPr/>
        </p:nvPicPr>
        <p:blipFill>
          <a:blip r:embed="rId2" cstate="screen">
            <a:alphaModFix amt="50000"/>
            <a:extLst>
              <a:ext uri="{28A0092B-C50C-407E-A947-70E740481C1C}">
                <a14:useLocalDpi xmlns:a14="http://schemas.microsoft.com/office/drawing/2010/main"/>
              </a:ext>
            </a:extLst>
          </a:blip>
          <a:stretch>
            <a:fillRect/>
          </a:stretch>
        </p:blipFill>
        <p:spPr>
          <a:xfrm>
            <a:off x="6552793" y="-35809"/>
            <a:ext cx="2615075" cy="5210852"/>
          </a:xfrm>
          <a:prstGeom prst="rect">
            <a:avLst/>
          </a:prstGeom>
          <a:noFill/>
          <a:ln>
            <a:noFill/>
          </a:ln>
        </p:spPr>
      </p:pic>
      <p:sp>
        <p:nvSpPr>
          <p:cNvPr id="202" name="Google Shape;202;p20"/>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204" name="Google Shape;204;p2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205" name="Google Shape;205;p20"/>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06" name="Google Shape;206;p20"/>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208" name="Google Shape;208;p20"/>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0" name="Slide Number Placeholder 1">
            <a:extLst>
              <a:ext uri="{FF2B5EF4-FFF2-40B4-BE49-F238E27FC236}">
                <a16:creationId xmlns:a16="http://schemas.microsoft.com/office/drawing/2014/main" id="{87425832-9EDA-4960-9436-E4A11878523C}"/>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nside - black/lattice right">
  <p:cSld name="TITLE_AND_BODY_1_3_1">
    <p:bg>
      <p:bgPr>
        <a:solidFill>
          <a:srgbClr val="000000"/>
        </a:solidFill>
        <a:effectLst/>
      </p:bgPr>
    </p:bg>
    <p:spTree>
      <p:nvGrpSpPr>
        <p:cNvPr id="1" name="Shape 209"/>
        <p:cNvGrpSpPr/>
        <p:nvPr/>
      </p:nvGrpSpPr>
      <p:grpSpPr>
        <a:xfrm>
          <a:off x="0" y="0"/>
          <a:ext cx="0" cy="0"/>
          <a:chOff x="0" y="0"/>
          <a:chExt cx="0" cy="0"/>
        </a:xfrm>
      </p:grpSpPr>
      <p:pic>
        <p:nvPicPr>
          <p:cNvPr id="210" name="Google Shape;210;p21"/>
          <p:cNvPicPr preferRelativeResize="0"/>
          <p:nvPr/>
        </p:nvPicPr>
        <p:blipFill>
          <a:blip r:embed="rId2" cstate="screen">
            <a:alphaModFix amt="20000"/>
            <a:extLst>
              <a:ext uri="{28A0092B-C50C-407E-A947-70E740481C1C}">
                <a14:useLocalDpi xmlns:a14="http://schemas.microsoft.com/office/drawing/2010/main"/>
              </a:ext>
            </a:extLst>
          </a:blip>
          <a:stretch>
            <a:fillRect/>
          </a:stretch>
        </p:blipFill>
        <p:spPr>
          <a:xfrm>
            <a:off x="6552793" y="-23875"/>
            <a:ext cx="2615075" cy="5210852"/>
          </a:xfrm>
          <a:prstGeom prst="rect">
            <a:avLst/>
          </a:prstGeom>
          <a:noFill/>
          <a:ln>
            <a:noFill/>
          </a:ln>
        </p:spPr>
      </p:pic>
      <p:sp>
        <p:nvSpPr>
          <p:cNvPr id="211" name="Google Shape;211;p21"/>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213" name="Google Shape;213;p2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214" name="Google Shape;214;p21"/>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15" name="Google Shape;215;p21"/>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216" name="Google Shape;216;p21"/>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0" name="Slide Number Placeholder 1">
            <a:extLst>
              <a:ext uri="{FF2B5EF4-FFF2-40B4-BE49-F238E27FC236}">
                <a16:creationId xmlns:a16="http://schemas.microsoft.com/office/drawing/2014/main" id="{A81C0DA4-40AD-42F4-83F1-9A0E376CACEA}"/>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nside - black/sidebar">
  <p:cSld name="TITLE_AND_BODY_1_3_1_1">
    <p:bg>
      <p:bgPr>
        <a:solidFill>
          <a:srgbClr val="000000"/>
        </a:solidFill>
        <a:effectLst/>
      </p:bgPr>
    </p:bg>
    <p:spTree>
      <p:nvGrpSpPr>
        <p:cNvPr id="1" name="Shape 226"/>
        <p:cNvGrpSpPr/>
        <p:nvPr/>
      </p:nvGrpSpPr>
      <p:grpSpPr>
        <a:xfrm>
          <a:off x="0" y="0"/>
          <a:ext cx="0" cy="0"/>
          <a:chOff x="0" y="0"/>
          <a:chExt cx="0" cy="0"/>
        </a:xfrm>
      </p:grpSpPr>
      <p:pic>
        <p:nvPicPr>
          <p:cNvPr id="227" name="Google Shape;227;p23"/>
          <p:cNvPicPr preferRelativeResize="0"/>
          <p:nvPr/>
        </p:nvPicPr>
        <p:blipFill>
          <a:blip r:embed="rId2" cstate="screen">
            <a:alphaModFix amt="20000"/>
            <a:extLst>
              <a:ext uri="{28A0092B-C50C-407E-A947-70E740481C1C}">
                <a14:useLocalDpi xmlns:a14="http://schemas.microsoft.com/office/drawing/2010/main"/>
              </a:ext>
            </a:extLst>
          </a:blip>
          <a:stretch>
            <a:fillRect/>
          </a:stretch>
        </p:blipFill>
        <p:spPr>
          <a:xfrm>
            <a:off x="6552793" y="-23875"/>
            <a:ext cx="2615075" cy="5210852"/>
          </a:xfrm>
          <a:prstGeom prst="rect">
            <a:avLst/>
          </a:prstGeom>
          <a:noFill/>
          <a:ln>
            <a:noFill/>
          </a:ln>
        </p:spPr>
      </p:pic>
      <p:sp>
        <p:nvSpPr>
          <p:cNvPr id="234" name="Google Shape;234;p23"/>
          <p:cNvSpPr/>
          <p:nvPr/>
        </p:nvSpPr>
        <p:spPr>
          <a:xfrm>
            <a:off x="6553686" y="3860743"/>
            <a:ext cx="1304700" cy="13044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228" name="Google Shape;228;p23"/>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230" name="Google Shape;230;p2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231" name="Google Shape;231;p23"/>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32" name="Google Shape;232;p23"/>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233" name="Google Shape;233;p23"/>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235" name="Google Shape;235;p23"/>
          <p:cNvSpPr txBox="1">
            <a:spLocks noGrp="1"/>
          </p:cNvSpPr>
          <p:nvPr>
            <p:ph type="ctrTitle" idx="3"/>
          </p:nvPr>
        </p:nvSpPr>
        <p:spPr>
          <a:xfrm>
            <a:off x="6749575" y="2229250"/>
            <a:ext cx="21954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12" name="Slide Number Placeholder 1">
            <a:extLst>
              <a:ext uri="{FF2B5EF4-FFF2-40B4-BE49-F238E27FC236}">
                <a16:creationId xmlns:a16="http://schemas.microsoft.com/office/drawing/2014/main" id="{6A704121-EC33-4CC7-8405-3D72CF76A612}"/>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nside - White/photo right column">
  <p:cSld name="TITLE_AND_BODY_1_3_2_1_1_1_1_1">
    <p:spTree>
      <p:nvGrpSpPr>
        <p:cNvPr id="1" name="Shape 236"/>
        <p:cNvGrpSpPr/>
        <p:nvPr/>
      </p:nvGrpSpPr>
      <p:grpSpPr>
        <a:xfrm>
          <a:off x="0" y="0"/>
          <a:ext cx="0" cy="0"/>
          <a:chOff x="0" y="0"/>
          <a:chExt cx="0" cy="0"/>
        </a:xfrm>
      </p:grpSpPr>
      <p:sp>
        <p:nvSpPr>
          <p:cNvPr id="237" name="Google Shape;237;p24"/>
          <p:cNvSpPr/>
          <p:nvPr/>
        </p:nvSpPr>
        <p:spPr>
          <a:xfrm>
            <a:off x="6573350" y="-400"/>
            <a:ext cx="25737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ontserrat" panose="00000500000000000000" pitchFamily="2" charset="0"/>
                <a:ea typeface="Montserrat"/>
                <a:cs typeface="Montserrat"/>
                <a:sym typeface="Montserrat"/>
              </a:rPr>
              <a:t>Image placeholder</a:t>
            </a:r>
            <a:endParaRPr>
              <a:latin typeface="Montserrat" panose="00000500000000000000" pitchFamily="2" charset="0"/>
              <a:ea typeface="Montserrat"/>
              <a:cs typeface="Montserrat"/>
              <a:sym typeface="Montserrat"/>
            </a:endParaRPr>
          </a:p>
        </p:txBody>
      </p:sp>
      <p:sp>
        <p:nvSpPr>
          <p:cNvPr id="238" name="Google Shape;238;p24"/>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240" name="Google Shape;240;p24"/>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241" name="Google Shape;241;p24"/>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tabLst/>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42" name="Google Shape;242;p24"/>
          <p:cNvSpPr txBox="1">
            <a:spLocks noGrp="1"/>
          </p:cNvSpPr>
          <p:nvPr>
            <p:ph type="title"/>
          </p:nvPr>
        </p:nvSpPr>
        <p:spPr>
          <a:xfrm>
            <a:off x="354650" y="292625"/>
            <a:ext cx="59010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000000"/>
              </a:buClr>
              <a:buSzPts val="1900"/>
              <a:buNone/>
              <a:defRPr>
                <a:solidFill>
                  <a:srgbClr val="000000"/>
                </a:solidFill>
                <a:latin typeface="Montserrat" panose="00000500000000000000" pitchFamily="2" charset="0"/>
              </a:defRPr>
            </a:lvl1pPr>
            <a:lvl2pPr lvl="1" rtl="0">
              <a:spcBef>
                <a:spcPts val="0"/>
              </a:spcBef>
              <a:spcAft>
                <a:spcPts val="0"/>
              </a:spcAft>
              <a:buClr>
                <a:srgbClr val="000000"/>
              </a:buClr>
              <a:buSzPts val="1900"/>
              <a:buNone/>
              <a:defRPr>
                <a:solidFill>
                  <a:srgbClr val="000000"/>
                </a:solidFill>
              </a:defRPr>
            </a:lvl2pPr>
            <a:lvl3pPr lvl="2" rtl="0">
              <a:spcBef>
                <a:spcPts val="0"/>
              </a:spcBef>
              <a:spcAft>
                <a:spcPts val="0"/>
              </a:spcAft>
              <a:buClr>
                <a:srgbClr val="000000"/>
              </a:buClr>
              <a:buSzPts val="1900"/>
              <a:buNone/>
              <a:defRPr>
                <a:solidFill>
                  <a:srgbClr val="000000"/>
                </a:solidFill>
              </a:defRPr>
            </a:lvl3pPr>
            <a:lvl4pPr lvl="3" rtl="0">
              <a:spcBef>
                <a:spcPts val="0"/>
              </a:spcBef>
              <a:spcAft>
                <a:spcPts val="0"/>
              </a:spcAft>
              <a:buClr>
                <a:srgbClr val="000000"/>
              </a:buClr>
              <a:buSzPts val="1900"/>
              <a:buNone/>
              <a:defRPr>
                <a:solidFill>
                  <a:srgbClr val="000000"/>
                </a:solidFill>
              </a:defRPr>
            </a:lvl4pPr>
            <a:lvl5pPr lvl="4" rtl="0">
              <a:spcBef>
                <a:spcPts val="0"/>
              </a:spcBef>
              <a:spcAft>
                <a:spcPts val="0"/>
              </a:spcAft>
              <a:buClr>
                <a:srgbClr val="000000"/>
              </a:buClr>
              <a:buSzPts val="1900"/>
              <a:buNone/>
              <a:defRPr>
                <a:solidFill>
                  <a:srgbClr val="000000"/>
                </a:solidFill>
              </a:defRPr>
            </a:lvl5pPr>
            <a:lvl6pPr lvl="5" rtl="0">
              <a:spcBef>
                <a:spcPts val="0"/>
              </a:spcBef>
              <a:spcAft>
                <a:spcPts val="0"/>
              </a:spcAft>
              <a:buClr>
                <a:srgbClr val="000000"/>
              </a:buClr>
              <a:buSzPts val="1900"/>
              <a:buNone/>
              <a:defRPr>
                <a:solidFill>
                  <a:srgbClr val="000000"/>
                </a:solidFill>
              </a:defRPr>
            </a:lvl6pPr>
            <a:lvl7pPr lvl="6" rtl="0">
              <a:spcBef>
                <a:spcPts val="0"/>
              </a:spcBef>
              <a:spcAft>
                <a:spcPts val="0"/>
              </a:spcAft>
              <a:buClr>
                <a:srgbClr val="000000"/>
              </a:buClr>
              <a:buSzPts val="1900"/>
              <a:buNone/>
              <a:defRPr>
                <a:solidFill>
                  <a:srgbClr val="000000"/>
                </a:solidFill>
              </a:defRPr>
            </a:lvl7pPr>
            <a:lvl8pPr lvl="7" rtl="0">
              <a:spcBef>
                <a:spcPts val="0"/>
              </a:spcBef>
              <a:spcAft>
                <a:spcPts val="0"/>
              </a:spcAft>
              <a:buClr>
                <a:srgbClr val="000000"/>
              </a:buClr>
              <a:buSzPts val="1900"/>
              <a:buNone/>
              <a:defRPr>
                <a:solidFill>
                  <a:srgbClr val="000000"/>
                </a:solidFill>
              </a:defRPr>
            </a:lvl8pPr>
            <a:lvl9pPr lvl="8" rtl="0">
              <a:spcBef>
                <a:spcPts val="0"/>
              </a:spcBef>
              <a:spcAft>
                <a:spcPts val="0"/>
              </a:spcAft>
              <a:buClr>
                <a:srgbClr val="000000"/>
              </a:buClr>
              <a:buSzPts val="1900"/>
              <a:buNone/>
              <a:defRPr>
                <a:solidFill>
                  <a:srgbClr val="000000"/>
                </a:solidFill>
              </a:defRPr>
            </a:lvl9pPr>
          </a:lstStyle>
          <a:p>
            <a:endParaRPr/>
          </a:p>
        </p:txBody>
      </p:sp>
      <p:sp>
        <p:nvSpPr>
          <p:cNvPr id="243" name="Google Shape;243;p24"/>
          <p:cNvSpPr txBox="1">
            <a:spLocks noGrp="1"/>
          </p:cNvSpPr>
          <p:nvPr>
            <p:ph type="subTitle" idx="2"/>
          </p:nvPr>
        </p:nvSpPr>
        <p:spPr>
          <a:xfrm>
            <a:off x="354650" y="620550"/>
            <a:ext cx="59010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0" name="Slide Number Placeholder 1">
            <a:extLst>
              <a:ext uri="{FF2B5EF4-FFF2-40B4-BE49-F238E27FC236}">
                <a16:creationId xmlns:a16="http://schemas.microsoft.com/office/drawing/2014/main" id="{9942EC37-1ADE-49FC-8633-65FFB1CA7300}"/>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nside - Black/photo right column">
  <p:cSld name="TITLE_AND_BODY_1_3_2_1_1_1_1_1_1">
    <p:bg>
      <p:bgPr>
        <a:solidFill>
          <a:srgbClr val="000000"/>
        </a:solidFill>
        <a:effectLst/>
      </p:bgPr>
    </p:bg>
    <p:spTree>
      <p:nvGrpSpPr>
        <p:cNvPr id="1" name="Shape 244"/>
        <p:cNvGrpSpPr/>
        <p:nvPr/>
      </p:nvGrpSpPr>
      <p:grpSpPr>
        <a:xfrm>
          <a:off x="0" y="0"/>
          <a:ext cx="0" cy="0"/>
          <a:chOff x="0" y="0"/>
          <a:chExt cx="0" cy="0"/>
        </a:xfrm>
      </p:grpSpPr>
      <p:sp>
        <p:nvSpPr>
          <p:cNvPr id="245" name="Google Shape;245;p25"/>
          <p:cNvSpPr/>
          <p:nvPr/>
        </p:nvSpPr>
        <p:spPr>
          <a:xfrm>
            <a:off x="6573350" y="-400"/>
            <a:ext cx="25737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Montserrat" panose="00000500000000000000" pitchFamily="2" charset="0"/>
                <a:ea typeface="Montserrat"/>
                <a:cs typeface="Montserrat"/>
                <a:sym typeface="Montserrat"/>
              </a:rPr>
              <a:t>Image placeholder</a:t>
            </a:r>
            <a:endParaRPr>
              <a:solidFill>
                <a:srgbClr val="FFFFFF"/>
              </a:solidFill>
              <a:latin typeface="Montserrat" panose="00000500000000000000" pitchFamily="2" charset="0"/>
              <a:ea typeface="Montserrat"/>
              <a:cs typeface="Montserrat"/>
              <a:sym typeface="Montserrat"/>
            </a:endParaRPr>
          </a:p>
        </p:txBody>
      </p:sp>
      <p:sp>
        <p:nvSpPr>
          <p:cNvPr id="246" name="Google Shape;246;p25"/>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248" name="Google Shape;248;p25"/>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249" name="Google Shape;249;p25"/>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50" name="Google Shape;250;p25"/>
          <p:cNvSpPr txBox="1">
            <a:spLocks noGrp="1"/>
          </p:cNvSpPr>
          <p:nvPr>
            <p:ph type="title"/>
          </p:nvPr>
        </p:nvSpPr>
        <p:spPr>
          <a:xfrm>
            <a:off x="354650" y="292625"/>
            <a:ext cx="58731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251" name="Google Shape;251;p25"/>
          <p:cNvSpPr txBox="1">
            <a:spLocks noGrp="1"/>
          </p:cNvSpPr>
          <p:nvPr>
            <p:ph type="subTitle" idx="2"/>
          </p:nvPr>
        </p:nvSpPr>
        <p:spPr>
          <a:xfrm>
            <a:off x="354650" y="620550"/>
            <a:ext cx="58731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tabLst/>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0" name="Slide Number Placeholder 1">
            <a:extLst>
              <a:ext uri="{FF2B5EF4-FFF2-40B4-BE49-F238E27FC236}">
                <a16:creationId xmlns:a16="http://schemas.microsoft.com/office/drawing/2014/main" id="{B7CB1B04-B2A5-4CE1-96F5-648A9263CDC6}"/>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 black/text left">
  <p:cSld name="TITLE_AND_BODY_1_3_3_1_1_3_1">
    <p:bg>
      <p:bgPr>
        <a:solidFill>
          <a:srgbClr val="000000"/>
        </a:solidFill>
        <a:effectLst/>
      </p:bgPr>
    </p:bg>
    <p:spTree>
      <p:nvGrpSpPr>
        <p:cNvPr id="1" name="Shape 259"/>
        <p:cNvGrpSpPr/>
        <p:nvPr/>
      </p:nvGrpSpPr>
      <p:grpSpPr>
        <a:xfrm>
          <a:off x="0" y="0"/>
          <a:ext cx="0" cy="0"/>
          <a:chOff x="0" y="0"/>
          <a:chExt cx="0" cy="0"/>
        </a:xfrm>
      </p:grpSpPr>
      <p:pic>
        <p:nvPicPr>
          <p:cNvPr id="260" name="Google Shape;260;p27"/>
          <p:cNvPicPr preferRelativeResize="0"/>
          <p:nvPr/>
        </p:nvPicPr>
        <p:blipFill>
          <a:blip r:embed="rId2" cstate="screen">
            <a:alphaModFix amt="54000"/>
            <a:extLst>
              <a:ext uri="{28A0092B-C50C-407E-A947-70E740481C1C}">
                <a14:useLocalDpi xmlns:a14="http://schemas.microsoft.com/office/drawing/2010/main"/>
              </a:ext>
            </a:extLst>
          </a:blip>
          <a:stretch>
            <a:fillRect/>
          </a:stretch>
        </p:blipFill>
        <p:spPr>
          <a:xfrm>
            <a:off x="0" y="0"/>
            <a:ext cx="9142185" cy="5143501"/>
          </a:xfrm>
          <a:prstGeom prst="rect">
            <a:avLst/>
          </a:prstGeom>
          <a:noFill/>
          <a:ln>
            <a:noFill/>
          </a:ln>
        </p:spPr>
      </p:pic>
      <p:sp>
        <p:nvSpPr>
          <p:cNvPr id="261" name="Google Shape;261;p2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263" name="Google Shape;263;p2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264" name="Google Shape;264;p27"/>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65" name="Google Shape;265;p27"/>
          <p:cNvSpPr txBox="1">
            <a:spLocks noGrp="1"/>
          </p:cNvSpPr>
          <p:nvPr>
            <p:ph type="ctrTitle"/>
          </p:nvPr>
        </p:nvSpPr>
        <p:spPr>
          <a:xfrm>
            <a:off x="354650" y="991550"/>
            <a:ext cx="40413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10" name="Slide Number Placeholder 1">
            <a:extLst>
              <a:ext uri="{FF2B5EF4-FFF2-40B4-BE49-F238E27FC236}">
                <a16:creationId xmlns:a16="http://schemas.microsoft.com/office/drawing/2014/main" id="{4404AC45-297F-4F36-ACE7-F002922B0C63}"/>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white/text right">
  <p:cSld name="TITLE_AND_BODY_1_3_3_1_2_2">
    <p:spTree>
      <p:nvGrpSpPr>
        <p:cNvPr id="1" name="Shape 266"/>
        <p:cNvGrpSpPr/>
        <p:nvPr/>
      </p:nvGrpSpPr>
      <p:grpSpPr>
        <a:xfrm>
          <a:off x="0" y="0"/>
          <a:ext cx="0" cy="0"/>
          <a:chOff x="0" y="0"/>
          <a:chExt cx="0" cy="0"/>
        </a:xfrm>
      </p:grpSpPr>
      <p:pic>
        <p:nvPicPr>
          <p:cNvPr id="267" name="Google Shape;267;p28"/>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9143995" cy="5144520"/>
          </a:xfrm>
          <a:prstGeom prst="rect">
            <a:avLst/>
          </a:prstGeom>
          <a:noFill/>
          <a:ln>
            <a:noFill/>
          </a:ln>
        </p:spPr>
      </p:pic>
      <p:sp>
        <p:nvSpPr>
          <p:cNvPr id="268" name="Google Shape;268;p2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270" name="Google Shape;270;p2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271" name="Google Shape;271;p28"/>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272" name="Google Shape;272;p28"/>
          <p:cNvSpPr txBox="1">
            <a:spLocks noGrp="1"/>
          </p:cNvSpPr>
          <p:nvPr>
            <p:ph type="ctrTitle"/>
          </p:nvPr>
        </p:nvSpPr>
        <p:spPr>
          <a:xfrm>
            <a:off x="4747850" y="2705568"/>
            <a:ext cx="4041600" cy="1578000"/>
          </a:xfrm>
          <a:prstGeom prst="rect">
            <a:avLst/>
          </a:prstGeom>
        </p:spPr>
        <p:txBody>
          <a:bodyPr spcFirstLastPara="1" wrap="square" lIns="0" tIns="91425" rIns="0" bIns="91425" anchor="t" anchorCtr="0">
            <a:noAutofit/>
          </a:bodyPr>
          <a:lstStyle>
            <a:lvl1pPr lvl="0" rtl="0">
              <a:spcBef>
                <a:spcPts val="0"/>
              </a:spcBef>
              <a:spcAft>
                <a:spcPts val="0"/>
              </a:spcAft>
              <a:buClr>
                <a:srgbClr val="000000"/>
              </a:buClr>
              <a:buSzPts val="3000"/>
              <a:buFont typeface="Montserrat"/>
              <a:buNone/>
              <a:defRPr sz="3000" b="1">
                <a:solidFill>
                  <a:srgbClr val="000000"/>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9" name="Slide Number Placeholder 1">
            <a:extLst>
              <a:ext uri="{FF2B5EF4-FFF2-40B4-BE49-F238E27FC236}">
                <a16:creationId xmlns:a16="http://schemas.microsoft.com/office/drawing/2014/main" id="{A54EDF85-4284-41E7-8046-4A4D73DB1B7A}"/>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 white/photo right">
  <p:cSld name="TITLE_2_1_1_2">
    <p:bg>
      <p:bgPr>
        <a:solidFill>
          <a:srgbClr val="FFFFFF"/>
        </a:solidFill>
        <a:effectLst/>
      </p:bgPr>
    </p:bg>
    <p:spTree>
      <p:nvGrpSpPr>
        <p:cNvPr id="1" name="Shape 69"/>
        <p:cNvGrpSpPr/>
        <p:nvPr/>
      </p:nvGrpSpPr>
      <p:grpSpPr>
        <a:xfrm>
          <a:off x="0" y="0"/>
          <a:ext cx="0" cy="0"/>
          <a:chOff x="0" y="0"/>
          <a:chExt cx="0" cy="0"/>
        </a:xfrm>
      </p:grpSpPr>
      <p:pic>
        <p:nvPicPr>
          <p:cNvPr id="70" name="Google Shape;70;p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581300" y="-425"/>
            <a:ext cx="4562700" cy="5143500"/>
          </a:xfrm>
          <a:prstGeom prst="rect">
            <a:avLst/>
          </a:prstGeom>
          <a:noFill/>
          <a:ln>
            <a:noFill/>
          </a:ln>
        </p:spPr>
      </p:pic>
      <p:sp>
        <p:nvSpPr>
          <p:cNvPr id="71" name="Google Shape;71;p8"/>
          <p:cNvSpPr/>
          <p:nvPr/>
        </p:nvSpPr>
        <p:spPr>
          <a:xfrm>
            <a:off x="4557425" y="2572475"/>
            <a:ext cx="2566200" cy="25707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72" name="Google Shape;72;p8"/>
          <p:cNvSpPr/>
          <p:nvPr/>
        </p:nvSpPr>
        <p:spPr>
          <a:xfrm rot="10800000">
            <a:off x="1988688" y="-422"/>
            <a:ext cx="2592600" cy="25971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73" name="Google Shape;73;p8"/>
          <p:cNvSpPr/>
          <p:nvPr/>
        </p:nvSpPr>
        <p:spPr>
          <a:xfrm>
            <a:off x="-7" y="2584191"/>
            <a:ext cx="2566200" cy="25707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74" name="Google Shape;74;p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75" name="Google Shape;75;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4643" y="453914"/>
            <a:ext cx="1714500" cy="396636"/>
          </a:xfrm>
          <a:prstGeom prst="rect">
            <a:avLst/>
          </a:prstGeom>
          <a:noFill/>
          <a:ln>
            <a:noFill/>
          </a:ln>
        </p:spPr>
      </p:pic>
      <p:sp>
        <p:nvSpPr>
          <p:cNvPr id="76" name="Google Shape;76;p8"/>
          <p:cNvSpPr txBox="1">
            <a:spLocks noGrp="1"/>
          </p:cNvSpPr>
          <p:nvPr>
            <p:ph type="ctrTitle"/>
          </p:nvPr>
        </p:nvSpPr>
        <p:spPr>
          <a:xfrm>
            <a:off x="354650" y="1289325"/>
            <a:ext cx="3893700" cy="11388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2800"/>
              <a:buFont typeface="Montserrat"/>
              <a:buNone/>
              <a:defRPr sz="2800" b="1">
                <a:solidFill>
                  <a:srgbClr val="000000"/>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77" name="Google Shape;77;p8"/>
          <p:cNvSpPr txBox="1">
            <a:spLocks noGrp="1"/>
          </p:cNvSpPr>
          <p:nvPr>
            <p:ph type="subTitle" idx="1"/>
          </p:nvPr>
        </p:nvSpPr>
        <p:spPr>
          <a:xfrm>
            <a:off x="354650" y="2351925"/>
            <a:ext cx="3893700" cy="396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SzPts val="1600"/>
              <a:buFont typeface="Montserrat"/>
              <a:buNone/>
              <a:defRPr sz="1600">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SzPts val="1800"/>
              <a:buFont typeface="Montserrat"/>
              <a:buNone/>
              <a:defRPr sz="1800">
                <a:latin typeface="Montserrat"/>
                <a:ea typeface="Montserrat"/>
                <a:cs typeface="Montserrat"/>
                <a:sym typeface="Montserrat"/>
              </a:defRPr>
            </a:lvl2pPr>
            <a:lvl3pPr lvl="2" rtl="0">
              <a:lnSpc>
                <a:spcPct val="100000"/>
              </a:lnSpc>
              <a:spcBef>
                <a:spcPts val="0"/>
              </a:spcBef>
              <a:spcAft>
                <a:spcPts val="0"/>
              </a:spcAft>
              <a:buSzPts val="1800"/>
              <a:buFont typeface="Montserrat"/>
              <a:buNone/>
              <a:defRPr sz="1800">
                <a:latin typeface="Montserrat"/>
                <a:ea typeface="Montserrat"/>
                <a:cs typeface="Montserrat"/>
                <a:sym typeface="Montserrat"/>
              </a:defRPr>
            </a:lvl3pPr>
            <a:lvl4pPr lvl="3" rtl="0">
              <a:lnSpc>
                <a:spcPct val="100000"/>
              </a:lnSpc>
              <a:spcBef>
                <a:spcPts val="0"/>
              </a:spcBef>
              <a:spcAft>
                <a:spcPts val="0"/>
              </a:spcAft>
              <a:buSzPts val="1800"/>
              <a:buFont typeface="Montserrat"/>
              <a:buNone/>
              <a:defRPr sz="1800">
                <a:latin typeface="Montserrat"/>
                <a:ea typeface="Montserrat"/>
                <a:cs typeface="Montserrat"/>
                <a:sym typeface="Montserrat"/>
              </a:defRPr>
            </a:lvl4pPr>
            <a:lvl5pPr lvl="4" rtl="0">
              <a:lnSpc>
                <a:spcPct val="100000"/>
              </a:lnSpc>
              <a:spcBef>
                <a:spcPts val="0"/>
              </a:spcBef>
              <a:spcAft>
                <a:spcPts val="0"/>
              </a:spcAft>
              <a:buSzPts val="1800"/>
              <a:buFont typeface="Montserrat"/>
              <a:buNone/>
              <a:defRPr sz="1800">
                <a:latin typeface="Montserrat"/>
                <a:ea typeface="Montserrat"/>
                <a:cs typeface="Montserrat"/>
                <a:sym typeface="Montserrat"/>
              </a:defRPr>
            </a:lvl5pPr>
            <a:lvl6pPr lvl="5" rtl="0">
              <a:lnSpc>
                <a:spcPct val="100000"/>
              </a:lnSpc>
              <a:spcBef>
                <a:spcPts val="0"/>
              </a:spcBef>
              <a:spcAft>
                <a:spcPts val="0"/>
              </a:spcAft>
              <a:buSzPts val="1800"/>
              <a:buFont typeface="Montserrat"/>
              <a:buNone/>
              <a:defRPr sz="1800">
                <a:latin typeface="Montserrat"/>
                <a:ea typeface="Montserrat"/>
                <a:cs typeface="Montserrat"/>
                <a:sym typeface="Montserrat"/>
              </a:defRPr>
            </a:lvl6pPr>
            <a:lvl7pPr lvl="6" rtl="0">
              <a:lnSpc>
                <a:spcPct val="100000"/>
              </a:lnSpc>
              <a:spcBef>
                <a:spcPts val="0"/>
              </a:spcBef>
              <a:spcAft>
                <a:spcPts val="0"/>
              </a:spcAft>
              <a:buSzPts val="1800"/>
              <a:buFont typeface="Montserrat"/>
              <a:buNone/>
              <a:defRPr sz="1800">
                <a:latin typeface="Montserrat"/>
                <a:ea typeface="Montserrat"/>
                <a:cs typeface="Montserrat"/>
                <a:sym typeface="Montserrat"/>
              </a:defRPr>
            </a:lvl7pPr>
            <a:lvl8pPr lvl="7" rtl="0">
              <a:lnSpc>
                <a:spcPct val="100000"/>
              </a:lnSpc>
              <a:spcBef>
                <a:spcPts val="0"/>
              </a:spcBef>
              <a:spcAft>
                <a:spcPts val="0"/>
              </a:spcAft>
              <a:buSzPts val="1800"/>
              <a:buFont typeface="Montserrat"/>
              <a:buNone/>
              <a:defRPr sz="1800">
                <a:latin typeface="Montserrat"/>
                <a:ea typeface="Montserrat"/>
                <a:cs typeface="Montserrat"/>
                <a:sym typeface="Montserrat"/>
              </a:defRPr>
            </a:lvl8pPr>
            <a:lvl9pPr lvl="8" rtl="0">
              <a:lnSpc>
                <a:spcPct val="100000"/>
              </a:lnSpc>
              <a:spcBef>
                <a:spcPts val="0"/>
              </a:spcBef>
              <a:spcAft>
                <a:spcPts val="0"/>
              </a:spcAft>
              <a:buSzPts val="1800"/>
              <a:buFont typeface="Montserrat"/>
              <a:buNone/>
              <a:defRPr sz="1800">
                <a:latin typeface="Montserrat"/>
                <a:ea typeface="Montserrat"/>
                <a:cs typeface="Montserrat"/>
                <a:sym typeface="Montserrat"/>
              </a:defRPr>
            </a:lvl9pPr>
          </a:lstStyle>
          <a:p>
            <a:endParaRPr/>
          </a:p>
        </p:txBody>
      </p:sp>
      <p:sp>
        <p:nvSpPr>
          <p:cNvPr id="78" name="Google Shape;78;p8"/>
          <p:cNvSpPr txBox="1">
            <a:spLocks noGrp="1"/>
          </p:cNvSpPr>
          <p:nvPr>
            <p:ph type="subTitle" idx="2"/>
          </p:nvPr>
        </p:nvSpPr>
        <p:spPr>
          <a:xfrm>
            <a:off x="354650" y="3830100"/>
            <a:ext cx="42519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1200"/>
              <a:buNone/>
              <a:defRPr sz="1200" b="1">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sp>
        <p:nvSpPr>
          <p:cNvPr id="79" name="Google Shape;79;p8"/>
          <p:cNvSpPr txBox="1">
            <a:spLocks noGrp="1"/>
          </p:cNvSpPr>
          <p:nvPr>
            <p:ph type="subTitle" idx="3"/>
          </p:nvPr>
        </p:nvSpPr>
        <p:spPr>
          <a:xfrm>
            <a:off x="354650" y="3985200"/>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200"/>
              <a:buNone/>
              <a:defRPr sz="12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800"/>
              <a:buNone/>
              <a:defRPr sz="1800" b="1">
                <a:solidFill>
                  <a:schemeClr val="accent5"/>
                </a:solidFill>
              </a:defRPr>
            </a:lvl2pPr>
            <a:lvl3pPr lvl="2" rtl="0">
              <a:lnSpc>
                <a:spcPct val="100000"/>
              </a:lnSpc>
              <a:spcBef>
                <a:spcPts val="0"/>
              </a:spcBef>
              <a:spcAft>
                <a:spcPts val="0"/>
              </a:spcAft>
              <a:buClr>
                <a:schemeClr val="accent5"/>
              </a:buClr>
              <a:buSzPts val="1800"/>
              <a:buNone/>
              <a:defRPr sz="1800" b="1">
                <a:solidFill>
                  <a:schemeClr val="accent5"/>
                </a:solidFill>
              </a:defRPr>
            </a:lvl3pPr>
            <a:lvl4pPr lvl="3" rtl="0">
              <a:lnSpc>
                <a:spcPct val="100000"/>
              </a:lnSpc>
              <a:spcBef>
                <a:spcPts val="0"/>
              </a:spcBef>
              <a:spcAft>
                <a:spcPts val="0"/>
              </a:spcAft>
              <a:buClr>
                <a:schemeClr val="accent5"/>
              </a:buClr>
              <a:buSzPts val="1800"/>
              <a:buNone/>
              <a:defRPr sz="1800" b="1">
                <a:solidFill>
                  <a:schemeClr val="accent5"/>
                </a:solidFill>
              </a:defRPr>
            </a:lvl4pPr>
            <a:lvl5pPr lvl="4" rtl="0">
              <a:lnSpc>
                <a:spcPct val="100000"/>
              </a:lnSpc>
              <a:spcBef>
                <a:spcPts val="0"/>
              </a:spcBef>
              <a:spcAft>
                <a:spcPts val="0"/>
              </a:spcAft>
              <a:buClr>
                <a:schemeClr val="accent5"/>
              </a:buClr>
              <a:buSzPts val="1800"/>
              <a:buNone/>
              <a:defRPr sz="1800" b="1">
                <a:solidFill>
                  <a:schemeClr val="accent5"/>
                </a:solidFill>
              </a:defRPr>
            </a:lvl5pPr>
            <a:lvl6pPr lvl="5" rtl="0">
              <a:lnSpc>
                <a:spcPct val="100000"/>
              </a:lnSpc>
              <a:spcBef>
                <a:spcPts val="0"/>
              </a:spcBef>
              <a:spcAft>
                <a:spcPts val="0"/>
              </a:spcAft>
              <a:buClr>
                <a:schemeClr val="accent5"/>
              </a:buClr>
              <a:buSzPts val="1800"/>
              <a:buNone/>
              <a:defRPr sz="1800" b="1">
                <a:solidFill>
                  <a:schemeClr val="accent5"/>
                </a:solidFill>
              </a:defRPr>
            </a:lvl6pPr>
            <a:lvl7pPr lvl="6" rtl="0">
              <a:lnSpc>
                <a:spcPct val="100000"/>
              </a:lnSpc>
              <a:spcBef>
                <a:spcPts val="0"/>
              </a:spcBef>
              <a:spcAft>
                <a:spcPts val="0"/>
              </a:spcAft>
              <a:buClr>
                <a:schemeClr val="accent5"/>
              </a:buClr>
              <a:buSzPts val="1800"/>
              <a:buNone/>
              <a:defRPr sz="1800" b="1">
                <a:solidFill>
                  <a:schemeClr val="accent5"/>
                </a:solidFill>
              </a:defRPr>
            </a:lvl7pPr>
            <a:lvl8pPr lvl="7" rtl="0">
              <a:lnSpc>
                <a:spcPct val="100000"/>
              </a:lnSpc>
              <a:spcBef>
                <a:spcPts val="0"/>
              </a:spcBef>
              <a:spcAft>
                <a:spcPts val="0"/>
              </a:spcAft>
              <a:buClr>
                <a:schemeClr val="accent5"/>
              </a:buClr>
              <a:buSzPts val="1800"/>
              <a:buNone/>
              <a:defRPr sz="1800" b="1">
                <a:solidFill>
                  <a:schemeClr val="accent5"/>
                </a:solidFill>
              </a:defRPr>
            </a:lvl8pPr>
            <a:lvl9pPr lvl="8" rtl="0">
              <a:lnSpc>
                <a:spcPct val="100000"/>
              </a:lnSpc>
              <a:spcBef>
                <a:spcPts val="0"/>
              </a:spcBef>
              <a:spcAft>
                <a:spcPts val="0"/>
              </a:spcAft>
              <a:buClr>
                <a:schemeClr val="accent5"/>
              </a:buClr>
              <a:buSzPts val="1800"/>
              <a:buNone/>
              <a:defRPr sz="1800" b="1">
                <a:solidFill>
                  <a:schemeClr val="accent5"/>
                </a:solidFill>
              </a:defRPr>
            </a:lvl9pPr>
          </a:lstStyle>
          <a:p>
            <a:endParaRPr/>
          </a:p>
        </p:txBody>
      </p:sp>
      <p:sp>
        <p:nvSpPr>
          <p:cNvPr id="80" name="Google Shape;80;p8"/>
          <p:cNvSpPr txBox="1">
            <a:spLocks noGrp="1"/>
          </p:cNvSpPr>
          <p:nvPr>
            <p:ph type="subTitle" idx="4"/>
          </p:nvPr>
        </p:nvSpPr>
        <p:spPr>
          <a:xfrm>
            <a:off x="354650" y="4474425"/>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000"/>
              <a:buNone/>
              <a:defRPr sz="10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000"/>
              <a:buNone/>
              <a:defRPr sz="1000" b="1">
                <a:solidFill>
                  <a:schemeClr val="accent5"/>
                </a:solidFill>
              </a:defRPr>
            </a:lvl2pPr>
            <a:lvl3pPr lvl="2" rtl="0">
              <a:lnSpc>
                <a:spcPct val="100000"/>
              </a:lnSpc>
              <a:spcBef>
                <a:spcPts val="0"/>
              </a:spcBef>
              <a:spcAft>
                <a:spcPts val="0"/>
              </a:spcAft>
              <a:buClr>
                <a:schemeClr val="accent5"/>
              </a:buClr>
              <a:buSzPts val="1000"/>
              <a:buNone/>
              <a:defRPr b="1">
                <a:solidFill>
                  <a:schemeClr val="accent5"/>
                </a:solidFill>
              </a:defRPr>
            </a:lvl3pPr>
            <a:lvl4pPr lvl="3" rtl="0">
              <a:lnSpc>
                <a:spcPct val="100000"/>
              </a:lnSpc>
              <a:spcBef>
                <a:spcPts val="0"/>
              </a:spcBef>
              <a:spcAft>
                <a:spcPts val="0"/>
              </a:spcAft>
              <a:buClr>
                <a:schemeClr val="accent5"/>
              </a:buClr>
              <a:buSzPts val="1000"/>
              <a:buNone/>
              <a:defRPr b="1">
                <a:solidFill>
                  <a:schemeClr val="accent5"/>
                </a:solidFill>
              </a:defRPr>
            </a:lvl4pPr>
            <a:lvl5pPr lvl="4" rtl="0">
              <a:lnSpc>
                <a:spcPct val="100000"/>
              </a:lnSpc>
              <a:spcBef>
                <a:spcPts val="0"/>
              </a:spcBef>
              <a:spcAft>
                <a:spcPts val="0"/>
              </a:spcAft>
              <a:buClr>
                <a:schemeClr val="accent5"/>
              </a:buClr>
              <a:buSzPts val="1000"/>
              <a:buNone/>
              <a:defRPr b="1">
                <a:solidFill>
                  <a:schemeClr val="accent5"/>
                </a:solidFill>
              </a:defRPr>
            </a:lvl5pPr>
            <a:lvl6pPr lvl="5" rtl="0">
              <a:lnSpc>
                <a:spcPct val="100000"/>
              </a:lnSpc>
              <a:spcBef>
                <a:spcPts val="0"/>
              </a:spcBef>
              <a:spcAft>
                <a:spcPts val="0"/>
              </a:spcAft>
              <a:buClr>
                <a:schemeClr val="accent5"/>
              </a:buClr>
              <a:buSzPts val="1000"/>
              <a:buNone/>
              <a:defRPr b="1">
                <a:solidFill>
                  <a:schemeClr val="accent5"/>
                </a:solidFill>
              </a:defRPr>
            </a:lvl6pPr>
            <a:lvl7pPr lvl="6" rtl="0">
              <a:lnSpc>
                <a:spcPct val="100000"/>
              </a:lnSpc>
              <a:spcBef>
                <a:spcPts val="0"/>
              </a:spcBef>
              <a:spcAft>
                <a:spcPts val="0"/>
              </a:spcAft>
              <a:buClr>
                <a:schemeClr val="accent5"/>
              </a:buClr>
              <a:buSzPts val="1000"/>
              <a:buNone/>
              <a:defRPr b="1">
                <a:solidFill>
                  <a:schemeClr val="accent5"/>
                </a:solidFill>
              </a:defRPr>
            </a:lvl7pPr>
            <a:lvl8pPr lvl="7" rtl="0">
              <a:lnSpc>
                <a:spcPct val="100000"/>
              </a:lnSpc>
              <a:spcBef>
                <a:spcPts val="0"/>
              </a:spcBef>
              <a:spcAft>
                <a:spcPts val="0"/>
              </a:spcAft>
              <a:buClr>
                <a:schemeClr val="accent5"/>
              </a:buClr>
              <a:buSzPts val="1000"/>
              <a:buNone/>
              <a:defRPr b="1">
                <a:solidFill>
                  <a:schemeClr val="accent5"/>
                </a:solidFill>
              </a:defRPr>
            </a:lvl8pPr>
            <a:lvl9pPr lvl="8" rtl="0">
              <a:lnSpc>
                <a:spcPct val="100000"/>
              </a:lnSpc>
              <a:spcBef>
                <a:spcPts val="0"/>
              </a:spcBef>
              <a:spcAft>
                <a:spcPts val="0"/>
              </a:spcAft>
              <a:buClr>
                <a:schemeClr val="accent5"/>
              </a:buClr>
              <a:buSzPts val="1000"/>
              <a:buNone/>
              <a:defRPr b="1">
                <a:solidFill>
                  <a:schemeClr val="accent5"/>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nside - Black blank">
  <p:cSld name="BLANK_1">
    <p:bg>
      <p:bgPr>
        <a:solidFill>
          <a:srgbClr val="000000"/>
        </a:solidFill>
        <a:effectLst/>
      </p:bgPr>
    </p:bg>
    <p:spTree>
      <p:nvGrpSpPr>
        <p:cNvPr id="1" name="Shape 305"/>
        <p:cNvGrpSpPr/>
        <p:nvPr/>
      </p:nvGrpSpPr>
      <p:grpSpPr>
        <a:xfrm>
          <a:off x="0" y="0"/>
          <a:ext cx="0" cy="0"/>
          <a:chOff x="0" y="0"/>
          <a:chExt cx="0" cy="0"/>
        </a:xfrm>
      </p:grpSpPr>
      <p:sp>
        <p:nvSpPr>
          <p:cNvPr id="307" name="Google Shape;307;p33"/>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308" name="Google Shape;308;p33"/>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309" name="Google Shape;309;p33"/>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7" name="Slide Number Placeholder 1">
            <a:extLst>
              <a:ext uri="{FF2B5EF4-FFF2-40B4-BE49-F238E27FC236}">
                <a16:creationId xmlns:a16="http://schemas.microsoft.com/office/drawing/2014/main" id="{C4A4A771-1924-4ED2-8D98-805E0303AF23}"/>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 Black">
  <p:cSld name="TITLE_AND_BODY_1_2_2_1_1_2">
    <p:bg>
      <p:bgPr>
        <a:solidFill>
          <a:srgbClr val="000000"/>
        </a:solidFill>
        <a:effectLst/>
      </p:bgPr>
    </p:bg>
    <p:spTree>
      <p:nvGrpSpPr>
        <p:cNvPr id="1" name="Shape 317"/>
        <p:cNvGrpSpPr/>
        <p:nvPr/>
      </p:nvGrpSpPr>
      <p:grpSpPr>
        <a:xfrm>
          <a:off x="0" y="0"/>
          <a:ext cx="0" cy="0"/>
          <a:chOff x="0" y="0"/>
          <a:chExt cx="0" cy="0"/>
        </a:xfrm>
      </p:grpSpPr>
      <p:pic>
        <p:nvPicPr>
          <p:cNvPr id="318" name="Google Shape;318;p35"/>
          <p:cNvPicPr preferRelativeResize="0"/>
          <p:nvPr/>
        </p:nvPicPr>
        <p:blipFill rotWithShape="1">
          <a:blip r:embed="rId2" cstate="screen">
            <a:alphaModFix amt="60000"/>
            <a:extLst>
              <a:ext uri="{28A0092B-C50C-407E-A947-70E740481C1C}">
                <a14:useLocalDpi xmlns:a14="http://schemas.microsoft.com/office/drawing/2010/main"/>
              </a:ext>
            </a:extLst>
          </a:blip>
          <a:srcRect/>
          <a:stretch/>
        </p:blipFill>
        <p:spPr>
          <a:xfrm>
            <a:off x="926" y="0"/>
            <a:ext cx="9142225" cy="5143500"/>
          </a:xfrm>
          <a:prstGeom prst="rect">
            <a:avLst/>
          </a:prstGeom>
          <a:noFill/>
          <a:ln>
            <a:noFill/>
          </a:ln>
        </p:spPr>
      </p:pic>
      <p:sp>
        <p:nvSpPr>
          <p:cNvPr id="319" name="Google Shape;319;p35"/>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panose="00000500000000000000" pitchFamily="2" charset="0"/>
              <a:ea typeface="Montserrat Light"/>
              <a:cs typeface="Montserrat Light"/>
              <a:sym typeface="Montserrat Light"/>
            </a:endParaRPr>
          </a:p>
        </p:txBody>
      </p:sp>
      <p:sp>
        <p:nvSpPr>
          <p:cNvPr id="321" name="Google Shape;321;p35"/>
          <p:cNvSpPr txBox="1">
            <a:spLocks noGrp="1"/>
          </p:cNvSpPr>
          <p:nvPr>
            <p:ph type="ctrTitle"/>
          </p:nvPr>
        </p:nvSpPr>
        <p:spPr>
          <a:xfrm>
            <a:off x="354650" y="332075"/>
            <a:ext cx="6660000" cy="14700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322" name="Google Shape;322;p35"/>
          <p:cNvSpPr txBox="1">
            <a:spLocks noGrp="1"/>
          </p:cNvSpPr>
          <p:nvPr>
            <p:ph type="subTitle" idx="1"/>
          </p:nvPr>
        </p:nvSpPr>
        <p:spPr>
          <a:xfrm>
            <a:off x="354643" y="1938925"/>
            <a:ext cx="55509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pic>
        <p:nvPicPr>
          <p:cNvPr id="323" name="Google Shape;323;p3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9" name="Slide Number Placeholder 1">
            <a:extLst>
              <a:ext uri="{FF2B5EF4-FFF2-40B4-BE49-F238E27FC236}">
                <a16:creationId xmlns:a16="http://schemas.microsoft.com/office/drawing/2014/main" id="{319FCA7F-1B7F-486D-A9D7-F0A5AEF55E9C}"/>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End slide - black">
  <p:cSld name="TITLE_AND_BODY_1_1_1_2">
    <p:bg>
      <p:bgPr>
        <a:solidFill>
          <a:srgbClr val="000000"/>
        </a:solidFill>
        <a:effectLst/>
      </p:bgPr>
    </p:bg>
    <p:spTree>
      <p:nvGrpSpPr>
        <p:cNvPr id="1" name="Shape 340"/>
        <p:cNvGrpSpPr/>
        <p:nvPr/>
      </p:nvGrpSpPr>
      <p:grpSpPr>
        <a:xfrm>
          <a:off x="0" y="0"/>
          <a:ext cx="0" cy="0"/>
          <a:chOff x="0" y="0"/>
          <a:chExt cx="0" cy="0"/>
        </a:xfrm>
      </p:grpSpPr>
      <p:pic>
        <p:nvPicPr>
          <p:cNvPr id="341" name="Google Shape;341;p38"/>
          <p:cNvPicPr preferRelativeResize="0"/>
          <p:nvPr/>
        </p:nvPicPr>
        <p:blipFill rotWithShape="1">
          <a:blip r:embed="rId2" cstate="screen">
            <a:alphaModFix amt="60000"/>
            <a:extLst>
              <a:ext uri="{28A0092B-C50C-407E-A947-70E740481C1C}">
                <a14:useLocalDpi xmlns:a14="http://schemas.microsoft.com/office/drawing/2010/main"/>
              </a:ext>
            </a:extLst>
          </a:blip>
          <a:srcRect/>
          <a:stretch/>
        </p:blipFill>
        <p:spPr>
          <a:xfrm>
            <a:off x="926" y="0"/>
            <a:ext cx="9142225" cy="5143501"/>
          </a:xfrm>
          <a:prstGeom prst="rect">
            <a:avLst/>
          </a:prstGeom>
          <a:noFill/>
          <a:ln>
            <a:noFill/>
          </a:ln>
        </p:spPr>
      </p:pic>
      <p:sp>
        <p:nvSpPr>
          <p:cNvPr id="342" name="Google Shape;342;p3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panose="00000500000000000000" pitchFamily="2" charset="0"/>
              <a:ea typeface="Montserrat Light"/>
              <a:cs typeface="Montserrat Light"/>
              <a:sym typeface="Montserrat Light"/>
            </a:endParaRPr>
          </a:p>
        </p:txBody>
      </p:sp>
      <p:sp>
        <p:nvSpPr>
          <p:cNvPr id="344" name="Google Shape;344;p38"/>
          <p:cNvSpPr txBox="1">
            <a:spLocks noGrp="1"/>
          </p:cNvSpPr>
          <p:nvPr>
            <p:ph type="subTitle" idx="1"/>
          </p:nvPr>
        </p:nvSpPr>
        <p:spPr>
          <a:xfrm>
            <a:off x="354650" y="3305475"/>
            <a:ext cx="40131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CBCBCB"/>
              </a:buClr>
              <a:buSzPts val="1200"/>
              <a:buNone/>
              <a:defRPr sz="1200" b="1">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sp>
        <p:nvSpPr>
          <p:cNvPr id="345" name="Google Shape;345;p38"/>
          <p:cNvSpPr txBox="1">
            <a:spLocks noGrp="1"/>
          </p:cNvSpPr>
          <p:nvPr>
            <p:ph type="subTitle" idx="2"/>
          </p:nvPr>
        </p:nvSpPr>
        <p:spPr>
          <a:xfrm>
            <a:off x="354650" y="3460575"/>
            <a:ext cx="40131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CBCBCB"/>
              </a:buClr>
              <a:buSzPts val="1200"/>
              <a:buNone/>
              <a:defRPr sz="1200">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a:p>
        </p:txBody>
      </p:sp>
      <p:pic>
        <p:nvPicPr>
          <p:cNvPr id="346" name="Google Shape;346;p3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54643" y="453914"/>
            <a:ext cx="1714500" cy="396636"/>
          </a:xfrm>
          <a:prstGeom prst="rect">
            <a:avLst/>
          </a:prstGeom>
          <a:noFill/>
          <a:ln>
            <a:noFill/>
          </a:ln>
        </p:spPr>
      </p:pic>
      <p:sp>
        <p:nvSpPr>
          <p:cNvPr id="9" name="Slide Number Placeholder 1">
            <a:extLst>
              <a:ext uri="{FF2B5EF4-FFF2-40B4-BE49-F238E27FC236}">
                <a16:creationId xmlns:a16="http://schemas.microsoft.com/office/drawing/2014/main" id="{B86BEB0A-EBF8-47C7-AE28-92E637EA3A10}"/>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End slide - white">
  <p:cSld name="TITLE_AND_BODY_1_1_1_1_1">
    <p:bg>
      <p:bgPr>
        <a:solidFill>
          <a:srgbClr val="FFFFFF"/>
        </a:solidFill>
        <a:effectLst/>
      </p:bgPr>
    </p:bg>
    <p:spTree>
      <p:nvGrpSpPr>
        <p:cNvPr id="1" name="Shape 347"/>
        <p:cNvGrpSpPr/>
        <p:nvPr/>
      </p:nvGrpSpPr>
      <p:grpSpPr>
        <a:xfrm>
          <a:off x="0" y="0"/>
          <a:ext cx="0" cy="0"/>
          <a:chOff x="0" y="0"/>
          <a:chExt cx="0" cy="0"/>
        </a:xfrm>
      </p:grpSpPr>
      <p:pic>
        <p:nvPicPr>
          <p:cNvPr id="348" name="Google Shape;348;p3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26" y="0"/>
            <a:ext cx="9142225" cy="5143501"/>
          </a:xfrm>
          <a:prstGeom prst="rect">
            <a:avLst/>
          </a:prstGeom>
          <a:noFill/>
          <a:ln>
            <a:noFill/>
          </a:ln>
        </p:spPr>
      </p:pic>
      <p:sp>
        <p:nvSpPr>
          <p:cNvPr id="349" name="Google Shape;349;p39"/>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a:solidFill>
                <a:srgbClr val="888888"/>
              </a:solidFill>
              <a:latin typeface="Montserrat" panose="00000500000000000000" pitchFamily="2" charset="0"/>
              <a:ea typeface="Montserrat Light"/>
              <a:cs typeface="Montserrat Light"/>
              <a:sym typeface="Montserrat Light"/>
            </a:endParaRPr>
          </a:p>
        </p:txBody>
      </p:sp>
      <p:sp>
        <p:nvSpPr>
          <p:cNvPr id="351" name="Google Shape;351;p39"/>
          <p:cNvSpPr txBox="1">
            <a:spLocks noGrp="1"/>
          </p:cNvSpPr>
          <p:nvPr>
            <p:ph type="subTitle" idx="1"/>
          </p:nvPr>
        </p:nvSpPr>
        <p:spPr>
          <a:xfrm>
            <a:off x="354650" y="3305475"/>
            <a:ext cx="27162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666666"/>
              </a:buClr>
              <a:buSzPts val="1200"/>
              <a:buNone/>
              <a:defRPr sz="1200" b="1">
                <a:solidFill>
                  <a:srgbClr val="666666"/>
                </a:solidFill>
                <a:latin typeface="Montserrat" panose="00000500000000000000" pitchFamily="2" charset="0"/>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endParaRPr/>
          </a:p>
        </p:txBody>
      </p:sp>
      <p:sp>
        <p:nvSpPr>
          <p:cNvPr id="352" name="Google Shape;352;p39"/>
          <p:cNvSpPr txBox="1">
            <a:spLocks noGrp="1"/>
          </p:cNvSpPr>
          <p:nvPr>
            <p:ph type="subTitle" idx="2"/>
          </p:nvPr>
        </p:nvSpPr>
        <p:spPr>
          <a:xfrm>
            <a:off x="354650" y="3460575"/>
            <a:ext cx="27162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200"/>
              <a:buNone/>
              <a:defRPr sz="1200">
                <a:solidFill>
                  <a:srgbClr val="666666"/>
                </a:solidFill>
                <a:latin typeface="Montserrat" panose="00000500000000000000" pitchFamily="2" charset="0"/>
              </a:defRPr>
            </a:lvl1pPr>
            <a:lvl2pPr lvl="1" rtl="0">
              <a:lnSpc>
                <a:spcPct val="100000"/>
              </a:lnSpc>
              <a:spcBef>
                <a:spcPts val="0"/>
              </a:spcBef>
              <a:spcAft>
                <a:spcPts val="0"/>
              </a:spcAft>
              <a:buClr>
                <a:srgbClr val="666666"/>
              </a:buClr>
              <a:buSzPts val="1800"/>
              <a:buNone/>
              <a:defRPr sz="1800" b="1">
                <a:solidFill>
                  <a:srgbClr val="666666"/>
                </a:solidFill>
              </a:defRPr>
            </a:lvl2pPr>
            <a:lvl3pPr lvl="2" rtl="0">
              <a:lnSpc>
                <a:spcPct val="100000"/>
              </a:lnSpc>
              <a:spcBef>
                <a:spcPts val="0"/>
              </a:spcBef>
              <a:spcAft>
                <a:spcPts val="0"/>
              </a:spcAft>
              <a:buClr>
                <a:srgbClr val="666666"/>
              </a:buClr>
              <a:buSzPts val="1800"/>
              <a:buNone/>
              <a:defRPr sz="1800" b="1">
                <a:solidFill>
                  <a:srgbClr val="666666"/>
                </a:solidFill>
              </a:defRPr>
            </a:lvl3pPr>
            <a:lvl4pPr lvl="3" rtl="0">
              <a:lnSpc>
                <a:spcPct val="100000"/>
              </a:lnSpc>
              <a:spcBef>
                <a:spcPts val="0"/>
              </a:spcBef>
              <a:spcAft>
                <a:spcPts val="0"/>
              </a:spcAft>
              <a:buClr>
                <a:srgbClr val="666666"/>
              </a:buClr>
              <a:buSzPts val="1800"/>
              <a:buNone/>
              <a:defRPr sz="1800" b="1">
                <a:solidFill>
                  <a:srgbClr val="666666"/>
                </a:solidFill>
              </a:defRPr>
            </a:lvl4pPr>
            <a:lvl5pPr lvl="4" rtl="0">
              <a:lnSpc>
                <a:spcPct val="100000"/>
              </a:lnSpc>
              <a:spcBef>
                <a:spcPts val="0"/>
              </a:spcBef>
              <a:spcAft>
                <a:spcPts val="0"/>
              </a:spcAft>
              <a:buClr>
                <a:srgbClr val="666666"/>
              </a:buClr>
              <a:buSzPts val="1800"/>
              <a:buNone/>
              <a:defRPr sz="1800" b="1">
                <a:solidFill>
                  <a:srgbClr val="666666"/>
                </a:solidFill>
              </a:defRPr>
            </a:lvl5pPr>
            <a:lvl6pPr lvl="5" rtl="0">
              <a:lnSpc>
                <a:spcPct val="100000"/>
              </a:lnSpc>
              <a:spcBef>
                <a:spcPts val="0"/>
              </a:spcBef>
              <a:spcAft>
                <a:spcPts val="0"/>
              </a:spcAft>
              <a:buClr>
                <a:srgbClr val="666666"/>
              </a:buClr>
              <a:buSzPts val="1800"/>
              <a:buNone/>
              <a:defRPr sz="1800" b="1">
                <a:solidFill>
                  <a:srgbClr val="666666"/>
                </a:solidFill>
              </a:defRPr>
            </a:lvl6pPr>
            <a:lvl7pPr lvl="6" rtl="0">
              <a:lnSpc>
                <a:spcPct val="100000"/>
              </a:lnSpc>
              <a:spcBef>
                <a:spcPts val="0"/>
              </a:spcBef>
              <a:spcAft>
                <a:spcPts val="0"/>
              </a:spcAft>
              <a:buClr>
                <a:srgbClr val="666666"/>
              </a:buClr>
              <a:buSzPts val="1800"/>
              <a:buNone/>
              <a:defRPr sz="1800" b="1">
                <a:solidFill>
                  <a:srgbClr val="666666"/>
                </a:solidFill>
              </a:defRPr>
            </a:lvl7pPr>
            <a:lvl8pPr lvl="7" rtl="0">
              <a:lnSpc>
                <a:spcPct val="100000"/>
              </a:lnSpc>
              <a:spcBef>
                <a:spcPts val="0"/>
              </a:spcBef>
              <a:spcAft>
                <a:spcPts val="0"/>
              </a:spcAft>
              <a:buClr>
                <a:srgbClr val="666666"/>
              </a:buClr>
              <a:buSzPts val="1800"/>
              <a:buNone/>
              <a:defRPr sz="1800" b="1">
                <a:solidFill>
                  <a:srgbClr val="666666"/>
                </a:solidFill>
              </a:defRPr>
            </a:lvl8pPr>
            <a:lvl9pPr lvl="8" rtl="0">
              <a:lnSpc>
                <a:spcPct val="100000"/>
              </a:lnSpc>
              <a:spcBef>
                <a:spcPts val="0"/>
              </a:spcBef>
              <a:spcAft>
                <a:spcPts val="0"/>
              </a:spcAft>
              <a:buClr>
                <a:srgbClr val="666666"/>
              </a:buClr>
              <a:buSzPts val="1800"/>
              <a:buNone/>
              <a:defRPr sz="1800" b="1">
                <a:solidFill>
                  <a:srgbClr val="666666"/>
                </a:solidFill>
              </a:defRPr>
            </a:lvl9pPr>
          </a:lstStyle>
          <a:p>
            <a:endParaRPr/>
          </a:p>
        </p:txBody>
      </p:sp>
      <p:pic>
        <p:nvPicPr>
          <p:cNvPr id="353" name="Google Shape;353;p3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4643" y="453914"/>
            <a:ext cx="1714500" cy="396636"/>
          </a:xfrm>
          <a:prstGeom prst="rect">
            <a:avLst/>
          </a:prstGeom>
          <a:noFill/>
          <a:ln>
            <a:noFill/>
          </a:ln>
        </p:spPr>
      </p:pic>
      <p:sp>
        <p:nvSpPr>
          <p:cNvPr id="9" name="Slide Number Placeholder 1">
            <a:extLst>
              <a:ext uri="{FF2B5EF4-FFF2-40B4-BE49-F238E27FC236}">
                <a16:creationId xmlns:a16="http://schemas.microsoft.com/office/drawing/2014/main" id="{4621E770-B622-484E-8B05-BA774171B7AB}"/>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About NielsenIQ - Black">
  <p:cSld name="About NielsenIQ - Black">
    <p:bg>
      <p:bgPr>
        <a:solidFill>
          <a:srgbClr val="000000"/>
        </a:solidFill>
        <a:effectLst/>
      </p:bgPr>
    </p:bg>
    <p:spTree>
      <p:nvGrpSpPr>
        <p:cNvPr id="1" name="Shape 289"/>
        <p:cNvGrpSpPr/>
        <p:nvPr/>
      </p:nvGrpSpPr>
      <p:grpSpPr>
        <a:xfrm>
          <a:off x="0" y="0"/>
          <a:ext cx="0" cy="0"/>
          <a:chOff x="0" y="0"/>
          <a:chExt cx="0" cy="0"/>
        </a:xfrm>
      </p:grpSpPr>
      <p:pic>
        <p:nvPicPr>
          <p:cNvPr id="290" name="Google Shape;290;p34"/>
          <p:cNvPicPr preferRelativeResize="0"/>
          <p:nvPr/>
        </p:nvPicPr>
        <p:blipFill rotWithShape="1">
          <a:blip r:embed="rId2" cstate="screen">
            <a:alphaModFix amt="60000"/>
          </a:blip>
          <a:srcRect/>
          <a:stretch>
            <a:fillRect/>
          </a:stretch>
        </p:blipFill>
        <p:spPr>
          <a:xfrm>
            <a:off x="926" y="0"/>
            <a:ext cx="9142225" cy="5143501"/>
          </a:xfrm>
          <a:prstGeom prst="rect">
            <a:avLst/>
          </a:prstGeom>
          <a:noFill/>
          <a:ln>
            <a:noFill/>
          </a:ln>
        </p:spPr>
      </p:pic>
      <p:sp>
        <p:nvSpPr>
          <p:cNvPr id="291" name="Google Shape;291;p34"/>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panose="020B0604020202020204"/>
              <a:buNone/>
            </a:pPr>
            <a:r>
              <a:rPr lang="en-GB" sz="500">
                <a:solidFill>
                  <a:srgbClr val="888888"/>
                </a:solidFill>
                <a:latin typeface="Avenir Next LT Pro" panose="020B0504020202020204" pitchFamily="34" charset="0"/>
                <a:ea typeface="Montserrat Light" panose="00000400000000000000"/>
                <a:cs typeface="Montserrat Light" panose="00000400000000000000"/>
                <a:sym typeface="Montserrat Light" panose="00000400000000000000"/>
              </a:rPr>
              <a:t>© 2022 Nielsen Consumer LLC. All Rights Reserved.</a:t>
            </a:r>
            <a:endParaRPr sz="500">
              <a:solidFill>
                <a:srgbClr val="888888"/>
              </a:solidFill>
              <a:latin typeface="Avenir Next LT Pro" panose="020B0504020202020204" pitchFamily="34" charset="0"/>
              <a:ea typeface="Montserrat Light" panose="00000400000000000000"/>
              <a:cs typeface="Montserrat Light" panose="00000400000000000000"/>
              <a:sym typeface="Montserrat Light" panose="00000400000000000000"/>
            </a:endParaRPr>
          </a:p>
          <a:p>
            <a:pPr marL="0" marR="0" lvl="0" indent="0" algn="l" rtl="0">
              <a:lnSpc>
                <a:spcPct val="100000"/>
              </a:lnSpc>
              <a:spcBef>
                <a:spcPts val="0"/>
              </a:spcBef>
              <a:spcAft>
                <a:spcPts val="0"/>
              </a:spcAft>
              <a:buClr>
                <a:schemeClr val="dk1"/>
              </a:buClr>
              <a:buSzPts val="1100"/>
              <a:buFont typeface="Arial" panose="020B0604020202020204"/>
              <a:buNone/>
            </a:pPr>
            <a:endParaRPr sz="500">
              <a:solidFill>
                <a:srgbClr val="888888"/>
              </a:solidFill>
              <a:latin typeface="Montserrat Light" panose="00000400000000000000"/>
              <a:ea typeface="Montserrat Light" panose="00000400000000000000"/>
              <a:cs typeface="Montserrat Light" panose="00000400000000000000"/>
              <a:sym typeface="Montserrat Light" panose="00000400000000000000"/>
            </a:endParaRPr>
          </a:p>
          <a:p>
            <a:pPr marL="0" marR="0" lvl="0" indent="0" algn="l" rtl="0">
              <a:lnSpc>
                <a:spcPct val="100000"/>
              </a:lnSpc>
              <a:spcBef>
                <a:spcPts val="0"/>
              </a:spcBef>
              <a:spcAft>
                <a:spcPts val="0"/>
              </a:spcAft>
              <a:buClr>
                <a:srgbClr val="000000"/>
              </a:buClr>
              <a:buSzPts val="600"/>
              <a:buFont typeface="Arial" panose="020B0604020202020204"/>
              <a:buNone/>
            </a:pPr>
            <a:endParaRPr sz="500">
              <a:solidFill>
                <a:srgbClr val="888888"/>
              </a:solidFill>
              <a:latin typeface="Montserrat Light" panose="00000400000000000000"/>
              <a:ea typeface="Montserrat Light" panose="00000400000000000000"/>
              <a:cs typeface="Montserrat Light" panose="00000400000000000000"/>
              <a:sym typeface="Montserrat Light" panose="00000400000000000000"/>
            </a:endParaRPr>
          </a:p>
        </p:txBody>
      </p:sp>
      <p:sp>
        <p:nvSpPr>
          <p:cNvPr id="292" name="Google Shape;292;p34"/>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Light" panose="00000400000000000000"/>
              </a:defRPr>
            </a:lvl1pPr>
            <a:lvl2pPr lvl="1" algn="r" rtl="0">
              <a:buNone/>
              <a:defRPr sz="1000">
                <a:solidFill>
                  <a:srgbClr val="FFFFFF"/>
                </a:solidFill>
                <a:latin typeface="Montserrat Light" panose="00000400000000000000"/>
                <a:ea typeface="Montserrat Light" panose="00000400000000000000"/>
                <a:cs typeface="Montserrat Light" panose="00000400000000000000"/>
                <a:sym typeface="Montserrat Light" panose="00000400000000000000"/>
              </a:defRPr>
            </a:lvl2pPr>
            <a:lvl3pPr lvl="2" algn="r" rtl="0">
              <a:buNone/>
              <a:defRPr sz="1000">
                <a:solidFill>
                  <a:srgbClr val="FFFFFF"/>
                </a:solidFill>
                <a:latin typeface="Montserrat Light" panose="00000400000000000000"/>
                <a:ea typeface="Montserrat Light" panose="00000400000000000000"/>
                <a:cs typeface="Montserrat Light" panose="00000400000000000000"/>
                <a:sym typeface="Montserrat Light" panose="00000400000000000000"/>
              </a:defRPr>
            </a:lvl3pPr>
            <a:lvl4pPr lvl="3" algn="r" rtl="0">
              <a:buNone/>
              <a:defRPr sz="1000">
                <a:solidFill>
                  <a:srgbClr val="FFFFFF"/>
                </a:solidFill>
                <a:latin typeface="Montserrat Light" panose="00000400000000000000"/>
                <a:ea typeface="Montserrat Light" panose="00000400000000000000"/>
                <a:cs typeface="Montserrat Light" panose="00000400000000000000"/>
                <a:sym typeface="Montserrat Light" panose="00000400000000000000"/>
              </a:defRPr>
            </a:lvl4pPr>
            <a:lvl5pPr lvl="4" algn="r" rtl="0">
              <a:buNone/>
              <a:defRPr sz="1000">
                <a:solidFill>
                  <a:srgbClr val="FFFFFF"/>
                </a:solidFill>
                <a:latin typeface="Montserrat Light" panose="00000400000000000000"/>
                <a:ea typeface="Montserrat Light" panose="00000400000000000000"/>
                <a:cs typeface="Montserrat Light" panose="00000400000000000000"/>
                <a:sym typeface="Montserrat Light" panose="00000400000000000000"/>
              </a:defRPr>
            </a:lvl5pPr>
            <a:lvl6pPr lvl="5" algn="r" rtl="0">
              <a:buNone/>
              <a:defRPr sz="1000">
                <a:solidFill>
                  <a:srgbClr val="FFFFFF"/>
                </a:solidFill>
                <a:latin typeface="Montserrat Light" panose="00000400000000000000"/>
                <a:ea typeface="Montserrat Light" panose="00000400000000000000"/>
                <a:cs typeface="Montserrat Light" panose="00000400000000000000"/>
                <a:sym typeface="Montserrat Light" panose="00000400000000000000"/>
              </a:defRPr>
            </a:lvl6pPr>
            <a:lvl7pPr lvl="6" algn="r" rtl="0">
              <a:buNone/>
              <a:defRPr sz="1000">
                <a:solidFill>
                  <a:srgbClr val="FFFFFF"/>
                </a:solidFill>
                <a:latin typeface="Montserrat Light" panose="00000400000000000000"/>
                <a:ea typeface="Montserrat Light" panose="00000400000000000000"/>
                <a:cs typeface="Montserrat Light" panose="00000400000000000000"/>
                <a:sym typeface="Montserrat Light" panose="00000400000000000000"/>
              </a:defRPr>
            </a:lvl7pPr>
            <a:lvl8pPr lvl="7" algn="r" rtl="0">
              <a:buNone/>
              <a:defRPr sz="1000">
                <a:solidFill>
                  <a:srgbClr val="FFFFFF"/>
                </a:solidFill>
                <a:latin typeface="Montserrat Light" panose="00000400000000000000"/>
                <a:ea typeface="Montserrat Light" panose="00000400000000000000"/>
                <a:cs typeface="Montserrat Light" panose="00000400000000000000"/>
                <a:sym typeface="Montserrat Light" panose="00000400000000000000"/>
              </a:defRPr>
            </a:lvl8pPr>
            <a:lvl9pPr lvl="8" algn="r" rtl="0">
              <a:buNone/>
              <a:defRPr sz="1000">
                <a:solidFill>
                  <a:srgbClr val="FFFFFF"/>
                </a:solidFill>
                <a:latin typeface="Montserrat Light" panose="00000400000000000000"/>
                <a:ea typeface="Montserrat Light" panose="00000400000000000000"/>
                <a:cs typeface="Montserrat Light" panose="00000400000000000000"/>
                <a:sym typeface="Montserrat Light" panose="00000400000000000000"/>
              </a:defRPr>
            </a:lvl9pPr>
          </a:lstStyle>
          <a:p>
            <a:fld id="{00000000-1234-1234-1234-123412341234}" type="slidenum">
              <a:rPr lang="en-GB" smtClean="0"/>
              <a:t>‹#›</a:t>
            </a:fld>
            <a:endParaRPr lang="en-GB">
              <a:latin typeface="Avenir Next LT Pro" panose="020B0504020202020204" pitchFamily="34" charset="0"/>
            </a:endParaRPr>
          </a:p>
        </p:txBody>
      </p:sp>
      <p:pic>
        <p:nvPicPr>
          <p:cNvPr id="293" name="Google Shape;293;p34"/>
          <p:cNvPicPr preferRelativeResize="0"/>
          <p:nvPr/>
        </p:nvPicPr>
        <p:blipFill>
          <a:blip r:embed="rId3" cstate="screen"/>
          <a:stretch>
            <a:fillRect/>
          </a:stretch>
        </p:blipFill>
        <p:spPr>
          <a:xfrm>
            <a:off x="0" y="-23876"/>
            <a:ext cx="354650" cy="355945"/>
          </a:xfrm>
          <a:prstGeom prst="rect">
            <a:avLst/>
          </a:prstGeom>
          <a:noFill/>
          <a:ln>
            <a:noFill/>
          </a:ln>
        </p:spPr>
      </p:pic>
      <p:sp>
        <p:nvSpPr>
          <p:cNvPr id="294" name="Google Shape;294;p34"/>
          <p:cNvSpPr txBox="1"/>
          <p:nvPr/>
        </p:nvSpPr>
        <p:spPr>
          <a:xfrm>
            <a:off x="4838000" y="2987350"/>
            <a:ext cx="3936300" cy="12693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None/>
            </a:pPr>
            <a:r>
              <a:rPr lang="en-GB" sz="1100" b="1">
                <a:solidFill>
                  <a:srgbClr val="FFFFFF"/>
                </a:solidFill>
                <a:latin typeface="Montserrat" charset="0"/>
                <a:ea typeface="Montserrat" panose="00000500000000000000"/>
                <a:cs typeface="Montserrat" panose="00000500000000000000"/>
                <a:sym typeface="Montserrat" panose="00000500000000000000"/>
              </a:rPr>
              <a:t>About NielsenIQ</a:t>
            </a:r>
            <a:endParaRPr sz="1100">
              <a:solidFill>
                <a:srgbClr val="FFFFFF"/>
              </a:solidFill>
              <a:latin typeface="Montserrat" charset="0"/>
            </a:endParaRPr>
          </a:p>
          <a:p>
            <a:pPr marL="0" lvl="0" indent="0" algn="l" rtl="0">
              <a:spcBef>
                <a:spcPts val="400"/>
              </a:spcBef>
              <a:spcAft>
                <a:spcPts val="0"/>
              </a:spcAft>
              <a:buNone/>
            </a:pPr>
            <a:r>
              <a:rPr lang="en-GB" sz="900">
                <a:solidFill>
                  <a:srgbClr val="FFFFFF"/>
                </a:solidFill>
                <a:latin typeface="Montserrat" charset="0"/>
                <a:ea typeface="Montserrat Light" panose="00000400000000000000"/>
                <a:cs typeface="Montserrat Light" panose="00000400000000000000"/>
                <a:sym typeface="Montserrat Light" panose="00000400000000000000"/>
              </a:rPr>
              <a:t>Arthur C. Nielsen, who founded Nielsen in 1923, is the original name in consumer intelligence. After decades of helping companies look to the future, we are setting the foundation for our future by becoming NielsenIQ. We continue to be the undisputed industry leaders as evidenced by our experience and unmatched integrity. As we move forward, we are focused on providing the best retail and consumer data platform, enabling better innovation, faster delivery, and bolder decision-making. We are unwavering in our commitment to these ideals and passionate about helping clients achieve success. For more information, visit: </a:t>
            </a:r>
            <a:r>
              <a:rPr lang="en-GB" sz="900" b="1">
                <a:solidFill>
                  <a:srgbClr val="FFFFFF"/>
                </a:solidFill>
                <a:uFill>
                  <a:noFill/>
                </a:uFill>
                <a:latin typeface="Montserrat" charset="0"/>
                <a:ea typeface="Montserrat" panose="00000500000000000000"/>
                <a:cs typeface="Montserrat" panose="00000500000000000000"/>
                <a:sym typeface="Montserrat" panose="00000500000000000000"/>
                <a:hlinkClick r:id="rId4"/>
              </a:rPr>
              <a:t>niq.com</a:t>
            </a:r>
            <a:endParaRPr sz="900" b="1">
              <a:solidFill>
                <a:srgbClr val="FFFFFF"/>
              </a:solidFill>
              <a:latin typeface="Montserrat" charset="0"/>
              <a:ea typeface="Montserrat" panose="00000500000000000000"/>
              <a:cs typeface="Montserrat" panose="00000500000000000000"/>
              <a:sym typeface="Montserrat" panose="00000500000000000000"/>
            </a:endParaRPr>
          </a:p>
          <a:p>
            <a:pPr marL="0" lvl="0" indent="0" algn="l" rtl="0">
              <a:lnSpc>
                <a:spcPct val="90000"/>
              </a:lnSpc>
              <a:spcBef>
                <a:spcPts val="0"/>
              </a:spcBef>
              <a:spcAft>
                <a:spcPts val="0"/>
              </a:spcAft>
              <a:buNone/>
            </a:pPr>
            <a:endParaRPr sz="1900" b="1">
              <a:solidFill>
                <a:srgbClr val="FFFFFF"/>
              </a:solidFill>
              <a:latin typeface="Montserrat" charset="0"/>
              <a:ea typeface="Montserrat" panose="00000500000000000000"/>
              <a:cs typeface="Montserrat" panose="00000500000000000000"/>
              <a:sym typeface="Montserrat" panose="00000500000000000000"/>
            </a:endParaRPr>
          </a:p>
        </p:txBody>
      </p:sp>
    </p:spTree>
    <p:extLst>
      <p:ext uri="{BB962C8B-B14F-4D97-AF65-F5344CB8AC3E}">
        <p14:creationId xmlns:p14="http://schemas.microsoft.com/office/powerpoint/2010/main" val="3029726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nside - black stripes">
  <p:cSld name="Inside - black stripes">
    <p:bg>
      <p:bgPr>
        <a:blipFill>
          <a:blip r:embed="rId2" cstate="print">
            <a:alphaModFix/>
            <a:extLst>
              <a:ext uri="{28A0092B-C50C-407E-A947-70E740481C1C}">
                <a14:useLocalDpi xmlns:a14="http://schemas.microsoft.com/office/drawing/2010/main"/>
              </a:ext>
            </a:extLst>
          </a:blip>
          <a:stretch>
            <a:fillRect/>
          </a:stretch>
        </a:blipFill>
        <a:effectLst/>
      </p:bgPr>
    </p:bg>
    <p:spTree>
      <p:nvGrpSpPr>
        <p:cNvPr id="1" name="Shape 69"/>
        <p:cNvGrpSpPr/>
        <p:nvPr/>
      </p:nvGrpSpPr>
      <p:grpSpPr>
        <a:xfrm>
          <a:off x="0" y="0"/>
          <a:ext cx="0" cy="0"/>
          <a:chOff x="0" y="0"/>
          <a:chExt cx="0" cy="0"/>
        </a:xfrm>
      </p:grpSpPr>
      <p:sp>
        <p:nvSpPr>
          <p:cNvPr id="10" name="Google Shape;126;p181">
            <a:extLst>
              <a:ext uri="{FF2B5EF4-FFF2-40B4-BE49-F238E27FC236}">
                <a16:creationId xmlns:a16="http://schemas.microsoft.com/office/drawing/2014/main" id="{75C1F714-D77A-2D44-8AAF-4B2B66E42B6F}"/>
              </a:ext>
            </a:extLst>
          </p:cNvPr>
          <p:cNvSpPr/>
          <p:nvPr userDrawn="1"/>
        </p:nvSpPr>
        <p:spPr>
          <a:xfrm>
            <a:off x="0" y="50"/>
            <a:ext cx="5107500" cy="5158800"/>
          </a:xfrm>
          <a:prstGeom prst="rtTriangle">
            <a:avLst/>
          </a:prstGeom>
          <a:solidFill>
            <a:schemeClr val="tx1">
              <a:lumMod val="95000"/>
              <a:lumOff val="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9"/>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71" name="Google Shape;71;p9"/>
          <p:cNvSpPr txBox="1">
            <a:spLocks noGrp="1"/>
          </p:cNvSpPr>
          <p:nvPr>
            <p:ph type="body" idx="1"/>
          </p:nvPr>
        </p:nvSpPr>
        <p:spPr>
          <a:xfrm>
            <a:off x="354650" y="1152475"/>
            <a:ext cx="8434800" cy="3416400"/>
          </a:xfrm>
          <a:prstGeom prst="rect">
            <a:avLst/>
          </a:prstGeom>
        </p:spPr>
        <p:txBody>
          <a:bodyPr spcFirstLastPara="1" wrap="square" lIns="0" tIns="91425" rIns="0" bIns="91425" anchor="t" anchorCtr="0">
            <a:noAutofit/>
          </a:bodyPr>
          <a:lstStyle>
            <a:lvl1pPr marL="457200" lvl="0" indent="-311150" rtl="0">
              <a:spcBef>
                <a:spcPts val="0"/>
              </a:spcBef>
              <a:spcAft>
                <a:spcPts val="0"/>
              </a:spcAft>
              <a:buClr>
                <a:srgbClr val="FFFFFF"/>
              </a:buClr>
              <a:buSzPts val="1300"/>
              <a:buChar char="■"/>
              <a:defRPr>
                <a:solidFill>
                  <a:srgbClr val="FFFFFF"/>
                </a:solidFill>
                <a:latin typeface="Montserrat" panose="00000500000000000000" pitchFamily="2" charset="0"/>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sp>
        <p:nvSpPr>
          <p:cNvPr id="72" name="Google Shape;72;p9"/>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73" name="Google Shape;73;p9"/>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rgbClr val="FFFFFF"/>
              </a:buClr>
              <a:buSzPts val="1500"/>
              <a:buNone/>
              <a:defRPr sz="1500">
                <a:solidFill>
                  <a:srgbClr val="FFFFFF"/>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75" name="Google Shape;75;p9"/>
          <p:cNvSpPr txBox="1">
            <a:spLocks noGrp="1"/>
          </p:cNvSpPr>
          <p:nvPr>
            <p:ph type="subTitle" idx="3"/>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76" name="Google Shape;76;p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9" name="Slide Number Placeholder 1">
            <a:extLst>
              <a:ext uri="{FF2B5EF4-FFF2-40B4-BE49-F238E27FC236}">
                <a16:creationId xmlns:a16="http://schemas.microsoft.com/office/drawing/2014/main" id="{2FF8CBA1-92BD-4D91-8FAA-0EBD8F9857DC}"/>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1622763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nside - photo small">
  <p:cSld name="Inside - photo small">
    <p:bg>
      <p:bgPr>
        <a:solidFill>
          <a:srgbClr val="000000"/>
        </a:solidFill>
        <a:effectLst/>
      </p:bgPr>
    </p:bg>
    <p:spTree>
      <p:nvGrpSpPr>
        <p:cNvPr id="1" name="Shape 77"/>
        <p:cNvGrpSpPr/>
        <p:nvPr/>
      </p:nvGrpSpPr>
      <p:grpSpPr>
        <a:xfrm>
          <a:off x="0" y="0"/>
          <a:ext cx="0" cy="0"/>
          <a:chOff x="0" y="0"/>
          <a:chExt cx="0" cy="0"/>
        </a:xfrm>
      </p:grpSpPr>
      <p:pic>
        <p:nvPicPr>
          <p:cNvPr id="78" name="Google Shape;78;p10"/>
          <p:cNvPicPr preferRelativeResize="0"/>
          <p:nvPr/>
        </p:nvPicPr>
        <p:blipFill rotWithShape="1">
          <a:blip r:embed="rId2" cstate="print">
            <a:alphaModFix/>
            <a:extLst>
              <a:ext uri="{28A0092B-C50C-407E-A947-70E740481C1C}">
                <a14:useLocalDpi xmlns:a14="http://schemas.microsoft.com/office/drawing/2010/main"/>
              </a:ext>
            </a:extLst>
          </a:blip>
          <a:srcRect l="-46370"/>
          <a:stretch/>
        </p:blipFill>
        <p:spPr>
          <a:xfrm>
            <a:off x="1233075" y="0"/>
            <a:ext cx="7915350" cy="5143503"/>
          </a:xfrm>
          <a:prstGeom prst="rect">
            <a:avLst/>
          </a:prstGeom>
          <a:noFill/>
          <a:ln>
            <a:noFill/>
          </a:ln>
        </p:spPr>
      </p:pic>
      <p:sp>
        <p:nvSpPr>
          <p:cNvPr id="79" name="Google Shape;79;p10"/>
          <p:cNvSpPr/>
          <p:nvPr/>
        </p:nvSpPr>
        <p:spPr>
          <a:xfrm rot="10800000">
            <a:off x="6559725" y="0"/>
            <a:ext cx="2588700" cy="2588700"/>
          </a:xfrm>
          <a:prstGeom prst="rtTriangle">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80" name="Google Shape;80;p10"/>
          <p:cNvSpPr/>
          <p:nvPr/>
        </p:nvSpPr>
        <p:spPr>
          <a:xfrm rot="-8101280">
            <a:off x="650276" y="1670400"/>
            <a:ext cx="9113617" cy="1802698"/>
          </a:xfrm>
          <a:prstGeom prst="parallelogram">
            <a:avLst>
              <a:gd name="adj" fmla="val 99758"/>
            </a:avLst>
          </a:pr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pic>
        <p:nvPicPr>
          <p:cNvPr id="81" name="Google Shape;81;p10"/>
          <p:cNvPicPr preferRelativeResize="0"/>
          <p:nvPr/>
        </p:nvPicPr>
        <p:blipFill rotWithShape="1">
          <a:blip r:embed="rId3" cstate="print">
            <a:alphaModFix/>
            <a:extLst>
              <a:ext uri="{28A0092B-C50C-407E-A947-70E740481C1C}">
                <a14:useLocalDpi xmlns:a14="http://schemas.microsoft.com/office/drawing/2010/main"/>
              </a:ext>
            </a:extLst>
          </a:blip>
          <a:srcRect r="27844"/>
          <a:stretch/>
        </p:blipFill>
        <p:spPr>
          <a:xfrm>
            <a:off x="6" y="-12650"/>
            <a:ext cx="6627096" cy="5167373"/>
          </a:xfrm>
          <a:prstGeom prst="rect">
            <a:avLst/>
          </a:prstGeom>
          <a:noFill/>
          <a:ln>
            <a:noFill/>
          </a:ln>
        </p:spPr>
      </p:pic>
      <p:sp>
        <p:nvSpPr>
          <p:cNvPr id="82" name="Google Shape;82;p10"/>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83" name="Google Shape;83;p10"/>
          <p:cNvSpPr txBox="1">
            <a:spLocks noGrp="1"/>
          </p:cNvSpPr>
          <p:nvPr>
            <p:ph type="body" idx="1"/>
          </p:nvPr>
        </p:nvSpPr>
        <p:spPr>
          <a:xfrm>
            <a:off x="354650" y="1152475"/>
            <a:ext cx="4206300" cy="3416400"/>
          </a:xfrm>
          <a:prstGeom prst="rect">
            <a:avLst/>
          </a:prstGeom>
        </p:spPr>
        <p:txBody>
          <a:bodyPr spcFirstLastPara="1" wrap="square" lIns="0" tIns="91425" rIns="0" bIns="91425" anchor="t" anchorCtr="0">
            <a:noAutofit/>
          </a:bodyPr>
          <a:lstStyle>
            <a:lvl1pPr marL="457200" lvl="0" indent="-311150" rtl="0">
              <a:spcBef>
                <a:spcPts val="0"/>
              </a:spcBef>
              <a:spcAft>
                <a:spcPts val="0"/>
              </a:spcAft>
              <a:buClr>
                <a:srgbClr val="FFFFFF"/>
              </a:buClr>
              <a:buSzPts val="1300"/>
              <a:buChar char="■"/>
              <a:defRPr>
                <a:solidFill>
                  <a:srgbClr val="FFFFFF"/>
                </a:solidFill>
                <a:latin typeface="Montserrat" panose="00000500000000000000" pitchFamily="2" charset="0"/>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sp>
        <p:nvSpPr>
          <p:cNvPr id="84" name="Google Shape;84;p10"/>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85" name="Google Shape;85;p10"/>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rgbClr val="FFFFFF"/>
              </a:buClr>
              <a:buSzPts val="1500"/>
              <a:buNone/>
              <a:defRPr sz="1500">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400"/>
              <a:buNone/>
              <a:defRPr sz="1400">
                <a:solidFill>
                  <a:srgbClr val="FFFFFF"/>
                </a:solidFill>
              </a:defRPr>
            </a:lvl2pPr>
            <a:lvl3pPr lvl="2" rtl="0">
              <a:lnSpc>
                <a:spcPct val="100000"/>
              </a:lnSpc>
              <a:spcBef>
                <a:spcPts val="0"/>
              </a:spcBef>
              <a:spcAft>
                <a:spcPts val="0"/>
              </a:spcAft>
              <a:buClr>
                <a:srgbClr val="FFFFFF"/>
              </a:buClr>
              <a:buSzPts val="1400"/>
              <a:buNone/>
              <a:defRPr sz="1400">
                <a:solidFill>
                  <a:srgbClr val="FFFFFF"/>
                </a:solidFill>
              </a:defRPr>
            </a:lvl3pPr>
            <a:lvl4pPr lvl="3" rtl="0">
              <a:lnSpc>
                <a:spcPct val="100000"/>
              </a:lnSpc>
              <a:spcBef>
                <a:spcPts val="0"/>
              </a:spcBef>
              <a:spcAft>
                <a:spcPts val="0"/>
              </a:spcAft>
              <a:buClr>
                <a:srgbClr val="FFFFFF"/>
              </a:buClr>
              <a:buSzPts val="1400"/>
              <a:buNone/>
              <a:defRPr sz="1400">
                <a:solidFill>
                  <a:srgbClr val="FFFFFF"/>
                </a:solidFill>
              </a:defRPr>
            </a:lvl4pPr>
            <a:lvl5pPr lvl="4" rtl="0">
              <a:lnSpc>
                <a:spcPct val="100000"/>
              </a:lnSpc>
              <a:spcBef>
                <a:spcPts val="0"/>
              </a:spcBef>
              <a:spcAft>
                <a:spcPts val="0"/>
              </a:spcAft>
              <a:buClr>
                <a:srgbClr val="FFFFFF"/>
              </a:buClr>
              <a:buSzPts val="1400"/>
              <a:buNone/>
              <a:defRPr sz="1400">
                <a:solidFill>
                  <a:srgbClr val="FFFFFF"/>
                </a:solidFill>
              </a:defRPr>
            </a:lvl5pPr>
            <a:lvl6pPr lvl="5" rtl="0">
              <a:lnSpc>
                <a:spcPct val="100000"/>
              </a:lnSpc>
              <a:spcBef>
                <a:spcPts val="0"/>
              </a:spcBef>
              <a:spcAft>
                <a:spcPts val="0"/>
              </a:spcAft>
              <a:buClr>
                <a:srgbClr val="FFFFFF"/>
              </a:buClr>
              <a:buSzPts val="1400"/>
              <a:buNone/>
              <a:defRPr sz="1400">
                <a:solidFill>
                  <a:srgbClr val="FFFFFF"/>
                </a:solidFill>
              </a:defRPr>
            </a:lvl6pPr>
            <a:lvl7pPr lvl="6" rtl="0">
              <a:lnSpc>
                <a:spcPct val="100000"/>
              </a:lnSpc>
              <a:spcBef>
                <a:spcPts val="0"/>
              </a:spcBef>
              <a:spcAft>
                <a:spcPts val="0"/>
              </a:spcAft>
              <a:buClr>
                <a:srgbClr val="FFFFFF"/>
              </a:buClr>
              <a:buSzPts val="1400"/>
              <a:buNone/>
              <a:defRPr sz="1400">
                <a:solidFill>
                  <a:srgbClr val="FFFFFF"/>
                </a:solidFill>
              </a:defRPr>
            </a:lvl7pPr>
            <a:lvl8pPr lvl="7" rtl="0">
              <a:lnSpc>
                <a:spcPct val="100000"/>
              </a:lnSpc>
              <a:spcBef>
                <a:spcPts val="0"/>
              </a:spcBef>
              <a:spcAft>
                <a:spcPts val="0"/>
              </a:spcAft>
              <a:buClr>
                <a:srgbClr val="FFFFFF"/>
              </a:buClr>
              <a:buSzPts val="1400"/>
              <a:buNone/>
              <a:defRPr sz="1400">
                <a:solidFill>
                  <a:srgbClr val="FFFFFF"/>
                </a:solidFill>
              </a:defRPr>
            </a:lvl8pPr>
            <a:lvl9pPr lvl="8"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87" name="Google Shape;87;p10"/>
          <p:cNvSpPr txBox="1">
            <a:spLocks noGrp="1"/>
          </p:cNvSpPr>
          <p:nvPr>
            <p:ph type="subTitle" idx="3"/>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88" name="Google Shape;88;p10"/>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13" name="Slide Number Placeholder 1">
            <a:extLst>
              <a:ext uri="{FF2B5EF4-FFF2-40B4-BE49-F238E27FC236}">
                <a16:creationId xmlns:a16="http://schemas.microsoft.com/office/drawing/2014/main" id="{F2C231C0-861B-42ED-ACA1-8B7CEBA4CEBB}"/>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extLst>
      <p:ext uri="{BB962C8B-B14F-4D97-AF65-F5344CB8AC3E}">
        <p14:creationId xmlns:p14="http://schemas.microsoft.com/office/powerpoint/2010/main" val="997565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 black/photo right">
  <p:cSld name="TITLE_2_1_1_2_2">
    <p:bg>
      <p:bgPr>
        <a:solidFill>
          <a:srgbClr val="000000"/>
        </a:solidFill>
        <a:effectLst/>
      </p:bgPr>
    </p:bg>
    <p:spTree>
      <p:nvGrpSpPr>
        <p:cNvPr id="1" name="Shape 81"/>
        <p:cNvGrpSpPr/>
        <p:nvPr/>
      </p:nvGrpSpPr>
      <p:grpSpPr>
        <a:xfrm>
          <a:off x="0" y="0"/>
          <a:ext cx="0" cy="0"/>
          <a:chOff x="0" y="0"/>
          <a:chExt cx="0" cy="0"/>
        </a:xfrm>
      </p:grpSpPr>
      <p:pic>
        <p:nvPicPr>
          <p:cNvPr id="82" name="Google Shape;82;p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581300" y="-425"/>
            <a:ext cx="4562700" cy="5143500"/>
          </a:xfrm>
          <a:prstGeom prst="rect">
            <a:avLst/>
          </a:prstGeom>
          <a:noFill/>
          <a:ln>
            <a:noFill/>
          </a:ln>
        </p:spPr>
      </p:pic>
      <p:sp>
        <p:nvSpPr>
          <p:cNvPr id="83" name="Google Shape;83;p9"/>
          <p:cNvSpPr/>
          <p:nvPr/>
        </p:nvSpPr>
        <p:spPr>
          <a:xfrm>
            <a:off x="4557425" y="2572475"/>
            <a:ext cx="2566200" cy="25707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84" name="Google Shape;84;p9"/>
          <p:cNvSpPr/>
          <p:nvPr/>
        </p:nvSpPr>
        <p:spPr>
          <a:xfrm rot="10800000">
            <a:off x="1988688" y="-422"/>
            <a:ext cx="2592600" cy="25971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85" name="Google Shape;85;p9"/>
          <p:cNvSpPr/>
          <p:nvPr/>
        </p:nvSpPr>
        <p:spPr>
          <a:xfrm>
            <a:off x="-7" y="2572257"/>
            <a:ext cx="2566200" cy="25707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86" name="Google Shape;86;p9"/>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87" name="Google Shape;87;p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54643" y="453914"/>
            <a:ext cx="1714500" cy="396636"/>
          </a:xfrm>
          <a:prstGeom prst="rect">
            <a:avLst/>
          </a:prstGeom>
          <a:noFill/>
          <a:ln>
            <a:noFill/>
          </a:ln>
        </p:spPr>
      </p:pic>
      <p:sp>
        <p:nvSpPr>
          <p:cNvPr id="88" name="Google Shape;88;p9"/>
          <p:cNvSpPr txBox="1">
            <a:spLocks noGrp="1"/>
          </p:cNvSpPr>
          <p:nvPr>
            <p:ph type="ctrTitle"/>
          </p:nvPr>
        </p:nvSpPr>
        <p:spPr>
          <a:xfrm>
            <a:off x="354650" y="1289325"/>
            <a:ext cx="3893700" cy="11388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2800"/>
              <a:buFont typeface="Montserrat"/>
              <a:buNone/>
              <a:defRPr sz="28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89" name="Google Shape;89;p9"/>
          <p:cNvSpPr txBox="1">
            <a:spLocks noGrp="1"/>
          </p:cNvSpPr>
          <p:nvPr>
            <p:ph type="subTitle" idx="1"/>
          </p:nvPr>
        </p:nvSpPr>
        <p:spPr>
          <a:xfrm>
            <a:off x="354650" y="2351925"/>
            <a:ext cx="3893700" cy="396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600"/>
              <a:buFont typeface="Montserrat"/>
              <a:buNone/>
              <a:defRPr sz="1600">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2pPr>
            <a:lvl3pPr lvl="2"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3pPr>
            <a:lvl4pPr lvl="3"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4pPr>
            <a:lvl5pPr lvl="4"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5pPr>
            <a:lvl6pPr lvl="5"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6pPr>
            <a:lvl7pPr lvl="6"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7pPr>
            <a:lvl8pPr lvl="7"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8pPr>
            <a:lvl9pPr lvl="8" rtl="0">
              <a:lnSpc>
                <a:spcPct val="100000"/>
              </a:lnSpc>
              <a:spcBef>
                <a:spcPts val="0"/>
              </a:spcBef>
              <a:spcAft>
                <a:spcPts val="0"/>
              </a:spcAft>
              <a:buClr>
                <a:srgbClr val="FFFFFF"/>
              </a:buClr>
              <a:buSzPts val="1800"/>
              <a:buFont typeface="Montserrat"/>
              <a:buNone/>
              <a:defRPr sz="1800">
                <a:solidFill>
                  <a:srgbClr val="FFFFFF"/>
                </a:solidFill>
                <a:latin typeface="Montserrat"/>
                <a:ea typeface="Montserrat"/>
                <a:cs typeface="Montserrat"/>
                <a:sym typeface="Montserrat"/>
              </a:defRPr>
            </a:lvl9pPr>
          </a:lstStyle>
          <a:p>
            <a:endParaRPr/>
          </a:p>
        </p:txBody>
      </p:sp>
      <p:sp>
        <p:nvSpPr>
          <p:cNvPr id="90" name="Google Shape;90;p9"/>
          <p:cNvSpPr txBox="1">
            <a:spLocks noGrp="1"/>
          </p:cNvSpPr>
          <p:nvPr>
            <p:ph type="subTitle" idx="2"/>
          </p:nvPr>
        </p:nvSpPr>
        <p:spPr>
          <a:xfrm>
            <a:off x="354650" y="3830100"/>
            <a:ext cx="4251900" cy="3075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FFFFFF"/>
              </a:buClr>
              <a:buSzPts val="1200"/>
              <a:buNone/>
              <a:tabLst/>
              <a:defRPr sz="1200" b="1">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endParaRPr/>
          </a:p>
        </p:txBody>
      </p:sp>
      <p:sp>
        <p:nvSpPr>
          <p:cNvPr id="91" name="Google Shape;91;p9"/>
          <p:cNvSpPr txBox="1">
            <a:spLocks noGrp="1"/>
          </p:cNvSpPr>
          <p:nvPr>
            <p:ph type="subTitle" idx="3"/>
          </p:nvPr>
        </p:nvSpPr>
        <p:spPr>
          <a:xfrm>
            <a:off x="354650" y="3985200"/>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200"/>
              <a:buNone/>
              <a:defRPr sz="1200">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800"/>
              <a:buNone/>
              <a:defRPr sz="1800" b="1">
                <a:solidFill>
                  <a:srgbClr val="FFFFFF"/>
                </a:solidFill>
              </a:defRPr>
            </a:lvl2pPr>
            <a:lvl3pPr lvl="2" rtl="0">
              <a:lnSpc>
                <a:spcPct val="100000"/>
              </a:lnSpc>
              <a:spcBef>
                <a:spcPts val="0"/>
              </a:spcBef>
              <a:spcAft>
                <a:spcPts val="0"/>
              </a:spcAft>
              <a:buClr>
                <a:srgbClr val="FFFFFF"/>
              </a:buClr>
              <a:buSzPts val="1800"/>
              <a:buNone/>
              <a:defRPr sz="1800" b="1">
                <a:solidFill>
                  <a:srgbClr val="FFFFFF"/>
                </a:solidFill>
              </a:defRPr>
            </a:lvl3pPr>
            <a:lvl4pPr lvl="3" rtl="0">
              <a:lnSpc>
                <a:spcPct val="100000"/>
              </a:lnSpc>
              <a:spcBef>
                <a:spcPts val="0"/>
              </a:spcBef>
              <a:spcAft>
                <a:spcPts val="0"/>
              </a:spcAft>
              <a:buClr>
                <a:srgbClr val="FFFFFF"/>
              </a:buClr>
              <a:buSzPts val="1800"/>
              <a:buNone/>
              <a:defRPr sz="1800" b="1">
                <a:solidFill>
                  <a:srgbClr val="FFFFFF"/>
                </a:solidFill>
              </a:defRPr>
            </a:lvl4pPr>
            <a:lvl5pPr lvl="4" rtl="0">
              <a:lnSpc>
                <a:spcPct val="100000"/>
              </a:lnSpc>
              <a:spcBef>
                <a:spcPts val="0"/>
              </a:spcBef>
              <a:spcAft>
                <a:spcPts val="0"/>
              </a:spcAft>
              <a:buClr>
                <a:srgbClr val="FFFFFF"/>
              </a:buClr>
              <a:buSzPts val="1800"/>
              <a:buNone/>
              <a:defRPr sz="1800" b="1">
                <a:solidFill>
                  <a:srgbClr val="FFFFFF"/>
                </a:solidFill>
              </a:defRPr>
            </a:lvl5pPr>
            <a:lvl6pPr lvl="5" rtl="0">
              <a:lnSpc>
                <a:spcPct val="100000"/>
              </a:lnSpc>
              <a:spcBef>
                <a:spcPts val="0"/>
              </a:spcBef>
              <a:spcAft>
                <a:spcPts val="0"/>
              </a:spcAft>
              <a:buClr>
                <a:srgbClr val="FFFFFF"/>
              </a:buClr>
              <a:buSzPts val="1800"/>
              <a:buNone/>
              <a:defRPr sz="1800" b="1">
                <a:solidFill>
                  <a:srgbClr val="FFFFFF"/>
                </a:solidFill>
              </a:defRPr>
            </a:lvl6pPr>
            <a:lvl7pPr lvl="6" rtl="0">
              <a:lnSpc>
                <a:spcPct val="100000"/>
              </a:lnSpc>
              <a:spcBef>
                <a:spcPts val="0"/>
              </a:spcBef>
              <a:spcAft>
                <a:spcPts val="0"/>
              </a:spcAft>
              <a:buClr>
                <a:srgbClr val="FFFFFF"/>
              </a:buClr>
              <a:buSzPts val="1800"/>
              <a:buNone/>
              <a:defRPr sz="1800" b="1">
                <a:solidFill>
                  <a:srgbClr val="FFFFFF"/>
                </a:solidFill>
              </a:defRPr>
            </a:lvl7pPr>
            <a:lvl8pPr lvl="7" rtl="0">
              <a:lnSpc>
                <a:spcPct val="100000"/>
              </a:lnSpc>
              <a:spcBef>
                <a:spcPts val="0"/>
              </a:spcBef>
              <a:spcAft>
                <a:spcPts val="0"/>
              </a:spcAft>
              <a:buClr>
                <a:srgbClr val="FFFFFF"/>
              </a:buClr>
              <a:buSzPts val="1800"/>
              <a:buNone/>
              <a:defRPr sz="1800" b="1">
                <a:solidFill>
                  <a:srgbClr val="FFFFFF"/>
                </a:solidFill>
              </a:defRPr>
            </a:lvl8pPr>
            <a:lvl9pPr lvl="8" rtl="0">
              <a:lnSpc>
                <a:spcPct val="100000"/>
              </a:lnSpc>
              <a:spcBef>
                <a:spcPts val="0"/>
              </a:spcBef>
              <a:spcAft>
                <a:spcPts val="0"/>
              </a:spcAft>
              <a:buClr>
                <a:srgbClr val="FFFFFF"/>
              </a:buClr>
              <a:buSzPts val="1800"/>
              <a:buNone/>
              <a:defRPr sz="1800" b="1">
                <a:solidFill>
                  <a:srgbClr val="FFFFFF"/>
                </a:solidFill>
              </a:defRPr>
            </a:lvl9pPr>
          </a:lstStyle>
          <a:p>
            <a:endParaRPr/>
          </a:p>
        </p:txBody>
      </p:sp>
      <p:sp>
        <p:nvSpPr>
          <p:cNvPr id="92" name="Google Shape;92;p9"/>
          <p:cNvSpPr txBox="1">
            <a:spLocks noGrp="1"/>
          </p:cNvSpPr>
          <p:nvPr>
            <p:ph type="subTitle" idx="4"/>
          </p:nvPr>
        </p:nvSpPr>
        <p:spPr>
          <a:xfrm>
            <a:off x="354650" y="4474425"/>
            <a:ext cx="4251900" cy="3075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000"/>
              <a:buNone/>
              <a:defRPr sz="1000">
                <a:solidFill>
                  <a:srgbClr val="FFFFFF"/>
                </a:solidFill>
                <a:latin typeface="Montserrat" panose="00000500000000000000" pitchFamily="2" charset="0"/>
              </a:defRPr>
            </a:lvl1pPr>
            <a:lvl2pPr lvl="1" rtl="0">
              <a:lnSpc>
                <a:spcPct val="100000"/>
              </a:lnSpc>
              <a:spcBef>
                <a:spcPts val="0"/>
              </a:spcBef>
              <a:spcAft>
                <a:spcPts val="0"/>
              </a:spcAft>
              <a:buClr>
                <a:srgbClr val="FFFFFF"/>
              </a:buClr>
              <a:buSzPts val="1000"/>
              <a:buNone/>
              <a:defRPr sz="1000" b="1">
                <a:solidFill>
                  <a:srgbClr val="FFFFFF"/>
                </a:solidFill>
              </a:defRPr>
            </a:lvl2pPr>
            <a:lvl3pPr lvl="2" rtl="0">
              <a:lnSpc>
                <a:spcPct val="100000"/>
              </a:lnSpc>
              <a:spcBef>
                <a:spcPts val="0"/>
              </a:spcBef>
              <a:spcAft>
                <a:spcPts val="0"/>
              </a:spcAft>
              <a:buClr>
                <a:srgbClr val="FFFFFF"/>
              </a:buClr>
              <a:buSzPts val="1000"/>
              <a:buNone/>
              <a:defRPr b="1">
                <a:solidFill>
                  <a:srgbClr val="FFFFFF"/>
                </a:solidFill>
              </a:defRPr>
            </a:lvl3pPr>
            <a:lvl4pPr lvl="3" rtl="0">
              <a:lnSpc>
                <a:spcPct val="100000"/>
              </a:lnSpc>
              <a:spcBef>
                <a:spcPts val="0"/>
              </a:spcBef>
              <a:spcAft>
                <a:spcPts val="0"/>
              </a:spcAft>
              <a:buClr>
                <a:srgbClr val="FFFFFF"/>
              </a:buClr>
              <a:buSzPts val="1000"/>
              <a:buNone/>
              <a:defRPr b="1">
                <a:solidFill>
                  <a:srgbClr val="FFFFFF"/>
                </a:solidFill>
              </a:defRPr>
            </a:lvl4pPr>
            <a:lvl5pPr lvl="4" rtl="0">
              <a:lnSpc>
                <a:spcPct val="100000"/>
              </a:lnSpc>
              <a:spcBef>
                <a:spcPts val="0"/>
              </a:spcBef>
              <a:spcAft>
                <a:spcPts val="0"/>
              </a:spcAft>
              <a:buClr>
                <a:srgbClr val="FFFFFF"/>
              </a:buClr>
              <a:buSzPts val="1000"/>
              <a:buNone/>
              <a:defRPr b="1">
                <a:solidFill>
                  <a:srgbClr val="FFFFFF"/>
                </a:solidFill>
              </a:defRPr>
            </a:lvl5pPr>
            <a:lvl6pPr lvl="5" rtl="0">
              <a:lnSpc>
                <a:spcPct val="100000"/>
              </a:lnSpc>
              <a:spcBef>
                <a:spcPts val="0"/>
              </a:spcBef>
              <a:spcAft>
                <a:spcPts val="0"/>
              </a:spcAft>
              <a:buClr>
                <a:srgbClr val="FFFFFF"/>
              </a:buClr>
              <a:buSzPts val="1000"/>
              <a:buNone/>
              <a:defRPr b="1">
                <a:solidFill>
                  <a:srgbClr val="FFFFFF"/>
                </a:solidFill>
              </a:defRPr>
            </a:lvl6pPr>
            <a:lvl7pPr lvl="6" rtl="0">
              <a:lnSpc>
                <a:spcPct val="100000"/>
              </a:lnSpc>
              <a:spcBef>
                <a:spcPts val="0"/>
              </a:spcBef>
              <a:spcAft>
                <a:spcPts val="0"/>
              </a:spcAft>
              <a:buClr>
                <a:srgbClr val="FFFFFF"/>
              </a:buClr>
              <a:buSzPts val="1000"/>
              <a:buNone/>
              <a:defRPr b="1">
                <a:solidFill>
                  <a:srgbClr val="FFFFFF"/>
                </a:solidFill>
              </a:defRPr>
            </a:lvl7pPr>
            <a:lvl8pPr lvl="7" rtl="0">
              <a:lnSpc>
                <a:spcPct val="100000"/>
              </a:lnSpc>
              <a:spcBef>
                <a:spcPts val="0"/>
              </a:spcBef>
              <a:spcAft>
                <a:spcPts val="0"/>
              </a:spcAft>
              <a:buClr>
                <a:srgbClr val="FFFFFF"/>
              </a:buClr>
              <a:buSzPts val="1000"/>
              <a:buNone/>
              <a:defRPr b="1">
                <a:solidFill>
                  <a:srgbClr val="FFFFFF"/>
                </a:solidFill>
              </a:defRPr>
            </a:lvl8pPr>
            <a:lvl9pPr lvl="8" rtl="0">
              <a:lnSpc>
                <a:spcPct val="100000"/>
              </a:lnSpc>
              <a:spcBef>
                <a:spcPts val="0"/>
              </a:spcBef>
              <a:spcAft>
                <a:spcPts val="0"/>
              </a:spcAft>
              <a:buClr>
                <a:srgbClr val="FFFFFF"/>
              </a:buClr>
              <a:buSzPts val="1000"/>
              <a:buNone/>
              <a:defRPr b="1">
                <a:solidFill>
                  <a:srgbClr val="FFFFFF"/>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side - White/title/body text" userDrawn="1">
  <p:cSld name="TITLE_AND_BODY_1">
    <p:spTree>
      <p:nvGrpSpPr>
        <p:cNvPr id="1" name="Shape 93"/>
        <p:cNvGrpSpPr/>
        <p:nvPr/>
      </p:nvGrpSpPr>
      <p:grpSpPr>
        <a:xfrm>
          <a:off x="0" y="0"/>
          <a:ext cx="0" cy="0"/>
          <a:chOff x="0" y="0"/>
          <a:chExt cx="0" cy="0"/>
        </a:xfrm>
      </p:grpSpPr>
      <p:sp>
        <p:nvSpPr>
          <p:cNvPr id="95" name="Google Shape;95;p10"/>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sz="1800">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96" name="Google Shape;96;p10"/>
          <p:cNvSpPr txBox="1">
            <a:spLocks noGrp="1"/>
          </p:cNvSpPr>
          <p:nvPr>
            <p:ph type="body" idx="1"/>
          </p:nvPr>
        </p:nvSpPr>
        <p:spPr>
          <a:xfrm>
            <a:off x="354650" y="1152475"/>
            <a:ext cx="8434800" cy="34164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SzPts val="1300"/>
              <a:buChar char="■"/>
              <a:defRPr>
                <a:latin typeface="Montserrat" panose="00000500000000000000" pitchFamily="2" charset="0"/>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sp>
        <p:nvSpPr>
          <p:cNvPr id="97" name="Google Shape;97;p10"/>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98" name="Google Shape;98;p10"/>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00" name="Google Shape;100;p10"/>
          <p:cNvSpPr txBox="1">
            <a:spLocks noGrp="1"/>
          </p:cNvSpPr>
          <p:nvPr>
            <p:ph type="subTitle" idx="3"/>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01" name="Google Shape;101;p10"/>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10" name="Slide Number Placeholder 1">
            <a:extLst>
              <a:ext uri="{FF2B5EF4-FFF2-40B4-BE49-F238E27FC236}">
                <a16:creationId xmlns:a16="http://schemas.microsoft.com/office/drawing/2014/main" id="{66F27154-6590-4E08-9603-09EDBFC939DB}"/>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side - White/title/body text 2">
  <p:cSld name="TITLE_AND_BODY_1_6">
    <p:spTree>
      <p:nvGrpSpPr>
        <p:cNvPr id="1" name="Shape 102"/>
        <p:cNvGrpSpPr/>
        <p:nvPr/>
      </p:nvGrpSpPr>
      <p:grpSpPr>
        <a:xfrm>
          <a:off x="0" y="0"/>
          <a:ext cx="0" cy="0"/>
          <a:chOff x="0" y="0"/>
          <a:chExt cx="0" cy="0"/>
        </a:xfrm>
      </p:grpSpPr>
      <p:sp>
        <p:nvSpPr>
          <p:cNvPr id="103" name="Google Shape;103;p11"/>
          <p:cNvSpPr/>
          <p:nvPr/>
        </p:nvSpPr>
        <p:spPr>
          <a:xfrm rot="10800000">
            <a:off x="6583362" y="-49"/>
            <a:ext cx="2574000" cy="25743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pic>
        <p:nvPicPr>
          <p:cNvPr id="104" name="Google Shape;104;p11"/>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643"/>
            <a:ext cx="9143995" cy="5142212"/>
          </a:xfrm>
          <a:prstGeom prst="rect">
            <a:avLst/>
          </a:prstGeom>
          <a:noFill/>
          <a:ln>
            <a:noFill/>
          </a:ln>
        </p:spPr>
      </p:pic>
      <p:sp>
        <p:nvSpPr>
          <p:cNvPr id="105" name="Google Shape;105;p11"/>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06" name="Google Shape;106;p11"/>
          <p:cNvSpPr txBox="1">
            <a:spLocks noGrp="1"/>
          </p:cNvSpPr>
          <p:nvPr>
            <p:ph type="body" idx="1"/>
          </p:nvPr>
        </p:nvSpPr>
        <p:spPr>
          <a:xfrm>
            <a:off x="354650" y="1152475"/>
            <a:ext cx="8434800" cy="34164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SzPts val="1300"/>
              <a:buChar char="■"/>
              <a:defRPr>
                <a:latin typeface="Montserrat" panose="00000500000000000000" pitchFamily="2" charset="0"/>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sp>
        <p:nvSpPr>
          <p:cNvPr id="107" name="Google Shape;107;p11"/>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08" name="Google Shape;108;p11"/>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10" name="Google Shape;110;p11"/>
          <p:cNvSpPr txBox="1">
            <a:spLocks noGrp="1"/>
          </p:cNvSpPr>
          <p:nvPr>
            <p:ph type="subTitle" idx="3"/>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11" name="Google Shape;111;p1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11" name="Slide Number Placeholder 1">
            <a:extLst>
              <a:ext uri="{FF2B5EF4-FFF2-40B4-BE49-F238E27FC236}">
                <a16:creationId xmlns:a16="http://schemas.microsoft.com/office/drawing/2014/main" id="{BE819F24-A593-40B3-9D5F-89833D665D54}"/>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a:solidFill>
                <a:schemeClr val="tx1"/>
              </a:solidFill>
              <a:latin typeface="Montserrat" panose="00000500000000000000" pitchFamily="2"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side - Black/title/body text">
  <p:cSld name="TITLE_AND_BODY_1_2">
    <p:bg>
      <p:bgPr>
        <a:solidFill>
          <a:srgbClr val="000000"/>
        </a:solidFill>
        <a:effectLst/>
      </p:bgPr>
    </p:bg>
    <p:spTree>
      <p:nvGrpSpPr>
        <p:cNvPr id="1" name="Shape 112"/>
        <p:cNvGrpSpPr/>
        <p:nvPr/>
      </p:nvGrpSpPr>
      <p:grpSpPr>
        <a:xfrm>
          <a:off x="0" y="0"/>
          <a:ext cx="0" cy="0"/>
          <a:chOff x="0" y="0"/>
          <a:chExt cx="0" cy="0"/>
        </a:xfrm>
      </p:grpSpPr>
      <p:pic>
        <p:nvPicPr>
          <p:cNvPr id="113" name="Google Shape;113;p12"/>
          <p:cNvPicPr preferRelativeResize="0"/>
          <p:nvPr/>
        </p:nvPicPr>
        <p:blipFill>
          <a:blip r:embed="rId2" cstate="screen">
            <a:alphaModFix amt="60000"/>
            <a:extLst>
              <a:ext uri="{28A0092B-C50C-407E-A947-70E740481C1C}">
                <a14:useLocalDpi xmlns:a14="http://schemas.microsoft.com/office/drawing/2010/main"/>
              </a:ext>
            </a:extLst>
          </a:blip>
          <a:stretch>
            <a:fillRect/>
          </a:stretch>
        </p:blipFill>
        <p:spPr>
          <a:xfrm>
            <a:off x="0" y="643"/>
            <a:ext cx="9143995" cy="5142212"/>
          </a:xfrm>
          <a:prstGeom prst="rect">
            <a:avLst/>
          </a:prstGeom>
          <a:noFill/>
          <a:ln>
            <a:noFill/>
          </a:ln>
        </p:spPr>
      </p:pic>
      <p:sp>
        <p:nvSpPr>
          <p:cNvPr id="114" name="Google Shape;114;p12"/>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15" name="Google Shape;115;p12"/>
          <p:cNvSpPr txBox="1">
            <a:spLocks noGrp="1"/>
          </p:cNvSpPr>
          <p:nvPr>
            <p:ph type="body" idx="1"/>
          </p:nvPr>
        </p:nvSpPr>
        <p:spPr>
          <a:xfrm>
            <a:off x="354650" y="1152475"/>
            <a:ext cx="8434800" cy="34164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Clr>
                <a:srgbClr val="FFFFFF"/>
              </a:buClr>
              <a:buSzPts val="1300"/>
              <a:buChar char="■"/>
              <a:defRPr>
                <a:solidFill>
                  <a:srgbClr val="FFFFFF"/>
                </a:solidFill>
                <a:latin typeface="Montserrat" panose="00000500000000000000" pitchFamily="2" charset="0"/>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sp>
        <p:nvSpPr>
          <p:cNvPr id="116" name="Google Shape;116;p1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17" name="Google Shape;117;p12"/>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19" name="Google Shape;119;p12"/>
          <p:cNvSpPr txBox="1">
            <a:spLocks noGrp="1"/>
          </p:cNvSpPr>
          <p:nvPr>
            <p:ph type="subTitle" idx="3"/>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20" name="Google Shape;120;p1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11" name="Slide Number Placeholder 1">
            <a:extLst>
              <a:ext uri="{FF2B5EF4-FFF2-40B4-BE49-F238E27FC236}">
                <a16:creationId xmlns:a16="http://schemas.microsoft.com/office/drawing/2014/main" id="{7326C19C-FBB3-48DA-9389-E0B7701FE2C2}"/>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side - Black/title/body text 2">
  <p:cSld name="TITLE_AND_BODY_1_2_2">
    <p:bg>
      <p:bgPr>
        <a:solidFill>
          <a:srgbClr val="000000"/>
        </a:solidFill>
        <a:effectLst/>
      </p:bgPr>
    </p:bg>
    <p:spTree>
      <p:nvGrpSpPr>
        <p:cNvPr id="1" name="Shape 121"/>
        <p:cNvGrpSpPr/>
        <p:nvPr/>
      </p:nvGrpSpPr>
      <p:grpSpPr>
        <a:xfrm>
          <a:off x="0" y="0"/>
          <a:ext cx="0" cy="0"/>
          <a:chOff x="0" y="0"/>
          <a:chExt cx="0" cy="0"/>
        </a:xfrm>
      </p:grpSpPr>
      <p:pic>
        <p:nvPicPr>
          <p:cNvPr id="122" name="Google Shape;122;p13"/>
          <p:cNvPicPr preferRelativeResize="0"/>
          <p:nvPr/>
        </p:nvPicPr>
        <p:blipFill>
          <a:blip r:embed="rId2" cstate="screen">
            <a:alphaModFix amt="60000"/>
            <a:extLst>
              <a:ext uri="{28A0092B-C50C-407E-A947-70E740481C1C}">
                <a14:useLocalDpi xmlns:a14="http://schemas.microsoft.com/office/drawing/2010/main"/>
              </a:ext>
            </a:extLst>
          </a:blip>
          <a:stretch>
            <a:fillRect/>
          </a:stretch>
        </p:blipFill>
        <p:spPr>
          <a:xfrm>
            <a:off x="0" y="643"/>
            <a:ext cx="9143995" cy="5142212"/>
          </a:xfrm>
          <a:prstGeom prst="rect">
            <a:avLst/>
          </a:prstGeom>
          <a:noFill/>
          <a:ln>
            <a:noFill/>
          </a:ln>
        </p:spPr>
      </p:pic>
      <p:sp>
        <p:nvSpPr>
          <p:cNvPr id="123" name="Google Shape;123;p13"/>
          <p:cNvSpPr/>
          <p:nvPr/>
        </p:nvSpPr>
        <p:spPr>
          <a:xfrm rot="10800000">
            <a:off x="6583362" y="-49"/>
            <a:ext cx="2574000" cy="25743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24" name="Google Shape;124;p13"/>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25" name="Google Shape;125;p13"/>
          <p:cNvSpPr txBox="1">
            <a:spLocks noGrp="1"/>
          </p:cNvSpPr>
          <p:nvPr>
            <p:ph type="body" idx="1"/>
          </p:nvPr>
        </p:nvSpPr>
        <p:spPr>
          <a:xfrm>
            <a:off x="354650" y="1152475"/>
            <a:ext cx="8434800" cy="34164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Clr>
                <a:srgbClr val="FFFFFF"/>
              </a:buClr>
              <a:buSzPts val="1300"/>
              <a:buChar char="■"/>
              <a:defRPr>
                <a:solidFill>
                  <a:srgbClr val="FFFFFF"/>
                </a:solidFill>
                <a:latin typeface="Montserrat" panose="00000500000000000000" pitchFamily="2" charset="0"/>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sp>
        <p:nvSpPr>
          <p:cNvPr id="126" name="Google Shape;126;p13"/>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27" name="Google Shape;127;p13"/>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29" name="Google Shape;129;p13"/>
          <p:cNvSpPr txBox="1">
            <a:spLocks noGrp="1"/>
          </p:cNvSpPr>
          <p:nvPr>
            <p:ph type="subTitle" idx="3"/>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pic>
        <p:nvPicPr>
          <p:cNvPr id="130" name="Google Shape;130;p1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12" name="Slide Number Placeholder 1">
            <a:extLst>
              <a:ext uri="{FF2B5EF4-FFF2-40B4-BE49-F238E27FC236}">
                <a16:creationId xmlns:a16="http://schemas.microsoft.com/office/drawing/2014/main" id="{4A8B2EEA-686B-4017-A69C-8A130BA5A696}"/>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side - White/photo right">
  <p:cSld name="TITLE_AND_BODY_1_4">
    <p:spTree>
      <p:nvGrpSpPr>
        <p:cNvPr id="1" name="Shape 131"/>
        <p:cNvGrpSpPr/>
        <p:nvPr/>
      </p:nvGrpSpPr>
      <p:grpSpPr>
        <a:xfrm>
          <a:off x="0" y="0"/>
          <a:ext cx="0" cy="0"/>
          <a:chOff x="0" y="0"/>
          <a:chExt cx="0" cy="0"/>
        </a:xfrm>
      </p:grpSpPr>
      <p:pic>
        <p:nvPicPr>
          <p:cNvPr id="132" name="Google Shape;132;p14"/>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643"/>
            <a:ext cx="9143995" cy="5142212"/>
          </a:xfrm>
          <a:prstGeom prst="rect">
            <a:avLst/>
          </a:prstGeom>
          <a:noFill/>
          <a:ln>
            <a:noFill/>
          </a:ln>
        </p:spPr>
      </p:pic>
      <p:pic>
        <p:nvPicPr>
          <p:cNvPr id="140" name="Google Shape;140;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72000" y="50"/>
            <a:ext cx="4575004" cy="5143497"/>
          </a:xfrm>
          <a:prstGeom prst="rect">
            <a:avLst/>
          </a:prstGeom>
          <a:noFill/>
          <a:ln>
            <a:noFill/>
          </a:ln>
        </p:spPr>
      </p:pic>
      <p:sp>
        <p:nvSpPr>
          <p:cNvPr id="133" name="Google Shape;133;p14"/>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136" name="Google Shape;136;p1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137" name="Google Shape;137;p14"/>
          <p:cNvSpPr txBox="1">
            <a:spLocks noGrp="1"/>
          </p:cNvSpPr>
          <p:nvPr>
            <p:ph type="title"/>
          </p:nvPr>
        </p:nvSpPr>
        <p:spPr>
          <a:xfrm>
            <a:off x="354650" y="292625"/>
            <a:ext cx="37983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38" name="Google Shape;138;p14"/>
          <p:cNvSpPr txBox="1">
            <a:spLocks noGrp="1"/>
          </p:cNvSpPr>
          <p:nvPr>
            <p:ph type="body" idx="2"/>
          </p:nvPr>
        </p:nvSpPr>
        <p:spPr>
          <a:xfrm>
            <a:off x="354650" y="1253950"/>
            <a:ext cx="3798300" cy="29337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SzPts val="1300"/>
              <a:buChar char="■"/>
              <a:defRPr>
                <a:latin typeface="Montserrat" panose="00000500000000000000" pitchFamily="2" charset="0"/>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sp>
        <p:nvSpPr>
          <p:cNvPr id="139" name="Google Shape;139;p14"/>
          <p:cNvSpPr txBox="1">
            <a:spLocks noGrp="1"/>
          </p:cNvSpPr>
          <p:nvPr>
            <p:ph type="subTitle" idx="3"/>
          </p:nvPr>
        </p:nvSpPr>
        <p:spPr>
          <a:xfrm>
            <a:off x="354650" y="620550"/>
            <a:ext cx="37983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41" name="Google Shape;141;p14"/>
          <p:cNvSpPr/>
          <p:nvPr/>
        </p:nvSpPr>
        <p:spPr>
          <a:xfrm>
            <a:off x="4566350" y="2529975"/>
            <a:ext cx="2615100" cy="2615700"/>
          </a:xfrm>
          <a:prstGeom prst="rtTriangle">
            <a:avLst/>
          </a:prstGeom>
          <a:solidFill>
            <a:srgbClr val="FFFFF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35" name="Google Shape;135;p14"/>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13" name="Slide Number Placeholder 1">
            <a:extLst>
              <a:ext uri="{FF2B5EF4-FFF2-40B4-BE49-F238E27FC236}">
                <a16:creationId xmlns:a16="http://schemas.microsoft.com/office/drawing/2014/main" id="{1937463C-7CBD-4734-B982-3CE35778726C}"/>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side - Black/photo right">
  <p:cSld name="TITLE_AND_BODY_1_4_2_1_1_1_1">
    <p:bg>
      <p:bgPr>
        <a:solidFill>
          <a:srgbClr val="000000"/>
        </a:solidFill>
        <a:effectLst/>
      </p:bgPr>
    </p:bg>
    <p:spTree>
      <p:nvGrpSpPr>
        <p:cNvPr id="1" name="Shape 142"/>
        <p:cNvGrpSpPr/>
        <p:nvPr/>
      </p:nvGrpSpPr>
      <p:grpSpPr>
        <a:xfrm>
          <a:off x="0" y="0"/>
          <a:ext cx="0" cy="0"/>
          <a:chOff x="0" y="0"/>
          <a:chExt cx="0" cy="0"/>
        </a:xfrm>
      </p:grpSpPr>
      <p:pic>
        <p:nvPicPr>
          <p:cNvPr id="143" name="Google Shape;143;p15"/>
          <p:cNvPicPr preferRelativeResize="0"/>
          <p:nvPr/>
        </p:nvPicPr>
        <p:blipFill rotWithShape="1">
          <a:blip r:embed="rId2" cstate="screen">
            <a:alphaModFix amt="60000"/>
            <a:extLst>
              <a:ext uri="{28A0092B-C50C-407E-A947-70E740481C1C}">
                <a14:useLocalDpi xmlns:a14="http://schemas.microsoft.com/office/drawing/2010/main"/>
              </a:ext>
            </a:extLst>
          </a:blip>
          <a:srcRect/>
          <a:stretch/>
        </p:blipFill>
        <p:spPr>
          <a:xfrm>
            <a:off x="2031" y="0"/>
            <a:ext cx="9139940" cy="5143501"/>
          </a:xfrm>
          <a:prstGeom prst="rect">
            <a:avLst/>
          </a:prstGeom>
          <a:noFill/>
          <a:ln>
            <a:noFill/>
          </a:ln>
        </p:spPr>
      </p:pic>
      <p:sp>
        <p:nvSpPr>
          <p:cNvPr id="144" name="Google Shape;144;p15"/>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146" name="Google Shape;146;p1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147" name="Google Shape;147;p15"/>
          <p:cNvSpPr txBox="1">
            <a:spLocks noGrp="1"/>
          </p:cNvSpPr>
          <p:nvPr>
            <p:ph type="title"/>
          </p:nvPr>
        </p:nvSpPr>
        <p:spPr>
          <a:xfrm>
            <a:off x="354650" y="292625"/>
            <a:ext cx="37890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Clr>
                <a:srgbClr val="FFFFFF"/>
              </a:buClr>
              <a:buSzPts val="1900"/>
              <a:buNone/>
              <a:defRPr>
                <a:solidFill>
                  <a:srgbClr val="FFFFFF"/>
                </a:solidFill>
              </a:defRPr>
            </a:lvl2pPr>
            <a:lvl3pPr lvl="2" rtl="0">
              <a:spcBef>
                <a:spcPts val="0"/>
              </a:spcBef>
              <a:spcAft>
                <a:spcPts val="0"/>
              </a:spcAft>
              <a:buClr>
                <a:srgbClr val="FFFFFF"/>
              </a:buClr>
              <a:buSzPts val="1900"/>
              <a:buNone/>
              <a:defRPr>
                <a:solidFill>
                  <a:srgbClr val="FFFFFF"/>
                </a:solidFill>
              </a:defRPr>
            </a:lvl3pPr>
            <a:lvl4pPr lvl="3" rtl="0">
              <a:spcBef>
                <a:spcPts val="0"/>
              </a:spcBef>
              <a:spcAft>
                <a:spcPts val="0"/>
              </a:spcAft>
              <a:buClr>
                <a:srgbClr val="FFFFFF"/>
              </a:buClr>
              <a:buSzPts val="1900"/>
              <a:buNone/>
              <a:defRPr>
                <a:solidFill>
                  <a:srgbClr val="FFFFFF"/>
                </a:solidFill>
              </a:defRPr>
            </a:lvl4pPr>
            <a:lvl5pPr lvl="4" rtl="0">
              <a:spcBef>
                <a:spcPts val="0"/>
              </a:spcBef>
              <a:spcAft>
                <a:spcPts val="0"/>
              </a:spcAft>
              <a:buClr>
                <a:srgbClr val="FFFFFF"/>
              </a:buClr>
              <a:buSzPts val="1900"/>
              <a:buNone/>
              <a:defRPr>
                <a:solidFill>
                  <a:srgbClr val="FFFFFF"/>
                </a:solidFill>
              </a:defRPr>
            </a:lvl5pPr>
            <a:lvl6pPr lvl="5" rtl="0">
              <a:spcBef>
                <a:spcPts val="0"/>
              </a:spcBef>
              <a:spcAft>
                <a:spcPts val="0"/>
              </a:spcAft>
              <a:buClr>
                <a:srgbClr val="FFFFFF"/>
              </a:buClr>
              <a:buSzPts val="1900"/>
              <a:buNone/>
              <a:defRPr>
                <a:solidFill>
                  <a:srgbClr val="FFFFFF"/>
                </a:solidFill>
              </a:defRPr>
            </a:lvl6pPr>
            <a:lvl7pPr lvl="6" rtl="0">
              <a:spcBef>
                <a:spcPts val="0"/>
              </a:spcBef>
              <a:spcAft>
                <a:spcPts val="0"/>
              </a:spcAft>
              <a:buClr>
                <a:srgbClr val="FFFFFF"/>
              </a:buClr>
              <a:buSzPts val="1900"/>
              <a:buNone/>
              <a:defRPr>
                <a:solidFill>
                  <a:srgbClr val="FFFFFF"/>
                </a:solidFill>
              </a:defRPr>
            </a:lvl7pPr>
            <a:lvl8pPr lvl="7" rtl="0">
              <a:spcBef>
                <a:spcPts val="0"/>
              </a:spcBef>
              <a:spcAft>
                <a:spcPts val="0"/>
              </a:spcAft>
              <a:buClr>
                <a:srgbClr val="FFFFFF"/>
              </a:buClr>
              <a:buSzPts val="1900"/>
              <a:buNone/>
              <a:defRPr>
                <a:solidFill>
                  <a:srgbClr val="FFFFFF"/>
                </a:solidFill>
              </a:defRPr>
            </a:lvl8pPr>
            <a:lvl9pPr lvl="8" rtl="0">
              <a:spcBef>
                <a:spcPts val="0"/>
              </a:spcBef>
              <a:spcAft>
                <a:spcPts val="0"/>
              </a:spcAft>
              <a:buClr>
                <a:srgbClr val="FFFFFF"/>
              </a:buClr>
              <a:buSzPts val="1900"/>
              <a:buNone/>
              <a:defRPr>
                <a:solidFill>
                  <a:srgbClr val="FFFFFF"/>
                </a:solidFill>
              </a:defRPr>
            </a:lvl9pPr>
          </a:lstStyle>
          <a:p>
            <a:endParaRPr/>
          </a:p>
        </p:txBody>
      </p:sp>
      <p:sp>
        <p:nvSpPr>
          <p:cNvPr id="148" name="Google Shape;148;p15"/>
          <p:cNvSpPr txBox="1">
            <a:spLocks noGrp="1"/>
          </p:cNvSpPr>
          <p:nvPr>
            <p:ph type="subTitle" idx="2"/>
          </p:nvPr>
        </p:nvSpPr>
        <p:spPr>
          <a:xfrm>
            <a:off x="354650" y="620550"/>
            <a:ext cx="3789000" cy="3843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a:p>
        </p:txBody>
      </p:sp>
      <p:sp>
        <p:nvSpPr>
          <p:cNvPr id="149" name="Google Shape;149;p15"/>
          <p:cNvSpPr txBox="1">
            <a:spLocks noGrp="1"/>
          </p:cNvSpPr>
          <p:nvPr>
            <p:ph type="body" idx="3"/>
          </p:nvPr>
        </p:nvSpPr>
        <p:spPr>
          <a:xfrm>
            <a:off x="354650" y="1277550"/>
            <a:ext cx="3789000" cy="27642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Clr>
                <a:srgbClr val="FFFFFF"/>
              </a:buClr>
              <a:buSzPts val="1300"/>
              <a:buChar char="■"/>
              <a:defRPr>
                <a:solidFill>
                  <a:srgbClr val="FFFFFF"/>
                </a:solidFill>
                <a:latin typeface="Montserrat" panose="00000500000000000000" pitchFamily="2" charset="0"/>
              </a:defRPr>
            </a:lvl1pPr>
            <a:lvl2pPr marL="914400" lvl="1" indent="-304800" rtl="0">
              <a:spcBef>
                <a:spcPts val="1600"/>
              </a:spcBef>
              <a:spcAft>
                <a:spcPts val="0"/>
              </a:spcAft>
              <a:buClr>
                <a:srgbClr val="FFFFFF"/>
              </a:buClr>
              <a:buSzPts val="1200"/>
              <a:buChar char="⎼"/>
              <a:defRPr>
                <a:solidFill>
                  <a:srgbClr val="FFFFFF"/>
                </a:solidFill>
              </a:defRPr>
            </a:lvl2pPr>
            <a:lvl3pPr marL="1371600" lvl="2" indent="-292100" rtl="0">
              <a:spcBef>
                <a:spcPts val="1600"/>
              </a:spcBef>
              <a:spcAft>
                <a:spcPts val="0"/>
              </a:spcAft>
              <a:buClr>
                <a:srgbClr val="FFFFFF"/>
              </a:buClr>
              <a:buSzPts val="1000"/>
              <a:buChar char="○"/>
              <a:defRPr>
                <a:solidFill>
                  <a:srgbClr val="FFFFFF"/>
                </a:solidFill>
              </a:defRPr>
            </a:lvl3pPr>
            <a:lvl4pPr marL="1828800" lvl="3" indent="-292100" rtl="0">
              <a:spcBef>
                <a:spcPts val="1600"/>
              </a:spcBef>
              <a:spcAft>
                <a:spcPts val="0"/>
              </a:spcAft>
              <a:buClr>
                <a:srgbClr val="FFFFFF"/>
              </a:buClr>
              <a:buSzPts val="1000"/>
              <a:buChar char="■"/>
              <a:defRPr>
                <a:solidFill>
                  <a:srgbClr val="FFFFFF"/>
                </a:solidFill>
              </a:defRPr>
            </a:lvl4pPr>
            <a:lvl5pPr marL="2286000" lvl="4" indent="-292100" rtl="0">
              <a:spcBef>
                <a:spcPts val="1600"/>
              </a:spcBef>
              <a:spcAft>
                <a:spcPts val="0"/>
              </a:spcAft>
              <a:buClr>
                <a:srgbClr val="FFFFFF"/>
              </a:buClr>
              <a:buSzPts val="1000"/>
              <a:buChar char="⎼"/>
              <a:defRPr>
                <a:solidFill>
                  <a:srgbClr val="FFFFFF"/>
                </a:solidFill>
              </a:defRPr>
            </a:lvl5pPr>
            <a:lvl6pPr marL="2743200" lvl="5" indent="-292100" rtl="0">
              <a:spcBef>
                <a:spcPts val="1600"/>
              </a:spcBef>
              <a:spcAft>
                <a:spcPts val="0"/>
              </a:spcAft>
              <a:buClr>
                <a:srgbClr val="FFFFFF"/>
              </a:buClr>
              <a:buSzPts val="1000"/>
              <a:buChar char="○"/>
              <a:defRPr>
                <a:solidFill>
                  <a:srgbClr val="FFFFFF"/>
                </a:solidFill>
              </a:defRPr>
            </a:lvl6pPr>
            <a:lvl7pPr marL="3200400" lvl="6" indent="-292100" rtl="0">
              <a:spcBef>
                <a:spcPts val="1600"/>
              </a:spcBef>
              <a:spcAft>
                <a:spcPts val="0"/>
              </a:spcAft>
              <a:buClr>
                <a:srgbClr val="FFFFFF"/>
              </a:buClr>
              <a:buSzPts val="1000"/>
              <a:buChar char="■"/>
              <a:defRPr>
                <a:solidFill>
                  <a:srgbClr val="FFFFFF"/>
                </a:solidFill>
              </a:defRPr>
            </a:lvl7pPr>
            <a:lvl8pPr marL="3657600" lvl="7" indent="-292100" rtl="0">
              <a:spcBef>
                <a:spcPts val="1600"/>
              </a:spcBef>
              <a:spcAft>
                <a:spcPts val="0"/>
              </a:spcAft>
              <a:buClr>
                <a:srgbClr val="FFFFFF"/>
              </a:buClr>
              <a:buSzPts val="1000"/>
              <a:buChar char="⎼"/>
              <a:defRPr>
                <a:solidFill>
                  <a:srgbClr val="FFFFFF"/>
                </a:solidFill>
              </a:defRPr>
            </a:lvl8pPr>
            <a:lvl9pPr marL="4114800" lvl="8" indent="-292100" rtl="0">
              <a:spcBef>
                <a:spcPts val="1600"/>
              </a:spcBef>
              <a:spcAft>
                <a:spcPts val="1600"/>
              </a:spcAft>
              <a:buClr>
                <a:srgbClr val="FFFFFF"/>
              </a:buClr>
              <a:buSzPts val="1000"/>
              <a:buChar char="○"/>
              <a:defRPr>
                <a:solidFill>
                  <a:srgbClr val="FFFFFF"/>
                </a:solidFill>
              </a:defRPr>
            </a:lvl9pPr>
          </a:lstStyle>
          <a:p>
            <a:endParaRPr/>
          </a:p>
        </p:txBody>
      </p:sp>
      <p:pic>
        <p:nvPicPr>
          <p:cNvPr id="150" name="Google Shape;150;p1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72000" y="50"/>
            <a:ext cx="4575004" cy="5143497"/>
          </a:xfrm>
          <a:prstGeom prst="rect">
            <a:avLst/>
          </a:prstGeom>
          <a:noFill/>
          <a:ln>
            <a:noFill/>
          </a:ln>
        </p:spPr>
      </p:pic>
      <p:sp>
        <p:nvSpPr>
          <p:cNvPr id="152" name="Google Shape;152;p15"/>
          <p:cNvSpPr/>
          <p:nvPr/>
        </p:nvSpPr>
        <p:spPr>
          <a:xfrm>
            <a:off x="4566350" y="2529975"/>
            <a:ext cx="2615100" cy="2615700"/>
          </a:xfrm>
          <a:prstGeom prst="rtTriangle">
            <a:avLst/>
          </a:prstGeom>
          <a:solidFill>
            <a:srgbClr val="000000"/>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45" name="Google Shape;145;p15"/>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a:p>
        </p:txBody>
      </p:sp>
      <p:sp>
        <p:nvSpPr>
          <p:cNvPr id="13" name="Slide Number Placeholder 1">
            <a:extLst>
              <a:ext uri="{FF2B5EF4-FFF2-40B4-BE49-F238E27FC236}">
                <a16:creationId xmlns:a16="http://schemas.microsoft.com/office/drawing/2014/main" id="{9D126C20-28B9-4FE1-8535-AA7278363ACF}"/>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a:solidFill>
                <a:schemeClr val="bg1"/>
              </a:solidFill>
              <a:latin typeface="Montserrat" panose="00000500000000000000" pitchFamily="2"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54650" y="292625"/>
            <a:ext cx="8434800" cy="393600"/>
          </a:xfrm>
          <a:prstGeom prst="rect">
            <a:avLst/>
          </a:prstGeom>
          <a:noFill/>
          <a:ln>
            <a:noFill/>
          </a:ln>
        </p:spPr>
        <p:txBody>
          <a:bodyPr spcFirstLastPara="1" wrap="square" lIns="0" tIns="91425" rIns="0" bIns="91425" anchor="t" anchorCtr="0">
            <a:noAutofit/>
          </a:bodyPr>
          <a:lstStyle>
            <a:lvl1pPr lvl="0"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9pPr>
          </a:lstStyle>
          <a:p>
            <a:endParaRPr/>
          </a:p>
        </p:txBody>
      </p:sp>
      <p:sp>
        <p:nvSpPr>
          <p:cNvPr id="2" name="Text Placeholder 1">
            <a:extLst>
              <a:ext uri="{FF2B5EF4-FFF2-40B4-BE49-F238E27FC236}">
                <a16:creationId xmlns:a16="http://schemas.microsoft.com/office/drawing/2014/main" id="{0CD00ABD-D4CE-FC48-9417-78854425D60D}"/>
              </a:ext>
            </a:extLst>
          </p:cNvPr>
          <p:cNvSpPr>
            <a:spLocks noGrp="1"/>
          </p:cNvSpPr>
          <p:nvPr>
            <p:ph type="body" idx="1"/>
          </p:nvPr>
        </p:nvSpPr>
        <p:spPr>
          <a:xfrm>
            <a:off x="354650" y="1370013"/>
            <a:ext cx="8434800" cy="3262312"/>
          </a:xfrm>
          <a:prstGeom prst="rect">
            <a:avLst/>
          </a:prstGeom>
        </p:spPr>
        <p:txBody>
          <a:bodyPr vert="horz" lIns="0" tIns="45720" rIns="0" bIns="45720" rtlCol="0">
            <a:normAutofit/>
          </a:bodyPr>
          <a:lstStyle/>
          <a:p>
            <a:pPr marL="233363" marR="0" lvl="0" indent="-233363" algn="l" defTabSz="914400" rtl="0" eaLnBrk="1" fontAlgn="auto" latinLnBrk="0" hangingPunct="1">
              <a:lnSpc>
                <a:spcPct val="100000"/>
              </a:lnSpc>
              <a:spcBef>
                <a:spcPts val="0"/>
              </a:spcBef>
              <a:spcAft>
                <a:spcPts val="600"/>
              </a:spcAft>
              <a:buClr>
                <a:srgbClr val="000000"/>
              </a:buClr>
              <a:buSzTx/>
              <a:buFont typeface="Wingdings" pitchFamily="2" charset="2"/>
              <a:buChar char="§"/>
              <a:tabLst/>
              <a:defRPr/>
            </a:pPr>
            <a:r>
              <a:rPr kumimoji="0" lang="en-US" sz="1100" b="0" i="0" u="none" strike="noStrike" kern="0" cap="none" spc="0" normalizeH="0" baseline="0" noProof="0">
                <a:ln>
                  <a:noFill/>
                </a:ln>
                <a:solidFill>
                  <a:srgbClr val="000000"/>
                </a:solidFill>
                <a:effectLst/>
                <a:uLnTx/>
                <a:uFillTx/>
                <a:latin typeface="Montserrat" pitchFamily="2" charset="77"/>
                <a:cs typeface="Arial"/>
                <a:sym typeface="Arial"/>
              </a:rPr>
              <a:t>Click to edit Master text styles</a:t>
            </a:r>
          </a:p>
          <a:p>
            <a:pPr marL="466725" marR="0" lvl="1" indent="-233363" algn="l" defTabSz="914400" rtl="0" eaLnBrk="1" fontAlgn="auto" latinLnBrk="0" hangingPunct="1">
              <a:lnSpc>
                <a:spcPct val="100000"/>
              </a:lnSpc>
              <a:spcBef>
                <a:spcPts val="0"/>
              </a:spcBef>
              <a:spcAft>
                <a:spcPts val="600"/>
              </a:spcAft>
              <a:buClr>
                <a:srgbClr val="000000"/>
              </a:buClr>
              <a:buSzTx/>
              <a:buFont typeface="Wingdings" pitchFamily="2" charset="2"/>
              <a:buChar char="§"/>
              <a:tabLst/>
              <a:defRPr/>
            </a:pPr>
            <a:r>
              <a:rPr kumimoji="0" lang="en-US" sz="1100" b="0" i="0" u="none" strike="noStrike" kern="0" cap="none" spc="0" normalizeH="0" baseline="0" noProof="0">
                <a:ln>
                  <a:noFill/>
                </a:ln>
                <a:solidFill>
                  <a:srgbClr val="000000"/>
                </a:solidFill>
                <a:effectLst/>
                <a:uLnTx/>
                <a:uFillTx/>
                <a:latin typeface="Montserrat" pitchFamily="2" charset="77"/>
                <a:cs typeface="Arial"/>
                <a:sym typeface="Arial"/>
              </a:rPr>
              <a:t>Second level</a:t>
            </a:r>
          </a:p>
          <a:p>
            <a:pPr marL="690563" marR="0" lvl="2" indent="-223838" algn="l" defTabSz="914400" rtl="0" eaLnBrk="1" fontAlgn="auto" latinLnBrk="0" hangingPunct="1">
              <a:lnSpc>
                <a:spcPct val="100000"/>
              </a:lnSpc>
              <a:spcBef>
                <a:spcPts val="0"/>
              </a:spcBef>
              <a:spcAft>
                <a:spcPts val="600"/>
              </a:spcAft>
              <a:buClr>
                <a:srgbClr val="000000"/>
              </a:buClr>
              <a:buSzTx/>
              <a:buFont typeface="Wingdings" pitchFamily="2" charset="2"/>
              <a:buChar char="§"/>
              <a:tabLst/>
              <a:defRPr/>
            </a:pPr>
            <a:r>
              <a:rPr kumimoji="0" lang="en-US" sz="1100" b="0" i="0" u="none" strike="noStrike" kern="0" cap="none" spc="0" normalizeH="0" baseline="0" noProof="0">
                <a:ln>
                  <a:noFill/>
                </a:ln>
                <a:solidFill>
                  <a:srgbClr val="000000"/>
                </a:solidFill>
                <a:effectLst/>
                <a:uLnTx/>
                <a:uFillTx/>
                <a:latin typeface="Montserrat" pitchFamily="2" charset="77"/>
                <a:cs typeface="Arial"/>
                <a:sym typeface="Arial"/>
              </a:rPr>
              <a:t>Third level</a:t>
            </a:r>
          </a:p>
          <a:p>
            <a:pPr marL="923925" marR="0" lvl="3" indent="-233363" algn="l" defTabSz="914400" rtl="0" eaLnBrk="1" fontAlgn="auto" latinLnBrk="0" hangingPunct="1">
              <a:lnSpc>
                <a:spcPct val="100000"/>
              </a:lnSpc>
              <a:spcBef>
                <a:spcPts val="0"/>
              </a:spcBef>
              <a:spcAft>
                <a:spcPts val="600"/>
              </a:spcAft>
              <a:buClr>
                <a:srgbClr val="000000"/>
              </a:buClr>
              <a:buSzTx/>
              <a:buFont typeface="Wingdings" pitchFamily="2" charset="2"/>
              <a:buChar char="§"/>
              <a:tabLst/>
              <a:defRPr/>
            </a:pPr>
            <a:r>
              <a:rPr kumimoji="0" lang="en-US" sz="1100" b="0" i="0" u="none" strike="noStrike" kern="0" cap="none" spc="0" normalizeH="0" baseline="0" noProof="0">
                <a:ln>
                  <a:noFill/>
                </a:ln>
                <a:solidFill>
                  <a:srgbClr val="000000"/>
                </a:solidFill>
                <a:effectLst/>
                <a:uLnTx/>
                <a:uFillTx/>
                <a:latin typeface="Montserrat" pitchFamily="2" charset="77"/>
                <a:cs typeface="Arial"/>
                <a:sym typeface="Arial"/>
              </a:rPr>
              <a:t>Fourth level</a:t>
            </a:r>
          </a:p>
          <a:p>
            <a:pPr marL="1146175" marR="0" lvl="4" indent="-222250" algn="l" defTabSz="914400" rtl="0" eaLnBrk="1" fontAlgn="auto" latinLnBrk="0" hangingPunct="1">
              <a:lnSpc>
                <a:spcPct val="100000"/>
              </a:lnSpc>
              <a:spcBef>
                <a:spcPts val="0"/>
              </a:spcBef>
              <a:spcAft>
                <a:spcPts val="600"/>
              </a:spcAft>
              <a:buClr>
                <a:srgbClr val="000000"/>
              </a:buClr>
              <a:buSzTx/>
              <a:buFont typeface="Wingdings" pitchFamily="2" charset="2"/>
              <a:buChar char="§"/>
              <a:tabLst/>
              <a:defRPr/>
            </a:pPr>
            <a:r>
              <a:rPr kumimoji="0" lang="en-US" sz="1100" b="0" i="0" u="none" strike="noStrike" kern="0" cap="none" spc="0" normalizeH="0" baseline="0" noProof="0">
                <a:ln>
                  <a:noFill/>
                </a:ln>
                <a:solidFill>
                  <a:srgbClr val="000000"/>
                </a:solidFill>
                <a:effectLst/>
                <a:uLnTx/>
                <a:uFillTx/>
                <a:latin typeface="Montserrat" pitchFamily="2" charset="77"/>
                <a:cs typeface="Arial"/>
                <a:sym typeface="Arial"/>
              </a:rPr>
              <a:t>Fifth level</a:t>
            </a: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3" r:id="rId10"/>
    <p:sldLayoutId id="2147483664" r:id="rId11"/>
    <p:sldLayoutId id="2147483665" r:id="rId12"/>
    <p:sldLayoutId id="2147483666" r:id="rId13"/>
    <p:sldLayoutId id="2147483667" r:id="rId14"/>
    <p:sldLayoutId id="2147483669" r:id="rId15"/>
    <p:sldLayoutId id="2147483670" r:id="rId16"/>
    <p:sldLayoutId id="2147483671" r:id="rId17"/>
    <p:sldLayoutId id="2147483673" r:id="rId18"/>
    <p:sldLayoutId id="2147483674" r:id="rId19"/>
    <p:sldLayoutId id="2147483679" r:id="rId20"/>
    <p:sldLayoutId id="2147483681" r:id="rId21"/>
    <p:sldLayoutId id="2147483684" r:id="rId22"/>
    <p:sldLayoutId id="2147483685" r:id="rId23"/>
    <p:sldLayoutId id="2147483687" r:id="rId24"/>
    <p:sldLayoutId id="2147483688" r:id="rId25"/>
    <p:sldLayoutId id="2147483689"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274320" marR="0" lvl="0" indent="-27432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chart" Target="../charts/chart5.xml"/><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chart" Target="../charts/chart6.xml"/><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41.png"/><Relationship Id="rId5" Type="http://schemas.openxmlformats.org/officeDocument/2006/relationships/image" Target="../media/image20.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44.png"/><Relationship Id="rId5" Type="http://schemas.openxmlformats.org/officeDocument/2006/relationships/image" Target="../media/image20.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chart" Target="../charts/chart10.xml"/><Relationship Id="rId7" Type="http://schemas.openxmlformats.org/officeDocument/2006/relationships/chart" Target="../charts/chart14.xml"/><Relationship Id="rId12"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chart" Target="../charts/chart13.xml"/><Relationship Id="rId11" Type="http://schemas.openxmlformats.org/officeDocument/2006/relationships/image" Target="../media/image38.png"/><Relationship Id="rId5" Type="http://schemas.openxmlformats.org/officeDocument/2006/relationships/chart" Target="../charts/chart12.xml"/><Relationship Id="rId10" Type="http://schemas.openxmlformats.org/officeDocument/2006/relationships/image" Target="../media/image37.png"/><Relationship Id="rId4" Type="http://schemas.openxmlformats.org/officeDocument/2006/relationships/chart" Target="../charts/chart11.xml"/><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6.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39.png"/><Relationship Id="rId3" Type="http://schemas.openxmlformats.org/officeDocument/2006/relationships/chart" Target="../charts/chart16.xml"/><Relationship Id="rId7" Type="http://schemas.openxmlformats.org/officeDocument/2006/relationships/chart" Target="../charts/chart20.xml"/><Relationship Id="rId12"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chart" Target="../charts/chart19.xml"/><Relationship Id="rId11" Type="http://schemas.openxmlformats.org/officeDocument/2006/relationships/image" Target="../media/image37.png"/><Relationship Id="rId5" Type="http://schemas.openxmlformats.org/officeDocument/2006/relationships/chart" Target="../charts/chart18.xml"/><Relationship Id="rId10" Type="http://schemas.openxmlformats.org/officeDocument/2006/relationships/image" Target="../media/image36.png"/><Relationship Id="rId4" Type="http://schemas.openxmlformats.org/officeDocument/2006/relationships/chart" Target="../charts/chart17.xml"/><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41.png"/><Relationship Id="rId5" Type="http://schemas.openxmlformats.org/officeDocument/2006/relationships/image" Target="../media/image20.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chart" Target="../charts/chart21.xml"/><Relationship Id="rId7" Type="http://schemas.openxmlformats.org/officeDocument/2006/relationships/chart" Target="../charts/chart25.xml"/><Relationship Id="rId12"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chart" Target="../charts/chart24.xml"/><Relationship Id="rId11" Type="http://schemas.openxmlformats.org/officeDocument/2006/relationships/image" Target="../media/image38.png"/><Relationship Id="rId5" Type="http://schemas.openxmlformats.org/officeDocument/2006/relationships/chart" Target="../charts/chart23.xml"/><Relationship Id="rId10" Type="http://schemas.openxmlformats.org/officeDocument/2006/relationships/image" Target="../media/image37.png"/><Relationship Id="rId4" Type="http://schemas.openxmlformats.org/officeDocument/2006/relationships/chart" Target="../charts/chart22.xml"/><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image" Target="../media/image6.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chart" Target="../charts/chart26.xml"/><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39.png"/><Relationship Id="rId3" Type="http://schemas.openxmlformats.org/officeDocument/2006/relationships/chart" Target="../charts/chart27.xml"/><Relationship Id="rId7" Type="http://schemas.openxmlformats.org/officeDocument/2006/relationships/chart" Target="../charts/chart31.xml"/><Relationship Id="rId12"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chart" Target="../charts/chart30.xml"/><Relationship Id="rId11" Type="http://schemas.openxmlformats.org/officeDocument/2006/relationships/image" Target="../media/image37.png"/><Relationship Id="rId5" Type="http://schemas.openxmlformats.org/officeDocument/2006/relationships/chart" Target="../charts/chart29.xml"/><Relationship Id="rId10" Type="http://schemas.openxmlformats.org/officeDocument/2006/relationships/image" Target="../media/image36.png"/><Relationship Id="rId4" Type="http://schemas.openxmlformats.org/officeDocument/2006/relationships/chart" Target="../charts/chart28.xml"/><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39.png"/><Relationship Id="rId3" Type="http://schemas.openxmlformats.org/officeDocument/2006/relationships/chart" Target="../charts/chart32.xml"/><Relationship Id="rId7" Type="http://schemas.openxmlformats.org/officeDocument/2006/relationships/chart" Target="../charts/chart36.xml"/><Relationship Id="rId12"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chart" Target="../charts/chart35.xml"/><Relationship Id="rId11" Type="http://schemas.openxmlformats.org/officeDocument/2006/relationships/image" Target="../media/image37.png"/><Relationship Id="rId5" Type="http://schemas.openxmlformats.org/officeDocument/2006/relationships/chart" Target="../charts/chart34.xml"/><Relationship Id="rId10" Type="http://schemas.openxmlformats.org/officeDocument/2006/relationships/image" Target="../media/image36.png"/><Relationship Id="rId4" Type="http://schemas.openxmlformats.org/officeDocument/2006/relationships/chart" Target="../charts/chart33.xml"/><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39.png"/><Relationship Id="rId3" Type="http://schemas.openxmlformats.org/officeDocument/2006/relationships/chart" Target="../charts/chart37.xml"/><Relationship Id="rId7" Type="http://schemas.openxmlformats.org/officeDocument/2006/relationships/chart" Target="../charts/chart41.xml"/><Relationship Id="rId12"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chart" Target="../charts/chart40.xml"/><Relationship Id="rId11" Type="http://schemas.openxmlformats.org/officeDocument/2006/relationships/image" Target="../media/image37.png"/><Relationship Id="rId5" Type="http://schemas.openxmlformats.org/officeDocument/2006/relationships/chart" Target="../charts/chart39.xml"/><Relationship Id="rId10" Type="http://schemas.openxmlformats.org/officeDocument/2006/relationships/image" Target="../media/image36.png"/><Relationship Id="rId4" Type="http://schemas.openxmlformats.org/officeDocument/2006/relationships/chart" Target="../charts/chart38.xml"/><Relationship Id="rId9"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6.xml"/><Relationship Id="rId6" Type="http://schemas.openxmlformats.org/officeDocument/2006/relationships/chart" Target="../charts/chart42.xml"/><Relationship Id="rId5" Type="http://schemas.openxmlformats.org/officeDocument/2006/relationships/image" Target="../media/image20.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2.png"/><Relationship Id="rId7"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6.xml"/><Relationship Id="rId6" Type="http://schemas.openxmlformats.org/officeDocument/2006/relationships/image" Target="../media/image35.png"/><Relationship Id="rId5" Type="http://schemas.openxmlformats.org/officeDocument/2006/relationships/image" Target="../media/image20.png"/><Relationship Id="rId10" Type="http://schemas.openxmlformats.org/officeDocument/2006/relationships/image" Target="../media/image39.png"/><Relationship Id="rId4" Type="http://schemas.openxmlformats.org/officeDocument/2006/relationships/image" Target="../media/image22.png"/><Relationship Id="rId9" Type="http://schemas.openxmlformats.org/officeDocument/2006/relationships/image" Target="../media/image38.png"/></Relationships>
</file>

<file path=ppt/slides/_rels/slide3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3.png"/><Relationship Id="rId7"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64.png"/><Relationship Id="rId9" Type="http://schemas.openxmlformats.org/officeDocument/2006/relationships/image" Target="../media/image39.png"/></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6.png"/><Relationship Id="rId7" Type="http://schemas.openxmlformats.org/officeDocument/2006/relationships/image" Target="../media/image37.png"/><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67.png"/><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5.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5.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5.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25.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25.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2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chart" Target="../charts/chart44.xml"/><Relationship Id="rId7"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s://www.lidl.ie/period-poverty" TargetMode="External"/><Relationship Id="rId7"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78.jpeg"/><Relationship Id="rId5" Type="http://schemas.openxmlformats.org/officeDocument/2006/relationships/hyperlink" Target="https://www.retailgazette.co.uk/blog/2021/07/tesco-launches-new-scheme-to-feed-children-this-summer/?utm_source=rss&amp;utm_medium=rss&amp;utm_campaign=tesco-launches-new-scheme-to-feed-children-this-summer" TargetMode="External"/><Relationship Id="rId4" Type="http://schemas.openxmlformats.org/officeDocument/2006/relationships/hyperlink" Target="https://www.supermarketnews.com/issues-trends/aldi-instacart-team-ebt-integration-snap-online-grocery-purchases" TargetMode="External"/><Relationship Id="rId9" Type="http://schemas.openxmlformats.org/officeDocument/2006/relationships/image" Target="../media/image81.png"/></Relationships>
</file>

<file path=ppt/slides/_rels/slide4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5.jpeg"/><Relationship Id="rId3" Type="http://schemas.openxmlformats.org/officeDocument/2006/relationships/image" Target="../media/image82.jpeg"/><Relationship Id="rId7" Type="http://schemas.openxmlformats.org/officeDocument/2006/relationships/hyperlink" Target="https://www.lidl.ie/period-poverty" TargetMode="External"/><Relationship Id="rId12" Type="http://schemas.openxmlformats.org/officeDocument/2006/relationships/hyperlink" Target="https://think.ing.com/articles/the-rise-and-rise-of-global-shipping-costs/"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hyperlink" Target="https://www.retailgazette.co.uk/blog/2021/07/tesco-launches-new-scheme-to-feed-children-this-summer/?utm_source=rss&amp;utm_medium=rss&amp;utm_campaign=tesco-launches-new-scheme-to-feed-children-this-summer" TargetMode="External"/><Relationship Id="rId11" Type="http://schemas.openxmlformats.org/officeDocument/2006/relationships/hyperlink" Target="https://www.nestle.com/media/pressreleases/allpressreleases/tackle-child-labor-risks-farmer-income-cocoa-traceability" TargetMode="External"/><Relationship Id="rId5" Type="http://schemas.openxmlformats.org/officeDocument/2006/relationships/hyperlink" Target="https://www.supermarketnews.com/issues-trends/aldi-instacart-team-ebt-integration-snap-online-grocery-purchases" TargetMode="External"/><Relationship Id="rId10" Type="http://schemas.openxmlformats.org/officeDocument/2006/relationships/image" Target="../media/image84.png"/><Relationship Id="rId4" Type="http://schemas.openxmlformats.org/officeDocument/2006/relationships/hyperlink" Target="https://mobilemarketingmagazine.com/stella-artois-launches-world-first-non-fungible-tip-to-support-uk-hospitality-industry-" TargetMode="External"/><Relationship Id="rId9" Type="http://schemas.openxmlformats.org/officeDocument/2006/relationships/image" Target="../media/image83.png"/><Relationship Id="rId1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hyperlink" Target="https://www.youtube.com/channel/UCYgAtbXKtOHSPlF81g56c3w?utm_source=yotube&amp;utm_campaign=Global-Thought-Leadership&amp;utm_medium=document/presentation&amp;utm_content=Global_prez-link" TargetMode="External"/><Relationship Id="rId7" Type="http://schemas.openxmlformats.org/officeDocument/2006/relationships/hyperlink" Target="https://www.instagram.com/nielseniq/?utm_source=instagram&amp;utm_campaign=Global-Thought-Leadership&amp;utm_medium=document/presentation&amp;utm_content=Global_prez-link" TargetMode="External"/><Relationship Id="rId12" Type="http://schemas.openxmlformats.org/officeDocument/2006/relationships/image" Target="../media/image93.jpeg"/><Relationship Id="rId2" Type="http://schemas.openxmlformats.org/officeDocument/2006/relationships/notesSlide" Target="../notesSlides/notesSlide50.xml"/><Relationship Id="rId1" Type="http://schemas.openxmlformats.org/officeDocument/2006/relationships/slideLayout" Target="../slideLayouts/slideLayout24.xml"/><Relationship Id="rId6" Type="http://schemas.openxmlformats.org/officeDocument/2006/relationships/image" Target="../media/image90.jpeg"/><Relationship Id="rId11" Type="http://schemas.openxmlformats.org/officeDocument/2006/relationships/hyperlink" Target="https://www.twitter.com/nielseniq?utm_source=twitter&amp;utm_campaign=Global-Thought-Leadership&amp;utm_medium=document/presentation&amp;utm_content=Global_prez-link" TargetMode="External"/><Relationship Id="rId5" Type="http://schemas.openxmlformats.org/officeDocument/2006/relationships/hyperlink" Target="https://www.facebook.com/NielsenIQ.global/?utm_source=facebook&amp;utm_campaign=Global-Thought-Leadership&amp;utm_medium=document/presentation&amp;utm_content=Global_prez-link" TargetMode="External"/><Relationship Id="rId10" Type="http://schemas.openxmlformats.org/officeDocument/2006/relationships/image" Target="../media/image92.jpeg"/><Relationship Id="rId4" Type="http://schemas.openxmlformats.org/officeDocument/2006/relationships/image" Target="../media/image89.jpeg"/><Relationship Id="rId9" Type="http://schemas.openxmlformats.org/officeDocument/2006/relationships/hyperlink" Target="https://www.linkedin.com/company/nielseniq/?utm_source=linkedin&amp;utm_campaign=Global-Thought-Leadership&amp;utm_medium=document/presentation&amp;utm_content=Global_prez-link"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chart" Target="../charts/chart51.xml"/><Relationship Id="rId13" Type="http://schemas.openxmlformats.org/officeDocument/2006/relationships/chart" Target="../charts/chart56.xml"/><Relationship Id="rId3" Type="http://schemas.openxmlformats.org/officeDocument/2006/relationships/chart" Target="../charts/chart46.xml"/><Relationship Id="rId7" Type="http://schemas.openxmlformats.org/officeDocument/2006/relationships/chart" Target="../charts/chart50.xml"/><Relationship Id="rId12" Type="http://schemas.openxmlformats.org/officeDocument/2006/relationships/chart" Target="../charts/chart55.xm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chart" Target="../charts/chart49.xml"/><Relationship Id="rId11" Type="http://schemas.openxmlformats.org/officeDocument/2006/relationships/chart" Target="../charts/chart54.xml"/><Relationship Id="rId5" Type="http://schemas.openxmlformats.org/officeDocument/2006/relationships/chart" Target="../charts/chart48.xml"/><Relationship Id="rId15" Type="http://schemas.openxmlformats.org/officeDocument/2006/relationships/comments" Target="../comments/comment1.xml"/><Relationship Id="rId10" Type="http://schemas.openxmlformats.org/officeDocument/2006/relationships/chart" Target="../charts/chart53.xml"/><Relationship Id="rId4" Type="http://schemas.openxmlformats.org/officeDocument/2006/relationships/chart" Target="../charts/chart47.xml"/><Relationship Id="rId9" Type="http://schemas.openxmlformats.org/officeDocument/2006/relationships/chart" Target="../charts/chart52.xml"/><Relationship Id="rId14" Type="http://schemas.openxmlformats.org/officeDocument/2006/relationships/chart" Target="../charts/chart57.xml"/></Relationships>
</file>

<file path=ppt/slides/_rels/slide56.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chart" Target="../charts/chart6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chart" Target="../charts/chart64.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6.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chart" Target="../charts/chart4.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2" name="Picture 1">
            <a:extLst>
              <a:ext uri="{FF2B5EF4-FFF2-40B4-BE49-F238E27FC236}">
                <a16:creationId xmlns:a16="http://schemas.microsoft.com/office/drawing/2014/main" id="{6ED34F15-5453-BF44-8CB6-9D6D936E91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87373" y="0"/>
            <a:ext cx="7556627" cy="5143500"/>
          </a:xfrm>
          <a:prstGeom prst="rect">
            <a:avLst/>
          </a:prstGeom>
        </p:spPr>
      </p:pic>
      <p:sp>
        <p:nvSpPr>
          <p:cNvPr id="9" name="Google Shape;11;p2">
            <a:extLst>
              <a:ext uri="{FF2B5EF4-FFF2-40B4-BE49-F238E27FC236}">
                <a16:creationId xmlns:a16="http://schemas.microsoft.com/office/drawing/2014/main" id="{21527DEE-FA06-8442-8D43-2559182D2023}"/>
              </a:ext>
            </a:extLst>
          </p:cNvPr>
          <p:cNvSpPr/>
          <p:nvPr/>
        </p:nvSpPr>
        <p:spPr>
          <a:xfrm rot="10800000">
            <a:off x="6641100" y="0"/>
            <a:ext cx="2502900" cy="25029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pic>
        <p:nvPicPr>
          <p:cNvPr id="10" name="Google Shape;12;p2">
            <a:extLst>
              <a:ext uri="{FF2B5EF4-FFF2-40B4-BE49-F238E27FC236}">
                <a16:creationId xmlns:a16="http://schemas.microsoft.com/office/drawing/2014/main" id="{BBDC49D2-5736-A641-AC7E-AD4A0CBF6F18}"/>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0" y="0"/>
            <a:ext cx="7219950" cy="5143500"/>
          </a:xfrm>
          <a:prstGeom prst="rect">
            <a:avLst/>
          </a:prstGeom>
          <a:noFill/>
          <a:ln>
            <a:noFill/>
          </a:ln>
        </p:spPr>
      </p:pic>
      <p:pic>
        <p:nvPicPr>
          <p:cNvPr id="11" name="Google Shape;17;p2">
            <a:extLst>
              <a:ext uri="{FF2B5EF4-FFF2-40B4-BE49-F238E27FC236}">
                <a16:creationId xmlns:a16="http://schemas.microsoft.com/office/drawing/2014/main" id="{0D0A511A-901F-A048-B332-D7967420A0E1}"/>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54643" y="453914"/>
            <a:ext cx="1714500" cy="396636"/>
          </a:xfrm>
          <a:prstGeom prst="rect">
            <a:avLst/>
          </a:prstGeom>
          <a:noFill/>
          <a:ln>
            <a:noFill/>
          </a:ln>
        </p:spPr>
      </p:pic>
      <p:sp>
        <p:nvSpPr>
          <p:cNvPr id="444" name="Google Shape;444;p45"/>
          <p:cNvSpPr txBox="1">
            <a:spLocks noGrp="1"/>
          </p:cNvSpPr>
          <p:nvPr>
            <p:ph type="subTitle" idx="4"/>
          </p:nvPr>
        </p:nvSpPr>
        <p:spPr>
          <a:xfrm>
            <a:off x="354650" y="4474425"/>
            <a:ext cx="4251900" cy="3075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t>March 2022</a:t>
            </a:r>
            <a:endParaRPr/>
          </a:p>
        </p:txBody>
      </p:sp>
      <p:sp>
        <p:nvSpPr>
          <p:cNvPr id="445" name="Google Shape;445;p45"/>
          <p:cNvSpPr txBox="1">
            <a:spLocks noGrp="1"/>
          </p:cNvSpPr>
          <p:nvPr>
            <p:ph type="ctrTitle"/>
          </p:nvPr>
        </p:nvSpPr>
        <p:spPr>
          <a:xfrm>
            <a:off x="354650" y="1097925"/>
            <a:ext cx="5268000" cy="1744200"/>
          </a:xfrm>
          <a:prstGeom prst="rect">
            <a:avLst/>
          </a:prstGeom>
        </p:spPr>
        <p:txBody>
          <a:bodyPr spcFirstLastPara="1" wrap="square" lIns="0" tIns="91425" rIns="0" bIns="91425" anchor="b" anchorCtr="0">
            <a:noAutofit/>
          </a:bodyPr>
          <a:lstStyle/>
          <a:p>
            <a:r>
              <a:rPr lang="en-NZ" sz="2400">
                <a:latin typeface="Montserrat"/>
              </a:rPr>
              <a:t>The New </a:t>
            </a:r>
            <a:br>
              <a:rPr lang="en-NZ" sz="2400">
                <a:latin typeface="Montserrat"/>
              </a:rPr>
            </a:br>
            <a:r>
              <a:rPr lang="en-NZ" sz="2400">
                <a:latin typeface="Montserrat"/>
              </a:rPr>
              <a:t>Economic Divide</a:t>
            </a:r>
            <a:endParaRPr lang="en-NZ" sz="2400"/>
          </a:p>
        </p:txBody>
      </p:sp>
      <p:sp>
        <p:nvSpPr>
          <p:cNvPr id="446" name="Google Shape;446;p45"/>
          <p:cNvSpPr txBox="1">
            <a:spLocks noGrp="1"/>
          </p:cNvSpPr>
          <p:nvPr>
            <p:ph type="subTitle" idx="2"/>
          </p:nvPr>
        </p:nvSpPr>
        <p:spPr>
          <a:xfrm>
            <a:off x="354650" y="3830100"/>
            <a:ext cx="4251900" cy="307500"/>
          </a:xfrm>
          <a:prstGeom prst="rect">
            <a:avLst/>
          </a:prstGeom>
        </p:spPr>
        <p:txBody>
          <a:bodyPr spcFirstLastPara="1" wrap="square" lIns="0" tIns="91425" rIns="0" bIns="91425" anchor="b" anchorCtr="0">
            <a:noAutofit/>
          </a:bodyPr>
          <a:lstStyle/>
          <a:p>
            <a:pPr lvl="0"/>
            <a:r>
              <a:rPr lang="en-NZ">
                <a:solidFill>
                  <a:schemeClr val="accent1"/>
                </a:solidFill>
              </a:rPr>
              <a:t>NielsenIQ, Global Thought Leadership ​</a:t>
            </a:r>
          </a:p>
        </p:txBody>
      </p:sp>
      <p:sp>
        <p:nvSpPr>
          <p:cNvPr id="3" name="Subtitle 2">
            <a:extLst>
              <a:ext uri="{FF2B5EF4-FFF2-40B4-BE49-F238E27FC236}">
                <a16:creationId xmlns:a16="http://schemas.microsoft.com/office/drawing/2014/main" id="{26EBACB6-CA8D-CC46-9F66-A25C2DBAF443}"/>
              </a:ext>
            </a:extLst>
          </p:cNvPr>
          <p:cNvSpPr>
            <a:spLocks noGrp="1"/>
          </p:cNvSpPr>
          <p:nvPr>
            <p:ph type="subTitle" idx="3"/>
          </p:nvPr>
        </p:nvSpPr>
        <p:spPr>
          <a:xfrm>
            <a:off x="354649" y="2703037"/>
            <a:ext cx="5122419" cy="307500"/>
          </a:xfrm>
        </p:spPr>
        <p:txBody>
          <a:bodyPr/>
          <a:lstStyle/>
          <a:p>
            <a:r>
              <a:rPr lang="en-US" sz="1400">
                <a:latin typeface="Montserrat"/>
              </a:rPr>
              <a:t>Navigating the divided consumer landscape</a:t>
            </a:r>
          </a:p>
        </p:txBody>
      </p:sp>
    </p:spTree>
    <p:extLst>
      <p:ext uri="{BB962C8B-B14F-4D97-AF65-F5344CB8AC3E}">
        <p14:creationId xmlns:p14="http://schemas.microsoft.com/office/powerpoint/2010/main" val="31657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73"/>
        <p:cNvGrpSpPr/>
        <p:nvPr/>
      </p:nvGrpSpPr>
      <p:grpSpPr>
        <a:xfrm>
          <a:off x="0" y="0"/>
          <a:ext cx="0" cy="0"/>
          <a:chOff x="0" y="0"/>
          <a:chExt cx="0" cy="0"/>
        </a:xfrm>
      </p:grpSpPr>
      <p:cxnSp>
        <p:nvCxnSpPr>
          <p:cNvPr id="6" name="Elbow Connector 5">
            <a:extLst>
              <a:ext uri="{FF2B5EF4-FFF2-40B4-BE49-F238E27FC236}">
                <a16:creationId xmlns:a16="http://schemas.microsoft.com/office/drawing/2014/main" id="{399EC420-0506-B040-B7DA-0DA032FE676E}"/>
              </a:ext>
            </a:extLst>
          </p:cNvPr>
          <p:cNvCxnSpPr>
            <a:cxnSpLocks/>
          </p:cNvCxnSpPr>
          <p:nvPr/>
        </p:nvCxnSpPr>
        <p:spPr>
          <a:xfrm rot="10800000" flipV="1">
            <a:off x="3141324" y="2024743"/>
            <a:ext cx="724432" cy="615694"/>
          </a:xfrm>
          <a:prstGeom prst="bentConnector4">
            <a:avLst>
              <a:gd name="adj1" fmla="val -258"/>
              <a:gd name="adj2" fmla="val 68933"/>
            </a:avLst>
          </a:prstGeom>
          <a:ln w="19050">
            <a:solidFill>
              <a:srgbClr val="FF6D05"/>
            </a:solidFill>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CDDE57FE-CDC6-7F47-BE24-F1BA78EF394A}"/>
              </a:ext>
            </a:extLst>
          </p:cNvPr>
          <p:cNvCxnSpPr>
            <a:cxnSpLocks/>
          </p:cNvCxnSpPr>
          <p:nvPr/>
        </p:nvCxnSpPr>
        <p:spPr>
          <a:xfrm rot="10800000" flipV="1">
            <a:off x="4270328" y="2024743"/>
            <a:ext cx="724432" cy="615694"/>
          </a:xfrm>
          <a:prstGeom prst="bentConnector4">
            <a:avLst>
              <a:gd name="adj1" fmla="val -35034"/>
              <a:gd name="adj2" fmla="val 68933"/>
            </a:avLst>
          </a:prstGeom>
          <a:ln w="19050">
            <a:solidFill>
              <a:srgbClr val="008F90"/>
            </a:solidFill>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D8B100E9-A5AF-3C4D-9D8C-78B95C7DF127}"/>
              </a:ext>
            </a:extLst>
          </p:cNvPr>
          <p:cNvCxnSpPr>
            <a:cxnSpLocks/>
          </p:cNvCxnSpPr>
          <p:nvPr/>
        </p:nvCxnSpPr>
        <p:spPr>
          <a:xfrm rot="5400000">
            <a:off x="1811650" y="2244075"/>
            <a:ext cx="615694" cy="177031"/>
          </a:xfrm>
          <a:prstGeom prst="bentConnector3">
            <a:avLst>
              <a:gd name="adj1" fmla="val 62124"/>
            </a:avLst>
          </a:prstGeom>
          <a:ln w="19050">
            <a:solidFill>
              <a:srgbClr val="AD4400"/>
            </a:solidFill>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6E613521-FC61-1E4B-B231-042DD0D26DF6}"/>
              </a:ext>
            </a:extLst>
          </p:cNvPr>
          <p:cNvCxnSpPr>
            <a:cxnSpLocks/>
          </p:cNvCxnSpPr>
          <p:nvPr/>
        </p:nvCxnSpPr>
        <p:spPr>
          <a:xfrm rot="5400000">
            <a:off x="719463" y="2368941"/>
            <a:ext cx="444683" cy="98311"/>
          </a:xfrm>
          <a:prstGeom prst="bentConnector3">
            <a:avLst>
              <a:gd name="adj1" fmla="val 50000"/>
            </a:avLst>
          </a:prstGeom>
          <a:ln w="19050">
            <a:solidFill>
              <a:srgbClr val="880535"/>
            </a:solidFill>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3D8C3F45-AA25-984C-AEB4-029A8EAEBADF}"/>
              </a:ext>
            </a:extLst>
          </p:cNvPr>
          <p:cNvCxnSpPr>
            <a:cxnSpLocks/>
          </p:cNvCxnSpPr>
          <p:nvPr/>
        </p:nvCxnSpPr>
        <p:spPr>
          <a:xfrm rot="5400000">
            <a:off x="5367857" y="2254266"/>
            <a:ext cx="417650" cy="354694"/>
          </a:xfrm>
          <a:prstGeom prst="bentConnector3">
            <a:avLst>
              <a:gd name="adj1" fmla="val 50000"/>
            </a:avLst>
          </a:prstGeom>
          <a:ln w="19050">
            <a:solidFill>
              <a:srgbClr val="006A6B"/>
            </a:solidFill>
          </a:ln>
        </p:spPr>
        <p:style>
          <a:lnRef idx="1">
            <a:schemeClr val="accent1"/>
          </a:lnRef>
          <a:fillRef idx="0">
            <a:schemeClr val="accent1"/>
          </a:fillRef>
          <a:effectRef idx="0">
            <a:schemeClr val="accent1"/>
          </a:effectRef>
          <a:fontRef idx="minor">
            <a:schemeClr val="tx1"/>
          </a:fontRef>
        </p:style>
      </p:cxnSp>
      <p:sp>
        <p:nvSpPr>
          <p:cNvPr id="2275" name="Google Shape;2275;p136"/>
          <p:cNvSpPr txBox="1">
            <a:spLocks noGrp="1"/>
          </p:cNvSpPr>
          <p:nvPr>
            <p:ph type="title"/>
          </p:nvPr>
        </p:nvSpPr>
        <p:spPr>
          <a:xfrm>
            <a:off x="354650" y="292625"/>
            <a:ext cx="5901000" cy="3936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NZ">
                <a:solidFill>
                  <a:schemeClr val="bg1"/>
                </a:solidFill>
              </a:rPr>
              <a:t>H</a:t>
            </a:r>
            <a:r>
              <a:rPr lang="en">
                <a:solidFill>
                  <a:schemeClr val="bg1"/>
                </a:solidFill>
              </a:rPr>
              <a:t>ow consumers are evolving</a:t>
            </a:r>
            <a:endParaRPr>
              <a:solidFill>
                <a:schemeClr val="bg1"/>
              </a:solidFill>
            </a:endParaRPr>
          </a:p>
        </p:txBody>
      </p:sp>
      <p:sp>
        <p:nvSpPr>
          <p:cNvPr id="2282" name="Google Shape;2282;p136"/>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p>
            <a:r>
              <a:rPr lang="en-US"/>
              <a:t>Source: </a:t>
            </a:r>
            <a:r>
              <a:rPr lang="en-US" err="1"/>
              <a:t>NielsenIQ</a:t>
            </a:r>
            <a:r>
              <a:rPr lang="en-US"/>
              <a:t> 2022 Consumer Outlook Survey, Dec 2021  </a:t>
            </a:r>
          </a:p>
          <a:p>
            <a:r>
              <a:rPr lang="en-US"/>
              <a:t>Q. Which of the following best describes how COVID-19 impacted your overall household financial situation over the last 2 years?</a:t>
            </a:r>
          </a:p>
        </p:txBody>
      </p:sp>
      <p:sp>
        <p:nvSpPr>
          <p:cNvPr id="10" name="Slide Number Placeholder 1">
            <a:extLst>
              <a:ext uri="{FF2B5EF4-FFF2-40B4-BE49-F238E27FC236}">
                <a16:creationId xmlns:a16="http://schemas.microsoft.com/office/drawing/2014/main" id="{7C185F85-C9CB-6541-90B1-23A6442BC348}"/>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latin typeface="Montserrat" panose="00000500000000000000" pitchFamily="2" charset="0"/>
              </a:rPr>
              <a:pPr/>
              <a:t>10</a:t>
            </a:fld>
            <a:endParaRPr lang="en-PH">
              <a:latin typeface="Montserrat" panose="00000500000000000000" pitchFamily="2" charset="0"/>
            </a:endParaRPr>
          </a:p>
        </p:txBody>
      </p:sp>
      <p:sp>
        <p:nvSpPr>
          <p:cNvPr id="11" name="Google Shape;608;p56">
            <a:extLst>
              <a:ext uri="{FF2B5EF4-FFF2-40B4-BE49-F238E27FC236}">
                <a16:creationId xmlns:a16="http://schemas.microsoft.com/office/drawing/2014/main" id="{F43AF751-6959-5A48-83B7-F2FFFF33FB8E}"/>
              </a:ext>
            </a:extLst>
          </p:cNvPr>
          <p:cNvSpPr txBox="1"/>
          <p:nvPr/>
        </p:nvSpPr>
        <p:spPr>
          <a:xfrm>
            <a:off x="356660" y="983172"/>
            <a:ext cx="1554900" cy="530100"/>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None/>
            </a:pPr>
            <a:r>
              <a:rPr lang="en" sz="1600" b="1" i="0" u="none" strike="noStrike" cap="none">
                <a:solidFill>
                  <a:schemeClr val="bg1"/>
                </a:solidFill>
                <a:latin typeface="Montserrat" panose="00000500000000000000" pitchFamily="2" charset="0"/>
                <a:ea typeface="Montserrat"/>
                <a:cs typeface="Montserrat"/>
                <a:sym typeface="Montserrat"/>
              </a:rPr>
              <a:t>20</a:t>
            </a:r>
            <a:r>
              <a:rPr lang="en" sz="1600" b="1">
                <a:solidFill>
                  <a:schemeClr val="bg1"/>
                </a:solidFill>
                <a:latin typeface="Montserrat" panose="00000500000000000000" pitchFamily="2" charset="0"/>
                <a:ea typeface="Montserrat"/>
                <a:cs typeface="Montserrat"/>
                <a:sym typeface="Montserrat"/>
              </a:rPr>
              <a:t>22</a:t>
            </a:r>
            <a:endParaRPr sz="1600" b="1" i="0" u="none" strike="noStrike" cap="none">
              <a:solidFill>
                <a:schemeClr val="bg1"/>
              </a:solidFill>
              <a:latin typeface="Montserrat" panose="00000500000000000000" pitchFamily="2" charset="0"/>
              <a:ea typeface="Montserrat"/>
              <a:cs typeface="Montserrat"/>
              <a:sym typeface="Montserrat"/>
            </a:endParaRPr>
          </a:p>
        </p:txBody>
      </p:sp>
      <p:cxnSp>
        <p:nvCxnSpPr>
          <p:cNvPr id="14" name="Google Shape;613;p56">
            <a:extLst>
              <a:ext uri="{FF2B5EF4-FFF2-40B4-BE49-F238E27FC236}">
                <a16:creationId xmlns:a16="http://schemas.microsoft.com/office/drawing/2014/main" id="{110E0B05-52CC-3244-BD54-AC7EC5D4B20F}"/>
              </a:ext>
            </a:extLst>
          </p:cNvPr>
          <p:cNvCxnSpPr>
            <a:cxnSpLocks/>
          </p:cNvCxnSpPr>
          <p:nvPr/>
        </p:nvCxnSpPr>
        <p:spPr>
          <a:xfrm>
            <a:off x="338424" y="1339202"/>
            <a:ext cx="5589574" cy="0"/>
          </a:xfrm>
          <a:prstGeom prst="straightConnector1">
            <a:avLst/>
          </a:prstGeom>
          <a:noFill/>
          <a:ln w="9525" cap="flat" cmpd="sng">
            <a:solidFill>
              <a:schemeClr val="bg1"/>
            </a:solidFill>
            <a:prstDash val="solid"/>
            <a:round/>
            <a:headEnd type="none" w="med" len="med"/>
            <a:tailEnd type="none" w="med" len="med"/>
          </a:ln>
        </p:spPr>
      </p:cxnSp>
      <p:graphicFrame>
        <p:nvGraphicFramePr>
          <p:cNvPr id="4" name="Chart 3">
            <a:extLst>
              <a:ext uri="{FF2B5EF4-FFF2-40B4-BE49-F238E27FC236}">
                <a16:creationId xmlns:a16="http://schemas.microsoft.com/office/drawing/2014/main" id="{FC818262-A7FE-AB47-8CAB-BA5B715100E1}"/>
              </a:ext>
            </a:extLst>
          </p:cNvPr>
          <p:cNvGraphicFramePr/>
          <p:nvPr>
            <p:extLst>
              <p:ext uri="{D42A27DB-BD31-4B8C-83A1-F6EECF244321}">
                <p14:modId xmlns:p14="http://schemas.microsoft.com/office/powerpoint/2010/main" val="841903060"/>
              </p:ext>
            </p:extLst>
          </p:nvPr>
        </p:nvGraphicFramePr>
        <p:xfrm>
          <a:off x="354650" y="1339203"/>
          <a:ext cx="5573348" cy="1301234"/>
        </p:xfrm>
        <a:graphic>
          <a:graphicData uri="http://schemas.openxmlformats.org/drawingml/2006/chart">
            <c:chart xmlns:c="http://schemas.openxmlformats.org/drawingml/2006/chart" xmlns:r="http://schemas.openxmlformats.org/officeDocument/2006/relationships" r:id="rId3"/>
          </a:graphicData>
        </a:graphic>
      </p:graphicFrame>
      <p:sp>
        <p:nvSpPr>
          <p:cNvPr id="31" name="Rectangle 30">
            <a:extLst>
              <a:ext uri="{FF2B5EF4-FFF2-40B4-BE49-F238E27FC236}">
                <a16:creationId xmlns:a16="http://schemas.microsoft.com/office/drawing/2014/main" id="{CD313E9E-84BF-A448-A396-323AFE6E35C8}"/>
              </a:ext>
            </a:extLst>
          </p:cNvPr>
          <p:cNvSpPr/>
          <p:nvPr/>
        </p:nvSpPr>
        <p:spPr>
          <a:xfrm>
            <a:off x="359808" y="2646109"/>
            <a:ext cx="1033308" cy="1844414"/>
          </a:xfrm>
          <a:prstGeom prst="rect">
            <a:avLst/>
          </a:prstGeom>
          <a:solidFill>
            <a:srgbClr val="88053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endParaRPr lang="en-US" sz="900" b="1">
              <a:latin typeface="Montserrat" pitchFamily="2" charset="77"/>
            </a:endParaRPr>
          </a:p>
          <a:p>
            <a:endParaRPr lang="en-US" sz="900" b="1">
              <a:latin typeface="Montserrat" pitchFamily="2" charset="77"/>
            </a:endParaRPr>
          </a:p>
          <a:p>
            <a:endParaRPr lang="en-US" sz="900" b="1">
              <a:latin typeface="Montserrat" pitchFamily="2" charset="77"/>
            </a:endParaRPr>
          </a:p>
          <a:p>
            <a:endParaRPr lang="en-US" sz="900" b="1">
              <a:latin typeface="Montserrat" pitchFamily="2" charset="77"/>
            </a:endParaRPr>
          </a:p>
          <a:p>
            <a:endParaRPr lang="en-US" sz="900" b="1">
              <a:latin typeface="Montserrat" pitchFamily="2" charset="77"/>
            </a:endParaRPr>
          </a:p>
          <a:p>
            <a:endParaRPr lang="en-US" sz="900" b="1">
              <a:latin typeface="Montserrat" pitchFamily="2" charset="77"/>
            </a:endParaRPr>
          </a:p>
          <a:p>
            <a:r>
              <a:rPr lang="en-US" sz="900" b="1">
                <a:latin typeface="Montserrat"/>
              </a:rPr>
              <a:t>Strugglers: </a:t>
            </a:r>
            <a:r>
              <a:rPr lang="en-US" sz="900">
                <a:latin typeface="Montserrat"/>
              </a:rPr>
              <a:t>Have suffered financial insecurity and continue to do so today.</a:t>
            </a:r>
            <a:endParaRPr lang="en-US" sz="900" b="1">
              <a:latin typeface="Montserrat"/>
            </a:endParaRPr>
          </a:p>
        </p:txBody>
      </p:sp>
      <p:sp>
        <p:nvSpPr>
          <p:cNvPr id="41" name="Rectangle 40">
            <a:extLst>
              <a:ext uri="{FF2B5EF4-FFF2-40B4-BE49-F238E27FC236}">
                <a16:creationId xmlns:a16="http://schemas.microsoft.com/office/drawing/2014/main" id="{07939535-B8DB-8142-91B7-F232364D8471}"/>
              </a:ext>
            </a:extLst>
          </p:cNvPr>
          <p:cNvSpPr/>
          <p:nvPr/>
        </p:nvSpPr>
        <p:spPr>
          <a:xfrm>
            <a:off x="1483171" y="2643615"/>
            <a:ext cx="1033308" cy="1844414"/>
          </a:xfrm>
          <a:prstGeom prst="rect">
            <a:avLst/>
          </a:prstGeom>
          <a:solidFill>
            <a:srgbClr val="AD44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endParaRPr lang="en-US" sz="900" b="1">
              <a:latin typeface="Montserrat" pitchFamily="2" charset="77"/>
            </a:endParaRPr>
          </a:p>
          <a:p>
            <a:endParaRPr lang="en-US" sz="900" b="1">
              <a:latin typeface="Montserrat" pitchFamily="2" charset="77"/>
            </a:endParaRPr>
          </a:p>
          <a:p>
            <a:endParaRPr lang="en-US" sz="900" b="1">
              <a:latin typeface="Montserrat" pitchFamily="2" charset="77"/>
            </a:endParaRPr>
          </a:p>
          <a:p>
            <a:endParaRPr lang="en-US" sz="900" b="1">
              <a:latin typeface="Montserrat" pitchFamily="2" charset="77"/>
            </a:endParaRPr>
          </a:p>
          <a:p>
            <a:endParaRPr lang="en-US" sz="900" b="1">
              <a:latin typeface="Montserrat" pitchFamily="2" charset="77"/>
            </a:endParaRPr>
          </a:p>
          <a:p>
            <a:endParaRPr lang="en-US" sz="900" b="1">
              <a:latin typeface="Montserrat" pitchFamily="2" charset="77"/>
            </a:endParaRPr>
          </a:p>
          <a:p>
            <a:r>
              <a:rPr lang="en-US" sz="900" b="1">
                <a:latin typeface="Montserrat"/>
              </a:rPr>
              <a:t>Rebounders:</a:t>
            </a:r>
            <a:r>
              <a:rPr lang="en-US" sz="900">
                <a:latin typeface="Montserrat"/>
              </a:rPr>
              <a:t> Experienced income or job loss but now feel they are back on track.</a:t>
            </a:r>
            <a:endParaRPr lang="en-US" sz="900" b="1">
              <a:latin typeface="Montserrat"/>
            </a:endParaRPr>
          </a:p>
        </p:txBody>
      </p:sp>
      <p:sp>
        <p:nvSpPr>
          <p:cNvPr id="42" name="Rectangle 41">
            <a:extLst>
              <a:ext uri="{FF2B5EF4-FFF2-40B4-BE49-F238E27FC236}">
                <a16:creationId xmlns:a16="http://schemas.microsoft.com/office/drawing/2014/main" id="{5DE67488-2CFC-7540-9004-05952B46A00A}"/>
              </a:ext>
            </a:extLst>
          </p:cNvPr>
          <p:cNvSpPr/>
          <p:nvPr/>
        </p:nvSpPr>
        <p:spPr>
          <a:xfrm>
            <a:off x="2623977" y="2643617"/>
            <a:ext cx="1033308" cy="1844402"/>
          </a:xfrm>
          <a:prstGeom prst="rect">
            <a:avLst/>
          </a:prstGeom>
          <a:solidFill>
            <a:srgbClr val="FF6D0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endParaRPr lang="en-US" sz="900" b="1">
              <a:latin typeface="Montserrat" pitchFamily="2" charset="77"/>
            </a:endParaRPr>
          </a:p>
          <a:p>
            <a:endParaRPr lang="en-US" sz="900" b="1">
              <a:latin typeface="Montserrat" pitchFamily="2" charset="77"/>
            </a:endParaRPr>
          </a:p>
          <a:p>
            <a:endParaRPr lang="en-US" sz="900" b="1">
              <a:latin typeface="Montserrat" pitchFamily="2" charset="77"/>
            </a:endParaRPr>
          </a:p>
          <a:p>
            <a:endParaRPr lang="en-US" sz="900" b="1">
              <a:latin typeface="Montserrat" pitchFamily="2" charset="77"/>
            </a:endParaRPr>
          </a:p>
          <a:p>
            <a:endParaRPr lang="en-US" sz="900" b="1">
              <a:latin typeface="Montserrat" pitchFamily="2" charset="77"/>
            </a:endParaRPr>
          </a:p>
          <a:p>
            <a:r>
              <a:rPr lang="en-US" sz="900" b="1">
                <a:latin typeface="Montserrat" pitchFamily="2" charset="77"/>
              </a:rPr>
              <a:t>Cautious</a:t>
            </a:r>
            <a:r>
              <a:rPr lang="en-US" sz="900" b="1">
                <a:latin typeface="Montserrat"/>
              </a:rPr>
              <a:t>:</a:t>
            </a:r>
            <a:r>
              <a:rPr lang="en-US" sz="900">
                <a:latin typeface="Montserrat"/>
              </a:rPr>
              <a:t> Not impacted financially but are cautious with spending.</a:t>
            </a:r>
            <a:endParaRPr lang="en-US">
              <a:latin typeface="Montserrat"/>
            </a:endParaRPr>
          </a:p>
        </p:txBody>
      </p:sp>
      <p:sp>
        <p:nvSpPr>
          <p:cNvPr id="43" name="Rectangle 42">
            <a:extLst>
              <a:ext uri="{FF2B5EF4-FFF2-40B4-BE49-F238E27FC236}">
                <a16:creationId xmlns:a16="http://schemas.microsoft.com/office/drawing/2014/main" id="{0B7B9113-0BB9-534C-96CF-907E133DD217}"/>
              </a:ext>
            </a:extLst>
          </p:cNvPr>
          <p:cNvSpPr/>
          <p:nvPr/>
        </p:nvSpPr>
        <p:spPr>
          <a:xfrm>
            <a:off x="3752541" y="2643615"/>
            <a:ext cx="1033306" cy="1844402"/>
          </a:xfrm>
          <a:prstGeom prst="rect">
            <a:avLst/>
          </a:prstGeom>
          <a:solidFill>
            <a:srgbClr val="008F9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endParaRPr lang="en-US" sz="900" b="1">
              <a:latin typeface="Montserrat" pitchFamily="2" charset="77"/>
            </a:endParaRPr>
          </a:p>
          <a:p>
            <a:endParaRPr lang="en-US" sz="900" b="1">
              <a:latin typeface="Montserrat" pitchFamily="2" charset="77"/>
            </a:endParaRPr>
          </a:p>
          <a:p>
            <a:endParaRPr lang="en-US" sz="900" b="1">
              <a:latin typeface="Montserrat" pitchFamily="2" charset="77"/>
            </a:endParaRPr>
          </a:p>
          <a:p>
            <a:endParaRPr lang="en-US" sz="900" b="1">
              <a:latin typeface="Montserrat" pitchFamily="2" charset="77"/>
            </a:endParaRPr>
          </a:p>
          <a:p>
            <a:endParaRPr lang="en-US" sz="900" b="1">
              <a:latin typeface="Montserrat" pitchFamily="2" charset="77"/>
            </a:endParaRPr>
          </a:p>
          <a:p>
            <a:r>
              <a:rPr lang="en-US" sz="900" b="1">
                <a:latin typeface="Montserrat" pitchFamily="2" charset="77"/>
              </a:rPr>
              <a:t>Unchanged</a:t>
            </a:r>
            <a:r>
              <a:rPr lang="en-US" sz="900" b="1">
                <a:latin typeface="Montserrat"/>
              </a:rPr>
              <a:t>:</a:t>
            </a:r>
            <a:r>
              <a:rPr lang="en-US" sz="900">
                <a:latin typeface="Montserrat"/>
              </a:rPr>
              <a:t> Not impacted and continued to spend the same.</a:t>
            </a:r>
            <a:endParaRPr lang="en-US">
              <a:latin typeface="Montserrat"/>
            </a:endParaRPr>
          </a:p>
        </p:txBody>
      </p:sp>
      <p:sp>
        <p:nvSpPr>
          <p:cNvPr id="44" name="Rectangle 43">
            <a:extLst>
              <a:ext uri="{FF2B5EF4-FFF2-40B4-BE49-F238E27FC236}">
                <a16:creationId xmlns:a16="http://schemas.microsoft.com/office/drawing/2014/main" id="{7C85547A-030B-F04A-9AE9-937F9C8692AF}"/>
              </a:ext>
            </a:extLst>
          </p:cNvPr>
          <p:cNvSpPr/>
          <p:nvPr/>
        </p:nvSpPr>
        <p:spPr>
          <a:xfrm>
            <a:off x="4886595" y="2643617"/>
            <a:ext cx="1033290" cy="1844408"/>
          </a:xfrm>
          <a:prstGeom prst="rect">
            <a:avLst/>
          </a:prstGeom>
          <a:solidFill>
            <a:srgbClr val="006A6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endParaRPr lang="en-US" sz="900" b="1">
              <a:latin typeface="Montserrat" pitchFamily="2" charset="77"/>
            </a:endParaRPr>
          </a:p>
          <a:p>
            <a:endParaRPr lang="en-US" sz="900" b="1">
              <a:latin typeface="Montserrat" pitchFamily="2" charset="77"/>
            </a:endParaRPr>
          </a:p>
          <a:p>
            <a:endParaRPr lang="en-US" sz="900" b="1">
              <a:latin typeface="Montserrat" pitchFamily="2" charset="77"/>
            </a:endParaRPr>
          </a:p>
          <a:p>
            <a:endParaRPr lang="en-US" sz="900" b="1">
              <a:latin typeface="Montserrat" pitchFamily="2" charset="77"/>
            </a:endParaRPr>
          </a:p>
          <a:p>
            <a:endParaRPr lang="en-US" sz="900" b="1">
              <a:latin typeface="Montserrat" pitchFamily="2" charset="77"/>
            </a:endParaRPr>
          </a:p>
          <a:p>
            <a:r>
              <a:rPr lang="en-US" sz="900" b="1">
                <a:latin typeface="Montserrat"/>
              </a:rPr>
              <a:t>Thrivers: </a:t>
            </a:r>
            <a:r>
              <a:rPr lang="en-US" sz="900">
                <a:latin typeface="Montserrat"/>
              </a:rPr>
              <a:t>Saved money and feel more financially secure.</a:t>
            </a:r>
            <a:endParaRPr lang="en-US">
              <a:latin typeface="Montserrat"/>
            </a:endParaRPr>
          </a:p>
        </p:txBody>
      </p:sp>
      <p:pic>
        <p:nvPicPr>
          <p:cNvPr id="27" name="Picture 26">
            <a:extLst>
              <a:ext uri="{FF2B5EF4-FFF2-40B4-BE49-F238E27FC236}">
                <a16:creationId xmlns:a16="http://schemas.microsoft.com/office/drawing/2014/main" id="{95F3A364-A765-9847-A791-1577B2FC87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61423" y="0"/>
            <a:ext cx="2582575" cy="5143500"/>
          </a:xfrm>
          <a:prstGeom prst="rect">
            <a:avLst/>
          </a:prstGeom>
        </p:spPr>
      </p:pic>
      <p:cxnSp>
        <p:nvCxnSpPr>
          <p:cNvPr id="36" name="Straight Connector 35">
            <a:extLst>
              <a:ext uri="{FF2B5EF4-FFF2-40B4-BE49-F238E27FC236}">
                <a16:creationId xmlns:a16="http://schemas.microsoft.com/office/drawing/2014/main" id="{DEC0CC89-8548-2B4D-B93E-A338C9516070}"/>
              </a:ext>
            </a:extLst>
          </p:cNvPr>
          <p:cNvCxnSpPr>
            <a:cxnSpLocks/>
          </p:cNvCxnSpPr>
          <p:nvPr/>
        </p:nvCxnSpPr>
        <p:spPr>
          <a:xfrm>
            <a:off x="359808" y="3491643"/>
            <a:ext cx="1033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C1A41F8-8013-8B47-AF86-08ED17CE3290}"/>
              </a:ext>
            </a:extLst>
          </p:cNvPr>
          <p:cNvCxnSpPr>
            <a:cxnSpLocks/>
          </p:cNvCxnSpPr>
          <p:nvPr/>
        </p:nvCxnSpPr>
        <p:spPr>
          <a:xfrm>
            <a:off x="1479481" y="3491643"/>
            <a:ext cx="1033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0E05C44-7410-CC4D-95E1-4941C616F984}"/>
              </a:ext>
            </a:extLst>
          </p:cNvPr>
          <p:cNvCxnSpPr>
            <a:cxnSpLocks/>
          </p:cNvCxnSpPr>
          <p:nvPr/>
        </p:nvCxnSpPr>
        <p:spPr>
          <a:xfrm>
            <a:off x="2627147" y="3491643"/>
            <a:ext cx="1033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79E1DE7-960D-0A47-8449-8F839CC779BD}"/>
              </a:ext>
            </a:extLst>
          </p:cNvPr>
          <p:cNvCxnSpPr>
            <a:cxnSpLocks/>
          </p:cNvCxnSpPr>
          <p:nvPr/>
        </p:nvCxnSpPr>
        <p:spPr>
          <a:xfrm>
            <a:off x="3746820" y="3491643"/>
            <a:ext cx="1033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57DAC89-0F2F-2649-A965-B82FC8DEC60A}"/>
              </a:ext>
            </a:extLst>
          </p:cNvPr>
          <p:cNvCxnSpPr>
            <a:cxnSpLocks/>
          </p:cNvCxnSpPr>
          <p:nvPr/>
        </p:nvCxnSpPr>
        <p:spPr>
          <a:xfrm>
            <a:off x="4885155" y="3491643"/>
            <a:ext cx="1033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AFB9CD9-7C13-EF41-B0B0-CB5A0470F73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27211" y="2777790"/>
            <a:ext cx="612000" cy="612000"/>
          </a:xfrm>
          <a:prstGeom prst="rect">
            <a:avLst/>
          </a:prstGeom>
        </p:spPr>
      </p:pic>
      <p:pic>
        <p:nvPicPr>
          <p:cNvPr id="3" name="Picture 2">
            <a:extLst>
              <a:ext uri="{FF2B5EF4-FFF2-40B4-BE49-F238E27FC236}">
                <a16:creationId xmlns:a16="http://schemas.microsoft.com/office/drawing/2014/main" id="{073A0244-CDD8-5143-A0C1-C625E5FE7B4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99275" y="2770673"/>
            <a:ext cx="612000" cy="612000"/>
          </a:xfrm>
          <a:prstGeom prst="rect">
            <a:avLst/>
          </a:prstGeom>
        </p:spPr>
      </p:pic>
      <p:pic>
        <p:nvPicPr>
          <p:cNvPr id="5" name="Picture 4">
            <a:extLst>
              <a:ext uri="{FF2B5EF4-FFF2-40B4-BE49-F238E27FC236}">
                <a16:creationId xmlns:a16="http://schemas.microsoft.com/office/drawing/2014/main" id="{7AF38B1D-6DE9-224B-B27C-DBA613A838C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8115" y="2775283"/>
            <a:ext cx="612949" cy="612949"/>
          </a:xfrm>
          <a:prstGeom prst="rect">
            <a:avLst/>
          </a:prstGeom>
        </p:spPr>
      </p:pic>
      <p:pic>
        <p:nvPicPr>
          <p:cNvPr id="7" name="Picture 6">
            <a:extLst>
              <a:ext uri="{FF2B5EF4-FFF2-40B4-BE49-F238E27FC236}">
                <a16:creationId xmlns:a16="http://schemas.microsoft.com/office/drawing/2014/main" id="{AC382CDB-8E1F-0D43-919B-1D0CD7891EA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91755" y="2770673"/>
            <a:ext cx="612000" cy="612000"/>
          </a:xfrm>
          <a:prstGeom prst="rect">
            <a:avLst/>
          </a:prstGeom>
        </p:spPr>
      </p:pic>
      <p:pic>
        <p:nvPicPr>
          <p:cNvPr id="8" name="Picture 7">
            <a:extLst>
              <a:ext uri="{FF2B5EF4-FFF2-40B4-BE49-F238E27FC236}">
                <a16:creationId xmlns:a16="http://schemas.microsoft.com/office/drawing/2014/main" id="{0D53C96A-E6F5-2A40-AB02-69B316EEA90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52645" y="2912876"/>
            <a:ext cx="612000" cy="349895"/>
          </a:xfrm>
          <a:prstGeom prst="rect">
            <a:avLst/>
          </a:prstGeom>
        </p:spPr>
      </p:pic>
    </p:spTree>
    <p:extLst>
      <p:ext uri="{BB962C8B-B14F-4D97-AF65-F5344CB8AC3E}">
        <p14:creationId xmlns:p14="http://schemas.microsoft.com/office/powerpoint/2010/main" val="3599198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p:txBody>
          <a:bodyPr/>
          <a:lstStyle/>
          <a:p>
            <a:r>
              <a:rPr lang="en-US"/>
              <a:t>Polarization differs by market, but cautious outlook dominates</a:t>
            </a:r>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US"/>
              <a:t>Source: </a:t>
            </a:r>
            <a:r>
              <a:rPr lang="en-US" err="1"/>
              <a:t>NielsenIQ</a:t>
            </a:r>
            <a:r>
              <a:rPr lang="en-US"/>
              <a:t> 2022 Consumer Outlook Survey, Dec 2021 – Ranked on cautionary spending </a:t>
            </a:r>
          </a:p>
          <a:p>
            <a:r>
              <a:rPr lang="en-US"/>
              <a:t>Q. Which of the following best describes how COVID-19 impacted your overall household financial situation over the last 2 years?</a:t>
            </a:r>
          </a:p>
        </p:txBody>
      </p:sp>
      <p:graphicFrame>
        <p:nvGraphicFramePr>
          <p:cNvPr id="6" name="Chart 5">
            <a:extLst>
              <a:ext uri="{FF2B5EF4-FFF2-40B4-BE49-F238E27FC236}">
                <a16:creationId xmlns:a16="http://schemas.microsoft.com/office/drawing/2014/main" id="{2E8810EF-7BE5-B243-B03A-11ABD4A286BC}"/>
              </a:ext>
            </a:extLst>
          </p:cNvPr>
          <p:cNvGraphicFramePr/>
          <p:nvPr>
            <p:extLst>
              <p:ext uri="{D42A27DB-BD31-4B8C-83A1-F6EECF244321}">
                <p14:modId xmlns:p14="http://schemas.microsoft.com/office/powerpoint/2010/main" val="3265758284"/>
              </p:ext>
            </p:extLst>
          </p:nvPr>
        </p:nvGraphicFramePr>
        <p:xfrm>
          <a:off x="354550" y="1667436"/>
          <a:ext cx="8434799" cy="3073006"/>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Google Shape;1606;p117">
            <a:extLst>
              <a:ext uri="{FF2B5EF4-FFF2-40B4-BE49-F238E27FC236}">
                <a16:creationId xmlns:a16="http://schemas.microsoft.com/office/drawing/2014/main" id="{7707F671-784E-834E-A63D-411C3158816F}"/>
              </a:ext>
            </a:extLst>
          </p:cNvPr>
          <p:cNvCxnSpPr>
            <a:cxnSpLocks/>
          </p:cNvCxnSpPr>
          <p:nvPr/>
        </p:nvCxnSpPr>
        <p:spPr>
          <a:xfrm>
            <a:off x="354650" y="1541323"/>
            <a:ext cx="8434700" cy="0"/>
          </a:xfrm>
          <a:prstGeom prst="straightConnector1">
            <a:avLst/>
          </a:prstGeom>
          <a:noFill/>
          <a:ln w="9525" cap="flat" cmpd="sng">
            <a:solidFill>
              <a:srgbClr val="333333"/>
            </a:solidFill>
            <a:prstDash val="solid"/>
            <a:round/>
            <a:headEnd type="none" w="med" len="med"/>
            <a:tailEnd type="none" w="med" len="med"/>
          </a:ln>
        </p:spPr>
      </p:cxnSp>
      <p:sp>
        <p:nvSpPr>
          <p:cNvPr id="9" name="Google Shape;1607;p117">
            <a:extLst>
              <a:ext uri="{FF2B5EF4-FFF2-40B4-BE49-F238E27FC236}">
                <a16:creationId xmlns:a16="http://schemas.microsoft.com/office/drawing/2014/main" id="{3BBF49B8-839E-0E4E-9789-AD5CB12DD776}"/>
              </a:ext>
            </a:extLst>
          </p:cNvPr>
          <p:cNvSpPr txBox="1"/>
          <p:nvPr/>
        </p:nvSpPr>
        <p:spPr>
          <a:xfrm>
            <a:off x="354650" y="1021218"/>
            <a:ext cx="8434700" cy="300000"/>
          </a:xfrm>
          <a:prstGeom prst="rect">
            <a:avLst/>
          </a:prstGeom>
          <a:noFill/>
          <a:ln>
            <a:noFill/>
          </a:ln>
        </p:spPr>
        <p:txBody>
          <a:bodyPr spcFirstLastPara="1" wrap="square" lIns="0" tIns="45700" rIns="0" bIns="45700" anchor="t" anchorCtr="0">
            <a:noAutofit/>
          </a:bodyPr>
          <a:lstStyle/>
          <a:p>
            <a:pPr lvl="0">
              <a:spcAft>
                <a:spcPts val="1200"/>
              </a:spcAft>
              <a:buSzPts val="1100"/>
            </a:pPr>
            <a:r>
              <a:rPr lang="en-NZ" sz="1300" b="1">
                <a:solidFill>
                  <a:srgbClr val="1A1A1A"/>
                </a:solidFill>
                <a:latin typeface="Montserrat" panose="00000500000000000000" pitchFamily="2" charset="0"/>
                <a:ea typeface="Montserrat"/>
                <a:cs typeface="Montserrat"/>
                <a:sym typeface="Montserrat"/>
              </a:rPr>
              <a:t>Overall impact of COVID on household financial situation </a:t>
            </a:r>
            <a:br>
              <a:rPr lang="en" b="1">
                <a:solidFill>
                  <a:srgbClr val="000000"/>
                </a:solidFill>
                <a:latin typeface="Montserrat" panose="00000500000000000000" pitchFamily="2" charset="0"/>
                <a:ea typeface="Montserrat"/>
                <a:cs typeface="Montserrat"/>
                <a:sym typeface="Montserrat"/>
              </a:rPr>
            </a:br>
            <a:endParaRPr lang="en-NZ" sz="1000">
              <a:solidFill>
                <a:srgbClr val="000000"/>
              </a:solidFill>
              <a:latin typeface="Montserrat" panose="00000500000000000000" pitchFamily="2" charset="0"/>
              <a:ea typeface="Montserrat Light"/>
              <a:cs typeface="Montserrat Light"/>
              <a:sym typeface="Montserrat Light"/>
            </a:endParaRPr>
          </a:p>
        </p:txBody>
      </p:sp>
      <p:graphicFrame>
        <p:nvGraphicFramePr>
          <p:cNvPr id="4" name="Table 6">
            <a:extLst>
              <a:ext uri="{FF2B5EF4-FFF2-40B4-BE49-F238E27FC236}">
                <a16:creationId xmlns:a16="http://schemas.microsoft.com/office/drawing/2014/main" id="{9FC9F536-8999-C44F-8FC0-C07F09DC4C85}"/>
              </a:ext>
            </a:extLst>
          </p:cNvPr>
          <p:cNvGraphicFramePr>
            <a:graphicFrameLocks noGrp="1"/>
          </p:cNvGraphicFramePr>
          <p:nvPr>
            <p:extLst>
              <p:ext uri="{D42A27DB-BD31-4B8C-83A1-F6EECF244321}">
                <p14:modId xmlns:p14="http://schemas.microsoft.com/office/powerpoint/2010/main" val="2380369188"/>
              </p:ext>
            </p:extLst>
          </p:nvPr>
        </p:nvGraphicFramePr>
        <p:xfrm>
          <a:off x="1386199" y="4317836"/>
          <a:ext cx="7403150" cy="359999"/>
        </p:xfrm>
        <a:graphic>
          <a:graphicData uri="http://schemas.openxmlformats.org/drawingml/2006/table">
            <a:tbl>
              <a:tblPr firstRow="1" bandRow="1">
                <a:tableStyleId>{469CF8A6-BA74-41D0-844E-E492E5B354B2}</a:tableStyleId>
              </a:tblPr>
              <a:tblGrid>
                <a:gridCol w="1480630">
                  <a:extLst>
                    <a:ext uri="{9D8B030D-6E8A-4147-A177-3AD203B41FA5}">
                      <a16:colId xmlns:a16="http://schemas.microsoft.com/office/drawing/2014/main" val="1139890853"/>
                    </a:ext>
                  </a:extLst>
                </a:gridCol>
                <a:gridCol w="1480630">
                  <a:extLst>
                    <a:ext uri="{9D8B030D-6E8A-4147-A177-3AD203B41FA5}">
                      <a16:colId xmlns:a16="http://schemas.microsoft.com/office/drawing/2014/main" val="3956148710"/>
                    </a:ext>
                  </a:extLst>
                </a:gridCol>
                <a:gridCol w="1480630">
                  <a:extLst>
                    <a:ext uri="{9D8B030D-6E8A-4147-A177-3AD203B41FA5}">
                      <a16:colId xmlns:a16="http://schemas.microsoft.com/office/drawing/2014/main" val="4292928418"/>
                    </a:ext>
                  </a:extLst>
                </a:gridCol>
                <a:gridCol w="1480630">
                  <a:extLst>
                    <a:ext uri="{9D8B030D-6E8A-4147-A177-3AD203B41FA5}">
                      <a16:colId xmlns:a16="http://schemas.microsoft.com/office/drawing/2014/main" val="393088442"/>
                    </a:ext>
                  </a:extLst>
                </a:gridCol>
                <a:gridCol w="1480630">
                  <a:extLst>
                    <a:ext uri="{9D8B030D-6E8A-4147-A177-3AD203B41FA5}">
                      <a16:colId xmlns:a16="http://schemas.microsoft.com/office/drawing/2014/main" val="3504660325"/>
                    </a:ext>
                  </a:extLst>
                </a:gridCol>
              </a:tblGrid>
              <a:tr h="359999">
                <a:tc>
                  <a:txBody>
                    <a:bodyPr/>
                    <a:lstStyle/>
                    <a:p>
                      <a:r>
                        <a:rPr lang="en-US" sz="1000" b="1">
                          <a:solidFill>
                            <a:schemeClr val="bg1"/>
                          </a:solidFill>
                          <a:latin typeface="Montserrat" pitchFamily="2" charset="77"/>
                        </a:rPr>
                        <a:t>Strugglers</a:t>
                      </a:r>
                    </a:p>
                  </a:txBody>
                  <a:tcPr marL="468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880535"/>
                    </a:solidFill>
                  </a:tcPr>
                </a:tc>
                <a:tc>
                  <a:txBody>
                    <a:bodyPr/>
                    <a:lstStyle/>
                    <a:p>
                      <a:r>
                        <a:rPr lang="en-US" sz="1000" b="1">
                          <a:solidFill>
                            <a:schemeClr val="bg1"/>
                          </a:solidFill>
                          <a:latin typeface="Montserrat" pitchFamily="2" charset="77"/>
                        </a:rPr>
                        <a:t>Rebounders</a:t>
                      </a:r>
                    </a:p>
                  </a:txBody>
                  <a:tcPr marL="468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AD4400"/>
                    </a:solidFill>
                  </a:tcPr>
                </a:tc>
                <a:tc>
                  <a:txBody>
                    <a:bodyPr/>
                    <a:lstStyle/>
                    <a:p>
                      <a:r>
                        <a:rPr lang="en-US" sz="1000" b="1">
                          <a:solidFill>
                            <a:schemeClr val="bg1"/>
                          </a:solidFill>
                          <a:latin typeface="Montserrat" pitchFamily="2" charset="77"/>
                        </a:rPr>
                        <a:t>Cautious</a:t>
                      </a:r>
                    </a:p>
                  </a:txBody>
                  <a:tcPr marL="468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6D05"/>
                    </a:solidFill>
                  </a:tcPr>
                </a:tc>
                <a:tc>
                  <a:txBody>
                    <a:bodyPr/>
                    <a:lstStyle/>
                    <a:p>
                      <a:r>
                        <a:rPr lang="en-US" sz="1000" b="1">
                          <a:solidFill>
                            <a:schemeClr val="bg1"/>
                          </a:solidFill>
                          <a:latin typeface="Montserrat" pitchFamily="2" charset="77"/>
                        </a:rPr>
                        <a:t>Unchanged</a:t>
                      </a:r>
                    </a:p>
                  </a:txBody>
                  <a:tcPr marL="468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8F90"/>
                    </a:solidFill>
                  </a:tcPr>
                </a:tc>
                <a:tc>
                  <a:txBody>
                    <a:bodyPr/>
                    <a:lstStyle/>
                    <a:p>
                      <a:r>
                        <a:rPr lang="en-US" sz="1000" b="1">
                          <a:solidFill>
                            <a:schemeClr val="bg1"/>
                          </a:solidFill>
                          <a:latin typeface="Montserrat" pitchFamily="2" charset="77"/>
                        </a:rPr>
                        <a:t>Thrivers</a:t>
                      </a:r>
                    </a:p>
                  </a:txBody>
                  <a:tcPr marL="468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6A6B"/>
                    </a:solidFill>
                  </a:tcPr>
                </a:tc>
                <a:extLst>
                  <a:ext uri="{0D108BD9-81ED-4DB2-BD59-A6C34878D82A}">
                    <a16:rowId xmlns:a16="http://schemas.microsoft.com/office/drawing/2014/main" val="13202839"/>
                  </a:ext>
                </a:extLst>
              </a:tr>
            </a:tbl>
          </a:graphicData>
        </a:graphic>
      </p:graphicFrame>
      <p:pic>
        <p:nvPicPr>
          <p:cNvPr id="14" name="Picture 13">
            <a:extLst>
              <a:ext uri="{FF2B5EF4-FFF2-40B4-BE49-F238E27FC236}">
                <a16:creationId xmlns:a16="http://schemas.microsoft.com/office/drawing/2014/main" id="{B854DB94-D7F5-3043-88B2-61AA3071B4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07784" y="4362090"/>
            <a:ext cx="277282" cy="277282"/>
          </a:xfrm>
          <a:prstGeom prst="rect">
            <a:avLst/>
          </a:prstGeom>
        </p:spPr>
      </p:pic>
      <p:pic>
        <p:nvPicPr>
          <p:cNvPr id="15" name="Picture 14">
            <a:extLst>
              <a:ext uri="{FF2B5EF4-FFF2-40B4-BE49-F238E27FC236}">
                <a16:creationId xmlns:a16="http://schemas.microsoft.com/office/drawing/2014/main" id="{A3FAC8E2-6B8E-334E-9B73-EAF86A2AEA7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34929" y="4358065"/>
            <a:ext cx="277281" cy="277281"/>
          </a:xfrm>
          <a:prstGeom prst="rect">
            <a:avLst/>
          </a:prstGeom>
        </p:spPr>
      </p:pic>
      <p:pic>
        <p:nvPicPr>
          <p:cNvPr id="16" name="Picture 15">
            <a:extLst>
              <a:ext uri="{FF2B5EF4-FFF2-40B4-BE49-F238E27FC236}">
                <a16:creationId xmlns:a16="http://schemas.microsoft.com/office/drawing/2014/main" id="{E322DCF8-CC1D-544F-A41F-5EE63A99143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44208" y="4358065"/>
            <a:ext cx="277282" cy="277282"/>
          </a:xfrm>
          <a:prstGeom prst="rect">
            <a:avLst/>
          </a:prstGeom>
        </p:spPr>
      </p:pic>
      <p:pic>
        <p:nvPicPr>
          <p:cNvPr id="17" name="Picture 16">
            <a:extLst>
              <a:ext uri="{FF2B5EF4-FFF2-40B4-BE49-F238E27FC236}">
                <a16:creationId xmlns:a16="http://schemas.microsoft.com/office/drawing/2014/main" id="{418B192A-2FC9-C04B-B31D-7A1EE5B1137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81518" y="4357855"/>
            <a:ext cx="277200" cy="277200"/>
          </a:xfrm>
          <a:prstGeom prst="rect">
            <a:avLst/>
          </a:prstGeom>
        </p:spPr>
      </p:pic>
      <p:pic>
        <p:nvPicPr>
          <p:cNvPr id="18" name="Picture 17">
            <a:extLst>
              <a:ext uri="{FF2B5EF4-FFF2-40B4-BE49-F238E27FC236}">
                <a16:creationId xmlns:a16="http://schemas.microsoft.com/office/drawing/2014/main" id="{E6176447-7A75-B14D-B5F4-CCBCDB6A22A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96827" y="4415624"/>
            <a:ext cx="277200" cy="158482"/>
          </a:xfrm>
          <a:prstGeom prst="rect">
            <a:avLst/>
          </a:prstGeom>
        </p:spPr>
      </p:pic>
    </p:spTree>
    <p:extLst>
      <p:ext uri="{BB962C8B-B14F-4D97-AF65-F5344CB8AC3E}">
        <p14:creationId xmlns:p14="http://schemas.microsoft.com/office/powerpoint/2010/main" val="3334177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3" name="Picture 2">
            <a:extLst>
              <a:ext uri="{FF2B5EF4-FFF2-40B4-BE49-F238E27FC236}">
                <a16:creationId xmlns:a16="http://schemas.microsoft.com/office/drawing/2014/main" id="{2B88B96C-0779-484E-B9F9-3C3C673C502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90169" y="-23876"/>
            <a:ext cx="5353831" cy="5189822"/>
          </a:xfrm>
          <a:prstGeom prst="rect">
            <a:avLst/>
          </a:prstGeom>
        </p:spPr>
      </p:pic>
      <p:sp>
        <p:nvSpPr>
          <p:cNvPr id="941" name="Google Shape;941;p63"/>
          <p:cNvSpPr/>
          <p:nvPr/>
        </p:nvSpPr>
        <p:spPr>
          <a:xfrm rot="10800000">
            <a:off x="6559725" y="0"/>
            <a:ext cx="2588700" cy="2588700"/>
          </a:xfrm>
          <a:prstGeom prst="rtTriangle">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942" name="Google Shape;942;p63"/>
          <p:cNvSpPr/>
          <p:nvPr/>
        </p:nvSpPr>
        <p:spPr>
          <a:xfrm rot="-8101280">
            <a:off x="650276" y="1670400"/>
            <a:ext cx="9113617" cy="1802698"/>
          </a:xfrm>
          <a:prstGeom prst="parallelogram">
            <a:avLst>
              <a:gd name="adj" fmla="val 99758"/>
            </a:avLst>
          </a:pr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pic>
        <p:nvPicPr>
          <p:cNvPr id="943" name="Google Shape;943;p63"/>
          <p:cNvPicPr preferRelativeResize="0"/>
          <p:nvPr/>
        </p:nvPicPr>
        <p:blipFill rotWithShape="1">
          <a:blip r:embed="rId4" cstate="print">
            <a:alphaModFix/>
            <a:extLst>
              <a:ext uri="{28A0092B-C50C-407E-A947-70E740481C1C}">
                <a14:useLocalDpi xmlns:a14="http://schemas.microsoft.com/office/drawing/2010/main"/>
              </a:ext>
            </a:extLst>
          </a:blip>
          <a:srcRect r="27844"/>
          <a:stretch/>
        </p:blipFill>
        <p:spPr>
          <a:xfrm>
            <a:off x="6" y="-12650"/>
            <a:ext cx="6627096" cy="5167373"/>
          </a:xfrm>
          <a:prstGeom prst="rect">
            <a:avLst/>
          </a:prstGeom>
          <a:noFill/>
          <a:ln>
            <a:noFill/>
          </a:ln>
        </p:spPr>
      </p:pic>
      <p:pic>
        <p:nvPicPr>
          <p:cNvPr id="945" name="Google Shape;945;p63"/>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946" name="Google Shape;946;p63"/>
          <p:cNvSpPr txBox="1">
            <a:spLocks noGrp="1"/>
          </p:cNvSpPr>
          <p:nvPr>
            <p:ph type="title"/>
          </p:nvPr>
        </p:nvSpPr>
        <p:spPr>
          <a:xfrm>
            <a:off x="354650" y="292625"/>
            <a:ext cx="8434800" cy="393600"/>
          </a:xfrm>
        </p:spPr>
        <p:txBody>
          <a:bodyPr spcFirstLastPara="1" wrap="square" lIns="0" tIns="91425" rIns="0" bIns="91425" anchor="t" anchorCtr="0">
            <a:noAutofit/>
          </a:bodyPr>
          <a:lstStyle/>
          <a:p>
            <a:pPr lvl="0"/>
            <a:r>
              <a:rPr lang="en-PH"/>
              <a:t>Permanence of job loss makes recovery harder</a:t>
            </a:r>
            <a:br>
              <a:rPr lang="en-PH"/>
            </a:br>
            <a:endParaRPr lang="en-PH"/>
          </a:p>
        </p:txBody>
      </p:sp>
      <p:sp>
        <p:nvSpPr>
          <p:cNvPr id="22" name="Slide Number Placeholder 1">
            <a:extLst>
              <a:ext uri="{FF2B5EF4-FFF2-40B4-BE49-F238E27FC236}">
                <a16:creationId xmlns:a16="http://schemas.microsoft.com/office/drawing/2014/main" id="{13FA9B20-1527-430A-9516-581298365770}"/>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12</a:t>
            </a:fld>
            <a:endParaRPr lang="en-PH">
              <a:solidFill>
                <a:schemeClr val="bg1"/>
              </a:solidFill>
              <a:latin typeface="Montserrat" panose="00000500000000000000" pitchFamily="2" charset="0"/>
            </a:endParaRPr>
          </a:p>
        </p:txBody>
      </p:sp>
      <p:sp>
        <p:nvSpPr>
          <p:cNvPr id="26" name="Google Shape;612;p56">
            <a:extLst>
              <a:ext uri="{FF2B5EF4-FFF2-40B4-BE49-F238E27FC236}">
                <a16:creationId xmlns:a16="http://schemas.microsoft.com/office/drawing/2014/main" id="{2D23947C-3802-FC4B-9669-5A76C83F3387}"/>
              </a:ext>
            </a:extLst>
          </p:cNvPr>
          <p:cNvSpPr txBox="1"/>
          <p:nvPr/>
        </p:nvSpPr>
        <p:spPr>
          <a:xfrm>
            <a:off x="356650" y="2768617"/>
            <a:ext cx="2693700" cy="1180200"/>
          </a:xfrm>
          <a:prstGeom prst="rect">
            <a:avLst/>
          </a:prstGeom>
          <a:noFill/>
          <a:ln>
            <a:noFill/>
          </a:ln>
        </p:spPr>
        <p:txBody>
          <a:bodyPr spcFirstLastPara="1" wrap="square" lIns="0" tIns="45700" rIns="0" bIns="45700" anchor="t" anchorCtr="0">
            <a:noAutofit/>
          </a:bodyPr>
          <a:lstStyle/>
          <a:p>
            <a:pPr lvl="0"/>
            <a:r>
              <a:rPr lang="en" sz="2400" b="1">
                <a:solidFill>
                  <a:srgbClr val="FFFFFF"/>
                </a:solidFill>
                <a:latin typeface="Montserrat" panose="00000500000000000000" pitchFamily="2" charset="0"/>
                <a:ea typeface="Montserrat"/>
                <a:cs typeface="Montserrat"/>
                <a:sym typeface="Montserrat"/>
              </a:rPr>
              <a:t>41%</a:t>
            </a:r>
            <a:r>
              <a:rPr lang="en-NZ" sz="1800">
                <a:solidFill>
                  <a:srgbClr val="FFFFFF"/>
                </a:solidFill>
                <a:latin typeface="Montserrat" panose="00000500000000000000" pitchFamily="2" charset="0"/>
                <a:ea typeface="Montserrat"/>
                <a:cs typeface="Montserrat"/>
                <a:sym typeface="Montserrat"/>
              </a:rPr>
              <a:t> </a:t>
            </a:r>
          </a:p>
          <a:p>
            <a:pPr lvl="0"/>
            <a:r>
              <a:rPr lang="en-NZ" sz="1800">
                <a:solidFill>
                  <a:srgbClr val="FFFFFF"/>
                </a:solidFill>
                <a:latin typeface="Montserrat" panose="00000500000000000000" pitchFamily="2" charset="0"/>
                <a:ea typeface="Montserrat"/>
                <a:cs typeface="Montserrat"/>
                <a:sym typeface="Montserrat"/>
              </a:rPr>
              <a:t>of </a:t>
            </a:r>
            <a:r>
              <a:rPr lang="en-NZ" sz="1800" b="1">
                <a:solidFill>
                  <a:srgbClr val="FFFFFF"/>
                </a:solidFill>
                <a:highlight>
                  <a:srgbClr val="880535"/>
                </a:highlight>
                <a:latin typeface="Montserrat" panose="00000500000000000000" pitchFamily="2" charset="0"/>
                <a:ea typeface="Montserrat"/>
                <a:cs typeface="Montserrat"/>
                <a:sym typeface="Montserrat"/>
              </a:rPr>
              <a:t>Strugglers</a:t>
            </a:r>
            <a:r>
              <a:rPr lang="en-NZ" sz="1800">
                <a:solidFill>
                  <a:srgbClr val="FFFFFF"/>
                </a:solidFill>
                <a:latin typeface="Montserrat" panose="00000500000000000000" pitchFamily="2" charset="0"/>
                <a:ea typeface="Montserrat"/>
                <a:cs typeface="Montserrat"/>
                <a:sym typeface="Montserrat"/>
              </a:rPr>
              <a:t> have suffered permanent job loss</a:t>
            </a:r>
          </a:p>
          <a:p>
            <a:pPr lvl="0"/>
            <a:endParaRPr lang="en-NZ" sz="1800">
              <a:solidFill>
                <a:srgbClr val="FFFFFF"/>
              </a:solidFill>
              <a:latin typeface="Montserrat" panose="00000500000000000000" pitchFamily="2" charset="0"/>
              <a:ea typeface="Montserrat"/>
              <a:cs typeface="Montserrat"/>
              <a:sym typeface="Montserrat"/>
            </a:endParaRPr>
          </a:p>
        </p:txBody>
      </p:sp>
      <p:cxnSp>
        <p:nvCxnSpPr>
          <p:cNvPr id="27" name="Google Shape;613;p56">
            <a:extLst>
              <a:ext uri="{FF2B5EF4-FFF2-40B4-BE49-F238E27FC236}">
                <a16:creationId xmlns:a16="http://schemas.microsoft.com/office/drawing/2014/main" id="{6F042751-569B-0C4E-86FB-1144FCBD7AAF}"/>
              </a:ext>
            </a:extLst>
          </p:cNvPr>
          <p:cNvCxnSpPr/>
          <p:nvPr/>
        </p:nvCxnSpPr>
        <p:spPr>
          <a:xfrm>
            <a:off x="338424" y="2695262"/>
            <a:ext cx="2712000" cy="0"/>
          </a:xfrm>
          <a:prstGeom prst="straightConnector1">
            <a:avLst/>
          </a:prstGeom>
          <a:noFill/>
          <a:ln w="9525" cap="flat" cmpd="sng">
            <a:solidFill>
              <a:schemeClr val="bg1"/>
            </a:solidFill>
            <a:prstDash val="solid"/>
            <a:round/>
            <a:headEnd type="none" w="med" len="med"/>
            <a:tailEnd type="none" w="med" len="med"/>
          </a:ln>
        </p:spPr>
      </p:cxnSp>
      <p:cxnSp>
        <p:nvCxnSpPr>
          <p:cNvPr id="28" name="Google Shape;614;p56">
            <a:extLst>
              <a:ext uri="{FF2B5EF4-FFF2-40B4-BE49-F238E27FC236}">
                <a16:creationId xmlns:a16="http://schemas.microsoft.com/office/drawing/2014/main" id="{FD3370F7-1135-8944-840A-3AF0DCE1898E}"/>
              </a:ext>
            </a:extLst>
          </p:cNvPr>
          <p:cNvCxnSpPr/>
          <p:nvPr/>
        </p:nvCxnSpPr>
        <p:spPr>
          <a:xfrm>
            <a:off x="3215999" y="2695262"/>
            <a:ext cx="2712000" cy="0"/>
          </a:xfrm>
          <a:prstGeom prst="straightConnector1">
            <a:avLst/>
          </a:prstGeom>
          <a:noFill/>
          <a:ln w="9525" cap="flat" cmpd="sng">
            <a:solidFill>
              <a:schemeClr val="bg1"/>
            </a:solidFill>
            <a:prstDash val="solid"/>
            <a:round/>
            <a:headEnd type="none" w="med" len="med"/>
            <a:tailEnd type="none" w="med" len="med"/>
          </a:ln>
        </p:spPr>
      </p:cxnSp>
      <p:sp>
        <p:nvSpPr>
          <p:cNvPr id="30" name="Google Shape;616;p56">
            <a:extLst>
              <a:ext uri="{FF2B5EF4-FFF2-40B4-BE49-F238E27FC236}">
                <a16:creationId xmlns:a16="http://schemas.microsoft.com/office/drawing/2014/main" id="{918F62B0-F21D-7D45-BB09-ECEE9601DD73}"/>
              </a:ext>
            </a:extLst>
          </p:cNvPr>
          <p:cNvSpPr txBox="1"/>
          <p:nvPr/>
        </p:nvSpPr>
        <p:spPr>
          <a:xfrm>
            <a:off x="3225200" y="2768617"/>
            <a:ext cx="2693700" cy="1180200"/>
          </a:xfrm>
          <a:prstGeom prst="rect">
            <a:avLst/>
          </a:prstGeom>
          <a:noFill/>
          <a:ln>
            <a:noFill/>
          </a:ln>
        </p:spPr>
        <p:txBody>
          <a:bodyPr spcFirstLastPara="1" wrap="square" lIns="0" tIns="45700" rIns="0" bIns="45700" anchor="t" anchorCtr="0">
            <a:noAutofit/>
          </a:bodyPr>
          <a:lstStyle/>
          <a:p>
            <a:pPr lvl="0"/>
            <a:r>
              <a:rPr lang="en" sz="2400" b="1">
                <a:solidFill>
                  <a:srgbClr val="FFFFFF"/>
                </a:solidFill>
                <a:latin typeface="Montserrat" panose="00000500000000000000" pitchFamily="2" charset="0"/>
                <a:ea typeface="Montserrat"/>
                <a:cs typeface="Montserrat"/>
                <a:sym typeface="Montserrat"/>
              </a:rPr>
              <a:t>39%</a:t>
            </a:r>
            <a:r>
              <a:rPr lang="en-NZ" sz="1800">
                <a:solidFill>
                  <a:srgbClr val="FFFFFF"/>
                </a:solidFill>
                <a:latin typeface="Montserrat" panose="00000500000000000000" pitchFamily="2" charset="0"/>
                <a:ea typeface="Montserrat"/>
                <a:cs typeface="Montserrat"/>
                <a:sym typeface="Montserrat"/>
              </a:rPr>
              <a:t> </a:t>
            </a:r>
          </a:p>
          <a:p>
            <a:pPr lvl="0"/>
            <a:r>
              <a:rPr lang="en-NZ" sz="1800">
                <a:solidFill>
                  <a:srgbClr val="FFFFFF"/>
                </a:solidFill>
                <a:latin typeface="Montserrat" panose="00000500000000000000" pitchFamily="2" charset="0"/>
                <a:ea typeface="Montserrat"/>
                <a:cs typeface="Montserrat"/>
                <a:sym typeface="Montserrat"/>
              </a:rPr>
              <a:t>of </a:t>
            </a:r>
            <a:r>
              <a:rPr lang="en-NZ" sz="1800" b="1">
                <a:solidFill>
                  <a:srgbClr val="FFFFFF"/>
                </a:solidFill>
                <a:highlight>
                  <a:srgbClr val="AD4400"/>
                </a:highlight>
                <a:latin typeface="Montserrat" panose="00000500000000000000" pitchFamily="2" charset="0"/>
                <a:ea typeface="Montserrat"/>
                <a:cs typeface="Montserrat"/>
                <a:sym typeface="Montserrat"/>
              </a:rPr>
              <a:t>Rebounders</a:t>
            </a:r>
            <a:r>
              <a:rPr lang="en-NZ" sz="1800">
                <a:solidFill>
                  <a:srgbClr val="FFFFFF"/>
                </a:solidFill>
                <a:latin typeface="Montserrat" panose="00000500000000000000" pitchFamily="2" charset="0"/>
                <a:ea typeface="Montserrat"/>
                <a:cs typeface="Montserrat"/>
                <a:sym typeface="Montserrat"/>
              </a:rPr>
              <a:t> were temporarily furloughed </a:t>
            </a:r>
            <a:br>
              <a:rPr lang="en-NZ" sz="1800">
                <a:solidFill>
                  <a:srgbClr val="FFFFFF"/>
                </a:solidFill>
                <a:latin typeface="Montserrat" panose="00000500000000000000" pitchFamily="2" charset="0"/>
                <a:ea typeface="Montserrat"/>
                <a:cs typeface="Montserrat"/>
                <a:sym typeface="Montserrat"/>
              </a:rPr>
            </a:br>
            <a:endParaRPr lang="en-NZ" sz="1800">
              <a:solidFill>
                <a:srgbClr val="FFFFFF"/>
              </a:solidFill>
              <a:latin typeface="Montserrat" panose="00000500000000000000" pitchFamily="2" charset="0"/>
              <a:ea typeface="Montserrat"/>
              <a:cs typeface="Montserrat"/>
              <a:sym typeface="Montserrat"/>
            </a:endParaRPr>
          </a:p>
          <a:p>
            <a:pPr lvl="0"/>
            <a:endParaRPr lang="en-NZ" sz="1800">
              <a:solidFill>
                <a:srgbClr val="FFFFFF"/>
              </a:solidFill>
              <a:latin typeface="Montserrat" panose="00000500000000000000" pitchFamily="2" charset="0"/>
              <a:ea typeface="Montserrat"/>
              <a:cs typeface="Montserrat"/>
              <a:sym typeface="Montserrat"/>
            </a:endParaRPr>
          </a:p>
          <a:p>
            <a:pPr lvl="0"/>
            <a:endParaRPr lang="en-NZ" sz="1800">
              <a:solidFill>
                <a:srgbClr val="FFFFFF"/>
              </a:solidFill>
              <a:latin typeface="Montserrat" panose="00000500000000000000" pitchFamily="2" charset="0"/>
              <a:ea typeface="Montserrat"/>
              <a:cs typeface="Montserrat"/>
              <a:sym typeface="Montserrat"/>
            </a:endParaRPr>
          </a:p>
          <a:p>
            <a:pPr lvl="0"/>
            <a:endParaRPr lang="en-NZ" sz="1800">
              <a:solidFill>
                <a:srgbClr val="FFFFFF"/>
              </a:solidFill>
              <a:latin typeface="Montserrat" panose="00000500000000000000" pitchFamily="2" charset="0"/>
              <a:ea typeface="Montserrat"/>
              <a:cs typeface="Montserrat"/>
              <a:sym typeface="Montserrat"/>
            </a:endParaRPr>
          </a:p>
          <a:p>
            <a:pPr lvl="0"/>
            <a:endParaRPr lang="en-NZ" sz="1800">
              <a:solidFill>
                <a:srgbClr val="FFFFFF"/>
              </a:solidFill>
              <a:latin typeface="Montserrat" panose="00000500000000000000" pitchFamily="2" charset="0"/>
              <a:ea typeface="Montserrat"/>
              <a:cs typeface="Montserrat"/>
              <a:sym typeface="Montserrat"/>
            </a:endParaRPr>
          </a:p>
        </p:txBody>
      </p:sp>
      <p:sp>
        <p:nvSpPr>
          <p:cNvPr id="32" name="Rectangle 31">
            <a:extLst>
              <a:ext uri="{FF2B5EF4-FFF2-40B4-BE49-F238E27FC236}">
                <a16:creationId xmlns:a16="http://schemas.microsoft.com/office/drawing/2014/main" id="{0D2CB0F3-6510-6249-98B3-1F95AE3AD3C2}"/>
              </a:ext>
            </a:extLst>
          </p:cNvPr>
          <p:cNvSpPr/>
          <p:nvPr/>
        </p:nvSpPr>
        <p:spPr>
          <a:xfrm>
            <a:off x="347926" y="2143214"/>
            <a:ext cx="548594" cy="548594"/>
          </a:xfrm>
          <a:prstGeom prst="rect">
            <a:avLst/>
          </a:prstGeom>
          <a:solidFill>
            <a:srgbClr val="88053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91307617-F7E0-694C-BF0A-0A42BAB2CBF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6608" y="2191066"/>
            <a:ext cx="453600" cy="453600"/>
          </a:xfrm>
          <a:prstGeom prst="rect">
            <a:avLst/>
          </a:prstGeom>
        </p:spPr>
      </p:pic>
      <p:sp>
        <p:nvSpPr>
          <p:cNvPr id="34" name="Rectangle 33">
            <a:extLst>
              <a:ext uri="{FF2B5EF4-FFF2-40B4-BE49-F238E27FC236}">
                <a16:creationId xmlns:a16="http://schemas.microsoft.com/office/drawing/2014/main" id="{B60C8C6E-5AD6-E34A-BCBC-A0C0A78A0EB1}"/>
              </a:ext>
            </a:extLst>
          </p:cNvPr>
          <p:cNvSpPr/>
          <p:nvPr/>
        </p:nvSpPr>
        <p:spPr>
          <a:xfrm>
            <a:off x="3225597" y="2143214"/>
            <a:ext cx="548594" cy="548594"/>
          </a:xfrm>
          <a:prstGeom prst="rect">
            <a:avLst/>
          </a:prstGeom>
          <a:solidFill>
            <a:srgbClr val="AD44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1292B922-3B54-7E45-B328-D006BC5BF67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72774" y="2195204"/>
            <a:ext cx="453600" cy="453600"/>
          </a:xfrm>
          <a:prstGeom prst="rect">
            <a:avLst/>
          </a:prstGeom>
        </p:spPr>
      </p:pic>
      <p:sp>
        <p:nvSpPr>
          <p:cNvPr id="37" name="Subtitle 3">
            <a:extLst>
              <a:ext uri="{FF2B5EF4-FFF2-40B4-BE49-F238E27FC236}">
                <a16:creationId xmlns:a16="http://schemas.microsoft.com/office/drawing/2014/main" id="{31D5E746-39D9-B544-81EA-D6273A76C5C7}"/>
              </a:ext>
            </a:extLst>
          </p:cNvPr>
          <p:cNvSpPr>
            <a:spLocks noGrp="1"/>
          </p:cNvSpPr>
          <p:nvPr>
            <p:ph type="subTitle" idx="2"/>
          </p:nvPr>
        </p:nvSpPr>
        <p:spPr>
          <a:xfrm>
            <a:off x="354650" y="620550"/>
            <a:ext cx="8434800" cy="384300"/>
          </a:xfrm>
        </p:spPr>
        <p:txBody>
          <a:bodyPr/>
          <a:lstStyle/>
          <a:p>
            <a:pPr marL="0" indent="0"/>
            <a:r>
              <a:rPr lang="en-US"/>
              <a:t>Three largest segments (Strugglers, Rebounders, and Cautious) consciously watching spend</a:t>
            </a:r>
          </a:p>
          <a:p>
            <a:pPr marL="0" indent="0"/>
            <a:endParaRPr lang="en-US"/>
          </a:p>
        </p:txBody>
      </p:sp>
      <p:sp>
        <p:nvSpPr>
          <p:cNvPr id="21" name="Google Shape;944;p63">
            <a:extLst>
              <a:ext uri="{FF2B5EF4-FFF2-40B4-BE49-F238E27FC236}">
                <a16:creationId xmlns:a16="http://schemas.microsoft.com/office/drawing/2014/main" id="{AA5EBEB7-5648-8E40-9E0A-B91FA7EC255E}"/>
              </a:ext>
            </a:extLst>
          </p:cNvPr>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Arrow Connector 27">
            <a:extLst>
              <a:ext uri="{FF2B5EF4-FFF2-40B4-BE49-F238E27FC236}">
                <a16:creationId xmlns:a16="http://schemas.microsoft.com/office/drawing/2014/main" id="{B0E3E344-B08F-7648-B7D6-3D12FD445021}"/>
              </a:ext>
            </a:extLst>
          </p:cNvPr>
          <p:cNvCxnSpPr>
            <a:cxnSpLocks/>
          </p:cNvCxnSpPr>
          <p:nvPr/>
        </p:nvCxnSpPr>
        <p:spPr>
          <a:xfrm>
            <a:off x="1041499" y="1838131"/>
            <a:ext cx="10667" cy="258457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p:txBody>
          <a:bodyPr/>
          <a:lstStyle/>
          <a:p>
            <a:r>
              <a:rPr lang="en-US"/>
              <a:t>Employment disruption impacted all income levels</a:t>
            </a:r>
          </a:p>
        </p:txBody>
      </p:sp>
      <p:sp>
        <p:nvSpPr>
          <p:cNvPr id="4" name="Subtitle 3">
            <a:extLst>
              <a:ext uri="{FF2B5EF4-FFF2-40B4-BE49-F238E27FC236}">
                <a16:creationId xmlns:a16="http://schemas.microsoft.com/office/drawing/2014/main" id="{9DABE965-1424-6E49-8961-12E07CA0F2BE}"/>
              </a:ext>
            </a:extLst>
          </p:cNvPr>
          <p:cNvSpPr>
            <a:spLocks noGrp="1"/>
          </p:cNvSpPr>
          <p:nvPr>
            <p:ph type="subTitle" idx="2"/>
          </p:nvPr>
        </p:nvSpPr>
        <p:spPr/>
        <p:txBody>
          <a:bodyPr/>
          <a:lstStyle/>
          <a:p>
            <a:r>
              <a:rPr lang="en-US"/>
              <a:t>It will be harder for some to rebound with less reserves/prospects</a:t>
            </a:r>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US"/>
              <a:t>Source: </a:t>
            </a:r>
            <a:r>
              <a:rPr lang="en-US" err="1"/>
              <a:t>NielsenIQ</a:t>
            </a:r>
            <a:r>
              <a:rPr lang="en-US"/>
              <a:t> 2022 Consumer Outlook Survey, Dec 2021 </a:t>
            </a:r>
            <a:r>
              <a:rPr lang="en-AU"/>
              <a:t>Did you or anyone in your household face change in employment conditions due to the Covid-19 outbreak? X Household income</a:t>
            </a:r>
            <a:endParaRPr lang="en-US"/>
          </a:p>
        </p:txBody>
      </p:sp>
      <p:cxnSp>
        <p:nvCxnSpPr>
          <p:cNvPr id="7" name="Google Shape;1606;p117">
            <a:extLst>
              <a:ext uri="{FF2B5EF4-FFF2-40B4-BE49-F238E27FC236}">
                <a16:creationId xmlns:a16="http://schemas.microsoft.com/office/drawing/2014/main" id="{5A1A8140-614A-7046-BA74-D930A5A4FAC4}"/>
              </a:ext>
            </a:extLst>
          </p:cNvPr>
          <p:cNvCxnSpPr>
            <a:cxnSpLocks/>
          </p:cNvCxnSpPr>
          <p:nvPr/>
        </p:nvCxnSpPr>
        <p:spPr>
          <a:xfrm>
            <a:off x="354650" y="1541323"/>
            <a:ext cx="8434700" cy="0"/>
          </a:xfrm>
          <a:prstGeom prst="straightConnector1">
            <a:avLst/>
          </a:prstGeom>
          <a:noFill/>
          <a:ln w="9525" cap="flat" cmpd="sng">
            <a:solidFill>
              <a:srgbClr val="333333"/>
            </a:solidFill>
            <a:prstDash val="solid"/>
            <a:round/>
            <a:headEnd type="none" w="med" len="med"/>
            <a:tailEnd type="none" w="med" len="med"/>
          </a:ln>
        </p:spPr>
      </p:cxnSp>
      <p:sp>
        <p:nvSpPr>
          <p:cNvPr id="8" name="Google Shape;1607;p117">
            <a:extLst>
              <a:ext uri="{FF2B5EF4-FFF2-40B4-BE49-F238E27FC236}">
                <a16:creationId xmlns:a16="http://schemas.microsoft.com/office/drawing/2014/main" id="{E7B37043-1150-E24A-9A1C-7ED31D8521C0}"/>
              </a:ext>
            </a:extLst>
          </p:cNvPr>
          <p:cNvSpPr txBox="1"/>
          <p:nvPr/>
        </p:nvSpPr>
        <p:spPr>
          <a:xfrm>
            <a:off x="354650" y="1021218"/>
            <a:ext cx="8434700" cy="300000"/>
          </a:xfrm>
          <a:prstGeom prst="rect">
            <a:avLst/>
          </a:prstGeom>
          <a:noFill/>
          <a:ln>
            <a:noFill/>
          </a:ln>
        </p:spPr>
        <p:txBody>
          <a:bodyPr spcFirstLastPara="1" wrap="square" lIns="0" tIns="45700" rIns="0" bIns="45700" anchor="t" anchorCtr="0">
            <a:noAutofit/>
          </a:bodyPr>
          <a:lstStyle/>
          <a:p>
            <a:pPr lvl="0">
              <a:spcAft>
                <a:spcPts val="1200"/>
              </a:spcAft>
              <a:buSzPts val="1100"/>
            </a:pPr>
            <a:r>
              <a:rPr lang="en-NZ" sz="1300" b="1">
                <a:solidFill>
                  <a:srgbClr val="1A1A1A"/>
                </a:solidFill>
                <a:latin typeface="Montserrat" panose="00000500000000000000" pitchFamily="2" charset="0"/>
                <a:ea typeface="Montserrat"/>
                <a:cs typeface="Montserrat"/>
                <a:sym typeface="Montserrat"/>
              </a:rPr>
              <a:t>Household income vs job impact</a:t>
            </a:r>
            <a:br>
              <a:rPr lang="en" b="1">
                <a:solidFill>
                  <a:srgbClr val="000000"/>
                </a:solidFill>
                <a:latin typeface="Montserrat" panose="00000500000000000000" pitchFamily="2" charset="0"/>
                <a:ea typeface="Montserrat"/>
                <a:cs typeface="Montserrat"/>
                <a:sym typeface="Montserrat"/>
              </a:rPr>
            </a:br>
            <a:endParaRPr lang="en-NZ" sz="1000">
              <a:solidFill>
                <a:srgbClr val="000000"/>
              </a:solidFill>
              <a:latin typeface="Montserrat" panose="00000500000000000000" pitchFamily="2" charset="0"/>
              <a:ea typeface="Montserrat Light"/>
              <a:cs typeface="Montserrat Light"/>
              <a:sym typeface="Montserrat Light"/>
            </a:endParaRPr>
          </a:p>
        </p:txBody>
      </p:sp>
      <p:graphicFrame>
        <p:nvGraphicFramePr>
          <p:cNvPr id="9" name="Chart 8">
            <a:extLst>
              <a:ext uri="{FF2B5EF4-FFF2-40B4-BE49-F238E27FC236}">
                <a16:creationId xmlns:a16="http://schemas.microsoft.com/office/drawing/2014/main" id="{1D6D2EE3-D136-7B4D-928A-EC7B36E8E544}"/>
              </a:ext>
            </a:extLst>
          </p:cNvPr>
          <p:cNvGraphicFramePr/>
          <p:nvPr>
            <p:extLst>
              <p:ext uri="{D42A27DB-BD31-4B8C-83A1-F6EECF244321}">
                <p14:modId xmlns:p14="http://schemas.microsoft.com/office/powerpoint/2010/main" val="3147236244"/>
              </p:ext>
            </p:extLst>
          </p:nvPr>
        </p:nvGraphicFramePr>
        <p:xfrm>
          <a:off x="996462" y="1768694"/>
          <a:ext cx="7792886" cy="283505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65E0126B-1CB0-B240-9172-4BD9FD176A4C}"/>
              </a:ext>
            </a:extLst>
          </p:cNvPr>
          <p:cNvSpPr txBox="1"/>
          <p:nvPr/>
        </p:nvSpPr>
        <p:spPr>
          <a:xfrm>
            <a:off x="4492835" y="4604318"/>
            <a:ext cx="1072730" cy="200055"/>
          </a:xfrm>
          <a:prstGeom prst="rect">
            <a:avLst/>
          </a:prstGeom>
          <a:noFill/>
        </p:spPr>
        <p:txBody>
          <a:bodyPr wrap="none" rtlCol="0">
            <a:spAutoFit/>
          </a:bodyPr>
          <a:lstStyle/>
          <a:p>
            <a:r>
              <a:rPr lang="en-AU" sz="700" b="1" i="1">
                <a:solidFill>
                  <a:schemeClr val="tx1"/>
                </a:solidFill>
                <a:latin typeface="Montserrat" panose="00000500000000000000" pitchFamily="2" charset="0"/>
              </a:rPr>
              <a:t>Household Income</a:t>
            </a:r>
          </a:p>
        </p:txBody>
      </p:sp>
      <p:sp>
        <p:nvSpPr>
          <p:cNvPr id="11" name="TextBox 10">
            <a:extLst>
              <a:ext uri="{FF2B5EF4-FFF2-40B4-BE49-F238E27FC236}">
                <a16:creationId xmlns:a16="http://schemas.microsoft.com/office/drawing/2014/main" id="{30A3B040-C6E8-EE4D-BC04-8A0D52FBCD72}"/>
              </a:ext>
            </a:extLst>
          </p:cNvPr>
          <p:cNvSpPr txBox="1"/>
          <p:nvPr/>
        </p:nvSpPr>
        <p:spPr>
          <a:xfrm>
            <a:off x="7697571" y="3970058"/>
            <a:ext cx="466794" cy="230832"/>
          </a:xfrm>
          <a:prstGeom prst="rect">
            <a:avLst/>
          </a:prstGeom>
          <a:noFill/>
        </p:spPr>
        <p:txBody>
          <a:bodyPr wrap="none" rtlCol="0">
            <a:spAutoFit/>
          </a:bodyPr>
          <a:lstStyle/>
          <a:p>
            <a:r>
              <a:rPr lang="en-AU" sz="900" i="1">
                <a:latin typeface="Montserrat" panose="00000500000000000000" pitchFamily="2" charset="0"/>
              </a:rPr>
              <a:t>High</a:t>
            </a:r>
          </a:p>
        </p:txBody>
      </p:sp>
      <p:sp>
        <p:nvSpPr>
          <p:cNvPr id="12" name="TextBox 11">
            <a:extLst>
              <a:ext uri="{FF2B5EF4-FFF2-40B4-BE49-F238E27FC236}">
                <a16:creationId xmlns:a16="http://schemas.microsoft.com/office/drawing/2014/main" id="{65D9B5F0-98AB-7944-8643-87071EAEDF5B}"/>
              </a:ext>
            </a:extLst>
          </p:cNvPr>
          <p:cNvSpPr txBox="1"/>
          <p:nvPr/>
        </p:nvSpPr>
        <p:spPr>
          <a:xfrm>
            <a:off x="1493662" y="4008530"/>
            <a:ext cx="425116" cy="230832"/>
          </a:xfrm>
          <a:prstGeom prst="rect">
            <a:avLst/>
          </a:prstGeom>
          <a:noFill/>
        </p:spPr>
        <p:txBody>
          <a:bodyPr wrap="none" rtlCol="0">
            <a:spAutoFit/>
          </a:bodyPr>
          <a:lstStyle/>
          <a:p>
            <a:r>
              <a:rPr lang="en-AU" sz="900" i="1">
                <a:latin typeface="Montserrat" panose="00000500000000000000" pitchFamily="2" charset="0"/>
              </a:rPr>
              <a:t>Low</a:t>
            </a:r>
          </a:p>
        </p:txBody>
      </p:sp>
      <p:sp>
        <p:nvSpPr>
          <p:cNvPr id="16" name="TextBox 15">
            <a:extLst>
              <a:ext uri="{FF2B5EF4-FFF2-40B4-BE49-F238E27FC236}">
                <a16:creationId xmlns:a16="http://schemas.microsoft.com/office/drawing/2014/main" id="{74F9171E-7688-584A-A0C2-A78A1DE0459E}"/>
              </a:ext>
            </a:extLst>
          </p:cNvPr>
          <p:cNvSpPr txBox="1"/>
          <p:nvPr/>
        </p:nvSpPr>
        <p:spPr>
          <a:xfrm>
            <a:off x="3101345" y="3746844"/>
            <a:ext cx="814647" cy="230832"/>
          </a:xfrm>
          <a:prstGeom prst="rect">
            <a:avLst/>
          </a:prstGeom>
          <a:noFill/>
        </p:spPr>
        <p:txBody>
          <a:bodyPr wrap="none" rtlCol="0">
            <a:spAutoFit/>
          </a:bodyPr>
          <a:lstStyle/>
          <a:p>
            <a:r>
              <a:rPr lang="en-AU" sz="900" b="1">
                <a:solidFill>
                  <a:srgbClr val="880535"/>
                </a:solidFill>
                <a:latin typeface="Montserrat" panose="00000500000000000000" pitchFamily="2" charset="0"/>
              </a:rPr>
              <a:t>Strugglers</a:t>
            </a:r>
          </a:p>
        </p:txBody>
      </p:sp>
      <p:sp>
        <p:nvSpPr>
          <p:cNvPr id="17" name="TextBox 16">
            <a:extLst>
              <a:ext uri="{FF2B5EF4-FFF2-40B4-BE49-F238E27FC236}">
                <a16:creationId xmlns:a16="http://schemas.microsoft.com/office/drawing/2014/main" id="{3CF8138D-0B13-E94C-A16A-57A7E9AE0059}"/>
              </a:ext>
            </a:extLst>
          </p:cNvPr>
          <p:cNvSpPr txBox="1"/>
          <p:nvPr/>
        </p:nvSpPr>
        <p:spPr>
          <a:xfrm>
            <a:off x="5423401" y="3407185"/>
            <a:ext cx="918841" cy="230832"/>
          </a:xfrm>
          <a:prstGeom prst="rect">
            <a:avLst/>
          </a:prstGeom>
          <a:noFill/>
        </p:spPr>
        <p:txBody>
          <a:bodyPr wrap="none" rtlCol="0">
            <a:spAutoFit/>
          </a:bodyPr>
          <a:lstStyle/>
          <a:p>
            <a:r>
              <a:rPr lang="en-AU" sz="900" b="1">
                <a:solidFill>
                  <a:srgbClr val="AD4400"/>
                </a:solidFill>
                <a:latin typeface="Montserrat" panose="00000500000000000000" pitchFamily="2" charset="0"/>
              </a:rPr>
              <a:t>Rebounders</a:t>
            </a:r>
          </a:p>
        </p:txBody>
      </p:sp>
      <p:sp>
        <p:nvSpPr>
          <p:cNvPr id="18" name="TextBox 17">
            <a:extLst>
              <a:ext uri="{FF2B5EF4-FFF2-40B4-BE49-F238E27FC236}">
                <a16:creationId xmlns:a16="http://schemas.microsoft.com/office/drawing/2014/main" id="{19D3F971-F628-5744-B2D3-C461F6AA95EE}"/>
              </a:ext>
            </a:extLst>
          </p:cNvPr>
          <p:cNvSpPr txBox="1"/>
          <p:nvPr/>
        </p:nvSpPr>
        <p:spPr>
          <a:xfrm>
            <a:off x="3581141" y="2600362"/>
            <a:ext cx="718466" cy="230832"/>
          </a:xfrm>
          <a:prstGeom prst="rect">
            <a:avLst/>
          </a:prstGeom>
          <a:noFill/>
        </p:spPr>
        <p:txBody>
          <a:bodyPr wrap="none" rtlCol="0">
            <a:spAutoFit/>
          </a:bodyPr>
          <a:lstStyle/>
          <a:p>
            <a:r>
              <a:rPr lang="en-AU" sz="900" b="1">
                <a:solidFill>
                  <a:srgbClr val="FF6D05"/>
                </a:solidFill>
                <a:latin typeface="Montserrat" panose="00000500000000000000" pitchFamily="2" charset="0"/>
              </a:rPr>
              <a:t>Cautious</a:t>
            </a:r>
          </a:p>
        </p:txBody>
      </p:sp>
      <p:sp>
        <p:nvSpPr>
          <p:cNvPr id="19" name="TextBox 18">
            <a:extLst>
              <a:ext uri="{FF2B5EF4-FFF2-40B4-BE49-F238E27FC236}">
                <a16:creationId xmlns:a16="http://schemas.microsoft.com/office/drawing/2014/main" id="{8AF5D4B3-6723-F347-BF10-397F9E632EF3}"/>
              </a:ext>
            </a:extLst>
          </p:cNvPr>
          <p:cNvSpPr txBox="1"/>
          <p:nvPr/>
        </p:nvSpPr>
        <p:spPr>
          <a:xfrm>
            <a:off x="7460368" y="2611322"/>
            <a:ext cx="671979" cy="230832"/>
          </a:xfrm>
          <a:prstGeom prst="rect">
            <a:avLst/>
          </a:prstGeom>
          <a:noFill/>
        </p:spPr>
        <p:txBody>
          <a:bodyPr wrap="none" rtlCol="0">
            <a:spAutoFit/>
          </a:bodyPr>
          <a:lstStyle/>
          <a:p>
            <a:r>
              <a:rPr lang="en-AU" sz="900" b="1">
                <a:solidFill>
                  <a:srgbClr val="006A6B"/>
                </a:solidFill>
                <a:latin typeface="Montserrat" panose="00000500000000000000" pitchFamily="2" charset="0"/>
              </a:rPr>
              <a:t>Thrivers</a:t>
            </a:r>
          </a:p>
        </p:txBody>
      </p:sp>
      <p:sp>
        <p:nvSpPr>
          <p:cNvPr id="20" name="TextBox 19">
            <a:extLst>
              <a:ext uri="{FF2B5EF4-FFF2-40B4-BE49-F238E27FC236}">
                <a16:creationId xmlns:a16="http://schemas.microsoft.com/office/drawing/2014/main" id="{ACD3E4C0-928B-CE41-9A79-5F2C8C06D659}"/>
              </a:ext>
            </a:extLst>
          </p:cNvPr>
          <p:cNvSpPr txBox="1"/>
          <p:nvPr/>
        </p:nvSpPr>
        <p:spPr>
          <a:xfrm>
            <a:off x="5838490" y="2312730"/>
            <a:ext cx="888385" cy="230832"/>
          </a:xfrm>
          <a:prstGeom prst="rect">
            <a:avLst/>
          </a:prstGeom>
          <a:noFill/>
        </p:spPr>
        <p:txBody>
          <a:bodyPr wrap="none" rtlCol="0">
            <a:spAutoFit/>
          </a:bodyPr>
          <a:lstStyle/>
          <a:p>
            <a:r>
              <a:rPr lang="en-AU" sz="900" b="1">
                <a:solidFill>
                  <a:srgbClr val="008F90"/>
                </a:solidFill>
                <a:latin typeface="Montserrat" panose="00000500000000000000" pitchFamily="2" charset="0"/>
              </a:rPr>
              <a:t>Unchanged</a:t>
            </a:r>
          </a:p>
        </p:txBody>
      </p:sp>
      <p:sp>
        <p:nvSpPr>
          <p:cNvPr id="23" name="TextBox 22">
            <a:extLst>
              <a:ext uri="{FF2B5EF4-FFF2-40B4-BE49-F238E27FC236}">
                <a16:creationId xmlns:a16="http://schemas.microsoft.com/office/drawing/2014/main" id="{F30F12A6-89F6-C740-B064-C013CC544C7C}"/>
              </a:ext>
            </a:extLst>
          </p:cNvPr>
          <p:cNvSpPr txBox="1"/>
          <p:nvPr/>
        </p:nvSpPr>
        <p:spPr>
          <a:xfrm>
            <a:off x="1492509" y="2841270"/>
            <a:ext cx="878767" cy="200055"/>
          </a:xfrm>
          <a:prstGeom prst="rect">
            <a:avLst/>
          </a:prstGeom>
          <a:noFill/>
        </p:spPr>
        <p:txBody>
          <a:bodyPr wrap="none" rtlCol="0">
            <a:spAutoFit/>
          </a:bodyPr>
          <a:lstStyle/>
          <a:p>
            <a:r>
              <a:rPr lang="en-AU" sz="700" i="1">
                <a:latin typeface="Montserrat" panose="00000500000000000000" pitchFamily="2" charset="0"/>
              </a:rPr>
              <a:t>Global average</a:t>
            </a:r>
          </a:p>
        </p:txBody>
      </p:sp>
      <p:graphicFrame>
        <p:nvGraphicFramePr>
          <p:cNvPr id="26" name="Table 26">
            <a:extLst>
              <a:ext uri="{FF2B5EF4-FFF2-40B4-BE49-F238E27FC236}">
                <a16:creationId xmlns:a16="http://schemas.microsoft.com/office/drawing/2014/main" id="{D9DDF208-4E3E-3146-B49D-FC11A5E9A95A}"/>
              </a:ext>
            </a:extLst>
          </p:cNvPr>
          <p:cNvGraphicFramePr>
            <a:graphicFrameLocks noGrp="1"/>
          </p:cNvGraphicFramePr>
          <p:nvPr>
            <p:extLst>
              <p:ext uri="{D42A27DB-BD31-4B8C-83A1-F6EECF244321}">
                <p14:modId xmlns:p14="http://schemas.microsoft.com/office/powerpoint/2010/main" val="3669913093"/>
              </p:ext>
            </p:extLst>
          </p:nvPr>
        </p:nvGraphicFramePr>
        <p:xfrm>
          <a:off x="354550" y="1932972"/>
          <a:ext cx="739569" cy="2315290"/>
        </p:xfrm>
        <a:graphic>
          <a:graphicData uri="http://schemas.openxmlformats.org/drawingml/2006/table">
            <a:tbl>
              <a:tblPr firstRow="1" bandRow="1">
                <a:tableStyleId>{469CF8A6-BA74-41D0-844E-E492E5B354B2}</a:tableStyleId>
              </a:tblPr>
              <a:tblGrid>
                <a:gridCol w="739569">
                  <a:extLst>
                    <a:ext uri="{9D8B030D-6E8A-4147-A177-3AD203B41FA5}">
                      <a16:colId xmlns:a16="http://schemas.microsoft.com/office/drawing/2014/main" val="1116325723"/>
                    </a:ext>
                  </a:extLst>
                </a:gridCol>
              </a:tblGrid>
              <a:tr h="463058">
                <a:tc>
                  <a:txBody>
                    <a:bodyPr/>
                    <a:lstStyle/>
                    <a:p>
                      <a:r>
                        <a:rPr lang="en-US" sz="700" i="1">
                          <a:solidFill>
                            <a:schemeClr val="tx1"/>
                          </a:solidFill>
                          <a:latin typeface="Montserrat" pitchFamily="2" charset="77"/>
                        </a:rPr>
                        <a:t>No impact</a:t>
                      </a: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207899601"/>
                  </a:ext>
                </a:extLst>
              </a:tr>
              <a:tr h="463058">
                <a:tc>
                  <a:txBody>
                    <a:bodyPr/>
                    <a:lstStyle/>
                    <a:p>
                      <a:r>
                        <a:rPr lang="en-US" sz="700" i="1">
                          <a:solidFill>
                            <a:schemeClr val="tx1"/>
                          </a:solidFill>
                          <a:latin typeface="Montserrat" pitchFamily="2" charset="77"/>
                        </a:rPr>
                        <a:t>Used leave</a:t>
                      </a: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074844037"/>
                  </a:ext>
                </a:extLst>
              </a:tr>
              <a:tr h="463058">
                <a:tc>
                  <a:txBody>
                    <a:bodyPr/>
                    <a:lstStyle/>
                    <a:p>
                      <a:r>
                        <a:rPr lang="en-US" sz="700" b="1" i="1">
                          <a:solidFill>
                            <a:schemeClr val="tx1"/>
                          </a:solidFill>
                          <a:latin typeface="Montserrat" pitchFamily="2" charset="77"/>
                        </a:rPr>
                        <a:t>Job impact</a:t>
                      </a: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79348698"/>
                  </a:ext>
                </a:extLst>
              </a:tr>
              <a:tr h="463058">
                <a:tc>
                  <a:txBody>
                    <a:bodyPr/>
                    <a:lstStyle/>
                    <a:p>
                      <a:r>
                        <a:rPr lang="en-US" sz="700" i="1">
                          <a:solidFill>
                            <a:schemeClr val="tx1"/>
                          </a:solidFill>
                          <a:latin typeface="Montserrat" pitchFamily="2" charset="77"/>
                        </a:rPr>
                        <a:t>Temporary/</a:t>
                      </a:r>
                      <a:br>
                        <a:rPr lang="en-US" sz="700" i="1">
                          <a:solidFill>
                            <a:schemeClr val="tx1"/>
                          </a:solidFill>
                          <a:latin typeface="Montserrat" pitchFamily="2" charset="77"/>
                        </a:rPr>
                      </a:br>
                      <a:r>
                        <a:rPr lang="en-US" sz="700" i="1">
                          <a:solidFill>
                            <a:schemeClr val="tx1"/>
                          </a:solidFill>
                          <a:latin typeface="Montserrat" pitchFamily="2" charset="77"/>
                        </a:rPr>
                        <a:t>furlough</a:t>
                      </a: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249676765"/>
                  </a:ext>
                </a:extLst>
              </a:tr>
              <a:tr h="463058">
                <a:tc>
                  <a:txBody>
                    <a:bodyPr/>
                    <a:lstStyle/>
                    <a:p>
                      <a:r>
                        <a:rPr lang="en-US" sz="700" i="1">
                          <a:solidFill>
                            <a:schemeClr val="tx1"/>
                          </a:solidFill>
                          <a:latin typeface="Montserrat" pitchFamily="2" charset="77"/>
                        </a:rPr>
                        <a:t>Permanent job loss</a:t>
                      </a: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4205509894"/>
                  </a:ext>
                </a:extLst>
              </a:tr>
            </a:tbl>
          </a:graphicData>
        </a:graphic>
      </p:graphicFrame>
      <p:cxnSp>
        <p:nvCxnSpPr>
          <p:cNvPr id="34" name="Straight Connector 33">
            <a:extLst>
              <a:ext uri="{FF2B5EF4-FFF2-40B4-BE49-F238E27FC236}">
                <a16:creationId xmlns:a16="http://schemas.microsoft.com/office/drawing/2014/main" id="{9C8CD703-2C61-FB42-804E-723871A85663}"/>
              </a:ext>
            </a:extLst>
          </p:cNvPr>
          <p:cNvCxnSpPr>
            <a:cxnSpLocks/>
          </p:cNvCxnSpPr>
          <p:nvPr/>
        </p:nvCxnSpPr>
        <p:spPr>
          <a:xfrm>
            <a:off x="1412028" y="3089300"/>
            <a:ext cx="710172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872F677-A4B8-574C-8892-212EF3543E2C}"/>
              </a:ext>
            </a:extLst>
          </p:cNvPr>
          <p:cNvCxnSpPr>
            <a:cxnSpLocks/>
          </p:cNvCxnSpPr>
          <p:nvPr/>
        </p:nvCxnSpPr>
        <p:spPr>
          <a:xfrm flipV="1">
            <a:off x="4954552" y="1932971"/>
            <a:ext cx="0" cy="2371279"/>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549E59B-39D8-744A-932F-7D61100EB000}"/>
              </a:ext>
            </a:extLst>
          </p:cNvPr>
          <p:cNvCxnSpPr>
            <a:cxnSpLocks/>
          </p:cNvCxnSpPr>
          <p:nvPr/>
        </p:nvCxnSpPr>
        <p:spPr>
          <a:xfrm flipH="1">
            <a:off x="1408922" y="4603750"/>
            <a:ext cx="718457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23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9A1F7D01-3730-5947-B8F6-FE22AF63AD06}"/>
              </a:ext>
            </a:extLst>
          </p:cNvPr>
          <p:cNvCxnSpPr>
            <a:cxnSpLocks/>
          </p:cNvCxnSpPr>
          <p:nvPr/>
        </p:nvCxnSpPr>
        <p:spPr>
          <a:xfrm>
            <a:off x="1470835" y="3208212"/>
            <a:ext cx="7042915"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2F03D8F-0A98-894D-8819-AE301CCCFEB1}"/>
              </a:ext>
            </a:extLst>
          </p:cNvPr>
          <p:cNvCxnSpPr>
            <a:cxnSpLocks/>
          </p:cNvCxnSpPr>
          <p:nvPr/>
        </p:nvCxnSpPr>
        <p:spPr>
          <a:xfrm flipV="1">
            <a:off x="5007934" y="1848764"/>
            <a:ext cx="0" cy="2421376"/>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37" name="Chart 36">
            <a:extLst>
              <a:ext uri="{FF2B5EF4-FFF2-40B4-BE49-F238E27FC236}">
                <a16:creationId xmlns:a16="http://schemas.microsoft.com/office/drawing/2014/main" id="{9B416E5E-CFE9-3E40-9504-F7A4366DA1C7}"/>
              </a:ext>
            </a:extLst>
          </p:cNvPr>
          <p:cNvGraphicFramePr/>
          <p:nvPr>
            <p:extLst>
              <p:ext uri="{D42A27DB-BD31-4B8C-83A1-F6EECF244321}">
                <p14:modId xmlns:p14="http://schemas.microsoft.com/office/powerpoint/2010/main" val="1131747908"/>
              </p:ext>
            </p:extLst>
          </p:nvPr>
        </p:nvGraphicFramePr>
        <p:xfrm>
          <a:off x="1041498" y="1794584"/>
          <a:ext cx="7747849" cy="280916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p:txBody>
          <a:bodyPr/>
          <a:lstStyle/>
          <a:p>
            <a:r>
              <a:rPr lang="en-US"/>
              <a:t>Cautiousness in spend will prevail even if financially comfortable</a:t>
            </a:r>
          </a:p>
        </p:txBody>
      </p:sp>
      <p:sp>
        <p:nvSpPr>
          <p:cNvPr id="4" name="Subtitle 3">
            <a:extLst>
              <a:ext uri="{FF2B5EF4-FFF2-40B4-BE49-F238E27FC236}">
                <a16:creationId xmlns:a16="http://schemas.microsoft.com/office/drawing/2014/main" id="{9DABE965-1424-6E49-8961-12E07CA0F2BE}"/>
              </a:ext>
            </a:extLst>
          </p:cNvPr>
          <p:cNvSpPr>
            <a:spLocks noGrp="1"/>
          </p:cNvSpPr>
          <p:nvPr>
            <p:ph type="subTitle" idx="2"/>
          </p:nvPr>
        </p:nvSpPr>
        <p:spPr/>
        <p:txBody>
          <a:bodyPr/>
          <a:lstStyle/>
          <a:p>
            <a:endParaRPr lang="en-US"/>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AU"/>
              <a:t> </a:t>
            </a:r>
            <a:r>
              <a:rPr lang="en-US"/>
              <a:t>Source: </a:t>
            </a:r>
            <a:r>
              <a:rPr lang="en-US" err="1"/>
              <a:t>NielsenIQ</a:t>
            </a:r>
            <a:r>
              <a:rPr lang="en-US"/>
              <a:t> 2022 Consumer Outlook Survey, Dec 2021 </a:t>
            </a:r>
            <a:r>
              <a:rPr lang="en-AU"/>
              <a:t>Is your household consciously watching what it now spends because of the impact of COVID-19?  X Which of the following statements best describes your current ability to spend? </a:t>
            </a:r>
            <a:endParaRPr lang="en-US"/>
          </a:p>
        </p:txBody>
      </p:sp>
      <p:cxnSp>
        <p:nvCxnSpPr>
          <p:cNvPr id="7" name="Straight Arrow Connector 6">
            <a:extLst>
              <a:ext uri="{FF2B5EF4-FFF2-40B4-BE49-F238E27FC236}">
                <a16:creationId xmlns:a16="http://schemas.microsoft.com/office/drawing/2014/main" id="{EBE06D22-7D89-D442-9583-D06267F7BEB1}"/>
              </a:ext>
            </a:extLst>
          </p:cNvPr>
          <p:cNvCxnSpPr>
            <a:cxnSpLocks/>
          </p:cNvCxnSpPr>
          <p:nvPr/>
        </p:nvCxnSpPr>
        <p:spPr>
          <a:xfrm>
            <a:off x="1041499" y="1838131"/>
            <a:ext cx="10667" cy="258457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Google Shape;1606;p117">
            <a:extLst>
              <a:ext uri="{FF2B5EF4-FFF2-40B4-BE49-F238E27FC236}">
                <a16:creationId xmlns:a16="http://schemas.microsoft.com/office/drawing/2014/main" id="{518D04D9-E125-4847-917E-97B4DC9992CE}"/>
              </a:ext>
            </a:extLst>
          </p:cNvPr>
          <p:cNvCxnSpPr>
            <a:cxnSpLocks/>
          </p:cNvCxnSpPr>
          <p:nvPr/>
        </p:nvCxnSpPr>
        <p:spPr>
          <a:xfrm>
            <a:off x="354650" y="1541323"/>
            <a:ext cx="8434700" cy="0"/>
          </a:xfrm>
          <a:prstGeom prst="straightConnector1">
            <a:avLst/>
          </a:prstGeom>
          <a:noFill/>
          <a:ln w="9525" cap="flat" cmpd="sng">
            <a:solidFill>
              <a:srgbClr val="333333"/>
            </a:solidFill>
            <a:prstDash val="solid"/>
            <a:round/>
            <a:headEnd type="none" w="med" len="med"/>
            <a:tailEnd type="none" w="med" len="med"/>
          </a:ln>
        </p:spPr>
      </p:cxnSp>
      <p:sp>
        <p:nvSpPr>
          <p:cNvPr id="9" name="Google Shape;1607;p117">
            <a:extLst>
              <a:ext uri="{FF2B5EF4-FFF2-40B4-BE49-F238E27FC236}">
                <a16:creationId xmlns:a16="http://schemas.microsoft.com/office/drawing/2014/main" id="{7A5DC46C-9BCD-B84A-99BD-247E69B583C7}"/>
              </a:ext>
            </a:extLst>
          </p:cNvPr>
          <p:cNvSpPr txBox="1"/>
          <p:nvPr/>
        </p:nvSpPr>
        <p:spPr>
          <a:xfrm>
            <a:off x="354650" y="1021218"/>
            <a:ext cx="8434700" cy="300000"/>
          </a:xfrm>
          <a:prstGeom prst="rect">
            <a:avLst/>
          </a:prstGeom>
          <a:noFill/>
          <a:ln>
            <a:noFill/>
          </a:ln>
        </p:spPr>
        <p:txBody>
          <a:bodyPr spcFirstLastPara="1" wrap="square" lIns="0" tIns="45700" rIns="0" bIns="45700" anchor="t" anchorCtr="0">
            <a:noAutofit/>
          </a:bodyPr>
          <a:lstStyle/>
          <a:p>
            <a:pPr lvl="0">
              <a:spcAft>
                <a:spcPts val="1200"/>
              </a:spcAft>
              <a:buSzPts val="1100"/>
            </a:pPr>
            <a:r>
              <a:rPr lang="en-NZ" sz="1300" b="1">
                <a:solidFill>
                  <a:srgbClr val="1A1A1A"/>
                </a:solidFill>
                <a:latin typeface="Montserrat" panose="00000500000000000000" pitchFamily="2" charset="0"/>
                <a:ea typeface="Montserrat"/>
                <a:cs typeface="Montserrat"/>
                <a:sym typeface="Montserrat"/>
              </a:rPr>
              <a:t>Spend ability vs Spend consciousness</a:t>
            </a:r>
            <a:br>
              <a:rPr lang="en" b="1">
                <a:solidFill>
                  <a:srgbClr val="000000"/>
                </a:solidFill>
                <a:latin typeface="Montserrat" panose="00000500000000000000" pitchFamily="2" charset="0"/>
                <a:ea typeface="Montserrat"/>
                <a:cs typeface="Montserrat"/>
                <a:sym typeface="Montserrat"/>
              </a:rPr>
            </a:br>
            <a:endParaRPr lang="en-NZ" sz="1000">
              <a:solidFill>
                <a:srgbClr val="000000"/>
              </a:solidFill>
              <a:latin typeface="Montserrat" panose="00000500000000000000" pitchFamily="2" charset="0"/>
              <a:ea typeface="Montserrat Light"/>
              <a:cs typeface="Montserrat Light"/>
              <a:sym typeface="Montserrat Light"/>
            </a:endParaRPr>
          </a:p>
        </p:txBody>
      </p:sp>
      <p:sp>
        <p:nvSpPr>
          <p:cNvPr id="11" name="TextBox 10">
            <a:extLst>
              <a:ext uri="{FF2B5EF4-FFF2-40B4-BE49-F238E27FC236}">
                <a16:creationId xmlns:a16="http://schemas.microsoft.com/office/drawing/2014/main" id="{ED51EC3C-EE6A-AA44-8D02-6FDBF8ACB44E}"/>
              </a:ext>
            </a:extLst>
          </p:cNvPr>
          <p:cNvSpPr txBox="1"/>
          <p:nvPr/>
        </p:nvSpPr>
        <p:spPr>
          <a:xfrm>
            <a:off x="3955027" y="4604318"/>
            <a:ext cx="2148345" cy="200055"/>
          </a:xfrm>
          <a:prstGeom prst="rect">
            <a:avLst/>
          </a:prstGeom>
          <a:noFill/>
        </p:spPr>
        <p:txBody>
          <a:bodyPr wrap="none" rtlCol="0">
            <a:spAutoFit/>
          </a:bodyPr>
          <a:lstStyle/>
          <a:p>
            <a:r>
              <a:rPr lang="en-AU" sz="700" b="1" i="1">
                <a:solidFill>
                  <a:schemeClr val="tx1"/>
                </a:solidFill>
                <a:latin typeface="Montserrat" panose="00000500000000000000" pitchFamily="2" charset="0"/>
              </a:rPr>
              <a:t>Ability to spend (index to global average)</a:t>
            </a:r>
          </a:p>
        </p:txBody>
      </p:sp>
      <p:graphicFrame>
        <p:nvGraphicFramePr>
          <p:cNvPr id="22" name="Table 26">
            <a:extLst>
              <a:ext uri="{FF2B5EF4-FFF2-40B4-BE49-F238E27FC236}">
                <a16:creationId xmlns:a16="http://schemas.microsoft.com/office/drawing/2014/main" id="{00170EB0-5CC1-9349-AB16-41E626B7311A}"/>
              </a:ext>
            </a:extLst>
          </p:cNvPr>
          <p:cNvGraphicFramePr>
            <a:graphicFrameLocks noGrp="1"/>
          </p:cNvGraphicFramePr>
          <p:nvPr>
            <p:extLst>
              <p:ext uri="{D42A27DB-BD31-4B8C-83A1-F6EECF244321}">
                <p14:modId xmlns:p14="http://schemas.microsoft.com/office/powerpoint/2010/main" val="2585318294"/>
              </p:ext>
            </p:extLst>
          </p:nvPr>
        </p:nvGraphicFramePr>
        <p:xfrm>
          <a:off x="354550" y="1932971"/>
          <a:ext cx="739569" cy="2387564"/>
        </p:xfrm>
        <a:graphic>
          <a:graphicData uri="http://schemas.openxmlformats.org/drawingml/2006/table">
            <a:tbl>
              <a:tblPr firstRow="1" bandRow="1">
                <a:tableStyleId>{469CF8A6-BA74-41D0-844E-E492E5B354B2}</a:tableStyleId>
              </a:tblPr>
              <a:tblGrid>
                <a:gridCol w="739569">
                  <a:extLst>
                    <a:ext uri="{9D8B030D-6E8A-4147-A177-3AD203B41FA5}">
                      <a16:colId xmlns:a16="http://schemas.microsoft.com/office/drawing/2014/main" val="1116325723"/>
                    </a:ext>
                  </a:extLst>
                </a:gridCol>
              </a:tblGrid>
              <a:tr h="559030">
                <a:tc>
                  <a:txBody>
                    <a:bodyPr/>
                    <a:lstStyle/>
                    <a:p>
                      <a:r>
                        <a:rPr lang="en-US" sz="700" i="1">
                          <a:solidFill>
                            <a:schemeClr val="tx1"/>
                          </a:solidFill>
                          <a:latin typeface="Montserrat" pitchFamily="2" charset="77"/>
                        </a:rPr>
                        <a:t>Not </a:t>
                      </a:r>
                    </a:p>
                    <a:p>
                      <a:r>
                        <a:rPr lang="en-US" sz="700" i="1">
                          <a:solidFill>
                            <a:schemeClr val="tx1"/>
                          </a:solidFill>
                          <a:latin typeface="Montserrat" pitchFamily="2" charset="77"/>
                        </a:rPr>
                        <a:t>watching spend</a:t>
                      </a: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207899601"/>
                  </a:ext>
                </a:extLst>
              </a:tr>
              <a:tr h="1269504">
                <a:tc>
                  <a:txBody>
                    <a:bodyPr/>
                    <a:lstStyle/>
                    <a:p>
                      <a:r>
                        <a:rPr lang="en-US" sz="700" b="1" i="1">
                          <a:solidFill>
                            <a:schemeClr val="tx1"/>
                          </a:solidFill>
                          <a:latin typeface="Montserrat" pitchFamily="2" charset="77"/>
                        </a:rPr>
                        <a:t>Consciously watching</a:t>
                      </a:r>
                    </a:p>
                    <a:p>
                      <a:r>
                        <a:rPr lang="en-US" sz="700" b="1" i="1">
                          <a:solidFill>
                            <a:schemeClr val="tx1"/>
                          </a:solidFill>
                          <a:latin typeface="Montserrat" pitchFamily="2" charset="77"/>
                        </a:rPr>
                        <a:t>spend since COVID-19</a:t>
                      </a:r>
                    </a:p>
                    <a:p>
                      <a:endParaRPr lang="en-US" sz="700" b="1" i="1">
                        <a:solidFill>
                          <a:schemeClr val="tx1"/>
                        </a:solidFill>
                        <a:latin typeface="Montserrat" pitchFamily="2" charset="77"/>
                      </a:endParaRPr>
                    </a:p>
                    <a:p>
                      <a:r>
                        <a:rPr lang="en-US" sz="700" b="0" i="1">
                          <a:solidFill>
                            <a:schemeClr val="tx1"/>
                          </a:solidFill>
                          <a:latin typeface="Montserrat" pitchFamily="2" charset="77"/>
                        </a:rPr>
                        <a:t>(index to global average)</a:t>
                      </a: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79348698"/>
                  </a:ext>
                </a:extLst>
              </a:tr>
              <a:tr h="559030">
                <a:tc>
                  <a:txBody>
                    <a:bodyPr/>
                    <a:lstStyle/>
                    <a:p>
                      <a:r>
                        <a:rPr lang="en-US" sz="700" i="1">
                          <a:solidFill>
                            <a:schemeClr val="tx1"/>
                          </a:solidFill>
                          <a:latin typeface="Montserrat" pitchFamily="2" charset="77"/>
                        </a:rPr>
                        <a:t>Watching </a:t>
                      </a:r>
                    </a:p>
                    <a:p>
                      <a:r>
                        <a:rPr lang="en-US" sz="700" i="1">
                          <a:solidFill>
                            <a:schemeClr val="tx1"/>
                          </a:solidFill>
                          <a:latin typeface="Montserrat" pitchFamily="2" charset="77"/>
                        </a:rPr>
                        <a:t>much </a:t>
                      </a:r>
                    </a:p>
                    <a:p>
                      <a:r>
                        <a:rPr lang="en-US" sz="700" i="1">
                          <a:solidFill>
                            <a:schemeClr val="tx1"/>
                          </a:solidFill>
                          <a:latin typeface="Montserrat" pitchFamily="2" charset="77"/>
                        </a:rPr>
                        <a:t>more</a:t>
                      </a: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4205509894"/>
                  </a:ext>
                </a:extLst>
              </a:tr>
            </a:tbl>
          </a:graphicData>
        </a:graphic>
      </p:graphicFrame>
      <p:cxnSp>
        <p:nvCxnSpPr>
          <p:cNvPr id="24" name="Straight Arrow Connector 23">
            <a:extLst>
              <a:ext uri="{FF2B5EF4-FFF2-40B4-BE49-F238E27FC236}">
                <a16:creationId xmlns:a16="http://schemas.microsoft.com/office/drawing/2014/main" id="{EEEFD11E-69F6-D54A-B6B4-16C485B9FD66}"/>
              </a:ext>
            </a:extLst>
          </p:cNvPr>
          <p:cNvCxnSpPr>
            <a:cxnSpLocks/>
          </p:cNvCxnSpPr>
          <p:nvPr/>
        </p:nvCxnSpPr>
        <p:spPr>
          <a:xfrm flipH="1">
            <a:off x="1408922" y="4603750"/>
            <a:ext cx="718457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B319043-AA6E-2747-9043-2178BCF45396}"/>
              </a:ext>
            </a:extLst>
          </p:cNvPr>
          <p:cNvSpPr txBox="1"/>
          <p:nvPr/>
        </p:nvSpPr>
        <p:spPr>
          <a:xfrm>
            <a:off x="1894783" y="3667860"/>
            <a:ext cx="814647" cy="230832"/>
          </a:xfrm>
          <a:prstGeom prst="rect">
            <a:avLst/>
          </a:prstGeom>
          <a:noFill/>
        </p:spPr>
        <p:txBody>
          <a:bodyPr wrap="none" rtlCol="0">
            <a:spAutoFit/>
          </a:bodyPr>
          <a:lstStyle/>
          <a:p>
            <a:r>
              <a:rPr lang="en-AU" sz="900" b="1">
                <a:solidFill>
                  <a:srgbClr val="880535"/>
                </a:solidFill>
                <a:latin typeface="Montserrat" panose="00000500000000000000" pitchFamily="2" charset="0"/>
              </a:rPr>
              <a:t>Strugglers</a:t>
            </a:r>
          </a:p>
        </p:txBody>
      </p:sp>
      <p:sp>
        <p:nvSpPr>
          <p:cNvPr id="30" name="TextBox 29">
            <a:extLst>
              <a:ext uri="{FF2B5EF4-FFF2-40B4-BE49-F238E27FC236}">
                <a16:creationId xmlns:a16="http://schemas.microsoft.com/office/drawing/2014/main" id="{71502B6F-E2AC-8841-94CF-D4C1FB2B7B1A}"/>
              </a:ext>
            </a:extLst>
          </p:cNvPr>
          <p:cNvSpPr txBox="1"/>
          <p:nvPr/>
        </p:nvSpPr>
        <p:spPr>
          <a:xfrm>
            <a:off x="3656346" y="3412071"/>
            <a:ext cx="918841" cy="230832"/>
          </a:xfrm>
          <a:prstGeom prst="rect">
            <a:avLst/>
          </a:prstGeom>
          <a:noFill/>
        </p:spPr>
        <p:txBody>
          <a:bodyPr wrap="none" rtlCol="0">
            <a:spAutoFit/>
          </a:bodyPr>
          <a:lstStyle/>
          <a:p>
            <a:r>
              <a:rPr lang="en-AU" sz="900" b="1">
                <a:solidFill>
                  <a:srgbClr val="AD4400"/>
                </a:solidFill>
                <a:latin typeface="Montserrat" panose="00000500000000000000" pitchFamily="2" charset="0"/>
              </a:rPr>
              <a:t>Rebounders</a:t>
            </a:r>
          </a:p>
        </p:txBody>
      </p:sp>
      <p:sp>
        <p:nvSpPr>
          <p:cNvPr id="31" name="TextBox 30">
            <a:extLst>
              <a:ext uri="{FF2B5EF4-FFF2-40B4-BE49-F238E27FC236}">
                <a16:creationId xmlns:a16="http://schemas.microsoft.com/office/drawing/2014/main" id="{B5EB3A89-7F33-5C44-B057-A9AD558B2F6A}"/>
              </a:ext>
            </a:extLst>
          </p:cNvPr>
          <p:cNvSpPr txBox="1"/>
          <p:nvPr/>
        </p:nvSpPr>
        <p:spPr>
          <a:xfrm>
            <a:off x="5287080" y="3046579"/>
            <a:ext cx="718466" cy="230832"/>
          </a:xfrm>
          <a:prstGeom prst="rect">
            <a:avLst/>
          </a:prstGeom>
          <a:noFill/>
        </p:spPr>
        <p:txBody>
          <a:bodyPr wrap="none" rtlCol="0">
            <a:spAutoFit/>
          </a:bodyPr>
          <a:lstStyle/>
          <a:p>
            <a:r>
              <a:rPr lang="en-AU" sz="900" b="1">
                <a:solidFill>
                  <a:srgbClr val="FF6D05"/>
                </a:solidFill>
                <a:latin typeface="Montserrat" panose="00000500000000000000" pitchFamily="2" charset="0"/>
              </a:rPr>
              <a:t>Cautious</a:t>
            </a:r>
          </a:p>
        </p:txBody>
      </p:sp>
      <p:sp>
        <p:nvSpPr>
          <p:cNvPr id="32" name="TextBox 31">
            <a:extLst>
              <a:ext uri="{FF2B5EF4-FFF2-40B4-BE49-F238E27FC236}">
                <a16:creationId xmlns:a16="http://schemas.microsoft.com/office/drawing/2014/main" id="{E8DA2897-D108-C444-A8E4-FEB8A87F9763}"/>
              </a:ext>
            </a:extLst>
          </p:cNvPr>
          <p:cNvSpPr txBox="1"/>
          <p:nvPr/>
        </p:nvSpPr>
        <p:spPr>
          <a:xfrm>
            <a:off x="7197750" y="2879115"/>
            <a:ext cx="671979" cy="230832"/>
          </a:xfrm>
          <a:prstGeom prst="rect">
            <a:avLst/>
          </a:prstGeom>
          <a:noFill/>
        </p:spPr>
        <p:txBody>
          <a:bodyPr wrap="none" rtlCol="0">
            <a:spAutoFit/>
          </a:bodyPr>
          <a:lstStyle/>
          <a:p>
            <a:r>
              <a:rPr lang="en-AU" sz="900" b="1">
                <a:solidFill>
                  <a:srgbClr val="006A6B"/>
                </a:solidFill>
                <a:latin typeface="Montserrat" panose="00000500000000000000" pitchFamily="2" charset="0"/>
              </a:rPr>
              <a:t>Thrivers</a:t>
            </a:r>
          </a:p>
        </p:txBody>
      </p:sp>
      <p:sp>
        <p:nvSpPr>
          <p:cNvPr id="33" name="TextBox 32">
            <a:extLst>
              <a:ext uri="{FF2B5EF4-FFF2-40B4-BE49-F238E27FC236}">
                <a16:creationId xmlns:a16="http://schemas.microsoft.com/office/drawing/2014/main" id="{287E5A43-F9AA-7747-80CF-FE93EBAB5E49}"/>
              </a:ext>
            </a:extLst>
          </p:cNvPr>
          <p:cNvSpPr txBox="1"/>
          <p:nvPr/>
        </p:nvSpPr>
        <p:spPr>
          <a:xfrm>
            <a:off x="6839098" y="2089975"/>
            <a:ext cx="888385" cy="230832"/>
          </a:xfrm>
          <a:prstGeom prst="rect">
            <a:avLst/>
          </a:prstGeom>
          <a:noFill/>
        </p:spPr>
        <p:txBody>
          <a:bodyPr wrap="none" rtlCol="0">
            <a:spAutoFit/>
          </a:bodyPr>
          <a:lstStyle/>
          <a:p>
            <a:r>
              <a:rPr lang="en-AU" sz="900" b="1">
                <a:solidFill>
                  <a:srgbClr val="008F90"/>
                </a:solidFill>
                <a:latin typeface="Montserrat" panose="00000500000000000000" pitchFamily="2" charset="0"/>
              </a:rPr>
              <a:t>Unchanged</a:t>
            </a:r>
          </a:p>
        </p:txBody>
      </p:sp>
      <p:sp>
        <p:nvSpPr>
          <p:cNvPr id="36" name="TextBox 35">
            <a:extLst>
              <a:ext uri="{FF2B5EF4-FFF2-40B4-BE49-F238E27FC236}">
                <a16:creationId xmlns:a16="http://schemas.microsoft.com/office/drawing/2014/main" id="{B7ECEC82-2F6B-2440-BA7B-6CFB30294FAD}"/>
              </a:ext>
            </a:extLst>
          </p:cNvPr>
          <p:cNvSpPr txBox="1"/>
          <p:nvPr/>
        </p:nvSpPr>
        <p:spPr>
          <a:xfrm>
            <a:off x="1471537" y="4068160"/>
            <a:ext cx="1112805" cy="215444"/>
          </a:xfrm>
          <a:prstGeom prst="rect">
            <a:avLst/>
          </a:prstGeom>
          <a:noFill/>
        </p:spPr>
        <p:txBody>
          <a:bodyPr wrap="none" lIns="91440" tIns="45720" rIns="91440" bIns="45720" rtlCol="0" anchor="t">
            <a:spAutoFit/>
          </a:bodyPr>
          <a:lstStyle/>
          <a:p>
            <a:r>
              <a:rPr lang="en-AU" sz="800" i="1">
                <a:latin typeface="Montserrat"/>
              </a:rPr>
              <a:t>Enough for basics</a:t>
            </a:r>
          </a:p>
        </p:txBody>
      </p:sp>
      <p:sp>
        <p:nvSpPr>
          <p:cNvPr id="23" name="TextBox 22">
            <a:extLst>
              <a:ext uri="{FF2B5EF4-FFF2-40B4-BE49-F238E27FC236}">
                <a16:creationId xmlns:a16="http://schemas.microsoft.com/office/drawing/2014/main" id="{7862DF0E-A397-4547-BC5F-CBC3E1A861BA}"/>
              </a:ext>
            </a:extLst>
          </p:cNvPr>
          <p:cNvSpPr txBox="1"/>
          <p:nvPr/>
        </p:nvSpPr>
        <p:spPr>
          <a:xfrm>
            <a:off x="1466294" y="2930403"/>
            <a:ext cx="878767" cy="200055"/>
          </a:xfrm>
          <a:prstGeom prst="rect">
            <a:avLst/>
          </a:prstGeom>
          <a:noFill/>
        </p:spPr>
        <p:txBody>
          <a:bodyPr wrap="none" rtlCol="0">
            <a:spAutoFit/>
          </a:bodyPr>
          <a:lstStyle/>
          <a:p>
            <a:r>
              <a:rPr lang="en-AU" sz="700" i="1">
                <a:latin typeface="Montserrat" panose="00000500000000000000" pitchFamily="2" charset="0"/>
              </a:rPr>
              <a:t>Global average</a:t>
            </a:r>
          </a:p>
        </p:txBody>
      </p:sp>
      <p:sp>
        <p:nvSpPr>
          <p:cNvPr id="25" name="TextBox 24">
            <a:extLst>
              <a:ext uri="{FF2B5EF4-FFF2-40B4-BE49-F238E27FC236}">
                <a16:creationId xmlns:a16="http://schemas.microsoft.com/office/drawing/2014/main" id="{9B1A840B-D6F3-4111-80C5-A8E65773DA95}"/>
              </a:ext>
            </a:extLst>
          </p:cNvPr>
          <p:cNvSpPr txBox="1"/>
          <p:nvPr/>
        </p:nvSpPr>
        <p:spPr>
          <a:xfrm>
            <a:off x="7695119" y="4068160"/>
            <a:ext cx="906017" cy="230832"/>
          </a:xfrm>
          <a:prstGeom prst="rect">
            <a:avLst/>
          </a:prstGeom>
          <a:noFill/>
        </p:spPr>
        <p:txBody>
          <a:bodyPr wrap="none" lIns="91440" tIns="45720" rIns="91440" bIns="45720" rtlCol="0" anchor="t">
            <a:spAutoFit/>
          </a:bodyPr>
          <a:lstStyle/>
          <a:p>
            <a:r>
              <a:rPr lang="en-AU" sz="900" i="1">
                <a:latin typeface="Montserrat"/>
              </a:rPr>
              <a:t>Spend freely</a:t>
            </a:r>
          </a:p>
        </p:txBody>
      </p:sp>
    </p:spTree>
    <p:extLst>
      <p:ext uri="{BB962C8B-B14F-4D97-AF65-F5344CB8AC3E}">
        <p14:creationId xmlns:p14="http://schemas.microsoft.com/office/powerpoint/2010/main" val="432279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2" name="Picture 1">
            <a:extLst>
              <a:ext uri="{FF2B5EF4-FFF2-40B4-BE49-F238E27FC236}">
                <a16:creationId xmlns:a16="http://schemas.microsoft.com/office/drawing/2014/main" id="{2F19536C-0204-794B-9FCA-D3BD9ADB16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64592" y="-12213"/>
            <a:ext cx="7078359" cy="5190383"/>
          </a:xfrm>
          <a:prstGeom prst="rect">
            <a:avLst/>
          </a:prstGeom>
        </p:spPr>
      </p:pic>
      <p:sp>
        <p:nvSpPr>
          <p:cNvPr id="941" name="Google Shape;941;p63"/>
          <p:cNvSpPr/>
          <p:nvPr/>
        </p:nvSpPr>
        <p:spPr>
          <a:xfrm rot="10800000">
            <a:off x="6559725" y="0"/>
            <a:ext cx="2588700" cy="2588700"/>
          </a:xfrm>
          <a:prstGeom prst="rtTriangle">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942" name="Google Shape;942;p63"/>
          <p:cNvSpPr/>
          <p:nvPr/>
        </p:nvSpPr>
        <p:spPr>
          <a:xfrm rot="-8101280">
            <a:off x="650276" y="1670400"/>
            <a:ext cx="9113617" cy="1802698"/>
          </a:xfrm>
          <a:prstGeom prst="parallelogram">
            <a:avLst>
              <a:gd name="adj" fmla="val 99758"/>
            </a:avLst>
          </a:pr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pic>
        <p:nvPicPr>
          <p:cNvPr id="943" name="Google Shape;943;p63"/>
          <p:cNvPicPr preferRelativeResize="0"/>
          <p:nvPr/>
        </p:nvPicPr>
        <p:blipFill rotWithShape="1">
          <a:blip r:embed="rId4" cstate="print">
            <a:alphaModFix/>
            <a:extLst>
              <a:ext uri="{28A0092B-C50C-407E-A947-70E740481C1C}">
                <a14:useLocalDpi xmlns:a14="http://schemas.microsoft.com/office/drawing/2010/main"/>
              </a:ext>
            </a:extLst>
          </a:blip>
          <a:srcRect r="27844"/>
          <a:stretch/>
        </p:blipFill>
        <p:spPr>
          <a:xfrm>
            <a:off x="0" y="-12213"/>
            <a:ext cx="6627096" cy="5167373"/>
          </a:xfrm>
          <a:prstGeom prst="rect">
            <a:avLst/>
          </a:prstGeom>
          <a:noFill/>
          <a:ln>
            <a:noFill/>
          </a:ln>
        </p:spPr>
      </p:pic>
      <p:pic>
        <p:nvPicPr>
          <p:cNvPr id="945" name="Google Shape;945;p63"/>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946" name="Google Shape;946;p63"/>
          <p:cNvSpPr txBox="1">
            <a:spLocks noGrp="1"/>
          </p:cNvSpPr>
          <p:nvPr>
            <p:ph type="title"/>
          </p:nvPr>
        </p:nvSpPr>
        <p:spPr>
          <a:xfrm>
            <a:off x="354650" y="292625"/>
            <a:ext cx="8434800" cy="393600"/>
          </a:xfrm>
        </p:spPr>
        <p:txBody>
          <a:bodyPr spcFirstLastPara="1" wrap="square" lIns="0" tIns="91425" rIns="0" bIns="91425" anchor="t" anchorCtr="0">
            <a:noAutofit/>
          </a:bodyPr>
          <a:lstStyle/>
          <a:p>
            <a:pPr lvl="0"/>
            <a:r>
              <a:rPr lang="en-PH"/>
              <a:t>Cautious in mindset and outlook</a:t>
            </a:r>
            <a:br>
              <a:rPr lang="en-PH"/>
            </a:br>
            <a:endParaRPr lang="en-PH"/>
          </a:p>
        </p:txBody>
      </p:sp>
      <p:sp>
        <p:nvSpPr>
          <p:cNvPr id="22" name="Slide Number Placeholder 1">
            <a:extLst>
              <a:ext uri="{FF2B5EF4-FFF2-40B4-BE49-F238E27FC236}">
                <a16:creationId xmlns:a16="http://schemas.microsoft.com/office/drawing/2014/main" id="{13FA9B20-1527-430A-9516-581298365770}"/>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15</a:t>
            </a:fld>
            <a:endParaRPr lang="en-PH">
              <a:solidFill>
                <a:schemeClr val="bg1"/>
              </a:solidFill>
              <a:latin typeface="Montserrat" panose="00000500000000000000" pitchFamily="2" charset="0"/>
            </a:endParaRPr>
          </a:p>
        </p:txBody>
      </p:sp>
      <p:sp>
        <p:nvSpPr>
          <p:cNvPr id="37" name="Subtitle 3">
            <a:extLst>
              <a:ext uri="{FF2B5EF4-FFF2-40B4-BE49-F238E27FC236}">
                <a16:creationId xmlns:a16="http://schemas.microsoft.com/office/drawing/2014/main" id="{31D5E746-39D9-B544-81EA-D6273A76C5C7}"/>
              </a:ext>
            </a:extLst>
          </p:cNvPr>
          <p:cNvSpPr>
            <a:spLocks noGrp="1"/>
          </p:cNvSpPr>
          <p:nvPr>
            <p:ph type="subTitle" idx="2"/>
          </p:nvPr>
        </p:nvSpPr>
        <p:spPr>
          <a:xfrm>
            <a:off x="354650" y="620550"/>
            <a:ext cx="8434800" cy="384300"/>
          </a:xfrm>
        </p:spPr>
        <p:txBody>
          <a:bodyPr/>
          <a:lstStyle/>
          <a:p>
            <a:pPr marL="0" indent="0"/>
            <a:endParaRPr lang="en-US"/>
          </a:p>
        </p:txBody>
      </p:sp>
      <p:sp>
        <p:nvSpPr>
          <p:cNvPr id="24" name="Google Shape;612;p56">
            <a:extLst>
              <a:ext uri="{FF2B5EF4-FFF2-40B4-BE49-F238E27FC236}">
                <a16:creationId xmlns:a16="http://schemas.microsoft.com/office/drawing/2014/main" id="{876A4F09-A695-E444-828F-72BB8EE7261E}"/>
              </a:ext>
            </a:extLst>
          </p:cNvPr>
          <p:cNvSpPr txBox="1"/>
          <p:nvPr/>
        </p:nvSpPr>
        <p:spPr>
          <a:xfrm>
            <a:off x="356650" y="2768617"/>
            <a:ext cx="2693700" cy="1180200"/>
          </a:xfrm>
          <a:prstGeom prst="rect">
            <a:avLst/>
          </a:prstGeom>
          <a:noFill/>
          <a:ln>
            <a:noFill/>
          </a:ln>
        </p:spPr>
        <p:txBody>
          <a:bodyPr spcFirstLastPara="1" wrap="square" lIns="0" tIns="45700" rIns="0" bIns="45700" anchor="t" anchorCtr="0">
            <a:noAutofit/>
          </a:bodyPr>
          <a:lstStyle/>
          <a:p>
            <a:pPr lvl="0"/>
            <a:r>
              <a:rPr lang="en" sz="2400" b="1">
                <a:solidFill>
                  <a:srgbClr val="FFFFFF"/>
                </a:solidFill>
                <a:latin typeface="Montserrat" panose="00000500000000000000" pitchFamily="2" charset="0"/>
                <a:ea typeface="Montserrat"/>
                <a:cs typeface="Montserrat"/>
                <a:sym typeface="Montserrat"/>
              </a:rPr>
              <a:t>86%</a:t>
            </a:r>
            <a:r>
              <a:rPr lang="en-NZ" sz="1800">
                <a:solidFill>
                  <a:srgbClr val="FFFFFF"/>
                </a:solidFill>
                <a:latin typeface="Montserrat" panose="00000500000000000000" pitchFamily="2" charset="0"/>
                <a:ea typeface="Montserrat"/>
                <a:cs typeface="Montserrat"/>
                <a:sym typeface="Montserrat"/>
              </a:rPr>
              <a:t> </a:t>
            </a:r>
          </a:p>
          <a:p>
            <a:pPr lvl="0"/>
            <a:r>
              <a:rPr lang="en-NZ" sz="1800">
                <a:solidFill>
                  <a:srgbClr val="FFFFFF"/>
                </a:solidFill>
                <a:latin typeface="Montserrat" panose="00000500000000000000" pitchFamily="2" charset="0"/>
                <a:ea typeface="Montserrat"/>
                <a:cs typeface="Montserrat"/>
                <a:sym typeface="Montserrat"/>
              </a:rPr>
              <a:t>of </a:t>
            </a:r>
            <a:r>
              <a:rPr lang="en-NZ" sz="1800" b="1">
                <a:solidFill>
                  <a:schemeClr val="bg1"/>
                </a:solidFill>
                <a:highlight>
                  <a:srgbClr val="FF6D05"/>
                </a:highlight>
                <a:latin typeface="Montserrat" panose="00000500000000000000" pitchFamily="2" charset="0"/>
                <a:ea typeface="Montserrat"/>
                <a:cs typeface="Montserrat"/>
                <a:sym typeface="Montserrat"/>
              </a:rPr>
              <a:t>Cautious</a:t>
            </a:r>
            <a:r>
              <a:rPr lang="en-NZ" sz="1800">
                <a:solidFill>
                  <a:srgbClr val="FFFFFF"/>
                </a:solidFill>
                <a:latin typeface="Montserrat" panose="00000500000000000000" pitchFamily="2" charset="0"/>
                <a:ea typeface="Montserrat"/>
                <a:cs typeface="Montserrat"/>
                <a:sym typeface="Montserrat"/>
              </a:rPr>
              <a:t> cohort will live with caution and avoid certain settings</a:t>
            </a:r>
          </a:p>
        </p:txBody>
      </p:sp>
      <p:cxnSp>
        <p:nvCxnSpPr>
          <p:cNvPr id="25" name="Google Shape;613;p56">
            <a:extLst>
              <a:ext uri="{FF2B5EF4-FFF2-40B4-BE49-F238E27FC236}">
                <a16:creationId xmlns:a16="http://schemas.microsoft.com/office/drawing/2014/main" id="{1B94C1A9-6EF7-124E-9BF0-DAFFEDA816D4}"/>
              </a:ext>
            </a:extLst>
          </p:cNvPr>
          <p:cNvCxnSpPr>
            <a:cxnSpLocks/>
          </p:cNvCxnSpPr>
          <p:nvPr/>
        </p:nvCxnSpPr>
        <p:spPr>
          <a:xfrm>
            <a:off x="338424" y="2695262"/>
            <a:ext cx="5589575" cy="0"/>
          </a:xfrm>
          <a:prstGeom prst="straightConnector1">
            <a:avLst/>
          </a:prstGeom>
          <a:noFill/>
          <a:ln w="9525" cap="flat" cmpd="sng">
            <a:solidFill>
              <a:schemeClr val="bg1"/>
            </a:solidFill>
            <a:prstDash val="solid"/>
            <a:round/>
            <a:headEnd type="none" w="med" len="med"/>
            <a:tailEnd type="none" w="med" len="med"/>
          </a:ln>
        </p:spPr>
      </p:cxnSp>
      <p:sp>
        <p:nvSpPr>
          <p:cNvPr id="31" name="Google Shape;616;p56">
            <a:extLst>
              <a:ext uri="{FF2B5EF4-FFF2-40B4-BE49-F238E27FC236}">
                <a16:creationId xmlns:a16="http://schemas.microsoft.com/office/drawing/2014/main" id="{3E960709-91E9-5446-884D-572ECCE49413}"/>
              </a:ext>
            </a:extLst>
          </p:cNvPr>
          <p:cNvSpPr txBox="1"/>
          <p:nvPr/>
        </p:nvSpPr>
        <p:spPr>
          <a:xfrm>
            <a:off x="3225200" y="2768617"/>
            <a:ext cx="2693700" cy="1180200"/>
          </a:xfrm>
          <a:prstGeom prst="rect">
            <a:avLst/>
          </a:prstGeom>
          <a:noFill/>
          <a:ln>
            <a:noFill/>
          </a:ln>
        </p:spPr>
        <p:txBody>
          <a:bodyPr spcFirstLastPara="1" wrap="square" lIns="0" tIns="45700" rIns="0" bIns="45700" anchor="t" anchorCtr="0">
            <a:noAutofit/>
          </a:bodyPr>
          <a:lstStyle/>
          <a:p>
            <a:pPr lvl="0">
              <a:buClr>
                <a:schemeClr val="dk1"/>
              </a:buClr>
              <a:buSzPts val="1100"/>
            </a:pPr>
            <a:r>
              <a:rPr lang="en-NZ" sz="2400" b="1">
                <a:solidFill>
                  <a:srgbClr val="FFFFFF"/>
                </a:solidFill>
                <a:latin typeface="Montserrat" panose="00000500000000000000" pitchFamily="2" charset="0"/>
                <a:ea typeface="Montserrat"/>
                <a:cs typeface="Montserrat"/>
                <a:sym typeface="Montserrat"/>
              </a:rPr>
              <a:t>58%</a:t>
            </a:r>
            <a:endParaRPr lang="en-NZ" sz="2400" b="1">
              <a:solidFill>
                <a:srgbClr val="FFFFFF"/>
              </a:solidFill>
              <a:latin typeface="Montserrat" panose="00000500000000000000" pitchFamily="2" charset="0"/>
              <a:ea typeface="Montserrat"/>
              <a:cs typeface="Montserrat Light"/>
              <a:sym typeface="Montserrat Light"/>
            </a:endParaRPr>
          </a:p>
          <a:p>
            <a:pPr lvl="0">
              <a:buClr>
                <a:schemeClr val="dk1"/>
              </a:buClr>
              <a:buSzPts val="1100"/>
            </a:pPr>
            <a:r>
              <a:rPr lang="en-NZ" sz="1800">
                <a:solidFill>
                  <a:srgbClr val="FFFFFF"/>
                </a:solidFill>
                <a:latin typeface="Montserrat" panose="00000500000000000000" pitchFamily="2" charset="0"/>
                <a:ea typeface="Montserrat"/>
                <a:cs typeface="Montserrat"/>
                <a:sym typeface="Montserrat"/>
              </a:rPr>
              <a:t>believe COVID’s impact will be felt into 2023 and beyond</a:t>
            </a:r>
            <a:br>
              <a:rPr lang="en-NZ" sz="1800">
                <a:solidFill>
                  <a:srgbClr val="FFFFFF"/>
                </a:solidFill>
                <a:latin typeface="Montserrat" panose="00000500000000000000" pitchFamily="2" charset="0"/>
                <a:ea typeface="Montserrat"/>
                <a:cs typeface="Montserrat"/>
                <a:sym typeface="Montserrat"/>
              </a:rPr>
            </a:br>
            <a:endParaRPr lang="en-NZ" sz="1800">
              <a:solidFill>
                <a:srgbClr val="FFFFFF"/>
              </a:solidFill>
              <a:latin typeface="Montserrat" panose="00000500000000000000" pitchFamily="2" charset="0"/>
              <a:ea typeface="Montserrat"/>
              <a:cs typeface="Montserrat"/>
              <a:sym typeface="Montserrat"/>
            </a:endParaRPr>
          </a:p>
        </p:txBody>
      </p:sp>
      <p:sp>
        <p:nvSpPr>
          <p:cNvPr id="35" name="Rectangle 34">
            <a:extLst>
              <a:ext uri="{FF2B5EF4-FFF2-40B4-BE49-F238E27FC236}">
                <a16:creationId xmlns:a16="http://schemas.microsoft.com/office/drawing/2014/main" id="{7BEE5BF6-8B95-0F41-BFBB-B67388E62B80}"/>
              </a:ext>
            </a:extLst>
          </p:cNvPr>
          <p:cNvSpPr/>
          <p:nvPr/>
        </p:nvSpPr>
        <p:spPr>
          <a:xfrm>
            <a:off x="347926" y="2143214"/>
            <a:ext cx="548594" cy="548594"/>
          </a:xfrm>
          <a:prstGeom prst="rect">
            <a:avLst/>
          </a:prstGeom>
          <a:solidFill>
            <a:srgbClr val="FF6D0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F7B200AA-F6B0-8E45-9B08-8D10B8C9208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2846" y="2198413"/>
            <a:ext cx="454064" cy="454064"/>
          </a:xfrm>
          <a:prstGeom prst="rect">
            <a:avLst/>
          </a:prstGeom>
        </p:spPr>
      </p:pic>
      <p:sp>
        <p:nvSpPr>
          <p:cNvPr id="18" name="Google Shape;944;p63">
            <a:extLst>
              <a:ext uri="{FF2B5EF4-FFF2-40B4-BE49-F238E27FC236}">
                <a16:creationId xmlns:a16="http://schemas.microsoft.com/office/drawing/2014/main" id="{BC768CB7-6359-B342-862A-757821A65BB1}"/>
              </a:ext>
            </a:extLst>
          </p:cNvPr>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Tree>
    <p:extLst>
      <p:ext uri="{BB962C8B-B14F-4D97-AF65-F5344CB8AC3E}">
        <p14:creationId xmlns:p14="http://schemas.microsoft.com/office/powerpoint/2010/main" val="1978882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C7F45DA0-2087-F54F-9097-3ABF6EF11885}"/>
              </a:ext>
            </a:extLst>
          </p:cNvPr>
          <p:cNvGraphicFramePr>
            <a:graphicFrameLocks noGrp="1"/>
          </p:cNvGraphicFramePr>
          <p:nvPr>
            <p:extLst>
              <p:ext uri="{D42A27DB-BD31-4B8C-83A1-F6EECF244321}">
                <p14:modId xmlns:p14="http://schemas.microsoft.com/office/powerpoint/2010/main" val="1554863750"/>
              </p:ext>
            </p:extLst>
          </p:nvPr>
        </p:nvGraphicFramePr>
        <p:xfrm>
          <a:off x="7224737" y="1014150"/>
          <a:ext cx="1562602" cy="3260548"/>
        </p:xfrm>
        <a:graphic>
          <a:graphicData uri="http://schemas.openxmlformats.org/drawingml/2006/table">
            <a:tbl>
              <a:tblPr firstRow="1" bandRow="1"/>
              <a:tblGrid>
                <a:gridCol w="781301">
                  <a:extLst>
                    <a:ext uri="{9D8B030D-6E8A-4147-A177-3AD203B41FA5}">
                      <a16:colId xmlns:a16="http://schemas.microsoft.com/office/drawing/2014/main" val="3455124379"/>
                    </a:ext>
                  </a:extLst>
                </a:gridCol>
                <a:gridCol w="781301">
                  <a:extLst>
                    <a:ext uri="{9D8B030D-6E8A-4147-A177-3AD203B41FA5}">
                      <a16:colId xmlns:a16="http://schemas.microsoft.com/office/drawing/2014/main" val="3216099134"/>
                    </a:ext>
                  </a:extLst>
                </a:gridCol>
              </a:tblGrid>
              <a:tr h="496890">
                <a:tc gridSpan="2">
                  <a:txBody>
                    <a:bodyPr/>
                    <a:lstStyle/>
                    <a:p>
                      <a:pPr algn="l"/>
                      <a:r>
                        <a:rPr lang="en-AU" sz="1000">
                          <a:latin typeface="Montserrat" panose="00000500000000000000" pitchFamily="2" charset="0"/>
                        </a:rPr>
                        <a:t>Anticipated freedom from impacts of COVID-19</a:t>
                      </a:r>
                    </a:p>
                  </a:txBody>
                  <a:tcPr marL="72000" marR="72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hMerge="1">
                  <a:txBody>
                    <a:bodyPr/>
                    <a:lstStyle/>
                    <a:p>
                      <a:endParaRPr lang="en-AU" sz="1100">
                        <a:latin typeface="Montserrat" panose="00000500000000000000" pitchFamily="2" charset="0"/>
                      </a:endParaRPr>
                    </a:p>
                  </a:txBody>
                  <a:tcPr/>
                </a:tc>
                <a:extLst>
                  <a:ext uri="{0D108BD9-81ED-4DB2-BD59-A6C34878D82A}">
                    <a16:rowId xmlns:a16="http://schemas.microsoft.com/office/drawing/2014/main" val="1392390841"/>
                  </a:ext>
                </a:extLst>
              </a:tr>
              <a:tr h="287656">
                <a:tc>
                  <a:txBody>
                    <a:bodyPr/>
                    <a:lstStyle/>
                    <a:p>
                      <a:pPr algn="l"/>
                      <a:r>
                        <a:rPr lang="en-AU" sz="1100" b="1">
                          <a:latin typeface="Montserrat" panose="00000500000000000000" pitchFamily="2" charset="0"/>
                        </a:rPr>
                        <a:t>2022</a:t>
                      </a:r>
                    </a:p>
                  </a:txBody>
                  <a:tcPr marL="72000" marR="72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AU" sz="1100" b="1">
                          <a:latin typeface="Montserrat" panose="00000500000000000000" pitchFamily="2" charset="0"/>
                        </a:rPr>
                        <a:t>2023+</a:t>
                      </a:r>
                    </a:p>
                  </a:txBody>
                  <a:tcPr marL="72000" marR="72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1564995"/>
                  </a:ext>
                </a:extLst>
              </a:tr>
              <a:tr h="407282">
                <a:tc>
                  <a:txBody>
                    <a:bodyPr/>
                    <a:lstStyle/>
                    <a:p>
                      <a:pPr algn="l"/>
                      <a:r>
                        <a:rPr lang="en-AU" sz="1000">
                          <a:latin typeface="Montserrat" panose="00000500000000000000" pitchFamily="2" charset="0"/>
                        </a:rPr>
                        <a:t>28%</a:t>
                      </a:r>
                    </a:p>
                  </a:txBody>
                  <a:tcPr marL="72000" marR="72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AU" sz="1000">
                          <a:latin typeface="Montserrat" panose="00000500000000000000" pitchFamily="2" charset="0"/>
                        </a:rPr>
                        <a:t>53%</a:t>
                      </a:r>
                    </a:p>
                  </a:txBody>
                  <a:tcPr marL="72000" marR="72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8817551"/>
                  </a:ext>
                </a:extLst>
              </a:tr>
              <a:tr h="407282">
                <a:tc>
                  <a:txBody>
                    <a:bodyPr/>
                    <a:lstStyle/>
                    <a:p>
                      <a:pPr algn="l" fontAlgn="ctr"/>
                      <a:r>
                        <a:rPr lang="en-AU" sz="1000" b="0" i="0" u="none" strike="noStrike">
                          <a:solidFill>
                            <a:srgbClr val="000000"/>
                          </a:solidFill>
                          <a:effectLst/>
                          <a:latin typeface="Montserrat" panose="00000500000000000000" pitchFamily="2" charset="0"/>
                        </a:rPr>
                        <a:t>26% </a:t>
                      </a:r>
                    </a:p>
                  </a:txBody>
                  <a:tcPr marL="72000" marR="72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1000" b="0" i="0" u="none" strike="noStrike">
                          <a:solidFill>
                            <a:srgbClr val="000000"/>
                          </a:solidFill>
                          <a:effectLst/>
                          <a:latin typeface="Montserrat" panose="00000500000000000000" pitchFamily="2" charset="0"/>
                        </a:rPr>
                        <a:t>51% </a:t>
                      </a:r>
                    </a:p>
                  </a:txBody>
                  <a:tcPr marL="72000" marR="72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6743769"/>
                  </a:ext>
                </a:extLst>
              </a:tr>
              <a:tr h="407282">
                <a:tc>
                  <a:txBody>
                    <a:bodyPr/>
                    <a:lstStyle/>
                    <a:p>
                      <a:pPr algn="l" fontAlgn="ctr"/>
                      <a:r>
                        <a:rPr lang="en-AU" sz="1000" b="1" i="0" u="none" strike="noStrike">
                          <a:solidFill>
                            <a:schemeClr val="accent2"/>
                          </a:solidFill>
                          <a:effectLst/>
                          <a:latin typeface="Montserrat" panose="00000500000000000000" pitchFamily="2" charset="0"/>
                        </a:rPr>
                        <a:t>41% </a:t>
                      </a:r>
                    </a:p>
                  </a:txBody>
                  <a:tcPr marL="72000" marR="72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1000" b="0" i="0" u="none" strike="noStrike">
                          <a:solidFill>
                            <a:srgbClr val="000000"/>
                          </a:solidFill>
                          <a:effectLst/>
                          <a:latin typeface="Montserrat" panose="00000500000000000000" pitchFamily="2" charset="0"/>
                        </a:rPr>
                        <a:t>46% </a:t>
                      </a:r>
                    </a:p>
                  </a:txBody>
                  <a:tcPr marL="72000" marR="72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170501"/>
                  </a:ext>
                </a:extLst>
              </a:tr>
              <a:tr h="407282">
                <a:tc>
                  <a:txBody>
                    <a:bodyPr/>
                    <a:lstStyle/>
                    <a:p>
                      <a:pPr algn="l" fontAlgn="ctr"/>
                      <a:r>
                        <a:rPr lang="en-AU" sz="1000" b="0" i="0" u="none" strike="noStrike">
                          <a:solidFill>
                            <a:srgbClr val="000000"/>
                          </a:solidFill>
                          <a:effectLst/>
                          <a:latin typeface="Montserrat" panose="00000500000000000000" pitchFamily="2" charset="0"/>
                        </a:rPr>
                        <a:t>25% </a:t>
                      </a:r>
                    </a:p>
                  </a:txBody>
                  <a:tcPr marL="72000" marR="72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1000" b="1" i="0" u="none" strike="noStrike">
                          <a:solidFill>
                            <a:schemeClr val="accent2"/>
                          </a:solidFill>
                          <a:effectLst/>
                          <a:latin typeface="Montserrat" panose="00000500000000000000" pitchFamily="2" charset="0"/>
                        </a:rPr>
                        <a:t>58% </a:t>
                      </a:r>
                    </a:p>
                  </a:txBody>
                  <a:tcPr marL="72000" marR="72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0866252"/>
                  </a:ext>
                </a:extLst>
              </a:tr>
              <a:tr h="407282">
                <a:tc>
                  <a:txBody>
                    <a:bodyPr/>
                    <a:lstStyle/>
                    <a:p>
                      <a:pPr algn="l" fontAlgn="ctr"/>
                      <a:r>
                        <a:rPr lang="en-AU" sz="1000" b="0" i="0" u="none" strike="noStrike">
                          <a:solidFill>
                            <a:srgbClr val="000000"/>
                          </a:solidFill>
                          <a:effectLst/>
                          <a:latin typeface="Montserrat" panose="00000500000000000000" pitchFamily="2" charset="0"/>
                        </a:rPr>
                        <a:t>22% </a:t>
                      </a:r>
                    </a:p>
                  </a:txBody>
                  <a:tcPr marL="72000" marR="72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1000" b="1" i="0" u="none" strike="noStrike">
                          <a:solidFill>
                            <a:srgbClr val="000000"/>
                          </a:solidFill>
                          <a:effectLst/>
                          <a:latin typeface="Montserrat" panose="00000500000000000000" pitchFamily="2" charset="0"/>
                        </a:rPr>
                        <a:t>55% </a:t>
                      </a:r>
                    </a:p>
                  </a:txBody>
                  <a:tcPr marL="72000" marR="72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2371838"/>
                  </a:ext>
                </a:extLst>
              </a:tr>
              <a:tr h="407282">
                <a:tc>
                  <a:txBody>
                    <a:bodyPr/>
                    <a:lstStyle/>
                    <a:p>
                      <a:pPr algn="l" fontAlgn="ctr"/>
                      <a:r>
                        <a:rPr lang="en-AU" sz="1000" b="1" i="0" u="none" strike="noStrike">
                          <a:solidFill>
                            <a:srgbClr val="000000"/>
                          </a:solidFill>
                          <a:effectLst/>
                          <a:latin typeface="Montserrat" panose="00000500000000000000" pitchFamily="2" charset="0"/>
                        </a:rPr>
                        <a:t>32%</a:t>
                      </a:r>
                    </a:p>
                  </a:txBody>
                  <a:tcPr marL="72000" marR="72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1000" b="0" i="0" u="none" strike="noStrike">
                          <a:solidFill>
                            <a:srgbClr val="000000"/>
                          </a:solidFill>
                          <a:effectLst/>
                          <a:latin typeface="Montserrat" panose="00000500000000000000" pitchFamily="2" charset="0"/>
                        </a:rPr>
                        <a:t>48% </a:t>
                      </a:r>
                    </a:p>
                  </a:txBody>
                  <a:tcPr marL="72000" marR="72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2095643"/>
                  </a:ext>
                </a:extLst>
              </a:tr>
            </a:tbl>
          </a:graphicData>
        </a:graphic>
      </p:graphicFrame>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p:txBody>
          <a:bodyPr/>
          <a:lstStyle/>
          <a:p>
            <a:r>
              <a:rPr lang="en-US"/>
              <a:t>Cautious spenders reflect cautious mindset in 2022 </a:t>
            </a:r>
          </a:p>
        </p:txBody>
      </p:sp>
      <p:sp>
        <p:nvSpPr>
          <p:cNvPr id="4" name="Subtitle 3">
            <a:extLst>
              <a:ext uri="{FF2B5EF4-FFF2-40B4-BE49-F238E27FC236}">
                <a16:creationId xmlns:a16="http://schemas.microsoft.com/office/drawing/2014/main" id="{9DABE965-1424-6E49-8961-12E07CA0F2BE}"/>
              </a:ext>
            </a:extLst>
          </p:cNvPr>
          <p:cNvSpPr>
            <a:spLocks noGrp="1"/>
          </p:cNvSpPr>
          <p:nvPr>
            <p:ph type="subTitle" idx="2"/>
          </p:nvPr>
        </p:nvSpPr>
        <p:spPr/>
        <p:txBody>
          <a:bodyPr/>
          <a:lstStyle/>
          <a:p>
            <a:r>
              <a:rPr lang="en-US"/>
              <a:t>Rebounders and Thrivers are more optimistic</a:t>
            </a:r>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US"/>
              <a:t>Source: NielsenIQ 2022 Consumer Outlook Survey, Dec 2021 </a:t>
            </a:r>
          </a:p>
          <a:p>
            <a:r>
              <a:rPr lang="en-US"/>
              <a:t>Q. If COVID-19 is still impacting your market in terms of infections and cautionary guidance over the next 12 months, what would you do? </a:t>
            </a:r>
          </a:p>
        </p:txBody>
      </p:sp>
      <p:cxnSp>
        <p:nvCxnSpPr>
          <p:cNvPr id="8" name="Google Shape;1606;p117">
            <a:extLst>
              <a:ext uri="{FF2B5EF4-FFF2-40B4-BE49-F238E27FC236}">
                <a16:creationId xmlns:a16="http://schemas.microsoft.com/office/drawing/2014/main" id="{F82A0A23-E731-6C4F-A482-73298EE18F09}"/>
              </a:ext>
            </a:extLst>
          </p:cNvPr>
          <p:cNvCxnSpPr>
            <a:cxnSpLocks/>
          </p:cNvCxnSpPr>
          <p:nvPr/>
        </p:nvCxnSpPr>
        <p:spPr>
          <a:xfrm>
            <a:off x="354650" y="1541323"/>
            <a:ext cx="8434700" cy="0"/>
          </a:xfrm>
          <a:prstGeom prst="straightConnector1">
            <a:avLst/>
          </a:prstGeom>
          <a:noFill/>
          <a:ln w="9525" cap="flat" cmpd="sng">
            <a:solidFill>
              <a:srgbClr val="333333"/>
            </a:solidFill>
            <a:prstDash val="solid"/>
            <a:round/>
            <a:headEnd type="none" w="med" len="med"/>
            <a:tailEnd type="none" w="med" len="med"/>
          </a:ln>
        </p:spPr>
      </p:cxnSp>
      <p:sp>
        <p:nvSpPr>
          <p:cNvPr id="9" name="Google Shape;1607;p117">
            <a:extLst>
              <a:ext uri="{FF2B5EF4-FFF2-40B4-BE49-F238E27FC236}">
                <a16:creationId xmlns:a16="http://schemas.microsoft.com/office/drawing/2014/main" id="{BA66C806-2704-2245-A122-95768CB0F5ED}"/>
              </a:ext>
            </a:extLst>
          </p:cNvPr>
          <p:cNvSpPr txBox="1"/>
          <p:nvPr/>
        </p:nvSpPr>
        <p:spPr>
          <a:xfrm>
            <a:off x="354650" y="1021218"/>
            <a:ext cx="8434700" cy="300000"/>
          </a:xfrm>
          <a:prstGeom prst="rect">
            <a:avLst/>
          </a:prstGeom>
          <a:noFill/>
          <a:ln>
            <a:noFill/>
          </a:ln>
        </p:spPr>
        <p:txBody>
          <a:bodyPr spcFirstLastPara="1" wrap="square" lIns="0" tIns="45700" rIns="0" bIns="45700" anchor="t" anchorCtr="0">
            <a:noAutofit/>
          </a:bodyPr>
          <a:lstStyle/>
          <a:p>
            <a:pPr lvl="0">
              <a:spcAft>
                <a:spcPts val="1200"/>
              </a:spcAft>
              <a:buSzPts val="1100"/>
            </a:pPr>
            <a:r>
              <a:rPr lang="en-NZ" sz="1300" b="1">
                <a:solidFill>
                  <a:srgbClr val="1A1A1A"/>
                </a:solidFill>
                <a:latin typeface="Montserrat" panose="00000500000000000000" pitchFamily="2" charset="0"/>
                <a:ea typeface="Montserrat"/>
                <a:cs typeface="Montserrat"/>
                <a:sym typeface="Montserrat"/>
              </a:rPr>
              <a:t>12-month outlook</a:t>
            </a:r>
            <a:br>
              <a:rPr lang="en" b="1">
                <a:solidFill>
                  <a:srgbClr val="000000"/>
                </a:solidFill>
                <a:latin typeface="Montserrat" panose="00000500000000000000" pitchFamily="2" charset="0"/>
                <a:ea typeface="Montserrat"/>
                <a:cs typeface="Montserrat"/>
                <a:sym typeface="Montserrat"/>
              </a:rPr>
            </a:br>
            <a:r>
              <a:rPr lang="en-NZ" sz="1000">
                <a:solidFill>
                  <a:schemeClr val="dk1"/>
                </a:solidFill>
                <a:latin typeface="Montserrat" panose="00000500000000000000" pitchFamily="2" charset="0"/>
                <a:ea typeface="Montserrat"/>
                <a:cs typeface="Montserrat"/>
                <a:sym typeface="Montserrat"/>
              </a:rPr>
              <a:t>Approach to living in the next 12 months vs anticipated freedom from impacts of COVID-19</a:t>
            </a:r>
            <a:endParaRPr lang="en-NZ" sz="1000">
              <a:solidFill>
                <a:srgbClr val="000000"/>
              </a:solidFill>
              <a:latin typeface="Montserrat" panose="00000500000000000000" pitchFamily="2" charset="0"/>
              <a:ea typeface="Montserrat Light"/>
              <a:cs typeface="Montserrat Light"/>
              <a:sym typeface="Montserrat Light"/>
            </a:endParaRPr>
          </a:p>
        </p:txBody>
      </p:sp>
      <p:graphicFrame>
        <p:nvGraphicFramePr>
          <p:cNvPr id="10" name="Chart 9">
            <a:extLst>
              <a:ext uri="{FF2B5EF4-FFF2-40B4-BE49-F238E27FC236}">
                <a16:creationId xmlns:a16="http://schemas.microsoft.com/office/drawing/2014/main" id="{56364D11-045A-054B-A597-63D668C31F95}"/>
              </a:ext>
            </a:extLst>
          </p:cNvPr>
          <p:cNvGraphicFramePr/>
          <p:nvPr>
            <p:extLst>
              <p:ext uri="{D42A27DB-BD31-4B8C-83A1-F6EECF244321}">
                <p14:modId xmlns:p14="http://schemas.microsoft.com/office/powerpoint/2010/main" val="422472743"/>
              </p:ext>
            </p:extLst>
          </p:nvPr>
        </p:nvGraphicFramePr>
        <p:xfrm>
          <a:off x="354550" y="1839433"/>
          <a:ext cx="6652306" cy="30114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00501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1DE8D4B4-4296-8340-96F6-7F1E873DA17F}"/>
              </a:ext>
            </a:extLst>
          </p:cNvPr>
          <p:cNvGraphicFramePr>
            <a:graphicFrameLocks noGrp="1"/>
          </p:cNvGraphicFramePr>
          <p:nvPr>
            <p:extLst>
              <p:ext uri="{D42A27DB-BD31-4B8C-83A1-F6EECF244321}">
                <p14:modId xmlns:p14="http://schemas.microsoft.com/office/powerpoint/2010/main" val="3986155509"/>
              </p:ext>
            </p:extLst>
          </p:nvPr>
        </p:nvGraphicFramePr>
        <p:xfrm>
          <a:off x="354650" y="1246283"/>
          <a:ext cx="8434802" cy="3467592"/>
        </p:xfrm>
        <a:graphic>
          <a:graphicData uri="http://schemas.openxmlformats.org/drawingml/2006/table">
            <a:tbl>
              <a:tblPr firstRow="1" bandRow="1"/>
              <a:tblGrid>
                <a:gridCol w="1779897">
                  <a:extLst>
                    <a:ext uri="{9D8B030D-6E8A-4147-A177-3AD203B41FA5}">
                      <a16:colId xmlns:a16="http://schemas.microsoft.com/office/drawing/2014/main" val="2663285264"/>
                    </a:ext>
                  </a:extLst>
                </a:gridCol>
                <a:gridCol w="1330981">
                  <a:extLst>
                    <a:ext uri="{9D8B030D-6E8A-4147-A177-3AD203B41FA5}">
                      <a16:colId xmlns:a16="http://schemas.microsoft.com/office/drawing/2014/main" val="2860231798"/>
                    </a:ext>
                  </a:extLst>
                </a:gridCol>
                <a:gridCol w="1330981">
                  <a:extLst>
                    <a:ext uri="{9D8B030D-6E8A-4147-A177-3AD203B41FA5}">
                      <a16:colId xmlns:a16="http://schemas.microsoft.com/office/drawing/2014/main" val="2473043665"/>
                    </a:ext>
                  </a:extLst>
                </a:gridCol>
                <a:gridCol w="1330981">
                  <a:extLst>
                    <a:ext uri="{9D8B030D-6E8A-4147-A177-3AD203B41FA5}">
                      <a16:colId xmlns:a16="http://schemas.microsoft.com/office/drawing/2014/main" val="3307722450"/>
                    </a:ext>
                  </a:extLst>
                </a:gridCol>
                <a:gridCol w="1330981">
                  <a:extLst>
                    <a:ext uri="{9D8B030D-6E8A-4147-A177-3AD203B41FA5}">
                      <a16:colId xmlns:a16="http://schemas.microsoft.com/office/drawing/2014/main" val="508718921"/>
                    </a:ext>
                  </a:extLst>
                </a:gridCol>
                <a:gridCol w="1330981">
                  <a:extLst>
                    <a:ext uri="{9D8B030D-6E8A-4147-A177-3AD203B41FA5}">
                      <a16:colId xmlns:a16="http://schemas.microsoft.com/office/drawing/2014/main" val="3755908454"/>
                    </a:ext>
                  </a:extLst>
                </a:gridCol>
              </a:tblGrid>
              <a:tr h="40573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a:ln>
                            <a:noFill/>
                          </a:ln>
                          <a:solidFill>
                            <a:schemeClr val="bg1"/>
                          </a:solidFill>
                          <a:effectLst/>
                          <a:uLnTx/>
                          <a:uFillTx/>
                          <a:latin typeface="Montserrat"/>
                          <a:ea typeface="Avenir"/>
                          <a:cs typeface="Avenir"/>
                          <a:sym typeface="Avenir"/>
                        </a:rPr>
                        <a:t>Future Spend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chemeClr val="bg1"/>
                          </a:solidFill>
                          <a:effectLst/>
                          <a:uLnTx/>
                          <a:uFillTx/>
                          <a:latin typeface="Montserrat"/>
                          <a:ea typeface="Avenir"/>
                          <a:cs typeface="Avenir"/>
                          <a:sym typeface="Avenir"/>
                        </a:rPr>
                        <a:t>Net More - Less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Strugglers</a:t>
                      </a:r>
                      <a:endParaRPr kumimoji="0" lang="en-AU" sz="900" b="1" i="0" u="none" strike="noStrike" kern="0" cap="none" spc="0" normalizeH="0" baseline="0" noProof="0">
                        <a:ln>
                          <a:noFill/>
                        </a:ln>
                        <a:solidFill>
                          <a:schemeClr val="bg1"/>
                        </a:solidFill>
                        <a:effectLst/>
                        <a:uLnTx/>
                        <a:uFillTx/>
                        <a:latin typeface="Montserrat"/>
                        <a:ea typeface="+mn-ea"/>
                        <a:cs typeface="+mn-cs"/>
                        <a:sym typeface="Avenir"/>
                      </a:endParaRP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80535"/>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Rebounders</a:t>
                      </a:r>
                      <a:endParaRPr kumimoji="0" lang="en-AU" sz="900" b="1" i="0" u="none" strike="noStrike" kern="0" cap="none" spc="0" normalizeH="0" baseline="0" noProof="0">
                        <a:ln>
                          <a:noFill/>
                        </a:ln>
                        <a:solidFill>
                          <a:schemeClr val="bg1"/>
                        </a:solidFill>
                        <a:effectLst/>
                        <a:uLnTx/>
                        <a:uFillTx/>
                        <a:latin typeface="Montserrat"/>
                        <a:ea typeface="+mn-ea"/>
                        <a:cs typeface="+mn-cs"/>
                        <a:sym typeface="Avenir"/>
                      </a:endParaRP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D4400"/>
                    </a:solidFill>
                  </a:tcPr>
                </a:tc>
                <a:tc>
                  <a:txBody>
                    <a:bodyPr/>
                    <a:lstStyle/>
                    <a:p>
                      <a:pPr marR="0" lvl="0" algn="l" defTabSz="914400" rtl="0">
                        <a:lnSpc>
                          <a:spcPct val="100000"/>
                        </a:lnSpc>
                        <a:spcBef>
                          <a:spcPts val="0"/>
                        </a:spcBef>
                        <a:spcAft>
                          <a:spcPts val="0"/>
                        </a:spcAft>
                        <a:buFont typeface="Arial"/>
                        <a:buNone/>
                        <a:tabLst/>
                        <a:defRPr/>
                      </a:pPr>
                      <a:r>
                        <a:rPr kumimoji="0" lang="en-AU" sz="900" b="1" i="0" u="none" strike="noStrike" cap="none">
                          <a:solidFill>
                            <a:schemeClr val="bg1"/>
                          </a:solidFill>
                          <a:effectLst/>
                          <a:latin typeface="Montserrat"/>
                          <a:ea typeface="+mn-ea"/>
                          <a:cs typeface="+mn-cs"/>
                          <a:sym typeface="Avenir"/>
                        </a:rPr>
                        <a:t>Cautious</a:t>
                      </a: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6D05"/>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Unchanged</a:t>
                      </a:r>
                      <a:endParaRPr kumimoji="0" lang="en-AU" sz="900" b="1" i="0" u="none" strike="noStrike" kern="0" cap="none" spc="0" normalizeH="0" baseline="0" noProof="0">
                        <a:ln>
                          <a:noFill/>
                        </a:ln>
                        <a:solidFill>
                          <a:schemeClr val="bg1"/>
                        </a:solidFill>
                        <a:effectLst/>
                        <a:uLnTx/>
                        <a:uFillTx/>
                        <a:latin typeface="Montserrat"/>
                        <a:ea typeface="+mn-ea"/>
                        <a:cs typeface="+mn-cs"/>
                        <a:sym typeface="Avenir"/>
                      </a:endParaRP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8F90"/>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Thrivers</a:t>
                      </a:r>
                      <a:endParaRPr kumimoji="0" lang="en-AU" sz="900" b="1" i="0" u="none" strike="noStrike" kern="0" cap="none" spc="0" normalizeH="0" baseline="0">
                        <a:ln>
                          <a:noFill/>
                        </a:ln>
                        <a:solidFill>
                          <a:schemeClr val="bg1"/>
                        </a:solidFill>
                        <a:effectLst/>
                        <a:uLnTx/>
                        <a:uFillTx/>
                        <a:latin typeface="Montserrat"/>
                        <a:ea typeface="+mn-ea"/>
                        <a:cs typeface="+mn-cs"/>
                        <a:sym typeface="Arial"/>
                      </a:endParaRP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A6B"/>
                    </a:solidFill>
                  </a:tcPr>
                </a:tc>
                <a:extLst>
                  <a:ext uri="{0D108BD9-81ED-4DB2-BD59-A6C34878D82A}">
                    <a16:rowId xmlns:a16="http://schemas.microsoft.com/office/drawing/2014/main" val="756485368"/>
                  </a:ext>
                </a:extLst>
              </a:tr>
              <a:tr h="302563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schemeClr val="bg1"/>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AD4400"/>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6D05"/>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6699FF"/>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1000" b="0" i="0" u="none" strike="noStrike" kern="0" cap="none" spc="0" normalizeH="0" baseline="0" noProof="0">
                        <a:ln>
                          <a:noFill/>
                        </a:ln>
                        <a:solidFill>
                          <a:srgbClr val="0056FF"/>
                        </a:solidFill>
                        <a:effectLst/>
                        <a:uLnTx/>
                        <a:uFillTx/>
                        <a:latin typeface="Montserrat" panose="00000500000000000000" pitchFamily="2" charset="0"/>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endParaRPr lang="en-AU" sz="1000" b="0">
                        <a:solidFill>
                          <a:schemeClr val="bg1">
                            <a:lumMod val="50000"/>
                          </a:schemeClr>
                        </a:solidFill>
                        <a:latin typeface="Montserrat" panose="000005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1003931"/>
                  </a:ext>
                </a:extLst>
              </a:tr>
            </a:tbl>
          </a:graphicData>
        </a:graphic>
      </p:graphicFrame>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p:txBody>
          <a:bodyPr/>
          <a:lstStyle/>
          <a:p>
            <a:r>
              <a:rPr lang="en-US" sz="1800"/>
              <a:t>@home spend is the winner for ongoing “endemic” lifestyles in 2022</a:t>
            </a:r>
          </a:p>
        </p:txBody>
      </p:sp>
      <p:sp>
        <p:nvSpPr>
          <p:cNvPr id="4" name="Subtitle 3">
            <a:extLst>
              <a:ext uri="{FF2B5EF4-FFF2-40B4-BE49-F238E27FC236}">
                <a16:creationId xmlns:a16="http://schemas.microsoft.com/office/drawing/2014/main" id="{9DABE965-1424-6E49-8961-12E07CA0F2BE}"/>
              </a:ext>
            </a:extLst>
          </p:cNvPr>
          <p:cNvSpPr>
            <a:spLocks noGrp="1"/>
          </p:cNvSpPr>
          <p:nvPr>
            <p:ph type="subTitle" idx="2"/>
          </p:nvPr>
        </p:nvSpPr>
        <p:spPr/>
        <p:txBody>
          <a:bodyPr/>
          <a:lstStyle/>
          <a:p>
            <a:r>
              <a:rPr lang="en-US"/>
              <a:t>Those most impacted will continue to rationalize while less impacted free up purse strings </a:t>
            </a:r>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AU">
                <a:effectLst/>
                <a:latin typeface="Montserrat"/>
                <a:cs typeface="Montserrat" panose="00000500000000000000" pitchFamily="2" charset="0"/>
              </a:rPr>
              <a:t>Source: </a:t>
            </a:r>
            <a:r>
              <a:rPr lang="en-AU" err="1">
                <a:latin typeface="Montserrat"/>
                <a:cs typeface="Montserrat" panose="00000500000000000000" pitchFamily="2" charset="0"/>
              </a:rPr>
              <a:t>NielsenIQ</a:t>
            </a:r>
            <a:r>
              <a:rPr lang="en-AU">
                <a:latin typeface="Montserrat"/>
                <a:cs typeface="Montserrat" panose="00000500000000000000" pitchFamily="2" charset="0"/>
              </a:rPr>
              <a:t> 2022 Consumer Outlook Survey, Dec 2021 </a:t>
            </a:r>
            <a:endParaRPr lang="en-US"/>
          </a:p>
          <a:p>
            <a:r>
              <a:rPr lang="en-PH">
                <a:latin typeface="Montserrat"/>
              </a:rPr>
              <a:t>Change in spending calculated by subtracting % of respondents who are spending less from % of respondents who are spending more</a:t>
            </a:r>
            <a:endParaRPr lang="en-US"/>
          </a:p>
        </p:txBody>
      </p:sp>
      <p:graphicFrame>
        <p:nvGraphicFramePr>
          <p:cNvPr id="6" name="Chart 5">
            <a:extLst>
              <a:ext uri="{FF2B5EF4-FFF2-40B4-BE49-F238E27FC236}">
                <a16:creationId xmlns:a16="http://schemas.microsoft.com/office/drawing/2014/main" id="{DC91555A-0965-CD40-80C4-A63538DD5A7D}"/>
              </a:ext>
            </a:extLst>
          </p:cNvPr>
          <p:cNvGraphicFramePr/>
          <p:nvPr>
            <p:extLst>
              <p:ext uri="{D42A27DB-BD31-4B8C-83A1-F6EECF244321}">
                <p14:modId xmlns:p14="http://schemas.microsoft.com/office/powerpoint/2010/main" val="217503598"/>
              </p:ext>
            </p:extLst>
          </p:nvPr>
        </p:nvGraphicFramePr>
        <p:xfrm>
          <a:off x="5441438" y="1655346"/>
          <a:ext cx="3347912" cy="3013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869E70E9-C9F2-5A4E-8084-FBFD3E5789ED}"/>
              </a:ext>
            </a:extLst>
          </p:cNvPr>
          <p:cNvGraphicFramePr/>
          <p:nvPr>
            <p:extLst>
              <p:ext uri="{D42A27DB-BD31-4B8C-83A1-F6EECF244321}">
                <p14:modId xmlns:p14="http://schemas.microsoft.com/office/powerpoint/2010/main" val="4086235892"/>
              </p:ext>
            </p:extLst>
          </p:nvPr>
        </p:nvGraphicFramePr>
        <p:xfrm>
          <a:off x="4038523" y="1655346"/>
          <a:ext cx="3347912" cy="30255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89AA84D7-103C-A04C-BD1D-78E6E18FBF41}"/>
              </a:ext>
            </a:extLst>
          </p:cNvPr>
          <p:cNvGraphicFramePr/>
          <p:nvPr>
            <p:extLst>
              <p:ext uri="{D42A27DB-BD31-4B8C-83A1-F6EECF244321}">
                <p14:modId xmlns:p14="http://schemas.microsoft.com/office/powerpoint/2010/main" val="3155813595"/>
              </p:ext>
            </p:extLst>
          </p:nvPr>
        </p:nvGraphicFramePr>
        <p:xfrm>
          <a:off x="2635608" y="1655346"/>
          <a:ext cx="3532340" cy="301315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A5216970-2081-4345-BA38-A6787FEC5A83}"/>
              </a:ext>
            </a:extLst>
          </p:cNvPr>
          <p:cNvGraphicFramePr/>
          <p:nvPr>
            <p:extLst>
              <p:ext uri="{D42A27DB-BD31-4B8C-83A1-F6EECF244321}">
                <p14:modId xmlns:p14="http://schemas.microsoft.com/office/powerpoint/2010/main" val="1397844749"/>
              </p:ext>
            </p:extLst>
          </p:nvPr>
        </p:nvGraphicFramePr>
        <p:xfrm>
          <a:off x="1232693" y="1655346"/>
          <a:ext cx="3532340" cy="301315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a16="http://schemas.microsoft.com/office/drawing/2014/main" id="{677671BD-B1E8-3045-AADB-83F8DCA7A4D1}"/>
              </a:ext>
            </a:extLst>
          </p:cNvPr>
          <p:cNvGraphicFramePr/>
          <p:nvPr>
            <p:extLst>
              <p:ext uri="{D42A27DB-BD31-4B8C-83A1-F6EECF244321}">
                <p14:modId xmlns:p14="http://schemas.microsoft.com/office/powerpoint/2010/main" val="889023484"/>
              </p:ext>
            </p:extLst>
          </p:nvPr>
        </p:nvGraphicFramePr>
        <p:xfrm>
          <a:off x="354548" y="1655346"/>
          <a:ext cx="3007570" cy="3025573"/>
        </p:xfrm>
        <a:graphic>
          <a:graphicData uri="http://schemas.openxmlformats.org/drawingml/2006/chart">
            <c:chart xmlns:c="http://schemas.openxmlformats.org/drawingml/2006/chart" xmlns:r="http://schemas.openxmlformats.org/officeDocument/2006/relationships" r:id="rId7"/>
          </a:graphicData>
        </a:graphic>
      </p:graphicFrame>
      <p:pic>
        <p:nvPicPr>
          <p:cNvPr id="13" name="Picture 12">
            <a:extLst>
              <a:ext uri="{FF2B5EF4-FFF2-40B4-BE49-F238E27FC236}">
                <a16:creationId xmlns:a16="http://schemas.microsoft.com/office/drawing/2014/main" id="{13BC9FAC-6C78-434C-917F-856BE9DA63A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63208" y="1314167"/>
            <a:ext cx="277282" cy="277282"/>
          </a:xfrm>
          <a:prstGeom prst="rect">
            <a:avLst/>
          </a:prstGeom>
        </p:spPr>
      </p:pic>
      <p:pic>
        <p:nvPicPr>
          <p:cNvPr id="14" name="Picture 13">
            <a:extLst>
              <a:ext uri="{FF2B5EF4-FFF2-40B4-BE49-F238E27FC236}">
                <a16:creationId xmlns:a16="http://schemas.microsoft.com/office/drawing/2014/main" id="{2C4015AF-EC40-A94D-8D0C-8A16BC556AC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540849" y="1310142"/>
            <a:ext cx="277281" cy="277281"/>
          </a:xfrm>
          <a:prstGeom prst="rect">
            <a:avLst/>
          </a:prstGeom>
        </p:spPr>
      </p:pic>
      <p:pic>
        <p:nvPicPr>
          <p:cNvPr id="15" name="Picture 14">
            <a:extLst>
              <a:ext uri="{FF2B5EF4-FFF2-40B4-BE49-F238E27FC236}">
                <a16:creationId xmlns:a16="http://schemas.microsoft.com/office/drawing/2014/main" id="{DB2A3421-258E-C942-96CF-C54E8D685CC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214681" y="1310142"/>
            <a:ext cx="277282" cy="277282"/>
          </a:xfrm>
          <a:prstGeom prst="rect">
            <a:avLst/>
          </a:prstGeom>
        </p:spPr>
      </p:pic>
      <p:pic>
        <p:nvPicPr>
          <p:cNvPr id="16" name="Picture 15">
            <a:extLst>
              <a:ext uri="{FF2B5EF4-FFF2-40B4-BE49-F238E27FC236}">
                <a16:creationId xmlns:a16="http://schemas.microsoft.com/office/drawing/2014/main" id="{A594DDBD-F777-9443-9650-DD1CF3B7808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523139" y="1309932"/>
            <a:ext cx="277200" cy="277200"/>
          </a:xfrm>
          <a:prstGeom prst="rect">
            <a:avLst/>
          </a:prstGeom>
        </p:spPr>
      </p:pic>
      <p:pic>
        <p:nvPicPr>
          <p:cNvPr id="17" name="Picture 16">
            <a:extLst>
              <a:ext uri="{FF2B5EF4-FFF2-40B4-BE49-F238E27FC236}">
                <a16:creationId xmlns:a16="http://schemas.microsoft.com/office/drawing/2014/main" id="{3CE121DA-F621-4B4B-86BD-F06FF526A8C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96732" y="1379424"/>
            <a:ext cx="277200" cy="158482"/>
          </a:xfrm>
          <a:prstGeom prst="rect">
            <a:avLst/>
          </a:prstGeom>
        </p:spPr>
      </p:pic>
    </p:spTree>
    <p:extLst>
      <p:ext uri="{BB962C8B-B14F-4D97-AF65-F5344CB8AC3E}">
        <p14:creationId xmlns:p14="http://schemas.microsoft.com/office/powerpoint/2010/main" val="1205659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1" name="Rectangle 10">
            <a:extLst>
              <a:ext uri="{FF2B5EF4-FFF2-40B4-BE49-F238E27FC236}">
                <a16:creationId xmlns:a16="http://schemas.microsoft.com/office/drawing/2014/main" id="{DEBDBEAC-4FCE-2943-9BFC-D7D4088D0193}"/>
              </a:ext>
            </a:extLst>
          </p:cNvPr>
          <p:cNvSpPr/>
          <p:nvPr/>
        </p:nvSpPr>
        <p:spPr>
          <a:xfrm>
            <a:off x="4571996" y="-1020"/>
            <a:ext cx="4571998" cy="5143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AE47AF4-4431-9142-BFCB-9D31E41C5A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4571997" cy="5143500"/>
          </a:xfrm>
          <a:prstGeom prst="rect">
            <a:avLst/>
          </a:prstGeom>
        </p:spPr>
      </p:pic>
      <p:pic>
        <p:nvPicPr>
          <p:cNvPr id="7" name="Google Shape;267;p28">
            <a:extLst>
              <a:ext uri="{FF2B5EF4-FFF2-40B4-BE49-F238E27FC236}">
                <a16:creationId xmlns:a16="http://schemas.microsoft.com/office/drawing/2014/main" id="{68C559E1-8907-BE47-898B-B84199C5E8EF}"/>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0" y="0"/>
            <a:ext cx="9143995" cy="5144520"/>
          </a:xfrm>
          <a:prstGeom prst="rect">
            <a:avLst/>
          </a:prstGeom>
          <a:noFill/>
          <a:ln>
            <a:noFill/>
          </a:ln>
        </p:spPr>
      </p:pic>
      <p:pic>
        <p:nvPicPr>
          <p:cNvPr id="8" name="Google Shape;270;p28">
            <a:extLst>
              <a:ext uri="{FF2B5EF4-FFF2-40B4-BE49-F238E27FC236}">
                <a16:creationId xmlns:a16="http://schemas.microsoft.com/office/drawing/2014/main" id="{1E1D800C-72D2-B548-B4C6-C3D34ACBAE91}"/>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1372" name="Google Shape;1372;p103"/>
          <p:cNvSpPr txBox="1">
            <a:spLocks noGrp="1"/>
          </p:cNvSpPr>
          <p:nvPr>
            <p:ph type="ctrTitle"/>
          </p:nvPr>
        </p:nvSpPr>
        <p:spPr>
          <a:xfrm>
            <a:off x="5909126" y="2705568"/>
            <a:ext cx="2782350" cy="1578000"/>
          </a:xfrm>
          <a:prstGeom prst="rect">
            <a:avLst/>
          </a:prstGeom>
        </p:spPr>
        <p:txBody>
          <a:bodyPr spcFirstLastPara="1" wrap="square" lIns="0" tIns="91425" rIns="0" bIns="91425" anchor="t" anchorCtr="0">
            <a:noAutofit/>
          </a:bodyPr>
          <a:lstStyle/>
          <a:p>
            <a:pPr lvl="0"/>
            <a:r>
              <a:rPr lang="en-NZ">
                <a:ln>
                  <a:solidFill>
                    <a:schemeClr val="tx1"/>
                  </a:solidFill>
                </a:ln>
                <a:solidFill>
                  <a:schemeClr val="bg1">
                    <a:lumMod val="75000"/>
                  </a:schemeClr>
                </a:solidFill>
              </a:rPr>
              <a:t>Readjusted </a:t>
            </a:r>
            <a:br>
              <a:rPr lang="en-NZ">
                <a:ln>
                  <a:solidFill>
                    <a:schemeClr val="tx1"/>
                  </a:solidFill>
                </a:ln>
                <a:solidFill>
                  <a:schemeClr val="bg1">
                    <a:lumMod val="75000"/>
                  </a:schemeClr>
                </a:solidFill>
              </a:rPr>
            </a:br>
            <a:r>
              <a:rPr lang="en-NZ">
                <a:ln>
                  <a:solidFill>
                    <a:schemeClr val="tx1"/>
                  </a:solidFill>
                </a:ln>
                <a:solidFill>
                  <a:schemeClr val="bg1">
                    <a:lumMod val="75000"/>
                  </a:schemeClr>
                </a:solidFill>
              </a:rPr>
              <a:t>retail </a:t>
            </a:r>
            <a:br>
              <a:rPr lang="en-NZ">
                <a:ln>
                  <a:solidFill>
                    <a:schemeClr val="tx1"/>
                  </a:solidFill>
                </a:ln>
                <a:solidFill>
                  <a:schemeClr val="bg1">
                    <a:lumMod val="75000"/>
                  </a:schemeClr>
                </a:solidFill>
              </a:rPr>
            </a:br>
            <a:r>
              <a:rPr lang="en-NZ">
                <a:ln>
                  <a:solidFill>
                    <a:schemeClr val="tx1"/>
                  </a:solidFill>
                </a:ln>
                <a:solidFill>
                  <a:schemeClr val="bg1">
                    <a:lumMod val="75000"/>
                  </a:schemeClr>
                </a:solidFill>
              </a:rPr>
              <a:t>realities</a:t>
            </a:r>
            <a:endParaRPr>
              <a:ln>
                <a:solidFill>
                  <a:schemeClr val="tx1"/>
                </a:solidFill>
              </a:ln>
              <a:solidFill>
                <a:schemeClr val="bg1">
                  <a:lumMod val="75000"/>
                </a:schemeClr>
              </a:solidFill>
            </a:endParaRPr>
          </a:p>
        </p:txBody>
      </p:sp>
      <p:sp>
        <p:nvSpPr>
          <p:cNvPr id="1374" name="Google Shape;1374;p103"/>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p>
            <a:pPr marL="0" lvl="0" indent="0" algn="l" rtl="0">
              <a:spcBef>
                <a:spcPts val="0"/>
              </a:spcBef>
              <a:spcAft>
                <a:spcPts val="0"/>
              </a:spcAft>
              <a:buNone/>
            </a:pPr>
            <a:endParaRPr/>
          </a:p>
        </p:txBody>
      </p:sp>
      <p:sp>
        <p:nvSpPr>
          <p:cNvPr id="9" name="Google Shape;608;p56">
            <a:extLst>
              <a:ext uri="{FF2B5EF4-FFF2-40B4-BE49-F238E27FC236}">
                <a16:creationId xmlns:a16="http://schemas.microsoft.com/office/drawing/2014/main" id="{98FC5D69-4A19-1A44-B735-0D69040BA396}"/>
              </a:ext>
            </a:extLst>
          </p:cNvPr>
          <p:cNvSpPr txBox="1"/>
          <p:nvPr/>
        </p:nvSpPr>
        <p:spPr>
          <a:xfrm>
            <a:off x="4747850" y="2414212"/>
            <a:ext cx="2684664" cy="530100"/>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None/>
            </a:pPr>
            <a:r>
              <a:rPr lang="en" sz="13800" b="1" i="0" u="none" strike="noStrike">
                <a:ln w="22225">
                  <a:solidFill>
                    <a:schemeClr val="tx1"/>
                  </a:solidFill>
                  <a:prstDash val="solid"/>
                </a:ln>
                <a:solidFill>
                  <a:schemeClr val="accent1"/>
                </a:solidFill>
                <a:latin typeface="Montserrat" panose="00000500000000000000" pitchFamily="2" charset="0"/>
                <a:ea typeface="Montserrat"/>
                <a:cs typeface="Montserrat"/>
                <a:sym typeface="Montserrat"/>
              </a:rPr>
              <a:t>2</a:t>
            </a:r>
            <a:endParaRPr sz="13800" b="1" i="0" u="none" strike="noStrike">
              <a:ln w="22225">
                <a:solidFill>
                  <a:schemeClr val="tx1"/>
                </a:solidFill>
                <a:prstDash val="solid"/>
              </a:ln>
              <a:solidFill>
                <a:schemeClr val="accent1"/>
              </a:solidFill>
              <a:latin typeface="Montserrat" panose="00000500000000000000" pitchFamily="2" charset="0"/>
              <a:ea typeface="Montserrat"/>
              <a:cs typeface="Montserrat"/>
              <a:sym typeface="Montserrat"/>
            </a:endParaRPr>
          </a:p>
        </p:txBody>
      </p:sp>
    </p:spTree>
    <p:extLst>
      <p:ext uri="{BB962C8B-B14F-4D97-AF65-F5344CB8AC3E}">
        <p14:creationId xmlns:p14="http://schemas.microsoft.com/office/powerpoint/2010/main" val="2454190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FFB8822-23B6-40C5-A5FA-E2A3A208B2B1}"/>
              </a:ext>
            </a:extLst>
          </p:cNvPr>
          <p:cNvSpPr/>
          <p:nvPr/>
        </p:nvSpPr>
        <p:spPr>
          <a:xfrm>
            <a:off x="1700276" y="1843127"/>
            <a:ext cx="6696000" cy="108000"/>
          </a:xfrm>
          <a:prstGeom prst="rect">
            <a:avLst/>
          </a:prstGeom>
          <a:gradFill flip="none" rotWithShape="1">
            <a:gsLst>
              <a:gs pos="45000">
                <a:srgbClr val="BCBCBC"/>
              </a:gs>
              <a:gs pos="23000">
                <a:srgbClr val="CACACA"/>
              </a:gs>
              <a:gs pos="81000">
                <a:srgbClr val="494949"/>
              </a:gs>
              <a:gs pos="61000">
                <a:schemeClr val="bg2">
                  <a:lumMod val="60000"/>
                  <a:lumOff val="40000"/>
                </a:schemeClr>
              </a:gs>
              <a:gs pos="100000">
                <a:schemeClr val="tx1">
                  <a:lumMod val="95000"/>
                  <a:lumOff val="5000"/>
                </a:schemeClr>
              </a:gs>
              <a:gs pos="2000">
                <a:schemeClr val="bg1">
                  <a:lumMod val="85000"/>
                </a:schemeClr>
              </a:gs>
              <a:gs pos="100000">
                <a:schemeClr val="tx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p:txBody>
          <a:bodyPr/>
          <a:lstStyle/>
          <a:p>
            <a:r>
              <a:rPr lang="en-US"/>
              <a:t>Some have stayed rooted in offline retail environment, while others morphed to the advantages omni/online offers</a:t>
            </a:r>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US"/>
              <a:t>Source: </a:t>
            </a:r>
            <a:r>
              <a:rPr lang="en-US" err="1"/>
              <a:t>NielsenIQ</a:t>
            </a:r>
            <a:r>
              <a:rPr lang="en-US"/>
              <a:t> 2022 Consumer Outlook Survey, Dec 2021 </a:t>
            </a:r>
          </a:p>
          <a:p>
            <a:r>
              <a:rPr lang="en-US"/>
              <a:t>Q. In which channels/outlets do you normally visit to do your weekly/regular grocery shop?</a:t>
            </a:r>
          </a:p>
        </p:txBody>
      </p:sp>
      <p:cxnSp>
        <p:nvCxnSpPr>
          <p:cNvPr id="6" name="Google Shape;1606;p117">
            <a:extLst>
              <a:ext uri="{FF2B5EF4-FFF2-40B4-BE49-F238E27FC236}">
                <a16:creationId xmlns:a16="http://schemas.microsoft.com/office/drawing/2014/main" id="{2BAD8B19-4288-7545-B328-09FB3B6120CC}"/>
              </a:ext>
            </a:extLst>
          </p:cNvPr>
          <p:cNvCxnSpPr>
            <a:cxnSpLocks/>
          </p:cNvCxnSpPr>
          <p:nvPr/>
        </p:nvCxnSpPr>
        <p:spPr>
          <a:xfrm>
            <a:off x="354650" y="1541323"/>
            <a:ext cx="8434700" cy="0"/>
          </a:xfrm>
          <a:prstGeom prst="straightConnector1">
            <a:avLst/>
          </a:prstGeom>
          <a:noFill/>
          <a:ln w="9525" cap="flat" cmpd="sng">
            <a:solidFill>
              <a:srgbClr val="333333"/>
            </a:solidFill>
            <a:prstDash val="solid"/>
            <a:round/>
            <a:headEnd type="none" w="med" len="med"/>
            <a:tailEnd type="none" w="med" len="med"/>
          </a:ln>
        </p:spPr>
      </p:cxnSp>
      <p:sp>
        <p:nvSpPr>
          <p:cNvPr id="7" name="Google Shape;1607;p117">
            <a:extLst>
              <a:ext uri="{FF2B5EF4-FFF2-40B4-BE49-F238E27FC236}">
                <a16:creationId xmlns:a16="http://schemas.microsoft.com/office/drawing/2014/main" id="{DB3F16BA-B2A4-5948-9C81-4963B2C87107}"/>
              </a:ext>
            </a:extLst>
          </p:cNvPr>
          <p:cNvSpPr txBox="1"/>
          <p:nvPr/>
        </p:nvSpPr>
        <p:spPr>
          <a:xfrm>
            <a:off x="354650" y="1021218"/>
            <a:ext cx="8434700" cy="300000"/>
          </a:xfrm>
          <a:prstGeom prst="rect">
            <a:avLst/>
          </a:prstGeom>
          <a:noFill/>
          <a:ln>
            <a:noFill/>
          </a:ln>
        </p:spPr>
        <p:txBody>
          <a:bodyPr spcFirstLastPara="1" wrap="square" lIns="0" tIns="45700" rIns="0" bIns="45700" anchor="t" anchorCtr="0">
            <a:noAutofit/>
          </a:bodyPr>
          <a:lstStyle/>
          <a:p>
            <a:pPr lvl="0">
              <a:spcAft>
                <a:spcPts val="1200"/>
              </a:spcAft>
              <a:buSzPts val="1100"/>
            </a:pPr>
            <a:r>
              <a:rPr lang="en-NZ" sz="1300" b="1">
                <a:solidFill>
                  <a:srgbClr val="1A1A1A"/>
                </a:solidFill>
                <a:latin typeface="Montserrat" panose="00000500000000000000" pitchFamily="2" charset="0"/>
                <a:ea typeface="Montserrat"/>
                <a:cs typeface="Montserrat"/>
                <a:sym typeface="Montserrat"/>
              </a:rPr>
              <a:t>Regular weekly shopping channels</a:t>
            </a:r>
            <a:br>
              <a:rPr lang="en" b="1">
                <a:solidFill>
                  <a:srgbClr val="000000"/>
                </a:solidFill>
                <a:latin typeface="Montserrat" panose="00000500000000000000" pitchFamily="2" charset="0"/>
                <a:ea typeface="Montserrat"/>
                <a:cs typeface="Montserrat"/>
                <a:sym typeface="Montserrat"/>
              </a:rPr>
            </a:br>
            <a:endParaRPr lang="en-NZ" sz="1000">
              <a:solidFill>
                <a:srgbClr val="000000"/>
              </a:solidFill>
              <a:latin typeface="Montserrat" panose="00000500000000000000" pitchFamily="2" charset="0"/>
              <a:ea typeface="Montserrat Light"/>
              <a:cs typeface="Montserrat Light"/>
              <a:sym typeface="Montserrat Light"/>
            </a:endParaRPr>
          </a:p>
        </p:txBody>
      </p:sp>
      <p:graphicFrame>
        <p:nvGraphicFramePr>
          <p:cNvPr id="8" name="Chart 7">
            <a:extLst>
              <a:ext uri="{FF2B5EF4-FFF2-40B4-BE49-F238E27FC236}">
                <a16:creationId xmlns:a16="http://schemas.microsoft.com/office/drawing/2014/main" id="{DACB7924-6C96-AF46-AA57-F118A284CCF3}"/>
              </a:ext>
            </a:extLst>
          </p:cNvPr>
          <p:cNvGraphicFramePr/>
          <p:nvPr>
            <p:extLst>
              <p:ext uri="{D42A27DB-BD31-4B8C-83A1-F6EECF244321}">
                <p14:modId xmlns:p14="http://schemas.microsoft.com/office/powerpoint/2010/main" val="757075236"/>
              </p:ext>
            </p:extLst>
          </p:nvPr>
        </p:nvGraphicFramePr>
        <p:xfrm>
          <a:off x="354650" y="2010068"/>
          <a:ext cx="8434700" cy="2743683"/>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a:extLst>
              <a:ext uri="{FF2B5EF4-FFF2-40B4-BE49-F238E27FC236}">
                <a16:creationId xmlns:a16="http://schemas.microsoft.com/office/drawing/2014/main" id="{5CA188BD-D88B-412F-B90C-39378E76663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31501" y="1689787"/>
            <a:ext cx="457849" cy="457849"/>
          </a:xfrm>
          <a:prstGeom prst="rect">
            <a:avLst/>
          </a:prstGeom>
        </p:spPr>
      </p:pic>
      <p:pic>
        <p:nvPicPr>
          <p:cNvPr id="10" name="Picture 9">
            <a:extLst>
              <a:ext uri="{FF2B5EF4-FFF2-40B4-BE49-F238E27FC236}">
                <a16:creationId xmlns:a16="http://schemas.microsoft.com/office/drawing/2014/main" id="{3EDFE6F0-B36D-4DD5-AD9C-6A6F977458B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84737" y="1664851"/>
            <a:ext cx="412647" cy="412647"/>
          </a:xfrm>
          <a:prstGeom prst="rect">
            <a:avLst/>
          </a:prstGeom>
        </p:spPr>
      </p:pic>
    </p:spTree>
    <p:extLst>
      <p:ext uri="{BB962C8B-B14F-4D97-AF65-F5344CB8AC3E}">
        <p14:creationId xmlns:p14="http://schemas.microsoft.com/office/powerpoint/2010/main" val="1440344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27"/>
        <p:cNvGrpSpPr/>
        <p:nvPr/>
      </p:nvGrpSpPr>
      <p:grpSpPr>
        <a:xfrm>
          <a:off x="0" y="0"/>
          <a:ext cx="0" cy="0"/>
          <a:chOff x="0" y="0"/>
          <a:chExt cx="0" cy="0"/>
        </a:xfrm>
      </p:grpSpPr>
      <p:sp>
        <p:nvSpPr>
          <p:cNvPr id="2328" name="Google Shape;2328;p140"/>
          <p:cNvSpPr txBox="1">
            <a:spLocks noGrp="1"/>
          </p:cNvSpPr>
          <p:nvPr>
            <p:ph type="ctrTitle"/>
          </p:nvPr>
        </p:nvSpPr>
        <p:spPr>
          <a:xfrm>
            <a:off x="354650" y="1070220"/>
            <a:ext cx="6660000" cy="1470000"/>
          </a:xfrm>
          <a:prstGeom prst="rect">
            <a:avLst/>
          </a:prstGeom>
        </p:spPr>
        <p:txBody>
          <a:bodyPr spcFirstLastPara="1" wrap="square" lIns="0" tIns="91425" rIns="0" bIns="91425" anchor="b" anchorCtr="0">
            <a:noAutofit/>
          </a:bodyPr>
          <a:lstStyle/>
          <a:p>
            <a:pPr lvl="0">
              <a:buClr>
                <a:schemeClr val="dk1"/>
              </a:buClr>
              <a:buSzPts val="1100"/>
            </a:pPr>
            <a:r>
              <a:rPr lang="en-NZ" sz="2000" b="0">
                <a:solidFill>
                  <a:schemeClr val="bg1"/>
                </a:solidFill>
                <a:ea typeface="Montserrat Light"/>
                <a:cs typeface="Montserrat Light"/>
                <a:sym typeface="Montserrat Light"/>
              </a:rPr>
              <a:t>“</a:t>
            </a:r>
            <a:r>
              <a:rPr lang="en-NZ" sz="2000">
                <a:solidFill>
                  <a:schemeClr val="accent1"/>
                </a:solidFill>
                <a:ea typeface="Montserrat Light"/>
                <a:cs typeface="Montserrat Light"/>
                <a:sym typeface="Montserrat Light"/>
              </a:rPr>
              <a:t>COVID-19 has increased inequality in nearly every sphere</a:t>
            </a:r>
            <a:r>
              <a:rPr lang="en-NZ" sz="2000" b="0">
                <a:ea typeface="Montserrat Light"/>
                <a:cs typeface="Montserrat Light"/>
                <a:sym typeface="Montserrat Light"/>
              </a:rPr>
              <a:t> - in the availability of vaccines, in economic growth rates, in access to education and health care and in the scale of job and income losses – which have been higher for women and informal workers.”</a:t>
            </a:r>
            <a:endParaRPr>
              <a:solidFill>
                <a:srgbClr val="FFFFFF"/>
              </a:solidFill>
            </a:endParaRPr>
          </a:p>
        </p:txBody>
      </p:sp>
      <p:sp>
        <p:nvSpPr>
          <p:cNvPr id="2329" name="Google Shape;2329;p140"/>
          <p:cNvSpPr txBox="1">
            <a:spLocks noGrp="1"/>
          </p:cNvSpPr>
          <p:nvPr>
            <p:ph type="subTitle" idx="1"/>
          </p:nvPr>
        </p:nvSpPr>
        <p:spPr>
          <a:xfrm>
            <a:off x="354643" y="2916387"/>
            <a:ext cx="5550900" cy="384300"/>
          </a:xfrm>
          <a:prstGeom prst="rect">
            <a:avLst/>
          </a:prstGeom>
        </p:spPr>
        <p:txBody>
          <a:bodyPr spcFirstLastPara="1" wrap="square" lIns="0" tIns="91425" rIns="0" bIns="91425" anchor="t" anchorCtr="0">
            <a:noAutofit/>
          </a:bodyPr>
          <a:lstStyle/>
          <a:p>
            <a:pPr lvl="0">
              <a:spcAft>
                <a:spcPts val="1400"/>
              </a:spcAft>
            </a:pPr>
            <a:r>
              <a:rPr lang="en-NZ" sz="1200">
                <a:solidFill>
                  <a:schemeClr val="lt1"/>
                </a:solidFill>
                <a:ea typeface="Montserrat Light"/>
                <a:cs typeface="Montserrat Light"/>
                <a:sym typeface="Montserrat Light"/>
              </a:rPr>
              <a:t>Mari </a:t>
            </a:r>
            <a:r>
              <a:rPr lang="en-NZ" sz="1200" err="1">
                <a:solidFill>
                  <a:schemeClr val="lt1"/>
                </a:solidFill>
                <a:ea typeface="Montserrat Light"/>
                <a:cs typeface="Montserrat Light"/>
                <a:sym typeface="Montserrat Light"/>
              </a:rPr>
              <a:t>Pangestu</a:t>
            </a:r>
            <a:r>
              <a:rPr lang="en-NZ" sz="1200">
                <a:solidFill>
                  <a:schemeClr val="lt1"/>
                </a:solidFill>
                <a:ea typeface="Montserrat Light"/>
                <a:cs typeface="Montserrat Light"/>
                <a:sym typeface="Montserrat Light"/>
              </a:rPr>
              <a:t>, Managing Director, Development Policy &amp; Partnerships, </a:t>
            </a:r>
            <a:r>
              <a:rPr lang="en-NZ" sz="1200" b="1">
                <a:solidFill>
                  <a:schemeClr val="lt1"/>
                </a:solidFill>
                <a:ea typeface="Montserrat Light"/>
                <a:cs typeface="Montserrat Light"/>
                <a:sym typeface="Montserrat Light"/>
              </a:rPr>
              <a:t>World Bank</a:t>
            </a:r>
          </a:p>
        </p:txBody>
      </p:sp>
    </p:spTree>
    <p:extLst>
      <p:ext uri="{BB962C8B-B14F-4D97-AF65-F5344CB8AC3E}">
        <p14:creationId xmlns:p14="http://schemas.microsoft.com/office/powerpoint/2010/main" val="370085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7934B446-7905-0D42-9AC2-C19F79AEEBB7}"/>
              </a:ext>
            </a:extLst>
          </p:cNvPr>
          <p:cNvGraphicFramePr>
            <a:graphicFrameLocks noGrp="1"/>
          </p:cNvGraphicFramePr>
          <p:nvPr>
            <p:extLst>
              <p:ext uri="{D42A27DB-BD31-4B8C-83A1-F6EECF244321}">
                <p14:modId xmlns:p14="http://schemas.microsoft.com/office/powerpoint/2010/main" val="819942957"/>
              </p:ext>
            </p:extLst>
          </p:nvPr>
        </p:nvGraphicFramePr>
        <p:xfrm>
          <a:off x="354650" y="1227621"/>
          <a:ext cx="8434802" cy="3431362"/>
        </p:xfrm>
        <a:graphic>
          <a:graphicData uri="http://schemas.openxmlformats.org/drawingml/2006/table">
            <a:tbl>
              <a:tblPr firstRow="1" bandRow="1"/>
              <a:tblGrid>
                <a:gridCol w="1779897">
                  <a:extLst>
                    <a:ext uri="{9D8B030D-6E8A-4147-A177-3AD203B41FA5}">
                      <a16:colId xmlns:a16="http://schemas.microsoft.com/office/drawing/2014/main" val="2663285264"/>
                    </a:ext>
                  </a:extLst>
                </a:gridCol>
                <a:gridCol w="1330981">
                  <a:extLst>
                    <a:ext uri="{9D8B030D-6E8A-4147-A177-3AD203B41FA5}">
                      <a16:colId xmlns:a16="http://schemas.microsoft.com/office/drawing/2014/main" val="2860231798"/>
                    </a:ext>
                  </a:extLst>
                </a:gridCol>
                <a:gridCol w="1330981">
                  <a:extLst>
                    <a:ext uri="{9D8B030D-6E8A-4147-A177-3AD203B41FA5}">
                      <a16:colId xmlns:a16="http://schemas.microsoft.com/office/drawing/2014/main" val="2473043665"/>
                    </a:ext>
                  </a:extLst>
                </a:gridCol>
                <a:gridCol w="1330981">
                  <a:extLst>
                    <a:ext uri="{9D8B030D-6E8A-4147-A177-3AD203B41FA5}">
                      <a16:colId xmlns:a16="http://schemas.microsoft.com/office/drawing/2014/main" val="3307722450"/>
                    </a:ext>
                  </a:extLst>
                </a:gridCol>
                <a:gridCol w="1330981">
                  <a:extLst>
                    <a:ext uri="{9D8B030D-6E8A-4147-A177-3AD203B41FA5}">
                      <a16:colId xmlns:a16="http://schemas.microsoft.com/office/drawing/2014/main" val="508718921"/>
                    </a:ext>
                  </a:extLst>
                </a:gridCol>
                <a:gridCol w="1330981">
                  <a:extLst>
                    <a:ext uri="{9D8B030D-6E8A-4147-A177-3AD203B41FA5}">
                      <a16:colId xmlns:a16="http://schemas.microsoft.com/office/drawing/2014/main" val="3755908454"/>
                    </a:ext>
                  </a:extLst>
                </a:gridCol>
              </a:tblGrid>
              <a:tr h="40573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chemeClr val="bg1"/>
                          </a:solidFill>
                          <a:effectLst/>
                          <a:uLnTx/>
                          <a:uFillTx/>
                          <a:latin typeface="Montserrat"/>
                          <a:ea typeface="Avenir"/>
                          <a:cs typeface="Avenir"/>
                          <a:sym typeface="Avenir"/>
                        </a:rPr>
                        <a:t>Changes to</a:t>
                      </a:r>
                      <a:br>
                        <a:rPr kumimoji="0" lang="en-US" sz="1000" b="1" i="0" u="none" strike="noStrike" kern="0" cap="none" spc="0" normalizeH="0" baseline="0" noProof="0">
                          <a:ln>
                            <a:noFill/>
                          </a:ln>
                          <a:solidFill>
                            <a:srgbClr val="FFFFFF"/>
                          </a:solidFill>
                          <a:effectLst/>
                          <a:uLnTx/>
                          <a:uFillTx/>
                          <a:latin typeface="Montserrat"/>
                          <a:ea typeface="Avenir"/>
                          <a:cs typeface="Avenir"/>
                          <a:sym typeface="Avenir"/>
                        </a:rPr>
                      </a:br>
                      <a:r>
                        <a:rPr kumimoji="0" lang="en-US" sz="1000" b="1" i="0" u="none" strike="noStrike" kern="0" cap="none" spc="0" normalizeH="0" baseline="0" noProof="0">
                          <a:ln>
                            <a:noFill/>
                          </a:ln>
                          <a:solidFill>
                            <a:schemeClr val="bg1"/>
                          </a:solidFill>
                          <a:effectLst/>
                          <a:uLnTx/>
                          <a:uFillTx/>
                          <a:latin typeface="Montserrat"/>
                          <a:ea typeface="Avenir"/>
                          <a:cs typeface="Avenir"/>
                          <a:sym typeface="Avenir"/>
                        </a:rPr>
                        <a:t>shopping behavior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Strugglers</a:t>
                      </a:r>
                      <a:endParaRPr kumimoji="0" lang="en-AU" sz="900" b="1" i="0" u="none" strike="noStrike" kern="0" cap="none" spc="0" normalizeH="0" baseline="0" noProof="0">
                        <a:ln>
                          <a:noFill/>
                        </a:ln>
                        <a:solidFill>
                          <a:schemeClr val="bg1"/>
                        </a:solidFill>
                        <a:effectLst/>
                        <a:uLnTx/>
                        <a:uFillTx/>
                        <a:latin typeface="Montserrat"/>
                        <a:ea typeface="+mn-ea"/>
                        <a:cs typeface="+mn-cs"/>
                        <a:sym typeface="Avenir"/>
                      </a:endParaRP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80535"/>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Rebounders</a:t>
                      </a:r>
                      <a:endParaRPr kumimoji="0" lang="en-AU" sz="900" b="1" i="0" u="none" strike="noStrike" kern="0" cap="none" spc="0" normalizeH="0" baseline="0" noProof="0">
                        <a:ln>
                          <a:noFill/>
                        </a:ln>
                        <a:solidFill>
                          <a:schemeClr val="bg1"/>
                        </a:solidFill>
                        <a:effectLst/>
                        <a:uLnTx/>
                        <a:uFillTx/>
                        <a:latin typeface="Montserrat"/>
                        <a:ea typeface="+mn-ea"/>
                        <a:cs typeface="+mn-cs"/>
                        <a:sym typeface="Avenir"/>
                      </a:endParaRP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D4400"/>
                    </a:solidFill>
                  </a:tcPr>
                </a:tc>
                <a:tc>
                  <a:txBody>
                    <a:bodyPr/>
                    <a:lstStyle/>
                    <a:p>
                      <a:pPr marR="0" lvl="0" algn="l" defTabSz="914400" rtl="0">
                        <a:lnSpc>
                          <a:spcPct val="100000"/>
                        </a:lnSpc>
                        <a:spcBef>
                          <a:spcPts val="0"/>
                        </a:spcBef>
                        <a:spcAft>
                          <a:spcPts val="0"/>
                        </a:spcAft>
                        <a:buFont typeface="Arial"/>
                        <a:buNone/>
                        <a:tabLst/>
                        <a:defRPr/>
                      </a:pPr>
                      <a:r>
                        <a:rPr kumimoji="0" lang="en-AU" sz="900" b="1" i="0" u="none" strike="noStrike" cap="none">
                          <a:solidFill>
                            <a:schemeClr val="bg1"/>
                          </a:solidFill>
                          <a:effectLst/>
                          <a:latin typeface="Montserrat"/>
                          <a:ea typeface="+mn-ea"/>
                          <a:cs typeface="+mn-cs"/>
                          <a:sym typeface="Avenir"/>
                        </a:rPr>
                        <a:t>Cautious</a:t>
                      </a: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6D05"/>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Unchanged</a:t>
                      </a:r>
                      <a:endParaRPr kumimoji="0" lang="en-AU" sz="900" b="1" i="0" u="none" strike="noStrike" kern="0" cap="none" spc="0" normalizeH="0" baseline="0" noProof="0">
                        <a:ln>
                          <a:noFill/>
                        </a:ln>
                        <a:solidFill>
                          <a:schemeClr val="bg1"/>
                        </a:solidFill>
                        <a:effectLst/>
                        <a:uLnTx/>
                        <a:uFillTx/>
                        <a:latin typeface="Montserrat"/>
                        <a:ea typeface="+mn-ea"/>
                        <a:cs typeface="+mn-cs"/>
                        <a:sym typeface="Avenir"/>
                      </a:endParaRP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8F90"/>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Thrivers</a:t>
                      </a:r>
                      <a:endParaRPr kumimoji="0" lang="en-AU" sz="900" b="1" i="0" u="none" strike="noStrike" kern="0" cap="none" spc="0" normalizeH="0" baseline="0">
                        <a:ln>
                          <a:noFill/>
                        </a:ln>
                        <a:solidFill>
                          <a:schemeClr val="bg1"/>
                        </a:solidFill>
                        <a:effectLst/>
                        <a:uLnTx/>
                        <a:uFillTx/>
                        <a:latin typeface="Montserrat"/>
                        <a:ea typeface="+mn-ea"/>
                        <a:cs typeface="+mn-cs"/>
                        <a:sym typeface="Arial"/>
                      </a:endParaRP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A6B"/>
                    </a:solidFill>
                  </a:tcPr>
                </a:tc>
                <a:extLst>
                  <a:ext uri="{0D108BD9-81ED-4DB2-BD59-A6C34878D82A}">
                    <a16:rowId xmlns:a16="http://schemas.microsoft.com/office/drawing/2014/main" val="756485368"/>
                  </a:ext>
                </a:extLst>
              </a:tr>
              <a:tr h="302563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schemeClr val="bg1"/>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AD4400"/>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6D05"/>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6699FF"/>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1000" b="0" i="0" u="none" strike="noStrike" kern="0" cap="none" spc="0" normalizeH="0" baseline="0" noProof="0">
                        <a:ln>
                          <a:noFill/>
                        </a:ln>
                        <a:solidFill>
                          <a:srgbClr val="0056FF"/>
                        </a:solidFill>
                        <a:effectLst/>
                        <a:uLnTx/>
                        <a:uFillTx/>
                        <a:latin typeface="Montserrat" panose="00000500000000000000" pitchFamily="2" charset="0"/>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endParaRPr lang="en-AU" sz="1000" b="0">
                        <a:solidFill>
                          <a:schemeClr val="bg1">
                            <a:lumMod val="50000"/>
                          </a:schemeClr>
                        </a:solidFill>
                        <a:latin typeface="Montserrat" panose="000005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1003931"/>
                  </a:ext>
                </a:extLst>
              </a:tr>
            </a:tbl>
          </a:graphicData>
        </a:graphic>
      </p:graphicFrame>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a:xfrm>
            <a:off x="177928" y="265296"/>
            <a:ext cx="8966065" cy="393600"/>
          </a:xfrm>
        </p:spPr>
        <p:txBody>
          <a:bodyPr/>
          <a:lstStyle/>
          <a:p>
            <a:r>
              <a:rPr lang="en-US"/>
              <a:t>Online appeals to specific cohorts: more reliable; assortment; convenience</a:t>
            </a:r>
          </a:p>
        </p:txBody>
      </p:sp>
      <p:sp>
        <p:nvSpPr>
          <p:cNvPr id="4" name="Subtitle 3">
            <a:extLst>
              <a:ext uri="{FF2B5EF4-FFF2-40B4-BE49-F238E27FC236}">
                <a16:creationId xmlns:a16="http://schemas.microsoft.com/office/drawing/2014/main" id="{9DABE965-1424-6E49-8961-12E07CA0F2BE}"/>
              </a:ext>
            </a:extLst>
          </p:cNvPr>
          <p:cNvSpPr>
            <a:spLocks noGrp="1"/>
          </p:cNvSpPr>
          <p:nvPr>
            <p:ph type="subTitle" idx="2"/>
          </p:nvPr>
        </p:nvSpPr>
        <p:spPr/>
        <p:txBody>
          <a:bodyPr/>
          <a:lstStyle/>
          <a:p>
            <a:r>
              <a:rPr lang="en-US"/>
              <a:t>Increased focus on preference for local and planning for OOS</a:t>
            </a:r>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US"/>
              <a:t>Source: </a:t>
            </a:r>
            <a:r>
              <a:rPr lang="en-US" err="1"/>
              <a:t>NielsenIQ</a:t>
            </a:r>
            <a:r>
              <a:rPr lang="en-US"/>
              <a:t> 2022 Consumer Outlook Survey, December 2021</a:t>
            </a:r>
          </a:p>
          <a:p>
            <a:r>
              <a:rPr lang="en-US"/>
              <a:t>Q. Which of the following statements do you agree with?  Order based on global rank. Bars highlighted where over Ranked on global average</a:t>
            </a:r>
          </a:p>
        </p:txBody>
      </p:sp>
      <p:graphicFrame>
        <p:nvGraphicFramePr>
          <p:cNvPr id="6" name="Chart 5">
            <a:extLst>
              <a:ext uri="{FF2B5EF4-FFF2-40B4-BE49-F238E27FC236}">
                <a16:creationId xmlns:a16="http://schemas.microsoft.com/office/drawing/2014/main" id="{9BBE590B-A366-2E4E-8279-2E7E928A6D1B}"/>
              </a:ext>
            </a:extLst>
          </p:cNvPr>
          <p:cNvGraphicFramePr/>
          <p:nvPr>
            <p:extLst>
              <p:ext uri="{D42A27DB-BD31-4B8C-83A1-F6EECF244321}">
                <p14:modId xmlns:p14="http://schemas.microsoft.com/office/powerpoint/2010/main" val="1548014729"/>
              </p:ext>
            </p:extLst>
          </p:nvPr>
        </p:nvGraphicFramePr>
        <p:xfrm>
          <a:off x="6538311" y="1612525"/>
          <a:ext cx="2212647" cy="30315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159C548E-CF60-C741-9F23-6F61C39BE9E3}"/>
              </a:ext>
            </a:extLst>
          </p:cNvPr>
          <p:cNvGraphicFramePr/>
          <p:nvPr>
            <p:extLst>
              <p:ext uri="{D42A27DB-BD31-4B8C-83A1-F6EECF244321}">
                <p14:modId xmlns:p14="http://schemas.microsoft.com/office/powerpoint/2010/main" val="3568235583"/>
              </p:ext>
            </p:extLst>
          </p:nvPr>
        </p:nvGraphicFramePr>
        <p:xfrm>
          <a:off x="5153121" y="1612525"/>
          <a:ext cx="2338984" cy="30315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598E02E0-702C-5A4F-9CA4-F46DFF1C6E77}"/>
              </a:ext>
            </a:extLst>
          </p:cNvPr>
          <p:cNvGraphicFramePr/>
          <p:nvPr>
            <p:extLst>
              <p:ext uri="{D42A27DB-BD31-4B8C-83A1-F6EECF244321}">
                <p14:modId xmlns:p14="http://schemas.microsoft.com/office/powerpoint/2010/main" val="3786797150"/>
              </p:ext>
            </p:extLst>
          </p:nvPr>
        </p:nvGraphicFramePr>
        <p:xfrm>
          <a:off x="3611762" y="1612525"/>
          <a:ext cx="2786071" cy="303157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4EBE0946-8476-D04F-911F-9736709B4DFF}"/>
              </a:ext>
            </a:extLst>
          </p:cNvPr>
          <p:cNvGraphicFramePr/>
          <p:nvPr>
            <p:extLst>
              <p:ext uri="{D42A27DB-BD31-4B8C-83A1-F6EECF244321}">
                <p14:modId xmlns:p14="http://schemas.microsoft.com/office/powerpoint/2010/main" val="2184823559"/>
              </p:ext>
            </p:extLst>
          </p:nvPr>
        </p:nvGraphicFramePr>
        <p:xfrm>
          <a:off x="2158373" y="1612525"/>
          <a:ext cx="3057575" cy="303157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a16="http://schemas.microsoft.com/office/drawing/2014/main" id="{BE1AB98E-67A2-FD44-9C39-074A8B5E9A36}"/>
              </a:ext>
            </a:extLst>
          </p:cNvPr>
          <p:cNvGraphicFramePr/>
          <p:nvPr>
            <p:extLst>
              <p:ext uri="{D42A27DB-BD31-4B8C-83A1-F6EECF244321}">
                <p14:modId xmlns:p14="http://schemas.microsoft.com/office/powerpoint/2010/main" val="3831123790"/>
              </p:ext>
            </p:extLst>
          </p:nvPr>
        </p:nvGraphicFramePr>
        <p:xfrm>
          <a:off x="406037" y="1618674"/>
          <a:ext cx="3404331" cy="3046459"/>
        </p:xfrm>
        <a:graphic>
          <a:graphicData uri="http://schemas.openxmlformats.org/drawingml/2006/chart">
            <c:chart xmlns:c="http://schemas.openxmlformats.org/drawingml/2006/chart" xmlns:r="http://schemas.openxmlformats.org/officeDocument/2006/relationships" r:id="rId7"/>
          </a:graphicData>
        </a:graphic>
      </p:graphicFrame>
      <p:pic>
        <p:nvPicPr>
          <p:cNvPr id="12" name="Picture 11">
            <a:extLst>
              <a:ext uri="{FF2B5EF4-FFF2-40B4-BE49-F238E27FC236}">
                <a16:creationId xmlns:a16="http://schemas.microsoft.com/office/drawing/2014/main" id="{77CE5E7E-DA0D-324D-A446-0F029E520A9F}"/>
              </a:ext>
            </a:extLst>
          </p:cNvPr>
          <p:cNvPicPr>
            <a:picLocks noChangeAspect="1"/>
          </p:cNvPicPr>
          <p:nvPr/>
        </p:nvPicPr>
        <p:blipFill>
          <a:blip r:embed="rId8"/>
          <a:stretch>
            <a:fillRect/>
          </a:stretch>
        </p:blipFill>
        <p:spPr>
          <a:xfrm>
            <a:off x="-4440552" y="1483216"/>
            <a:ext cx="4410075" cy="3283049"/>
          </a:xfrm>
          <a:prstGeom prst="rect">
            <a:avLst/>
          </a:prstGeom>
        </p:spPr>
      </p:pic>
      <p:pic>
        <p:nvPicPr>
          <p:cNvPr id="14" name="Picture 13">
            <a:extLst>
              <a:ext uri="{FF2B5EF4-FFF2-40B4-BE49-F238E27FC236}">
                <a16:creationId xmlns:a16="http://schemas.microsoft.com/office/drawing/2014/main" id="{75190376-191C-9948-8619-08F72F55B97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63208" y="1295505"/>
            <a:ext cx="277282" cy="277282"/>
          </a:xfrm>
          <a:prstGeom prst="rect">
            <a:avLst/>
          </a:prstGeom>
        </p:spPr>
      </p:pic>
      <p:pic>
        <p:nvPicPr>
          <p:cNvPr id="15" name="Picture 14">
            <a:extLst>
              <a:ext uri="{FF2B5EF4-FFF2-40B4-BE49-F238E27FC236}">
                <a16:creationId xmlns:a16="http://schemas.microsoft.com/office/drawing/2014/main" id="{A7FA24C0-4CC7-0D48-9512-5CBA1EA3195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540849" y="1291480"/>
            <a:ext cx="277281" cy="277281"/>
          </a:xfrm>
          <a:prstGeom prst="rect">
            <a:avLst/>
          </a:prstGeom>
        </p:spPr>
      </p:pic>
      <p:pic>
        <p:nvPicPr>
          <p:cNvPr id="16" name="Picture 15">
            <a:extLst>
              <a:ext uri="{FF2B5EF4-FFF2-40B4-BE49-F238E27FC236}">
                <a16:creationId xmlns:a16="http://schemas.microsoft.com/office/drawing/2014/main" id="{B1F13C89-53F6-9241-9B2D-BE6E2E9E6FF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214681" y="1291480"/>
            <a:ext cx="277282" cy="277282"/>
          </a:xfrm>
          <a:prstGeom prst="rect">
            <a:avLst/>
          </a:prstGeom>
        </p:spPr>
      </p:pic>
      <p:pic>
        <p:nvPicPr>
          <p:cNvPr id="17" name="Picture 16">
            <a:extLst>
              <a:ext uri="{FF2B5EF4-FFF2-40B4-BE49-F238E27FC236}">
                <a16:creationId xmlns:a16="http://schemas.microsoft.com/office/drawing/2014/main" id="{6670F9F1-A951-694A-82CC-2E48F7B0A6C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523139" y="1291270"/>
            <a:ext cx="277200" cy="277200"/>
          </a:xfrm>
          <a:prstGeom prst="rect">
            <a:avLst/>
          </a:prstGeom>
        </p:spPr>
      </p:pic>
      <p:pic>
        <p:nvPicPr>
          <p:cNvPr id="18" name="Picture 17">
            <a:extLst>
              <a:ext uri="{FF2B5EF4-FFF2-40B4-BE49-F238E27FC236}">
                <a16:creationId xmlns:a16="http://schemas.microsoft.com/office/drawing/2014/main" id="{46DE939C-E62B-7B4C-B38E-A225B3A2AC5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196732" y="1360762"/>
            <a:ext cx="277200" cy="158482"/>
          </a:xfrm>
          <a:prstGeom prst="rect">
            <a:avLst/>
          </a:prstGeom>
        </p:spPr>
      </p:pic>
    </p:spTree>
    <p:extLst>
      <p:ext uri="{BB962C8B-B14F-4D97-AF65-F5344CB8AC3E}">
        <p14:creationId xmlns:p14="http://schemas.microsoft.com/office/powerpoint/2010/main" val="886189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74"/>
        <p:cNvGrpSpPr/>
        <p:nvPr/>
      </p:nvGrpSpPr>
      <p:grpSpPr>
        <a:xfrm>
          <a:off x="0" y="0"/>
          <a:ext cx="0" cy="0"/>
          <a:chOff x="0" y="0"/>
          <a:chExt cx="0" cy="0"/>
        </a:xfrm>
      </p:grpSpPr>
      <p:grpSp>
        <p:nvGrpSpPr>
          <p:cNvPr id="1876" name="Google Shape;1876;p124"/>
          <p:cNvGrpSpPr/>
          <p:nvPr/>
        </p:nvGrpSpPr>
        <p:grpSpPr>
          <a:xfrm>
            <a:off x="1255709" y="1139293"/>
            <a:ext cx="6454928" cy="3265168"/>
            <a:chOff x="530225" y="577850"/>
            <a:chExt cx="8083551" cy="3987800"/>
          </a:xfrm>
          <a:solidFill>
            <a:srgbClr val="D9D9D9"/>
          </a:solidFill>
        </p:grpSpPr>
        <p:sp>
          <p:nvSpPr>
            <p:cNvPr id="1877" name="Google Shape;1877;p124"/>
            <p:cNvSpPr/>
            <p:nvPr/>
          </p:nvSpPr>
          <p:spPr>
            <a:xfrm>
              <a:off x="4591050" y="3538538"/>
              <a:ext cx="285750" cy="287338"/>
            </a:xfrm>
            <a:custGeom>
              <a:avLst/>
              <a:gdLst/>
              <a:ahLst/>
              <a:cxnLst/>
              <a:rect l="l" t="t" r="r" b="b"/>
              <a:pathLst>
                <a:path w="102" h="103" extrusionOk="0">
                  <a:moveTo>
                    <a:pt x="38" y="98"/>
                  </a:moveTo>
                  <a:cubicBezTo>
                    <a:pt x="38" y="96"/>
                    <a:pt x="40" y="93"/>
                    <a:pt x="42" y="96"/>
                  </a:cubicBezTo>
                  <a:cubicBezTo>
                    <a:pt x="44" y="98"/>
                    <a:pt x="43" y="101"/>
                    <a:pt x="46" y="101"/>
                  </a:cubicBezTo>
                  <a:cubicBezTo>
                    <a:pt x="50" y="101"/>
                    <a:pt x="56" y="103"/>
                    <a:pt x="57" y="101"/>
                  </a:cubicBezTo>
                  <a:cubicBezTo>
                    <a:pt x="58" y="100"/>
                    <a:pt x="62" y="99"/>
                    <a:pt x="62" y="96"/>
                  </a:cubicBezTo>
                  <a:cubicBezTo>
                    <a:pt x="62" y="93"/>
                    <a:pt x="62" y="45"/>
                    <a:pt x="62" y="43"/>
                  </a:cubicBezTo>
                  <a:cubicBezTo>
                    <a:pt x="62" y="41"/>
                    <a:pt x="70" y="43"/>
                    <a:pt x="70" y="40"/>
                  </a:cubicBezTo>
                  <a:cubicBezTo>
                    <a:pt x="70" y="37"/>
                    <a:pt x="70" y="12"/>
                    <a:pt x="70" y="12"/>
                  </a:cubicBezTo>
                  <a:cubicBezTo>
                    <a:pt x="70" y="12"/>
                    <a:pt x="76" y="12"/>
                    <a:pt x="77" y="11"/>
                  </a:cubicBezTo>
                  <a:cubicBezTo>
                    <a:pt x="79" y="11"/>
                    <a:pt x="85" y="8"/>
                    <a:pt x="87" y="9"/>
                  </a:cubicBezTo>
                  <a:cubicBezTo>
                    <a:pt x="88" y="10"/>
                    <a:pt x="90" y="13"/>
                    <a:pt x="91" y="12"/>
                  </a:cubicBezTo>
                  <a:cubicBezTo>
                    <a:pt x="92" y="11"/>
                    <a:pt x="94" y="8"/>
                    <a:pt x="97" y="8"/>
                  </a:cubicBezTo>
                  <a:cubicBezTo>
                    <a:pt x="98" y="8"/>
                    <a:pt x="100" y="8"/>
                    <a:pt x="102" y="7"/>
                  </a:cubicBezTo>
                  <a:cubicBezTo>
                    <a:pt x="102" y="6"/>
                    <a:pt x="101" y="6"/>
                    <a:pt x="101" y="5"/>
                  </a:cubicBezTo>
                  <a:cubicBezTo>
                    <a:pt x="101" y="3"/>
                    <a:pt x="87" y="6"/>
                    <a:pt x="84" y="7"/>
                  </a:cubicBezTo>
                  <a:cubicBezTo>
                    <a:pt x="82" y="7"/>
                    <a:pt x="74" y="9"/>
                    <a:pt x="72" y="7"/>
                  </a:cubicBezTo>
                  <a:cubicBezTo>
                    <a:pt x="70" y="6"/>
                    <a:pt x="54" y="7"/>
                    <a:pt x="54" y="7"/>
                  </a:cubicBezTo>
                  <a:cubicBezTo>
                    <a:pt x="51" y="5"/>
                    <a:pt x="51" y="5"/>
                    <a:pt x="51" y="5"/>
                  </a:cubicBezTo>
                  <a:cubicBezTo>
                    <a:pt x="51" y="5"/>
                    <a:pt x="26" y="5"/>
                    <a:pt x="24" y="5"/>
                  </a:cubicBezTo>
                  <a:cubicBezTo>
                    <a:pt x="21" y="5"/>
                    <a:pt x="19" y="4"/>
                    <a:pt x="16" y="3"/>
                  </a:cubicBezTo>
                  <a:cubicBezTo>
                    <a:pt x="14" y="1"/>
                    <a:pt x="12" y="1"/>
                    <a:pt x="9" y="2"/>
                  </a:cubicBezTo>
                  <a:cubicBezTo>
                    <a:pt x="6" y="3"/>
                    <a:pt x="7" y="0"/>
                    <a:pt x="5" y="0"/>
                  </a:cubicBezTo>
                  <a:cubicBezTo>
                    <a:pt x="3" y="0"/>
                    <a:pt x="2" y="3"/>
                    <a:pt x="2" y="3"/>
                  </a:cubicBezTo>
                  <a:cubicBezTo>
                    <a:pt x="0" y="3"/>
                    <a:pt x="0" y="3"/>
                    <a:pt x="0" y="3"/>
                  </a:cubicBezTo>
                  <a:cubicBezTo>
                    <a:pt x="0" y="6"/>
                    <a:pt x="2" y="10"/>
                    <a:pt x="4" y="14"/>
                  </a:cubicBezTo>
                  <a:cubicBezTo>
                    <a:pt x="7" y="17"/>
                    <a:pt x="10" y="24"/>
                    <a:pt x="12" y="30"/>
                  </a:cubicBezTo>
                  <a:cubicBezTo>
                    <a:pt x="14" y="36"/>
                    <a:pt x="19" y="42"/>
                    <a:pt x="20" y="47"/>
                  </a:cubicBezTo>
                  <a:cubicBezTo>
                    <a:pt x="22" y="51"/>
                    <a:pt x="19" y="58"/>
                    <a:pt x="21" y="60"/>
                  </a:cubicBezTo>
                  <a:cubicBezTo>
                    <a:pt x="22" y="63"/>
                    <a:pt x="23" y="68"/>
                    <a:pt x="24" y="73"/>
                  </a:cubicBezTo>
                  <a:cubicBezTo>
                    <a:pt x="24" y="78"/>
                    <a:pt x="25" y="88"/>
                    <a:pt x="29" y="93"/>
                  </a:cubicBezTo>
                  <a:cubicBezTo>
                    <a:pt x="31" y="94"/>
                    <a:pt x="32" y="96"/>
                    <a:pt x="34" y="99"/>
                  </a:cubicBezTo>
                  <a:cubicBezTo>
                    <a:pt x="36" y="99"/>
                    <a:pt x="38" y="99"/>
                    <a:pt x="38" y="98"/>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78" name="Google Shape;1878;p124"/>
            <p:cNvSpPr/>
            <p:nvPr/>
          </p:nvSpPr>
          <p:spPr>
            <a:xfrm>
              <a:off x="4876800" y="3508375"/>
              <a:ext cx="177800" cy="155575"/>
            </a:xfrm>
            <a:custGeom>
              <a:avLst/>
              <a:gdLst/>
              <a:ahLst/>
              <a:cxnLst/>
              <a:rect l="l" t="t" r="r" b="b"/>
              <a:pathLst>
                <a:path w="64" h="56" extrusionOk="0">
                  <a:moveTo>
                    <a:pt x="43" y="3"/>
                  </a:moveTo>
                  <a:cubicBezTo>
                    <a:pt x="41" y="0"/>
                    <a:pt x="41" y="0"/>
                    <a:pt x="41" y="0"/>
                  </a:cubicBezTo>
                  <a:cubicBezTo>
                    <a:pt x="34" y="0"/>
                    <a:pt x="34" y="0"/>
                    <a:pt x="34" y="0"/>
                  </a:cubicBezTo>
                  <a:cubicBezTo>
                    <a:pt x="30" y="2"/>
                    <a:pt x="30" y="3"/>
                    <a:pt x="30" y="4"/>
                  </a:cubicBezTo>
                  <a:cubicBezTo>
                    <a:pt x="30" y="6"/>
                    <a:pt x="26" y="9"/>
                    <a:pt x="23" y="10"/>
                  </a:cubicBezTo>
                  <a:cubicBezTo>
                    <a:pt x="19" y="11"/>
                    <a:pt x="16" y="18"/>
                    <a:pt x="14" y="19"/>
                  </a:cubicBezTo>
                  <a:cubicBezTo>
                    <a:pt x="12" y="20"/>
                    <a:pt x="6" y="18"/>
                    <a:pt x="4" y="18"/>
                  </a:cubicBezTo>
                  <a:cubicBezTo>
                    <a:pt x="3" y="17"/>
                    <a:pt x="2" y="18"/>
                    <a:pt x="0" y="18"/>
                  </a:cubicBezTo>
                  <a:cubicBezTo>
                    <a:pt x="1" y="20"/>
                    <a:pt x="4" y="23"/>
                    <a:pt x="5" y="23"/>
                  </a:cubicBezTo>
                  <a:cubicBezTo>
                    <a:pt x="6" y="23"/>
                    <a:pt x="6" y="31"/>
                    <a:pt x="9" y="32"/>
                  </a:cubicBezTo>
                  <a:cubicBezTo>
                    <a:pt x="12" y="34"/>
                    <a:pt x="17" y="36"/>
                    <a:pt x="17" y="38"/>
                  </a:cubicBezTo>
                  <a:cubicBezTo>
                    <a:pt x="17" y="40"/>
                    <a:pt x="20" y="42"/>
                    <a:pt x="20" y="44"/>
                  </a:cubicBezTo>
                  <a:cubicBezTo>
                    <a:pt x="20" y="46"/>
                    <a:pt x="23" y="50"/>
                    <a:pt x="26" y="50"/>
                  </a:cubicBezTo>
                  <a:cubicBezTo>
                    <a:pt x="31" y="50"/>
                    <a:pt x="31" y="52"/>
                    <a:pt x="31" y="53"/>
                  </a:cubicBezTo>
                  <a:cubicBezTo>
                    <a:pt x="31" y="55"/>
                    <a:pt x="38" y="53"/>
                    <a:pt x="39" y="55"/>
                  </a:cubicBezTo>
                  <a:cubicBezTo>
                    <a:pt x="40" y="56"/>
                    <a:pt x="47" y="55"/>
                    <a:pt x="48" y="56"/>
                  </a:cubicBezTo>
                  <a:cubicBezTo>
                    <a:pt x="51" y="54"/>
                    <a:pt x="55" y="50"/>
                    <a:pt x="56" y="48"/>
                  </a:cubicBezTo>
                  <a:cubicBezTo>
                    <a:pt x="59" y="45"/>
                    <a:pt x="57" y="41"/>
                    <a:pt x="59" y="40"/>
                  </a:cubicBezTo>
                  <a:cubicBezTo>
                    <a:pt x="60" y="39"/>
                    <a:pt x="64" y="35"/>
                    <a:pt x="63" y="34"/>
                  </a:cubicBezTo>
                  <a:cubicBezTo>
                    <a:pt x="61" y="34"/>
                    <a:pt x="63" y="30"/>
                    <a:pt x="60" y="28"/>
                  </a:cubicBezTo>
                  <a:cubicBezTo>
                    <a:pt x="58" y="26"/>
                    <a:pt x="63" y="25"/>
                    <a:pt x="63" y="21"/>
                  </a:cubicBezTo>
                  <a:cubicBezTo>
                    <a:pt x="62" y="17"/>
                    <a:pt x="63" y="9"/>
                    <a:pt x="62" y="9"/>
                  </a:cubicBezTo>
                  <a:cubicBezTo>
                    <a:pt x="61" y="8"/>
                    <a:pt x="56" y="7"/>
                    <a:pt x="53" y="5"/>
                  </a:cubicBezTo>
                  <a:cubicBezTo>
                    <a:pt x="50" y="3"/>
                    <a:pt x="43" y="3"/>
                    <a:pt x="43" y="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79" name="Google Shape;1879;p124"/>
            <p:cNvSpPr/>
            <p:nvPr/>
          </p:nvSpPr>
          <p:spPr>
            <a:xfrm>
              <a:off x="4764088" y="3559175"/>
              <a:ext cx="201613" cy="217488"/>
            </a:xfrm>
            <a:custGeom>
              <a:avLst/>
              <a:gdLst/>
              <a:ahLst/>
              <a:cxnLst/>
              <a:rect l="l" t="t" r="r" b="b"/>
              <a:pathLst>
                <a:path w="72" h="78" extrusionOk="0">
                  <a:moveTo>
                    <a:pt x="66" y="32"/>
                  </a:moveTo>
                  <a:cubicBezTo>
                    <a:pt x="63" y="32"/>
                    <a:pt x="60" y="28"/>
                    <a:pt x="60" y="26"/>
                  </a:cubicBezTo>
                  <a:cubicBezTo>
                    <a:pt x="60" y="24"/>
                    <a:pt x="57" y="22"/>
                    <a:pt x="57" y="20"/>
                  </a:cubicBezTo>
                  <a:cubicBezTo>
                    <a:pt x="57" y="18"/>
                    <a:pt x="52" y="16"/>
                    <a:pt x="49" y="14"/>
                  </a:cubicBezTo>
                  <a:cubicBezTo>
                    <a:pt x="46" y="13"/>
                    <a:pt x="46" y="5"/>
                    <a:pt x="45" y="5"/>
                  </a:cubicBezTo>
                  <a:cubicBezTo>
                    <a:pt x="44" y="5"/>
                    <a:pt x="41" y="2"/>
                    <a:pt x="40" y="0"/>
                  </a:cubicBezTo>
                  <a:cubicBezTo>
                    <a:pt x="38" y="1"/>
                    <a:pt x="36" y="1"/>
                    <a:pt x="35" y="1"/>
                  </a:cubicBezTo>
                  <a:cubicBezTo>
                    <a:pt x="32" y="1"/>
                    <a:pt x="30" y="4"/>
                    <a:pt x="29" y="5"/>
                  </a:cubicBezTo>
                  <a:cubicBezTo>
                    <a:pt x="28" y="6"/>
                    <a:pt x="26" y="3"/>
                    <a:pt x="25" y="2"/>
                  </a:cubicBezTo>
                  <a:cubicBezTo>
                    <a:pt x="23" y="1"/>
                    <a:pt x="17" y="4"/>
                    <a:pt x="15" y="4"/>
                  </a:cubicBezTo>
                  <a:cubicBezTo>
                    <a:pt x="14" y="5"/>
                    <a:pt x="8" y="5"/>
                    <a:pt x="8" y="5"/>
                  </a:cubicBezTo>
                  <a:cubicBezTo>
                    <a:pt x="8" y="5"/>
                    <a:pt x="8" y="30"/>
                    <a:pt x="8" y="33"/>
                  </a:cubicBezTo>
                  <a:cubicBezTo>
                    <a:pt x="8" y="36"/>
                    <a:pt x="0" y="34"/>
                    <a:pt x="0" y="36"/>
                  </a:cubicBezTo>
                  <a:cubicBezTo>
                    <a:pt x="0" y="37"/>
                    <a:pt x="0" y="48"/>
                    <a:pt x="0" y="60"/>
                  </a:cubicBezTo>
                  <a:cubicBezTo>
                    <a:pt x="2" y="60"/>
                    <a:pt x="3" y="61"/>
                    <a:pt x="4" y="62"/>
                  </a:cubicBezTo>
                  <a:cubicBezTo>
                    <a:pt x="5" y="64"/>
                    <a:pt x="7" y="70"/>
                    <a:pt x="6" y="71"/>
                  </a:cubicBezTo>
                  <a:cubicBezTo>
                    <a:pt x="6" y="73"/>
                    <a:pt x="5" y="72"/>
                    <a:pt x="5" y="73"/>
                  </a:cubicBezTo>
                  <a:cubicBezTo>
                    <a:pt x="5" y="74"/>
                    <a:pt x="4" y="77"/>
                    <a:pt x="6" y="77"/>
                  </a:cubicBezTo>
                  <a:cubicBezTo>
                    <a:pt x="8" y="77"/>
                    <a:pt x="12" y="78"/>
                    <a:pt x="14" y="76"/>
                  </a:cubicBezTo>
                  <a:cubicBezTo>
                    <a:pt x="16" y="74"/>
                    <a:pt x="21" y="70"/>
                    <a:pt x="21" y="68"/>
                  </a:cubicBezTo>
                  <a:cubicBezTo>
                    <a:pt x="22" y="66"/>
                    <a:pt x="23" y="61"/>
                    <a:pt x="27" y="64"/>
                  </a:cubicBezTo>
                  <a:cubicBezTo>
                    <a:pt x="31" y="66"/>
                    <a:pt x="31" y="67"/>
                    <a:pt x="36" y="67"/>
                  </a:cubicBezTo>
                  <a:cubicBezTo>
                    <a:pt x="42" y="67"/>
                    <a:pt x="43" y="66"/>
                    <a:pt x="44" y="63"/>
                  </a:cubicBezTo>
                  <a:cubicBezTo>
                    <a:pt x="45" y="60"/>
                    <a:pt x="44" y="57"/>
                    <a:pt x="47" y="57"/>
                  </a:cubicBezTo>
                  <a:cubicBezTo>
                    <a:pt x="50" y="57"/>
                    <a:pt x="54" y="54"/>
                    <a:pt x="54" y="52"/>
                  </a:cubicBezTo>
                  <a:cubicBezTo>
                    <a:pt x="54" y="50"/>
                    <a:pt x="55" y="47"/>
                    <a:pt x="57" y="47"/>
                  </a:cubicBezTo>
                  <a:cubicBezTo>
                    <a:pt x="59" y="47"/>
                    <a:pt x="63" y="44"/>
                    <a:pt x="64" y="42"/>
                  </a:cubicBezTo>
                  <a:cubicBezTo>
                    <a:pt x="64" y="39"/>
                    <a:pt x="68" y="40"/>
                    <a:pt x="69" y="39"/>
                  </a:cubicBezTo>
                  <a:cubicBezTo>
                    <a:pt x="69" y="38"/>
                    <a:pt x="70" y="37"/>
                    <a:pt x="72" y="35"/>
                  </a:cubicBezTo>
                  <a:cubicBezTo>
                    <a:pt x="72" y="35"/>
                    <a:pt x="71" y="35"/>
                    <a:pt x="71" y="35"/>
                  </a:cubicBezTo>
                  <a:cubicBezTo>
                    <a:pt x="71" y="34"/>
                    <a:pt x="71" y="32"/>
                    <a:pt x="66" y="3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80" name="Google Shape;1880;p124"/>
            <p:cNvSpPr/>
            <p:nvPr/>
          </p:nvSpPr>
          <p:spPr>
            <a:xfrm>
              <a:off x="4999038" y="3744913"/>
              <a:ext cx="30163" cy="39688"/>
            </a:xfrm>
            <a:custGeom>
              <a:avLst/>
              <a:gdLst/>
              <a:ahLst/>
              <a:cxnLst/>
              <a:rect l="l" t="t" r="r" b="b"/>
              <a:pathLst>
                <a:path w="11" h="14" extrusionOk="0">
                  <a:moveTo>
                    <a:pt x="6" y="0"/>
                  </a:moveTo>
                  <a:cubicBezTo>
                    <a:pt x="4" y="0"/>
                    <a:pt x="0" y="5"/>
                    <a:pt x="0" y="6"/>
                  </a:cubicBezTo>
                  <a:cubicBezTo>
                    <a:pt x="0" y="7"/>
                    <a:pt x="3" y="13"/>
                    <a:pt x="5" y="13"/>
                  </a:cubicBezTo>
                  <a:cubicBezTo>
                    <a:pt x="8" y="14"/>
                    <a:pt x="10" y="13"/>
                    <a:pt x="10" y="12"/>
                  </a:cubicBezTo>
                  <a:cubicBezTo>
                    <a:pt x="10" y="11"/>
                    <a:pt x="10" y="10"/>
                    <a:pt x="11" y="10"/>
                  </a:cubicBezTo>
                  <a:cubicBezTo>
                    <a:pt x="11" y="8"/>
                    <a:pt x="10" y="5"/>
                    <a:pt x="10" y="3"/>
                  </a:cubicBezTo>
                  <a:cubicBezTo>
                    <a:pt x="9" y="2"/>
                    <a:pt x="7" y="0"/>
                    <a:pt x="6" y="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81" name="Google Shape;1881;p124"/>
            <p:cNvSpPr/>
            <p:nvPr/>
          </p:nvSpPr>
          <p:spPr>
            <a:xfrm>
              <a:off x="4918075" y="3810000"/>
              <a:ext cx="50800" cy="55563"/>
            </a:xfrm>
            <a:custGeom>
              <a:avLst/>
              <a:gdLst/>
              <a:ahLst/>
              <a:cxnLst/>
              <a:rect l="l" t="t" r="r" b="b"/>
              <a:pathLst>
                <a:path w="18" h="20" extrusionOk="0">
                  <a:moveTo>
                    <a:pt x="13" y="2"/>
                  </a:moveTo>
                  <a:cubicBezTo>
                    <a:pt x="12" y="0"/>
                    <a:pt x="6" y="3"/>
                    <a:pt x="5" y="5"/>
                  </a:cubicBezTo>
                  <a:cubicBezTo>
                    <a:pt x="4" y="7"/>
                    <a:pt x="0" y="13"/>
                    <a:pt x="0" y="13"/>
                  </a:cubicBezTo>
                  <a:cubicBezTo>
                    <a:pt x="5" y="19"/>
                    <a:pt x="5" y="19"/>
                    <a:pt x="5" y="19"/>
                  </a:cubicBezTo>
                  <a:cubicBezTo>
                    <a:pt x="8" y="20"/>
                    <a:pt x="8" y="20"/>
                    <a:pt x="8" y="20"/>
                  </a:cubicBezTo>
                  <a:cubicBezTo>
                    <a:pt x="8" y="20"/>
                    <a:pt x="9" y="17"/>
                    <a:pt x="10" y="15"/>
                  </a:cubicBezTo>
                  <a:cubicBezTo>
                    <a:pt x="11" y="13"/>
                    <a:pt x="15" y="16"/>
                    <a:pt x="15" y="14"/>
                  </a:cubicBezTo>
                  <a:cubicBezTo>
                    <a:pt x="15" y="12"/>
                    <a:pt x="18" y="10"/>
                    <a:pt x="18" y="8"/>
                  </a:cubicBezTo>
                  <a:cubicBezTo>
                    <a:pt x="18" y="6"/>
                    <a:pt x="14" y="4"/>
                    <a:pt x="13" y="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82" name="Google Shape;1882;p124"/>
            <p:cNvSpPr/>
            <p:nvPr/>
          </p:nvSpPr>
          <p:spPr>
            <a:xfrm>
              <a:off x="4686300" y="3656013"/>
              <a:ext cx="360363" cy="317500"/>
            </a:xfrm>
            <a:custGeom>
              <a:avLst/>
              <a:gdLst/>
              <a:ahLst/>
              <a:cxnLst/>
              <a:rect l="l" t="t" r="r" b="b"/>
              <a:pathLst>
                <a:path w="129" h="114" extrusionOk="0">
                  <a:moveTo>
                    <a:pt x="123" y="42"/>
                  </a:moveTo>
                  <a:cubicBezTo>
                    <a:pt x="123" y="42"/>
                    <a:pt x="123" y="42"/>
                    <a:pt x="123" y="42"/>
                  </a:cubicBezTo>
                  <a:cubicBezTo>
                    <a:pt x="122" y="42"/>
                    <a:pt x="122" y="43"/>
                    <a:pt x="122" y="44"/>
                  </a:cubicBezTo>
                  <a:cubicBezTo>
                    <a:pt x="122" y="45"/>
                    <a:pt x="120" y="46"/>
                    <a:pt x="117" y="45"/>
                  </a:cubicBezTo>
                  <a:cubicBezTo>
                    <a:pt x="115" y="45"/>
                    <a:pt x="112" y="39"/>
                    <a:pt x="112" y="38"/>
                  </a:cubicBezTo>
                  <a:cubicBezTo>
                    <a:pt x="112" y="37"/>
                    <a:pt x="116" y="32"/>
                    <a:pt x="118" y="32"/>
                  </a:cubicBezTo>
                  <a:cubicBezTo>
                    <a:pt x="119" y="32"/>
                    <a:pt x="121" y="34"/>
                    <a:pt x="122" y="35"/>
                  </a:cubicBezTo>
                  <a:cubicBezTo>
                    <a:pt x="122" y="34"/>
                    <a:pt x="122" y="33"/>
                    <a:pt x="122" y="33"/>
                  </a:cubicBezTo>
                  <a:cubicBezTo>
                    <a:pt x="122" y="32"/>
                    <a:pt x="124" y="20"/>
                    <a:pt x="122" y="18"/>
                  </a:cubicBezTo>
                  <a:cubicBezTo>
                    <a:pt x="119" y="17"/>
                    <a:pt x="117" y="5"/>
                    <a:pt x="117" y="3"/>
                  </a:cubicBezTo>
                  <a:cubicBezTo>
                    <a:pt x="116" y="2"/>
                    <a:pt x="108" y="3"/>
                    <a:pt x="107" y="2"/>
                  </a:cubicBezTo>
                  <a:cubicBezTo>
                    <a:pt x="106" y="0"/>
                    <a:pt x="100" y="1"/>
                    <a:pt x="100" y="0"/>
                  </a:cubicBezTo>
                  <a:cubicBezTo>
                    <a:pt x="98" y="2"/>
                    <a:pt x="97" y="3"/>
                    <a:pt x="97" y="4"/>
                  </a:cubicBezTo>
                  <a:cubicBezTo>
                    <a:pt x="96" y="5"/>
                    <a:pt x="92" y="4"/>
                    <a:pt x="92" y="7"/>
                  </a:cubicBezTo>
                  <a:cubicBezTo>
                    <a:pt x="91" y="9"/>
                    <a:pt x="87" y="12"/>
                    <a:pt x="85" y="12"/>
                  </a:cubicBezTo>
                  <a:cubicBezTo>
                    <a:pt x="83" y="12"/>
                    <a:pt x="82" y="15"/>
                    <a:pt x="82" y="17"/>
                  </a:cubicBezTo>
                  <a:cubicBezTo>
                    <a:pt x="82" y="19"/>
                    <a:pt x="78" y="22"/>
                    <a:pt x="75" y="22"/>
                  </a:cubicBezTo>
                  <a:cubicBezTo>
                    <a:pt x="72" y="22"/>
                    <a:pt x="73" y="25"/>
                    <a:pt x="72" y="28"/>
                  </a:cubicBezTo>
                  <a:cubicBezTo>
                    <a:pt x="71" y="31"/>
                    <a:pt x="70" y="32"/>
                    <a:pt x="64" y="32"/>
                  </a:cubicBezTo>
                  <a:cubicBezTo>
                    <a:pt x="59" y="32"/>
                    <a:pt x="59" y="31"/>
                    <a:pt x="55" y="29"/>
                  </a:cubicBezTo>
                  <a:cubicBezTo>
                    <a:pt x="51" y="26"/>
                    <a:pt x="50" y="31"/>
                    <a:pt x="49" y="33"/>
                  </a:cubicBezTo>
                  <a:cubicBezTo>
                    <a:pt x="49" y="35"/>
                    <a:pt x="44" y="39"/>
                    <a:pt x="42" y="41"/>
                  </a:cubicBezTo>
                  <a:cubicBezTo>
                    <a:pt x="40" y="43"/>
                    <a:pt x="36" y="42"/>
                    <a:pt x="34" y="42"/>
                  </a:cubicBezTo>
                  <a:cubicBezTo>
                    <a:pt x="32" y="42"/>
                    <a:pt x="33" y="39"/>
                    <a:pt x="33" y="38"/>
                  </a:cubicBezTo>
                  <a:cubicBezTo>
                    <a:pt x="33" y="37"/>
                    <a:pt x="34" y="38"/>
                    <a:pt x="34" y="36"/>
                  </a:cubicBezTo>
                  <a:cubicBezTo>
                    <a:pt x="35" y="35"/>
                    <a:pt x="33" y="29"/>
                    <a:pt x="32" y="27"/>
                  </a:cubicBezTo>
                  <a:cubicBezTo>
                    <a:pt x="31" y="26"/>
                    <a:pt x="30" y="25"/>
                    <a:pt x="28" y="25"/>
                  </a:cubicBezTo>
                  <a:cubicBezTo>
                    <a:pt x="28" y="38"/>
                    <a:pt x="28" y="53"/>
                    <a:pt x="28" y="54"/>
                  </a:cubicBezTo>
                  <a:cubicBezTo>
                    <a:pt x="28" y="57"/>
                    <a:pt x="24" y="58"/>
                    <a:pt x="23" y="59"/>
                  </a:cubicBezTo>
                  <a:cubicBezTo>
                    <a:pt x="22" y="61"/>
                    <a:pt x="16" y="59"/>
                    <a:pt x="12" y="59"/>
                  </a:cubicBezTo>
                  <a:cubicBezTo>
                    <a:pt x="9" y="59"/>
                    <a:pt x="10" y="56"/>
                    <a:pt x="8" y="54"/>
                  </a:cubicBezTo>
                  <a:cubicBezTo>
                    <a:pt x="6" y="51"/>
                    <a:pt x="4" y="54"/>
                    <a:pt x="4" y="56"/>
                  </a:cubicBezTo>
                  <a:cubicBezTo>
                    <a:pt x="4" y="57"/>
                    <a:pt x="2" y="57"/>
                    <a:pt x="0" y="57"/>
                  </a:cubicBezTo>
                  <a:cubicBezTo>
                    <a:pt x="3" y="61"/>
                    <a:pt x="5" y="66"/>
                    <a:pt x="6" y="70"/>
                  </a:cubicBezTo>
                  <a:cubicBezTo>
                    <a:pt x="8" y="76"/>
                    <a:pt x="13" y="82"/>
                    <a:pt x="14" y="86"/>
                  </a:cubicBezTo>
                  <a:cubicBezTo>
                    <a:pt x="15" y="89"/>
                    <a:pt x="16" y="93"/>
                    <a:pt x="14" y="93"/>
                  </a:cubicBezTo>
                  <a:cubicBezTo>
                    <a:pt x="11" y="94"/>
                    <a:pt x="11" y="96"/>
                    <a:pt x="14" y="100"/>
                  </a:cubicBezTo>
                  <a:cubicBezTo>
                    <a:pt x="17" y="104"/>
                    <a:pt x="14" y="106"/>
                    <a:pt x="17" y="107"/>
                  </a:cubicBezTo>
                  <a:cubicBezTo>
                    <a:pt x="19" y="107"/>
                    <a:pt x="18" y="109"/>
                    <a:pt x="20" y="109"/>
                  </a:cubicBezTo>
                  <a:cubicBezTo>
                    <a:pt x="22" y="109"/>
                    <a:pt x="23" y="111"/>
                    <a:pt x="24" y="112"/>
                  </a:cubicBezTo>
                  <a:cubicBezTo>
                    <a:pt x="25" y="114"/>
                    <a:pt x="28" y="114"/>
                    <a:pt x="29" y="112"/>
                  </a:cubicBezTo>
                  <a:cubicBezTo>
                    <a:pt x="31" y="110"/>
                    <a:pt x="35" y="109"/>
                    <a:pt x="39" y="109"/>
                  </a:cubicBezTo>
                  <a:cubicBezTo>
                    <a:pt x="43" y="109"/>
                    <a:pt x="42" y="107"/>
                    <a:pt x="46" y="106"/>
                  </a:cubicBezTo>
                  <a:cubicBezTo>
                    <a:pt x="50" y="105"/>
                    <a:pt x="55" y="105"/>
                    <a:pt x="59" y="106"/>
                  </a:cubicBezTo>
                  <a:cubicBezTo>
                    <a:pt x="62" y="107"/>
                    <a:pt x="65" y="106"/>
                    <a:pt x="66" y="105"/>
                  </a:cubicBezTo>
                  <a:cubicBezTo>
                    <a:pt x="68" y="104"/>
                    <a:pt x="71" y="107"/>
                    <a:pt x="72" y="104"/>
                  </a:cubicBezTo>
                  <a:cubicBezTo>
                    <a:pt x="72" y="101"/>
                    <a:pt x="75" y="102"/>
                    <a:pt x="78" y="102"/>
                  </a:cubicBezTo>
                  <a:cubicBezTo>
                    <a:pt x="81" y="102"/>
                    <a:pt x="89" y="97"/>
                    <a:pt x="95" y="91"/>
                  </a:cubicBezTo>
                  <a:cubicBezTo>
                    <a:pt x="101" y="86"/>
                    <a:pt x="111" y="74"/>
                    <a:pt x="114" y="68"/>
                  </a:cubicBezTo>
                  <a:cubicBezTo>
                    <a:pt x="117" y="62"/>
                    <a:pt x="123" y="58"/>
                    <a:pt x="125" y="55"/>
                  </a:cubicBezTo>
                  <a:cubicBezTo>
                    <a:pt x="127" y="53"/>
                    <a:pt x="129" y="47"/>
                    <a:pt x="129" y="42"/>
                  </a:cubicBezTo>
                  <a:cubicBezTo>
                    <a:pt x="126" y="42"/>
                    <a:pt x="123" y="42"/>
                    <a:pt x="123" y="42"/>
                  </a:cubicBezTo>
                  <a:close/>
                  <a:moveTo>
                    <a:pt x="98" y="69"/>
                  </a:moveTo>
                  <a:cubicBezTo>
                    <a:pt x="98" y="71"/>
                    <a:pt x="94" y="68"/>
                    <a:pt x="93" y="70"/>
                  </a:cubicBezTo>
                  <a:cubicBezTo>
                    <a:pt x="92" y="72"/>
                    <a:pt x="91" y="75"/>
                    <a:pt x="91" y="75"/>
                  </a:cubicBezTo>
                  <a:cubicBezTo>
                    <a:pt x="88" y="74"/>
                    <a:pt x="88" y="74"/>
                    <a:pt x="88" y="74"/>
                  </a:cubicBezTo>
                  <a:cubicBezTo>
                    <a:pt x="83" y="68"/>
                    <a:pt x="83" y="68"/>
                    <a:pt x="83" y="68"/>
                  </a:cubicBezTo>
                  <a:cubicBezTo>
                    <a:pt x="83" y="68"/>
                    <a:pt x="87" y="62"/>
                    <a:pt x="88" y="60"/>
                  </a:cubicBezTo>
                  <a:cubicBezTo>
                    <a:pt x="89" y="58"/>
                    <a:pt x="95" y="55"/>
                    <a:pt x="96" y="57"/>
                  </a:cubicBezTo>
                  <a:cubicBezTo>
                    <a:pt x="97" y="59"/>
                    <a:pt x="101" y="61"/>
                    <a:pt x="101" y="63"/>
                  </a:cubicBezTo>
                  <a:cubicBezTo>
                    <a:pt x="101" y="65"/>
                    <a:pt x="98" y="67"/>
                    <a:pt x="98" y="69"/>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83" name="Google Shape;1883;p124"/>
            <p:cNvSpPr/>
            <p:nvPr/>
          </p:nvSpPr>
          <p:spPr>
            <a:xfrm>
              <a:off x="4591050" y="3286125"/>
              <a:ext cx="263525" cy="277813"/>
            </a:xfrm>
            <a:custGeom>
              <a:avLst/>
              <a:gdLst/>
              <a:ahLst/>
              <a:cxnLst/>
              <a:rect l="l" t="t" r="r" b="b"/>
              <a:pathLst>
                <a:path w="94" h="100" extrusionOk="0">
                  <a:moveTo>
                    <a:pt x="5" y="91"/>
                  </a:moveTo>
                  <a:cubicBezTo>
                    <a:pt x="7" y="91"/>
                    <a:pt x="6" y="94"/>
                    <a:pt x="9" y="93"/>
                  </a:cubicBezTo>
                  <a:cubicBezTo>
                    <a:pt x="12" y="92"/>
                    <a:pt x="14" y="92"/>
                    <a:pt x="16" y="94"/>
                  </a:cubicBezTo>
                  <a:cubicBezTo>
                    <a:pt x="19" y="95"/>
                    <a:pt x="21" y="96"/>
                    <a:pt x="24" y="96"/>
                  </a:cubicBezTo>
                  <a:cubicBezTo>
                    <a:pt x="26" y="96"/>
                    <a:pt x="51" y="96"/>
                    <a:pt x="51" y="96"/>
                  </a:cubicBezTo>
                  <a:cubicBezTo>
                    <a:pt x="54" y="98"/>
                    <a:pt x="54" y="98"/>
                    <a:pt x="54" y="98"/>
                  </a:cubicBezTo>
                  <a:cubicBezTo>
                    <a:pt x="54" y="98"/>
                    <a:pt x="70" y="97"/>
                    <a:pt x="72" y="98"/>
                  </a:cubicBezTo>
                  <a:cubicBezTo>
                    <a:pt x="74" y="100"/>
                    <a:pt x="82" y="98"/>
                    <a:pt x="84" y="98"/>
                  </a:cubicBezTo>
                  <a:cubicBezTo>
                    <a:pt x="85" y="97"/>
                    <a:pt x="86" y="97"/>
                    <a:pt x="87" y="97"/>
                  </a:cubicBezTo>
                  <a:cubicBezTo>
                    <a:pt x="77" y="84"/>
                    <a:pt x="77" y="84"/>
                    <a:pt x="77" y="84"/>
                  </a:cubicBezTo>
                  <a:cubicBezTo>
                    <a:pt x="78" y="58"/>
                    <a:pt x="78" y="58"/>
                    <a:pt x="78" y="58"/>
                  </a:cubicBezTo>
                  <a:cubicBezTo>
                    <a:pt x="90" y="58"/>
                    <a:pt x="90" y="58"/>
                    <a:pt x="90" y="58"/>
                  </a:cubicBezTo>
                  <a:cubicBezTo>
                    <a:pt x="92" y="56"/>
                    <a:pt x="92" y="56"/>
                    <a:pt x="92" y="56"/>
                  </a:cubicBezTo>
                  <a:cubicBezTo>
                    <a:pt x="94" y="40"/>
                    <a:pt x="94" y="40"/>
                    <a:pt x="94" y="40"/>
                  </a:cubicBezTo>
                  <a:cubicBezTo>
                    <a:pt x="93" y="40"/>
                    <a:pt x="93" y="40"/>
                    <a:pt x="92" y="40"/>
                  </a:cubicBezTo>
                  <a:cubicBezTo>
                    <a:pt x="89" y="41"/>
                    <a:pt x="87" y="41"/>
                    <a:pt x="85" y="41"/>
                  </a:cubicBezTo>
                  <a:cubicBezTo>
                    <a:pt x="82" y="41"/>
                    <a:pt x="82" y="43"/>
                    <a:pt x="80" y="43"/>
                  </a:cubicBezTo>
                  <a:cubicBezTo>
                    <a:pt x="79" y="42"/>
                    <a:pt x="80" y="38"/>
                    <a:pt x="80" y="36"/>
                  </a:cubicBezTo>
                  <a:cubicBezTo>
                    <a:pt x="81" y="35"/>
                    <a:pt x="78" y="31"/>
                    <a:pt x="76" y="30"/>
                  </a:cubicBezTo>
                  <a:cubicBezTo>
                    <a:pt x="75" y="29"/>
                    <a:pt x="79" y="20"/>
                    <a:pt x="77" y="19"/>
                  </a:cubicBezTo>
                  <a:cubicBezTo>
                    <a:pt x="76" y="18"/>
                    <a:pt x="76" y="15"/>
                    <a:pt x="76" y="12"/>
                  </a:cubicBezTo>
                  <a:cubicBezTo>
                    <a:pt x="76" y="10"/>
                    <a:pt x="74" y="11"/>
                    <a:pt x="71" y="11"/>
                  </a:cubicBezTo>
                  <a:cubicBezTo>
                    <a:pt x="67" y="11"/>
                    <a:pt x="67" y="9"/>
                    <a:pt x="67" y="9"/>
                  </a:cubicBezTo>
                  <a:cubicBezTo>
                    <a:pt x="67" y="9"/>
                    <a:pt x="63" y="8"/>
                    <a:pt x="60" y="9"/>
                  </a:cubicBezTo>
                  <a:cubicBezTo>
                    <a:pt x="58" y="10"/>
                    <a:pt x="59" y="17"/>
                    <a:pt x="57" y="16"/>
                  </a:cubicBezTo>
                  <a:cubicBezTo>
                    <a:pt x="56" y="16"/>
                    <a:pt x="51" y="17"/>
                    <a:pt x="48" y="18"/>
                  </a:cubicBezTo>
                  <a:cubicBezTo>
                    <a:pt x="44" y="19"/>
                    <a:pt x="43" y="17"/>
                    <a:pt x="41" y="13"/>
                  </a:cubicBezTo>
                  <a:cubicBezTo>
                    <a:pt x="39" y="9"/>
                    <a:pt x="37" y="10"/>
                    <a:pt x="38" y="7"/>
                  </a:cubicBezTo>
                  <a:cubicBezTo>
                    <a:pt x="39" y="4"/>
                    <a:pt x="36" y="0"/>
                    <a:pt x="36" y="0"/>
                  </a:cubicBezTo>
                  <a:cubicBezTo>
                    <a:pt x="36" y="0"/>
                    <a:pt x="13" y="0"/>
                    <a:pt x="10" y="0"/>
                  </a:cubicBezTo>
                  <a:cubicBezTo>
                    <a:pt x="9" y="0"/>
                    <a:pt x="8" y="1"/>
                    <a:pt x="6" y="3"/>
                  </a:cubicBezTo>
                  <a:cubicBezTo>
                    <a:pt x="7" y="8"/>
                    <a:pt x="12" y="17"/>
                    <a:pt x="13" y="19"/>
                  </a:cubicBezTo>
                  <a:cubicBezTo>
                    <a:pt x="14" y="22"/>
                    <a:pt x="12" y="24"/>
                    <a:pt x="12" y="28"/>
                  </a:cubicBezTo>
                  <a:cubicBezTo>
                    <a:pt x="12" y="32"/>
                    <a:pt x="16" y="40"/>
                    <a:pt x="17" y="45"/>
                  </a:cubicBezTo>
                  <a:cubicBezTo>
                    <a:pt x="17" y="50"/>
                    <a:pt x="14" y="53"/>
                    <a:pt x="11" y="56"/>
                  </a:cubicBezTo>
                  <a:cubicBezTo>
                    <a:pt x="8" y="60"/>
                    <a:pt x="5" y="67"/>
                    <a:pt x="5" y="72"/>
                  </a:cubicBezTo>
                  <a:cubicBezTo>
                    <a:pt x="5" y="76"/>
                    <a:pt x="1" y="81"/>
                    <a:pt x="1" y="83"/>
                  </a:cubicBezTo>
                  <a:cubicBezTo>
                    <a:pt x="1" y="85"/>
                    <a:pt x="0" y="91"/>
                    <a:pt x="0" y="94"/>
                  </a:cubicBezTo>
                  <a:cubicBezTo>
                    <a:pt x="0" y="94"/>
                    <a:pt x="0" y="94"/>
                    <a:pt x="0" y="94"/>
                  </a:cubicBezTo>
                  <a:cubicBezTo>
                    <a:pt x="2" y="94"/>
                    <a:pt x="2" y="94"/>
                    <a:pt x="2" y="94"/>
                  </a:cubicBezTo>
                  <a:cubicBezTo>
                    <a:pt x="2" y="94"/>
                    <a:pt x="3" y="91"/>
                    <a:pt x="5" y="9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84" name="Google Shape;1884;p124"/>
            <p:cNvSpPr/>
            <p:nvPr/>
          </p:nvSpPr>
          <p:spPr>
            <a:xfrm>
              <a:off x="4806950" y="3338513"/>
              <a:ext cx="258763" cy="225425"/>
            </a:xfrm>
            <a:custGeom>
              <a:avLst/>
              <a:gdLst/>
              <a:ahLst/>
              <a:cxnLst/>
              <a:rect l="l" t="t" r="r" b="b"/>
              <a:pathLst>
                <a:path w="93" h="81" extrusionOk="0">
                  <a:moveTo>
                    <a:pt x="72" y="3"/>
                  </a:moveTo>
                  <a:cubicBezTo>
                    <a:pt x="71" y="3"/>
                    <a:pt x="68" y="1"/>
                    <a:pt x="66" y="0"/>
                  </a:cubicBezTo>
                  <a:cubicBezTo>
                    <a:pt x="64" y="1"/>
                    <a:pt x="59" y="1"/>
                    <a:pt x="56" y="1"/>
                  </a:cubicBezTo>
                  <a:cubicBezTo>
                    <a:pt x="53" y="1"/>
                    <a:pt x="56" y="5"/>
                    <a:pt x="54" y="6"/>
                  </a:cubicBezTo>
                  <a:cubicBezTo>
                    <a:pt x="52" y="8"/>
                    <a:pt x="51" y="10"/>
                    <a:pt x="53" y="11"/>
                  </a:cubicBezTo>
                  <a:cubicBezTo>
                    <a:pt x="54" y="11"/>
                    <a:pt x="53" y="17"/>
                    <a:pt x="53" y="20"/>
                  </a:cubicBezTo>
                  <a:cubicBezTo>
                    <a:pt x="53" y="22"/>
                    <a:pt x="50" y="26"/>
                    <a:pt x="51" y="27"/>
                  </a:cubicBezTo>
                  <a:cubicBezTo>
                    <a:pt x="52" y="28"/>
                    <a:pt x="54" y="33"/>
                    <a:pt x="56" y="33"/>
                  </a:cubicBezTo>
                  <a:cubicBezTo>
                    <a:pt x="59" y="34"/>
                    <a:pt x="60" y="32"/>
                    <a:pt x="61" y="32"/>
                  </a:cubicBezTo>
                  <a:cubicBezTo>
                    <a:pt x="63" y="32"/>
                    <a:pt x="63" y="35"/>
                    <a:pt x="63" y="37"/>
                  </a:cubicBezTo>
                  <a:cubicBezTo>
                    <a:pt x="63" y="40"/>
                    <a:pt x="61" y="41"/>
                    <a:pt x="61" y="41"/>
                  </a:cubicBezTo>
                  <a:cubicBezTo>
                    <a:pt x="61" y="41"/>
                    <a:pt x="57" y="42"/>
                    <a:pt x="55" y="41"/>
                  </a:cubicBezTo>
                  <a:cubicBezTo>
                    <a:pt x="54" y="40"/>
                    <a:pt x="52" y="36"/>
                    <a:pt x="52" y="34"/>
                  </a:cubicBezTo>
                  <a:cubicBezTo>
                    <a:pt x="52" y="33"/>
                    <a:pt x="48" y="33"/>
                    <a:pt x="46" y="33"/>
                  </a:cubicBezTo>
                  <a:cubicBezTo>
                    <a:pt x="44" y="33"/>
                    <a:pt x="43" y="30"/>
                    <a:pt x="42" y="28"/>
                  </a:cubicBezTo>
                  <a:cubicBezTo>
                    <a:pt x="41" y="27"/>
                    <a:pt x="39" y="28"/>
                    <a:pt x="39" y="30"/>
                  </a:cubicBezTo>
                  <a:cubicBezTo>
                    <a:pt x="39" y="31"/>
                    <a:pt x="37" y="31"/>
                    <a:pt x="35" y="31"/>
                  </a:cubicBezTo>
                  <a:cubicBezTo>
                    <a:pt x="34" y="31"/>
                    <a:pt x="30" y="28"/>
                    <a:pt x="29" y="28"/>
                  </a:cubicBezTo>
                  <a:cubicBezTo>
                    <a:pt x="27" y="29"/>
                    <a:pt x="26" y="26"/>
                    <a:pt x="26" y="25"/>
                  </a:cubicBezTo>
                  <a:cubicBezTo>
                    <a:pt x="27" y="23"/>
                    <a:pt x="23" y="24"/>
                    <a:pt x="21" y="25"/>
                  </a:cubicBezTo>
                  <a:cubicBezTo>
                    <a:pt x="20" y="26"/>
                    <a:pt x="19" y="23"/>
                    <a:pt x="19" y="23"/>
                  </a:cubicBezTo>
                  <a:cubicBezTo>
                    <a:pt x="19" y="23"/>
                    <a:pt x="18" y="22"/>
                    <a:pt x="17" y="21"/>
                  </a:cubicBezTo>
                  <a:cubicBezTo>
                    <a:pt x="15" y="37"/>
                    <a:pt x="15" y="37"/>
                    <a:pt x="15" y="37"/>
                  </a:cubicBezTo>
                  <a:cubicBezTo>
                    <a:pt x="13" y="39"/>
                    <a:pt x="13" y="39"/>
                    <a:pt x="13" y="39"/>
                  </a:cubicBezTo>
                  <a:cubicBezTo>
                    <a:pt x="1" y="39"/>
                    <a:pt x="1" y="39"/>
                    <a:pt x="1" y="39"/>
                  </a:cubicBezTo>
                  <a:cubicBezTo>
                    <a:pt x="0" y="65"/>
                    <a:pt x="0" y="65"/>
                    <a:pt x="0" y="65"/>
                  </a:cubicBezTo>
                  <a:cubicBezTo>
                    <a:pt x="10" y="78"/>
                    <a:pt x="10" y="78"/>
                    <a:pt x="10" y="78"/>
                  </a:cubicBezTo>
                  <a:cubicBezTo>
                    <a:pt x="14" y="77"/>
                    <a:pt x="24" y="76"/>
                    <a:pt x="24" y="77"/>
                  </a:cubicBezTo>
                  <a:cubicBezTo>
                    <a:pt x="24" y="78"/>
                    <a:pt x="25" y="78"/>
                    <a:pt x="25" y="79"/>
                  </a:cubicBezTo>
                  <a:cubicBezTo>
                    <a:pt x="27" y="79"/>
                    <a:pt x="28" y="78"/>
                    <a:pt x="29" y="79"/>
                  </a:cubicBezTo>
                  <a:cubicBezTo>
                    <a:pt x="31" y="79"/>
                    <a:pt x="37" y="81"/>
                    <a:pt x="39" y="80"/>
                  </a:cubicBezTo>
                  <a:cubicBezTo>
                    <a:pt x="41" y="79"/>
                    <a:pt x="44" y="72"/>
                    <a:pt x="48" y="71"/>
                  </a:cubicBezTo>
                  <a:cubicBezTo>
                    <a:pt x="51" y="70"/>
                    <a:pt x="55" y="67"/>
                    <a:pt x="55" y="65"/>
                  </a:cubicBezTo>
                  <a:cubicBezTo>
                    <a:pt x="55" y="64"/>
                    <a:pt x="55" y="63"/>
                    <a:pt x="59" y="61"/>
                  </a:cubicBezTo>
                  <a:cubicBezTo>
                    <a:pt x="66" y="61"/>
                    <a:pt x="66" y="61"/>
                    <a:pt x="66" y="61"/>
                  </a:cubicBezTo>
                  <a:cubicBezTo>
                    <a:pt x="67" y="61"/>
                    <a:pt x="67" y="61"/>
                    <a:pt x="67" y="61"/>
                  </a:cubicBezTo>
                  <a:cubicBezTo>
                    <a:pt x="65" y="55"/>
                    <a:pt x="65" y="55"/>
                    <a:pt x="65" y="55"/>
                  </a:cubicBezTo>
                  <a:cubicBezTo>
                    <a:pt x="65" y="55"/>
                    <a:pt x="86" y="47"/>
                    <a:pt x="87" y="47"/>
                  </a:cubicBezTo>
                  <a:cubicBezTo>
                    <a:pt x="87" y="45"/>
                    <a:pt x="86" y="44"/>
                    <a:pt x="86" y="44"/>
                  </a:cubicBezTo>
                  <a:cubicBezTo>
                    <a:pt x="87" y="43"/>
                    <a:pt x="87" y="37"/>
                    <a:pt x="87" y="36"/>
                  </a:cubicBezTo>
                  <a:cubicBezTo>
                    <a:pt x="87" y="34"/>
                    <a:pt x="92" y="35"/>
                    <a:pt x="91" y="34"/>
                  </a:cubicBezTo>
                  <a:cubicBezTo>
                    <a:pt x="89" y="32"/>
                    <a:pt x="89" y="23"/>
                    <a:pt x="90" y="21"/>
                  </a:cubicBezTo>
                  <a:cubicBezTo>
                    <a:pt x="91" y="19"/>
                    <a:pt x="93" y="21"/>
                    <a:pt x="93" y="19"/>
                  </a:cubicBezTo>
                  <a:cubicBezTo>
                    <a:pt x="93" y="17"/>
                    <a:pt x="91" y="12"/>
                    <a:pt x="89" y="10"/>
                  </a:cubicBezTo>
                  <a:cubicBezTo>
                    <a:pt x="88" y="9"/>
                    <a:pt x="81" y="6"/>
                    <a:pt x="79" y="6"/>
                  </a:cubicBezTo>
                  <a:cubicBezTo>
                    <a:pt x="77" y="5"/>
                    <a:pt x="74" y="3"/>
                    <a:pt x="72" y="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85" name="Google Shape;1885;p124"/>
            <p:cNvSpPr/>
            <p:nvPr/>
          </p:nvSpPr>
          <p:spPr>
            <a:xfrm>
              <a:off x="4959350" y="3176588"/>
              <a:ext cx="44450" cy="39688"/>
            </a:xfrm>
            <a:custGeom>
              <a:avLst/>
              <a:gdLst/>
              <a:ahLst/>
              <a:cxnLst/>
              <a:rect l="l" t="t" r="r" b="b"/>
              <a:pathLst>
                <a:path w="16" h="14" extrusionOk="0">
                  <a:moveTo>
                    <a:pt x="13" y="0"/>
                  </a:moveTo>
                  <a:cubicBezTo>
                    <a:pt x="11" y="0"/>
                    <a:pt x="10" y="1"/>
                    <a:pt x="9" y="1"/>
                  </a:cubicBezTo>
                  <a:cubicBezTo>
                    <a:pt x="8" y="2"/>
                    <a:pt x="7" y="2"/>
                    <a:pt x="5" y="2"/>
                  </a:cubicBezTo>
                  <a:cubicBezTo>
                    <a:pt x="5" y="2"/>
                    <a:pt x="4" y="3"/>
                    <a:pt x="4" y="3"/>
                  </a:cubicBezTo>
                  <a:cubicBezTo>
                    <a:pt x="2" y="3"/>
                    <a:pt x="2" y="8"/>
                    <a:pt x="2" y="8"/>
                  </a:cubicBezTo>
                  <a:cubicBezTo>
                    <a:pt x="2" y="8"/>
                    <a:pt x="0" y="8"/>
                    <a:pt x="0" y="10"/>
                  </a:cubicBezTo>
                  <a:cubicBezTo>
                    <a:pt x="0" y="12"/>
                    <a:pt x="1" y="12"/>
                    <a:pt x="2" y="12"/>
                  </a:cubicBezTo>
                  <a:cubicBezTo>
                    <a:pt x="3" y="13"/>
                    <a:pt x="4" y="13"/>
                    <a:pt x="5" y="13"/>
                  </a:cubicBezTo>
                  <a:cubicBezTo>
                    <a:pt x="9" y="14"/>
                    <a:pt x="9" y="10"/>
                    <a:pt x="9" y="10"/>
                  </a:cubicBezTo>
                  <a:cubicBezTo>
                    <a:pt x="9" y="10"/>
                    <a:pt x="15" y="11"/>
                    <a:pt x="16" y="9"/>
                  </a:cubicBezTo>
                  <a:cubicBezTo>
                    <a:pt x="16" y="7"/>
                    <a:pt x="15" y="3"/>
                    <a:pt x="15" y="3"/>
                  </a:cubicBezTo>
                  <a:lnTo>
                    <a:pt x="13" y="0"/>
                  </a:ln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86" name="Google Shape;1886;p124"/>
            <p:cNvSpPr/>
            <p:nvPr/>
          </p:nvSpPr>
          <p:spPr>
            <a:xfrm>
              <a:off x="5230813" y="2874963"/>
              <a:ext cx="233363" cy="312738"/>
            </a:xfrm>
            <a:custGeom>
              <a:avLst/>
              <a:gdLst/>
              <a:ahLst/>
              <a:cxnLst/>
              <a:rect l="l" t="t" r="r" b="b"/>
              <a:pathLst>
                <a:path w="84" h="112" extrusionOk="0">
                  <a:moveTo>
                    <a:pt x="20" y="21"/>
                  </a:moveTo>
                  <a:cubicBezTo>
                    <a:pt x="21" y="22"/>
                    <a:pt x="23" y="25"/>
                    <a:pt x="25" y="26"/>
                  </a:cubicBezTo>
                  <a:cubicBezTo>
                    <a:pt x="27" y="26"/>
                    <a:pt x="36" y="29"/>
                    <a:pt x="41" y="31"/>
                  </a:cubicBezTo>
                  <a:cubicBezTo>
                    <a:pt x="47" y="34"/>
                    <a:pt x="51" y="34"/>
                    <a:pt x="52" y="34"/>
                  </a:cubicBezTo>
                  <a:cubicBezTo>
                    <a:pt x="54" y="34"/>
                    <a:pt x="57" y="35"/>
                    <a:pt x="55" y="36"/>
                  </a:cubicBezTo>
                  <a:cubicBezTo>
                    <a:pt x="54" y="37"/>
                    <a:pt x="36" y="55"/>
                    <a:pt x="34" y="57"/>
                  </a:cubicBezTo>
                  <a:cubicBezTo>
                    <a:pt x="31" y="60"/>
                    <a:pt x="30" y="59"/>
                    <a:pt x="25" y="59"/>
                  </a:cubicBezTo>
                  <a:cubicBezTo>
                    <a:pt x="20" y="59"/>
                    <a:pt x="16" y="64"/>
                    <a:pt x="14" y="64"/>
                  </a:cubicBezTo>
                  <a:cubicBezTo>
                    <a:pt x="14" y="64"/>
                    <a:pt x="10" y="65"/>
                    <a:pt x="8" y="65"/>
                  </a:cubicBezTo>
                  <a:cubicBezTo>
                    <a:pt x="4" y="71"/>
                    <a:pt x="4" y="71"/>
                    <a:pt x="4" y="71"/>
                  </a:cubicBezTo>
                  <a:cubicBezTo>
                    <a:pt x="0" y="77"/>
                    <a:pt x="0" y="77"/>
                    <a:pt x="0" y="77"/>
                  </a:cubicBezTo>
                  <a:cubicBezTo>
                    <a:pt x="1" y="106"/>
                    <a:pt x="1" y="106"/>
                    <a:pt x="1" y="106"/>
                  </a:cubicBezTo>
                  <a:cubicBezTo>
                    <a:pt x="5" y="112"/>
                    <a:pt x="5" y="112"/>
                    <a:pt x="5" y="112"/>
                  </a:cubicBezTo>
                  <a:cubicBezTo>
                    <a:pt x="8" y="108"/>
                    <a:pt x="16" y="100"/>
                    <a:pt x="23" y="93"/>
                  </a:cubicBezTo>
                  <a:cubicBezTo>
                    <a:pt x="29" y="86"/>
                    <a:pt x="33" y="84"/>
                    <a:pt x="37" y="82"/>
                  </a:cubicBezTo>
                  <a:cubicBezTo>
                    <a:pt x="40" y="80"/>
                    <a:pt x="50" y="71"/>
                    <a:pt x="57" y="63"/>
                  </a:cubicBezTo>
                  <a:cubicBezTo>
                    <a:pt x="61" y="57"/>
                    <a:pt x="65" y="52"/>
                    <a:pt x="66" y="48"/>
                  </a:cubicBezTo>
                  <a:cubicBezTo>
                    <a:pt x="66" y="44"/>
                    <a:pt x="70" y="39"/>
                    <a:pt x="73" y="35"/>
                  </a:cubicBezTo>
                  <a:cubicBezTo>
                    <a:pt x="76" y="32"/>
                    <a:pt x="81" y="22"/>
                    <a:pt x="81" y="19"/>
                  </a:cubicBezTo>
                  <a:cubicBezTo>
                    <a:pt x="80" y="17"/>
                    <a:pt x="83" y="10"/>
                    <a:pt x="83" y="5"/>
                  </a:cubicBezTo>
                  <a:cubicBezTo>
                    <a:pt x="84" y="0"/>
                    <a:pt x="79" y="0"/>
                    <a:pt x="78" y="3"/>
                  </a:cubicBezTo>
                  <a:cubicBezTo>
                    <a:pt x="77" y="5"/>
                    <a:pt x="67" y="7"/>
                    <a:pt x="60" y="7"/>
                  </a:cubicBezTo>
                  <a:cubicBezTo>
                    <a:pt x="53" y="8"/>
                    <a:pt x="50" y="8"/>
                    <a:pt x="47" y="10"/>
                  </a:cubicBezTo>
                  <a:cubicBezTo>
                    <a:pt x="45" y="13"/>
                    <a:pt x="39" y="10"/>
                    <a:pt x="37" y="12"/>
                  </a:cubicBezTo>
                  <a:cubicBezTo>
                    <a:pt x="35" y="15"/>
                    <a:pt x="26" y="17"/>
                    <a:pt x="23" y="11"/>
                  </a:cubicBezTo>
                  <a:cubicBezTo>
                    <a:pt x="22" y="9"/>
                    <a:pt x="21" y="8"/>
                    <a:pt x="19" y="7"/>
                  </a:cubicBezTo>
                  <a:cubicBezTo>
                    <a:pt x="17" y="9"/>
                    <a:pt x="14" y="13"/>
                    <a:pt x="15" y="14"/>
                  </a:cubicBezTo>
                  <a:cubicBezTo>
                    <a:pt x="15" y="15"/>
                    <a:pt x="18" y="20"/>
                    <a:pt x="20" y="2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87" name="Google Shape;1887;p124"/>
            <p:cNvSpPr/>
            <p:nvPr/>
          </p:nvSpPr>
          <p:spPr>
            <a:xfrm>
              <a:off x="4033838" y="2303463"/>
              <a:ext cx="268288" cy="215900"/>
            </a:xfrm>
            <a:custGeom>
              <a:avLst/>
              <a:gdLst/>
              <a:ahLst/>
              <a:cxnLst/>
              <a:rect l="l" t="t" r="r" b="b"/>
              <a:pathLst>
                <a:path w="96" h="77" extrusionOk="0">
                  <a:moveTo>
                    <a:pt x="35" y="77"/>
                  </a:moveTo>
                  <a:cubicBezTo>
                    <a:pt x="35" y="72"/>
                    <a:pt x="35" y="67"/>
                    <a:pt x="35" y="66"/>
                  </a:cubicBezTo>
                  <a:cubicBezTo>
                    <a:pt x="35" y="65"/>
                    <a:pt x="46" y="59"/>
                    <a:pt x="48" y="58"/>
                  </a:cubicBezTo>
                  <a:cubicBezTo>
                    <a:pt x="50" y="57"/>
                    <a:pt x="53" y="58"/>
                    <a:pt x="53" y="56"/>
                  </a:cubicBezTo>
                  <a:cubicBezTo>
                    <a:pt x="53" y="54"/>
                    <a:pt x="58" y="55"/>
                    <a:pt x="60" y="55"/>
                  </a:cubicBezTo>
                  <a:cubicBezTo>
                    <a:pt x="63" y="54"/>
                    <a:pt x="64" y="52"/>
                    <a:pt x="64" y="50"/>
                  </a:cubicBezTo>
                  <a:cubicBezTo>
                    <a:pt x="64" y="48"/>
                    <a:pt x="68" y="48"/>
                    <a:pt x="71" y="48"/>
                  </a:cubicBezTo>
                  <a:cubicBezTo>
                    <a:pt x="73" y="48"/>
                    <a:pt x="73" y="45"/>
                    <a:pt x="74" y="45"/>
                  </a:cubicBezTo>
                  <a:cubicBezTo>
                    <a:pt x="76" y="45"/>
                    <a:pt x="75" y="43"/>
                    <a:pt x="75" y="40"/>
                  </a:cubicBezTo>
                  <a:cubicBezTo>
                    <a:pt x="75" y="38"/>
                    <a:pt x="75" y="38"/>
                    <a:pt x="78" y="38"/>
                  </a:cubicBezTo>
                  <a:cubicBezTo>
                    <a:pt x="80" y="38"/>
                    <a:pt x="83" y="37"/>
                    <a:pt x="83" y="36"/>
                  </a:cubicBezTo>
                  <a:cubicBezTo>
                    <a:pt x="83" y="34"/>
                    <a:pt x="93" y="35"/>
                    <a:pt x="94" y="35"/>
                  </a:cubicBezTo>
                  <a:cubicBezTo>
                    <a:pt x="96" y="35"/>
                    <a:pt x="96" y="33"/>
                    <a:pt x="96" y="32"/>
                  </a:cubicBezTo>
                  <a:cubicBezTo>
                    <a:pt x="96" y="31"/>
                    <a:pt x="95" y="27"/>
                    <a:pt x="93" y="26"/>
                  </a:cubicBezTo>
                  <a:cubicBezTo>
                    <a:pt x="91" y="26"/>
                    <a:pt x="93" y="22"/>
                    <a:pt x="93" y="19"/>
                  </a:cubicBezTo>
                  <a:cubicBezTo>
                    <a:pt x="93" y="16"/>
                    <a:pt x="92" y="13"/>
                    <a:pt x="90" y="11"/>
                  </a:cubicBezTo>
                  <a:cubicBezTo>
                    <a:pt x="90" y="10"/>
                    <a:pt x="89" y="9"/>
                    <a:pt x="89" y="8"/>
                  </a:cubicBezTo>
                  <a:cubicBezTo>
                    <a:pt x="86" y="8"/>
                    <a:pt x="83" y="6"/>
                    <a:pt x="80" y="6"/>
                  </a:cubicBezTo>
                  <a:cubicBezTo>
                    <a:pt x="75" y="6"/>
                    <a:pt x="69" y="8"/>
                    <a:pt x="66" y="5"/>
                  </a:cubicBezTo>
                  <a:cubicBezTo>
                    <a:pt x="63" y="1"/>
                    <a:pt x="61" y="0"/>
                    <a:pt x="58" y="1"/>
                  </a:cubicBezTo>
                  <a:cubicBezTo>
                    <a:pt x="56" y="2"/>
                    <a:pt x="52" y="14"/>
                    <a:pt x="50" y="17"/>
                  </a:cubicBezTo>
                  <a:cubicBezTo>
                    <a:pt x="47" y="21"/>
                    <a:pt x="41" y="23"/>
                    <a:pt x="37" y="23"/>
                  </a:cubicBezTo>
                  <a:cubicBezTo>
                    <a:pt x="34" y="23"/>
                    <a:pt x="34" y="28"/>
                    <a:pt x="31" y="30"/>
                  </a:cubicBezTo>
                  <a:cubicBezTo>
                    <a:pt x="29" y="32"/>
                    <a:pt x="30" y="35"/>
                    <a:pt x="27" y="38"/>
                  </a:cubicBezTo>
                  <a:cubicBezTo>
                    <a:pt x="24" y="40"/>
                    <a:pt x="25" y="47"/>
                    <a:pt x="27" y="50"/>
                  </a:cubicBezTo>
                  <a:cubicBezTo>
                    <a:pt x="28" y="53"/>
                    <a:pt x="21" y="61"/>
                    <a:pt x="17" y="63"/>
                  </a:cubicBezTo>
                  <a:cubicBezTo>
                    <a:pt x="13" y="66"/>
                    <a:pt x="12" y="70"/>
                    <a:pt x="5" y="71"/>
                  </a:cubicBezTo>
                  <a:cubicBezTo>
                    <a:pt x="3" y="72"/>
                    <a:pt x="1" y="73"/>
                    <a:pt x="0" y="74"/>
                  </a:cubicBezTo>
                  <a:cubicBezTo>
                    <a:pt x="10" y="74"/>
                    <a:pt x="24" y="74"/>
                    <a:pt x="30" y="74"/>
                  </a:cubicBezTo>
                  <a:cubicBezTo>
                    <a:pt x="36" y="74"/>
                    <a:pt x="34" y="75"/>
                    <a:pt x="35" y="7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88" name="Google Shape;1888;p124"/>
            <p:cNvSpPr/>
            <p:nvPr/>
          </p:nvSpPr>
          <p:spPr>
            <a:xfrm>
              <a:off x="4494213" y="2265363"/>
              <a:ext cx="95250" cy="180975"/>
            </a:xfrm>
            <a:custGeom>
              <a:avLst/>
              <a:gdLst/>
              <a:ahLst/>
              <a:cxnLst/>
              <a:rect l="l" t="t" r="r" b="b"/>
              <a:pathLst>
                <a:path w="34" h="65" extrusionOk="0">
                  <a:moveTo>
                    <a:pt x="9" y="17"/>
                  </a:moveTo>
                  <a:cubicBezTo>
                    <a:pt x="11" y="20"/>
                    <a:pt x="9" y="24"/>
                    <a:pt x="7" y="25"/>
                  </a:cubicBezTo>
                  <a:cubicBezTo>
                    <a:pt x="5" y="26"/>
                    <a:pt x="3" y="31"/>
                    <a:pt x="1" y="31"/>
                  </a:cubicBezTo>
                  <a:cubicBezTo>
                    <a:pt x="0" y="31"/>
                    <a:pt x="1" y="38"/>
                    <a:pt x="5" y="39"/>
                  </a:cubicBezTo>
                  <a:cubicBezTo>
                    <a:pt x="8" y="41"/>
                    <a:pt x="8" y="43"/>
                    <a:pt x="8" y="44"/>
                  </a:cubicBezTo>
                  <a:cubicBezTo>
                    <a:pt x="8" y="46"/>
                    <a:pt x="13" y="47"/>
                    <a:pt x="14" y="49"/>
                  </a:cubicBezTo>
                  <a:cubicBezTo>
                    <a:pt x="16" y="51"/>
                    <a:pt x="18" y="60"/>
                    <a:pt x="18" y="63"/>
                  </a:cubicBezTo>
                  <a:cubicBezTo>
                    <a:pt x="18" y="64"/>
                    <a:pt x="18" y="65"/>
                    <a:pt x="19" y="65"/>
                  </a:cubicBezTo>
                  <a:cubicBezTo>
                    <a:pt x="20" y="65"/>
                    <a:pt x="22" y="64"/>
                    <a:pt x="22" y="63"/>
                  </a:cubicBezTo>
                  <a:cubicBezTo>
                    <a:pt x="23" y="60"/>
                    <a:pt x="24" y="57"/>
                    <a:pt x="24" y="56"/>
                  </a:cubicBezTo>
                  <a:cubicBezTo>
                    <a:pt x="23" y="55"/>
                    <a:pt x="23" y="53"/>
                    <a:pt x="24" y="53"/>
                  </a:cubicBezTo>
                  <a:cubicBezTo>
                    <a:pt x="25" y="52"/>
                    <a:pt x="30" y="47"/>
                    <a:pt x="30" y="47"/>
                  </a:cubicBezTo>
                  <a:cubicBezTo>
                    <a:pt x="31" y="46"/>
                    <a:pt x="34" y="47"/>
                    <a:pt x="34" y="44"/>
                  </a:cubicBezTo>
                  <a:cubicBezTo>
                    <a:pt x="34" y="43"/>
                    <a:pt x="34" y="42"/>
                    <a:pt x="34" y="40"/>
                  </a:cubicBezTo>
                  <a:cubicBezTo>
                    <a:pt x="32" y="39"/>
                    <a:pt x="31" y="37"/>
                    <a:pt x="31" y="37"/>
                  </a:cubicBezTo>
                  <a:cubicBezTo>
                    <a:pt x="31" y="35"/>
                    <a:pt x="29" y="32"/>
                    <a:pt x="28" y="34"/>
                  </a:cubicBezTo>
                  <a:cubicBezTo>
                    <a:pt x="27" y="35"/>
                    <a:pt x="22" y="34"/>
                    <a:pt x="21" y="31"/>
                  </a:cubicBezTo>
                  <a:cubicBezTo>
                    <a:pt x="21" y="28"/>
                    <a:pt x="24" y="28"/>
                    <a:pt x="28" y="26"/>
                  </a:cubicBezTo>
                  <a:cubicBezTo>
                    <a:pt x="31" y="23"/>
                    <a:pt x="32" y="18"/>
                    <a:pt x="28" y="15"/>
                  </a:cubicBezTo>
                  <a:cubicBezTo>
                    <a:pt x="24" y="12"/>
                    <a:pt x="27" y="10"/>
                    <a:pt x="29" y="8"/>
                  </a:cubicBezTo>
                  <a:cubicBezTo>
                    <a:pt x="32" y="5"/>
                    <a:pt x="30" y="4"/>
                    <a:pt x="28" y="5"/>
                  </a:cubicBezTo>
                  <a:cubicBezTo>
                    <a:pt x="27" y="6"/>
                    <a:pt x="25" y="6"/>
                    <a:pt x="25" y="4"/>
                  </a:cubicBezTo>
                  <a:cubicBezTo>
                    <a:pt x="24" y="1"/>
                    <a:pt x="16" y="0"/>
                    <a:pt x="13" y="3"/>
                  </a:cubicBezTo>
                  <a:cubicBezTo>
                    <a:pt x="12" y="4"/>
                    <a:pt x="11" y="4"/>
                    <a:pt x="9" y="4"/>
                  </a:cubicBezTo>
                  <a:cubicBezTo>
                    <a:pt x="8" y="9"/>
                    <a:pt x="8" y="15"/>
                    <a:pt x="9" y="1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89" name="Google Shape;1889;p124"/>
            <p:cNvSpPr/>
            <p:nvPr/>
          </p:nvSpPr>
          <p:spPr>
            <a:xfrm>
              <a:off x="4130675" y="2270125"/>
              <a:ext cx="469900" cy="449263"/>
            </a:xfrm>
            <a:custGeom>
              <a:avLst/>
              <a:gdLst/>
              <a:ahLst/>
              <a:cxnLst/>
              <a:rect l="l" t="t" r="r" b="b"/>
              <a:pathLst>
                <a:path w="168" h="161" extrusionOk="0">
                  <a:moveTo>
                    <a:pt x="58" y="31"/>
                  </a:moveTo>
                  <a:cubicBezTo>
                    <a:pt x="58" y="34"/>
                    <a:pt x="56" y="38"/>
                    <a:pt x="58" y="38"/>
                  </a:cubicBezTo>
                  <a:cubicBezTo>
                    <a:pt x="60" y="39"/>
                    <a:pt x="61" y="43"/>
                    <a:pt x="61" y="44"/>
                  </a:cubicBezTo>
                  <a:cubicBezTo>
                    <a:pt x="61" y="45"/>
                    <a:pt x="61" y="47"/>
                    <a:pt x="59" y="47"/>
                  </a:cubicBezTo>
                  <a:cubicBezTo>
                    <a:pt x="58" y="47"/>
                    <a:pt x="48" y="46"/>
                    <a:pt x="48" y="48"/>
                  </a:cubicBezTo>
                  <a:cubicBezTo>
                    <a:pt x="48" y="49"/>
                    <a:pt x="45" y="50"/>
                    <a:pt x="43" y="50"/>
                  </a:cubicBezTo>
                  <a:cubicBezTo>
                    <a:pt x="40" y="50"/>
                    <a:pt x="40" y="50"/>
                    <a:pt x="40" y="52"/>
                  </a:cubicBezTo>
                  <a:cubicBezTo>
                    <a:pt x="40" y="55"/>
                    <a:pt x="41" y="57"/>
                    <a:pt x="39" y="57"/>
                  </a:cubicBezTo>
                  <a:cubicBezTo>
                    <a:pt x="38" y="57"/>
                    <a:pt x="38" y="60"/>
                    <a:pt x="36" y="60"/>
                  </a:cubicBezTo>
                  <a:cubicBezTo>
                    <a:pt x="33" y="60"/>
                    <a:pt x="29" y="60"/>
                    <a:pt x="29" y="62"/>
                  </a:cubicBezTo>
                  <a:cubicBezTo>
                    <a:pt x="29" y="64"/>
                    <a:pt x="28" y="66"/>
                    <a:pt x="25" y="67"/>
                  </a:cubicBezTo>
                  <a:cubicBezTo>
                    <a:pt x="23" y="67"/>
                    <a:pt x="18" y="66"/>
                    <a:pt x="18" y="68"/>
                  </a:cubicBezTo>
                  <a:cubicBezTo>
                    <a:pt x="18" y="70"/>
                    <a:pt x="15" y="69"/>
                    <a:pt x="13" y="70"/>
                  </a:cubicBezTo>
                  <a:cubicBezTo>
                    <a:pt x="11" y="71"/>
                    <a:pt x="0" y="77"/>
                    <a:pt x="0" y="78"/>
                  </a:cubicBezTo>
                  <a:cubicBezTo>
                    <a:pt x="0" y="79"/>
                    <a:pt x="0" y="84"/>
                    <a:pt x="0" y="89"/>
                  </a:cubicBezTo>
                  <a:cubicBezTo>
                    <a:pt x="1" y="90"/>
                    <a:pt x="1" y="90"/>
                    <a:pt x="2" y="91"/>
                  </a:cubicBezTo>
                  <a:cubicBezTo>
                    <a:pt x="6" y="93"/>
                    <a:pt x="78" y="140"/>
                    <a:pt x="80" y="143"/>
                  </a:cubicBezTo>
                  <a:cubicBezTo>
                    <a:pt x="82" y="145"/>
                    <a:pt x="85" y="150"/>
                    <a:pt x="85" y="150"/>
                  </a:cubicBezTo>
                  <a:cubicBezTo>
                    <a:pt x="85" y="150"/>
                    <a:pt x="90" y="151"/>
                    <a:pt x="94" y="153"/>
                  </a:cubicBezTo>
                  <a:cubicBezTo>
                    <a:pt x="98" y="155"/>
                    <a:pt x="98" y="161"/>
                    <a:pt x="98" y="161"/>
                  </a:cubicBezTo>
                  <a:cubicBezTo>
                    <a:pt x="98" y="161"/>
                    <a:pt x="103" y="160"/>
                    <a:pt x="106" y="160"/>
                  </a:cubicBezTo>
                  <a:cubicBezTo>
                    <a:pt x="109" y="159"/>
                    <a:pt x="118" y="156"/>
                    <a:pt x="118" y="156"/>
                  </a:cubicBezTo>
                  <a:cubicBezTo>
                    <a:pt x="133" y="144"/>
                    <a:pt x="133" y="144"/>
                    <a:pt x="133" y="144"/>
                  </a:cubicBezTo>
                  <a:cubicBezTo>
                    <a:pt x="168" y="122"/>
                    <a:pt x="168" y="122"/>
                    <a:pt x="168" y="122"/>
                  </a:cubicBezTo>
                  <a:cubicBezTo>
                    <a:pt x="168" y="122"/>
                    <a:pt x="168" y="122"/>
                    <a:pt x="168" y="122"/>
                  </a:cubicBezTo>
                  <a:cubicBezTo>
                    <a:pt x="167" y="118"/>
                    <a:pt x="165" y="115"/>
                    <a:pt x="164" y="115"/>
                  </a:cubicBezTo>
                  <a:cubicBezTo>
                    <a:pt x="162" y="115"/>
                    <a:pt x="160" y="114"/>
                    <a:pt x="158" y="114"/>
                  </a:cubicBezTo>
                  <a:cubicBezTo>
                    <a:pt x="155" y="114"/>
                    <a:pt x="152" y="112"/>
                    <a:pt x="152" y="110"/>
                  </a:cubicBezTo>
                  <a:cubicBezTo>
                    <a:pt x="152" y="108"/>
                    <a:pt x="153" y="107"/>
                    <a:pt x="151" y="104"/>
                  </a:cubicBezTo>
                  <a:cubicBezTo>
                    <a:pt x="149" y="101"/>
                    <a:pt x="148" y="100"/>
                    <a:pt x="148" y="99"/>
                  </a:cubicBezTo>
                  <a:cubicBezTo>
                    <a:pt x="148" y="98"/>
                    <a:pt x="151" y="96"/>
                    <a:pt x="151" y="95"/>
                  </a:cubicBezTo>
                  <a:cubicBezTo>
                    <a:pt x="152" y="95"/>
                    <a:pt x="150" y="93"/>
                    <a:pt x="150" y="91"/>
                  </a:cubicBezTo>
                  <a:cubicBezTo>
                    <a:pt x="150" y="90"/>
                    <a:pt x="149" y="88"/>
                    <a:pt x="150" y="86"/>
                  </a:cubicBezTo>
                  <a:cubicBezTo>
                    <a:pt x="151" y="85"/>
                    <a:pt x="152" y="84"/>
                    <a:pt x="150" y="81"/>
                  </a:cubicBezTo>
                  <a:cubicBezTo>
                    <a:pt x="149" y="78"/>
                    <a:pt x="152" y="76"/>
                    <a:pt x="151" y="73"/>
                  </a:cubicBezTo>
                  <a:cubicBezTo>
                    <a:pt x="149" y="69"/>
                    <a:pt x="147" y="66"/>
                    <a:pt x="147" y="65"/>
                  </a:cubicBezTo>
                  <a:cubicBezTo>
                    <a:pt x="147" y="65"/>
                    <a:pt x="148" y="64"/>
                    <a:pt x="149" y="63"/>
                  </a:cubicBezTo>
                  <a:cubicBezTo>
                    <a:pt x="148" y="63"/>
                    <a:pt x="148" y="62"/>
                    <a:pt x="148" y="61"/>
                  </a:cubicBezTo>
                  <a:cubicBezTo>
                    <a:pt x="148" y="58"/>
                    <a:pt x="146" y="49"/>
                    <a:pt x="144" y="47"/>
                  </a:cubicBezTo>
                  <a:cubicBezTo>
                    <a:pt x="143" y="45"/>
                    <a:pt x="138" y="44"/>
                    <a:pt x="138" y="42"/>
                  </a:cubicBezTo>
                  <a:cubicBezTo>
                    <a:pt x="138" y="41"/>
                    <a:pt x="138" y="39"/>
                    <a:pt x="135" y="37"/>
                  </a:cubicBezTo>
                  <a:cubicBezTo>
                    <a:pt x="131" y="36"/>
                    <a:pt x="130" y="29"/>
                    <a:pt x="131" y="29"/>
                  </a:cubicBezTo>
                  <a:cubicBezTo>
                    <a:pt x="133" y="29"/>
                    <a:pt x="135" y="24"/>
                    <a:pt x="137" y="23"/>
                  </a:cubicBezTo>
                  <a:cubicBezTo>
                    <a:pt x="139" y="22"/>
                    <a:pt x="141" y="18"/>
                    <a:pt x="139" y="15"/>
                  </a:cubicBezTo>
                  <a:cubicBezTo>
                    <a:pt x="138" y="13"/>
                    <a:pt x="138" y="7"/>
                    <a:pt x="139" y="2"/>
                  </a:cubicBezTo>
                  <a:cubicBezTo>
                    <a:pt x="136" y="2"/>
                    <a:pt x="132" y="1"/>
                    <a:pt x="132" y="1"/>
                  </a:cubicBezTo>
                  <a:cubicBezTo>
                    <a:pt x="130" y="0"/>
                    <a:pt x="126" y="1"/>
                    <a:pt x="123" y="2"/>
                  </a:cubicBezTo>
                  <a:cubicBezTo>
                    <a:pt x="121" y="2"/>
                    <a:pt x="114" y="6"/>
                    <a:pt x="112" y="4"/>
                  </a:cubicBezTo>
                  <a:cubicBezTo>
                    <a:pt x="110" y="2"/>
                    <a:pt x="88" y="5"/>
                    <a:pt x="82" y="6"/>
                  </a:cubicBezTo>
                  <a:cubicBezTo>
                    <a:pt x="76" y="6"/>
                    <a:pt x="73" y="12"/>
                    <a:pt x="69" y="12"/>
                  </a:cubicBezTo>
                  <a:cubicBezTo>
                    <a:pt x="66" y="12"/>
                    <a:pt x="60" y="15"/>
                    <a:pt x="57" y="19"/>
                  </a:cubicBezTo>
                  <a:cubicBezTo>
                    <a:pt x="56" y="20"/>
                    <a:pt x="55" y="20"/>
                    <a:pt x="54" y="20"/>
                  </a:cubicBezTo>
                  <a:cubicBezTo>
                    <a:pt x="54" y="21"/>
                    <a:pt x="55" y="22"/>
                    <a:pt x="55" y="23"/>
                  </a:cubicBezTo>
                  <a:cubicBezTo>
                    <a:pt x="57" y="25"/>
                    <a:pt x="58" y="28"/>
                    <a:pt x="58" y="31"/>
                  </a:cubicBezTo>
                  <a:close/>
                </a:path>
              </a:pathLst>
            </a:custGeom>
            <a:solidFill>
              <a:schemeClr val="bg1">
                <a:lumMod val="85000"/>
              </a:schemeClr>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90" name="Google Shape;1890;p124"/>
            <p:cNvSpPr/>
            <p:nvPr/>
          </p:nvSpPr>
          <p:spPr>
            <a:xfrm>
              <a:off x="4541838" y="2376488"/>
              <a:ext cx="339725" cy="327025"/>
            </a:xfrm>
            <a:custGeom>
              <a:avLst/>
              <a:gdLst/>
              <a:ahLst/>
              <a:cxnLst/>
              <a:rect l="l" t="t" r="r" b="b"/>
              <a:pathLst>
                <a:path w="122" h="117" extrusionOk="0">
                  <a:moveTo>
                    <a:pt x="13" y="7"/>
                  </a:moveTo>
                  <a:cubicBezTo>
                    <a:pt x="13" y="7"/>
                    <a:pt x="8" y="12"/>
                    <a:pt x="7" y="13"/>
                  </a:cubicBezTo>
                  <a:cubicBezTo>
                    <a:pt x="6" y="13"/>
                    <a:pt x="6" y="15"/>
                    <a:pt x="7" y="16"/>
                  </a:cubicBezTo>
                  <a:cubicBezTo>
                    <a:pt x="7" y="17"/>
                    <a:pt x="6" y="20"/>
                    <a:pt x="5" y="23"/>
                  </a:cubicBezTo>
                  <a:cubicBezTo>
                    <a:pt x="4" y="25"/>
                    <a:pt x="0" y="26"/>
                    <a:pt x="0" y="27"/>
                  </a:cubicBezTo>
                  <a:cubicBezTo>
                    <a:pt x="0" y="28"/>
                    <a:pt x="2" y="31"/>
                    <a:pt x="4" y="35"/>
                  </a:cubicBezTo>
                  <a:cubicBezTo>
                    <a:pt x="5" y="38"/>
                    <a:pt x="2" y="40"/>
                    <a:pt x="3" y="43"/>
                  </a:cubicBezTo>
                  <a:cubicBezTo>
                    <a:pt x="5" y="46"/>
                    <a:pt x="4" y="47"/>
                    <a:pt x="3" y="48"/>
                  </a:cubicBezTo>
                  <a:cubicBezTo>
                    <a:pt x="2" y="50"/>
                    <a:pt x="3" y="52"/>
                    <a:pt x="3" y="53"/>
                  </a:cubicBezTo>
                  <a:cubicBezTo>
                    <a:pt x="3" y="55"/>
                    <a:pt x="5" y="57"/>
                    <a:pt x="4" y="57"/>
                  </a:cubicBezTo>
                  <a:cubicBezTo>
                    <a:pt x="4" y="58"/>
                    <a:pt x="1" y="60"/>
                    <a:pt x="1" y="61"/>
                  </a:cubicBezTo>
                  <a:cubicBezTo>
                    <a:pt x="1" y="62"/>
                    <a:pt x="2" y="63"/>
                    <a:pt x="4" y="66"/>
                  </a:cubicBezTo>
                  <a:cubicBezTo>
                    <a:pt x="6" y="69"/>
                    <a:pt x="5" y="70"/>
                    <a:pt x="5" y="72"/>
                  </a:cubicBezTo>
                  <a:cubicBezTo>
                    <a:pt x="5" y="74"/>
                    <a:pt x="8" y="76"/>
                    <a:pt x="11" y="76"/>
                  </a:cubicBezTo>
                  <a:cubicBezTo>
                    <a:pt x="13" y="76"/>
                    <a:pt x="15" y="77"/>
                    <a:pt x="17" y="77"/>
                  </a:cubicBezTo>
                  <a:cubicBezTo>
                    <a:pt x="18" y="77"/>
                    <a:pt x="20" y="80"/>
                    <a:pt x="21" y="84"/>
                  </a:cubicBezTo>
                  <a:cubicBezTo>
                    <a:pt x="22" y="84"/>
                    <a:pt x="29" y="84"/>
                    <a:pt x="32" y="87"/>
                  </a:cubicBezTo>
                  <a:cubicBezTo>
                    <a:pt x="36" y="89"/>
                    <a:pt x="38" y="92"/>
                    <a:pt x="38" y="92"/>
                  </a:cubicBezTo>
                  <a:cubicBezTo>
                    <a:pt x="51" y="84"/>
                    <a:pt x="51" y="84"/>
                    <a:pt x="51" y="84"/>
                  </a:cubicBezTo>
                  <a:cubicBezTo>
                    <a:pt x="112" y="117"/>
                    <a:pt x="112" y="117"/>
                    <a:pt x="112" y="117"/>
                  </a:cubicBezTo>
                  <a:cubicBezTo>
                    <a:pt x="112" y="113"/>
                    <a:pt x="112" y="113"/>
                    <a:pt x="112" y="113"/>
                  </a:cubicBezTo>
                  <a:cubicBezTo>
                    <a:pt x="120" y="113"/>
                    <a:pt x="120" y="113"/>
                    <a:pt x="120" y="113"/>
                  </a:cubicBezTo>
                  <a:cubicBezTo>
                    <a:pt x="120" y="113"/>
                    <a:pt x="120" y="40"/>
                    <a:pt x="120" y="34"/>
                  </a:cubicBezTo>
                  <a:cubicBezTo>
                    <a:pt x="120" y="29"/>
                    <a:pt x="117" y="25"/>
                    <a:pt x="120" y="22"/>
                  </a:cubicBezTo>
                  <a:cubicBezTo>
                    <a:pt x="122" y="19"/>
                    <a:pt x="119" y="18"/>
                    <a:pt x="121" y="12"/>
                  </a:cubicBezTo>
                  <a:cubicBezTo>
                    <a:pt x="121" y="12"/>
                    <a:pt x="121" y="11"/>
                    <a:pt x="122" y="10"/>
                  </a:cubicBezTo>
                  <a:cubicBezTo>
                    <a:pt x="122" y="10"/>
                    <a:pt x="121" y="10"/>
                    <a:pt x="121" y="10"/>
                  </a:cubicBezTo>
                  <a:cubicBezTo>
                    <a:pt x="121" y="8"/>
                    <a:pt x="118" y="8"/>
                    <a:pt x="111" y="7"/>
                  </a:cubicBezTo>
                  <a:cubicBezTo>
                    <a:pt x="104" y="6"/>
                    <a:pt x="106" y="1"/>
                    <a:pt x="98" y="1"/>
                  </a:cubicBezTo>
                  <a:cubicBezTo>
                    <a:pt x="90" y="0"/>
                    <a:pt x="81" y="7"/>
                    <a:pt x="80" y="10"/>
                  </a:cubicBezTo>
                  <a:cubicBezTo>
                    <a:pt x="80" y="13"/>
                    <a:pt x="84" y="17"/>
                    <a:pt x="81" y="20"/>
                  </a:cubicBezTo>
                  <a:cubicBezTo>
                    <a:pt x="79" y="24"/>
                    <a:pt x="73" y="24"/>
                    <a:pt x="69" y="21"/>
                  </a:cubicBezTo>
                  <a:cubicBezTo>
                    <a:pt x="65" y="17"/>
                    <a:pt x="59" y="15"/>
                    <a:pt x="54" y="15"/>
                  </a:cubicBezTo>
                  <a:cubicBezTo>
                    <a:pt x="49" y="15"/>
                    <a:pt x="46" y="12"/>
                    <a:pt x="46" y="10"/>
                  </a:cubicBezTo>
                  <a:cubicBezTo>
                    <a:pt x="47" y="7"/>
                    <a:pt x="45" y="6"/>
                    <a:pt x="41" y="5"/>
                  </a:cubicBezTo>
                  <a:cubicBezTo>
                    <a:pt x="37" y="4"/>
                    <a:pt x="34" y="1"/>
                    <a:pt x="26" y="2"/>
                  </a:cubicBezTo>
                  <a:cubicBezTo>
                    <a:pt x="23" y="3"/>
                    <a:pt x="19" y="1"/>
                    <a:pt x="17" y="0"/>
                  </a:cubicBezTo>
                  <a:cubicBezTo>
                    <a:pt x="17" y="2"/>
                    <a:pt x="17" y="3"/>
                    <a:pt x="17" y="4"/>
                  </a:cubicBezTo>
                  <a:cubicBezTo>
                    <a:pt x="17" y="7"/>
                    <a:pt x="14" y="6"/>
                    <a:pt x="13" y="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91" name="Google Shape;1891;p124"/>
            <p:cNvSpPr/>
            <p:nvPr/>
          </p:nvSpPr>
          <p:spPr>
            <a:xfrm>
              <a:off x="3952875" y="2833688"/>
              <a:ext cx="63500" cy="22225"/>
            </a:xfrm>
            <a:custGeom>
              <a:avLst/>
              <a:gdLst/>
              <a:ahLst/>
              <a:cxnLst/>
              <a:rect l="l" t="t" r="r" b="b"/>
              <a:pathLst>
                <a:path w="23" h="8" extrusionOk="0">
                  <a:moveTo>
                    <a:pt x="11" y="5"/>
                  </a:moveTo>
                  <a:cubicBezTo>
                    <a:pt x="13" y="3"/>
                    <a:pt x="16" y="6"/>
                    <a:pt x="18" y="7"/>
                  </a:cubicBezTo>
                  <a:cubicBezTo>
                    <a:pt x="21" y="7"/>
                    <a:pt x="23" y="5"/>
                    <a:pt x="23" y="5"/>
                  </a:cubicBezTo>
                  <a:cubicBezTo>
                    <a:pt x="23" y="5"/>
                    <a:pt x="23" y="5"/>
                    <a:pt x="19" y="5"/>
                  </a:cubicBezTo>
                  <a:cubicBezTo>
                    <a:pt x="15" y="4"/>
                    <a:pt x="15" y="0"/>
                    <a:pt x="11" y="1"/>
                  </a:cubicBezTo>
                  <a:cubicBezTo>
                    <a:pt x="8" y="3"/>
                    <a:pt x="5" y="3"/>
                    <a:pt x="1" y="3"/>
                  </a:cubicBezTo>
                  <a:cubicBezTo>
                    <a:pt x="1" y="4"/>
                    <a:pt x="0" y="6"/>
                    <a:pt x="0" y="8"/>
                  </a:cubicBezTo>
                  <a:cubicBezTo>
                    <a:pt x="1" y="8"/>
                    <a:pt x="2" y="7"/>
                    <a:pt x="2" y="7"/>
                  </a:cubicBezTo>
                  <a:cubicBezTo>
                    <a:pt x="5" y="7"/>
                    <a:pt x="10" y="6"/>
                    <a:pt x="11" y="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92" name="Google Shape;1892;p124"/>
            <p:cNvSpPr/>
            <p:nvPr/>
          </p:nvSpPr>
          <p:spPr>
            <a:xfrm>
              <a:off x="3938588" y="2771775"/>
              <a:ext cx="131763" cy="103188"/>
            </a:xfrm>
            <a:custGeom>
              <a:avLst/>
              <a:gdLst/>
              <a:ahLst/>
              <a:cxnLst/>
              <a:rect l="l" t="t" r="r" b="b"/>
              <a:pathLst>
                <a:path w="47" h="37" extrusionOk="0">
                  <a:moveTo>
                    <a:pt x="11" y="36"/>
                  </a:moveTo>
                  <a:cubicBezTo>
                    <a:pt x="12" y="36"/>
                    <a:pt x="15" y="34"/>
                    <a:pt x="15" y="34"/>
                  </a:cubicBezTo>
                  <a:cubicBezTo>
                    <a:pt x="15" y="34"/>
                    <a:pt x="25" y="33"/>
                    <a:pt x="27" y="33"/>
                  </a:cubicBezTo>
                  <a:cubicBezTo>
                    <a:pt x="28" y="33"/>
                    <a:pt x="28" y="33"/>
                    <a:pt x="29" y="34"/>
                  </a:cubicBezTo>
                  <a:cubicBezTo>
                    <a:pt x="29" y="33"/>
                    <a:pt x="29" y="33"/>
                    <a:pt x="29" y="33"/>
                  </a:cubicBezTo>
                  <a:cubicBezTo>
                    <a:pt x="29" y="33"/>
                    <a:pt x="34" y="34"/>
                    <a:pt x="35" y="35"/>
                  </a:cubicBezTo>
                  <a:cubicBezTo>
                    <a:pt x="35" y="36"/>
                    <a:pt x="42" y="37"/>
                    <a:pt x="46" y="36"/>
                  </a:cubicBezTo>
                  <a:cubicBezTo>
                    <a:pt x="47" y="36"/>
                    <a:pt x="47" y="36"/>
                    <a:pt x="47" y="36"/>
                  </a:cubicBezTo>
                  <a:cubicBezTo>
                    <a:pt x="47" y="34"/>
                    <a:pt x="47" y="31"/>
                    <a:pt x="47" y="30"/>
                  </a:cubicBezTo>
                  <a:cubicBezTo>
                    <a:pt x="47" y="29"/>
                    <a:pt x="44" y="27"/>
                    <a:pt x="43" y="25"/>
                  </a:cubicBezTo>
                  <a:cubicBezTo>
                    <a:pt x="42" y="24"/>
                    <a:pt x="42" y="20"/>
                    <a:pt x="42" y="20"/>
                  </a:cubicBezTo>
                  <a:cubicBezTo>
                    <a:pt x="40" y="18"/>
                    <a:pt x="40" y="18"/>
                    <a:pt x="40" y="18"/>
                  </a:cubicBezTo>
                  <a:cubicBezTo>
                    <a:pt x="40" y="18"/>
                    <a:pt x="39" y="13"/>
                    <a:pt x="36" y="12"/>
                  </a:cubicBezTo>
                  <a:cubicBezTo>
                    <a:pt x="32" y="11"/>
                    <a:pt x="30" y="5"/>
                    <a:pt x="30" y="5"/>
                  </a:cubicBezTo>
                  <a:cubicBezTo>
                    <a:pt x="27" y="5"/>
                    <a:pt x="27" y="5"/>
                    <a:pt x="27" y="5"/>
                  </a:cubicBezTo>
                  <a:cubicBezTo>
                    <a:pt x="27" y="5"/>
                    <a:pt x="25" y="2"/>
                    <a:pt x="23" y="1"/>
                  </a:cubicBezTo>
                  <a:cubicBezTo>
                    <a:pt x="21" y="0"/>
                    <a:pt x="17" y="2"/>
                    <a:pt x="17" y="2"/>
                  </a:cubicBezTo>
                  <a:cubicBezTo>
                    <a:pt x="17" y="2"/>
                    <a:pt x="12" y="2"/>
                    <a:pt x="9" y="2"/>
                  </a:cubicBezTo>
                  <a:cubicBezTo>
                    <a:pt x="6" y="1"/>
                    <a:pt x="7" y="5"/>
                    <a:pt x="5" y="6"/>
                  </a:cubicBezTo>
                  <a:cubicBezTo>
                    <a:pt x="5" y="6"/>
                    <a:pt x="4" y="6"/>
                    <a:pt x="4" y="6"/>
                  </a:cubicBezTo>
                  <a:cubicBezTo>
                    <a:pt x="4" y="8"/>
                    <a:pt x="4" y="10"/>
                    <a:pt x="2" y="12"/>
                  </a:cubicBezTo>
                  <a:cubicBezTo>
                    <a:pt x="0" y="16"/>
                    <a:pt x="4" y="22"/>
                    <a:pt x="5" y="24"/>
                  </a:cubicBezTo>
                  <a:cubicBezTo>
                    <a:pt x="6" y="24"/>
                    <a:pt x="6" y="24"/>
                    <a:pt x="6" y="25"/>
                  </a:cubicBezTo>
                  <a:cubicBezTo>
                    <a:pt x="10" y="25"/>
                    <a:pt x="13" y="25"/>
                    <a:pt x="16" y="23"/>
                  </a:cubicBezTo>
                  <a:cubicBezTo>
                    <a:pt x="20" y="22"/>
                    <a:pt x="20" y="26"/>
                    <a:pt x="24" y="27"/>
                  </a:cubicBezTo>
                  <a:cubicBezTo>
                    <a:pt x="28" y="27"/>
                    <a:pt x="28" y="27"/>
                    <a:pt x="28" y="27"/>
                  </a:cubicBezTo>
                  <a:cubicBezTo>
                    <a:pt x="28" y="27"/>
                    <a:pt x="26" y="29"/>
                    <a:pt x="23" y="29"/>
                  </a:cubicBezTo>
                  <a:cubicBezTo>
                    <a:pt x="21" y="28"/>
                    <a:pt x="18" y="25"/>
                    <a:pt x="16" y="27"/>
                  </a:cubicBezTo>
                  <a:cubicBezTo>
                    <a:pt x="15" y="28"/>
                    <a:pt x="10" y="29"/>
                    <a:pt x="7" y="29"/>
                  </a:cubicBezTo>
                  <a:cubicBezTo>
                    <a:pt x="7" y="29"/>
                    <a:pt x="6" y="30"/>
                    <a:pt x="5" y="30"/>
                  </a:cubicBezTo>
                  <a:cubicBezTo>
                    <a:pt x="5" y="31"/>
                    <a:pt x="5" y="33"/>
                    <a:pt x="6" y="34"/>
                  </a:cubicBezTo>
                  <a:cubicBezTo>
                    <a:pt x="6" y="34"/>
                    <a:pt x="6" y="34"/>
                    <a:pt x="7" y="35"/>
                  </a:cubicBezTo>
                  <a:cubicBezTo>
                    <a:pt x="11" y="34"/>
                    <a:pt x="9" y="36"/>
                    <a:pt x="11" y="3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93" name="Google Shape;1893;p124"/>
            <p:cNvSpPr/>
            <p:nvPr/>
          </p:nvSpPr>
          <p:spPr>
            <a:xfrm>
              <a:off x="3957638" y="2863850"/>
              <a:ext cx="61913" cy="36513"/>
            </a:xfrm>
            <a:custGeom>
              <a:avLst/>
              <a:gdLst/>
              <a:ahLst/>
              <a:cxnLst/>
              <a:rect l="l" t="t" r="r" b="b"/>
              <a:pathLst>
                <a:path w="22" h="13" extrusionOk="0">
                  <a:moveTo>
                    <a:pt x="11" y="12"/>
                  </a:moveTo>
                  <a:cubicBezTo>
                    <a:pt x="13" y="11"/>
                    <a:pt x="17" y="8"/>
                    <a:pt x="18" y="9"/>
                  </a:cubicBezTo>
                  <a:cubicBezTo>
                    <a:pt x="19" y="9"/>
                    <a:pt x="21" y="8"/>
                    <a:pt x="21" y="7"/>
                  </a:cubicBezTo>
                  <a:cubicBezTo>
                    <a:pt x="21" y="7"/>
                    <a:pt x="18" y="4"/>
                    <a:pt x="20" y="4"/>
                  </a:cubicBezTo>
                  <a:cubicBezTo>
                    <a:pt x="22" y="3"/>
                    <a:pt x="22" y="2"/>
                    <a:pt x="22" y="1"/>
                  </a:cubicBezTo>
                  <a:cubicBezTo>
                    <a:pt x="21" y="0"/>
                    <a:pt x="21" y="0"/>
                    <a:pt x="20" y="0"/>
                  </a:cubicBezTo>
                  <a:cubicBezTo>
                    <a:pt x="18" y="0"/>
                    <a:pt x="8" y="1"/>
                    <a:pt x="8" y="1"/>
                  </a:cubicBezTo>
                  <a:cubicBezTo>
                    <a:pt x="8" y="1"/>
                    <a:pt x="5" y="3"/>
                    <a:pt x="4" y="3"/>
                  </a:cubicBezTo>
                  <a:cubicBezTo>
                    <a:pt x="2" y="3"/>
                    <a:pt x="4" y="1"/>
                    <a:pt x="0" y="2"/>
                  </a:cubicBezTo>
                  <a:cubicBezTo>
                    <a:pt x="2" y="4"/>
                    <a:pt x="2" y="5"/>
                    <a:pt x="6" y="7"/>
                  </a:cubicBezTo>
                  <a:cubicBezTo>
                    <a:pt x="11" y="8"/>
                    <a:pt x="6" y="10"/>
                    <a:pt x="10" y="13"/>
                  </a:cubicBezTo>
                  <a:cubicBezTo>
                    <a:pt x="10" y="13"/>
                    <a:pt x="10" y="13"/>
                    <a:pt x="10" y="13"/>
                  </a:cubicBezTo>
                  <a:cubicBezTo>
                    <a:pt x="11" y="13"/>
                    <a:pt x="11" y="13"/>
                    <a:pt x="11" y="1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94" name="Google Shape;1894;p124"/>
            <p:cNvSpPr/>
            <p:nvPr/>
          </p:nvSpPr>
          <p:spPr>
            <a:xfrm>
              <a:off x="4649788" y="2897188"/>
              <a:ext cx="276225" cy="195263"/>
            </a:xfrm>
            <a:custGeom>
              <a:avLst/>
              <a:gdLst/>
              <a:ahLst/>
              <a:cxnLst/>
              <a:rect l="l" t="t" r="r" b="b"/>
              <a:pathLst>
                <a:path w="99" h="70" extrusionOk="0">
                  <a:moveTo>
                    <a:pt x="92" y="40"/>
                  </a:moveTo>
                  <a:cubicBezTo>
                    <a:pt x="92" y="38"/>
                    <a:pt x="92" y="37"/>
                    <a:pt x="89" y="34"/>
                  </a:cubicBezTo>
                  <a:cubicBezTo>
                    <a:pt x="86" y="32"/>
                    <a:pt x="84" y="31"/>
                    <a:pt x="84" y="30"/>
                  </a:cubicBezTo>
                  <a:cubicBezTo>
                    <a:pt x="84" y="28"/>
                    <a:pt x="83" y="28"/>
                    <a:pt x="80" y="25"/>
                  </a:cubicBezTo>
                  <a:cubicBezTo>
                    <a:pt x="78" y="22"/>
                    <a:pt x="74" y="22"/>
                    <a:pt x="74" y="22"/>
                  </a:cubicBezTo>
                  <a:cubicBezTo>
                    <a:pt x="73" y="19"/>
                    <a:pt x="73" y="19"/>
                    <a:pt x="73" y="19"/>
                  </a:cubicBezTo>
                  <a:cubicBezTo>
                    <a:pt x="69" y="19"/>
                    <a:pt x="69" y="19"/>
                    <a:pt x="69" y="19"/>
                  </a:cubicBezTo>
                  <a:cubicBezTo>
                    <a:pt x="69" y="19"/>
                    <a:pt x="68" y="17"/>
                    <a:pt x="70" y="16"/>
                  </a:cubicBezTo>
                  <a:cubicBezTo>
                    <a:pt x="73" y="14"/>
                    <a:pt x="70" y="10"/>
                    <a:pt x="70" y="9"/>
                  </a:cubicBezTo>
                  <a:cubicBezTo>
                    <a:pt x="70" y="8"/>
                    <a:pt x="65" y="2"/>
                    <a:pt x="64" y="1"/>
                  </a:cubicBezTo>
                  <a:cubicBezTo>
                    <a:pt x="64" y="1"/>
                    <a:pt x="63" y="1"/>
                    <a:pt x="63" y="1"/>
                  </a:cubicBezTo>
                  <a:cubicBezTo>
                    <a:pt x="61" y="0"/>
                    <a:pt x="58" y="2"/>
                    <a:pt x="56" y="4"/>
                  </a:cubicBezTo>
                  <a:cubicBezTo>
                    <a:pt x="55" y="5"/>
                    <a:pt x="56" y="6"/>
                    <a:pt x="55" y="7"/>
                  </a:cubicBezTo>
                  <a:cubicBezTo>
                    <a:pt x="53" y="9"/>
                    <a:pt x="49" y="12"/>
                    <a:pt x="47" y="15"/>
                  </a:cubicBezTo>
                  <a:cubicBezTo>
                    <a:pt x="44" y="19"/>
                    <a:pt x="37" y="17"/>
                    <a:pt x="35" y="18"/>
                  </a:cubicBezTo>
                  <a:cubicBezTo>
                    <a:pt x="33" y="19"/>
                    <a:pt x="36" y="21"/>
                    <a:pt x="35" y="22"/>
                  </a:cubicBezTo>
                  <a:cubicBezTo>
                    <a:pt x="33" y="23"/>
                    <a:pt x="29" y="25"/>
                    <a:pt x="28" y="26"/>
                  </a:cubicBezTo>
                  <a:cubicBezTo>
                    <a:pt x="26" y="27"/>
                    <a:pt x="21" y="26"/>
                    <a:pt x="19" y="28"/>
                  </a:cubicBezTo>
                  <a:cubicBezTo>
                    <a:pt x="17" y="31"/>
                    <a:pt x="15" y="26"/>
                    <a:pt x="14" y="28"/>
                  </a:cubicBezTo>
                  <a:cubicBezTo>
                    <a:pt x="12" y="31"/>
                    <a:pt x="10" y="31"/>
                    <a:pt x="9" y="30"/>
                  </a:cubicBezTo>
                  <a:cubicBezTo>
                    <a:pt x="9" y="30"/>
                    <a:pt x="9" y="30"/>
                    <a:pt x="8" y="30"/>
                  </a:cubicBezTo>
                  <a:cubicBezTo>
                    <a:pt x="7" y="31"/>
                    <a:pt x="5" y="33"/>
                    <a:pt x="4" y="35"/>
                  </a:cubicBezTo>
                  <a:cubicBezTo>
                    <a:pt x="3" y="38"/>
                    <a:pt x="0" y="41"/>
                    <a:pt x="0" y="43"/>
                  </a:cubicBezTo>
                  <a:cubicBezTo>
                    <a:pt x="0" y="44"/>
                    <a:pt x="2" y="46"/>
                    <a:pt x="2" y="49"/>
                  </a:cubicBezTo>
                  <a:cubicBezTo>
                    <a:pt x="2" y="52"/>
                    <a:pt x="2" y="53"/>
                    <a:pt x="4" y="56"/>
                  </a:cubicBezTo>
                  <a:cubicBezTo>
                    <a:pt x="5" y="58"/>
                    <a:pt x="5" y="60"/>
                    <a:pt x="5" y="60"/>
                  </a:cubicBezTo>
                  <a:cubicBezTo>
                    <a:pt x="5" y="60"/>
                    <a:pt x="6" y="61"/>
                    <a:pt x="7" y="63"/>
                  </a:cubicBezTo>
                  <a:cubicBezTo>
                    <a:pt x="8" y="65"/>
                    <a:pt x="12" y="67"/>
                    <a:pt x="12" y="68"/>
                  </a:cubicBezTo>
                  <a:cubicBezTo>
                    <a:pt x="12" y="69"/>
                    <a:pt x="13" y="69"/>
                    <a:pt x="13" y="70"/>
                  </a:cubicBezTo>
                  <a:cubicBezTo>
                    <a:pt x="14" y="69"/>
                    <a:pt x="14" y="69"/>
                    <a:pt x="14" y="69"/>
                  </a:cubicBezTo>
                  <a:cubicBezTo>
                    <a:pt x="16" y="66"/>
                    <a:pt x="15" y="63"/>
                    <a:pt x="15" y="63"/>
                  </a:cubicBezTo>
                  <a:cubicBezTo>
                    <a:pt x="20" y="62"/>
                    <a:pt x="20" y="62"/>
                    <a:pt x="20" y="62"/>
                  </a:cubicBezTo>
                  <a:cubicBezTo>
                    <a:pt x="23" y="61"/>
                    <a:pt x="23" y="61"/>
                    <a:pt x="23" y="61"/>
                  </a:cubicBezTo>
                  <a:cubicBezTo>
                    <a:pt x="30" y="62"/>
                    <a:pt x="30" y="62"/>
                    <a:pt x="30" y="62"/>
                  </a:cubicBezTo>
                  <a:cubicBezTo>
                    <a:pt x="30" y="56"/>
                    <a:pt x="30" y="56"/>
                    <a:pt x="30" y="56"/>
                  </a:cubicBezTo>
                  <a:cubicBezTo>
                    <a:pt x="30" y="56"/>
                    <a:pt x="35" y="50"/>
                    <a:pt x="39" y="50"/>
                  </a:cubicBezTo>
                  <a:cubicBezTo>
                    <a:pt x="42" y="50"/>
                    <a:pt x="45" y="54"/>
                    <a:pt x="45" y="54"/>
                  </a:cubicBezTo>
                  <a:cubicBezTo>
                    <a:pt x="61" y="57"/>
                    <a:pt x="61" y="57"/>
                    <a:pt x="61" y="57"/>
                  </a:cubicBezTo>
                  <a:cubicBezTo>
                    <a:pt x="61" y="57"/>
                    <a:pt x="62" y="53"/>
                    <a:pt x="63" y="52"/>
                  </a:cubicBezTo>
                  <a:cubicBezTo>
                    <a:pt x="65" y="51"/>
                    <a:pt x="68" y="53"/>
                    <a:pt x="69" y="52"/>
                  </a:cubicBezTo>
                  <a:cubicBezTo>
                    <a:pt x="71" y="51"/>
                    <a:pt x="74" y="50"/>
                    <a:pt x="78" y="50"/>
                  </a:cubicBezTo>
                  <a:cubicBezTo>
                    <a:pt x="81" y="50"/>
                    <a:pt x="83" y="51"/>
                    <a:pt x="84" y="49"/>
                  </a:cubicBezTo>
                  <a:cubicBezTo>
                    <a:pt x="86" y="46"/>
                    <a:pt x="93" y="50"/>
                    <a:pt x="93" y="50"/>
                  </a:cubicBezTo>
                  <a:cubicBezTo>
                    <a:pt x="99" y="49"/>
                    <a:pt x="99" y="49"/>
                    <a:pt x="99" y="49"/>
                  </a:cubicBezTo>
                  <a:cubicBezTo>
                    <a:pt x="97" y="44"/>
                    <a:pt x="97" y="44"/>
                    <a:pt x="97" y="44"/>
                  </a:cubicBezTo>
                  <a:cubicBezTo>
                    <a:pt x="97" y="44"/>
                    <a:pt x="92" y="41"/>
                    <a:pt x="92" y="4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95" name="Google Shape;1895;p124"/>
            <p:cNvSpPr/>
            <p:nvPr/>
          </p:nvSpPr>
          <p:spPr>
            <a:xfrm>
              <a:off x="4387850" y="2833688"/>
              <a:ext cx="268288" cy="223838"/>
            </a:xfrm>
            <a:custGeom>
              <a:avLst/>
              <a:gdLst/>
              <a:ahLst/>
              <a:cxnLst/>
              <a:rect l="l" t="t" r="r" b="b"/>
              <a:pathLst>
                <a:path w="96" h="80" extrusionOk="0">
                  <a:moveTo>
                    <a:pt x="59" y="58"/>
                  </a:moveTo>
                  <a:cubicBezTo>
                    <a:pt x="60" y="58"/>
                    <a:pt x="63" y="59"/>
                    <a:pt x="64" y="57"/>
                  </a:cubicBezTo>
                  <a:cubicBezTo>
                    <a:pt x="66" y="56"/>
                    <a:pt x="69" y="59"/>
                    <a:pt x="70" y="61"/>
                  </a:cubicBezTo>
                  <a:cubicBezTo>
                    <a:pt x="70" y="64"/>
                    <a:pt x="72" y="61"/>
                    <a:pt x="73" y="58"/>
                  </a:cubicBezTo>
                  <a:cubicBezTo>
                    <a:pt x="75" y="55"/>
                    <a:pt x="79" y="47"/>
                    <a:pt x="79" y="46"/>
                  </a:cubicBezTo>
                  <a:cubicBezTo>
                    <a:pt x="79" y="44"/>
                    <a:pt x="83" y="42"/>
                    <a:pt x="83" y="41"/>
                  </a:cubicBezTo>
                  <a:cubicBezTo>
                    <a:pt x="83" y="40"/>
                    <a:pt x="83" y="37"/>
                    <a:pt x="84" y="36"/>
                  </a:cubicBezTo>
                  <a:cubicBezTo>
                    <a:pt x="85" y="36"/>
                    <a:pt x="86" y="32"/>
                    <a:pt x="86" y="31"/>
                  </a:cubicBezTo>
                  <a:cubicBezTo>
                    <a:pt x="86" y="30"/>
                    <a:pt x="90" y="23"/>
                    <a:pt x="91" y="22"/>
                  </a:cubicBezTo>
                  <a:cubicBezTo>
                    <a:pt x="91" y="22"/>
                    <a:pt x="95" y="22"/>
                    <a:pt x="95" y="20"/>
                  </a:cubicBezTo>
                  <a:cubicBezTo>
                    <a:pt x="96" y="18"/>
                    <a:pt x="96" y="15"/>
                    <a:pt x="95" y="15"/>
                  </a:cubicBezTo>
                  <a:cubicBezTo>
                    <a:pt x="93" y="14"/>
                    <a:pt x="92" y="13"/>
                    <a:pt x="92" y="12"/>
                  </a:cubicBezTo>
                  <a:cubicBezTo>
                    <a:pt x="92" y="11"/>
                    <a:pt x="92" y="9"/>
                    <a:pt x="92" y="7"/>
                  </a:cubicBezTo>
                  <a:cubicBezTo>
                    <a:pt x="90" y="7"/>
                    <a:pt x="90" y="5"/>
                    <a:pt x="89" y="4"/>
                  </a:cubicBezTo>
                  <a:cubicBezTo>
                    <a:pt x="88" y="3"/>
                    <a:pt x="88" y="2"/>
                    <a:pt x="86" y="2"/>
                  </a:cubicBezTo>
                  <a:cubicBezTo>
                    <a:pt x="84" y="3"/>
                    <a:pt x="82" y="7"/>
                    <a:pt x="80" y="7"/>
                  </a:cubicBezTo>
                  <a:cubicBezTo>
                    <a:pt x="78" y="8"/>
                    <a:pt x="75" y="7"/>
                    <a:pt x="74" y="6"/>
                  </a:cubicBezTo>
                  <a:cubicBezTo>
                    <a:pt x="72" y="5"/>
                    <a:pt x="66" y="6"/>
                    <a:pt x="63" y="6"/>
                  </a:cubicBezTo>
                  <a:cubicBezTo>
                    <a:pt x="61" y="5"/>
                    <a:pt x="59" y="8"/>
                    <a:pt x="58" y="9"/>
                  </a:cubicBezTo>
                  <a:cubicBezTo>
                    <a:pt x="56" y="10"/>
                    <a:pt x="51" y="10"/>
                    <a:pt x="50" y="9"/>
                  </a:cubicBezTo>
                  <a:cubicBezTo>
                    <a:pt x="48" y="9"/>
                    <a:pt x="45" y="6"/>
                    <a:pt x="43" y="6"/>
                  </a:cubicBezTo>
                  <a:cubicBezTo>
                    <a:pt x="42" y="6"/>
                    <a:pt x="39" y="7"/>
                    <a:pt x="37" y="8"/>
                  </a:cubicBezTo>
                  <a:cubicBezTo>
                    <a:pt x="34" y="9"/>
                    <a:pt x="34" y="5"/>
                    <a:pt x="32" y="4"/>
                  </a:cubicBezTo>
                  <a:cubicBezTo>
                    <a:pt x="31" y="2"/>
                    <a:pt x="28" y="3"/>
                    <a:pt x="26" y="2"/>
                  </a:cubicBezTo>
                  <a:cubicBezTo>
                    <a:pt x="24" y="0"/>
                    <a:pt x="23" y="4"/>
                    <a:pt x="21" y="3"/>
                  </a:cubicBezTo>
                  <a:cubicBezTo>
                    <a:pt x="19" y="3"/>
                    <a:pt x="15" y="2"/>
                    <a:pt x="14" y="3"/>
                  </a:cubicBezTo>
                  <a:cubicBezTo>
                    <a:pt x="12" y="5"/>
                    <a:pt x="13" y="9"/>
                    <a:pt x="12" y="10"/>
                  </a:cubicBezTo>
                  <a:cubicBezTo>
                    <a:pt x="11" y="11"/>
                    <a:pt x="8" y="14"/>
                    <a:pt x="8" y="16"/>
                  </a:cubicBezTo>
                  <a:cubicBezTo>
                    <a:pt x="8" y="16"/>
                    <a:pt x="8" y="17"/>
                    <a:pt x="8" y="17"/>
                  </a:cubicBezTo>
                  <a:cubicBezTo>
                    <a:pt x="8" y="19"/>
                    <a:pt x="8" y="22"/>
                    <a:pt x="8" y="23"/>
                  </a:cubicBezTo>
                  <a:cubicBezTo>
                    <a:pt x="9" y="24"/>
                    <a:pt x="9" y="32"/>
                    <a:pt x="7" y="34"/>
                  </a:cubicBezTo>
                  <a:cubicBezTo>
                    <a:pt x="6" y="36"/>
                    <a:pt x="4" y="39"/>
                    <a:pt x="4" y="39"/>
                  </a:cubicBezTo>
                  <a:cubicBezTo>
                    <a:pt x="4" y="39"/>
                    <a:pt x="2" y="41"/>
                    <a:pt x="1" y="45"/>
                  </a:cubicBezTo>
                  <a:cubicBezTo>
                    <a:pt x="0" y="48"/>
                    <a:pt x="1" y="51"/>
                    <a:pt x="1" y="54"/>
                  </a:cubicBezTo>
                  <a:cubicBezTo>
                    <a:pt x="1" y="56"/>
                    <a:pt x="3" y="58"/>
                    <a:pt x="4" y="60"/>
                  </a:cubicBezTo>
                  <a:cubicBezTo>
                    <a:pt x="4" y="60"/>
                    <a:pt x="4" y="60"/>
                    <a:pt x="4" y="60"/>
                  </a:cubicBezTo>
                  <a:cubicBezTo>
                    <a:pt x="5" y="62"/>
                    <a:pt x="12" y="63"/>
                    <a:pt x="16" y="63"/>
                  </a:cubicBezTo>
                  <a:cubicBezTo>
                    <a:pt x="20" y="64"/>
                    <a:pt x="24" y="70"/>
                    <a:pt x="23" y="72"/>
                  </a:cubicBezTo>
                  <a:cubicBezTo>
                    <a:pt x="23" y="74"/>
                    <a:pt x="26" y="78"/>
                    <a:pt x="28" y="79"/>
                  </a:cubicBezTo>
                  <a:cubicBezTo>
                    <a:pt x="29" y="80"/>
                    <a:pt x="34" y="77"/>
                    <a:pt x="36" y="77"/>
                  </a:cubicBezTo>
                  <a:cubicBezTo>
                    <a:pt x="38" y="77"/>
                    <a:pt x="45" y="77"/>
                    <a:pt x="47" y="76"/>
                  </a:cubicBezTo>
                  <a:cubicBezTo>
                    <a:pt x="47" y="75"/>
                    <a:pt x="47" y="75"/>
                    <a:pt x="48" y="76"/>
                  </a:cubicBezTo>
                  <a:cubicBezTo>
                    <a:pt x="50" y="71"/>
                    <a:pt x="50" y="67"/>
                    <a:pt x="50" y="67"/>
                  </a:cubicBezTo>
                  <a:cubicBezTo>
                    <a:pt x="50" y="67"/>
                    <a:pt x="58" y="58"/>
                    <a:pt x="59" y="58"/>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96" name="Google Shape;1896;p124"/>
            <p:cNvSpPr/>
            <p:nvPr/>
          </p:nvSpPr>
          <p:spPr>
            <a:xfrm>
              <a:off x="4346575" y="2867025"/>
              <a:ext cx="66675" cy="142875"/>
            </a:xfrm>
            <a:custGeom>
              <a:avLst/>
              <a:gdLst/>
              <a:ahLst/>
              <a:cxnLst/>
              <a:rect l="l" t="t" r="r" b="b"/>
              <a:pathLst>
                <a:path w="24" h="51" extrusionOk="0">
                  <a:moveTo>
                    <a:pt x="16" y="33"/>
                  </a:moveTo>
                  <a:cubicBezTo>
                    <a:pt x="17" y="29"/>
                    <a:pt x="19" y="27"/>
                    <a:pt x="19" y="27"/>
                  </a:cubicBezTo>
                  <a:cubicBezTo>
                    <a:pt x="19" y="27"/>
                    <a:pt x="21" y="24"/>
                    <a:pt x="22" y="22"/>
                  </a:cubicBezTo>
                  <a:cubicBezTo>
                    <a:pt x="24" y="20"/>
                    <a:pt x="24" y="12"/>
                    <a:pt x="23" y="11"/>
                  </a:cubicBezTo>
                  <a:cubicBezTo>
                    <a:pt x="23" y="10"/>
                    <a:pt x="23" y="7"/>
                    <a:pt x="23" y="5"/>
                  </a:cubicBezTo>
                  <a:cubicBezTo>
                    <a:pt x="22" y="6"/>
                    <a:pt x="21" y="6"/>
                    <a:pt x="20" y="5"/>
                  </a:cubicBezTo>
                  <a:cubicBezTo>
                    <a:pt x="18" y="4"/>
                    <a:pt x="20" y="2"/>
                    <a:pt x="17" y="1"/>
                  </a:cubicBezTo>
                  <a:cubicBezTo>
                    <a:pt x="15" y="0"/>
                    <a:pt x="14" y="3"/>
                    <a:pt x="14" y="5"/>
                  </a:cubicBezTo>
                  <a:cubicBezTo>
                    <a:pt x="15" y="7"/>
                    <a:pt x="13" y="7"/>
                    <a:pt x="12" y="8"/>
                  </a:cubicBezTo>
                  <a:cubicBezTo>
                    <a:pt x="11" y="9"/>
                    <a:pt x="7" y="10"/>
                    <a:pt x="6" y="10"/>
                  </a:cubicBezTo>
                  <a:cubicBezTo>
                    <a:pt x="4" y="10"/>
                    <a:pt x="3" y="12"/>
                    <a:pt x="1" y="13"/>
                  </a:cubicBezTo>
                  <a:cubicBezTo>
                    <a:pt x="1" y="13"/>
                    <a:pt x="0" y="13"/>
                    <a:pt x="0" y="13"/>
                  </a:cubicBezTo>
                  <a:cubicBezTo>
                    <a:pt x="0" y="19"/>
                    <a:pt x="1" y="18"/>
                    <a:pt x="4" y="20"/>
                  </a:cubicBezTo>
                  <a:cubicBezTo>
                    <a:pt x="8" y="22"/>
                    <a:pt x="4" y="25"/>
                    <a:pt x="6" y="26"/>
                  </a:cubicBezTo>
                  <a:cubicBezTo>
                    <a:pt x="7" y="28"/>
                    <a:pt x="7" y="31"/>
                    <a:pt x="7" y="36"/>
                  </a:cubicBezTo>
                  <a:cubicBezTo>
                    <a:pt x="7" y="38"/>
                    <a:pt x="8" y="45"/>
                    <a:pt x="8" y="51"/>
                  </a:cubicBezTo>
                  <a:cubicBezTo>
                    <a:pt x="10" y="50"/>
                    <a:pt x="12" y="50"/>
                    <a:pt x="13" y="50"/>
                  </a:cubicBezTo>
                  <a:cubicBezTo>
                    <a:pt x="16" y="50"/>
                    <a:pt x="17" y="47"/>
                    <a:pt x="19" y="48"/>
                  </a:cubicBezTo>
                  <a:cubicBezTo>
                    <a:pt x="18" y="46"/>
                    <a:pt x="16" y="44"/>
                    <a:pt x="16" y="42"/>
                  </a:cubicBezTo>
                  <a:cubicBezTo>
                    <a:pt x="16" y="39"/>
                    <a:pt x="15" y="36"/>
                    <a:pt x="16" y="3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97" name="Google Shape;1897;p124"/>
            <p:cNvSpPr/>
            <p:nvPr/>
          </p:nvSpPr>
          <p:spPr>
            <a:xfrm>
              <a:off x="4325938" y="2900363"/>
              <a:ext cx="42863" cy="114300"/>
            </a:xfrm>
            <a:custGeom>
              <a:avLst/>
              <a:gdLst/>
              <a:ahLst/>
              <a:cxnLst/>
              <a:rect l="l" t="t" r="r" b="b"/>
              <a:pathLst>
                <a:path w="15" h="41" extrusionOk="0">
                  <a:moveTo>
                    <a:pt x="13" y="14"/>
                  </a:moveTo>
                  <a:cubicBezTo>
                    <a:pt x="11" y="13"/>
                    <a:pt x="15" y="10"/>
                    <a:pt x="11" y="8"/>
                  </a:cubicBezTo>
                  <a:cubicBezTo>
                    <a:pt x="8" y="6"/>
                    <a:pt x="7" y="7"/>
                    <a:pt x="7" y="1"/>
                  </a:cubicBezTo>
                  <a:cubicBezTo>
                    <a:pt x="5" y="1"/>
                    <a:pt x="3" y="0"/>
                    <a:pt x="1" y="0"/>
                  </a:cubicBezTo>
                  <a:cubicBezTo>
                    <a:pt x="0" y="0"/>
                    <a:pt x="0" y="0"/>
                    <a:pt x="0" y="0"/>
                  </a:cubicBezTo>
                  <a:cubicBezTo>
                    <a:pt x="0" y="2"/>
                    <a:pt x="1" y="5"/>
                    <a:pt x="1" y="5"/>
                  </a:cubicBezTo>
                  <a:cubicBezTo>
                    <a:pt x="3" y="6"/>
                    <a:pt x="4" y="7"/>
                    <a:pt x="3" y="10"/>
                  </a:cubicBezTo>
                  <a:cubicBezTo>
                    <a:pt x="3" y="12"/>
                    <a:pt x="3" y="18"/>
                    <a:pt x="4" y="21"/>
                  </a:cubicBezTo>
                  <a:cubicBezTo>
                    <a:pt x="5" y="24"/>
                    <a:pt x="6" y="28"/>
                    <a:pt x="6" y="32"/>
                  </a:cubicBezTo>
                  <a:cubicBezTo>
                    <a:pt x="6" y="35"/>
                    <a:pt x="7" y="38"/>
                    <a:pt x="9" y="41"/>
                  </a:cubicBezTo>
                  <a:cubicBezTo>
                    <a:pt x="9" y="41"/>
                    <a:pt x="10" y="41"/>
                    <a:pt x="10" y="40"/>
                  </a:cubicBezTo>
                  <a:cubicBezTo>
                    <a:pt x="11" y="39"/>
                    <a:pt x="13" y="39"/>
                    <a:pt x="15" y="39"/>
                  </a:cubicBezTo>
                  <a:cubicBezTo>
                    <a:pt x="15" y="33"/>
                    <a:pt x="14" y="26"/>
                    <a:pt x="14" y="24"/>
                  </a:cubicBezTo>
                  <a:cubicBezTo>
                    <a:pt x="14" y="19"/>
                    <a:pt x="14" y="16"/>
                    <a:pt x="13" y="14"/>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98" name="Google Shape;1898;p124"/>
            <p:cNvSpPr/>
            <p:nvPr/>
          </p:nvSpPr>
          <p:spPr>
            <a:xfrm>
              <a:off x="4521200" y="2852738"/>
              <a:ext cx="165100" cy="260350"/>
            </a:xfrm>
            <a:custGeom>
              <a:avLst/>
              <a:gdLst/>
              <a:ahLst/>
              <a:cxnLst/>
              <a:rect l="l" t="t" r="r" b="b"/>
              <a:pathLst>
                <a:path w="59" h="93" extrusionOk="0">
                  <a:moveTo>
                    <a:pt x="25" y="88"/>
                  </a:moveTo>
                  <a:cubicBezTo>
                    <a:pt x="25" y="88"/>
                    <a:pt x="44" y="89"/>
                    <a:pt x="46" y="89"/>
                  </a:cubicBezTo>
                  <a:cubicBezTo>
                    <a:pt x="49" y="88"/>
                    <a:pt x="57" y="93"/>
                    <a:pt x="57" y="93"/>
                  </a:cubicBezTo>
                  <a:cubicBezTo>
                    <a:pt x="57" y="93"/>
                    <a:pt x="58" y="88"/>
                    <a:pt x="59" y="86"/>
                  </a:cubicBezTo>
                  <a:cubicBezTo>
                    <a:pt x="59" y="85"/>
                    <a:pt x="58" y="85"/>
                    <a:pt x="58" y="84"/>
                  </a:cubicBezTo>
                  <a:cubicBezTo>
                    <a:pt x="58" y="83"/>
                    <a:pt x="54" y="81"/>
                    <a:pt x="53" y="79"/>
                  </a:cubicBezTo>
                  <a:cubicBezTo>
                    <a:pt x="52" y="77"/>
                    <a:pt x="51" y="76"/>
                    <a:pt x="51" y="76"/>
                  </a:cubicBezTo>
                  <a:cubicBezTo>
                    <a:pt x="51" y="76"/>
                    <a:pt x="51" y="74"/>
                    <a:pt x="50" y="72"/>
                  </a:cubicBezTo>
                  <a:cubicBezTo>
                    <a:pt x="48" y="69"/>
                    <a:pt x="48" y="68"/>
                    <a:pt x="48" y="65"/>
                  </a:cubicBezTo>
                  <a:cubicBezTo>
                    <a:pt x="48" y="62"/>
                    <a:pt x="46" y="60"/>
                    <a:pt x="46" y="59"/>
                  </a:cubicBezTo>
                  <a:cubicBezTo>
                    <a:pt x="46" y="57"/>
                    <a:pt x="49" y="54"/>
                    <a:pt x="50" y="51"/>
                  </a:cubicBezTo>
                  <a:cubicBezTo>
                    <a:pt x="51" y="49"/>
                    <a:pt x="53" y="47"/>
                    <a:pt x="54" y="46"/>
                  </a:cubicBezTo>
                  <a:cubicBezTo>
                    <a:pt x="54" y="44"/>
                    <a:pt x="53" y="42"/>
                    <a:pt x="52" y="40"/>
                  </a:cubicBezTo>
                  <a:cubicBezTo>
                    <a:pt x="51" y="37"/>
                    <a:pt x="49" y="36"/>
                    <a:pt x="45" y="33"/>
                  </a:cubicBezTo>
                  <a:cubicBezTo>
                    <a:pt x="42" y="30"/>
                    <a:pt x="44" y="28"/>
                    <a:pt x="44" y="27"/>
                  </a:cubicBezTo>
                  <a:cubicBezTo>
                    <a:pt x="44" y="26"/>
                    <a:pt x="48" y="26"/>
                    <a:pt x="50" y="26"/>
                  </a:cubicBezTo>
                  <a:cubicBezTo>
                    <a:pt x="53" y="26"/>
                    <a:pt x="55" y="26"/>
                    <a:pt x="54" y="25"/>
                  </a:cubicBezTo>
                  <a:cubicBezTo>
                    <a:pt x="53" y="24"/>
                    <a:pt x="50" y="19"/>
                    <a:pt x="50" y="15"/>
                  </a:cubicBezTo>
                  <a:cubicBezTo>
                    <a:pt x="51" y="11"/>
                    <a:pt x="49" y="10"/>
                    <a:pt x="49" y="8"/>
                  </a:cubicBezTo>
                  <a:cubicBezTo>
                    <a:pt x="50" y="6"/>
                    <a:pt x="47" y="0"/>
                    <a:pt x="44" y="0"/>
                  </a:cubicBezTo>
                  <a:cubicBezTo>
                    <a:pt x="44" y="0"/>
                    <a:pt x="44" y="0"/>
                    <a:pt x="44" y="0"/>
                  </a:cubicBezTo>
                  <a:cubicBezTo>
                    <a:pt x="44" y="2"/>
                    <a:pt x="44" y="4"/>
                    <a:pt x="44" y="5"/>
                  </a:cubicBezTo>
                  <a:cubicBezTo>
                    <a:pt x="44" y="6"/>
                    <a:pt x="45" y="7"/>
                    <a:pt x="47" y="8"/>
                  </a:cubicBezTo>
                  <a:cubicBezTo>
                    <a:pt x="48" y="8"/>
                    <a:pt x="48" y="11"/>
                    <a:pt x="47" y="13"/>
                  </a:cubicBezTo>
                  <a:cubicBezTo>
                    <a:pt x="47" y="15"/>
                    <a:pt x="43" y="15"/>
                    <a:pt x="43" y="15"/>
                  </a:cubicBezTo>
                  <a:cubicBezTo>
                    <a:pt x="42" y="16"/>
                    <a:pt x="38" y="23"/>
                    <a:pt x="38" y="24"/>
                  </a:cubicBezTo>
                  <a:cubicBezTo>
                    <a:pt x="38" y="25"/>
                    <a:pt x="37" y="29"/>
                    <a:pt x="36" y="29"/>
                  </a:cubicBezTo>
                  <a:cubicBezTo>
                    <a:pt x="35" y="30"/>
                    <a:pt x="35" y="33"/>
                    <a:pt x="35" y="34"/>
                  </a:cubicBezTo>
                  <a:cubicBezTo>
                    <a:pt x="35" y="35"/>
                    <a:pt x="31" y="37"/>
                    <a:pt x="31" y="39"/>
                  </a:cubicBezTo>
                  <a:cubicBezTo>
                    <a:pt x="31" y="40"/>
                    <a:pt x="27" y="48"/>
                    <a:pt x="25" y="51"/>
                  </a:cubicBezTo>
                  <a:cubicBezTo>
                    <a:pt x="24" y="54"/>
                    <a:pt x="22" y="57"/>
                    <a:pt x="22" y="54"/>
                  </a:cubicBezTo>
                  <a:cubicBezTo>
                    <a:pt x="21" y="52"/>
                    <a:pt x="18" y="49"/>
                    <a:pt x="16" y="50"/>
                  </a:cubicBezTo>
                  <a:cubicBezTo>
                    <a:pt x="15" y="52"/>
                    <a:pt x="12" y="51"/>
                    <a:pt x="11" y="51"/>
                  </a:cubicBezTo>
                  <a:cubicBezTo>
                    <a:pt x="10" y="51"/>
                    <a:pt x="2" y="60"/>
                    <a:pt x="2" y="60"/>
                  </a:cubicBezTo>
                  <a:cubicBezTo>
                    <a:pt x="2" y="60"/>
                    <a:pt x="2" y="64"/>
                    <a:pt x="0" y="69"/>
                  </a:cubicBezTo>
                  <a:cubicBezTo>
                    <a:pt x="1" y="69"/>
                    <a:pt x="2" y="71"/>
                    <a:pt x="3" y="73"/>
                  </a:cubicBezTo>
                  <a:cubicBezTo>
                    <a:pt x="5" y="75"/>
                    <a:pt x="8" y="74"/>
                    <a:pt x="9" y="74"/>
                  </a:cubicBezTo>
                  <a:cubicBezTo>
                    <a:pt x="11" y="75"/>
                    <a:pt x="12" y="81"/>
                    <a:pt x="12" y="82"/>
                  </a:cubicBezTo>
                  <a:cubicBezTo>
                    <a:pt x="11" y="84"/>
                    <a:pt x="9" y="87"/>
                    <a:pt x="10" y="89"/>
                  </a:cubicBezTo>
                  <a:cubicBezTo>
                    <a:pt x="21" y="89"/>
                    <a:pt x="21" y="89"/>
                    <a:pt x="21" y="89"/>
                  </a:cubicBezTo>
                  <a:lnTo>
                    <a:pt x="25" y="88"/>
                  </a:ln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99" name="Google Shape;1899;p124"/>
            <p:cNvSpPr/>
            <p:nvPr/>
          </p:nvSpPr>
          <p:spPr>
            <a:xfrm>
              <a:off x="4133850" y="2908300"/>
              <a:ext cx="139700" cy="142875"/>
            </a:xfrm>
            <a:custGeom>
              <a:avLst/>
              <a:gdLst/>
              <a:ahLst/>
              <a:cxnLst/>
              <a:rect l="l" t="t" r="r" b="b"/>
              <a:pathLst>
                <a:path w="50" h="51" extrusionOk="0">
                  <a:moveTo>
                    <a:pt x="47" y="42"/>
                  </a:moveTo>
                  <a:cubicBezTo>
                    <a:pt x="46" y="41"/>
                    <a:pt x="43" y="35"/>
                    <a:pt x="44" y="34"/>
                  </a:cubicBezTo>
                  <a:cubicBezTo>
                    <a:pt x="44" y="32"/>
                    <a:pt x="47" y="28"/>
                    <a:pt x="47" y="26"/>
                  </a:cubicBezTo>
                  <a:cubicBezTo>
                    <a:pt x="46" y="24"/>
                    <a:pt x="50" y="22"/>
                    <a:pt x="50" y="20"/>
                  </a:cubicBezTo>
                  <a:cubicBezTo>
                    <a:pt x="50" y="19"/>
                    <a:pt x="49" y="12"/>
                    <a:pt x="47" y="8"/>
                  </a:cubicBezTo>
                  <a:cubicBezTo>
                    <a:pt x="46" y="8"/>
                    <a:pt x="46" y="8"/>
                    <a:pt x="45" y="7"/>
                  </a:cubicBezTo>
                  <a:cubicBezTo>
                    <a:pt x="44" y="6"/>
                    <a:pt x="38" y="6"/>
                    <a:pt x="36" y="8"/>
                  </a:cubicBezTo>
                  <a:cubicBezTo>
                    <a:pt x="34" y="11"/>
                    <a:pt x="29" y="6"/>
                    <a:pt x="29" y="5"/>
                  </a:cubicBezTo>
                  <a:cubicBezTo>
                    <a:pt x="28" y="4"/>
                    <a:pt x="25" y="1"/>
                    <a:pt x="22" y="3"/>
                  </a:cubicBezTo>
                  <a:cubicBezTo>
                    <a:pt x="20" y="5"/>
                    <a:pt x="19" y="4"/>
                    <a:pt x="20" y="2"/>
                  </a:cubicBezTo>
                  <a:cubicBezTo>
                    <a:pt x="20" y="0"/>
                    <a:pt x="16" y="0"/>
                    <a:pt x="16" y="2"/>
                  </a:cubicBezTo>
                  <a:cubicBezTo>
                    <a:pt x="15" y="4"/>
                    <a:pt x="12" y="6"/>
                    <a:pt x="11" y="5"/>
                  </a:cubicBezTo>
                  <a:cubicBezTo>
                    <a:pt x="10" y="3"/>
                    <a:pt x="8" y="1"/>
                    <a:pt x="7" y="3"/>
                  </a:cubicBezTo>
                  <a:cubicBezTo>
                    <a:pt x="6" y="5"/>
                    <a:pt x="5" y="5"/>
                    <a:pt x="4" y="4"/>
                  </a:cubicBezTo>
                  <a:cubicBezTo>
                    <a:pt x="4" y="7"/>
                    <a:pt x="3" y="10"/>
                    <a:pt x="4" y="10"/>
                  </a:cubicBezTo>
                  <a:cubicBezTo>
                    <a:pt x="6" y="11"/>
                    <a:pt x="6" y="13"/>
                    <a:pt x="6" y="14"/>
                  </a:cubicBezTo>
                  <a:cubicBezTo>
                    <a:pt x="5" y="15"/>
                    <a:pt x="8" y="18"/>
                    <a:pt x="7" y="19"/>
                  </a:cubicBezTo>
                  <a:cubicBezTo>
                    <a:pt x="6" y="20"/>
                    <a:pt x="4" y="18"/>
                    <a:pt x="3" y="20"/>
                  </a:cubicBezTo>
                  <a:cubicBezTo>
                    <a:pt x="3" y="21"/>
                    <a:pt x="5" y="23"/>
                    <a:pt x="4" y="24"/>
                  </a:cubicBezTo>
                  <a:cubicBezTo>
                    <a:pt x="3" y="26"/>
                    <a:pt x="1" y="26"/>
                    <a:pt x="2" y="29"/>
                  </a:cubicBezTo>
                  <a:cubicBezTo>
                    <a:pt x="2" y="32"/>
                    <a:pt x="2" y="34"/>
                    <a:pt x="1" y="35"/>
                  </a:cubicBezTo>
                  <a:cubicBezTo>
                    <a:pt x="0" y="36"/>
                    <a:pt x="1" y="36"/>
                    <a:pt x="4" y="37"/>
                  </a:cubicBezTo>
                  <a:cubicBezTo>
                    <a:pt x="6" y="39"/>
                    <a:pt x="10" y="41"/>
                    <a:pt x="10" y="43"/>
                  </a:cubicBezTo>
                  <a:cubicBezTo>
                    <a:pt x="9" y="46"/>
                    <a:pt x="8" y="46"/>
                    <a:pt x="7" y="51"/>
                  </a:cubicBezTo>
                  <a:cubicBezTo>
                    <a:pt x="12" y="51"/>
                    <a:pt x="21" y="47"/>
                    <a:pt x="31" y="46"/>
                  </a:cubicBezTo>
                  <a:cubicBezTo>
                    <a:pt x="38" y="44"/>
                    <a:pt x="43" y="45"/>
                    <a:pt x="47" y="46"/>
                  </a:cubicBezTo>
                  <a:cubicBezTo>
                    <a:pt x="47" y="45"/>
                    <a:pt x="47" y="43"/>
                    <a:pt x="47" y="4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00" name="Google Shape;1900;p124"/>
            <p:cNvSpPr/>
            <p:nvPr/>
          </p:nvSpPr>
          <p:spPr>
            <a:xfrm>
              <a:off x="4254500" y="2900363"/>
              <a:ext cx="96838" cy="146050"/>
            </a:xfrm>
            <a:custGeom>
              <a:avLst/>
              <a:gdLst/>
              <a:ahLst/>
              <a:cxnLst/>
              <a:rect l="l" t="t" r="r" b="b"/>
              <a:pathLst>
                <a:path w="35" h="52" extrusionOk="0">
                  <a:moveTo>
                    <a:pt x="30" y="21"/>
                  </a:moveTo>
                  <a:cubicBezTo>
                    <a:pt x="29" y="18"/>
                    <a:pt x="29" y="12"/>
                    <a:pt x="29" y="10"/>
                  </a:cubicBezTo>
                  <a:cubicBezTo>
                    <a:pt x="30" y="7"/>
                    <a:pt x="29" y="6"/>
                    <a:pt x="27" y="5"/>
                  </a:cubicBezTo>
                  <a:cubicBezTo>
                    <a:pt x="27" y="5"/>
                    <a:pt x="26" y="2"/>
                    <a:pt x="26" y="0"/>
                  </a:cubicBezTo>
                  <a:cubicBezTo>
                    <a:pt x="24" y="0"/>
                    <a:pt x="24" y="3"/>
                    <a:pt x="24" y="2"/>
                  </a:cubicBezTo>
                  <a:cubicBezTo>
                    <a:pt x="23" y="1"/>
                    <a:pt x="4" y="0"/>
                    <a:pt x="4" y="1"/>
                  </a:cubicBezTo>
                  <a:cubicBezTo>
                    <a:pt x="3" y="3"/>
                    <a:pt x="5" y="8"/>
                    <a:pt x="5" y="9"/>
                  </a:cubicBezTo>
                  <a:cubicBezTo>
                    <a:pt x="5" y="10"/>
                    <a:pt x="4" y="11"/>
                    <a:pt x="4" y="11"/>
                  </a:cubicBezTo>
                  <a:cubicBezTo>
                    <a:pt x="6" y="15"/>
                    <a:pt x="7" y="22"/>
                    <a:pt x="7" y="23"/>
                  </a:cubicBezTo>
                  <a:cubicBezTo>
                    <a:pt x="7" y="25"/>
                    <a:pt x="3" y="27"/>
                    <a:pt x="4" y="29"/>
                  </a:cubicBezTo>
                  <a:cubicBezTo>
                    <a:pt x="4" y="31"/>
                    <a:pt x="1" y="35"/>
                    <a:pt x="1" y="37"/>
                  </a:cubicBezTo>
                  <a:cubicBezTo>
                    <a:pt x="0" y="38"/>
                    <a:pt x="3" y="44"/>
                    <a:pt x="4" y="45"/>
                  </a:cubicBezTo>
                  <a:cubicBezTo>
                    <a:pt x="4" y="46"/>
                    <a:pt x="4" y="48"/>
                    <a:pt x="4" y="49"/>
                  </a:cubicBezTo>
                  <a:cubicBezTo>
                    <a:pt x="7" y="50"/>
                    <a:pt x="9" y="51"/>
                    <a:pt x="10" y="52"/>
                  </a:cubicBezTo>
                  <a:cubicBezTo>
                    <a:pt x="11" y="52"/>
                    <a:pt x="21" y="47"/>
                    <a:pt x="25" y="45"/>
                  </a:cubicBezTo>
                  <a:cubicBezTo>
                    <a:pt x="29" y="44"/>
                    <a:pt x="32" y="43"/>
                    <a:pt x="35" y="41"/>
                  </a:cubicBezTo>
                  <a:cubicBezTo>
                    <a:pt x="33" y="38"/>
                    <a:pt x="32" y="35"/>
                    <a:pt x="32" y="32"/>
                  </a:cubicBezTo>
                  <a:cubicBezTo>
                    <a:pt x="32" y="28"/>
                    <a:pt x="31" y="24"/>
                    <a:pt x="30" y="2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01" name="Google Shape;1901;p124"/>
            <p:cNvSpPr/>
            <p:nvPr/>
          </p:nvSpPr>
          <p:spPr>
            <a:xfrm>
              <a:off x="3986213" y="2863850"/>
              <a:ext cx="169863" cy="128588"/>
            </a:xfrm>
            <a:custGeom>
              <a:avLst/>
              <a:gdLst/>
              <a:ahLst/>
              <a:cxnLst/>
              <a:rect l="l" t="t" r="r" b="b"/>
              <a:pathLst>
                <a:path w="61" h="46" extrusionOk="0">
                  <a:moveTo>
                    <a:pt x="21" y="24"/>
                  </a:moveTo>
                  <a:cubicBezTo>
                    <a:pt x="21" y="22"/>
                    <a:pt x="23" y="23"/>
                    <a:pt x="24" y="23"/>
                  </a:cubicBezTo>
                  <a:cubicBezTo>
                    <a:pt x="26" y="24"/>
                    <a:pt x="29" y="22"/>
                    <a:pt x="31" y="22"/>
                  </a:cubicBezTo>
                  <a:cubicBezTo>
                    <a:pt x="32" y="22"/>
                    <a:pt x="37" y="28"/>
                    <a:pt x="37" y="30"/>
                  </a:cubicBezTo>
                  <a:cubicBezTo>
                    <a:pt x="37" y="32"/>
                    <a:pt x="37" y="34"/>
                    <a:pt x="38" y="35"/>
                  </a:cubicBezTo>
                  <a:cubicBezTo>
                    <a:pt x="38" y="35"/>
                    <a:pt x="38" y="35"/>
                    <a:pt x="38" y="36"/>
                  </a:cubicBezTo>
                  <a:cubicBezTo>
                    <a:pt x="41" y="35"/>
                    <a:pt x="44" y="34"/>
                    <a:pt x="44" y="34"/>
                  </a:cubicBezTo>
                  <a:cubicBezTo>
                    <a:pt x="45" y="34"/>
                    <a:pt x="47" y="39"/>
                    <a:pt x="46" y="41"/>
                  </a:cubicBezTo>
                  <a:cubicBezTo>
                    <a:pt x="46" y="44"/>
                    <a:pt x="49" y="46"/>
                    <a:pt x="50" y="44"/>
                  </a:cubicBezTo>
                  <a:cubicBezTo>
                    <a:pt x="51" y="42"/>
                    <a:pt x="53" y="40"/>
                    <a:pt x="53" y="42"/>
                  </a:cubicBezTo>
                  <a:cubicBezTo>
                    <a:pt x="53" y="42"/>
                    <a:pt x="54" y="43"/>
                    <a:pt x="55" y="43"/>
                  </a:cubicBezTo>
                  <a:cubicBezTo>
                    <a:pt x="55" y="42"/>
                    <a:pt x="56" y="41"/>
                    <a:pt x="57" y="40"/>
                  </a:cubicBezTo>
                  <a:cubicBezTo>
                    <a:pt x="58" y="39"/>
                    <a:pt x="56" y="37"/>
                    <a:pt x="56" y="36"/>
                  </a:cubicBezTo>
                  <a:cubicBezTo>
                    <a:pt x="57" y="34"/>
                    <a:pt x="59" y="36"/>
                    <a:pt x="60" y="35"/>
                  </a:cubicBezTo>
                  <a:cubicBezTo>
                    <a:pt x="61" y="34"/>
                    <a:pt x="58" y="31"/>
                    <a:pt x="59" y="30"/>
                  </a:cubicBezTo>
                  <a:cubicBezTo>
                    <a:pt x="59" y="29"/>
                    <a:pt x="59" y="27"/>
                    <a:pt x="57" y="26"/>
                  </a:cubicBezTo>
                  <a:cubicBezTo>
                    <a:pt x="56" y="26"/>
                    <a:pt x="57" y="23"/>
                    <a:pt x="57" y="20"/>
                  </a:cubicBezTo>
                  <a:cubicBezTo>
                    <a:pt x="57" y="20"/>
                    <a:pt x="57" y="19"/>
                    <a:pt x="56" y="19"/>
                  </a:cubicBezTo>
                  <a:cubicBezTo>
                    <a:pt x="55" y="17"/>
                    <a:pt x="56" y="14"/>
                    <a:pt x="54" y="14"/>
                  </a:cubicBezTo>
                  <a:cubicBezTo>
                    <a:pt x="53" y="14"/>
                    <a:pt x="53" y="12"/>
                    <a:pt x="54" y="11"/>
                  </a:cubicBezTo>
                  <a:cubicBezTo>
                    <a:pt x="56" y="11"/>
                    <a:pt x="51" y="9"/>
                    <a:pt x="51" y="8"/>
                  </a:cubicBezTo>
                  <a:cubicBezTo>
                    <a:pt x="51" y="6"/>
                    <a:pt x="49" y="2"/>
                    <a:pt x="48" y="2"/>
                  </a:cubicBezTo>
                  <a:cubicBezTo>
                    <a:pt x="47" y="1"/>
                    <a:pt x="44" y="6"/>
                    <a:pt x="43" y="6"/>
                  </a:cubicBezTo>
                  <a:cubicBezTo>
                    <a:pt x="41" y="6"/>
                    <a:pt x="38" y="3"/>
                    <a:pt x="37" y="5"/>
                  </a:cubicBezTo>
                  <a:cubicBezTo>
                    <a:pt x="36" y="8"/>
                    <a:pt x="34" y="4"/>
                    <a:pt x="33" y="6"/>
                  </a:cubicBezTo>
                  <a:cubicBezTo>
                    <a:pt x="31" y="8"/>
                    <a:pt x="30" y="4"/>
                    <a:pt x="30" y="4"/>
                  </a:cubicBezTo>
                  <a:cubicBezTo>
                    <a:pt x="30" y="4"/>
                    <a:pt x="30" y="3"/>
                    <a:pt x="30" y="3"/>
                  </a:cubicBezTo>
                  <a:cubicBezTo>
                    <a:pt x="30" y="3"/>
                    <a:pt x="30" y="3"/>
                    <a:pt x="29" y="3"/>
                  </a:cubicBezTo>
                  <a:cubicBezTo>
                    <a:pt x="25" y="4"/>
                    <a:pt x="18" y="3"/>
                    <a:pt x="18" y="2"/>
                  </a:cubicBezTo>
                  <a:cubicBezTo>
                    <a:pt x="17" y="1"/>
                    <a:pt x="12" y="0"/>
                    <a:pt x="12" y="0"/>
                  </a:cubicBezTo>
                  <a:cubicBezTo>
                    <a:pt x="12" y="0"/>
                    <a:pt x="12" y="3"/>
                    <a:pt x="10" y="4"/>
                  </a:cubicBezTo>
                  <a:cubicBezTo>
                    <a:pt x="8" y="4"/>
                    <a:pt x="11" y="7"/>
                    <a:pt x="11" y="7"/>
                  </a:cubicBezTo>
                  <a:cubicBezTo>
                    <a:pt x="11" y="8"/>
                    <a:pt x="9" y="9"/>
                    <a:pt x="8" y="9"/>
                  </a:cubicBezTo>
                  <a:cubicBezTo>
                    <a:pt x="7" y="8"/>
                    <a:pt x="3" y="11"/>
                    <a:pt x="1" y="12"/>
                  </a:cubicBezTo>
                  <a:cubicBezTo>
                    <a:pt x="1" y="13"/>
                    <a:pt x="1" y="13"/>
                    <a:pt x="0" y="13"/>
                  </a:cubicBezTo>
                  <a:cubicBezTo>
                    <a:pt x="3" y="16"/>
                    <a:pt x="3" y="18"/>
                    <a:pt x="6" y="20"/>
                  </a:cubicBezTo>
                  <a:cubicBezTo>
                    <a:pt x="9" y="23"/>
                    <a:pt x="13" y="26"/>
                    <a:pt x="15" y="30"/>
                  </a:cubicBezTo>
                  <a:cubicBezTo>
                    <a:pt x="18" y="28"/>
                    <a:pt x="21" y="26"/>
                    <a:pt x="21" y="24"/>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02" name="Google Shape;1902;p124"/>
            <p:cNvSpPr/>
            <p:nvPr/>
          </p:nvSpPr>
          <p:spPr>
            <a:xfrm>
              <a:off x="4067175" y="2959100"/>
              <a:ext cx="95250" cy="92075"/>
            </a:xfrm>
            <a:custGeom>
              <a:avLst/>
              <a:gdLst/>
              <a:ahLst/>
              <a:cxnLst/>
              <a:rect l="l" t="t" r="r" b="b"/>
              <a:pathLst>
                <a:path w="34" h="33" extrusionOk="0">
                  <a:moveTo>
                    <a:pt x="28" y="19"/>
                  </a:moveTo>
                  <a:cubicBezTo>
                    <a:pt x="25" y="18"/>
                    <a:pt x="24" y="18"/>
                    <a:pt x="25" y="17"/>
                  </a:cubicBezTo>
                  <a:cubicBezTo>
                    <a:pt x="26" y="16"/>
                    <a:pt x="26" y="14"/>
                    <a:pt x="26" y="11"/>
                  </a:cubicBezTo>
                  <a:cubicBezTo>
                    <a:pt x="26" y="10"/>
                    <a:pt x="26" y="9"/>
                    <a:pt x="26" y="9"/>
                  </a:cubicBezTo>
                  <a:cubicBezTo>
                    <a:pt x="25" y="9"/>
                    <a:pt x="24" y="8"/>
                    <a:pt x="24" y="8"/>
                  </a:cubicBezTo>
                  <a:cubicBezTo>
                    <a:pt x="24" y="6"/>
                    <a:pt x="22" y="8"/>
                    <a:pt x="21" y="10"/>
                  </a:cubicBezTo>
                  <a:cubicBezTo>
                    <a:pt x="20" y="12"/>
                    <a:pt x="17" y="10"/>
                    <a:pt x="17" y="7"/>
                  </a:cubicBezTo>
                  <a:cubicBezTo>
                    <a:pt x="18" y="5"/>
                    <a:pt x="16" y="0"/>
                    <a:pt x="15" y="0"/>
                  </a:cubicBezTo>
                  <a:cubicBezTo>
                    <a:pt x="15" y="0"/>
                    <a:pt x="12" y="1"/>
                    <a:pt x="9" y="2"/>
                  </a:cubicBezTo>
                  <a:cubicBezTo>
                    <a:pt x="10" y="3"/>
                    <a:pt x="9" y="4"/>
                    <a:pt x="8" y="6"/>
                  </a:cubicBezTo>
                  <a:cubicBezTo>
                    <a:pt x="8" y="7"/>
                    <a:pt x="4" y="10"/>
                    <a:pt x="2" y="11"/>
                  </a:cubicBezTo>
                  <a:cubicBezTo>
                    <a:pt x="2" y="11"/>
                    <a:pt x="1" y="12"/>
                    <a:pt x="0" y="14"/>
                  </a:cubicBezTo>
                  <a:cubicBezTo>
                    <a:pt x="4" y="16"/>
                    <a:pt x="8" y="18"/>
                    <a:pt x="11" y="21"/>
                  </a:cubicBezTo>
                  <a:cubicBezTo>
                    <a:pt x="17" y="25"/>
                    <a:pt x="25" y="31"/>
                    <a:pt x="29" y="32"/>
                  </a:cubicBezTo>
                  <a:cubicBezTo>
                    <a:pt x="30" y="33"/>
                    <a:pt x="31" y="33"/>
                    <a:pt x="31" y="33"/>
                  </a:cubicBezTo>
                  <a:cubicBezTo>
                    <a:pt x="32" y="28"/>
                    <a:pt x="33" y="28"/>
                    <a:pt x="34" y="25"/>
                  </a:cubicBezTo>
                  <a:cubicBezTo>
                    <a:pt x="34" y="23"/>
                    <a:pt x="30" y="21"/>
                    <a:pt x="28" y="1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03" name="Google Shape;1903;p124"/>
            <p:cNvSpPr/>
            <p:nvPr/>
          </p:nvSpPr>
          <p:spPr>
            <a:xfrm>
              <a:off x="4027488" y="2925763"/>
              <a:ext cx="68263" cy="73025"/>
            </a:xfrm>
            <a:custGeom>
              <a:avLst/>
              <a:gdLst/>
              <a:ahLst/>
              <a:cxnLst/>
              <a:rect l="l" t="t" r="r" b="b"/>
              <a:pathLst>
                <a:path w="24" h="26" extrusionOk="0">
                  <a:moveTo>
                    <a:pt x="22" y="18"/>
                  </a:moveTo>
                  <a:cubicBezTo>
                    <a:pt x="23" y="16"/>
                    <a:pt x="24" y="14"/>
                    <a:pt x="23" y="13"/>
                  </a:cubicBezTo>
                  <a:cubicBezTo>
                    <a:pt x="22" y="12"/>
                    <a:pt x="22" y="10"/>
                    <a:pt x="22" y="8"/>
                  </a:cubicBezTo>
                  <a:cubicBezTo>
                    <a:pt x="22" y="6"/>
                    <a:pt x="17" y="0"/>
                    <a:pt x="16" y="0"/>
                  </a:cubicBezTo>
                  <a:cubicBezTo>
                    <a:pt x="14" y="0"/>
                    <a:pt x="11" y="2"/>
                    <a:pt x="9" y="1"/>
                  </a:cubicBezTo>
                  <a:cubicBezTo>
                    <a:pt x="8" y="1"/>
                    <a:pt x="6" y="0"/>
                    <a:pt x="6" y="2"/>
                  </a:cubicBezTo>
                  <a:cubicBezTo>
                    <a:pt x="6" y="4"/>
                    <a:pt x="3" y="6"/>
                    <a:pt x="0" y="8"/>
                  </a:cubicBezTo>
                  <a:cubicBezTo>
                    <a:pt x="1" y="9"/>
                    <a:pt x="1" y="10"/>
                    <a:pt x="1" y="11"/>
                  </a:cubicBezTo>
                  <a:cubicBezTo>
                    <a:pt x="3" y="18"/>
                    <a:pt x="5" y="19"/>
                    <a:pt x="8" y="21"/>
                  </a:cubicBezTo>
                  <a:cubicBezTo>
                    <a:pt x="9" y="22"/>
                    <a:pt x="11" y="24"/>
                    <a:pt x="14" y="26"/>
                  </a:cubicBezTo>
                  <a:cubicBezTo>
                    <a:pt x="15" y="24"/>
                    <a:pt x="16" y="23"/>
                    <a:pt x="16" y="23"/>
                  </a:cubicBezTo>
                  <a:cubicBezTo>
                    <a:pt x="18" y="22"/>
                    <a:pt x="22" y="19"/>
                    <a:pt x="22" y="18"/>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04" name="Google Shape;1904;p124"/>
            <p:cNvSpPr/>
            <p:nvPr/>
          </p:nvSpPr>
          <p:spPr>
            <a:xfrm>
              <a:off x="3944938" y="2509838"/>
              <a:ext cx="188913" cy="153988"/>
            </a:xfrm>
            <a:custGeom>
              <a:avLst/>
              <a:gdLst/>
              <a:ahLst/>
              <a:cxnLst/>
              <a:rect l="l" t="t" r="r" b="b"/>
              <a:pathLst>
                <a:path w="68" h="55" extrusionOk="0">
                  <a:moveTo>
                    <a:pt x="32" y="42"/>
                  </a:moveTo>
                  <a:cubicBezTo>
                    <a:pt x="32" y="40"/>
                    <a:pt x="40" y="38"/>
                    <a:pt x="40" y="36"/>
                  </a:cubicBezTo>
                  <a:cubicBezTo>
                    <a:pt x="40" y="34"/>
                    <a:pt x="40" y="15"/>
                    <a:pt x="40" y="15"/>
                  </a:cubicBezTo>
                  <a:cubicBezTo>
                    <a:pt x="40" y="15"/>
                    <a:pt x="66" y="15"/>
                    <a:pt x="67" y="15"/>
                  </a:cubicBezTo>
                  <a:cubicBezTo>
                    <a:pt x="68" y="14"/>
                    <a:pt x="67" y="9"/>
                    <a:pt x="67" y="3"/>
                  </a:cubicBezTo>
                  <a:cubicBezTo>
                    <a:pt x="66" y="1"/>
                    <a:pt x="68" y="0"/>
                    <a:pt x="62" y="0"/>
                  </a:cubicBezTo>
                  <a:cubicBezTo>
                    <a:pt x="56" y="0"/>
                    <a:pt x="42" y="0"/>
                    <a:pt x="32" y="0"/>
                  </a:cubicBezTo>
                  <a:cubicBezTo>
                    <a:pt x="29" y="2"/>
                    <a:pt x="28" y="5"/>
                    <a:pt x="27" y="7"/>
                  </a:cubicBezTo>
                  <a:cubicBezTo>
                    <a:pt x="26" y="11"/>
                    <a:pt x="17" y="17"/>
                    <a:pt x="17" y="22"/>
                  </a:cubicBezTo>
                  <a:cubicBezTo>
                    <a:pt x="16" y="28"/>
                    <a:pt x="8" y="36"/>
                    <a:pt x="2" y="47"/>
                  </a:cubicBezTo>
                  <a:cubicBezTo>
                    <a:pt x="1" y="50"/>
                    <a:pt x="0" y="53"/>
                    <a:pt x="0" y="55"/>
                  </a:cubicBezTo>
                  <a:cubicBezTo>
                    <a:pt x="32" y="55"/>
                    <a:pt x="32" y="55"/>
                    <a:pt x="32" y="55"/>
                  </a:cubicBezTo>
                  <a:cubicBezTo>
                    <a:pt x="32" y="55"/>
                    <a:pt x="32" y="44"/>
                    <a:pt x="32" y="4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05" name="Google Shape;1905;p124"/>
            <p:cNvSpPr/>
            <p:nvPr/>
          </p:nvSpPr>
          <p:spPr>
            <a:xfrm>
              <a:off x="3944938" y="2519363"/>
              <a:ext cx="269875" cy="298450"/>
            </a:xfrm>
            <a:custGeom>
              <a:avLst/>
              <a:gdLst/>
              <a:ahLst/>
              <a:cxnLst/>
              <a:rect l="l" t="t" r="r" b="b"/>
              <a:pathLst>
                <a:path w="97" h="107" extrusionOk="0">
                  <a:moveTo>
                    <a:pt x="7" y="93"/>
                  </a:moveTo>
                  <a:cubicBezTo>
                    <a:pt x="10" y="93"/>
                    <a:pt x="15" y="93"/>
                    <a:pt x="15" y="93"/>
                  </a:cubicBezTo>
                  <a:cubicBezTo>
                    <a:pt x="15" y="93"/>
                    <a:pt x="19" y="91"/>
                    <a:pt x="21" y="92"/>
                  </a:cubicBezTo>
                  <a:cubicBezTo>
                    <a:pt x="23" y="93"/>
                    <a:pt x="25" y="96"/>
                    <a:pt x="25" y="96"/>
                  </a:cubicBezTo>
                  <a:cubicBezTo>
                    <a:pt x="28" y="96"/>
                    <a:pt x="28" y="96"/>
                    <a:pt x="28" y="96"/>
                  </a:cubicBezTo>
                  <a:cubicBezTo>
                    <a:pt x="28" y="96"/>
                    <a:pt x="30" y="102"/>
                    <a:pt x="34" y="103"/>
                  </a:cubicBezTo>
                  <a:cubicBezTo>
                    <a:pt x="36" y="104"/>
                    <a:pt x="37" y="106"/>
                    <a:pt x="38" y="107"/>
                  </a:cubicBezTo>
                  <a:cubicBezTo>
                    <a:pt x="40" y="107"/>
                    <a:pt x="42" y="106"/>
                    <a:pt x="42" y="105"/>
                  </a:cubicBezTo>
                  <a:cubicBezTo>
                    <a:pt x="42" y="102"/>
                    <a:pt x="43" y="100"/>
                    <a:pt x="47" y="103"/>
                  </a:cubicBezTo>
                  <a:cubicBezTo>
                    <a:pt x="50" y="106"/>
                    <a:pt x="50" y="103"/>
                    <a:pt x="51" y="102"/>
                  </a:cubicBezTo>
                  <a:cubicBezTo>
                    <a:pt x="52" y="101"/>
                    <a:pt x="54" y="102"/>
                    <a:pt x="56" y="102"/>
                  </a:cubicBezTo>
                  <a:cubicBezTo>
                    <a:pt x="59" y="102"/>
                    <a:pt x="61" y="101"/>
                    <a:pt x="61" y="101"/>
                  </a:cubicBezTo>
                  <a:cubicBezTo>
                    <a:pt x="61" y="101"/>
                    <a:pt x="91" y="101"/>
                    <a:pt x="93" y="101"/>
                  </a:cubicBezTo>
                  <a:cubicBezTo>
                    <a:pt x="94" y="100"/>
                    <a:pt x="94" y="94"/>
                    <a:pt x="94" y="94"/>
                  </a:cubicBezTo>
                  <a:cubicBezTo>
                    <a:pt x="91" y="91"/>
                    <a:pt x="91" y="91"/>
                    <a:pt x="91" y="91"/>
                  </a:cubicBezTo>
                  <a:cubicBezTo>
                    <a:pt x="84" y="20"/>
                    <a:pt x="84" y="20"/>
                    <a:pt x="84" y="20"/>
                  </a:cubicBezTo>
                  <a:cubicBezTo>
                    <a:pt x="97" y="20"/>
                    <a:pt x="97" y="20"/>
                    <a:pt x="97" y="20"/>
                  </a:cubicBezTo>
                  <a:cubicBezTo>
                    <a:pt x="83" y="11"/>
                    <a:pt x="70" y="2"/>
                    <a:pt x="69" y="2"/>
                  </a:cubicBezTo>
                  <a:cubicBezTo>
                    <a:pt x="68" y="1"/>
                    <a:pt x="68" y="1"/>
                    <a:pt x="67" y="0"/>
                  </a:cubicBezTo>
                  <a:cubicBezTo>
                    <a:pt x="67" y="6"/>
                    <a:pt x="68" y="11"/>
                    <a:pt x="67" y="12"/>
                  </a:cubicBezTo>
                  <a:cubicBezTo>
                    <a:pt x="66" y="12"/>
                    <a:pt x="40" y="12"/>
                    <a:pt x="40" y="12"/>
                  </a:cubicBezTo>
                  <a:cubicBezTo>
                    <a:pt x="40" y="12"/>
                    <a:pt x="40" y="31"/>
                    <a:pt x="40" y="33"/>
                  </a:cubicBezTo>
                  <a:cubicBezTo>
                    <a:pt x="40" y="35"/>
                    <a:pt x="32" y="37"/>
                    <a:pt x="32" y="39"/>
                  </a:cubicBezTo>
                  <a:cubicBezTo>
                    <a:pt x="32" y="41"/>
                    <a:pt x="32" y="52"/>
                    <a:pt x="32" y="52"/>
                  </a:cubicBezTo>
                  <a:cubicBezTo>
                    <a:pt x="0" y="52"/>
                    <a:pt x="0" y="52"/>
                    <a:pt x="0" y="52"/>
                  </a:cubicBezTo>
                  <a:cubicBezTo>
                    <a:pt x="0" y="57"/>
                    <a:pt x="3" y="59"/>
                    <a:pt x="5" y="61"/>
                  </a:cubicBezTo>
                  <a:cubicBezTo>
                    <a:pt x="7" y="64"/>
                    <a:pt x="3" y="69"/>
                    <a:pt x="6" y="74"/>
                  </a:cubicBezTo>
                  <a:cubicBezTo>
                    <a:pt x="10" y="79"/>
                    <a:pt x="5" y="87"/>
                    <a:pt x="4" y="90"/>
                  </a:cubicBezTo>
                  <a:cubicBezTo>
                    <a:pt x="3" y="91"/>
                    <a:pt x="3" y="94"/>
                    <a:pt x="2" y="97"/>
                  </a:cubicBezTo>
                  <a:cubicBezTo>
                    <a:pt x="2" y="97"/>
                    <a:pt x="3" y="97"/>
                    <a:pt x="3" y="97"/>
                  </a:cubicBezTo>
                  <a:cubicBezTo>
                    <a:pt x="5" y="96"/>
                    <a:pt x="4" y="92"/>
                    <a:pt x="7" y="9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06" name="Google Shape;1906;p124"/>
            <p:cNvSpPr/>
            <p:nvPr/>
          </p:nvSpPr>
          <p:spPr>
            <a:xfrm>
              <a:off x="4049713" y="2574925"/>
              <a:ext cx="374650" cy="350838"/>
            </a:xfrm>
            <a:custGeom>
              <a:avLst/>
              <a:gdLst/>
              <a:ahLst/>
              <a:cxnLst/>
              <a:rect l="l" t="t" r="r" b="b"/>
              <a:pathLst>
                <a:path w="134" h="126" extrusionOk="0">
                  <a:moveTo>
                    <a:pt x="127" y="52"/>
                  </a:moveTo>
                  <a:cubicBezTo>
                    <a:pt x="127" y="52"/>
                    <a:pt x="127" y="46"/>
                    <a:pt x="123" y="44"/>
                  </a:cubicBezTo>
                  <a:cubicBezTo>
                    <a:pt x="119" y="42"/>
                    <a:pt x="114" y="41"/>
                    <a:pt x="114" y="41"/>
                  </a:cubicBezTo>
                  <a:cubicBezTo>
                    <a:pt x="114" y="41"/>
                    <a:pt x="111" y="36"/>
                    <a:pt x="109" y="34"/>
                  </a:cubicBezTo>
                  <a:cubicBezTo>
                    <a:pt x="108" y="32"/>
                    <a:pt x="81" y="15"/>
                    <a:pt x="59" y="0"/>
                  </a:cubicBezTo>
                  <a:cubicBezTo>
                    <a:pt x="46" y="0"/>
                    <a:pt x="46" y="0"/>
                    <a:pt x="46" y="0"/>
                  </a:cubicBezTo>
                  <a:cubicBezTo>
                    <a:pt x="53" y="71"/>
                    <a:pt x="53" y="71"/>
                    <a:pt x="53" y="71"/>
                  </a:cubicBezTo>
                  <a:cubicBezTo>
                    <a:pt x="56" y="74"/>
                    <a:pt x="56" y="74"/>
                    <a:pt x="56" y="74"/>
                  </a:cubicBezTo>
                  <a:cubicBezTo>
                    <a:pt x="56" y="74"/>
                    <a:pt x="56" y="80"/>
                    <a:pt x="55" y="81"/>
                  </a:cubicBezTo>
                  <a:cubicBezTo>
                    <a:pt x="53" y="81"/>
                    <a:pt x="23" y="81"/>
                    <a:pt x="23" y="81"/>
                  </a:cubicBezTo>
                  <a:cubicBezTo>
                    <a:pt x="23" y="81"/>
                    <a:pt x="21" y="82"/>
                    <a:pt x="18" y="82"/>
                  </a:cubicBezTo>
                  <a:cubicBezTo>
                    <a:pt x="16" y="82"/>
                    <a:pt x="14" y="81"/>
                    <a:pt x="13" y="82"/>
                  </a:cubicBezTo>
                  <a:cubicBezTo>
                    <a:pt x="12" y="83"/>
                    <a:pt x="12" y="86"/>
                    <a:pt x="9" y="83"/>
                  </a:cubicBezTo>
                  <a:cubicBezTo>
                    <a:pt x="5" y="80"/>
                    <a:pt x="4" y="82"/>
                    <a:pt x="4" y="85"/>
                  </a:cubicBezTo>
                  <a:cubicBezTo>
                    <a:pt x="4" y="86"/>
                    <a:pt x="2" y="87"/>
                    <a:pt x="0" y="87"/>
                  </a:cubicBezTo>
                  <a:cubicBezTo>
                    <a:pt x="0" y="88"/>
                    <a:pt x="0" y="89"/>
                    <a:pt x="0" y="89"/>
                  </a:cubicBezTo>
                  <a:cubicBezTo>
                    <a:pt x="2" y="91"/>
                    <a:pt x="2" y="91"/>
                    <a:pt x="2" y="91"/>
                  </a:cubicBezTo>
                  <a:cubicBezTo>
                    <a:pt x="2" y="91"/>
                    <a:pt x="2" y="95"/>
                    <a:pt x="3" y="96"/>
                  </a:cubicBezTo>
                  <a:cubicBezTo>
                    <a:pt x="4" y="98"/>
                    <a:pt x="7" y="100"/>
                    <a:pt x="7" y="101"/>
                  </a:cubicBezTo>
                  <a:cubicBezTo>
                    <a:pt x="8" y="103"/>
                    <a:pt x="7" y="108"/>
                    <a:pt x="7" y="108"/>
                  </a:cubicBezTo>
                  <a:cubicBezTo>
                    <a:pt x="7" y="108"/>
                    <a:pt x="8" y="112"/>
                    <a:pt x="10" y="110"/>
                  </a:cubicBezTo>
                  <a:cubicBezTo>
                    <a:pt x="11" y="108"/>
                    <a:pt x="13" y="112"/>
                    <a:pt x="14" y="109"/>
                  </a:cubicBezTo>
                  <a:cubicBezTo>
                    <a:pt x="15" y="107"/>
                    <a:pt x="18" y="110"/>
                    <a:pt x="20" y="110"/>
                  </a:cubicBezTo>
                  <a:cubicBezTo>
                    <a:pt x="21" y="110"/>
                    <a:pt x="24" y="105"/>
                    <a:pt x="25" y="106"/>
                  </a:cubicBezTo>
                  <a:cubicBezTo>
                    <a:pt x="26" y="106"/>
                    <a:pt x="28" y="110"/>
                    <a:pt x="28" y="112"/>
                  </a:cubicBezTo>
                  <a:cubicBezTo>
                    <a:pt x="28" y="113"/>
                    <a:pt x="33" y="115"/>
                    <a:pt x="31" y="115"/>
                  </a:cubicBezTo>
                  <a:cubicBezTo>
                    <a:pt x="30" y="116"/>
                    <a:pt x="30" y="118"/>
                    <a:pt x="31" y="118"/>
                  </a:cubicBezTo>
                  <a:cubicBezTo>
                    <a:pt x="33" y="118"/>
                    <a:pt x="32" y="121"/>
                    <a:pt x="33" y="123"/>
                  </a:cubicBezTo>
                  <a:cubicBezTo>
                    <a:pt x="34" y="124"/>
                    <a:pt x="36" y="125"/>
                    <a:pt x="37" y="123"/>
                  </a:cubicBezTo>
                  <a:cubicBezTo>
                    <a:pt x="38" y="121"/>
                    <a:pt x="40" y="123"/>
                    <a:pt x="41" y="125"/>
                  </a:cubicBezTo>
                  <a:cubicBezTo>
                    <a:pt x="42" y="126"/>
                    <a:pt x="45" y="124"/>
                    <a:pt x="46" y="122"/>
                  </a:cubicBezTo>
                  <a:cubicBezTo>
                    <a:pt x="46" y="120"/>
                    <a:pt x="50" y="120"/>
                    <a:pt x="50" y="122"/>
                  </a:cubicBezTo>
                  <a:cubicBezTo>
                    <a:pt x="49" y="124"/>
                    <a:pt x="50" y="125"/>
                    <a:pt x="52" y="123"/>
                  </a:cubicBezTo>
                  <a:cubicBezTo>
                    <a:pt x="53" y="122"/>
                    <a:pt x="54" y="122"/>
                    <a:pt x="55" y="122"/>
                  </a:cubicBezTo>
                  <a:cubicBezTo>
                    <a:pt x="56" y="120"/>
                    <a:pt x="57" y="117"/>
                    <a:pt x="57" y="116"/>
                  </a:cubicBezTo>
                  <a:cubicBezTo>
                    <a:pt x="58" y="115"/>
                    <a:pt x="55" y="111"/>
                    <a:pt x="57" y="111"/>
                  </a:cubicBezTo>
                  <a:cubicBezTo>
                    <a:pt x="58" y="110"/>
                    <a:pt x="62" y="111"/>
                    <a:pt x="63" y="108"/>
                  </a:cubicBezTo>
                  <a:cubicBezTo>
                    <a:pt x="64" y="105"/>
                    <a:pt x="66" y="103"/>
                    <a:pt x="66" y="103"/>
                  </a:cubicBezTo>
                  <a:cubicBezTo>
                    <a:pt x="66" y="103"/>
                    <a:pt x="66" y="96"/>
                    <a:pt x="68" y="97"/>
                  </a:cubicBezTo>
                  <a:cubicBezTo>
                    <a:pt x="70" y="98"/>
                    <a:pt x="73" y="100"/>
                    <a:pt x="73" y="97"/>
                  </a:cubicBezTo>
                  <a:cubicBezTo>
                    <a:pt x="73" y="95"/>
                    <a:pt x="76" y="96"/>
                    <a:pt x="77" y="94"/>
                  </a:cubicBezTo>
                  <a:cubicBezTo>
                    <a:pt x="77" y="91"/>
                    <a:pt x="79" y="91"/>
                    <a:pt x="81" y="92"/>
                  </a:cubicBezTo>
                  <a:cubicBezTo>
                    <a:pt x="82" y="92"/>
                    <a:pt x="84" y="91"/>
                    <a:pt x="84" y="90"/>
                  </a:cubicBezTo>
                  <a:cubicBezTo>
                    <a:pt x="84" y="89"/>
                    <a:pt x="87" y="89"/>
                    <a:pt x="91" y="87"/>
                  </a:cubicBezTo>
                  <a:cubicBezTo>
                    <a:pt x="94" y="85"/>
                    <a:pt x="95" y="83"/>
                    <a:pt x="96" y="85"/>
                  </a:cubicBezTo>
                  <a:cubicBezTo>
                    <a:pt x="98" y="86"/>
                    <a:pt x="106" y="86"/>
                    <a:pt x="107" y="85"/>
                  </a:cubicBezTo>
                  <a:cubicBezTo>
                    <a:pt x="108" y="85"/>
                    <a:pt x="110" y="82"/>
                    <a:pt x="113" y="83"/>
                  </a:cubicBezTo>
                  <a:cubicBezTo>
                    <a:pt x="116" y="83"/>
                    <a:pt x="123" y="82"/>
                    <a:pt x="126" y="82"/>
                  </a:cubicBezTo>
                  <a:cubicBezTo>
                    <a:pt x="129" y="82"/>
                    <a:pt x="130" y="79"/>
                    <a:pt x="131" y="78"/>
                  </a:cubicBezTo>
                  <a:cubicBezTo>
                    <a:pt x="132" y="77"/>
                    <a:pt x="132" y="73"/>
                    <a:pt x="133" y="72"/>
                  </a:cubicBezTo>
                  <a:cubicBezTo>
                    <a:pt x="134" y="72"/>
                    <a:pt x="134" y="57"/>
                    <a:pt x="134" y="51"/>
                  </a:cubicBezTo>
                  <a:cubicBezTo>
                    <a:pt x="131" y="51"/>
                    <a:pt x="127" y="52"/>
                    <a:pt x="127" y="5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07" name="Google Shape;1907;p124"/>
            <p:cNvSpPr/>
            <p:nvPr/>
          </p:nvSpPr>
          <p:spPr>
            <a:xfrm>
              <a:off x="4203700" y="2806700"/>
              <a:ext cx="184150" cy="133350"/>
            </a:xfrm>
            <a:custGeom>
              <a:avLst/>
              <a:gdLst/>
              <a:ahLst/>
              <a:cxnLst/>
              <a:rect l="l" t="t" r="r" b="b"/>
              <a:pathLst>
                <a:path w="66" h="48" extrusionOk="0">
                  <a:moveTo>
                    <a:pt x="65" y="27"/>
                  </a:moveTo>
                  <a:cubicBezTo>
                    <a:pt x="64" y="26"/>
                    <a:pt x="63" y="25"/>
                    <a:pt x="62" y="25"/>
                  </a:cubicBezTo>
                  <a:cubicBezTo>
                    <a:pt x="62" y="25"/>
                    <a:pt x="62" y="22"/>
                    <a:pt x="62" y="21"/>
                  </a:cubicBezTo>
                  <a:cubicBezTo>
                    <a:pt x="61" y="20"/>
                    <a:pt x="59" y="22"/>
                    <a:pt x="58" y="22"/>
                  </a:cubicBezTo>
                  <a:cubicBezTo>
                    <a:pt x="56" y="21"/>
                    <a:pt x="56" y="19"/>
                    <a:pt x="54" y="19"/>
                  </a:cubicBezTo>
                  <a:cubicBezTo>
                    <a:pt x="53" y="19"/>
                    <a:pt x="53" y="17"/>
                    <a:pt x="53" y="16"/>
                  </a:cubicBezTo>
                  <a:cubicBezTo>
                    <a:pt x="53" y="14"/>
                    <a:pt x="51" y="12"/>
                    <a:pt x="49" y="11"/>
                  </a:cubicBezTo>
                  <a:cubicBezTo>
                    <a:pt x="48" y="10"/>
                    <a:pt x="47" y="7"/>
                    <a:pt x="47" y="7"/>
                  </a:cubicBezTo>
                  <a:cubicBezTo>
                    <a:pt x="46" y="6"/>
                    <a:pt x="46" y="4"/>
                    <a:pt x="46" y="2"/>
                  </a:cubicBezTo>
                  <a:cubicBezTo>
                    <a:pt x="44" y="2"/>
                    <a:pt x="42" y="2"/>
                    <a:pt x="41" y="2"/>
                  </a:cubicBezTo>
                  <a:cubicBezTo>
                    <a:pt x="40" y="0"/>
                    <a:pt x="39" y="2"/>
                    <a:pt x="36" y="4"/>
                  </a:cubicBezTo>
                  <a:cubicBezTo>
                    <a:pt x="32" y="6"/>
                    <a:pt x="29" y="6"/>
                    <a:pt x="29" y="7"/>
                  </a:cubicBezTo>
                  <a:cubicBezTo>
                    <a:pt x="29" y="8"/>
                    <a:pt x="27" y="9"/>
                    <a:pt x="26" y="9"/>
                  </a:cubicBezTo>
                  <a:cubicBezTo>
                    <a:pt x="24" y="8"/>
                    <a:pt x="22" y="8"/>
                    <a:pt x="22" y="11"/>
                  </a:cubicBezTo>
                  <a:cubicBezTo>
                    <a:pt x="21" y="13"/>
                    <a:pt x="18" y="12"/>
                    <a:pt x="18" y="14"/>
                  </a:cubicBezTo>
                  <a:cubicBezTo>
                    <a:pt x="18" y="17"/>
                    <a:pt x="15" y="15"/>
                    <a:pt x="13" y="14"/>
                  </a:cubicBezTo>
                  <a:cubicBezTo>
                    <a:pt x="11" y="13"/>
                    <a:pt x="11" y="20"/>
                    <a:pt x="11" y="20"/>
                  </a:cubicBezTo>
                  <a:cubicBezTo>
                    <a:pt x="11" y="20"/>
                    <a:pt x="9" y="22"/>
                    <a:pt x="8" y="25"/>
                  </a:cubicBezTo>
                  <a:cubicBezTo>
                    <a:pt x="7" y="28"/>
                    <a:pt x="3" y="27"/>
                    <a:pt x="2" y="28"/>
                  </a:cubicBezTo>
                  <a:cubicBezTo>
                    <a:pt x="0" y="28"/>
                    <a:pt x="3" y="32"/>
                    <a:pt x="2" y="33"/>
                  </a:cubicBezTo>
                  <a:cubicBezTo>
                    <a:pt x="2" y="34"/>
                    <a:pt x="1" y="37"/>
                    <a:pt x="0" y="39"/>
                  </a:cubicBezTo>
                  <a:cubicBezTo>
                    <a:pt x="2" y="40"/>
                    <a:pt x="3" y="41"/>
                    <a:pt x="4" y="42"/>
                  </a:cubicBezTo>
                  <a:cubicBezTo>
                    <a:pt x="4" y="43"/>
                    <a:pt x="9" y="48"/>
                    <a:pt x="11" y="45"/>
                  </a:cubicBezTo>
                  <a:cubicBezTo>
                    <a:pt x="13" y="43"/>
                    <a:pt x="19" y="43"/>
                    <a:pt x="20" y="44"/>
                  </a:cubicBezTo>
                  <a:cubicBezTo>
                    <a:pt x="22" y="46"/>
                    <a:pt x="23" y="45"/>
                    <a:pt x="23" y="43"/>
                  </a:cubicBezTo>
                  <a:cubicBezTo>
                    <a:pt x="23" y="42"/>
                    <a:pt x="21" y="37"/>
                    <a:pt x="22" y="35"/>
                  </a:cubicBezTo>
                  <a:cubicBezTo>
                    <a:pt x="22" y="34"/>
                    <a:pt x="41" y="35"/>
                    <a:pt x="42" y="36"/>
                  </a:cubicBezTo>
                  <a:cubicBezTo>
                    <a:pt x="42" y="37"/>
                    <a:pt x="42" y="33"/>
                    <a:pt x="45" y="34"/>
                  </a:cubicBezTo>
                  <a:cubicBezTo>
                    <a:pt x="47" y="34"/>
                    <a:pt x="51" y="35"/>
                    <a:pt x="52" y="35"/>
                  </a:cubicBezTo>
                  <a:cubicBezTo>
                    <a:pt x="54" y="34"/>
                    <a:pt x="55" y="32"/>
                    <a:pt x="57" y="32"/>
                  </a:cubicBezTo>
                  <a:cubicBezTo>
                    <a:pt x="58" y="32"/>
                    <a:pt x="62" y="31"/>
                    <a:pt x="63" y="30"/>
                  </a:cubicBezTo>
                  <a:cubicBezTo>
                    <a:pt x="64" y="29"/>
                    <a:pt x="66" y="29"/>
                    <a:pt x="65" y="27"/>
                  </a:cubicBezTo>
                  <a:cubicBezTo>
                    <a:pt x="65" y="27"/>
                    <a:pt x="65" y="27"/>
                    <a:pt x="65" y="2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08" name="Google Shape;1908;p124"/>
            <p:cNvSpPr/>
            <p:nvPr/>
          </p:nvSpPr>
          <p:spPr>
            <a:xfrm>
              <a:off x="4332288" y="2611438"/>
              <a:ext cx="349250" cy="273050"/>
            </a:xfrm>
            <a:custGeom>
              <a:avLst/>
              <a:gdLst/>
              <a:ahLst/>
              <a:cxnLst/>
              <a:rect l="l" t="t" r="r" b="b"/>
              <a:pathLst>
                <a:path w="125" h="98" extrusionOk="0">
                  <a:moveTo>
                    <a:pt x="119" y="14"/>
                  </a:moveTo>
                  <a:cubicBezTo>
                    <a:pt x="119" y="13"/>
                    <a:pt x="119" y="8"/>
                    <a:pt x="119" y="4"/>
                  </a:cubicBezTo>
                  <a:cubicBezTo>
                    <a:pt x="113" y="8"/>
                    <a:pt x="113" y="8"/>
                    <a:pt x="113" y="8"/>
                  </a:cubicBezTo>
                  <a:cubicBezTo>
                    <a:pt x="113" y="8"/>
                    <a:pt x="111" y="5"/>
                    <a:pt x="107" y="3"/>
                  </a:cubicBezTo>
                  <a:cubicBezTo>
                    <a:pt x="104" y="0"/>
                    <a:pt x="96" y="0"/>
                    <a:pt x="96" y="0"/>
                  </a:cubicBezTo>
                  <a:cubicBezTo>
                    <a:pt x="61" y="22"/>
                    <a:pt x="61" y="22"/>
                    <a:pt x="61" y="22"/>
                  </a:cubicBezTo>
                  <a:cubicBezTo>
                    <a:pt x="46" y="34"/>
                    <a:pt x="46" y="34"/>
                    <a:pt x="46" y="34"/>
                  </a:cubicBezTo>
                  <a:cubicBezTo>
                    <a:pt x="46" y="34"/>
                    <a:pt x="37" y="37"/>
                    <a:pt x="34" y="38"/>
                  </a:cubicBezTo>
                  <a:cubicBezTo>
                    <a:pt x="34" y="38"/>
                    <a:pt x="33" y="38"/>
                    <a:pt x="33" y="38"/>
                  </a:cubicBezTo>
                  <a:cubicBezTo>
                    <a:pt x="33" y="44"/>
                    <a:pt x="33" y="59"/>
                    <a:pt x="32" y="59"/>
                  </a:cubicBezTo>
                  <a:cubicBezTo>
                    <a:pt x="31" y="60"/>
                    <a:pt x="31" y="64"/>
                    <a:pt x="30" y="65"/>
                  </a:cubicBezTo>
                  <a:cubicBezTo>
                    <a:pt x="29" y="66"/>
                    <a:pt x="28" y="69"/>
                    <a:pt x="25" y="69"/>
                  </a:cubicBezTo>
                  <a:cubicBezTo>
                    <a:pt x="22" y="69"/>
                    <a:pt x="15" y="70"/>
                    <a:pt x="12" y="70"/>
                  </a:cubicBezTo>
                  <a:cubicBezTo>
                    <a:pt x="9" y="69"/>
                    <a:pt x="7" y="72"/>
                    <a:pt x="6" y="72"/>
                  </a:cubicBezTo>
                  <a:cubicBezTo>
                    <a:pt x="5" y="72"/>
                    <a:pt x="3" y="72"/>
                    <a:pt x="0" y="72"/>
                  </a:cubicBezTo>
                  <a:cubicBezTo>
                    <a:pt x="0" y="74"/>
                    <a:pt x="0" y="76"/>
                    <a:pt x="1" y="77"/>
                  </a:cubicBezTo>
                  <a:cubicBezTo>
                    <a:pt x="1" y="77"/>
                    <a:pt x="2" y="80"/>
                    <a:pt x="3" y="81"/>
                  </a:cubicBezTo>
                  <a:cubicBezTo>
                    <a:pt x="5" y="82"/>
                    <a:pt x="7" y="84"/>
                    <a:pt x="7" y="86"/>
                  </a:cubicBezTo>
                  <a:cubicBezTo>
                    <a:pt x="7" y="87"/>
                    <a:pt x="7" y="89"/>
                    <a:pt x="8" y="89"/>
                  </a:cubicBezTo>
                  <a:cubicBezTo>
                    <a:pt x="10" y="89"/>
                    <a:pt x="10" y="91"/>
                    <a:pt x="12" y="92"/>
                  </a:cubicBezTo>
                  <a:cubicBezTo>
                    <a:pt x="13" y="92"/>
                    <a:pt x="15" y="90"/>
                    <a:pt x="16" y="91"/>
                  </a:cubicBezTo>
                  <a:cubicBezTo>
                    <a:pt x="16" y="92"/>
                    <a:pt x="16" y="95"/>
                    <a:pt x="16" y="95"/>
                  </a:cubicBezTo>
                  <a:cubicBezTo>
                    <a:pt x="17" y="95"/>
                    <a:pt x="18" y="96"/>
                    <a:pt x="19" y="97"/>
                  </a:cubicBezTo>
                  <a:cubicBezTo>
                    <a:pt x="19" y="95"/>
                    <a:pt x="20" y="92"/>
                    <a:pt x="22" y="93"/>
                  </a:cubicBezTo>
                  <a:cubicBezTo>
                    <a:pt x="25" y="94"/>
                    <a:pt x="23" y="96"/>
                    <a:pt x="25" y="97"/>
                  </a:cubicBezTo>
                  <a:cubicBezTo>
                    <a:pt x="27" y="98"/>
                    <a:pt x="28" y="97"/>
                    <a:pt x="28" y="96"/>
                  </a:cubicBezTo>
                  <a:cubicBezTo>
                    <a:pt x="28" y="94"/>
                    <a:pt x="31" y="91"/>
                    <a:pt x="32" y="90"/>
                  </a:cubicBezTo>
                  <a:cubicBezTo>
                    <a:pt x="33" y="89"/>
                    <a:pt x="32" y="85"/>
                    <a:pt x="34" y="83"/>
                  </a:cubicBezTo>
                  <a:cubicBezTo>
                    <a:pt x="35" y="82"/>
                    <a:pt x="39" y="83"/>
                    <a:pt x="41" y="83"/>
                  </a:cubicBezTo>
                  <a:cubicBezTo>
                    <a:pt x="43" y="84"/>
                    <a:pt x="44" y="80"/>
                    <a:pt x="46" y="82"/>
                  </a:cubicBezTo>
                  <a:cubicBezTo>
                    <a:pt x="48" y="83"/>
                    <a:pt x="51" y="82"/>
                    <a:pt x="52" y="84"/>
                  </a:cubicBezTo>
                  <a:cubicBezTo>
                    <a:pt x="54" y="85"/>
                    <a:pt x="54" y="89"/>
                    <a:pt x="57" y="88"/>
                  </a:cubicBezTo>
                  <a:cubicBezTo>
                    <a:pt x="59" y="87"/>
                    <a:pt x="62" y="86"/>
                    <a:pt x="63" y="86"/>
                  </a:cubicBezTo>
                  <a:cubicBezTo>
                    <a:pt x="65" y="86"/>
                    <a:pt x="68" y="89"/>
                    <a:pt x="70" y="89"/>
                  </a:cubicBezTo>
                  <a:cubicBezTo>
                    <a:pt x="71" y="90"/>
                    <a:pt x="76" y="90"/>
                    <a:pt x="78" y="89"/>
                  </a:cubicBezTo>
                  <a:cubicBezTo>
                    <a:pt x="79" y="88"/>
                    <a:pt x="81" y="85"/>
                    <a:pt x="83" y="86"/>
                  </a:cubicBezTo>
                  <a:cubicBezTo>
                    <a:pt x="86" y="86"/>
                    <a:pt x="92" y="85"/>
                    <a:pt x="94" y="86"/>
                  </a:cubicBezTo>
                  <a:cubicBezTo>
                    <a:pt x="95" y="87"/>
                    <a:pt x="98" y="88"/>
                    <a:pt x="100" y="87"/>
                  </a:cubicBezTo>
                  <a:cubicBezTo>
                    <a:pt x="102" y="87"/>
                    <a:pt x="104" y="83"/>
                    <a:pt x="106" y="82"/>
                  </a:cubicBezTo>
                  <a:cubicBezTo>
                    <a:pt x="107" y="82"/>
                    <a:pt x="107" y="82"/>
                    <a:pt x="107" y="82"/>
                  </a:cubicBezTo>
                  <a:cubicBezTo>
                    <a:pt x="107" y="81"/>
                    <a:pt x="107" y="80"/>
                    <a:pt x="107" y="80"/>
                  </a:cubicBezTo>
                  <a:cubicBezTo>
                    <a:pt x="107" y="75"/>
                    <a:pt x="108" y="77"/>
                    <a:pt x="109" y="73"/>
                  </a:cubicBezTo>
                  <a:cubicBezTo>
                    <a:pt x="110" y="68"/>
                    <a:pt x="121" y="57"/>
                    <a:pt x="122" y="57"/>
                  </a:cubicBezTo>
                  <a:cubicBezTo>
                    <a:pt x="123" y="56"/>
                    <a:pt x="123" y="39"/>
                    <a:pt x="123" y="37"/>
                  </a:cubicBezTo>
                  <a:cubicBezTo>
                    <a:pt x="123" y="34"/>
                    <a:pt x="123" y="31"/>
                    <a:pt x="124" y="28"/>
                  </a:cubicBezTo>
                  <a:cubicBezTo>
                    <a:pt x="125" y="25"/>
                    <a:pt x="122" y="25"/>
                    <a:pt x="123" y="22"/>
                  </a:cubicBezTo>
                  <a:cubicBezTo>
                    <a:pt x="123" y="19"/>
                    <a:pt x="119" y="16"/>
                    <a:pt x="119" y="14"/>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09" name="Google Shape;1909;p124"/>
            <p:cNvSpPr/>
            <p:nvPr/>
          </p:nvSpPr>
          <p:spPr>
            <a:xfrm>
              <a:off x="4630738" y="2611438"/>
              <a:ext cx="225425" cy="373063"/>
            </a:xfrm>
            <a:custGeom>
              <a:avLst/>
              <a:gdLst/>
              <a:ahLst/>
              <a:cxnLst/>
              <a:rect l="l" t="t" r="r" b="b"/>
              <a:pathLst>
                <a:path w="81" h="134" extrusionOk="0">
                  <a:moveTo>
                    <a:pt x="80" y="33"/>
                  </a:moveTo>
                  <a:cubicBezTo>
                    <a:pt x="19" y="0"/>
                    <a:pt x="19" y="0"/>
                    <a:pt x="19" y="0"/>
                  </a:cubicBezTo>
                  <a:cubicBezTo>
                    <a:pt x="12" y="4"/>
                    <a:pt x="12" y="4"/>
                    <a:pt x="12" y="4"/>
                  </a:cubicBezTo>
                  <a:cubicBezTo>
                    <a:pt x="12" y="8"/>
                    <a:pt x="12" y="13"/>
                    <a:pt x="12" y="14"/>
                  </a:cubicBezTo>
                  <a:cubicBezTo>
                    <a:pt x="12" y="16"/>
                    <a:pt x="16" y="19"/>
                    <a:pt x="16" y="22"/>
                  </a:cubicBezTo>
                  <a:cubicBezTo>
                    <a:pt x="15" y="25"/>
                    <a:pt x="18" y="25"/>
                    <a:pt x="17" y="28"/>
                  </a:cubicBezTo>
                  <a:cubicBezTo>
                    <a:pt x="16" y="31"/>
                    <a:pt x="16" y="34"/>
                    <a:pt x="16" y="37"/>
                  </a:cubicBezTo>
                  <a:cubicBezTo>
                    <a:pt x="16" y="39"/>
                    <a:pt x="16" y="56"/>
                    <a:pt x="15" y="57"/>
                  </a:cubicBezTo>
                  <a:cubicBezTo>
                    <a:pt x="14" y="57"/>
                    <a:pt x="3" y="68"/>
                    <a:pt x="2" y="73"/>
                  </a:cubicBezTo>
                  <a:cubicBezTo>
                    <a:pt x="1" y="77"/>
                    <a:pt x="0" y="75"/>
                    <a:pt x="0" y="80"/>
                  </a:cubicBezTo>
                  <a:cubicBezTo>
                    <a:pt x="0" y="80"/>
                    <a:pt x="0" y="81"/>
                    <a:pt x="0" y="82"/>
                  </a:cubicBezTo>
                  <a:cubicBezTo>
                    <a:pt x="1" y="82"/>
                    <a:pt x="1" y="83"/>
                    <a:pt x="2" y="84"/>
                  </a:cubicBezTo>
                  <a:cubicBezTo>
                    <a:pt x="3" y="85"/>
                    <a:pt x="3" y="87"/>
                    <a:pt x="5" y="87"/>
                  </a:cubicBezTo>
                  <a:cubicBezTo>
                    <a:pt x="8" y="87"/>
                    <a:pt x="11" y="93"/>
                    <a:pt x="10" y="95"/>
                  </a:cubicBezTo>
                  <a:cubicBezTo>
                    <a:pt x="10" y="97"/>
                    <a:pt x="12" y="98"/>
                    <a:pt x="11" y="102"/>
                  </a:cubicBezTo>
                  <a:cubicBezTo>
                    <a:pt x="11" y="106"/>
                    <a:pt x="14" y="111"/>
                    <a:pt x="15" y="112"/>
                  </a:cubicBezTo>
                  <a:cubicBezTo>
                    <a:pt x="16" y="113"/>
                    <a:pt x="14" y="113"/>
                    <a:pt x="11" y="113"/>
                  </a:cubicBezTo>
                  <a:cubicBezTo>
                    <a:pt x="9" y="113"/>
                    <a:pt x="5" y="113"/>
                    <a:pt x="5" y="114"/>
                  </a:cubicBezTo>
                  <a:cubicBezTo>
                    <a:pt x="5" y="115"/>
                    <a:pt x="3" y="117"/>
                    <a:pt x="6" y="120"/>
                  </a:cubicBezTo>
                  <a:cubicBezTo>
                    <a:pt x="10" y="123"/>
                    <a:pt x="12" y="124"/>
                    <a:pt x="13" y="127"/>
                  </a:cubicBezTo>
                  <a:cubicBezTo>
                    <a:pt x="14" y="130"/>
                    <a:pt x="15" y="133"/>
                    <a:pt x="16" y="133"/>
                  </a:cubicBezTo>
                  <a:cubicBezTo>
                    <a:pt x="17" y="134"/>
                    <a:pt x="19" y="134"/>
                    <a:pt x="21" y="131"/>
                  </a:cubicBezTo>
                  <a:cubicBezTo>
                    <a:pt x="22" y="129"/>
                    <a:pt x="24" y="134"/>
                    <a:pt x="26" y="131"/>
                  </a:cubicBezTo>
                  <a:cubicBezTo>
                    <a:pt x="28" y="129"/>
                    <a:pt x="33" y="130"/>
                    <a:pt x="35" y="129"/>
                  </a:cubicBezTo>
                  <a:cubicBezTo>
                    <a:pt x="36" y="128"/>
                    <a:pt x="40" y="126"/>
                    <a:pt x="42" y="125"/>
                  </a:cubicBezTo>
                  <a:cubicBezTo>
                    <a:pt x="43" y="124"/>
                    <a:pt x="40" y="122"/>
                    <a:pt x="42" y="121"/>
                  </a:cubicBezTo>
                  <a:cubicBezTo>
                    <a:pt x="44" y="120"/>
                    <a:pt x="51" y="122"/>
                    <a:pt x="54" y="118"/>
                  </a:cubicBezTo>
                  <a:cubicBezTo>
                    <a:pt x="56" y="115"/>
                    <a:pt x="60" y="112"/>
                    <a:pt x="62" y="110"/>
                  </a:cubicBezTo>
                  <a:cubicBezTo>
                    <a:pt x="63" y="109"/>
                    <a:pt x="62" y="108"/>
                    <a:pt x="63" y="107"/>
                  </a:cubicBezTo>
                  <a:cubicBezTo>
                    <a:pt x="65" y="105"/>
                    <a:pt x="68" y="103"/>
                    <a:pt x="70" y="104"/>
                  </a:cubicBezTo>
                  <a:cubicBezTo>
                    <a:pt x="70" y="104"/>
                    <a:pt x="71" y="104"/>
                    <a:pt x="71" y="104"/>
                  </a:cubicBezTo>
                  <a:cubicBezTo>
                    <a:pt x="71" y="104"/>
                    <a:pt x="71" y="104"/>
                    <a:pt x="71" y="104"/>
                  </a:cubicBezTo>
                  <a:cubicBezTo>
                    <a:pt x="72" y="100"/>
                    <a:pt x="72" y="100"/>
                    <a:pt x="72" y="100"/>
                  </a:cubicBezTo>
                  <a:cubicBezTo>
                    <a:pt x="72" y="100"/>
                    <a:pt x="68" y="98"/>
                    <a:pt x="68" y="95"/>
                  </a:cubicBezTo>
                  <a:cubicBezTo>
                    <a:pt x="68" y="92"/>
                    <a:pt x="69" y="90"/>
                    <a:pt x="67" y="90"/>
                  </a:cubicBezTo>
                  <a:cubicBezTo>
                    <a:pt x="64" y="90"/>
                    <a:pt x="64" y="87"/>
                    <a:pt x="66" y="85"/>
                  </a:cubicBezTo>
                  <a:cubicBezTo>
                    <a:pt x="68" y="83"/>
                    <a:pt x="63" y="79"/>
                    <a:pt x="66" y="79"/>
                  </a:cubicBezTo>
                  <a:cubicBezTo>
                    <a:pt x="70" y="79"/>
                    <a:pt x="67" y="74"/>
                    <a:pt x="70" y="73"/>
                  </a:cubicBezTo>
                  <a:cubicBezTo>
                    <a:pt x="72" y="73"/>
                    <a:pt x="73" y="71"/>
                    <a:pt x="73" y="68"/>
                  </a:cubicBezTo>
                  <a:cubicBezTo>
                    <a:pt x="73" y="66"/>
                    <a:pt x="78" y="64"/>
                    <a:pt x="79" y="64"/>
                  </a:cubicBezTo>
                  <a:cubicBezTo>
                    <a:pt x="81" y="63"/>
                    <a:pt x="80" y="55"/>
                    <a:pt x="80" y="55"/>
                  </a:cubicBezTo>
                  <a:lnTo>
                    <a:pt x="80" y="33"/>
                  </a:ln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10" name="Google Shape;1910;p124"/>
            <p:cNvSpPr/>
            <p:nvPr/>
          </p:nvSpPr>
          <p:spPr>
            <a:xfrm>
              <a:off x="4867275" y="2405063"/>
              <a:ext cx="246063" cy="244475"/>
            </a:xfrm>
            <a:custGeom>
              <a:avLst/>
              <a:gdLst/>
              <a:ahLst/>
              <a:cxnLst/>
              <a:rect l="l" t="t" r="r" b="b"/>
              <a:pathLst>
                <a:path w="88" h="88" extrusionOk="0">
                  <a:moveTo>
                    <a:pt x="83" y="19"/>
                  </a:moveTo>
                  <a:cubicBezTo>
                    <a:pt x="77" y="5"/>
                    <a:pt x="77" y="5"/>
                    <a:pt x="77" y="5"/>
                  </a:cubicBezTo>
                  <a:cubicBezTo>
                    <a:pt x="76" y="6"/>
                    <a:pt x="76" y="6"/>
                    <a:pt x="76" y="6"/>
                  </a:cubicBezTo>
                  <a:cubicBezTo>
                    <a:pt x="75" y="7"/>
                    <a:pt x="71" y="5"/>
                    <a:pt x="67" y="6"/>
                  </a:cubicBezTo>
                  <a:cubicBezTo>
                    <a:pt x="64" y="7"/>
                    <a:pt x="61" y="6"/>
                    <a:pt x="57" y="4"/>
                  </a:cubicBezTo>
                  <a:cubicBezTo>
                    <a:pt x="54" y="2"/>
                    <a:pt x="42" y="4"/>
                    <a:pt x="41" y="7"/>
                  </a:cubicBezTo>
                  <a:cubicBezTo>
                    <a:pt x="39" y="9"/>
                    <a:pt x="35" y="9"/>
                    <a:pt x="32" y="7"/>
                  </a:cubicBezTo>
                  <a:cubicBezTo>
                    <a:pt x="28" y="6"/>
                    <a:pt x="23" y="4"/>
                    <a:pt x="17" y="3"/>
                  </a:cubicBezTo>
                  <a:cubicBezTo>
                    <a:pt x="11" y="3"/>
                    <a:pt x="6" y="2"/>
                    <a:pt x="5" y="0"/>
                  </a:cubicBezTo>
                  <a:cubicBezTo>
                    <a:pt x="4" y="1"/>
                    <a:pt x="4" y="2"/>
                    <a:pt x="4" y="2"/>
                  </a:cubicBezTo>
                  <a:cubicBezTo>
                    <a:pt x="2" y="8"/>
                    <a:pt x="5" y="9"/>
                    <a:pt x="3" y="12"/>
                  </a:cubicBezTo>
                  <a:cubicBezTo>
                    <a:pt x="0" y="15"/>
                    <a:pt x="3" y="19"/>
                    <a:pt x="3" y="24"/>
                  </a:cubicBezTo>
                  <a:cubicBezTo>
                    <a:pt x="3" y="28"/>
                    <a:pt x="3" y="64"/>
                    <a:pt x="3" y="86"/>
                  </a:cubicBezTo>
                  <a:cubicBezTo>
                    <a:pt x="52" y="86"/>
                    <a:pt x="52" y="86"/>
                    <a:pt x="52" y="86"/>
                  </a:cubicBezTo>
                  <a:cubicBezTo>
                    <a:pt x="52" y="86"/>
                    <a:pt x="53" y="85"/>
                    <a:pt x="55" y="84"/>
                  </a:cubicBezTo>
                  <a:cubicBezTo>
                    <a:pt x="56" y="83"/>
                    <a:pt x="59" y="86"/>
                    <a:pt x="59" y="86"/>
                  </a:cubicBezTo>
                  <a:cubicBezTo>
                    <a:pt x="69" y="86"/>
                    <a:pt x="69" y="86"/>
                    <a:pt x="69" y="86"/>
                  </a:cubicBezTo>
                  <a:cubicBezTo>
                    <a:pt x="69" y="86"/>
                    <a:pt x="71" y="88"/>
                    <a:pt x="73" y="88"/>
                  </a:cubicBezTo>
                  <a:cubicBezTo>
                    <a:pt x="76" y="88"/>
                    <a:pt x="74" y="84"/>
                    <a:pt x="78" y="84"/>
                  </a:cubicBezTo>
                  <a:cubicBezTo>
                    <a:pt x="82" y="84"/>
                    <a:pt x="81" y="78"/>
                    <a:pt x="83" y="78"/>
                  </a:cubicBezTo>
                  <a:cubicBezTo>
                    <a:pt x="86" y="78"/>
                    <a:pt x="85" y="79"/>
                    <a:pt x="88" y="76"/>
                  </a:cubicBezTo>
                  <a:cubicBezTo>
                    <a:pt x="88" y="76"/>
                    <a:pt x="88" y="75"/>
                    <a:pt x="88" y="75"/>
                  </a:cubicBezTo>
                  <a:cubicBezTo>
                    <a:pt x="88" y="74"/>
                    <a:pt x="88" y="73"/>
                    <a:pt x="88" y="72"/>
                  </a:cubicBezTo>
                  <a:cubicBezTo>
                    <a:pt x="88" y="68"/>
                    <a:pt x="86" y="69"/>
                    <a:pt x="84" y="63"/>
                  </a:cubicBezTo>
                  <a:cubicBezTo>
                    <a:pt x="83" y="58"/>
                    <a:pt x="76" y="50"/>
                    <a:pt x="76" y="47"/>
                  </a:cubicBezTo>
                  <a:cubicBezTo>
                    <a:pt x="75" y="44"/>
                    <a:pt x="72" y="42"/>
                    <a:pt x="72" y="39"/>
                  </a:cubicBezTo>
                  <a:cubicBezTo>
                    <a:pt x="72" y="35"/>
                    <a:pt x="70" y="35"/>
                    <a:pt x="66" y="30"/>
                  </a:cubicBezTo>
                  <a:cubicBezTo>
                    <a:pt x="63" y="24"/>
                    <a:pt x="62" y="15"/>
                    <a:pt x="63" y="15"/>
                  </a:cubicBezTo>
                  <a:cubicBezTo>
                    <a:pt x="64" y="15"/>
                    <a:pt x="67" y="23"/>
                    <a:pt x="68" y="25"/>
                  </a:cubicBezTo>
                  <a:cubicBezTo>
                    <a:pt x="69" y="28"/>
                    <a:pt x="73" y="36"/>
                    <a:pt x="76" y="36"/>
                  </a:cubicBezTo>
                  <a:cubicBezTo>
                    <a:pt x="79" y="36"/>
                    <a:pt x="80" y="24"/>
                    <a:pt x="81" y="24"/>
                  </a:cubicBezTo>
                  <a:cubicBezTo>
                    <a:pt x="81" y="24"/>
                    <a:pt x="81" y="25"/>
                    <a:pt x="81" y="25"/>
                  </a:cubicBezTo>
                  <a:cubicBezTo>
                    <a:pt x="81" y="23"/>
                    <a:pt x="81" y="23"/>
                    <a:pt x="81" y="23"/>
                  </a:cubicBezTo>
                  <a:lnTo>
                    <a:pt x="83" y="19"/>
                  </a:ln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11" name="Google Shape;1911;p124"/>
            <p:cNvSpPr/>
            <p:nvPr/>
          </p:nvSpPr>
          <p:spPr>
            <a:xfrm>
              <a:off x="4524375" y="3098800"/>
              <a:ext cx="128588" cy="141288"/>
            </a:xfrm>
            <a:custGeom>
              <a:avLst/>
              <a:gdLst/>
              <a:ahLst/>
              <a:cxnLst/>
              <a:rect l="l" t="t" r="r" b="b"/>
              <a:pathLst>
                <a:path w="46" h="51" extrusionOk="0">
                  <a:moveTo>
                    <a:pt x="23" y="48"/>
                  </a:moveTo>
                  <a:cubicBezTo>
                    <a:pt x="27" y="48"/>
                    <a:pt x="25" y="46"/>
                    <a:pt x="24" y="42"/>
                  </a:cubicBezTo>
                  <a:cubicBezTo>
                    <a:pt x="22" y="38"/>
                    <a:pt x="26" y="38"/>
                    <a:pt x="29" y="38"/>
                  </a:cubicBezTo>
                  <a:cubicBezTo>
                    <a:pt x="31" y="38"/>
                    <a:pt x="30" y="34"/>
                    <a:pt x="32" y="34"/>
                  </a:cubicBezTo>
                  <a:cubicBezTo>
                    <a:pt x="34" y="34"/>
                    <a:pt x="35" y="39"/>
                    <a:pt x="37" y="39"/>
                  </a:cubicBezTo>
                  <a:cubicBezTo>
                    <a:pt x="39" y="38"/>
                    <a:pt x="40" y="40"/>
                    <a:pt x="43" y="40"/>
                  </a:cubicBezTo>
                  <a:cubicBezTo>
                    <a:pt x="45" y="39"/>
                    <a:pt x="45" y="34"/>
                    <a:pt x="45" y="30"/>
                  </a:cubicBezTo>
                  <a:cubicBezTo>
                    <a:pt x="45" y="27"/>
                    <a:pt x="46" y="24"/>
                    <a:pt x="43" y="22"/>
                  </a:cubicBezTo>
                  <a:cubicBezTo>
                    <a:pt x="41" y="21"/>
                    <a:pt x="39" y="17"/>
                    <a:pt x="42" y="16"/>
                  </a:cubicBezTo>
                  <a:cubicBezTo>
                    <a:pt x="45" y="14"/>
                    <a:pt x="45" y="11"/>
                    <a:pt x="43" y="9"/>
                  </a:cubicBezTo>
                  <a:cubicBezTo>
                    <a:pt x="40" y="7"/>
                    <a:pt x="35" y="11"/>
                    <a:pt x="35" y="9"/>
                  </a:cubicBezTo>
                  <a:cubicBezTo>
                    <a:pt x="35" y="8"/>
                    <a:pt x="35" y="4"/>
                    <a:pt x="36" y="1"/>
                  </a:cubicBezTo>
                  <a:cubicBezTo>
                    <a:pt x="30" y="1"/>
                    <a:pt x="24" y="0"/>
                    <a:pt x="24" y="0"/>
                  </a:cubicBezTo>
                  <a:cubicBezTo>
                    <a:pt x="22" y="1"/>
                    <a:pt x="22" y="1"/>
                    <a:pt x="22" y="1"/>
                  </a:cubicBezTo>
                  <a:cubicBezTo>
                    <a:pt x="23" y="7"/>
                    <a:pt x="22" y="11"/>
                    <a:pt x="22" y="11"/>
                  </a:cubicBezTo>
                  <a:cubicBezTo>
                    <a:pt x="22" y="11"/>
                    <a:pt x="13" y="12"/>
                    <a:pt x="11" y="12"/>
                  </a:cubicBezTo>
                  <a:cubicBezTo>
                    <a:pt x="11" y="12"/>
                    <a:pt x="9" y="12"/>
                    <a:pt x="7" y="12"/>
                  </a:cubicBezTo>
                  <a:cubicBezTo>
                    <a:pt x="7" y="13"/>
                    <a:pt x="6" y="13"/>
                    <a:pt x="6" y="14"/>
                  </a:cubicBezTo>
                  <a:cubicBezTo>
                    <a:pt x="5" y="15"/>
                    <a:pt x="8" y="16"/>
                    <a:pt x="9" y="18"/>
                  </a:cubicBezTo>
                  <a:cubicBezTo>
                    <a:pt x="10" y="19"/>
                    <a:pt x="4" y="19"/>
                    <a:pt x="5" y="21"/>
                  </a:cubicBezTo>
                  <a:cubicBezTo>
                    <a:pt x="5" y="23"/>
                    <a:pt x="3" y="25"/>
                    <a:pt x="1" y="26"/>
                  </a:cubicBezTo>
                  <a:cubicBezTo>
                    <a:pt x="0" y="27"/>
                    <a:pt x="5" y="32"/>
                    <a:pt x="5" y="33"/>
                  </a:cubicBezTo>
                  <a:cubicBezTo>
                    <a:pt x="5" y="35"/>
                    <a:pt x="7" y="36"/>
                    <a:pt x="11" y="41"/>
                  </a:cubicBezTo>
                  <a:cubicBezTo>
                    <a:pt x="15" y="45"/>
                    <a:pt x="13" y="46"/>
                    <a:pt x="19" y="51"/>
                  </a:cubicBezTo>
                  <a:cubicBezTo>
                    <a:pt x="20" y="50"/>
                    <a:pt x="21" y="48"/>
                    <a:pt x="23" y="48"/>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12" name="Google Shape;1912;p124"/>
            <p:cNvSpPr/>
            <p:nvPr/>
          </p:nvSpPr>
          <p:spPr>
            <a:xfrm>
              <a:off x="4538663" y="3101975"/>
              <a:ext cx="50800" cy="30163"/>
            </a:xfrm>
            <a:custGeom>
              <a:avLst/>
              <a:gdLst/>
              <a:ahLst/>
              <a:cxnLst/>
              <a:rect l="l" t="t" r="r" b="b"/>
              <a:pathLst>
                <a:path w="18" h="11" extrusionOk="0">
                  <a:moveTo>
                    <a:pt x="17" y="10"/>
                  </a:moveTo>
                  <a:cubicBezTo>
                    <a:pt x="17" y="10"/>
                    <a:pt x="18" y="6"/>
                    <a:pt x="17" y="0"/>
                  </a:cubicBezTo>
                  <a:cubicBezTo>
                    <a:pt x="15" y="0"/>
                    <a:pt x="15" y="0"/>
                    <a:pt x="15" y="0"/>
                  </a:cubicBezTo>
                  <a:cubicBezTo>
                    <a:pt x="4" y="0"/>
                    <a:pt x="4" y="0"/>
                    <a:pt x="4" y="0"/>
                  </a:cubicBezTo>
                  <a:cubicBezTo>
                    <a:pt x="4" y="0"/>
                    <a:pt x="4" y="0"/>
                    <a:pt x="4" y="1"/>
                  </a:cubicBezTo>
                  <a:cubicBezTo>
                    <a:pt x="5" y="2"/>
                    <a:pt x="5" y="5"/>
                    <a:pt x="2" y="6"/>
                  </a:cubicBezTo>
                  <a:cubicBezTo>
                    <a:pt x="0" y="7"/>
                    <a:pt x="0" y="9"/>
                    <a:pt x="2" y="9"/>
                  </a:cubicBezTo>
                  <a:cubicBezTo>
                    <a:pt x="3" y="9"/>
                    <a:pt x="3" y="10"/>
                    <a:pt x="2" y="11"/>
                  </a:cubicBezTo>
                  <a:cubicBezTo>
                    <a:pt x="4" y="11"/>
                    <a:pt x="6" y="11"/>
                    <a:pt x="6" y="11"/>
                  </a:cubicBezTo>
                  <a:cubicBezTo>
                    <a:pt x="8" y="11"/>
                    <a:pt x="17" y="10"/>
                    <a:pt x="17" y="1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13" name="Google Shape;1913;p124"/>
            <p:cNvSpPr/>
            <p:nvPr/>
          </p:nvSpPr>
          <p:spPr>
            <a:xfrm>
              <a:off x="4578350" y="3068638"/>
              <a:ext cx="158750" cy="196850"/>
            </a:xfrm>
            <a:custGeom>
              <a:avLst/>
              <a:gdLst/>
              <a:ahLst/>
              <a:cxnLst/>
              <a:rect l="l" t="t" r="r" b="b"/>
              <a:pathLst>
                <a:path w="57" h="71" extrusionOk="0">
                  <a:moveTo>
                    <a:pt x="15" y="67"/>
                  </a:moveTo>
                  <a:cubicBezTo>
                    <a:pt x="17" y="67"/>
                    <a:pt x="18" y="70"/>
                    <a:pt x="21" y="67"/>
                  </a:cubicBezTo>
                  <a:cubicBezTo>
                    <a:pt x="24" y="65"/>
                    <a:pt x="27" y="65"/>
                    <a:pt x="27" y="68"/>
                  </a:cubicBezTo>
                  <a:cubicBezTo>
                    <a:pt x="27" y="70"/>
                    <a:pt x="28" y="70"/>
                    <a:pt x="31" y="67"/>
                  </a:cubicBezTo>
                  <a:cubicBezTo>
                    <a:pt x="33" y="65"/>
                    <a:pt x="36" y="68"/>
                    <a:pt x="36" y="63"/>
                  </a:cubicBezTo>
                  <a:cubicBezTo>
                    <a:pt x="36" y="58"/>
                    <a:pt x="39" y="62"/>
                    <a:pt x="39" y="57"/>
                  </a:cubicBezTo>
                  <a:cubicBezTo>
                    <a:pt x="39" y="51"/>
                    <a:pt x="39" y="46"/>
                    <a:pt x="39" y="43"/>
                  </a:cubicBezTo>
                  <a:cubicBezTo>
                    <a:pt x="39" y="41"/>
                    <a:pt x="46" y="39"/>
                    <a:pt x="46" y="35"/>
                  </a:cubicBezTo>
                  <a:cubicBezTo>
                    <a:pt x="46" y="31"/>
                    <a:pt x="52" y="23"/>
                    <a:pt x="52" y="18"/>
                  </a:cubicBezTo>
                  <a:cubicBezTo>
                    <a:pt x="52" y="13"/>
                    <a:pt x="54" y="12"/>
                    <a:pt x="55" y="9"/>
                  </a:cubicBezTo>
                  <a:cubicBezTo>
                    <a:pt x="56" y="7"/>
                    <a:pt x="57" y="4"/>
                    <a:pt x="56" y="1"/>
                  </a:cubicBezTo>
                  <a:cubicBezTo>
                    <a:pt x="56" y="1"/>
                    <a:pt x="56" y="1"/>
                    <a:pt x="56" y="1"/>
                  </a:cubicBezTo>
                  <a:cubicBezTo>
                    <a:pt x="49" y="0"/>
                    <a:pt x="49" y="0"/>
                    <a:pt x="49" y="0"/>
                  </a:cubicBezTo>
                  <a:cubicBezTo>
                    <a:pt x="46" y="1"/>
                    <a:pt x="46" y="1"/>
                    <a:pt x="46" y="1"/>
                  </a:cubicBezTo>
                  <a:cubicBezTo>
                    <a:pt x="41" y="2"/>
                    <a:pt x="41" y="2"/>
                    <a:pt x="41" y="2"/>
                  </a:cubicBezTo>
                  <a:cubicBezTo>
                    <a:pt x="41" y="2"/>
                    <a:pt x="42" y="5"/>
                    <a:pt x="40" y="8"/>
                  </a:cubicBezTo>
                  <a:cubicBezTo>
                    <a:pt x="38" y="10"/>
                    <a:pt x="37" y="16"/>
                    <a:pt x="37" y="16"/>
                  </a:cubicBezTo>
                  <a:cubicBezTo>
                    <a:pt x="37" y="16"/>
                    <a:pt x="29" y="11"/>
                    <a:pt x="26" y="12"/>
                  </a:cubicBezTo>
                  <a:cubicBezTo>
                    <a:pt x="25" y="12"/>
                    <a:pt x="21" y="12"/>
                    <a:pt x="17" y="12"/>
                  </a:cubicBezTo>
                  <a:cubicBezTo>
                    <a:pt x="16" y="15"/>
                    <a:pt x="16" y="19"/>
                    <a:pt x="16" y="20"/>
                  </a:cubicBezTo>
                  <a:cubicBezTo>
                    <a:pt x="16" y="22"/>
                    <a:pt x="21" y="18"/>
                    <a:pt x="24" y="20"/>
                  </a:cubicBezTo>
                  <a:cubicBezTo>
                    <a:pt x="26" y="22"/>
                    <a:pt x="26" y="25"/>
                    <a:pt x="23" y="27"/>
                  </a:cubicBezTo>
                  <a:cubicBezTo>
                    <a:pt x="20" y="28"/>
                    <a:pt x="22" y="32"/>
                    <a:pt x="24" y="33"/>
                  </a:cubicBezTo>
                  <a:cubicBezTo>
                    <a:pt x="27" y="35"/>
                    <a:pt x="26" y="38"/>
                    <a:pt x="26" y="41"/>
                  </a:cubicBezTo>
                  <a:cubicBezTo>
                    <a:pt x="26" y="45"/>
                    <a:pt x="26" y="50"/>
                    <a:pt x="24" y="51"/>
                  </a:cubicBezTo>
                  <a:cubicBezTo>
                    <a:pt x="21" y="51"/>
                    <a:pt x="20" y="49"/>
                    <a:pt x="18" y="50"/>
                  </a:cubicBezTo>
                  <a:cubicBezTo>
                    <a:pt x="16" y="50"/>
                    <a:pt x="15" y="45"/>
                    <a:pt x="13" y="45"/>
                  </a:cubicBezTo>
                  <a:cubicBezTo>
                    <a:pt x="11" y="45"/>
                    <a:pt x="12" y="49"/>
                    <a:pt x="10" y="49"/>
                  </a:cubicBezTo>
                  <a:cubicBezTo>
                    <a:pt x="7" y="49"/>
                    <a:pt x="3" y="49"/>
                    <a:pt x="5" y="53"/>
                  </a:cubicBezTo>
                  <a:cubicBezTo>
                    <a:pt x="6" y="57"/>
                    <a:pt x="8" y="59"/>
                    <a:pt x="4" y="59"/>
                  </a:cubicBezTo>
                  <a:cubicBezTo>
                    <a:pt x="2" y="59"/>
                    <a:pt x="1" y="61"/>
                    <a:pt x="0" y="62"/>
                  </a:cubicBezTo>
                  <a:cubicBezTo>
                    <a:pt x="0" y="62"/>
                    <a:pt x="1" y="62"/>
                    <a:pt x="1" y="62"/>
                  </a:cubicBezTo>
                  <a:cubicBezTo>
                    <a:pt x="4" y="65"/>
                    <a:pt x="6" y="68"/>
                    <a:pt x="8" y="71"/>
                  </a:cubicBezTo>
                  <a:cubicBezTo>
                    <a:pt x="11" y="69"/>
                    <a:pt x="15" y="67"/>
                    <a:pt x="15" y="6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14" name="Google Shape;1914;p124"/>
            <p:cNvSpPr/>
            <p:nvPr/>
          </p:nvSpPr>
          <p:spPr>
            <a:xfrm>
              <a:off x="4806950" y="2613025"/>
              <a:ext cx="369888" cy="460375"/>
            </a:xfrm>
            <a:custGeom>
              <a:avLst/>
              <a:gdLst/>
              <a:ahLst/>
              <a:cxnLst/>
              <a:rect l="l" t="t" r="r" b="b"/>
              <a:pathLst>
                <a:path w="133" h="165" extrusionOk="0">
                  <a:moveTo>
                    <a:pt x="105" y="3"/>
                  </a:moveTo>
                  <a:cubicBezTo>
                    <a:pt x="103" y="3"/>
                    <a:pt x="104" y="9"/>
                    <a:pt x="100" y="9"/>
                  </a:cubicBezTo>
                  <a:cubicBezTo>
                    <a:pt x="96" y="9"/>
                    <a:pt x="98" y="13"/>
                    <a:pt x="95" y="13"/>
                  </a:cubicBezTo>
                  <a:cubicBezTo>
                    <a:pt x="93" y="13"/>
                    <a:pt x="91" y="11"/>
                    <a:pt x="91" y="11"/>
                  </a:cubicBezTo>
                  <a:cubicBezTo>
                    <a:pt x="81" y="11"/>
                    <a:pt x="81" y="11"/>
                    <a:pt x="81" y="11"/>
                  </a:cubicBezTo>
                  <a:cubicBezTo>
                    <a:pt x="81" y="11"/>
                    <a:pt x="78" y="8"/>
                    <a:pt x="77" y="9"/>
                  </a:cubicBezTo>
                  <a:cubicBezTo>
                    <a:pt x="75" y="10"/>
                    <a:pt x="74" y="11"/>
                    <a:pt x="74" y="11"/>
                  </a:cubicBezTo>
                  <a:cubicBezTo>
                    <a:pt x="25" y="11"/>
                    <a:pt x="25" y="11"/>
                    <a:pt x="25" y="11"/>
                  </a:cubicBezTo>
                  <a:cubicBezTo>
                    <a:pt x="25" y="21"/>
                    <a:pt x="25" y="28"/>
                    <a:pt x="25" y="28"/>
                  </a:cubicBezTo>
                  <a:cubicBezTo>
                    <a:pt x="17" y="28"/>
                    <a:pt x="17" y="28"/>
                    <a:pt x="17" y="28"/>
                  </a:cubicBezTo>
                  <a:cubicBezTo>
                    <a:pt x="17" y="54"/>
                    <a:pt x="17" y="54"/>
                    <a:pt x="17" y="54"/>
                  </a:cubicBezTo>
                  <a:cubicBezTo>
                    <a:pt x="17" y="54"/>
                    <a:pt x="18" y="62"/>
                    <a:pt x="16" y="63"/>
                  </a:cubicBezTo>
                  <a:cubicBezTo>
                    <a:pt x="15" y="63"/>
                    <a:pt x="10" y="65"/>
                    <a:pt x="10" y="67"/>
                  </a:cubicBezTo>
                  <a:cubicBezTo>
                    <a:pt x="10" y="70"/>
                    <a:pt x="9" y="72"/>
                    <a:pt x="7" y="72"/>
                  </a:cubicBezTo>
                  <a:cubicBezTo>
                    <a:pt x="4" y="73"/>
                    <a:pt x="7" y="78"/>
                    <a:pt x="3" y="78"/>
                  </a:cubicBezTo>
                  <a:cubicBezTo>
                    <a:pt x="0" y="78"/>
                    <a:pt x="5" y="82"/>
                    <a:pt x="3" y="84"/>
                  </a:cubicBezTo>
                  <a:cubicBezTo>
                    <a:pt x="1" y="86"/>
                    <a:pt x="1" y="89"/>
                    <a:pt x="4" y="89"/>
                  </a:cubicBezTo>
                  <a:cubicBezTo>
                    <a:pt x="6" y="89"/>
                    <a:pt x="5" y="91"/>
                    <a:pt x="5" y="94"/>
                  </a:cubicBezTo>
                  <a:cubicBezTo>
                    <a:pt x="5" y="97"/>
                    <a:pt x="9" y="99"/>
                    <a:pt x="9" y="99"/>
                  </a:cubicBezTo>
                  <a:cubicBezTo>
                    <a:pt x="8" y="103"/>
                    <a:pt x="8" y="103"/>
                    <a:pt x="8" y="103"/>
                  </a:cubicBezTo>
                  <a:cubicBezTo>
                    <a:pt x="8" y="103"/>
                    <a:pt x="13" y="109"/>
                    <a:pt x="14" y="111"/>
                  </a:cubicBezTo>
                  <a:cubicBezTo>
                    <a:pt x="14" y="112"/>
                    <a:pt x="17" y="116"/>
                    <a:pt x="14" y="118"/>
                  </a:cubicBezTo>
                  <a:cubicBezTo>
                    <a:pt x="12" y="119"/>
                    <a:pt x="13" y="121"/>
                    <a:pt x="13" y="121"/>
                  </a:cubicBezTo>
                  <a:cubicBezTo>
                    <a:pt x="17" y="121"/>
                    <a:pt x="17" y="121"/>
                    <a:pt x="17" y="121"/>
                  </a:cubicBezTo>
                  <a:cubicBezTo>
                    <a:pt x="18" y="124"/>
                    <a:pt x="18" y="124"/>
                    <a:pt x="18" y="124"/>
                  </a:cubicBezTo>
                  <a:cubicBezTo>
                    <a:pt x="18" y="124"/>
                    <a:pt x="22" y="124"/>
                    <a:pt x="24" y="127"/>
                  </a:cubicBezTo>
                  <a:cubicBezTo>
                    <a:pt x="27" y="130"/>
                    <a:pt x="28" y="130"/>
                    <a:pt x="28" y="132"/>
                  </a:cubicBezTo>
                  <a:cubicBezTo>
                    <a:pt x="28" y="133"/>
                    <a:pt x="30" y="134"/>
                    <a:pt x="33" y="136"/>
                  </a:cubicBezTo>
                  <a:cubicBezTo>
                    <a:pt x="36" y="139"/>
                    <a:pt x="36" y="140"/>
                    <a:pt x="36" y="142"/>
                  </a:cubicBezTo>
                  <a:cubicBezTo>
                    <a:pt x="36" y="143"/>
                    <a:pt x="41" y="146"/>
                    <a:pt x="41" y="146"/>
                  </a:cubicBezTo>
                  <a:cubicBezTo>
                    <a:pt x="43" y="150"/>
                    <a:pt x="43" y="150"/>
                    <a:pt x="43" y="150"/>
                  </a:cubicBezTo>
                  <a:cubicBezTo>
                    <a:pt x="44" y="151"/>
                    <a:pt x="45" y="151"/>
                    <a:pt x="45" y="152"/>
                  </a:cubicBezTo>
                  <a:cubicBezTo>
                    <a:pt x="46" y="155"/>
                    <a:pt x="49" y="156"/>
                    <a:pt x="49" y="156"/>
                  </a:cubicBezTo>
                  <a:cubicBezTo>
                    <a:pt x="49" y="156"/>
                    <a:pt x="52" y="158"/>
                    <a:pt x="54" y="156"/>
                  </a:cubicBezTo>
                  <a:cubicBezTo>
                    <a:pt x="56" y="154"/>
                    <a:pt x="58" y="157"/>
                    <a:pt x="58" y="157"/>
                  </a:cubicBezTo>
                  <a:cubicBezTo>
                    <a:pt x="58" y="157"/>
                    <a:pt x="61" y="155"/>
                    <a:pt x="62" y="156"/>
                  </a:cubicBezTo>
                  <a:cubicBezTo>
                    <a:pt x="63" y="156"/>
                    <a:pt x="68" y="160"/>
                    <a:pt x="71" y="164"/>
                  </a:cubicBezTo>
                  <a:cubicBezTo>
                    <a:pt x="72" y="163"/>
                    <a:pt x="76" y="162"/>
                    <a:pt x="77" y="162"/>
                  </a:cubicBezTo>
                  <a:cubicBezTo>
                    <a:pt x="79" y="162"/>
                    <a:pt x="82" y="165"/>
                    <a:pt x="82" y="164"/>
                  </a:cubicBezTo>
                  <a:cubicBezTo>
                    <a:pt x="83" y="163"/>
                    <a:pt x="87" y="161"/>
                    <a:pt x="88" y="162"/>
                  </a:cubicBezTo>
                  <a:cubicBezTo>
                    <a:pt x="90" y="162"/>
                    <a:pt x="93" y="163"/>
                    <a:pt x="93" y="161"/>
                  </a:cubicBezTo>
                  <a:cubicBezTo>
                    <a:pt x="93" y="160"/>
                    <a:pt x="95" y="160"/>
                    <a:pt x="96" y="159"/>
                  </a:cubicBezTo>
                  <a:cubicBezTo>
                    <a:pt x="96" y="158"/>
                    <a:pt x="97" y="158"/>
                    <a:pt x="97" y="157"/>
                  </a:cubicBezTo>
                  <a:cubicBezTo>
                    <a:pt x="97" y="156"/>
                    <a:pt x="102" y="153"/>
                    <a:pt x="103" y="153"/>
                  </a:cubicBezTo>
                  <a:cubicBezTo>
                    <a:pt x="105" y="153"/>
                    <a:pt x="107" y="153"/>
                    <a:pt x="108" y="154"/>
                  </a:cubicBezTo>
                  <a:cubicBezTo>
                    <a:pt x="109" y="154"/>
                    <a:pt x="109" y="155"/>
                    <a:pt x="110" y="155"/>
                  </a:cubicBezTo>
                  <a:cubicBezTo>
                    <a:pt x="111" y="150"/>
                    <a:pt x="112" y="148"/>
                    <a:pt x="110" y="148"/>
                  </a:cubicBezTo>
                  <a:cubicBezTo>
                    <a:pt x="108" y="148"/>
                    <a:pt x="104" y="146"/>
                    <a:pt x="103" y="142"/>
                  </a:cubicBezTo>
                  <a:cubicBezTo>
                    <a:pt x="101" y="138"/>
                    <a:pt x="97" y="135"/>
                    <a:pt x="96" y="133"/>
                  </a:cubicBezTo>
                  <a:cubicBezTo>
                    <a:pt x="95" y="130"/>
                    <a:pt x="89" y="131"/>
                    <a:pt x="88" y="129"/>
                  </a:cubicBezTo>
                  <a:cubicBezTo>
                    <a:pt x="87" y="127"/>
                    <a:pt x="90" y="127"/>
                    <a:pt x="90" y="124"/>
                  </a:cubicBezTo>
                  <a:cubicBezTo>
                    <a:pt x="90" y="122"/>
                    <a:pt x="96" y="123"/>
                    <a:pt x="96" y="123"/>
                  </a:cubicBezTo>
                  <a:cubicBezTo>
                    <a:pt x="97" y="122"/>
                    <a:pt x="97" y="117"/>
                    <a:pt x="97" y="114"/>
                  </a:cubicBezTo>
                  <a:cubicBezTo>
                    <a:pt x="97" y="111"/>
                    <a:pt x="101" y="108"/>
                    <a:pt x="100" y="107"/>
                  </a:cubicBezTo>
                  <a:cubicBezTo>
                    <a:pt x="98" y="105"/>
                    <a:pt x="101" y="105"/>
                    <a:pt x="103" y="103"/>
                  </a:cubicBezTo>
                  <a:cubicBezTo>
                    <a:pt x="105" y="102"/>
                    <a:pt x="104" y="97"/>
                    <a:pt x="106" y="95"/>
                  </a:cubicBezTo>
                  <a:cubicBezTo>
                    <a:pt x="108" y="93"/>
                    <a:pt x="109" y="89"/>
                    <a:pt x="111" y="89"/>
                  </a:cubicBezTo>
                  <a:cubicBezTo>
                    <a:pt x="112" y="89"/>
                    <a:pt x="114" y="87"/>
                    <a:pt x="114" y="85"/>
                  </a:cubicBezTo>
                  <a:cubicBezTo>
                    <a:pt x="114" y="83"/>
                    <a:pt x="118" y="79"/>
                    <a:pt x="117" y="76"/>
                  </a:cubicBezTo>
                  <a:cubicBezTo>
                    <a:pt x="117" y="72"/>
                    <a:pt x="115" y="68"/>
                    <a:pt x="118" y="65"/>
                  </a:cubicBezTo>
                  <a:cubicBezTo>
                    <a:pt x="120" y="62"/>
                    <a:pt x="121" y="59"/>
                    <a:pt x="121" y="57"/>
                  </a:cubicBezTo>
                  <a:cubicBezTo>
                    <a:pt x="120" y="54"/>
                    <a:pt x="124" y="54"/>
                    <a:pt x="125" y="52"/>
                  </a:cubicBezTo>
                  <a:cubicBezTo>
                    <a:pt x="126" y="51"/>
                    <a:pt x="130" y="50"/>
                    <a:pt x="133" y="45"/>
                  </a:cubicBezTo>
                  <a:cubicBezTo>
                    <a:pt x="131" y="43"/>
                    <a:pt x="129" y="41"/>
                    <a:pt x="128" y="41"/>
                  </a:cubicBezTo>
                  <a:cubicBezTo>
                    <a:pt x="125" y="39"/>
                    <a:pt x="123" y="34"/>
                    <a:pt x="123" y="28"/>
                  </a:cubicBezTo>
                  <a:cubicBezTo>
                    <a:pt x="123" y="22"/>
                    <a:pt x="122" y="17"/>
                    <a:pt x="121" y="15"/>
                  </a:cubicBezTo>
                  <a:cubicBezTo>
                    <a:pt x="121" y="13"/>
                    <a:pt x="118" y="8"/>
                    <a:pt x="114" y="6"/>
                  </a:cubicBezTo>
                  <a:cubicBezTo>
                    <a:pt x="112" y="5"/>
                    <a:pt x="110" y="3"/>
                    <a:pt x="110" y="0"/>
                  </a:cubicBezTo>
                  <a:cubicBezTo>
                    <a:pt x="110" y="0"/>
                    <a:pt x="110" y="1"/>
                    <a:pt x="110" y="1"/>
                  </a:cubicBezTo>
                  <a:cubicBezTo>
                    <a:pt x="107" y="4"/>
                    <a:pt x="108" y="3"/>
                    <a:pt x="105" y="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15" name="Google Shape;1915;p124"/>
            <p:cNvSpPr/>
            <p:nvPr/>
          </p:nvSpPr>
          <p:spPr>
            <a:xfrm>
              <a:off x="5246688" y="2862263"/>
              <a:ext cx="44450" cy="44450"/>
            </a:xfrm>
            <a:custGeom>
              <a:avLst/>
              <a:gdLst/>
              <a:ahLst/>
              <a:cxnLst/>
              <a:rect l="l" t="t" r="r" b="b"/>
              <a:pathLst>
                <a:path w="16" h="16" extrusionOk="0">
                  <a:moveTo>
                    <a:pt x="6" y="2"/>
                  </a:moveTo>
                  <a:cubicBezTo>
                    <a:pt x="5" y="3"/>
                    <a:pt x="3" y="6"/>
                    <a:pt x="2" y="8"/>
                  </a:cubicBezTo>
                  <a:cubicBezTo>
                    <a:pt x="0" y="10"/>
                    <a:pt x="1" y="14"/>
                    <a:pt x="2" y="15"/>
                  </a:cubicBezTo>
                  <a:cubicBezTo>
                    <a:pt x="2" y="16"/>
                    <a:pt x="5" y="15"/>
                    <a:pt x="6" y="14"/>
                  </a:cubicBezTo>
                  <a:cubicBezTo>
                    <a:pt x="7" y="14"/>
                    <a:pt x="8" y="14"/>
                    <a:pt x="10" y="16"/>
                  </a:cubicBezTo>
                  <a:cubicBezTo>
                    <a:pt x="11" y="14"/>
                    <a:pt x="12" y="13"/>
                    <a:pt x="13" y="12"/>
                  </a:cubicBezTo>
                  <a:cubicBezTo>
                    <a:pt x="11" y="11"/>
                    <a:pt x="9" y="10"/>
                    <a:pt x="9" y="10"/>
                  </a:cubicBezTo>
                  <a:cubicBezTo>
                    <a:pt x="8" y="9"/>
                    <a:pt x="11" y="7"/>
                    <a:pt x="14" y="6"/>
                  </a:cubicBezTo>
                  <a:cubicBezTo>
                    <a:pt x="16" y="6"/>
                    <a:pt x="15" y="3"/>
                    <a:pt x="13" y="1"/>
                  </a:cubicBezTo>
                  <a:cubicBezTo>
                    <a:pt x="13" y="1"/>
                    <a:pt x="12" y="1"/>
                    <a:pt x="12" y="0"/>
                  </a:cubicBezTo>
                  <a:cubicBezTo>
                    <a:pt x="11" y="1"/>
                    <a:pt x="10" y="2"/>
                    <a:pt x="10" y="2"/>
                  </a:cubicBezTo>
                  <a:cubicBezTo>
                    <a:pt x="9" y="3"/>
                    <a:pt x="8" y="2"/>
                    <a:pt x="6" y="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16" name="Google Shape;1916;p124"/>
            <p:cNvSpPr/>
            <p:nvPr/>
          </p:nvSpPr>
          <p:spPr>
            <a:xfrm>
              <a:off x="5127625" y="2738438"/>
              <a:ext cx="152400" cy="131763"/>
            </a:xfrm>
            <a:custGeom>
              <a:avLst/>
              <a:gdLst/>
              <a:ahLst/>
              <a:cxnLst/>
              <a:rect l="l" t="t" r="r" b="b"/>
              <a:pathLst>
                <a:path w="55" h="47" extrusionOk="0">
                  <a:moveTo>
                    <a:pt x="10" y="7"/>
                  </a:moveTo>
                  <a:cubicBezTo>
                    <a:pt x="9" y="9"/>
                    <a:pt x="5" y="9"/>
                    <a:pt x="6" y="12"/>
                  </a:cubicBezTo>
                  <a:cubicBezTo>
                    <a:pt x="6" y="14"/>
                    <a:pt x="5" y="17"/>
                    <a:pt x="3" y="20"/>
                  </a:cubicBezTo>
                  <a:cubicBezTo>
                    <a:pt x="0" y="23"/>
                    <a:pt x="2" y="27"/>
                    <a:pt x="2" y="31"/>
                  </a:cubicBezTo>
                  <a:cubicBezTo>
                    <a:pt x="5" y="30"/>
                    <a:pt x="8" y="30"/>
                    <a:pt x="9" y="31"/>
                  </a:cubicBezTo>
                  <a:cubicBezTo>
                    <a:pt x="10" y="32"/>
                    <a:pt x="11" y="31"/>
                    <a:pt x="12" y="29"/>
                  </a:cubicBezTo>
                  <a:cubicBezTo>
                    <a:pt x="12" y="26"/>
                    <a:pt x="14" y="26"/>
                    <a:pt x="15" y="28"/>
                  </a:cubicBezTo>
                  <a:cubicBezTo>
                    <a:pt x="17" y="29"/>
                    <a:pt x="18" y="31"/>
                    <a:pt x="20" y="30"/>
                  </a:cubicBezTo>
                  <a:cubicBezTo>
                    <a:pt x="23" y="28"/>
                    <a:pt x="23" y="29"/>
                    <a:pt x="24" y="30"/>
                  </a:cubicBezTo>
                  <a:cubicBezTo>
                    <a:pt x="25" y="30"/>
                    <a:pt x="30" y="29"/>
                    <a:pt x="32" y="30"/>
                  </a:cubicBezTo>
                  <a:cubicBezTo>
                    <a:pt x="34" y="30"/>
                    <a:pt x="49" y="46"/>
                    <a:pt x="49" y="46"/>
                  </a:cubicBezTo>
                  <a:cubicBezTo>
                    <a:pt x="49" y="46"/>
                    <a:pt x="49" y="46"/>
                    <a:pt x="49" y="46"/>
                  </a:cubicBezTo>
                  <a:cubicBezTo>
                    <a:pt x="51" y="46"/>
                    <a:pt x="52" y="47"/>
                    <a:pt x="53" y="46"/>
                  </a:cubicBezTo>
                  <a:cubicBezTo>
                    <a:pt x="53" y="46"/>
                    <a:pt x="54" y="45"/>
                    <a:pt x="55" y="44"/>
                  </a:cubicBezTo>
                  <a:cubicBezTo>
                    <a:pt x="53" y="43"/>
                    <a:pt x="50" y="40"/>
                    <a:pt x="46" y="35"/>
                  </a:cubicBezTo>
                  <a:cubicBezTo>
                    <a:pt x="42" y="29"/>
                    <a:pt x="36" y="26"/>
                    <a:pt x="34" y="26"/>
                  </a:cubicBezTo>
                  <a:cubicBezTo>
                    <a:pt x="31" y="26"/>
                    <a:pt x="30" y="21"/>
                    <a:pt x="28" y="21"/>
                  </a:cubicBezTo>
                  <a:cubicBezTo>
                    <a:pt x="27" y="21"/>
                    <a:pt x="23" y="14"/>
                    <a:pt x="22" y="9"/>
                  </a:cubicBezTo>
                  <a:cubicBezTo>
                    <a:pt x="22" y="7"/>
                    <a:pt x="20" y="3"/>
                    <a:pt x="18" y="0"/>
                  </a:cubicBezTo>
                  <a:cubicBezTo>
                    <a:pt x="15" y="5"/>
                    <a:pt x="11" y="6"/>
                    <a:pt x="10" y="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17" name="Google Shape;1917;p124"/>
            <p:cNvSpPr/>
            <p:nvPr/>
          </p:nvSpPr>
          <p:spPr>
            <a:xfrm>
              <a:off x="5048250" y="2811463"/>
              <a:ext cx="341313" cy="261938"/>
            </a:xfrm>
            <a:custGeom>
              <a:avLst/>
              <a:gdLst/>
              <a:ahLst/>
              <a:cxnLst/>
              <a:rect l="l" t="t" r="r" b="b"/>
              <a:pathLst>
                <a:path w="122" h="94" extrusionOk="0">
                  <a:moveTo>
                    <a:pt x="9" y="62"/>
                  </a:moveTo>
                  <a:cubicBezTo>
                    <a:pt x="10" y="64"/>
                    <a:pt x="14" y="67"/>
                    <a:pt x="16" y="71"/>
                  </a:cubicBezTo>
                  <a:cubicBezTo>
                    <a:pt x="17" y="75"/>
                    <a:pt x="21" y="77"/>
                    <a:pt x="23" y="77"/>
                  </a:cubicBezTo>
                  <a:cubicBezTo>
                    <a:pt x="25" y="77"/>
                    <a:pt x="24" y="79"/>
                    <a:pt x="23" y="84"/>
                  </a:cubicBezTo>
                  <a:cubicBezTo>
                    <a:pt x="24" y="84"/>
                    <a:pt x="25" y="85"/>
                    <a:pt x="26" y="85"/>
                  </a:cubicBezTo>
                  <a:cubicBezTo>
                    <a:pt x="27" y="86"/>
                    <a:pt x="32" y="85"/>
                    <a:pt x="34" y="87"/>
                  </a:cubicBezTo>
                  <a:cubicBezTo>
                    <a:pt x="36" y="88"/>
                    <a:pt x="42" y="92"/>
                    <a:pt x="43" y="92"/>
                  </a:cubicBezTo>
                  <a:cubicBezTo>
                    <a:pt x="45" y="92"/>
                    <a:pt x="52" y="93"/>
                    <a:pt x="53" y="94"/>
                  </a:cubicBezTo>
                  <a:cubicBezTo>
                    <a:pt x="54" y="94"/>
                    <a:pt x="55" y="91"/>
                    <a:pt x="58" y="89"/>
                  </a:cubicBezTo>
                  <a:cubicBezTo>
                    <a:pt x="61" y="88"/>
                    <a:pt x="64" y="87"/>
                    <a:pt x="65" y="88"/>
                  </a:cubicBezTo>
                  <a:cubicBezTo>
                    <a:pt x="65" y="89"/>
                    <a:pt x="67" y="90"/>
                    <a:pt x="69" y="89"/>
                  </a:cubicBezTo>
                  <a:cubicBezTo>
                    <a:pt x="69" y="89"/>
                    <a:pt x="71" y="89"/>
                    <a:pt x="73" y="88"/>
                  </a:cubicBezTo>
                  <a:cubicBezTo>
                    <a:pt x="75" y="88"/>
                    <a:pt x="79" y="87"/>
                    <a:pt x="79" y="87"/>
                  </a:cubicBezTo>
                  <a:cubicBezTo>
                    <a:pt x="81" y="87"/>
                    <a:pt x="85" y="82"/>
                    <a:pt x="90" y="82"/>
                  </a:cubicBezTo>
                  <a:cubicBezTo>
                    <a:pt x="95" y="82"/>
                    <a:pt x="96" y="83"/>
                    <a:pt x="99" y="80"/>
                  </a:cubicBezTo>
                  <a:cubicBezTo>
                    <a:pt x="101" y="78"/>
                    <a:pt x="119" y="60"/>
                    <a:pt x="120" y="59"/>
                  </a:cubicBezTo>
                  <a:cubicBezTo>
                    <a:pt x="122" y="58"/>
                    <a:pt x="119" y="57"/>
                    <a:pt x="117" y="57"/>
                  </a:cubicBezTo>
                  <a:cubicBezTo>
                    <a:pt x="116" y="57"/>
                    <a:pt x="112" y="57"/>
                    <a:pt x="106" y="54"/>
                  </a:cubicBezTo>
                  <a:cubicBezTo>
                    <a:pt x="101" y="52"/>
                    <a:pt x="92" y="49"/>
                    <a:pt x="90" y="49"/>
                  </a:cubicBezTo>
                  <a:cubicBezTo>
                    <a:pt x="88" y="48"/>
                    <a:pt x="86" y="45"/>
                    <a:pt x="85" y="44"/>
                  </a:cubicBezTo>
                  <a:cubicBezTo>
                    <a:pt x="83" y="43"/>
                    <a:pt x="80" y="38"/>
                    <a:pt x="80" y="37"/>
                  </a:cubicBezTo>
                  <a:cubicBezTo>
                    <a:pt x="79" y="36"/>
                    <a:pt x="80" y="35"/>
                    <a:pt x="81" y="34"/>
                  </a:cubicBezTo>
                  <a:cubicBezTo>
                    <a:pt x="79" y="32"/>
                    <a:pt x="78" y="32"/>
                    <a:pt x="77" y="32"/>
                  </a:cubicBezTo>
                  <a:cubicBezTo>
                    <a:pt x="76" y="33"/>
                    <a:pt x="73" y="34"/>
                    <a:pt x="73" y="33"/>
                  </a:cubicBezTo>
                  <a:cubicBezTo>
                    <a:pt x="72" y="32"/>
                    <a:pt x="71" y="28"/>
                    <a:pt x="73" y="26"/>
                  </a:cubicBezTo>
                  <a:cubicBezTo>
                    <a:pt x="75" y="24"/>
                    <a:pt x="77" y="20"/>
                    <a:pt x="77" y="20"/>
                  </a:cubicBezTo>
                  <a:cubicBezTo>
                    <a:pt x="77" y="20"/>
                    <a:pt x="62" y="4"/>
                    <a:pt x="60" y="4"/>
                  </a:cubicBezTo>
                  <a:cubicBezTo>
                    <a:pt x="58" y="3"/>
                    <a:pt x="53" y="4"/>
                    <a:pt x="52" y="4"/>
                  </a:cubicBezTo>
                  <a:cubicBezTo>
                    <a:pt x="51" y="3"/>
                    <a:pt x="51" y="2"/>
                    <a:pt x="48" y="4"/>
                  </a:cubicBezTo>
                  <a:cubicBezTo>
                    <a:pt x="46" y="5"/>
                    <a:pt x="45" y="3"/>
                    <a:pt x="43" y="2"/>
                  </a:cubicBezTo>
                  <a:cubicBezTo>
                    <a:pt x="42" y="0"/>
                    <a:pt x="40" y="0"/>
                    <a:pt x="40" y="3"/>
                  </a:cubicBezTo>
                  <a:cubicBezTo>
                    <a:pt x="39" y="5"/>
                    <a:pt x="38" y="6"/>
                    <a:pt x="37" y="5"/>
                  </a:cubicBezTo>
                  <a:cubicBezTo>
                    <a:pt x="36" y="4"/>
                    <a:pt x="33" y="4"/>
                    <a:pt x="30" y="5"/>
                  </a:cubicBezTo>
                  <a:cubicBezTo>
                    <a:pt x="30" y="5"/>
                    <a:pt x="30" y="5"/>
                    <a:pt x="30" y="5"/>
                  </a:cubicBezTo>
                  <a:cubicBezTo>
                    <a:pt x="31" y="8"/>
                    <a:pt x="27" y="12"/>
                    <a:pt x="27" y="14"/>
                  </a:cubicBezTo>
                  <a:cubicBezTo>
                    <a:pt x="27" y="16"/>
                    <a:pt x="25" y="18"/>
                    <a:pt x="24" y="18"/>
                  </a:cubicBezTo>
                  <a:cubicBezTo>
                    <a:pt x="22" y="18"/>
                    <a:pt x="21" y="22"/>
                    <a:pt x="19" y="24"/>
                  </a:cubicBezTo>
                  <a:cubicBezTo>
                    <a:pt x="17" y="26"/>
                    <a:pt x="18" y="31"/>
                    <a:pt x="16" y="32"/>
                  </a:cubicBezTo>
                  <a:cubicBezTo>
                    <a:pt x="14" y="34"/>
                    <a:pt x="11" y="34"/>
                    <a:pt x="13" y="36"/>
                  </a:cubicBezTo>
                  <a:cubicBezTo>
                    <a:pt x="14" y="37"/>
                    <a:pt x="10" y="40"/>
                    <a:pt x="10" y="43"/>
                  </a:cubicBezTo>
                  <a:cubicBezTo>
                    <a:pt x="10" y="46"/>
                    <a:pt x="10" y="51"/>
                    <a:pt x="9" y="52"/>
                  </a:cubicBezTo>
                  <a:cubicBezTo>
                    <a:pt x="9" y="52"/>
                    <a:pt x="3" y="51"/>
                    <a:pt x="3" y="53"/>
                  </a:cubicBezTo>
                  <a:cubicBezTo>
                    <a:pt x="3" y="56"/>
                    <a:pt x="0" y="56"/>
                    <a:pt x="1" y="58"/>
                  </a:cubicBezTo>
                  <a:cubicBezTo>
                    <a:pt x="2" y="60"/>
                    <a:pt x="8" y="59"/>
                    <a:pt x="9" y="6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18" name="Google Shape;1918;p124"/>
            <p:cNvSpPr/>
            <p:nvPr/>
          </p:nvSpPr>
          <p:spPr>
            <a:xfrm>
              <a:off x="5105400" y="2332038"/>
              <a:ext cx="33338" cy="41275"/>
            </a:xfrm>
            <a:custGeom>
              <a:avLst/>
              <a:gdLst/>
              <a:ahLst/>
              <a:cxnLst/>
              <a:rect l="l" t="t" r="r" b="b"/>
              <a:pathLst>
                <a:path w="12" h="15" extrusionOk="0">
                  <a:moveTo>
                    <a:pt x="9" y="6"/>
                  </a:moveTo>
                  <a:cubicBezTo>
                    <a:pt x="11" y="5"/>
                    <a:pt x="12" y="0"/>
                    <a:pt x="6" y="0"/>
                  </a:cubicBezTo>
                  <a:cubicBezTo>
                    <a:pt x="6" y="0"/>
                    <a:pt x="5" y="1"/>
                    <a:pt x="5" y="1"/>
                  </a:cubicBezTo>
                  <a:cubicBezTo>
                    <a:pt x="5" y="3"/>
                    <a:pt x="2" y="9"/>
                    <a:pt x="0" y="13"/>
                  </a:cubicBezTo>
                  <a:cubicBezTo>
                    <a:pt x="3" y="15"/>
                    <a:pt x="3" y="15"/>
                    <a:pt x="3" y="15"/>
                  </a:cubicBezTo>
                  <a:cubicBezTo>
                    <a:pt x="5" y="11"/>
                    <a:pt x="8" y="7"/>
                    <a:pt x="9" y="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19" name="Google Shape;1919;p124"/>
            <p:cNvSpPr/>
            <p:nvPr/>
          </p:nvSpPr>
          <p:spPr>
            <a:xfrm>
              <a:off x="5113338" y="2268538"/>
              <a:ext cx="155575" cy="125413"/>
            </a:xfrm>
            <a:custGeom>
              <a:avLst/>
              <a:gdLst/>
              <a:ahLst/>
              <a:cxnLst/>
              <a:rect l="l" t="t" r="r" b="b"/>
              <a:pathLst>
                <a:path w="56" h="45" extrusionOk="0">
                  <a:moveTo>
                    <a:pt x="6" y="29"/>
                  </a:moveTo>
                  <a:cubicBezTo>
                    <a:pt x="5" y="30"/>
                    <a:pt x="2" y="34"/>
                    <a:pt x="0" y="38"/>
                  </a:cubicBezTo>
                  <a:cubicBezTo>
                    <a:pt x="1" y="38"/>
                    <a:pt x="1" y="38"/>
                    <a:pt x="1" y="38"/>
                  </a:cubicBezTo>
                  <a:cubicBezTo>
                    <a:pt x="1" y="41"/>
                    <a:pt x="1" y="41"/>
                    <a:pt x="1" y="41"/>
                  </a:cubicBezTo>
                  <a:cubicBezTo>
                    <a:pt x="9" y="45"/>
                    <a:pt x="9" y="45"/>
                    <a:pt x="9" y="45"/>
                  </a:cubicBezTo>
                  <a:cubicBezTo>
                    <a:pt x="9" y="45"/>
                    <a:pt x="14" y="41"/>
                    <a:pt x="16" y="40"/>
                  </a:cubicBezTo>
                  <a:cubicBezTo>
                    <a:pt x="19" y="40"/>
                    <a:pt x="44" y="26"/>
                    <a:pt x="44" y="26"/>
                  </a:cubicBezTo>
                  <a:cubicBezTo>
                    <a:pt x="44" y="26"/>
                    <a:pt x="46" y="23"/>
                    <a:pt x="46" y="22"/>
                  </a:cubicBezTo>
                  <a:cubicBezTo>
                    <a:pt x="45" y="20"/>
                    <a:pt x="45" y="17"/>
                    <a:pt x="46" y="15"/>
                  </a:cubicBezTo>
                  <a:cubicBezTo>
                    <a:pt x="48" y="14"/>
                    <a:pt x="45" y="11"/>
                    <a:pt x="46" y="9"/>
                  </a:cubicBezTo>
                  <a:cubicBezTo>
                    <a:pt x="47" y="6"/>
                    <a:pt x="51" y="5"/>
                    <a:pt x="51" y="5"/>
                  </a:cubicBezTo>
                  <a:cubicBezTo>
                    <a:pt x="56" y="1"/>
                    <a:pt x="56" y="1"/>
                    <a:pt x="56" y="1"/>
                  </a:cubicBezTo>
                  <a:cubicBezTo>
                    <a:pt x="52" y="0"/>
                    <a:pt x="52" y="0"/>
                    <a:pt x="52" y="0"/>
                  </a:cubicBezTo>
                  <a:cubicBezTo>
                    <a:pt x="52" y="0"/>
                    <a:pt x="48" y="2"/>
                    <a:pt x="44" y="2"/>
                  </a:cubicBezTo>
                  <a:cubicBezTo>
                    <a:pt x="39" y="1"/>
                    <a:pt x="38" y="5"/>
                    <a:pt x="33" y="5"/>
                  </a:cubicBezTo>
                  <a:cubicBezTo>
                    <a:pt x="28" y="5"/>
                    <a:pt x="25" y="6"/>
                    <a:pt x="24" y="5"/>
                  </a:cubicBezTo>
                  <a:cubicBezTo>
                    <a:pt x="22" y="3"/>
                    <a:pt x="22" y="4"/>
                    <a:pt x="19" y="6"/>
                  </a:cubicBezTo>
                  <a:cubicBezTo>
                    <a:pt x="15" y="7"/>
                    <a:pt x="13" y="7"/>
                    <a:pt x="11" y="6"/>
                  </a:cubicBezTo>
                  <a:cubicBezTo>
                    <a:pt x="10" y="4"/>
                    <a:pt x="8" y="6"/>
                    <a:pt x="8" y="7"/>
                  </a:cubicBezTo>
                  <a:cubicBezTo>
                    <a:pt x="8" y="9"/>
                    <a:pt x="8" y="12"/>
                    <a:pt x="3" y="13"/>
                  </a:cubicBezTo>
                  <a:cubicBezTo>
                    <a:pt x="3" y="14"/>
                    <a:pt x="2" y="16"/>
                    <a:pt x="3" y="17"/>
                  </a:cubicBezTo>
                  <a:cubicBezTo>
                    <a:pt x="4" y="19"/>
                    <a:pt x="3" y="20"/>
                    <a:pt x="3" y="23"/>
                  </a:cubicBezTo>
                  <a:cubicBezTo>
                    <a:pt x="9" y="23"/>
                    <a:pt x="8" y="28"/>
                    <a:pt x="6" y="2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20" name="Google Shape;1920;p124"/>
            <p:cNvSpPr/>
            <p:nvPr/>
          </p:nvSpPr>
          <p:spPr>
            <a:xfrm>
              <a:off x="7132638" y="2243138"/>
              <a:ext cx="87313" cy="104775"/>
            </a:xfrm>
            <a:custGeom>
              <a:avLst/>
              <a:gdLst/>
              <a:ahLst/>
              <a:cxnLst/>
              <a:rect l="l" t="t" r="r" b="b"/>
              <a:pathLst>
                <a:path w="31" h="38" extrusionOk="0">
                  <a:moveTo>
                    <a:pt x="8" y="3"/>
                  </a:moveTo>
                  <a:cubicBezTo>
                    <a:pt x="7" y="3"/>
                    <a:pt x="5" y="5"/>
                    <a:pt x="3" y="6"/>
                  </a:cubicBezTo>
                  <a:cubicBezTo>
                    <a:pt x="4" y="8"/>
                    <a:pt x="4" y="10"/>
                    <a:pt x="5" y="11"/>
                  </a:cubicBezTo>
                  <a:cubicBezTo>
                    <a:pt x="8" y="11"/>
                    <a:pt x="8" y="15"/>
                    <a:pt x="5" y="14"/>
                  </a:cubicBezTo>
                  <a:cubicBezTo>
                    <a:pt x="2" y="13"/>
                    <a:pt x="2" y="18"/>
                    <a:pt x="5" y="21"/>
                  </a:cubicBezTo>
                  <a:cubicBezTo>
                    <a:pt x="7" y="25"/>
                    <a:pt x="0" y="29"/>
                    <a:pt x="2" y="31"/>
                  </a:cubicBezTo>
                  <a:cubicBezTo>
                    <a:pt x="4" y="33"/>
                    <a:pt x="2" y="35"/>
                    <a:pt x="3" y="37"/>
                  </a:cubicBezTo>
                  <a:cubicBezTo>
                    <a:pt x="4" y="38"/>
                    <a:pt x="14" y="36"/>
                    <a:pt x="19" y="32"/>
                  </a:cubicBezTo>
                  <a:cubicBezTo>
                    <a:pt x="23" y="27"/>
                    <a:pt x="24" y="28"/>
                    <a:pt x="26" y="28"/>
                  </a:cubicBezTo>
                  <a:cubicBezTo>
                    <a:pt x="29" y="29"/>
                    <a:pt x="31" y="27"/>
                    <a:pt x="30" y="25"/>
                  </a:cubicBezTo>
                  <a:cubicBezTo>
                    <a:pt x="28" y="23"/>
                    <a:pt x="27" y="19"/>
                    <a:pt x="28" y="13"/>
                  </a:cubicBezTo>
                  <a:cubicBezTo>
                    <a:pt x="28" y="10"/>
                    <a:pt x="23" y="4"/>
                    <a:pt x="19" y="0"/>
                  </a:cubicBezTo>
                  <a:cubicBezTo>
                    <a:pt x="18" y="1"/>
                    <a:pt x="17" y="1"/>
                    <a:pt x="15" y="1"/>
                  </a:cubicBezTo>
                  <a:cubicBezTo>
                    <a:pt x="12" y="1"/>
                    <a:pt x="9" y="1"/>
                    <a:pt x="8" y="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21" name="Google Shape;1921;p124"/>
            <p:cNvSpPr/>
            <p:nvPr/>
          </p:nvSpPr>
          <p:spPr>
            <a:xfrm>
              <a:off x="6288088" y="2541588"/>
              <a:ext cx="100013" cy="130175"/>
            </a:xfrm>
            <a:custGeom>
              <a:avLst/>
              <a:gdLst/>
              <a:ahLst/>
              <a:cxnLst/>
              <a:rect l="l" t="t" r="r" b="b"/>
              <a:pathLst>
                <a:path w="36" h="47" extrusionOk="0">
                  <a:moveTo>
                    <a:pt x="36" y="40"/>
                  </a:moveTo>
                  <a:cubicBezTo>
                    <a:pt x="35" y="32"/>
                    <a:pt x="34" y="24"/>
                    <a:pt x="33" y="24"/>
                  </a:cubicBezTo>
                  <a:cubicBezTo>
                    <a:pt x="32" y="24"/>
                    <a:pt x="30" y="31"/>
                    <a:pt x="27" y="30"/>
                  </a:cubicBezTo>
                  <a:cubicBezTo>
                    <a:pt x="25" y="30"/>
                    <a:pt x="25" y="22"/>
                    <a:pt x="28" y="22"/>
                  </a:cubicBezTo>
                  <a:cubicBezTo>
                    <a:pt x="31" y="22"/>
                    <a:pt x="34" y="16"/>
                    <a:pt x="34" y="14"/>
                  </a:cubicBezTo>
                  <a:cubicBezTo>
                    <a:pt x="34" y="12"/>
                    <a:pt x="31" y="12"/>
                    <a:pt x="28" y="12"/>
                  </a:cubicBezTo>
                  <a:cubicBezTo>
                    <a:pt x="25" y="12"/>
                    <a:pt x="19" y="12"/>
                    <a:pt x="19" y="12"/>
                  </a:cubicBezTo>
                  <a:cubicBezTo>
                    <a:pt x="19" y="12"/>
                    <a:pt x="15" y="11"/>
                    <a:pt x="15" y="8"/>
                  </a:cubicBezTo>
                  <a:cubicBezTo>
                    <a:pt x="15" y="6"/>
                    <a:pt x="14" y="4"/>
                    <a:pt x="10" y="4"/>
                  </a:cubicBezTo>
                  <a:cubicBezTo>
                    <a:pt x="6" y="4"/>
                    <a:pt x="6" y="0"/>
                    <a:pt x="3" y="4"/>
                  </a:cubicBezTo>
                  <a:cubicBezTo>
                    <a:pt x="0" y="8"/>
                    <a:pt x="10" y="8"/>
                    <a:pt x="9" y="11"/>
                  </a:cubicBezTo>
                  <a:cubicBezTo>
                    <a:pt x="8" y="14"/>
                    <a:pt x="5" y="12"/>
                    <a:pt x="4" y="14"/>
                  </a:cubicBezTo>
                  <a:cubicBezTo>
                    <a:pt x="4" y="16"/>
                    <a:pt x="5" y="23"/>
                    <a:pt x="6" y="26"/>
                  </a:cubicBezTo>
                  <a:cubicBezTo>
                    <a:pt x="7" y="29"/>
                    <a:pt x="9" y="35"/>
                    <a:pt x="9" y="41"/>
                  </a:cubicBezTo>
                  <a:cubicBezTo>
                    <a:pt x="11" y="40"/>
                    <a:pt x="12" y="39"/>
                    <a:pt x="14" y="39"/>
                  </a:cubicBezTo>
                  <a:cubicBezTo>
                    <a:pt x="17" y="39"/>
                    <a:pt x="21" y="39"/>
                    <a:pt x="21" y="36"/>
                  </a:cubicBezTo>
                  <a:cubicBezTo>
                    <a:pt x="21" y="34"/>
                    <a:pt x="24" y="32"/>
                    <a:pt x="26" y="32"/>
                  </a:cubicBezTo>
                  <a:cubicBezTo>
                    <a:pt x="27" y="33"/>
                    <a:pt x="30" y="40"/>
                    <a:pt x="30" y="43"/>
                  </a:cubicBezTo>
                  <a:cubicBezTo>
                    <a:pt x="30" y="44"/>
                    <a:pt x="30" y="46"/>
                    <a:pt x="31" y="47"/>
                  </a:cubicBezTo>
                  <a:cubicBezTo>
                    <a:pt x="33" y="46"/>
                    <a:pt x="34" y="45"/>
                    <a:pt x="34" y="45"/>
                  </a:cubicBezTo>
                  <a:cubicBezTo>
                    <a:pt x="34" y="45"/>
                    <a:pt x="35" y="41"/>
                    <a:pt x="36" y="4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22" name="Google Shape;1922;p124"/>
            <p:cNvSpPr/>
            <p:nvPr/>
          </p:nvSpPr>
          <p:spPr>
            <a:xfrm>
              <a:off x="5857875" y="2317750"/>
              <a:ext cx="625475" cy="658813"/>
            </a:xfrm>
            <a:custGeom>
              <a:avLst/>
              <a:gdLst/>
              <a:ahLst/>
              <a:cxnLst/>
              <a:rect l="l" t="t" r="r" b="b"/>
              <a:pathLst>
                <a:path w="224" h="236" extrusionOk="0">
                  <a:moveTo>
                    <a:pt x="160" y="106"/>
                  </a:moveTo>
                  <a:cubicBezTo>
                    <a:pt x="159" y="103"/>
                    <a:pt x="158" y="96"/>
                    <a:pt x="158" y="94"/>
                  </a:cubicBezTo>
                  <a:cubicBezTo>
                    <a:pt x="159" y="92"/>
                    <a:pt x="162" y="94"/>
                    <a:pt x="163" y="91"/>
                  </a:cubicBezTo>
                  <a:cubicBezTo>
                    <a:pt x="164" y="88"/>
                    <a:pt x="154" y="88"/>
                    <a:pt x="157" y="84"/>
                  </a:cubicBezTo>
                  <a:cubicBezTo>
                    <a:pt x="160" y="80"/>
                    <a:pt x="160" y="84"/>
                    <a:pt x="164" y="84"/>
                  </a:cubicBezTo>
                  <a:cubicBezTo>
                    <a:pt x="168" y="84"/>
                    <a:pt x="169" y="86"/>
                    <a:pt x="169" y="88"/>
                  </a:cubicBezTo>
                  <a:cubicBezTo>
                    <a:pt x="169" y="91"/>
                    <a:pt x="173" y="92"/>
                    <a:pt x="173" y="92"/>
                  </a:cubicBezTo>
                  <a:cubicBezTo>
                    <a:pt x="173" y="92"/>
                    <a:pt x="179" y="92"/>
                    <a:pt x="182" y="92"/>
                  </a:cubicBezTo>
                  <a:cubicBezTo>
                    <a:pt x="185" y="92"/>
                    <a:pt x="188" y="92"/>
                    <a:pt x="188" y="94"/>
                  </a:cubicBezTo>
                  <a:cubicBezTo>
                    <a:pt x="188" y="96"/>
                    <a:pt x="185" y="102"/>
                    <a:pt x="182" y="102"/>
                  </a:cubicBezTo>
                  <a:cubicBezTo>
                    <a:pt x="179" y="102"/>
                    <a:pt x="179" y="110"/>
                    <a:pt x="181" y="110"/>
                  </a:cubicBezTo>
                  <a:cubicBezTo>
                    <a:pt x="184" y="111"/>
                    <a:pt x="186" y="104"/>
                    <a:pt x="187" y="104"/>
                  </a:cubicBezTo>
                  <a:cubicBezTo>
                    <a:pt x="188" y="104"/>
                    <a:pt x="189" y="112"/>
                    <a:pt x="190" y="120"/>
                  </a:cubicBezTo>
                  <a:cubicBezTo>
                    <a:pt x="191" y="119"/>
                    <a:pt x="191" y="119"/>
                    <a:pt x="192" y="119"/>
                  </a:cubicBezTo>
                  <a:cubicBezTo>
                    <a:pt x="193" y="119"/>
                    <a:pt x="193" y="112"/>
                    <a:pt x="194" y="110"/>
                  </a:cubicBezTo>
                  <a:cubicBezTo>
                    <a:pt x="195" y="108"/>
                    <a:pt x="194" y="102"/>
                    <a:pt x="195" y="102"/>
                  </a:cubicBezTo>
                  <a:cubicBezTo>
                    <a:pt x="196" y="102"/>
                    <a:pt x="202" y="104"/>
                    <a:pt x="202" y="103"/>
                  </a:cubicBezTo>
                  <a:cubicBezTo>
                    <a:pt x="201" y="101"/>
                    <a:pt x="205" y="96"/>
                    <a:pt x="205" y="93"/>
                  </a:cubicBezTo>
                  <a:cubicBezTo>
                    <a:pt x="204" y="90"/>
                    <a:pt x="207" y="87"/>
                    <a:pt x="207" y="83"/>
                  </a:cubicBezTo>
                  <a:cubicBezTo>
                    <a:pt x="207" y="80"/>
                    <a:pt x="210" y="79"/>
                    <a:pt x="212" y="77"/>
                  </a:cubicBezTo>
                  <a:cubicBezTo>
                    <a:pt x="214" y="75"/>
                    <a:pt x="218" y="72"/>
                    <a:pt x="219" y="74"/>
                  </a:cubicBezTo>
                  <a:cubicBezTo>
                    <a:pt x="220" y="75"/>
                    <a:pt x="224" y="77"/>
                    <a:pt x="222" y="74"/>
                  </a:cubicBezTo>
                  <a:cubicBezTo>
                    <a:pt x="220" y="71"/>
                    <a:pt x="220" y="69"/>
                    <a:pt x="222" y="68"/>
                  </a:cubicBezTo>
                  <a:cubicBezTo>
                    <a:pt x="223" y="68"/>
                    <a:pt x="224" y="65"/>
                    <a:pt x="224" y="65"/>
                  </a:cubicBezTo>
                  <a:cubicBezTo>
                    <a:pt x="224" y="65"/>
                    <a:pt x="220" y="64"/>
                    <a:pt x="219" y="62"/>
                  </a:cubicBezTo>
                  <a:cubicBezTo>
                    <a:pt x="218" y="60"/>
                    <a:pt x="216" y="58"/>
                    <a:pt x="216" y="57"/>
                  </a:cubicBezTo>
                  <a:cubicBezTo>
                    <a:pt x="216" y="55"/>
                    <a:pt x="213" y="56"/>
                    <a:pt x="212" y="57"/>
                  </a:cubicBezTo>
                  <a:cubicBezTo>
                    <a:pt x="210" y="59"/>
                    <a:pt x="206" y="55"/>
                    <a:pt x="202" y="58"/>
                  </a:cubicBezTo>
                  <a:cubicBezTo>
                    <a:pt x="198" y="60"/>
                    <a:pt x="197" y="62"/>
                    <a:pt x="195" y="62"/>
                  </a:cubicBezTo>
                  <a:cubicBezTo>
                    <a:pt x="193" y="62"/>
                    <a:pt x="193" y="64"/>
                    <a:pt x="192" y="65"/>
                  </a:cubicBezTo>
                  <a:cubicBezTo>
                    <a:pt x="190" y="67"/>
                    <a:pt x="189" y="69"/>
                    <a:pt x="188" y="69"/>
                  </a:cubicBezTo>
                  <a:cubicBezTo>
                    <a:pt x="187" y="69"/>
                    <a:pt x="184" y="70"/>
                    <a:pt x="184" y="70"/>
                  </a:cubicBezTo>
                  <a:cubicBezTo>
                    <a:pt x="184" y="70"/>
                    <a:pt x="186" y="75"/>
                    <a:pt x="185" y="77"/>
                  </a:cubicBezTo>
                  <a:cubicBezTo>
                    <a:pt x="184" y="80"/>
                    <a:pt x="180" y="77"/>
                    <a:pt x="177" y="78"/>
                  </a:cubicBezTo>
                  <a:cubicBezTo>
                    <a:pt x="173" y="79"/>
                    <a:pt x="172" y="77"/>
                    <a:pt x="169" y="78"/>
                  </a:cubicBezTo>
                  <a:cubicBezTo>
                    <a:pt x="167" y="78"/>
                    <a:pt x="165" y="76"/>
                    <a:pt x="164" y="76"/>
                  </a:cubicBezTo>
                  <a:cubicBezTo>
                    <a:pt x="163" y="77"/>
                    <a:pt x="161" y="74"/>
                    <a:pt x="161" y="71"/>
                  </a:cubicBezTo>
                  <a:cubicBezTo>
                    <a:pt x="162" y="68"/>
                    <a:pt x="160" y="65"/>
                    <a:pt x="159" y="67"/>
                  </a:cubicBezTo>
                  <a:cubicBezTo>
                    <a:pt x="158" y="69"/>
                    <a:pt x="156" y="68"/>
                    <a:pt x="156" y="71"/>
                  </a:cubicBezTo>
                  <a:cubicBezTo>
                    <a:pt x="156" y="74"/>
                    <a:pt x="157" y="77"/>
                    <a:pt x="155" y="79"/>
                  </a:cubicBezTo>
                  <a:cubicBezTo>
                    <a:pt x="153" y="81"/>
                    <a:pt x="143" y="82"/>
                    <a:pt x="141" y="80"/>
                  </a:cubicBezTo>
                  <a:cubicBezTo>
                    <a:pt x="140" y="79"/>
                    <a:pt x="131" y="78"/>
                    <a:pt x="131" y="76"/>
                  </a:cubicBezTo>
                  <a:cubicBezTo>
                    <a:pt x="131" y="75"/>
                    <a:pt x="128" y="72"/>
                    <a:pt x="126" y="72"/>
                  </a:cubicBezTo>
                  <a:cubicBezTo>
                    <a:pt x="125" y="72"/>
                    <a:pt x="120" y="74"/>
                    <a:pt x="119" y="73"/>
                  </a:cubicBezTo>
                  <a:cubicBezTo>
                    <a:pt x="118" y="72"/>
                    <a:pt x="114" y="69"/>
                    <a:pt x="112" y="69"/>
                  </a:cubicBezTo>
                  <a:cubicBezTo>
                    <a:pt x="110" y="69"/>
                    <a:pt x="106" y="67"/>
                    <a:pt x="106" y="66"/>
                  </a:cubicBezTo>
                  <a:cubicBezTo>
                    <a:pt x="106" y="65"/>
                    <a:pt x="101" y="64"/>
                    <a:pt x="100" y="63"/>
                  </a:cubicBezTo>
                  <a:cubicBezTo>
                    <a:pt x="99" y="61"/>
                    <a:pt x="96" y="61"/>
                    <a:pt x="96" y="60"/>
                  </a:cubicBezTo>
                  <a:cubicBezTo>
                    <a:pt x="96" y="58"/>
                    <a:pt x="97" y="55"/>
                    <a:pt x="97" y="54"/>
                  </a:cubicBezTo>
                  <a:cubicBezTo>
                    <a:pt x="97" y="52"/>
                    <a:pt x="101" y="50"/>
                    <a:pt x="101" y="48"/>
                  </a:cubicBezTo>
                  <a:cubicBezTo>
                    <a:pt x="101" y="47"/>
                    <a:pt x="97" y="45"/>
                    <a:pt x="97" y="45"/>
                  </a:cubicBezTo>
                  <a:cubicBezTo>
                    <a:pt x="97" y="45"/>
                    <a:pt x="95" y="41"/>
                    <a:pt x="93" y="41"/>
                  </a:cubicBezTo>
                  <a:cubicBezTo>
                    <a:pt x="90" y="41"/>
                    <a:pt x="88" y="36"/>
                    <a:pt x="86" y="36"/>
                  </a:cubicBezTo>
                  <a:cubicBezTo>
                    <a:pt x="84" y="36"/>
                    <a:pt x="84" y="31"/>
                    <a:pt x="83" y="30"/>
                  </a:cubicBezTo>
                  <a:cubicBezTo>
                    <a:pt x="82" y="28"/>
                    <a:pt x="83" y="24"/>
                    <a:pt x="85" y="26"/>
                  </a:cubicBezTo>
                  <a:cubicBezTo>
                    <a:pt x="87" y="28"/>
                    <a:pt x="91" y="26"/>
                    <a:pt x="90" y="23"/>
                  </a:cubicBezTo>
                  <a:cubicBezTo>
                    <a:pt x="88" y="21"/>
                    <a:pt x="85" y="18"/>
                    <a:pt x="85" y="16"/>
                  </a:cubicBezTo>
                  <a:cubicBezTo>
                    <a:pt x="85" y="15"/>
                    <a:pt x="87" y="10"/>
                    <a:pt x="85" y="9"/>
                  </a:cubicBezTo>
                  <a:cubicBezTo>
                    <a:pt x="83" y="8"/>
                    <a:pt x="81" y="6"/>
                    <a:pt x="80" y="3"/>
                  </a:cubicBezTo>
                  <a:cubicBezTo>
                    <a:pt x="80" y="1"/>
                    <a:pt x="77" y="0"/>
                    <a:pt x="77" y="0"/>
                  </a:cubicBezTo>
                  <a:cubicBezTo>
                    <a:pt x="74" y="0"/>
                    <a:pt x="74" y="0"/>
                    <a:pt x="74" y="0"/>
                  </a:cubicBezTo>
                  <a:cubicBezTo>
                    <a:pt x="74" y="0"/>
                    <a:pt x="72" y="5"/>
                    <a:pt x="71" y="6"/>
                  </a:cubicBezTo>
                  <a:cubicBezTo>
                    <a:pt x="69" y="6"/>
                    <a:pt x="65" y="7"/>
                    <a:pt x="63" y="9"/>
                  </a:cubicBezTo>
                  <a:cubicBezTo>
                    <a:pt x="60" y="10"/>
                    <a:pt x="54" y="7"/>
                    <a:pt x="51" y="7"/>
                  </a:cubicBezTo>
                  <a:cubicBezTo>
                    <a:pt x="47" y="7"/>
                    <a:pt x="45" y="10"/>
                    <a:pt x="46" y="11"/>
                  </a:cubicBezTo>
                  <a:cubicBezTo>
                    <a:pt x="48" y="12"/>
                    <a:pt x="48" y="19"/>
                    <a:pt x="48" y="19"/>
                  </a:cubicBezTo>
                  <a:cubicBezTo>
                    <a:pt x="48" y="19"/>
                    <a:pt x="50" y="27"/>
                    <a:pt x="53" y="26"/>
                  </a:cubicBezTo>
                  <a:cubicBezTo>
                    <a:pt x="55" y="26"/>
                    <a:pt x="59" y="29"/>
                    <a:pt x="56" y="30"/>
                  </a:cubicBezTo>
                  <a:cubicBezTo>
                    <a:pt x="54" y="30"/>
                    <a:pt x="53" y="33"/>
                    <a:pt x="52" y="36"/>
                  </a:cubicBezTo>
                  <a:cubicBezTo>
                    <a:pt x="52" y="38"/>
                    <a:pt x="53" y="41"/>
                    <a:pt x="51" y="42"/>
                  </a:cubicBezTo>
                  <a:cubicBezTo>
                    <a:pt x="49" y="42"/>
                    <a:pt x="47" y="43"/>
                    <a:pt x="47" y="46"/>
                  </a:cubicBezTo>
                  <a:cubicBezTo>
                    <a:pt x="47" y="50"/>
                    <a:pt x="43" y="49"/>
                    <a:pt x="42" y="50"/>
                  </a:cubicBezTo>
                  <a:cubicBezTo>
                    <a:pt x="41" y="51"/>
                    <a:pt x="40" y="58"/>
                    <a:pt x="39" y="59"/>
                  </a:cubicBezTo>
                  <a:cubicBezTo>
                    <a:pt x="38" y="60"/>
                    <a:pt x="33" y="60"/>
                    <a:pt x="32" y="63"/>
                  </a:cubicBezTo>
                  <a:cubicBezTo>
                    <a:pt x="32" y="66"/>
                    <a:pt x="29" y="69"/>
                    <a:pt x="28" y="69"/>
                  </a:cubicBezTo>
                  <a:cubicBezTo>
                    <a:pt x="26" y="68"/>
                    <a:pt x="23" y="67"/>
                    <a:pt x="22" y="69"/>
                  </a:cubicBezTo>
                  <a:cubicBezTo>
                    <a:pt x="21" y="71"/>
                    <a:pt x="17" y="68"/>
                    <a:pt x="16" y="68"/>
                  </a:cubicBezTo>
                  <a:cubicBezTo>
                    <a:pt x="15" y="69"/>
                    <a:pt x="10" y="74"/>
                    <a:pt x="10" y="76"/>
                  </a:cubicBezTo>
                  <a:cubicBezTo>
                    <a:pt x="10" y="79"/>
                    <a:pt x="16" y="79"/>
                    <a:pt x="15" y="82"/>
                  </a:cubicBezTo>
                  <a:cubicBezTo>
                    <a:pt x="15" y="85"/>
                    <a:pt x="17" y="88"/>
                    <a:pt x="19" y="90"/>
                  </a:cubicBezTo>
                  <a:cubicBezTo>
                    <a:pt x="20" y="92"/>
                    <a:pt x="23" y="95"/>
                    <a:pt x="22" y="97"/>
                  </a:cubicBezTo>
                  <a:cubicBezTo>
                    <a:pt x="20" y="99"/>
                    <a:pt x="19" y="100"/>
                    <a:pt x="16" y="99"/>
                  </a:cubicBezTo>
                  <a:cubicBezTo>
                    <a:pt x="13" y="98"/>
                    <a:pt x="13" y="100"/>
                    <a:pt x="8" y="99"/>
                  </a:cubicBezTo>
                  <a:cubicBezTo>
                    <a:pt x="3" y="98"/>
                    <a:pt x="3" y="102"/>
                    <a:pt x="1" y="104"/>
                  </a:cubicBezTo>
                  <a:cubicBezTo>
                    <a:pt x="1" y="104"/>
                    <a:pt x="0" y="105"/>
                    <a:pt x="0" y="105"/>
                  </a:cubicBezTo>
                  <a:cubicBezTo>
                    <a:pt x="3" y="107"/>
                    <a:pt x="4" y="110"/>
                    <a:pt x="8" y="112"/>
                  </a:cubicBezTo>
                  <a:cubicBezTo>
                    <a:pt x="12" y="114"/>
                    <a:pt x="16" y="109"/>
                    <a:pt x="16" y="112"/>
                  </a:cubicBezTo>
                  <a:cubicBezTo>
                    <a:pt x="16" y="116"/>
                    <a:pt x="6" y="115"/>
                    <a:pt x="5" y="116"/>
                  </a:cubicBezTo>
                  <a:cubicBezTo>
                    <a:pt x="5" y="117"/>
                    <a:pt x="17" y="131"/>
                    <a:pt x="22" y="130"/>
                  </a:cubicBezTo>
                  <a:cubicBezTo>
                    <a:pt x="28" y="129"/>
                    <a:pt x="32" y="123"/>
                    <a:pt x="31" y="122"/>
                  </a:cubicBezTo>
                  <a:cubicBezTo>
                    <a:pt x="29" y="121"/>
                    <a:pt x="32" y="117"/>
                    <a:pt x="33" y="117"/>
                  </a:cubicBezTo>
                  <a:cubicBezTo>
                    <a:pt x="35" y="118"/>
                    <a:pt x="34" y="124"/>
                    <a:pt x="35" y="126"/>
                  </a:cubicBezTo>
                  <a:cubicBezTo>
                    <a:pt x="37" y="127"/>
                    <a:pt x="37" y="130"/>
                    <a:pt x="35" y="133"/>
                  </a:cubicBezTo>
                  <a:cubicBezTo>
                    <a:pt x="34" y="136"/>
                    <a:pt x="37" y="143"/>
                    <a:pt x="37" y="147"/>
                  </a:cubicBezTo>
                  <a:cubicBezTo>
                    <a:pt x="37" y="150"/>
                    <a:pt x="40" y="156"/>
                    <a:pt x="41" y="161"/>
                  </a:cubicBezTo>
                  <a:cubicBezTo>
                    <a:pt x="41" y="167"/>
                    <a:pt x="45" y="177"/>
                    <a:pt x="48" y="183"/>
                  </a:cubicBezTo>
                  <a:cubicBezTo>
                    <a:pt x="51" y="189"/>
                    <a:pt x="54" y="201"/>
                    <a:pt x="56" y="204"/>
                  </a:cubicBezTo>
                  <a:cubicBezTo>
                    <a:pt x="58" y="206"/>
                    <a:pt x="64" y="215"/>
                    <a:pt x="64" y="220"/>
                  </a:cubicBezTo>
                  <a:cubicBezTo>
                    <a:pt x="64" y="226"/>
                    <a:pt x="69" y="233"/>
                    <a:pt x="71" y="235"/>
                  </a:cubicBezTo>
                  <a:cubicBezTo>
                    <a:pt x="73" y="236"/>
                    <a:pt x="78" y="233"/>
                    <a:pt x="79" y="230"/>
                  </a:cubicBezTo>
                  <a:cubicBezTo>
                    <a:pt x="80" y="226"/>
                    <a:pt x="86" y="225"/>
                    <a:pt x="86" y="222"/>
                  </a:cubicBezTo>
                  <a:cubicBezTo>
                    <a:pt x="87" y="219"/>
                    <a:pt x="87" y="217"/>
                    <a:pt x="89" y="217"/>
                  </a:cubicBezTo>
                  <a:cubicBezTo>
                    <a:pt x="92" y="216"/>
                    <a:pt x="92" y="214"/>
                    <a:pt x="92" y="211"/>
                  </a:cubicBezTo>
                  <a:cubicBezTo>
                    <a:pt x="92" y="208"/>
                    <a:pt x="92" y="204"/>
                    <a:pt x="94" y="201"/>
                  </a:cubicBezTo>
                  <a:cubicBezTo>
                    <a:pt x="96" y="198"/>
                    <a:pt x="96" y="191"/>
                    <a:pt x="95" y="188"/>
                  </a:cubicBezTo>
                  <a:cubicBezTo>
                    <a:pt x="94" y="185"/>
                    <a:pt x="95" y="181"/>
                    <a:pt x="96" y="178"/>
                  </a:cubicBezTo>
                  <a:cubicBezTo>
                    <a:pt x="97" y="175"/>
                    <a:pt x="96" y="171"/>
                    <a:pt x="99" y="171"/>
                  </a:cubicBezTo>
                  <a:cubicBezTo>
                    <a:pt x="101" y="171"/>
                    <a:pt x="104" y="169"/>
                    <a:pt x="107" y="165"/>
                  </a:cubicBezTo>
                  <a:cubicBezTo>
                    <a:pt x="109" y="162"/>
                    <a:pt x="116" y="158"/>
                    <a:pt x="119" y="156"/>
                  </a:cubicBezTo>
                  <a:cubicBezTo>
                    <a:pt x="122" y="154"/>
                    <a:pt x="130" y="147"/>
                    <a:pt x="132" y="143"/>
                  </a:cubicBezTo>
                  <a:cubicBezTo>
                    <a:pt x="134" y="139"/>
                    <a:pt x="141" y="137"/>
                    <a:pt x="144" y="134"/>
                  </a:cubicBezTo>
                  <a:cubicBezTo>
                    <a:pt x="147" y="131"/>
                    <a:pt x="146" y="129"/>
                    <a:pt x="147" y="126"/>
                  </a:cubicBezTo>
                  <a:cubicBezTo>
                    <a:pt x="147" y="122"/>
                    <a:pt x="157" y="121"/>
                    <a:pt x="161" y="121"/>
                  </a:cubicBezTo>
                  <a:cubicBezTo>
                    <a:pt x="162" y="121"/>
                    <a:pt x="162" y="121"/>
                    <a:pt x="163" y="121"/>
                  </a:cubicBezTo>
                  <a:cubicBezTo>
                    <a:pt x="163" y="115"/>
                    <a:pt x="161" y="109"/>
                    <a:pt x="160" y="106"/>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23" name="Google Shape;1923;p124"/>
            <p:cNvSpPr/>
            <p:nvPr/>
          </p:nvSpPr>
          <p:spPr>
            <a:xfrm>
              <a:off x="6289675" y="1857375"/>
              <a:ext cx="706438" cy="301625"/>
            </a:xfrm>
            <a:custGeom>
              <a:avLst/>
              <a:gdLst/>
              <a:ahLst/>
              <a:cxnLst/>
              <a:rect l="l" t="t" r="r" b="b"/>
              <a:pathLst>
                <a:path w="253" h="108" extrusionOk="0">
                  <a:moveTo>
                    <a:pt x="242" y="45"/>
                  </a:moveTo>
                  <a:cubicBezTo>
                    <a:pt x="239" y="42"/>
                    <a:pt x="235" y="44"/>
                    <a:pt x="234" y="46"/>
                  </a:cubicBezTo>
                  <a:cubicBezTo>
                    <a:pt x="233" y="49"/>
                    <a:pt x="231" y="45"/>
                    <a:pt x="227" y="45"/>
                  </a:cubicBezTo>
                  <a:cubicBezTo>
                    <a:pt x="222" y="45"/>
                    <a:pt x="221" y="48"/>
                    <a:pt x="218" y="45"/>
                  </a:cubicBezTo>
                  <a:cubicBezTo>
                    <a:pt x="215" y="42"/>
                    <a:pt x="219" y="40"/>
                    <a:pt x="219" y="40"/>
                  </a:cubicBezTo>
                  <a:cubicBezTo>
                    <a:pt x="220" y="36"/>
                    <a:pt x="220" y="36"/>
                    <a:pt x="220" y="36"/>
                  </a:cubicBezTo>
                  <a:cubicBezTo>
                    <a:pt x="226" y="23"/>
                    <a:pt x="226" y="23"/>
                    <a:pt x="226" y="23"/>
                  </a:cubicBezTo>
                  <a:cubicBezTo>
                    <a:pt x="224" y="23"/>
                    <a:pt x="222" y="22"/>
                    <a:pt x="220" y="23"/>
                  </a:cubicBezTo>
                  <a:cubicBezTo>
                    <a:pt x="218" y="24"/>
                    <a:pt x="214" y="23"/>
                    <a:pt x="213" y="21"/>
                  </a:cubicBezTo>
                  <a:cubicBezTo>
                    <a:pt x="213" y="20"/>
                    <a:pt x="205" y="20"/>
                    <a:pt x="204" y="21"/>
                  </a:cubicBezTo>
                  <a:cubicBezTo>
                    <a:pt x="202" y="22"/>
                    <a:pt x="197" y="24"/>
                    <a:pt x="197" y="25"/>
                  </a:cubicBezTo>
                  <a:cubicBezTo>
                    <a:pt x="197" y="27"/>
                    <a:pt x="192" y="26"/>
                    <a:pt x="191" y="28"/>
                  </a:cubicBezTo>
                  <a:cubicBezTo>
                    <a:pt x="189" y="29"/>
                    <a:pt x="180" y="29"/>
                    <a:pt x="180" y="30"/>
                  </a:cubicBezTo>
                  <a:cubicBezTo>
                    <a:pt x="180" y="31"/>
                    <a:pt x="171" y="31"/>
                    <a:pt x="170" y="30"/>
                  </a:cubicBezTo>
                  <a:cubicBezTo>
                    <a:pt x="168" y="29"/>
                    <a:pt x="160" y="30"/>
                    <a:pt x="159" y="28"/>
                  </a:cubicBezTo>
                  <a:cubicBezTo>
                    <a:pt x="158" y="26"/>
                    <a:pt x="155" y="26"/>
                    <a:pt x="155" y="24"/>
                  </a:cubicBezTo>
                  <a:cubicBezTo>
                    <a:pt x="155" y="22"/>
                    <a:pt x="149" y="22"/>
                    <a:pt x="148" y="21"/>
                  </a:cubicBezTo>
                  <a:cubicBezTo>
                    <a:pt x="148" y="19"/>
                    <a:pt x="143" y="19"/>
                    <a:pt x="142" y="19"/>
                  </a:cubicBezTo>
                  <a:cubicBezTo>
                    <a:pt x="141" y="20"/>
                    <a:pt x="136" y="18"/>
                    <a:pt x="135" y="17"/>
                  </a:cubicBezTo>
                  <a:cubicBezTo>
                    <a:pt x="133" y="17"/>
                    <a:pt x="129" y="18"/>
                    <a:pt x="127" y="18"/>
                  </a:cubicBezTo>
                  <a:cubicBezTo>
                    <a:pt x="126" y="18"/>
                    <a:pt x="123" y="21"/>
                    <a:pt x="122" y="21"/>
                  </a:cubicBezTo>
                  <a:cubicBezTo>
                    <a:pt x="120" y="21"/>
                    <a:pt x="116" y="18"/>
                    <a:pt x="115" y="19"/>
                  </a:cubicBezTo>
                  <a:cubicBezTo>
                    <a:pt x="114" y="20"/>
                    <a:pt x="111" y="17"/>
                    <a:pt x="110" y="15"/>
                  </a:cubicBezTo>
                  <a:cubicBezTo>
                    <a:pt x="108" y="14"/>
                    <a:pt x="110" y="10"/>
                    <a:pt x="109" y="8"/>
                  </a:cubicBezTo>
                  <a:cubicBezTo>
                    <a:pt x="108" y="7"/>
                    <a:pt x="102" y="7"/>
                    <a:pt x="101" y="6"/>
                  </a:cubicBezTo>
                  <a:cubicBezTo>
                    <a:pt x="99" y="5"/>
                    <a:pt x="97" y="4"/>
                    <a:pt x="95" y="4"/>
                  </a:cubicBezTo>
                  <a:cubicBezTo>
                    <a:pt x="93" y="4"/>
                    <a:pt x="91" y="3"/>
                    <a:pt x="90" y="2"/>
                  </a:cubicBezTo>
                  <a:cubicBezTo>
                    <a:pt x="89" y="2"/>
                    <a:pt x="86" y="1"/>
                    <a:pt x="84" y="0"/>
                  </a:cubicBezTo>
                  <a:cubicBezTo>
                    <a:pt x="82" y="0"/>
                    <a:pt x="82" y="2"/>
                    <a:pt x="81" y="3"/>
                  </a:cubicBezTo>
                  <a:cubicBezTo>
                    <a:pt x="80" y="4"/>
                    <a:pt x="77" y="4"/>
                    <a:pt x="77" y="6"/>
                  </a:cubicBezTo>
                  <a:cubicBezTo>
                    <a:pt x="76" y="7"/>
                    <a:pt x="73" y="8"/>
                    <a:pt x="73" y="10"/>
                  </a:cubicBezTo>
                  <a:cubicBezTo>
                    <a:pt x="74" y="11"/>
                    <a:pt x="75" y="15"/>
                    <a:pt x="76" y="16"/>
                  </a:cubicBezTo>
                  <a:cubicBezTo>
                    <a:pt x="77" y="17"/>
                    <a:pt x="77" y="20"/>
                    <a:pt x="76" y="21"/>
                  </a:cubicBezTo>
                  <a:cubicBezTo>
                    <a:pt x="75" y="22"/>
                    <a:pt x="70" y="23"/>
                    <a:pt x="69" y="24"/>
                  </a:cubicBezTo>
                  <a:cubicBezTo>
                    <a:pt x="68" y="26"/>
                    <a:pt x="66" y="24"/>
                    <a:pt x="64" y="23"/>
                  </a:cubicBezTo>
                  <a:cubicBezTo>
                    <a:pt x="61" y="21"/>
                    <a:pt x="58" y="22"/>
                    <a:pt x="57" y="23"/>
                  </a:cubicBezTo>
                  <a:cubicBezTo>
                    <a:pt x="56" y="24"/>
                    <a:pt x="52" y="21"/>
                    <a:pt x="51" y="21"/>
                  </a:cubicBezTo>
                  <a:cubicBezTo>
                    <a:pt x="49" y="20"/>
                    <a:pt x="49" y="16"/>
                    <a:pt x="48" y="16"/>
                  </a:cubicBezTo>
                  <a:cubicBezTo>
                    <a:pt x="47" y="16"/>
                    <a:pt x="38" y="15"/>
                    <a:pt x="37" y="14"/>
                  </a:cubicBezTo>
                  <a:cubicBezTo>
                    <a:pt x="35" y="14"/>
                    <a:pt x="32" y="14"/>
                    <a:pt x="31" y="15"/>
                  </a:cubicBezTo>
                  <a:cubicBezTo>
                    <a:pt x="31" y="16"/>
                    <a:pt x="26" y="16"/>
                    <a:pt x="26" y="17"/>
                  </a:cubicBezTo>
                  <a:cubicBezTo>
                    <a:pt x="25" y="19"/>
                    <a:pt x="22" y="20"/>
                    <a:pt x="20" y="21"/>
                  </a:cubicBezTo>
                  <a:cubicBezTo>
                    <a:pt x="19" y="22"/>
                    <a:pt x="15" y="22"/>
                    <a:pt x="14" y="25"/>
                  </a:cubicBezTo>
                  <a:cubicBezTo>
                    <a:pt x="13" y="27"/>
                    <a:pt x="8" y="28"/>
                    <a:pt x="7" y="28"/>
                  </a:cubicBezTo>
                  <a:cubicBezTo>
                    <a:pt x="5" y="28"/>
                    <a:pt x="2" y="29"/>
                    <a:pt x="1" y="30"/>
                  </a:cubicBezTo>
                  <a:cubicBezTo>
                    <a:pt x="1" y="31"/>
                    <a:pt x="1" y="31"/>
                    <a:pt x="0" y="31"/>
                  </a:cubicBezTo>
                  <a:cubicBezTo>
                    <a:pt x="0" y="31"/>
                    <a:pt x="0" y="31"/>
                    <a:pt x="0" y="31"/>
                  </a:cubicBezTo>
                  <a:cubicBezTo>
                    <a:pt x="1" y="37"/>
                    <a:pt x="3" y="37"/>
                    <a:pt x="6" y="39"/>
                  </a:cubicBezTo>
                  <a:cubicBezTo>
                    <a:pt x="8" y="41"/>
                    <a:pt x="11" y="43"/>
                    <a:pt x="13" y="43"/>
                  </a:cubicBezTo>
                  <a:cubicBezTo>
                    <a:pt x="16" y="43"/>
                    <a:pt x="20" y="46"/>
                    <a:pt x="20" y="48"/>
                  </a:cubicBezTo>
                  <a:cubicBezTo>
                    <a:pt x="20" y="51"/>
                    <a:pt x="23" y="53"/>
                    <a:pt x="24" y="55"/>
                  </a:cubicBezTo>
                  <a:cubicBezTo>
                    <a:pt x="26" y="56"/>
                    <a:pt x="24" y="60"/>
                    <a:pt x="24" y="63"/>
                  </a:cubicBezTo>
                  <a:cubicBezTo>
                    <a:pt x="24" y="66"/>
                    <a:pt x="20" y="66"/>
                    <a:pt x="22" y="69"/>
                  </a:cubicBezTo>
                  <a:cubicBezTo>
                    <a:pt x="24" y="72"/>
                    <a:pt x="37" y="74"/>
                    <a:pt x="40" y="74"/>
                  </a:cubicBezTo>
                  <a:cubicBezTo>
                    <a:pt x="44" y="74"/>
                    <a:pt x="45" y="77"/>
                    <a:pt x="46" y="77"/>
                  </a:cubicBezTo>
                  <a:cubicBezTo>
                    <a:pt x="49" y="78"/>
                    <a:pt x="49" y="80"/>
                    <a:pt x="51" y="81"/>
                  </a:cubicBezTo>
                  <a:cubicBezTo>
                    <a:pt x="54" y="81"/>
                    <a:pt x="57" y="83"/>
                    <a:pt x="58" y="88"/>
                  </a:cubicBezTo>
                  <a:cubicBezTo>
                    <a:pt x="59" y="92"/>
                    <a:pt x="62" y="94"/>
                    <a:pt x="62" y="96"/>
                  </a:cubicBezTo>
                  <a:cubicBezTo>
                    <a:pt x="63" y="98"/>
                    <a:pt x="69" y="96"/>
                    <a:pt x="73" y="97"/>
                  </a:cubicBezTo>
                  <a:cubicBezTo>
                    <a:pt x="77" y="97"/>
                    <a:pt x="89" y="97"/>
                    <a:pt x="92" y="97"/>
                  </a:cubicBezTo>
                  <a:cubicBezTo>
                    <a:pt x="95" y="98"/>
                    <a:pt x="102" y="97"/>
                    <a:pt x="106" y="101"/>
                  </a:cubicBezTo>
                  <a:cubicBezTo>
                    <a:pt x="110" y="104"/>
                    <a:pt x="113" y="101"/>
                    <a:pt x="115" y="103"/>
                  </a:cubicBezTo>
                  <a:cubicBezTo>
                    <a:pt x="118" y="104"/>
                    <a:pt x="120" y="105"/>
                    <a:pt x="123" y="105"/>
                  </a:cubicBezTo>
                  <a:cubicBezTo>
                    <a:pt x="127" y="104"/>
                    <a:pt x="127" y="107"/>
                    <a:pt x="130" y="108"/>
                  </a:cubicBezTo>
                  <a:cubicBezTo>
                    <a:pt x="132" y="108"/>
                    <a:pt x="137" y="104"/>
                    <a:pt x="144" y="101"/>
                  </a:cubicBezTo>
                  <a:cubicBezTo>
                    <a:pt x="150" y="97"/>
                    <a:pt x="158" y="100"/>
                    <a:pt x="162" y="100"/>
                  </a:cubicBezTo>
                  <a:cubicBezTo>
                    <a:pt x="165" y="101"/>
                    <a:pt x="172" y="99"/>
                    <a:pt x="176" y="94"/>
                  </a:cubicBezTo>
                  <a:cubicBezTo>
                    <a:pt x="180" y="89"/>
                    <a:pt x="186" y="90"/>
                    <a:pt x="186" y="86"/>
                  </a:cubicBezTo>
                  <a:cubicBezTo>
                    <a:pt x="187" y="82"/>
                    <a:pt x="182" y="80"/>
                    <a:pt x="184" y="77"/>
                  </a:cubicBezTo>
                  <a:cubicBezTo>
                    <a:pt x="186" y="73"/>
                    <a:pt x="190" y="74"/>
                    <a:pt x="192" y="75"/>
                  </a:cubicBezTo>
                  <a:cubicBezTo>
                    <a:pt x="194" y="76"/>
                    <a:pt x="200" y="77"/>
                    <a:pt x="205" y="74"/>
                  </a:cubicBezTo>
                  <a:cubicBezTo>
                    <a:pt x="210" y="70"/>
                    <a:pt x="212" y="71"/>
                    <a:pt x="217" y="70"/>
                  </a:cubicBezTo>
                  <a:cubicBezTo>
                    <a:pt x="221" y="69"/>
                    <a:pt x="221" y="66"/>
                    <a:pt x="224" y="63"/>
                  </a:cubicBezTo>
                  <a:cubicBezTo>
                    <a:pt x="227" y="60"/>
                    <a:pt x="231" y="59"/>
                    <a:pt x="234" y="59"/>
                  </a:cubicBezTo>
                  <a:cubicBezTo>
                    <a:pt x="237" y="59"/>
                    <a:pt x="241" y="56"/>
                    <a:pt x="244" y="57"/>
                  </a:cubicBezTo>
                  <a:cubicBezTo>
                    <a:pt x="247" y="58"/>
                    <a:pt x="252" y="59"/>
                    <a:pt x="252" y="56"/>
                  </a:cubicBezTo>
                  <a:cubicBezTo>
                    <a:pt x="253" y="53"/>
                    <a:pt x="245" y="48"/>
                    <a:pt x="242" y="4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24" name="Google Shape;1924;p124"/>
            <p:cNvSpPr/>
            <p:nvPr/>
          </p:nvSpPr>
          <p:spPr>
            <a:xfrm>
              <a:off x="5102225" y="2387600"/>
              <a:ext cx="11113" cy="30163"/>
            </a:xfrm>
            <a:custGeom>
              <a:avLst/>
              <a:gdLst/>
              <a:ahLst/>
              <a:cxnLst/>
              <a:rect l="l" t="t" r="r" b="b"/>
              <a:pathLst>
                <a:path w="4" h="11" extrusionOk="0">
                  <a:moveTo>
                    <a:pt x="1" y="0"/>
                  </a:moveTo>
                  <a:cubicBezTo>
                    <a:pt x="0" y="1"/>
                    <a:pt x="0" y="5"/>
                    <a:pt x="0" y="6"/>
                  </a:cubicBezTo>
                  <a:cubicBezTo>
                    <a:pt x="0" y="7"/>
                    <a:pt x="1" y="9"/>
                    <a:pt x="3" y="11"/>
                  </a:cubicBezTo>
                  <a:cubicBezTo>
                    <a:pt x="3" y="8"/>
                    <a:pt x="3" y="3"/>
                    <a:pt x="4" y="2"/>
                  </a:cubicBezTo>
                  <a:cubicBezTo>
                    <a:pt x="4" y="1"/>
                    <a:pt x="4" y="1"/>
                    <a:pt x="4" y="0"/>
                  </a:cubicBezTo>
                  <a:cubicBezTo>
                    <a:pt x="3" y="0"/>
                    <a:pt x="2" y="0"/>
                    <a:pt x="1" y="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25" name="Google Shape;1925;p124"/>
            <p:cNvSpPr/>
            <p:nvPr/>
          </p:nvSpPr>
          <p:spPr>
            <a:xfrm>
              <a:off x="5083175" y="2368550"/>
              <a:ext cx="33338" cy="93663"/>
            </a:xfrm>
            <a:custGeom>
              <a:avLst/>
              <a:gdLst/>
              <a:ahLst/>
              <a:cxnLst/>
              <a:rect l="l" t="t" r="r" b="b"/>
              <a:pathLst>
                <a:path w="12" h="34" extrusionOk="0">
                  <a:moveTo>
                    <a:pt x="5" y="33"/>
                  </a:moveTo>
                  <a:cubicBezTo>
                    <a:pt x="6" y="33"/>
                    <a:pt x="6" y="34"/>
                    <a:pt x="6" y="34"/>
                  </a:cubicBezTo>
                  <a:cubicBezTo>
                    <a:pt x="7" y="29"/>
                    <a:pt x="8" y="23"/>
                    <a:pt x="9" y="22"/>
                  </a:cubicBezTo>
                  <a:cubicBezTo>
                    <a:pt x="9" y="21"/>
                    <a:pt x="10" y="20"/>
                    <a:pt x="10" y="18"/>
                  </a:cubicBezTo>
                  <a:cubicBezTo>
                    <a:pt x="8" y="16"/>
                    <a:pt x="7" y="14"/>
                    <a:pt x="7" y="13"/>
                  </a:cubicBezTo>
                  <a:cubicBezTo>
                    <a:pt x="7" y="12"/>
                    <a:pt x="7" y="8"/>
                    <a:pt x="8" y="7"/>
                  </a:cubicBezTo>
                  <a:cubicBezTo>
                    <a:pt x="9" y="7"/>
                    <a:pt x="10" y="7"/>
                    <a:pt x="11" y="7"/>
                  </a:cubicBezTo>
                  <a:cubicBezTo>
                    <a:pt x="11" y="6"/>
                    <a:pt x="11" y="4"/>
                    <a:pt x="12" y="2"/>
                  </a:cubicBezTo>
                  <a:cubicBezTo>
                    <a:pt x="8" y="0"/>
                    <a:pt x="8" y="0"/>
                    <a:pt x="8" y="0"/>
                  </a:cubicBezTo>
                  <a:cubicBezTo>
                    <a:pt x="7" y="1"/>
                    <a:pt x="6" y="3"/>
                    <a:pt x="6" y="4"/>
                  </a:cubicBezTo>
                  <a:cubicBezTo>
                    <a:pt x="6" y="8"/>
                    <a:pt x="2" y="15"/>
                    <a:pt x="0" y="18"/>
                  </a:cubicBezTo>
                  <a:cubicBezTo>
                    <a:pt x="6" y="32"/>
                    <a:pt x="6" y="32"/>
                    <a:pt x="6" y="32"/>
                  </a:cubicBezTo>
                  <a:lnTo>
                    <a:pt x="5" y="33"/>
                  </a:ln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26" name="Google Shape;1926;p124"/>
            <p:cNvSpPr/>
            <p:nvPr/>
          </p:nvSpPr>
          <p:spPr>
            <a:xfrm>
              <a:off x="5099050" y="2368550"/>
              <a:ext cx="95250" cy="103188"/>
            </a:xfrm>
            <a:custGeom>
              <a:avLst/>
              <a:gdLst/>
              <a:ahLst/>
              <a:cxnLst/>
              <a:rect l="l" t="t" r="r" b="b"/>
              <a:pathLst>
                <a:path w="34" h="37" extrusionOk="0">
                  <a:moveTo>
                    <a:pt x="32" y="0"/>
                  </a:moveTo>
                  <a:cubicBezTo>
                    <a:pt x="27" y="2"/>
                    <a:pt x="22" y="4"/>
                    <a:pt x="21" y="4"/>
                  </a:cubicBezTo>
                  <a:cubicBezTo>
                    <a:pt x="19" y="5"/>
                    <a:pt x="14" y="9"/>
                    <a:pt x="14" y="9"/>
                  </a:cubicBezTo>
                  <a:cubicBezTo>
                    <a:pt x="6" y="5"/>
                    <a:pt x="6" y="5"/>
                    <a:pt x="6" y="5"/>
                  </a:cubicBezTo>
                  <a:cubicBezTo>
                    <a:pt x="6" y="2"/>
                    <a:pt x="6" y="2"/>
                    <a:pt x="6" y="2"/>
                  </a:cubicBezTo>
                  <a:cubicBezTo>
                    <a:pt x="6" y="2"/>
                    <a:pt x="6" y="2"/>
                    <a:pt x="6" y="2"/>
                  </a:cubicBezTo>
                  <a:cubicBezTo>
                    <a:pt x="5" y="5"/>
                    <a:pt x="5" y="8"/>
                    <a:pt x="5" y="9"/>
                  </a:cubicBezTo>
                  <a:cubicBezTo>
                    <a:pt x="4" y="11"/>
                    <a:pt x="4" y="20"/>
                    <a:pt x="3" y="22"/>
                  </a:cubicBezTo>
                  <a:cubicBezTo>
                    <a:pt x="2" y="23"/>
                    <a:pt x="1" y="29"/>
                    <a:pt x="0" y="34"/>
                  </a:cubicBezTo>
                  <a:cubicBezTo>
                    <a:pt x="3" y="35"/>
                    <a:pt x="6" y="37"/>
                    <a:pt x="7" y="37"/>
                  </a:cubicBezTo>
                  <a:cubicBezTo>
                    <a:pt x="10" y="37"/>
                    <a:pt x="14" y="34"/>
                    <a:pt x="14" y="32"/>
                  </a:cubicBezTo>
                  <a:cubicBezTo>
                    <a:pt x="14" y="30"/>
                    <a:pt x="16" y="30"/>
                    <a:pt x="19" y="30"/>
                  </a:cubicBezTo>
                  <a:cubicBezTo>
                    <a:pt x="21" y="30"/>
                    <a:pt x="22" y="27"/>
                    <a:pt x="24" y="26"/>
                  </a:cubicBezTo>
                  <a:cubicBezTo>
                    <a:pt x="25" y="25"/>
                    <a:pt x="19" y="20"/>
                    <a:pt x="17" y="19"/>
                  </a:cubicBezTo>
                  <a:cubicBezTo>
                    <a:pt x="16" y="18"/>
                    <a:pt x="19" y="14"/>
                    <a:pt x="25" y="14"/>
                  </a:cubicBezTo>
                  <a:cubicBezTo>
                    <a:pt x="32" y="14"/>
                    <a:pt x="30" y="11"/>
                    <a:pt x="34" y="11"/>
                  </a:cubicBezTo>
                  <a:cubicBezTo>
                    <a:pt x="34" y="11"/>
                    <a:pt x="34" y="11"/>
                    <a:pt x="34" y="11"/>
                  </a:cubicBezTo>
                  <a:cubicBezTo>
                    <a:pt x="33" y="9"/>
                    <a:pt x="33" y="5"/>
                    <a:pt x="32" y="4"/>
                  </a:cubicBezTo>
                  <a:cubicBezTo>
                    <a:pt x="32" y="2"/>
                    <a:pt x="32" y="1"/>
                    <a:pt x="32" y="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27" name="Google Shape;1927;p124"/>
            <p:cNvSpPr/>
            <p:nvPr/>
          </p:nvSpPr>
          <p:spPr>
            <a:xfrm>
              <a:off x="5883275" y="2111375"/>
              <a:ext cx="244475" cy="106363"/>
            </a:xfrm>
            <a:custGeom>
              <a:avLst/>
              <a:gdLst/>
              <a:ahLst/>
              <a:cxnLst/>
              <a:rect l="l" t="t" r="r" b="b"/>
              <a:pathLst>
                <a:path w="88" h="38" extrusionOk="0">
                  <a:moveTo>
                    <a:pt x="81" y="7"/>
                  </a:moveTo>
                  <a:cubicBezTo>
                    <a:pt x="78" y="3"/>
                    <a:pt x="77" y="6"/>
                    <a:pt x="74" y="5"/>
                  </a:cubicBezTo>
                  <a:cubicBezTo>
                    <a:pt x="70" y="4"/>
                    <a:pt x="56" y="3"/>
                    <a:pt x="53" y="4"/>
                  </a:cubicBezTo>
                  <a:cubicBezTo>
                    <a:pt x="50" y="5"/>
                    <a:pt x="44" y="2"/>
                    <a:pt x="42" y="1"/>
                  </a:cubicBezTo>
                  <a:cubicBezTo>
                    <a:pt x="40" y="0"/>
                    <a:pt x="34" y="1"/>
                    <a:pt x="34" y="4"/>
                  </a:cubicBezTo>
                  <a:cubicBezTo>
                    <a:pt x="34" y="7"/>
                    <a:pt x="31" y="7"/>
                    <a:pt x="27" y="5"/>
                  </a:cubicBezTo>
                  <a:cubicBezTo>
                    <a:pt x="23" y="3"/>
                    <a:pt x="16" y="3"/>
                    <a:pt x="16" y="5"/>
                  </a:cubicBezTo>
                  <a:cubicBezTo>
                    <a:pt x="16" y="8"/>
                    <a:pt x="13" y="10"/>
                    <a:pt x="11" y="11"/>
                  </a:cubicBezTo>
                  <a:cubicBezTo>
                    <a:pt x="10" y="11"/>
                    <a:pt x="9" y="13"/>
                    <a:pt x="8" y="15"/>
                  </a:cubicBezTo>
                  <a:cubicBezTo>
                    <a:pt x="10" y="16"/>
                    <a:pt x="11" y="17"/>
                    <a:pt x="11" y="18"/>
                  </a:cubicBezTo>
                  <a:cubicBezTo>
                    <a:pt x="13" y="20"/>
                    <a:pt x="17" y="20"/>
                    <a:pt x="18" y="18"/>
                  </a:cubicBezTo>
                  <a:cubicBezTo>
                    <a:pt x="18" y="16"/>
                    <a:pt x="25" y="20"/>
                    <a:pt x="29" y="23"/>
                  </a:cubicBezTo>
                  <a:cubicBezTo>
                    <a:pt x="33" y="26"/>
                    <a:pt x="27" y="24"/>
                    <a:pt x="25" y="27"/>
                  </a:cubicBezTo>
                  <a:cubicBezTo>
                    <a:pt x="24" y="30"/>
                    <a:pt x="19" y="27"/>
                    <a:pt x="18" y="28"/>
                  </a:cubicBezTo>
                  <a:cubicBezTo>
                    <a:pt x="17" y="29"/>
                    <a:pt x="8" y="30"/>
                    <a:pt x="6" y="30"/>
                  </a:cubicBezTo>
                  <a:cubicBezTo>
                    <a:pt x="4" y="29"/>
                    <a:pt x="0" y="33"/>
                    <a:pt x="0" y="35"/>
                  </a:cubicBezTo>
                  <a:cubicBezTo>
                    <a:pt x="1" y="36"/>
                    <a:pt x="9" y="34"/>
                    <a:pt x="12" y="35"/>
                  </a:cubicBezTo>
                  <a:cubicBezTo>
                    <a:pt x="15" y="37"/>
                    <a:pt x="17" y="34"/>
                    <a:pt x="19" y="36"/>
                  </a:cubicBezTo>
                  <a:cubicBezTo>
                    <a:pt x="21" y="38"/>
                    <a:pt x="24" y="36"/>
                    <a:pt x="26" y="37"/>
                  </a:cubicBezTo>
                  <a:cubicBezTo>
                    <a:pt x="27" y="38"/>
                    <a:pt x="36" y="36"/>
                    <a:pt x="36" y="36"/>
                  </a:cubicBezTo>
                  <a:cubicBezTo>
                    <a:pt x="37" y="35"/>
                    <a:pt x="38" y="34"/>
                    <a:pt x="38" y="32"/>
                  </a:cubicBezTo>
                  <a:cubicBezTo>
                    <a:pt x="38" y="30"/>
                    <a:pt x="39" y="31"/>
                    <a:pt x="41" y="30"/>
                  </a:cubicBezTo>
                  <a:cubicBezTo>
                    <a:pt x="43" y="30"/>
                    <a:pt x="44" y="27"/>
                    <a:pt x="46" y="27"/>
                  </a:cubicBezTo>
                  <a:cubicBezTo>
                    <a:pt x="47" y="27"/>
                    <a:pt x="49" y="25"/>
                    <a:pt x="50" y="26"/>
                  </a:cubicBezTo>
                  <a:cubicBezTo>
                    <a:pt x="52" y="26"/>
                    <a:pt x="54" y="29"/>
                    <a:pt x="55" y="27"/>
                  </a:cubicBezTo>
                  <a:cubicBezTo>
                    <a:pt x="57" y="26"/>
                    <a:pt x="58" y="27"/>
                    <a:pt x="60" y="24"/>
                  </a:cubicBezTo>
                  <a:cubicBezTo>
                    <a:pt x="63" y="21"/>
                    <a:pt x="64" y="22"/>
                    <a:pt x="67" y="22"/>
                  </a:cubicBezTo>
                  <a:cubicBezTo>
                    <a:pt x="71" y="23"/>
                    <a:pt x="73" y="21"/>
                    <a:pt x="74" y="19"/>
                  </a:cubicBezTo>
                  <a:cubicBezTo>
                    <a:pt x="75" y="16"/>
                    <a:pt x="78" y="16"/>
                    <a:pt x="80" y="15"/>
                  </a:cubicBezTo>
                  <a:cubicBezTo>
                    <a:pt x="82" y="14"/>
                    <a:pt x="86" y="12"/>
                    <a:pt x="87" y="11"/>
                  </a:cubicBezTo>
                  <a:cubicBezTo>
                    <a:pt x="88" y="11"/>
                    <a:pt x="88" y="11"/>
                    <a:pt x="88" y="10"/>
                  </a:cubicBezTo>
                  <a:cubicBezTo>
                    <a:pt x="85" y="7"/>
                    <a:pt x="84" y="10"/>
                    <a:pt x="81" y="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28" name="Google Shape;1928;p124"/>
            <p:cNvSpPr/>
            <p:nvPr/>
          </p:nvSpPr>
          <p:spPr>
            <a:xfrm>
              <a:off x="5210175" y="2097088"/>
              <a:ext cx="157163" cy="69850"/>
            </a:xfrm>
            <a:custGeom>
              <a:avLst/>
              <a:gdLst/>
              <a:ahLst/>
              <a:cxnLst/>
              <a:rect l="l" t="t" r="r" b="b"/>
              <a:pathLst>
                <a:path w="56" h="25" extrusionOk="0">
                  <a:moveTo>
                    <a:pt x="22" y="20"/>
                  </a:moveTo>
                  <a:cubicBezTo>
                    <a:pt x="25" y="18"/>
                    <a:pt x="26" y="21"/>
                    <a:pt x="28" y="24"/>
                  </a:cubicBezTo>
                  <a:cubicBezTo>
                    <a:pt x="28" y="24"/>
                    <a:pt x="28" y="25"/>
                    <a:pt x="28" y="25"/>
                  </a:cubicBezTo>
                  <a:cubicBezTo>
                    <a:pt x="31" y="24"/>
                    <a:pt x="33" y="23"/>
                    <a:pt x="36" y="23"/>
                  </a:cubicBezTo>
                  <a:cubicBezTo>
                    <a:pt x="39" y="23"/>
                    <a:pt x="41" y="23"/>
                    <a:pt x="44" y="24"/>
                  </a:cubicBezTo>
                  <a:cubicBezTo>
                    <a:pt x="43" y="23"/>
                    <a:pt x="43" y="22"/>
                    <a:pt x="43" y="22"/>
                  </a:cubicBezTo>
                  <a:cubicBezTo>
                    <a:pt x="44" y="21"/>
                    <a:pt x="47" y="23"/>
                    <a:pt x="49" y="24"/>
                  </a:cubicBezTo>
                  <a:cubicBezTo>
                    <a:pt x="50" y="25"/>
                    <a:pt x="54" y="25"/>
                    <a:pt x="55" y="24"/>
                  </a:cubicBezTo>
                  <a:cubicBezTo>
                    <a:pt x="56" y="23"/>
                    <a:pt x="53" y="22"/>
                    <a:pt x="52" y="21"/>
                  </a:cubicBezTo>
                  <a:cubicBezTo>
                    <a:pt x="52" y="20"/>
                    <a:pt x="53" y="19"/>
                    <a:pt x="54" y="18"/>
                  </a:cubicBezTo>
                  <a:cubicBezTo>
                    <a:pt x="52" y="17"/>
                    <a:pt x="50" y="15"/>
                    <a:pt x="49" y="15"/>
                  </a:cubicBezTo>
                  <a:cubicBezTo>
                    <a:pt x="48" y="15"/>
                    <a:pt x="48" y="10"/>
                    <a:pt x="46" y="10"/>
                  </a:cubicBezTo>
                  <a:cubicBezTo>
                    <a:pt x="45" y="10"/>
                    <a:pt x="45" y="9"/>
                    <a:pt x="43" y="9"/>
                  </a:cubicBezTo>
                  <a:cubicBezTo>
                    <a:pt x="42" y="9"/>
                    <a:pt x="37" y="9"/>
                    <a:pt x="35" y="10"/>
                  </a:cubicBezTo>
                  <a:cubicBezTo>
                    <a:pt x="34" y="11"/>
                    <a:pt x="32" y="8"/>
                    <a:pt x="30" y="8"/>
                  </a:cubicBezTo>
                  <a:cubicBezTo>
                    <a:pt x="28" y="8"/>
                    <a:pt x="26" y="6"/>
                    <a:pt x="25" y="4"/>
                  </a:cubicBezTo>
                  <a:cubicBezTo>
                    <a:pt x="24" y="3"/>
                    <a:pt x="15" y="5"/>
                    <a:pt x="13" y="3"/>
                  </a:cubicBezTo>
                  <a:cubicBezTo>
                    <a:pt x="10" y="2"/>
                    <a:pt x="6" y="0"/>
                    <a:pt x="3" y="1"/>
                  </a:cubicBezTo>
                  <a:cubicBezTo>
                    <a:pt x="3" y="1"/>
                    <a:pt x="1" y="1"/>
                    <a:pt x="0" y="2"/>
                  </a:cubicBezTo>
                  <a:cubicBezTo>
                    <a:pt x="5" y="5"/>
                    <a:pt x="12" y="4"/>
                    <a:pt x="13" y="9"/>
                  </a:cubicBezTo>
                  <a:cubicBezTo>
                    <a:pt x="14" y="15"/>
                    <a:pt x="17" y="12"/>
                    <a:pt x="16" y="17"/>
                  </a:cubicBezTo>
                  <a:cubicBezTo>
                    <a:pt x="15" y="18"/>
                    <a:pt x="15" y="19"/>
                    <a:pt x="14" y="20"/>
                  </a:cubicBezTo>
                  <a:cubicBezTo>
                    <a:pt x="17" y="20"/>
                    <a:pt x="21" y="20"/>
                    <a:pt x="22" y="2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29" name="Google Shape;1929;p124"/>
            <p:cNvSpPr/>
            <p:nvPr/>
          </p:nvSpPr>
          <p:spPr>
            <a:xfrm>
              <a:off x="4900613" y="2136775"/>
              <a:ext cx="422275" cy="166688"/>
            </a:xfrm>
            <a:custGeom>
              <a:avLst/>
              <a:gdLst/>
              <a:ahLst/>
              <a:cxnLst/>
              <a:rect l="l" t="t" r="r" b="b"/>
              <a:pathLst>
                <a:path w="151" h="60" extrusionOk="0">
                  <a:moveTo>
                    <a:pt x="147" y="42"/>
                  </a:moveTo>
                  <a:cubicBezTo>
                    <a:pt x="146" y="42"/>
                    <a:pt x="148" y="35"/>
                    <a:pt x="147" y="33"/>
                  </a:cubicBezTo>
                  <a:cubicBezTo>
                    <a:pt x="146" y="32"/>
                    <a:pt x="145" y="27"/>
                    <a:pt x="147" y="27"/>
                  </a:cubicBezTo>
                  <a:cubicBezTo>
                    <a:pt x="148" y="27"/>
                    <a:pt x="146" y="23"/>
                    <a:pt x="149" y="23"/>
                  </a:cubicBezTo>
                  <a:cubicBezTo>
                    <a:pt x="148" y="21"/>
                    <a:pt x="148" y="20"/>
                    <a:pt x="147" y="20"/>
                  </a:cubicBezTo>
                  <a:cubicBezTo>
                    <a:pt x="146" y="19"/>
                    <a:pt x="142" y="21"/>
                    <a:pt x="141" y="17"/>
                  </a:cubicBezTo>
                  <a:cubicBezTo>
                    <a:pt x="140" y="14"/>
                    <a:pt x="141" y="13"/>
                    <a:pt x="139" y="10"/>
                  </a:cubicBezTo>
                  <a:cubicBezTo>
                    <a:pt x="137" y="7"/>
                    <a:pt x="136" y="4"/>
                    <a:pt x="133" y="6"/>
                  </a:cubicBezTo>
                  <a:cubicBezTo>
                    <a:pt x="132" y="6"/>
                    <a:pt x="128" y="6"/>
                    <a:pt x="125" y="6"/>
                  </a:cubicBezTo>
                  <a:cubicBezTo>
                    <a:pt x="121" y="9"/>
                    <a:pt x="112" y="12"/>
                    <a:pt x="110" y="11"/>
                  </a:cubicBezTo>
                  <a:cubicBezTo>
                    <a:pt x="107" y="10"/>
                    <a:pt x="100" y="11"/>
                    <a:pt x="96" y="11"/>
                  </a:cubicBezTo>
                  <a:cubicBezTo>
                    <a:pt x="91" y="11"/>
                    <a:pt x="90" y="8"/>
                    <a:pt x="86" y="8"/>
                  </a:cubicBezTo>
                  <a:cubicBezTo>
                    <a:pt x="83" y="8"/>
                    <a:pt x="83" y="5"/>
                    <a:pt x="79" y="5"/>
                  </a:cubicBezTo>
                  <a:cubicBezTo>
                    <a:pt x="76" y="5"/>
                    <a:pt x="78" y="3"/>
                    <a:pt x="67" y="2"/>
                  </a:cubicBezTo>
                  <a:cubicBezTo>
                    <a:pt x="56" y="0"/>
                    <a:pt x="46" y="6"/>
                    <a:pt x="43" y="9"/>
                  </a:cubicBezTo>
                  <a:cubicBezTo>
                    <a:pt x="39" y="12"/>
                    <a:pt x="26" y="9"/>
                    <a:pt x="25" y="10"/>
                  </a:cubicBezTo>
                  <a:cubicBezTo>
                    <a:pt x="24" y="11"/>
                    <a:pt x="25" y="15"/>
                    <a:pt x="21" y="16"/>
                  </a:cubicBezTo>
                  <a:cubicBezTo>
                    <a:pt x="17" y="18"/>
                    <a:pt x="8" y="16"/>
                    <a:pt x="4" y="18"/>
                  </a:cubicBezTo>
                  <a:cubicBezTo>
                    <a:pt x="1" y="19"/>
                    <a:pt x="0" y="24"/>
                    <a:pt x="3" y="24"/>
                  </a:cubicBezTo>
                  <a:cubicBezTo>
                    <a:pt x="5" y="23"/>
                    <a:pt x="7" y="25"/>
                    <a:pt x="6" y="26"/>
                  </a:cubicBezTo>
                  <a:cubicBezTo>
                    <a:pt x="5" y="27"/>
                    <a:pt x="8" y="31"/>
                    <a:pt x="7" y="32"/>
                  </a:cubicBezTo>
                  <a:cubicBezTo>
                    <a:pt x="5" y="33"/>
                    <a:pt x="5" y="36"/>
                    <a:pt x="7" y="38"/>
                  </a:cubicBezTo>
                  <a:cubicBezTo>
                    <a:pt x="9" y="39"/>
                    <a:pt x="9" y="42"/>
                    <a:pt x="7" y="42"/>
                  </a:cubicBezTo>
                  <a:cubicBezTo>
                    <a:pt x="5" y="42"/>
                    <a:pt x="11" y="45"/>
                    <a:pt x="11" y="46"/>
                  </a:cubicBezTo>
                  <a:cubicBezTo>
                    <a:pt x="11" y="47"/>
                    <a:pt x="16" y="48"/>
                    <a:pt x="16" y="49"/>
                  </a:cubicBezTo>
                  <a:cubicBezTo>
                    <a:pt x="16" y="51"/>
                    <a:pt x="18" y="51"/>
                    <a:pt x="20" y="50"/>
                  </a:cubicBezTo>
                  <a:cubicBezTo>
                    <a:pt x="23" y="50"/>
                    <a:pt x="24" y="53"/>
                    <a:pt x="25" y="56"/>
                  </a:cubicBezTo>
                  <a:cubicBezTo>
                    <a:pt x="27" y="58"/>
                    <a:pt x="36" y="56"/>
                    <a:pt x="36" y="54"/>
                  </a:cubicBezTo>
                  <a:cubicBezTo>
                    <a:pt x="36" y="51"/>
                    <a:pt x="38" y="50"/>
                    <a:pt x="42" y="51"/>
                  </a:cubicBezTo>
                  <a:cubicBezTo>
                    <a:pt x="46" y="51"/>
                    <a:pt x="51" y="56"/>
                    <a:pt x="53" y="57"/>
                  </a:cubicBezTo>
                  <a:cubicBezTo>
                    <a:pt x="55" y="58"/>
                    <a:pt x="59" y="56"/>
                    <a:pt x="61" y="56"/>
                  </a:cubicBezTo>
                  <a:cubicBezTo>
                    <a:pt x="64" y="56"/>
                    <a:pt x="67" y="52"/>
                    <a:pt x="69" y="51"/>
                  </a:cubicBezTo>
                  <a:cubicBezTo>
                    <a:pt x="70" y="50"/>
                    <a:pt x="73" y="54"/>
                    <a:pt x="75" y="53"/>
                  </a:cubicBezTo>
                  <a:cubicBezTo>
                    <a:pt x="77" y="51"/>
                    <a:pt x="80" y="50"/>
                    <a:pt x="81" y="51"/>
                  </a:cubicBezTo>
                  <a:cubicBezTo>
                    <a:pt x="83" y="52"/>
                    <a:pt x="78" y="55"/>
                    <a:pt x="79" y="57"/>
                  </a:cubicBezTo>
                  <a:cubicBezTo>
                    <a:pt x="80" y="58"/>
                    <a:pt x="79" y="59"/>
                    <a:pt x="79" y="60"/>
                  </a:cubicBezTo>
                  <a:cubicBezTo>
                    <a:pt x="84" y="59"/>
                    <a:pt x="84" y="56"/>
                    <a:pt x="84" y="54"/>
                  </a:cubicBezTo>
                  <a:cubicBezTo>
                    <a:pt x="84" y="53"/>
                    <a:pt x="86" y="51"/>
                    <a:pt x="87" y="53"/>
                  </a:cubicBezTo>
                  <a:cubicBezTo>
                    <a:pt x="89" y="54"/>
                    <a:pt x="91" y="54"/>
                    <a:pt x="95" y="53"/>
                  </a:cubicBezTo>
                  <a:cubicBezTo>
                    <a:pt x="98" y="51"/>
                    <a:pt x="98" y="50"/>
                    <a:pt x="100" y="52"/>
                  </a:cubicBezTo>
                  <a:cubicBezTo>
                    <a:pt x="101" y="53"/>
                    <a:pt x="104" y="52"/>
                    <a:pt x="109" y="52"/>
                  </a:cubicBezTo>
                  <a:cubicBezTo>
                    <a:pt x="114" y="52"/>
                    <a:pt x="115" y="48"/>
                    <a:pt x="120" y="49"/>
                  </a:cubicBezTo>
                  <a:cubicBezTo>
                    <a:pt x="124" y="49"/>
                    <a:pt x="128" y="47"/>
                    <a:pt x="128" y="47"/>
                  </a:cubicBezTo>
                  <a:cubicBezTo>
                    <a:pt x="132" y="48"/>
                    <a:pt x="132" y="48"/>
                    <a:pt x="132" y="48"/>
                  </a:cubicBezTo>
                  <a:cubicBezTo>
                    <a:pt x="133" y="47"/>
                    <a:pt x="133" y="46"/>
                    <a:pt x="135" y="46"/>
                  </a:cubicBezTo>
                  <a:cubicBezTo>
                    <a:pt x="139" y="45"/>
                    <a:pt x="140" y="48"/>
                    <a:pt x="142" y="47"/>
                  </a:cubicBezTo>
                  <a:cubicBezTo>
                    <a:pt x="144" y="46"/>
                    <a:pt x="150" y="53"/>
                    <a:pt x="151" y="48"/>
                  </a:cubicBezTo>
                  <a:cubicBezTo>
                    <a:pt x="151" y="47"/>
                    <a:pt x="148" y="42"/>
                    <a:pt x="147" y="42"/>
                  </a:cubicBezTo>
                  <a:close/>
                  <a:moveTo>
                    <a:pt x="13" y="11"/>
                  </a:moveTo>
                  <a:cubicBezTo>
                    <a:pt x="16" y="10"/>
                    <a:pt x="22" y="12"/>
                    <a:pt x="24" y="10"/>
                  </a:cubicBezTo>
                  <a:cubicBezTo>
                    <a:pt x="25" y="9"/>
                    <a:pt x="20" y="7"/>
                    <a:pt x="18" y="5"/>
                  </a:cubicBezTo>
                  <a:cubicBezTo>
                    <a:pt x="17" y="4"/>
                    <a:pt x="16" y="3"/>
                    <a:pt x="16" y="1"/>
                  </a:cubicBezTo>
                  <a:cubicBezTo>
                    <a:pt x="15" y="2"/>
                    <a:pt x="14" y="2"/>
                    <a:pt x="12" y="2"/>
                  </a:cubicBezTo>
                  <a:cubicBezTo>
                    <a:pt x="10" y="1"/>
                    <a:pt x="5" y="1"/>
                    <a:pt x="4" y="2"/>
                  </a:cubicBezTo>
                  <a:cubicBezTo>
                    <a:pt x="3" y="2"/>
                    <a:pt x="5" y="5"/>
                    <a:pt x="5" y="7"/>
                  </a:cubicBezTo>
                  <a:cubicBezTo>
                    <a:pt x="5" y="9"/>
                    <a:pt x="3" y="10"/>
                    <a:pt x="3" y="11"/>
                  </a:cubicBezTo>
                  <a:cubicBezTo>
                    <a:pt x="3" y="12"/>
                    <a:pt x="2" y="13"/>
                    <a:pt x="1" y="14"/>
                  </a:cubicBezTo>
                  <a:cubicBezTo>
                    <a:pt x="2" y="15"/>
                    <a:pt x="4" y="16"/>
                    <a:pt x="5" y="16"/>
                  </a:cubicBezTo>
                  <a:cubicBezTo>
                    <a:pt x="9" y="16"/>
                    <a:pt x="10" y="12"/>
                    <a:pt x="13" y="11"/>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30" name="Google Shape;1930;p124"/>
            <p:cNvSpPr/>
            <p:nvPr/>
          </p:nvSpPr>
          <p:spPr>
            <a:xfrm>
              <a:off x="6078538" y="2306638"/>
              <a:ext cx="52388" cy="50800"/>
            </a:xfrm>
            <a:custGeom>
              <a:avLst/>
              <a:gdLst/>
              <a:ahLst/>
              <a:cxnLst/>
              <a:rect l="l" t="t" r="r" b="b"/>
              <a:pathLst>
                <a:path w="19" h="18" extrusionOk="0">
                  <a:moveTo>
                    <a:pt x="9" y="0"/>
                  </a:moveTo>
                  <a:cubicBezTo>
                    <a:pt x="6" y="0"/>
                    <a:pt x="1" y="3"/>
                    <a:pt x="0" y="5"/>
                  </a:cubicBezTo>
                  <a:cubicBezTo>
                    <a:pt x="0" y="6"/>
                    <a:pt x="1" y="7"/>
                    <a:pt x="1" y="7"/>
                  </a:cubicBezTo>
                  <a:cubicBezTo>
                    <a:pt x="2" y="10"/>
                    <a:pt x="4" y="12"/>
                    <a:pt x="6" y="13"/>
                  </a:cubicBezTo>
                  <a:cubicBezTo>
                    <a:pt x="7" y="14"/>
                    <a:pt x="7" y="16"/>
                    <a:pt x="7" y="18"/>
                  </a:cubicBezTo>
                  <a:cubicBezTo>
                    <a:pt x="8" y="17"/>
                    <a:pt x="9" y="17"/>
                    <a:pt x="10" y="17"/>
                  </a:cubicBezTo>
                  <a:cubicBezTo>
                    <a:pt x="12" y="17"/>
                    <a:pt x="17" y="10"/>
                    <a:pt x="18" y="8"/>
                  </a:cubicBezTo>
                  <a:cubicBezTo>
                    <a:pt x="19" y="6"/>
                    <a:pt x="12" y="0"/>
                    <a:pt x="9" y="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31" name="Google Shape;1931;p124"/>
            <p:cNvSpPr/>
            <p:nvPr/>
          </p:nvSpPr>
          <p:spPr>
            <a:xfrm>
              <a:off x="7091363" y="2119313"/>
              <a:ext cx="152400" cy="146050"/>
            </a:xfrm>
            <a:custGeom>
              <a:avLst/>
              <a:gdLst/>
              <a:ahLst/>
              <a:cxnLst/>
              <a:rect l="l" t="t" r="r" b="b"/>
              <a:pathLst>
                <a:path w="55" h="52" extrusionOk="0">
                  <a:moveTo>
                    <a:pt x="53" y="2"/>
                  </a:moveTo>
                  <a:cubicBezTo>
                    <a:pt x="50" y="3"/>
                    <a:pt x="49" y="0"/>
                    <a:pt x="46" y="0"/>
                  </a:cubicBezTo>
                  <a:cubicBezTo>
                    <a:pt x="44" y="0"/>
                    <a:pt x="44" y="6"/>
                    <a:pt x="42" y="6"/>
                  </a:cubicBezTo>
                  <a:cubicBezTo>
                    <a:pt x="39" y="6"/>
                    <a:pt x="39" y="10"/>
                    <a:pt x="36" y="10"/>
                  </a:cubicBezTo>
                  <a:cubicBezTo>
                    <a:pt x="32" y="11"/>
                    <a:pt x="31" y="11"/>
                    <a:pt x="33" y="13"/>
                  </a:cubicBezTo>
                  <a:cubicBezTo>
                    <a:pt x="34" y="16"/>
                    <a:pt x="31" y="15"/>
                    <a:pt x="28" y="15"/>
                  </a:cubicBezTo>
                  <a:cubicBezTo>
                    <a:pt x="24" y="15"/>
                    <a:pt x="24" y="13"/>
                    <a:pt x="22" y="13"/>
                  </a:cubicBezTo>
                  <a:cubicBezTo>
                    <a:pt x="20" y="13"/>
                    <a:pt x="19" y="16"/>
                    <a:pt x="17" y="18"/>
                  </a:cubicBezTo>
                  <a:cubicBezTo>
                    <a:pt x="16" y="21"/>
                    <a:pt x="5" y="25"/>
                    <a:pt x="2" y="27"/>
                  </a:cubicBezTo>
                  <a:cubicBezTo>
                    <a:pt x="1" y="27"/>
                    <a:pt x="1" y="29"/>
                    <a:pt x="0" y="30"/>
                  </a:cubicBezTo>
                  <a:cubicBezTo>
                    <a:pt x="4" y="31"/>
                    <a:pt x="7" y="33"/>
                    <a:pt x="9" y="35"/>
                  </a:cubicBezTo>
                  <a:cubicBezTo>
                    <a:pt x="11" y="38"/>
                    <a:pt x="7" y="41"/>
                    <a:pt x="4" y="44"/>
                  </a:cubicBezTo>
                  <a:cubicBezTo>
                    <a:pt x="2" y="46"/>
                    <a:pt x="6" y="46"/>
                    <a:pt x="6" y="48"/>
                  </a:cubicBezTo>
                  <a:cubicBezTo>
                    <a:pt x="6" y="51"/>
                    <a:pt x="9" y="52"/>
                    <a:pt x="10" y="50"/>
                  </a:cubicBezTo>
                  <a:cubicBezTo>
                    <a:pt x="11" y="49"/>
                    <a:pt x="13" y="49"/>
                    <a:pt x="16" y="49"/>
                  </a:cubicBezTo>
                  <a:cubicBezTo>
                    <a:pt x="17" y="49"/>
                    <a:pt x="18" y="50"/>
                    <a:pt x="18" y="50"/>
                  </a:cubicBezTo>
                  <a:cubicBezTo>
                    <a:pt x="20" y="49"/>
                    <a:pt x="22" y="47"/>
                    <a:pt x="23" y="47"/>
                  </a:cubicBezTo>
                  <a:cubicBezTo>
                    <a:pt x="24" y="45"/>
                    <a:pt x="27" y="45"/>
                    <a:pt x="30" y="45"/>
                  </a:cubicBezTo>
                  <a:cubicBezTo>
                    <a:pt x="32" y="45"/>
                    <a:pt x="33" y="45"/>
                    <a:pt x="34" y="44"/>
                  </a:cubicBezTo>
                  <a:cubicBezTo>
                    <a:pt x="31" y="40"/>
                    <a:pt x="28" y="38"/>
                    <a:pt x="27" y="37"/>
                  </a:cubicBezTo>
                  <a:cubicBezTo>
                    <a:pt x="24" y="35"/>
                    <a:pt x="26" y="31"/>
                    <a:pt x="29" y="30"/>
                  </a:cubicBezTo>
                  <a:cubicBezTo>
                    <a:pt x="33" y="29"/>
                    <a:pt x="41" y="23"/>
                    <a:pt x="43" y="21"/>
                  </a:cubicBezTo>
                  <a:cubicBezTo>
                    <a:pt x="46" y="20"/>
                    <a:pt x="44" y="15"/>
                    <a:pt x="46" y="11"/>
                  </a:cubicBezTo>
                  <a:cubicBezTo>
                    <a:pt x="47" y="9"/>
                    <a:pt x="51" y="6"/>
                    <a:pt x="55" y="3"/>
                  </a:cubicBezTo>
                  <a:cubicBezTo>
                    <a:pt x="54" y="2"/>
                    <a:pt x="54" y="2"/>
                    <a:pt x="53" y="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32" name="Google Shape;1932;p124"/>
            <p:cNvSpPr/>
            <p:nvPr/>
          </p:nvSpPr>
          <p:spPr>
            <a:xfrm>
              <a:off x="6126163" y="2446338"/>
              <a:ext cx="169863" cy="100013"/>
            </a:xfrm>
            <a:custGeom>
              <a:avLst/>
              <a:gdLst/>
              <a:ahLst/>
              <a:cxnLst/>
              <a:rect l="l" t="t" r="r" b="b"/>
              <a:pathLst>
                <a:path w="61" h="36" extrusionOk="0">
                  <a:moveTo>
                    <a:pt x="60" y="23"/>
                  </a:moveTo>
                  <a:cubicBezTo>
                    <a:pt x="60" y="23"/>
                    <a:pt x="59" y="23"/>
                    <a:pt x="58" y="23"/>
                  </a:cubicBezTo>
                  <a:cubicBezTo>
                    <a:pt x="54" y="23"/>
                    <a:pt x="51" y="21"/>
                    <a:pt x="48" y="21"/>
                  </a:cubicBezTo>
                  <a:cubicBezTo>
                    <a:pt x="45" y="21"/>
                    <a:pt x="36" y="18"/>
                    <a:pt x="32" y="15"/>
                  </a:cubicBezTo>
                  <a:cubicBezTo>
                    <a:pt x="29" y="12"/>
                    <a:pt x="18" y="5"/>
                    <a:pt x="16" y="3"/>
                  </a:cubicBezTo>
                  <a:cubicBezTo>
                    <a:pt x="13" y="0"/>
                    <a:pt x="10" y="0"/>
                    <a:pt x="10" y="1"/>
                  </a:cubicBezTo>
                  <a:cubicBezTo>
                    <a:pt x="9" y="3"/>
                    <a:pt x="7" y="3"/>
                    <a:pt x="5" y="3"/>
                  </a:cubicBezTo>
                  <a:cubicBezTo>
                    <a:pt x="4" y="4"/>
                    <a:pt x="1" y="6"/>
                    <a:pt x="1" y="8"/>
                  </a:cubicBezTo>
                  <a:cubicBezTo>
                    <a:pt x="1" y="9"/>
                    <a:pt x="0" y="12"/>
                    <a:pt x="0" y="14"/>
                  </a:cubicBezTo>
                  <a:cubicBezTo>
                    <a:pt x="0" y="15"/>
                    <a:pt x="3" y="15"/>
                    <a:pt x="4" y="17"/>
                  </a:cubicBezTo>
                  <a:cubicBezTo>
                    <a:pt x="5" y="18"/>
                    <a:pt x="10" y="19"/>
                    <a:pt x="10" y="20"/>
                  </a:cubicBezTo>
                  <a:cubicBezTo>
                    <a:pt x="10" y="21"/>
                    <a:pt x="14" y="23"/>
                    <a:pt x="16" y="23"/>
                  </a:cubicBezTo>
                  <a:cubicBezTo>
                    <a:pt x="18" y="23"/>
                    <a:pt x="22" y="26"/>
                    <a:pt x="23" y="27"/>
                  </a:cubicBezTo>
                  <a:cubicBezTo>
                    <a:pt x="24" y="28"/>
                    <a:pt x="29" y="26"/>
                    <a:pt x="30" y="26"/>
                  </a:cubicBezTo>
                  <a:cubicBezTo>
                    <a:pt x="32" y="26"/>
                    <a:pt x="35" y="29"/>
                    <a:pt x="35" y="30"/>
                  </a:cubicBezTo>
                  <a:cubicBezTo>
                    <a:pt x="35" y="32"/>
                    <a:pt x="44" y="33"/>
                    <a:pt x="45" y="34"/>
                  </a:cubicBezTo>
                  <a:cubicBezTo>
                    <a:pt x="47" y="36"/>
                    <a:pt x="57" y="35"/>
                    <a:pt x="59" y="33"/>
                  </a:cubicBezTo>
                  <a:cubicBezTo>
                    <a:pt x="61" y="31"/>
                    <a:pt x="60" y="28"/>
                    <a:pt x="60" y="25"/>
                  </a:cubicBezTo>
                  <a:cubicBezTo>
                    <a:pt x="60" y="24"/>
                    <a:pt x="60" y="23"/>
                    <a:pt x="60" y="2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33" name="Google Shape;1933;p124"/>
            <p:cNvSpPr/>
            <p:nvPr/>
          </p:nvSpPr>
          <p:spPr>
            <a:xfrm>
              <a:off x="6373813" y="2490788"/>
              <a:ext cx="192088" cy="423863"/>
            </a:xfrm>
            <a:custGeom>
              <a:avLst/>
              <a:gdLst/>
              <a:ahLst/>
              <a:cxnLst/>
              <a:rect l="l" t="t" r="r" b="b"/>
              <a:pathLst>
                <a:path w="69" h="152" extrusionOk="0">
                  <a:moveTo>
                    <a:pt x="56" y="139"/>
                  </a:moveTo>
                  <a:cubicBezTo>
                    <a:pt x="56" y="135"/>
                    <a:pt x="53" y="135"/>
                    <a:pt x="53" y="133"/>
                  </a:cubicBezTo>
                  <a:cubicBezTo>
                    <a:pt x="53" y="130"/>
                    <a:pt x="53" y="126"/>
                    <a:pt x="50" y="123"/>
                  </a:cubicBezTo>
                  <a:cubicBezTo>
                    <a:pt x="47" y="120"/>
                    <a:pt x="45" y="116"/>
                    <a:pt x="47" y="114"/>
                  </a:cubicBezTo>
                  <a:cubicBezTo>
                    <a:pt x="49" y="113"/>
                    <a:pt x="48" y="108"/>
                    <a:pt x="49" y="108"/>
                  </a:cubicBezTo>
                  <a:cubicBezTo>
                    <a:pt x="49" y="109"/>
                    <a:pt x="51" y="106"/>
                    <a:pt x="49" y="105"/>
                  </a:cubicBezTo>
                  <a:cubicBezTo>
                    <a:pt x="47" y="104"/>
                    <a:pt x="49" y="100"/>
                    <a:pt x="47" y="99"/>
                  </a:cubicBezTo>
                  <a:cubicBezTo>
                    <a:pt x="46" y="99"/>
                    <a:pt x="41" y="93"/>
                    <a:pt x="41" y="92"/>
                  </a:cubicBezTo>
                  <a:cubicBezTo>
                    <a:pt x="41" y="90"/>
                    <a:pt x="42" y="81"/>
                    <a:pt x="43" y="79"/>
                  </a:cubicBezTo>
                  <a:cubicBezTo>
                    <a:pt x="43" y="77"/>
                    <a:pt x="46" y="77"/>
                    <a:pt x="47" y="77"/>
                  </a:cubicBezTo>
                  <a:cubicBezTo>
                    <a:pt x="48" y="77"/>
                    <a:pt x="52" y="77"/>
                    <a:pt x="53" y="75"/>
                  </a:cubicBezTo>
                  <a:cubicBezTo>
                    <a:pt x="55" y="73"/>
                    <a:pt x="60" y="72"/>
                    <a:pt x="61" y="71"/>
                  </a:cubicBezTo>
                  <a:cubicBezTo>
                    <a:pt x="61" y="69"/>
                    <a:pt x="65" y="69"/>
                    <a:pt x="65" y="67"/>
                  </a:cubicBezTo>
                  <a:cubicBezTo>
                    <a:pt x="65" y="65"/>
                    <a:pt x="69" y="60"/>
                    <a:pt x="69" y="60"/>
                  </a:cubicBezTo>
                  <a:cubicBezTo>
                    <a:pt x="69" y="60"/>
                    <a:pt x="69" y="60"/>
                    <a:pt x="69" y="60"/>
                  </a:cubicBezTo>
                  <a:cubicBezTo>
                    <a:pt x="69" y="60"/>
                    <a:pt x="67" y="60"/>
                    <a:pt x="65" y="61"/>
                  </a:cubicBezTo>
                  <a:cubicBezTo>
                    <a:pt x="62" y="63"/>
                    <a:pt x="60" y="61"/>
                    <a:pt x="60" y="59"/>
                  </a:cubicBezTo>
                  <a:cubicBezTo>
                    <a:pt x="61" y="56"/>
                    <a:pt x="58" y="56"/>
                    <a:pt x="56" y="56"/>
                  </a:cubicBezTo>
                  <a:cubicBezTo>
                    <a:pt x="54" y="56"/>
                    <a:pt x="55" y="53"/>
                    <a:pt x="56" y="51"/>
                  </a:cubicBezTo>
                  <a:cubicBezTo>
                    <a:pt x="57" y="49"/>
                    <a:pt x="55" y="48"/>
                    <a:pt x="53" y="47"/>
                  </a:cubicBezTo>
                  <a:cubicBezTo>
                    <a:pt x="51" y="47"/>
                    <a:pt x="49" y="42"/>
                    <a:pt x="50" y="41"/>
                  </a:cubicBezTo>
                  <a:cubicBezTo>
                    <a:pt x="51" y="39"/>
                    <a:pt x="46" y="38"/>
                    <a:pt x="43" y="39"/>
                  </a:cubicBezTo>
                  <a:cubicBezTo>
                    <a:pt x="41" y="41"/>
                    <a:pt x="42" y="37"/>
                    <a:pt x="42" y="36"/>
                  </a:cubicBezTo>
                  <a:cubicBezTo>
                    <a:pt x="41" y="34"/>
                    <a:pt x="45" y="28"/>
                    <a:pt x="48" y="24"/>
                  </a:cubicBezTo>
                  <a:cubicBezTo>
                    <a:pt x="52" y="21"/>
                    <a:pt x="50" y="16"/>
                    <a:pt x="50" y="13"/>
                  </a:cubicBezTo>
                  <a:cubicBezTo>
                    <a:pt x="50" y="9"/>
                    <a:pt x="49" y="9"/>
                    <a:pt x="47" y="9"/>
                  </a:cubicBezTo>
                  <a:cubicBezTo>
                    <a:pt x="45" y="9"/>
                    <a:pt x="45" y="6"/>
                    <a:pt x="45" y="4"/>
                  </a:cubicBezTo>
                  <a:cubicBezTo>
                    <a:pt x="45" y="2"/>
                    <a:pt x="42" y="0"/>
                    <a:pt x="40" y="2"/>
                  </a:cubicBezTo>
                  <a:cubicBezTo>
                    <a:pt x="40" y="2"/>
                    <a:pt x="39" y="2"/>
                    <a:pt x="39" y="3"/>
                  </a:cubicBezTo>
                  <a:cubicBezTo>
                    <a:pt x="39" y="3"/>
                    <a:pt x="39" y="3"/>
                    <a:pt x="39" y="3"/>
                  </a:cubicBezTo>
                  <a:cubicBezTo>
                    <a:pt x="39" y="3"/>
                    <a:pt x="38" y="6"/>
                    <a:pt x="37" y="6"/>
                  </a:cubicBezTo>
                  <a:cubicBezTo>
                    <a:pt x="35" y="7"/>
                    <a:pt x="35" y="9"/>
                    <a:pt x="37" y="12"/>
                  </a:cubicBezTo>
                  <a:cubicBezTo>
                    <a:pt x="39" y="15"/>
                    <a:pt x="35" y="13"/>
                    <a:pt x="34" y="12"/>
                  </a:cubicBezTo>
                  <a:cubicBezTo>
                    <a:pt x="33" y="10"/>
                    <a:pt x="29" y="13"/>
                    <a:pt x="27" y="15"/>
                  </a:cubicBezTo>
                  <a:cubicBezTo>
                    <a:pt x="25" y="17"/>
                    <a:pt x="22" y="18"/>
                    <a:pt x="22" y="21"/>
                  </a:cubicBezTo>
                  <a:cubicBezTo>
                    <a:pt x="22" y="25"/>
                    <a:pt x="19" y="28"/>
                    <a:pt x="20" y="31"/>
                  </a:cubicBezTo>
                  <a:cubicBezTo>
                    <a:pt x="20" y="34"/>
                    <a:pt x="16" y="39"/>
                    <a:pt x="17" y="41"/>
                  </a:cubicBezTo>
                  <a:cubicBezTo>
                    <a:pt x="17" y="42"/>
                    <a:pt x="11" y="40"/>
                    <a:pt x="10" y="40"/>
                  </a:cubicBezTo>
                  <a:cubicBezTo>
                    <a:pt x="9" y="40"/>
                    <a:pt x="10" y="46"/>
                    <a:pt x="9" y="48"/>
                  </a:cubicBezTo>
                  <a:cubicBezTo>
                    <a:pt x="8" y="50"/>
                    <a:pt x="8" y="57"/>
                    <a:pt x="7" y="57"/>
                  </a:cubicBezTo>
                  <a:cubicBezTo>
                    <a:pt x="5" y="57"/>
                    <a:pt x="3" y="63"/>
                    <a:pt x="3" y="63"/>
                  </a:cubicBezTo>
                  <a:cubicBezTo>
                    <a:pt x="3" y="63"/>
                    <a:pt x="2" y="64"/>
                    <a:pt x="0" y="65"/>
                  </a:cubicBezTo>
                  <a:cubicBezTo>
                    <a:pt x="2" y="69"/>
                    <a:pt x="5" y="72"/>
                    <a:pt x="8" y="73"/>
                  </a:cubicBezTo>
                  <a:cubicBezTo>
                    <a:pt x="12" y="75"/>
                    <a:pt x="15" y="85"/>
                    <a:pt x="17" y="90"/>
                  </a:cubicBezTo>
                  <a:cubicBezTo>
                    <a:pt x="18" y="95"/>
                    <a:pt x="17" y="100"/>
                    <a:pt x="16" y="103"/>
                  </a:cubicBezTo>
                  <a:cubicBezTo>
                    <a:pt x="14" y="105"/>
                    <a:pt x="16" y="106"/>
                    <a:pt x="19" y="107"/>
                  </a:cubicBezTo>
                  <a:cubicBezTo>
                    <a:pt x="22" y="108"/>
                    <a:pt x="25" y="109"/>
                    <a:pt x="27" y="106"/>
                  </a:cubicBezTo>
                  <a:cubicBezTo>
                    <a:pt x="29" y="103"/>
                    <a:pt x="33" y="101"/>
                    <a:pt x="34" y="98"/>
                  </a:cubicBezTo>
                  <a:cubicBezTo>
                    <a:pt x="34" y="95"/>
                    <a:pt x="36" y="99"/>
                    <a:pt x="38" y="101"/>
                  </a:cubicBezTo>
                  <a:cubicBezTo>
                    <a:pt x="40" y="103"/>
                    <a:pt x="41" y="106"/>
                    <a:pt x="41" y="110"/>
                  </a:cubicBezTo>
                  <a:cubicBezTo>
                    <a:pt x="41" y="114"/>
                    <a:pt x="42" y="124"/>
                    <a:pt x="45" y="127"/>
                  </a:cubicBezTo>
                  <a:cubicBezTo>
                    <a:pt x="49" y="131"/>
                    <a:pt x="49" y="138"/>
                    <a:pt x="48" y="140"/>
                  </a:cubicBezTo>
                  <a:cubicBezTo>
                    <a:pt x="47" y="143"/>
                    <a:pt x="50" y="147"/>
                    <a:pt x="49" y="150"/>
                  </a:cubicBezTo>
                  <a:cubicBezTo>
                    <a:pt x="49" y="150"/>
                    <a:pt x="49" y="151"/>
                    <a:pt x="49" y="152"/>
                  </a:cubicBezTo>
                  <a:cubicBezTo>
                    <a:pt x="52" y="152"/>
                    <a:pt x="56" y="139"/>
                    <a:pt x="56" y="13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34" name="Google Shape;1934;p124"/>
            <p:cNvSpPr/>
            <p:nvPr/>
          </p:nvSpPr>
          <p:spPr>
            <a:xfrm>
              <a:off x="6310313" y="2498725"/>
              <a:ext cx="66675" cy="42863"/>
            </a:xfrm>
            <a:custGeom>
              <a:avLst/>
              <a:gdLst/>
              <a:ahLst/>
              <a:cxnLst/>
              <a:rect l="l" t="t" r="r" b="b"/>
              <a:pathLst>
                <a:path w="24" h="15" extrusionOk="0">
                  <a:moveTo>
                    <a:pt x="23" y="5"/>
                  </a:moveTo>
                  <a:cubicBezTo>
                    <a:pt x="18" y="0"/>
                    <a:pt x="17" y="4"/>
                    <a:pt x="14" y="2"/>
                  </a:cubicBezTo>
                  <a:cubicBezTo>
                    <a:pt x="11" y="0"/>
                    <a:pt x="9" y="0"/>
                    <a:pt x="7" y="1"/>
                  </a:cubicBezTo>
                  <a:cubicBezTo>
                    <a:pt x="6" y="2"/>
                    <a:pt x="3" y="2"/>
                    <a:pt x="2" y="6"/>
                  </a:cubicBezTo>
                  <a:cubicBezTo>
                    <a:pt x="1" y="7"/>
                    <a:pt x="1" y="9"/>
                    <a:pt x="0" y="10"/>
                  </a:cubicBezTo>
                  <a:cubicBezTo>
                    <a:pt x="0" y="11"/>
                    <a:pt x="1" y="12"/>
                    <a:pt x="2" y="11"/>
                  </a:cubicBezTo>
                  <a:cubicBezTo>
                    <a:pt x="3" y="11"/>
                    <a:pt x="5" y="13"/>
                    <a:pt x="7" y="13"/>
                  </a:cubicBezTo>
                  <a:cubicBezTo>
                    <a:pt x="10" y="12"/>
                    <a:pt x="11" y="14"/>
                    <a:pt x="15" y="13"/>
                  </a:cubicBezTo>
                  <a:cubicBezTo>
                    <a:pt x="18" y="12"/>
                    <a:pt x="22" y="15"/>
                    <a:pt x="23" y="12"/>
                  </a:cubicBezTo>
                  <a:cubicBezTo>
                    <a:pt x="24" y="10"/>
                    <a:pt x="22" y="5"/>
                    <a:pt x="22" y="5"/>
                  </a:cubicBezTo>
                  <a:cubicBezTo>
                    <a:pt x="22" y="5"/>
                    <a:pt x="23" y="5"/>
                    <a:pt x="23" y="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35" name="Google Shape;1935;p124"/>
            <p:cNvSpPr/>
            <p:nvPr/>
          </p:nvSpPr>
          <p:spPr>
            <a:xfrm>
              <a:off x="6591300" y="2616200"/>
              <a:ext cx="165100" cy="346075"/>
            </a:xfrm>
            <a:custGeom>
              <a:avLst/>
              <a:gdLst/>
              <a:ahLst/>
              <a:cxnLst/>
              <a:rect l="l" t="t" r="r" b="b"/>
              <a:pathLst>
                <a:path w="59" h="124" extrusionOk="0">
                  <a:moveTo>
                    <a:pt x="44" y="15"/>
                  </a:moveTo>
                  <a:cubicBezTo>
                    <a:pt x="41" y="15"/>
                    <a:pt x="36" y="11"/>
                    <a:pt x="36" y="9"/>
                  </a:cubicBezTo>
                  <a:cubicBezTo>
                    <a:pt x="36" y="8"/>
                    <a:pt x="38" y="5"/>
                    <a:pt x="33" y="5"/>
                  </a:cubicBezTo>
                  <a:cubicBezTo>
                    <a:pt x="28" y="4"/>
                    <a:pt x="28" y="2"/>
                    <a:pt x="27" y="1"/>
                  </a:cubicBezTo>
                  <a:cubicBezTo>
                    <a:pt x="26" y="0"/>
                    <a:pt x="22" y="3"/>
                    <a:pt x="20" y="5"/>
                  </a:cubicBezTo>
                  <a:cubicBezTo>
                    <a:pt x="19" y="8"/>
                    <a:pt x="18" y="5"/>
                    <a:pt x="15" y="6"/>
                  </a:cubicBezTo>
                  <a:cubicBezTo>
                    <a:pt x="12" y="8"/>
                    <a:pt x="9" y="4"/>
                    <a:pt x="8" y="6"/>
                  </a:cubicBezTo>
                  <a:cubicBezTo>
                    <a:pt x="7" y="8"/>
                    <a:pt x="4" y="5"/>
                    <a:pt x="2" y="7"/>
                  </a:cubicBezTo>
                  <a:cubicBezTo>
                    <a:pt x="1" y="8"/>
                    <a:pt x="1" y="8"/>
                    <a:pt x="0" y="9"/>
                  </a:cubicBezTo>
                  <a:cubicBezTo>
                    <a:pt x="1" y="10"/>
                    <a:pt x="3" y="12"/>
                    <a:pt x="3" y="13"/>
                  </a:cubicBezTo>
                  <a:cubicBezTo>
                    <a:pt x="3" y="15"/>
                    <a:pt x="7" y="16"/>
                    <a:pt x="7" y="19"/>
                  </a:cubicBezTo>
                  <a:cubicBezTo>
                    <a:pt x="7" y="21"/>
                    <a:pt x="12" y="24"/>
                    <a:pt x="13" y="23"/>
                  </a:cubicBezTo>
                  <a:cubicBezTo>
                    <a:pt x="15" y="21"/>
                    <a:pt x="18" y="20"/>
                    <a:pt x="19" y="24"/>
                  </a:cubicBezTo>
                  <a:cubicBezTo>
                    <a:pt x="19" y="28"/>
                    <a:pt x="22" y="28"/>
                    <a:pt x="22" y="30"/>
                  </a:cubicBezTo>
                  <a:cubicBezTo>
                    <a:pt x="22" y="33"/>
                    <a:pt x="16" y="31"/>
                    <a:pt x="15" y="34"/>
                  </a:cubicBezTo>
                  <a:cubicBezTo>
                    <a:pt x="14" y="36"/>
                    <a:pt x="24" y="39"/>
                    <a:pt x="24" y="41"/>
                  </a:cubicBezTo>
                  <a:cubicBezTo>
                    <a:pt x="24" y="43"/>
                    <a:pt x="27" y="46"/>
                    <a:pt x="28" y="48"/>
                  </a:cubicBezTo>
                  <a:cubicBezTo>
                    <a:pt x="29" y="51"/>
                    <a:pt x="34" y="54"/>
                    <a:pt x="35" y="57"/>
                  </a:cubicBezTo>
                  <a:cubicBezTo>
                    <a:pt x="36" y="60"/>
                    <a:pt x="40" y="62"/>
                    <a:pt x="41" y="63"/>
                  </a:cubicBezTo>
                  <a:cubicBezTo>
                    <a:pt x="43" y="65"/>
                    <a:pt x="43" y="68"/>
                    <a:pt x="43" y="71"/>
                  </a:cubicBezTo>
                  <a:cubicBezTo>
                    <a:pt x="42" y="74"/>
                    <a:pt x="42" y="80"/>
                    <a:pt x="45" y="85"/>
                  </a:cubicBezTo>
                  <a:cubicBezTo>
                    <a:pt x="49" y="89"/>
                    <a:pt x="42" y="91"/>
                    <a:pt x="40" y="94"/>
                  </a:cubicBezTo>
                  <a:cubicBezTo>
                    <a:pt x="38" y="96"/>
                    <a:pt x="39" y="100"/>
                    <a:pt x="33" y="98"/>
                  </a:cubicBezTo>
                  <a:cubicBezTo>
                    <a:pt x="27" y="97"/>
                    <a:pt x="34" y="104"/>
                    <a:pt x="33" y="106"/>
                  </a:cubicBezTo>
                  <a:cubicBezTo>
                    <a:pt x="32" y="108"/>
                    <a:pt x="24" y="104"/>
                    <a:pt x="24" y="106"/>
                  </a:cubicBezTo>
                  <a:cubicBezTo>
                    <a:pt x="24" y="107"/>
                    <a:pt x="21" y="108"/>
                    <a:pt x="19" y="109"/>
                  </a:cubicBezTo>
                  <a:cubicBezTo>
                    <a:pt x="19" y="111"/>
                    <a:pt x="21" y="111"/>
                    <a:pt x="22" y="112"/>
                  </a:cubicBezTo>
                  <a:cubicBezTo>
                    <a:pt x="24" y="113"/>
                    <a:pt x="20" y="115"/>
                    <a:pt x="20" y="119"/>
                  </a:cubicBezTo>
                  <a:cubicBezTo>
                    <a:pt x="20" y="123"/>
                    <a:pt x="23" y="124"/>
                    <a:pt x="24" y="122"/>
                  </a:cubicBezTo>
                  <a:cubicBezTo>
                    <a:pt x="25" y="121"/>
                    <a:pt x="29" y="117"/>
                    <a:pt x="31" y="117"/>
                  </a:cubicBezTo>
                  <a:cubicBezTo>
                    <a:pt x="33" y="116"/>
                    <a:pt x="31" y="114"/>
                    <a:pt x="33" y="114"/>
                  </a:cubicBezTo>
                  <a:cubicBezTo>
                    <a:pt x="35" y="114"/>
                    <a:pt x="34" y="111"/>
                    <a:pt x="35" y="109"/>
                  </a:cubicBezTo>
                  <a:cubicBezTo>
                    <a:pt x="36" y="108"/>
                    <a:pt x="37" y="108"/>
                    <a:pt x="40" y="109"/>
                  </a:cubicBezTo>
                  <a:cubicBezTo>
                    <a:pt x="43" y="109"/>
                    <a:pt x="47" y="106"/>
                    <a:pt x="51" y="103"/>
                  </a:cubicBezTo>
                  <a:cubicBezTo>
                    <a:pt x="55" y="101"/>
                    <a:pt x="56" y="100"/>
                    <a:pt x="57" y="93"/>
                  </a:cubicBezTo>
                  <a:cubicBezTo>
                    <a:pt x="59" y="85"/>
                    <a:pt x="56" y="76"/>
                    <a:pt x="56" y="74"/>
                  </a:cubicBezTo>
                  <a:cubicBezTo>
                    <a:pt x="55" y="72"/>
                    <a:pt x="50" y="61"/>
                    <a:pt x="48" y="61"/>
                  </a:cubicBezTo>
                  <a:cubicBezTo>
                    <a:pt x="46" y="61"/>
                    <a:pt x="37" y="52"/>
                    <a:pt x="35" y="50"/>
                  </a:cubicBezTo>
                  <a:cubicBezTo>
                    <a:pt x="33" y="49"/>
                    <a:pt x="34" y="46"/>
                    <a:pt x="31" y="44"/>
                  </a:cubicBezTo>
                  <a:cubicBezTo>
                    <a:pt x="29" y="42"/>
                    <a:pt x="29" y="37"/>
                    <a:pt x="29" y="33"/>
                  </a:cubicBezTo>
                  <a:cubicBezTo>
                    <a:pt x="30" y="30"/>
                    <a:pt x="35" y="29"/>
                    <a:pt x="35" y="26"/>
                  </a:cubicBezTo>
                  <a:cubicBezTo>
                    <a:pt x="35" y="24"/>
                    <a:pt x="36" y="22"/>
                    <a:pt x="38" y="22"/>
                  </a:cubicBezTo>
                  <a:cubicBezTo>
                    <a:pt x="41" y="21"/>
                    <a:pt x="43" y="19"/>
                    <a:pt x="45" y="17"/>
                  </a:cubicBezTo>
                  <a:cubicBezTo>
                    <a:pt x="45" y="17"/>
                    <a:pt x="45" y="17"/>
                    <a:pt x="45" y="17"/>
                  </a:cubicBezTo>
                  <a:cubicBezTo>
                    <a:pt x="45" y="16"/>
                    <a:pt x="44" y="16"/>
                    <a:pt x="44" y="1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36" name="Google Shape;1936;p124"/>
            <p:cNvSpPr/>
            <p:nvPr/>
          </p:nvSpPr>
          <p:spPr>
            <a:xfrm>
              <a:off x="6591300" y="2822575"/>
              <a:ext cx="136525" cy="98425"/>
            </a:xfrm>
            <a:custGeom>
              <a:avLst/>
              <a:gdLst/>
              <a:ahLst/>
              <a:cxnLst/>
              <a:rect l="l" t="t" r="r" b="b"/>
              <a:pathLst>
                <a:path w="49" h="35" extrusionOk="0">
                  <a:moveTo>
                    <a:pt x="24" y="32"/>
                  </a:moveTo>
                  <a:cubicBezTo>
                    <a:pt x="24" y="30"/>
                    <a:pt x="32" y="34"/>
                    <a:pt x="33" y="32"/>
                  </a:cubicBezTo>
                  <a:cubicBezTo>
                    <a:pt x="34" y="30"/>
                    <a:pt x="27" y="23"/>
                    <a:pt x="33" y="24"/>
                  </a:cubicBezTo>
                  <a:cubicBezTo>
                    <a:pt x="39" y="26"/>
                    <a:pt x="38" y="22"/>
                    <a:pt x="40" y="20"/>
                  </a:cubicBezTo>
                  <a:cubicBezTo>
                    <a:pt x="42" y="17"/>
                    <a:pt x="49" y="15"/>
                    <a:pt x="45" y="11"/>
                  </a:cubicBezTo>
                  <a:cubicBezTo>
                    <a:pt x="43" y="7"/>
                    <a:pt x="43" y="4"/>
                    <a:pt x="43" y="1"/>
                  </a:cubicBezTo>
                  <a:cubicBezTo>
                    <a:pt x="41" y="2"/>
                    <a:pt x="38" y="2"/>
                    <a:pt x="37" y="2"/>
                  </a:cubicBezTo>
                  <a:cubicBezTo>
                    <a:pt x="35" y="1"/>
                    <a:pt x="31" y="1"/>
                    <a:pt x="31" y="4"/>
                  </a:cubicBezTo>
                  <a:cubicBezTo>
                    <a:pt x="31" y="6"/>
                    <a:pt x="29" y="7"/>
                    <a:pt x="29" y="6"/>
                  </a:cubicBezTo>
                  <a:cubicBezTo>
                    <a:pt x="29" y="4"/>
                    <a:pt x="26" y="5"/>
                    <a:pt x="25" y="2"/>
                  </a:cubicBezTo>
                  <a:cubicBezTo>
                    <a:pt x="23" y="0"/>
                    <a:pt x="17" y="3"/>
                    <a:pt x="14" y="2"/>
                  </a:cubicBezTo>
                  <a:cubicBezTo>
                    <a:pt x="11" y="1"/>
                    <a:pt x="6" y="4"/>
                    <a:pt x="3" y="8"/>
                  </a:cubicBezTo>
                  <a:cubicBezTo>
                    <a:pt x="0" y="11"/>
                    <a:pt x="3" y="11"/>
                    <a:pt x="3" y="15"/>
                  </a:cubicBezTo>
                  <a:cubicBezTo>
                    <a:pt x="3" y="18"/>
                    <a:pt x="5" y="18"/>
                    <a:pt x="4" y="21"/>
                  </a:cubicBezTo>
                  <a:cubicBezTo>
                    <a:pt x="4" y="21"/>
                    <a:pt x="4" y="21"/>
                    <a:pt x="4" y="21"/>
                  </a:cubicBezTo>
                  <a:cubicBezTo>
                    <a:pt x="7" y="23"/>
                    <a:pt x="6" y="26"/>
                    <a:pt x="6" y="28"/>
                  </a:cubicBezTo>
                  <a:cubicBezTo>
                    <a:pt x="6" y="31"/>
                    <a:pt x="9" y="29"/>
                    <a:pt x="11" y="29"/>
                  </a:cubicBezTo>
                  <a:cubicBezTo>
                    <a:pt x="13" y="29"/>
                    <a:pt x="10" y="32"/>
                    <a:pt x="11" y="34"/>
                  </a:cubicBezTo>
                  <a:cubicBezTo>
                    <a:pt x="13" y="35"/>
                    <a:pt x="17" y="32"/>
                    <a:pt x="18" y="34"/>
                  </a:cubicBezTo>
                  <a:cubicBezTo>
                    <a:pt x="18" y="35"/>
                    <a:pt x="18" y="35"/>
                    <a:pt x="19" y="35"/>
                  </a:cubicBezTo>
                  <a:cubicBezTo>
                    <a:pt x="21" y="34"/>
                    <a:pt x="24" y="33"/>
                    <a:pt x="24" y="3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37" name="Google Shape;1937;p124"/>
            <p:cNvSpPr/>
            <p:nvPr/>
          </p:nvSpPr>
          <p:spPr>
            <a:xfrm>
              <a:off x="6546850" y="2638425"/>
              <a:ext cx="165100" cy="203200"/>
            </a:xfrm>
            <a:custGeom>
              <a:avLst/>
              <a:gdLst/>
              <a:ahLst/>
              <a:cxnLst/>
              <a:rect l="l" t="t" r="r" b="b"/>
              <a:pathLst>
                <a:path w="59" h="73" extrusionOk="0">
                  <a:moveTo>
                    <a:pt x="40" y="33"/>
                  </a:moveTo>
                  <a:cubicBezTo>
                    <a:pt x="40" y="31"/>
                    <a:pt x="30" y="28"/>
                    <a:pt x="31" y="26"/>
                  </a:cubicBezTo>
                  <a:cubicBezTo>
                    <a:pt x="32" y="23"/>
                    <a:pt x="38" y="25"/>
                    <a:pt x="38" y="22"/>
                  </a:cubicBezTo>
                  <a:cubicBezTo>
                    <a:pt x="38" y="20"/>
                    <a:pt x="35" y="20"/>
                    <a:pt x="35" y="16"/>
                  </a:cubicBezTo>
                  <a:cubicBezTo>
                    <a:pt x="34" y="12"/>
                    <a:pt x="31" y="13"/>
                    <a:pt x="29" y="15"/>
                  </a:cubicBezTo>
                  <a:cubicBezTo>
                    <a:pt x="28" y="16"/>
                    <a:pt x="23" y="13"/>
                    <a:pt x="23" y="11"/>
                  </a:cubicBezTo>
                  <a:cubicBezTo>
                    <a:pt x="23" y="8"/>
                    <a:pt x="19" y="7"/>
                    <a:pt x="19" y="5"/>
                  </a:cubicBezTo>
                  <a:cubicBezTo>
                    <a:pt x="19" y="4"/>
                    <a:pt x="17" y="2"/>
                    <a:pt x="16" y="1"/>
                  </a:cubicBezTo>
                  <a:cubicBezTo>
                    <a:pt x="14" y="1"/>
                    <a:pt x="13" y="1"/>
                    <a:pt x="13" y="1"/>
                  </a:cubicBezTo>
                  <a:cubicBezTo>
                    <a:pt x="12" y="0"/>
                    <a:pt x="10" y="4"/>
                    <a:pt x="11" y="5"/>
                  </a:cubicBezTo>
                  <a:cubicBezTo>
                    <a:pt x="12" y="6"/>
                    <a:pt x="13" y="12"/>
                    <a:pt x="11" y="11"/>
                  </a:cubicBezTo>
                  <a:cubicBezTo>
                    <a:pt x="8" y="11"/>
                    <a:pt x="8" y="7"/>
                    <a:pt x="7" y="7"/>
                  </a:cubicBezTo>
                  <a:cubicBezTo>
                    <a:pt x="7" y="7"/>
                    <a:pt x="3" y="12"/>
                    <a:pt x="3" y="14"/>
                  </a:cubicBezTo>
                  <a:cubicBezTo>
                    <a:pt x="3" y="15"/>
                    <a:pt x="1" y="16"/>
                    <a:pt x="0" y="16"/>
                  </a:cubicBezTo>
                  <a:cubicBezTo>
                    <a:pt x="1" y="17"/>
                    <a:pt x="1" y="18"/>
                    <a:pt x="1" y="18"/>
                  </a:cubicBezTo>
                  <a:cubicBezTo>
                    <a:pt x="2" y="19"/>
                    <a:pt x="1" y="22"/>
                    <a:pt x="2" y="24"/>
                  </a:cubicBezTo>
                  <a:cubicBezTo>
                    <a:pt x="3" y="27"/>
                    <a:pt x="7" y="23"/>
                    <a:pt x="8" y="26"/>
                  </a:cubicBezTo>
                  <a:cubicBezTo>
                    <a:pt x="9" y="30"/>
                    <a:pt x="7" y="31"/>
                    <a:pt x="7" y="35"/>
                  </a:cubicBezTo>
                  <a:cubicBezTo>
                    <a:pt x="7" y="38"/>
                    <a:pt x="4" y="38"/>
                    <a:pt x="5" y="41"/>
                  </a:cubicBezTo>
                  <a:cubicBezTo>
                    <a:pt x="6" y="44"/>
                    <a:pt x="9" y="40"/>
                    <a:pt x="12" y="38"/>
                  </a:cubicBezTo>
                  <a:cubicBezTo>
                    <a:pt x="15" y="36"/>
                    <a:pt x="17" y="37"/>
                    <a:pt x="18" y="38"/>
                  </a:cubicBezTo>
                  <a:cubicBezTo>
                    <a:pt x="19" y="39"/>
                    <a:pt x="22" y="38"/>
                    <a:pt x="23" y="37"/>
                  </a:cubicBezTo>
                  <a:cubicBezTo>
                    <a:pt x="24" y="35"/>
                    <a:pt x="29" y="34"/>
                    <a:pt x="31" y="36"/>
                  </a:cubicBezTo>
                  <a:cubicBezTo>
                    <a:pt x="32" y="38"/>
                    <a:pt x="34" y="41"/>
                    <a:pt x="36" y="42"/>
                  </a:cubicBezTo>
                  <a:cubicBezTo>
                    <a:pt x="39" y="43"/>
                    <a:pt x="35" y="51"/>
                    <a:pt x="37" y="52"/>
                  </a:cubicBezTo>
                  <a:cubicBezTo>
                    <a:pt x="40" y="52"/>
                    <a:pt x="43" y="56"/>
                    <a:pt x="43" y="60"/>
                  </a:cubicBezTo>
                  <a:cubicBezTo>
                    <a:pt x="42" y="64"/>
                    <a:pt x="44" y="66"/>
                    <a:pt x="42" y="69"/>
                  </a:cubicBezTo>
                  <a:cubicBezTo>
                    <a:pt x="43" y="70"/>
                    <a:pt x="45" y="70"/>
                    <a:pt x="45" y="72"/>
                  </a:cubicBezTo>
                  <a:cubicBezTo>
                    <a:pt x="45" y="73"/>
                    <a:pt x="47" y="72"/>
                    <a:pt x="47" y="70"/>
                  </a:cubicBezTo>
                  <a:cubicBezTo>
                    <a:pt x="47" y="67"/>
                    <a:pt x="51" y="67"/>
                    <a:pt x="53" y="68"/>
                  </a:cubicBezTo>
                  <a:cubicBezTo>
                    <a:pt x="54" y="68"/>
                    <a:pt x="57" y="68"/>
                    <a:pt x="59" y="67"/>
                  </a:cubicBezTo>
                  <a:cubicBezTo>
                    <a:pt x="59" y="65"/>
                    <a:pt x="59" y="64"/>
                    <a:pt x="59" y="63"/>
                  </a:cubicBezTo>
                  <a:cubicBezTo>
                    <a:pt x="59" y="60"/>
                    <a:pt x="59" y="57"/>
                    <a:pt x="57" y="55"/>
                  </a:cubicBezTo>
                  <a:cubicBezTo>
                    <a:pt x="56" y="54"/>
                    <a:pt x="52" y="52"/>
                    <a:pt x="51" y="49"/>
                  </a:cubicBezTo>
                  <a:cubicBezTo>
                    <a:pt x="50" y="46"/>
                    <a:pt x="45" y="43"/>
                    <a:pt x="44" y="40"/>
                  </a:cubicBezTo>
                  <a:cubicBezTo>
                    <a:pt x="43" y="38"/>
                    <a:pt x="40" y="35"/>
                    <a:pt x="40" y="3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38" name="Google Shape;1938;p124"/>
            <p:cNvSpPr/>
            <p:nvPr/>
          </p:nvSpPr>
          <p:spPr>
            <a:xfrm>
              <a:off x="6488113" y="2682875"/>
              <a:ext cx="180975" cy="342900"/>
            </a:xfrm>
            <a:custGeom>
              <a:avLst/>
              <a:gdLst/>
              <a:ahLst/>
              <a:cxnLst/>
              <a:rect l="l" t="t" r="r" b="b"/>
              <a:pathLst>
                <a:path w="65" h="123" extrusionOk="0">
                  <a:moveTo>
                    <a:pt x="40" y="65"/>
                  </a:moveTo>
                  <a:cubicBezTo>
                    <a:pt x="40" y="61"/>
                    <a:pt x="37" y="61"/>
                    <a:pt x="40" y="58"/>
                  </a:cubicBezTo>
                  <a:cubicBezTo>
                    <a:pt x="43" y="54"/>
                    <a:pt x="48" y="51"/>
                    <a:pt x="51" y="52"/>
                  </a:cubicBezTo>
                  <a:cubicBezTo>
                    <a:pt x="54" y="53"/>
                    <a:pt x="60" y="50"/>
                    <a:pt x="62" y="52"/>
                  </a:cubicBezTo>
                  <a:cubicBezTo>
                    <a:pt x="62" y="53"/>
                    <a:pt x="62" y="53"/>
                    <a:pt x="63" y="53"/>
                  </a:cubicBezTo>
                  <a:cubicBezTo>
                    <a:pt x="65" y="50"/>
                    <a:pt x="63" y="48"/>
                    <a:pt x="64" y="44"/>
                  </a:cubicBezTo>
                  <a:cubicBezTo>
                    <a:pt x="64" y="40"/>
                    <a:pt x="61" y="36"/>
                    <a:pt x="58" y="36"/>
                  </a:cubicBezTo>
                  <a:cubicBezTo>
                    <a:pt x="56" y="35"/>
                    <a:pt x="60" y="27"/>
                    <a:pt x="57" y="26"/>
                  </a:cubicBezTo>
                  <a:cubicBezTo>
                    <a:pt x="55" y="25"/>
                    <a:pt x="53" y="22"/>
                    <a:pt x="52" y="20"/>
                  </a:cubicBezTo>
                  <a:cubicBezTo>
                    <a:pt x="50" y="18"/>
                    <a:pt x="45" y="19"/>
                    <a:pt x="44" y="21"/>
                  </a:cubicBezTo>
                  <a:cubicBezTo>
                    <a:pt x="43" y="22"/>
                    <a:pt x="40" y="23"/>
                    <a:pt x="39" y="22"/>
                  </a:cubicBezTo>
                  <a:cubicBezTo>
                    <a:pt x="38" y="21"/>
                    <a:pt x="36" y="20"/>
                    <a:pt x="33" y="22"/>
                  </a:cubicBezTo>
                  <a:cubicBezTo>
                    <a:pt x="30" y="24"/>
                    <a:pt x="27" y="28"/>
                    <a:pt x="26" y="25"/>
                  </a:cubicBezTo>
                  <a:cubicBezTo>
                    <a:pt x="25" y="22"/>
                    <a:pt x="28" y="22"/>
                    <a:pt x="28" y="19"/>
                  </a:cubicBezTo>
                  <a:cubicBezTo>
                    <a:pt x="28" y="15"/>
                    <a:pt x="30" y="14"/>
                    <a:pt x="29" y="10"/>
                  </a:cubicBezTo>
                  <a:cubicBezTo>
                    <a:pt x="28" y="7"/>
                    <a:pt x="24" y="11"/>
                    <a:pt x="23" y="8"/>
                  </a:cubicBezTo>
                  <a:cubicBezTo>
                    <a:pt x="22" y="6"/>
                    <a:pt x="23" y="3"/>
                    <a:pt x="22" y="2"/>
                  </a:cubicBezTo>
                  <a:cubicBezTo>
                    <a:pt x="22" y="2"/>
                    <a:pt x="22" y="1"/>
                    <a:pt x="21" y="0"/>
                  </a:cubicBezTo>
                  <a:cubicBezTo>
                    <a:pt x="20" y="1"/>
                    <a:pt x="20" y="1"/>
                    <a:pt x="20" y="2"/>
                  </a:cubicBezTo>
                  <a:cubicBezTo>
                    <a:pt x="19" y="3"/>
                    <a:pt x="14" y="4"/>
                    <a:pt x="12" y="6"/>
                  </a:cubicBezTo>
                  <a:cubicBezTo>
                    <a:pt x="11" y="8"/>
                    <a:pt x="7" y="8"/>
                    <a:pt x="6" y="8"/>
                  </a:cubicBezTo>
                  <a:cubicBezTo>
                    <a:pt x="5" y="8"/>
                    <a:pt x="2" y="8"/>
                    <a:pt x="2" y="10"/>
                  </a:cubicBezTo>
                  <a:cubicBezTo>
                    <a:pt x="1" y="12"/>
                    <a:pt x="0" y="21"/>
                    <a:pt x="0" y="23"/>
                  </a:cubicBezTo>
                  <a:cubicBezTo>
                    <a:pt x="0" y="24"/>
                    <a:pt x="5" y="30"/>
                    <a:pt x="6" y="30"/>
                  </a:cubicBezTo>
                  <a:cubicBezTo>
                    <a:pt x="8" y="31"/>
                    <a:pt x="6" y="35"/>
                    <a:pt x="8" y="36"/>
                  </a:cubicBezTo>
                  <a:cubicBezTo>
                    <a:pt x="10" y="37"/>
                    <a:pt x="8" y="40"/>
                    <a:pt x="8" y="39"/>
                  </a:cubicBezTo>
                  <a:cubicBezTo>
                    <a:pt x="7" y="39"/>
                    <a:pt x="8" y="44"/>
                    <a:pt x="6" y="45"/>
                  </a:cubicBezTo>
                  <a:cubicBezTo>
                    <a:pt x="4" y="47"/>
                    <a:pt x="6" y="51"/>
                    <a:pt x="9" y="54"/>
                  </a:cubicBezTo>
                  <a:cubicBezTo>
                    <a:pt x="12" y="57"/>
                    <a:pt x="12" y="61"/>
                    <a:pt x="12" y="64"/>
                  </a:cubicBezTo>
                  <a:cubicBezTo>
                    <a:pt x="12" y="66"/>
                    <a:pt x="15" y="66"/>
                    <a:pt x="15" y="70"/>
                  </a:cubicBezTo>
                  <a:cubicBezTo>
                    <a:pt x="15" y="70"/>
                    <a:pt x="11" y="83"/>
                    <a:pt x="8" y="83"/>
                  </a:cubicBezTo>
                  <a:cubicBezTo>
                    <a:pt x="7" y="86"/>
                    <a:pt x="6" y="92"/>
                    <a:pt x="6" y="95"/>
                  </a:cubicBezTo>
                  <a:cubicBezTo>
                    <a:pt x="5" y="98"/>
                    <a:pt x="4" y="102"/>
                    <a:pt x="6" y="102"/>
                  </a:cubicBezTo>
                  <a:cubicBezTo>
                    <a:pt x="8" y="102"/>
                    <a:pt x="13" y="107"/>
                    <a:pt x="17" y="112"/>
                  </a:cubicBezTo>
                  <a:cubicBezTo>
                    <a:pt x="18" y="113"/>
                    <a:pt x="18" y="115"/>
                    <a:pt x="19" y="116"/>
                  </a:cubicBezTo>
                  <a:cubicBezTo>
                    <a:pt x="21" y="116"/>
                    <a:pt x="22" y="116"/>
                    <a:pt x="24" y="116"/>
                  </a:cubicBezTo>
                  <a:cubicBezTo>
                    <a:pt x="27" y="117"/>
                    <a:pt x="28" y="120"/>
                    <a:pt x="28" y="121"/>
                  </a:cubicBezTo>
                  <a:cubicBezTo>
                    <a:pt x="28" y="123"/>
                    <a:pt x="33" y="122"/>
                    <a:pt x="34" y="122"/>
                  </a:cubicBezTo>
                  <a:cubicBezTo>
                    <a:pt x="35" y="122"/>
                    <a:pt x="34" y="120"/>
                    <a:pt x="37" y="119"/>
                  </a:cubicBezTo>
                  <a:cubicBezTo>
                    <a:pt x="35" y="116"/>
                    <a:pt x="31" y="114"/>
                    <a:pt x="27" y="113"/>
                  </a:cubicBezTo>
                  <a:cubicBezTo>
                    <a:pt x="23" y="113"/>
                    <a:pt x="21" y="107"/>
                    <a:pt x="22" y="104"/>
                  </a:cubicBezTo>
                  <a:cubicBezTo>
                    <a:pt x="22" y="101"/>
                    <a:pt x="19" y="99"/>
                    <a:pt x="19" y="97"/>
                  </a:cubicBezTo>
                  <a:cubicBezTo>
                    <a:pt x="19" y="94"/>
                    <a:pt x="16" y="94"/>
                    <a:pt x="14" y="93"/>
                  </a:cubicBezTo>
                  <a:cubicBezTo>
                    <a:pt x="11" y="92"/>
                    <a:pt x="14" y="83"/>
                    <a:pt x="15" y="80"/>
                  </a:cubicBezTo>
                  <a:cubicBezTo>
                    <a:pt x="15" y="77"/>
                    <a:pt x="21" y="67"/>
                    <a:pt x="19" y="64"/>
                  </a:cubicBezTo>
                  <a:cubicBezTo>
                    <a:pt x="17" y="61"/>
                    <a:pt x="25" y="58"/>
                    <a:pt x="26" y="62"/>
                  </a:cubicBezTo>
                  <a:cubicBezTo>
                    <a:pt x="27" y="65"/>
                    <a:pt x="27" y="67"/>
                    <a:pt x="32" y="66"/>
                  </a:cubicBezTo>
                  <a:cubicBezTo>
                    <a:pt x="37" y="66"/>
                    <a:pt x="37" y="70"/>
                    <a:pt x="40" y="71"/>
                  </a:cubicBezTo>
                  <a:cubicBezTo>
                    <a:pt x="41" y="71"/>
                    <a:pt x="41" y="71"/>
                    <a:pt x="41" y="71"/>
                  </a:cubicBezTo>
                  <a:cubicBezTo>
                    <a:pt x="41" y="71"/>
                    <a:pt x="41" y="71"/>
                    <a:pt x="41" y="71"/>
                  </a:cubicBezTo>
                  <a:cubicBezTo>
                    <a:pt x="42" y="68"/>
                    <a:pt x="40" y="68"/>
                    <a:pt x="40" y="6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39" name="Google Shape;1939;p124"/>
            <p:cNvSpPr/>
            <p:nvPr/>
          </p:nvSpPr>
          <p:spPr>
            <a:xfrm>
              <a:off x="4645025" y="1763713"/>
              <a:ext cx="217488" cy="177800"/>
            </a:xfrm>
            <a:custGeom>
              <a:avLst/>
              <a:gdLst/>
              <a:ahLst/>
              <a:cxnLst/>
              <a:rect l="l" t="t" r="r" b="b"/>
              <a:pathLst>
                <a:path w="78" h="64" extrusionOk="0">
                  <a:moveTo>
                    <a:pt x="1" y="14"/>
                  </a:moveTo>
                  <a:cubicBezTo>
                    <a:pt x="2" y="15"/>
                    <a:pt x="2" y="20"/>
                    <a:pt x="1" y="22"/>
                  </a:cubicBezTo>
                  <a:cubicBezTo>
                    <a:pt x="0" y="24"/>
                    <a:pt x="1" y="25"/>
                    <a:pt x="2" y="25"/>
                  </a:cubicBezTo>
                  <a:cubicBezTo>
                    <a:pt x="3" y="26"/>
                    <a:pt x="4" y="28"/>
                    <a:pt x="4" y="29"/>
                  </a:cubicBezTo>
                  <a:cubicBezTo>
                    <a:pt x="4" y="31"/>
                    <a:pt x="4" y="30"/>
                    <a:pt x="5" y="33"/>
                  </a:cubicBezTo>
                  <a:cubicBezTo>
                    <a:pt x="5" y="37"/>
                    <a:pt x="6" y="39"/>
                    <a:pt x="7" y="40"/>
                  </a:cubicBezTo>
                  <a:cubicBezTo>
                    <a:pt x="7" y="41"/>
                    <a:pt x="7" y="42"/>
                    <a:pt x="7" y="44"/>
                  </a:cubicBezTo>
                  <a:cubicBezTo>
                    <a:pt x="8" y="45"/>
                    <a:pt x="10" y="46"/>
                    <a:pt x="11" y="46"/>
                  </a:cubicBezTo>
                  <a:cubicBezTo>
                    <a:pt x="15" y="48"/>
                    <a:pt x="17" y="49"/>
                    <a:pt x="17" y="50"/>
                  </a:cubicBezTo>
                  <a:cubicBezTo>
                    <a:pt x="17" y="51"/>
                    <a:pt x="20" y="54"/>
                    <a:pt x="21" y="52"/>
                  </a:cubicBezTo>
                  <a:cubicBezTo>
                    <a:pt x="22" y="50"/>
                    <a:pt x="24" y="51"/>
                    <a:pt x="26" y="51"/>
                  </a:cubicBezTo>
                  <a:cubicBezTo>
                    <a:pt x="27" y="51"/>
                    <a:pt x="27" y="53"/>
                    <a:pt x="28" y="54"/>
                  </a:cubicBezTo>
                  <a:cubicBezTo>
                    <a:pt x="28" y="55"/>
                    <a:pt x="32" y="54"/>
                    <a:pt x="33" y="55"/>
                  </a:cubicBezTo>
                  <a:cubicBezTo>
                    <a:pt x="34" y="56"/>
                    <a:pt x="35" y="59"/>
                    <a:pt x="37" y="60"/>
                  </a:cubicBezTo>
                  <a:cubicBezTo>
                    <a:pt x="39" y="61"/>
                    <a:pt x="40" y="59"/>
                    <a:pt x="42" y="59"/>
                  </a:cubicBezTo>
                  <a:cubicBezTo>
                    <a:pt x="43" y="60"/>
                    <a:pt x="46" y="61"/>
                    <a:pt x="48" y="60"/>
                  </a:cubicBezTo>
                  <a:cubicBezTo>
                    <a:pt x="51" y="59"/>
                    <a:pt x="52" y="61"/>
                    <a:pt x="55" y="61"/>
                  </a:cubicBezTo>
                  <a:cubicBezTo>
                    <a:pt x="57" y="61"/>
                    <a:pt x="61" y="62"/>
                    <a:pt x="61" y="62"/>
                  </a:cubicBezTo>
                  <a:cubicBezTo>
                    <a:pt x="62" y="63"/>
                    <a:pt x="64" y="63"/>
                    <a:pt x="66" y="64"/>
                  </a:cubicBezTo>
                  <a:cubicBezTo>
                    <a:pt x="67" y="62"/>
                    <a:pt x="66" y="59"/>
                    <a:pt x="66" y="58"/>
                  </a:cubicBezTo>
                  <a:cubicBezTo>
                    <a:pt x="66" y="57"/>
                    <a:pt x="72" y="52"/>
                    <a:pt x="73" y="51"/>
                  </a:cubicBezTo>
                  <a:cubicBezTo>
                    <a:pt x="74" y="49"/>
                    <a:pt x="76" y="49"/>
                    <a:pt x="77" y="48"/>
                  </a:cubicBezTo>
                  <a:cubicBezTo>
                    <a:pt x="78" y="46"/>
                    <a:pt x="74" y="41"/>
                    <a:pt x="74" y="40"/>
                  </a:cubicBezTo>
                  <a:cubicBezTo>
                    <a:pt x="73" y="39"/>
                    <a:pt x="73" y="35"/>
                    <a:pt x="73" y="33"/>
                  </a:cubicBezTo>
                  <a:cubicBezTo>
                    <a:pt x="74" y="31"/>
                    <a:pt x="70" y="30"/>
                    <a:pt x="70" y="29"/>
                  </a:cubicBezTo>
                  <a:cubicBezTo>
                    <a:pt x="70" y="27"/>
                    <a:pt x="73" y="25"/>
                    <a:pt x="75" y="25"/>
                  </a:cubicBezTo>
                  <a:cubicBezTo>
                    <a:pt x="77" y="24"/>
                    <a:pt x="76" y="19"/>
                    <a:pt x="75" y="18"/>
                  </a:cubicBezTo>
                  <a:cubicBezTo>
                    <a:pt x="73" y="16"/>
                    <a:pt x="73" y="14"/>
                    <a:pt x="73" y="12"/>
                  </a:cubicBezTo>
                  <a:cubicBezTo>
                    <a:pt x="74" y="9"/>
                    <a:pt x="68" y="7"/>
                    <a:pt x="67" y="7"/>
                  </a:cubicBezTo>
                  <a:cubicBezTo>
                    <a:pt x="67" y="7"/>
                    <a:pt x="67" y="7"/>
                    <a:pt x="67" y="7"/>
                  </a:cubicBezTo>
                  <a:cubicBezTo>
                    <a:pt x="61" y="8"/>
                    <a:pt x="47" y="6"/>
                    <a:pt x="46" y="6"/>
                  </a:cubicBezTo>
                  <a:cubicBezTo>
                    <a:pt x="45" y="6"/>
                    <a:pt x="44" y="5"/>
                    <a:pt x="42" y="4"/>
                  </a:cubicBezTo>
                  <a:cubicBezTo>
                    <a:pt x="41" y="6"/>
                    <a:pt x="40" y="7"/>
                    <a:pt x="38" y="7"/>
                  </a:cubicBezTo>
                  <a:cubicBezTo>
                    <a:pt x="34" y="7"/>
                    <a:pt x="34" y="3"/>
                    <a:pt x="34" y="2"/>
                  </a:cubicBezTo>
                  <a:cubicBezTo>
                    <a:pt x="34" y="0"/>
                    <a:pt x="20" y="3"/>
                    <a:pt x="16" y="7"/>
                  </a:cubicBezTo>
                  <a:cubicBezTo>
                    <a:pt x="12" y="10"/>
                    <a:pt x="4" y="9"/>
                    <a:pt x="4" y="11"/>
                  </a:cubicBezTo>
                  <a:cubicBezTo>
                    <a:pt x="4" y="12"/>
                    <a:pt x="2" y="13"/>
                    <a:pt x="1" y="13"/>
                  </a:cubicBezTo>
                  <a:cubicBezTo>
                    <a:pt x="1" y="13"/>
                    <a:pt x="1" y="13"/>
                    <a:pt x="1" y="14"/>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40" name="Google Shape;1940;p124"/>
            <p:cNvSpPr/>
            <p:nvPr/>
          </p:nvSpPr>
          <p:spPr>
            <a:xfrm>
              <a:off x="4675188" y="2051050"/>
              <a:ext cx="80963" cy="77788"/>
            </a:xfrm>
            <a:custGeom>
              <a:avLst/>
              <a:gdLst/>
              <a:ahLst/>
              <a:cxnLst/>
              <a:rect l="l" t="t" r="r" b="b"/>
              <a:pathLst>
                <a:path w="29" h="28" extrusionOk="0">
                  <a:moveTo>
                    <a:pt x="22" y="25"/>
                  </a:moveTo>
                  <a:cubicBezTo>
                    <a:pt x="22" y="24"/>
                    <a:pt x="27" y="16"/>
                    <a:pt x="28" y="16"/>
                  </a:cubicBezTo>
                  <a:cubicBezTo>
                    <a:pt x="29" y="16"/>
                    <a:pt x="29" y="9"/>
                    <a:pt x="29" y="6"/>
                  </a:cubicBezTo>
                  <a:cubicBezTo>
                    <a:pt x="25" y="3"/>
                    <a:pt x="22" y="2"/>
                    <a:pt x="22" y="2"/>
                  </a:cubicBezTo>
                  <a:cubicBezTo>
                    <a:pt x="22" y="2"/>
                    <a:pt x="11" y="2"/>
                    <a:pt x="9" y="1"/>
                  </a:cubicBezTo>
                  <a:cubicBezTo>
                    <a:pt x="8" y="0"/>
                    <a:pt x="6" y="3"/>
                    <a:pt x="4" y="2"/>
                  </a:cubicBezTo>
                  <a:cubicBezTo>
                    <a:pt x="3" y="1"/>
                    <a:pt x="0" y="2"/>
                    <a:pt x="1" y="4"/>
                  </a:cubicBezTo>
                  <a:cubicBezTo>
                    <a:pt x="1" y="6"/>
                    <a:pt x="4" y="7"/>
                    <a:pt x="4" y="10"/>
                  </a:cubicBezTo>
                  <a:cubicBezTo>
                    <a:pt x="4" y="12"/>
                    <a:pt x="11" y="16"/>
                    <a:pt x="11" y="18"/>
                  </a:cubicBezTo>
                  <a:cubicBezTo>
                    <a:pt x="11" y="19"/>
                    <a:pt x="15" y="21"/>
                    <a:pt x="17" y="25"/>
                  </a:cubicBezTo>
                  <a:cubicBezTo>
                    <a:pt x="19" y="26"/>
                    <a:pt x="20" y="27"/>
                    <a:pt x="22" y="28"/>
                  </a:cubicBezTo>
                  <a:cubicBezTo>
                    <a:pt x="22" y="27"/>
                    <a:pt x="22" y="26"/>
                    <a:pt x="22" y="2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41" name="Google Shape;1941;p124"/>
            <p:cNvSpPr/>
            <p:nvPr/>
          </p:nvSpPr>
          <p:spPr>
            <a:xfrm>
              <a:off x="4635500" y="2014538"/>
              <a:ext cx="120650" cy="104775"/>
            </a:xfrm>
            <a:custGeom>
              <a:avLst/>
              <a:gdLst/>
              <a:ahLst/>
              <a:cxnLst/>
              <a:rect l="l" t="t" r="r" b="b"/>
              <a:pathLst>
                <a:path w="43" h="38" extrusionOk="0">
                  <a:moveTo>
                    <a:pt x="25" y="31"/>
                  </a:moveTo>
                  <a:cubicBezTo>
                    <a:pt x="25" y="29"/>
                    <a:pt x="18" y="25"/>
                    <a:pt x="18" y="23"/>
                  </a:cubicBezTo>
                  <a:cubicBezTo>
                    <a:pt x="18" y="20"/>
                    <a:pt x="15" y="19"/>
                    <a:pt x="15" y="17"/>
                  </a:cubicBezTo>
                  <a:cubicBezTo>
                    <a:pt x="14" y="15"/>
                    <a:pt x="17" y="14"/>
                    <a:pt x="18" y="15"/>
                  </a:cubicBezTo>
                  <a:cubicBezTo>
                    <a:pt x="20" y="16"/>
                    <a:pt x="22" y="13"/>
                    <a:pt x="23" y="14"/>
                  </a:cubicBezTo>
                  <a:cubicBezTo>
                    <a:pt x="25" y="15"/>
                    <a:pt x="36" y="15"/>
                    <a:pt x="36" y="15"/>
                  </a:cubicBezTo>
                  <a:cubicBezTo>
                    <a:pt x="36" y="15"/>
                    <a:pt x="39" y="16"/>
                    <a:pt x="43" y="19"/>
                  </a:cubicBezTo>
                  <a:cubicBezTo>
                    <a:pt x="43" y="18"/>
                    <a:pt x="43" y="17"/>
                    <a:pt x="43" y="17"/>
                  </a:cubicBezTo>
                  <a:cubicBezTo>
                    <a:pt x="42" y="15"/>
                    <a:pt x="43" y="12"/>
                    <a:pt x="40" y="11"/>
                  </a:cubicBezTo>
                  <a:cubicBezTo>
                    <a:pt x="39" y="11"/>
                    <a:pt x="38" y="8"/>
                    <a:pt x="38" y="6"/>
                  </a:cubicBezTo>
                  <a:cubicBezTo>
                    <a:pt x="37" y="7"/>
                    <a:pt x="36" y="7"/>
                    <a:pt x="35" y="7"/>
                  </a:cubicBezTo>
                  <a:cubicBezTo>
                    <a:pt x="33" y="8"/>
                    <a:pt x="29" y="7"/>
                    <a:pt x="27" y="5"/>
                  </a:cubicBezTo>
                  <a:cubicBezTo>
                    <a:pt x="26" y="4"/>
                    <a:pt x="22" y="1"/>
                    <a:pt x="20" y="0"/>
                  </a:cubicBezTo>
                  <a:cubicBezTo>
                    <a:pt x="20" y="1"/>
                    <a:pt x="17" y="3"/>
                    <a:pt x="15" y="4"/>
                  </a:cubicBezTo>
                  <a:cubicBezTo>
                    <a:pt x="14" y="4"/>
                    <a:pt x="15" y="8"/>
                    <a:pt x="14" y="8"/>
                  </a:cubicBezTo>
                  <a:cubicBezTo>
                    <a:pt x="12" y="8"/>
                    <a:pt x="11" y="10"/>
                    <a:pt x="11" y="11"/>
                  </a:cubicBezTo>
                  <a:cubicBezTo>
                    <a:pt x="10" y="12"/>
                    <a:pt x="7" y="10"/>
                    <a:pt x="6" y="11"/>
                  </a:cubicBezTo>
                  <a:cubicBezTo>
                    <a:pt x="5" y="11"/>
                    <a:pt x="2" y="12"/>
                    <a:pt x="0" y="12"/>
                  </a:cubicBezTo>
                  <a:cubicBezTo>
                    <a:pt x="0" y="14"/>
                    <a:pt x="0" y="15"/>
                    <a:pt x="1" y="15"/>
                  </a:cubicBezTo>
                  <a:cubicBezTo>
                    <a:pt x="4" y="15"/>
                    <a:pt x="8" y="15"/>
                    <a:pt x="8" y="18"/>
                  </a:cubicBezTo>
                  <a:cubicBezTo>
                    <a:pt x="8" y="21"/>
                    <a:pt x="13" y="27"/>
                    <a:pt x="15" y="29"/>
                  </a:cubicBezTo>
                  <a:cubicBezTo>
                    <a:pt x="17" y="31"/>
                    <a:pt x="21" y="31"/>
                    <a:pt x="21" y="33"/>
                  </a:cubicBezTo>
                  <a:cubicBezTo>
                    <a:pt x="21" y="35"/>
                    <a:pt x="25" y="36"/>
                    <a:pt x="28" y="36"/>
                  </a:cubicBezTo>
                  <a:cubicBezTo>
                    <a:pt x="29" y="37"/>
                    <a:pt x="30" y="37"/>
                    <a:pt x="31" y="38"/>
                  </a:cubicBezTo>
                  <a:cubicBezTo>
                    <a:pt x="29" y="34"/>
                    <a:pt x="25" y="32"/>
                    <a:pt x="25" y="3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42" name="Google Shape;1942;p124"/>
            <p:cNvSpPr/>
            <p:nvPr/>
          </p:nvSpPr>
          <p:spPr>
            <a:xfrm>
              <a:off x="4749800" y="2125663"/>
              <a:ext cx="42863" cy="80963"/>
            </a:xfrm>
            <a:custGeom>
              <a:avLst/>
              <a:gdLst/>
              <a:ahLst/>
              <a:cxnLst/>
              <a:rect l="l" t="t" r="r" b="b"/>
              <a:pathLst>
                <a:path w="15" h="29" extrusionOk="0">
                  <a:moveTo>
                    <a:pt x="10" y="25"/>
                  </a:moveTo>
                  <a:cubicBezTo>
                    <a:pt x="12" y="24"/>
                    <a:pt x="11" y="23"/>
                    <a:pt x="12" y="22"/>
                  </a:cubicBezTo>
                  <a:cubicBezTo>
                    <a:pt x="14" y="20"/>
                    <a:pt x="15" y="18"/>
                    <a:pt x="15" y="17"/>
                  </a:cubicBezTo>
                  <a:cubicBezTo>
                    <a:pt x="15" y="17"/>
                    <a:pt x="15" y="17"/>
                    <a:pt x="15" y="17"/>
                  </a:cubicBezTo>
                  <a:cubicBezTo>
                    <a:pt x="13" y="15"/>
                    <a:pt x="11" y="14"/>
                    <a:pt x="11" y="12"/>
                  </a:cubicBezTo>
                  <a:cubicBezTo>
                    <a:pt x="10" y="10"/>
                    <a:pt x="11" y="6"/>
                    <a:pt x="12" y="4"/>
                  </a:cubicBezTo>
                  <a:cubicBezTo>
                    <a:pt x="10" y="3"/>
                    <a:pt x="6" y="0"/>
                    <a:pt x="5" y="0"/>
                  </a:cubicBezTo>
                  <a:cubicBezTo>
                    <a:pt x="3" y="0"/>
                    <a:pt x="1" y="3"/>
                    <a:pt x="1" y="5"/>
                  </a:cubicBezTo>
                  <a:cubicBezTo>
                    <a:pt x="4" y="7"/>
                    <a:pt x="5" y="8"/>
                    <a:pt x="3" y="10"/>
                  </a:cubicBezTo>
                  <a:cubicBezTo>
                    <a:pt x="1" y="13"/>
                    <a:pt x="0" y="20"/>
                    <a:pt x="3" y="22"/>
                  </a:cubicBezTo>
                  <a:cubicBezTo>
                    <a:pt x="5" y="24"/>
                    <a:pt x="6" y="28"/>
                    <a:pt x="8" y="29"/>
                  </a:cubicBezTo>
                  <a:cubicBezTo>
                    <a:pt x="9" y="27"/>
                    <a:pt x="9" y="25"/>
                    <a:pt x="10" y="2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43" name="Google Shape;1943;p124"/>
            <p:cNvSpPr/>
            <p:nvPr/>
          </p:nvSpPr>
          <p:spPr>
            <a:xfrm>
              <a:off x="4543425" y="1944688"/>
              <a:ext cx="168275" cy="71438"/>
            </a:xfrm>
            <a:custGeom>
              <a:avLst/>
              <a:gdLst/>
              <a:ahLst/>
              <a:cxnLst/>
              <a:rect l="l" t="t" r="r" b="b"/>
              <a:pathLst>
                <a:path w="60" h="26" extrusionOk="0">
                  <a:moveTo>
                    <a:pt x="50" y="2"/>
                  </a:moveTo>
                  <a:cubicBezTo>
                    <a:pt x="48" y="0"/>
                    <a:pt x="43" y="0"/>
                    <a:pt x="43" y="0"/>
                  </a:cubicBezTo>
                  <a:cubicBezTo>
                    <a:pt x="43" y="0"/>
                    <a:pt x="42" y="2"/>
                    <a:pt x="42" y="3"/>
                  </a:cubicBezTo>
                  <a:cubicBezTo>
                    <a:pt x="41" y="4"/>
                    <a:pt x="37" y="4"/>
                    <a:pt x="35" y="4"/>
                  </a:cubicBezTo>
                  <a:cubicBezTo>
                    <a:pt x="34" y="5"/>
                    <a:pt x="31" y="5"/>
                    <a:pt x="30" y="7"/>
                  </a:cubicBezTo>
                  <a:cubicBezTo>
                    <a:pt x="30" y="8"/>
                    <a:pt x="26" y="7"/>
                    <a:pt x="27" y="12"/>
                  </a:cubicBezTo>
                  <a:cubicBezTo>
                    <a:pt x="28" y="16"/>
                    <a:pt x="25" y="14"/>
                    <a:pt x="24" y="14"/>
                  </a:cubicBezTo>
                  <a:cubicBezTo>
                    <a:pt x="23" y="13"/>
                    <a:pt x="17" y="14"/>
                    <a:pt x="16" y="16"/>
                  </a:cubicBezTo>
                  <a:cubicBezTo>
                    <a:pt x="14" y="17"/>
                    <a:pt x="12" y="17"/>
                    <a:pt x="11" y="16"/>
                  </a:cubicBezTo>
                  <a:cubicBezTo>
                    <a:pt x="10" y="15"/>
                    <a:pt x="7" y="15"/>
                    <a:pt x="6" y="17"/>
                  </a:cubicBezTo>
                  <a:cubicBezTo>
                    <a:pt x="5" y="18"/>
                    <a:pt x="3" y="15"/>
                    <a:pt x="2" y="15"/>
                  </a:cubicBezTo>
                  <a:cubicBezTo>
                    <a:pt x="0" y="16"/>
                    <a:pt x="1" y="19"/>
                    <a:pt x="1" y="20"/>
                  </a:cubicBezTo>
                  <a:cubicBezTo>
                    <a:pt x="1" y="20"/>
                    <a:pt x="3" y="23"/>
                    <a:pt x="5" y="22"/>
                  </a:cubicBezTo>
                  <a:cubicBezTo>
                    <a:pt x="6" y="21"/>
                    <a:pt x="8" y="22"/>
                    <a:pt x="10" y="23"/>
                  </a:cubicBezTo>
                  <a:cubicBezTo>
                    <a:pt x="11" y="24"/>
                    <a:pt x="14" y="22"/>
                    <a:pt x="15" y="21"/>
                  </a:cubicBezTo>
                  <a:cubicBezTo>
                    <a:pt x="16" y="20"/>
                    <a:pt x="21" y="20"/>
                    <a:pt x="21" y="20"/>
                  </a:cubicBezTo>
                  <a:cubicBezTo>
                    <a:pt x="22" y="20"/>
                    <a:pt x="22" y="23"/>
                    <a:pt x="23" y="24"/>
                  </a:cubicBezTo>
                  <a:cubicBezTo>
                    <a:pt x="24" y="24"/>
                    <a:pt x="27" y="25"/>
                    <a:pt x="30" y="25"/>
                  </a:cubicBezTo>
                  <a:cubicBezTo>
                    <a:pt x="33" y="25"/>
                    <a:pt x="38" y="26"/>
                    <a:pt x="39" y="26"/>
                  </a:cubicBezTo>
                  <a:cubicBezTo>
                    <a:pt x="40" y="26"/>
                    <a:pt x="43" y="24"/>
                    <a:pt x="46" y="24"/>
                  </a:cubicBezTo>
                  <a:cubicBezTo>
                    <a:pt x="49" y="24"/>
                    <a:pt x="51" y="22"/>
                    <a:pt x="52" y="22"/>
                  </a:cubicBezTo>
                  <a:cubicBezTo>
                    <a:pt x="52" y="22"/>
                    <a:pt x="52" y="22"/>
                    <a:pt x="52" y="22"/>
                  </a:cubicBezTo>
                  <a:cubicBezTo>
                    <a:pt x="52" y="21"/>
                    <a:pt x="52" y="20"/>
                    <a:pt x="53" y="20"/>
                  </a:cubicBezTo>
                  <a:cubicBezTo>
                    <a:pt x="54" y="20"/>
                    <a:pt x="53" y="18"/>
                    <a:pt x="54" y="17"/>
                  </a:cubicBezTo>
                  <a:cubicBezTo>
                    <a:pt x="55" y="16"/>
                    <a:pt x="53" y="13"/>
                    <a:pt x="55" y="14"/>
                  </a:cubicBezTo>
                  <a:cubicBezTo>
                    <a:pt x="57" y="14"/>
                    <a:pt x="59" y="14"/>
                    <a:pt x="59" y="12"/>
                  </a:cubicBezTo>
                  <a:cubicBezTo>
                    <a:pt x="59" y="11"/>
                    <a:pt x="59" y="10"/>
                    <a:pt x="60" y="9"/>
                  </a:cubicBezTo>
                  <a:cubicBezTo>
                    <a:pt x="58" y="7"/>
                    <a:pt x="57" y="3"/>
                    <a:pt x="57" y="3"/>
                  </a:cubicBezTo>
                  <a:cubicBezTo>
                    <a:pt x="57" y="3"/>
                    <a:pt x="53" y="4"/>
                    <a:pt x="50" y="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44" name="Google Shape;1944;p124"/>
            <p:cNvSpPr/>
            <p:nvPr/>
          </p:nvSpPr>
          <p:spPr>
            <a:xfrm>
              <a:off x="4689475" y="1952625"/>
              <a:ext cx="144463" cy="84138"/>
            </a:xfrm>
            <a:custGeom>
              <a:avLst/>
              <a:gdLst/>
              <a:ahLst/>
              <a:cxnLst/>
              <a:rect l="l" t="t" r="r" b="b"/>
              <a:pathLst>
                <a:path w="52" h="30" extrusionOk="0">
                  <a:moveTo>
                    <a:pt x="50" y="6"/>
                  </a:moveTo>
                  <a:cubicBezTo>
                    <a:pt x="49" y="5"/>
                    <a:pt x="49" y="5"/>
                    <a:pt x="48" y="4"/>
                  </a:cubicBezTo>
                  <a:cubicBezTo>
                    <a:pt x="46" y="4"/>
                    <a:pt x="44" y="3"/>
                    <a:pt x="43" y="3"/>
                  </a:cubicBezTo>
                  <a:cubicBezTo>
                    <a:pt x="42" y="1"/>
                    <a:pt x="36" y="1"/>
                    <a:pt x="36" y="0"/>
                  </a:cubicBezTo>
                  <a:cubicBezTo>
                    <a:pt x="35" y="0"/>
                    <a:pt x="30" y="5"/>
                    <a:pt x="28" y="5"/>
                  </a:cubicBezTo>
                  <a:cubicBezTo>
                    <a:pt x="27" y="5"/>
                    <a:pt x="20" y="6"/>
                    <a:pt x="20" y="8"/>
                  </a:cubicBezTo>
                  <a:cubicBezTo>
                    <a:pt x="20" y="10"/>
                    <a:pt x="11" y="10"/>
                    <a:pt x="9" y="8"/>
                  </a:cubicBezTo>
                  <a:cubicBezTo>
                    <a:pt x="8" y="7"/>
                    <a:pt x="8" y="7"/>
                    <a:pt x="8" y="6"/>
                  </a:cubicBezTo>
                  <a:cubicBezTo>
                    <a:pt x="7" y="7"/>
                    <a:pt x="7" y="8"/>
                    <a:pt x="7" y="9"/>
                  </a:cubicBezTo>
                  <a:cubicBezTo>
                    <a:pt x="7" y="11"/>
                    <a:pt x="5" y="11"/>
                    <a:pt x="3" y="11"/>
                  </a:cubicBezTo>
                  <a:cubicBezTo>
                    <a:pt x="1" y="10"/>
                    <a:pt x="3" y="13"/>
                    <a:pt x="2" y="14"/>
                  </a:cubicBezTo>
                  <a:cubicBezTo>
                    <a:pt x="1" y="15"/>
                    <a:pt x="2" y="17"/>
                    <a:pt x="1" y="17"/>
                  </a:cubicBezTo>
                  <a:cubicBezTo>
                    <a:pt x="0" y="17"/>
                    <a:pt x="0" y="18"/>
                    <a:pt x="0" y="19"/>
                  </a:cubicBezTo>
                  <a:cubicBezTo>
                    <a:pt x="0" y="19"/>
                    <a:pt x="1" y="22"/>
                    <a:pt x="1" y="22"/>
                  </a:cubicBezTo>
                  <a:cubicBezTo>
                    <a:pt x="1" y="22"/>
                    <a:pt x="1" y="22"/>
                    <a:pt x="1" y="22"/>
                  </a:cubicBezTo>
                  <a:cubicBezTo>
                    <a:pt x="3" y="23"/>
                    <a:pt x="7" y="26"/>
                    <a:pt x="8" y="27"/>
                  </a:cubicBezTo>
                  <a:cubicBezTo>
                    <a:pt x="10" y="29"/>
                    <a:pt x="14" y="30"/>
                    <a:pt x="16" y="29"/>
                  </a:cubicBezTo>
                  <a:cubicBezTo>
                    <a:pt x="18" y="29"/>
                    <a:pt x="27" y="26"/>
                    <a:pt x="27" y="26"/>
                  </a:cubicBezTo>
                  <a:cubicBezTo>
                    <a:pt x="27" y="26"/>
                    <a:pt x="29" y="27"/>
                    <a:pt x="31" y="27"/>
                  </a:cubicBezTo>
                  <a:cubicBezTo>
                    <a:pt x="31" y="27"/>
                    <a:pt x="32" y="27"/>
                    <a:pt x="33" y="27"/>
                  </a:cubicBezTo>
                  <a:cubicBezTo>
                    <a:pt x="34" y="27"/>
                    <a:pt x="36" y="26"/>
                    <a:pt x="38" y="24"/>
                  </a:cubicBezTo>
                  <a:cubicBezTo>
                    <a:pt x="40" y="21"/>
                    <a:pt x="44" y="12"/>
                    <a:pt x="45" y="12"/>
                  </a:cubicBezTo>
                  <a:cubicBezTo>
                    <a:pt x="46" y="11"/>
                    <a:pt x="49" y="9"/>
                    <a:pt x="51" y="8"/>
                  </a:cubicBezTo>
                  <a:cubicBezTo>
                    <a:pt x="52" y="7"/>
                    <a:pt x="52" y="6"/>
                    <a:pt x="50" y="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45" name="Google Shape;1945;p124"/>
            <p:cNvSpPr/>
            <p:nvPr/>
          </p:nvSpPr>
          <p:spPr>
            <a:xfrm>
              <a:off x="4602163" y="1882775"/>
              <a:ext cx="142875" cy="73025"/>
            </a:xfrm>
            <a:custGeom>
              <a:avLst/>
              <a:gdLst/>
              <a:ahLst/>
              <a:cxnLst/>
              <a:rect l="l" t="t" r="r" b="b"/>
              <a:pathLst>
                <a:path w="51" h="26" extrusionOk="0">
                  <a:moveTo>
                    <a:pt x="48" y="12"/>
                  </a:moveTo>
                  <a:cubicBezTo>
                    <a:pt x="47" y="11"/>
                    <a:pt x="43" y="12"/>
                    <a:pt x="43" y="11"/>
                  </a:cubicBezTo>
                  <a:cubicBezTo>
                    <a:pt x="42" y="10"/>
                    <a:pt x="42" y="8"/>
                    <a:pt x="41" y="8"/>
                  </a:cubicBezTo>
                  <a:cubicBezTo>
                    <a:pt x="39" y="8"/>
                    <a:pt x="37" y="7"/>
                    <a:pt x="36" y="9"/>
                  </a:cubicBezTo>
                  <a:cubicBezTo>
                    <a:pt x="35" y="11"/>
                    <a:pt x="32" y="8"/>
                    <a:pt x="32" y="7"/>
                  </a:cubicBezTo>
                  <a:cubicBezTo>
                    <a:pt x="32" y="6"/>
                    <a:pt x="30" y="5"/>
                    <a:pt x="26" y="3"/>
                  </a:cubicBezTo>
                  <a:cubicBezTo>
                    <a:pt x="25" y="3"/>
                    <a:pt x="23" y="2"/>
                    <a:pt x="22" y="1"/>
                  </a:cubicBezTo>
                  <a:cubicBezTo>
                    <a:pt x="22" y="1"/>
                    <a:pt x="22" y="1"/>
                    <a:pt x="21" y="1"/>
                  </a:cubicBezTo>
                  <a:cubicBezTo>
                    <a:pt x="21" y="2"/>
                    <a:pt x="18" y="0"/>
                    <a:pt x="17" y="2"/>
                  </a:cubicBezTo>
                  <a:cubicBezTo>
                    <a:pt x="16" y="3"/>
                    <a:pt x="12" y="3"/>
                    <a:pt x="11" y="5"/>
                  </a:cubicBezTo>
                  <a:cubicBezTo>
                    <a:pt x="9" y="6"/>
                    <a:pt x="4" y="7"/>
                    <a:pt x="2" y="8"/>
                  </a:cubicBezTo>
                  <a:cubicBezTo>
                    <a:pt x="0" y="8"/>
                    <a:pt x="2" y="10"/>
                    <a:pt x="3" y="12"/>
                  </a:cubicBezTo>
                  <a:cubicBezTo>
                    <a:pt x="4" y="14"/>
                    <a:pt x="4" y="18"/>
                    <a:pt x="5" y="19"/>
                  </a:cubicBezTo>
                  <a:cubicBezTo>
                    <a:pt x="7" y="20"/>
                    <a:pt x="13" y="24"/>
                    <a:pt x="14" y="25"/>
                  </a:cubicBezTo>
                  <a:cubicBezTo>
                    <a:pt x="14" y="25"/>
                    <a:pt x="14" y="25"/>
                    <a:pt x="14" y="26"/>
                  </a:cubicBezTo>
                  <a:cubicBezTo>
                    <a:pt x="16" y="26"/>
                    <a:pt x="20" y="26"/>
                    <a:pt x="21" y="25"/>
                  </a:cubicBezTo>
                  <a:cubicBezTo>
                    <a:pt x="21" y="24"/>
                    <a:pt x="22" y="22"/>
                    <a:pt x="22" y="22"/>
                  </a:cubicBezTo>
                  <a:cubicBezTo>
                    <a:pt x="22" y="22"/>
                    <a:pt x="27" y="22"/>
                    <a:pt x="29" y="24"/>
                  </a:cubicBezTo>
                  <a:cubicBezTo>
                    <a:pt x="32" y="26"/>
                    <a:pt x="36" y="25"/>
                    <a:pt x="36" y="25"/>
                  </a:cubicBezTo>
                  <a:cubicBezTo>
                    <a:pt x="36" y="25"/>
                    <a:pt x="36" y="25"/>
                    <a:pt x="36" y="26"/>
                  </a:cubicBezTo>
                  <a:cubicBezTo>
                    <a:pt x="37" y="25"/>
                    <a:pt x="37" y="24"/>
                    <a:pt x="38" y="24"/>
                  </a:cubicBezTo>
                  <a:cubicBezTo>
                    <a:pt x="41" y="23"/>
                    <a:pt x="44" y="23"/>
                    <a:pt x="46" y="20"/>
                  </a:cubicBezTo>
                  <a:cubicBezTo>
                    <a:pt x="47" y="18"/>
                    <a:pt x="49" y="17"/>
                    <a:pt x="51" y="16"/>
                  </a:cubicBezTo>
                  <a:cubicBezTo>
                    <a:pt x="50" y="15"/>
                    <a:pt x="49" y="13"/>
                    <a:pt x="48" y="1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46" name="Google Shape;1946;p124"/>
            <p:cNvSpPr/>
            <p:nvPr/>
          </p:nvSpPr>
          <p:spPr>
            <a:xfrm>
              <a:off x="4703763" y="1927225"/>
              <a:ext cx="125413" cy="53975"/>
            </a:xfrm>
            <a:custGeom>
              <a:avLst/>
              <a:gdLst/>
              <a:ahLst/>
              <a:cxnLst/>
              <a:rect l="l" t="t" r="r" b="b"/>
              <a:pathLst>
                <a:path w="45" h="19" extrusionOk="0">
                  <a:moveTo>
                    <a:pt x="34" y="2"/>
                  </a:moveTo>
                  <a:cubicBezTo>
                    <a:pt x="31" y="2"/>
                    <a:pt x="30" y="0"/>
                    <a:pt x="27" y="1"/>
                  </a:cubicBezTo>
                  <a:cubicBezTo>
                    <a:pt x="25" y="2"/>
                    <a:pt x="22" y="1"/>
                    <a:pt x="21" y="0"/>
                  </a:cubicBezTo>
                  <a:cubicBezTo>
                    <a:pt x="19" y="0"/>
                    <a:pt x="18" y="2"/>
                    <a:pt x="16" y="1"/>
                  </a:cubicBezTo>
                  <a:cubicBezTo>
                    <a:pt x="15" y="1"/>
                    <a:pt x="15" y="0"/>
                    <a:pt x="15" y="0"/>
                  </a:cubicBezTo>
                  <a:cubicBezTo>
                    <a:pt x="13" y="1"/>
                    <a:pt x="11" y="2"/>
                    <a:pt x="10" y="4"/>
                  </a:cubicBezTo>
                  <a:cubicBezTo>
                    <a:pt x="8" y="7"/>
                    <a:pt x="5" y="7"/>
                    <a:pt x="2" y="8"/>
                  </a:cubicBezTo>
                  <a:cubicBezTo>
                    <a:pt x="1" y="8"/>
                    <a:pt x="1" y="9"/>
                    <a:pt x="0" y="10"/>
                  </a:cubicBezTo>
                  <a:cubicBezTo>
                    <a:pt x="1" y="12"/>
                    <a:pt x="2" y="15"/>
                    <a:pt x="4" y="17"/>
                  </a:cubicBezTo>
                  <a:cubicBezTo>
                    <a:pt x="6" y="19"/>
                    <a:pt x="15" y="19"/>
                    <a:pt x="15" y="17"/>
                  </a:cubicBezTo>
                  <a:cubicBezTo>
                    <a:pt x="15" y="15"/>
                    <a:pt x="22" y="14"/>
                    <a:pt x="23" y="14"/>
                  </a:cubicBezTo>
                  <a:cubicBezTo>
                    <a:pt x="25" y="14"/>
                    <a:pt x="30" y="9"/>
                    <a:pt x="31" y="9"/>
                  </a:cubicBezTo>
                  <a:cubicBezTo>
                    <a:pt x="31" y="10"/>
                    <a:pt x="37" y="10"/>
                    <a:pt x="38" y="12"/>
                  </a:cubicBezTo>
                  <a:cubicBezTo>
                    <a:pt x="39" y="12"/>
                    <a:pt x="41" y="13"/>
                    <a:pt x="43" y="13"/>
                  </a:cubicBezTo>
                  <a:cubicBezTo>
                    <a:pt x="42" y="13"/>
                    <a:pt x="41" y="12"/>
                    <a:pt x="41" y="11"/>
                  </a:cubicBezTo>
                  <a:cubicBezTo>
                    <a:pt x="41" y="9"/>
                    <a:pt x="44" y="6"/>
                    <a:pt x="45" y="5"/>
                  </a:cubicBezTo>
                  <a:cubicBezTo>
                    <a:pt x="45" y="5"/>
                    <a:pt x="45" y="5"/>
                    <a:pt x="45" y="5"/>
                  </a:cubicBezTo>
                  <a:cubicBezTo>
                    <a:pt x="43" y="4"/>
                    <a:pt x="41" y="4"/>
                    <a:pt x="40" y="3"/>
                  </a:cubicBezTo>
                  <a:cubicBezTo>
                    <a:pt x="40" y="3"/>
                    <a:pt x="36" y="2"/>
                    <a:pt x="34" y="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47" name="Google Shape;1947;p124"/>
            <p:cNvSpPr/>
            <p:nvPr/>
          </p:nvSpPr>
          <p:spPr>
            <a:xfrm>
              <a:off x="4106863" y="2136775"/>
              <a:ext cx="85725" cy="139700"/>
            </a:xfrm>
            <a:custGeom>
              <a:avLst/>
              <a:gdLst/>
              <a:ahLst/>
              <a:cxnLst/>
              <a:rect l="l" t="t" r="r" b="b"/>
              <a:pathLst>
                <a:path w="31" h="50" extrusionOk="0">
                  <a:moveTo>
                    <a:pt x="22" y="41"/>
                  </a:moveTo>
                  <a:cubicBezTo>
                    <a:pt x="26" y="40"/>
                    <a:pt x="22" y="38"/>
                    <a:pt x="21" y="37"/>
                  </a:cubicBezTo>
                  <a:cubicBezTo>
                    <a:pt x="20" y="36"/>
                    <a:pt x="21" y="32"/>
                    <a:pt x="23" y="32"/>
                  </a:cubicBezTo>
                  <a:cubicBezTo>
                    <a:pt x="24" y="32"/>
                    <a:pt x="23" y="30"/>
                    <a:pt x="20" y="28"/>
                  </a:cubicBezTo>
                  <a:cubicBezTo>
                    <a:pt x="18" y="26"/>
                    <a:pt x="20" y="25"/>
                    <a:pt x="22" y="25"/>
                  </a:cubicBezTo>
                  <a:cubicBezTo>
                    <a:pt x="24" y="25"/>
                    <a:pt x="22" y="21"/>
                    <a:pt x="24" y="19"/>
                  </a:cubicBezTo>
                  <a:cubicBezTo>
                    <a:pt x="26" y="17"/>
                    <a:pt x="23" y="14"/>
                    <a:pt x="23" y="12"/>
                  </a:cubicBezTo>
                  <a:cubicBezTo>
                    <a:pt x="23" y="10"/>
                    <a:pt x="26" y="10"/>
                    <a:pt x="28" y="7"/>
                  </a:cubicBezTo>
                  <a:cubicBezTo>
                    <a:pt x="31" y="5"/>
                    <a:pt x="26" y="6"/>
                    <a:pt x="26" y="4"/>
                  </a:cubicBezTo>
                  <a:cubicBezTo>
                    <a:pt x="26" y="2"/>
                    <a:pt x="24" y="2"/>
                    <a:pt x="22" y="3"/>
                  </a:cubicBezTo>
                  <a:cubicBezTo>
                    <a:pt x="19" y="5"/>
                    <a:pt x="20" y="3"/>
                    <a:pt x="18" y="3"/>
                  </a:cubicBezTo>
                  <a:cubicBezTo>
                    <a:pt x="17" y="3"/>
                    <a:pt x="13" y="4"/>
                    <a:pt x="13" y="2"/>
                  </a:cubicBezTo>
                  <a:cubicBezTo>
                    <a:pt x="13" y="0"/>
                    <a:pt x="12" y="0"/>
                    <a:pt x="11" y="2"/>
                  </a:cubicBezTo>
                  <a:cubicBezTo>
                    <a:pt x="10" y="2"/>
                    <a:pt x="9" y="3"/>
                    <a:pt x="8" y="3"/>
                  </a:cubicBezTo>
                  <a:cubicBezTo>
                    <a:pt x="8" y="5"/>
                    <a:pt x="8" y="7"/>
                    <a:pt x="9" y="8"/>
                  </a:cubicBezTo>
                  <a:cubicBezTo>
                    <a:pt x="10" y="11"/>
                    <a:pt x="7" y="24"/>
                    <a:pt x="4" y="27"/>
                  </a:cubicBezTo>
                  <a:cubicBezTo>
                    <a:pt x="0" y="31"/>
                    <a:pt x="3" y="32"/>
                    <a:pt x="7" y="34"/>
                  </a:cubicBezTo>
                  <a:cubicBezTo>
                    <a:pt x="10" y="37"/>
                    <a:pt x="8" y="46"/>
                    <a:pt x="8" y="48"/>
                  </a:cubicBezTo>
                  <a:cubicBezTo>
                    <a:pt x="8" y="50"/>
                    <a:pt x="11" y="50"/>
                    <a:pt x="14" y="50"/>
                  </a:cubicBezTo>
                  <a:cubicBezTo>
                    <a:pt x="16" y="50"/>
                    <a:pt x="18" y="49"/>
                    <a:pt x="20" y="48"/>
                  </a:cubicBezTo>
                  <a:cubicBezTo>
                    <a:pt x="20" y="47"/>
                    <a:pt x="19" y="46"/>
                    <a:pt x="19" y="46"/>
                  </a:cubicBezTo>
                  <a:cubicBezTo>
                    <a:pt x="19" y="44"/>
                    <a:pt x="19" y="41"/>
                    <a:pt x="22" y="4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48" name="Google Shape;1948;p124"/>
            <p:cNvSpPr/>
            <p:nvPr/>
          </p:nvSpPr>
          <p:spPr>
            <a:xfrm>
              <a:off x="4398963" y="1811338"/>
              <a:ext cx="95250" cy="79375"/>
            </a:xfrm>
            <a:custGeom>
              <a:avLst/>
              <a:gdLst/>
              <a:ahLst/>
              <a:cxnLst/>
              <a:rect l="l" t="t" r="r" b="b"/>
              <a:pathLst>
                <a:path w="34" h="29" extrusionOk="0">
                  <a:moveTo>
                    <a:pt x="11" y="22"/>
                  </a:moveTo>
                  <a:cubicBezTo>
                    <a:pt x="12" y="21"/>
                    <a:pt x="15" y="22"/>
                    <a:pt x="16" y="23"/>
                  </a:cubicBezTo>
                  <a:cubicBezTo>
                    <a:pt x="18" y="25"/>
                    <a:pt x="20" y="25"/>
                    <a:pt x="22" y="27"/>
                  </a:cubicBezTo>
                  <a:cubicBezTo>
                    <a:pt x="23" y="28"/>
                    <a:pt x="23" y="28"/>
                    <a:pt x="24" y="29"/>
                  </a:cubicBezTo>
                  <a:cubicBezTo>
                    <a:pt x="24" y="27"/>
                    <a:pt x="24" y="24"/>
                    <a:pt x="25" y="23"/>
                  </a:cubicBezTo>
                  <a:cubicBezTo>
                    <a:pt x="25" y="21"/>
                    <a:pt x="24" y="19"/>
                    <a:pt x="25" y="19"/>
                  </a:cubicBezTo>
                  <a:cubicBezTo>
                    <a:pt x="26" y="19"/>
                    <a:pt x="30" y="19"/>
                    <a:pt x="30" y="17"/>
                  </a:cubicBezTo>
                  <a:cubicBezTo>
                    <a:pt x="30" y="14"/>
                    <a:pt x="31" y="15"/>
                    <a:pt x="31" y="14"/>
                  </a:cubicBezTo>
                  <a:cubicBezTo>
                    <a:pt x="32" y="13"/>
                    <a:pt x="29" y="10"/>
                    <a:pt x="29" y="10"/>
                  </a:cubicBezTo>
                  <a:cubicBezTo>
                    <a:pt x="28" y="9"/>
                    <a:pt x="31" y="9"/>
                    <a:pt x="33" y="6"/>
                  </a:cubicBezTo>
                  <a:cubicBezTo>
                    <a:pt x="34" y="5"/>
                    <a:pt x="33" y="3"/>
                    <a:pt x="33" y="0"/>
                  </a:cubicBezTo>
                  <a:cubicBezTo>
                    <a:pt x="32" y="1"/>
                    <a:pt x="32" y="2"/>
                    <a:pt x="31" y="1"/>
                  </a:cubicBezTo>
                  <a:cubicBezTo>
                    <a:pt x="29" y="0"/>
                    <a:pt x="26" y="1"/>
                    <a:pt x="22" y="2"/>
                  </a:cubicBezTo>
                  <a:cubicBezTo>
                    <a:pt x="19" y="2"/>
                    <a:pt x="18" y="6"/>
                    <a:pt x="19" y="7"/>
                  </a:cubicBezTo>
                  <a:cubicBezTo>
                    <a:pt x="20" y="9"/>
                    <a:pt x="16" y="9"/>
                    <a:pt x="15" y="7"/>
                  </a:cubicBezTo>
                  <a:cubicBezTo>
                    <a:pt x="15" y="5"/>
                    <a:pt x="11" y="7"/>
                    <a:pt x="12" y="9"/>
                  </a:cubicBezTo>
                  <a:cubicBezTo>
                    <a:pt x="12" y="12"/>
                    <a:pt x="8" y="13"/>
                    <a:pt x="8" y="16"/>
                  </a:cubicBezTo>
                  <a:cubicBezTo>
                    <a:pt x="8" y="19"/>
                    <a:pt x="4" y="22"/>
                    <a:pt x="2" y="23"/>
                  </a:cubicBezTo>
                  <a:cubicBezTo>
                    <a:pt x="1" y="24"/>
                    <a:pt x="1" y="24"/>
                    <a:pt x="0" y="24"/>
                  </a:cubicBezTo>
                  <a:cubicBezTo>
                    <a:pt x="2" y="25"/>
                    <a:pt x="3" y="25"/>
                    <a:pt x="3" y="25"/>
                  </a:cubicBezTo>
                  <a:cubicBezTo>
                    <a:pt x="5" y="25"/>
                    <a:pt x="9" y="24"/>
                    <a:pt x="11" y="22"/>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49" name="Google Shape;1949;p124"/>
            <p:cNvSpPr/>
            <p:nvPr/>
          </p:nvSpPr>
          <p:spPr>
            <a:xfrm>
              <a:off x="4457700" y="1911350"/>
              <a:ext cx="17463" cy="22225"/>
            </a:xfrm>
            <a:custGeom>
              <a:avLst/>
              <a:gdLst/>
              <a:ahLst/>
              <a:cxnLst/>
              <a:rect l="l" t="t" r="r" b="b"/>
              <a:pathLst>
                <a:path w="6" h="8" extrusionOk="0">
                  <a:moveTo>
                    <a:pt x="3" y="0"/>
                  </a:moveTo>
                  <a:cubicBezTo>
                    <a:pt x="2" y="1"/>
                    <a:pt x="0" y="3"/>
                    <a:pt x="1" y="7"/>
                  </a:cubicBezTo>
                  <a:cubicBezTo>
                    <a:pt x="2" y="7"/>
                    <a:pt x="4" y="7"/>
                    <a:pt x="6" y="8"/>
                  </a:cubicBezTo>
                  <a:cubicBezTo>
                    <a:pt x="5" y="3"/>
                    <a:pt x="4" y="2"/>
                    <a:pt x="3" y="1"/>
                  </a:cubicBezTo>
                  <a:cubicBezTo>
                    <a:pt x="3" y="1"/>
                    <a:pt x="3" y="1"/>
                    <a:pt x="3" y="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50" name="Google Shape;1950;p124"/>
            <p:cNvSpPr/>
            <p:nvPr/>
          </p:nvSpPr>
          <p:spPr>
            <a:xfrm>
              <a:off x="4384675" y="1868488"/>
              <a:ext cx="87313" cy="65088"/>
            </a:xfrm>
            <a:custGeom>
              <a:avLst/>
              <a:gdLst/>
              <a:ahLst/>
              <a:cxnLst/>
              <a:rect l="l" t="t" r="r" b="b"/>
              <a:pathLst>
                <a:path w="31" h="23" extrusionOk="0">
                  <a:moveTo>
                    <a:pt x="1" y="6"/>
                  </a:moveTo>
                  <a:cubicBezTo>
                    <a:pt x="1" y="8"/>
                    <a:pt x="3" y="11"/>
                    <a:pt x="4" y="9"/>
                  </a:cubicBezTo>
                  <a:cubicBezTo>
                    <a:pt x="5" y="8"/>
                    <a:pt x="6" y="11"/>
                    <a:pt x="8" y="12"/>
                  </a:cubicBezTo>
                  <a:cubicBezTo>
                    <a:pt x="10" y="13"/>
                    <a:pt x="13" y="14"/>
                    <a:pt x="13" y="15"/>
                  </a:cubicBezTo>
                  <a:cubicBezTo>
                    <a:pt x="13" y="16"/>
                    <a:pt x="14" y="18"/>
                    <a:pt x="15" y="18"/>
                  </a:cubicBezTo>
                  <a:cubicBezTo>
                    <a:pt x="17" y="17"/>
                    <a:pt x="19" y="14"/>
                    <a:pt x="19" y="16"/>
                  </a:cubicBezTo>
                  <a:cubicBezTo>
                    <a:pt x="19" y="17"/>
                    <a:pt x="19" y="20"/>
                    <a:pt x="21" y="20"/>
                  </a:cubicBezTo>
                  <a:cubicBezTo>
                    <a:pt x="23" y="19"/>
                    <a:pt x="23" y="23"/>
                    <a:pt x="25" y="22"/>
                  </a:cubicBezTo>
                  <a:cubicBezTo>
                    <a:pt x="26" y="22"/>
                    <a:pt x="26" y="22"/>
                    <a:pt x="27" y="22"/>
                  </a:cubicBezTo>
                  <a:cubicBezTo>
                    <a:pt x="26" y="18"/>
                    <a:pt x="28" y="16"/>
                    <a:pt x="29" y="15"/>
                  </a:cubicBezTo>
                  <a:cubicBezTo>
                    <a:pt x="30" y="15"/>
                    <a:pt x="31" y="14"/>
                    <a:pt x="31" y="13"/>
                  </a:cubicBezTo>
                  <a:cubicBezTo>
                    <a:pt x="31" y="12"/>
                    <a:pt x="29" y="9"/>
                    <a:pt x="29" y="8"/>
                  </a:cubicBezTo>
                  <a:cubicBezTo>
                    <a:pt x="29" y="8"/>
                    <a:pt x="29" y="8"/>
                    <a:pt x="29" y="8"/>
                  </a:cubicBezTo>
                  <a:cubicBezTo>
                    <a:pt x="28" y="7"/>
                    <a:pt x="28" y="7"/>
                    <a:pt x="27" y="6"/>
                  </a:cubicBezTo>
                  <a:cubicBezTo>
                    <a:pt x="25" y="4"/>
                    <a:pt x="23" y="4"/>
                    <a:pt x="21" y="2"/>
                  </a:cubicBezTo>
                  <a:cubicBezTo>
                    <a:pt x="20" y="1"/>
                    <a:pt x="17" y="0"/>
                    <a:pt x="16" y="1"/>
                  </a:cubicBezTo>
                  <a:cubicBezTo>
                    <a:pt x="14" y="3"/>
                    <a:pt x="10" y="4"/>
                    <a:pt x="8" y="4"/>
                  </a:cubicBezTo>
                  <a:cubicBezTo>
                    <a:pt x="8" y="4"/>
                    <a:pt x="7" y="4"/>
                    <a:pt x="5" y="3"/>
                  </a:cubicBezTo>
                  <a:cubicBezTo>
                    <a:pt x="4" y="4"/>
                    <a:pt x="2" y="5"/>
                    <a:pt x="0" y="5"/>
                  </a:cubicBezTo>
                  <a:cubicBezTo>
                    <a:pt x="0" y="6"/>
                    <a:pt x="1" y="6"/>
                    <a:pt x="1" y="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51" name="Google Shape;1951;p124"/>
            <p:cNvSpPr/>
            <p:nvPr/>
          </p:nvSpPr>
          <p:spPr>
            <a:xfrm>
              <a:off x="4781550" y="1960563"/>
              <a:ext cx="203200" cy="134938"/>
            </a:xfrm>
            <a:custGeom>
              <a:avLst/>
              <a:gdLst/>
              <a:ahLst/>
              <a:cxnLst/>
              <a:rect l="l" t="t" r="r" b="b"/>
              <a:pathLst>
                <a:path w="73" h="48" extrusionOk="0">
                  <a:moveTo>
                    <a:pt x="65" y="32"/>
                  </a:moveTo>
                  <a:cubicBezTo>
                    <a:pt x="63" y="32"/>
                    <a:pt x="61" y="31"/>
                    <a:pt x="62" y="30"/>
                  </a:cubicBezTo>
                  <a:cubicBezTo>
                    <a:pt x="62" y="30"/>
                    <a:pt x="62" y="30"/>
                    <a:pt x="62" y="30"/>
                  </a:cubicBezTo>
                  <a:cubicBezTo>
                    <a:pt x="60" y="28"/>
                    <a:pt x="59" y="22"/>
                    <a:pt x="61" y="21"/>
                  </a:cubicBezTo>
                  <a:cubicBezTo>
                    <a:pt x="62" y="19"/>
                    <a:pt x="58" y="12"/>
                    <a:pt x="56" y="10"/>
                  </a:cubicBezTo>
                  <a:cubicBezTo>
                    <a:pt x="55" y="8"/>
                    <a:pt x="52" y="4"/>
                    <a:pt x="50" y="0"/>
                  </a:cubicBezTo>
                  <a:cubicBezTo>
                    <a:pt x="48" y="1"/>
                    <a:pt x="47" y="2"/>
                    <a:pt x="46" y="2"/>
                  </a:cubicBezTo>
                  <a:cubicBezTo>
                    <a:pt x="46" y="4"/>
                    <a:pt x="43" y="5"/>
                    <a:pt x="42" y="5"/>
                  </a:cubicBezTo>
                  <a:cubicBezTo>
                    <a:pt x="40" y="5"/>
                    <a:pt x="39" y="4"/>
                    <a:pt x="38" y="5"/>
                  </a:cubicBezTo>
                  <a:cubicBezTo>
                    <a:pt x="37" y="6"/>
                    <a:pt x="35" y="7"/>
                    <a:pt x="34" y="6"/>
                  </a:cubicBezTo>
                  <a:cubicBezTo>
                    <a:pt x="34" y="5"/>
                    <a:pt x="31" y="5"/>
                    <a:pt x="29" y="5"/>
                  </a:cubicBezTo>
                  <a:cubicBezTo>
                    <a:pt x="28" y="5"/>
                    <a:pt x="23" y="3"/>
                    <a:pt x="21" y="3"/>
                  </a:cubicBezTo>
                  <a:cubicBezTo>
                    <a:pt x="21" y="3"/>
                    <a:pt x="20" y="3"/>
                    <a:pt x="18" y="4"/>
                  </a:cubicBezTo>
                  <a:cubicBezTo>
                    <a:pt x="19" y="4"/>
                    <a:pt x="18" y="5"/>
                    <a:pt x="18" y="5"/>
                  </a:cubicBezTo>
                  <a:cubicBezTo>
                    <a:pt x="16" y="6"/>
                    <a:pt x="13" y="8"/>
                    <a:pt x="12" y="9"/>
                  </a:cubicBezTo>
                  <a:cubicBezTo>
                    <a:pt x="11" y="9"/>
                    <a:pt x="7" y="18"/>
                    <a:pt x="5" y="21"/>
                  </a:cubicBezTo>
                  <a:cubicBezTo>
                    <a:pt x="2" y="23"/>
                    <a:pt x="0" y="24"/>
                    <a:pt x="0" y="25"/>
                  </a:cubicBezTo>
                  <a:cubicBezTo>
                    <a:pt x="0" y="25"/>
                    <a:pt x="3" y="28"/>
                    <a:pt x="3" y="29"/>
                  </a:cubicBezTo>
                  <a:cubicBezTo>
                    <a:pt x="3" y="31"/>
                    <a:pt x="3" y="32"/>
                    <a:pt x="5" y="32"/>
                  </a:cubicBezTo>
                  <a:cubicBezTo>
                    <a:pt x="7" y="32"/>
                    <a:pt x="5" y="37"/>
                    <a:pt x="6" y="37"/>
                  </a:cubicBezTo>
                  <a:cubicBezTo>
                    <a:pt x="8" y="37"/>
                    <a:pt x="15" y="38"/>
                    <a:pt x="15" y="40"/>
                  </a:cubicBezTo>
                  <a:cubicBezTo>
                    <a:pt x="15" y="41"/>
                    <a:pt x="16" y="42"/>
                    <a:pt x="16" y="43"/>
                  </a:cubicBezTo>
                  <a:cubicBezTo>
                    <a:pt x="18" y="44"/>
                    <a:pt x="20" y="47"/>
                    <a:pt x="20" y="46"/>
                  </a:cubicBezTo>
                  <a:cubicBezTo>
                    <a:pt x="21" y="46"/>
                    <a:pt x="28" y="47"/>
                    <a:pt x="29" y="47"/>
                  </a:cubicBezTo>
                  <a:cubicBezTo>
                    <a:pt x="30" y="47"/>
                    <a:pt x="36" y="47"/>
                    <a:pt x="38" y="47"/>
                  </a:cubicBezTo>
                  <a:cubicBezTo>
                    <a:pt x="39" y="48"/>
                    <a:pt x="42" y="47"/>
                    <a:pt x="43" y="45"/>
                  </a:cubicBezTo>
                  <a:cubicBezTo>
                    <a:pt x="45" y="43"/>
                    <a:pt x="51" y="43"/>
                    <a:pt x="53" y="43"/>
                  </a:cubicBezTo>
                  <a:cubicBezTo>
                    <a:pt x="55" y="44"/>
                    <a:pt x="58" y="44"/>
                    <a:pt x="59" y="45"/>
                  </a:cubicBezTo>
                  <a:cubicBezTo>
                    <a:pt x="60" y="46"/>
                    <a:pt x="62" y="47"/>
                    <a:pt x="64" y="48"/>
                  </a:cubicBezTo>
                  <a:cubicBezTo>
                    <a:pt x="64" y="46"/>
                    <a:pt x="64" y="45"/>
                    <a:pt x="64" y="43"/>
                  </a:cubicBezTo>
                  <a:cubicBezTo>
                    <a:pt x="64" y="41"/>
                    <a:pt x="66" y="37"/>
                    <a:pt x="68" y="37"/>
                  </a:cubicBezTo>
                  <a:cubicBezTo>
                    <a:pt x="71" y="37"/>
                    <a:pt x="73" y="37"/>
                    <a:pt x="72" y="33"/>
                  </a:cubicBezTo>
                  <a:cubicBezTo>
                    <a:pt x="72" y="32"/>
                    <a:pt x="72" y="32"/>
                    <a:pt x="72" y="32"/>
                  </a:cubicBezTo>
                  <a:cubicBezTo>
                    <a:pt x="71" y="31"/>
                    <a:pt x="70" y="30"/>
                    <a:pt x="69" y="30"/>
                  </a:cubicBezTo>
                  <a:cubicBezTo>
                    <a:pt x="68" y="30"/>
                    <a:pt x="66" y="32"/>
                    <a:pt x="65" y="3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52" name="Google Shape;1952;p124"/>
            <p:cNvSpPr/>
            <p:nvPr/>
          </p:nvSpPr>
          <p:spPr>
            <a:xfrm>
              <a:off x="4921250" y="1958975"/>
              <a:ext cx="69850" cy="85725"/>
            </a:xfrm>
            <a:custGeom>
              <a:avLst/>
              <a:gdLst/>
              <a:ahLst/>
              <a:cxnLst/>
              <a:rect l="l" t="t" r="r" b="b"/>
              <a:pathLst>
                <a:path w="25" h="31" extrusionOk="0">
                  <a:moveTo>
                    <a:pt x="18" y="8"/>
                  </a:moveTo>
                  <a:cubicBezTo>
                    <a:pt x="17" y="5"/>
                    <a:pt x="14" y="4"/>
                    <a:pt x="13" y="4"/>
                  </a:cubicBezTo>
                  <a:cubicBezTo>
                    <a:pt x="11" y="4"/>
                    <a:pt x="8" y="0"/>
                    <a:pt x="6" y="0"/>
                  </a:cubicBezTo>
                  <a:cubicBezTo>
                    <a:pt x="5" y="0"/>
                    <a:pt x="2" y="1"/>
                    <a:pt x="0" y="1"/>
                  </a:cubicBezTo>
                  <a:cubicBezTo>
                    <a:pt x="2" y="5"/>
                    <a:pt x="5" y="9"/>
                    <a:pt x="6" y="11"/>
                  </a:cubicBezTo>
                  <a:cubicBezTo>
                    <a:pt x="8" y="13"/>
                    <a:pt x="12" y="20"/>
                    <a:pt x="11" y="22"/>
                  </a:cubicBezTo>
                  <a:cubicBezTo>
                    <a:pt x="9" y="23"/>
                    <a:pt x="10" y="29"/>
                    <a:pt x="12" y="31"/>
                  </a:cubicBezTo>
                  <a:cubicBezTo>
                    <a:pt x="13" y="30"/>
                    <a:pt x="17" y="25"/>
                    <a:pt x="17" y="24"/>
                  </a:cubicBezTo>
                  <a:cubicBezTo>
                    <a:pt x="17" y="22"/>
                    <a:pt x="17" y="19"/>
                    <a:pt x="20" y="20"/>
                  </a:cubicBezTo>
                  <a:cubicBezTo>
                    <a:pt x="23" y="21"/>
                    <a:pt x="25" y="22"/>
                    <a:pt x="25" y="21"/>
                  </a:cubicBezTo>
                  <a:cubicBezTo>
                    <a:pt x="25" y="20"/>
                    <a:pt x="24" y="17"/>
                    <a:pt x="23" y="16"/>
                  </a:cubicBezTo>
                  <a:cubicBezTo>
                    <a:pt x="22" y="15"/>
                    <a:pt x="19" y="11"/>
                    <a:pt x="18" y="8"/>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53" name="Google Shape;1953;p124"/>
            <p:cNvSpPr/>
            <p:nvPr/>
          </p:nvSpPr>
          <p:spPr>
            <a:xfrm>
              <a:off x="4818063" y="2081213"/>
              <a:ext cx="141288" cy="77788"/>
            </a:xfrm>
            <a:custGeom>
              <a:avLst/>
              <a:gdLst/>
              <a:ahLst/>
              <a:cxnLst/>
              <a:rect l="l" t="t" r="r" b="b"/>
              <a:pathLst>
                <a:path w="51" h="28" extrusionOk="0">
                  <a:moveTo>
                    <a:pt x="40" y="0"/>
                  </a:moveTo>
                  <a:cubicBezTo>
                    <a:pt x="38" y="0"/>
                    <a:pt x="32" y="0"/>
                    <a:pt x="30" y="2"/>
                  </a:cubicBezTo>
                  <a:cubicBezTo>
                    <a:pt x="29" y="4"/>
                    <a:pt x="26" y="5"/>
                    <a:pt x="25" y="4"/>
                  </a:cubicBezTo>
                  <a:cubicBezTo>
                    <a:pt x="23" y="4"/>
                    <a:pt x="17" y="4"/>
                    <a:pt x="16" y="4"/>
                  </a:cubicBezTo>
                  <a:cubicBezTo>
                    <a:pt x="15" y="4"/>
                    <a:pt x="8" y="3"/>
                    <a:pt x="7" y="3"/>
                  </a:cubicBezTo>
                  <a:cubicBezTo>
                    <a:pt x="7" y="4"/>
                    <a:pt x="5" y="1"/>
                    <a:pt x="3" y="0"/>
                  </a:cubicBezTo>
                  <a:cubicBezTo>
                    <a:pt x="3" y="0"/>
                    <a:pt x="3" y="1"/>
                    <a:pt x="2" y="1"/>
                  </a:cubicBezTo>
                  <a:cubicBezTo>
                    <a:pt x="1" y="2"/>
                    <a:pt x="0" y="5"/>
                    <a:pt x="2" y="7"/>
                  </a:cubicBezTo>
                  <a:cubicBezTo>
                    <a:pt x="4" y="8"/>
                    <a:pt x="6" y="12"/>
                    <a:pt x="5" y="12"/>
                  </a:cubicBezTo>
                  <a:cubicBezTo>
                    <a:pt x="3" y="12"/>
                    <a:pt x="2" y="14"/>
                    <a:pt x="2" y="15"/>
                  </a:cubicBezTo>
                  <a:cubicBezTo>
                    <a:pt x="2" y="16"/>
                    <a:pt x="1" y="18"/>
                    <a:pt x="2" y="19"/>
                  </a:cubicBezTo>
                  <a:cubicBezTo>
                    <a:pt x="3" y="19"/>
                    <a:pt x="6" y="23"/>
                    <a:pt x="6" y="24"/>
                  </a:cubicBezTo>
                  <a:cubicBezTo>
                    <a:pt x="7" y="25"/>
                    <a:pt x="8" y="25"/>
                    <a:pt x="8" y="26"/>
                  </a:cubicBezTo>
                  <a:cubicBezTo>
                    <a:pt x="11" y="26"/>
                    <a:pt x="17" y="26"/>
                    <a:pt x="19" y="26"/>
                  </a:cubicBezTo>
                  <a:cubicBezTo>
                    <a:pt x="21" y="27"/>
                    <a:pt x="27" y="28"/>
                    <a:pt x="27" y="28"/>
                  </a:cubicBezTo>
                  <a:cubicBezTo>
                    <a:pt x="29" y="28"/>
                    <a:pt x="31" y="27"/>
                    <a:pt x="30" y="26"/>
                  </a:cubicBezTo>
                  <a:cubicBezTo>
                    <a:pt x="30" y="25"/>
                    <a:pt x="33" y="24"/>
                    <a:pt x="34" y="24"/>
                  </a:cubicBezTo>
                  <a:cubicBezTo>
                    <a:pt x="34" y="23"/>
                    <a:pt x="34" y="22"/>
                    <a:pt x="34" y="22"/>
                  </a:cubicBezTo>
                  <a:cubicBezTo>
                    <a:pt x="35" y="21"/>
                    <a:pt x="40" y="21"/>
                    <a:pt x="42" y="22"/>
                  </a:cubicBezTo>
                  <a:cubicBezTo>
                    <a:pt x="44" y="22"/>
                    <a:pt x="45" y="22"/>
                    <a:pt x="46" y="21"/>
                  </a:cubicBezTo>
                  <a:cubicBezTo>
                    <a:pt x="45" y="20"/>
                    <a:pt x="45" y="19"/>
                    <a:pt x="45" y="19"/>
                  </a:cubicBezTo>
                  <a:cubicBezTo>
                    <a:pt x="43" y="19"/>
                    <a:pt x="41" y="14"/>
                    <a:pt x="43" y="13"/>
                  </a:cubicBezTo>
                  <a:cubicBezTo>
                    <a:pt x="45" y="13"/>
                    <a:pt x="47" y="7"/>
                    <a:pt x="49" y="6"/>
                  </a:cubicBezTo>
                  <a:cubicBezTo>
                    <a:pt x="50" y="6"/>
                    <a:pt x="51" y="5"/>
                    <a:pt x="51" y="5"/>
                  </a:cubicBezTo>
                  <a:cubicBezTo>
                    <a:pt x="49" y="4"/>
                    <a:pt x="47" y="3"/>
                    <a:pt x="46" y="2"/>
                  </a:cubicBezTo>
                  <a:cubicBezTo>
                    <a:pt x="45" y="1"/>
                    <a:pt x="42" y="1"/>
                    <a:pt x="40" y="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54" name="Google Shape;1954;p124"/>
            <p:cNvSpPr/>
            <p:nvPr/>
          </p:nvSpPr>
          <p:spPr>
            <a:xfrm>
              <a:off x="4778375" y="2128838"/>
              <a:ext cx="61913" cy="44450"/>
            </a:xfrm>
            <a:custGeom>
              <a:avLst/>
              <a:gdLst/>
              <a:ahLst/>
              <a:cxnLst/>
              <a:rect l="l" t="t" r="r" b="b"/>
              <a:pathLst>
                <a:path w="22" h="16" extrusionOk="0">
                  <a:moveTo>
                    <a:pt x="5" y="16"/>
                  </a:moveTo>
                  <a:cubicBezTo>
                    <a:pt x="5" y="16"/>
                    <a:pt x="5" y="16"/>
                    <a:pt x="5" y="16"/>
                  </a:cubicBezTo>
                  <a:cubicBezTo>
                    <a:pt x="5" y="16"/>
                    <a:pt x="5" y="16"/>
                    <a:pt x="6" y="16"/>
                  </a:cubicBezTo>
                  <a:cubicBezTo>
                    <a:pt x="6" y="16"/>
                    <a:pt x="6" y="16"/>
                    <a:pt x="6" y="16"/>
                  </a:cubicBezTo>
                  <a:cubicBezTo>
                    <a:pt x="6" y="16"/>
                    <a:pt x="6" y="16"/>
                    <a:pt x="6" y="16"/>
                  </a:cubicBezTo>
                  <a:cubicBezTo>
                    <a:pt x="6" y="16"/>
                    <a:pt x="6" y="16"/>
                    <a:pt x="6" y="16"/>
                  </a:cubicBezTo>
                  <a:cubicBezTo>
                    <a:pt x="7" y="16"/>
                    <a:pt x="8" y="16"/>
                    <a:pt x="9" y="16"/>
                  </a:cubicBezTo>
                  <a:cubicBezTo>
                    <a:pt x="9" y="16"/>
                    <a:pt x="9" y="16"/>
                    <a:pt x="9" y="16"/>
                  </a:cubicBezTo>
                  <a:cubicBezTo>
                    <a:pt x="9" y="16"/>
                    <a:pt x="9" y="16"/>
                    <a:pt x="10" y="16"/>
                  </a:cubicBezTo>
                  <a:cubicBezTo>
                    <a:pt x="10" y="16"/>
                    <a:pt x="10" y="16"/>
                    <a:pt x="10" y="16"/>
                  </a:cubicBezTo>
                  <a:cubicBezTo>
                    <a:pt x="10" y="15"/>
                    <a:pt x="10" y="15"/>
                    <a:pt x="11" y="15"/>
                  </a:cubicBezTo>
                  <a:cubicBezTo>
                    <a:pt x="13" y="15"/>
                    <a:pt x="13" y="13"/>
                    <a:pt x="14" y="13"/>
                  </a:cubicBezTo>
                  <a:cubicBezTo>
                    <a:pt x="15" y="14"/>
                    <a:pt x="21" y="11"/>
                    <a:pt x="22" y="10"/>
                  </a:cubicBezTo>
                  <a:cubicBezTo>
                    <a:pt x="22" y="9"/>
                    <a:pt x="22" y="9"/>
                    <a:pt x="22" y="9"/>
                  </a:cubicBezTo>
                  <a:cubicBezTo>
                    <a:pt x="22" y="8"/>
                    <a:pt x="21" y="8"/>
                    <a:pt x="20" y="7"/>
                  </a:cubicBezTo>
                  <a:cubicBezTo>
                    <a:pt x="20" y="6"/>
                    <a:pt x="17" y="2"/>
                    <a:pt x="16" y="2"/>
                  </a:cubicBezTo>
                  <a:cubicBezTo>
                    <a:pt x="16" y="2"/>
                    <a:pt x="16" y="2"/>
                    <a:pt x="16" y="1"/>
                  </a:cubicBezTo>
                  <a:cubicBezTo>
                    <a:pt x="16" y="1"/>
                    <a:pt x="16" y="1"/>
                    <a:pt x="16" y="1"/>
                  </a:cubicBezTo>
                  <a:cubicBezTo>
                    <a:pt x="16" y="1"/>
                    <a:pt x="16" y="1"/>
                    <a:pt x="16" y="0"/>
                  </a:cubicBezTo>
                  <a:cubicBezTo>
                    <a:pt x="10" y="1"/>
                    <a:pt x="2" y="3"/>
                    <a:pt x="2" y="3"/>
                  </a:cubicBezTo>
                  <a:cubicBezTo>
                    <a:pt x="2" y="3"/>
                    <a:pt x="2" y="3"/>
                    <a:pt x="2" y="3"/>
                  </a:cubicBezTo>
                  <a:cubicBezTo>
                    <a:pt x="1" y="5"/>
                    <a:pt x="0" y="9"/>
                    <a:pt x="1" y="11"/>
                  </a:cubicBezTo>
                  <a:cubicBezTo>
                    <a:pt x="1" y="13"/>
                    <a:pt x="3" y="14"/>
                    <a:pt x="5" y="1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55" name="Google Shape;1955;p124"/>
            <p:cNvSpPr/>
            <p:nvPr/>
          </p:nvSpPr>
          <p:spPr>
            <a:xfrm>
              <a:off x="4818063" y="1841500"/>
              <a:ext cx="401638" cy="233363"/>
            </a:xfrm>
            <a:custGeom>
              <a:avLst/>
              <a:gdLst/>
              <a:ahLst/>
              <a:cxnLst/>
              <a:rect l="l" t="t" r="r" b="b"/>
              <a:pathLst>
                <a:path w="144" h="84" extrusionOk="0">
                  <a:moveTo>
                    <a:pt x="128" y="52"/>
                  </a:moveTo>
                  <a:cubicBezTo>
                    <a:pt x="129" y="52"/>
                    <a:pt x="133" y="48"/>
                    <a:pt x="134" y="48"/>
                  </a:cubicBezTo>
                  <a:cubicBezTo>
                    <a:pt x="135" y="48"/>
                    <a:pt x="141" y="49"/>
                    <a:pt x="141" y="48"/>
                  </a:cubicBezTo>
                  <a:cubicBezTo>
                    <a:pt x="141" y="47"/>
                    <a:pt x="143" y="44"/>
                    <a:pt x="142" y="43"/>
                  </a:cubicBezTo>
                  <a:cubicBezTo>
                    <a:pt x="142" y="43"/>
                    <a:pt x="140" y="41"/>
                    <a:pt x="140" y="40"/>
                  </a:cubicBezTo>
                  <a:cubicBezTo>
                    <a:pt x="141" y="40"/>
                    <a:pt x="143" y="40"/>
                    <a:pt x="143" y="38"/>
                  </a:cubicBezTo>
                  <a:cubicBezTo>
                    <a:pt x="143" y="37"/>
                    <a:pt x="141" y="37"/>
                    <a:pt x="141" y="36"/>
                  </a:cubicBezTo>
                  <a:cubicBezTo>
                    <a:pt x="141" y="35"/>
                    <a:pt x="144" y="34"/>
                    <a:pt x="144" y="33"/>
                  </a:cubicBezTo>
                  <a:cubicBezTo>
                    <a:pt x="143" y="31"/>
                    <a:pt x="141" y="31"/>
                    <a:pt x="139" y="30"/>
                  </a:cubicBezTo>
                  <a:cubicBezTo>
                    <a:pt x="137" y="29"/>
                    <a:pt x="134" y="29"/>
                    <a:pt x="132" y="28"/>
                  </a:cubicBezTo>
                  <a:cubicBezTo>
                    <a:pt x="130" y="27"/>
                    <a:pt x="126" y="28"/>
                    <a:pt x="126" y="27"/>
                  </a:cubicBezTo>
                  <a:cubicBezTo>
                    <a:pt x="126" y="26"/>
                    <a:pt x="123" y="24"/>
                    <a:pt x="122" y="23"/>
                  </a:cubicBezTo>
                  <a:cubicBezTo>
                    <a:pt x="121" y="22"/>
                    <a:pt x="119" y="22"/>
                    <a:pt x="118" y="23"/>
                  </a:cubicBezTo>
                  <a:cubicBezTo>
                    <a:pt x="116" y="24"/>
                    <a:pt x="115" y="24"/>
                    <a:pt x="113" y="23"/>
                  </a:cubicBezTo>
                  <a:cubicBezTo>
                    <a:pt x="112" y="23"/>
                    <a:pt x="111" y="21"/>
                    <a:pt x="110" y="22"/>
                  </a:cubicBezTo>
                  <a:cubicBezTo>
                    <a:pt x="108" y="22"/>
                    <a:pt x="106" y="22"/>
                    <a:pt x="107" y="20"/>
                  </a:cubicBezTo>
                  <a:cubicBezTo>
                    <a:pt x="107" y="18"/>
                    <a:pt x="104" y="14"/>
                    <a:pt x="103" y="14"/>
                  </a:cubicBezTo>
                  <a:cubicBezTo>
                    <a:pt x="102" y="13"/>
                    <a:pt x="98" y="14"/>
                    <a:pt x="97" y="12"/>
                  </a:cubicBezTo>
                  <a:cubicBezTo>
                    <a:pt x="96" y="11"/>
                    <a:pt x="95" y="9"/>
                    <a:pt x="95" y="8"/>
                  </a:cubicBezTo>
                  <a:cubicBezTo>
                    <a:pt x="96" y="7"/>
                    <a:pt x="95" y="3"/>
                    <a:pt x="94" y="2"/>
                  </a:cubicBezTo>
                  <a:cubicBezTo>
                    <a:pt x="93" y="0"/>
                    <a:pt x="89" y="1"/>
                    <a:pt x="88" y="1"/>
                  </a:cubicBezTo>
                  <a:cubicBezTo>
                    <a:pt x="86" y="2"/>
                    <a:pt x="84" y="1"/>
                    <a:pt x="82" y="1"/>
                  </a:cubicBezTo>
                  <a:cubicBezTo>
                    <a:pt x="81" y="2"/>
                    <a:pt x="80" y="3"/>
                    <a:pt x="79" y="3"/>
                  </a:cubicBezTo>
                  <a:cubicBezTo>
                    <a:pt x="78" y="3"/>
                    <a:pt x="77" y="3"/>
                    <a:pt x="76" y="2"/>
                  </a:cubicBezTo>
                  <a:cubicBezTo>
                    <a:pt x="74" y="3"/>
                    <a:pt x="71" y="3"/>
                    <a:pt x="71" y="3"/>
                  </a:cubicBezTo>
                  <a:cubicBezTo>
                    <a:pt x="71" y="3"/>
                    <a:pt x="66" y="7"/>
                    <a:pt x="66" y="9"/>
                  </a:cubicBezTo>
                  <a:cubicBezTo>
                    <a:pt x="66" y="10"/>
                    <a:pt x="66" y="13"/>
                    <a:pt x="65" y="11"/>
                  </a:cubicBezTo>
                  <a:cubicBezTo>
                    <a:pt x="64" y="10"/>
                    <a:pt x="59" y="10"/>
                    <a:pt x="58" y="11"/>
                  </a:cubicBezTo>
                  <a:cubicBezTo>
                    <a:pt x="56" y="12"/>
                    <a:pt x="55" y="8"/>
                    <a:pt x="52" y="9"/>
                  </a:cubicBezTo>
                  <a:cubicBezTo>
                    <a:pt x="50" y="10"/>
                    <a:pt x="47" y="8"/>
                    <a:pt x="47" y="9"/>
                  </a:cubicBezTo>
                  <a:cubicBezTo>
                    <a:pt x="47" y="10"/>
                    <a:pt x="44" y="9"/>
                    <a:pt x="42" y="8"/>
                  </a:cubicBezTo>
                  <a:cubicBezTo>
                    <a:pt x="40" y="7"/>
                    <a:pt x="36" y="8"/>
                    <a:pt x="34" y="7"/>
                  </a:cubicBezTo>
                  <a:cubicBezTo>
                    <a:pt x="33" y="5"/>
                    <a:pt x="24" y="5"/>
                    <a:pt x="21" y="5"/>
                  </a:cubicBezTo>
                  <a:cubicBezTo>
                    <a:pt x="17" y="5"/>
                    <a:pt x="17" y="7"/>
                    <a:pt x="15" y="8"/>
                  </a:cubicBezTo>
                  <a:cubicBezTo>
                    <a:pt x="14" y="10"/>
                    <a:pt x="12" y="9"/>
                    <a:pt x="11" y="9"/>
                  </a:cubicBezTo>
                  <a:cubicBezTo>
                    <a:pt x="11" y="10"/>
                    <a:pt x="11" y="11"/>
                    <a:pt x="12" y="12"/>
                  </a:cubicBezTo>
                  <a:cubicBezTo>
                    <a:pt x="12" y="13"/>
                    <a:pt x="16" y="18"/>
                    <a:pt x="15" y="20"/>
                  </a:cubicBezTo>
                  <a:cubicBezTo>
                    <a:pt x="14" y="21"/>
                    <a:pt x="12" y="21"/>
                    <a:pt x="11" y="23"/>
                  </a:cubicBezTo>
                  <a:cubicBezTo>
                    <a:pt x="10" y="24"/>
                    <a:pt x="4" y="29"/>
                    <a:pt x="4" y="30"/>
                  </a:cubicBezTo>
                  <a:cubicBezTo>
                    <a:pt x="4" y="31"/>
                    <a:pt x="5" y="35"/>
                    <a:pt x="4" y="36"/>
                  </a:cubicBezTo>
                  <a:cubicBezTo>
                    <a:pt x="3" y="37"/>
                    <a:pt x="0" y="40"/>
                    <a:pt x="0" y="42"/>
                  </a:cubicBezTo>
                  <a:cubicBezTo>
                    <a:pt x="0" y="43"/>
                    <a:pt x="2" y="45"/>
                    <a:pt x="4" y="46"/>
                  </a:cubicBezTo>
                  <a:cubicBezTo>
                    <a:pt x="5" y="46"/>
                    <a:pt x="5" y="46"/>
                    <a:pt x="5" y="47"/>
                  </a:cubicBezTo>
                  <a:cubicBezTo>
                    <a:pt x="7" y="46"/>
                    <a:pt x="8" y="46"/>
                    <a:pt x="8" y="46"/>
                  </a:cubicBezTo>
                  <a:cubicBezTo>
                    <a:pt x="10" y="46"/>
                    <a:pt x="15" y="48"/>
                    <a:pt x="16" y="48"/>
                  </a:cubicBezTo>
                  <a:cubicBezTo>
                    <a:pt x="18" y="48"/>
                    <a:pt x="21" y="48"/>
                    <a:pt x="21" y="49"/>
                  </a:cubicBezTo>
                  <a:cubicBezTo>
                    <a:pt x="22" y="50"/>
                    <a:pt x="24" y="49"/>
                    <a:pt x="25" y="48"/>
                  </a:cubicBezTo>
                  <a:cubicBezTo>
                    <a:pt x="26" y="47"/>
                    <a:pt x="27" y="48"/>
                    <a:pt x="29" y="48"/>
                  </a:cubicBezTo>
                  <a:cubicBezTo>
                    <a:pt x="30" y="48"/>
                    <a:pt x="33" y="47"/>
                    <a:pt x="33" y="45"/>
                  </a:cubicBezTo>
                  <a:cubicBezTo>
                    <a:pt x="34" y="44"/>
                    <a:pt x="41" y="42"/>
                    <a:pt x="43" y="42"/>
                  </a:cubicBezTo>
                  <a:cubicBezTo>
                    <a:pt x="45" y="42"/>
                    <a:pt x="48" y="46"/>
                    <a:pt x="50" y="46"/>
                  </a:cubicBezTo>
                  <a:cubicBezTo>
                    <a:pt x="51" y="46"/>
                    <a:pt x="54" y="47"/>
                    <a:pt x="55" y="50"/>
                  </a:cubicBezTo>
                  <a:cubicBezTo>
                    <a:pt x="56" y="53"/>
                    <a:pt x="59" y="57"/>
                    <a:pt x="60" y="58"/>
                  </a:cubicBezTo>
                  <a:cubicBezTo>
                    <a:pt x="61" y="59"/>
                    <a:pt x="62" y="62"/>
                    <a:pt x="62" y="63"/>
                  </a:cubicBezTo>
                  <a:cubicBezTo>
                    <a:pt x="62" y="64"/>
                    <a:pt x="60" y="63"/>
                    <a:pt x="57" y="62"/>
                  </a:cubicBezTo>
                  <a:cubicBezTo>
                    <a:pt x="54" y="61"/>
                    <a:pt x="54" y="64"/>
                    <a:pt x="54" y="66"/>
                  </a:cubicBezTo>
                  <a:cubicBezTo>
                    <a:pt x="54" y="67"/>
                    <a:pt x="50" y="72"/>
                    <a:pt x="49" y="73"/>
                  </a:cubicBezTo>
                  <a:cubicBezTo>
                    <a:pt x="48" y="74"/>
                    <a:pt x="50" y="75"/>
                    <a:pt x="52" y="75"/>
                  </a:cubicBezTo>
                  <a:cubicBezTo>
                    <a:pt x="53" y="75"/>
                    <a:pt x="55" y="73"/>
                    <a:pt x="56" y="73"/>
                  </a:cubicBezTo>
                  <a:cubicBezTo>
                    <a:pt x="57" y="73"/>
                    <a:pt x="58" y="74"/>
                    <a:pt x="59" y="75"/>
                  </a:cubicBezTo>
                  <a:cubicBezTo>
                    <a:pt x="59" y="71"/>
                    <a:pt x="60" y="72"/>
                    <a:pt x="63" y="69"/>
                  </a:cubicBezTo>
                  <a:cubicBezTo>
                    <a:pt x="67" y="66"/>
                    <a:pt x="67" y="62"/>
                    <a:pt x="70" y="61"/>
                  </a:cubicBezTo>
                  <a:cubicBezTo>
                    <a:pt x="73" y="60"/>
                    <a:pt x="74" y="59"/>
                    <a:pt x="79" y="60"/>
                  </a:cubicBezTo>
                  <a:cubicBezTo>
                    <a:pt x="83" y="60"/>
                    <a:pt x="77" y="63"/>
                    <a:pt x="80" y="65"/>
                  </a:cubicBezTo>
                  <a:cubicBezTo>
                    <a:pt x="83" y="67"/>
                    <a:pt x="92" y="64"/>
                    <a:pt x="93" y="67"/>
                  </a:cubicBezTo>
                  <a:cubicBezTo>
                    <a:pt x="93" y="69"/>
                    <a:pt x="82" y="72"/>
                    <a:pt x="82" y="73"/>
                  </a:cubicBezTo>
                  <a:cubicBezTo>
                    <a:pt x="82" y="74"/>
                    <a:pt x="88" y="75"/>
                    <a:pt x="90" y="76"/>
                  </a:cubicBezTo>
                  <a:cubicBezTo>
                    <a:pt x="92" y="78"/>
                    <a:pt x="90" y="81"/>
                    <a:pt x="91" y="83"/>
                  </a:cubicBezTo>
                  <a:cubicBezTo>
                    <a:pt x="91" y="84"/>
                    <a:pt x="95" y="83"/>
                    <a:pt x="97" y="81"/>
                  </a:cubicBezTo>
                  <a:cubicBezTo>
                    <a:pt x="100" y="79"/>
                    <a:pt x="102" y="80"/>
                    <a:pt x="105" y="78"/>
                  </a:cubicBezTo>
                  <a:cubicBezTo>
                    <a:pt x="108" y="76"/>
                    <a:pt x="115" y="78"/>
                    <a:pt x="116" y="76"/>
                  </a:cubicBezTo>
                  <a:cubicBezTo>
                    <a:pt x="116" y="75"/>
                    <a:pt x="114" y="74"/>
                    <a:pt x="107" y="74"/>
                  </a:cubicBezTo>
                  <a:cubicBezTo>
                    <a:pt x="101" y="75"/>
                    <a:pt x="101" y="69"/>
                    <a:pt x="101" y="68"/>
                  </a:cubicBezTo>
                  <a:cubicBezTo>
                    <a:pt x="101" y="66"/>
                    <a:pt x="107" y="61"/>
                    <a:pt x="111" y="61"/>
                  </a:cubicBezTo>
                  <a:cubicBezTo>
                    <a:pt x="115" y="61"/>
                    <a:pt x="118" y="60"/>
                    <a:pt x="121" y="58"/>
                  </a:cubicBezTo>
                  <a:cubicBezTo>
                    <a:pt x="123" y="57"/>
                    <a:pt x="125" y="57"/>
                    <a:pt x="128" y="56"/>
                  </a:cubicBezTo>
                  <a:cubicBezTo>
                    <a:pt x="127" y="55"/>
                    <a:pt x="127" y="53"/>
                    <a:pt x="128" y="5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56" name="Google Shape;1956;p124"/>
            <p:cNvSpPr/>
            <p:nvPr/>
          </p:nvSpPr>
          <p:spPr>
            <a:xfrm>
              <a:off x="4840288" y="1724025"/>
              <a:ext cx="211138" cy="153988"/>
            </a:xfrm>
            <a:custGeom>
              <a:avLst/>
              <a:gdLst/>
              <a:ahLst/>
              <a:cxnLst/>
              <a:rect l="l" t="t" r="r" b="b"/>
              <a:pathLst>
                <a:path w="76" h="55" extrusionOk="0">
                  <a:moveTo>
                    <a:pt x="71" y="27"/>
                  </a:moveTo>
                  <a:cubicBezTo>
                    <a:pt x="70" y="26"/>
                    <a:pt x="69" y="23"/>
                    <a:pt x="67" y="22"/>
                  </a:cubicBezTo>
                  <a:cubicBezTo>
                    <a:pt x="64" y="21"/>
                    <a:pt x="65" y="18"/>
                    <a:pt x="63" y="17"/>
                  </a:cubicBezTo>
                  <a:cubicBezTo>
                    <a:pt x="61" y="16"/>
                    <a:pt x="62" y="13"/>
                    <a:pt x="62" y="11"/>
                  </a:cubicBezTo>
                  <a:cubicBezTo>
                    <a:pt x="62" y="9"/>
                    <a:pt x="62" y="6"/>
                    <a:pt x="61" y="6"/>
                  </a:cubicBezTo>
                  <a:cubicBezTo>
                    <a:pt x="60" y="5"/>
                    <a:pt x="56" y="3"/>
                    <a:pt x="54" y="4"/>
                  </a:cubicBezTo>
                  <a:cubicBezTo>
                    <a:pt x="52" y="5"/>
                    <a:pt x="50" y="5"/>
                    <a:pt x="49" y="4"/>
                  </a:cubicBezTo>
                  <a:cubicBezTo>
                    <a:pt x="49" y="2"/>
                    <a:pt x="47" y="1"/>
                    <a:pt x="45" y="2"/>
                  </a:cubicBezTo>
                  <a:cubicBezTo>
                    <a:pt x="43" y="2"/>
                    <a:pt x="42" y="1"/>
                    <a:pt x="41" y="1"/>
                  </a:cubicBezTo>
                  <a:cubicBezTo>
                    <a:pt x="41" y="0"/>
                    <a:pt x="41" y="0"/>
                    <a:pt x="41" y="0"/>
                  </a:cubicBezTo>
                  <a:cubicBezTo>
                    <a:pt x="40" y="0"/>
                    <a:pt x="39" y="0"/>
                    <a:pt x="38" y="1"/>
                  </a:cubicBezTo>
                  <a:cubicBezTo>
                    <a:pt x="37" y="2"/>
                    <a:pt x="37" y="4"/>
                    <a:pt x="35" y="4"/>
                  </a:cubicBezTo>
                  <a:cubicBezTo>
                    <a:pt x="33" y="4"/>
                    <a:pt x="32" y="3"/>
                    <a:pt x="30" y="5"/>
                  </a:cubicBezTo>
                  <a:cubicBezTo>
                    <a:pt x="28" y="6"/>
                    <a:pt x="27" y="8"/>
                    <a:pt x="27" y="9"/>
                  </a:cubicBezTo>
                  <a:cubicBezTo>
                    <a:pt x="28" y="10"/>
                    <a:pt x="28" y="12"/>
                    <a:pt x="27" y="12"/>
                  </a:cubicBezTo>
                  <a:cubicBezTo>
                    <a:pt x="25" y="12"/>
                    <a:pt x="25" y="14"/>
                    <a:pt x="24" y="14"/>
                  </a:cubicBezTo>
                  <a:cubicBezTo>
                    <a:pt x="22" y="15"/>
                    <a:pt x="20" y="17"/>
                    <a:pt x="20" y="18"/>
                  </a:cubicBezTo>
                  <a:cubicBezTo>
                    <a:pt x="20" y="19"/>
                    <a:pt x="20" y="22"/>
                    <a:pt x="19" y="22"/>
                  </a:cubicBezTo>
                  <a:cubicBezTo>
                    <a:pt x="18" y="22"/>
                    <a:pt x="14" y="22"/>
                    <a:pt x="13" y="23"/>
                  </a:cubicBezTo>
                  <a:cubicBezTo>
                    <a:pt x="13" y="25"/>
                    <a:pt x="11" y="26"/>
                    <a:pt x="9" y="25"/>
                  </a:cubicBezTo>
                  <a:cubicBezTo>
                    <a:pt x="8" y="25"/>
                    <a:pt x="6" y="25"/>
                    <a:pt x="4" y="25"/>
                  </a:cubicBezTo>
                  <a:cubicBezTo>
                    <a:pt x="4" y="25"/>
                    <a:pt x="4" y="25"/>
                    <a:pt x="3" y="26"/>
                  </a:cubicBezTo>
                  <a:cubicBezTo>
                    <a:pt x="3" y="28"/>
                    <a:pt x="3" y="30"/>
                    <a:pt x="5" y="32"/>
                  </a:cubicBezTo>
                  <a:cubicBezTo>
                    <a:pt x="6" y="33"/>
                    <a:pt x="7" y="38"/>
                    <a:pt x="5" y="39"/>
                  </a:cubicBezTo>
                  <a:cubicBezTo>
                    <a:pt x="3" y="39"/>
                    <a:pt x="0" y="41"/>
                    <a:pt x="0" y="43"/>
                  </a:cubicBezTo>
                  <a:cubicBezTo>
                    <a:pt x="0" y="44"/>
                    <a:pt x="4" y="45"/>
                    <a:pt x="3" y="47"/>
                  </a:cubicBezTo>
                  <a:cubicBezTo>
                    <a:pt x="3" y="48"/>
                    <a:pt x="3" y="50"/>
                    <a:pt x="3" y="51"/>
                  </a:cubicBezTo>
                  <a:cubicBezTo>
                    <a:pt x="4" y="51"/>
                    <a:pt x="6" y="52"/>
                    <a:pt x="7" y="50"/>
                  </a:cubicBezTo>
                  <a:cubicBezTo>
                    <a:pt x="9" y="49"/>
                    <a:pt x="9" y="47"/>
                    <a:pt x="13" y="47"/>
                  </a:cubicBezTo>
                  <a:cubicBezTo>
                    <a:pt x="16" y="47"/>
                    <a:pt x="25" y="47"/>
                    <a:pt x="26" y="49"/>
                  </a:cubicBezTo>
                  <a:cubicBezTo>
                    <a:pt x="28" y="50"/>
                    <a:pt x="32" y="49"/>
                    <a:pt x="34" y="50"/>
                  </a:cubicBezTo>
                  <a:cubicBezTo>
                    <a:pt x="36" y="51"/>
                    <a:pt x="39" y="52"/>
                    <a:pt x="39" y="51"/>
                  </a:cubicBezTo>
                  <a:cubicBezTo>
                    <a:pt x="39" y="50"/>
                    <a:pt x="42" y="52"/>
                    <a:pt x="44" y="51"/>
                  </a:cubicBezTo>
                  <a:cubicBezTo>
                    <a:pt x="47" y="50"/>
                    <a:pt x="48" y="54"/>
                    <a:pt x="50" y="53"/>
                  </a:cubicBezTo>
                  <a:cubicBezTo>
                    <a:pt x="51" y="52"/>
                    <a:pt x="56" y="52"/>
                    <a:pt x="57" y="53"/>
                  </a:cubicBezTo>
                  <a:cubicBezTo>
                    <a:pt x="58" y="55"/>
                    <a:pt x="58" y="52"/>
                    <a:pt x="58" y="51"/>
                  </a:cubicBezTo>
                  <a:cubicBezTo>
                    <a:pt x="58" y="49"/>
                    <a:pt x="63" y="45"/>
                    <a:pt x="63" y="45"/>
                  </a:cubicBezTo>
                  <a:cubicBezTo>
                    <a:pt x="63" y="45"/>
                    <a:pt x="66" y="45"/>
                    <a:pt x="68" y="44"/>
                  </a:cubicBezTo>
                  <a:cubicBezTo>
                    <a:pt x="68" y="44"/>
                    <a:pt x="68" y="43"/>
                    <a:pt x="67" y="41"/>
                  </a:cubicBezTo>
                  <a:cubicBezTo>
                    <a:pt x="66" y="37"/>
                    <a:pt x="65" y="35"/>
                    <a:pt x="66" y="34"/>
                  </a:cubicBezTo>
                  <a:cubicBezTo>
                    <a:pt x="67" y="32"/>
                    <a:pt x="70" y="35"/>
                    <a:pt x="72" y="34"/>
                  </a:cubicBezTo>
                  <a:cubicBezTo>
                    <a:pt x="73" y="34"/>
                    <a:pt x="76" y="32"/>
                    <a:pt x="76" y="31"/>
                  </a:cubicBezTo>
                  <a:cubicBezTo>
                    <a:pt x="75" y="29"/>
                    <a:pt x="73" y="27"/>
                    <a:pt x="71" y="2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57" name="Google Shape;1957;p124"/>
            <p:cNvSpPr/>
            <p:nvPr/>
          </p:nvSpPr>
          <p:spPr>
            <a:xfrm>
              <a:off x="4786313" y="1662113"/>
              <a:ext cx="168275" cy="79375"/>
            </a:xfrm>
            <a:custGeom>
              <a:avLst/>
              <a:gdLst/>
              <a:ahLst/>
              <a:cxnLst/>
              <a:rect l="l" t="t" r="r" b="b"/>
              <a:pathLst>
                <a:path w="60" h="28" extrusionOk="0">
                  <a:moveTo>
                    <a:pt x="20" y="20"/>
                  </a:moveTo>
                  <a:cubicBezTo>
                    <a:pt x="23" y="20"/>
                    <a:pt x="28" y="21"/>
                    <a:pt x="31" y="20"/>
                  </a:cubicBezTo>
                  <a:cubicBezTo>
                    <a:pt x="34" y="19"/>
                    <a:pt x="34" y="22"/>
                    <a:pt x="35" y="22"/>
                  </a:cubicBezTo>
                  <a:cubicBezTo>
                    <a:pt x="37" y="21"/>
                    <a:pt x="41" y="24"/>
                    <a:pt x="43" y="26"/>
                  </a:cubicBezTo>
                  <a:cubicBezTo>
                    <a:pt x="44" y="27"/>
                    <a:pt x="46" y="27"/>
                    <a:pt x="47" y="28"/>
                  </a:cubicBezTo>
                  <a:cubicBezTo>
                    <a:pt x="47" y="28"/>
                    <a:pt x="48" y="27"/>
                    <a:pt x="49" y="27"/>
                  </a:cubicBezTo>
                  <a:cubicBezTo>
                    <a:pt x="51" y="25"/>
                    <a:pt x="52" y="26"/>
                    <a:pt x="54" y="26"/>
                  </a:cubicBezTo>
                  <a:cubicBezTo>
                    <a:pt x="56" y="26"/>
                    <a:pt x="56" y="24"/>
                    <a:pt x="57" y="23"/>
                  </a:cubicBezTo>
                  <a:cubicBezTo>
                    <a:pt x="58" y="22"/>
                    <a:pt x="59" y="22"/>
                    <a:pt x="60" y="22"/>
                  </a:cubicBezTo>
                  <a:cubicBezTo>
                    <a:pt x="59" y="21"/>
                    <a:pt x="59" y="18"/>
                    <a:pt x="58" y="17"/>
                  </a:cubicBezTo>
                  <a:cubicBezTo>
                    <a:pt x="57" y="16"/>
                    <a:pt x="55" y="14"/>
                    <a:pt x="55" y="12"/>
                  </a:cubicBezTo>
                  <a:cubicBezTo>
                    <a:pt x="56" y="11"/>
                    <a:pt x="56" y="9"/>
                    <a:pt x="55" y="8"/>
                  </a:cubicBezTo>
                  <a:cubicBezTo>
                    <a:pt x="54" y="7"/>
                    <a:pt x="53" y="7"/>
                    <a:pt x="53" y="6"/>
                  </a:cubicBezTo>
                  <a:cubicBezTo>
                    <a:pt x="50" y="6"/>
                    <a:pt x="46" y="5"/>
                    <a:pt x="46" y="5"/>
                  </a:cubicBezTo>
                  <a:cubicBezTo>
                    <a:pt x="44" y="6"/>
                    <a:pt x="38" y="1"/>
                    <a:pt x="37" y="1"/>
                  </a:cubicBezTo>
                  <a:cubicBezTo>
                    <a:pt x="37" y="0"/>
                    <a:pt x="33" y="0"/>
                    <a:pt x="29" y="1"/>
                  </a:cubicBezTo>
                  <a:cubicBezTo>
                    <a:pt x="27" y="3"/>
                    <a:pt x="28" y="5"/>
                    <a:pt x="28" y="9"/>
                  </a:cubicBezTo>
                  <a:cubicBezTo>
                    <a:pt x="28" y="13"/>
                    <a:pt x="24" y="12"/>
                    <a:pt x="22" y="12"/>
                  </a:cubicBezTo>
                  <a:cubicBezTo>
                    <a:pt x="19" y="12"/>
                    <a:pt x="16" y="5"/>
                    <a:pt x="14" y="3"/>
                  </a:cubicBezTo>
                  <a:cubicBezTo>
                    <a:pt x="13" y="2"/>
                    <a:pt x="9" y="5"/>
                    <a:pt x="7" y="7"/>
                  </a:cubicBezTo>
                  <a:cubicBezTo>
                    <a:pt x="4" y="9"/>
                    <a:pt x="5" y="12"/>
                    <a:pt x="3" y="13"/>
                  </a:cubicBezTo>
                  <a:cubicBezTo>
                    <a:pt x="2" y="15"/>
                    <a:pt x="0" y="18"/>
                    <a:pt x="2" y="21"/>
                  </a:cubicBezTo>
                  <a:cubicBezTo>
                    <a:pt x="2" y="21"/>
                    <a:pt x="2" y="21"/>
                    <a:pt x="2" y="22"/>
                  </a:cubicBezTo>
                  <a:cubicBezTo>
                    <a:pt x="5" y="21"/>
                    <a:pt x="7" y="21"/>
                    <a:pt x="9" y="20"/>
                  </a:cubicBezTo>
                  <a:cubicBezTo>
                    <a:pt x="11" y="18"/>
                    <a:pt x="18" y="20"/>
                    <a:pt x="20" y="2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58" name="Google Shape;1958;p124"/>
            <p:cNvSpPr/>
            <p:nvPr/>
          </p:nvSpPr>
          <p:spPr>
            <a:xfrm>
              <a:off x="4786313" y="1712913"/>
              <a:ext cx="131763" cy="84138"/>
            </a:xfrm>
            <a:custGeom>
              <a:avLst/>
              <a:gdLst/>
              <a:ahLst/>
              <a:cxnLst/>
              <a:rect l="l" t="t" r="r" b="b"/>
              <a:pathLst>
                <a:path w="47" h="30" extrusionOk="0">
                  <a:moveTo>
                    <a:pt x="7" y="15"/>
                  </a:moveTo>
                  <a:cubicBezTo>
                    <a:pt x="8" y="16"/>
                    <a:pt x="11" y="17"/>
                    <a:pt x="12" y="17"/>
                  </a:cubicBezTo>
                  <a:cubicBezTo>
                    <a:pt x="13" y="16"/>
                    <a:pt x="16" y="18"/>
                    <a:pt x="16" y="19"/>
                  </a:cubicBezTo>
                  <a:cubicBezTo>
                    <a:pt x="16" y="21"/>
                    <a:pt x="15" y="25"/>
                    <a:pt x="16" y="25"/>
                  </a:cubicBezTo>
                  <a:cubicBezTo>
                    <a:pt x="17" y="25"/>
                    <a:pt x="22" y="27"/>
                    <a:pt x="23" y="29"/>
                  </a:cubicBezTo>
                  <a:cubicBezTo>
                    <a:pt x="25" y="29"/>
                    <a:pt x="27" y="29"/>
                    <a:pt x="28" y="29"/>
                  </a:cubicBezTo>
                  <a:cubicBezTo>
                    <a:pt x="30" y="30"/>
                    <a:pt x="32" y="29"/>
                    <a:pt x="32" y="27"/>
                  </a:cubicBezTo>
                  <a:cubicBezTo>
                    <a:pt x="33" y="26"/>
                    <a:pt x="37" y="26"/>
                    <a:pt x="38" y="26"/>
                  </a:cubicBezTo>
                  <a:cubicBezTo>
                    <a:pt x="39" y="26"/>
                    <a:pt x="39" y="23"/>
                    <a:pt x="39" y="22"/>
                  </a:cubicBezTo>
                  <a:cubicBezTo>
                    <a:pt x="39" y="21"/>
                    <a:pt x="41" y="19"/>
                    <a:pt x="43" y="18"/>
                  </a:cubicBezTo>
                  <a:cubicBezTo>
                    <a:pt x="44" y="18"/>
                    <a:pt x="44" y="16"/>
                    <a:pt x="46" y="16"/>
                  </a:cubicBezTo>
                  <a:cubicBezTo>
                    <a:pt x="47" y="16"/>
                    <a:pt x="47" y="14"/>
                    <a:pt x="46" y="13"/>
                  </a:cubicBezTo>
                  <a:cubicBezTo>
                    <a:pt x="46" y="12"/>
                    <a:pt x="47" y="11"/>
                    <a:pt x="47" y="10"/>
                  </a:cubicBezTo>
                  <a:cubicBezTo>
                    <a:pt x="46" y="9"/>
                    <a:pt x="44" y="9"/>
                    <a:pt x="43" y="8"/>
                  </a:cubicBezTo>
                  <a:cubicBezTo>
                    <a:pt x="41" y="6"/>
                    <a:pt x="37" y="3"/>
                    <a:pt x="35" y="4"/>
                  </a:cubicBezTo>
                  <a:cubicBezTo>
                    <a:pt x="34" y="4"/>
                    <a:pt x="34" y="1"/>
                    <a:pt x="31" y="2"/>
                  </a:cubicBezTo>
                  <a:cubicBezTo>
                    <a:pt x="28" y="3"/>
                    <a:pt x="23" y="2"/>
                    <a:pt x="20" y="2"/>
                  </a:cubicBezTo>
                  <a:cubicBezTo>
                    <a:pt x="18" y="2"/>
                    <a:pt x="11" y="0"/>
                    <a:pt x="9" y="2"/>
                  </a:cubicBezTo>
                  <a:cubicBezTo>
                    <a:pt x="7" y="3"/>
                    <a:pt x="5" y="3"/>
                    <a:pt x="2" y="4"/>
                  </a:cubicBezTo>
                  <a:cubicBezTo>
                    <a:pt x="4" y="7"/>
                    <a:pt x="3" y="10"/>
                    <a:pt x="2" y="12"/>
                  </a:cubicBezTo>
                  <a:cubicBezTo>
                    <a:pt x="0" y="14"/>
                    <a:pt x="1" y="14"/>
                    <a:pt x="2" y="14"/>
                  </a:cubicBezTo>
                  <a:cubicBezTo>
                    <a:pt x="4" y="14"/>
                    <a:pt x="6" y="14"/>
                    <a:pt x="7" y="1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59" name="Google Shape;1959;p124"/>
            <p:cNvSpPr/>
            <p:nvPr/>
          </p:nvSpPr>
          <p:spPr>
            <a:xfrm>
              <a:off x="4465638" y="1982788"/>
              <a:ext cx="103188" cy="57150"/>
            </a:xfrm>
            <a:custGeom>
              <a:avLst/>
              <a:gdLst/>
              <a:ahLst/>
              <a:cxnLst/>
              <a:rect l="l" t="t" r="r" b="b"/>
              <a:pathLst>
                <a:path w="37" h="20" extrusionOk="0">
                  <a:moveTo>
                    <a:pt x="33" y="8"/>
                  </a:moveTo>
                  <a:cubicBezTo>
                    <a:pt x="31" y="9"/>
                    <a:pt x="29" y="6"/>
                    <a:pt x="29" y="6"/>
                  </a:cubicBezTo>
                  <a:cubicBezTo>
                    <a:pt x="29" y="5"/>
                    <a:pt x="28" y="3"/>
                    <a:pt x="29" y="2"/>
                  </a:cubicBezTo>
                  <a:cubicBezTo>
                    <a:pt x="27" y="2"/>
                    <a:pt x="25" y="1"/>
                    <a:pt x="24" y="0"/>
                  </a:cubicBezTo>
                  <a:cubicBezTo>
                    <a:pt x="22" y="0"/>
                    <a:pt x="20" y="0"/>
                    <a:pt x="19" y="0"/>
                  </a:cubicBezTo>
                  <a:cubicBezTo>
                    <a:pt x="17" y="1"/>
                    <a:pt x="14" y="1"/>
                    <a:pt x="12" y="1"/>
                  </a:cubicBezTo>
                  <a:cubicBezTo>
                    <a:pt x="12" y="1"/>
                    <a:pt x="11" y="2"/>
                    <a:pt x="11" y="2"/>
                  </a:cubicBezTo>
                  <a:cubicBezTo>
                    <a:pt x="9" y="2"/>
                    <a:pt x="7" y="4"/>
                    <a:pt x="7" y="5"/>
                  </a:cubicBezTo>
                  <a:cubicBezTo>
                    <a:pt x="6" y="7"/>
                    <a:pt x="2" y="9"/>
                    <a:pt x="1" y="12"/>
                  </a:cubicBezTo>
                  <a:cubicBezTo>
                    <a:pt x="0" y="15"/>
                    <a:pt x="1" y="16"/>
                    <a:pt x="2" y="14"/>
                  </a:cubicBezTo>
                  <a:cubicBezTo>
                    <a:pt x="4" y="12"/>
                    <a:pt x="6" y="13"/>
                    <a:pt x="6" y="15"/>
                  </a:cubicBezTo>
                  <a:cubicBezTo>
                    <a:pt x="6" y="16"/>
                    <a:pt x="8" y="17"/>
                    <a:pt x="7" y="19"/>
                  </a:cubicBezTo>
                  <a:cubicBezTo>
                    <a:pt x="7" y="19"/>
                    <a:pt x="7" y="19"/>
                    <a:pt x="7" y="19"/>
                  </a:cubicBezTo>
                  <a:cubicBezTo>
                    <a:pt x="10" y="19"/>
                    <a:pt x="13" y="18"/>
                    <a:pt x="14" y="18"/>
                  </a:cubicBezTo>
                  <a:cubicBezTo>
                    <a:pt x="16" y="18"/>
                    <a:pt x="18" y="13"/>
                    <a:pt x="18" y="13"/>
                  </a:cubicBezTo>
                  <a:cubicBezTo>
                    <a:pt x="19" y="12"/>
                    <a:pt x="21" y="16"/>
                    <a:pt x="23" y="18"/>
                  </a:cubicBezTo>
                  <a:cubicBezTo>
                    <a:pt x="25" y="20"/>
                    <a:pt x="25" y="17"/>
                    <a:pt x="25" y="15"/>
                  </a:cubicBezTo>
                  <a:cubicBezTo>
                    <a:pt x="25" y="14"/>
                    <a:pt x="27" y="13"/>
                    <a:pt x="28" y="14"/>
                  </a:cubicBezTo>
                  <a:cubicBezTo>
                    <a:pt x="29" y="14"/>
                    <a:pt x="32" y="14"/>
                    <a:pt x="32" y="13"/>
                  </a:cubicBezTo>
                  <a:cubicBezTo>
                    <a:pt x="32" y="11"/>
                    <a:pt x="33" y="12"/>
                    <a:pt x="34" y="12"/>
                  </a:cubicBezTo>
                  <a:cubicBezTo>
                    <a:pt x="35" y="12"/>
                    <a:pt x="35" y="10"/>
                    <a:pt x="35" y="10"/>
                  </a:cubicBezTo>
                  <a:cubicBezTo>
                    <a:pt x="37" y="8"/>
                    <a:pt x="37" y="8"/>
                    <a:pt x="37" y="8"/>
                  </a:cubicBezTo>
                  <a:cubicBezTo>
                    <a:pt x="36" y="8"/>
                    <a:pt x="34" y="7"/>
                    <a:pt x="33" y="8"/>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60" name="Google Shape;1960;p124"/>
            <p:cNvSpPr/>
            <p:nvPr/>
          </p:nvSpPr>
          <p:spPr>
            <a:xfrm>
              <a:off x="4465638" y="1768475"/>
              <a:ext cx="201613" cy="225425"/>
            </a:xfrm>
            <a:custGeom>
              <a:avLst/>
              <a:gdLst/>
              <a:ahLst/>
              <a:cxnLst/>
              <a:rect l="l" t="t" r="r" b="b"/>
              <a:pathLst>
                <a:path w="72" h="81" extrusionOk="0">
                  <a:moveTo>
                    <a:pt x="9" y="21"/>
                  </a:moveTo>
                  <a:cubicBezTo>
                    <a:pt x="7" y="24"/>
                    <a:pt x="4" y="24"/>
                    <a:pt x="5" y="25"/>
                  </a:cubicBezTo>
                  <a:cubicBezTo>
                    <a:pt x="5" y="25"/>
                    <a:pt x="8" y="28"/>
                    <a:pt x="7" y="29"/>
                  </a:cubicBezTo>
                  <a:cubicBezTo>
                    <a:pt x="7" y="30"/>
                    <a:pt x="6" y="29"/>
                    <a:pt x="6" y="32"/>
                  </a:cubicBezTo>
                  <a:cubicBezTo>
                    <a:pt x="6" y="34"/>
                    <a:pt x="2" y="34"/>
                    <a:pt x="1" y="34"/>
                  </a:cubicBezTo>
                  <a:cubicBezTo>
                    <a:pt x="0" y="34"/>
                    <a:pt x="1" y="36"/>
                    <a:pt x="1" y="38"/>
                  </a:cubicBezTo>
                  <a:cubicBezTo>
                    <a:pt x="0" y="39"/>
                    <a:pt x="0" y="43"/>
                    <a:pt x="0" y="44"/>
                  </a:cubicBezTo>
                  <a:cubicBezTo>
                    <a:pt x="0" y="45"/>
                    <a:pt x="2" y="48"/>
                    <a:pt x="2" y="49"/>
                  </a:cubicBezTo>
                  <a:cubicBezTo>
                    <a:pt x="2" y="50"/>
                    <a:pt x="0" y="51"/>
                    <a:pt x="0" y="52"/>
                  </a:cubicBezTo>
                  <a:cubicBezTo>
                    <a:pt x="1" y="53"/>
                    <a:pt x="2" y="54"/>
                    <a:pt x="3" y="59"/>
                  </a:cubicBezTo>
                  <a:cubicBezTo>
                    <a:pt x="4" y="59"/>
                    <a:pt x="4" y="59"/>
                    <a:pt x="5" y="60"/>
                  </a:cubicBezTo>
                  <a:cubicBezTo>
                    <a:pt x="6" y="61"/>
                    <a:pt x="7" y="62"/>
                    <a:pt x="10" y="62"/>
                  </a:cubicBezTo>
                  <a:cubicBezTo>
                    <a:pt x="12" y="62"/>
                    <a:pt x="13" y="64"/>
                    <a:pt x="14" y="64"/>
                  </a:cubicBezTo>
                  <a:cubicBezTo>
                    <a:pt x="15" y="63"/>
                    <a:pt x="18" y="64"/>
                    <a:pt x="16" y="66"/>
                  </a:cubicBezTo>
                  <a:cubicBezTo>
                    <a:pt x="13" y="68"/>
                    <a:pt x="13" y="71"/>
                    <a:pt x="12" y="73"/>
                  </a:cubicBezTo>
                  <a:cubicBezTo>
                    <a:pt x="12" y="74"/>
                    <a:pt x="12" y="76"/>
                    <a:pt x="12" y="78"/>
                  </a:cubicBezTo>
                  <a:cubicBezTo>
                    <a:pt x="14" y="78"/>
                    <a:pt x="17" y="78"/>
                    <a:pt x="19" y="77"/>
                  </a:cubicBezTo>
                  <a:cubicBezTo>
                    <a:pt x="20" y="77"/>
                    <a:pt x="22" y="77"/>
                    <a:pt x="24" y="77"/>
                  </a:cubicBezTo>
                  <a:cubicBezTo>
                    <a:pt x="25" y="78"/>
                    <a:pt x="27" y="79"/>
                    <a:pt x="29" y="79"/>
                  </a:cubicBezTo>
                  <a:cubicBezTo>
                    <a:pt x="29" y="79"/>
                    <a:pt x="29" y="78"/>
                    <a:pt x="30" y="78"/>
                  </a:cubicBezTo>
                  <a:cubicBezTo>
                    <a:pt x="31" y="78"/>
                    <a:pt x="33" y="81"/>
                    <a:pt x="34" y="80"/>
                  </a:cubicBezTo>
                  <a:cubicBezTo>
                    <a:pt x="35" y="78"/>
                    <a:pt x="38" y="78"/>
                    <a:pt x="39" y="79"/>
                  </a:cubicBezTo>
                  <a:cubicBezTo>
                    <a:pt x="40" y="80"/>
                    <a:pt x="42" y="80"/>
                    <a:pt x="44" y="79"/>
                  </a:cubicBezTo>
                  <a:cubicBezTo>
                    <a:pt x="45" y="77"/>
                    <a:pt x="51" y="76"/>
                    <a:pt x="52" y="77"/>
                  </a:cubicBezTo>
                  <a:cubicBezTo>
                    <a:pt x="53" y="77"/>
                    <a:pt x="56" y="79"/>
                    <a:pt x="55" y="75"/>
                  </a:cubicBezTo>
                  <a:cubicBezTo>
                    <a:pt x="54" y="70"/>
                    <a:pt x="58" y="71"/>
                    <a:pt x="58" y="70"/>
                  </a:cubicBezTo>
                  <a:cubicBezTo>
                    <a:pt x="59" y="68"/>
                    <a:pt x="63" y="67"/>
                    <a:pt x="63" y="66"/>
                  </a:cubicBezTo>
                  <a:cubicBezTo>
                    <a:pt x="62" y="65"/>
                    <a:pt x="56" y="61"/>
                    <a:pt x="54" y="60"/>
                  </a:cubicBezTo>
                  <a:cubicBezTo>
                    <a:pt x="53" y="59"/>
                    <a:pt x="53" y="55"/>
                    <a:pt x="52" y="53"/>
                  </a:cubicBezTo>
                  <a:cubicBezTo>
                    <a:pt x="51" y="51"/>
                    <a:pt x="49" y="49"/>
                    <a:pt x="51" y="49"/>
                  </a:cubicBezTo>
                  <a:cubicBezTo>
                    <a:pt x="53" y="48"/>
                    <a:pt x="58" y="47"/>
                    <a:pt x="60" y="46"/>
                  </a:cubicBezTo>
                  <a:cubicBezTo>
                    <a:pt x="61" y="44"/>
                    <a:pt x="65" y="44"/>
                    <a:pt x="66" y="43"/>
                  </a:cubicBezTo>
                  <a:cubicBezTo>
                    <a:pt x="67" y="41"/>
                    <a:pt x="70" y="43"/>
                    <a:pt x="70" y="42"/>
                  </a:cubicBezTo>
                  <a:cubicBezTo>
                    <a:pt x="71" y="41"/>
                    <a:pt x="72" y="39"/>
                    <a:pt x="71" y="38"/>
                  </a:cubicBezTo>
                  <a:cubicBezTo>
                    <a:pt x="70" y="37"/>
                    <a:pt x="69" y="35"/>
                    <a:pt x="69" y="31"/>
                  </a:cubicBezTo>
                  <a:cubicBezTo>
                    <a:pt x="68" y="28"/>
                    <a:pt x="68" y="29"/>
                    <a:pt x="68" y="27"/>
                  </a:cubicBezTo>
                  <a:cubicBezTo>
                    <a:pt x="68" y="26"/>
                    <a:pt x="67" y="24"/>
                    <a:pt x="66" y="23"/>
                  </a:cubicBezTo>
                  <a:cubicBezTo>
                    <a:pt x="65" y="23"/>
                    <a:pt x="64" y="22"/>
                    <a:pt x="65" y="20"/>
                  </a:cubicBezTo>
                  <a:cubicBezTo>
                    <a:pt x="66" y="18"/>
                    <a:pt x="66" y="13"/>
                    <a:pt x="65" y="12"/>
                  </a:cubicBezTo>
                  <a:cubicBezTo>
                    <a:pt x="65" y="11"/>
                    <a:pt x="65" y="11"/>
                    <a:pt x="65" y="11"/>
                  </a:cubicBezTo>
                  <a:cubicBezTo>
                    <a:pt x="65" y="11"/>
                    <a:pt x="65" y="10"/>
                    <a:pt x="65" y="10"/>
                  </a:cubicBezTo>
                  <a:cubicBezTo>
                    <a:pt x="64" y="8"/>
                    <a:pt x="63" y="7"/>
                    <a:pt x="60" y="7"/>
                  </a:cubicBezTo>
                  <a:cubicBezTo>
                    <a:pt x="57" y="7"/>
                    <a:pt x="62" y="4"/>
                    <a:pt x="61" y="2"/>
                  </a:cubicBezTo>
                  <a:cubicBezTo>
                    <a:pt x="59" y="1"/>
                    <a:pt x="56" y="5"/>
                    <a:pt x="54" y="4"/>
                  </a:cubicBezTo>
                  <a:cubicBezTo>
                    <a:pt x="51" y="3"/>
                    <a:pt x="47" y="8"/>
                    <a:pt x="44" y="10"/>
                  </a:cubicBezTo>
                  <a:cubicBezTo>
                    <a:pt x="42" y="12"/>
                    <a:pt x="38" y="9"/>
                    <a:pt x="40" y="7"/>
                  </a:cubicBezTo>
                  <a:cubicBezTo>
                    <a:pt x="42" y="4"/>
                    <a:pt x="40" y="4"/>
                    <a:pt x="37" y="5"/>
                  </a:cubicBezTo>
                  <a:cubicBezTo>
                    <a:pt x="35" y="6"/>
                    <a:pt x="31" y="5"/>
                    <a:pt x="32" y="2"/>
                  </a:cubicBezTo>
                  <a:cubicBezTo>
                    <a:pt x="32" y="2"/>
                    <a:pt x="31" y="1"/>
                    <a:pt x="31" y="0"/>
                  </a:cubicBezTo>
                  <a:cubicBezTo>
                    <a:pt x="30" y="1"/>
                    <a:pt x="29" y="1"/>
                    <a:pt x="28" y="0"/>
                  </a:cubicBezTo>
                  <a:cubicBezTo>
                    <a:pt x="27" y="0"/>
                    <a:pt x="24" y="0"/>
                    <a:pt x="21" y="0"/>
                  </a:cubicBezTo>
                  <a:cubicBezTo>
                    <a:pt x="22" y="1"/>
                    <a:pt x="23" y="2"/>
                    <a:pt x="22" y="4"/>
                  </a:cubicBezTo>
                  <a:cubicBezTo>
                    <a:pt x="21" y="6"/>
                    <a:pt x="23" y="7"/>
                    <a:pt x="24" y="10"/>
                  </a:cubicBezTo>
                  <a:cubicBezTo>
                    <a:pt x="26" y="13"/>
                    <a:pt x="21" y="12"/>
                    <a:pt x="21" y="14"/>
                  </a:cubicBezTo>
                  <a:cubicBezTo>
                    <a:pt x="21" y="16"/>
                    <a:pt x="16" y="14"/>
                    <a:pt x="15" y="13"/>
                  </a:cubicBezTo>
                  <a:cubicBezTo>
                    <a:pt x="13" y="12"/>
                    <a:pt x="9" y="13"/>
                    <a:pt x="9" y="14"/>
                  </a:cubicBezTo>
                  <a:cubicBezTo>
                    <a:pt x="9" y="14"/>
                    <a:pt x="9" y="15"/>
                    <a:pt x="9" y="15"/>
                  </a:cubicBezTo>
                  <a:cubicBezTo>
                    <a:pt x="9" y="18"/>
                    <a:pt x="10" y="20"/>
                    <a:pt x="9" y="21"/>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61" name="Google Shape;1961;p124"/>
            <p:cNvSpPr/>
            <p:nvPr/>
          </p:nvSpPr>
          <p:spPr>
            <a:xfrm>
              <a:off x="4792663" y="1222375"/>
              <a:ext cx="236538" cy="376238"/>
            </a:xfrm>
            <a:custGeom>
              <a:avLst/>
              <a:gdLst/>
              <a:ahLst/>
              <a:cxnLst/>
              <a:rect l="l" t="t" r="r" b="b"/>
              <a:pathLst>
                <a:path w="85" h="135" extrusionOk="0">
                  <a:moveTo>
                    <a:pt x="72" y="113"/>
                  </a:moveTo>
                  <a:cubicBezTo>
                    <a:pt x="74" y="109"/>
                    <a:pt x="82" y="106"/>
                    <a:pt x="84" y="102"/>
                  </a:cubicBezTo>
                  <a:cubicBezTo>
                    <a:pt x="84" y="100"/>
                    <a:pt x="85" y="99"/>
                    <a:pt x="82" y="96"/>
                  </a:cubicBezTo>
                  <a:cubicBezTo>
                    <a:pt x="78" y="92"/>
                    <a:pt x="72" y="90"/>
                    <a:pt x="71" y="88"/>
                  </a:cubicBezTo>
                  <a:cubicBezTo>
                    <a:pt x="71" y="86"/>
                    <a:pt x="77" y="86"/>
                    <a:pt x="76" y="83"/>
                  </a:cubicBezTo>
                  <a:cubicBezTo>
                    <a:pt x="76" y="81"/>
                    <a:pt x="73" y="81"/>
                    <a:pt x="72" y="79"/>
                  </a:cubicBezTo>
                  <a:cubicBezTo>
                    <a:pt x="71" y="77"/>
                    <a:pt x="73" y="76"/>
                    <a:pt x="73" y="75"/>
                  </a:cubicBezTo>
                  <a:cubicBezTo>
                    <a:pt x="73" y="74"/>
                    <a:pt x="69" y="74"/>
                    <a:pt x="69" y="72"/>
                  </a:cubicBezTo>
                  <a:cubicBezTo>
                    <a:pt x="69" y="71"/>
                    <a:pt x="72" y="71"/>
                    <a:pt x="71" y="70"/>
                  </a:cubicBezTo>
                  <a:cubicBezTo>
                    <a:pt x="71" y="69"/>
                    <a:pt x="68" y="66"/>
                    <a:pt x="70" y="64"/>
                  </a:cubicBezTo>
                  <a:cubicBezTo>
                    <a:pt x="72" y="62"/>
                    <a:pt x="75" y="64"/>
                    <a:pt x="73" y="59"/>
                  </a:cubicBezTo>
                  <a:cubicBezTo>
                    <a:pt x="70" y="54"/>
                    <a:pt x="66" y="48"/>
                    <a:pt x="65" y="47"/>
                  </a:cubicBezTo>
                  <a:cubicBezTo>
                    <a:pt x="64" y="45"/>
                    <a:pt x="66" y="43"/>
                    <a:pt x="67" y="42"/>
                  </a:cubicBezTo>
                  <a:cubicBezTo>
                    <a:pt x="69" y="41"/>
                    <a:pt x="72" y="38"/>
                    <a:pt x="72" y="36"/>
                  </a:cubicBezTo>
                  <a:cubicBezTo>
                    <a:pt x="72" y="35"/>
                    <a:pt x="68" y="31"/>
                    <a:pt x="67" y="30"/>
                  </a:cubicBezTo>
                  <a:cubicBezTo>
                    <a:pt x="65" y="30"/>
                    <a:pt x="63" y="30"/>
                    <a:pt x="62" y="27"/>
                  </a:cubicBezTo>
                  <a:cubicBezTo>
                    <a:pt x="60" y="25"/>
                    <a:pt x="59" y="24"/>
                    <a:pt x="60" y="23"/>
                  </a:cubicBezTo>
                  <a:cubicBezTo>
                    <a:pt x="62" y="21"/>
                    <a:pt x="62" y="20"/>
                    <a:pt x="62" y="19"/>
                  </a:cubicBezTo>
                  <a:cubicBezTo>
                    <a:pt x="62" y="17"/>
                    <a:pt x="64" y="18"/>
                    <a:pt x="65" y="16"/>
                  </a:cubicBezTo>
                  <a:cubicBezTo>
                    <a:pt x="65" y="15"/>
                    <a:pt x="66" y="14"/>
                    <a:pt x="66" y="13"/>
                  </a:cubicBezTo>
                  <a:cubicBezTo>
                    <a:pt x="66" y="12"/>
                    <a:pt x="67" y="10"/>
                    <a:pt x="66" y="9"/>
                  </a:cubicBezTo>
                  <a:cubicBezTo>
                    <a:pt x="66" y="7"/>
                    <a:pt x="60" y="6"/>
                    <a:pt x="58" y="3"/>
                  </a:cubicBezTo>
                  <a:cubicBezTo>
                    <a:pt x="57" y="0"/>
                    <a:pt x="53" y="2"/>
                    <a:pt x="52" y="3"/>
                  </a:cubicBezTo>
                  <a:cubicBezTo>
                    <a:pt x="50" y="5"/>
                    <a:pt x="44" y="3"/>
                    <a:pt x="44" y="5"/>
                  </a:cubicBezTo>
                  <a:cubicBezTo>
                    <a:pt x="44" y="7"/>
                    <a:pt x="39" y="8"/>
                    <a:pt x="39" y="10"/>
                  </a:cubicBezTo>
                  <a:cubicBezTo>
                    <a:pt x="39" y="13"/>
                    <a:pt x="41" y="18"/>
                    <a:pt x="37" y="17"/>
                  </a:cubicBezTo>
                  <a:cubicBezTo>
                    <a:pt x="33" y="17"/>
                    <a:pt x="36" y="19"/>
                    <a:pt x="34" y="22"/>
                  </a:cubicBezTo>
                  <a:cubicBezTo>
                    <a:pt x="31" y="25"/>
                    <a:pt x="31" y="20"/>
                    <a:pt x="29" y="21"/>
                  </a:cubicBezTo>
                  <a:cubicBezTo>
                    <a:pt x="27" y="21"/>
                    <a:pt x="24" y="18"/>
                    <a:pt x="23" y="20"/>
                  </a:cubicBezTo>
                  <a:cubicBezTo>
                    <a:pt x="22" y="22"/>
                    <a:pt x="18" y="21"/>
                    <a:pt x="14" y="20"/>
                  </a:cubicBezTo>
                  <a:cubicBezTo>
                    <a:pt x="10" y="19"/>
                    <a:pt x="8" y="14"/>
                    <a:pt x="5" y="13"/>
                  </a:cubicBezTo>
                  <a:cubicBezTo>
                    <a:pt x="3" y="13"/>
                    <a:pt x="1" y="15"/>
                    <a:pt x="0" y="17"/>
                  </a:cubicBezTo>
                  <a:cubicBezTo>
                    <a:pt x="3" y="19"/>
                    <a:pt x="5" y="22"/>
                    <a:pt x="9" y="24"/>
                  </a:cubicBezTo>
                  <a:cubicBezTo>
                    <a:pt x="13" y="26"/>
                    <a:pt x="21" y="28"/>
                    <a:pt x="20" y="31"/>
                  </a:cubicBezTo>
                  <a:cubicBezTo>
                    <a:pt x="20" y="33"/>
                    <a:pt x="19" y="37"/>
                    <a:pt x="21" y="38"/>
                  </a:cubicBezTo>
                  <a:cubicBezTo>
                    <a:pt x="23" y="39"/>
                    <a:pt x="20" y="44"/>
                    <a:pt x="23" y="45"/>
                  </a:cubicBezTo>
                  <a:cubicBezTo>
                    <a:pt x="25" y="47"/>
                    <a:pt x="24" y="52"/>
                    <a:pt x="22" y="52"/>
                  </a:cubicBezTo>
                  <a:cubicBezTo>
                    <a:pt x="20" y="52"/>
                    <a:pt x="23" y="55"/>
                    <a:pt x="24" y="57"/>
                  </a:cubicBezTo>
                  <a:cubicBezTo>
                    <a:pt x="24" y="57"/>
                    <a:pt x="25" y="59"/>
                    <a:pt x="25" y="61"/>
                  </a:cubicBezTo>
                  <a:cubicBezTo>
                    <a:pt x="27" y="61"/>
                    <a:pt x="29" y="62"/>
                    <a:pt x="31" y="63"/>
                  </a:cubicBezTo>
                  <a:cubicBezTo>
                    <a:pt x="35" y="65"/>
                    <a:pt x="34" y="67"/>
                    <a:pt x="34" y="69"/>
                  </a:cubicBezTo>
                  <a:cubicBezTo>
                    <a:pt x="34" y="72"/>
                    <a:pt x="34" y="73"/>
                    <a:pt x="33" y="72"/>
                  </a:cubicBezTo>
                  <a:cubicBezTo>
                    <a:pt x="31" y="71"/>
                    <a:pt x="29" y="72"/>
                    <a:pt x="28" y="76"/>
                  </a:cubicBezTo>
                  <a:cubicBezTo>
                    <a:pt x="27" y="79"/>
                    <a:pt x="23" y="84"/>
                    <a:pt x="20" y="84"/>
                  </a:cubicBezTo>
                  <a:cubicBezTo>
                    <a:pt x="17" y="84"/>
                    <a:pt x="18" y="87"/>
                    <a:pt x="15" y="88"/>
                  </a:cubicBezTo>
                  <a:cubicBezTo>
                    <a:pt x="13" y="88"/>
                    <a:pt x="11" y="89"/>
                    <a:pt x="11" y="92"/>
                  </a:cubicBezTo>
                  <a:cubicBezTo>
                    <a:pt x="11" y="94"/>
                    <a:pt x="8" y="95"/>
                    <a:pt x="5" y="95"/>
                  </a:cubicBezTo>
                  <a:cubicBezTo>
                    <a:pt x="3" y="95"/>
                    <a:pt x="4" y="99"/>
                    <a:pt x="2" y="100"/>
                  </a:cubicBezTo>
                  <a:cubicBezTo>
                    <a:pt x="0" y="101"/>
                    <a:pt x="0" y="102"/>
                    <a:pt x="2" y="104"/>
                  </a:cubicBezTo>
                  <a:cubicBezTo>
                    <a:pt x="4" y="107"/>
                    <a:pt x="2" y="108"/>
                    <a:pt x="3" y="110"/>
                  </a:cubicBezTo>
                  <a:cubicBezTo>
                    <a:pt x="4" y="112"/>
                    <a:pt x="6" y="115"/>
                    <a:pt x="4" y="119"/>
                  </a:cubicBezTo>
                  <a:cubicBezTo>
                    <a:pt x="3" y="123"/>
                    <a:pt x="1" y="128"/>
                    <a:pt x="2" y="127"/>
                  </a:cubicBezTo>
                  <a:cubicBezTo>
                    <a:pt x="4" y="127"/>
                    <a:pt x="7" y="131"/>
                    <a:pt x="10" y="130"/>
                  </a:cubicBezTo>
                  <a:cubicBezTo>
                    <a:pt x="12" y="130"/>
                    <a:pt x="12" y="134"/>
                    <a:pt x="15" y="133"/>
                  </a:cubicBezTo>
                  <a:cubicBezTo>
                    <a:pt x="17" y="132"/>
                    <a:pt x="17" y="135"/>
                    <a:pt x="23" y="135"/>
                  </a:cubicBezTo>
                  <a:cubicBezTo>
                    <a:pt x="30" y="135"/>
                    <a:pt x="43" y="129"/>
                    <a:pt x="48" y="129"/>
                  </a:cubicBezTo>
                  <a:cubicBezTo>
                    <a:pt x="51" y="129"/>
                    <a:pt x="54" y="129"/>
                    <a:pt x="56" y="128"/>
                  </a:cubicBezTo>
                  <a:cubicBezTo>
                    <a:pt x="57" y="127"/>
                    <a:pt x="58" y="125"/>
                    <a:pt x="59" y="123"/>
                  </a:cubicBezTo>
                  <a:cubicBezTo>
                    <a:pt x="63" y="120"/>
                    <a:pt x="70" y="118"/>
                    <a:pt x="72" y="11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62" name="Google Shape;1962;p124"/>
            <p:cNvSpPr/>
            <p:nvPr/>
          </p:nvSpPr>
          <p:spPr>
            <a:xfrm>
              <a:off x="5094288" y="2398713"/>
              <a:ext cx="471488" cy="379413"/>
            </a:xfrm>
            <a:custGeom>
              <a:avLst/>
              <a:gdLst/>
              <a:ahLst/>
              <a:cxnLst/>
              <a:rect l="l" t="t" r="r" b="b"/>
              <a:pathLst>
                <a:path w="169" h="136" extrusionOk="0">
                  <a:moveTo>
                    <a:pt x="101" y="29"/>
                  </a:moveTo>
                  <a:cubicBezTo>
                    <a:pt x="101" y="29"/>
                    <a:pt x="89" y="27"/>
                    <a:pt x="87" y="27"/>
                  </a:cubicBezTo>
                  <a:cubicBezTo>
                    <a:pt x="85" y="27"/>
                    <a:pt x="80" y="26"/>
                    <a:pt x="78" y="24"/>
                  </a:cubicBezTo>
                  <a:cubicBezTo>
                    <a:pt x="75" y="21"/>
                    <a:pt x="61" y="11"/>
                    <a:pt x="58" y="10"/>
                  </a:cubicBezTo>
                  <a:cubicBezTo>
                    <a:pt x="56" y="8"/>
                    <a:pt x="45" y="1"/>
                    <a:pt x="42" y="0"/>
                  </a:cubicBezTo>
                  <a:cubicBezTo>
                    <a:pt x="39" y="0"/>
                    <a:pt x="39" y="0"/>
                    <a:pt x="36" y="0"/>
                  </a:cubicBezTo>
                  <a:cubicBezTo>
                    <a:pt x="32" y="0"/>
                    <a:pt x="34" y="3"/>
                    <a:pt x="27" y="3"/>
                  </a:cubicBezTo>
                  <a:cubicBezTo>
                    <a:pt x="21" y="3"/>
                    <a:pt x="18" y="7"/>
                    <a:pt x="19" y="8"/>
                  </a:cubicBezTo>
                  <a:cubicBezTo>
                    <a:pt x="21" y="9"/>
                    <a:pt x="27" y="14"/>
                    <a:pt x="26" y="15"/>
                  </a:cubicBezTo>
                  <a:cubicBezTo>
                    <a:pt x="24" y="16"/>
                    <a:pt x="23" y="19"/>
                    <a:pt x="21" y="19"/>
                  </a:cubicBezTo>
                  <a:cubicBezTo>
                    <a:pt x="18" y="19"/>
                    <a:pt x="16" y="19"/>
                    <a:pt x="16" y="21"/>
                  </a:cubicBezTo>
                  <a:cubicBezTo>
                    <a:pt x="16" y="23"/>
                    <a:pt x="12" y="26"/>
                    <a:pt x="9" y="26"/>
                  </a:cubicBezTo>
                  <a:cubicBezTo>
                    <a:pt x="8" y="26"/>
                    <a:pt x="4" y="24"/>
                    <a:pt x="1" y="22"/>
                  </a:cubicBezTo>
                  <a:cubicBezTo>
                    <a:pt x="0" y="25"/>
                    <a:pt x="0" y="25"/>
                    <a:pt x="0" y="25"/>
                  </a:cubicBezTo>
                  <a:cubicBezTo>
                    <a:pt x="0" y="27"/>
                    <a:pt x="0" y="27"/>
                    <a:pt x="0" y="27"/>
                  </a:cubicBezTo>
                  <a:cubicBezTo>
                    <a:pt x="1" y="28"/>
                    <a:pt x="0" y="35"/>
                    <a:pt x="2" y="36"/>
                  </a:cubicBezTo>
                  <a:cubicBezTo>
                    <a:pt x="3" y="37"/>
                    <a:pt x="4" y="40"/>
                    <a:pt x="8" y="44"/>
                  </a:cubicBezTo>
                  <a:cubicBezTo>
                    <a:pt x="12" y="48"/>
                    <a:pt x="20" y="59"/>
                    <a:pt x="20" y="62"/>
                  </a:cubicBezTo>
                  <a:cubicBezTo>
                    <a:pt x="20" y="65"/>
                    <a:pt x="21" y="68"/>
                    <a:pt x="26" y="71"/>
                  </a:cubicBezTo>
                  <a:cubicBezTo>
                    <a:pt x="31" y="74"/>
                    <a:pt x="31" y="78"/>
                    <a:pt x="33" y="80"/>
                  </a:cubicBezTo>
                  <a:cubicBezTo>
                    <a:pt x="36" y="82"/>
                    <a:pt x="35" y="84"/>
                    <a:pt x="35" y="89"/>
                  </a:cubicBezTo>
                  <a:cubicBezTo>
                    <a:pt x="35" y="94"/>
                    <a:pt x="37" y="100"/>
                    <a:pt x="42" y="102"/>
                  </a:cubicBezTo>
                  <a:cubicBezTo>
                    <a:pt x="46" y="105"/>
                    <a:pt x="49" y="108"/>
                    <a:pt x="51" y="113"/>
                  </a:cubicBezTo>
                  <a:cubicBezTo>
                    <a:pt x="53" y="118"/>
                    <a:pt x="56" y="122"/>
                    <a:pt x="58" y="125"/>
                  </a:cubicBezTo>
                  <a:cubicBezTo>
                    <a:pt x="61" y="128"/>
                    <a:pt x="60" y="129"/>
                    <a:pt x="61" y="131"/>
                  </a:cubicBezTo>
                  <a:cubicBezTo>
                    <a:pt x="62" y="132"/>
                    <a:pt x="63" y="134"/>
                    <a:pt x="64" y="136"/>
                  </a:cubicBezTo>
                  <a:cubicBezTo>
                    <a:pt x="66" y="135"/>
                    <a:pt x="67" y="134"/>
                    <a:pt x="67" y="134"/>
                  </a:cubicBezTo>
                  <a:cubicBezTo>
                    <a:pt x="68" y="133"/>
                    <a:pt x="67" y="131"/>
                    <a:pt x="67" y="130"/>
                  </a:cubicBezTo>
                  <a:cubicBezTo>
                    <a:pt x="68" y="129"/>
                    <a:pt x="69" y="127"/>
                    <a:pt x="71" y="127"/>
                  </a:cubicBezTo>
                  <a:cubicBezTo>
                    <a:pt x="72" y="126"/>
                    <a:pt x="74" y="128"/>
                    <a:pt x="77" y="128"/>
                  </a:cubicBezTo>
                  <a:cubicBezTo>
                    <a:pt x="80" y="127"/>
                    <a:pt x="86" y="128"/>
                    <a:pt x="87" y="129"/>
                  </a:cubicBezTo>
                  <a:cubicBezTo>
                    <a:pt x="87" y="129"/>
                    <a:pt x="96" y="129"/>
                    <a:pt x="98" y="130"/>
                  </a:cubicBezTo>
                  <a:cubicBezTo>
                    <a:pt x="100" y="132"/>
                    <a:pt x="102" y="131"/>
                    <a:pt x="103" y="128"/>
                  </a:cubicBezTo>
                  <a:cubicBezTo>
                    <a:pt x="105" y="125"/>
                    <a:pt x="114" y="118"/>
                    <a:pt x="116" y="117"/>
                  </a:cubicBezTo>
                  <a:cubicBezTo>
                    <a:pt x="117" y="117"/>
                    <a:pt x="127" y="117"/>
                    <a:pt x="132" y="117"/>
                  </a:cubicBezTo>
                  <a:cubicBezTo>
                    <a:pt x="136" y="116"/>
                    <a:pt x="163" y="107"/>
                    <a:pt x="164" y="106"/>
                  </a:cubicBezTo>
                  <a:cubicBezTo>
                    <a:pt x="165" y="105"/>
                    <a:pt x="169" y="91"/>
                    <a:pt x="169" y="89"/>
                  </a:cubicBezTo>
                  <a:cubicBezTo>
                    <a:pt x="169" y="88"/>
                    <a:pt x="167" y="83"/>
                    <a:pt x="165" y="83"/>
                  </a:cubicBezTo>
                  <a:cubicBezTo>
                    <a:pt x="163" y="84"/>
                    <a:pt x="146" y="82"/>
                    <a:pt x="145" y="81"/>
                  </a:cubicBezTo>
                  <a:cubicBezTo>
                    <a:pt x="144" y="81"/>
                    <a:pt x="140" y="77"/>
                    <a:pt x="139" y="73"/>
                  </a:cubicBezTo>
                  <a:cubicBezTo>
                    <a:pt x="138" y="72"/>
                    <a:pt x="136" y="69"/>
                    <a:pt x="136" y="67"/>
                  </a:cubicBezTo>
                  <a:cubicBezTo>
                    <a:pt x="134" y="68"/>
                    <a:pt x="131" y="67"/>
                    <a:pt x="129" y="63"/>
                  </a:cubicBezTo>
                  <a:cubicBezTo>
                    <a:pt x="127" y="62"/>
                    <a:pt x="123" y="56"/>
                    <a:pt x="125" y="54"/>
                  </a:cubicBezTo>
                  <a:cubicBezTo>
                    <a:pt x="126" y="52"/>
                    <a:pt x="124" y="48"/>
                    <a:pt x="121" y="45"/>
                  </a:cubicBezTo>
                  <a:cubicBezTo>
                    <a:pt x="119" y="43"/>
                    <a:pt x="113" y="39"/>
                    <a:pt x="113" y="36"/>
                  </a:cubicBezTo>
                  <a:cubicBezTo>
                    <a:pt x="113" y="35"/>
                    <a:pt x="112" y="34"/>
                    <a:pt x="112" y="32"/>
                  </a:cubicBezTo>
                  <a:cubicBezTo>
                    <a:pt x="106" y="32"/>
                    <a:pt x="106" y="32"/>
                    <a:pt x="106" y="32"/>
                  </a:cubicBezTo>
                  <a:lnTo>
                    <a:pt x="101" y="29"/>
                  </a:ln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63" name="Google Shape;1963;p124"/>
            <p:cNvSpPr/>
            <p:nvPr/>
          </p:nvSpPr>
          <p:spPr>
            <a:xfrm>
              <a:off x="5481638" y="2574925"/>
              <a:ext cx="180975" cy="200025"/>
            </a:xfrm>
            <a:custGeom>
              <a:avLst/>
              <a:gdLst/>
              <a:ahLst/>
              <a:cxnLst/>
              <a:rect l="l" t="t" r="r" b="b"/>
              <a:pathLst>
                <a:path w="65" h="72" extrusionOk="0">
                  <a:moveTo>
                    <a:pt x="32" y="1"/>
                  </a:moveTo>
                  <a:cubicBezTo>
                    <a:pt x="32" y="7"/>
                    <a:pt x="32" y="7"/>
                    <a:pt x="32" y="7"/>
                  </a:cubicBezTo>
                  <a:cubicBezTo>
                    <a:pt x="27" y="14"/>
                    <a:pt x="27" y="14"/>
                    <a:pt x="27" y="14"/>
                  </a:cubicBezTo>
                  <a:cubicBezTo>
                    <a:pt x="25" y="20"/>
                    <a:pt x="25" y="20"/>
                    <a:pt x="25" y="20"/>
                  </a:cubicBezTo>
                  <a:cubicBezTo>
                    <a:pt x="25" y="20"/>
                    <a:pt x="26" y="21"/>
                    <a:pt x="26" y="20"/>
                  </a:cubicBezTo>
                  <a:cubicBezTo>
                    <a:pt x="28" y="20"/>
                    <a:pt x="30" y="25"/>
                    <a:pt x="30" y="26"/>
                  </a:cubicBezTo>
                  <a:cubicBezTo>
                    <a:pt x="30" y="28"/>
                    <a:pt x="26" y="42"/>
                    <a:pt x="25" y="43"/>
                  </a:cubicBezTo>
                  <a:cubicBezTo>
                    <a:pt x="24" y="44"/>
                    <a:pt x="10" y="48"/>
                    <a:pt x="0" y="51"/>
                  </a:cubicBezTo>
                  <a:cubicBezTo>
                    <a:pt x="2" y="56"/>
                    <a:pt x="6" y="64"/>
                    <a:pt x="10" y="72"/>
                  </a:cubicBezTo>
                  <a:cubicBezTo>
                    <a:pt x="11" y="71"/>
                    <a:pt x="11" y="71"/>
                    <a:pt x="12" y="71"/>
                  </a:cubicBezTo>
                  <a:cubicBezTo>
                    <a:pt x="17" y="68"/>
                    <a:pt x="22" y="69"/>
                    <a:pt x="25" y="68"/>
                  </a:cubicBezTo>
                  <a:cubicBezTo>
                    <a:pt x="29" y="67"/>
                    <a:pt x="25" y="65"/>
                    <a:pt x="28" y="62"/>
                  </a:cubicBezTo>
                  <a:cubicBezTo>
                    <a:pt x="31" y="60"/>
                    <a:pt x="36" y="61"/>
                    <a:pt x="37" y="61"/>
                  </a:cubicBezTo>
                  <a:cubicBezTo>
                    <a:pt x="39" y="60"/>
                    <a:pt x="40" y="54"/>
                    <a:pt x="42" y="53"/>
                  </a:cubicBezTo>
                  <a:cubicBezTo>
                    <a:pt x="45" y="52"/>
                    <a:pt x="48" y="53"/>
                    <a:pt x="48" y="51"/>
                  </a:cubicBezTo>
                  <a:cubicBezTo>
                    <a:pt x="47" y="48"/>
                    <a:pt x="48" y="40"/>
                    <a:pt x="50" y="40"/>
                  </a:cubicBezTo>
                  <a:cubicBezTo>
                    <a:pt x="53" y="39"/>
                    <a:pt x="57" y="37"/>
                    <a:pt x="57" y="35"/>
                  </a:cubicBezTo>
                  <a:cubicBezTo>
                    <a:pt x="57" y="34"/>
                    <a:pt x="62" y="29"/>
                    <a:pt x="63" y="26"/>
                  </a:cubicBezTo>
                  <a:cubicBezTo>
                    <a:pt x="65" y="23"/>
                    <a:pt x="65" y="22"/>
                    <a:pt x="63" y="22"/>
                  </a:cubicBezTo>
                  <a:cubicBezTo>
                    <a:pt x="61" y="21"/>
                    <a:pt x="57" y="15"/>
                    <a:pt x="56" y="13"/>
                  </a:cubicBezTo>
                  <a:cubicBezTo>
                    <a:pt x="55" y="11"/>
                    <a:pt x="48" y="12"/>
                    <a:pt x="43" y="8"/>
                  </a:cubicBezTo>
                  <a:cubicBezTo>
                    <a:pt x="40" y="6"/>
                    <a:pt x="39" y="3"/>
                    <a:pt x="38" y="0"/>
                  </a:cubicBezTo>
                  <a:cubicBezTo>
                    <a:pt x="36" y="1"/>
                    <a:pt x="36" y="1"/>
                    <a:pt x="36" y="1"/>
                  </a:cubicBezTo>
                  <a:lnTo>
                    <a:pt x="32" y="1"/>
                  </a:ln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64" name="Google Shape;1964;p124"/>
            <p:cNvSpPr/>
            <p:nvPr/>
          </p:nvSpPr>
          <p:spPr>
            <a:xfrm>
              <a:off x="5453063" y="2549525"/>
              <a:ext cx="25400" cy="39688"/>
            </a:xfrm>
            <a:custGeom>
              <a:avLst/>
              <a:gdLst/>
              <a:ahLst/>
              <a:cxnLst/>
              <a:rect l="l" t="t" r="r" b="b"/>
              <a:pathLst>
                <a:path w="9" h="14" extrusionOk="0">
                  <a:moveTo>
                    <a:pt x="7" y="13"/>
                  </a:moveTo>
                  <a:cubicBezTo>
                    <a:pt x="7" y="13"/>
                    <a:pt x="7" y="12"/>
                    <a:pt x="7" y="11"/>
                  </a:cubicBezTo>
                  <a:cubicBezTo>
                    <a:pt x="8" y="9"/>
                    <a:pt x="9" y="2"/>
                    <a:pt x="6" y="1"/>
                  </a:cubicBezTo>
                  <a:cubicBezTo>
                    <a:pt x="2" y="0"/>
                    <a:pt x="1" y="7"/>
                    <a:pt x="1" y="9"/>
                  </a:cubicBezTo>
                  <a:cubicBezTo>
                    <a:pt x="1" y="9"/>
                    <a:pt x="0" y="9"/>
                    <a:pt x="0" y="9"/>
                  </a:cubicBezTo>
                  <a:cubicBezTo>
                    <a:pt x="2" y="13"/>
                    <a:pt x="5" y="14"/>
                    <a:pt x="7" y="1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65" name="Google Shape;1965;p124"/>
            <p:cNvSpPr/>
            <p:nvPr/>
          </p:nvSpPr>
          <p:spPr>
            <a:xfrm>
              <a:off x="5481638" y="2543175"/>
              <a:ext cx="106363" cy="87313"/>
            </a:xfrm>
            <a:custGeom>
              <a:avLst/>
              <a:gdLst/>
              <a:ahLst/>
              <a:cxnLst/>
              <a:rect l="l" t="t" r="r" b="b"/>
              <a:pathLst>
                <a:path w="38" h="31" extrusionOk="0">
                  <a:moveTo>
                    <a:pt x="6" y="29"/>
                  </a:moveTo>
                  <a:cubicBezTo>
                    <a:pt x="7" y="30"/>
                    <a:pt x="20" y="31"/>
                    <a:pt x="25" y="31"/>
                  </a:cubicBezTo>
                  <a:cubicBezTo>
                    <a:pt x="27" y="25"/>
                    <a:pt x="27" y="25"/>
                    <a:pt x="27" y="25"/>
                  </a:cubicBezTo>
                  <a:cubicBezTo>
                    <a:pt x="32" y="18"/>
                    <a:pt x="32" y="18"/>
                    <a:pt x="32" y="18"/>
                  </a:cubicBezTo>
                  <a:cubicBezTo>
                    <a:pt x="32" y="12"/>
                    <a:pt x="32" y="12"/>
                    <a:pt x="32" y="12"/>
                  </a:cubicBezTo>
                  <a:cubicBezTo>
                    <a:pt x="36" y="12"/>
                    <a:pt x="36" y="12"/>
                    <a:pt x="36" y="12"/>
                  </a:cubicBezTo>
                  <a:cubicBezTo>
                    <a:pt x="38" y="11"/>
                    <a:pt x="38" y="11"/>
                    <a:pt x="38" y="11"/>
                  </a:cubicBezTo>
                  <a:cubicBezTo>
                    <a:pt x="37" y="6"/>
                    <a:pt x="37" y="1"/>
                    <a:pt x="36" y="1"/>
                  </a:cubicBezTo>
                  <a:cubicBezTo>
                    <a:pt x="35" y="0"/>
                    <a:pt x="29" y="7"/>
                    <a:pt x="26" y="11"/>
                  </a:cubicBezTo>
                  <a:cubicBezTo>
                    <a:pt x="24" y="16"/>
                    <a:pt x="17" y="20"/>
                    <a:pt x="11" y="19"/>
                  </a:cubicBezTo>
                  <a:cubicBezTo>
                    <a:pt x="5" y="17"/>
                    <a:pt x="3" y="20"/>
                    <a:pt x="2" y="21"/>
                  </a:cubicBezTo>
                  <a:cubicBezTo>
                    <a:pt x="1" y="21"/>
                    <a:pt x="1" y="21"/>
                    <a:pt x="0" y="21"/>
                  </a:cubicBezTo>
                  <a:cubicBezTo>
                    <a:pt x="1" y="25"/>
                    <a:pt x="5" y="29"/>
                    <a:pt x="6" y="2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66" name="Google Shape;1966;p124"/>
            <p:cNvSpPr/>
            <p:nvPr/>
          </p:nvSpPr>
          <p:spPr>
            <a:xfrm>
              <a:off x="6542088" y="3003550"/>
              <a:ext cx="434975" cy="134938"/>
            </a:xfrm>
            <a:custGeom>
              <a:avLst/>
              <a:gdLst/>
              <a:ahLst/>
              <a:cxnLst/>
              <a:rect l="l" t="t" r="r" b="b"/>
              <a:pathLst>
                <a:path w="156" h="48" extrusionOk="0">
                  <a:moveTo>
                    <a:pt x="28" y="17"/>
                  </a:moveTo>
                  <a:cubicBezTo>
                    <a:pt x="28" y="12"/>
                    <a:pt x="23" y="12"/>
                    <a:pt x="22" y="9"/>
                  </a:cubicBezTo>
                  <a:cubicBezTo>
                    <a:pt x="21" y="5"/>
                    <a:pt x="19" y="7"/>
                    <a:pt x="18" y="5"/>
                  </a:cubicBezTo>
                  <a:cubicBezTo>
                    <a:pt x="18" y="5"/>
                    <a:pt x="18" y="4"/>
                    <a:pt x="18" y="4"/>
                  </a:cubicBezTo>
                  <a:cubicBezTo>
                    <a:pt x="15" y="5"/>
                    <a:pt x="16" y="7"/>
                    <a:pt x="15" y="7"/>
                  </a:cubicBezTo>
                  <a:cubicBezTo>
                    <a:pt x="14" y="7"/>
                    <a:pt x="9" y="8"/>
                    <a:pt x="9" y="6"/>
                  </a:cubicBezTo>
                  <a:cubicBezTo>
                    <a:pt x="9" y="5"/>
                    <a:pt x="8" y="2"/>
                    <a:pt x="5" y="1"/>
                  </a:cubicBezTo>
                  <a:cubicBezTo>
                    <a:pt x="3" y="1"/>
                    <a:pt x="2" y="1"/>
                    <a:pt x="0" y="1"/>
                  </a:cubicBezTo>
                  <a:cubicBezTo>
                    <a:pt x="2" y="5"/>
                    <a:pt x="2" y="10"/>
                    <a:pt x="2" y="13"/>
                  </a:cubicBezTo>
                  <a:cubicBezTo>
                    <a:pt x="2" y="18"/>
                    <a:pt x="9" y="26"/>
                    <a:pt x="11" y="29"/>
                  </a:cubicBezTo>
                  <a:cubicBezTo>
                    <a:pt x="12" y="32"/>
                    <a:pt x="14" y="33"/>
                    <a:pt x="18" y="36"/>
                  </a:cubicBezTo>
                  <a:cubicBezTo>
                    <a:pt x="23" y="40"/>
                    <a:pt x="32" y="45"/>
                    <a:pt x="34" y="44"/>
                  </a:cubicBezTo>
                  <a:cubicBezTo>
                    <a:pt x="36" y="43"/>
                    <a:pt x="31" y="35"/>
                    <a:pt x="28" y="33"/>
                  </a:cubicBezTo>
                  <a:cubicBezTo>
                    <a:pt x="26" y="30"/>
                    <a:pt x="28" y="23"/>
                    <a:pt x="28" y="17"/>
                  </a:cubicBezTo>
                  <a:close/>
                  <a:moveTo>
                    <a:pt x="150" y="8"/>
                  </a:moveTo>
                  <a:cubicBezTo>
                    <a:pt x="148" y="9"/>
                    <a:pt x="143" y="8"/>
                    <a:pt x="143" y="6"/>
                  </a:cubicBezTo>
                  <a:cubicBezTo>
                    <a:pt x="143" y="4"/>
                    <a:pt x="138" y="0"/>
                    <a:pt x="135" y="0"/>
                  </a:cubicBezTo>
                  <a:cubicBezTo>
                    <a:pt x="133" y="0"/>
                    <a:pt x="129" y="6"/>
                    <a:pt x="129" y="8"/>
                  </a:cubicBezTo>
                  <a:cubicBezTo>
                    <a:pt x="129" y="10"/>
                    <a:pt x="124" y="10"/>
                    <a:pt x="125" y="14"/>
                  </a:cubicBezTo>
                  <a:cubicBezTo>
                    <a:pt x="125" y="15"/>
                    <a:pt x="124" y="15"/>
                    <a:pt x="123" y="16"/>
                  </a:cubicBezTo>
                  <a:cubicBezTo>
                    <a:pt x="124" y="19"/>
                    <a:pt x="124" y="21"/>
                    <a:pt x="123" y="20"/>
                  </a:cubicBezTo>
                  <a:cubicBezTo>
                    <a:pt x="121" y="20"/>
                    <a:pt x="121" y="22"/>
                    <a:pt x="118" y="22"/>
                  </a:cubicBezTo>
                  <a:cubicBezTo>
                    <a:pt x="117" y="22"/>
                    <a:pt x="115" y="20"/>
                    <a:pt x="113" y="17"/>
                  </a:cubicBezTo>
                  <a:cubicBezTo>
                    <a:pt x="113" y="17"/>
                    <a:pt x="113" y="17"/>
                    <a:pt x="113" y="17"/>
                  </a:cubicBezTo>
                  <a:cubicBezTo>
                    <a:pt x="111" y="17"/>
                    <a:pt x="107" y="23"/>
                    <a:pt x="106" y="28"/>
                  </a:cubicBezTo>
                  <a:cubicBezTo>
                    <a:pt x="105" y="32"/>
                    <a:pt x="101" y="31"/>
                    <a:pt x="94" y="31"/>
                  </a:cubicBezTo>
                  <a:cubicBezTo>
                    <a:pt x="88" y="32"/>
                    <a:pt x="91" y="39"/>
                    <a:pt x="89" y="42"/>
                  </a:cubicBezTo>
                  <a:cubicBezTo>
                    <a:pt x="88" y="44"/>
                    <a:pt x="81" y="39"/>
                    <a:pt x="77" y="39"/>
                  </a:cubicBezTo>
                  <a:cubicBezTo>
                    <a:pt x="78" y="41"/>
                    <a:pt x="79" y="44"/>
                    <a:pt x="80" y="44"/>
                  </a:cubicBezTo>
                  <a:cubicBezTo>
                    <a:pt x="82" y="44"/>
                    <a:pt x="85" y="48"/>
                    <a:pt x="86" y="47"/>
                  </a:cubicBezTo>
                  <a:cubicBezTo>
                    <a:pt x="88" y="46"/>
                    <a:pt x="94" y="47"/>
                    <a:pt x="97" y="46"/>
                  </a:cubicBezTo>
                  <a:cubicBezTo>
                    <a:pt x="100" y="45"/>
                    <a:pt x="100" y="43"/>
                    <a:pt x="105" y="43"/>
                  </a:cubicBezTo>
                  <a:cubicBezTo>
                    <a:pt x="110" y="43"/>
                    <a:pt x="108" y="47"/>
                    <a:pt x="113" y="44"/>
                  </a:cubicBezTo>
                  <a:cubicBezTo>
                    <a:pt x="117" y="42"/>
                    <a:pt x="120" y="44"/>
                    <a:pt x="120" y="39"/>
                  </a:cubicBezTo>
                  <a:cubicBezTo>
                    <a:pt x="119" y="35"/>
                    <a:pt x="123" y="35"/>
                    <a:pt x="122" y="32"/>
                  </a:cubicBezTo>
                  <a:cubicBezTo>
                    <a:pt x="122" y="29"/>
                    <a:pt x="127" y="31"/>
                    <a:pt x="127" y="25"/>
                  </a:cubicBezTo>
                  <a:cubicBezTo>
                    <a:pt x="126" y="19"/>
                    <a:pt x="135" y="19"/>
                    <a:pt x="139" y="19"/>
                  </a:cubicBezTo>
                  <a:cubicBezTo>
                    <a:pt x="140" y="19"/>
                    <a:pt x="141" y="20"/>
                    <a:pt x="143" y="21"/>
                  </a:cubicBezTo>
                  <a:cubicBezTo>
                    <a:pt x="146" y="19"/>
                    <a:pt x="150" y="18"/>
                    <a:pt x="148" y="16"/>
                  </a:cubicBezTo>
                  <a:cubicBezTo>
                    <a:pt x="146" y="14"/>
                    <a:pt x="154" y="16"/>
                    <a:pt x="155" y="13"/>
                  </a:cubicBezTo>
                  <a:cubicBezTo>
                    <a:pt x="156" y="10"/>
                    <a:pt x="152" y="8"/>
                    <a:pt x="150" y="8"/>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67" name="Google Shape;1967;p124"/>
            <p:cNvSpPr/>
            <p:nvPr/>
          </p:nvSpPr>
          <p:spPr>
            <a:xfrm>
              <a:off x="6856413" y="3048000"/>
              <a:ext cx="30163" cy="17463"/>
            </a:xfrm>
            <a:custGeom>
              <a:avLst/>
              <a:gdLst/>
              <a:ahLst/>
              <a:cxnLst/>
              <a:rect l="l" t="t" r="r" b="b"/>
              <a:pathLst>
                <a:path w="11" h="6" extrusionOk="0">
                  <a:moveTo>
                    <a:pt x="5" y="6"/>
                  </a:moveTo>
                  <a:cubicBezTo>
                    <a:pt x="8" y="6"/>
                    <a:pt x="8" y="4"/>
                    <a:pt x="10" y="4"/>
                  </a:cubicBezTo>
                  <a:cubicBezTo>
                    <a:pt x="11" y="5"/>
                    <a:pt x="11" y="3"/>
                    <a:pt x="10" y="0"/>
                  </a:cubicBezTo>
                  <a:cubicBezTo>
                    <a:pt x="8" y="0"/>
                    <a:pt x="6" y="0"/>
                    <a:pt x="6" y="2"/>
                  </a:cubicBezTo>
                  <a:cubicBezTo>
                    <a:pt x="6" y="4"/>
                    <a:pt x="2" y="1"/>
                    <a:pt x="0" y="1"/>
                  </a:cubicBezTo>
                  <a:cubicBezTo>
                    <a:pt x="2" y="4"/>
                    <a:pt x="4" y="6"/>
                    <a:pt x="5" y="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68" name="Google Shape;1968;p124"/>
            <p:cNvSpPr/>
            <p:nvPr/>
          </p:nvSpPr>
          <p:spPr>
            <a:xfrm>
              <a:off x="5187950" y="2262188"/>
              <a:ext cx="217488" cy="214313"/>
            </a:xfrm>
            <a:custGeom>
              <a:avLst/>
              <a:gdLst/>
              <a:ahLst/>
              <a:cxnLst/>
              <a:rect l="l" t="t" r="r" b="b"/>
              <a:pathLst>
                <a:path w="78" h="77" extrusionOk="0">
                  <a:moveTo>
                    <a:pt x="66" y="70"/>
                  </a:moveTo>
                  <a:cubicBezTo>
                    <a:pt x="67" y="69"/>
                    <a:pt x="67" y="67"/>
                    <a:pt x="69" y="67"/>
                  </a:cubicBezTo>
                  <a:cubicBezTo>
                    <a:pt x="71" y="67"/>
                    <a:pt x="73" y="68"/>
                    <a:pt x="75" y="70"/>
                  </a:cubicBezTo>
                  <a:cubicBezTo>
                    <a:pt x="76" y="69"/>
                    <a:pt x="77" y="69"/>
                    <a:pt x="78" y="68"/>
                  </a:cubicBezTo>
                  <a:cubicBezTo>
                    <a:pt x="76" y="66"/>
                    <a:pt x="74" y="63"/>
                    <a:pt x="74" y="62"/>
                  </a:cubicBezTo>
                  <a:cubicBezTo>
                    <a:pt x="74" y="59"/>
                    <a:pt x="71" y="58"/>
                    <a:pt x="71" y="56"/>
                  </a:cubicBezTo>
                  <a:cubicBezTo>
                    <a:pt x="71" y="55"/>
                    <a:pt x="73" y="52"/>
                    <a:pt x="72" y="51"/>
                  </a:cubicBezTo>
                  <a:cubicBezTo>
                    <a:pt x="70" y="50"/>
                    <a:pt x="70" y="47"/>
                    <a:pt x="68" y="46"/>
                  </a:cubicBezTo>
                  <a:cubicBezTo>
                    <a:pt x="65" y="46"/>
                    <a:pt x="58" y="42"/>
                    <a:pt x="59" y="40"/>
                  </a:cubicBezTo>
                  <a:cubicBezTo>
                    <a:pt x="59" y="38"/>
                    <a:pt x="56" y="36"/>
                    <a:pt x="55" y="36"/>
                  </a:cubicBezTo>
                  <a:cubicBezTo>
                    <a:pt x="54" y="35"/>
                    <a:pt x="52" y="29"/>
                    <a:pt x="54" y="28"/>
                  </a:cubicBezTo>
                  <a:cubicBezTo>
                    <a:pt x="56" y="28"/>
                    <a:pt x="55" y="22"/>
                    <a:pt x="57" y="22"/>
                  </a:cubicBezTo>
                  <a:cubicBezTo>
                    <a:pt x="59" y="22"/>
                    <a:pt x="58" y="19"/>
                    <a:pt x="58" y="17"/>
                  </a:cubicBezTo>
                  <a:cubicBezTo>
                    <a:pt x="59" y="15"/>
                    <a:pt x="57" y="14"/>
                    <a:pt x="55" y="14"/>
                  </a:cubicBezTo>
                  <a:cubicBezTo>
                    <a:pt x="53" y="14"/>
                    <a:pt x="51" y="12"/>
                    <a:pt x="51" y="10"/>
                  </a:cubicBezTo>
                  <a:cubicBezTo>
                    <a:pt x="51" y="8"/>
                    <a:pt x="47" y="4"/>
                    <a:pt x="48" y="3"/>
                  </a:cubicBezTo>
                  <a:cubicBezTo>
                    <a:pt x="47" y="8"/>
                    <a:pt x="41" y="1"/>
                    <a:pt x="39" y="2"/>
                  </a:cubicBezTo>
                  <a:cubicBezTo>
                    <a:pt x="37" y="3"/>
                    <a:pt x="36" y="0"/>
                    <a:pt x="32" y="1"/>
                  </a:cubicBezTo>
                  <a:cubicBezTo>
                    <a:pt x="30" y="1"/>
                    <a:pt x="30" y="2"/>
                    <a:pt x="29" y="3"/>
                  </a:cubicBezTo>
                  <a:cubicBezTo>
                    <a:pt x="29" y="3"/>
                    <a:pt x="29" y="3"/>
                    <a:pt x="29" y="3"/>
                  </a:cubicBezTo>
                  <a:cubicBezTo>
                    <a:pt x="24" y="7"/>
                    <a:pt x="24" y="7"/>
                    <a:pt x="24" y="7"/>
                  </a:cubicBezTo>
                  <a:cubicBezTo>
                    <a:pt x="24" y="7"/>
                    <a:pt x="20" y="8"/>
                    <a:pt x="19" y="11"/>
                  </a:cubicBezTo>
                  <a:cubicBezTo>
                    <a:pt x="18" y="13"/>
                    <a:pt x="21" y="16"/>
                    <a:pt x="19" y="17"/>
                  </a:cubicBezTo>
                  <a:cubicBezTo>
                    <a:pt x="18" y="19"/>
                    <a:pt x="18" y="22"/>
                    <a:pt x="19" y="24"/>
                  </a:cubicBezTo>
                  <a:cubicBezTo>
                    <a:pt x="19" y="25"/>
                    <a:pt x="17" y="28"/>
                    <a:pt x="17" y="28"/>
                  </a:cubicBezTo>
                  <a:cubicBezTo>
                    <a:pt x="17" y="28"/>
                    <a:pt x="7" y="34"/>
                    <a:pt x="0" y="38"/>
                  </a:cubicBezTo>
                  <a:cubicBezTo>
                    <a:pt x="0" y="39"/>
                    <a:pt x="0" y="40"/>
                    <a:pt x="0" y="42"/>
                  </a:cubicBezTo>
                  <a:cubicBezTo>
                    <a:pt x="1" y="43"/>
                    <a:pt x="1" y="47"/>
                    <a:pt x="2" y="49"/>
                  </a:cubicBezTo>
                  <a:cubicBezTo>
                    <a:pt x="5" y="49"/>
                    <a:pt x="6" y="49"/>
                    <a:pt x="8" y="49"/>
                  </a:cubicBezTo>
                  <a:cubicBezTo>
                    <a:pt x="11" y="50"/>
                    <a:pt x="22" y="57"/>
                    <a:pt x="24" y="59"/>
                  </a:cubicBezTo>
                  <a:cubicBezTo>
                    <a:pt x="27" y="60"/>
                    <a:pt x="41" y="70"/>
                    <a:pt x="44" y="73"/>
                  </a:cubicBezTo>
                  <a:cubicBezTo>
                    <a:pt x="46" y="75"/>
                    <a:pt x="51" y="76"/>
                    <a:pt x="53" y="76"/>
                  </a:cubicBezTo>
                  <a:cubicBezTo>
                    <a:pt x="54" y="76"/>
                    <a:pt x="59" y="77"/>
                    <a:pt x="62" y="77"/>
                  </a:cubicBezTo>
                  <a:cubicBezTo>
                    <a:pt x="64" y="74"/>
                    <a:pt x="65" y="71"/>
                    <a:pt x="66" y="7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69" name="Google Shape;1969;p124"/>
            <p:cNvSpPr/>
            <p:nvPr/>
          </p:nvSpPr>
          <p:spPr>
            <a:xfrm>
              <a:off x="5360988" y="2449513"/>
              <a:ext cx="44450" cy="38100"/>
            </a:xfrm>
            <a:custGeom>
              <a:avLst/>
              <a:gdLst/>
              <a:ahLst/>
              <a:cxnLst/>
              <a:rect l="l" t="t" r="r" b="b"/>
              <a:pathLst>
                <a:path w="16" h="14" extrusionOk="0">
                  <a:moveTo>
                    <a:pt x="5" y="11"/>
                  </a:moveTo>
                  <a:cubicBezTo>
                    <a:pt x="10" y="14"/>
                    <a:pt x="10" y="14"/>
                    <a:pt x="10" y="14"/>
                  </a:cubicBezTo>
                  <a:cubicBezTo>
                    <a:pt x="16" y="14"/>
                    <a:pt x="16" y="14"/>
                    <a:pt x="16" y="14"/>
                  </a:cubicBezTo>
                  <a:cubicBezTo>
                    <a:pt x="14" y="11"/>
                    <a:pt x="12" y="6"/>
                    <a:pt x="12" y="4"/>
                  </a:cubicBezTo>
                  <a:cubicBezTo>
                    <a:pt x="12" y="4"/>
                    <a:pt x="12" y="3"/>
                    <a:pt x="13" y="3"/>
                  </a:cubicBezTo>
                  <a:cubicBezTo>
                    <a:pt x="11" y="1"/>
                    <a:pt x="9" y="0"/>
                    <a:pt x="7" y="0"/>
                  </a:cubicBezTo>
                  <a:cubicBezTo>
                    <a:pt x="5" y="0"/>
                    <a:pt x="5" y="2"/>
                    <a:pt x="4" y="3"/>
                  </a:cubicBezTo>
                  <a:cubicBezTo>
                    <a:pt x="3" y="4"/>
                    <a:pt x="2" y="7"/>
                    <a:pt x="0" y="10"/>
                  </a:cubicBezTo>
                  <a:cubicBezTo>
                    <a:pt x="3" y="10"/>
                    <a:pt x="5" y="11"/>
                    <a:pt x="5" y="1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70" name="Google Shape;1970;p124"/>
            <p:cNvSpPr/>
            <p:nvPr/>
          </p:nvSpPr>
          <p:spPr>
            <a:xfrm>
              <a:off x="4217988" y="1882775"/>
              <a:ext cx="328613" cy="276225"/>
            </a:xfrm>
            <a:custGeom>
              <a:avLst/>
              <a:gdLst/>
              <a:ahLst/>
              <a:cxnLst/>
              <a:rect l="l" t="t" r="r" b="b"/>
              <a:pathLst>
                <a:path w="118" h="99" extrusionOk="0">
                  <a:moveTo>
                    <a:pt x="103" y="23"/>
                  </a:moveTo>
                  <a:cubicBezTo>
                    <a:pt x="102" y="23"/>
                    <a:pt x="101" y="21"/>
                    <a:pt x="99" y="21"/>
                  </a:cubicBezTo>
                  <a:cubicBezTo>
                    <a:pt x="96" y="21"/>
                    <a:pt x="95" y="20"/>
                    <a:pt x="94" y="19"/>
                  </a:cubicBezTo>
                  <a:cubicBezTo>
                    <a:pt x="93" y="17"/>
                    <a:pt x="87" y="17"/>
                    <a:pt x="85" y="17"/>
                  </a:cubicBezTo>
                  <a:cubicBezTo>
                    <a:pt x="83" y="18"/>
                    <a:pt x="83" y="14"/>
                    <a:pt x="81" y="15"/>
                  </a:cubicBezTo>
                  <a:cubicBezTo>
                    <a:pt x="79" y="15"/>
                    <a:pt x="79" y="12"/>
                    <a:pt x="79" y="11"/>
                  </a:cubicBezTo>
                  <a:cubicBezTo>
                    <a:pt x="79" y="9"/>
                    <a:pt x="77" y="12"/>
                    <a:pt x="75" y="13"/>
                  </a:cubicBezTo>
                  <a:cubicBezTo>
                    <a:pt x="74" y="13"/>
                    <a:pt x="73" y="11"/>
                    <a:pt x="73" y="10"/>
                  </a:cubicBezTo>
                  <a:cubicBezTo>
                    <a:pt x="73" y="9"/>
                    <a:pt x="70" y="8"/>
                    <a:pt x="68" y="7"/>
                  </a:cubicBezTo>
                  <a:cubicBezTo>
                    <a:pt x="66" y="6"/>
                    <a:pt x="65" y="3"/>
                    <a:pt x="64" y="4"/>
                  </a:cubicBezTo>
                  <a:cubicBezTo>
                    <a:pt x="63" y="6"/>
                    <a:pt x="61" y="3"/>
                    <a:pt x="61" y="1"/>
                  </a:cubicBezTo>
                  <a:cubicBezTo>
                    <a:pt x="61" y="1"/>
                    <a:pt x="60" y="1"/>
                    <a:pt x="60" y="0"/>
                  </a:cubicBezTo>
                  <a:cubicBezTo>
                    <a:pt x="59" y="0"/>
                    <a:pt x="59" y="0"/>
                    <a:pt x="58" y="0"/>
                  </a:cubicBezTo>
                  <a:cubicBezTo>
                    <a:pt x="55" y="0"/>
                    <a:pt x="53" y="3"/>
                    <a:pt x="53" y="7"/>
                  </a:cubicBezTo>
                  <a:cubicBezTo>
                    <a:pt x="54" y="12"/>
                    <a:pt x="50" y="13"/>
                    <a:pt x="45" y="13"/>
                  </a:cubicBezTo>
                  <a:cubicBezTo>
                    <a:pt x="40" y="13"/>
                    <a:pt x="42" y="17"/>
                    <a:pt x="40" y="19"/>
                  </a:cubicBezTo>
                  <a:cubicBezTo>
                    <a:pt x="38" y="20"/>
                    <a:pt x="31" y="18"/>
                    <a:pt x="30" y="15"/>
                  </a:cubicBezTo>
                  <a:cubicBezTo>
                    <a:pt x="29" y="13"/>
                    <a:pt x="22" y="15"/>
                    <a:pt x="25" y="18"/>
                  </a:cubicBezTo>
                  <a:cubicBezTo>
                    <a:pt x="28" y="21"/>
                    <a:pt x="28" y="26"/>
                    <a:pt x="26" y="27"/>
                  </a:cubicBezTo>
                  <a:cubicBezTo>
                    <a:pt x="24" y="28"/>
                    <a:pt x="21" y="25"/>
                    <a:pt x="19" y="27"/>
                  </a:cubicBezTo>
                  <a:cubicBezTo>
                    <a:pt x="17" y="28"/>
                    <a:pt x="17" y="25"/>
                    <a:pt x="14" y="24"/>
                  </a:cubicBezTo>
                  <a:cubicBezTo>
                    <a:pt x="12" y="23"/>
                    <a:pt x="10" y="25"/>
                    <a:pt x="6" y="25"/>
                  </a:cubicBezTo>
                  <a:cubicBezTo>
                    <a:pt x="2" y="25"/>
                    <a:pt x="0" y="27"/>
                    <a:pt x="1" y="29"/>
                  </a:cubicBezTo>
                  <a:cubicBezTo>
                    <a:pt x="3" y="31"/>
                    <a:pt x="1" y="32"/>
                    <a:pt x="2" y="34"/>
                  </a:cubicBezTo>
                  <a:cubicBezTo>
                    <a:pt x="3" y="35"/>
                    <a:pt x="9" y="35"/>
                    <a:pt x="13" y="37"/>
                  </a:cubicBezTo>
                  <a:cubicBezTo>
                    <a:pt x="17" y="39"/>
                    <a:pt x="18" y="38"/>
                    <a:pt x="20" y="39"/>
                  </a:cubicBezTo>
                  <a:cubicBezTo>
                    <a:pt x="22" y="41"/>
                    <a:pt x="22" y="40"/>
                    <a:pt x="23" y="43"/>
                  </a:cubicBezTo>
                  <a:cubicBezTo>
                    <a:pt x="23" y="46"/>
                    <a:pt x="25" y="49"/>
                    <a:pt x="29" y="50"/>
                  </a:cubicBezTo>
                  <a:cubicBezTo>
                    <a:pt x="33" y="51"/>
                    <a:pt x="30" y="53"/>
                    <a:pt x="31" y="56"/>
                  </a:cubicBezTo>
                  <a:cubicBezTo>
                    <a:pt x="32" y="58"/>
                    <a:pt x="29" y="62"/>
                    <a:pt x="30" y="66"/>
                  </a:cubicBezTo>
                  <a:cubicBezTo>
                    <a:pt x="30" y="69"/>
                    <a:pt x="28" y="79"/>
                    <a:pt x="26" y="80"/>
                  </a:cubicBezTo>
                  <a:cubicBezTo>
                    <a:pt x="26" y="80"/>
                    <a:pt x="26" y="80"/>
                    <a:pt x="26" y="80"/>
                  </a:cubicBezTo>
                  <a:cubicBezTo>
                    <a:pt x="27" y="81"/>
                    <a:pt x="29" y="82"/>
                    <a:pt x="30" y="82"/>
                  </a:cubicBezTo>
                  <a:cubicBezTo>
                    <a:pt x="32" y="84"/>
                    <a:pt x="36" y="85"/>
                    <a:pt x="38" y="86"/>
                  </a:cubicBezTo>
                  <a:cubicBezTo>
                    <a:pt x="40" y="88"/>
                    <a:pt x="44" y="87"/>
                    <a:pt x="44" y="86"/>
                  </a:cubicBezTo>
                  <a:cubicBezTo>
                    <a:pt x="44" y="84"/>
                    <a:pt x="47" y="85"/>
                    <a:pt x="48" y="86"/>
                  </a:cubicBezTo>
                  <a:cubicBezTo>
                    <a:pt x="49" y="88"/>
                    <a:pt x="55" y="88"/>
                    <a:pt x="58" y="89"/>
                  </a:cubicBezTo>
                  <a:cubicBezTo>
                    <a:pt x="60" y="89"/>
                    <a:pt x="63" y="89"/>
                    <a:pt x="66" y="89"/>
                  </a:cubicBezTo>
                  <a:cubicBezTo>
                    <a:pt x="66" y="88"/>
                    <a:pt x="66" y="88"/>
                    <a:pt x="65" y="87"/>
                  </a:cubicBezTo>
                  <a:cubicBezTo>
                    <a:pt x="64" y="82"/>
                    <a:pt x="68" y="80"/>
                    <a:pt x="72" y="79"/>
                  </a:cubicBezTo>
                  <a:cubicBezTo>
                    <a:pt x="76" y="78"/>
                    <a:pt x="85" y="81"/>
                    <a:pt x="87" y="82"/>
                  </a:cubicBezTo>
                  <a:cubicBezTo>
                    <a:pt x="89" y="84"/>
                    <a:pt x="92" y="83"/>
                    <a:pt x="96" y="79"/>
                  </a:cubicBezTo>
                  <a:cubicBezTo>
                    <a:pt x="98" y="77"/>
                    <a:pt x="100" y="76"/>
                    <a:pt x="101" y="76"/>
                  </a:cubicBezTo>
                  <a:cubicBezTo>
                    <a:pt x="101" y="75"/>
                    <a:pt x="102" y="74"/>
                    <a:pt x="102" y="73"/>
                  </a:cubicBezTo>
                  <a:cubicBezTo>
                    <a:pt x="103" y="72"/>
                    <a:pt x="100" y="72"/>
                    <a:pt x="98" y="72"/>
                  </a:cubicBezTo>
                  <a:cubicBezTo>
                    <a:pt x="96" y="72"/>
                    <a:pt x="95" y="70"/>
                    <a:pt x="96" y="68"/>
                  </a:cubicBezTo>
                  <a:cubicBezTo>
                    <a:pt x="98" y="66"/>
                    <a:pt x="95" y="66"/>
                    <a:pt x="94" y="64"/>
                  </a:cubicBezTo>
                  <a:cubicBezTo>
                    <a:pt x="93" y="62"/>
                    <a:pt x="95" y="62"/>
                    <a:pt x="96" y="62"/>
                  </a:cubicBezTo>
                  <a:cubicBezTo>
                    <a:pt x="97" y="61"/>
                    <a:pt x="98" y="59"/>
                    <a:pt x="97" y="59"/>
                  </a:cubicBezTo>
                  <a:cubicBezTo>
                    <a:pt x="96" y="58"/>
                    <a:pt x="96" y="57"/>
                    <a:pt x="96" y="55"/>
                  </a:cubicBezTo>
                  <a:cubicBezTo>
                    <a:pt x="97" y="53"/>
                    <a:pt x="95" y="52"/>
                    <a:pt x="95" y="51"/>
                  </a:cubicBezTo>
                  <a:cubicBezTo>
                    <a:pt x="95" y="49"/>
                    <a:pt x="93" y="48"/>
                    <a:pt x="91" y="50"/>
                  </a:cubicBezTo>
                  <a:cubicBezTo>
                    <a:pt x="90" y="52"/>
                    <a:pt x="89" y="51"/>
                    <a:pt x="90" y="48"/>
                  </a:cubicBezTo>
                  <a:cubicBezTo>
                    <a:pt x="91" y="45"/>
                    <a:pt x="95" y="43"/>
                    <a:pt x="96" y="41"/>
                  </a:cubicBezTo>
                  <a:cubicBezTo>
                    <a:pt x="96" y="40"/>
                    <a:pt x="98" y="38"/>
                    <a:pt x="100" y="38"/>
                  </a:cubicBezTo>
                  <a:cubicBezTo>
                    <a:pt x="101" y="38"/>
                    <a:pt x="101" y="34"/>
                    <a:pt x="101" y="32"/>
                  </a:cubicBezTo>
                  <a:cubicBezTo>
                    <a:pt x="102" y="30"/>
                    <a:pt x="102" y="27"/>
                    <a:pt x="105" y="25"/>
                  </a:cubicBezTo>
                  <a:cubicBezTo>
                    <a:pt x="107" y="23"/>
                    <a:pt x="104" y="22"/>
                    <a:pt x="103" y="23"/>
                  </a:cubicBezTo>
                  <a:close/>
                  <a:moveTo>
                    <a:pt x="116" y="83"/>
                  </a:moveTo>
                  <a:cubicBezTo>
                    <a:pt x="114" y="83"/>
                    <a:pt x="114" y="85"/>
                    <a:pt x="111" y="87"/>
                  </a:cubicBezTo>
                  <a:cubicBezTo>
                    <a:pt x="107" y="89"/>
                    <a:pt x="111" y="99"/>
                    <a:pt x="114" y="98"/>
                  </a:cubicBezTo>
                  <a:cubicBezTo>
                    <a:pt x="118" y="98"/>
                    <a:pt x="117" y="83"/>
                    <a:pt x="116" y="83"/>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71" name="Google Shape;1971;p124"/>
            <p:cNvSpPr/>
            <p:nvPr/>
          </p:nvSpPr>
          <p:spPr>
            <a:xfrm>
              <a:off x="2290763" y="2825750"/>
              <a:ext cx="52388" cy="26988"/>
            </a:xfrm>
            <a:custGeom>
              <a:avLst/>
              <a:gdLst/>
              <a:ahLst/>
              <a:cxnLst/>
              <a:rect l="l" t="t" r="r" b="b"/>
              <a:pathLst>
                <a:path w="19" h="10" extrusionOk="0">
                  <a:moveTo>
                    <a:pt x="18" y="4"/>
                  </a:moveTo>
                  <a:cubicBezTo>
                    <a:pt x="17" y="2"/>
                    <a:pt x="13" y="4"/>
                    <a:pt x="9" y="2"/>
                  </a:cubicBezTo>
                  <a:cubicBezTo>
                    <a:pt x="8" y="1"/>
                    <a:pt x="7" y="0"/>
                    <a:pt x="6" y="0"/>
                  </a:cubicBezTo>
                  <a:cubicBezTo>
                    <a:pt x="6" y="0"/>
                    <a:pt x="6" y="0"/>
                    <a:pt x="6" y="0"/>
                  </a:cubicBezTo>
                  <a:cubicBezTo>
                    <a:pt x="5" y="0"/>
                    <a:pt x="2" y="2"/>
                    <a:pt x="0" y="5"/>
                  </a:cubicBezTo>
                  <a:cubicBezTo>
                    <a:pt x="3" y="7"/>
                    <a:pt x="13" y="10"/>
                    <a:pt x="16" y="10"/>
                  </a:cubicBezTo>
                  <a:cubicBezTo>
                    <a:pt x="17" y="10"/>
                    <a:pt x="18" y="9"/>
                    <a:pt x="18" y="9"/>
                  </a:cubicBezTo>
                  <a:cubicBezTo>
                    <a:pt x="19" y="6"/>
                    <a:pt x="19" y="4"/>
                    <a:pt x="18" y="4"/>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72" name="Google Shape;1972;p124"/>
            <p:cNvSpPr/>
            <p:nvPr/>
          </p:nvSpPr>
          <p:spPr>
            <a:xfrm>
              <a:off x="2306638" y="2782888"/>
              <a:ext cx="136525" cy="76200"/>
            </a:xfrm>
            <a:custGeom>
              <a:avLst/>
              <a:gdLst/>
              <a:ahLst/>
              <a:cxnLst/>
              <a:rect l="l" t="t" r="r" b="b"/>
              <a:pathLst>
                <a:path w="49" h="27" extrusionOk="0">
                  <a:moveTo>
                    <a:pt x="21" y="24"/>
                  </a:moveTo>
                  <a:cubicBezTo>
                    <a:pt x="21" y="23"/>
                    <a:pt x="19" y="19"/>
                    <a:pt x="23" y="19"/>
                  </a:cubicBezTo>
                  <a:cubicBezTo>
                    <a:pt x="28" y="19"/>
                    <a:pt x="31" y="18"/>
                    <a:pt x="32" y="15"/>
                  </a:cubicBezTo>
                  <a:cubicBezTo>
                    <a:pt x="33" y="12"/>
                    <a:pt x="38" y="14"/>
                    <a:pt x="40" y="14"/>
                  </a:cubicBezTo>
                  <a:cubicBezTo>
                    <a:pt x="41" y="13"/>
                    <a:pt x="45" y="10"/>
                    <a:pt x="49" y="10"/>
                  </a:cubicBezTo>
                  <a:cubicBezTo>
                    <a:pt x="49" y="6"/>
                    <a:pt x="44" y="7"/>
                    <a:pt x="40" y="3"/>
                  </a:cubicBezTo>
                  <a:cubicBezTo>
                    <a:pt x="36" y="0"/>
                    <a:pt x="28" y="1"/>
                    <a:pt x="23" y="3"/>
                  </a:cubicBezTo>
                  <a:cubicBezTo>
                    <a:pt x="18" y="5"/>
                    <a:pt x="13" y="1"/>
                    <a:pt x="8" y="4"/>
                  </a:cubicBezTo>
                  <a:cubicBezTo>
                    <a:pt x="8" y="4"/>
                    <a:pt x="8" y="4"/>
                    <a:pt x="8" y="4"/>
                  </a:cubicBezTo>
                  <a:cubicBezTo>
                    <a:pt x="7" y="5"/>
                    <a:pt x="5" y="7"/>
                    <a:pt x="4" y="9"/>
                  </a:cubicBezTo>
                  <a:cubicBezTo>
                    <a:pt x="0" y="11"/>
                    <a:pt x="1" y="14"/>
                    <a:pt x="0" y="15"/>
                  </a:cubicBezTo>
                  <a:cubicBezTo>
                    <a:pt x="1" y="15"/>
                    <a:pt x="2" y="16"/>
                    <a:pt x="3" y="17"/>
                  </a:cubicBezTo>
                  <a:cubicBezTo>
                    <a:pt x="7" y="19"/>
                    <a:pt x="11" y="17"/>
                    <a:pt x="12" y="19"/>
                  </a:cubicBezTo>
                  <a:cubicBezTo>
                    <a:pt x="13" y="19"/>
                    <a:pt x="13" y="21"/>
                    <a:pt x="12" y="24"/>
                  </a:cubicBezTo>
                  <a:cubicBezTo>
                    <a:pt x="13" y="23"/>
                    <a:pt x="13" y="23"/>
                    <a:pt x="15" y="24"/>
                  </a:cubicBezTo>
                  <a:cubicBezTo>
                    <a:pt x="16" y="25"/>
                    <a:pt x="15" y="26"/>
                    <a:pt x="15" y="27"/>
                  </a:cubicBezTo>
                  <a:cubicBezTo>
                    <a:pt x="18" y="26"/>
                    <a:pt x="18" y="26"/>
                    <a:pt x="18" y="26"/>
                  </a:cubicBezTo>
                  <a:cubicBezTo>
                    <a:pt x="18" y="26"/>
                    <a:pt x="20" y="25"/>
                    <a:pt x="21" y="24"/>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73" name="Google Shape;1973;p124"/>
            <p:cNvSpPr/>
            <p:nvPr/>
          </p:nvSpPr>
          <p:spPr>
            <a:xfrm>
              <a:off x="1682750" y="2387600"/>
              <a:ext cx="682625" cy="423863"/>
            </a:xfrm>
            <a:custGeom>
              <a:avLst/>
              <a:gdLst/>
              <a:ahLst/>
              <a:cxnLst/>
              <a:rect l="l" t="t" r="r" b="b"/>
              <a:pathLst>
                <a:path w="245" h="152" extrusionOk="0">
                  <a:moveTo>
                    <a:pt x="204" y="143"/>
                  </a:moveTo>
                  <a:cubicBezTo>
                    <a:pt x="205" y="143"/>
                    <a:pt x="214" y="144"/>
                    <a:pt x="215" y="142"/>
                  </a:cubicBezTo>
                  <a:cubicBezTo>
                    <a:pt x="216" y="140"/>
                    <a:pt x="208" y="135"/>
                    <a:pt x="209" y="134"/>
                  </a:cubicBezTo>
                  <a:cubicBezTo>
                    <a:pt x="210" y="134"/>
                    <a:pt x="210" y="128"/>
                    <a:pt x="212" y="128"/>
                  </a:cubicBezTo>
                  <a:cubicBezTo>
                    <a:pt x="213" y="128"/>
                    <a:pt x="226" y="129"/>
                    <a:pt x="226" y="128"/>
                  </a:cubicBezTo>
                  <a:cubicBezTo>
                    <a:pt x="227" y="128"/>
                    <a:pt x="229" y="124"/>
                    <a:pt x="231" y="123"/>
                  </a:cubicBezTo>
                  <a:cubicBezTo>
                    <a:pt x="232" y="123"/>
                    <a:pt x="234" y="124"/>
                    <a:pt x="235" y="126"/>
                  </a:cubicBezTo>
                  <a:cubicBezTo>
                    <a:pt x="237" y="124"/>
                    <a:pt x="238" y="119"/>
                    <a:pt x="239" y="115"/>
                  </a:cubicBezTo>
                  <a:cubicBezTo>
                    <a:pt x="239" y="110"/>
                    <a:pt x="238" y="108"/>
                    <a:pt x="240" y="106"/>
                  </a:cubicBezTo>
                  <a:cubicBezTo>
                    <a:pt x="243" y="103"/>
                    <a:pt x="245" y="103"/>
                    <a:pt x="245" y="99"/>
                  </a:cubicBezTo>
                  <a:cubicBezTo>
                    <a:pt x="244" y="95"/>
                    <a:pt x="241" y="99"/>
                    <a:pt x="238" y="97"/>
                  </a:cubicBezTo>
                  <a:cubicBezTo>
                    <a:pt x="235" y="96"/>
                    <a:pt x="232" y="97"/>
                    <a:pt x="225" y="98"/>
                  </a:cubicBezTo>
                  <a:cubicBezTo>
                    <a:pt x="218" y="99"/>
                    <a:pt x="214" y="102"/>
                    <a:pt x="215" y="107"/>
                  </a:cubicBezTo>
                  <a:cubicBezTo>
                    <a:pt x="215" y="112"/>
                    <a:pt x="212" y="110"/>
                    <a:pt x="212" y="114"/>
                  </a:cubicBezTo>
                  <a:cubicBezTo>
                    <a:pt x="213" y="119"/>
                    <a:pt x="207" y="119"/>
                    <a:pt x="207" y="122"/>
                  </a:cubicBezTo>
                  <a:cubicBezTo>
                    <a:pt x="207" y="124"/>
                    <a:pt x="202" y="122"/>
                    <a:pt x="201" y="121"/>
                  </a:cubicBezTo>
                  <a:cubicBezTo>
                    <a:pt x="200" y="120"/>
                    <a:pt x="184" y="125"/>
                    <a:pt x="182" y="125"/>
                  </a:cubicBezTo>
                  <a:cubicBezTo>
                    <a:pt x="180" y="125"/>
                    <a:pt x="176" y="121"/>
                    <a:pt x="173" y="121"/>
                  </a:cubicBezTo>
                  <a:cubicBezTo>
                    <a:pt x="170" y="121"/>
                    <a:pt x="169" y="116"/>
                    <a:pt x="168" y="112"/>
                  </a:cubicBezTo>
                  <a:cubicBezTo>
                    <a:pt x="168" y="109"/>
                    <a:pt x="162" y="105"/>
                    <a:pt x="160" y="102"/>
                  </a:cubicBezTo>
                  <a:cubicBezTo>
                    <a:pt x="157" y="99"/>
                    <a:pt x="157" y="91"/>
                    <a:pt x="157" y="86"/>
                  </a:cubicBezTo>
                  <a:cubicBezTo>
                    <a:pt x="157" y="81"/>
                    <a:pt x="156" y="73"/>
                    <a:pt x="159" y="64"/>
                  </a:cubicBezTo>
                  <a:cubicBezTo>
                    <a:pt x="160" y="63"/>
                    <a:pt x="160" y="61"/>
                    <a:pt x="160" y="60"/>
                  </a:cubicBezTo>
                  <a:cubicBezTo>
                    <a:pt x="159" y="60"/>
                    <a:pt x="158" y="59"/>
                    <a:pt x="157" y="59"/>
                  </a:cubicBezTo>
                  <a:cubicBezTo>
                    <a:pt x="154" y="59"/>
                    <a:pt x="147" y="55"/>
                    <a:pt x="146" y="55"/>
                  </a:cubicBezTo>
                  <a:cubicBezTo>
                    <a:pt x="144" y="55"/>
                    <a:pt x="144" y="52"/>
                    <a:pt x="143" y="50"/>
                  </a:cubicBezTo>
                  <a:cubicBezTo>
                    <a:pt x="142" y="49"/>
                    <a:pt x="143" y="45"/>
                    <a:pt x="141" y="44"/>
                  </a:cubicBezTo>
                  <a:cubicBezTo>
                    <a:pt x="140" y="43"/>
                    <a:pt x="135" y="39"/>
                    <a:pt x="134" y="33"/>
                  </a:cubicBezTo>
                  <a:cubicBezTo>
                    <a:pt x="132" y="28"/>
                    <a:pt x="123" y="25"/>
                    <a:pt x="119" y="25"/>
                  </a:cubicBezTo>
                  <a:cubicBezTo>
                    <a:pt x="116" y="25"/>
                    <a:pt x="114" y="32"/>
                    <a:pt x="113" y="33"/>
                  </a:cubicBezTo>
                  <a:cubicBezTo>
                    <a:pt x="112" y="33"/>
                    <a:pt x="106" y="29"/>
                    <a:pt x="104" y="28"/>
                  </a:cubicBezTo>
                  <a:cubicBezTo>
                    <a:pt x="102" y="27"/>
                    <a:pt x="101" y="25"/>
                    <a:pt x="101" y="23"/>
                  </a:cubicBezTo>
                  <a:cubicBezTo>
                    <a:pt x="101" y="20"/>
                    <a:pt x="97" y="17"/>
                    <a:pt x="96" y="16"/>
                  </a:cubicBezTo>
                  <a:cubicBezTo>
                    <a:pt x="95" y="16"/>
                    <a:pt x="87" y="8"/>
                    <a:pt x="87" y="8"/>
                  </a:cubicBezTo>
                  <a:cubicBezTo>
                    <a:pt x="74" y="8"/>
                    <a:pt x="74" y="8"/>
                    <a:pt x="74" y="8"/>
                  </a:cubicBezTo>
                  <a:cubicBezTo>
                    <a:pt x="71" y="12"/>
                    <a:pt x="71" y="12"/>
                    <a:pt x="71" y="12"/>
                  </a:cubicBezTo>
                  <a:cubicBezTo>
                    <a:pt x="49" y="12"/>
                    <a:pt x="49" y="12"/>
                    <a:pt x="49" y="12"/>
                  </a:cubicBezTo>
                  <a:cubicBezTo>
                    <a:pt x="49" y="12"/>
                    <a:pt x="31" y="5"/>
                    <a:pt x="28" y="5"/>
                  </a:cubicBezTo>
                  <a:cubicBezTo>
                    <a:pt x="25" y="4"/>
                    <a:pt x="19" y="0"/>
                    <a:pt x="19" y="0"/>
                  </a:cubicBezTo>
                  <a:cubicBezTo>
                    <a:pt x="0" y="2"/>
                    <a:pt x="0" y="2"/>
                    <a:pt x="0" y="2"/>
                  </a:cubicBezTo>
                  <a:cubicBezTo>
                    <a:pt x="1" y="4"/>
                    <a:pt x="3" y="6"/>
                    <a:pt x="5" y="9"/>
                  </a:cubicBezTo>
                  <a:cubicBezTo>
                    <a:pt x="8" y="14"/>
                    <a:pt x="11" y="22"/>
                    <a:pt x="11" y="25"/>
                  </a:cubicBezTo>
                  <a:cubicBezTo>
                    <a:pt x="12" y="27"/>
                    <a:pt x="17" y="30"/>
                    <a:pt x="21" y="33"/>
                  </a:cubicBezTo>
                  <a:cubicBezTo>
                    <a:pt x="26" y="35"/>
                    <a:pt x="26" y="42"/>
                    <a:pt x="25" y="43"/>
                  </a:cubicBezTo>
                  <a:cubicBezTo>
                    <a:pt x="25" y="45"/>
                    <a:pt x="19" y="42"/>
                    <a:pt x="19" y="44"/>
                  </a:cubicBezTo>
                  <a:cubicBezTo>
                    <a:pt x="18" y="45"/>
                    <a:pt x="26" y="52"/>
                    <a:pt x="29" y="51"/>
                  </a:cubicBezTo>
                  <a:cubicBezTo>
                    <a:pt x="32" y="51"/>
                    <a:pt x="33" y="53"/>
                    <a:pt x="38" y="57"/>
                  </a:cubicBezTo>
                  <a:cubicBezTo>
                    <a:pt x="42" y="61"/>
                    <a:pt x="42" y="65"/>
                    <a:pt x="40" y="67"/>
                  </a:cubicBezTo>
                  <a:cubicBezTo>
                    <a:pt x="38" y="68"/>
                    <a:pt x="43" y="71"/>
                    <a:pt x="49" y="75"/>
                  </a:cubicBezTo>
                  <a:cubicBezTo>
                    <a:pt x="55" y="79"/>
                    <a:pt x="57" y="83"/>
                    <a:pt x="58" y="85"/>
                  </a:cubicBezTo>
                  <a:cubicBezTo>
                    <a:pt x="58" y="87"/>
                    <a:pt x="61" y="85"/>
                    <a:pt x="62" y="83"/>
                  </a:cubicBezTo>
                  <a:cubicBezTo>
                    <a:pt x="63" y="80"/>
                    <a:pt x="60" y="79"/>
                    <a:pt x="60" y="76"/>
                  </a:cubicBezTo>
                  <a:cubicBezTo>
                    <a:pt x="60" y="73"/>
                    <a:pt x="55" y="74"/>
                    <a:pt x="53" y="73"/>
                  </a:cubicBezTo>
                  <a:cubicBezTo>
                    <a:pt x="51" y="73"/>
                    <a:pt x="53" y="68"/>
                    <a:pt x="51" y="66"/>
                  </a:cubicBezTo>
                  <a:cubicBezTo>
                    <a:pt x="49" y="64"/>
                    <a:pt x="47" y="59"/>
                    <a:pt x="46" y="55"/>
                  </a:cubicBezTo>
                  <a:cubicBezTo>
                    <a:pt x="45" y="51"/>
                    <a:pt x="39" y="47"/>
                    <a:pt x="37" y="43"/>
                  </a:cubicBezTo>
                  <a:cubicBezTo>
                    <a:pt x="35" y="38"/>
                    <a:pt x="32" y="35"/>
                    <a:pt x="31" y="34"/>
                  </a:cubicBezTo>
                  <a:cubicBezTo>
                    <a:pt x="29" y="33"/>
                    <a:pt x="33" y="31"/>
                    <a:pt x="32" y="30"/>
                  </a:cubicBezTo>
                  <a:cubicBezTo>
                    <a:pt x="30" y="28"/>
                    <a:pt x="28" y="28"/>
                    <a:pt x="25" y="27"/>
                  </a:cubicBezTo>
                  <a:cubicBezTo>
                    <a:pt x="23" y="26"/>
                    <a:pt x="21" y="24"/>
                    <a:pt x="21" y="21"/>
                  </a:cubicBezTo>
                  <a:cubicBezTo>
                    <a:pt x="21" y="18"/>
                    <a:pt x="19" y="11"/>
                    <a:pt x="18" y="9"/>
                  </a:cubicBezTo>
                  <a:cubicBezTo>
                    <a:pt x="17" y="7"/>
                    <a:pt x="20" y="7"/>
                    <a:pt x="21" y="8"/>
                  </a:cubicBezTo>
                  <a:cubicBezTo>
                    <a:pt x="22" y="9"/>
                    <a:pt x="23" y="10"/>
                    <a:pt x="24" y="9"/>
                  </a:cubicBezTo>
                  <a:cubicBezTo>
                    <a:pt x="25" y="9"/>
                    <a:pt x="27" y="9"/>
                    <a:pt x="28" y="11"/>
                  </a:cubicBezTo>
                  <a:cubicBezTo>
                    <a:pt x="29" y="13"/>
                    <a:pt x="32" y="11"/>
                    <a:pt x="33" y="12"/>
                  </a:cubicBezTo>
                  <a:cubicBezTo>
                    <a:pt x="35" y="13"/>
                    <a:pt x="30" y="14"/>
                    <a:pt x="35" y="22"/>
                  </a:cubicBezTo>
                  <a:cubicBezTo>
                    <a:pt x="40" y="31"/>
                    <a:pt x="36" y="26"/>
                    <a:pt x="36" y="32"/>
                  </a:cubicBezTo>
                  <a:cubicBezTo>
                    <a:pt x="36" y="37"/>
                    <a:pt x="39" y="35"/>
                    <a:pt x="40" y="34"/>
                  </a:cubicBezTo>
                  <a:cubicBezTo>
                    <a:pt x="41" y="33"/>
                    <a:pt x="43" y="35"/>
                    <a:pt x="46" y="38"/>
                  </a:cubicBezTo>
                  <a:cubicBezTo>
                    <a:pt x="48" y="41"/>
                    <a:pt x="53" y="41"/>
                    <a:pt x="53" y="43"/>
                  </a:cubicBezTo>
                  <a:cubicBezTo>
                    <a:pt x="53" y="45"/>
                    <a:pt x="53" y="48"/>
                    <a:pt x="56" y="48"/>
                  </a:cubicBezTo>
                  <a:cubicBezTo>
                    <a:pt x="60" y="49"/>
                    <a:pt x="60" y="52"/>
                    <a:pt x="62" y="53"/>
                  </a:cubicBezTo>
                  <a:cubicBezTo>
                    <a:pt x="64" y="53"/>
                    <a:pt x="64" y="55"/>
                    <a:pt x="63" y="57"/>
                  </a:cubicBezTo>
                  <a:cubicBezTo>
                    <a:pt x="62" y="60"/>
                    <a:pt x="63" y="62"/>
                    <a:pt x="68" y="64"/>
                  </a:cubicBezTo>
                  <a:cubicBezTo>
                    <a:pt x="73" y="66"/>
                    <a:pt x="71" y="66"/>
                    <a:pt x="75" y="70"/>
                  </a:cubicBezTo>
                  <a:cubicBezTo>
                    <a:pt x="79" y="73"/>
                    <a:pt x="90" y="86"/>
                    <a:pt x="92" y="89"/>
                  </a:cubicBezTo>
                  <a:cubicBezTo>
                    <a:pt x="94" y="92"/>
                    <a:pt x="95" y="95"/>
                    <a:pt x="96" y="98"/>
                  </a:cubicBezTo>
                  <a:cubicBezTo>
                    <a:pt x="97" y="100"/>
                    <a:pt x="94" y="101"/>
                    <a:pt x="96" y="104"/>
                  </a:cubicBezTo>
                  <a:cubicBezTo>
                    <a:pt x="97" y="106"/>
                    <a:pt x="93" y="105"/>
                    <a:pt x="93" y="106"/>
                  </a:cubicBezTo>
                  <a:cubicBezTo>
                    <a:pt x="93" y="108"/>
                    <a:pt x="96" y="116"/>
                    <a:pt x="100" y="116"/>
                  </a:cubicBezTo>
                  <a:cubicBezTo>
                    <a:pt x="104" y="117"/>
                    <a:pt x="108" y="122"/>
                    <a:pt x="111" y="124"/>
                  </a:cubicBezTo>
                  <a:cubicBezTo>
                    <a:pt x="114" y="127"/>
                    <a:pt x="119" y="126"/>
                    <a:pt x="124" y="128"/>
                  </a:cubicBezTo>
                  <a:cubicBezTo>
                    <a:pt x="129" y="130"/>
                    <a:pt x="133" y="134"/>
                    <a:pt x="140" y="136"/>
                  </a:cubicBezTo>
                  <a:cubicBezTo>
                    <a:pt x="147" y="138"/>
                    <a:pt x="154" y="141"/>
                    <a:pt x="158" y="144"/>
                  </a:cubicBezTo>
                  <a:cubicBezTo>
                    <a:pt x="163" y="147"/>
                    <a:pt x="168" y="146"/>
                    <a:pt x="174" y="143"/>
                  </a:cubicBezTo>
                  <a:cubicBezTo>
                    <a:pt x="181" y="141"/>
                    <a:pt x="185" y="144"/>
                    <a:pt x="189" y="145"/>
                  </a:cubicBezTo>
                  <a:cubicBezTo>
                    <a:pt x="191" y="146"/>
                    <a:pt x="194" y="149"/>
                    <a:pt x="198" y="152"/>
                  </a:cubicBezTo>
                  <a:cubicBezTo>
                    <a:pt x="201" y="148"/>
                    <a:pt x="204" y="143"/>
                    <a:pt x="204" y="143"/>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74" name="Google Shape;1974;p124"/>
            <p:cNvSpPr/>
            <p:nvPr/>
          </p:nvSpPr>
          <p:spPr>
            <a:xfrm>
              <a:off x="2235200" y="2744788"/>
              <a:ext cx="93663" cy="95250"/>
            </a:xfrm>
            <a:custGeom>
              <a:avLst/>
              <a:gdLst/>
              <a:ahLst/>
              <a:cxnLst/>
              <a:rect l="l" t="t" r="r" b="b"/>
              <a:pathLst>
                <a:path w="34" h="34" extrusionOk="0">
                  <a:moveTo>
                    <a:pt x="30" y="23"/>
                  </a:moveTo>
                  <a:cubicBezTo>
                    <a:pt x="31" y="21"/>
                    <a:pt x="33" y="19"/>
                    <a:pt x="34" y="18"/>
                  </a:cubicBezTo>
                  <a:cubicBezTo>
                    <a:pt x="31" y="20"/>
                    <a:pt x="30" y="18"/>
                    <a:pt x="31" y="16"/>
                  </a:cubicBezTo>
                  <a:cubicBezTo>
                    <a:pt x="27" y="17"/>
                    <a:pt x="27" y="17"/>
                    <a:pt x="27" y="17"/>
                  </a:cubicBezTo>
                  <a:cubicBezTo>
                    <a:pt x="27" y="0"/>
                    <a:pt x="27" y="0"/>
                    <a:pt x="27" y="0"/>
                  </a:cubicBezTo>
                  <a:cubicBezTo>
                    <a:pt x="24" y="1"/>
                    <a:pt x="15" y="0"/>
                    <a:pt x="14" y="0"/>
                  </a:cubicBezTo>
                  <a:cubicBezTo>
                    <a:pt x="12" y="0"/>
                    <a:pt x="12" y="6"/>
                    <a:pt x="11" y="6"/>
                  </a:cubicBezTo>
                  <a:cubicBezTo>
                    <a:pt x="10" y="7"/>
                    <a:pt x="18" y="12"/>
                    <a:pt x="17" y="14"/>
                  </a:cubicBezTo>
                  <a:cubicBezTo>
                    <a:pt x="16" y="16"/>
                    <a:pt x="7" y="15"/>
                    <a:pt x="6" y="15"/>
                  </a:cubicBezTo>
                  <a:cubicBezTo>
                    <a:pt x="6" y="15"/>
                    <a:pt x="3" y="20"/>
                    <a:pt x="0" y="24"/>
                  </a:cubicBezTo>
                  <a:cubicBezTo>
                    <a:pt x="3" y="27"/>
                    <a:pt x="7" y="30"/>
                    <a:pt x="8" y="32"/>
                  </a:cubicBezTo>
                  <a:cubicBezTo>
                    <a:pt x="12" y="34"/>
                    <a:pt x="17" y="31"/>
                    <a:pt x="20" y="34"/>
                  </a:cubicBezTo>
                  <a:cubicBezTo>
                    <a:pt x="20" y="34"/>
                    <a:pt x="20" y="34"/>
                    <a:pt x="20" y="34"/>
                  </a:cubicBezTo>
                  <a:cubicBezTo>
                    <a:pt x="22" y="31"/>
                    <a:pt x="25" y="29"/>
                    <a:pt x="26" y="29"/>
                  </a:cubicBezTo>
                  <a:cubicBezTo>
                    <a:pt x="27" y="28"/>
                    <a:pt x="26" y="26"/>
                    <a:pt x="30" y="2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75" name="Google Shape;1975;p124"/>
            <p:cNvSpPr/>
            <p:nvPr/>
          </p:nvSpPr>
          <p:spPr>
            <a:xfrm>
              <a:off x="2309813" y="2730500"/>
              <a:ext cx="28575" cy="61913"/>
            </a:xfrm>
            <a:custGeom>
              <a:avLst/>
              <a:gdLst/>
              <a:ahLst/>
              <a:cxnLst/>
              <a:rect l="l" t="t" r="r" b="b"/>
              <a:pathLst>
                <a:path w="10" h="22" extrusionOk="0">
                  <a:moveTo>
                    <a:pt x="1" y="5"/>
                  </a:moveTo>
                  <a:cubicBezTo>
                    <a:pt x="1" y="5"/>
                    <a:pt x="1" y="5"/>
                    <a:pt x="0" y="5"/>
                  </a:cubicBezTo>
                  <a:cubicBezTo>
                    <a:pt x="0" y="22"/>
                    <a:pt x="0" y="22"/>
                    <a:pt x="0" y="22"/>
                  </a:cubicBezTo>
                  <a:cubicBezTo>
                    <a:pt x="4" y="21"/>
                    <a:pt x="4" y="21"/>
                    <a:pt x="4" y="21"/>
                  </a:cubicBezTo>
                  <a:cubicBezTo>
                    <a:pt x="4" y="20"/>
                    <a:pt x="5" y="18"/>
                    <a:pt x="6" y="17"/>
                  </a:cubicBezTo>
                  <a:cubicBezTo>
                    <a:pt x="9" y="15"/>
                    <a:pt x="5" y="5"/>
                    <a:pt x="8" y="4"/>
                  </a:cubicBezTo>
                  <a:cubicBezTo>
                    <a:pt x="9" y="4"/>
                    <a:pt x="10" y="3"/>
                    <a:pt x="10" y="3"/>
                  </a:cubicBezTo>
                  <a:cubicBezTo>
                    <a:pt x="9" y="1"/>
                    <a:pt x="7" y="0"/>
                    <a:pt x="6" y="0"/>
                  </a:cubicBezTo>
                  <a:cubicBezTo>
                    <a:pt x="4" y="1"/>
                    <a:pt x="2" y="5"/>
                    <a:pt x="1" y="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76" name="Google Shape;1976;p124"/>
            <p:cNvSpPr/>
            <p:nvPr/>
          </p:nvSpPr>
          <p:spPr>
            <a:xfrm>
              <a:off x="2638425" y="2689225"/>
              <a:ext cx="68263" cy="55563"/>
            </a:xfrm>
            <a:custGeom>
              <a:avLst/>
              <a:gdLst/>
              <a:ahLst/>
              <a:cxnLst/>
              <a:rect l="l" t="t" r="r" b="b"/>
              <a:pathLst>
                <a:path w="24" h="20" extrusionOk="0">
                  <a:moveTo>
                    <a:pt x="11" y="2"/>
                  </a:moveTo>
                  <a:cubicBezTo>
                    <a:pt x="7" y="4"/>
                    <a:pt x="16" y="10"/>
                    <a:pt x="16" y="13"/>
                  </a:cubicBezTo>
                  <a:cubicBezTo>
                    <a:pt x="16" y="16"/>
                    <a:pt x="2" y="12"/>
                    <a:pt x="1" y="16"/>
                  </a:cubicBezTo>
                  <a:cubicBezTo>
                    <a:pt x="0" y="18"/>
                    <a:pt x="6" y="20"/>
                    <a:pt x="11" y="18"/>
                  </a:cubicBezTo>
                  <a:cubicBezTo>
                    <a:pt x="16" y="17"/>
                    <a:pt x="19" y="18"/>
                    <a:pt x="22" y="20"/>
                  </a:cubicBezTo>
                  <a:cubicBezTo>
                    <a:pt x="23" y="14"/>
                    <a:pt x="23" y="8"/>
                    <a:pt x="24" y="4"/>
                  </a:cubicBezTo>
                  <a:cubicBezTo>
                    <a:pt x="19" y="3"/>
                    <a:pt x="14" y="0"/>
                    <a:pt x="11" y="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77" name="Google Shape;1977;p124"/>
            <p:cNvSpPr/>
            <p:nvPr/>
          </p:nvSpPr>
          <p:spPr>
            <a:xfrm>
              <a:off x="2700338" y="2697163"/>
              <a:ext cx="74613" cy="50800"/>
            </a:xfrm>
            <a:custGeom>
              <a:avLst/>
              <a:gdLst/>
              <a:ahLst/>
              <a:cxnLst/>
              <a:rect l="l" t="t" r="r" b="b"/>
              <a:pathLst>
                <a:path w="27" h="18" extrusionOk="0">
                  <a:moveTo>
                    <a:pt x="11" y="13"/>
                  </a:moveTo>
                  <a:cubicBezTo>
                    <a:pt x="17" y="11"/>
                    <a:pt x="27" y="15"/>
                    <a:pt x="27" y="10"/>
                  </a:cubicBezTo>
                  <a:cubicBezTo>
                    <a:pt x="27" y="5"/>
                    <a:pt x="10" y="0"/>
                    <a:pt x="6" y="1"/>
                  </a:cubicBezTo>
                  <a:cubicBezTo>
                    <a:pt x="5" y="2"/>
                    <a:pt x="3" y="2"/>
                    <a:pt x="2" y="1"/>
                  </a:cubicBezTo>
                  <a:cubicBezTo>
                    <a:pt x="1" y="5"/>
                    <a:pt x="1" y="11"/>
                    <a:pt x="0" y="17"/>
                  </a:cubicBezTo>
                  <a:cubicBezTo>
                    <a:pt x="0" y="17"/>
                    <a:pt x="1" y="17"/>
                    <a:pt x="1" y="17"/>
                  </a:cubicBezTo>
                  <a:cubicBezTo>
                    <a:pt x="4" y="18"/>
                    <a:pt x="4" y="16"/>
                    <a:pt x="11" y="1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78" name="Google Shape;1978;p124"/>
            <p:cNvSpPr/>
            <p:nvPr/>
          </p:nvSpPr>
          <p:spPr>
            <a:xfrm>
              <a:off x="2349500" y="2811463"/>
              <a:ext cx="93663" cy="96838"/>
            </a:xfrm>
            <a:custGeom>
              <a:avLst/>
              <a:gdLst/>
              <a:ahLst/>
              <a:cxnLst/>
              <a:rect l="l" t="t" r="r" b="b"/>
              <a:pathLst>
                <a:path w="34" h="35" extrusionOk="0">
                  <a:moveTo>
                    <a:pt x="19" y="33"/>
                  </a:moveTo>
                  <a:cubicBezTo>
                    <a:pt x="20" y="34"/>
                    <a:pt x="25" y="33"/>
                    <a:pt x="26" y="34"/>
                  </a:cubicBezTo>
                  <a:cubicBezTo>
                    <a:pt x="27" y="35"/>
                    <a:pt x="29" y="35"/>
                    <a:pt x="30" y="35"/>
                  </a:cubicBezTo>
                  <a:cubicBezTo>
                    <a:pt x="30" y="34"/>
                    <a:pt x="30" y="33"/>
                    <a:pt x="29" y="33"/>
                  </a:cubicBezTo>
                  <a:cubicBezTo>
                    <a:pt x="28" y="31"/>
                    <a:pt x="30" y="26"/>
                    <a:pt x="31" y="23"/>
                  </a:cubicBezTo>
                  <a:cubicBezTo>
                    <a:pt x="32" y="19"/>
                    <a:pt x="30" y="11"/>
                    <a:pt x="32" y="9"/>
                  </a:cubicBezTo>
                  <a:cubicBezTo>
                    <a:pt x="34" y="7"/>
                    <a:pt x="33" y="6"/>
                    <a:pt x="34" y="1"/>
                  </a:cubicBezTo>
                  <a:cubicBezTo>
                    <a:pt x="34" y="0"/>
                    <a:pt x="34" y="0"/>
                    <a:pt x="34" y="0"/>
                  </a:cubicBezTo>
                  <a:cubicBezTo>
                    <a:pt x="30" y="0"/>
                    <a:pt x="26" y="3"/>
                    <a:pt x="25" y="4"/>
                  </a:cubicBezTo>
                  <a:cubicBezTo>
                    <a:pt x="23" y="4"/>
                    <a:pt x="18" y="2"/>
                    <a:pt x="17" y="5"/>
                  </a:cubicBezTo>
                  <a:cubicBezTo>
                    <a:pt x="16" y="8"/>
                    <a:pt x="13" y="9"/>
                    <a:pt x="8" y="9"/>
                  </a:cubicBezTo>
                  <a:cubicBezTo>
                    <a:pt x="4" y="9"/>
                    <a:pt x="6" y="13"/>
                    <a:pt x="6" y="14"/>
                  </a:cubicBezTo>
                  <a:cubicBezTo>
                    <a:pt x="5" y="15"/>
                    <a:pt x="3" y="16"/>
                    <a:pt x="3" y="16"/>
                  </a:cubicBezTo>
                  <a:cubicBezTo>
                    <a:pt x="0" y="17"/>
                    <a:pt x="0" y="17"/>
                    <a:pt x="0" y="17"/>
                  </a:cubicBezTo>
                  <a:cubicBezTo>
                    <a:pt x="0" y="18"/>
                    <a:pt x="0" y="19"/>
                    <a:pt x="2" y="20"/>
                  </a:cubicBezTo>
                  <a:cubicBezTo>
                    <a:pt x="4" y="22"/>
                    <a:pt x="8" y="28"/>
                    <a:pt x="11" y="30"/>
                  </a:cubicBezTo>
                  <a:cubicBezTo>
                    <a:pt x="13" y="30"/>
                    <a:pt x="14" y="32"/>
                    <a:pt x="14" y="33"/>
                  </a:cubicBezTo>
                  <a:cubicBezTo>
                    <a:pt x="16" y="33"/>
                    <a:pt x="18" y="33"/>
                    <a:pt x="19" y="3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79" name="Google Shape;1979;p124"/>
            <p:cNvSpPr/>
            <p:nvPr/>
          </p:nvSpPr>
          <p:spPr>
            <a:xfrm>
              <a:off x="2652713" y="3035300"/>
              <a:ext cx="892175" cy="914400"/>
            </a:xfrm>
            <a:custGeom>
              <a:avLst/>
              <a:gdLst/>
              <a:ahLst/>
              <a:cxnLst/>
              <a:rect l="l" t="t" r="r" b="b"/>
              <a:pathLst>
                <a:path w="320" h="328" extrusionOk="0">
                  <a:moveTo>
                    <a:pt x="170" y="324"/>
                  </a:moveTo>
                  <a:cubicBezTo>
                    <a:pt x="175" y="320"/>
                    <a:pt x="173" y="318"/>
                    <a:pt x="176" y="314"/>
                  </a:cubicBezTo>
                  <a:cubicBezTo>
                    <a:pt x="178" y="310"/>
                    <a:pt x="176" y="308"/>
                    <a:pt x="180" y="304"/>
                  </a:cubicBezTo>
                  <a:cubicBezTo>
                    <a:pt x="184" y="301"/>
                    <a:pt x="179" y="298"/>
                    <a:pt x="184" y="296"/>
                  </a:cubicBezTo>
                  <a:cubicBezTo>
                    <a:pt x="189" y="293"/>
                    <a:pt x="189" y="298"/>
                    <a:pt x="184" y="303"/>
                  </a:cubicBezTo>
                  <a:cubicBezTo>
                    <a:pt x="180" y="308"/>
                    <a:pt x="180" y="310"/>
                    <a:pt x="185" y="306"/>
                  </a:cubicBezTo>
                  <a:cubicBezTo>
                    <a:pt x="190" y="302"/>
                    <a:pt x="192" y="296"/>
                    <a:pt x="195" y="290"/>
                  </a:cubicBezTo>
                  <a:cubicBezTo>
                    <a:pt x="198" y="284"/>
                    <a:pt x="201" y="282"/>
                    <a:pt x="203" y="281"/>
                  </a:cubicBezTo>
                  <a:cubicBezTo>
                    <a:pt x="206" y="281"/>
                    <a:pt x="206" y="274"/>
                    <a:pt x="206" y="270"/>
                  </a:cubicBezTo>
                  <a:cubicBezTo>
                    <a:pt x="205" y="265"/>
                    <a:pt x="204" y="261"/>
                    <a:pt x="206" y="258"/>
                  </a:cubicBezTo>
                  <a:cubicBezTo>
                    <a:pt x="208" y="255"/>
                    <a:pt x="206" y="252"/>
                    <a:pt x="208" y="252"/>
                  </a:cubicBezTo>
                  <a:cubicBezTo>
                    <a:pt x="211" y="252"/>
                    <a:pt x="215" y="248"/>
                    <a:pt x="219" y="244"/>
                  </a:cubicBezTo>
                  <a:cubicBezTo>
                    <a:pt x="222" y="240"/>
                    <a:pt x="225" y="240"/>
                    <a:pt x="229" y="240"/>
                  </a:cubicBezTo>
                  <a:cubicBezTo>
                    <a:pt x="233" y="239"/>
                    <a:pt x="231" y="238"/>
                    <a:pt x="234" y="237"/>
                  </a:cubicBezTo>
                  <a:cubicBezTo>
                    <a:pt x="236" y="236"/>
                    <a:pt x="238" y="234"/>
                    <a:pt x="240" y="232"/>
                  </a:cubicBezTo>
                  <a:cubicBezTo>
                    <a:pt x="242" y="231"/>
                    <a:pt x="249" y="233"/>
                    <a:pt x="253" y="233"/>
                  </a:cubicBezTo>
                  <a:cubicBezTo>
                    <a:pt x="257" y="233"/>
                    <a:pt x="260" y="233"/>
                    <a:pt x="260" y="230"/>
                  </a:cubicBezTo>
                  <a:cubicBezTo>
                    <a:pt x="260" y="228"/>
                    <a:pt x="262" y="225"/>
                    <a:pt x="265" y="225"/>
                  </a:cubicBezTo>
                  <a:cubicBezTo>
                    <a:pt x="267" y="225"/>
                    <a:pt x="268" y="225"/>
                    <a:pt x="268" y="221"/>
                  </a:cubicBezTo>
                  <a:cubicBezTo>
                    <a:pt x="268" y="218"/>
                    <a:pt x="269" y="215"/>
                    <a:pt x="272" y="214"/>
                  </a:cubicBezTo>
                  <a:cubicBezTo>
                    <a:pt x="274" y="212"/>
                    <a:pt x="274" y="209"/>
                    <a:pt x="275" y="206"/>
                  </a:cubicBezTo>
                  <a:cubicBezTo>
                    <a:pt x="275" y="204"/>
                    <a:pt x="278" y="205"/>
                    <a:pt x="278" y="202"/>
                  </a:cubicBezTo>
                  <a:cubicBezTo>
                    <a:pt x="278" y="199"/>
                    <a:pt x="279" y="195"/>
                    <a:pt x="279" y="192"/>
                  </a:cubicBezTo>
                  <a:cubicBezTo>
                    <a:pt x="279" y="190"/>
                    <a:pt x="282" y="190"/>
                    <a:pt x="283" y="188"/>
                  </a:cubicBezTo>
                  <a:cubicBezTo>
                    <a:pt x="284" y="186"/>
                    <a:pt x="282" y="184"/>
                    <a:pt x="284" y="178"/>
                  </a:cubicBezTo>
                  <a:cubicBezTo>
                    <a:pt x="286" y="172"/>
                    <a:pt x="284" y="167"/>
                    <a:pt x="284" y="162"/>
                  </a:cubicBezTo>
                  <a:cubicBezTo>
                    <a:pt x="284" y="157"/>
                    <a:pt x="284" y="152"/>
                    <a:pt x="286" y="151"/>
                  </a:cubicBezTo>
                  <a:cubicBezTo>
                    <a:pt x="288" y="149"/>
                    <a:pt x="287" y="148"/>
                    <a:pt x="285" y="147"/>
                  </a:cubicBezTo>
                  <a:cubicBezTo>
                    <a:pt x="284" y="147"/>
                    <a:pt x="285" y="145"/>
                    <a:pt x="287" y="145"/>
                  </a:cubicBezTo>
                  <a:cubicBezTo>
                    <a:pt x="288" y="145"/>
                    <a:pt x="289" y="148"/>
                    <a:pt x="292" y="147"/>
                  </a:cubicBezTo>
                  <a:cubicBezTo>
                    <a:pt x="294" y="145"/>
                    <a:pt x="296" y="139"/>
                    <a:pt x="298" y="134"/>
                  </a:cubicBezTo>
                  <a:cubicBezTo>
                    <a:pt x="300" y="129"/>
                    <a:pt x="303" y="129"/>
                    <a:pt x="306" y="128"/>
                  </a:cubicBezTo>
                  <a:cubicBezTo>
                    <a:pt x="308" y="127"/>
                    <a:pt x="314" y="121"/>
                    <a:pt x="317" y="112"/>
                  </a:cubicBezTo>
                  <a:cubicBezTo>
                    <a:pt x="320" y="104"/>
                    <a:pt x="317" y="95"/>
                    <a:pt x="315" y="89"/>
                  </a:cubicBezTo>
                  <a:cubicBezTo>
                    <a:pt x="314" y="83"/>
                    <a:pt x="312" y="84"/>
                    <a:pt x="308" y="84"/>
                  </a:cubicBezTo>
                  <a:cubicBezTo>
                    <a:pt x="305" y="85"/>
                    <a:pt x="298" y="84"/>
                    <a:pt x="289" y="74"/>
                  </a:cubicBezTo>
                  <a:cubicBezTo>
                    <a:pt x="280" y="64"/>
                    <a:pt x="272" y="65"/>
                    <a:pt x="266" y="67"/>
                  </a:cubicBezTo>
                  <a:cubicBezTo>
                    <a:pt x="260" y="68"/>
                    <a:pt x="254" y="64"/>
                    <a:pt x="250" y="63"/>
                  </a:cubicBezTo>
                  <a:cubicBezTo>
                    <a:pt x="246" y="62"/>
                    <a:pt x="242" y="67"/>
                    <a:pt x="239" y="68"/>
                  </a:cubicBezTo>
                  <a:cubicBezTo>
                    <a:pt x="236" y="69"/>
                    <a:pt x="241" y="64"/>
                    <a:pt x="241" y="60"/>
                  </a:cubicBezTo>
                  <a:cubicBezTo>
                    <a:pt x="241" y="57"/>
                    <a:pt x="230" y="52"/>
                    <a:pt x="222" y="49"/>
                  </a:cubicBezTo>
                  <a:cubicBezTo>
                    <a:pt x="214" y="46"/>
                    <a:pt x="210" y="47"/>
                    <a:pt x="210" y="53"/>
                  </a:cubicBezTo>
                  <a:cubicBezTo>
                    <a:pt x="210" y="58"/>
                    <a:pt x="207" y="51"/>
                    <a:pt x="204" y="57"/>
                  </a:cubicBezTo>
                  <a:cubicBezTo>
                    <a:pt x="202" y="62"/>
                    <a:pt x="197" y="58"/>
                    <a:pt x="200" y="57"/>
                  </a:cubicBezTo>
                  <a:cubicBezTo>
                    <a:pt x="203" y="55"/>
                    <a:pt x="206" y="51"/>
                    <a:pt x="207" y="47"/>
                  </a:cubicBezTo>
                  <a:cubicBezTo>
                    <a:pt x="208" y="44"/>
                    <a:pt x="196" y="41"/>
                    <a:pt x="191" y="43"/>
                  </a:cubicBezTo>
                  <a:cubicBezTo>
                    <a:pt x="187" y="45"/>
                    <a:pt x="189" y="51"/>
                    <a:pt x="186" y="49"/>
                  </a:cubicBezTo>
                  <a:cubicBezTo>
                    <a:pt x="182" y="47"/>
                    <a:pt x="185" y="43"/>
                    <a:pt x="188" y="43"/>
                  </a:cubicBezTo>
                  <a:cubicBezTo>
                    <a:pt x="191" y="43"/>
                    <a:pt x="194" y="37"/>
                    <a:pt x="196" y="33"/>
                  </a:cubicBezTo>
                  <a:cubicBezTo>
                    <a:pt x="198" y="29"/>
                    <a:pt x="193" y="28"/>
                    <a:pt x="189" y="24"/>
                  </a:cubicBezTo>
                  <a:cubicBezTo>
                    <a:pt x="186" y="21"/>
                    <a:pt x="187" y="10"/>
                    <a:pt x="184" y="9"/>
                  </a:cubicBezTo>
                  <a:cubicBezTo>
                    <a:pt x="180" y="12"/>
                    <a:pt x="176" y="18"/>
                    <a:pt x="174" y="22"/>
                  </a:cubicBezTo>
                  <a:cubicBezTo>
                    <a:pt x="173" y="27"/>
                    <a:pt x="170" y="24"/>
                    <a:pt x="166" y="25"/>
                  </a:cubicBezTo>
                  <a:cubicBezTo>
                    <a:pt x="161" y="27"/>
                    <a:pt x="159" y="25"/>
                    <a:pt x="158" y="23"/>
                  </a:cubicBezTo>
                  <a:cubicBezTo>
                    <a:pt x="157" y="21"/>
                    <a:pt x="152" y="23"/>
                    <a:pt x="149" y="23"/>
                  </a:cubicBezTo>
                  <a:cubicBezTo>
                    <a:pt x="146" y="22"/>
                    <a:pt x="148" y="26"/>
                    <a:pt x="145" y="28"/>
                  </a:cubicBezTo>
                  <a:cubicBezTo>
                    <a:pt x="143" y="29"/>
                    <a:pt x="138" y="25"/>
                    <a:pt x="136" y="27"/>
                  </a:cubicBezTo>
                  <a:cubicBezTo>
                    <a:pt x="134" y="30"/>
                    <a:pt x="133" y="27"/>
                    <a:pt x="132" y="29"/>
                  </a:cubicBezTo>
                  <a:cubicBezTo>
                    <a:pt x="131" y="31"/>
                    <a:pt x="127" y="30"/>
                    <a:pt x="126" y="31"/>
                  </a:cubicBezTo>
                  <a:cubicBezTo>
                    <a:pt x="125" y="32"/>
                    <a:pt x="122" y="33"/>
                    <a:pt x="118" y="28"/>
                  </a:cubicBezTo>
                  <a:cubicBezTo>
                    <a:pt x="113" y="24"/>
                    <a:pt x="114" y="16"/>
                    <a:pt x="116" y="14"/>
                  </a:cubicBezTo>
                  <a:cubicBezTo>
                    <a:pt x="118" y="13"/>
                    <a:pt x="118" y="9"/>
                    <a:pt x="115" y="7"/>
                  </a:cubicBezTo>
                  <a:cubicBezTo>
                    <a:pt x="113" y="6"/>
                    <a:pt x="115" y="1"/>
                    <a:pt x="112" y="1"/>
                  </a:cubicBezTo>
                  <a:cubicBezTo>
                    <a:pt x="109" y="0"/>
                    <a:pt x="109" y="4"/>
                    <a:pt x="107" y="5"/>
                  </a:cubicBezTo>
                  <a:cubicBezTo>
                    <a:pt x="105" y="6"/>
                    <a:pt x="99" y="10"/>
                    <a:pt x="97" y="9"/>
                  </a:cubicBezTo>
                  <a:cubicBezTo>
                    <a:pt x="95" y="9"/>
                    <a:pt x="91" y="10"/>
                    <a:pt x="91" y="12"/>
                  </a:cubicBezTo>
                  <a:cubicBezTo>
                    <a:pt x="91" y="15"/>
                    <a:pt x="89" y="14"/>
                    <a:pt x="88" y="12"/>
                  </a:cubicBezTo>
                  <a:cubicBezTo>
                    <a:pt x="88" y="10"/>
                    <a:pt x="83" y="11"/>
                    <a:pt x="81" y="10"/>
                  </a:cubicBezTo>
                  <a:cubicBezTo>
                    <a:pt x="80" y="8"/>
                    <a:pt x="73" y="9"/>
                    <a:pt x="76" y="11"/>
                  </a:cubicBezTo>
                  <a:cubicBezTo>
                    <a:pt x="79" y="12"/>
                    <a:pt x="79" y="14"/>
                    <a:pt x="79" y="17"/>
                  </a:cubicBezTo>
                  <a:cubicBezTo>
                    <a:pt x="79" y="19"/>
                    <a:pt x="81" y="18"/>
                    <a:pt x="81" y="22"/>
                  </a:cubicBezTo>
                  <a:cubicBezTo>
                    <a:pt x="81" y="25"/>
                    <a:pt x="84" y="23"/>
                    <a:pt x="85" y="23"/>
                  </a:cubicBezTo>
                  <a:cubicBezTo>
                    <a:pt x="87" y="23"/>
                    <a:pt x="87" y="25"/>
                    <a:pt x="84" y="26"/>
                  </a:cubicBezTo>
                  <a:cubicBezTo>
                    <a:pt x="82" y="26"/>
                    <a:pt x="81" y="28"/>
                    <a:pt x="80" y="30"/>
                  </a:cubicBezTo>
                  <a:cubicBezTo>
                    <a:pt x="79" y="33"/>
                    <a:pt x="77" y="31"/>
                    <a:pt x="74" y="33"/>
                  </a:cubicBezTo>
                  <a:cubicBezTo>
                    <a:pt x="72" y="35"/>
                    <a:pt x="70" y="37"/>
                    <a:pt x="69" y="36"/>
                  </a:cubicBezTo>
                  <a:cubicBezTo>
                    <a:pt x="67" y="35"/>
                    <a:pt x="66" y="36"/>
                    <a:pt x="65" y="37"/>
                  </a:cubicBezTo>
                  <a:cubicBezTo>
                    <a:pt x="63" y="38"/>
                    <a:pt x="62" y="37"/>
                    <a:pt x="60" y="35"/>
                  </a:cubicBezTo>
                  <a:cubicBezTo>
                    <a:pt x="58" y="33"/>
                    <a:pt x="57" y="30"/>
                    <a:pt x="54" y="27"/>
                  </a:cubicBezTo>
                  <a:cubicBezTo>
                    <a:pt x="52" y="27"/>
                    <a:pt x="48" y="29"/>
                    <a:pt x="46" y="29"/>
                  </a:cubicBezTo>
                  <a:cubicBezTo>
                    <a:pt x="43" y="29"/>
                    <a:pt x="34" y="28"/>
                    <a:pt x="34" y="30"/>
                  </a:cubicBezTo>
                  <a:cubicBezTo>
                    <a:pt x="33" y="31"/>
                    <a:pt x="34" y="34"/>
                    <a:pt x="36" y="34"/>
                  </a:cubicBezTo>
                  <a:cubicBezTo>
                    <a:pt x="37" y="34"/>
                    <a:pt x="40" y="35"/>
                    <a:pt x="37" y="37"/>
                  </a:cubicBezTo>
                  <a:cubicBezTo>
                    <a:pt x="34" y="40"/>
                    <a:pt x="32" y="37"/>
                    <a:pt x="32" y="42"/>
                  </a:cubicBezTo>
                  <a:cubicBezTo>
                    <a:pt x="32" y="47"/>
                    <a:pt x="38" y="50"/>
                    <a:pt x="37" y="55"/>
                  </a:cubicBezTo>
                  <a:cubicBezTo>
                    <a:pt x="36" y="57"/>
                    <a:pt x="35" y="63"/>
                    <a:pt x="35" y="66"/>
                  </a:cubicBezTo>
                  <a:cubicBezTo>
                    <a:pt x="35" y="68"/>
                    <a:pt x="34" y="76"/>
                    <a:pt x="32" y="77"/>
                  </a:cubicBezTo>
                  <a:cubicBezTo>
                    <a:pt x="30" y="77"/>
                    <a:pt x="28" y="75"/>
                    <a:pt x="25" y="77"/>
                  </a:cubicBezTo>
                  <a:cubicBezTo>
                    <a:pt x="22" y="80"/>
                    <a:pt x="19" y="78"/>
                    <a:pt x="16" y="81"/>
                  </a:cubicBezTo>
                  <a:cubicBezTo>
                    <a:pt x="12" y="83"/>
                    <a:pt x="9" y="82"/>
                    <a:pt x="8" y="86"/>
                  </a:cubicBezTo>
                  <a:cubicBezTo>
                    <a:pt x="8" y="89"/>
                    <a:pt x="5" y="90"/>
                    <a:pt x="6" y="93"/>
                  </a:cubicBezTo>
                  <a:cubicBezTo>
                    <a:pt x="7" y="96"/>
                    <a:pt x="4" y="95"/>
                    <a:pt x="2" y="97"/>
                  </a:cubicBezTo>
                  <a:cubicBezTo>
                    <a:pt x="0" y="100"/>
                    <a:pt x="3" y="101"/>
                    <a:pt x="1" y="103"/>
                  </a:cubicBezTo>
                  <a:cubicBezTo>
                    <a:pt x="0" y="104"/>
                    <a:pt x="2" y="107"/>
                    <a:pt x="3" y="110"/>
                  </a:cubicBezTo>
                  <a:cubicBezTo>
                    <a:pt x="5" y="112"/>
                    <a:pt x="7" y="114"/>
                    <a:pt x="7" y="116"/>
                  </a:cubicBezTo>
                  <a:cubicBezTo>
                    <a:pt x="6" y="119"/>
                    <a:pt x="8" y="120"/>
                    <a:pt x="11" y="120"/>
                  </a:cubicBezTo>
                  <a:cubicBezTo>
                    <a:pt x="13" y="119"/>
                    <a:pt x="11" y="124"/>
                    <a:pt x="15" y="124"/>
                  </a:cubicBezTo>
                  <a:cubicBezTo>
                    <a:pt x="19" y="124"/>
                    <a:pt x="22" y="125"/>
                    <a:pt x="23" y="123"/>
                  </a:cubicBezTo>
                  <a:cubicBezTo>
                    <a:pt x="24" y="121"/>
                    <a:pt x="27" y="119"/>
                    <a:pt x="27" y="122"/>
                  </a:cubicBezTo>
                  <a:cubicBezTo>
                    <a:pt x="27" y="125"/>
                    <a:pt x="26" y="134"/>
                    <a:pt x="29" y="133"/>
                  </a:cubicBezTo>
                  <a:cubicBezTo>
                    <a:pt x="32" y="132"/>
                    <a:pt x="37" y="132"/>
                    <a:pt x="39" y="133"/>
                  </a:cubicBezTo>
                  <a:cubicBezTo>
                    <a:pt x="42" y="134"/>
                    <a:pt x="45" y="133"/>
                    <a:pt x="46" y="131"/>
                  </a:cubicBezTo>
                  <a:cubicBezTo>
                    <a:pt x="48" y="130"/>
                    <a:pt x="50" y="130"/>
                    <a:pt x="53" y="128"/>
                  </a:cubicBezTo>
                  <a:cubicBezTo>
                    <a:pt x="56" y="126"/>
                    <a:pt x="60" y="123"/>
                    <a:pt x="63" y="123"/>
                  </a:cubicBezTo>
                  <a:cubicBezTo>
                    <a:pt x="66" y="123"/>
                    <a:pt x="71" y="121"/>
                    <a:pt x="70" y="124"/>
                  </a:cubicBezTo>
                  <a:cubicBezTo>
                    <a:pt x="70" y="126"/>
                    <a:pt x="69" y="135"/>
                    <a:pt x="73" y="140"/>
                  </a:cubicBezTo>
                  <a:cubicBezTo>
                    <a:pt x="77" y="144"/>
                    <a:pt x="79" y="146"/>
                    <a:pt x="82" y="145"/>
                  </a:cubicBezTo>
                  <a:cubicBezTo>
                    <a:pt x="86" y="145"/>
                    <a:pt x="86" y="147"/>
                    <a:pt x="88" y="146"/>
                  </a:cubicBezTo>
                  <a:cubicBezTo>
                    <a:pt x="91" y="146"/>
                    <a:pt x="89" y="149"/>
                    <a:pt x="91" y="149"/>
                  </a:cubicBezTo>
                  <a:cubicBezTo>
                    <a:pt x="94" y="149"/>
                    <a:pt x="98" y="150"/>
                    <a:pt x="98" y="152"/>
                  </a:cubicBezTo>
                  <a:cubicBezTo>
                    <a:pt x="98" y="155"/>
                    <a:pt x="105" y="153"/>
                    <a:pt x="107" y="154"/>
                  </a:cubicBezTo>
                  <a:cubicBezTo>
                    <a:pt x="109" y="156"/>
                    <a:pt x="110" y="157"/>
                    <a:pt x="110" y="160"/>
                  </a:cubicBezTo>
                  <a:cubicBezTo>
                    <a:pt x="110" y="163"/>
                    <a:pt x="114" y="165"/>
                    <a:pt x="111" y="166"/>
                  </a:cubicBezTo>
                  <a:cubicBezTo>
                    <a:pt x="109" y="167"/>
                    <a:pt x="112" y="169"/>
                    <a:pt x="112" y="173"/>
                  </a:cubicBezTo>
                  <a:cubicBezTo>
                    <a:pt x="112" y="176"/>
                    <a:pt x="116" y="177"/>
                    <a:pt x="121" y="177"/>
                  </a:cubicBezTo>
                  <a:cubicBezTo>
                    <a:pt x="126" y="176"/>
                    <a:pt x="128" y="177"/>
                    <a:pt x="128" y="181"/>
                  </a:cubicBezTo>
                  <a:cubicBezTo>
                    <a:pt x="128" y="184"/>
                    <a:pt x="131" y="185"/>
                    <a:pt x="132" y="189"/>
                  </a:cubicBezTo>
                  <a:cubicBezTo>
                    <a:pt x="134" y="192"/>
                    <a:pt x="131" y="196"/>
                    <a:pt x="131" y="199"/>
                  </a:cubicBezTo>
                  <a:cubicBezTo>
                    <a:pt x="132" y="201"/>
                    <a:pt x="130" y="203"/>
                    <a:pt x="129" y="204"/>
                  </a:cubicBezTo>
                  <a:cubicBezTo>
                    <a:pt x="131" y="207"/>
                    <a:pt x="131" y="208"/>
                    <a:pt x="129" y="209"/>
                  </a:cubicBezTo>
                  <a:cubicBezTo>
                    <a:pt x="127" y="210"/>
                    <a:pt x="132" y="213"/>
                    <a:pt x="131" y="219"/>
                  </a:cubicBezTo>
                  <a:cubicBezTo>
                    <a:pt x="130" y="224"/>
                    <a:pt x="129" y="225"/>
                    <a:pt x="135" y="225"/>
                  </a:cubicBezTo>
                  <a:cubicBezTo>
                    <a:pt x="140" y="225"/>
                    <a:pt x="140" y="227"/>
                    <a:pt x="142" y="226"/>
                  </a:cubicBezTo>
                  <a:cubicBezTo>
                    <a:pt x="144" y="225"/>
                    <a:pt x="147" y="230"/>
                    <a:pt x="147" y="233"/>
                  </a:cubicBezTo>
                  <a:cubicBezTo>
                    <a:pt x="148" y="235"/>
                    <a:pt x="150" y="242"/>
                    <a:pt x="151" y="242"/>
                  </a:cubicBezTo>
                  <a:cubicBezTo>
                    <a:pt x="152" y="242"/>
                    <a:pt x="155" y="239"/>
                    <a:pt x="158" y="240"/>
                  </a:cubicBezTo>
                  <a:cubicBezTo>
                    <a:pt x="161" y="241"/>
                    <a:pt x="157" y="251"/>
                    <a:pt x="157" y="255"/>
                  </a:cubicBezTo>
                  <a:cubicBezTo>
                    <a:pt x="159" y="254"/>
                    <a:pt x="162" y="254"/>
                    <a:pt x="163" y="255"/>
                  </a:cubicBezTo>
                  <a:cubicBezTo>
                    <a:pt x="164" y="256"/>
                    <a:pt x="165" y="265"/>
                    <a:pt x="164" y="267"/>
                  </a:cubicBezTo>
                  <a:cubicBezTo>
                    <a:pt x="163" y="269"/>
                    <a:pt x="157" y="271"/>
                    <a:pt x="154" y="273"/>
                  </a:cubicBezTo>
                  <a:cubicBezTo>
                    <a:pt x="151" y="275"/>
                    <a:pt x="144" y="282"/>
                    <a:pt x="140" y="287"/>
                  </a:cubicBezTo>
                  <a:cubicBezTo>
                    <a:pt x="138" y="291"/>
                    <a:pt x="135" y="293"/>
                    <a:pt x="133" y="296"/>
                  </a:cubicBezTo>
                  <a:cubicBezTo>
                    <a:pt x="134" y="296"/>
                    <a:pt x="135" y="296"/>
                    <a:pt x="136" y="296"/>
                  </a:cubicBezTo>
                  <a:cubicBezTo>
                    <a:pt x="137" y="295"/>
                    <a:pt x="140" y="295"/>
                    <a:pt x="142" y="298"/>
                  </a:cubicBezTo>
                  <a:cubicBezTo>
                    <a:pt x="145" y="301"/>
                    <a:pt x="145" y="304"/>
                    <a:pt x="146" y="304"/>
                  </a:cubicBezTo>
                  <a:cubicBezTo>
                    <a:pt x="147" y="303"/>
                    <a:pt x="148" y="299"/>
                    <a:pt x="151" y="302"/>
                  </a:cubicBezTo>
                  <a:cubicBezTo>
                    <a:pt x="153" y="305"/>
                    <a:pt x="158" y="308"/>
                    <a:pt x="160" y="309"/>
                  </a:cubicBezTo>
                  <a:cubicBezTo>
                    <a:pt x="161" y="311"/>
                    <a:pt x="165" y="312"/>
                    <a:pt x="165" y="316"/>
                  </a:cubicBezTo>
                  <a:cubicBezTo>
                    <a:pt x="165" y="318"/>
                    <a:pt x="164" y="323"/>
                    <a:pt x="166" y="328"/>
                  </a:cubicBezTo>
                  <a:cubicBezTo>
                    <a:pt x="167" y="326"/>
                    <a:pt x="168" y="325"/>
                    <a:pt x="170" y="324"/>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80" name="Google Shape;1980;p124"/>
            <p:cNvSpPr/>
            <p:nvPr/>
          </p:nvSpPr>
          <p:spPr>
            <a:xfrm>
              <a:off x="3005138" y="3857625"/>
              <a:ext cx="111125" cy="122238"/>
            </a:xfrm>
            <a:custGeom>
              <a:avLst/>
              <a:gdLst/>
              <a:ahLst/>
              <a:cxnLst/>
              <a:rect l="l" t="t" r="r" b="b"/>
              <a:pathLst>
                <a:path w="40" h="44" extrusionOk="0">
                  <a:moveTo>
                    <a:pt x="39" y="21"/>
                  </a:moveTo>
                  <a:cubicBezTo>
                    <a:pt x="39" y="17"/>
                    <a:pt x="35" y="16"/>
                    <a:pt x="34" y="14"/>
                  </a:cubicBezTo>
                  <a:cubicBezTo>
                    <a:pt x="32" y="13"/>
                    <a:pt x="27" y="10"/>
                    <a:pt x="25" y="7"/>
                  </a:cubicBezTo>
                  <a:cubicBezTo>
                    <a:pt x="22" y="4"/>
                    <a:pt x="21" y="8"/>
                    <a:pt x="20" y="9"/>
                  </a:cubicBezTo>
                  <a:cubicBezTo>
                    <a:pt x="19" y="9"/>
                    <a:pt x="19" y="6"/>
                    <a:pt x="16" y="3"/>
                  </a:cubicBezTo>
                  <a:cubicBezTo>
                    <a:pt x="14" y="0"/>
                    <a:pt x="11" y="0"/>
                    <a:pt x="10" y="1"/>
                  </a:cubicBezTo>
                  <a:cubicBezTo>
                    <a:pt x="9" y="1"/>
                    <a:pt x="8" y="1"/>
                    <a:pt x="7" y="1"/>
                  </a:cubicBezTo>
                  <a:cubicBezTo>
                    <a:pt x="6" y="2"/>
                    <a:pt x="5" y="4"/>
                    <a:pt x="5" y="5"/>
                  </a:cubicBezTo>
                  <a:cubicBezTo>
                    <a:pt x="5" y="9"/>
                    <a:pt x="2" y="12"/>
                    <a:pt x="2" y="19"/>
                  </a:cubicBezTo>
                  <a:cubicBezTo>
                    <a:pt x="2" y="25"/>
                    <a:pt x="0" y="24"/>
                    <a:pt x="0" y="29"/>
                  </a:cubicBezTo>
                  <a:cubicBezTo>
                    <a:pt x="0" y="34"/>
                    <a:pt x="1" y="34"/>
                    <a:pt x="2" y="34"/>
                  </a:cubicBezTo>
                  <a:cubicBezTo>
                    <a:pt x="3" y="35"/>
                    <a:pt x="2" y="36"/>
                    <a:pt x="2" y="38"/>
                  </a:cubicBezTo>
                  <a:cubicBezTo>
                    <a:pt x="2" y="38"/>
                    <a:pt x="3" y="39"/>
                    <a:pt x="5" y="39"/>
                  </a:cubicBezTo>
                  <a:cubicBezTo>
                    <a:pt x="8" y="39"/>
                    <a:pt x="11" y="40"/>
                    <a:pt x="15" y="42"/>
                  </a:cubicBezTo>
                  <a:cubicBezTo>
                    <a:pt x="19" y="44"/>
                    <a:pt x="18" y="41"/>
                    <a:pt x="21" y="42"/>
                  </a:cubicBezTo>
                  <a:cubicBezTo>
                    <a:pt x="25" y="42"/>
                    <a:pt x="29" y="43"/>
                    <a:pt x="34" y="40"/>
                  </a:cubicBezTo>
                  <a:cubicBezTo>
                    <a:pt x="36" y="39"/>
                    <a:pt x="38" y="36"/>
                    <a:pt x="40" y="33"/>
                  </a:cubicBezTo>
                  <a:cubicBezTo>
                    <a:pt x="38" y="28"/>
                    <a:pt x="39" y="23"/>
                    <a:pt x="39" y="2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81" name="Google Shape;1981;p124"/>
            <p:cNvSpPr/>
            <p:nvPr/>
          </p:nvSpPr>
          <p:spPr>
            <a:xfrm>
              <a:off x="2659063" y="3651250"/>
              <a:ext cx="454025" cy="896938"/>
            </a:xfrm>
            <a:custGeom>
              <a:avLst/>
              <a:gdLst/>
              <a:ahLst/>
              <a:cxnLst/>
              <a:rect l="l" t="t" r="r" b="b"/>
              <a:pathLst>
                <a:path w="163" h="322" extrusionOk="0">
                  <a:moveTo>
                    <a:pt x="62" y="315"/>
                  </a:moveTo>
                  <a:cubicBezTo>
                    <a:pt x="57" y="315"/>
                    <a:pt x="49" y="307"/>
                    <a:pt x="46" y="305"/>
                  </a:cubicBezTo>
                  <a:cubicBezTo>
                    <a:pt x="43" y="303"/>
                    <a:pt x="45" y="301"/>
                    <a:pt x="42" y="301"/>
                  </a:cubicBezTo>
                  <a:cubicBezTo>
                    <a:pt x="39" y="302"/>
                    <a:pt x="41" y="299"/>
                    <a:pt x="43" y="298"/>
                  </a:cubicBezTo>
                  <a:cubicBezTo>
                    <a:pt x="44" y="297"/>
                    <a:pt x="42" y="294"/>
                    <a:pt x="40" y="293"/>
                  </a:cubicBezTo>
                  <a:cubicBezTo>
                    <a:pt x="40" y="298"/>
                    <a:pt x="39" y="320"/>
                    <a:pt x="40" y="320"/>
                  </a:cubicBezTo>
                  <a:cubicBezTo>
                    <a:pt x="41" y="320"/>
                    <a:pt x="51" y="319"/>
                    <a:pt x="53" y="321"/>
                  </a:cubicBezTo>
                  <a:cubicBezTo>
                    <a:pt x="55" y="321"/>
                    <a:pt x="56" y="322"/>
                    <a:pt x="57" y="321"/>
                  </a:cubicBezTo>
                  <a:cubicBezTo>
                    <a:pt x="59" y="319"/>
                    <a:pt x="64" y="320"/>
                    <a:pt x="67" y="318"/>
                  </a:cubicBezTo>
                  <a:cubicBezTo>
                    <a:pt x="70" y="316"/>
                    <a:pt x="66" y="316"/>
                    <a:pt x="62" y="315"/>
                  </a:cubicBezTo>
                  <a:close/>
                  <a:moveTo>
                    <a:pt x="161" y="34"/>
                  </a:moveTo>
                  <a:cubicBezTo>
                    <a:pt x="160" y="33"/>
                    <a:pt x="157" y="33"/>
                    <a:pt x="155" y="34"/>
                  </a:cubicBezTo>
                  <a:cubicBezTo>
                    <a:pt x="155" y="34"/>
                    <a:pt x="155" y="34"/>
                    <a:pt x="155" y="34"/>
                  </a:cubicBezTo>
                  <a:cubicBezTo>
                    <a:pt x="156" y="38"/>
                    <a:pt x="154" y="46"/>
                    <a:pt x="151" y="46"/>
                  </a:cubicBezTo>
                  <a:cubicBezTo>
                    <a:pt x="149" y="46"/>
                    <a:pt x="147" y="50"/>
                    <a:pt x="145" y="49"/>
                  </a:cubicBezTo>
                  <a:cubicBezTo>
                    <a:pt x="143" y="49"/>
                    <a:pt x="140" y="52"/>
                    <a:pt x="138" y="51"/>
                  </a:cubicBezTo>
                  <a:cubicBezTo>
                    <a:pt x="135" y="49"/>
                    <a:pt x="132" y="51"/>
                    <a:pt x="130" y="50"/>
                  </a:cubicBezTo>
                  <a:cubicBezTo>
                    <a:pt x="128" y="49"/>
                    <a:pt x="123" y="50"/>
                    <a:pt x="123" y="48"/>
                  </a:cubicBezTo>
                  <a:cubicBezTo>
                    <a:pt x="123" y="47"/>
                    <a:pt x="125" y="47"/>
                    <a:pt x="125" y="43"/>
                  </a:cubicBezTo>
                  <a:cubicBezTo>
                    <a:pt x="125" y="39"/>
                    <a:pt x="133" y="34"/>
                    <a:pt x="132" y="32"/>
                  </a:cubicBezTo>
                  <a:cubicBezTo>
                    <a:pt x="131" y="30"/>
                    <a:pt x="118" y="27"/>
                    <a:pt x="117" y="25"/>
                  </a:cubicBezTo>
                  <a:cubicBezTo>
                    <a:pt x="115" y="22"/>
                    <a:pt x="113" y="21"/>
                    <a:pt x="108" y="20"/>
                  </a:cubicBezTo>
                  <a:cubicBezTo>
                    <a:pt x="103" y="20"/>
                    <a:pt x="103" y="17"/>
                    <a:pt x="99" y="15"/>
                  </a:cubicBezTo>
                  <a:cubicBezTo>
                    <a:pt x="95" y="12"/>
                    <a:pt x="90" y="6"/>
                    <a:pt x="88" y="3"/>
                  </a:cubicBezTo>
                  <a:cubicBezTo>
                    <a:pt x="85" y="3"/>
                    <a:pt x="81" y="2"/>
                    <a:pt x="80" y="3"/>
                  </a:cubicBezTo>
                  <a:cubicBezTo>
                    <a:pt x="79" y="5"/>
                    <a:pt x="77" y="11"/>
                    <a:pt x="75" y="8"/>
                  </a:cubicBezTo>
                  <a:cubicBezTo>
                    <a:pt x="73" y="5"/>
                    <a:pt x="69" y="5"/>
                    <a:pt x="66" y="4"/>
                  </a:cubicBezTo>
                  <a:cubicBezTo>
                    <a:pt x="62" y="4"/>
                    <a:pt x="62" y="0"/>
                    <a:pt x="59" y="4"/>
                  </a:cubicBezTo>
                  <a:cubicBezTo>
                    <a:pt x="57" y="6"/>
                    <a:pt x="55" y="8"/>
                    <a:pt x="53" y="9"/>
                  </a:cubicBezTo>
                  <a:cubicBezTo>
                    <a:pt x="52" y="13"/>
                    <a:pt x="52" y="17"/>
                    <a:pt x="51" y="19"/>
                  </a:cubicBezTo>
                  <a:cubicBezTo>
                    <a:pt x="50" y="20"/>
                    <a:pt x="42" y="24"/>
                    <a:pt x="42" y="26"/>
                  </a:cubicBezTo>
                  <a:cubicBezTo>
                    <a:pt x="42" y="28"/>
                    <a:pt x="43" y="30"/>
                    <a:pt x="41" y="32"/>
                  </a:cubicBezTo>
                  <a:cubicBezTo>
                    <a:pt x="40" y="33"/>
                    <a:pt x="45" y="39"/>
                    <a:pt x="42" y="40"/>
                  </a:cubicBezTo>
                  <a:cubicBezTo>
                    <a:pt x="39" y="42"/>
                    <a:pt x="44" y="44"/>
                    <a:pt x="42" y="46"/>
                  </a:cubicBezTo>
                  <a:cubicBezTo>
                    <a:pt x="41" y="47"/>
                    <a:pt x="37" y="48"/>
                    <a:pt x="37" y="50"/>
                  </a:cubicBezTo>
                  <a:cubicBezTo>
                    <a:pt x="37" y="51"/>
                    <a:pt x="37" y="55"/>
                    <a:pt x="35" y="56"/>
                  </a:cubicBezTo>
                  <a:cubicBezTo>
                    <a:pt x="33" y="57"/>
                    <a:pt x="31" y="61"/>
                    <a:pt x="31" y="64"/>
                  </a:cubicBezTo>
                  <a:cubicBezTo>
                    <a:pt x="31" y="66"/>
                    <a:pt x="28" y="64"/>
                    <a:pt x="29" y="68"/>
                  </a:cubicBezTo>
                  <a:cubicBezTo>
                    <a:pt x="30" y="71"/>
                    <a:pt x="32" y="75"/>
                    <a:pt x="29" y="76"/>
                  </a:cubicBezTo>
                  <a:cubicBezTo>
                    <a:pt x="27" y="77"/>
                    <a:pt x="27" y="82"/>
                    <a:pt x="26" y="82"/>
                  </a:cubicBezTo>
                  <a:cubicBezTo>
                    <a:pt x="24" y="82"/>
                    <a:pt x="24" y="88"/>
                    <a:pt x="26" y="91"/>
                  </a:cubicBezTo>
                  <a:cubicBezTo>
                    <a:pt x="28" y="94"/>
                    <a:pt x="29" y="96"/>
                    <a:pt x="29" y="99"/>
                  </a:cubicBezTo>
                  <a:cubicBezTo>
                    <a:pt x="29" y="102"/>
                    <a:pt x="31" y="103"/>
                    <a:pt x="30" y="106"/>
                  </a:cubicBezTo>
                  <a:cubicBezTo>
                    <a:pt x="30" y="109"/>
                    <a:pt x="30" y="112"/>
                    <a:pt x="28" y="113"/>
                  </a:cubicBezTo>
                  <a:cubicBezTo>
                    <a:pt x="27" y="114"/>
                    <a:pt x="28" y="118"/>
                    <a:pt x="26" y="119"/>
                  </a:cubicBezTo>
                  <a:cubicBezTo>
                    <a:pt x="24" y="120"/>
                    <a:pt x="28" y="127"/>
                    <a:pt x="26" y="129"/>
                  </a:cubicBezTo>
                  <a:cubicBezTo>
                    <a:pt x="24" y="130"/>
                    <a:pt x="20" y="131"/>
                    <a:pt x="20" y="137"/>
                  </a:cubicBezTo>
                  <a:cubicBezTo>
                    <a:pt x="20" y="142"/>
                    <a:pt x="21" y="145"/>
                    <a:pt x="20" y="147"/>
                  </a:cubicBezTo>
                  <a:cubicBezTo>
                    <a:pt x="20" y="149"/>
                    <a:pt x="23" y="149"/>
                    <a:pt x="22" y="152"/>
                  </a:cubicBezTo>
                  <a:cubicBezTo>
                    <a:pt x="22" y="155"/>
                    <a:pt x="18" y="153"/>
                    <a:pt x="17" y="155"/>
                  </a:cubicBezTo>
                  <a:cubicBezTo>
                    <a:pt x="17" y="157"/>
                    <a:pt x="18" y="161"/>
                    <a:pt x="17" y="161"/>
                  </a:cubicBezTo>
                  <a:cubicBezTo>
                    <a:pt x="16" y="161"/>
                    <a:pt x="15" y="163"/>
                    <a:pt x="15" y="166"/>
                  </a:cubicBezTo>
                  <a:cubicBezTo>
                    <a:pt x="15" y="170"/>
                    <a:pt x="13" y="170"/>
                    <a:pt x="13" y="172"/>
                  </a:cubicBezTo>
                  <a:cubicBezTo>
                    <a:pt x="12" y="173"/>
                    <a:pt x="14" y="175"/>
                    <a:pt x="14" y="177"/>
                  </a:cubicBezTo>
                  <a:cubicBezTo>
                    <a:pt x="14" y="179"/>
                    <a:pt x="16" y="186"/>
                    <a:pt x="14" y="186"/>
                  </a:cubicBezTo>
                  <a:cubicBezTo>
                    <a:pt x="12" y="186"/>
                    <a:pt x="11" y="193"/>
                    <a:pt x="13" y="194"/>
                  </a:cubicBezTo>
                  <a:cubicBezTo>
                    <a:pt x="14" y="195"/>
                    <a:pt x="14" y="197"/>
                    <a:pt x="13" y="199"/>
                  </a:cubicBezTo>
                  <a:cubicBezTo>
                    <a:pt x="13" y="200"/>
                    <a:pt x="17" y="202"/>
                    <a:pt x="15" y="204"/>
                  </a:cubicBezTo>
                  <a:cubicBezTo>
                    <a:pt x="12" y="206"/>
                    <a:pt x="14" y="209"/>
                    <a:pt x="17" y="208"/>
                  </a:cubicBezTo>
                  <a:cubicBezTo>
                    <a:pt x="19" y="207"/>
                    <a:pt x="21" y="212"/>
                    <a:pt x="18" y="212"/>
                  </a:cubicBezTo>
                  <a:cubicBezTo>
                    <a:pt x="16" y="212"/>
                    <a:pt x="13" y="212"/>
                    <a:pt x="15" y="213"/>
                  </a:cubicBezTo>
                  <a:cubicBezTo>
                    <a:pt x="17" y="215"/>
                    <a:pt x="19" y="217"/>
                    <a:pt x="16" y="219"/>
                  </a:cubicBezTo>
                  <a:cubicBezTo>
                    <a:pt x="13" y="220"/>
                    <a:pt x="16" y="222"/>
                    <a:pt x="15" y="225"/>
                  </a:cubicBezTo>
                  <a:cubicBezTo>
                    <a:pt x="14" y="228"/>
                    <a:pt x="17" y="230"/>
                    <a:pt x="15" y="231"/>
                  </a:cubicBezTo>
                  <a:cubicBezTo>
                    <a:pt x="12" y="232"/>
                    <a:pt x="16" y="236"/>
                    <a:pt x="12" y="237"/>
                  </a:cubicBezTo>
                  <a:cubicBezTo>
                    <a:pt x="9" y="237"/>
                    <a:pt x="11" y="240"/>
                    <a:pt x="9" y="242"/>
                  </a:cubicBezTo>
                  <a:cubicBezTo>
                    <a:pt x="7" y="244"/>
                    <a:pt x="12" y="247"/>
                    <a:pt x="9" y="248"/>
                  </a:cubicBezTo>
                  <a:cubicBezTo>
                    <a:pt x="7" y="250"/>
                    <a:pt x="9" y="254"/>
                    <a:pt x="6" y="254"/>
                  </a:cubicBezTo>
                  <a:cubicBezTo>
                    <a:pt x="3" y="254"/>
                    <a:pt x="2" y="257"/>
                    <a:pt x="2" y="259"/>
                  </a:cubicBezTo>
                  <a:cubicBezTo>
                    <a:pt x="1" y="261"/>
                    <a:pt x="0" y="264"/>
                    <a:pt x="2" y="267"/>
                  </a:cubicBezTo>
                  <a:cubicBezTo>
                    <a:pt x="4" y="269"/>
                    <a:pt x="1" y="271"/>
                    <a:pt x="3" y="272"/>
                  </a:cubicBezTo>
                  <a:cubicBezTo>
                    <a:pt x="5" y="273"/>
                    <a:pt x="12" y="271"/>
                    <a:pt x="11" y="274"/>
                  </a:cubicBezTo>
                  <a:cubicBezTo>
                    <a:pt x="10" y="277"/>
                    <a:pt x="10" y="283"/>
                    <a:pt x="11" y="283"/>
                  </a:cubicBezTo>
                  <a:cubicBezTo>
                    <a:pt x="12" y="283"/>
                    <a:pt x="13" y="287"/>
                    <a:pt x="15" y="287"/>
                  </a:cubicBezTo>
                  <a:cubicBezTo>
                    <a:pt x="17" y="287"/>
                    <a:pt x="26" y="286"/>
                    <a:pt x="29" y="287"/>
                  </a:cubicBezTo>
                  <a:cubicBezTo>
                    <a:pt x="31" y="287"/>
                    <a:pt x="33" y="288"/>
                    <a:pt x="34" y="289"/>
                  </a:cubicBezTo>
                  <a:cubicBezTo>
                    <a:pt x="36" y="288"/>
                    <a:pt x="40" y="291"/>
                    <a:pt x="41" y="290"/>
                  </a:cubicBezTo>
                  <a:cubicBezTo>
                    <a:pt x="42" y="289"/>
                    <a:pt x="37" y="284"/>
                    <a:pt x="37" y="283"/>
                  </a:cubicBezTo>
                  <a:cubicBezTo>
                    <a:pt x="37" y="281"/>
                    <a:pt x="36" y="278"/>
                    <a:pt x="36" y="277"/>
                  </a:cubicBezTo>
                  <a:cubicBezTo>
                    <a:pt x="36" y="275"/>
                    <a:pt x="35" y="271"/>
                    <a:pt x="38" y="269"/>
                  </a:cubicBezTo>
                  <a:cubicBezTo>
                    <a:pt x="40" y="267"/>
                    <a:pt x="40" y="266"/>
                    <a:pt x="42" y="266"/>
                  </a:cubicBezTo>
                  <a:cubicBezTo>
                    <a:pt x="44" y="266"/>
                    <a:pt x="47" y="264"/>
                    <a:pt x="47" y="260"/>
                  </a:cubicBezTo>
                  <a:cubicBezTo>
                    <a:pt x="47" y="256"/>
                    <a:pt x="49" y="254"/>
                    <a:pt x="53" y="251"/>
                  </a:cubicBezTo>
                  <a:cubicBezTo>
                    <a:pt x="57" y="248"/>
                    <a:pt x="63" y="245"/>
                    <a:pt x="62" y="243"/>
                  </a:cubicBezTo>
                  <a:cubicBezTo>
                    <a:pt x="61" y="242"/>
                    <a:pt x="64" y="237"/>
                    <a:pt x="64" y="236"/>
                  </a:cubicBezTo>
                  <a:cubicBezTo>
                    <a:pt x="64" y="234"/>
                    <a:pt x="57" y="234"/>
                    <a:pt x="55" y="233"/>
                  </a:cubicBezTo>
                  <a:cubicBezTo>
                    <a:pt x="54" y="233"/>
                    <a:pt x="46" y="228"/>
                    <a:pt x="50" y="221"/>
                  </a:cubicBezTo>
                  <a:cubicBezTo>
                    <a:pt x="54" y="215"/>
                    <a:pt x="61" y="214"/>
                    <a:pt x="63" y="214"/>
                  </a:cubicBezTo>
                  <a:cubicBezTo>
                    <a:pt x="65" y="213"/>
                    <a:pt x="63" y="210"/>
                    <a:pt x="65" y="209"/>
                  </a:cubicBezTo>
                  <a:cubicBezTo>
                    <a:pt x="67" y="208"/>
                    <a:pt x="67" y="206"/>
                    <a:pt x="67" y="204"/>
                  </a:cubicBezTo>
                  <a:cubicBezTo>
                    <a:pt x="67" y="201"/>
                    <a:pt x="67" y="196"/>
                    <a:pt x="70" y="196"/>
                  </a:cubicBezTo>
                  <a:cubicBezTo>
                    <a:pt x="74" y="195"/>
                    <a:pt x="75" y="193"/>
                    <a:pt x="73" y="193"/>
                  </a:cubicBezTo>
                  <a:cubicBezTo>
                    <a:pt x="71" y="192"/>
                    <a:pt x="70" y="190"/>
                    <a:pt x="73" y="190"/>
                  </a:cubicBezTo>
                  <a:cubicBezTo>
                    <a:pt x="76" y="189"/>
                    <a:pt x="75" y="192"/>
                    <a:pt x="77" y="192"/>
                  </a:cubicBezTo>
                  <a:cubicBezTo>
                    <a:pt x="80" y="192"/>
                    <a:pt x="84" y="188"/>
                    <a:pt x="81" y="186"/>
                  </a:cubicBezTo>
                  <a:cubicBezTo>
                    <a:pt x="78" y="184"/>
                    <a:pt x="77" y="187"/>
                    <a:pt x="75" y="188"/>
                  </a:cubicBezTo>
                  <a:cubicBezTo>
                    <a:pt x="74" y="188"/>
                    <a:pt x="72" y="185"/>
                    <a:pt x="71" y="185"/>
                  </a:cubicBezTo>
                  <a:cubicBezTo>
                    <a:pt x="69" y="185"/>
                    <a:pt x="70" y="181"/>
                    <a:pt x="69" y="179"/>
                  </a:cubicBezTo>
                  <a:cubicBezTo>
                    <a:pt x="69" y="178"/>
                    <a:pt x="68" y="174"/>
                    <a:pt x="69" y="172"/>
                  </a:cubicBezTo>
                  <a:cubicBezTo>
                    <a:pt x="70" y="170"/>
                    <a:pt x="77" y="175"/>
                    <a:pt x="82" y="175"/>
                  </a:cubicBezTo>
                  <a:cubicBezTo>
                    <a:pt x="87" y="176"/>
                    <a:pt x="91" y="173"/>
                    <a:pt x="91" y="171"/>
                  </a:cubicBezTo>
                  <a:cubicBezTo>
                    <a:pt x="91" y="169"/>
                    <a:pt x="89" y="165"/>
                    <a:pt x="92" y="163"/>
                  </a:cubicBezTo>
                  <a:cubicBezTo>
                    <a:pt x="95" y="161"/>
                    <a:pt x="92" y="160"/>
                    <a:pt x="92" y="157"/>
                  </a:cubicBezTo>
                  <a:cubicBezTo>
                    <a:pt x="91" y="154"/>
                    <a:pt x="93" y="153"/>
                    <a:pt x="94" y="154"/>
                  </a:cubicBezTo>
                  <a:cubicBezTo>
                    <a:pt x="96" y="155"/>
                    <a:pt x="106" y="155"/>
                    <a:pt x="115" y="153"/>
                  </a:cubicBezTo>
                  <a:cubicBezTo>
                    <a:pt x="124" y="151"/>
                    <a:pt x="130" y="148"/>
                    <a:pt x="130" y="145"/>
                  </a:cubicBezTo>
                  <a:cubicBezTo>
                    <a:pt x="131" y="143"/>
                    <a:pt x="136" y="137"/>
                    <a:pt x="138" y="135"/>
                  </a:cubicBezTo>
                  <a:cubicBezTo>
                    <a:pt x="139" y="133"/>
                    <a:pt x="138" y="130"/>
                    <a:pt x="134" y="129"/>
                  </a:cubicBezTo>
                  <a:cubicBezTo>
                    <a:pt x="131" y="129"/>
                    <a:pt x="131" y="125"/>
                    <a:pt x="133" y="122"/>
                  </a:cubicBezTo>
                  <a:cubicBezTo>
                    <a:pt x="135" y="120"/>
                    <a:pt x="132" y="118"/>
                    <a:pt x="128" y="118"/>
                  </a:cubicBezTo>
                  <a:cubicBezTo>
                    <a:pt x="125" y="117"/>
                    <a:pt x="120" y="115"/>
                    <a:pt x="123" y="112"/>
                  </a:cubicBezTo>
                  <a:cubicBezTo>
                    <a:pt x="124" y="111"/>
                    <a:pt x="125" y="111"/>
                    <a:pt x="126" y="112"/>
                  </a:cubicBezTo>
                  <a:cubicBezTo>
                    <a:pt x="126" y="110"/>
                    <a:pt x="127" y="109"/>
                    <a:pt x="126" y="108"/>
                  </a:cubicBezTo>
                  <a:cubicBezTo>
                    <a:pt x="125" y="108"/>
                    <a:pt x="124" y="108"/>
                    <a:pt x="124" y="103"/>
                  </a:cubicBezTo>
                  <a:cubicBezTo>
                    <a:pt x="124" y="98"/>
                    <a:pt x="126" y="99"/>
                    <a:pt x="126" y="93"/>
                  </a:cubicBezTo>
                  <a:cubicBezTo>
                    <a:pt x="126" y="86"/>
                    <a:pt x="129" y="83"/>
                    <a:pt x="129" y="79"/>
                  </a:cubicBezTo>
                  <a:cubicBezTo>
                    <a:pt x="129" y="76"/>
                    <a:pt x="135" y="72"/>
                    <a:pt x="138" y="66"/>
                  </a:cubicBezTo>
                  <a:cubicBezTo>
                    <a:pt x="142" y="61"/>
                    <a:pt x="149" y="54"/>
                    <a:pt x="152" y="52"/>
                  </a:cubicBezTo>
                  <a:cubicBezTo>
                    <a:pt x="155" y="50"/>
                    <a:pt x="161" y="48"/>
                    <a:pt x="162" y="46"/>
                  </a:cubicBezTo>
                  <a:cubicBezTo>
                    <a:pt x="163" y="44"/>
                    <a:pt x="162" y="35"/>
                    <a:pt x="161" y="34"/>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82" name="Google Shape;1982;p124"/>
            <p:cNvSpPr/>
            <p:nvPr/>
          </p:nvSpPr>
          <p:spPr>
            <a:xfrm>
              <a:off x="2608263" y="3549650"/>
              <a:ext cx="198438" cy="1016000"/>
            </a:xfrm>
            <a:custGeom>
              <a:avLst/>
              <a:gdLst/>
              <a:ahLst/>
              <a:cxnLst/>
              <a:rect l="l" t="t" r="r" b="b"/>
              <a:pathLst>
                <a:path w="71" h="364" extrusionOk="0">
                  <a:moveTo>
                    <a:pt x="33" y="323"/>
                  </a:moveTo>
                  <a:cubicBezTo>
                    <a:pt x="31" y="323"/>
                    <a:pt x="30" y="319"/>
                    <a:pt x="29" y="319"/>
                  </a:cubicBezTo>
                  <a:cubicBezTo>
                    <a:pt x="28" y="319"/>
                    <a:pt x="28" y="313"/>
                    <a:pt x="29" y="310"/>
                  </a:cubicBezTo>
                  <a:cubicBezTo>
                    <a:pt x="30" y="307"/>
                    <a:pt x="23" y="309"/>
                    <a:pt x="21" y="308"/>
                  </a:cubicBezTo>
                  <a:cubicBezTo>
                    <a:pt x="19" y="307"/>
                    <a:pt x="22" y="305"/>
                    <a:pt x="20" y="303"/>
                  </a:cubicBezTo>
                  <a:cubicBezTo>
                    <a:pt x="18" y="300"/>
                    <a:pt x="19" y="297"/>
                    <a:pt x="20" y="295"/>
                  </a:cubicBezTo>
                  <a:cubicBezTo>
                    <a:pt x="20" y="293"/>
                    <a:pt x="21" y="290"/>
                    <a:pt x="24" y="290"/>
                  </a:cubicBezTo>
                  <a:cubicBezTo>
                    <a:pt x="27" y="290"/>
                    <a:pt x="25" y="286"/>
                    <a:pt x="27" y="284"/>
                  </a:cubicBezTo>
                  <a:cubicBezTo>
                    <a:pt x="30" y="283"/>
                    <a:pt x="25" y="280"/>
                    <a:pt x="27" y="278"/>
                  </a:cubicBezTo>
                  <a:cubicBezTo>
                    <a:pt x="29" y="276"/>
                    <a:pt x="27" y="273"/>
                    <a:pt x="30" y="273"/>
                  </a:cubicBezTo>
                  <a:cubicBezTo>
                    <a:pt x="34" y="272"/>
                    <a:pt x="30" y="268"/>
                    <a:pt x="33" y="267"/>
                  </a:cubicBezTo>
                  <a:cubicBezTo>
                    <a:pt x="35" y="266"/>
                    <a:pt x="32" y="264"/>
                    <a:pt x="33" y="261"/>
                  </a:cubicBezTo>
                  <a:cubicBezTo>
                    <a:pt x="34" y="258"/>
                    <a:pt x="31" y="256"/>
                    <a:pt x="34" y="255"/>
                  </a:cubicBezTo>
                  <a:cubicBezTo>
                    <a:pt x="37" y="253"/>
                    <a:pt x="35" y="251"/>
                    <a:pt x="33" y="249"/>
                  </a:cubicBezTo>
                  <a:cubicBezTo>
                    <a:pt x="31" y="248"/>
                    <a:pt x="34" y="248"/>
                    <a:pt x="36" y="248"/>
                  </a:cubicBezTo>
                  <a:cubicBezTo>
                    <a:pt x="39" y="248"/>
                    <a:pt x="37" y="243"/>
                    <a:pt x="35" y="244"/>
                  </a:cubicBezTo>
                  <a:cubicBezTo>
                    <a:pt x="32" y="245"/>
                    <a:pt x="30" y="242"/>
                    <a:pt x="33" y="240"/>
                  </a:cubicBezTo>
                  <a:cubicBezTo>
                    <a:pt x="35" y="238"/>
                    <a:pt x="31" y="236"/>
                    <a:pt x="31" y="235"/>
                  </a:cubicBezTo>
                  <a:cubicBezTo>
                    <a:pt x="32" y="233"/>
                    <a:pt x="32" y="231"/>
                    <a:pt x="31" y="230"/>
                  </a:cubicBezTo>
                  <a:cubicBezTo>
                    <a:pt x="29" y="229"/>
                    <a:pt x="30" y="222"/>
                    <a:pt x="32" y="222"/>
                  </a:cubicBezTo>
                  <a:cubicBezTo>
                    <a:pt x="34" y="222"/>
                    <a:pt x="32" y="215"/>
                    <a:pt x="32" y="213"/>
                  </a:cubicBezTo>
                  <a:cubicBezTo>
                    <a:pt x="32" y="211"/>
                    <a:pt x="30" y="209"/>
                    <a:pt x="31" y="208"/>
                  </a:cubicBezTo>
                  <a:cubicBezTo>
                    <a:pt x="31" y="206"/>
                    <a:pt x="33" y="206"/>
                    <a:pt x="33" y="202"/>
                  </a:cubicBezTo>
                  <a:cubicBezTo>
                    <a:pt x="33" y="199"/>
                    <a:pt x="34" y="197"/>
                    <a:pt x="35" y="197"/>
                  </a:cubicBezTo>
                  <a:cubicBezTo>
                    <a:pt x="36" y="197"/>
                    <a:pt x="35" y="193"/>
                    <a:pt x="35" y="191"/>
                  </a:cubicBezTo>
                  <a:cubicBezTo>
                    <a:pt x="36" y="189"/>
                    <a:pt x="40" y="191"/>
                    <a:pt x="40" y="188"/>
                  </a:cubicBezTo>
                  <a:cubicBezTo>
                    <a:pt x="41" y="185"/>
                    <a:pt x="38" y="185"/>
                    <a:pt x="38" y="183"/>
                  </a:cubicBezTo>
                  <a:cubicBezTo>
                    <a:pt x="39" y="181"/>
                    <a:pt x="38" y="178"/>
                    <a:pt x="38" y="173"/>
                  </a:cubicBezTo>
                  <a:cubicBezTo>
                    <a:pt x="38" y="167"/>
                    <a:pt x="42" y="166"/>
                    <a:pt x="44" y="165"/>
                  </a:cubicBezTo>
                  <a:cubicBezTo>
                    <a:pt x="46" y="163"/>
                    <a:pt x="42" y="156"/>
                    <a:pt x="44" y="155"/>
                  </a:cubicBezTo>
                  <a:cubicBezTo>
                    <a:pt x="46" y="154"/>
                    <a:pt x="45" y="150"/>
                    <a:pt x="46" y="149"/>
                  </a:cubicBezTo>
                  <a:cubicBezTo>
                    <a:pt x="48" y="148"/>
                    <a:pt x="48" y="145"/>
                    <a:pt x="48" y="142"/>
                  </a:cubicBezTo>
                  <a:cubicBezTo>
                    <a:pt x="49" y="139"/>
                    <a:pt x="47" y="138"/>
                    <a:pt x="47" y="135"/>
                  </a:cubicBezTo>
                  <a:cubicBezTo>
                    <a:pt x="47" y="132"/>
                    <a:pt x="46" y="130"/>
                    <a:pt x="44" y="127"/>
                  </a:cubicBezTo>
                  <a:cubicBezTo>
                    <a:pt x="42" y="124"/>
                    <a:pt x="42" y="118"/>
                    <a:pt x="44" y="118"/>
                  </a:cubicBezTo>
                  <a:cubicBezTo>
                    <a:pt x="45" y="118"/>
                    <a:pt x="45" y="113"/>
                    <a:pt x="47" y="112"/>
                  </a:cubicBezTo>
                  <a:cubicBezTo>
                    <a:pt x="50" y="111"/>
                    <a:pt x="48" y="107"/>
                    <a:pt x="47" y="104"/>
                  </a:cubicBezTo>
                  <a:cubicBezTo>
                    <a:pt x="46" y="100"/>
                    <a:pt x="49" y="102"/>
                    <a:pt x="49" y="100"/>
                  </a:cubicBezTo>
                  <a:cubicBezTo>
                    <a:pt x="49" y="97"/>
                    <a:pt x="51" y="93"/>
                    <a:pt x="53" y="92"/>
                  </a:cubicBezTo>
                  <a:cubicBezTo>
                    <a:pt x="55" y="91"/>
                    <a:pt x="55" y="87"/>
                    <a:pt x="55" y="86"/>
                  </a:cubicBezTo>
                  <a:cubicBezTo>
                    <a:pt x="55" y="84"/>
                    <a:pt x="59" y="83"/>
                    <a:pt x="60" y="82"/>
                  </a:cubicBezTo>
                  <a:cubicBezTo>
                    <a:pt x="62" y="80"/>
                    <a:pt x="57" y="78"/>
                    <a:pt x="60" y="76"/>
                  </a:cubicBezTo>
                  <a:cubicBezTo>
                    <a:pt x="63" y="75"/>
                    <a:pt x="58" y="69"/>
                    <a:pt x="59" y="68"/>
                  </a:cubicBezTo>
                  <a:cubicBezTo>
                    <a:pt x="61" y="66"/>
                    <a:pt x="60" y="64"/>
                    <a:pt x="60" y="62"/>
                  </a:cubicBezTo>
                  <a:cubicBezTo>
                    <a:pt x="60" y="60"/>
                    <a:pt x="68" y="56"/>
                    <a:pt x="69" y="55"/>
                  </a:cubicBezTo>
                  <a:cubicBezTo>
                    <a:pt x="70" y="53"/>
                    <a:pt x="70" y="49"/>
                    <a:pt x="71" y="45"/>
                  </a:cubicBezTo>
                  <a:cubicBezTo>
                    <a:pt x="68" y="47"/>
                    <a:pt x="66" y="48"/>
                    <a:pt x="66" y="47"/>
                  </a:cubicBezTo>
                  <a:cubicBezTo>
                    <a:pt x="65" y="45"/>
                    <a:pt x="66" y="40"/>
                    <a:pt x="64" y="38"/>
                  </a:cubicBezTo>
                  <a:cubicBezTo>
                    <a:pt x="62" y="36"/>
                    <a:pt x="63" y="32"/>
                    <a:pt x="61" y="31"/>
                  </a:cubicBezTo>
                  <a:cubicBezTo>
                    <a:pt x="59" y="30"/>
                    <a:pt x="56" y="25"/>
                    <a:pt x="58" y="24"/>
                  </a:cubicBezTo>
                  <a:cubicBezTo>
                    <a:pt x="60" y="23"/>
                    <a:pt x="58" y="20"/>
                    <a:pt x="60" y="18"/>
                  </a:cubicBezTo>
                  <a:cubicBezTo>
                    <a:pt x="61" y="17"/>
                    <a:pt x="59" y="17"/>
                    <a:pt x="56" y="14"/>
                  </a:cubicBezTo>
                  <a:cubicBezTo>
                    <a:pt x="54" y="11"/>
                    <a:pt x="57" y="7"/>
                    <a:pt x="54" y="5"/>
                  </a:cubicBezTo>
                  <a:cubicBezTo>
                    <a:pt x="52" y="3"/>
                    <a:pt x="52" y="0"/>
                    <a:pt x="51" y="2"/>
                  </a:cubicBezTo>
                  <a:cubicBezTo>
                    <a:pt x="50" y="3"/>
                    <a:pt x="50" y="7"/>
                    <a:pt x="48" y="8"/>
                  </a:cubicBezTo>
                  <a:cubicBezTo>
                    <a:pt x="47" y="8"/>
                    <a:pt x="47" y="9"/>
                    <a:pt x="46" y="9"/>
                  </a:cubicBezTo>
                  <a:cubicBezTo>
                    <a:pt x="46" y="11"/>
                    <a:pt x="45" y="15"/>
                    <a:pt x="46" y="17"/>
                  </a:cubicBezTo>
                  <a:cubicBezTo>
                    <a:pt x="47" y="19"/>
                    <a:pt x="47" y="32"/>
                    <a:pt x="46" y="37"/>
                  </a:cubicBezTo>
                  <a:cubicBezTo>
                    <a:pt x="45" y="42"/>
                    <a:pt x="44" y="46"/>
                    <a:pt x="43" y="49"/>
                  </a:cubicBezTo>
                  <a:cubicBezTo>
                    <a:pt x="42" y="52"/>
                    <a:pt x="46" y="53"/>
                    <a:pt x="44" y="54"/>
                  </a:cubicBezTo>
                  <a:cubicBezTo>
                    <a:pt x="43" y="55"/>
                    <a:pt x="43" y="59"/>
                    <a:pt x="43" y="65"/>
                  </a:cubicBezTo>
                  <a:cubicBezTo>
                    <a:pt x="43" y="70"/>
                    <a:pt x="40" y="80"/>
                    <a:pt x="40" y="83"/>
                  </a:cubicBezTo>
                  <a:cubicBezTo>
                    <a:pt x="40" y="86"/>
                    <a:pt x="37" y="88"/>
                    <a:pt x="38" y="91"/>
                  </a:cubicBezTo>
                  <a:cubicBezTo>
                    <a:pt x="38" y="95"/>
                    <a:pt x="36" y="97"/>
                    <a:pt x="34" y="98"/>
                  </a:cubicBezTo>
                  <a:cubicBezTo>
                    <a:pt x="32" y="100"/>
                    <a:pt x="37" y="105"/>
                    <a:pt x="37" y="108"/>
                  </a:cubicBezTo>
                  <a:cubicBezTo>
                    <a:pt x="37" y="111"/>
                    <a:pt x="33" y="112"/>
                    <a:pt x="34" y="117"/>
                  </a:cubicBezTo>
                  <a:cubicBezTo>
                    <a:pt x="35" y="123"/>
                    <a:pt x="34" y="132"/>
                    <a:pt x="34" y="134"/>
                  </a:cubicBezTo>
                  <a:cubicBezTo>
                    <a:pt x="34" y="136"/>
                    <a:pt x="32" y="136"/>
                    <a:pt x="32" y="140"/>
                  </a:cubicBezTo>
                  <a:cubicBezTo>
                    <a:pt x="33" y="144"/>
                    <a:pt x="30" y="145"/>
                    <a:pt x="29" y="150"/>
                  </a:cubicBezTo>
                  <a:cubicBezTo>
                    <a:pt x="29" y="155"/>
                    <a:pt x="25" y="163"/>
                    <a:pt x="23" y="167"/>
                  </a:cubicBezTo>
                  <a:cubicBezTo>
                    <a:pt x="22" y="171"/>
                    <a:pt x="22" y="173"/>
                    <a:pt x="19" y="173"/>
                  </a:cubicBezTo>
                  <a:cubicBezTo>
                    <a:pt x="17" y="173"/>
                    <a:pt x="17" y="176"/>
                    <a:pt x="18" y="179"/>
                  </a:cubicBezTo>
                  <a:cubicBezTo>
                    <a:pt x="20" y="183"/>
                    <a:pt x="17" y="186"/>
                    <a:pt x="19" y="190"/>
                  </a:cubicBezTo>
                  <a:cubicBezTo>
                    <a:pt x="22" y="193"/>
                    <a:pt x="21" y="194"/>
                    <a:pt x="20" y="198"/>
                  </a:cubicBezTo>
                  <a:cubicBezTo>
                    <a:pt x="19" y="201"/>
                    <a:pt x="17" y="201"/>
                    <a:pt x="17" y="204"/>
                  </a:cubicBezTo>
                  <a:cubicBezTo>
                    <a:pt x="17" y="208"/>
                    <a:pt x="15" y="210"/>
                    <a:pt x="16" y="214"/>
                  </a:cubicBezTo>
                  <a:cubicBezTo>
                    <a:pt x="18" y="218"/>
                    <a:pt x="17" y="219"/>
                    <a:pt x="16" y="219"/>
                  </a:cubicBezTo>
                  <a:cubicBezTo>
                    <a:pt x="14" y="219"/>
                    <a:pt x="13" y="222"/>
                    <a:pt x="12" y="228"/>
                  </a:cubicBezTo>
                  <a:cubicBezTo>
                    <a:pt x="11" y="233"/>
                    <a:pt x="12" y="233"/>
                    <a:pt x="16" y="233"/>
                  </a:cubicBezTo>
                  <a:cubicBezTo>
                    <a:pt x="20" y="233"/>
                    <a:pt x="17" y="218"/>
                    <a:pt x="19" y="218"/>
                  </a:cubicBezTo>
                  <a:cubicBezTo>
                    <a:pt x="22" y="218"/>
                    <a:pt x="20" y="216"/>
                    <a:pt x="22" y="215"/>
                  </a:cubicBezTo>
                  <a:cubicBezTo>
                    <a:pt x="25" y="215"/>
                    <a:pt x="23" y="218"/>
                    <a:pt x="25" y="218"/>
                  </a:cubicBezTo>
                  <a:cubicBezTo>
                    <a:pt x="26" y="219"/>
                    <a:pt x="28" y="220"/>
                    <a:pt x="25" y="222"/>
                  </a:cubicBezTo>
                  <a:cubicBezTo>
                    <a:pt x="23" y="224"/>
                    <a:pt x="26" y="227"/>
                    <a:pt x="24" y="229"/>
                  </a:cubicBezTo>
                  <a:cubicBezTo>
                    <a:pt x="23" y="231"/>
                    <a:pt x="21" y="233"/>
                    <a:pt x="22" y="235"/>
                  </a:cubicBezTo>
                  <a:cubicBezTo>
                    <a:pt x="24" y="237"/>
                    <a:pt x="21" y="237"/>
                    <a:pt x="21" y="240"/>
                  </a:cubicBezTo>
                  <a:cubicBezTo>
                    <a:pt x="21" y="243"/>
                    <a:pt x="23" y="244"/>
                    <a:pt x="21" y="244"/>
                  </a:cubicBezTo>
                  <a:cubicBezTo>
                    <a:pt x="20" y="245"/>
                    <a:pt x="23" y="247"/>
                    <a:pt x="21" y="248"/>
                  </a:cubicBezTo>
                  <a:cubicBezTo>
                    <a:pt x="19" y="248"/>
                    <a:pt x="21" y="250"/>
                    <a:pt x="22" y="252"/>
                  </a:cubicBezTo>
                  <a:cubicBezTo>
                    <a:pt x="23" y="255"/>
                    <a:pt x="19" y="253"/>
                    <a:pt x="17" y="255"/>
                  </a:cubicBezTo>
                  <a:cubicBezTo>
                    <a:pt x="16" y="256"/>
                    <a:pt x="19" y="258"/>
                    <a:pt x="18" y="260"/>
                  </a:cubicBezTo>
                  <a:cubicBezTo>
                    <a:pt x="17" y="262"/>
                    <a:pt x="14" y="259"/>
                    <a:pt x="13" y="258"/>
                  </a:cubicBezTo>
                  <a:cubicBezTo>
                    <a:pt x="12" y="257"/>
                    <a:pt x="15" y="255"/>
                    <a:pt x="17" y="253"/>
                  </a:cubicBezTo>
                  <a:cubicBezTo>
                    <a:pt x="18" y="251"/>
                    <a:pt x="15" y="246"/>
                    <a:pt x="12" y="247"/>
                  </a:cubicBezTo>
                  <a:cubicBezTo>
                    <a:pt x="10" y="248"/>
                    <a:pt x="15" y="251"/>
                    <a:pt x="15" y="253"/>
                  </a:cubicBezTo>
                  <a:cubicBezTo>
                    <a:pt x="15" y="256"/>
                    <a:pt x="11" y="253"/>
                    <a:pt x="11" y="255"/>
                  </a:cubicBezTo>
                  <a:cubicBezTo>
                    <a:pt x="11" y="258"/>
                    <a:pt x="8" y="257"/>
                    <a:pt x="6" y="259"/>
                  </a:cubicBezTo>
                  <a:cubicBezTo>
                    <a:pt x="4" y="260"/>
                    <a:pt x="8" y="262"/>
                    <a:pt x="6" y="262"/>
                  </a:cubicBezTo>
                  <a:cubicBezTo>
                    <a:pt x="5" y="263"/>
                    <a:pt x="2" y="265"/>
                    <a:pt x="1" y="267"/>
                  </a:cubicBezTo>
                  <a:cubicBezTo>
                    <a:pt x="1" y="269"/>
                    <a:pt x="3" y="269"/>
                    <a:pt x="3" y="268"/>
                  </a:cubicBezTo>
                  <a:cubicBezTo>
                    <a:pt x="3" y="266"/>
                    <a:pt x="6" y="265"/>
                    <a:pt x="7" y="268"/>
                  </a:cubicBezTo>
                  <a:cubicBezTo>
                    <a:pt x="8" y="270"/>
                    <a:pt x="9" y="268"/>
                    <a:pt x="12" y="268"/>
                  </a:cubicBezTo>
                  <a:cubicBezTo>
                    <a:pt x="14" y="269"/>
                    <a:pt x="14" y="272"/>
                    <a:pt x="13" y="272"/>
                  </a:cubicBezTo>
                  <a:cubicBezTo>
                    <a:pt x="11" y="272"/>
                    <a:pt x="10" y="275"/>
                    <a:pt x="10" y="277"/>
                  </a:cubicBezTo>
                  <a:cubicBezTo>
                    <a:pt x="10" y="280"/>
                    <a:pt x="15" y="277"/>
                    <a:pt x="17" y="278"/>
                  </a:cubicBezTo>
                  <a:cubicBezTo>
                    <a:pt x="20" y="279"/>
                    <a:pt x="19" y="282"/>
                    <a:pt x="18" y="281"/>
                  </a:cubicBezTo>
                  <a:cubicBezTo>
                    <a:pt x="16" y="280"/>
                    <a:pt x="14" y="278"/>
                    <a:pt x="12" y="280"/>
                  </a:cubicBezTo>
                  <a:cubicBezTo>
                    <a:pt x="11" y="282"/>
                    <a:pt x="9" y="281"/>
                    <a:pt x="8" y="280"/>
                  </a:cubicBezTo>
                  <a:cubicBezTo>
                    <a:pt x="6" y="280"/>
                    <a:pt x="0" y="283"/>
                    <a:pt x="2" y="285"/>
                  </a:cubicBezTo>
                  <a:cubicBezTo>
                    <a:pt x="4" y="286"/>
                    <a:pt x="4" y="288"/>
                    <a:pt x="5" y="288"/>
                  </a:cubicBezTo>
                  <a:cubicBezTo>
                    <a:pt x="6" y="288"/>
                    <a:pt x="8" y="287"/>
                    <a:pt x="9" y="286"/>
                  </a:cubicBezTo>
                  <a:cubicBezTo>
                    <a:pt x="10" y="284"/>
                    <a:pt x="12" y="283"/>
                    <a:pt x="13" y="286"/>
                  </a:cubicBezTo>
                  <a:cubicBezTo>
                    <a:pt x="13" y="289"/>
                    <a:pt x="9" y="288"/>
                    <a:pt x="8" y="290"/>
                  </a:cubicBezTo>
                  <a:cubicBezTo>
                    <a:pt x="8" y="291"/>
                    <a:pt x="6" y="293"/>
                    <a:pt x="4" y="294"/>
                  </a:cubicBezTo>
                  <a:cubicBezTo>
                    <a:pt x="2" y="296"/>
                    <a:pt x="4" y="299"/>
                    <a:pt x="6" y="298"/>
                  </a:cubicBezTo>
                  <a:cubicBezTo>
                    <a:pt x="8" y="297"/>
                    <a:pt x="5" y="300"/>
                    <a:pt x="8" y="300"/>
                  </a:cubicBezTo>
                  <a:cubicBezTo>
                    <a:pt x="10" y="301"/>
                    <a:pt x="11" y="299"/>
                    <a:pt x="10" y="297"/>
                  </a:cubicBezTo>
                  <a:cubicBezTo>
                    <a:pt x="10" y="295"/>
                    <a:pt x="12" y="291"/>
                    <a:pt x="14" y="293"/>
                  </a:cubicBezTo>
                  <a:cubicBezTo>
                    <a:pt x="16" y="295"/>
                    <a:pt x="13" y="297"/>
                    <a:pt x="13" y="299"/>
                  </a:cubicBezTo>
                  <a:cubicBezTo>
                    <a:pt x="13" y="301"/>
                    <a:pt x="11" y="303"/>
                    <a:pt x="11" y="305"/>
                  </a:cubicBezTo>
                  <a:cubicBezTo>
                    <a:pt x="11" y="307"/>
                    <a:pt x="9" y="306"/>
                    <a:pt x="9" y="308"/>
                  </a:cubicBezTo>
                  <a:cubicBezTo>
                    <a:pt x="9" y="310"/>
                    <a:pt x="4" y="309"/>
                    <a:pt x="7" y="310"/>
                  </a:cubicBezTo>
                  <a:cubicBezTo>
                    <a:pt x="9" y="312"/>
                    <a:pt x="5" y="314"/>
                    <a:pt x="6" y="315"/>
                  </a:cubicBezTo>
                  <a:cubicBezTo>
                    <a:pt x="8" y="316"/>
                    <a:pt x="9" y="313"/>
                    <a:pt x="11" y="314"/>
                  </a:cubicBezTo>
                  <a:cubicBezTo>
                    <a:pt x="13" y="315"/>
                    <a:pt x="12" y="315"/>
                    <a:pt x="15" y="314"/>
                  </a:cubicBezTo>
                  <a:cubicBezTo>
                    <a:pt x="17" y="313"/>
                    <a:pt x="19" y="316"/>
                    <a:pt x="16" y="317"/>
                  </a:cubicBezTo>
                  <a:cubicBezTo>
                    <a:pt x="14" y="317"/>
                    <a:pt x="12" y="320"/>
                    <a:pt x="13" y="320"/>
                  </a:cubicBezTo>
                  <a:cubicBezTo>
                    <a:pt x="14" y="321"/>
                    <a:pt x="17" y="319"/>
                    <a:pt x="17" y="321"/>
                  </a:cubicBezTo>
                  <a:cubicBezTo>
                    <a:pt x="18" y="323"/>
                    <a:pt x="20" y="323"/>
                    <a:pt x="20" y="320"/>
                  </a:cubicBezTo>
                  <a:cubicBezTo>
                    <a:pt x="20" y="318"/>
                    <a:pt x="25" y="320"/>
                    <a:pt x="25" y="322"/>
                  </a:cubicBezTo>
                  <a:cubicBezTo>
                    <a:pt x="26" y="324"/>
                    <a:pt x="21" y="325"/>
                    <a:pt x="18" y="325"/>
                  </a:cubicBezTo>
                  <a:cubicBezTo>
                    <a:pt x="16" y="324"/>
                    <a:pt x="14" y="327"/>
                    <a:pt x="16" y="330"/>
                  </a:cubicBezTo>
                  <a:cubicBezTo>
                    <a:pt x="18" y="332"/>
                    <a:pt x="20" y="330"/>
                    <a:pt x="22" y="328"/>
                  </a:cubicBezTo>
                  <a:cubicBezTo>
                    <a:pt x="24" y="326"/>
                    <a:pt x="33" y="326"/>
                    <a:pt x="34" y="328"/>
                  </a:cubicBezTo>
                  <a:cubicBezTo>
                    <a:pt x="35" y="330"/>
                    <a:pt x="30" y="329"/>
                    <a:pt x="29" y="330"/>
                  </a:cubicBezTo>
                  <a:cubicBezTo>
                    <a:pt x="29" y="331"/>
                    <a:pt x="25" y="332"/>
                    <a:pt x="24" y="331"/>
                  </a:cubicBezTo>
                  <a:cubicBezTo>
                    <a:pt x="24" y="329"/>
                    <a:pt x="20" y="331"/>
                    <a:pt x="20" y="334"/>
                  </a:cubicBezTo>
                  <a:cubicBezTo>
                    <a:pt x="19" y="336"/>
                    <a:pt x="17" y="336"/>
                    <a:pt x="20" y="337"/>
                  </a:cubicBezTo>
                  <a:cubicBezTo>
                    <a:pt x="23" y="338"/>
                    <a:pt x="22" y="333"/>
                    <a:pt x="27" y="334"/>
                  </a:cubicBezTo>
                  <a:cubicBezTo>
                    <a:pt x="32" y="334"/>
                    <a:pt x="35" y="329"/>
                    <a:pt x="36" y="332"/>
                  </a:cubicBezTo>
                  <a:cubicBezTo>
                    <a:pt x="38" y="335"/>
                    <a:pt x="32" y="337"/>
                    <a:pt x="30" y="335"/>
                  </a:cubicBezTo>
                  <a:cubicBezTo>
                    <a:pt x="28" y="334"/>
                    <a:pt x="26" y="337"/>
                    <a:pt x="26" y="339"/>
                  </a:cubicBezTo>
                  <a:cubicBezTo>
                    <a:pt x="26" y="342"/>
                    <a:pt x="20" y="339"/>
                    <a:pt x="17" y="338"/>
                  </a:cubicBezTo>
                  <a:cubicBezTo>
                    <a:pt x="15" y="338"/>
                    <a:pt x="16" y="341"/>
                    <a:pt x="18" y="344"/>
                  </a:cubicBezTo>
                  <a:cubicBezTo>
                    <a:pt x="21" y="346"/>
                    <a:pt x="22" y="343"/>
                    <a:pt x="25" y="345"/>
                  </a:cubicBezTo>
                  <a:cubicBezTo>
                    <a:pt x="28" y="347"/>
                    <a:pt x="28" y="349"/>
                    <a:pt x="31" y="347"/>
                  </a:cubicBezTo>
                  <a:cubicBezTo>
                    <a:pt x="33" y="345"/>
                    <a:pt x="31" y="346"/>
                    <a:pt x="29" y="345"/>
                  </a:cubicBezTo>
                  <a:cubicBezTo>
                    <a:pt x="28" y="344"/>
                    <a:pt x="29" y="341"/>
                    <a:pt x="32" y="342"/>
                  </a:cubicBezTo>
                  <a:cubicBezTo>
                    <a:pt x="36" y="344"/>
                    <a:pt x="40" y="341"/>
                    <a:pt x="39" y="337"/>
                  </a:cubicBezTo>
                  <a:cubicBezTo>
                    <a:pt x="37" y="332"/>
                    <a:pt x="42" y="330"/>
                    <a:pt x="46" y="329"/>
                  </a:cubicBezTo>
                  <a:cubicBezTo>
                    <a:pt x="50" y="328"/>
                    <a:pt x="48" y="332"/>
                    <a:pt x="45" y="333"/>
                  </a:cubicBezTo>
                  <a:cubicBezTo>
                    <a:pt x="42" y="334"/>
                    <a:pt x="41" y="335"/>
                    <a:pt x="43" y="338"/>
                  </a:cubicBezTo>
                  <a:cubicBezTo>
                    <a:pt x="46" y="340"/>
                    <a:pt x="49" y="336"/>
                    <a:pt x="51" y="338"/>
                  </a:cubicBezTo>
                  <a:cubicBezTo>
                    <a:pt x="53" y="340"/>
                    <a:pt x="47" y="340"/>
                    <a:pt x="46" y="341"/>
                  </a:cubicBezTo>
                  <a:cubicBezTo>
                    <a:pt x="45" y="343"/>
                    <a:pt x="50" y="346"/>
                    <a:pt x="47" y="347"/>
                  </a:cubicBezTo>
                  <a:cubicBezTo>
                    <a:pt x="44" y="349"/>
                    <a:pt x="45" y="341"/>
                    <a:pt x="43" y="341"/>
                  </a:cubicBezTo>
                  <a:cubicBezTo>
                    <a:pt x="41" y="340"/>
                    <a:pt x="40" y="341"/>
                    <a:pt x="42" y="346"/>
                  </a:cubicBezTo>
                  <a:cubicBezTo>
                    <a:pt x="43" y="350"/>
                    <a:pt x="39" y="346"/>
                    <a:pt x="38" y="344"/>
                  </a:cubicBezTo>
                  <a:cubicBezTo>
                    <a:pt x="36" y="342"/>
                    <a:pt x="33" y="345"/>
                    <a:pt x="36" y="347"/>
                  </a:cubicBezTo>
                  <a:cubicBezTo>
                    <a:pt x="38" y="349"/>
                    <a:pt x="31" y="347"/>
                    <a:pt x="31" y="350"/>
                  </a:cubicBezTo>
                  <a:cubicBezTo>
                    <a:pt x="31" y="354"/>
                    <a:pt x="34" y="351"/>
                    <a:pt x="37" y="352"/>
                  </a:cubicBezTo>
                  <a:cubicBezTo>
                    <a:pt x="41" y="352"/>
                    <a:pt x="39" y="357"/>
                    <a:pt x="41" y="359"/>
                  </a:cubicBezTo>
                  <a:cubicBezTo>
                    <a:pt x="44" y="361"/>
                    <a:pt x="42" y="353"/>
                    <a:pt x="44" y="353"/>
                  </a:cubicBezTo>
                  <a:cubicBezTo>
                    <a:pt x="47" y="352"/>
                    <a:pt x="44" y="358"/>
                    <a:pt x="50" y="360"/>
                  </a:cubicBezTo>
                  <a:cubicBezTo>
                    <a:pt x="55" y="362"/>
                    <a:pt x="50" y="359"/>
                    <a:pt x="53" y="357"/>
                  </a:cubicBezTo>
                  <a:cubicBezTo>
                    <a:pt x="55" y="355"/>
                    <a:pt x="59" y="363"/>
                    <a:pt x="61" y="363"/>
                  </a:cubicBezTo>
                  <a:cubicBezTo>
                    <a:pt x="64" y="364"/>
                    <a:pt x="62" y="360"/>
                    <a:pt x="60" y="358"/>
                  </a:cubicBezTo>
                  <a:cubicBezTo>
                    <a:pt x="58" y="356"/>
                    <a:pt x="62" y="357"/>
                    <a:pt x="65" y="358"/>
                  </a:cubicBezTo>
                  <a:cubicBezTo>
                    <a:pt x="67" y="359"/>
                    <a:pt x="70" y="359"/>
                    <a:pt x="70" y="357"/>
                  </a:cubicBezTo>
                  <a:cubicBezTo>
                    <a:pt x="70" y="356"/>
                    <a:pt x="71" y="356"/>
                    <a:pt x="71" y="357"/>
                  </a:cubicBezTo>
                  <a:cubicBezTo>
                    <a:pt x="69" y="355"/>
                    <a:pt x="59" y="356"/>
                    <a:pt x="58" y="356"/>
                  </a:cubicBezTo>
                  <a:cubicBezTo>
                    <a:pt x="57" y="356"/>
                    <a:pt x="58" y="334"/>
                    <a:pt x="58" y="329"/>
                  </a:cubicBezTo>
                  <a:cubicBezTo>
                    <a:pt x="58" y="329"/>
                    <a:pt x="57" y="329"/>
                    <a:pt x="57" y="329"/>
                  </a:cubicBezTo>
                  <a:cubicBezTo>
                    <a:pt x="55" y="329"/>
                    <a:pt x="50" y="330"/>
                    <a:pt x="51" y="326"/>
                  </a:cubicBezTo>
                  <a:cubicBezTo>
                    <a:pt x="51" y="326"/>
                    <a:pt x="51" y="325"/>
                    <a:pt x="52" y="325"/>
                  </a:cubicBezTo>
                  <a:cubicBezTo>
                    <a:pt x="51" y="324"/>
                    <a:pt x="49" y="323"/>
                    <a:pt x="47" y="323"/>
                  </a:cubicBezTo>
                  <a:cubicBezTo>
                    <a:pt x="44" y="322"/>
                    <a:pt x="35" y="323"/>
                    <a:pt x="33" y="323"/>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83" name="Google Shape;1983;p124"/>
            <p:cNvSpPr/>
            <p:nvPr/>
          </p:nvSpPr>
          <p:spPr>
            <a:xfrm>
              <a:off x="2903538" y="3595688"/>
              <a:ext cx="198438" cy="200025"/>
            </a:xfrm>
            <a:custGeom>
              <a:avLst/>
              <a:gdLst/>
              <a:ahLst/>
              <a:cxnLst/>
              <a:rect l="l" t="t" r="r" b="b"/>
              <a:pathLst>
                <a:path w="71" h="72" extrusionOk="0">
                  <a:moveTo>
                    <a:pt x="68" y="39"/>
                  </a:moveTo>
                  <a:cubicBezTo>
                    <a:pt x="65" y="38"/>
                    <a:pt x="62" y="41"/>
                    <a:pt x="61" y="41"/>
                  </a:cubicBezTo>
                  <a:cubicBezTo>
                    <a:pt x="60" y="41"/>
                    <a:pt x="58" y="34"/>
                    <a:pt x="57" y="32"/>
                  </a:cubicBezTo>
                  <a:cubicBezTo>
                    <a:pt x="57" y="29"/>
                    <a:pt x="54" y="24"/>
                    <a:pt x="52" y="25"/>
                  </a:cubicBezTo>
                  <a:cubicBezTo>
                    <a:pt x="50" y="26"/>
                    <a:pt x="50" y="24"/>
                    <a:pt x="45" y="24"/>
                  </a:cubicBezTo>
                  <a:cubicBezTo>
                    <a:pt x="39" y="24"/>
                    <a:pt x="40" y="23"/>
                    <a:pt x="41" y="18"/>
                  </a:cubicBezTo>
                  <a:cubicBezTo>
                    <a:pt x="42" y="12"/>
                    <a:pt x="37" y="9"/>
                    <a:pt x="39" y="8"/>
                  </a:cubicBezTo>
                  <a:cubicBezTo>
                    <a:pt x="41" y="7"/>
                    <a:pt x="41" y="6"/>
                    <a:pt x="39" y="3"/>
                  </a:cubicBezTo>
                  <a:cubicBezTo>
                    <a:pt x="38" y="4"/>
                    <a:pt x="38" y="4"/>
                    <a:pt x="38" y="4"/>
                  </a:cubicBezTo>
                  <a:cubicBezTo>
                    <a:pt x="36" y="4"/>
                    <a:pt x="33" y="1"/>
                    <a:pt x="30" y="1"/>
                  </a:cubicBezTo>
                  <a:cubicBezTo>
                    <a:pt x="27" y="1"/>
                    <a:pt x="23" y="0"/>
                    <a:pt x="21" y="2"/>
                  </a:cubicBezTo>
                  <a:cubicBezTo>
                    <a:pt x="18" y="3"/>
                    <a:pt x="14" y="1"/>
                    <a:pt x="11" y="3"/>
                  </a:cubicBezTo>
                  <a:cubicBezTo>
                    <a:pt x="8" y="5"/>
                    <a:pt x="5" y="9"/>
                    <a:pt x="5" y="11"/>
                  </a:cubicBezTo>
                  <a:cubicBezTo>
                    <a:pt x="5" y="12"/>
                    <a:pt x="4" y="23"/>
                    <a:pt x="2" y="23"/>
                  </a:cubicBezTo>
                  <a:cubicBezTo>
                    <a:pt x="2" y="23"/>
                    <a:pt x="1" y="23"/>
                    <a:pt x="0" y="23"/>
                  </a:cubicBezTo>
                  <a:cubicBezTo>
                    <a:pt x="2" y="26"/>
                    <a:pt x="7" y="32"/>
                    <a:pt x="11" y="35"/>
                  </a:cubicBezTo>
                  <a:cubicBezTo>
                    <a:pt x="15" y="37"/>
                    <a:pt x="15" y="40"/>
                    <a:pt x="20" y="40"/>
                  </a:cubicBezTo>
                  <a:cubicBezTo>
                    <a:pt x="25" y="41"/>
                    <a:pt x="27" y="42"/>
                    <a:pt x="29" y="45"/>
                  </a:cubicBezTo>
                  <a:cubicBezTo>
                    <a:pt x="30" y="47"/>
                    <a:pt x="43" y="50"/>
                    <a:pt x="44" y="52"/>
                  </a:cubicBezTo>
                  <a:cubicBezTo>
                    <a:pt x="45" y="54"/>
                    <a:pt x="37" y="59"/>
                    <a:pt x="37" y="63"/>
                  </a:cubicBezTo>
                  <a:cubicBezTo>
                    <a:pt x="37" y="67"/>
                    <a:pt x="35" y="67"/>
                    <a:pt x="35" y="68"/>
                  </a:cubicBezTo>
                  <a:cubicBezTo>
                    <a:pt x="35" y="70"/>
                    <a:pt x="40" y="69"/>
                    <a:pt x="42" y="70"/>
                  </a:cubicBezTo>
                  <a:cubicBezTo>
                    <a:pt x="44" y="71"/>
                    <a:pt x="47" y="69"/>
                    <a:pt x="50" y="71"/>
                  </a:cubicBezTo>
                  <a:cubicBezTo>
                    <a:pt x="52" y="72"/>
                    <a:pt x="55" y="69"/>
                    <a:pt x="57" y="69"/>
                  </a:cubicBezTo>
                  <a:cubicBezTo>
                    <a:pt x="59" y="70"/>
                    <a:pt x="61" y="66"/>
                    <a:pt x="63" y="66"/>
                  </a:cubicBezTo>
                  <a:cubicBezTo>
                    <a:pt x="66" y="66"/>
                    <a:pt x="68" y="58"/>
                    <a:pt x="67" y="54"/>
                  </a:cubicBezTo>
                  <a:cubicBezTo>
                    <a:pt x="67" y="51"/>
                    <a:pt x="71" y="41"/>
                    <a:pt x="68" y="3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84" name="Google Shape;1984;p124"/>
            <p:cNvSpPr/>
            <p:nvPr/>
          </p:nvSpPr>
          <p:spPr>
            <a:xfrm>
              <a:off x="2382838" y="2903538"/>
              <a:ext cx="71438" cy="58738"/>
            </a:xfrm>
            <a:custGeom>
              <a:avLst/>
              <a:gdLst/>
              <a:ahLst/>
              <a:cxnLst/>
              <a:rect l="l" t="t" r="r" b="b"/>
              <a:pathLst>
                <a:path w="26" h="21" extrusionOk="0">
                  <a:moveTo>
                    <a:pt x="25" y="17"/>
                  </a:moveTo>
                  <a:cubicBezTo>
                    <a:pt x="25" y="16"/>
                    <a:pt x="25" y="14"/>
                    <a:pt x="26" y="12"/>
                  </a:cubicBezTo>
                  <a:cubicBezTo>
                    <a:pt x="23" y="9"/>
                    <a:pt x="20" y="4"/>
                    <a:pt x="18" y="2"/>
                  </a:cubicBezTo>
                  <a:cubicBezTo>
                    <a:pt x="17" y="2"/>
                    <a:pt x="15" y="2"/>
                    <a:pt x="14" y="1"/>
                  </a:cubicBezTo>
                  <a:cubicBezTo>
                    <a:pt x="13" y="0"/>
                    <a:pt x="8" y="1"/>
                    <a:pt x="7" y="0"/>
                  </a:cubicBezTo>
                  <a:cubicBezTo>
                    <a:pt x="6" y="0"/>
                    <a:pt x="4" y="0"/>
                    <a:pt x="2" y="0"/>
                  </a:cubicBezTo>
                  <a:cubicBezTo>
                    <a:pt x="3" y="1"/>
                    <a:pt x="2" y="2"/>
                    <a:pt x="1" y="3"/>
                  </a:cubicBezTo>
                  <a:cubicBezTo>
                    <a:pt x="0" y="4"/>
                    <a:pt x="0" y="8"/>
                    <a:pt x="4" y="10"/>
                  </a:cubicBezTo>
                  <a:cubicBezTo>
                    <a:pt x="8" y="11"/>
                    <a:pt x="6" y="9"/>
                    <a:pt x="8" y="9"/>
                  </a:cubicBezTo>
                  <a:cubicBezTo>
                    <a:pt x="10" y="9"/>
                    <a:pt x="10" y="12"/>
                    <a:pt x="12" y="12"/>
                  </a:cubicBezTo>
                  <a:cubicBezTo>
                    <a:pt x="14" y="12"/>
                    <a:pt x="18" y="14"/>
                    <a:pt x="18" y="17"/>
                  </a:cubicBezTo>
                  <a:cubicBezTo>
                    <a:pt x="17" y="20"/>
                    <a:pt x="19" y="21"/>
                    <a:pt x="22" y="21"/>
                  </a:cubicBezTo>
                  <a:cubicBezTo>
                    <a:pt x="23" y="21"/>
                    <a:pt x="23" y="21"/>
                    <a:pt x="24" y="21"/>
                  </a:cubicBezTo>
                  <a:cubicBezTo>
                    <a:pt x="25" y="19"/>
                    <a:pt x="25" y="18"/>
                    <a:pt x="25" y="1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85" name="Google Shape;1985;p124"/>
            <p:cNvSpPr/>
            <p:nvPr/>
          </p:nvSpPr>
          <p:spPr>
            <a:xfrm>
              <a:off x="2449513" y="2932113"/>
              <a:ext cx="130175" cy="63500"/>
            </a:xfrm>
            <a:custGeom>
              <a:avLst/>
              <a:gdLst/>
              <a:ahLst/>
              <a:cxnLst/>
              <a:rect l="l" t="t" r="r" b="b"/>
              <a:pathLst>
                <a:path w="47" h="23" extrusionOk="0">
                  <a:moveTo>
                    <a:pt x="42" y="7"/>
                  </a:moveTo>
                  <a:cubicBezTo>
                    <a:pt x="39" y="3"/>
                    <a:pt x="34" y="3"/>
                    <a:pt x="31" y="1"/>
                  </a:cubicBezTo>
                  <a:cubicBezTo>
                    <a:pt x="28" y="0"/>
                    <a:pt x="23" y="2"/>
                    <a:pt x="19" y="6"/>
                  </a:cubicBezTo>
                  <a:cubicBezTo>
                    <a:pt x="15" y="10"/>
                    <a:pt x="10" y="7"/>
                    <a:pt x="7" y="5"/>
                  </a:cubicBezTo>
                  <a:cubicBezTo>
                    <a:pt x="5" y="5"/>
                    <a:pt x="4" y="3"/>
                    <a:pt x="2" y="2"/>
                  </a:cubicBezTo>
                  <a:cubicBezTo>
                    <a:pt x="1" y="4"/>
                    <a:pt x="1" y="6"/>
                    <a:pt x="1" y="7"/>
                  </a:cubicBezTo>
                  <a:cubicBezTo>
                    <a:pt x="1" y="8"/>
                    <a:pt x="1" y="9"/>
                    <a:pt x="0" y="11"/>
                  </a:cubicBezTo>
                  <a:cubicBezTo>
                    <a:pt x="4" y="12"/>
                    <a:pt x="8" y="13"/>
                    <a:pt x="10" y="16"/>
                  </a:cubicBezTo>
                  <a:cubicBezTo>
                    <a:pt x="13" y="19"/>
                    <a:pt x="15" y="17"/>
                    <a:pt x="16" y="20"/>
                  </a:cubicBezTo>
                  <a:cubicBezTo>
                    <a:pt x="18" y="23"/>
                    <a:pt x="22" y="20"/>
                    <a:pt x="23" y="18"/>
                  </a:cubicBezTo>
                  <a:cubicBezTo>
                    <a:pt x="23" y="16"/>
                    <a:pt x="21" y="16"/>
                    <a:pt x="20" y="14"/>
                  </a:cubicBezTo>
                  <a:cubicBezTo>
                    <a:pt x="20" y="12"/>
                    <a:pt x="24" y="13"/>
                    <a:pt x="25" y="10"/>
                  </a:cubicBezTo>
                  <a:cubicBezTo>
                    <a:pt x="25" y="7"/>
                    <a:pt x="31" y="6"/>
                    <a:pt x="33" y="7"/>
                  </a:cubicBezTo>
                  <a:cubicBezTo>
                    <a:pt x="36" y="8"/>
                    <a:pt x="38" y="10"/>
                    <a:pt x="36" y="13"/>
                  </a:cubicBezTo>
                  <a:cubicBezTo>
                    <a:pt x="34" y="15"/>
                    <a:pt x="38" y="18"/>
                    <a:pt x="41" y="21"/>
                  </a:cubicBezTo>
                  <a:cubicBezTo>
                    <a:pt x="43" y="19"/>
                    <a:pt x="45" y="16"/>
                    <a:pt x="46" y="16"/>
                  </a:cubicBezTo>
                  <a:cubicBezTo>
                    <a:pt x="46" y="15"/>
                    <a:pt x="47" y="14"/>
                    <a:pt x="47" y="13"/>
                  </a:cubicBezTo>
                  <a:cubicBezTo>
                    <a:pt x="46" y="12"/>
                    <a:pt x="44" y="10"/>
                    <a:pt x="42" y="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86" name="Google Shape;1986;p124"/>
            <p:cNvSpPr/>
            <p:nvPr/>
          </p:nvSpPr>
          <p:spPr>
            <a:xfrm>
              <a:off x="2538413" y="2867025"/>
              <a:ext cx="268288" cy="382588"/>
            </a:xfrm>
            <a:custGeom>
              <a:avLst/>
              <a:gdLst/>
              <a:ahLst/>
              <a:cxnLst/>
              <a:rect l="l" t="t" r="r" b="b"/>
              <a:pathLst>
                <a:path w="96" h="137" extrusionOk="0">
                  <a:moveTo>
                    <a:pt x="15" y="100"/>
                  </a:moveTo>
                  <a:cubicBezTo>
                    <a:pt x="17" y="101"/>
                    <a:pt x="20" y="101"/>
                    <a:pt x="21" y="100"/>
                  </a:cubicBezTo>
                  <a:cubicBezTo>
                    <a:pt x="22" y="99"/>
                    <a:pt x="24" y="101"/>
                    <a:pt x="27" y="104"/>
                  </a:cubicBezTo>
                  <a:cubicBezTo>
                    <a:pt x="27" y="104"/>
                    <a:pt x="27" y="104"/>
                    <a:pt x="27" y="105"/>
                  </a:cubicBezTo>
                  <a:cubicBezTo>
                    <a:pt x="30" y="104"/>
                    <a:pt x="33" y="104"/>
                    <a:pt x="34" y="104"/>
                  </a:cubicBezTo>
                  <a:cubicBezTo>
                    <a:pt x="36" y="106"/>
                    <a:pt x="36" y="111"/>
                    <a:pt x="39" y="111"/>
                  </a:cubicBezTo>
                  <a:cubicBezTo>
                    <a:pt x="42" y="111"/>
                    <a:pt x="44" y="114"/>
                    <a:pt x="44" y="116"/>
                  </a:cubicBezTo>
                  <a:cubicBezTo>
                    <a:pt x="44" y="118"/>
                    <a:pt x="47" y="119"/>
                    <a:pt x="47" y="121"/>
                  </a:cubicBezTo>
                  <a:cubicBezTo>
                    <a:pt x="47" y="124"/>
                    <a:pt x="55" y="123"/>
                    <a:pt x="56" y="122"/>
                  </a:cubicBezTo>
                  <a:cubicBezTo>
                    <a:pt x="57" y="121"/>
                    <a:pt x="60" y="121"/>
                    <a:pt x="61" y="122"/>
                  </a:cubicBezTo>
                  <a:cubicBezTo>
                    <a:pt x="62" y="123"/>
                    <a:pt x="65" y="121"/>
                    <a:pt x="66" y="121"/>
                  </a:cubicBezTo>
                  <a:cubicBezTo>
                    <a:pt x="68" y="122"/>
                    <a:pt x="73" y="124"/>
                    <a:pt x="72" y="126"/>
                  </a:cubicBezTo>
                  <a:cubicBezTo>
                    <a:pt x="71" y="128"/>
                    <a:pt x="67" y="131"/>
                    <a:pt x="68" y="133"/>
                  </a:cubicBezTo>
                  <a:cubicBezTo>
                    <a:pt x="69" y="134"/>
                    <a:pt x="72" y="135"/>
                    <a:pt x="73" y="137"/>
                  </a:cubicBezTo>
                  <a:cubicBezTo>
                    <a:pt x="73" y="137"/>
                    <a:pt x="73" y="137"/>
                    <a:pt x="73" y="137"/>
                  </a:cubicBezTo>
                  <a:cubicBezTo>
                    <a:pt x="75" y="136"/>
                    <a:pt x="76" y="128"/>
                    <a:pt x="76" y="126"/>
                  </a:cubicBezTo>
                  <a:cubicBezTo>
                    <a:pt x="76" y="123"/>
                    <a:pt x="77" y="117"/>
                    <a:pt x="78" y="115"/>
                  </a:cubicBezTo>
                  <a:cubicBezTo>
                    <a:pt x="79" y="110"/>
                    <a:pt x="73" y="107"/>
                    <a:pt x="73" y="102"/>
                  </a:cubicBezTo>
                  <a:cubicBezTo>
                    <a:pt x="73" y="97"/>
                    <a:pt x="75" y="100"/>
                    <a:pt x="78" y="97"/>
                  </a:cubicBezTo>
                  <a:cubicBezTo>
                    <a:pt x="81" y="95"/>
                    <a:pt x="78" y="94"/>
                    <a:pt x="77" y="94"/>
                  </a:cubicBezTo>
                  <a:cubicBezTo>
                    <a:pt x="75" y="94"/>
                    <a:pt x="74" y="91"/>
                    <a:pt x="75" y="90"/>
                  </a:cubicBezTo>
                  <a:cubicBezTo>
                    <a:pt x="75" y="88"/>
                    <a:pt x="84" y="89"/>
                    <a:pt x="87" y="89"/>
                  </a:cubicBezTo>
                  <a:cubicBezTo>
                    <a:pt x="90" y="89"/>
                    <a:pt x="96" y="86"/>
                    <a:pt x="96" y="86"/>
                  </a:cubicBezTo>
                  <a:cubicBezTo>
                    <a:pt x="96" y="85"/>
                    <a:pt x="96" y="83"/>
                    <a:pt x="94" y="82"/>
                  </a:cubicBezTo>
                  <a:cubicBezTo>
                    <a:pt x="92" y="80"/>
                    <a:pt x="93" y="78"/>
                    <a:pt x="95" y="76"/>
                  </a:cubicBezTo>
                  <a:cubicBezTo>
                    <a:pt x="96" y="74"/>
                    <a:pt x="94" y="72"/>
                    <a:pt x="91" y="70"/>
                  </a:cubicBezTo>
                  <a:cubicBezTo>
                    <a:pt x="89" y="67"/>
                    <a:pt x="91" y="59"/>
                    <a:pt x="93" y="55"/>
                  </a:cubicBezTo>
                  <a:cubicBezTo>
                    <a:pt x="96" y="51"/>
                    <a:pt x="89" y="52"/>
                    <a:pt x="84" y="52"/>
                  </a:cubicBezTo>
                  <a:cubicBezTo>
                    <a:pt x="80" y="53"/>
                    <a:pt x="76" y="51"/>
                    <a:pt x="73" y="47"/>
                  </a:cubicBezTo>
                  <a:cubicBezTo>
                    <a:pt x="70" y="44"/>
                    <a:pt x="66" y="46"/>
                    <a:pt x="59" y="46"/>
                  </a:cubicBezTo>
                  <a:cubicBezTo>
                    <a:pt x="52" y="46"/>
                    <a:pt x="53" y="39"/>
                    <a:pt x="54" y="36"/>
                  </a:cubicBezTo>
                  <a:cubicBezTo>
                    <a:pt x="54" y="33"/>
                    <a:pt x="50" y="32"/>
                    <a:pt x="50" y="30"/>
                  </a:cubicBezTo>
                  <a:cubicBezTo>
                    <a:pt x="50" y="28"/>
                    <a:pt x="48" y="28"/>
                    <a:pt x="46" y="29"/>
                  </a:cubicBezTo>
                  <a:cubicBezTo>
                    <a:pt x="45" y="29"/>
                    <a:pt x="46" y="26"/>
                    <a:pt x="48" y="25"/>
                  </a:cubicBezTo>
                  <a:cubicBezTo>
                    <a:pt x="49" y="23"/>
                    <a:pt x="49" y="22"/>
                    <a:pt x="49" y="19"/>
                  </a:cubicBezTo>
                  <a:cubicBezTo>
                    <a:pt x="49" y="16"/>
                    <a:pt x="54" y="13"/>
                    <a:pt x="56" y="10"/>
                  </a:cubicBezTo>
                  <a:cubicBezTo>
                    <a:pt x="57" y="9"/>
                    <a:pt x="57" y="9"/>
                    <a:pt x="58" y="8"/>
                  </a:cubicBezTo>
                  <a:cubicBezTo>
                    <a:pt x="59" y="7"/>
                    <a:pt x="59" y="7"/>
                    <a:pt x="60" y="7"/>
                  </a:cubicBezTo>
                  <a:cubicBezTo>
                    <a:pt x="64" y="6"/>
                    <a:pt x="66" y="4"/>
                    <a:pt x="62" y="2"/>
                  </a:cubicBezTo>
                  <a:cubicBezTo>
                    <a:pt x="59" y="0"/>
                    <a:pt x="57" y="5"/>
                    <a:pt x="53" y="6"/>
                  </a:cubicBezTo>
                  <a:cubicBezTo>
                    <a:pt x="49" y="6"/>
                    <a:pt x="49" y="9"/>
                    <a:pt x="46" y="10"/>
                  </a:cubicBezTo>
                  <a:cubicBezTo>
                    <a:pt x="44" y="11"/>
                    <a:pt x="39" y="10"/>
                    <a:pt x="39" y="12"/>
                  </a:cubicBezTo>
                  <a:cubicBezTo>
                    <a:pt x="39" y="15"/>
                    <a:pt x="37" y="12"/>
                    <a:pt x="35" y="12"/>
                  </a:cubicBezTo>
                  <a:cubicBezTo>
                    <a:pt x="33" y="11"/>
                    <a:pt x="28" y="16"/>
                    <a:pt x="28" y="19"/>
                  </a:cubicBezTo>
                  <a:cubicBezTo>
                    <a:pt x="28" y="21"/>
                    <a:pt x="29" y="24"/>
                    <a:pt x="25" y="26"/>
                  </a:cubicBezTo>
                  <a:cubicBezTo>
                    <a:pt x="21" y="29"/>
                    <a:pt x="19" y="34"/>
                    <a:pt x="17" y="36"/>
                  </a:cubicBezTo>
                  <a:cubicBezTo>
                    <a:pt x="16" y="36"/>
                    <a:pt x="16" y="36"/>
                    <a:pt x="15" y="36"/>
                  </a:cubicBezTo>
                  <a:cubicBezTo>
                    <a:pt x="15" y="37"/>
                    <a:pt x="14" y="38"/>
                    <a:pt x="14" y="39"/>
                  </a:cubicBezTo>
                  <a:cubicBezTo>
                    <a:pt x="13" y="39"/>
                    <a:pt x="11" y="42"/>
                    <a:pt x="9" y="44"/>
                  </a:cubicBezTo>
                  <a:cubicBezTo>
                    <a:pt x="10" y="45"/>
                    <a:pt x="10" y="46"/>
                    <a:pt x="11" y="46"/>
                  </a:cubicBezTo>
                  <a:cubicBezTo>
                    <a:pt x="14" y="49"/>
                    <a:pt x="12" y="51"/>
                    <a:pt x="13" y="53"/>
                  </a:cubicBezTo>
                  <a:cubicBezTo>
                    <a:pt x="13" y="54"/>
                    <a:pt x="14" y="56"/>
                    <a:pt x="13" y="57"/>
                  </a:cubicBezTo>
                  <a:cubicBezTo>
                    <a:pt x="11" y="58"/>
                    <a:pt x="13" y="68"/>
                    <a:pt x="14" y="70"/>
                  </a:cubicBezTo>
                  <a:cubicBezTo>
                    <a:pt x="16" y="71"/>
                    <a:pt x="14" y="73"/>
                    <a:pt x="12" y="77"/>
                  </a:cubicBezTo>
                  <a:cubicBezTo>
                    <a:pt x="11" y="80"/>
                    <a:pt x="9" y="82"/>
                    <a:pt x="6" y="82"/>
                  </a:cubicBezTo>
                  <a:cubicBezTo>
                    <a:pt x="3" y="82"/>
                    <a:pt x="3" y="87"/>
                    <a:pt x="2" y="87"/>
                  </a:cubicBezTo>
                  <a:cubicBezTo>
                    <a:pt x="1" y="87"/>
                    <a:pt x="0" y="89"/>
                    <a:pt x="0" y="90"/>
                  </a:cubicBezTo>
                  <a:cubicBezTo>
                    <a:pt x="3" y="93"/>
                    <a:pt x="8" y="96"/>
                    <a:pt x="10" y="96"/>
                  </a:cubicBezTo>
                  <a:cubicBezTo>
                    <a:pt x="12" y="96"/>
                    <a:pt x="13" y="98"/>
                    <a:pt x="15" y="100"/>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87" name="Google Shape;1987;p124"/>
            <p:cNvSpPr/>
            <p:nvPr/>
          </p:nvSpPr>
          <p:spPr>
            <a:xfrm>
              <a:off x="2751138" y="3371850"/>
              <a:ext cx="276225" cy="312738"/>
            </a:xfrm>
            <a:custGeom>
              <a:avLst/>
              <a:gdLst/>
              <a:ahLst/>
              <a:cxnLst/>
              <a:rect l="l" t="t" r="r" b="b"/>
              <a:pathLst>
                <a:path w="99" h="112" extrusionOk="0">
                  <a:moveTo>
                    <a:pt x="97" y="68"/>
                  </a:moveTo>
                  <a:cubicBezTo>
                    <a:pt x="96" y="64"/>
                    <a:pt x="93" y="63"/>
                    <a:pt x="93" y="60"/>
                  </a:cubicBezTo>
                  <a:cubicBezTo>
                    <a:pt x="93" y="56"/>
                    <a:pt x="91" y="55"/>
                    <a:pt x="86" y="56"/>
                  </a:cubicBezTo>
                  <a:cubicBezTo>
                    <a:pt x="81" y="56"/>
                    <a:pt x="77" y="55"/>
                    <a:pt x="77" y="52"/>
                  </a:cubicBezTo>
                  <a:cubicBezTo>
                    <a:pt x="77" y="48"/>
                    <a:pt x="74" y="46"/>
                    <a:pt x="76" y="45"/>
                  </a:cubicBezTo>
                  <a:cubicBezTo>
                    <a:pt x="79" y="44"/>
                    <a:pt x="75" y="42"/>
                    <a:pt x="75" y="39"/>
                  </a:cubicBezTo>
                  <a:cubicBezTo>
                    <a:pt x="75" y="36"/>
                    <a:pt x="74" y="35"/>
                    <a:pt x="72" y="33"/>
                  </a:cubicBezTo>
                  <a:cubicBezTo>
                    <a:pt x="70" y="32"/>
                    <a:pt x="63" y="34"/>
                    <a:pt x="63" y="31"/>
                  </a:cubicBezTo>
                  <a:cubicBezTo>
                    <a:pt x="63" y="29"/>
                    <a:pt x="59" y="28"/>
                    <a:pt x="56" y="28"/>
                  </a:cubicBezTo>
                  <a:cubicBezTo>
                    <a:pt x="54" y="28"/>
                    <a:pt x="56" y="25"/>
                    <a:pt x="53" y="25"/>
                  </a:cubicBezTo>
                  <a:cubicBezTo>
                    <a:pt x="51" y="26"/>
                    <a:pt x="51" y="24"/>
                    <a:pt x="47" y="24"/>
                  </a:cubicBezTo>
                  <a:cubicBezTo>
                    <a:pt x="44" y="25"/>
                    <a:pt x="42" y="23"/>
                    <a:pt x="38" y="19"/>
                  </a:cubicBezTo>
                  <a:cubicBezTo>
                    <a:pt x="34" y="14"/>
                    <a:pt x="35" y="5"/>
                    <a:pt x="35" y="3"/>
                  </a:cubicBezTo>
                  <a:cubicBezTo>
                    <a:pt x="36" y="0"/>
                    <a:pt x="31" y="2"/>
                    <a:pt x="28" y="2"/>
                  </a:cubicBezTo>
                  <a:cubicBezTo>
                    <a:pt x="25" y="2"/>
                    <a:pt x="21" y="5"/>
                    <a:pt x="18" y="7"/>
                  </a:cubicBezTo>
                  <a:cubicBezTo>
                    <a:pt x="15" y="9"/>
                    <a:pt x="13" y="9"/>
                    <a:pt x="11" y="10"/>
                  </a:cubicBezTo>
                  <a:cubicBezTo>
                    <a:pt x="10" y="12"/>
                    <a:pt x="7" y="13"/>
                    <a:pt x="4" y="12"/>
                  </a:cubicBezTo>
                  <a:cubicBezTo>
                    <a:pt x="4" y="12"/>
                    <a:pt x="3" y="11"/>
                    <a:pt x="2" y="11"/>
                  </a:cubicBezTo>
                  <a:cubicBezTo>
                    <a:pt x="3" y="15"/>
                    <a:pt x="6" y="20"/>
                    <a:pt x="7" y="23"/>
                  </a:cubicBezTo>
                  <a:cubicBezTo>
                    <a:pt x="8" y="25"/>
                    <a:pt x="6" y="26"/>
                    <a:pt x="5" y="27"/>
                  </a:cubicBezTo>
                  <a:cubicBezTo>
                    <a:pt x="4" y="28"/>
                    <a:pt x="6" y="36"/>
                    <a:pt x="6" y="38"/>
                  </a:cubicBezTo>
                  <a:cubicBezTo>
                    <a:pt x="6" y="40"/>
                    <a:pt x="2" y="44"/>
                    <a:pt x="4" y="45"/>
                  </a:cubicBezTo>
                  <a:cubicBezTo>
                    <a:pt x="5" y="46"/>
                    <a:pt x="2" y="50"/>
                    <a:pt x="2" y="52"/>
                  </a:cubicBezTo>
                  <a:cubicBezTo>
                    <a:pt x="2" y="54"/>
                    <a:pt x="5" y="54"/>
                    <a:pt x="5" y="56"/>
                  </a:cubicBezTo>
                  <a:cubicBezTo>
                    <a:pt x="5" y="57"/>
                    <a:pt x="2" y="61"/>
                    <a:pt x="1" y="62"/>
                  </a:cubicBezTo>
                  <a:cubicBezTo>
                    <a:pt x="0" y="63"/>
                    <a:pt x="0" y="64"/>
                    <a:pt x="0" y="65"/>
                  </a:cubicBezTo>
                  <a:cubicBezTo>
                    <a:pt x="1" y="65"/>
                    <a:pt x="1" y="67"/>
                    <a:pt x="3" y="69"/>
                  </a:cubicBezTo>
                  <a:cubicBezTo>
                    <a:pt x="6" y="71"/>
                    <a:pt x="3" y="75"/>
                    <a:pt x="5" y="78"/>
                  </a:cubicBezTo>
                  <a:cubicBezTo>
                    <a:pt x="8" y="81"/>
                    <a:pt x="10" y="81"/>
                    <a:pt x="9" y="82"/>
                  </a:cubicBezTo>
                  <a:cubicBezTo>
                    <a:pt x="7" y="84"/>
                    <a:pt x="9" y="87"/>
                    <a:pt x="7" y="88"/>
                  </a:cubicBezTo>
                  <a:cubicBezTo>
                    <a:pt x="5" y="89"/>
                    <a:pt x="8" y="94"/>
                    <a:pt x="10" y="95"/>
                  </a:cubicBezTo>
                  <a:cubicBezTo>
                    <a:pt x="12" y="96"/>
                    <a:pt x="11" y="100"/>
                    <a:pt x="13" y="102"/>
                  </a:cubicBezTo>
                  <a:cubicBezTo>
                    <a:pt x="15" y="104"/>
                    <a:pt x="14" y="109"/>
                    <a:pt x="15" y="111"/>
                  </a:cubicBezTo>
                  <a:cubicBezTo>
                    <a:pt x="15" y="112"/>
                    <a:pt x="22" y="108"/>
                    <a:pt x="26" y="104"/>
                  </a:cubicBezTo>
                  <a:cubicBezTo>
                    <a:pt x="29" y="100"/>
                    <a:pt x="29" y="104"/>
                    <a:pt x="33" y="104"/>
                  </a:cubicBezTo>
                  <a:cubicBezTo>
                    <a:pt x="36" y="105"/>
                    <a:pt x="40" y="105"/>
                    <a:pt x="42" y="108"/>
                  </a:cubicBezTo>
                  <a:cubicBezTo>
                    <a:pt x="44" y="111"/>
                    <a:pt x="46" y="105"/>
                    <a:pt x="47" y="103"/>
                  </a:cubicBezTo>
                  <a:cubicBezTo>
                    <a:pt x="48" y="102"/>
                    <a:pt x="56" y="104"/>
                    <a:pt x="57" y="103"/>
                  </a:cubicBezTo>
                  <a:cubicBezTo>
                    <a:pt x="59" y="103"/>
                    <a:pt x="60" y="92"/>
                    <a:pt x="60" y="91"/>
                  </a:cubicBezTo>
                  <a:cubicBezTo>
                    <a:pt x="60" y="89"/>
                    <a:pt x="63" y="85"/>
                    <a:pt x="66" y="83"/>
                  </a:cubicBezTo>
                  <a:cubicBezTo>
                    <a:pt x="69" y="81"/>
                    <a:pt x="73" y="83"/>
                    <a:pt x="76" y="82"/>
                  </a:cubicBezTo>
                  <a:cubicBezTo>
                    <a:pt x="78" y="80"/>
                    <a:pt x="82" y="81"/>
                    <a:pt x="85" y="81"/>
                  </a:cubicBezTo>
                  <a:cubicBezTo>
                    <a:pt x="88" y="81"/>
                    <a:pt x="91" y="84"/>
                    <a:pt x="93" y="84"/>
                  </a:cubicBezTo>
                  <a:cubicBezTo>
                    <a:pt x="94" y="84"/>
                    <a:pt x="97" y="81"/>
                    <a:pt x="96" y="78"/>
                  </a:cubicBezTo>
                  <a:cubicBezTo>
                    <a:pt x="96" y="75"/>
                    <a:pt x="99" y="71"/>
                    <a:pt x="97" y="68"/>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88" name="Google Shape;1988;p124"/>
            <p:cNvSpPr/>
            <p:nvPr/>
          </p:nvSpPr>
          <p:spPr>
            <a:xfrm>
              <a:off x="2482850" y="3157538"/>
              <a:ext cx="290513" cy="417513"/>
            </a:xfrm>
            <a:custGeom>
              <a:avLst/>
              <a:gdLst/>
              <a:ahLst/>
              <a:cxnLst/>
              <a:rect l="l" t="t" r="r" b="b"/>
              <a:pathLst>
                <a:path w="104" h="150" extrusionOk="0">
                  <a:moveTo>
                    <a:pt x="96" y="143"/>
                  </a:moveTo>
                  <a:cubicBezTo>
                    <a:pt x="96" y="142"/>
                    <a:pt x="96" y="142"/>
                    <a:pt x="96" y="142"/>
                  </a:cubicBezTo>
                  <a:cubicBezTo>
                    <a:pt x="96" y="141"/>
                    <a:pt x="96" y="140"/>
                    <a:pt x="97" y="139"/>
                  </a:cubicBezTo>
                  <a:cubicBezTo>
                    <a:pt x="98" y="138"/>
                    <a:pt x="101" y="134"/>
                    <a:pt x="101" y="133"/>
                  </a:cubicBezTo>
                  <a:cubicBezTo>
                    <a:pt x="101" y="131"/>
                    <a:pt x="98" y="131"/>
                    <a:pt x="98" y="129"/>
                  </a:cubicBezTo>
                  <a:cubicBezTo>
                    <a:pt x="98" y="127"/>
                    <a:pt x="101" y="123"/>
                    <a:pt x="100" y="122"/>
                  </a:cubicBezTo>
                  <a:cubicBezTo>
                    <a:pt x="98" y="121"/>
                    <a:pt x="102" y="117"/>
                    <a:pt x="102" y="115"/>
                  </a:cubicBezTo>
                  <a:cubicBezTo>
                    <a:pt x="102" y="113"/>
                    <a:pt x="100" y="105"/>
                    <a:pt x="101" y="104"/>
                  </a:cubicBezTo>
                  <a:cubicBezTo>
                    <a:pt x="102" y="103"/>
                    <a:pt x="104" y="102"/>
                    <a:pt x="103" y="100"/>
                  </a:cubicBezTo>
                  <a:cubicBezTo>
                    <a:pt x="102" y="97"/>
                    <a:pt x="99" y="92"/>
                    <a:pt x="98" y="88"/>
                  </a:cubicBezTo>
                  <a:cubicBezTo>
                    <a:pt x="95" y="88"/>
                    <a:pt x="92" y="88"/>
                    <a:pt x="90" y="89"/>
                  </a:cubicBezTo>
                  <a:cubicBezTo>
                    <a:pt x="87" y="90"/>
                    <a:pt x="88" y="81"/>
                    <a:pt x="88" y="78"/>
                  </a:cubicBezTo>
                  <a:cubicBezTo>
                    <a:pt x="88" y="75"/>
                    <a:pt x="85" y="77"/>
                    <a:pt x="84" y="79"/>
                  </a:cubicBezTo>
                  <a:cubicBezTo>
                    <a:pt x="83" y="81"/>
                    <a:pt x="80" y="80"/>
                    <a:pt x="76" y="80"/>
                  </a:cubicBezTo>
                  <a:cubicBezTo>
                    <a:pt x="72" y="80"/>
                    <a:pt x="74" y="75"/>
                    <a:pt x="72" y="76"/>
                  </a:cubicBezTo>
                  <a:cubicBezTo>
                    <a:pt x="69" y="76"/>
                    <a:pt x="67" y="75"/>
                    <a:pt x="68" y="72"/>
                  </a:cubicBezTo>
                  <a:cubicBezTo>
                    <a:pt x="68" y="70"/>
                    <a:pt x="66" y="68"/>
                    <a:pt x="64" y="66"/>
                  </a:cubicBezTo>
                  <a:cubicBezTo>
                    <a:pt x="63" y="63"/>
                    <a:pt x="61" y="60"/>
                    <a:pt x="62" y="59"/>
                  </a:cubicBezTo>
                  <a:cubicBezTo>
                    <a:pt x="64" y="57"/>
                    <a:pt x="61" y="56"/>
                    <a:pt x="63" y="53"/>
                  </a:cubicBezTo>
                  <a:cubicBezTo>
                    <a:pt x="65" y="51"/>
                    <a:pt x="68" y="52"/>
                    <a:pt x="67" y="49"/>
                  </a:cubicBezTo>
                  <a:cubicBezTo>
                    <a:pt x="66" y="46"/>
                    <a:pt x="69" y="45"/>
                    <a:pt x="69" y="42"/>
                  </a:cubicBezTo>
                  <a:cubicBezTo>
                    <a:pt x="70" y="38"/>
                    <a:pt x="73" y="39"/>
                    <a:pt x="77" y="37"/>
                  </a:cubicBezTo>
                  <a:cubicBezTo>
                    <a:pt x="80" y="34"/>
                    <a:pt x="83" y="36"/>
                    <a:pt x="86" y="33"/>
                  </a:cubicBezTo>
                  <a:cubicBezTo>
                    <a:pt x="89" y="31"/>
                    <a:pt x="91" y="33"/>
                    <a:pt x="93" y="33"/>
                  </a:cubicBezTo>
                  <a:cubicBezTo>
                    <a:pt x="92" y="31"/>
                    <a:pt x="89" y="30"/>
                    <a:pt x="88" y="29"/>
                  </a:cubicBezTo>
                  <a:cubicBezTo>
                    <a:pt x="87" y="27"/>
                    <a:pt x="91" y="24"/>
                    <a:pt x="92" y="22"/>
                  </a:cubicBezTo>
                  <a:cubicBezTo>
                    <a:pt x="93" y="20"/>
                    <a:pt x="88" y="18"/>
                    <a:pt x="86" y="17"/>
                  </a:cubicBezTo>
                  <a:cubicBezTo>
                    <a:pt x="85" y="17"/>
                    <a:pt x="82" y="19"/>
                    <a:pt x="81" y="18"/>
                  </a:cubicBezTo>
                  <a:cubicBezTo>
                    <a:pt x="80" y="17"/>
                    <a:pt x="77" y="17"/>
                    <a:pt x="76" y="18"/>
                  </a:cubicBezTo>
                  <a:cubicBezTo>
                    <a:pt x="75" y="19"/>
                    <a:pt x="67" y="20"/>
                    <a:pt x="67" y="17"/>
                  </a:cubicBezTo>
                  <a:cubicBezTo>
                    <a:pt x="67" y="15"/>
                    <a:pt x="64" y="14"/>
                    <a:pt x="64" y="12"/>
                  </a:cubicBezTo>
                  <a:cubicBezTo>
                    <a:pt x="64" y="10"/>
                    <a:pt x="62" y="7"/>
                    <a:pt x="59" y="7"/>
                  </a:cubicBezTo>
                  <a:cubicBezTo>
                    <a:pt x="56" y="7"/>
                    <a:pt x="56" y="2"/>
                    <a:pt x="54" y="0"/>
                  </a:cubicBezTo>
                  <a:cubicBezTo>
                    <a:pt x="53" y="0"/>
                    <a:pt x="50" y="0"/>
                    <a:pt x="47" y="1"/>
                  </a:cubicBezTo>
                  <a:cubicBezTo>
                    <a:pt x="50" y="4"/>
                    <a:pt x="51" y="5"/>
                    <a:pt x="49" y="6"/>
                  </a:cubicBezTo>
                  <a:cubicBezTo>
                    <a:pt x="47" y="8"/>
                    <a:pt x="49" y="9"/>
                    <a:pt x="45" y="15"/>
                  </a:cubicBezTo>
                  <a:cubicBezTo>
                    <a:pt x="40" y="20"/>
                    <a:pt x="33" y="22"/>
                    <a:pt x="29" y="23"/>
                  </a:cubicBezTo>
                  <a:cubicBezTo>
                    <a:pt x="25" y="24"/>
                    <a:pt x="24" y="31"/>
                    <a:pt x="22" y="36"/>
                  </a:cubicBezTo>
                  <a:cubicBezTo>
                    <a:pt x="20" y="41"/>
                    <a:pt x="18" y="39"/>
                    <a:pt x="16" y="36"/>
                  </a:cubicBezTo>
                  <a:cubicBezTo>
                    <a:pt x="14" y="33"/>
                    <a:pt x="12" y="37"/>
                    <a:pt x="10" y="35"/>
                  </a:cubicBezTo>
                  <a:cubicBezTo>
                    <a:pt x="7" y="32"/>
                    <a:pt x="8" y="32"/>
                    <a:pt x="10" y="31"/>
                  </a:cubicBezTo>
                  <a:cubicBezTo>
                    <a:pt x="10" y="30"/>
                    <a:pt x="10" y="28"/>
                    <a:pt x="8" y="26"/>
                  </a:cubicBezTo>
                  <a:cubicBezTo>
                    <a:pt x="6" y="27"/>
                    <a:pt x="3" y="31"/>
                    <a:pt x="2" y="33"/>
                  </a:cubicBezTo>
                  <a:cubicBezTo>
                    <a:pt x="0" y="36"/>
                    <a:pt x="4" y="42"/>
                    <a:pt x="5" y="44"/>
                  </a:cubicBezTo>
                  <a:cubicBezTo>
                    <a:pt x="5" y="47"/>
                    <a:pt x="2" y="45"/>
                    <a:pt x="2" y="47"/>
                  </a:cubicBezTo>
                  <a:cubicBezTo>
                    <a:pt x="2" y="49"/>
                    <a:pt x="8" y="51"/>
                    <a:pt x="11" y="54"/>
                  </a:cubicBezTo>
                  <a:cubicBezTo>
                    <a:pt x="14" y="56"/>
                    <a:pt x="16" y="62"/>
                    <a:pt x="19" y="65"/>
                  </a:cubicBezTo>
                  <a:cubicBezTo>
                    <a:pt x="21" y="67"/>
                    <a:pt x="22" y="70"/>
                    <a:pt x="25" y="77"/>
                  </a:cubicBezTo>
                  <a:cubicBezTo>
                    <a:pt x="27" y="84"/>
                    <a:pt x="33" y="96"/>
                    <a:pt x="37" y="101"/>
                  </a:cubicBezTo>
                  <a:cubicBezTo>
                    <a:pt x="41" y="106"/>
                    <a:pt x="43" y="110"/>
                    <a:pt x="42" y="111"/>
                  </a:cubicBezTo>
                  <a:cubicBezTo>
                    <a:pt x="41" y="112"/>
                    <a:pt x="42" y="116"/>
                    <a:pt x="45" y="118"/>
                  </a:cubicBezTo>
                  <a:cubicBezTo>
                    <a:pt x="48" y="120"/>
                    <a:pt x="50" y="123"/>
                    <a:pt x="58" y="127"/>
                  </a:cubicBezTo>
                  <a:cubicBezTo>
                    <a:pt x="65" y="131"/>
                    <a:pt x="79" y="138"/>
                    <a:pt x="81" y="141"/>
                  </a:cubicBezTo>
                  <a:cubicBezTo>
                    <a:pt x="83" y="145"/>
                    <a:pt x="89" y="148"/>
                    <a:pt x="90" y="149"/>
                  </a:cubicBezTo>
                  <a:cubicBezTo>
                    <a:pt x="91" y="149"/>
                    <a:pt x="91" y="150"/>
                    <a:pt x="91" y="150"/>
                  </a:cubicBezTo>
                  <a:cubicBezTo>
                    <a:pt x="92" y="150"/>
                    <a:pt x="92" y="149"/>
                    <a:pt x="93" y="149"/>
                  </a:cubicBezTo>
                  <a:cubicBezTo>
                    <a:pt x="95" y="148"/>
                    <a:pt x="95" y="144"/>
                    <a:pt x="96" y="14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89" name="Google Shape;1989;p124"/>
            <p:cNvSpPr/>
            <p:nvPr/>
          </p:nvSpPr>
          <p:spPr>
            <a:xfrm>
              <a:off x="2663825" y="2878138"/>
              <a:ext cx="309563" cy="261938"/>
            </a:xfrm>
            <a:custGeom>
              <a:avLst/>
              <a:gdLst/>
              <a:ahLst/>
              <a:cxnLst/>
              <a:rect l="l" t="t" r="r" b="b"/>
              <a:pathLst>
                <a:path w="111" h="94" extrusionOk="0">
                  <a:moveTo>
                    <a:pt x="11" y="6"/>
                  </a:moveTo>
                  <a:cubicBezTo>
                    <a:pt x="9" y="9"/>
                    <a:pt x="4" y="12"/>
                    <a:pt x="4" y="15"/>
                  </a:cubicBezTo>
                  <a:cubicBezTo>
                    <a:pt x="4" y="18"/>
                    <a:pt x="4" y="19"/>
                    <a:pt x="3" y="21"/>
                  </a:cubicBezTo>
                  <a:cubicBezTo>
                    <a:pt x="1" y="22"/>
                    <a:pt x="0" y="25"/>
                    <a:pt x="1" y="25"/>
                  </a:cubicBezTo>
                  <a:cubicBezTo>
                    <a:pt x="3" y="24"/>
                    <a:pt x="5" y="24"/>
                    <a:pt x="5" y="26"/>
                  </a:cubicBezTo>
                  <a:cubicBezTo>
                    <a:pt x="5" y="28"/>
                    <a:pt x="9" y="29"/>
                    <a:pt x="9" y="32"/>
                  </a:cubicBezTo>
                  <a:cubicBezTo>
                    <a:pt x="8" y="35"/>
                    <a:pt x="7" y="42"/>
                    <a:pt x="14" y="42"/>
                  </a:cubicBezTo>
                  <a:cubicBezTo>
                    <a:pt x="21" y="42"/>
                    <a:pt x="25" y="40"/>
                    <a:pt x="28" y="43"/>
                  </a:cubicBezTo>
                  <a:cubicBezTo>
                    <a:pt x="31" y="47"/>
                    <a:pt x="35" y="49"/>
                    <a:pt x="39" y="48"/>
                  </a:cubicBezTo>
                  <a:cubicBezTo>
                    <a:pt x="44" y="48"/>
                    <a:pt x="51" y="47"/>
                    <a:pt x="48" y="51"/>
                  </a:cubicBezTo>
                  <a:cubicBezTo>
                    <a:pt x="46" y="55"/>
                    <a:pt x="44" y="63"/>
                    <a:pt x="46" y="66"/>
                  </a:cubicBezTo>
                  <a:cubicBezTo>
                    <a:pt x="49" y="68"/>
                    <a:pt x="51" y="70"/>
                    <a:pt x="50" y="72"/>
                  </a:cubicBezTo>
                  <a:cubicBezTo>
                    <a:pt x="48" y="74"/>
                    <a:pt x="47" y="76"/>
                    <a:pt x="49" y="78"/>
                  </a:cubicBezTo>
                  <a:cubicBezTo>
                    <a:pt x="51" y="79"/>
                    <a:pt x="51" y="81"/>
                    <a:pt x="51" y="82"/>
                  </a:cubicBezTo>
                  <a:cubicBezTo>
                    <a:pt x="51" y="82"/>
                    <a:pt x="50" y="82"/>
                    <a:pt x="50" y="83"/>
                  </a:cubicBezTo>
                  <a:cubicBezTo>
                    <a:pt x="53" y="86"/>
                    <a:pt x="54" y="89"/>
                    <a:pt x="56" y="91"/>
                  </a:cubicBezTo>
                  <a:cubicBezTo>
                    <a:pt x="58" y="93"/>
                    <a:pt x="59" y="94"/>
                    <a:pt x="61" y="93"/>
                  </a:cubicBezTo>
                  <a:cubicBezTo>
                    <a:pt x="62" y="92"/>
                    <a:pt x="63" y="91"/>
                    <a:pt x="65" y="92"/>
                  </a:cubicBezTo>
                  <a:cubicBezTo>
                    <a:pt x="66" y="93"/>
                    <a:pt x="68" y="91"/>
                    <a:pt x="70" y="89"/>
                  </a:cubicBezTo>
                  <a:cubicBezTo>
                    <a:pt x="73" y="87"/>
                    <a:pt x="75" y="89"/>
                    <a:pt x="76" y="86"/>
                  </a:cubicBezTo>
                  <a:cubicBezTo>
                    <a:pt x="77" y="84"/>
                    <a:pt x="78" y="82"/>
                    <a:pt x="80" y="82"/>
                  </a:cubicBezTo>
                  <a:cubicBezTo>
                    <a:pt x="83" y="81"/>
                    <a:pt x="83" y="79"/>
                    <a:pt x="81" y="79"/>
                  </a:cubicBezTo>
                  <a:cubicBezTo>
                    <a:pt x="80" y="79"/>
                    <a:pt x="77" y="81"/>
                    <a:pt x="77" y="78"/>
                  </a:cubicBezTo>
                  <a:cubicBezTo>
                    <a:pt x="77" y="74"/>
                    <a:pt x="75" y="75"/>
                    <a:pt x="75" y="73"/>
                  </a:cubicBezTo>
                  <a:cubicBezTo>
                    <a:pt x="75" y="70"/>
                    <a:pt x="75" y="68"/>
                    <a:pt x="72" y="67"/>
                  </a:cubicBezTo>
                  <a:cubicBezTo>
                    <a:pt x="69" y="65"/>
                    <a:pt x="76" y="64"/>
                    <a:pt x="77" y="66"/>
                  </a:cubicBezTo>
                  <a:cubicBezTo>
                    <a:pt x="79" y="67"/>
                    <a:pt x="84" y="66"/>
                    <a:pt x="84" y="68"/>
                  </a:cubicBezTo>
                  <a:cubicBezTo>
                    <a:pt x="85" y="70"/>
                    <a:pt x="87" y="71"/>
                    <a:pt x="87" y="68"/>
                  </a:cubicBezTo>
                  <a:cubicBezTo>
                    <a:pt x="87" y="66"/>
                    <a:pt x="91" y="65"/>
                    <a:pt x="93" y="65"/>
                  </a:cubicBezTo>
                  <a:cubicBezTo>
                    <a:pt x="95" y="66"/>
                    <a:pt x="101" y="62"/>
                    <a:pt x="103" y="61"/>
                  </a:cubicBezTo>
                  <a:cubicBezTo>
                    <a:pt x="104" y="61"/>
                    <a:pt x="104" y="59"/>
                    <a:pt x="105" y="58"/>
                  </a:cubicBezTo>
                  <a:cubicBezTo>
                    <a:pt x="103" y="56"/>
                    <a:pt x="101" y="53"/>
                    <a:pt x="100" y="52"/>
                  </a:cubicBezTo>
                  <a:cubicBezTo>
                    <a:pt x="98" y="50"/>
                    <a:pt x="101" y="50"/>
                    <a:pt x="101" y="48"/>
                  </a:cubicBezTo>
                  <a:cubicBezTo>
                    <a:pt x="100" y="45"/>
                    <a:pt x="101" y="44"/>
                    <a:pt x="104" y="44"/>
                  </a:cubicBezTo>
                  <a:cubicBezTo>
                    <a:pt x="108" y="43"/>
                    <a:pt x="108" y="41"/>
                    <a:pt x="106" y="39"/>
                  </a:cubicBezTo>
                  <a:cubicBezTo>
                    <a:pt x="103" y="38"/>
                    <a:pt x="106" y="35"/>
                    <a:pt x="108" y="34"/>
                  </a:cubicBezTo>
                  <a:cubicBezTo>
                    <a:pt x="109" y="33"/>
                    <a:pt x="110" y="32"/>
                    <a:pt x="111" y="30"/>
                  </a:cubicBezTo>
                  <a:cubicBezTo>
                    <a:pt x="108" y="29"/>
                    <a:pt x="102" y="29"/>
                    <a:pt x="100" y="29"/>
                  </a:cubicBezTo>
                  <a:cubicBezTo>
                    <a:pt x="97" y="29"/>
                    <a:pt x="102" y="25"/>
                    <a:pt x="102" y="22"/>
                  </a:cubicBezTo>
                  <a:cubicBezTo>
                    <a:pt x="102" y="19"/>
                    <a:pt x="93" y="19"/>
                    <a:pt x="90" y="18"/>
                  </a:cubicBezTo>
                  <a:cubicBezTo>
                    <a:pt x="86" y="17"/>
                    <a:pt x="87" y="14"/>
                    <a:pt x="91" y="13"/>
                  </a:cubicBezTo>
                  <a:cubicBezTo>
                    <a:pt x="95" y="13"/>
                    <a:pt x="89" y="11"/>
                    <a:pt x="84" y="11"/>
                  </a:cubicBezTo>
                  <a:cubicBezTo>
                    <a:pt x="79" y="12"/>
                    <a:pt x="73" y="15"/>
                    <a:pt x="69" y="17"/>
                  </a:cubicBezTo>
                  <a:cubicBezTo>
                    <a:pt x="65" y="19"/>
                    <a:pt x="58" y="11"/>
                    <a:pt x="53" y="12"/>
                  </a:cubicBezTo>
                  <a:cubicBezTo>
                    <a:pt x="49" y="14"/>
                    <a:pt x="43" y="14"/>
                    <a:pt x="43" y="11"/>
                  </a:cubicBezTo>
                  <a:cubicBezTo>
                    <a:pt x="43" y="7"/>
                    <a:pt x="41" y="4"/>
                    <a:pt x="37" y="4"/>
                  </a:cubicBezTo>
                  <a:cubicBezTo>
                    <a:pt x="32" y="5"/>
                    <a:pt x="33" y="0"/>
                    <a:pt x="30" y="0"/>
                  </a:cubicBezTo>
                  <a:cubicBezTo>
                    <a:pt x="27" y="0"/>
                    <a:pt x="30" y="4"/>
                    <a:pt x="28" y="5"/>
                  </a:cubicBezTo>
                  <a:cubicBezTo>
                    <a:pt x="25" y="6"/>
                    <a:pt x="17" y="8"/>
                    <a:pt x="17" y="11"/>
                  </a:cubicBezTo>
                  <a:cubicBezTo>
                    <a:pt x="16" y="15"/>
                    <a:pt x="21" y="20"/>
                    <a:pt x="19" y="23"/>
                  </a:cubicBezTo>
                  <a:cubicBezTo>
                    <a:pt x="18" y="26"/>
                    <a:pt x="12" y="24"/>
                    <a:pt x="11" y="20"/>
                  </a:cubicBezTo>
                  <a:cubicBezTo>
                    <a:pt x="9" y="17"/>
                    <a:pt x="16" y="12"/>
                    <a:pt x="14" y="10"/>
                  </a:cubicBezTo>
                  <a:cubicBezTo>
                    <a:pt x="14" y="8"/>
                    <a:pt x="13" y="6"/>
                    <a:pt x="13" y="4"/>
                  </a:cubicBezTo>
                  <a:cubicBezTo>
                    <a:pt x="12" y="5"/>
                    <a:pt x="12" y="5"/>
                    <a:pt x="11" y="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90" name="Google Shape;1990;p124"/>
            <p:cNvSpPr/>
            <p:nvPr/>
          </p:nvSpPr>
          <p:spPr>
            <a:xfrm>
              <a:off x="3013075" y="3011488"/>
              <a:ext cx="95250" cy="101600"/>
            </a:xfrm>
            <a:custGeom>
              <a:avLst/>
              <a:gdLst/>
              <a:ahLst/>
              <a:cxnLst/>
              <a:rect l="l" t="t" r="r" b="b"/>
              <a:pathLst>
                <a:path w="34" h="36" extrusionOk="0">
                  <a:moveTo>
                    <a:pt x="8" y="7"/>
                  </a:moveTo>
                  <a:cubicBezTo>
                    <a:pt x="9" y="10"/>
                    <a:pt x="7" y="11"/>
                    <a:pt x="4" y="11"/>
                  </a:cubicBezTo>
                  <a:cubicBezTo>
                    <a:pt x="2" y="11"/>
                    <a:pt x="2" y="17"/>
                    <a:pt x="1" y="18"/>
                  </a:cubicBezTo>
                  <a:cubicBezTo>
                    <a:pt x="0" y="19"/>
                    <a:pt x="7" y="23"/>
                    <a:pt x="8" y="26"/>
                  </a:cubicBezTo>
                  <a:cubicBezTo>
                    <a:pt x="8" y="28"/>
                    <a:pt x="11" y="32"/>
                    <a:pt x="12" y="35"/>
                  </a:cubicBezTo>
                  <a:cubicBezTo>
                    <a:pt x="14" y="36"/>
                    <a:pt x="16" y="36"/>
                    <a:pt x="16" y="36"/>
                  </a:cubicBezTo>
                  <a:cubicBezTo>
                    <a:pt x="19" y="34"/>
                    <a:pt x="17" y="30"/>
                    <a:pt x="20" y="31"/>
                  </a:cubicBezTo>
                  <a:cubicBezTo>
                    <a:pt x="23" y="31"/>
                    <a:pt x="28" y="29"/>
                    <a:pt x="29" y="31"/>
                  </a:cubicBezTo>
                  <a:cubicBezTo>
                    <a:pt x="29" y="31"/>
                    <a:pt x="29" y="32"/>
                    <a:pt x="30" y="32"/>
                  </a:cubicBezTo>
                  <a:cubicBezTo>
                    <a:pt x="31" y="30"/>
                    <a:pt x="32" y="29"/>
                    <a:pt x="32" y="28"/>
                  </a:cubicBezTo>
                  <a:cubicBezTo>
                    <a:pt x="33" y="27"/>
                    <a:pt x="33" y="21"/>
                    <a:pt x="31" y="17"/>
                  </a:cubicBezTo>
                  <a:cubicBezTo>
                    <a:pt x="30" y="14"/>
                    <a:pt x="31" y="9"/>
                    <a:pt x="33" y="8"/>
                  </a:cubicBezTo>
                  <a:cubicBezTo>
                    <a:pt x="33" y="8"/>
                    <a:pt x="33" y="6"/>
                    <a:pt x="34" y="4"/>
                  </a:cubicBezTo>
                  <a:cubicBezTo>
                    <a:pt x="31" y="3"/>
                    <a:pt x="28" y="2"/>
                    <a:pt x="26" y="2"/>
                  </a:cubicBezTo>
                  <a:cubicBezTo>
                    <a:pt x="22" y="2"/>
                    <a:pt x="17" y="4"/>
                    <a:pt x="16" y="2"/>
                  </a:cubicBezTo>
                  <a:cubicBezTo>
                    <a:pt x="14" y="0"/>
                    <a:pt x="12" y="0"/>
                    <a:pt x="10" y="2"/>
                  </a:cubicBezTo>
                  <a:cubicBezTo>
                    <a:pt x="9" y="2"/>
                    <a:pt x="9" y="2"/>
                    <a:pt x="9" y="2"/>
                  </a:cubicBezTo>
                  <a:cubicBezTo>
                    <a:pt x="8" y="4"/>
                    <a:pt x="7" y="6"/>
                    <a:pt x="8" y="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91" name="Google Shape;1991;p124"/>
            <p:cNvSpPr/>
            <p:nvPr/>
          </p:nvSpPr>
          <p:spPr>
            <a:xfrm>
              <a:off x="2936875" y="2962275"/>
              <a:ext cx="109538" cy="163513"/>
            </a:xfrm>
            <a:custGeom>
              <a:avLst/>
              <a:gdLst/>
              <a:ahLst/>
              <a:cxnLst/>
              <a:rect l="l" t="t" r="r" b="b"/>
              <a:pathLst>
                <a:path w="39" h="59" extrusionOk="0">
                  <a:moveTo>
                    <a:pt x="10" y="4"/>
                  </a:moveTo>
                  <a:cubicBezTo>
                    <a:pt x="8" y="5"/>
                    <a:pt x="5" y="8"/>
                    <a:pt x="8" y="9"/>
                  </a:cubicBezTo>
                  <a:cubicBezTo>
                    <a:pt x="10" y="11"/>
                    <a:pt x="10" y="13"/>
                    <a:pt x="6" y="14"/>
                  </a:cubicBezTo>
                  <a:cubicBezTo>
                    <a:pt x="3" y="14"/>
                    <a:pt x="2" y="15"/>
                    <a:pt x="3" y="18"/>
                  </a:cubicBezTo>
                  <a:cubicBezTo>
                    <a:pt x="3" y="20"/>
                    <a:pt x="0" y="20"/>
                    <a:pt x="2" y="22"/>
                  </a:cubicBezTo>
                  <a:cubicBezTo>
                    <a:pt x="3" y="23"/>
                    <a:pt x="5" y="26"/>
                    <a:pt x="7" y="28"/>
                  </a:cubicBezTo>
                  <a:cubicBezTo>
                    <a:pt x="8" y="27"/>
                    <a:pt x="8" y="26"/>
                    <a:pt x="10" y="27"/>
                  </a:cubicBezTo>
                  <a:cubicBezTo>
                    <a:pt x="13" y="27"/>
                    <a:pt x="11" y="32"/>
                    <a:pt x="13" y="33"/>
                  </a:cubicBezTo>
                  <a:cubicBezTo>
                    <a:pt x="16" y="35"/>
                    <a:pt x="16" y="39"/>
                    <a:pt x="14" y="40"/>
                  </a:cubicBezTo>
                  <a:cubicBezTo>
                    <a:pt x="12" y="42"/>
                    <a:pt x="11" y="50"/>
                    <a:pt x="16" y="54"/>
                  </a:cubicBezTo>
                  <a:cubicBezTo>
                    <a:pt x="20" y="59"/>
                    <a:pt x="23" y="58"/>
                    <a:pt x="24" y="57"/>
                  </a:cubicBezTo>
                  <a:cubicBezTo>
                    <a:pt x="25" y="56"/>
                    <a:pt x="29" y="57"/>
                    <a:pt x="30" y="55"/>
                  </a:cubicBezTo>
                  <a:cubicBezTo>
                    <a:pt x="31" y="53"/>
                    <a:pt x="32" y="56"/>
                    <a:pt x="34" y="53"/>
                  </a:cubicBezTo>
                  <a:cubicBezTo>
                    <a:pt x="35" y="52"/>
                    <a:pt x="37" y="53"/>
                    <a:pt x="39" y="53"/>
                  </a:cubicBezTo>
                  <a:cubicBezTo>
                    <a:pt x="38" y="50"/>
                    <a:pt x="35" y="46"/>
                    <a:pt x="35" y="44"/>
                  </a:cubicBezTo>
                  <a:cubicBezTo>
                    <a:pt x="34" y="41"/>
                    <a:pt x="27" y="37"/>
                    <a:pt x="28" y="36"/>
                  </a:cubicBezTo>
                  <a:cubicBezTo>
                    <a:pt x="29" y="35"/>
                    <a:pt x="29" y="29"/>
                    <a:pt x="31" y="29"/>
                  </a:cubicBezTo>
                  <a:cubicBezTo>
                    <a:pt x="34" y="29"/>
                    <a:pt x="36" y="28"/>
                    <a:pt x="35" y="25"/>
                  </a:cubicBezTo>
                  <a:cubicBezTo>
                    <a:pt x="34" y="24"/>
                    <a:pt x="35" y="22"/>
                    <a:pt x="36" y="20"/>
                  </a:cubicBezTo>
                  <a:cubicBezTo>
                    <a:pt x="34" y="20"/>
                    <a:pt x="30" y="14"/>
                    <a:pt x="28" y="14"/>
                  </a:cubicBezTo>
                  <a:cubicBezTo>
                    <a:pt x="26" y="14"/>
                    <a:pt x="24" y="12"/>
                    <a:pt x="24" y="9"/>
                  </a:cubicBezTo>
                  <a:cubicBezTo>
                    <a:pt x="25" y="6"/>
                    <a:pt x="19" y="5"/>
                    <a:pt x="16" y="2"/>
                  </a:cubicBezTo>
                  <a:cubicBezTo>
                    <a:pt x="16" y="1"/>
                    <a:pt x="15" y="1"/>
                    <a:pt x="13" y="0"/>
                  </a:cubicBezTo>
                  <a:cubicBezTo>
                    <a:pt x="12" y="2"/>
                    <a:pt x="11" y="3"/>
                    <a:pt x="10" y="4"/>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92" name="Google Shape;1992;p124"/>
            <p:cNvSpPr/>
            <p:nvPr/>
          </p:nvSpPr>
          <p:spPr>
            <a:xfrm>
              <a:off x="3097213" y="3022600"/>
              <a:ext cx="68263" cy="87313"/>
            </a:xfrm>
            <a:custGeom>
              <a:avLst/>
              <a:gdLst/>
              <a:ahLst/>
              <a:cxnLst/>
              <a:rect l="l" t="t" r="r" b="b"/>
              <a:pathLst>
                <a:path w="25" h="31" extrusionOk="0">
                  <a:moveTo>
                    <a:pt x="1" y="13"/>
                  </a:moveTo>
                  <a:cubicBezTo>
                    <a:pt x="3" y="17"/>
                    <a:pt x="3" y="23"/>
                    <a:pt x="2" y="24"/>
                  </a:cubicBezTo>
                  <a:cubicBezTo>
                    <a:pt x="2" y="25"/>
                    <a:pt x="1" y="26"/>
                    <a:pt x="0" y="28"/>
                  </a:cubicBezTo>
                  <a:cubicBezTo>
                    <a:pt x="1" y="29"/>
                    <a:pt x="3" y="30"/>
                    <a:pt x="7" y="29"/>
                  </a:cubicBezTo>
                  <a:cubicBezTo>
                    <a:pt x="11" y="28"/>
                    <a:pt x="14" y="31"/>
                    <a:pt x="15" y="26"/>
                  </a:cubicBezTo>
                  <a:cubicBezTo>
                    <a:pt x="17" y="22"/>
                    <a:pt x="21" y="16"/>
                    <a:pt x="25" y="13"/>
                  </a:cubicBezTo>
                  <a:cubicBezTo>
                    <a:pt x="25" y="13"/>
                    <a:pt x="25" y="13"/>
                    <a:pt x="25" y="13"/>
                  </a:cubicBezTo>
                  <a:cubicBezTo>
                    <a:pt x="21" y="11"/>
                    <a:pt x="16" y="3"/>
                    <a:pt x="11" y="2"/>
                  </a:cubicBezTo>
                  <a:cubicBezTo>
                    <a:pt x="9" y="2"/>
                    <a:pt x="6" y="1"/>
                    <a:pt x="4" y="0"/>
                  </a:cubicBezTo>
                  <a:cubicBezTo>
                    <a:pt x="3" y="2"/>
                    <a:pt x="3" y="4"/>
                    <a:pt x="3" y="4"/>
                  </a:cubicBezTo>
                  <a:cubicBezTo>
                    <a:pt x="1" y="5"/>
                    <a:pt x="0" y="10"/>
                    <a:pt x="1" y="1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93" name="Google Shape;1993;p124"/>
            <p:cNvSpPr/>
            <p:nvPr/>
          </p:nvSpPr>
          <p:spPr>
            <a:xfrm>
              <a:off x="2409825" y="2613025"/>
              <a:ext cx="238125" cy="84138"/>
            </a:xfrm>
            <a:custGeom>
              <a:avLst/>
              <a:gdLst/>
              <a:ahLst/>
              <a:cxnLst/>
              <a:rect l="l" t="t" r="r" b="b"/>
              <a:pathLst>
                <a:path w="85" h="30" extrusionOk="0">
                  <a:moveTo>
                    <a:pt x="69" y="19"/>
                  </a:moveTo>
                  <a:cubicBezTo>
                    <a:pt x="64" y="19"/>
                    <a:pt x="46" y="7"/>
                    <a:pt x="30" y="3"/>
                  </a:cubicBezTo>
                  <a:cubicBezTo>
                    <a:pt x="14" y="0"/>
                    <a:pt x="0" y="11"/>
                    <a:pt x="2" y="13"/>
                  </a:cubicBezTo>
                  <a:cubicBezTo>
                    <a:pt x="4" y="16"/>
                    <a:pt x="12" y="10"/>
                    <a:pt x="16" y="7"/>
                  </a:cubicBezTo>
                  <a:cubicBezTo>
                    <a:pt x="19" y="4"/>
                    <a:pt x="23" y="8"/>
                    <a:pt x="23" y="10"/>
                  </a:cubicBezTo>
                  <a:cubicBezTo>
                    <a:pt x="24" y="12"/>
                    <a:pt x="29" y="13"/>
                    <a:pt x="37" y="13"/>
                  </a:cubicBezTo>
                  <a:cubicBezTo>
                    <a:pt x="45" y="13"/>
                    <a:pt x="46" y="20"/>
                    <a:pt x="54" y="22"/>
                  </a:cubicBezTo>
                  <a:cubicBezTo>
                    <a:pt x="62" y="24"/>
                    <a:pt x="54" y="27"/>
                    <a:pt x="58" y="28"/>
                  </a:cubicBezTo>
                  <a:cubicBezTo>
                    <a:pt x="62" y="30"/>
                    <a:pt x="83" y="30"/>
                    <a:pt x="84" y="28"/>
                  </a:cubicBezTo>
                  <a:cubicBezTo>
                    <a:pt x="85" y="26"/>
                    <a:pt x="74" y="19"/>
                    <a:pt x="69" y="1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94" name="Google Shape;1994;p124"/>
            <p:cNvSpPr/>
            <p:nvPr/>
          </p:nvSpPr>
          <p:spPr>
            <a:xfrm>
              <a:off x="2546350" y="2725738"/>
              <a:ext cx="57150" cy="26988"/>
            </a:xfrm>
            <a:custGeom>
              <a:avLst/>
              <a:gdLst/>
              <a:ahLst/>
              <a:cxnLst/>
              <a:rect l="l" t="t" r="r" b="b"/>
              <a:pathLst>
                <a:path w="20" h="10" extrusionOk="0">
                  <a:moveTo>
                    <a:pt x="2" y="3"/>
                  </a:moveTo>
                  <a:cubicBezTo>
                    <a:pt x="3" y="6"/>
                    <a:pt x="17" y="10"/>
                    <a:pt x="18" y="6"/>
                  </a:cubicBezTo>
                  <a:cubicBezTo>
                    <a:pt x="20" y="3"/>
                    <a:pt x="0" y="0"/>
                    <a:pt x="2" y="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95" name="Google Shape;1995;p124"/>
            <p:cNvSpPr/>
            <p:nvPr/>
          </p:nvSpPr>
          <p:spPr>
            <a:xfrm>
              <a:off x="2798763" y="2722563"/>
              <a:ext cx="49213" cy="26988"/>
            </a:xfrm>
            <a:custGeom>
              <a:avLst/>
              <a:gdLst/>
              <a:ahLst/>
              <a:cxnLst/>
              <a:rect l="l" t="t" r="r" b="b"/>
              <a:pathLst>
                <a:path w="18" h="10" extrusionOk="0">
                  <a:moveTo>
                    <a:pt x="4" y="5"/>
                  </a:moveTo>
                  <a:cubicBezTo>
                    <a:pt x="7" y="10"/>
                    <a:pt x="16" y="7"/>
                    <a:pt x="17" y="5"/>
                  </a:cubicBezTo>
                  <a:cubicBezTo>
                    <a:pt x="18" y="2"/>
                    <a:pt x="0" y="0"/>
                    <a:pt x="4" y="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96" name="Google Shape;1996;p124"/>
            <p:cNvSpPr/>
            <p:nvPr/>
          </p:nvSpPr>
          <p:spPr>
            <a:xfrm>
              <a:off x="2936875" y="4422775"/>
              <a:ext cx="84138" cy="36513"/>
            </a:xfrm>
            <a:custGeom>
              <a:avLst/>
              <a:gdLst/>
              <a:ahLst/>
              <a:cxnLst/>
              <a:rect l="l" t="t" r="r" b="b"/>
              <a:pathLst>
                <a:path w="30" h="13" extrusionOk="0">
                  <a:moveTo>
                    <a:pt x="28" y="5"/>
                  </a:moveTo>
                  <a:cubicBezTo>
                    <a:pt x="26" y="0"/>
                    <a:pt x="12" y="10"/>
                    <a:pt x="15" y="11"/>
                  </a:cubicBezTo>
                  <a:cubicBezTo>
                    <a:pt x="18" y="13"/>
                    <a:pt x="30" y="8"/>
                    <a:pt x="28" y="5"/>
                  </a:cubicBezTo>
                  <a:close/>
                  <a:moveTo>
                    <a:pt x="14" y="1"/>
                  </a:moveTo>
                  <a:cubicBezTo>
                    <a:pt x="10" y="0"/>
                    <a:pt x="0" y="8"/>
                    <a:pt x="5" y="10"/>
                  </a:cubicBezTo>
                  <a:cubicBezTo>
                    <a:pt x="9" y="13"/>
                    <a:pt x="18" y="2"/>
                    <a:pt x="14" y="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97" name="Google Shape;1997;p124"/>
            <p:cNvSpPr/>
            <p:nvPr/>
          </p:nvSpPr>
          <p:spPr>
            <a:xfrm>
              <a:off x="2247900" y="3117850"/>
              <a:ext cx="377825" cy="153988"/>
            </a:xfrm>
            <a:custGeom>
              <a:avLst/>
              <a:gdLst/>
              <a:ahLst/>
              <a:cxnLst/>
              <a:rect l="l" t="t" r="r" b="b"/>
              <a:pathLst>
                <a:path w="135" h="55" extrusionOk="0">
                  <a:moveTo>
                    <a:pt x="131" y="14"/>
                  </a:moveTo>
                  <a:cubicBezTo>
                    <a:pt x="128" y="11"/>
                    <a:pt x="126" y="9"/>
                    <a:pt x="125" y="10"/>
                  </a:cubicBezTo>
                  <a:cubicBezTo>
                    <a:pt x="124" y="11"/>
                    <a:pt x="121" y="11"/>
                    <a:pt x="119" y="10"/>
                  </a:cubicBezTo>
                  <a:cubicBezTo>
                    <a:pt x="117" y="8"/>
                    <a:pt x="116" y="6"/>
                    <a:pt x="114" y="6"/>
                  </a:cubicBezTo>
                  <a:cubicBezTo>
                    <a:pt x="112" y="6"/>
                    <a:pt x="107" y="3"/>
                    <a:pt x="104" y="0"/>
                  </a:cubicBezTo>
                  <a:cubicBezTo>
                    <a:pt x="104" y="1"/>
                    <a:pt x="104" y="1"/>
                    <a:pt x="104" y="2"/>
                  </a:cubicBezTo>
                  <a:cubicBezTo>
                    <a:pt x="104" y="3"/>
                    <a:pt x="102" y="4"/>
                    <a:pt x="99" y="4"/>
                  </a:cubicBezTo>
                  <a:cubicBezTo>
                    <a:pt x="95" y="5"/>
                    <a:pt x="96" y="8"/>
                    <a:pt x="96" y="10"/>
                  </a:cubicBezTo>
                  <a:cubicBezTo>
                    <a:pt x="96" y="13"/>
                    <a:pt x="93" y="13"/>
                    <a:pt x="92" y="15"/>
                  </a:cubicBezTo>
                  <a:cubicBezTo>
                    <a:pt x="91" y="18"/>
                    <a:pt x="93" y="18"/>
                    <a:pt x="90" y="19"/>
                  </a:cubicBezTo>
                  <a:cubicBezTo>
                    <a:pt x="88" y="21"/>
                    <a:pt x="87" y="23"/>
                    <a:pt x="88" y="25"/>
                  </a:cubicBezTo>
                  <a:cubicBezTo>
                    <a:pt x="90" y="27"/>
                    <a:pt x="88" y="29"/>
                    <a:pt x="88" y="30"/>
                  </a:cubicBezTo>
                  <a:cubicBezTo>
                    <a:pt x="87" y="32"/>
                    <a:pt x="90" y="32"/>
                    <a:pt x="92" y="34"/>
                  </a:cubicBezTo>
                  <a:cubicBezTo>
                    <a:pt x="95" y="37"/>
                    <a:pt x="95" y="33"/>
                    <a:pt x="96" y="35"/>
                  </a:cubicBezTo>
                  <a:cubicBezTo>
                    <a:pt x="97" y="37"/>
                    <a:pt x="96" y="40"/>
                    <a:pt x="93" y="40"/>
                  </a:cubicBezTo>
                  <a:cubicBezTo>
                    <a:pt x="93" y="40"/>
                    <a:pt x="92" y="40"/>
                    <a:pt x="92" y="40"/>
                  </a:cubicBezTo>
                  <a:cubicBezTo>
                    <a:pt x="94" y="42"/>
                    <a:pt x="94" y="44"/>
                    <a:pt x="94" y="45"/>
                  </a:cubicBezTo>
                  <a:cubicBezTo>
                    <a:pt x="92" y="46"/>
                    <a:pt x="91" y="46"/>
                    <a:pt x="94" y="49"/>
                  </a:cubicBezTo>
                  <a:cubicBezTo>
                    <a:pt x="96" y="51"/>
                    <a:pt x="98" y="47"/>
                    <a:pt x="100" y="50"/>
                  </a:cubicBezTo>
                  <a:cubicBezTo>
                    <a:pt x="102" y="53"/>
                    <a:pt x="104" y="55"/>
                    <a:pt x="106" y="50"/>
                  </a:cubicBezTo>
                  <a:cubicBezTo>
                    <a:pt x="108" y="45"/>
                    <a:pt x="109" y="38"/>
                    <a:pt x="113" y="37"/>
                  </a:cubicBezTo>
                  <a:cubicBezTo>
                    <a:pt x="117" y="36"/>
                    <a:pt x="124" y="34"/>
                    <a:pt x="129" y="29"/>
                  </a:cubicBezTo>
                  <a:cubicBezTo>
                    <a:pt x="133" y="23"/>
                    <a:pt x="131" y="22"/>
                    <a:pt x="133" y="20"/>
                  </a:cubicBezTo>
                  <a:cubicBezTo>
                    <a:pt x="135" y="19"/>
                    <a:pt x="134" y="18"/>
                    <a:pt x="131" y="14"/>
                  </a:cubicBezTo>
                  <a:close/>
                  <a:moveTo>
                    <a:pt x="4" y="12"/>
                  </a:moveTo>
                  <a:cubicBezTo>
                    <a:pt x="0" y="17"/>
                    <a:pt x="8" y="22"/>
                    <a:pt x="9" y="20"/>
                  </a:cubicBezTo>
                  <a:cubicBezTo>
                    <a:pt x="11" y="17"/>
                    <a:pt x="8" y="7"/>
                    <a:pt x="4" y="1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98" name="Google Shape;1998;p124"/>
            <p:cNvSpPr/>
            <p:nvPr/>
          </p:nvSpPr>
          <p:spPr>
            <a:xfrm>
              <a:off x="2682875" y="577850"/>
              <a:ext cx="1373188" cy="1027113"/>
            </a:xfrm>
            <a:custGeom>
              <a:avLst/>
              <a:gdLst/>
              <a:ahLst/>
              <a:cxnLst/>
              <a:rect l="l" t="t" r="r" b="b"/>
              <a:pathLst>
                <a:path w="492" h="368" extrusionOk="0">
                  <a:moveTo>
                    <a:pt x="464" y="34"/>
                  </a:moveTo>
                  <a:cubicBezTo>
                    <a:pt x="456" y="34"/>
                    <a:pt x="449" y="36"/>
                    <a:pt x="448" y="42"/>
                  </a:cubicBezTo>
                  <a:cubicBezTo>
                    <a:pt x="448" y="48"/>
                    <a:pt x="436" y="41"/>
                    <a:pt x="432" y="43"/>
                  </a:cubicBezTo>
                  <a:cubicBezTo>
                    <a:pt x="427" y="45"/>
                    <a:pt x="429" y="38"/>
                    <a:pt x="425" y="40"/>
                  </a:cubicBezTo>
                  <a:cubicBezTo>
                    <a:pt x="420" y="42"/>
                    <a:pt x="415" y="48"/>
                    <a:pt x="409" y="51"/>
                  </a:cubicBezTo>
                  <a:cubicBezTo>
                    <a:pt x="403" y="53"/>
                    <a:pt x="399" y="59"/>
                    <a:pt x="395" y="59"/>
                  </a:cubicBezTo>
                  <a:cubicBezTo>
                    <a:pt x="392" y="60"/>
                    <a:pt x="403" y="48"/>
                    <a:pt x="409" y="43"/>
                  </a:cubicBezTo>
                  <a:cubicBezTo>
                    <a:pt x="414" y="37"/>
                    <a:pt x="411" y="30"/>
                    <a:pt x="404" y="31"/>
                  </a:cubicBezTo>
                  <a:cubicBezTo>
                    <a:pt x="396" y="32"/>
                    <a:pt x="398" y="37"/>
                    <a:pt x="393" y="37"/>
                  </a:cubicBezTo>
                  <a:cubicBezTo>
                    <a:pt x="389" y="38"/>
                    <a:pt x="369" y="49"/>
                    <a:pt x="368" y="46"/>
                  </a:cubicBezTo>
                  <a:cubicBezTo>
                    <a:pt x="367" y="42"/>
                    <a:pt x="385" y="37"/>
                    <a:pt x="384" y="35"/>
                  </a:cubicBezTo>
                  <a:cubicBezTo>
                    <a:pt x="384" y="33"/>
                    <a:pt x="362" y="33"/>
                    <a:pt x="352" y="34"/>
                  </a:cubicBezTo>
                  <a:cubicBezTo>
                    <a:pt x="342" y="36"/>
                    <a:pt x="324" y="41"/>
                    <a:pt x="324" y="38"/>
                  </a:cubicBezTo>
                  <a:cubicBezTo>
                    <a:pt x="324" y="36"/>
                    <a:pt x="344" y="32"/>
                    <a:pt x="355" y="30"/>
                  </a:cubicBezTo>
                  <a:cubicBezTo>
                    <a:pt x="366" y="29"/>
                    <a:pt x="385" y="31"/>
                    <a:pt x="393" y="28"/>
                  </a:cubicBezTo>
                  <a:cubicBezTo>
                    <a:pt x="401" y="24"/>
                    <a:pt x="413" y="24"/>
                    <a:pt x="415" y="22"/>
                  </a:cubicBezTo>
                  <a:cubicBezTo>
                    <a:pt x="417" y="19"/>
                    <a:pt x="406" y="15"/>
                    <a:pt x="400" y="16"/>
                  </a:cubicBezTo>
                  <a:cubicBezTo>
                    <a:pt x="394" y="16"/>
                    <a:pt x="389" y="15"/>
                    <a:pt x="389" y="12"/>
                  </a:cubicBezTo>
                  <a:cubicBezTo>
                    <a:pt x="390" y="9"/>
                    <a:pt x="380" y="9"/>
                    <a:pt x="379" y="7"/>
                  </a:cubicBezTo>
                  <a:cubicBezTo>
                    <a:pt x="378" y="4"/>
                    <a:pt x="361" y="6"/>
                    <a:pt x="357" y="4"/>
                  </a:cubicBezTo>
                  <a:cubicBezTo>
                    <a:pt x="353" y="1"/>
                    <a:pt x="342" y="0"/>
                    <a:pt x="332" y="1"/>
                  </a:cubicBezTo>
                  <a:cubicBezTo>
                    <a:pt x="323" y="2"/>
                    <a:pt x="303" y="1"/>
                    <a:pt x="299" y="2"/>
                  </a:cubicBezTo>
                  <a:cubicBezTo>
                    <a:pt x="294" y="2"/>
                    <a:pt x="291" y="4"/>
                    <a:pt x="287" y="4"/>
                  </a:cubicBezTo>
                  <a:cubicBezTo>
                    <a:pt x="283" y="3"/>
                    <a:pt x="277" y="5"/>
                    <a:pt x="279" y="8"/>
                  </a:cubicBezTo>
                  <a:cubicBezTo>
                    <a:pt x="284" y="12"/>
                    <a:pt x="273" y="14"/>
                    <a:pt x="274" y="11"/>
                  </a:cubicBezTo>
                  <a:cubicBezTo>
                    <a:pt x="274" y="7"/>
                    <a:pt x="265" y="5"/>
                    <a:pt x="261" y="8"/>
                  </a:cubicBezTo>
                  <a:cubicBezTo>
                    <a:pt x="258" y="11"/>
                    <a:pt x="242" y="5"/>
                    <a:pt x="240" y="8"/>
                  </a:cubicBezTo>
                  <a:cubicBezTo>
                    <a:pt x="237" y="11"/>
                    <a:pt x="218" y="10"/>
                    <a:pt x="213" y="11"/>
                  </a:cubicBezTo>
                  <a:cubicBezTo>
                    <a:pt x="207" y="12"/>
                    <a:pt x="221" y="16"/>
                    <a:pt x="221" y="18"/>
                  </a:cubicBezTo>
                  <a:cubicBezTo>
                    <a:pt x="221" y="21"/>
                    <a:pt x="203" y="18"/>
                    <a:pt x="207" y="23"/>
                  </a:cubicBezTo>
                  <a:cubicBezTo>
                    <a:pt x="210" y="27"/>
                    <a:pt x="222" y="30"/>
                    <a:pt x="227" y="36"/>
                  </a:cubicBezTo>
                  <a:cubicBezTo>
                    <a:pt x="233" y="41"/>
                    <a:pt x="223" y="38"/>
                    <a:pt x="217" y="34"/>
                  </a:cubicBezTo>
                  <a:cubicBezTo>
                    <a:pt x="211" y="30"/>
                    <a:pt x="203" y="31"/>
                    <a:pt x="199" y="27"/>
                  </a:cubicBezTo>
                  <a:cubicBezTo>
                    <a:pt x="195" y="23"/>
                    <a:pt x="181" y="20"/>
                    <a:pt x="177" y="22"/>
                  </a:cubicBezTo>
                  <a:cubicBezTo>
                    <a:pt x="173" y="25"/>
                    <a:pt x="187" y="30"/>
                    <a:pt x="187" y="33"/>
                  </a:cubicBezTo>
                  <a:cubicBezTo>
                    <a:pt x="187" y="37"/>
                    <a:pt x="177" y="33"/>
                    <a:pt x="176" y="34"/>
                  </a:cubicBezTo>
                  <a:cubicBezTo>
                    <a:pt x="174" y="35"/>
                    <a:pt x="166" y="26"/>
                    <a:pt x="161" y="26"/>
                  </a:cubicBezTo>
                  <a:cubicBezTo>
                    <a:pt x="156" y="26"/>
                    <a:pt x="160" y="30"/>
                    <a:pt x="160" y="36"/>
                  </a:cubicBezTo>
                  <a:cubicBezTo>
                    <a:pt x="160" y="42"/>
                    <a:pt x="151" y="46"/>
                    <a:pt x="154" y="42"/>
                  </a:cubicBezTo>
                  <a:cubicBezTo>
                    <a:pt x="156" y="37"/>
                    <a:pt x="154" y="27"/>
                    <a:pt x="149" y="25"/>
                  </a:cubicBezTo>
                  <a:cubicBezTo>
                    <a:pt x="144" y="23"/>
                    <a:pt x="132" y="29"/>
                    <a:pt x="125" y="29"/>
                  </a:cubicBezTo>
                  <a:cubicBezTo>
                    <a:pt x="118" y="29"/>
                    <a:pt x="109" y="31"/>
                    <a:pt x="115" y="34"/>
                  </a:cubicBezTo>
                  <a:cubicBezTo>
                    <a:pt x="121" y="37"/>
                    <a:pt x="115" y="39"/>
                    <a:pt x="110" y="36"/>
                  </a:cubicBezTo>
                  <a:cubicBezTo>
                    <a:pt x="105" y="32"/>
                    <a:pt x="89" y="36"/>
                    <a:pt x="92" y="38"/>
                  </a:cubicBezTo>
                  <a:cubicBezTo>
                    <a:pt x="95" y="41"/>
                    <a:pt x="96" y="47"/>
                    <a:pt x="94" y="50"/>
                  </a:cubicBezTo>
                  <a:cubicBezTo>
                    <a:pt x="92" y="53"/>
                    <a:pt x="85" y="47"/>
                    <a:pt x="79" y="48"/>
                  </a:cubicBezTo>
                  <a:cubicBezTo>
                    <a:pt x="72" y="48"/>
                    <a:pt x="40" y="64"/>
                    <a:pt x="42" y="68"/>
                  </a:cubicBezTo>
                  <a:cubicBezTo>
                    <a:pt x="44" y="72"/>
                    <a:pt x="58" y="68"/>
                    <a:pt x="62" y="71"/>
                  </a:cubicBezTo>
                  <a:cubicBezTo>
                    <a:pt x="66" y="73"/>
                    <a:pt x="61" y="82"/>
                    <a:pt x="55" y="86"/>
                  </a:cubicBezTo>
                  <a:cubicBezTo>
                    <a:pt x="50" y="89"/>
                    <a:pt x="31" y="86"/>
                    <a:pt x="30" y="90"/>
                  </a:cubicBezTo>
                  <a:cubicBezTo>
                    <a:pt x="30" y="94"/>
                    <a:pt x="0" y="95"/>
                    <a:pt x="0" y="102"/>
                  </a:cubicBezTo>
                  <a:cubicBezTo>
                    <a:pt x="0" y="105"/>
                    <a:pt x="1" y="107"/>
                    <a:pt x="4" y="108"/>
                  </a:cubicBezTo>
                  <a:cubicBezTo>
                    <a:pt x="9" y="109"/>
                    <a:pt x="14" y="107"/>
                    <a:pt x="18" y="112"/>
                  </a:cubicBezTo>
                  <a:cubicBezTo>
                    <a:pt x="21" y="116"/>
                    <a:pt x="32" y="116"/>
                    <a:pt x="40" y="113"/>
                  </a:cubicBezTo>
                  <a:cubicBezTo>
                    <a:pt x="47" y="110"/>
                    <a:pt x="52" y="114"/>
                    <a:pt x="52" y="118"/>
                  </a:cubicBezTo>
                  <a:cubicBezTo>
                    <a:pt x="52" y="122"/>
                    <a:pt x="36" y="116"/>
                    <a:pt x="31" y="120"/>
                  </a:cubicBezTo>
                  <a:cubicBezTo>
                    <a:pt x="26" y="123"/>
                    <a:pt x="10" y="120"/>
                    <a:pt x="11" y="123"/>
                  </a:cubicBezTo>
                  <a:cubicBezTo>
                    <a:pt x="11" y="127"/>
                    <a:pt x="19" y="126"/>
                    <a:pt x="25" y="127"/>
                  </a:cubicBezTo>
                  <a:cubicBezTo>
                    <a:pt x="31" y="128"/>
                    <a:pt x="26" y="131"/>
                    <a:pt x="26" y="134"/>
                  </a:cubicBezTo>
                  <a:cubicBezTo>
                    <a:pt x="25" y="136"/>
                    <a:pt x="29" y="136"/>
                    <a:pt x="35" y="139"/>
                  </a:cubicBezTo>
                  <a:cubicBezTo>
                    <a:pt x="41" y="142"/>
                    <a:pt x="51" y="144"/>
                    <a:pt x="48" y="140"/>
                  </a:cubicBezTo>
                  <a:cubicBezTo>
                    <a:pt x="45" y="137"/>
                    <a:pt x="55" y="137"/>
                    <a:pt x="56" y="139"/>
                  </a:cubicBezTo>
                  <a:cubicBezTo>
                    <a:pt x="58" y="141"/>
                    <a:pt x="62" y="136"/>
                    <a:pt x="67" y="137"/>
                  </a:cubicBezTo>
                  <a:cubicBezTo>
                    <a:pt x="71" y="139"/>
                    <a:pt x="73" y="133"/>
                    <a:pt x="77" y="135"/>
                  </a:cubicBezTo>
                  <a:cubicBezTo>
                    <a:pt x="80" y="138"/>
                    <a:pt x="97" y="139"/>
                    <a:pt x="103" y="142"/>
                  </a:cubicBezTo>
                  <a:cubicBezTo>
                    <a:pt x="108" y="145"/>
                    <a:pt x="116" y="146"/>
                    <a:pt x="115" y="151"/>
                  </a:cubicBezTo>
                  <a:cubicBezTo>
                    <a:pt x="115" y="155"/>
                    <a:pt x="120" y="159"/>
                    <a:pt x="127" y="161"/>
                  </a:cubicBezTo>
                  <a:cubicBezTo>
                    <a:pt x="133" y="164"/>
                    <a:pt x="134" y="170"/>
                    <a:pt x="134" y="174"/>
                  </a:cubicBezTo>
                  <a:cubicBezTo>
                    <a:pt x="134" y="178"/>
                    <a:pt x="141" y="181"/>
                    <a:pt x="140" y="183"/>
                  </a:cubicBezTo>
                  <a:cubicBezTo>
                    <a:pt x="138" y="185"/>
                    <a:pt x="139" y="188"/>
                    <a:pt x="144" y="192"/>
                  </a:cubicBezTo>
                  <a:cubicBezTo>
                    <a:pt x="148" y="195"/>
                    <a:pt x="137" y="198"/>
                    <a:pt x="140" y="202"/>
                  </a:cubicBezTo>
                  <a:cubicBezTo>
                    <a:pt x="142" y="205"/>
                    <a:pt x="136" y="211"/>
                    <a:pt x="143" y="212"/>
                  </a:cubicBezTo>
                  <a:cubicBezTo>
                    <a:pt x="151" y="214"/>
                    <a:pt x="150" y="207"/>
                    <a:pt x="156" y="207"/>
                  </a:cubicBezTo>
                  <a:cubicBezTo>
                    <a:pt x="161" y="207"/>
                    <a:pt x="155" y="212"/>
                    <a:pt x="158" y="215"/>
                  </a:cubicBezTo>
                  <a:cubicBezTo>
                    <a:pt x="162" y="218"/>
                    <a:pt x="168" y="218"/>
                    <a:pt x="174" y="223"/>
                  </a:cubicBezTo>
                  <a:cubicBezTo>
                    <a:pt x="180" y="228"/>
                    <a:pt x="176" y="230"/>
                    <a:pt x="171" y="226"/>
                  </a:cubicBezTo>
                  <a:cubicBezTo>
                    <a:pt x="165" y="222"/>
                    <a:pt x="149" y="223"/>
                    <a:pt x="149" y="224"/>
                  </a:cubicBezTo>
                  <a:cubicBezTo>
                    <a:pt x="149" y="226"/>
                    <a:pt x="167" y="236"/>
                    <a:pt x="171" y="234"/>
                  </a:cubicBezTo>
                  <a:cubicBezTo>
                    <a:pt x="175" y="233"/>
                    <a:pt x="180" y="240"/>
                    <a:pt x="178" y="243"/>
                  </a:cubicBezTo>
                  <a:cubicBezTo>
                    <a:pt x="176" y="245"/>
                    <a:pt x="177" y="251"/>
                    <a:pt x="176" y="254"/>
                  </a:cubicBezTo>
                  <a:cubicBezTo>
                    <a:pt x="176" y="257"/>
                    <a:pt x="170" y="254"/>
                    <a:pt x="166" y="254"/>
                  </a:cubicBezTo>
                  <a:cubicBezTo>
                    <a:pt x="162" y="255"/>
                    <a:pt x="160" y="256"/>
                    <a:pt x="160" y="260"/>
                  </a:cubicBezTo>
                  <a:cubicBezTo>
                    <a:pt x="160" y="264"/>
                    <a:pt x="154" y="267"/>
                    <a:pt x="153" y="272"/>
                  </a:cubicBezTo>
                  <a:cubicBezTo>
                    <a:pt x="152" y="277"/>
                    <a:pt x="158" y="277"/>
                    <a:pt x="161" y="279"/>
                  </a:cubicBezTo>
                  <a:cubicBezTo>
                    <a:pt x="164" y="281"/>
                    <a:pt x="155" y="282"/>
                    <a:pt x="155" y="286"/>
                  </a:cubicBezTo>
                  <a:cubicBezTo>
                    <a:pt x="154" y="290"/>
                    <a:pt x="163" y="296"/>
                    <a:pt x="166" y="298"/>
                  </a:cubicBezTo>
                  <a:cubicBezTo>
                    <a:pt x="169" y="299"/>
                    <a:pt x="166" y="307"/>
                    <a:pt x="167" y="311"/>
                  </a:cubicBezTo>
                  <a:cubicBezTo>
                    <a:pt x="168" y="315"/>
                    <a:pt x="172" y="310"/>
                    <a:pt x="172" y="316"/>
                  </a:cubicBezTo>
                  <a:cubicBezTo>
                    <a:pt x="172" y="321"/>
                    <a:pt x="176" y="321"/>
                    <a:pt x="176" y="324"/>
                  </a:cubicBezTo>
                  <a:cubicBezTo>
                    <a:pt x="176" y="327"/>
                    <a:pt x="184" y="326"/>
                    <a:pt x="182" y="331"/>
                  </a:cubicBezTo>
                  <a:cubicBezTo>
                    <a:pt x="181" y="335"/>
                    <a:pt x="184" y="338"/>
                    <a:pt x="186" y="340"/>
                  </a:cubicBezTo>
                  <a:cubicBezTo>
                    <a:pt x="188" y="343"/>
                    <a:pt x="194" y="347"/>
                    <a:pt x="195" y="350"/>
                  </a:cubicBezTo>
                  <a:cubicBezTo>
                    <a:pt x="196" y="353"/>
                    <a:pt x="200" y="357"/>
                    <a:pt x="204" y="356"/>
                  </a:cubicBezTo>
                  <a:cubicBezTo>
                    <a:pt x="208" y="355"/>
                    <a:pt x="209" y="359"/>
                    <a:pt x="212" y="358"/>
                  </a:cubicBezTo>
                  <a:cubicBezTo>
                    <a:pt x="215" y="358"/>
                    <a:pt x="221" y="360"/>
                    <a:pt x="221" y="362"/>
                  </a:cubicBezTo>
                  <a:cubicBezTo>
                    <a:pt x="222" y="365"/>
                    <a:pt x="233" y="367"/>
                    <a:pt x="235" y="368"/>
                  </a:cubicBezTo>
                  <a:cubicBezTo>
                    <a:pt x="238" y="368"/>
                    <a:pt x="239" y="363"/>
                    <a:pt x="241" y="362"/>
                  </a:cubicBezTo>
                  <a:cubicBezTo>
                    <a:pt x="244" y="360"/>
                    <a:pt x="243" y="350"/>
                    <a:pt x="245" y="349"/>
                  </a:cubicBezTo>
                  <a:cubicBezTo>
                    <a:pt x="248" y="348"/>
                    <a:pt x="247" y="337"/>
                    <a:pt x="245" y="336"/>
                  </a:cubicBezTo>
                  <a:cubicBezTo>
                    <a:pt x="242" y="335"/>
                    <a:pt x="243" y="332"/>
                    <a:pt x="249" y="332"/>
                  </a:cubicBezTo>
                  <a:cubicBezTo>
                    <a:pt x="254" y="333"/>
                    <a:pt x="252" y="328"/>
                    <a:pt x="255" y="327"/>
                  </a:cubicBezTo>
                  <a:cubicBezTo>
                    <a:pt x="258" y="326"/>
                    <a:pt x="256" y="321"/>
                    <a:pt x="258" y="321"/>
                  </a:cubicBezTo>
                  <a:cubicBezTo>
                    <a:pt x="260" y="320"/>
                    <a:pt x="260" y="317"/>
                    <a:pt x="259" y="315"/>
                  </a:cubicBezTo>
                  <a:cubicBezTo>
                    <a:pt x="257" y="313"/>
                    <a:pt x="259" y="312"/>
                    <a:pt x="262" y="311"/>
                  </a:cubicBezTo>
                  <a:cubicBezTo>
                    <a:pt x="265" y="311"/>
                    <a:pt x="264" y="307"/>
                    <a:pt x="260" y="305"/>
                  </a:cubicBezTo>
                  <a:cubicBezTo>
                    <a:pt x="256" y="304"/>
                    <a:pt x="257" y="300"/>
                    <a:pt x="261" y="302"/>
                  </a:cubicBezTo>
                  <a:cubicBezTo>
                    <a:pt x="265" y="305"/>
                    <a:pt x="268" y="303"/>
                    <a:pt x="266" y="300"/>
                  </a:cubicBezTo>
                  <a:cubicBezTo>
                    <a:pt x="264" y="297"/>
                    <a:pt x="268" y="296"/>
                    <a:pt x="273" y="295"/>
                  </a:cubicBezTo>
                  <a:cubicBezTo>
                    <a:pt x="278" y="295"/>
                    <a:pt x="281" y="292"/>
                    <a:pt x="280" y="288"/>
                  </a:cubicBezTo>
                  <a:cubicBezTo>
                    <a:pt x="279" y="285"/>
                    <a:pt x="286" y="285"/>
                    <a:pt x="284" y="288"/>
                  </a:cubicBezTo>
                  <a:cubicBezTo>
                    <a:pt x="282" y="291"/>
                    <a:pt x="283" y="295"/>
                    <a:pt x="286" y="292"/>
                  </a:cubicBezTo>
                  <a:cubicBezTo>
                    <a:pt x="288" y="290"/>
                    <a:pt x="293" y="292"/>
                    <a:pt x="301" y="289"/>
                  </a:cubicBezTo>
                  <a:cubicBezTo>
                    <a:pt x="309" y="287"/>
                    <a:pt x="317" y="280"/>
                    <a:pt x="318" y="274"/>
                  </a:cubicBezTo>
                  <a:cubicBezTo>
                    <a:pt x="320" y="267"/>
                    <a:pt x="330" y="268"/>
                    <a:pt x="328" y="264"/>
                  </a:cubicBezTo>
                  <a:cubicBezTo>
                    <a:pt x="327" y="260"/>
                    <a:pt x="330" y="258"/>
                    <a:pt x="336" y="261"/>
                  </a:cubicBezTo>
                  <a:cubicBezTo>
                    <a:pt x="342" y="264"/>
                    <a:pt x="337" y="259"/>
                    <a:pt x="344" y="259"/>
                  </a:cubicBezTo>
                  <a:cubicBezTo>
                    <a:pt x="351" y="259"/>
                    <a:pt x="349" y="256"/>
                    <a:pt x="356" y="256"/>
                  </a:cubicBezTo>
                  <a:cubicBezTo>
                    <a:pt x="362" y="256"/>
                    <a:pt x="379" y="253"/>
                    <a:pt x="385" y="248"/>
                  </a:cubicBezTo>
                  <a:cubicBezTo>
                    <a:pt x="390" y="244"/>
                    <a:pt x="402" y="240"/>
                    <a:pt x="407" y="237"/>
                  </a:cubicBezTo>
                  <a:cubicBezTo>
                    <a:pt x="412" y="233"/>
                    <a:pt x="414" y="231"/>
                    <a:pt x="411" y="232"/>
                  </a:cubicBezTo>
                  <a:cubicBezTo>
                    <a:pt x="407" y="234"/>
                    <a:pt x="401" y="234"/>
                    <a:pt x="396" y="233"/>
                  </a:cubicBezTo>
                  <a:cubicBezTo>
                    <a:pt x="391" y="232"/>
                    <a:pt x="384" y="228"/>
                    <a:pt x="378" y="231"/>
                  </a:cubicBezTo>
                  <a:cubicBezTo>
                    <a:pt x="373" y="234"/>
                    <a:pt x="376" y="227"/>
                    <a:pt x="381" y="226"/>
                  </a:cubicBezTo>
                  <a:cubicBezTo>
                    <a:pt x="385" y="225"/>
                    <a:pt x="383" y="223"/>
                    <a:pt x="382" y="218"/>
                  </a:cubicBezTo>
                  <a:cubicBezTo>
                    <a:pt x="381" y="213"/>
                    <a:pt x="390" y="217"/>
                    <a:pt x="394" y="222"/>
                  </a:cubicBezTo>
                  <a:cubicBezTo>
                    <a:pt x="397" y="227"/>
                    <a:pt x="405" y="230"/>
                    <a:pt x="411" y="228"/>
                  </a:cubicBezTo>
                  <a:cubicBezTo>
                    <a:pt x="418" y="226"/>
                    <a:pt x="411" y="221"/>
                    <a:pt x="414" y="217"/>
                  </a:cubicBezTo>
                  <a:cubicBezTo>
                    <a:pt x="417" y="214"/>
                    <a:pt x="394" y="203"/>
                    <a:pt x="393" y="199"/>
                  </a:cubicBezTo>
                  <a:cubicBezTo>
                    <a:pt x="392" y="195"/>
                    <a:pt x="399" y="198"/>
                    <a:pt x="405" y="200"/>
                  </a:cubicBezTo>
                  <a:cubicBezTo>
                    <a:pt x="411" y="203"/>
                    <a:pt x="413" y="195"/>
                    <a:pt x="413" y="192"/>
                  </a:cubicBezTo>
                  <a:cubicBezTo>
                    <a:pt x="413" y="188"/>
                    <a:pt x="399" y="188"/>
                    <a:pt x="393" y="192"/>
                  </a:cubicBezTo>
                  <a:cubicBezTo>
                    <a:pt x="387" y="195"/>
                    <a:pt x="382" y="187"/>
                    <a:pt x="390" y="186"/>
                  </a:cubicBezTo>
                  <a:cubicBezTo>
                    <a:pt x="398" y="185"/>
                    <a:pt x="391" y="182"/>
                    <a:pt x="393" y="180"/>
                  </a:cubicBezTo>
                  <a:cubicBezTo>
                    <a:pt x="395" y="177"/>
                    <a:pt x="406" y="187"/>
                    <a:pt x="411" y="185"/>
                  </a:cubicBezTo>
                  <a:cubicBezTo>
                    <a:pt x="416" y="183"/>
                    <a:pt x="420" y="185"/>
                    <a:pt x="424" y="182"/>
                  </a:cubicBezTo>
                  <a:cubicBezTo>
                    <a:pt x="429" y="178"/>
                    <a:pt x="416" y="175"/>
                    <a:pt x="414" y="172"/>
                  </a:cubicBezTo>
                  <a:cubicBezTo>
                    <a:pt x="411" y="168"/>
                    <a:pt x="427" y="170"/>
                    <a:pt x="431" y="170"/>
                  </a:cubicBezTo>
                  <a:cubicBezTo>
                    <a:pt x="436" y="170"/>
                    <a:pt x="437" y="163"/>
                    <a:pt x="434" y="164"/>
                  </a:cubicBezTo>
                  <a:cubicBezTo>
                    <a:pt x="430" y="166"/>
                    <a:pt x="416" y="160"/>
                    <a:pt x="419" y="155"/>
                  </a:cubicBezTo>
                  <a:cubicBezTo>
                    <a:pt x="422" y="151"/>
                    <a:pt x="427" y="156"/>
                    <a:pt x="433" y="153"/>
                  </a:cubicBezTo>
                  <a:cubicBezTo>
                    <a:pt x="439" y="150"/>
                    <a:pt x="434" y="138"/>
                    <a:pt x="429" y="138"/>
                  </a:cubicBezTo>
                  <a:cubicBezTo>
                    <a:pt x="425" y="138"/>
                    <a:pt x="415" y="137"/>
                    <a:pt x="415" y="135"/>
                  </a:cubicBezTo>
                  <a:cubicBezTo>
                    <a:pt x="415" y="133"/>
                    <a:pt x="407" y="131"/>
                    <a:pt x="409" y="129"/>
                  </a:cubicBezTo>
                  <a:cubicBezTo>
                    <a:pt x="411" y="126"/>
                    <a:pt x="415" y="131"/>
                    <a:pt x="420" y="127"/>
                  </a:cubicBezTo>
                  <a:cubicBezTo>
                    <a:pt x="425" y="123"/>
                    <a:pt x="437" y="128"/>
                    <a:pt x="442" y="127"/>
                  </a:cubicBezTo>
                  <a:cubicBezTo>
                    <a:pt x="447" y="126"/>
                    <a:pt x="440" y="117"/>
                    <a:pt x="437" y="119"/>
                  </a:cubicBezTo>
                  <a:cubicBezTo>
                    <a:pt x="434" y="120"/>
                    <a:pt x="424" y="121"/>
                    <a:pt x="424" y="116"/>
                  </a:cubicBezTo>
                  <a:cubicBezTo>
                    <a:pt x="423" y="111"/>
                    <a:pt x="433" y="116"/>
                    <a:pt x="435" y="113"/>
                  </a:cubicBezTo>
                  <a:cubicBezTo>
                    <a:pt x="436" y="111"/>
                    <a:pt x="421" y="105"/>
                    <a:pt x="418" y="110"/>
                  </a:cubicBezTo>
                  <a:cubicBezTo>
                    <a:pt x="416" y="115"/>
                    <a:pt x="407" y="113"/>
                    <a:pt x="412" y="110"/>
                  </a:cubicBezTo>
                  <a:cubicBezTo>
                    <a:pt x="416" y="107"/>
                    <a:pt x="417" y="99"/>
                    <a:pt x="417" y="95"/>
                  </a:cubicBezTo>
                  <a:cubicBezTo>
                    <a:pt x="416" y="91"/>
                    <a:pt x="433" y="91"/>
                    <a:pt x="431" y="84"/>
                  </a:cubicBezTo>
                  <a:cubicBezTo>
                    <a:pt x="429" y="78"/>
                    <a:pt x="439" y="76"/>
                    <a:pt x="445" y="76"/>
                  </a:cubicBezTo>
                  <a:cubicBezTo>
                    <a:pt x="450" y="76"/>
                    <a:pt x="444" y="69"/>
                    <a:pt x="439" y="70"/>
                  </a:cubicBezTo>
                  <a:cubicBezTo>
                    <a:pt x="434" y="71"/>
                    <a:pt x="428" y="76"/>
                    <a:pt x="426" y="74"/>
                  </a:cubicBezTo>
                  <a:cubicBezTo>
                    <a:pt x="423" y="72"/>
                    <a:pt x="432" y="67"/>
                    <a:pt x="437" y="67"/>
                  </a:cubicBezTo>
                  <a:cubicBezTo>
                    <a:pt x="441" y="67"/>
                    <a:pt x="453" y="67"/>
                    <a:pt x="457" y="65"/>
                  </a:cubicBezTo>
                  <a:cubicBezTo>
                    <a:pt x="461" y="62"/>
                    <a:pt x="450" y="60"/>
                    <a:pt x="442" y="61"/>
                  </a:cubicBezTo>
                  <a:cubicBezTo>
                    <a:pt x="435" y="62"/>
                    <a:pt x="435" y="59"/>
                    <a:pt x="446" y="58"/>
                  </a:cubicBezTo>
                  <a:cubicBezTo>
                    <a:pt x="457" y="58"/>
                    <a:pt x="455" y="56"/>
                    <a:pt x="464" y="55"/>
                  </a:cubicBezTo>
                  <a:cubicBezTo>
                    <a:pt x="472" y="54"/>
                    <a:pt x="469" y="51"/>
                    <a:pt x="474" y="50"/>
                  </a:cubicBezTo>
                  <a:cubicBezTo>
                    <a:pt x="479" y="50"/>
                    <a:pt x="492" y="45"/>
                    <a:pt x="492" y="42"/>
                  </a:cubicBezTo>
                  <a:cubicBezTo>
                    <a:pt x="492" y="39"/>
                    <a:pt x="473" y="34"/>
                    <a:pt x="464" y="34"/>
                  </a:cubicBezTo>
                  <a:close/>
                  <a:moveTo>
                    <a:pt x="168" y="241"/>
                  </a:moveTo>
                  <a:cubicBezTo>
                    <a:pt x="168" y="237"/>
                    <a:pt x="164" y="240"/>
                    <a:pt x="162" y="235"/>
                  </a:cubicBezTo>
                  <a:cubicBezTo>
                    <a:pt x="159" y="231"/>
                    <a:pt x="147" y="229"/>
                    <a:pt x="146" y="232"/>
                  </a:cubicBezTo>
                  <a:cubicBezTo>
                    <a:pt x="146" y="234"/>
                    <a:pt x="142" y="236"/>
                    <a:pt x="145" y="239"/>
                  </a:cubicBezTo>
                  <a:cubicBezTo>
                    <a:pt x="148" y="243"/>
                    <a:pt x="150" y="241"/>
                    <a:pt x="154" y="245"/>
                  </a:cubicBezTo>
                  <a:cubicBezTo>
                    <a:pt x="157" y="248"/>
                    <a:pt x="168" y="245"/>
                    <a:pt x="168" y="24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99" name="Google Shape;1999;p124"/>
            <p:cNvSpPr/>
            <p:nvPr/>
          </p:nvSpPr>
          <p:spPr>
            <a:xfrm>
              <a:off x="3467100" y="4510088"/>
              <a:ext cx="53975" cy="41275"/>
            </a:xfrm>
            <a:custGeom>
              <a:avLst/>
              <a:gdLst/>
              <a:ahLst/>
              <a:cxnLst/>
              <a:rect l="l" t="t" r="r" b="b"/>
              <a:pathLst>
                <a:path w="19" h="15" extrusionOk="0">
                  <a:moveTo>
                    <a:pt x="0" y="2"/>
                  </a:moveTo>
                  <a:cubicBezTo>
                    <a:pt x="1" y="5"/>
                    <a:pt x="4" y="4"/>
                    <a:pt x="7" y="7"/>
                  </a:cubicBezTo>
                  <a:cubicBezTo>
                    <a:pt x="10" y="9"/>
                    <a:pt x="13" y="15"/>
                    <a:pt x="16" y="10"/>
                  </a:cubicBezTo>
                  <a:cubicBezTo>
                    <a:pt x="19" y="5"/>
                    <a:pt x="0" y="0"/>
                    <a:pt x="0" y="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00" name="Google Shape;2000;p124"/>
            <p:cNvSpPr/>
            <p:nvPr/>
          </p:nvSpPr>
          <p:spPr>
            <a:xfrm>
              <a:off x="1138238" y="598488"/>
              <a:ext cx="2000251" cy="1538287"/>
            </a:xfrm>
            <a:custGeom>
              <a:avLst/>
              <a:gdLst/>
              <a:ahLst/>
              <a:cxnLst/>
              <a:rect l="l" t="t" r="r" b="b"/>
              <a:pathLst>
                <a:path w="717" h="552" extrusionOk="0">
                  <a:moveTo>
                    <a:pt x="142" y="484"/>
                  </a:moveTo>
                  <a:cubicBezTo>
                    <a:pt x="140" y="481"/>
                    <a:pt x="134" y="482"/>
                    <a:pt x="133" y="479"/>
                  </a:cubicBezTo>
                  <a:cubicBezTo>
                    <a:pt x="132" y="477"/>
                    <a:pt x="126" y="469"/>
                    <a:pt x="123" y="469"/>
                  </a:cubicBezTo>
                  <a:cubicBezTo>
                    <a:pt x="120" y="469"/>
                    <a:pt x="116" y="469"/>
                    <a:pt x="113" y="467"/>
                  </a:cubicBezTo>
                  <a:cubicBezTo>
                    <a:pt x="109" y="464"/>
                    <a:pt x="107" y="464"/>
                    <a:pt x="104" y="465"/>
                  </a:cubicBezTo>
                  <a:cubicBezTo>
                    <a:pt x="102" y="467"/>
                    <a:pt x="107" y="467"/>
                    <a:pt x="107" y="469"/>
                  </a:cubicBezTo>
                  <a:cubicBezTo>
                    <a:pt x="107" y="471"/>
                    <a:pt x="108" y="472"/>
                    <a:pt x="111" y="472"/>
                  </a:cubicBezTo>
                  <a:cubicBezTo>
                    <a:pt x="113" y="471"/>
                    <a:pt x="114" y="476"/>
                    <a:pt x="116" y="476"/>
                  </a:cubicBezTo>
                  <a:cubicBezTo>
                    <a:pt x="118" y="476"/>
                    <a:pt x="119" y="479"/>
                    <a:pt x="121" y="479"/>
                  </a:cubicBezTo>
                  <a:cubicBezTo>
                    <a:pt x="124" y="479"/>
                    <a:pt x="124" y="482"/>
                    <a:pt x="126" y="484"/>
                  </a:cubicBezTo>
                  <a:cubicBezTo>
                    <a:pt x="127" y="486"/>
                    <a:pt x="130" y="484"/>
                    <a:pt x="130" y="486"/>
                  </a:cubicBezTo>
                  <a:cubicBezTo>
                    <a:pt x="130" y="487"/>
                    <a:pt x="133" y="488"/>
                    <a:pt x="133" y="490"/>
                  </a:cubicBezTo>
                  <a:cubicBezTo>
                    <a:pt x="138" y="491"/>
                    <a:pt x="142" y="491"/>
                    <a:pt x="146" y="490"/>
                  </a:cubicBezTo>
                  <a:cubicBezTo>
                    <a:pt x="146" y="489"/>
                    <a:pt x="146" y="488"/>
                    <a:pt x="147" y="487"/>
                  </a:cubicBezTo>
                  <a:cubicBezTo>
                    <a:pt x="148" y="485"/>
                    <a:pt x="144" y="486"/>
                    <a:pt x="142" y="484"/>
                  </a:cubicBezTo>
                  <a:close/>
                  <a:moveTo>
                    <a:pt x="136" y="200"/>
                  </a:moveTo>
                  <a:cubicBezTo>
                    <a:pt x="142" y="202"/>
                    <a:pt x="143" y="213"/>
                    <a:pt x="147" y="213"/>
                  </a:cubicBezTo>
                  <a:cubicBezTo>
                    <a:pt x="150" y="213"/>
                    <a:pt x="148" y="210"/>
                    <a:pt x="153" y="210"/>
                  </a:cubicBezTo>
                  <a:cubicBezTo>
                    <a:pt x="157" y="210"/>
                    <a:pt x="156" y="207"/>
                    <a:pt x="161" y="208"/>
                  </a:cubicBezTo>
                  <a:cubicBezTo>
                    <a:pt x="165" y="208"/>
                    <a:pt x="168" y="206"/>
                    <a:pt x="168" y="201"/>
                  </a:cubicBezTo>
                  <a:cubicBezTo>
                    <a:pt x="168" y="196"/>
                    <a:pt x="172" y="195"/>
                    <a:pt x="176" y="194"/>
                  </a:cubicBezTo>
                  <a:cubicBezTo>
                    <a:pt x="180" y="193"/>
                    <a:pt x="176" y="187"/>
                    <a:pt x="182" y="186"/>
                  </a:cubicBezTo>
                  <a:cubicBezTo>
                    <a:pt x="188" y="184"/>
                    <a:pt x="205" y="177"/>
                    <a:pt x="208" y="175"/>
                  </a:cubicBezTo>
                  <a:cubicBezTo>
                    <a:pt x="211" y="173"/>
                    <a:pt x="204" y="170"/>
                    <a:pt x="198" y="166"/>
                  </a:cubicBezTo>
                  <a:cubicBezTo>
                    <a:pt x="192" y="162"/>
                    <a:pt x="187" y="161"/>
                    <a:pt x="182" y="164"/>
                  </a:cubicBezTo>
                  <a:cubicBezTo>
                    <a:pt x="177" y="168"/>
                    <a:pt x="180" y="161"/>
                    <a:pt x="177" y="163"/>
                  </a:cubicBezTo>
                  <a:cubicBezTo>
                    <a:pt x="173" y="164"/>
                    <a:pt x="162" y="160"/>
                    <a:pt x="161" y="158"/>
                  </a:cubicBezTo>
                  <a:cubicBezTo>
                    <a:pt x="159" y="156"/>
                    <a:pt x="140" y="162"/>
                    <a:pt x="135" y="162"/>
                  </a:cubicBezTo>
                  <a:cubicBezTo>
                    <a:pt x="131" y="162"/>
                    <a:pt x="136" y="167"/>
                    <a:pt x="139" y="169"/>
                  </a:cubicBezTo>
                  <a:cubicBezTo>
                    <a:pt x="142" y="172"/>
                    <a:pt x="131" y="180"/>
                    <a:pt x="133" y="181"/>
                  </a:cubicBezTo>
                  <a:cubicBezTo>
                    <a:pt x="135" y="183"/>
                    <a:pt x="131" y="188"/>
                    <a:pt x="126" y="194"/>
                  </a:cubicBezTo>
                  <a:cubicBezTo>
                    <a:pt x="121" y="199"/>
                    <a:pt x="129" y="199"/>
                    <a:pt x="136" y="200"/>
                  </a:cubicBezTo>
                  <a:close/>
                  <a:moveTo>
                    <a:pt x="314" y="230"/>
                  </a:moveTo>
                  <a:cubicBezTo>
                    <a:pt x="316" y="227"/>
                    <a:pt x="325" y="235"/>
                    <a:pt x="326" y="229"/>
                  </a:cubicBezTo>
                  <a:cubicBezTo>
                    <a:pt x="326" y="224"/>
                    <a:pt x="316" y="221"/>
                    <a:pt x="311" y="219"/>
                  </a:cubicBezTo>
                  <a:cubicBezTo>
                    <a:pt x="307" y="216"/>
                    <a:pt x="305" y="217"/>
                    <a:pt x="299" y="212"/>
                  </a:cubicBezTo>
                  <a:cubicBezTo>
                    <a:pt x="292" y="207"/>
                    <a:pt x="300" y="205"/>
                    <a:pt x="295" y="201"/>
                  </a:cubicBezTo>
                  <a:cubicBezTo>
                    <a:pt x="290" y="197"/>
                    <a:pt x="289" y="186"/>
                    <a:pt x="292" y="183"/>
                  </a:cubicBezTo>
                  <a:cubicBezTo>
                    <a:pt x="296" y="179"/>
                    <a:pt x="300" y="174"/>
                    <a:pt x="293" y="171"/>
                  </a:cubicBezTo>
                  <a:cubicBezTo>
                    <a:pt x="287" y="169"/>
                    <a:pt x="276" y="173"/>
                    <a:pt x="278" y="175"/>
                  </a:cubicBezTo>
                  <a:cubicBezTo>
                    <a:pt x="279" y="176"/>
                    <a:pt x="288" y="181"/>
                    <a:pt x="288" y="183"/>
                  </a:cubicBezTo>
                  <a:cubicBezTo>
                    <a:pt x="288" y="185"/>
                    <a:pt x="279" y="177"/>
                    <a:pt x="276" y="179"/>
                  </a:cubicBezTo>
                  <a:cubicBezTo>
                    <a:pt x="274" y="181"/>
                    <a:pt x="270" y="175"/>
                    <a:pt x="268" y="179"/>
                  </a:cubicBezTo>
                  <a:cubicBezTo>
                    <a:pt x="265" y="183"/>
                    <a:pt x="271" y="195"/>
                    <a:pt x="273" y="199"/>
                  </a:cubicBezTo>
                  <a:cubicBezTo>
                    <a:pt x="275" y="202"/>
                    <a:pt x="271" y="202"/>
                    <a:pt x="268" y="203"/>
                  </a:cubicBezTo>
                  <a:cubicBezTo>
                    <a:pt x="265" y="204"/>
                    <a:pt x="265" y="193"/>
                    <a:pt x="262" y="189"/>
                  </a:cubicBezTo>
                  <a:cubicBezTo>
                    <a:pt x="259" y="185"/>
                    <a:pt x="248" y="180"/>
                    <a:pt x="247" y="183"/>
                  </a:cubicBezTo>
                  <a:cubicBezTo>
                    <a:pt x="246" y="186"/>
                    <a:pt x="254" y="186"/>
                    <a:pt x="253" y="190"/>
                  </a:cubicBezTo>
                  <a:cubicBezTo>
                    <a:pt x="252" y="194"/>
                    <a:pt x="248" y="188"/>
                    <a:pt x="244" y="191"/>
                  </a:cubicBezTo>
                  <a:cubicBezTo>
                    <a:pt x="240" y="194"/>
                    <a:pt x="241" y="192"/>
                    <a:pt x="241" y="189"/>
                  </a:cubicBezTo>
                  <a:cubicBezTo>
                    <a:pt x="242" y="185"/>
                    <a:pt x="236" y="182"/>
                    <a:pt x="229" y="183"/>
                  </a:cubicBezTo>
                  <a:cubicBezTo>
                    <a:pt x="222" y="183"/>
                    <a:pt x="225" y="188"/>
                    <a:pt x="223" y="190"/>
                  </a:cubicBezTo>
                  <a:cubicBezTo>
                    <a:pt x="221" y="192"/>
                    <a:pt x="210" y="189"/>
                    <a:pt x="217" y="188"/>
                  </a:cubicBezTo>
                  <a:cubicBezTo>
                    <a:pt x="224" y="186"/>
                    <a:pt x="221" y="182"/>
                    <a:pt x="219" y="178"/>
                  </a:cubicBezTo>
                  <a:cubicBezTo>
                    <a:pt x="216" y="174"/>
                    <a:pt x="209" y="179"/>
                    <a:pt x="198" y="183"/>
                  </a:cubicBezTo>
                  <a:cubicBezTo>
                    <a:pt x="187" y="187"/>
                    <a:pt x="182" y="191"/>
                    <a:pt x="184" y="191"/>
                  </a:cubicBezTo>
                  <a:cubicBezTo>
                    <a:pt x="185" y="192"/>
                    <a:pt x="185" y="194"/>
                    <a:pt x="181" y="197"/>
                  </a:cubicBezTo>
                  <a:cubicBezTo>
                    <a:pt x="177" y="201"/>
                    <a:pt x="181" y="204"/>
                    <a:pt x="185" y="204"/>
                  </a:cubicBezTo>
                  <a:cubicBezTo>
                    <a:pt x="189" y="204"/>
                    <a:pt x="186" y="207"/>
                    <a:pt x="188" y="208"/>
                  </a:cubicBezTo>
                  <a:cubicBezTo>
                    <a:pt x="191" y="209"/>
                    <a:pt x="204" y="203"/>
                    <a:pt x="207" y="205"/>
                  </a:cubicBezTo>
                  <a:cubicBezTo>
                    <a:pt x="211" y="208"/>
                    <a:pt x="186" y="209"/>
                    <a:pt x="186" y="214"/>
                  </a:cubicBezTo>
                  <a:cubicBezTo>
                    <a:pt x="186" y="218"/>
                    <a:pt x="200" y="220"/>
                    <a:pt x="210" y="219"/>
                  </a:cubicBezTo>
                  <a:cubicBezTo>
                    <a:pt x="220" y="217"/>
                    <a:pt x="237" y="220"/>
                    <a:pt x="237" y="222"/>
                  </a:cubicBezTo>
                  <a:cubicBezTo>
                    <a:pt x="237" y="225"/>
                    <a:pt x="225" y="224"/>
                    <a:pt x="217" y="224"/>
                  </a:cubicBezTo>
                  <a:cubicBezTo>
                    <a:pt x="208" y="224"/>
                    <a:pt x="192" y="226"/>
                    <a:pt x="193" y="229"/>
                  </a:cubicBezTo>
                  <a:cubicBezTo>
                    <a:pt x="194" y="232"/>
                    <a:pt x="195" y="232"/>
                    <a:pt x="204" y="237"/>
                  </a:cubicBezTo>
                  <a:cubicBezTo>
                    <a:pt x="213" y="241"/>
                    <a:pt x="223" y="235"/>
                    <a:pt x="223" y="241"/>
                  </a:cubicBezTo>
                  <a:cubicBezTo>
                    <a:pt x="222" y="247"/>
                    <a:pt x="228" y="248"/>
                    <a:pt x="240" y="249"/>
                  </a:cubicBezTo>
                  <a:cubicBezTo>
                    <a:pt x="253" y="249"/>
                    <a:pt x="258" y="243"/>
                    <a:pt x="264" y="243"/>
                  </a:cubicBezTo>
                  <a:cubicBezTo>
                    <a:pt x="270" y="244"/>
                    <a:pt x="273" y="242"/>
                    <a:pt x="276" y="238"/>
                  </a:cubicBezTo>
                  <a:cubicBezTo>
                    <a:pt x="279" y="234"/>
                    <a:pt x="281" y="236"/>
                    <a:pt x="282" y="239"/>
                  </a:cubicBezTo>
                  <a:cubicBezTo>
                    <a:pt x="283" y="241"/>
                    <a:pt x="291" y="240"/>
                    <a:pt x="292" y="242"/>
                  </a:cubicBezTo>
                  <a:cubicBezTo>
                    <a:pt x="297" y="247"/>
                    <a:pt x="312" y="245"/>
                    <a:pt x="318" y="242"/>
                  </a:cubicBezTo>
                  <a:cubicBezTo>
                    <a:pt x="324" y="240"/>
                    <a:pt x="315" y="232"/>
                    <a:pt x="312" y="235"/>
                  </a:cubicBezTo>
                  <a:cubicBezTo>
                    <a:pt x="310" y="239"/>
                    <a:pt x="307" y="237"/>
                    <a:pt x="306" y="235"/>
                  </a:cubicBezTo>
                  <a:cubicBezTo>
                    <a:pt x="306" y="233"/>
                    <a:pt x="312" y="232"/>
                    <a:pt x="314" y="230"/>
                  </a:cubicBezTo>
                  <a:close/>
                  <a:moveTo>
                    <a:pt x="179" y="142"/>
                  </a:moveTo>
                  <a:cubicBezTo>
                    <a:pt x="185" y="143"/>
                    <a:pt x="192" y="137"/>
                    <a:pt x="191" y="134"/>
                  </a:cubicBezTo>
                  <a:cubicBezTo>
                    <a:pt x="191" y="130"/>
                    <a:pt x="176" y="142"/>
                    <a:pt x="179" y="142"/>
                  </a:cubicBezTo>
                  <a:close/>
                  <a:moveTo>
                    <a:pt x="149" y="132"/>
                  </a:moveTo>
                  <a:cubicBezTo>
                    <a:pt x="152" y="133"/>
                    <a:pt x="149" y="138"/>
                    <a:pt x="152" y="137"/>
                  </a:cubicBezTo>
                  <a:cubicBezTo>
                    <a:pt x="155" y="135"/>
                    <a:pt x="156" y="135"/>
                    <a:pt x="158" y="135"/>
                  </a:cubicBezTo>
                  <a:cubicBezTo>
                    <a:pt x="162" y="137"/>
                    <a:pt x="162" y="133"/>
                    <a:pt x="164" y="132"/>
                  </a:cubicBezTo>
                  <a:cubicBezTo>
                    <a:pt x="166" y="130"/>
                    <a:pt x="165" y="138"/>
                    <a:pt x="170" y="138"/>
                  </a:cubicBezTo>
                  <a:cubicBezTo>
                    <a:pt x="174" y="138"/>
                    <a:pt x="173" y="129"/>
                    <a:pt x="177" y="132"/>
                  </a:cubicBezTo>
                  <a:cubicBezTo>
                    <a:pt x="180" y="134"/>
                    <a:pt x="181" y="131"/>
                    <a:pt x="182" y="128"/>
                  </a:cubicBezTo>
                  <a:cubicBezTo>
                    <a:pt x="183" y="126"/>
                    <a:pt x="183" y="122"/>
                    <a:pt x="187" y="121"/>
                  </a:cubicBezTo>
                  <a:cubicBezTo>
                    <a:pt x="190" y="120"/>
                    <a:pt x="187" y="125"/>
                    <a:pt x="189" y="128"/>
                  </a:cubicBezTo>
                  <a:cubicBezTo>
                    <a:pt x="192" y="133"/>
                    <a:pt x="196" y="128"/>
                    <a:pt x="197" y="126"/>
                  </a:cubicBezTo>
                  <a:cubicBezTo>
                    <a:pt x="197" y="124"/>
                    <a:pt x="203" y="125"/>
                    <a:pt x="203" y="123"/>
                  </a:cubicBezTo>
                  <a:cubicBezTo>
                    <a:pt x="203" y="120"/>
                    <a:pt x="205" y="120"/>
                    <a:pt x="203" y="117"/>
                  </a:cubicBezTo>
                  <a:cubicBezTo>
                    <a:pt x="201" y="114"/>
                    <a:pt x="206" y="115"/>
                    <a:pt x="208" y="113"/>
                  </a:cubicBezTo>
                  <a:cubicBezTo>
                    <a:pt x="210" y="110"/>
                    <a:pt x="205" y="112"/>
                    <a:pt x="202" y="109"/>
                  </a:cubicBezTo>
                  <a:cubicBezTo>
                    <a:pt x="198" y="106"/>
                    <a:pt x="197" y="110"/>
                    <a:pt x="197" y="112"/>
                  </a:cubicBezTo>
                  <a:cubicBezTo>
                    <a:pt x="197" y="114"/>
                    <a:pt x="190" y="113"/>
                    <a:pt x="186" y="111"/>
                  </a:cubicBezTo>
                  <a:cubicBezTo>
                    <a:pt x="182" y="110"/>
                    <a:pt x="177" y="116"/>
                    <a:pt x="171" y="119"/>
                  </a:cubicBezTo>
                  <a:cubicBezTo>
                    <a:pt x="166" y="122"/>
                    <a:pt x="165" y="127"/>
                    <a:pt x="160" y="126"/>
                  </a:cubicBezTo>
                  <a:cubicBezTo>
                    <a:pt x="154" y="126"/>
                    <a:pt x="147" y="131"/>
                    <a:pt x="149" y="132"/>
                  </a:cubicBezTo>
                  <a:close/>
                  <a:moveTo>
                    <a:pt x="205" y="130"/>
                  </a:moveTo>
                  <a:cubicBezTo>
                    <a:pt x="200" y="130"/>
                    <a:pt x="200" y="135"/>
                    <a:pt x="206" y="135"/>
                  </a:cubicBezTo>
                  <a:cubicBezTo>
                    <a:pt x="212" y="135"/>
                    <a:pt x="213" y="137"/>
                    <a:pt x="205" y="137"/>
                  </a:cubicBezTo>
                  <a:cubicBezTo>
                    <a:pt x="197" y="137"/>
                    <a:pt x="193" y="144"/>
                    <a:pt x="199" y="142"/>
                  </a:cubicBezTo>
                  <a:cubicBezTo>
                    <a:pt x="205" y="141"/>
                    <a:pt x="212" y="141"/>
                    <a:pt x="207" y="142"/>
                  </a:cubicBezTo>
                  <a:cubicBezTo>
                    <a:pt x="203" y="144"/>
                    <a:pt x="191" y="145"/>
                    <a:pt x="193" y="147"/>
                  </a:cubicBezTo>
                  <a:cubicBezTo>
                    <a:pt x="194" y="148"/>
                    <a:pt x="199" y="148"/>
                    <a:pt x="203" y="150"/>
                  </a:cubicBezTo>
                  <a:cubicBezTo>
                    <a:pt x="208" y="152"/>
                    <a:pt x="211" y="153"/>
                    <a:pt x="214" y="149"/>
                  </a:cubicBezTo>
                  <a:cubicBezTo>
                    <a:pt x="218" y="145"/>
                    <a:pt x="223" y="141"/>
                    <a:pt x="221" y="146"/>
                  </a:cubicBezTo>
                  <a:cubicBezTo>
                    <a:pt x="219" y="152"/>
                    <a:pt x="227" y="148"/>
                    <a:pt x="236" y="147"/>
                  </a:cubicBezTo>
                  <a:cubicBezTo>
                    <a:pt x="246" y="147"/>
                    <a:pt x="234" y="153"/>
                    <a:pt x="224" y="154"/>
                  </a:cubicBezTo>
                  <a:cubicBezTo>
                    <a:pt x="214" y="154"/>
                    <a:pt x="216" y="159"/>
                    <a:pt x="224" y="161"/>
                  </a:cubicBezTo>
                  <a:cubicBezTo>
                    <a:pt x="232" y="163"/>
                    <a:pt x="249" y="156"/>
                    <a:pt x="253" y="152"/>
                  </a:cubicBezTo>
                  <a:cubicBezTo>
                    <a:pt x="256" y="148"/>
                    <a:pt x="260" y="154"/>
                    <a:pt x="264" y="152"/>
                  </a:cubicBezTo>
                  <a:cubicBezTo>
                    <a:pt x="268" y="149"/>
                    <a:pt x="275" y="152"/>
                    <a:pt x="282" y="150"/>
                  </a:cubicBezTo>
                  <a:cubicBezTo>
                    <a:pt x="289" y="149"/>
                    <a:pt x="290" y="136"/>
                    <a:pt x="285" y="134"/>
                  </a:cubicBezTo>
                  <a:cubicBezTo>
                    <a:pt x="280" y="132"/>
                    <a:pt x="280" y="137"/>
                    <a:pt x="276" y="137"/>
                  </a:cubicBezTo>
                  <a:cubicBezTo>
                    <a:pt x="272" y="138"/>
                    <a:pt x="270" y="133"/>
                    <a:pt x="267" y="130"/>
                  </a:cubicBezTo>
                  <a:cubicBezTo>
                    <a:pt x="264" y="127"/>
                    <a:pt x="266" y="120"/>
                    <a:pt x="261" y="121"/>
                  </a:cubicBezTo>
                  <a:cubicBezTo>
                    <a:pt x="257" y="122"/>
                    <a:pt x="246" y="129"/>
                    <a:pt x="253" y="130"/>
                  </a:cubicBezTo>
                  <a:cubicBezTo>
                    <a:pt x="259" y="131"/>
                    <a:pt x="256" y="134"/>
                    <a:pt x="253" y="135"/>
                  </a:cubicBezTo>
                  <a:cubicBezTo>
                    <a:pt x="250" y="137"/>
                    <a:pt x="261" y="139"/>
                    <a:pt x="259" y="142"/>
                  </a:cubicBezTo>
                  <a:cubicBezTo>
                    <a:pt x="258" y="144"/>
                    <a:pt x="241" y="142"/>
                    <a:pt x="241" y="138"/>
                  </a:cubicBezTo>
                  <a:cubicBezTo>
                    <a:pt x="240" y="135"/>
                    <a:pt x="227" y="128"/>
                    <a:pt x="222" y="130"/>
                  </a:cubicBezTo>
                  <a:cubicBezTo>
                    <a:pt x="217" y="131"/>
                    <a:pt x="219" y="125"/>
                    <a:pt x="213" y="125"/>
                  </a:cubicBezTo>
                  <a:cubicBezTo>
                    <a:pt x="208" y="125"/>
                    <a:pt x="210" y="130"/>
                    <a:pt x="205" y="130"/>
                  </a:cubicBezTo>
                  <a:close/>
                  <a:moveTo>
                    <a:pt x="223" y="104"/>
                  </a:moveTo>
                  <a:cubicBezTo>
                    <a:pt x="225" y="100"/>
                    <a:pt x="211" y="101"/>
                    <a:pt x="213" y="102"/>
                  </a:cubicBezTo>
                  <a:cubicBezTo>
                    <a:pt x="215" y="105"/>
                    <a:pt x="222" y="109"/>
                    <a:pt x="223" y="104"/>
                  </a:cubicBezTo>
                  <a:close/>
                  <a:moveTo>
                    <a:pt x="253" y="103"/>
                  </a:moveTo>
                  <a:cubicBezTo>
                    <a:pt x="258" y="102"/>
                    <a:pt x="255" y="98"/>
                    <a:pt x="248" y="99"/>
                  </a:cubicBezTo>
                  <a:cubicBezTo>
                    <a:pt x="240" y="100"/>
                    <a:pt x="228" y="100"/>
                    <a:pt x="228" y="106"/>
                  </a:cubicBezTo>
                  <a:cubicBezTo>
                    <a:pt x="228" y="110"/>
                    <a:pt x="230" y="112"/>
                    <a:pt x="238" y="113"/>
                  </a:cubicBezTo>
                  <a:cubicBezTo>
                    <a:pt x="246" y="114"/>
                    <a:pt x="254" y="106"/>
                    <a:pt x="250" y="106"/>
                  </a:cubicBezTo>
                  <a:cubicBezTo>
                    <a:pt x="246" y="106"/>
                    <a:pt x="248" y="103"/>
                    <a:pt x="253" y="103"/>
                  </a:cubicBezTo>
                  <a:close/>
                  <a:moveTo>
                    <a:pt x="235" y="96"/>
                  </a:moveTo>
                  <a:cubicBezTo>
                    <a:pt x="239" y="97"/>
                    <a:pt x="243" y="93"/>
                    <a:pt x="245" y="95"/>
                  </a:cubicBezTo>
                  <a:cubicBezTo>
                    <a:pt x="248" y="97"/>
                    <a:pt x="259" y="99"/>
                    <a:pt x="259" y="93"/>
                  </a:cubicBezTo>
                  <a:cubicBezTo>
                    <a:pt x="259" y="87"/>
                    <a:pt x="245" y="87"/>
                    <a:pt x="241" y="89"/>
                  </a:cubicBezTo>
                  <a:cubicBezTo>
                    <a:pt x="238" y="91"/>
                    <a:pt x="221" y="92"/>
                    <a:pt x="226" y="95"/>
                  </a:cubicBezTo>
                  <a:cubicBezTo>
                    <a:pt x="229" y="97"/>
                    <a:pt x="232" y="94"/>
                    <a:pt x="235" y="96"/>
                  </a:cubicBezTo>
                  <a:close/>
                  <a:moveTo>
                    <a:pt x="295" y="85"/>
                  </a:moveTo>
                  <a:cubicBezTo>
                    <a:pt x="299" y="82"/>
                    <a:pt x="307" y="87"/>
                    <a:pt x="306" y="90"/>
                  </a:cubicBezTo>
                  <a:cubicBezTo>
                    <a:pt x="304" y="93"/>
                    <a:pt x="292" y="89"/>
                    <a:pt x="293" y="92"/>
                  </a:cubicBezTo>
                  <a:cubicBezTo>
                    <a:pt x="293" y="93"/>
                    <a:pt x="295" y="97"/>
                    <a:pt x="303" y="95"/>
                  </a:cubicBezTo>
                  <a:cubicBezTo>
                    <a:pt x="312" y="92"/>
                    <a:pt x="319" y="94"/>
                    <a:pt x="325" y="99"/>
                  </a:cubicBezTo>
                  <a:cubicBezTo>
                    <a:pt x="330" y="103"/>
                    <a:pt x="336" y="105"/>
                    <a:pt x="340" y="100"/>
                  </a:cubicBezTo>
                  <a:cubicBezTo>
                    <a:pt x="344" y="96"/>
                    <a:pt x="335" y="95"/>
                    <a:pt x="336" y="92"/>
                  </a:cubicBezTo>
                  <a:cubicBezTo>
                    <a:pt x="338" y="88"/>
                    <a:pt x="331" y="86"/>
                    <a:pt x="327" y="86"/>
                  </a:cubicBezTo>
                  <a:cubicBezTo>
                    <a:pt x="323" y="86"/>
                    <a:pt x="321" y="79"/>
                    <a:pt x="318" y="80"/>
                  </a:cubicBezTo>
                  <a:cubicBezTo>
                    <a:pt x="315" y="82"/>
                    <a:pt x="313" y="84"/>
                    <a:pt x="313" y="79"/>
                  </a:cubicBezTo>
                  <a:cubicBezTo>
                    <a:pt x="313" y="75"/>
                    <a:pt x="294" y="74"/>
                    <a:pt x="290" y="76"/>
                  </a:cubicBezTo>
                  <a:cubicBezTo>
                    <a:pt x="285" y="78"/>
                    <a:pt x="291" y="88"/>
                    <a:pt x="295" y="85"/>
                  </a:cubicBezTo>
                  <a:close/>
                  <a:moveTo>
                    <a:pt x="297" y="115"/>
                  </a:moveTo>
                  <a:cubicBezTo>
                    <a:pt x="300" y="111"/>
                    <a:pt x="286" y="100"/>
                    <a:pt x="285" y="105"/>
                  </a:cubicBezTo>
                  <a:cubicBezTo>
                    <a:pt x="285" y="110"/>
                    <a:pt x="294" y="119"/>
                    <a:pt x="297" y="115"/>
                  </a:cubicBezTo>
                  <a:close/>
                  <a:moveTo>
                    <a:pt x="344" y="68"/>
                  </a:moveTo>
                  <a:cubicBezTo>
                    <a:pt x="346" y="64"/>
                    <a:pt x="329" y="60"/>
                    <a:pt x="333" y="64"/>
                  </a:cubicBezTo>
                  <a:cubicBezTo>
                    <a:pt x="336" y="66"/>
                    <a:pt x="341" y="72"/>
                    <a:pt x="344" y="68"/>
                  </a:cubicBezTo>
                  <a:close/>
                  <a:moveTo>
                    <a:pt x="304" y="149"/>
                  </a:moveTo>
                  <a:cubicBezTo>
                    <a:pt x="306" y="146"/>
                    <a:pt x="298" y="140"/>
                    <a:pt x="296" y="145"/>
                  </a:cubicBezTo>
                  <a:cubicBezTo>
                    <a:pt x="294" y="150"/>
                    <a:pt x="301" y="152"/>
                    <a:pt x="304" y="149"/>
                  </a:cubicBezTo>
                  <a:close/>
                  <a:moveTo>
                    <a:pt x="344" y="124"/>
                  </a:moveTo>
                  <a:cubicBezTo>
                    <a:pt x="344" y="128"/>
                    <a:pt x="335" y="123"/>
                    <a:pt x="329" y="121"/>
                  </a:cubicBezTo>
                  <a:cubicBezTo>
                    <a:pt x="322" y="118"/>
                    <a:pt x="326" y="126"/>
                    <a:pt x="331" y="130"/>
                  </a:cubicBezTo>
                  <a:cubicBezTo>
                    <a:pt x="336" y="134"/>
                    <a:pt x="329" y="132"/>
                    <a:pt x="322" y="128"/>
                  </a:cubicBezTo>
                  <a:cubicBezTo>
                    <a:pt x="315" y="123"/>
                    <a:pt x="316" y="131"/>
                    <a:pt x="319" y="133"/>
                  </a:cubicBezTo>
                  <a:cubicBezTo>
                    <a:pt x="322" y="136"/>
                    <a:pt x="319" y="139"/>
                    <a:pt x="314" y="134"/>
                  </a:cubicBezTo>
                  <a:cubicBezTo>
                    <a:pt x="310" y="128"/>
                    <a:pt x="308" y="122"/>
                    <a:pt x="301" y="122"/>
                  </a:cubicBezTo>
                  <a:cubicBezTo>
                    <a:pt x="294" y="121"/>
                    <a:pt x="297" y="128"/>
                    <a:pt x="300" y="132"/>
                  </a:cubicBezTo>
                  <a:cubicBezTo>
                    <a:pt x="304" y="136"/>
                    <a:pt x="307" y="137"/>
                    <a:pt x="313" y="140"/>
                  </a:cubicBezTo>
                  <a:cubicBezTo>
                    <a:pt x="319" y="144"/>
                    <a:pt x="328" y="139"/>
                    <a:pt x="332" y="140"/>
                  </a:cubicBezTo>
                  <a:cubicBezTo>
                    <a:pt x="336" y="141"/>
                    <a:pt x="327" y="147"/>
                    <a:pt x="330" y="150"/>
                  </a:cubicBezTo>
                  <a:cubicBezTo>
                    <a:pt x="333" y="154"/>
                    <a:pt x="341" y="151"/>
                    <a:pt x="347" y="151"/>
                  </a:cubicBezTo>
                  <a:cubicBezTo>
                    <a:pt x="353" y="150"/>
                    <a:pt x="350" y="147"/>
                    <a:pt x="354" y="144"/>
                  </a:cubicBezTo>
                  <a:cubicBezTo>
                    <a:pt x="357" y="142"/>
                    <a:pt x="350" y="142"/>
                    <a:pt x="353" y="136"/>
                  </a:cubicBezTo>
                  <a:cubicBezTo>
                    <a:pt x="356" y="130"/>
                    <a:pt x="344" y="120"/>
                    <a:pt x="344" y="124"/>
                  </a:cubicBezTo>
                  <a:close/>
                  <a:moveTo>
                    <a:pt x="359" y="103"/>
                  </a:moveTo>
                  <a:cubicBezTo>
                    <a:pt x="364" y="103"/>
                    <a:pt x="368" y="102"/>
                    <a:pt x="373" y="100"/>
                  </a:cubicBezTo>
                  <a:cubicBezTo>
                    <a:pt x="378" y="99"/>
                    <a:pt x="371" y="99"/>
                    <a:pt x="374" y="94"/>
                  </a:cubicBezTo>
                  <a:cubicBezTo>
                    <a:pt x="377" y="90"/>
                    <a:pt x="366" y="90"/>
                    <a:pt x="365" y="91"/>
                  </a:cubicBezTo>
                  <a:cubicBezTo>
                    <a:pt x="365" y="93"/>
                    <a:pt x="351" y="83"/>
                    <a:pt x="348" y="86"/>
                  </a:cubicBezTo>
                  <a:cubicBezTo>
                    <a:pt x="346" y="89"/>
                    <a:pt x="353" y="103"/>
                    <a:pt x="359" y="103"/>
                  </a:cubicBezTo>
                  <a:close/>
                  <a:moveTo>
                    <a:pt x="388" y="105"/>
                  </a:moveTo>
                  <a:cubicBezTo>
                    <a:pt x="387" y="103"/>
                    <a:pt x="360" y="106"/>
                    <a:pt x="364" y="109"/>
                  </a:cubicBezTo>
                  <a:cubicBezTo>
                    <a:pt x="371" y="114"/>
                    <a:pt x="388" y="107"/>
                    <a:pt x="388" y="105"/>
                  </a:cubicBezTo>
                  <a:close/>
                  <a:moveTo>
                    <a:pt x="384" y="157"/>
                  </a:moveTo>
                  <a:cubicBezTo>
                    <a:pt x="390" y="156"/>
                    <a:pt x="387" y="149"/>
                    <a:pt x="380" y="143"/>
                  </a:cubicBezTo>
                  <a:cubicBezTo>
                    <a:pt x="373" y="138"/>
                    <a:pt x="357" y="149"/>
                    <a:pt x="360" y="151"/>
                  </a:cubicBezTo>
                  <a:cubicBezTo>
                    <a:pt x="363" y="154"/>
                    <a:pt x="377" y="157"/>
                    <a:pt x="384" y="157"/>
                  </a:cubicBezTo>
                  <a:close/>
                  <a:moveTo>
                    <a:pt x="338" y="207"/>
                  </a:moveTo>
                  <a:cubicBezTo>
                    <a:pt x="346" y="212"/>
                    <a:pt x="344" y="203"/>
                    <a:pt x="352" y="203"/>
                  </a:cubicBezTo>
                  <a:cubicBezTo>
                    <a:pt x="361" y="203"/>
                    <a:pt x="362" y="189"/>
                    <a:pt x="363" y="183"/>
                  </a:cubicBezTo>
                  <a:cubicBezTo>
                    <a:pt x="365" y="178"/>
                    <a:pt x="356" y="178"/>
                    <a:pt x="358" y="182"/>
                  </a:cubicBezTo>
                  <a:cubicBezTo>
                    <a:pt x="360" y="186"/>
                    <a:pt x="358" y="190"/>
                    <a:pt x="357" y="185"/>
                  </a:cubicBezTo>
                  <a:cubicBezTo>
                    <a:pt x="356" y="181"/>
                    <a:pt x="350" y="185"/>
                    <a:pt x="347" y="181"/>
                  </a:cubicBezTo>
                  <a:cubicBezTo>
                    <a:pt x="345" y="178"/>
                    <a:pt x="355" y="178"/>
                    <a:pt x="357" y="173"/>
                  </a:cubicBezTo>
                  <a:cubicBezTo>
                    <a:pt x="360" y="168"/>
                    <a:pt x="349" y="169"/>
                    <a:pt x="352" y="165"/>
                  </a:cubicBezTo>
                  <a:cubicBezTo>
                    <a:pt x="354" y="162"/>
                    <a:pt x="336" y="166"/>
                    <a:pt x="341" y="168"/>
                  </a:cubicBezTo>
                  <a:cubicBezTo>
                    <a:pt x="347" y="170"/>
                    <a:pt x="342" y="173"/>
                    <a:pt x="337" y="169"/>
                  </a:cubicBezTo>
                  <a:cubicBezTo>
                    <a:pt x="332" y="166"/>
                    <a:pt x="318" y="172"/>
                    <a:pt x="323" y="176"/>
                  </a:cubicBezTo>
                  <a:cubicBezTo>
                    <a:pt x="327" y="179"/>
                    <a:pt x="339" y="174"/>
                    <a:pt x="332" y="183"/>
                  </a:cubicBezTo>
                  <a:cubicBezTo>
                    <a:pt x="325" y="192"/>
                    <a:pt x="322" y="180"/>
                    <a:pt x="316" y="181"/>
                  </a:cubicBezTo>
                  <a:cubicBezTo>
                    <a:pt x="309" y="183"/>
                    <a:pt x="312" y="190"/>
                    <a:pt x="322" y="193"/>
                  </a:cubicBezTo>
                  <a:cubicBezTo>
                    <a:pt x="331" y="196"/>
                    <a:pt x="330" y="201"/>
                    <a:pt x="338" y="207"/>
                  </a:cubicBezTo>
                  <a:close/>
                  <a:moveTo>
                    <a:pt x="396" y="150"/>
                  </a:moveTo>
                  <a:cubicBezTo>
                    <a:pt x="399" y="157"/>
                    <a:pt x="402" y="152"/>
                    <a:pt x="406" y="155"/>
                  </a:cubicBezTo>
                  <a:cubicBezTo>
                    <a:pt x="409" y="158"/>
                    <a:pt x="416" y="159"/>
                    <a:pt x="419" y="156"/>
                  </a:cubicBezTo>
                  <a:cubicBezTo>
                    <a:pt x="422" y="154"/>
                    <a:pt x="423" y="152"/>
                    <a:pt x="424" y="154"/>
                  </a:cubicBezTo>
                  <a:cubicBezTo>
                    <a:pt x="426" y="158"/>
                    <a:pt x="434" y="159"/>
                    <a:pt x="451" y="159"/>
                  </a:cubicBezTo>
                  <a:cubicBezTo>
                    <a:pt x="468" y="159"/>
                    <a:pt x="464" y="152"/>
                    <a:pt x="469" y="155"/>
                  </a:cubicBezTo>
                  <a:cubicBezTo>
                    <a:pt x="474" y="158"/>
                    <a:pt x="485" y="158"/>
                    <a:pt x="490" y="156"/>
                  </a:cubicBezTo>
                  <a:cubicBezTo>
                    <a:pt x="495" y="155"/>
                    <a:pt x="498" y="148"/>
                    <a:pt x="498" y="144"/>
                  </a:cubicBezTo>
                  <a:cubicBezTo>
                    <a:pt x="497" y="140"/>
                    <a:pt x="459" y="137"/>
                    <a:pt x="452" y="140"/>
                  </a:cubicBezTo>
                  <a:cubicBezTo>
                    <a:pt x="446" y="144"/>
                    <a:pt x="435" y="139"/>
                    <a:pt x="429" y="142"/>
                  </a:cubicBezTo>
                  <a:cubicBezTo>
                    <a:pt x="424" y="144"/>
                    <a:pt x="426" y="138"/>
                    <a:pt x="416" y="138"/>
                  </a:cubicBezTo>
                  <a:cubicBezTo>
                    <a:pt x="407" y="137"/>
                    <a:pt x="417" y="132"/>
                    <a:pt x="419" y="130"/>
                  </a:cubicBezTo>
                  <a:cubicBezTo>
                    <a:pt x="421" y="128"/>
                    <a:pt x="404" y="122"/>
                    <a:pt x="397" y="124"/>
                  </a:cubicBezTo>
                  <a:cubicBezTo>
                    <a:pt x="391" y="125"/>
                    <a:pt x="387" y="122"/>
                    <a:pt x="380" y="119"/>
                  </a:cubicBezTo>
                  <a:cubicBezTo>
                    <a:pt x="374" y="116"/>
                    <a:pt x="356" y="117"/>
                    <a:pt x="360" y="122"/>
                  </a:cubicBezTo>
                  <a:cubicBezTo>
                    <a:pt x="362" y="125"/>
                    <a:pt x="383" y="133"/>
                    <a:pt x="385" y="129"/>
                  </a:cubicBezTo>
                  <a:cubicBezTo>
                    <a:pt x="387" y="125"/>
                    <a:pt x="393" y="133"/>
                    <a:pt x="396" y="137"/>
                  </a:cubicBezTo>
                  <a:cubicBezTo>
                    <a:pt x="399" y="141"/>
                    <a:pt x="394" y="143"/>
                    <a:pt x="396" y="150"/>
                  </a:cubicBezTo>
                  <a:close/>
                  <a:moveTo>
                    <a:pt x="414" y="108"/>
                  </a:moveTo>
                  <a:cubicBezTo>
                    <a:pt x="408" y="104"/>
                    <a:pt x="400" y="111"/>
                    <a:pt x="407" y="114"/>
                  </a:cubicBezTo>
                  <a:cubicBezTo>
                    <a:pt x="412" y="116"/>
                    <a:pt x="421" y="111"/>
                    <a:pt x="414" y="108"/>
                  </a:cubicBezTo>
                  <a:close/>
                  <a:moveTo>
                    <a:pt x="363" y="68"/>
                  </a:moveTo>
                  <a:cubicBezTo>
                    <a:pt x="368" y="70"/>
                    <a:pt x="365" y="74"/>
                    <a:pt x="371" y="76"/>
                  </a:cubicBezTo>
                  <a:cubicBezTo>
                    <a:pt x="377" y="79"/>
                    <a:pt x="393" y="73"/>
                    <a:pt x="395" y="77"/>
                  </a:cubicBezTo>
                  <a:cubicBezTo>
                    <a:pt x="396" y="81"/>
                    <a:pt x="378" y="81"/>
                    <a:pt x="380" y="84"/>
                  </a:cubicBezTo>
                  <a:cubicBezTo>
                    <a:pt x="383" y="86"/>
                    <a:pt x="393" y="90"/>
                    <a:pt x="392" y="92"/>
                  </a:cubicBezTo>
                  <a:cubicBezTo>
                    <a:pt x="390" y="94"/>
                    <a:pt x="409" y="100"/>
                    <a:pt x="411" y="98"/>
                  </a:cubicBezTo>
                  <a:cubicBezTo>
                    <a:pt x="412" y="95"/>
                    <a:pt x="417" y="96"/>
                    <a:pt x="422" y="97"/>
                  </a:cubicBezTo>
                  <a:cubicBezTo>
                    <a:pt x="427" y="99"/>
                    <a:pt x="427" y="86"/>
                    <a:pt x="430" y="88"/>
                  </a:cubicBezTo>
                  <a:cubicBezTo>
                    <a:pt x="433" y="91"/>
                    <a:pt x="433" y="84"/>
                    <a:pt x="438" y="82"/>
                  </a:cubicBezTo>
                  <a:cubicBezTo>
                    <a:pt x="444" y="79"/>
                    <a:pt x="451" y="79"/>
                    <a:pt x="452" y="77"/>
                  </a:cubicBezTo>
                  <a:cubicBezTo>
                    <a:pt x="452" y="75"/>
                    <a:pt x="451" y="73"/>
                    <a:pt x="444" y="73"/>
                  </a:cubicBezTo>
                  <a:cubicBezTo>
                    <a:pt x="438" y="74"/>
                    <a:pt x="433" y="72"/>
                    <a:pt x="436" y="68"/>
                  </a:cubicBezTo>
                  <a:cubicBezTo>
                    <a:pt x="439" y="64"/>
                    <a:pt x="429" y="63"/>
                    <a:pt x="433" y="61"/>
                  </a:cubicBezTo>
                  <a:cubicBezTo>
                    <a:pt x="436" y="58"/>
                    <a:pt x="426" y="55"/>
                    <a:pt x="427" y="59"/>
                  </a:cubicBezTo>
                  <a:cubicBezTo>
                    <a:pt x="428" y="63"/>
                    <a:pt x="421" y="59"/>
                    <a:pt x="419" y="56"/>
                  </a:cubicBezTo>
                  <a:cubicBezTo>
                    <a:pt x="418" y="52"/>
                    <a:pt x="404" y="50"/>
                    <a:pt x="394" y="42"/>
                  </a:cubicBezTo>
                  <a:cubicBezTo>
                    <a:pt x="385" y="33"/>
                    <a:pt x="375" y="39"/>
                    <a:pt x="380" y="40"/>
                  </a:cubicBezTo>
                  <a:cubicBezTo>
                    <a:pt x="386" y="41"/>
                    <a:pt x="386" y="44"/>
                    <a:pt x="381" y="43"/>
                  </a:cubicBezTo>
                  <a:cubicBezTo>
                    <a:pt x="376" y="43"/>
                    <a:pt x="368" y="44"/>
                    <a:pt x="376" y="47"/>
                  </a:cubicBezTo>
                  <a:cubicBezTo>
                    <a:pt x="383" y="49"/>
                    <a:pt x="375" y="51"/>
                    <a:pt x="369" y="51"/>
                  </a:cubicBezTo>
                  <a:cubicBezTo>
                    <a:pt x="363" y="51"/>
                    <a:pt x="362" y="58"/>
                    <a:pt x="370" y="59"/>
                  </a:cubicBezTo>
                  <a:cubicBezTo>
                    <a:pt x="378" y="61"/>
                    <a:pt x="372" y="65"/>
                    <a:pt x="366" y="63"/>
                  </a:cubicBezTo>
                  <a:cubicBezTo>
                    <a:pt x="360" y="62"/>
                    <a:pt x="357" y="65"/>
                    <a:pt x="363" y="68"/>
                  </a:cubicBezTo>
                  <a:close/>
                  <a:moveTo>
                    <a:pt x="406" y="32"/>
                  </a:moveTo>
                  <a:cubicBezTo>
                    <a:pt x="411" y="29"/>
                    <a:pt x="415" y="31"/>
                    <a:pt x="411" y="33"/>
                  </a:cubicBezTo>
                  <a:cubicBezTo>
                    <a:pt x="407" y="36"/>
                    <a:pt x="408" y="37"/>
                    <a:pt x="414" y="37"/>
                  </a:cubicBezTo>
                  <a:cubicBezTo>
                    <a:pt x="420" y="36"/>
                    <a:pt x="412" y="38"/>
                    <a:pt x="412" y="42"/>
                  </a:cubicBezTo>
                  <a:cubicBezTo>
                    <a:pt x="412" y="46"/>
                    <a:pt x="419" y="43"/>
                    <a:pt x="419" y="47"/>
                  </a:cubicBezTo>
                  <a:cubicBezTo>
                    <a:pt x="419" y="51"/>
                    <a:pt x="435" y="52"/>
                    <a:pt x="439" y="48"/>
                  </a:cubicBezTo>
                  <a:cubicBezTo>
                    <a:pt x="444" y="43"/>
                    <a:pt x="442" y="49"/>
                    <a:pt x="442" y="52"/>
                  </a:cubicBezTo>
                  <a:cubicBezTo>
                    <a:pt x="442" y="54"/>
                    <a:pt x="464" y="57"/>
                    <a:pt x="465" y="53"/>
                  </a:cubicBezTo>
                  <a:cubicBezTo>
                    <a:pt x="466" y="50"/>
                    <a:pt x="469" y="51"/>
                    <a:pt x="473" y="52"/>
                  </a:cubicBezTo>
                  <a:cubicBezTo>
                    <a:pt x="478" y="53"/>
                    <a:pt x="499" y="48"/>
                    <a:pt x="499" y="44"/>
                  </a:cubicBezTo>
                  <a:cubicBezTo>
                    <a:pt x="499" y="40"/>
                    <a:pt x="506" y="46"/>
                    <a:pt x="499" y="51"/>
                  </a:cubicBezTo>
                  <a:cubicBezTo>
                    <a:pt x="492" y="56"/>
                    <a:pt x="479" y="55"/>
                    <a:pt x="473" y="57"/>
                  </a:cubicBezTo>
                  <a:cubicBezTo>
                    <a:pt x="467" y="58"/>
                    <a:pt x="477" y="63"/>
                    <a:pt x="483" y="67"/>
                  </a:cubicBezTo>
                  <a:cubicBezTo>
                    <a:pt x="489" y="72"/>
                    <a:pt x="475" y="69"/>
                    <a:pt x="469" y="63"/>
                  </a:cubicBezTo>
                  <a:cubicBezTo>
                    <a:pt x="463" y="57"/>
                    <a:pt x="451" y="57"/>
                    <a:pt x="444" y="58"/>
                  </a:cubicBezTo>
                  <a:cubicBezTo>
                    <a:pt x="437" y="58"/>
                    <a:pt x="439" y="71"/>
                    <a:pt x="444" y="71"/>
                  </a:cubicBezTo>
                  <a:cubicBezTo>
                    <a:pt x="449" y="71"/>
                    <a:pt x="454" y="72"/>
                    <a:pt x="459" y="80"/>
                  </a:cubicBezTo>
                  <a:cubicBezTo>
                    <a:pt x="464" y="88"/>
                    <a:pt x="475" y="86"/>
                    <a:pt x="475" y="90"/>
                  </a:cubicBezTo>
                  <a:cubicBezTo>
                    <a:pt x="475" y="93"/>
                    <a:pt x="461" y="87"/>
                    <a:pt x="453" y="86"/>
                  </a:cubicBezTo>
                  <a:cubicBezTo>
                    <a:pt x="445" y="84"/>
                    <a:pt x="433" y="89"/>
                    <a:pt x="432" y="95"/>
                  </a:cubicBezTo>
                  <a:cubicBezTo>
                    <a:pt x="432" y="100"/>
                    <a:pt x="444" y="100"/>
                    <a:pt x="452" y="95"/>
                  </a:cubicBezTo>
                  <a:cubicBezTo>
                    <a:pt x="459" y="91"/>
                    <a:pt x="454" y="97"/>
                    <a:pt x="450" y="100"/>
                  </a:cubicBezTo>
                  <a:cubicBezTo>
                    <a:pt x="446" y="104"/>
                    <a:pt x="459" y="107"/>
                    <a:pt x="459" y="111"/>
                  </a:cubicBezTo>
                  <a:cubicBezTo>
                    <a:pt x="459" y="115"/>
                    <a:pt x="449" y="114"/>
                    <a:pt x="448" y="110"/>
                  </a:cubicBezTo>
                  <a:cubicBezTo>
                    <a:pt x="447" y="106"/>
                    <a:pt x="444" y="102"/>
                    <a:pt x="434" y="103"/>
                  </a:cubicBezTo>
                  <a:cubicBezTo>
                    <a:pt x="425" y="103"/>
                    <a:pt x="428" y="110"/>
                    <a:pt x="433" y="110"/>
                  </a:cubicBezTo>
                  <a:cubicBezTo>
                    <a:pt x="439" y="111"/>
                    <a:pt x="439" y="115"/>
                    <a:pt x="433" y="115"/>
                  </a:cubicBezTo>
                  <a:cubicBezTo>
                    <a:pt x="427" y="115"/>
                    <a:pt x="412" y="120"/>
                    <a:pt x="417" y="124"/>
                  </a:cubicBezTo>
                  <a:cubicBezTo>
                    <a:pt x="422" y="128"/>
                    <a:pt x="440" y="124"/>
                    <a:pt x="443" y="127"/>
                  </a:cubicBezTo>
                  <a:cubicBezTo>
                    <a:pt x="446" y="129"/>
                    <a:pt x="455" y="130"/>
                    <a:pt x="457" y="127"/>
                  </a:cubicBezTo>
                  <a:cubicBezTo>
                    <a:pt x="459" y="124"/>
                    <a:pt x="467" y="125"/>
                    <a:pt x="474" y="125"/>
                  </a:cubicBezTo>
                  <a:cubicBezTo>
                    <a:pt x="481" y="125"/>
                    <a:pt x="483" y="127"/>
                    <a:pt x="486" y="129"/>
                  </a:cubicBezTo>
                  <a:cubicBezTo>
                    <a:pt x="489" y="132"/>
                    <a:pt x="495" y="131"/>
                    <a:pt x="499" y="128"/>
                  </a:cubicBezTo>
                  <a:cubicBezTo>
                    <a:pt x="503" y="125"/>
                    <a:pt x="503" y="125"/>
                    <a:pt x="508" y="125"/>
                  </a:cubicBezTo>
                  <a:cubicBezTo>
                    <a:pt x="513" y="125"/>
                    <a:pt x="514" y="122"/>
                    <a:pt x="511" y="118"/>
                  </a:cubicBezTo>
                  <a:cubicBezTo>
                    <a:pt x="509" y="114"/>
                    <a:pt x="502" y="121"/>
                    <a:pt x="502" y="118"/>
                  </a:cubicBezTo>
                  <a:cubicBezTo>
                    <a:pt x="501" y="115"/>
                    <a:pt x="495" y="114"/>
                    <a:pt x="485" y="115"/>
                  </a:cubicBezTo>
                  <a:cubicBezTo>
                    <a:pt x="475" y="117"/>
                    <a:pt x="479" y="109"/>
                    <a:pt x="485" y="110"/>
                  </a:cubicBezTo>
                  <a:cubicBezTo>
                    <a:pt x="491" y="112"/>
                    <a:pt x="499" y="112"/>
                    <a:pt x="506" y="110"/>
                  </a:cubicBezTo>
                  <a:cubicBezTo>
                    <a:pt x="513" y="108"/>
                    <a:pt x="508" y="105"/>
                    <a:pt x="508" y="102"/>
                  </a:cubicBezTo>
                  <a:cubicBezTo>
                    <a:pt x="508" y="99"/>
                    <a:pt x="516" y="101"/>
                    <a:pt x="523" y="101"/>
                  </a:cubicBezTo>
                  <a:cubicBezTo>
                    <a:pt x="529" y="101"/>
                    <a:pt x="538" y="91"/>
                    <a:pt x="539" y="84"/>
                  </a:cubicBezTo>
                  <a:cubicBezTo>
                    <a:pt x="539" y="78"/>
                    <a:pt x="524" y="80"/>
                    <a:pt x="517" y="80"/>
                  </a:cubicBezTo>
                  <a:cubicBezTo>
                    <a:pt x="510" y="80"/>
                    <a:pt x="522" y="74"/>
                    <a:pt x="535" y="75"/>
                  </a:cubicBezTo>
                  <a:cubicBezTo>
                    <a:pt x="549" y="76"/>
                    <a:pt x="543" y="70"/>
                    <a:pt x="545" y="68"/>
                  </a:cubicBezTo>
                  <a:cubicBezTo>
                    <a:pt x="548" y="66"/>
                    <a:pt x="554" y="70"/>
                    <a:pt x="561" y="69"/>
                  </a:cubicBezTo>
                  <a:cubicBezTo>
                    <a:pt x="568" y="67"/>
                    <a:pt x="563" y="62"/>
                    <a:pt x="568" y="62"/>
                  </a:cubicBezTo>
                  <a:cubicBezTo>
                    <a:pt x="571" y="62"/>
                    <a:pt x="579" y="57"/>
                    <a:pt x="593" y="48"/>
                  </a:cubicBezTo>
                  <a:cubicBezTo>
                    <a:pt x="608" y="40"/>
                    <a:pt x="619" y="42"/>
                    <a:pt x="620" y="37"/>
                  </a:cubicBezTo>
                  <a:cubicBezTo>
                    <a:pt x="621" y="32"/>
                    <a:pt x="600" y="37"/>
                    <a:pt x="596" y="36"/>
                  </a:cubicBezTo>
                  <a:cubicBezTo>
                    <a:pt x="592" y="34"/>
                    <a:pt x="611" y="30"/>
                    <a:pt x="615" y="31"/>
                  </a:cubicBezTo>
                  <a:cubicBezTo>
                    <a:pt x="619" y="32"/>
                    <a:pt x="625" y="31"/>
                    <a:pt x="640" y="24"/>
                  </a:cubicBezTo>
                  <a:cubicBezTo>
                    <a:pt x="654" y="17"/>
                    <a:pt x="648" y="15"/>
                    <a:pt x="642" y="16"/>
                  </a:cubicBezTo>
                  <a:cubicBezTo>
                    <a:pt x="636" y="17"/>
                    <a:pt x="629" y="15"/>
                    <a:pt x="629" y="11"/>
                  </a:cubicBezTo>
                  <a:cubicBezTo>
                    <a:pt x="630" y="7"/>
                    <a:pt x="620" y="11"/>
                    <a:pt x="620" y="9"/>
                  </a:cubicBezTo>
                  <a:cubicBezTo>
                    <a:pt x="620" y="7"/>
                    <a:pt x="611" y="8"/>
                    <a:pt x="602" y="11"/>
                  </a:cubicBezTo>
                  <a:cubicBezTo>
                    <a:pt x="592" y="15"/>
                    <a:pt x="601" y="8"/>
                    <a:pt x="605" y="6"/>
                  </a:cubicBezTo>
                  <a:cubicBezTo>
                    <a:pt x="609" y="5"/>
                    <a:pt x="581" y="6"/>
                    <a:pt x="577" y="3"/>
                  </a:cubicBezTo>
                  <a:cubicBezTo>
                    <a:pt x="572" y="0"/>
                    <a:pt x="567" y="8"/>
                    <a:pt x="563" y="4"/>
                  </a:cubicBezTo>
                  <a:cubicBezTo>
                    <a:pt x="558" y="0"/>
                    <a:pt x="547" y="3"/>
                    <a:pt x="549" y="7"/>
                  </a:cubicBezTo>
                  <a:cubicBezTo>
                    <a:pt x="550" y="10"/>
                    <a:pt x="547" y="10"/>
                    <a:pt x="543" y="6"/>
                  </a:cubicBezTo>
                  <a:cubicBezTo>
                    <a:pt x="538" y="3"/>
                    <a:pt x="530" y="7"/>
                    <a:pt x="523" y="6"/>
                  </a:cubicBezTo>
                  <a:cubicBezTo>
                    <a:pt x="515" y="5"/>
                    <a:pt x="518" y="12"/>
                    <a:pt x="510" y="8"/>
                  </a:cubicBezTo>
                  <a:cubicBezTo>
                    <a:pt x="502" y="5"/>
                    <a:pt x="493" y="6"/>
                    <a:pt x="495" y="7"/>
                  </a:cubicBezTo>
                  <a:cubicBezTo>
                    <a:pt x="498" y="8"/>
                    <a:pt x="495" y="11"/>
                    <a:pt x="491" y="10"/>
                  </a:cubicBezTo>
                  <a:cubicBezTo>
                    <a:pt x="488" y="8"/>
                    <a:pt x="484" y="10"/>
                    <a:pt x="486" y="13"/>
                  </a:cubicBezTo>
                  <a:cubicBezTo>
                    <a:pt x="488" y="17"/>
                    <a:pt x="473" y="12"/>
                    <a:pt x="473" y="16"/>
                  </a:cubicBezTo>
                  <a:cubicBezTo>
                    <a:pt x="473" y="20"/>
                    <a:pt x="468" y="22"/>
                    <a:pt x="463" y="19"/>
                  </a:cubicBezTo>
                  <a:cubicBezTo>
                    <a:pt x="459" y="15"/>
                    <a:pt x="446" y="14"/>
                    <a:pt x="449" y="17"/>
                  </a:cubicBezTo>
                  <a:cubicBezTo>
                    <a:pt x="453" y="21"/>
                    <a:pt x="437" y="19"/>
                    <a:pt x="442" y="22"/>
                  </a:cubicBezTo>
                  <a:cubicBezTo>
                    <a:pt x="446" y="25"/>
                    <a:pt x="436" y="28"/>
                    <a:pt x="436" y="26"/>
                  </a:cubicBezTo>
                  <a:cubicBezTo>
                    <a:pt x="436" y="24"/>
                    <a:pt x="427" y="21"/>
                    <a:pt x="424" y="24"/>
                  </a:cubicBezTo>
                  <a:cubicBezTo>
                    <a:pt x="420" y="27"/>
                    <a:pt x="419" y="31"/>
                    <a:pt x="417" y="29"/>
                  </a:cubicBezTo>
                  <a:cubicBezTo>
                    <a:pt x="416" y="27"/>
                    <a:pt x="408" y="28"/>
                    <a:pt x="400" y="31"/>
                  </a:cubicBezTo>
                  <a:cubicBezTo>
                    <a:pt x="393" y="33"/>
                    <a:pt x="401" y="36"/>
                    <a:pt x="406" y="32"/>
                  </a:cubicBezTo>
                  <a:close/>
                  <a:moveTo>
                    <a:pt x="496" y="340"/>
                  </a:moveTo>
                  <a:cubicBezTo>
                    <a:pt x="499" y="340"/>
                    <a:pt x="504" y="331"/>
                    <a:pt x="497" y="331"/>
                  </a:cubicBezTo>
                  <a:cubicBezTo>
                    <a:pt x="491" y="332"/>
                    <a:pt x="492" y="341"/>
                    <a:pt x="496" y="340"/>
                  </a:cubicBezTo>
                  <a:close/>
                  <a:moveTo>
                    <a:pt x="465" y="332"/>
                  </a:moveTo>
                  <a:cubicBezTo>
                    <a:pt x="470" y="336"/>
                    <a:pt x="479" y="326"/>
                    <a:pt x="478" y="323"/>
                  </a:cubicBezTo>
                  <a:cubicBezTo>
                    <a:pt x="478" y="321"/>
                    <a:pt x="458" y="328"/>
                    <a:pt x="465" y="332"/>
                  </a:cubicBezTo>
                  <a:close/>
                  <a:moveTo>
                    <a:pt x="490" y="313"/>
                  </a:moveTo>
                  <a:cubicBezTo>
                    <a:pt x="491" y="309"/>
                    <a:pt x="479" y="308"/>
                    <a:pt x="479" y="304"/>
                  </a:cubicBezTo>
                  <a:cubicBezTo>
                    <a:pt x="480" y="300"/>
                    <a:pt x="468" y="297"/>
                    <a:pt x="464" y="295"/>
                  </a:cubicBezTo>
                  <a:cubicBezTo>
                    <a:pt x="460" y="292"/>
                    <a:pt x="454" y="291"/>
                    <a:pt x="454" y="287"/>
                  </a:cubicBezTo>
                  <a:cubicBezTo>
                    <a:pt x="454" y="283"/>
                    <a:pt x="445" y="286"/>
                    <a:pt x="445" y="292"/>
                  </a:cubicBezTo>
                  <a:cubicBezTo>
                    <a:pt x="444" y="299"/>
                    <a:pt x="441" y="297"/>
                    <a:pt x="443" y="303"/>
                  </a:cubicBezTo>
                  <a:cubicBezTo>
                    <a:pt x="444" y="310"/>
                    <a:pt x="435" y="311"/>
                    <a:pt x="436" y="314"/>
                  </a:cubicBezTo>
                  <a:cubicBezTo>
                    <a:pt x="437" y="317"/>
                    <a:pt x="442" y="314"/>
                    <a:pt x="446" y="314"/>
                  </a:cubicBezTo>
                  <a:cubicBezTo>
                    <a:pt x="450" y="314"/>
                    <a:pt x="445" y="320"/>
                    <a:pt x="450" y="320"/>
                  </a:cubicBezTo>
                  <a:cubicBezTo>
                    <a:pt x="454" y="321"/>
                    <a:pt x="462" y="316"/>
                    <a:pt x="464" y="313"/>
                  </a:cubicBezTo>
                  <a:cubicBezTo>
                    <a:pt x="465" y="310"/>
                    <a:pt x="469" y="309"/>
                    <a:pt x="474" y="312"/>
                  </a:cubicBezTo>
                  <a:cubicBezTo>
                    <a:pt x="479" y="316"/>
                    <a:pt x="490" y="316"/>
                    <a:pt x="490" y="313"/>
                  </a:cubicBezTo>
                  <a:close/>
                  <a:moveTo>
                    <a:pt x="607" y="281"/>
                  </a:moveTo>
                  <a:cubicBezTo>
                    <a:pt x="611" y="282"/>
                    <a:pt x="612" y="287"/>
                    <a:pt x="619" y="293"/>
                  </a:cubicBezTo>
                  <a:cubicBezTo>
                    <a:pt x="626" y="298"/>
                    <a:pt x="626" y="295"/>
                    <a:pt x="627" y="291"/>
                  </a:cubicBezTo>
                  <a:cubicBezTo>
                    <a:pt x="629" y="287"/>
                    <a:pt x="636" y="290"/>
                    <a:pt x="636" y="286"/>
                  </a:cubicBezTo>
                  <a:cubicBezTo>
                    <a:pt x="635" y="282"/>
                    <a:pt x="642" y="277"/>
                    <a:pt x="646" y="276"/>
                  </a:cubicBezTo>
                  <a:cubicBezTo>
                    <a:pt x="650" y="274"/>
                    <a:pt x="642" y="270"/>
                    <a:pt x="637" y="270"/>
                  </a:cubicBezTo>
                  <a:cubicBezTo>
                    <a:pt x="631" y="270"/>
                    <a:pt x="630" y="266"/>
                    <a:pt x="630" y="264"/>
                  </a:cubicBezTo>
                  <a:cubicBezTo>
                    <a:pt x="630" y="261"/>
                    <a:pt x="619" y="255"/>
                    <a:pt x="616" y="256"/>
                  </a:cubicBezTo>
                  <a:cubicBezTo>
                    <a:pt x="612" y="257"/>
                    <a:pt x="606" y="252"/>
                    <a:pt x="601" y="251"/>
                  </a:cubicBezTo>
                  <a:cubicBezTo>
                    <a:pt x="597" y="251"/>
                    <a:pt x="590" y="247"/>
                    <a:pt x="591" y="242"/>
                  </a:cubicBezTo>
                  <a:cubicBezTo>
                    <a:pt x="591" y="237"/>
                    <a:pt x="600" y="244"/>
                    <a:pt x="602" y="240"/>
                  </a:cubicBezTo>
                  <a:cubicBezTo>
                    <a:pt x="604" y="236"/>
                    <a:pt x="593" y="238"/>
                    <a:pt x="592" y="235"/>
                  </a:cubicBezTo>
                  <a:cubicBezTo>
                    <a:pt x="592" y="232"/>
                    <a:pt x="595" y="234"/>
                    <a:pt x="597" y="232"/>
                  </a:cubicBezTo>
                  <a:cubicBezTo>
                    <a:pt x="599" y="230"/>
                    <a:pt x="595" y="226"/>
                    <a:pt x="593" y="225"/>
                  </a:cubicBezTo>
                  <a:cubicBezTo>
                    <a:pt x="590" y="224"/>
                    <a:pt x="590" y="228"/>
                    <a:pt x="587" y="228"/>
                  </a:cubicBezTo>
                  <a:cubicBezTo>
                    <a:pt x="585" y="228"/>
                    <a:pt x="587" y="224"/>
                    <a:pt x="589" y="221"/>
                  </a:cubicBezTo>
                  <a:cubicBezTo>
                    <a:pt x="590" y="219"/>
                    <a:pt x="580" y="216"/>
                    <a:pt x="576" y="217"/>
                  </a:cubicBezTo>
                  <a:cubicBezTo>
                    <a:pt x="572" y="219"/>
                    <a:pt x="570" y="216"/>
                    <a:pt x="570" y="214"/>
                  </a:cubicBezTo>
                  <a:cubicBezTo>
                    <a:pt x="570" y="211"/>
                    <a:pt x="563" y="214"/>
                    <a:pt x="560" y="216"/>
                  </a:cubicBezTo>
                  <a:cubicBezTo>
                    <a:pt x="557" y="218"/>
                    <a:pt x="554" y="214"/>
                    <a:pt x="557" y="213"/>
                  </a:cubicBezTo>
                  <a:cubicBezTo>
                    <a:pt x="561" y="213"/>
                    <a:pt x="565" y="210"/>
                    <a:pt x="564" y="207"/>
                  </a:cubicBezTo>
                  <a:cubicBezTo>
                    <a:pt x="563" y="204"/>
                    <a:pt x="554" y="203"/>
                    <a:pt x="552" y="207"/>
                  </a:cubicBezTo>
                  <a:cubicBezTo>
                    <a:pt x="550" y="211"/>
                    <a:pt x="543" y="203"/>
                    <a:pt x="543" y="200"/>
                  </a:cubicBezTo>
                  <a:cubicBezTo>
                    <a:pt x="543" y="196"/>
                    <a:pt x="531" y="199"/>
                    <a:pt x="533" y="194"/>
                  </a:cubicBezTo>
                  <a:cubicBezTo>
                    <a:pt x="534" y="189"/>
                    <a:pt x="519" y="187"/>
                    <a:pt x="515" y="187"/>
                  </a:cubicBezTo>
                  <a:cubicBezTo>
                    <a:pt x="512" y="187"/>
                    <a:pt x="506" y="190"/>
                    <a:pt x="507" y="194"/>
                  </a:cubicBezTo>
                  <a:cubicBezTo>
                    <a:pt x="507" y="198"/>
                    <a:pt x="502" y="196"/>
                    <a:pt x="502" y="192"/>
                  </a:cubicBezTo>
                  <a:cubicBezTo>
                    <a:pt x="501" y="188"/>
                    <a:pt x="491" y="196"/>
                    <a:pt x="488" y="196"/>
                  </a:cubicBezTo>
                  <a:cubicBezTo>
                    <a:pt x="485" y="196"/>
                    <a:pt x="490" y="186"/>
                    <a:pt x="489" y="183"/>
                  </a:cubicBezTo>
                  <a:cubicBezTo>
                    <a:pt x="487" y="180"/>
                    <a:pt x="485" y="179"/>
                    <a:pt x="483" y="173"/>
                  </a:cubicBezTo>
                  <a:cubicBezTo>
                    <a:pt x="481" y="168"/>
                    <a:pt x="470" y="170"/>
                    <a:pt x="467" y="173"/>
                  </a:cubicBezTo>
                  <a:cubicBezTo>
                    <a:pt x="464" y="176"/>
                    <a:pt x="455" y="175"/>
                    <a:pt x="450" y="180"/>
                  </a:cubicBezTo>
                  <a:cubicBezTo>
                    <a:pt x="445" y="185"/>
                    <a:pt x="451" y="190"/>
                    <a:pt x="453" y="192"/>
                  </a:cubicBezTo>
                  <a:cubicBezTo>
                    <a:pt x="455" y="194"/>
                    <a:pt x="445" y="196"/>
                    <a:pt x="448" y="199"/>
                  </a:cubicBezTo>
                  <a:cubicBezTo>
                    <a:pt x="452" y="202"/>
                    <a:pt x="457" y="201"/>
                    <a:pt x="457" y="205"/>
                  </a:cubicBezTo>
                  <a:cubicBezTo>
                    <a:pt x="457" y="210"/>
                    <a:pt x="445" y="204"/>
                    <a:pt x="443" y="200"/>
                  </a:cubicBezTo>
                  <a:cubicBezTo>
                    <a:pt x="442" y="196"/>
                    <a:pt x="444" y="193"/>
                    <a:pt x="442" y="190"/>
                  </a:cubicBezTo>
                  <a:cubicBezTo>
                    <a:pt x="439" y="187"/>
                    <a:pt x="441" y="183"/>
                    <a:pt x="446" y="178"/>
                  </a:cubicBezTo>
                  <a:cubicBezTo>
                    <a:pt x="451" y="173"/>
                    <a:pt x="454" y="174"/>
                    <a:pt x="454" y="171"/>
                  </a:cubicBezTo>
                  <a:cubicBezTo>
                    <a:pt x="454" y="168"/>
                    <a:pt x="434" y="168"/>
                    <a:pt x="422" y="179"/>
                  </a:cubicBezTo>
                  <a:cubicBezTo>
                    <a:pt x="411" y="190"/>
                    <a:pt x="414" y="204"/>
                    <a:pt x="415" y="207"/>
                  </a:cubicBezTo>
                  <a:cubicBezTo>
                    <a:pt x="416" y="210"/>
                    <a:pt x="426" y="208"/>
                    <a:pt x="432" y="210"/>
                  </a:cubicBezTo>
                  <a:cubicBezTo>
                    <a:pt x="438" y="212"/>
                    <a:pt x="435" y="214"/>
                    <a:pt x="430" y="214"/>
                  </a:cubicBezTo>
                  <a:cubicBezTo>
                    <a:pt x="426" y="213"/>
                    <a:pt x="418" y="211"/>
                    <a:pt x="418" y="215"/>
                  </a:cubicBezTo>
                  <a:cubicBezTo>
                    <a:pt x="418" y="218"/>
                    <a:pt x="428" y="224"/>
                    <a:pt x="434" y="222"/>
                  </a:cubicBezTo>
                  <a:cubicBezTo>
                    <a:pt x="439" y="221"/>
                    <a:pt x="439" y="221"/>
                    <a:pt x="442" y="224"/>
                  </a:cubicBezTo>
                  <a:cubicBezTo>
                    <a:pt x="444" y="227"/>
                    <a:pt x="451" y="226"/>
                    <a:pt x="458" y="227"/>
                  </a:cubicBezTo>
                  <a:cubicBezTo>
                    <a:pt x="465" y="227"/>
                    <a:pt x="473" y="230"/>
                    <a:pt x="476" y="230"/>
                  </a:cubicBezTo>
                  <a:cubicBezTo>
                    <a:pt x="479" y="230"/>
                    <a:pt x="483" y="228"/>
                    <a:pt x="484" y="226"/>
                  </a:cubicBezTo>
                  <a:cubicBezTo>
                    <a:pt x="485" y="225"/>
                    <a:pt x="498" y="229"/>
                    <a:pt x="502" y="229"/>
                  </a:cubicBezTo>
                  <a:cubicBezTo>
                    <a:pt x="506" y="229"/>
                    <a:pt x="504" y="225"/>
                    <a:pt x="501" y="224"/>
                  </a:cubicBezTo>
                  <a:cubicBezTo>
                    <a:pt x="499" y="223"/>
                    <a:pt x="500" y="218"/>
                    <a:pt x="503" y="220"/>
                  </a:cubicBezTo>
                  <a:cubicBezTo>
                    <a:pt x="506" y="222"/>
                    <a:pt x="512" y="223"/>
                    <a:pt x="513" y="226"/>
                  </a:cubicBezTo>
                  <a:cubicBezTo>
                    <a:pt x="513" y="229"/>
                    <a:pt x="516" y="227"/>
                    <a:pt x="517" y="230"/>
                  </a:cubicBezTo>
                  <a:cubicBezTo>
                    <a:pt x="517" y="232"/>
                    <a:pt x="529" y="235"/>
                    <a:pt x="529" y="238"/>
                  </a:cubicBezTo>
                  <a:cubicBezTo>
                    <a:pt x="529" y="241"/>
                    <a:pt x="518" y="242"/>
                    <a:pt x="521" y="245"/>
                  </a:cubicBezTo>
                  <a:cubicBezTo>
                    <a:pt x="524" y="247"/>
                    <a:pt x="529" y="242"/>
                    <a:pt x="534" y="241"/>
                  </a:cubicBezTo>
                  <a:cubicBezTo>
                    <a:pt x="538" y="241"/>
                    <a:pt x="538" y="251"/>
                    <a:pt x="541" y="249"/>
                  </a:cubicBezTo>
                  <a:cubicBezTo>
                    <a:pt x="545" y="247"/>
                    <a:pt x="549" y="251"/>
                    <a:pt x="553" y="257"/>
                  </a:cubicBezTo>
                  <a:cubicBezTo>
                    <a:pt x="558" y="263"/>
                    <a:pt x="553" y="269"/>
                    <a:pt x="553" y="271"/>
                  </a:cubicBezTo>
                  <a:cubicBezTo>
                    <a:pt x="554" y="273"/>
                    <a:pt x="562" y="272"/>
                    <a:pt x="566" y="270"/>
                  </a:cubicBezTo>
                  <a:cubicBezTo>
                    <a:pt x="571" y="267"/>
                    <a:pt x="575" y="273"/>
                    <a:pt x="579" y="276"/>
                  </a:cubicBezTo>
                  <a:cubicBezTo>
                    <a:pt x="582" y="279"/>
                    <a:pt x="566" y="285"/>
                    <a:pt x="567" y="282"/>
                  </a:cubicBezTo>
                  <a:cubicBezTo>
                    <a:pt x="569" y="279"/>
                    <a:pt x="557" y="270"/>
                    <a:pt x="547" y="274"/>
                  </a:cubicBezTo>
                  <a:cubicBezTo>
                    <a:pt x="536" y="278"/>
                    <a:pt x="544" y="284"/>
                    <a:pt x="545" y="288"/>
                  </a:cubicBezTo>
                  <a:cubicBezTo>
                    <a:pt x="546" y="291"/>
                    <a:pt x="535" y="295"/>
                    <a:pt x="526" y="292"/>
                  </a:cubicBezTo>
                  <a:cubicBezTo>
                    <a:pt x="516" y="288"/>
                    <a:pt x="519" y="294"/>
                    <a:pt x="515" y="294"/>
                  </a:cubicBezTo>
                  <a:cubicBezTo>
                    <a:pt x="511" y="294"/>
                    <a:pt x="507" y="300"/>
                    <a:pt x="510" y="304"/>
                  </a:cubicBezTo>
                  <a:cubicBezTo>
                    <a:pt x="514" y="308"/>
                    <a:pt x="522" y="304"/>
                    <a:pt x="528" y="305"/>
                  </a:cubicBezTo>
                  <a:cubicBezTo>
                    <a:pt x="535" y="305"/>
                    <a:pt x="535" y="307"/>
                    <a:pt x="536" y="303"/>
                  </a:cubicBezTo>
                  <a:cubicBezTo>
                    <a:pt x="537" y="300"/>
                    <a:pt x="544" y="301"/>
                    <a:pt x="548" y="302"/>
                  </a:cubicBezTo>
                  <a:cubicBezTo>
                    <a:pt x="553" y="303"/>
                    <a:pt x="552" y="310"/>
                    <a:pt x="558" y="311"/>
                  </a:cubicBezTo>
                  <a:cubicBezTo>
                    <a:pt x="563" y="311"/>
                    <a:pt x="559" y="317"/>
                    <a:pt x="562" y="321"/>
                  </a:cubicBezTo>
                  <a:cubicBezTo>
                    <a:pt x="566" y="325"/>
                    <a:pt x="577" y="323"/>
                    <a:pt x="581" y="327"/>
                  </a:cubicBezTo>
                  <a:cubicBezTo>
                    <a:pt x="586" y="331"/>
                    <a:pt x="604" y="340"/>
                    <a:pt x="606" y="337"/>
                  </a:cubicBezTo>
                  <a:cubicBezTo>
                    <a:pt x="609" y="333"/>
                    <a:pt x="591" y="317"/>
                    <a:pt x="585" y="315"/>
                  </a:cubicBezTo>
                  <a:cubicBezTo>
                    <a:pt x="580" y="314"/>
                    <a:pt x="591" y="312"/>
                    <a:pt x="597" y="317"/>
                  </a:cubicBezTo>
                  <a:cubicBezTo>
                    <a:pt x="604" y="323"/>
                    <a:pt x="614" y="325"/>
                    <a:pt x="619" y="319"/>
                  </a:cubicBezTo>
                  <a:cubicBezTo>
                    <a:pt x="624" y="312"/>
                    <a:pt x="615" y="314"/>
                    <a:pt x="615" y="310"/>
                  </a:cubicBezTo>
                  <a:cubicBezTo>
                    <a:pt x="615" y="305"/>
                    <a:pt x="612" y="298"/>
                    <a:pt x="607" y="298"/>
                  </a:cubicBezTo>
                  <a:cubicBezTo>
                    <a:pt x="602" y="298"/>
                    <a:pt x="589" y="288"/>
                    <a:pt x="594" y="286"/>
                  </a:cubicBezTo>
                  <a:cubicBezTo>
                    <a:pt x="598" y="284"/>
                    <a:pt x="592" y="281"/>
                    <a:pt x="596" y="277"/>
                  </a:cubicBezTo>
                  <a:cubicBezTo>
                    <a:pt x="599" y="273"/>
                    <a:pt x="603" y="281"/>
                    <a:pt x="607" y="281"/>
                  </a:cubicBezTo>
                  <a:close/>
                  <a:moveTo>
                    <a:pt x="532" y="264"/>
                  </a:moveTo>
                  <a:cubicBezTo>
                    <a:pt x="536" y="264"/>
                    <a:pt x="535" y="257"/>
                    <a:pt x="533" y="254"/>
                  </a:cubicBezTo>
                  <a:cubicBezTo>
                    <a:pt x="531" y="251"/>
                    <a:pt x="526" y="251"/>
                    <a:pt x="523" y="251"/>
                  </a:cubicBezTo>
                  <a:cubicBezTo>
                    <a:pt x="519" y="251"/>
                    <a:pt x="512" y="257"/>
                    <a:pt x="515" y="264"/>
                  </a:cubicBezTo>
                  <a:cubicBezTo>
                    <a:pt x="519" y="270"/>
                    <a:pt x="528" y="265"/>
                    <a:pt x="532" y="264"/>
                  </a:cubicBezTo>
                  <a:close/>
                  <a:moveTo>
                    <a:pt x="487" y="171"/>
                  </a:moveTo>
                  <a:cubicBezTo>
                    <a:pt x="485" y="176"/>
                    <a:pt x="492" y="176"/>
                    <a:pt x="492" y="181"/>
                  </a:cubicBezTo>
                  <a:cubicBezTo>
                    <a:pt x="493" y="187"/>
                    <a:pt x="499" y="189"/>
                    <a:pt x="504" y="185"/>
                  </a:cubicBezTo>
                  <a:cubicBezTo>
                    <a:pt x="509" y="182"/>
                    <a:pt x="524" y="186"/>
                    <a:pt x="524" y="182"/>
                  </a:cubicBezTo>
                  <a:cubicBezTo>
                    <a:pt x="524" y="178"/>
                    <a:pt x="509" y="171"/>
                    <a:pt x="503" y="172"/>
                  </a:cubicBezTo>
                  <a:cubicBezTo>
                    <a:pt x="498" y="173"/>
                    <a:pt x="489" y="167"/>
                    <a:pt x="487" y="171"/>
                  </a:cubicBezTo>
                  <a:close/>
                  <a:moveTo>
                    <a:pt x="621" y="475"/>
                  </a:moveTo>
                  <a:cubicBezTo>
                    <a:pt x="622" y="478"/>
                    <a:pt x="642" y="486"/>
                    <a:pt x="643" y="483"/>
                  </a:cubicBezTo>
                  <a:cubicBezTo>
                    <a:pt x="644" y="479"/>
                    <a:pt x="620" y="473"/>
                    <a:pt x="621" y="475"/>
                  </a:cubicBezTo>
                  <a:close/>
                  <a:moveTo>
                    <a:pt x="711" y="496"/>
                  </a:moveTo>
                  <a:cubicBezTo>
                    <a:pt x="710" y="499"/>
                    <a:pt x="708" y="494"/>
                    <a:pt x="711" y="492"/>
                  </a:cubicBezTo>
                  <a:cubicBezTo>
                    <a:pt x="714" y="490"/>
                    <a:pt x="711" y="489"/>
                    <a:pt x="708" y="490"/>
                  </a:cubicBezTo>
                  <a:cubicBezTo>
                    <a:pt x="705" y="492"/>
                    <a:pt x="706" y="484"/>
                    <a:pt x="708" y="482"/>
                  </a:cubicBezTo>
                  <a:cubicBezTo>
                    <a:pt x="711" y="481"/>
                    <a:pt x="702" y="478"/>
                    <a:pt x="702" y="481"/>
                  </a:cubicBezTo>
                  <a:cubicBezTo>
                    <a:pt x="702" y="483"/>
                    <a:pt x="695" y="482"/>
                    <a:pt x="695" y="479"/>
                  </a:cubicBezTo>
                  <a:cubicBezTo>
                    <a:pt x="694" y="477"/>
                    <a:pt x="689" y="476"/>
                    <a:pt x="691" y="474"/>
                  </a:cubicBezTo>
                  <a:cubicBezTo>
                    <a:pt x="693" y="473"/>
                    <a:pt x="686" y="472"/>
                    <a:pt x="685" y="475"/>
                  </a:cubicBezTo>
                  <a:cubicBezTo>
                    <a:pt x="684" y="478"/>
                    <a:pt x="682" y="473"/>
                    <a:pt x="686" y="469"/>
                  </a:cubicBezTo>
                  <a:cubicBezTo>
                    <a:pt x="689" y="465"/>
                    <a:pt x="688" y="462"/>
                    <a:pt x="691" y="460"/>
                  </a:cubicBezTo>
                  <a:cubicBezTo>
                    <a:pt x="695" y="458"/>
                    <a:pt x="691" y="456"/>
                    <a:pt x="687" y="457"/>
                  </a:cubicBezTo>
                  <a:cubicBezTo>
                    <a:pt x="684" y="459"/>
                    <a:pt x="674" y="472"/>
                    <a:pt x="674" y="475"/>
                  </a:cubicBezTo>
                  <a:cubicBezTo>
                    <a:pt x="674" y="479"/>
                    <a:pt x="674" y="483"/>
                    <a:pt x="671" y="483"/>
                  </a:cubicBezTo>
                  <a:cubicBezTo>
                    <a:pt x="667" y="483"/>
                    <a:pt x="664" y="486"/>
                    <a:pt x="666" y="488"/>
                  </a:cubicBezTo>
                  <a:cubicBezTo>
                    <a:pt x="669" y="490"/>
                    <a:pt x="659" y="495"/>
                    <a:pt x="664" y="498"/>
                  </a:cubicBezTo>
                  <a:cubicBezTo>
                    <a:pt x="667" y="499"/>
                    <a:pt x="672" y="497"/>
                    <a:pt x="676" y="497"/>
                  </a:cubicBezTo>
                  <a:cubicBezTo>
                    <a:pt x="681" y="498"/>
                    <a:pt x="684" y="498"/>
                    <a:pt x="688" y="495"/>
                  </a:cubicBezTo>
                  <a:cubicBezTo>
                    <a:pt x="691" y="493"/>
                    <a:pt x="691" y="498"/>
                    <a:pt x="695" y="497"/>
                  </a:cubicBezTo>
                  <a:cubicBezTo>
                    <a:pt x="699" y="497"/>
                    <a:pt x="693" y="500"/>
                    <a:pt x="693" y="503"/>
                  </a:cubicBezTo>
                  <a:cubicBezTo>
                    <a:pt x="693" y="506"/>
                    <a:pt x="697" y="502"/>
                    <a:pt x="700" y="500"/>
                  </a:cubicBezTo>
                  <a:cubicBezTo>
                    <a:pt x="703" y="499"/>
                    <a:pt x="706" y="500"/>
                    <a:pt x="705" y="502"/>
                  </a:cubicBezTo>
                  <a:cubicBezTo>
                    <a:pt x="704" y="505"/>
                    <a:pt x="713" y="507"/>
                    <a:pt x="715" y="503"/>
                  </a:cubicBezTo>
                  <a:cubicBezTo>
                    <a:pt x="717" y="500"/>
                    <a:pt x="713" y="494"/>
                    <a:pt x="711" y="496"/>
                  </a:cubicBezTo>
                  <a:close/>
                  <a:moveTo>
                    <a:pt x="67" y="431"/>
                  </a:moveTo>
                  <a:cubicBezTo>
                    <a:pt x="60" y="434"/>
                    <a:pt x="76" y="450"/>
                    <a:pt x="79" y="448"/>
                  </a:cubicBezTo>
                  <a:cubicBezTo>
                    <a:pt x="81" y="447"/>
                    <a:pt x="75" y="440"/>
                    <a:pt x="75" y="436"/>
                  </a:cubicBezTo>
                  <a:cubicBezTo>
                    <a:pt x="75" y="432"/>
                    <a:pt x="73" y="427"/>
                    <a:pt x="67" y="431"/>
                  </a:cubicBezTo>
                  <a:close/>
                  <a:moveTo>
                    <a:pt x="655" y="512"/>
                  </a:moveTo>
                  <a:cubicBezTo>
                    <a:pt x="652" y="512"/>
                    <a:pt x="654" y="509"/>
                    <a:pt x="654" y="507"/>
                  </a:cubicBezTo>
                  <a:cubicBezTo>
                    <a:pt x="655" y="505"/>
                    <a:pt x="649" y="507"/>
                    <a:pt x="649" y="510"/>
                  </a:cubicBezTo>
                  <a:cubicBezTo>
                    <a:pt x="649" y="512"/>
                    <a:pt x="645" y="513"/>
                    <a:pt x="645" y="514"/>
                  </a:cubicBezTo>
                  <a:cubicBezTo>
                    <a:pt x="645" y="519"/>
                    <a:pt x="644" y="516"/>
                    <a:pt x="641" y="518"/>
                  </a:cubicBezTo>
                  <a:cubicBezTo>
                    <a:pt x="638" y="519"/>
                    <a:pt x="627" y="518"/>
                    <a:pt x="627" y="515"/>
                  </a:cubicBezTo>
                  <a:cubicBezTo>
                    <a:pt x="627" y="513"/>
                    <a:pt x="619" y="512"/>
                    <a:pt x="618" y="508"/>
                  </a:cubicBezTo>
                  <a:cubicBezTo>
                    <a:pt x="618" y="505"/>
                    <a:pt x="614" y="504"/>
                    <a:pt x="617" y="500"/>
                  </a:cubicBezTo>
                  <a:cubicBezTo>
                    <a:pt x="620" y="496"/>
                    <a:pt x="617" y="494"/>
                    <a:pt x="614" y="497"/>
                  </a:cubicBezTo>
                  <a:cubicBezTo>
                    <a:pt x="611" y="500"/>
                    <a:pt x="609" y="496"/>
                    <a:pt x="613" y="494"/>
                  </a:cubicBezTo>
                  <a:cubicBezTo>
                    <a:pt x="617" y="493"/>
                    <a:pt x="625" y="491"/>
                    <a:pt x="621" y="484"/>
                  </a:cubicBezTo>
                  <a:cubicBezTo>
                    <a:pt x="617" y="477"/>
                    <a:pt x="592" y="486"/>
                    <a:pt x="586" y="489"/>
                  </a:cubicBezTo>
                  <a:cubicBezTo>
                    <a:pt x="580" y="493"/>
                    <a:pt x="572" y="504"/>
                    <a:pt x="569" y="504"/>
                  </a:cubicBezTo>
                  <a:cubicBezTo>
                    <a:pt x="565" y="504"/>
                    <a:pt x="574" y="498"/>
                    <a:pt x="576" y="496"/>
                  </a:cubicBezTo>
                  <a:cubicBezTo>
                    <a:pt x="577" y="494"/>
                    <a:pt x="576" y="491"/>
                    <a:pt x="577" y="492"/>
                  </a:cubicBezTo>
                  <a:cubicBezTo>
                    <a:pt x="579" y="493"/>
                    <a:pt x="585" y="485"/>
                    <a:pt x="589" y="482"/>
                  </a:cubicBezTo>
                  <a:cubicBezTo>
                    <a:pt x="592" y="479"/>
                    <a:pt x="597" y="482"/>
                    <a:pt x="597" y="479"/>
                  </a:cubicBezTo>
                  <a:cubicBezTo>
                    <a:pt x="598" y="477"/>
                    <a:pt x="599" y="475"/>
                    <a:pt x="603" y="472"/>
                  </a:cubicBezTo>
                  <a:cubicBezTo>
                    <a:pt x="607" y="469"/>
                    <a:pt x="649" y="470"/>
                    <a:pt x="653" y="470"/>
                  </a:cubicBezTo>
                  <a:cubicBezTo>
                    <a:pt x="657" y="470"/>
                    <a:pt x="665" y="464"/>
                    <a:pt x="668" y="461"/>
                  </a:cubicBezTo>
                  <a:cubicBezTo>
                    <a:pt x="670" y="457"/>
                    <a:pt x="673" y="457"/>
                    <a:pt x="679" y="458"/>
                  </a:cubicBezTo>
                  <a:cubicBezTo>
                    <a:pt x="685" y="458"/>
                    <a:pt x="687" y="453"/>
                    <a:pt x="690" y="451"/>
                  </a:cubicBezTo>
                  <a:cubicBezTo>
                    <a:pt x="693" y="449"/>
                    <a:pt x="692" y="448"/>
                    <a:pt x="689" y="447"/>
                  </a:cubicBezTo>
                  <a:cubicBezTo>
                    <a:pt x="687" y="447"/>
                    <a:pt x="685" y="445"/>
                    <a:pt x="687" y="445"/>
                  </a:cubicBezTo>
                  <a:cubicBezTo>
                    <a:pt x="689" y="445"/>
                    <a:pt x="691" y="443"/>
                    <a:pt x="692" y="440"/>
                  </a:cubicBezTo>
                  <a:cubicBezTo>
                    <a:pt x="693" y="437"/>
                    <a:pt x="691" y="438"/>
                    <a:pt x="688" y="434"/>
                  </a:cubicBezTo>
                  <a:cubicBezTo>
                    <a:pt x="684" y="430"/>
                    <a:pt x="682" y="435"/>
                    <a:pt x="679" y="435"/>
                  </a:cubicBezTo>
                  <a:cubicBezTo>
                    <a:pt x="676" y="435"/>
                    <a:pt x="681" y="430"/>
                    <a:pt x="678" y="429"/>
                  </a:cubicBezTo>
                  <a:cubicBezTo>
                    <a:pt x="676" y="427"/>
                    <a:pt x="670" y="428"/>
                    <a:pt x="666" y="432"/>
                  </a:cubicBezTo>
                  <a:cubicBezTo>
                    <a:pt x="662" y="435"/>
                    <a:pt x="662" y="432"/>
                    <a:pt x="658" y="435"/>
                  </a:cubicBezTo>
                  <a:cubicBezTo>
                    <a:pt x="655" y="439"/>
                    <a:pt x="655" y="433"/>
                    <a:pt x="656" y="432"/>
                  </a:cubicBezTo>
                  <a:cubicBezTo>
                    <a:pt x="658" y="430"/>
                    <a:pt x="659" y="432"/>
                    <a:pt x="661" y="430"/>
                  </a:cubicBezTo>
                  <a:cubicBezTo>
                    <a:pt x="663" y="428"/>
                    <a:pt x="664" y="430"/>
                    <a:pt x="668" y="427"/>
                  </a:cubicBezTo>
                  <a:cubicBezTo>
                    <a:pt x="672" y="425"/>
                    <a:pt x="676" y="426"/>
                    <a:pt x="677" y="424"/>
                  </a:cubicBezTo>
                  <a:cubicBezTo>
                    <a:pt x="678" y="422"/>
                    <a:pt x="675" y="419"/>
                    <a:pt x="671" y="420"/>
                  </a:cubicBezTo>
                  <a:cubicBezTo>
                    <a:pt x="667" y="421"/>
                    <a:pt x="665" y="415"/>
                    <a:pt x="662" y="417"/>
                  </a:cubicBezTo>
                  <a:cubicBezTo>
                    <a:pt x="660" y="418"/>
                    <a:pt x="660" y="414"/>
                    <a:pt x="657" y="416"/>
                  </a:cubicBezTo>
                  <a:cubicBezTo>
                    <a:pt x="655" y="417"/>
                    <a:pt x="653" y="415"/>
                    <a:pt x="652" y="412"/>
                  </a:cubicBezTo>
                  <a:cubicBezTo>
                    <a:pt x="650" y="408"/>
                    <a:pt x="643" y="403"/>
                    <a:pt x="638" y="401"/>
                  </a:cubicBezTo>
                  <a:cubicBezTo>
                    <a:pt x="633" y="400"/>
                    <a:pt x="637" y="397"/>
                    <a:pt x="639" y="399"/>
                  </a:cubicBezTo>
                  <a:cubicBezTo>
                    <a:pt x="642" y="401"/>
                    <a:pt x="644" y="397"/>
                    <a:pt x="645" y="396"/>
                  </a:cubicBezTo>
                  <a:cubicBezTo>
                    <a:pt x="647" y="394"/>
                    <a:pt x="644" y="392"/>
                    <a:pt x="642" y="392"/>
                  </a:cubicBezTo>
                  <a:cubicBezTo>
                    <a:pt x="641" y="392"/>
                    <a:pt x="641" y="390"/>
                    <a:pt x="641" y="388"/>
                  </a:cubicBezTo>
                  <a:cubicBezTo>
                    <a:pt x="642" y="386"/>
                    <a:pt x="636" y="384"/>
                    <a:pt x="636" y="382"/>
                  </a:cubicBezTo>
                  <a:cubicBezTo>
                    <a:pt x="636" y="380"/>
                    <a:pt x="633" y="379"/>
                    <a:pt x="633" y="377"/>
                  </a:cubicBezTo>
                  <a:cubicBezTo>
                    <a:pt x="633" y="376"/>
                    <a:pt x="630" y="373"/>
                    <a:pt x="630" y="371"/>
                  </a:cubicBezTo>
                  <a:cubicBezTo>
                    <a:pt x="630" y="369"/>
                    <a:pt x="625" y="365"/>
                    <a:pt x="624" y="362"/>
                  </a:cubicBezTo>
                  <a:cubicBezTo>
                    <a:pt x="624" y="360"/>
                    <a:pt x="621" y="358"/>
                    <a:pt x="620" y="355"/>
                  </a:cubicBezTo>
                  <a:cubicBezTo>
                    <a:pt x="619" y="352"/>
                    <a:pt x="618" y="353"/>
                    <a:pt x="617" y="358"/>
                  </a:cubicBezTo>
                  <a:cubicBezTo>
                    <a:pt x="616" y="362"/>
                    <a:pt x="612" y="362"/>
                    <a:pt x="613" y="363"/>
                  </a:cubicBezTo>
                  <a:cubicBezTo>
                    <a:pt x="615" y="366"/>
                    <a:pt x="614" y="366"/>
                    <a:pt x="612" y="368"/>
                  </a:cubicBezTo>
                  <a:cubicBezTo>
                    <a:pt x="610" y="370"/>
                    <a:pt x="613" y="372"/>
                    <a:pt x="610" y="372"/>
                  </a:cubicBezTo>
                  <a:cubicBezTo>
                    <a:pt x="608" y="372"/>
                    <a:pt x="609" y="378"/>
                    <a:pt x="607" y="376"/>
                  </a:cubicBezTo>
                  <a:cubicBezTo>
                    <a:pt x="606" y="373"/>
                    <a:pt x="603" y="374"/>
                    <a:pt x="603" y="376"/>
                  </a:cubicBezTo>
                  <a:cubicBezTo>
                    <a:pt x="603" y="379"/>
                    <a:pt x="597" y="381"/>
                    <a:pt x="595" y="381"/>
                  </a:cubicBezTo>
                  <a:cubicBezTo>
                    <a:pt x="592" y="381"/>
                    <a:pt x="592" y="376"/>
                    <a:pt x="590" y="377"/>
                  </a:cubicBezTo>
                  <a:cubicBezTo>
                    <a:pt x="588" y="379"/>
                    <a:pt x="589" y="373"/>
                    <a:pt x="586" y="373"/>
                  </a:cubicBezTo>
                  <a:cubicBezTo>
                    <a:pt x="583" y="374"/>
                    <a:pt x="581" y="373"/>
                    <a:pt x="581" y="371"/>
                  </a:cubicBezTo>
                  <a:cubicBezTo>
                    <a:pt x="582" y="368"/>
                    <a:pt x="576" y="367"/>
                    <a:pt x="578" y="365"/>
                  </a:cubicBezTo>
                  <a:cubicBezTo>
                    <a:pt x="580" y="363"/>
                    <a:pt x="578" y="361"/>
                    <a:pt x="577" y="356"/>
                  </a:cubicBezTo>
                  <a:cubicBezTo>
                    <a:pt x="577" y="351"/>
                    <a:pt x="580" y="351"/>
                    <a:pt x="580" y="349"/>
                  </a:cubicBezTo>
                  <a:cubicBezTo>
                    <a:pt x="580" y="347"/>
                    <a:pt x="578" y="347"/>
                    <a:pt x="576" y="349"/>
                  </a:cubicBezTo>
                  <a:cubicBezTo>
                    <a:pt x="574" y="350"/>
                    <a:pt x="574" y="347"/>
                    <a:pt x="571" y="347"/>
                  </a:cubicBezTo>
                  <a:cubicBezTo>
                    <a:pt x="569" y="347"/>
                    <a:pt x="562" y="347"/>
                    <a:pt x="562" y="344"/>
                  </a:cubicBezTo>
                  <a:cubicBezTo>
                    <a:pt x="561" y="340"/>
                    <a:pt x="559" y="342"/>
                    <a:pt x="558" y="339"/>
                  </a:cubicBezTo>
                  <a:cubicBezTo>
                    <a:pt x="557" y="336"/>
                    <a:pt x="554" y="338"/>
                    <a:pt x="554" y="336"/>
                  </a:cubicBezTo>
                  <a:cubicBezTo>
                    <a:pt x="554" y="334"/>
                    <a:pt x="553" y="333"/>
                    <a:pt x="551" y="333"/>
                  </a:cubicBezTo>
                  <a:cubicBezTo>
                    <a:pt x="548" y="333"/>
                    <a:pt x="548" y="330"/>
                    <a:pt x="545" y="330"/>
                  </a:cubicBezTo>
                  <a:cubicBezTo>
                    <a:pt x="542" y="330"/>
                    <a:pt x="538" y="332"/>
                    <a:pt x="537" y="333"/>
                  </a:cubicBezTo>
                  <a:cubicBezTo>
                    <a:pt x="535" y="333"/>
                    <a:pt x="531" y="330"/>
                    <a:pt x="530" y="331"/>
                  </a:cubicBezTo>
                  <a:cubicBezTo>
                    <a:pt x="528" y="333"/>
                    <a:pt x="528" y="331"/>
                    <a:pt x="523" y="329"/>
                  </a:cubicBezTo>
                  <a:cubicBezTo>
                    <a:pt x="519" y="328"/>
                    <a:pt x="513" y="328"/>
                    <a:pt x="512" y="329"/>
                  </a:cubicBezTo>
                  <a:cubicBezTo>
                    <a:pt x="512" y="331"/>
                    <a:pt x="508" y="331"/>
                    <a:pt x="509" y="335"/>
                  </a:cubicBezTo>
                  <a:cubicBezTo>
                    <a:pt x="510" y="339"/>
                    <a:pt x="513" y="338"/>
                    <a:pt x="514" y="341"/>
                  </a:cubicBezTo>
                  <a:cubicBezTo>
                    <a:pt x="515" y="343"/>
                    <a:pt x="512" y="342"/>
                    <a:pt x="512" y="345"/>
                  </a:cubicBezTo>
                  <a:cubicBezTo>
                    <a:pt x="512" y="347"/>
                    <a:pt x="510" y="347"/>
                    <a:pt x="510" y="348"/>
                  </a:cubicBezTo>
                  <a:cubicBezTo>
                    <a:pt x="510" y="350"/>
                    <a:pt x="511" y="350"/>
                    <a:pt x="512" y="353"/>
                  </a:cubicBezTo>
                  <a:cubicBezTo>
                    <a:pt x="513" y="356"/>
                    <a:pt x="515" y="356"/>
                    <a:pt x="515" y="360"/>
                  </a:cubicBezTo>
                  <a:cubicBezTo>
                    <a:pt x="516" y="364"/>
                    <a:pt x="514" y="364"/>
                    <a:pt x="512" y="364"/>
                  </a:cubicBezTo>
                  <a:cubicBezTo>
                    <a:pt x="510" y="365"/>
                    <a:pt x="512" y="367"/>
                    <a:pt x="510" y="370"/>
                  </a:cubicBezTo>
                  <a:cubicBezTo>
                    <a:pt x="507" y="372"/>
                    <a:pt x="505" y="376"/>
                    <a:pt x="507" y="377"/>
                  </a:cubicBezTo>
                  <a:cubicBezTo>
                    <a:pt x="509" y="379"/>
                    <a:pt x="516" y="382"/>
                    <a:pt x="519" y="387"/>
                  </a:cubicBezTo>
                  <a:cubicBezTo>
                    <a:pt x="522" y="392"/>
                    <a:pt x="522" y="399"/>
                    <a:pt x="521" y="405"/>
                  </a:cubicBezTo>
                  <a:cubicBezTo>
                    <a:pt x="520" y="410"/>
                    <a:pt x="514" y="411"/>
                    <a:pt x="510" y="416"/>
                  </a:cubicBezTo>
                  <a:cubicBezTo>
                    <a:pt x="505" y="420"/>
                    <a:pt x="501" y="420"/>
                    <a:pt x="498" y="420"/>
                  </a:cubicBezTo>
                  <a:cubicBezTo>
                    <a:pt x="496" y="420"/>
                    <a:pt x="498" y="424"/>
                    <a:pt x="501" y="428"/>
                  </a:cubicBezTo>
                  <a:cubicBezTo>
                    <a:pt x="504" y="431"/>
                    <a:pt x="501" y="432"/>
                    <a:pt x="503" y="436"/>
                  </a:cubicBezTo>
                  <a:cubicBezTo>
                    <a:pt x="504" y="439"/>
                    <a:pt x="503" y="442"/>
                    <a:pt x="505" y="445"/>
                  </a:cubicBezTo>
                  <a:cubicBezTo>
                    <a:pt x="507" y="449"/>
                    <a:pt x="506" y="450"/>
                    <a:pt x="503" y="452"/>
                  </a:cubicBezTo>
                  <a:cubicBezTo>
                    <a:pt x="501" y="455"/>
                    <a:pt x="504" y="453"/>
                    <a:pt x="505" y="456"/>
                  </a:cubicBezTo>
                  <a:cubicBezTo>
                    <a:pt x="505" y="459"/>
                    <a:pt x="503" y="458"/>
                    <a:pt x="501" y="456"/>
                  </a:cubicBezTo>
                  <a:cubicBezTo>
                    <a:pt x="499" y="454"/>
                    <a:pt x="497" y="459"/>
                    <a:pt x="497" y="461"/>
                  </a:cubicBezTo>
                  <a:cubicBezTo>
                    <a:pt x="497" y="463"/>
                    <a:pt x="491" y="458"/>
                    <a:pt x="490" y="458"/>
                  </a:cubicBezTo>
                  <a:cubicBezTo>
                    <a:pt x="488" y="459"/>
                    <a:pt x="490" y="455"/>
                    <a:pt x="487" y="453"/>
                  </a:cubicBezTo>
                  <a:cubicBezTo>
                    <a:pt x="484" y="450"/>
                    <a:pt x="481" y="450"/>
                    <a:pt x="481" y="447"/>
                  </a:cubicBezTo>
                  <a:cubicBezTo>
                    <a:pt x="481" y="445"/>
                    <a:pt x="476" y="443"/>
                    <a:pt x="476" y="440"/>
                  </a:cubicBezTo>
                  <a:cubicBezTo>
                    <a:pt x="476" y="437"/>
                    <a:pt x="476" y="430"/>
                    <a:pt x="475" y="428"/>
                  </a:cubicBezTo>
                  <a:cubicBezTo>
                    <a:pt x="474" y="426"/>
                    <a:pt x="475" y="423"/>
                    <a:pt x="476" y="422"/>
                  </a:cubicBezTo>
                  <a:cubicBezTo>
                    <a:pt x="477" y="420"/>
                    <a:pt x="475" y="417"/>
                    <a:pt x="472" y="417"/>
                  </a:cubicBezTo>
                  <a:cubicBezTo>
                    <a:pt x="468" y="417"/>
                    <a:pt x="464" y="415"/>
                    <a:pt x="459" y="416"/>
                  </a:cubicBezTo>
                  <a:cubicBezTo>
                    <a:pt x="455" y="416"/>
                    <a:pt x="452" y="415"/>
                    <a:pt x="451" y="414"/>
                  </a:cubicBezTo>
                  <a:cubicBezTo>
                    <a:pt x="450" y="413"/>
                    <a:pt x="446" y="410"/>
                    <a:pt x="440" y="409"/>
                  </a:cubicBezTo>
                  <a:cubicBezTo>
                    <a:pt x="434" y="407"/>
                    <a:pt x="432" y="405"/>
                    <a:pt x="431" y="403"/>
                  </a:cubicBezTo>
                  <a:cubicBezTo>
                    <a:pt x="431" y="401"/>
                    <a:pt x="425" y="400"/>
                    <a:pt x="424" y="399"/>
                  </a:cubicBezTo>
                  <a:cubicBezTo>
                    <a:pt x="423" y="397"/>
                    <a:pt x="418" y="396"/>
                    <a:pt x="415" y="396"/>
                  </a:cubicBezTo>
                  <a:cubicBezTo>
                    <a:pt x="413" y="397"/>
                    <a:pt x="408" y="392"/>
                    <a:pt x="405" y="392"/>
                  </a:cubicBezTo>
                  <a:cubicBezTo>
                    <a:pt x="401" y="392"/>
                    <a:pt x="394" y="395"/>
                    <a:pt x="393" y="396"/>
                  </a:cubicBezTo>
                  <a:cubicBezTo>
                    <a:pt x="391" y="396"/>
                    <a:pt x="393" y="393"/>
                    <a:pt x="394" y="392"/>
                  </a:cubicBezTo>
                  <a:cubicBezTo>
                    <a:pt x="395" y="390"/>
                    <a:pt x="391" y="385"/>
                    <a:pt x="390" y="382"/>
                  </a:cubicBezTo>
                  <a:cubicBezTo>
                    <a:pt x="389" y="378"/>
                    <a:pt x="388" y="374"/>
                    <a:pt x="384" y="375"/>
                  </a:cubicBezTo>
                  <a:cubicBezTo>
                    <a:pt x="381" y="375"/>
                    <a:pt x="376" y="373"/>
                    <a:pt x="375" y="372"/>
                  </a:cubicBezTo>
                  <a:cubicBezTo>
                    <a:pt x="374" y="372"/>
                    <a:pt x="374" y="362"/>
                    <a:pt x="375" y="357"/>
                  </a:cubicBezTo>
                  <a:cubicBezTo>
                    <a:pt x="376" y="353"/>
                    <a:pt x="381" y="347"/>
                    <a:pt x="381" y="344"/>
                  </a:cubicBezTo>
                  <a:cubicBezTo>
                    <a:pt x="381" y="341"/>
                    <a:pt x="384" y="340"/>
                    <a:pt x="386" y="339"/>
                  </a:cubicBezTo>
                  <a:cubicBezTo>
                    <a:pt x="389" y="339"/>
                    <a:pt x="387" y="333"/>
                    <a:pt x="390" y="333"/>
                  </a:cubicBezTo>
                  <a:cubicBezTo>
                    <a:pt x="392" y="333"/>
                    <a:pt x="392" y="332"/>
                    <a:pt x="393" y="329"/>
                  </a:cubicBezTo>
                  <a:cubicBezTo>
                    <a:pt x="393" y="327"/>
                    <a:pt x="397" y="329"/>
                    <a:pt x="395" y="327"/>
                  </a:cubicBezTo>
                  <a:cubicBezTo>
                    <a:pt x="393" y="325"/>
                    <a:pt x="395" y="325"/>
                    <a:pt x="399" y="325"/>
                  </a:cubicBezTo>
                  <a:cubicBezTo>
                    <a:pt x="403" y="325"/>
                    <a:pt x="409" y="323"/>
                    <a:pt x="408" y="319"/>
                  </a:cubicBezTo>
                  <a:cubicBezTo>
                    <a:pt x="407" y="315"/>
                    <a:pt x="396" y="318"/>
                    <a:pt x="396" y="315"/>
                  </a:cubicBezTo>
                  <a:cubicBezTo>
                    <a:pt x="396" y="311"/>
                    <a:pt x="383" y="311"/>
                    <a:pt x="384" y="309"/>
                  </a:cubicBezTo>
                  <a:cubicBezTo>
                    <a:pt x="385" y="307"/>
                    <a:pt x="397" y="311"/>
                    <a:pt x="402" y="312"/>
                  </a:cubicBezTo>
                  <a:cubicBezTo>
                    <a:pt x="406" y="314"/>
                    <a:pt x="408" y="314"/>
                    <a:pt x="411" y="314"/>
                  </a:cubicBezTo>
                  <a:cubicBezTo>
                    <a:pt x="415" y="314"/>
                    <a:pt x="413" y="309"/>
                    <a:pt x="413" y="307"/>
                  </a:cubicBezTo>
                  <a:cubicBezTo>
                    <a:pt x="414" y="305"/>
                    <a:pt x="421" y="310"/>
                    <a:pt x="425" y="309"/>
                  </a:cubicBezTo>
                  <a:cubicBezTo>
                    <a:pt x="429" y="308"/>
                    <a:pt x="433" y="299"/>
                    <a:pt x="437" y="297"/>
                  </a:cubicBezTo>
                  <a:cubicBezTo>
                    <a:pt x="440" y="295"/>
                    <a:pt x="437" y="293"/>
                    <a:pt x="431" y="293"/>
                  </a:cubicBezTo>
                  <a:cubicBezTo>
                    <a:pt x="424" y="294"/>
                    <a:pt x="420" y="291"/>
                    <a:pt x="417" y="288"/>
                  </a:cubicBezTo>
                  <a:cubicBezTo>
                    <a:pt x="413" y="286"/>
                    <a:pt x="413" y="284"/>
                    <a:pt x="417" y="284"/>
                  </a:cubicBezTo>
                  <a:cubicBezTo>
                    <a:pt x="421" y="284"/>
                    <a:pt x="430" y="292"/>
                    <a:pt x="433" y="292"/>
                  </a:cubicBezTo>
                  <a:cubicBezTo>
                    <a:pt x="437" y="292"/>
                    <a:pt x="442" y="285"/>
                    <a:pt x="445" y="283"/>
                  </a:cubicBezTo>
                  <a:cubicBezTo>
                    <a:pt x="448" y="281"/>
                    <a:pt x="443" y="280"/>
                    <a:pt x="441" y="278"/>
                  </a:cubicBezTo>
                  <a:cubicBezTo>
                    <a:pt x="439" y="277"/>
                    <a:pt x="444" y="276"/>
                    <a:pt x="447" y="276"/>
                  </a:cubicBezTo>
                  <a:cubicBezTo>
                    <a:pt x="450" y="276"/>
                    <a:pt x="451" y="278"/>
                    <a:pt x="452" y="280"/>
                  </a:cubicBezTo>
                  <a:cubicBezTo>
                    <a:pt x="453" y="281"/>
                    <a:pt x="458" y="279"/>
                    <a:pt x="461" y="279"/>
                  </a:cubicBezTo>
                  <a:cubicBezTo>
                    <a:pt x="463" y="279"/>
                    <a:pt x="460" y="275"/>
                    <a:pt x="456" y="273"/>
                  </a:cubicBezTo>
                  <a:cubicBezTo>
                    <a:pt x="452" y="271"/>
                    <a:pt x="456" y="268"/>
                    <a:pt x="458" y="271"/>
                  </a:cubicBezTo>
                  <a:cubicBezTo>
                    <a:pt x="459" y="273"/>
                    <a:pt x="462" y="273"/>
                    <a:pt x="463" y="276"/>
                  </a:cubicBezTo>
                  <a:cubicBezTo>
                    <a:pt x="465" y="280"/>
                    <a:pt x="467" y="277"/>
                    <a:pt x="470" y="276"/>
                  </a:cubicBezTo>
                  <a:cubicBezTo>
                    <a:pt x="474" y="275"/>
                    <a:pt x="475" y="272"/>
                    <a:pt x="477" y="270"/>
                  </a:cubicBezTo>
                  <a:cubicBezTo>
                    <a:pt x="479" y="268"/>
                    <a:pt x="480" y="271"/>
                    <a:pt x="482" y="267"/>
                  </a:cubicBezTo>
                  <a:cubicBezTo>
                    <a:pt x="484" y="264"/>
                    <a:pt x="481" y="261"/>
                    <a:pt x="478" y="259"/>
                  </a:cubicBezTo>
                  <a:cubicBezTo>
                    <a:pt x="475" y="256"/>
                    <a:pt x="478" y="254"/>
                    <a:pt x="475" y="253"/>
                  </a:cubicBezTo>
                  <a:cubicBezTo>
                    <a:pt x="473" y="251"/>
                    <a:pt x="472" y="249"/>
                    <a:pt x="476" y="249"/>
                  </a:cubicBezTo>
                  <a:cubicBezTo>
                    <a:pt x="479" y="250"/>
                    <a:pt x="482" y="249"/>
                    <a:pt x="484" y="247"/>
                  </a:cubicBezTo>
                  <a:cubicBezTo>
                    <a:pt x="485" y="244"/>
                    <a:pt x="478" y="244"/>
                    <a:pt x="482" y="242"/>
                  </a:cubicBezTo>
                  <a:cubicBezTo>
                    <a:pt x="485" y="240"/>
                    <a:pt x="482" y="238"/>
                    <a:pt x="479" y="238"/>
                  </a:cubicBezTo>
                  <a:cubicBezTo>
                    <a:pt x="476" y="238"/>
                    <a:pt x="473" y="237"/>
                    <a:pt x="473" y="234"/>
                  </a:cubicBezTo>
                  <a:cubicBezTo>
                    <a:pt x="473" y="231"/>
                    <a:pt x="467" y="233"/>
                    <a:pt x="464" y="231"/>
                  </a:cubicBezTo>
                  <a:cubicBezTo>
                    <a:pt x="460" y="230"/>
                    <a:pt x="453" y="230"/>
                    <a:pt x="451" y="230"/>
                  </a:cubicBezTo>
                  <a:cubicBezTo>
                    <a:pt x="449" y="231"/>
                    <a:pt x="449" y="238"/>
                    <a:pt x="452" y="238"/>
                  </a:cubicBezTo>
                  <a:cubicBezTo>
                    <a:pt x="454" y="238"/>
                    <a:pt x="457" y="241"/>
                    <a:pt x="454" y="242"/>
                  </a:cubicBezTo>
                  <a:cubicBezTo>
                    <a:pt x="452" y="243"/>
                    <a:pt x="455" y="246"/>
                    <a:pt x="453" y="245"/>
                  </a:cubicBezTo>
                  <a:cubicBezTo>
                    <a:pt x="451" y="245"/>
                    <a:pt x="448" y="244"/>
                    <a:pt x="448" y="249"/>
                  </a:cubicBezTo>
                  <a:cubicBezTo>
                    <a:pt x="447" y="254"/>
                    <a:pt x="447" y="255"/>
                    <a:pt x="444" y="257"/>
                  </a:cubicBezTo>
                  <a:cubicBezTo>
                    <a:pt x="441" y="259"/>
                    <a:pt x="443" y="252"/>
                    <a:pt x="440" y="252"/>
                  </a:cubicBezTo>
                  <a:cubicBezTo>
                    <a:pt x="437" y="252"/>
                    <a:pt x="437" y="258"/>
                    <a:pt x="439" y="258"/>
                  </a:cubicBezTo>
                  <a:cubicBezTo>
                    <a:pt x="441" y="259"/>
                    <a:pt x="442" y="261"/>
                    <a:pt x="442" y="263"/>
                  </a:cubicBezTo>
                  <a:cubicBezTo>
                    <a:pt x="443" y="266"/>
                    <a:pt x="438" y="264"/>
                    <a:pt x="436" y="267"/>
                  </a:cubicBezTo>
                  <a:cubicBezTo>
                    <a:pt x="435" y="270"/>
                    <a:pt x="434" y="266"/>
                    <a:pt x="432" y="264"/>
                  </a:cubicBezTo>
                  <a:cubicBezTo>
                    <a:pt x="429" y="262"/>
                    <a:pt x="426" y="258"/>
                    <a:pt x="427" y="255"/>
                  </a:cubicBezTo>
                  <a:cubicBezTo>
                    <a:pt x="427" y="253"/>
                    <a:pt x="428" y="252"/>
                    <a:pt x="430" y="252"/>
                  </a:cubicBezTo>
                  <a:cubicBezTo>
                    <a:pt x="432" y="251"/>
                    <a:pt x="430" y="250"/>
                    <a:pt x="430" y="246"/>
                  </a:cubicBezTo>
                  <a:cubicBezTo>
                    <a:pt x="430" y="243"/>
                    <a:pt x="427" y="244"/>
                    <a:pt x="424" y="241"/>
                  </a:cubicBezTo>
                  <a:cubicBezTo>
                    <a:pt x="422" y="237"/>
                    <a:pt x="419" y="237"/>
                    <a:pt x="417" y="239"/>
                  </a:cubicBezTo>
                  <a:cubicBezTo>
                    <a:pt x="415" y="241"/>
                    <a:pt x="416" y="244"/>
                    <a:pt x="414" y="245"/>
                  </a:cubicBezTo>
                  <a:cubicBezTo>
                    <a:pt x="411" y="246"/>
                    <a:pt x="413" y="251"/>
                    <a:pt x="410" y="251"/>
                  </a:cubicBezTo>
                  <a:cubicBezTo>
                    <a:pt x="408" y="252"/>
                    <a:pt x="409" y="242"/>
                    <a:pt x="408" y="242"/>
                  </a:cubicBezTo>
                  <a:cubicBezTo>
                    <a:pt x="406" y="241"/>
                    <a:pt x="406" y="239"/>
                    <a:pt x="409" y="238"/>
                  </a:cubicBezTo>
                  <a:cubicBezTo>
                    <a:pt x="411" y="238"/>
                    <a:pt x="413" y="235"/>
                    <a:pt x="411" y="235"/>
                  </a:cubicBezTo>
                  <a:cubicBezTo>
                    <a:pt x="408" y="235"/>
                    <a:pt x="404" y="232"/>
                    <a:pt x="403" y="232"/>
                  </a:cubicBezTo>
                  <a:cubicBezTo>
                    <a:pt x="401" y="231"/>
                    <a:pt x="398" y="235"/>
                    <a:pt x="397" y="233"/>
                  </a:cubicBezTo>
                  <a:cubicBezTo>
                    <a:pt x="395" y="232"/>
                    <a:pt x="397" y="228"/>
                    <a:pt x="397" y="226"/>
                  </a:cubicBezTo>
                  <a:cubicBezTo>
                    <a:pt x="397" y="224"/>
                    <a:pt x="400" y="227"/>
                    <a:pt x="402" y="225"/>
                  </a:cubicBezTo>
                  <a:cubicBezTo>
                    <a:pt x="403" y="222"/>
                    <a:pt x="397" y="222"/>
                    <a:pt x="397" y="220"/>
                  </a:cubicBezTo>
                  <a:cubicBezTo>
                    <a:pt x="397" y="217"/>
                    <a:pt x="391" y="216"/>
                    <a:pt x="390" y="215"/>
                  </a:cubicBezTo>
                  <a:cubicBezTo>
                    <a:pt x="388" y="214"/>
                    <a:pt x="391" y="210"/>
                    <a:pt x="390" y="208"/>
                  </a:cubicBezTo>
                  <a:cubicBezTo>
                    <a:pt x="389" y="206"/>
                    <a:pt x="382" y="201"/>
                    <a:pt x="380" y="201"/>
                  </a:cubicBezTo>
                  <a:cubicBezTo>
                    <a:pt x="377" y="202"/>
                    <a:pt x="376" y="197"/>
                    <a:pt x="378" y="198"/>
                  </a:cubicBezTo>
                  <a:cubicBezTo>
                    <a:pt x="379" y="198"/>
                    <a:pt x="380" y="197"/>
                    <a:pt x="383" y="193"/>
                  </a:cubicBezTo>
                  <a:cubicBezTo>
                    <a:pt x="386" y="190"/>
                    <a:pt x="387" y="189"/>
                    <a:pt x="385" y="188"/>
                  </a:cubicBezTo>
                  <a:cubicBezTo>
                    <a:pt x="383" y="187"/>
                    <a:pt x="381" y="185"/>
                    <a:pt x="385" y="185"/>
                  </a:cubicBezTo>
                  <a:cubicBezTo>
                    <a:pt x="389" y="186"/>
                    <a:pt x="396" y="188"/>
                    <a:pt x="398" y="186"/>
                  </a:cubicBezTo>
                  <a:cubicBezTo>
                    <a:pt x="400" y="185"/>
                    <a:pt x="407" y="174"/>
                    <a:pt x="409" y="171"/>
                  </a:cubicBezTo>
                  <a:cubicBezTo>
                    <a:pt x="412" y="167"/>
                    <a:pt x="407" y="166"/>
                    <a:pt x="401" y="167"/>
                  </a:cubicBezTo>
                  <a:cubicBezTo>
                    <a:pt x="395" y="168"/>
                    <a:pt x="393" y="165"/>
                    <a:pt x="388" y="164"/>
                  </a:cubicBezTo>
                  <a:cubicBezTo>
                    <a:pt x="382" y="164"/>
                    <a:pt x="372" y="165"/>
                    <a:pt x="371" y="167"/>
                  </a:cubicBezTo>
                  <a:cubicBezTo>
                    <a:pt x="370" y="168"/>
                    <a:pt x="374" y="170"/>
                    <a:pt x="373" y="172"/>
                  </a:cubicBezTo>
                  <a:cubicBezTo>
                    <a:pt x="373" y="173"/>
                    <a:pt x="369" y="170"/>
                    <a:pt x="368" y="171"/>
                  </a:cubicBezTo>
                  <a:cubicBezTo>
                    <a:pt x="367" y="172"/>
                    <a:pt x="368" y="174"/>
                    <a:pt x="368" y="180"/>
                  </a:cubicBezTo>
                  <a:cubicBezTo>
                    <a:pt x="367" y="187"/>
                    <a:pt x="369" y="187"/>
                    <a:pt x="371" y="189"/>
                  </a:cubicBezTo>
                  <a:cubicBezTo>
                    <a:pt x="373" y="192"/>
                    <a:pt x="372" y="195"/>
                    <a:pt x="372" y="199"/>
                  </a:cubicBezTo>
                  <a:cubicBezTo>
                    <a:pt x="372" y="203"/>
                    <a:pt x="369" y="202"/>
                    <a:pt x="367" y="203"/>
                  </a:cubicBezTo>
                  <a:cubicBezTo>
                    <a:pt x="366" y="204"/>
                    <a:pt x="371" y="206"/>
                    <a:pt x="370" y="208"/>
                  </a:cubicBezTo>
                  <a:cubicBezTo>
                    <a:pt x="369" y="211"/>
                    <a:pt x="365" y="207"/>
                    <a:pt x="363" y="207"/>
                  </a:cubicBezTo>
                  <a:cubicBezTo>
                    <a:pt x="361" y="208"/>
                    <a:pt x="359" y="214"/>
                    <a:pt x="362" y="216"/>
                  </a:cubicBezTo>
                  <a:cubicBezTo>
                    <a:pt x="364" y="218"/>
                    <a:pt x="365" y="218"/>
                    <a:pt x="363" y="220"/>
                  </a:cubicBezTo>
                  <a:cubicBezTo>
                    <a:pt x="361" y="222"/>
                    <a:pt x="359" y="226"/>
                    <a:pt x="364" y="229"/>
                  </a:cubicBezTo>
                  <a:cubicBezTo>
                    <a:pt x="368" y="232"/>
                    <a:pt x="376" y="232"/>
                    <a:pt x="380" y="235"/>
                  </a:cubicBezTo>
                  <a:cubicBezTo>
                    <a:pt x="384" y="237"/>
                    <a:pt x="378" y="236"/>
                    <a:pt x="380" y="239"/>
                  </a:cubicBezTo>
                  <a:cubicBezTo>
                    <a:pt x="381" y="242"/>
                    <a:pt x="377" y="243"/>
                    <a:pt x="377" y="245"/>
                  </a:cubicBezTo>
                  <a:cubicBezTo>
                    <a:pt x="377" y="248"/>
                    <a:pt x="379" y="246"/>
                    <a:pt x="381" y="242"/>
                  </a:cubicBezTo>
                  <a:cubicBezTo>
                    <a:pt x="383" y="239"/>
                    <a:pt x="385" y="244"/>
                    <a:pt x="385" y="247"/>
                  </a:cubicBezTo>
                  <a:cubicBezTo>
                    <a:pt x="385" y="250"/>
                    <a:pt x="381" y="248"/>
                    <a:pt x="379" y="252"/>
                  </a:cubicBezTo>
                  <a:cubicBezTo>
                    <a:pt x="377" y="255"/>
                    <a:pt x="375" y="256"/>
                    <a:pt x="371" y="255"/>
                  </a:cubicBezTo>
                  <a:cubicBezTo>
                    <a:pt x="368" y="254"/>
                    <a:pt x="370" y="260"/>
                    <a:pt x="371" y="263"/>
                  </a:cubicBezTo>
                  <a:cubicBezTo>
                    <a:pt x="373" y="266"/>
                    <a:pt x="371" y="267"/>
                    <a:pt x="367" y="266"/>
                  </a:cubicBezTo>
                  <a:cubicBezTo>
                    <a:pt x="363" y="265"/>
                    <a:pt x="361" y="262"/>
                    <a:pt x="363" y="259"/>
                  </a:cubicBezTo>
                  <a:cubicBezTo>
                    <a:pt x="365" y="256"/>
                    <a:pt x="366" y="253"/>
                    <a:pt x="364" y="253"/>
                  </a:cubicBezTo>
                  <a:cubicBezTo>
                    <a:pt x="362" y="253"/>
                    <a:pt x="356" y="253"/>
                    <a:pt x="355" y="250"/>
                  </a:cubicBezTo>
                  <a:cubicBezTo>
                    <a:pt x="353" y="248"/>
                    <a:pt x="356" y="249"/>
                    <a:pt x="360" y="249"/>
                  </a:cubicBezTo>
                  <a:cubicBezTo>
                    <a:pt x="365" y="250"/>
                    <a:pt x="361" y="246"/>
                    <a:pt x="365" y="246"/>
                  </a:cubicBezTo>
                  <a:cubicBezTo>
                    <a:pt x="368" y="246"/>
                    <a:pt x="371" y="248"/>
                    <a:pt x="374" y="245"/>
                  </a:cubicBezTo>
                  <a:cubicBezTo>
                    <a:pt x="377" y="243"/>
                    <a:pt x="372" y="238"/>
                    <a:pt x="370" y="239"/>
                  </a:cubicBezTo>
                  <a:cubicBezTo>
                    <a:pt x="367" y="239"/>
                    <a:pt x="363" y="241"/>
                    <a:pt x="363" y="238"/>
                  </a:cubicBezTo>
                  <a:cubicBezTo>
                    <a:pt x="363" y="236"/>
                    <a:pt x="367" y="237"/>
                    <a:pt x="370" y="237"/>
                  </a:cubicBezTo>
                  <a:cubicBezTo>
                    <a:pt x="372" y="236"/>
                    <a:pt x="368" y="233"/>
                    <a:pt x="365" y="234"/>
                  </a:cubicBezTo>
                  <a:cubicBezTo>
                    <a:pt x="361" y="235"/>
                    <a:pt x="359" y="235"/>
                    <a:pt x="356" y="232"/>
                  </a:cubicBezTo>
                  <a:cubicBezTo>
                    <a:pt x="353" y="229"/>
                    <a:pt x="348" y="227"/>
                    <a:pt x="347" y="234"/>
                  </a:cubicBezTo>
                  <a:cubicBezTo>
                    <a:pt x="345" y="241"/>
                    <a:pt x="340" y="237"/>
                    <a:pt x="339" y="240"/>
                  </a:cubicBezTo>
                  <a:cubicBezTo>
                    <a:pt x="337" y="242"/>
                    <a:pt x="341" y="244"/>
                    <a:pt x="346" y="244"/>
                  </a:cubicBezTo>
                  <a:cubicBezTo>
                    <a:pt x="350" y="244"/>
                    <a:pt x="354" y="248"/>
                    <a:pt x="352" y="248"/>
                  </a:cubicBezTo>
                  <a:cubicBezTo>
                    <a:pt x="349" y="248"/>
                    <a:pt x="350" y="252"/>
                    <a:pt x="348" y="250"/>
                  </a:cubicBezTo>
                  <a:cubicBezTo>
                    <a:pt x="345" y="249"/>
                    <a:pt x="343" y="250"/>
                    <a:pt x="345" y="253"/>
                  </a:cubicBezTo>
                  <a:cubicBezTo>
                    <a:pt x="347" y="255"/>
                    <a:pt x="344" y="256"/>
                    <a:pt x="344" y="258"/>
                  </a:cubicBezTo>
                  <a:cubicBezTo>
                    <a:pt x="344" y="260"/>
                    <a:pt x="340" y="258"/>
                    <a:pt x="337" y="258"/>
                  </a:cubicBezTo>
                  <a:cubicBezTo>
                    <a:pt x="333" y="257"/>
                    <a:pt x="326" y="259"/>
                    <a:pt x="321" y="260"/>
                  </a:cubicBezTo>
                  <a:cubicBezTo>
                    <a:pt x="316" y="261"/>
                    <a:pt x="311" y="259"/>
                    <a:pt x="308" y="257"/>
                  </a:cubicBezTo>
                  <a:cubicBezTo>
                    <a:pt x="306" y="254"/>
                    <a:pt x="303" y="255"/>
                    <a:pt x="300" y="255"/>
                  </a:cubicBezTo>
                  <a:cubicBezTo>
                    <a:pt x="296" y="255"/>
                    <a:pt x="297" y="251"/>
                    <a:pt x="293" y="251"/>
                  </a:cubicBezTo>
                  <a:cubicBezTo>
                    <a:pt x="288" y="251"/>
                    <a:pt x="289" y="247"/>
                    <a:pt x="289" y="245"/>
                  </a:cubicBezTo>
                  <a:cubicBezTo>
                    <a:pt x="288" y="242"/>
                    <a:pt x="279" y="243"/>
                    <a:pt x="275" y="245"/>
                  </a:cubicBezTo>
                  <a:cubicBezTo>
                    <a:pt x="272" y="247"/>
                    <a:pt x="265" y="246"/>
                    <a:pt x="264" y="250"/>
                  </a:cubicBezTo>
                  <a:cubicBezTo>
                    <a:pt x="262" y="254"/>
                    <a:pt x="265" y="254"/>
                    <a:pt x="267" y="254"/>
                  </a:cubicBezTo>
                  <a:cubicBezTo>
                    <a:pt x="270" y="254"/>
                    <a:pt x="270" y="250"/>
                    <a:pt x="275" y="251"/>
                  </a:cubicBezTo>
                  <a:cubicBezTo>
                    <a:pt x="280" y="252"/>
                    <a:pt x="283" y="246"/>
                    <a:pt x="285" y="248"/>
                  </a:cubicBezTo>
                  <a:cubicBezTo>
                    <a:pt x="288" y="250"/>
                    <a:pt x="277" y="254"/>
                    <a:pt x="272" y="255"/>
                  </a:cubicBezTo>
                  <a:cubicBezTo>
                    <a:pt x="268" y="256"/>
                    <a:pt x="269" y="260"/>
                    <a:pt x="273" y="266"/>
                  </a:cubicBezTo>
                  <a:cubicBezTo>
                    <a:pt x="278" y="273"/>
                    <a:pt x="271" y="269"/>
                    <a:pt x="271" y="272"/>
                  </a:cubicBezTo>
                  <a:cubicBezTo>
                    <a:pt x="271" y="275"/>
                    <a:pt x="263" y="271"/>
                    <a:pt x="266" y="270"/>
                  </a:cubicBezTo>
                  <a:cubicBezTo>
                    <a:pt x="269" y="269"/>
                    <a:pt x="268" y="266"/>
                    <a:pt x="265" y="264"/>
                  </a:cubicBezTo>
                  <a:cubicBezTo>
                    <a:pt x="263" y="261"/>
                    <a:pt x="261" y="264"/>
                    <a:pt x="261" y="261"/>
                  </a:cubicBezTo>
                  <a:cubicBezTo>
                    <a:pt x="261" y="259"/>
                    <a:pt x="258" y="261"/>
                    <a:pt x="256" y="259"/>
                  </a:cubicBezTo>
                  <a:cubicBezTo>
                    <a:pt x="253" y="257"/>
                    <a:pt x="252" y="256"/>
                    <a:pt x="249" y="258"/>
                  </a:cubicBezTo>
                  <a:cubicBezTo>
                    <a:pt x="245" y="259"/>
                    <a:pt x="241" y="259"/>
                    <a:pt x="234" y="260"/>
                  </a:cubicBezTo>
                  <a:cubicBezTo>
                    <a:pt x="226" y="261"/>
                    <a:pt x="213" y="261"/>
                    <a:pt x="210" y="259"/>
                  </a:cubicBezTo>
                  <a:cubicBezTo>
                    <a:pt x="208" y="256"/>
                    <a:pt x="217" y="252"/>
                    <a:pt x="219" y="252"/>
                  </a:cubicBezTo>
                  <a:cubicBezTo>
                    <a:pt x="222" y="253"/>
                    <a:pt x="220" y="249"/>
                    <a:pt x="216" y="246"/>
                  </a:cubicBezTo>
                  <a:cubicBezTo>
                    <a:pt x="212" y="243"/>
                    <a:pt x="203" y="241"/>
                    <a:pt x="203" y="243"/>
                  </a:cubicBezTo>
                  <a:cubicBezTo>
                    <a:pt x="203" y="245"/>
                    <a:pt x="198" y="243"/>
                    <a:pt x="191" y="242"/>
                  </a:cubicBezTo>
                  <a:cubicBezTo>
                    <a:pt x="185" y="241"/>
                    <a:pt x="184" y="238"/>
                    <a:pt x="180" y="238"/>
                  </a:cubicBezTo>
                  <a:cubicBezTo>
                    <a:pt x="175" y="238"/>
                    <a:pt x="169" y="237"/>
                    <a:pt x="164" y="233"/>
                  </a:cubicBezTo>
                  <a:cubicBezTo>
                    <a:pt x="159" y="229"/>
                    <a:pt x="147" y="230"/>
                    <a:pt x="146" y="234"/>
                  </a:cubicBezTo>
                  <a:cubicBezTo>
                    <a:pt x="144" y="237"/>
                    <a:pt x="140" y="237"/>
                    <a:pt x="136" y="237"/>
                  </a:cubicBezTo>
                  <a:cubicBezTo>
                    <a:pt x="133" y="237"/>
                    <a:pt x="138" y="233"/>
                    <a:pt x="137" y="232"/>
                  </a:cubicBezTo>
                  <a:cubicBezTo>
                    <a:pt x="135" y="231"/>
                    <a:pt x="137" y="226"/>
                    <a:pt x="134" y="226"/>
                  </a:cubicBezTo>
                  <a:cubicBezTo>
                    <a:pt x="131" y="225"/>
                    <a:pt x="129" y="237"/>
                    <a:pt x="123" y="237"/>
                  </a:cubicBezTo>
                  <a:cubicBezTo>
                    <a:pt x="118" y="237"/>
                    <a:pt x="116" y="224"/>
                    <a:pt x="111" y="221"/>
                  </a:cubicBezTo>
                  <a:cubicBezTo>
                    <a:pt x="107" y="218"/>
                    <a:pt x="103" y="217"/>
                    <a:pt x="106" y="222"/>
                  </a:cubicBezTo>
                  <a:cubicBezTo>
                    <a:pt x="110" y="227"/>
                    <a:pt x="103" y="224"/>
                    <a:pt x="103" y="227"/>
                  </a:cubicBezTo>
                  <a:cubicBezTo>
                    <a:pt x="104" y="230"/>
                    <a:pt x="97" y="234"/>
                    <a:pt x="98" y="232"/>
                  </a:cubicBezTo>
                  <a:cubicBezTo>
                    <a:pt x="98" y="230"/>
                    <a:pt x="94" y="228"/>
                    <a:pt x="90" y="233"/>
                  </a:cubicBezTo>
                  <a:cubicBezTo>
                    <a:pt x="85" y="238"/>
                    <a:pt x="82" y="238"/>
                    <a:pt x="82" y="236"/>
                  </a:cubicBezTo>
                  <a:cubicBezTo>
                    <a:pt x="82" y="234"/>
                    <a:pt x="69" y="241"/>
                    <a:pt x="70" y="243"/>
                  </a:cubicBezTo>
                  <a:cubicBezTo>
                    <a:pt x="70" y="245"/>
                    <a:pt x="68" y="246"/>
                    <a:pt x="64" y="246"/>
                  </a:cubicBezTo>
                  <a:cubicBezTo>
                    <a:pt x="61" y="246"/>
                    <a:pt x="63" y="243"/>
                    <a:pt x="66" y="242"/>
                  </a:cubicBezTo>
                  <a:cubicBezTo>
                    <a:pt x="69" y="240"/>
                    <a:pt x="77" y="234"/>
                    <a:pt x="82" y="233"/>
                  </a:cubicBezTo>
                  <a:cubicBezTo>
                    <a:pt x="86" y="232"/>
                    <a:pt x="94" y="229"/>
                    <a:pt x="94" y="227"/>
                  </a:cubicBezTo>
                  <a:cubicBezTo>
                    <a:pt x="95" y="225"/>
                    <a:pt x="90" y="226"/>
                    <a:pt x="87" y="226"/>
                  </a:cubicBezTo>
                  <a:cubicBezTo>
                    <a:pt x="85" y="225"/>
                    <a:pt x="80" y="229"/>
                    <a:pt x="75" y="231"/>
                  </a:cubicBezTo>
                  <a:cubicBezTo>
                    <a:pt x="70" y="233"/>
                    <a:pt x="64" y="232"/>
                    <a:pt x="66" y="235"/>
                  </a:cubicBezTo>
                  <a:cubicBezTo>
                    <a:pt x="67" y="238"/>
                    <a:pt x="61" y="235"/>
                    <a:pt x="60" y="237"/>
                  </a:cubicBezTo>
                  <a:cubicBezTo>
                    <a:pt x="59" y="239"/>
                    <a:pt x="57" y="236"/>
                    <a:pt x="58" y="235"/>
                  </a:cubicBezTo>
                  <a:cubicBezTo>
                    <a:pt x="60" y="234"/>
                    <a:pt x="54" y="232"/>
                    <a:pt x="54" y="234"/>
                  </a:cubicBezTo>
                  <a:cubicBezTo>
                    <a:pt x="54" y="235"/>
                    <a:pt x="53" y="236"/>
                    <a:pt x="49" y="236"/>
                  </a:cubicBezTo>
                  <a:cubicBezTo>
                    <a:pt x="44" y="236"/>
                    <a:pt x="40" y="239"/>
                    <a:pt x="43" y="242"/>
                  </a:cubicBezTo>
                  <a:cubicBezTo>
                    <a:pt x="46" y="244"/>
                    <a:pt x="48" y="245"/>
                    <a:pt x="46" y="246"/>
                  </a:cubicBezTo>
                  <a:cubicBezTo>
                    <a:pt x="45" y="248"/>
                    <a:pt x="40" y="242"/>
                    <a:pt x="34" y="243"/>
                  </a:cubicBezTo>
                  <a:cubicBezTo>
                    <a:pt x="28" y="244"/>
                    <a:pt x="15" y="236"/>
                    <a:pt x="15" y="234"/>
                  </a:cubicBezTo>
                  <a:cubicBezTo>
                    <a:pt x="15" y="233"/>
                    <a:pt x="7" y="234"/>
                    <a:pt x="0" y="233"/>
                  </a:cubicBezTo>
                  <a:cubicBezTo>
                    <a:pt x="0" y="356"/>
                    <a:pt x="0" y="356"/>
                    <a:pt x="0" y="356"/>
                  </a:cubicBezTo>
                  <a:cubicBezTo>
                    <a:pt x="0" y="356"/>
                    <a:pt x="4" y="359"/>
                    <a:pt x="5" y="357"/>
                  </a:cubicBezTo>
                  <a:cubicBezTo>
                    <a:pt x="6" y="356"/>
                    <a:pt x="8" y="358"/>
                    <a:pt x="12" y="356"/>
                  </a:cubicBezTo>
                  <a:cubicBezTo>
                    <a:pt x="16" y="354"/>
                    <a:pt x="18" y="358"/>
                    <a:pt x="18" y="360"/>
                  </a:cubicBezTo>
                  <a:cubicBezTo>
                    <a:pt x="18" y="362"/>
                    <a:pt x="23" y="365"/>
                    <a:pt x="26" y="368"/>
                  </a:cubicBezTo>
                  <a:cubicBezTo>
                    <a:pt x="28" y="371"/>
                    <a:pt x="29" y="374"/>
                    <a:pt x="32" y="372"/>
                  </a:cubicBezTo>
                  <a:cubicBezTo>
                    <a:pt x="34" y="370"/>
                    <a:pt x="39" y="369"/>
                    <a:pt x="39" y="366"/>
                  </a:cubicBezTo>
                  <a:cubicBezTo>
                    <a:pt x="39" y="363"/>
                    <a:pt x="50" y="363"/>
                    <a:pt x="50" y="367"/>
                  </a:cubicBezTo>
                  <a:cubicBezTo>
                    <a:pt x="50" y="371"/>
                    <a:pt x="61" y="376"/>
                    <a:pt x="68" y="386"/>
                  </a:cubicBezTo>
                  <a:cubicBezTo>
                    <a:pt x="74" y="397"/>
                    <a:pt x="73" y="400"/>
                    <a:pt x="82" y="403"/>
                  </a:cubicBezTo>
                  <a:cubicBezTo>
                    <a:pt x="91" y="407"/>
                    <a:pt x="91" y="409"/>
                    <a:pt x="89" y="412"/>
                  </a:cubicBezTo>
                  <a:cubicBezTo>
                    <a:pt x="88" y="415"/>
                    <a:pt x="95" y="417"/>
                    <a:pt x="91" y="419"/>
                  </a:cubicBezTo>
                  <a:cubicBezTo>
                    <a:pt x="90" y="420"/>
                    <a:pt x="88" y="422"/>
                    <a:pt x="86" y="423"/>
                  </a:cubicBezTo>
                  <a:cubicBezTo>
                    <a:pt x="86" y="425"/>
                    <a:pt x="87" y="426"/>
                    <a:pt x="89" y="427"/>
                  </a:cubicBezTo>
                  <a:cubicBezTo>
                    <a:pt x="91" y="429"/>
                    <a:pt x="85" y="429"/>
                    <a:pt x="87" y="431"/>
                  </a:cubicBezTo>
                  <a:cubicBezTo>
                    <a:pt x="89" y="432"/>
                    <a:pt x="87" y="435"/>
                    <a:pt x="88" y="437"/>
                  </a:cubicBezTo>
                  <a:cubicBezTo>
                    <a:pt x="90" y="439"/>
                    <a:pt x="93" y="438"/>
                    <a:pt x="95" y="436"/>
                  </a:cubicBezTo>
                  <a:cubicBezTo>
                    <a:pt x="97" y="435"/>
                    <a:pt x="99" y="438"/>
                    <a:pt x="97" y="441"/>
                  </a:cubicBezTo>
                  <a:cubicBezTo>
                    <a:pt x="95" y="444"/>
                    <a:pt x="99" y="446"/>
                    <a:pt x="100" y="444"/>
                  </a:cubicBezTo>
                  <a:cubicBezTo>
                    <a:pt x="102" y="442"/>
                    <a:pt x="105" y="447"/>
                    <a:pt x="107" y="448"/>
                  </a:cubicBezTo>
                  <a:cubicBezTo>
                    <a:pt x="109" y="449"/>
                    <a:pt x="110" y="451"/>
                    <a:pt x="108" y="451"/>
                  </a:cubicBezTo>
                  <a:cubicBezTo>
                    <a:pt x="105" y="451"/>
                    <a:pt x="105" y="456"/>
                    <a:pt x="107" y="456"/>
                  </a:cubicBezTo>
                  <a:cubicBezTo>
                    <a:pt x="109" y="456"/>
                    <a:pt x="109" y="459"/>
                    <a:pt x="109" y="460"/>
                  </a:cubicBezTo>
                  <a:cubicBezTo>
                    <a:pt x="109" y="462"/>
                    <a:pt x="115" y="464"/>
                    <a:pt x="118" y="464"/>
                  </a:cubicBezTo>
                  <a:cubicBezTo>
                    <a:pt x="120" y="463"/>
                    <a:pt x="122" y="465"/>
                    <a:pt x="123" y="467"/>
                  </a:cubicBezTo>
                  <a:cubicBezTo>
                    <a:pt x="124" y="469"/>
                    <a:pt x="128" y="470"/>
                    <a:pt x="130" y="469"/>
                  </a:cubicBezTo>
                  <a:cubicBezTo>
                    <a:pt x="132" y="468"/>
                    <a:pt x="133" y="471"/>
                    <a:pt x="133" y="474"/>
                  </a:cubicBezTo>
                  <a:cubicBezTo>
                    <a:pt x="133" y="476"/>
                    <a:pt x="137" y="475"/>
                    <a:pt x="139" y="475"/>
                  </a:cubicBezTo>
                  <a:cubicBezTo>
                    <a:pt x="141" y="475"/>
                    <a:pt x="143" y="478"/>
                    <a:pt x="144" y="477"/>
                  </a:cubicBezTo>
                  <a:cubicBezTo>
                    <a:pt x="147" y="476"/>
                    <a:pt x="148" y="481"/>
                    <a:pt x="150" y="485"/>
                  </a:cubicBezTo>
                  <a:cubicBezTo>
                    <a:pt x="372" y="484"/>
                    <a:pt x="372" y="484"/>
                    <a:pt x="372" y="484"/>
                  </a:cubicBezTo>
                  <a:cubicBezTo>
                    <a:pt x="372" y="484"/>
                    <a:pt x="372" y="478"/>
                    <a:pt x="375" y="480"/>
                  </a:cubicBezTo>
                  <a:cubicBezTo>
                    <a:pt x="377" y="482"/>
                    <a:pt x="375" y="485"/>
                    <a:pt x="378" y="486"/>
                  </a:cubicBezTo>
                  <a:cubicBezTo>
                    <a:pt x="381" y="487"/>
                    <a:pt x="383" y="489"/>
                    <a:pt x="385" y="488"/>
                  </a:cubicBezTo>
                  <a:cubicBezTo>
                    <a:pt x="386" y="488"/>
                    <a:pt x="389" y="485"/>
                    <a:pt x="392" y="489"/>
                  </a:cubicBezTo>
                  <a:cubicBezTo>
                    <a:pt x="395" y="492"/>
                    <a:pt x="397" y="489"/>
                    <a:pt x="399" y="491"/>
                  </a:cubicBezTo>
                  <a:cubicBezTo>
                    <a:pt x="400" y="493"/>
                    <a:pt x="404" y="495"/>
                    <a:pt x="406" y="493"/>
                  </a:cubicBezTo>
                  <a:cubicBezTo>
                    <a:pt x="407" y="490"/>
                    <a:pt x="414" y="493"/>
                    <a:pt x="417" y="494"/>
                  </a:cubicBezTo>
                  <a:cubicBezTo>
                    <a:pt x="421" y="491"/>
                    <a:pt x="424" y="484"/>
                    <a:pt x="428" y="484"/>
                  </a:cubicBezTo>
                  <a:cubicBezTo>
                    <a:pt x="432" y="484"/>
                    <a:pt x="444" y="485"/>
                    <a:pt x="445" y="491"/>
                  </a:cubicBezTo>
                  <a:cubicBezTo>
                    <a:pt x="446" y="498"/>
                    <a:pt x="453" y="492"/>
                    <a:pt x="453" y="498"/>
                  </a:cubicBezTo>
                  <a:cubicBezTo>
                    <a:pt x="454" y="502"/>
                    <a:pt x="459" y="506"/>
                    <a:pt x="458" y="509"/>
                  </a:cubicBezTo>
                  <a:cubicBezTo>
                    <a:pt x="459" y="510"/>
                    <a:pt x="461" y="511"/>
                    <a:pt x="462" y="512"/>
                  </a:cubicBezTo>
                  <a:cubicBezTo>
                    <a:pt x="465" y="511"/>
                    <a:pt x="471" y="512"/>
                    <a:pt x="475" y="514"/>
                  </a:cubicBezTo>
                  <a:cubicBezTo>
                    <a:pt x="480" y="515"/>
                    <a:pt x="487" y="511"/>
                    <a:pt x="490" y="517"/>
                  </a:cubicBezTo>
                  <a:cubicBezTo>
                    <a:pt x="492" y="524"/>
                    <a:pt x="498" y="528"/>
                    <a:pt x="493" y="529"/>
                  </a:cubicBezTo>
                  <a:cubicBezTo>
                    <a:pt x="488" y="529"/>
                    <a:pt x="482" y="522"/>
                    <a:pt x="482" y="526"/>
                  </a:cubicBezTo>
                  <a:cubicBezTo>
                    <a:pt x="483" y="530"/>
                    <a:pt x="480" y="528"/>
                    <a:pt x="480" y="533"/>
                  </a:cubicBezTo>
                  <a:cubicBezTo>
                    <a:pt x="480" y="539"/>
                    <a:pt x="476" y="546"/>
                    <a:pt x="474" y="546"/>
                  </a:cubicBezTo>
                  <a:cubicBezTo>
                    <a:pt x="474" y="546"/>
                    <a:pt x="474" y="546"/>
                    <a:pt x="474" y="546"/>
                  </a:cubicBezTo>
                  <a:cubicBezTo>
                    <a:pt x="473" y="548"/>
                    <a:pt x="473" y="550"/>
                    <a:pt x="475" y="552"/>
                  </a:cubicBezTo>
                  <a:cubicBezTo>
                    <a:pt x="478" y="550"/>
                    <a:pt x="482" y="547"/>
                    <a:pt x="485" y="547"/>
                  </a:cubicBezTo>
                  <a:cubicBezTo>
                    <a:pt x="490" y="547"/>
                    <a:pt x="492" y="550"/>
                    <a:pt x="495" y="548"/>
                  </a:cubicBezTo>
                  <a:cubicBezTo>
                    <a:pt x="499" y="545"/>
                    <a:pt x="500" y="544"/>
                    <a:pt x="500" y="546"/>
                  </a:cubicBezTo>
                  <a:cubicBezTo>
                    <a:pt x="501" y="546"/>
                    <a:pt x="500" y="547"/>
                    <a:pt x="500" y="547"/>
                  </a:cubicBezTo>
                  <a:cubicBezTo>
                    <a:pt x="502" y="546"/>
                    <a:pt x="503" y="545"/>
                    <a:pt x="503" y="545"/>
                  </a:cubicBezTo>
                  <a:cubicBezTo>
                    <a:pt x="503" y="544"/>
                    <a:pt x="503" y="543"/>
                    <a:pt x="502" y="542"/>
                  </a:cubicBezTo>
                  <a:cubicBezTo>
                    <a:pt x="499" y="542"/>
                    <a:pt x="498" y="542"/>
                    <a:pt x="497" y="540"/>
                  </a:cubicBezTo>
                  <a:cubicBezTo>
                    <a:pt x="495" y="536"/>
                    <a:pt x="507" y="533"/>
                    <a:pt x="513" y="534"/>
                  </a:cubicBezTo>
                  <a:cubicBezTo>
                    <a:pt x="518" y="534"/>
                    <a:pt x="522" y="530"/>
                    <a:pt x="524" y="533"/>
                  </a:cubicBezTo>
                  <a:cubicBezTo>
                    <a:pt x="527" y="530"/>
                    <a:pt x="533" y="525"/>
                    <a:pt x="535" y="525"/>
                  </a:cubicBezTo>
                  <a:cubicBezTo>
                    <a:pt x="537" y="525"/>
                    <a:pt x="562" y="524"/>
                    <a:pt x="562" y="524"/>
                  </a:cubicBezTo>
                  <a:cubicBezTo>
                    <a:pt x="562" y="524"/>
                    <a:pt x="571" y="519"/>
                    <a:pt x="572" y="514"/>
                  </a:cubicBezTo>
                  <a:cubicBezTo>
                    <a:pt x="574" y="509"/>
                    <a:pt x="579" y="497"/>
                    <a:pt x="583" y="500"/>
                  </a:cubicBezTo>
                  <a:cubicBezTo>
                    <a:pt x="586" y="502"/>
                    <a:pt x="593" y="500"/>
                    <a:pt x="593" y="503"/>
                  </a:cubicBezTo>
                  <a:cubicBezTo>
                    <a:pt x="594" y="505"/>
                    <a:pt x="591" y="513"/>
                    <a:pt x="600" y="525"/>
                  </a:cubicBezTo>
                  <a:cubicBezTo>
                    <a:pt x="603" y="523"/>
                    <a:pt x="607" y="521"/>
                    <a:pt x="609" y="522"/>
                  </a:cubicBezTo>
                  <a:cubicBezTo>
                    <a:pt x="612" y="522"/>
                    <a:pt x="617" y="517"/>
                    <a:pt x="618" y="515"/>
                  </a:cubicBezTo>
                  <a:cubicBezTo>
                    <a:pt x="619" y="512"/>
                    <a:pt x="621" y="517"/>
                    <a:pt x="619" y="518"/>
                  </a:cubicBezTo>
                  <a:cubicBezTo>
                    <a:pt x="616" y="519"/>
                    <a:pt x="621" y="521"/>
                    <a:pt x="626" y="521"/>
                  </a:cubicBezTo>
                  <a:cubicBezTo>
                    <a:pt x="631" y="521"/>
                    <a:pt x="624" y="523"/>
                    <a:pt x="620" y="523"/>
                  </a:cubicBezTo>
                  <a:cubicBezTo>
                    <a:pt x="616" y="522"/>
                    <a:pt x="614" y="523"/>
                    <a:pt x="609" y="528"/>
                  </a:cubicBezTo>
                  <a:cubicBezTo>
                    <a:pt x="604" y="533"/>
                    <a:pt x="606" y="534"/>
                    <a:pt x="609" y="537"/>
                  </a:cubicBezTo>
                  <a:cubicBezTo>
                    <a:pt x="611" y="539"/>
                    <a:pt x="615" y="538"/>
                    <a:pt x="619" y="535"/>
                  </a:cubicBezTo>
                  <a:cubicBezTo>
                    <a:pt x="623" y="532"/>
                    <a:pt x="623" y="528"/>
                    <a:pt x="627" y="528"/>
                  </a:cubicBezTo>
                  <a:cubicBezTo>
                    <a:pt x="631" y="529"/>
                    <a:pt x="641" y="525"/>
                    <a:pt x="645" y="523"/>
                  </a:cubicBezTo>
                  <a:cubicBezTo>
                    <a:pt x="650" y="522"/>
                    <a:pt x="647" y="521"/>
                    <a:pt x="647" y="519"/>
                  </a:cubicBezTo>
                  <a:cubicBezTo>
                    <a:pt x="647" y="517"/>
                    <a:pt x="655" y="517"/>
                    <a:pt x="658" y="515"/>
                  </a:cubicBezTo>
                  <a:cubicBezTo>
                    <a:pt x="660" y="513"/>
                    <a:pt x="657" y="512"/>
                    <a:pt x="655" y="512"/>
                  </a:cubicBezTo>
                  <a:close/>
                  <a:moveTo>
                    <a:pt x="190" y="281"/>
                  </a:moveTo>
                  <a:cubicBezTo>
                    <a:pt x="186" y="287"/>
                    <a:pt x="184" y="288"/>
                    <a:pt x="179" y="287"/>
                  </a:cubicBezTo>
                  <a:cubicBezTo>
                    <a:pt x="174" y="286"/>
                    <a:pt x="171" y="288"/>
                    <a:pt x="174" y="290"/>
                  </a:cubicBezTo>
                  <a:cubicBezTo>
                    <a:pt x="176" y="292"/>
                    <a:pt x="176" y="293"/>
                    <a:pt x="171" y="294"/>
                  </a:cubicBezTo>
                  <a:cubicBezTo>
                    <a:pt x="167" y="295"/>
                    <a:pt x="163" y="299"/>
                    <a:pt x="161" y="299"/>
                  </a:cubicBezTo>
                  <a:cubicBezTo>
                    <a:pt x="159" y="298"/>
                    <a:pt x="170" y="291"/>
                    <a:pt x="167" y="289"/>
                  </a:cubicBezTo>
                  <a:cubicBezTo>
                    <a:pt x="164" y="287"/>
                    <a:pt x="158" y="292"/>
                    <a:pt x="158" y="295"/>
                  </a:cubicBezTo>
                  <a:cubicBezTo>
                    <a:pt x="157" y="297"/>
                    <a:pt x="153" y="297"/>
                    <a:pt x="150" y="297"/>
                  </a:cubicBezTo>
                  <a:cubicBezTo>
                    <a:pt x="148" y="297"/>
                    <a:pt x="144" y="294"/>
                    <a:pt x="147" y="294"/>
                  </a:cubicBezTo>
                  <a:cubicBezTo>
                    <a:pt x="150" y="294"/>
                    <a:pt x="148" y="291"/>
                    <a:pt x="151" y="289"/>
                  </a:cubicBezTo>
                  <a:cubicBezTo>
                    <a:pt x="155" y="288"/>
                    <a:pt x="151" y="286"/>
                    <a:pt x="152" y="284"/>
                  </a:cubicBezTo>
                  <a:cubicBezTo>
                    <a:pt x="153" y="283"/>
                    <a:pt x="160" y="286"/>
                    <a:pt x="161" y="283"/>
                  </a:cubicBezTo>
                  <a:cubicBezTo>
                    <a:pt x="161" y="280"/>
                    <a:pt x="153" y="278"/>
                    <a:pt x="150" y="280"/>
                  </a:cubicBezTo>
                  <a:cubicBezTo>
                    <a:pt x="148" y="281"/>
                    <a:pt x="142" y="285"/>
                    <a:pt x="135" y="282"/>
                  </a:cubicBezTo>
                  <a:cubicBezTo>
                    <a:pt x="133" y="281"/>
                    <a:pt x="153" y="279"/>
                    <a:pt x="156" y="276"/>
                  </a:cubicBezTo>
                  <a:cubicBezTo>
                    <a:pt x="160" y="273"/>
                    <a:pt x="175" y="269"/>
                    <a:pt x="176" y="272"/>
                  </a:cubicBezTo>
                  <a:cubicBezTo>
                    <a:pt x="177" y="275"/>
                    <a:pt x="168" y="277"/>
                    <a:pt x="172" y="279"/>
                  </a:cubicBezTo>
                  <a:cubicBezTo>
                    <a:pt x="177" y="282"/>
                    <a:pt x="184" y="280"/>
                    <a:pt x="186" y="277"/>
                  </a:cubicBezTo>
                  <a:cubicBezTo>
                    <a:pt x="188" y="275"/>
                    <a:pt x="195" y="275"/>
                    <a:pt x="190" y="281"/>
                  </a:cubicBezTo>
                  <a:close/>
                  <a:moveTo>
                    <a:pt x="235" y="338"/>
                  </a:moveTo>
                  <a:cubicBezTo>
                    <a:pt x="230" y="343"/>
                    <a:pt x="230" y="342"/>
                    <a:pt x="226" y="343"/>
                  </a:cubicBezTo>
                  <a:cubicBezTo>
                    <a:pt x="221" y="343"/>
                    <a:pt x="225" y="348"/>
                    <a:pt x="219" y="349"/>
                  </a:cubicBezTo>
                  <a:cubicBezTo>
                    <a:pt x="213" y="349"/>
                    <a:pt x="199" y="350"/>
                    <a:pt x="197" y="346"/>
                  </a:cubicBezTo>
                  <a:cubicBezTo>
                    <a:pt x="196" y="345"/>
                    <a:pt x="205" y="346"/>
                    <a:pt x="205" y="344"/>
                  </a:cubicBezTo>
                  <a:cubicBezTo>
                    <a:pt x="206" y="341"/>
                    <a:pt x="208" y="338"/>
                    <a:pt x="211" y="338"/>
                  </a:cubicBezTo>
                  <a:cubicBezTo>
                    <a:pt x="215" y="338"/>
                    <a:pt x="215" y="333"/>
                    <a:pt x="209" y="330"/>
                  </a:cubicBezTo>
                  <a:cubicBezTo>
                    <a:pt x="203" y="327"/>
                    <a:pt x="217" y="325"/>
                    <a:pt x="221" y="330"/>
                  </a:cubicBezTo>
                  <a:cubicBezTo>
                    <a:pt x="224" y="334"/>
                    <a:pt x="230" y="338"/>
                    <a:pt x="233" y="334"/>
                  </a:cubicBezTo>
                  <a:cubicBezTo>
                    <a:pt x="236" y="331"/>
                    <a:pt x="255" y="322"/>
                    <a:pt x="255" y="326"/>
                  </a:cubicBezTo>
                  <a:cubicBezTo>
                    <a:pt x="255" y="331"/>
                    <a:pt x="241" y="333"/>
                    <a:pt x="235" y="338"/>
                  </a:cubicBezTo>
                  <a:close/>
                  <a:moveTo>
                    <a:pt x="360" y="468"/>
                  </a:moveTo>
                  <a:cubicBezTo>
                    <a:pt x="356" y="468"/>
                    <a:pt x="360" y="458"/>
                    <a:pt x="353" y="454"/>
                  </a:cubicBezTo>
                  <a:cubicBezTo>
                    <a:pt x="344" y="449"/>
                    <a:pt x="341" y="440"/>
                    <a:pt x="341" y="436"/>
                  </a:cubicBezTo>
                  <a:cubicBezTo>
                    <a:pt x="341" y="431"/>
                    <a:pt x="348" y="429"/>
                    <a:pt x="351" y="433"/>
                  </a:cubicBezTo>
                  <a:cubicBezTo>
                    <a:pt x="353" y="436"/>
                    <a:pt x="358" y="451"/>
                    <a:pt x="360" y="455"/>
                  </a:cubicBezTo>
                  <a:cubicBezTo>
                    <a:pt x="363" y="460"/>
                    <a:pt x="363" y="468"/>
                    <a:pt x="360" y="468"/>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01" name="Google Shape;2001;p124"/>
            <p:cNvSpPr/>
            <p:nvPr/>
          </p:nvSpPr>
          <p:spPr>
            <a:xfrm>
              <a:off x="4114800" y="2095500"/>
              <a:ext cx="290513" cy="206375"/>
            </a:xfrm>
            <a:custGeom>
              <a:avLst/>
              <a:gdLst/>
              <a:ahLst/>
              <a:cxnLst/>
              <a:rect l="l" t="t" r="r" b="b"/>
              <a:pathLst>
                <a:path w="104" h="74" extrusionOk="0">
                  <a:moveTo>
                    <a:pt x="103" y="13"/>
                  </a:moveTo>
                  <a:cubicBezTo>
                    <a:pt x="100" y="13"/>
                    <a:pt x="97" y="13"/>
                    <a:pt x="95" y="13"/>
                  </a:cubicBezTo>
                  <a:cubicBezTo>
                    <a:pt x="92" y="12"/>
                    <a:pt x="86" y="12"/>
                    <a:pt x="85" y="10"/>
                  </a:cubicBezTo>
                  <a:cubicBezTo>
                    <a:pt x="84" y="9"/>
                    <a:pt x="81" y="8"/>
                    <a:pt x="81" y="10"/>
                  </a:cubicBezTo>
                  <a:cubicBezTo>
                    <a:pt x="81" y="11"/>
                    <a:pt x="77" y="12"/>
                    <a:pt x="75" y="10"/>
                  </a:cubicBezTo>
                  <a:cubicBezTo>
                    <a:pt x="73" y="9"/>
                    <a:pt x="69" y="8"/>
                    <a:pt x="67" y="6"/>
                  </a:cubicBezTo>
                  <a:cubicBezTo>
                    <a:pt x="66" y="6"/>
                    <a:pt x="64" y="5"/>
                    <a:pt x="63" y="4"/>
                  </a:cubicBezTo>
                  <a:cubicBezTo>
                    <a:pt x="60" y="5"/>
                    <a:pt x="53" y="2"/>
                    <a:pt x="49" y="3"/>
                  </a:cubicBezTo>
                  <a:cubicBezTo>
                    <a:pt x="44" y="3"/>
                    <a:pt x="28" y="2"/>
                    <a:pt x="22" y="2"/>
                  </a:cubicBezTo>
                  <a:cubicBezTo>
                    <a:pt x="16" y="3"/>
                    <a:pt x="16" y="0"/>
                    <a:pt x="12" y="0"/>
                  </a:cubicBezTo>
                  <a:cubicBezTo>
                    <a:pt x="9" y="0"/>
                    <a:pt x="10" y="4"/>
                    <a:pt x="6" y="4"/>
                  </a:cubicBezTo>
                  <a:cubicBezTo>
                    <a:pt x="1" y="4"/>
                    <a:pt x="0" y="7"/>
                    <a:pt x="4" y="10"/>
                  </a:cubicBezTo>
                  <a:cubicBezTo>
                    <a:pt x="6" y="11"/>
                    <a:pt x="6" y="15"/>
                    <a:pt x="5" y="18"/>
                  </a:cubicBezTo>
                  <a:cubicBezTo>
                    <a:pt x="6" y="18"/>
                    <a:pt x="7" y="17"/>
                    <a:pt x="8" y="17"/>
                  </a:cubicBezTo>
                  <a:cubicBezTo>
                    <a:pt x="9" y="15"/>
                    <a:pt x="10" y="15"/>
                    <a:pt x="10" y="17"/>
                  </a:cubicBezTo>
                  <a:cubicBezTo>
                    <a:pt x="10" y="19"/>
                    <a:pt x="14" y="18"/>
                    <a:pt x="15" y="18"/>
                  </a:cubicBezTo>
                  <a:cubicBezTo>
                    <a:pt x="17" y="18"/>
                    <a:pt x="16" y="20"/>
                    <a:pt x="19" y="18"/>
                  </a:cubicBezTo>
                  <a:cubicBezTo>
                    <a:pt x="21" y="17"/>
                    <a:pt x="23" y="17"/>
                    <a:pt x="23" y="19"/>
                  </a:cubicBezTo>
                  <a:cubicBezTo>
                    <a:pt x="23" y="21"/>
                    <a:pt x="28" y="20"/>
                    <a:pt x="25" y="22"/>
                  </a:cubicBezTo>
                  <a:cubicBezTo>
                    <a:pt x="23" y="25"/>
                    <a:pt x="20" y="25"/>
                    <a:pt x="20" y="27"/>
                  </a:cubicBezTo>
                  <a:cubicBezTo>
                    <a:pt x="20" y="29"/>
                    <a:pt x="23" y="32"/>
                    <a:pt x="21" y="34"/>
                  </a:cubicBezTo>
                  <a:cubicBezTo>
                    <a:pt x="19" y="36"/>
                    <a:pt x="21" y="40"/>
                    <a:pt x="19" y="40"/>
                  </a:cubicBezTo>
                  <a:cubicBezTo>
                    <a:pt x="17" y="40"/>
                    <a:pt x="15" y="41"/>
                    <a:pt x="17" y="43"/>
                  </a:cubicBezTo>
                  <a:cubicBezTo>
                    <a:pt x="20" y="45"/>
                    <a:pt x="21" y="47"/>
                    <a:pt x="20" y="47"/>
                  </a:cubicBezTo>
                  <a:cubicBezTo>
                    <a:pt x="18" y="47"/>
                    <a:pt x="17" y="51"/>
                    <a:pt x="18" y="52"/>
                  </a:cubicBezTo>
                  <a:cubicBezTo>
                    <a:pt x="19" y="53"/>
                    <a:pt x="23" y="55"/>
                    <a:pt x="19" y="56"/>
                  </a:cubicBezTo>
                  <a:cubicBezTo>
                    <a:pt x="16" y="56"/>
                    <a:pt x="16" y="59"/>
                    <a:pt x="16" y="61"/>
                  </a:cubicBezTo>
                  <a:cubicBezTo>
                    <a:pt x="16" y="61"/>
                    <a:pt x="17" y="62"/>
                    <a:pt x="17" y="63"/>
                  </a:cubicBezTo>
                  <a:cubicBezTo>
                    <a:pt x="19" y="63"/>
                    <a:pt x="20" y="63"/>
                    <a:pt x="22" y="64"/>
                  </a:cubicBezTo>
                  <a:cubicBezTo>
                    <a:pt x="25" y="65"/>
                    <a:pt x="27" y="74"/>
                    <a:pt x="31" y="73"/>
                  </a:cubicBezTo>
                  <a:cubicBezTo>
                    <a:pt x="33" y="73"/>
                    <a:pt x="32" y="71"/>
                    <a:pt x="33" y="70"/>
                  </a:cubicBezTo>
                  <a:cubicBezTo>
                    <a:pt x="34" y="69"/>
                    <a:pt x="36" y="70"/>
                    <a:pt x="38" y="70"/>
                  </a:cubicBezTo>
                  <a:cubicBezTo>
                    <a:pt x="40" y="70"/>
                    <a:pt x="41" y="67"/>
                    <a:pt x="45" y="67"/>
                  </a:cubicBezTo>
                  <a:cubicBezTo>
                    <a:pt x="50" y="67"/>
                    <a:pt x="53" y="67"/>
                    <a:pt x="56" y="67"/>
                  </a:cubicBezTo>
                  <a:cubicBezTo>
                    <a:pt x="58" y="67"/>
                    <a:pt x="61" y="66"/>
                    <a:pt x="61" y="64"/>
                  </a:cubicBezTo>
                  <a:cubicBezTo>
                    <a:pt x="62" y="62"/>
                    <a:pt x="64" y="60"/>
                    <a:pt x="68" y="60"/>
                  </a:cubicBezTo>
                  <a:cubicBezTo>
                    <a:pt x="71" y="59"/>
                    <a:pt x="70" y="56"/>
                    <a:pt x="71" y="54"/>
                  </a:cubicBezTo>
                  <a:cubicBezTo>
                    <a:pt x="71" y="52"/>
                    <a:pt x="76" y="49"/>
                    <a:pt x="77" y="48"/>
                  </a:cubicBezTo>
                  <a:cubicBezTo>
                    <a:pt x="77" y="46"/>
                    <a:pt x="73" y="41"/>
                    <a:pt x="77" y="36"/>
                  </a:cubicBezTo>
                  <a:cubicBezTo>
                    <a:pt x="80" y="31"/>
                    <a:pt x="83" y="31"/>
                    <a:pt x="83" y="28"/>
                  </a:cubicBezTo>
                  <a:cubicBezTo>
                    <a:pt x="83" y="26"/>
                    <a:pt x="87" y="25"/>
                    <a:pt x="91" y="24"/>
                  </a:cubicBezTo>
                  <a:cubicBezTo>
                    <a:pt x="95" y="24"/>
                    <a:pt x="96" y="21"/>
                    <a:pt x="100" y="20"/>
                  </a:cubicBezTo>
                  <a:cubicBezTo>
                    <a:pt x="102" y="19"/>
                    <a:pt x="103" y="16"/>
                    <a:pt x="103" y="13"/>
                  </a:cubicBezTo>
                  <a:close/>
                  <a:moveTo>
                    <a:pt x="104" y="39"/>
                  </a:moveTo>
                  <a:cubicBezTo>
                    <a:pt x="103" y="35"/>
                    <a:pt x="95" y="40"/>
                    <a:pt x="97" y="41"/>
                  </a:cubicBezTo>
                  <a:cubicBezTo>
                    <a:pt x="100" y="44"/>
                    <a:pt x="104" y="43"/>
                    <a:pt x="104" y="39"/>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02" name="Google Shape;2002;p124"/>
            <p:cNvSpPr/>
            <p:nvPr/>
          </p:nvSpPr>
          <p:spPr>
            <a:xfrm>
              <a:off x="4616450" y="2005013"/>
              <a:ext cx="76200" cy="42863"/>
            </a:xfrm>
            <a:custGeom>
              <a:avLst/>
              <a:gdLst/>
              <a:ahLst/>
              <a:cxnLst/>
              <a:rect l="l" t="t" r="r" b="b"/>
              <a:pathLst>
                <a:path w="27" h="15" extrusionOk="0">
                  <a:moveTo>
                    <a:pt x="0" y="13"/>
                  </a:moveTo>
                  <a:cubicBezTo>
                    <a:pt x="2" y="12"/>
                    <a:pt x="5" y="12"/>
                    <a:pt x="6" y="13"/>
                  </a:cubicBezTo>
                  <a:cubicBezTo>
                    <a:pt x="7" y="13"/>
                    <a:pt x="7" y="14"/>
                    <a:pt x="7" y="15"/>
                  </a:cubicBezTo>
                  <a:cubicBezTo>
                    <a:pt x="9" y="15"/>
                    <a:pt x="12" y="14"/>
                    <a:pt x="13" y="14"/>
                  </a:cubicBezTo>
                  <a:cubicBezTo>
                    <a:pt x="14" y="13"/>
                    <a:pt x="17" y="15"/>
                    <a:pt x="18" y="14"/>
                  </a:cubicBezTo>
                  <a:cubicBezTo>
                    <a:pt x="18" y="13"/>
                    <a:pt x="19" y="11"/>
                    <a:pt x="21" y="11"/>
                  </a:cubicBezTo>
                  <a:cubicBezTo>
                    <a:pt x="22" y="11"/>
                    <a:pt x="21" y="7"/>
                    <a:pt x="22" y="7"/>
                  </a:cubicBezTo>
                  <a:cubicBezTo>
                    <a:pt x="24" y="6"/>
                    <a:pt x="27" y="3"/>
                    <a:pt x="27" y="3"/>
                  </a:cubicBezTo>
                  <a:cubicBezTo>
                    <a:pt x="27" y="3"/>
                    <a:pt x="26" y="0"/>
                    <a:pt x="26" y="0"/>
                  </a:cubicBezTo>
                  <a:cubicBezTo>
                    <a:pt x="25" y="0"/>
                    <a:pt x="23" y="2"/>
                    <a:pt x="20" y="2"/>
                  </a:cubicBezTo>
                  <a:cubicBezTo>
                    <a:pt x="17" y="2"/>
                    <a:pt x="14" y="4"/>
                    <a:pt x="13" y="4"/>
                  </a:cubicBezTo>
                  <a:cubicBezTo>
                    <a:pt x="12" y="4"/>
                    <a:pt x="7" y="3"/>
                    <a:pt x="4" y="3"/>
                  </a:cubicBezTo>
                  <a:cubicBezTo>
                    <a:pt x="3" y="3"/>
                    <a:pt x="2" y="3"/>
                    <a:pt x="1" y="3"/>
                  </a:cubicBezTo>
                  <a:cubicBezTo>
                    <a:pt x="1" y="5"/>
                    <a:pt x="0" y="9"/>
                    <a:pt x="0" y="1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03" name="Google Shape;2003;p124"/>
            <p:cNvSpPr/>
            <p:nvPr/>
          </p:nvSpPr>
          <p:spPr>
            <a:xfrm>
              <a:off x="4773613" y="2147888"/>
              <a:ext cx="141288" cy="177800"/>
            </a:xfrm>
            <a:custGeom>
              <a:avLst/>
              <a:gdLst/>
              <a:ahLst/>
              <a:cxnLst/>
              <a:rect l="l" t="t" r="r" b="b"/>
              <a:pathLst>
                <a:path w="51" h="64" extrusionOk="0">
                  <a:moveTo>
                    <a:pt x="50" y="0"/>
                  </a:moveTo>
                  <a:cubicBezTo>
                    <a:pt x="49" y="0"/>
                    <a:pt x="46" y="1"/>
                    <a:pt x="46" y="2"/>
                  </a:cubicBezTo>
                  <a:cubicBezTo>
                    <a:pt x="47" y="3"/>
                    <a:pt x="45" y="4"/>
                    <a:pt x="43" y="4"/>
                  </a:cubicBezTo>
                  <a:cubicBezTo>
                    <a:pt x="43" y="4"/>
                    <a:pt x="37" y="3"/>
                    <a:pt x="35" y="2"/>
                  </a:cubicBezTo>
                  <a:cubicBezTo>
                    <a:pt x="33" y="2"/>
                    <a:pt x="27" y="2"/>
                    <a:pt x="24" y="2"/>
                  </a:cubicBezTo>
                  <a:cubicBezTo>
                    <a:pt x="24" y="2"/>
                    <a:pt x="24" y="2"/>
                    <a:pt x="24" y="3"/>
                  </a:cubicBezTo>
                  <a:cubicBezTo>
                    <a:pt x="23" y="4"/>
                    <a:pt x="17" y="7"/>
                    <a:pt x="16" y="6"/>
                  </a:cubicBezTo>
                  <a:cubicBezTo>
                    <a:pt x="15" y="6"/>
                    <a:pt x="15" y="8"/>
                    <a:pt x="13" y="8"/>
                  </a:cubicBezTo>
                  <a:cubicBezTo>
                    <a:pt x="11" y="9"/>
                    <a:pt x="7" y="8"/>
                    <a:pt x="7" y="9"/>
                  </a:cubicBezTo>
                  <a:cubicBezTo>
                    <a:pt x="7" y="10"/>
                    <a:pt x="6" y="12"/>
                    <a:pt x="4" y="14"/>
                  </a:cubicBezTo>
                  <a:cubicBezTo>
                    <a:pt x="3" y="15"/>
                    <a:pt x="4" y="16"/>
                    <a:pt x="2" y="17"/>
                  </a:cubicBezTo>
                  <a:cubicBezTo>
                    <a:pt x="1" y="17"/>
                    <a:pt x="1" y="19"/>
                    <a:pt x="0" y="21"/>
                  </a:cubicBezTo>
                  <a:cubicBezTo>
                    <a:pt x="0" y="21"/>
                    <a:pt x="0" y="21"/>
                    <a:pt x="0" y="21"/>
                  </a:cubicBezTo>
                  <a:cubicBezTo>
                    <a:pt x="3" y="22"/>
                    <a:pt x="5" y="25"/>
                    <a:pt x="5" y="28"/>
                  </a:cubicBezTo>
                  <a:cubicBezTo>
                    <a:pt x="4" y="31"/>
                    <a:pt x="8" y="32"/>
                    <a:pt x="10" y="30"/>
                  </a:cubicBezTo>
                  <a:cubicBezTo>
                    <a:pt x="12" y="28"/>
                    <a:pt x="18" y="31"/>
                    <a:pt x="18" y="33"/>
                  </a:cubicBezTo>
                  <a:cubicBezTo>
                    <a:pt x="18" y="34"/>
                    <a:pt x="12" y="31"/>
                    <a:pt x="9" y="33"/>
                  </a:cubicBezTo>
                  <a:cubicBezTo>
                    <a:pt x="6" y="36"/>
                    <a:pt x="11" y="38"/>
                    <a:pt x="11" y="40"/>
                  </a:cubicBezTo>
                  <a:cubicBezTo>
                    <a:pt x="10" y="43"/>
                    <a:pt x="12" y="46"/>
                    <a:pt x="15" y="46"/>
                  </a:cubicBezTo>
                  <a:cubicBezTo>
                    <a:pt x="18" y="46"/>
                    <a:pt x="21" y="50"/>
                    <a:pt x="22" y="49"/>
                  </a:cubicBezTo>
                  <a:cubicBezTo>
                    <a:pt x="24" y="49"/>
                    <a:pt x="20" y="42"/>
                    <a:pt x="21" y="41"/>
                  </a:cubicBezTo>
                  <a:cubicBezTo>
                    <a:pt x="22" y="40"/>
                    <a:pt x="25" y="43"/>
                    <a:pt x="27" y="41"/>
                  </a:cubicBezTo>
                  <a:cubicBezTo>
                    <a:pt x="28" y="39"/>
                    <a:pt x="25" y="38"/>
                    <a:pt x="23" y="38"/>
                  </a:cubicBezTo>
                  <a:cubicBezTo>
                    <a:pt x="20" y="38"/>
                    <a:pt x="23" y="34"/>
                    <a:pt x="26" y="36"/>
                  </a:cubicBezTo>
                  <a:cubicBezTo>
                    <a:pt x="29" y="38"/>
                    <a:pt x="30" y="36"/>
                    <a:pt x="32" y="36"/>
                  </a:cubicBezTo>
                  <a:cubicBezTo>
                    <a:pt x="33" y="35"/>
                    <a:pt x="33" y="30"/>
                    <a:pt x="29" y="29"/>
                  </a:cubicBezTo>
                  <a:cubicBezTo>
                    <a:pt x="24" y="28"/>
                    <a:pt x="25" y="32"/>
                    <a:pt x="22" y="29"/>
                  </a:cubicBezTo>
                  <a:cubicBezTo>
                    <a:pt x="19" y="26"/>
                    <a:pt x="25" y="27"/>
                    <a:pt x="25" y="25"/>
                  </a:cubicBezTo>
                  <a:cubicBezTo>
                    <a:pt x="25" y="22"/>
                    <a:pt x="20" y="19"/>
                    <a:pt x="18" y="16"/>
                  </a:cubicBezTo>
                  <a:cubicBezTo>
                    <a:pt x="16" y="13"/>
                    <a:pt x="21" y="12"/>
                    <a:pt x="22" y="14"/>
                  </a:cubicBezTo>
                  <a:cubicBezTo>
                    <a:pt x="24" y="16"/>
                    <a:pt x="27" y="15"/>
                    <a:pt x="29" y="15"/>
                  </a:cubicBezTo>
                  <a:cubicBezTo>
                    <a:pt x="31" y="14"/>
                    <a:pt x="27" y="10"/>
                    <a:pt x="30" y="9"/>
                  </a:cubicBezTo>
                  <a:cubicBezTo>
                    <a:pt x="34" y="7"/>
                    <a:pt x="34" y="10"/>
                    <a:pt x="35" y="10"/>
                  </a:cubicBezTo>
                  <a:cubicBezTo>
                    <a:pt x="37" y="11"/>
                    <a:pt x="38" y="7"/>
                    <a:pt x="41" y="7"/>
                  </a:cubicBezTo>
                  <a:cubicBezTo>
                    <a:pt x="43" y="7"/>
                    <a:pt x="45" y="8"/>
                    <a:pt x="47" y="10"/>
                  </a:cubicBezTo>
                  <a:cubicBezTo>
                    <a:pt x="48" y="9"/>
                    <a:pt x="49" y="8"/>
                    <a:pt x="49" y="7"/>
                  </a:cubicBezTo>
                  <a:cubicBezTo>
                    <a:pt x="49" y="6"/>
                    <a:pt x="51" y="5"/>
                    <a:pt x="51" y="3"/>
                  </a:cubicBezTo>
                  <a:cubicBezTo>
                    <a:pt x="51" y="2"/>
                    <a:pt x="51" y="1"/>
                    <a:pt x="50" y="0"/>
                  </a:cubicBezTo>
                  <a:close/>
                  <a:moveTo>
                    <a:pt x="44" y="60"/>
                  </a:moveTo>
                  <a:cubicBezTo>
                    <a:pt x="42" y="59"/>
                    <a:pt x="33" y="61"/>
                    <a:pt x="31" y="59"/>
                  </a:cubicBezTo>
                  <a:cubicBezTo>
                    <a:pt x="29" y="56"/>
                    <a:pt x="24" y="60"/>
                    <a:pt x="26" y="61"/>
                  </a:cubicBezTo>
                  <a:cubicBezTo>
                    <a:pt x="29" y="61"/>
                    <a:pt x="33" y="64"/>
                    <a:pt x="38" y="64"/>
                  </a:cubicBezTo>
                  <a:cubicBezTo>
                    <a:pt x="42" y="64"/>
                    <a:pt x="49" y="62"/>
                    <a:pt x="49" y="60"/>
                  </a:cubicBezTo>
                  <a:cubicBezTo>
                    <a:pt x="49" y="59"/>
                    <a:pt x="46" y="61"/>
                    <a:pt x="44" y="6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04" name="Google Shape;2004;p124"/>
            <p:cNvSpPr/>
            <p:nvPr/>
          </p:nvSpPr>
          <p:spPr>
            <a:xfrm>
              <a:off x="5037138" y="2301875"/>
              <a:ext cx="58738" cy="34925"/>
            </a:xfrm>
            <a:custGeom>
              <a:avLst/>
              <a:gdLst/>
              <a:ahLst/>
              <a:cxnLst/>
              <a:rect l="l" t="t" r="r" b="b"/>
              <a:pathLst>
                <a:path w="21" h="13" extrusionOk="0">
                  <a:moveTo>
                    <a:pt x="14" y="8"/>
                  </a:moveTo>
                  <a:cubicBezTo>
                    <a:pt x="14" y="7"/>
                    <a:pt x="15" y="4"/>
                    <a:pt x="18" y="3"/>
                  </a:cubicBezTo>
                  <a:cubicBezTo>
                    <a:pt x="21" y="2"/>
                    <a:pt x="20" y="0"/>
                    <a:pt x="18" y="2"/>
                  </a:cubicBezTo>
                  <a:cubicBezTo>
                    <a:pt x="16" y="3"/>
                    <a:pt x="12" y="5"/>
                    <a:pt x="7" y="5"/>
                  </a:cubicBezTo>
                  <a:cubicBezTo>
                    <a:pt x="1" y="5"/>
                    <a:pt x="0" y="9"/>
                    <a:pt x="3" y="11"/>
                  </a:cubicBezTo>
                  <a:cubicBezTo>
                    <a:pt x="7" y="13"/>
                    <a:pt x="14" y="10"/>
                    <a:pt x="14" y="8"/>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05" name="Google Shape;2005;p124"/>
            <p:cNvSpPr/>
            <p:nvPr/>
          </p:nvSpPr>
          <p:spPr>
            <a:xfrm>
              <a:off x="3783013" y="1363663"/>
              <a:ext cx="239713" cy="123825"/>
            </a:xfrm>
            <a:custGeom>
              <a:avLst/>
              <a:gdLst/>
              <a:ahLst/>
              <a:cxnLst/>
              <a:rect l="l" t="t" r="r" b="b"/>
              <a:pathLst>
                <a:path w="86" h="44" extrusionOk="0">
                  <a:moveTo>
                    <a:pt x="73" y="31"/>
                  </a:moveTo>
                  <a:cubicBezTo>
                    <a:pt x="77" y="31"/>
                    <a:pt x="77" y="26"/>
                    <a:pt x="79" y="26"/>
                  </a:cubicBezTo>
                  <a:cubicBezTo>
                    <a:pt x="81" y="26"/>
                    <a:pt x="84" y="23"/>
                    <a:pt x="85" y="20"/>
                  </a:cubicBezTo>
                  <a:cubicBezTo>
                    <a:pt x="86" y="18"/>
                    <a:pt x="84" y="14"/>
                    <a:pt x="81" y="14"/>
                  </a:cubicBezTo>
                  <a:cubicBezTo>
                    <a:pt x="78" y="14"/>
                    <a:pt x="76" y="11"/>
                    <a:pt x="77" y="10"/>
                  </a:cubicBezTo>
                  <a:cubicBezTo>
                    <a:pt x="77" y="8"/>
                    <a:pt x="75" y="6"/>
                    <a:pt x="75" y="5"/>
                  </a:cubicBezTo>
                  <a:cubicBezTo>
                    <a:pt x="75" y="3"/>
                    <a:pt x="72" y="5"/>
                    <a:pt x="70" y="5"/>
                  </a:cubicBezTo>
                  <a:cubicBezTo>
                    <a:pt x="68" y="6"/>
                    <a:pt x="64" y="0"/>
                    <a:pt x="62" y="1"/>
                  </a:cubicBezTo>
                  <a:cubicBezTo>
                    <a:pt x="60" y="2"/>
                    <a:pt x="62" y="5"/>
                    <a:pt x="61" y="6"/>
                  </a:cubicBezTo>
                  <a:cubicBezTo>
                    <a:pt x="61" y="8"/>
                    <a:pt x="56" y="5"/>
                    <a:pt x="56" y="7"/>
                  </a:cubicBezTo>
                  <a:cubicBezTo>
                    <a:pt x="56" y="8"/>
                    <a:pt x="55" y="8"/>
                    <a:pt x="53" y="7"/>
                  </a:cubicBezTo>
                  <a:cubicBezTo>
                    <a:pt x="52" y="5"/>
                    <a:pt x="48" y="6"/>
                    <a:pt x="48" y="7"/>
                  </a:cubicBezTo>
                  <a:cubicBezTo>
                    <a:pt x="49" y="9"/>
                    <a:pt x="47" y="8"/>
                    <a:pt x="44" y="6"/>
                  </a:cubicBezTo>
                  <a:cubicBezTo>
                    <a:pt x="42" y="4"/>
                    <a:pt x="39" y="8"/>
                    <a:pt x="39" y="10"/>
                  </a:cubicBezTo>
                  <a:cubicBezTo>
                    <a:pt x="39" y="11"/>
                    <a:pt x="38" y="12"/>
                    <a:pt x="36" y="8"/>
                  </a:cubicBezTo>
                  <a:cubicBezTo>
                    <a:pt x="34" y="4"/>
                    <a:pt x="31" y="8"/>
                    <a:pt x="32" y="11"/>
                  </a:cubicBezTo>
                  <a:cubicBezTo>
                    <a:pt x="33" y="13"/>
                    <a:pt x="33" y="15"/>
                    <a:pt x="31" y="14"/>
                  </a:cubicBezTo>
                  <a:cubicBezTo>
                    <a:pt x="29" y="13"/>
                    <a:pt x="27" y="15"/>
                    <a:pt x="26" y="17"/>
                  </a:cubicBezTo>
                  <a:cubicBezTo>
                    <a:pt x="25" y="18"/>
                    <a:pt x="21" y="12"/>
                    <a:pt x="24" y="10"/>
                  </a:cubicBezTo>
                  <a:cubicBezTo>
                    <a:pt x="26" y="9"/>
                    <a:pt x="15" y="2"/>
                    <a:pt x="11" y="2"/>
                  </a:cubicBezTo>
                  <a:cubicBezTo>
                    <a:pt x="8" y="2"/>
                    <a:pt x="10" y="5"/>
                    <a:pt x="13" y="7"/>
                  </a:cubicBezTo>
                  <a:cubicBezTo>
                    <a:pt x="15" y="8"/>
                    <a:pt x="11" y="8"/>
                    <a:pt x="10" y="6"/>
                  </a:cubicBezTo>
                  <a:cubicBezTo>
                    <a:pt x="8" y="5"/>
                    <a:pt x="6" y="6"/>
                    <a:pt x="4" y="8"/>
                  </a:cubicBezTo>
                  <a:cubicBezTo>
                    <a:pt x="3" y="11"/>
                    <a:pt x="1" y="12"/>
                    <a:pt x="0" y="14"/>
                  </a:cubicBezTo>
                  <a:cubicBezTo>
                    <a:pt x="0" y="15"/>
                    <a:pt x="4" y="17"/>
                    <a:pt x="8" y="16"/>
                  </a:cubicBezTo>
                  <a:cubicBezTo>
                    <a:pt x="12" y="14"/>
                    <a:pt x="16" y="14"/>
                    <a:pt x="18" y="16"/>
                  </a:cubicBezTo>
                  <a:cubicBezTo>
                    <a:pt x="20" y="17"/>
                    <a:pt x="14" y="18"/>
                    <a:pt x="16" y="20"/>
                  </a:cubicBezTo>
                  <a:cubicBezTo>
                    <a:pt x="18" y="21"/>
                    <a:pt x="17" y="22"/>
                    <a:pt x="12" y="22"/>
                  </a:cubicBezTo>
                  <a:cubicBezTo>
                    <a:pt x="8" y="21"/>
                    <a:pt x="2" y="23"/>
                    <a:pt x="3" y="24"/>
                  </a:cubicBezTo>
                  <a:cubicBezTo>
                    <a:pt x="4" y="26"/>
                    <a:pt x="14" y="23"/>
                    <a:pt x="15" y="25"/>
                  </a:cubicBezTo>
                  <a:cubicBezTo>
                    <a:pt x="15" y="26"/>
                    <a:pt x="15" y="29"/>
                    <a:pt x="17" y="28"/>
                  </a:cubicBezTo>
                  <a:cubicBezTo>
                    <a:pt x="20" y="26"/>
                    <a:pt x="18" y="30"/>
                    <a:pt x="20" y="30"/>
                  </a:cubicBezTo>
                  <a:cubicBezTo>
                    <a:pt x="21" y="31"/>
                    <a:pt x="21" y="34"/>
                    <a:pt x="17" y="34"/>
                  </a:cubicBezTo>
                  <a:cubicBezTo>
                    <a:pt x="13" y="34"/>
                    <a:pt x="11" y="35"/>
                    <a:pt x="13" y="37"/>
                  </a:cubicBezTo>
                  <a:cubicBezTo>
                    <a:pt x="15" y="39"/>
                    <a:pt x="19" y="37"/>
                    <a:pt x="23" y="36"/>
                  </a:cubicBezTo>
                  <a:cubicBezTo>
                    <a:pt x="27" y="35"/>
                    <a:pt x="33" y="40"/>
                    <a:pt x="38" y="42"/>
                  </a:cubicBezTo>
                  <a:cubicBezTo>
                    <a:pt x="43" y="44"/>
                    <a:pt x="51" y="41"/>
                    <a:pt x="52" y="39"/>
                  </a:cubicBezTo>
                  <a:cubicBezTo>
                    <a:pt x="53" y="36"/>
                    <a:pt x="59" y="37"/>
                    <a:pt x="62" y="35"/>
                  </a:cubicBezTo>
                  <a:cubicBezTo>
                    <a:pt x="64" y="34"/>
                    <a:pt x="68" y="32"/>
                    <a:pt x="73" y="3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06" name="Google Shape;2006;p124"/>
            <p:cNvSpPr/>
            <p:nvPr/>
          </p:nvSpPr>
          <p:spPr>
            <a:xfrm>
              <a:off x="4092575" y="1757363"/>
              <a:ext cx="100013" cy="114300"/>
            </a:xfrm>
            <a:custGeom>
              <a:avLst/>
              <a:gdLst/>
              <a:ahLst/>
              <a:cxnLst/>
              <a:rect l="l" t="t" r="r" b="b"/>
              <a:pathLst>
                <a:path w="36" h="41" extrusionOk="0">
                  <a:moveTo>
                    <a:pt x="32" y="13"/>
                  </a:moveTo>
                  <a:cubicBezTo>
                    <a:pt x="31" y="12"/>
                    <a:pt x="31" y="11"/>
                    <a:pt x="30" y="11"/>
                  </a:cubicBezTo>
                  <a:cubicBezTo>
                    <a:pt x="27" y="7"/>
                    <a:pt x="25" y="10"/>
                    <a:pt x="25" y="12"/>
                  </a:cubicBezTo>
                  <a:cubicBezTo>
                    <a:pt x="25" y="14"/>
                    <a:pt x="22" y="11"/>
                    <a:pt x="20" y="11"/>
                  </a:cubicBezTo>
                  <a:cubicBezTo>
                    <a:pt x="18" y="11"/>
                    <a:pt x="21" y="7"/>
                    <a:pt x="22" y="6"/>
                  </a:cubicBezTo>
                  <a:cubicBezTo>
                    <a:pt x="23" y="6"/>
                    <a:pt x="24" y="4"/>
                    <a:pt x="24" y="2"/>
                  </a:cubicBezTo>
                  <a:cubicBezTo>
                    <a:pt x="24" y="2"/>
                    <a:pt x="23" y="2"/>
                    <a:pt x="23" y="1"/>
                  </a:cubicBezTo>
                  <a:cubicBezTo>
                    <a:pt x="20" y="0"/>
                    <a:pt x="15" y="0"/>
                    <a:pt x="15" y="3"/>
                  </a:cubicBezTo>
                  <a:cubicBezTo>
                    <a:pt x="15" y="6"/>
                    <a:pt x="19" y="5"/>
                    <a:pt x="19" y="7"/>
                  </a:cubicBezTo>
                  <a:cubicBezTo>
                    <a:pt x="19" y="9"/>
                    <a:pt x="15" y="8"/>
                    <a:pt x="12" y="10"/>
                  </a:cubicBezTo>
                  <a:cubicBezTo>
                    <a:pt x="10" y="12"/>
                    <a:pt x="7" y="9"/>
                    <a:pt x="4" y="10"/>
                  </a:cubicBezTo>
                  <a:cubicBezTo>
                    <a:pt x="1" y="12"/>
                    <a:pt x="7" y="13"/>
                    <a:pt x="5" y="16"/>
                  </a:cubicBezTo>
                  <a:cubicBezTo>
                    <a:pt x="3" y="19"/>
                    <a:pt x="5" y="19"/>
                    <a:pt x="8" y="22"/>
                  </a:cubicBezTo>
                  <a:cubicBezTo>
                    <a:pt x="12" y="25"/>
                    <a:pt x="6" y="26"/>
                    <a:pt x="6" y="29"/>
                  </a:cubicBezTo>
                  <a:cubicBezTo>
                    <a:pt x="6" y="32"/>
                    <a:pt x="2" y="32"/>
                    <a:pt x="1" y="34"/>
                  </a:cubicBezTo>
                  <a:cubicBezTo>
                    <a:pt x="0" y="36"/>
                    <a:pt x="5" y="41"/>
                    <a:pt x="9" y="41"/>
                  </a:cubicBezTo>
                  <a:cubicBezTo>
                    <a:pt x="12" y="41"/>
                    <a:pt x="19" y="39"/>
                    <a:pt x="23" y="35"/>
                  </a:cubicBezTo>
                  <a:cubicBezTo>
                    <a:pt x="27" y="31"/>
                    <a:pt x="29" y="35"/>
                    <a:pt x="33" y="33"/>
                  </a:cubicBezTo>
                  <a:cubicBezTo>
                    <a:pt x="36" y="31"/>
                    <a:pt x="34" y="17"/>
                    <a:pt x="33" y="14"/>
                  </a:cubicBezTo>
                  <a:cubicBezTo>
                    <a:pt x="32" y="14"/>
                    <a:pt x="32" y="13"/>
                    <a:pt x="32" y="1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07" name="Google Shape;2007;p124"/>
            <p:cNvSpPr/>
            <p:nvPr/>
          </p:nvSpPr>
          <p:spPr>
            <a:xfrm>
              <a:off x="4141788" y="1573213"/>
              <a:ext cx="227013" cy="346075"/>
            </a:xfrm>
            <a:custGeom>
              <a:avLst/>
              <a:gdLst/>
              <a:ahLst/>
              <a:cxnLst/>
              <a:rect l="l" t="t" r="r" b="b"/>
              <a:pathLst>
                <a:path w="81" h="124" extrusionOk="0">
                  <a:moveTo>
                    <a:pt x="16" y="66"/>
                  </a:moveTo>
                  <a:cubicBezTo>
                    <a:pt x="13" y="63"/>
                    <a:pt x="9" y="68"/>
                    <a:pt x="6" y="68"/>
                  </a:cubicBezTo>
                  <a:cubicBezTo>
                    <a:pt x="6" y="70"/>
                    <a:pt x="5" y="72"/>
                    <a:pt x="4" y="72"/>
                  </a:cubicBezTo>
                  <a:cubicBezTo>
                    <a:pt x="3" y="73"/>
                    <a:pt x="0" y="77"/>
                    <a:pt x="2" y="77"/>
                  </a:cubicBezTo>
                  <a:cubicBezTo>
                    <a:pt x="4" y="77"/>
                    <a:pt x="7" y="80"/>
                    <a:pt x="7" y="78"/>
                  </a:cubicBezTo>
                  <a:cubicBezTo>
                    <a:pt x="7" y="76"/>
                    <a:pt x="9" y="73"/>
                    <a:pt x="12" y="77"/>
                  </a:cubicBezTo>
                  <a:cubicBezTo>
                    <a:pt x="13" y="77"/>
                    <a:pt x="13" y="78"/>
                    <a:pt x="14" y="79"/>
                  </a:cubicBezTo>
                  <a:cubicBezTo>
                    <a:pt x="15" y="77"/>
                    <a:pt x="19" y="77"/>
                    <a:pt x="21" y="75"/>
                  </a:cubicBezTo>
                  <a:cubicBezTo>
                    <a:pt x="23" y="73"/>
                    <a:pt x="19" y="69"/>
                    <a:pt x="16" y="66"/>
                  </a:cubicBezTo>
                  <a:close/>
                  <a:moveTo>
                    <a:pt x="81" y="96"/>
                  </a:moveTo>
                  <a:cubicBezTo>
                    <a:pt x="81" y="92"/>
                    <a:pt x="74" y="89"/>
                    <a:pt x="73" y="91"/>
                  </a:cubicBezTo>
                  <a:cubicBezTo>
                    <a:pt x="72" y="93"/>
                    <a:pt x="70" y="93"/>
                    <a:pt x="69" y="91"/>
                  </a:cubicBezTo>
                  <a:cubicBezTo>
                    <a:pt x="68" y="89"/>
                    <a:pt x="70" y="87"/>
                    <a:pt x="69" y="87"/>
                  </a:cubicBezTo>
                  <a:cubicBezTo>
                    <a:pt x="67" y="86"/>
                    <a:pt x="66" y="83"/>
                    <a:pt x="66" y="82"/>
                  </a:cubicBezTo>
                  <a:cubicBezTo>
                    <a:pt x="66" y="81"/>
                    <a:pt x="64" y="73"/>
                    <a:pt x="60" y="72"/>
                  </a:cubicBezTo>
                  <a:cubicBezTo>
                    <a:pt x="56" y="71"/>
                    <a:pt x="55" y="66"/>
                    <a:pt x="55" y="63"/>
                  </a:cubicBezTo>
                  <a:cubicBezTo>
                    <a:pt x="54" y="60"/>
                    <a:pt x="51" y="61"/>
                    <a:pt x="49" y="59"/>
                  </a:cubicBezTo>
                  <a:cubicBezTo>
                    <a:pt x="47" y="56"/>
                    <a:pt x="44" y="57"/>
                    <a:pt x="42" y="57"/>
                  </a:cubicBezTo>
                  <a:cubicBezTo>
                    <a:pt x="40" y="57"/>
                    <a:pt x="42" y="54"/>
                    <a:pt x="45" y="52"/>
                  </a:cubicBezTo>
                  <a:cubicBezTo>
                    <a:pt x="48" y="50"/>
                    <a:pt x="51" y="40"/>
                    <a:pt x="51" y="38"/>
                  </a:cubicBezTo>
                  <a:cubicBezTo>
                    <a:pt x="51" y="36"/>
                    <a:pt x="39" y="36"/>
                    <a:pt x="36" y="37"/>
                  </a:cubicBezTo>
                  <a:cubicBezTo>
                    <a:pt x="34" y="39"/>
                    <a:pt x="31" y="36"/>
                    <a:pt x="34" y="35"/>
                  </a:cubicBezTo>
                  <a:cubicBezTo>
                    <a:pt x="36" y="34"/>
                    <a:pt x="40" y="30"/>
                    <a:pt x="40" y="28"/>
                  </a:cubicBezTo>
                  <a:cubicBezTo>
                    <a:pt x="39" y="26"/>
                    <a:pt x="43" y="25"/>
                    <a:pt x="41" y="23"/>
                  </a:cubicBezTo>
                  <a:cubicBezTo>
                    <a:pt x="39" y="22"/>
                    <a:pt x="39" y="25"/>
                    <a:pt x="37" y="27"/>
                  </a:cubicBezTo>
                  <a:cubicBezTo>
                    <a:pt x="36" y="28"/>
                    <a:pt x="32" y="27"/>
                    <a:pt x="29" y="27"/>
                  </a:cubicBezTo>
                  <a:cubicBezTo>
                    <a:pt x="25" y="26"/>
                    <a:pt x="23" y="31"/>
                    <a:pt x="24" y="33"/>
                  </a:cubicBezTo>
                  <a:cubicBezTo>
                    <a:pt x="24" y="36"/>
                    <a:pt x="19" y="37"/>
                    <a:pt x="20" y="39"/>
                  </a:cubicBezTo>
                  <a:cubicBezTo>
                    <a:pt x="21" y="41"/>
                    <a:pt x="19" y="42"/>
                    <a:pt x="18" y="41"/>
                  </a:cubicBezTo>
                  <a:cubicBezTo>
                    <a:pt x="17" y="40"/>
                    <a:pt x="15" y="38"/>
                    <a:pt x="13" y="39"/>
                  </a:cubicBezTo>
                  <a:cubicBezTo>
                    <a:pt x="11" y="41"/>
                    <a:pt x="16" y="44"/>
                    <a:pt x="19" y="44"/>
                  </a:cubicBezTo>
                  <a:cubicBezTo>
                    <a:pt x="22" y="45"/>
                    <a:pt x="17" y="47"/>
                    <a:pt x="16" y="50"/>
                  </a:cubicBezTo>
                  <a:cubicBezTo>
                    <a:pt x="15" y="53"/>
                    <a:pt x="20" y="52"/>
                    <a:pt x="20" y="54"/>
                  </a:cubicBezTo>
                  <a:cubicBezTo>
                    <a:pt x="20" y="57"/>
                    <a:pt x="14" y="57"/>
                    <a:pt x="14" y="59"/>
                  </a:cubicBezTo>
                  <a:cubicBezTo>
                    <a:pt x="14" y="62"/>
                    <a:pt x="17" y="58"/>
                    <a:pt x="19" y="57"/>
                  </a:cubicBezTo>
                  <a:cubicBezTo>
                    <a:pt x="21" y="56"/>
                    <a:pt x="18" y="63"/>
                    <a:pt x="23" y="62"/>
                  </a:cubicBezTo>
                  <a:cubicBezTo>
                    <a:pt x="27" y="62"/>
                    <a:pt x="26" y="56"/>
                    <a:pt x="27" y="56"/>
                  </a:cubicBezTo>
                  <a:cubicBezTo>
                    <a:pt x="29" y="56"/>
                    <a:pt x="26" y="59"/>
                    <a:pt x="28" y="62"/>
                  </a:cubicBezTo>
                  <a:cubicBezTo>
                    <a:pt x="29" y="64"/>
                    <a:pt x="25" y="68"/>
                    <a:pt x="25" y="70"/>
                  </a:cubicBezTo>
                  <a:cubicBezTo>
                    <a:pt x="25" y="71"/>
                    <a:pt x="34" y="71"/>
                    <a:pt x="36" y="69"/>
                  </a:cubicBezTo>
                  <a:cubicBezTo>
                    <a:pt x="39" y="66"/>
                    <a:pt x="41" y="69"/>
                    <a:pt x="39" y="71"/>
                  </a:cubicBezTo>
                  <a:cubicBezTo>
                    <a:pt x="37" y="73"/>
                    <a:pt x="38" y="75"/>
                    <a:pt x="40" y="76"/>
                  </a:cubicBezTo>
                  <a:cubicBezTo>
                    <a:pt x="42" y="77"/>
                    <a:pt x="43" y="77"/>
                    <a:pt x="42" y="79"/>
                  </a:cubicBezTo>
                  <a:cubicBezTo>
                    <a:pt x="41" y="81"/>
                    <a:pt x="42" y="84"/>
                    <a:pt x="41" y="86"/>
                  </a:cubicBezTo>
                  <a:cubicBezTo>
                    <a:pt x="41" y="88"/>
                    <a:pt x="33" y="88"/>
                    <a:pt x="33" y="87"/>
                  </a:cubicBezTo>
                  <a:cubicBezTo>
                    <a:pt x="33" y="85"/>
                    <a:pt x="30" y="86"/>
                    <a:pt x="31" y="88"/>
                  </a:cubicBezTo>
                  <a:cubicBezTo>
                    <a:pt x="31" y="89"/>
                    <a:pt x="28" y="91"/>
                    <a:pt x="28" y="93"/>
                  </a:cubicBezTo>
                  <a:cubicBezTo>
                    <a:pt x="29" y="94"/>
                    <a:pt x="33" y="94"/>
                    <a:pt x="33" y="96"/>
                  </a:cubicBezTo>
                  <a:cubicBezTo>
                    <a:pt x="33" y="98"/>
                    <a:pt x="30" y="100"/>
                    <a:pt x="25" y="101"/>
                  </a:cubicBezTo>
                  <a:cubicBezTo>
                    <a:pt x="21" y="103"/>
                    <a:pt x="26" y="106"/>
                    <a:pt x="28" y="105"/>
                  </a:cubicBezTo>
                  <a:cubicBezTo>
                    <a:pt x="31" y="103"/>
                    <a:pt x="30" y="106"/>
                    <a:pt x="33" y="106"/>
                  </a:cubicBezTo>
                  <a:cubicBezTo>
                    <a:pt x="36" y="106"/>
                    <a:pt x="38" y="108"/>
                    <a:pt x="42" y="107"/>
                  </a:cubicBezTo>
                  <a:cubicBezTo>
                    <a:pt x="45" y="106"/>
                    <a:pt x="45" y="107"/>
                    <a:pt x="42" y="109"/>
                  </a:cubicBezTo>
                  <a:cubicBezTo>
                    <a:pt x="40" y="111"/>
                    <a:pt x="36" y="109"/>
                    <a:pt x="33" y="110"/>
                  </a:cubicBezTo>
                  <a:cubicBezTo>
                    <a:pt x="31" y="111"/>
                    <a:pt x="21" y="121"/>
                    <a:pt x="23" y="123"/>
                  </a:cubicBezTo>
                  <a:cubicBezTo>
                    <a:pt x="24" y="124"/>
                    <a:pt x="26" y="121"/>
                    <a:pt x="29" y="119"/>
                  </a:cubicBezTo>
                  <a:cubicBezTo>
                    <a:pt x="33" y="118"/>
                    <a:pt x="33" y="120"/>
                    <a:pt x="35" y="121"/>
                  </a:cubicBezTo>
                  <a:cubicBezTo>
                    <a:pt x="37" y="121"/>
                    <a:pt x="37" y="117"/>
                    <a:pt x="39" y="117"/>
                  </a:cubicBezTo>
                  <a:cubicBezTo>
                    <a:pt x="40" y="117"/>
                    <a:pt x="42" y="116"/>
                    <a:pt x="44" y="116"/>
                  </a:cubicBezTo>
                  <a:cubicBezTo>
                    <a:pt x="47" y="117"/>
                    <a:pt x="49" y="116"/>
                    <a:pt x="51" y="114"/>
                  </a:cubicBezTo>
                  <a:cubicBezTo>
                    <a:pt x="52" y="113"/>
                    <a:pt x="56" y="117"/>
                    <a:pt x="57" y="116"/>
                  </a:cubicBezTo>
                  <a:cubicBezTo>
                    <a:pt x="58" y="115"/>
                    <a:pt x="64" y="114"/>
                    <a:pt x="66" y="114"/>
                  </a:cubicBezTo>
                  <a:cubicBezTo>
                    <a:pt x="69" y="114"/>
                    <a:pt x="76" y="111"/>
                    <a:pt x="77" y="110"/>
                  </a:cubicBezTo>
                  <a:cubicBezTo>
                    <a:pt x="79" y="108"/>
                    <a:pt x="76" y="108"/>
                    <a:pt x="74" y="108"/>
                  </a:cubicBezTo>
                  <a:cubicBezTo>
                    <a:pt x="72" y="108"/>
                    <a:pt x="72" y="106"/>
                    <a:pt x="75" y="103"/>
                  </a:cubicBezTo>
                  <a:cubicBezTo>
                    <a:pt x="77" y="101"/>
                    <a:pt x="81" y="99"/>
                    <a:pt x="81" y="96"/>
                  </a:cubicBezTo>
                  <a:close/>
                  <a:moveTo>
                    <a:pt x="10" y="36"/>
                  </a:moveTo>
                  <a:cubicBezTo>
                    <a:pt x="13" y="36"/>
                    <a:pt x="17" y="30"/>
                    <a:pt x="15" y="29"/>
                  </a:cubicBezTo>
                  <a:cubicBezTo>
                    <a:pt x="14" y="27"/>
                    <a:pt x="7" y="36"/>
                    <a:pt x="10" y="36"/>
                  </a:cubicBezTo>
                  <a:close/>
                  <a:moveTo>
                    <a:pt x="56" y="10"/>
                  </a:moveTo>
                  <a:cubicBezTo>
                    <a:pt x="58" y="8"/>
                    <a:pt x="60" y="0"/>
                    <a:pt x="57" y="1"/>
                  </a:cubicBezTo>
                  <a:cubicBezTo>
                    <a:pt x="54" y="2"/>
                    <a:pt x="55" y="11"/>
                    <a:pt x="56" y="1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08" name="Google Shape;2008;p124"/>
            <p:cNvSpPr/>
            <p:nvPr/>
          </p:nvSpPr>
          <p:spPr>
            <a:xfrm>
              <a:off x="4141788" y="1573213"/>
              <a:ext cx="227013" cy="346075"/>
            </a:xfrm>
            <a:custGeom>
              <a:avLst/>
              <a:gdLst/>
              <a:ahLst/>
              <a:cxnLst/>
              <a:rect l="l" t="t" r="r" b="b"/>
              <a:pathLst>
                <a:path w="81" h="124" extrusionOk="0">
                  <a:moveTo>
                    <a:pt x="16" y="66"/>
                  </a:moveTo>
                  <a:cubicBezTo>
                    <a:pt x="13" y="63"/>
                    <a:pt x="9" y="68"/>
                    <a:pt x="6" y="68"/>
                  </a:cubicBezTo>
                  <a:cubicBezTo>
                    <a:pt x="6" y="70"/>
                    <a:pt x="5" y="72"/>
                    <a:pt x="4" y="72"/>
                  </a:cubicBezTo>
                  <a:cubicBezTo>
                    <a:pt x="3" y="73"/>
                    <a:pt x="0" y="77"/>
                    <a:pt x="2" y="77"/>
                  </a:cubicBezTo>
                  <a:cubicBezTo>
                    <a:pt x="4" y="77"/>
                    <a:pt x="7" y="80"/>
                    <a:pt x="7" y="78"/>
                  </a:cubicBezTo>
                  <a:cubicBezTo>
                    <a:pt x="7" y="76"/>
                    <a:pt x="9" y="73"/>
                    <a:pt x="12" y="77"/>
                  </a:cubicBezTo>
                  <a:cubicBezTo>
                    <a:pt x="13" y="77"/>
                    <a:pt x="13" y="78"/>
                    <a:pt x="14" y="79"/>
                  </a:cubicBezTo>
                  <a:cubicBezTo>
                    <a:pt x="15" y="77"/>
                    <a:pt x="19" y="77"/>
                    <a:pt x="21" y="75"/>
                  </a:cubicBezTo>
                  <a:cubicBezTo>
                    <a:pt x="23" y="73"/>
                    <a:pt x="19" y="69"/>
                    <a:pt x="16" y="66"/>
                  </a:cubicBezTo>
                  <a:close/>
                  <a:moveTo>
                    <a:pt x="81" y="96"/>
                  </a:moveTo>
                  <a:cubicBezTo>
                    <a:pt x="81" y="92"/>
                    <a:pt x="74" y="89"/>
                    <a:pt x="73" y="91"/>
                  </a:cubicBezTo>
                  <a:cubicBezTo>
                    <a:pt x="72" y="93"/>
                    <a:pt x="70" y="93"/>
                    <a:pt x="69" y="91"/>
                  </a:cubicBezTo>
                  <a:cubicBezTo>
                    <a:pt x="68" y="89"/>
                    <a:pt x="70" y="87"/>
                    <a:pt x="69" y="87"/>
                  </a:cubicBezTo>
                  <a:cubicBezTo>
                    <a:pt x="67" y="86"/>
                    <a:pt x="66" y="83"/>
                    <a:pt x="66" y="82"/>
                  </a:cubicBezTo>
                  <a:cubicBezTo>
                    <a:pt x="66" y="81"/>
                    <a:pt x="64" y="73"/>
                    <a:pt x="60" y="72"/>
                  </a:cubicBezTo>
                  <a:cubicBezTo>
                    <a:pt x="56" y="71"/>
                    <a:pt x="55" y="66"/>
                    <a:pt x="55" y="63"/>
                  </a:cubicBezTo>
                  <a:cubicBezTo>
                    <a:pt x="54" y="60"/>
                    <a:pt x="51" y="61"/>
                    <a:pt x="49" y="59"/>
                  </a:cubicBezTo>
                  <a:cubicBezTo>
                    <a:pt x="47" y="56"/>
                    <a:pt x="44" y="57"/>
                    <a:pt x="42" y="57"/>
                  </a:cubicBezTo>
                  <a:cubicBezTo>
                    <a:pt x="40" y="57"/>
                    <a:pt x="42" y="54"/>
                    <a:pt x="45" y="52"/>
                  </a:cubicBezTo>
                  <a:cubicBezTo>
                    <a:pt x="48" y="50"/>
                    <a:pt x="51" y="40"/>
                    <a:pt x="51" y="38"/>
                  </a:cubicBezTo>
                  <a:cubicBezTo>
                    <a:pt x="51" y="36"/>
                    <a:pt x="39" y="36"/>
                    <a:pt x="36" y="37"/>
                  </a:cubicBezTo>
                  <a:cubicBezTo>
                    <a:pt x="34" y="39"/>
                    <a:pt x="31" y="36"/>
                    <a:pt x="34" y="35"/>
                  </a:cubicBezTo>
                  <a:cubicBezTo>
                    <a:pt x="36" y="34"/>
                    <a:pt x="40" y="30"/>
                    <a:pt x="40" y="28"/>
                  </a:cubicBezTo>
                  <a:cubicBezTo>
                    <a:pt x="39" y="26"/>
                    <a:pt x="43" y="25"/>
                    <a:pt x="41" y="23"/>
                  </a:cubicBezTo>
                  <a:cubicBezTo>
                    <a:pt x="39" y="22"/>
                    <a:pt x="39" y="25"/>
                    <a:pt x="37" y="27"/>
                  </a:cubicBezTo>
                  <a:cubicBezTo>
                    <a:pt x="36" y="28"/>
                    <a:pt x="32" y="27"/>
                    <a:pt x="29" y="27"/>
                  </a:cubicBezTo>
                  <a:cubicBezTo>
                    <a:pt x="25" y="26"/>
                    <a:pt x="23" y="31"/>
                    <a:pt x="24" y="33"/>
                  </a:cubicBezTo>
                  <a:cubicBezTo>
                    <a:pt x="24" y="36"/>
                    <a:pt x="19" y="37"/>
                    <a:pt x="20" y="39"/>
                  </a:cubicBezTo>
                  <a:cubicBezTo>
                    <a:pt x="21" y="41"/>
                    <a:pt x="19" y="42"/>
                    <a:pt x="18" y="41"/>
                  </a:cubicBezTo>
                  <a:cubicBezTo>
                    <a:pt x="17" y="40"/>
                    <a:pt x="15" y="38"/>
                    <a:pt x="13" y="39"/>
                  </a:cubicBezTo>
                  <a:cubicBezTo>
                    <a:pt x="11" y="41"/>
                    <a:pt x="16" y="44"/>
                    <a:pt x="19" y="44"/>
                  </a:cubicBezTo>
                  <a:cubicBezTo>
                    <a:pt x="22" y="45"/>
                    <a:pt x="17" y="47"/>
                    <a:pt x="16" y="50"/>
                  </a:cubicBezTo>
                  <a:cubicBezTo>
                    <a:pt x="15" y="53"/>
                    <a:pt x="20" y="52"/>
                    <a:pt x="20" y="54"/>
                  </a:cubicBezTo>
                  <a:cubicBezTo>
                    <a:pt x="20" y="57"/>
                    <a:pt x="14" y="57"/>
                    <a:pt x="14" y="59"/>
                  </a:cubicBezTo>
                  <a:cubicBezTo>
                    <a:pt x="14" y="62"/>
                    <a:pt x="17" y="58"/>
                    <a:pt x="19" y="57"/>
                  </a:cubicBezTo>
                  <a:cubicBezTo>
                    <a:pt x="21" y="56"/>
                    <a:pt x="18" y="63"/>
                    <a:pt x="23" y="62"/>
                  </a:cubicBezTo>
                  <a:cubicBezTo>
                    <a:pt x="27" y="62"/>
                    <a:pt x="26" y="56"/>
                    <a:pt x="27" y="56"/>
                  </a:cubicBezTo>
                  <a:cubicBezTo>
                    <a:pt x="29" y="56"/>
                    <a:pt x="26" y="59"/>
                    <a:pt x="28" y="62"/>
                  </a:cubicBezTo>
                  <a:cubicBezTo>
                    <a:pt x="29" y="64"/>
                    <a:pt x="25" y="68"/>
                    <a:pt x="25" y="70"/>
                  </a:cubicBezTo>
                  <a:cubicBezTo>
                    <a:pt x="25" y="71"/>
                    <a:pt x="34" y="71"/>
                    <a:pt x="36" y="69"/>
                  </a:cubicBezTo>
                  <a:cubicBezTo>
                    <a:pt x="39" y="66"/>
                    <a:pt x="41" y="69"/>
                    <a:pt x="39" y="71"/>
                  </a:cubicBezTo>
                  <a:cubicBezTo>
                    <a:pt x="37" y="73"/>
                    <a:pt x="38" y="75"/>
                    <a:pt x="40" y="76"/>
                  </a:cubicBezTo>
                  <a:cubicBezTo>
                    <a:pt x="42" y="77"/>
                    <a:pt x="43" y="77"/>
                    <a:pt x="42" y="79"/>
                  </a:cubicBezTo>
                  <a:cubicBezTo>
                    <a:pt x="41" y="81"/>
                    <a:pt x="42" y="84"/>
                    <a:pt x="41" y="86"/>
                  </a:cubicBezTo>
                  <a:cubicBezTo>
                    <a:pt x="41" y="88"/>
                    <a:pt x="33" y="88"/>
                    <a:pt x="33" y="87"/>
                  </a:cubicBezTo>
                  <a:cubicBezTo>
                    <a:pt x="33" y="85"/>
                    <a:pt x="30" y="86"/>
                    <a:pt x="31" y="88"/>
                  </a:cubicBezTo>
                  <a:cubicBezTo>
                    <a:pt x="31" y="89"/>
                    <a:pt x="28" y="91"/>
                    <a:pt x="28" y="93"/>
                  </a:cubicBezTo>
                  <a:cubicBezTo>
                    <a:pt x="29" y="94"/>
                    <a:pt x="33" y="94"/>
                    <a:pt x="33" y="96"/>
                  </a:cubicBezTo>
                  <a:cubicBezTo>
                    <a:pt x="33" y="98"/>
                    <a:pt x="30" y="100"/>
                    <a:pt x="25" y="101"/>
                  </a:cubicBezTo>
                  <a:cubicBezTo>
                    <a:pt x="21" y="103"/>
                    <a:pt x="26" y="106"/>
                    <a:pt x="28" y="105"/>
                  </a:cubicBezTo>
                  <a:cubicBezTo>
                    <a:pt x="31" y="103"/>
                    <a:pt x="30" y="106"/>
                    <a:pt x="33" y="106"/>
                  </a:cubicBezTo>
                  <a:cubicBezTo>
                    <a:pt x="36" y="106"/>
                    <a:pt x="38" y="108"/>
                    <a:pt x="42" y="107"/>
                  </a:cubicBezTo>
                  <a:cubicBezTo>
                    <a:pt x="45" y="106"/>
                    <a:pt x="45" y="107"/>
                    <a:pt x="42" y="109"/>
                  </a:cubicBezTo>
                  <a:cubicBezTo>
                    <a:pt x="40" y="111"/>
                    <a:pt x="36" y="109"/>
                    <a:pt x="33" y="110"/>
                  </a:cubicBezTo>
                  <a:cubicBezTo>
                    <a:pt x="31" y="111"/>
                    <a:pt x="21" y="121"/>
                    <a:pt x="23" y="123"/>
                  </a:cubicBezTo>
                  <a:cubicBezTo>
                    <a:pt x="24" y="124"/>
                    <a:pt x="26" y="121"/>
                    <a:pt x="29" y="119"/>
                  </a:cubicBezTo>
                  <a:cubicBezTo>
                    <a:pt x="33" y="118"/>
                    <a:pt x="33" y="120"/>
                    <a:pt x="35" y="121"/>
                  </a:cubicBezTo>
                  <a:cubicBezTo>
                    <a:pt x="37" y="121"/>
                    <a:pt x="37" y="117"/>
                    <a:pt x="39" y="117"/>
                  </a:cubicBezTo>
                  <a:cubicBezTo>
                    <a:pt x="40" y="117"/>
                    <a:pt x="42" y="116"/>
                    <a:pt x="44" y="116"/>
                  </a:cubicBezTo>
                  <a:cubicBezTo>
                    <a:pt x="47" y="117"/>
                    <a:pt x="49" y="116"/>
                    <a:pt x="51" y="114"/>
                  </a:cubicBezTo>
                  <a:cubicBezTo>
                    <a:pt x="52" y="113"/>
                    <a:pt x="56" y="117"/>
                    <a:pt x="57" y="116"/>
                  </a:cubicBezTo>
                  <a:cubicBezTo>
                    <a:pt x="58" y="115"/>
                    <a:pt x="64" y="114"/>
                    <a:pt x="66" y="114"/>
                  </a:cubicBezTo>
                  <a:cubicBezTo>
                    <a:pt x="69" y="114"/>
                    <a:pt x="76" y="111"/>
                    <a:pt x="77" y="110"/>
                  </a:cubicBezTo>
                  <a:cubicBezTo>
                    <a:pt x="79" y="108"/>
                    <a:pt x="76" y="108"/>
                    <a:pt x="74" y="108"/>
                  </a:cubicBezTo>
                  <a:cubicBezTo>
                    <a:pt x="72" y="108"/>
                    <a:pt x="72" y="106"/>
                    <a:pt x="75" y="103"/>
                  </a:cubicBezTo>
                  <a:cubicBezTo>
                    <a:pt x="77" y="101"/>
                    <a:pt x="81" y="99"/>
                    <a:pt x="81" y="96"/>
                  </a:cubicBezTo>
                  <a:close/>
                  <a:moveTo>
                    <a:pt x="10" y="36"/>
                  </a:moveTo>
                  <a:cubicBezTo>
                    <a:pt x="13" y="36"/>
                    <a:pt x="17" y="30"/>
                    <a:pt x="15" y="29"/>
                  </a:cubicBezTo>
                  <a:cubicBezTo>
                    <a:pt x="14" y="27"/>
                    <a:pt x="7" y="36"/>
                    <a:pt x="10" y="36"/>
                  </a:cubicBezTo>
                  <a:close/>
                  <a:moveTo>
                    <a:pt x="56" y="10"/>
                  </a:moveTo>
                  <a:cubicBezTo>
                    <a:pt x="58" y="8"/>
                    <a:pt x="60" y="0"/>
                    <a:pt x="57" y="1"/>
                  </a:cubicBezTo>
                  <a:cubicBezTo>
                    <a:pt x="54" y="2"/>
                    <a:pt x="55" y="11"/>
                    <a:pt x="56" y="10"/>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09" name="Google Shape;2009;p124"/>
            <p:cNvSpPr/>
            <p:nvPr/>
          </p:nvSpPr>
          <p:spPr>
            <a:xfrm>
              <a:off x="4508500" y="1673225"/>
              <a:ext cx="107950" cy="103188"/>
            </a:xfrm>
            <a:custGeom>
              <a:avLst/>
              <a:gdLst/>
              <a:ahLst/>
              <a:cxnLst/>
              <a:rect l="l" t="t" r="r" b="b"/>
              <a:pathLst>
                <a:path w="39" h="37" extrusionOk="0">
                  <a:moveTo>
                    <a:pt x="20" y="14"/>
                  </a:moveTo>
                  <a:cubicBezTo>
                    <a:pt x="19" y="13"/>
                    <a:pt x="18" y="9"/>
                    <a:pt x="20" y="8"/>
                  </a:cubicBezTo>
                  <a:cubicBezTo>
                    <a:pt x="21" y="7"/>
                    <a:pt x="22" y="2"/>
                    <a:pt x="20" y="1"/>
                  </a:cubicBezTo>
                  <a:cubicBezTo>
                    <a:pt x="19" y="0"/>
                    <a:pt x="15" y="1"/>
                    <a:pt x="15" y="4"/>
                  </a:cubicBezTo>
                  <a:cubicBezTo>
                    <a:pt x="14" y="8"/>
                    <a:pt x="11" y="6"/>
                    <a:pt x="10" y="7"/>
                  </a:cubicBezTo>
                  <a:cubicBezTo>
                    <a:pt x="9" y="8"/>
                    <a:pt x="12" y="9"/>
                    <a:pt x="10" y="11"/>
                  </a:cubicBezTo>
                  <a:cubicBezTo>
                    <a:pt x="9" y="12"/>
                    <a:pt x="8" y="8"/>
                    <a:pt x="5" y="8"/>
                  </a:cubicBezTo>
                  <a:cubicBezTo>
                    <a:pt x="3" y="8"/>
                    <a:pt x="3" y="12"/>
                    <a:pt x="1" y="14"/>
                  </a:cubicBezTo>
                  <a:cubicBezTo>
                    <a:pt x="0" y="16"/>
                    <a:pt x="1" y="20"/>
                    <a:pt x="1" y="23"/>
                  </a:cubicBezTo>
                  <a:cubicBezTo>
                    <a:pt x="2" y="26"/>
                    <a:pt x="5" y="28"/>
                    <a:pt x="5" y="30"/>
                  </a:cubicBezTo>
                  <a:cubicBezTo>
                    <a:pt x="4" y="31"/>
                    <a:pt x="5" y="33"/>
                    <a:pt x="6" y="34"/>
                  </a:cubicBezTo>
                  <a:cubicBezTo>
                    <a:pt x="9" y="34"/>
                    <a:pt x="12" y="34"/>
                    <a:pt x="13" y="34"/>
                  </a:cubicBezTo>
                  <a:cubicBezTo>
                    <a:pt x="14" y="35"/>
                    <a:pt x="15" y="35"/>
                    <a:pt x="16" y="34"/>
                  </a:cubicBezTo>
                  <a:cubicBezTo>
                    <a:pt x="15" y="33"/>
                    <a:pt x="13" y="31"/>
                    <a:pt x="13" y="30"/>
                  </a:cubicBezTo>
                  <a:cubicBezTo>
                    <a:pt x="13" y="28"/>
                    <a:pt x="15" y="29"/>
                    <a:pt x="17" y="31"/>
                  </a:cubicBezTo>
                  <a:cubicBezTo>
                    <a:pt x="19" y="32"/>
                    <a:pt x="22" y="33"/>
                    <a:pt x="23" y="31"/>
                  </a:cubicBezTo>
                  <a:cubicBezTo>
                    <a:pt x="23" y="30"/>
                    <a:pt x="22" y="25"/>
                    <a:pt x="20" y="26"/>
                  </a:cubicBezTo>
                  <a:cubicBezTo>
                    <a:pt x="18" y="27"/>
                    <a:pt x="17" y="26"/>
                    <a:pt x="16" y="25"/>
                  </a:cubicBezTo>
                  <a:cubicBezTo>
                    <a:pt x="15" y="24"/>
                    <a:pt x="18" y="22"/>
                    <a:pt x="18" y="20"/>
                  </a:cubicBezTo>
                  <a:cubicBezTo>
                    <a:pt x="19" y="18"/>
                    <a:pt x="23" y="19"/>
                    <a:pt x="24" y="18"/>
                  </a:cubicBezTo>
                  <a:cubicBezTo>
                    <a:pt x="24" y="16"/>
                    <a:pt x="21" y="14"/>
                    <a:pt x="20" y="14"/>
                  </a:cubicBezTo>
                  <a:close/>
                  <a:moveTo>
                    <a:pt x="38" y="21"/>
                  </a:moveTo>
                  <a:cubicBezTo>
                    <a:pt x="37" y="20"/>
                    <a:pt x="36" y="23"/>
                    <a:pt x="35" y="23"/>
                  </a:cubicBezTo>
                  <a:cubicBezTo>
                    <a:pt x="34" y="23"/>
                    <a:pt x="33" y="18"/>
                    <a:pt x="32" y="21"/>
                  </a:cubicBezTo>
                  <a:cubicBezTo>
                    <a:pt x="32" y="24"/>
                    <a:pt x="29" y="20"/>
                    <a:pt x="27" y="23"/>
                  </a:cubicBezTo>
                  <a:cubicBezTo>
                    <a:pt x="25" y="27"/>
                    <a:pt x="28" y="30"/>
                    <a:pt x="30" y="31"/>
                  </a:cubicBezTo>
                  <a:cubicBezTo>
                    <a:pt x="32" y="32"/>
                    <a:pt x="30" y="33"/>
                    <a:pt x="28" y="33"/>
                  </a:cubicBezTo>
                  <a:cubicBezTo>
                    <a:pt x="26" y="32"/>
                    <a:pt x="27" y="36"/>
                    <a:pt x="30" y="36"/>
                  </a:cubicBezTo>
                  <a:cubicBezTo>
                    <a:pt x="33" y="37"/>
                    <a:pt x="36" y="31"/>
                    <a:pt x="36" y="30"/>
                  </a:cubicBezTo>
                  <a:cubicBezTo>
                    <a:pt x="35" y="28"/>
                    <a:pt x="39" y="22"/>
                    <a:pt x="38" y="2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10" name="Google Shape;2010;p124"/>
            <p:cNvSpPr/>
            <p:nvPr/>
          </p:nvSpPr>
          <p:spPr>
            <a:xfrm>
              <a:off x="4579938" y="1263650"/>
              <a:ext cx="282575" cy="490538"/>
            </a:xfrm>
            <a:custGeom>
              <a:avLst/>
              <a:gdLst/>
              <a:ahLst/>
              <a:cxnLst/>
              <a:rect l="l" t="t" r="r" b="b"/>
              <a:pathLst>
                <a:path w="101" h="176" extrusionOk="0">
                  <a:moveTo>
                    <a:pt x="100" y="42"/>
                  </a:moveTo>
                  <a:cubicBezTo>
                    <a:pt x="99" y="40"/>
                    <a:pt x="96" y="37"/>
                    <a:pt x="98" y="37"/>
                  </a:cubicBezTo>
                  <a:cubicBezTo>
                    <a:pt x="100" y="37"/>
                    <a:pt x="101" y="32"/>
                    <a:pt x="99" y="30"/>
                  </a:cubicBezTo>
                  <a:cubicBezTo>
                    <a:pt x="96" y="29"/>
                    <a:pt x="99" y="24"/>
                    <a:pt x="97" y="23"/>
                  </a:cubicBezTo>
                  <a:cubicBezTo>
                    <a:pt x="95" y="22"/>
                    <a:pt x="96" y="18"/>
                    <a:pt x="96" y="16"/>
                  </a:cubicBezTo>
                  <a:cubicBezTo>
                    <a:pt x="97" y="13"/>
                    <a:pt x="89" y="11"/>
                    <a:pt x="85" y="9"/>
                  </a:cubicBezTo>
                  <a:cubicBezTo>
                    <a:pt x="81" y="7"/>
                    <a:pt x="79" y="4"/>
                    <a:pt x="75" y="2"/>
                  </a:cubicBezTo>
                  <a:cubicBezTo>
                    <a:pt x="72" y="0"/>
                    <a:pt x="71" y="5"/>
                    <a:pt x="71" y="8"/>
                  </a:cubicBezTo>
                  <a:cubicBezTo>
                    <a:pt x="71" y="11"/>
                    <a:pt x="68" y="11"/>
                    <a:pt x="65" y="9"/>
                  </a:cubicBezTo>
                  <a:cubicBezTo>
                    <a:pt x="63" y="8"/>
                    <a:pt x="60" y="9"/>
                    <a:pt x="57" y="8"/>
                  </a:cubicBezTo>
                  <a:cubicBezTo>
                    <a:pt x="53" y="6"/>
                    <a:pt x="55" y="11"/>
                    <a:pt x="55" y="14"/>
                  </a:cubicBezTo>
                  <a:cubicBezTo>
                    <a:pt x="55" y="16"/>
                    <a:pt x="51" y="16"/>
                    <a:pt x="49" y="16"/>
                  </a:cubicBezTo>
                  <a:cubicBezTo>
                    <a:pt x="47" y="16"/>
                    <a:pt x="43" y="18"/>
                    <a:pt x="43" y="21"/>
                  </a:cubicBezTo>
                  <a:cubicBezTo>
                    <a:pt x="43" y="23"/>
                    <a:pt x="39" y="25"/>
                    <a:pt x="40" y="26"/>
                  </a:cubicBezTo>
                  <a:cubicBezTo>
                    <a:pt x="42" y="28"/>
                    <a:pt x="40" y="29"/>
                    <a:pt x="39" y="30"/>
                  </a:cubicBezTo>
                  <a:cubicBezTo>
                    <a:pt x="37" y="32"/>
                    <a:pt x="36" y="35"/>
                    <a:pt x="34" y="37"/>
                  </a:cubicBezTo>
                  <a:cubicBezTo>
                    <a:pt x="33" y="38"/>
                    <a:pt x="35" y="40"/>
                    <a:pt x="33" y="41"/>
                  </a:cubicBezTo>
                  <a:cubicBezTo>
                    <a:pt x="31" y="43"/>
                    <a:pt x="28" y="42"/>
                    <a:pt x="27" y="43"/>
                  </a:cubicBezTo>
                  <a:cubicBezTo>
                    <a:pt x="26" y="44"/>
                    <a:pt x="27" y="47"/>
                    <a:pt x="26" y="50"/>
                  </a:cubicBezTo>
                  <a:cubicBezTo>
                    <a:pt x="26" y="53"/>
                    <a:pt x="23" y="57"/>
                    <a:pt x="21" y="60"/>
                  </a:cubicBezTo>
                  <a:cubicBezTo>
                    <a:pt x="19" y="63"/>
                    <a:pt x="22" y="64"/>
                    <a:pt x="23" y="64"/>
                  </a:cubicBezTo>
                  <a:cubicBezTo>
                    <a:pt x="24" y="65"/>
                    <a:pt x="24" y="67"/>
                    <a:pt x="23" y="69"/>
                  </a:cubicBezTo>
                  <a:cubicBezTo>
                    <a:pt x="22" y="71"/>
                    <a:pt x="19" y="70"/>
                    <a:pt x="18" y="69"/>
                  </a:cubicBezTo>
                  <a:cubicBezTo>
                    <a:pt x="16" y="69"/>
                    <a:pt x="12" y="71"/>
                    <a:pt x="10" y="75"/>
                  </a:cubicBezTo>
                  <a:cubicBezTo>
                    <a:pt x="7" y="79"/>
                    <a:pt x="8" y="81"/>
                    <a:pt x="9" y="83"/>
                  </a:cubicBezTo>
                  <a:cubicBezTo>
                    <a:pt x="10" y="85"/>
                    <a:pt x="7" y="87"/>
                    <a:pt x="9" y="91"/>
                  </a:cubicBezTo>
                  <a:cubicBezTo>
                    <a:pt x="11" y="95"/>
                    <a:pt x="8" y="95"/>
                    <a:pt x="8" y="98"/>
                  </a:cubicBezTo>
                  <a:cubicBezTo>
                    <a:pt x="9" y="102"/>
                    <a:pt x="13" y="101"/>
                    <a:pt x="14" y="104"/>
                  </a:cubicBezTo>
                  <a:cubicBezTo>
                    <a:pt x="14" y="107"/>
                    <a:pt x="12" y="108"/>
                    <a:pt x="11" y="108"/>
                  </a:cubicBezTo>
                  <a:cubicBezTo>
                    <a:pt x="9" y="108"/>
                    <a:pt x="10" y="111"/>
                    <a:pt x="11" y="112"/>
                  </a:cubicBezTo>
                  <a:cubicBezTo>
                    <a:pt x="13" y="113"/>
                    <a:pt x="12" y="118"/>
                    <a:pt x="11" y="120"/>
                  </a:cubicBezTo>
                  <a:cubicBezTo>
                    <a:pt x="11" y="121"/>
                    <a:pt x="6" y="120"/>
                    <a:pt x="6" y="122"/>
                  </a:cubicBezTo>
                  <a:cubicBezTo>
                    <a:pt x="6" y="124"/>
                    <a:pt x="5" y="127"/>
                    <a:pt x="5" y="128"/>
                  </a:cubicBezTo>
                  <a:cubicBezTo>
                    <a:pt x="5" y="130"/>
                    <a:pt x="5" y="135"/>
                    <a:pt x="3" y="134"/>
                  </a:cubicBezTo>
                  <a:cubicBezTo>
                    <a:pt x="2" y="133"/>
                    <a:pt x="1" y="133"/>
                    <a:pt x="1" y="133"/>
                  </a:cubicBezTo>
                  <a:cubicBezTo>
                    <a:pt x="1" y="133"/>
                    <a:pt x="1" y="134"/>
                    <a:pt x="1" y="134"/>
                  </a:cubicBezTo>
                  <a:cubicBezTo>
                    <a:pt x="0" y="137"/>
                    <a:pt x="1" y="140"/>
                    <a:pt x="4" y="142"/>
                  </a:cubicBezTo>
                  <a:cubicBezTo>
                    <a:pt x="7" y="144"/>
                    <a:pt x="5" y="147"/>
                    <a:pt x="7" y="150"/>
                  </a:cubicBezTo>
                  <a:cubicBezTo>
                    <a:pt x="9" y="153"/>
                    <a:pt x="8" y="156"/>
                    <a:pt x="11" y="158"/>
                  </a:cubicBezTo>
                  <a:cubicBezTo>
                    <a:pt x="13" y="160"/>
                    <a:pt x="14" y="161"/>
                    <a:pt x="13" y="164"/>
                  </a:cubicBezTo>
                  <a:cubicBezTo>
                    <a:pt x="12" y="166"/>
                    <a:pt x="15" y="166"/>
                    <a:pt x="15" y="167"/>
                  </a:cubicBezTo>
                  <a:cubicBezTo>
                    <a:pt x="15" y="169"/>
                    <a:pt x="14" y="173"/>
                    <a:pt x="15" y="174"/>
                  </a:cubicBezTo>
                  <a:cubicBezTo>
                    <a:pt x="16" y="176"/>
                    <a:pt x="18" y="174"/>
                    <a:pt x="21" y="174"/>
                  </a:cubicBezTo>
                  <a:cubicBezTo>
                    <a:pt x="25" y="174"/>
                    <a:pt x="24" y="172"/>
                    <a:pt x="24" y="169"/>
                  </a:cubicBezTo>
                  <a:cubicBezTo>
                    <a:pt x="24" y="167"/>
                    <a:pt x="26" y="168"/>
                    <a:pt x="27" y="167"/>
                  </a:cubicBezTo>
                  <a:cubicBezTo>
                    <a:pt x="27" y="165"/>
                    <a:pt x="31" y="165"/>
                    <a:pt x="33" y="166"/>
                  </a:cubicBezTo>
                  <a:cubicBezTo>
                    <a:pt x="36" y="167"/>
                    <a:pt x="38" y="165"/>
                    <a:pt x="38" y="162"/>
                  </a:cubicBezTo>
                  <a:cubicBezTo>
                    <a:pt x="39" y="160"/>
                    <a:pt x="40" y="163"/>
                    <a:pt x="41" y="164"/>
                  </a:cubicBezTo>
                  <a:cubicBezTo>
                    <a:pt x="42" y="164"/>
                    <a:pt x="44" y="159"/>
                    <a:pt x="45" y="156"/>
                  </a:cubicBezTo>
                  <a:cubicBezTo>
                    <a:pt x="47" y="153"/>
                    <a:pt x="45" y="153"/>
                    <a:pt x="43" y="156"/>
                  </a:cubicBezTo>
                  <a:cubicBezTo>
                    <a:pt x="40" y="160"/>
                    <a:pt x="41" y="153"/>
                    <a:pt x="42" y="151"/>
                  </a:cubicBezTo>
                  <a:cubicBezTo>
                    <a:pt x="44" y="148"/>
                    <a:pt x="43" y="141"/>
                    <a:pt x="44" y="139"/>
                  </a:cubicBezTo>
                  <a:cubicBezTo>
                    <a:pt x="44" y="138"/>
                    <a:pt x="45" y="135"/>
                    <a:pt x="48" y="135"/>
                  </a:cubicBezTo>
                  <a:cubicBezTo>
                    <a:pt x="52" y="134"/>
                    <a:pt x="56" y="130"/>
                    <a:pt x="56" y="128"/>
                  </a:cubicBezTo>
                  <a:cubicBezTo>
                    <a:pt x="55" y="126"/>
                    <a:pt x="60" y="123"/>
                    <a:pt x="60" y="121"/>
                  </a:cubicBezTo>
                  <a:cubicBezTo>
                    <a:pt x="60" y="120"/>
                    <a:pt x="55" y="114"/>
                    <a:pt x="53" y="113"/>
                  </a:cubicBezTo>
                  <a:cubicBezTo>
                    <a:pt x="51" y="112"/>
                    <a:pt x="47" y="113"/>
                    <a:pt x="47" y="111"/>
                  </a:cubicBezTo>
                  <a:cubicBezTo>
                    <a:pt x="47" y="110"/>
                    <a:pt x="47" y="105"/>
                    <a:pt x="46" y="102"/>
                  </a:cubicBezTo>
                  <a:cubicBezTo>
                    <a:pt x="46" y="100"/>
                    <a:pt x="49" y="97"/>
                    <a:pt x="49" y="94"/>
                  </a:cubicBezTo>
                  <a:cubicBezTo>
                    <a:pt x="49" y="92"/>
                    <a:pt x="49" y="89"/>
                    <a:pt x="51" y="88"/>
                  </a:cubicBezTo>
                  <a:cubicBezTo>
                    <a:pt x="53" y="87"/>
                    <a:pt x="52" y="85"/>
                    <a:pt x="55" y="85"/>
                  </a:cubicBezTo>
                  <a:cubicBezTo>
                    <a:pt x="58" y="84"/>
                    <a:pt x="57" y="80"/>
                    <a:pt x="61" y="78"/>
                  </a:cubicBezTo>
                  <a:cubicBezTo>
                    <a:pt x="64" y="77"/>
                    <a:pt x="64" y="76"/>
                    <a:pt x="68" y="74"/>
                  </a:cubicBezTo>
                  <a:cubicBezTo>
                    <a:pt x="72" y="72"/>
                    <a:pt x="79" y="67"/>
                    <a:pt x="81" y="65"/>
                  </a:cubicBezTo>
                  <a:cubicBezTo>
                    <a:pt x="82" y="62"/>
                    <a:pt x="76" y="59"/>
                    <a:pt x="80" y="57"/>
                  </a:cubicBezTo>
                  <a:cubicBezTo>
                    <a:pt x="83" y="54"/>
                    <a:pt x="80" y="51"/>
                    <a:pt x="83" y="50"/>
                  </a:cubicBezTo>
                  <a:cubicBezTo>
                    <a:pt x="85" y="49"/>
                    <a:pt x="86" y="48"/>
                    <a:pt x="88" y="46"/>
                  </a:cubicBezTo>
                  <a:cubicBezTo>
                    <a:pt x="90" y="44"/>
                    <a:pt x="92" y="46"/>
                    <a:pt x="96" y="45"/>
                  </a:cubicBezTo>
                  <a:cubicBezTo>
                    <a:pt x="98" y="45"/>
                    <a:pt x="99" y="45"/>
                    <a:pt x="101" y="46"/>
                  </a:cubicBezTo>
                  <a:cubicBezTo>
                    <a:pt x="101" y="44"/>
                    <a:pt x="100" y="42"/>
                    <a:pt x="100" y="42"/>
                  </a:cubicBezTo>
                  <a:close/>
                  <a:moveTo>
                    <a:pt x="59" y="146"/>
                  </a:moveTo>
                  <a:cubicBezTo>
                    <a:pt x="55" y="146"/>
                    <a:pt x="53" y="155"/>
                    <a:pt x="54" y="157"/>
                  </a:cubicBezTo>
                  <a:cubicBezTo>
                    <a:pt x="55" y="158"/>
                    <a:pt x="64" y="146"/>
                    <a:pt x="59" y="14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11" name="Google Shape;2011;p124"/>
            <p:cNvSpPr/>
            <p:nvPr/>
          </p:nvSpPr>
          <p:spPr>
            <a:xfrm>
              <a:off x="4811713" y="1609725"/>
              <a:ext cx="142875" cy="69850"/>
            </a:xfrm>
            <a:custGeom>
              <a:avLst/>
              <a:gdLst/>
              <a:ahLst/>
              <a:cxnLst/>
              <a:rect l="l" t="t" r="r" b="b"/>
              <a:pathLst>
                <a:path w="51" h="25" extrusionOk="0">
                  <a:moveTo>
                    <a:pt x="47" y="7"/>
                  </a:moveTo>
                  <a:cubicBezTo>
                    <a:pt x="48" y="5"/>
                    <a:pt x="51" y="4"/>
                    <a:pt x="49" y="2"/>
                  </a:cubicBezTo>
                  <a:cubicBezTo>
                    <a:pt x="48" y="2"/>
                    <a:pt x="48" y="2"/>
                    <a:pt x="47" y="3"/>
                  </a:cubicBezTo>
                  <a:cubicBezTo>
                    <a:pt x="43" y="3"/>
                    <a:pt x="36" y="0"/>
                    <a:pt x="32" y="1"/>
                  </a:cubicBezTo>
                  <a:cubicBezTo>
                    <a:pt x="27" y="2"/>
                    <a:pt x="19" y="2"/>
                    <a:pt x="17" y="4"/>
                  </a:cubicBezTo>
                  <a:cubicBezTo>
                    <a:pt x="15" y="6"/>
                    <a:pt x="10" y="7"/>
                    <a:pt x="12" y="9"/>
                  </a:cubicBezTo>
                  <a:cubicBezTo>
                    <a:pt x="14" y="10"/>
                    <a:pt x="12" y="11"/>
                    <a:pt x="13" y="14"/>
                  </a:cubicBezTo>
                  <a:cubicBezTo>
                    <a:pt x="15" y="16"/>
                    <a:pt x="16" y="17"/>
                    <a:pt x="18" y="16"/>
                  </a:cubicBezTo>
                  <a:cubicBezTo>
                    <a:pt x="20" y="16"/>
                    <a:pt x="22" y="17"/>
                    <a:pt x="20" y="20"/>
                  </a:cubicBezTo>
                  <a:cubicBezTo>
                    <a:pt x="20" y="20"/>
                    <a:pt x="20" y="20"/>
                    <a:pt x="20" y="20"/>
                  </a:cubicBezTo>
                  <a:cubicBezTo>
                    <a:pt x="24" y="19"/>
                    <a:pt x="28" y="19"/>
                    <a:pt x="28" y="20"/>
                  </a:cubicBezTo>
                  <a:cubicBezTo>
                    <a:pt x="29" y="20"/>
                    <a:pt x="35" y="25"/>
                    <a:pt x="37" y="24"/>
                  </a:cubicBezTo>
                  <a:cubicBezTo>
                    <a:pt x="37" y="24"/>
                    <a:pt x="41" y="25"/>
                    <a:pt x="44" y="25"/>
                  </a:cubicBezTo>
                  <a:cubicBezTo>
                    <a:pt x="44" y="24"/>
                    <a:pt x="44" y="23"/>
                    <a:pt x="44" y="23"/>
                  </a:cubicBezTo>
                  <a:cubicBezTo>
                    <a:pt x="46" y="22"/>
                    <a:pt x="48" y="22"/>
                    <a:pt x="47" y="20"/>
                  </a:cubicBezTo>
                  <a:cubicBezTo>
                    <a:pt x="45" y="18"/>
                    <a:pt x="45" y="18"/>
                    <a:pt x="45" y="16"/>
                  </a:cubicBezTo>
                  <a:cubicBezTo>
                    <a:pt x="45" y="14"/>
                    <a:pt x="44" y="13"/>
                    <a:pt x="44" y="11"/>
                  </a:cubicBezTo>
                  <a:cubicBezTo>
                    <a:pt x="44" y="10"/>
                    <a:pt x="46" y="9"/>
                    <a:pt x="47" y="7"/>
                  </a:cubicBezTo>
                  <a:close/>
                  <a:moveTo>
                    <a:pt x="5" y="13"/>
                  </a:moveTo>
                  <a:cubicBezTo>
                    <a:pt x="1" y="14"/>
                    <a:pt x="0" y="20"/>
                    <a:pt x="2" y="20"/>
                  </a:cubicBezTo>
                  <a:cubicBezTo>
                    <a:pt x="4" y="20"/>
                    <a:pt x="9" y="16"/>
                    <a:pt x="10" y="14"/>
                  </a:cubicBezTo>
                  <a:cubicBezTo>
                    <a:pt x="11" y="13"/>
                    <a:pt x="9" y="12"/>
                    <a:pt x="5" y="13"/>
                  </a:cubicBezTo>
                  <a:close/>
                  <a:moveTo>
                    <a:pt x="8" y="9"/>
                  </a:moveTo>
                  <a:cubicBezTo>
                    <a:pt x="9" y="8"/>
                    <a:pt x="2" y="8"/>
                    <a:pt x="3" y="10"/>
                  </a:cubicBezTo>
                  <a:cubicBezTo>
                    <a:pt x="5" y="11"/>
                    <a:pt x="8" y="11"/>
                    <a:pt x="8" y="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12" name="Google Shape;2012;p124"/>
            <p:cNvSpPr/>
            <p:nvPr/>
          </p:nvSpPr>
          <p:spPr>
            <a:xfrm>
              <a:off x="5072063" y="3040063"/>
              <a:ext cx="180975" cy="217488"/>
            </a:xfrm>
            <a:custGeom>
              <a:avLst/>
              <a:gdLst/>
              <a:ahLst/>
              <a:cxnLst/>
              <a:rect l="l" t="t" r="r" b="b"/>
              <a:pathLst>
                <a:path w="65" h="78" extrusionOk="0">
                  <a:moveTo>
                    <a:pt x="57" y="18"/>
                  </a:moveTo>
                  <a:cubicBezTo>
                    <a:pt x="61" y="12"/>
                    <a:pt x="61" y="12"/>
                    <a:pt x="61" y="12"/>
                  </a:cubicBezTo>
                  <a:cubicBezTo>
                    <a:pt x="65" y="6"/>
                    <a:pt x="65" y="6"/>
                    <a:pt x="65" y="6"/>
                  </a:cubicBezTo>
                  <a:cubicBezTo>
                    <a:pt x="63" y="7"/>
                    <a:pt x="61" y="7"/>
                    <a:pt x="61" y="7"/>
                  </a:cubicBezTo>
                  <a:cubicBezTo>
                    <a:pt x="59" y="8"/>
                    <a:pt x="57" y="7"/>
                    <a:pt x="57" y="6"/>
                  </a:cubicBezTo>
                  <a:cubicBezTo>
                    <a:pt x="56" y="5"/>
                    <a:pt x="53" y="6"/>
                    <a:pt x="50" y="7"/>
                  </a:cubicBezTo>
                  <a:cubicBezTo>
                    <a:pt x="47" y="9"/>
                    <a:pt x="46" y="12"/>
                    <a:pt x="45" y="12"/>
                  </a:cubicBezTo>
                  <a:cubicBezTo>
                    <a:pt x="44" y="11"/>
                    <a:pt x="37" y="10"/>
                    <a:pt x="35" y="10"/>
                  </a:cubicBezTo>
                  <a:cubicBezTo>
                    <a:pt x="34" y="10"/>
                    <a:pt x="28" y="6"/>
                    <a:pt x="26" y="5"/>
                  </a:cubicBezTo>
                  <a:cubicBezTo>
                    <a:pt x="24" y="3"/>
                    <a:pt x="19" y="4"/>
                    <a:pt x="18" y="3"/>
                  </a:cubicBezTo>
                  <a:cubicBezTo>
                    <a:pt x="17" y="2"/>
                    <a:pt x="14" y="2"/>
                    <a:pt x="13" y="1"/>
                  </a:cubicBezTo>
                  <a:cubicBezTo>
                    <a:pt x="12" y="0"/>
                    <a:pt x="10" y="0"/>
                    <a:pt x="8" y="0"/>
                  </a:cubicBezTo>
                  <a:cubicBezTo>
                    <a:pt x="7" y="0"/>
                    <a:pt x="2" y="3"/>
                    <a:pt x="2" y="4"/>
                  </a:cubicBezTo>
                  <a:cubicBezTo>
                    <a:pt x="2" y="5"/>
                    <a:pt x="1" y="5"/>
                    <a:pt x="1" y="6"/>
                  </a:cubicBezTo>
                  <a:cubicBezTo>
                    <a:pt x="5" y="9"/>
                    <a:pt x="5" y="9"/>
                    <a:pt x="5" y="9"/>
                  </a:cubicBezTo>
                  <a:cubicBezTo>
                    <a:pt x="5" y="15"/>
                    <a:pt x="5" y="15"/>
                    <a:pt x="5" y="15"/>
                  </a:cubicBezTo>
                  <a:cubicBezTo>
                    <a:pt x="9" y="18"/>
                    <a:pt x="9" y="18"/>
                    <a:pt x="9" y="18"/>
                  </a:cubicBezTo>
                  <a:cubicBezTo>
                    <a:pt x="9" y="18"/>
                    <a:pt x="9" y="21"/>
                    <a:pt x="8" y="24"/>
                  </a:cubicBezTo>
                  <a:cubicBezTo>
                    <a:pt x="8" y="28"/>
                    <a:pt x="5" y="32"/>
                    <a:pt x="3" y="34"/>
                  </a:cubicBezTo>
                  <a:cubicBezTo>
                    <a:pt x="2" y="34"/>
                    <a:pt x="1" y="36"/>
                    <a:pt x="1" y="39"/>
                  </a:cubicBezTo>
                  <a:cubicBezTo>
                    <a:pt x="4" y="40"/>
                    <a:pt x="6" y="41"/>
                    <a:pt x="6" y="42"/>
                  </a:cubicBezTo>
                  <a:cubicBezTo>
                    <a:pt x="6" y="44"/>
                    <a:pt x="0" y="43"/>
                    <a:pt x="0" y="47"/>
                  </a:cubicBezTo>
                  <a:cubicBezTo>
                    <a:pt x="0" y="47"/>
                    <a:pt x="0" y="47"/>
                    <a:pt x="0" y="48"/>
                  </a:cubicBezTo>
                  <a:cubicBezTo>
                    <a:pt x="31" y="64"/>
                    <a:pt x="31" y="64"/>
                    <a:pt x="31" y="64"/>
                  </a:cubicBezTo>
                  <a:cubicBezTo>
                    <a:pt x="30" y="69"/>
                    <a:pt x="30" y="69"/>
                    <a:pt x="30" y="69"/>
                  </a:cubicBezTo>
                  <a:cubicBezTo>
                    <a:pt x="30" y="69"/>
                    <a:pt x="37" y="74"/>
                    <a:pt x="44" y="78"/>
                  </a:cubicBezTo>
                  <a:cubicBezTo>
                    <a:pt x="47" y="71"/>
                    <a:pt x="50" y="62"/>
                    <a:pt x="51" y="61"/>
                  </a:cubicBezTo>
                  <a:cubicBezTo>
                    <a:pt x="53" y="58"/>
                    <a:pt x="55" y="59"/>
                    <a:pt x="57" y="57"/>
                  </a:cubicBezTo>
                  <a:cubicBezTo>
                    <a:pt x="58" y="55"/>
                    <a:pt x="59" y="58"/>
                    <a:pt x="61" y="54"/>
                  </a:cubicBezTo>
                  <a:cubicBezTo>
                    <a:pt x="61" y="54"/>
                    <a:pt x="61" y="53"/>
                    <a:pt x="62" y="53"/>
                  </a:cubicBezTo>
                  <a:cubicBezTo>
                    <a:pt x="58" y="47"/>
                    <a:pt x="58" y="47"/>
                    <a:pt x="58" y="47"/>
                  </a:cubicBezTo>
                  <a:lnTo>
                    <a:pt x="57" y="18"/>
                  </a:ln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13" name="Google Shape;2013;p124"/>
            <p:cNvSpPr/>
            <p:nvPr/>
          </p:nvSpPr>
          <p:spPr>
            <a:xfrm>
              <a:off x="4973638" y="3057525"/>
              <a:ext cx="122238" cy="125413"/>
            </a:xfrm>
            <a:custGeom>
              <a:avLst/>
              <a:gdLst/>
              <a:ahLst/>
              <a:cxnLst/>
              <a:rect l="l" t="t" r="r" b="b"/>
              <a:pathLst>
                <a:path w="44" h="45" extrusionOk="0">
                  <a:moveTo>
                    <a:pt x="40" y="9"/>
                  </a:moveTo>
                  <a:cubicBezTo>
                    <a:pt x="40" y="3"/>
                    <a:pt x="40" y="3"/>
                    <a:pt x="40" y="3"/>
                  </a:cubicBezTo>
                  <a:cubicBezTo>
                    <a:pt x="36" y="0"/>
                    <a:pt x="36" y="0"/>
                    <a:pt x="36" y="0"/>
                  </a:cubicBezTo>
                  <a:cubicBezTo>
                    <a:pt x="35" y="1"/>
                    <a:pt x="33" y="1"/>
                    <a:pt x="33" y="2"/>
                  </a:cubicBezTo>
                  <a:cubicBezTo>
                    <a:pt x="33" y="4"/>
                    <a:pt x="30" y="3"/>
                    <a:pt x="28" y="3"/>
                  </a:cubicBezTo>
                  <a:cubicBezTo>
                    <a:pt x="27" y="2"/>
                    <a:pt x="23" y="4"/>
                    <a:pt x="22" y="5"/>
                  </a:cubicBezTo>
                  <a:cubicBezTo>
                    <a:pt x="22" y="6"/>
                    <a:pt x="19" y="3"/>
                    <a:pt x="17" y="3"/>
                  </a:cubicBezTo>
                  <a:cubicBezTo>
                    <a:pt x="16" y="3"/>
                    <a:pt x="11" y="5"/>
                    <a:pt x="11" y="5"/>
                  </a:cubicBezTo>
                  <a:cubicBezTo>
                    <a:pt x="11" y="5"/>
                    <a:pt x="11" y="10"/>
                    <a:pt x="11" y="12"/>
                  </a:cubicBezTo>
                  <a:cubicBezTo>
                    <a:pt x="11" y="14"/>
                    <a:pt x="13" y="14"/>
                    <a:pt x="13" y="16"/>
                  </a:cubicBezTo>
                  <a:cubicBezTo>
                    <a:pt x="13" y="17"/>
                    <a:pt x="11" y="19"/>
                    <a:pt x="11" y="20"/>
                  </a:cubicBezTo>
                  <a:cubicBezTo>
                    <a:pt x="11" y="21"/>
                    <a:pt x="9" y="21"/>
                    <a:pt x="8" y="22"/>
                  </a:cubicBezTo>
                  <a:cubicBezTo>
                    <a:pt x="6" y="22"/>
                    <a:pt x="6" y="25"/>
                    <a:pt x="5" y="26"/>
                  </a:cubicBezTo>
                  <a:cubicBezTo>
                    <a:pt x="3" y="27"/>
                    <a:pt x="3" y="30"/>
                    <a:pt x="3" y="32"/>
                  </a:cubicBezTo>
                  <a:cubicBezTo>
                    <a:pt x="2" y="34"/>
                    <a:pt x="1" y="37"/>
                    <a:pt x="1" y="39"/>
                  </a:cubicBezTo>
                  <a:cubicBezTo>
                    <a:pt x="1" y="41"/>
                    <a:pt x="1" y="44"/>
                    <a:pt x="0" y="45"/>
                  </a:cubicBezTo>
                  <a:cubicBezTo>
                    <a:pt x="2" y="45"/>
                    <a:pt x="3" y="45"/>
                    <a:pt x="4" y="44"/>
                  </a:cubicBezTo>
                  <a:cubicBezTo>
                    <a:pt x="5" y="43"/>
                    <a:pt x="12" y="42"/>
                    <a:pt x="12" y="42"/>
                  </a:cubicBezTo>
                  <a:cubicBezTo>
                    <a:pt x="19" y="41"/>
                    <a:pt x="19" y="41"/>
                    <a:pt x="19" y="41"/>
                  </a:cubicBezTo>
                  <a:cubicBezTo>
                    <a:pt x="20" y="37"/>
                    <a:pt x="22" y="33"/>
                    <a:pt x="25" y="32"/>
                  </a:cubicBezTo>
                  <a:cubicBezTo>
                    <a:pt x="28" y="32"/>
                    <a:pt x="32" y="32"/>
                    <a:pt x="36" y="33"/>
                  </a:cubicBezTo>
                  <a:cubicBezTo>
                    <a:pt x="36" y="30"/>
                    <a:pt x="37" y="28"/>
                    <a:pt x="38" y="28"/>
                  </a:cubicBezTo>
                  <a:cubicBezTo>
                    <a:pt x="40" y="26"/>
                    <a:pt x="43" y="22"/>
                    <a:pt x="43" y="18"/>
                  </a:cubicBezTo>
                  <a:cubicBezTo>
                    <a:pt x="44" y="15"/>
                    <a:pt x="44" y="12"/>
                    <a:pt x="44" y="12"/>
                  </a:cubicBezTo>
                  <a:lnTo>
                    <a:pt x="40" y="9"/>
                  </a:ln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14" name="Google Shape;2014;p124"/>
            <p:cNvSpPr/>
            <p:nvPr/>
          </p:nvSpPr>
          <p:spPr>
            <a:xfrm>
              <a:off x="5576888" y="2044700"/>
              <a:ext cx="398463" cy="231775"/>
            </a:xfrm>
            <a:custGeom>
              <a:avLst/>
              <a:gdLst/>
              <a:ahLst/>
              <a:cxnLst/>
              <a:rect l="l" t="t" r="r" b="b"/>
              <a:pathLst>
                <a:path w="143" h="83" extrusionOk="0">
                  <a:moveTo>
                    <a:pt x="139" y="47"/>
                  </a:moveTo>
                  <a:cubicBezTo>
                    <a:pt x="135" y="44"/>
                    <a:pt x="128" y="40"/>
                    <a:pt x="128" y="42"/>
                  </a:cubicBezTo>
                  <a:cubicBezTo>
                    <a:pt x="127" y="44"/>
                    <a:pt x="123" y="44"/>
                    <a:pt x="121" y="42"/>
                  </a:cubicBezTo>
                  <a:cubicBezTo>
                    <a:pt x="120" y="40"/>
                    <a:pt x="119" y="38"/>
                    <a:pt x="114" y="40"/>
                  </a:cubicBezTo>
                  <a:cubicBezTo>
                    <a:pt x="109" y="42"/>
                    <a:pt x="106" y="44"/>
                    <a:pt x="106" y="46"/>
                  </a:cubicBezTo>
                  <a:cubicBezTo>
                    <a:pt x="105" y="48"/>
                    <a:pt x="102" y="50"/>
                    <a:pt x="102" y="47"/>
                  </a:cubicBezTo>
                  <a:cubicBezTo>
                    <a:pt x="101" y="45"/>
                    <a:pt x="98" y="44"/>
                    <a:pt x="95" y="43"/>
                  </a:cubicBezTo>
                  <a:cubicBezTo>
                    <a:pt x="93" y="43"/>
                    <a:pt x="88" y="44"/>
                    <a:pt x="88" y="41"/>
                  </a:cubicBezTo>
                  <a:cubicBezTo>
                    <a:pt x="88" y="39"/>
                    <a:pt x="84" y="36"/>
                    <a:pt x="84" y="33"/>
                  </a:cubicBezTo>
                  <a:cubicBezTo>
                    <a:pt x="83" y="30"/>
                    <a:pt x="84" y="26"/>
                    <a:pt x="82" y="25"/>
                  </a:cubicBezTo>
                  <a:cubicBezTo>
                    <a:pt x="79" y="25"/>
                    <a:pt x="78" y="21"/>
                    <a:pt x="75" y="21"/>
                  </a:cubicBezTo>
                  <a:cubicBezTo>
                    <a:pt x="73" y="21"/>
                    <a:pt x="61" y="21"/>
                    <a:pt x="59" y="20"/>
                  </a:cubicBezTo>
                  <a:cubicBezTo>
                    <a:pt x="58" y="19"/>
                    <a:pt x="49" y="23"/>
                    <a:pt x="49" y="21"/>
                  </a:cubicBezTo>
                  <a:cubicBezTo>
                    <a:pt x="48" y="19"/>
                    <a:pt x="42" y="13"/>
                    <a:pt x="39" y="10"/>
                  </a:cubicBezTo>
                  <a:cubicBezTo>
                    <a:pt x="39" y="12"/>
                    <a:pt x="38" y="13"/>
                    <a:pt x="37" y="14"/>
                  </a:cubicBezTo>
                  <a:cubicBezTo>
                    <a:pt x="31" y="18"/>
                    <a:pt x="25" y="17"/>
                    <a:pt x="27" y="12"/>
                  </a:cubicBezTo>
                  <a:cubicBezTo>
                    <a:pt x="29" y="7"/>
                    <a:pt x="29" y="1"/>
                    <a:pt x="26" y="1"/>
                  </a:cubicBezTo>
                  <a:cubicBezTo>
                    <a:pt x="23" y="1"/>
                    <a:pt x="25" y="12"/>
                    <a:pt x="23" y="13"/>
                  </a:cubicBezTo>
                  <a:cubicBezTo>
                    <a:pt x="21" y="13"/>
                    <a:pt x="20" y="5"/>
                    <a:pt x="22" y="0"/>
                  </a:cubicBezTo>
                  <a:cubicBezTo>
                    <a:pt x="1" y="5"/>
                    <a:pt x="1" y="5"/>
                    <a:pt x="1" y="5"/>
                  </a:cubicBezTo>
                  <a:cubicBezTo>
                    <a:pt x="0" y="41"/>
                    <a:pt x="0" y="41"/>
                    <a:pt x="0" y="41"/>
                  </a:cubicBezTo>
                  <a:cubicBezTo>
                    <a:pt x="0" y="41"/>
                    <a:pt x="0" y="41"/>
                    <a:pt x="0" y="41"/>
                  </a:cubicBezTo>
                  <a:cubicBezTo>
                    <a:pt x="2" y="42"/>
                    <a:pt x="4" y="42"/>
                    <a:pt x="6" y="42"/>
                  </a:cubicBezTo>
                  <a:cubicBezTo>
                    <a:pt x="9" y="43"/>
                    <a:pt x="9" y="40"/>
                    <a:pt x="9" y="39"/>
                  </a:cubicBezTo>
                  <a:cubicBezTo>
                    <a:pt x="9" y="37"/>
                    <a:pt x="12" y="34"/>
                    <a:pt x="15" y="34"/>
                  </a:cubicBezTo>
                  <a:cubicBezTo>
                    <a:pt x="17" y="35"/>
                    <a:pt x="17" y="31"/>
                    <a:pt x="17" y="31"/>
                  </a:cubicBezTo>
                  <a:cubicBezTo>
                    <a:pt x="18" y="31"/>
                    <a:pt x="20" y="31"/>
                    <a:pt x="21" y="30"/>
                  </a:cubicBezTo>
                  <a:cubicBezTo>
                    <a:pt x="21" y="28"/>
                    <a:pt x="25" y="30"/>
                    <a:pt x="26" y="31"/>
                  </a:cubicBezTo>
                  <a:cubicBezTo>
                    <a:pt x="28" y="32"/>
                    <a:pt x="31" y="33"/>
                    <a:pt x="33" y="33"/>
                  </a:cubicBezTo>
                  <a:cubicBezTo>
                    <a:pt x="35" y="34"/>
                    <a:pt x="36" y="40"/>
                    <a:pt x="36" y="42"/>
                  </a:cubicBezTo>
                  <a:cubicBezTo>
                    <a:pt x="36" y="43"/>
                    <a:pt x="46" y="43"/>
                    <a:pt x="47" y="43"/>
                  </a:cubicBezTo>
                  <a:cubicBezTo>
                    <a:pt x="49" y="43"/>
                    <a:pt x="49" y="46"/>
                    <a:pt x="51" y="48"/>
                  </a:cubicBezTo>
                  <a:cubicBezTo>
                    <a:pt x="52" y="51"/>
                    <a:pt x="54" y="53"/>
                    <a:pt x="54" y="55"/>
                  </a:cubicBezTo>
                  <a:cubicBezTo>
                    <a:pt x="55" y="57"/>
                    <a:pt x="61" y="59"/>
                    <a:pt x="62" y="61"/>
                  </a:cubicBezTo>
                  <a:cubicBezTo>
                    <a:pt x="64" y="63"/>
                    <a:pt x="68" y="65"/>
                    <a:pt x="72" y="66"/>
                  </a:cubicBezTo>
                  <a:cubicBezTo>
                    <a:pt x="75" y="68"/>
                    <a:pt x="78" y="72"/>
                    <a:pt x="80" y="72"/>
                  </a:cubicBezTo>
                  <a:cubicBezTo>
                    <a:pt x="82" y="72"/>
                    <a:pt x="87" y="74"/>
                    <a:pt x="87" y="74"/>
                  </a:cubicBezTo>
                  <a:cubicBezTo>
                    <a:pt x="88" y="80"/>
                    <a:pt x="88" y="80"/>
                    <a:pt x="88" y="80"/>
                  </a:cubicBezTo>
                  <a:cubicBezTo>
                    <a:pt x="88" y="80"/>
                    <a:pt x="88" y="80"/>
                    <a:pt x="88" y="79"/>
                  </a:cubicBezTo>
                  <a:cubicBezTo>
                    <a:pt x="91" y="79"/>
                    <a:pt x="93" y="82"/>
                    <a:pt x="95" y="82"/>
                  </a:cubicBezTo>
                  <a:cubicBezTo>
                    <a:pt x="96" y="82"/>
                    <a:pt x="97" y="82"/>
                    <a:pt x="98" y="83"/>
                  </a:cubicBezTo>
                  <a:cubicBezTo>
                    <a:pt x="98" y="79"/>
                    <a:pt x="100" y="76"/>
                    <a:pt x="102" y="75"/>
                  </a:cubicBezTo>
                  <a:cubicBezTo>
                    <a:pt x="104" y="73"/>
                    <a:pt x="100" y="70"/>
                    <a:pt x="101" y="68"/>
                  </a:cubicBezTo>
                  <a:cubicBezTo>
                    <a:pt x="101" y="65"/>
                    <a:pt x="95" y="64"/>
                    <a:pt x="96" y="61"/>
                  </a:cubicBezTo>
                  <a:cubicBezTo>
                    <a:pt x="96" y="59"/>
                    <a:pt x="101" y="60"/>
                    <a:pt x="103" y="59"/>
                  </a:cubicBezTo>
                  <a:cubicBezTo>
                    <a:pt x="105" y="58"/>
                    <a:pt x="104" y="54"/>
                    <a:pt x="106" y="54"/>
                  </a:cubicBezTo>
                  <a:cubicBezTo>
                    <a:pt x="108" y="54"/>
                    <a:pt x="109" y="52"/>
                    <a:pt x="110" y="50"/>
                  </a:cubicBezTo>
                  <a:cubicBezTo>
                    <a:pt x="110" y="48"/>
                    <a:pt x="114" y="50"/>
                    <a:pt x="116" y="48"/>
                  </a:cubicBezTo>
                  <a:cubicBezTo>
                    <a:pt x="118" y="47"/>
                    <a:pt x="121" y="46"/>
                    <a:pt x="121" y="47"/>
                  </a:cubicBezTo>
                  <a:cubicBezTo>
                    <a:pt x="122" y="48"/>
                    <a:pt x="120" y="52"/>
                    <a:pt x="119" y="54"/>
                  </a:cubicBezTo>
                  <a:cubicBezTo>
                    <a:pt x="122" y="54"/>
                    <a:pt x="127" y="53"/>
                    <a:pt x="128" y="52"/>
                  </a:cubicBezTo>
                  <a:cubicBezTo>
                    <a:pt x="129" y="51"/>
                    <a:pt x="134" y="54"/>
                    <a:pt x="135" y="51"/>
                  </a:cubicBezTo>
                  <a:cubicBezTo>
                    <a:pt x="137" y="48"/>
                    <a:pt x="143" y="50"/>
                    <a:pt x="139" y="4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15" name="Google Shape;2015;p124"/>
            <p:cNvSpPr/>
            <p:nvPr/>
          </p:nvSpPr>
          <p:spPr>
            <a:xfrm>
              <a:off x="4438650" y="747713"/>
              <a:ext cx="579438" cy="917575"/>
            </a:xfrm>
            <a:custGeom>
              <a:avLst/>
              <a:gdLst/>
              <a:ahLst/>
              <a:cxnLst/>
              <a:rect l="l" t="t" r="r" b="b"/>
              <a:pathLst>
                <a:path w="208" h="329" extrusionOk="0">
                  <a:moveTo>
                    <a:pt x="202" y="176"/>
                  </a:moveTo>
                  <a:cubicBezTo>
                    <a:pt x="201" y="178"/>
                    <a:pt x="198" y="177"/>
                    <a:pt x="198" y="175"/>
                  </a:cubicBezTo>
                  <a:cubicBezTo>
                    <a:pt x="198" y="174"/>
                    <a:pt x="193" y="172"/>
                    <a:pt x="193" y="171"/>
                  </a:cubicBezTo>
                  <a:cubicBezTo>
                    <a:pt x="193" y="171"/>
                    <a:pt x="195" y="171"/>
                    <a:pt x="197" y="172"/>
                  </a:cubicBezTo>
                  <a:cubicBezTo>
                    <a:pt x="199" y="173"/>
                    <a:pt x="200" y="172"/>
                    <a:pt x="203" y="170"/>
                  </a:cubicBezTo>
                  <a:cubicBezTo>
                    <a:pt x="205" y="168"/>
                    <a:pt x="208" y="170"/>
                    <a:pt x="208" y="168"/>
                  </a:cubicBezTo>
                  <a:cubicBezTo>
                    <a:pt x="208" y="166"/>
                    <a:pt x="205" y="165"/>
                    <a:pt x="204" y="164"/>
                  </a:cubicBezTo>
                  <a:cubicBezTo>
                    <a:pt x="203" y="163"/>
                    <a:pt x="200" y="161"/>
                    <a:pt x="198" y="162"/>
                  </a:cubicBezTo>
                  <a:cubicBezTo>
                    <a:pt x="195" y="162"/>
                    <a:pt x="195" y="161"/>
                    <a:pt x="193" y="160"/>
                  </a:cubicBezTo>
                  <a:cubicBezTo>
                    <a:pt x="192" y="158"/>
                    <a:pt x="187" y="161"/>
                    <a:pt x="187" y="164"/>
                  </a:cubicBezTo>
                  <a:cubicBezTo>
                    <a:pt x="187" y="167"/>
                    <a:pt x="184" y="167"/>
                    <a:pt x="185" y="165"/>
                  </a:cubicBezTo>
                  <a:cubicBezTo>
                    <a:pt x="186" y="163"/>
                    <a:pt x="184" y="161"/>
                    <a:pt x="186" y="160"/>
                  </a:cubicBezTo>
                  <a:cubicBezTo>
                    <a:pt x="189" y="160"/>
                    <a:pt x="187" y="156"/>
                    <a:pt x="183" y="156"/>
                  </a:cubicBezTo>
                  <a:cubicBezTo>
                    <a:pt x="178" y="155"/>
                    <a:pt x="177" y="159"/>
                    <a:pt x="178" y="160"/>
                  </a:cubicBezTo>
                  <a:cubicBezTo>
                    <a:pt x="179" y="161"/>
                    <a:pt x="175" y="167"/>
                    <a:pt x="173" y="167"/>
                  </a:cubicBezTo>
                  <a:cubicBezTo>
                    <a:pt x="171" y="167"/>
                    <a:pt x="173" y="162"/>
                    <a:pt x="173" y="160"/>
                  </a:cubicBezTo>
                  <a:cubicBezTo>
                    <a:pt x="173" y="157"/>
                    <a:pt x="171" y="159"/>
                    <a:pt x="168" y="163"/>
                  </a:cubicBezTo>
                  <a:cubicBezTo>
                    <a:pt x="165" y="166"/>
                    <a:pt x="162" y="170"/>
                    <a:pt x="160" y="170"/>
                  </a:cubicBezTo>
                  <a:cubicBezTo>
                    <a:pt x="159" y="171"/>
                    <a:pt x="159" y="167"/>
                    <a:pt x="162" y="165"/>
                  </a:cubicBezTo>
                  <a:cubicBezTo>
                    <a:pt x="165" y="163"/>
                    <a:pt x="165" y="159"/>
                    <a:pt x="167" y="159"/>
                  </a:cubicBezTo>
                  <a:cubicBezTo>
                    <a:pt x="169" y="159"/>
                    <a:pt x="169" y="156"/>
                    <a:pt x="166" y="156"/>
                  </a:cubicBezTo>
                  <a:cubicBezTo>
                    <a:pt x="163" y="155"/>
                    <a:pt x="163" y="158"/>
                    <a:pt x="162" y="159"/>
                  </a:cubicBezTo>
                  <a:cubicBezTo>
                    <a:pt x="161" y="160"/>
                    <a:pt x="156" y="158"/>
                    <a:pt x="156" y="159"/>
                  </a:cubicBezTo>
                  <a:cubicBezTo>
                    <a:pt x="156" y="160"/>
                    <a:pt x="153" y="160"/>
                    <a:pt x="155" y="162"/>
                  </a:cubicBezTo>
                  <a:cubicBezTo>
                    <a:pt x="156" y="163"/>
                    <a:pt x="154" y="165"/>
                    <a:pt x="153" y="163"/>
                  </a:cubicBezTo>
                  <a:cubicBezTo>
                    <a:pt x="152" y="161"/>
                    <a:pt x="149" y="162"/>
                    <a:pt x="147" y="165"/>
                  </a:cubicBezTo>
                  <a:cubicBezTo>
                    <a:pt x="146" y="167"/>
                    <a:pt x="144" y="167"/>
                    <a:pt x="145" y="168"/>
                  </a:cubicBezTo>
                  <a:cubicBezTo>
                    <a:pt x="147" y="169"/>
                    <a:pt x="147" y="172"/>
                    <a:pt x="144" y="173"/>
                  </a:cubicBezTo>
                  <a:cubicBezTo>
                    <a:pt x="142" y="173"/>
                    <a:pt x="143" y="167"/>
                    <a:pt x="142" y="167"/>
                  </a:cubicBezTo>
                  <a:cubicBezTo>
                    <a:pt x="140" y="168"/>
                    <a:pt x="141" y="164"/>
                    <a:pt x="143" y="164"/>
                  </a:cubicBezTo>
                  <a:cubicBezTo>
                    <a:pt x="145" y="164"/>
                    <a:pt x="148" y="161"/>
                    <a:pt x="147" y="160"/>
                  </a:cubicBezTo>
                  <a:cubicBezTo>
                    <a:pt x="147" y="159"/>
                    <a:pt x="145" y="159"/>
                    <a:pt x="145" y="161"/>
                  </a:cubicBezTo>
                  <a:cubicBezTo>
                    <a:pt x="145" y="163"/>
                    <a:pt x="141" y="162"/>
                    <a:pt x="138" y="162"/>
                  </a:cubicBezTo>
                  <a:cubicBezTo>
                    <a:pt x="135" y="162"/>
                    <a:pt x="135" y="166"/>
                    <a:pt x="139" y="167"/>
                  </a:cubicBezTo>
                  <a:cubicBezTo>
                    <a:pt x="142" y="169"/>
                    <a:pt x="138" y="171"/>
                    <a:pt x="136" y="169"/>
                  </a:cubicBezTo>
                  <a:cubicBezTo>
                    <a:pt x="135" y="168"/>
                    <a:pt x="132" y="168"/>
                    <a:pt x="130" y="169"/>
                  </a:cubicBezTo>
                  <a:cubicBezTo>
                    <a:pt x="128" y="170"/>
                    <a:pt x="135" y="172"/>
                    <a:pt x="135" y="173"/>
                  </a:cubicBezTo>
                  <a:cubicBezTo>
                    <a:pt x="135" y="174"/>
                    <a:pt x="132" y="172"/>
                    <a:pt x="131" y="173"/>
                  </a:cubicBezTo>
                  <a:cubicBezTo>
                    <a:pt x="130" y="174"/>
                    <a:pt x="127" y="172"/>
                    <a:pt x="127" y="170"/>
                  </a:cubicBezTo>
                  <a:cubicBezTo>
                    <a:pt x="126" y="168"/>
                    <a:pt x="121" y="171"/>
                    <a:pt x="124" y="172"/>
                  </a:cubicBezTo>
                  <a:cubicBezTo>
                    <a:pt x="127" y="172"/>
                    <a:pt x="126" y="174"/>
                    <a:pt x="126" y="177"/>
                  </a:cubicBezTo>
                  <a:cubicBezTo>
                    <a:pt x="126" y="180"/>
                    <a:pt x="122" y="178"/>
                    <a:pt x="123" y="175"/>
                  </a:cubicBezTo>
                  <a:cubicBezTo>
                    <a:pt x="124" y="173"/>
                    <a:pt x="121" y="173"/>
                    <a:pt x="119" y="175"/>
                  </a:cubicBezTo>
                  <a:cubicBezTo>
                    <a:pt x="116" y="176"/>
                    <a:pt x="119" y="172"/>
                    <a:pt x="118" y="170"/>
                  </a:cubicBezTo>
                  <a:cubicBezTo>
                    <a:pt x="117" y="168"/>
                    <a:pt x="115" y="170"/>
                    <a:pt x="113" y="171"/>
                  </a:cubicBezTo>
                  <a:cubicBezTo>
                    <a:pt x="110" y="171"/>
                    <a:pt x="109" y="171"/>
                    <a:pt x="110" y="173"/>
                  </a:cubicBezTo>
                  <a:cubicBezTo>
                    <a:pt x="112" y="175"/>
                    <a:pt x="112" y="177"/>
                    <a:pt x="110" y="177"/>
                  </a:cubicBezTo>
                  <a:cubicBezTo>
                    <a:pt x="108" y="176"/>
                    <a:pt x="107" y="177"/>
                    <a:pt x="107" y="179"/>
                  </a:cubicBezTo>
                  <a:cubicBezTo>
                    <a:pt x="107" y="180"/>
                    <a:pt x="104" y="181"/>
                    <a:pt x="104" y="179"/>
                  </a:cubicBezTo>
                  <a:cubicBezTo>
                    <a:pt x="104" y="177"/>
                    <a:pt x="100" y="178"/>
                    <a:pt x="99" y="180"/>
                  </a:cubicBezTo>
                  <a:cubicBezTo>
                    <a:pt x="97" y="182"/>
                    <a:pt x="94" y="183"/>
                    <a:pt x="94" y="185"/>
                  </a:cubicBezTo>
                  <a:cubicBezTo>
                    <a:pt x="95" y="187"/>
                    <a:pt x="97" y="184"/>
                    <a:pt x="100" y="185"/>
                  </a:cubicBezTo>
                  <a:cubicBezTo>
                    <a:pt x="102" y="185"/>
                    <a:pt x="99" y="187"/>
                    <a:pt x="101" y="188"/>
                  </a:cubicBezTo>
                  <a:cubicBezTo>
                    <a:pt x="102" y="189"/>
                    <a:pt x="102" y="191"/>
                    <a:pt x="100" y="190"/>
                  </a:cubicBezTo>
                  <a:cubicBezTo>
                    <a:pt x="98" y="188"/>
                    <a:pt x="96" y="188"/>
                    <a:pt x="96" y="190"/>
                  </a:cubicBezTo>
                  <a:cubicBezTo>
                    <a:pt x="95" y="193"/>
                    <a:pt x="94" y="190"/>
                    <a:pt x="92" y="188"/>
                  </a:cubicBezTo>
                  <a:cubicBezTo>
                    <a:pt x="91" y="186"/>
                    <a:pt x="89" y="191"/>
                    <a:pt x="88" y="190"/>
                  </a:cubicBezTo>
                  <a:cubicBezTo>
                    <a:pt x="86" y="189"/>
                    <a:pt x="91" y="185"/>
                    <a:pt x="90" y="184"/>
                  </a:cubicBezTo>
                  <a:cubicBezTo>
                    <a:pt x="88" y="182"/>
                    <a:pt x="88" y="185"/>
                    <a:pt x="85" y="187"/>
                  </a:cubicBezTo>
                  <a:cubicBezTo>
                    <a:pt x="82" y="190"/>
                    <a:pt x="79" y="190"/>
                    <a:pt x="80" y="191"/>
                  </a:cubicBezTo>
                  <a:cubicBezTo>
                    <a:pt x="81" y="193"/>
                    <a:pt x="77" y="193"/>
                    <a:pt x="76" y="196"/>
                  </a:cubicBezTo>
                  <a:cubicBezTo>
                    <a:pt x="76" y="198"/>
                    <a:pt x="70" y="199"/>
                    <a:pt x="66" y="201"/>
                  </a:cubicBezTo>
                  <a:cubicBezTo>
                    <a:pt x="63" y="203"/>
                    <a:pt x="67" y="204"/>
                    <a:pt x="69" y="201"/>
                  </a:cubicBezTo>
                  <a:cubicBezTo>
                    <a:pt x="71" y="199"/>
                    <a:pt x="72" y="200"/>
                    <a:pt x="75" y="198"/>
                  </a:cubicBezTo>
                  <a:cubicBezTo>
                    <a:pt x="78" y="196"/>
                    <a:pt x="82" y="195"/>
                    <a:pt x="83" y="195"/>
                  </a:cubicBezTo>
                  <a:cubicBezTo>
                    <a:pt x="84" y="196"/>
                    <a:pt x="86" y="197"/>
                    <a:pt x="88" y="195"/>
                  </a:cubicBezTo>
                  <a:cubicBezTo>
                    <a:pt x="89" y="193"/>
                    <a:pt x="91" y="193"/>
                    <a:pt x="93" y="194"/>
                  </a:cubicBezTo>
                  <a:cubicBezTo>
                    <a:pt x="94" y="196"/>
                    <a:pt x="90" y="197"/>
                    <a:pt x="92" y="199"/>
                  </a:cubicBezTo>
                  <a:cubicBezTo>
                    <a:pt x="94" y="201"/>
                    <a:pt x="90" y="202"/>
                    <a:pt x="90" y="200"/>
                  </a:cubicBezTo>
                  <a:cubicBezTo>
                    <a:pt x="90" y="198"/>
                    <a:pt x="87" y="197"/>
                    <a:pt x="87" y="198"/>
                  </a:cubicBezTo>
                  <a:cubicBezTo>
                    <a:pt x="86" y="200"/>
                    <a:pt x="84" y="202"/>
                    <a:pt x="83" y="202"/>
                  </a:cubicBezTo>
                  <a:cubicBezTo>
                    <a:pt x="81" y="202"/>
                    <a:pt x="80" y="205"/>
                    <a:pt x="80" y="208"/>
                  </a:cubicBezTo>
                  <a:cubicBezTo>
                    <a:pt x="80" y="210"/>
                    <a:pt x="77" y="208"/>
                    <a:pt x="77" y="210"/>
                  </a:cubicBezTo>
                  <a:cubicBezTo>
                    <a:pt x="76" y="213"/>
                    <a:pt x="73" y="217"/>
                    <a:pt x="69" y="220"/>
                  </a:cubicBezTo>
                  <a:cubicBezTo>
                    <a:pt x="66" y="223"/>
                    <a:pt x="69" y="224"/>
                    <a:pt x="68" y="226"/>
                  </a:cubicBezTo>
                  <a:cubicBezTo>
                    <a:pt x="67" y="228"/>
                    <a:pt x="63" y="226"/>
                    <a:pt x="62" y="227"/>
                  </a:cubicBezTo>
                  <a:cubicBezTo>
                    <a:pt x="60" y="228"/>
                    <a:pt x="62" y="233"/>
                    <a:pt x="61" y="235"/>
                  </a:cubicBezTo>
                  <a:cubicBezTo>
                    <a:pt x="59" y="236"/>
                    <a:pt x="61" y="238"/>
                    <a:pt x="61" y="240"/>
                  </a:cubicBezTo>
                  <a:cubicBezTo>
                    <a:pt x="61" y="242"/>
                    <a:pt x="56" y="239"/>
                    <a:pt x="56" y="241"/>
                  </a:cubicBezTo>
                  <a:cubicBezTo>
                    <a:pt x="55" y="243"/>
                    <a:pt x="51" y="242"/>
                    <a:pt x="50" y="243"/>
                  </a:cubicBezTo>
                  <a:cubicBezTo>
                    <a:pt x="49" y="243"/>
                    <a:pt x="52" y="246"/>
                    <a:pt x="54" y="248"/>
                  </a:cubicBezTo>
                  <a:cubicBezTo>
                    <a:pt x="57" y="249"/>
                    <a:pt x="52" y="251"/>
                    <a:pt x="52" y="249"/>
                  </a:cubicBezTo>
                  <a:cubicBezTo>
                    <a:pt x="52" y="247"/>
                    <a:pt x="49" y="250"/>
                    <a:pt x="45" y="251"/>
                  </a:cubicBezTo>
                  <a:cubicBezTo>
                    <a:pt x="41" y="253"/>
                    <a:pt x="43" y="256"/>
                    <a:pt x="40" y="257"/>
                  </a:cubicBezTo>
                  <a:cubicBezTo>
                    <a:pt x="37" y="257"/>
                    <a:pt x="38" y="261"/>
                    <a:pt x="36" y="263"/>
                  </a:cubicBezTo>
                  <a:cubicBezTo>
                    <a:pt x="34" y="264"/>
                    <a:pt x="35" y="259"/>
                    <a:pt x="32" y="259"/>
                  </a:cubicBezTo>
                  <a:cubicBezTo>
                    <a:pt x="29" y="259"/>
                    <a:pt x="29" y="261"/>
                    <a:pt x="31" y="264"/>
                  </a:cubicBezTo>
                  <a:cubicBezTo>
                    <a:pt x="32" y="266"/>
                    <a:pt x="28" y="264"/>
                    <a:pt x="26" y="266"/>
                  </a:cubicBezTo>
                  <a:cubicBezTo>
                    <a:pt x="25" y="269"/>
                    <a:pt x="20" y="268"/>
                    <a:pt x="18" y="269"/>
                  </a:cubicBezTo>
                  <a:cubicBezTo>
                    <a:pt x="17" y="271"/>
                    <a:pt x="22" y="271"/>
                    <a:pt x="23" y="273"/>
                  </a:cubicBezTo>
                  <a:cubicBezTo>
                    <a:pt x="23" y="274"/>
                    <a:pt x="18" y="273"/>
                    <a:pt x="16" y="273"/>
                  </a:cubicBezTo>
                  <a:cubicBezTo>
                    <a:pt x="13" y="272"/>
                    <a:pt x="14" y="276"/>
                    <a:pt x="12" y="275"/>
                  </a:cubicBezTo>
                  <a:cubicBezTo>
                    <a:pt x="9" y="275"/>
                    <a:pt x="6" y="278"/>
                    <a:pt x="8" y="279"/>
                  </a:cubicBezTo>
                  <a:cubicBezTo>
                    <a:pt x="10" y="281"/>
                    <a:pt x="7" y="281"/>
                    <a:pt x="5" y="280"/>
                  </a:cubicBezTo>
                  <a:cubicBezTo>
                    <a:pt x="3" y="279"/>
                    <a:pt x="2" y="282"/>
                    <a:pt x="1" y="284"/>
                  </a:cubicBezTo>
                  <a:cubicBezTo>
                    <a:pt x="1" y="286"/>
                    <a:pt x="4" y="287"/>
                    <a:pt x="4" y="288"/>
                  </a:cubicBezTo>
                  <a:cubicBezTo>
                    <a:pt x="4" y="289"/>
                    <a:pt x="1" y="290"/>
                    <a:pt x="3" y="291"/>
                  </a:cubicBezTo>
                  <a:cubicBezTo>
                    <a:pt x="6" y="291"/>
                    <a:pt x="4" y="293"/>
                    <a:pt x="3" y="294"/>
                  </a:cubicBezTo>
                  <a:cubicBezTo>
                    <a:pt x="1" y="294"/>
                    <a:pt x="1" y="296"/>
                    <a:pt x="3" y="297"/>
                  </a:cubicBezTo>
                  <a:cubicBezTo>
                    <a:pt x="4" y="299"/>
                    <a:pt x="0" y="300"/>
                    <a:pt x="2" y="302"/>
                  </a:cubicBezTo>
                  <a:cubicBezTo>
                    <a:pt x="4" y="305"/>
                    <a:pt x="5" y="302"/>
                    <a:pt x="6" y="304"/>
                  </a:cubicBezTo>
                  <a:cubicBezTo>
                    <a:pt x="7" y="306"/>
                    <a:pt x="9" y="304"/>
                    <a:pt x="12" y="301"/>
                  </a:cubicBezTo>
                  <a:cubicBezTo>
                    <a:pt x="14" y="299"/>
                    <a:pt x="15" y="304"/>
                    <a:pt x="13" y="304"/>
                  </a:cubicBezTo>
                  <a:cubicBezTo>
                    <a:pt x="11" y="304"/>
                    <a:pt x="9" y="305"/>
                    <a:pt x="9" y="307"/>
                  </a:cubicBezTo>
                  <a:cubicBezTo>
                    <a:pt x="10" y="309"/>
                    <a:pt x="6" y="309"/>
                    <a:pt x="6" y="306"/>
                  </a:cubicBezTo>
                  <a:cubicBezTo>
                    <a:pt x="6" y="304"/>
                    <a:pt x="1" y="307"/>
                    <a:pt x="3" y="309"/>
                  </a:cubicBezTo>
                  <a:cubicBezTo>
                    <a:pt x="5" y="311"/>
                    <a:pt x="3" y="312"/>
                    <a:pt x="3" y="314"/>
                  </a:cubicBezTo>
                  <a:cubicBezTo>
                    <a:pt x="3" y="315"/>
                    <a:pt x="6" y="315"/>
                    <a:pt x="7" y="313"/>
                  </a:cubicBezTo>
                  <a:cubicBezTo>
                    <a:pt x="8" y="311"/>
                    <a:pt x="10" y="311"/>
                    <a:pt x="11" y="313"/>
                  </a:cubicBezTo>
                  <a:cubicBezTo>
                    <a:pt x="12" y="315"/>
                    <a:pt x="9" y="314"/>
                    <a:pt x="9" y="317"/>
                  </a:cubicBezTo>
                  <a:cubicBezTo>
                    <a:pt x="9" y="319"/>
                    <a:pt x="8" y="317"/>
                    <a:pt x="6" y="319"/>
                  </a:cubicBezTo>
                  <a:cubicBezTo>
                    <a:pt x="4" y="321"/>
                    <a:pt x="12" y="325"/>
                    <a:pt x="14" y="326"/>
                  </a:cubicBezTo>
                  <a:cubicBezTo>
                    <a:pt x="17" y="326"/>
                    <a:pt x="19" y="329"/>
                    <a:pt x="24" y="328"/>
                  </a:cubicBezTo>
                  <a:cubicBezTo>
                    <a:pt x="29" y="328"/>
                    <a:pt x="38" y="319"/>
                    <a:pt x="39" y="317"/>
                  </a:cubicBezTo>
                  <a:cubicBezTo>
                    <a:pt x="40" y="316"/>
                    <a:pt x="43" y="317"/>
                    <a:pt x="44" y="316"/>
                  </a:cubicBezTo>
                  <a:cubicBezTo>
                    <a:pt x="46" y="315"/>
                    <a:pt x="45" y="311"/>
                    <a:pt x="46" y="310"/>
                  </a:cubicBezTo>
                  <a:cubicBezTo>
                    <a:pt x="48" y="310"/>
                    <a:pt x="48" y="314"/>
                    <a:pt x="50" y="315"/>
                  </a:cubicBezTo>
                  <a:cubicBezTo>
                    <a:pt x="51" y="315"/>
                    <a:pt x="51" y="316"/>
                    <a:pt x="52" y="318"/>
                  </a:cubicBezTo>
                  <a:cubicBezTo>
                    <a:pt x="52" y="318"/>
                    <a:pt x="53" y="318"/>
                    <a:pt x="54" y="319"/>
                  </a:cubicBezTo>
                  <a:cubicBezTo>
                    <a:pt x="56" y="320"/>
                    <a:pt x="56" y="315"/>
                    <a:pt x="56" y="313"/>
                  </a:cubicBezTo>
                  <a:cubicBezTo>
                    <a:pt x="56" y="312"/>
                    <a:pt x="57" y="309"/>
                    <a:pt x="57" y="307"/>
                  </a:cubicBezTo>
                  <a:cubicBezTo>
                    <a:pt x="57" y="305"/>
                    <a:pt x="62" y="306"/>
                    <a:pt x="62" y="305"/>
                  </a:cubicBezTo>
                  <a:cubicBezTo>
                    <a:pt x="63" y="303"/>
                    <a:pt x="64" y="298"/>
                    <a:pt x="62" y="297"/>
                  </a:cubicBezTo>
                  <a:cubicBezTo>
                    <a:pt x="61" y="296"/>
                    <a:pt x="60" y="293"/>
                    <a:pt x="62" y="293"/>
                  </a:cubicBezTo>
                  <a:cubicBezTo>
                    <a:pt x="63" y="293"/>
                    <a:pt x="65" y="292"/>
                    <a:pt x="65" y="289"/>
                  </a:cubicBezTo>
                  <a:cubicBezTo>
                    <a:pt x="64" y="286"/>
                    <a:pt x="60" y="287"/>
                    <a:pt x="59" y="283"/>
                  </a:cubicBezTo>
                  <a:cubicBezTo>
                    <a:pt x="59" y="280"/>
                    <a:pt x="62" y="280"/>
                    <a:pt x="60" y="276"/>
                  </a:cubicBezTo>
                  <a:cubicBezTo>
                    <a:pt x="58" y="272"/>
                    <a:pt x="61" y="270"/>
                    <a:pt x="60" y="268"/>
                  </a:cubicBezTo>
                  <a:cubicBezTo>
                    <a:pt x="59" y="266"/>
                    <a:pt x="58" y="264"/>
                    <a:pt x="61" y="260"/>
                  </a:cubicBezTo>
                  <a:cubicBezTo>
                    <a:pt x="63" y="256"/>
                    <a:pt x="67" y="254"/>
                    <a:pt x="69" y="254"/>
                  </a:cubicBezTo>
                  <a:cubicBezTo>
                    <a:pt x="70" y="255"/>
                    <a:pt x="73" y="256"/>
                    <a:pt x="74" y="254"/>
                  </a:cubicBezTo>
                  <a:cubicBezTo>
                    <a:pt x="75" y="252"/>
                    <a:pt x="75" y="250"/>
                    <a:pt x="74" y="249"/>
                  </a:cubicBezTo>
                  <a:cubicBezTo>
                    <a:pt x="73" y="249"/>
                    <a:pt x="70" y="248"/>
                    <a:pt x="72" y="245"/>
                  </a:cubicBezTo>
                  <a:cubicBezTo>
                    <a:pt x="74" y="242"/>
                    <a:pt x="77" y="238"/>
                    <a:pt x="77" y="235"/>
                  </a:cubicBezTo>
                  <a:cubicBezTo>
                    <a:pt x="78" y="232"/>
                    <a:pt x="77" y="229"/>
                    <a:pt x="78" y="228"/>
                  </a:cubicBezTo>
                  <a:cubicBezTo>
                    <a:pt x="79" y="227"/>
                    <a:pt x="82" y="228"/>
                    <a:pt x="84" y="226"/>
                  </a:cubicBezTo>
                  <a:cubicBezTo>
                    <a:pt x="86" y="225"/>
                    <a:pt x="84" y="223"/>
                    <a:pt x="85" y="222"/>
                  </a:cubicBezTo>
                  <a:cubicBezTo>
                    <a:pt x="87" y="220"/>
                    <a:pt x="88" y="217"/>
                    <a:pt x="90" y="215"/>
                  </a:cubicBezTo>
                  <a:cubicBezTo>
                    <a:pt x="91" y="214"/>
                    <a:pt x="93" y="213"/>
                    <a:pt x="91" y="211"/>
                  </a:cubicBezTo>
                  <a:cubicBezTo>
                    <a:pt x="90" y="210"/>
                    <a:pt x="94" y="208"/>
                    <a:pt x="94" y="206"/>
                  </a:cubicBezTo>
                  <a:cubicBezTo>
                    <a:pt x="94" y="203"/>
                    <a:pt x="98" y="201"/>
                    <a:pt x="100" y="201"/>
                  </a:cubicBezTo>
                  <a:cubicBezTo>
                    <a:pt x="102" y="201"/>
                    <a:pt x="106" y="201"/>
                    <a:pt x="106" y="199"/>
                  </a:cubicBezTo>
                  <a:cubicBezTo>
                    <a:pt x="106" y="196"/>
                    <a:pt x="104" y="191"/>
                    <a:pt x="108" y="193"/>
                  </a:cubicBezTo>
                  <a:cubicBezTo>
                    <a:pt x="111" y="194"/>
                    <a:pt x="114" y="193"/>
                    <a:pt x="116" y="194"/>
                  </a:cubicBezTo>
                  <a:cubicBezTo>
                    <a:pt x="119" y="196"/>
                    <a:pt x="122" y="196"/>
                    <a:pt x="122" y="193"/>
                  </a:cubicBezTo>
                  <a:cubicBezTo>
                    <a:pt x="122" y="190"/>
                    <a:pt x="123" y="185"/>
                    <a:pt x="126" y="187"/>
                  </a:cubicBezTo>
                  <a:cubicBezTo>
                    <a:pt x="127" y="187"/>
                    <a:pt x="127" y="187"/>
                    <a:pt x="127" y="187"/>
                  </a:cubicBezTo>
                  <a:cubicBezTo>
                    <a:pt x="128" y="185"/>
                    <a:pt x="130" y="183"/>
                    <a:pt x="132" y="183"/>
                  </a:cubicBezTo>
                  <a:cubicBezTo>
                    <a:pt x="135" y="184"/>
                    <a:pt x="137" y="189"/>
                    <a:pt x="141" y="190"/>
                  </a:cubicBezTo>
                  <a:cubicBezTo>
                    <a:pt x="145" y="191"/>
                    <a:pt x="149" y="192"/>
                    <a:pt x="150" y="190"/>
                  </a:cubicBezTo>
                  <a:cubicBezTo>
                    <a:pt x="151" y="188"/>
                    <a:pt x="154" y="191"/>
                    <a:pt x="156" y="191"/>
                  </a:cubicBezTo>
                  <a:cubicBezTo>
                    <a:pt x="158" y="190"/>
                    <a:pt x="158" y="195"/>
                    <a:pt x="161" y="192"/>
                  </a:cubicBezTo>
                  <a:cubicBezTo>
                    <a:pt x="163" y="189"/>
                    <a:pt x="160" y="187"/>
                    <a:pt x="164" y="187"/>
                  </a:cubicBezTo>
                  <a:cubicBezTo>
                    <a:pt x="168" y="188"/>
                    <a:pt x="166" y="183"/>
                    <a:pt x="166" y="180"/>
                  </a:cubicBezTo>
                  <a:cubicBezTo>
                    <a:pt x="166" y="178"/>
                    <a:pt x="171" y="177"/>
                    <a:pt x="171" y="175"/>
                  </a:cubicBezTo>
                  <a:cubicBezTo>
                    <a:pt x="171" y="173"/>
                    <a:pt x="177" y="175"/>
                    <a:pt x="179" y="173"/>
                  </a:cubicBezTo>
                  <a:cubicBezTo>
                    <a:pt x="180" y="172"/>
                    <a:pt x="184" y="170"/>
                    <a:pt x="185" y="173"/>
                  </a:cubicBezTo>
                  <a:cubicBezTo>
                    <a:pt x="187" y="176"/>
                    <a:pt x="193" y="177"/>
                    <a:pt x="193" y="179"/>
                  </a:cubicBezTo>
                  <a:cubicBezTo>
                    <a:pt x="194" y="180"/>
                    <a:pt x="193" y="182"/>
                    <a:pt x="193" y="183"/>
                  </a:cubicBezTo>
                  <a:cubicBezTo>
                    <a:pt x="195" y="182"/>
                    <a:pt x="196" y="181"/>
                    <a:pt x="197" y="181"/>
                  </a:cubicBezTo>
                  <a:cubicBezTo>
                    <a:pt x="200" y="181"/>
                    <a:pt x="202" y="178"/>
                    <a:pt x="204" y="178"/>
                  </a:cubicBezTo>
                  <a:cubicBezTo>
                    <a:pt x="206" y="179"/>
                    <a:pt x="207" y="178"/>
                    <a:pt x="208" y="175"/>
                  </a:cubicBezTo>
                  <a:cubicBezTo>
                    <a:pt x="206" y="174"/>
                    <a:pt x="202" y="174"/>
                    <a:pt x="202" y="176"/>
                  </a:cubicBezTo>
                  <a:close/>
                  <a:moveTo>
                    <a:pt x="58" y="23"/>
                  </a:moveTo>
                  <a:cubicBezTo>
                    <a:pt x="62" y="24"/>
                    <a:pt x="55" y="28"/>
                    <a:pt x="53" y="31"/>
                  </a:cubicBezTo>
                  <a:cubicBezTo>
                    <a:pt x="52" y="35"/>
                    <a:pt x="59" y="38"/>
                    <a:pt x="62" y="40"/>
                  </a:cubicBezTo>
                  <a:cubicBezTo>
                    <a:pt x="64" y="43"/>
                    <a:pt x="71" y="42"/>
                    <a:pt x="73" y="41"/>
                  </a:cubicBezTo>
                  <a:cubicBezTo>
                    <a:pt x="75" y="39"/>
                    <a:pt x="75" y="34"/>
                    <a:pt x="78" y="35"/>
                  </a:cubicBezTo>
                  <a:cubicBezTo>
                    <a:pt x="81" y="35"/>
                    <a:pt x="79" y="32"/>
                    <a:pt x="81" y="31"/>
                  </a:cubicBezTo>
                  <a:cubicBezTo>
                    <a:pt x="84" y="30"/>
                    <a:pt x="84" y="33"/>
                    <a:pt x="82" y="36"/>
                  </a:cubicBezTo>
                  <a:cubicBezTo>
                    <a:pt x="80" y="38"/>
                    <a:pt x="86" y="38"/>
                    <a:pt x="89" y="35"/>
                  </a:cubicBezTo>
                  <a:cubicBezTo>
                    <a:pt x="92" y="32"/>
                    <a:pt x="93" y="35"/>
                    <a:pt x="92" y="38"/>
                  </a:cubicBezTo>
                  <a:cubicBezTo>
                    <a:pt x="92" y="41"/>
                    <a:pt x="85" y="39"/>
                    <a:pt x="83" y="42"/>
                  </a:cubicBezTo>
                  <a:cubicBezTo>
                    <a:pt x="80" y="45"/>
                    <a:pt x="73" y="43"/>
                    <a:pt x="70" y="46"/>
                  </a:cubicBezTo>
                  <a:cubicBezTo>
                    <a:pt x="67" y="50"/>
                    <a:pt x="73" y="50"/>
                    <a:pt x="77" y="49"/>
                  </a:cubicBezTo>
                  <a:cubicBezTo>
                    <a:pt x="82" y="48"/>
                    <a:pt x="90" y="48"/>
                    <a:pt x="93" y="49"/>
                  </a:cubicBezTo>
                  <a:cubicBezTo>
                    <a:pt x="97" y="49"/>
                    <a:pt x="91" y="50"/>
                    <a:pt x="86" y="50"/>
                  </a:cubicBezTo>
                  <a:cubicBezTo>
                    <a:pt x="81" y="50"/>
                    <a:pt x="79" y="52"/>
                    <a:pt x="79" y="53"/>
                  </a:cubicBezTo>
                  <a:cubicBezTo>
                    <a:pt x="79" y="55"/>
                    <a:pt x="72" y="52"/>
                    <a:pt x="71" y="55"/>
                  </a:cubicBezTo>
                  <a:cubicBezTo>
                    <a:pt x="71" y="58"/>
                    <a:pt x="78" y="60"/>
                    <a:pt x="79" y="61"/>
                  </a:cubicBezTo>
                  <a:cubicBezTo>
                    <a:pt x="80" y="63"/>
                    <a:pt x="85" y="62"/>
                    <a:pt x="87" y="62"/>
                  </a:cubicBezTo>
                  <a:cubicBezTo>
                    <a:pt x="89" y="63"/>
                    <a:pt x="84" y="65"/>
                    <a:pt x="83" y="65"/>
                  </a:cubicBezTo>
                  <a:cubicBezTo>
                    <a:pt x="83" y="66"/>
                    <a:pt x="89" y="68"/>
                    <a:pt x="90" y="69"/>
                  </a:cubicBezTo>
                  <a:cubicBezTo>
                    <a:pt x="91" y="71"/>
                    <a:pt x="95" y="70"/>
                    <a:pt x="95" y="68"/>
                  </a:cubicBezTo>
                  <a:cubicBezTo>
                    <a:pt x="95" y="65"/>
                    <a:pt x="99" y="55"/>
                    <a:pt x="104" y="53"/>
                  </a:cubicBezTo>
                  <a:cubicBezTo>
                    <a:pt x="110" y="51"/>
                    <a:pt x="107" y="50"/>
                    <a:pt x="108" y="46"/>
                  </a:cubicBezTo>
                  <a:cubicBezTo>
                    <a:pt x="108" y="43"/>
                    <a:pt x="113" y="46"/>
                    <a:pt x="111" y="43"/>
                  </a:cubicBezTo>
                  <a:cubicBezTo>
                    <a:pt x="110" y="41"/>
                    <a:pt x="111" y="40"/>
                    <a:pt x="114" y="37"/>
                  </a:cubicBezTo>
                  <a:cubicBezTo>
                    <a:pt x="118" y="33"/>
                    <a:pt x="120" y="36"/>
                    <a:pt x="124" y="34"/>
                  </a:cubicBezTo>
                  <a:cubicBezTo>
                    <a:pt x="128" y="32"/>
                    <a:pt x="130" y="35"/>
                    <a:pt x="125" y="36"/>
                  </a:cubicBezTo>
                  <a:cubicBezTo>
                    <a:pt x="121" y="36"/>
                    <a:pt x="123" y="40"/>
                    <a:pt x="127" y="42"/>
                  </a:cubicBezTo>
                  <a:cubicBezTo>
                    <a:pt x="130" y="43"/>
                    <a:pt x="127" y="44"/>
                    <a:pt x="129" y="45"/>
                  </a:cubicBezTo>
                  <a:cubicBezTo>
                    <a:pt x="132" y="45"/>
                    <a:pt x="131" y="49"/>
                    <a:pt x="128" y="52"/>
                  </a:cubicBezTo>
                  <a:cubicBezTo>
                    <a:pt x="125" y="56"/>
                    <a:pt x="129" y="56"/>
                    <a:pt x="136" y="54"/>
                  </a:cubicBezTo>
                  <a:cubicBezTo>
                    <a:pt x="142" y="51"/>
                    <a:pt x="138" y="56"/>
                    <a:pt x="140" y="58"/>
                  </a:cubicBezTo>
                  <a:cubicBezTo>
                    <a:pt x="142" y="60"/>
                    <a:pt x="147" y="56"/>
                    <a:pt x="150" y="53"/>
                  </a:cubicBezTo>
                  <a:cubicBezTo>
                    <a:pt x="153" y="50"/>
                    <a:pt x="157" y="50"/>
                    <a:pt x="157" y="48"/>
                  </a:cubicBezTo>
                  <a:cubicBezTo>
                    <a:pt x="157" y="46"/>
                    <a:pt x="154" y="46"/>
                    <a:pt x="152" y="47"/>
                  </a:cubicBezTo>
                  <a:cubicBezTo>
                    <a:pt x="149" y="48"/>
                    <a:pt x="143" y="47"/>
                    <a:pt x="145" y="45"/>
                  </a:cubicBezTo>
                  <a:cubicBezTo>
                    <a:pt x="147" y="43"/>
                    <a:pt x="147" y="42"/>
                    <a:pt x="144" y="42"/>
                  </a:cubicBezTo>
                  <a:cubicBezTo>
                    <a:pt x="140" y="43"/>
                    <a:pt x="135" y="41"/>
                    <a:pt x="137" y="40"/>
                  </a:cubicBezTo>
                  <a:cubicBezTo>
                    <a:pt x="140" y="39"/>
                    <a:pt x="135" y="35"/>
                    <a:pt x="133" y="35"/>
                  </a:cubicBezTo>
                  <a:cubicBezTo>
                    <a:pt x="130" y="36"/>
                    <a:pt x="131" y="33"/>
                    <a:pt x="131" y="31"/>
                  </a:cubicBezTo>
                  <a:cubicBezTo>
                    <a:pt x="131" y="29"/>
                    <a:pt x="124" y="28"/>
                    <a:pt x="126" y="27"/>
                  </a:cubicBezTo>
                  <a:cubicBezTo>
                    <a:pt x="127" y="27"/>
                    <a:pt x="122" y="25"/>
                    <a:pt x="121" y="26"/>
                  </a:cubicBezTo>
                  <a:cubicBezTo>
                    <a:pt x="120" y="28"/>
                    <a:pt x="118" y="27"/>
                    <a:pt x="118" y="25"/>
                  </a:cubicBezTo>
                  <a:cubicBezTo>
                    <a:pt x="118" y="23"/>
                    <a:pt x="113" y="24"/>
                    <a:pt x="111" y="24"/>
                  </a:cubicBezTo>
                  <a:cubicBezTo>
                    <a:pt x="109" y="24"/>
                    <a:pt x="110" y="19"/>
                    <a:pt x="108" y="18"/>
                  </a:cubicBezTo>
                  <a:cubicBezTo>
                    <a:pt x="105" y="16"/>
                    <a:pt x="103" y="21"/>
                    <a:pt x="101" y="20"/>
                  </a:cubicBezTo>
                  <a:cubicBezTo>
                    <a:pt x="99" y="20"/>
                    <a:pt x="102" y="17"/>
                    <a:pt x="103" y="15"/>
                  </a:cubicBezTo>
                  <a:cubicBezTo>
                    <a:pt x="104" y="13"/>
                    <a:pt x="96" y="10"/>
                    <a:pt x="95" y="12"/>
                  </a:cubicBezTo>
                  <a:cubicBezTo>
                    <a:pt x="94" y="14"/>
                    <a:pt x="92" y="9"/>
                    <a:pt x="90" y="8"/>
                  </a:cubicBezTo>
                  <a:cubicBezTo>
                    <a:pt x="89" y="8"/>
                    <a:pt x="90" y="12"/>
                    <a:pt x="88" y="12"/>
                  </a:cubicBezTo>
                  <a:cubicBezTo>
                    <a:pt x="87" y="12"/>
                    <a:pt x="85" y="14"/>
                    <a:pt x="87" y="16"/>
                  </a:cubicBezTo>
                  <a:cubicBezTo>
                    <a:pt x="90" y="18"/>
                    <a:pt x="93" y="27"/>
                    <a:pt x="92" y="28"/>
                  </a:cubicBezTo>
                  <a:cubicBezTo>
                    <a:pt x="92" y="29"/>
                    <a:pt x="84" y="22"/>
                    <a:pt x="83" y="18"/>
                  </a:cubicBezTo>
                  <a:cubicBezTo>
                    <a:pt x="83" y="14"/>
                    <a:pt x="79" y="11"/>
                    <a:pt x="78" y="14"/>
                  </a:cubicBezTo>
                  <a:cubicBezTo>
                    <a:pt x="77" y="16"/>
                    <a:pt x="74" y="17"/>
                    <a:pt x="75" y="20"/>
                  </a:cubicBezTo>
                  <a:cubicBezTo>
                    <a:pt x="76" y="23"/>
                    <a:pt x="73" y="24"/>
                    <a:pt x="73" y="22"/>
                  </a:cubicBezTo>
                  <a:cubicBezTo>
                    <a:pt x="73" y="19"/>
                    <a:pt x="68" y="17"/>
                    <a:pt x="66" y="17"/>
                  </a:cubicBezTo>
                  <a:cubicBezTo>
                    <a:pt x="65" y="17"/>
                    <a:pt x="71" y="15"/>
                    <a:pt x="73" y="14"/>
                  </a:cubicBezTo>
                  <a:cubicBezTo>
                    <a:pt x="76" y="13"/>
                    <a:pt x="71" y="11"/>
                    <a:pt x="69" y="13"/>
                  </a:cubicBezTo>
                  <a:cubicBezTo>
                    <a:pt x="66" y="14"/>
                    <a:pt x="63" y="12"/>
                    <a:pt x="62" y="14"/>
                  </a:cubicBezTo>
                  <a:cubicBezTo>
                    <a:pt x="60" y="16"/>
                    <a:pt x="59" y="14"/>
                    <a:pt x="56" y="13"/>
                  </a:cubicBezTo>
                  <a:cubicBezTo>
                    <a:pt x="54" y="13"/>
                    <a:pt x="52" y="17"/>
                    <a:pt x="50" y="16"/>
                  </a:cubicBezTo>
                  <a:cubicBezTo>
                    <a:pt x="48" y="15"/>
                    <a:pt x="47" y="20"/>
                    <a:pt x="50" y="24"/>
                  </a:cubicBezTo>
                  <a:cubicBezTo>
                    <a:pt x="53" y="28"/>
                    <a:pt x="55" y="23"/>
                    <a:pt x="58" y="23"/>
                  </a:cubicBezTo>
                  <a:close/>
                  <a:moveTo>
                    <a:pt x="51" y="38"/>
                  </a:moveTo>
                  <a:cubicBezTo>
                    <a:pt x="53" y="38"/>
                    <a:pt x="55" y="42"/>
                    <a:pt x="57" y="42"/>
                  </a:cubicBezTo>
                  <a:cubicBezTo>
                    <a:pt x="57" y="42"/>
                    <a:pt x="53" y="37"/>
                    <a:pt x="51" y="35"/>
                  </a:cubicBezTo>
                  <a:cubicBezTo>
                    <a:pt x="49" y="32"/>
                    <a:pt x="49" y="30"/>
                    <a:pt x="46" y="31"/>
                  </a:cubicBezTo>
                  <a:cubicBezTo>
                    <a:pt x="43" y="32"/>
                    <a:pt x="49" y="37"/>
                    <a:pt x="51" y="38"/>
                  </a:cubicBezTo>
                  <a:close/>
                  <a:moveTo>
                    <a:pt x="108" y="9"/>
                  </a:moveTo>
                  <a:cubicBezTo>
                    <a:pt x="109" y="10"/>
                    <a:pt x="105" y="10"/>
                    <a:pt x="107" y="12"/>
                  </a:cubicBezTo>
                  <a:cubicBezTo>
                    <a:pt x="112" y="17"/>
                    <a:pt x="133" y="11"/>
                    <a:pt x="136" y="13"/>
                  </a:cubicBezTo>
                  <a:cubicBezTo>
                    <a:pt x="139" y="14"/>
                    <a:pt x="118" y="16"/>
                    <a:pt x="119" y="18"/>
                  </a:cubicBezTo>
                  <a:cubicBezTo>
                    <a:pt x="120" y="21"/>
                    <a:pt x="137" y="22"/>
                    <a:pt x="138" y="21"/>
                  </a:cubicBezTo>
                  <a:cubicBezTo>
                    <a:pt x="139" y="20"/>
                    <a:pt x="142" y="24"/>
                    <a:pt x="148" y="24"/>
                  </a:cubicBezTo>
                  <a:cubicBezTo>
                    <a:pt x="153" y="25"/>
                    <a:pt x="153" y="22"/>
                    <a:pt x="157" y="22"/>
                  </a:cubicBezTo>
                  <a:cubicBezTo>
                    <a:pt x="161" y="22"/>
                    <a:pt x="167" y="20"/>
                    <a:pt x="167" y="17"/>
                  </a:cubicBezTo>
                  <a:cubicBezTo>
                    <a:pt x="167" y="15"/>
                    <a:pt x="179" y="12"/>
                    <a:pt x="178" y="8"/>
                  </a:cubicBezTo>
                  <a:cubicBezTo>
                    <a:pt x="177" y="4"/>
                    <a:pt x="165" y="7"/>
                    <a:pt x="162" y="5"/>
                  </a:cubicBezTo>
                  <a:cubicBezTo>
                    <a:pt x="159" y="4"/>
                    <a:pt x="152" y="2"/>
                    <a:pt x="150" y="4"/>
                  </a:cubicBezTo>
                  <a:cubicBezTo>
                    <a:pt x="149" y="7"/>
                    <a:pt x="147" y="7"/>
                    <a:pt x="146" y="6"/>
                  </a:cubicBezTo>
                  <a:cubicBezTo>
                    <a:pt x="145" y="5"/>
                    <a:pt x="146" y="0"/>
                    <a:pt x="141" y="1"/>
                  </a:cubicBezTo>
                  <a:cubicBezTo>
                    <a:pt x="136" y="3"/>
                    <a:pt x="141" y="8"/>
                    <a:pt x="140" y="9"/>
                  </a:cubicBezTo>
                  <a:cubicBezTo>
                    <a:pt x="139" y="10"/>
                    <a:pt x="134" y="8"/>
                    <a:pt x="133" y="5"/>
                  </a:cubicBezTo>
                  <a:cubicBezTo>
                    <a:pt x="133" y="3"/>
                    <a:pt x="127" y="8"/>
                    <a:pt x="127" y="5"/>
                  </a:cubicBezTo>
                  <a:cubicBezTo>
                    <a:pt x="126" y="2"/>
                    <a:pt x="119" y="0"/>
                    <a:pt x="118" y="0"/>
                  </a:cubicBezTo>
                  <a:cubicBezTo>
                    <a:pt x="117" y="0"/>
                    <a:pt x="119" y="2"/>
                    <a:pt x="119" y="4"/>
                  </a:cubicBezTo>
                  <a:cubicBezTo>
                    <a:pt x="118" y="5"/>
                    <a:pt x="114" y="2"/>
                    <a:pt x="113" y="2"/>
                  </a:cubicBezTo>
                  <a:cubicBezTo>
                    <a:pt x="111" y="2"/>
                    <a:pt x="114" y="5"/>
                    <a:pt x="113" y="7"/>
                  </a:cubicBezTo>
                  <a:cubicBezTo>
                    <a:pt x="112" y="8"/>
                    <a:pt x="109" y="2"/>
                    <a:pt x="107" y="2"/>
                  </a:cubicBezTo>
                  <a:cubicBezTo>
                    <a:pt x="104" y="2"/>
                    <a:pt x="105" y="5"/>
                    <a:pt x="103" y="5"/>
                  </a:cubicBezTo>
                  <a:cubicBezTo>
                    <a:pt x="102" y="5"/>
                    <a:pt x="106" y="8"/>
                    <a:pt x="108" y="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16" name="Google Shape;2016;p124"/>
            <p:cNvSpPr/>
            <p:nvPr/>
          </p:nvSpPr>
          <p:spPr>
            <a:xfrm>
              <a:off x="8539163" y="1481138"/>
              <a:ext cx="74613" cy="28575"/>
            </a:xfrm>
            <a:custGeom>
              <a:avLst/>
              <a:gdLst/>
              <a:ahLst/>
              <a:cxnLst/>
              <a:rect l="l" t="t" r="r" b="b"/>
              <a:pathLst>
                <a:path w="27" h="10" extrusionOk="0">
                  <a:moveTo>
                    <a:pt x="13" y="1"/>
                  </a:moveTo>
                  <a:cubicBezTo>
                    <a:pt x="11" y="2"/>
                    <a:pt x="0" y="1"/>
                    <a:pt x="3" y="4"/>
                  </a:cubicBezTo>
                  <a:cubicBezTo>
                    <a:pt x="5" y="6"/>
                    <a:pt x="14" y="5"/>
                    <a:pt x="18" y="7"/>
                  </a:cubicBezTo>
                  <a:cubicBezTo>
                    <a:pt x="22" y="10"/>
                    <a:pt x="27" y="8"/>
                    <a:pt x="27" y="6"/>
                  </a:cubicBezTo>
                  <a:cubicBezTo>
                    <a:pt x="27" y="4"/>
                    <a:pt x="14" y="0"/>
                    <a:pt x="13" y="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17" name="Google Shape;2017;p124"/>
            <p:cNvSpPr/>
            <p:nvPr/>
          </p:nvSpPr>
          <p:spPr>
            <a:xfrm>
              <a:off x="7210425" y="2047875"/>
              <a:ext cx="385763" cy="384175"/>
            </a:xfrm>
            <a:custGeom>
              <a:avLst/>
              <a:gdLst/>
              <a:ahLst/>
              <a:cxnLst/>
              <a:rect l="l" t="t" r="r" b="b"/>
              <a:pathLst>
                <a:path w="138" h="138" extrusionOk="0">
                  <a:moveTo>
                    <a:pt x="130" y="15"/>
                  </a:moveTo>
                  <a:cubicBezTo>
                    <a:pt x="128" y="13"/>
                    <a:pt x="126" y="16"/>
                    <a:pt x="122" y="17"/>
                  </a:cubicBezTo>
                  <a:cubicBezTo>
                    <a:pt x="118" y="17"/>
                    <a:pt x="107" y="8"/>
                    <a:pt x="104" y="4"/>
                  </a:cubicBezTo>
                  <a:cubicBezTo>
                    <a:pt x="102" y="0"/>
                    <a:pt x="97" y="3"/>
                    <a:pt x="99" y="6"/>
                  </a:cubicBezTo>
                  <a:cubicBezTo>
                    <a:pt x="102" y="9"/>
                    <a:pt x="99" y="10"/>
                    <a:pt x="99" y="15"/>
                  </a:cubicBezTo>
                  <a:cubicBezTo>
                    <a:pt x="99" y="19"/>
                    <a:pt x="96" y="19"/>
                    <a:pt x="96" y="22"/>
                  </a:cubicBezTo>
                  <a:cubicBezTo>
                    <a:pt x="97" y="25"/>
                    <a:pt x="93" y="24"/>
                    <a:pt x="90" y="25"/>
                  </a:cubicBezTo>
                  <a:cubicBezTo>
                    <a:pt x="87" y="25"/>
                    <a:pt x="90" y="28"/>
                    <a:pt x="87" y="29"/>
                  </a:cubicBezTo>
                  <a:cubicBezTo>
                    <a:pt x="83" y="31"/>
                    <a:pt x="83" y="33"/>
                    <a:pt x="85" y="34"/>
                  </a:cubicBezTo>
                  <a:cubicBezTo>
                    <a:pt x="87" y="35"/>
                    <a:pt x="86" y="38"/>
                    <a:pt x="85" y="40"/>
                  </a:cubicBezTo>
                  <a:cubicBezTo>
                    <a:pt x="85" y="42"/>
                    <a:pt x="87" y="41"/>
                    <a:pt x="89" y="39"/>
                  </a:cubicBezTo>
                  <a:cubicBezTo>
                    <a:pt x="91" y="36"/>
                    <a:pt x="93" y="40"/>
                    <a:pt x="93" y="38"/>
                  </a:cubicBezTo>
                  <a:cubicBezTo>
                    <a:pt x="94" y="35"/>
                    <a:pt x="88" y="34"/>
                    <a:pt x="89" y="32"/>
                  </a:cubicBezTo>
                  <a:cubicBezTo>
                    <a:pt x="89" y="29"/>
                    <a:pt x="93" y="32"/>
                    <a:pt x="95" y="31"/>
                  </a:cubicBezTo>
                  <a:cubicBezTo>
                    <a:pt x="98" y="30"/>
                    <a:pt x="104" y="31"/>
                    <a:pt x="107" y="34"/>
                  </a:cubicBezTo>
                  <a:cubicBezTo>
                    <a:pt x="111" y="37"/>
                    <a:pt x="112" y="36"/>
                    <a:pt x="113" y="32"/>
                  </a:cubicBezTo>
                  <a:cubicBezTo>
                    <a:pt x="113" y="28"/>
                    <a:pt x="119" y="26"/>
                    <a:pt x="124" y="26"/>
                  </a:cubicBezTo>
                  <a:cubicBezTo>
                    <a:pt x="130" y="26"/>
                    <a:pt x="130" y="24"/>
                    <a:pt x="129" y="23"/>
                  </a:cubicBezTo>
                  <a:cubicBezTo>
                    <a:pt x="127" y="21"/>
                    <a:pt x="138" y="15"/>
                    <a:pt x="137" y="13"/>
                  </a:cubicBezTo>
                  <a:cubicBezTo>
                    <a:pt x="137" y="11"/>
                    <a:pt x="132" y="17"/>
                    <a:pt x="130" y="15"/>
                  </a:cubicBezTo>
                  <a:close/>
                  <a:moveTo>
                    <a:pt x="86" y="47"/>
                  </a:moveTo>
                  <a:cubicBezTo>
                    <a:pt x="84" y="49"/>
                    <a:pt x="82" y="56"/>
                    <a:pt x="85" y="58"/>
                  </a:cubicBezTo>
                  <a:cubicBezTo>
                    <a:pt x="88" y="60"/>
                    <a:pt x="81" y="64"/>
                    <a:pt x="81" y="69"/>
                  </a:cubicBezTo>
                  <a:cubicBezTo>
                    <a:pt x="81" y="73"/>
                    <a:pt x="77" y="73"/>
                    <a:pt x="76" y="77"/>
                  </a:cubicBezTo>
                  <a:cubicBezTo>
                    <a:pt x="75" y="80"/>
                    <a:pt x="73" y="79"/>
                    <a:pt x="69" y="82"/>
                  </a:cubicBezTo>
                  <a:cubicBezTo>
                    <a:pt x="64" y="85"/>
                    <a:pt x="62" y="82"/>
                    <a:pt x="63" y="80"/>
                  </a:cubicBezTo>
                  <a:cubicBezTo>
                    <a:pt x="64" y="78"/>
                    <a:pt x="57" y="81"/>
                    <a:pt x="57" y="86"/>
                  </a:cubicBezTo>
                  <a:cubicBezTo>
                    <a:pt x="58" y="91"/>
                    <a:pt x="51" y="92"/>
                    <a:pt x="52" y="94"/>
                  </a:cubicBezTo>
                  <a:cubicBezTo>
                    <a:pt x="54" y="97"/>
                    <a:pt x="47" y="98"/>
                    <a:pt x="47" y="96"/>
                  </a:cubicBezTo>
                  <a:cubicBezTo>
                    <a:pt x="48" y="94"/>
                    <a:pt x="43" y="95"/>
                    <a:pt x="38" y="97"/>
                  </a:cubicBezTo>
                  <a:cubicBezTo>
                    <a:pt x="32" y="99"/>
                    <a:pt x="29" y="95"/>
                    <a:pt x="26" y="98"/>
                  </a:cubicBezTo>
                  <a:cubicBezTo>
                    <a:pt x="23" y="101"/>
                    <a:pt x="17" y="106"/>
                    <a:pt x="13" y="107"/>
                  </a:cubicBezTo>
                  <a:cubicBezTo>
                    <a:pt x="9" y="108"/>
                    <a:pt x="12" y="113"/>
                    <a:pt x="13" y="112"/>
                  </a:cubicBezTo>
                  <a:cubicBezTo>
                    <a:pt x="16" y="110"/>
                    <a:pt x="21" y="112"/>
                    <a:pt x="22" y="110"/>
                  </a:cubicBezTo>
                  <a:cubicBezTo>
                    <a:pt x="24" y="108"/>
                    <a:pt x="35" y="105"/>
                    <a:pt x="42" y="105"/>
                  </a:cubicBezTo>
                  <a:cubicBezTo>
                    <a:pt x="49" y="104"/>
                    <a:pt x="45" y="108"/>
                    <a:pt x="46" y="112"/>
                  </a:cubicBezTo>
                  <a:cubicBezTo>
                    <a:pt x="46" y="116"/>
                    <a:pt x="52" y="115"/>
                    <a:pt x="55" y="111"/>
                  </a:cubicBezTo>
                  <a:cubicBezTo>
                    <a:pt x="58" y="108"/>
                    <a:pt x="61" y="108"/>
                    <a:pt x="58" y="106"/>
                  </a:cubicBezTo>
                  <a:cubicBezTo>
                    <a:pt x="55" y="104"/>
                    <a:pt x="59" y="102"/>
                    <a:pt x="60" y="105"/>
                  </a:cubicBezTo>
                  <a:cubicBezTo>
                    <a:pt x="62" y="108"/>
                    <a:pt x="68" y="108"/>
                    <a:pt x="71" y="104"/>
                  </a:cubicBezTo>
                  <a:cubicBezTo>
                    <a:pt x="73" y="100"/>
                    <a:pt x="74" y="105"/>
                    <a:pt x="77" y="104"/>
                  </a:cubicBezTo>
                  <a:cubicBezTo>
                    <a:pt x="79" y="104"/>
                    <a:pt x="81" y="97"/>
                    <a:pt x="81" y="100"/>
                  </a:cubicBezTo>
                  <a:cubicBezTo>
                    <a:pt x="82" y="102"/>
                    <a:pt x="86" y="102"/>
                    <a:pt x="89" y="99"/>
                  </a:cubicBezTo>
                  <a:cubicBezTo>
                    <a:pt x="92" y="95"/>
                    <a:pt x="89" y="90"/>
                    <a:pt x="91" y="87"/>
                  </a:cubicBezTo>
                  <a:cubicBezTo>
                    <a:pt x="93" y="84"/>
                    <a:pt x="95" y="78"/>
                    <a:pt x="93" y="75"/>
                  </a:cubicBezTo>
                  <a:cubicBezTo>
                    <a:pt x="91" y="71"/>
                    <a:pt x="97" y="69"/>
                    <a:pt x="100" y="66"/>
                  </a:cubicBezTo>
                  <a:cubicBezTo>
                    <a:pt x="103" y="63"/>
                    <a:pt x="97" y="49"/>
                    <a:pt x="97" y="45"/>
                  </a:cubicBezTo>
                  <a:cubicBezTo>
                    <a:pt x="96" y="40"/>
                    <a:pt x="89" y="46"/>
                    <a:pt x="86" y="47"/>
                  </a:cubicBezTo>
                  <a:close/>
                  <a:moveTo>
                    <a:pt x="34" y="109"/>
                  </a:moveTo>
                  <a:cubicBezTo>
                    <a:pt x="33" y="112"/>
                    <a:pt x="30" y="111"/>
                    <a:pt x="26" y="111"/>
                  </a:cubicBezTo>
                  <a:cubicBezTo>
                    <a:pt x="23" y="112"/>
                    <a:pt x="22" y="121"/>
                    <a:pt x="25" y="122"/>
                  </a:cubicBezTo>
                  <a:cubicBezTo>
                    <a:pt x="27" y="123"/>
                    <a:pt x="29" y="123"/>
                    <a:pt x="30" y="120"/>
                  </a:cubicBezTo>
                  <a:cubicBezTo>
                    <a:pt x="30" y="117"/>
                    <a:pt x="34" y="116"/>
                    <a:pt x="37" y="117"/>
                  </a:cubicBezTo>
                  <a:cubicBezTo>
                    <a:pt x="39" y="119"/>
                    <a:pt x="42" y="114"/>
                    <a:pt x="42" y="110"/>
                  </a:cubicBezTo>
                  <a:cubicBezTo>
                    <a:pt x="42" y="107"/>
                    <a:pt x="35" y="107"/>
                    <a:pt x="34" y="109"/>
                  </a:cubicBezTo>
                  <a:close/>
                  <a:moveTo>
                    <a:pt x="18" y="119"/>
                  </a:moveTo>
                  <a:cubicBezTo>
                    <a:pt x="18" y="116"/>
                    <a:pt x="12" y="117"/>
                    <a:pt x="12" y="114"/>
                  </a:cubicBezTo>
                  <a:cubicBezTo>
                    <a:pt x="12" y="112"/>
                    <a:pt x="8" y="114"/>
                    <a:pt x="5" y="116"/>
                  </a:cubicBezTo>
                  <a:cubicBezTo>
                    <a:pt x="1" y="119"/>
                    <a:pt x="0" y="119"/>
                    <a:pt x="1" y="122"/>
                  </a:cubicBezTo>
                  <a:cubicBezTo>
                    <a:pt x="3" y="124"/>
                    <a:pt x="5" y="122"/>
                    <a:pt x="6" y="119"/>
                  </a:cubicBezTo>
                  <a:cubicBezTo>
                    <a:pt x="7" y="117"/>
                    <a:pt x="9" y="123"/>
                    <a:pt x="7" y="128"/>
                  </a:cubicBezTo>
                  <a:cubicBezTo>
                    <a:pt x="5" y="132"/>
                    <a:pt x="7" y="138"/>
                    <a:pt x="10" y="137"/>
                  </a:cubicBezTo>
                  <a:cubicBezTo>
                    <a:pt x="13" y="137"/>
                    <a:pt x="16" y="128"/>
                    <a:pt x="19" y="124"/>
                  </a:cubicBezTo>
                  <a:cubicBezTo>
                    <a:pt x="23" y="119"/>
                    <a:pt x="18" y="121"/>
                    <a:pt x="18" y="11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18" name="Google Shape;2018;p124"/>
            <p:cNvSpPr/>
            <p:nvPr/>
          </p:nvSpPr>
          <p:spPr>
            <a:xfrm>
              <a:off x="5983288" y="1812925"/>
              <a:ext cx="1347789" cy="935038"/>
            </a:xfrm>
            <a:custGeom>
              <a:avLst/>
              <a:gdLst/>
              <a:ahLst/>
              <a:cxnLst/>
              <a:rect l="l" t="t" r="r" b="b"/>
              <a:pathLst>
                <a:path w="483" h="335" extrusionOk="0">
                  <a:moveTo>
                    <a:pt x="481" y="60"/>
                  </a:moveTo>
                  <a:cubicBezTo>
                    <a:pt x="481" y="56"/>
                    <a:pt x="476" y="57"/>
                    <a:pt x="474" y="58"/>
                  </a:cubicBezTo>
                  <a:cubicBezTo>
                    <a:pt x="473" y="59"/>
                    <a:pt x="468" y="58"/>
                    <a:pt x="466" y="61"/>
                  </a:cubicBezTo>
                  <a:cubicBezTo>
                    <a:pt x="465" y="64"/>
                    <a:pt x="463" y="62"/>
                    <a:pt x="459" y="63"/>
                  </a:cubicBezTo>
                  <a:cubicBezTo>
                    <a:pt x="456" y="63"/>
                    <a:pt x="451" y="62"/>
                    <a:pt x="451" y="60"/>
                  </a:cubicBezTo>
                  <a:cubicBezTo>
                    <a:pt x="452" y="57"/>
                    <a:pt x="450" y="55"/>
                    <a:pt x="450" y="53"/>
                  </a:cubicBezTo>
                  <a:cubicBezTo>
                    <a:pt x="450" y="50"/>
                    <a:pt x="446" y="51"/>
                    <a:pt x="444" y="49"/>
                  </a:cubicBezTo>
                  <a:cubicBezTo>
                    <a:pt x="442" y="47"/>
                    <a:pt x="437" y="45"/>
                    <a:pt x="436" y="45"/>
                  </a:cubicBezTo>
                  <a:cubicBezTo>
                    <a:pt x="435" y="46"/>
                    <a:pt x="432" y="43"/>
                    <a:pt x="428" y="42"/>
                  </a:cubicBezTo>
                  <a:cubicBezTo>
                    <a:pt x="424" y="42"/>
                    <a:pt x="425" y="40"/>
                    <a:pt x="425" y="38"/>
                  </a:cubicBezTo>
                  <a:cubicBezTo>
                    <a:pt x="426" y="36"/>
                    <a:pt x="422" y="31"/>
                    <a:pt x="421" y="28"/>
                  </a:cubicBezTo>
                  <a:cubicBezTo>
                    <a:pt x="420" y="25"/>
                    <a:pt x="417" y="25"/>
                    <a:pt x="416" y="19"/>
                  </a:cubicBezTo>
                  <a:cubicBezTo>
                    <a:pt x="415" y="13"/>
                    <a:pt x="412" y="14"/>
                    <a:pt x="412" y="11"/>
                  </a:cubicBezTo>
                  <a:cubicBezTo>
                    <a:pt x="413" y="8"/>
                    <a:pt x="408" y="7"/>
                    <a:pt x="407" y="5"/>
                  </a:cubicBezTo>
                  <a:cubicBezTo>
                    <a:pt x="406" y="4"/>
                    <a:pt x="401" y="4"/>
                    <a:pt x="397" y="3"/>
                  </a:cubicBezTo>
                  <a:cubicBezTo>
                    <a:pt x="394" y="1"/>
                    <a:pt x="392" y="2"/>
                    <a:pt x="388" y="1"/>
                  </a:cubicBezTo>
                  <a:cubicBezTo>
                    <a:pt x="385" y="0"/>
                    <a:pt x="377" y="2"/>
                    <a:pt x="377" y="2"/>
                  </a:cubicBezTo>
                  <a:cubicBezTo>
                    <a:pt x="376" y="2"/>
                    <a:pt x="370" y="1"/>
                    <a:pt x="366" y="5"/>
                  </a:cubicBezTo>
                  <a:cubicBezTo>
                    <a:pt x="363" y="10"/>
                    <a:pt x="366" y="10"/>
                    <a:pt x="367" y="10"/>
                  </a:cubicBezTo>
                  <a:cubicBezTo>
                    <a:pt x="368" y="10"/>
                    <a:pt x="369" y="14"/>
                    <a:pt x="369" y="15"/>
                  </a:cubicBezTo>
                  <a:cubicBezTo>
                    <a:pt x="370" y="17"/>
                    <a:pt x="367" y="19"/>
                    <a:pt x="366" y="19"/>
                  </a:cubicBezTo>
                  <a:cubicBezTo>
                    <a:pt x="365" y="20"/>
                    <a:pt x="361" y="25"/>
                    <a:pt x="361" y="27"/>
                  </a:cubicBezTo>
                  <a:cubicBezTo>
                    <a:pt x="360" y="29"/>
                    <a:pt x="357" y="34"/>
                    <a:pt x="357" y="35"/>
                  </a:cubicBezTo>
                  <a:cubicBezTo>
                    <a:pt x="357" y="37"/>
                    <a:pt x="355" y="39"/>
                    <a:pt x="353" y="39"/>
                  </a:cubicBezTo>
                  <a:cubicBezTo>
                    <a:pt x="352" y="39"/>
                    <a:pt x="347" y="42"/>
                    <a:pt x="346" y="43"/>
                  </a:cubicBezTo>
                  <a:cubicBezTo>
                    <a:pt x="344" y="43"/>
                    <a:pt x="339" y="42"/>
                    <a:pt x="338" y="41"/>
                  </a:cubicBezTo>
                  <a:cubicBezTo>
                    <a:pt x="338" y="40"/>
                    <a:pt x="337" y="40"/>
                    <a:pt x="336" y="39"/>
                  </a:cubicBezTo>
                  <a:cubicBezTo>
                    <a:pt x="330" y="52"/>
                    <a:pt x="330" y="52"/>
                    <a:pt x="330" y="52"/>
                  </a:cubicBezTo>
                  <a:cubicBezTo>
                    <a:pt x="329" y="56"/>
                    <a:pt x="329" y="56"/>
                    <a:pt x="329" y="56"/>
                  </a:cubicBezTo>
                  <a:cubicBezTo>
                    <a:pt x="329" y="56"/>
                    <a:pt x="325" y="58"/>
                    <a:pt x="328" y="61"/>
                  </a:cubicBezTo>
                  <a:cubicBezTo>
                    <a:pt x="331" y="64"/>
                    <a:pt x="332" y="61"/>
                    <a:pt x="337" y="61"/>
                  </a:cubicBezTo>
                  <a:cubicBezTo>
                    <a:pt x="341" y="61"/>
                    <a:pt x="343" y="65"/>
                    <a:pt x="344" y="62"/>
                  </a:cubicBezTo>
                  <a:cubicBezTo>
                    <a:pt x="345" y="60"/>
                    <a:pt x="349" y="58"/>
                    <a:pt x="352" y="61"/>
                  </a:cubicBezTo>
                  <a:cubicBezTo>
                    <a:pt x="355" y="64"/>
                    <a:pt x="363" y="69"/>
                    <a:pt x="362" y="72"/>
                  </a:cubicBezTo>
                  <a:cubicBezTo>
                    <a:pt x="362" y="75"/>
                    <a:pt x="357" y="74"/>
                    <a:pt x="354" y="73"/>
                  </a:cubicBezTo>
                  <a:cubicBezTo>
                    <a:pt x="351" y="72"/>
                    <a:pt x="347" y="75"/>
                    <a:pt x="344" y="75"/>
                  </a:cubicBezTo>
                  <a:cubicBezTo>
                    <a:pt x="341" y="75"/>
                    <a:pt x="337" y="76"/>
                    <a:pt x="334" y="79"/>
                  </a:cubicBezTo>
                  <a:cubicBezTo>
                    <a:pt x="331" y="82"/>
                    <a:pt x="331" y="85"/>
                    <a:pt x="327" y="86"/>
                  </a:cubicBezTo>
                  <a:cubicBezTo>
                    <a:pt x="322" y="87"/>
                    <a:pt x="320" y="86"/>
                    <a:pt x="315" y="90"/>
                  </a:cubicBezTo>
                  <a:cubicBezTo>
                    <a:pt x="310" y="93"/>
                    <a:pt x="304" y="92"/>
                    <a:pt x="302" y="91"/>
                  </a:cubicBezTo>
                  <a:cubicBezTo>
                    <a:pt x="300" y="90"/>
                    <a:pt x="296" y="89"/>
                    <a:pt x="294" y="93"/>
                  </a:cubicBezTo>
                  <a:cubicBezTo>
                    <a:pt x="292" y="96"/>
                    <a:pt x="297" y="98"/>
                    <a:pt x="296" y="102"/>
                  </a:cubicBezTo>
                  <a:cubicBezTo>
                    <a:pt x="296" y="106"/>
                    <a:pt x="290" y="105"/>
                    <a:pt x="286" y="110"/>
                  </a:cubicBezTo>
                  <a:cubicBezTo>
                    <a:pt x="282" y="115"/>
                    <a:pt x="275" y="117"/>
                    <a:pt x="272" y="116"/>
                  </a:cubicBezTo>
                  <a:cubicBezTo>
                    <a:pt x="268" y="116"/>
                    <a:pt x="260" y="113"/>
                    <a:pt x="254" y="117"/>
                  </a:cubicBezTo>
                  <a:cubicBezTo>
                    <a:pt x="247" y="120"/>
                    <a:pt x="242" y="124"/>
                    <a:pt x="240" y="124"/>
                  </a:cubicBezTo>
                  <a:cubicBezTo>
                    <a:pt x="237" y="123"/>
                    <a:pt x="237" y="120"/>
                    <a:pt x="233" y="121"/>
                  </a:cubicBezTo>
                  <a:cubicBezTo>
                    <a:pt x="230" y="121"/>
                    <a:pt x="228" y="120"/>
                    <a:pt x="225" y="119"/>
                  </a:cubicBezTo>
                  <a:cubicBezTo>
                    <a:pt x="223" y="117"/>
                    <a:pt x="220" y="120"/>
                    <a:pt x="216" y="117"/>
                  </a:cubicBezTo>
                  <a:cubicBezTo>
                    <a:pt x="212" y="113"/>
                    <a:pt x="205" y="114"/>
                    <a:pt x="202" y="113"/>
                  </a:cubicBezTo>
                  <a:cubicBezTo>
                    <a:pt x="199" y="113"/>
                    <a:pt x="187" y="113"/>
                    <a:pt x="183" y="113"/>
                  </a:cubicBezTo>
                  <a:cubicBezTo>
                    <a:pt x="179" y="112"/>
                    <a:pt x="173" y="114"/>
                    <a:pt x="172" y="112"/>
                  </a:cubicBezTo>
                  <a:cubicBezTo>
                    <a:pt x="172" y="110"/>
                    <a:pt x="169" y="108"/>
                    <a:pt x="168" y="104"/>
                  </a:cubicBezTo>
                  <a:cubicBezTo>
                    <a:pt x="167" y="99"/>
                    <a:pt x="164" y="97"/>
                    <a:pt x="161" y="97"/>
                  </a:cubicBezTo>
                  <a:cubicBezTo>
                    <a:pt x="159" y="96"/>
                    <a:pt x="159" y="94"/>
                    <a:pt x="156" y="93"/>
                  </a:cubicBezTo>
                  <a:cubicBezTo>
                    <a:pt x="155" y="93"/>
                    <a:pt x="154" y="90"/>
                    <a:pt x="150" y="90"/>
                  </a:cubicBezTo>
                  <a:cubicBezTo>
                    <a:pt x="147" y="90"/>
                    <a:pt x="134" y="88"/>
                    <a:pt x="132" y="85"/>
                  </a:cubicBezTo>
                  <a:cubicBezTo>
                    <a:pt x="130" y="82"/>
                    <a:pt x="134" y="82"/>
                    <a:pt x="134" y="79"/>
                  </a:cubicBezTo>
                  <a:cubicBezTo>
                    <a:pt x="134" y="76"/>
                    <a:pt x="136" y="72"/>
                    <a:pt x="134" y="71"/>
                  </a:cubicBezTo>
                  <a:cubicBezTo>
                    <a:pt x="133" y="69"/>
                    <a:pt x="130" y="67"/>
                    <a:pt x="130" y="64"/>
                  </a:cubicBezTo>
                  <a:cubicBezTo>
                    <a:pt x="130" y="62"/>
                    <a:pt x="126" y="59"/>
                    <a:pt x="123" y="59"/>
                  </a:cubicBezTo>
                  <a:cubicBezTo>
                    <a:pt x="121" y="59"/>
                    <a:pt x="118" y="57"/>
                    <a:pt x="116" y="55"/>
                  </a:cubicBezTo>
                  <a:cubicBezTo>
                    <a:pt x="113" y="53"/>
                    <a:pt x="111" y="53"/>
                    <a:pt x="110" y="47"/>
                  </a:cubicBezTo>
                  <a:cubicBezTo>
                    <a:pt x="110" y="47"/>
                    <a:pt x="110" y="47"/>
                    <a:pt x="110" y="47"/>
                  </a:cubicBezTo>
                  <a:cubicBezTo>
                    <a:pt x="109" y="46"/>
                    <a:pt x="108" y="46"/>
                    <a:pt x="107" y="46"/>
                  </a:cubicBezTo>
                  <a:cubicBezTo>
                    <a:pt x="106" y="46"/>
                    <a:pt x="105" y="46"/>
                    <a:pt x="105" y="45"/>
                  </a:cubicBezTo>
                  <a:cubicBezTo>
                    <a:pt x="104" y="47"/>
                    <a:pt x="102" y="48"/>
                    <a:pt x="102" y="50"/>
                  </a:cubicBezTo>
                  <a:cubicBezTo>
                    <a:pt x="102" y="52"/>
                    <a:pt x="101" y="54"/>
                    <a:pt x="99" y="54"/>
                  </a:cubicBezTo>
                  <a:cubicBezTo>
                    <a:pt x="96" y="54"/>
                    <a:pt x="93" y="56"/>
                    <a:pt x="93" y="60"/>
                  </a:cubicBezTo>
                  <a:cubicBezTo>
                    <a:pt x="93" y="65"/>
                    <a:pt x="96" y="65"/>
                    <a:pt x="94" y="67"/>
                  </a:cubicBezTo>
                  <a:cubicBezTo>
                    <a:pt x="93" y="69"/>
                    <a:pt x="88" y="71"/>
                    <a:pt x="87" y="70"/>
                  </a:cubicBezTo>
                  <a:cubicBezTo>
                    <a:pt x="85" y="69"/>
                    <a:pt x="82" y="69"/>
                    <a:pt x="79" y="69"/>
                  </a:cubicBezTo>
                  <a:cubicBezTo>
                    <a:pt x="77" y="69"/>
                    <a:pt x="75" y="65"/>
                    <a:pt x="74" y="69"/>
                  </a:cubicBezTo>
                  <a:cubicBezTo>
                    <a:pt x="73" y="73"/>
                    <a:pt x="68" y="83"/>
                    <a:pt x="69" y="85"/>
                  </a:cubicBezTo>
                  <a:cubicBezTo>
                    <a:pt x="70" y="86"/>
                    <a:pt x="71" y="88"/>
                    <a:pt x="69" y="88"/>
                  </a:cubicBezTo>
                  <a:cubicBezTo>
                    <a:pt x="67" y="88"/>
                    <a:pt x="64" y="88"/>
                    <a:pt x="63" y="87"/>
                  </a:cubicBezTo>
                  <a:cubicBezTo>
                    <a:pt x="62" y="86"/>
                    <a:pt x="58" y="88"/>
                    <a:pt x="56" y="88"/>
                  </a:cubicBezTo>
                  <a:cubicBezTo>
                    <a:pt x="54" y="88"/>
                    <a:pt x="49" y="91"/>
                    <a:pt x="51" y="91"/>
                  </a:cubicBezTo>
                  <a:cubicBezTo>
                    <a:pt x="53" y="92"/>
                    <a:pt x="53" y="97"/>
                    <a:pt x="53" y="98"/>
                  </a:cubicBezTo>
                  <a:cubicBezTo>
                    <a:pt x="53" y="100"/>
                    <a:pt x="57" y="106"/>
                    <a:pt x="56" y="107"/>
                  </a:cubicBezTo>
                  <a:cubicBezTo>
                    <a:pt x="55" y="109"/>
                    <a:pt x="52" y="111"/>
                    <a:pt x="52" y="113"/>
                  </a:cubicBezTo>
                  <a:cubicBezTo>
                    <a:pt x="52" y="116"/>
                    <a:pt x="53" y="118"/>
                    <a:pt x="51" y="118"/>
                  </a:cubicBezTo>
                  <a:cubicBezTo>
                    <a:pt x="50" y="119"/>
                    <a:pt x="46" y="121"/>
                    <a:pt x="44" y="122"/>
                  </a:cubicBezTo>
                  <a:cubicBezTo>
                    <a:pt x="42" y="123"/>
                    <a:pt x="39" y="123"/>
                    <a:pt x="38" y="126"/>
                  </a:cubicBezTo>
                  <a:cubicBezTo>
                    <a:pt x="37" y="128"/>
                    <a:pt x="35" y="130"/>
                    <a:pt x="31" y="129"/>
                  </a:cubicBezTo>
                  <a:cubicBezTo>
                    <a:pt x="28" y="129"/>
                    <a:pt x="27" y="128"/>
                    <a:pt x="24" y="131"/>
                  </a:cubicBezTo>
                  <a:cubicBezTo>
                    <a:pt x="22" y="134"/>
                    <a:pt x="21" y="133"/>
                    <a:pt x="19" y="134"/>
                  </a:cubicBezTo>
                  <a:cubicBezTo>
                    <a:pt x="18" y="136"/>
                    <a:pt x="16" y="133"/>
                    <a:pt x="14" y="133"/>
                  </a:cubicBezTo>
                  <a:cubicBezTo>
                    <a:pt x="13" y="132"/>
                    <a:pt x="11" y="134"/>
                    <a:pt x="10" y="134"/>
                  </a:cubicBezTo>
                  <a:cubicBezTo>
                    <a:pt x="8" y="134"/>
                    <a:pt x="7" y="137"/>
                    <a:pt x="5" y="137"/>
                  </a:cubicBezTo>
                  <a:cubicBezTo>
                    <a:pt x="3" y="138"/>
                    <a:pt x="2" y="137"/>
                    <a:pt x="2" y="139"/>
                  </a:cubicBezTo>
                  <a:cubicBezTo>
                    <a:pt x="2" y="141"/>
                    <a:pt x="1" y="142"/>
                    <a:pt x="0" y="143"/>
                  </a:cubicBezTo>
                  <a:cubicBezTo>
                    <a:pt x="0" y="143"/>
                    <a:pt x="0" y="143"/>
                    <a:pt x="0" y="143"/>
                  </a:cubicBezTo>
                  <a:cubicBezTo>
                    <a:pt x="1" y="150"/>
                    <a:pt x="1" y="150"/>
                    <a:pt x="1" y="150"/>
                  </a:cubicBezTo>
                  <a:cubicBezTo>
                    <a:pt x="1" y="150"/>
                    <a:pt x="9" y="153"/>
                    <a:pt x="9" y="155"/>
                  </a:cubicBezTo>
                  <a:cubicBezTo>
                    <a:pt x="10" y="158"/>
                    <a:pt x="11" y="166"/>
                    <a:pt x="11" y="166"/>
                  </a:cubicBezTo>
                  <a:cubicBezTo>
                    <a:pt x="11" y="166"/>
                    <a:pt x="11" y="166"/>
                    <a:pt x="11" y="166"/>
                  </a:cubicBezTo>
                  <a:cubicBezTo>
                    <a:pt x="14" y="169"/>
                    <a:pt x="18" y="171"/>
                    <a:pt x="18" y="172"/>
                  </a:cubicBezTo>
                  <a:cubicBezTo>
                    <a:pt x="18" y="173"/>
                    <a:pt x="18" y="177"/>
                    <a:pt x="22" y="178"/>
                  </a:cubicBezTo>
                  <a:cubicBezTo>
                    <a:pt x="25" y="179"/>
                    <a:pt x="27" y="181"/>
                    <a:pt x="28" y="182"/>
                  </a:cubicBezTo>
                  <a:cubicBezTo>
                    <a:pt x="29" y="181"/>
                    <a:pt x="29" y="181"/>
                    <a:pt x="29" y="181"/>
                  </a:cubicBezTo>
                  <a:cubicBezTo>
                    <a:pt x="32" y="181"/>
                    <a:pt x="32" y="181"/>
                    <a:pt x="32" y="181"/>
                  </a:cubicBezTo>
                  <a:cubicBezTo>
                    <a:pt x="32" y="181"/>
                    <a:pt x="33" y="181"/>
                    <a:pt x="34" y="182"/>
                  </a:cubicBezTo>
                  <a:cubicBezTo>
                    <a:pt x="35" y="180"/>
                    <a:pt x="40" y="177"/>
                    <a:pt x="43" y="177"/>
                  </a:cubicBezTo>
                  <a:cubicBezTo>
                    <a:pt x="46" y="177"/>
                    <a:pt x="53" y="183"/>
                    <a:pt x="52" y="185"/>
                  </a:cubicBezTo>
                  <a:cubicBezTo>
                    <a:pt x="51" y="187"/>
                    <a:pt x="46" y="194"/>
                    <a:pt x="44" y="194"/>
                  </a:cubicBezTo>
                  <a:cubicBezTo>
                    <a:pt x="43" y="194"/>
                    <a:pt x="42" y="194"/>
                    <a:pt x="41" y="195"/>
                  </a:cubicBezTo>
                  <a:cubicBezTo>
                    <a:pt x="41" y="196"/>
                    <a:pt x="40" y="197"/>
                    <a:pt x="40" y="197"/>
                  </a:cubicBezTo>
                  <a:cubicBezTo>
                    <a:pt x="40" y="199"/>
                    <a:pt x="43" y="202"/>
                    <a:pt x="45" y="204"/>
                  </a:cubicBezTo>
                  <a:cubicBezTo>
                    <a:pt x="46" y="207"/>
                    <a:pt x="42" y="209"/>
                    <a:pt x="40" y="207"/>
                  </a:cubicBezTo>
                  <a:cubicBezTo>
                    <a:pt x="38" y="205"/>
                    <a:pt x="37" y="209"/>
                    <a:pt x="38" y="211"/>
                  </a:cubicBezTo>
                  <a:cubicBezTo>
                    <a:pt x="39" y="212"/>
                    <a:pt x="39" y="217"/>
                    <a:pt x="41" y="217"/>
                  </a:cubicBezTo>
                  <a:cubicBezTo>
                    <a:pt x="43" y="217"/>
                    <a:pt x="45" y="222"/>
                    <a:pt x="48" y="222"/>
                  </a:cubicBezTo>
                  <a:cubicBezTo>
                    <a:pt x="50" y="222"/>
                    <a:pt x="52" y="226"/>
                    <a:pt x="52" y="226"/>
                  </a:cubicBezTo>
                  <a:cubicBezTo>
                    <a:pt x="52" y="226"/>
                    <a:pt x="56" y="228"/>
                    <a:pt x="56" y="229"/>
                  </a:cubicBezTo>
                  <a:cubicBezTo>
                    <a:pt x="56" y="230"/>
                    <a:pt x="56" y="230"/>
                    <a:pt x="56" y="230"/>
                  </a:cubicBezTo>
                  <a:cubicBezTo>
                    <a:pt x="58" y="230"/>
                    <a:pt x="60" y="230"/>
                    <a:pt x="61" y="228"/>
                  </a:cubicBezTo>
                  <a:cubicBezTo>
                    <a:pt x="61" y="227"/>
                    <a:pt x="64" y="227"/>
                    <a:pt x="67" y="230"/>
                  </a:cubicBezTo>
                  <a:cubicBezTo>
                    <a:pt x="69" y="232"/>
                    <a:pt x="80" y="239"/>
                    <a:pt x="83" y="242"/>
                  </a:cubicBezTo>
                  <a:cubicBezTo>
                    <a:pt x="87" y="245"/>
                    <a:pt x="96" y="248"/>
                    <a:pt x="99" y="248"/>
                  </a:cubicBezTo>
                  <a:cubicBezTo>
                    <a:pt x="102" y="248"/>
                    <a:pt x="105" y="250"/>
                    <a:pt x="109" y="250"/>
                  </a:cubicBezTo>
                  <a:cubicBezTo>
                    <a:pt x="110" y="250"/>
                    <a:pt x="111" y="250"/>
                    <a:pt x="111" y="250"/>
                  </a:cubicBezTo>
                  <a:cubicBezTo>
                    <a:pt x="112" y="249"/>
                    <a:pt x="113" y="249"/>
                    <a:pt x="114" y="248"/>
                  </a:cubicBezTo>
                  <a:cubicBezTo>
                    <a:pt x="115" y="246"/>
                    <a:pt x="117" y="249"/>
                    <a:pt x="116" y="252"/>
                  </a:cubicBezTo>
                  <a:cubicBezTo>
                    <a:pt x="116" y="253"/>
                    <a:pt x="116" y="255"/>
                    <a:pt x="117" y="256"/>
                  </a:cubicBezTo>
                  <a:cubicBezTo>
                    <a:pt x="118" y="255"/>
                    <a:pt x="118" y="253"/>
                    <a:pt x="119" y="252"/>
                  </a:cubicBezTo>
                  <a:cubicBezTo>
                    <a:pt x="120" y="248"/>
                    <a:pt x="123" y="248"/>
                    <a:pt x="124" y="247"/>
                  </a:cubicBezTo>
                  <a:cubicBezTo>
                    <a:pt x="126" y="246"/>
                    <a:pt x="128" y="246"/>
                    <a:pt x="131" y="248"/>
                  </a:cubicBezTo>
                  <a:cubicBezTo>
                    <a:pt x="134" y="250"/>
                    <a:pt x="135" y="246"/>
                    <a:pt x="140" y="251"/>
                  </a:cubicBezTo>
                  <a:cubicBezTo>
                    <a:pt x="141" y="250"/>
                    <a:pt x="143" y="250"/>
                    <a:pt x="143" y="250"/>
                  </a:cubicBezTo>
                  <a:cubicBezTo>
                    <a:pt x="144" y="250"/>
                    <a:pt x="145" y="248"/>
                    <a:pt x="147" y="246"/>
                  </a:cubicBezTo>
                  <a:cubicBezTo>
                    <a:pt x="148" y="245"/>
                    <a:pt x="148" y="243"/>
                    <a:pt x="150" y="243"/>
                  </a:cubicBezTo>
                  <a:cubicBezTo>
                    <a:pt x="152" y="243"/>
                    <a:pt x="153" y="241"/>
                    <a:pt x="157" y="239"/>
                  </a:cubicBezTo>
                  <a:cubicBezTo>
                    <a:pt x="161" y="236"/>
                    <a:pt x="165" y="240"/>
                    <a:pt x="167" y="238"/>
                  </a:cubicBezTo>
                  <a:cubicBezTo>
                    <a:pt x="168" y="237"/>
                    <a:pt x="171" y="236"/>
                    <a:pt x="171" y="238"/>
                  </a:cubicBezTo>
                  <a:cubicBezTo>
                    <a:pt x="171" y="239"/>
                    <a:pt x="173" y="241"/>
                    <a:pt x="174" y="243"/>
                  </a:cubicBezTo>
                  <a:cubicBezTo>
                    <a:pt x="174" y="245"/>
                    <a:pt x="178" y="246"/>
                    <a:pt x="179" y="246"/>
                  </a:cubicBezTo>
                  <a:cubicBezTo>
                    <a:pt x="179" y="245"/>
                    <a:pt x="180" y="245"/>
                    <a:pt x="180" y="245"/>
                  </a:cubicBezTo>
                  <a:cubicBezTo>
                    <a:pt x="182" y="243"/>
                    <a:pt x="185" y="245"/>
                    <a:pt x="185" y="247"/>
                  </a:cubicBezTo>
                  <a:cubicBezTo>
                    <a:pt x="185" y="249"/>
                    <a:pt x="185" y="252"/>
                    <a:pt x="187" y="252"/>
                  </a:cubicBezTo>
                  <a:cubicBezTo>
                    <a:pt x="189" y="252"/>
                    <a:pt x="190" y="252"/>
                    <a:pt x="190" y="256"/>
                  </a:cubicBezTo>
                  <a:cubicBezTo>
                    <a:pt x="190" y="259"/>
                    <a:pt x="192" y="264"/>
                    <a:pt x="188" y="267"/>
                  </a:cubicBezTo>
                  <a:cubicBezTo>
                    <a:pt x="185" y="271"/>
                    <a:pt x="181" y="277"/>
                    <a:pt x="182" y="279"/>
                  </a:cubicBezTo>
                  <a:cubicBezTo>
                    <a:pt x="182" y="280"/>
                    <a:pt x="181" y="284"/>
                    <a:pt x="183" y="282"/>
                  </a:cubicBezTo>
                  <a:cubicBezTo>
                    <a:pt x="186" y="281"/>
                    <a:pt x="191" y="282"/>
                    <a:pt x="190" y="284"/>
                  </a:cubicBezTo>
                  <a:cubicBezTo>
                    <a:pt x="189" y="285"/>
                    <a:pt x="191" y="290"/>
                    <a:pt x="193" y="290"/>
                  </a:cubicBezTo>
                  <a:cubicBezTo>
                    <a:pt x="195" y="291"/>
                    <a:pt x="197" y="292"/>
                    <a:pt x="196" y="294"/>
                  </a:cubicBezTo>
                  <a:cubicBezTo>
                    <a:pt x="195" y="296"/>
                    <a:pt x="194" y="299"/>
                    <a:pt x="196" y="299"/>
                  </a:cubicBezTo>
                  <a:cubicBezTo>
                    <a:pt x="198" y="299"/>
                    <a:pt x="201" y="299"/>
                    <a:pt x="200" y="302"/>
                  </a:cubicBezTo>
                  <a:cubicBezTo>
                    <a:pt x="200" y="304"/>
                    <a:pt x="202" y="306"/>
                    <a:pt x="205" y="304"/>
                  </a:cubicBezTo>
                  <a:cubicBezTo>
                    <a:pt x="207" y="303"/>
                    <a:pt x="209" y="303"/>
                    <a:pt x="209" y="303"/>
                  </a:cubicBezTo>
                  <a:cubicBezTo>
                    <a:pt x="210" y="303"/>
                    <a:pt x="211" y="307"/>
                    <a:pt x="213" y="307"/>
                  </a:cubicBezTo>
                  <a:cubicBezTo>
                    <a:pt x="215" y="308"/>
                    <a:pt x="214" y="302"/>
                    <a:pt x="213" y="301"/>
                  </a:cubicBezTo>
                  <a:cubicBezTo>
                    <a:pt x="212" y="300"/>
                    <a:pt x="214" y="296"/>
                    <a:pt x="215" y="297"/>
                  </a:cubicBezTo>
                  <a:cubicBezTo>
                    <a:pt x="215" y="298"/>
                    <a:pt x="218" y="297"/>
                    <a:pt x="220" y="295"/>
                  </a:cubicBezTo>
                  <a:cubicBezTo>
                    <a:pt x="222" y="293"/>
                    <a:pt x="225" y="296"/>
                    <a:pt x="226" y="294"/>
                  </a:cubicBezTo>
                  <a:cubicBezTo>
                    <a:pt x="227" y="292"/>
                    <a:pt x="230" y="296"/>
                    <a:pt x="233" y="294"/>
                  </a:cubicBezTo>
                  <a:cubicBezTo>
                    <a:pt x="236" y="293"/>
                    <a:pt x="237" y="296"/>
                    <a:pt x="238" y="293"/>
                  </a:cubicBezTo>
                  <a:cubicBezTo>
                    <a:pt x="240" y="291"/>
                    <a:pt x="244" y="288"/>
                    <a:pt x="245" y="289"/>
                  </a:cubicBezTo>
                  <a:cubicBezTo>
                    <a:pt x="246" y="290"/>
                    <a:pt x="246" y="292"/>
                    <a:pt x="251" y="293"/>
                  </a:cubicBezTo>
                  <a:cubicBezTo>
                    <a:pt x="256" y="293"/>
                    <a:pt x="254" y="296"/>
                    <a:pt x="254" y="297"/>
                  </a:cubicBezTo>
                  <a:cubicBezTo>
                    <a:pt x="254" y="299"/>
                    <a:pt x="259" y="303"/>
                    <a:pt x="262" y="303"/>
                  </a:cubicBezTo>
                  <a:cubicBezTo>
                    <a:pt x="262" y="304"/>
                    <a:pt x="263" y="304"/>
                    <a:pt x="263" y="305"/>
                  </a:cubicBezTo>
                  <a:cubicBezTo>
                    <a:pt x="265" y="304"/>
                    <a:pt x="267" y="305"/>
                    <a:pt x="268" y="303"/>
                  </a:cubicBezTo>
                  <a:cubicBezTo>
                    <a:pt x="269" y="301"/>
                    <a:pt x="271" y="302"/>
                    <a:pt x="272" y="304"/>
                  </a:cubicBezTo>
                  <a:cubicBezTo>
                    <a:pt x="274" y="305"/>
                    <a:pt x="275" y="306"/>
                    <a:pt x="277" y="304"/>
                  </a:cubicBezTo>
                  <a:cubicBezTo>
                    <a:pt x="280" y="302"/>
                    <a:pt x="281" y="306"/>
                    <a:pt x="279" y="307"/>
                  </a:cubicBezTo>
                  <a:cubicBezTo>
                    <a:pt x="278" y="308"/>
                    <a:pt x="279" y="312"/>
                    <a:pt x="281" y="314"/>
                  </a:cubicBezTo>
                  <a:cubicBezTo>
                    <a:pt x="283" y="316"/>
                    <a:pt x="284" y="313"/>
                    <a:pt x="283" y="311"/>
                  </a:cubicBezTo>
                  <a:cubicBezTo>
                    <a:pt x="283" y="308"/>
                    <a:pt x="287" y="306"/>
                    <a:pt x="294" y="304"/>
                  </a:cubicBezTo>
                  <a:cubicBezTo>
                    <a:pt x="302" y="301"/>
                    <a:pt x="310" y="296"/>
                    <a:pt x="310" y="295"/>
                  </a:cubicBezTo>
                  <a:cubicBezTo>
                    <a:pt x="310" y="293"/>
                    <a:pt x="316" y="297"/>
                    <a:pt x="318" y="295"/>
                  </a:cubicBezTo>
                  <a:cubicBezTo>
                    <a:pt x="321" y="293"/>
                    <a:pt x="330" y="293"/>
                    <a:pt x="332" y="293"/>
                  </a:cubicBezTo>
                  <a:cubicBezTo>
                    <a:pt x="334" y="293"/>
                    <a:pt x="334" y="290"/>
                    <a:pt x="337" y="288"/>
                  </a:cubicBezTo>
                  <a:cubicBezTo>
                    <a:pt x="339" y="286"/>
                    <a:pt x="339" y="285"/>
                    <a:pt x="341" y="285"/>
                  </a:cubicBezTo>
                  <a:cubicBezTo>
                    <a:pt x="344" y="284"/>
                    <a:pt x="346" y="281"/>
                    <a:pt x="346" y="280"/>
                  </a:cubicBezTo>
                  <a:cubicBezTo>
                    <a:pt x="346" y="278"/>
                    <a:pt x="351" y="278"/>
                    <a:pt x="352" y="276"/>
                  </a:cubicBezTo>
                  <a:cubicBezTo>
                    <a:pt x="352" y="275"/>
                    <a:pt x="356" y="274"/>
                    <a:pt x="356" y="272"/>
                  </a:cubicBezTo>
                  <a:cubicBezTo>
                    <a:pt x="356" y="271"/>
                    <a:pt x="358" y="271"/>
                    <a:pt x="359" y="269"/>
                  </a:cubicBezTo>
                  <a:cubicBezTo>
                    <a:pt x="360" y="268"/>
                    <a:pt x="358" y="264"/>
                    <a:pt x="360" y="263"/>
                  </a:cubicBezTo>
                  <a:cubicBezTo>
                    <a:pt x="362" y="263"/>
                    <a:pt x="359" y="260"/>
                    <a:pt x="359" y="259"/>
                  </a:cubicBezTo>
                  <a:cubicBezTo>
                    <a:pt x="359" y="258"/>
                    <a:pt x="363" y="258"/>
                    <a:pt x="365" y="257"/>
                  </a:cubicBezTo>
                  <a:cubicBezTo>
                    <a:pt x="367" y="255"/>
                    <a:pt x="368" y="253"/>
                    <a:pt x="368" y="251"/>
                  </a:cubicBezTo>
                  <a:cubicBezTo>
                    <a:pt x="369" y="249"/>
                    <a:pt x="372" y="247"/>
                    <a:pt x="374" y="246"/>
                  </a:cubicBezTo>
                  <a:cubicBezTo>
                    <a:pt x="375" y="246"/>
                    <a:pt x="376" y="242"/>
                    <a:pt x="375" y="240"/>
                  </a:cubicBezTo>
                  <a:cubicBezTo>
                    <a:pt x="375" y="237"/>
                    <a:pt x="378" y="238"/>
                    <a:pt x="377" y="237"/>
                  </a:cubicBezTo>
                  <a:cubicBezTo>
                    <a:pt x="375" y="236"/>
                    <a:pt x="377" y="233"/>
                    <a:pt x="380" y="232"/>
                  </a:cubicBezTo>
                  <a:cubicBezTo>
                    <a:pt x="383" y="231"/>
                    <a:pt x="378" y="230"/>
                    <a:pt x="377" y="231"/>
                  </a:cubicBezTo>
                  <a:cubicBezTo>
                    <a:pt x="375" y="232"/>
                    <a:pt x="373" y="227"/>
                    <a:pt x="372" y="229"/>
                  </a:cubicBezTo>
                  <a:cubicBezTo>
                    <a:pt x="371" y="231"/>
                    <a:pt x="367" y="228"/>
                    <a:pt x="369" y="227"/>
                  </a:cubicBezTo>
                  <a:cubicBezTo>
                    <a:pt x="372" y="227"/>
                    <a:pt x="376" y="224"/>
                    <a:pt x="378" y="223"/>
                  </a:cubicBezTo>
                  <a:cubicBezTo>
                    <a:pt x="379" y="223"/>
                    <a:pt x="375" y="219"/>
                    <a:pt x="373" y="219"/>
                  </a:cubicBezTo>
                  <a:cubicBezTo>
                    <a:pt x="370" y="219"/>
                    <a:pt x="368" y="214"/>
                    <a:pt x="366" y="214"/>
                  </a:cubicBezTo>
                  <a:cubicBezTo>
                    <a:pt x="363" y="214"/>
                    <a:pt x="367" y="212"/>
                    <a:pt x="370" y="213"/>
                  </a:cubicBezTo>
                  <a:cubicBezTo>
                    <a:pt x="373" y="215"/>
                    <a:pt x="376" y="216"/>
                    <a:pt x="377" y="215"/>
                  </a:cubicBezTo>
                  <a:cubicBezTo>
                    <a:pt x="378" y="214"/>
                    <a:pt x="373" y="209"/>
                    <a:pt x="370" y="207"/>
                  </a:cubicBezTo>
                  <a:cubicBezTo>
                    <a:pt x="368" y="206"/>
                    <a:pt x="370" y="203"/>
                    <a:pt x="369" y="202"/>
                  </a:cubicBezTo>
                  <a:cubicBezTo>
                    <a:pt x="368" y="201"/>
                    <a:pt x="365" y="195"/>
                    <a:pt x="364" y="193"/>
                  </a:cubicBezTo>
                  <a:cubicBezTo>
                    <a:pt x="363" y="190"/>
                    <a:pt x="358" y="189"/>
                    <a:pt x="357" y="188"/>
                  </a:cubicBezTo>
                  <a:cubicBezTo>
                    <a:pt x="356" y="186"/>
                    <a:pt x="357" y="182"/>
                    <a:pt x="361" y="180"/>
                  </a:cubicBezTo>
                  <a:cubicBezTo>
                    <a:pt x="364" y="179"/>
                    <a:pt x="363" y="176"/>
                    <a:pt x="364" y="176"/>
                  </a:cubicBezTo>
                  <a:cubicBezTo>
                    <a:pt x="366" y="176"/>
                    <a:pt x="367" y="176"/>
                    <a:pt x="369" y="173"/>
                  </a:cubicBezTo>
                  <a:cubicBezTo>
                    <a:pt x="370" y="170"/>
                    <a:pt x="372" y="172"/>
                    <a:pt x="374" y="170"/>
                  </a:cubicBezTo>
                  <a:cubicBezTo>
                    <a:pt x="375" y="169"/>
                    <a:pt x="381" y="169"/>
                    <a:pt x="383" y="168"/>
                  </a:cubicBezTo>
                  <a:cubicBezTo>
                    <a:pt x="385" y="166"/>
                    <a:pt x="381" y="162"/>
                    <a:pt x="378" y="162"/>
                  </a:cubicBezTo>
                  <a:cubicBezTo>
                    <a:pt x="375" y="163"/>
                    <a:pt x="372" y="162"/>
                    <a:pt x="370" y="159"/>
                  </a:cubicBezTo>
                  <a:cubicBezTo>
                    <a:pt x="368" y="156"/>
                    <a:pt x="363" y="164"/>
                    <a:pt x="360" y="166"/>
                  </a:cubicBezTo>
                  <a:cubicBezTo>
                    <a:pt x="356" y="168"/>
                    <a:pt x="353" y="163"/>
                    <a:pt x="355" y="160"/>
                  </a:cubicBezTo>
                  <a:cubicBezTo>
                    <a:pt x="356" y="157"/>
                    <a:pt x="352" y="157"/>
                    <a:pt x="346" y="157"/>
                  </a:cubicBezTo>
                  <a:cubicBezTo>
                    <a:pt x="341" y="157"/>
                    <a:pt x="343" y="147"/>
                    <a:pt x="346" y="147"/>
                  </a:cubicBezTo>
                  <a:cubicBezTo>
                    <a:pt x="349" y="147"/>
                    <a:pt x="354" y="150"/>
                    <a:pt x="356" y="144"/>
                  </a:cubicBezTo>
                  <a:cubicBezTo>
                    <a:pt x="358" y="138"/>
                    <a:pt x="361" y="143"/>
                    <a:pt x="366" y="137"/>
                  </a:cubicBezTo>
                  <a:cubicBezTo>
                    <a:pt x="370" y="132"/>
                    <a:pt x="375" y="129"/>
                    <a:pt x="379" y="132"/>
                  </a:cubicBezTo>
                  <a:cubicBezTo>
                    <a:pt x="383" y="135"/>
                    <a:pt x="375" y="140"/>
                    <a:pt x="374" y="143"/>
                  </a:cubicBezTo>
                  <a:cubicBezTo>
                    <a:pt x="372" y="146"/>
                    <a:pt x="375" y="147"/>
                    <a:pt x="373" y="149"/>
                  </a:cubicBezTo>
                  <a:cubicBezTo>
                    <a:pt x="370" y="152"/>
                    <a:pt x="374" y="152"/>
                    <a:pt x="378" y="149"/>
                  </a:cubicBezTo>
                  <a:cubicBezTo>
                    <a:pt x="383" y="146"/>
                    <a:pt x="389" y="143"/>
                    <a:pt x="393" y="141"/>
                  </a:cubicBezTo>
                  <a:cubicBezTo>
                    <a:pt x="394" y="140"/>
                    <a:pt x="396" y="140"/>
                    <a:pt x="397" y="140"/>
                  </a:cubicBezTo>
                  <a:cubicBezTo>
                    <a:pt x="398" y="139"/>
                    <a:pt x="398" y="137"/>
                    <a:pt x="399" y="137"/>
                  </a:cubicBezTo>
                  <a:cubicBezTo>
                    <a:pt x="402" y="135"/>
                    <a:pt x="413" y="131"/>
                    <a:pt x="414" y="128"/>
                  </a:cubicBezTo>
                  <a:cubicBezTo>
                    <a:pt x="416" y="126"/>
                    <a:pt x="417" y="123"/>
                    <a:pt x="419" y="123"/>
                  </a:cubicBezTo>
                  <a:cubicBezTo>
                    <a:pt x="421" y="123"/>
                    <a:pt x="421" y="125"/>
                    <a:pt x="425" y="125"/>
                  </a:cubicBezTo>
                  <a:cubicBezTo>
                    <a:pt x="428" y="125"/>
                    <a:pt x="431" y="126"/>
                    <a:pt x="430" y="123"/>
                  </a:cubicBezTo>
                  <a:cubicBezTo>
                    <a:pt x="428" y="121"/>
                    <a:pt x="429" y="121"/>
                    <a:pt x="433" y="120"/>
                  </a:cubicBezTo>
                  <a:cubicBezTo>
                    <a:pt x="436" y="120"/>
                    <a:pt x="436" y="116"/>
                    <a:pt x="439" y="116"/>
                  </a:cubicBezTo>
                  <a:cubicBezTo>
                    <a:pt x="441" y="116"/>
                    <a:pt x="441" y="110"/>
                    <a:pt x="443" y="110"/>
                  </a:cubicBezTo>
                  <a:cubicBezTo>
                    <a:pt x="446" y="110"/>
                    <a:pt x="447" y="113"/>
                    <a:pt x="450" y="112"/>
                  </a:cubicBezTo>
                  <a:cubicBezTo>
                    <a:pt x="451" y="112"/>
                    <a:pt x="451" y="112"/>
                    <a:pt x="452" y="113"/>
                  </a:cubicBezTo>
                  <a:cubicBezTo>
                    <a:pt x="453" y="112"/>
                    <a:pt x="453" y="112"/>
                    <a:pt x="454" y="111"/>
                  </a:cubicBezTo>
                  <a:cubicBezTo>
                    <a:pt x="454" y="108"/>
                    <a:pt x="454" y="105"/>
                    <a:pt x="454" y="104"/>
                  </a:cubicBezTo>
                  <a:cubicBezTo>
                    <a:pt x="452" y="101"/>
                    <a:pt x="454" y="99"/>
                    <a:pt x="453" y="97"/>
                  </a:cubicBezTo>
                  <a:cubicBezTo>
                    <a:pt x="453" y="95"/>
                    <a:pt x="452" y="91"/>
                    <a:pt x="454" y="91"/>
                  </a:cubicBezTo>
                  <a:cubicBezTo>
                    <a:pt x="456" y="91"/>
                    <a:pt x="459" y="86"/>
                    <a:pt x="461" y="88"/>
                  </a:cubicBezTo>
                  <a:cubicBezTo>
                    <a:pt x="463" y="90"/>
                    <a:pt x="468" y="90"/>
                    <a:pt x="468" y="88"/>
                  </a:cubicBezTo>
                  <a:cubicBezTo>
                    <a:pt x="468" y="86"/>
                    <a:pt x="471" y="86"/>
                    <a:pt x="472" y="83"/>
                  </a:cubicBezTo>
                  <a:cubicBezTo>
                    <a:pt x="472" y="80"/>
                    <a:pt x="476" y="79"/>
                    <a:pt x="477" y="77"/>
                  </a:cubicBezTo>
                  <a:cubicBezTo>
                    <a:pt x="477" y="74"/>
                    <a:pt x="479" y="68"/>
                    <a:pt x="481" y="66"/>
                  </a:cubicBezTo>
                  <a:cubicBezTo>
                    <a:pt x="483" y="65"/>
                    <a:pt x="480" y="64"/>
                    <a:pt x="481" y="60"/>
                  </a:cubicBezTo>
                  <a:close/>
                  <a:moveTo>
                    <a:pt x="364" y="285"/>
                  </a:moveTo>
                  <a:cubicBezTo>
                    <a:pt x="362" y="295"/>
                    <a:pt x="368" y="299"/>
                    <a:pt x="368" y="299"/>
                  </a:cubicBezTo>
                  <a:cubicBezTo>
                    <a:pt x="371" y="297"/>
                    <a:pt x="381" y="277"/>
                    <a:pt x="378" y="274"/>
                  </a:cubicBezTo>
                  <a:cubicBezTo>
                    <a:pt x="376" y="271"/>
                    <a:pt x="367" y="276"/>
                    <a:pt x="364" y="285"/>
                  </a:cubicBezTo>
                  <a:close/>
                  <a:moveTo>
                    <a:pt x="279" y="317"/>
                  </a:moveTo>
                  <a:cubicBezTo>
                    <a:pt x="276" y="317"/>
                    <a:pt x="268" y="322"/>
                    <a:pt x="271" y="328"/>
                  </a:cubicBezTo>
                  <a:cubicBezTo>
                    <a:pt x="275" y="335"/>
                    <a:pt x="285" y="330"/>
                    <a:pt x="285" y="328"/>
                  </a:cubicBezTo>
                  <a:cubicBezTo>
                    <a:pt x="285" y="325"/>
                    <a:pt x="290" y="320"/>
                    <a:pt x="289" y="318"/>
                  </a:cubicBezTo>
                  <a:cubicBezTo>
                    <a:pt x="289" y="316"/>
                    <a:pt x="282" y="317"/>
                    <a:pt x="279" y="317"/>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19" name="Google Shape;2019;p124"/>
            <p:cNvSpPr/>
            <p:nvPr/>
          </p:nvSpPr>
          <p:spPr>
            <a:xfrm>
              <a:off x="6932613" y="2730500"/>
              <a:ext cx="214313" cy="301625"/>
            </a:xfrm>
            <a:custGeom>
              <a:avLst/>
              <a:gdLst/>
              <a:ahLst/>
              <a:cxnLst/>
              <a:rect l="l" t="t" r="r" b="b"/>
              <a:pathLst>
                <a:path w="77" h="108" extrusionOk="0">
                  <a:moveTo>
                    <a:pt x="41" y="42"/>
                  </a:moveTo>
                  <a:cubicBezTo>
                    <a:pt x="45" y="41"/>
                    <a:pt x="52" y="47"/>
                    <a:pt x="51" y="49"/>
                  </a:cubicBezTo>
                  <a:cubicBezTo>
                    <a:pt x="50" y="51"/>
                    <a:pt x="51" y="58"/>
                    <a:pt x="53" y="56"/>
                  </a:cubicBezTo>
                  <a:cubicBezTo>
                    <a:pt x="55" y="54"/>
                    <a:pt x="58" y="56"/>
                    <a:pt x="56" y="59"/>
                  </a:cubicBezTo>
                  <a:cubicBezTo>
                    <a:pt x="54" y="63"/>
                    <a:pt x="60" y="66"/>
                    <a:pt x="60" y="69"/>
                  </a:cubicBezTo>
                  <a:cubicBezTo>
                    <a:pt x="61" y="73"/>
                    <a:pt x="63" y="70"/>
                    <a:pt x="63" y="67"/>
                  </a:cubicBezTo>
                  <a:cubicBezTo>
                    <a:pt x="62" y="64"/>
                    <a:pt x="63" y="65"/>
                    <a:pt x="66" y="63"/>
                  </a:cubicBezTo>
                  <a:cubicBezTo>
                    <a:pt x="70" y="60"/>
                    <a:pt x="66" y="57"/>
                    <a:pt x="64" y="53"/>
                  </a:cubicBezTo>
                  <a:cubicBezTo>
                    <a:pt x="62" y="49"/>
                    <a:pt x="55" y="50"/>
                    <a:pt x="55" y="46"/>
                  </a:cubicBezTo>
                  <a:cubicBezTo>
                    <a:pt x="55" y="43"/>
                    <a:pt x="50" y="41"/>
                    <a:pt x="50" y="39"/>
                  </a:cubicBezTo>
                  <a:cubicBezTo>
                    <a:pt x="50" y="37"/>
                    <a:pt x="43" y="35"/>
                    <a:pt x="39" y="37"/>
                  </a:cubicBezTo>
                  <a:cubicBezTo>
                    <a:pt x="35" y="40"/>
                    <a:pt x="37" y="33"/>
                    <a:pt x="35" y="30"/>
                  </a:cubicBezTo>
                  <a:cubicBezTo>
                    <a:pt x="32" y="27"/>
                    <a:pt x="37" y="22"/>
                    <a:pt x="40" y="19"/>
                  </a:cubicBezTo>
                  <a:cubicBezTo>
                    <a:pt x="43" y="15"/>
                    <a:pt x="39" y="8"/>
                    <a:pt x="40" y="5"/>
                  </a:cubicBezTo>
                  <a:cubicBezTo>
                    <a:pt x="40" y="3"/>
                    <a:pt x="40" y="2"/>
                    <a:pt x="38" y="3"/>
                  </a:cubicBezTo>
                  <a:cubicBezTo>
                    <a:pt x="37" y="4"/>
                    <a:pt x="30" y="0"/>
                    <a:pt x="27" y="2"/>
                  </a:cubicBezTo>
                  <a:cubicBezTo>
                    <a:pt x="23" y="4"/>
                    <a:pt x="26" y="19"/>
                    <a:pt x="25" y="20"/>
                  </a:cubicBezTo>
                  <a:cubicBezTo>
                    <a:pt x="23" y="22"/>
                    <a:pt x="22" y="18"/>
                    <a:pt x="21" y="20"/>
                  </a:cubicBezTo>
                  <a:cubicBezTo>
                    <a:pt x="20" y="22"/>
                    <a:pt x="21" y="30"/>
                    <a:pt x="23" y="30"/>
                  </a:cubicBezTo>
                  <a:cubicBezTo>
                    <a:pt x="25" y="30"/>
                    <a:pt x="27" y="33"/>
                    <a:pt x="25" y="37"/>
                  </a:cubicBezTo>
                  <a:cubicBezTo>
                    <a:pt x="24" y="40"/>
                    <a:pt x="29" y="41"/>
                    <a:pt x="33" y="39"/>
                  </a:cubicBezTo>
                  <a:cubicBezTo>
                    <a:pt x="38" y="38"/>
                    <a:pt x="36" y="42"/>
                    <a:pt x="41" y="42"/>
                  </a:cubicBezTo>
                  <a:close/>
                  <a:moveTo>
                    <a:pt x="26" y="44"/>
                  </a:moveTo>
                  <a:cubicBezTo>
                    <a:pt x="26" y="47"/>
                    <a:pt x="28" y="54"/>
                    <a:pt x="33" y="52"/>
                  </a:cubicBezTo>
                  <a:cubicBezTo>
                    <a:pt x="38" y="51"/>
                    <a:pt x="25" y="41"/>
                    <a:pt x="26" y="44"/>
                  </a:cubicBezTo>
                  <a:close/>
                  <a:moveTo>
                    <a:pt x="39" y="67"/>
                  </a:moveTo>
                  <a:cubicBezTo>
                    <a:pt x="40" y="67"/>
                    <a:pt x="43" y="67"/>
                    <a:pt x="43" y="64"/>
                  </a:cubicBezTo>
                  <a:cubicBezTo>
                    <a:pt x="43" y="62"/>
                    <a:pt x="46" y="69"/>
                    <a:pt x="44" y="71"/>
                  </a:cubicBezTo>
                  <a:cubicBezTo>
                    <a:pt x="42" y="73"/>
                    <a:pt x="42" y="79"/>
                    <a:pt x="45" y="80"/>
                  </a:cubicBezTo>
                  <a:cubicBezTo>
                    <a:pt x="48" y="80"/>
                    <a:pt x="55" y="69"/>
                    <a:pt x="54" y="67"/>
                  </a:cubicBezTo>
                  <a:cubicBezTo>
                    <a:pt x="53" y="65"/>
                    <a:pt x="50" y="68"/>
                    <a:pt x="51" y="65"/>
                  </a:cubicBezTo>
                  <a:cubicBezTo>
                    <a:pt x="51" y="63"/>
                    <a:pt x="42" y="55"/>
                    <a:pt x="38" y="56"/>
                  </a:cubicBezTo>
                  <a:cubicBezTo>
                    <a:pt x="35" y="57"/>
                    <a:pt x="36" y="67"/>
                    <a:pt x="39" y="67"/>
                  </a:cubicBezTo>
                  <a:close/>
                  <a:moveTo>
                    <a:pt x="11" y="71"/>
                  </a:moveTo>
                  <a:cubicBezTo>
                    <a:pt x="8" y="76"/>
                    <a:pt x="0" y="83"/>
                    <a:pt x="1" y="85"/>
                  </a:cubicBezTo>
                  <a:cubicBezTo>
                    <a:pt x="2" y="87"/>
                    <a:pt x="11" y="74"/>
                    <a:pt x="15" y="71"/>
                  </a:cubicBezTo>
                  <a:cubicBezTo>
                    <a:pt x="19" y="68"/>
                    <a:pt x="19" y="65"/>
                    <a:pt x="17" y="63"/>
                  </a:cubicBezTo>
                  <a:cubicBezTo>
                    <a:pt x="16" y="60"/>
                    <a:pt x="14" y="67"/>
                    <a:pt x="11" y="71"/>
                  </a:cubicBezTo>
                  <a:close/>
                  <a:moveTo>
                    <a:pt x="53" y="76"/>
                  </a:moveTo>
                  <a:cubicBezTo>
                    <a:pt x="54" y="78"/>
                    <a:pt x="61" y="75"/>
                    <a:pt x="59" y="72"/>
                  </a:cubicBezTo>
                  <a:cubicBezTo>
                    <a:pt x="57" y="70"/>
                    <a:pt x="52" y="74"/>
                    <a:pt x="53" y="76"/>
                  </a:cubicBezTo>
                  <a:close/>
                  <a:moveTo>
                    <a:pt x="75" y="95"/>
                  </a:moveTo>
                  <a:cubicBezTo>
                    <a:pt x="77" y="91"/>
                    <a:pt x="73" y="83"/>
                    <a:pt x="73" y="77"/>
                  </a:cubicBezTo>
                  <a:cubicBezTo>
                    <a:pt x="73" y="71"/>
                    <a:pt x="65" y="73"/>
                    <a:pt x="67" y="76"/>
                  </a:cubicBezTo>
                  <a:cubicBezTo>
                    <a:pt x="69" y="80"/>
                    <a:pt x="63" y="77"/>
                    <a:pt x="62" y="81"/>
                  </a:cubicBezTo>
                  <a:cubicBezTo>
                    <a:pt x="62" y="84"/>
                    <a:pt x="57" y="81"/>
                    <a:pt x="58" y="84"/>
                  </a:cubicBezTo>
                  <a:cubicBezTo>
                    <a:pt x="58" y="87"/>
                    <a:pt x="53" y="84"/>
                    <a:pt x="51" y="83"/>
                  </a:cubicBezTo>
                  <a:cubicBezTo>
                    <a:pt x="48" y="81"/>
                    <a:pt x="45" y="87"/>
                    <a:pt x="41" y="88"/>
                  </a:cubicBezTo>
                  <a:cubicBezTo>
                    <a:pt x="38" y="89"/>
                    <a:pt x="36" y="97"/>
                    <a:pt x="38" y="96"/>
                  </a:cubicBezTo>
                  <a:cubicBezTo>
                    <a:pt x="41" y="96"/>
                    <a:pt x="42" y="92"/>
                    <a:pt x="45" y="93"/>
                  </a:cubicBezTo>
                  <a:cubicBezTo>
                    <a:pt x="48" y="93"/>
                    <a:pt x="47" y="90"/>
                    <a:pt x="51" y="90"/>
                  </a:cubicBezTo>
                  <a:cubicBezTo>
                    <a:pt x="55" y="91"/>
                    <a:pt x="52" y="103"/>
                    <a:pt x="58" y="104"/>
                  </a:cubicBezTo>
                  <a:cubicBezTo>
                    <a:pt x="63" y="105"/>
                    <a:pt x="64" y="108"/>
                    <a:pt x="66" y="108"/>
                  </a:cubicBezTo>
                  <a:cubicBezTo>
                    <a:pt x="69" y="108"/>
                    <a:pt x="66" y="101"/>
                    <a:pt x="66" y="98"/>
                  </a:cubicBezTo>
                  <a:cubicBezTo>
                    <a:pt x="66" y="96"/>
                    <a:pt x="72" y="98"/>
                    <a:pt x="75" y="9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20" name="Google Shape;2020;p124"/>
            <p:cNvSpPr/>
            <p:nvPr/>
          </p:nvSpPr>
          <p:spPr>
            <a:xfrm>
              <a:off x="7467600" y="3217863"/>
              <a:ext cx="284163" cy="182563"/>
            </a:xfrm>
            <a:custGeom>
              <a:avLst/>
              <a:gdLst/>
              <a:ahLst/>
              <a:cxnLst/>
              <a:rect l="l" t="t" r="r" b="b"/>
              <a:pathLst>
                <a:path w="102" h="65" extrusionOk="0">
                  <a:moveTo>
                    <a:pt x="73" y="60"/>
                  </a:moveTo>
                  <a:cubicBezTo>
                    <a:pt x="71" y="59"/>
                    <a:pt x="67" y="56"/>
                    <a:pt x="67" y="54"/>
                  </a:cubicBezTo>
                  <a:cubicBezTo>
                    <a:pt x="68" y="53"/>
                    <a:pt x="63" y="53"/>
                    <a:pt x="59" y="51"/>
                  </a:cubicBezTo>
                  <a:cubicBezTo>
                    <a:pt x="56" y="49"/>
                    <a:pt x="57" y="42"/>
                    <a:pt x="54" y="40"/>
                  </a:cubicBezTo>
                  <a:cubicBezTo>
                    <a:pt x="50" y="38"/>
                    <a:pt x="47" y="33"/>
                    <a:pt x="52" y="33"/>
                  </a:cubicBezTo>
                  <a:cubicBezTo>
                    <a:pt x="56" y="34"/>
                    <a:pt x="57" y="31"/>
                    <a:pt x="53" y="28"/>
                  </a:cubicBezTo>
                  <a:cubicBezTo>
                    <a:pt x="50" y="25"/>
                    <a:pt x="38" y="24"/>
                    <a:pt x="37" y="19"/>
                  </a:cubicBezTo>
                  <a:cubicBezTo>
                    <a:pt x="37" y="15"/>
                    <a:pt x="15" y="4"/>
                    <a:pt x="6" y="2"/>
                  </a:cubicBezTo>
                  <a:cubicBezTo>
                    <a:pt x="4" y="2"/>
                    <a:pt x="2" y="1"/>
                    <a:pt x="0" y="0"/>
                  </a:cubicBezTo>
                  <a:cubicBezTo>
                    <a:pt x="0" y="51"/>
                    <a:pt x="0" y="51"/>
                    <a:pt x="0" y="51"/>
                  </a:cubicBezTo>
                  <a:cubicBezTo>
                    <a:pt x="2" y="52"/>
                    <a:pt x="5" y="54"/>
                    <a:pt x="8" y="54"/>
                  </a:cubicBezTo>
                  <a:cubicBezTo>
                    <a:pt x="19" y="54"/>
                    <a:pt x="16" y="48"/>
                    <a:pt x="18" y="48"/>
                  </a:cubicBezTo>
                  <a:cubicBezTo>
                    <a:pt x="20" y="48"/>
                    <a:pt x="21" y="45"/>
                    <a:pt x="23" y="42"/>
                  </a:cubicBezTo>
                  <a:cubicBezTo>
                    <a:pt x="25" y="40"/>
                    <a:pt x="34" y="42"/>
                    <a:pt x="40" y="46"/>
                  </a:cubicBezTo>
                  <a:cubicBezTo>
                    <a:pt x="45" y="50"/>
                    <a:pt x="52" y="63"/>
                    <a:pt x="57" y="62"/>
                  </a:cubicBezTo>
                  <a:cubicBezTo>
                    <a:pt x="63" y="61"/>
                    <a:pt x="69" y="65"/>
                    <a:pt x="74" y="65"/>
                  </a:cubicBezTo>
                  <a:cubicBezTo>
                    <a:pt x="79" y="65"/>
                    <a:pt x="75" y="61"/>
                    <a:pt x="73" y="60"/>
                  </a:cubicBezTo>
                  <a:close/>
                  <a:moveTo>
                    <a:pt x="87" y="18"/>
                  </a:moveTo>
                  <a:cubicBezTo>
                    <a:pt x="87" y="20"/>
                    <a:pt x="83" y="21"/>
                    <a:pt x="77" y="23"/>
                  </a:cubicBezTo>
                  <a:cubicBezTo>
                    <a:pt x="71" y="26"/>
                    <a:pt x="60" y="21"/>
                    <a:pt x="60" y="24"/>
                  </a:cubicBezTo>
                  <a:cubicBezTo>
                    <a:pt x="59" y="26"/>
                    <a:pt x="66" y="30"/>
                    <a:pt x="73" y="30"/>
                  </a:cubicBezTo>
                  <a:cubicBezTo>
                    <a:pt x="79" y="30"/>
                    <a:pt x="89" y="24"/>
                    <a:pt x="89" y="22"/>
                  </a:cubicBezTo>
                  <a:cubicBezTo>
                    <a:pt x="89" y="20"/>
                    <a:pt x="93" y="16"/>
                    <a:pt x="92" y="15"/>
                  </a:cubicBezTo>
                  <a:cubicBezTo>
                    <a:pt x="90" y="13"/>
                    <a:pt x="87" y="15"/>
                    <a:pt x="87" y="18"/>
                  </a:cubicBezTo>
                  <a:close/>
                  <a:moveTo>
                    <a:pt x="95" y="9"/>
                  </a:moveTo>
                  <a:cubicBezTo>
                    <a:pt x="91" y="6"/>
                    <a:pt x="88" y="5"/>
                    <a:pt x="92" y="9"/>
                  </a:cubicBezTo>
                  <a:cubicBezTo>
                    <a:pt x="97" y="14"/>
                    <a:pt x="95" y="17"/>
                    <a:pt x="97" y="17"/>
                  </a:cubicBezTo>
                  <a:cubicBezTo>
                    <a:pt x="102" y="15"/>
                    <a:pt x="98" y="11"/>
                    <a:pt x="95" y="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21" name="Google Shape;2021;p124"/>
            <p:cNvSpPr/>
            <p:nvPr/>
          </p:nvSpPr>
          <p:spPr>
            <a:xfrm>
              <a:off x="6111875" y="2936875"/>
              <a:ext cx="47625" cy="92075"/>
            </a:xfrm>
            <a:custGeom>
              <a:avLst/>
              <a:gdLst/>
              <a:ahLst/>
              <a:cxnLst/>
              <a:rect l="l" t="t" r="r" b="b"/>
              <a:pathLst>
                <a:path w="17" h="33" extrusionOk="0">
                  <a:moveTo>
                    <a:pt x="4" y="0"/>
                  </a:moveTo>
                  <a:cubicBezTo>
                    <a:pt x="2" y="0"/>
                    <a:pt x="2" y="4"/>
                    <a:pt x="1" y="8"/>
                  </a:cubicBezTo>
                  <a:cubicBezTo>
                    <a:pt x="0" y="11"/>
                    <a:pt x="0" y="14"/>
                    <a:pt x="1" y="18"/>
                  </a:cubicBezTo>
                  <a:cubicBezTo>
                    <a:pt x="1" y="23"/>
                    <a:pt x="1" y="28"/>
                    <a:pt x="5" y="30"/>
                  </a:cubicBezTo>
                  <a:cubicBezTo>
                    <a:pt x="9" y="33"/>
                    <a:pt x="17" y="25"/>
                    <a:pt x="17" y="19"/>
                  </a:cubicBezTo>
                  <a:cubicBezTo>
                    <a:pt x="17" y="12"/>
                    <a:pt x="6" y="0"/>
                    <a:pt x="4" y="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22" name="Google Shape;2022;p124"/>
            <p:cNvSpPr/>
            <p:nvPr/>
          </p:nvSpPr>
          <p:spPr>
            <a:xfrm>
              <a:off x="5278438" y="3416300"/>
              <a:ext cx="166688" cy="328613"/>
            </a:xfrm>
            <a:custGeom>
              <a:avLst/>
              <a:gdLst/>
              <a:ahLst/>
              <a:cxnLst/>
              <a:rect l="l" t="t" r="r" b="b"/>
              <a:pathLst>
                <a:path w="60" h="118" extrusionOk="0">
                  <a:moveTo>
                    <a:pt x="50" y="3"/>
                  </a:moveTo>
                  <a:cubicBezTo>
                    <a:pt x="49" y="0"/>
                    <a:pt x="48" y="5"/>
                    <a:pt x="47" y="6"/>
                  </a:cubicBezTo>
                  <a:cubicBezTo>
                    <a:pt x="46" y="7"/>
                    <a:pt x="46" y="10"/>
                    <a:pt x="46" y="12"/>
                  </a:cubicBezTo>
                  <a:cubicBezTo>
                    <a:pt x="46" y="13"/>
                    <a:pt x="43" y="15"/>
                    <a:pt x="41" y="15"/>
                  </a:cubicBezTo>
                  <a:cubicBezTo>
                    <a:pt x="40" y="15"/>
                    <a:pt x="36" y="16"/>
                    <a:pt x="37" y="19"/>
                  </a:cubicBezTo>
                  <a:cubicBezTo>
                    <a:pt x="38" y="21"/>
                    <a:pt x="36" y="21"/>
                    <a:pt x="37" y="23"/>
                  </a:cubicBezTo>
                  <a:cubicBezTo>
                    <a:pt x="38" y="25"/>
                    <a:pt x="35" y="28"/>
                    <a:pt x="31" y="28"/>
                  </a:cubicBezTo>
                  <a:cubicBezTo>
                    <a:pt x="28" y="28"/>
                    <a:pt x="24" y="34"/>
                    <a:pt x="20" y="34"/>
                  </a:cubicBezTo>
                  <a:cubicBezTo>
                    <a:pt x="16" y="33"/>
                    <a:pt x="13" y="36"/>
                    <a:pt x="10" y="36"/>
                  </a:cubicBezTo>
                  <a:cubicBezTo>
                    <a:pt x="7" y="35"/>
                    <a:pt x="9" y="42"/>
                    <a:pt x="7" y="46"/>
                  </a:cubicBezTo>
                  <a:cubicBezTo>
                    <a:pt x="4" y="51"/>
                    <a:pt x="5" y="56"/>
                    <a:pt x="7" y="61"/>
                  </a:cubicBezTo>
                  <a:cubicBezTo>
                    <a:pt x="10" y="66"/>
                    <a:pt x="11" y="70"/>
                    <a:pt x="6" y="77"/>
                  </a:cubicBezTo>
                  <a:cubicBezTo>
                    <a:pt x="0" y="84"/>
                    <a:pt x="0" y="92"/>
                    <a:pt x="2" y="96"/>
                  </a:cubicBezTo>
                  <a:cubicBezTo>
                    <a:pt x="5" y="101"/>
                    <a:pt x="5" y="108"/>
                    <a:pt x="8" y="112"/>
                  </a:cubicBezTo>
                  <a:cubicBezTo>
                    <a:pt x="11" y="115"/>
                    <a:pt x="19" y="118"/>
                    <a:pt x="22" y="115"/>
                  </a:cubicBezTo>
                  <a:cubicBezTo>
                    <a:pt x="25" y="113"/>
                    <a:pt x="27" y="116"/>
                    <a:pt x="30" y="112"/>
                  </a:cubicBezTo>
                  <a:cubicBezTo>
                    <a:pt x="33" y="109"/>
                    <a:pt x="38" y="90"/>
                    <a:pt x="42" y="78"/>
                  </a:cubicBezTo>
                  <a:cubicBezTo>
                    <a:pt x="46" y="66"/>
                    <a:pt x="51" y="50"/>
                    <a:pt x="51" y="47"/>
                  </a:cubicBezTo>
                  <a:cubicBezTo>
                    <a:pt x="50" y="44"/>
                    <a:pt x="54" y="42"/>
                    <a:pt x="52" y="38"/>
                  </a:cubicBezTo>
                  <a:cubicBezTo>
                    <a:pt x="51" y="34"/>
                    <a:pt x="53" y="30"/>
                    <a:pt x="54" y="33"/>
                  </a:cubicBezTo>
                  <a:cubicBezTo>
                    <a:pt x="56" y="36"/>
                    <a:pt x="58" y="36"/>
                    <a:pt x="59" y="32"/>
                  </a:cubicBezTo>
                  <a:cubicBezTo>
                    <a:pt x="60" y="28"/>
                    <a:pt x="56" y="22"/>
                    <a:pt x="56" y="17"/>
                  </a:cubicBezTo>
                  <a:cubicBezTo>
                    <a:pt x="56" y="11"/>
                    <a:pt x="51" y="6"/>
                    <a:pt x="50" y="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23" name="Google Shape;2023;p124"/>
            <p:cNvSpPr/>
            <p:nvPr/>
          </p:nvSpPr>
          <p:spPr>
            <a:xfrm>
              <a:off x="5268913" y="2716213"/>
              <a:ext cx="271463" cy="165100"/>
            </a:xfrm>
            <a:custGeom>
              <a:avLst/>
              <a:gdLst/>
              <a:ahLst/>
              <a:cxnLst/>
              <a:rect l="l" t="t" r="r" b="b"/>
              <a:pathLst>
                <a:path w="97" h="59" extrusionOk="0">
                  <a:moveTo>
                    <a:pt x="69" y="3"/>
                  </a:moveTo>
                  <a:cubicBezTo>
                    <a:pt x="64" y="3"/>
                    <a:pt x="54" y="3"/>
                    <a:pt x="53" y="3"/>
                  </a:cubicBezTo>
                  <a:cubicBezTo>
                    <a:pt x="51" y="4"/>
                    <a:pt x="42" y="11"/>
                    <a:pt x="40" y="14"/>
                  </a:cubicBezTo>
                  <a:cubicBezTo>
                    <a:pt x="39" y="17"/>
                    <a:pt x="37" y="18"/>
                    <a:pt x="35" y="16"/>
                  </a:cubicBezTo>
                  <a:cubicBezTo>
                    <a:pt x="33" y="15"/>
                    <a:pt x="24" y="15"/>
                    <a:pt x="24" y="15"/>
                  </a:cubicBezTo>
                  <a:cubicBezTo>
                    <a:pt x="23" y="14"/>
                    <a:pt x="17" y="13"/>
                    <a:pt x="14" y="14"/>
                  </a:cubicBezTo>
                  <a:cubicBezTo>
                    <a:pt x="11" y="14"/>
                    <a:pt x="9" y="12"/>
                    <a:pt x="8" y="13"/>
                  </a:cubicBezTo>
                  <a:cubicBezTo>
                    <a:pt x="6" y="13"/>
                    <a:pt x="5" y="15"/>
                    <a:pt x="4" y="16"/>
                  </a:cubicBezTo>
                  <a:cubicBezTo>
                    <a:pt x="4" y="17"/>
                    <a:pt x="5" y="19"/>
                    <a:pt x="4" y="20"/>
                  </a:cubicBezTo>
                  <a:cubicBezTo>
                    <a:pt x="4" y="20"/>
                    <a:pt x="3" y="21"/>
                    <a:pt x="1" y="22"/>
                  </a:cubicBezTo>
                  <a:cubicBezTo>
                    <a:pt x="1" y="24"/>
                    <a:pt x="2" y="26"/>
                    <a:pt x="1" y="27"/>
                  </a:cubicBezTo>
                  <a:cubicBezTo>
                    <a:pt x="0" y="30"/>
                    <a:pt x="1" y="36"/>
                    <a:pt x="4" y="40"/>
                  </a:cubicBezTo>
                  <a:cubicBezTo>
                    <a:pt x="6" y="44"/>
                    <a:pt x="5" y="50"/>
                    <a:pt x="7" y="52"/>
                  </a:cubicBezTo>
                  <a:cubicBezTo>
                    <a:pt x="8" y="53"/>
                    <a:pt x="17" y="53"/>
                    <a:pt x="21" y="50"/>
                  </a:cubicBezTo>
                  <a:cubicBezTo>
                    <a:pt x="25" y="47"/>
                    <a:pt x="28" y="47"/>
                    <a:pt x="32" y="47"/>
                  </a:cubicBezTo>
                  <a:cubicBezTo>
                    <a:pt x="35" y="47"/>
                    <a:pt x="39" y="44"/>
                    <a:pt x="40" y="42"/>
                  </a:cubicBezTo>
                  <a:cubicBezTo>
                    <a:pt x="41" y="41"/>
                    <a:pt x="46" y="41"/>
                    <a:pt x="48" y="41"/>
                  </a:cubicBezTo>
                  <a:cubicBezTo>
                    <a:pt x="50" y="41"/>
                    <a:pt x="52" y="39"/>
                    <a:pt x="55" y="37"/>
                  </a:cubicBezTo>
                  <a:cubicBezTo>
                    <a:pt x="57" y="35"/>
                    <a:pt x="64" y="34"/>
                    <a:pt x="72" y="31"/>
                  </a:cubicBezTo>
                  <a:cubicBezTo>
                    <a:pt x="79" y="29"/>
                    <a:pt x="78" y="25"/>
                    <a:pt x="79" y="23"/>
                  </a:cubicBezTo>
                  <a:cubicBezTo>
                    <a:pt x="81" y="21"/>
                    <a:pt x="83" y="22"/>
                    <a:pt x="86" y="21"/>
                  </a:cubicBezTo>
                  <a:cubicBezTo>
                    <a:pt x="82" y="13"/>
                    <a:pt x="78" y="5"/>
                    <a:pt x="76" y="0"/>
                  </a:cubicBezTo>
                  <a:cubicBezTo>
                    <a:pt x="73" y="1"/>
                    <a:pt x="70" y="2"/>
                    <a:pt x="69" y="3"/>
                  </a:cubicBezTo>
                  <a:close/>
                  <a:moveTo>
                    <a:pt x="88" y="56"/>
                  </a:moveTo>
                  <a:cubicBezTo>
                    <a:pt x="91" y="59"/>
                    <a:pt x="96" y="55"/>
                    <a:pt x="96" y="54"/>
                  </a:cubicBezTo>
                  <a:cubicBezTo>
                    <a:pt x="97" y="53"/>
                    <a:pt x="85" y="53"/>
                    <a:pt x="88" y="5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24" name="Google Shape;2024;p124"/>
            <p:cNvSpPr/>
            <p:nvPr/>
          </p:nvSpPr>
          <p:spPr>
            <a:xfrm>
              <a:off x="5838825" y="4349750"/>
              <a:ext cx="60325" cy="39688"/>
            </a:xfrm>
            <a:custGeom>
              <a:avLst/>
              <a:gdLst/>
              <a:ahLst/>
              <a:cxnLst/>
              <a:rect l="l" t="t" r="r" b="b"/>
              <a:pathLst>
                <a:path w="22" h="14" extrusionOk="0">
                  <a:moveTo>
                    <a:pt x="10" y="3"/>
                  </a:moveTo>
                  <a:cubicBezTo>
                    <a:pt x="9" y="0"/>
                    <a:pt x="0" y="9"/>
                    <a:pt x="7" y="12"/>
                  </a:cubicBezTo>
                  <a:cubicBezTo>
                    <a:pt x="10" y="13"/>
                    <a:pt x="12" y="10"/>
                    <a:pt x="14" y="12"/>
                  </a:cubicBezTo>
                  <a:cubicBezTo>
                    <a:pt x="16" y="14"/>
                    <a:pt x="20" y="13"/>
                    <a:pt x="21" y="9"/>
                  </a:cubicBezTo>
                  <a:cubicBezTo>
                    <a:pt x="22" y="4"/>
                    <a:pt x="11" y="5"/>
                    <a:pt x="10" y="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25" name="Google Shape;2025;p124"/>
            <p:cNvSpPr/>
            <p:nvPr/>
          </p:nvSpPr>
          <p:spPr>
            <a:xfrm>
              <a:off x="7777163" y="3276600"/>
              <a:ext cx="180975" cy="131763"/>
            </a:xfrm>
            <a:custGeom>
              <a:avLst/>
              <a:gdLst/>
              <a:ahLst/>
              <a:cxnLst/>
              <a:rect l="l" t="t" r="r" b="b"/>
              <a:pathLst>
                <a:path w="65" h="47" extrusionOk="0">
                  <a:moveTo>
                    <a:pt x="0" y="2"/>
                  </a:moveTo>
                  <a:cubicBezTo>
                    <a:pt x="0" y="4"/>
                    <a:pt x="7" y="16"/>
                    <a:pt x="10" y="14"/>
                  </a:cubicBezTo>
                  <a:cubicBezTo>
                    <a:pt x="16" y="11"/>
                    <a:pt x="1" y="0"/>
                    <a:pt x="0" y="2"/>
                  </a:cubicBezTo>
                  <a:close/>
                  <a:moveTo>
                    <a:pt x="16" y="12"/>
                  </a:moveTo>
                  <a:cubicBezTo>
                    <a:pt x="15" y="13"/>
                    <a:pt x="21" y="19"/>
                    <a:pt x="22" y="18"/>
                  </a:cubicBezTo>
                  <a:cubicBezTo>
                    <a:pt x="24" y="17"/>
                    <a:pt x="16" y="11"/>
                    <a:pt x="16" y="12"/>
                  </a:cubicBezTo>
                  <a:close/>
                  <a:moveTo>
                    <a:pt x="42" y="27"/>
                  </a:moveTo>
                  <a:cubicBezTo>
                    <a:pt x="44" y="25"/>
                    <a:pt x="31" y="18"/>
                    <a:pt x="31" y="21"/>
                  </a:cubicBezTo>
                  <a:cubicBezTo>
                    <a:pt x="31" y="23"/>
                    <a:pt x="40" y="28"/>
                    <a:pt x="42" y="27"/>
                  </a:cubicBezTo>
                  <a:close/>
                  <a:moveTo>
                    <a:pt x="41" y="34"/>
                  </a:moveTo>
                  <a:cubicBezTo>
                    <a:pt x="42" y="38"/>
                    <a:pt x="47" y="40"/>
                    <a:pt x="49" y="39"/>
                  </a:cubicBezTo>
                  <a:cubicBezTo>
                    <a:pt x="51" y="37"/>
                    <a:pt x="40" y="31"/>
                    <a:pt x="41" y="34"/>
                  </a:cubicBezTo>
                  <a:close/>
                  <a:moveTo>
                    <a:pt x="55" y="42"/>
                  </a:moveTo>
                  <a:cubicBezTo>
                    <a:pt x="56" y="43"/>
                    <a:pt x="60" y="47"/>
                    <a:pt x="63" y="46"/>
                  </a:cubicBezTo>
                  <a:cubicBezTo>
                    <a:pt x="65" y="44"/>
                    <a:pt x="55" y="41"/>
                    <a:pt x="55" y="42"/>
                  </a:cubicBezTo>
                  <a:close/>
                  <a:moveTo>
                    <a:pt x="49" y="26"/>
                  </a:moveTo>
                  <a:cubicBezTo>
                    <a:pt x="47" y="30"/>
                    <a:pt x="55" y="37"/>
                    <a:pt x="56" y="37"/>
                  </a:cubicBezTo>
                  <a:cubicBezTo>
                    <a:pt x="57" y="37"/>
                    <a:pt x="51" y="23"/>
                    <a:pt x="49" y="2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26" name="Google Shape;2026;p124"/>
            <p:cNvSpPr/>
            <p:nvPr/>
          </p:nvSpPr>
          <p:spPr>
            <a:xfrm>
              <a:off x="7777163" y="3276600"/>
              <a:ext cx="180975" cy="131763"/>
            </a:xfrm>
            <a:custGeom>
              <a:avLst/>
              <a:gdLst/>
              <a:ahLst/>
              <a:cxnLst/>
              <a:rect l="l" t="t" r="r" b="b"/>
              <a:pathLst>
                <a:path w="65" h="47" extrusionOk="0">
                  <a:moveTo>
                    <a:pt x="0" y="2"/>
                  </a:moveTo>
                  <a:cubicBezTo>
                    <a:pt x="0" y="4"/>
                    <a:pt x="7" y="16"/>
                    <a:pt x="10" y="14"/>
                  </a:cubicBezTo>
                  <a:cubicBezTo>
                    <a:pt x="16" y="11"/>
                    <a:pt x="1" y="0"/>
                    <a:pt x="0" y="2"/>
                  </a:cubicBezTo>
                  <a:close/>
                  <a:moveTo>
                    <a:pt x="16" y="12"/>
                  </a:moveTo>
                  <a:cubicBezTo>
                    <a:pt x="15" y="13"/>
                    <a:pt x="21" y="19"/>
                    <a:pt x="22" y="18"/>
                  </a:cubicBezTo>
                  <a:cubicBezTo>
                    <a:pt x="24" y="17"/>
                    <a:pt x="16" y="11"/>
                    <a:pt x="16" y="12"/>
                  </a:cubicBezTo>
                  <a:close/>
                  <a:moveTo>
                    <a:pt x="42" y="27"/>
                  </a:moveTo>
                  <a:cubicBezTo>
                    <a:pt x="44" y="25"/>
                    <a:pt x="31" y="18"/>
                    <a:pt x="31" y="21"/>
                  </a:cubicBezTo>
                  <a:cubicBezTo>
                    <a:pt x="31" y="23"/>
                    <a:pt x="40" y="28"/>
                    <a:pt x="42" y="27"/>
                  </a:cubicBezTo>
                  <a:close/>
                  <a:moveTo>
                    <a:pt x="41" y="34"/>
                  </a:moveTo>
                  <a:cubicBezTo>
                    <a:pt x="42" y="38"/>
                    <a:pt x="47" y="40"/>
                    <a:pt x="49" y="39"/>
                  </a:cubicBezTo>
                  <a:cubicBezTo>
                    <a:pt x="51" y="37"/>
                    <a:pt x="40" y="31"/>
                    <a:pt x="41" y="34"/>
                  </a:cubicBezTo>
                  <a:close/>
                  <a:moveTo>
                    <a:pt x="55" y="42"/>
                  </a:moveTo>
                  <a:cubicBezTo>
                    <a:pt x="56" y="43"/>
                    <a:pt x="60" y="47"/>
                    <a:pt x="63" y="46"/>
                  </a:cubicBezTo>
                  <a:cubicBezTo>
                    <a:pt x="65" y="44"/>
                    <a:pt x="55" y="41"/>
                    <a:pt x="55" y="42"/>
                  </a:cubicBezTo>
                  <a:close/>
                  <a:moveTo>
                    <a:pt x="49" y="26"/>
                  </a:moveTo>
                  <a:cubicBezTo>
                    <a:pt x="47" y="30"/>
                    <a:pt x="55" y="37"/>
                    <a:pt x="56" y="37"/>
                  </a:cubicBezTo>
                  <a:cubicBezTo>
                    <a:pt x="57" y="37"/>
                    <a:pt x="51" y="23"/>
                    <a:pt x="49" y="2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27" name="Google Shape;2027;p124"/>
            <p:cNvSpPr/>
            <p:nvPr/>
          </p:nvSpPr>
          <p:spPr>
            <a:xfrm>
              <a:off x="6831013" y="3397250"/>
              <a:ext cx="923925" cy="819150"/>
            </a:xfrm>
            <a:custGeom>
              <a:avLst/>
              <a:gdLst/>
              <a:ahLst/>
              <a:cxnLst/>
              <a:rect l="l" t="t" r="r" b="b"/>
              <a:pathLst>
                <a:path w="331" h="294" extrusionOk="0">
                  <a:moveTo>
                    <a:pt x="329" y="148"/>
                  </a:moveTo>
                  <a:cubicBezTo>
                    <a:pt x="330" y="147"/>
                    <a:pt x="328" y="141"/>
                    <a:pt x="327" y="142"/>
                  </a:cubicBezTo>
                  <a:cubicBezTo>
                    <a:pt x="325" y="143"/>
                    <a:pt x="325" y="133"/>
                    <a:pt x="326" y="128"/>
                  </a:cubicBezTo>
                  <a:cubicBezTo>
                    <a:pt x="327" y="124"/>
                    <a:pt x="327" y="124"/>
                    <a:pt x="324" y="127"/>
                  </a:cubicBezTo>
                  <a:cubicBezTo>
                    <a:pt x="322" y="129"/>
                    <a:pt x="320" y="122"/>
                    <a:pt x="319" y="121"/>
                  </a:cubicBezTo>
                  <a:cubicBezTo>
                    <a:pt x="319" y="119"/>
                    <a:pt x="316" y="114"/>
                    <a:pt x="313" y="114"/>
                  </a:cubicBezTo>
                  <a:cubicBezTo>
                    <a:pt x="310" y="115"/>
                    <a:pt x="312" y="110"/>
                    <a:pt x="309" y="111"/>
                  </a:cubicBezTo>
                  <a:cubicBezTo>
                    <a:pt x="306" y="111"/>
                    <a:pt x="306" y="107"/>
                    <a:pt x="306" y="102"/>
                  </a:cubicBezTo>
                  <a:cubicBezTo>
                    <a:pt x="307" y="98"/>
                    <a:pt x="304" y="101"/>
                    <a:pt x="303" y="100"/>
                  </a:cubicBezTo>
                  <a:cubicBezTo>
                    <a:pt x="302" y="98"/>
                    <a:pt x="300" y="99"/>
                    <a:pt x="298" y="100"/>
                  </a:cubicBezTo>
                  <a:cubicBezTo>
                    <a:pt x="296" y="101"/>
                    <a:pt x="296" y="96"/>
                    <a:pt x="296" y="95"/>
                  </a:cubicBezTo>
                  <a:cubicBezTo>
                    <a:pt x="297" y="93"/>
                    <a:pt x="296" y="91"/>
                    <a:pt x="293" y="89"/>
                  </a:cubicBezTo>
                  <a:cubicBezTo>
                    <a:pt x="291" y="87"/>
                    <a:pt x="290" y="85"/>
                    <a:pt x="291" y="83"/>
                  </a:cubicBezTo>
                  <a:cubicBezTo>
                    <a:pt x="291" y="80"/>
                    <a:pt x="275" y="73"/>
                    <a:pt x="272" y="72"/>
                  </a:cubicBezTo>
                  <a:cubicBezTo>
                    <a:pt x="269" y="71"/>
                    <a:pt x="271" y="68"/>
                    <a:pt x="270" y="66"/>
                  </a:cubicBezTo>
                  <a:cubicBezTo>
                    <a:pt x="269" y="65"/>
                    <a:pt x="268" y="60"/>
                    <a:pt x="268" y="57"/>
                  </a:cubicBezTo>
                  <a:cubicBezTo>
                    <a:pt x="268" y="53"/>
                    <a:pt x="263" y="51"/>
                    <a:pt x="263" y="48"/>
                  </a:cubicBezTo>
                  <a:cubicBezTo>
                    <a:pt x="263" y="45"/>
                    <a:pt x="262" y="42"/>
                    <a:pt x="262" y="38"/>
                  </a:cubicBezTo>
                  <a:cubicBezTo>
                    <a:pt x="263" y="35"/>
                    <a:pt x="257" y="34"/>
                    <a:pt x="257" y="32"/>
                  </a:cubicBezTo>
                  <a:cubicBezTo>
                    <a:pt x="257" y="30"/>
                    <a:pt x="254" y="32"/>
                    <a:pt x="251" y="32"/>
                  </a:cubicBezTo>
                  <a:cubicBezTo>
                    <a:pt x="248" y="32"/>
                    <a:pt x="248" y="28"/>
                    <a:pt x="248" y="24"/>
                  </a:cubicBezTo>
                  <a:cubicBezTo>
                    <a:pt x="248" y="20"/>
                    <a:pt x="247" y="13"/>
                    <a:pt x="244" y="11"/>
                  </a:cubicBezTo>
                  <a:cubicBezTo>
                    <a:pt x="242" y="9"/>
                    <a:pt x="242" y="2"/>
                    <a:pt x="240" y="1"/>
                  </a:cubicBezTo>
                  <a:cubicBezTo>
                    <a:pt x="239" y="0"/>
                    <a:pt x="235" y="5"/>
                    <a:pt x="235" y="7"/>
                  </a:cubicBezTo>
                  <a:cubicBezTo>
                    <a:pt x="235" y="10"/>
                    <a:pt x="235" y="12"/>
                    <a:pt x="233" y="14"/>
                  </a:cubicBezTo>
                  <a:cubicBezTo>
                    <a:pt x="232" y="15"/>
                    <a:pt x="234" y="21"/>
                    <a:pt x="232" y="23"/>
                  </a:cubicBezTo>
                  <a:cubicBezTo>
                    <a:pt x="230" y="25"/>
                    <a:pt x="232" y="32"/>
                    <a:pt x="231" y="37"/>
                  </a:cubicBezTo>
                  <a:cubicBezTo>
                    <a:pt x="231" y="41"/>
                    <a:pt x="231" y="46"/>
                    <a:pt x="229" y="49"/>
                  </a:cubicBezTo>
                  <a:cubicBezTo>
                    <a:pt x="227" y="52"/>
                    <a:pt x="226" y="57"/>
                    <a:pt x="222" y="59"/>
                  </a:cubicBezTo>
                  <a:cubicBezTo>
                    <a:pt x="218" y="60"/>
                    <a:pt x="212" y="57"/>
                    <a:pt x="212" y="55"/>
                  </a:cubicBezTo>
                  <a:cubicBezTo>
                    <a:pt x="213" y="52"/>
                    <a:pt x="208" y="51"/>
                    <a:pt x="205" y="51"/>
                  </a:cubicBezTo>
                  <a:cubicBezTo>
                    <a:pt x="203" y="52"/>
                    <a:pt x="201" y="48"/>
                    <a:pt x="197" y="45"/>
                  </a:cubicBezTo>
                  <a:cubicBezTo>
                    <a:pt x="193" y="42"/>
                    <a:pt x="190" y="46"/>
                    <a:pt x="189" y="42"/>
                  </a:cubicBezTo>
                  <a:cubicBezTo>
                    <a:pt x="188" y="39"/>
                    <a:pt x="187" y="38"/>
                    <a:pt x="184" y="36"/>
                  </a:cubicBezTo>
                  <a:cubicBezTo>
                    <a:pt x="181" y="34"/>
                    <a:pt x="182" y="34"/>
                    <a:pt x="185" y="32"/>
                  </a:cubicBezTo>
                  <a:cubicBezTo>
                    <a:pt x="187" y="30"/>
                    <a:pt x="187" y="28"/>
                    <a:pt x="185" y="25"/>
                  </a:cubicBezTo>
                  <a:cubicBezTo>
                    <a:pt x="184" y="23"/>
                    <a:pt x="187" y="24"/>
                    <a:pt x="190" y="22"/>
                  </a:cubicBezTo>
                  <a:cubicBezTo>
                    <a:pt x="194" y="20"/>
                    <a:pt x="190" y="17"/>
                    <a:pt x="193" y="16"/>
                  </a:cubicBezTo>
                  <a:cubicBezTo>
                    <a:pt x="196" y="15"/>
                    <a:pt x="194" y="13"/>
                    <a:pt x="191" y="12"/>
                  </a:cubicBezTo>
                  <a:cubicBezTo>
                    <a:pt x="189" y="12"/>
                    <a:pt x="189" y="15"/>
                    <a:pt x="188" y="16"/>
                  </a:cubicBezTo>
                  <a:cubicBezTo>
                    <a:pt x="187" y="16"/>
                    <a:pt x="186" y="11"/>
                    <a:pt x="185" y="11"/>
                  </a:cubicBezTo>
                  <a:cubicBezTo>
                    <a:pt x="184" y="11"/>
                    <a:pt x="181" y="16"/>
                    <a:pt x="179" y="14"/>
                  </a:cubicBezTo>
                  <a:cubicBezTo>
                    <a:pt x="177" y="11"/>
                    <a:pt x="167" y="9"/>
                    <a:pt x="164" y="9"/>
                  </a:cubicBezTo>
                  <a:cubicBezTo>
                    <a:pt x="160" y="8"/>
                    <a:pt x="158" y="3"/>
                    <a:pt x="156" y="4"/>
                  </a:cubicBezTo>
                  <a:cubicBezTo>
                    <a:pt x="154" y="5"/>
                    <a:pt x="156" y="7"/>
                    <a:pt x="159" y="10"/>
                  </a:cubicBezTo>
                  <a:cubicBezTo>
                    <a:pt x="162" y="12"/>
                    <a:pt x="150" y="14"/>
                    <a:pt x="147" y="13"/>
                  </a:cubicBezTo>
                  <a:cubicBezTo>
                    <a:pt x="143" y="12"/>
                    <a:pt x="147" y="16"/>
                    <a:pt x="144" y="16"/>
                  </a:cubicBezTo>
                  <a:cubicBezTo>
                    <a:pt x="142" y="16"/>
                    <a:pt x="141" y="21"/>
                    <a:pt x="139" y="23"/>
                  </a:cubicBezTo>
                  <a:cubicBezTo>
                    <a:pt x="136" y="26"/>
                    <a:pt x="138" y="27"/>
                    <a:pt x="136" y="29"/>
                  </a:cubicBezTo>
                  <a:cubicBezTo>
                    <a:pt x="133" y="30"/>
                    <a:pt x="133" y="32"/>
                    <a:pt x="136" y="36"/>
                  </a:cubicBezTo>
                  <a:cubicBezTo>
                    <a:pt x="139" y="39"/>
                    <a:pt x="134" y="39"/>
                    <a:pt x="132" y="37"/>
                  </a:cubicBezTo>
                  <a:cubicBezTo>
                    <a:pt x="129" y="34"/>
                    <a:pt x="126" y="34"/>
                    <a:pt x="127" y="37"/>
                  </a:cubicBezTo>
                  <a:cubicBezTo>
                    <a:pt x="127" y="40"/>
                    <a:pt x="123" y="39"/>
                    <a:pt x="124" y="35"/>
                  </a:cubicBezTo>
                  <a:cubicBezTo>
                    <a:pt x="124" y="32"/>
                    <a:pt x="120" y="33"/>
                    <a:pt x="119" y="31"/>
                  </a:cubicBezTo>
                  <a:cubicBezTo>
                    <a:pt x="119" y="29"/>
                    <a:pt x="115" y="26"/>
                    <a:pt x="113" y="26"/>
                  </a:cubicBezTo>
                  <a:cubicBezTo>
                    <a:pt x="110" y="27"/>
                    <a:pt x="110" y="29"/>
                    <a:pt x="108" y="29"/>
                  </a:cubicBezTo>
                  <a:cubicBezTo>
                    <a:pt x="106" y="29"/>
                    <a:pt x="105" y="30"/>
                    <a:pt x="106" y="33"/>
                  </a:cubicBezTo>
                  <a:cubicBezTo>
                    <a:pt x="106" y="35"/>
                    <a:pt x="102" y="33"/>
                    <a:pt x="99" y="33"/>
                  </a:cubicBezTo>
                  <a:cubicBezTo>
                    <a:pt x="97" y="33"/>
                    <a:pt x="99" y="36"/>
                    <a:pt x="98" y="37"/>
                  </a:cubicBezTo>
                  <a:cubicBezTo>
                    <a:pt x="96" y="37"/>
                    <a:pt x="96" y="39"/>
                    <a:pt x="94" y="39"/>
                  </a:cubicBezTo>
                  <a:cubicBezTo>
                    <a:pt x="92" y="39"/>
                    <a:pt x="92" y="44"/>
                    <a:pt x="93" y="47"/>
                  </a:cubicBezTo>
                  <a:cubicBezTo>
                    <a:pt x="93" y="50"/>
                    <a:pt x="89" y="46"/>
                    <a:pt x="87" y="47"/>
                  </a:cubicBezTo>
                  <a:cubicBezTo>
                    <a:pt x="84" y="47"/>
                    <a:pt x="87" y="50"/>
                    <a:pt x="88" y="53"/>
                  </a:cubicBezTo>
                  <a:cubicBezTo>
                    <a:pt x="89" y="56"/>
                    <a:pt x="87" y="55"/>
                    <a:pt x="85" y="57"/>
                  </a:cubicBezTo>
                  <a:cubicBezTo>
                    <a:pt x="84" y="58"/>
                    <a:pt x="82" y="53"/>
                    <a:pt x="82" y="51"/>
                  </a:cubicBezTo>
                  <a:cubicBezTo>
                    <a:pt x="82" y="48"/>
                    <a:pt x="79" y="50"/>
                    <a:pt x="76" y="54"/>
                  </a:cubicBezTo>
                  <a:cubicBezTo>
                    <a:pt x="73" y="57"/>
                    <a:pt x="77" y="62"/>
                    <a:pt x="76" y="63"/>
                  </a:cubicBezTo>
                  <a:cubicBezTo>
                    <a:pt x="74" y="64"/>
                    <a:pt x="68" y="70"/>
                    <a:pt x="64" y="75"/>
                  </a:cubicBezTo>
                  <a:cubicBezTo>
                    <a:pt x="60" y="79"/>
                    <a:pt x="52" y="77"/>
                    <a:pt x="50" y="79"/>
                  </a:cubicBezTo>
                  <a:cubicBezTo>
                    <a:pt x="47" y="81"/>
                    <a:pt x="45" y="79"/>
                    <a:pt x="42" y="81"/>
                  </a:cubicBezTo>
                  <a:cubicBezTo>
                    <a:pt x="40" y="83"/>
                    <a:pt x="35" y="87"/>
                    <a:pt x="34" y="85"/>
                  </a:cubicBezTo>
                  <a:cubicBezTo>
                    <a:pt x="34" y="82"/>
                    <a:pt x="27" y="84"/>
                    <a:pt x="25" y="87"/>
                  </a:cubicBezTo>
                  <a:cubicBezTo>
                    <a:pt x="22" y="90"/>
                    <a:pt x="18" y="92"/>
                    <a:pt x="15" y="92"/>
                  </a:cubicBezTo>
                  <a:cubicBezTo>
                    <a:pt x="12" y="93"/>
                    <a:pt x="12" y="97"/>
                    <a:pt x="11" y="98"/>
                  </a:cubicBezTo>
                  <a:cubicBezTo>
                    <a:pt x="9" y="99"/>
                    <a:pt x="10" y="95"/>
                    <a:pt x="10" y="93"/>
                  </a:cubicBezTo>
                  <a:cubicBezTo>
                    <a:pt x="10" y="92"/>
                    <a:pt x="7" y="95"/>
                    <a:pt x="6" y="99"/>
                  </a:cubicBezTo>
                  <a:cubicBezTo>
                    <a:pt x="4" y="103"/>
                    <a:pt x="9" y="104"/>
                    <a:pt x="6" y="108"/>
                  </a:cubicBezTo>
                  <a:cubicBezTo>
                    <a:pt x="3" y="112"/>
                    <a:pt x="1" y="116"/>
                    <a:pt x="4" y="121"/>
                  </a:cubicBezTo>
                  <a:cubicBezTo>
                    <a:pt x="8" y="126"/>
                    <a:pt x="10" y="129"/>
                    <a:pt x="9" y="132"/>
                  </a:cubicBezTo>
                  <a:cubicBezTo>
                    <a:pt x="8" y="134"/>
                    <a:pt x="5" y="127"/>
                    <a:pt x="4" y="128"/>
                  </a:cubicBezTo>
                  <a:cubicBezTo>
                    <a:pt x="3" y="129"/>
                    <a:pt x="8" y="132"/>
                    <a:pt x="7" y="133"/>
                  </a:cubicBezTo>
                  <a:cubicBezTo>
                    <a:pt x="6" y="135"/>
                    <a:pt x="2" y="127"/>
                    <a:pt x="1" y="129"/>
                  </a:cubicBezTo>
                  <a:cubicBezTo>
                    <a:pt x="0" y="131"/>
                    <a:pt x="9" y="143"/>
                    <a:pt x="9" y="147"/>
                  </a:cubicBezTo>
                  <a:cubicBezTo>
                    <a:pt x="9" y="152"/>
                    <a:pt x="16" y="156"/>
                    <a:pt x="16" y="162"/>
                  </a:cubicBezTo>
                  <a:cubicBezTo>
                    <a:pt x="16" y="169"/>
                    <a:pt x="22" y="179"/>
                    <a:pt x="23" y="181"/>
                  </a:cubicBezTo>
                  <a:cubicBezTo>
                    <a:pt x="24" y="182"/>
                    <a:pt x="21" y="187"/>
                    <a:pt x="21" y="192"/>
                  </a:cubicBezTo>
                  <a:cubicBezTo>
                    <a:pt x="22" y="196"/>
                    <a:pt x="20" y="198"/>
                    <a:pt x="17" y="198"/>
                  </a:cubicBezTo>
                  <a:cubicBezTo>
                    <a:pt x="14" y="198"/>
                    <a:pt x="15" y="203"/>
                    <a:pt x="19" y="203"/>
                  </a:cubicBezTo>
                  <a:cubicBezTo>
                    <a:pt x="22" y="204"/>
                    <a:pt x="21" y="206"/>
                    <a:pt x="25" y="209"/>
                  </a:cubicBezTo>
                  <a:cubicBezTo>
                    <a:pt x="28" y="211"/>
                    <a:pt x="37" y="210"/>
                    <a:pt x="40" y="210"/>
                  </a:cubicBezTo>
                  <a:cubicBezTo>
                    <a:pt x="43" y="210"/>
                    <a:pt x="44" y="206"/>
                    <a:pt x="48" y="205"/>
                  </a:cubicBezTo>
                  <a:cubicBezTo>
                    <a:pt x="52" y="205"/>
                    <a:pt x="52" y="204"/>
                    <a:pt x="54" y="202"/>
                  </a:cubicBezTo>
                  <a:cubicBezTo>
                    <a:pt x="56" y="199"/>
                    <a:pt x="65" y="200"/>
                    <a:pt x="75" y="200"/>
                  </a:cubicBezTo>
                  <a:cubicBezTo>
                    <a:pt x="84" y="201"/>
                    <a:pt x="88" y="198"/>
                    <a:pt x="90" y="194"/>
                  </a:cubicBezTo>
                  <a:cubicBezTo>
                    <a:pt x="91" y="191"/>
                    <a:pt x="98" y="190"/>
                    <a:pt x="100" y="188"/>
                  </a:cubicBezTo>
                  <a:cubicBezTo>
                    <a:pt x="103" y="185"/>
                    <a:pt x="105" y="185"/>
                    <a:pt x="112" y="186"/>
                  </a:cubicBezTo>
                  <a:cubicBezTo>
                    <a:pt x="119" y="186"/>
                    <a:pt x="126" y="182"/>
                    <a:pt x="130" y="180"/>
                  </a:cubicBezTo>
                  <a:cubicBezTo>
                    <a:pt x="135" y="179"/>
                    <a:pt x="143" y="179"/>
                    <a:pt x="147" y="178"/>
                  </a:cubicBezTo>
                  <a:cubicBezTo>
                    <a:pt x="151" y="177"/>
                    <a:pt x="152" y="184"/>
                    <a:pt x="157" y="183"/>
                  </a:cubicBezTo>
                  <a:cubicBezTo>
                    <a:pt x="162" y="183"/>
                    <a:pt x="164" y="185"/>
                    <a:pt x="166" y="184"/>
                  </a:cubicBezTo>
                  <a:cubicBezTo>
                    <a:pt x="169" y="184"/>
                    <a:pt x="169" y="186"/>
                    <a:pt x="171" y="187"/>
                  </a:cubicBezTo>
                  <a:cubicBezTo>
                    <a:pt x="174" y="187"/>
                    <a:pt x="173" y="189"/>
                    <a:pt x="172" y="192"/>
                  </a:cubicBezTo>
                  <a:cubicBezTo>
                    <a:pt x="170" y="194"/>
                    <a:pt x="175" y="194"/>
                    <a:pt x="179" y="198"/>
                  </a:cubicBezTo>
                  <a:cubicBezTo>
                    <a:pt x="182" y="203"/>
                    <a:pt x="179" y="204"/>
                    <a:pt x="181" y="207"/>
                  </a:cubicBezTo>
                  <a:cubicBezTo>
                    <a:pt x="182" y="211"/>
                    <a:pt x="184" y="210"/>
                    <a:pt x="187" y="205"/>
                  </a:cubicBezTo>
                  <a:cubicBezTo>
                    <a:pt x="191" y="200"/>
                    <a:pt x="195" y="203"/>
                    <a:pt x="195" y="199"/>
                  </a:cubicBezTo>
                  <a:cubicBezTo>
                    <a:pt x="196" y="195"/>
                    <a:pt x="200" y="190"/>
                    <a:pt x="202" y="192"/>
                  </a:cubicBezTo>
                  <a:cubicBezTo>
                    <a:pt x="205" y="194"/>
                    <a:pt x="200" y="195"/>
                    <a:pt x="199" y="203"/>
                  </a:cubicBezTo>
                  <a:cubicBezTo>
                    <a:pt x="197" y="212"/>
                    <a:pt x="194" y="207"/>
                    <a:pt x="194" y="210"/>
                  </a:cubicBezTo>
                  <a:cubicBezTo>
                    <a:pt x="193" y="212"/>
                    <a:pt x="201" y="213"/>
                    <a:pt x="201" y="209"/>
                  </a:cubicBezTo>
                  <a:cubicBezTo>
                    <a:pt x="201" y="205"/>
                    <a:pt x="203" y="203"/>
                    <a:pt x="206" y="207"/>
                  </a:cubicBezTo>
                  <a:cubicBezTo>
                    <a:pt x="209" y="210"/>
                    <a:pt x="204" y="214"/>
                    <a:pt x="205" y="215"/>
                  </a:cubicBezTo>
                  <a:cubicBezTo>
                    <a:pt x="205" y="217"/>
                    <a:pt x="209" y="215"/>
                    <a:pt x="210" y="215"/>
                  </a:cubicBezTo>
                  <a:cubicBezTo>
                    <a:pt x="214" y="215"/>
                    <a:pt x="218" y="222"/>
                    <a:pt x="217" y="226"/>
                  </a:cubicBezTo>
                  <a:cubicBezTo>
                    <a:pt x="217" y="230"/>
                    <a:pt x="215" y="233"/>
                    <a:pt x="222" y="236"/>
                  </a:cubicBezTo>
                  <a:cubicBezTo>
                    <a:pt x="228" y="240"/>
                    <a:pt x="225" y="240"/>
                    <a:pt x="230" y="240"/>
                  </a:cubicBezTo>
                  <a:cubicBezTo>
                    <a:pt x="234" y="240"/>
                    <a:pt x="243" y="244"/>
                    <a:pt x="246" y="246"/>
                  </a:cubicBezTo>
                  <a:cubicBezTo>
                    <a:pt x="248" y="248"/>
                    <a:pt x="255" y="244"/>
                    <a:pt x="256" y="240"/>
                  </a:cubicBezTo>
                  <a:cubicBezTo>
                    <a:pt x="257" y="236"/>
                    <a:pt x="262" y="240"/>
                    <a:pt x="259" y="241"/>
                  </a:cubicBezTo>
                  <a:cubicBezTo>
                    <a:pt x="257" y="243"/>
                    <a:pt x="261" y="246"/>
                    <a:pt x="261" y="244"/>
                  </a:cubicBezTo>
                  <a:cubicBezTo>
                    <a:pt x="261" y="241"/>
                    <a:pt x="262" y="239"/>
                    <a:pt x="263" y="242"/>
                  </a:cubicBezTo>
                  <a:cubicBezTo>
                    <a:pt x="264" y="245"/>
                    <a:pt x="267" y="245"/>
                    <a:pt x="268" y="247"/>
                  </a:cubicBezTo>
                  <a:cubicBezTo>
                    <a:pt x="270" y="249"/>
                    <a:pt x="271" y="251"/>
                    <a:pt x="271" y="249"/>
                  </a:cubicBezTo>
                  <a:cubicBezTo>
                    <a:pt x="271" y="247"/>
                    <a:pt x="272" y="245"/>
                    <a:pt x="275" y="244"/>
                  </a:cubicBezTo>
                  <a:cubicBezTo>
                    <a:pt x="278" y="243"/>
                    <a:pt x="279" y="241"/>
                    <a:pt x="282" y="239"/>
                  </a:cubicBezTo>
                  <a:cubicBezTo>
                    <a:pt x="285" y="236"/>
                    <a:pt x="298" y="236"/>
                    <a:pt x="299" y="236"/>
                  </a:cubicBezTo>
                  <a:cubicBezTo>
                    <a:pt x="300" y="236"/>
                    <a:pt x="301" y="225"/>
                    <a:pt x="302" y="220"/>
                  </a:cubicBezTo>
                  <a:cubicBezTo>
                    <a:pt x="302" y="214"/>
                    <a:pt x="307" y="213"/>
                    <a:pt x="308" y="207"/>
                  </a:cubicBezTo>
                  <a:cubicBezTo>
                    <a:pt x="309" y="201"/>
                    <a:pt x="315" y="190"/>
                    <a:pt x="316" y="190"/>
                  </a:cubicBezTo>
                  <a:cubicBezTo>
                    <a:pt x="318" y="189"/>
                    <a:pt x="321" y="188"/>
                    <a:pt x="321" y="184"/>
                  </a:cubicBezTo>
                  <a:cubicBezTo>
                    <a:pt x="321" y="181"/>
                    <a:pt x="325" y="177"/>
                    <a:pt x="325" y="173"/>
                  </a:cubicBezTo>
                  <a:cubicBezTo>
                    <a:pt x="325" y="169"/>
                    <a:pt x="328" y="164"/>
                    <a:pt x="327" y="163"/>
                  </a:cubicBezTo>
                  <a:cubicBezTo>
                    <a:pt x="327" y="162"/>
                    <a:pt x="326" y="158"/>
                    <a:pt x="328" y="155"/>
                  </a:cubicBezTo>
                  <a:cubicBezTo>
                    <a:pt x="331" y="152"/>
                    <a:pt x="327" y="149"/>
                    <a:pt x="329" y="148"/>
                  </a:cubicBezTo>
                  <a:close/>
                  <a:moveTo>
                    <a:pt x="150" y="8"/>
                  </a:moveTo>
                  <a:cubicBezTo>
                    <a:pt x="150" y="6"/>
                    <a:pt x="137" y="8"/>
                    <a:pt x="140" y="11"/>
                  </a:cubicBezTo>
                  <a:cubicBezTo>
                    <a:pt x="141" y="12"/>
                    <a:pt x="150" y="10"/>
                    <a:pt x="150" y="8"/>
                  </a:cubicBezTo>
                  <a:close/>
                  <a:moveTo>
                    <a:pt x="190" y="219"/>
                  </a:moveTo>
                  <a:cubicBezTo>
                    <a:pt x="192" y="221"/>
                    <a:pt x="199" y="220"/>
                    <a:pt x="200" y="218"/>
                  </a:cubicBezTo>
                  <a:cubicBezTo>
                    <a:pt x="201" y="215"/>
                    <a:pt x="188" y="218"/>
                    <a:pt x="190" y="219"/>
                  </a:cubicBezTo>
                  <a:close/>
                  <a:moveTo>
                    <a:pt x="271" y="269"/>
                  </a:moveTo>
                  <a:cubicBezTo>
                    <a:pt x="266" y="269"/>
                    <a:pt x="259" y="264"/>
                    <a:pt x="257" y="265"/>
                  </a:cubicBezTo>
                  <a:cubicBezTo>
                    <a:pt x="255" y="265"/>
                    <a:pt x="263" y="278"/>
                    <a:pt x="261" y="281"/>
                  </a:cubicBezTo>
                  <a:cubicBezTo>
                    <a:pt x="258" y="284"/>
                    <a:pt x="268" y="293"/>
                    <a:pt x="271" y="293"/>
                  </a:cubicBezTo>
                  <a:cubicBezTo>
                    <a:pt x="275" y="294"/>
                    <a:pt x="274" y="290"/>
                    <a:pt x="276" y="290"/>
                  </a:cubicBezTo>
                  <a:cubicBezTo>
                    <a:pt x="278" y="290"/>
                    <a:pt x="277" y="288"/>
                    <a:pt x="278" y="286"/>
                  </a:cubicBezTo>
                  <a:cubicBezTo>
                    <a:pt x="278" y="284"/>
                    <a:pt x="280" y="288"/>
                    <a:pt x="282" y="287"/>
                  </a:cubicBezTo>
                  <a:cubicBezTo>
                    <a:pt x="284" y="286"/>
                    <a:pt x="282" y="278"/>
                    <a:pt x="285" y="278"/>
                  </a:cubicBezTo>
                  <a:cubicBezTo>
                    <a:pt x="287" y="278"/>
                    <a:pt x="285" y="269"/>
                    <a:pt x="284" y="266"/>
                  </a:cubicBezTo>
                  <a:cubicBezTo>
                    <a:pt x="283" y="263"/>
                    <a:pt x="276" y="268"/>
                    <a:pt x="271" y="26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28" name="Google Shape;2028;p124"/>
            <p:cNvSpPr/>
            <p:nvPr/>
          </p:nvSpPr>
          <p:spPr>
            <a:xfrm>
              <a:off x="8039100" y="3979863"/>
              <a:ext cx="279400" cy="334963"/>
            </a:xfrm>
            <a:custGeom>
              <a:avLst/>
              <a:gdLst/>
              <a:ahLst/>
              <a:cxnLst/>
              <a:rect l="l" t="t" r="r" b="b"/>
              <a:pathLst>
                <a:path w="100" h="120" extrusionOk="0">
                  <a:moveTo>
                    <a:pt x="62" y="58"/>
                  </a:moveTo>
                  <a:cubicBezTo>
                    <a:pt x="59" y="56"/>
                    <a:pt x="58" y="59"/>
                    <a:pt x="55" y="60"/>
                  </a:cubicBezTo>
                  <a:cubicBezTo>
                    <a:pt x="53" y="61"/>
                    <a:pt x="51" y="54"/>
                    <a:pt x="48" y="57"/>
                  </a:cubicBezTo>
                  <a:cubicBezTo>
                    <a:pt x="44" y="60"/>
                    <a:pt x="47" y="61"/>
                    <a:pt x="44" y="64"/>
                  </a:cubicBezTo>
                  <a:cubicBezTo>
                    <a:pt x="40" y="67"/>
                    <a:pt x="41" y="68"/>
                    <a:pt x="37" y="75"/>
                  </a:cubicBezTo>
                  <a:cubicBezTo>
                    <a:pt x="32" y="82"/>
                    <a:pt x="17" y="86"/>
                    <a:pt x="15" y="90"/>
                  </a:cubicBezTo>
                  <a:cubicBezTo>
                    <a:pt x="13" y="93"/>
                    <a:pt x="5" y="97"/>
                    <a:pt x="5" y="99"/>
                  </a:cubicBezTo>
                  <a:cubicBezTo>
                    <a:pt x="4" y="102"/>
                    <a:pt x="0" y="104"/>
                    <a:pt x="3" y="108"/>
                  </a:cubicBezTo>
                  <a:cubicBezTo>
                    <a:pt x="5" y="111"/>
                    <a:pt x="8" y="109"/>
                    <a:pt x="10" y="111"/>
                  </a:cubicBezTo>
                  <a:cubicBezTo>
                    <a:pt x="12" y="114"/>
                    <a:pt x="14" y="112"/>
                    <a:pt x="16" y="114"/>
                  </a:cubicBezTo>
                  <a:cubicBezTo>
                    <a:pt x="17" y="116"/>
                    <a:pt x="24" y="116"/>
                    <a:pt x="30" y="110"/>
                  </a:cubicBezTo>
                  <a:cubicBezTo>
                    <a:pt x="36" y="105"/>
                    <a:pt x="33" y="102"/>
                    <a:pt x="36" y="101"/>
                  </a:cubicBezTo>
                  <a:cubicBezTo>
                    <a:pt x="38" y="100"/>
                    <a:pt x="38" y="95"/>
                    <a:pt x="40" y="93"/>
                  </a:cubicBezTo>
                  <a:cubicBezTo>
                    <a:pt x="41" y="90"/>
                    <a:pt x="42" y="87"/>
                    <a:pt x="49" y="87"/>
                  </a:cubicBezTo>
                  <a:cubicBezTo>
                    <a:pt x="55" y="87"/>
                    <a:pt x="52" y="86"/>
                    <a:pt x="51" y="83"/>
                  </a:cubicBezTo>
                  <a:cubicBezTo>
                    <a:pt x="51" y="80"/>
                    <a:pt x="57" y="79"/>
                    <a:pt x="57" y="75"/>
                  </a:cubicBezTo>
                  <a:cubicBezTo>
                    <a:pt x="57" y="71"/>
                    <a:pt x="65" y="68"/>
                    <a:pt x="63" y="65"/>
                  </a:cubicBezTo>
                  <a:cubicBezTo>
                    <a:pt x="61" y="62"/>
                    <a:pt x="64" y="60"/>
                    <a:pt x="62" y="58"/>
                  </a:cubicBezTo>
                  <a:close/>
                  <a:moveTo>
                    <a:pt x="10" y="120"/>
                  </a:moveTo>
                  <a:cubicBezTo>
                    <a:pt x="12" y="120"/>
                    <a:pt x="16" y="119"/>
                    <a:pt x="13" y="116"/>
                  </a:cubicBezTo>
                  <a:cubicBezTo>
                    <a:pt x="11" y="113"/>
                    <a:pt x="7" y="119"/>
                    <a:pt x="10" y="120"/>
                  </a:cubicBezTo>
                  <a:close/>
                  <a:moveTo>
                    <a:pt x="91" y="29"/>
                  </a:moveTo>
                  <a:cubicBezTo>
                    <a:pt x="89" y="32"/>
                    <a:pt x="86" y="29"/>
                    <a:pt x="83" y="29"/>
                  </a:cubicBezTo>
                  <a:cubicBezTo>
                    <a:pt x="80" y="29"/>
                    <a:pt x="78" y="27"/>
                    <a:pt x="78" y="24"/>
                  </a:cubicBezTo>
                  <a:cubicBezTo>
                    <a:pt x="78" y="21"/>
                    <a:pt x="78" y="17"/>
                    <a:pt x="75" y="17"/>
                  </a:cubicBezTo>
                  <a:cubicBezTo>
                    <a:pt x="72" y="18"/>
                    <a:pt x="76" y="21"/>
                    <a:pt x="75" y="22"/>
                  </a:cubicBezTo>
                  <a:cubicBezTo>
                    <a:pt x="73" y="23"/>
                    <a:pt x="73" y="20"/>
                    <a:pt x="71" y="20"/>
                  </a:cubicBezTo>
                  <a:cubicBezTo>
                    <a:pt x="70" y="20"/>
                    <a:pt x="68" y="18"/>
                    <a:pt x="68" y="15"/>
                  </a:cubicBezTo>
                  <a:cubicBezTo>
                    <a:pt x="68" y="11"/>
                    <a:pt x="65" y="12"/>
                    <a:pt x="65" y="8"/>
                  </a:cubicBezTo>
                  <a:cubicBezTo>
                    <a:pt x="65" y="3"/>
                    <a:pt x="59" y="0"/>
                    <a:pt x="55" y="0"/>
                  </a:cubicBezTo>
                  <a:cubicBezTo>
                    <a:pt x="52" y="0"/>
                    <a:pt x="56" y="7"/>
                    <a:pt x="58" y="9"/>
                  </a:cubicBezTo>
                  <a:cubicBezTo>
                    <a:pt x="60" y="11"/>
                    <a:pt x="64" y="13"/>
                    <a:pt x="63" y="14"/>
                  </a:cubicBezTo>
                  <a:cubicBezTo>
                    <a:pt x="63" y="16"/>
                    <a:pt x="66" y="20"/>
                    <a:pt x="68" y="21"/>
                  </a:cubicBezTo>
                  <a:cubicBezTo>
                    <a:pt x="70" y="22"/>
                    <a:pt x="67" y="28"/>
                    <a:pt x="67" y="33"/>
                  </a:cubicBezTo>
                  <a:cubicBezTo>
                    <a:pt x="67" y="38"/>
                    <a:pt x="63" y="37"/>
                    <a:pt x="60" y="40"/>
                  </a:cubicBezTo>
                  <a:cubicBezTo>
                    <a:pt x="58" y="43"/>
                    <a:pt x="67" y="47"/>
                    <a:pt x="71" y="50"/>
                  </a:cubicBezTo>
                  <a:cubicBezTo>
                    <a:pt x="75" y="53"/>
                    <a:pt x="68" y="61"/>
                    <a:pt x="69" y="63"/>
                  </a:cubicBezTo>
                  <a:cubicBezTo>
                    <a:pt x="69" y="64"/>
                    <a:pt x="72" y="65"/>
                    <a:pt x="76" y="64"/>
                  </a:cubicBezTo>
                  <a:cubicBezTo>
                    <a:pt x="80" y="63"/>
                    <a:pt x="82" y="54"/>
                    <a:pt x="85" y="51"/>
                  </a:cubicBezTo>
                  <a:cubicBezTo>
                    <a:pt x="88" y="49"/>
                    <a:pt x="86" y="45"/>
                    <a:pt x="87" y="43"/>
                  </a:cubicBezTo>
                  <a:cubicBezTo>
                    <a:pt x="89" y="41"/>
                    <a:pt x="91" y="41"/>
                    <a:pt x="93" y="41"/>
                  </a:cubicBezTo>
                  <a:cubicBezTo>
                    <a:pt x="95" y="41"/>
                    <a:pt x="94" y="36"/>
                    <a:pt x="96" y="36"/>
                  </a:cubicBezTo>
                  <a:cubicBezTo>
                    <a:pt x="99" y="36"/>
                    <a:pt x="97" y="33"/>
                    <a:pt x="99" y="29"/>
                  </a:cubicBezTo>
                  <a:cubicBezTo>
                    <a:pt x="100" y="25"/>
                    <a:pt x="93" y="27"/>
                    <a:pt x="91" y="2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29" name="Google Shape;2029;p124"/>
            <p:cNvSpPr/>
            <p:nvPr/>
          </p:nvSpPr>
          <p:spPr>
            <a:xfrm>
              <a:off x="8285163" y="3527425"/>
              <a:ext cx="60325" cy="53975"/>
            </a:xfrm>
            <a:custGeom>
              <a:avLst/>
              <a:gdLst/>
              <a:ahLst/>
              <a:cxnLst/>
              <a:rect l="l" t="t" r="r" b="b"/>
              <a:pathLst>
                <a:path w="22" h="19" extrusionOk="0">
                  <a:moveTo>
                    <a:pt x="2" y="16"/>
                  </a:moveTo>
                  <a:cubicBezTo>
                    <a:pt x="5" y="19"/>
                    <a:pt x="12" y="19"/>
                    <a:pt x="12" y="14"/>
                  </a:cubicBezTo>
                  <a:cubicBezTo>
                    <a:pt x="12" y="9"/>
                    <a:pt x="0" y="14"/>
                    <a:pt x="2" y="16"/>
                  </a:cubicBezTo>
                  <a:close/>
                  <a:moveTo>
                    <a:pt x="13" y="7"/>
                  </a:moveTo>
                  <a:cubicBezTo>
                    <a:pt x="15" y="8"/>
                    <a:pt x="22" y="6"/>
                    <a:pt x="22" y="3"/>
                  </a:cubicBezTo>
                  <a:cubicBezTo>
                    <a:pt x="22" y="0"/>
                    <a:pt x="11" y="6"/>
                    <a:pt x="13" y="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30" name="Google Shape;2030;p124"/>
            <p:cNvSpPr/>
            <p:nvPr/>
          </p:nvSpPr>
          <p:spPr>
            <a:xfrm>
              <a:off x="5500688" y="2122488"/>
              <a:ext cx="320675" cy="203200"/>
            </a:xfrm>
            <a:custGeom>
              <a:avLst/>
              <a:gdLst/>
              <a:ahLst/>
              <a:cxnLst/>
              <a:rect l="l" t="t" r="r" b="b"/>
              <a:pathLst>
                <a:path w="115" h="73" extrusionOk="0">
                  <a:moveTo>
                    <a:pt x="114" y="46"/>
                  </a:moveTo>
                  <a:cubicBezTo>
                    <a:pt x="114" y="46"/>
                    <a:pt x="109" y="44"/>
                    <a:pt x="107" y="44"/>
                  </a:cubicBezTo>
                  <a:cubicBezTo>
                    <a:pt x="105" y="44"/>
                    <a:pt x="102" y="40"/>
                    <a:pt x="99" y="38"/>
                  </a:cubicBezTo>
                  <a:cubicBezTo>
                    <a:pt x="95" y="37"/>
                    <a:pt x="91" y="35"/>
                    <a:pt x="89" y="33"/>
                  </a:cubicBezTo>
                  <a:cubicBezTo>
                    <a:pt x="88" y="31"/>
                    <a:pt x="82" y="29"/>
                    <a:pt x="81" y="27"/>
                  </a:cubicBezTo>
                  <a:cubicBezTo>
                    <a:pt x="81" y="25"/>
                    <a:pt x="79" y="23"/>
                    <a:pt x="78" y="20"/>
                  </a:cubicBezTo>
                  <a:cubicBezTo>
                    <a:pt x="76" y="18"/>
                    <a:pt x="76" y="15"/>
                    <a:pt x="74" y="15"/>
                  </a:cubicBezTo>
                  <a:cubicBezTo>
                    <a:pt x="73" y="15"/>
                    <a:pt x="63" y="15"/>
                    <a:pt x="63" y="14"/>
                  </a:cubicBezTo>
                  <a:cubicBezTo>
                    <a:pt x="63" y="12"/>
                    <a:pt x="62" y="6"/>
                    <a:pt x="60" y="5"/>
                  </a:cubicBezTo>
                  <a:cubicBezTo>
                    <a:pt x="58" y="5"/>
                    <a:pt x="55" y="4"/>
                    <a:pt x="53" y="3"/>
                  </a:cubicBezTo>
                  <a:cubicBezTo>
                    <a:pt x="52" y="2"/>
                    <a:pt x="48" y="0"/>
                    <a:pt x="48" y="2"/>
                  </a:cubicBezTo>
                  <a:cubicBezTo>
                    <a:pt x="47" y="3"/>
                    <a:pt x="45" y="3"/>
                    <a:pt x="44" y="3"/>
                  </a:cubicBezTo>
                  <a:cubicBezTo>
                    <a:pt x="44" y="3"/>
                    <a:pt x="44" y="7"/>
                    <a:pt x="42" y="6"/>
                  </a:cubicBezTo>
                  <a:cubicBezTo>
                    <a:pt x="39" y="6"/>
                    <a:pt x="36" y="9"/>
                    <a:pt x="36" y="11"/>
                  </a:cubicBezTo>
                  <a:cubicBezTo>
                    <a:pt x="36" y="12"/>
                    <a:pt x="36" y="15"/>
                    <a:pt x="33" y="14"/>
                  </a:cubicBezTo>
                  <a:cubicBezTo>
                    <a:pt x="31" y="14"/>
                    <a:pt x="29" y="14"/>
                    <a:pt x="27" y="13"/>
                  </a:cubicBezTo>
                  <a:cubicBezTo>
                    <a:pt x="27" y="13"/>
                    <a:pt x="24" y="15"/>
                    <a:pt x="22" y="12"/>
                  </a:cubicBezTo>
                  <a:cubicBezTo>
                    <a:pt x="19" y="8"/>
                    <a:pt x="14" y="4"/>
                    <a:pt x="12" y="4"/>
                  </a:cubicBezTo>
                  <a:cubicBezTo>
                    <a:pt x="10" y="4"/>
                    <a:pt x="2" y="4"/>
                    <a:pt x="4" y="9"/>
                  </a:cubicBezTo>
                  <a:cubicBezTo>
                    <a:pt x="4" y="8"/>
                    <a:pt x="5" y="7"/>
                    <a:pt x="7" y="7"/>
                  </a:cubicBezTo>
                  <a:cubicBezTo>
                    <a:pt x="13" y="8"/>
                    <a:pt x="10" y="14"/>
                    <a:pt x="14" y="14"/>
                  </a:cubicBezTo>
                  <a:cubicBezTo>
                    <a:pt x="17" y="15"/>
                    <a:pt x="20" y="19"/>
                    <a:pt x="17" y="19"/>
                  </a:cubicBezTo>
                  <a:cubicBezTo>
                    <a:pt x="14" y="19"/>
                    <a:pt x="12" y="22"/>
                    <a:pt x="9" y="21"/>
                  </a:cubicBezTo>
                  <a:cubicBezTo>
                    <a:pt x="6" y="20"/>
                    <a:pt x="3" y="18"/>
                    <a:pt x="2" y="21"/>
                  </a:cubicBezTo>
                  <a:cubicBezTo>
                    <a:pt x="1" y="24"/>
                    <a:pt x="0" y="28"/>
                    <a:pt x="4" y="28"/>
                  </a:cubicBezTo>
                  <a:cubicBezTo>
                    <a:pt x="7" y="27"/>
                    <a:pt x="7" y="30"/>
                    <a:pt x="4" y="33"/>
                  </a:cubicBezTo>
                  <a:cubicBezTo>
                    <a:pt x="1" y="35"/>
                    <a:pt x="8" y="32"/>
                    <a:pt x="9" y="34"/>
                  </a:cubicBezTo>
                  <a:cubicBezTo>
                    <a:pt x="9" y="37"/>
                    <a:pt x="11" y="37"/>
                    <a:pt x="10" y="41"/>
                  </a:cubicBezTo>
                  <a:cubicBezTo>
                    <a:pt x="10" y="43"/>
                    <a:pt x="10" y="48"/>
                    <a:pt x="10" y="52"/>
                  </a:cubicBezTo>
                  <a:cubicBezTo>
                    <a:pt x="13" y="52"/>
                    <a:pt x="16" y="51"/>
                    <a:pt x="17" y="50"/>
                  </a:cubicBezTo>
                  <a:cubicBezTo>
                    <a:pt x="18" y="49"/>
                    <a:pt x="22" y="45"/>
                    <a:pt x="24" y="45"/>
                  </a:cubicBezTo>
                  <a:cubicBezTo>
                    <a:pt x="26" y="45"/>
                    <a:pt x="29" y="46"/>
                    <a:pt x="30" y="45"/>
                  </a:cubicBezTo>
                  <a:cubicBezTo>
                    <a:pt x="31" y="43"/>
                    <a:pt x="38" y="43"/>
                    <a:pt x="39" y="45"/>
                  </a:cubicBezTo>
                  <a:cubicBezTo>
                    <a:pt x="40" y="46"/>
                    <a:pt x="44" y="48"/>
                    <a:pt x="45" y="48"/>
                  </a:cubicBezTo>
                  <a:cubicBezTo>
                    <a:pt x="46" y="48"/>
                    <a:pt x="46" y="50"/>
                    <a:pt x="49" y="49"/>
                  </a:cubicBezTo>
                  <a:cubicBezTo>
                    <a:pt x="51" y="49"/>
                    <a:pt x="56" y="50"/>
                    <a:pt x="56" y="52"/>
                  </a:cubicBezTo>
                  <a:cubicBezTo>
                    <a:pt x="56" y="53"/>
                    <a:pt x="57" y="54"/>
                    <a:pt x="59" y="54"/>
                  </a:cubicBezTo>
                  <a:cubicBezTo>
                    <a:pt x="61" y="54"/>
                    <a:pt x="63" y="59"/>
                    <a:pt x="65" y="59"/>
                  </a:cubicBezTo>
                  <a:cubicBezTo>
                    <a:pt x="67" y="59"/>
                    <a:pt x="70" y="59"/>
                    <a:pt x="70" y="60"/>
                  </a:cubicBezTo>
                  <a:cubicBezTo>
                    <a:pt x="70" y="61"/>
                    <a:pt x="71" y="67"/>
                    <a:pt x="72" y="70"/>
                  </a:cubicBezTo>
                  <a:cubicBezTo>
                    <a:pt x="72" y="69"/>
                    <a:pt x="73" y="69"/>
                    <a:pt x="74" y="70"/>
                  </a:cubicBezTo>
                  <a:cubicBezTo>
                    <a:pt x="74" y="70"/>
                    <a:pt x="79" y="69"/>
                    <a:pt x="79" y="71"/>
                  </a:cubicBezTo>
                  <a:cubicBezTo>
                    <a:pt x="80" y="73"/>
                    <a:pt x="87" y="72"/>
                    <a:pt x="86" y="69"/>
                  </a:cubicBezTo>
                  <a:cubicBezTo>
                    <a:pt x="86" y="65"/>
                    <a:pt x="97" y="65"/>
                    <a:pt x="98" y="62"/>
                  </a:cubicBezTo>
                  <a:cubicBezTo>
                    <a:pt x="99" y="59"/>
                    <a:pt x="100" y="53"/>
                    <a:pt x="102" y="54"/>
                  </a:cubicBezTo>
                  <a:cubicBezTo>
                    <a:pt x="105" y="55"/>
                    <a:pt x="107" y="50"/>
                    <a:pt x="109" y="50"/>
                  </a:cubicBezTo>
                  <a:cubicBezTo>
                    <a:pt x="111" y="50"/>
                    <a:pt x="112" y="52"/>
                    <a:pt x="115" y="52"/>
                  </a:cubicBezTo>
                  <a:lnTo>
                    <a:pt x="114" y="46"/>
                  </a:ln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31" name="Google Shape;2031;p124"/>
            <p:cNvSpPr/>
            <p:nvPr/>
          </p:nvSpPr>
          <p:spPr>
            <a:xfrm>
              <a:off x="5305425" y="2198688"/>
              <a:ext cx="444500" cy="373063"/>
            </a:xfrm>
            <a:custGeom>
              <a:avLst/>
              <a:gdLst/>
              <a:ahLst/>
              <a:cxnLst/>
              <a:rect l="l" t="t" r="r" b="b"/>
              <a:pathLst>
                <a:path w="159" h="134" extrusionOk="0">
                  <a:moveTo>
                    <a:pt x="154" y="116"/>
                  </a:moveTo>
                  <a:cubicBezTo>
                    <a:pt x="152" y="115"/>
                    <a:pt x="154" y="109"/>
                    <a:pt x="151" y="107"/>
                  </a:cubicBezTo>
                  <a:cubicBezTo>
                    <a:pt x="147" y="105"/>
                    <a:pt x="143" y="103"/>
                    <a:pt x="142" y="100"/>
                  </a:cubicBezTo>
                  <a:cubicBezTo>
                    <a:pt x="141" y="98"/>
                    <a:pt x="137" y="95"/>
                    <a:pt x="137" y="93"/>
                  </a:cubicBezTo>
                  <a:cubicBezTo>
                    <a:pt x="137" y="91"/>
                    <a:pt x="146" y="85"/>
                    <a:pt x="145" y="82"/>
                  </a:cubicBezTo>
                  <a:cubicBezTo>
                    <a:pt x="144" y="78"/>
                    <a:pt x="138" y="79"/>
                    <a:pt x="137" y="77"/>
                  </a:cubicBezTo>
                  <a:cubicBezTo>
                    <a:pt x="137" y="76"/>
                    <a:pt x="137" y="72"/>
                    <a:pt x="136" y="68"/>
                  </a:cubicBezTo>
                  <a:cubicBezTo>
                    <a:pt x="134" y="65"/>
                    <a:pt x="137" y="62"/>
                    <a:pt x="136" y="60"/>
                  </a:cubicBezTo>
                  <a:cubicBezTo>
                    <a:pt x="135" y="58"/>
                    <a:pt x="137" y="54"/>
                    <a:pt x="137" y="53"/>
                  </a:cubicBezTo>
                  <a:cubicBezTo>
                    <a:pt x="137" y="51"/>
                    <a:pt x="140" y="50"/>
                    <a:pt x="140" y="46"/>
                  </a:cubicBezTo>
                  <a:cubicBezTo>
                    <a:pt x="140" y="44"/>
                    <a:pt x="141" y="43"/>
                    <a:pt x="142" y="43"/>
                  </a:cubicBezTo>
                  <a:cubicBezTo>
                    <a:pt x="141" y="40"/>
                    <a:pt x="140" y="34"/>
                    <a:pt x="140" y="33"/>
                  </a:cubicBezTo>
                  <a:cubicBezTo>
                    <a:pt x="140" y="32"/>
                    <a:pt x="137" y="32"/>
                    <a:pt x="135" y="32"/>
                  </a:cubicBezTo>
                  <a:cubicBezTo>
                    <a:pt x="133" y="32"/>
                    <a:pt x="131" y="27"/>
                    <a:pt x="129" y="27"/>
                  </a:cubicBezTo>
                  <a:cubicBezTo>
                    <a:pt x="127" y="27"/>
                    <a:pt x="126" y="26"/>
                    <a:pt x="126" y="25"/>
                  </a:cubicBezTo>
                  <a:cubicBezTo>
                    <a:pt x="126" y="23"/>
                    <a:pt x="121" y="22"/>
                    <a:pt x="119" y="22"/>
                  </a:cubicBezTo>
                  <a:cubicBezTo>
                    <a:pt x="116" y="23"/>
                    <a:pt x="116" y="21"/>
                    <a:pt x="115" y="21"/>
                  </a:cubicBezTo>
                  <a:cubicBezTo>
                    <a:pt x="114" y="21"/>
                    <a:pt x="110" y="19"/>
                    <a:pt x="109" y="18"/>
                  </a:cubicBezTo>
                  <a:cubicBezTo>
                    <a:pt x="108" y="16"/>
                    <a:pt x="101" y="16"/>
                    <a:pt x="100" y="18"/>
                  </a:cubicBezTo>
                  <a:cubicBezTo>
                    <a:pt x="99" y="19"/>
                    <a:pt x="96" y="18"/>
                    <a:pt x="94" y="18"/>
                  </a:cubicBezTo>
                  <a:cubicBezTo>
                    <a:pt x="92" y="18"/>
                    <a:pt x="88" y="22"/>
                    <a:pt x="87" y="23"/>
                  </a:cubicBezTo>
                  <a:cubicBezTo>
                    <a:pt x="86" y="24"/>
                    <a:pt x="83" y="25"/>
                    <a:pt x="80" y="25"/>
                  </a:cubicBezTo>
                  <a:cubicBezTo>
                    <a:pt x="80" y="27"/>
                    <a:pt x="80" y="28"/>
                    <a:pt x="80" y="29"/>
                  </a:cubicBezTo>
                  <a:cubicBezTo>
                    <a:pt x="79" y="31"/>
                    <a:pt x="70" y="32"/>
                    <a:pt x="63" y="33"/>
                  </a:cubicBezTo>
                  <a:cubicBezTo>
                    <a:pt x="56" y="33"/>
                    <a:pt x="55" y="24"/>
                    <a:pt x="48" y="24"/>
                  </a:cubicBezTo>
                  <a:cubicBezTo>
                    <a:pt x="43" y="24"/>
                    <a:pt x="38" y="19"/>
                    <a:pt x="38" y="14"/>
                  </a:cubicBezTo>
                  <a:cubicBezTo>
                    <a:pt x="35" y="13"/>
                    <a:pt x="32" y="11"/>
                    <a:pt x="32" y="10"/>
                  </a:cubicBezTo>
                  <a:cubicBezTo>
                    <a:pt x="33" y="9"/>
                    <a:pt x="35" y="1"/>
                    <a:pt x="31" y="3"/>
                  </a:cubicBezTo>
                  <a:cubicBezTo>
                    <a:pt x="27" y="5"/>
                    <a:pt x="22" y="11"/>
                    <a:pt x="15" y="10"/>
                  </a:cubicBezTo>
                  <a:cubicBezTo>
                    <a:pt x="8" y="9"/>
                    <a:pt x="13" y="8"/>
                    <a:pt x="9" y="7"/>
                  </a:cubicBezTo>
                  <a:cubicBezTo>
                    <a:pt x="6" y="5"/>
                    <a:pt x="8" y="1"/>
                    <a:pt x="4" y="1"/>
                  </a:cubicBezTo>
                  <a:cubicBezTo>
                    <a:pt x="1" y="0"/>
                    <a:pt x="3" y="5"/>
                    <a:pt x="2" y="5"/>
                  </a:cubicBezTo>
                  <a:cubicBezTo>
                    <a:pt x="0" y="5"/>
                    <a:pt x="1" y="10"/>
                    <a:pt x="2" y="11"/>
                  </a:cubicBezTo>
                  <a:cubicBezTo>
                    <a:pt x="3" y="13"/>
                    <a:pt x="1" y="20"/>
                    <a:pt x="2" y="20"/>
                  </a:cubicBezTo>
                  <a:cubicBezTo>
                    <a:pt x="3" y="20"/>
                    <a:pt x="6" y="25"/>
                    <a:pt x="6" y="26"/>
                  </a:cubicBezTo>
                  <a:cubicBezTo>
                    <a:pt x="5" y="27"/>
                    <a:pt x="9" y="31"/>
                    <a:pt x="9" y="33"/>
                  </a:cubicBezTo>
                  <a:cubicBezTo>
                    <a:pt x="9" y="35"/>
                    <a:pt x="11" y="37"/>
                    <a:pt x="13" y="37"/>
                  </a:cubicBezTo>
                  <a:cubicBezTo>
                    <a:pt x="15" y="37"/>
                    <a:pt x="17" y="38"/>
                    <a:pt x="16" y="40"/>
                  </a:cubicBezTo>
                  <a:cubicBezTo>
                    <a:pt x="16" y="42"/>
                    <a:pt x="17" y="45"/>
                    <a:pt x="15" y="45"/>
                  </a:cubicBezTo>
                  <a:cubicBezTo>
                    <a:pt x="13" y="45"/>
                    <a:pt x="14" y="51"/>
                    <a:pt x="12" y="51"/>
                  </a:cubicBezTo>
                  <a:cubicBezTo>
                    <a:pt x="10" y="52"/>
                    <a:pt x="12" y="58"/>
                    <a:pt x="13" y="59"/>
                  </a:cubicBezTo>
                  <a:cubicBezTo>
                    <a:pt x="14" y="59"/>
                    <a:pt x="17" y="61"/>
                    <a:pt x="17" y="63"/>
                  </a:cubicBezTo>
                  <a:cubicBezTo>
                    <a:pt x="16" y="65"/>
                    <a:pt x="23" y="69"/>
                    <a:pt x="26" y="69"/>
                  </a:cubicBezTo>
                  <a:cubicBezTo>
                    <a:pt x="28" y="70"/>
                    <a:pt x="28" y="73"/>
                    <a:pt x="30" y="74"/>
                  </a:cubicBezTo>
                  <a:cubicBezTo>
                    <a:pt x="31" y="75"/>
                    <a:pt x="29" y="78"/>
                    <a:pt x="29" y="79"/>
                  </a:cubicBezTo>
                  <a:cubicBezTo>
                    <a:pt x="29" y="81"/>
                    <a:pt x="32" y="82"/>
                    <a:pt x="32" y="85"/>
                  </a:cubicBezTo>
                  <a:cubicBezTo>
                    <a:pt x="32" y="86"/>
                    <a:pt x="34" y="89"/>
                    <a:pt x="36" y="91"/>
                  </a:cubicBezTo>
                  <a:cubicBezTo>
                    <a:pt x="37" y="91"/>
                    <a:pt x="38" y="91"/>
                    <a:pt x="38" y="91"/>
                  </a:cubicBezTo>
                  <a:cubicBezTo>
                    <a:pt x="40" y="91"/>
                    <a:pt x="40" y="88"/>
                    <a:pt x="42" y="90"/>
                  </a:cubicBezTo>
                  <a:cubicBezTo>
                    <a:pt x="44" y="91"/>
                    <a:pt x="46" y="90"/>
                    <a:pt x="48" y="90"/>
                  </a:cubicBezTo>
                  <a:cubicBezTo>
                    <a:pt x="49" y="89"/>
                    <a:pt x="54" y="98"/>
                    <a:pt x="56" y="102"/>
                  </a:cubicBezTo>
                  <a:cubicBezTo>
                    <a:pt x="58" y="106"/>
                    <a:pt x="58" y="108"/>
                    <a:pt x="60" y="110"/>
                  </a:cubicBezTo>
                  <a:cubicBezTo>
                    <a:pt x="63" y="111"/>
                    <a:pt x="66" y="110"/>
                    <a:pt x="70" y="114"/>
                  </a:cubicBezTo>
                  <a:cubicBezTo>
                    <a:pt x="74" y="118"/>
                    <a:pt x="84" y="121"/>
                    <a:pt x="88" y="121"/>
                  </a:cubicBezTo>
                  <a:cubicBezTo>
                    <a:pt x="93" y="122"/>
                    <a:pt x="96" y="117"/>
                    <a:pt x="101" y="118"/>
                  </a:cubicBezTo>
                  <a:cubicBezTo>
                    <a:pt x="107" y="119"/>
                    <a:pt x="106" y="126"/>
                    <a:pt x="108" y="128"/>
                  </a:cubicBezTo>
                  <a:cubicBezTo>
                    <a:pt x="110" y="131"/>
                    <a:pt x="132" y="133"/>
                    <a:pt x="136" y="134"/>
                  </a:cubicBezTo>
                  <a:cubicBezTo>
                    <a:pt x="137" y="134"/>
                    <a:pt x="140" y="134"/>
                    <a:pt x="144" y="134"/>
                  </a:cubicBezTo>
                  <a:cubicBezTo>
                    <a:pt x="144" y="134"/>
                    <a:pt x="144" y="133"/>
                    <a:pt x="144" y="132"/>
                  </a:cubicBezTo>
                  <a:cubicBezTo>
                    <a:pt x="144" y="129"/>
                    <a:pt x="146" y="125"/>
                    <a:pt x="149" y="124"/>
                  </a:cubicBezTo>
                  <a:cubicBezTo>
                    <a:pt x="151" y="123"/>
                    <a:pt x="154" y="122"/>
                    <a:pt x="156" y="122"/>
                  </a:cubicBezTo>
                  <a:cubicBezTo>
                    <a:pt x="159" y="122"/>
                    <a:pt x="156" y="117"/>
                    <a:pt x="154" y="11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32" name="Google Shape;2032;p124"/>
            <p:cNvSpPr/>
            <p:nvPr/>
          </p:nvSpPr>
          <p:spPr>
            <a:xfrm>
              <a:off x="5360988" y="1754188"/>
              <a:ext cx="915988" cy="430213"/>
            </a:xfrm>
            <a:custGeom>
              <a:avLst/>
              <a:gdLst/>
              <a:ahLst/>
              <a:cxnLst/>
              <a:rect l="l" t="t" r="r" b="b"/>
              <a:pathLst>
                <a:path w="328" h="154" extrusionOk="0">
                  <a:moveTo>
                    <a:pt x="326" y="63"/>
                  </a:moveTo>
                  <a:cubicBezTo>
                    <a:pt x="326" y="61"/>
                    <a:pt x="324" y="62"/>
                    <a:pt x="323" y="63"/>
                  </a:cubicBezTo>
                  <a:cubicBezTo>
                    <a:pt x="322" y="63"/>
                    <a:pt x="318" y="64"/>
                    <a:pt x="317" y="64"/>
                  </a:cubicBezTo>
                  <a:cubicBezTo>
                    <a:pt x="315" y="64"/>
                    <a:pt x="313" y="62"/>
                    <a:pt x="313" y="60"/>
                  </a:cubicBezTo>
                  <a:cubicBezTo>
                    <a:pt x="313" y="59"/>
                    <a:pt x="312" y="57"/>
                    <a:pt x="311" y="57"/>
                  </a:cubicBezTo>
                  <a:cubicBezTo>
                    <a:pt x="310" y="57"/>
                    <a:pt x="307" y="57"/>
                    <a:pt x="306" y="53"/>
                  </a:cubicBezTo>
                  <a:cubicBezTo>
                    <a:pt x="305" y="50"/>
                    <a:pt x="302" y="50"/>
                    <a:pt x="301" y="49"/>
                  </a:cubicBezTo>
                  <a:cubicBezTo>
                    <a:pt x="299" y="48"/>
                    <a:pt x="295" y="51"/>
                    <a:pt x="293" y="51"/>
                  </a:cubicBezTo>
                  <a:cubicBezTo>
                    <a:pt x="291" y="52"/>
                    <a:pt x="287" y="51"/>
                    <a:pt x="285" y="50"/>
                  </a:cubicBezTo>
                  <a:cubicBezTo>
                    <a:pt x="282" y="50"/>
                    <a:pt x="281" y="45"/>
                    <a:pt x="279" y="46"/>
                  </a:cubicBezTo>
                  <a:cubicBezTo>
                    <a:pt x="276" y="46"/>
                    <a:pt x="276" y="51"/>
                    <a:pt x="274" y="51"/>
                  </a:cubicBezTo>
                  <a:cubicBezTo>
                    <a:pt x="272" y="51"/>
                    <a:pt x="269" y="41"/>
                    <a:pt x="266" y="36"/>
                  </a:cubicBezTo>
                  <a:cubicBezTo>
                    <a:pt x="262" y="31"/>
                    <a:pt x="256" y="21"/>
                    <a:pt x="251" y="19"/>
                  </a:cubicBezTo>
                  <a:cubicBezTo>
                    <a:pt x="246" y="17"/>
                    <a:pt x="247" y="14"/>
                    <a:pt x="249" y="13"/>
                  </a:cubicBezTo>
                  <a:cubicBezTo>
                    <a:pt x="250" y="11"/>
                    <a:pt x="245" y="11"/>
                    <a:pt x="243" y="12"/>
                  </a:cubicBezTo>
                  <a:cubicBezTo>
                    <a:pt x="241" y="13"/>
                    <a:pt x="238" y="16"/>
                    <a:pt x="236" y="16"/>
                  </a:cubicBezTo>
                  <a:cubicBezTo>
                    <a:pt x="233" y="17"/>
                    <a:pt x="230" y="21"/>
                    <a:pt x="227" y="20"/>
                  </a:cubicBezTo>
                  <a:cubicBezTo>
                    <a:pt x="225" y="19"/>
                    <a:pt x="223" y="23"/>
                    <a:pt x="221" y="21"/>
                  </a:cubicBezTo>
                  <a:cubicBezTo>
                    <a:pt x="219" y="19"/>
                    <a:pt x="224" y="18"/>
                    <a:pt x="224" y="16"/>
                  </a:cubicBezTo>
                  <a:cubicBezTo>
                    <a:pt x="224" y="14"/>
                    <a:pt x="221" y="17"/>
                    <a:pt x="220" y="16"/>
                  </a:cubicBezTo>
                  <a:cubicBezTo>
                    <a:pt x="219" y="15"/>
                    <a:pt x="216" y="13"/>
                    <a:pt x="216" y="15"/>
                  </a:cubicBezTo>
                  <a:cubicBezTo>
                    <a:pt x="216" y="17"/>
                    <a:pt x="214" y="16"/>
                    <a:pt x="214" y="15"/>
                  </a:cubicBezTo>
                  <a:cubicBezTo>
                    <a:pt x="214" y="13"/>
                    <a:pt x="212" y="11"/>
                    <a:pt x="211" y="13"/>
                  </a:cubicBezTo>
                  <a:cubicBezTo>
                    <a:pt x="209" y="14"/>
                    <a:pt x="204" y="15"/>
                    <a:pt x="203" y="14"/>
                  </a:cubicBezTo>
                  <a:cubicBezTo>
                    <a:pt x="202" y="13"/>
                    <a:pt x="204" y="12"/>
                    <a:pt x="204" y="10"/>
                  </a:cubicBezTo>
                  <a:cubicBezTo>
                    <a:pt x="204" y="9"/>
                    <a:pt x="202" y="7"/>
                    <a:pt x="203" y="5"/>
                  </a:cubicBezTo>
                  <a:cubicBezTo>
                    <a:pt x="203" y="3"/>
                    <a:pt x="199" y="1"/>
                    <a:pt x="198" y="2"/>
                  </a:cubicBezTo>
                  <a:cubicBezTo>
                    <a:pt x="196" y="2"/>
                    <a:pt x="193" y="2"/>
                    <a:pt x="191" y="1"/>
                  </a:cubicBezTo>
                  <a:cubicBezTo>
                    <a:pt x="189" y="0"/>
                    <a:pt x="182" y="1"/>
                    <a:pt x="181" y="3"/>
                  </a:cubicBezTo>
                  <a:cubicBezTo>
                    <a:pt x="181" y="5"/>
                    <a:pt x="171" y="6"/>
                    <a:pt x="170" y="7"/>
                  </a:cubicBezTo>
                  <a:cubicBezTo>
                    <a:pt x="168" y="8"/>
                    <a:pt x="161" y="9"/>
                    <a:pt x="158" y="9"/>
                  </a:cubicBezTo>
                  <a:cubicBezTo>
                    <a:pt x="156" y="9"/>
                    <a:pt x="153" y="12"/>
                    <a:pt x="150" y="12"/>
                  </a:cubicBezTo>
                  <a:cubicBezTo>
                    <a:pt x="147" y="12"/>
                    <a:pt x="141" y="12"/>
                    <a:pt x="138" y="14"/>
                  </a:cubicBezTo>
                  <a:cubicBezTo>
                    <a:pt x="135" y="16"/>
                    <a:pt x="130" y="14"/>
                    <a:pt x="128" y="15"/>
                  </a:cubicBezTo>
                  <a:cubicBezTo>
                    <a:pt x="126" y="16"/>
                    <a:pt x="123" y="15"/>
                    <a:pt x="121" y="15"/>
                  </a:cubicBezTo>
                  <a:cubicBezTo>
                    <a:pt x="120" y="16"/>
                    <a:pt x="121" y="20"/>
                    <a:pt x="122" y="22"/>
                  </a:cubicBezTo>
                  <a:cubicBezTo>
                    <a:pt x="123" y="24"/>
                    <a:pt x="129" y="25"/>
                    <a:pt x="129" y="26"/>
                  </a:cubicBezTo>
                  <a:cubicBezTo>
                    <a:pt x="129" y="27"/>
                    <a:pt x="123" y="27"/>
                    <a:pt x="120" y="27"/>
                  </a:cubicBezTo>
                  <a:cubicBezTo>
                    <a:pt x="118" y="28"/>
                    <a:pt x="118" y="31"/>
                    <a:pt x="119" y="33"/>
                  </a:cubicBezTo>
                  <a:cubicBezTo>
                    <a:pt x="120" y="35"/>
                    <a:pt x="116" y="36"/>
                    <a:pt x="114" y="37"/>
                  </a:cubicBezTo>
                  <a:cubicBezTo>
                    <a:pt x="112" y="38"/>
                    <a:pt x="114" y="41"/>
                    <a:pt x="116" y="41"/>
                  </a:cubicBezTo>
                  <a:cubicBezTo>
                    <a:pt x="118" y="41"/>
                    <a:pt x="120" y="43"/>
                    <a:pt x="122" y="43"/>
                  </a:cubicBezTo>
                  <a:cubicBezTo>
                    <a:pt x="124" y="43"/>
                    <a:pt x="124" y="47"/>
                    <a:pt x="124" y="49"/>
                  </a:cubicBezTo>
                  <a:cubicBezTo>
                    <a:pt x="124" y="51"/>
                    <a:pt x="122" y="52"/>
                    <a:pt x="119" y="52"/>
                  </a:cubicBezTo>
                  <a:cubicBezTo>
                    <a:pt x="116" y="52"/>
                    <a:pt x="115" y="50"/>
                    <a:pt x="113" y="49"/>
                  </a:cubicBezTo>
                  <a:cubicBezTo>
                    <a:pt x="111" y="49"/>
                    <a:pt x="111" y="53"/>
                    <a:pt x="110" y="53"/>
                  </a:cubicBezTo>
                  <a:cubicBezTo>
                    <a:pt x="109" y="54"/>
                    <a:pt x="108" y="51"/>
                    <a:pt x="106" y="51"/>
                  </a:cubicBezTo>
                  <a:cubicBezTo>
                    <a:pt x="104" y="51"/>
                    <a:pt x="101" y="50"/>
                    <a:pt x="101" y="48"/>
                  </a:cubicBezTo>
                  <a:cubicBezTo>
                    <a:pt x="100" y="46"/>
                    <a:pt x="95" y="46"/>
                    <a:pt x="93" y="48"/>
                  </a:cubicBezTo>
                  <a:cubicBezTo>
                    <a:pt x="91" y="50"/>
                    <a:pt x="90" y="49"/>
                    <a:pt x="88" y="48"/>
                  </a:cubicBezTo>
                  <a:cubicBezTo>
                    <a:pt x="86" y="46"/>
                    <a:pt x="81" y="48"/>
                    <a:pt x="80" y="50"/>
                  </a:cubicBezTo>
                  <a:cubicBezTo>
                    <a:pt x="80" y="52"/>
                    <a:pt x="76" y="53"/>
                    <a:pt x="73" y="51"/>
                  </a:cubicBezTo>
                  <a:cubicBezTo>
                    <a:pt x="70" y="49"/>
                    <a:pt x="68" y="48"/>
                    <a:pt x="68" y="51"/>
                  </a:cubicBezTo>
                  <a:cubicBezTo>
                    <a:pt x="68" y="53"/>
                    <a:pt x="66" y="51"/>
                    <a:pt x="66" y="50"/>
                  </a:cubicBezTo>
                  <a:cubicBezTo>
                    <a:pt x="66" y="48"/>
                    <a:pt x="62" y="45"/>
                    <a:pt x="59" y="44"/>
                  </a:cubicBezTo>
                  <a:cubicBezTo>
                    <a:pt x="57" y="43"/>
                    <a:pt x="50" y="43"/>
                    <a:pt x="50" y="41"/>
                  </a:cubicBezTo>
                  <a:cubicBezTo>
                    <a:pt x="50" y="40"/>
                    <a:pt x="45" y="39"/>
                    <a:pt x="44" y="41"/>
                  </a:cubicBezTo>
                  <a:cubicBezTo>
                    <a:pt x="43" y="44"/>
                    <a:pt x="42" y="42"/>
                    <a:pt x="40" y="41"/>
                  </a:cubicBezTo>
                  <a:cubicBezTo>
                    <a:pt x="39" y="40"/>
                    <a:pt x="35" y="42"/>
                    <a:pt x="34" y="43"/>
                  </a:cubicBezTo>
                  <a:cubicBezTo>
                    <a:pt x="33" y="44"/>
                    <a:pt x="28" y="47"/>
                    <a:pt x="25" y="47"/>
                  </a:cubicBezTo>
                  <a:cubicBezTo>
                    <a:pt x="23" y="47"/>
                    <a:pt x="24" y="50"/>
                    <a:pt x="21" y="51"/>
                  </a:cubicBezTo>
                  <a:cubicBezTo>
                    <a:pt x="18" y="51"/>
                    <a:pt x="19" y="54"/>
                    <a:pt x="19" y="55"/>
                  </a:cubicBezTo>
                  <a:cubicBezTo>
                    <a:pt x="19" y="56"/>
                    <a:pt x="21" y="59"/>
                    <a:pt x="18" y="60"/>
                  </a:cubicBezTo>
                  <a:cubicBezTo>
                    <a:pt x="16" y="61"/>
                    <a:pt x="14" y="56"/>
                    <a:pt x="12" y="55"/>
                  </a:cubicBezTo>
                  <a:cubicBezTo>
                    <a:pt x="9" y="53"/>
                    <a:pt x="7" y="55"/>
                    <a:pt x="7" y="58"/>
                  </a:cubicBezTo>
                  <a:cubicBezTo>
                    <a:pt x="7" y="60"/>
                    <a:pt x="4" y="60"/>
                    <a:pt x="3" y="63"/>
                  </a:cubicBezTo>
                  <a:cubicBezTo>
                    <a:pt x="2" y="65"/>
                    <a:pt x="6" y="65"/>
                    <a:pt x="6" y="66"/>
                  </a:cubicBezTo>
                  <a:cubicBezTo>
                    <a:pt x="6" y="68"/>
                    <a:pt x="3" y="69"/>
                    <a:pt x="3" y="69"/>
                  </a:cubicBezTo>
                  <a:cubicBezTo>
                    <a:pt x="2" y="69"/>
                    <a:pt x="0" y="73"/>
                    <a:pt x="1" y="74"/>
                  </a:cubicBezTo>
                  <a:cubicBezTo>
                    <a:pt x="2" y="75"/>
                    <a:pt x="6" y="75"/>
                    <a:pt x="6" y="77"/>
                  </a:cubicBezTo>
                  <a:cubicBezTo>
                    <a:pt x="5" y="80"/>
                    <a:pt x="5" y="82"/>
                    <a:pt x="7" y="81"/>
                  </a:cubicBezTo>
                  <a:cubicBezTo>
                    <a:pt x="9" y="81"/>
                    <a:pt x="11" y="81"/>
                    <a:pt x="13" y="81"/>
                  </a:cubicBezTo>
                  <a:cubicBezTo>
                    <a:pt x="14" y="81"/>
                    <a:pt x="15" y="84"/>
                    <a:pt x="18" y="87"/>
                  </a:cubicBezTo>
                  <a:cubicBezTo>
                    <a:pt x="20" y="90"/>
                    <a:pt x="21" y="91"/>
                    <a:pt x="19" y="92"/>
                  </a:cubicBezTo>
                  <a:cubicBezTo>
                    <a:pt x="16" y="92"/>
                    <a:pt x="17" y="94"/>
                    <a:pt x="20" y="95"/>
                  </a:cubicBezTo>
                  <a:cubicBezTo>
                    <a:pt x="21" y="96"/>
                    <a:pt x="22" y="96"/>
                    <a:pt x="23" y="97"/>
                  </a:cubicBezTo>
                  <a:cubicBezTo>
                    <a:pt x="24" y="97"/>
                    <a:pt x="24" y="96"/>
                    <a:pt x="25" y="96"/>
                  </a:cubicBezTo>
                  <a:cubicBezTo>
                    <a:pt x="29" y="92"/>
                    <a:pt x="36" y="89"/>
                    <a:pt x="41" y="90"/>
                  </a:cubicBezTo>
                  <a:cubicBezTo>
                    <a:pt x="47" y="92"/>
                    <a:pt x="51" y="89"/>
                    <a:pt x="54" y="93"/>
                  </a:cubicBezTo>
                  <a:cubicBezTo>
                    <a:pt x="56" y="96"/>
                    <a:pt x="54" y="102"/>
                    <a:pt x="55" y="105"/>
                  </a:cubicBezTo>
                  <a:cubicBezTo>
                    <a:pt x="56" y="107"/>
                    <a:pt x="50" y="107"/>
                    <a:pt x="47" y="107"/>
                  </a:cubicBezTo>
                  <a:cubicBezTo>
                    <a:pt x="43" y="106"/>
                    <a:pt x="36" y="108"/>
                    <a:pt x="37" y="110"/>
                  </a:cubicBezTo>
                  <a:cubicBezTo>
                    <a:pt x="38" y="112"/>
                    <a:pt x="40" y="117"/>
                    <a:pt x="36" y="115"/>
                  </a:cubicBezTo>
                  <a:cubicBezTo>
                    <a:pt x="31" y="112"/>
                    <a:pt x="29" y="117"/>
                    <a:pt x="32" y="117"/>
                  </a:cubicBezTo>
                  <a:cubicBezTo>
                    <a:pt x="34" y="117"/>
                    <a:pt x="38" y="121"/>
                    <a:pt x="38" y="123"/>
                  </a:cubicBezTo>
                  <a:cubicBezTo>
                    <a:pt x="38" y="125"/>
                    <a:pt x="38" y="130"/>
                    <a:pt x="40" y="129"/>
                  </a:cubicBezTo>
                  <a:cubicBezTo>
                    <a:pt x="43" y="128"/>
                    <a:pt x="43" y="132"/>
                    <a:pt x="46" y="132"/>
                  </a:cubicBezTo>
                  <a:cubicBezTo>
                    <a:pt x="50" y="132"/>
                    <a:pt x="53" y="133"/>
                    <a:pt x="50" y="136"/>
                  </a:cubicBezTo>
                  <a:cubicBezTo>
                    <a:pt x="47" y="139"/>
                    <a:pt x="52" y="148"/>
                    <a:pt x="53" y="146"/>
                  </a:cubicBezTo>
                  <a:cubicBezTo>
                    <a:pt x="53" y="145"/>
                    <a:pt x="53" y="142"/>
                    <a:pt x="54" y="141"/>
                  </a:cubicBezTo>
                  <a:cubicBezTo>
                    <a:pt x="52" y="136"/>
                    <a:pt x="60" y="136"/>
                    <a:pt x="62" y="136"/>
                  </a:cubicBezTo>
                  <a:cubicBezTo>
                    <a:pt x="64" y="136"/>
                    <a:pt x="69" y="140"/>
                    <a:pt x="72" y="144"/>
                  </a:cubicBezTo>
                  <a:cubicBezTo>
                    <a:pt x="75" y="148"/>
                    <a:pt x="77" y="145"/>
                    <a:pt x="77" y="145"/>
                  </a:cubicBezTo>
                  <a:cubicBezTo>
                    <a:pt x="78" y="109"/>
                    <a:pt x="78" y="109"/>
                    <a:pt x="78" y="109"/>
                  </a:cubicBezTo>
                  <a:cubicBezTo>
                    <a:pt x="99" y="104"/>
                    <a:pt x="99" y="104"/>
                    <a:pt x="99" y="104"/>
                  </a:cubicBezTo>
                  <a:cubicBezTo>
                    <a:pt x="99" y="104"/>
                    <a:pt x="99" y="103"/>
                    <a:pt x="99" y="103"/>
                  </a:cubicBezTo>
                  <a:cubicBezTo>
                    <a:pt x="102" y="99"/>
                    <a:pt x="106" y="102"/>
                    <a:pt x="107" y="103"/>
                  </a:cubicBezTo>
                  <a:cubicBezTo>
                    <a:pt x="108" y="104"/>
                    <a:pt x="107" y="99"/>
                    <a:pt x="110" y="99"/>
                  </a:cubicBezTo>
                  <a:cubicBezTo>
                    <a:pt x="113" y="99"/>
                    <a:pt x="110" y="104"/>
                    <a:pt x="112" y="104"/>
                  </a:cubicBezTo>
                  <a:cubicBezTo>
                    <a:pt x="114" y="104"/>
                    <a:pt x="118" y="110"/>
                    <a:pt x="116" y="114"/>
                  </a:cubicBezTo>
                  <a:cubicBezTo>
                    <a:pt x="119" y="117"/>
                    <a:pt x="125" y="123"/>
                    <a:pt x="126" y="125"/>
                  </a:cubicBezTo>
                  <a:cubicBezTo>
                    <a:pt x="126" y="127"/>
                    <a:pt x="135" y="123"/>
                    <a:pt x="136" y="124"/>
                  </a:cubicBezTo>
                  <a:cubicBezTo>
                    <a:pt x="138" y="125"/>
                    <a:pt x="150" y="125"/>
                    <a:pt x="152" y="125"/>
                  </a:cubicBezTo>
                  <a:cubicBezTo>
                    <a:pt x="155" y="125"/>
                    <a:pt x="156" y="129"/>
                    <a:pt x="159" y="129"/>
                  </a:cubicBezTo>
                  <a:cubicBezTo>
                    <a:pt x="161" y="130"/>
                    <a:pt x="160" y="134"/>
                    <a:pt x="161" y="137"/>
                  </a:cubicBezTo>
                  <a:cubicBezTo>
                    <a:pt x="161" y="140"/>
                    <a:pt x="165" y="143"/>
                    <a:pt x="165" y="145"/>
                  </a:cubicBezTo>
                  <a:cubicBezTo>
                    <a:pt x="165" y="148"/>
                    <a:pt x="170" y="147"/>
                    <a:pt x="172" y="147"/>
                  </a:cubicBezTo>
                  <a:cubicBezTo>
                    <a:pt x="175" y="148"/>
                    <a:pt x="178" y="149"/>
                    <a:pt x="179" y="151"/>
                  </a:cubicBezTo>
                  <a:cubicBezTo>
                    <a:pt x="179" y="154"/>
                    <a:pt x="182" y="152"/>
                    <a:pt x="183" y="150"/>
                  </a:cubicBezTo>
                  <a:cubicBezTo>
                    <a:pt x="183" y="148"/>
                    <a:pt x="186" y="146"/>
                    <a:pt x="191" y="144"/>
                  </a:cubicBezTo>
                  <a:cubicBezTo>
                    <a:pt x="193" y="143"/>
                    <a:pt x="194" y="143"/>
                    <a:pt x="195" y="143"/>
                  </a:cubicBezTo>
                  <a:cubicBezTo>
                    <a:pt x="196" y="141"/>
                    <a:pt x="197" y="139"/>
                    <a:pt x="198" y="139"/>
                  </a:cubicBezTo>
                  <a:cubicBezTo>
                    <a:pt x="200" y="138"/>
                    <a:pt x="203" y="136"/>
                    <a:pt x="203" y="133"/>
                  </a:cubicBezTo>
                  <a:cubicBezTo>
                    <a:pt x="203" y="131"/>
                    <a:pt x="210" y="131"/>
                    <a:pt x="214" y="133"/>
                  </a:cubicBezTo>
                  <a:cubicBezTo>
                    <a:pt x="218" y="135"/>
                    <a:pt x="221" y="135"/>
                    <a:pt x="221" y="132"/>
                  </a:cubicBezTo>
                  <a:cubicBezTo>
                    <a:pt x="221" y="129"/>
                    <a:pt x="227" y="128"/>
                    <a:pt x="229" y="129"/>
                  </a:cubicBezTo>
                  <a:cubicBezTo>
                    <a:pt x="231" y="130"/>
                    <a:pt x="237" y="133"/>
                    <a:pt x="240" y="132"/>
                  </a:cubicBezTo>
                  <a:cubicBezTo>
                    <a:pt x="243" y="131"/>
                    <a:pt x="257" y="132"/>
                    <a:pt x="261" y="133"/>
                  </a:cubicBezTo>
                  <a:cubicBezTo>
                    <a:pt x="264" y="134"/>
                    <a:pt x="265" y="131"/>
                    <a:pt x="268" y="135"/>
                  </a:cubicBezTo>
                  <a:cubicBezTo>
                    <a:pt x="271" y="138"/>
                    <a:pt x="272" y="135"/>
                    <a:pt x="275" y="138"/>
                  </a:cubicBezTo>
                  <a:cubicBezTo>
                    <a:pt x="275" y="137"/>
                    <a:pt x="275" y="136"/>
                    <a:pt x="275" y="134"/>
                  </a:cubicBezTo>
                  <a:cubicBezTo>
                    <a:pt x="275" y="132"/>
                    <a:pt x="278" y="130"/>
                    <a:pt x="279" y="128"/>
                  </a:cubicBezTo>
                  <a:cubicBezTo>
                    <a:pt x="280" y="127"/>
                    <a:pt x="276" y="121"/>
                    <a:pt x="276" y="119"/>
                  </a:cubicBezTo>
                  <a:cubicBezTo>
                    <a:pt x="276" y="118"/>
                    <a:pt x="276" y="113"/>
                    <a:pt x="274" y="112"/>
                  </a:cubicBezTo>
                  <a:cubicBezTo>
                    <a:pt x="272" y="112"/>
                    <a:pt x="277" y="109"/>
                    <a:pt x="279" y="109"/>
                  </a:cubicBezTo>
                  <a:cubicBezTo>
                    <a:pt x="281" y="109"/>
                    <a:pt x="285" y="107"/>
                    <a:pt x="286" y="108"/>
                  </a:cubicBezTo>
                  <a:cubicBezTo>
                    <a:pt x="287" y="109"/>
                    <a:pt x="290" y="109"/>
                    <a:pt x="292" y="109"/>
                  </a:cubicBezTo>
                  <a:cubicBezTo>
                    <a:pt x="294" y="109"/>
                    <a:pt x="293" y="107"/>
                    <a:pt x="292" y="106"/>
                  </a:cubicBezTo>
                  <a:cubicBezTo>
                    <a:pt x="291" y="104"/>
                    <a:pt x="296" y="94"/>
                    <a:pt x="297" y="90"/>
                  </a:cubicBezTo>
                  <a:cubicBezTo>
                    <a:pt x="298" y="86"/>
                    <a:pt x="300" y="90"/>
                    <a:pt x="302" y="90"/>
                  </a:cubicBezTo>
                  <a:cubicBezTo>
                    <a:pt x="305" y="90"/>
                    <a:pt x="308" y="90"/>
                    <a:pt x="310" y="91"/>
                  </a:cubicBezTo>
                  <a:cubicBezTo>
                    <a:pt x="311" y="92"/>
                    <a:pt x="316" y="90"/>
                    <a:pt x="317" y="88"/>
                  </a:cubicBezTo>
                  <a:cubicBezTo>
                    <a:pt x="319" y="86"/>
                    <a:pt x="316" y="86"/>
                    <a:pt x="316" y="81"/>
                  </a:cubicBezTo>
                  <a:cubicBezTo>
                    <a:pt x="316" y="77"/>
                    <a:pt x="319" y="75"/>
                    <a:pt x="322" y="75"/>
                  </a:cubicBezTo>
                  <a:cubicBezTo>
                    <a:pt x="324" y="75"/>
                    <a:pt x="325" y="73"/>
                    <a:pt x="325" y="71"/>
                  </a:cubicBezTo>
                  <a:cubicBezTo>
                    <a:pt x="325" y="69"/>
                    <a:pt x="327" y="68"/>
                    <a:pt x="328" y="66"/>
                  </a:cubicBezTo>
                  <a:cubicBezTo>
                    <a:pt x="327" y="65"/>
                    <a:pt x="326" y="64"/>
                    <a:pt x="326" y="63"/>
                  </a:cubicBezTo>
                  <a:close/>
                  <a:moveTo>
                    <a:pt x="123" y="98"/>
                  </a:moveTo>
                  <a:cubicBezTo>
                    <a:pt x="122" y="99"/>
                    <a:pt x="112" y="96"/>
                    <a:pt x="111" y="95"/>
                  </a:cubicBezTo>
                  <a:cubicBezTo>
                    <a:pt x="111" y="93"/>
                    <a:pt x="125" y="95"/>
                    <a:pt x="123" y="98"/>
                  </a:cubicBezTo>
                  <a:close/>
                  <a:moveTo>
                    <a:pt x="258" y="97"/>
                  </a:moveTo>
                  <a:cubicBezTo>
                    <a:pt x="251" y="97"/>
                    <a:pt x="236" y="93"/>
                    <a:pt x="230" y="100"/>
                  </a:cubicBezTo>
                  <a:cubicBezTo>
                    <a:pt x="224" y="106"/>
                    <a:pt x="229" y="110"/>
                    <a:pt x="226" y="110"/>
                  </a:cubicBezTo>
                  <a:cubicBezTo>
                    <a:pt x="223" y="111"/>
                    <a:pt x="222" y="100"/>
                    <a:pt x="225" y="97"/>
                  </a:cubicBezTo>
                  <a:cubicBezTo>
                    <a:pt x="228" y="94"/>
                    <a:pt x="239" y="92"/>
                    <a:pt x="246" y="94"/>
                  </a:cubicBezTo>
                  <a:cubicBezTo>
                    <a:pt x="252" y="96"/>
                    <a:pt x="264" y="92"/>
                    <a:pt x="266" y="93"/>
                  </a:cubicBezTo>
                  <a:cubicBezTo>
                    <a:pt x="268" y="93"/>
                    <a:pt x="264" y="97"/>
                    <a:pt x="258" y="9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33" name="Google Shape;2033;p124"/>
            <p:cNvSpPr/>
            <p:nvPr/>
          </p:nvSpPr>
          <p:spPr>
            <a:xfrm>
              <a:off x="4762500" y="698500"/>
              <a:ext cx="3832223" cy="1468438"/>
            </a:xfrm>
            <a:custGeom>
              <a:avLst/>
              <a:gdLst/>
              <a:ahLst/>
              <a:cxnLst/>
              <a:rect l="l" t="t" r="r" b="b"/>
              <a:pathLst>
                <a:path w="1374" h="527" extrusionOk="0">
                  <a:moveTo>
                    <a:pt x="21" y="381"/>
                  </a:moveTo>
                  <a:cubicBezTo>
                    <a:pt x="20" y="381"/>
                    <a:pt x="17" y="380"/>
                    <a:pt x="16" y="379"/>
                  </a:cubicBezTo>
                  <a:cubicBezTo>
                    <a:pt x="15" y="378"/>
                    <a:pt x="13" y="378"/>
                    <a:pt x="11" y="378"/>
                  </a:cubicBezTo>
                  <a:cubicBezTo>
                    <a:pt x="12" y="379"/>
                    <a:pt x="12" y="379"/>
                    <a:pt x="12" y="380"/>
                  </a:cubicBezTo>
                  <a:cubicBezTo>
                    <a:pt x="13" y="382"/>
                    <a:pt x="8" y="382"/>
                    <a:pt x="10" y="384"/>
                  </a:cubicBezTo>
                  <a:cubicBezTo>
                    <a:pt x="11" y="386"/>
                    <a:pt x="6" y="386"/>
                    <a:pt x="6" y="384"/>
                  </a:cubicBezTo>
                  <a:cubicBezTo>
                    <a:pt x="6" y="382"/>
                    <a:pt x="0" y="383"/>
                    <a:pt x="0" y="384"/>
                  </a:cubicBezTo>
                  <a:cubicBezTo>
                    <a:pt x="1" y="385"/>
                    <a:pt x="0" y="386"/>
                    <a:pt x="0" y="386"/>
                  </a:cubicBezTo>
                  <a:cubicBezTo>
                    <a:pt x="2" y="387"/>
                    <a:pt x="3" y="388"/>
                    <a:pt x="4" y="388"/>
                  </a:cubicBezTo>
                  <a:cubicBezTo>
                    <a:pt x="5" y="388"/>
                    <a:pt x="19" y="390"/>
                    <a:pt x="25" y="389"/>
                  </a:cubicBezTo>
                  <a:cubicBezTo>
                    <a:pt x="25" y="388"/>
                    <a:pt x="25" y="385"/>
                    <a:pt x="25" y="383"/>
                  </a:cubicBezTo>
                  <a:cubicBezTo>
                    <a:pt x="25" y="382"/>
                    <a:pt x="22" y="380"/>
                    <a:pt x="21" y="381"/>
                  </a:cubicBezTo>
                  <a:close/>
                  <a:moveTo>
                    <a:pt x="365" y="14"/>
                  </a:moveTo>
                  <a:cubicBezTo>
                    <a:pt x="374" y="13"/>
                    <a:pt x="374" y="8"/>
                    <a:pt x="369" y="8"/>
                  </a:cubicBezTo>
                  <a:cubicBezTo>
                    <a:pt x="364" y="7"/>
                    <a:pt x="363" y="10"/>
                    <a:pt x="361" y="10"/>
                  </a:cubicBezTo>
                  <a:cubicBezTo>
                    <a:pt x="359" y="10"/>
                    <a:pt x="350" y="12"/>
                    <a:pt x="352" y="14"/>
                  </a:cubicBezTo>
                  <a:cubicBezTo>
                    <a:pt x="354" y="16"/>
                    <a:pt x="360" y="15"/>
                    <a:pt x="365" y="14"/>
                  </a:cubicBezTo>
                  <a:close/>
                  <a:moveTo>
                    <a:pt x="411" y="147"/>
                  </a:moveTo>
                  <a:cubicBezTo>
                    <a:pt x="414" y="147"/>
                    <a:pt x="422" y="145"/>
                    <a:pt x="423" y="144"/>
                  </a:cubicBezTo>
                  <a:cubicBezTo>
                    <a:pt x="424" y="142"/>
                    <a:pt x="420" y="140"/>
                    <a:pt x="414" y="140"/>
                  </a:cubicBezTo>
                  <a:cubicBezTo>
                    <a:pt x="409" y="140"/>
                    <a:pt x="408" y="146"/>
                    <a:pt x="411" y="147"/>
                  </a:cubicBezTo>
                  <a:close/>
                  <a:moveTo>
                    <a:pt x="586" y="25"/>
                  </a:moveTo>
                  <a:cubicBezTo>
                    <a:pt x="591" y="27"/>
                    <a:pt x="589" y="28"/>
                    <a:pt x="585" y="28"/>
                  </a:cubicBezTo>
                  <a:cubicBezTo>
                    <a:pt x="580" y="28"/>
                    <a:pt x="576" y="30"/>
                    <a:pt x="579" y="31"/>
                  </a:cubicBezTo>
                  <a:cubicBezTo>
                    <a:pt x="581" y="32"/>
                    <a:pt x="581" y="35"/>
                    <a:pt x="586" y="36"/>
                  </a:cubicBezTo>
                  <a:cubicBezTo>
                    <a:pt x="591" y="37"/>
                    <a:pt x="596" y="33"/>
                    <a:pt x="596" y="30"/>
                  </a:cubicBezTo>
                  <a:cubicBezTo>
                    <a:pt x="595" y="27"/>
                    <a:pt x="613" y="25"/>
                    <a:pt x="618" y="23"/>
                  </a:cubicBezTo>
                  <a:cubicBezTo>
                    <a:pt x="622" y="22"/>
                    <a:pt x="615" y="17"/>
                    <a:pt x="620" y="17"/>
                  </a:cubicBezTo>
                  <a:cubicBezTo>
                    <a:pt x="625" y="16"/>
                    <a:pt x="623" y="14"/>
                    <a:pt x="616" y="13"/>
                  </a:cubicBezTo>
                  <a:cubicBezTo>
                    <a:pt x="610" y="12"/>
                    <a:pt x="613" y="7"/>
                    <a:pt x="611" y="5"/>
                  </a:cubicBezTo>
                  <a:cubicBezTo>
                    <a:pt x="608" y="3"/>
                    <a:pt x="607" y="7"/>
                    <a:pt x="599" y="9"/>
                  </a:cubicBezTo>
                  <a:cubicBezTo>
                    <a:pt x="591" y="10"/>
                    <a:pt x="586" y="13"/>
                    <a:pt x="590" y="14"/>
                  </a:cubicBezTo>
                  <a:cubicBezTo>
                    <a:pt x="593" y="16"/>
                    <a:pt x="590" y="20"/>
                    <a:pt x="586" y="20"/>
                  </a:cubicBezTo>
                  <a:cubicBezTo>
                    <a:pt x="583" y="19"/>
                    <a:pt x="582" y="23"/>
                    <a:pt x="586" y="25"/>
                  </a:cubicBezTo>
                  <a:close/>
                  <a:moveTo>
                    <a:pt x="599" y="32"/>
                  </a:moveTo>
                  <a:cubicBezTo>
                    <a:pt x="599" y="34"/>
                    <a:pt x="591" y="37"/>
                    <a:pt x="594" y="39"/>
                  </a:cubicBezTo>
                  <a:cubicBezTo>
                    <a:pt x="596" y="41"/>
                    <a:pt x="597" y="40"/>
                    <a:pt x="600" y="41"/>
                  </a:cubicBezTo>
                  <a:cubicBezTo>
                    <a:pt x="602" y="41"/>
                    <a:pt x="603" y="47"/>
                    <a:pt x="607" y="46"/>
                  </a:cubicBezTo>
                  <a:cubicBezTo>
                    <a:pt x="612" y="45"/>
                    <a:pt x="623" y="51"/>
                    <a:pt x="630" y="51"/>
                  </a:cubicBezTo>
                  <a:cubicBezTo>
                    <a:pt x="637" y="51"/>
                    <a:pt x="638" y="45"/>
                    <a:pt x="636" y="45"/>
                  </a:cubicBezTo>
                  <a:cubicBezTo>
                    <a:pt x="634" y="45"/>
                    <a:pt x="635" y="41"/>
                    <a:pt x="639" y="36"/>
                  </a:cubicBezTo>
                  <a:cubicBezTo>
                    <a:pt x="643" y="30"/>
                    <a:pt x="627" y="26"/>
                    <a:pt x="627" y="31"/>
                  </a:cubicBezTo>
                  <a:cubicBezTo>
                    <a:pt x="627" y="35"/>
                    <a:pt x="623" y="30"/>
                    <a:pt x="621" y="27"/>
                  </a:cubicBezTo>
                  <a:cubicBezTo>
                    <a:pt x="620" y="24"/>
                    <a:pt x="599" y="29"/>
                    <a:pt x="599" y="32"/>
                  </a:cubicBezTo>
                  <a:close/>
                  <a:moveTo>
                    <a:pt x="480" y="150"/>
                  </a:moveTo>
                  <a:cubicBezTo>
                    <a:pt x="484" y="152"/>
                    <a:pt x="487" y="151"/>
                    <a:pt x="486" y="148"/>
                  </a:cubicBezTo>
                  <a:cubicBezTo>
                    <a:pt x="486" y="144"/>
                    <a:pt x="477" y="149"/>
                    <a:pt x="480" y="150"/>
                  </a:cubicBezTo>
                  <a:close/>
                  <a:moveTo>
                    <a:pt x="580" y="8"/>
                  </a:moveTo>
                  <a:cubicBezTo>
                    <a:pt x="581" y="5"/>
                    <a:pt x="565" y="6"/>
                    <a:pt x="570" y="10"/>
                  </a:cubicBezTo>
                  <a:cubicBezTo>
                    <a:pt x="571" y="11"/>
                    <a:pt x="579" y="12"/>
                    <a:pt x="580" y="8"/>
                  </a:cubicBezTo>
                  <a:close/>
                  <a:moveTo>
                    <a:pt x="1280" y="181"/>
                  </a:moveTo>
                  <a:cubicBezTo>
                    <a:pt x="1285" y="183"/>
                    <a:pt x="1288" y="178"/>
                    <a:pt x="1292" y="180"/>
                  </a:cubicBezTo>
                  <a:cubicBezTo>
                    <a:pt x="1295" y="183"/>
                    <a:pt x="1305" y="179"/>
                    <a:pt x="1308" y="179"/>
                  </a:cubicBezTo>
                  <a:cubicBezTo>
                    <a:pt x="1312" y="178"/>
                    <a:pt x="1310" y="173"/>
                    <a:pt x="1300" y="172"/>
                  </a:cubicBezTo>
                  <a:cubicBezTo>
                    <a:pt x="1289" y="170"/>
                    <a:pt x="1275" y="178"/>
                    <a:pt x="1280" y="181"/>
                  </a:cubicBezTo>
                  <a:close/>
                  <a:moveTo>
                    <a:pt x="636" y="65"/>
                  </a:moveTo>
                  <a:cubicBezTo>
                    <a:pt x="639" y="67"/>
                    <a:pt x="650" y="63"/>
                    <a:pt x="657" y="63"/>
                  </a:cubicBezTo>
                  <a:cubicBezTo>
                    <a:pt x="664" y="63"/>
                    <a:pt x="684" y="58"/>
                    <a:pt x="685" y="54"/>
                  </a:cubicBezTo>
                  <a:cubicBezTo>
                    <a:pt x="686" y="50"/>
                    <a:pt x="678" y="50"/>
                    <a:pt x="674" y="47"/>
                  </a:cubicBezTo>
                  <a:cubicBezTo>
                    <a:pt x="671" y="44"/>
                    <a:pt x="664" y="47"/>
                    <a:pt x="663" y="49"/>
                  </a:cubicBezTo>
                  <a:cubicBezTo>
                    <a:pt x="661" y="52"/>
                    <a:pt x="659" y="50"/>
                    <a:pt x="664" y="45"/>
                  </a:cubicBezTo>
                  <a:cubicBezTo>
                    <a:pt x="668" y="41"/>
                    <a:pt x="659" y="37"/>
                    <a:pt x="659" y="40"/>
                  </a:cubicBezTo>
                  <a:cubicBezTo>
                    <a:pt x="659" y="43"/>
                    <a:pt x="650" y="40"/>
                    <a:pt x="650" y="43"/>
                  </a:cubicBezTo>
                  <a:cubicBezTo>
                    <a:pt x="650" y="46"/>
                    <a:pt x="647" y="47"/>
                    <a:pt x="648" y="49"/>
                  </a:cubicBezTo>
                  <a:cubicBezTo>
                    <a:pt x="648" y="52"/>
                    <a:pt x="642" y="48"/>
                    <a:pt x="642" y="54"/>
                  </a:cubicBezTo>
                  <a:cubicBezTo>
                    <a:pt x="641" y="60"/>
                    <a:pt x="632" y="63"/>
                    <a:pt x="636" y="65"/>
                  </a:cubicBezTo>
                  <a:close/>
                  <a:moveTo>
                    <a:pt x="943" y="114"/>
                  </a:moveTo>
                  <a:cubicBezTo>
                    <a:pt x="946" y="116"/>
                    <a:pt x="947" y="118"/>
                    <a:pt x="949" y="120"/>
                  </a:cubicBezTo>
                  <a:cubicBezTo>
                    <a:pt x="951" y="121"/>
                    <a:pt x="958" y="119"/>
                    <a:pt x="961" y="118"/>
                  </a:cubicBezTo>
                  <a:cubicBezTo>
                    <a:pt x="964" y="117"/>
                    <a:pt x="964" y="122"/>
                    <a:pt x="969" y="119"/>
                  </a:cubicBezTo>
                  <a:cubicBezTo>
                    <a:pt x="973" y="116"/>
                    <a:pt x="978" y="118"/>
                    <a:pt x="983" y="118"/>
                  </a:cubicBezTo>
                  <a:cubicBezTo>
                    <a:pt x="988" y="118"/>
                    <a:pt x="982" y="111"/>
                    <a:pt x="982" y="108"/>
                  </a:cubicBezTo>
                  <a:cubicBezTo>
                    <a:pt x="982" y="106"/>
                    <a:pt x="988" y="107"/>
                    <a:pt x="986" y="110"/>
                  </a:cubicBezTo>
                  <a:cubicBezTo>
                    <a:pt x="985" y="112"/>
                    <a:pt x="989" y="118"/>
                    <a:pt x="997" y="117"/>
                  </a:cubicBezTo>
                  <a:cubicBezTo>
                    <a:pt x="1005" y="117"/>
                    <a:pt x="999" y="112"/>
                    <a:pt x="1003" y="110"/>
                  </a:cubicBezTo>
                  <a:cubicBezTo>
                    <a:pt x="1006" y="109"/>
                    <a:pt x="1006" y="107"/>
                    <a:pt x="1000" y="103"/>
                  </a:cubicBezTo>
                  <a:cubicBezTo>
                    <a:pt x="995" y="100"/>
                    <a:pt x="988" y="102"/>
                    <a:pt x="983" y="100"/>
                  </a:cubicBezTo>
                  <a:cubicBezTo>
                    <a:pt x="978" y="98"/>
                    <a:pt x="972" y="98"/>
                    <a:pt x="972" y="103"/>
                  </a:cubicBezTo>
                  <a:cubicBezTo>
                    <a:pt x="971" y="108"/>
                    <a:pt x="961" y="97"/>
                    <a:pt x="956" y="96"/>
                  </a:cubicBezTo>
                  <a:cubicBezTo>
                    <a:pt x="951" y="94"/>
                    <a:pt x="935" y="110"/>
                    <a:pt x="943" y="114"/>
                  </a:cubicBezTo>
                  <a:close/>
                  <a:moveTo>
                    <a:pt x="992" y="145"/>
                  </a:moveTo>
                  <a:cubicBezTo>
                    <a:pt x="997" y="144"/>
                    <a:pt x="989" y="136"/>
                    <a:pt x="982" y="135"/>
                  </a:cubicBezTo>
                  <a:cubicBezTo>
                    <a:pt x="975" y="134"/>
                    <a:pt x="968" y="140"/>
                    <a:pt x="969" y="141"/>
                  </a:cubicBezTo>
                  <a:cubicBezTo>
                    <a:pt x="971" y="144"/>
                    <a:pt x="988" y="146"/>
                    <a:pt x="992" y="145"/>
                  </a:cubicBezTo>
                  <a:close/>
                  <a:moveTo>
                    <a:pt x="973" y="129"/>
                  </a:moveTo>
                  <a:cubicBezTo>
                    <a:pt x="973" y="125"/>
                    <a:pt x="960" y="130"/>
                    <a:pt x="966" y="132"/>
                  </a:cubicBezTo>
                  <a:cubicBezTo>
                    <a:pt x="969" y="133"/>
                    <a:pt x="973" y="133"/>
                    <a:pt x="973" y="129"/>
                  </a:cubicBezTo>
                  <a:close/>
                  <a:moveTo>
                    <a:pt x="1015" y="114"/>
                  </a:moveTo>
                  <a:cubicBezTo>
                    <a:pt x="1020" y="115"/>
                    <a:pt x="1023" y="120"/>
                    <a:pt x="1034" y="121"/>
                  </a:cubicBezTo>
                  <a:cubicBezTo>
                    <a:pt x="1045" y="121"/>
                    <a:pt x="1053" y="119"/>
                    <a:pt x="1054" y="117"/>
                  </a:cubicBezTo>
                  <a:cubicBezTo>
                    <a:pt x="1054" y="115"/>
                    <a:pt x="1044" y="111"/>
                    <a:pt x="1040" y="113"/>
                  </a:cubicBezTo>
                  <a:cubicBezTo>
                    <a:pt x="1037" y="115"/>
                    <a:pt x="1035" y="110"/>
                    <a:pt x="1031" y="111"/>
                  </a:cubicBezTo>
                  <a:cubicBezTo>
                    <a:pt x="1027" y="112"/>
                    <a:pt x="1022" y="112"/>
                    <a:pt x="1020" y="109"/>
                  </a:cubicBezTo>
                  <a:cubicBezTo>
                    <a:pt x="1018" y="105"/>
                    <a:pt x="1012" y="114"/>
                    <a:pt x="1015" y="114"/>
                  </a:cubicBezTo>
                  <a:close/>
                  <a:moveTo>
                    <a:pt x="220" y="18"/>
                  </a:moveTo>
                  <a:cubicBezTo>
                    <a:pt x="226" y="13"/>
                    <a:pt x="233" y="17"/>
                    <a:pt x="234" y="15"/>
                  </a:cubicBezTo>
                  <a:cubicBezTo>
                    <a:pt x="235" y="13"/>
                    <a:pt x="224" y="12"/>
                    <a:pt x="220" y="14"/>
                  </a:cubicBezTo>
                  <a:cubicBezTo>
                    <a:pt x="216" y="16"/>
                    <a:pt x="206" y="14"/>
                    <a:pt x="207" y="17"/>
                  </a:cubicBezTo>
                  <a:cubicBezTo>
                    <a:pt x="208" y="19"/>
                    <a:pt x="215" y="23"/>
                    <a:pt x="220" y="18"/>
                  </a:cubicBezTo>
                  <a:close/>
                  <a:moveTo>
                    <a:pt x="990" y="419"/>
                  </a:moveTo>
                  <a:cubicBezTo>
                    <a:pt x="988" y="413"/>
                    <a:pt x="994" y="406"/>
                    <a:pt x="990" y="402"/>
                  </a:cubicBezTo>
                  <a:cubicBezTo>
                    <a:pt x="985" y="399"/>
                    <a:pt x="987" y="391"/>
                    <a:pt x="984" y="393"/>
                  </a:cubicBezTo>
                  <a:cubicBezTo>
                    <a:pt x="982" y="394"/>
                    <a:pt x="984" y="401"/>
                    <a:pt x="981" y="401"/>
                  </a:cubicBezTo>
                  <a:cubicBezTo>
                    <a:pt x="977" y="402"/>
                    <a:pt x="980" y="405"/>
                    <a:pt x="979" y="410"/>
                  </a:cubicBezTo>
                  <a:cubicBezTo>
                    <a:pt x="977" y="415"/>
                    <a:pt x="980" y="422"/>
                    <a:pt x="981" y="426"/>
                  </a:cubicBezTo>
                  <a:cubicBezTo>
                    <a:pt x="983" y="430"/>
                    <a:pt x="979" y="453"/>
                    <a:pt x="981" y="457"/>
                  </a:cubicBezTo>
                  <a:cubicBezTo>
                    <a:pt x="983" y="461"/>
                    <a:pt x="978" y="477"/>
                    <a:pt x="979" y="479"/>
                  </a:cubicBezTo>
                  <a:cubicBezTo>
                    <a:pt x="982" y="483"/>
                    <a:pt x="980" y="475"/>
                    <a:pt x="985" y="474"/>
                  </a:cubicBezTo>
                  <a:cubicBezTo>
                    <a:pt x="989" y="473"/>
                    <a:pt x="989" y="479"/>
                    <a:pt x="991" y="480"/>
                  </a:cubicBezTo>
                  <a:cubicBezTo>
                    <a:pt x="994" y="481"/>
                    <a:pt x="992" y="472"/>
                    <a:pt x="990" y="473"/>
                  </a:cubicBezTo>
                  <a:cubicBezTo>
                    <a:pt x="988" y="473"/>
                    <a:pt x="986" y="467"/>
                    <a:pt x="985" y="463"/>
                  </a:cubicBezTo>
                  <a:cubicBezTo>
                    <a:pt x="983" y="460"/>
                    <a:pt x="987" y="455"/>
                    <a:pt x="987" y="450"/>
                  </a:cubicBezTo>
                  <a:cubicBezTo>
                    <a:pt x="987" y="446"/>
                    <a:pt x="993" y="446"/>
                    <a:pt x="996" y="449"/>
                  </a:cubicBezTo>
                  <a:cubicBezTo>
                    <a:pt x="1000" y="453"/>
                    <a:pt x="1000" y="451"/>
                    <a:pt x="999" y="448"/>
                  </a:cubicBezTo>
                  <a:cubicBezTo>
                    <a:pt x="998" y="445"/>
                    <a:pt x="993" y="426"/>
                    <a:pt x="990" y="419"/>
                  </a:cubicBezTo>
                  <a:close/>
                  <a:moveTo>
                    <a:pt x="243" y="15"/>
                  </a:moveTo>
                  <a:cubicBezTo>
                    <a:pt x="246" y="18"/>
                    <a:pt x="233" y="17"/>
                    <a:pt x="232" y="19"/>
                  </a:cubicBezTo>
                  <a:cubicBezTo>
                    <a:pt x="230" y="22"/>
                    <a:pt x="223" y="21"/>
                    <a:pt x="224" y="24"/>
                  </a:cubicBezTo>
                  <a:cubicBezTo>
                    <a:pt x="226" y="27"/>
                    <a:pt x="237" y="27"/>
                    <a:pt x="237" y="24"/>
                  </a:cubicBezTo>
                  <a:cubicBezTo>
                    <a:pt x="237" y="22"/>
                    <a:pt x="244" y="24"/>
                    <a:pt x="244" y="22"/>
                  </a:cubicBezTo>
                  <a:cubicBezTo>
                    <a:pt x="244" y="20"/>
                    <a:pt x="247" y="18"/>
                    <a:pt x="253" y="17"/>
                  </a:cubicBezTo>
                  <a:cubicBezTo>
                    <a:pt x="260" y="17"/>
                    <a:pt x="260" y="14"/>
                    <a:pt x="254" y="11"/>
                  </a:cubicBezTo>
                  <a:cubicBezTo>
                    <a:pt x="248" y="8"/>
                    <a:pt x="239" y="13"/>
                    <a:pt x="243" y="15"/>
                  </a:cubicBezTo>
                  <a:close/>
                  <a:moveTo>
                    <a:pt x="232" y="208"/>
                  </a:moveTo>
                  <a:cubicBezTo>
                    <a:pt x="239" y="213"/>
                    <a:pt x="244" y="205"/>
                    <a:pt x="247" y="204"/>
                  </a:cubicBezTo>
                  <a:cubicBezTo>
                    <a:pt x="250" y="204"/>
                    <a:pt x="245" y="201"/>
                    <a:pt x="240" y="199"/>
                  </a:cubicBezTo>
                  <a:cubicBezTo>
                    <a:pt x="235" y="198"/>
                    <a:pt x="228" y="203"/>
                    <a:pt x="232" y="208"/>
                  </a:cubicBezTo>
                  <a:close/>
                  <a:moveTo>
                    <a:pt x="1372" y="248"/>
                  </a:moveTo>
                  <a:cubicBezTo>
                    <a:pt x="1369" y="247"/>
                    <a:pt x="1362" y="242"/>
                    <a:pt x="1360" y="240"/>
                  </a:cubicBezTo>
                  <a:cubicBezTo>
                    <a:pt x="1358" y="237"/>
                    <a:pt x="1349" y="236"/>
                    <a:pt x="1349" y="237"/>
                  </a:cubicBezTo>
                  <a:cubicBezTo>
                    <a:pt x="1349" y="238"/>
                    <a:pt x="1346" y="237"/>
                    <a:pt x="1345" y="235"/>
                  </a:cubicBezTo>
                  <a:cubicBezTo>
                    <a:pt x="1344" y="234"/>
                    <a:pt x="1335" y="233"/>
                    <a:pt x="1334" y="235"/>
                  </a:cubicBezTo>
                  <a:cubicBezTo>
                    <a:pt x="1334" y="237"/>
                    <a:pt x="1337" y="237"/>
                    <a:pt x="1338" y="239"/>
                  </a:cubicBezTo>
                  <a:cubicBezTo>
                    <a:pt x="1340" y="241"/>
                    <a:pt x="1336" y="242"/>
                    <a:pt x="1337" y="244"/>
                  </a:cubicBezTo>
                  <a:cubicBezTo>
                    <a:pt x="1338" y="246"/>
                    <a:pt x="1333" y="243"/>
                    <a:pt x="1332" y="242"/>
                  </a:cubicBezTo>
                  <a:cubicBezTo>
                    <a:pt x="1330" y="240"/>
                    <a:pt x="1331" y="236"/>
                    <a:pt x="1331" y="233"/>
                  </a:cubicBezTo>
                  <a:cubicBezTo>
                    <a:pt x="1332" y="231"/>
                    <a:pt x="1329" y="231"/>
                    <a:pt x="1328" y="229"/>
                  </a:cubicBezTo>
                  <a:cubicBezTo>
                    <a:pt x="1328" y="227"/>
                    <a:pt x="1317" y="222"/>
                    <a:pt x="1313" y="220"/>
                  </a:cubicBezTo>
                  <a:cubicBezTo>
                    <a:pt x="1308" y="218"/>
                    <a:pt x="1302" y="216"/>
                    <a:pt x="1301" y="214"/>
                  </a:cubicBezTo>
                  <a:cubicBezTo>
                    <a:pt x="1299" y="212"/>
                    <a:pt x="1291" y="211"/>
                    <a:pt x="1288" y="208"/>
                  </a:cubicBezTo>
                  <a:cubicBezTo>
                    <a:pt x="1285" y="205"/>
                    <a:pt x="1272" y="199"/>
                    <a:pt x="1266" y="199"/>
                  </a:cubicBezTo>
                  <a:cubicBezTo>
                    <a:pt x="1260" y="198"/>
                    <a:pt x="1261" y="195"/>
                    <a:pt x="1258" y="196"/>
                  </a:cubicBezTo>
                  <a:cubicBezTo>
                    <a:pt x="1256" y="196"/>
                    <a:pt x="1243" y="196"/>
                    <a:pt x="1239" y="195"/>
                  </a:cubicBezTo>
                  <a:cubicBezTo>
                    <a:pt x="1236" y="194"/>
                    <a:pt x="1235" y="197"/>
                    <a:pt x="1232" y="196"/>
                  </a:cubicBezTo>
                  <a:cubicBezTo>
                    <a:pt x="1229" y="195"/>
                    <a:pt x="1215" y="190"/>
                    <a:pt x="1214" y="192"/>
                  </a:cubicBezTo>
                  <a:cubicBezTo>
                    <a:pt x="1212" y="194"/>
                    <a:pt x="1213" y="197"/>
                    <a:pt x="1211" y="197"/>
                  </a:cubicBezTo>
                  <a:cubicBezTo>
                    <a:pt x="1209" y="198"/>
                    <a:pt x="1211" y="200"/>
                    <a:pt x="1215" y="203"/>
                  </a:cubicBezTo>
                  <a:cubicBezTo>
                    <a:pt x="1219" y="207"/>
                    <a:pt x="1216" y="210"/>
                    <a:pt x="1213" y="211"/>
                  </a:cubicBezTo>
                  <a:cubicBezTo>
                    <a:pt x="1209" y="213"/>
                    <a:pt x="1204" y="210"/>
                    <a:pt x="1202" y="207"/>
                  </a:cubicBezTo>
                  <a:cubicBezTo>
                    <a:pt x="1200" y="204"/>
                    <a:pt x="1195" y="206"/>
                    <a:pt x="1194" y="202"/>
                  </a:cubicBezTo>
                  <a:cubicBezTo>
                    <a:pt x="1193" y="198"/>
                    <a:pt x="1195" y="198"/>
                    <a:pt x="1198" y="200"/>
                  </a:cubicBezTo>
                  <a:cubicBezTo>
                    <a:pt x="1200" y="202"/>
                    <a:pt x="1203" y="200"/>
                    <a:pt x="1204" y="198"/>
                  </a:cubicBezTo>
                  <a:cubicBezTo>
                    <a:pt x="1204" y="195"/>
                    <a:pt x="1197" y="193"/>
                    <a:pt x="1194" y="194"/>
                  </a:cubicBezTo>
                  <a:cubicBezTo>
                    <a:pt x="1190" y="194"/>
                    <a:pt x="1188" y="199"/>
                    <a:pt x="1184" y="201"/>
                  </a:cubicBezTo>
                  <a:cubicBezTo>
                    <a:pt x="1180" y="203"/>
                    <a:pt x="1166" y="200"/>
                    <a:pt x="1164" y="199"/>
                  </a:cubicBezTo>
                  <a:cubicBezTo>
                    <a:pt x="1162" y="197"/>
                    <a:pt x="1142" y="199"/>
                    <a:pt x="1140" y="200"/>
                  </a:cubicBezTo>
                  <a:cubicBezTo>
                    <a:pt x="1138" y="202"/>
                    <a:pt x="1139" y="207"/>
                    <a:pt x="1138" y="208"/>
                  </a:cubicBezTo>
                  <a:cubicBezTo>
                    <a:pt x="1137" y="208"/>
                    <a:pt x="1136" y="201"/>
                    <a:pt x="1136" y="200"/>
                  </a:cubicBezTo>
                  <a:cubicBezTo>
                    <a:pt x="1136" y="199"/>
                    <a:pt x="1133" y="198"/>
                    <a:pt x="1130" y="198"/>
                  </a:cubicBezTo>
                  <a:cubicBezTo>
                    <a:pt x="1126" y="198"/>
                    <a:pt x="1124" y="198"/>
                    <a:pt x="1125" y="196"/>
                  </a:cubicBezTo>
                  <a:cubicBezTo>
                    <a:pt x="1127" y="194"/>
                    <a:pt x="1124" y="193"/>
                    <a:pt x="1127" y="191"/>
                  </a:cubicBezTo>
                  <a:cubicBezTo>
                    <a:pt x="1130" y="189"/>
                    <a:pt x="1122" y="183"/>
                    <a:pt x="1114" y="179"/>
                  </a:cubicBezTo>
                  <a:cubicBezTo>
                    <a:pt x="1106" y="176"/>
                    <a:pt x="1088" y="178"/>
                    <a:pt x="1083" y="180"/>
                  </a:cubicBezTo>
                  <a:cubicBezTo>
                    <a:pt x="1079" y="181"/>
                    <a:pt x="1069" y="181"/>
                    <a:pt x="1065" y="181"/>
                  </a:cubicBezTo>
                  <a:cubicBezTo>
                    <a:pt x="1060" y="181"/>
                    <a:pt x="1064" y="179"/>
                    <a:pt x="1062" y="177"/>
                  </a:cubicBezTo>
                  <a:cubicBezTo>
                    <a:pt x="1061" y="175"/>
                    <a:pt x="1053" y="172"/>
                    <a:pt x="1052" y="174"/>
                  </a:cubicBezTo>
                  <a:cubicBezTo>
                    <a:pt x="1051" y="176"/>
                    <a:pt x="1049" y="174"/>
                    <a:pt x="1049" y="172"/>
                  </a:cubicBezTo>
                  <a:cubicBezTo>
                    <a:pt x="1049" y="171"/>
                    <a:pt x="1042" y="169"/>
                    <a:pt x="1039" y="169"/>
                  </a:cubicBezTo>
                  <a:cubicBezTo>
                    <a:pt x="1036" y="170"/>
                    <a:pt x="1035" y="167"/>
                    <a:pt x="1038" y="167"/>
                  </a:cubicBezTo>
                  <a:cubicBezTo>
                    <a:pt x="1042" y="167"/>
                    <a:pt x="1047" y="167"/>
                    <a:pt x="1045" y="163"/>
                  </a:cubicBezTo>
                  <a:cubicBezTo>
                    <a:pt x="1042" y="160"/>
                    <a:pt x="1021" y="158"/>
                    <a:pt x="1019" y="159"/>
                  </a:cubicBezTo>
                  <a:cubicBezTo>
                    <a:pt x="1017" y="160"/>
                    <a:pt x="1019" y="163"/>
                    <a:pt x="1014" y="167"/>
                  </a:cubicBezTo>
                  <a:cubicBezTo>
                    <a:pt x="1010" y="171"/>
                    <a:pt x="1005" y="168"/>
                    <a:pt x="1006" y="166"/>
                  </a:cubicBezTo>
                  <a:cubicBezTo>
                    <a:pt x="1006" y="164"/>
                    <a:pt x="1012" y="164"/>
                    <a:pt x="1012" y="162"/>
                  </a:cubicBezTo>
                  <a:cubicBezTo>
                    <a:pt x="1012" y="160"/>
                    <a:pt x="1004" y="161"/>
                    <a:pt x="1003" y="160"/>
                  </a:cubicBezTo>
                  <a:cubicBezTo>
                    <a:pt x="1002" y="158"/>
                    <a:pt x="1005" y="157"/>
                    <a:pt x="1007" y="157"/>
                  </a:cubicBezTo>
                  <a:cubicBezTo>
                    <a:pt x="1010" y="158"/>
                    <a:pt x="1015" y="159"/>
                    <a:pt x="1015" y="157"/>
                  </a:cubicBezTo>
                  <a:cubicBezTo>
                    <a:pt x="1016" y="156"/>
                    <a:pt x="1012" y="156"/>
                    <a:pt x="1008" y="155"/>
                  </a:cubicBezTo>
                  <a:cubicBezTo>
                    <a:pt x="1003" y="154"/>
                    <a:pt x="991" y="152"/>
                    <a:pt x="985" y="152"/>
                  </a:cubicBezTo>
                  <a:cubicBezTo>
                    <a:pt x="979" y="153"/>
                    <a:pt x="977" y="150"/>
                    <a:pt x="973" y="150"/>
                  </a:cubicBezTo>
                  <a:cubicBezTo>
                    <a:pt x="970" y="149"/>
                    <a:pt x="970" y="151"/>
                    <a:pt x="971" y="153"/>
                  </a:cubicBezTo>
                  <a:cubicBezTo>
                    <a:pt x="973" y="155"/>
                    <a:pt x="968" y="156"/>
                    <a:pt x="964" y="156"/>
                  </a:cubicBezTo>
                  <a:cubicBezTo>
                    <a:pt x="960" y="155"/>
                    <a:pt x="955" y="158"/>
                    <a:pt x="957" y="161"/>
                  </a:cubicBezTo>
                  <a:cubicBezTo>
                    <a:pt x="959" y="164"/>
                    <a:pt x="961" y="160"/>
                    <a:pt x="963" y="161"/>
                  </a:cubicBezTo>
                  <a:cubicBezTo>
                    <a:pt x="965" y="162"/>
                    <a:pt x="958" y="164"/>
                    <a:pt x="961" y="165"/>
                  </a:cubicBezTo>
                  <a:cubicBezTo>
                    <a:pt x="964" y="167"/>
                    <a:pt x="964" y="169"/>
                    <a:pt x="964" y="171"/>
                  </a:cubicBezTo>
                  <a:cubicBezTo>
                    <a:pt x="964" y="172"/>
                    <a:pt x="959" y="173"/>
                    <a:pt x="957" y="171"/>
                  </a:cubicBezTo>
                  <a:cubicBezTo>
                    <a:pt x="955" y="169"/>
                    <a:pt x="953" y="170"/>
                    <a:pt x="950" y="170"/>
                  </a:cubicBezTo>
                  <a:cubicBezTo>
                    <a:pt x="946" y="170"/>
                    <a:pt x="944" y="172"/>
                    <a:pt x="947" y="172"/>
                  </a:cubicBezTo>
                  <a:cubicBezTo>
                    <a:pt x="951" y="172"/>
                    <a:pt x="952" y="175"/>
                    <a:pt x="947" y="175"/>
                  </a:cubicBezTo>
                  <a:cubicBezTo>
                    <a:pt x="943" y="176"/>
                    <a:pt x="944" y="171"/>
                    <a:pt x="941" y="171"/>
                  </a:cubicBezTo>
                  <a:cubicBezTo>
                    <a:pt x="938" y="172"/>
                    <a:pt x="932" y="169"/>
                    <a:pt x="929" y="169"/>
                  </a:cubicBezTo>
                  <a:cubicBezTo>
                    <a:pt x="925" y="169"/>
                    <a:pt x="924" y="172"/>
                    <a:pt x="919" y="172"/>
                  </a:cubicBezTo>
                  <a:cubicBezTo>
                    <a:pt x="915" y="173"/>
                    <a:pt x="909" y="170"/>
                    <a:pt x="907" y="168"/>
                  </a:cubicBezTo>
                  <a:cubicBezTo>
                    <a:pt x="905" y="165"/>
                    <a:pt x="905" y="165"/>
                    <a:pt x="903" y="167"/>
                  </a:cubicBezTo>
                  <a:cubicBezTo>
                    <a:pt x="900" y="170"/>
                    <a:pt x="900" y="175"/>
                    <a:pt x="898" y="176"/>
                  </a:cubicBezTo>
                  <a:cubicBezTo>
                    <a:pt x="896" y="176"/>
                    <a:pt x="895" y="181"/>
                    <a:pt x="893" y="182"/>
                  </a:cubicBezTo>
                  <a:cubicBezTo>
                    <a:pt x="891" y="183"/>
                    <a:pt x="891" y="180"/>
                    <a:pt x="888" y="180"/>
                  </a:cubicBezTo>
                  <a:cubicBezTo>
                    <a:pt x="885" y="181"/>
                    <a:pt x="877" y="172"/>
                    <a:pt x="876" y="169"/>
                  </a:cubicBezTo>
                  <a:cubicBezTo>
                    <a:pt x="876" y="167"/>
                    <a:pt x="870" y="162"/>
                    <a:pt x="869" y="161"/>
                  </a:cubicBezTo>
                  <a:cubicBezTo>
                    <a:pt x="867" y="160"/>
                    <a:pt x="870" y="160"/>
                    <a:pt x="872" y="161"/>
                  </a:cubicBezTo>
                  <a:cubicBezTo>
                    <a:pt x="874" y="163"/>
                    <a:pt x="876" y="163"/>
                    <a:pt x="878" y="162"/>
                  </a:cubicBezTo>
                  <a:cubicBezTo>
                    <a:pt x="880" y="161"/>
                    <a:pt x="879" y="157"/>
                    <a:pt x="876" y="157"/>
                  </a:cubicBezTo>
                  <a:cubicBezTo>
                    <a:pt x="873" y="156"/>
                    <a:pt x="874" y="154"/>
                    <a:pt x="876" y="153"/>
                  </a:cubicBezTo>
                  <a:cubicBezTo>
                    <a:pt x="877" y="153"/>
                    <a:pt x="872" y="148"/>
                    <a:pt x="874" y="148"/>
                  </a:cubicBezTo>
                  <a:cubicBezTo>
                    <a:pt x="876" y="147"/>
                    <a:pt x="875" y="145"/>
                    <a:pt x="873" y="145"/>
                  </a:cubicBezTo>
                  <a:cubicBezTo>
                    <a:pt x="870" y="145"/>
                    <a:pt x="867" y="142"/>
                    <a:pt x="867" y="141"/>
                  </a:cubicBezTo>
                  <a:cubicBezTo>
                    <a:pt x="867" y="140"/>
                    <a:pt x="856" y="139"/>
                    <a:pt x="856" y="141"/>
                  </a:cubicBezTo>
                  <a:cubicBezTo>
                    <a:pt x="857" y="143"/>
                    <a:pt x="853" y="142"/>
                    <a:pt x="854" y="141"/>
                  </a:cubicBezTo>
                  <a:cubicBezTo>
                    <a:pt x="854" y="139"/>
                    <a:pt x="850" y="140"/>
                    <a:pt x="844" y="138"/>
                  </a:cubicBezTo>
                  <a:cubicBezTo>
                    <a:pt x="839" y="137"/>
                    <a:pt x="839" y="133"/>
                    <a:pt x="837" y="133"/>
                  </a:cubicBezTo>
                  <a:cubicBezTo>
                    <a:pt x="835" y="133"/>
                    <a:pt x="836" y="138"/>
                    <a:pt x="833" y="137"/>
                  </a:cubicBezTo>
                  <a:cubicBezTo>
                    <a:pt x="831" y="136"/>
                    <a:pt x="828" y="138"/>
                    <a:pt x="829" y="141"/>
                  </a:cubicBezTo>
                  <a:cubicBezTo>
                    <a:pt x="831" y="144"/>
                    <a:pt x="830" y="145"/>
                    <a:pt x="829" y="147"/>
                  </a:cubicBezTo>
                  <a:cubicBezTo>
                    <a:pt x="829" y="150"/>
                    <a:pt x="828" y="149"/>
                    <a:pt x="825" y="148"/>
                  </a:cubicBezTo>
                  <a:cubicBezTo>
                    <a:pt x="821" y="147"/>
                    <a:pt x="821" y="150"/>
                    <a:pt x="815" y="149"/>
                  </a:cubicBezTo>
                  <a:cubicBezTo>
                    <a:pt x="808" y="147"/>
                    <a:pt x="805" y="149"/>
                    <a:pt x="804" y="147"/>
                  </a:cubicBezTo>
                  <a:cubicBezTo>
                    <a:pt x="803" y="144"/>
                    <a:pt x="801" y="144"/>
                    <a:pt x="800" y="146"/>
                  </a:cubicBezTo>
                  <a:cubicBezTo>
                    <a:pt x="800" y="148"/>
                    <a:pt x="790" y="147"/>
                    <a:pt x="789" y="144"/>
                  </a:cubicBezTo>
                  <a:cubicBezTo>
                    <a:pt x="788" y="142"/>
                    <a:pt x="791" y="141"/>
                    <a:pt x="793" y="141"/>
                  </a:cubicBezTo>
                  <a:cubicBezTo>
                    <a:pt x="794" y="140"/>
                    <a:pt x="791" y="139"/>
                    <a:pt x="785" y="139"/>
                  </a:cubicBezTo>
                  <a:cubicBezTo>
                    <a:pt x="780" y="140"/>
                    <a:pt x="776" y="136"/>
                    <a:pt x="770" y="137"/>
                  </a:cubicBezTo>
                  <a:cubicBezTo>
                    <a:pt x="765" y="138"/>
                    <a:pt x="752" y="139"/>
                    <a:pt x="750" y="140"/>
                  </a:cubicBezTo>
                  <a:cubicBezTo>
                    <a:pt x="748" y="140"/>
                    <a:pt x="752" y="144"/>
                    <a:pt x="749" y="144"/>
                  </a:cubicBezTo>
                  <a:cubicBezTo>
                    <a:pt x="746" y="144"/>
                    <a:pt x="748" y="139"/>
                    <a:pt x="748" y="136"/>
                  </a:cubicBezTo>
                  <a:cubicBezTo>
                    <a:pt x="747" y="133"/>
                    <a:pt x="743" y="133"/>
                    <a:pt x="744" y="135"/>
                  </a:cubicBezTo>
                  <a:cubicBezTo>
                    <a:pt x="744" y="137"/>
                    <a:pt x="737" y="138"/>
                    <a:pt x="735" y="136"/>
                  </a:cubicBezTo>
                  <a:cubicBezTo>
                    <a:pt x="734" y="135"/>
                    <a:pt x="731" y="133"/>
                    <a:pt x="726" y="131"/>
                  </a:cubicBezTo>
                  <a:cubicBezTo>
                    <a:pt x="722" y="130"/>
                    <a:pt x="716" y="135"/>
                    <a:pt x="717" y="137"/>
                  </a:cubicBezTo>
                  <a:cubicBezTo>
                    <a:pt x="718" y="138"/>
                    <a:pt x="722" y="137"/>
                    <a:pt x="722" y="138"/>
                  </a:cubicBezTo>
                  <a:cubicBezTo>
                    <a:pt x="722" y="140"/>
                    <a:pt x="712" y="139"/>
                    <a:pt x="712" y="141"/>
                  </a:cubicBezTo>
                  <a:cubicBezTo>
                    <a:pt x="712" y="142"/>
                    <a:pt x="703" y="145"/>
                    <a:pt x="700" y="145"/>
                  </a:cubicBezTo>
                  <a:cubicBezTo>
                    <a:pt x="692" y="146"/>
                    <a:pt x="690" y="146"/>
                    <a:pt x="687" y="149"/>
                  </a:cubicBezTo>
                  <a:cubicBezTo>
                    <a:pt x="683" y="152"/>
                    <a:pt x="686" y="146"/>
                    <a:pt x="689" y="144"/>
                  </a:cubicBezTo>
                  <a:cubicBezTo>
                    <a:pt x="692" y="141"/>
                    <a:pt x="695" y="142"/>
                    <a:pt x="696" y="140"/>
                  </a:cubicBezTo>
                  <a:cubicBezTo>
                    <a:pt x="698" y="137"/>
                    <a:pt x="701" y="138"/>
                    <a:pt x="705" y="137"/>
                  </a:cubicBezTo>
                  <a:cubicBezTo>
                    <a:pt x="710" y="136"/>
                    <a:pt x="709" y="134"/>
                    <a:pt x="711" y="133"/>
                  </a:cubicBezTo>
                  <a:cubicBezTo>
                    <a:pt x="714" y="132"/>
                    <a:pt x="719" y="130"/>
                    <a:pt x="720" y="128"/>
                  </a:cubicBezTo>
                  <a:cubicBezTo>
                    <a:pt x="721" y="125"/>
                    <a:pt x="731" y="122"/>
                    <a:pt x="734" y="122"/>
                  </a:cubicBezTo>
                  <a:cubicBezTo>
                    <a:pt x="736" y="122"/>
                    <a:pt x="736" y="118"/>
                    <a:pt x="737" y="118"/>
                  </a:cubicBezTo>
                  <a:cubicBezTo>
                    <a:pt x="739" y="118"/>
                    <a:pt x="745" y="115"/>
                    <a:pt x="747" y="114"/>
                  </a:cubicBezTo>
                  <a:cubicBezTo>
                    <a:pt x="749" y="113"/>
                    <a:pt x="751" y="111"/>
                    <a:pt x="751" y="109"/>
                  </a:cubicBezTo>
                  <a:cubicBezTo>
                    <a:pt x="751" y="107"/>
                    <a:pt x="748" y="108"/>
                    <a:pt x="747" y="106"/>
                  </a:cubicBezTo>
                  <a:cubicBezTo>
                    <a:pt x="747" y="105"/>
                    <a:pt x="749" y="106"/>
                    <a:pt x="751" y="105"/>
                  </a:cubicBezTo>
                  <a:cubicBezTo>
                    <a:pt x="754" y="104"/>
                    <a:pt x="751" y="101"/>
                    <a:pt x="749" y="101"/>
                  </a:cubicBezTo>
                  <a:cubicBezTo>
                    <a:pt x="747" y="102"/>
                    <a:pt x="750" y="99"/>
                    <a:pt x="749" y="97"/>
                  </a:cubicBezTo>
                  <a:cubicBezTo>
                    <a:pt x="747" y="95"/>
                    <a:pt x="743" y="99"/>
                    <a:pt x="743" y="96"/>
                  </a:cubicBezTo>
                  <a:cubicBezTo>
                    <a:pt x="743" y="94"/>
                    <a:pt x="743" y="91"/>
                    <a:pt x="742" y="90"/>
                  </a:cubicBezTo>
                  <a:cubicBezTo>
                    <a:pt x="740" y="88"/>
                    <a:pt x="738" y="92"/>
                    <a:pt x="735" y="90"/>
                  </a:cubicBezTo>
                  <a:cubicBezTo>
                    <a:pt x="732" y="88"/>
                    <a:pt x="723" y="86"/>
                    <a:pt x="723" y="87"/>
                  </a:cubicBezTo>
                  <a:cubicBezTo>
                    <a:pt x="723" y="88"/>
                    <a:pt x="719" y="86"/>
                    <a:pt x="718" y="87"/>
                  </a:cubicBezTo>
                  <a:cubicBezTo>
                    <a:pt x="717" y="88"/>
                    <a:pt x="710" y="88"/>
                    <a:pt x="708" y="87"/>
                  </a:cubicBezTo>
                  <a:cubicBezTo>
                    <a:pt x="706" y="86"/>
                    <a:pt x="703" y="88"/>
                    <a:pt x="703" y="90"/>
                  </a:cubicBezTo>
                  <a:cubicBezTo>
                    <a:pt x="703" y="92"/>
                    <a:pt x="694" y="91"/>
                    <a:pt x="693" y="91"/>
                  </a:cubicBezTo>
                  <a:cubicBezTo>
                    <a:pt x="691" y="91"/>
                    <a:pt x="699" y="84"/>
                    <a:pt x="699" y="83"/>
                  </a:cubicBezTo>
                  <a:cubicBezTo>
                    <a:pt x="699" y="82"/>
                    <a:pt x="686" y="84"/>
                    <a:pt x="685" y="82"/>
                  </a:cubicBezTo>
                  <a:cubicBezTo>
                    <a:pt x="685" y="81"/>
                    <a:pt x="679" y="81"/>
                    <a:pt x="676" y="81"/>
                  </a:cubicBezTo>
                  <a:cubicBezTo>
                    <a:pt x="673" y="81"/>
                    <a:pt x="676" y="80"/>
                    <a:pt x="678" y="80"/>
                  </a:cubicBezTo>
                  <a:cubicBezTo>
                    <a:pt x="681" y="80"/>
                    <a:pt x="683" y="78"/>
                    <a:pt x="686" y="77"/>
                  </a:cubicBezTo>
                  <a:cubicBezTo>
                    <a:pt x="688" y="77"/>
                    <a:pt x="688" y="76"/>
                    <a:pt x="687" y="74"/>
                  </a:cubicBezTo>
                  <a:cubicBezTo>
                    <a:pt x="686" y="72"/>
                    <a:pt x="683" y="73"/>
                    <a:pt x="680" y="72"/>
                  </a:cubicBezTo>
                  <a:cubicBezTo>
                    <a:pt x="677" y="72"/>
                    <a:pt x="674" y="70"/>
                    <a:pt x="671" y="70"/>
                  </a:cubicBezTo>
                  <a:cubicBezTo>
                    <a:pt x="669" y="70"/>
                    <a:pt x="666" y="72"/>
                    <a:pt x="661" y="73"/>
                  </a:cubicBezTo>
                  <a:cubicBezTo>
                    <a:pt x="655" y="74"/>
                    <a:pt x="655" y="78"/>
                    <a:pt x="652" y="79"/>
                  </a:cubicBezTo>
                  <a:cubicBezTo>
                    <a:pt x="649" y="81"/>
                    <a:pt x="644" y="86"/>
                    <a:pt x="647" y="86"/>
                  </a:cubicBezTo>
                  <a:cubicBezTo>
                    <a:pt x="649" y="87"/>
                    <a:pt x="648" y="88"/>
                    <a:pt x="648" y="90"/>
                  </a:cubicBezTo>
                  <a:cubicBezTo>
                    <a:pt x="648" y="91"/>
                    <a:pt x="646" y="92"/>
                    <a:pt x="644" y="91"/>
                  </a:cubicBezTo>
                  <a:cubicBezTo>
                    <a:pt x="641" y="91"/>
                    <a:pt x="631" y="91"/>
                    <a:pt x="631" y="93"/>
                  </a:cubicBezTo>
                  <a:cubicBezTo>
                    <a:pt x="631" y="95"/>
                    <a:pt x="637" y="96"/>
                    <a:pt x="637" y="97"/>
                  </a:cubicBezTo>
                  <a:cubicBezTo>
                    <a:pt x="636" y="98"/>
                    <a:pt x="632" y="97"/>
                    <a:pt x="630" y="96"/>
                  </a:cubicBezTo>
                  <a:cubicBezTo>
                    <a:pt x="629" y="95"/>
                    <a:pt x="624" y="95"/>
                    <a:pt x="623" y="97"/>
                  </a:cubicBezTo>
                  <a:cubicBezTo>
                    <a:pt x="623" y="99"/>
                    <a:pt x="619" y="99"/>
                    <a:pt x="618" y="98"/>
                  </a:cubicBezTo>
                  <a:cubicBezTo>
                    <a:pt x="617" y="98"/>
                    <a:pt x="615" y="99"/>
                    <a:pt x="613" y="99"/>
                  </a:cubicBezTo>
                  <a:cubicBezTo>
                    <a:pt x="611" y="98"/>
                    <a:pt x="617" y="95"/>
                    <a:pt x="615" y="94"/>
                  </a:cubicBezTo>
                  <a:cubicBezTo>
                    <a:pt x="614" y="93"/>
                    <a:pt x="608" y="94"/>
                    <a:pt x="608" y="96"/>
                  </a:cubicBezTo>
                  <a:cubicBezTo>
                    <a:pt x="607" y="98"/>
                    <a:pt x="604" y="95"/>
                    <a:pt x="602" y="95"/>
                  </a:cubicBezTo>
                  <a:cubicBezTo>
                    <a:pt x="601" y="96"/>
                    <a:pt x="600" y="97"/>
                    <a:pt x="597" y="98"/>
                  </a:cubicBezTo>
                  <a:cubicBezTo>
                    <a:pt x="595" y="99"/>
                    <a:pt x="590" y="97"/>
                    <a:pt x="589" y="99"/>
                  </a:cubicBezTo>
                  <a:cubicBezTo>
                    <a:pt x="588" y="101"/>
                    <a:pt x="594" y="101"/>
                    <a:pt x="594" y="102"/>
                  </a:cubicBezTo>
                  <a:cubicBezTo>
                    <a:pt x="594" y="103"/>
                    <a:pt x="581" y="103"/>
                    <a:pt x="581" y="104"/>
                  </a:cubicBezTo>
                  <a:cubicBezTo>
                    <a:pt x="581" y="105"/>
                    <a:pt x="576" y="105"/>
                    <a:pt x="571" y="105"/>
                  </a:cubicBezTo>
                  <a:cubicBezTo>
                    <a:pt x="565" y="106"/>
                    <a:pt x="568" y="108"/>
                    <a:pt x="563" y="109"/>
                  </a:cubicBezTo>
                  <a:cubicBezTo>
                    <a:pt x="559" y="110"/>
                    <a:pt x="557" y="110"/>
                    <a:pt x="556" y="112"/>
                  </a:cubicBezTo>
                  <a:cubicBezTo>
                    <a:pt x="554" y="114"/>
                    <a:pt x="551" y="115"/>
                    <a:pt x="550" y="113"/>
                  </a:cubicBezTo>
                  <a:cubicBezTo>
                    <a:pt x="548" y="111"/>
                    <a:pt x="544" y="114"/>
                    <a:pt x="546" y="114"/>
                  </a:cubicBezTo>
                  <a:cubicBezTo>
                    <a:pt x="548" y="114"/>
                    <a:pt x="546" y="116"/>
                    <a:pt x="545" y="116"/>
                  </a:cubicBezTo>
                  <a:cubicBezTo>
                    <a:pt x="544" y="115"/>
                    <a:pt x="540" y="118"/>
                    <a:pt x="542" y="118"/>
                  </a:cubicBezTo>
                  <a:cubicBezTo>
                    <a:pt x="544" y="118"/>
                    <a:pt x="545" y="119"/>
                    <a:pt x="544" y="121"/>
                  </a:cubicBezTo>
                  <a:cubicBezTo>
                    <a:pt x="543" y="122"/>
                    <a:pt x="539" y="119"/>
                    <a:pt x="537" y="120"/>
                  </a:cubicBezTo>
                  <a:cubicBezTo>
                    <a:pt x="536" y="122"/>
                    <a:pt x="540" y="123"/>
                    <a:pt x="542" y="123"/>
                  </a:cubicBezTo>
                  <a:cubicBezTo>
                    <a:pt x="544" y="123"/>
                    <a:pt x="545" y="124"/>
                    <a:pt x="545" y="126"/>
                  </a:cubicBezTo>
                  <a:cubicBezTo>
                    <a:pt x="546" y="127"/>
                    <a:pt x="540" y="125"/>
                    <a:pt x="539" y="126"/>
                  </a:cubicBezTo>
                  <a:cubicBezTo>
                    <a:pt x="538" y="127"/>
                    <a:pt x="540" y="128"/>
                    <a:pt x="542" y="128"/>
                  </a:cubicBezTo>
                  <a:cubicBezTo>
                    <a:pt x="545" y="128"/>
                    <a:pt x="543" y="129"/>
                    <a:pt x="545" y="131"/>
                  </a:cubicBezTo>
                  <a:cubicBezTo>
                    <a:pt x="545" y="131"/>
                    <a:pt x="545" y="131"/>
                    <a:pt x="545" y="131"/>
                  </a:cubicBezTo>
                  <a:cubicBezTo>
                    <a:pt x="547" y="133"/>
                    <a:pt x="544" y="133"/>
                    <a:pt x="545" y="135"/>
                  </a:cubicBezTo>
                  <a:cubicBezTo>
                    <a:pt x="545" y="136"/>
                    <a:pt x="542" y="137"/>
                    <a:pt x="542" y="135"/>
                  </a:cubicBezTo>
                  <a:cubicBezTo>
                    <a:pt x="542" y="134"/>
                    <a:pt x="536" y="134"/>
                    <a:pt x="535" y="135"/>
                  </a:cubicBezTo>
                  <a:cubicBezTo>
                    <a:pt x="533" y="137"/>
                    <a:pt x="532" y="138"/>
                    <a:pt x="531" y="136"/>
                  </a:cubicBezTo>
                  <a:cubicBezTo>
                    <a:pt x="529" y="135"/>
                    <a:pt x="525" y="137"/>
                    <a:pt x="519" y="137"/>
                  </a:cubicBezTo>
                  <a:cubicBezTo>
                    <a:pt x="513" y="137"/>
                    <a:pt x="501" y="138"/>
                    <a:pt x="498" y="139"/>
                  </a:cubicBezTo>
                  <a:cubicBezTo>
                    <a:pt x="495" y="140"/>
                    <a:pt x="493" y="144"/>
                    <a:pt x="495" y="147"/>
                  </a:cubicBezTo>
                  <a:cubicBezTo>
                    <a:pt x="498" y="150"/>
                    <a:pt x="496" y="151"/>
                    <a:pt x="496" y="152"/>
                  </a:cubicBezTo>
                  <a:cubicBezTo>
                    <a:pt x="496" y="154"/>
                    <a:pt x="503" y="158"/>
                    <a:pt x="506" y="158"/>
                  </a:cubicBezTo>
                  <a:cubicBezTo>
                    <a:pt x="510" y="159"/>
                    <a:pt x="513" y="163"/>
                    <a:pt x="511" y="166"/>
                  </a:cubicBezTo>
                  <a:cubicBezTo>
                    <a:pt x="509" y="169"/>
                    <a:pt x="502" y="165"/>
                    <a:pt x="497" y="162"/>
                  </a:cubicBezTo>
                  <a:cubicBezTo>
                    <a:pt x="493" y="158"/>
                    <a:pt x="482" y="157"/>
                    <a:pt x="479" y="157"/>
                  </a:cubicBezTo>
                  <a:cubicBezTo>
                    <a:pt x="476" y="157"/>
                    <a:pt x="478" y="154"/>
                    <a:pt x="473" y="154"/>
                  </a:cubicBezTo>
                  <a:cubicBezTo>
                    <a:pt x="469" y="154"/>
                    <a:pt x="465" y="158"/>
                    <a:pt x="468" y="158"/>
                  </a:cubicBezTo>
                  <a:cubicBezTo>
                    <a:pt x="471" y="158"/>
                    <a:pt x="473" y="158"/>
                    <a:pt x="471" y="159"/>
                  </a:cubicBezTo>
                  <a:cubicBezTo>
                    <a:pt x="470" y="161"/>
                    <a:pt x="472" y="160"/>
                    <a:pt x="476" y="162"/>
                  </a:cubicBezTo>
                  <a:cubicBezTo>
                    <a:pt x="479" y="163"/>
                    <a:pt x="473" y="166"/>
                    <a:pt x="469" y="163"/>
                  </a:cubicBezTo>
                  <a:cubicBezTo>
                    <a:pt x="465" y="161"/>
                    <a:pt x="462" y="163"/>
                    <a:pt x="460" y="165"/>
                  </a:cubicBezTo>
                  <a:cubicBezTo>
                    <a:pt x="459" y="167"/>
                    <a:pt x="465" y="172"/>
                    <a:pt x="471" y="173"/>
                  </a:cubicBezTo>
                  <a:cubicBezTo>
                    <a:pt x="478" y="174"/>
                    <a:pt x="475" y="176"/>
                    <a:pt x="478" y="177"/>
                  </a:cubicBezTo>
                  <a:cubicBezTo>
                    <a:pt x="481" y="178"/>
                    <a:pt x="479" y="179"/>
                    <a:pt x="477" y="180"/>
                  </a:cubicBezTo>
                  <a:cubicBezTo>
                    <a:pt x="475" y="180"/>
                    <a:pt x="471" y="177"/>
                    <a:pt x="468" y="175"/>
                  </a:cubicBezTo>
                  <a:cubicBezTo>
                    <a:pt x="465" y="173"/>
                    <a:pt x="456" y="176"/>
                    <a:pt x="454" y="174"/>
                  </a:cubicBezTo>
                  <a:cubicBezTo>
                    <a:pt x="452" y="172"/>
                    <a:pt x="455" y="170"/>
                    <a:pt x="454" y="168"/>
                  </a:cubicBezTo>
                  <a:cubicBezTo>
                    <a:pt x="452" y="167"/>
                    <a:pt x="454" y="164"/>
                    <a:pt x="456" y="160"/>
                  </a:cubicBezTo>
                  <a:cubicBezTo>
                    <a:pt x="458" y="157"/>
                    <a:pt x="455" y="151"/>
                    <a:pt x="452" y="150"/>
                  </a:cubicBezTo>
                  <a:cubicBezTo>
                    <a:pt x="449" y="150"/>
                    <a:pt x="449" y="153"/>
                    <a:pt x="450" y="154"/>
                  </a:cubicBezTo>
                  <a:cubicBezTo>
                    <a:pt x="451" y="155"/>
                    <a:pt x="450" y="159"/>
                    <a:pt x="448" y="162"/>
                  </a:cubicBezTo>
                  <a:cubicBezTo>
                    <a:pt x="446" y="165"/>
                    <a:pt x="438" y="165"/>
                    <a:pt x="438" y="167"/>
                  </a:cubicBezTo>
                  <a:cubicBezTo>
                    <a:pt x="438" y="169"/>
                    <a:pt x="434" y="171"/>
                    <a:pt x="435" y="172"/>
                  </a:cubicBezTo>
                  <a:cubicBezTo>
                    <a:pt x="437" y="174"/>
                    <a:pt x="443" y="181"/>
                    <a:pt x="444" y="183"/>
                  </a:cubicBezTo>
                  <a:cubicBezTo>
                    <a:pt x="445" y="185"/>
                    <a:pt x="439" y="193"/>
                    <a:pt x="440" y="197"/>
                  </a:cubicBezTo>
                  <a:cubicBezTo>
                    <a:pt x="441" y="201"/>
                    <a:pt x="439" y="203"/>
                    <a:pt x="440" y="205"/>
                  </a:cubicBezTo>
                  <a:cubicBezTo>
                    <a:pt x="441" y="207"/>
                    <a:pt x="444" y="205"/>
                    <a:pt x="446" y="206"/>
                  </a:cubicBezTo>
                  <a:cubicBezTo>
                    <a:pt x="448" y="207"/>
                    <a:pt x="451" y="205"/>
                    <a:pt x="456" y="204"/>
                  </a:cubicBezTo>
                  <a:cubicBezTo>
                    <a:pt x="460" y="203"/>
                    <a:pt x="468" y="208"/>
                    <a:pt x="471" y="209"/>
                  </a:cubicBezTo>
                  <a:cubicBezTo>
                    <a:pt x="474" y="211"/>
                    <a:pt x="472" y="213"/>
                    <a:pt x="474" y="215"/>
                  </a:cubicBezTo>
                  <a:cubicBezTo>
                    <a:pt x="476" y="218"/>
                    <a:pt x="470" y="218"/>
                    <a:pt x="470" y="221"/>
                  </a:cubicBezTo>
                  <a:cubicBezTo>
                    <a:pt x="470" y="225"/>
                    <a:pt x="479" y="226"/>
                    <a:pt x="480" y="227"/>
                  </a:cubicBezTo>
                  <a:cubicBezTo>
                    <a:pt x="480" y="228"/>
                    <a:pt x="473" y="228"/>
                    <a:pt x="471" y="227"/>
                  </a:cubicBezTo>
                  <a:cubicBezTo>
                    <a:pt x="468" y="226"/>
                    <a:pt x="468" y="222"/>
                    <a:pt x="467" y="222"/>
                  </a:cubicBezTo>
                  <a:cubicBezTo>
                    <a:pt x="466" y="221"/>
                    <a:pt x="469" y="218"/>
                    <a:pt x="469" y="216"/>
                  </a:cubicBezTo>
                  <a:cubicBezTo>
                    <a:pt x="469" y="213"/>
                    <a:pt x="466" y="212"/>
                    <a:pt x="465" y="211"/>
                  </a:cubicBezTo>
                  <a:cubicBezTo>
                    <a:pt x="464" y="209"/>
                    <a:pt x="462" y="207"/>
                    <a:pt x="460" y="207"/>
                  </a:cubicBezTo>
                  <a:cubicBezTo>
                    <a:pt x="458" y="208"/>
                    <a:pt x="450" y="208"/>
                    <a:pt x="447" y="211"/>
                  </a:cubicBezTo>
                  <a:cubicBezTo>
                    <a:pt x="445" y="213"/>
                    <a:pt x="448" y="219"/>
                    <a:pt x="449" y="222"/>
                  </a:cubicBezTo>
                  <a:cubicBezTo>
                    <a:pt x="450" y="225"/>
                    <a:pt x="442" y="229"/>
                    <a:pt x="442" y="231"/>
                  </a:cubicBezTo>
                  <a:cubicBezTo>
                    <a:pt x="443" y="234"/>
                    <a:pt x="440" y="235"/>
                    <a:pt x="436" y="237"/>
                  </a:cubicBezTo>
                  <a:cubicBezTo>
                    <a:pt x="433" y="239"/>
                    <a:pt x="429" y="240"/>
                    <a:pt x="429" y="243"/>
                  </a:cubicBezTo>
                  <a:cubicBezTo>
                    <a:pt x="429" y="246"/>
                    <a:pt x="424" y="245"/>
                    <a:pt x="422" y="243"/>
                  </a:cubicBezTo>
                  <a:cubicBezTo>
                    <a:pt x="419" y="242"/>
                    <a:pt x="416" y="244"/>
                    <a:pt x="412" y="244"/>
                  </a:cubicBezTo>
                  <a:cubicBezTo>
                    <a:pt x="409" y="244"/>
                    <a:pt x="409" y="241"/>
                    <a:pt x="406" y="242"/>
                  </a:cubicBezTo>
                  <a:cubicBezTo>
                    <a:pt x="403" y="243"/>
                    <a:pt x="401" y="240"/>
                    <a:pt x="402" y="238"/>
                  </a:cubicBezTo>
                  <a:cubicBezTo>
                    <a:pt x="403" y="236"/>
                    <a:pt x="406" y="238"/>
                    <a:pt x="406" y="239"/>
                  </a:cubicBezTo>
                  <a:cubicBezTo>
                    <a:pt x="407" y="241"/>
                    <a:pt x="409" y="240"/>
                    <a:pt x="411" y="239"/>
                  </a:cubicBezTo>
                  <a:cubicBezTo>
                    <a:pt x="413" y="238"/>
                    <a:pt x="412" y="241"/>
                    <a:pt x="416" y="241"/>
                  </a:cubicBezTo>
                  <a:cubicBezTo>
                    <a:pt x="419" y="241"/>
                    <a:pt x="417" y="239"/>
                    <a:pt x="420" y="239"/>
                  </a:cubicBezTo>
                  <a:cubicBezTo>
                    <a:pt x="422" y="240"/>
                    <a:pt x="423" y="239"/>
                    <a:pt x="422" y="237"/>
                  </a:cubicBezTo>
                  <a:cubicBezTo>
                    <a:pt x="421" y="236"/>
                    <a:pt x="424" y="235"/>
                    <a:pt x="425" y="234"/>
                  </a:cubicBezTo>
                  <a:cubicBezTo>
                    <a:pt x="427" y="234"/>
                    <a:pt x="426" y="231"/>
                    <a:pt x="428" y="230"/>
                  </a:cubicBezTo>
                  <a:cubicBezTo>
                    <a:pt x="429" y="229"/>
                    <a:pt x="428" y="228"/>
                    <a:pt x="430" y="228"/>
                  </a:cubicBezTo>
                  <a:cubicBezTo>
                    <a:pt x="432" y="227"/>
                    <a:pt x="432" y="225"/>
                    <a:pt x="434" y="225"/>
                  </a:cubicBezTo>
                  <a:cubicBezTo>
                    <a:pt x="435" y="225"/>
                    <a:pt x="436" y="222"/>
                    <a:pt x="435" y="221"/>
                  </a:cubicBezTo>
                  <a:cubicBezTo>
                    <a:pt x="434" y="220"/>
                    <a:pt x="436" y="216"/>
                    <a:pt x="437" y="216"/>
                  </a:cubicBezTo>
                  <a:cubicBezTo>
                    <a:pt x="439" y="215"/>
                    <a:pt x="439" y="214"/>
                    <a:pt x="438" y="213"/>
                  </a:cubicBezTo>
                  <a:cubicBezTo>
                    <a:pt x="436" y="212"/>
                    <a:pt x="431" y="208"/>
                    <a:pt x="431" y="206"/>
                  </a:cubicBezTo>
                  <a:cubicBezTo>
                    <a:pt x="432" y="204"/>
                    <a:pt x="430" y="199"/>
                    <a:pt x="431" y="198"/>
                  </a:cubicBezTo>
                  <a:cubicBezTo>
                    <a:pt x="432" y="196"/>
                    <a:pt x="431" y="192"/>
                    <a:pt x="431" y="190"/>
                  </a:cubicBezTo>
                  <a:cubicBezTo>
                    <a:pt x="431" y="188"/>
                    <a:pt x="432" y="186"/>
                    <a:pt x="433" y="182"/>
                  </a:cubicBezTo>
                  <a:cubicBezTo>
                    <a:pt x="434" y="178"/>
                    <a:pt x="429" y="174"/>
                    <a:pt x="426" y="172"/>
                  </a:cubicBezTo>
                  <a:cubicBezTo>
                    <a:pt x="424" y="171"/>
                    <a:pt x="426" y="169"/>
                    <a:pt x="429" y="166"/>
                  </a:cubicBezTo>
                  <a:cubicBezTo>
                    <a:pt x="433" y="164"/>
                    <a:pt x="433" y="155"/>
                    <a:pt x="433" y="153"/>
                  </a:cubicBezTo>
                  <a:cubicBezTo>
                    <a:pt x="432" y="151"/>
                    <a:pt x="425" y="149"/>
                    <a:pt x="423" y="149"/>
                  </a:cubicBezTo>
                  <a:cubicBezTo>
                    <a:pt x="420" y="150"/>
                    <a:pt x="410" y="149"/>
                    <a:pt x="407" y="149"/>
                  </a:cubicBezTo>
                  <a:cubicBezTo>
                    <a:pt x="405" y="148"/>
                    <a:pt x="404" y="151"/>
                    <a:pt x="403" y="153"/>
                  </a:cubicBezTo>
                  <a:cubicBezTo>
                    <a:pt x="401" y="156"/>
                    <a:pt x="399" y="159"/>
                    <a:pt x="397" y="165"/>
                  </a:cubicBezTo>
                  <a:cubicBezTo>
                    <a:pt x="396" y="170"/>
                    <a:pt x="389" y="172"/>
                    <a:pt x="387" y="173"/>
                  </a:cubicBezTo>
                  <a:cubicBezTo>
                    <a:pt x="384" y="174"/>
                    <a:pt x="382" y="178"/>
                    <a:pt x="383" y="180"/>
                  </a:cubicBezTo>
                  <a:cubicBezTo>
                    <a:pt x="385" y="182"/>
                    <a:pt x="386" y="180"/>
                    <a:pt x="388" y="181"/>
                  </a:cubicBezTo>
                  <a:cubicBezTo>
                    <a:pt x="389" y="182"/>
                    <a:pt x="388" y="187"/>
                    <a:pt x="387" y="187"/>
                  </a:cubicBezTo>
                  <a:cubicBezTo>
                    <a:pt x="386" y="188"/>
                    <a:pt x="388" y="190"/>
                    <a:pt x="386" y="191"/>
                  </a:cubicBezTo>
                  <a:cubicBezTo>
                    <a:pt x="384" y="192"/>
                    <a:pt x="382" y="195"/>
                    <a:pt x="384" y="197"/>
                  </a:cubicBezTo>
                  <a:cubicBezTo>
                    <a:pt x="385" y="198"/>
                    <a:pt x="391" y="199"/>
                    <a:pt x="393" y="200"/>
                  </a:cubicBezTo>
                  <a:cubicBezTo>
                    <a:pt x="396" y="202"/>
                    <a:pt x="395" y="204"/>
                    <a:pt x="397" y="207"/>
                  </a:cubicBezTo>
                  <a:cubicBezTo>
                    <a:pt x="399" y="209"/>
                    <a:pt x="401" y="208"/>
                    <a:pt x="401" y="209"/>
                  </a:cubicBezTo>
                  <a:cubicBezTo>
                    <a:pt x="402" y="211"/>
                    <a:pt x="398" y="217"/>
                    <a:pt x="396" y="217"/>
                  </a:cubicBezTo>
                  <a:cubicBezTo>
                    <a:pt x="395" y="217"/>
                    <a:pt x="389" y="211"/>
                    <a:pt x="387" y="209"/>
                  </a:cubicBezTo>
                  <a:cubicBezTo>
                    <a:pt x="385" y="208"/>
                    <a:pt x="377" y="206"/>
                    <a:pt x="374" y="204"/>
                  </a:cubicBezTo>
                  <a:cubicBezTo>
                    <a:pt x="370" y="202"/>
                    <a:pt x="367" y="202"/>
                    <a:pt x="363" y="199"/>
                  </a:cubicBezTo>
                  <a:cubicBezTo>
                    <a:pt x="359" y="197"/>
                    <a:pt x="356" y="195"/>
                    <a:pt x="348" y="196"/>
                  </a:cubicBezTo>
                  <a:cubicBezTo>
                    <a:pt x="341" y="196"/>
                    <a:pt x="336" y="194"/>
                    <a:pt x="334" y="194"/>
                  </a:cubicBezTo>
                  <a:cubicBezTo>
                    <a:pt x="331" y="195"/>
                    <a:pt x="332" y="192"/>
                    <a:pt x="328" y="190"/>
                  </a:cubicBezTo>
                  <a:cubicBezTo>
                    <a:pt x="323" y="188"/>
                    <a:pt x="320" y="185"/>
                    <a:pt x="318" y="187"/>
                  </a:cubicBezTo>
                  <a:cubicBezTo>
                    <a:pt x="315" y="188"/>
                    <a:pt x="316" y="193"/>
                    <a:pt x="320" y="193"/>
                  </a:cubicBezTo>
                  <a:cubicBezTo>
                    <a:pt x="324" y="194"/>
                    <a:pt x="322" y="196"/>
                    <a:pt x="326" y="196"/>
                  </a:cubicBezTo>
                  <a:cubicBezTo>
                    <a:pt x="330" y="195"/>
                    <a:pt x="331" y="197"/>
                    <a:pt x="331" y="199"/>
                  </a:cubicBezTo>
                  <a:cubicBezTo>
                    <a:pt x="331" y="202"/>
                    <a:pt x="333" y="204"/>
                    <a:pt x="335" y="206"/>
                  </a:cubicBezTo>
                  <a:cubicBezTo>
                    <a:pt x="337" y="208"/>
                    <a:pt x="336" y="210"/>
                    <a:pt x="332" y="210"/>
                  </a:cubicBezTo>
                  <a:cubicBezTo>
                    <a:pt x="329" y="210"/>
                    <a:pt x="326" y="211"/>
                    <a:pt x="327" y="213"/>
                  </a:cubicBezTo>
                  <a:cubicBezTo>
                    <a:pt x="328" y="215"/>
                    <a:pt x="326" y="216"/>
                    <a:pt x="323" y="215"/>
                  </a:cubicBezTo>
                  <a:cubicBezTo>
                    <a:pt x="320" y="214"/>
                    <a:pt x="321" y="211"/>
                    <a:pt x="323" y="210"/>
                  </a:cubicBezTo>
                  <a:cubicBezTo>
                    <a:pt x="324" y="209"/>
                    <a:pt x="320" y="207"/>
                    <a:pt x="318" y="206"/>
                  </a:cubicBezTo>
                  <a:cubicBezTo>
                    <a:pt x="316" y="206"/>
                    <a:pt x="308" y="212"/>
                    <a:pt x="306" y="213"/>
                  </a:cubicBezTo>
                  <a:cubicBezTo>
                    <a:pt x="303" y="213"/>
                    <a:pt x="298" y="211"/>
                    <a:pt x="292" y="213"/>
                  </a:cubicBezTo>
                  <a:cubicBezTo>
                    <a:pt x="286" y="214"/>
                    <a:pt x="287" y="218"/>
                    <a:pt x="284" y="218"/>
                  </a:cubicBezTo>
                  <a:cubicBezTo>
                    <a:pt x="282" y="218"/>
                    <a:pt x="276" y="219"/>
                    <a:pt x="274" y="217"/>
                  </a:cubicBezTo>
                  <a:cubicBezTo>
                    <a:pt x="271" y="216"/>
                    <a:pt x="273" y="215"/>
                    <a:pt x="276" y="215"/>
                  </a:cubicBezTo>
                  <a:cubicBezTo>
                    <a:pt x="278" y="215"/>
                    <a:pt x="279" y="214"/>
                    <a:pt x="278" y="213"/>
                  </a:cubicBezTo>
                  <a:cubicBezTo>
                    <a:pt x="276" y="211"/>
                    <a:pt x="279" y="208"/>
                    <a:pt x="279" y="207"/>
                  </a:cubicBezTo>
                  <a:cubicBezTo>
                    <a:pt x="279" y="206"/>
                    <a:pt x="270" y="209"/>
                    <a:pt x="268" y="210"/>
                  </a:cubicBezTo>
                  <a:cubicBezTo>
                    <a:pt x="267" y="212"/>
                    <a:pt x="269" y="214"/>
                    <a:pt x="267" y="215"/>
                  </a:cubicBezTo>
                  <a:cubicBezTo>
                    <a:pt x="265" y="216"/>
                    <a:pt x="265" y="213"/>
                    <a:pt x="263" y="213"/>
                  </a:cubicBezTo>
                  <a:cubicBezTo>
                    <a:pt x="261" y="212"/>
                    <a:pt x="248" y="215"/>
                    <a:pt x="245" y="218"/>
                  </a:cubicBezTo>
                  <a:cubicBezTo>
                    <a:pt x="242" y="221"/>
                    <a:pt x="237" y="221"/>
                    <a:pt x="237" y="223"/>
                  </a:cubicBezTo>
                  <a:cubicBezTo>
                    <a:pt x="237" y="225"/>
                    <a:pt x="231" y="225"/>
                    <a:pt x="228" y="226"/>
                  </a:cubicBezTo>
                  <a:cubicBezTo>
                    <a:pt x="226" y="227"/>
                    <a:pt x="228" y="232"/>
                    <a:pt x="227" y="234"/>
                  </a:cubicBezTo>
                  <a:cubicBezTo>
                    <a:pt x="226" y="237"/>
                    <a:pt x="216" y="236"/>
                    <a:pt x="213" y="236"/>
                  </a:cubicBezTo>
                  <a:cubicBezTo>
                    <a:pt x="210" y="236"/>
                    <a:pt x="209" y="230"/>
                    <a:pt x="206" y="230"/>
                  </a:cubicBezTo>
                  <a:cubicBezTo>
                    <a:pt x="204" y="230"/>
                    <a:pt x="206" y="226"/>
                    <a:pt x="206" y="225"/>
                  </a:cubicBezTo>
                  <a:cubicBezTo>
                    <a:pt x="207" y="223"/>
                    <a:pt x="209" y="225"/>
                    <a:pt x="212" y="223"/>
                  </a:cubicBezTo>
                  <a:cubicBezTo>
                    <a:pt x="215" y="221"/>
                    <a:pt x="218" y="224"/>
                    <a:pt x="219" y="222"/>
                  </a:cubicBezTo>
                  <a:cubicBezTo>
                    <a:pt x="220" y="221"/>
                    <a:pt x="214" y="218"/>
                    <a:pt x="214" y="215"/>
                  </a:cubicBezTo>
                  <a:cubicBezTo>
                    <a:pt x="214" y="212"/>
                    <a:pt x="207" y="211"/>
                    <a:pt x="204" y="212"/>
                  </a:cubicBezTo>
                  <a:cubicBezTo>
                    <a:pt x="200" y="213"/>
                    <a:pt x="196" y="212"/>
                    <a:pt x="194" y="211"/>
                  </a:cubicBezTo>
                  <a:cubicBezTo>
                    <a:pt x="191" y="209"/>
                    <a:pt x="192" y="213"/>
                    <a:pt x="195" y="214"/>
                  </a:cubicBezTo>
                  <a:cubicBezTo>
                    <a:pt x="199" y="215"/>
                    <a:pt x="197" y="218"/>
                    <a:pt x="198" y="219"/>
                  </a:cubicBezTo>
                  <a:cubicBezTo>
                    <a:pt x="198" y="221"/>
                    <a:pt x="197" y="225"/>
                    <a:pt x="195" y="228"/>
                  </a:cubicBezTo>
                  <a:cubicBezTo>
                    <a:pt x="192" y="231"/>
                    <a:pt x="194" y="231"/>
                    <a:pt x="197" y="231"/>
                  </a:cubicBezTo>
                  <a:cubicBezTo>
                    <a:pt x="200" y="231"/>
                    <a:pt x="200" y="235"/>
                    <a:pt x="200" y="238"/>
                  </a:cubicBezTo>
                  <a:cubicBezTo>
                    <a:pt x="200" y="241"/>
                    <a:pt x="198" y="242"/>
                    <a:pt x="198" y="244"/>
                  </a:cubicBezTo>
                  <a:cubicBezTo>
                    <a:pt x="198" y="247"/>
                    <a:pt x="195" y="243"/>
                    <a:pt x="194" y="244"/>
                  </a:cubicBezTo>
                  <a:cubicBezTo>
                    <a:pt x="193" y="245"/>
                    <a:pt x="192" y="244"/>
                    <a:pt x="192" y="242"/>
                  </a:cubicBezTo>
                  <a:cubicBezTo>
                    <a:pt x="191" y="240"/>
                    <a:pt x="187" y="241"/>
                    <a:pt x="184" y="240"/>
                  </a:cubicBezTo>
                  <a:cubicBezTo>
                    <a:pt x="181" y="240"/>
                    <a:pt x="180" y="241"/>
                    <a:pt x="179" y="243"/>
                  </a:cubicBezTo>
                  <a:cubicBezTo>
                    <a:pt x="177" y="245"/>
                    <a:pt x="174" y="246"/>
                    <a:pt x="172" y="246"/>
                  </a:cubicBezTo>
                  <a:cubicBezTo>
                    <a:pt x="169" y="246"/>
                    <a:pt x="166" y="250"/>
                    <a:pt x="164" y="252"/>
                  </a:cubicBezTo>
                  <a:cubicBezTo>
                    <a:pt x="162" y="253"/>
                    <a:pt x="161" y="256"/>
                    <a:pt x="164" y="259"/>
                  </a:cubicBezTo>
                  <a:cubicBezTo>
                    <a:pt x="167" y="261"/>
                    <a:pt x="168" y="263"/>
                    <a:pt x="168" y="265"/>
                  </a:cubicBezTo>
                  <a:cubicBezTo>
                    <a:pt x="167" y="266"/>
                    <a:pt x="159" y="266"/>
                    <a:pt x="158" y="264"/>
                  </a:cubicBezTo>
                  <a:cubicBezTo>
                    <a:pt x="157" y="263"/>
                    <a:pt x="151" y="262"/>
                    <a:pt x="150" y="262"/>
                  </a:cubicBezTo>
                  <a:cubicBezTo>
                    <a:pt x="148" y="263"/>
                    <a:pt x="143" y="257"/>
                    <a:pt x="140" y="257"/>
                  </a:cubicBezTo>
                  <a:cubicBezTo>
                    <a:pt x="138" y="257"/>
                    <a:pt x="136" y="260"/>
                    <a:pt x="136" y="261"/>
                  </a:cubicBezTo>
                  <a:cubicBezTo>
                    <a:pt x="135" y="263"/>
                    <a:pt x="137" y="263"/>
                    <a:pt x="138" y="266"/>
                  </a:cubicBezTo>
                  <a:cubicBezTo>
                    <a:pt x="139" y="269"/>
                    <a:pt x="144" y="269"/>
                    <a:pt x="146" y="269"/>
                  </a:cubicBezTo>
                  <a:cubicBezTo>
                    <a:pt x="148" y="269"/>
                    <a:pt x="147" y="272"/>
                    <a:pt x="147" y="274"/>
                  </a:cubicBezTo>
                  <a:cubicBezTo>
                    <a:pt x="146" y="275"/>
                    <a:pt x="142" y="276"/>
                    <a:pt x="140" y="275"/>
                  </a:cubicBezTo>
                  <a:cubicBezTo>
                    <a:pt x="139" y="273"/>
                    <a:pt x="134" y="275"/>
                    <a:pt x="134" y="273"/>
                  </a:cubicBezTo>
                  <a:cubicBezTo>
                    <a:pt x="134" y="271"/>
                    <a:pt x="131" y="268"/>
                    <a:pt x="127" y="269"/>
                  </a:cubicBezTo>
                  <a:cubicBezTo>
                    <a:pt x="123" y="269"/>
                    <a:pt x="122" y="267"/>
                    <a:pt x="123" y="264"/>
                  </a:cubicBezTo>
                  <a:cubicBezTo>
                    <a:pt x="123" y="261"/>
                    <a:pt x="121" y="259"/>
                    <a:pt x="121" y="258"/>
                  </a:cubicBezTo>
                  <a:cubicBezTo>
                    <a:pt x="121" y="257"/>
                    <a:pt x="119" y="254"/>
                    <a:pt x="121" y="253"/>
                  </a:cubicBezTo>
                  <a:cubicBezTo>
                    <a:pt x="123" y="252"/>
                    <a:pt x="121" y="250"/>
                    <a:pt x="122" y="248"/>
                  </a:cubicBezTo>
                  <a:cubicBezTo>
                    <a:pt x="122" y="246"/>
                    <a:pt x="118" y="243"/>
                    <a:pt x="115" y="243"/>
                  </a:cubicBezTo>
                  <a:cubicBezTo>
                    <a:pt x="112" y="243"/>
                    <a:pt x="113" y="240"/>
                    <a:pt x="111" y="240"/>
                  </a:cubicBezTo>
                  <a:cubicBezTo>
                    <a:pt x="108" y="239"/>
                    <a:pt x="103" y="235"/>
                    <a:pt x="103" y="233"/>
                  </a:cubicBezTo>
                  <a:cubicBezTo>
                    <a:pt x="102" y="231"/>
                    <a:pt x="99" y="231"/>
                    <a:pt x="100" y="230"/>
                  </a:cubicBezTo>
                  <a:cubicBezTo>
                    <a:pt x="101" y="230"/>
                    <a:pt x="104" y="231"/>
                    <a:pt x="106" y="233"/>
                  </a:cubicBezTo>
                  <a:cubicBezTo>
                    <a:pt x="108" y="235"/>
                    <a:pt x="112" y="237"/>
                    <a:pt x="117" y="238"/>
                  </a:cubicBezTo>
                  <a:cubicBezTo>
                    <a:pt x="123" y="238"/>
                    <a:pt x="125" y="241"/>
                    <a:pt x="131" y="242"/>
                  </a:cubicBezTo>
                  <a:cubicBezTo>
                    <a:pt x="138" y="243"/>
                    <a:pt x="141" y="244"/>
                    <a:pt x="150" y="245"/>
                  </a:cubicBezTo>
                  <a:cubicBezTo>
                    <a:pt x="159" y="246"/>
                    <a:pt x="171" y="237"/>
                    <a:pt x="174" y="235"/>
                  </a:cubicBezTo>
                  <a:cubicBezTo>
                    <a:pt x="176" y="232"/>
                    <a:pt x="173" y="227"/>
                    <a:pt x="173" y="225"/>
                  </a:cubicBezTo>
                  <a:cubicBezTo>
                    <a:pt x="173" y="223"/>
                    <a:pt x="169" y="223"/>
                    <a:pt x="168" y="222"/>
                  </a:cubicBezTo>
                  <a:cubicBezTo>
                    <a:pt x="168" y="220"/>
                    <a:pt x="165" y="218"/>
                    <a:pt x="162" y="218"/>
                  </a:cubicBezTo>
                  <a:cubicBezTo>
                    <a:pt x="158" y="218"/>
                    <a:pt x="158" y="214"/>
                    <a:pt x="155" y="214"/>
                  </a:cubicBezTo>
                  <a:cubicBezTo>
                    <a:pt x="152" y="214"/>
                    <a:pt x="150" y="213"/>
                    <a:pt x="143" y="208"/>
                  </a:cubicBezTo>
                  <a:cubicBezTo>
                    <a:pt x="136" y="203"/>
                    <a:pt x="126" y="200"/>
                    <a:pt x="124" y="201"/>
                  </a:cubicBezTo>
                  <a:cubicBezTo>
                    <a:pt x="123" y="202"/>
                    <a:pt x="121" y="202"/>
                    <a:pt x="120" y="200"/>
                  </a:cubicBezTo>
                  <a:cubicBezTo>
                    <a:pt x="119" y="198"/>
                    <a:pt x="116" y="199"/>
                    <a:pt x="114" y="200"/>
                  </a:cubicBezTo>
                  <a:cubicBezTo>
                    <a:pt x="112" y="202"/>
                    <a:pt x="111" y="199"/>
                    <a:pt x="107" y="200"/>
                  </a:cubicBezTo>
                  <a:cubicBezTo>
                    <a:pt x="103" y="201"/>
                    <a:pt x="102" y="198"/>
                    <a:pt x="102" y="197"/>
                  </a:cubicBezTo>
                  <a:cubicBezTo>
                    <a:pt x="103" y="196"/>
                    <a:pt x="109" y="197"/>
                    <a:pt x="108" y="195"/>
                  </a:cubicBezTo>
                  <a:cubicBezTo>
                    <a:pt x="108" y="193"/>
                    <a:pt x="106" y="195"/>
                    <a:pt x="103" y="193"/>
                  </a:cubicBezTo>
                  <a:cubicBezTo>
                    <a:pt x="100" y="191"/>
                    <a:pt x="98" y="192"/>
                    <a:pt x="97" y="194"/>
                  </a:cubicBezTo>
                  <a:cubicBezTo>
                    <a:pt x="97" y="196"/>
                    <a:pt x="94" y="195"/>
                    <a:pt x="92" y="194"/>
                  </a:cubicBezTo>
                  <a:cubicBezTo>
                    <a:pt x="92" y="194"/>
                    <a:pt x="92" y="194"/>
                    <a:pt x="92" y="193"/>
                  </a:cubicBezTo>
                  <a:cubicBezTo>
                    <a:pt x="91" y="196"/>
                    <a:pt x="90" y="197"/>
                    <a:pt x="88" y="196"/>
                  </a:cubicBezTo>
                  <a:cubicBezTo>
                    <a:pt x="86" y="196"/>
                    <a:pt x="84" y="199"/>
                    <a:pt x="81" y="199"/>
                  </a:cubicBezTo>
                  <a:cubicBezTo>
                    <a:pt x="79" y="199"/>
                    <a:pt x="76" y="202"/>
                    <a:pt x="76" y="204"/>
                  </a:cubicBezTo>
                  <a:cubicBezTo>
                    <a:pt x="75" y="206"/>
                    <a:pt x="73" y="205"/>
                    <a:pt x="73" y="207"/>
                  </a:cubicBezTo>
                  <a:cubicBezTo>
                    <a:pt x="73" y="208"/>
                    <a:pt x="73" y="209"/>
                    <a:pt x="71" y="211"/>
                  </a:cubicBezTo>
                  <a:cubicBezTo>
                    <a:pt x="70" y="212"/>
                    <a:pt x="71" y="213"/>
                    <a:pt x="73" y="215"/>
                  </a:cubicBezTo>
                  <a:cubicBezTo>
                    <a:pt x="74" y="218"/>
                    <a:pt x="76" y="218"/>
                    <a:pt x="78" y="218"/>
                  </a:cubicBezTo>
                  <a:cubicBezTo>
                    <a:pt x="79" y="219"/>
                    <a:pt x="83" y="223"/>
                    <a:pt x="83" y="224"/>
                  </a:cubicBezTo>
                  <a:cubicBezTo>
                    <a:pt x="83" y="226"/>
                    <a:pt x="80" y="229"/>
                    <a:pt x="78" y="230"/>
                  </a:cubicBezTo>
                  <a:cubicBezTo>
                    <a:pt x="77" y="231"/>
                    <a:pt x="75" y="233"/>
                    <a:pt x="76" y="235"/>
                  </a:cubicBezTo>
                  <a:cubicBezTo>
                    <a:pt x="77" y="236"/>
                    <a:pt x="81" y="242"/>
                    <a:pt x="84" y="247"/>
                  </a:cubicBezTo>
                  <a:cubicBezTo>
                    <a:pt x="86" y="252"/>
                    <a:pt x="83" y="250"/>
                    <a:pt x="81" y="252"/>
                  </a:cubicBezTo>
                  <a:cubicBezTo>
                    <a:pt x="79" y="254"/>
                    <a:pt x="82" y="257"/>
                    <a:pt x="82" y="258"/>
                  </a:cubicBezTo>
                  <a:cubicBezTo>
                    <a:pt x="83" y="259"/>
                    <a:pt x="80" y="259"/>
                    <a:pt x="80" y="260"/>
                  </a:cubicBezTo>
                  <a:cubicBezTo>
                    <a:pt x="80" y="262"/>
                    <a:pt x="84" y="262"/>
                    <a:pt x="84" y="263"/>
                  </a:cubicBezTo>
                  <a:cubicBezTo>
                    <a:pt x="84" y="264"/>
                    <a:pt x="82" y="265"/>
                    <a:pt x="83" y="267"/>
                  </a:cubicBezTo>
                  <a:cubicBezTo>
                    <a:pt x="84" y="269"/>
                    <a:pt x="87" y="269"/>
                    <a:pt x="87" y="271"/>
                  </a:cubicBezTo>
                  <a:cubicBezTo>
                    <a:pt x="88" y="274"/>
                    <a:pt x="82" y="274"/>
                    <a:pt x="82" y="276"/>
                  </a:cubicBezTo>
                  <a:cubicBezTo>
                    <a:pt x="83" y="278"/>
                    <a:pt x="89" y="280"/>
                    <a:pt x="93" y="284"/>
                  </a:cubicBezTo>
                  <a:cubicBezTo>
                    <a:pt x="96" y="287"/>
                    <a:pt x="95" y="288"/>
                    <a:pt x="95" y="290"/>
                  </a:cubicBezTo>
                  <a:cubicBezTo>
                    <a:pt x="93" y="294"/>
                    <a:pt x="85" y="297"/>
                    <a:pt x="83" y="301"/>
                  </a:cubicBezTo>
                  <a:cubicBezTo>
                    <a:pt x="81" y="306"/>
                    <a:pt x="74" y="308"/>
                    <a:pt x="70" y="311"/>
                  </a:cubicBezTo>
                  <a:cubicBezTo>
                    <a:pt x="69" y="313"/>
                    <a:pt x="68" y="315"/>
                    <a:pt x="67" y="316"/>
                  </a:cubicBezTo>
                  <a:cubicBezTo>
                    <a:pt x="68" y="316"/>
                    <a:pt x="69" y="316"/>
                    <a:pt x="70" y="315"/>
                  </a:cubicBezTo>
                  <a:cubicBezTo>
                    <a:pt x="72" y="314"/>
                    <a:pt x="73" y="319"/>
                    <a:pt x="75" y="320"/>
                  </a:cubicBezTo>
                  <a:cubicBezTo>
                    <a:pt x="77" y="322"/>
                    <a:pt x="81" y="320"/>
                    <a:pt x="82" y="322"/>
                  </a:cubicBezTo>
                  <a:cubicBezTo>
                    <a:pt x="83" y="323"/>
                    <a:pt x="81" y="323"/>
                    <a:pt x="78" y="323"/>
                  </a:cubicBezTo>
                  <a:cubicBezTo>
                    <a:pt x="76" y="323"/>
                    <a:pt x="75" y="324"/>
                    <a:pt x="71" y="326"/>
                  </a:cubicBezTo>
                  <a:cubicBezTo>
                    <a:pt x="67" y="327"/>
                    <a:pt x="68" y="328"/>
                    <a:pt x="67" y="329"/>
                  </a:cubicBezTo>
                  <a:cubicBezTo>
                    <a:pt x="69" y="331"/>
                    <a:pt x="66" y="332"/>
                    <a:pt x="65" y="334"/>
                  </a:cubicBezTo>
                  <a:cubicBezTo>
                    <a:pt x="64" y="336"/>
                    <a:pt x="62" y="337"/>
                    <a:pt x="62" y="338"/>
                  </a:cubicBezTo>
                  <a:cubicBezTo>
                    <a:pt x="62" y="340"/>
                    <a:pt x="63" y="341"/>
                    <a:pt x="63" y="343"/>
                  </a:cubicBezTo>
                  <a:cubicBezTo>
                    <a:pt x="63" y="345"/>
                    <a:pt x="63" y="345"/>
                    <a:pt x="65" y="347"/>
                  </a:cubicBezTo>
                  <a:cubicBezTo>
                    <a:pt x="66" y="349"/>
                    <a:pt x="64" y="349"/>
                    <a:pt x="62" y="350"/>
                  </a:cubicBezTo>
                  <a:cubicBezTo>
                    <a:pt x="61" y="351"/>
                    <a:pt x="62" y="353"/>
                    <a:pt x="64" y="354"/>
                  </a:cubicBezTo>
                  <a:cubicBezTo>
                    <a:pt x="65" y="355"/>
                    <a:pt x="65" y="357"/>
                    <a:pt x="64" y="358"/>
                  </a:cubicBezTo>
                  <a:cubicBezTo>
                    <a:pt x="64" y="360"/>
                    <a:pt x="66" y="362"/>
                    <a:pt x="67" y="363"/>
                  </a:cubicBezTo>
                  <a:cubicBezTo>
                    <a:pt x="68" y="364"/>
                    <a:pt x="68" y="368"/>
                    <a:pt x="69" y="369"/>
                  </a:cubicBezTo>
                  <a:cubicBezTo>
                    <a:pt x="70" y="369"/>
                    <a:pt x="71" y="370"/>
                    <a:pt x="73" y="370"/>
                  </a:cubicBezTo>
                  <a:cubicBezTo>
                    <a:pt x="75" y="369"/>
                    <a:pt x="77" y="370"/>
                    <a:pt x="77" y="372"/>
                  </a:cubicBezTo>
                  <a:cubicBezTo>
                    <a:pt x="78" y="373"/>
                    <a:pt x="80" y="373"/>
                    <a:pt x="82" y="372"/>
                  </a:cubicBezTo>
                  <a:cubicBezTo>
                    <a:pt x="84" y="371"/>
                    <a:pt x="88" y="373"/>
                    <a:pt x="89" y="374"/>
                  </a:cubicBezTo>
                  <a:cubicBezTo>
                    <a:pt x="90" y="374"/>
                    <a:pt x="90" y="377"/>
                    <a:pt x="90" y="379"/>
                  </a:cubicBezTo>
                  <a:cubicBezTo>
                    <a:pt x="90" y="381"/>
                    <a:pt x="89" y="384"/>
                    <a:pt x="91" y="385"/>
                  </a:cubicBezTo>
                  <a:cubicBezTo>
                    <a:pt x="93" y="386"/>
                    <a:pt x="92" y="389"/>
                    <a:pt x="95" y="390"/>
                  </a:cubicBezTo>
                  <a:cubicBezTo>
                    <a:pt x="97" y="391"/>
                    <a:pt x="98" y="394"/>
                    <a:pt x="99" y="395"/>
                  </a:cubicBezTo>
                  <a:cubicBezTo>
                    <a:pt x="101" y="395"/>
                    <a:pt x="103" y="397"/>
                    <a:pt x="104" y="399"/>
                  </a:cubicBezTo>
                  <a:cubicBezTo>
                    <a:pt x="104" y="400"/>
                    <a:pt x="101" y="402"/>
                    <a:pt x="100" y="402"/>
                  </a:cubicBezTo>
                  <a:cubicBezTo>
                    <a:pt x="98" y="403"/>
                    <a:pt x="95" y="400"/>
                    <a:pt x="94" y="402"/>
                  </a:cubicBezTo>
                  <a:cubicBezTo>
                    <a:pt x="93" y="403"/>
                    <a:pt x="94" y="405"/>
                    <a:pt x="95" y="409"/>
                  </a:cubicBezTo>
                  <a:cubicBezTo>
                    <a:pt x="96" y="413"/>
                    <a:pt x="97" y="413"/>
                    <a:pt x="99" y="413"/>
                  </a:cubicBezTo>
                  <a:cubicBezTo>
                    <a:pt x="100" y="413"/>
                    <a:pt x="101" y="412"/>
                    <a:pt x="102" y="411"/>
                  </a:cubicBezTo>
                  <a:cubicBezTo>
                    <a:pt x="104" y="411"/>
                    <a:pt x="106" y="412"/>
                    <a:pt x="108" y="411"/>
                  </a:cubicBezTo>
                  <a:cubicBezTo>
                    <a:pt x="109" y="411"/>
                    <a:pt x="113" y="410"/>
                    <a:pt x="114" y="412"/>
                  </a:cubicBezTo>
                  <a:cubicBezTo>
                    <a:pt x="115" y="413"/>
                    <a:pt x="116" y="417"/>
                    <a:pt x="115" y="418"/>
                  </a:cubicBezTo>
                  <a:cubicBezTo>
                    <a:pt x="115" y="419"/>
                    <a:pt x="116" y="421"/>
                    <a:pt x="117" y="422"/>
                  </a:cubicBezTo>
                  <a:cubicBezTo>
                    <a:pt x="118" y="424"/>
                    <a:pt x="122" y="423"/>
                    <a:pt x="123" y="424"/>
                  </a:cubicBezTo>
                  <a:cubicBezTo>
                    <a:pt x="124" y="424"/>
                    <a:pt x="127" y="428"/>
                    <a:pt x="127" y="430"/>
                  </a:cubicBezTo>
                  <a:cubicBezTo>
                    <a:pt x="126" y="432"/>
                    <a:pt x="128" y="432"/>
                    <a:pt x="130" y="432"/>
                  </a:cubicBezTo>
                  <a:cubicBezTo>
                    <a:pt x="131" y="431"/>
                    <a:pt x="132" y="433"/>
                    <a:pt x="133" y="433"/>
                  </a:cubicBezTo>
                  <a:cubicBezTo>
                    <a:pt x="135" y="434"/>
                    <a:pt x="136" y="434"/>
                    <a:pt x="138" y="433"/>
                  </a:cubicBezTo>
                  <a:cubicBezTo>
                    <a:pt x="139" y="432"/>
                    <a:pt x="141" y="432"/>
                    <a:pt x="142" y="433"/>
                  </a:cubicBezTo>
                  <a:cubicBezTo>
                    <a:pt x="143" y="434"/>
                    <a:pt x="146" y="436"/>
                    <a:pt x="146" y="437"/>
                  </a:cubicBezTo>
                  <a:cubicBezTo>
                    <a:pt x="146" y="438"/>
                    <a:pt x="150" y="437"/>
                    <a:pt x="152" y="438"/>
                  </a:cubicBezTo>
                  <a:cubicBezTo>
                    <a:pt x="154" y="439"/>
                    <a:pt x="157" y="439"/>
                    <a:pt x="159" y="440"/>
                  </a:cubicBezTo>
                  <a:cubicBezTo>
                    <a:pt x="161" y="441"/>
                    <a:pt x="163" y="441"/>
                    <a:pt x="164" y="443"/>
                  </a:cubicBezTo>
                  <a:cubicBezTo>
                    <a:pt x="164" y="444"/>
                    <a:pt x="161" y="445"/>
                    <a:pt x="161" y="446"/>
                  </a:cubicBezTo>
                  <a:cubicBezTo>
                    <a:pt x="161" y="447"/>
                    <a:pt x="163" y="447"/>
                    <a:pt x="163" y="448"/>
                  </a:cubicBezTo>
                  <a:cubicBezTo>
                    <a:pt x="163" y="450"/>
                    <a:pt x="161" y="450"/>
                    <a:pt x="160" y="450"/>
                  </a:cubicBezTo>
                  <a:cubicBezTo>
                    <a:pt x="160" y="451"/>
                    <a:pt x="162" y="453"/>
                    <a:pt x="162" y="453"/>
                  </a:cubicBezTo>
                  <a:cubicBezTo>
                    <a:pt x="163" y="454"/>
                    <a:pt x="161" y="457"/>
                    <a:pt x="161" y="458"/>
                  </a:cubicBezTo>
                  <a:cubicBezTo>
                    <a:pt x="161" y="459"/>
                    <a:pt x="155" y="458"/>
                    <a:pt x="154" y="458"/>
                  </a:cubicBezTo>
                  <a:cubicBezTo>
                    <a:pt x="153" y="458"/>
                    <a:pt x="149" y="462"/>
                    <a:pt x="148" y="462"/>
                  </a:cubicBezTo>
                  <a:cubicBezTo>
                    <a:pt x="147" y="463"/>
                    <a:pt x="147" y="465"/>
                    <a:pt x="148" y="466"/>
                  </a:cubicBezTo>
                  <a:cubicBezTo>
                    <a:pt x="152" y="465"/>
                    <a:pt x="156" y="465"/>
                    <a:pt x="156" y="466"/>
                  </a:cubicBezTo>
                  <a:cubicBezTo>
                    <a:pt x="157" y="467"/>
                    <a:pt x="148" y="471"/>
                    <a:pt x="146" y="472"/>
                  </a:cubicBezTo>
                  <a:cubicBezTo>
                    <a:pt x="144" y="472"/>
                    <a:pt x="149" y="475"/>
                    <a:pt x="149" y="476"/>
                  </a:cubicBezTo>
                  <a:cubicBezTo>
                    <a:pt x="149" y="478"/>
                    <a:pt x="144" y="478"/>
                    <a:pt x="144" y="481"/>
                  </a:cubicBezTo>
                  <a:cubicBezTo>
                    <a:pt x="145" y="484"/>
                    <a:pt x="143" y="484"/>
                    <a:pt x="140" y="484"/>
                  </a:cubicBezTo>
                  <a:cubicBezTo>
                    <a:pt x="137" y="484"/>
                    <a:pt x="136" y="486"/>
                    <a:pt x="138" y="486"/>
                  </a:cubicBezTo>
                  <a:cubicBezTo>
                    <a:pt x="139" y="487"/>
                    <a:pt x="139" y="490"/>
                    <a:pt x="144" y="491"/>
                  </a:cubicBezTo>
                  <a:cubicBezTo>
                    <a:pt x="149" y="493"/>
                    <a:pt x="155" y="498"/>
                    <a:pt x="159" y="502"/>
                  </a:cubicBezTo>
                  <a:cubicBezTo>
                    <a:pt x="160" y="503"/>
                    <a:pt x="160" y="503"/>
                    <a:pt x="161" y="504"/>
                  </a:cubicBezTo>
                  <a:cubicBezTo>
                    <a:pt x="162" y="503"/>
                    <a:pt x="164" y="503"/>
                    <a:pt x="164" y="503"/>
                  </a:cubicBezTo>
                  <a:cubicBezTo>
                    <a:pt x="167" y="502"/>
                    <a:pt x="171" y="504"/>
                    <a:pt x="174" y="505"/>
                  </a:cubicBezTo>
                  <a:cubicBezTo>
                    <a:pt x="176" y="507"/>
                    <a:pt x="185" y="505"/>
                    <a:pt x="186" y="506"/>
                  </a:cubicBezTo>
                  <a:cubicBezTo>
                    <a:pt x="187" y="508"/>
                    <a:pt x="189" y="510"/>
                    <a:pt x="191" y="510"/>
                  </a:cubicBezTo>
                  <a:cubicBezTo>
                    <a:pt x="193" y="510"/>
                    <a:pt x="195" y="513"/>
                    <a:pt x="196" y="512"/>
                  </a:cubicBezTo>
                  <a:cubicBezTo>
                    <a:pt x="198" y="511"/>
                    <a:pt x="203" y="511"/>
                    <a:pt x="204" y="511"/>
                  </a:cubicBezTo>
                  <a:cubicBezTo>
                    <a:pt x="206" y="511"/>
                    <a:pt x="206" y="512"/>
                    <a:pt x="207" y="512"/>
                  </a:cubicBezTo>
                  <a:cubicBezTo>
                    <a:pt x="209" y="512"/>
                    <a:pt x="209" y="517"/>
                    <a:pt x="210" y="517"/>
                  </a:cubicBezTo>
                  <a:cubicBezTo>
                    <a:pt x="211" y="517"/>
                    <a:pt x="215" y="520"/>
                    <a:pt x="217" y="521"/>
                  </a:cubicBezTo>
                  <a:cubicBezTo>
                    <a:pt x="220" y="521"/>
                    <a:pt x="222" y="525"/>
                    <a:pt x="223" y="525"/>
                  </a:cubicBezTo>
                  <a:cubicBezTo>
                    <a:pt x="224" y="525"/>
                    <a:pt x="226" y="527"/>
                    <a:pt x="227" y="525"/>
                  </a:cubicBezTo>
                  <a:cubicBezTo>
                    <a:pt x="228" y="523"/>
                    <a:pt x="231" y="524"/>
                    <a:pt x="232" y="521"/>
                  </a:cubicBezTo>
                  <a:cubicBezTo>
                    <a:pt x="228" y="516"/>
                    <a:pt x="223" y="510"/>
                    <a:pt x="223" y="507"/>
                  </a:cubicBezTo>
                  <a:cubicBezTo>
                    <a:pt x="223" y="503"/>
                    <a:pt x="225" y="500"/>
                    <a:pt x="220" y="496"/>
                  </a:cubicBezTo>
                  <a:cubicBezTo>
                    <a:pt x="215" y="492"/>
                    <a:pt x="220" y="489"/>
                    <a:pt x="224" y="485"/>
                  </a:cubicBezTo>
                  <a:cubicBezTo>
                    <a:pt x="227" y="481"/>
                    <a:pt x="234" y="479"/>
                    <a:pt x="238" y="476"/>
                  </a:cubicBezTo>
                  <a:cubicBezTo>
                    <a:pt x="237" y="475"/>
                    <a:pt x="236" y="475"/>
                    <a:pt x="235" y="474"/>
                  </a:cubicBezTo>
                  <a:cubicBezTo>
                    <a:pt x="232" y="473"/>
                    <a:pt x="231" y="471"/>
                    <a:pt x="234" y="471"/>
                  </a:cubicBezTo>
                  <a:cubicBezTo>
                    <a:pt x="236" y="470"/>
                    <a:pt x="235" y="469"/>
                    <a:pt x="233" y="466"/>
                  </a:cubicBezTo>
                  <a:cubicBezTo>
                    <a:pt x="230" y="463"/>
                    <a:pt x="229" y="460"/>
                    <a:pt x="228" y="460"/>
                  </a:cubicBezTo>
                  <a:cubicBezTo>
                    <a:pt x="226" y="460"/>
                    <a:pt x="224" y="460"/>
                    <a:pt x="222" y="460"/>
                  </a:cubicBezTo>
                  <a:cubicBezTo>
                    <a:pt x="220" y="461"/>
                    <a:pt x="220" y="459"/>
                    <a:pt x="221" y="456"/>
                  </a:cubicBezTo>
                  <a:cubicBezTo>
                    <a:pt x="221" y="454"/>
                    <a:pt x="217" y="454"/>
                    <a:pt x="216" y="453"/>
                  </a:cubicBezTo>
                  <a:cubicBezTo>
                    <a:pt x="215" y="452"/>
                    <a:pt x="217" y="448"/>
                    <a:pt x="218" y="448"/>
                  </a:cubicBezTo>
                  <a:cubicBezTo>
                    <a:pt x="218" y="448"/>
                    <a:pt x="221" y="447"/>
                    <a:pt x="221" y="445"/>
                  </a:cubicBezTo>
                  <a:cubicBezTo>
                    <a:pt x="221" y="444"/>
                    <a:pt x="217" y="444"/>
                    <a:pt x="218" y="442"/>
                  </a:cubicBezTo>
                  <a:cubicBezTo>
                    <a:pt x="219" y="439"/>
                    <a:pt x="222" y="439"/>
                    <a:pt x="222" y="437"/>
                  </a:cubicBezTo>
                  <a:cubicBezTo>
                    <a:pt x="222" y="434"/>
                    <a:pt x="224" y="432"/>
                    <a:pt x="227" y="434"/>
                  </a:cubicBezTo>
                  <a:cubicBezTo>
                    <a:pt x="229" y="435"/>
                    <a:pt x="231" y="440"/>
                    <a:pt x="233" y="439"/>
                  </a:cubicBezTo>
                  <a:cubicBezTo>
                    <a:pt x="236" y="438"/>
                    <a:pt x="234" y="435"/>
                    <a:pt x="234" y="434"/>
                  </a:cubicBezTo>
                  <a:cubicBezTo>
                    <a:pt x="234" y="433"/>
                    <a:pt x="233" y="430"/>
                    <a:pt x="236" y="430"/>
                  </a:cubicBezTo>
                  <a:cubicBezTo>
                    <a:pt x="239" y="429"/>
                    <a:pt x="238" y="426"/>
                    <a:pt x="240" y="426"/>
                  </a:cubicBezTo>
                  <a:cubicBezTo>
                    <a:pt x="243" y="426"/>
                    <a:pt x="248" y="423"/>
                    <a:pt x="249" y="422"/>
                  </a:cubicBezTo>
                  <a:cubicBezTo>
                    <a:pt x="250" y="421"/>
                    <a:pt x="254" y="419"/>
                    <a:pt x="255" y="420"/>
                  </a:cubicBezTo>
                  <a:cubicBezTo>
                    <a:pt x="257" y="421"/>
                    <a:pt x="258" y="423"/>
                    <a:pt x="259" y="420"/>
                  </a:cubicBezTo>
                  <a:cubicBezTo>
                    <a:pt x="260" y="418"/>
                    <a:pt x="265" y="419"/>
                    <a:pt x="265" y="420"/>
                  </a:cubicBezTo>
                  <a:cubicBezTo>
                    <a:pt x="265" y="422"/>
                    <a:pt x="272" y="422"/>
                    <a:pt x="274" y="423"/>
                  </a:cubicBezTo>
                  <a:cubicBezTo>
                    <a:pt x="277" y="424"/>
                    <a:pt x="281" y="427"/>
                    <a:pt x="281" y="429"/>
                  </a:cubicBezTo>
                  <a:cubicBezTo>
                    <a:pt x="281" y="430"/>
                    <a:pt x="283" y="432"/>
                    <a:pt x="283" y="430"/>
                  </a:cubicBezTo>
                  <a:cubicBezTo>
                    <a:pt x="283" y="427"/>
                    <a:pt x="285" y="428"/>
                    <a:pt x="288" y="430"/>
                  </a:cubicBezTo>
                  <a:cubicBezTo>
                    <a:pt x="291" y="432"/>
                    <a:pt x="295" y="431"/>
                    <a:pt x="295" y="429"/>
                  </a:cubicBezTo>
                  <a:cubicBezTo>
                    <a:pt x="296" y="427"/>
                    <a:pt x="301" y="425"/>
                    <a:pt x="303" y="427"/>
                  </a:cubicBezTo>
                  <a:cubicBezTo>
                    <a:pt x="305" y="428"/>
                    <a:pt x="306" y="429"/>
                    <a:pt x="308" y="427"/>
                  </a:cubicBezTo>
                  <a:cubicBezTo>
                    <a:pt x="310" y="425"/>
                    <a:pt x="315" y="425"/>
                    <a:pt x="316" y="427"/>
                  </a:cubicBezTo>
                  <a:cubicBezTo>
                    <a:pt x="316" y="429"/>
                    <a:pt x="319" y="430"/>
                    <a:pt x="321" y="430"/>
                  </a:cubicBezTo>
                  <a:cubicBezTo>
                    <a:pt x="323" y="430"/>
                    <a:pt x="324" y="433"/>
                    <a:pt x="325" y="432"/>
                  </a:cubicBezTo>
                  <a:cubicBezTo>
                    <a:pt x="326" y="432"/>
                    <a:pt x="326" y="428"/>
                    <a:pt x="328" y="428"/>
                  </a:cubicBezTo>
                  <a:cubicBezTo>
                    <a:pt x="330" y="429"/>
                    <a:pt x="331" y="431"/>
                    <a:pt x="334" y="431"/>
                  </a:cubicBezTo>
                  <a:cubicBezTo>
                    <a:pt x="337" y="431"/>
                    <a:pt x="339" y="430"/>
                    <a:pt x="339" y="428"/>
                  </a:cubicBezTo>
                  <a:cubicBezTo>
                    <a:pt x="339" y="426"/>
                    <a:pt x="339" y="422"/>
                    <a:pt x="337" y="422"/>
                  </a:cubicBezTo>
                  <a:cubicBezTo>
                    <a:pt x="335" y="422"/>
                    <a:pt x="333" y="420"/>
                    <a:pt x="331" y="420"/>
                  </a:cubicBezTo>
                  <a:cubicBezTo>
                    <a:pt x="329" y="420"/>
                    <a:pt x="327" y="417"/>
                    <a:pt x="329" y="416"/>
                  </a:cubicBezTo>
                  <a:cubicBezTo>
                    <a:pt x="331" y="415"/>
                    <a:pt x="335" y="414"/>
                    <a:pt x="334" y="412"/>
                  </a:cubicBezTo>
                  <a:cubicBezTo>
                    <a:pt x="333" y="410"/>
                    <a:pt x="333" y="407"/>
                    <a:pt x="335" y="406"/>
                  </a:cubicBezTo>
                  <a:cubicBezTo>
                    <a:pt x="338" y="406"/>
                    <a:pt x="344" y="406"/>
                    <a:pt x="344" y="405"/>
                  </a:cubicBezTo>
                  <a:cubicBezTo>
                    <a:pt x="344" y="404"/>
                    <a:pt x="338" y="403"/>
                    <a:pt x="337" y="401"/>
                  </a:cubicBezTo>
                  <a:cubicBezTo>
                    <a:pt x="336" y="399"/>
                    <a:pt x="335" y="395"/>
                    <a:pt x="336" y="394"/>
                  </a:cubicBezTo>
                  <a:cubicBezTo>
                    <a:pt x="338" y="394"/>
                    <a:pt x="341" y="395"/>
                    <a:pt x="343" y="394"/>
                  </a:cubicBezTo>
                  <a:cubicBezTo>
                    <a:pt x="345" y="393"/>
                    <a:pt x="350" y="395"/>
                    <a:pt x="353" y="393"/>
                  </a:cubicBezTo>
                  <a:cubicBezTo>
                    <a:pt x="356" y="391"/>
                    <a:pt x="362" y="391"/>
                    <a:pt x="365" y="391"/>
                  </a:cubicBezTo>
                  <a:cubicBezTo>
                    <a:pt x="368" y="391"/>
                    <a:pt x="371" y="388"/>
                    <a:pt x="373" y="388"/>
                  </a:cubicBezTo>
                  <a:cubicBezTo>
                    <a:pt x="376" y="388"/>
                    <a:pt x="383" y="387"/>
                    <a:pt x="385" y="386"/>
                  </a:cubicBezTo>
                  <a:cubicBezTo>
                    <a:pt x="386" y="385"/>
                    <a:pt x="396" y="384"/>
                    <a:pt x="396" y="382"/>
                  </a:cubicBezTo>
                  <a:cubicBezTo>
                    <a:pt x="397" y="380"/>
                    <a:pt x="404" y="379"/>
                    <a:pt x="406" y="380"/>
                  </a:cubicBezTo>
                  <a:cubicBezTo>
                    <a:pt x="408" y="381"/>
                    <a:pt x="411" y="381"/>
                    <a:pt x="413" y="381"/>
                  </a:cubicBezTo>
                  <a:cubicBezTo>
                    <a:pt x="414" y="380"/>
                    <a:pt x="418" y="382"/>
                    <a:pt x="418" y="384"/>
                  </a:cubicBezTo>
                  <a:cubicBezTo>
                    <a:pt x="417" y="386"/>
                    <a:pt x="419" y="388"/>
                    <a:pt x="419" y="389"/>
                  </a:cubicBezTo>
                  <a:cubicBezTo>
                    <a:pt x="419" y="391"/>
                    <a:pt x="417" y="392"/>
                    <a:pt x="418" y="393"/>
                  </a:cubicBezTo>
                  <a:cubicBezTo>
                    <a:pt x="419" y="394"/>
                    <a:pt x="424" y="393"/>
                    <a:pt x="426" y="392"/>
                  </a:cubicBezTo>
                  <a:cubicBezTo>
                    <a:pt x="427" y="390"/>
                    <a:pt x="429" y="392"/>
                    <a:pt x="429" y="394"/>
                  </a:cubicBezTo>
                  <a:cubicBezTo>
                    <a:pt x="429" y="395"/>
                    <a:pt x="431" y="396"/>
                    <a:pt x="431" y="394"/>
                  </a:cubicBezTo>
                  <a:cubicBezTo>
                    <a:pt x="431" y="392"/>
                    <a:pt x="434" y="394"/>
                    <a:pt x="435" y="395"/>
                  </a:cubicBezTo>
                  <a:cubicBezTo>
                    <a:pt x="436" y="396"/>
                    <a:pt x="439" y="393"/>
                    <a:pt x="439" y="395"/>
                  </a:cubicBezTo>
                  <a:cubicBezTo>
                    <a:pt x="439" y="397"/>
                    <a:pt x="434" y="398"/>
                    <a:pt x="436" y="400"/>
                  </a:cubicBezTo>
                  <a:cubicBezTo>
                    <a:pt x="438" y="402"/>
                    <a:pt x="440" y="398"/>
                    <a:pt x="442" y="399"/>
                  </a:cubicBezTo>
                  <a:cubicBezTo>
                    <a:pt x="445" y="400"/>
                    <a:pt x="448" y="396"/>
                    <a:pt x="451" y="395"/>
                  </a:cubicBezTo>
                  <a:cubicBezTo>
                    <a:pt x="453" y="395"/>
                    <a:pt x="456" y="392"/>
                    <a:pt x="458" y="391"/>
                  </a:cubicBezTo>
                  <a:cubicBezTo>
                    <a:pt x="460" y="390"/>
                    <a:pt x="465" y="390"/>
                    <a:pt x="464" y="392"/>
                  </a:cubicBezTo>
                  <a:cubicBezTo>
                    <a:pt x="462" y="393"/>
                    <a:pt x="461" y="396"/>
                    <a:pt x="466" y="398"/>
                  </a:cubicBezTo>
                  <a:cubicBezTo>
                    <a:pt x="471" y="400"/>
                    <a:pt x="477" y="410"/>
                    <a:pt x="481" y="415"/>
                  </a:cubicBezTo>
                  <a:cubicBezTo>
                    <a:pt x="484" y="420"/>
                    <a:pt x="487" y="430"/>
                    <a:pt x="489" y="430"/>
                  </a:cubicBezTo>
                  <a:cubicBezTo>
                    <a:pt x="491" y="430"/>
                    <a:pt x="491" y="425"/>
                    <a:pt x="494" y="425"/>
                  </a:cubicBezTo>
                  <a:cubicBezTo>
                    <a:pt x="496" y="424"/>
                    <a:pt x="497" y="429"/>
                    <a:pt x="500" y="429"/>
                  </a:cubicBezTo>
                  <a:cubicBezTo>
                    <a:pt x="502" y="430"/>
                    <a:pt x="506" y="431"/>
                    <a:pt x="508" y="430"/>
                  </a:cubicBezTo>
                  <a:cubicBezTo>
                    <a:pt x="510" y="430"/>
                    <a:pt x="514" y="427"/>
                    <a:pt x="516" y="428"/>
                  </a:cubicBezTo>
                  <a:cubicBezTo>
                    <a:pt x="517" y="429"/>
                    <a:pt x="520" y="429"/>
                    <a:pt x="521" y="432"/>
                  </a:cubicBezTo>
                  <a:cubicBezTo>
                    <a:pt x="522" y="436"/>
                    <a:pt x="525" y="436"/>
                    <a:pt x="526" y="436"/>
                  </a:cubicBezTo>
                  <a:cubicBezTo>
                    <a:pt x="527" y="436"/>
                    <a:pt x="528" y="438"/>
                    <a:pt x="528" y="439"/>
                  </a:cubicBezTo>
                  <a:cubicBezTo>
                    <a:pt x="528" y="441"/>
                    <a:pt x="530" y="443"/>
                    <a:pt x="532" y="443"/>
                  </a:cubicBezTo>
                  <a:cubicBezTo>
                    <a:pt x="533" y="443"/>
                    <a:pt x="537" y="442"/>
                    <a:pt x="538" y="442"/>
                  </a:cubicBezTo>
                  <a:cubicBezTo>
                    <a:pt x="539" y="441"/>
                    <a:pt x="541" y="440"/>
                    <a:pt x="541" y="442"/>
                  </a:cubicBezTo>
                  <a:cubicBezTo>
                    <a:pt x="541" y="443"/>
                    <a:pt x="543" y="446"/>
                    <a:pt x="545" y="446"/>
                  </a:cubicBezTo>
                  <a:cubicBezTo>
                    <a:pt x="546" y="446"/>
                    <a:pt x="549" y="447"/>
                    <a:pt x="549" y="446"/>
                  </a:cubicBezTo>
                  <a:cubicBezTo>
                    <a:pt x="550" y="445"/>
                    <a:pt x="553" y="444"/>
                    <a:pt x="555" y="444"/>
                  </a:cubicBezTo>
                  <a:cubicBezTo>
                    <a:pt x="556" y="444"/>
                    <a:pt x="561" y="443"/>
                    <a:pt x="562" y="441"/>
                  </a:cubicBezTo>
                  <a:cubicBezTo>
                    <a:pt x="563" y="438"/>
                    <a:pt x="567" y="438"/>
                    <a:pt x="568" y="437"/>
                  </a:cubicBezTo>
                  <a:cubicBezTo>
                    <a:pt x="570" y="436"/>
                    <a:pt x="573" y="435"/>
                    <a:pt x="574" y="433"/>
                  </a:cubicBezTo>
                  <a:cubicBezTo>
                    <a:pt x="574" y="432"/>
                    <a:pt x="579" y="432"/>
                    <a:pt x="579" y="431"/>
                  </a:cubicBezTo>
                  <a:cubicBezTo>
                    <a:pt x="580" y="430"/>
                    <a:pt x="583" y="430"/>
                    <a:pt x="585" y="430"/>
                  </a:cubicBezTo>
                  <a:cubicBezTo>
                    <a:pt x="586" y="431"/>
                    <a:pt x="595" y="432"/>
                    <a:pt x="596" y="432"/>
                  </a:cubicBezTo>
                  <a:cubicBezTo>
                    <a:pt x="597" y="432"/>
                    <a:pt x="597" y="436"/>
                    <a:pt x="599" y="437"/>
                  </a:cubicBezTo>
                  <a:cubicBezTo>
                    <a:pt x="600" y="437"/>
                    <a:pt x="604" y="440"/>
                    <a:pt x="605" y="439"/>
                  </a:cubicBezTo>
                  <a:cubicBezTo>
                    <a:pt x="606" y="438"/>
                    <a:pt x="609" y="437"/>
                    <a:pt x="612" y="439"/>
                  </a:cubicBezTo>
                  <a:cubicBezTo>
                    <a:pt x="614" y="440"/>
                    <a:pt x="616" y="442"/>
                    <a:pt x="617" y="440"/>
                  </a:cubicBezTo>
                  <a:cubicBezTo>
                    <a:pt x="618" y="439"/>
                    <a:pt x="623" y="438"/>
                    <a:pt x="624" y="437"/>
                  </a:cubicBezTo>
                  <a:cubicBezTo>
                    <a:pt x="625" y="436"/>
                    <a:pt x="625" y="433"/>
                    <a:pt x="624" y="432"/>
                  </a:cubicBezTo>
                  <a:cubicBezTo>
                    <a:pt x="623" y="431"/>
                    <a:pt x="622" y="427"/>
                    <a:pt x="621" y="426"/>
                  </a:cubicBezTo>
                  <a:cubicBezTo>
                    <a:pt x="621" y="424"/>
                    <a:pt x="624" y="423"/>
                    <a:pt x="625" y="422"/>
                  </a:cubicBezTo>
                  <a:cubicBezTo>
                    <a:pt x="625" y="420"/>
                    <a:pt x="628" y="420"/>
                    <a:pt x="629" y="419"/>
                  </a:cubicBezTo>
                  <a:cubicBezTo>
                    <a:pt x="630" y="418"/>
                    <a:pt x="630" y="416"/>
                    <a:pt x="632" y="416"/>
                  </a:cubicBezTo>
                  <a:cubicBezTo>
                    <a:pt x="634" y="417"/>
                    <a:pt x="637" y="418"/>
                    <a:pt x="638" y="418"/>
                  </a:cubicBezTo>
                  <a:cubicBezTo>
                    <a:pt x="639" y="419"/>
                    <a:pt x="641" y="420"/>
                    <a:pt x="643" y="420"/>
                  </a:cubicBezTo>
                  <a:cubicBezTo>
                    <a:pt x="645" y="420"/>
                    <a:pt x="647" y="421"/>
                    <a:pt x="649" y="422"/>
                  </a:cubicBezTo>
                  <a:cubicBezTo>
                    <a:pt x="650" y="423"/>
                    <a:pt x="656" y="423"/>
                    <a:pt x="657" y="424"/>
                  </a:cubicBezTo>
                  <a:cubicBezTo>
                    <a:pt x="658" y="426"/>
                    <a:pt x="656" y="430"/>
                    <a:pt x="658" y="431"/>
                  </a:cubicBezTo>
                  <a:cubicBezTo>
                    <a:pt x="659" y="433"/>
                    <a:pt x="662" y="436"/>
                    <a:pt x="663" y="435"/>
                  </a:cubicBezTo>
                  <a:cubicBezTo>
                    <a:pt x="664" y="434"/>
                    <a:pt x="668" y="437"/>
                    <a:pt x="670" y="437"/>
                  </a:cubicBezTo>
                  <a:cubicBezTo>
                    <a:pt x="671" y="437"/>
                    <a:pt x="674" y="434"/>
                    <a:pt x="675" y="434"/>
                  </a:cubicBezTo>
                  <a:cubicBezTo>
                    <a:pt x="677" y="434"/>
                    <a:pt x="681" y="433"/>
                    <a:pt x="683" y="433"/>
                  </a:cubicBezTo>
                  <a:cubicBezTo>
                    <a:pt x="684" y="434"/>
                    <a:pt x="689" y="436"/>
                    <a:pt x="690" y="435"/>
                  </a:cubicBezTo>
                  <a:cubicBezTo>
                    <a:pt x="691" y="435"/>
                    <a:pt x="696" y="435"/>
                    <a:pt x="696" y="437"/>
                  </a:cubicBezTo>
                  <a:cubicBezTo>
                    <a:pt x="697" y="438"/>
                    <a:pt x="703" y="438"/>
                    <a:pt x="703" y="440"/>
                  </a:cubicBezTo>
                  <a:cubicBezTo>
                    <a:pt x="703" y="442"/>
                    <a:pt x="706" y="442"/>
                    <a:pt x="707" y="444"/>
                  </a:cubicBezTo>
                  <a:cubicBezTo>
                    <a:pt x="708" y="446"/>
                    <a:pt x="716" y="445"/>
                    <a:pt x="718" y="446"/>
                  </a:cubicBezTo>
                  <a:cubicBezTo>
                    <a:pt x="719" y="447"/>
                    <a:pt x="728" y="447"/>
                    <a:pt x="728" y="446"/>
                  </a:cubicBezTo>
                  <a:cubicBezTo>
                    <a:pt x="728" y="445"/>
                    <a:pt x="737" y="445"/>
                    <a:pt x="739" y="444"/>
                  </a:cubicBezTo>
                  <a:cubicBezTo>
                    <a:pt x="740" y="442"/>
                    <a:pt x="745" y="443"/>
                    <a:pt x="745" y="441"/>
                  </a:cubicBezTo>
                  <a:cubicBezTo>
                    <a:pt x="745" y="440"/>
                    <a:pt x="750" y="438"/>
                    <a:pt x="752" y="437"/>
                  </a:cubicBezTo>
                  <a:cubicBezTo>
                    <a:pt x="753" y="436"/>
                    <a:pt x="761" y="436"/>
                    <a:pt x="761" y="437"/>
                  </a:cubicBezTo>
                  <a:cubicBezTo>
                    <a:pt x="762" y="439"/>
                    <a:pt x="766" y="440"/>
                    <a:pt x="768" y="439"/>
                  </a:cubicBezTo>
                  <a:cubicBezTo>
                    <a:pt x="770" y="438"/>
                    <a:pt x="775" y="439"/>
                    <a:pt x="776" y="441"/>
                  </a:cubicBezTo>
                  <a:cubicBezTo>
                    <a:pt x="777" y="442"/>
                    <a:pt x="782" y="443"/>
                    <a:pt x="784" y="443"/>
                  </a:cubicBezTo>
                  <a:cubicBezTo>
                    <a:pt x="785" y="442"/>
                    <a:pt x="790" y="439"/>
                    <a:pt x="791" y="439"/>
                  </a:cubicBezTo>
                  <a:cubicBezTo>
                    <a:pt x="793" y="439"/>
                    <a:pt x="795" y="437"/>
                    <a:pt x="795" y="435"/>
                  </a:cubicBezTo>
                  <a:cubicBezTo>
                    <a:pt x="795" y="434"/>
                    <a:pt x="798" y="429"/>
                    <a:pt x="799" y="427"/>
                  </a:cubicBezTo>
                  <a:cubicBezTo>
                    <a:pt x="799" y="425"/>
                    <a:pt x="803" y="420"/>
                    <a:pt x="804" y="419"/>
                  </a:cubicBezTo>
                  <a:cubicBezTo>
                    <a:pt x="805" y="419"/>
                    <a:pt x="808" y="417"/>
                    <a:pt x="807" y="415"/>
                  </a:cubicBezTo>
                  <a:cubicBezTo>
                    <a:pt x="807" y="414"/>
                    <a:pt x="806" y="410"/>
                    <a:pt x="805" y="410"/>
                  </a:cubicBezTo>
                  <a:cubicBezTo>
                    <a:pt x="804" y="410"/>
                    <a:pt x="801" y="410"/>
                    <a:pt x="804" y="405"/>
                  </a:cubicBezTo>
                  <a:cubicBezTo>
                    <a:pt x="808" y="401"/>
                    <a:pt x="814" y="402"/>
                    <a:pt x="815" y="402"/>
                  </a:cubicBezTo>
                  <a:cubicBezTo>
                    <a:pt x="815" y="402"/>
                    <a:pt x="823" y="400"/>
                    <a:pt x="826" y="401"/>
                  </a:cubicBezTo>
                  <a:cubicBezTo>
                    <a:pt x="830" y="402"/>
                    <a:pt x="832" y="401"/>
                    <a:pt x="835" y="403"/>
                  </a:cubicBezTo>
                  <a:cubicBezTo>
                    <a:pt x="839" y="404"/>
                    <a:pt x="844" y="404"/>
                    <a:pt x="845" y="405"/>
                  </a:cubicBezTo>
                  <a:cubicBezTo>
                    <a:pt x="846" y="407"/>
                    <a:pt x="851" y="408"/>
                    <a:pt x="850" y="411"/>
                  </a:cubicBezTo>
                  <a:cubicBezTo>
                    <a:pt x="850" y="414"/>
                    <a:pt x="853" y="413"/>
                    <a:pt x="854" y="419"/>
                  </a:cubicBezTo>
                  <a:cubicBezTo>
                    <a:pt x="855" y="425"/>
                    <a:pt x="858" y="425"/>
                    <a:pt x="859" y="428"/>
                  </a:cubicBezTo>
                  <a:cubicBezTo>
                    <a:pt x="860" y="431"/>
                    <a:pt x="864" y="436"/>
                    <a:pt x="863" y="438"/>
                  </a:cubicBezTo>
                  <a:cubicBezTo>
                    <a:pt x="863" y="440"/>
                    <a:pt x="862" y="442"/>
                    <a:pt x="866" y="442"/>
                  </a:cubicBezTo>
                  <a:cubicBezTo>
                    <a:pt x="870" y="443"/>
                    <a:pt x="873" y="446"/>
                    <a:pt x="874" y="445"/>
                  </a:cubicBezTo>
                  <a:cubicBezTo>
                    <a:pt x="875" y="445"/>
                    <a:pt x="880" y="447"/>
                    <a:pt x="882" y="449"/>
                  </a:cubicBezTo>
                  <a:cubicBezTo>
                    <a:pt x="884" y="451"/>
                    <a:pt x="888" y="450"/>
                    <a:pt x="888" y="453"/>
                  </a:cubicBezTo>
                  <a:cubicBezTo>
                    <a:pt x="888" y="455"/>
                    <a:pt x="890" y="457"/>
                    <a:pt x="889" y="460"/>
                  </a:cubicBezTo>
                  <a:cubicBezTo>
                    <a:pt x="889" y="462"/>
                    <a:pt x="894" y="463"/>
                    <a:pt x="897" y="463"/>
                  </a:cubicBezTo>
                  <a:cubicBezTo>
                    <a:pt x="901" y="462"/>
                    <a:pt x="903" y="464"/>
                    <a:pt x="904" y="461"/>
                  </a:cubicBezTo>
                  <a:cubicBezTo>
                    <a:pt x="906" y="458"/>
                    <a:pt x="911" y="459"/>
                    <a:pt x="912" y="458"/>
                  </a:cubicBezTo>
                  <a:cubicBezTo>
                    <a:pt x="914" y="457"/>
                    <a:pt x="919" y="456"/>
                    <a:pt x="919" y="460"/>
                  </a:cubicBezTo>
                  <a:cubicBezTo>
                    <a:pt x="918" y="464"/>
                    <a:pt x="921" y="465"/>
                    <a:pt x="919" y="466"/>
                  </a:cubicBezTo>
                  <a:cubicBezTo>
                    <a:pt x="917" y="468"/>
                    <a:pt x="915" y="474"/>
                    <a:pt x="915" y="477"/>
                  </a:cubicBezTo>
                  <a:cubicBezTo>
                    <a:pt x="914" y="479"/>
                    <a:pt x="910" y="480"/>
                    <a:pt x="910" y="483"/>
                  </a:cubicBezTo>
                  <a:cubicBezTo>
                    <a:pt x="909" y="486"/>
                    <a:pt x="906" y="486"/>
                    <a:pt x="906" y="488"/>
                  </a:cubicBezTo>
                  <a:cubicBezTo>
                    <a:pt x="906" y="490"/>
                    <a:pt x="901" y="490"/>
                    <a:pt x="899" y="488"/>
                  </a:cubicBezTo>
                  <a:cubicBezTo>
                    <a:pt x="897" y="486"/>
                    <a:pt x="894" y="491"/>
                    <a:pt x="892" y="491"/>
                  </a:cubicBezTo>
                  <a:cubicBezTo>
                    <a:pt x="890" y="491"/>
                    <a:pt x="891" y="495"/>
                    <a:pt x="891" y="497"/>
                  </a:cubicBezTo>
                  <a:cubicBezTo>
                    <a:pt x="892" y="499"/>
                    <a:pt x="890" y="501"/>
                    <a:pt x="892" y="504"/>
                  </a:cubicBezTo>
                  <a:cubicBezTo>
                    <a:pt x="892" y="505"/>
                    <a:pt x="892" y="508"/>
                    <a:pt x="892" y="511"/>
                  </a:cubicBezTo>
                  <a:cubicBezTo>
                    <a:pt x="895" y="509"/>
                    <a:pt x="898" y="508"/>
                    <a:pt x="899" y="508"/>
                  </a:cubicBezTo>
                  <a:cubicBezTo>
                    <a:pt x="902" y="508"/>
                    <a:pt x="905" y="513"/>
                    <a:pt x="908" y="513"/>
                  </a:cubicBezTo>
                  <a:cubicBezTo>
                    <a:pt x="911" y="513"/>
                    <a:pt x="927" y="503"/>
                    <a:pt x="927" y="501"/>
                  </a:cubicBezTo>
                  <a:cubicBezTo>
                    <a:pt x="927" y="500"/>
                    <a:pt x="936" y="491"/>
                    <a:pt x="940" y="487"/>
                  </a:cubicBezTo>
                  <a:cubicBezTo>
                    <a:pt x="944" y="482"/>
                    <a:pt x="949" y="476"/>
                    <a:pt x="951" y="471"/>
                  </a:cubicBezTo>
                  <a:cubicBezTo>
                    <a:pt x="953" y="468"/>
                    <a:pt x="959" y="462"/>
                    <a:pt x="960" y="459"/>
                  </a:cubicBezTo>
                  <a:cubicBezTo>
                    <a:pt x="961" y="457"/>
                    <a:pt x="962" y="457"/>
                    <a:pt x="965" y="451"/>
                  </a:cubicBezTo>
                  <a:cubicBezTo>
                    <a:pt x="968" y="446"/>
                    <a:pt x="968" y="431"/>
                    <a:pt x="968" y="430"/>
                  </a:cubicBezTo>
                  <a:cubicBezTo>
                    <a:pt x="969" y="429"/>
                    <a:pt x="969" y="427"/>
                    <a:pt x="970" y="425"/>
                  </a:cubicBezTo>
                  <a:cubicBezTo>
                    <a:pt x="971" y="424"/>
                    <a:pt x="971" y="421"/>
                    <a:pt x="973" y="419"/>
                  </a:cubicBezTo>
                  <a:cubicBezTo>
                    <a:pt x="975" y="417"/>
                    <a:pt x="975" y="416"/>
                    <a:pt x="974" y="414"/>
                  </a:cubicBezTo>
                  <a:cubicBezTo>
                    <a:pt x="974" y="413"/>
                    <a:pt x="974" y="409"/>
                    <a:pt x="974" y="408"/>
                  </a:cubicBezTo>
                  <a:cubicBezTo>
                    <a:pt x="973" y="407"/>
                    <a:pt x="973" y="406"/>
                    <a:pt x="975" y="406"/>
                  </a:cubicBezTo>
                  <a:cubicBezTo>
                    <a:pt x="976" y="405"/>
                    <a:pt x="974" y="403"/>
                    <a:pt x="972" y="402"/>
                  </a:cubicBezTo>
                  <a:cubicBezTo>
                    <a:pt x="970" y="401"/>
                    <a:pt x="967" y="400"/>
                    <a:pt x="967" y="398"/>
                  </a:cubicBezTo>
                  <a:cubicBezTo>
                    <a:pt x="967" y="395"/>
                    <a:pt x="963" y="393"/>
                    <a:pt x="961" y="393"/>
                  </a:cubicBezTo>
                  <a:cubicBezTo>
                    <a:pt x="958" y="393"/>
                    <a:pt x="953" y="391"/>
                    <a:pt x="954" y="393"/>
                  </a:cubicBezTo>
                  <a:cubicBezTo>
                    <a:pt x="954" y="395"/>
                    <a:pt x="954" y="396"/>
                    <a:pt x="952" y="396"/>
                  </a:cubicBezTo>
                  <a:cubicBezTo>
                    <a:pt x="951" y="396"/>
                    <a:pt x="950" y="397"/>
                    <a:pt x="949" y="399"/>
                  </a:cubicBezTo>
                  <a:cubicBezTo>
                    <a:pt x="947" y="401"/>
                    <a:pt x="942" y="402"/>
                    <a:pt x="944" y="399"/>
                  </a:cubicBezTo>
                  <a:cubicBezTo>
                    <a:pt x="947" y="397"/>
                    <a:pt x="943" y="397"/>
                    <a:pt x="944" y="395"/>
                  </a:cubicBezTo>
                  <a:cubicBezTo>
                    <a:pt x="944" y="392"/>
                    <a:pt x="946" y="390"/>
                    <a:pt x="944" y="391"/>
                  </a:cubicBezTo>
                  <a:cubicBezTo>
                    <a:pt x="941" y="393"/>
                    <a:pt x="941" y="397"/>
                    <a:pt x="939" y="397"/>
                  </a:cubicBezTo>
                  <a:cubicBezTo>
                    <a:pt x="936" y="398"/>
                    <a:pt x="937" y="391"/>
                    <a:pt x="938" y="389"/>
                  </a:cubicBezTo>
                  <a:cubicBezTo>
                    <a:pt x="938" y="387"/>
                    <a:pt x="934" y="389"/>
                    <a:pt x="929" y="389"/>
                  </a:cubicBezTo>
                  <a:cubicBezTo>
                    <a:pt x="924" y="388"/>
                    <a:pt x="925" y="385"/>
                    <a:pt x="929" y="383"/>
                  </a:cubicBezTo>
                  <a:cubicBezTo>
                    <a:pt x="933" y="381"/>
                    <a:pt x="932" y="379"/>
                    <a:pt x="934" y="378"/>
                  </a:cubicBezTo>
                  <a:cubicBezTo>
                    <a:pt x="936" y="377"/>
                    <a:pt x="942" y="373"/>
                    <a:pt x="945" y="372"/>
                  </a:cubicBezTo>
                  <a:cubicBezTo>
                    <a:pt x="948" y="370"/>
                    <a:pt x="948" y="368"/>
                    <a:pt x="949" y="366"/>
                  </a:cubicBezTo>
                  <a:cubicBezTo>
                    <a:pt x="950" y="364"/>
                    <a:pt x="955" y="361"/>
                    <a:pt x="961" y="357"/>
                  </a:cubicBezTo>
                  <a:cubicBezTo>
                    <a:pt x="966" y="353"/>
                    <a:pt x="968" y="351"/>
                    <a:pt x="969" y="348"/>
                  </a:cubicBezTo>
                  <a:cubicBezTo>
                    <a:pt x="971" y="346"/>
                    <a:pt x="978" y="342"/>
                    <a:pt x="978" y="341"/>
                  </a:cubicBezTo>
                  <a:cubicBezTo>
                    <a:pt x="978" y="339"/>
                    <a:pt x="987" y="334"/>
                    <a:pt x="993" y="333"/>
                  </a:cubicBezTo>
                  <a:cubicBezTo>
                    <a:pt x="999" y="332"/>
                    <a:pt x="1009" y="333"/>
                    <a:pt x="1011" y="335"/>
                  </a:cubicBezTo>
                  <a:cubicBezTo>
                    <a:pt x="1013" y="337"/>
                    <a:pt x="1014" y="336"/>
                    <a:pt x="1015" y="335"/>
                  </a:cubicBezTo>
                  <a:cubicBezTo>
                    <a:pt x="1016" y="334"/>
                    <a:pt x="1018" y="334"/>
                    <a:pt x="1022" y="335"/>
                  </a:cubicBezTo>
                  <a:cubicBezTo>
                    <a:pt x="1027" y="335"/>
                    <a:pt x="1027" y="333"/>
                    <a:pt x="1030" y="334"/>
                  </a:cubicBezTo>
                  <a:cubicBezTo>
                    <a:pt x="1033" y="334"/>
                    <a:pt x="1035" y="335"/>
                    <a:pt x="1037" y="332"/>
                  </a:cubicBezTo>
                  <a:cubicBezTo>
                    <a:pt x="1039" y="328"/>
                    <a:pt x="1046" y="329"/>
                    <a:pt x="1048" y="330"/>
                  </a:cubicBezTo>
                  <a:cubicBezTo>
                    <a:pt x="1050" y="332"/>
                    <a:pt x="1051" y="333"/>
                    <a:pt x="1054" y="332"/>
                  </a:cubicBezTo>
                  <a:cubicBezTo>
                    <a:pt x="1057" y="330"/>
                    <a:pt x="1057" y="334"/>
                    <a:pt x="1060" y="334"/>
                  </a:cubicBezTo>
                  <a:cubicBezTo>
                    <a:pt x="1063" y="335"/>
                    <a:pt x="1061" y="337"/>
                    <a:pt x="1058" y="337"/>
                  </a:cubicBezTo>
                  <a:cubicBezTo>
                    <a:pt x="1056" y="337"/>
                    <a:pt x="1053" y="338"/>
                    <a:pt x="1056" y="340"/>
                  </a:cubicBezTo>
                  <a:cubicBezTo>
                    <a:pt x="1059" y="341"/>
                    <a:pt x="1062" y="338"/>
                    <a:pt x="1064" y="338"/>
                  </a:cubicBezTo>
                  <a:cubicBezTo>
                    <a:pt x="1066" y="339"/>
                    <a:pt x="1069" y="339"/>
                    <a:pt x="1072" y="337"/>
                  </a:cubicBezTo>
                  <a:cubicBezTo>
                    <a:pt x="1075" y="335"/>
                    <a:pt x="1076" y="339"/>
                    <a:pt x="1078" y="337"/>
                  </a:cubicBezTo>
                  <a:cubicBezTo>
                    <a:pt x="1080" y="335"/>
                    <a:pt x="1084" y="335"/>
                    <a:pt x="1086" y="335"/>
                  </a:cubicBezTo>
                  <a:cubicBezTo>
                    <a:pt x="1088" y="335"/>
                    <a:pt x="1087" y="332"/>
                    <a:pt x="1083" y="332"/>
                  </a:cubicBezTo>
                  <a:cubicBezTo>
                    <a:pt x="1080" y="332"/>
                    <a:pt x="1080" y="330"/>
                    <a:pt x="1083" y="326"/>
                  </a:cubicBezTo>
                  <a:cubicBezTo>
                    <a:pt x="1085" y="321"/>
                    <a:pt x="1091" y="318"/>
                    <a:pt x="1094" y="315"/>
                  </a:cubicBezTo>
                  <a:cubicBezTo>
                    <a:pt x="1098" y="312"/>
                    <a:pt x="1100" y="314"/>
                    <a:pt x="1100" y="312"/>
                  </a:cubicBezTo>
                  <a:cubicBezTo>
                    <a:pt x="1100" y="310"/>
                    <a:pt x="1102" y="304"/>
                    <a:pt x="1105" y="304"/>
                  </a:cubicBezTo>
                  <a:cubicBezTo>
                    <a:pt x="1107" y="304"/>
                    <a:pt x="1114" y="305"/>
                    <a:pt x="1118" y="303"/>
                  </a:cubicBezTo>
                  <a:cubicBezTo>
                    <a:pt x="1122" y="301"/>
                    <a:pt x="1121" y="305"/>
                    <a:pt x="1123" y="305"/>
                  </a:cubicBezTo>
                  <a:cubicBezTo>
                    <a:pt x="1125" y="306"/>
                    <a:pt x="1127" y="302"/>
                    <a:pt x="1129" y="303"/>
                  </a:cubicBezTo>
                  <a:cubicBezTo>
                    <a:pt x="1131" y="304"/>
                    <a:pt x="1126" y="307"/>
                    <a:pt x="1125" y="311"/>
                  </a:cubicBezTo>
                  <a:cubicBezTo>
                    <a:pt x="1124" y="314"/>
                    <a:pt x="1127" y="313"/>
                    <a:pt x="1129" y="314"/>
                  </a:cubicBezTo>
                  <a:cubicBezTo>
                    <a:pt x="1132" y="315"/>
                    <a:pt x="1127" y="316"/>
                    <a:pt x="1127" y="317"/>
                  </a:cubicBezTo>
                  <a:cubicBezTo>
                    <a:pt x="1128" y="318"/>
                    <a:pt x="1132" y="318"/>
                    <a:pt x="1137" y="313"/>
                  </a:cubicBezTo>
                  <a:cubicBezTo>
                    <a:pt x="1142" y="308"/>
                    <a:pt x="1147" y="306"/>
                    <a:pt x="1150" y="306"/>
                  </a:cubicBezTo>
                  <a:cubicBezTo>
                    <a:pt x="1154" y="307"/>
                    <a:pt x="1152" y="303"/>
                    <a:pt x="1152" y="299"/>
                  </a:cubicBezTo>
                  <a:cubicBezTo>
                    <a:pt x="1152" y="294"/>
                    <a:pt x="1163" y="292"/>
                    <a:pt x="1166" y="294"/>
                  </a:cubicBezTo>
                  <a:cubicBezTo>
                    <a:pt x="1169" y="295"/>
                    <a:pt x="1169" y="296"/>
                    <a:pt x="1166" y="296"/>
                  </a:cubicBezTo>
                  <a:cubicBezTo>
                    <a:pt x="1163" y="295"/>
                    <a:pt x="1160" y="298"/>
                    <a:pt x="1160" y="302"/>
                  </a:cubicBezTo>
                  <a:cubicBezTo>
                    <a:pt x="1160" y="306"/>
                    <a:pt x="1157" y="307"/>
                    <a:pt x="1158" y="309"/>
                  </a:cubicBezTo>
                  <a:cubicBezTo>
                    <a:pt x="1160" y="310"/>
                    <a:pt x="1156" y="311"/>
                    <a:pt x="1156" y="312"/>
                  </a:cubicBezTo>
                  <a:cubicBezTo>
                    <a:pt x="1156" y="314"/>
                    <a:pt x="1156" y="315"/>
                    <a:pt x="1154" y="316"/>
                  </a:cubicBezTo>
                  <a:cubicBezTo>
                    <a:pt x="1151" y="317"/>
                    <a:pt x="1143" y="317"/>
                    <a:pt x="1143" y="320"/>
                  </a:cubicBezTo>
                  <a:cubicBezTo>
                    <a:pt x="1143" y="324"/>
                    <a:pt x="1139" y="324"/>
                    <a:pt x="1136" y="328"/>
                  </a:cubicBezTo>
                  <a:cubicBezTo>
                    <a:pt x="1134" y="332"/>
                    <a:pt x="1127" y="334"/>
                    <a:pt x="1122" y="341"/>
                  </a:cubicBezTo>
                  <a:cubicBezTo>
                    <a:pt x="1117" y="349"/>
                    <a:pt x="1108" y="349"/>
                    <a:pt x="1108" y="350"/>
                  </a:cubicBezTo>
                  <a:cubicBezTo>
                    <a:pt x="1108" y="352"/>
                    <a:pt x="1103" y="352"/>
                    <a:pt x="1101" y="352"/>
                  </a:cubicBezTo>
                  <a:cubicBezTo>
                    <a:pt x="1099" y="352"/>
                    <a:pt x="1103" y="357"/>
                    <a:pt x="1098" y="362"/>
                  </a:cubicBezTo>
                  <a:cubicBezTo>
                    <a:pt x="1094" y="367"/>
                    <a:pt x="1091" y="373"/>
                    <a:pt x="1091" y="380"/>
                  </a:cubicBezTo>
                  <a:cubicBezTo>
                    <a:pt x="1091" y="387"/>
                    <a:pt x="1093" y="406"/>
                    <a:pt x="1095" y="410"/>
                  </a:cubicBezTo>
                  <a:cubicBezTo>
                    <a:pt x="1097" y="413"/>
                    <a:pt x="1096" y="422"/>
                    <a:pt x="1098" y="424"/>
                  </a:cubicBezTo>
                  <a:cubicBezTo>
                    <a:pt x="1099" y="425"/>
                    <a:pt x="1099" y="428"/>
                    <a:pt x="1100" y="429"/>
                  </a:cubicBezTo>
                  <a:cubicBezTo>
                    <a:pt x="1101" y="430"/>
                    <a:pt x="1105" y="425"/>
                    <a:pt x="1108" y="422"/>
                  </a:cubicBezTo>
                  <a:cubicBezTo>
                    <a:pt x="1111" y="420"/>
                    <a:pt x="1110" y="419"/>
                    <a:pt x="1112" y="418"/>
                  </a:cubicBezTo>
                  <a:cubicBezTo>
                    <a:pt x="1114" y="416"/>
                    <a:pt x="1114" y="411"/>
                    <a:pt x="1114" y="409"/>
                  </a:cubicBezTo>
                  <a:cubicBezTo>
                    <a:pt x="1115" y="408"/>
                    <a:pt x="1118" y="407"/>
                    <a:pt x="1120" y="406"/>
                  </a:cubicBezTo>
                  <a:cubicBezTo>
                    <a:pt x="1121" y="404"/>
                    <a:pt x="1124" y="405"/>
                    <a:pt x="1126" y="404"/>
                  </a:cubicBezTo>
                  <a:cubicBezTo>
                    <a:pt x="1127" y="404"/>
                    <a:pt x="1125" y="400"/>
                    <a:pt x="1125" y="398"/>
                  </a:cubicBezTo>
                  <a:cubicBezTo>
                    <a:pt x="1124" y="395"/>
                    <a:pt x="1130" y="392"/>
                    <a:pt x="1133" y="390"/>
                  </a:cubicBezTo>
                  <a:cubicBezTo>
                    <a:pt x="1135" y="388"/>
                    <a:pt x="1139" y="392"/>
                    <a:pt x="1142" y="389"/>
                  </a:cubicBezTo>
                  <a:cubicBezTo>
                    <a:pt x="1145" y="386"/>
                    <a:pt x="1142" y="382"/>
                    <a:pt x="1141" y="381"/>
                  </a:cubicBezTo>
                  <a:cubicBezTo>
                    <a:pt x="1140" y="379"/>
                    <a:pt x="1144" y="372"/>
                    <a:pt x="1146" y="371"/>
                  </a:cubicBezTo>
                  <a:cubicBezTo>
                    <a:pt x="1149" y="370"/>
                    <a:pt x="1150" y="373"/>
                    <a:pt x="1153" y="371"/>
                  </a:cubicBezTo>
                  <a:cubicBezTo>
                    <a:pt x="1155" y="368"/>
                    <a:pt x="1151" y="365"/>
                    <a:pt x="1149" y="365"/>
                  </a:cubicBezTo>
                  <a:cubicBezTo>
                    <a:pt x="1147" y="365"/>
                    <a:pt x="1147" y="359"/>
                    <a:pt x="1151" y="356"/>
                  </a:cubicBezTo>
                  <a:cubicBezTo>
                    <a:pt x="1154" y="353"/>
                    <a:pt x="1153" y="353"/>
                    <a:pt x="1150" y="352"/>
                  </a:cubicBezTo>
                  <a:cubicBezTo>
                    <a:pt x="1148" y="351"/>
                    <a:pt x="1147" y="352"/>
                    <a:pt x="1145" y="352"/>
                  </a:cubicBezTo>
                  <a:cubicBezTo>
                    <a:pt x="1143" y="352"/>
                    <a:pt x="1141" y="348"/>
                    <a:pt x="1144" y="344"/>
                  </a:cubicBezTo>
                  <a:cubicBezTo>
                    <a:pt x="1147" y="340"/>
                    <a:pt x="1150" y="340"/>
                    <a:pt x="1151" y="337"/>
                  </a:cubicBezTo>
                  <a:cubicBezTo>
                    <a:pt x="1152" y="333"/>
                    <a:pt x="1156" y="328"/>
                    <a:pt x="1157" y="327"/>
                  </a:cubicBezTo>
                  <a:cubicBezTo>
                    <a:pt x="1158" y="325"/>
                    <a:pt x="1162" y="327"/>
                    <a:pt x="1164" y="326"/>
                  </a:cubicBezTo>
                  <a:cubicBezTo>
                    <a:pt x="1166" y="326"/>
                    <a:pt x="1165" y="330"/>
                    <a:pt x="1167" y="328"/>
                  </a:cubicBezTo>
                  <a:cubicBezTo>
                    <a:pt x="1169" y="326"/>
                    <a:pt x="1173" y="320"/>
                    <a:pt x="1175" y="320"/>
                  </a:cubicBezTo>
                  <a:cubicBezTo>
                    <a:pt x="1178" y="320"/>
                    <a:pt x="1176" y="324"/>
                    <a:pt x="1177" y="327"/>
                  </a:cubicBezTo>
                  <a:cubicBezTo>
                    <a:pt x="1178" y="330"/>
                    <a:pt x="1179" y="326"/>
                    <a:pt x="1184" y="323"/>
                  </a:cubicBezTo>
                  <a:cubicBezTo>
                    <a:pt x="1190" y="319"/>
                    <a:pt x="1201" y="320"/>
                    <a:pt x="1205" y="321"/>
                  </a:cubicBezTo>
                  <a:cubicBezTo>
                    <a:pt x="1208" y="323"/>
                    <a:pt x="1209" y="327"/>
                    <a:pt x="1210" y="326"/>
                  </a:cubicBezTo>
                  <a:cubicBezTo>
                    <a:pt x="1213" y="326"/>
                    <a:pt x="1211" y="322"/>
                    <a:pt x="1214" y="322"/>
                  </a:cubicBezTo>
                  <a:cubicBezTo>
                    <a:pt x="1217" y="321"/>
                    <a:pt x="1222" y="318"/>
                    <a:pt x="1225" y="315"/>
                  </a:cubicBezTo>
                  <a:cubicBezTo>
                    <a:pt x="1229" y="312"/>
                    <a:pt x="1228" y="314"/>
                    <a:pt x="1230" y="312"/>
                  </a:cubicBezTo>
                  <a:cubicBezTo>
                    <a:pt x="1232" y="309"/>
                    <a:pt x="1234" y="310"/>
                    <a:pt x="1235" y="309"/>
                  </a:cubicBezTo>
                  <a:cubicBezTo>
                    <a:pt x="1235" y="307"/>
                    <a:pt x="1241" y="304"/>
                    <a:pt x="1248" y="303"/>
                  </a:cubicBezTo>
                  <a:cubicBezTo>
                    <a:pt x="1256" y="301"/>
                    <a:pt x="1266" y="296"/>
                    <a:pt x="1265" y="294"/>
                  </a:cubicBezTo>
                  <a:cubicBezTo>
                    <a:pt x="1265" y="293"/>
                    <a:pt x="1268" y="292"/>
                    <a:pt x="1268" y="294"/>
                  </a:cubicBezTo>
                  <a:cubicBezTo>
                    <a:pt x="1269" y="295"/>
                    <a:pt x="1272" y="295"/>
                    <a:pt x="1275" y="296"/>
                  </a:cubicBezTo>
                  <a:cubicBezTo>
                    <a:pt x="1279" y="296"/>
                    <a:pt x="1281" y="298"/>
                    <a:pt x="1284" y="295"/>
                  </a:cubicBezTo>
                  <a:cubicBezTo>
                    <a:pt x="1287" y="292"/>
                    <a:pt x="1284" y="291"/>
                    <a:pt x="1284" y="288"/>
                  </a:cubicBezTo>
                  <a:cubicBezTo>
                    <a:pt x="1284" y="286"/>
                    <a:pt x="1279" y="283"/>
                    <a:pt x="1279" y="281"/>
                  </a:cubicBezTo>
                  <a:cubicBezTo>
                    <a:pt x="1280" y="278"/>
                    <a:pt x="1275" y="272"/>
                    <a:pt x="1274" y="273"/>
                  </a:cubicBezTo>
                  <a:cubicBezTo>
                    <a:pt x="1273" y="274"/>
                    <a:pt x="1269" y="272"/>
                    <a:pt x="1269" y="270"/>
                  </a:cubicBezTo>
                  <a:cubicBezTo>
                    <a:pt x="1269" y="268"/>
                    <a:pt x="1269" y="266"/>
                    <a:pt x="1267" y="267"/>
                  </a:cubicBezTo>
                  <a:cubicBezTo>
                    <a:pt x="1264" y="269"/>
                    <a:pt x="1261" y="268"/>
                    <a:pt x="1260" y="266"/>
                  </a:cubicBezTo>
                  <a:cubicBezTo>
                    <a:pt x="1259" y="264"/>
                    <a:pt x="1264" y="262"/>
                    <a:pt x="1268" y="264"/>
                  </a:cubicBezTo>
                  <a:cubicBezTo>
                    <a:pt x="1271" y="265"/>
                    <a:pt x="1270" y="267"/>
                    <a:pt x="1272" y="268"/>
                  </a:cubicBezTo>
                  <a:cubicBezTo>
                    <a:pt x="1274" y="269"/>
                    <a:pt x="1279" y="268"/>
                    <a:pt x="1281" y="267"/>
                  </a:cubicBezTo>
                  <a:cubicBezTo>
                    <a:pt x="1284" y="266"/>
                    <a:pt x="1291" y="264"/>
                    <a:pt x="1292" y="262"/>
                  </a:cubicBezTo>
                  <a:cubicBezTo>
                    <a:pt x="1293" y="259"/>
                    <a:pt x="1292" y="259"/>
                    <a:pt x="1294" y="257"/>
                  </a:cubicBezTo>
                  <a:cubicBezTo>
                    <a:pt x="1297" y="256"/>
                    <a:pt x="1295" y="254"/>
                    <a:pt x="1293" y="253"/>
                  </a:cubicBezTo>
                  <a:cubicBezTo>
                    <a:pt x="1291" y="252"/>
                    <a:pt x="1291" y="249"/>
                    <a:pt x="1293" y="249"/>
                  </a:cubicBezTo>
                  <a:cubicBezTo>
                    <a:pt x="1296" y="249"/>
                    <a:pt x="1295" y="246"/>
                    <a:pt x="1296" y="246"/>
                  </a:cubicBezTo>
                  <a:cubicBezTo>
                    <a:pt x="1298" y="246"/>
                    <a:pt x="1298" y="247"/>
                    <a:pt x="1301" y="246"/>
                  </a:cubicBezTo>
                  <a:cubicBezTo>
                    <a:pt x="1303" y="245"/>
                    <a:pt x="1301" y="248"/>
                    <a:pt x="1300" y="250"/>
                  </a:cubicBezTo>
                  <a:cubicBezTo>
                    <a:pt x="1298" y="252"/>
                    <a:pt x="1302" y="254"/>
                    <a:pt x="1302" y="256"/>
                  </a:cubicBezTo>
                  <a:cubicBezTo>
                    <a:pt x="1303" y="257"/>
                    <a:pt x="1308" y="257"/>
                    <a:pt x="1311" y="256"/>
                  </a:cubicBezTo>
                  <a:cubicBezTo>
                    <a:pt x="1314" y="254"/>
                    <a:pt x="1323" y="258"/>
                    <a:pt x="1323" y="260"/>
                  </a:cubicBezTo>
                  <a:cubicBezTo>
                    <a:pt x="1324" y="262"/>
                    <a:pt x="1325" y="265"/>
                    <a:pt x="1329" y="267"/>
                  </a:cubicBezTo>
                  <a:cubicBezTo>
                    <a:pt x="1333" y="269"/>
                    <a:pt x="1336" y="268"/>
                    <a:pt x="1337" y="270"/>
                  </a:cubicBezTo>
                  <a:cubicBezTo>
                    <a:pt x="1338" y="272"/>
                    <a:pt x="1339" y="272"/>
                    <a:pt x="1341" y="272"/>
                  </a:cubicBezTo>
                  <a:cubicBezTo>
                    <a:pt x="1344" y="272"/>
                    <a:pt x="1345" y="274"/>
                    <a:pt x="1346" y="272"/>
                  </a:cubicBezTo>
                  <a:cubicBezTo>
                    <a:pt x="1348" y="271"/>
                    <a:pt x="1349" y="273"/>
                    <a:pt x="1351" y="272"/>
                  </a:cubicBezTo>
                  <a:cubicBezTo>
                    <a:pt x="1353" y="270"/>
                    <a:pt x="1346" y="269"/>
                    <a:pt x="1347" y="267"/>
                  </a:cubicBezTo>
                  <a:cubicBezTo>
                    <a:pt x="1348" y="266"/>
                    <a:pt x="1349" y="268"/>
                    <a:pt x="1351" y="268"/>
                  </a:cubicBezTo>
                  <a:cubicBezTo>
                    <a:pt x="1353" y="268"/>
                    <a:pt x="1351" y="264"/>
                    <a:pt x="1352" y="264"/>
                  </a:cubicBezTo>
                  <a:cubicBezTo>
                    <a:pt x="1353" y="264"/>
                    <a:pt x="1352" y="257"/>
                    <a:pt x="1351" y="256"/>
                  </a:cubicBezTo>
                  <a:cubicBezTo>
                    <a:pt x="1349" y="256"/>
                    <a:pt x="1350" y="253"/>
                    <a:pt x="1353" y="255"/>
                  </a:cubicBezTo>
                  <a:cubicBezTo>
                    <a:pt x="1356" y="257"/>
                    <a:pt x="1360" y="257"/>
                    <a:pt x="1362" y="257"/>
                  </a:cubicBezTo>
                  <a:cubicBezTo>
                    <a:pt x="1364" y="257"/>
                    <a:pt x="1362" y="255"/>
                    <a:pt x="1360" y="255"/>
                  </a:cubicBezTo>
                  <a:cubicBezTo>
                    <a:pt x="1358" y="255"/>
                    <a:pt x="1361" y="253"/>
                    <a:pt x="1362" y="254"/>
                  </a:cubicBezTo>
                  <a:cubicBezTo>
                    <a:pt x="1363" y="255"/>
                    <a:pt x="1366" y="256"/>
                    <a:pt x="1366" y="255"/>
                  </a:cubicBezTo>
                  <a:cubicBezTo>
                    <a:pt x="1367" y="253"/>
                    <a:pt x="1368" y="250"/>
                    <a:pt x="1371" y="250"/>
                  </a:cubicBezTo>
                  <a:cubicBezTo>
                    <a:pt x="1373" y="250"/>
                    <a:pt x="1374" y="249"/>
                    <a:pt x="1372" y="248"/>
                  </a:cubicBezTo>
                  <a:close/>
                  <a:moveTo>
                    <a:pt x="708" y="404"/>
                  </a:moveTo>
                  <a:cubicBezTo>
                    <a:pt x="702" y="410"/>
                    <a:pt x="688" y="412"/>
                    <a:pt x="688" y="417"/>
                  </a:cubicBezTo>
                  <a:cubicBezTo>
                    <a:pt x="688" y="422"/>
                    <a:pt x="672" y="424"/>
                    <a:pt x="670" y="422"/>
                  </a:cubicBezTo>
                  <a:cubicBezTo>
                    <a:pt x="669" y="420"/>
                    <a:pt x="682" y="419"/>
                    <a:pt x="686" y="412"/>
                  </a:cubicBezTo>
                  <a:cubicBezTo>
                    <a:pt x="689" y="405"/>
                    <a:pt x="701" y="401"/>
                    <a:pt x="707" y="392"/>
                  </a:cubicBezTo>
                  <a:cubicBezTo>
                    <a:pt x="711" y="385"/>
                    <a:pt x="715" y="375"/>
                    <a:pt x="717" y="376"/>
                  </a:cubicBezTo>
                  <a:cubicBezTo>
                    <a:pt x="720" y="376"/>
                    <a:pt x="715" y="398"/>
                    <a:pt x="708" y="404"/>
                  </a:cubicBezTo>
                  <a:close/>
                  <a:moveTo>
                    <a:pt x="739" y="125"/>
                  </a:moveTo>
                  <a:cubicBezTo>
                    <a:pt x="738" y="127"/>
                    <a:pt x="733" y="127"/>
                    <a:pt x="734" y="129"/>
                  </a:cubicBezTo>
                  <a:cubicBezTo>
                    <a:pt x="736" y="132"/>
                    <a:pt x="748" y="130"/>
                    <a:pt x="748" y="126"/>
                  </a:cubicBezTo>
                  <a:cubicBezTo>
                    <a:pt x="749" y="122"/>
                    <a:pt x="740" y="123"/>
                    <a:pt x="739" y="125"/>
                  </a:cubicBezTo>
                  <a:close/>
                  <a:moveTo>
                    <a:pt x="306" y="7"/>
                  </a:moveTo>
                  <a:cubicBezTo>
                    <a:pt x="311" y="7"/>
                    <a:pt x="310" y="4"/>
                    <a:pt x="313" y="4"/>
                  </a:cubicBezTo>
                  <a:cubicBezTo>
                    <a:pt x="317" y="5"/>
                    <a:pt x="322" y="4"/>
                    <a:pt x="320" y="2"/>
                  </a:cubicBezTo>
                  <a:cubicBezTo>
                    <a:pt x="318" y="0"/>
                    <a:pt x="305" y="1"/>
                    <a:pt x="306" y="3"/>
                  </a:cubicBezTo>
                  <a:cubicBezTo>
                    <a:pt x="308" y="4"/>
                    <a:pt x="295" y="4"/>
                    <a:pt x="295" y="4"/>
                  </a:cubicBezTo>
                  <a:cubicBezTo>
                    <a:pt x="296" y="6"/>
                    <a:pt x="300" y="7"/>
                    <a:pt x="306" y="7"/>
                  </a:cubicBezTo>
                  <a:close/>
                  <a:moveTo>
                    <a:pt x="276" y="23"/>
                  </a:moveTo>
                  <a:cubicBezTo>
                    <a:pt x="276" y="19"/>
                    <a:pt x="264" y="24"/>
                    <a:pt x="266" y="24"/>
                  </a:cubicBezTo>
                  <a:cubicBezTo>
                    <a:pt x="268" y="25"/>
                    <a:pt x="276" y="27"/>
                    <a:pt x="276" y="23"/>
                  </a:cubicBezTo>
                  <a:close/>
                  <a:moveTo>
                    <a:pt x="307" y="20"/>
                  </a:moveTo>
                  <a:cubicBezTo>
                    <a:pt x="308" y="22"/>
                    <a:pt x="306" y="22"/>
                    <a:pt x="301" y="22"/>
                  </a:cubicBezTo>
                  <a:cubicBezTo>
                    <a:pt x="296" y="22"/>
                    <a:pt x="294" y="25"/>
                    <a:pt x="296" y="27"/>
                  </a:cubicBezTo>
                  <a:cubicBezTo>
                    <a:pt x="299" y="29"/>
                    <a:pt x="312" y="28"/>
                    <a:pt x="314" y="26"/>
                  </a:cubicBezTo>
                  <a:cubicBezTo>
                    <a:pt x="316" y="23"/>
                    <a:pt x="321" y="25"/>
                    <a:pt x="322" y="22"/>
                  </a:cubicBezTo>
                  <a:cubicBezTo>
                    <a:pt x="323" y="19"/>
                    <a:pt x="306" y="18"/>
                    <a:pt x="307" y="20"/>
                  </a:cubicBezTo>
                  <a:close/>
                  <a:moveTo>
                    <a:pt x="347" y="16"/>
                  </a:moveTo>
                  <a:cubicBezTo>
                    <a:pt x="349" y="13"/>
                    <a:pt x="344" y="13"/>
                    <a:pt x="344" y="11"/>
                  </a:cubicBezTo>
                  <a:cubicBezTo>
                    <a:pt x="343" y="9"/>
                    <a:pt x="330" y="9"/>
                    <a:pt x="331" y="11"/>
                  </a:cubicBezTo>
                  <a:cubicBezTo>
                    <a:pt x="332" y="13"/>
                    <a:pt x="322" y="16"/>
                    <a:pt x="325" y="18"/>
                  </a:cubicBezTo>
                  <a:cubicBezTo>
                    <a:pt x="330" y="23"/>
                    <a:pt x="346" y="18"/>
                    <a:pt x="347" y="16"/>
                  </a:cubicBezTo>
                  <a:close/>
                  <a:moveTo>
                    <a:pt x="310" y="12"/>
                  </a:moveTo>
                  <a:cubicBezTo>
                    <a:pt x="310" y="7"/>
                    <a:pt x="302" y="11"/>
                    <a:pt x="296" y="8"/>
                  </a:cubicBezTo>
                  <a:cubicBezTo>
                    <a:pt x="290" y="6"/>
                    <a:pt x="286" y="6"/>
                    <a:pt x="290" y="9"/>
                  </a:cubicBezTo>
                  <a:cubicBezTo>
                    <a:pt x="292" y="11"/>
                    <a:pt x="280" y="12"/>
                    <a:pt x="282" y="14"/>
                  </a:cubicBezTo>
                  <a:cubicBezTo>
                    <a:pt x="286" y="19"/>
                    <a:pt x="309" y="17"/>
                    <a:pt x="310" y="12"/>
                  </a:cubicBezTo>
                  <a:close/>
                  <a:moveTo>
                    <a:pt x="274" y="144"/>
                  </a:moveTo>
                  <a:cubicBezTo>
                    <a:pt x="274" y="146"/>
                    <a:pt x="273" y="148"/>
                    <a:pt x="269" y="148"/>
                  </a:cubicBezTo>
                  <a:cubicBezTo>
                    <a:pt x="264" y="148"/>
                    <a:pt x="271" y="151"/>
                    <a:pt x="271" y="153"/>
                  </a:cubicBezTo>
                  <a:cubicBezTo>
                    <a:pt x="272" y="156"/>
                    <a:pt x="267" y="154"/>
                    <a:pt x="266" y="158"/>
                  </a:cubicBezTo>
                  <a:cubicBezTo>
                    <a:pt x="266" y="162"/>
                    <a:pt x="258" y="158"/>
                    <a:pt x="256" y="163"/>
                  </a:cubicBezTo>
                  <a:cubicBezTo>
                    <a:pt x="255" y="169"/>
                    <a:pt x="261" y="168"/>
                    <a:pt x="265" y="168"/>
                  </a:cubicBezTo>
                  <a:cubicBezTo>
                    <a:pt x="268" y="168"/>
                    <a:pt x="263" y="172"/>
                    <a:pt x="266" y="174"/>
                  </a:cubicBezTo>
                  <a:cubicBezTo>
                    <a:pt x="269" y="176"/>
                    <a:pt x="271" y="175"/>
                    <a:pt x="269" y="171"/>
                  </a:cubicBezTo>
                  <a:cubicBezTo>
                    <a:pt x="267" y="167"/>
                    <a:pt x="279" y="173"/>
                    <a:pt x="275" y="176"/>
                  </a:cubicBezTo>
                  <a:cubicBezTo>
                    <a:pt x="272" y="179"/>
                    <a:pt x="281" y="181"/>
                    <a:pt x="286" y="182"/>
                  </a:cubicBezTo>
                  <a:cubicBezTo>
                    <a:pt x="290" y="182"/>
                    <a:pt x="306" y="185"/>
                    <a:pt x="307" y="182"/>
                  </a:cubicBezTo>
                  <a:cubicBezTo>
                    <a:pt x="307" y="179"/>
                    <a:pt x="301" y="177"/>
                    <a:pt x="296" y="172"/>
                  </a:cubicBezTo>
                  <a:cubicBezTo>
                    <a:pt x="291" y="167"/>
                    <a:pt x="287" y="158"/>
                    <a:pt x="293" y="155"/>
                  </a:cubicBezTo>
                  <a:cubicBezTo>
                    <a:pt x="299" y="151"/>
                    <a:pt x="294" y="149"/>
                    <a:pt x="299" y="145"/>
                  </a:cubicBezTo>
                  <a:cubicBezTo>
                    <a:pt x="305" y="141"/>
                    <a:pt x="302" y="137"/>
                    <a:pt x="306" y="137"/>
                  </a:cubicBezTo>
                  <a:cubicBezTo>
                    <a:pt x="311" y="136"/>
                    <a:pt x="306" y="132"/>
                    <a:pt x="311" y="131"/>
                  </a:cubicBezTo>
                  <a:cubicBezTo>
                    <a:pt x="315" y="131"/>
                    <a:pt x="316" y="125"/>
                    <a:pt x="316" y="124"/>
                  </a:cubicBezTo>
                  <a:cubicBezTo>
                    <a:pt x="315" y="122"/>
                    <a:pt x="321" y="124"/>
                    <a:pt x="323" y="121"/>
                  </a:cubicBezTo>
                  <a:cubicBezTo>
                    <a:pt x="326" y="118"/>
                    <a:pt x="332" y="120"/>
                    <a:pt x="334" y="116"/>
                  </a:cubicBezTo>
                  <a:cubicBezTo>
                    <a:pt x="336" y="112"/>
                    <a:pt x="363" y="103"/>
                    <a:pt x="379" y="99"/>
                  </a:cubicBezTo>
                  <a:cubicBezTo>
                    <a:pt x="394" y="96"/>
                    <a:pt x="405" y="89"/>
                    <a:pt x="399" y="85"/>
                  </a:cubicBezTo>
                  <a:cubicBezTo>
                    <a:pt x="394" y="81"/>
                    <a:pt x="378" y="86"/>
                    <a:pt x="375" y="90"/>
                  </a:cubicBezTo>
                  <a:cubicBezTo>
                    <a:pt x="371" y="93"/>
                    <a:pt x="365" y="91"/>
                    <a:pt x="362" y="93"/>
                  </a:cubicBezTo>
                  <a:cubicBezTo>
                    <a:pt x="358" y="95"/>
                    <a:pt x="350" y="97"/>
                    <a:pt x="346" y="94"/>
                  </a:cubicBezTo>
                  <a:cubicBezTo>
                    <a:pt x="342" y="91"/>
                    <a:pt x="337" y="97"/>
                    <a:pt x="334" y="97"/>
                  </a:cubicBezTo>
                  <a:cubicBezTo>
                    <a:pt x="331" y="97"/>
                    <a:pt x="327" y="100"/>
                    <a:pt x="324" y="100"/>
                  </a:cubicBezTo>
                  <a:cubicBezTo>
                    <a:pt x="320" y="100"/>
                    <a:pt x="314" y="102"/>
                    <a:pt x="313" y="104"/>
                  </a:cubicBezTo>
                  <a:cubicBezTo>
                    <a:pt x="313" y="106"/>
                    <a:pt x="307" y="106"/>
                    <a:pt x="307" y="108"/>
                  </a:cubicBezTo>
                  <a:cubicBezTo>
                    <a:pt x="307" y="111"/>
                    <a:pt x="303" y="113"/>
                    <a:pt x="300" y="111"/>
                  </a:cubicBezTo>
                  <a:cubicBezTo>
                    <a:pt x="298" y="108"/>
                    <a:pt x="295" y="113"/>
                    <a:pt x="298" y="116"/>
                  </a:cubicBezTo>
                  <a:cubicBezTo>
                    <a:pt x="302" y="119"/>
                    <a:pt x="292" y="119"/>
                    <a:pt x="294" y="121"/>
                  </a:cubicBezTo>
                  <a:cubicBezTo>
                    <a:pt x="295" y="123"/>
                    <a:pt x="290" y="124"/>
                    <a:pt x="291" y="126"/>
                  </a:cubicBezTo>
                  <a:cubicBezTo>
                    <a:pt x="293" y="129"/>
                    <a:pt x="288" y="129"/>
                    <a:pt x="284" y="130"/>
                  </a:cubicBezTo>
                  <a:cubicBezTo>
                    <a:pt x="281" y="131"/>
                    <a:pt x="279" y="135"/>
                    <a:pt x="284" y="136"/>
                  </a:cubicBezTo>
                  <a:cubicBezTo>
                    <a:pt x="288" y="136"/>
                    <a:pt x="281" y="137"/>
                    <a:pt x="281" y="140"/>
                  </a:cubicBezTo>
                  <a:cubicBezTo>
                    <a:pt x="282" y="144"/>
                    <a:pt x="274" y="141"/>
                    <a:pt x="274" y="144"/>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34" name="Google Shape;2034;p124"/>
            <p:cNvSpPr/>
            <p:nvPr/>
          </p:nvSpPr>
          <p:spPr>
            <a:xfrm>
              <a:off x="4762500" y="698500"/>
              <a:ext cx="3832223" cy="1468438"/>
            </a:xfrm>
            <a:custGeom>
              <a:avLst/>
              <a:gdLst/>
              <a:ahLst/>
              <a:cxnLst/>
              <a:rect l="l" t="t" r="r" b="b"/>
              <a:pathLst>
                <a:path w="1374" h="527" extrusionOk="0">
                  <a:moveTo>
                    <a:pt x="21" y="381"/>
                  </a:moveTo>
                  <a:cubicBezTo>
                    <a:pt x="20" y="381"/>
                    <a:pt x="17" y="380"/>
                    <a:pt x="16" y="379"/>
                  </a:cubicBezTo>
                  <a:cubicBezTo>
                    <a:pt x="15" y="378"/>
                    <a:pt x="13" y="378"/>
                    <a:pt x="11" y="378"/>
                  </a:cubicBezTo>
                  <a:cubicBezTo>
                    <a:pt x="12" y="379"/>
                    <a:pt x="12" y="379"/>
                    <a:pt x="12" y="380"/>
                  </a:cubicBezTo>
                  <a:cubicBezTo>
                    <a:pt x="13" y="382"/>
                    <a:pt x="8" y="382"/>
                    <a:pt x="10" y="384"/>
                  </a:cubicBezTo>
                  <a:cubicBezTo>
                    <a:pt x="11" y="386"/>
                    <a:pt x="6" y="386"/>
                    <a:pt x="6" y="384"/>
                  </a:cubicBezTo>
                  <a:cubicBezTo>
                    <a:pt x="6" y="382"/>
                    <a:pt x="0" y="383"/>
                    <a:pt x="0" y="384"/>
                  </a:cubicBezTo>
                  <a:cubicBezTo>
                    <a:pt x="1" y="385"/>
                    <a:pt x="0" y="386"/>
                    <a:pt x="0" y="386"/>
                  </a:cubicBezTo>
                  <a:cubicBezTo>
                    <a:pt x="2" y="387"/>
                    <a:pt x="3" y="388"/>
                    <a:pt x="4" y="388"/>
                  </a:cubicBezTo>
                  <a:cubicBezTo>
                    <a:pt x="5" y="388"/>
                    <a:pt x="19" y="390"/>
                    <a:pt x="25" y="389"/>
                  </a:cubicBezTo>
                  <a:cubicBezTo>
                    <a:pt x="25" y="388"/>
                    <a:pt x="25" y="385"/>
                    <a:pt x="25" y="383"/>
                  </a:cubicBezTo>
                  <a:cubicBezTo>
                    <a:pt x="25" y="382"/>
                    <a:pt x="22" y="380"/>
                    <a:pt x="21" y="381"/>
                  </a:cubicBezTo>
                  <a:close/>
                  <a:moveTo>
                    <a:pt x="365" y="14"/>
                  </a:moveTo>
                  <a:cubicBezTo>
                    <a:pt x="374" y="13"/>
                    <a:pt x="374" y="8"/>
                    <a:pt x="369" y="8"/>
                  </a:cubicBezTo>
                  <a:cubicBezTo>
                    <a:pt x="364" y="7"/>
                    <a:pt x="363" y="10"/>
                    <a:pt x="361" y="10"/>
                  </a:cubicBezTo>
                  <a:cubicBezTo>
                    <a:pt x="359" y="10"/>
                    <a:pt x="350" y="12"/>
                    <a:pt x="352" y="14"/>
                  </a:cubicBezTo>
                  <a:cubicBezTo>
                    <a:pt x="354" y="16"/>
                    <a:pt x="360" y="15"/>
                    <a:pt x="365" y="14"/>
                  </a:cubicBezTo>
                  <a:close/>
                  <a:moveTo>
                    <a:pt x="411" y="147"/>
                  </a:moveTo>
                  <a:cubicBezTo>
                    <a:pt x="414" y="147"/>
                    <a:pt x="422" y="145"/>
                    <a:pt x="423" y="144"/>
                  </a:cubicBezTo>
                  <a:cubicBezTo>
                    <a:pt x="424" y="142"/>
                    <a:pt x="420" y="140"/>
                    <a:pt x="414" y="140"/>
                  </a:cubicBezTo>
                  <a:cubicBezTo>
                    <a:pt x="409" y="140"/>
                    <a:pt x="408" y="146"/>
                    <a:pt x="411" y="147"/>
                  </a:cubicBezTo>
                  <a:close/>
                  <a:moveTo>
                    <a:pt x="586" y="25"/>
                  </a:moveTo>
                  <a:cubicBezTo>
                    <a:pt x="591" y="27"/>
                    <a:pt x="589" y="28"/>
                    <a:pt x="585" y="28"/>
                  </a:cubicBezTo>
                  <a:cubicBezTo>
                    <a:pt x="580" y="28"/>
                    <a:pt x="576" y="30"/>
                    <a:pt x="579" y="31"/>
                  </a:cubicBezTo>
                  <a:cubicBezTo>
                    <a:pt x="581" y="32"/>
                    <a:pt x="581" y="35"/>
                    <a:pt x="586" y="36"/>
                  </a:cubicBezTo>
                  <a:cubicBezTo>
                    <a:pt x="591" y="37"/>
                    <a:pt x="596" y="33"/>
                    <a:pt x="596" y="30"/>
                  </a:cubicBezTo>
                  <a:cubicBezTo>
                    <a:pt x="595" y="27"/>
                    <a:pt x="613" y="25"/>
                    <a:pt x="618" y="23"/>
                  </a:cubicBezTo>
                  <a:cubicBezTo>
                    <a:pt x="622" y="22"/>
                    <a:pt x="615" y="17"/>
                    <a:pt x="620" y="17"/>
                  </a:cubicBezTo>
                  <a:cubicBezTo>
                    <a:pt x="625" y="16"/>
                    <a:pt x="623" y="14"/>
                    <a:pt x="616" y="13"/>
                  </a:cubicBezTo>
                  <a:cubicBezTo>
                    <a:pt x="610" y="12"/>
                    <a:pt x="613" y="7"/>
                    <a:pt x="611" y="5"/>
                  </a:cubicBezTo>
                  <a:cubicBezTo>
                    <a:pt x="608" y="3"/>
                    <a:pt x="607" y="7"/>
                    <a:pt x="599" y="9"/>
                  </a:cubicBezTo>
                  <a:cubicBezTo>
                    <a:pt x="591" y="10"/>
                    <a:pt x="586" y="13"/>
                    <a:pt x="590" y="14"/>
                  </a:cubicBezTo>
                  <a:cubicBezTo>
                    <a:pt x="593" y="16"/>
                    <a:pt x="590" y="20"/>
                    <a:pt x="586" y="20"/>
                  </a:cubicBezTo>
                  <a:cubicBezTo>
                    <a:pt x="583" y="19"/>
                    <a:pt x="582" y="23"/>
                    <a:pt x="586" y="25"/>
                  </a:cubicBezTo>
                  <a:close/>
                  <a:moveTo>
                    <a:pt x="599" y="32"/>
                  </a:moveTo>
                  <a:cubicBezTo>
                    <a:pt x="599" y="34"/>
                    <a:pt x="591" y="37"/>
                    <a:pt x="594" y="39"/>
                  </a:cubicBezTo>
                  <a:cubicBezTo>
                    <a:pt x="596" y="41"/>
                    <a:pt x="597" y="40"/>
                    <a:pt x="600" y="41"/>
                  </a:cubicBezTo>
                  <a:cubicBezTo>
                    <a:pt x="602" y="41"/>
                    <a:pt x="603" y="47"/>
                    <a:pt x="607" y="46"/>
                  </a:cubicBezTo>
                  <a:cubicBezTo>
                    <a:pt x="612" y="45"/>
                    <a:pt x="623" y="51"/>
                    <a:pt x="630" y="51"/>
                  </a:cubicBezTo>
                  <a:cubicBezTo>
                    <a:pt x="637" y="51"/>
                    <a:pt x="638" y="45"/>
                    <a:pt x="636" y="45"/>
                  </a:cubicBezTo>
                  <a:cubicBezTo>
                    <a:pt x="634" y="45"/>
                    <a:pt x="635" y="41"/>
                    <a:pt x="639" y="36"/>
                  </a:cubicBezTo>
                  <a:cubicBezTo>
                    <a:pt x="643" y="30"/>
                    <a:pt x="627" y="26"/>
                    <a:pt x="627" y="31"/>
                  </a:cubicBezTo>
                  <a:cubicBezTo>
                    <a:pt x="627" y="35"/>
                    <a:pt x="623" y="30"/>
                    <a:pt x="621" y="27"/>
                  </a:cubicBezTo>
                  <a:cubicBezTo>
                    <a:pt x="620" y="24"/>
                    <a:pt x="599" y="29"/>
                    <a:pt x="599" y="32"/>
                  </a:cubicBezTo>
                  <a:close/>
                  <a:moveTo>
                    <a:pt x="480" y="150"/>
                  </a:moveTo>
                  <a:cubicBezTo>
                    <a:pt x="484" y="152"/>
                    <a:pt x="487" y="151"/>
                    <a:pt x="486" y="148"/>
                  </a:cubicBezTo>
                  <a:cubicBezTo>
                    <a:pt x="486" y="144"/>
                    <a:pt x="477" y="149"/>
                    <a:pt x="480" y="150"/>
                  </a:cubicBezTo>
                  <a:close/>
                  <a:moveTo>
                    <a:pt x="580" y="8"/>
                  </a:moveTo>
                  <a:cubicBezTo>
                    <a:pt x="581" y="5"/>
                    <a:pt x="565" y="6"/>
                    <a:pt x="570" y="10"/>
                  </a:cubicBezTo>
                  <a:cubicBezTo>
                    <a:pt x="571" y="11"/>
                    <a:pt x="579" y="12"/>
                    <a:pt x="580" y="8"/>
                  </a:cubicBezTo>
                  <a:close/>
                  <a:moveTo>
                    <a:pt x="1280" y="181"/>
                  </a:moveTo>
                  <a:cubicBezTo>
                    <a:pt x="1285" y="183"/>
                    <a:pt x="1288" y="178"/>
                    <a:pt x="1292" y="180"/>
                  </a:cubicBezTo>
                  <a:cubicBezTo>
                    <a:pt x="1295" y="183"/>
                    <a:pt x="1305" y="179"/>
                    <a:pt x="1308" y="179"/>
                  </a:cubicBezTo>
                  <a:cubicBezTo>
                    <a:pt x="1312" y="178"/>
                    <a:pt x="1310" y="173"/>
                    <a:pt x="1300" y="172"/>
                  </a:cubicBezTo>
                  <a:cubicBezTo>
                    <a:pt x="1289" y="170"/>
                    <a:pt x="1275" y="178"/>
                    <a:pt x="1280" y="181"/>
                  </a:cubicBezTo>
                  <a:close/>
                  <a:moveTo>
                    <a:pt x="636" y="65"/>
                  </a:moveTo>
                  <a:cubicBezTo>
                    <a:pt x="639" y="67"/>
                    <a:pt x="650" y="63"/>
                    <a:pt x="657" y="63"/>
                  </a:cubicBezTo>
                  <a:cubicBezTo>
                    <a:pt x="664" y="63"/>
                    <a:pt x="684" y="58"/>
                    <a:pt x="685" y="54"/>
                  </a:cubicBezTo>
                  <a:cubicBezTo>
                    <a:pt x="686" y="50"/>
                    <a:pt x="678" y="50"/>
                    <a:pt x="674" y="47"/>
                  </a:cubicBezTo>
                  <a:cubicBezTo>
                    <a:pt x="671" y="44"/>
                    <a:pt x="664" y="47"/>
                    <a:pt x="663" y="49"/>
                  </a:cubicBezTo>
                  <a:cubicBezTo>
                    <a:pt x="661" y="52"/>
                    <a:pt x="659" y="50"/>
                    <a:pt x="664" y="45"/>
                  </a:cubicBezTo>
                  <a:cubicBezTo>
                    <a:pt x="668" y="41"/>
                    <a:pt x="659" y="37"/>
                    <a:pt x="659" y="40"/>
                  </a:cubicBezTo>
                  <a:cubicBezTo>
                    <a:pt x="659" y="43"/>
                    <a:pt x="650" y="40"/>
                    <a:pt x="650" y="43"/>
                  </a:cubicBezTo>
                  <a:cubicBezTo>
                    <a:pt x="650" y="46"/>
                    <a:pt x="647" y="47"/>
                    <a:pt x="648" y="49"/>
                  </a:cubicBezTo>
                  <a:cubicBezTo>
                    <a:pt x="648" y="52"/>
                    <a:pt x="642" y="48"/>
                    <a:pt x="642" y="54"/>
                  </a:cubicBezTo>
                  <a:cubicBezTo>
                    <a:pt x="641" y="60"/>
                    <a:pt x="632" y="63"/>
                    <a:pt x="636" y="65"/>
                  </a:cubicBezTo>
                  <a:close/>
                  <a:moveTo>
                    <a:pt x="943" y="114"/>
                  </a:moveTo>
                  <a:cubicBezTo>
                    <a:pt x="946" y="116"/>
                    <a:pt x="947" y="118"/>
                    <a:pt x="949" y="120"/>
                  </a:cubicBezTo>
                  <a:cubicBezTo>
                    <a:pt x="951" y="121"/>
                    <a:pt x="958" y="119"/>
                    <a:pt x="961" y="118"/>
                  </a:cubicBezTo>
                  <a:cubicBezTo>
                    <a:pt x="964" y="117"/>
                    <a:pt x="964" y="122"/>
                    <a:pt x="969" y="119"/>
                  </a:cubicBezTo>
                  <a:cubicBezTo>
                    <a:pt x="973" y="116"/>
                    <a:pt x="978" y="118"/>
                    <a:pt x="983" y="118"/>
                  </a:cubicBezTo>
                  <a:cubicBezTo>
                    <a:pt x="988" y="118"/>
                    <a:pt x="982" y="111"/>
                    <a:pt x="982" y="108"/>
                  </a:cubicBezTo>
                  <a:cubicBezTo>
                    <a:pt x="982" y="106"/>
                    <a:pt x="988" y="107"/>
                    <a:pt x="986" y="110"/>
                  </a:cubicBezTo>
                  <a:cubicBezTo>
                    <a:pt x="985" y="112"/>
                    <a:pt x="989" y="118"/>
                    <a:pt x="997" y="117"/>
                  </a:cubicBezTo>
                  <a:cubicBezTo>
                    <a:pt x="1005" y="117"/>
                    <a:pt x="999" y="112"/>
                    <a:pt x="1003" y="110"/>
                  </a:cubicBezTo>
                  <a:cubicBezTo>
                    <a:pt x="1006" y="109"/>
                    <a:pt x="1006" y="107"/>
                    <a:pt x="1000" y="103"/>
                  </a:cubicBezTo>
                  <a:cubicBezTo>
                    <a:pt x="995" y="100"/>
                    <a:pt x="988" y="102"/>
                    <a:pt x="983" y="100"/>
                  </a:cubicBezTo>
                  <a:cubicBezTo>
                    <a:pt x="978" y="98"/>
                    <a:pt x="972" y="98"/>
                    <a:pt x="972" y="103"/>
                  </a:cubicBezTo>
                  <a:cubicBezTo>
                    <a:pt x="971" y="108"/>
                    <a:pt x="961" y="97"/>
                    <a:pt x="956" y="96"/>
                  </a:cubicBezTo>
                  <a:cubicBezTo>
                    <a:pt x="951" y="94"/>
                    <a:pt x="935" y="110"/>
                    <a:pt x="943" y="114"/>
                  </a:cubicBezTo>
                  <a:close/>
                  <a:moveTo>
                    <a:pt x="992" y="145"/>
                  </a:moveTo>
                  <a:cubicBezTo>
                    <a:pt x="997" y="144"/>
                    <a:pt x="989" y="136"/>
                    <a:pt x="982" y="135"/>
                  </a:cubicBezTo>
                  <a:cubicBezTo>
                    <a:pt x="975" y="134"/>
                    <a:pt x="968" y="140"/>
                    <a:pt x="969" y="141"/>
                  </a:cubicBezTo>
                  <a:cubicBezTo>
                    <a:pt x="971" y="144"/>
                    <a:pt x="988" y="146"/>
                    <a:pt x="992" y="145"/>
                  </a:cubicBezTo>
                  <a:close/>
                  <a:moveTo>
                    <a:pt x="973" y="129"/>
                  </a:moveTo>
                  <a:cubicBezTo>
                    <a:pt x="973" y="125"/>
                    <a:pt x="960" y="130"/>
                    <a:pt x="966" y="132"/>
                  </a:cubicBezTo>
                  <a:cubicBezTo>
                    <a:pt x="969" y="133"/>
                    <a:pt x="973" y="133"/>
                    <a:pt x="973" y="129"/>
                  </a:cubicBezTo>
                  <a:close/>
                  <a:moveTo>
                    <a:pt x="1015" y="114"/>
                  </a:moveTo>
                  <a:cubicBezTo>
                    <a:pt x="1020" y="115"/>
                    <a:pt x="1023" y="120"/>
                    <a:pt x="1034" y="121"/>
                  </a:cubicBezTo>
                  <a:cubicBezTo>
                    <a:pt x="1045" y="121"/>
                    <a:pt x="1053" y="119"/>
                    <a:pt x="1054" y="117"/>
                  </a:cubicBezTo>
                  <a:cubicBezTo>
                    <a:pt x="1054" y="115"/>
                    <a:pt x="1044" y="111"/>
                    <a:pt x="1040" y="113"/>
                  </a:cubicBezTo>
                  <a:cubicBezTo>
                    <a:pt x="1037" y="115"/>
                    <a:pt x="1035" y="110"/>
                    <a:pt x="1031" y="111"/>
                  </a:cubicBezTo>
                  <a:cubicBezTo>
                    <a:pt x="1027" y="112"/>
                    <a:pt x="1022" y="112"/>
                    <a:pt x="1020" y="109"/>
                  </a:cubicBezTo>
                  <a:cubicBezTo>
                    <a:pt x="1018" y="105"/>
                    <a:pt x="1012" y="114"/>
                    <a:pt x="1015" y="114"/>
                  </a:cubicBezTo>
                  <a:close/>
                  <a:moveTo>
                    <a:pt x="220" y="18"/>
                  </a:moveTo>
                  <a:cubicBezTo>
                    <a:pt x="226" y="13"/>
                    <a:pt x="233" y="17"/>
                    <a:pt x="234" y="15"/>
                  </a:cubicBezTo>
                  <a:cubicBezTo>
                    <a:pt x="235" y="13"/>
                    <a:pt x="224" y="12"/>
                    <a:pt x="220" y="14"/>
                  </a:cubicBezTo>
                  <a:cubicBezTo>
                    <a:pt x="216" y="16"/>
                    <a:pt x="206" y="14"/>
                    <a:pt x="207" y="17"/>
                  </a:cubicBezTo>
                  <a:cubicBezTo>
                    <a:pt x="208" y="19"/>
                    <a:pt x="215" y="23"/>
                    <a:pt x="220" y="18"/>
                  </a:cubicBezTo>
                  <a:close/>
                  <a:moveTo>
                    <a:pt x="990" y="419"/>
                  </a:moveTo>
                  <a:cubicBezTo>
                    <a:pt x="988" y="413"/>
                    <a:pt x="994" y="406"/>
                    <a:pt x="990" y="402"/>
                  </a:cubicBezTo>
                  <a:cubicBezTo>
                    <a:pt x="985" y="399"/>
                    <a:pt x="987" y="391"/>
                    <a:pt x="984" y="393"/>
                  </a:cubicBezTo>
                  <a:cubicBezTo>
                    <a:pt x="982" y="394"/>
                    <a:pt x="984" y="401"/>
                    <a:pt x="981" y="401"/>
                  </a:cubicBezTo>
                  <a:cubicBezTo>
                    <a:pt x="977" y="402"/>
                    <a:pt x="980" y="405"/>
                    <a:pt x="979" y="410"/>
                  </a:cubicBezTo>
                  <a:cubicBezTo>
                    <a:pt x="977" y="415"/>
                    <a:pt x="980" y="422"/>
                    <a:pt x="981" y="426"/>
                  </a:cubicBezTo>
                  <a:cubicBezTo>
                    <a:pt x="983" y="430"/>
                    <a:pt x="979" y="453"/>
                    <a:pt x="981" y="457"/>
                  </a:cubicBezTo>
                  <a:cubicBezTo>
                    <a:pt x="983" y="461"/>
                    <a:pt x="978" y="477"/>
                    <a:pt x="979" y="479"/>
                  </a:cubicBezTo>
                  <a:cubicBezTo>
                    <a:pt x="982" y="483"/>
                    <a:pt x="980" y="475"/>
                    <a:pt x="985" y="474"/>
                  </a:cubicBezTo>
                  <a:cubicBezTo>
                    <a:pt x="989" y="473"/>
                    <a:pt x="989" y="479"/>
                    <a:pt x="991" y="480"/>
                  </a:cubicBezTo>
                  <a:cubicBezTo>
                    <a:pt x="994" y="481"/>
                    <a:pt x="992" y="472"/>
                    <a:pt x="990" y="473"/>
                  </a:cubicBezTo>
                  <a:cubicBezTo>
                    <a:pt x="988" y="473"/>
                    <a:pt x="986" y="467"/>
                    <a:pt x="985" y="463"/>
                  </a:cubicBezTo>
                  <a:cubicBezTo>
                    <a:pt x="983" y="460"/>
                    <a:pt x="987" y="455"/>
                    <a:pt x="987" y="450"/>
                  </a:cubicBezTo>
                  <a:cubicBezTo>
                    <a:pt x="987" y="446"/>
                    <a:pt x="993" y="446"/>
                    <a:pt x="996" y="449"/>
                  </a:cubicBezTo>
                  <a:cubicBezTo>
                    <a:pt x="1000" y="453"/>
                    <a:pt x="1000" y="451"/>
                    <a:pt x="999" y="448"/>
                  </a:cubicBezTo>
                  <a:cubicBezTo>
                    <a:pt x="998" y="445"/>
                    <a:pt x="993" y="426"/>
                    <a:pt x="990" y="419"/>
                  </a:cubicBezTo>
                  <a:close/>
                  <a:moveTo>
                    <a:pt x="243" y="15"/>
                  </a:moveTo>
                  <a:cubicBezTo>
                    <a:pt x="246" y="18"/>
                    <a:pt x="233" y="17"/>
                    <a:pt x="232" y="19"/>
                  </a:cubicBezTo>
                  <a:cubicBezTo>
                    <a:pt x="230" y="22"/>
                    <a:pt x="223" y="21"/>
                    <a:pt x="224" y="24"/>
                  </a:cubicBezTo>
                  <a:cubicBezTo>
                    <a:pt x="226" y="27"/>
                    <a:pt x="237" y="27"/>
                    <a:pt x="237" y="24"/>
                  </a:cubicBezTo>
                  <a:cubicBezTo>
                    <a:pt x="237" y="22"/>
                    <a:pt x="244" y="24"/>
                    <a:pt x="244" y="22"/>
                  </a:cubicBezTo>
                  <a:cubicBezTo>
                    <a:pt x="244" y="20"/>
                    <a:pt x="247" y="18"/>
                    <a:pt x="253" y="17"/>
                  </a:cubicBezTo>
                  <a:cubicBezTo>
                    <a:pt x="260" y="17"/>
                    <a:pt x="260" y="14"/>
                    <a:pt x="254" y="11"/>
                  </a:cubicBezTo>
                  <a:cubicBezTo>
                    <a:pt x="248" y="8"/>
                    <a:pt x="239" y="13"/>
                    <a:pt x="243" y="15"/>
                  </a:cubicBezTo>
                  <a:close/>
                  <a:moveTo>
                    <a:pt x="232" y="208"/>
                  </a:moveTo>
                  <a:cubicBezTo>
                    <a:pt x="239" y="213"/>
                    <a:pt x="244" y="205"/>
                    <a:pt x="247" y="204"/>
                  </a:cubicBezTo>
                  <a:cubicBezTo>
                    <a:pt x="250" y="204"/>
                    <a:pt x="245" y="201"/>
                    <a:pt x="240" y="199"/>
                  </a:cubicBezTo>
                  <a:cubicBezTo>
                    <a:pt x="235" y="198"/>
                    <a:pt x="228" y="203"/>
                    <a:pt x="232" y="208"/>
                  </a:cubicBezTo>
                  <a:close/>
                  <a:moveTo>
                    <a:pt x="1372" y="248"/>
                  </a:moveTo>
                  <a:cubicBezTo>
                    <a:pt x="1369" y="247"/>
                    <a:pt x="1362" y="242"/>
                    <a:pt x="1360" y="240"/>
                  </a:cubicBezTo>
                  <a:cubicBezTo>
                    <a:pt x="1358" y="237"/>
                    <a:pt x="1349" y="236"/>
                    <a:pt x="1349" y="237"/>
                  </a:cubicBezTo>
                  <a:cubicBezTo>
                    <a:pt x="1349" y="238"/>
                    <a:pt x="1346" y="237"/>
                    <a:pt x="1345" y="235"/>
                  </a:cubicBezTo>
                  <a:cubicBezTo>
                    <a:pt x="1344" y="234"/>
                    <a:pt x="1335" y="233"/>
                    <a:pt x="1334" y="235"/>
                  </a:cubicBezTo>
                  <a:cubicBezTo>
                    <a:pt x="1334" y="237"/>
                    <a:pt x="1337" y="237"/>
                    <a:pt x="1338" y="239"/>
                  </a:cubicBezTo>
                  <a:cubicBezTo>
                    <a:pt x="1340" y="241"/>
                    <a:pt x="1336" y="242"/>
                    <a:pt x="1337" y="244"/>
                  </a:cubicBezTo>
                  <a:cubicBezTo>
                    <a:pt x="1338" y="246"/>
                    <a:pt x="1333" y="243"/>
                    <a:pt x="1332" y="242"/>
                  </a:cubicBezTo>
                  <a:cubicBezTo>
                    <a:pt x="1330" y="240"/>
                    <a:pt x="1331" y="236"/>
                    <a:pt x="1331" y="233"/>
                  </a:cubicBezTo>
                  <a:cubicBezTo>
                    <a:pt x="1332" y="231"/>
                    <a:pt x="1329" y="231"/>
                    <a:pt x="1328" y="229"/>
                  </a:cubicBezTo>
                  <a:cubicBezTo>
                    <a:pt x="1328" y="227"/>
                    <a:pt x="1317" y="222"/>
                    <a:pt x="1313" y="220"/>
                  </a:cubicBezTo>
                  <a:cubicBezTo>
                    <a:pt x="1308" y="218"/>
                    <a:pt x="1302" y="216"/>
                    <a:pt x="1301" y="214"/>
                  </a:cubicBezTo>
                  <a:cubicBezTo>
                    <a:pt x="1299" y="212"/>
                    <a:pt x="1291" y="211"/>
                    <a:pt x="1288" y="208"/>
                  </a:cubicBezTo>
                  <a:cubicBezTo>
                    <a:pt x="1285" y="205"/>
                    <a:pt x="1272" y="199"/>
                    <a:pt x="1266" y="199"/>
                  </a:cubicBezTo>
                  <a:cubicBezTo>
                    <a:pt x="1260" y="198"/>
                    <a:pt x="1261" y="195"/>
                    <a:pt x="1258" y="196"/>
                  </a:cubicBezTo>
                  <a:cubicBezTo>
                    <a:pt x="1256" y="196"/>
                    <a:pt x="1243" y="196"/>
                    <a:pt x="1239" y="195"/>
                  </a:cubicBezTo>
                  <a:cubicBezTo>
                    <a:pt x="1236" y="194"/>
                    <a:pt x="1235" y="197"/>
                    <a:pt x="1232" y="196"/>
                  </a:cubicBezTo>
                  <a:cubicBezTo>
                    <a:pt x="1229" y="195"/>
                    <a:pt x="1215" y="190"/>
                    <a:pt x="1214" y="192"/>
                  </a:cubicBezTo>
                  <a:cubicBezTo>
                    <a:pt x="1212" y="194"/>
                    <a:pt x="1213" y="197"/>
                    <a:pt x="1211" y="197"/>
                  </a:cubicBezTo>
                  <a:cubicBezTo>
                    <a:pt x="1209" y="198"/>
                    <a:pt x="1211" y="200"/>
                    <a:pt x="1215" y="203"/>
                  </a:cubicBezTo>
                  <a:cubicBezTo>
                    <a:pt x="1219" y="207"/>
                    <a:pt x="1216" y="210"/>
                    <a:pt x="1213" y="211"/>
                  </a:cubicBezTo>
                  <a:cubicBezTo>
                    <a:pt x="1209" y="213"/>
                    <a:pt x="1204" y="210"/>
                    <a:pt x="1202" y="207"/>
                  </a:cubicBezTo>
                  <a:cubicBezTo>
                    <a:pt x="1200" y="204"/>
                    <a:pt x="1195" y="206"/>
                    <a:pt x="1194" y="202"/>
                  </a:cubicBezTo>
                  <a:cubicBezTo>
                    <a:pt x="1193" y="198"/>
                    <a:pt x="1195" y="198"/>
                    <a:pt x="1198" y="200"/>
                  </a:cubicBezTo>
                  <a:cubicBezTo>
                    <a:pt x="1200" y="202"/>
                    <a:pt x="1203" y="200"/>
                    <a:pt x="1204" y="198"/>
                  </a:cubicBezTo>
                  <a:cubicBezTo>
                    <a:pt x="1204" y="195"/>
                    <a:pt x="1197" y="193"/>
                    <a:pt x="1194" y="194"/>
                  </a:cubicBezTo>
                  <a:cubicBezTo>
                    <a:pt x="1190" y="194"/>
                    <a:pt x="1188" y="199"/>
                    <a:pt x="1184" y="201"/>
                  </a:cubicBezTo>
                  <a:cubicBezTo>
                    <a:pt x="1180" y="203"/>
                    <a:pt x="1166" y="200"/>
                    <a:pt x="1164" y="199"/>
                  </a:cubicBezTo>
                  <a:cubicBezTo>
                    <a:pt x="1162" y="197"/>
                    <a:pt x="1142" y="199"/>
                    <a:pt x="1140" y="200"/>
                  </a:cubicBezTo>
                  <a:cubicBezTo>
                    <a:pt x="1138" y="202"/>
                    <a:pt x="1139" y="207"/>
                    <a:pt x="1138" y="208"/>
                  </a:cubicBezTo>
                  <a:cubicBezTo>
                    <a:pt x="1137" y="208"/>
                    <a:pt x="1136" y="201"/>
                    <a:pt x="1136" y="200"/>
                  </a:cubicBezTo>
                  <a:cubicBezTo>
                    <a:pt x="1136" y="199"/>
                    <a:pt x="1133" y="198"/>
                    <a:pt x="1130" y="198"/>
                  </a:cubicBezTo>
                  <a:cubicBezTo>
                    <a:pt x="1126" y="198"/>
                    <a:pt x="1124" y="198"/>
                    <a:pt x="1125" y="196"/>
                  </a:cubicBezTo>
                  <a:cubicBezTo>
                    <a:pt x="1127" y="194"/>
                    <a:pt x="1124" y="193"/>
                    <a:pt x="1127" y="191"/>
                  </a:cubicBezTo>
                  <a:cubicBezTo>
                    <a:pt x="1130" y="189"/>
                    <a:pt x="1122" y="183"/>
                    <a:pt x="1114" y="179"/>
                  </a:cubicBezTo>
                  <a:cubicBezTo>
                    <a:pt x="1106" y="176"/>
                    <a:pt x="1088" y="178"/>
                    <a:pt x="1083" y="180"/>
                  </a:cubicBezTo>
                  <a:cubicBezTo>
                    <a:pt x="1079" y="181"/>
                    <a:pt x="1069" y="181"/>
                    <a:pt x="1065" y="181"/>
                  </a:cubicBezTo>
                  <a:cubicBezTo>
                    <a:pt x="1060" y="181"/>
                    <a:pt x="1064" y="179"/>
                    <a:pt x="1062" y="177"/>
                  </a:cubicBezTo>
                  <a:cubicBezTo>
                    <a:pt x="1061" y="175"/>
                    <a:pt x="1053" y="172"/>
                    <a:pt x="1052" y="174"/>
                  </a:cubicBezTo>
                  <a:cubicBezTo>
                    <a:pt x="1051" y="176"/>
                    <a:pt x="1049" y="174"/>
                    <a:pt x="1049" y="172"/>
                  </a:cubicBezTo>
                  <a:cubicBezTo>
                    <a:pt x="1049" y="171"/>
                    <a:pt x="1042" y="169"/>
                    <a:pt x="1039" y="169"/>
                  </a:cubicBezTo>
                  <a:cubicBezTo>
                    <a:pt x="1036" y="170"/>
                    <a:pt x="1035" y="167"/>
                    <a:pt x="1038" y="167"/>
                  </a:cubicBezTo>
                  <a:cubicBezTo>
                    <a:pt x="1042" y="167"/>
                    <a:pt x="1047" y="167"/>
                    <a:pt x="1045" y="163"/>
                  </a:cubicBezTo>
                  <a:cubicBezTo>
                    <a:pt x="1042" y="160"/>
                    <a:pt x="1021" y="158"/>
                    <a:pt x="1019" y="159"/>
                  </a:cubicBezTo>
                  <a:cubicBezTo>
                    <a:pt x="1017" y="160"/>
                    <a:pt x="1019" y="163"/>
                    <a:pt x="1014" y="167"/>
                  </a:cubicBezTo>
                  <a:cubicBezTo>
                    <a:pt x="1010" y="171"/>
                    <a:pt x="1005" y="168"/>
                    <a:pt x="1006" y="166"/>
                  </a:cubicBezTo>
                  <a:cubicBezTo>
                    <a:pt x="1006" y="164"/>
                    <a:pt x="1012" y="164"/>
                    <a:pt x="1012" y="162"/>
                  </a:cubicBezTo>
                  <a:cubicBezTo>
                    <a:pt x="1012" y="160"/>
                    <a:pt x="1004" y="161"/>
                    <a:pt x="1003" y="160"/>
                  </a:cubicBezTo>
                  <a:cubicBezTo>
                    <a:pt x="1002" y="158"/>
                    <a:pt x="1005" y="157"/>
                    <a:pt x="1007" y="157"/>
                  </a:cubicBezTo>
                  <a:cubicBezTo>
                    <a:pt x="1010" y="158"/>
                    <a:pt x="1015" y="159"/>
                    <a:pt x="1015" y="157"/>
                  </a:cubicBezTo>
                  <a:cubicBezTo>
                    <a:pt x="1016" y="156"/>
                    <a:pt x="1012" y="156"/>
                    <a:pt x="1008" y="155"/>
                  </a:cubicBezTo>
                  <a:cubicBezTo>
                    <a:pt x="1003" y="154"/>
                    <a:pt x="991" y="152"/>
                    <a:pt x="985" y="152"/>
                  </a:cubicBezTo>
                  <a:cubicBezTo>
                    <a:pt x="979" y="153"/>
                    <a:pt x="977" y="150"/>
                    <a:pt x="973" y="150"/>
                  </a:cubicBezTo>
                  <a:cubicBezTo>
                    <a:pt x="970" y="149"/>
                    <a:pt x="970" y="151"/>
                    <a:pt x="971" y="153"/>
                  </a:cubicBezTo>
                  <a:cubicBezTo>
                    <a:pt x="973" y="155"/>
                    <a:pt x="968" y="156"/>
                    <a:pt x="964" y="156"/>
                  </a:cubicBezTo>
                  <a:cubicBezTo>
                    <a:pt x="960" y="155"/>
                    <a:pt x="955" y="158"/>
                    <a:pt x="957" y="161"/>
                  </a:cubicBezTo>
                  <a:cubicBezTo>
                    <a:pt x="959" y="164"/>
                    <a:pt x="961" y="160"/>
                    <a:pt x="963" y="161"/>
                  </a:cubicBezTo>
                  <a:cubicBezTo>
                    <a:pt x="965" y="162"/>
                    <a:pt x="958" y="164"/>
                    <a:pt x="961" y="165"/>
                  </a:cubicBezTo>
                  <a:cubicBezTo>
                    <a:pt x="964" y="167"/>
                    <a:pt x="964" y="169"/>
                    <a:pt x="964" y="171"/>
                  </a:cubicBezTo>
                  <a:cubicBezTo>
                    <a:pt x="964" y="172"/>
                    <a:pt x="959" y="173"/>
                    <a:pt x="957" y="171"/>
                  </a:cubicBezTo>
                  <a:cubicBezTo>
                    <a:pt x="955" y="169"/>
                    <a:pt x="953" y="170"/>
                    <a:pt x="950" y="170"/>
                  </a:cubicBezTo>
                  <a:cubicBezTo>
                    <a:pt x="946" y="170"/>
                    <a:pt x="944" y="172"/>
                    <a:pt x="947" y="172"/>
                  </a:cubicBezTo>
                  <a:cubicBezTo>
                    <a:pt x="951" y="172"/>
                    <a:pt x="952" y="175"/>
                    <a:pt x="947" y="175"/>
                  </a:cubicBezTo>
                  <a:cubicBezTo>
                    <a:pt x="943" y="176"/>
                    <a:pt x="944" y="171"/>
                    <a:pt x="941" y="171"/>
                  </a:cubicBezTo>
                  <a:cubicBezTo>
                    <a:pt x="938" y="172"/>
                    <a:pt x="932" y="169"/>
                    <a:pt x="929" y="169"/>
                  </a:cubicBezTo>
                  <a:cubicBezTo>
                    <a:pt x="925" y="169"/>
                    <a:pt x="924" y="172"/>
                    <a:pt x="919" y="172"/>
                  </a:cubicBezTo>
                  <a:cubicBezTo>
                    <a:pt x="915" y="173"/>
                    <a:pt x="909" y="170"/>
                    <a:pt x="907" y="168"/>
                  </a:cubicBezTo>
                  <a:cubicBezTo>
                    <a:pt x="905" y="165"/>
                    <a:pt x="905" y="165"/>
                    <a:pt x="903" y="167"/>
                  </a:cubicBezTo>
                  <a:cubicBezTo>
                    <a:pt x="900" y="170"/>
                    <a:pt x="900" y="175"/>
                    <a:pt x="898" y="176"/>
                  </a:cubicBezTo>
                  <a:cubicBezTo>
                    <a:pt x="896" y="176"/>
                    <a:pt x="895" y="181"/>
                    <a:pt x="893" y="182"/>
                  </a:cubicBezTo>
                  <a:cubicBezTo>
                    <a:pt x="891" y="183"/>
                    <a:pt x="891" y="180"/>
                    <a:pt x="888" y="180"/>
                  </a:cubicBezTo>
                  <a:cubicBezTo>
                    <a:pt x="885" y="181"/>
                    <a:pt x="877" y="172"/>
                    <a:pt x="876" y="169"/>
                  </a:cubicBezTo>
                  <a:cubicBezTo>
                    <a:pt x="876" y="167"/>
                    <a:pt x="870" y="162"/>
                    <a:pt x="869" y="161"/>
                  </a:cubicBezTo>
                  <a:cubicBezTo>
                    <a:pt x="867" y="160"/>
                    <a:pt x="870" y="160"/>
                    <a:pt x="872" y="161"/>
                  </a:cubicBezTo>
                  <a:cubicBezTo>
                    <a:pt x="874" y="163"/>
                    <a:pt x="876" y="163"/>
                    <a:pt x="878" y="162"/>
                  </a:cubicBezTo>
                  <a:cubicBezTo>
                    <a:pt x="880" y="161"/>
                    <a:pt x="879" y="157"/>
                    <a:pt x="876" y="157"/>
                  </a:cubicBezTo>
                  <a:cubicBezTo>
                    <a:pt x="873" y="156"/>
                    <a:pt x="874" y="154"/>
                    <a:pt x="876" y="153"/>
                  </a:cubicBezTo>
                  <a:cubicBezTo>
                    <a:pt x="877" y="153"/>
                    <a:pt x="872" y="148"/>
                    <a:pt x="874" y="148"/>
                  </a:cubicBezTo>
                  <a:cubicBezTo>
                    <a:pt x="876" y="147"/>
                    <a:pt x="875" y="145"/>
                    <a:pt x="873" y="145"/>
                  </a:cubicBezTo>
                  <a:cubicBezTo>
                    <a:pt x="870" y="145"/>
                    <a:pt x="867" y="142"/>
                    <a:pt x="867" y="141"/>
                  </a:cubicBezTo>
                  <a:cubicBezTo>
                    <a:pt x="867" y="140"/>
                    <a:pt x="856" y="139"/>
                    <a:pt x="856" y="141"/>
                  </a:cubicBezTo>
                  <a:cubicBezTo>
                    <a:pt x="857" y="143"/>
                    <a:pt x="853" y="142"/>
                    <a:pt x="854" y="141"/>
                  </a:cubicBezTo>
                  <a:cubicBezTo>
                    <a:pt x="854" y="139"/>
                    <a:pt x="850" y="140"/>
                    <a:pt x="844" y="138"/>
                  </a:cubicBezTo>
                  <a:cubicBezTo>
                    <a:pt x="839" y="137"/>
                    <a:pt x="839" y="133"/>
                    <a:pt x="837" y="133"/>
                  </a:cubicBezTo>
                  <a:cubicBezTo>
                    <a:pt x="835" y="133"/>
                    <a:pt x="836" y="138"/>
                    <a:pt x="833" y="137"/>
                  </a:cubicBezTo>
                  <a:cubicBezTo>
                    <a:pt x="831" y="136"/>
                    <a:pt x="828" y="138"/>
                    <a:pt x="829" y="141"/>
                  </a:cubicBezTo>
                  <a:cubicBezTo>
                    <a:pt x="831" y="144"/>
                    <a:pt x="830" y="145"/>
                    <a:pt x="829" y="147"/>
                  </a:cubicBezTo>
                  <a:cubicBezTo>
                    <a:pt x="829" y="150"/>
                    <a:pt x="828" y="149"/>
                    <a:pt x="825" y="148"/>
                  </a:cubicBezTo>
                  <a:cubicBezTo>
                    <a:pt x="821" y="147"/>
                    <a:pt x="821" y="150"/>
                    <a:pt x="815" y="149"/>
                  </a:cubicBezTo>
                  <a:cubicBezTo>
                    <a:pt x="808" y="147"/>
                    <a:pt x="805" y="149"/>
                    <a:pt x="804" y="147"/>
                  </a:cubicBezTo>
                  <a:cubicBezTo>
                    <a:pt x="803" y="144"/>
                    <a:pt x="801" y="144"/>
                    <a:pt x="800" y="146"/>
                  </a:cubicBezTo>
                  <a:cubicBezTo>
                    <a:pt x="800" y="148"/>
                    <a:pt x="790" y="147"/>
                    <a:pt x="789" y="144"/>
                  </a:cubicBezTo>
                  <a:cubicBezTo>
                    <a:pt x="788" y="142"/>
                    <a:pt x="791" y="141"/>
                    <a:pt x="793" y="141"/>
                  </a:cubicBezTo>
                  <a:cubicBezTo>
                    <a:pt x="794" y="140"/>
                    <a:pt x="791" y="139"/>
                    <a:pt x="785" y="139"/>
                  </a:cubicBezTo>
                  <a:cubicBezTo>
                    <a:pt x="780" y="140"/>
                    <a:pt x="776" y="136"/>
                    <a:pt x="770" y="137"/>
                  </a:cubicBezTo>
                  <a:cubicBezTo>
                    <a:pt x="765" y="138"/>
                    <a:pt x="752" y="139"/>
                    <a:pt x="750" y="140"/>
                  </a:cubicBezTo>
                  <a:cubicBezTo>
                    <a:pt x="748" y="140"/>
                    <a:pt x="752" y="144"/>
                    <a:pt x="749" y="144"/>
                  </a:cubicBezTo>
                  <a:cubicBezTo>
                    <a:pt x="746" y="144"/>
                    <a:pt x="748" y="139"/>
                    <a:pt x="748" y="136"/>
                  </a:cubicBezTo>
                  <a:cubicBezTo>
                    <a:pt x="747" y="133"/>
                    <a:pt x="743" y="133"/>
                    <a:pt x="744" y="135"/>
                  </a:cubicBezTo>
                  <a:cubicBezTo>
                    <a:pt x="744" y="137"/>
                    <a:pt x="737" y="138"/>
                    <a:pt x="735" y="136"/>
                  </a:cubicBezTo>
                  <a:cubicBezTo>
                    <a:pt x="734" y="135"/>
                    <a:pt x="731" y="133"/>
                    <a:pt x="726" y="131"/>
                  </a:cubicBezTo>
                  <a:cubicBezTo>
                    <a:pt x="722" y="130"/>
                    <a:pt x="716" y="135"/>
                    <a:pt x="717" y="137"/>
                  </a:cubicBezTo>
                  <a:cubicBezTo>
                    <a:pt x="718" y="138"/>
                    <a:pt x="722" y="137"/>
                    <a:pt x="722" y="138"/>
                  </a:cubicBezTo>
                  <a:cubicBezTo>
                    <a:pt x="722" y="140"/>
                    <a:pt x="712" y="139"/>
                    <a:pt x="712" y="141"/>
                  </a:cubicBezTo>
                  <a:cubicBezTo>
                    <a:pt x="712" y="142"/>
                    <a:pt x="703" y="145"/>
                    <a:pt x="700" y="145"/>
                  </a:cubicBezTo>
                  <a:cubicBezTo>
                    <a:pt x="692" y="146"/>
                    <a:pt x="690" y="146"/>
                    <a:pt x="687" y="149"/>
                  </a:cubicBezTo>
                  <a:cubicBezTo>
                    <a:pt x="683" y="152"/>
                    <a:pt x="686" y="146"/>
                    <a:pt x="689" y="144"/>
                  </a:cubicBezTo>
                  <a:cubicBezTo>
                    <a:pt x="692" y="141"/>
                    <a:pt x="695" y="142"/>
                    <a:pt x="696" y="140"/>
                  </a:cubicBezTo>
                  <a:cubicBezTo>
                    <a:pt x="698" y="137"/>
                    <a:pt x="701" y="138"/>
                    <a:pt x="705" y="137"/>
                  </a:cubicBezTo>
                  <a:cubicBezTo>
                    <a:pt x="710" y="136"/>
                    <a:pt x="709" y="134"/>
                    <a:pt x="711" y="133"/>
                  </a:cubicBezTo>
                  <a:cubicBezTo>
                    <a:pt x="714" y="132"/>
                    <a:pt x="719" y="130"/>
                    <a:pt x="720" y="128"/>
                  </a:cubicBezTo>
                  <a:cubicBezTo>
                    <a:pt x="721" y="125"/>
                    <a:pt x="731" y="122"/>
                    <a:pt x="734" y="122"/>
                  </a:cubicBezTo>
                  <a:cubicBezTo>
                    <a:pt x="736" y="122"/>
                    <a:pt x="736" y="118"/>
                    <a:pt x="737" y="118"/>
                  </a:cubicBezTo>
                  <a:cubicBezTo>
                    <a:pt x="739" y="118"/>
                    <a:pt x="745" y="115"/>
                    <a:pt x="747" y="114"/>
                  </a:cubicBezTo>
                  <a:cubicBezTo>
                    <a:pt x="749" y="113"/>
                    <a:pt x="751" y="111"/>
                    <a:pt x="751" y="109"/>
                  </a:cubicBezTo>
                  <a:cubicBezTo>
                    <a:pt x="751" y="107"/>
                    <a:pt x="748" y="108"/>
                    <a:pt x="747" y="106"/>
                  </a:cubicBezTo>
                  <a:cubicBezTo>
                    <a:pt x="747" y="105"/>
                    <a:pt x="749" y="106"/>
                    <a:pt x="751" y="105"/>
                  </a:cubicBezTo>
                  <a:cubicBezTo>
                    <a:pt x="754" y="104"/>
                    <a:pt x="751" y="101"/>
                    <a:pt x="749" y="101"/>
                  </a:cubicBezTo>
                  <a:cubicBezTo>
                    <a:pt x="747" y="102"/>
                    <a:pt x="750" y="99"/>
                    <a:pt x="749" y="97"/>
                  </a:cubicBezTo>
                  <a:cubicBezTo>
                    <a:pt x="747" y="95"/>
                    <a:pt x="743" y="99"/>
                    <a:pt x="743" y="96"/>
                  </a:cubicBezTo>
                  <a:cubicBezTo>
                    <a:pt x="743" y="94"/>
                    <a:pt x="743" y="91"/>
                    <a:pt x="742" y="90"/>
                  </a:cubicBezTo>
                  <a:cubicBezTo>
                    <a:pt x="740" y="88"/>
                    <a:pt x="738" y="92"/>
                    <a:pt x="735" y="90"/>
                  </a:cubicBezTo>
                  <a:cubicBezTo>
                    <a:pt x="732" y="88"/>
                    <a:pt x="723" y="86"/>
                    <a:pt x="723" y="87"/>
                  </a:cubicBezTo>
                  <a:cubicBezTo>
                    <a:pt x="723" y="88"/>
                    <a:pt x="719" y="86"/>
                    <a:pt x="718" y="87"/>
                  </a:cubicBezTo>
                  <a:cubicBezTo>
                    <a:pt x="717" y="88"/>
                    <a:pt x="710" y="88"/>
                    <a:pt x="708" y="87"/>
                  </a:cubicBezTo>
                  <a:cubicBezTo>
                    <a:pt x="706" y="86"/>
                    <a:pt x="703" y="88"/>
                    <a:pt x="703" y="90"/>
                  </a:cubicBezTo>
                  <a:cubicBezTo>
                    <a:pt x="703" y="92"/>
                    <a:pt x="694" y="91"/>
                    <a:pt x="693" y="91"/>
                  </a:cubicBezTo>
                  <a:cubicBezTo>
                    <a:pt x="691" y="91"/>
                    <a:pt x="699" y="84"/>
                    <a:pt x="699" y="83"/>
                  </a:cubicBezTo>
                  <a:cubicBezTo>
                    <a:pt x="699" y="82"/>
                    <a:pt x="686" y="84"/>
                    <a:pt x="685" y="82"/>
                  </a:cubicBezTo>
                  <a:cubicBezTo>
                    <a:pt x="685" y="81"/>
                    <a:pt x="679" y="81"/>
                    <a:pt x="676" y="81"/>
                  </a:cubicBezTo>
                  <a:cubicBezTo>
                    <a:pt x="673" y="81"/>
                    <a:pt x="676" y="80"/>
                    <a:pt x="678" y="80"/>
                  </a:cubicBezTo>
                  <a:cubicBezTo>
                    <a:pt x="681" y="80"/>
                    <a:pt x="683" y="78"/>
                    <a:pt x="686" y="77"/>
                  </a:cubicBezTo>
                  <a:cubicBezTo>
                    <a:pt x="688" y="77"/>
                    <a:pt x="688" y="76"/>
                    <a:pt x="687" y="74"/>
                  </a:cubicBezTo>
                  <a:cubicBezTo>
                    <a:pt x="686" y="72"/>
                    <a:pt x="683" y="73"/>
                    <a:pt x="680" y="72"/>
                  </a:cubicBezTo>
                  <a:cubicBezTo>
                    <a:pt x="677" y="72"/>
                    <a:pt x="674" y="70"/>
                    <a:pt x="671" y="70"/>
                  </a:cubicBezTo>
                  <a:cubicBezTo>
                    <a:pt x="669" y="70"/>
                    <a:pt x="666" y="72"/>
                    <a:pt x="661" y="73"/>
                  </a:cubicBezTo>
                  <a:cubicBezTo>
                    <a:pt x="655" y="74"/>
                    <a:pt x="655" y="78"/>
                    <a:pt x="652" y="79"/>
                  </a:cubicBezTo>
                  <a:cubicBezTo>
                    <a:pt x="649" y="81"/>
                    <a:pt x="644" y="86"/>
                    <a:pt x="647" y="86"/>
                  </a:cubicBezTo>
                  <a:cubicBezTo>
                    <a:pt x="649" y="87"/>
                    <a:pt x="648" y="88"/>
                    <a:pt x="648" y="90"/>
                  </a:cubicBezTo>
                  <a:cubicBezTo>
                    <a:pt x="648" y="91"/>
                    <a:pt x="646" y="92"/>
                    <a:pt x="644" y="91"/>
                  </a:cubicBezTo>
                  <a:cubicBezTo>
                    <a:pt x="641" y="91"/>
                    <a:pt x="631" y="91"/>
                    <a:pt x="631" y="93"/>
                  </a:cubicBezTo>
                  <a:cubicBezTo>
                    <a:pt x="631" y="95"/>
                    <a:pt x="637" y="96"/>
                    <a:pt x="637" y="97"/>
                  </a:cubicBezTo>
                  <a:cubicBezTo>
                    <a:pt x="636" y="98"/>
                    <a:pt x="632" y="97"/>
                    <a:pt x="630" y="96"/>
                  </a:cubicBezTo>
                  <a:cubicBezTo>
                    <a:pt x="629" y="95"/>
                    <a:pt x="624" y="95"/>
                    <a:pt x="623" y="97"/>
                  </a:cubicBezTo>
                  <a:cubicBezTo>
                    <a:pt x="623" y="99"/>
                    <a:pt x="619" y="99"/>
                    <a:pt x="618" y="98"/>
                  </a:cubicBezTo>
                  <a:cubicBezTo>
                    <a:pt x="617" y="98"/>
                    <a:pt x="615" y="99"/>
                    <a:pt x="613" y="99"/>
                  </a:cubicBezTo>
                  <a:cubicBezTo>
                    <a:pt x="611" y="98"/>
                    <a:pt x="617" y="95"/>
                    <a:pt x="615" y="94"/>
                  </a:cubicBezTo>
                  <a:cubicBezTo>
                    <a:pt x="614" y="93"/>
                    <a:pt x="608" y="94"/>
                    <a:pt x="608" y="96"/>
                  </a:cubicBezTo>
                  <a:cubicBezTo>
                    <a:pt x="607" y="98"/>
                    <a:pt x="604" y="95"/>
                    <a:pt x="602" y="95"/>
                  </a:cubicBezTo>
                  <a:cubicBezTo>
                    <a:pt x="601" y="96"/>
                    <a:pt x="600" y="97"/>
                    <a:pt x="597" y="98"/>
                  </a:cubicBezTo>
                  <a:cubicBezTo>
                    <a:pt x="595" y="99"/>
                    <a:pt x="590" y="97"/>
                    <a:pt x="589" y="99"/>
                  </a:cubicBezTo>
                  <a:cubicBezTo>
                    <a:pt x="588" y="101"/>
                    <a:pt x="594" y="101"/>
                    <a:pt x="594" y="102"/>
                  </a:cubicBezTo>
                  <a:cubicBezTo>
                    <a:pt x="594" y="103"/>
                    <a:pt x="581" y="103"/>
                    <a:pt x="581" y="104"/>
                  </a:cubicBezTo>
                  <a:cubicBezTo>
                    <a:pt x="581" y="105"/>
                    <a:pt x="576" y="105"/>
                    <a:pt x="571" y="105"/>
                  </a:cubicBezTo>
                  <a:cubicBezTo>
                    <a:pt x="565" y="106"/>
                    <a:pt x="568" y="108"/>
                    <a:pt x="563" y="109"/>
                  </a:cubicBezTo>
                  <a:cubicBezTo>
                    <a:pt x="559" y="110"/>
                    <a:pt x="557" y="110"/>
                    <a:pt x="556" y="112"/>
                  </a:cubicBezTo>
                  <a:cubicBezTo>
                    <a:pt x="554" y="114"/>
                    <a:pt x="551" y="115"/>
                    <a:pt x="550" y="113"/>
                  </a:cubicBezTo>
                  <a:cubicBezTo>
                    <a:pt x="548" y="111"/>
                    <a:pt x="544" y="114"/>
                    <a:pt x="546" y="114"/>
                  </a:cubicBezTo>
                  <a:cubicBezTo>
                    <a:pt x="548" y="114"/>
                    <a:pt x="546" y="116"/>
                    <a:pt x="545" y="116"/>
                  </a:cubicBezTo>
                  <a:cubicBezTo>
                    <a:pt x="544" y="115"/>
                    <a:pt x="540" y="118"/>
                    <a:pt x="542" y="118"/>
                  </a:cubicBezTo>
                  <a:cubicBezTo>
                    <a:pt x="544" y="118"/>
                    <a:pt x="545" y="119"/>
                    <a:pt x="544" y="121"/>
                  </a:cubicBezTo>
                  <a:cubicBezTo>
                    <a:pt x="543" y="122"/>
                    <a:pt x="539" y="119"/>
                    <a:pt x="537" y="120"/>
                  </a:cubicBezTo>
                  <a:cubicBezTo>
                    <a:pt x="536" y="122"/>
                    <a:pt x="540" y="123"/>
                    <a:pt x="542" y="123"/>
                  </a:cubicBezTo>
                  <a:cubicBezTo>
                    <a:pt x="544" y="123"/>
                    <a:pt x="545" y="124"/>
                    <a:pt x="545" y="126"/>
                  </a:cubicBezTo>
                  <a:cubicBezTo>
                    <a:pt x="546" y="127"/>
                    <a:pt x="540" y="125"/>
                    <a:pt x="539" y="126"/>
                  </a:cubicBezTo>
                  <a:cubicBezTo>
                    <a:pt x="538" y="127"/>
                    <a:pt x="540" y="128"/>
                    <a:pt x="542" y="128"/>
                  </a:cubicBezTo>
                  <a:cubicBezTo>
                    <a:pt x="545" y="128"/>
                    <a:pt x="543" y="129"/>
                    <a:pt x="545" y="131"/>
                  </a:cubicBezTo>
                  <a:cubicBezTo>
                    <a:pt x="545" y="131"/>
                    <a:pt x="545" y="131"/>
                    <a:pt x="545" y="131"/>
                  </a:cubicBezTo>
                  <a:cubicBezTo>
                    <a:pt x="547" y="133"/>
                    <a:pt x="544" y="133"/>
                    <a:pt x="545" y="135"/>
                  </a:cubicBezTo>
                  <a:cubicBezTo>
                    <a:pt x="545" y="136"/>
                    <a:pt x="542" y="137"/>
                    <a:pt x="542" y="135"/>
                  </a:cubicBezTo>
                  <a:cubicBezTo>
                    <a:pt x="542" y="134"/>
                    <a:pt x="536" y="134"/>
                    <a:pt x="535" y="135"/>
                  </a:cubicBezTo>
                  <a:cubicBezTo>
                    <a:pt x="533" y="137"/>
                    <a:pt x="532" y="138"/>
                    <a:pt x="531" y="136"/>
                  </a:cubicBezTo>
                  <a:cubicBezTo>
                    <a:pt x="529" y="135"/>
                    <a:pt x="525" y="137"/>
                    <a:pt x="519" y="137"/>
                  </a:cubicBezTo>
                  <a:cubicBezTo>
                    <a:pt x="513" y="137"/>
                    <a:pt x="501" y="138"/>
                    <a:pt x="498" y="139"/>
                  </a:cubicBezTo>
                  <a:cubicBezTo>
                    <a:pt x="495" y="140"/>
                    <a:pt x="493" y="144"/>
                    <a:pt x="495" y="147"/>
                  </a:cubicBezTo>
                  <a:cubicBezTo>
                    <a:pt x="498" y="150"/>
                    <a:pt x="496" y="151"/>
                    <a:pt x="496" y="152"/>
                  </a:cubicBezTo>
                  <a:cubicBezTo>
                    <a:pt x="496" y="154"/>
                    <a:pt x="503" y="158"/>
                    <a:pt x="506" y="158"/>
                  </a:cubicBezTo>
                  <a:cubicBezTo>
                    <a:pt x="510" y="159"/>
                    <a:pt x="513" y="163"/>
                    <a:pt x="511" y="166"/>
                  </a:cubicBezTo>
                  <a:cubicBezTo>
                    <a:pt x="509" y="169"/>
                    <a:pt x="502" y="165"/>
                    <a:pt x="497" y="162"/>
                  </a:cubicBezTo>
                  <a:cubicBezTo>
                    <a:pt x="493" y="158"/>
                    <a:pt x="482" y="157"/>
                    <a:pt x="479" y="157"/>
                  </a:cubicBezTo>
                  <a:cubicBezTo>
                    <a:pt x="476" y="157"/>
                    <a:pt x="478" y="154"/>
                    <a:pt x="473" y="154"/>
                  </a:cubicBezTo>
                  <a:cubicBezTo>
                    <a:pt x="469" y="154"/>
                    <a:pt x="465" y="158"/>
                    <a:pt x="468" y="158"/>
                  </a:cubicBezTo>
                  <a:cubicBezTo>
                    <a:pt x="471" y="158"/>
                    <a:pt x="473" y="158"/>
                    <a:pt x="471" y="159"/>
                  </a:cubicBezTo>
                  <a:cubicBezTo>
                    <a:pt x="470" y="161"/>
                    <a:pt x="472" y="160"/>
                    <a:pt x="476" y="162"/>
                  </a:cubicBezTo>
                  <a:cubicBezTo>
                    <a:pt x="479" y="163"/>
                    <a:pt x="473" y="166"/>
                    <a:pt x="469" y="163"/>
                  </a:cubicBezTo>
                  <a:cubicBezTo>
                    <a:pt x="465" y="161"/>
                    <a:pt x="462" y="163"/>
                    <a:pt x="460" y="165"/>
                  </a:cubicBezTo>
                  <a:cubicBezTo>
                    <a:pt x="459" y="167"/>
                    <a:pt x="465" y="172"/>
                    <a:pt x="471" y="173"/>
                  </a:cubicBezTo>
                  <a:cubicBezTo>
                    <a:pt x="478" y="174"/>
                    <a:pt x="475" y="176"/>
                    <a:pt x="478" y="177"/>
                  </a:cubicBezTo>
                  <a:cubicBezTo>
                    <a:pt x="481" y="178"/>
                    <a:pt x="479" y="179"/>
                    <a:pt x="477" y="180"/>
                  </a:cubicBezTo>
                  <a:cubicBezTo>
                    <a:pt x="475" y="180"/>
                    <a:pt x="471" y="177"/>
                    <a:pt x="468" y="175"/>
                  </a:cubicBezTo>
                  <a:cubicBezTo>
                    <a:pt x="465" y="173"/>
                    <a:pt x="456" y="176"/>
                    <a:pt x="454" y="174"/>
                  </a:cubicBezTo>
                  <a:cubicBezTo>
                    <a:pt x="452" y="172"/>
                    <a:pt x="455" y="170"/>
                    <a:pt x="454" y="168"/>
                  </a:cubicBezTo>
                  <a:cubicBezTo>
                    <a:pt x="452" y="167"/>
                    <a:pt x="454" y="164"/>
                    <a:pt x="456" y="160"/>
                  </a:cubicBezTo>
                  <a:cubicBezTo>
                    <a:pt x="458" y="157"/>
                    <a:pt x="455" y="151"/>
                    <a:pt x="452" y="150"/>
                  </a:cubicBezTo>
                  <a:cubicBezTo>
                    <a:pt x="449" y="150"/>
                    <a:pt x="449" y="153"/>
                    <a:pt x="450" y="154"/>
                  </a:cubicBezTo>
                  <a:cubicBezTo>
                    <a:pt x="451" y="155"/>
                    <a:pt x="450" y="159"/>
                    <a:pt x="448" y="162"/>
                  </a:cubicBezTo>
                  <a:cubicBezTo>
                    <a:pt x="446" y="165"/>
                    <a:pt x="438" y="165"/>
                    <a:pt x="438" y="167"/>
                  </a:cubicBezTo>
                  <a:cubicBezTo>
                    <a:pt x="438" y="169"/>
                    <a:pt x="434" y="171"/>
                    <a:pt x="435" y="172"/>
                  </a:cubicBezTo>
                  <a:cubicBezTo>
                    <a:pt x="437" y="174"/>
                    <a:pt x="443" y="181"/>
                    <a:pt x="444" y="183"/>
                  </a:cubicBezTo>
                  <a:cubicBezTo>
                    <a:pt x="445" y="185"/>
                    <a:pt x="439" y="193"/>
                    <a:pt x="440" y="197"/>
                  </a:cubicBezTo>
                  <a:cubicBezTo>
                    <a:pt x="441" y="201"/>
                    <a:pt x="439" y="203"/>
                    <a:pt x="440" y="205"/>
                  </a:cubicBezTo>
                  <a:cubicBezTo>
                    <a:pt x="441" y="207"/>
                    <a:pt x="444" y="205"/>
                    <a:pt x="446" y="206"/>
                  </a:cubicBezTo>
                  <a:cubicBezTo>
                    <a:pt x="448" y="207"/>
                    <a:pt x="451" y="205"/>
                    <a:pt x="456" y="204"/>
                  </a:cubicBezTo>
                  <a:cubicBezTo>
                    <a:pt x="460" y="203"/>
                    <a:pt x="468" y="208"/>
                    <a:pt x="471" y="209"/>
                  </a:cubicBezTo>
                  <a:cubicBezTo>
                    <a:pt x="474" y="211"/>
                    <a:pt x="472" y="213"/>
                    <a:pt x="474" y="215"/>
                  </a:cubicBezTo>
                  <a:cubicBezTo>
                    <a:pt x="476" y="218"/>
                    <a:pt x="470" y="218"/>
                    <a:pt x="470" y="221"/>
                  </a:cubicBezTo>
                  <a:cubicBezTo>
                    <a:pt x="470" y="225"/>
                    <a:pt x="479" y="226"/>
                    <a:pt x="480" y="227"/>
                  </a:cubicBezTo>
                  <a:cubicBezTo>
                    <a:pt x="480" y="228"/>
                    <a:pt x="473" y="228"/>
                    <a:pt x="471" y="227"/>
                  </a:cubicBezTo>
                  <a:cubicBezTo>
                    <a:pt x="468" y="226"/>
                    <a:pt x="468" y="222"/>
                    <a:pt x="467" y="222"/>
                  </a:cubicBezTo>
                  <a:cubicBezTo>
                    <a:pt x="466" y="221"/>
                    <a:pt x="469" y="218"/>
                    <a:pt x="469" y="216"/>
                  </a:cubicBezTo>
                  <a:cubicBezTo>
                    <a:pt x="469" y="213"/>
                    <a:pt x="466" y="212"/>
                    <a:pt x="465" y="211"/>
                  </a:cubicBezTo>
                  <a:cubicBezTo>
                    <a:pt x="464" y="209"/>
                    <a:pt x="462" y="207"/>
                    <a:pt x="460" y="207"/>
                  </a:cubicBezTo>
                  <a:cubicBezTo>
                    <a:pt x="458" y="208"/>
                    <a:pt x="450" y="208"/>
                    <a:pt x="447" y="211"/>
                  </a:cubicBezTo>
                  <a:cubicBezTo>
                    <a:pt x="445" y="213"/>
                    <a:pt x="448" y="219"/>
                    <a:pt x="449" y="222"/>
                  </a:cubicBezTo>
                  <a:cubicBezTo>
                    <a:pt x="450" y="225"/>
                    <a:pt x="442" y="229"/>
                    <a:pt x="442" y="231"/>
                  </a:cubicBezTo>
                  <a:cubicBezTo>
                    <a:pt x="443" y="234"/>
                    <a:pt x="440" y="235"/>
                    <a:pt x="436" y="237"/>
                  </a:cubicBezTo>
                  <a:cubicBezTo>
                    <a:pt x="433" y="239"/>
                    <a:pt x="429" y="240"/>
                    <a:pt x="429" y="243"/>
                  </a:cubicBezTo>
                  <a:cubicBezTo>
                    <a:pt x="429" y="246"/>
                    <a:pt x="424" y="245"/>
                    <a:pt x="422" y="243"/>
                  </a:cubicBezTo>
                  <a:cubicBezTo>
                    <a:pt x="419" y="242"/>
                    <a:pt x="416" y="244"/>
                    <a:pt x="412" y="244"/>
                  </a:cubicBezTo>
                  <a:cubicBezTo>
                    <a:pt x="409" y="244"/>
                    <a:pt x="409" y="241"/>
                    <a:pt x="406" y="242"/>
                  </a:cubicBezTo>
                  <a:cubicBezTo>
                    <a:pt x="403" y="243"/>
                    <a:pt x="401" y="240"/>
                    <a:pt x="402" y="238"/>
                  </a:cubicBezTo>
                  <a:cubicBezTo>
                    <a:pt x="403" y="236"/>
                    <a:pt x="406" y="238"/>
                    <a:pt x="406" y="239"/>
                  </a:cubicBezTo>
                  <a:cubicBezTo>
                    <a:pt x="407" y="241"/>
                    <a:pt x="409" y="240"/>
                    <a:pt x="411" y="239"/>
                  </a:cubicBezTo>
                  <a:cubicBezTo>
                    <a:pt x="413" y="238"/>
                    <a:pt x="412" y="241"/>
                    <a:pt x="416" y="241"/>
                  </a:cubicBezTo>
                  <a:cubicBezTo>
                    <a:pt x="419" y="241"/>
                    <a:pt x="417" y="239"/>
                    <a:pt x="420" y="239"/>
                  </a:cubicBezTo>
                  <a:cubicBezTo>
                    <a:pt x="422" y="240"/>
                    <a:pt x="423" y="239"/>
                    <a:pt x="422" y="237"/>
                  </a:cubicBezTo>
                  <a:cubicBezTo>
                    <a:pt x="421" y="236"/>
                    <a:pt x="424" y="235"/>
                    <a:pt x="425" y="234"/>
                  </a:cubicBezTo>
                  <a:cubicBezTo>
                    <a:pt x="427" y="234"/>
                    <a:pt x="426" y="231"/>
                    <a:pt x="428" y="230"/>
                  </a:cubicBezTo>
                  <a:cubicBezTo>
                    <a:pt x="429" y="229"/>
                    <a:pt x="428" y="228"/>
                    <a:pt x="430" y="228"/>
                  </a:cubicBezTo>
                  <a:cubicBezTo>
                    <a:pt x="432" y="227"/>
                    <a:pt x="432" y="225"/>
                    <a:pt x="434" y="225"/>
                  </a:cubicBezTo>
                  <a:cubicBezTo>
                    <a:pt x="435" y="225"/>
                    <a:pt x="436" y="222"/>
                    <a:pt x="435" y="221"/>
                  </a:cubicBezTo>
                  <a:cubicBezTo>
                    <a:pt x="434" y="220"/>
                    <a:pt x="436" y="216"/>
                    <a:pt x="437" y="216"/>
                  </a:cubicBezTo>
                  <a:cubicBezTo>
                    <a:pt x="439" y="215"/>
                    <a:pt x="439" y="214"/>
                    <a:pt x="438" y="213"/>
                  </a:cubicBezTo>
                  <a:cubicBezTo>
                    <a:pt x="436" y="212"/>
                    <a:pt x="431" y="208"/>
                    <a:pt x="431" y="206"/>
                  </a:cubicBezTo>
                  <a:cubicBezTo>
                    <a:pt x="432" y="204"/>
                    <a:pt x="430" y="199"/>
                    <a:pt x="431" y="198"/>
                  </a:cubicBezTo>
                  <a:cubicBezTo>
                    <a:pt x="432" y="196"/>
                    <a:pt x="431" y="192"/>
                    <a:pt x="431" y="190"/>
                  </a:cubicBezTo>
                  <a:cubicBezTo>
                    <a:pt x="431" y="188"/>
                    <a:pt x="432" y="186"/>
                    <a:pt x="433" y="182"/>
                  </a:cubicBezTo>
                  <a:cubicBezTo>
                    <a:pt x="434" y="178"/>
                    <a:pt x="429" y="174"/>
                    <a:pt x="426" y="172"/>
                  </a:cubicBezTo>
                  <a:cubicBezTo>
                    <a:pt x="424" y="171"/>
                    <a:pt x="426" y="169"/>
                    <a:pt x="429" y="166"/>
                  </a:cubicBezTo>
                  <a:cubicBezTo>
                    <a:pt x="433" y="164"/>
                    <a:pt x="433" y="155"/>
                    <a:pt x="433" y="153"/>
                  </a:cubicBezTo>
                  <a:cubicBezTo>
                    <a:pt x="432" y="151"/>
                    <a:pt x="425" y="149"/>
                    <a:pt x="423" y="149"/>
                  </a:cubicBezTo>
                  <a:cubicBezTo>
                    <a:pt x="420" y="150"/>
                    <a:pt x="410" y="149"/>
                    <a:pt x="407" y="149"/>
                  </a:cubicBezTo>
                  <a:cubicBezTo>
                    <a:pt x="405" y="148"/>
                    <a:pt x="404" y="151"/>
                    <a:pt x="403" y="153"/>
                  </a:cubicBezTo>
                  <a:cubicBezTo>
                    <a:pt x="401" y="156"/>
                    <a:pt x="399" y="159"/>
                    <a:pt x="397" y="165"/>
                  </a:cubicBezTo>
                  <a:cubicBezTo>
                    <a:pt x="396" y="170"/>
                    <a:pt x="389" y="172"/>
                    <a:pt x="387" y="173"/>
                  </a:cubicBezTo>
                  <a:cubicBezTo>
                    <a:pt x="384" y="174"/>
                    <a:pt x="382" y="178"/>
                    <a:pt x="383" y="180"/>
                  </a:cubicBezTo>
                  <a:cubicBezTo>
                    <a:pt x="385" y="182"/>
                    <a:pt x="386" y="180"/>
                    <a:pt x="388" y="181"/>
                  </a:cubicBezTo>
                  <a:cubicBezTo>
                    <a:pt x="389" y="182"/>
                    <a:pt x="388" y="187"/>
                    <a:pt x="387" y="187"/>
                  </a:cubicBezTo>
                  <a:cubicBezTo>
                    <a:pt x="386" y="188"/>
                    <a:pt x="388" y="190"/>
                    <a:pt x="386" y="191"/>
                  </a:cubicBezTo>
                  <a:cubicBezTo>
                    <a:pt x="384" y="192"/>
                    <a:pt x="382" y="195"/>
                    <a:pt x="384" y="197"/>
                  </a:cubicBezTo>
                  <a:cubicBezTo>
                    <a:pt x="385" y="198"/>
                    <a:pt x="391" y="199"/>
                    <a:pt x="393" y="200"/>
                  </a:cubicBezTo>
                  <a:cubicBezTo>
                    <a:pt x="396" y="202"/>
                    <a:pt x="395" y="204"/>
                    <a:pt x="397" y="207"/>
                  </a:cubicBezTo>
                  <a:cubicBezTo>
                    <a:pt x="399" y="209"/>
                    <a:pt x="401" y="208"/>
                    <a:pt x="401" y="209"/>
                  </a:cubicBezTo>
                  <a:cubicBezTo>
                    <a:pt x="402" y="211"/>
                    <a:pt x="398" y="217"/>
                    <a:pt x="396" y="217"/>
                  </a:cubicBezTo>
                  <a:cubicBezTo>
                    <a:pt x="395" y="217"/>
                    <a:pt x="389" y="211"/>
                    <a:pt x="387" y="209"/>
                  </a:cubicBezTo>
                  <a:cubicBezTo>
                    <a:pt x="385" y="208"/>
                    <a:pt x="377" y="206"/>
                    <a:pt x="374" y="204"/>
                  </a:cubicBezTo>
                  <a:cubicBezTo>
                    <a:pt x="370" y="202"/>
                    <a:pt x="367" y="202"/>
                    <a:pt x="363" y="199"/>
                  </a:cubicBezTo>
                  <a:cubicBezTo>
                    <a:pt x="359" y="197"/>
                    <a:pt x="356" y="195"/>
                    <a:pt x="348" y="196"/>
                  </a:cubicBezTo>
                  <a:cubicBezTo>
                    <a:pt x="341" y="196"/>
                    <a:pt x="336" y="194"/>
                    <a:pt x="334" y="194"/>
                  </a:cubicBezTo>
                  <a:cubicBezTo>
                    <a:pt x="331" y="195"/>
                    <a:pt x="332" y="192"/>
                    <a:pt x="328" y="190"/>
                  </a:cubicBezTo>
                  <a:cubicBezTo>
                    <a:pt x="323" y="188"/>
                    <a:pt x="320" y="185"/>
                    <a:pt x="318" y="187"/>
                  </a:cubicBezTo>
                  <a:cubicBezTo>
                    <a:pt x="315" y="188"/>
                    <a:pt x="316" y="193"/>
                    <a:pt x="320" y="193"/>
                  </a:cubicBezTo>
                  <a:cubicBezTo>
                    <a:pt x="324" y="194"/>
                    <a:pt x="322" y="196"/>
                    <a:pt x="326" y="196"/>
                  </a:cubicBezTo>
                  <a:cubicBezTo>
                    <a:pt x="330" y="195"/>
                    <a:pt x="331" y="197"/>
                    <a:pt x="331" y="199"/>
                  </a:cubicBezTo>
                  <a:cubicBezTo>
                    <a:pt x="331" y="202"/>
                    <a:pt x="333" y="204"/>
                    <a:pt x="335" y="206"/>
                  </a:cubicBezTo>
                  <a:cubicBezTo>
                    <a:pt x="337" y="208"/>
                    <a:pt x="336" y="210"/>
                    <a:pt x="332" y="210"/>
                  </a:cubicBezTo>
                  <a:cubicBezTo>
                    <a:pt x="329" y="210"/>
                    <a:pt x="326" y="211"/>
                    <a:pt x="327" y="213"/>
                  </a:cubicBezTo>
                  <a:cubicBezTo>
                    <a:pt x="328" y="215"/>
                    <a:pt x="326" y="216"/>
                    <a:pt x="323" y="215"/>
                  </a:cubicBezTo>
                  <a:cubicBezTo>
                    <a:pt x="320" y="214"/>
                    <a:pt x="321" y="211"/>
                    <a:pt x="323" y="210"/>
                  </a:cubicBezTo>
                  <a:cubicBezTo>
                    <a:pt x="324" y="209"/>
                    <a:pt x="320" y="207"/>
                    <a:pt x="318" y="206"/>
                  </a:cubicBezTo>
                  <a:cubicBezTo>
                    <a:pt x="316" y="206"/>
                    <a:pt x="308" y="212"/>
                    <a:pt x="306" y="213"/>
                  </a:cubicBezTo>
                  <a:cubicBezTo>
                    <a:pt x="303" y="213"/>
                    <a:pt x="298" y="211"/>
                    <a:pt x="292" y="213"/>
                  </a:cubicBezTo>
                  <a:cubicBezTo>
                    <a:pt x="286" y="214"/>
                    <a:pt x="287" y="218"/>
                    <a:pt x="284" y="218"/>
                  </a:cubicBezTo>
                  <a:cubicBezTo>
                    <a:pt x="282" y="218"/>
                    <a:pt x="276" y="219"/>
                    <a:pt x="274" y="217"/>
                  </a:cubicBezTo>
                  <a:cubicBezTo>
                    <a:pt x="271" y="216"/>
                    <a:pt x="273" y="215"/>
                    <a:pt x="276" y="215"/>
                  </a:cubicBezTo>
                  <a:cubicBezTo>
                    <a:pt x="278" y="215"/>
                    <a:pt x="279" y="214"/>
                    <a:pt x="278" y="213"/>
                  </a:cubicBezTo>
                  <a:cubicBezTo>
                    <a:pt x="276" y="211"/>
                    <a:pt x="279" y="208"/>
                    <a:pt x="279" y="207"/>
                  </a:cubicBezTo>
                  <a:cubicBezTo>
                    <a:pt x="279" y="206"/>
                    <a:pt x="270" y="209"/>
                    <a:pt x="268" y="210"/>
                  </a:cubicBezTo>
                  <a:cubicBezTo>
                    <a:pt x="267" y="212"/>
                    <a:pt x="269" y="214"/>
                    <a:pt x="267" y="215"/>
                  </a:cubicBezTo>
                  <a:cubicBezTo>
                    <a:pt x="265" y="216"/>
                    <a:pt x="265" y="213"/>
                    <a:pt x="263" y="213"/>
                  </a:cubicBezTo>
                  <a:cubicBezTo>
                    <a:pt x="261" y="212"/>
                    <a:pt x="248" y="215"/>
                    <a:pt x="245" y="218"/>
                  </a:cubicBezTo>
                  <a:cubicBezTo>
                    <a:pt x="242" y="221"/>
                    <a:pt x="237" y="221"/>
                    <a:pt x="237" y="223"/>
                  </a:cubicBezTo>
                  <a:cubicBezTo>
                    <a:pt x="237" y="225"/>
                    <a:pt x="231" y="225"/>
                    <a:pt x="228" y="226"/>
                  </a:cubicBezTo>
                  <a:cubicBezTo>
                    <a:pt x="226" y="227"/>
                    <a:pt x="228" y="232"/>
                    <a:pt x="227" y="234"/>
                  </a:cubicBezTo>
                  <a:cubicBezTo>
                    <a:pt x="226" y="237"/>
                    <a:pt x="216" y="236"/>
                    <a:pt x="213" y="236"/>
                  </a:cubicBezTo>
                  <a:cubicBezTo>
                    <a:pt x="210" y="236"/>
                    <a:pt x="209" y="230"/>
                    <a:pt x="206" y="230"/>
                  </a:cubicBezTo>
                  <a:cubicBezTo>
                    <a:pt x="204" y="230"/>
                    <a:pt x="206" y="226"/>
                    <a:pt x="206" y="225"/>
                  </a:cubicBezTo>
                  <a:cubicBezTo>
                    <a:pt x="207" y="223"/>
                    <a:pt x="209" y="225"/>
                    <a:pt x="212" y="223"/>
                  </a:cubicBezTo>
                  <a:cubicBezTo>
                    <a:pt x="215" y="221"/>
                    <a:pt x="218" y="224"/>
                    <a:pt x="219" y="222"/>
                  </a:cubicBezTo>
                  <a:cubicBezTo>
                    <a:pt x="220" y="221"/>
                    <a:pt x="214" y="218"/>
                    <a:pt x="214" y="215"/>
                  </a:cubicBezTo>
                  <a:cubicBezTo>
                    <a:pt x="214" y="212"/>
                    <a:pt x="207" y="211"/>
                    <a:pt x="204" y="212"/>
                  </a:cubicBezTo>
                  <a:cubicBezTo>
                    <a:pt x="200" y="213"/>
                    <a:pt x="196" y="212"/>
                    <a:pt x="194" y="211"/>
                  </a:cubicBezTo>
                  <a:cubicBezTo>
                    <a:pt x="191" y="209"/>
                    <a:pt x="192" y="213"/>
                    <a:pt x="195" y="214"/>
                  </a:cubicBezTo>
                  <a:cubicBezTo>
                    <a:pt x="199" y="215"/>
                    <a:pt x="197" y="218"/>
                    <a:pt x="198" y="219"/>
                  </a:cubicBezTo>
                  <a:cubicBezTo>
                    <a:pt x="198" y="221"/>
                    <a:pt x="197" y="225"/>
                    <a:pt x="195" y="228"/>
                  </a:cubicBezTo>
                  <a:cubicBezTo>
                    <a:pt x="192" y="231"/>
                    <a:pt x="194" y="231"/>
                    <a:pt x="197" y="231"/>
                  </a:cubicBezTo>
                  <a:cubicBezTo>
                    <a:pt x="200" y="231"/>
                    <a:pt x="200" y="235"/>
                    <a:pt x="200" y="238"/>
                  </a:cubicBezTo>
                  <a:cubicBezTo>
                    <a:pt x="200" y="241"/>
                    <a:pt x="198" y="242"/>
                    <a:pt x="198" y="244"/>
                  </a:cubicBezTo>
                  <a:cubicBezTo>
                    <a:pt x="198" y="247"/>
                    <a:pt x="195" y="243"/>
                    <a:pt x="194" y="244"/>
                  </a:cubicBezTo>
                  <a:cubicBezTo>
                    <a:pt x="193" y="245"/>
                    <a:pt x="192" y="244"/>
                    <a:pt x="192" y="242"/>
                  </a:cubicBezTo>
                  <a:cubicBezTo>
                    <a:pt x="191" y="240"/>
                    <a:pt x="187" y="241"/>
                    <a:pt x="184" y="240"/>
                  </a:cubicBezTo>
                  <a:cubicBezTo>
                    <a:pt x="181" y="240"/>
                    <a:pt x="180" y="241"/>
                    <a:pt x="179" y="243"/>
                  </a:cubicBezTo>
                  <a:cubicBezTo>
                    <a:pt x="177" y="245"/>
                    <a:pt x="174" y="246"/>
                    <a:pt x="172" y="246"/>
                  </a:cubicBezTo>
                  <a:cubicBezTo>
                    <a:pt x="169" y="246"/>
                    <a:pt x="166" y="250"/>
                    <a:pt x="164" y="252"/>
                  </a:cubicBezTo>
                  <a:cubicBezTo>
                    <a:pt x="162" y="253"/>
                    <a:pt x="161" y="256"/>
                    <a:pt x="164" y="259"/>
                  </a:cubicBezTo>
                  <a:cubicBezTo>
                    <a:pt x="167" y="261"/>
                    <a:pt x="168" y="263"/>
                    <a:pt x="168" y="265"/>
                  </a:cubicBezTo>
                  <a:cubicBezTo>
                    <a:pt x="167" y="266"/>
                    <a:pt x="159" y="266"/>
                    <a:pt x="158" y="264"/>
                  </a:cubicBezTo>
                  <a:cubicBezTo>
                    <a:pt x="157" y="263"/>
                    <a:pt x="151" y="262"/>
                    <a:pt x="150" y="262"/>
                  </a:cubicBezTo>
                  <a:cubicBezTo>
                    <a:pt x="148" y="263"/>
                    <a:pt x="143" y="257"/>
                    <a:pt x="140" y="257"/>
                  </a:cubicBezTo>
                  <a:cubicBezTo>
                    <a:pt x="138" y="257"/>
                    <a:pt x="136" y="260"/>
                    <a:pt x="136" y="261"/>
                  </a:cubicBezTo>
                  <a:cubicBezTo>
                    <a:pt x="135" y="263"/>
                    <a:pt x="137" y="263"/>
                    <a:pt x="138" y="266"/>
                  </a:cubicBezTo>
                  <a:cubicBezTo>
                    <a:pt x="139" y="269"/>
                    <a:pt x="144" y="269"/>
                    <a:pt x="146" y="269"/>
                  </a:cubicBezTo>
                  <a:cubicBezTo>
                    <a:pt x="148" y="269"/>
                    <a:pt x="147" y="272"/>
                    <a:pt x="147" y="274"/>
                  </a:cubicBezTo>
                  <a:cubicBezTo>
                    <a:pt x="146" y="275"/>
                    <a:pt x="142" y="276"/>
                    <a:pt x="140" y="275"/>
                  </a:cubicBezTo>
                  <a:cubicBezTo>
                    <a:pt x="139" y="273"/>
                    <a:pt x="134" y="275"/>
                    <a:pt x="134" y="273"/>
                  </a:cubicBezTo>
                  <a:cubicBezTo>
                    <a:pt x="134" y="271"/>
                    <a:pt x="131" y="268"/>
                    <a:pt x="127" y="269"/>
                  </a:cubicBezTo>
                  <a:cubicBezTo>
                    <a:pt x="123" y="269"/>
                    <a:pt x="122" y="267"/>
                    <a:pt x="123" y="264"/>
                  </a:cubicBezTo>
                  <a:cubicBezTo>
                    <a:pt x="123" y="261"/>
                    <a:pt x="121" y="259"/>
                    <a:pt x="121" y="258"/>
                  </a:cubicBezTo>
                  <a:cubicBezTo>
                    <a:pt x="121" y="257"/>
                    <a:pt x="119" y="254"/>
                    <a:pt x="121" y="253"/>
                  </a:cubicBezTo>
                  <a:cubicBezTo>
                    <a:pt x="123" y="252"/>
                    <a:pt x="121" y="250"/>
                    <a:pt x="122" y="248"/>
                  </a:cubicBezTo>
                  <a:cubicBezTo>
                    <a:pt x="122" y="246"/>
                    <a:pt x="118" y="243"/>
                    <a:pt x="115" y="243"/>
                  </a:cubicBezTo>
                  <a:cubicBezTo>
                    <a:pt x="112" y="243"/>
                    <a:pt x="113" y="240"/>
                    <a:pt x="111" y="240"/>
                  </a:cubicBezTo>
                  <a:cubicBezTo>
                    <a:pt x="108" y="239"/>
                    <a:pt x="103" y="235"/>
                    <a:pt x="103" y="233"/>
                  </a:cubicBezTo>
                  <a:cubicBezTo>
                    <a:pt x="102" y="231"/>
                    <a:pt x="99" y="231"/>
                    <a:pt x="100" y="230"/>
                  </a:cubicBezTo>
                  <a:cubicBezTo>
                    <a:pt x="101" y="230"/>
                    <a:pt x="104" y="231"/>
                    <a:pt x="106" y="233"/>
                  </a:cubicBezTo>
                  <a:cubicBezTo>
                    <a:pt x="108" y="235"/>
                    <a:pt x="112" y="237"/>
                    <a:pt x="117" y="238"/>
                  </a:cubicBezTo>
                  <a:cubicBezTo>
                    <a:pt x="123" y="238"/>
                    <a:pt x="125" y="241"/>
                    <a:pt x="131" y="242"/>
                  </a:cubicBezTo>
                  <a:cubicBezTo>
                    <a:pt x="138" y="243"/>
                    <a:pt x="141" y="244"/>
                    <a:pt x="150" y="245"/>
                  </a:cubicBezTo>
                  <a:cubicBezTo>
                    <a:pt x="159" y="246"/>
                    <a:pt x="171" y="237"/>
                    <a:pt x="174" y="235"/>
                  </a:cubicBezTo>
                  <a:cubicBezTo>
                    <a:pt x="176" y="232"/>
                    <a:pt x="173" y="227"/>
                    <a:pt x="173" y="225"/>
                  </a:cubicBezTo>
                  <a:cubicBezTo>
                    <a:pt x="173" y="223"/>
                    <a:pt x="169" y="223"/>
                    <a:pt x="168" y="222"/>
                  </a:cubicBezTo>
                  <a:cubicBezTo>
                    <a:pt x="168" y="220"/>
                    <a:pt x="165" y="218"/>
                    <a:pt x="162" y="218"/>
                  </a:cubicBezTo>
                  <a:cubicBezTo>
                    <a:pt x="158" y="218"/>
                    <a:pt x="158" y="214"/>
                    <a:pt x="155" y="214"/>
                  </a:cubicBezTo>
                  <a:cubicBezTo>
                    <a:pt x="152" y="214"/>
                    <a:pt x="150" y="213"/>
                    <a:pt x="143" y="208"/>
                  </a:cubicBezTo>
                  <a:cubicBezTo>
                    <a:pt x="136" y="203"/>
                    <a:pt x="126" y="200"/>
                    <a:pt x="124" y="201"/>
                  </a:cubicBezTo>
                  <a:cubicBezTo>
                    <a:pt x="123" y="202"/>
                    <a:pt x="121" y="202"/>
                    <a:pt x="120" y="200"/>
                  </a:cubicBezTo>
                  <a:cubicBezTo>
                    <a:pt x="119" y="198"/>
                    <a:pt x="116" y="199"/>
                    <a:pt x="114" y="200"/>
                  </a:cubicBezTo>
                  <a:cubicBezTo>
                    <a:pt x="112" y="202"/>
                    <a:pt x="111" y="199"/>
                    <a:pt x="107" y="200"/>
                  </a:cubicBezTo>
                  <a:cubicBezTo>
                    <a:pt x="103" y="201"/>
                    <a:pt x="102" y="198"/>
                    <a:pt x="102" y="197"/>
                  </a:cubicBezTo>
                  <a:cubicBezTo>
                    <a:pt x="103" y="196"/>
                    <a:pt x="109" y="197"/>
                    <a:pt x="108" y="195"/>
                  </a:cubicBezTo>
                  <a:cubicBezTo>
                    <a:pt x="108" y="193"/>
                    <a:pt x="106" y="195"/>
                    <a:pt x="103" y="193"/>
                  </a:cubicBezTo>
                  <a:cubicBezTo>
                    <a:pt x="100" y="191"/>
                    <a:pt x="98" y="192"/>
                    <a:pt x="97" y="194"/>
                  </a:cubicBezTo>
                  <a:cubicBezTo>
                    <a:pt x="97" y="196"/>
                    <a:pt x="94" y="195"/>
                    <a:pt x="92" y="194"/>
                  </a:cubicBezTo>
                  <a:cubicBezTo>
                    <a:pt x="92" y="194"/>
                    <a:pt x="92" y="194"/>
                    <a:pt x="92" y="193"/>
                  </a:cubicBezTo>
                  <a:cubicBezTo>
                    <a:pt x="91" y="196"/>
                    <a:pt x="90" y="197"/>
                    <a:pt x="88" y="196"/>
                  </a:cubicBezTo>
                  <a:cubicBezTo>
                    <a:pt x="86" y="196"/>
                    <a:pt x="84" y="199"/>
                    <a:pt x="81" y="199"/>
                  </a:cubicBezTo>
                  <a:cubicBezTo>
                    <a:pt x="79" y="199"/>
                    <a:pt x="76" y="202"/>
                    <a:pt x="76" y="204"/>
                  </a:cubicBezTo>
                  <a:cubicBezTo>
                    <a:pt x="75" y="206"/>
                    <a:pt x="73" y="205"/>
                    <a:pt x="73" y="207"/>
                  </a:cubicBezTo>
                  <a:cubicBezTo>
                    <a:pt x="73" y="208"/>
                    <a:pt x="73" y="209"/>
                    <a:pt x="71" y="211"/>
                  </a:cubicBezTo>
                  <a:cubicBezTo>
                    <a:pt x="70" y="212"/>
                    <a:pt x="71" y="213"/>
                    <a:pt x="73" y="215"/>
                  </a:cubicBezTo>
                  <a:cubicBezTo>
                    <a:pt x="74" y="218"/>
                    <a:pt x="76" y="218"/>
                    <a:pt x="78" y="218"/>
                  </a:cubicBezTo>
                  <a:cubicBezTo>
                    <a:pt x="79" y="219"/>
                    <a:pt x="83" y="223"/>
                    <a:pt x="83" y="224"/>
                  </a:cubicBezTo>
                  <a:cubicBezTo>
                    <a:pt x="83" y="226"/>
                    <a:pt x="80" y="229"/>
                    <a:pt x="78" y="230"/>
                  </a:cubicBezTo>
                  <a:cubicBezTo>
                    <a:pt x="77" y="231"/>
                    <a:pt x="75" y="233"/>
                    <a:pt x="76" y="235"/>
                  </a:cubicBezTo>
                  <a:cubicBezTo>
                    <a:pt x="77" y="236"/>
                    <a:pt x="81" y="242"/>
                    <a:pt x="84" y="247"/>
                  </a:cubicBezTo>
                  <a:cubicBezTo>
                    <a:pt x="86" y="252"/>
                    <a:pt x="83" y="250"/>
                    <a:pt x="81" y="252"/>
                  </a:cubicBezTo>
                  <a:cubicBezTo>
                    <a:pt x="79" y="254"/>
                    <a:pt x="82" y="257"/>
                    <a:pt x="82" y="258"/>
                  </a:cubicBezTo>
                  <a:cubicBezTo>
                    <a:pt x="83" y="259"/>
                    <a:pt x="80" y="259"/>
                    <a:pt x="80" y="260"/>
                  </a:cubicBezTo>
                  <a:cubicBezTo>
                    <a:pt x="80" y="262"/>
                    <a:pt x="84" y="262"/>
                    <a:pt x="84" y="263"/>
                  </a:cubicBezTo>
                  <a:cubicBezTo>
                    <a:pt x="84" y="264"/>
                    <a:pt x="82" y="265"/>
                    <a:pt x="83" y="267"/>
                  </a:cubicBezTo>
                  <a:cubicBezTo>
                    <a:pt x="84" y="269"/>
                    <a:pt x="87" y="269"/>
                    <a:pt x="87" y="271"/>
                  </a:cubicBezTo>
                  <a:cubicBezTo>
                    <a:pt x="88" y="274"/>
                    <a:pt x="82" y="274"/>
                    <a:pt x="82" y="276"/>
                  </a:cubicBezTo>
                  <a:cubicBezTo>
                    <a:pt x="83" y="278"/>
                    <a:pt x="89" y="280"/>
                    <a:pt x="93" y="284"/>
                  </a:cubicBezTo>
                  <a:cubicBezTo>
                    <a:pt x="96" y="287"/>
                    <a:pt x="95" y="288"/>
                    <a:pt x="95" y="290"/>
                  </a:cubicBezTo>
                  <a:cubicBezTo>
                    <a:pt x="93" y="294"/>
                    <a:pt x="85" y="297"/>
                    <a:pt x="83" y="301"/>
                  </a:cubicBezTo>
                  <a:cubicBezTo>
                    <a:pt x="81" y="306"/>
                    <a:pt x="74" y="308"/>
                    <a:pt x="70" y="311"/>
                  </a:cubicBezTo>
                  <a:cubicBezTo>
                    <a:pt x="69" y="313"/>
                    <a:pt x="68" y="315"/>
                    <a:pt x="67" y="316"/>
                  </a:cubicBezTo>
                  <a:cubicBezTo>
                    <a:pt x="68" y="316"/>
                    <a:pt x="69" y="316"/>
                    <a:pt x="70" y="315"/>
                  </a:cubicBezTo>
                  <a:cubicBezTo>
                    <a:pt x="72" y="314"/>
                    <a:pt x="73" y="319"/>
                    <a:pt x="75" y="320"/>
                  </a:cubicBezTo>
                  <a:cubicBezTo>
                    <a:pt x="77" y="322"/>
                    <a:pt x="81" y="320"/>
                    <a:pt x="82" y="322"/>
                  </a:cubicBezTo>
                  <a:cubicBezTo>
                    <a:pt x="83" y="323"/>
                    <a:pt x="81" y="323"/>
                    <a:pt x="78" y="323"/>
                  </a:cubicBezTo>
                  <a:cubicBezTo>
                    <a:pt x="76" y="323"/>
                    <a:pt x="75" y="324"/>
                    <a:pt x="71" y="326"/>
                  </a:cubicBezTo>
                  <a:cubicBezTo>
                    <a:pt x="67" y="327"/>
                    <a:pt x="68" y="328"/>
                    <a:pt x="67" y="329"/>
                  </a:cubicBezTo>
                  <a:cubicBezTo>
                    <a:pt x="69" y="331"/>
                    <a:pt x="66" y="332"/>
                    <a:pt x="65" y="334"/>
                  </a:cubicBezTo>
                  <a:cubicBezTo>
                    <a:pt x="64" y="336"/>
                    <a:pt x="62" y="337"/>
                    <a:pt x="62" y="338"/>
                  </a:cubicBezTo>
                  <a:cubicBezTo>
                    <a:pt x="62" y="340"/>
                    <a:pt x="63" y="341"/>
                    <a:pt x="63" y="343"/>
                  </a:cubicBezTo>
                  <a:cubicBezTo>
                    <a:pt x="63" y="345"/>
                    <a:pt x="63" y="345"/>
                    <a:pt x="65" y="347"/>
                  </a:cubicBezTo>
                  <a:cubicBezTo>
                    <a:pt x="66" y="349"/>
                    <a:pt x="64" y="349"/>
                    <a:pt x="62" y="350"/>
                  </a:cubicBezTo>
                  <a:cubicBezTo>
                    <a:pt x="61" y="351"/>
                    <a:pt x="62" y="353"/>
                    <a:pt x="64" y="354"/>
                  </a:cubicBezTo>
                  <a:cubicBezTo>
                    <a:pt x="65" y="355"/>
                    <a:pt x="65" y="357"/>
                    <a:pt x="64" y="358"/>
                  </a:cubicBezTo>
                  <a:cubicBezTo>
                    <a:pt x="64" y="360"/>
                    <a:pt x="66" y="362"/>
                    <a:pt x="67" y="363"/>
                  </a:cubicBezTo>
                  <a:cubicBezTo>
                    <a:pt x="68" y="364"/>
                    <a:pt x="68" y="368"/>
                    <a:pt x="69" y="369"/>
                  </a:cubicBezTo>
                  <a:cubicBezTo>
                    <a:pt x="70" y="369"/>
                    <a:pt x="71" y="370"/>
                    <a:pt x="73" y="370"/>
                  </a:cubicBezTo>
                  <a:cubicBezTo>
                    <a:pt x="75" y="369"/>
                    <a:pt x="77" y="370"/>
                    <a:pt x="77" y="372"/>
                  </a:cubicBezTo>
                  <a:cubicBezTo>
                    <a:pt x="78" y="373"/>
                    <a:pt x="80" y="373"/>
                    <a:pt x="82" y="372"/>
                  </a:cubicBezTo>
                  <a:cubicBezTo>
                    <a:pt x="84" y="371"/>
                    <a:pt x="88" y="373"/>
                    <a:pt x="89" y="374"/>
                  </a:cubicBezTo>
                  <a:cubicBezTo>
                    <a:pt x="90" y="374"/>
                    <a:pt x="90" y="377"/>
                    <a:pt x="90" y="379"/>
                  </a:cubicBezTo>
                  <a:cubicBezTo>
                    <a:pt x="90" y="381"/>
                    <a:pt x="89" y="384"/>
                    <a:pt x="91" y="385"/>
                  </a:cubicBezTo>
                  <a:cubicBezTo>
                    <a:pt x="93" y="386"/>
                    <a:pt x="92" y="389"/>
                    <a:pt x="95" y="390"/>
                  </a:cubicBezTo>
                  <a:cubicBezTo>
                    <a:pt x="97" y="391"/>
                    <a:pt x="98" y="394"/>
                    <a:pt x="99" y="395"/>
                  </a:cubicBezTo>
                  <a:cubicBezTo>
                    <a:pt x="101" y="395"/>
                    <a:pt x="103" y="397"/>
                    <a:pt x="104" y="399"/>
                  </a:cubicBezTo>
                  <a:cubicBezTo>
                    <a:pt x="104" y="400"/>
                    <a:pt x="101" y="402"/>
                    <a:pt x="100" y="402"/>
                  </a:cubicBezTo>
                  <a:cubicBezTo>
                    <a:pt x="98" y="403"/>
                    <a:pt x="95" y="400"/>
                    <a:pt x="94" y="402"/>
                  </a:cubicBezTo>
                  <a:cubicBezTo>
                    <a:pt x="93" y="403"/>
                    <a:pt x="94" y="405"/>
                    <a:pt x="95" y="409"/>
                  </a:cubicBezTo>
                  <a:cubicBezTo>
                    <a:pt x="96" y="413"/>
                    <a:pt x="97" y="413"/>
                    <a:pt x="99" y="413"/>
                  </a:cubicBezTo>
                  <a:cubicBezTo>
                    <a:pt x="100" y="413"/>
                    <a:pt x="101" y="412"/>
                    <a:pt x="102" y="411"/>
                  </a:cubicBezTo>
                  <a:cubicBezTo>
                    <a:pt x="104" y="411"/>
                    <a:pt x="106" y="412"/>
                    <a:pt x="108" y="411"/>
                  </a:cubicBezTo>
                  <a:cubicBezTo>
                    <a:pt x="109" y="411"/>
                    <a:pt x="113" y="410"/>
                    <a:pt x="114" y="412"/>
                  </a:cubicBezTo>
                  <a:cubicBezTo>
                    <a:pt x="115" y="413"/>
                    <a:pt x="116" y="417"/>
                    <a:pt x="115" y="418"/>
                  </a:cubicBezTo>
                  <a:cubicBezTo>
                    <a:pt x="115" y="419"/>
                    <a:pt x="116" y="421"/>
                    <a:pt x="117" y="422"/>
                  </a:cubicBezTo>
                  <a:cubicBezTo>
                    <a:pt x="118" y="424"/>
                    <a:pt x="122" y="423"/>
                    <a:pt x="123" y="424"/>
                  </a:cubicBezTo>
                  <a:cubicBezTo>
                    <a:pt x="124" y="424"/>
                    <a:pt x="127" y="428"/>
                    <a:pt x="127" y="430"/>
                  </a:cubicBezTo>
                  <a:cubicBezTo>
                    <a:pt x="126" y="432"/>
                    <a:pt x="128" y="432"/>
                    <a:pt x="130" y="432"/>
                  </a:cubicBezTo>
                  <a:cubicBezTo>
                    <a:pt x="131" y="431"/>
                    <a:pt x="132" y="433"/>
                    <a:pt x="133" y="433"/>
                  </a:cubicBezTo>
                  <a:cubicBezTo>
                    <a:pt x="135" y="434"/>
                    <a:pt x="136" y="434"/>
                    <a:pt x="138" y="433"/>
                  </a:cubicBezTo>
                  <a:cubicBezTo>
                    <a:pt x="139" y="432"/>
                    <a:pt x="141" y="432"/>
                    <a:pt x="142" y="433"/>
                  </a:cubicBezTo>
                  <a:cubicBezTo>
                    <a:pt x="143" y="434"/>
                    <a:pt x="146" y="436"/>
                    <a:pt x="146" y="437"/>
                  </a:cubicBezTo>
                  <a:cubicBezTo>
                    <a:pt x="146" y="438"/>
                    <a:pt x="150" y="437"/>
                    <a:pt x="152" y="438"/>
                  </a:cubicBezTo>
                  <a:cubicBezTo>
                    <a:pt x="154" y="439"/>
                    <a:pt x="157" y="439"/>
                    <a:pt x="159" y="440"/>
                  </a:cubicBezTo>
                  <a:cubicBezTo>
                    <a:pt x="161" y="441"/>
                    <a:pt x="163" y="441"/>
                    <a:pt x="164" y="443"/>
                  </a:cubicBezTo>
                  <a:cubicBezTo>
                    <a:pt x="164" y="444"/>
                    <a:pt x="161" y="445"/>
                    <a:pt x="161" y="446"/>
                  </a:cubicBezTo>
                  <a:cubicBezTo>
                    <a:pt x="161" y="447"/>
                    <a:pt x="163" y="447"/>
                    <a:pt x="163" y="448"/>
                  </a:cubicBezTo>
                  <a:cubicBezTo>
                    <a:pt x="163" y="450"/>
                    <a:pt x="161" y="450"/>
                    <a:pt x="160" y="450"/>
                  </a:cubicBezTo>
                  <a:cubicBezTo>
                    <a:pt x="160" y="451"/>
                    <a:pt x="162" y="453"/>
                    <a:pt x="162" y="453"/>
                  </a:cubicBezTo>
                  <a:cubicBezTo>
                    <a:pt x="163" y="454"/>
                    <a:pt x="161" y="457"/>
                    <a:pt x="161" y="458"/>
                  </a:cubicBezTo>
                  <a:cubicBezTo>
                    <a:pt x="161" y="459"/>
                    <a:pt x="155" y="458"/>
                    <a:pt x="154" y="458"/>
                  </a:cubicBezTo>
                  <a:cubicBezTo>
                    <a:pt x="153" y="458"/>
                    <a:pt x="149" y="462"/>
                    <a:pt x="148" y="462"/>
                  </a:cubicBezTo>
                  <a:cubicBezTo>
                    <a:pt x="147" y="463"/>
                    <a:pt x="147" y="465"/>
                    <a:pt x="148" y="466"/>
                  </a:cubicBezTo>
                  <a:cubicBezTo>
                    <a:pt x="152" y="465"/>
                    <a:pt x="156" y="465"/>
                    <a:pt x="156" y="466"/>
                  </a:cubicBezTo>
                  <a:cubicBezTo>
                    <a:pt x="157" y="467"/>
                    <a:pt x="148" y="471"/>
                    <a:pt x="146" y="472"/>
                  </a:cubicBezTo>
                  <a:cubicBezTo>
                    <a:pt x="144" y="472"/>
                    <a:pt x="149" y="475"/>
                    <a:pt x="149" y="476"/>
                  </a:cubicBezTo>
                  <a:cubicBezTo>
                    <a:pt x="149" y="478"/>
                    <a:pt x="144" y="478"/>
                    <a:pt x="144" y="481"/>
                  </a:cubicBezTo>
                  <a:cubicBezTo>
                    <a:pt x="145" y="484"/>
                    <a:pt x="143" y="484"/>
                    <a:pt x="140" y="484"/>
                  </a:cubicBezTo>
                  <a:cubicBezTo>
                    <a:pt x="137" y="484"/>
                    <a:pt x="136" y="486"/>
                    <a:pt x="138" y="486"/>
                  </a:cubicBezTo>
                  <a:cubicBezTo>
                    <a:pt x="139" y="487"/>
                    <a:pt x="139" y="490"/>
                    <a:pt x="144" y="491"/>
                  </a:cubicBezTo>
                  <a:cubicBezTo>
                    <a:pt x="149" y="493"/>
                    <a:pt x="155" y="498"/>
                    <a:pt x="159" y="502"/>
                  </a:cubicBezTo>
                  <a:cubicBezTo>
                    <a:pt x="160" y="503"/>
                    <a:pt x="160" y="503"/>
                    <a:pt x="161" y="504"/>
                  </a:cubicBezTo>
                  <a:cubicBezTo>
                    <a:pt x="162" y="503"/>
                    <a:pt x="164" y="503"/>
                    <a:pt x="164" y="503"/>
                  </a:cubicBezTo>
                  <a:cubicBezTo>
                    <a:pt x="167" y="502"/>
                    <a:pt x="171" y="504"/>
                    <a:pt x="174" y="505"/>
                  </a:cubicBezTo>
                  <a:cubicBezTo>
                    <a:pt x="176" y="507"/>
                    <a:pt x="185" y="505"/>
                    <a:pt x="186" y="506"/>
                  </a:cubicBezTo>
                  <a:cubicBezTo>
                    <a:pt x="187" y="508"/>
                    <a:pt x="189" y="510"/>
                    <a:pt x="191" y="510"/>
                  </a:cubicBezTo>
                  <a:cubicBezTo>
                    <a:pt x="193" y="510"/>
                    <a:pt x="195" y="513"/>
                    <a:pt x="196" y="512"/>
                  </a:cubicBezTo>
                  <a:cubicBezTo>
                    <a:pt x="198" y="511"/>
                    <a:pt x="203" y="511"/>
                    <a:pt x="204" y="511"/>
                  </a:cubicBezTo>
                  <a:cubicBezTo>
                    <a:pt x="206" y="511"/>
                    <a:pt x="206" y="512"/>
                    <a:pt x="207" y="512"/>
                  </a:cubicBezTo>
                  <a:cubicBezTo>
                    <a:pt x="209" y="512"/>
                    <a:pt x="209" y="517"/>
                    <a:pt x="210" y="517"/>
                  </a:cubicBezTo>
                  <a:cubicBezTo>
                    <a:pt x="211" y="517"/>
                    <a:pt x="215" y="520"/>
                    <a:pt x="217" y="521"/>
                  </a:cubicBezTo>
                  <a:cubicBezTo>
                    <a:pt x="220" y="521"/>
                    <a:pt x="222" y="525"/>
                    <a:pt x="223" y="525"/>
                  </a:cubicBezTo>
                  <a:cubicBezTo>
                    <a:pt x="224" y="525"/>
                    <a:pt x="226" y="527"/>
                    <a:pt x="227" y="525"/>
                  </a:cubicBezTo>
                  <a:cubicBezTo>
                    <a:pt x="228" y="523"/>
                    <a:pt x="231" y="524"/>
                    <a:pt x="232" y="521"/>
                  </a:cubicBezTo>
                  <a:cubicBezTo>
                    <a:pt x="228" y="516"/>
                    <a:pt x="223" y="510"/>
                    <a:pt x="223" y="507"/>
                  </a:cubicBezTo>
                  <a:cubicBezTo>
                    <a:pt x="223" y="503"/>
                    <a:pt x="225" y="500"/>
                    <a:pt x="220" y="496"/>
                  </a:cubicBezTo>
                  <a:cubicBezTo>
                    <a:pt x="215" y="492"/>
                    <a:pt x="220" y="489"/>
                    <a:pt x="224" y="485"/>
                  </a:cubicBezTo>
                  <a:cubicBezTo>
                    <a:pt x="227" y="481"/>
                    <a:pt x="234" y="479"/>
                    <a:pt x="238" y="476"/>
                  </a:cubicBezTo>
                  <a:cubicBezTo>
                    <a:pt x="237" y="475"/>
                    <a:pt x="236" y="475"/>
                    <a:pt x="235" y="474"/>
                  </a:cubicBezTo>
                  <a:cubicBezTo>
                    <a:pt x="232" y="473"/>
                    <a:pt x="231" y="471"/>
                    <a:pt x="234" y="471"/>
                  </a:cubicBezTo>
                  <a:cubicBezTo>
                    <a:pt x="236" y="470"/>
                    <a:pt x="235" y="469"/>
                    <a:pt x="233" y="466"/>
                  </a:cubicBezTo>
                  <a:cubicBezTo>
                    <a:pt x="230" y="463"/>
                    <a:pt x="229" y="460"/>
                    <a:pt x="228" y="460"/>
                  </a:cubicBezTo>
                  <a:cubicBezTo>
                    <a:pt x="226" y="460"/>
                    <a:pt x="224" y="460"/>
                    <a:pt x="222" y="460"/>
                  </a:cubicBezTo>
                  <a:cubicBezTo>
                    <a:pt x="220" y="461"/>
                    <a:pt x="220" y="459"/>
                    <a:pt x="221" y="456"/>
                  </a:cubicBezTo>
                  <a:cubicBezTo>
                    <a:pt x="221" y="454"/>
                    <a:pt x="217" y="454"/>
                    <a:pt x="216" y="453"/>
                  </a:cubicBezTo>
                  <a:cubicBezTo>
                    <a:pt x="215" y="452"/>
                    <a:pt x="217" y="448"/>
                    <a:pt x="218" y="448"/>
                  </a:cubicBezTo>
                  <a:cubicBezTo>
                    <a:pt x="218" y="448"/>
                    <a:pt x="221" y="447"/>
                    <a:pt x="221" y="445"/>
                  </a:cubicBezTo>
                  <a:cubicBezTo>
                    <a:pt x="221" y="444"/>
                    <a:pt x="217" y="444"/>
                    <a:pt x="218" y="442"/>
                  </a:cubicBezTo>
                  <a:cubicBezTo>
                    <a:pt x="219" y="439"/>
                    <a:pt x="222" y="439"/>
                    <a:pt x="222" y="437"/>
                  </a:cubicBezTo>
                  <a:cubicBezTo>
                    <a:pt x="222" y="434"/>
                    <a:pt x="224" y="432"/>
                    <a:pt x="227" y="434"/>
                  </a:cubicBezTo>
                  <a:cubicBezTo>
                    <a:pt x="229" y="435"/>
                    <a:pt x="231" y="440"/>
                    <a:pt x="233" y="439"/>
                  </a:cubicBezTo>
                  <a:cubicBezTo>
                    <a:pt x="236" y="438"/>
                    <a:pt x="234" y="435"/>
                    <a:pt x="234" y="434"/>
                  </a:cubicBezTo>
                  <a:cubicBezTo>
                    <a:pt x="234" y="433"/>
                    <a:pt x="233" y="430"/>
                    <a:pt x="236" y="430"/>
                  </a:cubicBezTo>
                  <a:cubicBezTo>
                    <a:pt x="239" y="429"/>
                    <a:pt x="238" y="426"/>
                    <a:pt x="240" y="426"/>
                  </a:cubicBezTo>
                  <a:cubicBezTo>
                    <a:pt x="243" y="426"/>
                    <a:pt x="248" y="423"/>
                    <a:pt x="249" y="422"/>
                  </a:cubicBezTo>
                  <a:cubicBezTo>
                    <a:pt x="250" y="421"/>
                    <a:pt x="254" y="419"/>
                    <a:pt x="255" y="420"/>
                  </a:cubicBezTo>
                  <a:cubicBezTo>
                    <a:pt x="257" y="421"/>
                    <a:pt x="258" y="423"/>
                    <a:pt x="259" y="420"/>
                  </a:cubicBezTo>
                  <a:cubicBezTo>
                    <a:pt x="260" y="418"/>
                    <a:pt x="265" y="419"/>
                    <a:pt x="265" y="420"/>
                  </a:cubicBezTo>
                  <a:cubicBezTo>
                    <a:pt x="265" y="422"/>
                    <a:pt x="272" y="422"/>
                    <a:pt x="274" y="423"/>
                  </a:cubicBezTo>
                  <a:cubicBezTo>
                    <a:pt x="277" y="424"/>
                    <a:pt x="281" y="427"/>
                    <a:pt x="281" y="429"/>
                  </a:cubicBezTo>
                  <a:cubicBezTo>
                    <a:pt x="281" y="430"/>
                    <a:pt x="283" y="432"/>
                    <a:pt x="283" y="430"/>
                  </a:cubicBezTo>
                  <a:cubicBezTo>
                    <a:pt x="283" y="427"/>
                    <a:pt x="285" y="428"/>
                    <a:pt x="288" y="430"/>
                  </a:cubicBezTo>
                  <a:cubicBezTo>
                    <a:pt x="291" y="432"/>
                    <a:pt x="295" y="431"/>
                    <a:pt x="295" y="429"/>
                  </a:cubicBezTo>
                  <a:cubicBezTo>
                    <a:pt x="296" y="427"/>
                    <a:pt x="301" y="425"/>
                    <a:pt x="303" y="427"/>
                  </a:cubicBezTo>
                  <a:cubicBezTo>
                    <a:pt x="305" y="428"/>
                    <a:pt x="306" y="429"/>
                    <a:pt x="308" y="427"/>
                  </a:cubicBezTo>
                  <a:cubicBezTo>
                    <a:pt x="310" y="425"/>
                    <a:pt x="315" y="425"/>
                    <a:pt x="316" y="427"/>
                  </a:cubicBezTo>
                  <a:cubicBezTo>
                    <a:pt x="316" y="429"/>
                    <a:pt x="319" y="430"/>
                    <a:pt x="321" y="430"/>
                  </a:cubicBezTo>
                  <a:cubicBezTo>
                    <a:pt x="323" y="430"/>
                    <a:pt x="324" y="433"/>
                    <a:pt x="325" y="432"/>
                  </a:cubicBezTo>
                  <a:cubicBezTo>
                    <a:pt x="326" y="432"/>
                    <a:pt x="326" y="428"/>
                    <a:pt x="328" y="428"/>
                  </a:cubicBezTo>
                  <a:cubicBezTo>
                    <a:pt x="330" y="429"/>
                    <a:pt x="331" y="431"/>
                    <a:pt x="334" y="431"/>
                  </a:cubicBezTo>
                  <a:cubicBezTo>
                    <a:pt x="337" y="431"/>
                    <a:pt x="339" y="430"/>
                    <a:pt x="339" y="428"/>
                  </a:cubicBezTo>
                  <a:cubicBezTo>
                    <a:pt x="339" y="426"/>
                    <a:pt x="339" y="422"/>
                    <a:pt x="337" y="422"/>
                  </a:cubicBezTo>
                  <a:cubicBezTo>
                    <a:pt x="335" y="422"/>
                    <a:pt x="333" y="420"/>
                    <a:pt x="331" y="420"/>
                  </a:cubicBezTo>
                  <a:cubicBezTo>
                    <a:pt x="329" y="420"/>
                    <a:pt x="327" y="417"/>
                    <a:pt x="329" y="416"/>
                  </a:cubicBezTo>
                  <a:cubicBezTo>
                    <a:pt x="331" y="415"/>
                    <a:pt x="335" y="414"/>
                    <a:pt x="334" y="412"/>
                  </a:cubicBezTo>
                  <a:cubicBezTo>
                    <a:pt x="333" y="410"/>
                    <a:pt x="333" y="407"/>
                    <a:pt x="335" y="406"/>
                  </a:cubicBezTo>
                  <a:cubicBezTo>
                    <a:pt x="338" y="406"/>
                    <a:pt x="344" y="406"/>
                    <a:pt x="344" y="405"/>
                  </a:cubicBezTo>
                  <a:cubicBezTo>
                    <a:pt x="344" y="404"/>
                    <a:pt x="338" y="403"/>
                    <a:pt x="337" y="401"/>
                  </a:cubicBezTo>
                  <a:cubicBezTo>
                    <a:pt x="336" y="399"/>
                    <a:pt x="335" y="395"/>
                    <a:pt x="336" y="394"/>
                  </a:cubicBezTo>
                  <a:cubicBezTo>
                    <a:pt x="338" y="394"/>
                    <a:pt x="341" y="395"/>
                    <a:pt x="343" y="394"/>
                  </a:cubicBezTo>
                  <a:cubicBezTo>
                    <a:pt x="345" y="393"/>
                    <a:pt x="350" y="395"/>
                    <a:pt x="353" y="393"/>
                  </a:cubicBezTo>
                  <a:cubicBezTo>
                    <a:pt x="356" y="391"/>
                    <a:pt x="362" y="391"/>
                    <a:pt x="365" y="391"/>
                  </a:cubicBezTo>
                  <a:cubicBezTo>
                    <a:pt x="368" y="391"/>
                    <a:pt x="371" y="388"/>
                    <a:pt x="373" y="388"/>
                  </a:cubicBezTo>
                  <a:cubicBezTo>
                    <a:pt x="376" y="388"/>
                    <a:pt x="383" y="387"/>
                    <a:pt x="385" y="386"/>
                  </a:cubicBezTo>
                  <a:cubicBezTo>
                    <a:pt x="386" y="385"/>
                    <a:pt x="396" y="384"/>
                    <a:pt x="396" y="382"/>
                  </a:cubicBezTo>
                  <a:cubicBezTo>
                    <a:pt x="397" y="380"/>
                    <a:pt x="404" y="379"/>
                    <a:pt x="406" y="380"/>
                  </a:cubicBezTo>
                  <a:cubicBezTo>
                    <a:pt x="408" y="381"/>
                    <a:pt x="411" y="381"/>
                    <a:pt x="413" y="381"/>
                  </a:cubicBezTo>
                  <a:cubicBezTo>
                    <a:pt x="414" y="380"/>
                    <a:pt x="418" y="382"/>
                    <a:pt x="418" y="384"/>
                  </a:cubicBezTo>
                  <a:cubicBezTo>
                    <a:pt x="417" y="386"/>
                    <a:pt x="419" y="388"/>
                    <a:pt x="419" y="389"/>
                  </a:cubicBezTo>
                  <a:cubicBezTo>
                    <a:pt x="419" y="391"/>
                    <a:pt x="417" y="392"/>
                    <a:pt x="418" y="393"/>
                  </a:cubicBezTo>
                  <a:cubicBezTo>
                    <a:pt x="419" y="394"/>
                    <a:pt x="424" y="393"/>
                    <a:pt x="426" y="392"/>
                  </a:cubicBezTo>
                  <a:cubicBezTo>
                    <a:pt x="427" y="390"/>
                    <a:pt x="429" y="392"/>
                    <a:pt x="429" y="394"/>
                  </a:cubicBezTo>
                  <a:cubicBezTo>
                    <a:pt x="429" y="395"/>
                    <a:pt x="431" y="396"/>
                    <a:pt x="431" y="394"/>
                  </a:cubicBezTo>
                  <a:cubicBezTo>
                    <a:pt x="431" y="392"/>
                    <a:pt x="434" y="394"/>
                    <a:pt x="435" y="395"/>
                  </a:cubicBezTo>
                  <a:cubicBezTo>
                    <a:pt x="436" y="396"/>
                    <a:pt x="439" y="393"/>
                    <a:pt x="439" y="395"/>
                  </a:cubicBezTo>
                  <a:cubicBezTo>
                    <a:pt x="439" y="397"/>
                    <a:pt x="434" y="398"/>
                    <a:pt x="436" y="400"/>
                  </a:cubicBezTo>
                  <a:cubicBezTo>
                    <a:pt x="438" y="402"/>
                    <a:pt x="440" y="398"/>
                    <a:pt x="442" y="399"/>
                  </a:cubicBezTo>
                  <a:cubicBezTo>
                    <a:pt x="445" y="400"/>
                    <a:pt x="448" y="396"/>
                    <a:pt x="451" y="395"/>
                  </a:cubicBezTo>
                  <a:cubicBezTo>
                    <a:pt x="453" y="395"/>
                    <a:pt x="456" y="392"/>
                    <a:pt x="458" y="391"/>
                  </a:cubicBezTo>
                  <a:cubicBezTo>
                    <a:pt x="460" y="390"/>
                    <a:pt x="465" y="390"/>
                    <a:pt x="464" y="392"/>
                  </a:cubicBezTo>
                  <a:cubicBezTo>
                    <a:pt x="462" y="393"/>
                    <a:pt x="461" y="396"/>
                    <a:pt x="466" y="398"/>
                  </a:cubicBezTo>
                  <a:cubicBezTo>
                    <a:pt x="471" y="400"/>
                    <a:pt x="477" y="410"/>
                    <a:pt x="481" y="415"/>
                  </a:cubicBezTo>
                  <a:cubicBezTo>
                    <a:pt x="484" y="420"/>
                    <a:pt x="487" y="430"/>
                    <a:pt x="489" y="430"/>
                  </a:cubicBezTo>
                  <a:cubicBezTo>
                    <a:pt x="491" y="430"/>
                    <a:pt x="491" y="425"/>
                    <a:pt x="494" y="425"/>
                  </a:cubicBezTo>
                  <a:cubicBezTo>
                    <a:pt x="496" y="424"/>
                    <a:pt x="497" y="429"/>
                    <a:pt x="500" y="429"/>
                  </a:cubicBezTo>
                  <a:cubicBezTo>
                    <a:pt x="502" y="430"/>
                    <a:pt x="506" y="431"/>
                    <a:pt x="508" y="430"/>
                  </a:cubicBezTo>
                  <a:cubicBezTo>
                    <a:pt x="510" y="430"/>
                    <a:pt x="514" y="427"/>
                    <a:pt x="516" y="428"/>
                  </a:cubicBezTo>
                  <a:cubicBezTo>
                    <a:pt x="517" y="429"/>
                    <a:pt x="520" y="429"/>
                    <a:pt x="521" y="432"/>
                  </a:cubicBezTo>
                  <a:cubicBezTo>
                    <a:pt x="522" y="436"/>
                    <a:pt x="525" y="436"/>
                    <a:pt x="526" y="436"/>
                  </a:cubicBezTo>
                  <a:cubicBezTo>
                    <a:pt x="527" y="436"/>
                    <a:pt x="528" y="438"/>
                    <a:pt x="528" y="439"/>
                  </a:cubicBezTo>
                  <a:cubicBezTo>
                    <a:pt x="528" y="441"/>
                    <a:pt x="530" y="443"/>
                    <a:pt x="532" y="443"/>
                  </a:cubicBezTo>
                  <a:cubicBezTo>
                    <a:pt x="533" y="443"/>
                    <a:pt x="537" y="442"/>
                    <a:pt x="538" y="442"/>
                  </a:cubicBezTo>
                  <a:cubicBezTo>
                    <a:pt x="539" y="441"/>
                    <a:pt x="541" y="440"/>
                    <a:pt x="541" y="442"/>
                  </a:cubicBezTo>
                  <a:cubicBezTo>
                    <a:pt x="541" y="443"/>
                    <a:pt x="543" y="446"/>
                    <a:pt x="545" y="446"/>
                  </a:cubicBezTo>
                  <a:cubicBezTo>
                    <a:pt x="546" y="446"/>
                    <a:pt x="549" y="447"/>
                    <a:pt x="549" y="446"/>
                  </a:cubicBezTo>
                  <a:cubicBezTo>
                    <a:pt x="550" y="445"/>
                    <a:pt x="553" y="444"/>
                    <a:pt x="555" y="444"/>
                  </a:cubicBezTo>
                  <a:cubicBezTo>
                    <a:pt x="556" y="444"/>
                    <a:pt x="561" y="443"/>
                    <a:pt x="562" y="441"/>
                  </a:cubicBezTo>
                  <a:cubicBezTo>
                    <a:pt x="563" y="438"/>
                    <a:pt x="567" y="438"/>
                    <a:pt x="568" y="437"/>
                  </a:cubicBezTo>
                  <a:cubicBezTo>
                    <a:pt x="570" y="436"/>
                    <a:pt x="573" y="435"/>
                    <a:pt x="574" y="433"/>
                  </a:cubicBezTo>
                  <a:cubicBezTo>
                    <a:pt x="574" y="432"/>
                    <a:pt x="579" y="432"/>
                    <a:pt x="579" y="431"/>
                  </a:cubicBezTo>
                  <a:cubicBezTo>
                    <a:pt x="580" y="430"/>
                    <a:pt x="583" y="430"/>
                    <a:pt x="585" y="430"/>
                  </a:cubicBezTo>
                  <a:cubicBezTo>
                    <a:pt x="586" y="431"/>
                    <a:pt x="595" y="432"/>
                    <a:pt x="596" y="432"/>
                  </a:cubicBezTo>
                  <a:cubicBezTo>
                    <a:pt x="597" y="432"/>
                    <a:pt x="597" y="436"/>
                    <a:pt x="599" y="437"/>
                  </a:cubicBezTo>
                  <a:cubicBezTo>
                    <a:pt x="600" y="437"/>
                    <a:pt x="604" y="440"/>
                    <a:pt x="605" y="439"/>
                  </a:cubicBezTo>
                  <a:cubicBezTo>
                    <a:pt x="606" y="438"/>
                    <a:pt x="609" y="437"/>
                    <a:pt x="612" y="439"/>
                  </a:cubicBezTo>
                  <a:cubicBezTo>
                    <a:pt x="614" y="440"/>
                    <a:pt x="616" y="442"/>
                    <a:pt x="617" y="440"/>
                  </a:cubicBezTo>
                  <a:cubicBezTo>
                    <a:pt x="618" y="439"/>
                    <a:pt x="623" y="438"/>
                    <a:pt x="624" y="437"/>
                  </a:cubicBezTo>
                  <a:cubicBezTo>
                    <a:pt x="625" y="436"/>
                    <a:pt x="625" y="433"/>
                    <a:pt x="624" y="432"/>
                  </a:cubicBezTo>
                  <a:cubicBezTo>
                    <a:pt x="623" y="431"/>
                    <a:pt x="622" y="427"/>
                    <a:pt x="621" y="426"/>
                  </a:cubicBezTo>
                  <a:cubicBezTo>
                    <a:pt x="621" y="424"/>
                    <a:pt x="624" y="423"/>
                    <a:pt x="625" y="422"/>
                  </a:cubicBezTo>
                  <a:cubicBezTo>
                    <a:pt x="625" y="420"/>
                    <a:pt x="628" y="420"/>
                    <a:pt x="629" y="419"/>
                  </a:cubicBezTo>
                  <a:cubicBezTo>
                    <a:pt x="630" y="418"/>
                    <a:pt x="630" y="416"/>
                    <a:pt x="632" y="416"/>
                  </a:cubicBezTo>
                  <a:cubicBezTo>
                    <a:pt x="634" y="417"/>
                    <a:pt x="637" y="418"/>
                    <a:pt x="638" y="418"/>
                  </a:cubicBezTo>
                  <a:cubicBezTo>
                    <a:pt x="639" y="419"/>
                    <a:pt x="641" y="420"/>
                    <a:pt x="643" y="420"/>
                  </a:cubicBezTo>
                  <a:cubicBezTo>
                    <a:pt x="645" y="420"/>
                    <a:pt x="647" y="421"/>
                    <a:pt x="649" y="422"/>
                  </a:cubicBezTo>
                  <a:cubicBezTo>
                    <a:pt x="650" y="423"/>
                    <a:pt x="656" y="423"/>
                    <a:pt x="657" y="424"/>
                  </a:cubicBezTo>
                  <a:cubicBezTo>
                    <a:pt x="658" y="426"/>
                    <a:pt x="656" y="430"/>
                    <a:pt x="658" y="431"/>
                  </a:cubicBezTo>
                  <a:cubicBezTo>
                    <a:pt x="659" y="433"/>
                    <a:pt x="662" y="436"/>
                    <a:pt x="663" y="435"/>
                  </a:cubicBezTo>
                  <a:cubicBezTo>
                    <a:pt x="664" y="434"/>
                    <a:pt x="668" y="437"/>
                    <a:pt x="670" y="437"/>
                  </a:cubicBezTo>
                  <a:cubicBezTo>
                    <a:pt x="671" y="437"/>
                    <a:pt x="674" y="434"/>
                    <a:pt x="675" y="434"/>
                  </a:cubicBezTo>
                  <a:cubicBezTo>
                    <a:pt x="677" y="434"/>
                    <a:pt x="681" y="433"/>
                    <a:pt x="683" y="433"/>
                  </a:cubicBezTo>
                  <a:cubicBezTo>
                    <a:pt x="684" y="434"/>
                    <a:pt x="689" y="436"/>
                    <a:pt x="690" y="435"/>
                  </a:cubicBezTo>
                  <a:cubicBezTo>
                    <a:pt x="691" y="435"/>
                    <a:pt x="696" y="435"/>
                    <a:pt x="696" y="437"/>
                  </a:cubicBezTo>
                  <a:cubicBezTo>
                    <a:pt x="697" y="438"/>
                    <a:pt x="703" y="438"/>
                    <a:pt x="703" y="440"/>
                  </a:cubicBezTo>
                  <a:cubicBezTo>
                    <a:pt x="703" y="442"/>
                    <a:pt x="706" y="442"/>
                    <a:pt x="707" y="444"/>
                  </a:cubicBezTo>
                  <a:cubicBezTo>
                    <a:pt x="708" y="446"/>
                    <a:pt x="716" y="445"/>
                    <a:pt x="718" y="446"/>
                  </a:cubicBezTo>
                  <a:cubicBezTo>
                    <a:pt x="719" y="447"/>
                    <a:pt x="728" y="447"/>
                    <a:pt x="728" y="446"/>
                  </a:cubicBezTo>
                  <a:cubicBezTo>
                    <a:pt x="728" y="445"/>
                    <a:pt x="737" y="445"/>
                    <a:pt x="739" y="444"/>
                  </a:cubicBezTo>
                  <a:cubicBezTo>
                    <a:pt x="740" y="442"/>
                    <a:pt x="745" y="443"/>
                    <a:pt x="745" y="441"/>
                  </a:cubicBezTo>
                  <a:cubicBezTo>
                    <a:pt x="745" y="440"/>
                    <a:pt x="750" y="438"/>
                    <a:pt x="752" y="437"/>
                  </a:cubicBezTo>
                  <a:cubicBezTo>
                    <a:pt x="753" y="436"/>
                    <a:pt x="761" y="436"/>
                    <a:pt x="761" y="437"/>
                  </a:cubicBezTo>
                  <a:cubicBezTo>
                    <a:pt x="762" y="439"/>
                    <a:pt x="766" y="440"/>
                    <a:pt x="768" y="439"/>
                  </a:cubicBezTo>
                  <a:cubicBezTo>
                    <a:pt x="770" y="438"/>
                    <a:pt x="775" y="439"/>
                    <a:pt x="776" y="441"/>
                  </a:cubicBezTo>
                  <a:cubicBezTo>
                    <a:pt x="777" y="442"/>
                    <a:pt x="782" y="443"/>
                    <a:pt x="784" y="443"/>
                  </a:cubicBezTo>
                  <a:cubicBezTo>
                    <a:pt x="785" y="442"/>
                    <a:pt x="790" y="439"/>
                    <a:pt x="791" y="439"/>
                  </a:cubicBezTo>
                  <a:cubicBezTo>
                    <a:pt x="793" y="439"/>
                    <a:pt x="795" y="437"/>
                    <a:pt x="795" y="435"/>
                  </a:cubicBezTo>
                  <a:cubicBezTo>
                    <a:pt x="795" y="434"/>
                    <a:pt x="798" y="429"/>
                    <a:pt x="799" y="427"/>
                  </a:cubicBezTo>
                  <a:cubicBezTo>
                    <a:pt x="799" y="425"/>
                    <a:pt x="803" y="420"/>
                    <a:pt x="804" y="419"/>
                  </a:cubicBezTo>
                  <a:cubicBezTo>
                    <a:pt x="805" y="419"/>
                    <a:pt x="808" y="417"/>
                    <a:pt x="807" y="415"/>
                  </a:cubicBezTo>
                  <a:cubicBezTo>
                    <a:pt x="807" y="414"/>
                    <a:pt x="806" y="410"/>
                    <a:pt x="805" y="410"/>
                  </a:cubicBezTo>
                  <a:cubicBezTo>
                    <a:pt x="804" y="410"/>
                    <a:pt x="801" y="410"/>
                    <a:pt x="804" y="405"/>
                  </a:cubicBezTo>
                  <a:cubicBezTo>
                    <a:pt x="808" y="401"/>
                    <a:pt x="814" y="402"/>
                    <a:pt x="815" y="402"/>
                  </a:cubicBezTo>
                  <a:cubicBezTo>
                    <a:pt x="815" y="402"/>
                    <a:pt x="823" y="400"/>
                    <a:pt x="826" y="401"/>
                  </a:cubicBezTo>
                  <a:cubicBezTo>
                    <a:pt x="830" y="402"/>
                    <a:pt x="832" y="401"/>
                    <a:pt x="835" y="403"/>
                  </a:cubicBezTo>
                  <a:cubicBezTo>
                    <a:pt x="839" y="404"/>
                    <a:pt x="844" y="404"/>
                    <a:pt x="845" y="405"/>
                  </a:cubicBezTo>
                  <a:cubicBezTo>
                    <a:pt x="846" y="407"/>
                    <a:pt x="851" y="408"/>
                    <a:pt x="850" y="411"/>
                  </a:cubicBezTo>
                  <a:cubicBezTo>
                    <a:pt x="850" y="414"/>
                    <a:pt x="853" y="413"/>
                    <a:pt x="854" y="419"/>
                  </a:cubicBezTo>
                  <a:cubicBezTo>
                    <a:pt x="855" y="425"/>
                    <a:pt x="858" y="425"/>
                    <a:pt x="859" y="428"/>
                  </a:cubicBezTo>
                  <a:cubicBezTo>
                    <a:pt x="860" y="431"/>
                    <a:pt x="864" y="436"/>
                    <a:pt x="863" y="438"/>
                  </a:cubicBezTo>
                  <a:cubicBezTo>
                    <a:pt x="863" y="440"/>
                    <a:pt x="862" y="442"/>
                    <a:pt x="866" y="442"/>
                  </a:cubicBezTo>
                  <a:cubicBezTo>
                    <a:pt x="870" y="443"/>
                    <a:pt x="873" y="446"/>
                    <a:pt x="874" y="445"/>
                  </a:cubicBezTo>
                  <a:cubicBezTo>
                    <a:pt x="875" y="445"/>
                    <a:pt x="880" y="447"/>
                    <a:pt x="882" y="449"/>
                  </a:cubicBezTo>
                  <a:cubicBezTo>
                    <a:pt x="884" y="451"/>
                    <a:pt x="888" y="450"/>
                    <a:pt x="888" y="453"/>
                  </a:cubicBezTo>
                  <a:cubicBezTo>
                    <a:pt x="888" y="455"/>
                    <a:pt x="890" y="457"/>
                    <a:pt x="889" y="460"/>
                  </a:cubicBezTo>
                  <a:cubicBezTo>
                    <a:pt x="889" y="462"/>
                    <a:pt x="894" y="463"/>
                    <a:pt x="897" y="463"/>
                  </a:cubicBezTo>
                  <a:cubicBezTo>
                    <a:pt x="901" y="462"/>
                    <a:pt x="903" y="464"/>
                    <a:pt x="904" y="461"/>
                  </a:cubicBezTo>
                  <a:cubicBezTo>
                    <a:pt x="906" y="458"/>
                    <a:pt x="911" y="459"/>
                    <a:pt x="912" y="458"/>
                  </a:cubicBezTo>
                  <a:cubicBezTo>
                    <a:pt x="914" y="457"/>
                    <a:pt x="919" y="456"/>
                    <a:pt x="919" y="460"/>
                  </a:cubicBezTo>
                  <a:cubicBezTo>
                    <a:pt x="918" y="464"/>
                    <a:pt x="921" y="465"/>
                    <a:pt x="919" y="466"/>
                  </a:cubicBezTo>
                  <a:cubicBezTo>
                    <a:pt x="917" y="468"/>
                    <a:pt x="915" y="474"/>
                    <a:pt x="915" y="477"/>
                  </a:cubicBezTo>
                  <a:cubicBezTo>
                    <a:pt x="914" y="479"/>
                    <a:pt x="910" y="480"/>
                    <a:pt x="910" y="483"/>
                  </a:cubicBezTo>
                  <a:cubicBezTo>
                    <a:pt x="909" y="486"/>
                    <a:pt x="906" y="486"/>
                    <a:pt x="906" y="488"/>
                  </a:cubicBezTo>
                  <a:cubicBezTo>
                    <a:pt x="906" y="490"/>
                    <a:pt x="901" y="490"/>
                    <a:pt x="899" y="488"/>
                  </a:cubicBezTo>
                  <a:cubicBezTo>
                    <a:pt x="897" y="486"/>
                    <a:pt x="894" y="491"/>
                    <a:pt x="892" y="491"/>
                  </a:cubicBezTo>
                  <a:cubicBezTo>
                    <a:pt x="890" y="491"/>
                    <a:pt x="891" y="495"/>
                    <a:pt x="891" y="497"/>
                  </a:cubicBezTo>
                  <a:cubicBezTo>
                    <a:pt x="892" y="499"/>
                    <a:pt x="890" y="501"/>
                    <a:pt x="892" y="504"/>
                  </a:cubicBezTo>
                  <a:cubicBezTo>
                    <a:pt x="892" y="505"/>
                    <a:pt x="892" y="508"/>
                    <a:pt x="892" y="511"/>
                  </a:cubicBezTo>
                  <a:cubicBezTo>
                    <a:pt x="895" y="509"/>
                    <a:pt x="898" y="508"/>
                    <a:pt x="899" y="508"/>
                  </a:cubicBezTo>
                  <a:cubicBezTo>
                    <a:pt x="902" y="508"/>
                    <a:pt x="905" y="513"/>
                    <a:pt x="908" y="513"/>
                  </a:cubicBezTo>
                  <a:cubicBezTo>
                    <a:pt x="911" y="513"/>
                    <a:pt x="927" y="503"/>
                    <a:pt x="927" y="501"/>
                  </a:cubicBezTo>
                  <a:cubicBezTo>
                    <a:pt x="927" y="500"/>
                    <a:pt x="936" y="491"/>
                    <a:pt x="940" y="487"/>
                  </a:cubicBezTo>
                  <a:cubicBezTo>
                    <a:pt x="944" y="482"/>
                    <a:pt x="949" y="476"/>
                    <a:pt x="951" y="471"/>
                  </a:cubicBezTo>
                  <a:cubicBezTo>
                    <a:pt x="953" y="468"/>
                    <a:pt x="959" y="462"/>
                    <a:pt x="960" y="459"/>
                  </a:cubicBezTo>
                  <a:cubicBezTo>
                    <a:pt x="961" y="457"/>
                    <a:pt x="962" y="457"/>
                    <a:pt x="965" y="451"/>
                  </a:cubicBezTo>
                  <a:cubicBezTo>
                    <a:pt x="968" y="446"/>
                    <a:pt x="968" y="431"/>
                    <a:pt x="968" y="430"/>
                  </a:cubicBezTo>
                  <a:cubicBezTo>
                    <a:pt x="969" y="429"/>
                    <a:pt x="969" y="427"/>
                    <a:pt x="970" y="425"/>
                  </a:cubicBezTo>
                  <a:cubicBezTo>
                    <a:pt x="971" y="424"/>
                    <a:pt x="971" y="421"/>
                    <a:pt x="973" y="419"/>
                  </a:cubicBezTo>
                  <a:cubicBezTo>
                    <a:pt x="975" y="417"/>
                    <a:pt x="975" y="416"/>
                    <a:pt x="974" y="414"/>
                  </a:cubicBezTo>
                  <a:cubicBezTo>
                    <a:pt x="974" y="413"/>
                    <a:pt x="974" y="409"/>
                    <a:pt x="974" y="408"/>
                  </a:cubicBezTo>
                  <a:cubicBezTo>
                    <a:pt x="973" y="407"/>
                    <a:pt x="973" y="406"/>
                    <a:pt x="975" y="406"/>
                  </a:cubicBezTo>
                  <a:cubicBezTo>
                    <a:pt x="976" y="405"/>
                    <a:pt x="974" y="403"/>
                    <a:pt x="972" y="402"/>
                  </a:cubicBezTo>
                  <a:cubicBezTo>
                    <a:pt x="970" y="401"/>
                    <a:pt x="967" y="400"/>
                    <a:pt x="967" y="398"/>
                  </a:cubicBezTo>
                  <a:cubicBezTo>
                    <a:pt x="967" y="395"/>
                    <a:pt x="963" y="393"/>
                    <a:pt x="961" y="393"/>
                  </a:cubicBezTo>
                  <a:cubicBezTo>
                    <a:pt x="958" y="393"/>
                    <a:pt x="953" y="391"/>
                    <a:pt x="954" y="393"/>
                  </a:cubicBezTo>
                  <a:cubicBezTo>
                    <a:pt x="954" y="395"/>
                    <a:pt x="954" y="396"/>
                    <a:pt x="952" y="396"/>
                  </a:cubicBezTo>
                  <a:cubicBezTo>
                    <a:pt x="951" y="396"/>
                    <a:pt x="950" y="397"/>
                    <a:pt x="949" y="399"/>
                  </a:cubicBezTo>
                  <a:cubicBezTo>
                    <a:pt x="947" y="401"/>
                    <a:pt x="942" y="402"/>
                    <a:pt x="944" y="399"/>
                  </a:cubicBezTo>
                  <a:cubicBezTo>
                    <a:pt x="947" y="397"/>
                    <a:pt x="943" y="397"/>
                    <a:pt x="944" y="395"/>
                  </a:cubicBezTo>
                  <a:cubicBezTo>
                    <a:pt x="944" y="392"/>
                    <a:pt x="946" y="390"/>
                    <a:pt x="944" y="391"/>
                  </a:cubicBezTo>
                  <a:cubicBezTo>
                    <a:pt x="941" y="393"/>
                    <a:pt x="941" y="397"/>
                    <a:pt x="939" y="397"/>
                  </a:cubicBezTo>
                  <a:cubicBezTo>
                    <a:pt x="936" y="398"/>
                    <a:pt x="937" y="391"/>
                    <a:pt x="938" y="389"/>
                  </a:cubicBezTo>
                  <a:cubicBezTo>
                    <a:pt x="938" y="387"/>
                    <a:pt x="934" y="389"/>
                    <a:pt x="929" y="389"/>
                  </a:cubicBezTo>
                  <a:cubicBezTo>
                    <a:pt x="924" y="388"/>
                    <a:pt x="925" y="385"/>
                    <a:pt x="929" y="383"/>
                  </a:cubicBezTo>
                  <a:cubicBezTo>
                    <a:pt x="933" y="381"/>
                    <a:pt x="932" y="379"/>
                    <a:pt x="934" y="378"/>
                  </a:cubicBezTo>
                  <a:cubicBezTo>
                    <a:pt x="936" y="377"/>
                    <a:pt x="942" y="373"/>
                    <a:pt x="945" y="372"/>
                  </a:cubicBezTo>
                  <a:cubicBezTo>
                    <a:pt x="948" y="370"/>
                    <a:pt x="948" y="368"/>
                    <a:pt x="949" y="366"/>
                  </a:cubicBezTo>
                  <a:cubicBezTo>
                    <a:pt x="950" y="364"/>
                    <a:pt x="955" y="361"/>
                    <a:pt x="961" y="357"/>
                  </a:cubicBezTo>
                  <a:cubicBezTo>
                    <a:pt x="966" y="353"/>
                    <a:pt x="968" y="351"/>
                    <a:pt x="969" y="348"/>
                  </a:cubicBezTo>
                  <a:cubicBezTo>
                    <a:pt x="971" y="346"/>
                    <a:pt x="978" y="342"/>
                    <a:pt x="978" y="341"/>
                  </a:cubicBezTo>
                  <a:cubicBezTo>
                    <a:pt x="978" y="339"/>
                    <a:pt x="987" y="334"/>
                    <a:pt x="993" y="333"/>
                  </a:cubicBezTo>
                  <a:cubicBezTo>
                    <a:pt x="999" y="332"/>
                    <a:pt x="1009" y="333"/>
                    <a:pt x="1011" y="335"/>
                  </a:cubicBezTo>
                  <a:cubicBezTo>
                    <a:pt x="1013" y="337"/>
                    <a:pt x="1014" y="336"/>
                    <a:pt x="1015" y="335"/>
                  </a:cubicBezTo>
                  <a:cubicBezTo>
                    <a:pt x="1016" y="334"/>
                    <a:pt x="1018" y="334"/>
                    <a:pt x="1022" y="335"/>
                  </a:cubicBezTo>
                  <a:cubicBezTo>
                    <a:pt x="1027" y="335"/>
                    <a:pt x="1027" y="333"/>
                    <a:pt x="1030" y="334"/>
                  </a:cubicBezTo>
                  <a:cubicBezTo>
                    <a:pt x="1033" y="334"/>
                    <a:pt x="1035" y="335"/>
                    <a:pt x="1037" y="332"/>
                  </a:cubicBezTo>
                  <a:cubicBezTo>
                    <a:pt x="1039" y="328"/>
                    <a:pt x="1046" y="329"/>
                    <a:pt x="1048" y="330"/>
                  </a:cubicBezTo>
                  <a:cubicBezTo>
                    <a:pt x="1050" y="332"/>
                    <a:pt x="1051" y="333"/>
                    <a:pt x="1054" y="332"/>
                  </a:cubicBezTo>
                  <a:cubicBezTo>
                    <a:pt x="1057" y="330"/>
                    <a:pt x="1057" y="334"/>
                    <a:pt x="1060" y="334"/>
                  </a:cubicBezTo>
                  <a:cubicBezTo>
                    <a:pt x="1063" y="335"/>
                    <a:pt x="1061" y="337"/>
                    <a:pt x="1058" y="337"/>
                  </a:cubicBezTo>
                  <a:cubicBezTo>
                    <a:pt x="1056" y="337"/>
                    <a:pt x="1053" y="338"/>
                    <a:pt x="1056" y="340"/>
                  </a:cubicBezTo>
                  <a:cubicBezTo>
                    <a:pt x="1059" y="341"/>
                    <a:pt x="1062" y="338"/>
                    <a:pt x="1064" y="338"/>
                  </a:cubicBezTo>
                  <a:cubicBezTo>
                    <a:pt x="1066" y="339"/>
                    <a:pt x="1069" y="339"/>
                    <a:pt x="1072" y="337"/>
                  </a:cubicBezTo>
                  <a:cubicBezTo>
                    <a:pt x="1075" y="335"/>
                    <a:pt x="1076" y="339"/>
                    <a:pt x="1078" y="337"/>
                  </a:cubicBezTo>
                  <a:cubicBezTo>
                    <a:pt x="1080" y="335"/>
                    <a:pt x="1084" y="335"/>
                    <a:pt x="1086" y="335"/>
                  </a:cubicBezTo>
                  <a:cubicBezTo>
                    <a:pt x="1088" y="335"/>
                    <a:pt x="1087" y="332"/>
                    <a:pt x="1083" y="332"/>
                  </a:cubicBezTo>
                  <a:cubicBezTo>
                    <a:pt x="1080" y="332"/>
                    <a:pt x="1080" y="330"/>
                    <a:pt x="1083" y="326"/>
                  </a:cubicBezTo>
                  <a:cubicBezTo>
                    <a:pt x="1085" y="321"/>
                    <a:pt x="1091" y="318"/>
                    <a:pt x="1094" y="315"/>
                  </a:cubicBezTo>
                  <a:cubicBezTo>
                    <a:pt x="1098" y="312"/>
                    <a:pt x="1100" y="314"/>
                    <a:pt x="1100" y="312"/>
                  </a:cubicBezTo>
                  <a:cubicBezTo>
                    <a:pt x="1100" y="310"/>
                    <a:pt x="1102" y="304"/>
                    <a:pt x="1105" y="304"/>
                  </a:cubicBezTo>
                  <a:cubicBezTo>
                    <a:pt x="1107" y="304"/>
                    <a:pt x="1114" y="305"/>
                    <a:pt x="1118" y="303"/>
                  </a:cubicBezTo>
                  <a:cubicBezTo>
                    <a:pt x="1122" y="301"/>
                    <a:pt x="1121" y="305"/>
                    <a:pt x="1123" y="305"/>
                  </a:cubicBezTo>
                  <a:cubicBezTo>
                    <a:pt x="1125" y="306"/>
                    <a:pt x="1127" y="302"/>
                    <a:pt x="1129" y="303"/>
                  </a:cubicBezTo>
                  <a:cubicBezTo>
                    <a:pt x="1131" y="304"/>
                    <a:pt x="1126" y="307"/>
                    <a:pt x="1125" y="311"/>
                  </a:cubicBezTo>
                  <a:cubicBezTo>
                    <a:pt x="1124" y="314"/>
                    <a:pt x="1127" y="313"/>
                    <a:pt x="1129" y="314"/>
                  </a:cubicBezTo>
                  <a:cubicBezTo>
                    <a:pt x="1132" y="315"/>
                    <a:pt x="1127" y="316"/>
                    <a:pt x="1127" y="317"/>
                  </a:cubicBezTo>
                  <a:cubicBezTo>
                    <a:pt x="1128" y="318"/>
                    <a:pt x="1132" y="318"/>
                    <a:pt x="1137" y="313"/>
                  </a:cubicBezTo>
                  <a:cubicBezTo>
                    <a:pt x="1142" y="308"/>
                    <a:pt x="1147" y="306"/>
                    <a:pt x="1150" y="306"/>
                  </a:cubicBezTo>
                  <a:cubicBezTo>
                    <a:pt x="1154" y="307"/>
                    <a:pt x="1152" y="303"/>
                    <a:pt x="1152" y="299"/>
                  </a:cubicBezTo>
                  <a:cubicBezTo>
                    <a:pt x="1152" y="294"/>
                    <a:pt x="1163" y="292"/>
                    <a:pt x="1166" y="294"/>
                  </a:cubicBezTo>
                  <a:cubicBezTo>
                    <a:pt x="1169" y="295"/>
                    <a:pt x="1169" y="296"/>
                    <a:pt x="1166" y="296"/>
                  </a:cubicBezTo>
                  <a:cubicBezTo>
                    <a:pt x="1163" y="295"/>
                    <a:pt x="1160" y="298"/>
                    <a:pt x="1160" y="302"/>
                  </a:cubicBezTo>
                  <a:cubicBezTo>
                    <a:pt x="1160" y="306"/>
                    <a:pt x="1157" y="307"/>
                    <a:pt x="1158" y="309"/>
                  </a:cubicBezTo>
                  <a:cubicBezTo>
                    <a:pt x="1160" y="310"/>
                    <a:pt x="1156" y="311"/>
                    <a:pt x="1156" y="312"/>
                  </a:cubicBezTo>
                  <a:cubicBezTo>
                    <a:pt x="1156" y="314"/>
                    <a:pt x="1156" y="315"/>
                    <a:pt x="1154" y="316"/>
                  </a:cubicBezTo>
                  <a:cubicBezTo>
                    <a:pt x="1151" y="317"/>
                    <a:pt x="1143" y="317"/>
                    <a:pt x="1143" y="320"/>
                  </a:cubicBezTo>
                  <a:cubicBezTo>
                    <a:pt x="1143" y="324"/>
                    <a:pt x="1139" y="324"/>
                    <a:pt x="1136" y="328"/>
                  </a:cubicBezTo>
                  <a:cubicBezTo>
                    <a:pt x="1134" y="332"/>
                    <a:pt x="1127" y="334"/>
                    <a:pt x="1122" y="341"/>
                  </a:cubicBezTo>
                  <a:cubicBezTo>
                    <a:pt x="1117" y="349"/>
                    <a:pt x="1108" y="349"/>
                    <a:pt x="1108" y="350"/>
                  </a:cubicBezTo>
                  <a:cubicBezTo>
                    <a:pt x="1108" y="352"/>
                    <a:pt x="1103" y="352"/>
                    <a:pt x="1101" y="352"/>
                  </a:cubicBezTo>
                  <a:cubicBezTo>
                    <a:pt x="1099" y="352"/>
                    <a:pt x="1103" y="357"/>
                    <a:pt x="1098" y="362"/>
                  </a:cubicBezTo>
                  <a:cubicBezTo>
                    <a:pt x="1094" y="367"/>
                    <a:pt x="1091" y="373"/>
                    <a:pt x="1091" y="380"/>
                  </a:cubicBezTo>
                  <a:cubicBezTo>
                    <a:pt x="1091" y="387"/>
                    <a:pt x="1093" y="406"/>
                    <a:pt x="1095" y="410"/>
                  </a:cubicBezTo>
                  <a:cubicBezTo>
                    <a:pt x="1097" y="413"/>
                    <a:pt x="1096" y="422"/>
                    <a:pt x="1098" y="424"/>
                  </a:cubicBezTo>
                  <a:cubicBezTo>
                    <a:pt x="1099" y="425"/>
                    <a:pt x="1099" y="428"/>
                    <a:pt x="1100" y="429"/>
                  </a:cubicBezTo>
                  <a:cubicBezTo>
                    <a:pt x="1101" y="430"/>
                    <a:pt x="1105" y="425"/>
                    <a:pt x="1108" y="422"/>
                  </a:cubicBezTo>
                  <a:cubicBezTo>
                    <a:pt x="1111" y="420"/>
                    <a:pt x="1110" y="419"/>
                    <a:pt x="1112" y="418"/>
                  </a:cubicBezTo>
                  <a:cubicBezTo>
                    <a:pt x="1114" y="416"/>
                    <a:pt x="1114" y="411"/>
                    <a:pt x="1114" y="409"/>
                  </a:cubicBezTo>
                  <a:cubicBezTo>
                    <a:pt x="1115" y="408"/>
                    <a:pt x="1118" y="407"/>
                    <a:pt x="1120" y="406"/>
                  </a:cubicBezTo>
                  <a:cubicBezTo>
                    <a:pt x="1121" y="404"/>
                    <a:pt x="1124" y="405"/>
                    <a:pt x="1126" y="404"/>
                  </a:cubicBezTo>
                  <a:cubicBezTo>
                    <a:pt x="1127" y="404"/>
                    <a:pt x="1125" y="400"/>
                    <a:pt x="1125" y="398"/>
                  </a:cubicBezTo>
                  <a:cubicBezTo>
                    <a:pt x="1124" y="395"/>
                    <a:pt x="1130" y="392"/>
                    <a:pt x="1133" y="390"/>
                  </a:cubicBezTo>
                  <a:cubicBezTo>
                    <a:pt x="1135" y="388"/>
                    <a:pt x="1139" y="392"/>
                    <a:pt x="1142" y="389"/>
                  </a:cubicBezTo>
                  <a:cubicBezTo>
                    <a:pt x="1145" y="386"/>
                    <a:pt x="1142" y="382"/>
                    <a:pt x="1141" y="381"/>
                  </a:cubicBezTo>
                  <a:cubicBezTo>
                    <a:pt x="1140" y="379"/>
                    <a:pt x="1144" y="372"/>
                    <a:pt x="1146" y="371"/>
                  </a:cubicBezTo>
                  <a:cubicBezTo>
                    <a:pt x="1149" y="370"/>
                    <a:pt x="1150" y="373"/>
                    <a:pt x="1153" y="371"/>
                  </a:cubicBezTo>
                  <a:cubicBezTo>
                    <a:pt x="1155" y="368"/>
                    <a:pt x="1151" y="365"/>
                    <a:pt x="1149" y="365"/>
                  </a:cubicBezTo>
                  <a:cubicBezTo>
                    <a:pt x="1147" y="365"/>
                    <a:pt x="1147" y="359"/>
                    <a:pt x="1151" y="356"/>
                  </a:cubicBezTo>
                  <a:cubicBezTo>
                    <a:pt x="1154" y="353"/>
                    <a:pt x="1153" y="353"/>
                    <a:pt x="1150" y="352"/>
                  </a:cubicBezTo>
                  <a:cubicBezTo>
                    <a:pt x="1148" y="351"/>
                    <a:pt x="1147" y="352"/>
                    <a:pt x="1145" y="352"/>
                  </a:cubicBezTo>
                  <a:cubicBezTo>
                    <a:pt x="1143" y="352"/>
                    <a:pt x="1141" y="348"/>
                    <a:pt x="1144" y="344"/>
                  </a:cubicBezTo>
                  <a:cubicBezTo>
                    <a:pt x="1147" y="340"/>
                    <a:pt x="1150" y="340"/>
                    <a:pt x="1151" y="337"/>
                  </a:cubicBezTo>
                  <a:cubicBezTo>
                    <a:pt x="1152" y="333"/>
                    <a:pt x="1156" y="328"/>
                    <a:pt x="1157" y="327"/>
                  </a:cubicBezTo>
                  <a:cubicBezTo>
                    <a:pt x="1158" y="325"/>
                    <a:pt x="1162" y="327"/>
                    <a:pt x="1164" y="326"/>
                  </a:cubicBezTo>
                  <a:cubicBezTo>
                    <a:pt x="1166" y="326"/>
                    <a:pt x="1165" y="330"/>
                    <a:pt x="1167" y="328"/>
                  </a:cubicBezTo>
                  <a:cubicBezTo>
                    <a:pt x="1169" y="326"/>
                    <a:pt x="1173" y="320"/>
                    <a:pt x="1175" y="320"/>
                  </a:cubicBezTo>
                  <a:cubicBezTo>
                    <a:pt x="1178" y="320"/>
                    <a:pt x="1176" y="324"/>
                    <a:pt x="1177" y="327"/>
                  </a:cubicBezTo>
                  <a:cubicBezTo>
                    <a:pt x="1178" y="330"/>
                    <a:pt x="1179" y="326"/>
                    <a:pt x="1184" y="323"/>
                  </a:cubicBezTo>
                  <a:cubicBezTo>
                    <a:pt x="1190" y="319"/>
                    <a:pt x="1201" y="320"/>
                    <a:pt x="1205" y="321"/>
                  </a:cubicBezTo>
                  <a:cubicBezTo>
                    <a:pt x="1208" y="323"/>
                    <a:pt x="1209" y="327"/>
                    <a:pt x="1210" y="326"/>
                  </a:cubicBezTo>
                  <a:cubicBezTo>
                    <a:pt x="1213" y="326"/>
                    <a:pt x="1211" y="322"/>
                    <a:pt x="1214" y="322"/>
                  </a:cubicBezTo>
                  <a:cubicBezTo>
                    <a:pt x="1217" y="321"/>
                    <a:pt x="1222" y="318"/>
                    <a:pt x="1225" y="315"/>
                  </a:cubicBezTo>
                  <a:cubicBezTo>
                    <a:pt x="1229" y="312"/>
                    <a:pt x="1228" y="314"/>
                    <a:pt x="1230" y="312"/>
                  </a:cubicBezTo>
                  <a:cubicBezTo>
                    <a:pt x="1232" y="309"/>
                    <a:pt x="1234" y="310"/>
                    <a:pt x="1235" y="309"/>
                  </a:cubicBezTo>
                  <a:cubicBezTo>
                    <a:pt x="1235" y="307"/>
                    <a:pt x="1241" y="304"/>
                    <a:pt x="1248" y="303"/>
                  </a:cubicBezTo>
                  <a:cubicBezTo>
                    <a:pt x="1256" y="301"/>
                    <a:pt x="1266" y="296"/>
                    <a:pt x="1265" y="294"/>
                  </a:cubicBezTo>
                  <a:cubicBezTo>
                    <a:pt x="1265" y="293"/>
                    <a:pt x="1268" y="292"/>
                    <a:pt x="1268" y="294"/>
                  </a:cubicBezTo>
                  <a:cubicBezTo>
                    <a:pt x="1269" y="295"/>
                    <a:pt x="1272" y="295"/>
                    <a:pt x="1275" y="296"/>
                  </a:cubicBezTo>
                  <a:cubicBezTo>
                    <a:pt x="1279" y="296"/>
                    <a:pt x="1281" y="298"/>
                    <a:pt x="1284" y="295"/>
                  </a:cubicBezTo>
                  <a:cubicBezTo>
                    <a:pt x="1287" y="292"/>
                    <a:pt x="1284" y="291"/>
                    <a:pt x="1284" y="288"/>
                  </a:cubicBezTo>
                  <a:cubicBezTo>
                    <a:pt x="1284" y="286"/>
                    <a:pt x="1279" y="283"/>
                    <a:pt x="1279" y="281"/>
                  </a:cubicBezTo>
                  <a:cubicBezTo>
                    <a:pt x="1280" y="278"/>
                    <a:pt x="1275" y="272"/>
                    <a:pt x="1274" y="273"/>
                  </a:cubicBezTo>
                  <a:cubicBezTo>
                    <a:pt x="1273" y="274"/>
                    <a:pt x="1269" y="272"/>
                    <a:pt x="1269" y="270"/>
                  </a:cubicBezTo>
                  <a:cubicBezTo>
                    <a:pt x="1269" y="268"/>
                    <a:pt x="1269" y="266"/>
                    <a:pt x="1267" y="267"/>
                  </a:cubicBezTo>
                  <a:cubicBezTo>
                    <a:pt x="1264" y="269"/>
                    <a:pt x="1261" y="268"/>
                    <a:pt x="1260" y="266"/>
                  </a:cubicBezTo>
                  <a:cubicBezTo>
                    <a:pt x="1259" y="264"/>
                    <a:pt x="1264" y="262"/>
                    <a:pt x="1268" y="264"/>
                  </a:cubicBezTo>
                  <a:cubicBezTo>
                    <a:pt x="1271" y="265"/>
                    <a:pt x="1270" y="267"/>
                    <a:pt x="1272" y="268"/>
                  </a:cubicBezTo>
                  <a:cubicBezTo>
                    <a:pt x="1274" y="269"/>
                    <a:pt x="1279" y="268"/>
                    <a:pt x="1281" y="267"/>
                  </a:cubicBezTo>
                  <a:cubicBezTo>
                    <a:pt x="1284" y="266"/>
                    <a:pt x="1291" y="264"/>
                    <a:pt x="1292" y="262"/>
                  </a:cubicBezTo>
                  <a:cubicBezTo>
                    <a:pt x="1293" y="259"/>
                    <a:pt x="1292" y="259"/>
                    <a:pt x="1294" y="257"/>
                  </a:cubicBezTo>
                  <a:cubicBezTo>
                    <a:pt x="1297" y="256"/>
                    <a:pt x="1295" y="254"/>
                    <a:pt x="1293" y="253"/>
                  </a:cubicBezTo>
                  <a:cubicBezTo>
                    <a:pt x="1291" y="252"/>
                    <a:pt x="1291" y="249"/>
                    <a:pt x="1293" y="249"/>
                  </a:cubicBezTo>
                  <a:cubicBezTo>
                    <a:pt x="1296" y="249"/>
                    <a:pt x="1295" y="246"/>
                    <a:pt x="1296" y="246"/>
                  </a:cubicBezTo>
                  <a:cubicBezTo>
                    <a:pt x="1298" y="246"/>
                    <a:pt x="1298" y="247"/>
                    <a:pt x="1301" y="246"/>
                  </a:cubicBezTo>
                  <a:cubicBezTo>
                    <a:pt x="1303" y="245"/>
                    <a:pt x="1301" y="248"/>
                    <a:pt x="1300" y="250"/>
                  </a:cubicBezTo>
                  <a:cubicBezTo>
                    <a:pt x="1298" y="252"/>
                    <a:pt x="1302" y="254"/>
                    <a:pt x="1302" y="256"/>
                  </a:cubicBezTo>
                  <a:cubicBezTo>
                    <a:pt x="1303" y="257"/>
                    <a:pt x="1308" y="257"/>
                    <a:pt x="1311" y="256"/>
                  </a:cubicBezTo>
                  <a:cubicBezTo>
                    <a:pt x="1314" y="254"/>
                    <a:pt x="1323" y="258"/>
                    <a:pt x="1323" y="260"/>
                  </a:cubicBezTo>
                  <a:cubicBezTo>
                    <a:pt x="1324" y="262"/>
                    <a:pt x="1325" y="265"/>
                    <a:pt x="1329" y="267"/>
                  </a:cubicBezTo>
                  <a:cubicBezTo>
                    <a:pt x="1333" y="269"/>
                    <a:pt x="1336" y="268"/>
                    <a:pt x="1337" y="270"/>
                  </a:cubicBezTo>
                  <a:cubicBezTo>
                    <a:pt x="1338" y="272"/>
                    <a:pt x="1339" y="272"/>
                    <a:pt x="1341" y="272"/>
                  </a:cubicBezTo>
                  <a:cubicBezTo>
                    <a:pt x="1344" y="272"/>
                    <a:pt x="1345" y="274"/>
                    <a:pt x="1346" y="272"/>
                  </a:cubicBezTo>
                  <a:cubicBezTo>
                    <a:pt x="1348" y="271"/>
                    <a:pt x="1349" y="273"/>
                    <a:pt x="1351" y="272"/>
                  </a:cubicBezTo>
                  <a:cubicBezTo>
                    <a:pt x="1353" y="270"/>
                    <a:pt x="1346" y="269"/>
                    <a:pt x="1347" y="267"/>
                  </a:cubicBezTo>
                  <a:cubicBezTo>
                    <a:pt x="1348" y="266"/>
                    <a:pt x="1349" y="268"/>
                    <a:pt x="1351" y="268"/>
                  </a:cubicBezTo>
                  <a:cubicBezTo>
                    <a:pt x="1353" y="268"/>
                    <a:pt x="1351" y="264"/>
                    <a:pt x="1352" y="264"/>
                  </a:cubicBezTo>
                  <a:cubicBezTo>
                    <a:pt x="1353" y="264"/>
                    <a:pt x="1352" y="257"/>
                    <a:pt x="1351" y="256"/>
                  </a:cubicBezTo>
                  <a:cubicBezTo>
                    <a:pt x="1349" y="256"/>
                    <a:pt x="1350" y="253"/>
                    <a:pt x="1353" y="255"/>
                  </a:cubicBezTo>
                  <a:cubicBezTo>
                    <a:pt x="1356" y="257"/>
                    <a:pt x="1360" y="257"/>
                    <a:pt x="1362" y="257"/>
                  </a:cubicBezTo>
                  <a:cubicBezTo>
                    <a:pt x="1364" y="257"/>
                    <a:pt x="1362" y="255"/>
                    <a:pt x="1360" y="255"/>
                  </a:cubicBezTo>
                  <a:cubicBezTo>
                    <a:pt x="1358" y="255"/>
                    <a:pt x="1361" y="253"/>
                    <a:pt x="1362" y="254"/>
                  </a:cubicBezTo>
                  <a:cubicBezTo>
                    <a:pt x="1363" y="255"/>
                    <a:pt x="1366" y="256"/>
                    <a:pt x="1366" y="255"/>
                  </a:cubicBezTo>
                  <a:cubicBezTo>
                    <a:pt x="1367" y="253"/>
                    <a:pt x="1368" y="250"/>
                    <a:pt x="1371" y="250"/>
                  </a:cubicBezTo>
                  <a:cubicBezTo>
                    <a:pt x="1373" y="250"/>
                    <a:pt x="1374" y="249"/>
                    <a:pt x="1372" y="248"/>
                  </a:cubicBezTo>
                  <a:close/>
                  <a:moveTo>
                    <a:pt x="708" y="404"/>
                  </a:moveTo>
                  <a:cubicBezTo>
                    <a:pt x="702" y="410"/>
                    <a:pt x="688" y="412"/>
                    <a:pt x="688" y="417"/>
                  </a:cubicBezTo>
                  <a:cubicBezTo>
                    <a:pt x="688" y="422"/>
                    <a:pt x="672" y="424"/>
                    <a:pt x="670" y="422"/>
                  </a:cubicBezTo>
                  <a:cubicBezTo>
                    <a:pt x="669" y="420"/>
                    <a:pt x="682" y="419"/>
                    <a:pt x="686" y="412"/>
                  </a:cubicBezTo>
                  <a:cubicBezTo>
                    <a:pt x="689" y="405"/>
                    <a:pt x="701" y="401"/>
                    <a:pt x="707" y="392"/>
                  </a:cubicBezTo>
                  <a:cubicBezTo>
                    <a:pt x="711" y="385"/>
                    <a:pt x="715" y="375"/>
                    <a:pt x="717" y="376"/>
                  </a:cubicBezTo>
                  <a:cubicBezTo>
                    <a:pt x="720" y="376"/>
                    <a:pt x="715" y="398"/>
                    <a:pt x="708" y="404"/>
                  </a:cubicBezTo>
                  <a:close/>
                  <a:moveTo>
                    <a:pt x="739" y="125"/>
                  </a:moveTo>
                  <a:cubicBezTo>
                    <a:pt x="738" y="127"/>
                    <a:pt x="733" y="127"/>
                    <a:pt x="734" y="129"/>
                  </a:cubicBezTo>
                  <a:cubicBezTo>
                    <a:pt x="736" y="132"/>
                    <a:pt x="748" y="130"/>
                    <a:pt x="748" y="126"/>
                  </a:cubicBezTo>
                  <a:cubicBezTo>
                    <a:pt x="749" y="122"/>
                    <a:pt x="740" y="123"/>
                    <a:pt x="739" y="125"/>
                  </a:cubicBezTo>
                  <a:close/>
                  <a:moveTo>
                    <a:pt x="306" y="7"/>
                  </a:moveTo>
                  <a:cubicBezTo>
                    <a:pt x="311" y="7"/>
                    <a:pt x="310" y="4"/>
                    <a:pt x="313" y="4"/>
                  </a:cubicBezTo>
                  <a:cubicBezTo>
                    <a:pt x="317" y="5"/>
                    <a:pt x="322" y="4"/>
                    <a:pt x="320" y="2"/>
                  </a:cubicBezTo>
                  <a:cubicBezTo>
                    <a:pt x="318" y="0"/>
                    <a:pt x="305" y="1"/>
                    <a:pt x="306" y="3"/>
                  </a:cubicBezTo>
                  <a:cubicBezTo>
                    <a:pt x="308" y="4"/>
                    <a:pt x="295" y="4"/>
                    <a:pt x="295" y="4"/>
                  </a:cubicBezTo>
                  <a:cubicBezTo>
                    <a:pt x="296" y="6"/>
                    <a:pt x="300" y="7"/>
                    <a:pt x="306" y="7"/>
                  </a:cubicBezTo>
                  <a:close/>
                  <a:moveTo>
                    <a:pt x="276" y="23"/>
                  </a:moveTo>
                  <a:cubicBezTo>
                    <a:pt x="276" y="19"/>
                    <a:pt x="264" y="24"/>
                    <a:pt x="266" y="24"/>
                  </a:cubicBezTo>
                  <a:cubicBezTo>
                    <a:pt x="268" y="25"/>
                    <a:pt x="276" y="27"/>
                    <a:pt x="276" y="23"/>
                  </a:cubicBezTo>
                  <a:close/>
                  <a:moveTo>
                    <a:pt x="307" y="20"/>
                  </a:moveTo>
                  <a:cubicBezTo>
                    <a:pt x="308" y="22"/>
                    <a:pt x="306" y="22"/>
                    <a:pt x="301" y="22"/>
                  </a:cubicBezTo>
                  <a:cubicBezTo>
                    <a:pt x="296" y="22"/>
                    <a:pt x="294" y="25"/>
                    <a:pt x="296" y="27"/>
                  </a:cubicBezTo>
                  <a:cubicBezTo>
                    <a:pt x="299" y="29"/>
                    <a:pt x="312" y="28"/>
                    <a:pt x="314" y="26"/>
                  </a:cubicBezTo>
                  <a:cubicBezTo>
                    <a:pt x="316" y="23"/>
                    <a:pt x="321" y="25"/>
                    <a:pt x="322" y="22"/>
                  </a:cubicBezTo>
                  <a:cubicBezTo>
                    <a:pt x="323" y="19"/>
                    <a:pt x="306" y="18"/>
                    <a:pt x="307" y="20"/>
                  </a:cubicBezTo>
                  <a:close/>
                  <a:moveTo>
                    <a:pt x="347" y="16"/>
                  </a:moveTo>
                  <a:cubicBezTo>
                    <a:pt x="349" y="13"/>
                    <a:pt x="344" y="13"/>
                    <a:pt x="344" y="11"/>
                  </a:cubicBezTo>
                  <a:cubicBezTo>
                    <a:pt x="343" y="9"/>
                    <a:pt x="330" y="9"/>
                    <a:pt x="331" y="11"/>
                  </a:cubicBezTo>
                  <a:cubicBezTo>
                    <a:pt x="332" y="13"/>
                    <a:pt x="322" y="16"/>
                    <a:pt x="325" y="18"/>
                  </a:cubicBezTo>
                  <a:cubicBezTo>
                    <a:pt x="330" y="23"/>
                    <a:pt x="346" y="18"/>
                    <a:pt x="347" y="16"/>
                  </a:cubicBezTo>
                  <a:close/>
                  <a:moveTo>
                    <a:pt x="310" y="12"/>
                  </a:moveTo>
                  <a:cubicBezTo>
                    <a:pt x="310" y="7"/>
                    <a:pt x="302" y="11"/>
                    <a:pt x="296" y="8"/>
                  </a:cubicBezTo>
                  <a:cubicBezTo>
                    <a:pt x="290" y="6"/>
                    <a:pt x="286" y="6"/>
                    <a:pt x="290" y="9"/>
                  </a:cubicBezTo>
                  <a:cubicBezTo>
                    <a:pt x="292" y="11"/>
                    <a:pt x="280" y="12"/>
                    <a:pt x="282" y="14"/>
                  </a:cubicBezTo>
                  <a:cubicBezTo>
                    <a:pt x="286" y="19"/>
                    <a:pt x="309" y="17"/>
                    <a:pt x="310" y="12"/>
                  </a:cubicBezTo>
                  <a:close/>
                  <a:moveTo>
                    <a:pt x="274" y="144"/>
                  </a:moveTo>
                  <a:cubicBezTo>
                    <a:pt x="274" y="146"/>
                    <a:pt x="273" y="148"/>
                    <a:pt x="269" y="148"/>
                  </a:cubicBezTo>
                  <a:cubicBezTo>
                    <a:pt x="264" y="148"/>
                    <a:pt x="271" y="151"/>
                    <a:pt x="271" y="153"/>
                  </a:cubicBezTo>
                  <a:cubicBezTo>
                    <a:pt x="272" y="156"/>
                    <a:pt x="267" y="154"/>
                    <a:pt x="266" y="158"/>
                  </a:cubicBezTo>
                  <a:cubicBezTo>
                    <a:pt x="266" y="162"/>
                    <a:pt x="258" y="158"/>
                    <a:pt x="256" y="163"/>
                  </a:cubicBezTo>
                  <a:cubicBezTo>
                    <a:pt x="255" y="169"/>
                    <a:pt x="261" y="168"/>
                    <a:pt x="265" y="168"/>
                  </a:cubicBezTo>
                  <a:cubicBezTo>
                    <a:pt x="268" y="168"/>
                    <a:pt x="263" y="172"/>
                    <a:pt x="266" y="174"/>
                  </a:cubicBezTo>
                  <a:cubicBezTo>
                    <a:pt x="269" y="176"/>
                    <a:pt x="271" y="175"/>
                    <a:pt x="269" y="171"/>
                  </a:cubicBezTo>
                  <a:cubicBezTo>
                    <a:pt x="267" y="167"/>
                    <a:pt x="279" y="173"/>
                    <a:pt x="275" y="176"/>
                  </a:cubicBezTo>
                  <a:cubicBezTo>
                    <a:pt x="272" y="179"/>
                    <a:pt x="281" y="181"/>
                    <a:pt x="286" y="182"/>
                  </a:cubicBezTo>
                  <a:cubicBezTo>
                    <a:pt x="290" y="182"/>
                    <a:pt x="306" y="185"/>
                    <a:pt x="307" y="182"/>
                  </a:cubicBezTo>
                  <a:cubicBezTo>
                    <a:pt x="307" y="179"/>
                    <a:pt x="301" y="177"/>
                    <a:pt x="296" y="172"/>
                  </a:cubicBezTo>
                  <a:cubicBezTo>
                    <a:pt x="291" y="167"/>
                    <a:pt x="287" y="158"/>
                    <a:pt x="293" y="155"/>
                  </a:cubicBezTo>
                  <a:cubicBezTo>
                    <a:pt x="299" y="151"/>
                    <a:pt x="294" y="149"/>
                    <a:pt x="299" y="145"/>
                  </a:cubicBezTo>
                  <a:cubicBezTo>
                    <a:pt x="305" y="141"/>
                    <a:pt x="302" y="137"/>
                    <a:pt x="306" y="137"/>
                  </a:cubicBezTo>
                  <a:cubicBezTo>
                    <a:pt x="311" y="136"/>
                    <a:pt x="306" y="132"/>
                    <a:pt x="311" y="131"/>
                  </a:cubicBezTo>
                  <a:cubicBezTo>
                    <a:pt x="315" y="131"/>
                    <a:pt x="316" y="125"/>
                    <a:pt x="316" y="124"/>
                  </a:cubicBezTo>
                  <a:cubicBezTo>
                    <a:pt x="315" y="122"/>
                    <a:pt x="321" y="124"/>
                    <a:pt x="323" y="121"/>
                  </a:cubicBezTo>
                  <a:cubicBezTo>
                    <a:pt x="326" y="118"/>
                    <a:pt x="332" y="120"/>
                    <a:pt x="334" y="116"/>
                  </a:cubicBezTo>
                  <a:cubicBezTo>
                    <a:pt x="336" y="112"/>
                    <a:pt x="363" y="103"/>
                    <a:pt x="379" y="99"/>
                  </a:cubicBezTo>
                  <a:cubicBezTo>
                    <a:pt x="394" y="96"/>
                    <a:pt x="405" y="89"/>
                    <a:pt x="399" y="85"/>
                  </a:cubicBezTo>
                  <a:cubicBezTo>
                    <a:pt x="394" y="81"/>
                    <a:pt x="378" y="86"/>
                    <a:pt x="375" y="90"/>
                  </a:cubicBezTo>
                  <a:cubicBezTo>
                    <a:pt x="371" y="93"/>
                    <a:pt x="365" y="91"/>
                    <a:pt x="362" y="93"/>
                  </a:cubicBezTo>
                  <a:cubicBezTo>
                    <a:pt x="358" y="95"/>
                    <a:pt x="350" y="97"/>
                    <a:pt x="346" y="94"/>
                  </a:cubicBezTo>
                  <a:cubicBezTo>
                    <a:pt x="342" y="91"/>
                    <a:pt x="337" y="97"/>
                    <a:pt x="334" y="97"/>
                  </a:cubicBezTo>
                  <a:cubicBezTo>
                    <a:pt x="331" y="97"/>
                    <a:pt x="327" y="100"/>
                    <a:pt x="324" y="100"/>
                  </a:cubicBezTo>
                  <a:cubicBezTo>
                    <a:pt x="320" y="100"/>
                    <a:pt x="314" y="102"/>
                    <a:pt x="313" y="104"/>
                  </a:cubicBezTo>
                  <a:cubicBezTo>
                    <a:pt x="313" y="106"/>
                    <a:pt x="307" y="106"/>
                    <a:pt x="307" y="108"/>
                  </a:cubicBezTo>
                  <a:cubicBezTo>
                    <a:pt x="307" y="111"/>
                    <a:pt x="303" y="113"/>
                    <a:pt x="300" y="111"/>
                  </a:cubicBezTo>
                  <a:cubicBezTo>
                    <a:pt x="298" y="108"/>
                    <a:pt x="295" y="113"/>
                    <a:pt x="298" y="116"/>
                  </a:cubicBezTo>
                  <a:cubicBezTo>
                    <a:pt x="302" y="119"/>
                    <a:pt x="292" y="119"/>
                    <a:pt x="294" y="121"/>
                  </a:cubicBezTo>
                  <a:cubicBezTo>
                    <a:pt x="295" y="123"/>
                    <a:pt x="290" y="124"/>
                    <a:pt x="291" y="126"/>
                  </a:cubicBezTo>
                  <a:cubicBezTo>
                    <a:pt x="293" y="129"/>
                    <a:pt x="288" y="129"/>
                    <a:pt x="284" y="130"/>
                  </a:cubicBezTo>
                  <a:cubicBezTo>
                    <a:pt x="281" y="131"/>
                    <a:pt x="279" y="135"/>
                    <a:pt x="284" y="136"/>
                  </a:cubicBezTo>
                  <a:cubicBezTo>
                    <a:pt x="288" y="136"/>
                    <a:pt x="281" y="137"/>
                    <a:pt x="281" y="140"/>
                  </a:cubicBezTo>
                  <a:cubicBezTo>
                    <a:pt x="282" y="144"/>
                    <a:pt x="274" y="141"/>
                    <a:pt x="274" y="144"/>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35" name="Google Shape;2035;p124"/>
            <p:cNvSpPr/>
            <p:nvPr/>
          </p:nvSpPr>
          <p:spPr>
            <a:xfrm>
              <a:off x="4600575" y="3025775"/>
              <a:ext cx="409575" cy="430213"/>
            </a:xfrm>
            <a:custGeom>
              <a:avLst/>
              <a:gdLst/>
              <a:ahLst/>
              <a:cxnLst/>
              <a:rect l="l" t="t" r="r" b="b"/>
              <a:pathLst>
                <a:path w="147" h="154" extrusionOk="0">
                  <a:moveTo>
                    <a:pt x="135" y="102"/>
                  </a:moveTo>
                  <a:cubicBezTo>
                    <a:pt x="131" y="100"/>
                    <a:pt x="129" y="73"/>
                    <a:pt x="131" y="72"/>
                  </a:cubicBezTo>
                  <a:cubicBezTo>
                    <a:pt x="131" y="72"/>
                    <a:pt x="132" y="72"/>
                    <a:pt x="132" y="73"/>
                  </a:cubicBezTo>
                  <a:cubicBezTo>
                    <a:pt x="132" y="67"/>
                    <a:pt x="132" y="67"/>
                    <a:pt x="132" y="67"/>
                  </a:cubicBezTo>
                  <a:cubicBezTo>
                    <a:pt x="132" y="67"/>
                    <a:pt x="131" y="67"/>
                    <a:pt x="131" y="66"/>
                  </a:cubicBezTo>
                  <a:cubicBezTo>
                    <a:pt x="130" y="66"/>
                    <a:pt x="129" y="66"/>
                    <a:pt x="129" y="64"/>
                  </a:cubicBezTo>
                  <a:cubicBezTo>
                    <a:pt x="129" y="62"/>
                    <a:pt x="131" y="62"/>
                    <a:pt x="131" y="62"/>
                  </a:cubicBezTo>
                  <a:cubicBezTo>
                    <a:pt x="131" y="62"/>
                    <a:pt x="131" y="57"/>
                    <a:pt x="133" y="57"/>
                  </a:cubicBezTo>
                  <a:cubicBezTo>
                    <a:pt x="133" y="57"/>
                    <a:pt x="134" y="56"/>
                    <a:pt x="134" y="56"/>
                  </a:cubicBezTo>
                  <a:cubicBezTo>
                    <a:pt x="135" y="55"/>
                    <a:pt x="135" y="52"/>
                    <a:pt x="135" y="50"/>
                  </a:cubicBezTo>
                  <a:cubicBezTo>
                    <a:pt x="135" y="48"/>
                    <a:pt x="136" y="45"/>
                    <a:pt x="137" y="43"/>
                  </a:cubicBezTo>
                  <a:cubicBezTo>
                    <a:pt x="137" y="41"/>
                    <a:pt x="137" y="38"/>
                    <a:pt x="139" y="37"/>
                  </a:cubicBezTo>
                  <a:cubicBezTo>
                    <a:pt x="140" y="36"/>
                    <a:pt x="140" y="33"/>
                    <a:pt x="142" y="33"/>
                  </a:cubicBezTo>
                  <a:cubicBezTo>
                    <a:pt x="143" y="32"/>
                    <a:pt x="145" y="32"/>
                    <a:pt x="145" y="31"/>
                  </a:cubicBezTo>
                  <a:cubicBezTo>
                    <a:pt x="145" y="30"/>
                    <a:pt x="147" y="28"/>
                    <a:pt x="147" y="27"/>
                  </a:cubicBezTo>
                  <a:cubicBezTo>
                    <a:pt x="147" y="25"/>
                    <a:pt x="145" y="25"/>
                    <a:pt x="145" y="23"/>
                  </a:cubicBezTo>
                  <a:cubicBezTo>
                    <a:pt x="145" y="21"/>
                    <a:pt x="145" y="16"/>
                    <a:pt x="145" y="16"/>
                  </a:cubicBezTo>
                  <a:cubicBezTo>
                    <a:pt x="145" y="16"/>
                    <a:pt x="145" y="16"/>
                    <a:pt x="145" y="16"/>
                  </a:cubicBezTo>
                  <a:cubicBezTo>
                    <a:pt x="142" y="12"/>
                    <a:pt x="137" y="8"/>
                    <a:pt x="136" y="8"/>
                  </a:cubicBezTo>
                  <a:cubicBezTo>
                    <a:pt x="135" y="7"/>
                    <a:pt x="132" y="9"/>
                    <a:pt x="132" y="9"/>
                  </a:cubicBezTo>
                  <a:cubicBezTo>
                    <a:pt x="132" y="9"/>
                    <a:pt x="130" y="6"/>
                    <a:pt x="128" y="8"/>
                  </a:cubicBezTo>
                  <a:cubicBezTo>
                    <a:pt x="126" y="10"/>
                    <a:pt x="123" y="8"/>
                    <a:pt x="123" y="8"/>
                  </a:cubicBezTo>
                  <a:cubicBezTo>
                    <a:pt x="123" y="8"/>
                    <a:pt x="120" y="7"/>
                    <a:pt x="119" y="4"/>
                  </a:cubicBezTo>
                  <a:cubicBezTo>
                    <a:pt x="119" y="3"/>
                    <a:pt x="118" y="3"/>
                    <a:pt x="117" y="2"/>
                  </a:cubicBezTo>
                  <a:cubicBezTo>
                    <a:pt x="117" y="3"/>
                    <a:pt x="117" y="3"/>
                    <a:pt x="117" y="3"/>
                  </a:cubicBezTo>
                  <a:cubicBezTo>
                    <a:pt x="111" y="4"/>
                    <a:pt x="111" y="4"/>
                    <a:pt x="111" y="4"/>
                  </a:cubicBezTo>
                  <a:cubicBezTo>
                    <a:pt x="111" y="4"/>
                    <a:pt x="104" y="0"/>
                    <a:pt x="102" y="3"/>
                  </a:cubicBezTo>
                  <a:cubicBezTo>
                    <a:pt x="101" y="5"/>
                    <a:pt x="99" y="4"/>
                    <a:pt x="96" y="4"/>
                  </a:cubicBezTo>
                  <a:cubicBezTo>
                    <a:pt x="92" y="4"/>
                    <a:pt x="89" y="5"/>
                    <a:pt x="87" y="6"/>
                  </a:cubicBezTo>
                  <a:cubicBezTo>
                    <a:pt x="86" y="7"/>
                    <a:pt x="83" y="5"/>
                    <a:pt x="81" y="6"/>
                  </a:cubicBezTo>
                  <a:cubicBezTo>
                    <a:pt x="80" y="7"/>
                    <a:pt x="79" y="11"/>
                    <a:pt x="79" y="11"/>
                  </a:cubicBezTo>
                  <a:cubicBezTo>
                    <a:pt x="63" y="8"/>
                    <a:pt x="63" y="8"/>
                    <a:pt x="63" y="8"/>
                  </a:cubicBezTo>
                  <a:cubicBezTo>
                    <a:pt x="63" y="8"/>
                    <a:pt x="60" y="4"/>
                    <a:pt x="57" y="4"/>
                  </a:cubicBezTo>
                  <a:cubicBezTo>
                    <a:pt x="53" y="4"/>
                    <a:pt x="48" y="10"/>
                    <a:pt x="48" y="10"/>
                  </a:cubicBezTo>
                  <a:cubicBezTo>
                    <a:pt x="48" y="16"/>
                    <a:pt x="48" y="16"/>
                    <a:pt x="48" y="16"/>
                  </a:cubicBezTo>
                  <a:cubicBezTo>
                    <a:pt x="49" y="19"/>
                    <a:pt x="48" y="22"/>
                    <a:pt x="47" y="24"/>
                  </a:cubicBezTo>
                  <a:cubicBezTo>
                    <a:pt x="46" y="27"/>
                    <a:pt x="44" y="28"/>
                    <a:pt x="44" y="33"/>
                  </a:cubicBezTo>
                  <a:cubicBezTo>
                    <a:pt x="44" y="38"/>
                    <a:pt x="38" y="46"/>
                    <a:pt x="38" y="50"/>
                  </a:cubicBezTo>
                  <a:cubicBezTo>
                    <a:pt x="38" y="54"/>
                    <a:pt x="31" y="56"/>
                    <a:pt x="31" y="58"/>
                  </a:cubicBezTo>
                  <a:cubicBezTo>
                    <a:pt x="31" y="61"/>
                    <a:pt x="31" y="66"/>
                    <a:pt x="31" y="72"/>
                  </a:cubicBezTo>
                  <a:cubicBezTo>
                    <a:pt x="31" y="77"/>
                    <a:pt x="28" y="73"/>
                    <a:pt x="28" y="78"/>
                  </a:cubicBezTo>
                  <a:cubicBezTo>
                    <a:pt x="28" y="83"/>
                    <a:pt x="25" y="80"/>
                    <a:pt x="23" y="82"/>
                  </a:cubicBezTo>
                  <a:cubicBezTo>
                    <a:pt x="20" y="85"/>
                    <a:pt x="19" y="85"/>
                    <a:pt x="19" y="83"/>
                  </a:cubicBezTo>
                  <a:cubicBezTo>
                    <a:pt x="19" y="80"/>
                    <a:pt x="16" y="80"/>
                    <a:pt x="13" y="82"/>
                  </a:cubicBezTo>
                  <a:cubicBezTo>
                    <a:pt x="10" y="85"/>
                    <a:pt x="9" y="82"/>
                    <a:pt x="7" y="82"/>
                  </a:cubicBezTo>
                  <a:cubicBezTo>
                    <a:pt x="7" y="82"/>
                    <a:pt x="3" y="84"/>
                    <a:pt x="0" y="86"/>
                  </a:cubicBezTo>
                  <a:cubicBezTo>
                    <a:pt x="1" y="89"/>
                    <a:pt x="2" y="92"/>
                    <a:pt x="3" y="95"/>
                  </a:cubicBezTo>
                  <a:cubicBezTo>
                    <a:pt x="3" y="95"/>
                    <a:pt x="3" y="95"/>
                    <a:pt x="3" y="96"/>
                  </a:cubicBezTo>
                  <a:cubicBezTo>
                    <a:pt x="5" y="94"/>
                    <a:pt x="6" y="93"/>
                    <a:pt x="7" y="93"/>
                  </a:cubicBezTo>
                  <a:cubicBezTo>
                    <a:pt x="10" y="93"/>
                    <a:pt x="33" y="93"/>
                    <a:pt x="33" y="93"/>
                  </a:cubicBezTo>
                  <a:cubicBezTo>
                    <a:pt x="33" y="93"/>
                    <a:pt x="36" y="97"/>
                    <a:pt x="35" y="100"/>
                  </a:cubicBezTo>
                  <a:cubicBezTo>
                    <a:pt x="34" y="103"/>
                    <a:pt x="36" y="102"/>
                    <a:pt x="38" y="106"/>
                  </a:cubicBezTo>
                  <a:cubicBezTo>
                    <a:pt x="40" y="110"/>
                    <a:pt x="41" y="112"/>
                    <a:pt x="45" y="111"/>
                  </a:cubicBezTo>
                  <a:cubicBezTo>
                    <a:pt x="48" y="110"/>
                    <a:pt x="53" y="109"/>
                    <a:pt x="54" y="109"/>
                  </a:cubicBezTo>
                  <a:cubicBezTo>
                    <a:pt x="56" y="110"/>
                    <a:pt x="55" y="103"/>
                    <a:pt x="57" y="102"/>
                  </a:cubicBezTo>
                  <a:cubicBezTo>
                    <a:pt x="60" y="101"/>
                    <a:pt x="64" y="102"/>
                    <a:pt x="64" y="102"/>
                  </a:cubicBezTo>
                  <a:cubicBezTo>
                    <a:pt x="64" y="102"/>
                    <a:pt x="64" y="104"/>
                    <a:pt x="68" y="104"/>
                  </a:cubicBezTo>
                  <a:cubicBezTo>
                    <a:pt x="71" y="104"/>
                    <a:pt x="73" y="103"/>
                    <a:pt x="73" y="105"/>
                  </a:cubicBezTo>
                  <a:cubicBezTo>
                    <a:pt x="73" y="108"/>
                    <a:pt x="73" y="111"/>
                    <a:pt x="74" y="112"/>
                  </a:cubicBezTo>
                  <a:cubicBezTo>
                    <a:pt x="76" y="113"/>
                    <a:pt x="72" y="122"/>
                    <a:pt x="73" y="123"/>
                  </a:cubicBezTo>
                  <a:cubicBezTo>
                    <a:pt x="75" y="124"/>
                    <a:pt x="78" y="128"/>
                    <a:pt x="77" y="129"/>
                  </a:cubicBezTo>
                  <a:cubicBezTo>
                    <a:pt x="77" y="131"/>
                    <a:pt x="76" y="135"/>
                    <a:pt x="77" y="136"/>
                  </a:cubicBezTo>
                  <a:cubicBezTo>
                    <a:pt x="79" y="136"/>
                    <a:pt x="79" y="134"/>
                    <a:pt x="82" y="134"/>
                  </a:cubicBezTo>
                  <a:cubicBezTo>
                    <a:pt x="84" y="134"/>
                    <a:pt x="86" y="134"/>
                    <a:pt x="89" y="133"/>
                  </a:cubicBezTo>
                  <a:cubicBezTo>
                    <a:pt x="90" y="133"/>
                    <a:pt x="90" y="133"/>
                    <a:pt x="91" y="133"/>
                  </a:cubicBezTo>
                  <a:cubicBezTo>
                    <a:pt x="92" y="134"/>
                    <a:pt x="93" y="135"/>
                    <a:pt x="93" y="135"/>
                  </a:cubicBezTo>
                  <a:cubicBezTo>
                    <a:pt x="93" y="135"/>
                    <a:pt x="94" y="138"/>
                    <a:pt x="95" y="137"/>
                  </a:cubicBezTo>
                  <a:cubicBezTo>
                    <a:pt x="97" y="136"/>
                    <a:pt x="101" y="135"/>
                    <a:pt x="100" y="137"/>
                  </a:cubicBezTo>
                  <a:cubicBezTo>
                    <a:pt x="100" y="138"/>
                    <a:pt x="101" y="141"/>
                    <a:pt x="103" y="140"/>
                  </a:cubicBezTo>
                  <a:cubicBezTo>
                    <a:pt x="104" y="140"/>
                    <a:pt x="108" y="143"/>
                    <a:pt x="109" y="143"/>
                  </a:cubicBezTo>
                  <a:cubicBezTo>
                    <a:pt x="111" y="143"/>
                    <a:pt x="113" y="143"/>
                    <a:pt x="113" y="142"/>
                  </a:cubicBezTo>
                  <a:cubicBezTo>
                    <a:pt x="113" y="140"/>
                    <a:pt x="115" y="139"/>
                    <a:pt x="116" y="140"/>
                  </a:cubicBezTo>
                  <a:cubicBezTo>
                    <a:pt x="117" y="142"/>
                    <a:pt x="118" y="145"/>
                    <a:pt x="120" y="145"/>
                  </a:cubicBezTo>
                  <a:cubicBezTo>
                    <a:pt x="122" y="145"/>
                    <a:pt x="126" y="145"/>
                    <a:pt x="126" y="146"/>
                  </a:cubicBezTo>
                  <a:cubicBezTo>
                    <a:pt x="126" y="148"/>
                    <a:pt x="128" y="152"/>
                    <a:pt x="129" y="153"/>
                  </a:cubicBezTo>
                  <a:cubicBezTo>
                    <a:pt x="131" y="154"/>
                    <a:pt x="135" y="153"/>
                    <a:pt x="135" y="153"/>
                  </a:cubicBezTo>
                  <a:cubicBezTo>
                    <a:pt x="135" y="153"/>
                    <a:pt x="137" y="152"/>
                    <a:pt x="137" y="149"/>
                  </a:cubicBezTo>
                  <a:cubicBezTo>
                    <a:pt x="137" y="147"/>
                    <a:pt x="137" y="144"/>
                    <a:pt x="135" y="144"/>
                  </a:cubicBezTo>
                  <a:cubicBezTo>
                    <a:pt x="134" y="144"/>
                    <a:pt x="133" y="146"/>
                    <a:pt x="130" y="145"/>
                  </a:cubicBezTo>
                  <a:cubicBezTo>
                    <a:pt x="128" y="145"/>
                    <a:pt x="126" y="140"/>
                    <a:pt x="125" y="139"/>
                  </a:cubicBezTo>
                  <a:cubicBezTo>
                    <a:pt x="124" y="138"/>
                    <a:pt x="127" y="134"/>
                    <a:pt x="127" y="132"/>
                  </a:cubicBezTo>
                  <a:cubicBezTo>
                    <a:pt x="127" y="129"/>
                    <a:pt x="128" y="123"/>
                    <a:pt x="127" y="123"/>
                  </a:cubicBezTo>
                  <a:cubicBezTo>
                    <a:pt x="125" y="122"/>
                    <a:pt x="126" y="120"/>
                    <a:pt x="128" y="118"/>
                  </a:cubicBezTo>
                  <a:cubicBezTo>
                    <a:pt x="130" y="117"/>
                    <a:pt x="127" y="113"/>
                    <a:pt x="130" y="113"/>
                  </a:cubicBezTo>
                  <a:cubicBezTo>
                    <a:pt x="133" y="113"/>
                    <a:pt x="138" y="113"/>
                    <a:pt x="140" y="112"/>
                  </a:cubicBezTo>
                  <a:cubicBezTo>
                    <a:pt x="140" y="111"/>
                    <a:pt x="140" y="111"/>
                    <a:pt x="140" y="111"/>
                  </a:cubicBezTo>
                  <a:cubicBezTo>
                    <a:pt x="140" y="111"/>
                    <a:pt x="140" y="110"/>
                    <a:pt x="141" y="110"/>
                  </a:cubicBezTo>
                  <a:cubicBezTo>
                    <a:pt x="139" y="107"/>
                    <a:pt x="137" y="103"/>
                    <a:pt x="135" y="10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36" name="Google Shape;2036;p124"/>
            <p:cNvSpPr/>
            <p:nvPr/>
          </p:nvSpPr>
          <p:spPr>
            <a:xfrm>
              <a:off x="4965700" y="3205163"/>
              <a:ext cx="36513" cy="47625"/>
            </a:xfrm>
            <a:custGeom>
              <a:avLst/>
              <a:gdLst/>
              <a:ahLst/>
              <a:cxnLst/>
              <a:rect l="l" t="t" r="r" b="b"/>
              <a:pathLst>
                <a:path w="13" h="17" extrusionOk="0">
                  <a:moveTo>
                    <a:pt x="1" y="9"/>
                  </a:moveTo>
                  <a:cubicBezTo>
                    <a:pt x="2" y="10"/>
                    <a:pt x="2" y="13"/>
                    <a:pt x="3" y="17"/>
                  </a:cubicBezTo>
                  <a:cubicBezTo>
                    <a:pt x="5" y="16"/>
                    <a:pt x="6" y="15"/>
                    <a:pt x="6" y="15"/>
                  </a:cubicBezTo>
                  <a:cubicBezTo>
                    <a:pt x="8" y="14"/>
                    <a:pt x="13" y="6"/>
                    <a:pt x="13" y="6"/>
                  </a:cubicBezTo>
                  <a:cubicBezTo>
                    <a:pt x="11" y="4"/>
                    <a:pt x="11" y="4"/>
                    <a:pt x="11" y="4"/>
                  </a:cubicBezTo>
                  <a:cubicBezTo>
                    <a:pt x="11" y="4"/>
                    <a:pt x="11" y="3"/>
                    <a:pt x="11" y="0"/>
                  </a:cubicBezTo>
                  <a:cubicBezTo>
                    <a:pt x="9" y="0"/>
                    <a:pt x="7" y="0"/>
                    <a:pt x="7" y="0"/>
                  </a:cubicBezTo>
                  <a:cubicBezTo>
                    <a:pt x="7" y="0"/>
                    <a:pt x="7" y="4"/>
                    <a:pt x="3" y="3"/>
                  </a:cubicBezTo>
                  <a:cubicBezTo>
                    <a:pt x="2" y="3"/>
                    <a:pt x="1" y="3"/>
                    <a:pt x="0" y="2"/>
                  </a:cubicBezTo>
                  <a:cubicBezTo>
                    <a:pt x="0" y="3"/>
                    <a:pt x="1" y="3"/>
                    <a:pt x="1" y="3"/>
                  </a:cubicBezTo>
                  <a:lnTo>
                    <a:pt x="1" y="9"/>
                  </a:ln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37" name="Google Shape;2037;p124"/>
            <p:cNvSpPr/>
            <p:nvPr/>
          </p:nvSpPr>
          <p:spPr>
            <a:xfrm>
              <a:off x="4987925" y="3390900"/>
              <a:ext cx="239713" cy="382588"/>
            </a:xfrm>
            <a:custGeom>
              <a:avLst/>
              <a:gdLst/>
              <a:ahLst/>
              <a:cxnLst/>
              <a:rect l="l" t="t" r="r" b="b"/>
              <a:pathLst>
                <a:path w="86" h="137" extrusionOk="0">
                  <a:moveTo>
                    <a:pt x="85" y="35"/>
                  </a:moveTo>
                  <a:cubicBezTo>
                    <a:pt x="84" y="33"/>
                    <a:pt x="83" y="23"/>
                    <a:pt x="83" y="19"/>
                  </a:cubicBezTo>
                  <a:cubicBezTo>
                    <a:pt x="84" y="15"/>
                    <a:pt x="82" y="5"/>
                    <a:pt x="82" y="0"/>
                  </a:cubicBezTo>
                  <a:cubicBezTo>
                    <a:pt x="82" y="0"/>
                    <a:pt x="82" y="0"/>
                    <a:pt x="82" y="0"/>
                  </a:cubicBezTo>
                  <a:cubicBezTo>
                    <a:pt x="78" y="1"/>
                    <a:pt x="74" y="3"/>
                    <a:pt x="74" y="4"/>
                  </a:cubicBezTo>
                  <a:cubicBezTo>
                    <a:pt x="73" y="6"/>
                    <a:pt x="70" y="4"/>
                    <a:pt x="68" y="6"/>
                  </a:cubicBezTo>
                  <a:cubicBezTo>
                    <a:pt x="66" y="7"/>
                    <a:pt x="65" y="6"/>
                    <a:pt x="63" y="5"/>
                  </a:cubicBezTo>
                  <a:cubicBezTo>
                    <a:pt x="62" y="5"/>
                    <a:pt x="61" y="7"/>
                    <a:pt x="61" y="8"/>
                  </a:cubicBezTo>
                  <a:cubicBezTo>
                    <a:pt x="61" y="10"/>
                    <a:pt x="57" y="9"/>
                    <a:pt x="56" y="9"/>
                  </a:cubicBezTo>
                  <a:cubicBezTo>
                    <a:pt x="55" y="9"/>
                    <a:pt x="51" y="10"/>
                    <a:pt x="49" y="10"/>
                  </a:cubicBezTo>
                  <a:cubicBezTo>
                    <a:pt x="47" y="10"/>
                    <a:pt x="49" y="8"/>
                    <a:pt x="47" y="7"/>
                  </a:cubicBezTo>
                  <a:cubicBezTo>
                    <a:pt x="44" y="7"/>
                    <a:pt x="43" y="8"/>
                    <a:pt x="42" y="8"/>
                  </a:cubicBezTo>
                  <a:cubicBezTo>
                    <a:pt x="41" y="8"/>
                    <a:pt x="39" y="8"/>
                    <a:pt x="37" y="8"/>
                  </a:cubicBezTo>
                  <a:cubicBezTo>
                    <a:pt x="37" y="9"/>
                    <a:pt x="37" y="10"/>
                    <a:pt x="37" y="11"/>
                  </a:cubicBezTo>
                  <a:cubicBezTo>
                    <a:pt x="35" y="15"/>
                    <a:pt x="40" y="24"/>
                    <a:pt x="40" y="28"/>
                  </a:cubicBezTo>
                  <a:cubicBezTo>
                    <a:pt x="42" y="29"/>
                    <a:pt x="44" y="31"/>
                    <a:pt x="45" y="32"/>
                  </a:cubicBezTo>
                  <a:cubicBezTo>
                    <a:pt x="47" y="35"/>
                    <a:pt x="45" y="35"/>
                    <a:pt x="45" y="41"/>
                  </a:cubicBezTo>
                  <a:cubicBezTo>
                    <a:pt x="46" y="46"/>
                    <a:pt x="43" y="44"/>
                    <a:pt x="41" y="46"/>
                  </a:cubicBezTo>
                  <a:cubicBezTo>
                    <a:pt x="39" y="48"/>
                    <a:pt x="41" y="52"/>
                    <a:pt x="40" y="53"/>
                  </a:cubicBezTo>
                  <a:cubicBezTo>
                    <a:pt x="40" y="54"/>
                    <a:pt x="33" y="45"/>
                    <a:pt x="33" y="43"/>
                  </a:cubicBezTo>
                  <a:cubicBezTo>
                    <a:pt x="32" y="42"/>
                    <a:pt x="35" y="36"/>
                    <a:pt x="34" y="33"/>
                  </a:cubicBezTo>
                  <a:cubicBezTo>
                    <a:pt x="34" y="30"/>
                    <a:pt x="29" y="32"/>
                    <a:pt x="28" y="32"/>
                  </a:cubicBezTo>
                  <a:cubicBezTo>
                    <a:pt x="27" y="32"/>
                    <a:pt x="23" y="28"/>
                    <a:pt x="23" y="28"/>
                  </a:cubicBezTo>
                  <a:cubicBezTo>
                    <a:pt x="22" y="28"/>
                    <a:pt x="0" y="36"/>
                    <a:pt x="0" y="36"/>
                  </a:cubicBezTo>
                  <a:cubicBezTo>
                    <a:pt x="2" y="42"/>
                    <a:pt x="2" y="42"/>
                    <a:pt x="2" y="42"/>
                  </a:cubicBezTo>
                  <a:cubicBezTo>
                    <a:pt x="1" y="42"/>
                    <a:pt x="1" y="42"/>
                    <a:pt x="1" y="42"/>
                  </a:cubicBezTo>
                  <a:cubicBezTo>
                    <a:pt x="3" y="45"/>
                    <a:pt x="3" y="45"/>
                    <a:pt x="3" y="45"/>
                  </a:cubicBezTo>
                  <a:cubicBezTo>
                    <a:pt x="3" y="45"/>
                    <a:pt x="10" y="45"/>
                    <a:pt x="13" y="47"/>
                  </a:cubicBezTo>
                  <a:cubicBezTo>
                    <a:pt x="16" y="49"/>
                    <a:pt x="21" y="50"/>
                    <a:pt x="22" y="51"/>
                  </a:cubicBezTo>
                  <a:cubicBezTo>
                    <a:pt x="23" y="51"/>
                    <a:pt x="22" y="59"/>
                    <a:pt x="23" y="63"/>
                  </a:cubicBezTo>
                  <a:cubicBezTo>
                    <a:pt x="23" y="67"/>
                    <a:pt x="18" y="68"/>
                    <a:pt x="20" y="70"/>
                  </a:cubicBezTo>
                  <a:cubicBezTo>
                    <a:pt x="23" y="72"/>
                    <a:pt x="21" y="76"/>
                    <a:pt x="23" y="76"/>
                  </a:cubicBezTo>
                  <a:cubicBezTo>
                    <a:pt x="24" y="77"/>
                    <a:pt x="20" y="81"/>
                    <a:pt x="19" y="82"/>
                  </a:cubicBezTo>
                  <a:cubicBezTo>
                    <a:pt x="17" y="83"/>
                    <a:pt x="19" y="87"/>
                    <a:pt x="16" y="90"/>
                  </a:cubicBezTo>
                  <a:cubicBezTo>
                    <a:pt x="15" y="92"/>
                    <a:pt x="11" y="96"/>
                    <a:pt x="8" y="98"/>
                  </a:cubicBezTo>
                  <a:cubicBezTo>
                    <a:pt x="8" y="98"/>
                    <a:pt x="9" y="98"/>
                    <a:pt x="9" y="98"/>
                  </a:cubicBezTo>
                  <a:cubicBezTo>
                    <a:pt x="9" y="100"/>
                    <a:pt x="11" y="112"/>
                    <a:pt x="14" y="113"/>
                  </a:cubicBezTo>
                  <a:cubicBezTo>
                    <a:pt x="16" y="115"/>
                    <a:pt x="14" y="127"/>
                    <a:pt x="14" y="128"/>
                  </a:cubicBezTo>
                  <a:cubicBezTo>
                    <a:pt x="14" y="129"/>
                    <a:pt x="15" y="137"/>
                    <a:pt x="15" y="137"/>
                  </a:cubicBezTo>
                  <a:cubicBezTo>
                    <a:pt x="15" y="137"/>
                    <a:pt x="18" y="137"/>
                    <a:pt x="21" y="137"/>
                  </a:cubicBezTo>
                  <a:cubicBezTo>
                    <a:pt x="21" y="135"/>
                    <a:pt x="22" y="134"/>
                    <a:pt x="22" y="133"/>
                  </a:cubicBezTo>
                  <a:cubicBezTo>
                    <a:pt x="22" y="129"/>
                    <a:pt x="19" y="132"/>
                    <a:pt x="18" y="130"/>
                  </a:cubicBezTo>
                  <a:cubicBezTo>
                    <a:pt x="18" y="127"/>
                    <a:pt x="24" y="123"/>
                    <a:pt x="31" y="121"/>
                  </a:cubicBezTo>
                  <a:cubicBezTo>
                    <a:pt x="38" y="118"/>
                    <a:pt x="40" y="117"/>
                    <a:pt x="41" y="114"/>
                  </a:cubicBezTo>
                  <a:cubicBezTo>
                    <a:pt x="42" y="112"/>
                    <a:pt x="41" y="105"/>
                    <a:pt x="42" y="103"/>
                  </a:cubicBezTo>
                  <a:cubicBezTo>
                    <a:pt x="43" y="100"/>
                    <a:pt x="41" y="98"/>
                    <a:pt x="40" y="92"/>
                  </a:cubicBezTo>
                  <a:cubicBezTo>
                    <a:pt x="40" y="87"/>
                    <a:pt x="37" y="86"/>
                    <a:pt x="37" y="82"/>
                  </a:cubicBezTo>
                  <a:cubicBezTo>
                    <a:pt x="36" y="79"/>
                    <a:pt x="36" y="76"/>
                    <a:pt x="38" y="76"/>
                  </a:cubicBezTo>
                  <a:cubicBezTo>
                    <a:pt x="40" y="76"/>
                    <a:pt x="40" y="75"/>
                    <a:pt x="42" y="72"/>
                  </a:cubicBezTo>
                  <a:cubicBezTo>
                    <a:pt x="43" y="69"/>
                    <a:pt x="45" y="70"/>
                    <a:pt x="48" y="68"/>
                  </a:cubicBezTo>
                  <a:cubicBezTo>
                    <a:pt x="52" y="65"/>
                    <a:pt x="52" y="62"/>
                    <a:pt x="57" y="58"/>
                  </a:cubicBezTo>
                  <a:cubicBezTo>
                    <a:pt x="62" y="54"/>
                    <a:pt x="67" y="55"/>
                    <a:pt x="72" y="52"/>
                  </a:cubicBezTo>
                  <a:cubicBezTo>
                    <a:pt x="77" y="49"/>
                    <a:pt x="86" y="37"/>
                    <a:pt x="85" y="3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38" name="Google Shape;2038;p124"/>
            <p:cNvSpPr/>
            <p:nvPr/>
          </p:nvSpPr>
          <p:spPr>
            <a:xfrm>
              <a:off x="4973638" y="3171825"/>
              <a:ext cx="242888" cy="247650"/>
            </a:xfrm>
            <a:custGeom>
              <a:avLst/>
              <a:gdLst/>
              <a:ahLst/>
              <a:cxnLst/>
              <a:rect l="l" t="t" r="r" b="b"/>
              <a:pathLst>
                <a:path w="87" h="89" extrusionOk="0">
                  <a:moveTo>
                    <a:pt x="82" y="71"/>
                  </a:moveTo>
                  <a:cubicBezTo>
                    <a:pt x="81" y="66"/>
                    <a:pt x="79" y="66"/>
                    <a:pt x="79" y="63"/>
                  </a:cubicBezTo>
                  <a:cubicBezTo>
                    <a:pt x="79" y="60"/>
                    <a:pt x="79" y="57"/>
                    <a:pt x="78" y="56"/>
                  </a:cubicBezTo>
                  <a:cubicBezTo>
                    <a:pt x="77" y="56"/>
                    <a:pt x="77" y="53"/>
                    <a:pt x="79" y="50"/>
                  </a:cubicBezTo>
                  <a:cubicBezTo>
                    <a:pt x="81" y="47"/>
                    <a:pt x="76" y="47"/>
                    <a:pt x="75" y="44"/>
                  </a:cubicBezTo>
                  <a:cubicBezTo>
                    <a:pt x="75" y="42"/>
                    <a:pt x="76" y="37"/>
                    <a:pt x="79" y="31"/>
                  </a:cubicBezTo>
                  <a:cubicBezTo>
                    <a:pt x="72" y="27"/>
                    <a:pt x="65" y="22"/>
                    <a:pt x="65" y="22"/>
                  </a:cubicBezTo>
                  <a:cubicBezTo>
                    <a:pt x="66" y="17"/>
                    <a:pt x="66" y="17"/>
                    <a:pt x="66" y="17"/>
                  </a:cubicBezTo>
                  <a:cubicBezTo>
                    <a:pt x="35" y="1"/>
                    <a:pt x="35" y="1"/>
                    <a:pt x="35" y="1"/>
                  </a:cubicBezTo>
                  <a:cubicBezTo>
                    <a:pt x="35" y="4"/>
                    <a:pt x="33" y="7"/>
                    <a:pt x="31" y="8"/>
                  </a:cubicBezTo>
                  <a:cubicBezTo>
                    <a:pt x="29" y="9"/>
                    <a:pt x="34" y="13"/>
                    <a:pt x="32" y="13"/>
                  </a:cubicBezTo>
                  <a:cubicBezTo>
                    <a:pt x="29" y="14"/>
                    <a:pt x="23" y="11"/>
                    <a:pt x="19" y="13"/>
                  </a:cubicBezTo>
                  <a:cubicBezTo>
                    <a:pt x="16" y="14"/>
                    <a:pt x="16" y="7"/>
                    <a:pt x="19" y="0"/>
                  </a:cubicBezTo>
                  <a:cubicBezTo>
                    <a:pt x="12" y="1"/>
                    <a:pt x="12" y="1"/>
                    <a:pt x="12" y="1"/>
                  </a:cubicBezTo>
                  <a:cubicBezTo>
                    <a:pt x="12" y="1"/>
                    <a:pt x="10" y="1"/>
                    <a:pt x="8" y="2"/>
                  </a:cubicBezTo>
                  <a:cubicBezTo>
                    <a:pt x="10" y="5"/>
                    <a:pt x="10" y="5"/>
                    <a:pt x="10" y="5"/>
                  </a:cubicBezTo>
                  <a:cubicBezTo>
                    <a:pt x="10" y="5"/>
                    <a:pt x="11" y="9"/>
                    <a:pt x="11" y="11"/>
                  </a:cubicBezTo>
                  <a:cubicBezTo>
                    <a:pt x="11" y="12"/>
                    <a:pt x="9" y="12"/>
                    <a:pt x="8" y="12"/>
                  </a:cubicBezTo>
                  <a:cubicBezTo>
                    <a:pt x="8" y="15"/>
                    <a:pt x="8" y="16"/>
                    <a:pt x="8" y="16"/>
                  </a:cubicBezTo>
                  <a:cubicBezTo>
                    <a:pt x="10" y="18"/>
                    <a:pt x="10" y="18"/>
                    <a:pt x="10" y="18"/>
                  </a:cubicBezTo>
                  <a:cubicBezTo>
                    <a:pt x="10" y="18"/>
                    <a:pt x="5" y="26"/>
                    <a:pt x="3" y="27"/>
                  </a:cubicBezTo>
                  <a:cubicBezTo>
                    <a:pt x="3" y="27"/>
                    <a:pt x="2" y="28"/>
                    <a:pt x="0" y="29"/>
                  </a:cubicBezTo>
                  <a:cubicBezTo>
                    <a:pt x="1" y="35"/>
                    <a:pt x="3" y="42"/>
                    <a:pt x="5" y="44"/>
                  </a:cubicBezTo>
                  <a:cubicBezTo>
                    <a:pt x="9" y="48"/>
                    <a:pt x="8" y="52"/>
                    <a:pt x="9" y="55"/>
                  </a:cubicBezTo>
                  <a:cubicBezTo>
                    <a:pt x="10" y="57"/>
                    <a:pt x="14" y="60"/>
                    <a:pt x="11" y="61"/>
                  </a:cubicBezTo>
                  <a:cubicBezTo>
                    <a:pt x="10" y="62"/>
                    <a:pt x="8" y="60"/>
                    <a:pt x="7" y="58"/>
                  </a:cubicBezTo>
                  <a:cubicBezTo>
                    <a:pt x="6" y="58"/>
                    <a:pt x="6" y="59"/>
                    <a:pt x="6" y="59"/>
                  </a:cubicBezTo>
                  <a:cubicBezTo>
                    <a:pt x="6" y="59"/>
                    <a:pt x="6" y="59"/>
                    <a:pt x="6" y="60"/>
                  </a:cubicBezTo>
                  <a:cubicBezTo>
                    <a:pt x="8" y="61"/>
                    <a:pt x="11" y="63"/>
                    <a:pt x="12" y="63"/>
                  </a:cubicBezTo>
                  <a:cubicBezTo>
                    <a:pt x="14" y="63"/>
                    <a:pt x="17" y="65"/>
                    <a:pt x="19" y="66"/>
                  </a:cubicBezTo>
                  <a:cubicBezTo>
                    <a:pt x="21" y="66"/>
                    <a:pt x="28" y="69"/>
                    <a:pt x="29" y="70"/>
                  </a:cubicBezTo>
                  <a:cubicBezTo>
                    <a:pt x="29" y="71"/>
                    <a:pt x="30" y="71"/>
                    <a:pt x="30" y="71"/>
                  </a:cubicBezTo>
                  <a:cubicBezTo>
                    <a:pt x="32" y="71"/>
                    <a:pt x="34" y="71"/>
                    <a:pt x="35" y="71"/>
                  </a:cubicBezTo>
                  <a:cubicBezTo>
                    <a:pt x="36" y="71"/>
                    <a:pt x="36" y="71"/>
                    <a:pt x="36" y="71"/>
                  </a:cubicBezTo>
                  <a:cubicBezTo>
                    <a:pt x="39" y="71"/>
                    <a:pt x="42" y="81"/>
                    <a:pt x="42" y="87"/>
                  </a:cubicBezTo>
                  <a:cubicBezTo>
                    <a:pt x="44" y="87"/>
                    <a:pt x="46" y="87"/>
                    <a:pt x="47" y="87"/>
                  </a:cubicBezTo>
                  <a:cubicBezTo>
                    <a:pt x="48" y="87"/>
                    <a:pt x="49" y="86"/>
                    <a:pt x="52" y="86"/>
                  </a:cubicBezTo>
                  <a:cubicBezTo>
                    <a:pt x="54" y="87"/>
                    <a:pt x="52" y="89"/>
                    <a:pt x="54" y="89"/>
                  </a:cubicBezTo>
                  <a:cubicBezTo>
                    <a:pt x="56" y="89"/>
                    <a:pt x="60" y="88"/>
                    <a:pt x="61" y="88"/>
                  </a:cubicBezTo>
                  <a:cubicBezTo>
                    <a:pt x="62" y="88"/>
                    <a:pt x="66" y="89"/>
                    <a:pt x="66" y="87"/>
                  </a:cubicBezTo>
                  <a:cubicBezTo>
                    <a:pt x="66" y="86"/>
                    <a:pt x="67" y="84"/>
                    <a:pt x="68" y="84"/>
                  </a:cubicBezTo>
                  <a:cubicBezTo>
                    <a:pt x="70" y="85"/>
                    <a:pt x="71" y="86"/>
                    <a:pt x="73" y="85"/>
                  </a:cubicBezTo>
                  <a:cubicBezTo>
                    <a:pt x="75" y="83"/>
                    <a:pt x="78" y="85"/>
                    <a:pt x="79" y="83"/>
                  </a:cubicBezTo>
                  <a:cubicBezTo>
                    <a:pt x="79" y="82"/>
                    <a:pt x="83" y="80"/>
                    <a:pt x="87" y="79"/>
                  </a:cubicBezTo>
                  <a:cubicBezTo>
                    <a:pt x="87" y="74"/>
                    <a:pt x="82" y="76"/>
                    <a:pt x="82" y="7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39" name="Google Shape;2039;p124"/>
            <p:cNvSpPr/>
            <p:nvPr/>
          </p:nvSpPr>
          <p:spPr>
            <a:xfrm>
              <a:off x="5046663" y="3368675"/>
              <a:ext cx="71438" cy="173038"/>
            </a:xfrm>
            <a:custGeom>
              <a:avLst/>
              <a:gdLst/>
              <a:ahLst/>
              <a:cxnLst/>
              <a:rect l="l" t="t" r="r" b="b"/>
              <a:pathLst>
                <a:path w="26" h="62" extrusionOk="0">
                  <a:moveTo>
                    <a:pt x="24" y="40"/>
                  </a:moveTo>
                  <a:cubicBezTo>
                    <a:pt x="23" y="39"/>
                    <a:pt x="21" y="37"/>
                    <a:pt x="19" y="36"/>
                  </a:cubicBezTo>
                  <a:cubicBezTo>
                    <a:pt x="19" y="36"/>
                    <a:pt x="19" y="37"/>
                    <a:pt x="19" y="37"/>
                  </a:cubicBezTo>
                  <a:cubicBezTo>
                    <a:pt x="17" y="40"/>
                    <a:pt x="11" y="31"/>
                    <a:pt x="10" y="25"/>
                  </a:cubicBezTo>
                  <a:cubicBezTo>
                    <a:pt x="10" y="19"/>
                    <a:pt x="14" y="16"/>
                    <a:pt x="11" y="11"/>
                  </a:cubicBezTo>
                  <a:cubicBezTo>
                    <a:pt x="9" y="6"/>
                    <a:pt x="8" y="1"/>
                    <a:pt x="9" y="0"/>
                  </a:cubicBezTo>
                  <a:cubicBezTo>
                    <a:pt x="8" y="0"/>
                    <a:pt x="6" y="0"/>
                    <a:pt x="4" y="0"/>
                  </a:cubicBezTo>
                  <a:cubicBezTo>
                    <a:pt x="5" y="2"/>
                    <a:pt x="7" y="7"/>
                    <a:pt x="7" y="8"/>
                  </a:cubicBezTo>
                  <a:cubicBezTo>
                    <a:pt x="7" y="10"/>
                    <a:pt x="5" y="8"/>
                    <a:pt x="4" y="10"/>
                  </a:cubicBezTo>
                  <a:cubicBezTo>
                    <a:pt x="3" y="12"/>
                    <a:pt x="3" y="21"/>
                    <a:pt x="5" y="23"/>
                  </a:cubicBezTo>
                  <a:cubicBezTo>
                    <a:pt x="6" y="24"/>
                    <a:pt x="1" y="23"/>
                    <a:pt x="1" y="25"/>
                  </a:cubicBezTo>
                  <a:cubicBezTo>
                    <a:pt x="1" y="26"/>
                    <a:pt x="1" y="32"/>
                    <a:pt x="0" y="33"/>
                  </a:cubicBezTo>
                  <a:cubicBezTo>
                    <a:pt x="0" y="33"/>
                    <a:pt x="1" y="34"/>
                    <a:pt x="1" y="36"/>
                  </a:cubicBezTo>
                  <a:cubicBezTo>
                    <a:pt x="1" y="36"/>
                    <a:pt x="2" y="36"/>
                    <a:pt x="2" y="36"/>
                  </a:cubicBezTo>
                  <a:cubicBezTo>
                    <a:pt x="2" y="36"/>
                    <a:pt x="6" y="40"/>
                    <a:pt x="7" y="40"/>
                  </a:cubicBezTo>
                  <a:cubicBezTo>
                    <a:pt x="8" y="40"/>
                    <a:pt x="13" y="38"/>
                    <a:pt x="13" y="41"/>
                  </a:cubicBezTo>
                  <a:cubicBezTo>
                    <a:pt x="14" y="44"/>
                    <a:pt x="11" y="50"/>
                    <a:pt x="12" y="51"/>
                  </a:cubicBezTo>
                  <a:cubicBezTo>
                    <a:pt x="12" y="53"/>
                    <a:pt x="19" y="62"/>
                    <a:pt x="19" y="61"/>
                  </a:cubicBezTo>
                  <a:cubicBezTo>
                    <a:pt x="20" y="60"/>
                    <a:pt x="18" y="56"/>
                    <a:pt x="20" y="54"/>
                  </a:cubicBezTo>
                  <a:cubicBezTo>
                    <a:pt x="22" y="52"/>
                    <a:pt x="25" y="54"/>
                    <a:pt x="24" y="49"/>
                  </a:cubicBezTo>
                  <a:cubicBezTo>
                    <a:pt x="24" y="43"/>
                    <a:pt x="26" y="43"/>
                    <a:pt x="24" y="4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40" name="Google Shape;2040;p124"/>
            <p:cNvSpPr/>
            <p:nvPr/>
          </p:nvSpPr>
          <p:spPr>
            <a:xfrm>
              <a:off x="7988300" y="3619500"/>
              <a:ext cx="76200" cy="58738"/>
            </a:xfrm>
            <a:custGeom>
              <a:avLst/>
              <a:gdLst/>
              <a:ahLst/>
              <a:cxnLst/>
              <a:rect l="l" t="t" r="r" b="b"/>
              <a:pathLst>
                <a:path w="27" h="21" extrusionOk="0">
                  <a:moveTo>
                    <a:pt x="1" y="3"/>
                  </a:moveTo>
                  <a:cubicBezTo>
                    <a:pt x="0" y="0"/>
                    <a:pt x="27" y="17"/>
                    <a:pt x="24" y="19"/>
                  </a:cubicBezTo>
                  <a:cubicBezTo>
                    <a:pt x="21" y="21"/>
                    <a:pt x="1" y="6"/>
                    <a:pt x="1" y="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41" name="Google Shape;2041;p124"/>
            <p:cNvSpPr/>
            <p:nvPr/>
          </p:nvSpPr>
          <p:spPr>
            <a:xfrm>
              <a:off x="5842000" y="2173288"/>
              <a:ext cx="171450" cy="117475"/>
            </a:xfrm>
            <a:custGeom>
              <a:avLst/>
              <a:gdLst/>
              <a:ahLst/>
              <a:cxnLst/>
              <a:rect l="l" t="t" r="r" b="b"/>
              <a:pathLst>
                <a:path w="62" h="42" extrusionOk="0">
                  <a:moveTo>
                    <a:pt x="51" y="34"/>
                  </a:moveTo>
                  <a:cubicBezTo>
                    <a:pt x="52" y="35"/>
                    <a:pt x="52" y="36"/>
                    <a:pt x="54" y="36"/>
                  </a:cubicBezTo>
                  <a:cubicBezTo>
                    <a:pt x="55" y="36"/>
                    <a:pt x="58" y="36"/>
                    <a:pt x="59" y="38"/>
                  </a:cubicBezTo>
                  <a:cubicBezTo>
                    <a:pt x="61" y="37"/>
                    <a:pt x="62" y="37"/>
                    <a:pt x="62" y="37"/>
                  </a:cubicBezTo>
                  <a:cubicBezTo>
                    <a:pt x="62" y="37"/>
                    <a:pt x="61" y="29"/>
                    <a:pt x="60" y="26"/>
                  </a:cubicBezTo>
                  <a:cubicBezTo>
                    <a:pt x="60" y="24"/>
                    <a:pt x="52" y="21"/>
                    <a:pt x="52" y="21"/>
                  </a:cubicBezTo>
                  <a:cubicBezTo>
                    <a:pt x="51" y="14"/>
                    <a:pt x="51" y="14"/>
                    <a:pt x="51" y="14"/>
                  </a:cubicBezTo>
                  <a:cubicBezTo>
                    <a:pt x="51" y="14"/>
                    <a:pt x="42" y="16"/>
                    <a:pt x="41" y="15"/>
                  </a:cubicBezTo>
                  <a:cubicBezTo>
                    <a:pt x="39" y="14"/>
                    <a:pt x="36" y="16"/>
                    <a:pt x="34" y="14"/>
                  </a:cubicBezTo>
                  <a:cubicBezTo>
                    <a:pt x="32" y="12"/>
                    <a:pt x="30" y="15"/>
                    <a:pt x="27" y="13"/>
                  </a:cubicBezTo>
                  <a:cubicBezTo>
                    <a:pt x="24" y="12"/>
                    <a:pt x="16" y="14"/>
                    <a:pt x="15" y="13"/>
                  </a:cubicBezTo>
                  <a:cubicBezTo>
                    <a:pt x="15" y="11"/>
                    <a:pt x="19" y="7"/>
                    <a:pt x="21" y="8"/>
                  </a:cubicBezTo>
                  <a:cubicBezTo>
                    <a:pt x="22" y="8"/>
                    <a:pt x="22" y="8"/>
                    <a:pt x="24" y="8"/>
                  </a:cubicBezTo>
                  <a:cubicBezTo>
                    <a:pt x="25" y="6"/>
                    <a:pt x="27" y="2"/>
                    <a:pt x="26" y="1"/>
                  </a:cubicBezTo>
                  <a:cubicBezTo>
                    <a:pt x="26" y="0"/>
                    <a:pt x="23" y="1"/>
                    <a:pt x="21" y="2"/>
                  </a:cubicBezTo>
                  <a:cubicBezTo>
                    <a:pt x="19" y="4"/>
                    <a:pt x="15" y="2"/>
                    <a:pt x="15" y="4"/>
                  </a:cubicBezTo>
                  <a:cubicBezTo>
                    <a:pt x="14" y="6"/>
                    <a:pt x="13" y="8"/>
                    <a:pt x="11" y="8"/>
                  </a:cubicBezTo>
                  <a:cubicBezTo>
                    <a:pt x="9" y="8"/>
                    <a:pt x="10" y="12"/>
                    <a:pt x="8" y="13"/>
                  </a:cubicBezTo>
                  <a:cubicBezTo>
                    <a:pt x="6" y="14"/>
                    <a:pt x="1" y="13"/>
                    <a:pt x="1" y="15"/>
                  </a:cubicBezTo>
                  <a:cubicBezTo>
                    <a:pt x="0" y="18"/>
                    <a:pt x="6" y="19"/>
                    <a:pt x="6" y="22"/>
                  </a:cubicBezTo>
                  <a:cubicBezTo>
                    <a:pt x="5" y="24"/>
                    <a:pt x="9" y="27"/>
                    <a:pt x="7" y="29"/>
                  </a:cubicBezTo>
                  <a:cubicBezTo>
                    <a:pt x="5" y="30"/>
                    <a:pt x="3" y="33"/>
                    <a:pt x="3" y="37"/>
                  </a:cubicBezTo>
                  <a:cubicBezTo>
                    <a:pt x="5" y="38"/>
                    <a:pt x="6" y="39"/>
                    <a:pt x="7" y="38"/>
                  </a:cubicBezTo>
                  <a:cubicBezTo>
                    <a:pt x="8" y="35"/>
                    <a:pt x="15" y="38"/>
                    <a:pt x="15" y="35"/>
                  </a:cubicBezTo>
                  <a:cubicBezTo>
                    <a:pt x="15" y="33"/>
                    <a:pt x="23" y="34"/>
                    <a:pt x="23" y="32"/>
                  </a:cubicBezTo>
                  <a:cubicBezTo>
                    <a:pt x="23" y="29"/>
                    <a:pt x="27" y="24"/>
                    <a:pt x="30" y="25"/>
                  </a:cubicBezTo>
                  <a:cubicBezTo>
                    <a:pt x="33" y="25"/>
                    <a:pt x="30" y="30"/>
                    <a:pt x="33" y="31"/>
                  </a:cubicBezTo>
                  <a:cubicBezTo>
                    <a:pt x="37" y="33"/>
                    <a:pt x="32" y="39"/>
                    <a:pt x="34" y="41"/>
                  </a:cubicBezTo>
                  <a:cubicBezTo>
                    <a:pt x="34" y="42"/>
                    <a:pt x="36" y="41"/>
                    <a:pt x="38" y="41"/>
                  </a:cubicBezTo>
                  <a:cubicBezTo>
                    <a:pt x="39" y="41"/>
                    <a:pt x="40" y="40"/>
                    <a:pt x="42" y="40"/>
                  </a:cubicBezTo>
                  <a:cubicBezTo>
                    <a:pt x="45" y="37"/>
                    <a:pt x="49" y="33"/>
                    <a:pt x="51" y="34"/>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42" name="Google Shape;2042;p124"/>
            <p:cNvSpPr/>
            <p:nvPr/>
          </p:nvSpPr>
          <p:spPr>
            <a:xfrm>
              <a:off x="2555875" y="2565400"/>
              <a:ext cx="19050" cy="42863"/>
            </a:xfrm>
            <a:custGeom>
              <a:avLst/>
              <a:gdLst/>
              <a:ahLst/>
              <a:cxnLst/>
              <a:rect l="l" t="t" r="r" b="b"/>
              <a:pathLst>
                <a:path w="7" h="15" extrusionOk="0">
                  <a:moveTo>
                    <a:pt x="6" y="14"/>
                  </a:moveTo>
                  <a:cubicBezTo>
                    <a:pt x="5" y="15"/>
                    <a:pt x="3" y="12"/>
                    <a:pt x="2" y="11"/>
                  </a:cubicBezTo>
                  <a:cubicBezTo>
                    <a:pt x="2" y="9"/>
                    <a:pt x="0" y="8"/>
                    <a:pt x="0" y="5"/>
                  </a:cubicBezTo>
                  <a:cubicBezTo>
                    <a:pt x="0" y="2"/>
                    <a:pt x="1" y="0"/>
                    <a:pt x="3" y="3"/>
                  </a:cubicBezTo>
                  <a:cubicBezTo>
                    <a:pt x="4" y="6"/>
                    <a:pt x="3" y="8"/>
                    <a:pt x="4" y="9"/>
                  </a:cubicBezTo>
                  <a:cubicBezTo>
                    <a:pt x="4" y="10"/>
                    <a:pt x="7" y="12"/>
                    <a:pt x="6" y="14"/>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43" name="Google Shape;2043;p124"/>
            <p:cNvSpPr/>
            <p:nvPr/>
          </p:nvSpPr>
          <p:spPr>
            <a:xfrm>
              <a:off x="2924175" y="2906713"/>
              <a:ext cx="26988" cy="22225"/>
            </a:xfrm>
            <a:custGeom>
              <a:avLst/>
              <a:gdLst/>
              <a:ahLst/>
              <a:cxnLst/>
              <a:rect l="l" t="t" r="r" b="b"/>
              <a:pathLst>
                <a:path w="10" h="8" extrusionOk="0">
                  <a:moveTo>
                    <a:pt x="2" y="7"/>
                  </a:moveTo>
                  <a:cubicBezTo>
                    <a:pt x="1" y="6"/>
                    <a:pt x="4" y="4"/>
                    <a:pt x="2" y="3"/>
                  </a:cubicBezTo>
                  <a:cubicBezTo>
                    <a:pt x="0" y="2"/>
                    <a:pt x="6" y="0"/>
                    <a:pt x="8" y="1"/>
                  </a:cubicBezTo>
                  <a:cubicBezTo>
                    <a:pt x="10" y="3"/>
                    <a:pt x="10" y="5"/>
                    <a:pt x="8" y="6"/>
                  </a:cubicBezTo>
                  <a:cubicBezTo>
                    <a:pt x="7" y="7"/>
                    <a:pt x="3" y="8"/>
                    <a:pt x="2" y="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44" name="Google Shape;2044;p124"/>
            <p:cNvSpPr/>
            <p:nvPr/>
          </p:nvSpPr>
          <p:spPr>
            <a:xfrm>
              <a:off x="5289550" y="2162175"/>
              <a:ext cx="74613" cy="63500"/>
            </a:xfrm>
            <a:custGeom>
              <a:avLst/>
              <a:gdLst/>
              <a:ahLst/>
              <a:cxnLst/>
              <a:rect l="l" t="t" r="r" b="b"/>
              <a:pathLst>
                <a:path w="27" h="23" extrusionOk="0">
                  <a:moveTo>
                    <a:pt x="26" y="18"/>
                  </a:moveTo>
                  <a:cubicBezTo>
                    <a:pt x="26" y="16"/>
                    <a:pt x="21" y="14"/>
                    <a:pt x="21" y="12"/>
                  </a:cubicBezTo>
                  <a:cubicBezTo>
                    <a:pt x="21" y="10"/>
                    <a:pt x="17" y="7"/>
                    <a:pt x="18" y="5"/>
                  </a:cubicBezTo>
                  <a:cubicBezTo>
                    <a:pt x="18" y="4"/>
                    <a:pt x="16" y="2"/>
                    <a:pt x="16" y="1"/>
                  </a:cubicBezTo>
                  <a:cubicBezTo>
                    <a:pt x="13" y="0"/>
                    <a:pt x="11" y="0"/>
                    <a:pt x="8" y="0"/>
                  </a:cubicBezTo>
                  <a:cubicBezTo>
                    <a:pt x="5" y="0"/>
                    <a:pt x="3" y="1"/>
                    <a:pt x="0" y="2"/>
                  </a:cubicBezTo>
                  <a:cubicBezTo>
                    <a:pt x="2" y="4"/>
                    <a:pt x="1" y="5"/>
                    <a:pt x="2" y="8"/>
                  </a:cubicBezTo>
                  <a:cubicBezTo>
                    <a:pt x="3" y="12"/>
                    <a:pt x="7" y="10"/>
                    <a:pt x="8" y="11"/>
                  </a:cubicBezTo>
                  <a:cubicBezTo>
                    <a:pt x="9" y="11"/>
                    <a:pt x="9" y="12"/>
                    <a:pt x="10" y="14"/>
                  </a:cubicBezTo>
                  <a:cubicBezTo>
                    <a:pt x="10" y="14"/>
                    <a:pt x="10" y="14"/>
                    <a:pt x="10" y="14"/>
                  </a:cubicBezTo>
                  <a:cubicBezTo>
                    <a:pt x="12" y="14"/>
                    <a:pt x="12" y="15"/>
                    <a:pt x="13" y="15"/>
                  </a:cubicBezTo>
                  <a:cubicBezTo>
                    <a:pt x="14" y="16"/>
                    <a:pt x="16" y="17"/>
                    <a:pt x="16" y="17"/>
                  </a:cubicBezTo>
                  <a:cubicBezTo>
                    <a:pt x="18" y="18"/>
                    <a:pt x="18" y="16"/>
                    <a:pt x="20" y="19"/>
                  </a:cubicBezTo>
                  <a:cubicBezTo>
                    <a:pt x="22" y="21"/>
                    <a:pt x="22" y="21"/>
                    <a:pt x="22" y="23"/>
                  </a:cubicBezTo>
                  <a:cubicBezTo>
                    <a:pt x="24" y="23"/>
                    <a:pt x="26" y="23"/>
                    <a:pt x="27" y="22"/>
                  </a:cubicBezTo>
                  <a:cubicBezTo>
                    <a:pt x="26" y="20"/>
                    <a:pt x="26" y="19"/>
                    <a:pt x="26" y="18"/>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45" name="Google Shape;2045;p124"/>
            <p:cNvSpPr/>
            <p:nvPr/>
          </p:nvSpPr>
          <p:spPr>
            <a:xfrm>
              <a:off x="5324475" y="2147888"/>
              <a:ext cx="112713" cy="88900"/>
            </a:xfrm>
            <a:custGeom>
              <a:avLst/>
              <a:gdLst/>
              <a:ahLst/>
              <a:cxnLst/>
              <a:rect l="l" t="t" r="r" b="b"/>
              <a:pathLst>
                <a:path w="40" h="32" extrusionOk="0">
                  <a:moveTo>
                    <a:pt x="37" y="10"/>
                  </a:moveTo>
                  <a:cubicBezTo>
                    <a:pt x="36" y="9"/>
                    <a:pt x="33" y="5"/>
                    <a:pt x="30" y="1"/>
                  </a:cubicBezTo>
                  <a:cubicBezTo>
                    <a:pt x="29" y="4"/>
                    <a:pt x="26" y="3"/>
                    <a:pt x="25" y="5"/>
                  </a:cubicBezTo>
                  <a:cubicBezTo>
                    <a:pt x="24" y="7"/>
                    <a:pt x="22" y="5"/>
                    <a:pt x="21" y="5"/>
                  </a:cubicBezTo>
                  <a:cubicBezTo>
                    <a:pt x="20" y="5"/>
                    <a:pt x="18" y="1"/>
                    <a:pt x="15" y="1"/>
                  </a:cubicBezTo>
                  <a:cubicBezTo>
                    <a:pt x="15" y="1"/>
                    <a:pt x="14" y="0"/>
                    <a:pt x="13" y="0"/>
                  </a:cubicBezTo>
                  <a:cubicBezTo>
                    <a:pt x="12" y="1"/>
                    <a:pt x="11" y="2"/>
                    <a:pt x="11" y="3"/>
                  </a:cubicBezTo>
                  <a:cubicBezTo>
                    <a:pt x="12" y="4"/>
                    <a:pt x="15" y="5"/>
                    <a:pt x="14" y="6"/>
                  </a:cubicBezTo>
                  <a:cubicBezTo>
                    <a:pt x="13" y="7"/>
                    <a:pt x="9" y="7"/>
                    <a:pt x="8" y="6"/>
                  </a:cubicBezTo>
                  <a:cubicBezTo>
                    <a:pt x="6" y="5"/>
                    <a:pt x="3" y="3"/>
                    <a:pt x="2" y="4"/>
                  </a:cubicBezTo>
                  <a:cubicBezTo>
                    <a:pt x="1" y="5"/>
                    <a:pt x="5" y="9"/>
                    <a:pt x="5" y="10"/>
                  </a:cubicBezTo>
                  <a:cubicBezTo>
                    <a:pt x="4" y="12"/>
                    <a:pt x="8" y="15"/>
                    <a:pt x="8" y="17"/>
                  </a:cubicBezTo>
                  <a:cubicBezTo>
                    <a:pt x="8" y="19"/>
                    <a:pt x="13" y="21"/>
                    <a:pt x="13" y="23"/>
                  </a:cubicBezTo>
                  <a:cubicBezTo>
                    <a:pt x="13" y="24"/>
                    <a:pt x="13" y="25"/>
                    <a:pt x="14" y="27"/>
                  </a:cubicBezTo>
                  <a:cubicBezTo>
                    <a:pt x="18" y="25"/>
                    <a:pt x="21" y="22"/>
                    <a:pt x="24" y="21"/>
                  </a:cubicBezTo>
                  <a:cubicBezTo>
                    <a:pt x="28" y="19"/>
                    <a:pt x="26" y="27"/>
                    <a:pt x="25" y="28"/>
                  </a:cubicBezTo>
                  <a:cubicBezTo>
                    <a:pt x="25" y="29"/>
                    <a:pt x="28" y="31"/>
                    <a:pt x="31" y="32"/>
                  </a:cubicBezTo>
                  <a:cubicBezTo>
                    <a:pt x="31" y="31"/>
                    <a:pt x="31" y="29"/>
                    <a:pt x="33" y="28"/>
                  </a:cubicBezTo>
                  <a:cubicBezTo>
                    <a:pt x="37" y="23"/>
                    <a:pt x="40" y="15"/>
                    <a:pt x="37" y="10"/>
                  </a:cubicBezTo>
                  <a:close/>
                  <a:moveTo>
                    <a:pt x="3" y="22"/>
                  </a:moveTo>
                  <a:cubicBezTo>
                    <a:pt x="3" y="22"/>
                    <a:pt x="1" y="21"/>
                    <a:pt x="0" y="20"/>
                  </a:cubicBezTo>
                  <a:cubicBezTo>
                    <a:pt x="0" y="22"/>
                    <a:pt x="0" y="24"/>
                    <a:pt x="2" y="25"/>
                  </a:cubicBezTo>
                  <a:cubicBezTo>
                    <a:pt x="6" y="26"/>
                    <a:pt x="1" y="27"/>
                    <a:pt x="8" y="28"/>
                  </a:cubicBezTo>
                  <a:cubicBezTo>
                    <a:pt x="8" y="28"/>
                    <a:pt x="9" y="28"/>
                    <a:pt x="9" y="28"/>
                  </a:cubicBezTo>
                  <a:cubicBezTo>
                    <a:pt x="9" y="26"/>
                    <a:pt x="9" y="26"/>
                    <a:pt x="7" y="24"/>
                  </a:cubicBezTo>
                  <a:cubicBezTo>
                    <a:pt x="5" y="21"/>
                    <a:pt x="5" y="23"/>
                    <a:pt x="3" y="2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46" name="Google Shape;2046;p124"/>
            <p:cNvSpPr/>
            <p:nvPr/>
          </p:nvSpPr>
          <p:spPr>
            <a:xfrm>
              <a:off x="5680075" y="2239963"/>
              <a:ext cx="322263" cy="231775"/>
            </a:xfrm>
            <a:custGeom>
              <a:avLst/>
              <a:gdLst/>
              <a:ahLst/>
              <a:cxnLst/>
              <a:rect l="l" t="t" r="r" b="b"/>
              <a:pathLst>
                <a:path w="116" h="83" extrusionOk="0">
                  <a:moveTo>
                    <a:pt x="112" y="12"/>
                  </a:moveTo>
                  <a:cubicBezTo>
                    <a:pt x="110" y="12"/>
                    <a:pt x="110" y="11"/>
                    <a:pt x="109" y="10"/>
                  </a:cubicBezTo>
                  <a:cubicBezTo>
                    <a:pt x="107" y="9"/>
                    <a:pt x="103" y="13"/>
                    <a:pt x="100" y="16"/>
                  </a:cubicBezTo>
                  <a:cubicBezTo>
                    <a:pt x="98" y="16"/>
                    <a:pt x="97" y="17"/>
                    <a:pt x="96" y="17"/>
                  </a:cubicBezTo>
                  <a:cubicBezTo>
                    <a:pt x="94" y="17"/>
                    <a:pt x="92" y="18"/>
                    <a:pt x="92" y="17"/>
                  </a:cubicBezTo>
                  <a:cubicBezTo>
                    <a:pt x="90" y="15"/>
                    <a:pt x="95" y="9"/>
                    <a:pt x="91" y="7"/>
                  </a:cubicBezTo>
                  <a:cubicBezTo>
                    <a:pt x="88" y="6"/>
                    <a:pt x="91" y="1"/>
                    <a:pt x="88" y="1"/>
                  </a:cubicBezTo>
                  <a:cubicBezTo>
                    <a:pt x="85" y="0"/>
                    <a:pt x="81" y="5"/>
                    <a:pt x="81" y="8"/>
                  </a:cubicBezTo>
                  <a:cubicBezTo>
                    <a:pt x="81" y="10"/>
                    <a:pt x="73" y="9"/>
                    <a:pt x="73" y="11"/>
                  </a:cubicBezTo>
                  <a:cubicBezTo>
                    <a:pt x="73" y="14"/>
                    <a:pt x="66" y="11"/>
                    <a:pt x="65" y="14"/>
                  </a:cubicBezTo>
                  <a:cubicBezTo>
                    <a:pt x="64" y="16"/>
                    <a:pt x="60" y="12"/>
                    <a:pt x="58" y="12"/>
                  </a:cubicBezTo>
                  <a:cubicBezTo>
                    <a:pt x="56" y="12"/>
                    <a:pt x="54" y="9"/>
                    <a:pt x="51" y="9"/>
                  </a:cubicBezTo>
                  <a:cubicBezTo>
                    <a:pt x="49" y="10"/>
                    <a:pt x="47" y="9"/>
                    <a:pt x="45" y="8"/>
                  </a:cubicBezTo>
                  <a:cubicBezTo>
                    <a:pt x="43" y="8"/>
                    <a:pt x="41" y="13"/>
                    <a:pt x="38" y="12"/>
                  </a:cubicBezTo>
                  <a:cubicBezTo>
                    <a:pt x="36" y="11"/>
                    <a:pt x="35" y="17"/>
                    <a:pt x="34" y="20"/>
                  </a:cubicBezTo>
                  <a:cubicBezTo>
                    <a:pt x="33" y="23"/>
                    <a:pt x="22" y="23"/>
                    <a:pt x="22" y="27"/>
                  </a:cubicBezTo>
                  <a:cubicBezTo>
                    <a:pt x="23" y="30"/>
                    <a:pt x="16" y="31"/>
                    <a:pt x="15" y="29"/>
                  </a:cubicBezTo>
                  <a:cubicBezTo>
                    <a:pt x="15" y="27"/>
                    <a:pt x="10" y="28"/>
                    <a:pt x="10" y="28"/>
                  </a:cubicBezTo>
                  <a:cubicBezTo>
                    <a:pt x="9" y="27"/>
                    <a:pt x="6" y="28"/>
                    <a:pt x="6" y="31"/>
                  </a:cubicBezTo>
                  <a:cubicBezTo>
                    <a:pt x="6" y="35"/>
                    <a:pt x="3" y="36"/>
                    <a:pt x="3" y="38"/>
                  </a:cubicBezTo>
                  <a:cubicBezTo>
                    <a:pt x="3" y="39"/>
                    <a:pt x="1" y="43"/>
                    <a:pt x="2" y="45"/>
                  </a:cubicBezTo>
                  <a:cubicBezTo>
                    <a:pt x="3" y="47"/>
                    <a:pt x="0" y="50"/>
                    <a:pt x="2" y="53"/>
                  </a:cubicBezTo>
                  <a:cubicBezTo>
                    <a:pt x="3" y="57"/>
                    <a:pt x="3" y="61"/>
                    <a:pt x="3" y="62"/>
                  </a:cubicBezTo>
                  <a:cubicBezTo>
                    <a:pt x="4" y="64"/>
                    <a:pt x="10" y="63"/>
                    <a:pt x="11" y="67"/>
                  </a:cubicBezTo>
                  <a:cubicBezTo>
                    <a:pt x="12" y="70"/>
                    <a:pt x="3" y="76"/>
                    <a:pt x="3" y="78"/>
                  </a:cubicBezTo>
                  <a:cubicBezTo>
                    <a:pt x="3" y="79"/>
                    <a:pt x="3" y="80"/>
                    <a:pt x="4" y="81"/>
                  </a:cubicBezTo>
                  <a:cubicBezTo>
                    <a:pt x="8" y="81"/>
                    <a:pt x="13" y="81"/>
                    <a:pt x="17" y="82"/>
                  </a:cubicBezTo>
                  <a:cubicBezTo>
                    <a:pt x="22" y="83"/>
                    <a:pt x="49" y="79"/>
                    <a:pt x="49" y="78"/>
                  </a:cubicBezTo>
                  <a:cubicBezTo>
                    <a:pt x="50" y="77"/>
                    <a:pt x="48" y="71"/>
                    <a:pt x="48" y="70"/>
                  </a:cubicBezTo>
                  <a:cubicBezTo>
                    <a:pt x="49" y="69"/>
                    <a:pt x="52" y="66"/>
                    <a:pt x="55" y="66"/>
                  </a:cubicBezTo>
                  <a:cubicBezTo>
                    <a:pt x="58" y="66"/>
                    <a:pt x="60" y="67"/>
                    <a:pt x="60" y="65"/>
                  </a:cubicBezTo>
                  <a:cubicBezTo>
                    <a:pt x="60" y="63"/>
                    <a:pt x="68" y="60"/>
                    <a:pt x="69" y="62"/>
                  </a:cubicBezTo>
                  <a:cubicBezTo>
                    <a:pt x="70" y="64"/>
                    <a:pt x="72" y="63"/>
                    <a:pt x="73" y="58"/>
                  </a:cubicBezTo>
                  <a:cubicBezTo>
                    <a:pt x="73" y="54"/>
                    <a:pt x="72" y="50"/>
                    <a:pt x="75" y="50"/>
                  </a:cubicBezTo>
                  <a:cubicBezTo>
                    <a:pt x="78" y="50"/>
                    <a:pt x="81" y="48"/>
                    <a:pt x="81" y="46"/>
                  </a:cubicBezTo>
                  <a:cubicBezTo>
                    <a:pt x="81" y="45"/>
                    <a:pt x="77" y="42"/>
                    <a:pt x="78" y="41"/>
                  </a:cubicBezTo>
                  <a:cubicBezTo>
                    <a:pt x="79" y="40"/>
                    <a:pt x="86" y="44"/>
                    <a:pt x="87" y="41"/>
                  </a:cubicBezTo>
                  <a:cubicBezTo>
                    <a:pt x="88" y="39"/>
                    <a:pt x="87" y="37"/>
                    <a:pt x="88" y="35"/>
                  </a:cubicBezTo>
                  <a:cubicBezTo>
                    <a:pt x="89" y="33"/>
                    <a:pt x="92" y="31"/>
                    <a:pt x="92" y="29"/>
                  </a:cubicBezTo>
                  <a:cubicBezTo>
                    <a:pt x="92" y="27"/>
                    <a:pt x="92" y="26"/>
                    <a:pt x="90" y="25"/>
                  </a:cubicBezTo>
                  <a:cubicBezTo>
                    <a:pt x="89" y="23"/>
                    <a:pt x="89" y="21"/>
                    <a:pt x="92" y="20"/>
                  </a:cubicBezTo>
                  <a:cubicBezTo>
                    <a:pt x="92" y="20"/>
                    <a:pt x="92" y="20"/>
                    <a:pt x="93" y="20"/>
                  </a:cubicBezTo>
                  <a:cubicBezTo>
                    <a:pt x="94" y="20"/>
                    <a:pt x="96" y="19"/>
                    <a:pt x="97" y="19"/>
                  </a:cubicBezTo>
                  <a:cubicBezTo>
                    <a:pt x="100" y="16"/>
                    <a:pt x="106" y="15"/>
                    <a:pt x="108" y="15"/>
                  </a:cubicBezTo>
                  <a:cubicBezTo>
                    <a:pt x="110" y="16"/>
                    <a:pt x="113" y="15"/>
                    <a:pt x="116" y="13"/>
                  </a:cubicBezTo>
                  <a:cubicBezTo>
                    <a:pt x="114" y="12"/>
                    <a:pt x="113" y="12"/>
                    <a:pt x="112" y="1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47" name="Google Shape;2047;p124"/>
            <p:cNvSpPr/>
            <p:nvPr/>
          </p:nvSpPr>
          <p:spPr>
            <a:xfrm>
              <a:off x="5691188" y="2276475"/>
              <a:ext cx="369888" cy="334963"/>
            </a:xfrm>
            <a:custGeom>
              <a:avLst/>
              <a:gdLst/>
              <a:ahLst/>
              <a:cxnLst/>
              <a:rect l="l" t="t" r="r" b="b"/>
              <a:pathLst>
                <a:path w="133" h="120" extrusionOk="0">
                  <a:moveTo>
                    <a:pt x="127" y="12"/>
                  </a:moveTo>
                  <a:cubicBezTo>
                    <a:pt x="123" y="11"/>
                    <a:pt x="123" y="7"/>
                    <a:pt x="123" y="6"/>
                  </a:cubicBezTo>
                  <a:cubicBezTo>
                    <a:pt x="123" y="5"/>
                    <a:pt x="119" y="3"/>
                    <a:pt x="116" y="0"/>
                  </a:cubicBezTo>
                  <a:cubicBezTo>
                    <a:pt x="115" y="0"/>
                    <a:pt x="114" y="1"/>
                    <a:pt x="113" y="1"/>
                  </a:cubicBezTo>
                  <a:cubicBezTo>
                    <a:pt x="113" y="0"/>
                    <a:pt x="112" y="0"/>
                    <a:pt x="112" y="0"/>
                  </a:cubicBezTo>
                  <a:cubicBezTo>
                    <a:pt x="109" y="2"/>
                    <a:pt x="106" y="3"/>
                    <a:pt x="104" y="2"/>
                  </a:cubicBezTo>
                  <a:cubicBezTo>
                    <a:pt x="102" y="2"/>
                    <a:pt x="96" y="3"/>
                    <a:pt x="93" y="6"/>
                  </a:cubicBezTo>
                  <a:cubicBezTo>
                    <a:pt x="92" y="6"/>
                    <a:pt x="90" y="7"/>
                    <a:pt x="89" y="7"/>
                  </a:cubicBezTo>
                  <a:cubicBezTo>
                    <a:pt x="88" y="7"/>
                    <a:pt x="88" y="7"/>
                    <a:pt x="88" y="7"/>
                  </a:cubicBezTo>
                  <a:cubicBezTo>
                    <a:pt x="85" y="8"/>
                    <a:pt x="85" y="10"/>
                    <a:pt x="86" y="12"/>
                  </a:cubicBezTo>
                  <a:cubicBezTo>
                    <a:pt x="88" y="13"/>
                    <a:pt x="88" y="14"/>
                    <a:pt x="88" y="16"/>
                  </a:cubicBezTo>
                  <a:cubicBezTo>
                    <a:pt x="88" y="18"/>
                    <a:pt x="85" y="20"/>
                    <a:pt x="84" y="22"/>
                  </a:cubicBezTo>
                  <a:cubicBezTo>
                    <a:pt x="83" y="24"/>
                    <a:pt x="84" y="26"/>
                    <a:pt x="83" y="28"/>
                  </a:cubicBezTo>
                  <a:cubicBezTo>
                    <a:pt x="82" y="31"/>
                    <a:pt x="75" y="27"/>
                    <a:pt x="74" y="28"/>
                  </a:cubicBezTo>
                  <a:cubicBezTo>
                    <a:pt x="73" y="29"/>
                    <a:pt x="77" y="32"/>
                    <a:pt x="77" y="33"/>
                  </a:cubicBezTo>
                  <a:cubicBezTo>
                    <a:pt x="77" y="35"/>
                    <a:pt x="74" y="37"/>
                    <a:pt x="71" y="37"/>
                  </a:cubicBezTo>
                  <a:cubicBezTo>
                    <a:pt x="68" y="37"/>
                    <a:pt x="69" y="41"/>
                    <a:pt x="69" y="45"/>
                  </a:cubicBezTo>
                  <a:cubicBezTo>
                    <a:pt x="68" y="50"/>
                    <a:pt x="66" y="51"/>
                    <a:pt x="65" y="49"/>
                  </a:cubicBezTo>
                  <a:cubicBezTo>
                    <a:pt x="64" y="47"/>
                    <a:pt x="56" y="50"/>
                    <a:pt x="56" y="52"/>
                  </a:cubicBezTo>
                  <a:cubicBezTo>
                    <a:pt x="56" y="54"/>
                    <a:pt x="54" y="53"/>
                    <a:pt x="51" y="53"/>
                  </a:cubicBezTo>
                  <a:cubicBezTo>
                    <a:pt x="48" y="53"/>
                    <a:pt x="45" y="56"/>
                    <a:pt x="44" y="57"/>
                  </a:cubicBezTo>
                  <a:cubicBezTo>
                    <a:pt x="44" y="58"/>
                    <a:pt x="46" y="64"/>
                    <a:pt x="45" y="65"/>
                  </a:cubicBezTo>
                  <a:cubicBezTo>
                    <a:pt x="45" y="66"/>
                    <a:pt x="18" y="70"/>
                    <a:pt x="13" y="69"/>
                  </a:cubicBezTo>
                  <a:cubicBezTo>
                    <a:pt x="9" y="68"/>
                    <a:pt x="4" y="68"/>
                    <a:pt x="0" y="68"/>
                  </a:cubicBezTo>
                  <a:cubicBezTo>
                    <a:pt x="2" y="69"/>
                    <a:pt x="4" y="71"/>
                    <a:pt x="4" y="72"/>
                  </a:cubicBezTo>
                  <a:cubicBezTo>
                    <a:pt x="5" y="75"/>
                    <a:pt x="9" y="77"/>
                    <a:pt x="13" y="79"/>
                  </a:cubicBezTo>
                  <a:cubicBezTo>
                    <a:pt x="16" y="81"/>
                    <a:pt x="14" y="87"/>
                    <a:pt x="16" y="88"/>
                  </a:cubicBezTo>
                  <a:cubicBezTo>
                    <a:pt x="18" y="89"/>
                    <a:pt x="21" y="94"/>
                    <a:pt x="18" y="94"/>
                  </a:cubicBezTo>
                  <a:cubicBezTo>
                    <a:pt x="16" y="94"/>
                    <a:pt x="13" y="95"/>
                    <a:pt x="11" y="96"/>
                  </a:cubicBezTo>
                  <a:cubicBezTo>
                    <a:pt x="8" y="97"/>
                    <a:pt x="6" y="101"/>
                    <a:pt x="6" y="104"/>
                  </a:cubicBezTo>
                  <a:cubicBezTo>
                    <a:pt x="6" y="105"/>
                    <a:pt x="6" y="106"/>
                    <a:pt x="6" y="106"/>
                  </a:cubicBezTo>
                  <a:cubicBezTo>
                    <a:pt x="13" y="107"/>
                    <a:pt x="20" y="106"/>
                    <a:pt x="21" y="105"/>
                  </a:cubicBezTo>
                  <a:cubicBezTo>
                    <a:pt x="22" y="104"/>
                    <a:pt x="25" y="103"/>
                    <a:pt x="27" y="104"/>
                  </a:cubicBezTo>
                  <a:cubicBezTo>
                    <a:pt x="29" y="106"/>
                    <a:pt x="37" y="106"/>
                    <a:pt x="40" y="104"/>
                  </a:cubicBezTo>
                  <a:cubicBezTo>
                    <a:pt x="44" y="102"/>
                    <a:pt x="46" y="104"/>
                    <a:pt x="47" y="106"/>
                  </a:cubicBezTo>
                  <a:cubicBezTo>
                    <a:pt x="47" y="108"/>
                    <a:pt x="48" y="109"/>
                    <a:pt x="50" y="111"/>
                  </a:cubicBezTo>
                  <a:cubicBezTo>
                    <a:pt x="52" y="112"/>
                    <a:pt x="51" y="114"/>
                    <a:pt x="52" y="116"/>
                  </a:cubicBezTo>
                  <a:cubicBezTo>
                    <a:pt x="53" y="118"/>
                    <a:pt x="56" y="118"/>
                    <a:pt x="59" y="119"/>
                  </a:cubicBezTo>
                  <a:cubicBezTo>
                    <a:pt x="59" y="119"/>
                    <a:pt x="60" y="120"/>
                    <a:pt x="60" y="120"/>
                  </a:cubicBezTo>
                  <a:cubicBezTo>
                    <a:pt x="60" y="120"/>
                    <a:pt x="61" y="119"/>
                    <a:pt x="61" y="119"/>
                  </a:cubicBezTo>
                  <a:cubicBezTo>
                    <a:pt x="63" y="117"/>
                    <a:pt x="63" y="113"/>
                    <a:pt x="68" y="114"/>
                  </a:cubicBezTo>
                  <a:cubicBezTo>
                    <a:pt x="73" y="115"/>
                    <a:pt x="73" y="113"/>
                    <a:pt x="76" y="114"/>
                  </a:cubicBezTo>
                  <a:cubicBezTo>
                    <a:pt x="79" y="115"/>
                    <a:pt x="80" y="114"/>
                    <a:pt x="82" y="112"/>
                  </a:cubicBezTo>
                  <a:cubicBezTo>
                    <a:pt x="83" y="110"/>
                    <a:pt x="80" y="107"/>
                    <a:pt x="79" y="105"/>
                  </a:cubicBezTo>
                  <a:cubicBezTo>
                    <a:pt x="77" y="103"/>
                    <a:pt x="75" y="100"/>
                    <a:pt x="75" y="97"/>
                  </a:cubicBezTo>
                  <a:cubicBezTo>
                    <a:pt x="76" y="94"/>
                    <a:pt x="70" y="94"/>
                    <a:pt x="70" y="91"/>
                  </a:cubicBezTo>
                  <a:cubicBezTo>
                    <a:pt x="70" y="89"/>
                    <a:pt x="75" y="84"/>
                    <a:pt x="76" y="83"/>
                  </a:cubicBezTo>
                  <a:cubicBezTo>
                    <a:pt x="77" y="83"/>
                    <a:pt x="81" y="86"/>
                    <a:pt x="82" y="84"/>
                  </a:cubicBezTo>
                  <a:cubicBezTo>
                    <a:pt x="83" y="82"/>
                    <a:pt x="86" y="83"/>
                    <a:pt x="88" y="84"/>
                  </a:cubicBezTo>
                  <a:cubicBezTo>
                    <a:pt x="89" y="84"/>
                    <a:pt x="92" y="81"/>
                    <a:pt x="92" y="78"/>
                  </a:cubicBezTo>
                  <a:cubicBezTo>
                    <a:pt x="93" y="75"/>
                    <a:pt x="98" y="75"/>
                    <a:pt x="99" y="74"/>
                  </a:cubicBezTo>
                  <a:cubicBezTo>
                    <a:pt x="100" y="73"/>
                    <a:pt x="101" y="66"/>
                    <a:pt x="102" y="65"/>
                  </a:cubicBezTo>
                  <a:cubicBezTo>
                    <a:pt x="103" y="64"/>
                    <a:pt x="107" y="65"/>
                    <a:pt x="107" y="61"/>
                  </a:cubicBezTo>
                  <a:cubicBezTo>
                    <a:pt x="107" y="58"/>
                    <a:pt x="109" y="57"/>
                    <a:pt x="111" y="57"/>
                  </a:cubicBezTo>
                  <a:cubicBezTo>
                    <a:pt x="113" y="56"/>
                    <a:pt x="112" y="53"/>
                    <a:pt x="112" y="51"/>
                  </a:cubicBezTo>
                  <a:cubicBezTo>
                    <a:pt x="113" y="48"/>
                    <a:pt x="114" y="45"/>
                    <a:pt x="116" y="45"/>
                  </a:cubicBezTo>
                  <a:cubicBezTo>
                    <a:pt x="119" y="44"/>
                    <a:pt x="115" y="41"/>
                    <a:pt x="113" y="41"/>
                  </a:cubicBezTo>
                  <a:cubicBezTo>
                    <a:pt x="110" y="42"/>
                    <a:pt x="108" y="34"/>
                    <a:pt x="108" y="34"/>
                  </a:cubicBezTo>
                  <a:cubicBezTo>
                    <a:pt x="108" y="34"/>
                    <a:pt x="108" y="27"/>
                    <a:pt x="106" y="26"/>
                  </a:cubicBezTo>
                  <a:cubicBezTo>
                    <a:pt x="105" y="25"/>
                    <a:pt x="107" y="22"/>
                    <a:pt x="111" y="22"/>
                  </a:cubicBezTo>
                  <a:cubicBezTo>
                    <a:pt x="114" y="22"/>
                    <a:pt x="120" y="25"/>
                    <a:pt x="123" y="24"/>
                  </a:cubicBezTo>
                  <a:cubicBezTo>
                    <a:pt x="125" y="22"/>
                    <a:pt x="129" y="21"/>
                    <a:pt x="131" y="21"/>
                  </a:cubicBezTo>
                  <a:cubicBezTo>
                    <a:pt x="132" y="20"/>
                    <a:pt x="133" y="17"/>
                    <a:pt x="133" y="16"/>
                  </a:cubicBezTo>
                  <a:cubicBezTo>
                    <a:pt x="132" y="15"/>
                    <a:pt x="130" y="13"/>
                    <a:pt x="127" y="1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48" name="Google Shape;2048;p124"/>
            <p:cNvSpPr/>
            <p:nvPr/>
          </p:nvSpPr>
          <p:spPr>
            <a:xfrm>
              <a:off x="6435725" y="3022600"/>
              <a:ext cx="1031875" cy="374650"/>
            </a:xfrm>
            <a:custGeom>
              <a:avLst/>
              <a:gdLst/>
              <a:ahLst/>
              <a:cxnLst/>
              <a:rect l="l" t="t" r="r" b="b"/>
              <a:pathLst>
                <a:path w="370" h="134" extrusionOk="0">
                  <a:moveTo>
                    <a:pt x="27" y="57"/>
                  </a:moveTo>
                  <a:cubicBezTo>
                    <a:pt x="26" y="58"/>
                    <a:pt x="29" y="63"/>
                    <a:pt x="31" y="61"/>
                  </a:cubicBezTo>
                  <a:cubicBezTo>
                    <a:pt x="32" y="60"/>
                    <a:pt x="28" y="53"/>
                    <a:pt x="27" y="57"/>
                  </a:cubicBezTo>
                  <a:close/>
                  <a:moveTo>
                    <a:pt x="105" y="71"/>
                  </a:moveTo>
                  <a:cubicBezTo>
                    <a:pt x="105" y="69"/>
                    <a:pt x="99" y="70"/>
                    <a:pt x="100" y="73"/>
                  </a:cubicBezTo>
                  <a:cubicBezTo>
                    <a:pt x="102" y="76"/>
                    <a:pt x="105" y="73"/>
                    <a:pt x="105" y="71"/>
                  </a:cubicBezTo>
                  <a:close/>
                  <a:moveTo>
                    <a:pt x="15" y="36"/>
                  </a:moveTo>
                  <a:cubicBezTo>
                    <a:pt x="15" y="39"/>
                    <a:pt x="17" y="46"/>
                    <a:pt x="20" y="43"/>
                  </a:cubicBezTo>
                  <a:cubicBezTo>
                    <a:pt x="23" y="40"/>
                    <a:pt x="16" y="34"/>
                    <a:pt x="15" y="36"/>
                  </a:cubicBezTo>
                  <a:close/>
                  <a:moveTo>
                    <a:pt x="195" y="77"/>
                  </a:moveTo>
                  <a:cubicBezTo>
                    <a:pt x="198" y="77"/>
                    <a:pt x="198" y="82"/>
                    <a:pt x="197" y="85"/>
                  </a:cubicBezTo>
                  <a:cubicBezTo>
                    <a:pt x="196" y="89"/>
                    <a:pt x="195" y="96"/>
                    <a:pt x="198" y="95"/>
                  </a:cubicBezTo>
                  <a:cubicBezTo>
                    <a:pt x="202" y="93"/>
                    <a:pt x="204" y="89"/>
                    <a:pt x="202" y="87"/>
                  </a:cubicBezTo>
                  <a:cubicBezTo>
                    <a:pt x="200" y="85"/>
                    <a:pt x="200" y="75"/>
                    <a:pt x="201" y="72"/>
                  </a:cubicBezTo>
                  <a:cubicBezTo>
                    <a:pt x="202" y="70"/>
                    <a:pt x="209" y="71"/>
                    <a:pt x="206" y="76"/>
                  </a:cubicBezTo>
                  <a:cubicBezTo>
                    <a:pt x="204" y="80"/>
                    <a:pt x="210" y="79"/>
                    <a:pt x="210" y="84"/>
                  </a:cubicBezTo>
                  <a:cubicBezTo>
                    <a:pt x="210" y="88"/>
                    <a:pt x="214" y="86"/>
                    <a:pt x="218" y="85"/>
                  </a:cubicBezTo>
                  <a:cubicBezTo>
                    <a:pt x="222" y="83"/>
                    <a:pt x="221" y="81"/>
                    <a:pt x="218" y="78"/>
                  </a:cubicBezTo>
                  <a:cubicBezTo>
                    <a:pt x="216" y="76"/>
                    <a:pt x="220" y="71"/>
                    <a:pt x="217" y="69"/>
                  </a:cubicBezTo>
                  <a:cubicBezTo>
                    <a:pt x="213" y="67"/>
                    <a:pt x="211" y="63"/>
                    <a:pt x="214" y="62"/>
                  </a:cubicBezTo>
                  <a:cubicBezTo>
                    <a:pt x="217" y="62"/>
                    <a:pt x="227" y="56"/>
                    <a:pt x="226" y="54"/>
                  </a:cubicBezTo>
                  <a:cubicBezTo>
                    <a:pt x="225" y="51"/>
                    <a:pt x="211" y="54"/>
                    <a:pt x="210" y="58"/>
                  </a:cubicBezTo>
                  <a:cubicBezTo>
                    <a:pt x="209" y="63"/>
                    <a:pt x="199" y="58"/>
                    <a:pt x="200" y="51"/>
                  </a:cubicBezTo>
                  <a:cubicBezTo>
                    <a:pt x="201" y="43"/>
                    <a:pt x="221" y="42"/>
                    <a:pt x="226" y="45"/>
                  </a:cubicBezTo>
                  <a:cubicBezTo>
                    <a:pt x="232" y="47"/>
                    <a:pt x="238" y="40"/>
                    <a:pt x="240" y="36"/>
                  </a:cubicBezTo>
                  <a:cubicBezTo>
                    <a:pt x="243" y="32"/>
                    <a:pt x="236" y="37"/>
                    <a:pt x="232" y="40"/>
                  </a:cubicBezTo>
                  <a:cubicBezTo>
                    <a:pt x="228" y="42"/>
                    <a:pt x="217" y="39"/>
                    <a:pt x="212" y="37"/>
                  </a:cubicBezTo>
                  <a:cubicBezTo>
                    <a:pt x="206" y="36"/>
                    <a:pt x="206" y="41"/>
                    <a:pt x="202" y="41"/>
                  </a:cubicBezTo>
                  <a:cubicBezTo>
                    <a:pt x="197" y="42"/>
                    <a:pt x="198" y="52"/>
                    <a:pt x="196" y="53"/>
                  </a:cubicBezTo>
                  <a:cubicBezTo>
                    <a:pt x="194" y="55"/>
                    <a:pt x="194" y="62"/>
                    <a:pt x="190" y="69"/>
                  </a:cubicBezTo>
                  <a:cubicBezTo>
                    <a:pt x="186" y="76"/>
                    <a:pt x="191" y="77"/>
                    <a:pt x="195" y="77"/>
                  </a:cubicBezTo>
                  <a:close/>
                  <a:moveTo>
                    <a:pt x="86" y="83"/>
                  </a:moveTo>
                  <a:cubicBezTo>
                    <a:pt x="86" y="80"/>
                    <a:pt x="87" y="76"/>
                    <a:pt x="87" y="75"/>
                  </a:cubicBezTo>
                  <a:cubicBezTo>
                    <a:pt x="87" y="73"/>
                    <a:pt x="88" y="72"/>
                    <a:pt x="91" y="73"/>
                  </a:cubicBezTo>
                  <a:cubicBezTo>
                    <a:pt x="93" y="73"/>
                    <a:pt x="93" y="68"/>
                    <a:pt x="91" y="68"/>
                  </a:cubicBezTo>
                  <a:cubicBezTo>
                    <a:pt x="89" y="67"/>
                    <a:pt x="88" y="61"/>
                    <a:pt x="84" y="61"/>
                  </a:cubicBezTo>
                  <a:cubicBezTo>
                    <a:pt x="80" y="61"/>
                    <a:pt x="81" y="65"/>
                    <a:pt x="83" y="65"/>
                  </a:cubicBezTo>
                  <a:cubicBezTo>
                    <a:pt x="86" y="65"/>
                    <a:pt x="87" y="67"/>
                    <a:pt x="86" y="69"/>
                  </a:cubicBezTo>
                  <a:cubicBezTo>
                    <a:pt x="86" y="71"/>
                    <a:pt x="85" y="67"/>
                    <a:pt x="81" y="67"/>
                  </a:cubicBezTo>
                  <a:cubicBezTo>
                    <a:pt x="78" y="68"/>
                    <a:pt x="80" y="63"/>
                    <a:pt x="76" y="63"/>
                  </a:cubicBezTo>
                  <a:cubicBezTo>
                    <a:pt x="73" y="63"/>
                    <a:pt x="73" y="56"/>
                    <a:pt x="69" y="56"/>
                  </a:cubicBezTo>
                  <a:cubicBezTo>
                    <a:pt x="65" y="56"/>
                    <a:pt x="65" y="53"/>
                    <a:pt x="68" y="50"/>
                  </a:cubicBezTo>
                  <a:cubicBezTo>
                    <a:pt x="70" y="48"/>
                    <a:pt x="64" y="46"/>
                    <a:pt x="64" y="43"/>
                  </a:cubicBezTo>
                  <a:cubicBezTo>
                    <a:pt x="64" y="40"/>
                    <a:pt x="59" y="42"/>
                    <a:pt x="59" y="39"/>
                  </a:cubicBezTo>
                  <a:cubicBezTo>
                    <a:pt x="59" y="37"/>
                    <a:pt x="57" y="38"/>
                    <a:pt x="55" y="35"/>
                  </a:cubicBezTo>
                  <a:cubicBezTo>
                    <a:pt x="53" y="32"/>
                    <a:pt x="52" y="35"/>
                    <a:pt x="50" y="33"/>
                  </a:cubicBezTo>
                  <a:cubicBezTo>
                    <a:pt x="48" y="31"/>
                    <a:pt x="46" y="30"/>
                    <a:pt x="44" y="30"/>
                  </a:cubicBezTo>
                  <a:cubicBezTo>
                    <a:pt x="42" y="31"/>
                    <a:pt x="39" y="27"/>
                    <a:pt x="37" y="23"/>
                  </a:cubicBezTo>
                  <a:cubicBezTo>
                    <a:pt x="36" y="20"/>
                    <a:pt x="25" y="15"/>
                    <a:pt x="24" y="11"/>
                  </a:cubicBezTo>
                  <a:cubicBezTo>
                    <a:pt x="22" y="7"/>
                    <a:pt x="18" y="6"/>
                    <a:pt x="12" y="6"/>
                  </a:cubicBezTo>
                  <a:cubicBezTo>
                    <a:pt x="6" y="6"/>
                    <a:pt x="3" y="0"/>
                    <a:pt x="1" y="3"/>
                  </a:cubicBezTo>
                  <a:cubicBezTo>
                    <a:pt x="0" y="7"/>
                    <a:pt x="8" y="16"/>
                    <a:pt x="12" y="18"/>
                  </a:cubicBezTo>
                  <a:cubicBezTo>
                    <a:pt x="16" y="21"/>
                    <a:pt x="19" y="29"/>
                    <a:pt x="23" y="30"/>
                  </a:cubicBezTo>
                  <a:cubicBezTo>
                    <a:pt x="28" y="30"/>
                    <a:pt x="29" y="45"/>
                    <a:pt x="32" y="46"/>
                  </a:cubicBezTo>
                  <a:cubicBezTo>
                    <a:pt x="36" y="46"/>
                    <a:pt x="43" y="58"/>
                    <a:pt x="45" y="64"/>
                  </a:cubicBezTo>
                  <a:cubicBezTo>
                    <a:pt x="46" y="71"/>
                    <a:pt x="54" y="74"/>
                    <a:pt x="56" y="78"/>
                  </a:cubicBezTo>
                  <a:cubicBezTo>
                    <a:pt x="59" y="83"/>
                    <a:pt x="69" y="89"/>
                    <a:pt x="71" y="91"/>
                  </a:cubicBezTo>
                  <a:cubicBezTo>
                    <a:pt x="72" y="93"/>
                    <a:pt x="74" y="97"/>
                    <a:pt x="75" y="95"/>
                  </a:cubicBezTo>
                  <a:cubicBezTo>
                    <a:pt x="76" y="93"/>
                    <a:pt x="81" y="95"/>
                    <a:pt x="83" y="95"/>
                  </a:cubicBezTo>
                  <a:cubicBezTo>
                    <a:pt x="86" y="95"/>
                    <a:pt x="86" y="86"/>
                    <a:pt x="86" y="83"/>
                  </a:cubicBezTo>
                  <a:close/>
                  <a:moveTo>
                    <a:pt x="268" y="45"/>
                  </a:moveTo>
                  <a:cubicBezTo>
                    <a:pt x="273" y="46"/>
                    <a:pt x="271" y="42"/>
                    <a:pt x="271" y="39"/>
                  </a:cubicBezTo>
                  <a:cubicBezTo>
                    <a:pt x="271" y="36"/>
                    <a:pt x="266" y="39"/>
                    <a:pt x="266" y="37"/>
                  </a:cubicBezTo>
                  <a:cubicBezTo>
                    <a:pt x="266" y="35"/>
                    <a:pt x="264" y="29"/>
                    <a:pt x="260" y="34"/>
                  </a:cubicBezTo>
                  <a:cubicBezTo>
                    <a:pt x="257" y="39"/>
                    <a:pt x="262" y="52"/>
                    <a:pt x="265" y="51"/>
                  </a:cubicBezTo>
                  <a:cubicBezTo>
                    <a:pt x="267" y="51"/>
                    <a:pt x="263" y="45"/>
                    <a:pt x="268" y="45"/>
                  </a:cubicBezTo>
                  <a:close/>
                  <a:moveTo>
                    <a:pt x="248" y="75"/>
                  </a:moveTo>
                  <a:cubicBezTo>
                    <a:pt x="249" y="79"/>
                    <a:pt x="256" y="81"/>
                    <a:pt x="258" y="77"/>
                  </a:cubicBezTo>
                  <a:cubicBezTo>
                    <a:pt x="260" y="74"/>
                    <a:pt x="247" y="70"/>
                    <a:pt x="248" y="75"/>
                  </a:cubicBezTo>
                  <a:close/>
                  <a:moveTo>
                    <a:pt x="230" y="115"/>
                  </a:moveTo>
                  <a:cubicBezTo>
                    <a:pt x="223" y="114"/>
                    <a:pt x="219" y="119"/>
                    <a:pt x="212" y="116"/>
                  </a:cubicBezTo>
                  <a:cubicBezTo>
                    <a:pt x="206" y="114"/>
                    <a:pt x="196" y="116"/>
                    <a:pt x="197" y="119"/>
                  </a:cubicBezTo>
                  <a:cubicBezTo>
                    <a:pt x="198" y="120"/>
                    <a:pt x="204" y="121"/>
                    <a:pt x="210" y="121"/>
                  </a:cubicBezTo>
                  <a:cubicBezTo>
                    <a:pt x="217" y="121"/>
                    <a:pt x="223" y="118"/>
                    <a:pt x="227" y="117"/>
                  </a:cubicBezTo>
                  <a:cubicBezTo>
                    <a:pt x="231" y="117"/>
                    <a:pt x="236" y="116"/>
                    <a:pt x="230" y="115"/>
                  </a:cubicBezTo>
                  <a:close/>
                  <a:moveTo>
                    <a:pt x="280" y="71"/>
                  </a:moveTo>
                  <a:cubicBezTo>
                    <a:pt x="274" y="70"/>
                    <a:pt x="264" y="71"/>
                    <a:pt x="265" y="74"/>
                  </a:cubicBezTo>
                  <a:cubicBezTo>
                    <a:pt x="266" y="77"/>
                    <a:pt x="271" y="76"/>
                    <a:pt x="276" y="76"/>
                  </a:cubicBezTo>
                  <a:cubicBezTo>
                    <a:pt x="281" y="76"/>
                    <a:pt x="283" y="80"/>
                    <a:pt x="286" y="80"/>
                  </a:cubicBezTo>
                  <a:cubicBezTo>
                    <a:pt x="288" y="80"/>
                    <a:pt x="287" y="73"/>
                    <a:pt x="280" y="71"/>
                  </a:cubicBezTo>
                  <a:close/>
                  <a:moveTo>
                    <a:pt x="155" y="112"/>
                  </a:moveTo>
                  <a:cubicBezTo>
                    <a:pt x="155" y="110"/>
                    <a:pt x="146" y="112"/>
                    <a:pt x="141" y="110"/>
                  </a:cubicBezTo>
                  <a:cubicBezTo>
                    <a:pt x="137" y="108"/>
                    <a:pt x="146" y="107"/>
                    <a:pt x="149" y="105"/>
                  </a:cubicBezTo>
                  <a:cubicBezTo>
                    <a:pt x="152" y="103"/>
                    <a:pt x="147" y="102"/>
                    <a:pt x="140" y="105"/>
                  </a:cubicBezTo>
                  <a:cubicBezTo>
                    <a:pt x="132" y="107"/>
                    <a:pt x="123" y="99"/>
                    <a:pt x="123" y="103"/>
                  </a:cubicBezTo>
                  <a:cubicBezTo>
                    <a:pt x="123" y="106"/>
                    <a:pt x="109" y="101"/>
                    <a:pt x="106" y="99"/>
                  </a:cubicBezTo>
                  <a:cubicBezTo>
                    <a:pt x="103" y="96"/>
                    <a:pt x="90" y="93"/>
                    <a:pt x="87" y="98"/>
                  </a:cubicBezTo>
                  <a:cubicBezTo>
                    <a:pt x="84" y="102"/>
                    <a:pt x="82" y="98"/>
                    <a:pt x="83" y="103"/>
                  </a:cubicBezTo>
                  <a:cubicBezTo>
                    <a:pt x="84" y="105"/>
                    <a:pt x="87" y="104"/>
                    <a:pt x="89" y="104"/>
                  </a:cubicBezTo>
                  <a:cubicBezTo>
                    <a:pt x="91" y="104"/>
                    <a:pt x="90" y="108"/>
                    <a:pt x="93" y="108"/>
                  </a:cubicBezTo>
                  <a:cubicBezTo>
                    <a:pt x="97" y="109"/>
                    <a:pt x="107" y="112"/>
                    <a:pt x="108" y="110"/>
                  </a:cubicBezTo>
                  <a:cubicBezTo>
                    <a:pt x="109" y="107"/>
                    <a:pt x="118" y="110"/>
                    <a:pt x="123" y="113"/>
                  </a:cubicBezTo>
                  <a:cubicBezTo>
                    <a:pt x="128" y="117"/>
                    <a:pt x="139" y="117"/>
                    <a:pt x="143" y="117"/>
                  </a:cubicBezTo>
                  <a:cubicBezTo>
                    <a:pt x="147" y="116"/>
                    <a:pt x="152" y="119"/>
                    <a:pt x="154" y="117"/>
                  </a:cubicBezTo>
                  <a:cubicBezTo>
                    <a:pt x="155" y="115"/>
                    <a:pt x="158" y="121"/>
                    <a:pt x="163" y="117"/>
                  </a:cubicBezTo>
                  <a:cubicBezTo>
                    <a:pt x="168" y="114"/>
                    <a:pt x="155" y="115"/>
                    <a:pt x="155" y="112"/>
                  </a:cubicBezTo>
                  <a:close/>
                  <a:moveTo>
                    <a:pt x="342" y="61"/>
                  </a:moveTo>
                  <a:cubicBezTo>
                    <a:pt x="339" y="61"/>
                    <a:pt x="338" y="67"/>
                    <a:pt x="335" y="67"/>
                  </a:cubicBezTo>
                  <a:cubicBezTo>
                    <a:pt x="332" y="67"/>
                    <a:pt x="328" y="73"/>
                    <a:pt x="322" y="75"/>
                  </a:cubicBezTo>
                  <a:cubicBezTo>
                    <a:pt x="316" y="77"/>
                    <a:pt x="316" y="59"/>
                    <a:pt x="313" y="55"/>
                  </a:cubicBezTo>
                  <a:cubicBezTo>
                    <a:pt x="311" y="52"/>
                    <a:pt x="297" y="49"/>
                    <a:pt x="295" y="53"/>
                  </a:cubicBezTo>
                  <a:cubicBezTo>
                    <a:pt x="294" y="57"/>
                    <a:pt x="289" y="55"/>
                    <a:pt x="288" y="58"/>
                  </a:cubicBezTo>
                  <a:cubicBezTo>
                    <a:pt x="288" y="61"/>
                    <a:pt x="289" y="60"/>
                    <a:pt x="293" y="60"/>
                  </a:cubicBezTo>
                  <a:cubicBezTo>
                    <a:pt x="296" y="60"/>
                    <a:pt x="296" y="63"/>
                    <a:pt x="297" y="66"/>
                  </a:cubicBezTo>
                  <a:cubicBezTo>
                    <a:pt x="298" y="69"/>
                    <a:pt x="307" y="67"/>
                    <a:pt x="310" y="66"/>
                  </a:cubicBezTo>
                  <a:cubicBezTo>
                    <a:pt x="313" y="66"/>
                    <a:pt x="313" y="70"/>
                    <a:pt x="309" y="69"/>
                  </a:cubicBezTo>
                  <a:cubicBezTo>
                    <a:pt x="305" y="67"/>
                    <a:pt x="305" y="71"/>
                    <a:pt x="302" y="70"/>
                  </a:cubicBezTo>
                  <a:cubicBezTo>
                    <a:pt x="299" y="69"/>
                    <a:pt x="296" y="70"/>
                    <a:pt x="298" y="71"/>
                  </a:cubicBezTo>
                  <a:cubicBezTo>
                    <a:pt x="299" y="73"/>
                    <a:pt x="303" y="75"/>
                    <a:pt x="303" y="78"/>
                  </a:cubicBezTo>
                  <a:cubicBezTo>
                    <a:pt x="303" y="82"/>
                    <a:pt x="308" y="81"/>
                    <a:pt x="308" y="78"/>
                  </a:cubicBezTo>
                  <a:cubicBezTo>
                    <a:pt x="308" y="75"/>
                    <a:pt x="311" y="79"/>
                    <a:pt x="316" y="81"/>
                  </a:cubicBezTo>
                  <a:cubicBezTo>
                    <a:pt x="322" y="82"/>
                    <a:pt x="318" y="84"/>
                    <a:pt x="323" y="85"/>
                  </a:cubicBezTo>
                  <a:cubicBezTo>
                    <a:pt x="329" y="85"/>
                    <a:pt x="341" y="89"/>
                    <a:pt x="346" y="92"/>
                  </a:cubicBezTo>
                  <a:cubicBezTo>
                    <a:pt x="351" y="96"/>
                    <a:pt x="347" y="98"/>
                    <a:pt x="351" y="102"/>
                  </a:cubicBezTo>
                  <a:cubicBezTo>
                    <a:pt x="354" y="105"/>
                    <a:pt x="355" y="109"/>
                    <a:pt x="350" y="109"/>
                  </a:cubicBezTo>
                  <a:cubicBezTo>
                    <a:pt x="346" y="109"/>
                    <a:pt x="342" y="113"/>
                    <a:pt x="343" y="115"/>
                  </a:cubicBezTo>
                  <a:cubicBezTo>
                    <a:pt x="344" y="117"/>
                    <a:pt x="358" y="114"/>
                    <a:pt x="361" y="114"/>
                  </a:cubicBezTo>
                  <a:cubicBezTo>
                    <a:pt x="363" y="114"/>
                    <a:pt x="366" y="118"/>
                    <a:pt x="370" y="121"/>
                  </a:cubicBezTo>
                  <a:cubicBezTo>
                    <a:pt x="370" y="70"/>
                    <a:pt x="370" y="70"/>
                    <a:pt x="370" y="70"/>
                  </a:cubicBezTo>
                  <a:cubicBezTo>
                    <a:pt x="360" y="67"/>
                    <a:pt x="345" y="60"/>
                    <a:pt x="342" y="61"/>
                  </a:cubicBezTo>
                  <a:close/>
                  <a:moveTo>
                    <a:pt x="239" y="121"/>
                  </a:moveTo>
                  <a:cubicBezTo>
                    <a:pt x="239" y="121"/>
                    <a:pt x="238" y="122"/>
                    <a:pt x="237" y="122"/>
                  </a:cubicBezTo>
                  <a:cubicBezTo>
                    <a:pt x="236" y="123"/>
                    <a:pt x="236" y="124"/>
                    <a:pt x="235" y="124"/>
                  </a:cubicBezTo>
                  <a:cubicBezTo>
                    <a:pt x="235" y="125"/>
                    <a:pt x="234" y="124"/>
                    <a:pt x="233" y="123"/>
                  </a:cubicBezTo>
                  <a:cubicBezTo>
                    <a:pt x="228" y="125"/>
                    <a:pt x="226" y="130"/>
                    <a:pt x="229" y="132"/>
                  </a:cubicBezTo>
                  <a:cubicBezTo>
                    <a:pt x="232" y="133"/>
                    <a:pt x="237" y="129"/>
                    <a:pt x="239" y="126"/>
                  </a:cubicBezTo>
                  <a:cubicBezTo>
                    <a:pt x="240" y="126"/>
                    <a:pt x="240" y="125"/>
                    <a:pt x="240" y="125"/>
                  </a:cubicBezTo>
                  <a:cubicBezTo>
                    <a:pt x="240" y="124"/>
                    <a:pt x="241" y="124"/>
                    <a:pt x="241" y="124"/>
                  </a:cubicBezTo>
                  <a:cubicBezTo>
                    <a:pt x="241" y="124"/>
                    <a:pt x="242" y="124"/>
                    <a:pt x="242" y="123"/>
                  </a:cubicBezTo>
                  <a:cubicBezTo>
                    <a:pt x="241" y="122"/>
                    <a:pt x="240" y="121"/>
                    <a:pt x="239" y="121"/>
                  </a:cubicBezTo>
                  <a:close/>
                  <a:moveTo>
                    <a:pt x="173" y="60"/>
                  </a:moveTo>
                  <a:cubicBezTo>
                    <a:pt x="177" y="57"/>
                    <a:pt x="178" y="52"/>
                    <a:pt x="178" y="47"/>
                  </a:cubicBezTo>
                  <a:cubicBezTo>
                    <a:pt x="177" y="42"/>
                    <a:pt x="188" y="42"/>
                    <a:pt x="190" y="40"/>
                  </a:cubicBezTo>
                  <a:cubicBezTo>
                    <a:pt x="192" y="38"/>
                    <a:pt x="188" y="35"/>
                    <a:pt x="185" y="34"/>
                  </a:cubicBezTo>
                  <a:cubicBezTo>
                    <a:pt x="181" y="32"/>
                    <a:pt x="184" y="29"/>
                    <a:pt x="182" y="27"/>
                  </a:cubicBezTo>
                  <a:cubicBezTo>
                    <a:pt x="180" y="26"/>
                    <a:pt x="176" y="21"/>
                    <a:pt x="179" y="20"/>
                  </a:cubicBezTo>
                  <a:cubicBezTo>
                    <a:pt x="182" y="20"/>
                    <a:pt x="177" y="16"/>
                    <a:pt x="180" y="14"/>
                  </a:cubicBezTo>
                  <a:cubicBezTo>
                    <a:pt x="180" y="14"/>
                    <a:pt x="181" y="14"/>
                    <a:pt x="181" y="14"/>
                  </a:cubicBezTo>
                  <a:cubicBezTo>
                    <a:pt x="179" y="13"/>
                    <a:pt x="178" y="12"/>
                    <a:pt x="177" y="12"/>
                  </a:cubicBezTo>
                  <a:cubicBezTo>
                    <a:pt x="173" y="12"/>
                    <a:pt x="164" y="12"/>
                    <a:pt x="165" y="18"/>
                  </a:cubicBezTo>
                  <a:cubicBezTo>
                    <a:pt x="165" y="24"/>
                    <a:pt x="160" y="22"/>
                    <a:pt x="160" y="25"/>
                  </a:cubicBezTo>
                  <a:cubicBezTo>
                    <a:pt x="161" y="28"/>
                    <a:pt x="157" y="28"/>
                    <a:pt x="158" y="32"/>
                  </a:cubicBezTo>
                  <a:cubicBezTo>
                    <a:pt x="158" y="37"/>
                    <a:pt x="155" y="35"/>
                    <a:pt x="151" y="37"/>
                  </a:cubicBezTo>
                  <a:cubicBezTo>
                    <a:pt x="146" y="40"/>
                    <a:pt x="148" y="36"/>
                    <a:pt x="143" y="36"/>
                  </a:cubicBezTo>
                  <a:cubicBezTo>
                    <a:pt x="138" y="36"/>
                    <a:pt x="138" y="38"/>
                    <a:pt x="135" y="39"/>
                  </a:cubicBezTo>
                  <a:cubicBezTo>
                    <a:pt x="132" y="40"/>
                    <a:pt x="126" y="39"/>
                    <a:pt x="124" y="40"/>
                  </a:cubicBezTo>
                  <a:cubicBezTo>
                    <a:pt x="123" y="41"/>
                    <a:pt x="120" y="37"/>
                    <a:pt x="118" y="37"/>
                  </a:cubicBezTo>
                  <a:cubicBezTo>
                    <a:pt x="117" y="37"/>
                    <a:pt x="116" y="34"/>
                    <a:pt x="115" y="32"/>
                  </a:cubicBezTo>
                  <a:cubicBezTo>
                    <a:pt x="115" y="32"/>
                    <a:pt x="115" y="31"/>
                    <a:pt x="114" y="32"/>
                  </a:cubicBezTo>
                  <a:cubicBezTo>
                    <a:pt x="111" y="32"/>
                    <a:pt x="106" y="40"/>
                    <a:pt x="109" y="43"/>
                  </a:cubicBezTo>
                  <a:cubicBezTo>
                    <a:pt x="113" y="46"/>
                    <a:pt x="112" y="51"/>
                    <a:pt x="113" y="54"/>
                  </a:cubicBezTo>
                  <a:cubicBezTo>
                    <a:pt x="115" y="56"/>
                    <a:pt x="120" y="57"/>
                    <a:pt x="120" y="62"/>
                  </a:cubicBezTo>
                  <a:cubicBezTo>
                    <a:pt x="120" y="67"/>
                    <a:pt x="125" y="75"/>
                    <a:pt x="128" y="73"/>
                  </a:cubicBezTo>
                  <a:cubicBezTo>
                    <a:pt x="131" y="71"/>
                    <a:pt x="133" y="74"/>
                    <a:pt x="134" y="76"/>
                  </a:cubicBezTo>
                  <a:cubicBezTo>
                    <a:pt x="135" y="78"/>
                    <a:pt x="143" y="74"/>
                    <a:pt x="145" y="75"/>
                  </a:cubicBezTo>
                  <a:cubicBezTo>
                    <a:pt x="147" y="75"/>
                    <a:pt x="155" y="76"/>
                    <a:pt x="155" y="79"/>
                  </a:cubicBezTo>
                  <a:cubicBezTo>
                    <a:pt x="156" y="82"/>
                    <a:pt x="162" y="79"/>
                    <a:pt x="167" y="77"/>
                  </a:cubicBezTo>
                  <a:cubicBezTo>
                    <a:pt x="171" y="76"/>
                    <a:pt x="169" y="62"/>
                    <a:pt x="173" y="60"/>
                  </a:cubicBezTo>
                  <a:close/>
                  <a:moveTo>
                    <a:pt x="191" y="126"/>
                  </a:moveTo>
                  <a:cubicBezTo>
                    <a:pt x="192" y="128"/>
                    <a:pt x="196" y="128"/>
                    <a:pt x="198" y="130"/>
                  </a:cubicBezTo>
                  <a:cubicBezTo>
                    <a:pt x="200" y="131"/>
                    <a:pt x="206" y="134"/>
                    <a:pt x="206" y="130"/>
                  </a:cubicBezTo>
                  <a:cubicBezTo>
                    <a:pt x="206" y="126"/>
                    <a:pt x="189" y="124"/>
                    <a:pt x="191" y="126"/>
                  </a:cubicBezTo>
                  <a:close/>
                  <a:moveTo>
                    <a:pt x="179" y="115"/>
                  </a:moveTo>
                  <a:cubicBezTo>
                    <a:pt x="178" y="117"/>
                    <a:pt x="174" y="117"/>
                    <a:pt x="172" y="115"/>
                  </a:cubicBezTo>
                  <a:cubicBezTo>
                    <a:pt x="169" y="114"/>
                    <a:pt x="166" y="118"/>
                    <a:pt x="168" y="120"/>
                  </a:cubicBezTo>
                  <a:cubicBezTo>
                    <a:pt x="169" y="121"/>
                    <a:pt x="174" y="124"/>
                    <a:pt x="180" y="122"/>
                  </a:cubicBezTo>
                  <a:cubicBezTo>
                    <a:pt x="186" y="119"/>
                    <a:pt x="190" y="121"/>
                    <a:pt x="191" y="118"/>
                  </a:cubicBezTo>
                  <a:cubicBezTo>
                    <a:pt x="192" y="115"/>
                    <a:pt x="180" y="112"/>
                    <a:pt x="179" y="11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49" name="Google Shape;2049;p124"/>
            <p:cNvSpPr/>
            <p:nvPr/>
          </p:nvSpPr>
          <p:spPr>
            <a:xfrm>
              <a:off x="7085013" y="3341688"/>
              <a:ext cx="73025" cy="30163"/>
            </a:xfrm>
            <a:custGeom>
              <a:avLst/>
              <a:gdLst/>
              <a:ahLst/>
              <a:cxnLst/>
              <a:rect l="l" t="t" r="r" b="b"/>
              <a:pathLst>
                <a:path w="26" h="11" extrusionOk="0">
                  <a:moveTo>
                    <a:pt x="2" y="8"/>
                  </a:moveTo>
                  <a:cubicBezTo>
                    <a:pt x="2" y="8"/>
                    <a:pt x="1" y="8"/>
                    <a:pt x="0" y="9"/>
                  </a:cubicBezTo>
                  <a:cubicBezTo>
                    <a:pt x="1" y="10"/>
                    <a:pt x="2" y="11"/>
                    <a:pt x="2" y="10"/>
                  </a:cubicBezTo>
                  <a:cubicBezTo>
                    <a:pt x="3" y="10"/>
                    <a:pt x="3" y="9"/>
                    <a:pt x="4" y="8"/>
                  </a:cubicBezTo>
                  <a:cubicBezTo>
                    <a:pt x="3" y="8"/>
                    <a:pt x="3" y="8"/>
                    <a:pt x="3" y="8"/>
                  </a:cubicBezTo>
                  <a:cubicBezTo>
                    <a:pt x="3" y="8"/>
                    <a:pt x="3" y="8"/>
                    <a:pt x="2" y="8"/>
                  </a:cubicBezTo>
                  <a:close/>
                  <a:moveTo>
                    <a:pt x="14" y="2"/>
                  </a:moveTo>
                  <a:cubicBezTo>
                    <a:pt x="11" y="2"/>
                    <a:pt x="9" y="4"/>
                    <a:pt x="7" y="6"/>
                  </a:cubicBezTo>
                  <a:cubicBezTo>
                    <a:pt x="7" y="6"/>
                    <a:pt x="7" y="7"/>
                    <a:pt x="6" y="7"/>
                  </a:cubicBezTo>
                  <a:cubicBezTo>
                    <a:pt x="7" y="7"/>
                    <a:pt x="8" y="8"/>
                    <a:pt x="9" y="9"/>
                  </a:cubicBezTo>
                  <a:cubicBezTo>
                    <a:pt x="13" y="7"/>
                    <a:pt x="25" y="3"/>
                    <a:pt x="26" y="2"/>
                  </a:cubicBezTo>
                  <a:cubicBezTo>
                    <a:pt x="26" y="0"/>
                    <a:pt x="19" y="2"/>
                    <a:pt x="14" y="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50" name="Google Shape;2050;p124"/>
            <p:cNvSpPr/>
            <p:nvPr/>
          </p:nvSpPr>
          <p:spPr>
            <a:xfrm>
              <a:off x="4476750" y="2000250"/>
              <a:ext cx="260350" cy="280988"/>
            </a:xfrm>
            <a:custGeom>
              <a:avLst/>
              <a:gdLst/>
              <a:ahLst/>
              <a:cxnLst/>
              <a:rect l="l" t="t" r="r" b="b"/>
              <a:pathLst>
                <a:path w="93" h="101" extrusionOk="0">
                  <a:moveTo>
                    <a:pt x="64" y="88"/>
                  </a:moveTo>
                  <a:cubicBezTo>
                    <a:pt x="59" y="89"/>
                    <a:pt x="57" y="89"/>
                    <a:pt x="55" y="88"/>
                  </a:cubicBezTo>
                  <a:cubicBezTo>
                    <a:pt x="52" y="86"/>
                    <a:pt x="47" y="89"/>
                    <a:pt x="48" y="91"/>
                  </a:cubicBezTo>
                  <a:cubicBezTo>
                    <a:pt x="48" y="92"/>
                    <a:pt x="50" y="94"/>
                    <a:pt x="56" y="96"/>
                  </a:cubicBezTo>
                  <a:cubicBezTo>
                    <a:pt x="62" y="97"/>
                    <a:pt x="63" y="101"/>
                    <a:pt x="65" y="101"/>
                  </a:cubicBezTo>
                  <a:cubicBezTo>
                    <a:pt x="68" y="101"/>
                    <a:pt x="68" y="99"/>
                    <a:pt x="67" y="96"/>
                  </a:cubicBezTo>
                  <a:cubicBezTo>
                    <a:pt x="67" y="93"/>
                    <a:pt x="70" y="89"/>
                    <a:pt x="71" y="88"/>
                  </a:cubicBezTo>
                  <a:cubicBezTo>
                    <a:pt x="71" y="88"/>
                    <a:pt x="69" y="87"/>
                    <a:pt x="64" y="88"/>
                  </a:cubicBezTo>
                  <a:close/>
                  <a:moveTo>
                    <a:pt x="18" y="61"/>
                  </a:moveTo>
                  <a:cubicBezTo>
                    <a:pt x="16" y="63"/>
                    <a:pt x="13" y="60"/>
                    <a:pt x="12" y="62"/>
                  </a:cubicBezTo>
                  <a:cubicBezTo>
                    <a:pt x="11" y="65"/>
                    <a:pt x="16" y="68"/>
                    <a:pt x="15" y="73"/>
                  </a:cubicBezTo>
                  <a:cubicBezTo>
                    <a:pt x="14" y="77"/>
                    <a:pt x="16" y="83"/>
                    <a:pt x="19" y="80"/>
                  </a:cubicBezTo>
                  <a:cubicBezTo>
                    <a:pt x="21" y="78"/>
                    <a:pt x="23" y="79"/>
                    <a:pt x="24" y="77"/>
                  </a:cubicBezTo>
                  <a:cubicBezTo>
                    <a:pt x="26" y="75"/>
                    <a:pt x="25" y="67"/>
                    <a:pt x="26" y="64"/>
                  </a:cubicBezTo>
                  <a:cubicBezTo>
                    <a:pt x="27" y="60"/>
                    <a:pt x="21" y="59"/>
                    <a:pt x="18" y="61"/>
                  </a:cubicBezTo>
                  <a:close/>
                  <a:moveTo>
                    <a:pt x="77" y="57"/>
                  </a:moveTo>
                  <a:cubicBezTo>
                    <a:pt x="73" y="55"/>
                    <a:pt x="75" y="52"/>
                    <a:pt x="71" y="52"/>
                  </a:cubicBezTo>
                  <a:cubicBezTo>
                    <a:pt x="66" y="53"/>
                    <a:pt x="60" y="46"/>
                    <a:pt x="58" y="39"/>
                  </a:cubicBezTo>
                  <a:cubicBezTo>
                    <a:pt x="56" y="32"/>
                    <a:pt x="49" y="32"/>
                    <a:pt x="47" y="28"/>
                  </a:cubicBezTo>
                  <a:cubicBezTo>
                    <a:pt x="45" y="24"/>
                    <a:pt x="49" y="23"/>
                    <a:pt x="47" y="20"/>
                  </a:cubicBezTo>
                  <a:cubicBezTo>
                    <a:pt x="46" y="18"/>
                    <a:pt x="48" y="16"/>
                    <a:pt x="50" y="15"/>
                  </a:cubicBezTo>
                  <a:cubicBezTo>
                    <a:pt x="50" y="11"/>
                    <a:pt x="51" y="7"/>
                    <a:pt x="51" y="5"/>
                  </a:cubicBezTo>
                  <a:cubicBezTo>
                    <a:pt x="49" y="4"/>
                    <a:pt x="47" y="4"/>
                    <a:pt x="47" y="4"/>
                  </a:cubicBezTo>
                  <a:cubicBezTo>
                    <a:pt x="46" y="3"/>
                    <a:pt x="46" y="0"/>
                    <a:pt x="45" y="0"/>
                  </a:cubicBezTo>
                  <a:cubicBezTo>
                    <a:pt x="45" y="0"/>
                    <a:pt x="40" y="0"/>
                    <a:pt x="39" y="1"/>
                  </a:cubicBezTo>
                  <a:cubicBezTo>
                    <a:pt x="38" y="2"/>
                    <a:pt x="35" y="4"/>
                    <a:pt x="34" y="3"/>
                  </a:cubicBezTo>
                  <a:cubicBezTo>
                    <a:pt x="33" y="3"/>
                    <a:pt x="33" y="2"/>
                    <a:pt x="33" y="2"/>
                  </a:cubicBezTo>
                  <a:cubicBezTo>
                    <a:pt x="31" y="4"/>
                    <a:pt x="31" y="4"/>
                    <a:pt x="31" y="4"/>
                  </a:cubicBezTo>
                  <a:cubicBezTo>
                    <a:pt x="31" y="4"/>
                    <a:pt x="31" y="6"/>
                    <a:pt x="30" y="6"/>
                  </a:cubicBezTo>
                  <a:cubicBezTo>
                    <a:pt x="29" y="6"/>
                    <a:pt x="28" y="5"/>
                    <a:pt x="28" y="7"/>
                  </a:cubicBezTo>
                  <a:cubicBezTo>
                    <a:pt x="28" y="8"/>
                    <a:pt x="25" y="8"/>
                    <a:pt x="24" y="8"/>
                  </a:cubicBezTo>
                  <a:cubicBezTo>
                    <a:pt x="23" y="7"/>
                    <a:pt x="21" y="8"/>
                    <a:pt x="21" y="9"/>
                  </a:cubicBezTo>
                  <a:cubicBezTo>
                    <a:pt x="21" y="11"/>
                    <a:pt x="21" y="14"/>
                    <a:pt x="19" y="12"/>
                  </a:cubicBezTo>
                  <a:cubicBezTo>
                    <a:pt x="17" y="10"/>
                    <a:pt x="15" y="6"/>
                    <a:pt x="14" y="7"/>
                  </a:cubicBezTo>
                  <a:cubicBezTo>
                    <a:pt x="14" y="7"/>
                    <a:pt x="12" y="12"/>
                    <a:pt x="10" y="12"/>
                  </a:cubicBezTo>
                  <a:cubicBezTo>
                    <a:pt x="9" y="12"/>
                    <a:pt x="6" y="13"/>
                    <a:pt x="3" y="13"/>
                  </a:cubicBezTo>
                  <a:cubicBezTo>
                    <a:pt x="3" y="15"/>
                    <a:pt x="3" y="16"/>
                    <a:pt x="4" y="17"/>
                  </a:cubicBezTo>
                  <a:cubicBezTo>
                    <a:pt x="5" y="17"/>
                    <a:pt x="4" y="19"/>
                    <a:pt x="3" y="20"/>
                  </a:cubicBezTo>
                  <a:cubicBezTo>
                    <a:pt x="2" y="20"/>
                    <a:pt x="0" y="20"/>
                    <a:pt x="1" y="22"/>
                  </a:cubicBezTo>
                  <a:cubicBezTo>
                    <a:pt x="2" y="24"/>
                    <a:pt x="5" y="24"/>
                    <a:pt x="3" y="26"/>
                  </a:cubicBezTo>
                  <a:cubicBezTo>
                    <a:pt x="2" y="28"/>
                    <a:pt x="3" y="30"/>
                    <a:pt x="5" y="30"/>
                  </a:cubicBezTo>
                  <a:cubicBezTo>
                    <a:pt x="7" y="30"/>
                    <a:pt x="10" y="30"/>
                    <a:pt x="9" y="31"/>
                  </a:cubicBezTo>
                  <a:cubicBezTo>
                    <a:pt x="9" y="32"/>
                    <a:pt x="8" y="33"/>
                    <a:pt x="8" y="34"/>
                  </a:cubicBezTo>
                  <a:cubicBezTo>
                    <a:pt x="9" y="33"/>
                    <a:pt x="11" y="33"/>
                    <a:pt x="12" y="33"/>
                  </a:cubicBezTo>
                  <a:cubicBezTo>
                    <a:pt x="14" y="31"/>
                    <a:pt x="13" y="29"/>
                    <a:pt x="18" y="28"/>
                  </a:cubicBezTo>
                  <a:cubicBezTo>
                    <a:pt x="22" y="27"/>
                    <a:pt x="27" y="30"/>
                    <a:pt x="29" y="33"/>
                  </a:cubicBezTo>
                  <a:cubicBezTo>
                    <a:pt x="31" y="35"/>
                    <a:pt x="31" y="35"/>
                    <a:pt x="31" y="37"/>
                  </a:cubicBezTo>
                  <a:cubicBezTo>
                    <a:pt x="32" y="39"/>
                    <a:pt x="33" y="43"/>
                    <a:pt x="39" y="47"/>
                  </a:cubicBezTo>
                  <a:cubicBezTo>
                    <a:pt x="45" y="51"/>
                    <a:pt x="47" y="55"/>
                    <a:pt x="50" y="57"/>
                  </a:cubicBezTo>
                  <a:cubicBezTo>
                    <a:pt x="53" y="58"/>
                    <a:pt x="56" y="58"/>
                    <a:pt x="58" y="60"/>
                  </a:cubicBezTo>
                  <a:cubicBezTo>
                    <a:pt x="59" y="62"/>
                    <a:pt x="62" y="63"/>
                    <a:pt x="65" y="65"/>
                  </a:cubicBezTo>
                  <a:cubicBezTo>
                    <a:pt x="67" y="66"/>
                    <a:pt x="68" y="69"/>
                    <a:pt x="70" y="69"/>
                  </a:cubicBezTo>
                  <a:cubicBezTo>
                    <a:pt x="73" y="70"/>
                    <a:pt x="71" y="72"/>
                    <a:pt x="73" y="74"/>
                  </a:cubicBezTo>
                  <a:cubicBezTo>
                    <a:pt x="75" y="76"/>
                    <a:pt x="75" y="80"/>
                    <a:pt x="73" y="83"/>
                  </a:cubicBezTo>
                  <a:cubicBezTo>
                    <a:pt x="72" y="85"/>
                    <a:pt x="72" y="89"/>
                    <a:pt x="74" y="89"/>
                  </a:cubicBezTo>
                  <a:cubicBezTo>
                    <a:pt x="75" y="89"/>
                    <a:pt x="77" y="85"/>
                    <a:pt x="78" y="82"/>
                  </a:cubicBezTo>
                  <a:cubicBezTo>
                    <a:pt x="78" y="80"/>
                    <a:pt x="80" y="80"/>
                    <a:pt x="82" y="78"/>
                  </a:cubicBezTo>
                  <a:cubicBezTo>
                    <a:pt x="84" y="75"/>
                    <a:pt x="79" y="75"/>
                    <a:pt x="79" y="71"/>
                  </a:cubicBezTo>
                  <a:cubicBezTo>
                    <a:pt x="78" y="68"/>
                    <a:pt x="82" y="65"/>
                    <a:pt x="86" y="68"/>
                  </a:cubicBezTo>
                  <a:cubicBezTo>
                    <a:pt x="91" y="71"/>
                    <a:pt x="92" y="72"/>
                    <a:pt x="92" y="68"/>
                  </a:cubicBezTo>
                  <a:cubicBezTo>
                    <a:pt x="93" y="64"/>
                    <a:pt x="80" y="59"/>
                    <a:pt x="77" y="57"/>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51" name="Google Shape;2051;p124"/>
            <p:cNvSpPr/>
            <p:nvPr/>
          </p:nvSpPr>
          <p:spPr>
            <a:xfrm>
              <a:off x="4737100" y="2103438"/>
              <a:ext cx="25400" cy="36513"/>
            </a:xfrm>
            <a:custGeom>
              <a:avLst/>
              <a:gdLst/>
              <a:ahLst/>
              <a:cxnLst/>
              <a:rect l="l" t="t" r="r" b="b"/>
              <a:pathLst>
                <a:path w="9" h="13" extrusionOk="0">
                  <a:moveTo>
                    <a:pt x="3" y="0"/>
                  </a:moveTo>
                  <a:cubicBezTo>
                    <a:pt x="1" y="3"/>
                    <a:pt x="0" y="6"/>
                    <a:pt x="0" y="6"/>
                  </a:cubicBezTo>
                  <a:cubicBezTo>
                    <a:pt x="0" y="7"/>
                    <a:pt x="0" y="8"/>
                    <a:pt x="0" y="9"/>
                  </a:cubicBezTo>
                  <a:cubicBezTo>
                    <a:pt x="2" y="11"/>
                    <a:pt x="4" y="12"/>
                    <a:pt x="5" y="13"/>
                  </a:cubicBezTo>
                  <a:cubicBezTo>
                    <a:pt x="5" y="13"/>
                    <a:pt x="6" y="13"/>
                    <a:pt x="6" y="13"/>
                  </a:cubicBezTo>
                  <a:cubicBezTo>
                    <a:pt x="6" y="11"/>
                    <a:pt x="8" y="8"/>
                    <a:pt x="9" y="8"/>
                  </a:cubicBezTo>
                  <a:cubicBezTo>
                    <a:pt x="7" y="5"/>
                    <a:pt x="5" y="2"/>
                    <a:pt x="3" y="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52" name="Google Shape;2052;p124"/>
            <p:cNvSpPr/>
            <p:nvPr/>
          </p:nvSpPr>
          <p:spPr>
            <a:xfrm>
              <a:off x="4741863" y="2025650"/>
              <a:ext cx="92075" cy="111125"/>
            </a:xfrm>
            <a:custGeom>
              <a:avLst/>
              <a:gdLst/>
              <a:ahLst/>
              <a:cxnLst/>
              <a:rect l="l" t="t" r="r" b="b"/>
              <a:pathLst>
                <a:path w="33" h="40" extrusionOk="0">
                  <a:moveTo>
                    <a:pt x="29" y="27"/>
                  </a:moveTo>
                  <a:cubicBezTo>
                    <a:pt x="27" y="25"/>
                    <a:pt x="28" y="22"/>
                    <a:pt x="29" y="21"/>
                  </a:cubicBezTo>
                  <a:cubicBezTo>
                    <a:pt x="31" y="20"/>
                    <a:pt x="29" y="18"/>
                    <a:pt x="29" y="17"/>
                  </a:cubicBezTo>
                  <a:cubicBezTo>
                    <a:pt x="29" y="15"/>
                    <a:pt x="22" y="14"/>
                    <a:pt x="20" y="14"/>
                  </a:cubicBezTo>
                  <a:cubicBezTo>
                    <a:pt x="19" y="14"/>
                    <a:pt x="21" y="9"/>
                    <a:pt x="19" y="9"/>
                  </a:cubicBezTo>
                  <a:cubicBezTo>
                    <a:pt x="17" y="9"/>
                    <a:pt x="17" y="8"/>
                    <a:pt x="17" y="6"/>
                  </a:cubicBezTo>
                  <a:cubicBezTo>
                    <a:pt x="17" y="5"/>
                    <a:pt x="14" y="2"/>
                    <a:pt x="14" y="2"/>
                  </a:cubicBezTo>
                  <a:cubicBezTo>
                    <a:pt x="14" y="1"/>
                    <a:pt x="14" y="1"/>
                    <a:pt x="14" y="1"/>
                  </a:cubicBezTo>
                  <a:cubicBezTo>
                    <a:pt x="13" y="1"/>
                    <a:pt x="12" y="1"/>
                    <a:pt x="12" y="1"/>
                  </a:cubicBezTo>
                  <a:cubicBezTo>
                    <a:pt x="10" y="1"/>
                    <a:pt x="8" y="0"/>
                    <a:pt x="8" y="0"/>
                  </a:cubicBezTo>
                  <a:cubicBezTo>
                    <a:pt x="8" y="0"/>
                    <a:pt x="3" y="1"/>
                    <a:pt x="0" y="2"/>
                  </a:cubicBezTo>
                  <a:cubicBezTo>
                    <a:pt x="0" y="4"/>
                    <a:pt x="1" y="7"/>
                    <a:pt x="2" y="7"/>
                  </a:cubicBezTo>
                  <a:cubicBezTo>
                    <a:pt x="5" y="8"/>
                    <a:pt x="4" y="11"/>
                    <a:pt x="5" y="13"/>
                  </a:cubicBezTo>
                  <a:cubicBezTo>
                    <a:pt x="6" y="15"/>
                    <a:pt x="5" y="25"/>
                    <a:pt x="4" y="25"/>
                  </a:cubicBezTo>
                  <a:cubicBezTo>
                    <a:pt x="3" y="25"/>
                    <a:pt x="2" y="27"/>
                    <a:pt x="1" y="28"/>
                  </a:cubicBezTo>
                  <a:cubicBezTo>
                    <a:pt x="3" y="30"/>
                    <a:pt x="5" y="33"/>
                    <a:pt x="7" y="36"/>
                  </a:cubicBezTo>
                  <a:cubicBezTo>
                    <a:pt x="7" y="36"/>
                    <a:pt x="7" y="36"/>
                    <a:pt x="8" y="36"/>
                  </a:cubicBezTo>
                  <a:cubicBezTo>
                    <a:pt x="9" y="36"/>
                    <a:pt x="15" y="40"/>
                    <a:pt x="15" y="40"/>
                  </a:cubicBezTo>
                  <a:cubicBezTo>
                    <a:pt x="15" y="40"/>
                    <a:pt x="23" y="38"/>
                    <a:pt x="29" y="37"/>
                  </a:cubicBezTo>
                  <a:cubicBezTo>
                    <a:pt x="29" y="36"/>
                    <a:pt x="29" y="35"/>
                    <a:pt x="29" y="35"/>
                  </a:cubicBezTo>
                  <a:cubicBezTo>
                    <a:pt x="29" y="34"/>
                    <a:pt x="30" y="32"/>
                    <a:pt x="32" y="32"/>
                  </a:cubicBezTo>
                  <a:cubicBezTo>
                    <a:pt x="33" y="32"/>
                    <a:pt x="31" y="28"/>
                    <a:pt x="29" y="2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53" name="Google Shape;2053;p124"/>
            <p:cNvSpPr/>
            <p:nvPr/>
          </p:nvSpPr>
          <p:spPr>
            <a:xfrm>
              <a:off x="708025" y="2641600"/>
              <a:ext cx="23813" cy="15875"/>
            </a:xfrm>
            <a:custGeom>
              <a:avLst/>
              <a:gdLst/>
              <a:ahLst/>
              <a:cxnLst/>
              <a:rect l="l" t="t" r="r" b="b"/>
              <a:pathLst>
                <a:path w="8" h="6" extrusionOk="0">
                  <a:moveTo>
                    <a:pt x="3" y="3"/>
                  </a:moveTo>
                  <a:cubicBezTo>
                    <a:pt x="5" y="6"/>
                    <a:pt x="7" y="5"/>
                    <a:pt x="8" y="3"/>
                  </a:cubicBezTo>
                  <a:cubicBezTo>
                    <a:pt x="8" y="1"/>
                    <a:pt x="0" y="0"/>
                    <a:pt x="3" y="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54" name="Google Shape;2054;p124"/>
            <p:cNvSpPr/>
            <p:nvPr/>
          </p:nvSpPr>
          <p:spPr>
            <a:xfrm>
              <a:off x="744538" y="2655888"/>
              <a:ext cx="25400" cy="19050"/>
            </a:xfrm>
            <a:custGeom>
              <a:avLst/>
              <a:gdLst/>
              <a:ahLst/>
              <a:cxnLst/>
              <a:rect l="l" t="t" r="r" b="b"/>
              <a:pathLst>
                <a:path w="9" h="7" extrusionOk="0">
                  <a:moveTo>
                    <a:pt x="2" y="4"/>
                  </a:moveTo>
                  <a:cubicBezTo>
                    <a:pt x="4" y="6"/>
                    <a:pt x="6" y="7"/>
                    <a:pt x="7" y="4"/>
                  </a:cubicBezTo>
                  <a:cubicBezTo>
                    <a:pt x="9" y="2"/>
                    <a:pt x="0" y="0"/>
                    <a:pt x="2" y="4"/>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55" name="Google Shape;2055;p124"/>
            <p:cNvSpPr/>
            <p:nvPr/>
          </p:nvSpPr>
          <p:spPr>
            <a:xfrm>
              <a:off x="593725" y="1768475"/>
              <a:ext cx="50800" cy="19050"/>
            </a:xfrm>
            <a:custGeom>
              <a:avLst/>
              <a:gdLst/>
              <a:ahLst/>
              <a:cxnLst/>
              <a:rect l="l" t="t" r="r" b="b"/>
              <a:pathLst>
                <a:path w="18" h="7" extrusionOk="0">
                  <a:moveTo>
                    <a:pt x="14" y="1"/>
                  </a:moveTo>
                  <a:cubicBezTo>
                    <a:pt x="10" y="0"/>
                    <a:pt x="0" y="6"/>
                    <a:pt x="3" y="7"/>
                  </a:cubicBezTo>
                  <a:cubicBezTo>
                    <a:pt x="6" y="7"/>
                    <a:pt x="7" y="4"/>
                    <a:pt x="10" y="4"/>
                  </a:cubicBezTo>
                  <a:cubicBezTo>
                    <a:pt x="12" y="4"/>
                    <a:pt x="18" y="3"/>
                    <a:pt x="14" y="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56" name="Google Shape;2056;p124"/>
            <p:cNvSpPr/>
            <p:nvPr/>
          </p:nvSpPr>
          <p:spPr>
            <a:xfrm>
              <a:off x="787400" y="2674938"/>
              <a:ext cx="15875" cy="14288"/>
            </a:xfrm>
            <a:custGeom>
              <a:avLst/>
              <a:gdLst/>
              <a:ahLst/>
              <a:cxnLst/>
              <a:rect l="l" t="t" r="r" b="b"/>
              <a:pathLst>
                <a:path w="6" h="5" extrusionOk="0">
                  <a:moveTo>
                    <a:pt x="3" y="0"/>
                  </a:moveTo>
                  <a:cubicBezTo>
                    <a:pt x="0" y="1"/>
                    <a:pt x="2" y="5"/>
                    <a:pt x="3" y="4"/>
                  </a:cubicBezTo>
                  <a:cubicBezTo>
                    <a:pt x="6" y="2"/>
                    <a:pt x="5" y="0"/>
                    <a:pt x="3" y="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57" name="Google Shape;2057;p124"/>
            <p:cNvSpPr/>
            <p:nvPr/>
          </p:nvSpPr>
          <p:spPr>
            <a:xfrm>
              <a:off x="547688" y="1587500"/>
              <a:ext cx="41275" cy="28575"/>
            </a:xfrm>
            <a:custGeom>
              <a:avLst/>
              <a:gdLst/>
              <a:ahLst/>
              <a:cxnLst/>
              <a:rect l="l" t="t" r="r" b="b"/>
              <a:pathLst>
                <a:path w="15" h="10" extrusionOk="0">
                  <a:moveTo>
                    <a:pt x="8" y="3"/>
                  </a:moveTo>
                  <a:cubicBezTo>
                    <a:pt x="7" y="0"/>
                    <a:pt x="0" y="3"/>
                    <a:pt x="0" y="6"/>
                  </a:cubicBezTo>
                  <a:cubicBezTo>
                    <a:pt x="1" y="8"/>
                    <a:pt x="9" y="10"/>
                    <a:pt x="12" y="9"/>
                  </a:cubicBezTo>
                  <a:cubicBezTo>
                    <a:pt x="14" y="8"/>
                    <a:pt x="15" y="5"/>
                    <a:pt x="13" y="4"/>
                  </a:cubicBezTo>
                  <a:cubicBezTo>
                    <a:pt x="11" y="2"/>
                    <a:pt x="8" y="6"/>
                    <a:pt x="8" y="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58" name="Google Shape;2058;p124"/>
            <p:cNvSpPr/>
            <p:nvPr/>
          </p:nvSpPr>
          <p:spPr>
            <a:xfrm>
              <a:off x="538163" y="1793875"/>
              <a:ext cx="28575" cy="28575"/>
            </a:xfrm>
            <a:custGeom>
              <a:avLst/>
              <a:gdLst/>
              <a:ahLst/>
              <a:cxnLst/>
              <a:rect l="l" t="t" r="r" b="b"/>
              <a:pathLst>
                <a:path w="10" h="10" extrusionOk="0">
                  <a:moveTo>
                    <a:pt x="3" y="8"/>
                  </a:moveTo>
                  <a:cubicBezTo>
                    <a:pt x="8" y="6"/>
                    <a:pt x="10" y="4"/>
                    <a:pt x="8" y="2"/>
                  </a:cubicBezTo>
                  <a:cubicBezTo>
                    <a:pt x="6" y="0"/>
                    <a:pt x="0" y="10"/>
                    <a:pt x="3" y="8"/>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59" name="Google Shape;2059;p124"/>
            <p:cNvSpPr/>
            <p:nvPr/>
          </p:nvSpPr>
          <p:spPr>
            <a:xfrm>
              <a:off x="1509713" y="1930400"/>
              <a:ext cx="1301750" cy="649288"/>
            </a:xfrm>
            <a:custGeom>
              <a:avLst/>
              <a:gdLst/>
              <a:ahLst/>
              <a:cxnLst/>
              <a:rect l="l" t="t" r="r" b="b"/>
              <a:pathLst>
                <a:path w="467" h="233" extrusionOk="0">
                  <a:moveTo>
                    <a:pt x="460" y="25"/>
                  </a:moveTo>
                  <a:cubicBezTo>
                    <a:pt x="460" y="22"/>
                    <a:pt x="453" y="24"/>
                    <a:pt x="450" y="22"/>
                  </a:cubicBezTo>
                  <a:cubicBezTo>
                    <a:pt x="446" y="19"/>
                    <a:pt x="441" y="31"/>
                    <a:pt x="439" y="36"/>
                  </a:cubicBezTo>
                  <a:cubicBezTo>
                    <a:pt x="438" y="41"/>
                    <a:pt x="429" y="46"/>
                    <a:pt x="429" y="46"/>
                  </a:cubicBezTo>
                  <a:cubicBezTo>
                    <a:pt x="429" y="46"/>
                    <a:pt x="404" y="47"/>
                    <a:pt x="402" y="47"/>
                  </a:cubicBezTo>
                  <a:cubicBezTo>
                    <a:pt x="400" y="47"/>
                    <a:pt x="394" y="52"/>
                    <a:pt x="391" y="55"/>
                  </a:cubicBezTo>
                  <a:cubicBezTo>
                    <a:pt x="391" y="55"/>
                    <a:pt x="391" y="55"/>
                    <a:pt x="391" y="55"/>
                  </a:cubicBezTo>
                  <a:cubicBezTo>
                    <a:pt x="394" y="60"/>
                    <a:pt x="385" y="63"/>
                    <a:pt x="376" y="63"/>
                  </a:cubicBezTo>
                  <a:cubicBezTo>
                    <a:pt x="373" y="63"/>
                    <a:pt x="371" y="63"/>
                    <a:pt x="369" y="64"/>
                  </a:cubicBezTo>
                  <a:cubicBezTo>
                    <a:pt x="370" y="65"/>
                    <a:pt x="370" y="66"/>
                    <a:pt x="370" y="67"/>
                  </a:cubicBezTo>
                  <a:cubicBezTo>
                    <a:pt x="370" y="67"/>
                    <a:pt x="369" y="68"/>
                    <a:pt x="367" y="69"/>
                  </a:cubicBezTo>
                  <a:cubicBezTo>
                    <a:pt x="366" y="72"/>
                    <a:pt x="355" y="77"/>
                    <a:pt x="349" y="80"/>
                  </a:cubicBezTo>
                  <a:cubicBezTo>
                    <a:pt x="342" y="84"/>
                    <a:pt x="333" y="82"/>
                    <a:pt x="333" y="77"/>
                  </a:cubicBezTo>
                  <a:cubicBezTo>
                    <a:pt x="333" y="71"/>
                    <a:pt x="338" y="72"/>
                    <a:pt x="339" y="75"/>
                  </a:cubicBezTo>
                  <a:cubicBezTo>
                    <a:pt x="339" y="76"/>
                    <a:pt x="341" y="75"/>
                    <a:pt x="342" y="74"/>
                  </a:cubicBezTo>
                  <a:cubicBezTo>
                    <a:pt x="340" y="72"/>
                    <a:pt x="340" y="70"/>
                    <a:pt x="341" y="68"/>
                  </a:cubicBezTo>
                  <a:cubicBezTo>
                    <a:pt x="339" y="67"/>
                    <a:pt x="342" y="59"/>
                    <a:pt x="338" y="57"/>
                  </a:cubicBezTo>
                  <a:cubicBezTo>
                    <a:pt x="334" y="56"/>
                    <a:pt x="329" y="63"/>
                    <a:pt x="329" y="59"/>
                  </a:cubicBezTo>
                  <a:cubicBezTo>
                    <a:pt x="330" y="54"/>
                    <a:pt x="336" y="50"/>
                    <a:pt x="332" y="44"/>
                  </a:cubicBezTo>
                  <a:cubicBezTo>
                    <a:pt x="329" y="38"/>
                    <a:pt x="321" y="38"/>
                    <a:pt x="320" y="43"/>
                  </a:cubicBezTo>
                  <a:cubicBezTo>
                    <a:pt x="319" y="47"/>
                    <a:pt x="314" y="45"/>
                    <a:pt x="312" y="49"/>
                  </a:cubicBezTo>
                  <a:cubicBezTo>
                    <a:pt x="310" y="52"/>
                    <a:pt x="308" y="60"/>
                    <a:pt x="310" y="66"/>
                  </a:cubicBezTo>
                  <a:cubicBezTo>
                    <a:pt x="311" y="72"/>
                    <a:pt x="309" y="74"/>
                    <a:pt x="304" y="78"/>
                  </a:cubicBezTo>
                  <a:cubicBezTo>
                    <a:pt x="299" y="81"/>
                    <a:pt x="296" y="73"/>
                    <a:pt x="298" y="62"/>
                  </a:cubicBezTo>
                  <a:cubicBezTo>
                    <a:pt x="299" y="55"/>
                    <a:pt x="303" y="48"/>
                    <a:pt x="300" y="48"/>
                  </a:cubicBezTo>
                  <a:cubicBezTo>
                    <a:pt x="296" y="48"/>
                    <a:pt x="304" y="40"/>
                    <a:pt x="312" y="38"/>
                  </a:cubicBezTo>
                  <a:cubicBezTo>
                    <a:pt x="319" y="36"/>
                    <a:pt x="329" y="37"/>
                    <a:pt x="329" y="35"/>
                  </a:cubicBezTo>
                  <a:cubicBezTo>
                    <a:pt x="329" y="34"/>
                    <a:pt x="329" y="34"/>
                    <a:pt x="329" y="34"/>
                  </a:cubicBezTo>
                  <a:cubicBezTo>
                    <a:pt x="328" y="33"/>
                    <a:pt x="326" y="32"/>
                    <a:pt x="325" y="31"/>
                  </a:cubicBezTo>
                  <a:cubicBezTo>
                    <a:pt x="325" y="31"/>
                    <a:pt x="324" y="32"/>
                    <a:pt x="324" y="32"/>
                  </a:cubicBezTo>
                  <a:cubicBezTo>
                    <a:pt x="321" y="34"/>
                    <a:pt x="322" y="29"/>
                    <a:pt x="316" y="29"/>
                  </a:cubicBezTo>
                  <a:cubicBezTo>
                    <a:pt x="311" y="29"/>
                    <a:pt x="306" y="34"/>
                    <a:pt x="301" y="32"/>
                  </a:cubicBezTo>
                  <a:cubicBezTo>
                    <a:pt x="297" y="29"/>
                    <a:pt x="299" y="27"/>
                    <a:pt x="295" y="27"/>
                  </a:cubicBezTo>
                  <a:cubicBezTo>
                    <a:pt x="291" y="27"/>
                    <a:pt x="298" y="19"/>
                    <a:pt x="293" y="22"/>
                  </a:cubicBezTo>
                  <a:cubicBezTo>
                    <a:pt x="287" y="26"/>
                    <a:pt x="278" y="33"/>
                    <a:pt x="274" y="30"/>
                  </a:cubicBezTo>
                  <a:cubicBezTo>
                    <a:pt x="270" y="26"/>
                    <a:pt x="267" y="31"/>
                    <a:pt x="264" y="28"/>
                  </a:cubicBezTo>
                  <a:cubicBezTo>
                    <a:pt x="261" y="25"/>
                    <a:pt x="274" y="17"/>
                    <a:pt x="280" y="18"/>
                  </a:cubicBezTo>
                  <a:cubicBezTo>
                    <a:pt x="282" y="18"/>
                    <a:pt x="283" y="17"/>
                    <a:pt x="284" y="16"/>
                  </a:cubicBezTo>
                  <a:cubicBezTo>
                    <a:pt x="281" y="15"/>
                    <a:pt x="274" y="12"/>
                    <a:pt x="273" y="15"/>
                  </a:cubicBezTo>
                  <a:cubicBezTo>
                    <a:pt x="271" y="17"/>
                    <a:pt x="267" y="15"/>
                    <a:pt x="266" y="13"/>
                  </a:cubicBezTo>
                  <a:cubicBezTo>
                    <a:pt x="264" y="11"/>
                    <a:pt x="262" y="14"/>
                    <a:pt x="259" y="11"/>
                  </a:cubicBezTo>
                  <a:cubicBezTo>
                    <a:pt x="256" y="7"/>
                    <a:pt x="253" y="10"/>
                    <a:pt x="252" y="10"/>
                  </a:cubicBezTo>
                  <a:cubicBezTo>
                    <a:pt x="250" y="11"/>
                    <a:pt x="248" y="9"/>
                    <a:pt x="245" y="8"/>
                  </a:cubicBezTo>
                  <a:cubicBezTo>
                    <a:pt x="242" y="7"/>
                    <a:pt x="244" y="4"/>
                    <a:pt x="242" y="2"/>
                  </a:cubicBezTo>
                  <a:cubicBezTo>
                    <a:pt x="239" y="0"/>
                    <a:pt x="239" y="6"/>
                    <a:pt x="239" y="6"/>
                  </a:cubicBezTo>
                  <a:cubicBezTo>
                    <a:pt x="17" y="7"/>
                    <a:pt x="17" y="7"/>
                    <a:pt x="17" y="7"/>
                  </a:cubicBezTo>
                  <a:cubicBezTo>
                    <a:pt x="17" y="7"/>
                    <a:pt x="18" y="7"/>
                    <a:pt x="18" y="8"/>
                  </a:cubicBezTo>
                  <a:cubicBezTo>
                    <a:pt x="21" y="11"/>
                    <a:pt x="18" y="13"/>
                    <a:pt x="19" y="16"/>
                  </a:cubicBezTo>
                  <a:cubicBezTo>
                    <a:pt x="20" y="20"/>
                    <a:pt x="19" y="24"/>
                    <a:pt x="17" y="24"/>
                  </a:cubicBezTo>
                  <a:cubicBezTo>
                    <a:pt x="14" y="24"/>
                    <a:pt x="14" y="21"/>
                    <a:pt x="16" y="20"/>
                  </a:cubicBezTo>
                  <a:cubicBezTo>
                    <a:pt x="18" y="19"/>
                    <a:pt x="17" y="15"/>
                    <a:pt x="15" y="15"/>
                  </a:cubicBezTo>
                  <a:cubicBezTo>
                    <a:pt x="14" y="15"/>
                    <a:pt x="13" y="14"/>
                    <a:pt x="13" y="12"/>
                  </a:cubicBezTo>
                  <a:cubicBezTo>
                    <a:pt x="9" y="13"/>
                    <a:pt x="5" y="13"/>
                    <a:pt x="0" y="12"/>
                  </a:cubicBezTo>
                  <a:cubicBezTo>
                    <a:pt x="0" y="12"/>
                    <a:pt x="1" y="13"/>
                    <a:pt x="1" y="13"/>
                  </a:cubicBezTo>
                  <a:cubicBezTo>
                    <a:pt x="1" y="15"/>
                    <a:pt x="2" y="20"/>
                    <a:pt x="5" y="24"/>
                  </a:cubicBezTo>
                  <a:cubicBezTo>
                    <a:pt x="8" y="27"/>
                    <a:pt x="6" y="30"/>
                    <a:pt x="8" y="31"/>
                  </a:cubicBezTo>
                  <a:cubicBezTo>
                    <a:pt x="11" y="33"/>
                    <a:pt x="11" y="34"/>
                    <a:pt x="8" y="34"/>
                  </a:cubicBezTo>
                  <a:cubicBezTo>
                    <a:pt x="6" y="33"/>
                    <a:pt x="8" y="36"/>
                    <a:pt x="7" y="41"/>
                  </a:cubicBezTo>
                  <a:cubicBezTo>
                    <a:pt x="6" y="46"/>
                    <a:pt x="6" y="57"/>
                    <a:pt x="5" y="61"/>
                  </a:cubicBezTo>
                  <a:cubicBezTo>
                    <a:pt x="5" y="64"/>
                    <a:pt x="1" y="70"/>
                    <a:pt x="3" y="73"/>
                  </a:cubicBezTo>
                  <a:cubicBezTo>
                    <a:pt x="6" y="77"/>
                    <a:pt x="7" y="82"/>
                    <a:pt x="6" y="86"/>
                  </a:cubicBezTo>
                  <a:cubicBezTo>
                    <a:pt x="5" y="91"/>
                    <a:pt x="5" y="94"/>
                    <a:pt x="7" y="97"/>
                  </a:cubicBezTo>
                  <a:cubicBezTo>
                    <a:pt x="9" y="100"/>
                    <a:pt x="7" y="106"/>
                    <a:pt x="9" y="107"/>
                  </a:cubicBezTo>
                  <a:cubicBezTo>
                    <a:pt x="11" y="109"/>
                    <a:pt x="13" y="111"/>
                    <a:pt x="15" y="114"/>
                  </a:cubicBezTo>
                  <a:cubicBezTo>
                    <a:pt x="17" y="118"/>
                    <a:pt x="19" y="116"/>
                    <a:pt x="19" y="119"/>
                  </a:cubicBezTo>
                  <a:cubicBezTo>
                    <a:pt x="20" y="122"/>
                    <a:pt x="20" y="123"/>
                    <a:pt x="23" y="124"/>
                  </a:cubicBezTo>
                  <a:cubicBezTo>
                    <a:pt x="26" y="125"/>
                    <a:pt x="24" y="128"/>
                    <a:pt x="24" y="130"/>
                  </a:cubicBezTo>
                  <a:cubicBezTo>
                    <a:pt x="24" y="132"/>
                    <a:pt x="28" y="135"/>
                    <a:pt x="32" y="139"/>
                  </a:cubicBezTo>
                  <a:cubicBezTo>
                    <a:pt x="37" y="143"/>
                    <a:pt x="33" y="147"/>
                    <a:pt x="36" y="147"/>
                  </a:cubicBezTo>
                  <a:cubicBezTo>
                    <a:pt x="40" y="147"/>
                    <a:pt x="43" y="149"/>
                    <a:pt x="46" y="151"/>
                  </a:cubicBezTo>
                  <a:cubicBezTo>
                    <a:pt x="50" y="153"/>
                    <a:pt x="51" y="152"/>
                    <a:pt x="53" y="152"/>
                  </a:cubicBezTo>
                  <a:cubicBezTo>
                    <a:pt x="55" y="153"/>
                    <a:pt x="60" y="158"/>
                    <a:pt x="61" y="161"/>
                  </a:cubicBezTo>
                  <a:cubicBezTo>
                    <a:pt x="61" y="163"/>
                    <a:pt x="61" y="164"/>
                    <a:pt x="62" y="166"/>
                  </a:cubicBezTo>
                  <a:cubicBezTo>
                    <a:pt x="81" y="164"/>
                    <a:pt x="81" y="164"/>
                    <a:pt x="81" y="164"/>
                  </a:cubicBezTo>
                  <a:cubicBezTo>
                    <a:pt x="81" y="164"/>
                    <a:pt x="87" y="168"/>
                    <a:pt x="90" y="169"/>
                  </a:cubicBezTo>
                  <a:cubicBezTo>
                    <a:pt x="93" y="169"/>
                    <a:pt x="111" y="176"/>
                    <a:pt x="111" y="176"/>
                  </a:cubicBezTo>
                  <a:cubicBezTo>
                    <a:pt x="133" y="176"/>
                    <a:pt x="133" y="176"/>
                    <a:pt x="133" y="176"/>
                  </a:cubicBezTo>
                  <a:cubicBezTo>
                    <a:pt x="136" y="172"/>
                    <a:pt x="136" y="172"/>
                    <a:pt x="136" y="172"/>
                  </a:cubicBezTo>
                  <a:cubicBezTo>
                    <a:pt x="149" y="172"/>
                    <a:pt x="149" y="172"/>
                    <a:pt x="149" y="172"/>
                  </a:cubicBezTo>
                  <a:cubicBezTo>
                    <a:pt x="149" y="172"/>
                    <a:pt x="157" y="180"/>
                    <a:pt x="158" y="180"/>
                  </a:cubicBezTo>
                  <a:cubicBezTo>
                    <a:pt x="159" y="181"/>
                    <a:pt x="163" y="184"/>
                    <a:pt x="163" y="187"/>
                  </a:cubicBezTo>
                  <a:cubicBezTo>
                    <a:pt x="163" y="189"/>
                    <a:pt x="164" y="191"/>
                    <a:pt x="166" y="192"/>
                  </a:cubicBezTo>
                  <a:cubicBezTo>
                    <a:pt x="168" y="193"/>
                    <a:pt x="174" y="197"/>
                    <a:pt x="175" y="197"/>
                  </a:cubicBezTo>
                  <a:cubicBezTo>
                    <a:pt x="176" y="196"/>
                    <a:pt x="178" y="189"/>
                    <a:pt x="181" y="189"/>
                  </a:cubicBezTo>
                  <a:cubicBezTo>
                    <a:pt x="185" y="189"/>
                    <a:pt x="194" y="192"/>
                    <a:pt x="196" y="197"/>
                  </a:cubicBezTo>
                  <a:cubicBezTo>
                    <a:pt x="197" y="203"/>
                    <a:pt x="202" y="207"/>
                    <a:pt x="203" y="208"/>
                  </a:cubicBezTo>
                  <a:cubicBezTo>
                    <a:pt x="205" y="209"/>
                    <a:pt x="204" y="213"/>
                    <a:pt x="205" y="214"/>
                  </a:cubicBezTo>
                  <a:cubicBezTo>
                    <a:pt x="206" y="216"/>
                    <a:pt x="206" y="219"/>
                    <a:pt x="208" y="219"/>
                  </a:cubicBezTo>
                  <a:cubicBezTo>
                    <a:pt x="209" y="219"/>
                    <a:pt x="216" y="223"/>
                    <a:pt x="219" y="223"/>
                  </a:cubicBezTo>
                  <a:cubicBezTo>
                    <a:pt x="220" y="223"/>
                    <a:pt x="221" y="224"/>
                    <a:pt x="222" y="224"/>
                  </a:cubicBezTo>
                  <a:cubicBezTo>
                    <a:pt x="222" y="218"/>
                    <a:pt x="216" y="217"/>
                    <a:pt x="220" y="214"/>
                  </a:cubicBezTo>
                  <a:cubicBezTo>
                    <a:pt x="224" y="211"/>
                    <a:pt x="220" y="208"/>
                    <a:pt x="222" y="206"/>
                  </a:cubicBezTo>
                  <a:cubicBezTo>
                    <a:pt x="224" y="205"/>
                    <a:pt x="228" y="204"/>
                    <a:pt x="228" y="201"/>
                  </a:cubicBezTo>
                  <a:cubicBezTo>
                    <a:pt x="228" y="199"/>
                    <a:pt x="230" y="199"/>
                    <a:pt x="232" y="200"/>
                  </a:cubicBezTo>
                  <a:cubicBezTo>
                    <a:pt x="235" y="200"/>
                    <a:pt x="241" y="195"/>
                    <a:pt x="240" y="193"/>
                  </a:cubicBezTo>
                  <a:cubicBezTo>
                    <a:pt x="240" y="191"/>
                    <a:pt x="241" y="191"/>
                    <a:pt x="244" y="191"/>
                  </a:cubicBezTo>
                  <a:cubicBezTo>
                    <a:pt x="248" y="192"/>
                    <a:pt x="247" y="188"/>
                    <a:pt x="249" y="188"/>
                  </a:cubicBezTo>
                  <a:cubicBezTo>
                    <a:pt x="251" y="189"/>
                    <a:pt x="253" y="190"/>
                    <a:pt x="253" y="189"/>
                  </a:cubicBezTo>
                  <a:cubicBezTo>
                    <a:pt x="253" y="187"/>
                    <a:pt x="256" y="187"/>
                    <a:pt x="257" y="189"/>
                  </a:cubicBezTo>
                  <a:cubicBezTo>
                    <a:pt x="259" y="192"/>
                    <a:pt x="263" y="192"/>
                    <a:pt x="264" y="190"/>
                  </a:cubicBezTo>
                  <a:cubicBezTo>
                    <a:pt x="264" y="187"/>
                    <a:pt x="267" y="190"/>
                    <a:pt x="269" y="192"/>
                  </a:cubicBezTo>
                  <a:cubicBezTo>
                    <a:pt x="271" y="195"/>
                    <a:pt x="273" y="194"/>
                    <a:pt x="276" y="194"/>
                  </a:cubicBezTo>
                  <a:cubicBezTo>
                    <a:pt x="279" y="194"/>
                    <a:pt x="279" y="193"/>
                    <a:pt x="280" y="191"/>
                  </a:cubicBezTo>
                  <a:cubicBezTo>
                    <a:pt x="280" y="189"/>
                    <a:pt x="283" y="196"/>
                    <a:pt x="287" y="196"/>
                  </a:cubicBezTo>
                  <a:cubicBezTo>
                    <a:pt x="290" y="197"/>
                    <a:pt x="287" y="194"/>
                    <a:pt x="285" y="192"/>
                  </a:cubicBezTo>
                  <a:cubicBezTo>
                    <a:pt x="282" y="190"/>
                    <a:pt x="285" y="189"/>
                    <a:pt x="283" y="188"/>
                  </a:cubicBezTo>
                  <a:cubicBezTo>
                    <a:pt x="281" y="186"/>
                    <a:pt x="286" y="184"/>
                    <a:pt x="290" y="184"/>
                  </a:cubicBezTo>
                  <a:cubicBezTo>
                    <a:pt x="295" y="184"/>
                    <a:pt x="294" y="185"/>
                    <a:pt x="296" y="183"/>
                  </a:cubicBezTo>
                  <a:cubicBezTo>
                    <a:pt x="298" y="180"/>
                    <a:pt x="299" y="183"/>
                    <a:pt x="299" y="185"/>
                  </a:cubicBezTo>
                  <a:cubicBezTo>
                    <a:pt x="299" y="187"/>
                    <a:pt x="306" y="184"/>
                    <a:pt x="310" y="184"/>
                  </a:cubicBezTo>
                  <a:cubicBezTo>
                    <a:pt x="314" y="184"/>
                    <a:pt x="317" y="187"/>
                    <a:pt x="317" y="189"/>
                  </a:cubicBezTo>
                  <a:cubicBezTo>
                    <a:pt x="318" y="191"/>
                    <a:pt x="320" y="192"/>
                    <a:pt x="323" y="190"/>
                  </a:cubicBezTo>
                  <a:cubicBezTo>
                    <a:pt x="326" y="188"/>
                    <a:pt x="328" y="185"/>
                    <a:pt x="330" y="188"/>
                  </a:cubicBezTo>
                  <a:cubicBezTo>
                    <a:pt x="333" y="190"/>
                    <a:pt x="335" y="193"/>
                    <a:pt x="338" y="196"/>
                  </a:cubicBezTo>
                  <a:cubicBezTo>
                    <a:pt x="341" y="199"/>
                    <a:pt x="337" y="203"/>
                    <a:pt x="339" y="206"/>
                  </a:cubicBezTo>
                  <a:cubicBezTo>
                    <a:pt x="340" y="208"/>
                    <a:pt x="338" y="211"/>
                    <a:pt x="342" y="214"/>
                  </a:cubicBezTo>
                  <a:cubicBezTo>
                    <a:pt x="346" y="216"/>
                    <a:pt x="342" y="221"/>
                    <a:pt x="345" y="222"/>
                  </a:cubicBezTo>
                  <a:cubicBezTo>
                    <a:pt x="348" y="223"/>
                    <a:pt x="350" y="227"/>
                    <a:pt x="351" y="229"/>
                  </a:cubicBezTo>
                  <a:cubicBezTo>
                    <a:pt x="351" y="231"/>
                    <a:pt x="356" y="233"/>
                    <a:pt x="357" y="230"/>
                  </a:cubicBezTo>
                  <a:cubicBezTo>
                    <a:pt x="357" y="227"/>
                    <a:pt x="360" y="223"/>
                    <a:pt x="360" y="220"/>
                  </a:cubicBezTo>
                  <a:cubicBezTo>
                    <a:pt x="361" y="218"/>
                    <a:pt x="358" y="207"/>
                    <a:pt x="356" y="204"/>
                  </a:cubicBezTo>
                  <a:cubicBezTo>
                    <a:pt x="354" y="201"/>
                    <a:pt x="356" y="200"/>
                    <a:pt x="354" y="197"/>
                  </a:cubicBezTo>
                  <a:cubicBezTo>
                    <a:pt x="351" y="193"/>
                    <a:pt x="349" y="186"/>
                    <a:pt x="349" y="181"/>
                  </a:cubicBezTo>
                  <a:cubicBezTo>
                    <a:pt x="349" y="176"/>
                    <a:pt x="355" y="167"/>
                    <a:pt x="359" y="164"/>
                  </a:cubicBezTo>
                  <a:cubicBezTo>
                    <a:pt x="362" y="161"/>
                    <a:pt x="365" y="163"/>
                    <a:pt x="366" y="160"/>
                  </a:cubicBezTo>
                  <a:cubicBezTo>
                    <a:pt x="366" y="157"/>
                    <a:pt x="370" y="154"/>
                    <a:pt x="372" y="154"/>
                  </a:cubicBezTo>
                  <a:cubicBezTo>
                    <a:pt x="374" y="154"/>
                    <a:pt x="377" y="154"/>
                    <a:pt x="377" y="152"/>
                  </a:cubicBezTo>
                  <a:cubicBezTo>
                    <a:pt x="377" y="150"/>
                    <a:pt x="381" y="147"/>
                    <a:pt x="386" y="146"/>
                  </a:cubicBezTo>
                  <a:cubicBezTo>
                    <a:pt x="390" y="145"/>
                    <a:pt x="388" y="143"/>
                    <a:pt x="386" y="141"/>
                  </a:cubicBezTo>
                  <a:cubicBezTo>
                    <a:pt x="385" y="138"/>
                    <a:pt x="387" y="136"/>
                    <a:pt x="388" y="138"/>
                  </a:cubicBezTo>
                  <a:cubicBezTo>
                    <a:pt x="389" y="139"/>
                    <a:pt x="392" y="139"/>
                    <a:pt x="394" y="138"/>
                  </a:cubicBezTo>
                  <a:cubicBezTo>
                    <a:pt x="396" y="137"/>
                    <a:pt x="400" y="133"/>
                    <a:pt x="396" y="133"/>
                  </a:cubicBezTo>
                  <a:cubicBezTo>
                    <a:pt x="392" y="133"/>
                    <a:pt x="391" y="132"/>
                    <a:pt x="393" y="131"/>
                  </a:cubicBezTo>
                  <a:cubicBezTo>
                    <a:pt x="396" y="130"/>
                    <a:pt x="394" y="125"/>
                    <a:pt x="390" y="125"/>
                  </a:cubicBezTo>
                  <a:cubicBezTo>
                    <a:pt x="387" y="125"/>
                    <a:pt x="388" y="123"/>
                    <a:pt x="390" y="121"/>
                  </a:cubicBezTo>
                  <a:cubicBezTo>
                    <a:pt x="392" y="119"/>
                    <a:pt x="387" y="116"/>
                    <a:pt x="385" y="114"/>
                  </a:cubicBezTo>
                  <a:cubicBezTo>
                    <a:pt x="383" y="113"/>
                    <a:pt x="387" y="112"/>
                    <a:pt x="388" y="112"/>
                  </a:cubicBezTo>
                  <a:cubicBezTo>
                    <a:pt x="390" y="111"/>
                    <a:pt x="389" y="103"/>
                    <a:pt x="390" y="101"/>
                  </a:cubicBezTo>
                  <a:cubicBezTo>
                    <a:pt x="390" y="99"/>
                    <a:pt x="393" y="99"/>
                    <a:pt x="392" y="101"/>
                  </a:cubicBezTo>
                  <a:cubicBezTo>
                    <a:pt x="391" y="103"/>
                    <a:pt x="389" y="106"/>
                    <a:pt x="392" y="109"/>
                  </a:cubicBezTo>
                  <a:cubicBezTo>
                    <a:pt x="394" y="112"/>
                    <a:pt x="395" y="114"/>
                    <a:pt x="394" y="118"/>
                  </a:cubicBezTo>
                  <a:cubicBezTo>
                    <a:pt x="393" y="123"/>
                    <a:pt x="395" y="122"/>
                    <a:pt x="397" y="116"/>
                  </a:cubicBezTo>
                  <a:cubicBezTo>
                    <a:pt x="400" y="111"/>
                    <a:pt x="400" y="106"/>
                    <a:pt x="398" y="106"/>
                  </a:cubicBezTo>
                  <a:cubicBezTo>
                    <a:pt x="397" y="105"/>
                    <a:pt x="397" y="100"/>
                    <a:pt x="399" y="102"/>
                  </a:cubicBezTo>
                  <a:cubicBezTo>
                    <a:pt x="401" y="105"/>
                    <a:pt x="402" y="105"/>
                    <a:pt x="405" y="102"/>
                  </a:cubicBezTo>
                  <a:cubicBezTo>
                    <a:pt x="408" y="99"/>
                    <a:pt x="411" y="93"/>
                    <a:pt x="409" y="92"/>
                  </a:cubicBezTo>
                  <a:cubicBezTo>
                    <a:pt x="407" y="91"/>
                    <a:pt x="410" y="89"/>
                    <a:pt x="413" y="90"/>
                  </a:cubicBezTo>
                  <a:cubicBezTo>
                    <a:pt x="417" y="90"/>
                    <a:pt x="425" y="87"/>
                    <a:pt x="425" y="86"/>
                  </a:cubicBezTo>
                  <a:cubicBezTo>
                    <a:pt x="427" y="83"/>
                    <a:pt x="413" y="88"/>
                    <a:pt x="413" y="86"/>
                  </a:cubicBezTo>
                  <a:cubicBezTo>
                    <a:pt x="413" y="84"/>
                    <a:pt x="422" y="82"/>
                    <a:pt x="426" y="82"/>
                  </a:cubicBezTo>
                  <a:cubicBezTo>
                    <a:pt x="430" y="82"/>
                    <a:pt x="428" y="76"/>
                    <a:pt x="430" y="79"/>
                  </a:cubicBezTo>
                  <a:cubicBezTo>
                    <a:pt x="431" y="81"/>
                    <a:pt x="434" y="80"/>
                    <a:pt x="436" y="79"/>
                  </a:cubicBezTo>
                  <a:cubicBezTo>
                    <a:pt x="439" y="78"/>
                    <a:pt x="437" y="74"/>
                    <a:pt x="434" y="73"/>
                  </a:cubicBezTo>
                  <a:cubicBezTo>
                    <a:pt x="432" y="72"/>
                    <a:pt x="436" y="70"/>
                    <a:pt x="435" y="69"/>
                  </a:cubicBezTo>
                  <a:cubicBezTo>
                    <a:pt x="435" y="67"/>
                    <a:pt x="437" y="61"/>
                    <a:pt x="441" y="60"/>
                  </a:cubicBezTo>
                  <a:cubicBezTo>
                    <a:pt x="444" y="59"/>
                    <a:pt x="442" y="57"/>
                    <a:pt x="445" y="57"/>
                  </a:cubicBezTo>
                  <a:cubicBezTo>
                    <a:pt x="448" y="57"/>
                    <a:pt x="449" y="54"/>
                    <a:pt x="451" y="51"/>
                  </a:cubicBezTo>
                  <a:cubicBezTo>
                    <a:pt x="454" y="49"/>
                    <a:pt x="457" y="55"/>
                    <a:pt x="461" y="52"/>
                  </a:cubicBezTo>
                  <a:cubicBezTo>
                    <a:pt x="463" y="50"/>
                    <a:pt x="465" y="49"/>
                    <a:pt x="467" y="47"/>
                  </a:cubicBezTo>
                  <a:cubicBezTo>
                    <a:pt x="458" y="35"/>
                    <a:pt x="461" y="27"/>
                    <a:pt x="460" y="25"/>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60" name="Google Shape;2060;p124"/>
            <p:cNvSpPr/>
            <p:nvPr/>
          </p:nvSpPr>
          <p:spPr>
            <a:xfrm>
              <a:off x="798513" y="2690813"/>
              <a:ext cx="33338" cy="36513"/>
            </a:xfrm>
            <a:custGeom>
              <a:avLst/>
              <a:gdLst/>
              <a:ahLst/>
              <a:cxnLst/>
              <a:rect l="l" t="t" r="r" b="b"/>
              <a:pathLst>
                <a:path w="12" h="13" extrusionOk="0">
                  <a:moveTo>
                    <a:pt x="5" y="1"/>
                  </a:moveTo>
                  <a:cubicBezTo>
                    <a:pt x="0" y="2"/>
                    <a:pt x="3" y="13"/>
                    <a:pt x="5" y="11"/>
                  </a:cubicBezTo>
                  <a:cubicBezTo>
                    <a:pt x="7" y="10"/>
                    <a:pt x="10" y="9"/>
                    <a:pt x="11" y="8"/>
                  </a:cubicBezTo>
                  <a:cubicBezTo>
                    <a:pt x="12" y="5"/>
                    <a:pt x="9" y="0"/>
                    <a:pt x="5" y="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61" name="Google Shape;2061;p124"/>
            <p:cNvSpPr/>
            <p:nvPr/>
          </p:nvSpPr>
          <p:spPr>
            <a:xfrm>
              <a:off x="530225" y="1177925"/>
              <a:ext cx="873125" cy="601663"/>
            </a:xfrm>
            <a:custGeom>
              <a:avLst/>
              <a:gdLst/>
              <a:ahLst/>
              <a:cxnLst/>
              <a:rect l="l" t="t" r="r" b="b"/>
              <a:pathLst>
                <a:path w="313" h="216" extrusionOk="0">
                  <a:moveTo>
                    <a:pt x="307" y="204"/>
                  </a:moveTo>
                  <a:cubicBezTo>
                    <a:pt x="309" y="201"/>
                    <a:pt x="309" y="199"/>
                    <a:pt x="300" y="195"/>
                  </a:cubicBezTo>
                  <a:cubicBezTo>
                    <a:pt x="291" y="192"/>
                    <a:pt x="292" y="189"/>
                    <a:pt x="286" y="178"/>
                  </a:cubicBezTo>
                  <a:cubicBezTo>
                    <a:pt x="279" y="168"/>
                    <a:pt x="268" y="163"/>
                    <a:pt x="268" y="159"/>
                  </a:cubicBezTo>
                  <a:cubicBezTo>
                    <a:pt x="268" y="155"/>
                    <a:pt x="257" y="155"/>
                    <a:pt x="257" y="158"/>
                  </a:cubicBezTo>
                  <a:cubicBezTo>
                    <a:pt x="257" y="161"/>
                    <a:pt x="252" y="162"/>
                    <a:pt x="250" y="164"/>
                  </a:cubicBezTo>
                  <a:cubicBezTo>
                    <a:pt x="247" y="166"/>
                    <a:pt x="246" y="163"/>
                    <a:pt x="244" y="160"/>
                  </a:cubicBezTo>
                  <a:cubicBezTo>
                    <a:pt x="241" y="157"/>
                    <a:pt x="236" y="154"/>
                    <a:pt x="236" y="152"/>
                  </a:cubicBezTo>
                  <a:cubicBezTo>
                    <a:pt x="236" y="150"/>
                    <a:pt x="234" y="146"/>
                    <a:pt x="230" y="148"/>
                  </a:cubicBezTo>
                  <a:cubicBezTo>
                    <a:pt x="226" y="150"/>
                    <a:pt x="224" y="148"/>
                    <a:pt x="223" y="149"/>
                  </a:cubicBezTo>
                  <a:cubicBezTo>
                    <a:pt x="222" y="151"/>
                    <a:pt x="218" y="148"/>
                    <a:pt x="218" y="148"/>
                  </a:cubicBezTo>
                  <a:cubicBezTo>
                    <a:pt x="218" y="25"/>
                    <a:pt x="218" y="25"/>
                    <a:pt x="218" y="25"/>
                  </a:cubicBezTo>
                  <a:cubicBezTo>
                    <a:pt x="217" y="25"/>
                    <a:pt x="216" y="25"/>
                    <a:pt x="215" y="24"/>
                  </a:cubicBezTo>
                  <a:cubicBezTo>
                    <a:pt x="210" y="22"/>
                    <a:pt x="202" y="19"/>
                    <a:pt x="198" y="20"/>
                  </a:cubicBezTo>
                  <a:cubicBezTo>
                    <a:pt x="194" y="21"/>
                    <a:pt x="186" y="22"/>
                    <a:pt x="183" y="20"/>
                  </a:cubicBezTo>
                  <a:cubicBezTo>
                    <a:pt x="180" y="19"/>
                    <a:pt x="176" y="18"/>
                    <a:pt x="170" y="18"/>
                  </a:cubicBezTo>
                  <a:cubicBezTo>
                    <a:pt x="164" y="19"/>
                    <a:pt x="160" y="15"/>
                    <a:pt x="153" y="13"/>
                  </a:cubicBezTo>
                  <a:cubicBezTo>
                    <a:pt x="145" y="12"/>
                    <a:pt x="135" y="14"/>
                    <a:pt x="132" y="15"/>
                  </a:cubicBezTo>
                  <a:cubicBezTo>
                    <a:pt x="130" y="16"/>
                    <a:pt x="130" y="12"/>
                    <a:pt x="127" y="13"/>
                  </a:cubicBezTo>
                  <a:cubicBezTo>
                    <a:pt x="124" y="13"/>
                    <a:pt x="127" y="11"/>
                    <a:pt x="125" y="8"/>
                  </a:cubicBezTo>
                  <a:cubicBezTo>
                    <a:pt x="123" y="6"/>
                    <a:pt x="114" y="8"/>
                    <a:pt x="111" y="9"/>
                  </a:cubicBezTo>
                  <a:cubicBezTo>
                    <a:pt x="108" y="9"/>
                    <a:pt x="107" y="7"/>
                    <a:pt x="107" y="5"/>
                  </a:cubicBezTo>
                  <a:cubicBezTo>
                    <a:pt x="107" y="4"/>
                    <a:pt x="104" y="4"/>
                    <a:pt x="103" y="6"/>
                  </a:cubicBezTo>
                  <a:cubicBezTo>
                    <a:pt x="102" y="9"/>
                    <a:pt x="98" y="9"/>
                    <a:pt x="97" y="8"/>
                  </a:cubicBezTo>
                  <a:cubicBezTo>
                    <a:pt x="95" y="6"/>
                    <a:pt x="100" y="6"/>
                    <a:pt x="100" y="4"/>
                  </a:cubicBezTo>
                  <a:cubicBezTo>
                    <a:pt x="100" y="2"/>
                    <a:pt x="95" y="1"/>
                    <a:pt x="93" y="1"/>
                  </a:cubicBezTo>
                  <a:cubicBezTo>
                    <a:pt x="92" y="0"/>
                    <a:pt x="89" y="3"/>
                    <a:pt x="85" y="6"/>
                  </a:cubicBezTo>
                  <a:cubicBezTo>
                    <a:pt x="81" y="9"/>
                    <a:pt x="76" y="9"/>
                    <a:pt x="72" y="9"/>
                  </a:cubicBezTo>
                  <a:cubicBezTo>
                    <a:pt x="69" y="8"/>
                    <a:pt x="65" y="9"/>
                    <a:pt x="65" y="11"/>
                  </a:cubicBezTo>
                  <a:cubicBezTo>
                    <a:pt x="65" y="13"/>
                    <a:pt x="69" y="13"/>
                    <a:pt x="67" y="15"/>
                  </a:cubicBezTo>
                  <a:cubicBezTo>
                    <a:pt x="64" y="18"/>
                    <a:pt x="63" y="12"/>
                    <a:pt x="61" y="15"/>
                  </a:cubicBezTo>
                  <a:cubicBezTo>
                    <a:pt x="58" y="17"/>
                    <a:pt x="51" y="17"/>
                    <a:pt x="49" y="17"/>
                  </a:cubicBezTo>
                  <a:cubicBezTo>
                    <a:pt x="47" y="16"/>
                    <a:pt x="41" y="23"/>
                    <a:pt x="39" y="25"/>
                  </a:cubicBezTo>
                  <a:cubicBezTo>
                    <a:pt x="38" y="26"/>
                    <a:pt x="41" y="28"/>
                    <a:pt x="36" y="33"/>
                  </a:cubicBezTo>
                  <a:cubicBezTo>
                    <a:pt x="31" y="38"/>
                    <a:pt x="18" y="37"/>
                    <a:pt x="16" y="37"/>
                  </a:cubicBezTo>
                  <a:cubicBezTo>
                    <a:pt x="13" y="37"/>
                    <a:pt x="15" y="40"/>
                    <a:pt x="14" y="42"/>
                  </a:cubicBezTo>
                  <a:cubicBezTo>
                    <a:pt x="12" y="44"/>
                    <a:pt x="15" y="46"/>
                    <a:pt x="23" y="48"/>
                  </a:cubicBezTo>
                  <a:cubicBezTo>
                    <a:pt x="30" y="50"/>
                    <a:pt x="35" y="60"/>
                    <a:pt x="36" y="62"/>
                  </a:cubicBezTo>
                  <a:cubicBezTo>
                    <a:pt x="37" y="64"/>
                    <a:pt x="46" y="62"/>
                    <a:pt x="49" y="62"/>
                  </a:cubicBezTo>
                  <a:cubicBezTo>
                    <a:pt x="53" y="63"/>
                    <a:pt x="49" y="68"/>
                    <a:pt x="52" y="69"/>
                  </a:cubicBezTo>
                  <a:cubicBezTo>
                    <a:pt x="55" y="71"/>
                    <a:pt x="60" y="69"/>
                    <a:pt x="61" y="71"/>
                  </a:cubicBezTo>
                  <a:cubicBezTo>
                    <a:pt x="61" y="74"/>
                    <a:pt x="54" y="71"/>
                    <a:pt x="51" y="74"/>
                  </a:cubicBezTo>
                  <a:cubicBezTo>
                    <a:pt x="47" y="76"/>
                    <a:pt x="46" y="78"/>
                    <a:pt x="44" y="76"/>
                  </a:cubicBezTo>
                  <a:cubicBezTo>
                    <a:pt x="43" y="74"/>
                    <a:pt x="37" y="75"/>
                    <a:pt x="34" y="75"/>
                  </a:cubicBezTo>
                  <a:cubicBezTo>
                    <a:pt x="31" y="76"/>
                    <a:pt x="34" y="72"/>
                    <a:pt x="34" y="70"/>
                  </a:cubicBezTo>
                  <a:cubicBezTo>
                    <a:pt x="34" y="68"/>
                    <a:pt x="30" y="67"/>
                    <a:pt x="24" y="70"/>
                  </a:cubicBezTo>
                  <a:cubicBezTo>
                    <a:pt x="18" y="74"/>
                    <a:pt x="20" y="72"/>
                    <a:pt x="19" y="75"/>
                  </a:cubicBezTo>
                  <a:cubicBezTo>
                    <a:pt x="19" y="78"/>
                    <a:pt x="16" y="73"/>
                    <a:pt x="12" y="76"/>
                  </a:cubicBezTo>
                  <a:cubicBezTo>
                    <a:pt x="9" y="78"/>
                    <a:pt x="3" y="80"/>
                    <a:pt x="1" y="82"/>
                  </a:cubicBezTo>
                  <a:cubicBezTo>
                    <a:pt x="0" y="84"/>
                    <a:pt x="10" y="86"/>
                    <a:pt x="13" y="87"/>
                  </a:cubicBezTo>
                  <a:cubicBezTo>
                    <a:pt x="17" y="87"/>
                    <a:pt x="9" y="90"/>
                    <a:pt x="12" y="90"/>
                  </a:cubicBezTo>
                  <a:cubicBezTo>
                    <a:pt x="15" y="91"/>
                    <a:pt x="13" y="94"/>
                    <a:pt x="18" y="96"/>
                  </a:cubicBezTo>
                  <a:cubicBezTo>
                    <a:pt x="22" y="99"/>
                    <a:pt x="32" y="96"/>
                    <a:pt x="35" y="96"/>
                  </a:cubicBezTo>
                  <a:cubicBezTo>
                    <a:pt x="38" y="96"/>
                    <a:pt x="40" y="100"/>
                    <a:pt x="42" y="97"/>
                  </a:cubicBezTo>
                  <a:cubicBezTo>
                    <a:pt x="44" y="95"/>
                    <a:pt x="52" y="89"/>
                    <a:pt x="56" y="92"/>
                  </a:cubicBezTo>
                  <a:cubicBezTo>
                    <a:pt x="61" y="96"/>
                    <a:pt x="52" y="95"/>
                    <a:pt x="54" y="98"/>
                  </a:cubicBezTo>
                  <a:cubicBezTo>
                    <a:pt x="56" y="100"/>
                    <a:pt x="59" y="106"/>
                    <a:pt x="55" y="108"/>
                  </a:cubicBezTo>
                  <a:cubicBezTo>
                    <a:pt x="51" y="111"/>
                    <a:pt x="47" y="109"/>
                    <a:pt x="45" y="109"/>
                  </a:cubicBezTo>
                  <a:cubicBezTo>
                    <a:pt x="43" y="109"/>
                    <a:pt x="44" y="113"/>
                    <a:pt x="41" y="116"/>
                  </a:cubicBezTo>
                  <a:cubicBezTo>
                    <a:pt x="38" y="118"/>
                    <a:pt x="35" y="113"/>
                    <a:pt x="31" y="113"/>
                  </a:cubicBezTo>
                  <a:cubicBezTo>
                    <a:pt x="26" y="113"/>
                    <a:pt x="27" y="118"/>
                    <a:pt x="28" y="121"/>
                  </a:cubicBezTo>
                  <a:cubicBezTo>
                    <a:pt x="28" y="124"/>
                    <a:pt x="21" y="121"/>
                    <a:pt x="20" y="127"/>
                  </a:cubicBezTo>
                  <a:cubicBezTo>
                    <a:pt x="18" y="133"/>
                    <a:pt x="11" y="128"/>
                    <a:pt x="16" y="134"/>
                  </a:cubicBezTo>
                  <a:cubicBezTo>
                    <a:pt x="20" y="140"/>
                    <a:pt x="19" y="136"/>
                    <a:pt x="23" y="139"/>
                  </a:cubicBezTo>
                  <a:cubicBezTo>
                    <a:pt x="26" y="141"/>
                    <a:pt x="19" y="146"/>
                    <a:pt x="23" y="147"/>
                  </a:cubicBezTo>
                  <a:cubicBezTo>
                    <a:pt x="26" y="147"/>
                    <a:pt x="30" y="154"/>
                    <a:pt x="33" y="156"/>
                  </a:cubicBezTo>
                  <a:cubicBezTo>
                    <a:pt x="35" y="158"/>
                    <a:pt x="38" y="155"/>
                    <a:pt x="42" y="155"/>
                  </a:cubicBezTo>
                  <a:cubicBezTo>
                    <a:pt x="46" y="154"/>
                    <a:pt x="44" y="149"/>
                    <a:pt x="46" y="151"/>
                  </a:cubicBezTo>
                  <a:cubicBezTo>
                    <a:pt x="48" y="153"/>
                    <a:pt x="51" y="159"/>
                    <a:pt x="49" y="160"/>
                  </a:cubicBezTo>
                  <a:cubicBezTo>
                    <a:pt x="47" y="162"/>
                    <a:pt x="49" y="166"/>
                    <a:pt x="49" y="168"/>
                  </a:cubicBezTo>
                  <a:cubicBezTo>
                    <a:pt x="48" y="171"/>
                    <a:pt x="57" y="170"/>
                    <a:pt x="57" y="167"/>
                  </a:cubicBezTo>
                  <a:cubicBezTo>
                    <a:pt x="58" y="165"/>
                    <a:pt x="65" y="164"/>
                    <a:pt x="68" y="168"/>
                  </a:cubicBezTo>
                  <a:cubicBezTo>
                    <a:pt x="72" y="172"/>
                    <a:pt x="73" y="173"/>
                    <a:pt x="73" y="170"/>
                  </a:cubicBezTo>
                  <a:cubicBezTo>
                    <a:pt x="73" y="167"/>
                    <a:pt x="77" y="163"/>
                    <a:pt x="77" y="166"/>
                  </a:cubicBezTo>
                  <a:cubicBezTo>
                    <a:pt x="77" y="168"/>
                    <a:pt x="80" y="169"/>
                    <a:pt x="85" y="167"/>
                  </a:cubicBezTo>
                  <a:cubicBezTo>
                    <a:pt x="91" y="164"/>
                    <a:pt x="89" y="167"/>
                    <a:pt x="86" y="170"/>
                  </a:cubicBezTo>
                  <a:cubicBezTo>
                    <a:pt x="82" y="175"/>
                    <a:pt x="86" y="182"/>
                    <a:pt x="83" y="183"/>
                  </a:cubicBezTo>
                  <a:cubicBezTo>
                    <a:pt x="80" y="184"/>
                    <a:pt x="78" y="191"/>
                    <a:pt x="73" y="192"/>
                  </a:cubicBezTo>
                  <a:cubicBezTo>
                    <a:pt x="68" y="192"/>
                    <a:pt x="61" y="201"/>
                    <a:pt x="59" y="202"/>
                  </a:cubicBezTo>
                  <a:cubicBezTo>
                    <a:pt x="58" y="204"/>
                    <a:pt x="48" y="200"/>
                    <a:pt x="47" y="204"/>
                  </a:cubicBezTo>
                  <a:cubicBezTo>
                    <a:pt x="46" y="208"/>
                    <a:pt x="40" y="211"/>
                    <a:pt x="41" y="212"/>
                  </a:cubicBezTo>
                  <a:cubicBezTo>
                    <a:pt x="42" y="214"/>
                    <a:pt x="50" y="209"/>
                    <a:pt x="51" y="207"/>
                  </a:cubicBezTo>
                  <a:cubicBezTo>
                    <a:pt x="51" y="205"/>
                    <a:pt x="52" y="206"/>
                    <a:pt x="54" y="207"/>
                  </a:cubicBezTo>
                  <a:cubicBezTo>
                    <a:pt x="55" y="209"/>
                    <a:pt x="59" y="206"/>
                    <a:pt x="60" y="205"/>
                  </a:cubicBezTo>
                  <a:cubicBezTo>
                    <a:pt x="62" y="204"/>
                    <a:pt x="64" y="204"/>
                    <a:pt x="66" y="204"/>
                  </a:cubicBezTo>
                  <a:cubicBezTo>
                    <a:pt x="68" y="204"/>
                    <a:pt x="68" y="202"/>
                    <a:pt x="73" y="201"/>
                  </a:cubicBezTo>
                  <a:cubicBezTo>
                    <a:pt x="78" y="201"/>
                    <a:pt x="77" y="199"/>
                    <a:pt x="78" y="197"/>
                  </a:cubicBezTo>
                  <a:cubicBezTo>
                    <a:pt x="79" y="194"/>
                    <a:pt x="90" y="189"/>
                    <a:pt x="93" y="188"/>
                  </a:cubicBezTo>
                  <a:cubicBezTo>
                    <a:pt x="95" y="188"/>
                    <a:pt x="94" y="184"/>
                    <a:pt x="96" y="184"/>
                  </a:cubicBezTo>
                  <a:cubicBezTo>
                    <a:pt x="98" y="184"/>
                    <a:pt x="102" y="181"/>
                    <a:pt x="105" y="178"/>
                  </a:cubicBezTo>
                  <a:cubicBezTo>
                    <a:pt x="108" y="176"/>
                    <a:pt x="109" y="177"/>
                    <a:pt x="111" y="176"/>
                  </a:cubicBezTo>
                  <a:cubicBezTo>
                    <a:pt x="113" y="175"/>
                    <a:pt x="111" y="171"/>
                    <a:pt x="114" y="170"/>
                  </a:cubicBezTo>
                  <a:cubicBezTo>
                    <a:pt x="116" y="170"/>
                    <a:pt x="118" y="168"/>
                    <a:pt x="118" y="166"/>
                  </a:cubicBezTo>
                  <a:cubicBezTo>
                    <a:pt x="118" y="164"/>
                    <a:pt x="112" y="164"/>
                    <a:pt x="111" y="163"/>
                  </a:cubicBezTo>
                  <a:cubicBezTo>
                    <a:pt x="111" y="162"/>
                    <a:pt x="116" y="157"/>
                    <a:pt x="118" y="157"/>
                  </a:cubicBezTo>
                  <a:cubicBezTo>
                    <a:pt x="120" y="157"/>
                    <a:pt x="123" y="155"/>
                    <a:pt x="123" y="152"/>
                  </a:cubicBezTo>
                  <a:cubicBezTo>
                    <a:pt x="123" y="149"/>
                    <a:pt x="126" y="149"/>
                    <a:pt x="129" y="146"/>
                  </a:cubicBezTo>
                  <a:cubicBezTo>
                    <a:pt x="131" y="144"/>
                    <a:pt x="130" y="142"/>
                    <a:pt x="133" y="142"/>
                  </a:cubicBezTo>
                  <a:cubicBezTo>
                    <a:pt x="135" y="141"/>
                    <a:pt x="137" y="138"/>
                    <a:pt x="140" y="137"/>
                  </a:cubicBezTo>
                  <a:cubicBezTo>
                    <a:pt x="142" y="135"/>
                    <a:pt x="140" y="139"/>
                    <a:pt x="145" y="139"/>
                  </a:cubicBezTo>
                  <a:cubicBezTo>
                    <a:pt x="149" y="139"/>
                    <a:pt x="148" y="143"/>
                    <a:pt x="145" y="142"/>
                  </a:cubicBezTo>
                  <a:cubicBezTo>
                    <a:pt x="141" y="140"/>
                    <a:pt x="140" y="140"/>
                    <a:pt x="136" y="143"/>
                  </a:cubicBezTo>
                  <a:cubicBezTo>
                    <a:pt x="133" y="146"/>
                    <a:pt x="136" y="147"/>
                    <a:pt x="133" y="151"/>
                  </a:cubicBezTo>
                  <a:cubicBezTo>
                    <a:pt x="131" y="154"/>
                    <a:pt x="130" y="156"/>
                    <a:pt x="134" y="157"/>
                  </a:cubicBezTo>
                  <a:cubicBezTo>
                    <a:pt x="137" y="157"/>
                    <a:pt x="134" y="159"/>
                    <a:pt x="131" y="160"/>
                  </a:cubicBezTo>
                  <a:cubicBezTo>
                    <a:pt x="128" y="161"/>
                    <a:pt x="130" y="163"/>
                    <a:pt x="134" y="163"/>
                  </a:cubicBezTo>
                  <a:cubicBezTo>
                    <a:pt x="138" y="163"/>
                    <a:pt x="144" y="157"/>
                    <a:pt x="150" y="154"/>
                  </a:cubicBezTo>
                  <a:cubicBezTo>
                    <a:pt x="156" y="151"/>
                    <a:pt x="160" y="154"/>
                    <a:pt x="161" y="154"/>
                  </a:cubicBezTo>
                  <a:cubicBezTo>
                    <a:pt x="163" y="153"/>
                    <a:pt x="160" y="150"/>
                    <a:pt x="162" y="149"/>
                  </a:cubicBezTo>
                  <a:cubicBezTo>
                    <a:pt x="164" y="149"/>
                    <a:pt x="159" y="148"/>
                    <a:pt x="158" y="145"/>
                  </a:cubicBezTo>
                  <a:cubicBezTo>
                    <a:pt x="157" y="141"/>
                    <a:pt x="160" y="143"/>
                    <a:pt x="161" y="141"/>
                  </a:cubicBezTo>
                  <a:cubicBezTo>
                    <a:pt x="161" y="138"/>
                    <a:pt x="163" y="139"/>
                    <a:pt x="165" y="140"/>
                  </a:cubicBezTo>
                  <a:cubicBezTo>
                    <a:pt x="167" y="142"/>
                    <a:pt x="169" y="139"/>
                    <a:pt x="171" y="143"/>
                  </a:cubicBezTo>
                  <a:cubicBezTo>
                    <a:pt x="173" y="146"/>
                    <a:pt x="174" y="142"/>
                    <a:pt x="177" y="144"/>
                  </a:cubicBezTo>
                  <a:cubicBezTo>
                    <a:pt x="180" y="146"/>
                    <a:pt x="177" y="146"/>
                    <a:pt x="174" y="147"/>
                  </a:cubicBezTo>
                  <a:cubicBezTo>
                    <a:pt x="171" y="147"/>
                    <a:pt x="172" y="151"/>
                    <a:pt x="175" y="149"/>
                  </a:cubicBezTo>
                  <a:cubicBezTo>
                    <a:pt x="177" y="148"/>
                    <a:pt x="179" y="146"/>
                    <a:pt x="181" y="148"/>
                  </a:cubicBezTo>
                  <a:cubicBezTo>
                    <a:pt x="183" y="150"/>
                    <a:pt x="184" y="149"/>
                    <a:pt x="186" y="148"/>
                  </a:cubicBezTo>
                  <a:cubicBezTo>
                    <a:pt x="188" y="146"/>
                    <a:pt x="188" y="148"/>
                    <a:pt x="188" y="149"/>
                  </a:cubicBezTo>
                  <a:cubicBezTo>
                    <a:pt x="188" y="151"/>
                    <a:pt x="191" y="151"/>
                    <a:pt x="197" y="152"/>
                  </a:cubicBezTo>
                  <a:cubicBezTo>
                    <a:pt x="202" y="153"/>
                    <a:pt x="212" y="152"/>
                    <a:pt x="214" y="151"/>
                  </a:cubicBezTo>
                  <a:cubicBezTo>
                    <a:pt x="217" y="151"/>
                    <a:pt x="216" y="155"/>
                    <a:pt x="221" y="156"/>
                  </a:cubicBezTo>
                  <a:cubicBezTo>
                    <a:pt x="227" y="157"/>
                    <a:pt x="228" y="151"/>
                    <a:pt x="231" y="153"/>
                  </a:cubicBezTo>
                  <a:cubicBezTo>
                    <a:pt x="234" y="155"/>
                    <a:pt x="231" y="156"/>
                    <a:pt x="230" y="158"/>
                  </a:cubicBezTo>
                  <a:cubicBezTo>
                    <a:pt x="228" y="160"/>
                    <a:pt x="231" y="160"/>
                    <a:pt x="234" y="161"/>
                  </a:cubicBezTo>
                  <a:cubicBezTo>
                    <a:pt x="236" y="162"/>
                    <a:pt x="241" y="163"/>
                    <a:pt x="243" y="166"/>
                  </a:cubicBezTo>
                  <a:cubicBezTo>
                    <a:pt x="245" y="168"/>
                    <a:pt x="247" y="170"/>
                    <a:pt x="252" y="173"/>
                  </a:cubicBezTo>
                  <a:cubicBezTo>
                    <a:pt x="258" y="176"/>
                    <a:pt x="253" y="166"/>
                    <a:pt x="257" y="169"/>
                  </a:cubicBezTo>
                  <a:cubicBezTo>
                    <a:pt x="262" y="173"/>
                    <a:pt x="260" y="169"/>
                    <a:pt x="263" y="173"/>
                  </a:cubicBezTo>
                  <a:cubicBezTo>
                    <a:pt x="267" y="176"/>
                    <a:pt x="266" y="171"/>
                    <a:pt x="264" y="166"/>
                  </a:cubicBezTo>
                  <a:cubicBezTo>
                    <a:pt x="263" y="161"/>
                    <a:pt x="266" y="164"/>
                    <a:pt x="267" y="167"/>
                  </a:cubicBezTo>
                  <a:cubicBezTo>
                    <a:pt x="269" y="169"/>
                    <a:pt x="269" y="174"/>
                    <a:pt x="268" y="177"/>
                  </a:cubicBezTo>
                  <a:cubicBezTo>
                    <a:pt x="267" y="180"/>
                    <a:pt x="262" y="178"/>
                    <a:pt x="262" y="176"/>
                  </a:cubicBezTo>
                  <a:cubicBezTo>
                    <a:pt x="263" y="174"/>
                    <a:pt x="257" y="175"/>
                    <a:pt x="257" y="177"/>
                  </a:cubicBezTo>
                  <a:cubicBezTo>
                    <a:pt x="256" y="180"/>
                    <a:pt x="260" y="185"/>
                    <a:pt x="263" y="185"/>
                  </a:cubicBezTo>
                  <a:cubicBezTo>
                    <a:pt x="266" y="186"/>
                    <a:pt x="264" y="190"/>
                    <a:pt x="266" y="191"/>
                  </a:cubicBezTo>
                  <a:cubicBezTo>
                    <a:pt x="268" y="191"/>
                    <a:pt x="268" y="196"/>
                    <a:pt x="269" y="195"/>
                  </a:cubicBezTo>
                  <a:cubicBezTo>
                    <a:pt x="271" y="195"/>
                    <a:pt x="270" y="189"/>
                    <a:pt x="269" y="187"/>
                  </a:cubicBezTo>
                  <a:cubicBezTo>
                    <a:pt x="267" y="184"/>
                    <a:pt x="268" y="181"/>
                    <a:pt x="270" y="181"/>
                  </a:cubicBezTo>
                  <a:cubicBezTo>
                    <a:pt x="272" y="182"/>
                    <a:pt x="270" y="186"/>
                    <a:pt x="271" y="187"/>
                  </a:cubicBezTo>
                  <a:cubicBezTo>
                    <a:pt x="272" y="188"/>
                    <a:pt x="273" y="186"/>
                    <a:pt x="276" y="184"/>
                  </a:cubicBezTo>
                  <a:cubicBezTo>
                    <a:pt x="278" y="183"/>
                    <a:pt x="275" y="179"/>
                    <a:pt x="276" y="177"/>
                  </a:cubicBezTo>
                  <a:cubicBezTo>
                    <a:pt x="277" y="174"/>
                    <a:pt x="279" y="178"/>
                    <a:pt x="280" y="182"/>
                  </a:cubicBezTo>
                  <a:cubicBezTo>
                    <a:pt x="281" y="186"/>
                    <a:pt x="278" y="186"/>
                    <a:pt x="278" y="188"/>
                  </a:cubicBezTo>
                  <a:cubicBezTo>
                    <a:pt x="278" y="190"/>
                    <a:pt x="274" y="189"/>
                    <a:pt x="273" y="190"/>
                  </a:cubicBezTo>
                  <a:cubicBezTo>
                    <a:pt x="272" y="191"/>
                    <a:pt x="273" y="198"/>
                    <a:pt x="274" y="198"/>
                  </a:cubicBezTo>
                  <a:cubicBezTo>
                    <a:pt x="276" y="198"/>
                    <a:pt x="277" y="192"/>
                    <a:pt x="277" y="195"/>
                  </a:cubicBezTo>
                  <a:cubicBezTo>
                    <a:pt x="278" y="198"/>
                    <a:pt x="282" y="191"/>
                    <a:pt x="283" y="194"/>
                  </a:cubicBezTo>
                  <a:cubicBezTo>
                    <a:pt x="283" y="197"/>
                    <a:pt x="288" y="200"/>
                    <a:pt x="289" y="200"/>
                  </a:cubicBezTo>
                  <a:cubicBezTo>
                    <a:pt x="291" y="199"/>
                    <a:pt x="289" y="196"/>
                    <a:pt x="286" y="196"/>
                  </a:cubicBezTo>
                  <a:cubicBezTo>
                    <a:pt x="284" y="196"/>
                    <a:pt x="284" y="191"/>
                    <a:pt x="286" y="191"/>
                  </a:cubicBezTo>
                  <a:cubicBezTo>
                    <a:pt x="289" y="191"/>
                    <a:pt x="293" y="197"/>
                    <a:pt x="293" y="199"/>
                  </a:cubicBezTo>
                  <a:cubicBezTo>
                    <a:pt x="292" y="201"/>
                    <a:pt x="290" y="201"/>
                    <a:pt x="288" y="203"/>
                  </a:cubicBezTo>
                  <a:cubicBezTo>
                    <a:pt x="286" y="206"/>
                    <a:pt x="284" y="200"/>
                    <a:pt x="281" y="200"/>
                  </a:cubicBezTo>
                  <a:cubicBezTo>
                    <a:pt x="279" y="200"/>
                    <a:pt x="281" y="204"/>
                    <a:pt x="283" y="206"/>
                  </a:cubicBezTo>
                  <a:cubicBezTo>
                    <a:pt x="284" y="209"/>
                    <a:pt x="280" y="212"/>
                    <a:pt x="283" y="214"/>
                  </a:cubicBezTo>
                  <a:cubicBezTo>
                    <a:pt x="286" y="216"/>
                    <a:pt x="285" y="213"/>
                    <a:pt x="285" y="211"/>
                  </a:cubicBezTo>
                  <a:cubicBezTo>
                    <a:pt x="286" y="210"/>
                    <a:pt x="288" y="212"/>
                    <a:pt x="290" y="213"/>
                  </a:cubicBezTo>
                  <a:cubicBezTo>
                    <a:pt x="291" y="214"/>
                    <a:pt x="292" y="210"/>
                    <a:pt x="292" y="209"/>
                  </a:cubicBezTo>
                  <a:cubicBezTo>
                    <a:pt x="292" y="207"/>
                    <a:pt x="294" y="208"/>
                    <a:pt x="296" y="210"/>
                  </a:cubicBezTo>
                  <a:cubicBezTo>
                    <a:pt x="297" y="212"/>
                    <a:pt x="297" y="208"/>
                    <a:pt x="300" y="208"/>
                  </a:cubicBezTo>
                  <a:cubicBezTo>
                    <a:pt x="302" y="208"/>
                    <a:pt x="300" y="212"/>
                    <a:pt x="300" y="214"/>
                  </a:cubicBezTo>
                  <a:cubicBezTo>
                    <a:pt x="300" y="216"/>
                    <a:pt x="304" y="212"/>
                    <a:pt x="304" y="214"/>
                  </a:cubicBezTo>
                  <a:cubicBezTo>
                    <a:pt x="304" y="215"/>
                    <a:pt x="304" y="215"/>
                    <a:pt x="304" y="215"/>
                  </a:cubicBezTo>
                  <a:cubicBezTo>
                    <a:pt x="306" y="214"/>
                    <a:pt x="308" y="212"/>
                    <a:pt x="309" y="211"/>
                  </a:cubicBezTo>
                  <a:cubicBezTo>
                    <a:pt x="313" y="209"/>
                    <a:pt x="306" y="207"/>
                    <a:pt x="307" y="204"/>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62" name="Google Shape;2062;p124"/>
            <p:cNvSpPr/>
            <p:nvPr/>
          </p:nvSpPr>
          <p:spPr>
            <a:xfrm>
              <a:off x="828675" y="1649413"/>
              <a:ext cx="66675" cy="63500"/>
            </a:xfrm>
            <a:custGeom>
              <a:avLst/>
              <a:gdLst/>
              <a:ahLst/>
              <a:cxnLst/>
              <a:rect l="l" t="t" r="r" b="b"/>
              <a:pathLst>
                <a:path w="24" h="23" extrusionOk="0">
                  <a:moveTo>
                    <a:pt x="20" y="2"/>
                  </a:moveTo>
                  <a:cubicBezTo>
                    <a:pt x="20" y="0"/>
                    <a:pt x="18" y="0"/>
                    <a:pt x="14" y="5"/>
                  </a:cubicBezTo>
                  <a:cubicBezTo>
                    <a:pt x="10" y="9"/>
                    <a:pt x="7" y="11"/>
                    <a:pt x="7" y="13"/>
                  </a:cubicBezTo>
                  <a:cubicBezTo>
                    <a:pt x="6" y="15"/>
                    <a:pt x="2" y="12"/>
                    <a:pt x="1" y="15"/>
                  </a:cubicBezTo>
                  <a:cubicBezTo>
                    <a:pt x="0" y="17"/>
                    <a:pt x="2" y="23"/>
                    <a:pt x="4" y="21"/>
                  </a:cubicBezTo>
                  <a:cubicBezTo>
                    <a:pt x="7" y="19"/>
                    <a:pt x="7" y="21"/>
                    <a:pt x="9" y="21"/>
                  </a:cubicBezTo>
                  <a:cubicBezTo>
                    <a:pt x="10" y="21"/>
                    <a:pt x="18" y="16"/>
                    <a:pt x="19" y="14"/>
                  </a:cubicBezTo>
                  <a:cubicBezTo>
                    <a:pt x="21" y="11"/>
                    <a:pt x="16" y="10"/>
                    <a:pt x="16" y="9"/>
                  </a:cubicBezTo>
                  <a:cubicBezTo>
                    <a:pt x="16" y="7"/>
                    <a:pt x="20" y="7"/>
                    <a:pt x="22" y="6"/>
                  </a:cubicBezTo>
                  <a:cubicBezTo>
                    <a:pt x="24" y="5"/>
                    <a:pt x="20" y="4"/>
                    <a:pt x="20" y="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grpSp>
      <p:sp>
        <p:nvSpPr>
          <p:cNvPr id="1875" name="Google Shape;1875;p124"/>
          <p:cNvSpPr txBox="1">
            <a:spLocks noGrp="1"/>
          </p:cNvSpPr>
          <p:nvPr>
            <p:ph type="title"/>
          </p:nvPr>
        </p:nvSpPr>
        <p:spPr>
          <a:prstGeom prst="rect">
            <a:avLst/>
          </a:prstGeom>
        </p:spPr>
        <p:txBody>
          <a:bodyPr spcFirstLastPara="1" wrap="square" lIns="0" tIns="91425" rIns="0" bIns="91425" anchor="t" anchorCtr="0">
            <a:noAutofit/>
          </a:bodyPr>
          <a:lstStyle/>
          <a:p>
            <a:pPr lvl="0"/>
            <a:r>
              <a:rPr lang="en-NZ"/>
              <a:t>Retail landscape is challenged with inflationary pressures</a:t>
            </a:r>
            <a:endParaRPr/>
          </a:p>
        </p:txBody>
      </p:sp>
      <p:sp>
        <p:nvSpPr>
          <p:cNvPr id="217" name="Subtitle 3">
            <a:extLst>
              <a:ext uri="{FF2B5EF4-FFF2-40B4-BE49-F238E27FC236}">
                <a16:creationId xmlns:a16="http://schemas.microsoft.com/office/drawing/2014/main" id="{3E024276-BEF9-C444-B939-A9E3B05C6457}"/>
              </a:ext>
            </a:extLst>
          </p:cNvPr>
          <p:cNvSpPr>
            <a:spLocks noGrp="1"/>
          </p:cNvSpPr>
          <p:nvPr>
            <p:ph type="subTitle" idx="2"/>
          </p:nvPr>
        </p:nvSpPr>
        <p:spPr/>
        <p:txBody>
          <a:bodyPr/>
          <a:lstStyle/>
          <a:p>
            <a:r>
              <a:rPr lang="en-US" sz="1300" b="1">
                <a:solidFill>
                  <a:schemeClr val="tx1"/>
                </a:solidFill>
              </a:rPr>
              <a:t> % change in latest average FMCG price (P)</a:t>
            </a:r>
          </a:p>
        </p:txBody>
      </p:sp>
      <p:sp>
        <p:nvSpPr>
          <p:cNvPr id="2064" name="Google Shape;2064;p124"/>
          <p:cNvSpPr txBox="1"/>
          <p:nvPr/>
        </p:nvSpPr>
        <p:spPr>
          <a:xfrm>
            <a:off x="354650" y="1908632"/>
            <a:ext cx="1110256" cy="474000"/>
          </a:xfrm>
          <a:prstGeom prst="rect">
            <a:avLst/>
          </a:prstGeom>
          <a:noFill/>
          <a:ln>
            <a:noFill/>
          </a:ln>
        </p:spPr>
        <p:txBody>
          <a:bodyPr spcFirstLastPara="1" wrap="square" lIns="0" tIns="91425" rIns="0" bIns="91425" anchor="t" anchorCtr="0">
            <a:noAutofit/>
          </a:bodyPr>
          <a:lstStyle/>
          <a:p>
            <a:pPr lvl="0">
              <a:spcAft>
                <a:spcPts val="600"/>
              </a:spcAft>
            </a:pPr>
            <a:r>
              <a:rPr lang="en-NZ" sz="1000" b="1">
                <a:latin typeface="Montserrat" panose="00000500000000000000" pitchFamily="2" charset="0"/>
                <a:ea typeface="Montserrat"/>
                <a:cs typeface="Montserrat"/>
                <a:sym typeface="Montserrat"/>
              </a:rPr>
              <a:t>P: 7% </a:t>
            </a:r>
            <a:r>
              <a:rPr lang="en-NZ" sz="1000">
                <a:latin typeface="Montserrat" panose="00000500000000000000" pitchFamily="2" charset="0"/>
                <a:ea typeface="Montserrat Light"/>
                <a:cs typeface="Montserrat Light"/>
                <a:sym typeface="Montserrat Light"/>
              </a:rPr>
              <a:t>United States</a:t>
            </a:r>
            <a:endParaRPr lang="en-NZ" sz="1000" b="1">
              <a:latin typeface="Montserrat" panose="00000500000000000000" pitchFamily="2" charset="0"/>
              <a:ea typeface="Montserrat"/>
              <a:cs typeface="Montserrat"/>
              <a:sym typeface="Montserrat"/>
            </a:endParaRPr>
          </a:p>
        </p:txBody>
      </p:sp>
      <p:sp>
        <p:nvSpPr>
          <p:cNvPr id="2066" name="Google Shape;2066;p124"/>
          <p:cNvSpPr txBox="1"/>
          <p:nvPr/>
        </p:nvSpPr>
        <p:spPr>
          <a:xfrm>
            <a:off x="354650" y="2376307"/>
            <a:ext cx="1110256" cy="4740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600"/>
              </a:spcAft>
              <a:buNone/>
            </a:pPr>
            <a:r>
              <a:rPr lang="en" sz="1000" b="1">
                <a:latin typeface="Montserrat" panose="00000500000000000000" pitchFamily="2" charset="0"/>
                <a:ea typeface="Montserrat"/>
                <a:cs typeface="Montserrat"/>
                <a:sym typeface="Montserrat"/>
              </a:rPr>
              <a:t>P</a:t>
            </a:r>
            <a:r>
              <a:rPr lang="en" sz="1000" b="1">
                <a:solidFill>
                  <a:srgbClr val="000000"/>
                </a:solidFill>
                <a:latin typeface="Montserrat" panose="00000500000000000000" pitchFamily="2" charset="0"/>
                <a:ea typeface="Montserrat"/>
                <a:cs typeface="Montserrat"/>
                <a:sym typeface="Montserrat"/>
              </a:rPr>
              <a:t>: 10%</a:t>
            </a:r>
            <a:br>
              <a:rPr lang="en" sz="1000">
                <a:solidFill>
                  <a:schemeClr val="accent2"/>
                </a:solidFill>
                <a:latin typeface="Montserrat" panose="00000500000000000000" pitchFamily="2" charset="0"/>
                <a:ea typeface="Montserrat Light"/>
                <a:cs typeface="Montserrat Light"/>
                <a:sym typeface="Montserrat Light"/>
              </a:rPr>
            </a:br>
            <a:r>
              <a:rPr lang="en" sz="1000">
                <a:solidFill>
                  <a:srgbClr val="000000"/>
                </a:solidFill>
                <a:latin typeface="Montserrat" panose="00000500000000000000" pitchFamily="2" charset="0"/>
                <a:ea typeface="Montserrat Light"/>
                <a:cs typeface="Montserrat Light"/>
                <a:sym typeface="Montserrat Light"/>
              </a:rPr>
              <a:t>Mexico</a:t>
            </a:r>
            <a:endParaRPr sz="1000" b="1">
              <a:latin typeface="Montserrat" panose="00000500000000000000" pitchFamily="2" charset="0"/>
              <a:ea typeface="Montserrat"/>
              <a:cs typeface="Montserrat"/>
              <a:sym typeface="Montserrat"/>
            </a:endParaRPr>
          </a:p>
        </p:txBody>
      </p:sp>
      <p:sp>
        <p:nvSpPr>
          <p:cNvPr id="2068" name="Google Shape;2068;p124"/>
          <p:cNvSpPr txBox="1"/>
          <p:nvPr/>
        </p:nvSpPr>
        <p:spPr>
          <a:xfrm>
            <a:off x="354650" y="2850957"/>
            <a:ext cx="1110256" cy="4740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600"/>
              </a:spcAft>
              <a:buNone/>
            </a:pPr>
            <a:r>
              <a:rPr lang="en" sz="1000" b="1">
                <a:solidFill>
                  <a:srgbClr val="000000"/>
                </a:solidFill>
                <a:latin typeface="Montserrat" panose="00000500000000000000" pitchFamily="2" charset="0"/>
                <a:ea typeface="Montserrat"/>
                <a:cs typeface="Montserrat"/>
                <a:sym typeface="Montserrat"/>
              </a:rPr>
              <a:t>P: 5% </a:t>
            </a:r>
            <a:r>
              <a:rPr lang="en" sz="1000">
                <a:solidFill>
                  <a:srgbClr val="000000"/>
                </a:solidFill>
                <a:latin typeface="Montserrat" panose="00000500000000000000" pitchFamily="2" charset="0"/>
                <a:ea typeface="Montserrat Light"/>
                <a:cs typeface="Montserrat Light"/>
                <a:sym typeface="Montserrat Light"/>
              </a:rPr>
              <a:t>Colombia</a:t>
            </a:r>
            <a:endParaRPr sz="1000" b="1">
              <a:latin typeface="Montserrat" panose="00000500000000000000" pitchFamily="2" charset="0"/>
              <a:ea typeface="Montserrat"/>
              <a:cs typeface="Montserrat"/>
              <a:sym typeface="Montserrat"/>
            </a:endParaRPr>
          </a:p>
        </p:txBody>
      </p:sp>
      <p:sp>
        <p:nvSpPr>
          <p:cNvPr id="2070" name="Google Shape;2070;p124"/>
          <p:cNvSpPr txBox="1"/>
          <p:nvPr/>
        </p:nvSpPr>
        <p:spPr>
          <a:xfrm>
            <a:off x="354650" y="3318632"/>
            <a:ext cx="1110256" cy="4740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600"/>
              </a:spcAft>
              <a:buNone/>
            </a:pPr>
            <a:r>
              <a:rPr lang="en" sz="1000" b="1">
                <a:solidFill>
                  <a:srgbClr val="000000"/>
                </a:solidFill>
                <a:latin typeface="Montserrat" panose="00000500000000000000" pitchFamily="2" charset="0"/>
                <a:ea typeface="Montserrat"/>
                <a:cs typeface="Montserrat"/>
                <a:sym typeface="Montserrat"/>
              </a:rPr>
              <a:t>P: </a:t>
            </a:r>
            <a:r>
              <a:rPr lang="en" sz="1000" b="1">
                <a:latin typeface="Montserrat" panose="00000500000000000000" pitchFamily="2" charset="0"/>
                <a:ea typeface="Montserrat"/>
                <a:cs typeface="Montserrat"/>
                <a:sym typeface="Montserrat"/>
              </a:rPr>
              <a:t>9</a:t>
            </a:r>
            <a:r>
              <a:rPr lang="en" sz="1000" b="1">
                <a:solidFill>
                  <a:srgbClr val="000000"/>
                </a:solidFill>
                <a:latin typeface="Montserrat" panose="00000500000000000000" pitchFamily="2" charset="0"/>
                <a:ea typeface="Montserrat"/>
                <a:cs typeface="Montserrat"/>
                <a:sym typeface="Montserrat"/>
              </a:rPr>
              <a:t>% </a:t>
            </a:r>
            <a:r>
              <a:rPr lang="en" sz="1000">
                <a:solidFill>
                  <a:srgbClr val="000000"/>
                </a:solidFill>
                <a:latin typeface="Montserrat" panose="00000500000000000000" pitchFamily="2" charset="0"/>
                <a:ea typeface="Montserrat Light"/>
                <a:cs typeface="Montserrat Light"/>
                <a:sym typeface="Montserrat Light"/>
              </a:rPr>
              <a:t>Brazil</a:t>
            </a:r>
            <a:endParaRPr sz="1000" b="1">
              <a:latin typeface="Montserrat" panose="00000500000000000000" pitchFamily="2" charset="0"/>
              <a:ea typeface="Montserrat"/>
              <a:cs typeface="Montserrat"/>
              <a:sym typeface="Montserrat"/>
            </a:endParaRPr>
          </a:p>
        </p:txBody>
      </p:sp>
      <p:sp>
        <p:nvSpPr>
          <p:cNvPr id="2072" name="Google Shape;2072;p124"/>
          <p:cNvSpPr txBox="1"/>
          <p:nvPr/>
        </p:nvSpPr>
        <p:spPr>
          <a:xfrm>
            <a:off x="354650" y="3793282"/>
            <a:ext cx="1110256" cy="4740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600"/>
              </a:spcAft>
              <a:buNone/>
            </a:pPr>
            <a:r>
              <a:rPr lang="en" sz="1000" b="1">
                <a:latin typeface="Montserrat" panose="00000500000000000000" pitchFamily="2" charset="0"/>
                <a:ea typeface="Montserrat"/>
                <a:cs typeface="Montserrat"/>
                <a:sym typeface="Montserrat"/>
              </a:rPr>
              <a:t>P: 11</a:t>
            </a:r>
            <a:r>
              <a:rPr lang="en" sz="1000" b="1">
                <a:solidFill>
                  <a:srgbClr val="000000"/>
                </a:solidFill>
                <a:latin typeface="Montserrat" panose="00000500000000000000" pitchFamily="2" charset="0"/>
                <a:ea typeface="Montserrat"/>
                <a:cs typeface="Montserrat"/>
                <a:sym typeface="Montserrat"/>
              </a:rPr>
              <a:t>% </a:t>
            </a:r>
            <a:r>
              <a:rPr lang="en" sz="1000">
                <a:solidFill>
                  <a:srgbClr val="000000"/>
                </a:solidFill>
                <a:latin typeface="Montserrat" panose="00000500000000000000" pitchFamily="2" charset="0"/>
                <a:ea typeface="Montserrat Light"/>
                <a:cs typeface="Montserrat Light"/>
                <a:sym typeface="Montserrat Light"/>
              </a:rPr>
              <a:t>Chile</a:t>
            </a:r>
            <a:endParaRPr sz="1000" b="1">
              <a:latin typeface="Montserrat" panose="00000500000000000000" pitchFamily="2" charset="0"/>
              <a:ea typeface="Montserrat"/>
              <a:cs typeface="Montserrat"/>
              <a:sym typeface="Montserrat"/>
            </a:endParaRPr>
          </a:p>
        </p:txBody>
      </p:sp>
      <p:sp>
        <p:nvSpPr>
          <p:cNvPr id="2074" name="Google Shape;2074;p124"/>
          <p:cNvSpPr txBox="1"/>
          <p:nvPr/>
        </p:nvSpPr>
        <p:spPr>
          <a:xfrm>
            <a:off x="354650" y="4260957"/>
            <a:ext cx="1110256" cy="4740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600"/>
              </a:spcAft>
              <a:buNone/>
            </a:pPr>
            <a:r>
              <a:rPr lang="en" sz="1000" b="1">
                <a:solidFill>
                  <a:srgbClr val="000000"/>
                </a:solidFill>
                <a:latin typeface="Montserrat" panose="00000500000000000000" pitchFamily="2" charset="0"/>
                <a:ea typeface="Montserrat"/>
                <a:cs typeface="Montserrat"/>
                <a:sym typeface="Montserrat"/>
              </a:rPr>
              <a:t>P: </a:t>
            </a:r>
            <a:r>
              <a:rPr lang="en" sz="1000" b="1">
                <a:latin typeface="Montserrat" panose="00000500000000000000" pitchFamily="2" charset="0"/>
                <a:ea typeface="Montserrat"/>
                <a:cs typeface="Montserrat"/>
                <a:sym typeface="Montserrat"/>
              </a:rPr>
              <a:t>4</a:t>
            </a:r>
            <a:r>
              <a:rPr lang="en" sz="1000" b="1">
                <a:solidFill>
                  <a:srgbClr val="000000"/>
                </a:solidFill>
                <a:latin typeface="Montserrat" panose="00000500000000000000" pitchFamily="2" charset="0"/>
                <a:ea typeface="Montserrat"/>
                <a:cs typeface="Montserrat"/>
                <a:sym typeface="Montserrat"/>
              </a:rPr>
              <a:t>%</a:t>
            </a:r>
            <a:br>
              <a:rPr lang="en" sz="1000">
                <a:solidFill>
                  <a:srgbClr val="000000"/>
                </a:solidFill>
                <a:latin typeface="Montserrat" panose="00000500000000000000" pitchFamily="2" charset="0"/>
                <a:ea typeface="Montserrat Light"/>
                <a:cs typeface="Montserrat Light"/>
                <a:sym typeface="Montserrat Light"/>
              </a:rPr>
            </a:br>
            <a:r>
              <a:rPr lang="en" sz="1000">
                <a:solidFill>
                  <a:srgbClr val="000000"/>
                </a:solidFill>
                <a:latin typeface="Montserrat" panose="00000500000000000000" pitchFamily="2" charset="0"/>
                <a:ea typeface="Montserrat Light"/>
                <a:cs typeface="Montserrat Light"/>
                <a:sym typeface="Montserrat Light"/>
              </a:rPr>
              <a:t>United Kingdom</a:t>
            </a:r>
            <a:endParaRPr sz="1000" b="1">
              <a:latin typeface="Montserrat" panose="00000500000000000000" pitchFamily="2" charset="0"/>
              <a:ea typeface="Montserrat"/>
              <a:cs typeface="Montserrat"/>
              <a:sym typeface="Montserrat"/>
            </a:endParaRPr>
          </a:p>
        </p:txBody>
      </p:sp>
      <p:sp>
        <p:nvSpPr>
          <p:cNvPr id="2076" name="Google Shape;2076;p124"/>
          <p:cNvSpPr txBox="1"/>
          <p:nvPr/>
        </p:nvSpPr>
        <p:spPr>
          <a:xfrm>
            <a:off x="354650" y="1439450"/>
            <a:ext cx="1110256" cy="474000"/>
          </a:xfrm>
          <a:prstGeom prst="rect">
            <a:avLst/>
          </a:prstGeom>
          <a:noFill/>
          <a:ln>
            <a:noFill/>
          </a:ln>
        </p:spPr>
        <p:txBody>
          <a:bodyPr spcFirstLastPara="1" wrap="square" lIns="0" tIns="91425" rIns="0" bIns="91425" anchor="t" anchorCtr="0">
            <a:noAutofit/>
          </a:bodyPr>
          <a:lstStyle/>
          <a:p>
            <a:pPr>
              <a:spcAft>
                <a:spcPts val="600"/>
              </a:spcAft>
            </a:pPr>
            <a:r>
              <a:rPr lang="en" sz="1000" b="1">
                <a:latin typeface="Montserrat"/>
                <a:ea typeface="Montserrat"/>
                <a:cs typeface="Montserrat"/>
                <a:sym typeface="Montserrat"/>
              </a:rPr>
              <a:t>P: 6</a:t>
            </a:r>
            <a:r>
              <a:rPr lang="en" sz="1000" b="1">
                <a:solidFill>
                  <a:srgbClr val="000000"/>
                </a:solidFill>
                <a:latin typeface="Montserrat"/>
                <a:ea typeface="Montserrat"/>
                <a:cs typeface="Montserrat"/>
                <a:sym typeface="Montserrat"/>
              </a:rPr>
              <a:t>%</a:t>
            </a:r>
            <a:r>
              <a:rPr lang="en" sz="1000" b="1">
                <a:latin typeface="Montserrat"/>
                <a:ea typeface="Montserrat"/>
                <a:cs typeface="Montserrat"/>
                <a:sym typeface="Montserrat"/>
              </a:rPr>
              <a:t> </a:t>
            </a:r>
            <a:br>
              <a:rPr lang="en" sz="1000" b="1">
                <a:latin typeface="Montserrat"/>
                <a:ea typeface="Montserrat"/>
                <a:cs typeface="Montserrat"/>
                <a:sym typeface="Montserrat"/>
              </a:rPr>
            </a:br>
            <a:r>
              <a:rPr lang="en" sz="1000">
                <a:solidFill>
                  <a:srgbClr val="000000"/>
                </a:solidFill>
                <a:latin typeface="Montserrat"/>
                <a:ea typeface="Montserrat Light"/>
                <a:cs typeface="Montserrat Light"/>
                <a:sym typeface="Montserrat Light"/>
              </a:rPr>
              <a:t>Canada</a:t>
            </a:r>
            <a:endParaRPr sz="1000" b="1">
              <a:latin typeface="Montserrat"/>
              <a:ea typeface="Montserrat"/>
              <a:cs typeface="Montserrat"/>
              <a:sym typeface="Montserrat"/>
            </a:endParaRPr>
          </a:p>
        </p:txBody>
      </p:sp>
      <p:sp>
        <p:nvSpPr>
          <p:cNvPr id="205" name="Google Shape;2064;p124">
            <a:extLst>
              <a:ext uri="{FF2B5EF4-FFF2-40B4-BE49-F238E27FC236}">
                <a16:creationId xmlns:a16="http://schemas.microsoft.com/office/drawing/2014/main" id="{E90C95DE-3CF7-B945-88C4-253B7F074A0C}"/>
              </a:ext>
            </a:extLst>
          </p:cNvPr>
          <p:cNvSpPr txBox="1"/>
          <p:nvPr/>
        </p:nvSpPr>
        <p:spPr>
          <a:xfrm>
            <a:off x="7679094" y="1908632"/>
            <a:ext cx="1110256" cy="474000"/>
          </a:xfrm>
          <a:prstGeom prst="rect">
            <a:avLst/>
          </a:prstGeom>
          <a:noFill/>
          <a:ln>
            <a:noFill/>
          </a:ln>
        </p:spPr>
        <p:txBody>
          <a:bodyPr spcFirstLastPara="1" wrap="square" lIns="0" tIns="91425" rIns="0" bIns="91425" anchor="t" anchorCtr="0">
            <a:noAutofit/>
          </a:bodyPr>
          <a:lstStyle/>
          <a:p>
            <a:pPr lvl="0">
              <a:spcAft>
                <a:spcPts val="600"/>
              </a:spcAft>
            </a:pPr>
            <a:r>
              <a:rPr lang="en-NZ" sz="1000" b="1">
                <a:latin typeface="Montserrat" panose="00000500000000000000" pitchFamily="2" charset="0"/>
                <a:ea typeface="Montserrat"/>
                <a:cs typeface="Montserrat"/>
                <a:sym typeface="Montserrat"/>
              </a:rPr>
              <a:t>P: 2% </a:t>
            </a:r>
            <a:br>
              <a:rPr lang="en-NZ" sz="1000" b="1">
                <a:latin typeface="Montserrat" panose="00000500000000000000" pitchFamily="2" charset="0"/>
                <a:ea typeface="Montserrat"/>
                <a:cs typeface="Montserrat"/>
                <a:sym typeface="Montserrat"/>
              </a:rPr>
            </a:br>
            <a:r>
              <a:rPr lang="en-NZ" sz="1000">
                <a:latin typeface="Montserrat" panose="00000500000000000000" pitchFamily="2" charset="0"/>
                <a:ea typeface="Montserrat Light"/>
                <a:cs typeface="Montserrat Light"/>
                <a:sym typeface="Montserrat Light"/>
              </a:rPr>
              <a:t>China</a:t>
            </a:r>
            <a:endParaRPr lang="en-NZ" sz="1000" b="1">
              <a:latin typeface="Montserrat" panose="00000500000000000000" pitchFamily="2" charset="0"/>
              <a:ea typeface="Montserrat"/>
              <a:cs typeface="Montserrat"/>
              <a:sym typeface="Montserrat"/>
            </a:endParaRPr>
          </a:p>
        </p:txBody>
      </p:sp>
      <p:sp>
        <p:nvSpPr>
          <p:cNvPr id="206" name="Google Shape;2066;p124">
            <a:extLst>
              <a:ext uri="{FF2B5EF4-FFF2-40B4-BE49-F238E27FC236}">
                <a16:creationId xmlns:a16="http://schemas.microsoft.com/office/drawing/2014/main" id="{E042CF05-83C1-3E4C-BC27-CEB98EB109C4}"/>
              </a:ext>
            </a:extLst>
          </p:cNvPr>
          <p:cNvSpPr txBox="1"/>
          <p:nvPr/>
        </p:nvSpPr>
        <p:spPr>
          <a:xfrm>
            <a:off x="7679094" y="2376307"/>
            <a:ext cx="1110256" cy="4740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600"/>
              </a:spcAft>
              <a:buNone/>
            </a:pPr>
            <a:r>
              <a:rPr lang="en" sz="1000" b="1">
                <a:solidFill>
                  <a:srgbClr val="000000"/>
                </a:solidFill>
                <a:latin typeface="Montserrat" panose="00000500000000000000" pitchFamily="2" charset="0"/>
                <a:ea typeface="Montserrat"/>
                <a:cs typeface="Montserrat"/>
                <a:sym typeface="Montserrat"/>
              </a:rPr>
              <a:t>P: 3%</a:t>
            </a:r>
            <a:endParaRPr sz="1000" b="1">
              <a:latin typeface="Montserrat" panose="00000500000000000000" pitchFamily="2" charset="0"/>
              <a:ea typeface="Montserrat"/>
              <a:cs typeface="Montserrat"/>
              <a:sym typeface="Montserrat"/>
            </a:endParaRPr>
          </a:p>
        </p:txBody>
      </p:sp>
      <p:sp>
        <p:nvSpPr>
          <p:cNvPr id="207" name="Google Shape;2068;p124">
            <a:extLst>
              <a:ext uri="{FF2B5EF4-FFF2-40B4-BE49-F238E27FC236}">
                <a16:creationId xmlns:a16="http://schemas.microsoft.com/office/drawing/2014/main" id="{029F382D-11D5-AE44-A78F-310269169747}"/>
              </a:ext>
            </a:extLst>
          </p:cNvPr>
          <p:cNvSpPr txBox="1"/>
          <p:nvPr/>
        </p:nvSpPr>
        <p:spPr>
          <a:xfrm>
            <a:off x="7679094" y="2850957"/>
            <a:ext cx="1110256" cy="4740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600"/>
              </a:spcAft>
              <a:buNone/>
            </a:pPr>
            <a:r>
              <a:rPr lang="en" sz="1000" b="1">
                <a:latin typeface="Montserrat" panose="00000500000000000000" pitchFamily="2" charset="0"/>
                <a:ea typeface="Montserrat"/>
                <a:cs typeface="Montserrat"/>
                <a:sym typeface="Montserrat"/>
              </a:rPr>
              <a:t>P</a:t>
            </a:r>
            <a:r>
              <a:rPr lang="en" sz="1000" b="1">
                <a:solidFill>
                  <a:srgbClr val="000000"/>
                </a:solidFill>
                <a:latin typeface="Montserrat" panose="00000500000000000000" pitchFamily="2" charset="0"/>
                <a:ea typeface="Montserrat"/>
                <a:cs typeface="Montserrat"/>
                <a:sym typeface="Montserrat"/>
              </a:rPr>
              <a:t>: 47%</a:t>
            </a:r>
            <a:br>
              <a:rPr lang="en" sz="1000">
                <a:solidFill>
                  <a:schemeClr val="accent2"/>
                </a:solidFill>
                <a:latin typeface="Montserrat" panose="00000500000000000000" pitchFamily="2" charset="0"/>
                <a:ea typeface="Montserrat Light"/>
                <a:cs typeface="Montserrat Light"/>
                <a:sym typeface="Montserrat Light"/>
              </a:rPr>
            </a:br>
            <a:r>
              <a:rPr lang="en" sz="1000">
                <a:solidFill>
                  <a:srgbClr val="000000"/>
                </a:solidFill>
                <a:latin typeface="Montserrat" panose="00000500000000000000" pitchFamily="2" charset="0"/>
                <a:ea typeface="Montserrat Light"/>
                <a:cs typeface="Montserrat Light"/>
                <a:sym typeface="Montserrat Light"/>
              </a:rPr>
              <a:t>Turkey</a:t>
            </a:r>
            <a:endParaRPr sz="1000" b="1">
              <a:latin typeface="Montserrat" panose="00000500000000000000" pitchFamily="2" charset="0"/>
              <a:ea typeface="Montserrat"/>
              <a:cs typeface="Montserrat"/>
              <a:sym typeface="Montserrat"/>
            </a:endParaRPr>
          </a:p>
        </p:txBody>
      </p:sp>
      <p:sp>
        <p:nvSpPr>
          <p:cNvPr id="208" name="Google Shape;2070;p124">
            <a:extLst>
              <a:ext uri="{FF2B5EF4-FFF2-40B4-BE49-F238E27FC236}">
                <a16:creationId xmlns:a16="http://schemas.microsoft.com/office/drawing/2014/main" id="{806AB3BE-8BDE-8547-9841-EC08ABA87D85}"/>
              </a:ext>
            </a:extLst>
          </p:cNvPr>
          <p:cNvSpPr txBox="1"/>
          <p:nvPr/>
        </p:nvSpPr>
        <p:spPr>
          <a:xfrm>
            <a:off x="7679094" y="3318632"/>
            <a:ext cx="1110256" cy="474000"/>
          </a:xfrm>
          <a:prstGeom prst="rect">
            <a:avLst/>
          </a:prstGeom>
          <a:noFill/>
          <a:ln>
            <a:noFill/>
          </a:ln>
        </p:spPr>
        <p:txBody>
          <a:bodyPr spcFirstLastPara="1" wrap="square" lIns="0" tIns="91425" rIns="0" bIns="91425" anchor="t" anchorCtr="0">
            <a:noAutofit/>
          </a:bodyPr>
          <a:lstStyle/>
          <a:p>
            <a:pPr lvl="0">
              <a:spcAft>
                <a:spcPts val="600"/>
              </a:spcAft>
            </a:pPr>
            <a:r>
              <a:rPr lang="en-NZ" sz="1000" b="1">
                <a:latin typeface="Montserrat" panose="00000500000000000000" pitchFamily="2" charset="0"/>
                <a:ea typeface="Montserrat"/>
                <a:cs typeface="Montserrat"/>
                <a:sym typeface="Montserrat"/>
              </a:rPr>
              <a:t>P: 4%</a:t>
            </a:r>
            <a:br>
              <a:rPr lang="en-NZ" sz="1000">
                <a:latin typeface="Montserrat" panose="00000500000000000000" pitchFamily="2" charset="0"/>
                <a:ea typeface="Montserrat Light"/>
                <a:cs typeface="Montserrat Light"/>
                <a:sym typeface="Montserrat Light"/>
              </a:rPr>
            </a:br>
            <a:r>
              <a:rPr lang="en-NZ" sz="1000">
                <a:latin typeface="Montserrat" panose="00000500000000000000" pitchFamily="2" charset="0"/>
                <a:ea typeface="Montserrat Light"/>
                <a:cs typeface="Montserrat Light"/>
                <a:sym typeface="Montserrat Light"/>
              </a:rPr>
              <a:t>India</a:t>
            </a:r>
            <a:endParaRPr lang="en-NZ" sz="1000" b="1">
              <a:latin typeface="Montserrat" panose="00000500000000000000" pitchFamily="2" charset="0"/>
              <a:ea typeface="Montserrat"/>
              <a:cs typeface="Montserrat"/>
              <a:sym typeface="Montserrat"/>
            </a:endParaRPr>
          </a:p>
        </p:txBody>
      </p:sp>
      <p:sp>
        <p:nvSpPr>
          <p:cNvPr id="209" name="Google Shape;2072;p124">
            <a:extLst>
              <a:ext uri="{FF2B5EF4-FFF2-40B4-BE49-F238E27FC236}">
                <a16:creationId xmlns:a16="http://schemas.microsoft.com/office/drawing/2014/main" id="{BF77C90C-7C8C-2540-A184-CBCB0C73AF6A}"/>
              </a:ext>
            </a:extLst>
          </p:cNvPr>
          <p:cNvSpPr txBox="1"/>
          <p:nvPr/>
        </p:nvSpPr>
        <p:spPr>
          <a:xfrm>
            <a:off x="7679094" y="3793282"/>
            <a:ext cx="1110256" cy="474000"/>
          </a:xfrm>
          <a:prstGeom prst="rect">
            <a:avLst/>
          </a:prstGeom>
          <a:noFill/>
          <a:ln>
            <a:noFill/>
          </a:ln>
        </p:spPr>
        <p:txBody>
          <a:bodyPr spcFirstLastPara="1" wrap="square" lIns="0" tIns="91425" rIns="0" bIns="91425" anchor="t" anchorCtr="0">
            <a:noAutofit/>
          </a:bodyPr>
          <a:lstStyle/>
          <a:p>
            <a:pPr lvl="0">
              <a:spcAft>
                <a:spcPts val="600"/>
              </a:spcAft>
            </a:pPr>
            <a:r>
              <a:rPr lang="en-NZ" sz="1000" b="1">
                <a:solidFill>
                  <a:schemeClr val="tx1"/>
                </a:solidFill>
                <a:latin typeface="Montserrat" panose="00000500000000000000" pitchFamily="2" charset="0"/>
                <a:ea typeface="Montserrat"/>
                <a:cs typeface="Montserrat"/>
                <a:sym typeface="Montserrat"/>
              </a:rPr>
              <a:t>P: 6% </a:t>
            </a:r>
            <a:br>
              <a:rPr lang="en-NZ" sz="1000" b="1">
                <a:solidFill>
                  <a:schemeClr val="tx1"/>
                </a:solidFill>
                <a:latin typeface="Montserrat" panose="00000500000000000000" pitchFamily="2" charset="0"/>
                <a:ea typeface="Montserrat"/>
                <a:cs typeface="Montserrat"/>
                <a:sym typeface="Montserrat"/>
              </a:rPr>
            </a:br>
            <a:r>
              <a:rPr lang="en-NZ" sz="1000">
                <a:solidFill>
                  <a:schemeClr val="tx1"/>
                </a:solidFill>
                <a:latin typeface="Montserrat" panose="00000500000000000000" pitchFamily="2" charset="0"/>
                <a:ea typeface="Montserrat Light"/>
                <a:cs typeface="Montserrat Light"/>
                <a:sym typeface="Montserrat Light"/>
              </a:rPr>
              <a:t>South Africa</a:t>
            </a:r>
            <a:endParaRPr lang="en-NZ" sz="1000" b="1">
              <a:solidFill>
                <a:schemeClr val="tx1"/>
              </a:solidFill>
              <a:latin typeface="Montserrat" panose="00000500000000000000" pitchFamily="2" charset="0"/>
              <a:ea typeface="Montserrat"/>
              <a:cs typeface="Montserrat"/>
              <a:sym typeface="Montserrat"/>
            </a:endParaRPr>
          </a:p>
        </p:txBody>
      </p:sp>
      <p:sp>
        <p:nvSpPr>
          <p:cNvPr id="210" name="Google Shape;2074;p124">
            <a:extLst>
              <a:ext uri="{FF2B5EF4-FFF2-40B4-BE49-F238E27FC236}">
                <a16:creationId xmlns:a16="http://schemas.microsoft.com/office/drawing/2014/main" id="{9A884472-5125-1349-A671-FF137FEF6527}"/>
              </a:ext>
            </a:extLst>
          </p:cNvPr>
          <p:cNvSpPr txBox="1"/>
          <p:nvPr/>
        </p:nvSpPr>
        <p:spPr>
          <a:xfrm>
            <a:off x="7679094" y="4260957"/>
            <a:ext cx="1110256" cy="474000"/>
          </a:xfrm>
          <a:prstGeom prst="rect">
            <a:avLst/>
          </a:prstGeom>
          <a:noFill/>
          <a:ln>
            <a:noFill/>
          </a:ln>
        </p:spPr>
        <p:txBody>
          <a:bodyPr spcFirstLastPara="1" wrap="square" lIns="0" tIns="91425" rIns="0" bIns="91425" anchor="t" anchorCtr="0">
            <a:noAutofit/>
          </a:bodyPr>
          <a:lstStyle/>
          <a:p>
            <a:pPr lvl="0">
              <a:spcAft>
                <a:spcPts val="600"/>
              </a:spcAft>
            </a:pPr>
            <a:r>
              <a:rPr lang="en-NZ" sz="1000" b="1">
                <a:latin typeface="Montserrat" panose="00000500000000000000" pitchFamily="2" charset="0"/>
                <a:ea typeface="Montserrat"/>
                <a:cs typeface="Montserrat"/>
                <a:sym typeface="Montserrat"/>
              </a:rPr>
              <a:t>P: 3% </a:t>
            </a:r>
            <a:br>
              <a:rPr lang="en-NZ" sz="1000" b="1">
                <a:latin typeface="Montserrat" panose="00000500000000000000" pitchFamily="2" charset="0"/>
                <a:ea typeface="Montserrat"/>
                <a:cs typeface="Montserrat"/>
                <a:sym typeface="Montserrat"/>
              </a:rPr>
            </a:br>
            <a:r>
              <a:rPr lang="en-NZ" sz="1000">
                <a:latin typeface="Montserrat" panose="00000500000000000000" pitchFamily="2" charset="0"/>
                <a:ea typeface="Montserrat Light"/>
                <a:cs typeface="Montserrat Light"/>
                <a:sym typeface="Montserrat Light"/>
              </a:rPr>
              <a:t>Germany</a:t>
            </a:r>
            <a:endParaRPr lang="en-NZ" sz="1000" b="1">
              <a:latin typeface="Montserrat" panose="00000500000000000000" pitchFamily="2" charset="0"/>
              <a:ea typeface="Montserrat"/>
              <a:cs typeface="Montserrat"/>
              <a:sym typeface="Montserrat"/>
            </a:endParaRPr>
          </a:p>
        </p:txBody>
      </p:sp>
      <p:sp>
        <p:nvSpPr>
          <p:cNvPr id="211" name="Google Shape;2076;p124">
            <a:extLst>
              <a:ext uri="{FF2B5EF4-FFF2-40B4-BE49-F238E27FC236}">
                <a16:creationId xmlns:a16="http://schemas.microsoft.com/office/drawing/2014/main" id="{EE47AD54-D762-AF40-8853-799AE1F3694D}"/>
              </a:ext>
            </a:extLst>
          </p:cNvPr>
          <p:cNvSpPr txBox="1"/>
          <p:nvPr/>
        </p:nvSpPr>
        <p:spPr>
          <a:xfrm>
            <a:off x="7679094" y="1439450"/>
            <a:ext cx="1110256" cy="4740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600"/>
              </a:spcAft>
              <a:buNone/>
            </a:pPr>
            <a:r>
              <a:rPr lang="en" sz="1000" b="1">
                <a:latin typeface="Montserrat" panose="00000500000000000000" pitchFamily="2" charset="0"/>
                <a:ea typeface="Montserrat"/>
                <a:cs typeface="Montserrat"/>
                <a:sym typeface="Montserrat"/>
              </a:rPr>
              <a:t>P: 9</a:t>
            </a:r>
            <a:r>
              <a:rPr lang="en" sz="1000" b="1">
                <a:solidFill>
                  <a:srgbClr val="000000"/>
                </a:solidFill>
                <a:latin typeface="Montserrat" panose="00000500000000000000" pitchFamily="2" charset="0"/>
                <a:ea typeface="Montserrat"/>
                <a:cs typeface="Montserrat"/>
                <a:sym typeface="Montserrat"/>
              </a:rPr>
              <a:t>%</a:t>
            </a:r>
            <a:br>
              <a:rPr lang="en" sz="1000">
                <a:solidFill>
                  <a:schemeClr val="accent2"/>
                </a:solidFill>
                <a:latin typeface="Montserrat" panose="00000500000000000000" pitchFamily="2" charset="0"/>
                <a:ea typeface="Montserrat Light"/>
                <a:cs typeface="Montserrat Light"/>
                <a:sym typeface="Montserrat Light"/>
              </a:rPr>
            </a:br>
            <a:r>
              <a:rPr lang="en" sz="1000">
                <a:solidFill>
                  <a:srgbClr val="000000"/>
                </a:solidFill>
                <a:latin typeface="Montserrat" panose="00000500000000000000" pitchFamily="2" charset="0"/>
                <a:ea typeface="Montserrat Light"/>
                <a:cs typeface="Montserrat Light"/>
                <a:sym typeface="Montserrat Light"/>
              </a:rPr>
              <a:t>Russia</a:t>
            </a:r>
            <a:endParaRPr sz="1000" b="1">
              <a:latin typeface="Montserrat" panose="00000500000000000000" pitchFamily="2" charset="0"/>
              <a:ea typeface="Montserrat"/>
              <a:cs typeface="Montserrat"/>
              <a:sym typeface="Montserrat"/>
            </a:endParaRPr>
          </a:p>
        </p:txBody>
      </p:sp>
      <p:sp>
        <p:nvSpPr>
          <p:cNvPr id="212" name="Google Shape;2074;p124">
            <a:extLst>
              <a:ext uri="{FF2B5EF4-FFF2-40B4-BE49-F238E27FC236}">
                <a16:creationId xmlns:a16="http://schemas.microsoft.com/office/drawing/2014/main" id="{8AF446B5-5B5D-1245-AFC8-1B8482215465}"/>
              </a:ext>
            </a:extLst>
          </p:cNvPr>
          <p:cNvSpPr txBox="1"/>
          <p:nvPr/>
        </p:nvSpPr>
        <p:spPr>
          <a:xfrm>
            <a:off x="2773188" y="4260957"/>
            <a:ext cx="1110256" cy="474000"/>
          </a:xfrm>
          <a:prstGeom prst="rect">
            <a:avLst/>
          </a:prstGeom>
          <a:noFill/>
          <a:ln>
            <a:noFill/>
          </a:ln>
        </p:spPr>
        <p:txBody>
          <a:bodyPr spcFirstLastPara="1" wrap="square" lIns="0" tIns="91425" rIns="0" bIns="91425" anchor="t" anchorCtr="0">
            <a:noAutofit/>
          </a:bodyPr>
          <a:lstStyle/>
          <a:p>
            <a:pPr lvl="0">
              <a:spcAft>
                <a:spcPts val="600"/>
              </a:spcAft>
            </a:pPr>
            <a:r>
              <a:rPr lang="en-NZ" sz="1000" b="1">
                <a:latin typeface="Montserrat" panose="00000500000000000000" pitchFamily="2" charset="0"/>
                <a:ea typeface="Montserrat"/>
                <a:cs typeface="Montserrat"/>
                <a:sym typeface="Montserrat"/>
              </a:rPr>
              <a:t>P: 3%</a:t>
            </a:r>
            <a:br>
              <a:rPr lang="en-NZ" sz="1000">
                <a:solidFill>
                  <a:srgbClr val="D20043"/>
                </a:solidFill>
                <a:latin typeface="Montserrat" panose="00000500000000000000" pitchFamily="2" charset="0"/>
                <a:ea typeface="Montserrat Light"/>
                <a:cs typeface="Montserrat Light"/>
                <a:sym typeface="Montserrat Light"/>
              </a:rPr>
            </a:br>
            <a:r>
              <a:rPr lang="en-NZ" sz="1000">
                <a:latin typeface="Montserrat" panose="00000500000000000000" pitchFamily="2" charset="0"/>
                <a:ea typeface="Montserrat Light"/>
                <a:cs typeface="Montserrat Light"/>
                <a:sym typeface="Montserrat Light"/>
              </a:rPr>
              <a:t>Spain</a:t>
            </a:r>
            <a:endParaRPr lang="en-NZ" sz="1000" b="1">
              <a:latin typeface="Montserrat" panose="00000500000000000000" pitchFamily="2" charset="0"/>
              <a:ea typeface="Montserrat"/>
              <a:cs typeface="Montserrat"/>
              <a:sym typeface="Montserrat"/>
            </a:endParaRPr>
          </a:p>
        </p:txBody>
      </p:sp>
      <p:sp>
        <p:nvSpPr>
          <p:cNvPr id="213" name="Google Shape;2074;p124">
            <a:extLst>
              <a:ext uri="{FF2B5EF4-FFF2-40B4-BE49-F238E27FC236}">
                <a16:creationId xmlns:a16="http://schemas.microsoft.com/office/drawing/2014/main" id="{297949BD-3608-C748-9764-C19964099E2C}"/>
              </a:ext>
            </a:extLst>
          </p:cNvPr>
          <p:cNvSpPr txBox="1"/>
          <p:nvPr/>
        </p:nvSpPr>
        <p:spPr>
          <a:xfrm>
            <a:off x="5178059" y="4260957"/>
            <a:ext cx="1110256" cy="474000"/>
          </a:xfrm>
          <a:prstGeom prst="rect">
            <a:avLst/>
          </a:prstGeom>
          <a:noFill/>
          <a:ln>
            <a:noFill/>
          </a:ln>
        </p:spPr>
        <p:txBody>
          <a:bodyPr spcFirstLastPara="1" wrap="square" lIns="0" tIns="91425" rIns="0" bIns="91425" anchor="t" anchorCtr="0">
            <a:noAutofit/>
          </a:bodyPr>
          <a:lstStyle/>
          <a:p>
            <a:pPr lvl="0">
              <a:spcAft>
                <a:spcPts val="600"/>
              </a:spcAft>
            </a:pPr>
            <a:r>
              <a:rPr lang="en-NZ" sz="1000" b="1">
                <a:latin typeface="Montserrat" panose="00000500000000000000" pitchFamily="2" charset="0"/>
                <a:ea typeface="Montserrat"/>
                <a:cs typeface="Montserrat"/>
                <a:sym typeface="Montserrat"/>
              </a:rPr>
              <a:t>P: 4%</a:t>
            </a:r>
            <a:br>
              <a:rPr lang="en-NZ" sz="1000">
                <a:solidFill>
                  <a:srgbClr val="D20043"/>
                </a:solidFill>
                <a:latin typeface="Montserrat" panose="00000500000000000000" pitchFamily="2" charset="0"/>
                <a:ea typeface="Montserrat Light"/>
                <a:cs typeface="Montserrat Light"/>
                <a:sym typeface="Montserrat Light"/>
              </a:rPr>
            </a:br>
            <a:r>
              <a:rPr lang="en-NZ" sz="1000">
                <a:latin typeface="Montserrat" panose="00000500000000000000" pitchFamily="2" charset="0"/>
                <a:ea typeface="Montserrat Light"/>
                <a:cs typeface="Montserrat Light"/>
                <a:sym typeface="Montserrat Light"/>
              </a:rPr>
              <a:t>Netherlands</a:t>
            </a:r>
            <a:endParaRPr lang="en-NZ" sz="1000" b="1">
              <a:latin typeface="Montserrat" panose="00000500000000000000" pitchFamily="2" charset="0"/>
              <a:ea typeface="Montserrat"/>
              <a:cs typeface="Montserrat"/>
              <a:sym typeface="Montserrat"/>
            </a:endParaRPr>
          </a:p>
        </p:txBody>
      </p:sp>
      <p:sp>
        <p:nvSpPr>
          <p:cNvPr id="214" name="Google Shape;2074;p124">
            <a:extLst>
              <a:ext uri="{FF2B5EF4-FFF2-40B4-BE49-F238E27FC236}">
                <a16:creationId xmlns:a16="http://schemas.microsoft.com/office/drawing/2014/main" id="{B4C30D39-5EEA-E446-87FA-D083A61FD792}"/>
              </a:ext>
            </a:extLst>
          </p:cNvPr>
          <p:cNvSpPr txBox="1"/>
          <p:nvPr/>
        </p:nvSpPr>
        <p:spPr>
          <a:xfrm>
            <a:off x="1558025" y="4260957"/>
            <a:ext cx="1110256" cy="4740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600"/>
              </a:spcAft>
              <a:buNone/>
            </a:pPr>
            <a:r>
              <a:rPr lang="en" sz="1000" b="1">
                <a:latin typeface="Montserrat" panose="00000500000000000000" pitchFamily="2" charset="0"/>
                <a:ea typeface="Montserrat"/>
                <a:cs typeface="Montserrat"/>
                <a:sym typeface="Montserrat"/>
              </a:rPr>
              <a:t>P: 9</a:t>
            </a:r>
            <a:r>
              <a:rPr lang="en" sz="1000" b="1">
                <a:solidFill>
                  <a:srgbClr val="000000"/>
                </a:solidFill>
                <a:latin typeface="Montserrat" panose="00000500000000000000" pitchFamily="2" charset="0"/>
                <a:ea typeface="Montserrat"/>
                <a:cs typeface="Montserrat"/>
                <a:sym typeface="Montserrat"/>
              </a:rPr>
              <a:t>%</a:t>
            </a:r>
            <a:br>
              <a:rPr lang="en" sz="1000">
                <a:solidFill>
                  <a:srgbClr val="000000"/>
                </a:solidFill>
                <a:latin typeface="Montserrat" panose="00000500000000000000" pitchFamily="2" charset="0"/>
                <a:ea typeface="Montserrat Light"/>
                <a:cs typeface="Montserrat Light"/>
                <a:sym typeface="Montserrat Light"/>
              </a:rPr>
            </a:br>
            <a:r>
              <a:rPr lang="en" sz="1000">
                <a:latin typeface="Montserrat" panose="00000500000000000000" pitchFamily="2" charset="0"/>
                <a:ea typeface="Montserrat Light"/>
                <a:cs typeface="Montserrat Light"/>
                <a:sym typeface="Montserrat Light"/>
              </a:rPr>
              <a:t>Poland</a:t>
            </a:r>
            <a:endParaRPr sz="1000" b="1">
              <a:latin typeface="Montserrat" panose="00000500000000000000" pitchFamily="2" charset="0"/>
              <a:ea typeface="Montserrat"/>
              <a:cs typeface="Montserrat"/>
              <a:sym typeface="Montserrat"/>
            </a:endParaRPr>
          </a:p>
        </p:txBody>
      </p:sp>
      <p:sp>
        <p:nvSpPr>
          <p:cNvPr id="216" name="Google Shape;2074;p124">
            <a:extLst>
              <a:ext uri="{FF2B5EF4-FFF2-40B4-BE49-F238E27FC236}">
                <a16:creationId xmlns:a16="http://schemas.microsoft.com/office/drawing/2014/main" id="{3D487652-8AEE-774A-A962-89D2C7D12DB3}"/>
              </a:ext>
            </a:extLst>
          </p:cNvPr>
          <p:cNvSpPr txBox="1"/>
          <p:nvPr/>
        </p:nvSpPr>
        <p:spPr>
          <a:xfrm>
            <a:off x="6390165" y="4260957"/>
            <a:ext cx="1110256" cy="474000"/>
          </a:xfrm>
          <a:prstGeom prst="rect">
            <a:avLst/>
          </a:prstGeom>
          <a:noFill/>
          <a:ln>
            <a:noFill/>
          </a:ln>
        </p:spPr>
        <p:txBody>
          <a:bodyPr spcFirstLastPara="1" wrap="square" lIns="0" tIns="91425" rIns="0" bIns="91425" anchor="t" anchorCtr="0">
            <a:noAutofit/>
          </a:bodyPr>
          <a:lstStyle/>
          <a:p>
            <a:pPr lvl="0">
              <a:spcAft>
                <a:spcPts val="600"/>
              </a:spcAft>
            </a:pPr>
            <a:r>
              <a:rPr lang="en-NZ" sz="1000" b="1">
                <a:latin typeface="Montserrat" panose="00000500000000000000" pitchFamily="2" charset="0"/>
                <a:ea typeface="Montserrat"/>
                <a:cs typeface="Montserrat"/>
                <a:sym typeface="Montserrat"/>
              </a:rPr>
              <a:t>P: 3% </a:t>
            </a:r>
            <a:br>
              <a:rPr lang="en-NZ" sz="1000" b="1">
                <a:latin typeface="Montserrat" panose="00000500000000000000" pitchFamily="2" charset="0"/>
                <a:ea typeface="Montserrat"/>
                <a:cs typeface="Montserrat"/>
                <a:sym typeface="Montserrat"/>
              </a:rPr>
            </a:br>
            <a:r>
              <a:rPr lang="en-NZ" sz="1000">
                <a:latin typeface="Montserrat" panose="00000500000000000000" pitchFamily="2" charset="0"/>
                <a:ea typeface="Montserrat Light"/>
                <a:cs typeface="Montserrat Light"/>
                <a:sym typeface="Montserrat Light"/>
              </a:rPr>
              <a:t>Italy</a:t>
            </a:r>
            <a:endParaRPr lang="en-NZ" sz="1000" b="1">
              <a:latin typeface="Montserrat" panose="00000500000000000000" pitchFamily="2" charset="0"/>
              <a:ea typeface="Montserrat"/>
              <a:cs typeface="Montserrat"/>
              <a:sym typeface="Montserrat"/>
            </a:endParaRPr>
          </a:p>
        </p:txBody>
      </p:sp>
      <p:sp>
        <p:nvSpPr>
          <p:cNvPr id="215" name="Subtitle 4">
            <a:extLst>
              <a:ext uri="{FF2B5EF4-FFF2-40B4-BE49-F238E27FC236}">
                <a16:creationId xmlns:a16="http://schemas.microsoft.com/office/drawing/2014/main" id="{82F8212F-D70F-9849-B07F-92884CFBEC3E}"/>
              </a:ext>
            </a:extLst>
          </p:cNvPr>
          <p:cNvSpPr txBox="1">
            <a:spLocks/>
          </p:cNvSpPr>
          <p:nvPr/>
        </p:nvSpPr>
        <p:spPr>
          <a:xfrm>
            <a:off x="354650" y="4857012"/>
            <a:ext cx="8159100" cy="184800"/>
          </a:xfrm>
          <a:prstGeom prst="rect">
            <a:avLst/>
          </a:prstGeom>
        </p:spPr>
        <p:txBody>
          <a:bodyPr spcFirstLastPara="1" vert="horz" wrap="square" lIns="0" tIns="91425" rIns="0" bIns="91425" rtlCol="0"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9pPr>
          </a:lstStyle>
          <a:p>
            <a:endParaRPr lang="en-US"/>
          </a:p>
        </p:txBody>
      </p:sp>
      <p:sp>
        <p:nvSpPr>
          <p:cNvPr id="4" name="Subtitle 3">
            <a:extLst>
              <a:ext uri="{FF2B5EF4-FFF2-40B4-BE49-F238E27FC236}">
                <a16:creationId xmlns:a16="http://schemas.microsoft.com/office/drawing/2014/main" id="{3A68A75E-1C45-1F44-9182-5679FC7F18E8}"/>
              </a:ext>
            </a:extLst>
          </p:cNvPr>
          <p:cNvSpPr>
            <a:spLocks noGrp="1"/>
          </p:cNvSpPr>
          <p:nvPr>
            <p:ph type="subTitle" idx="3"/>
          </p:nvPr>
        </p:nvSpPr>
        <p:spPr>
          <a:xfrm>
            <a:off x="354650" y="4913470"/>
            <a:ext cx="8434700" cy="210571"/>
          </a:xfrm>
        </p:spPr>
        <p:txBody>
          <a:bodyPr/>
          <a:lstStyle/>
          <a:p>
            <a:r>
              <a:rPr lang="en-US"/>
              <a:t>Source: </a:t>
            </a:r>
            <a:r>
              <a:rPr lang="en-US" err="1"/>
              <a:t>NielsenIQ</a:t>
            </a:r>
            <a:r>
              <a:rPr lang="en-US"/>
              <a:t> Global Price Tracker – $ = Average equivalized price reflective of 4 w/e 1/1/22.  Average equivalized volume  is reflective of Q4 ‘21 unit change to normalize Christmas peaks. </a:t>
            </a:r>
            <a:br>
              <a:rPr lang="en-US"/>
            </a:br>
            <a:r>
              <a:rPr lang="en-US"/>
              <a:t>Asia markets = Q4 21 local RMS databases – units only. South Africa reflects Hyper, Super; Superettes </a:t>
            </a:r>
            <a:r>
              <a:rPr lang="en-US" err="1"/>
              <a:t>exc</a:t>
            </a:r>
            <a:r>
              <a:rPr lang="en-US"/>
              <a:t> Pharma and Traditional trade .  Green indicates volume growth; red volume decline</a:t>
            </a:r>
          </a:p>
          <a:p>
            <a:r>
              <a:rPr lang="en-US"/>
              <a:t>See appendix for channel coverage details. Canada is avg price not equivalized.</a:t>
            </a:r>
          </a:p>
        </p:txBody>
      </p:sp>
      <p:sp>
        <p:nvSpPr>
          <p:cNvPr id="218" name="Google Shape;2074;p124">
            <a:extLst>
              <a:ext uri="{FF2B5EF4-FFF2-40B4-BE49-F238E27FC236}">
                <a16:creationId xmlns:a16="http://schemas.microsoft.com/office/drawing/2014/main" id="{A16E3F3E-32FB-FD4A-8F53-265CB61AADD0}"/>
              </a:ext>
            </a:extLst>
          </p:cNvPr>
          <p:cNvSpPr txBox="1"/>
          <p:nvPr/>
        </p:nvSpPr>
        <p:spPr>
          <a:xfrm>
            <a:off x="3971616" y="4260957"/>
            <a:ext cx="1110256" cy="4740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600"/>
              </a:spcAft>
              <a:buNone/>
            </a:pPr>
            <a:r>
              <a:rPr lang="en" sz="1000" b="1">
                <a:latin typeface="Montserrat" panose="00000500000000000000" pitchFamily="2" charset="0"/>
                <a:ea typeface="Montserrat"/>
                <a:cs typeface="Montserrat"/>
                <a:sym typeface="Montserrat"/>
              </a:rPr>
              <a:t>P: 2</a:t>
            </a:r>
            <a:r>
              <a:rPr lang="en" sz="1000" b="1">
                <a:solidFill>
                  <a:srgbClr val="000000"/>
                </a:solidFill>
                <a:latin typeface="Montserrat" panose="00000500000000000000" pitchFamily="2" charset="0"/>
                <a:ea typeface="Montserrat"/>
                <a:cs typeface="Montserrat"/>
                <a:sym typeface="Montserrat"/>
              </a:rPr>
              <a:t>% </a:t>
            </a:r>
            <a:br>
              <a:rPr lang="en" sz="1000" b="1">
                <a:solidFill>
                  <a:srgbClr val="000000"/>
                </a:solidFill>
                <a:latin typeface="Montserrat" panose="00000500000000000000" pitchFamily="2" charset="0"/>
                <a:ea typeface="Montserrat"/>
                <a:cs typeface="Montserrat"/>
                <a:sym typeface="Montserrat"/>
              </a:rPr>
            </a:br>
            <a:r>
              <a:rPr lang="en" sz="1000">
                <a:latin typeface="Montserrat" panose="00000500000000000000" pitchFamily="2" charset="0"/>
                <a:ea typeface="Montserrat Light"/>
                <a:cs typeface="Montserrat Light"/>
                <a:sym typeface="Montserrat Light"/>
              </a:rPr>
              <a:t>France</a:t>
            </a:r>
            <a:endParaRPr sz="1000" b="1">
              <a:latin typeface="Montserrat" panose="00000500000000000000" pitchFamily="2" charset="0"/>
              <a:ea typeface="Montserrat"/>
              <a:cs typeface="Montserrat"/>
              <a:sym typeface="Montserrat"/>
            </a:endParaRPr>
          </a:p>
        </p:txBody>
      </p:sp>
    </p:spTree>
    <p:extLst>
      <p:ext uri="{BB962C8B-B14F-4D97-AF65-F5344CB8AC3E}">
        <p14:creationId xmlns:p14="http://schemas.microsoft.com/office/powerpoint/2010/main" val="3868603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2" name="Picture 1">
            <a:extLst>
              <a:ext uri="{FF2B5EF4-FFF2-40B4-BE49-F238E27FC236}">
                <a16:creationId xmlns:a16="http://schemas.microsoft.com/office/drawing/2014/main" id="{2918ED74-4296-7B4A-AA14-12BA2498BF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2812586" y="-5991"/>
            <a:ext cx="6331414" cy="5167373"/>
          </a:xfrm>
          <a:prstGeom prst="rect">
            <a:avLst/>
          </a:prstGeom>
        </p:spPr>
      </p:pic>
      <p:sp>
        <p:nvSpPr>
          <p:cNvPr id="941" name="Google Shape;941;p63"/>
          <p:cNvSpPr/>
          <p:nvPr/>
        </p:nvSpPr>
        <p:spPr>
          <a:xfrm rot="10800000">
            <a:off x="6559725" y="0"/>
            <a:ext cx="2588700" cy="2588700"/>
          </a:xfrm>
          <a:prstGeom prst="rtTriangle">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942" name="Google Shape;942;p63"/>
          <p:cNvSpPr/>
          <p:nvPr/>
        </p:nvSpPr>
        <p:spPr>
          <a:xfrm rot="-8101280">
            <a:off x="650276" y="1670400"/>
            <a:ext cx="9113617" cy="1802698"/>
          </a:xfrm>
          <a:prstGeom prst="parallelogram">
            <a:avLst>
              <a:gd name="adj" fmla="val 99758"/>
            </a:avLst>
          </a:pr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pic>
        <p:nvPicPr>
          <p:cNvPr id="943" name="Google Shape;943;p63"/>
          <p:cNvPicPr preferRelativeResize="0"/>
          <p:nvPr/>
        </p:nvPicPr>
        <p:blipFill rotWithShape="1">
          <a:blip r:embed="rId4" cstate="print">
            <a:alphaModFix/>
            <a:extLst>
              <a:ext uri="{28A0092B-C50C-407E-A947-70E740481C1C}">
                <a14:useLocalDpi xmlns:a14="http://schemas.microsoft.com/office/drawing/2010/main"/>
              </a:ext>
            </a:extLst>
          </a:blip>
          <a:srcRect r="27844"/>
          <a:stretch/>
        </p:blipFill>
        <p:spPr>
          <a:xfrm>
            <a:off x="6" y="-12650"/>
            <a:ext cx="6627096" cy="5167373"/>
          </a:xfrm>
          <a:prstGeom prst="rect">
            <a:avLst/>
          </a:prstGeom>
          <a:noFill/>
          <a:ln>
            <a:noFill/>
          </a:ln>
        </p:spPr>
      </p:pic>
      <p:sp>
        <p:nvSpPr>
          <p:cNvPr id="944" name="Google Shape;944;p63"/>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945" name="Google Shape;945;p63"/>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946" name="Google Shape;946;p63"/>
          <p:cNvSpPr txBox="1">
            <a:spLocks noGrp="1"/>
          </p:cNvSpPr>
          <p:nvPr>
            <p:ph type="title"/>
          </p:nvPr>
        </p:nvSpPr>
        <p:spPr>
          <a:xfrm>
            <a:off x="354650" y="292625"/>
            <a:ext cx="8434800" cy="393600"/>
          </a:xfrm>
        </p:spPr>
        <p:txBody>
          <a:bodyPr spcFirstLastPara="1" wrap="square" lIns="0" tIns="91425" rIns="0" bIns="91425" anchor="t" anchorCtr="0">
            <a:noAutofit/>
          </a:bodyPr>
          <a:lstStyle/>
          <a:p>
            <a:pPr lvl="0"/>
            <a:r>
              <a:rPr lang="en-PH"/>
              <a:t>More impacted = more price aware</a:t>
            </a:r>
          </a:p>
        </p:txBody>
      </p:sp>
      <p:sp>
        <p:nvSpPr>
          <p:cNvPr id="22" name="Slide Number Placeholder 1">
            <a:extLst>
              <a:ext uri="{FF2B5EF4-FFF2-40B4-BE49-F238E27FC236}">
                <a16:creationId xmlns:a16="http://schemas.microsoft.com/office/drawing/2014/main" id="{13FA9B20-1527-430A-9516-581298365770}"/>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22</a:t>
            </a:fld>
            <a:endParaRPr lang="en-PH">
              <a:solidFill>
                <a:schemeClr val="bg1"/>
              </a:solidFill>
              <a:latin typeface="Montserrat" panose="00000500000000000000" pitchFamily="2" charset="0"/>
            </a:endParaRPr>
          </a:p>
        </p:txBody>
      </p:sp>
      <p:sp>
        <p:nvSpPr>
          <p:cNvPr id="24" name="Google Shape;612;p56">
            <a:extLst>
              <a:ext uri="{FF2B5EF4-FFF2-40B4-BE49-F238E27FC236}">
                <a16:creationId xmlns:a16="http://schemas.microsoft.com/office/drawing/2014/main" id="{876A4F09-A695-E444-828F-72BB8EE7261E}"/>
              </a:ext>
            </a:extLst>
          </p:cNvPr>
          <p:cNvSpPr txBox="1"/>
          <p:nvPr/>
        </p:nvSpPr>
        <p:spPr>
          <a:xfrm>
            <a:off x="356650" y="2768617"/>
            <a:ext cx="2693700" cy="1180200"/>
          </a:xfrm>
          <a:prstGeom prst="rect">
            <a:avLst/>
          </a:prstGeom>
          <a:noFill/>
          <a:ln>
            <a:noFill/>
          </a:ln>
        </p:spPr>
        <p:txBody>
          <a:bodyPr spcFirstLastPara="1" wrap="square" lIns="0" tIns="45700" rIns="0" bIns="45700" anchor="t" anchorCtr="0">
            <a:noAutofit/>
          </a:bodyPr>
          <a:lstStyle/>
          <a:p>
            <a:pPr lvl="0"/>
            <a:r>
              <a:rPr lang="en" sz="2400" b="1">
                <a:solidFill>
                  <a:srgbClr val="FFFFFF"/>
                </a:solidFill>
                <a:latin typeface="Montserrat" panose="00000500000000000000" pitchFamily="2" charset="0"/>
                <a:ea typeface="Montserrat"/>
                <a:cs typeface="Montserrat"/>
                <a:sym typeface="Montserrat"/>
              </a:rPr>
              <a:t>68%</a:t>
            </a:r>
            <a:r>
              <a:rPr lang="en-NZ" sz="1800">
                <a:solidFill>
                  <a:srgbClr val="FFFFFF"/>
                </a:solidFill>
                <a:latin typeface="Montserrat" panose="00000500000000000000" pitchFamily="2" charset="0"/>
                <a:ea typeface="Montserrat"/>
                <a:cs typeface="Montserrat"/>
                <a:sym typeface="Montserrat"/>
              </a:rPr>
              <a:t> </a:t>
            </a:r>
          </a:p>
          <a:p>
            <a:pPr lvl="0"/>
            <a:r>
              <a:rPr lang="en-NZ" sz="1800">
                <a:solidFill>
                  <a:srgbClr val="FFFFFF"/>
                </a:solidFill>
                <a:latin typeface="Montserrat" panose="00000500000000000000" pitchFamily="2" charset="0"/>
                <a:ea typeface="Montserrat"/>
                <a:cs typeface="Montserrat"/>
                <a:sym typeface="Montserrat"/>
              </a:rPr>
              <a:t>of </a:t>
            </a:r>
            <a:r>
              <a:rPr lang="en-NZ" sz="1800" b="1">
                <a:solidFill>
                  <a:srgbClr val="FFFFFF"/>
                </a:solidFill>
                <a:highlight>
                  <a:srgbClr val="880535"/>
                </a:highlight>
                <a:latin typeface="Montserrat" panose="00000500000000000000" pitchFamily="2" charset="0"/>
                <a:ea typeface="Montserrat"/>
                <a:cs typeface="Montserrat"/>
                <a:sym typeface="Montserrat"/>
              </a:rPr>
              <a:t>Strugglers</a:t>
            </a:r>
            <a:r>
              <a:rPr lang="en-NZ" sz="1800">
                <a:solidFill>
                  <a:srgbClr val="FFFFFF"/>
                </a:solidFill>
                <a:latin typeface="Montserrat" panose="00000500000000000000" pitchFamily="2" charset="0"/>
                <a:ea typeface="Montserrat"/>
                <a:cs typeface="Montserrat"/>
                <a:sym typeface="Montserrat"/>
              </a:rPr>
              <a:t> have noticed cost of groceries cost more than 6 months ago</a:t>
            </a:r>
          </a:p>
          <a:p>
            <a:pPr lvl="0"/>
            <a:endParaRPr lang="en-NZ" sz="1800">
              <a:solidFill>
                <a:srgbClr val="FFFFFF"/>
              </a:solidFill>
              <a:latin typeface="Montserrat" panose="00000500000000000000" pitchFamily="2" charset="0"/>
              <a:ea typeface="Montserrat"/>
              <a:cs typeface="Montserrat"/>
              <a:sym typeface="Montserrat"/>
            </a:endParaRPr>
          </a:p>
        </p:txBody>
      </p:sp>
      <p:cxnSp>
        <p:nvCxnSpPr>
          <p:cNvPr id="25" name="Google Shape;613;p56">
            <a:extLst>
              <a:ext uri="{FF2B5EF4-FFF2-40B4-BE49-F238E27FC236}">
                <a16:creationId xmlns:a16="http://schemas.microsoft.com/office/drawing/2014/main" id="{1B94C1A9-6EF7-124E-9BF0-DAFFEDA816D4}"/>
              </a:ext>
            </a:extLst>
          </p:cNvPr>
          <p:cNvCxnSpPr>
            <a:cxnSpLocks/>
          </p:cNvCxnSpPr>
          <p:nvPr/>
        </p:nvCxnSpPr>
        <p:spPr>
          <a:xfrm>
            <a:off x="338424" y="2695262"/>
            <a:ext cx="5589575" cy="0"/>
          </a:xfrm>
          <a:prstGeom prst="straightConnector1">
            <a:avLst/>
          </a:prstGeom>
          <a:noFill/>
          <a:ln w="9525" cap="flat" cmpd="sng">
            <a:solidFill>
              <a:schemeClr val="bg1"/>
            </a:solidFill>
            <a:prstDash val="solid"/>
            <a:round/>
            <a:headEnd type="none" w="med" len="med"/>
            <a:tailEnd type="none" w="med" len="med"/>
          </a:ln>
        </p:spPr>
      </p:cxnSp>
      <p:sp>
        <p:nvSpPr>
          <p:cNvPr id="31" name="Google Shape;616;p56">
            <a:extLst>
              <a:ext uri="{FF2B5EF4-FFF2-40B4-BE49-F238E27FC236}">
                <a16:creationId xmlns:a16="http://schemas.microsoft.com/office/drawing/2014/main" id="{3E960709-91E9-5446-884D-572ECCE49413}"/>
              </a:ext>
            </a:extLst>
          </p:cNvPr>
          <p:cNvSpPr txBox="1"/>
          <p:nvPr/>
        </p:nvSpPr>
        <p:spPr>
          <a:xfrm>
            <a:off x="3225200" y="2768617"/>
            <a:ext cx="2693700" cy="1180200"/>
          </a:xfrm>
          <a:prstGeom prst="rect">
            <a:avLst/>
          </a:prstGeom>
          <a:noFill/>
          <a:ln>
            <a:noFill/>
          </a:ln>
        </p:spPr>
        <p:txBody>
          <a:bodyPr spcFirstLastPara="1" wrap="square" lIns="0" tIns="45700" rIns="0" bIns="45700" anchor="t" anchorCtr="0">
            <a:noAutofit/>
          </a:bodyPr>
          <a:lstStyle/>
          <a:p>
            <a:pPr lvl="0">
              <a:buClr>
                <a:schemeClr val="dk1"/>
              </a:buClr>
              <a:buSzPts val="1100"/>
            </a:pPr>
            <a:endParaRPr lang="en-NZ" sz="2400" b="1">
              <a:solidFill>
                <a:srgbClr val="FFFFFF"/>
              </a:solidFill>
              <a:latin typeface="Montserrat" panose="00000500000000000000" pitchFamily="2" charset="0"/>
              <a:ea typeface="Montserrat"/>
              <a:cs typeface="Montserrat Light"/>
              <a:sym typeface="Montserrat Light"/>
            </a:endParaRPr>
          </a:p>
          <a:p>
            <a:pPr lvl="0">
              <a:buClr>
                <a:schemeClr val="dk1"/>
              </a:buClr>
              <a:buSzPts val="1100"/>
            </a:pPr>
            <a:r>
              <a:rPr lang="en-NZ" sz="1800">
                <a:solidFill>
                  <a:srgbClr val="FFFFFF"/>
                </a:solidFill>
                <a:latin typeface="Montserrat" panose="00000500000000000000" pitchFamily="2" charset="0"/>
                <a:ea typeface="Montserrat"/>
                <a:cs typeface="Montserrat"/>
                <a:sym typeface="Montserrat"/>
              </a:rPr>
              <a:t>Almost all (97%) have changed the way they shop to manage expenses</a:t>
            </a:r>
          </a:p>
          <a:p>
            <a:pPr lvl="0">
              <a:buClr>
                <a:schemeClr val="dk1"/>
              </a:buClr>
              <a:buSzPts val="1100"/>
            </a:pPr>
            <a:endParaRPr lang="en-NZ" sz="1800">
              <a:solidFill>
                <a:srgbClr val="FFFFFF"/>
              </a:solidFill>
              <a:latin typeface="Montserrat" panose="00000500000000000000" pitchFamily="2" charset="0"/>
              <a:ea typeface="Montserrat"/>
              <a:cs typeface="Montserrat"/>
              <a:sym typeface="Montserrat"/>
            </a:endParaRPr>
          </a:p>
        </p:txBody>
      </p:sp>
      <p:sp>
        <p:nvSpPr>
          <p:cNvPr id="35" name="Rectangle 34">
            <a:extLst>
              <a:ext uri="{FF2B5EF4-FFF2-40B4-BE49-F238E27FC236}">
                <a16:creationId xmlns:a16="http://schemas.microsoft.com/office/drawing/2014/main" id="{7BEE5BF6-8B95-0F41-BFBB-B67388E62B80}"/>
              </a:ext>
            </a:extLst>
          </p:cNvPr>
          <p:cNvSpPr/>
          <p:nvPr/>
        </p:nvSpPr>
        <p:spPr>
          <a:xfrm>
            <a:off x="347926" y="2143214"/>
            <a:ext cx="548594" cy="548594"/>
          </a:xfrm>
          <a:prstGeom prst="rect">
            <a:avLst/>
          </a:prstGeom>
          <a:solidFill>
            <a:srgbClr val="88053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A6F0B4B-4D1E-924A-B60A-60A61711EF4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6608" y="2191066"/>
            <a:ext cx="453600" cy="453600"/>
          </a:xfrm>
          <a:prstGeom prst="rect">
            <a:avLst/>
          </a:prstGeom>
        </p:spPr>
      </p:pic>
    </p:spTree>
    <p:extLst>
      <p:ext uri="{BB962C8B-B14F-4D97-AF65-F5344CB8AC3E}">
        <p14:creationId xmlns:p14="http://schemas.microsoft.com/office/powerpoint/2010/main" val="1230854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p:txBody>
          <a:bodyPr/>
          <a:lstStyle/>
          <a:p>
            <a:r>
              <a:rPr lang="en-US"/>
              <a:t>Pricing pressures will be felt differently across cohorts</a:t>
            </a:r>
          </a:p>
        </p:txBody>
      </p:sp>
      <p:sp>
        <p:nvSpPr>
          <p:cNvPr id="4" name="Subtitle 3">
            <a:extLst>
              <a:ext uri="{FF2B5EF4-FFF2-40B4-BE49-F238E27FC236}">
                <a16:creationId xmlns:a16="http://schemas.microsoft.com/office/drawing/2014/main" id="{9DABE965-1424-6E49-8961-12E07CA0F2BE}"/>
              </a:ext>
            </a:extLst>
          </p:cNvPr>
          <p:cNvSpPr>
            <a:spLocks noGrp="1"/>
          </p:cNvSpPr>
          <p:nvPr>
            <p:ph type="subTitle" idx="2"/>
          </p:nvPr>
        </p:nvSpPr>
        <p:spPr/>
        <p:txBody>
          <a:bodyPr/>
          <a:lstStyle/>
          <a:p>
            <a:r>
              <a:rPr lang="en-US"/>
              <a:t>Strugglers more price aware and actively seeking out ways to save</a:t>
            </a:r>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AU">
                <a:effectLst/>
                <a:latin typeface="Montserrat"/>
                <a:cs typeface="Montserrat" panose="00000500000000000000" pitchFamily="2" charset="0"/>
              </a:rPr>
              <a:t>Source: </a:t>
            </a:r>
            <a:r>
              <a:rPr lang="en-AU" err="1">
                <a:latin typeface="Montserrat"/>
                <a:cs typeface="Montserrat" panose="00000500000000000000" pitchFamily="2" charset="0"/>
              </a:rPr>
              <a:t>NielsenIQ</a:t>
            </a:r>
            <a:r>
              <a:rPr lang="en-AU">
                <a:latin typeface="Montserrat"/>
                <a:cs typeface="Montserrat" panose="00000500000000000000" pitchFamily="2" charset="0"/>
              </a:rPr>
              <a:t> 2022 Consumer Outlook Survey, Dec 2021 </a:t>
            </a:r>
            <a:endParaRPr lang="en-US"/>
          </a:p>
          <a:p>
            <a:r>
              <a:rPr lang="en-AU"/>
              <a:t>Which of the following best describes your normal weekly grocery spend compared to 6 months ago? What are you doing, if anything, to manage your household grocery expenses?  PICK TOP 3</a:t>
            </a:r>
            <a:endParaRPr lang="en-US"/>
          </a:p>
        </p:txBody>
      </p:sp>
      <p:graphicFrame>
        <p:nvGraphicFramePr>
          <p:cNvPr id="7" name="Google Shape;1278;p93">
            <a:extLst>
              <a:ext uri="{FF2B5EF4-FFF2-40B4-BE49-F238E27FC236}">
                <a16:creationId xmlns:a16="http://schemas.microsoft.com/office/drawing/2014/main" id="{BEFDC043-55D4-5F47-AD12-53CDD914EF9B}"/>
              </a:ext>
            </a:extLst>
          </p:cNvPr>
          <p:cNvGraphicFramePr/>
          <p:nvPr>
            <p:extLst>
              <p:ext uri="{D42A27DB-BD31-4B8C-83A1-F6EECF244321}">
                <p14:modId xmlns:p14="http://schemas.microsoft.com/office/powerpoint/2010/main" val="350904113"/>
              </p:ext>
            </p:extLst>
          </p:nvPr>
        </p:nvGraphicFramePr>
        <p:xfrm>
          <a:off x="356616" y="1332775"/>
          <a:ext cx="8412939" cy="2278731"/>
        </p:xfrm>
        <a:graphic>
          <a:graphicData uri="http://schemas.openxmlformats.org/drawingml/2006/table">
            <a:tbl>
              <a:tblPr>
                <a:noFill/>
                <a:tableStyleId>{469CF8A6-BA74-41D0-844E-E492E5B354B2}</a:tableStyleId>
              </a:tblPr>
              <a:tblGrid>
                <a:gridCol w="1987999">
                  <a:extLst>
                    <a:ext uri="{9D8B030D-6E8A-4147-A177-3AD203B41FA5}">
                      <a16:colId xmlns:a16="http://schemas.microsoft.com/office/drawing/2014/main" val="20000"/>
                    </a:ext>
                  </a:extLst>
                </a:gridCol>
                <a:gridCol w="1284988">
                  <a:extLst>
                    <a:ext uri="{9D8B030D-6E8A-4147-A177-3AD203B41FA5}">
                      <a16:colId xmlns:a16="http://schemas.microsoft.com/office/drawing/2014/main" val="20001"/>
                    </a:ext>
                  </a:extLst>
                </a:gridCol>
                <a:gridCol w="1284988">
                  <a:extLst>
                    <a:ext uri="{9D8B030D-6E8A-4147-A177-3AD203B41FA5}">
                      <a16:colId xmlns:a16="http://schemas.microsoft.com/office/drawing/2014/main" val="20002"/>
                    </a:ext>
                  </a:extLst>
                </a:gridCol>
                <a:gridCol w="1284988">
                  <a:extLst>
                    <a:ext uri="{9D8B030D-6E8A-4147-A177-3AD203B41FA5}">
                      <a16:colId xmlns:a16="http://schemas.microsoft.com/office/drawing/2014/main" val="20003"/>
                    </a:ext>
                  </a:extLst>
                </a:gridCol>
                <a:gridCol w="1284988">
                  <a:extLst>
                    <a:ext uri="{9D8B030D-6E8A-4147-A177-3AD203B41FA5}">
                      <a16:colId xmlns:a16="http://schemas.microsoft.com/office/drawing/2014/main" val="20004"/>
                    </a:ext>
                  </a:extLst>
                </a:gridCol>
                <a:gridCol w="1284988">
                  <a:extLst>
                    <a:ext uri="{9D8B030D-6E8A-4147-A177-3AD203B41FA5}">
                      <a16:colId xmlns:a16="http://schemas.microsoft.com/office/drawing/2014/main" val="20005"/>
                    </a:ext>
                  </a:extLst>
                </a:gridCol>
              </a:tblGrid>
              <a:tr h="376641">
                <a:tc gridSpan="4">
                  <a:txBody>
                    <a:bodyPr/>
                    <a:lstStyle/>
                    <a:p>
                      <a:pPr marL="0" lvl="0" indent="0" algn="l" rtl="0">
                        <a:spcBef>
                          <a:spcPts val="0"/>
                        </a:spcBef>
                        <a:spcAft>
                          <a:spcPts val="0"/>
                        </a:spcAft>
                        <a:buNone/>
                      </a:pPr>
                      <a:r>
                        <a:rPr lang="en" sz="1300" b="1">
                          <a:latin typeface="Montserrat"/>
                          <a:ea typeface="Montserrat"/>
                          <a:cs typeface="Montserrat"/>
                          <a:sym typeface="Montserrat"/>
                        </a:rPr>
                        <a:t>Behavioral skews compared to the total</a:t>
                      </a:r>
                      <a:endParaRPr sz="1300" b="1">
                        <a:latin typeface="Montserrat"/>
                        <a:ea typeface="Montserrat"/>
                        <a:cs typeface="Montserrat"/>
                        <a:sym typeface="Montserrat"/>
                      </a:endParaRPr>
                    </a:p>
                  </a:txBody>
                  <a:tcPr marL="45700" marR="45700" marT="45700" marB="45700" anchor="ctr">
                    <a:lnL w="9525" cap="flat" cmpd="sng">
                      <a:solidFill>
                        <a:schemeClr val="accent3">
                          <a:alpha val="0"/>
                        </a:schemeClr>
                      </a:solidFill>
                      <a:prstDash val="solid"/>
                      <a:round/>
                      <a:headEnd type="none" w="sm" len="sm"/>
                      <a:tailEnd type="none" w="sm" len="sm"/>
                    </a:lnL>
                    <a:lnR w="9525" cap="flat" cmpd="sng">
                      <a:solidFill>
                        <a:schemeClr val="accent3">
                          <a:alpha val="0"/>
                        </a:schemeClr>
                      </a:solidFill>
                      <a:prstDash val="solid"/>
                      <a:round/>
                      <a:headEnd type="none" w="sm" len="sm"/>
                      <a:tailEnd type="none" w="sm" len="sm"/>
                    </a:lnR>
                    <a:lnT w="9525" cap="flat" cmpd="sng">
                      <a:solidFill>
                        <a:schemeClr val="accent3">
                          <a:alpha val="0"/>
                        </a:schemeClr>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b="1">
                        <a:solidFill>
                          <a:srgbClr val="FFFFFF"/>
                        </a:solidFill>
                        <a:latin typeface="Montserrat" panose="00000500000000000000" pitchFamily="2" charset="0"/>
                        <a:ea typeface="Montserrat"/>
                        <a:cs typeface="Montserrat"/>
                        <a:sym typeface="Montserrat"/>
                      </a:endParaRPr>
                    </a:p>
                  </a:txBody>
                  <a:tcPr marL="45700" marR="45700" marT="45700" marB="45700" anchor="ctr">
                    <a:lnL w="9525" cap="flat" cmpd="sng">
                      <a:solidFill>
                        <a:schemeClr val="accent3">
                          <a:alpha val="0"/>
                        </a:schemeClr>
                      </a:solidFill>
                      <a:prstDash val="solid"/>
                      <a:round/>
                      <a:headEnd type="none" w="sm" len="sm"/>
                      <a:tailEnd type="none" w="sm" len="sm"/>
                    </a:lnL>
                    <a:lnR w="9525" cap="flat" cmpd="sng">
                      <a:solidFill>
                        <a:schemeClr val="accent3">
                          <a:alpha val="0"/>
                        </a:schemeClr>
                      </a:solidFill>
                      <a:prstDash val="solid"/>
                      <a:round/>
                      <a:headEnd type="none" w="sm" len="sm"/>
                      <a:tailEnd type="none" w="sm" len="sm"/>
                    </a:lnR>
                    <a:lnT w="9525" cap="flat" cmpd="sng">
                      <a:solidFill>
                        <a:schemeClr val="accent3">
                          <a:alpha val="0"/>
                        </a:scheme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b="1">
                        <a:solidFill>
                          <a:srgbClr val="FFFFFF"/>
                        </a:solidFill>
                        <a:latin typeface="Montserrat" panose="00000500000000000000" pitchFamily="2" charset="0"/>
                        <a:ea typeface="Montserrat"/>
                        <a:cs typeface="Montserrat"/>
                        <a:sym typeface="Montserrat"/>
                      </a:endParaRPr>
                    </a:p>
                  </a:txBody>
                  <a:tcPr marL="45700" marR="45700" marT="45700" marB="45700" anchor="ctr">
                    <a:lnL w="9525" cap="flat" cmpd="sng">
                      <a:solidFill>
                        <a:schemeClr val="accent3">
                          <a:alpha val="0"/>
                        </a:schemeClr>
                      </a:solidFill>
                      <a:prstDash val="solid"/>
                      <a:round/>
                      <a:headEnd type="none" w="sm" len="sm"/>
                      <a:tailEnd type="none" w="sm" len="sm"/>
                    </a:lnL>
                    <a:lnR w="9525" cap="flat" cmpd="sng">
                      <a:solidFill>
                        <a:schemeClr val="accent3">
                          <a:alpha val="0"/>
                        </a:schemeClr>
                      </a:solidFill>
                      <a:prstDash val="solid"/>
                      <a:round/>
                      <a:headEnd type="none" w="sm" len="sm"/>
                      <a:tailEnd type="none" w="sm" len="sm"/>
                    </a:lnR>
                    <a:lnT w="9525" cap="flat" cmpd="sng">
                      <a:solidFill>
                        <a:schemeClr val="accent3">
                          <a:alpha val="0"/>
                        </a:scheme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77292">
                <a:tc>
                  <a:txBody>
                    <a:bodyPr/>
                    <a:lstStyle/>
                    <a:p>
                      <a:pPr marL="0" lvl="0" indent="0" algn="l" rtl="0">
                        <a:spcBef>
                          <a:spcPts val="0"/>
                        </a:spcBef>
                        <a:spcAft>
                          <a:spcPts val="0"/>
                        </a:spcAft>
                        <a:buNone/>
                      </a:pPr>
                      <a:endParaRPr sz="1000" b="1">
                        <a:solidFill>
                          <a:srgbClr val="FFFFFF"/>
                        </a:solidFill>
                        <a:latin typeface="Montserrat" panose="00000500000000000000" pitchFamily="2" charset="0"/>
                        <a:ea typeface="Montserrat"/>
                        <a:cs typeface="Montserrat"/>
                        <a:sym typeface="Montserrat"/>
                      </a:endParaRPr>
                    </a:p>
                  </a:txBody>
                  <a:tcPr marL="45700" marR="45700" marT="91425" marB="91425">
                    <a:lnL w="9525" cap="flat" cmpd="sng">
                      <a:solidFill>
                        <a:srgbClr val="9E9E9E">
                          <a:alpha val="0"/>
                        </a:srgbClr>
                      </a:solidFill>
                      <a:prstDash val="solid"/>
                      <a:round/>
                      <a:headEnd type="none" w="sm" len="sm"/>
                      <a:tailEnd type="none" w="sm" len="sm"/>
                    </a:lnL>
                    <a:lnR w="19050" cap="flat" cmpd="sng">
                      <a:solidFill>
                        <a:schemeClr val="accent1">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R="0" lvl="0" algn="l" rtl="0">
                        <a:lnSpc>
                          <a:spcPct val="100000"/>
                        </a:lnSpc>
                        <a:spcBef>
                          <a:spcPts val="0"/>
                        </a:spcBef>
                        <a:spcAft>
                          <a:spcPts val="0"/>
                        </a:spcAft>
                        <a:buFont typeface="Arial"/>
                        <a:buNone/>
                      </a:pPr>
                      <a:r>
                        <a:rPr lang="en-AU" sz="900" b="1" i="0" u="none" strike="noStrike" cap="none">
                          <a:solidFill>
                            <a:schemeClr val="bg1"/>
                          </a:solidFill>
                          <a:effectLst/>
                          <a:latin typeface="Montserrat"/>
                          <a:ea typeface="+mn-ea"/>
                          <a:cs typeface="+mn-cs"/>
                        </a:rPr>
                        <a:t>Strugglers</a:t>
                      </a:r>
                      <a:endParaRPr lang="en-AU" sz="900" b="1" i="0" u="none" strike="noStrike" cap="none">
                        <a:solidFill>
                          <a:schemeClr val="bg1"/>
                        </a:solidFill>
                        <a:effectLst/>
                        <a:latin typeface="Montserrat"/>
                        <a:ea typeface="+mn-ea"/>
                        <a:cs typeface="+mn-cs"/>
                        <a:sym typeface="Montserrat"/>
                      </a:endParaRPr>
                    </a:p>
                  </a:txBody>
                  <a:tcPr marL="396000" marR="0" marT="72000" marB="72000" anchor="ctr">
                    <a:lnL w="19050" cap="flat" cmpd="sng">
                      <a:solidFill>
                        <a:schemeClr val="accent1">
                          <a:alpha val="0"/>
                        </a:scheme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rgbClr val="880535"/>
                    </a:solidFill>
                  </a:tcPr>
                </a:tc>
                <a:tc>
                  <a:txBody>
                    <a:bodyPr/>
                    <a:lstStyle/>
                    <a:p>
                      <a:pPr marR="0" lvl="0" algn="l" rtl="0">
                        <a:lnSpc>
                          <a:spcPct val="100000"/>
                        </a:lnSpc>
                        <a:spcBef>
                          <a:spcPts val="0"/>
                        </a:spcBef>
                        <a:spcAft>
                          <a:spcPts val="0"/>
                        </a:spcAft>
                        <a:buFont typeface="Arial"/>
                        <a:buNone/>
                      </a:pPr>
                      <a:r>
                        <a:rPr lang="en-AU" sz="900" b="1" i="0" u="none" strike="noStrike" cap="none">
                          <a:solidFill>
                            <a:schemeClr val="bg1"/>
                          </a:solidFill>
                          <a:effectLst/>
                          <a:latin typeface="Montserrat"/>
                          <a:ea typeface="+mn-ea"/>
                          <a:cs typeface="+mn-cs"/>
                          <a:sym typeface="Montserrat"/>
                        </a:rPr>
                        <a:t>Rebounders</a:t>
                      </a:r>
                    </a:p>
                  </a:txBody>
                  <a:tcPr marL="396000" marR="0" marT="72000" marB="72000" anchor="ctr">
                    <a:lnL w="9525" cap="flat" cmpd="sng">
                      <a:solidFill>
                        <a:srgbClr val="9E9E9E">
                          <a:alpha val="0"/>
                        </a:srgbClr>
                      </a:solidFill>
                      <a:prstDash val="solid"/>
                      <a:round/>
                      <a:headEnd type="none" w="sm" len="sm"/>
                      <a:tailEnd type="none" w="sm" len="sm"/>
                    </a:lnL>
                    <a:lnR w="19050" cap="flat" cmpd="sng">
                      <a:solidFill>
                        <a:schemeClr val="accent1">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lgn="ctr">
                      <a:noFill/>
                      <a:prstDash val="solid"/>
                      <a:round/>
                      <a:headEnd type="none" w="med" len="med"/>
                      <a:tailEnd type="none" w="med" len="med"/>
                    </a:lnB>
                    <a:solidFill>
                      <a:srgbClr val="AD4400"/>
                    </a:solidFill>
                  </a:tcPr>
                </a:tc>
                <a:tc>
                  <a:txBody>
                    <a:bodyPr/>
                    <a:lstStyle/>
                    <a:p>
                      <a:pPr marR="0" lvl="0" algn="l" rtl="0">
                        <a:lnSpc>
                          <a:spcPct val="100000"/>
                        </a:lnSpc>
                        <a:spcBef>
                          <a:spcPts val="0"/>
                        </a:spcBef>
                        <a:spcAft>
                          <a:spcPts val="0"/>
                        </a:spcAft>
                        <a:buFont typeface="Arial"/>
                        <a:buNone/>
                      </a:pPr>
                      <a:r>
                        <a:rPr lang="en-AU" sz="900" b="1" i="0" u="none" strike="noStrike" cap="none">
                          <a:solidFill>
                            <a:schemeClr val="bg1"/>
                          </a:solidFill>
                          <a:effectLst/>
                          <a:latin typeface="Montserrat"/>
                          <a:ea typeface="+mn-ea"/>
                          <a:cs typeface="+mn-cs"/>
                          <a:sym typeface="Montserrat"/>
                        </a:rPr>
                        <a:t>Cautious</a:t>
                      </a:r>
                      <a:endParaRPr lang="en-AU" sz="900" b="1" i="0" u="none" strike="noStrike" cap="none">
                        <a:solidFill>
                          <a:schemeClr val="bg1"/>
                        </a:solidFill>
                        <a:effectLst/>
                        <a:latin typeface="Montserrat"/>
                        <a:ea typeface="+mn-ea"/>
                        <a:cs typeface="+mn-cs"/>
                      </a:endParaRPr>
                    </a:p>
                  </a:txBody>
                  <a:tcPr marL="396000" marR="0" marT="72000" marB="72000" anchor="ctr">
                    <a:lnL w="19050" cap="flat" cmpd="sng">
                      <a:solidFill>
                        <a:schemeClr val="accent1">
                          <a:alpha val="0"/>
                        </a:schemeClr>
                      </a:solidFill>
                      <a:prstDash val="solid"/>
                      <a:round/>
                      <a:headEnd type="none" w="sm" len="sm"/>
                      <a:tailEnd type="none" w="sm" len="sm"/>
                    </a:lnL>
                    <a:lnR w="19050" cap="flat" cmpd="sng">
                      <a:solidFill>
                        <a:schemeClr val="accent1">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rgbClr val="FF6D05"/>
                    </a:solidFill>
                  </a:tcPr>
                </a:tc>
                <a:tc>
                  <a:txBody>
                    <a:bodyPr/>
                    <a:lstStyle/>
                    <a:p>
                      <a:pPr marR="0" lvl="0" algn="l" rtl="0">
                        <a:lnSpc>
                          <a:spcPct val="100000"/>
                        </a:lnSpc>
                        <a:spcBef>
                          <a:spcPts val="0"/>
                        </a:spcBef>
                        <a:spcAft>
                          <a:spcPts val="0"/>
                        </a:spcAft>
                        <a:buFont typeface="Arial"/>
                        <a:buNone/>
                      </a:pPr>
                      <a:r>
                        <a:rPr lang="en-AU" sz="900" b="1" i="0" u="none" strike="noStrike" cap="none">
                          <a:solidFill>
                            <a:schemeClr val="bg1"/>
                          </a:solidFill>
                          <a:effectLst/>
                          <a:latin typeface="Montserrat"/>
                          <a:ea typeface="+mn-ea"/>
                          <a:cs typeface="+mn-cs"/>
                        </a:rPr>
                        <a:t>Unchanged</a:t>
                      </a:r>
                      <a:endParaRPr lang="en-AU" sz="900" b="1" i="0" u="none" strike="noStrike" cap="none">
                        <a:solidFill>
                          <a:schemeClr val="bg1"/>
                        </a:solidFill>
                        <a:effectLst/>
                        <a:latin typeface="Montserrat"/>
                        <a:ea typeface="+mn-ea"/>
                        <a:cs typeface="+mn-cs"/>
                        <a:sym typeface="Montserrat"/>
                      </a:endParaRPr>
                    </a:p>
                  </a:txBody>
                  <a:tcPr marL="396000" marR="0" marT="72000" marB="72000" anchor="ctr">
                    <a:lnL w="19050" cap="flat" cmpd="sng">
                      <a:solidFill>
                        <a:schemeClr val="accent1">
                          <a:alpha val="0"/>
                        </a:scheme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rgbClr val="008F90"/>
                    </a:solidFill>
                  </a:tcPr>
                </a:tc>
                <a:tc>
                  <a:txBody>
                    <a:bodyPr/>
                    <a:lstStyle/>
                    <a:p>
                      <a:pPr marR="0" lvl="0" algn="l" rtl="0">
                        <a:lnSpc>
                          <a:spcPct val="100000"/>
                        </a:lnSpc>
                        <a:spcBef>
                          <a:spcPts val="0"/>
                        </a:spcBef>
                        <a:spcAft>
                          <a:spcPts val="0"/>
                        </a:spcAft>
                        <a:buFont typeface="Arial"/>
                        <a:buNone/>
                      </a:pPr>
                      <a:r>
                        <a:rPr lang="en-AU" sz="900" b="1" i="0" u="none" strike="noStrike" cap="none">
                          <a:solidFill>
                            <a:schemeClr val="bg1"/>
                          </a:solidFill>
                          <a:effectLst/>
                          <a:latin typeface="Montserrat"/>
                          <a:ea typeface="+mn-ea"/>
                          <a:cs typeface="+mn-cs"/>
                        </a:rPr>
                        <a:t>Thrivers</a:t>
                      </a:r>
                      <a:endParaRPr lang="en-AU" sz="900" b="1" i="0" u="none" strike="noStrike" cap="none">
                        <a:solidFill>
                          <a:schemeClr val="bg1"/>
                        </a:solidFill>
                        <a:effectLst/>
                        <a:latin typeface="Montserrat"/>
                        <a:ea typeface="+mn-ea"/>
                        <a:cs typeface="+mn-cs"/>
                        <a:sym typeface="Montserrat"/>
                      </a:endParaRPr>
                    </a:p>
                  </a:txBody>
                  <a:tcPr marL="396000" marR="0" marT="72000" marB="72000" anchor="ctr">
                    <a:lnL w="9525" cap="flat" cmpd="sng">
                      <a:solidFill>
                        <a:srgbClr val="9E9E9E">
                          <a:alpha val="0"/>
                        </a:srgbClr>
                      </a:solidFill>
                      <a:prstDash val="solid"/>
                      <a:round/>
                      <a:headEnd type="none" w="sm" len="sm"/>
                      <a:tailEnd type="none" w="sm" len="sm"/>
                    </a:lnL>
                    <a:lnR w="19050" cap="flat" cmpd="sng">
                      <a:solidFill>
                        <a:schemeClr val="accent1">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rgbClr val="006A6B"/>
                    </a:solidFill>
                  </a:tcPr>
                </a:tc>
                <a:extLst>
                  <a:ext uri="{0D108BD9-81ED-4DB2-BD59-A6C34878D82A}">
                    <a16:rowId xmlns:a16="http://schemas.microsoft.com/office/drawing/2014/main" val="10001"/>
                  </a:ext>
                </a:extLst>
              </a:tr>
              <a:tr h="530771">
                <a:tc>
                  <a:txBody>
                    <a:bodyPr/>
                    <a:lstStyle/>
                    <a:p>
                      <a:pPr marL="0" lvl="0" indent="0" algn="l" rtl="0">
                        <a:lnSpc>
                          <a:spcPct val="115000"/>
                        </a:lnSpc>
                        <a:spcBef>
                          <a:spcPts val="0"/>
                        </a:spcBef>
                        <a:spcAft>
                          <a:spcPts val="0"/>
                        </a:spcAft>
                        <a:buNone/>
                      </a:pPr>
                      <a:r>
                        <a:rPr lang="en-NZ" sz="1100" b="1">
                          <a:latin typeface="Montserrat"/>
                          <a:ea typeface="Montserrat"/>
                          <a:cs typeface="Montserrat"/>
                          <a:sym typeface="Montserrat"/>
                        </a:rPr>
                        <a:t>Same groceries cost more than it used to</a:t>
                      </a:r>
                    </a:p>
                  </a:txBody>
                  <a:tcPr marL="45700" marR="45700" marT="45700" marB="45700" anchor="ctr">
                    <a:lnL w="9525" cap="flat" cmpd="sng">
                      <a:solidFill>
                        <a:schemeClr val="lt2">
                          <a:alpha val="0"/>
                        </a:schemeClr>
                      </a:solidFill>
                      <a:prstDash val="solid"/>
                      <a:round/>
                      <a:headEnd type="none" w="sm" len="sm"/>
                      <a:tailEnd type="none" w="sm" len="sm"/>
                    </a:lnL>
                    <a:lnR w="9525" cap="flat" cmpd="sng" algn="ctr">
                      <a:solidFill>
                        <a:schemeClr val="lt2">
                          <a:alpha val="0"/>
                        </a:scheme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rgbClr val="D9D9D9"/>
                    </a:solidFill>
                  </a:tcPr>
                </a:tc>
                <a:tc>
                  <a:txBody>
                    <a:bodyPr/>
                    <a:lstStyle/>
                    <a:p>
                      <a:pPr algn="l" fontAlgn="ctr"/>
                      <a:r>
                        <a:rPr lang="en-AU" sz="1400" b="1" i="0" u="none" strike="noStrike">
                          <a:solidFill>
                            <a:srgbClr val="000000"/>
                          </a:solidFill>
                          <a:effectLst/>
                          <a:latin typeface="Montserrat"/>
                        </a:rPr>
                        <a:t>68%</a:t>
                      </a:r>
                    </a:p>
                  </a:txBody>
                  <a:tcPr marL="72000" marR="72000" marT="36000" marB="36000" anchor="ctr">
                    <a:lnL w="9525" cap="flat" cmpd="sng" algn="ctr">
                      <a:solidFill>
                        <a:schemeClr val="lt2">
                          <a:alpha val="0"/>
                        </a:schemeClr>
                      </a:solid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lgn="ctr">
                      <a:solidFill>
                        <a:srgbClr val="9E9E9E">
                          <a:alpha val="0"/>
                        </a:srgb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rgbClr val="D9D9D9"/>
                    </a:solidFill>
                  </a:tcPr>
                </a:tc>
                <a:tc>
                  <a:txBody>
                    <a:bodyPr/>
                    <a:lstStyle/>
                    <a:p>
                      <a:pPr algn="l" fontAlgn="ctr"/>
                      <a:r>
                        <a:rPr lang="en-AU" sz="1400" b="0" i="0" u="none" strike="noStrike">
                          <a:solidFill>
                            <a:srgbClr val="000000"/>
                          </a:solidFill>
                          <a:effectLst/>
                          <a:latin typeface="Montserrat"/>
                        </a:rPr>
                        <a:t>51% </a:t>
                      </a:r>
                      <a:endParaRPr lang="en-AU" sz="1400" b="0" i="0" u="none" strike="noStrike">
                        <a:solidFill>
                          <a:srgbClr val="000000"/>
                        </a:solidFill>
                        <a:effectLst/>
                        <a:latin typeface="Montserrat" panose="00000500000000000000" pitchFamily="2" charset="0"/>
                      </a:endParaRPr>
                    </a:p>
                  </a:txBody>
                  <a:tcPr marL="72000" marR="72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l" fontAlgn="ctr"/>
                      <a:r>
                        <a:rPr lang="en-AU" sz="1400" b="0" i="0" u="none" strike="noStrike">
                          <a:solidFill>
                            <a:srgbClr val="000000"/>
                          </a:solidFill>
                          <a:effectLst/>
                          <a:latin typeface="Montserrat"/>
                        </a:rPr>
                        <a:t>57% </a:t>
                      </a:r>
                      <a:endParaRPr lang="en-AU" sz="1400" b="0" i="0" u="none" strike="noStrike">
                        <a:solidFill>
                          <a:srgbClr val="000000"/>
                        </a:solidFill>
                        <a:effectLst/>
                        <a:latin typeface="Montserrat" panose="00000500000000000000" pitchFamily="2" charset="0"/>
                      </a:endParaRPr>
                    </a:p>
                  </a:txBody>
                  <a:tcPr marL="72000" marR="72000" marT="36000" marB="36000" anchor="ctr">
                    <a:lnL w="12700" cap="flat" cmpd="sng" algn="ctr">
                      <a:solidFill>
                        <a:schemeClr val="bg1">
                          <a:lumMod val="85000"/>
                        </a:schemeClr>
                      </a:solidFill>
                      <a:prstDash val="solid"/>
                      <a:round/>
                      <a:headEnd type="none" w="med" len="med"/>
                      <a:tailEnd type="none" w="med" len="med"/>
                    </a:lnL>
                    <a:lnR w="9525" cap="flat" cmpd="sng" algn="ctr">
                      <a:solidFill>
                        <a:schemeClr val="lt2">
                          <a:alpha val="0"/>
                        </a:scheme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rgbClr val="D9D9D9"/>
                    </a:solidFill>
                  </a:tcPr>
                </a:tc>
                <a:tc>
                  <a:txBody>
                    <a:bodyPr/>
                    <a:lstStyle/>
                    <a:p>
                      <a:pPr algn="l" fontAlgn="ctr"/>
                      <a:r>
                        <a:rPr lang="en-AU" sz="1400" b="0" i="0" u="none" strike="noStrike">
                          <a:solidFill>
                            <a:srgbClr val="000000"/>
                          </a:solidFill>
                          <a:effectLst/>
                          <a:latin typeface="Montserrat"/>
                        </a:rPr>
                        <a:t>50% </a:t>
                      </a:r>
                      <a:endParaRPr lang="en-AU" sz="1400" b="0" i="0" u="none" strike="noStrike">
                        <a:solidFill>
                          <a:srgbClr val="000000"/>
                        </a:solidFill>
                        <a:effectLst/>
                        <a:latin typeface="Montserrat" panose="00000500000000000000" pitchFamily="2" charset="0"/>
                      </a:endParaRPr>
                    </a:p>
                  </a:txBody>
                  <a:tcPr marL="72000" marR="72000" marT="36000" marB="36000" anchor="ctr">
                    <a:lnL w="9525" cap="flat" cmpd="sng" algn="ctr">
                      <a:solidFill>
                        <a:schemeClr val="lt2">
                          <a:alpha val="0"/>
                        </a:schemeClr>
                      </a:solidFill>
                      <a:prstDash val="solid"/>
                      <a:round/>
                      <a:headEnd type="none" w="sm" len="sm"/>
                      <a:tailEnd type="none" w="sm" len="sm"/>
                    </a:lnL>
                    <a:lnR w="9525" cap="flat" cmpd="sng" algn="ctr">
                      <a:solidFill>
                        <a:schemeClr val="lt2">
                          <a:alpha val="0"/>
                        </a:scheme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rgbClr val="D9D9D9"/>
                    </a:solidFill>
                  </a:tcPr>
                </a:tc>
                <a:tc>
                  <a:txBody>
                    <a:bodyPr/>
                    <a:lstStyle/>
                    <a:p>
                      <a:pPr algn="l" fontAlgn="ctr"/>
                      <a:r>
                        <a:rPr lang="en-AU" sz="1400" b="0" i="0" u="none" strike="noStrike">
                          <a:solidFill>
                            <a:srgbClr val="000000"/>
                          </a:solidFill>
                          <a:effectLst/>
                          <a:latin typeface="Montserrat"/>
                        </a:rPr>
                        <a:t>51% </a:t>
                      </a:r>
                      <a:endParaRPr lang="en-AU" sz="1400" b="0" i="0" u="none" strike="noStrike">
                        <a:solidFill>
                          <a:srgbClr val="000000"/>
                        </a:solidFill>
                        <a:effectLst/>
                        <a:latin typeface="Montserrat" panose="00000500000000000000" pitchFamily="2" charset="0"/>
                      </a:endParaRPr>
                    </a:p>
                  </a:txBody>
                  <a:tcPr marL="72000" marR="72000" marT="36000" marB="36000" anchor="ctr">
                    <a:lnL w="9525" cap="flat" cmpd="sng" algn="ctr">
                      <a:solidFill>
                        <a:schemeClr val="lt2">
                          <a:alpha val="0"/>
                        </a:schemeClr>
                      </a:solidFill>
                      <a:prstDash val="solid"/>
                      <a:round/>
                      <a:headEnd type="none" w="sm" len="sm"/>
                      <a:tailEnd type="none" w="sm" len="sm"/>
                    </a:lnL>
                    <a:lnR w="9525" cap="flat" cmpd="sng" algn="ctr">
                      <a:solidFill>
                        <a:schemeClr val="lt2">
                          <a:alpha val="0"/>
                        </a:scheme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530771">
                <a:tc>
                  <a:txBody>
                    <a:bodyPr/>
                    <a:lstStyle/>
                    <a:p>
                      <a:pPr marL="0" lvl="0" indent="0" algn="l" rtl="0">
                        <a:lnSpc>
                          <a:spcPct val="115000"/>
                        </a:lnSpc>
                        <a:spcBef>
                          <a:spcPts val="0"/>
                        </a:spcBef>
                        <a:spcAft>
                          <a:spcPts val="0"/>
                        </a:spcAft>
                        <a:buNone/>
                      </a:pPr>
                      <a:r>
                        <a:rPr lang="en-NZ" sz="1100" b="1">
                          <a:latin typeface="Montserrat"/>
                          <a:ea typeface="Montserrat"/>
                          <a:cs typeface="Montserrat"/>
                          <a:sym typeface="Montserrat"/>
                        </a:rPr>
                        <a:t>Avg</a:t>
                      </a:r>
                      <a:r>
                        <a:rPr lang="en-NZ" sz="1100" b="1">
                          <a:latin typeface="Montserrat"/>
                          <a:ea typeface="Montserrat"/>
                          <a:cs typeface="Montserrat"/>
                        </a:rPr>
                        <a:t>.</a:t>
                      </a:r>
                      <a:r>
                        <a:rPr lang="en-NZ" sz="1100" b="1">
                          <a:latin typeface="Montserrat"/>
                          <a:ea typeface="Montserrat"/>
                          <a:cs typeface="Montserrat"/>
                          <a:sym typeface="Montserrat"/>
                        </a:rPr>
                        <a:t> number of tactics to manage spend</a:t>
                      </a:r>
                    </a:p>
                  </a:txBody>
                  <a:tcPr marL="45700" marR="45700" marT="45700" marB="45700" anchor="ctr">
                    <a:lnL w="9525" cap="flat" cmpd="sng">
                      <a:solidFill>
                        <a:schemeClr val="lt2">
                          <a:alpha val="0"/>
                        </a:schemeClr>
                      </a:solidFill>
                      <a:prstDash val="solid"/>
                      <a:round/>
                      <a:headEnd type="none" w="sm" len="sm"/>
                      <a:tailEnd type="none" w="sm" len="sm"/>
                    </a:lnL>
                    <a:lnR w="9525" cap="flat" cmpd="sng" algn="ctr">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rgbClr val="FFFFFF"/>
                    </a:solidFill>
                  </a:tcPr>
                </a:tc>
                <a:tc>
                  <a:txBody>
                    <a:bodyPr/>
                    <a:lstStyle/>
                    <a:p>
                      <a:pPr marR="0" algn="l" rtl="0" fontAlgn="ctr">
                        <a:lnSpc>
                          <a:spcPct val="100000"/>
                        </a:lnSpc>
                        <a:spcBef>
                          <a:spcPts val="0"/>
                        </a:spcBef>
                        <a:spcAft>
                          <a:spcPts val="0"/>
                        </a:spcAft>
                        <a:buClr>
                          <a:srgbClr val="000000"/>
                        </a:buClr>
                        <a:buFont typeface="Arial"/>
                      </a:pPr>
                      <a:r>
                        <a:rPr lang="en-AU" sz="1400" b="0" i="0" u="none" strike="noStrike" cap="none">
                          <a:solidFill>
                            <a:srgbClr val="000000"/>
                          </a:solidFill>
                          <a:effectLst/>
                          <a:latin typeface="Montserrat"/>
                          <a:cs typeface="Arial"/>
                          <a:sym typeface="Arial"/>
                        </a:rPr>
                        <a:t>2.5</a:t>
                      </a:r>
                    </a:p>
                  </a:txBody>
                  <a:tcPr marL="72000" marR="72000" marT="36000" marB="3600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rgbClr val="FFFFFF"/>
                    </a:solidFill>
                  </a:tcPr>
                </a:tc>
                <a:tc>
                  <a:txBody>
                    <a:bodyPr/>
                    <a:lstStyle/>
                    <a:p>
                      <a:pPr marR="0" algn="l" rtl="0" fontAlgn="ctr">
                        <a:lnSpc>
                          <a:spcPct val="100000"/>
                        </a:lnSpc>
                        <a:spcBef>
                          <a:spcPts val="0"/>
                        </a:spcBef>
                        <a:spcAft>
                          <a:spcPts val="0"/>
                        </a:spcAft>
                        <a:buClr>
                          <a:srgbClr val="000000"/>
                        </a:buClr>
                        <a:buFont typeface="Arial"/>
                      </a:pPr>
                      <a:r>
                        <a:rPr lang="en-AU" sz="1400" b="0" i="0" u="none" strike="noStrike" cap="none">
                          <a:solidFill>
                            <a:srgbClr val="000000"/>
                          </a:solidFill>
                          <a:effectLst/>
                          <a:latin typeface="Montserrat"/>
                          <a:cs typeface="Arial"/>
                          <a:sym typeface="Arial"/>
                        </a:rPr>
                        <a:t>2.5</a:t>
                      </a:r>
                    </a:p>
                  </a:txBody>
                  <a:tcPr marL="72000" marR="72000" marT="36000" marB="3600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12700" cap="flat" cmpd="sng" algn="ctr">
                      <a:noFill/>
                      <a:prstDash val="solid"/>
                      <a:round/>
                      <a:headEnd type="none" w="med" len="med"/>
                      <a:tailEnd type="none" w="med" len="med"/>
                    </a:lnT>
                    <a:lnB w="9525" cap="flat" cmpd="sng">
                      <a:solidFill>
                        <a:schemeClr val="lt2">
                          <a:alpha val="0"/>
                        </a:schemeClr>
                      </a:solidFill>
                      <a:prstDash val="solid"/>
                      <a:round/>
                      <a:headEnd type="none" w="sm" len="sm"/>
                      <a:tailEnd type="none" w="sm" len="sm"/>
                    </a:lnB>
                    <a:solidFill>
                      <a:srgbClr val="FFFFFF"/>
                    </a:solidFill>
                  </a:tcPr>
                </a:tc>
                <a:tc>
                  <a:txBody>
                    <a:bodyPr/>
                    <a:lstStyle/>
                    <a:p>
                      <a:pPr marR="0" algn="l" rtl="0" fontAlgn="ctr">
                        <a:lnSpc>
                          <a:spcPct val="100000"/>
                        </a:lnSpc>
                        <a:spcBef>
                          <a:spcPts val="0"/>
                        </a:spcBef>
                        <a:spcAft>
                          <a:spcPts val="0"/>
                        </a:spcAft>
                        <a:buClr>
                          <a:srgbClr val="000000"/>
                        </a:buClr>
                        <a:buFont typeface="Arial"/>
                      </a:pPr>
                      <a:r>
                        <a:rPr lang="en-AU" sz="1400" b="0" i="0" u="none" strike="noStrike" cap="none">
                          <a:solidFill>
                            <a:srgbClr val="000000"/>
                          </a:solidFill>
                          <a:effectLst/>
                          <a:latin typeface="Montserrat"/>
                          <a:cs typeface="Arial"/>
                          <a:sym typeface="Arial"/>
                        </a:rPr>
                        <a:t>2.5</a:t>
                      </a:r>
                    </a:p>
                  </a:txBody>
                  <a:tcPr marL="72000" marR="72000" marT="36000" marB="3600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rgbClr val="FFFFFF"/>
                    </a:solidFill>
                  </a:tcPr>
                </a:tc>
                <a:tc>
                  <a:txBody>
                    <a:bodyPr/>
                    <a:lstStyle/>
                    <a:p>
                      <a:pPr marR="0" algn="l" rtl="0" fontAlgn="ctr">
                        <a:lnSpc>
                          <a:spcPct val="100000"/>
                        </a:lnSpc>
                        <a:spcBef>
                          <a:spcPts val="0"/>
                        </a:spcBef>
                        <a:spcAft>
                          <a:spcPts val="0"/>
                        </a:spcAft>
                        <a:buClr>
                          <a:srgbClr val="000000"/>
                        </a:buClr>
                        <a:buFont typeface="Arial"/>
                      </a:pPr>
                      <a:r>
                        <a:rPr lang="en-AU" sz="1400" b="0" i="0" u="none" strike="noStrike" cap="none">
                          <a:solidFill>
                            <a:srgbClr val="000000"/>
                          </a:solidFill>
                          <a:effectLst/>
                          <a:latin typeface="Montserrat"/>
                          <a:cs typeface="Arial"/>
                          <a:sym typeface="Arial"/>
                        </a:rPr>
                        <a:t>2.1</a:t>
                      </a:r>
                    </a:p>
                  </a:txBody>
                  <a:tcPr marL="72000" marR="72000" marT="36000" marB="3600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rgbClr val="FFFFFF"/>
                    </a:solidFill>
                  </a:tcPr>
                </a:tc>
                <a:tc>
                  <a:txBody>
                    <a:bodyPr/>
                    <a:lstStyle/>
                    <a:p>
                      <a:pPr marR="0" algn="l" rtl="0" fontAlgn="ctr">
                        <a:lnSpc>
                          <a:spcPct val="100000"/>
                        </a:lnSpc>
                        <a:spcBef>
                          <a:spcPts val="0"/>
                        </a:spcBef>
                        <a:spcAft>
                          <a:spcPts val="0"/>
                        </a:spcAft>
                        <a:buClr>
                          <a:srgbClr val="000000"/>
                        </a:buClr>
                        <a:buFont typeface="Arial"/>
                      </a:pPr>
                      <a:r>
                        <a:rPr lang="en-AU" sz="1400" b="0" i="0" u="none" strike="noStrike" cap="none">
                          <a:solidFill>
                            <a:srgbClr val="000000"/>
                          </a:solidFill>
                          <a:effectLst/>
                          <a:latin typeface="Montserrat"/>
                          <a:cs typeface="Arial"/>
                          <a:sym typeface="Arial"/>
                        </a:rPr>
                        <a:t>2.4</a:t>
                      </a:r>
                    </a:p>
                  </a:txBody>
                  <a:tcPr marL="72000" marR="72000" marT="36000" marB="3600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14173">
                <a:tc>
                  <a:txBody>
                    <a:bodyPr/>
                    <a:lstStyle/>
                    <a:p>
                      <a:pPr marL="0" lvl="0" indent="0" algn="l" rtl="0">
                        <a:lnSpc>
                          <a:spcPct val="115000"/>
                        </a:lnSpc>
                        <a:spcBef>
                          <a:spcPts val="0"/>
                        </a:spcBef>
                        <a:spcAft>
                          <a:spcPts val="0"/>
                        </a:spcAft>
                        <a:buNone/>
                      </a:pPr>
                      <a:r>
                        <a:rPr lang="en-NZ" sz="1100" b="1">
                          <a:latin typeface="Montserrat"/>
                          <a:ea typeface="Montserrat"/>
                          <a:cs typeface="Montserrat"/>
                          <a:sym typeface="Montserrat"/>
                        </a:rPr>
                        <a:t>I have not changed how I shop</a:t>
                      </a:r>
                    </a:p>
                  </a:txBody>
                  <a:tcPr marL="45700" marR="45700" marT="45700" marB="45700" anchor="ctr">
                    <a:lnL w="9525" cap="flat" cmpd="sng">
                      <a:solidFill>
                        <a:schemeClr val="lt2">
                          <a:alpha val="0"/>
                        </a:schemeClr>
                      </a:solidFill>
                      <a:prstDash val="solid"/>
                      <a:round/>
                      <a:headEnd type="none" w="sm" len="sm"/>
                      <a:tailEnd type="none" w="sm" len="sm"/>
                    </a:lnL>
                    <a:lnR w="9525" cap="flat" cmpd="sng" algn="ctr">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rgbClr val="D9D9D9"/>
                    </a:solidFill>
                  </a:tcPr>
                </a:tc>
                <a:tc>
                  <a:txBody>
                    <a:bodyPr/>
                    <a:lstStyle/>
                    <a:p>
                      <a:pPr marR="0" algn="l" rtl="0" fontAlgn="ctr">
                        <a:lnSpc>
                          <a:spcPct val="100000"/>
                        </a:lnSpc>
                        <a:spcBef>
                          <a:spcPts val="0"/>
                        </a:spcBef>
                        <a:spcAft>
                          <a:spcPts val="0"/>
                        </a:spcAft>
                        <a:buClr>
                          <a:srgbClr val="000000"/>
                        </a:buClr>
                        <a:buFont typeface="Arial"/>
                      </a:pPr>
                      <a:r>
                        <a:rPr lang="en-AU" sz="1400" b="0" i="0" u="none" strike="noStrike" cap="none">
                          <a:solidFill>
                            <a:srgbClr val="000000"/>
                          </a:solidFill>
                          <a:effectLst/>
                          <a:latin typeface="Montserrat"/>
                          <a:cs typeface="Arial"/>
                          <a:sym typeface="Arial"/>
                        </a:rPr>
                        <a:t>3%</a:t>
                      </a:r>
                    </a:p>
                  </a:txBody>
                  <a:tcPr marL="72000" marR="72000" marT="36000" marB="3600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rgbClr val="D9D9D9"/>
                    </a:solidFill>
                  </a:tcPr>
                </a:tc>
                <a:tc>
                  <a:txBody>
                    <a:bodyPr/>
                    <a:lstStyle/>
                    <a:p>
                      <a:pPr marR="0" algn="l" rtl="0" fontAlgn="ctr">
                        <a:lnSpc>
                          <a:spcPct val="100000"/>
                        </a:lnSpc>
                        <a:spcBef>
                          <a:spcPts val="0"/>
                        </a:spcBef>
                        <a:spcAft>
                          <a:spcPts val="0"/>
                        </a:spcAft>
                        <a:buClr>
                          <a:srgbClr val="000000"/>
                        </a:buClr>
                        <a:buFont typeface="Arial"/>
                      </a:pPr>
                      <a:r>
                        <a:rPr lang="en-AU" sz="1400" b="0" i="0" u="none" strike="noStrike" cap="none">
                          <a:solidFill>
                            <a:srgbClr val="000000"/>
                          </a:solidFill>
                          <a:effectLst/>
                          <a:latin typeface="Montserrat"/>
                          <a:cs typeface="Arial"/>
                          <a:sym typeface="Arial"/>
                        </a:rPr>
                        <a:t>2%</a:t>
                      </a:r>
                    </a:p>
                  </a:txBody>
                  <a:tcPr marL="72000" marR="72000" marT="36000" marB="3600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rgbClr val="D9D9D9"/>
                    </a:solidFill>
                  </a:tcPr>
                </a:tc>
                <a:tc>
                  <a:txBody>
                    <a:bodyPr/>
                    <a:lstStyle/>
                    <a:p>
                      <a:pPr marR="0" algn="l" rtl="0" fontAlgn="ctr">
                        <a:lnSpc>
                          <a:spcPct val="100000"/>
                        </a:lnSpc>
                        <a:spcBef>
                          <a:spcPts val="0"/>
                        </a:spcBef>
                        <a:spcAft>
                          <a:spcPts val="0"/>
                        </a:spcAft>
                        <a:buClr>
                          <a:srgbClr val="000000"/>
                        </a:buClr>
                        <a:buFont typeface="Arial"/>
                      </a:pPr>
                      <a:r>
                        <a:rPr lang="en-AU" sz="1400" b="0" i="0" u="none" strike="noStrike" cap="none">
                          <a:solidFill>
                            <a:srgbClr val="000000"/>
                          </a:solidFill>
                          <a:effectLst/>
                          <a:latin typeface="Montserrat"/>
                          <a:cs typeface="Arial"/>
                          <a:sym typeface="Arial"/>
                        </a:rPr>
                        <a:t>6%</a:t>
                      </a:r>
                    </a:p>
                  </a:txBody>
                  <a:tcPr marL="72000" marR="72000" marT="36000" marB="3600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rgbClr val="D9D9D9"/>
                    </a:solidFill>
                  </a:tcPr>
                </a:tc>
                <a:tc>
                  <a:txBody>
                    <a:bodyPr/>
                    <a:lstStyle/>
                    <a:p>
                      <a:pPr marR="0" algn="l" rtl="0" fontAlgn="ctr">
                        <a:lnSpc>
                          <a:spcPct val="100000"/>
                        </a:lnSpc>
                        <a:spcBef>
                          <a:spcPts val="0"/>
                        </a:spcBef>
                        <a:spcAft>
                          <a:spcPts val="0"/>
                        </a:spcAft>
                        <a:buClr>
                          <a:srgbClr val="000000"/>
                        </a:buClr>
                        <a:buFont typeface="Arial"/>
                      </a:pPr>
                      <a:r>
                        <a:rPr lang="en-AU" sz="1400" b="1" i="0" u="none" strike="noStrike" cap="none">
                          <a:solidFill>
                            <a:srgbClr val="000000"/>
                          </a:solidFill>
                          <a:effectLst/>
                          <a:latin typeface="Montserrat"/>
                          <a:cs typeface="Arial"/>
                          <a:sym typeface="Arial"/>
                        </a:rPr>
                        <a:t>21%</a:t>
                      </a:r>
                      <a:r>
                        <a:rPr lang="en-AU" sz="1400" b="1" i="0" u="none" strike="noStrike" cap="none">
                          <a:solidFill>
                            <a:srgbClr val="000000"/>
                          </a:solidFill>
                          <a:effectLst/>
                          <a:latin typeface="Montserrat"/>
                          <a:cs typeface="Arial"/>
                        </a:rPr>
                        <a:t> </a:t>
                      </a:r>
                      <a:endParaRPr lang="en-AU" sz="1400" b="1" i="0" u="none" strike="noStrike" cap="none">
                        <a:solidFill>
                          <a:srgbClr val="000000"/>
                        </a:solidFill>
                        <a:effectLst/>
                        <a:latin typeface="Montserrat" panose="00000500000000000000" pitchFamily="2" charset="0"/>
                        <a:cs typeface="Arial"/>
                        <a:sym typeface="Arial"/>
                      </a:endParaRPr>
                    </a:p>
                  </a:txBody>
                  <a:tcPr marL="72000" marR="72000" marT="36000" marB="3600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rgbClr val="D9D9D9"/>
                    </a:solidFill>
                  </a:tcPr>
                </a:tc>
                <a:tc>
                  <a:txBody>
                    <a:bodyPr/>
                    <a:lstStyle/>
                    <a:p>
                      <a:pPr marR="0" algn="l" rtl="0" fontAlgn="ctr">
                        <a:lnSpc>
                          <a:spcPct val="100000"/>
                        </a:lnSpc>
                        <a:spcBef>
                          <a:spcPts val="0"/>
                        </a:spcBef>
                        <a:spcAft>
                          <a:spcPts val="0"/>
                        </a:spcAft>
                        <a:buClr>
                          <a:srgbClr val="000000"/>
                        </a:buClr>
                        <a:buFont typeface="Arial"/>
                      </a:pPr>
                      <a:r>
                        <a:rPr lang="en-AU" sz="1400" b="0" i="0" u="none" strike="noStrike" cap="none">
                          <a:solidFill>
                            <a:srgbClr val="000000"/>
                          </a:solidFill>
                          <a:effectLst/>
                          <a:latin typeface="Montserrat"/>
                          <a:cs typeface="Arial"/>
                          <a:sym typeface="Arial"/>
                        </a:rPr>
                        <a:t>9%</a:t>
                      </a:r>
                      <a:r>
                        <a:rPr lang="en-AU" sz="1400" b="0" i="0" u="none" strike="noStrike" cap="none">
                          <a:solidFill>
                            <a:srgbClr val="000000"/>
                          </a:solidFill>
                          <a:effectLst/>
                          <a:latin typeface="Montserrat"/>
                          <a:cs typeface="Arial"/>
                        </a:rPr>
                        <a:t> </a:t>
                      </a:r>
                      <a:endParaRPr lang="en-AU" sz="1400" b="0" i="0" u="none" strike="noStrike" cap="none">
                        <a:solidFill>
                          <a:srgbClr val="000000"/>
                        </a:solidFill>
                        <a:effectLst/>
                        <a:latin typeface="Montserrat" panose="00000500000000000000" pitchFamily="2" charset="0"/>
                        <a:cs typeface="Arial"/>
                        <a:sym typeface="Arial"/>
                      </a:endParaRPr>
                    </a:p>
                  </a:txBody>
                  <a:tcPr marL="72000" marR="72000" marT="36000" marB="3600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bl>
          </a:graphicData>
        </a:graphic>
      </p:graphicFrame>
      <p:pic>
        <p:nvPicPr>
          <p:cNvPr id="6" name="Picture 5">
            <a:extLst>
              <a:ext uri="{FF2B5EF4-FFF2-40B4-BE49-F238E27FC236}">
                <a16:creationId xmlns:a16="http://schemas.microsoft.com/office/drawing/2014/main" id="{FCBAB6A8-F5D6-F04B-B2C6-659327085D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56992" y="1764425"/>
            <a:ext cx="277282" cy="277282"/>
          </a:xfrm>
          <a:prstGeom prst="rect">
            <a:avLst/>
          </a:prstGeom>
        </p:spPr>
      </p:pic>
      <p:pic>
        <p:nvPicPr>
          <p:cNvPr id="8" name="Picture 7">
            <a:extLst>
              <a:ext uri="{FF2B5EF4-FFF2-40B4-BE49-F238E27FC236}">
                <a16:creationId xmlns:a16="http://schemas.microsoft.com/office/drawing/2014/main" id="{9BBC52FE-2640-7B41-94FA-9B2076F9CCD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81525" y="1760400"/>
            <a:ext cx="277281" cy="277281"/>
          </a:xfrm>
          <a:prstGeom prst="rect">
            <a:avLst/>
          </a:prstGeom>
        </p:spPr>
      </p:pic>
      <p:pic>
        <p:nvPicPr>
          <p:cNvPr id="9" name="Picture 8">
            <a:extLst>
              <a:ext uri="{FF2B5EF4-FFF2-40B4-BE49-F238E27FC236}">
                <a16:creationId xmlns:a16="http://schemas.microsoft.com/office/drawing/2014/main" id="{7CA805BE-5948-2447-AB0C-99E0EA153F5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67080" y="1760400"/>
            <a:ext cx="277282" cy="277282"/>
          </a:xfrm>
          <a:prstGeom prst="rect">
            <a:avLst/>
          </a:prstGeom>
        </p:spPr>
      </p:pic>
      <p:pic>
        <p:nvPicPr>
          <p:cNvPr id="10" name="Picture 9">
            <a:extLst>
              <a:ext uri="{FF2B5EF4-FFF2-40B4-BE49-F238E27FC236}">
                <a16:creationId xmlns:a16="http://schemas.microsoft.com/office/drawing/2014/main" id="{4A103F3F-76C3-594D-BDB7-23B3111B7C2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34862" y="1760190"/>
            <a:ext cx="277200" cy="277200"/>
          </a:xfrm>
          <a:prstGeom prst="rect">
            <a:avLst/>
          </a:prstGeom>
        </p:spPr>
      </p:pic>
      <p:pic>
        <p:nvPicPr>
          <p:cNvPr id="11" name="Picture 10">
            <a:extLst>
              <a:ext uri="{FF2B5EF4-FFF2-40B4-BE49-F238E27FC236}">
                <a16:creationId xmlns:a16="http://schemas.microsoft.com/office/drawing/2014/main" id="{7BB36EAE-5797-FE47-A4CF-776C71BE721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55347" y="1829682"/>
            <a:ext cx="277200" cy="158482"/>
          </a:xfrm>
          <a:prstGeom prst="rect">
            <a:avLst/>
          </a:prstGeom>
        </p:spPr>
      </p:pic>
    </p:spTree>
    <p:extLst>
      <p:ext uri="{BB962C8B-B14F-4D97-AF65-F5344CB8AC3E}">
        <p14:creationId xmlns:p14="http://schemas.microsoft.com/office/powerpoint/2010/main" val="2603972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7BB2C909-B388-DA44-8F6F-8FE589829091}"/>
              </a:ext>
            </a:extLst>
          </p:cNvPr>
          <p:cNvGraphicFramePr>
            <a:graphicFrameLocks noGrp="1"/>
          </p:cNvGraphicFramePr>
          <p:nvPr>
            <p:extLst>
              <p:ext uri="{D42A27DB-BD31-4B8C-83A1-F6EECF244321}">
                <p14:modId xmlns:p14="http://schemas.microsoft.com/office/powerpoint/2010/main" val="2066407670"/>
              </p:ext>
            </p:extLst>
          </p:nvPr>
        </p:nvGraphicFramePr>
        <p:xfrm>
          <a:off x="354650" y="1227621"/>
          <a:ext cx="8434800" cy="2853416"/>
        </p:xfrm>
        <a:graphic>
          <a:graphicData uri="http://schemas.openxmlformats.org/drawingml/2006/table">
            <a:tbl>
              <a:tblPr firstRow="1" bandRow="1"/>
              <a:tblGrid>
                <a:gridCol w="1405800">
                  <a:extLst>
                    <a:ext uri="{9D8B030D-6E8A-4147-A177-3AD203B41FA5}">
                      <a16:colId xmlns:a16="http://schemas.microsoft.com/office/drawing/2014/main" val="2663285264"/>
                    </a:ext>
                  </a:extLst>
                </a:gridCol>
                <a:gridCol w="1405800">
                  <a:extLst>
                    <a:ext uri="{9D8B030D-6E8A-4147-A177-3AD203B41FA5}">
                      <a16:colId xmlns:a16="http://schemas.microsoft.com/office/drawing/2014/main" val="2860231798"/>
                    </a:ext>
                  </a:extLst>
                </a:gridCol>
                <a:gridCol w="1405800">
                  <a:extLst>
                    <a:ext uri="{9D8B030D-6E8A-4147-A177-3AD203B41FA5}">
                      <a16:colId xmlns:a16="http://schemas.microsoft.com/office/drawing/2014/main" val="2473043665"/>
                    </a:ext>
                  </a:extLst>
                </a:gridCol>
                <a:gridCol w="1405800">
                  <a:extLst>
                    <a:ext uri="{9D8B030D-6E8A-4147-A177-3AD203B41FA5}">
                      <a16:colId xmlns:a16="http://schemas.microsoft.com/office/drawing/2014/main" val="3307722450"/>
                    </a:ext>
                  </a:extLst>
                </a:gridCol>
                <a:gridCol w="1405800">
                  <a:extLst>
                    <a:ext uri="{9D8B030D-6E8A-4147-A177-3AD203B41FA5}">
                      <a16:colId xmlns:a16="http://schemas.microsoft.com/office/drawing/2014/main" val="508718921"/>
                    </a:ext>
                  </a:extLst>
                </a:gridCol>
                <a:gridCol w="1405800">
                  <a:extLst>
                    <a:ext uri="{9D8B030D-6E8A-4147-A177-3AD203B41FA5}">
                      <a16:colId xmlns:a16="http://schemas.microsoft.com/office/drawing/2014/main" val="3755908454"/>
                    </a:ext>
                  </a:extLst>
                </a:gridCol>
              </a:tblGrid>
              <a:tr h="42740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chemeClr val="bg1"/>
                          </a:solidFill>
                          <a:effectLst/>
                          <a:uLnTx/>
                          <a:uFillTx/>
                          <a:latin typeface="Montserrat"/>
                          <a:ea typeface="Avenir"/>
                          <a:cs typeface="Avenir"/>
                          <a:sym typeface="Avenir"/>
                        </a:rPr>
                        <a:t>Top Global Strategies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Strugglers</a:t>
                      </a:r>
                      <a:endParaRPr kumimoji="0" lang="en-AU" sz="900" b="1" i="0" u="none" strike="noStrike" kern="0" cap="none" spc="0" normalizeH="0" baseline="0" noProof="0">
                        <a:ln>
                          <a:noFill/>
                        </a:ln>
                        <a:solidFill>
                          <a:schemeClr val="bg1"/>
                        </a:solidFill>
                        <a:effectLst/>
                        <a:uLnTx/>
                        <a:uFillTx/>
                        <a:latin typeface="Montserrat"/>
                        <a:ea typeface="+mn-ea"/>
                        <a:cs typeface="+mn-cs"/>
                        <a:sym typeface="Avenir"/>
                      </a:endParaRPr>
                    </a:p>
                  </a:txBody>
                  <a:tcPr marL="39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80535"/>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Rebounders</a:t>
                      </a:r>
                      <a:endParaRPr kumimoji="0" lang="en-AU" sz="900" b="1" i="0" u="none" strike="noStrike" kern="0" cap="none" spc="0" normalizeH="0" baseline="0" noProof="0">
                        <a:ln>
                          <a:noFill/>
                        </a:ln>
                        <a:solidFill>
                          <a:schemeClr val="bg1"/>
                        </a:solidFill>
                        <a:effectLst/>
                        <a:uLnTx/>
                        <a:uFillTx/>
                        <a:latin typeface="Montserrat"/>
                        <a:ea typeface="+mn-ea"/>
                        <a:cs typeface="+mn-cs"/>
                        <a:sym typeface="Avenir"/>
                      </a:endParaRPr>
                    </a:p>
                  </a:txBody>
                  <a:tcPr marL="39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D4400"/>
                    </a:solidFill>
                  </a:tcPr>
                </a:tc>
                <a:tc>
                  <a:txBody>
                    <a:bodyPr/>
                    <a:lstStyle/>
                    <a:p>
                      <a:pPr marR="0" lvl="0" algn="l" defTabSz="914400" rtl="0">
                        <a:lnSpc>
                          <a:spcPct val="100000"/>
                        </a:lnSpc>
                        <a:spcBef>
                          <a:spcPts val="0"/>
                        </a:spcBef>
                        <a:spcAft>
                          <a:spcPts val="0"/>
                        </a:spcAft>
                        <a:buFont typeface="Arial"/>
                        <a:buNone/>
                        <a:tabLst/>
                        <a:defRPr/>
                      </a:pPr>
                      <a:r>
                        <a:rPr kumimoji="0" lang="en-AU" sz="900" b="1" i="0" u="none" strike="noStrike" cap="none">
                          <a:solidFill>
                            <a:schemeClr val="bg1"/>
                          </a:solidFill>
                          <a:effectLst/>
                          <a:latin typeface="Montserrat"/>
                          <a:ea typeface="+mn-ea"/>
                          <a:cs typeface="+mn-cs"/>
                          <a:sym typeface="Avenir"/>
                        </a:rPr>
                        <a:t>Cautious</a:t>
                      </a:r>
                    </a:p>
                  </a:txBody>
                  <a:tcPr marL="39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D05"/>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Unchanged</a:t>
                      </a:r>
                      <a:endParaRPr kumimoji="0" lang="en-AU" sz="900" b="1" i="0" u="none" strike="noStrike" kern="0" cap="none" spc="0" normalizeH="0" baseline="0" noProof="0">
                        <a:ln>
                          <a:noFill/>
                        </a:ln>
                        <a:solidFill>
                          <a:schemeClr val="bg1"/>
                        </a:solidFill>
                        <a:effectLst/>
                        <a:uLnTx/>
                        <a:uFillTx/>
                        <a:latin typeface="Montserrat"/>
                        <a:ea typeface="+mn-ea"/>
                        <a:cs typeface="+mn-cs"/>
                        <a:sym typeface="Avenir"/>
                      </a:endParaRPr>
                    </a:p>
                  </a:txBody>
                  <a:tcPr marL="39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F90"/>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Thrivers</a:t>
                      </a:r>
                      <a:endParaRPr kumimoji="0" lang="en-AU" sz="900" b="1" i="0" u="none" strike="noStrike" kern="0" cap="none" spc="0" normalizeH="0" baseline="0">
                        <a:ln>
                          <a:noFill/>
                        </a:ln>
                        <a:solidFill>
                          <a:schemeClr val="bg1"/>
                        </a:solidFill>
                        <a:effectLst/>
                        <a:uLnTx/>
                        <a:uFillTx/>
                        <a:latin typeface="Montserrat"/>
                        <a:ea typeface="+mn-ea"/>
                        <a:cs typeface="+mn-cs"/>
                        <a:sym typeface="Arial"/>
                      </a:endParaRPr>
                    </a:p>
                  </a:txBody>
                  <a:tcPr marL="39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A6B"/>
                    </a:solidFill>
                  </a:tcPr>
                </a:tc>
                <a:extLst>
                  <a:ext uri="{0D108BD9-81ED-4DB2-BD59-A6C34878D82A}">
                    <a16:rowId xmlns:a16="http://schemas.microsoft.com/office/drawing/2014/main" val="756485368"/>
                  </a:ext>
                </a:extLst>
              </a:tr>
              <a:tr h="502065">
                <a:tc>
                  <a:txBody>
                    <a:bodyPr/>
                    <a:lstStyle/>
                    <a:p>
                      <a:pPr marL="228600" indent="-228600" algn="l" fontAlgn="b">
                        <a:buFont typeface="+mj-lt"/>
                        <a:buAutoNum type="arabicPeriod"/>
                      </a:pPr>
                      <a:r>
                        <a:rPr lang="en-AU" sz="900" b="0" i="0" u="none" strike="noStrike">
                          <a:solidFill>
                            <a:srgbClr val="000000"/>
                          </a:solidFill>
                          <a:effectLst/>
                          <a:latin typeface="Montserrat" panose="00000500000000000000" pitchFamily="2" charset="0"/>
                        </a:rPr>
                        <a:t>Select lowest price from repertoire</a:t>
                      </a: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gn="l" fontAlgn="b">
                        <a:buFont typeface="+mj-lt"/>
                        <a:buAutoNum type="arabicPeriod"/>
                      </a:pPr>
                      <a:r>
                        <a:rPr lang="en-AU" sz="900" b="0" i="0" u="none" strike="noStrike">
                          <a:solidFill>
                            <a:srgbClr val="000000"/>
                          </a:solidFill>
                          <a:effectLst/>
                          <a:latin typeface="Montserrat" panose="00000500000000000000" pitchFamily="2" charset="0"/>
                        </a:rPr>
                        <a:t>Select lowest price from repertoire</a:t>
                      </a: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gn="l" fontAlgn="b">
                        <a:buFont typeface="+mj-lt"/>
                        <a:buAutoNum type="arabicPeriod"/>
                      </a:pPr>
                      <a:r>
                        <a:rPr lang="en-AU" sz="900" b="0" i="0" u="none" strike="noStrike">
                          <a:solidFill>
                            <a:srgbClr val="000000"/>
                          </a:solidFill>
                          <a:effectLst/>
                          <a:latin typeface="Montserrat" panose="00000500000000000000" pitchFamily="2" charset="0"/>
                        </a:rPr>
                        <a:t>Select lowest price from repertoire</a:t>
                      </a: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gn="l" fontAlgn="b">
                        <a:buFont typeface="+mj-lt"/>
                        <a:buAutoNum type="arabicPeriod"/>
                      </a:pPr>
                      <a:r>
                        <a:rPr lang="en-AU" sz="900" b="0" i="0" u="none" strike="noStrike">
                          <a:solidFill>
                            <a:srgbClr val="000000"/>
                          </a:solidFill>
                          <a:effectLst/>
                          <a:latin typeface="Montserrat" panose="00000500000000000000" pitchFamily="2" charset="0"/>
                        </a:rPr>
                        <a:t>Monitor overall cost</a:t>
                      </a: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gn="l" fontAlgn="b">
                        <a:buFont typeface="+mj-lt"/>
                        <a:buAutoNum type="arabicPeriod"/>
                      </a:pPr>
                      <a:r>
                        <a:rPr lang="en-AU" sz="900" b="0" i="0" u="none" strike="noStrike">
                          <a:solidFill>
                            <a:srgbClr val="000000"/>
                          </a:solidFill>
                          <a:effectLst/>
                          <a:latin typeface="Montserrat" panose="00000500000000000000" pitchFamily="2" charset="0"/>
                        </a:rPr>
                        <a:t>No change in how shop</a:t>
                      </a: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gn="l" fontAlgn="b">
                        <a:buFont typeface="+mj-lt"/>
                        <a:buAutoNum type="arabicPeriod"/>
                      </a:pPr>
                      <a:r>
                        <a:rPr lang="en-AU" sz="900" b="0" i="0" u="none" strike="noStrike">
                          <a:solidFill>
                            <a:srgbClr val="000000"/>
                          </a:solidFill>
                          <a:effectLst/>
                          <a:latin typeface="Montserrat" panose="00000500000000000000" pitchFamily="2" charset="0"/>
                        </a:rPr>
                        <a:t>Monitor overall cost</a:t>
                      </a: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7224340"/>
                  </a:ext>
                </a:extLst>
              </a:tr>
              <a:tr h="502065">
                <a:tc>
                  <a:txBody>
                    <a:bodyPr/>
                    <a:lstStyle/>
                    <a:p>
                      <a:pPr marL="228600" indent="-228600" algn="l" fontAlgn="b">
                        <a:buFont typeface="+mj-lt"/>
                        <a:buAutoNum type="arabicPeriod" startAt="2"/>
                      </a:pPr>
                      <a:r>
                        <a:rPr lang="en-AU" sz="900" b="0" i="0" u="none" strike="noStrike">
                          <a:solidFill>
                            <a:srgbClr val="000000"/>
                          </a:solidFill>
                          <a:effectLst/>
                          <a:latin typeface="Montserrat" panose="00000500000000000000" pitchFamily="2" charset="0"/>
                        </a:rPr>
                        <a:t>Monitor overall cost</a:t>
                      </a: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gn="l" fontAlgn="b">
                        <a:buFont typeface="+mj-lt"/>
                        <a:buAutoNum type="arabicPeriod" startAt="2"/>
                      </a:pPr>
                      <a:r>
                        <a:rPr lang="en-AU" sz="900" b="0" i="0" u="none" strike="noStrike">
                          <a:solidFill>
                            <a:srgbClr val="000000"/>
                          </a:solidFill>
                          <a:effectLst/>
                          <a:latin typeface="Montserrat" panose="00000500000000000000" pitchFamily="2" charset="0"/>
                        </a:rPr>
                        <a:t>Select lowest priced</a:t>
                      </a: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gn="l" fontAlgn="b">
                        <a:buFont typeface="+mj-lt"/>
                        <a:buAutoNum type="arabicPeriod" startAt="2"/>
                      </a:pPr>
                      <a:r>
                        <a:rPr lang="en-AU" sz="900" b="0" i="0" u="none" strike="noStrike">
                          <a:solidFill>
                            <a:srgbClr val="000000"/>
                          </a:solidFill>
                          <a:effectLst/>
                          <a:latin typeface="Montserrat" panose="00000500000000000000" pitchFamily="2" charset="0"/>
                        </a:rPr>
                        <a:t>Monitor overall cost</a:t>
                      </a: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gn="l" fontAlgn="b">
                        <a:buFont typeface="+mj-lt"/>
                        <a:buAutoNum type="arabicPeriod" startAt="2"/>
                      </a:pPr>
                      <a:r>
                        <a:rPr lang="en-AU" sz="900" b="0" i="0" u="none" strike="noStrike">
                          <a:solidFill>
                            <a:srgbClr val="000000"/>
                          </a:solidFill>
                          <a:effectLst/>
                          <a:latin typeface="Montserrat" panose="00000500000000000000" pitchFamily="2" charset="0"/>
                        </a:rPr>
                        <a:t>Select lowest price from repertoire</a:t>
                      </a: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gn="l" fontAlgn="b">
                        <a:buFont typeface="+mj-lt"/>
                        <a:buAutoNum type="arabicPeriod" startAt="2"/>
                      </a:pPr>
                      <a:r>
                        <a:rPr lang="en-AU" sz="900" b="0" i="0" u="none" strike="noStrike">
                          <a:solidFill>
                            <a:srgbClr val="000000"/>
                          </a:solidFill>
                          <a:effectLst/>
                          <a:latin typeface="Montserrat" panose="00000500000000000000" pitchFamily="2" charset="0"/>
                        </a:rPr>
                        <a:t>Select lowest price from repertoire</a:t>
                      </a: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gn="l" fontAlgn="b">
                        <a:buFont typeface="+mj-lt"/>
                        <a:buAutoNum type="arabicPeriod" startAt="2"/>
                      </a:pPr>
                      <a:r>
                        <a:rPr lang="en-AU" sz="900" b="0" i="0" u="none" strike="noStrike">
                          <a:solidFill>
                            <a:srgbClr val="000000"/>
                          </a:solidFill>
                          <a:effectLst/>
                          <a:latin typeface="Montserrat" panose="00000500000000000000" pitchFamily="2" charset="0"/>
                        </a:rPr>
                        <a:t>Shop online for better deals</a:t>
                      </a: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5704244"/>
                  </a:ext>
                </a:extLst>
              </a:tr>
              <a:tr h="502065">
                <a:tc>
                  <a:txBody>
                    <a:bodyPr/>
                    <a:lstStyle/>
                    <a:p>
                      <a:pPr marL="228600" indent="-228600" algn="l" fontAlgn="b">
                        <a:buFont typeface="+mj-lt"/>
                        <a:buAutoNum type="arabicPeriod" startAt="3"/>
                      </a:pPr>
                      <a:r>
                        <a:rPr lang="en-AU" sz="900" b="0" i="0" u="none" strike="noStrike">
                          <a:solidFill>
                            <a:srgbClr val="000000"/>
                          </a:solidFill>
                          <a:effectLst/>
                          <a:latin typeface="Montserrat" panose="00000500000000000000" pitchFamily="2" charset="0"/>
                        </a:rPr>
                        <a:t>Shop online for better deals</a:t>
                      </a: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gn="l" fontAlgn="b">
                        <a:buFont typeface="+mj-lt"/>
                        <a:buAutoNum type="arabicPeriod" startAt="3"/>
                      </a:pPr>
                      <a:r>
                        <a:rPr lang="en-AU" sz="900" b="0" i="0" u="none" strike="noStrike">
                          <a:solidFill>
                            <a:srgbClr val="000000"/>
                          </a:solidFill>
                          <a:effectLst/>
                          <a:latin typeface="Montserrat" panose="00000500000000000000" pitchFamily="2" charset="0"/>
                        </a:rPr>
                        <a:t>Monitor overall cost</a:t>
                      </a: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gn="l" fontAlgn="b">
                        <a:buFont typeface="+mj-lt"/>
                        <a:buAutoNum type="arabicPeriod" startAt="3"/>
                      </a:pPr>
                      <a:r>
                        <a:rPr lang="en-AU" sz="900" b="0" i="0" u="none" strike="noStrike">
                          <a:solidFill>
                            <a:srgbClr val="000000"/>
                          </a:solidFill>
                          <a:effectLst/>
                          <a:latin typeface="Montserrat" panose="00000500000000000000" pitchFamily="2" charset="0"/>
                        </a:rPr>
                        <a:t>Shop online for better deals</a:t>
                      </a: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gn="l" fontAlgn="b">
                        <a:buFont typeface="+mj-lt"/>
                        <a:buAutoNum type="arabicPeriod" startAt="3"/>
                      </a:pPr>
                      <a:r>
                        <a:rPr lang="en-AU" sz="900" b="0" i="0" u="none" strike="noStrike">
                          <a:solidFill>
                            <a:srgbClr val="000000"/>
                          </a:solidFill>
                          <a:effectLst/>
                          <a:latin typeface="Montserrat" panose="00000500000000000000" pitchFamily="2" charset="0"/>
                        </a:rPr>
                        <a:t>Buy whatever is on promo</a:t>
                      </a: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gn="l" fontAlgn="b">
                        <a:buFont typeface="+mj-lt"/>
                        <a:buAutoNum type="arabicPeriod" startAt="3"/>
                      </a:pPr>
                      <a:r>
                        <a:rPr lang="en-AU" sz="900" b="0" i="0" u="none" strike="noStrike">
                          <a:solidFill>
                            <a:srgbClr val="000000"/>
                          </a:solidFill>
                          <a:effectLst/>
                          <a:latin typeface="Montserrat" panose="00000500000000000000" pitchFamily="2" charset="0"/>
                        </a:rPr>
                        <a:t>Shop online for better deals</a:t>
                      </a: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gn="l" fontAlgn="b">
                        <a:buFont typeface="+mj-lt"/>
                        <a:buAutoNum type="arabicPeriod" startAt="3"/>
                      </a:pPr>
                      <a:r>
                        <a:rPr lang="en-AU" sz="900" b="0" i="0" u="none" strike="noStrike">
                          <a:solidFill>
                            <a:srgbClr val="000000"/>
                          </a:solidFill>
                          <a:effectLst/>
                          <a:latin typeface="Montserrat" panose="00000500000000000000" pitchFamily="2" charset="0"/>
                        </a:rPr>
                        <a:t>Buy economy pack</a:t>
                      </a: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3461683"/>
                  </a:ext>
                </a:extLst>
              </a:tr>
              <a:tr h="555011">
                <a:tc>
                  <a:txBody>
                    <a:bodyPr/>
                    <a:lstStyle/>
                    <a:p>
                      <a:pPr marL="228600" indent="-228600" algn="l" fontAlgn="b">
                        <a:buFont typeface="+mj-lt"/>
                        <a:buAutoNum type="arabicPeriod" startAt="4"/>
                      </a:pPr>
                      <a:r>
                        <a:rPr lang="en-AU" sz="900" b="0" i="0" u="none" strike="noStrike">
                          <a:solidFill>
                            <a:srgbClr val="000000"/>
                          </a:solidFill>
                          <a:effectLst/>
                          <a:latin typeface="Montserrat" panose="00000500000000000000" pitchFamily="2" charset="0"/>
                        </a:rPr>
                        <a:t>Buy whatever is on promo</a:t>
                      </a: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28600" indent="-228600" algn="l" fontAlgn="b">
                        <a:buFont typeface="+mj-lt"/>
                        <a:buAutoNum type="arabicPeriod" startAt="4"/>
                      </a:pPr>
                      <a:r>
                        <a:rPr lang="en-AU" sz="900" b="0" i="0" u="none" strike="noStrike">
                          <a:solidFill>
                            <a:srgbClr val="000000"/>
                          </a:solidFill>
                          <a:effectLst/>
                          <a:latin typeface="Montserrat" panose="00000500000000000000" pitchFamily="2" charset="0"/>
                        </a:rPr>
                        <a:t>Stop buying certain products</a:t>
                      </a: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28600" marR="0" lvl="0" indent="-228600" algn="l" defTabSz="914400" rtl="0" eaLnBrk="1" fontAlgn="auto" latinLnBrk="0" hangingPunct="1">
                        <a:lnSpc>
                          <a:spcPct val="100000"/>
                        </a:lnSpc>
                        <a:spcBef>
                          <a:spcPts val="0"/>
                        </a:spcBef>
                        <a:spcAft>
                          <a:spcPts val="0"/>
                        </a:spcAft>
                        <a:buClr>
                          <a:srgbClr val="000000"/>
                        </a:buClr>
                        <a:buSzTx/>
                        <a:buFont typeface="+mj-lt"/>
                        <a:buAutoNum type="arabicPeriod" startAt="4"/>
                        <a:tabLst/>
                        <a:defRPr/>
                      </a:pPr>
                      <a:r>
                        <a:rPr lang="en-AU" sz="900" b="0" i="0" u="none" strike="noStrike">
                          <a:solidFill>
                            <a:srgbClr val="000000"/>
                          </a:solidFill>
                          <a:effectLst/>
                          <a:latin typeface="Montserrat" panose="00000500000000000000" pitchFamily="2" charset="0"/>
                        </a:rPr>
                        <a:t>Select lowest priced</a:t>
                      </a:r>
                    </a:p>
                    <a:p>
                      <a:pPr marL="228600" indent="-228600" algn="l">
                        <a:buFont typeface="+mj-lt"/>
                        <a:buAutoNum type="arabicPeriod" startAt="4"/>
                      </a:pPr>
                      <a:endParaRPr lang="en-AU" sz="900" b="0" i="0" u="none" strike="noStrike" cap="none">
                        <a:solidFill>
                          <a:srgbClr val="000000"/>
                        </a:solidFill>
                        <a:effectLst/>
                        <a:latin typeface="Montserrat" panose="00000500000000000000" pitchFamily="2" charset="0"/>
                        <a:ea typeface="+mn-ea"/>
                        <a:cs typeface="+mn-cs"/>
                        <a:sym typeface="Arial"/>
                      </a:endParaRP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28600" indent="-228600" algn="l" fontAlgn="b">
                        <a:buFont typeface="+mj-lt"/>
                        <a:buAutoNum type="arabicPeriod" startAt="4"/>
                      </a:pPr>
                      <a:r>
                        <a:rPr lang="en-AU" sz="900" b="0" i="0" u="none" strike="noStrike">
                          <a:solidFill>
                            <a:srgbClr val="000000"/>
                          </a:solidFill>
                          <a:effectLst/>
                          <a:latin typeface="Montserrat" panose="00000500000000000000" pitchFamily="2" charset="0"/>
                        </a:rPr>
                        <a:t>Shop online for better deals</a:t>
                      </a: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28600" indent="-228600" algn="l" fontAlgn="b">
                        <a:buFont typeface="+mj-lt"/>
                        <a:buAutoNum type="arabicPeriod" startAt="4"/>
                      </a:pPr>
                      <a:r>
                        <a:rPr lang="en-AU" sz="900" b="0" i="0" u="none" strike="noStrike">
                          <a:solidFill>
                            <a:srgbClr val="000000"/>
                          </a:solidFill>
                          <a:effectLst/>
                          <a:latin typeface="Montserrat" panose="00000500000000000000" pitchFamily="2" charset="0"/>
                        </a:rPr>
                        <a:t>Stick to regular brands, irrespective of price</a:t>
                      </a: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28600" indent="-228600" algn="l" fontAlgn="b">
                        <a:buFont typeface="+mj-lt"/>
                        <a:buAutoNum type="arabicPeriod" startAt="4"/>
                      </a:pPr>
                      <a:r>
                        <a:rPr lang="en-AU" sz="900" b="0" i="0" u="none" strike="noStrike">
                          <a:solidFill>
                            <a:srgbClr val="000000"/>
                          </a:solidFill>
                          <a:effectLst/>
                          <a:latin typeface="Montserrat" panose="00000500000000000000" pitchFamily="2" charset="0"/>
                        </a:rPr>
                        <a:t>Select lowest price from repertoire / whatever on promo</a:t>
                      </a: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1003931"/>
                  </a:ext>
                </a:extLst>
              </a:tr>
              <a:tr h="299178">
                <a:tc>
                  <a:txBody>
                    <a:bodyPr/>
                    <a:lstStyle/>
                    <a:p>
                      <a:pPr algn="l" fontAlgn="b"/>
                      <a:endParaRPr lang="en-AU" sz="800" b="0" i="0" u="none" strike="noStrike">
                        <a:solidFill>
                          <a:srgbClr val="000000"/>
                        </a:solidFill>
                        <a:effectLst/>
                        <a:latin typeface="Montserrat" panose="00000500000000000000" pitchFamily="2"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chemeClr val="bg1"/>
                          </a:solidFill>
                          <a:effectLst/>
                          <a:uLnTx/>
                          <a:uFillTx/>
                          <a:latin typeface="Montserrat"/>
                          <a:ea typeface="Avenir"/>
                          <a:cs typeface="Avenir"/>
                          <a:sym typeface="Avenir"/>
                        </a:rPr>
                        <a:t>Cheapest or exit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80535"/>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chemeClr val="bg1"/>
                          </a:solidFill>
                          <a:effectLst/>
                          <a:uLnTx/>
                          <a:uFillTx/>
                          <a:latin typeface="Montserrat"/>
                          <a:ea typeface="Avenir"/>
                          <a:cs typeface="Avenir"/>
                          <a:sym typeface="Avenir"/>
                        </a:rPr>
                        <a:t>Best deal on/offline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D44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chemeClr val="bg1"/>
                          </a:solidFill>
                          <a:effectLst/>
                          <a:uLnTx/>
                          <a:uFillTx/>
                          <a:latin typeface="Montserrat"/>
                          <a:ea typeface="Avenir"/>
                          <a:cs typeface="Avenir"/>
                          <a:sym typeface="Avenir"/>
                        </a:rPr>
                        <a:t>Promotion seeker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D05"/>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900" b="1" i="0" u="none" strike="noStrike" kern="0" cap="none" spc="0" normalizeH="0" baseline="0" noProof="0">
                          <a:ln>
                            <a:noFill/>
                          </a:ln>
                          <a:solidFill>
                            <a:schemeClr val="bg1"/>
                          </a:solidFill>
                          <a:effectLst/>
                          <a:uLnTx/>
                          <a:uFillTx/>
                          <a:latin typeface="Montserrat"/>
                          <a:ea typeface="Avenir"/>
                          <a:cs typeface="Avenir"/>
                          <a:sym typeface="Avenir"/>
                        </a:rPr>
                        <a:t>Brand loyalist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F90"/>
                    </a:solidFill>
                  </a:tcPr>
                </a:tc>
                <a:tc>
                  <a:txBody>
                    <a:bodyPr/>
                    <a:lstStyle/>
                    <a:p>
                      <a:pPr algn="l"/>
                      <a:r>
                        <a:rPr lang="en-AU" sz="900" b="1">
                          <a:solidFill>
                            <a:schemeClr val="bg1"/>
                          </a:solidFill>
                          <a:latin typeface="Montserrat"/>
                        </a:rPr>
                        <a:t>Economy seeker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A6B"/>
                    </a:solidFill>
                  </a:tcPr>
                </a:tc>
                <a:extLst>
                  <a:ext uri="{0D108BD9-81ED-4DB2-BD59-A6C34878D82A}">
                    <a16:rowId xmlns:a16="http://schemas.microsoft.com/office/drawing/2014/main" val="1395534004"/>
                  </a:ext>
                </a:extLst>
              </a:tr>
            </a:tbl>
          </a:graphicData>
        </a:graphic>
      </p:graphicFrame>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p:txBody>
          <a:bodyPr/>
          <a:lstStyle/>
          <a:p>
            <a:r>
              <a:rPr lang="en-US"/>
              <a:t>Specific strategies will appeal more to certain cohorts</a:t>
            </a:r>
          </a:p>
        </p:txBody>
      </p:sp>
      <p:sp>
        <p:nvSpPr>
          <p:cNvPr id="4" name="Subtitle 3">
            <a:extLst>
              <a:ext uri="{FF2B5EF4-FFF2-40B4-BE49-F238E27FC236}">
                <a16:creationId xmlns:a16="http://schemas.microsoft.com/office/drawing/2014/main" id="{9DABE965-1424-6E49-8961-12E07CA0F2BE}"/>
              </a:ext>
            </a:extLst>
          </p:cNvPr>
          <p:cNvSpPr>
            <a:spLocks noGrp="1"/>
          </p:cNvSpPr>
          <p:nvPr>
            <p:ph type="subTitle" idx="2"/>
          </p:nvPr>
        </p:nvSpPr>
        <p:spPr/>
        <p:txBody>
          <a:bodyPr/>
          <a:lstStyle/>
          <a:p>
            <a:r>
              <a:rPr lang="en-US"/>
              <a:t>Some trying to remain more “repertoire loyal” while others opt for cheapest option</a:t>
            </a:r>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AU">
                <a:effectLst/>
                <a:latin typeface="Montserrat"/>
                <a:cs typeface="Montserrat" panose="00000500000000000000" pitchFamily="2" charset="0"/>
              </a:rPr>
              <a:t>Source: </a:t>
            </a:r>
            <a:r>
              <a:rPr lang="en-AU" err="1">
                <a:latin typeface="Montserrat"/>
                <a:cs typeface="Montserrat" panose="00000500000000000000" pitchFamily="2" charset="0"/>
              </a:rPr>
              <a:t>NielsenIQ</a:t>
            </a:r>
            <a:r>
              <a:rPr lang="en-AU">
                <a:latin typeface="Montserrat"/>
                <a:cs typeface="Montserrat" panose="00000500000000000000" pitchFamily="2" charset="0"/>
              </a:rPr>
              <a:t> 2022 Consumer Outlook Survey, Dec 2021 </a:t>
            </a:r>
            <a:r>
              <a:rPr lang="en-US">
                <a:latin typeface="Montserrat"/>
                <a:cs typeface="Montserrat" panose="00000500000000000000" pitchFamily="2" charset="0"/>
              </a:rPr>
              <a:t> </a:t>
            </a:r>
            <a:r>
              <a:rPr lang="en-AU"/>
              <a:t>What are you doing, if anything, to manage your household grocery expenses?  PICK TOP 3</a:t>
            </a:r>
            <a:endParaRPr lang="en-US"/>
          </a:p>
        </p:txBody>
      </p:sp>
      <p:sp>
        <p:nvSpPr>
          <p:cNvPr id="3" name="Rectangle 2">
            <a:extLst>
              <a:ext uri="{FF2B5EF4-FFF2-40B4-BE49-F238E27FC236}">
                <a16:creationId xmlns:a16="http://schemas.microsoft.com/office/drawing/2014/main" id="{45F75576-BD60-414C-9848-98A3D2CED6F3}"/>
              </a:ext>
            </a:extLst>
          </p:cNvPr>
          <p:cNvSpPr/>
          <p:nvPr/>
        </p:nvSpPr>
        <p:spPr>
          <a:xfrm>
            <a:off x="185530" y="1004850"/>
            <a:ext cx="1577009" cy="336836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FB66C414-E39A-0B4D-9C7B-7BA6C8B987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28748" y="1295505"/>
            <a:ext cx="277282" cy="277282"/>
          </a:xfrm>
          <a:prstGeom prst="rect">
            <a:avLst/>
          </a:prstGeom>
        </p:spPr>
      </p:pic>
      <p:pic>
        <p:nvPicPr>
          <p:cNvPr id="10" name="Picture 9">
            <a:extLst>
              <a:ext uri="{FF2B5EF4-FFF2-40B4-BE49-F238E27FC236}">
                <a16:creationId xmlns:a16="http://schemas.microsoft.com/office/drawing/2014/main" id="{8FCF93F7-E090-1045-88D4-23B3BB8F4E0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6051" y="1291480"/>
            <a:ext cx="277281" cy="277281"/>
          </a:xfrm>
          <a:prstGeom prst="rect">
            <a:avLst/>
          </a:prstGeom>
        </p:spPr>
      </p:pic>
      <p:pic>
        <p:nvPicPr>
          <p:cNvPr id="11" name="Picture 10">
            <a:extLst>
              <a:ext uri="{FF2B5EF4-FFF2-40B4-BE49-F238E27FC236}">
                <a16:creationId xmlns:a16="http://schemas.microsoft.com/office/drawing/2014/main" id="{3E113FC7-B374-D547-B3FD-5937C5185A2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39545" y="1291480"/>
            <a:ext cx="277282" cy="277282"/>
          </a:xfrm>
          <a:prstGeom prst="rect">
            <a:avLst/>
          </a:prstGeom>
        </p:spPr>
      </p:pic>
      <p:pic>
        <p:nvPicPr>
          <p:cNvPr id="12" name="Picture 11">
            <a:extLst>
              <a:ext uri="{FF2B5EF4-FFF2-40B4-BE49-F238E27FC236}">
                <a16:creationId xmlns:a16="http://schemas.microsoft.com/office/drawing/2014/main" id="{F0B9C553-EE03-F44A-B1C8-989976C02F8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64524" y="1291270"/>
            <a:ext cx="277200" cy="277200"/>
          </a:xfrm>
          <a:prstGeom prst="rect">
            <a:avLst/>
          </a:prstGeom>
        </p:spPr>
      </p:pic>
      <p:pic>
        <p:nvPicPr>
          <p:cNvPr id="14" name="Picture 13">
            <a:extLst>
              <a:ext uri="{FF2B5EF4-FFF2-40B4-BE49-F238E27FC236}">
                <a16:creationId xmlns:a16="http://schemas.microsoft.com/office/drawing/2014/main" id="{130EDB33-60E8-0F48-B297-48A90CC8AA8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67779" y="1360762"/>
            <a:ext cx="277200" cy="158482"/>
          </a:xfrm>
          <a:prstGeom prst="rect">
            <a:avLst/>
          </a:prstGeom>
        </p:spPr>
      </p:pic>
    </p:spTree>
    <p:extLst>
      <p:ext uri="{BB962C8B-B14F-4D97-AF65-F5344CB8AC3E}">
        <p14:creationId xmlns:p14="http://schemas.microsoft.com/office/powerpoint/2010/main" val="2327480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7BB2C909-B388-DA44-8F6F-8FE589829091}"/>
              </a:ext>
            </a:extLst>
          </p:cNvPr>
          <p:cNvGraphicFramePr>
            <a:graphicFrameLocks noGrp="1"/>
          </p:cNvGraphicFramePr>
          <p:nvPr>
            <p:extLst>
              <p:ext uri="{D42A27DB-BD31-4B8C-83A1-F6EECF244321}">
                <p14:modId xmlns:p14="http://schemas.microsoft.com/office/powerpoint/2010/main" val="3275531576"/>
              </p:ext>
            </p:extLst>
          </p:nvPr>
        </p:nvGraphicFramePr>
        <p:xfrm>
          <a:off x="354650" y="1227621"/>
          <a:ext cx="8434802" cy="3716863"/>
        </p:xfrm>
        <a:graphic>
          <a:graphicData uri="http://schemas.openxmlformats.org/drawingml/2006/table">
            <a:tbl>
              <a:tblPr firstRow="1" bandRow="1"/>
              <a:tblGrid>
                <a:gridCol w="1779897">
                  <a:extLst>
                    <a:ext uri="{9D8B030D-6E8A-4147-A177-3AD203B41FA5}">
                      <a16:colId xmlns:a16="http://schemas.microsoft.com/office/drawing/2014/main" val="2663285264"/>
                    </a:ext>
                  </a:extLst>
                </a:gridCol>
                <a:gridCol w="1330981">
                  <a:extLst>
                    <a:ext uri="{9D8B030D-6E8A-4147-A177-3AD203B41FA5}">
                      <a16:colId xmlns:a16="http://schemas.microsoft.com/office/drawing/2014/main" val="2860231798"/>
                    </a:ext>
                  </a:extLst>
                </a:gridCol>
                <a:gridCol w="1330981">
                  <a:extLst>
                    <a:ext uri="{9D8B030D-6E8A-4147-A177-3AD203B41FA5}">
                      <a16:colId xmlns:a16="http://schemas.microsoft.com/office/drawing/2014/main" val="2473043665"/>
                    </a:ext>
                  </a:extLst>
                </a:gridCol>
                <a:gridCol w="1330981">
                  <a:extLst>
                    <a:ext uri="{9D8B030D-6E8A-4147-A177-3AD203B41FA5}">
                      <a16:colId xmlns:a16="http://schemas.microsoft.com/office/drawing/2014/main" val="3307722450"/>
                    </a:ext>
                  </a:extLst>
                </a:gridCol>
                <a:gridCol w="1330981">
                  <a:extLst>
                    <a:ext uri="{9D8B030D-6E8A-4147-A177-3AD203B41FA5}">
                      <a16:colId xmlns:a16="http://schemas.microsoft.com/office/drawing/2014/main" val="508718921"/>
                    </a:ext>
                  </a:extLst>
                </a:gridCol>
                <a:gridCol w="1330981">
                  <a:extLst>
                    <a:ext uri="{9D8B030D-6E8A-4147-A177-3AD203B41FA5}">
                      <a16:colId xmlns:a16="http://schemas.microsoft.com/office/drawing/2014/main" val="3755908454"/>
                    </a:ext>
                  </a:extLst>
                </a:gridCol>
              </a:tblGrid>
              <a:tr h="33711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chemeClr val="bg1"/>
                          </a:solidFill>
                          <a:effectLst/>
                          <a:uLnTx/>
                          <a:uFillTx/>
                          <a:latin typeface="Montserrat"/>
                          <a:ea typeface="Avenir"/>
                          <a:cs typeface="Avenir"/>
                          <a:sym typeface="Avenir"/>
                        </a:rPr>
                        <a:t>Tactics to manage spend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Strugglers</a:t>
                      </a:r>
                      <a:endParaRPr kumimoji="0" lang="en-AU" sz="900" b="1" i="0" u="none" strike="noStrike" kern="0" cap="none" spc="0" normalizeH="0" baseline="0" noProof="0">
                        <a:ln>
                          <a:noFill/>
                        </a:ln>
                        <a:solidFill>
                          <a:schemeClr val="bg1"/>
                        </a:solidFill>
                        <a:effectLst/>
                        <a:uLnTx/>
                        <a:uFillTx/>
                        <a:latin typeface="Montserrat"/>
                        <a:ea typeface="+mn-ea"/>
                        <a:cs typeface="+mn-cs"/>
                        <a:sym typeface="Avenir"/>
                      </a:endParaRP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80535"/>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Rebounders</a:t>
                      </a:r>
                      <a:endParaRPr kumimoji="0" lang="en-AU" sz="900" b="1" i="0" u="none" strike="noStrike" kern="0" cap="none" spc="0" normalizeH="0" baseline="0" noProof="0">
                        <a:ln>
                          <a:noFill/>
                        </a:ln>
                        <a:solidFill>
                          <a:schemeClr val="bg1"/>
                        </a:solidFill>
                        <a:effectLst/>
                        <a:uLnTx/>
                        <a:uFillTx/>
                        <a:latin typeface="Montserrat"/>
                        <a:ea typeface="+mn-ea"/>
                        <a:cs typeface="+mn-cs"/>
                        <a:sym typeface="Avenir"/>
                      </a:endParaRP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D4400"/>
                    </a:solidFill>
                  </a:tcPr>
                </a:tc>
                <a:tc>
                  <a:txBody>
                    <a:bodyPr/>
                    <a:lstStyle/>
                    <a:p>
                      <a:pPr marR="0" lvl="0" algn="l" defTabSz="914400" rtl="0">
                        <a:lnSpc>
                          <a:spcPct val="100000"/>
                        </a:lnSpc>
                        <a:spcBef>
                          <a:spcPts val="0"/>
                        </a:spcBef>
                        <a:spcAft>
                          <a:spcPts val="0"/>
                        </a:spcAft>
                        <a:buFont typeface="Arial"/>
                        <a:buNone/>
                        <a:tabLst/>
                        <a:defRPr/>
                      </a:pPr>
                      <a:r>
                        <a:rPr kumimoji="0" lang="en-AU" sz="900" b="1" i="0" u="none" strike="noStrike" cap="none">
                          <a:solidFill>
                            <a:schemeClr val="bg1"/>
                          </a:solidFill>
                          <a:effectLst/>
                          <a:latin typeface="Montserrat"/>
                          <a:ea typeface="+mn-ea"/>
                          <a:cs typeface="+mn-cs"/>
                          <a:sym typeface="Avenir"/>
                        </a:rPr>
                        <a:t>Cautious</a:t>
                      </a: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6D05"/>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Unchanged</a:t>
                      </a:r>
                      <a:endParaRPr kumimoji="0" lang="en-AU" sz="900" b="1" i="0" u="none" strike="noStrike" kern="0" cap="none" spc="0" normalizeH="0" baseline="0" noProof="0">
                        <a:ln>
                          <a:noFill/>
                        </a:ln>
                        <a:solidFill>
                          <a:schemeClr val="bg1"/>
                        </a:solidFill>
                        <a:effectLst/>
                        <a:uLnTx/>
                        <a:uFillTx/>
                        <a:latin typeface="Montserrat"/>
                        <a:ea typeface="+mn-ea"/>
                        <a:cs typeface="+mn-cs"/>
                        <a:sym typeface="Avenir"/>
                      </a:endParaRP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8F90"/>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Thrivers</a:t>
                      </a:r>
                      <a:endParaRPr kumimoji="0" lang="en-AU" sz="900" b="1" i="0" u="none" strike="noStrike" kern="0" cap="none" spc="0" normalizeH="0" baseline="0">
                        <a:ln>
                          <a:noFill/>
                        </a:ln>
                        <a:solidFill>
                          <a:schemeClr val="bg1"/>
                        </a:solidFill>
                        <a:effectLst/>
                        <a:uLnTx/>
                        <a:uFillTx/>
                        <a:latin typeface="Montserrat"/>
                        <a:ea typeface="+mn-ea"/>
                        <a:cs typeface="+mn-cs"/>
                        <a:sym typeface="Arial"/>
                      </a:endParaRP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A6B"/>
                    </a:solidFill>
                  </a:tcPr>
                </a:tc>
                <a:extLst>
                  <a:ext uri="{0D108BD9-81ED-4DB2-BD59-A6C34878D82A}">
                    <a16:rowId xmlns:a16="http://schemas.microsoft.com/office/drawing/2014/main" val="756485368"/>
                  </a:ext>
                </a:extLst>
              </a:tr>
              <a:tr h="295486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schemeClr val="bg1"/>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AD4400"/>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6D05"/>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6699FF"/>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1000" b="0" i="0" u="none" strike="noStrike" kern="0" cap="none" spc="0" normalizeH="0" baseline="0" noProof="0">
                        <a:ln>
                          <a:noFill/>
                        </a:ln>
                        <a:solidFill>
                          <a:srgbClr val="0056FF"/>
                        </a:solidFill>
                        <a:effectLst/>
                        <a:uLnTx/>
                        <a:uFillTx/>
                        <a:latin typeface="Montserrat" panose="00000500000000000000" pitchFamily="2" charset="0"/>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endParaRPr lang="en-AU" sz="1000" b="0">
                        <a:solidFill>
                          <a:schemeClr val="bg1">
                            <a:lumMod val="50000"/>
                          </a:schemeClr>
                        </a:solidFill>
                        <a:latin typeface="Montserrat" panose="000005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1003931"/>
                  </a:ext>
                </a:extLst>
              </a:tr>
              <a:tr h="23597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chemeClr val="bg1"/>
                          </a:solidFill>
                          <a:effectLst/>
                          <a:uLnTx/>
                          <a:uFillTx/>
                          <a:latin typeface="Montserrat"/>
                          <a:ea typeface="Avenir"/>
                          <a:cs typeface="Avenir"/>
                          <a:sym typeface="Avenir"/>
                        </a:rPr>
                        <a:t>Spending behavior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chemeClr val="bg1"/>
                          </a:solidFill>
                          <a:effectLst/>
                          <a:uLnTx/>
                          <a:uFillTx/>
                          <a:latin typeface="Montserrat"/>
                          <a:ea typeface="Avenir"/>
                          <a:cs typeface="Avenir"/>
                          <a:sym typeface="Avenir"/>
                        </a:rPr>
                        <a:t>Cheapest or exit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80535"/>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chemeClr val="bg1"/>
                          </a:solidFill>
                          <a:effectLst/>
                          <a:uLnTx/>
                          <a:uFillTx/>
                          <a:latin typeface="Montserrat"/>
                          <a:ea typeface="Avenir"/>
                          <a:cs typeface="Avenir"/>
                          <a:sym typeface="Avenir"/>
                        </a:rPr>
                        <a:t>Best deal on/offline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D44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chemeClr val="bg1"/>
                          </a:solidFill>
                          <a:effectLst/>
                          <a:uLnTx/>
                          <a:uFillTx/>
                          <a:latin typeface="Montserrat"/>
                          <a:ea typeface="Avenir"/>
                          <a:cs typeface="Avenir"/>
                          <a:sym typeface="Avenir"/>
                        </a:rPr>
                        <a:t>Promotion seeker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6D05"/>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900" b="1" i="0" u="none" strike="noStrike" kern="0" cap="none" spc="0" normalizeH="0" baseline="0" noProof="0">
                          <a:ln>
                            <a:noFill/>
                          </a:ln>
                          <a:solidFill>
                            <a:schemeClr val="bg1"/>
                          </a:solidFill>
                          <a:effectLst/>
                          <a:uLnTx/>
                          <a:uFillTx/>
                          <a:latin typeface="Montserrat"/>
                          <a:ea typeface="Avenir"/>
                          <a:cs typeface="Avenir"/>
                          <a:sym typeface="Avenir"/>
                        </a:rPr>
                        <a:t>Brand loyalist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8F90"/>
                    </a:solidFill>
                  </a:tcPr>
                </a:tc>
                <a:tc>
                  <a:txBody>
                    <a:bodyPr/>
                    <a:lstStyle/>
                    <a:p>
                      <a:pPr algn="l"/>
                      <a:r>
                        <a:rPr lang="en-AU" sz="900" b="1">
                          <a:solidFill>
                            <a:schemeClr val="bg1"/>
                          </a:solidFill>
                          <a:latin typeface="Montserrat"/>
                        </a:rPr>
                        <a:t>Economy seeker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A6B"/>
                    </a:solidFill>
                  </a:tcPr>
                </a:tc>
                <a:extLst>
                  <a:ext uri="{0D108BD9-81ED-4DB2-BD59-A6C34878D82A}">
                    <a16:rowId xmlns:a16="http://schemas.microsoft.com/office/drawing/2014/main" val="1395534004"/>
                  </a:ext>
                </a:extLst>
              </a:tr>
            </a:tbl>
          </a:graphicData>
        </a:graphic>
      </p:graphicFrame>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p:txBody>
          <a:bodyPr/>
          <a:lstStyle/>
          <a:p>
            <a:r>
              <a:rPr lang="en-US"/>
              <a:t>Tailor strategies with most appeal to appropriate segment</a:t>
            </a:r>
          </a:p>
        </p:txBody>
      </p:sp>
      <p:sp>
        <p:nvSpPr>
          <p:cNvPr id="4" name="Subtitle 3">
            <a:extLst>
              <a:ext uri="{FF2B5EF4-FFF2-40B4-BE49-F238E27FC236}">
                <a16:creationId xmlns:a16="http://schemas.microsoft.com/office/drawing/2014/main" id="{9DABE965-1424-6E49-8961-12E07CA0F2BE}"/>
              </a:ext>
            </a:extLst>
          </p:cNvPr>
          <p:cNvSpPr>
            <a:spLocks noGrp="1"/>
          </p:cNvSpPr>
          <p:nvPr>
            <p:ph type="subTitle" idx="2"/>
          </p:nvPr>
        </p:nvSpPr>
        <p:spPr/>
        <p:txBody>
          <a:bodyPr/>
          <a:lstStyle/>
          <a:p>
            <a:r>
              <a:rPr lang="en-US"/>
              <a:t>Some trying to remain more “repertoire loyal” while others opt for cheapest option</a:t>
            </a:r>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a:xfrm>
            <a:off x="1928270" y="5080305"/>
            <a:ext cx="8159100" cy="184800"/>
          </a:xfrm>
        </p:spPr>
        <p:txBody>
          <a:bodyPr/>
          <a:lstStyle/>
          <a:p>
            <a:r>
              <a:rPr lang="en-AU">
                <a:effectLst/>
                <a:latin typeface="Montserrat"/>
                <a:cs typeface="Montserrat" panose="00000500000000000000" pitchFamily="2" charset="0"/>
              </a:rPr>
              <a:t>Source: </a:t>
            </a:r>
            <a:r>
              <a:rPr lang="en-AU" err="1">
                <a:latin typeface="Montserrat"/>
                <a:cs typeface="Montserrat" panose="00000500000000000000" pitchFamily="2" charset="0"/>
              </a:rPr>
              <a:t>NielsenIQ</a:t>
            </a:r>
            <a:r>
              <a:rPr lang="en-AU">
                <a:latin typeface="Montserrat"/>
                <a:cs typeface="Montserrat" panose="00000500000000000000" pitchFamily="2" charset="0"/>
              </a:rPr>
              <a:t> 2022 Consumer Outlook Survey, Dec 2021 </a:t>
            </a:r>
            <a:r>
              <a:rPr lang="en-US">
                <a:latin typeface="Montserrat"/>
                <a:cs typeface="Montserrat" panose="00000500000000000000" pitchFamily="2" charset="0"/>
              </a:rPr>
              <a:t> </a:t>
            </a:r>
            <a:r>
              <a:rPr lang="en-AU"/>
              <a:t>What are you doing, if anything, to manage your household grocery expenses?  PICK TOP 3</a:t>
            </a:r>
            <a:endParaRPr lang="en-US"/>
          </a:p>
          <a:p>
            <a:endParaRPr lang="en-US"/>
          </a:p>
        </p:txBody>
      </p:sp>
      <p:graphicFrame>
        <p:nvGraphicFramePr>
          <p:cNvPr id="7" name="Chart 6">
            <a:extLst>
              <a:ext uri="{FF2B5EF4-FFF2-40B4-BE49-F238E27FC236}">
                <a16:creationId xmlns:a16="http://schemas.microsoft.com/office/drawing/2014/main" id="{755825A6-BF8A-4C49-9C6B-6AD020ED2D26}"/>
              </a:ext>
            </a:extLst>
          </p:cNvPr>
          <p:cNvGraphicFramePr/>
          <p:nvPr>
            <p:extLst>
              <p:ext uri="{D42A27DB-BD31-4B8C-83A1-F6EECF244321}">
                <p14:modId xmlns:p14="http://schemas.microsoft.com/office/powerpoint/2010/main" val="530577731"/>
              </p:ext>
            </p:extLst>
          </p:nvPr>
        </p:nvGraphicFramePr>
        <p:xfrm>
          <a:off x="6784449" y="1619250"/>
          <a:ext cx="1691013" cy="29423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A4FC2F1D-7FA6-3140-BD16-64E0B781AFAF}"/>
              </a:ext>
            </a:extLst>
          </p:cNvPr>
          <p:cNvGraphicFramePr/>
          <p:nvPr>
            <p:extLst>
              <p:ext uri="{D42A27DB-BD31-4B8C-83A1-F6EECF244321}">
                <p14:modId xmlns:p14="http://schemas.microsoft.com/office/powerpoint/2010/main" val="3293453474"/>
              </p:ext>
            </p:extLst>
          </p:nvPr>
        </p:nvGraphicFramePr>
        <p:xfrm>
          <a:off x="5382813" y="1619250"/>
          <a:ext cx="1853850" cy="29423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EA0C4765-1464-0146-A841-E815E2403462}"/>
              </a:ext>
            </a:extLst>
          </p:cNvPr>
          <p:cNvGraphicFramePr/>
          <p:nvPr>
            <p:extLst>
              <p:ext uri="{D42A27DB-BD31-4B8C-83A1-F6EECF244321}">
                <p14:modId xmlns:p14="http://schemas.microsoft.com/office/powerpoint/2010/main" val="4177972108"/>
              </p:ext>
            </p:extLst>
          </p:nvPr>
        </p:nvGraphicFramePr>
        <p:xfrm>
          <a:off x="3843507" y="1619250"/>
          <a:ext cx="2292263" cy="29423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D4631EB5-BC15-5345-B2D4-D6ABE0256240}"/>
              </a:ext>
            </a:extLst>
          </p:cNvPr>
          <p:cNvGraphicFramePr/>
          <p:nvPr>
            <p:extLst>
              <p:ext uri="{D42A27DB-BD31-4B8C-83A1-F6EECF244321}">
                <p14:modId xmlns:p14="http://schemas.microsoft.com/office/powerpoint/2010/main" val="171054657"/>
              </p:ext>
            </p:extLst>
          </p:nvPr>
        </p:nvGraphicFramePr>
        <p:xfrm>
          <a:off x="1645900" y="1619250"/>
          <a:ext cx="3532340" cy="29423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a:extLst>
              <a:ext uri="{FF2B5EF4-FFF2-40B4-BE49-F238E27FC236}">
                <a16:creationId xmlns:a16="http://schemas.microsoft.com/office/drawing/2014/main" id="{30F78BF4-A33F-004F-9D99-9C37CE1A7B2F}"/>
              </a:ext>
            </a:extLst>
          </p:cNvPr>
          <p:cNvGraphicFramePr/>
          <p:nvPr>
            <p:extLst>
              <p:ext uri="{D42A27DB-BD31-4B8C-83A1-F6EECF244321}">
                <p14:modId xmlns:p14="http://schemas.microsoft.com/office/powerpoint/2010/main" val="2530756310"/>
              </p:ext>
            </p:extLst>
          </p:nvPr>
        </p:nvGraphicFramePr>
        <p:xfrm>
          <a:off x="26417" y="1619249"/>
          <a:ext cx="4064681" cy="2942369"/>
        </p:xfrm>
        <a:graphic>
          <a:graphicData uri="http://schemas.openxmlformats.org/drawingml/2006/chart">
            <c:chart xmlns:c="http://schemas.openxmlformats.org/drawingml/2006/chart" xmlns:r="http://schemas.openxmlformats.org/officeDocument/2006/relationships" r:id="rId7"/>
          </a:graphicData>
        </a:graphic>
      </p:graphicFrame>
      <p:pic>
        <p:nvPicPr>
          <p:cNvPr id="13" name="Picture 12">
            <a:extLst>
              <a:ext uri="{FF2B5EF4-FFF2-40B4-BE49-F238E27FC236}">
                <a16:creationId xmlns:a16="http://schemas.microsoft.com/office/drawing/2014/main" id="{BC355171-B334-764A-8CC5-F4D19173ED6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63208" y="1295505"/>
            <a:ext cx="277282" cy="277282"/>
          </a:xfrm>
          <a:prstGeom prst="rect">
            <a:avLst/>
          </a:prstGeom>
        </p:spPr>
      </p:pic>
      <p:pic>
        <p:nvPicPr>
          <p:cNvPr id="14" name="Picture 13">
            <a:extLst>
              <a:ext uri="{FF2B5EF4-FFF2-40B4-BE49-F238E27FC236}">
                <a16:creationId xmlns:a16="http://schemas.microsoft.com/office/drawing/2014/main" id="{76295482-68AF-684A-A3FB-DCA0F81F359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540849" y="1291480"/>
            <a:ext cx="277281" cy="277281"/>
          </a:xfrm>
          <a:prstGeom prst="rect">
            <a:avLst/>
          </a:prstGeom>
        </p:spPr>
      </p:pic>
      <p:pic>
        <p:nvPicPr>
          <p:cNvPr id="15" name="Picture 14">
            <a:extLst>
              <a:ext uri="{FF2B5EF4-FFF2-40B4-BE49-F238E27FC236}">
                <a16:creationId xmlns:a16="http://schemas.microsoft.com/office/drawing/2014/main" id="{99AB8A50-99F0-2944-896B-FAE4C58B2D0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214681" y="1291480"/>
            <a:ext cx="277282" cy="277282"/>
          </a:xfrm>
          <a:prstGeom prst="rect">
            <a:avLst/>
          </a:prstGeom>
        </p:spPr>
      </p:pic>
      <p:pic>
        <p:nvPicPr>
          <p:cNvPr id="16" name="Picture 15">
            <a:extLst>
              <a:ext uri="{FF2B5EF4-FFF2-40B4-BE49-F238E27FC236}">
                <a16:creationId xmlns:a16="http://schemas.microsoft.com/office/drawing/2014/main" id="{1BD047DB-D538-A54A-A6D1-CCC9D749E18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523139" y="1291270"/>
            <a:ext cx="277200" cy="277200"/>
          </a:xfrm>
          <a:prstGeom prst="rect">
            <a:avLst/>
          </a:prstGeom>
        </p:spPr>
      </p:pic>
      <p:pic>
        <p:nvPicPr>
          <p:cNvPr id="17" name="Picture 16">
            <a:extLst>
              <a:ext uri="{FF2B5EF4-FFF2-40B4-BE49-F238E27FC236}">
                <a16:creationId xmlns:a16="http://schemas.microsoft.com/office/drawing/2014/main" id="{F87A75A8-6CB0-EF41-ADAD-58268EBD6EC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96732" y="1349039"/>
            <a:ext cx="277200" cy="158482"/>
          </a:xfrm>
          <a:prstGeom prst="rect">
            <a:avLst/>
          </a:prstGeom>
        </p:spPr>
      </p:pic>
    </p:spTree>
    <p:extLst>
      <p:ext uri="{BB962C8B-B14F-4D97-AF65-F5344CB8AC3E}">
        <p14:creationId xmlns:p14="http://schemas.microsoft.com/office/powerpoint/2010/main" val="814699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8397FA-3DEB-44AF-851E-807106694F9B}"/>
              </a:ext>
            </a:extLst>
          </p:cNvPr>
          <p:cNvSpPr>
            <a:spLocks noGrp="1"/>
          </p:cNvSpPr>
          <p:nvPr>
            <p:ph type="ctrTitle"/>
          </p:nvPr>
        </p:nvSpPr>
        <p:spPr>
          <a:xfrm>
            <a:off x="354650" y="693319"/>
            <a:ext cx="8540994" cy="2719735"/>
          </a:xfrm>
        </p:spPr>
        <p:txBody>
          <a:bodyPr/>
          <a:lstStyle/>
          <a:p>
            <a:r>
              <a:rPr lang="en-AU" sz="1800" b="0">
                <a:latin typeface="Montserrat"/>
              </a:rPr>
              <a:t>Consumer’s “normal” grocery basket has been redefined. For many, disposable spend is very different from what it was 2 years ago. </a:t>
            </a:r>
            <a:br>
              <a:rPr lang="en-AU" sz="1800" b="0"/>
            </a:br>
            <a:br>
              <a:rPr lang="en-AU" sz="1800" b="0"/>
            </a:br>
            <a:r>
              <a:rPr lang="en-AU" sz="1800" b="0">
                <a:latin typeface="Montserrat"/>
              </a:rPr>
              <a:t>With rising prices, essential vs discretionary items are being re-evaluated and value trade-offs and compromises are the new norm. </a:t>
            </a:r>
            <a:br>
              <a:rPr lang="en-AU" sz="1800" b="0"/>
            </a:br>
            <a:br>
              <a:rPr lang="en-AU" sz="1800" b="0"/>
            </a:br>
            <a:r>
              <a:rPr lang="en-AU" sz="1800" b="0">
                <a:latin typeface="Montserrat"/>
              </a:rPr>
              <a:t>Retailers and brands can not assume past pricing and promotional strategies are relevant in today’s world.  These changing retail dynamics are playing out against a backdrop of new consumer priorities and needs and preferences that are very different from 2019</a:t>
            </a:r>
            <a:r>
              <a:rPr lang="en-AU" sz="1800">
                <a:latin typeface="Montserrat"/>
              </a:rPr>
              <a:t>.</a:t>
            </a:r>
          </a:p>
        </p:txBody>
      </p:sp>
      <p:sp>
        <p:nvSpPr>
          <p:cNvPr id="7" name="Subtitle 6">
            <a:extLst>
              <a:ext uri="{FF2B5EF4-FFF2-40B4-BE49-F238E27FC236}">
                <a16:creationId xmlns:a16="http://schemas.microsoft.com/office/drawing/2014/main" id="{50E1DC1F-C2DC-42D2-892F-8C304D2E89D8}"/>
              </a:ext>
            </a:extLst>
          </p:cNvPr>
          <p:cNvSpPr>
            <a:spLocks noGrp="1"/>
          </p:cNvSpPr>
          <p:nvPr>
            <p:ph type="subTitle" idx="1"/>
          </p:nvPr>
        </p:nvSpPr>
        <p:spPr>
          <a:xfrm>
            <a:off x="354650" y="3650121"/>
            <a:ext cx="6526210" cy="384300"/>
          </a:xfrm>
        </p:spPr>
        <p:txBody>
          <a:bodyPr/>
          <a:lstStyle/>
          <a:p>
            <a:r>
              <a:rPr lang="en-AU"/>
              <a:t>Nicole Corbett, Director Global Thought Leadership; </a:t>
            </a:r>
            <a:r>
              <a:rPr lang="en-AU" err="1"/>
              <a:t>NielsenIQ</a:t>
            </a:r>
            <a:endParaRPr lang="en-AU"/>
          </a:p>
        </p:txBody>
      </p:sp>
    </p:spTree>
    <p:extLst>
      <p:ext uri="{BB962C8B-B14F-4D97-AF65-F5344CB8AC3E}">
        <p14:creationId xmlns:p14="http://schemas.microsoft.com/office/powerpoint/2010/main" val="3501915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0" name="Rectangle 9">
            <a:extLst>
              <a:ext uri="{FF2B5EF4-FFF2-40B4-BE49-F238E27FC236}">
                <a16:creationId xmlns:a16="http://schemas.microsoft.com/office/drawing/2014/main" id="{592AF473-7234-DF48-AE00-BE110B833419}"/>
              </a:ext>
            </a:extLst>
          </p:cNvPr>
          <p:cNvSpPr/>
          <p:nvPr/>
        </p:nvSpPr>
        <p:spPr>
          <a:xfrm>
            <a:off x="4571996" y="-1020"/>
            <a:ext cx="4571998" cy="5143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CC27F2B-9988-A644-A935-4481813370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6350"/>
            <a:ext cx="4570525" cy="5143500"/>
          </a:xfrm>
          <a:prstGeom prst="rect">
            <a:avLst/>
          </a:prstGeom>
        </p:spPr>
      </p:pic>
      <p:pic>
        <p:nvPicPr>
          <p:cNvPr id="7" name="Google Shape;267;p28">
            <a:extLst>
              <a:ext uri="{FF2B5EF4-FFF2-40B4-BE49-F238E27FC236}">
                <a16:creationId xmlns:a16="http://schemas.microsoft.com/office/drawing/2014/main" id="{68C559E1-8907-BE47-898B-B84199C5E8EF}"/>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0" y="0"/>
            <a:ext cx="9143995" cy="5144520"/>
          </a:xfrm>
          <a:prstGeom prst="rect">
            <a:avLst/>
          </a:prstGeom>
          <a:noFill/>
          <a:ln>
            <a:noFill/>
          </a:ln>
        </p:spPr>
      </p:pic>
      <p:pic>
        <p:nvPicPr>
          <p:cNvPr id="8" name="Google Shape;270;p28">
            <a:extLst>
              <a:ext uri="{FF2B5EF4-FFF2-40B4-BE49-F238E27FC236}">
                <a16:creationId xmlns:a16="http://schemas.microsoft.com/office/drawing/2014/main" id="{1E1D800C-72D2-B548-B4C6-C3D34ACBAE91}"/>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1372" name="Google Shape;1372;p103"/>
          <p:cNvSpPr txBox="1">
            <a:spLocks noGrp="1"/>
          </p:cNvSpPr>
          <p:nvPr>
            <p:ph type="ctrTitle"/>
          </p:nvPr>
        </p:nvSpPr>
        <p:spPr>
          <a:xfrm>
            <a:off x="5887354" y="2705568"/>
            <a:ext cx="2782350" cy="1578000"/>
          </a:xfrm>
          <a:prstGeom prst="rect">
            <a:avLst/>
          </a:prstGeom>
        </p:spPr>
        <p:txBody>
          <a:bodyPr spcFirstLastPara="1" wrap="square" lIns="0" tIns="91425" rIns="0" bIns="91425" anchor="t" anchorCtr="0">
            <a:noAutofit/>
          </a:bodyPr>
          <a:lstStyle/>
          <a:p>
            <a:pPr lvl="0"/>
            <a:r>
              <a:rPr lang="en-NZ">
                <a:ln>
                  <a:solidFill>
                    <a:schemeClr val="tx1"/>
                  </a:solidFill>
                </a:ln>
                <a:solidFill>
                  <a:schemeClr val="bg1">
                    <a:lumMod val="75000"/>
                  </a:schemeClr>
                </a:solidFill>
              </a:rPr>
              <a:t>Pivoting priorities &amp; preferences</a:t>
            </a:r>
            <a:endParaRPr>
              <a:ln>
                <a:solidFill>
                  <a:schemeClr val="tx1"/>
                </a:solidFill>
              </a:ln>
              <a:solidFill>
                <a:schemeClr val="bg1">
                  <a:lumMod val="75000"/>
                </a:schemeClr>
              </a:solidFill>
            </a:endParaRPr>
          </a:p>
        </p:txBody>
      </p:sp>
      <p:sp>
        <p:nvSpPr>
          <p:cNvPr id="1374" name="Google Shape;1374;p103"/>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p>
            <a:pPr marL="0" lvl="0" indent="0" algn="l" rtl="0">
              <a:spcBef>
                <a:spcPts val="0"/>
              </a:spcBef>
              <a:spcAft>
                <a:spcPts val="0"/>
              </a:spcAft>
              <a:buNone/>
            </a:pPr>
            <a:endParaRPr/>
          </a:p>
        </p:txBody>
      </p:sp>
      <p:sp>
        <p:nvSpPr>
          <p:cNvPr id="9" name="Google Shape;608;p56">
            <a:extLst>
              <a:ext uri="{FF2B5EF4-FFF2-40B4-BE49-F238E27FC236}">
                <a16:creationId xmlns:a16="http://schemas.microsoft.com/office/drawing/2014/main" id="{98FC5D69-4A19-1A44-B735-0D69040BA396}"/>
              </a:ext>
            </a:extLst>
          </p:cNvPr>
          <p:cNvSpPr txBox="1"/>
          <p:nvPr/>
        </p:nvSpPr>
        <p:spPr>
          <a:xfrm>
            <a:off x="4747850" y="2457756"/>
            <a:ext cx="2684664" cy="530100"/>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None/>
            </a:pPr>
            <a:r>
              <a:rPr lang="en" sz="13800" b="1">
                <a:ln w="22225">
                  <a:solidFill>
                    <a:schemeClr val="tx1"/>
                  </a:solidFill>
                  <a:prstDash val="solid"/>
                </a:ln>
                <a:solidFill>
                  <a:schemeClr val="accent1"/>
                </a:solidFill>
                <a:latin typeface="Montserrat" panose="00000500000000000000" pitchFamily="2" charset="0"/>
                <a:ea typeface="Montserrat"/>
                <a:cs typeface="Montserrat"/>
                <a:sym typeface="Montserrat"/>
              </a:rPr>
              <a:t>3</a:t>
            </a:r>
            <a:endParaRPr sz="13800" b="1" i="0" u="none" strike="noStrike">
              <a:ln w="22225">
                <a:solidFill>
                  <a:schemeClr val="tx1"/>
                </a:solidFill>
                <a:prstDash val="solid"/>
              </a:ln>
              <a:solidFill>
                <a:schemeClr val="accent1"/>
              </a:solidFill>
              <a:latin typeface="Montserrat" panose="00000500000000000000" pitchFamily="2" charset="0"/>
              <a:ea typeface="Montserrat"/>
              <a:cs typeface="Montserrat"/>
              <a:sym typeface="Montserrat"/>
            </a:endParaRPr>
          </a:p>
        </p:txBody>
      </p:sp>
    </p:spTree>
    <p:extLst>
      <p:ext uri="{BB962C8B-B14F-4D97-AF65-F5344CB8AC3E}">
        <p14:creationId xmlns:p14="http://schemas.microsoft.com/office/powerpoint/2010/main" val="1317078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20" name="Rectangle 19">
            <a:extLst>
              <a:ext uri="{FF2B5EF4-FFF2-40B4-BE49-F238E27FC236}">
                <a16:creationId xmlns:a16="http://schemas.microsoft.com/office/drawing/2014/main" id="{4AA403CA-7AED-EF47-80BE-6C31DBC220D0}"/>
              </a:ext>
            </a:extLst>
          </p:cNvPr>
          <p:cNvSpPr/>
          <p:nvPr/>
        </p:nvSpPr>
        <p:spPr>
          <a:xfrm>
            <a:off x="354550" y="966202"/>
            <a:ext cx="2693700" cy="3137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b"/>
          <a:lstStyle/>
          <a:p>
            <a:pPr>
              <a:buClr>
                <a:schemeClr val="accent1"/>
              </a:buClr>
            </a:pPr>
            <a:endParaRPr lang="en-AU" sz="1000">
              <a:latin typeface="Montserrat" pitchFamily="2" charset="77"/>
            </a:endParaRPr>
          </a:p>
        </p:txBody>
      </p:sp>
      <p:sp>
        <p:nvSpPr>
          <p:cNvPr id="21" name="Rectangle 20">
            <a:extLst>
              <a:ext uri="{FF2B5EF4-FFF2-40B4-BE49-F238E27FC236}">
                <a16:creationId xmlns:a16="http://schemas.microsoft.com/office/drawing/2014/main" id="{0BE0E4CA-C00F-E947-9932-B567A0B9D9EC}"/>
              </a:ext>
            </a:extLst>
          </p:cNvPr>
          <p:cNvSpPr/>
          <p:nvPr/>
        </p:nvSpPr>
        <p:spPr>
          <a:xfrm>
            <a:off x="3223100" y="966202"/>
            <a:ext cx="2693700" cy="3137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b"/>
          <a:lstStyle/>
          <a:p>
            <a:pPr>
              <a:buClr>
                <a:schemeClr val="accent1"/>
              </a:buClr>
            </a:pPr>
            <a:endParaRPr lang="en-AU" sz="1000">
              <a:latin typeface="Montserrat" pitchFamily="2" charset="77"/>
            </a:endParaRPr>
          </a:p>
        </p:txBody>
      </p:sp>
      <p:sp>
        <p:nvSpPr>
          <p:cNvPr id="22" name="Rectangle 21">
            <a:extLst>
              <a:ext uri="{FF2B5EF4-FFF2-40B4-BE49-F238E27FC236}">
                <a16:creationId xmlns:a16="http://schemas.microsoft.com/office/drawing/2014/main" id="{981B2FAC-CDDE-1942-8628-0AC0DD1F647E}"/>
              </a:ext>
            </a:extLst>
          </p:cNvPr>
          <p:cNvSpPr/>
          <p:nvPr/>
        </p:nvSpPr>
        <p:spPr>
          <a:xfrm>
            <a:off x="6089550" y="965864"/>
            <a:ext cx="2699900" cy="3137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b"/>
          <a:lstStyle/>
          <a:p>
            <a:pPr>
              <a:buClr>
                <a:schemeClr val="accent1"/>
              </a:buClr>
            </a:pPr>
            <a:endParaRPr lang="en-AU" sz="1000">
              <a:latin typeface="Montserrat" pitchFamily="2" charset="77"/>
            </a:endParaRPr>
          </a:p>
        </p:txBody>
      </p:sp>
      <p:sp>
        <p:nvSpPr>
          <p:cNvPr id="830" name="Google Shape;830;p69"/>
          <p:cNvSpPr txBox="1"/>
          <p:nvPr/>
        </p:nvSpPr>
        <p:spPr>
          <a:xfrm>
            <a:off x="354650" y="292625"/>
            <a:ext cx="8434800" cy="3936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None/>
            </a:pPr>
            <a:r>
              <a:rPr lang="en" sz="2000" b="1">
                <a:latin typeface="Montserrat" panose="00000500000000000000" pitchFamily="2" charset="0"/>
                <a:ea typeface="Montserrat"/>
                <a:cs typeface="Montserrat"/>
                <a:sym typeface="Montserrat"/>
              </a:rPr>
              <a:t>Three column numbered list</a:t>
            </a:r>
            <a:endParaRPr sz="2000" b="1">
              <a:solidFill>
                <a:srgbClr val="000000"/>
              </a:solidFill>
              <a:latin typeface="Montserrat" panose="00000500000000000000" pitchFamily="2" charset="0"/>
              <a:ea typeface="Montserrat"/>
              <a:cs typeface="Montserrat"/>
              <a:sym typeface="Montserrat"/>
            </a:endParaRPr>
          </a:p>
        </p:txBody>
      </p:sp>
      <p:sp>
        <p:nvSpPr>
          <p:cNvPr id="837" name="Google Shape;837;p69"/>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p>
            <a:pPr lvl="0"/>
            <a:r>
              <a:rPr lang="en-NZ"/>
              <a:t>Consumers’ lifestyles in 2022 have changed</a:t>
            </a:r>
            <a:endParaRPr/>
          </a:p>
        </p:txBody>
      </p:sp>
      <p:sp>
        <p:nvSpPr>
          <p:cNvPr id="842" name="Google Shape;842;p69"/>
          <p:cNvSpPr txBox="1">
            <a:spLocks noGrp="1"/>
          </p:cNvSpPr>
          <p:nvPr>
            <p:ph type="subTitle" idx="3"/>
          </p:nvPr>
        </p:nvSpPr>
        <p:spPr>
          <a:xfrm>
            <a:off x="354650" y="4857012"/>
            <a:ext cx="8159100" cy="184800"/>
          </a:xfrm>
          <a:prstGeom prst="rect">
            <a:avLst/>
          </a:prstGeom>
        </p:spPr>
        <p:txBody>
          <a:bodyPr spcFirstLastPara="1" wrap="square" lIns="0" tIns="91425" rIns="0" bIns="91425" anchor="b" anchorCtr="0">
            <a:noAutofit/>
          </a:bodyPr>
          <a:lstStyle/>
          <a:p>
            <a:pPr marL="0" lvl="0" indent="0" algn="l" rtl="0">
              <a:spcBef>
                <a:spcPts val="0"/>
              </a:spcBef>
              <a:spcAft>
                <a:spcPts val="0"/>
              </a:spcAft>
              <a:buNone/>
            </a:pPr>
            <a:endParaRPr/>
          </a:p>
        </p:txBody>
      </p:sp>
      <p:pic>
        <p:nvPicPr>
          <p:cNvPr id="14" name="Picture 13">
            <a:extLst>
              <a:ext uri="{FF2B5EF4-FFF2-40B4-BE49-F238E27FC236}">
                <a16:creationId xmlns:a16="http://schemas.microsoft.com/office/drawing/2014/main" id="{1FA0F6F0-A359-3440-9792-405D4509A8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9240" y="1019576"/>
            <a:ext cx="2564321" cy="1671215"/>
          </a:xfrm>
          <a:prstGeom prst="rect">
            <a:avLst/>
          </a:prstGeom>
        </p:spPr>
      </p:pic>
      <p:sp>
        <p:nvSpPr>
          <p:cNvPr id="15" name="TextBox 14">
            <a:extLst>
              <a:ext uri="{FF2B5EF4-FFF2-40B4-BE49-F238E27FC236}">
                <a16:creationId xmlns:a16="http://schemas.microsoft.com/office/drawing/2014/main" id="{EB17AC84-2598-E24E-9096-111B781E20E9}"/>
              </a:ext>
            </a:extLst>
          </p:cNvPr>
          <p:cNvSpPr txBox="1"/>
          <p:nvPr/>
        </p:nvSpPr>
        <p:spPr>
          <a:xfrm>
            <a:off x="356504" y="2668242"/>
            <a:ext cx="2693700" cy="307777"/>
          </a:xfrm>
          <a:prstGeom prst="rect">
            <a:avLst/>
          </a:prstGeom>
          <a:solidFill>
            <a:schemeClr val="tx1"/>
          </a:solidFill>
          <a:ln w="19050">
            <a:solidFill>
              <a:schemeClr val="bg1"/>
            </a:solidFill>
          </a:ln>
        </p:spPr>
        <p:txBody>
          <a:bodyPr wrap="square" rtlCol="0">
            <a:spAutoFit/>
          </a:bodyPr>
          <a:lstStyle/>
          <a:p>
            <a:r>
              <a:rPr lang="en-AU" b="1">
                <a:solidFill>
                  <a:schemeClr val="bg1"/>
                </a:solidFill>
                <a:latin typeface="Montserrat" pitchFamily="2" charset="77"/>
              </a:rPr>
              <a:t>How they live</a:t>
            </a:r>
          </a:p>
        </p:txBody>
      </p:sp>
      <p:pic>
        <p:nvPicPr>
          <p:cNvPr id="16" name="Picture 15">
            <a:extLst>
              <a:ext uri="{FF2B5EF4-FFF2-40B4-BE49-F238E27FC236}">
                <a16:creationId xmlns:a16="http://schemas.microsoft.com/office/drawing/2014/main" id="{430E188A-AF69-3042-9D81-DBF71E1DEF9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87464" y="1019577"/>
            <a:ext cx="2558258" cy="1671214"/>
          </a:xfrm>
          <a:prstGeom prst="rect">
            <a:avLst/>
          </a:prstGeom>
        </p:spPr>
      </p:pic>
      <p:sp>
        <p:nvSpPr>
          <p:cNvPr id="17" name="TextBox 16">
            <a:extLst>
              <a:ext uri="{FF2B5EF4-FFF2-40B4-BE49-F238E27FC236}">
                <a16:creationId xmlns:a16="http://schemas.microsoft.com/office/drawing/2014/main" id="{9AFA9DBF-B02E-D14F-8912-1F5532C87A7B}"/>
              </a:ext>
            </a:extLst>
          </p:cNvPr>
          <p:cNvSpPr txBox="1"/>
          <p:nvPr/>
        </p:nvSpPr>
        <p:spPr>
          <a:xfrm>
            <a:off x="3222775" y="2668242"/>
            <a:ext cx="2693700" cy="307777"/>
          </a:xfrm>
          <a:prstGeom prst="rect">
            <a:avLst/>
          </a:prstGeom>
          <a:solidFill>
            <a:schemeClr val="tx1"/>
          </a:solidFill>
          <a:ln w="19050">
            <a:solidFill>
              <a:schemeClr val="bg1"/>
            </a:solidFill>
          </a:ln>
        </p:spPr>
        <p:txBody>
          <a:bodyPr wrap="square" rtlCol="0">
            <a:spAutoFit/>
          </a:bodyPr>
          <a:lstStyle/>
          <a:p>
            <a:r>
              <a:rPr lang="en-AU" b="1">
                <a:solidFill>
                  <a:schemeClr val="bg1"/>
                </a:solidFill>
                <a:latin typeface="Montserrat" pitchFamily="2" charset="77"/>
              </a:rPr>
              <a:t>How they consume</a:t>
            </a:r>
          </a:p>
        </p:txBody>
      </p:sp>
      <p:pic>
        <p:nvPicPr>
          <p:cNvPr id="18" name="Picture 17">
            <a:extLst>
              <a:ext uri="{FF2B5EF4-FFF2-40B4-BE49-F238E27FC236}">
                <a16:creationId xmlns:a16="http://schemas.microsoft.com/office/drawing/2014/main" id="{5E43C508-380B-E846-BE01-FC968581DDB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53225" y="1019577"/>
            <a:ext cx="2572545" cy="1671214"/>
          </a:xfrm>
          <a:prstGeom prst="rect">
            <a:avLst/>
          </a:prstGeom>
        </p:spPr>
      </p:pic>
      <p:sp>
        <p:nvSpPr>
          <p:cNvPr id="19" name="TextBox 18">
            <a:extLst>
              <a:ext uri="{FF2B5EF4-FFF2-40B4-BE49-F238E27FC236}">
                <a16:creationId xmlns:a16="http://schemas.microsoft.com/office/drawing/2014/main" id="{4CFD34A4-4930-BE4A-A0FD-0E29154EDDE1}"/>
              </a:ext>
            </a:extLst>
          </p:cNvPr>
          <p:cNvSpPr txBox="1"/>
          <p:nvPr/>
        </p:nvSpPr>
        <p:spPr>
          <a:xfrm>
            <a:off x="6089549" y="2669495"/>
            <a:ext cx="2699899" cy="307777"/>
          </a:xfrm>
          <a:prstGeom prst="rect">
            <a:avLst/>
          </a:prstGeom>
          <a:solidFill>
            <a:schemeClr val="tx1"/>
          </a:solidFill>
          <a:ln w="19050">
            <a:solidFill>
              <a:schemeClr val="bg1"/>
            </a:solidFill>
          </a:ln>
        </p:spPr>
        <p:txBody>
          <a:bodyPr wrap="square" rtlCol="0">
            <a:spAutoFit/>
          </a:bodyPr>
          <a:lstStyle/>
          <a:p>
            <a:r>
              <a:rPr lang="en-AU" b="1">
                <a:solidFill>
                  <a:schemeClr val="bg1"/>
                </a:solidFill>
                <a:latin typeface="Montserrat" pitchFamily="2" charset="77"/>
              </a:rPr>
              <a:t>How they shop</a:t>
            </a:r>
          </a:p>
        </p:txBody>
      </p:sp>
      <p:sp>
        <p:nvSpPr>
          <p:cNvPr id="23" name="TextBox 22">
            <a:extLst>
              <a:ext uri="{FF2B5EF4-FFF2-40B4-BE49-F238E27FC236}">
                <a16:creationId xmlns:a16="http://schemas.microsoft.com/office/drawing/2014/main" id="{0C0FC9E4-6D37-8946-8E87-57DDE8D71BFF}"/>
              </a:ext>
            </a:extLst>
          </p:cNvPr>
          <p:cNvSpPr txBox="1"/>
          <p:nvPr/>
        </p:nvSpPr>
        <p:spPr>
          <a:xfrm>
            <a:off x="354650" y="4231896"/>
            <a:ext cx="8434798" cy="307777"/>
          </a:xfrm>
          <a:prstGeom prst="rect">
            <a:avLst/>
          </a:prstGeom>
          <a:solidFill>
            <a:schemeClr val="bg1"/>
          </a:solidFill>
          <a:ln>
            <a:noFill/>
          </a:ln>
        </p:spPr>
        <p:txBody>
          <a:bodyPr wrap="square" rtlCol="0">
            <a:spAutoFit/>
          </a:bodyPr>
          <a:lstStyle/>
          <a:p>
            <a:pPr algn="ctr"/>
            <a:r>
              <a:rPr lang="en-AU" b="1">
                <a:solidFill>
                  <a:schemeClr val="tx1"/>
                </a:solidFill>
                <a:latin typeface="Montserrat" pitchFamily="2" charset="77"/>
              </a:rPr>
              <a:t>But it’s not the same for everyone</a:t>
            </a:r>
          </a:p>
        </p:txBody>
      </p:sp>
      <p:sp>
        <p:nvSpPr>
          <p:cNvPr id="24" name="Rectangle 23">
            <a:extLst>
              <a:ext uri="{FF2B5EF4-FFF2-40B4-BE49-F238E27FC236}">
                <a16:creationId xmlns:a16="http://schemas.microsoft.com/office/drawing/2014/main" id="{DA4FEA2B-04E8-024E-8AE8-E08F573E3777}"/>
              </a:ext>
            </a:extLst>
          </p:cNvPr>
          <p:cNvSpPr/>
          <p:nvPr/>
        </p:nvSpPr>
        <p:spPr>
          <a:xfrm>
            <a:off x="384949" y="2975805"/>
            <a:ext cx="2625909" cy="1127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lstStyle/>
          <a:p>
            <a:pPr marL="285750" indent="-285750">
              <a:buClr>
                <a:schemeClr val="tx1"/>
              </a:buClr>
              <a:buFont typeface="Wingdings" pitchFamily="2" charset="2"/>
              <a:buChar char="§"/>
            </a:pPr>
            <a:r>
              <a:rPr lang="en-AU" sz="1000">
                <a:solidFill>
                  <a:schemeClr val="tx1"/>
                </a:solidFill>
                <a:latin typeface="Montserrat" pitchFamily="2" charset="77"/>
              </a:rPr>
              <a:t>Trying to live a healthier life (exercise/food choices)</a:t>
            </a:r>
          </a:p>
          <a:p>
            <a:pPr marL="285750" indent="-285750">
              <a:buClr>
                <a:schemeClr val="tx1"/>
              </a:buClr>
              <a:buFont typeface="Wingdings" pitchFamily="2" charset="2"/>
              <a:buChar char="§"/>
            </a:pPr>
            <a:r>
              <a:rPr lang="en-AU" sz="1000">
                <a:solidFill>
                  <a:schemeClr val="tx1"/>
                </a:solidFill>
                <a:latin typeface="Montserrat" pitchFamily="2" charset="77"/>
              </a:rPr>
              <a:t>More household chores</a:t>
            </a:r>
          </a:p>
          <a:p>
            <a:pPr marL="285750" indent="-285750">
              <a:buClr>
                <a:schemeClr val="tx1"/>
              </a:buClr>
              <a:buFont typeface="Wingdings" pitchFamily="2" charset="2"/>
              <a:buChar char="§"/>
            </a:pPr>
            <a:r>
              <a:rPr lang="en-AU" sz="1000">
                <a:solidFill>
                  <a:schemeClr val="tx1"/>
                </a:solidFill>
                <a:latin typeface="Montserrat" pitchFamily="2" charset="77"/>
              </a:rPr>
              <a:t>More media/entertainment content</a:t>
            </a:r>
          </a:p>
        </p:txBody>
      </p:sp>
      <p:sp>
        <p:nvSpPr>
          <p:cNvPr id="25" name="Rectangle 24">
            <a:extLst>
              <a:ext uri="{FF2B5EF4-FFF2-40B4-BE49-F238E27FC236}">
                <a16:creationId xmlns:a16="http://schemas.microsoft.com/office/drawing/2014/main" id="{43903EFF-0FFB-3941-B2D5-23218722FF42}"/>
              </a:ext>
            </a:extLst>
          </p:cNvPr>
          <p:cNvSpPr/>
          <p:nvPr/>
        </p:nvSpPr>
        <p:spPr>
          <a:xfrm>
            <a:off x="3253173" y="2976019"/>
            <a:ext cx="2626235" cy="1127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lstStyle/>
          <a:p>
            <a:pPr marL="285750" indent="-285750">
              <a:buClr>
                <a:schemeClr val="tx1"/>
              </a:buClr>
              <a:buFont typeface="Wingdings" pitchFamily="2" charset="2"/>
              <a:buChar char="§"/>
            </a:pPr>
            <a:r>
              <a:rPr lang="en-AU" sz="1000">
                <a:solidFill>
                  <a:schemeClr val="tx1"/>
                </a:solidFill>
                <a:latin typeface="Montserrat" pitchFamily="2" charset="77"/>
              </a:rPr>
              <a:t>More discerning about what I eat</a:t>
            </a:r>
          </a:p>
          <a:p>
            <a:pPr marL="285750" indent="-285750">
              <a:buClr>
                <a:schemeClr val="tx1"/>
              </a:buClr>
              <a:buFont typeface="Wingdings" pitchFamily="2" charset="2"/>
              <a:buChar char="§"/>
            </a:pPr>
            <a:r>
              <a:rPr lang="en-AU" sz="1000">
                <a:solidFill>
                  <a:schemeClr val="tx1"/>
                </a:solidFill>
                <a:latin typeface="Montserrat" pitchFamily="2" charset="77"/>
              </a:rPr>
              <a:t>The way I cook/prepare meals is very different</a:t>
            </a:r>
          </a:p>
          <a:p>
            <a:pPr marL="285750" indent="-285750">
              <a:buClr>
                <a:schemeClr val="tx1"/>
              </a:buClr>
              <a:buFont typeface="Wingdings" pitchFamily="2" charset="2"/>
              <a:buChar char="§"/>
            </a:pPr>
            <a:r>
              <a:rPr lang="en-AU" sz="1000">
                <a:solidFill>
                  <a:schemeClr val="tx1"/>
                </a:solidFill>
                <a:latin typeface="Montserrat" pitchFamily="2" charset="77"/>
              </a:rPr>
              <a:t>I share meals with my HH during day</a:t>
            </a:r>
          </a:p>
        </p:txBody>
      </p:sp>
      <p:sp>
        <p:nvSpPr>
          <p:cNvPr id="26" name="Rectangle 25">
            <a:extLst>
              <a:ext uri="{FF2B5EF4-FFF2-40B4-BE49-F238E27FC236}">
                <a16:creationId xmlns:a16="http://schemas.microsoft.com/office/drawing/2014/main" id="{07E1A66A-CD46-8245-88C4-2DEE31A12A92}"/>
              </a:ext>
            </a:extLst>
          </p:cNvPr>
          <p:cNvSpPr/>
          <p:nvPr/>
        </p:nvSpPr>
        <p:spPr>
          <a:xfrm>
            <a:off x="6118935" y="2975681"/>
            <a:ext cx="2633124" cy="1127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lstStyle/>
          <a:p>
            <a:pPr marL="285750" indent="-285750">
              <a:buClr>
                <a:schemeClr val="tx1"/>
              </a:buClr>
              <a:buFont typeface="Wingdings" pitchFamily="2" charset="2"/>
              <a:buChar char="§"/>
            </a:pPr>
            <a:r>
              <a:rPr lang="en-AU" sz="1000">
                <a:solidFill>
                  <a:schemeClr val="tx1"/>
                </a:solidFill>
                <a:latin typeface="Montserrat" pitchFamily="2" charset="77"/>
              </a:rPr>
              <a:t>Prefer local neighbourhood store</a:t>
            </a:r>
          </a:p>
          <a:p>
            <a:pPr marL="285750" indent="-285750">
              <a:buClr>
                <a:schemeClr val="tx1"/>
              </a:buClr>
              <a:buFont typeface="Wingdings" pitchFamily="2" charset="2"/>
              <a:buChar char="§"/>
            </a:pPr>
            <a:r>
              <a:rPr lang="en-AU" sz="1000">
                <a:solidFill>
                  <a:schemeClr val="tx1"/>
                </a:solidFill>
                <a:latin typeface="Montserrat" pitchFamily="2" charset="77"/>
              </a:rPr>
              <a:t>More time to seek best value</a:t>
            </a:r>
          </a:p>
          <a:p>
            <a:pPr marL="285750" indent="-285750">
              <a:buClr>
                <a:schemeClr val="tx1"/>
              </a:buClr>
              <a:buFont typeface="Wingdings" pitchFamily="2" charset="2"/>
              <a:buChar char="§"/>
            </a:pPr>
            <a:r>
              <a:rPr lang="en-AU" sz="1000">
                <a:solidFill>
                  <a:schemeClr val="tx1"/>
                </a:solidFill>
                <a:latin typeface="Montserrat" pitchFamily="2" charset="77"/>
              </a:rPr>
              <a:t>Pantry stock to avoid OOS</a:t>
            </a:r>
          </a:p>
        </p:txBody>
      </p:sp>
    </p:spTree>
    <p:extLst>
      <p:ext uri="{BB962C8B-B14F-4D97-AF65-F5344CB8AC3E}">
        <p14:creationId xmlns:p14="http://schemas.microsoft.com/office/powerpoint/2010/main" val="1848189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p:txBody>
          <a:bodyPr/>
          <a:lstStyle/>
          <a:p>
            <a:r>
              <a:rPr lang="en-US">
                <a:latin typeface="Montserrat"/>
              </a:rPr>
              <a:t>1 in 3 Unchanged have NOT changed behavior at all</a:t>
            </a:r>
          </a:p>
        </p:txBody>
      </p:sp>
      <p:sp>
        <p:nvSpPr>
          <p:cNvPr id="4" name="Subtitle 3">
            <a:extLst>
              <a:ext uri="{FF2B5EF4-FFF2-40B4-BE49-F238E27FC236}">
                <a16:creationId xmlns:a16="http://schemas.microsoft.com/office/drawing/2014/main" id="{9DABE965-1424-6E49-8961-12E07CA0F2BE}"/>
              </a:ext>
            </a:extLst>
          </p:cNvPr>
          <p:cNvSpPr>
            <a:spLocks noGrp="1"/>
          </p:cNvSpPr>
          <p:nvPr>
            <p:ph type="subTitle" idx="2"/>
          </p:nvPr>
        </p:nvSpPr>
        <p:spPr/>
        <p:txBody>
          <a:bodyPr/>
          <a:lstStyle/>
          <a:p>
            <a:r>
              <a:rPr lang="en-US"/>
              <a:t>While majority of Strugglers and Rebounders are doing things differently</a:t>
            </a:r>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US"/>
              <a:t>: Source: </a:t>
            </a:r>
            <a:r>
              <a:rPr lang="en-US" err="1"/>
              <a:t>NielsenIQ</a:t>
            </a:r>
            <a:r>
              <a:rPr lang="en-US"/>
              <a:t> 2022 Consumer Outlook: Which of the following statements do you agree with?  No change</a:t>
            </a:r>
          </a:p>
        </p:txBody>
      </p:sp>
      <p:cxnSp>
        <p:nvCxnSpPr>
          <p:cNvPr id="6" name="Google Shape;1620;p118">
            <a:extLst>
              <a:ext uri="{FF2B5EF4-FFF2-40B4-BE49-F238E27FC236}">
                <a16:creationId xmlns:a16="http://schemas.microsoft.com/office/drawing/2014/main" id="{3B9DF3DA-286C-0345-8C32-1F6F9DE01E6A}"/>
              </a:ext>
            </a:extLst>
          </p:cNvPr>
          <p:cNvCxnSpPr>
            <a:cxnSpLocks/>
          </p:cNvCxnSpPr>
          <p:nvPr/>
        </p:nvCxnSpPr>
        <p:spPr>
          <a:xfrm>
            <a:off x="354650" y="1745725"/>
            <a:ext cx="8425149" cy="0"/>
          </a:xfrm>
          <a:prstGeom prst="straightConnector1">
            <a:avLst/>
          </a:prstGeom>
          <a:noFill/>
          <a:ln w="9525" cap="flat" cmpd="sng">
            <a:solidFill>
              <a:srgbClr val="333333"/>
            </a:solidFill>
            <a:prstDash val="solid"/>
            <a:round/>
            <a:headEnd type="none" w="med" len="med"/>
            <a:tailEnd type="none" w="med" len="med"/>
          </a:ln>
        </p:spPr>
      </p:cxnSp>
      <p:sp>
        <p:nvSpPr>
          <p:cNvPr id="7" name="Google Shape;1621;p118">
            <a:extLst>
              <a:ext uri="{FF2B5EF4-FFF2-40B4-BE49-F238E27FC236}">
                <a16:creationId xmlns:a16="http://schemas.microsoft.com/office/drawing/2014/main" id="{CACE8B8E-46A4-3941-88BB-AB087D2FF485}"/>
              </a:ext>
            </a:extLst>
          </p:cNvPr>
          <p:cNvSpPr txBox="1"/>
          <p:nvPr/>
        </p:nvSpPr>
        <p:spPr>
          <a:xfrm>
            <a:off x="354650" y="1225620"/>
            <a:ext cx="8425148" cy="300000"/>
          </a:xfrm>
          <a:prstGeom prst="rect">
            <a:avLst/>
          </a:prstGeom>
          <a:noFill/>
          <a:ln>
            <a:noFill/>
          </a:ln>
        </p:spPr>
        <p:txBody>
          <a:bodyPr spcFirstLastPara="1" wrap="square" lIns="0" tIns="45700" rIns="0" bIns="45700" anchor="t" anchorCtr="0">
            <a:noAutofit/>
          </a:bodyPr>
          <a:lstStyle/>
          <a:p>
            <a:pPr>
              <a:spcAft>
                <a:spcPts val="1200"/>
              </a:spcAft>
              <a:buSzPts val="1100"/>
            </a:pPr>
            <a:r>
              <a:rPr lang="en" sz="1300" b="1" dirty="0">
                <a:solidFill>
                  <a:srgbClr val="1A1A1A"/>
                </a:solidFill>
                <a:latin typeface="Montserrat"/>
                <a:ea typeface="Montserrat"/>
                <a:cs typeface="Montserrat"/>
                <a:sym typeface="Montserrat"/>
              </a:rPr>
              <a:t>Behavioral changes by key consumer cohorts</a:t>
            </a:r>
            <a:br>
              <a:rPr lang="en" b="1" dirty="0">
                <a:latin typeface="Montserrat" panose="00000500000000000000" pitchFamily="2" charset="0"/>
                <a:ea typeface="Montserrat"/>
                <a:cs typeface="Montserrat"/>
              </a:rPr>
            </a:br>
            <a:r>
              <a:rPr lang="en" sz="1000" dirty="0">
                <a:solidFill>
                  <a:srgbClr val="000000"/>
                </a:solidFill>
                <a:latin typeface="Montserrat"/>
                <a:ea typeface="Montserrat"/>
                <a:cs typeface="Montserrat"/>
                <a:sym typeface="Montserrat"/>
              </a:rPr>
              <a:t>% of respondents who </a:t>
            </a:r>
            <a:r>
              <a:rPr lang="en" sz="1000" dirty="0">
                <a:latin typeface="Montserrat"/>
                <a:ea typeface="Montserrat"/>
                <a:cs typeface="Montserrat"/>
                <a:sym typeface="Montserrat"/>
              </a:rPr>
              <a:t>have not changed</a:t>
            </a:r>
            <a:r>
              <a:rPr lang="en" sz="1000" dirty="0">
                <a:solidFill>
                  <a:srgbClr val="000000"/>
                </a:solidFill>
                <a:latin typeface="Montserrat"/>
                <a:ea typeface="Montserrat"/>
                <a:cs typeface="Montserrat"/>
                <a:sym typeface="Montserrat"/>
              </a:rPr>
              <a:t> their behavior since the onset of COVID-19</a:t>
            </a:r>
            <a:endParaRPr sz="1000" dirty="0">
              <a:solidFill>
                <a:srgbClr val="000000"/>
              </a:solidFill>
              <a:latin typeface="Montserrat"/>
              <a:ea typeface="Montserrat"/>
              <a:cs typeface="Montserrat"/>
              <a:sym typeface="Montserrat"/>
            </a:endParaRPr>
          </a:p>
        </p:txBody>
      </p:sp>
      <p:graphicFrame>
        <p:nvGraphicFramePr>
          <p:cNvPr id="12" name="Chart 11">
            <a:extLst>
              <a:ext uri="{FF2B5EF4-FFF2-40B4-BE49-F238E27FC236}">
                <a16:creationId xmlns:a16="http://schemas.microsoft.com/office/drawing/2014/main" id="{EF25382E-EE8E-CB42-B644-4FF76D3FBAB8}"/>
              </a:ext>
            </a:extLst>
          </p:cNvPr>
          <p:cNvGraphicFramePr/>
          <p:nvPr>
            <p:extLst>
              <p:ext uri="{D42A27DB-BD31-4B8C-83A1-F6EECF244321}">
                <p14:modId xmlns:p14="http://schemas.microsoft.com/office/powerpoint/2010/main" val="571081462"/>
              </p:ext>
            </p:extLst>
          </p:nvPr>
        </p:nvGraphicFramePr>
        <p:xfrm>
          <a:off x="354650" y="1745725"/>
          <a:ext cx="8425149" cy="24620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Table 6">
            <a:extLst>
              <a:ext uri="{FF2B5EF4-FFF2-40B4-BE49-F238E27FC236}">
                <a16:creationId xmlns:a16="http://schemas.microsoft.com/office/drawing/2014/main" id="{6F5FD73D-4843-2E4A-954A-79609045BF6D}"/>
              </a:ext>
            </a:extLst>
          </p:cNvPr>
          <p:cNvGraphicFramePr>
            <a:graphicFrameLocks noGrp="1"/>
          </p:cNvGraphicFramePr>
          <p:nvPr>
            <p:extLst>
              <p:ext uri="{D42A27DB-BD31-4B8C-83A1-F6EECF244321}">
                <p14:modId xmlns:p14="http://schemas.microsoft.com/office/powerpoint/2010/main" val="1364517769"/>
              </p:ext>
            </p:extLst>
          </p:nvPr>
        </p:nvGraphicFramePr>
        <p:xfrm>
          <a:off x="354650" y="3956324"/>
          <a:ext cx="8425150" cy="359999"/>
        </p:xfrm>
        <a:graphic>
          <a:graphicData uri="http://schemas.openxmlformats.org/drawingml/2006/table">
            <a:tbl>
              <a:tblPr firstRow="1" bandRow="1">
                <a:tableStyleId>{469CF8A6-BA74-41D0-844E-E492E5B354B2}</a:tableStyleId>
              </a:tblPr>
              <a:tblGrid>
                <a:gridCol w="1685030">
                  <a:extLst>
                    <a:ext uri="{9D8B030D-6E8A-4147-A177-3AD203B41FA5}">
                      <a16:colId xmlns:a16="http://schemas.microsoft.com/office/drawing/2014/main" val="1139890853"/>
                    </a:ext>
                  </a:extLst>
                </a:gridCol>
                <a:gridCol w="1685030">
                  <a:extLst>
                    <a:ext uri="{9D8B030D-6E8A-4147-A177-3AD203B41FA5}">
                      <a16:colId xmlns:a16="http://schemas.microsoft.com/office/drawing/2014/main" val="3956148710"/>
                    </a:ext>
                  </a:extLst>
                </a:gridCol>
                <a:gridCol w="1685030">
                  <a:extLst>
                    <a:ext uri="{9D8B030D-6E8A-4147-A177-3AD203B41FA5}">
                      <a16:colId xmlns:a16="http://schemas.microsoft.com/office/drawing/2014/main" val="4292928418"/>
                    </a:ext>
                  </a:extLst>
                </a:gridCol>
                <a:gridCol w="1685030">
                  <a:extLst>
                    <a:ext uri="{9D8B030D-6E8A-4147-A177-3AD203B41FA5}">
                      <a16:colId xmlns:a16="http://schemas.microsoft.com/office/drawing/2014/main" val="393088442"/>
                    </a:ext>
                  </a:extLst>
                </a:gridCol>
                <a:gridCol w="1685030">
                  <a:extLst>
                    <a:ext uri="{9D8B030D-6E8A-4147-A177-3AD203B41FA5}">
                      <a16:colId xmlns:a16="http://schemas.microsoft.com/office/drawing/2014/main" val="3504660325"/>
                    </a:ext>
                  </a:extLst>
                </a:gridCol>
              </a:tblGrid>
              <a:tr h="359999">
                <a:tc>
                  <a:txBody>
                    <a:bodyPr/>
                    <a:lstStyle/>
                    <a:p>
                      <a:r>
                        <a:rPr lang="en-US" sz="1000" b="1">
                          <a:solidFill>
                            <a:schemeClr val="bg1"/>
                          </a:solidFill>
                          <a:latin typeface="Montserrat" pitchFamily="2" charset="77"/>
                        </a:rPr>
                        <a:t>Strugglers</a:t>
                      </a:r>
                    </a:p>
                  </a:txBody>
                  <a:tcPr marL="468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880535"/>
                    </a:solidFill>
                  </a:tcPr>
                </a:tc>
                <a:tc>
                  <a:txBody>
                    <a:bodyPr/>
                    <a:lstStyle/>
                    <a:p>
                      <a:r>
                        <a:rPr lang="en-US" sz="1000" b="1">
                          <a:solidFill>
                            <a:schemeClr val="bg1"/>
                          </a:solidFill>
                          <a:latin typeface="Montserrat" pitchFamily="2" charset="77"/>
                        </a:rPr>
                        <a:t>Rebounders</a:t>
                      </a:r>
                    </a:p>
                  </a:txBody>
                  <a:tcPr marL="468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AD4400"/>
                    </a:solidFill>
                  </a:tcPr>
                </a:tc>
                <a:tc>
                  <a:txBody>
                    <a:bodyPr/>
                    <a:lstStyle/>
                    <a:p>
                      <a:r>
                        <a:rPr lang="en-US" sz="1000" b="1">
                          <a:solidFill>
                            <a:schemeClr val="bg1"/>
                          </a:solidFill>
                          <a:latin typeface="Montserrat" pitchFamily="2" charset="77"/>
                        </a:rPr>
                        <a:t>Cautious</a:t>
                      </a:r>
                    </a:p>
                  </a:txBody>
                  <a:tcPr marL="468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6D05"/>
                    </a:solidFill>
                  </a:tcPr>
                </a:tc>
                <a:tc>
                  <a:txBody>
                    <a:bodyPr/>
                    <a:lstStyle/>
                    <a:p>
                      <a:r>
                        <a:rPr lang="en-US" sz="1000" b="1">
                          <a:solidFill>
                            <a:schemeClr val="bg1"/>
                          </a:solidFill>
                          <a:latin typeface="Montserrat" pitchFamily="2" charset="77"/>
                        </a:rPr>
                        <a:t>Unchanged</a:t>
                      </a:r>
                    </a:p>
                  </a:txBody>
                  <a:tcPr marL="468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8F90"/>
                    </a:solidFill>
                  </a:tcPr>
                </a:tc>
                <a:tc>
                  <a:txBody>
                    <a:bodyPr/>
                    <a:lstStyle/>
                    <a:p>
                      <a:r>
                        <a:rPr lang="en-US" sz="1000" b="1">
                          <a:solidFill>
                            <a:schemeClr val="bg1"/>
                          </a:solidFill>
                          <a:latin typeface="Montserrat" pitchFamily="2" charset="77"/>
                        </a:rPr>
                        <a:t>Thrivers</a:t>
                      </a:r>
                    </a:p>
                  </a:txBody>
                  <a:tcPr marL="468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6A6B"/>
                    </a:solidFill>
                  </a:tcPr>
                </a:tc>
                <a:extLst>
                  <a:ext uri="{0D108BD9-81ED-4DB2-BD59-A6C34878D82A}">
                    <a16:rowId xmlns:a16="http://schemas.microsoft.com/office/drawing/2014/main" val="13202839"/>
                  </a:ext>
                </a:extLst>
              </a:tr>
            </a:tbl>
          </a:graphicData>
        </a:graphic>
      </p:graphicFrame>
      <p:pic>
        <p:nvPicPr>
          <p:cNvPr id="15" name="Picture 14">
            <a:extLst>
              <a:ext uri="{FF2B5EF4-FFF2-40B4-BE49-F238E27FC236}">
                <a16:creationId xmlns:a16="http://schemas.microsoft.com/office/drawing/2014/main" id="{76398225-6DB9-834B-9364-405A853C0DB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80455" y="4000578"/>
            <a:ext cx="277282" cy="277282"/>
          </a:xfrm>
          <a:prstGeom prst="rect">
            <a:avLst/>
          </a:prstGeom>
        </p:spPr>
      </p:pic>
      <p:pic>
        <p:nvPicPr>
          <p:cNvPr id="16" name="Picture 15">
            <a:extLst>
              <a:ext uri="{FF2B5EF4-FFF2-40B4-BE49-F238E27FC236}">
                <a16:creationId xmlns:a16="http://schemas.microsoft.com/office/drawing/2014/main" id="{C4FBDDD2-7BA8-3E4C-987E-5CBD5552949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05578" y="3996553"/>
            <a:ext cx="277281" cy="277281"/>
          </a:xfrm>
          <a:prstGeom prst="rect">
            <a:avLst/>
          </a:prstGeom>
        </p:spPr>
      </p:pic>
      <p:pic>
        <p:nvPicPr>
          <p:cNvPr id="17" name="Picture 16">
            <a:extLst>
              <a:ext uri="{FF2B5EF4-FFF2-40B4-BE49-F238E27FC236}">
                <a16:creationId xmlns:a16="http://schemas.microsoft.com/office/drawing/2014/main" id="{748A27DF-7B35-D44D-905E-F663F48CE4C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2835" y="3996553"/>
            <a:ext cx="277282" cy="277282"/>
          </a:xfrm>
          <a:prstGeom prst="rect">
            <a:avLst/>
          </a:prstGeom>
        </p:spPr>
      </p:pic>
      <p:pic>
        <p:nvPicPr>
          <p:cNvPr id="18" name="Picture 17">
            <a:extLst>
              <a:ext uri="{FF2B5EF4-FFF2-40B4-BE49-F238E27FC236}">
                <a16:creationId xmlns:a16="http://schemas.microsoft.com/office/drawing/2014/main" id="{F5B50F51-0706-3547-9B95-FEDA5A2583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47602" y="3996343"/>
            <a:ext cx="277200" cy="277200"/>
          </a:xfrm>
          <a:prstGeom prst="rect">
            <a:avLst/>
          </a:prstGeom>
        </p:spPr>
      </p:pic>
      <p:pic>
        <p:nvPicPr>
          <p:cNvPr id="19" name="Picture 18">
            <a:extLst>
              <a:ext uri="{FF2B5EF4-FFF2-40B4-BE49-F238E27FC236}">
                <a16:creationId xmlns:a16="http://schemas.microsoft.com/office/drawing/2014/main" id="{EE2B67AB-345C-B84A-9280-8F5F9495176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71525" y="4054112"/>
            <a:ext cx="277200" cy="158482"/>
          </a:xfrm>
          <a:prstGeom prst="rect">
            <a:avLst/>
          </a:prstGeom>
        </p:spPr>
      </p:pic>
    </p:spTree>
    <p:extLst>
      <p:ext uri="{BB962C8B-B14F-4D97-AF65-F5344CB8AC3E}">
        <p14:creationId xmlns:p14="http://schemas.microsoft.com/office/powerpoint/2010/main" val="2218765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28" name="Google Shape;612;p56">
            <a:extLst>
              <a:ext uri="{FF2B5EF4-FFF2-40B4-BE49-F238E27FC236}">
                <a16:creationId xmlns:a16="http://schemas.microsoft.com/office/drawing/2014/main" id="{D0A0B895-875A-DC48-880A-52122DDC8221}"/>
              </a:ext>
            </a:extLst>
          </p:cNvPr>
          <p:cNvSpPr txBox="1"/>
          <p:nvPr/>
        </p:nvSpPr>
        <p:spPr>
          <a:xfrm>
            <a:off x="356650" y="2761112"/>
            <a:ext cx="1805151" cy="1180200"/>
          </a:xfrm>
          <a:prstGeom prst="rect">
            <a:avLst/>
          </a:prstGeom>
          <a:noFill/>
          <a:ln>
            <a:noFill/>
          </a:ln>
        </p:spPr>
        <p:txBody>
          <a:bodyPr spcFirstLastPara="1" wrap="square" lIns="0" tIns="45700" rIns="0" bIns="45700" anchor="t" anchorCtr="0">
            <a:noAutofit/>
          </a:bodyPr>
          <a:lstStyle/>
          <a:p>
            <a:pPr lvl="0">
              <a:buSzPts val="1100"/>
            </a:pPr>
            <a:r>
              <a:rPr lang="en-NZ" sz="1200">
                <a:latin typeface="Montserrat" panose="00000500000000000000" pitchFamily="2" charset="0"/>
                <a:ea typeface="Montserrat"/>
                <a:cs typeface="Montserrat"/>
                <a:sym typeface="Montserrat"/>
              </a:rPr>
              <a:t>2019: 60.5%</a:t>
            </a:r>
          </a:p>
          <a:p>
            <a:pPr lvl="0">
              <a:buSzPts val="1100"/>
            </a:pPr>
            <a:r>
              <a:rPr lang="en-NZ" sz="1200" b="1">
                <a:latin typeface="Montserrat" panose="00000500000000000000" pitchFamily="2" charset="0"/>
                <a:ea typeface="Montserrat"/>
                <a:cs typeface="Montserrat"/>
                <a:sym typeface="Montserrat"/>
              </a:rPr>
              <a:t>2022: ▼ 59.3%</a:t>
            </a:r>
          </a:p>
          <a:p>
            <a:pPr lvl="0">
              <a:buSzPts val="1100"/>
            </a:pPr>
            <a:endParaRPr lang="en-NZ" sz="1200">
              <a:latin typeface="Montserrat" panose="00000500000000000000" pitchFamily="2" charset="0"/>
              <a:ea typeface="Montserrat"/>
              <a:cs typeface="Montserrat"/>
              <a:sym typeface="Montserrat"/>
            </a:endParaRPr>
          </a:p>
          <a:p>
            <a:pPr lvl="0">
              <a:buSzPts val="1100"/>
            </a:pPr>
            <a:endParaRPr lang="en-NZ" sz="1200">
              <a:latin typeface="Montserrat" panose="00000500000000000000" pitchFamily="2" charset="0"/>
              <a:ea typeface="Montserrat"/>
              <a:cs typeface="Montserrat"/>
              <a:sym typeface="Montserrat"/>
            </a:endParaRPr>
          </a:p>
          <a:p>
            <a:pPr lvl="0">
              <a:buSzPts val="1100"/>
            </a:pPr>
            <a:endParaRPr lang="en-NZ" sz="1200">
              <a:latin typeface="Montserrat" panose="00000500000000000000" pitchFamily="2" charset="0"/>
              <a:ea typeface="Montserrat"/>
              <a:cs typeface="Montserrat"/>
              <a:sym typeface="Montserrat"/>
            </a:endParaRPr>
          </a:p>
        </p:txBody>
      </p:sp>
      <p:sp>
        <p:nvSpPr>
          <p:cNvPr id="29" name="Google Shape;616;p56">
            <a:extLst>
              <a:ext uri="{FF2B5EF4-FFF2-40B4-BE49-F238E27FC236}">
                <a16:creationId xmlns:a16="http://schemas.microsoft.com/office/drawing/2014/main" id="{5BF1F122-F0C2-D145-B60F-679A1D2CC557}"/>
              </a:ext>
            </a:extLst>
          </p:cNvPr>
          <p:cNvSpPr txBox="1"/>
          <p:nvPr/>
        </p:nvSpPr>
        <p:spPr>
          <a:xfrm>
            <a:off x="2342070" y="2761112"/>
            <a:ext cx="1805151" cy="1180200"/>
          </a:xfrm>
          <a:prstGeom prst="rect">
            <a:avLst/>
          </a:prstGeom>
          <a:noFill/>
          <a:ln>
            <a:noFill/>
          </a:ln>
        </p:spPr>
        <p:txBody>
          <a:bodyPr spcFirstLastPara="1" wrap="square" lIns="0" tIns="45700" rIns="0" bIns="45700" anchor="t" anchorCtr="0">
            <a:noAutofit/>
          </a:bodyPr>
          <a:lstStyle/>
          <a:p>
            <a:pPr lvl="0">
              <a:buSzPts val="1100"/>
            </a:pPr>
            <a:r>
              <a:rPr lang="en-NZ" sz="1200">
                <a:latin typeface="Montserrat" panose="00000500000000000000" pitchFamily="2" charset="0"/>
                <a:ea typeface="Montserrat"/>
                <a:cs typeface="Montserrat"/>
                <a:sym typeface="Montserrat"/>
              </a:rPr>
              <a:t>2020: 8.9%</a:t>
            </a:r>
          </a:p>
          <a:p>
            <a:pPr lvl="0">
              <a:buSzPts val="1100"/>
            </a:pPr>
            <a:r>
              <a:rPr lang="en-NZ" sz="1200" b="1">
                <a:latin typeface="Montserrat" panose="00000500000000000000" pitchFamily="2" charset="0"/>
                <a:ea typeface="Montserrat"/>
                <a:cs typeface="Montserrat"/>
                <a:sym typeface="Montserrat"/>
              </a:rPr>
              <a:t>2022: ▼ 1.8%</a:t>
            </a:r>
          </a:p>
          <a:p>
            <a:pPr lvl="0">
              <a:buSzPts val="1100"/>
            </a:pPr>
            <a:endParaRPr lang="en-NZ" sz="1200">
              <a:latin typeface="Montserrat" panose="00000500000000000000" pitchFamily="2" charset="0"/>
              <a:ea typeface="Montserrat"/>
              <a:cs typeface="Montserrat"/>
              <a:sym typeface="Montserrat"/>
            </a:endParaRPr>
          </a:p>
          <a:p>
            <a:pPr lvl="0">
              <a:buSzPts val="1100"/>
            </a:pPr>
            <a:endParaRPr lang="en-NZ" sz="1200">
              <a:latin typeface="Montserrat" panose="00000500000000000000" pitchFamily="2" charset="0"/>
              <a:ea typeface="Montserrat"/>
              <a:cs typeface="Montserrat"/>
              <a:sym typeface="Montserrat"/>
            </a:endParaRPr>
          </a:p>
        </p:txBody>
      </p:sp>
      <p:sp>
        <p:nvSpPr>
          <p:cNvPr id="30" name="Google Shape;617;p56">
            <a:extLst>
              <a:ext uri="{FF2B5EF4-FFF2-40B4-BE49-F238E27FC236}">
                <a16:creationId xmlns:a16="http://schemas.microsoft.com/office/drawing/2014/main" id="{1E570440-FCA5-0E4C-BD29-F5F3F29DC2C2}"/>
              </a:ext>
            </a:extLst>
          </p:cNvPr>
          <p:cNvSpPr txBox="1"/>
          <p:nvPr/>
        </p:nvSpPr>
        <p:spPr>
          <a:xfrm>
            <a:off x="4327490" y="2761112"/>
            <a:ext cx="1805151" cy="1180200"/>
          </a:xfrm>
          <a:prstGeom prst="rect">
            <a:avLst/>
          </a:prstGeom>
          <a:noFill/>
          <a:ln>
            <a:noFill/>
          </a:ln>
        </p:spPr>
        <p:txBody>
          <a:bodyPr spcFirstLastPara="1" wrap="square" lIns="0" tIns="45700" rIns="0" bIns="45700" anchor="t" anchorCtr="0">
            <a:noAutofit/>
          </a:bodyPr>
          <a:lstStyle/>
          <a:p>
            <a:pPr lvl="0">
              <a:buSzPts val="1100"/>
            </a:pPr>
            <a:r>
              <a:rPr lang="en-NZ" sz="1200">
                <a:latin typeface="Montserrat" panose="00000500000000000000" pitchFamily="2" charset="0"/>
                <a:ea typeface="Montserrat"/>
                <a:cs typeface="Montserrat"/>
                <a:sym typeface="Montserrat"/>
              </a:rPr>
              <a:t>2020: 5.4%</a:t>
            </a:r>
          </a:p>
          <a:p>
            <a:pPr lvl="0">
              <a:buSzPts val="1100"/>
            </a:pPr>
            <a:r>
              <a:rPr lang="en-NZ" sz="1200" b="1">
                <a:latin typeface="Montserrat" panose="00000500000000000000" pitchFamily="2" charset="0"/>
                <a:ea typeface="Montserrat"/>
                <a:cs typeface="Montserrat"/>
                <a:sym typeface="Montserrat"/>
              </a:rPr>
              <a:t>2022: ▲ 5.9%</a:t>
            </a:r>
          </a:p>
          <a:p>
            <a:pPr lvl="0">
              <a:buSzPts val="1100"/>
            </a:pPr>
            <a:endParaRPr lang="en-NZ" sz="1200">
              <a:latin typeface="Montserrat" panose="00000500000000000000" pitchFamily="2" charset="0"/>
              <a:ea typeface="Montserrat"/>
              <a:cs typeface="Montserrat"/>
              <a:sym typeface="Montserrat"/>
            </a:endParaRPr>
          </a:p>
          <a:p>
            <a:pPr lvl="0">
              <a:buSzPts val="1100"/>
            </a:pPr>
            <a:endParaRPr lang="en-NZ" sz="1200">
              <a:latin typeface="Montserrat" panose="00000500000000000000" pitchFamily="2" charset="0"/>
              <a:ea typeface="Montserrat"/>
              <a:cs typeface="Montserrat"/>
              <a:sym typeface="Montserrat"/>
            </a:endParaRPr>
          </a:p>
          <a:p>
            <a:pPr lvl="0">
              <a:buSzPts val="1100"/>
            </a:pPr>
            <a:endParaRPr lang="en-NZ" sz="1200">
              <a:latin typeface="Montserrat" panose="00000500000000000000" pitchFamily="2" charset="0"/>
              <a:ea typeface="Montserrat"/>
              <a:cs typeface="Montserrat"/>
              <a:sym typeface="Montserrat"/>
            </a:endParaRPr>
          </a:p>
        </p:txBody>
      </p:sp>
      <p:pic>
        <p:nvPicPr>
          <p:cNvPr id="880" name="Google Shape;880;p7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61425" y="10475"/>
            <a:ext cx="2585574" cy="5122575"/>
          </a:xfrm>
          <a:prstGeom prst="rect">
            <a:avLst/>
          </a:prstGeom>
          <a:noFill/>
          <a:ln>
            <a:noFill/>
          </a:ln>
        </p:spPr>
      </p:pic>
      <p:sp>
        <p:nvSpPr>
          <p:cNvPr id="882" name="Google Shape;882;p72"/>
          <p:cNvSpPr txBox="1">
            <a:spLocks noGrp="1"/>
          </p:cNvSpPr>
          <p:nvPr>
            <p:ph type="subTitle" idx="1"/>
          </p:nvPr>
        </p:nvSpPr>
        <p:spPr>
          <a:prstGeom prst="rect">
            <a:avLst/>
          </a:prstGeom>
        </p:spPr>
        <p:txBody>
          <a:bodyPr spcFirstLastPara="1" wrap="square" lIns="0" tIns="91425" rIns="0" bIns="91425" anchor="b" anchorCtr="0">
            <a:noAutofit/>
          </a:bodyPr>
          <a:lstStyle/>
          <a:p>
            <a:r>
              <a:rPr lang="en-AU"/>
              <a:t>Source: ILO World Employment and Social Outlook – Trends 2022</a:t>
            </a:r>
          </a:p>
        </p:txBody>
      </p:sp>
      <p:sp>
        <p:nvSpPr>
          <p:cNvPr id="881" name="Google Shape;881;p72"/>
          <p:cNvSpPr txBox="1">
            <a:spLocks noGrp="1"/>
          </p:cNvSpPr>
          <p:nvPr>
            <p:ph type="title"/>
          </p:nvPr>
        </p:nvSpPr>
        <p:spPr>
          <a:prstGeom prst="rect">
            <a:avLst/>
          </a:prstGeom>
        </p:spPr>
        <p:txBody>
          <a:bodyPr spcFirstLastPara="1" wrap="square" lIns="0" tIns="91425" rIns="0" bIns="91425" anchor="t" anchorCtr="0">
            <a:noAutofit/>
          </a:bodyPr>
          <a:lstStyle/>
          <a:p>
            <a:pPr lvl="0"/>
            <a:r>
              <a:rPr lang="en-NZ">
                <a:latin typeface="Montserrat"/>
              </a:rPr>
              <a:t>Suppressed </a:t>
            </a:r>
            <a:r>
              <a:rPr lang="en-NZ" err="1">
                <a:latin typeface="Montserrat"/>
              </a:rPr>
              <a:t>labor</a:t>
            </a:r>
            <a:r>
              <a:rPr lang="en-NZ">
                <a:latin typeface="Montserrat"/>
              </a:rPr>
              <a:t> markets underpin inequality</a:t>
            </a:r>
          </a:p>
        </p:txBody>
      </p:sp>
      <p:sp>
        <p:nvSpPr>
          <p:cNvPr id="2" name="Subtitle 1">
            <a:extLst>
              <a:ext uri="{FF2B5EF4-FFF2-40B4-BE49-F238E27FC236}">
                <a16:creationId xmlns:a16="http://schemas.microsoft.com/office/drawing/2014/main" id="{D6E16544-33E7-4F7E-9458-3DB5B68237F4}"/>
              </a:ext>
            </a:extLst>
          </p:cNvPr>
          <p:cNvSpPr>
            <a:spLocks noGrp="1"/>
          </p:cNvSpPr>
          <p:nvPr>
            <p:ph type="subTitle" idx="2"/>
          </p:nvPr>
        </p:nvSpPr>
        <p:spPr>
          <a:xfrm>
            <a:off x="322914" y="857551"/>
            <a:ext cx="5901000" cy="384300"/>
          </a:xfrm>
        </p:spPr>
        <p:txBody>
          <a:bodyPr/>
          <a:lstStyle/>
          <a:p>
            <a:r>
              <a:rPr lang="en-NZ">
                <a:latin typeface="Montserrat"/>
              </a:rPr>
              <a:t>Global </a:t>
            </a:r>
            <a:r>
              <a:rPr lang="en-NZ" err="1">
                <a:latin typeface="Montserrat"/>
              </a:rPr>
              <a:t>labor</a:t>
            </a:r>
            <a:r>
              <a:rPr lang="en-NZ">
                <a:latin typeface="Montserrat"/>
              </a:rPr>
              <a:t> force participation to remain 1.2 percentage points below 2019</a:t>
            </a:r>
            <a:endParaRPr lang="en-AU"/>
          </a:p>
        </p:txBody>
      </p:sp>
      <p:sp>
        <p:nvSpPr>
          <p:cNvPr id="10" name="Slide Number Placeholder 1">
            <a:extLst>
              <a:ext uri="{FF2B5EF4-FFF2-40B4-BE49-F238E27FC236}">
                <a16:creationId xmlns:a16="http://schemas.microsoft.com/office/drawing/2014/main" id="{B02502DA-480B-A244-A66E-DB8B75F0362F}"/>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latin typeface="Montserrat" panose="00000500000000000000" pitchFamily="2" charset="0"/>
              </a:rPr>
              <a:pPr/>
              <a:t>3</a:t>
            </a:fld>
            <a:endParaRPr lang="en-PH">
              <a:latin typeface="Montserrat" panose="00000500000000000000" pitchFamily="2" charset="0"/>
            </a:endParaRPr>
          </a:p>
        </p:txBody>
      </p:sp>
      <p:sp>
        <p:nvSpPr>
          <p:cNvPr id="11" name="Google Shape;647;p58">
            <a:extLst>
              <a:ext uri="{FF2B5EF4-FFF2-40B4-BE49-F238E27FC236}">
                <a16:creationId xmlns:a16="http://schemas.microsoft.com/office/drawing/2014/main" id="{D8F72ACE-4887-9D4F-B879-0F0F8698DBC7}"/>
              </a:ext>
            </a:extLst>
          </p:cNvPr>
          <p:cNvSpPr txBox="1"/>
          <p:nvPr/>
        </p:nvSpPr>
        <p:spPr>
          <a:xfrm>
            <a:off x="356660" y="2157551"/>
            <a:ext cx="1554900" cy="530100"/>
          </a:xfrm>
          <a:prstGeom prst="rect">
            <a:avLst/>
          </a:prstGeom>
          <a:noFill/>
          <a:ln>
            <a:noFill/>
          </a:ln>
        </p:spPr>
        <p:txBody>
          <a:bodyPr spcFirstLastPara="1" wrap="square" lIns="0" tIns="0" rIns="0" bIns="45700" anchor="t" anchorCtr="0">
            <a:noAutofit/>
          </a:bodyPr>
          <a:lstStyle/>
          <a:p>
            <a:pPr lvl="0"/>
            <a:r>
              <a:rPr lang="en-NZ" sz="1200" b="1" err="1">
                <a:latin typeface="Montserrat" panose="00000500000000000000" pitchFamily="2" charset="0"/>
                <a:ea typeface="Montserrat"/>
                <a:cs typeface="Montserrat"/>
                <a:sym typeface="Montserrat"/>
              </a:rPr>
              <a:t>Labor</a:t>
            </a:r>
            <a:r>
              <a:rPr lang="en-NZ" sz="1200" b="1">
                <a:latin typeface="Montserrat" panose="00000500000000000000" pitchFamily="2" charset="0"/>
                <a:ea typeface="Montserrat"/>
                <a:cs typeface="Montserrat"/>
                <a:sym typeface="Montserrat"/>
              </a:rPr>
              <a:t> force participation rate</a:t>
            </a:r>
          </a:p>
        </p:txBody>
      </p:sp>
      <p:cxnSp>
        <p:nvCxnSpPr>
          <p:cNvPr id="15" name="Google Shape;653;p58">
            <a:extLst>
              <a:ext uri="{FF2B5EF4-FFF2-40B4-BE49-F238E27FC236}">
                <a16:creationId xmlns:a16="http://schemas.microsoft.com/office/drawing/2014/main" id="{890547F5-FCD1-EE4A-A9C2-20E86176398F}"/>
              </a:ext>
            </a:extLst>
          </p:cNvPr>
          <p:cNvCxnSpPr>
            <a:cxnSpLocks/>
          </p:cNvCxnSpPr>
          <p:nvPr/>
        </p:nvCxnSpPr>
        <p:spPr>
          <a:xfrm>
            <a:off x="354650" y="2687757"/>
            <a:ext cx="1807151" cy="0"/>
          </a:xfrm>
          <a:prstGeom prst="straightConnector1">
            <a:avLst/>
          </a:prstGeom>
          <a:noFill/>
          <a:ln w="9525" cap="flat" cmpd="sng">
            <a:solidFill>
              <a:srgbClr val="333333"/>
            </a:solidFill>
            <a:prstDash val="solid"/>
            <a:round/>
            <a:headEnd type="none" w="med" len="med"/>
            <a:tailEnd type="none" w="med" len="med"/>
          </a:ln>
        </p:spPr>
      </p:cxnSp>
      <p:sp>
        <p:nvSpPr>
          <p:cNvPr id="22" name="Google Shape;647;p58">
            <a:extLst>
              <a:ext uri="{FF2B5EF4-FFF2-40B4-BE49-F238E27FC236}">
                <a16:creationId xmlns:a16="http://schemas.microsoft.com/office/drawing/2014/main" id="{EBA5E45C-A95D-5345-8AE7-9AF93AB013B1}"/>
              </a:ext>
            </a:extLst>
          </p:cNvPr>
          <p:cNvSpPr txBox="1"/>
          <p:nvPr/>
        </p:nvSpPr>
        <p:spPr>
          <a:xfrm>
            <a:off x="2344080" y="2157551"/>
            <a:ext cx="1554900" cy="530100"/>
          </a:xfrm>
          <a:prstGeom prst="rect">
            <a:avLst/>
          </a:prstGeom>
          <a:noFill/>
          <a:ln>
            <a:noFill/>
          </a:ln>
        </p:spPr>
        <p:txBody>
          <a:bodyPr spcFirstLastPara="1" wrap="square" lIns="0" tIns="0" rIns="0" bIns="45700" anchor="t" anchorCtr="0">
            <a:noAutofit/>
          </a:bodyPr>
          <a:lstStyle/>
          <a:p>
            <a:pPr lvl="0"/>
            <a:r>
              <a:rPr lang="en-NZ" sz="1200" b="1">
                <a:latin typeface="Montserrat" panose="00000500000000000000" pitchFamily="2" charset="0"/>
                <a:ea typeface="Montserrat"/>
                <a:cs typeface="Montserrat"/>
                <a:sym typeface="Montserrat"/>
              </a:rPr>
              <a:t>Working hours lost due to COVID-19</a:t>
            </a:r>
          </a:p>
          <a:p>
            <a:pPr lvl="0"/>
            <a:endParaRPr lang="en-NZ" sz="1200" b="1">
              <a:latin typeface="Montserrat" panose="00000500000000000000" pitchFamily="2" charset="0"/>
              <a:ea typeface="Montserrat"/>
              <a:cs typeface="Montserrat"/>
              <a:sym typeface="Montserrat"/>
            </a:endParaRPr>
          </a:p>
        </p:txBody>
      </p:sp>
      <p:cxnSp>
        <p:nvCxnSpPr>
          <p:cNvPr id="24" name="Google Shape;653;p58">
            <a:extLst>
              <a:ext uri="{FF2B5EF4-FFF2-40B4-BE49-F238E27FC236}">
                <a16:creationId xmlns:a16="http://schemas.microsoft.com/office/drawing/2014/main" id="{B14554A6-F8A6-534D-BC6E-D8E9474D09CD}"/>
              </a:ext>
            </a:extLst>
          </p:cNvPr>
          <p:cNvCxnSpPr>
            <a:cxnSpLocks/>
          </p:cNvCxnSpPr>
          <p:nvPr/>
        </p:nvCxnSpPr>
        <p:spPr>
          <a:xfrm>
            <a:off x="2342070" y="2687757"/>
            <a:ext cx="1807151" cy="0"/>
          </a:xfrm>
          <a:prstGeom prst="straightConnector1">
            <a:avLst/>
          </a:prstGeom>
          <a:noFill/>
          <a:ln w="9525" cap="flat" cmpd="sng">
            <a:solidFill>
              <a:srgbClr val="333333"/>
            </a:solidFill>
            <a:prstDash val="solid"/>
            <a:round/>
            <a:headEnd type="none" w="med" len="med"/>
            <a:tailEnd type="none" w="med" len="med"/>
          </a:ln>
        </p:spPr>
      </p:cxnSp>
      <p:sp>
        <p:nvSpPr>
          <p:cNvPr id="25" name="Google Shape;647;p58">
            <a:extLst>
              <a:ext uri="{FF2B5EF4-FFF2-40B4-BE49-F238E27FC236}">
                <a16:creationId xmlns:a16="http://schemas.microsoft.com/office/drawing/2014/main" id="{5E7F049A-3198-344F-B376-F2910EC1D0CE}"/>
              </a:ext>
            </a:extLst>
          </p:cNvPr>
          <p:cNvSpPr txBox="1"/>
          <p:nvPr/>
        </p:nvSpPr>
        <p:spPr>
          <a:xfrm>
            <a:off x="4331502" y="2157551"/>
            <a:ext cx="1554900" cy="530100"/>
          </a:xfrm>
          <a:prstGeom prst="rect">
            <a:avLst/>
          </a:prstGeom>
          <a:noFill/>
          <a:ln>
            <a:noFill/>
          </a:ln>
        </p:spPr>
        <p:txBody>
          <a:bodyPr spcFirstLastPara="1" wrap="square" lIns="0" tIns="0" rIns="0" bIns="45700" anchor="t" anchorCtr="0">
            <a:noAutofit/>
          </a:bodyPr>
          <a:lstStyle/>
          <a:p>
            <a:pPr lvl="0"/>
            <a:r>
              <a:rPr lang="en-NZ" sz="1200" b="1">
                <a:latin typeface="Montserrat" panose="00000500000000000000" pitchFamily="2" charset="0"/>
                <a:ea typeface="Montserrat"/>
                <a:cs typeface="Montserrat"/>
                <a:sym typeface="Montserrat"/>
              </a:rPr>
              <a:t>Unemployment</a:t>
            </a:r>
          </a:p>
          <a:p>
            <a:pPr lvl="0"/>
            <a:endParaRPr lang="en-NZ" sz="1200" b="1">
              <a:latin typeface="Montserrat" panose="00000500000000000000" pitchFamily="2" charset="0"/>
              <a:ea typeface="Montserrat"/>
              <a:cs typeface="Montserrat"/>
              <a:sym typeface="Montserrat"/>
            </a:endParaRPr>
          </a:p>
        </p:txBody>
      </p:sp>
      <p:cxnSp>
        <p:nvCxnSpPr>
          <p:cNvPr id="27" name="Google Shape;653;p58">
            <a:extLst>
              <a:ext uri="{FF2B5EF4-FFF2-40B4-BE49-F238E27FC236}">
                <a16:creationId xmlns:a16="http://schemas.microsoft.com/office/drawing/2014/main" id="{1960AD0E-01A2-E343-8A43-3D14FA7874AC}"/>
              </a:ext>
            </a:extLst>
          </p:cNvPr>
          <p:cNvCxnSpPr>
            <a:cxnSpLocks/>
          </p:cNvCxnSpPr>
          <p:nvPr/>
        </p:nvCxnSpPr>
        <p:spPr>
          <a:xfrm>
            <a:off x="4329492" y="2687757"/>
            <a:ext cx="1807151" cy="0"/>
          </a:xfrm>
          <a:prstGeom prst="straightConnector1">
            <a:avLst/>
          </a:prstGeom>
          <a:noFill/>
          <a:ln w="9525" cap="flat" cmpd="sng">
            <a:solidFill>
              <a:srgbClr val="333333"/>
            </a:solidFill>
            <a:prstDash val="solid"/>
            <a:round/>
            <a:headEnd type="none" w="med" len="med"/>
            <a:tailEnd type="none" w="med" len="med"/>
          </a:ln>
        </p:spPr>
      </p:cxnSp>
    </p:spTree>
    <p:extLst>
      <p:ext uri="{BB962C8B-B14F-4D97-AF65-F5344CB8AC3E}">
        <p14:creationId xmlns:p14="http://schemas.microsoft.com/office/powerpoint/2010/main" val="76757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p:txBody>
          <a:bodyPr/>
          <a:lstStyle/>
          <a:p>
            <a:r>
              <a:rPr lang="en-US"/>
              <a:t>Understanding new lifestyle habits creates new ways to connect</a:t>
            </a:r>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US"/>
              <a:t>Source: NielsenIQ 2022 Consumer Outlook: Which of the following statements do you agree with?  Order based on global rank. Bars highlighted where over index on global average</a:t>
            </a:r>
          </a:p>
        </p:txBody>
      </p:sp>
      <p:graphicFrame>
        <p:nvGraphicFramePr>
          <p:cNvPr id="7" name="Table 6">
            <a:extLst>
              <a:ext uri="{FF2B5EF4-FFF2-40B4-BE49-F238E27FC236}">
                <a16:creationId xmlns:a16="http://schemas.microsoft.com/office/drawing/2014/main" id="{A2562D5F-27F1-854C-85F7-DB1C7F07AE1B}"/>
              </a:ext>
            </a:extLst>
          </p:cNvPr>
          <p:cNvGraphicFramePr>
            <a:graphicFrameLocks noGrp="1"/>
          </p:cNvGraphicFramePr>
          <p:nvPr>
            <p:extLst>
              <p:ext uri="{D42A27DB-BD31-4B8C-83A1-F6EECF244321}">
                <p14:modId xmlns:p14="http://schemas.microsoft.com/office/powerpoint/2010/main" val="3226888875"/>
              </p:ext>
            </p:extLst>
          </p:nvPr>
        </p:nvGraphicFramePr>
        <p:xfrm>
          <a:off x="354650" y="1262790"/>
          <a:ext cx="8434802" cy="3515235"/>
        </p:xfrm>
        <a:graphic>
          <a:graphicData uri="http://schemas.openxmlformats.org/drawingml/2006/table">
            <a:tbl>
              <a:tblPr firstRow="1" bandRow="1"/>
              <a:tblGrid>
                <a:gridCol w="1779897">
                  <a:extLst>
                    <a:ext uri="{9D8B030D-6E8A-4147-A177-3AD203B41FA5}">
                      <a16:colId xmlns:a16="http://schemas.microsoft.com/office/drawing/2014/main" val="2663285264"/>
                    </a:ext>
                  </a:extLst>
                </a:gridCol>
                <a:gridCol w="1330981">
                  <a:extLst>
                    <a:ext uri="{9D8B030D-6E8A-4147-A177-3AD203B41FA5}">
                      <a16:colId xmlns:a16="http://schemas.microsoft.com/office/drawing/2014/main" val="2860231798"/>
                    </a:ext>
                  </a:extLst>
                </a:gridCol>
                <a:gridCol w="1330981">
                  <a:extLst>
                    <a:ext uri="{9D8B030D-6E8A-4147-A177-3AD203B41FA5}">
                      <a16:colId xmlns:a16="http://schemas.microsoft.com/office/drawing/2014/main" val="2473043665"/>
                    </a:ext>
                  </a:extLst>
                </a:gridCol>
                <a:gridCol w="1330981">
                  <a:extLst>
                    <a:ext uri="{9D8B030D-6E8A-4147-A177-3AD203B41FA5}">
                      <a16:colId xmlns:a16="http://schemas.microsoft.com/office/drawing/2014/main" val="3307722450"/>
                    </a:ext>
                  </a:extLst>
                </a:gridCol>
                <a:gridCol w="1330981">
                  <a:extLst>
                    <a:ext uri="{9D8B030D-6E8A-4147-A177-3AD203B41FA5}">
                      <a16:colId xmlns:a16="http://schemas.microsoft.com/office/drawing/2014/main" val="508718921"/>
                    </a:ext>
                  </a:extLst>
                </a:gridCol>
                <a:gridCol w="1330981">
                  <a:extLst>
                    <a:ext uri="{9D8B030D-6E8A-4147-A177-3AD203B41FA5}">
                      <a16:colId xmlns:a16="http://schemas.microsoft.com/office/drawing/2014/main" val="3755908454"/>
                    </a:ext>
                  </a:extLst>
                </a:gridCol>
              </a:tblGrid>
              <a:tr h="33711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chemeClr val="bg1"/>
                          </a:solidFill>
                          <a:effectLst/>
                          <a:uLnTx/>
                          <a:uFillTx/>
                          <a:latin typeface="Montserrat"/>
                          <a:ea typeface="Avenir"/>
                          <a:cs typeface="Avenir"/>
                          <a:sym typeface="Avenir"/>
                        </a:rPr>
                        <a:t>Changed lifestyles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Strugglers</a:t>
                      </a:r>
                      <a:endParaRPr kumimoji="0" lang="en-AU" sz="900" b="1" i="0" u="none" strike="noStrike" kern="0" cap="none" spc="0" normalizeH="0" baseline="0" noProof="0">
                        <a:ln>
                          <a:noFill/>
                        </a:ln>
                        <a:solidFill>
                          <a:schemeClr val="bg1"/>
                        </a:solidFill>
                        <a:effectLst/>
                        <a:uLnTx/>
                        <a:uFillTx/>
                        <a:latin typeface="Montserrat"/>
                        <a:ea typeface="+mn-ea"/>
                        <a:cs typeface="+mn-cs"/>
                        <a:sym typeface="Avenir"/>
                      </a:endParaRP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80535"/>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Rebounders</a:t>
                      </a:r>
                      <a:endParaRPr kumimoji="0" lang="en-AU" sz="900" b="1" i="0" u="none" strike="noStrike" kern="0" cap="none" spc="0" normalizeH="0" baseline="0" noProof="0">
                        <a:ln>
                          <a:noFill/>
                        </a:ln>
                        <a:solidFill>
                          <a:schemeClr val="bg1"/>
                        </a:solidFill>
                        <a:effectLst/>
                        <a:uLnTx/>
                        <a:uFillTx/>
                        <a:latin typeface="Montserrat"/>
                        <a:ea typeface="+mn-ea"/>
                        <a:cs typeface="+mn-cs"/>
                        <a:sym typeface="Avenir"/>
                      </a:endParaRP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D4400"/>
                    </a:solidFill>
                  </a:tcPr>
                </a:tc>
                <a:tc>
                  <a:txBody>
                    <a:bodyPr/>
                    <a:lstStyle/>
                    <a:p>
                      <a:pPr marR="0" lvl="0" algn="l" defTabSz="914400" rtl="0">
                        <a:lnSpc>
                          <a:spcPct val="100000"/>
                        </a:lnSpc>
                        <a:spcBef>
                          <a:spcPts val="0"/>
                        </a:spcBef>
                        <a:spcAft>
                          <a:spcPts val="0"/>
                        </a:spcAft>
                        <a:buFont typeface="Arial"/>
                        <a:buNone/>
                        <a:tabLst/>
                        <a:defRPr/>
                      </a:pPr>
                      <a:r>
                        <a:rPr kumimoji="0" lang="en-AU" sz="900" b="1" i="0" u="none" strike="noStrike" cap="none">
                          <a:solidFill>
                            <a:schemeClr val="bg1"/>
                          </a:solidFill>
                          <a:effectLst/>
                          <a:latin typeface="Montserrat"/>
                          <a:ea typeface="+mn-ea"/>
                          <a:cs typeface="+mn-cs"/>
                          <a:sym typeface="Avenir"/>
                        </a:rPr>
                        <a:t>Cautious</a:t>
                      </a: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6D05"/>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Unchanged</a:t>
                      </a:r>
                      <a:endParaRPr kumimoji="0" lang="en-AU" sz="900" b="1" i="0" u="none" strike="noStrike" kern="0" cap="none" spc="0" normalizeH="0" baseline="0" noProof="0">
                        <a:ln>
                          <a:noFill/>
                        </a:ln>
                        <a:solidFill>
                          <a:schemeClr val="bg1"/>
                        </a:solidFill>
                        <a:effectLst/>
                        <a:uLnTx/>
                        <a:uFillTx/>
                        <a:latin typeface="Montserrat"/>
                        <a:ea typeface="+mn-ea"/>
                        <a:cs typeface="+mn-cs"/>
                        <a:sym typeface="Avenir"/>
                      </a:endParaRP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8F90"/>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Thrivers</a:t>
                      </a:r>
                      <a:endParaRPr kumimoji="0" lang="en-AU" sz="900" b="1" i="0" u="none" strike="noStrike" kern="0" cap="none" spc="0" normalizeH="0" baseline="0">
                        <a:ln>
                          <a:noFill/>
                        </a:ln>
                        <a:solidFill>
                          <a:schemeClr val="bg1"/>
                        </a:solidFill>
                        <a:effectLst/>
                        <a:uLnTx/>
                        <a:uFillTx/>
                        <a:latin typeface="Montserrat"/>
                        <a:ea typeface="+mn-ea"/>
                        <a:cs typeface="+mn-cs"/>
                        <a:sym typeface="Arial"/>
                      </a:endParaRP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A6B"/>
                    </a:solidFill>
                  </a:tcPr>
                </a:tc>
                <a:extLst>
                  <a:ext uri="{0D108BD9-81ED-4DB2-BD59-A6C34878D82A}">
                    <a16:rowId xmlns:a16="http://schemas.microsoft.com/office/drawing/2014/main" val="756485368"/>
                  </a:ext>
                </a:extLst>
              </a:tr>
              <a:tr h="281236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schemeClr val="bg1"/>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AD4400"/>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6D05"/>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6699FF"/>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1000" b="0" i="0" u="none" strike="noStrike" kern="0" cap="none" spc="0" normalizeH="0" baseline="0" noProof="0">
                        <a:ln>
                          <a:noFill/>
                        </a:ln>
                        <a:solidFill>
                          <a:srgbClr val="0056FF"/>
                        </a:solidFill>
                        <a:effectLst/>
                        <a:uLnTx/>
                        <a:uFillTx/>
                        <a:latin typeface="Montserrat" panose="00000500000000000000" pitchFamily="2" charset="0"/>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endParaRPr lang="en-AU" sz="1000" b="0">
                        <a:solidFill>
                          <a:schemeClr val="bg1">
                            <a:lumMod val="50000"/>
                          </a:schemeClr>
                        </a:solidFill>
                        <a:latin typeface="Montserrat" panose="000005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1003931"/>
                  </a:ext>
                </a:extLst>
              </a:tr>
              <a:tr h="23597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1" i="0" u="none" strike="noStrike" kern="0" cap="none" spc="0" normalizeH="0" baseline="0" noProof="0">
                        <a:ln>
                          <a:noFill/>
                        </a:ln>
                        <a:solidFill>
                          <a:schemeClr val="bg1"/>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chemeClr val="bg1"/>
                          </a:solidFill>
                          <a:effectLst/>
                          <a:uLnTx/>
                          <a:uFillTx/>
                          <a:latin typeface="Montserrat"/>
                          <a:ea typeface="Avenir"/>
                          <a:cs typeface="Avenir"/>
                          <a:sym typeface="Avenir"/>
                        </a:rPr>
                        <a:t>Homebound saver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80535"/>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chemeClr val="bg1"/>
                          </a:solidFill>
                          <a:effectLst/>
                          <a:uLnTx/>
                          <a:uFillTx/>
                          <a:latin typeface="Montserrat"/>
                          <a:ea typeface="Avenir"/>
                          <a:cs typeface="Avenir"/>
                          <a:sym typeface="Avenir"/>
                        </a:rPr>
                        <a:t>Do things differently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D44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chemeClr val="bg1"/>
                          </a:solidFill>
                          <a:effectLst/>
                          <a:uLnTx/>
                          <a:uFillTx/>
                          <a:latin typeface="Montserrat"/>
                          <a:ea typeface="Avenir"/>
                          <a:cs typeface="Avenir"/>
                          <a:sym typeface="Avenir"/>
                        </a:rPr>
                        <a:t>Healthy me &amp; planet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6D05"/>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900" b="1" i="0" u="none" strike="noStrike" kern="0" cap="none" spc="0" normalizeH="0" baseline="0" noProof="0">
                          <a:ln>
                            <a:noFill/>
                          </a:ln>
                          <a:solidFill>
                            <a:schemeClr val="bg1"/>
                          </a:solidFill>
                          <a:effectLst/>
                          <a:uLnTx/>
                          <a:uFillTx/>
                          <a:latin typeface="Montserrat"/>
                          <a:ea typeface="Avenir"/>
                          <a:cs typeface="Avenir"/>
                          <a:sym typeface="Avenir"/>
                        </a:rPr>
                        <a:t>Minimal change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8F90"/>
                    </a:solidFill>
                  </a:tcPr>
                </a:tc>
                <a:tc>
                  <a:txBody>
                    <a:bodyPr/>
                    <a:lstStyle/>
                    <a:p>
                      <a:pPr algn="l"/>
                      <a:r>
                        <a:rPr lang="en-AU" sz="900" b="1">
                          <a:solidFill>
                            <a:schemeClr val="bg1"/>
                          </a:solidFill>
                          <a:latin typeface="Montserrat"/>
                        </a:rPr>
                        <a:t>Embracing change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A6B"/>
                    </a:solidFill>
                  </a:tcPr>
                </a:tc>
                <a:extLst>
                  <a:ext uri="{0D108BD9-81ED-4DB2-BD59-A6C34878D82A}">
                    <a16:rowId xmlns:a16="http://schemas.microsoft.com/office/drawing/2014/main" val="1395534004"/>
                  </a:ext>
                </a:extLst>
              </a:tr>
            </a:tbl>
          </a:graphicData>
        </a:graphic>
      </p:graphicFrame>
      <p:graphicFrame>
        <p:nvGraphicFramePr>
          <p:cNvPr id="8" name="Chart 7">
            <a:extLst>
              <a:ext uri="{FF2B5EF4-FFF2-40B4-BE49-F238E27FC236}">
                <a16:creationId xmlns:a16="http://schemas.microsoft.com/office/drawing/2014/main" id="{59ACD372-06F4-9647-BCDF-2B0CA827919D}"/>
              </a:ext>
            </a:extLst>
          </p:cNvPr>
          <p:cNvGraphicFramePr/>
          <p:nvPr>
            <p:extLst>
              <p:ext uri="{D42A27DB-BD31-4B8C-83A1-F6EECF244321}">
                <p14:modId xmlns:p14="http://schemas.microsoft.com/office/powerpoint/2010/main" val="1292478243"/>
              </p:ext>
            </p:extLst>
          </p:nvPr>
        </p:nvGraphicFramePr>
        <p:xfrm>
          <a:off x="6605225" y="1644073"/>
          <a:ext cx="2089894" cy="2715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A27B65B9-A732-E942-BF54-DED1FA6AA676}"/>
              </a:ext>
            </a:extLst>
          </p:cNvPr>
          <p:cNvGraphicFramePr/>
          <p:nvPr>
            <p:extLst>
              <p:ext uri="{D42A27DB-BD31-4B8C-83A1-F6EECF244321}">
                <p14:modId xmlns:p14="http://schemas.microsoft.com/office/powerpoint/2010/main" val="2211464965"/>
              </p:ext>
            </p:extLst>
          </p:nvPr>
        </p:nvGraphicFramePr>
        <p:xfrm>
          <a:off x="5273987" y="1644073"/>
          <a:ext cx="2089894" cy="27154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BB5AFCB9-CE70-3D48-A4C3-E7A725F40316}"/>
              </a:ext>
            </a:extLst>
          </p:cNvPr>
          <p:cNvGraphicFramePr/>
          <p:nvPr>
            <p:extLst>
              <p:ext uri="{D42A27DB-BD31-4B8C-83A1-F6EECF244321}">
                <p14:modId xmlns:p14="http://schemas.microsoft.com/office/powerpoint/2010/main" val="2856925386"/>
              </p:ext>
            </p:extLst>
          </p:nvPr>
        </p:nvGraphicFramePr>
        <p:xfrm>
          <a:off x="3853006" y="1644073"/>
          <a:ext cx="2292263" cy="271549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9A928819-0E55-034F-97FC-05C7F1A02067}"/>
              </a:ext>
            </a:extLst>
          </p:cNvPr>
          <p:cNvGraphicFramePr/>
          <p:nvPr>
            <p:extLst>
              <p:ext uri="{D42A27DB-BD31-4B8C-83A1-F6EECF244321}">
                <p14:modId xmlns:p14="http://schemas.microsoft.com/office/powerpoint/2010/main" val="1667583495"/>
              </p:ext>
            </p:extLst>
          </p:nvPr>
        </p:nvGraphicFramePr>
        <p:xfrm>
          <a:off x="2532220" y="1644073"/>
          <a:ext cx="2227384" cy="271549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a:extLst>
              <a:ext uri="{FF2B5EF4-FFF2-40B4-BE49-F238E27FC236}">
                <a16:creationId xmlns:a16="http://schemas.microsoft.com/office/drawing/2014/main" id="{8F878BD4-AB94-7647-87CA-FD141E6B9831}"/>
              </a:ext>
            </a:extLst>
          </p:cNvPr>
          <p:cNvGraphicFramePr/>
          <p:nvPr>
            <p:extLst>
              <p:ext uri="{D42A27DB-BD31-4B8C-83A1-F6EECF244321}">
                <p14:modId xmlns:p14="http://schemas.microsoft.com/office/powerpoint/2010/main" val="942074907"/>
              </p:ext>
            </p:extLst>
          </p:nvPr>
        </p:nvGraphicFramePr>
        <p:xfrm>
          <a:off x="312701" y="1644073"/>
          <a:ext cx="3553858" cy="2715491"/>
        </p:xfrm>
        <a:graphic>
          <a:graphicData uri="http://schemas.openxmlformats.org/drawingml/2006/chart">
            <c:chart xmlns:c="http://schemas.openxmlformats.org/drawingml/2006/chart" xmlns:r="http://schemas.openxmlformats.org/officeDocument/2006/relationships" r:id="rId7"/>
          </a:graphicData>
        </a:graphic>
      </p:graphicFrame>
      <p:pic>
        <p:nvPicPr>
          <p:cNvPr id="13" name="Picture 12">
            <a:extLst>
              <a:ext uri="{FF2B5EF4-FFF2-40B4-BE49-F238E27FC236}">
                <a16:creationId xmlns:a16="http://schemas.microsoft.com/office/drawing/2014/main" id="{1D8CC757-980B-284A-8FD5-8A962CDADCE3}"/>
              </a:ext>
            </a:extLst>
          </p:cNvPr>
          <p:cNvPicPr>
            <a:picLocks noChangeAspect="1"/>
          </p:cNvPicPr>
          <p:nvPr/>
        </p:nvPicPr>
        <p:blipFill>
          <a:blip r:embed="rId8"/>
          <a:stretch>
            <a:fillRect/>
          </a:stretch>
        </p:blipFill>
        <p:spPr>
          <a:xfrm>
            <a:off x="-4470865" y="1004850"/>
            <a:ext cx="4371975" cy="3518100"/>
          </a:xfrm>
          <a:prstGeom prst="rect">
            <a:avLst/>
          </a:prstGeom>
        </p:spPr>
      </p:pic>
      <p:pic>
        <p:nvPicPr>
          <p:cNvPr id="14" name="Picture 13">
            <a:extLst>
              <a:ext uri="{FF2B5EF4-FFF2-40B4-BE49-F238E27FC236}">
                <a16:creationId xmlns:a16="http://schemas.microsoft.com/office/drawing/2014/main" id="{9133209B-2160-6647-8793-CC7891C7B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63208" y="1295505"/>
            <a:ext cx="277282" cy="277282"/>
          </a:xfrm>
          <a:prstGeom prst="rect">
            <a:avLst/>
          </a:prstGeom>
        </p:spPr>
      </p:pic>
      <p:pic>
        <p:nvPicPr>
          <p:cNvPr id="15" name="Picture 14">
            <a:extLst>
              <a:ext uri="{FF2B5EF4-FFF2-40B4-BE49-F238E27FC236}">
                <a16:creationId xmlns:a16="http://schemas.microsoft.com/office/drawing/2014/main" id="{6E9DCB0C-30D2-054A-9067-A4AB39D9C1B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540849" y="1291480"/>
            <a:ext cx="277281" cy="277281"/>
          </a:xfrm>
          <a:prstGeom prst="rect">
            <a:avLst/>
          </a:prstGeom>
        </p:spPr>
      </p:pic>
      <p:pic>
        <p:nvPicPr>
          <p:cNvPr id="16" name="Picture 15">
            <a:extLst>
              <a:ext uri="{FF2B5EF4-FFF2-40B4-BE49-F238E27FC236}">
                <a16:creationId xmlns:a16="http://schemas.microsoft.com/office/drawing/2014/main" id="{9A32D076-AE86-4F46-9468-6D16085CFC0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214681" y="1291480"/>
            <a:ext cx="277282" cy="277282"/>
          </a:xfrm>
          <a:prstGeom prst="rect">
            <a:avLst/>
          </a:prstGeom>
        </p:spPr>
      </p:pic>
      <p:pic>
        <p:nvPicPr>
          <p:cNvPr id="17" name="Picture 16">
            <a:extLst>
              <a:ext uri="{FF2B5EF4-FFF2-40B4-BE49-F238E27FC236}">
                <a16:creationId xmlns:a16="http://schemas.microsoft.com/office/drawing/2014/main" id="{8CA8ABF0-8C26-6842-8519-C753BFD3D27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523139" y="1291270"/>
            <a:ext cx="277200" cy="277200"/>
          </a:xfrm>
          <a:prstGeom prst="rect">
            <a:avLst/>
          </a:prstGeom>
        </p:spPr>
      </p:pic>
      <p:pic>
        <p:nvPicPr>
          <p:cNvPr id="18" name="Picture 17">
            <a:extLst>
              <a:ext uri="{FF2B5EF4-FFF2-40B4-BE49-F238E27FC236}">
                <a16:creationId xmlns:a16="http://schemas.microsoft.com/office/drawing/2014/main" id="{EA9ABFCE-98D7-9B42-913E-451A1FC5044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196732" y="1360762"/>
            <a:ext cx="277200" cy="158482"/>
          </a:xfrm>
          <a:prstGeom prst="rect">
            <a:avLst/>
          </a:prstGeom>
        </p:spPr>
      </p:pic>
    </p:spTree>
    <p:extLst>
      <p:ext uri="{BB962C8B-B14F-4D97-AF65-F5344CB8AC3E}">
        <p14:creationId xmlns:p14="http://schemas.microsoft.com/office/powerpoint/2010/main" val="2515763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p:txBody>
          <a:bodyPr/>
          <a:lstStyle/>
          <a:p>
            <a:r>
              <a:rPr lang="en-US"/>
              <a:t>Some new habits are consistent for all; others unique to segment</a:t>
            </a:r>
          </a:p>
        </p:txBody>
      </p:sp>
      <p:sp>
        <p:nvSpPr>
          <p:cNvPr id="4" name="Subtitle 3">
            <a:extLst>
              <a:ext uri="{FF2B5EF4-FFF2-40B4-BE49-F238E27FC236}">
                <a16:creationId xmlns:a16="http://schemas.microsoft.com/office/drawing/2014/main" id="{9DABE965-1424-6E49-8961-12E07CA0F2BE}"/>
              </a:ext>
            </a:extLst>
          </p:cNvPr>
          <p:cNvSpPr>
            <a:spLocks noGrp="1"/>
          </p:cNvSpPr>
          <p:nvPr>
            <p:ph type="subTitle" idx="2"/>
          </p:nvPr>
        </p:nvSpPr>
        <p:spPr/>
        <p:txBody>
          <a:bodyPr/>
          <a:lstStyle/>
          <a:p>
            <a:r>
              <a:rPr lang="en-US"/>
              <a:t>Preference for local and planning for OOS consistent for all</a:t>
            </a:r>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US"/>
              <a:t>Source: NielsenIQ 2022 Consumer Outlook: Which of the following statements do you agree with?  Order based on global rank. Bars highlighted where over index on global average</a:t>
            </a:r>
          </a:p>
        </p:txBody>
      </p:sp>
      <p:graphicFrame>
        <p:nvGraphicFramePr>
          <p:cNvPr id="8" name="Table 7">
            <a:extLst>
              <a:ext uri="{FF2B5EF4-FFF2-40B4-BE49-F238E27FC236}">
                <a16:creationId xmlns:a16="http://schemas.microsoft.com/office/drawing/2014/main" id="{3C786FD3-6FA9-9E4E-BAB3-D476D5A3D859}"/>
              </a:ext>
            </a:extLst>
          </p:cNvPr>
          <p:cNvGraphicFramePr>
            <a:graphicFrameLocks noGrp="1"/>
          </p:cNvGraphicFramePr>
          <p:nvPr>
            <p:extLst>
              <p:ext uri="{D42A27DB-BD31-4B8C-83A1-F6EECF244321}">
                <p14:modId xmlns:p14="http://schemas.microsoft.com/office/powerpoint/2010/main" val="3617164916"/>
              </p:ext>
            </p:extLst>
          </p:nvPr>
        </p:nvGraphicFramePr>
        <p:xfrm>
          <a:off x="354650" y="1262790"/>
          <a:ext cx="8434802" cy="3527948"/>
        </p:xfrm>
        <a:graphic>
          <a:graphicData uri="http://schemas.openxmlformats.org/drawingml/2006/table">
            <a:tbl>
              <a:tblPr firstRow="1" bandRow="1"/>
              <a:tblGrid>
                <a:gridCol w="1779897">
                  <a:extLst>
                    <a:ext uri="{9D8B030D-6E8A-4147-A177-3AD203B41FA5}">
                      <a16:colId xmlns:a16="http://schemas.microsoft.com/office/drawing/2014/main" val="2663285264"/>
                    </a:ext>
                  </a:extLst>
                </a:gridCol>
                <a:gridCol w="1330981">
                  <a:extLst>
                    <a:ext uri="{9D8B030D-6E8A-4147-A177-3AD203B41FA5}">
                      <a16:colId xmlns:a16="http://schemas.microsoft.com/office/drawing/2014/main" val="2860231798"/>
                    </a:ext>
                  </a:extLst>
                </a:gridCol>
                <a:gridCol w="1330981">
                  <a:extLst>
                    <a:ext uri="{9D8B030D-6E8A-4147-A177-3AD203B41FA5}">
                      <a16:colId xmlns:a16="http://schemas.microsoft.com/office/drawing/2014/main" val="2473043665"/>
                    </a:ext>
                  </a:extLst>
                </a:gridCol>
                <a:gridCol w="1330981">
                  <a:extLst>
                    <a:ext uri="{9D8B030D-6E8A-4147-A177-3AD203B41FA5}">
                      <a16:colId xmlns:a16="http://schemas.microsoft.com/office/drawing/2014/main" val="3307722450"/>
                    </a:ext>
                  </a:extLst>
                </a:gridCol>
                <a:gridCol w="1330981">
                  <a:extLst>
                    <a:ext uri="{9D8B030D-6E8A-4147-A177-3AD203B41FA5}">
                      <a16:colId xmlns:a16="http://schemas.microsoft.com/office/drawing/2014/main" val="508718921"/>
                    </a:ext>
                  </a:extLst>
                </a:gridCol>
                <a:gridCol w="1330981">
                  <a:extLst>
                    <a:ext uri="{9D8B030D-6E8A-4147-A177-3AD203B41FA5}">
                      <a16:colId xmlns:a16="http://schemas.microsoft.com/office/drawing/2014/main" val="3755908454"/>
                    </a:ext>
                  </a:extLst>
                </a:gridCol>
              </a:tblGrid>
              <a:tr h="33711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chemeClr val="bg1"/>
                          </a:solidFill>
                          <a:effectLst/>
                          <a:uLnTx/>
                          <a:uFillTx/>
                          <a:latin typeface="Montserrat"/>
                          <a:ea typeface="Avenir"/>
                          <a:cs typeface="Avenir"/>
                          <a:sym typeface="Avenir"/>
                        </a:rPr>
                        <a:t>Changed shopping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Strugglers</a:t>
                      </a:r>
                      <a:endParaRPr kumimoji="0" lang="en-AU" sz="900" b="1" i="0" u="none" strike="noStrike" kern="0" cap="none" spc="0" normalizeH="0" baseline="0" noProof="0">
                        <a:ln>
                          <a:noFill/>
                        </a:ln>
                        <a:solidFill>
                          <a:schemeClr val="bg1"/>
                        </a:solidFill>
                        <a:effectLst/>
                        <a:uLnTx/>
                        <a:uFillTx/>
                        <a:latin typeface="Montserrat"/>
                        <a:ea typeface="+mn-ea"/>
                        <a:cs typeface="+mn-cs"/>
                        <a:sym typeface="Avenir"/>
                      </a:endParaRPr>
                    </a:p>
                  </a:txBody>
                  <a:tcPr marL="39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80535"/>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Rebounders</a:t>
                      </a:r>
                      <a:endParaRPr kumimoji="0" lang="en-AU" sz="900" b="1" i="0" u="none" strike="noStrike" kern="0" cap="none" spc="0" normalizeH="0" baseline="0" noProof="0">
                        <a:ln>
                          <a:noFill/>
                        </a:ln>
                        <a:solidFill>
                          <a:schemeClr val="bg1"/>
                        </a:solidFill>
                        <a:effectLst/>
                        <a:uLnTx/>
                        <a:uFillTx/>
                        <a:latin typeface="Montserrat"/>
                        <a:ea typeface="+mn-ea"/>
                        <a:cs typeface="+mn-cs"/>
                        <a:sym typeface="Avenir"/>
                      </a:endParaRPr>
                    </a:p>
                  </a:txBody>
                  <a:tcPr marL="39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D4400"/>
                    </a:solidFill>
                  </a:tcPr>
                </a:tc>
                <a:tc>
                  <a:txBody>
                    <a:bodyPr/>
                    <a:lstStyle/>
                    <a:p>
                      <a:pPr marR="0" lvl="0" algn="l" defTabSz="914400" rtl="0">
                        <a:lnSpc>
                          <a:spcPct val="100000"/>
                        </a:lnSpc>
                        <a:spcBef>
                          <a:spcPts val="0"/>
                        </a:spcBef>
                        <a:spcAft>
                          <a:spcPts val="0"/>
                        </a:spcAft>
                        <a:buFont typeface="Arial"/>
                        <a:buNone/>
                        <a:tabLst/>
                        <a:defRPr/>
                      </a:pPr>
                      <a:r>
                        <a:rPr kumimoji="0" lang="en-AU" sz="900" b="1" i="0" u="none" strike="noStrike" cap="none">
                          <a:solidFill>
                            <a:schemeClr val="bg1"/>
                          </a:solidFill>
                          <a:effectLst/>
                          <a:latin typeface="Montserrat"/>
                          <a:ea typeface="+mn-ea"/>
                          <a:cs typeface="+mn-cs"/>
                          <a:sym typeface="Avenir"/>
                        </a:rPr>
                        <a:t>Cautious</a:t>
                      </a:r>
                    </a:p>
                  </a:txBody>
                  <a:tcPr marL="39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6D05"/>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Unchanged</a:t>
                      </a:r>
                      <a:endParaRPr kumimoji="0" lang="en-AU" sz="900" b="1" i="0" u="none" strike="noStrike" kern="0" cap="none" spc="0" normalizeH="0" baseline="0" noProof="0">
                        <a:ln>
                          <a:noFill/>
                        </a:ln>
                        <a:solidFill>
                          <a:schemeClr val="bg1"/>
                        </a:solidFill>
                        <a:effectLst/>
                        <a:uLnTx/>
                        <a:uFillTx/>
                        <a:latin typeface="Montserrat"/>
                        <a:ea typeface="+mn-ea"/>
                        <a:cs typeface="+mn-cs"/>
                        <a:sym typeface="Avenir"/>
                      </a:endParaRPr>
                    </a:p>
                  </a:txBody>
                  <a:tcPr marL="39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8F90"/>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Thrivers</a:t>
                      </a:r>
                      <a:endParaRPr kumimoji="0" lang="en-AU" sz="900" b="1" i="0" u="none" strike="noStrike" kern="0" cap="none" spc="0" normalizeH="0" baseline="0">
                        <a:ln>
                          <a:noFill/>
                        </a:ln>
                        <a:solidFill>
                          <a:schemeClr val="bg1"/>
                        </a:solidFill>
                        <a:effectLst/>
                        <a:uLnTx/>
                        <a:uFillTx/>
                        <a:latin typeface="Montserrat"/>
                        <a:ea typeface="+mn-ea"/>
                        <a:cs typeface="+mn-cs"/>
                        <a:sym typeface="Arial"/>
                      </a:endParaRPr>
                    </a:p>
                  </a:txBody>
                  <a:tcPr marL="39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A6B"/>
                    </a:solidFill>
                  </a:tcPr>
                </a:tc>
                <a:extLst>
                  <a:ext uri="{0D108BD9-81ED-4DB2-BD59-A6C34878D82A}">
                    <a16:rowId xmlns:a16="http://schemas.microsoft.com/office/drawing/2014/main" val="756485368"/>
                  </a:ext>
                </a:extLst>
              </a:tr>
              <a:tr h="295486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schemeClr val="bg1"/>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AD4400"/>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6D05"/>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6699FF"/>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1000" b="0" i="0" u="none" strike="noStrike" kern="0" cap="none" spc="0" normalizeH="0" baseline="0" noProof="0">
                        <a:ln>
                          <a:noFill/>
                        </a:ln>
                        <a:solidFill>
                          <a:srgbClr val="0056FF"/>
                        </a:solidFill>
                        <a:effectLst/>
                        <a:uLnTx/>
                        <a:uFillTx/>
                        <a:latin typeface="Montserrat" panose="00000500000000000000" pitchFamily="2" charset="0"/>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endParaRPr lang="en-AU" sz="1000" b="0">
                        <a:solidFill>
                          <a:schemeClr val="bg1">
                            <a:lumMod val="50000"/>
                          </a:schemeClr>
                        </a:solidFill>
                        <a:latin typeface="Montserrat" panose="000005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1003931"/>
                  </a:ext>
                </a:extLst>
              </a:tr>
              <a:tr h="23597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1" i="0" u="none" strike="noStrike" kern="0" cap="none" spc="0" normalizeH="0" baseline="0" noProof="0">
                        <a:ln>
                          <a:noFill/>
                        </a:ln>
                        <a:solidFill>
                          <a:schemeClr val="bg1"/>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chemeClr val="bg1"/>
                          </a:solidFill>
                          <a:effectLst/>
                          <a:uLnTx/>
                          <a:uFillTx/>
                          <a:latin typeface="Montserrat"/>
                          <a:ea typeface="Avenir"/>
                          <a:cs typeface="Avenir"/>
                          <a:sym typeface="Avenir"/>
                        </a:rPr>
                        <a:t>Local, Assurance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80535"/>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chemeClr val="bg1"/>
                          </a:solidFill>
                          <a:effectLst/>
                          <a:uLnTx/>
                          <a:uFillTx/>
                          <a:latin typeface="Montserrat"/>
                          <a:ea typeface="Avenir"/>
                          <a:cs typeface="Avenir"/>
                          <a:sym typeface="Avenir"/>
                        </a:rPr>
                        <a:t>Omni explorer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D44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chemeClr val="bg1"/>
                          </a:solidFill>
                          <a:effectLst/>
                          <a:uLnTx/>
                          <a:uFillTx/>
                          <a:latin typeface="Montserrat"/>
                          <a:ea typeface="Avenir"/>
                          <a:cs typeface="Avenir"/>
                          <a:sym typeface="Avenir"/>
                        </a:rPr>
                        <a:t>Local supporter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6D05"/>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900" b="1" i="0" u="none" strike="noStrike" kern="0" cap="none" spc="0" normalizeH="0" baseline="0" noProof="0">
                          <a:ln>
                            <a:noFill/>
                          </a:ln>
                          <a:solidFill>
                            <a:schemeClr val="bg1"/>
                          </a:solidFill>
                          <a:effectLst/>
                          <a:uLnTx/>
                          <a:uFillTx/>
                          <a:latin typeface="Montserrat"/>
                          <a:ea typeface="Avenir"/>
                          <a:cs typeface="Avenir"/>
                          <a:sym typeface="Avenir"/>
                        </a:rPr>
                        <a:t>Minimal change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8F90"/>
                    </a:solidFill>
                  </a:tcPr>
                </a:tc>
                <a:tc>
                  <a:txBody>
                    <a:bodyPr/>
                    <a:lstStyle/>
                    <a:p>
                      <a:pPr algn="l"/>
                      <a:r>
                        <a:rPr lang="en-AU" sz="900" b="1">
                          <a:solidFill>
                            <a:schemeClr val="bg1"/>
                          </a:solidFill>
                          <a:latin typeface="Montserrat"/>
                        </a:rPr>
                        <a:t>Omni convenience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A6B"/>
                    </a:solidFill>
                  </a:tcPr>
                </a:tc>
                <a:extLst>
                  <a:ext uri="{0D108BD9-81ED-4DB2-BD59-A6C34878D82A}">
                    <a16:rowId xmlns:a16="http://schemas.microsoft.com/office/drawing/2014/main" val="1395534004"/>
                  </a:ext>
                </a:extLst>
              </a:tr>
            </a:tbl>
          </a:graphicData>
        </a:graphic>
      </p:graphicFrame>
      <p:graphicFrame>
        <p:nvGraphicFramePr>
          <p:cNvPr id="9" name="Chart 8">
            <a:extLst>
              <a:ext uri="{FF2B5EF4-FFF2-40B4-BE49-F238E27FC236}">
                <a16:creationId xmlns:a16="http://schemas.microsoft.com/office/drawing/2014/main" id="{CBD7EF44-BB9D-904B-BF63-9C40607F926E}"/>
              </a:ext>
            </a:extLst>
          </p:cNvPr>
          <p:cNvGraphicFramePr/>
          <p:nvPr>
            <p:extLst>
              <p:ext uri="{D42A27DB-BD31-4B8C-83A1-F6EECF244321}">
                <p14:modId xmlns:p14="http://schemas.microsoft.com/office/powerpoint/2010/main" val="2711627319"/>
              </p:ext>
            </p:extLst>
          </p:nvPr>
        </p:nvGraphicFramePr>
        <p:xfrm>
          <a:off x="6668588" y="1638300"/>
          <a:ext cx="2168387" cy="29037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745FDBA4-937F-4E4B-903A-483A694C5024}"/>
              </a:ext>
            </a:extLst>
          </p:cNvPr>
          <p:cNvGraphicFramePr/>
          <p:nvPr>
            <p:extLst>
              <p:ext uri="{D42A27DB-BD31-4B8C-83A1-F6EECF244321}">
                <p14:modId xmlns:p14="http://schemas.microsoft.com/office/powerpoint/2010/main" val="634438178"/>
              </p:ext>
            </p:extLst>
          </p:nvPr>
        </p:nvGraphicFramePr>
        <p:xfrm>
          <a:off x="5166953" y="1638300"/>
          <a:ext cx="2338984" cy="29037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E7384D32-B898-6A4F-AB73-CAE7641D4F75}"/>
              </a:ext>
            </a:extLst>
          </p:cNvPr>
          <p:cNvGraphicFramePr/>
          <p:nvPr>
            <p:extLst>
              <p:ext uri="{D42A27DB-BD31-4B8C-83A1-F6EECF244321}">
                <p14:modId xmlns:p14="http://schemas.microsoft.com/office/powerpoint/2010/main" val="2580008378"/>
              </p:ext>
            </p:extLst>
          </p:nvPr>
        </p:nvGraphicFramePr>
        <p:xfrm>
          <a:off x="3883549" y="1638300"/>
          <a:ext cx="2209136" cy="29037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AB2896E1-6B4F-F548-98C2-60DCA56DBB71}"/>
              </a:ext>
            </a:extLst>
          </p:cNvPr>
          <p:cNvGraphicFramePr/>
          <p:nvPr>
            <p:extLst>
              <p:ext uri="{D42A27DB-BD31-4B8C-83A1-F6EECF244321}">
                <p14:modId xmlns:p14="http://schemas.microsoft.com/office/powerpoint/2010/main" val="1027023947"/>
              </p:ext>
            </p:extLst>
          </p:nvPr>
        </p:nvGraphicFramePr>
        <p:xfrm>
          <a:off x="2122311" y="1638300"/>
          <a:ext cx="2640189" cy="29037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Chart 12">
            <a:extLst>
              <a:ext uri="{FF2B5EF4-FFF2-40B4-BE49-F238E27FC236}">
                <a16:creationId xmlns:a16="http://schemas.microsoft.com/office/drawing/2014/main" id="{5C8D6CEF-D2F7-5847-A969-A22C95A06256}"/>
              </a:ext>
            </a:extLst>
          </p:cNvPr>
          <p:cNvGraphicFramePr/>
          <p:nvPr>
            <p:extLst>
              <p:ext uri="{D42A27DB-BD31-4B8C-83A1-F6EECF244321}">
                <p14:modId xmlns:p14="http://schemas.microsoft.com/office/powerpoint/2010/main" val="231933567"/>
              </p:ext>
            </p:extLst>
          </p:nvPr>
        </p:nvGraphicFramePr>
        <p:xfrm>
          <a:off x="182101" y="1638300"/>
          <a:ext cx="3404331" cy="2903700"/>
        </p:xfrm>
        <a:graphic>
          <a:graphicData uri="http://schemas.openxmlformats.org/drawingml/2006/chart">
            <c:chart xmlns:c="http://schemas.openxmlformats.org/drawingml/2006/chart" xmlns:r="http://schemas.openxmlformats.org/officeDocument/2006/relationships" r:id="rId7"/>
          </a:graphicData>
        </a:graphic>
      </p:graphicFrame>
      <p:pic>
        <p:nvPicPr>
          <p:cNvPr id="14" name="Picture 13">
            <a:extLst>
              <a:ext uri="{FF2B5EF4-FFF2-40B4-BE49-F238E27FC236}">
                <a16:creationId xmlns:a16="http://schemas.microsoft.com/office/drawing/2014/main" id="{337EE03A-69FE-1B47-A884-719F5DAC5DFA}"/>
              </a:ext>
            </a:extLst>
          </p:cNvPr>
          <p:cNvPicPr>
            <a:picLocks noChangeAspect="1"/>
          </p:cNvPicPr>
          <p:nvPr/>
        </p:nvPicPr>
        <p:blipFill>
          <a:blip r:embed="rId8"/>
          <a:stretch>
            <a:fillRect/>
          </a:stretch>
        </p:blipFill>
        <p:spPr>
          <a:xfrm>
            <a:off x="-4440552" y="1483216"/>
            <a:ext cx="4410075" cy="3283049"/>
          </a:xfrm>
          <a:prstGeom prst="rect">
            <a:avLst/>
          </a:prstGeom>
        </p:spPr>
      </p:pic>
      <p:pic>
        <p:nvPicPr>
          <p:cNvPr id="15" name="Picture 14">
            <a:extLst>
              <a:ext uri="{FF2B5EF4-FFF2-40B4-BE49-F238E27FC236}">
                <a16:creationId xmlns:a16="http://schemas.microsoft.com/office/drawing/2014/main" id="{75720829-7042-1F4B-897D-E5E221ADF45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63208" y="1295505"/>
            <a:ext cx="277282" cy="277282"/>
          </a:xfrm>
          <a:prstGeom prst="rect">
            <a:avLst/>
          </a:prstGeom>
        </p:spPr>
      </p:pic>
      <p:pic>
        <p:nvPicPr>
          <p:cNvPr id="16" name="Picture 15">
            <a:extLst>
              <a:ext uri="{FF2B5EF4-FFF2-40B4-BE49-F238E27FC236}">
                <a16:creationId xmlns:a16="http://schemas.microsoft.com/office/drawing/2014/main" id="{2D62BD53-D056-8B43-8239-A40D43B4E35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540849" y="1291480"/>
            <a:ext cx="277281" cy="277281"/>
          </a:xfrm>
          <a:prstGeom prst="rect">
            <a:avLst/>
          </a:prstGeom>
        </p:spPr>
      </p:pic>
      <p:pic>
        <p:nvPicPr>
          <p:cNvPr id="17" name="Picture 16">
            <a:extLst>
              <a:ext uri="{FF2B5EF4-FFF2-40B4-BE49-F238E27FC236}">
                <a16:creationId xmlns:a16="http://schemas.microsoft.com/office/drawing/2014/main" id="{5D15AC71-079F-F347-95A9-E2138065C8E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214681" y="1291480"/>
            <a:ext cx="277282" cy="277282"/>
          </a:xfrm>
          <a:prstGeom prst="rect">
            <a:avLst/>
          </a:prstGeom>
        </p:spPr>
      </p:pic>
      <p:pic>
        <p:nvPicPr>
          <p:cNvPr id="18" name="Picture 17">
            <a:extLst>
              <a:ext uri="{FF2B5EF4-FFF2-40B4-BE49-F238E27FC236}">
                <a16:creationId xmlns:a16="http://schemas.microsoft.com/office/drawing/2014/main" id="{E61BAC45-F0BB-6E4B-9596-B50FAC89FC7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523139" y="1291270"/>
            <a:ext cx="277200" cy="277200"/>
          </a:xfrm>
          <a:prstGeom prst="rect">
            <a:avLst/>
          </a:prstGeom>
        </p:spPr>
      </p:pic>
      <p:pic>
        <p:nvPicPr>
          <p:cNvPr id="19" name="Picture 18">
            <a:extLst>
              <a:ext uri="{FF2B5EF4-FFF2-40B4-BE49-F238E27FC236}">
                <a16:creationId xmlns:a16="http://schemas.microsoft.com/office/drawing/2014/main" id="{82931687-4F41-5743-B859-D3441C94658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196732" y="1360762"/>
            <a:ext cx="277200" cy="158482"/>
          </a:xfrm>
          <a:prstGeom prst="rect">
            <a:avLst/>
          </a:prstGeom>
        </p:spPr>
      </p:pic>
    </p:spTree>
    <p:extLst>
      <p:ext uri="{BB962C8B-B14F-4D97-AF65-F5344CB8AC3E}">
        <p14:creationId xmlns:p14="http://schemas.microsoft.com/office/powerpoint/2010/main" val="1983764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p:txBody>
          <a:bodyPr/>
          <a:lstStyle/>
          <a:p>
            <a:r>
              <a:rPr lang="en-US"/>
              <a:t>Changed consumption behaviors offer new opportunities to appeal to different segments</a:t>
            </a:r>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US"/>
              <a:t>Source: NielsenIQ 2022 Consumer Outlook: Which of the following statements do you agree with?  Order based on global rank. Bars highlighted where over index on global average</a:t>
            </a:r>
          </a:p>
        </p:txBody>
      </p:sp>
      <p:graphicFrame>
        <p:nvGraphicFramePr>
          <p:cNvPr id="7" name="Table 6">
            <a:extLst>
              <a:ext uri="{FF2B5EF4-FFF2-40B4-BE49-F238E27FC236}">
                <a16:creationId xmlns:a16="http://schemas.microsoft.com/office/drawing/2014/main" id="{D4B78CDD-F928-114C-8FA5-D01A1F0CAC40}"/>
              </a:ext>
            </a:extLst>
          </p:cNvPr>
          <p:cNvGraphicFramePr>
            <a:graphicFrameLocks noGrp="1"/>
          </p:cNvGraphicFramePr>
          <p:nvPr>
            <p:extLst>
              <p:ext uri="{D42A27DB-BD31-4B8C-83A1-F6EECF244321}">
                <p14:modId xmlns:p14="http://schemas.microsoft.com/office/powerpoint/2010/main" val="3765868782"/>
              </p:ext>
            </p:extLst>
          </p:nvPr>
        </p:nvGraphicFramePr>
        <p:xfrm>
          <a:off x="354650" y="1262790"/>
          <a:ext cx="8434802" cy="3515235"/>
        </p:xfrm>
        <a:graphic>
          <a:graphicData uri="http://schemas.openxmlformats.org/drawingml/2006/table">
            <a:tbl>
              <a:tblPr firstRow="1" bandRow="1"/>
              <a:tblGrid>
                <a:gridCol w="1779897">
                  <a:extLst>
                    <a:ext uri="{9D8B030D-6E8A-4147-A177-3AD203B41FA5}">
                      <a16:colId xmlns:a16="http://schemas.microsoft.com/office/drawing/2014/main" val="2663285264"/>
                    </a:ext>
                  </a:extLst>
                </a:gridCol>
                <a:gridCol w="1330981">
                  <a:extLst>
                    <a:ext uri="{9D8B030D-6E8A-4147-A177-3AD203B41FA5}">
                      <a16:colId xmlns:a16="http://schemas.microsoft.com/office/drawing/2014/main" val="2860231798"/>
                    </a:ext>
                  </a:extLst>
                </a:gridCol>
                <a:gridCol w="1330981">
                  <a:extLst>
                    <a:ext uri="{9D8B030D-6E8A-4147-A177-3AD203B41FA5}">
                      <a16:colId xmlns:a16="http://schemas.microsoft.com/office/drawing/2014/main" val="2473043665"/>
                    </a:ext>
                  </a:extLst>
                </a:gridCol>
                <a:gridCol w="1330981">
                  <a:extLst>
                    <a:ext uri="{9D8B030D-6E8A-4147-A177-3AD203B41FA5}">
                      <a16:colId xmlns:a16="http://schemas.microsoft.com/office/drawing/2014/main" val="3307722450"/>
                    </a:ext>
                  </a:extLst>
                </a:gridCol>
                <a:gridCol w="1330981">
                  <a:extLst>
                    <a:ext uri="{9D8B030D-6E8A-4147-A177-3AD203B41FA5}">
                      <a16:colId xmlns:a16="http://schemas.microsoft.com/office/drawing/2014/main" val="508718921"/>
                    </a:ext>
                  </a:extLst>
                </a:gridCol>
                <a:gridCol w="1330981">
                  <a:extLst>
                    <a:ext uri="{9D8B030D-6E8A-4147-A177-3AD203B41FA5}">
                      <a16:colId xmlns:a16="http://schemas.microsoft.com/office/drawing/2014/main" val="3755908454"/>
                    </a:ext>
                  </a:extLst>
                </a:gridCol>
              </a:tblGrid>
              <a:tr h="33711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chemeClr val="bg1"/>
                          </a:solidFill>
                          <a:effectLst/>
                          <a:uLnTx/>
                          <a:uFillTx/>
                          <a:latin typeface="Montserrat"/>
                          <a:ea typeface="Avenir"/>
                          <a:cs typeface="Avenir"/>
                          <a:sym typeface="Avenir"/>
                        </a:rPr>
                        <a:t>Changed consumption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Strugglers</a:t>
                      </a:r>
                      <a:endParaRPr kumimoji="0" lang="en-AU" sz="900" b="1" i="0" u="none" strike="noStrike" kern="0" cap="none" spc="0" normalizeH="0" baseline="0" noProof="0">
                        <a:ln>
                          <a:noFill/>
                        </a:ln>
                        <a:solidFill>
                          <a:schemeClr val="bg1"/>
                        </a:solidFill>
                        <a:effectLst/>
                        <a:uLnTx/>
                        <a:uFillTx/>
                        <a:latin typeface="Montserrat"/>
                        <a:ea typeface="+mn-ea"/>
                        <a:cs typeface="+mn-cs"/>
                        <a:sym typeface="Avenir"/>
                      </a:endParaRP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80535"/>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Rebounders</a:t>
                      </a:r>
                      <a:endParaRPr kumimoji="0" lang="en-AU" sz="900" b="1" i="0" u="none" strike="noStrike" kern="0" cap="none" spc="0" normalizeH="0" baseline="0" noProof="0">
                        <a:ln>
                          <a:noFill/>
                        </a:ln>
                        <a:solidFill>
                          <a:schemeClr val="bg1"/>
                        </a:solidFill>
                        <a:effectLst/>
                        <a:uLnTx/>
                        <a:uFillTx/>
                        <a:latin typeface="Montserrat"/>
                        <a:ea typeface="+mn-ea"/>
                        <a:cs typeface="+mn-cs"/>
                        <a:sym typeface="Avenir"/>
                      </a:endParaRP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D4400"/>
                    </a:solidFill>
                  </a:tcPr>
                </a:tc>
                <a:tc>
                  <a:txBody>
                    <a:bodyPr/>
                    <a:lstStyle/>
                    <a:p>
                      <a:pPr marR="0" lvl="0" algn="l" defTabSz="914400" rtl="0">
                        <a:lnSpc>
                          <a:spcPct val="100000"/>
                        </a:lnSpc>
                        <a:spcBef>
                          <a:spcPts val="0"/>
                        </a:spcBef>
                        <a:spcAft>
                          <a:spcPts val="0"/>
                        </a:spcAft>
                        <a:buFont typeface="Arial"/>
                        <a:buNone/>
                        <a:tabLst/>
                        <a:defRPr/>
                      </a:pPr>
                      <a:r>
                        <a:rPr kumimoji="0" lang="en-AU" sz="900" b="1" i="0" u="none" strike="noStrike" cap="none">
                          <a:solidFill>
                            <a:schemeClr val="bg1"/>
                          </a:solidFill>
                          <a:effectLst/>
                          <a:latin typeface="Montserrat"/>
                          <a:ea typeface="+mn-ea"/>
                          <a:cs typeface="+mn-cs"/>
                          <a:sym typeface="Avenir"/>
                        </a:rPr>
                        <a:t>Cautious</a:t>
                      </a: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6D05"/>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Unchanged</a:t>
                      </a:r>
                      <a:endParaRPr kumimoji="0" lang="en-AU" sz="900" b="1" i="0" u="none" strike="noStrike" kern="0" cap="none" spc="0" normalizeH="0" baseline="0" noProof="0">
                        <a:ln>
                          <a:noFill/>
                        </a:ln>
                        <a:solidFill>
                          <a:schemeClr val="bg1"/>
                        </a:solidFill>
                        <a:effectLst/>
                        <a:uLnTx/>
                        <a:uFillTx/>
                        <a:latin typeface="Montserrat"/>
                        <a:ea typeface="+mn-ea"/>
                        <a:cs typeface="+mn-cs"/>
                        <a:sym typeface="Avenir"/>
                      </a:endParaRP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8F90"/>
                    </a:solidFill>
                  </a:tcPr>
                </a:tc>
                <a:tc>
                  <a:txBody>
                    <a:bodyPr/>
                    <a:lstStyle/>
                    <a:p>
                      <a:pPr marR="0" lvl="0" algn="l" defTabSz="914400" rtl="0">
                        <a:lnSpc>
                          <a:spcPct val="100000"/>
                        </a:lnSpc>
                        <a:spcBef>
                          <a:spcPts val="0"/>
                        </a:spcBef>
                        <a:spcAft>
                          <a:spcPts val="0"/>
                        </a:spcAft>
                        <a:buFont typeface="Arial"/>
                        <a:buNone/>
                        <a:tabLst/>
                        <a:defRPr/>
                      </a:pPr>
                      <a:r>
                        <a:rPr lang="en-AU" sz="900" b="1" i="0" u="none" strike="noStrike" cap="none">
                          <a:solidFill>
                            <a:schemeClr val="bg1"/>
                          </a:solidFill>
                          <a:effectLst/>
                          <a:latin typeface="Montserrat"/>
                          <a:ea typeface="+mn-ea"/>
                          <a:cs typeface="+mn-cs"/>
                        </a:rPr>
                        <a:t>Thrivers</a:t>
                      </a:r>
                      <a:endParaRPr kumimoji="0" lang="en-AU" sz="900" b="1" i="0" u="none" strike="noStrike" kern="0" cap="none" spc="0" normalizeH="0" baseline="0">
                        <a:ln>
                          <a:noFill/>
                        </a:ln>
                        <a:solidFill>
                          <a:schemeClr val="bg1"/>
                        </a:solidFill>
                        <a:effectLst/>
                        <a:uLnTx/>
                        <a:uFillTx/>
                        <a:latin typeface="Montserrat"/>
                        <a:ea typeface="+mn-ea"/>
                        <a:cs typeface="+mn-cs"/>
                        <a:sym typeface="Arial"/>
                      </a:endParaRP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A6B"/>
                    </a:solidFill>
                  </a:tcPr>
                </a:tc>
                <a:extLst>
                  <a:ext uri="{0D108BD9-81ED-4DB2-BD59-A6C34878D82A}">
                    <a16:rowId xmlns:a16="http://schemas.microsoft.com/office/drawing/2014/main" val="756485368"/>
                  </a:ext>
                </a:extLst>
              </a:tr>
              <a:tr h="281236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schemeClr val="bg1"/>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AD4400"/>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6D05"/>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6699FF"/>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1000" b="0" i="0" u="none" strike="noStrike" kern="0" cap="none" spc="0" normalizeH="0" baseline="0" noProof="0">
                        <a:ln>
                          <a:noFill/>
                        </a:ln>
                        <a:solidFill>
                          <a:srgbClr val="0056FF"/>
                        </a:solidFill>
                        <a:effectLst/>
                        <a:uLnTx/>
                        <a:uFillTx/>
                        <a:latin typeface="Montserrat" panose="00000500000000000000" pitchFamily="2" charset="0"/>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endParaRPr lang="en-AU" sz="1000" b="0">
                        <a:solidFill>
                          <a:schemeClr val="bg1">
                            <a:lumMod val="50000"/>
                          </a:schemeClr>
                        </a:solidFill>
                        <a:latin typeface="Montserrat" panose="000005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1003931"/>
                  </a:ext>
                </a:extLst>
              </a:tr>
              <a:tr h="23597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1" i="0" u="none" strike="noStrike" kern="0" cap="none" spc="0" normalizeH="0" baseline="0" noProof="0">
                        <a:ln>
                          <a:noFill/>
                        </a:ln>
                        <a:solidFill>
                          <a:schemeClr val="bg1"/>
                        </a:solidFill>
                        <a:effectLst/>
                        <a:uLnTx/>
                        <a:uFillTx/>
                        <a:latin typeface="Montserrat" pitchFamily="2" charset="77"/>
                        <a:ea typeface="Avenir"/>
                        <a:cs typeface="Avenir"/>
                        <a:sym typeface="Avenir"/>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chemeClr val="bg1"/>
                          </a:solidFill>
                          <a:effectLst/>
                          <a:uLnTx/>
                          <a:uFillTx/>
                          <a:latin typeface="Montserrat"/>
                          <a:ea typeface="Avenir"/>
                          <a:cs typeface="Avenir"/>
                          <a:sym typeface="Avenir"/>
                        </a:rPr>
                        <a:t>Frugal, disengaged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80535"/>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chemeClr val="bg1"/>
                          </a:solidFill>
                          <a:effectLst/>
                          <a:uLnTx/>
                          <a:uFillTx/>
                          <a:latin typeface="Montserrat"/>
                          <a:ea typeface="Avenir"/>
                          <a:cs typeface="Avenir"/>
                          <a:sym typeface="Avenir"/>
                        </a:rPr>
                        <a:t>Do things differently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D44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chemeClr val="bg1"/>
                          </a:solidFill>
                          <a:effectLst/>
                          <a:uLnTx/>
                          <a:uFillTx/>
                          <a:latin typeface="Montserrat"/>
                          <a:ea typeface="Avenir"/>
                          <a:cs typeface="Avenir"/>
                          <a:sym typeface="Avenir"/>
                        </a:rPr>
                        <a:t>Discerning &amp; frugal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6D05"/>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900" b="1" i="0" u="none" strike="noStrike" kern="0" cap="none" spc="0" normalizeH="0" baseline="0" noProof="0">
                          <a:ln>
                            <a:noFill/>
                          </a:ln>
                          <a:solidFill>
                            <a:schemeClr val="bg1"/>
                          </a:solidFill>
                          <a:effectLst/>
                          <a:uLnTx/>
                          <a:uFillTx/>
                          <a:latin typeface="Montserrat"/>
                          <a:ea typeface="Avenir"/>
                          <a:cs typeface="Avenir"/>
                          <a:sym typeface="Avenir"/>
                        </a:rPr>
                        <a:t>Minimal change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8F90"/>
                    </a:solidFill>
                  </a:tcPr>
                </a:tc>
                <a:tc>
                  <a:txBody>
                    <a:bodyPr/>
                    <a:lstStyle/>
                    <a:p>
                      <a:pPr algn="l"/>
                      <a:r>
                        <a:rPr lang="en-AU" sz="900" b="1">
                          <a:solidFill>
                            <a:schemeClr val="bg1"/>
                          </a:solidFill>
                          <a:latin typeface="Montserrat"/>
                        </a:rPr>
                        <a:t>Discerning indulger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A6B"/>
                    </a:solidFill>
                  </a:tcPr>
                </a:tc>
                <a:extLst>
                  <a:ext uri="{0D108BD9-81ED-4DB2-BD59-A6C34878D82A}">
                    <a16:rowId xmlns:a16="http://schemas.microsoft.com/office/drawing/2014/main" val="1395534004"/>
                  </a:ext>
                </a:extLst>
              </a:tr>
            </a:tbl>
          </a:graphicData>
        </a:graphic>
      </p:graphicFrame>
      <p:graphicFrame>
        <p:nvGraphicFramePr>
          <p:cNvPr id="8" name="Chart 7">
            <a:extLst>
              <a:ext uri="{FF2B5EF4-FFF2-40B4-BE49-F238E27FC236}">
                <a16:creationId xmlns:a16="http://schemas.microsoft.com/office/drawing/2014/main" id="{EFA14B2B-16AE-D946-82C0-6918F502F6BC}"/>
              </a:ext>
            </a:extLst>
          </p:cNvPr>
          <p:cNvGraphicFramePr/>
          <p:nvPr>
            <p:extLst>
              <p:ext uri="{D42A27DB-BD31-4B8C-83A1-F6EECF244321}">
                <p14:modId xmlns:p14="http://schemas.microsoft.com/office/powerpoint/2010/main" val="1202712552"/>
              </p:ext>
            </p:extLst>
          </p:nvPr>
        </p:nvGraphicFramePr>
        <p:xfrm>
          <a:off x="6318707" y="1632782"/>
          <a:ext cx="2708870" cy="27166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A3E22560-24BE-B444-BF12-0ED574CEEA7C}"/>
              </a:ext>
            </a:extLst>
          </p:cNvPr>
          <p:cNvGraphicFramePr/>
          <p:nvPr>
            <p:extLst>
              <p:ext uri="{D42A27DB-BD31-4B8C-83A1-F6EECF244321}">
                <p14:modId xmlns:p14="http://schemas.microsoft.com/office/powerpoint/2010/main" val="2260845263"/>
              </p:ext>
            </p:extLst>
          </p:nvPr>
        </p:nvGraphicFramePr>
        <p:xfrm>
          <a:off x="4942351" y="1632783"/>
          <a:ext cx="2789656" cy="27166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E185B9CD-F21A-C44C-AF54-E60DBACEA5AE}"/>
              </a:ext>
            </a:extLst>
          </p:cNvPr>
          <p:cNvGraphicFramePr/>
          <p:nvPr>
            <p:extLst>
              <p:ext uri="{D42A27DB-BD31-4B8C-83A1-F6EECF244321}">
                <p14:modId xmlns:p14="http://schemas.microsoft.com/office/powerpoint/2010/main" val="19986846"/>
              </p:ext>
            </p:extLst>
          </p:nvPr>
        </p:nvGraphicFramePr>
        <p:xfrm>
          <a:off x="3617171" y="1632783"/>
          <a:ext cx="2789656" cy="27166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3E9BD015-50D0-A740-8AD3-BAA8B4A97BD3}"/>
              </a:ext>
            </a:extLst>
          </p:cNvPr>
          <p:cNvGraphicFramePr/>
          <p:nvPr>
            <p:extLst>
              <p:ext uri="{D42A27DB-BD31-4B8C-83A1-F6EECF244321}">
                <p14:modId xmlns:p14="http://schemas.microsoft.com/office/powerpoint/2010/main" val="1713891596"/>
              </p:ext>
            </p:extLst>
          </p:nvPr>
        </p:nvGraphicFramePr>
        <p:xfrm>
          <a:off x="2206726" y="1632783"/>
          <a:ext cx="2973700" cy="269154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a:extLst>
              <a:ext uri="{FF2B5EF4-FFF2-40B4-BE49-F238E27FC236}">
                <a16:creationId xmlns:a16="http://schemas.microsoft.com/office/drawing/2014/main" id="{616A3474-CB7A-004F-B56D-F8F49E662E74}"/>
              </a:ext>
            </a:extLst>
          </p:cNvPr>
          <p:cNvGraphicFramePr/>
          <p:nvPr>
            <p:extLst>
              <p:ext uri="{D42A27DB-BD31-4B8C-83A1-F6EECF244321}">
                <p14:modId xmlns:p14="http://schemas.microsoft.com/office/powerpoint/2010/main" val="2664383316"/>
              </p:ext>
            </p:extLst>
          </p:nvPr>
        </p:nvGraphicFramePr>
        <p:xfrm>
          <a:off x="308368" y="1632782"/>
          <a:ext cx="3761110" cy="2716602"/>
        </p:xfrm>
        <a:graphic>
          <a:graphicData uri="http://schemas.openxmlformats.org/drawingml/2006/chart">
            <c:chart xmlns:c="http://schemas.openxmlformats.org/drawingml/2006/chart" xmlns:r="http://schemas.openxmlformats.org/officeDocument/2006/relationships" r:id="rId7"/>
          </a:graphicData>
        </a:graphic>
      </p:graphicFrame>
      <p:pic>
        <p:nvPicPr>
          <p:cNvPr id="13" name="Picture 12">
            <a:extLst>
              <a:ext uri="{FF2B5EF4-FFF2-40B4-BE49-F238E27FC236}">
                <a16:creationId xmlns:a16="http://schemas.microsoft.com/office/drawing/2014/main" id="{55CE1821-8FB8-AF4E-ABC5-4EEF51C09694}"/>
              </a:ext>
            </a:extLst>
          </p:cNvPr>
          <p:cNvPicPr>
            <a:picLocks noChangeAspect="1"/>
          </p:cNvPicPr>
          <p:nvPr/>
        </p:nvPicPr>
        <p:blipFill>
          <a:blip r:embed="rId8"/>
          <a:stretch>
            <a:fillRect/>
          </a:stretch>
        </p:blipFill>
        <p:spPr>
          <a:xfrm>
            <a:off x="-4458986" y="1462330"/>
            <a:ext cx="4381500" cy="2862002"/>
          </a:xfrm>
          <a:prstGeom prst="rect">
            <a:avLst/>
          </a:prstGeom>
        </p:spPr>
      </p:pic>
      <p:pic>
        <p:nvPicPr>
          <p:cNvPr id="14" name="Picture 13">
            <a:extLst>
              <a:ext uri="{FF2B5EF4-FFF2-40B4-BE49-F238E27FC236}">
                <a16:creationId xmlns:a16="http://schemas.microsoft.com/office/drawing/2014/main" id="{9E6F48FC-7457-A846-AC55-6FFB4C247DB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63208" y="1295505"/>
            <a:ext cx="277282" cy="277282"/>
          </a:xfrm>
          <a:prstGeom prst="rect">
            <a:avLst/>
          </a:prstGeom>
        </p:spPr>
      </p:pic>
      <p:pic>
        <p:nvPicPr>
          <p:cNvPr id="15" name="Picture 14">
            <a:extLst>
              <a:ext uri="{FF2B5EF4-FFF2-40B4-BE49-F238E27FC236}">
                <a16:creationId xmlns:a16="http://schemas.microsoft.com/office/drawing/2014/main" id="{D31CDD70-04C6-5942-BBDA-D98D0D8C362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540849" y="1291480"/>
            <a:ext cx="277281" cy="277281"/>
          </a:xfrm>
          <a:prstGeom prst="rect">
            <a:avLst/>
          </a:prstGeom>
        </p:spPr>
      </p:pic>
      <p:pic>
        <p:nvPicPr>
          <p:cNvPr id="16" name="Picture 15">
            <a:extLst>
              <a:ext uri="{FF2B5EF4-FFF2-40B4-BE49-F238E27FC236}">
                <a16:creationId xmlns:a16="http://schemas.microsoft.com/office/drawing/2014/main" id="{24C1FB41-C865-114A-895A-8B081314D87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214681" y="1291480"/>
            <a:ext cx="277282" cy="277282"/>
          </a:xfrm>
          <a:prstGeom prst="rect">
            <a:avLst/>
          </a:prstGeom>
        </p:spPr>
      </p:pic>
      <p:pic>
        <p:nvPicPr>
          <p:cNvPr id="17" name="Picture 16">
            <a:extLst>
              <a:ext uri="{FF2B5EF4-FFF2-40B4-BE49-F238E27FC236}">
                <a16:creationId xmlns:a16="http://schemas.microsoft.com/office/drawing/2014/main" id="{D7598E77-055C-424F-8712-43C3EFEAAE2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523139" y="1291270"/>
            <a:ext cx="277200" cy="277200"/>
          </a:xfrm>
          <a:prstGeom prst="rect">
            <a:avLst/>
          </a:prstGeom>
        </p:spPr>
      </p:pic>
      <p:pic>
        <p:nvPicPr>
          <p:cNvPr id="18" name="Picture 17">
            <a:extLst>
              <a:ext uri="{FF2B5EF4-FFF2-40B4-BE49-F238E27FC236}">
                <a16:creationId xmlns:a16="http://schemas.microsoft.com/office/drawing/2014/main" id="{778CB1E4-093B-9C46-917A-11145E682A2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196732" y="1360762"/>
            <a:ext cx="277200" cy="158482"/>
          </a:xfrm>
          <a:prstGeom prst="rect">
            <a:avLst/>
          </a:prstGeom>
        </p:spPr>
      </p:pic>
    </p:spTree>
    <p:extLst>
      <p:ext uri="{BB962C8B-B14F-4D97-AF65-F5344CB8AC3E}">
        <p14:creationId xmlns:p14="http://schemas.microsoft.com/office/powerpoint/2010/main" val="3914267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3" name="Picture 2">
            <a:extLst>
              <a:ext uri="{FF2B5EF4-FFF2-40B4-BE49-F238E27FC236}">
                <a16:creationId xmlns:a16="http://schemas.microsoft.com/office/drawing/2014/main" id="{94F461D3-0F30-304F-B9C3-41C475C7A2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67411" y="0"/>
            <a:ext cx="5276589" cy="5143500"/>
          </a:xfrm>
          <a:prstGeom prst="rect">
            <a:avLst/>
          </a:prstGeom>
        </p:spPr>
      </p:pic>
      <p:sp>
        <p:nvSpPr>
          <p:cNvPr id="941" name="Google Shape;941;p63"/>
          <p:cNvSpPr/>
          <p:nvPr/>
        </p:nvSpPr>
        <p:spPr>
          <a:xfrm rot="10800000">
            <a:off x="6559725" y="0"/>
            <a:ext cx="2588700" cy="2588700"/>
          </a:xfrm>
          <a:prstGeom prst="rtTriangle">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942" name="Google Shape;942;p63"/>
          <p:cNvSpPr/>
          <p:nvPr/>
        </p:nvSpPr>
        <p:spPr>
          <a:xfrm rot="-8101280">
            <a:off x="650276" y="1670400"/>
            <a:ext cx="9113617" cy="1802698"/>
          </a:xfrm>
          <a:prstGeom prst="parallelogram">
            <a:avLst>
              <a:gd name="adj" fmla="val 99758"/>
            </a:avLst>
          </a:pr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pic>
        <p:nvPicPr>
          <p:cNvPr id="943" name="Google Shape;943;p63"/>
          <p:cNvPicPr preferRelativeResize="0"/>
          <p:nvPr/>
        </p:nvPicPr>
        <p:blipFill rotWithShape="1">
          <a:blip r:embed="rId4" cstate="print">
            <a:alphaModFix/>
            <a:extLst>
              <a:ext uri="{28A0092B-C50C-407E-A947-70E740481C1C}">
                <a14:useLocalDpi xmlns:a14="http://schemas.microsoft.com/office/drawing/2010/main"/>
              </a:ext>
            </a:extLst>
          </a:blip>
          <a:srcRect r="27844"/>
          <a:stretch/>
        </p:blipFill>
        <p:spPr>
          <a:xfrm>
            <a:off x="6" y="-12650"/>
            <a:ext cx="6627096" cy="5167373"/>
          </a:xfrm>
          <a:prstGeom prst="rect">
            <a:avLst/>
          </a:prstGeom>
          <a:noFill/>
          <a:ln>
            <a:noFill/>
          </a:ln>
        </p:spPr>
      </p:pic>
      <p:sp>
        <p:nvSpPr>
          <p:cNvPr id="944" name="Google Shape;944;p63"/>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945" name="Google Shape;945;p63"/>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946" name="Google Shape;946;p63"/>
          <p:cNvSpPr txBox="1">
            <a:spLocks noGrp="1"/>
          </p:cNvSpPr>
          <p:nvPr>
            <p:ph type="title"/>
          </p:nvPr>
        </p:nvSpPr>
        <p:spPr>
          <a:xfrm>
            <a:off x="354650" y="292625"/>
            <a:ext cx="8434800" cy="393600"/>
          </a:xfrm>
        </p:spPr>
        <p:txBody>
          <a:bodyPr spcFirstLastPara="1" wrap="square" lIns="0" tIns="91425" rIns="0" bIns="91425" anchor="t" anchorCtr="0">
            <a:noAutofit/>
          </a:bodyPr>
          <a:lstStyle/>
          <a:p>
            <a:pPr lvl="0"/>
            <a:r>
              <a:rPr lang="en-PH"/>
              <a:t>Changed financial circumstance drives change in priorities</a:t>
            </a:r>
          </a:p>
        </p:txBody>
      </p:sp>
      <p:sp>
        <p:nvSpPr>
          <p:cNvPr id="22" name="Slide Number Placeholder 1">
            <a:extLst>
              <a:ext uri="{FF2B5EF4-FFF2-40B4-BE49-F238E27FC236}">
                <a16:creationId xmlns:a16="http://schemas.microsoft.com/office/drawing/2014/main" id="{13FA9B20-1527-430A-9516-581298365770}"/>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33</a:t>
            </a:fld>
            <a:endParaRPr lang="en-PH">
              <a:solidFill>
                <a:schemeClr val="bg1"/>
              </a:solidFill>
              <a:latin typeface="Montserrat" panose="00000500000000000000" pitchFamily="2" charset="0"/>
            </a:endParaRPr>
          </a:p>
        </p:txBody>
      </p:sp>
      <p:graphicFrame>
        <p:nvGraphicFramePr>
          <p:cNvPr id="19" name="Chart 18">
            <a:extLst>
              <a:ext uri="{FF2B5EF4-FFF2-40B4-BE49-F238E27FC236}">
                <a16:creationId xmlns:a16="http://schemas.microsoft.com/office/drawing/2014/main" id="{6B2FE6E0-69EB-6A41-AB21-B3855F7984DE}"/>
              </a:ext>
            </a:extLst>
          </p:cNvPr>
          <p:cNvGraphicFramePr/>
          <p:nvPr>
            <p:extLst>
              <p:ext uri="{D42A27DB-BD31-4B8C-83A1-F6EECF244321}">
                <p14:modId xmlns:p14="http://schemas.microsoft.com/office/powerpoint/2010/main" val="4093078719"/>
              </p:ext>
            </p:extLst>
          </p:nvPr>
        </p:nvGraphicFramePr>
        <p:xfrm>
          <a:off x="332956" y="2705678"/>
          <a:ext cx="4951426" cy="1919330"/>
        </p:xfrm>
        <a:graphic>
          <a:graphicData uri="http://schemas.openxmlformats.org/drawingml/2006/chart">
            <c:chart xmlns:c="http://schemas.openxmlformats.org/drawingml/2006/chart" xmlns:r="http://schemas.openxmlformats.org/officeDocument/2006/relationships" r:id="rId6"/>
          </a:graphicData>
        </a:graphic>
      </p:graphicFrame>
      <p:cxnSp>
        <p:nvCxnSpPr>
          <p:cNvPr id="20" name="Google Shape;1130;p73">
            <a:extLst>
              <a:ext uri="{FF2B5EF4-FFF2-40B4-BE49-F238E27FC236}">
                <a16:creationId xmlns:a16="http://schemas.microsoft.com/office/drawing/2014/main" id="{87BF4087-9AC5-E343-8D7D-A5E418396F22}"/>
              </a:ext>
            </a:extLst>
          </p:cNvPr>
          <p:cNvCxnSpPr>
            <a:cxnSpLocks/>
          </p:cNvCxnSpPr>
          <p:nvPr/>
        </p:nvCxnSpPr>
        <p:spPr>
          <a:xfrm>
            <a:off x="354650" y="2596339"/>
            <a:ext cx="4929731" cy="0"/>
          </a:xfrm>
          <a:prstGeom prst="straightConnector1">
            <a:avLst/>
          </a:prstGeom>
          <a:noFill/>
          <a:ln w="9525" cap="flat" cmpd="sng">
            <a:solidFill>
              <a:srgbClr val="FFFFFF"/>
            </a:solidFill>
            <a:prstDash val="solid"/>
            <a:round/>
            <a:headEnd type="none" w="med" len="med"/>
            <a:tailEnd type="none" w="med" len="med"/>
          </a:ln>
        </p:spPr>
      </p:cxnSp>
      <p:sp>
        <p:nvSpPr>
          <p:cNvPr id="21" name="Google Shape;1131;p73">
            <a:extLst>
              <a:ext uri="{FF2B5EF4-FFF2-40B4-BE49-F238E27FC236}">
                <a16:creationId xmlns:a16="http://schemas.microsoft.com/office/drawing/2014/main" id="{27DFCF16-1271-5C4F-9ADA-75F81CB41585}"/>
              </a:ext>
            </a:extLst>
          </p:cNvPr>
          <p:cNvSpPr txBox="1"/>
          <p:nvPr/>
        </p:nvSpPr>
        <p:spPr>
          <a:xfrm>
            <a:off x="354649" y="2076234"/>
            <a:ext cx="4951425"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a:solidFill>
                  <a:srgbClr val="FFFFFF"/>
                </a:solidFill>
                <a:latin typeface="Montserrat" panose="00000500000000000000" pitchFamily="2" charset="0"/>
                <a:ea typeface="Montserrat"/>
                <a:cs typeface="Montserrat"/>
                <a:sym typeface="Montserrat"/>
              </a:rPr>
              <a:t>Pivoting priorities</a:t>
            </a:r>
            <a:br>
              <a:rPr lang="en" b="1">
                <a:solidFill>
                  <a:srgbClr val="FFFFFF"/>
                </a:solidFill>
                <a:latin typeface="Montserrat" panose="00000500000000000000" pitchFamily="2" charset="0"/>
                <a:ea typeface="Montserrat"/>
                <a:cs typeface="Montserrat"/>
                <a:sym typeface="Montserrat"/>
              </a:rPr>
            </a:br>
            <a:r>
              <a:rPr lang="en" sz="1000">
                <a:solidFill>
                  <a:srgbClr val="FFFFFF"/>
                </a:solidFill>
                <a:latin typeface="Montserrat" panose="00000500000000000000" pitchFamily="2" charset="0"/>
                <a:ea typeface="Montserrat"/>
                <a:cs typeface="Montserrat"/>
                <a:sym typeface="Montserrat"/>
              </a:rPr>
              <a:t>% of people with totally different priorities leading to a big impact on buying</a:t>
            </a:r>
            <a:endParaRPr sz="1000">
              <a:solidFill>
                <a:srgbClr val="FFFFFF"/>
              </a:solidFill>
              <a:latin typeface="Montserrat" panose="00000500000000000000" pitchFamily="2" charset="0"/>
              <a:ea typeface="Montserrat"/>
              <a:cs typeface="Montserrat"/>
              <a:sym typeface="Montserrat"/>
            </a:endParaRPr>
          </a:p>
        </p:txBody>
      </p:sp>
    </p:spTree>
    <p:extLst>
      <p:ext uri="{BB962C8B-B14F-4D97-AF65-F5344CB8AC3E}">
        <p14:creationId xmlns:p14="http://schemas.microsoft.com/office/powerpoint/2010/main" val="4244200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p:txBody>
          <a:bodyPr/>
          <a:lstStyle/>
          <a:p>
            <a:r>
              <a:rPr lang="en-US"/>
              <a:t>Impacted have shifted priorities</a:t>
            </a:r>
          </a:p>
        </p:txBody>
      </p:sp>
      <p:sp>
        <p:nvSpPr>
          <p:cNvPr id="4" name="Subtitle 3">
            <a:extLst>
              <a:ext uri="{FF2B5EF4-FFF2-40B4-BE49-F238E27FC236}">
                <a16:creationId xmlns:a16="http://schemas.microsoft.com/office/drawing/2014/main" id="{9DABE965-1424-6E49-8961-12E07CA0F2BE}"/>
              </a:ext>
            </a:extLst>
          </p:cNvPr>
          <p:cNvSpPr>
            <a:spLocks noGrp="1"/>
          </p:cNvSpPr>
          <p:nvPr>
            <p:ph type="subTitle" idx="2"/>
          </p:nvPr>
        </p:nvSpPr>
        <p:spPr/>
        <p:txBody>
          <a:bodyPr/>
          <a:lstStyle/>
          <a:p>
            <a:r>
              <a:rPr lang="en-US"/>
              <a:t>More likely to drive new behaviors &amp; preferences in 2022</a:t>
            </a:r>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US"/>
              <a:t>Source: </a:t>
            </a:r>
            <a:r>
              <a:rPr lang="en-US" err="1"/>
              <a:t>NielsenIQ</a:t>
            </a:r>
            <a:r>
              <a:rPr lang="en-US"/>
              <a:t> 2022 Consumer Outlook Survey, Dec 2021 </a:t>
            </a:r>
          </a:p>
          <a:p>
            <a:r>
              <a:rPr lang="en-US"/>
              <a:t>Q. Which of the following statements best describes the impact that COVID-19 has had on your daily living and priorities? </a:t>
            </a:r>
          </a:p>
        </p:txBody>
      </p:sp>
      <p:graphicFrame>
        <p:nvGraphicFramePr>
          <p:cNvPr id="6" name="Chart 5">
            <a:extLst>
              <a:ext uri="{FF2B5EF4-FFF2-40B4-BE49-F238E27FC236}">
                <a16:creationId xmlns:a16="http://schemas.microsoft.com/office/drawing/2014/main" id="{370CA71D-2E03-BD45-B67F-3764AD9B8C62}"/>
              </a:ext>
            </a:extLst>
          </p:cNvPr>
          <p:cNvGraphicFramePr/>
          <p:nvPr>
            <p:extLst>
              <p:ext uri="{D42A27DB-BD31-4B8C-83A1-F6EECF244321}">
                <p14:modId xmlns:p14="http://schemas.microsoft.com/office/powerpoint/2010/main" val="735385475"/>
              </p:ext>
            </p:extLst>
          </p:nvPr>
        </p:nvGraphicFramePr>
        <p:xfrm>
          <a:off x="354600" y="1541323"/>
          <a:ext cx="8434700" cy="3086660"/>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Google Shape;1606;p117">
            <a:extLst>
              <a:ext uri="{FF2B5EF4-FFF2-40B4-BE49-F238E27FC236}">
                <a16:creationId xmlns:a16="http://schemas.microsoft.com/office/drawing/2014/main" id="{FE24487F-4AB6-2A44-9C4D-3AA6867E311C}"/>
              </a:ext>
            </a:extLst>
          </p:cNvPr>
          <p:cNvCxnSpPr>
            <a:cxnSpLocks/>
          </p:cNvCxnSpPr>
          <p:nvPr/>
        </p:nvCxnSpPr>
        <p:spPr>
          <a:xfrm>
            <a:off x="354650" y="1541323"/>
            <a:ext cx="8434700" cy="0"/>
          </a:xfrm>
          <a:prstGeom prst="straightConnector1">
            <a:avLst/>
          </a:prstGeom>
          <a:noFill/>
          <a:ln w="9525" cap="flat" cmpd="sng">
            <a:solidFill>
              <a:srgbClr val="333333"/>
            </a:solidFill>
            <a:prstDash val="solid"/>
            <a:round/>
            <a:headEnd type="none" w="med" len="med"/>
            <a:tailEnd type="none" w="med" len="med"/>
          </a:ln>
        </p:spPr>
      </p:cxnSp>
      <p:sp>
        <p:nvSpPr>
          <p:cNvPr id="8" name="Google Shape;1607;p117">
            <a:extLst>
              <a:ext uri="{FF2B5EF4-FFF2-40B4-BE49-F238E27FC236}">
                <a16:creationId xmlns:a16="http://schemas.microsoft.com/office/drawing/2014/main" id="{216D80B5-D129-6B48-8A64-31814629F570}"/>
              </a:ext>
            </a:extLst>
          </p:cNvPr>
          <p:cNvSpPr txBox="1"/>
          <p:nvPr/>
        </p:nvSpPr>
        <p:spPr>
          <a:xfrm>
            <a:off x="354650" y="1021218"/>
            <a:ext cx="8434700" cy="300000"/>
          </a:xfrm>
          <a:prstGeom prst="rect">
            <a:avLst/>
          </a:prstGeom>
          <a:noFill/>
          <a:ln>
            <a:noFill/>
          </a:ln>
        </p:spPr>
        <p:txBody>
          <a:bodyPr spcFirstLastPara="1" wrap="square" lIns="0" tIns="45700" rIns="0" bIns="45700" anchor="t" anchorCtr="0">
            <a:noAutofit/>
          </a:bodyPr>
          <a:lstStyle/>
          <a:p>
            <a:pPr lvl="0">
              <a:spcAft>
                <a:spcPts val="1200"/>
              </a:spcAft>
              <a:buSzPts val="1100"/>
            </a:pPr>
            <a:r>
              <a:rPr lang="en-NZ" sz="1300" b="1">
                <a:solidFill>
                  <a:srgbClr val="1A1A1A"/>
                </a:solidFill>
                <a:latin typeface="Montserrat" panose="00000500000000000000" pitchFamily="2" charset="0"/>
                <a:ea typeface="Montserrat"/>
                <a:cs typeface="Montserrat"/>
                <a:sym typeface="Montserrat"/>
              </a:rPr>
              <a:t>Priority shifts by key consumer segment</a:t>
            </a:r>
            <a:br>
              <a:rPr lang="en" b="1">
                <a:solidFill>
                  <a:srgbClr val="000000"/>
                </a:solidFill>
                <a:latin typeface="Montserrat" panose="00000500000000000000" pitchFamily="2" charset="0"/>
                <a:ea typeface="Montserrat"/>
                <a:cs typeface="Montserrat"/>
                <a:sym typeface="Montserrat"/>
              </a:rPr>
            </a:br>
            <a:endParaRPr lang="en-NZ" sz="1000">
              <a:solidFill>
                <a:srgbClr val="000000"/>
              </a:solidFill>
              <a:latin typeface="Montserrat" panose="00000500000000000000" pitchFamily="2" charset="0"/>
              <a:ea typeface="Montserrat Light"/>
              <a:cs typeface="Montserrat Light"/>
              <a:sym typeface="Montserrat Light"/>
            </a:endParaRPr>
          </a:p>
        </p:txBody>
      </p:sp>
    </p:spTree>
    <p:extLst>
      <p:ext uri="{BB962C8B-B14F-4D97-AF65-F5344CB8AC3E}">
        <p14:creationId xmlns:p14="http://schemas.microsoft.com/office/powerpoint/2010/main" val="3315600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p:txBody>
          <a:bodyPr/>
          <a:lstStyle/>
          <a:p>
            <a:r>
              <a:rPr lang="en-US"/>
              <a:t>Top priorities are universal, but ranking differs by cohort</a:t>
            </a:r>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US"/>
              <a:t>Source: </a:t>
            </a:r>
            <a:r>
              <a:rPr lang="en-US" err="1"/>
              <a:t>NielsenIQ</a:t>
            </a:r>
            <a:r>
              <a:rPr lang="en-US"/>
              <a:t> 2022 Consumer Outlook Survey, Dec 2021 </a:t>
            </a:r>
          </a:p>
          <a:p>
            <a:r>
              <a:rPr lang="en-US"/>
              <a:t>Net importance – More – Less   What areas, if any, will be more important to you over the next 12 months?   Highlighted factors over index vs global average</a:t>
            </a:r>
          </a:p>
        </p:txBody>
      </p:sp>
      <p:cxnSp>
        <p:nvCxnSpPr>
          <p:cNvPr id="7" name="Google Shape;1606;p117">
            <a:extLst>
              <a:ext uri="{FF2B5EF4-FFF2-40B4-BE49-F238E27FC236}">
                <a16:creationId xmlns:a16="http://schemas.microsoft.com/office/drawing/2014/main" id="{1881EB20-F16C-7C4E-B807-E4E1439FEE9E}"/>
              </a:ext>
            </a:extLst>
          </p:cNvPr>
          <p:cNvCxnSpPr>
            <a:cxnSpLocks/>
          </p:cNvCxnSpPr>
          <p:nvPr/>
        </p:nvCxnSpPr>
        <p:spPr>
          <a:xfrm>
            <a:off x="354650" y="1541323"/>
            <a:ext cx="8434700" cy="0"/>
          </a:xfrm>
          <a:prstGeom prst="straightConnector1">
            <a:avLst/>
          </a:prstGeom>
          <a:noFill/>
          <a:ln w="9525" cap="flat" cmpd="sng">
            <a:solidFill>
              <a:srgbClr val="333333"/>
            </a:solidFill>
            <a:prstDash val="solid"/>
            <a:round/>
            <a:headEnd type="none" w="med" len="med"/>
            <a:tailEnd type="none" w="med" len="med"/>
          </a:ln>
        </p:spPr>
      </p:cxnSp>
      <p:sp>
        <p:nvSpPr>
          <p:cNvPr id="8" name="Google Shape;1607;p117">
            <a:extLst>
              <a:ext uri="{FF2B5EF4-FFF2-40B4-BE49-F238E27FC236}">
                <a16:creationId xmlns:a16="http://schemas.microsoft.com/office/drawing/2014/main" id="{27E19A11-C1B5-AD47-9159-2FA65B78E1F1}"/>
              </a:ext>
            </a:extLst>
          </p:cNvPr>
          <p:cNvSpPr txBox="1"/>
          <p:nvPr/>
        </p:nvSpPr>
        <p:spPr>
          <a:xfrm>
            <a:off x="354650" y="1021218"/>
            <a:ext cx="8434700" cy="300000"/>
          </a:xfrm>
          <a:prstGeom prst="rect">
            <a:avLst/>
          </a:prstGeom>
          <a:noFill/>
          <a:ln>
            <a:noFill/>
          </a:ln>
        </p:spPr>
        <p:txBody>
          <a:bodyPr spcFirstLastPara="1" wrap="square" lIns="0" tIns="45700" rIns="0" bIns="45700" anchor="t" anchorCtr="0">
            <a:noAutofit/>
          </a:bodyPr>
          <a:lstStyle/>
          <a:p>
            <a:pPr lvl="0">
              <a:spcAft>
                <a:spcPts val="1200"/>
              </a:spcAft>
              <a:buSzPts val="1100"/>
            </a:pPr>
            <a:r>
              <a:rPr lang="en-NZ" sz="1300" b="1">
                <a:solidFill>
                  <a:srgbClr val="1A1A1A"/>
                </a:solidFill>
                <a:latin typeface="Montserrat" panose="00000500000000000000" pitchFamily="2" charset="0"/>
                <a:ea typeface="Montserrat"/>
                <a:cs typeface="Montserrat"/>
                <a:sym typeface="Montserrat"/>
              </a:rPr>
              <a:t>Top 5 areas that will be more important in next 12 months</a:t>
            </a:r>
            <a:endParaRPr lang="en-NZ" sz="1000">
              <a:solidFill>
                <a:schemeClr val="dk1"/>
              </a:solidFill>
              <a:latin typeface="Montserrat" panose="00000500000000000000" pitchFamily="2" charset="0"/>
              <a:ea typeface="Montserrat"/>
              <a:cs typeface="Montserrat"/>
              <a:sym typeface="Montserrat"/>
            </a:endParaRPr>
          </a:p>
        </p:txBody>
      </p:sp>
      <p:graphicFrame>
        <p:nvGraphicFramePr>
          <p:cNvPr id="9" name="Table 6">
            <a:extLst>
              <a:ext uri="{FF2B5EF4-FFF2-40B4-BE49-F238E27FC236}">
                <a16:creationId xmlns:a16="http://schemas.microsoft.com/office/drawing/2014/main" id="{833CEAFC-5474-8644-87AC-8315690A6690}"/>
              </a:ext>
            </a:extLst>
          </p:cNvPr>
          <p:cNvGraphicFramePr>
            <a:graphicFrameLocks noGrp="1"/>
          </p:cNvGraphicFramePr>
          <p:nvPr>
            <p:extLst>
              <p:ext uri="{D42A27DB-BD31-4B8C-83A1-F6EECF244321}">
                <p14:modId xmlns:p14="http://schemas.microsoft.com/office/powerpoint/2010/main" val="3158602889"/>
              </p:ext>
            </p:extLst>
          </p:nvPr>
        </p:nvGraphicFramePr>
        <p:xfrm>
          <a:off x="354549" y="1635368"/>
          <a:ext cx="8434796" cy="3120720"/>
        </p:xfrm>
        <a:graphic>
          <a:graphicData uri="http://schemas.openxmlformats.org/drawingml/2006/table">
            <a:tbl>
              <a:tblPr firstRow="1" bandRow="1"/>
              <a:tblGrid>
                <a:gridCol w="418958">
                  <a:extLst>
                    <a:ext uri="{9D8B030D-6E8A-4147-A177-3AD203B41FA5}">
                      <a16:colId xmlns:a16="http://schemas.microsoft.com/office/drawing/2014/main" val="817089354"/>
                    </a:ext>
                  </a:extLst>
                </a:gridCol>
                <a:gridCol w="906437">
                  <a:extLst>
                    <a:ext uri="{9D8B030D-6E8A-4147-A177-3AD203B41FA5}">
                      <a16:colId xmlns:a16="http://schemas.microsoft.com/office/drawing/2014/main" val="2930592769"/>
                    </a:ext>
                  </a:extLst>
                </a:gridCol>
                <a:gridCol w="429536">
                  <a:extLst>
                    <a:ext uri="{9D8B030D-6E8A-4147-A177-3AD203B41FA5}">
                      <a16:colId xmlns:a16="http://schemas.microsoft.com/office/drawing/2014/main" val="2298551149"/>
                    </a:ext>
                  </a:extLst>
                </a:gridCol>
                <a:gridCol w="931432">
                  <a:extLst>
                    <a:ext uri="{9D8B030D-6E8A-4147-A177-3AD203B41FA5}">
                      <a16:colId xmlns:a16="http://schemas.microsoft.com/office/drawing/2014/main" val="2005777318"/>
                    </a:ext>
                  </a:extLst>
                </a:gridCol>
                <a:gridCol w="404541">
                  <a:extLst>
                    <a:ext uri="{9D8B030D-6E8A-4147-A177-3AD203B41FA5}">
                      <a16:colId xmlns:a16="http://schemas.microsoft.com/office/drawing/2014/main" val="3753367903"/>
                    </a:ext>
                  </a:extLst>
                </a:gridCol>
                <a:gridCol w="945794">
                  <a:extLst>
                    <a:ext uri="{9D8B030D-6E8A-4147-A177-3AD203B41FA5}">
                      <a16:colId xmlns:a16="http://schemas.microsoft.com/office/drawing/2014/main" val="2581736787"/>
                    </a:ext>
                  </a:extLst>
                </a:gridCol>
                <a:gridCol w="390179">
                  <a:extLst>
                    <a:ext uri="{9D8B030D-6E8A-4147-A177-3AD203B41FA5}">
                      <a16:colId xmlns:a16="http://schemas.microsoft.com/office/drawing/2014/main" val="1969214548"/>
                    </a:ext>
                  </a:extLst>
                </a:gridCol>
                <a:gridCol w="949523">
                  <a:extLst>
                    <a:ext uri="{9D8B030D-6E8A-4147-A177-3AD203B41FA5}">
                      <a16:colId xmlns:a16="http://schemas.microsoft.com/office/drawing/2014/main" val="249375877"/>
                    </a:ext>
                  </a:extLst>
                </a:gridCol>
                <a:gridCol w="386450">
                  <a:extLst>
                    <a:ext uri="{9D8B030D-6E8A-4147-A177-3AD203B41FA5}">
                      <a16:colId xmlns:a16="http://schemas.microsoft.com/office/drawing/2014/main" val="4264489725"/>
                    </a:ext>
                  </a:extLst>
                </a:gridCol>
                <a:gridCol w="931987">
                  <a:extLst>
                    <a:ext uri="{9D8B030D-6E8A-4147-A177-3AD203B41FA5}">
                      <a16:colId xmlns:a16="http://schemas.microsoft.com/office/drawing/2014/main" val="3347306544"/>
                    </a:ext>
                  </a:extLst>
                </a:gridCol>
                <a:gridCol w="403986">
                  <a:extLst>
                    <a:ext uri="{9D8B030D-6E8A-4147-A177-3AD203B41FA5}">
                      <a16:colId xmlns:a16="http://schemas.microsoft.com/office/drawing/2014/main" val="3796487365"/>
                    </a:ext>
                  </a:extLst>
                </a:gridCol>
                <a:gridCol w="935716">
                  <a:extLst>
                    <a:ext uri="{9D8B030D-6E8A-4147-A177-3AD203B41FA5}">
                      <a16:colId xmlns:a16="http://schemas.microsoft.com/office/drawing/2014/main" val="3502482786"/>
                    </a:ext>
                  </a:extLst>
                </a:gridCol>
                <a:gridCol w="400257">
                  <a:extLst>
                    <a:ext uri="{9D8B030D-6E8A-4147-A177-3AD203B41FA5}">
                      <a16:colId xmlns:a16="http://schemas.microsoft.com/office/drawing/2014/main" val="2921382854"/>
                    </a:ext>
                  </a:extLst>
                </a:gridCol>
              </a:tblGrid>
              <a:tr h="4978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chemeClr val="tx1"/>
                        </a:solidFill>
                        <a:effectLst/>
                        <a:uLnTx/>
                        <a:uFillTx/>
                        <a:latin typeface="Montserrat" pitchFamily="2" charset="77"/>
                        <a:ea typeface="Avenir"/>
                        <a:cs typeface="Avenir"/>
                        <a:sym typeface="Avenir"/>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a:ln>
                            <a:noFill/>
                          </a:ln>
                          <a:solidFill>
                            <a:schemeClr val="bg1"/>
                          </a:solidFill>
                          <a:effectLst/>
                          <a:uLnTx/>
                          <a:uFillTx/>
                          <a:latin typeface="Montserrat"/>
                          <a:ea typeface="Avenir"/>
                          <a:cs typeface="Avenir"/>
                          <a:sym typeface="Avenir"/>
                        </a:rPr>
                        <a:t>Global</a:t>
                      </a:r>
                    </a:p>
                  </a:txBody>
                  <a:tcPr marL="72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a:ln>
                          <a:noFill/>
                        </a:ln>
                        <a:solidFill>
                          <a:schemeClr val="tx1"/>
                        </a:solidFill>
                        <a:effectLst/>
                        <a:uLnTx/>
                        <a:uFillTx/>
                        <a:latin typeface="Montserrat" pitchFamily="2" charset="77"/>
                        <a:ea typeface="Avenir"/>
                        <a:cs typeface="Avenir"/>
                        <a:sym typeface="Avenir"/>
                      </a:endParaRPr>
                    </a:p>
                  </a:txBody>
                  <a:tcPr anchor="ctr"/>
                </a:tc>
                <a:tc gridSpan="2">
                  <a:txBody>
                    <a:bodyPr/>
                    <a:lstStyle/>
                    <a:p>
                      <a:pPr marL="0" marR="0" lvl="0" indent="0" algn="l" rtl="0">
                        <a:lnSpc>
                          <a:spcPct val="100000"/>
                        </a:lnSpc>
                        <a:spcBef>
                          <a:spcPts val="0"/>
                        </a:spcBef>
                        <a:spcAft>
                          <a:spcPts val="0"/>
                        </a:spcAft>
                        <a:buSzTx/>
                        <a:buFont typeface="Arial"/>
                        <a:buNone/>
                      </a:pPr>
                      <a:r>
                        <a:rPr lang="en-US" sz="800" b="1" i="0" u="none" strike="noStrike" kern="0" cap="none" spc="0" normalizeH="0" baseline="0" noProof="0">
                          <a:ln>
                            <a:noFill/>
                          </a:ln>
                          <a:solidFill>
                            <a:schemeClr val="bg1"/>
                          </a:solidFill>
                          <a:effectLst/>
                          <a:uLnTx/>
                          <a:uFillTx/>
                          <a:latin typeface="Montserrat"/>
                          <a:ea typeface="+mn-ea"/>
                          <a:cs typeface="+mn-cs"/>
                        </a:rPr>
                        <a:t>Strugglers</a:t>
                      </a:r>
                      <a:endParaRPr kumimoji="0" lang="en-US" sz="800" b="1" i="0" u="none" strike="noStrike" kern="0" cap="none" spc="0" normalizeH="0" baseline="0" noProof="0">
                        <a:ln>
                          <a:noFill/>
                        </a:ln>
                        <a:solidFill>
                          <a:schemeClr val="bg1"/>
                        </a:solidFill>
                        <a:effectLst/>
                        <a:uLnTx/>
                        <a:uFillTx/>
                        <a:latin typeface="Montserrat"/>
                        <a:ea typeface="+mn-ea"/>
                        <a:cs typeface="+mn-cs"/>
                        <a:sym typeface="Avenir"/>
                      </a:endParaRPr>
                    </a:p>
                  </a:txBody>
                  <a:tcPr marL="396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880535"/>
                    </a:solidFill>
                  </a:tcPr>
                </a:tc>
                <a:tc hMerge="1">
                  <a:txBody>
                    <a:bodyPr/>
                    <a:lstStyle/>
                    <a:p>
                      <a:pPr defTabSz="914400">
                        <a:tabLst/>
                        <a:defRPr/>
                      </a:pPr>
                      <a:endParaRPr kumimoji="0" lang="en-AU" sz="800" b="1" i="0" u="none" strike="noStrike" cap="none">
                        <a:solidFill>
                          <a:schemeClr val="bg1"/>
                        </a:solidFill>
                        <a:effectLst/>
                        <a:latin typeface="Montserrat"/>
                        <a:ea typeface="+mn-ea"/>
                        <a:cs typeface="+mn-cs"/>
                        <a:sym typeface="Avenir"/>
                      </a:endParaRPr>
                    </a:p>
                  </a:txBody>
                  <a:tcPr anchor="ctr"/>
                </a:tc>
                <a:tc gridSpan="2">
                  <a:txBody>
                    <a:bodyPr/>
                    <a:lstStyle/>
                    <a:p>
                      <a:pPr marL="0" marR="0" lvl="0" indent="0" algn="l" rtl="0">
                        <a:lnSpc>
                          <a:spcPct val="100000"/>
                        </a:lnSpc>
                        <a:spcBef>
                          <a:spcPts val="0"/>
                        </a:spcBef>
                        <a:spcAft>
                          <a:spcPts val="0"/>
                        </a:spcAft>
                        <a:buSzTx/>
                        <a:buFont typeface="Arial"/>
                        <a:buNone/>
                      </a:pPr>
                      <a:r>
                        <a:rPr lang="en-US" sz="800" b="1" i="0" u="none" strike="noStrike" kern="0" cap="none" spc="0" normalizeH="0" baseline="0" noProof="0">
                          <a:ln>
                            <a:noFill/>
                          </a:ln>
                          <a:solidFill>
                            <a:schemeClr val="bg1"/>
                          </a:solidFill>
                          <a:effectLst/>
                          <a:uLnTx/>
                          <a:uFillTx/>
                          <a:latin typeface="Montserrat"/>
                          <a:ea typeface="+mn-ea"/>
                          <a:cs typeface="+mn-cs"/>
                        </a:rPr>
                        <a:t>Rebounders</a:t>
                      </a:r>
                      <a:endParaRPr kumimoji="0" lang="en-US" sz="800" b="1" i="0" u="none" strike="noStrike" kern="0" cap="none" spc="0" normalizeH="0" baseline="0" noProof="0">
                        <a:ln>
                          <a:noFill/>
                        </a:ln>
                        <a:solidFill>
                          <a:schemeClr val="bg1"/>
                        </a:solidFill>
                        <a:effectLst/>
                        <a:uLnTx/>
                        <a:uFillTx/>
                        <a:latin typeface="Montserrat"/>
                        <a:ea typeface="+mn-ea"/>
                        <a:cs typeface="+mn-cs"/>
                        <a:sym typeface="Avenir"/>
                      </a:endParaRPr>
                    </a:p>
                  </a:txBody>
                  <a:tcPr marL="396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D4400"/>
                    </a:solidFill>
                  </a:tcPr>
                </a:tc>
                <a:tc hMerge="1">
                  <a:txBody>
                    <a:bodyPr/>
                    <a:lstStyle/>
                    <a:p>
                      <a:pPr defTabSz="914400">
                        <a:tabLst/>
                        <a:defRPr/>
                      </a:pPr>
                      <a:endParaRPr kumimoji="0" lang="en-AU" sz="800" b="1" i="0" u="none" strike="noStrike" cap="none">
                        <a:solidFill>
                          <a:schemeClr val="bg1"/>
                        </a:solidFill>
                        <a:effectLst/>
                        <a:latin typeface="Montserrat"/>
                        <a:ea typeface="+mn-ea"/>
                        <a:cs typeface="+mn-cs"/>
                        <a:sym typeface="Avenir"/>
                      </a:endParaRPr>
                    </a:p>
                  </a:txBody>
                  <a:tcPr anchor="ctr"/>
                </a:tc>
                <a:tc gridSpan="2">
                  <a:txBody>
                    <a:bodyPr/>
                    <a:lstStyle/>
                    <a:p>
                      <a:pPr marL="0" marR="0" lvl="0" indent="0" algn="l" rtl="0">
                        <a:lnSpc>
                          <a:spcPct val="100000"/>
                        </a:lnSpc>
                        <a:spcBef>
                          <a:spcPts val="0"/>
                        </a:spcBef>
                        <a:spcAft>
                          <a:spcPts val="0"/>
                        </a:spcAft>
                        <a:buSzTx/>
                        <a:buFont typeface="Arial"/>
                        <a:buNone/>
                      </a:pPr>
                      <a:r>
                        <a:rPr lang="en-US" sz="800" b="1" i="0" u="none" strike="noStrike" kern="0" cap="none" spc="0" normalizeH="0" baseline="0" noProof="0">
                          <a:ln>
                            <a:noFill/>
                          </a:ln>
                          <a:solidFill>
                            <a:schemeClr val="bg1"/>
                          </a:solidFill>
                          <a:effectLst/>
                          <a:uLnTx/>
                          <a:uFillTx/>
                          <a:latin typeface="Montserrat"/>
                          <a:ea typeface="+mn-ea"/>
                          <a:cs typeface="+mn-cs"/>
                        </a:rPr>
                        <a:t>Cautious</a:t>
                      </a:r>
                      <a:endParaRPr kumimoji="0" lang="en-US">
                        <a:sym typeface="Avenir"/>
                      </a:endParaRPr>
                    </a:p>
                  </a:txBody>
                  <a:tcPr marL="396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6D05"/>
                    </a:solidFill>
                  </a:tcPr>
                </a:tc>
                <a:tc hMerge="1">
                  <a:txBody>
                    <a:bodyPr/>
                    <a:lstStyle/>
                    <a:p>
                      <a:pPr defTabSz="914400">
                        <a:tabLst/>
                        <a:defRPr/>
                      </a:pPr>
                      <a:endParaRPr kumimoji="0" lang="en-US">
                        <a:sym typeface="Avenir"/>
                      </a:endParaRPr>
                    </a:p>
                  </a:txBody>
                  <a:tcPr anchor="ctr"/>
                </a:tc>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AU" sz="800" b="1" i="0" u="none" strike="noStrike" kern="0" cap="none" spc="0" normalizeH="0" baseline="0" noProof="0">
                          <a:ln>
                            <a:noFill/>
                          </a:ln>
                          <a:solidFill>
                            <a:schemeClr val="bg1"/>
                          </a:solidFill>
                          <a:effectLst/>
                          <a:uLnTx/>
                          <a:uFillTx/>
                          <a:latin typeface="Montserrat"/>
                          <a:ea typeface="Avenir"/>
                          <a:cs typeface="Avenir"/>
                        </a:rPr>
                        <a:t>Unchanged</a:t>
                      </a:r>
                      <a:endParaRPr kumimoji="0" lang="en-AU" sz="800" b="1" i="0" u="none" strike="noStrike" kern="0" cap="none" spc="0" normalizeH="0" baseline="0" noProof="0">
                        <a:ln>
                          <a:noFill/>
                        </a:ln>
                        <a:solidFill>
                          <a:schemeClr val="bg1"/>
                        </a:solidFill>
                        <a:effectLst/>
                        <a:uLnTx/>
                        <a:uFillTx/>
                        <a:latin typeface="Montserrat"/>
                        <a:ea typeface="Avenir"/>
                        <a:cs typeface="Avenir"/>
                        <a:sym typeface="Avenir"/>
                      </a:endParaRPr>
                    </a:p>
                  </a:txBody>
                  <a:tcPr marL="396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F90"/>
                    </a:solidFill>
                  </a:tcPr>
                </a:tc>
                <a:tc hMerge="1">
                  <a:txBody>
                    <a:bodyPr/>
                    <a:lstStyle/>
                    <a:p>
                      <a:pPr algn="ctr"/>
                      <a:endParaRPr lang="en-AU" sz="700" b="0">
                        <a:solidFill>
                          <a:schemeClr val="bg1">
                            <a:lumMod val="50000"/>
                          </a:schemeClr>
                        </a:solidFill>
                        <a:latin typeface="Montserrat" panose="00000500000000000000" pitchFamily="2" charset="0"/>
                      </a:endParaRPr>
                    </a:p>
                  </a:txBody>
                  <a:tcPr anchor="ctr"/>
                </a:tc>
                <a:tc gridSpan="2">
                  <a:txBody>
                    <a:bodyPr/>
                    <a:lstStyle/>
                    <a:p>
                      <a:pPr algn="l"/>
                      <a:r>
                        <a:rPr lang="en-AU" sz="800" b="1">
                          <a:solidFill>
                            <a:schemeClr val="bg1"/>
                          </a:solidFill>
                          <a:latin typeface="Montserrat"/>
                        </a:rPr>
                        <a:t>Thrivers</a:t>
                      </a:r>
                    </a:p>
                  </a:txBody>
                  <a:tcPr marL="396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6A6B"/>
                    </a:solidFill>
                  </a:tcPr>
                </a:tc>
                <a:tc hMerge="1">
                  <a:txBody>
                    <a:bodyPr/>
                    <a:lstStyle/>
                    <a:p>
                      <a:pPr algn="ctr"/>
                      <a:endParaRPr lang="en-AU" sz="700" b="0">
                        <a:solidFill>
                          <a:schemeClr val="bg1">
                            <a:lumMod val="50000"/>
                          </a:schemeClr>
                        </a:solidFill>
                        <a:latin typeface="Montserrat" panose="00000500000000000000" pitchFamily="2" charset="0"/>
                      </a:endParaRPr>
                    </a:p>
                  </a:txBody>
                  <a:tcPr anchor="ctr"/>
                </a:tc>
                <a:extLst>
                  <a:ext uri="{0D108BD9-81ED-4DB2-BD59-A6C34878D82A}">
                    <a16:rowId xmlns:a16="http://schemas.microsoft.com/office/drawing/2014/main" val="4077607557"/>
                  </a:ext>
                </a:extLst>
              </a:tr>
              <a:tr h="497808">
                <a:tc>
                  <a:txBody>
                    <a:bodyPr/>
                    <a:lstStyle/>
                    <a:p>
                      <a:pPr algn="ctr" fontAlgn="ctr"/>
                      <a:r>
                        <a:rPr lang="en-AU" sz="2000" b="1" i="0" u="none" strike="noStrike">
                          <a:solidFill>
                            <a:schemeClr val="tx1"/>
                          </a:solidFill>
                          <a:effectLst/>
                          <a:latin typeface="Montserrat"/>
                        </a:rPr>
                        <a:t>1</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Mental Wellness</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65%</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Mental Wellness</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64%</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AD4400"/>
                          </a:solidFill>
                          <a:effectLst/>
                          <a:latin typeface="Montserrat"/>
                        </a:rPr>
                        <a:t>Mental Wellness</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AD4400"/>
                          </a:solidFill>
                          <a:effectLst/>
                          <a:latin typeface="Montserrat"/>
                        </a:rPr>
                        <a:t>66%</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FF6D05"/>
                          </a:solidFill>
                          <a:effectLst/>
                          <a:latin typeface="Montserrat"/>
                        </a:rPr>
                        <a:t>Mental Wellness</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FF6D05"/>
                          </a:solidFill>
                          <a:effectLst/>
                          <a:latin typeface="Montserrat"/>
                        </a:rPr>
                        <a:t>68%</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Mental Wellness</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53%</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006A6B"/>
                          </a:solidFill>
                          <a:effectLst/>
                          <a:latin typeface="Montserrat"/>
                        </a:rPr>
                        <a:t>Mental Wellness</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006A6B"/>
                          </a:solidFill>
                          <a:effectLst/>
                          <a:latin typeface="Montserrat"/>
                        </a:rPr>
                        <a:t>68%</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963383383"/>
                  </a:ext>
                </a:extLst>
              </a:tr>
              <a:tr h="497808">
                <a:tc>
                  <a:txBody>
                    <a:bodyPr/>
                    <a:lstStyle/>
                    <a:p>
                      <a:pPr algn="ctr" fontAlgn="ctr"/>
                      <a:r>
                        <a:rPr lang="en-AU" sz="2000" b="1" i="0" u="none" strike="noStrike">
                          <a:solidFill>
                            <a:schemeClr val="tx1"/>
                          </a:solidFill>
                          <a:effectLst/>
                          <a:latin typeface="Montserrat"/>
                        </a:rPr>
                        <a:t>2</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Physical Wellness</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63%</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880535"/>
                          </a:solidFill>
                          <a:effectLst/>
                          <a:latin typeface="Montserrat"/>
                        </a:rPr>
                        <a:t>Financial Security</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880535"/>
                          </a:solidFill>
                          <a:effectLst/>
                          <a:latin typeface="Montserrat"/>
                        </a:rPr>
                        <a:t>62%</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AD4400"/>
                          </a:solidFill>
                          <a:effectLst/>
                          <a:latin typeface="Montserrat"/>
                        </a:rPr>
                        <a:t>Financial Security</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AD4400"/>
                          </a:solidFill>
                          <a:effectLst/>
                          <a:latin typeface="Montserrat"/>
                        </a:rPr>
                        <a:t>63%</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FF6D05"/>
                          </a:solidFill>
                          <a:effectLst/>
                          <a:latin typeface="Montserrat"/>
                        </a:rPr>
                        <a:t>Physical Wellness</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FF6D05"/>
                          </a:solidFill>
                          <a:effectLst/>
                          <a:latin typeface="Montserrat"/>
                        </a:rPr>
                        <a:t>64%</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Physical Wellness</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52%</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006A6B"/>
                          </a:solidFill>
                          <a:effectLst/>
                          <a:latin typeface="Montserrat"/>
                        </a:rPr>
                        <a:t>Physical Wellness</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006A6B"/>
                          </a:solidFill>
                          <a:effectLst/>
                          <a:latin typeface="Montserrat"/>
                        </a:rPr>
                        <a:t>68%</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869429298"/>
                  </a:ext>
                </a:extLst>
              </a:tr>
              <a:tr h="497808">
                <a:tc>
                  <a:txBody>
                    <a:bodyPr/>
                    <a:lstStyle/>
                    <a:p>
                      <a:pPr algn="ctr" fontAlgn="ctr"/>
                      <a:r>
                        <a:rPr lang="en-AU" sz="2000" b="1" i="0" u="none" strike="noStrike">
                          <a:solidFill>
                            <a:schemeClr val="tx1"/>
                          </a:solidFill>
                          <a:effectLst/>
                          <a:latin typeface="Montserrat"/>
                        </a:rPr>
                        <a:t>3</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Saving for unforeseen</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60%</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880535"/>
                          </a:solidFill>
                          <a:effectLst/>
                          <a:latin typeface="Montserrat"/>
                        </a:rPr>
                        <a:t>Saving for unforeseen</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880535"/>
                          </a:solidFill>
                          <a:effectLst/>
                          <a:latin typeface="Montserrat"/>
                        </a:rPr>
                        <a:t>61%</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AD4400"/>
                          </a:solidFill>
                          <a:effectLst/>
                          <a:latin typeface="Montserrat"/>
                        </a:rPr>
                        <a:t>Planning for future</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AD4400"/>
                          </a:solidFill>
                          <a:effectLst/>
                          <a:latin typeface="Montserrat"/>
                        </a:rPr>
                        <a:t>63%</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FF6D05"/>
                          </a:solidFill>
                          <a:effectLst/>
                          <a:latin typeface="Montserrat"/>
                        </a:rPr>
                        <a:t>Stress Management</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FF6D05"/>
                          </a:solidFill>
                          <a:effectLst/>
                          <a:latin typeface="Montserrat"/>
                        </a:rPr>
                        <a:t>61%</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Stress Management</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48%</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006A6B"/>
                          </a:solidFill>
                          <a:effectLst/>
                          <a:latin typeface="Montserrat"/>
                        </a:rPr>
                        <a:t>Saving for unforeseen</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006A6B"/>
                          </a:solidFill>
                          <a:effectLst/>
                          <a:latin typeface="Montserrat"/>
                        </a:rPr>
                        <a:t>65%</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386329650"/>
                  </a:ext>
                </a:extLst>
              </a:tr>
              <a:tr h="497808">
                <a:tc>
                  <a:txBody>
                    <a:bodyPr/>
                    <a:lstStyle/>
                    <a:p>
                      <a:pPr algn="ctr" fontAlgn="ctr"/>
                      <a:r>
                        <a:rPr lang="en-AU" sz="2000" b="1" i="0" u="none" strike="noStrike">
                          <a:solidFill>
                            <a:schemeClr val="tx1"/>
                          </a:solidFill>
                          <a:effectLst/>
                          <a:latin typeface="Montserrat"/>
                        </a:rPr>
                        <a:t>4</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Stress Management</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59%</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Physical Wellness</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61%</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Physical Wellness</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63%</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Saving for unforeseen</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61%</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Planning for future</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46%</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006A6B"/>
                          </a:solidFill>
                          <a:effectLst/>
                          <a:latin typeface="Montserrat"/>
                        </a:rPr>
                        <a:t>Planning for future</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1" i="0" u="none" strike="noStrike">
                          <a:solidFill>
                            <a:srgbClr val="006A6B"/>
                          </a:solidFill>
                          <a:effectLst/>
                          <a:latin typeface="Montserrat"/>
                        </a:rPr>
                        <a:t>63%</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594250002"/>
                  </a:ext>
                </a:extLst>
              </a:tr>
              <a:tr h="497808">
                <a:tc>
                  <a:txBody>
                    <a:bodyPr/>
                    <a:lstStyle/>
                    <a:p>
                      <a:pPr algn="ctr" fontAlgn="ctr"/>
                      <a:r>
                        <a:rPr lang="en-AU" sz="2000" b="1" i="0" u="none" strike="noStrike">
                          <a:solidFill>
                            <a:schemeClr val="tx1"/>
                          </a:solidFill>
                          <a:effectLst/>
                          <a:latin typeface="Montserrat"/>
                        </a:rPr>
                        <a:t>5</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Financial Security</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59%</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AU" sz="800" b="0" i="0" u="none" strike="noStrike">
                          <a:solidFill>
                            <a:schemeClr val="tx1"/>
                          </a:solidFill>
                          <a:effectLst/>
                          <a:latin typeface="Montserrat"/>
                        </a:rPr>
                        <a:t>Planning for future/ Stress Management</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60%</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Stress Management/ Saving for unforeseen</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61%</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Financial Security</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57%</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800" b="1" i="0" u="none" strike="noStrike">
                          <a:solidFill>
                            <a:srgbClr val="008F90"/>
                          </a:solidFill>
                          <a:effectLst/>
                          <a:latin typeface="Montserrat"/>
                        </a:rPr>
                        <a:t>Ability to socialise with friends/ family</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800" b="1" i="0" u="none" strike="noStrike">
                          <a:solidFill>
                            <a:srgbClr val="008F90"/>
                          </a:solidFill>
                          <a:effectLst/>
                          <a:latin typeface="Montserrat"/>
                        </a:rPr>
                        <a:t>44%</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800" b="1" i="0" u="none" strike="noStrike">
                          <a:solidFill>
                            <a:srgbClr val="006A6B"/>
                          </a:solidFill>
                          <a:effectLst/>
                          <a:latin typeface="Montserrat"/>
                        </a:rPr>
                        <a:t>Financial Security</a:t>
                      </a:r>
                    </a:p>
                  </a:txBody>
                  <a:tcPr marL="72000" marR="72000" marT="72000" marB="72000" anchor="ctr">
                    <a:lnL w="12700" cap="flat" cmpd="sng" algn="ctr">
                      <a:solidFill>
                        <a:schemeClr val="bg1">
                          <a:lumMod val="85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800" b="1" i="0" u="none" strike="noStrike">
                          <a:solidFill>
                            <a:srgbClr val="006A6B"/>
                          </a:solidFill>
                          <a:effectLst/>
                          <a:latin typeface="Montserrat"/>
                        </a:rPr>
                        <a:t>62%</a:t>
                      </a:r>
                    </a:p>
                  </a:txBody>
                  <a:tcPr marL="72000" marR="72000" marT="72000" marB="72000" anchor="ctr">
                    <a:lnL w="9525" cap="flat" cmpd="sng">
                      <a:noFill/>
                      <a:prstDash val="solid"/>
                      <a:round/>
                      <a:headEnd type="none" w="sm" len="sm"/>
                      <a:tailEnd type="none" w="sm" len="sm"/>
                    </a:lnL>
                    <a:lnR w="12700" cap="flat" cmpd="sng" algn="ctr">
                      <a:solidFill>
                        <a:schemeClr val="bg1">
                          <a:lumMod val="85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3954675"/>
                  </a:ext>
                </a:extLst>
              </a:tr>
            </a:tbl>
          </a:graphicData>
        </a:graphic>
      </p:graphicFrame>
      <p:pic>
        <p:nvPicPr>
          <p:cNvPr id="10" name="Picture 9">
            <a:extLst>
              <a:ext uri="{FF2B5EF4-FFF2-40B4-BE49-F238E27FC236}">
                <a16:creationId xmlns:a16="http://schemas.microsoft.com/office/drawing/2014/main" id="{5FB172B8-EDD3-F945-9788-9C38F4E156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63208" y="1740979"/>
            <a:ext cx="277282" cy="277282"/>
          </a:xfrm>
          <a:prstGeom prst="rect">
            <a:avLst/>
          </a:prstGeom>
        </p:spPr>
      </p:pic>
      <p:pic>
        <p:nvPicPr>
          <p:cNvPr id="11" name="Picture 10">
            <a:extLst>
              <a:ext uri="{FF2B5EF4-FFF2-40B4-BE49-F238E27FC236}">
                <a16:creationId xmlns:a16="http://schemas.microsoft.com/office/drawing/2014/main" id="{DD387D2F-8861-6A4E-8000-7739A4A22D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40849" y="1736954"/>
            <a:ext cx="277281" cy="277281"/>
          </a:xfrm>
          <a:prstGeom prst="rect">
            <a:avLst/>
          </a:prstGeom>
        </p:spPr>
      </p:pic>
      <p:pic>
        <p:nvPicPr>
          <p:cNvPr id="12" name="Picture 11">
            <a:extLst>
              <a:ext uri="{FF2B5EF4-FFF2-40B4-BE49-F238E27FC236}">
                <a16:creationId xmlns:a16="http://schemas.microsoft.com/office/drawing/2014/main" id="{CCA1074A-AFE6-E145-B5CE-0662B952B6D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14681" y="1736954"/>
            <a:ext cx="277282" cy="277282"/>
          </a:xfrm>
          <a:prstGeom prst="rect">
            <a:avLst/>
          </a:prstGeom>
        </p:spPr>
      </p:pic>
      <p:pic>
        <p:nvPicPr>
          <p:cNvPr id="13" name="Picture 12">
            <a:extLst>
              <a:ext uri="{FF2B5EF4-FFF2-40B4-BE49-F238E27FC236}">
                <a16:creationId xmlns:a16="http://schemas.microsoft.com/office/drawing/2014/main" id="{353FE4E9-4E0B-4C46-AE08-7BF3ED8E620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23139" y="1736744"/>
            <a:ext cx="277200" cy="277200"/>
          </a:xfrm>
          <a:prstGeom prst="rect">
            <a:avLst/>
          </a:prstGeom>
        </p:spPr>
      </p:pic>
      <p:pic>
        <p:nvPicPr>
          <p:cNvPr id="14" name="Picture 13">
            <a:extLst>
              <a:ext uri="{FF2B5EF4-FFF2-40B4-BE49-F238E27FC236}">
                <a16:creationId xmlns:a16="http://schemas.microsoft.com/office/drawing/2014/main" id="{0418BBFE-380B-754B-857A-34EAAF6C0CC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96732" y="1817959"/>
            <a:ext cx="277200" cy="158482"/>
          </a:xfrm>
          <a:prstGeom prst="rect">
            <a:avLst/>
          </a:prstGeom>
        </p:spPr>
      </p:pic>
    </p:spTree>
    <p:extLst>
      <p:ext uri="{BB962C8B-B14F-4D97-AF65-F5344CB8AC3E}">
        <p14:creationId xmlns:p14="http://schemas.microsoft.com/office/powerpoint/2010/main" val="3898051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F6B98-16F0-4B9B-BB9E-FFAFAA677AE4}"/>
              </a:ext>
            </a:extLst>
          </p:cNvPr>
          <p:cNvSpPr>
            <a:spLocks noGrp="1"/>
          </p:cNvSpPr>
          <p:nvPr>
            <p:ph type="title"/>
          </p:nvPr>
        </p:nvSpPr>
        <p:spPr>
          <a:xfrm>
            <a:off x="354650" y="249035"/>
            <a:ext cx="8434800" cy="393600"/>
          </a:xfrm>
        </p:spPr>
        <p:txBody>
          <a:bodyPr/>
          <a:lstStyle/>
          <a:p>
            <a:r>
              <a:rPr lang="en-US">
                <a:latin typeface="Montserrat"/>
              </a:rPr>
              <a:t>Some priorities are becoming universally more important </a:t>
            </a:r>
            <a:endParaRPr lang="en-US"/>
          </a:p>
        </p:txBody>
      </p:sp>
      <p:sp>
        <p:nvSpPr>
          <p:cNvPr id="4" name="Subtitle 3">
            <a:extLst>
              <a:ext uri="{FF2B5EF4-FFF2-40B4-BE49-F238E27FC236}">
                <a16:creationId xmlns:a16="http://schemas.microsoft.com/office/drawing/2014/main" id="{FD50B316-3886-4AF3-A83C-41D01C41030E}"/>
              </a:ext>
            </a:extLst>
          </p:cNvPr>
          <p:cNvSpPr>
            <a:spLocks noGrp="1"/>
          </p:cNvSpPr>
          <p:nvPr>
            <p:ph type="subTitle" idx="2"/>
          </p:nvPr>
        </p:nvSpPr>
        <p:spPr>
          <a:xfrm>
            <a:off x="354650" y="576960"/>
            <a:ext cx="8434800" cy="384300"/>
          </a:xfrm>
        </p:spPr>
        <p:txBody>
          <a:bodyPr/>
          <a:lstStyle/>
          <a:p>
            <a:r>
              <a:rPr lang="en-US"/>
              <a:t>Others are more nuanced to cohorts</a:t>
            </a:r>
          </a:p>
        </p:txBody>
      </p:sp>
      <p:sp>
        <p:nvSpPr>
          <p:cNvPr id="5" name="Subtitle 4">
            <a:extLst>
              <a:ext uri="{FF2B5EF4-FFF2-40B4-BE49-F238E27FC236}">
                <a16:creationId xmlns:a16="http://schemas.microsoft.com/office/drawing/2014/main" id="{EFD8659F-157D-4B4A-AFF6-F90C848FD0B9}"/>
              </a:ext>
            </a:extLst>
          </p:cNvPr>
          <p:cNvSpPr>
            <a:spLocks noGrp="1"/>
          </p:cNvSpPr>
          <p:nvPr>
            <p:ph type="subTitle" idx="3"/>
          </p:nvPr>
        </p:nvSpPr>
        <p:spPr>
          <a:xfrm>
            <a:off x="354650" y="4894465"/>
            <a:ext cx="8159100" cy="184800"/>
          </a:xfrm>
        </p:spPr>
        <p:txBody>
          <a:bodyPr/>
          <a:lstStyle/>
          <a:p>
            <a:r>
              <a:rPr lang="en-US"/>
              <a:t>Source: </a:t>
            </a:r>
            <a:r>
              <a:rPr lang="en-US" err="1"/>
              <a:t>NielsenIQ</a:t>
            </a:r>
            <a:r>
              <a:rPr lang="en-US"/>
              <a:t> 2022 Consumer Outlook Survey, Dec 2021.  Net importance – More – Less   What areas, if any, will be more important to you over the next 12 months?   Highlighted factors over index vs global average  Highlights showcase the biggest differences + and - compared to global average</a:t>
            </a:r>
          </a:p>
        </p:txBody>
      </p:sp>
      <p:graphicFrame>
        <p:nvGraphicFramePr>
          <p:cNvPr id="3" name="Table 8">
            <a:extLst>
              <a:ext uri="{FF2B5EF4-FFF2-40B4-BE49-F238E27FC236}">
                <a16:creationId xmlns:a16="http://schemas.microsoft.com/office/drawing/2014/main" id="{8E50932D-BC96-4EA1-9222-2C12DDED240A}"/>
              </a:ext>
            </a:extLst>
          </p:cNvPr>
          <p:cNvGraphicFramePr>
            <a:graphicFrameLocks noGrp="1"/>
          </p:cNvGraphicFramePr>
          <p:nvPr>
            <p:extLst>
              <p:ext uri="{D42A27DB-BD31-4B8C-83A1-F6EECF244321}">
                <p14:modId xmlns:p14="http://schemas.microsoft.com/office/powerpoint/2010/main" val="1722563552"/>
              </p:ext>
            </p:extLst>
          </p:nvPr>
        </p:nvGraphicFramePr>
        <p:xfrm>
          <a:off x="354651" y="1620555"/>
          <a:ext cx="8434696" cy="3075137"/>
        </p:xfrm>
        <a:graphic>
          <a:graphicData uri="http://schemas.openxmlformats.org/drawingml/2006/table">
            <a:tbl>
              <a:tblPr firstRow="1" bandRow="1">
                <a:tableStyleId>{469CF8A6-BA74-41D0-844E-E492E5B354B2}</a:tableStyleId>
              </a:tblPr>
              <a:tblGrid>
                <a:gridCol w="2293546">
                  <a:extLst>
                    <a:ext uri="{9D8B030D-6E8A-4147-A177-3AD203B41FA5}">
                      <a16:colId xmlns:a16="http://schemas.microsoft.com/office/drawing/2014/main" val="2105271709"/>
                    </a:ext>
                  </a:extLst>
                </a:gridCol>
                <a:gridCol w="1023525">
                  <a:extLst>
                    <a:ext uri="{9D8B030D-6E8A-4147-A177-3AD203B41FA5}">
                      <a16:colId xmlns:a16="http://schemas.microsoft.com/office/drawing/2014/main" val="4007121569"/>
                    </a:ext>
                  </a:extLst>
                </a:gridCol>
                <a:gridCol w="1023525">
                  <a:extLst>
                    <a:ext uri="{9D8B030D-6E8A-4147-A177-3AD203B41FA5}">
                      <a16:colId xmlns:a16="http://schemas.microsoft.com/office/drawing/2014/main" val="2732473963"/>
                    </a:ext>
                  </a:extLst>
                </a:gridCol>
                <a:gridCol w="1023525">
                  <a:extLst>
                    <a:ext uri="{9D8B030D-6E8A-4147-A177-3AD203B41FA5}">
                      <a16:colId xmlns:a16="http://schemas.microsoft.com/office/drawing/2014/main" val="890492864"/>
                    </a:ext>
                  </a:extLst>
                </a:gridCol>
                <a:gridCol w="1023525">
                  <a:extLst>
                    <a:ext uri="{9D8B030D-6E8A-4147-A177-3AD203B41FA5}">
                      <a16:colId xmlns:a16="http://schemas.microsoft.com/office/drawing/2014/main" val="2124283253"/>
                    </a:ext>
                  </a:extLst>
                </a:gridCol>
                <a:gridCol w="1023525">
                  <a:extLst>
                    <a:ext uri="{9D8B030D-6E8A-4147-A177-3AD203B41FA5}">
                      <a16:colId xmlns:a16="http://schemas.microsoft.com/office/drawing/2014/main" val="1163991951"/>
                    </a:ext>
                  </a:extLst>
                </a:gridCol>
                <a:gridCol w="1023525">
                  <a:extLst>
                    <a:ext uri="{9D8B030D-6E8A-4147-A177-3AD203B41FA5}">
                      <a16:colId xmlns:a16="http://schemas.microsoft.com/office/drawing/2014/main" val="4078711798"/>
                    </a:ext>
                  </a:extLst>
                </a:gridCol>
              </a:tblGrid>
              <a:tr h="337199">
                <a:tc>
                  <a:txBody>
                    <a:bodyPr/>
                    <a:lstStyle/>
                    <a:p>
                      <a:endParaRPr lang="en-AU" sz="800" b="0">
                        <a:latin typeface="Montserrat" panose="00000500000000000000" pitchFamily="2" charset="0"/>
                      </a:endParaRPr>
                    </a:p>
                  </a:txBody>
                  <a:tcPr marL="72000" marR="7200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a:r>
                        <a:rPr lang="en-AU" sz="800" b="1">
                          <a:solidFill>
                            <a:schemeClr val="bg1"/>
                          </a:solidFill>
                          <a:latin typeface="Montserrat"/>
                        </a:rPr>
                        <a:t>Global</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solidFill>
                  </a:tcPr>
                </a:tc>
                <a:tc>
                  <a:txBody>
                    <a:bodyPr/>
                    <a:lstStyle/>
                    <a:p>
                      <a:pPr marR="0" algn="l" rtl="0" fontAlgn="ctr">
                        <a:lnSpc>
                          <a:spcPct val="100000"/>
                        </a:lnSpc>
                        <a:spcBef>
                          <a:spcPts val="0"/>
                        </a:spcBef>
                        <a:spcAft>
                          <a:spcPts val="0"/>
                        </a:spcAft>
                        <a:buClr>
                          <a:srgbClr val="000000"/>
                        </a:buClr>
                        <a:buFont typeface="Arial"/>
                      </a:pPr>
                      <a:r>
                        <a:rPr lang="en-AU" sz="800" b="1" i="0" u="none" strike="noStrike" cap="none">
                          <a:solidFill>
                            <a:schemeClr val="bg1"/>
                          </a:solidFill>
                          <a:effectLst/>
                          <a:latin typeface="Montserrat"/>
                          <a:ea typeface="+mn-ea"/>
                          <a:cs typeface="+mn-cs"/>
                        </a:rPr>
                        <a:t>Strugglers</a:t>
                      </a:r>
                      <a:endParaRPr lang="en-AU" sz="800" b="1" i="0" u="none" strike="noStrike" cap="none">
                        <a:solidFill>
                          <a:schemeClr val="bg1"/>
                        </a:solidFill>
                        <a:effectLst/>
                        <a:latin typeface="Montserrat"/>
                        <a:ea typeface="+mn-ea"/>
                        <a:cs typeface="+mn-cs"/>
                        <a:sym typeface="Arial"/>
                      </a:endParaRPr>
                    </a:p>
                  </a:txBody>
                  <a:tcPr marL="288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880535"/>
                    </a:solidFill>
                  </a:tcPr>
                </a:tc>
                <a:tc>
                  <a:txBody>
                    <a:bodyPr/>
                    <a:lstStyle/>
                    <a:p>
                      <a:pPr marR="0" algn="l" rtl="0" fontAlgn="ctr">
                        <a:lnSpc>
                          <a:spcPct val="100000"/>
                        </a:lnSpc>
                        <a:spcBef>
                          <a:spcPts val="0"/>
                        </a:spcBef>
                        <a:spcAft>
                          <a:spcPts val="0"/>
                        </a:spcAft>
                        <a:buClr>
                          <a:srgbClr val="000000"/>
                        </a:buClr>
                        <a:buFont typeface="Arial"/>
                      </a:pPr>
                      <a:r>
                        <a:rPr lang="en-AU" sz="800" b="1" i="0" u="none" strike="noStrike" cap="none">
                          <a:solidFill>
                            <a:schemeClr val="bg1"/>
                          </a:solidFill>
                          <a:effectLst/>
                          <a:latin typeface="Montserrat"/>
                          <a:ea typeface="+mn-ea"/>
                          <a:cs typeface="+mn-cs"/>
                        </a:rPr>
                        <a:t>Rebounders</a:t>
                      </a:r>
                      <a:endParaRPr lang="en-AU" sz="800" b="1" i="0" u="none" strike="noStrike" cap="none">
                        <a:solidFill>
                          <a:schemeClr val="bg1"/>
                        </a:solidFill>
                        <a:effectLst/>
                        <a:latin typeface="Montserrat" panose="00000500000000000000" pitchFamily="2" charset="0"/>
                        <a:ea typeface="+mn-ea"/>
                        <a:cs typeface="+mn-cs"/>
                        <a:sym typeface="Arial"/>
                      </a:endParaRPr>
                    </a:p>
                  </a:txBody>
                  <a:tcPr marL="288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AD4400"/>
                    </a:solidFill>
                  </a:tcPr>
                </a:tc>
                <a:tc>
                  <a:txBody>
                    <a:bodyPr/>
                    <a:lstStyle/>
                    <a:p>
                      <a:pPr marR="0" algn="l" rtl="0" fontAlgn="ctr">
                        <a:lnSpc>
                          <a:spcPct val="100000"/>
                        </a:lnSpc>
                        <a:spcBef>
                          <a:spcPts val="0"/>
                        </a:spcBef>
                        <a:spcAft>
                          <a:spcPts val="0"/>
                        </a:spcAft>
                        <a:buClr>
                          <a:srgbClr val="000000"/>
                        </a:buClr>
                        <a:buFont typeface="Arial"/>
                      </a:pPr>
                      <a:r>
                        <a:rPr lang="en-AU" sz="800" b="1" i="0" u="none" strike="noStrike" cap="none">
                          <a:solidFill>
                            <a:schemeClr val="bg1"/>
                          </a:solidFill>
                          <a:effectLst/>
                          <a:latin typeface="Montserrat"/>
                          <a:ea typeface="+mn-ea"/>
                          <a:cs typeface="+mn-cs"/>
                        </a:rPr>
                        <a:t>Cautious</a:t>
                      </a:r>
                      <a:endParaRPr lang="en-AU" sz="800" b="1" i="0" u="none" strike="noStrike" cap="none">
                        <a:solidFill>
                          <a:schemeClr val="bg1"/>
                        </a:solidFill>
                        <a:effectLst/>
                        <a:latin typeface="Montserrat" panose="00000500000000000000" pitchFamily="2" charset="0"/>
                        <a:ea typeface="+mn-ea"/>
                        <a:cs typeface="+mn-cs"/>
                        <a:sym typeface="Arial"/>
                      </a:endParaRPr>
                    </a:p>
                  </a:txBody>
                  <a:tcPr marL="288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6D05"/>
                    </a:solidFill>
                  </a:tcPr>
                </a:tc>
                <a:tc>
                  <a:txBody>
                    <a:bodyPr/>
                    <a:lstStyle/>
                    <a:p>
                      <a:pPr marR="0" algn="l" rtl="0" fontAlgn="ctr">
                        <a:lnSpc>
                          <a:spcPct val="100000"/>
                        </a:lnSpc>
                        <a:spcBef>
                          <a:spcPts val="0"/>
                        </a:spcBef>
                        <a:spcAft>
                          <a:spcPts val="0"/>
                        </a:spcAft>
                        <a:buClr>
                          <a:srgbClr val="000000"/>
                        </a:buClr>
                        <a:buFont typeface="Arial"/>
                      </a:pPr>
                      <a:r>
                        <a:rPr lang="en-AU" sz="800" b="1" i="0" u="none" strike="noStrike" cap="none">
                          <a:solidFill>
                            <a:schemeClr val="bg1"/>
                          </a:solidFill>
                          <a:effectLst/>
                          <a:latin typeface="Montserrat"/>
                          <a:ea typeface="+mn-ea"/>
                          <a:cs typeface="+mn-cs"/>
                        </a:rPr>
                        <a:t>Unchanged</a:t>
                      </a:r>
                      <a:endParaRPr lang="en-AU" sz="800" b="1" i="0" u="none" strike="noStrike" cap="none">
                        <a:solidFill>
                          <a:schemeClr val="bg1"/>
                        </a:solidFill>
                        <a:effectLst/>
                        <a:latin typeface="Montserrat" panose="00000500000000000000" pitchFamily="2" charset="0"/>
                        <a:ea typeface="+mn-ea"/>
                        <a:cs typeface="+mn-cs"/>
                        <a:sym typeface="Arial"/>
                      </a:endParaRPr>
                    </a:p>
                  </a:txBody>
                  <a:tcPr marL="288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8F90"/>
                    </a:solidFill>
                  </a:tcPr>
                </a:tc>
                <a:tc>
                  <a:txBody>
                    <a:bodyPr/>
                    <a:lstStyle/>
                    <a:p>
                      <a:pPr marR="0" algn="l" rtl="0" fontAlgn="ctr">
                        <a:lnSpc>
                          <a:spcPct val="100000"/>
                        </a:lnSpc>
                        <a:spcBef>
                          <a:spcPts val="0"/>
                        </a:spcBef>
                        <a:spcAft>
                          <a:spcPts val="0"/>
                        </a:spcAft>
                        <a:buClr>
                          <a:srgbClr val="000000"/>
                        </a:buClr>
                        <a:buFont typeface="Arial"/>
                      </a:pPr>
                      <a:r>
                        <a:rPr lang="en-AU" sz="800" b="1" i="0" u="none" strike="noStrike" cap="none">
                          <a:solidFill>
                            <a:schemeClr val="bg1"/>
                          </a:solidFill>
                          <a:effectLst/>
                          <a:latin typeface="Montserrat"/>
                          <a:ea typeface="+mn-ea"/>
                          <a:cs typeface="+mn-cs"/>
                        </a:rPr>
                        <a:t>Thrivers</a:t>
                      </a:r>
                      <a:endParaRPr lang="en-AU" sz="800" b="1" i="0" u="none" strike="noStrike" cap="none">
                        <a:solidFill>
                          <a:schemeClr val="bg1"/>
                        </a:solidFill>
                        <a:effectLst/>
                        <a:latin typeface="Montserrat"/>
                        <a:ea typeface="+mn-ea"/>
                        <a:cs typeface="+mn-cs"/>
                        <a:sym typeface="Arial"/>
                      </a:endParaRPr>
                    </a:p>
                  </a:txBody>
                  <a:tcPr marL="288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6A6B"/>
                    </a:solidFill>
                  </a:tcPr>
                </a:tc>
                <a:extLst>
                  <a:ext uri="{0D108BD9-81ED-4DB2-BD59-A6C34878D82A}">
                    <a16:rowId xmlns:a16="http://schemas.microsoft.com/office/drawing/2014/main" val="1043122746"/>
                  </a:ext>
                </a:extLst>
              </a:tr>
              <a:tr h="130378">
                <a:tc>
                  <a:txBody>
                    <a:bodyPr/>
                    <a:lstStyle/>
                    <a:p>
                      <a:pPr algn="l" fontAlgn="b"/>
                      <a:r>
                        <a:rPr lang="en-AU" sz="800" b="1" i="0" u="none" strike="noStrike">
                          <a:solidFill>
                            <a:srgbClr val="000000"/>
                          </a:solidFill>
                          <a:effectLst/>
                          <a:latin typeface="Montserrat"/>
                        </a:rPr>
                        <a:t>Mental Wellness</a:t>
                      </a:r>
                    </a:p>
                  </a:txBody>
                  <a:tcPr marL="72000" marR="7200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rgbClr val="000000"/>
                          </a:solidFill>
                          <a:effectLst/>
                          <a:latin typeface="Montserrat"/>
                        </a:rPr>
                        <a:t>65</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64</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66</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accent2"/>
                          </a:solidFill>
                          <a:effectLst/>
                          <a:latin typeface="Montserrat"/>
                        </a:rPr>
                        <a:t>68</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53</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68</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562142476"/>
                  </a:ext>
                </a:extLst>
              </a:tr>
              <a:tr h="130378">
                <a:tc>
                  <a:txBody>
                    <a:bodyPr/>
                    <a:lstStyle/>
                    <a:p>
                      <a:pPr algn="l" fontAlgn="b"/>
                      <a:r>
                        <a:rPr lang="en-AU" sz="800" b="1" i="0" u="none" strike="noStrike">
                          <a:solidFill>
                            <a:srgbClr val="000000"/>
                          </a:solidFill>
                          <a:effectLst/>
                          <a:latin typeface="Montserrat"/>
                        </a:rPr>
                        <a:t>Physical Wellness</a:t>
                      </a:r>
                    </a:p>
                  </a:txBody>
                  <a:tcPr marL="72000" marR="7200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rgbClr val="000000"/>
                          </a:solidFill>
                          <a:effectLst/>
                          <a:latin typeface="Montserrat"/>
                        </a:rPr>
                        <a:t>63</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61</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63</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64</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52</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68</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540050242"/>
                  </a:ext>
                </a:extLst>
              </a:tr>
              <a:tr h="130378">
                <a:tc>
                  <a:txBody>
                    <a:bodyPr/>
                    <a:lstStyle/>
                    <a:p>
                      <a:pPr algn="l" fontAlgn="b"/>
                      <a:r>
                        <a:rPr lang="en-AU" sz="800" b="1" i="0" u="none" strike="noStrike">
                          <a:solidFill>
                            <a:srgbClr val="000000"/>
                          </a:solidFill>
                          <a:effectLst/>
                          <a:latin typeface="Montserrat"/>
                        </a:rPr>
                        <a:t>Saving for unforeseen circumstances</a:t>
                      </a:r>
                    </a:p>
                  </a:txBody>
                  <a:tcPr marL="72000" marR="7200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rgbClr val="000000"/>
                          </a:solidFill>
                          <a:effectLst/>
                          <a:latin typeface="Montserrat"/>
                        </a:rPr>
                        <a:t>60</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61</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61</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61</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rgbClr val="D20043"/>
                          </a:solidFill>
                          <a:effectLst/>
                          <a:latin typeface="Montserrat"/>
                        </a:rPr>
                        <a:t>42</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65</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994421932"/>
                  </a:ext>
                </a:extLst>
              </a:tr>
              <a:tr h="130378">
                <a:tc>
                  <a:txBody>
                    <a:bodyPr/>
                    <a:lstStyle/>
                    <a:p>
                      <a:pPr algn="l" fontAlgn="b"/>
                      <a:r>
                        <a:rPr lang="en-AU" sz="800" b="1" i="0" u="none" strike="noStrike">
                          <a:solidFill>
                            <a:srgbClr val="000000"/>
                          </a:solidFill>
                          <a:effectLst/>
                          <a:latin typeface="Montserrat"/>
                        </a:rPr>
                        <a:t>Stress Management/ Relaxation</a:t>
                      </a:r>
                    </a:p>
                  </a:txBody>
                  <a:tcPr marL="72000" marR="7200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rgbClr val="000000"/>
                          </a:solidFill>
                          <a:effectLst/>
                          <a:latin typeface="Montserrat"/>
                        </a:rPr>
                        <a:t>59</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60</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61</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accent2"/>
                          </a:solidFill>
                          <a:effectLst/>
                          <a:latin typeface="Montserrat"/>
                        </a:rPr>
                        <a:t>61</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48</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61</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4025705417"/>
                  </a:ext>
                </a:extLst>
              </a:tr>
              <a:tr h="130378">
                <a:tc>
                  <a:txBody>
                    <a:bodyPr/>
                    <a:lstStyle/>
                    <a:p>
                      <a:pPr algn="l" fontAlgn="b"/>
                      <a:r>
                        <a:rPr lang="en-AU" sz="800" b="1" i="0" u="none" strike="noStrike">
                          <a:solidFill>
                            <a:srgbClr val="000000"/>
                          </a:solidFill>
                          <a:effectLst/>
                          <a:latin typeface="Montserrat"/>
                        </a:rPr>
                        <a:t>Financial/Job Security</a:t>
                      </a:r>
                    </a:p>
                  </a:txBody>
                  <a:tcPr marL="72000" marR="7200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rgbClr val="000000"/>
                          </a:solidFill>
                          <a:effectLst/>
                          <a:latin typeface="Montserrat"/>
                        </a:rPr>
                        <a:t>59</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accent2"/>
                          </a:solidFill>
                          <a:effectLst/>
                          <a:latin typeface="Montserrat"/>
                        </a:rPr>
                        <a:t>62</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63</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57</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rgbClr val="D20043"/>
                          </a:solidFill>
                          <a:effectLst/>
                          <a:latin typeface="Montserrat"/>
                        </a:rPr>
                        <a:t>42</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62</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859682281"/>
                  </a:ext>
                </a:extLst>
              </a:tr>
              <a:tr h="130378">
                <a:tc>
                  <a:txBody>
                    <a:bodyPr/>
                    <a:lstStyle/>
                    <a:p>
                      <a:pPr algn="l" fontAlgn="b"/>
                      <a:r>
                        <a:rPr lang="en-AU" sz="800" b="1" i="0" u="none" strike="noStrike">
                          <a:solidFill>
                            <a:srgbClr val="000000"/>
                          </a:solidFill>
                          <a:effectLst/>
                          <a:latin typeface="Montserrat"/>
                        </a:rPr>
                        <a:t>Planning for the future</a:t>
                      </a:r>
                    </a:p>
                  </a:txBody>
                  <a:tcPr marL="72000" marR="7200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rgbClr val="000000"/>
                          </a:solidFill>
                          <a:effectLst/>
                          <a:latin typeface="Montserrat"/>
                        </a:rPr>
                        <a:t>58</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60</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63</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57</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46</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63</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765907072"/>
                  </a:ext>
                </a:extLst>
              </a:tr>
              <a:tr h="130378">
                <a:tc>
                  <a:txBody>
                    <a:bodyPr/>
                    <a:lstStyle/>
                    <a:p>
                      <a:pPr algn="l" fontAlgn="b"/>
                      <a:r>
                        <a:rPr lang="en-AU" sz="800" b="1" i="0" u="none" strike="noStrike">
                          <a:solidFill>
                            <a:srgbClr val="000000"/>
                          </a:solidFill>
                          <a:effectLst/>
                          <a:latin typeface="Montserrat"/>
                        </a:rPr>
                        <a:t>Access to basics for all </a:t>
                      </a:r>
                      <a:endParaRPr lang="en-AU" sz="800" b="1" i="0" u="none" strike="noStrike">
                        <a:solidFill>
                          <a:srgbClr val="000000"/>
                        </a:solidFill>
                        <a:effectLst/>
                        <a:latin typeface="Montserrat" panose="00000500000000000000" pitchFamily="2" charset="0"/>
                      </a:endParaRPr>
                    </a:p>
                  </a:txBody>
                  <a:tcPr marL="72000" marR="7200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rgbClr val="000000"/>
                          </a:solidFill>
                          <a:effectLst/>
                          <a:latin typeface="Montserrat"/>
                        </a:rPr>
                        <a:t>55</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56</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58</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55</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rgbClr val="D20043"/>
                          </a:solidFill>
                          <a:effectLst/>
                          <a:latin typeface="Montserrat"/>
                        </a:rPr>
                        <a:t>41</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rgbClr val="D20043"/>
                          </a:solidFill>
                          <a:effectLst/>
                          <a:latin typeface="Montserrat"/>
                        </a:rPr>
                        <a:t>55</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96247927"/>
                  </a:ext>
                </a:extLst>
              </a:tr>
              <a:tr h="130378">
                <a:tc>
                  <a:txBody>
                    <a:bodyPr/>
                    <a:lstStyle/>
                    <a:p>
                      <a:pPr algn="l" fontAlgn="b"/>
                      <a:r>
                        <a:rPr lang="en-AU" sz="800" b="1" i="0" u="none" strike="noStrike">
                          <a:solidFill>
                            <a:srgbClr val="000000"/>
                          </a:solidFill>
                          <a:effectLst/>
                          <a:latin typeface="Montserrat"/>
                        </a:rPr>
                        <a:t>Work Life Balance</a:t>
                      </a:r>
                    </a:p>
                  </a:txBody>
                  <a:tcPr marL="72000" marR="7200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rgbClr val="000000"/>
                          </a:solidFill>
                          <a:effectLst/>
                          <a:latin typeface="Montserrat"/>
                        </a:rPr>
                        <a:t>51</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53</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accent2"/>
                          </a:solidFill>
                          <a:effectLst/>
                          <a:latin typeface="Montserrat"/>
                        </a:rPr>
                        <a:t>57</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51</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38</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56</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438291274"/>
                  </a:ext>
                </a:extLst>
              </a:tr>
              <a:tr h="130378">
                <a:tc>
                  <a:txBody>
                    <a:bodyPr/>
                    <a:lstStyle/>
                    <a:p>
                      <a:pPr algn="l" fontAlgn="b"/>
                      <a:r>
                        <a:rPr lang="en-AU" sz="800" b="1" i="0" u="none" strike="noStrike">
                          <a:solidFill>
                            <a:srgbClr val="000000"/>
                          </a:solidFill>
                          <a:effectLst/>
                          <a:latin typeface="Montserrat"/>
                        </a:rPr>
                        <a:t>Relationships &amp; emotional support</a:t>
                      </a:r>
                    </a:p>
                  </a:txBody>
                  <a:tcPr marL="72000" marR="7200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rgbClr val="000000"/>
                          </a:solidFill>
                          <a:effectLst/>
                          <a:latin typeface="Montserrat"/>
                        </a:rPr>
                        <a:t>51</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53</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54</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52</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41</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53</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22445741"/>
                  </a:ext>
                </a:extLst>
              </a:tr>
              <a:tr h="130378">
                <a:tc>
                  <a:txBody>
                    <a:bodyPr/>
                    <a:lstStyle/>
                    <a:p>
                      <a:pPr algn="l" fontAlgn="b"/>
                      <a:r>
                        <a:rPr lang="en-AU" sz="800" b="1" i="0" u="none" strike="noStrike">
                          <a:solidFill>
                            <a:srgbClr val="000000"/>
                          </a:solidFill>
                          <a:effectLst/>
                          <a:latin typeface="Montserrat"/>
                        </a:rPr>
                        <a:t>Sustainability</a:t>
                      </a:r>
                    </a:p>
                  </a:txBody>
                  <a:tcPr marL="72000" marR="7200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rgbClr val="000000"/>
                          </a:solidFill>
                          <a:effectLst/>
                          <a:latin typeface="Montserrat"/>
                        </a:rPr>
                        <a:t>50</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47</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52</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50</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chemeClr val="tx1"/>
                          </a:solidFill>
                          <a:effectLst/>
                          <a:latin typeface="Montserrat"/>
                        </a:rPr>
                        <a:t>41</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fontAlgn="ctr"/>
                      <a:r>
                        <a:rPr lang="en-AU" sz="800" b="0" i="0" u="none" strike="noStrike">
                          <a:solidFill>
                            <a:srgbClr val="D20043"/>
                          </a:solidFill>
                          <a:effectLst/>
                          <a:latin typeface="Montserrat"/>
                        </a:rPr>
                        <a:t>51</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243555548"/>
                  </a:ext>
                </a:extLst>
              </a:tr>
              <a:tr h="130378">
                <a:tc>
                  <a:txBody>
                    <a:bodyPr/>
                    <a:lstStyle/>
                    <a:p>
                      <a:pPr algn="l" fontAlgn="b"/>
                      <a:r>
                        <a:rPr lang="en-AU" sz="800" b="1" i="0" u="none" strike="noStrike">
                          <a:solidFill>
                            <a:srgbClr val="000000"/>
                          </a:solidFill>
                          <a:effectLst/>
                          <a:latin typeface="Montserrat"/>
                        </a:rPr>
                        <a:t>Ability to socialise with friends/family</a:t>
                      </a:r>
                    </a:p>
                  </a:txBody>
                  <a:tcPr marL="72000" marR="7200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rgbClr val="000000"/>
                          </a:solidFill>
                          <a:effectLst/>
                          <a:latin typeface="Montserrat"/>
                        </a:rPr>
                        <a:t>49</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rgbClr val="D20043"/>
                          </a:solidFill>
                          <a:effectLst/>
                          <a:latin typeface="Montserrat"/>
                        </a:rPr>
                        <a:t>43</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50</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49</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44</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54</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576785797"/>
                  </a:ext>
                </a:extLst>
              </a:tr>
              <a:tr h="130378">
                <a:tc>
                  <a:txBody>
                    <a:bodyPr/>
                    <a:lstStyle/>
                    <a:p>
                      <a:pPr algn="l" fontAlgn="b"/>
                      <a:r>
                        <a:rPr lang="en-AU" sz="800" b="1" i="0" u="none" strike="noStrike">
                          <a:solidFill>
                            <a:srgbClr val="000000"/>
                          </a:solidFill>
                          <a:effectLst/>
                          <a:latin typeface="Montserrat"/>
                        </a:rPr>
                        <a:t>Access to trustworthy media</a:t>
                      </a:r>
                    </a:p>
                  </a:txBody>
                  <a:tcPr marL="72000" marR="7200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rgbClr val="000000"/>
                          </a:solidFill>
                          <a:effectLst/>
                          <a:latin typeface="Montserrat"/>
                        </a:rPr>
                        <a:t>46</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chemeClr val="tx1"/>
                          </a:solidFill>
                          <a:effectLst/>
                          <a:latin typeface="Montserrat"/>
                        </a:rPr>
                        <a:t>43</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chemeClr val="tx1"/>
                          </a:solidFill>
                          <a:effectLst/>
                          <a:latin typeface="Montserrat"/>
                        </a:rPr>
                        <a:t>48</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chemeClr val="tx1"/>
                          </a:solidFill>
                          <a:effectLst/>
                          <a:latin typeface="Montserrat"/>
                        </a:rPr>
                        <a:t>47</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chemeClr val="tx1"/>
                          </a:solidFill>
                          <a:effectLst/>
                          <a:latin typeface="Montserrat"/>
                        </a:rPr>
                        <a:t>40</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chemeClr val="tx1"/>
                          </a:solidFill>
                          <a:effectLst/>
                          <a:latin typeface="Montserrat"/>
                        </a:rPr>
                        <a:t>49</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338994885"/>
                  </a:ext>
                </a:extLst>
              </a:tr>
              <a:tr h="130378">
                <a:tc>
                  <a:txBody>
                    <a:bodyPr/>
                    <a:lstStyle/>
                    <a:p>
                      <a:pPr algn="l" fontAlgn="b"/>
                      <a:r>
                        <a:rPr lang="en-AU" sz="800" b="1" i="0" u="none" strike="noStrike">
                          <a:solidFill>
                            <a:srgbClr val="000000"/>
                          </a:solidFill>
                          <a:effectLst/>
                          <a:latin typeface="Montserrat"/>
                        </a:rPr>
                        <a:t>Career/Education Advancement</a:t>
                      </a:r>
                    </a:p>
                  </a:txBody>
                  <a:tcPr marL="72000" marR="7200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rgbClr val="000000"/>
                          </a:solidFill>
                          <a:effectLst/>
                          <a:latin typeface="Montserrat"/>
                        </a:rPr>
                        <a:t>42</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accent2"/>
                          </a:solidFill>
                          <a:effectLst/>
                          <a:latin typeface="Montserrat"/>
                        </a:rPr>
                        <a:t>45</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accent2"/>
                          </a:solidFill>
                          <a:effectLst/>
                          <a:latin typeface="Montserrat"/>
                        </a:rPr>
                        <a:t>50</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rgbClr val="D20043"/>
                          </a:solidFill>
                          <a:effectLst/>
                          <a:latin typeface="Montserrat"/>
                        </a:rPr>
                        <a:t>36</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30</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45</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05994942"/>
                  </a:ext>
                </a:extLst>
              </a:tr>
              <a:tr h="130378">
                <a:tc>
                  <a:txBody>
                    <a:bodyPr/>
                    <a:lstStyle/>
                    <a:p>
                      <a:pPr algn="l" fontAlgn="b"/>
                      <a:r>
                        <a:rPr lang="en-AU" sz="800" b="1" i="0" u="none" strike="noStrike">
                          <a:solidFill>
                            <a:srgbClr val="000000"/>
                          </a:solidFill>
                          <a:effectLst/>
                          <a:latin typeface="Montserrat"/>
                        </a:rPr>
                        <a:t>Caring for society's vulnerable groups</a:t>
                      </a:r>
                    </a:p>
                  </a:txBody>
                  <a:tcPr marL="72000" marR="7200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rgbClr val="000000"/>
                          </a:solidFill>
                          <a:effectLst/>
                          <a:latin typeface="Montserrat"/>
                        </a:rPr>
                        <a:t>41</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chemeClr val="tx1"/>
                          </a:solidFill>
                          <a:effectLst/>
                          <a:latin typeface="Montserrat"/>
                        </a:rPr>
                        <a:t>40</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chemeClr val="tx1"/>
                          </a:solidFill>
                          <a:effectLst/>
                          <a:latin typeface="Montserrat"/>
                        </a:rPr>
                        <a:t>43</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chemeClr val="tx1"/>
                          </a:solidFill>
                          <a:effectLst/>
                          <a:latin typeface="Montserrat"/>
                        </a:rPr>
                        <a:t>41</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chemeClr val="tx1"/>
                          </a:solidFill>
                          <a:effectLst/>
                          <a:latin typeface="Montserrat"/>
                        </a:rPr>
                        <a:t>31</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chemeClr val="tx1"/>
                          </a:solidFill>
                          <a:effectLst/>
                          <a:latin typeface="Montserrat"/>
                        </a:rPr>
                        <a:t>46</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569778497"/>
                  </a:ext>
                </a:extLst>
              </a:tr>
              <a:tr h="130378">
                <a:tc>
                  <a:txBody>
                    <a:bodyPr/>
                    <a:lstStyle/>
                    <a:p>
                      <a:pPr algn="l" fontAlgn="b"/>
                      <a:r>
                        <a:rPr lang="en-AU" sz="800" b="1" i="0" u="none" strike="noStrike">
                          <a:solidFill>
                            <a:srgbClr val="000000"/>
                          </a:solidFill>
                          <a:effectLst/>
                          <a:latin typeface="Montserrat"/>
                        </a:rPr>
                        <a:t>Local Community Support</a:t>
                      </a:r>
                    </a:p>
                  </a:txBody>
                  <a:tcPr marL="72000" marR="7200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rgbClr val="000000"/>
                          </a:solidFill>
                          <a:effectLst/>
                          <a:latin typeface="Montserrat"/>
                        </a:rPr>
                        <a:t>39</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36</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44</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39</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27</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45</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6342660"/>
                  </a:ext>
                </a:extLst>
              </a:tr>
              <a:tr h="130378">
                <a:tc>
                  <a:txBody>
                    <a:bodyPr/>
                    <a:lstStyle/>
                    <a:p>
                      <a:pPr algn="l" fontAlgn="b"/>
                      <a:r>
                        <a:rPr lang="en-AU" sz="800" b="1" i="0" u="none" strike="noStrike">
                          <a:solidFill>
                            <a:srgbClr val="000000"/>
                          </a:solidFill>
                          <a:effectLst/>
                          <a:latin typeface="Montserrat"/>
                        </a:rPr>
                        <a:t>Access to technology</a:t>
                      </a:r>
                    </a:p>
                  </a:txBody>
                  <a:tcPr marL="72000" marR="7200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rgbClr val="000000"/>
                          </a:solidFill>
                          <a:effectLst/>
                          <a:latin typeface="Montserrat"/>
                        </a:rPr>
                        <a:t>38</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chemeClr val="tx1"/>
                          </a:solidFill>
                          <a:effectLst/>
                          <a:latin typeface="Montserrat"/>
                        </a:rPr>
                        <a:t>33</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chemeClr val="tx1"/>
                          </a:solidFill>
                          <a:effectLst/>
                          <a:latin typeface="Montserrat"/>
                        </a:rPr>
                        <a:t>41</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chemeClr val="tx1"/>
                          </a:solidFill>
                          <a:effectLst/>
                          <a:latin typeface="Montserrat"/>
                        </a:rPr>
                        <a:t>36</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chemeClr val="tx1"/>
                          </a:solidFill>
                          <a:effectLst/>
                          <a:latin typeface="Montserrat"/>
                        </a:rPr>
                        <a:t>30</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chemeClr val="tx1"/>
                          </a:solidFill>
                          <a:effectLst/>
                          <a:latin typeface="Montserrat"/>
                        </a:rPr>
                        <a:t>43</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064069531"/>
                  </a:ext>
                </a:extLst>
              </a:tr>
              <a:tr h="130378">
                <a:tc>
                  <a:txBody>
                    <a:bodyPr/>
                    <a:lstStyle/>
                    <a:p>
                      <a:pPr algn="l" fontAlgn="b"/>
                      <a:r>
                        <a:rPr lang="en-AU" sz="800" b="1" i="0" u="none" strike="noStrike">
                          <a:solidFill>
                            <a:srgbClr val="000000"/>
                          </a:solidFill>
                          <a:effectLst/>
                          <a:latin typeface="Montserrat"/>
                        </a:rPr>
                        <a:t>Location of work/study</a:t>
                      </a:r>
                    </a:p>
                  </a:txBody>
                  <a:tcPr marL="72000" marR="7200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rgbClr val="000000"/>
                          </a:solidFill>
                          <a:effectLst/>
                          <a:latin typeface="Montserrat"/>
                        </a:rPr>
                        <a:t>37</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39</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accent2"/>
                          </a:solidFill>
                          <a:effectLst/>
                          <a:latin typeface="Montserrat"/>
                        </a:rPr>
                        <a:t>44</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34</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26</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45</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208773319"/>
                  </a:ext>
                </a:extLst>
              </a:tr>
              <a:tr h="130378">
                <a:tc>
                  <a:txBody>
                    <a:bodyPr/>
                    <a:lstStyle/>
                    <a:p>
                      <a:pPr algn="l" fontAlgn="b"/>
                      <a:r>
                        <a:rPr lang="en-AU" sz="800" b="1" i="0" u="none" strike="noStrike">
                          <a:solidFill>
                            <a:srgbClr val="000000"/>
                          </a:solidFill>
                          <a:effectLst/>
                          <a:latin typeface="Montserrat"/>
                        </a:rPr>
                        <a:t>Access to in home entertainment</a:t>
                      </a:r>
                    </a:p>
                  </a:txBody>
                  <a:tcPr marL="72000" marR="7200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rgbClr val="000000"/>
                          </a:solidFill>
                          <a:effectLst/>
                          <a:latin typeface="Montserrat"/>
                        </a:rPr>
                        <a:t>24</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rgbClr val="D20043"/>
                          </a:solidFill>
                          <a:effectLst/>
                          <a:latin typeface="Montserrat"/>
                        </a:rPr>
                        <a:t>17</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chemeClr val="tx1"/>
                          </a:solidFill>
                          <a:effectLst/>
                          <a:latin typeface="Montserrat"/>
                        </a:rPr>
                        <a:t>26</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chemeClr val="tx1"/>
                          </a:solidFill>
                          <a:effectLst/>
                          <a:latin typeface="Montserrat"/>
                        </a:rPr>
                        <a:t>22</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chemeClr val="tx1"/>
                          </a:solidFill>
                          <a:effectLst/>
                          <a:latin typeface="Montserrat"/>
                        </a:rPr>
                        <a:t>22</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chemeClr val="tx1"/>
                          </a:solidFill>
                          <a:effectLst/>
                          <a:latin typeface="Montserrat"/>
                        </a:rPr>
                        <a:t>31</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650065947"/>
                  </a:ext>
                </a:extLst>
              </a:tr>
              <a:tr h="130378">
                <a:tc>
                  <a:txBody>
                    <a:bodyPr/>
                    <a:lstStyle/>
                    <a:p>
                      <a:pPr algn="l" fontAlgn="b"/>
                      <a:r>
                        <a:rPr lang="en-AU" sz="800" b="1" i="0" u="none" strike="noStrike">
                          <a:solidFill>
                            <a:srgbClr val="000000"/>
                          </a:solidFill>
                          <a:effectLst/>
                          <a:latin typeface="Montserrat"/>
                        </a:rPr>
                        <a:t>Travelling locally</a:t>
                      </a:r>
                    </a:p>
                  </a:txBody>
                  <a:tcPr marL="72000" marR="7200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rgbClr val="000000"/>
                          </a:solidFill>
                          <a:effectLst/>
                          <a:latin typeface="Montserrat"/>
                        </a:rPr>
                        <a:t>15</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rgbClr val="D20043"/>
                          </a:solidFill>
                          <a:effectLst/>
                          <a:latin typeface="Montserrat"/>
                        </a:rPr>
                        <a:t>6</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18</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15</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accent2"/>
                          </a:solidFill>
                          <a:effectLst/>
                          <a:latin typeface="Montserrat"/>
                        </a:rPr>
                        <a:t>20</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accent2"/>
                          </a:solidFill>
                          <a:effectLst/>
                          <a:latin typeface="Montserrat"/>
                        </a:rPr>
                        <a:t>31</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69738522"/>
                  </a:ext>
                </a:extLst>
              </a:tr>
              <a:tr h="130378">
                <a:tc>
                  <a:txBody>
                    <a:bodyPr/>
                    <a:lstStyle/>
                    <a:p>
                      <a:pPr algn="l" fontAlgn="b"/>
                      <a:r>
                        <a:rPr lang="en-AU" sz="800" b="1" i="0" u="none" strike="noStrike">
                          <a:solidFill>
                            <a:srgbClr val="000000"/>
                          </a:solidFill>
                          <a:effectLst/>
                          <a:latin typeface="Montserrat"/>
                        </a:rPr>
                        <a:t>Attending out of home events</a:t>
                      </a:r>
                    </a:p>
                  </a:txBody>
                  <a:tcPr marL="72000" marR="7200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rgbClr val="000000"/>
                          </a:solidFill>
                          <a:effectLst/>
                          <a:latin typeface="Montserrat"/>
                        </a:rPr>
                        <a:t>-1</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rgbClr val="D20043"/>
                          </a:solidFill>
                          <a:effectLst/>
                          <a:latin typeface="Montserrat"/>
                        </a:rPr>
                        <a:t>-7</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chemeClr val="tx1"/>
                          </a:solidFill>
                          <a:effectLst/>
                          <a:latin typeface="Montserrat"/>
                        </a:rPr>
                        <a:t>1</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rgbClr val="D20043"/>
                          </a:solidFill>
                          <a:effectLst/>
                          <a:latin typeface="Montserrat"/>
                        </a:rPr>
                        <a:t>-6</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chemeClr val="accent2"/>
                          </a:solidFill>
                          <a:effectLst/>
                          <a:latin typeface="Montserrat"/>
                        </a:rPr>
                        <a:t>4</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fontAlgn="ctr"/>
                      <a:r>
                        <a:rPr lang="en-AU" sz="800" b="0" i="0" u="none" strike="noStrike">
                          <a:solidFill>
                            <a:schemeClr val="accent2"/>
                          </a:solidFill>
                          <a:effectLst/>
                          <a:latin typeface="Montserrat"/>
                        </a:rPr>
                        <a:t>17</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4200114185"/>
                  </a:ext>
                </a:extLst>
              </a:tr>
              <a:tr h="130378">
                <a:tc>
                  <a:txBody>
                    <a:bodyPr/>
                    <a:lstStyle/>
                    <a:p>
                      <a:pPr algn="l" fontAlgn="b"/>
                      <a:r>
                        <a:rPr lang="en-AU" sz="800" b="1" i="0" u="none" strike="noStrike">
                          <a:solidFill>
                            <a:srgbClr val="000000"/>
                          </a:solidFill>
                          <a:effectLst/>
                          <a:latin typeface="Montserrat"/>
                        </a:rPr>
                        <a:t>Travelling globally</a:t>
                      </a:r>
                    </a:p>
                  </a:txBody>
                  <a:tcPr marL="72000" marR="7200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rgbClr val="000000"/>
                          </a:solidFill>
                          <a:effectLst/>
                          <a:latin typeface="Montserrat"/>
                        </a:rPr>
                        <a:t>-10</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-13</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-6</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tx1"/>
                          </a:solidFill>
                          <a:effectLst/>
                          <a:latin typeface="Montserrat"/>
                        </a:rPr>
                        <a:t>-13</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accent2"/>
                          </a:solidFill>
                          <a:effectLst/>
                          <a:latin typeface="Montserrat"/>
                        </a:rPr>
                        <a:t>4</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tc>
                  <a:txBody>
                    <a:bodyPr/>
                    <a:lstStyle/>
                    <a:p>
                      <a:pPr algn="l" fontAlgn="ctr"/>
                      <a:r>
                        <a:rPr lang="en-AU" sz="800" b="0" i="0" u="none" strike="noStrike">
                          <a:solidFill>
                            <a:schemeClr val="accent2"/>
                          </a:solidFill>
                          <a:effectLst/>
                          <a:latin typeface="Montserrat"/>
                        </a:rPr>
                        <a:t>8</a:t>
                      </a:r>
                    </a:p>
                  </a:txBody>
                  <a:tcPr marL="72000" marR="7200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387518889"/>
                  </a:ext>
                </a:extLst>
              </a:tr>
            </a:tbl>
          </a:graphicData>
        </a:graphic>
      </p:graphicFrame>
      <p:cxnSp>
        <p:nvCxnSpPr>
          <p:cNvPr id="12" name="Google Shape;1606;p117">
            <a:extLst>
              <a:ext uri="{FF2B5EF4-FFF2-40B4-BE49-F238E27FC236}">
                <a16:creationId xmlns:a16="http://schemas.microsoft.com/office/drawing/2014/main" id="{1381085D-FA7D-7245-B609-B560B8692C2F}"/>
              </a:ext>
            </a:extLst>
          </p:cNvPr>
          <p:cNvCxnSpPr>
            <a:cxnSpLocks/>
          </p:cNvCxnSpPr>
          <p:nvPr/>
        </p:nvCxnSpPr>
        <p:spPr>
          <a:xfrm>
            <a:off x="354650" y="1541323"/>
            <a:ext cx="8434700" cy="0"/>
          </a:xfrm>
          <a:prstGeom prst="straightConnector1">
            <a:avLst/>
          </a:prstGeom>
          <a:noFill/>
          <a:ln w="9525" cap="flat" cmpd="sng">
            <a:solidFill>
              <a:srgbClr val="333333"/>
            </a:solidFill>
            <a:prstDash val="solid"/>
            <a:round/>
            <a:headEnd type="none" w="med" len="med"/>
            <a:tailEnd type="none" w="med" len="med"/>
          </a:ln>
        </p:spPr>
      </p:cxnSp>
      <p:sp>
        <p:nvSpPr>
          <p:cNvPr id="13" name="Google Shape;1607;p117">
            <a:extLst>
              <a:ext uri="{FF2B5EF4-FFF2-40B4-BE49-F238E27FC236}">
                <a16:creationId xmlns:a16="http://schemas.microsoft.com/office/drawing/2014/main" id="{3605CAB2-BE33-374D-B0BB-E9949CD1C301}"/>
              </a:ext>
            </a:extLst>
          </p:cNvPr>
          <p:cNvSpPr txBox="1"/>
          <p:nvPr/>
        </p:nvSpPr>
        <p:spPr>
          <a:xfrm>
            <a:off x="354650" y="1021218"/>
            <a:ext cx="8434700" cy="300000"/>
          </a:xfrm>
          <a:prstGeom prst="rect">
            <a:avLst/>
          </a:prstGeom>
          <a:noFill/>
          <a:ln>
            <a:noFill/>
          </a:ln>
        </p:spPr>
        <p:txBody>
          <a:bodyPr spcFirstLastPara="1" wrap="square" lIns="0" tIns="45700" rIns="0" bIns="45700" anchor="t" anchorCtr="0">
            <a:noAutofit/>
          </a:bodyPr>
          <a:lstStyle/>
          <a:p>
            <a:pPr lvl="0">
              <a:spcAft>
                <a:spcPts val="1200"/>
              </a:spcAft>
              <a:buSzPts val="1100"/>
            </a:pPr>
            <a:r>
              <a:rPr lang="en-NZ" sz="1300" b="1">
                <a:solidFill>
                  <a:srgbClr val="1A1A1A"/>
                </a:solidFill>
                <a:latin typeface="Montserrat" panose="00000500000000000000" pitchFamily="2" charset="0"/>
                <a:ea typeface="Montserrat"/>
                <a:cs typeface="Montserrat"/>
                <a:sym typeface="Montserrat"/>
              </a:rPr>
              <a:t>What will become more important in the next 12 months?</a:t>
            </a:r>
            <a:br>
              <a:rPr lang="en" b="1">
                <a:solidFill>
                  <a:srgbClr val="000000"/>
                </a:solidFill>
                <a:latin typeface="Montserrat" panose="00000500000000000000" pitchFamily="2" charset="0"/>
                <a:ea typeface="Montserrat"/>
                <a:cs typeface="Montserrat"/>
                <a:sym typeface="Montserrat"/>
              </a:rPr>
            </a:br>
            <a:endParaRPr lang="en-NZ" sz="1000">
              <a:solidFill>
                <a:schemeClr val="dk1"/>
              </a:solidFill>
              <a:latin typeface="Montserrat" panose="00000500000000000000" pitchFamily="2" charset="0"/>
              <a:ea typeface="Montserrat"/>
              <a:cs typeface="Montserrat"/>
              <a:sym typeface="Montserrat"/>
            </a:endParaRPr>
          </a:p>
        </p:txBody>
      </p:sp>
      <p:pic>
        <p:nvPicPr>
          <p:cNvPr id="8" name="Picture 7">
            <a:extLst>
              <a:ext uri="{FF2B5EF4-FFF2-40B4-BE49-F238E27FC236}">
                <a16:creationId xmlns:a16="http://schemas.microsoft.com/office/drawing/2014/main" id="{64A6967C-086A-E946-9EF5-D305AF1C5D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66738" y="1671500"/>
            <a:ext cx="217808" cy="217808"/>
          </a:xfrm>
          <a:prstGeom prst="rect">
            <a:avLst/>
          </a:prstGeom>
        </p:spPr>
      </p:pic>
      <p:pic>
        <p:nvPicPr>
          <p:cNvPr id="9" name="Picture 8">
            <a:extLst>
              <a:ext uri="{FF2B5EF4-FFF2-40B4-BE49-F238E27FC236}">
                <a16:creationId xmlns:a16="http://schemas.microsoft.com/office/drawing/2014/main" id="{EAD115F4-5584-C248-8922-40473CB7DD1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37454" y="1667475"/>
            <a:ext cx="217807" cy="217807"/>
          </a:xfrm>
          <a:prstGeom prst="rect">
            <a:avLst/>
          </a:prstGeom>
        </p:spPr>
      </p:pic>
      <p:pic>
        <p:nvPicPr>
          <p:cNvPr id="10" name="Picture 9">
            <a:extLst>
              <a:ext uri="{FF2B5EF4-FFF2-40B4-BE49-F238E27FC236}">
                <a16:creationId xmlns:a16="http://schemas.microsoft.com/office/drawing/2014/main" id="{4FE43B23-BBF6-F64F-9F7F-82433CE15C9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16084" y="1667475"/>
            <a:ext cx="217808" cy="217808"/>
          </a:xfrm>
          <a:prstGeom prst="rect">
            <a:avLst/>
          </a:prstGeom>
        </p:spPr>
      </p:pic>
      <p:pic>
        <p:nvPicPr>
          <p:cNvPr id="11" name="Picture 10">
            <a:extLst>
              <a:ext uri="{FF2B5EF4-FFF2-40B4-BE49-F238E27FC236}">
                <a16:creationId xmlns:a16="http://schemas.microsoft.com/office/drawing/2014/main" id="{20DE70FC-BA9D-B84B-9B8F-4A5B37CA0CB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93609" y="1667247"/>
            <a:ext cx="217744" cy="217744"/>
          </a:xfrm>
          <a:prstGeom prst="rect">
            <a:avLst/>
          </a:prstGeom>
        </p:spPr>
      </p:pic>
      <p:pic>
        <p:nvPicPr>
          <p:cNvPr id="14" name="Picture 13">
            <a:extLst>
              <a:ext uri="{FF2B5EF4-FFF2-40B4-BE49-F238E27FC236}">
                <a16:creationId xmlns:a16="http://schemas.microsoft.com/office/drawing/2014/main" id="{183B2C99-69DB-6C4D-A707-BE517A569A7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83723" y="1722998"/>
            <a:ext cx="217743" cy="124489"/>
          </a:xfrm>
          <a:prstGeom prst="rect">
            <a:avLst/>
          </a:prstGeom>
        </p:spPr>
      </p:pic>
    </p:spTree>
    <p:extLst>
      <p:ext uri="{BB962C8B-B14F-4D97-AF65-F5344CB8AC3E}">
        <p14:creationId xmlns:p14="http://schemas.microsoft.com/office/powerpoint/2010/main" val="3823060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10" name="Picture 9">
            <a:extLst>
              <a:ext uri="{FF2B5EF4-FFF2-40B4-BE49-F238E27FC236}">
                <a16:creationId xmlns:a16="http://schemas.microsoft.com/office/drawing/2014/main" id="{2BC74A5A-17C8-934F-AA97-912B5846E6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68743" y="-3783"/>
            <a:ext cx="6575258" cy="5147283"/>
          </a:xfrm>
          <a:prstGeom prst="rect">
            <a:avLst/>
          </a:prstGeom>
        </p:spPr>
      </p:pic>
      <p:sp>
        <p:nvSpPr>
          <p:cNvPr id="941" name="Google Shape;941;p63"/>
          <p:cNvSpPr/>
          <p:nvPr/>
        </p:nvSpPr>
        <p:spPr>
          <a:xfrm rot="10800000">
            <a:off x="6559725" y="0"/>
            <a:ext cx="2588700" cy="2588700"/>
          </a:xfrm>
          <a:prstGeom prst="rtTriangle">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942" name="Google Shape;942;p63"/>
          <p:cNvSpPr/>
          <p:nvPr/>
        </p:nvSpPr>
        <p:spPr>
          <a:xfrm rot="-8101280">
            <a:off x="650276" y="1670400"/>
            <a:ext cx="9113617" cy="1802698"/>
          </a:xfrm>
          <a:prstGeom prst="parallelogram">
            <a:avLst>
              <a:gd name="adj" fmla="val 99758"/>
            </a:avLst>
          </a:pr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pic>
        <p:nvPicPr>
          <p:cNvPr id="943" name="Google Shape;943;p63"/>
          <p:cNvPicPr preferRelativeResize="0"/>
          <p:nvPr/>
        </p:nvPicPr>
        <p:blipFill rotWithShape="1">
          <a:blip r:embed="rId4" cstate="print">
            <a:alphaModFix/>
            <a:extLst>
              <a:ext uri="{28A0092B-C50C-407E-A947-70E740481C1C}">
                <a14:useLocalDpi xmlns:a14="http://schemas.microsoft.com/office/drawing/2010/main"/>
              </a:ext>
            </a:extLst>
          </a:blip>
          <a:srcRect r="27844"/>
          <a:stretch/>
        </p:blipFill>
        <p:spPr>
          <a:xfrm>
            <a:off x="6" y="-12650"/>
            <a:ext cx="6627096" cy="5167373"/>
          </a:xfrm>
          <a:prstGeom prst="rect">
            <a:avLst/>
          </a:prstGeom>
          <a:noFill/>
          <a:ln>
            <a:noFill/>
          </a:ln>
        </p:spPr>
      </p:pic>
      <p:sp>
        <p:nvSpPr>
          <p:cNvPr id="944" name="Google Shape;944;p63"/>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pic>
        <p:nvPicPr>
          <p:cNvPr id="945" name="Google Shape;945;p63"/>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946" name="Google Shape;946;p63"/>
          <p:cNvSpPr txBox="1">
            <a:spLocks noGrp="1"/>
          </p:cNvSpPr>
          <p:nvPr>
            <p:ph type="title"/>
          </p:nvPr>
        </p:nvSpPr>
        <p:spPr>
          <a:xfrm>
            <a:off x="354650" y="292625"/>
            <a:ext cx="8434800" cy="393600"/>
          </a:xfrm>
        </p:spPr>
        <p:txBody>
          <a:bodyPr spcFirstLastPara="1" wrap="square" lIns="0" tIns="91425" rIns="0" bIns="91425" anchor="t" anchorCtr="0">
            <a:noAutofit/>
          </a:bodyPr>
          <a:lstStyle/>
          <a:p>
            <a:pPr lvl="0"/>
            <a:r>
              <a:rPr lang="en-PH"/>
              <a:t>Shifting buying preferences as priorities change</a:t>
            </a:r>
          </a:p>
        </p:txBody>
      </p:sp>
      <p:sp>
        <p:nvSpPr>
          <p:cNvPr id="22" name="Slide Number Placeholder 1">
            <a:extLst>
              <a:ext uri="{FF2B5EF4-FFF2-40B4-BE49-F238E27FC236}">
                <a16:creationId xmlns:a16="http://schemas.microsoft.com/office/drawing/2014/main" id="{13FA9B20-1527-430A-9516-581298365770}"/>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37</a:t>
            </a:fld>
            <a:endParaRPr lang="en-PH">
              <a:solidFill>
                <a:schemeClr val="bg1"/>
              </a:solidFill>
              <a:latin typeface="Montserrat" panose="00000500000000000000" pitchFamily="2" charset="0"/>
            </a:endParaRPr>
          </a:p>
        </p:txBody>
      </p:sp>
      <p:cxnSp>
        <p:nvCxnSpPr>
          <p:cNvPr id="16" name="Google Shape;1865;p95">
            <a:extLst>
              <a:ext uri="{FF2B5EF4-FFF2-40B4-BE49-F238E27FC236}">
                <a16:creationId xmlns:a16="http://schemas.microsoft.com/office/drawing/2014/main" id="{E187D2DA-0C4E-5347-A987-B2239D232D7C}"/>
              </a:ext>
            </a:extLst>
          </p:cNvPr>
          <p:cNvCxnSpPr>
            <a:cxnSpLocks/>
          </p:cNvCxnSpPr>
          <p:nvPr/>
        </p:nvCxnSpPr>
        <p:spPr>
          <a:xfrm>
            <a:off x="354650" y="1840375"/>
            <a:ext cx="4717080" cy="0"/>
          </a:xfrm>
          <a:prstGeom prst="straightConnector1">
            <a:avLst/>
          </a:prstGeom>
          <a:noFill/>
          <a:ln w="9525" cap="flat" cmpd="sng">
            <a:solidFill>
              <a:srgbClr val="FFFFFF"/>
            </a:solidFill>
            <a:prstDash val="solid"/>
            <a:round/>
            <a:headEnd type="none" w="med" len="med"/>
            <a:tailEnd type="none" w="med" len="med"/>
          </a:ln>
        </p:spPr>
      </p:cxnSp>
      <p:cxnSp>
        <p:nvCxnSpPr>
          <p:cNvPr id="17" name="Google Shape;1866;p95">
            <a:extLst>
              <a:ext uri="{FF2B5EF4-FFF2-40B4-BE49-F238E27FC236}">
                <a16:creationId xmlns:a16="http://schemas.microsoft.com/office/drawing/2014/main" id="{9332573F-134A-954B-A8BF-654707C8DEB1}"/>
              </a:ext>
            </a:extLst>
          </p:cNvPr>
          <p:cNvCxnSpPr>
            <a:cxnSpLocks/>
          </p:cNvCxnSpPr>
          <p:nvPr/>
        </p:nvCxnSpPr>
        <p:spPr>
          <a:xfrm>
            <a:off x="354650" y="2291450"/>
            <a:ext cx="4717080" cy="0"/>
          </a:xfrm>
          <a:prstGeom prst="straightConnector1">
            <a:avLst/>
          </a:prstGeom>
          <a:noFill/>
          <a:ln w="9525" cap="flat" cmpd="sng">
            <a:solidFill>
              <a:srgbClr val="FFFFFF"/>
            </a:solidFill>
            <a:prstDash val="solid"/>
            <a:round/>
            <a:headEnd type="none" w="med" len="med"/>
            <a:tailEnd type="none" w="med" len="med"/>
          </a:ln>
        </p:spPr>
      </p:cxnSp>
      <p:cxnSp>
        <p:nvCxnSpPr>
          <p:cNvPr id="18" name="Google Shape;1867;p95">
            <a:extLst>
              <a:ext uri="{FF2B5EF4-FFF2-40B4-BE49-F238E27FC236}">
                <a16:creationId xmlns:a16="http://schemas.microsoft.com/office/drawing/2014/main" id="{F34D921F-28EE-A84C-B044-F3D95ADCC908}"/>
              </a:ext>
            </a:extLst>
          </p:cNvPr>
          <p:cNvCxnSpPr>
            <a:cxnSpLocks/>
          </p:cNvCxnSpPr>
          <p:nvPr/>
        </p:nvCxnSpPr>
        <p:spPr>
          <a:xfrm>
            <a:off x="354650" y="2742525"/>
            <a:ext cx="4717080" cy="0"/>
          </a:xfrm>
          <a:prstGeom prst="straightConnector1">
            <a:avLst/>
          </a:prstGeom>
          <a:noFill/>
          <a:ln w="9525" cap="flat" cmpd="sng">
            <a:solidFill>
              <a:srgbClr val="FFFFFF"/>
            </a:solidFill>
            <a:prstDash val="solid"/>
            <a:round/>
            <a:headEnd type="none" w="med" len="med"/>
            <a:tailEnd type="none" w="med" len="med"/>
          </a:ln>
        </p:spPr>
      </p:cxnSp>
      <p:cxnSp>
        <p:nvCxnSpPr>
          <p:cNvPr id="23" name="Google Shape;1868;p95">
            <a:extLst>
              <a:ext uri="{FF2B5EF4-FFF2-40B4-BE49-F238E27FC236}">
                <a16:creationId xmlns:a16="http://schemas.microsoft.com/office/drawing/2014/main" id="{2DED33D3-774F-3B4A-8E35-9956BD3FA108}"/>
              </a:ext>
            </a:extLst>
          </p:cNvPr>
          <p:cNvCxnSpPr>
            <a:cxnSpLocks/>
          </p:cNvCxnSpPr>
          <p:nvPr/>
        </p:nvCxnSpPr>
        <p:spPr>
          <a:xfrm>
            <a:off x="354650" y="3193600"/>
            <a:ext cx="4717080" cy="0"/>
          </a:xfrm>
          <a:prstGeom prst="straightConnector1">
            <a:avLst/>
          </a:prstGeom>
          <a:noFill/>
          <a:ln w="9525" cap="flat" cmpd="sng">
            <a:solidFill>
              <a:srgbClr val="FFFFFF"/>
            </a:solidFill>
            <a:prstDash val="solid"/>
            <a:round/>
            <a:headEnd type="none" w="med" len="med"/>
            <a:tailEnd type="none" w="med" len="med"/>
          </a:ln>
        </p:spPr>
      </p:cxnSp>
      <p:cxnSp>
        <p:nvCxnSpPr>
          <p:cNvPr id="24" name="Google Shape;1869;p95">
            <a:extLst>
              <a:ext uri="{FF2B5EF4-FFF2-40B4-BE49-F238E27FC236}">
                <a16:creationId xmlns:a16="http://schemas.microsoft.com/office/drawing/2014/main" id="{81996AAA-7A14-D541-A76C-42DA421E56A9}"/>
              </a:ext>
            </a:extLst>
          </p:cNvPr>
          <p:cNvCxnSpPr>
            <a:cxnSpLocks/>
          </p:cNvCxnSpPr>
          <p:nvPr/>
        </p:nvCxnSpPr>
        <p:spPr>
          <a:xfrm>
            <a:off x="354650" y="3644675"/>
            <a:ext cx="4717080" cy="0"/>
          </a:xfrm>
          <a:prstGeom prst="straightConnector1">
            <a:avLst/>
          </a:prstGeom>
          <a:noFill/>
          <a:ln w="9525" cap="flat" cmpd="sng">
            <a:solidFill>
              <a:srgbClr val="FFFFFF"/>
            </a:solidFill>
            <a:prstDash val="solid"/>
            <a:round/>
            <a:headEnd type="none" w="med" len="med"/>
            <a:tailEnd type="none" w="med" len="med"/>
          </a:ln>
        </p:spPr>
      </p:cxnSp>
      <p:cxnSp>
        <p:nvCxnSpPr>
          <p:cNvPr id="25" name="Google Shape;1870;p95">
            <a:extLst>
              <a:ext uri="{FF2B5EF4-FFF2-40B4-BE49-F238E27FC236}">
                <a16:creationId xmlns:a16="http://schemas.microsoft.com/office/drawing/2014/main" id="{05843677-C49B-3643-86A8-61591DC93556}"/>
              </a:ext>
            </a:extLst>
          </p:cNvPr>
          <p:cNvCxnSpPr>
            <a:cxnSpLocks/>
          </p:cNvCxnSpPr>
          <p:nvPr/>
        </p:nvCxnSpPr>
        <p:spPr>
          <a:xfrm>
            <a:off x="354650" y="4095750"/>
            <a:ext cx="4717080" cy="0"/>
          </a:xfrm>
          <a:prstGeom prst="straightConnector1">
            <a:avLst/>
          </a:prstGeom>
          <a:noFill/>
          <a:ln w="9525" cap="flat" cmpd="sng">
            <a:solidFill>
              <a:srgbClr val="FFFFFF"/>
            </a:solidFill>
            <a:prstDash val="solid"/>
            <a:round/>
            <a:headEnd type="none" w="med" len="med"/>
            <a:tailEnd type="none" w="med" len="med"/>
          </a:ln>
        </p:spPr>
      </p:cxnSp>
      <p:sp>
        <p:nvSpPr>
          <p:cNvPr id="26" name="Google Shape;1871;p95">
            <a:extLst>
              <a:ext uri="{FF2B5EF4-FFF2-40B4-BE49-F238E27FC236}">
                <a16:creationId xmlns:a16="http://schemas.microsoft.com/office/drawing/2014/main" id="{24D4415A-CDCE-AC4A-808C-3153D50C0D09}"/>
              </a:ext>
            </a:extLst>
          </p:cNvPr>
          <p:cNvSpPr txBox="1"/>
          <p:nvPr/>
        </p:nvSpPr>
        <p:spPr>
          <a:xfrm>
            <a:off x="907409" y="1912025"/>
            <a:ext cx="4164320" cy="307800"/>
          </a:xfrm>
          <a:prstGeom prst="rect">
            <a:avLst/>
          </a:prstGeom>
          <a:noFill/>
          <a:ln>
            <a:noFill/>
          </a:ln>
        </p:spPr>
        <p:txBody>
          <a:bodyPr spcFirstLastPara="1" wrap="square" lIns="0" tIns="45700" rIns="0" bIns="45700" anchor="ctr" anchorCtr="0">
            <a:noAutofit/>
          </a:bodyPr>
          <a:lstStyle/>
          <a:p>
            <a:pPr lvl="0">
              <a:buSzPts val="1100"/>
            </a:pPr>
            <a:r>
              <a:rPr lang="en-NZ" b="1">
                <a:solidFill>
                  <a:srgbClr val="FFFFFF"/>
                </a:solidFill>
                <a:latin typeface="Montserrat" panose="00000500000000000000" pitchFamily="2" charset="0"/>
                <a:ea typeface="Montserrat"/>
                <a:cs typeface="Montserrat"/>
                <a:sym typeface="Montserrat"/>
              </a:rPr>
              <a:t>Strugglers: </a:t>
            </a:r>
            <a:r>
              <a:rPr lang="en-NZ">
                <a:solidFill>
                  <a:srgbClr val="FFFFFF"/>
                </a:solidFill>
                <a:latin typeface="Montserrat" panose="00000500000000000000" pitchFamily="2" charset="0"/>
                <a:ea typeface="Montserrat"/>
                <a:cs typeface="Montserrat"/>
                <a:sym typeface="Montserrat"/>
              </a:rPr>
              <a:t>Affordability</a:t>
            </a:r>
          </a:p>
        </p:txBody>
      </p:sp>
      <p:sp>
        <p:nvSpPr>
          <p:cNvPr id="27" name="Google Shape;1872;p95">
            <a:extLst>
              <a:ext uri="{FF2B5EF4-FFF2-40B4-BE49-F238E27FC236}">
                <a16:creationId xmlns:a16="http://schemas.microsoft.com/office/drawing/2014/main" id="{0E099FD9-348A-7B46-B556-3C0DCCB80E08}"/>
              </a:ext>
            </a:extLst>
          </p:cNvPr>
          <p:cNvSpPr txBox="1"/>
          <p:nvPr/>
        </p:nvSpPr>
        <p:spPr>
          <a:xfrm>
            <a:off x="907409" y="2363100"/>
            <a:ext cx="4164320" cy="307800"/>
          </a:xfrm>
          <a:prstGeom prst="rect">
            <a:avLst/>
          </a:prstGeom>
          <a:noFill/>
          <a:ln>
            <a:noFill/>
          </a:ln>
        </p:spPr>
        <p:txBody>
          <a:bodyPr spcFirstLastPara="1" wrap="square" lIns="0" tIns="45700" rIns="0" bIns="45700" anchor="ctr" anchorCtr="0">
            <a:noAutofit/>
          </a:bodyPr>
          <a:lstStyle/>
          <a:p>
            <a:pPr lvl="0">
              <a:buSzPts val="1100"/>
            </a:pPr>
            <a:r>
              <a:rPr lang="en-NZ" b="1">
                <a:solidFill>
                  <a:srgbClr val="FFFFFF"/>
                </a:solidFill>
                <a:latin typeface="Montserrat" panose="00000500000000000000" pitchFamily="2" charset="0"/>
                <a:ea typeface="Montserrat"/>
                <a:cs typeface="Montserrat"/>
                <a:sym typeface="Montserrat"/>
              </a:rPr>
              <a:t>Rebounders: </a:t>
            </a:r>
            <a:r>
              <a:rPr lang="en-NZ">
                <a:solidFill>
                  <a:srgbClr val="FFFFFF"/>
                </a:solidFill>
                <a:latin typeface="Montserrat" panose="00000500000000000000" pitchFamily="2" charset="0"/>
                <a:ea typeface="Montserrat"/>
                <a:cs typeface="Montserrat"/>
                <a:sym typeface="Montserrat"/>
              </a:rPr>
              <a:t>Affordability and familiarity</a:t>
            </a:r>
          </a:p>
        </p:txBody>
      </p:sp>
      <p:sp>
        <p:nvSpPr>
          <p:cNvPr id="28" name="Google Shape;1873;p95">
            <a:extLst>
              <a:ext uri="{FF2B5EF4-FFF2-40B4-BE49-F238E27FC236}">
                <a16:creationId xmlns:a16="http://schemas.microsoft.com/office/drawing/2014/main" id="{C2271486-DF08-B845-B7F3-763EE2C216E6}"/>
              </a:ext>
            </a:extLst>
          </p:cNvPr>
          <p:cNvSpPr txBox="1"/>
          <p:nvPr/>
        </p:nvSpPr>
        <p:spPr>
          <a:xfrm>
            <a:off x="907409" y="2814175"/>
            <a:ext cx="4164320" cy="307800"/>
          </a:xfrm>
          <a:prstGeom prst="rect">
            <a:avLst/>
          </a:prstGeom>
          <a:noFill/>
          <a:ln>
            <a:noFill/>
          </a:ln>
        </p:spPr>
        <p:txBody>
          <a:bodyPr spcFirstLastPara="1" wrap="square" lIns="0" tIns="45700" rIns="0" bIns="45700" anchor="ctr" anchorCtr="0">
            <a:noAutofit/>
          </a:bodyPr>
          <a:lstStyle/>
          <a:p>
            <a:pPr lvl="0">
              <a:buSzPts val="1100"/>
            </a:pPr>
            <a:r>
              <a:rPr lang="en-NZ" b="1">
                <a:solidFill>
                  <a:srgbClr val="FFFFFF"/>
                </a:solidFill>
                <a:latin typeface="Montserrat" panose="00000500000000000000" pitchFamily="2" charset="0"/>
                <a:ea typeface="Montserrat"/>
                <a:cs typeface="Montserrat"/>
                <a:sym typeface="Montserrat"/>
              </a:rPr>
              <a:t>Cautious: </a:t>
            </a:r>
            <a:r>
              <a:rPr lang="en-NZ">
                <a:solidFill>
                  <a:srgbClr val="FFFFFF"/>
                </a:solidFill>
                <a:latin typeface="Montserrat" panose="00000500000000000000" pitchFamily="2" charset="0"/>
                <a:ea typeface="Montserrat"/>
                <a:cs typeface="Montserrat"/>
                <a:sym typeface="Montserrat"/>
              </a:rPr>
              <a:t>Affordability and Fresh Produce</a:t>
            </a:r>
          </a:p>
        </p:txBody>
      </p:sp>
      <p:sp>
        <p:nvSpPr>
          <p:cNvPr id="29" name="Google Shape;1874;p95">
            <a:extLst>
              <a:ext uri="{FF2B5EF4-FFF2-40B4-BE49-F238E27FC236}">
                <a16:creationId xmlns:a16="http://schemas.microsoft.com/office/drawing/2014/main" id="{1A183474-FED6-5E46-8AFD-F8895B322450}"/>
              </a:ext>
            </a:extLst>
          </p:cNvPr>
          <p:cNvSpPr txBox="1"/>
          <p:nvPr/>
        </p:nvSpPr>
        <p:spPr>
          <a:xfrm>
            <a:off x="907409" y="3265250"/>
            <a:ext cx="4164320" cy="307800"/>
          </a:xfrm>
          <a:prstGeom prst="rect">
            <a:avLst/>
          </a:prstGeom>
          <a:noFill/>
          <a:ln>
            <a:noFill/>
          </a:ln>
        </p:spPr>
        <p:txBody>
          <a:bodyPr spcFirstLastPara="1" wrap="square" lIns="0" tIns="45700" rIns="0" bIns="45700" anchor="ctr" anchorCtr="0">
            <a:noAutofit/>
          </a:bodyPr>
          <a:lstStyle/>
          <a:p>
            <a:pPr lvl="0">
              <a:buSzPts val="1100"/>
            </a:pPr>
            <a:r>
              <a:rPr lang="en-NZ" b="1">
                <a:solidFill>
                  <a:srgbClr val="FFFFFF"/>
                </a:solidFill>
                <a:latin typeface="Montserrat"/>
                <a:ea typeface="Montserrat"/>
                <a:cs typeface="Montserrat"/>
                <a:sym typeface="Montserrat"/>
              </a:rPr>
              <a:t>Unchanged: </a:t>
            </a:r>
            <a:r>
              <a:rPr lang="en-NZ">
                <a:solidFill>
                  <a:srgbClr val="FFFFFF"/>
                </a:solidFill>
                <a:latin typeface="Montserrat"/>
                <a:ea typeface="Montserrat"/>
                <a:cs typeface="Montserrat"/>
                <a:sym typeface="Montserrat"/>
              </a:rPr>
              <a:t>Environmental</a:t>
            </a:r>
            <a:endParaRPr lang="en-NZ">
              <a:solidFill>
                <a:srgbClr val="FFFFFF"/>
              </a:solidFill>
              <a:latin typeface="Montserrat"/>
              <a:ea typeface="Montserrat"/>
              <a:cs typeface="Montserrat"/>
            </a:endParaRPr>
          </a:p>
        </p:txBody>
      </p:sp>
      <p:sp>
        <p:nvSpPr>
          <p:cNvPr id="30" name="Google Shape;1875;p95">
            <a:extLst>
              <a:ext uri="{FF2B5EF4-FFF2-40B4-BE49-F238E27FC236}">
                <a16:creationId xmlns:a16="http://schemas.microsoft.com/office/drawing/2014/main" id="{444283F6-15F8-D743-826B-3855C4A4A7F6}"/>
              </a:ext>
            </a:extLst>
          </p:cNvPr>
          <p:cNvSpPr txBox="1"/>
          <p:nvPr/>
        </p:nvSpPr>
        <p:spPr>
          <a:xfrm>
            <a:off x="907409" y="3716325"/>
            <a:ext cx="4164320" cy="307800"/>
          </a:xfrm>
          <a:prstGeom prst="rect">
            <a:avLst/>
          </a:prstGeom>
          <a:noFill/>
          <a:ln>
            <a:noFill/>
          </a:ln>
        </p:spPr>
        <p:txBody>
          <a:bodyPr spcFirstLastPara="1" wrap="square" lIns="0" tIns="45700" rIns="0" bIns="45700" anchor="ctr" anchorCtr="0">
            <a:noAutofit/>
          </a:bodyPr>
          <a:lstStyle/>
          <a:p>
            <a:pPr lvl="0">
              <a:buSzPts val="1100"/>
            </a:pPr>
            <a:r>
              <a:rPr lang="en-NZ" b="1">
                <a:solidFill>
                  <a:srgbClr val="FFFFFF"/>
                </a:solidFill>
                <a:latin typeface="Montserrat" panose="00000500000000000000" pitchFamily="2" charset="0"/>
                <a:ea typeface="Montserrat"/>
                <a:cs typeface="Montserrat"/>
                <a:sym typeface="Montserrat"/>
              </a:rPr>
              <a:t>Thrivers: </a:t>
            </a:r>
            <a:r>
              <a:rPr lang="en-NZ">
                <a:solidFill>
                  <a:srgbClr val="FFFFFF"/>
                </a:solidFill>
                <a:latin typeface="Montserrat" panose="00000500000000000000" pitchFamily="2" charset="0"/>
                <a:ea typeface="Montserrat"/>
                <a:cs typeface="Montserrat"/>
                <a:sym typeface="Montserrat"/>
              </a:rPr>
              <a:t>Fresh Produce &amp; Environmental</a:t>
            </a:r>
          </a:p>
        </p:txBody>
      </p:sp>
      <p:graphicFrame>
        <p:nvGraphicFramePr>
          <p:cNvPr id="9" name="Table 9">
            <a:extLst>
              <a:ext uri="{FF2B5EF4-FFF2-40B4-BE49-F238E27FC236}">
                <a16:creationId xmlns:a16="http://schemas.microsoft.com/office/drawing/2014/main" id="{0BC86942-3BD3-6F42-A1EE-1A2AE2A04597}"/>
              </a:ext>
            </a:extLst>
          </p:cNvPr>
          <p:cNvGraphicFramePr>
            <a:graphicFrameLocks noGrp="1"/>
          </p:cNvGraphicFramePr>
          <p:nvPr>
            <p:extLst>
              <p:ext uri="{D42A27DB-BD31-4B8C-83A1-F6EECF244321}">
                <p14:modId xmlns:p14="http://schemas.microsoft.com/office/powerpoint/2010/main" val="2052714416"/>
              </p:ext>
            </p:extLst>
          </p:nvPr>
        </p:nvGraphicFramePr>
        <p:xfrm>
          <a:off x="361471" y="1836586"/>
          <a:ext cx="432391" cy="2259165"/>
        </p:xfrm>
        <a:graphic>
          <a:graphicData uri="http://schemas.openxmlformats.org/drawingml/2006/table">
            <a:tbl>
              <a:tblPr firstRow="1" bandRow="1">
                <a:tableStyleId>{469CF8A6-BA74-41D0-844E-E492E5B354B2}</a:tableStyleId>
              </a:tblPr>
              <a:tblGrid>
                <a:gridCol w="432391">
                  <a:extLst>
                    <a:ext uri="{9D8B030D-6E8A-4147-A177-3AD203B41FA5}">
                      <a16:colId xmlns:a16="http://schemas.microsoft.com/office/drawing/2014/main" val="1556984423"/>
                    </a:ext>
                  </a:extLst>
                </a:gridCol>
              </a:tblGrid>
              <a:tr h="451833">
                <a:tc>
                  <a:txBody>
                    <a:bodyPr/>
                    <a:lstStyle/>
                    <a:p>
                      <a:endParaRPr lang="en-US"/>
                    </a:p>
                  </a:txBody>
                  <a:tcPr>
                    <a:solidFill>
                      <a:srgbClr val="880535"/>
                    </a:solidFill>
                  </a:tcPr>
                </a:tc>
                <a:extLst>
                  <a:ext uri="{0D108BD9-81ED-4DB2-BD59-A6C34878D82A}">
                    <a16:rowId xmlns:a16="http://schemas.microsoft.com/office/drawing/2014/main" val="2082799307"/>
                  </a:ext>
                </a:extLst>
              </a:tr>
              <a:tr h="451833">
                <a:tc>
                  <a:txBody>
                    <a:bodyPr/>
                    <a:lstStyle/>
                    <a:p>
                      <a:endParaRPr lang="en-US"/>
                    </a:p>
                  </a:txBody>
                  <a:tcPr>
                    <a:solidFill>
                      <a:srgbClr val="AD4400"/>
                    </a:solidFill>
                  </a:tcPr>
                </a:tc>
                <a:extLst>
                  <a:ext uri="{0D108BD9-81ED-4DB2-BD59-A6C34878D82A}">
                    <a16:rowId xmlns:a16="http://schemas.microsoft.com/office/drawing/2014/main" val="2096698325"/>
                  </a:ext>
                </a:extLst>
              </a:tr>
              <a:tr h="451833">
                <a:tc>
                  <a:txBody>
                    <a:bodyPr/>
                    <a:lstStyle/>
                    <a:p>
                      <a:endParaRPr lang="en-US"/>
                    </a:p>
                  </a:txBody>
                  <a:tcPr>
                    <a:solidFill>
                      <a:srgbClr val="FF6D05"/>
                    </a:solidFill>
                  </a:tcPr>
                </a:tc>
                <a:extLst>
                  <a:ext uri="{0D108BD9-81ED-4DB2-BD59-A6C34878D82A}">
                    <a16:rowId xmlns:a16="http://schemas.microsoft.com/office/drawing/2014/main" val="2503936452"/>
                  </a:ext>
                </a:extLst>
              </a:tr>
              <a:tr h="451833">
                <a:tc>
                  <a:txBody>
                    <a:bodyPr/>
                    <a:lstStyle/>
                    <a:p>
                      <a:endParaRPr lang="en-US"/>
                    </a:p>
                  </a:txBody>
                  <a:tcPr>
                    <a:solidFill>
                      <a:srgbClr val="008F90"/>
                    </a:solidFill>
                  </a:tcPr>
                </a:tc>
                <a:extLst>
                  <a:ext uri="{0D108BD9-81ED-4DB2-BD59-A6C34878D82A}">
                    <a16:rowId xmlns:a16="http://schemas.microsoft.com/office/drawing/2014/main" val="476642530"/>
                  </a:ext>
                </a:extLst>
              </a:tr>
              <a:tr h="451833">
                <a:tc>
                  <a:txBody>
                    <a:bodyPr/>
                    <a:lstStyle/>
                    <a:p>
                      <a:endParaRPr lang="en-US"/>
                    </a:p>
                  </a:txBody>
                  <a:tcPr>
                    <a:solidFill>
                      <a:srgbClr val="006A6B"/>
                    </a:solidFill>
                  </a:tcPr>
                </a:tc>
                <a:extLst>
                  <a:ext uri="{0D108BD9-81ED-4DB2-BD59-A6C34878D82A}">
                    <a16:rowId xmlns:a16="http://schemas.microsoft.com/office/drawing/2014/main" val="1821361122"/>
                  </a:ext>
                </a:extLst>
              </a:tr>
            </a:tbl>
          </a:graphicData>
        </a:graphic>
      </p:graphicFrame>
      <p:pic>
        <p:nvPicPr>
          <p:cNvPr id="34" name="Picture 33">
            <a:extLst>
              <a:ext uri="{FF2B5EF4-FFF2-40B4-BE49-F238E27FC236}">
                <a16:creationId xmlns:a16="http://schemas.microsoft.com/office/drawing/2014/main" id="{00AF4849-0E0B-554E-B9F5-FC4F6DB1C70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0689" y="2825511"/>
            <a:ext cx="277282" cy="277282"/>
          </a:xfrm>
          <a:prstGeom prst="rect">
            <a:avLst/>
          </a:prstGeom>
        </p:spPr>
      </p:pic>
      <p:pic>
        <p:nvPicPr>
          <p:cNvPr id="35" name="Picture 34">
            <a:extLst>
              <a:ext uri="{FF2B5EF4-FFF2-40B4-BE49-F238E27FC236}">
                <a16:creationId xmlns:a16="http://schemas.microsoft.com/office/drawing/2014/main" id="{EAAE7069-09B0-2948-BBFB-E8A7CA19819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6770" y="2374916"/>
            <a:ext cx="277281" cy="277281"/>
          </a:xfrm>
          <a:prstGeom prst="rect">
            <a:avLst/>
          </a:prstGeom>
        </p:spPr>
      </p:pic>
      <p:pic>
        <p:nvPicPr>
          <p:cNvPr id="36" name="Picture 35">
            <a:extLst>
              <a:ext uri="{FF2B5EF4-FFF2-40B4-BE49-F238E27FC236}">
                <a16:creationId xmlns:a16="http://schemas.microsoft.com/office/drawing/2014/main" id="{9780F225-8011-304F-8D0C-4FB5D055A9F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9675" y="1928344"/>
            <a:ext cx="277282" cy="277282"/>
          </a:xfrm>
          <a:prstGeom prst="rect">
            <a:avLst/>
          </a:prstGeom>
        </p:spPr>
      </p:pic>
      <p:pic>
        <p:nvPicPr>
          <p:cNvPr id="39" name="Picture 38">
            <a:extLst>
              <a:ext uri="{FF2B5EF4-FFF2-40B4-BE49-F238E27FC236}">
                <a16:creationId xmlns:a16="http://schemas.microsoft.com/office/drawing/2014/main" id="{76639789-48E9-594F-A0ED-A43660CC976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1216" y="3735686"/>
            <a:ext cx="277200" cy="277200"/>
          </a:xfrm>
          <a:prstGeom prst="rect">
            <a:avLst/>
          </a:prstGeom>
        </p:spPr>
      </p:pic>
      <p:pic>
        <p:nvPicPr>
          <p:cNvPr id="40" name="Picture 39">
            <a:extLst>
              <a:ext uri="{FF2B5EF4-FFF2-40B4-BE49-F238E27FC236}">
                <a16:creationId xmlns:a16="http://schemas.microsoft.com/office/drawing/2014/main" id="{0AED2454-9A83-FB49-A731-9362EE2FAFD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44511" y="3338430"/>
            <a:ext cx="277200" cy="158482"/>
          </a:xfrm>
          <a:prstGeom prst="rect">
            <a:avLst/>
          </a:prstGeom>
        </p:spPr>
      </p:pic>
    </p:spTree>
    <p:extLst>
      <p:ext uri="{BB962C8B-B14F-4D97-AF65-F5344CB8AC3E}">
        <p14:creationId xmlns:p14="http://schemas.microsoft.com/office/powerpoint/2010/main" val="2264440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32">
            <a:extLst>
              <a:ext uri="{FF2B5EF4-FFF2-40B4-BE49-F238E27FC236}">
                <a16:creationId xmlns:a16="http://schemas.microsoft.com/office/drawing/2014/main" id="{D9B6745E-E6CD-6444-971C-95B5D771C312}"/>
              </a:ext>
            </a:extLst>
          </p:cNvPr>
          <p:cNvGraphicFramePr>
            <a:graphicFrameLocks noGrp="1"/>
          </p:cNvGraphicFramePr>
          <p:nvPr>
            <p:extLst>
              <p:ext uri="{D42A27DB-BD31-4B8C-83A1-F6EECF244321}">
                <p14:modId xmlns:p14="http://schemas.microsoft.com/office/powerpoint/2010/main" val="1306039694"/>
              </p:ext>
            </p:extLst>
          </p:nvPr>
        </p:nvGraphicFramePr>
        <p:xfrm>
          <a:off x="338425" y="1475560"/>
          <a:ext cx="4131975" cy="2027605"/>
        </p:xfrm>
        <a:graphic>
          <a:graphicData uri="http://schemas.openxmlformats.org/drawingml/2006/table">
            <a:tbl>
              <a:tblPr firstRow="1" bandRow="1"/>
              <a:tblGrid>
                <a:gridCol w="1160409">
                  <a:extLst>
                    <a:ext uri="{9D8B030D-6E8A-4147-A177-3AD203B41FA5}">
                      <a16:colId xmlns:a16="http://schemas.microsoft.com/office/drawing/2014/main" val="2586648327"/>
                    </a:ext>
                  </a:extLst>
                </a:gridCol>
                <a:gridCol w="495261">
                  <a:extLst>
                    <a:ext uri="{9D8B030D-6E8A-4147-A177-3AD203B41FA5}">
                      <a16:colId xmlns:a16="http://schemas.microsoft.com/office/drawing/2014/main" val="4050682906"/>
                    </a:ext>
                  </a:extLst>
                </a:gridCol>
                <a:gridCol w="495261">
                  <a:extLst>
                    <a:ext uri="{9D8B030D-6E8A-4147-A177-3AD203B41FA5}">
                      <a16:colId xmlns:a16="http://schemas.microsoft.com/office/drawing/2014/main" val="658631652"/>
                    </a:ext>
                  </a:extLst>
                </a:gridCol>
                <a:gridCol w="495261">
                  <a:extLst>
                    <a:ext uri="{9D8B030D-6E8A-4147-A177-3AD203B41FA5}">
                      <a16:colId xmlns:a16="http://schemas.microsoft.com/office/drawing/2014/main" val="1780356292"/>
                    </a:ext>
                  </a:extLst>
                </a:gridCol>
                <a:gridCol w="495261">
                  <a:extLst>
                    <a:ext uri="{9D8B030D-6E8A-4147-A177-3AD203B41FA5}">
                      <a16:colId xmlns:a16="http://schemas.microsoft.com/office/drawing/2014/main" val="631503323"/>
                    </a:ext>
                  </a:extLst>
                </a:gridCol>
                <a:gridCol w="495261">
                  <a:extLst>
                    <a:ext uri="{9D8B030D-6E8A-4147-A177-3AD203B41FA5}">
                      <a16:colId xmlns:a16="http://schemas.microsoft.com/office/drawing/2014/main" val="1061086024"/>
                    </a:ext>
                  </a:extLst>
                </a:gridCol>
                <a:gridCol w="495261">
                  <a:extLst>
                    <a:ext uri="{9D8B030D-6E8A-4147-A177-3AD203B41FA5}">
                      <a16:colId xmlns:a16="http://schemas.microsoft.com/office/drawing/2014/main" val="1926566781"/>
                    </a:ext>
                  </a:extLst>
                </a:gridCol>
              </a:tblGrid>
              <a:tr h="457969">
                <a:tc gridSpan="2">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AU" sz="1400" b="1" u="none">
                          <a:solidFill>
                            <a:schemeClr val="tx1"/>
                          </a:solidFill>
                          <a:latin typeface="Montserrat"/>
                        </a:rPr>
                        <a:t>Health &amp; hygiene</a:t>
                      </a:r>
                    </a:p>
                  </a:txBody>
                  <a:tcPr marL="503999" marR="9525" marT="9525"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AU" sz="1000" b="0" i="0" u="none" strike="noStrike">
                        <a:solidFill>
                          <a:schemeClr val="tx1"/>
                        </a:solidFill>
                        <a:effectLst/>
                        <a:latin typeface="Montserrat" panose="00000500000000000000" pitchFamily="2" charset="0"/>
                      </a:endParaRPr>
                    </a:p>
                  </a:txBody>
                  <a:tcPr marL="108000" marR="9525" marT="9525" marB="0"/>
                </a:tc>
                <a:tc>
                  <a:txBody>
                    <a:bodyPr/>
                    <a:lstStyle/>
                    <a:p>
                      <a:pPr lvl="0" algn="l">
                        <a:buNone/>
                      </a:pPr>
                      <a:r>
                        <a:rPr lang="en-AU" sz="1000" b="1" i="0" u="none" strike="noStrike">
                          <a:solidFill>
                            <a:schemeClr val="bg1"/>
                          </a:solidFill>
                          <a:effectLst/>
                          <a:latin typeface="Montserrat"/>
                        </a:rPr>
                        <a:t>S</a:t>
                      </a:r>
                    </a:p>
                  </a:txBody>
                  <a:tcPr marL="108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80535"/>
                    </a:solidFill>
                  </a:tcPr>
                </a:tc>
                <a:tc>
                  <a:txBody>
                    <a:bodyPr/>
                    <a:lstStyle/>
                    <a:p>
                      <a:pPr lvl="0" algn="l">
                        <a:buNone/>
                      </a:pPr>
                      <a:r>
                        <a:rPr lang="en-AU" sz="1000" b="1" i="0" u="none" strike="noStrike">
                          <a:solidFill>
                            <a:schemeClr val="bg1"/>
                          </a:solidFill>
                          <a:effectLst/>
                          <a:latin typeface="Montserrat"/>
                        </a:rPr>
                        <a:t>R</a:t>
                      </a:r>
                    </a:p>
                  </a:txBody>
                  <a:tcPr marL="108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D4400"/>
                    </a:solidFill>
                  </a:tcPr>
                </a:tc>
                <a:tc>
                  <a:txBody>
                    <a:bodyPr/>
                    <a:lstStyle/>
                    <a:p>
                      <a:pPr lvl="0" algn="l">
                        <a:buNone/>
                      </a:pPr>
                      <a:r>
                        <a:rPr lang="en-AU" sz="1000" b="1" i="0" u="none" strike="noStrike">
                          <a:solidFill>
                            <a:schemeClr val="bg1"/>
                          </a:solidFill>
                          <a:effectLst/>
                          <a:latin typeface="Montserrat"/>
                        </a:rPr>
                        <a:t>C</a:t>
                      </a:r>
                    </a:p>
                  </a:txBody>
                  <a:tcPr marL="108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D05"/>
                    </a:solidFill>
                  </a:tcPr>
                </a:tc>
                <a:tc>
                  <a:txBody>
                    <a:bodyPr/>
                    <a:lstStyle/>
                    <a:p>
                      <a:pPr lvl="0" algn="l">
                        <a:buNone/>
                      </a:pPr>
                      <a:r>
                        <a:rPr lang="en-AU" sz="1000" b="1" i="0" u="none" strike="noStrike">
                          <a:solidFill>
                            <a:schemeClr val="bg1"/>
                          </a:solidFill>
                          <a:effectLst/>
                          <a:latin typeface="Montserrat"/>
                        </a:rPr>
                        <a:t>U</a:t>
                      </a:r>
                    </a:p>
                  </a:txBody>
                  <a:tcPr marL="108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F90"/>
                    </a:solidFill>
                  </a:tcPr>
                </a:tc>
                <a:tc>
                  <a:txBody>
                    <a:bodyPr/>
                    <a:lstStyle/>
                    <a:p>
                      <a:pPr lvl="0" algn="l">
                        <a:buNone/>
                      </a:pPr>
                      <a:r>
                        <a:rPr lang="en-AU" sz="1000" b="1" i="0" u="none" strike="noStrike">
                          <a:solidFill>
                            <a:schemeClr val="bg1"/>
                          </a:solidFill>
                          <a:effectLst/>
                          <a:latin typeface="Montserrat"/>
                        </a:rPr>
                        <a:t>T</a:t>
                      </a:r>
                    </a:p>
                  </a:txBody>
                  <a:tcPr marL="108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A6B"/>
                    </a:solidFill>
                  </a:tcPr>
                </a:tc>
                <a:extLst>
                  <a:ext uri="{0D108BD9-81ED-4DB2-BD59-A6C34878D82A}">
                    <a16:rowId xmlns:a16="http://schemas.microsoft.com/office/drawing/2014/main" val="256259547"/>
                  </a:ext>
                </a:extLst>
              </a:tr>
              <a:tr h="370840">
                <a:tc>
                  <a:txBody>
                    <a:bodyPr/>
                    <a:lstStyle/>
                    <a:p>
                      <a:pPr algn="l" fontAlgn="ctr"/>
                      <a:r>
                        <a:rPr lang="en-AU" sz="900" b="0" i="0" u="none" strike="noStrike">
                          <a:solidFill>
                            <a:schemeClr val="tx1"/>
                          </a:solidFill>
                          <a:effectLst/>
                          <a:latin typeface="Montserrat"/>
                        </a:rPr>
                        <a:t>Fresh produce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a:rPr>
                        <a:t>+26</a:t>
                      </a:r>
                    </a:p>
                  </a:txBody>
                  <a:tcPr marL="72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+26 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+23 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FF6D05"/>
                          </a:solidFill>
                          <a:effectLst/>
                          <a:latin typeface="Montserrat"/>
                        </a:rPr>
                        <a:t>+30 </a:t>
                      </a:r>
                      <a:endParaRPr lang="en-AU" sz="900" b="0" i="0" u="none" strike="noStrike">
                        <a:solidFill>
                          <a:srgbClr val="FF6D05"/>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+21 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1" i="0" u="none" strike="noStrike">
                          <a:solidFill>
                            <a:srgbClr val="006A6B"/>
                          </a:solidFill>
                          <a:effectLst/>
                          <a:latin typeface="Montserrat"/>
                        </a:rPr>
                        <a:t>+39 </a:t>
                      </a:r>
                      <a:endParaRPr lang="en-AU" sz="900" b="1" i="0" u="none" strike="noStrike">
                        <a:solidFill>
                          <a:srgbClr val="006A6B"/>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9142747"/>
                  </a:ext>
                </a:extLst>
              </a:tr>
              <a:tr h="370840">
                <a:tc>
                  <a:txBody>
                    <a:bodyPr/>
                    <a:lstStyle/>
                    <a:p>
                      <a:pPr algn="l" fontAlgn="ctr"/>
                      <a:r>
                        <a:rPr lang="en-AU" sz="900" b="0" i="0" u="none" strike="noStrike">
                          <a:solidFill>
                            <a:schemeClr val="tx1"/>
                          </a:solidFill>
                          <a:effectLst/>
                          <a:latin typeface="Montserrat"/>
                        </a:rPr>
                        <a:t>Hygiene/</a:t>
                      </a:r>
                      <a:br>
                        <a:rPr lang="en-AU" sz="900" b="0" i="0" u="none" strike="noStrike">
                          <a:solidFill>
                            <a:srgbClr val="000000"/>
                          </a:solidFill>
                          <a:effectLst/>
                          <a:latin typeface="Montserrat"/>
                        </a:rPr>
                      </a:br>
                      <a:r>
                        <a:rPr lang="en-AU" sz="900" b="0" i="0" u="none" strike="noStrike">
                          <a:solidFill>
                            <a:schemeClr val="tx1"/>
                          </a:solidFill>
                          <a:effectLst/>
                          <a:latin typeface="Montserrat"/>
                        </a:rPr>
                        <a:t>safety claims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a:rPr>
                        <a:t>+25</a:t>
                      </a:r>
                    </a:p>
                  </a:txBody>
                  <a:tcPr marL="72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+25 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+21 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+22 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+17 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+27 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8922094"/>
                  </a:ext>
                </a:extLst>
              </a:tr>
              <a:tr h="370840">
                <a:tc>
                  <a:txBody>
                    <a:bodyPr/>
                    <a:lstStyle/>
                    <a:p>
                      <a:pPr algn="l" fontAlgn="ctr"/>
                      <a:r>
                        <a:rPr lang="en-AU" sz="900" b="0" i="0" u="none" strike="noStrike">
                          <a:solidFill>
                            <a:schemeClr val="tx1"/>
                          </a:solidFill>
                          <a:effectLst/>
                          <a:latin typeface="Montserrat"/>
                        </a:rPr>
                        <a:t>Nutritional benefits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a:rPr>
                        <a:t>+22</a:t>
                      </a:r>
                    </a:p>
                  </a:txBody>
                  <a:tcPr marL="72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+21 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+18 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+22 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+15 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1" i="0" u="none" strike="noStrike">
                          <a:solidFill>
                            <a:srgbClr val="006A6B"/>
                          </a:solidFill>
                          <a:effectLst/>
                          <a:latin typeface="Montserrat"/>
                        </a:rPr>
                        <a:t>+29 </a:t>
                      </a:r>
                      <a:endParaRPr lang="en-AU" sz="900" b="1" i="0" u="none" strike="noStrike">
                        <a:solidFill>
                          <a:srgbClr val="006A6B"/>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8246649"/>
                  </a:ext>
                </a:extLst>
              </a:tr>
              <a:tr h="370840">
                <a:tc>
                  <a:txBody>
                    <a:bodyPr/>
                    <a:lstStyle/>
                    <a:p>
                      <a:pPr algn="l" fontAlgn="ctr"/>
                      <a:r>
                        <a:rPr lang="en-AU" sz="900" b="0" i="0" u="none" strike="noStrike">
                          <a:solidFill>
                            <a:schemeClr val="tx1"/>
                          </a:solidFill>
                          <a:effectLst/>
                          <a:latin typeface="Montserrat"/>
                        </a:rPr>
                        <a:t>Healthier options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a:rPr>
                        <a:t>+17</a:t>
                      </a:r>
                    </a:p>
                  </a:txBody>
                  <a:tcPr marL="72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+14 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+11 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+17 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+12 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1" i="0" u="none" strike="noStrike">
                          <a:solidFill>
                            <a:srgbClr val="006A6B"/>
                          </a:solidFill>
                          <a:effectLst/>
                          <a:latin typeface="Montserrat"/>
                        </a:rPr>
                        <a:t>+25 </a:t>
                      </a:r>
                      <a:endParaRPr lang="en-AU" sz="900" b="1" i="0" u="none" strike="noStrike">
                        <a:solidFill>
                          <a:srgbClr val="006A6B"/>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3041157"/>
                  </a:ext>
                </a:extLst>
              </a:tr>
            </a:tbl>
          </a:graphicData>
        </a:graphic>
      </p:graphicFrame>
      <p:graphicFrame>
        <p:nvGraphicFramePr>
          <p:cNvPr id="13" name="Table 32">
            <a:extLst>
              <a:ext uri="{FF2B5EF4-FFF2-40B4-BE49-F238E27FC236}">
                <a16:creationId xmlns:a16="http://schemas.microsoft.com/office/drawing/2014/main" id="{99894A70-D752-F540-B2C5-6470385E8EDA}"/>
              </a:ext>
            </a:extLst>
          </p:cNvPr>
          <p:cNvGraphicFramePr>
            <a:graphicFrameLocks noGrp="1"/>
          </p:cNvGraphicFramePr>
          <p:nvPr>
            <p:extLst>
              <p:ext uri="{D42A27DB-BD31-4B8C-83A1-F6EECF244321}">
                <p14:modId xmlns:p14="http://schemas.microsoft.com/office/powerpoint/2010/main" val="2389887518"/>
              </p:ext>
            </p:extLst>
          </p:nvPr>
        </p:nvGraphicFramePr>
        <p:xfrm>
          <a:off x="4657475" y="1475559"/>
          <a:ext cx="4131975" cy="1656765"/>
        </p:xfrm>
        <a:graphic>
          <a:graphicData uri="http://schemas.openxmlformats.org/drawingml/2006/table">
            <a:tbl>
              <a:tblPr firstRow="1" bandRow="1"/>
              <a:tblGrid>
                <a:gridCol w="1122933">
                  <a:extLst>
                    <a:ext uri="{9D8B030D-6E8A-4147-A177-3AD203B41FA5}">
                      <a16:colId xmlns:a16="http://schemas.microsoft.com/office/drawing/2014/main" val="3770133983"/>
                    </a:ext>
                  </a:extLst>
                </a:gridCol>
                <a:gridCol w="501507">
                  <a:extLst>
                    <a:ext uri="{9D8B030D-6E8A-4147-A177-3AD203B41FA5}">
                      <a16:colId xmlns:a16="http://schemas.microsoft.com/office/drawing/2014/main" val="642883480"/>
                    </a:ext>
                  </a:extLst>
                </a:gridCol>
                <a:gridCol w="501507">
                  <a:extLst>
                    <a:ext uri="{9D8B030D-6E8A-4147-A177-3AD203B41FA5}">
                      <a16:colId xmlns:a16="http://schemas.microsoft.com/office/drawing/2014/main" val="742021295"/>
                    </a:ext>
                  </a:extLst>
                </a:gridCol>
                <a:gridCol w="501507">
                  <a:extLst>
                    <a:ext uri="{9D8B030D-6E8A-4147-A177-3AD203B41FA5}">
                      <a16:colId xmlns:a16="http://schemas.microsoft.com/office/drawing/2014/main" val="1434077866"/>
                    </a:ext>
                  </a:extLst>
                </a:gridCol>
                <a:gridCol w="501507">
                  <a:extLst>
                    <a:ext uri="{9D8B030D-6E8A-4147-A177-3AD203B41FA5}">
                      <a16:colId xmlns:a16="http://schemas.microsoft.com/office/drawing/2014/main" val="2077400140"/>
                    </a:ext>
                  </a:extLst>
                </a:gridCol>
                <a:gridCol w="501507">
                  <a:extLst>
                    <a:ext uri="{9D8B030D-6E8A-4147-A177-3AD203B41FA5}">
                      <a16:colId xmlns:a16="http://schemas.microsoft.com/office/drawing/2014/main" val="4192394824"/>
                    </a:ext>
                  </a:extLst>
                </a:gridCol>
                <a:gridCol w="501507">
                  <a:extLst>
                    <a:ext uri="{9D8B030D-6E8A-4147-A177-3AD203B41FA5}">
                      <a16:colId xmlns:a16="http://schemas.microsoft.com/office/drawing/2014/main" val="691441629"/>
                    </a:ext>
                  </a:extLst>
                </a:gridCol>
              </a:tblGrid>
              <a:tr h="457969">
                <a:tc gridSpan="2">
                  <a:txBody>
                    <a:bodyPr/>
                    <a:lstStyle/>
                    <a:p>
                      <a:pPr marL="0" marR="0" lvl="0" indent="0" algn="l" rtl="0" eaLnBrk="1" fontAlgn="ctr" latinLnBrk="0" hangingPunct="1">
                        <a:lnSpc>
                          <a:spcPct val="100000"/>
                        </a:lnSpc>
                        <a:spcBef>
                          <a:spcPts val="0"/>
                        </a:spcBef>
                        <a:spcAft>
                          <a:spcPts val="0"/>
                        </a:spcAft>
                        <a:buClr>
                          <a:srgbClr val="000000"/>
                        </a:buClr>
                        <a:buSzTx/>
                        <a:buFont typeface="Arial"/>
                        <a:buNone/>
                      </a:pPr>
                      <a:r>
                        <a:rPr lang="en-AU" sz="1400" b="1" u="none">
                          <a:solidFill>
                            <a:schemeClr val="tx1"/>
                          </a:solidFill>
                          <a:latin typeface="Montserrat"/>
                        </a:rPr>
                        <a:t>Cost &amp; </a:t>
                      </a:r>
                      <a:endParaRPr lang="en-AU" sz="1400" b="1" u="none">
                        <a:solidFill>
                          <a:schemeClr val="tx1"/>
                        </a:solidFill>
                        <a:latin typeface="Montserrat" panose="00000500000000000000" pitchFamily="2" charset="0"/>
                      </a:endParaRPr>
                    </a:p>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AU" sz="1400" b="1" u="none">
                          <a:solidFill>
                            <a:schemeClr val="tx1"/>
                          </a:solidFill>
                          <a:latin typeface="Montserrat"/>
                        </a:rPr>
                        <a:t>quality</a:t>
                      </a:r>
                    </a:p>
                  </a:txBody>
                  <a:tcPr marL="503999" marR="9525" marT="9525"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AU" sz="1000" b="0" i="0" u="none" strike="noStrike">
                        <a:solidFill>
                          <a:schemeClr val="tx1"/>
                        </a:solidFill>
                        <a:effectLst/>
                        <a:latin typeface="Montserrat" panose="00000500000000000000" pitchFamily="2" charset="0"/>
                      </a:endParaRPr>
                    </a:p>
                  </a:txBody>
                  <a:tcPr marL="108000" marR="9525" marT="9525" marB="0"/>
                </a:tc>
                <a:tc>
                  <a:txBody>
                    <a:bodyPr/>
                    <a:lstStyle/>
                    <a:p>
                      <a:pPr lvl="0" algn="l">
                        <a:buNone/>
                      </a:pPr>
                      <a:r>
                        <a:rPr lang="en-AU" sz="1000" b="1" i="0" u="none" strike="noStrike">
                          <a:solidFill>
                            <a:schemeClr val="bg1"/>
                          </a:solidFill>
                          <a:effectLst/>
                          <a:latin typeface="Montserrat"/>
                        </a:rPr>
                        <a:t>S</a:t>
                      </a:r>
                    </a:p>
                  </a:txBody>
                  <a:tcPr marL="108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80535"/>
                    </a:solidFill>
                  </a:tcPr>
                </a:tc>
                <a:tc>
                  <a:txBody>
                    <a:bodyPr/>
                    <a:lstStyle/>
                    <a:p>
                      <a:pPr lvl="0" algn="l">
                        <a:buNone/>
                      </a:pPr>
                      <a:r>
                        <a:rPr lang="en-AU" sz="1000" b="1" i="0" u="none" strike="noStrike">
                          <a:solidFill>
                            <a:schemeClr val="bg1"/>
                          </a:solidFill>
                          <a:effectLst/>
                          <a:latin typeface="Montserrat"/>
                        </a:rPr>
                        <a:t>R</a:t>
                      </a:r>
                    </a:p>
                  </a:txBody>
                  <a:tcPr marL="108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D4400"/>
                    </a:solidFill>
                  </a:tcPr>
                </a:tc>
                <a:tc>
                  <a:txBody>
                    <a:bodyPr/>
                    <a:lstStyle/>
                    <a:p>
                      <a:pPr lvl="0" algn="l">
                        <a:buNone/>
                      </a:pPr>
                      <a:r>
                        <a:rPr lang="en-AU" sz="1000" b="1" i="0" u="none" strike="noStrike">
                          <a:solidFill>
                            <a:schemeClr val="bg1"/>
                          </a:solidFill>
                          <a:effectLst/>
                          <a:latin typeface="Montserrat"/>
                        </a:rPr>
                        <a:t>C</a:t>
                      </a:r>
                    </a:p>
                  </a:txBody>
                  <a:tcPr marL="108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D05"/>
                    </a:solidFill>
                  </a:tcPr>
                </a:tc>
                <a:tc>
                  <a:txBody>
                    <a:bodyPr/>
                    <a:lstStyle/>
                    <a:p>
                      <a:pPr lvl="0" algn="l">
                        <a:buNone/>
                      </a:pPr>
                      <a:r>
                        <a:rPr lang="en-AU" sz="1000" b="1" i="0" u="none" strike="noStrike">
                          <a:solidFill>
                            <a:schemeClr val="bg1"/>
                          </a:solidFill>
                          <a:effectLst/>
                          <a:latin typeface="Montserrat"/>
                        </a:rPr>
                        <a:t>U</a:t>
                      </a:r>
                    </a:p>
                  </a:txBody>
                  <a:tcPr marL="108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F90"/>
                    </a:solidFill>
                  </a:tcPr>
                </a:tc>
                <a:tc>
                  <a:txBody>
                    <a:bodyPr/>
                    <a:lstStyle/>
                    <a:p>
                      <a:pPr lvl="0" algn="l">
                        <a:buNone/>
                      </a:pPr>
                      <a:r>
                        <a:rPr lang="en-AU" sz="1000" b="1" i="0" u="none" strike="noStrike">
                          <a:solidFill>
                            <a:schemeClr val="bg1"/>
                          </a:solidFill>
                          <a:effectLst/>
                          <a:latin typeface="Montserrat"/>
                        </a:rPr>
                        <a:t>T</a:t>
                      </a:r>
                    </a:p>
                  </a:txBody>
                  <a:tcPr marL="108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A6B"/>
                    </a:solidFill>
                  </a:tcPr>
                </a:tc>
                <a:extLst>
                  <a:ext uri="{0D108BD9-81ED-4DB2-BD59-A6C34878D82A}">
                    <a16:rowId xmlns:a16="http://schemas.microsoft.com/office/drawing/2014/main" val="256259547"/>
                  </a:ext>
                </a:extLst>
              </a:tr>
              <a:tr h="370840">
                <a:tc>
                  <a:txBody>
                    <a:bodyPr/>
                    <a:lstStyle/>
                    <a:p>
                      <a:pPr algn="l" fontAlgn="ctr"/>
                      <a:r>
                        <a:rPr lang="en-AU" sz="900" b="0" i="0" u="none" strike="noStrike">
                          <a:solidFill>
                            <a:schemeClr val="tx1"/>
                          </a:solidFill>
                          <a:effectLst/>
                          <a:latin typeface="Montserrat"/>
                        </a:rPr>
                        <a:t>Affordable/lower prices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a:rPr>
                        <a:t>+32</a:t>
                      </a:r>
                    </a:p>
                  </a:txBody>
                  <a:tcPr marL="72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1" i="0" u="none" strike="noStrike">
                          <a:solidFill>
                            <a:srgbClr val="880535"/>
                          </a:solidFill>
                          <a:effectLst/>
                          <a:latin typeface="Montserrat"/>
                        </a:rPr>
                        <a:t>43% </a:t>
                      </a:r>
                      <a:endParaRPr lang="en-AU" sz="900" b="1" i="0" u="none" strike="noStrike">
                        <a:solidFill>
                          <a:srgbClr val="880535"/>
                        </a:solidFill>
                        <a:effectLst/>
                        <a:latin typeface="Montserrat" panose="00000500000000000000" pitchFamily="2" charset="0"/>
                      </a:endParaRPr>
                    </a:p>
                  </a:txBody>
                  <a:tcPr marL="7200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+31 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FF6D05"/>
                          </a:solidFill>
                          <a:effectLst/>
                          <a:latin typeface="Montserrat"/>
                        </a:rPr>
                        <a:t>+32 </a:t>
                      </a:r>
                      <a:endParaRPr lang="en-AU" sz="900" b="0" i="0" u="none" strike="noStrike">
                        <a:solidFill>
                          <a:srgbClr val="FF6D05"/>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+16 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+31 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9142747"/>
                  </a:ext>
                </a:extLst>
              </a:tr>
              <a:tr h="370840">
                <a:tc>
                  <a:txBody>
                    <a:bodyPr/>
                    <a:lstStyle/>
                    <a:p>
                      <a:pPr algn="l" fontAlgn="ctr"/>
                      <a:r>
                        <a:rPr lang="en-AU" sz="900" b="0" i="0" u="none" strike="noStrike">
                          <a:solidFill>
                            <a:schemeClr val="tx1"/>
                          </a:solidFill>
                          <a:effectLst/>
                          <a:latin typeface="Montserrat"/>
                        </a:rPr>
                        <a:t>Known and trusted</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a:rPr>
                        <a:t>+25</a:t>
                      </a:r>
                    </a:p>
                  </a:txBody>
                  <a:tcPr marL="72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+24 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+22 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+24 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A1A2"/>
                          </a:solidFill>
                          <a:effectLst/>
                          <a:latin typeface="Montserrat"/>
                        </a:rPr>
                        <a:t>+18 </a:t>
                      </a:r>
                      <a:endParaRPr lang="en-AU" sz="900" b="0" i="0" u="none" strike="noStrike">
                        <a:solidFill>
                          <a:srgbClr val="00A1A2"/>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1" i="0" u="none" strike="noStrike">
                          <a:solidFill>
                            <a:srgbClr val="006A6B"/>
                          </a:solidFill>
                          <a:effectLst/>
                          <a:latin typeface="Montserrat"/>
                        </a:rPr>
                        <a:t>+32 </a:t>
                      </a:r>
                      <a:endParaRPr lang="en-AU" sz="900" b="1" i="0" u="none" strike="noStrike">
                        <a:solidFill>
                          <a:srgbClr val="006A6B"/>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8922094"/>
                  </a:ext>
                </a:extLst>
              </a:tr>
              <a:tr h="370840">
                <a:tc>
                  <a:txBody>
                    <a:bodyPr/>
                    <a:lstStyle/>
                    <a:p>
                      <a:pPr algn="l" fontAlgn="ctr"/>
                      <a:r>
                        <a:rPr lang="en-AU" sz="900" b="0" i="0" u="none" strike="noStrike">
                          <a:solidFill>
                            <a:schemeClr val="tx1"/>
                          </a:solidFill>
                          <a:effectLst/>
                          <a:latin typeface="Montserrat"/>
                        </a:rPr>
                        <a:t>Guarantees - safety/quality</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a:rPr>
                        <a:t>+15</a:t>
                      </a:r>
                    </a:p>
                  </a:txBody>
                  <a:tcPr marL="72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+10 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+10 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+13 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+11 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1" i="0" u="none" strike="noStrike">
                          <a:solidFill>
                            <a:srgbClr val="006A6B"/>
                          </a:solidFill>
                          <a:effectLst/>
                          <a:latin typeface="Montserrat"/>
                        </a:rPr>
                        <a:t>+21 </a:t>
                      </a:r>
                      <a:endParaRPr lang="en-AU" sz="900" b="1" i="0" u="none" strike="noStrike">
                        <a:solidFill>
                          <a:srgbClr val="006A6B"/>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8246649"/>
                  </a:ext>
                </a:extLst>
              </a:tr>
            </a:tbl>
          </a:graphicData>
        </a:graphic>
      </p:graphicFrame>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p:txBody>
          <a:bodyPr/>
          <a:lstStyle/>
          <a:p>
            <a:r>
              <a:rPr lang="en-US"/>
              <a:t>Certain attributes becoming more important to specific cohorts</a:t>
            </a:r>
          </a:p>
        </p:txBody>
      </p:sp>
      <p:sp>
        <p:nvSpPr>
          <p:cNvPr id="4" name="Subtitle 3">
            <a:extLst>
              <a:ext uri="{FF2B5EF4-FFF2-40B4-BE49-F238E27FC236}">
                <a16:creationId xmlns:a16="http://schemas.microsoft.com/office/drawing/2014/main" id="{9DABE965-1424-6E49-8961-12E07CA0F2BE}"/>
              </a:ext>
            </a:extLst>
          </p:cNvPr>
          <p:cNvSpPr>
            <a:spLocks noGrp="1"/>
          </p:cNvSpPr>
          <p:nvPr>
            <p:ph type="subTitle" idx="2"/>
          </p:nvPr>
        </p:nvSpPr>
        <p:spPr/>
        <p:txBody>
          <a:bodyPr/>
          <a:lstStyle/>
          <a:p>
            <a:r>
              <a:rPr lang="en-US"/>
              <a:t>Change in purchase preference over the last 2 years (Net More – less likely to buy)</a:t>
            </a:r>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US"/>
              <a:t>Source: NielsenIQ 2022 Consumer Outlook Survey, Dec 2021</a:t>
            </a:r>
          </a:p>
          <a:p>
            <a:r>
              <a:rPr lang="en-US"/>
              <a:t>Q. How have your brand and product purchasing preferences changed over the last 2 years (since COVID-19)?</a:t>
            </a:r>
          </a:p>
          <a:p>
            <a:r>
              <a:rPr lang="en-US"/>
              <a:t>* Bold = more likely than global avg</a:t>
            </a:r>
          </a:p>
        </p:txBody>
      </p:sp>
      <p:pic>
        <p:nvPicPr>
          <p:cNvPr id="8" name="Picture 7">
            <a:extLst>
              <a:ext uri="{FF2B5EF4-FFF2-40B4-BE49-F238E27FC236}">
                <a16:creationId xmlns:a16="http://schemas.microsoft.com/office/drawing/2014/main" id="{FEC83C59-C39E-F04E-88E9-1856430985D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4549" y="1490130"/>
            <a:ext cx="414720" cy="421200"/>
          </a:xfrm>
          <a:prstGeom prst="rect">
            <a:avLst/>
          </a:prstGeom>
        </p:spPr>
      </p:pic>
      <p:pic>
        <p:nvPicPr>
          <p:cNvPr id="9" name="Picture 8">
            <a:extLst>
              <a:ext uri="{FF2B5EF4-FFF2-40B4-BE49-F238E27FC236}">
                <a16:creationId xmlns:a16="http://schemas.microsoft.com/office/drawing/2014/main" id="{68DBBAE4-30DF-804E-84C4-1DEA818704E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3602" y="1490131"/>
            <a:ext cx="242864" cy="420964"/>
          </a:xfrm>
          <a:prstGeom prst="rect">
            <a:avLst/>
          </a:prstGeom>
        </p:spPr>
      </p:pic>
      <p:cxnSp>
        <p:nvCxnSpPr>
          <p:cNvPr id="10" name="Google Shape;663;p60">
            <a:extLst>
              <a:ext uri="{FF2B5EF4-FFF2-40B4-BE49-F238E27FC236}">
                <a16:creationId xmlns:a16="http://schemas.microsoft.com/office/drawing/2014/main" id="{AB0637E2-8AC5-1B4B-B693-7D4713DBFA2C}"/>
              </a:ext>
            </a:extLst>
          </p:cNvPr>
          <p:cNvCxnSpPr>
            <a:cxnSpLocks/>
          </p:cNvCxnSpPr>
          <p:nvPr/>
        </p:nvCxnSpPr>
        <p:spPr>
          <a:xfrm>
            <a:off x="338424" y="2015764"/>
            <a:ext cx="4131976" cy="0"/>
          </a:xfrm>
          <a:prstGeom prst="straightConnector1">
            <a:avLst/>
          </a:prstGeom>
          <a:noFill/>
          <a:ln w="9525" cap="flat" cmpd="sng">
            <a:solidFill>
              <a:srgbClr val="333333"/>
            </a:solidFill>
            <a:prstDash val="solid"/>
            <a:round/>
            <a:headEnd type="none" w="med" len="med"/>
            <a:tailEnd type="none" w="med" len="med"/>
          </a:ln>
        </p:spPr>
      </p:cxnSp>
      <p:cxnSp>
        <p:nvCxnSpPr>
          <p:cNvPr id="11" name="Google Shape;665;p60">
            <a:extLst>
              <a:ext uri="{FF2B5EF4-FFF2-40B4-BE49-F238E27FC236}">
                <a16:creationId xmlns:a16="http://schemas.microsoft.com/office/drawing/2014/main" id="{E3329BB6-876B-D24E-9E02-F07DD47B647E}"/>
              </a:ext>
            </a:extLst>
          </p:cNvPr>
          <p:cNvCxnSpPr>
            <a:cxnSpLocks/>
          </p:cNvCxnSpPr>
          <p:nvPr/>
        </p:nvCxnSpPr>
        <p:spPr>
          <a:xfrm>
            <a:off x="4657856" y="2015764"/>
            <a:ext cx="4131594" cy="0"/>
          </a:xfrm>
          <a:prstGeom prst="straightConnector1">
            <a:avLst/>
          </a:prstGeom>
          <a:noFill/>
          <a:ln w="9525" cap="flat" cmpd="sng">
            <a:solidFill>
              <a:srgbClr val="333333"/>
            </a:solidFill>
            <a:prstDash val="solid"/>
            <a:round/>
            <a:headEnd type="none" w="med" len="med"/>
            <a:tailEnd type="none" w="med" len="med"/>
          </a:ln>
        </p:spPr>
      </p:cxnSp>
      <p:graphicFrame>
        <p:nvGraphicFramePr>
          <p:cNvPr id="23" name="Table 6">
            <a:extLst>
              <a:ext uri="{FF2B5EF4-FFF2-40B4-BE49-F238E27FC236}">
                <a16:creationId xmlns:a16="http://schemas.microsoft.com/office/drawing/2014/main" id="{DEE6521C-2C77-6D45-A033-363E17CCDC00}"/>
              </a:ext>
            </a:extLst>
          </p:cNvPr>
          <p:cNvGraphicFramePr>
            <a:graphicFrameLocks noGrp="1"/>
          </p:cNvGraphicFramePr>
          <p:nvPr>
            <p:extLst>
              <p:ext uri="{D42A27DB-BD31-4B8C-83A1-F6EECF244321}">
                <p14:modId xmlns:p14="http://schemas.microsoft.com/office/powerpoint/2010/main" val="2122102193"/>
              </p:ext>
            </p:extLst>
          </p:nvPr>
        </p:nvGraphicFramePr>
        <p:xfrm>
          <a:off x="354650" y="4179613"/>
          <a:ext cx="8425150" cy="359999"/>
        </p:xfrm>
        <a:graphic>
          <a:graphicData uri="http://schemas.openxmlformats.org/drawingml/2006/table">
            <a:tbl>
              <a:tblPr firstRow="1" bandRow="1">
                <a:tableStyleId>{469CF8A6-BA74-41D0-844E-E492E5B354B2}</a:tableStyleId>
              </a:tblPr>
              <a:tblGrid>
                <a:gridCol w="1685030">
                  <a:extLst>
                    <a:ext uri="{9D8B030D-6E8A-4147-A177-3AD203B41FA5}">
                      <a16:colId xmlns:a16="http://schemas.microsoft.com/office/drawing/2014/main" val="1139890853"/>
                    </a:ext>
                  </a:extLst>
                </a:gridCol>
                <a:gridCol w="1685030">
                  <a:extLst>
                    <a:ext uri="{9D8B030D-6E8A-4147-A177-3AD203B41FA5}">
                      <a16:colId xmlns:a16="http://schemas.microsoft.com/office/drawing/2014/main" val="3956148710"/>
                    </a:ext>
                  </a:extLst>
                </a:gridCol>
                <a:gridCol w="1685030">
                  <a:extLst>
                    <a:ext uri="{9D8B030D-6E8A-4147-A177-3AD203B41FA5}">
                      <a16:colId xmlns:a16="http://schemas.microsoft.com/office/drawing/2014/main" val="4292928418"/>
                    </a:ext>
                  </a:extLst>
                </a:gridCol>
                <a:gridCol w="1685030">
                  <a:extLst>
                    <a:ext uri="{9D8B030D-6E8A-4147-A177-3AD203B41FA5}">
                      <a16:colId xmlns:a16="http://schemas.microsoft.com/office/drawing/2014/main" val="393088442"/>
                    </a:ext>
                  </a:extLst>
                </a:gridCol>
                <a:gridCol w="1685030">
                  <a:extLst>
                    <a:ext uri="{9D8B030D-6E8A-4147-A177-3AD203B41FA5}">
                      <a16:colId xmlns:a16="http://schemas.microsoft.com/office/drawing/2014/main" val="3504660325"/>
                    </a:ext>
                  </a:extLst>
                </a:gridCol>
              </a:tblGrid>
              <a:tr h="359999">
                <a:tc>
                  <a:txBody>
                    <a:bodyPr/>
                    <a:lstStyle/>
                    <a:p>
                      <a:r>
                        <a:rPr lang="en-US" sz="1000" b="1">
                          <a:solidFill>
                            <a:schemeClr val="bg1"/>
                          </a:solidFill>
                          <a:latin typeface="Montserrat" pitchFamily="2" charset="77"/>
                        </a:rPr>
                        <a:t>Strugglers</a:t>
                      </a:r>
                    </a:p>
                  </a:txBody>
                  <a:tcPr marL="468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880535"/>
                    </a:solidFill>
                  </a:tcPr>
                </a:tc>
                <a:tc>
                  <a:txBody>
                    <a:bodyPr/>
                    <a:lstStyle/>
                    <a:p>
                      <a:r>
                        <a:rPr lang="en-US" sz="1000" b="1">
                          <a:solidFill>
                            <a:schemeClr val="bg1"/>
                          </a:solidFill>
                          <a:latin typeface="Montserrat" pitchFamily="2" charset="77"/>
                        </a:rPr>
                        <a:t>Rebounders</a:t>
                      </a:r>
                    </a:p>
                  </a:txBody>
                  <a:tcPr marL="468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AD4400"/>
                    </a:solidFill>
                  </a:tcPr>
                </a:tc>
                <a:tc>
                  <a:txBody>
                    <a:bodyPr/>
                    <a:lstStyle/>
                    <a:p>
                      <a:r>
                        <a:rPr lang="en-US" sz="1000" b="1">
                          <a:solidFill>
                            <a:schemeClr val="bg1"/>
                          </a:solidFill>
                          <a:latin typeface="Montserrat" pitchFamily="2" charset="77"/>
                        </a:rPr>
                        <a:t>Cautious</a:t>
                      </a:r>
                    </a:p>
                  </a:txBody>
                  <a:tcPr marL="468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6D05"/>
                    </a:solidFill>
                  </a:tcPr>
                </a:tc>
                <a:tc>
                  <a:txBody>
                    <a:bodyPr/>
                    <a:lstStyle/>
                    <a:p>
                      <a:r>
                        <a:rPr lang="en-US" sz="1000" b="1">
                          <a:solidFill>
                            <a:schemeClr val="bg1"/>
                          </a:solidFill>
                          <a:latin typeface="Montserrat" pitchFamily="2" charset="77"/>
                        </a:rPr>
                        <a:t>Unchanged</a:t>
                      </a:r>
                    </a:p>
                  </a:txBody>
                  <a:tcPr marL="468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8F90"/>
                    </a:solidFill>
                  </a:tcPr>
                </a:tc>
                <a:tc>
                  <a:txBody>
                    <a:bodyPr/>
                    <a:lstStyle/>
                    <a:p>
                      <a:r>
                        <a:rPr lang="en-US" sz="1000" b="1">
                          <a:solidFill>
                            <a:schemeClr val="bg1"/>
                          </a:solidFill>
                          <a:latin typeface="Montserrat" pitchFamily="2" charset="77"/>
                        </a:rPr>
                        <a:t>Thrivers</a:t>
                      </a:r>
                    </a:p>
                  </a:txBody>
                  <a:tcPr marL="468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6A6B"/>
                    </a:solidFill>
                  </a:tcPr>
                </a:tc>
                <a:extLst>
                  <a:ext uri="{0D108BD9-81ED-4DB2-BD59-A6C34878D82A}">
                    <a16:rowId xmlns:a16="http://schemas.microsoft.com/office/drawing/2014/main" val="13202839"/>
                  </a:ext>
                </a:extLst>
              </a:tr>
            </a:tbl>
          </a:graphicData>
        </a:graphic>
      </p:graphicFrame>
      <p:pic>
        <p:nvPicPr>
          <p:cNvPr id="25" name="Picture 24">
            <a:extLst>
              <a:ext uri="{FF2B5EF4-FFF2-40B4-BE49-F238E27FC236}">
                <a16:creationId xmlns:a16="http://schemas.microsoft.com/office/drawing/2014/main" id="{78E3BC33-92E6-924F-B48F-FAD2B4F6E2A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80455" y="4223867"/>
            <a:ext cx="277282" cy="277282"/>
          </a:xfrm>
          <a:prstGeom prst="rect">
            <a:avLst/>
          </a:prstGeom>
        </p:spPr>
      </p:pic>
      <p:pic>
        <p:nvPicPr>
          <p:cNvPr id="27" name="Picture 26">
            <a:extLst>
              <a:ext uri="{FF2B5EF4-FFF2-40B4-BE49-F238E27FC236}">
                <a16:creationId xmlns:a16="http://schemas.microsoft.com/office/drawing/2014/main" id="{64BB03B2-73A2-B846-A07B-22506D0B7B8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05578" y="4219842"/>
            <a:ext cx="277281" cy="277281"/>
          </a:xfrm>
          <a:prstGeom prst="rect">
            <a:avLst/>
          </a:prstGeom>
        </p:spPr>
      </p:pic>
      <p:pic>
        <p:nvPicPr>
          <p:cNvPr id="29" name="Picture 28">
            <a:extLst>
              <a:ext uri="{FF2B5EF4-FFF2-40B4-BE49-F238E27FC236}">
                <a16:creationId xmlns:a16="http://schemas.microsoft.com/office/drawing/2014/main" id="{F47BD948-6130-E04E-90FA-4208941340A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2835" y="4219842"/>
            <a:ext cx="277282" cy="277282"/>
          </a:xfrm>
          <a:prstGeom prst="rect">
            <a:avLst/>
          </a:prstGeom>
        </p:spPr>
      </p:pic>
      <p:pic>
        <p:nvPicPr>
          <p:cNvPr id="31" name="Picture 30">
            <a:extLst>
              <a:ext uri="{FF2B5EF4-FFF2-40B4-BE49-F238E27FC236}">
                <a16:creationId xmlns:a16="http://schemas.microsoft.com/office/drawing/2014/main" id="{931586E3-337C-C045-929C-9D745ACDCF2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47602" y="4219632"/>
            <a:ext cx="277200" cy="277200"/>
          </a:xfrm>
          <a:prstGeom prst="rect">
            <a:avLst/>
          </a:prstGeom>
        </p:spPr>
      </p:pic>
      <p:pic>
        <p:nvPicPr>
          <p:cNvPr id="33" name="Picture 32">
            <a:extLst>
              <a:ext uri="{FF2B5EF4-FFF2-40B4-BE49-F238E27FC236}">
                <a16:creationId xmlns:a16="http://schemas.microsoft.com/office/drawing/2014/main" id="{BDA8B40E-C25D-2147-BC56-E44BCA41ABD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471525" y="4277401"/>
            <a:ext cx="277200" cy="158482"/>
          </a:xfrm>
          <a:prstGeom prst="rect">
            <a:avLst/>
          </a:prstGeom>
        </p:spPr>
      </p:pic>
    </p:spTree>
    <p:extLst>
      <p:ext uri="{BB962C8B-B14F-4D97-AF65-F5344CB8AC3E}">
        <p14:creationId xmlns:p14="http://schemas.microsoft.com/office/powerpoint/2010/main" val="1054576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p:txBody>
          <a:bodyPr/>
          <a:lstStyle/>
          <a:p>
            <a:r>
              <a:rPr lang="en-US"/>
              <a:t>Focus on attributes that are more likely to matter to consumers now</a:t>
            </a:r>
          </a:p>
        </p:txBody>
      </p:sp>
      <p:sp>
        <p:nvSpPr>
          <p:cNvPr id="4" name="Subtitle 3">
            <a:extLst>
              <a:ext uri="{FF2B5EF4-FFF2-40B4-BE49-F238E27FC236}">
                <a16:creationId xmlns:a16="http://schemas.microsoft.com/office/drawing/2014/main" id="{9DABE965-1424-6E49-8961-12E07CA0F2BE}"/>
              </a:ext>
            </a:extLst>
          </p:cNvPr>
          <p:cNvSpPr>
            <a:spLocks noGrp="1"/>
          </p:cNvSpPr>
          <p:nvPr>
            <p:ph type="subTitle" idx="2"/>
          </p:nvPr>
        </p:nvSpPr>
        <p:spPr/>
        <p:txBody>
          <a:bodyPr/>
          <a:lstStyle/>
          <a:p>
            <a:r>
              <a:rPr lang="en-US"/>
              <a:t>Change in purchase preference over the last 2 years (Net More – less likely to buy)</a:t>
            </a:r>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US"/>
              <a:t>Source: NielsenIQ 2022 Consumer Outlook Survey, Dec 2021</a:t>
            </a:r>
          </a:p>
          <a:p>
            <a:r>
              <a:rPr lang="en-US"/>
              <a:t>Q. How have your brand and product purchasing preferences changed over the last 2 years (since COVID-19)?</a:t>
            </a:r>
          </a:p>
          <a:p>
            <a:r>
              <a:rPr lang="en-US"/>
              <a:t>* Bold = more likely than global avg</a:t>
            </a:r>
          </a:p>
        </p:txBody>
      </p:sp>
      <p:graphicFrame>
        <p:nvGraphicFramePr>
          <p:cNvPr id="7" name="Table 32">
            <a:extLst>
              <a:ext uri="{FF2B5EF4-FFF2-40B4-BE49-F238E27FC236}">
                <a16:creationId xmlns:a16="http://schemas.microsoft.com/office/drawing/2014/main" id="{422730A9-7436-0048-9C4E-B6E07DDCDAD7}"/>
              </a:ext>
            </a:extLst>
          </p:cNvPr>
          <p:cNvGraphicFramePr>
            <a:graphicFrameLocks noGrp="1"/>
          </p:cNvGraphicFramePr>
          <p:nvPr>
            <p:extLst>
              <p:ext uri="{D42A27DB-BD31-4B8C-83A1-F6EECF244321}">
                <p14:modId xmlns:p14="http://schemas.microsoft.com/office/powerpoint/2010/main" val="2159503824"/>
              </p:ext>
            </p:extLst>
          </p:nvPr>
        </p:nvGraphicFramePr>
        <p:xfrm>
          <a:off x="338425" y="1475560"/>
          <a:ext cx="4131975" cy="2398445"/>
        </p:xfrm>
        <a:graphic>
          <a:graphicData uri="http://schemas.openxmlformats.org/drawingml/2006/table">
            <a:tbl>
              <a:tblPr firstRow="1" bandRow="1"/>
              <a:tblGrid>
                <a:gridCol w="1160409">
                  <a:extLst>
                    <a:ext uri="{9D8B030D-6E8A-4147-A177-3AD203B41FA5}">
                      <a16:colId xmlns:a16="http://schemas.microsoft.com/office/drawing/2014/main" val="2586648327"/>
                    </a:ext>
                  </a:extLst>
                </a:gridCol>
                <a:gridCol w="495261">
                  <a:extLst>
                    <a:ext uri="{9D8B030D-6E8A-4147-A177-3AD203B41FA5}">
                      <a16:colId xmlns:a16="http://schemas.microsoft.com/office/drawing/2014/main" val="4050682906"/>
                    </a:ext>
                  </a:extLst>
                </a:gridCol>
                <a:gridCol w="495261">
                  <a:extLst>
                    <a:ext uri="{9D8B030D-6E8A-4147-A177-3AD203B41FA5}">
                      <a16:colId xmlns:a16="http://schemas.microsoft.com/office/drawing/2014/main" val="658631652"/>
                    </a:ext>
                  </a:extLst>
                </a:gridCol>
                <a:gridCol w="495261">
                  <a:extLst>
                    <a:ext uri="{9D8B030D-6E8A-4147-A177-3AD203B41FA5}">
                      <a16:colId xmlns:a16="http://schemas.microsoft.com/office/drawing/2014/main" val="1780356292"/>
                    </a:ext>
                  </a:extLst>
                </a:gridCol>
                <a:gridCol w="495261">
                  <a:extLst>
                    <a:ext uri="{9D8B030D-6E8A-4147-A177-3AD203B41FA5}">
                      <a16:colId xmlns:a16="http://schemas.microsoft.com/office/drawing/2014/main" val="631503323"/>
                    </a:ext>
                  </a:extLst>
                </a:gridCol>
                <a:gridCol w="495261">
                  <a:extLst>
                    <a:ext uri="{9D8B030D-6E8A-4147-A177-3AD203B41FA5}">
                      <a16:colId xmlns:a16="http://schemas.microsoft.com/office/drawing/2014/main" val="1061086024"/>
                    </a:ext>
                  </a:extLst>
                </a:gridCol>
                <a:gridCol w="495261">
                  <a:extLst>
                    <a:ext uri="{9D8B030D-6E8A-4147-A177-3AD203B41FA5}">
                      <a16:colId xmlns:a16="http://schemas.microsoft.com/office/drawing/2014/main" val="1926566781"/>
                    </a:ext>
                  </a:extLst>
                </a:gridCol>
              </a:tblGrid>
              <a:tr h="457969">
                <a:tc gridSpan="2">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AU" sz="1400" b="1" u="none">
                          <a:solidFill>
                            <a:schemeClr val="tx1"/>
                          </a:solidFill>
                          <a:latin typeface="Montserrat"/>
                        </a:rPr>
                        <a:t>Social and </a:t>
                      </a:r>
                      <a:br>
                        <a:rPr lang="en-AU" sz="1400" b="1" u="none">
                          <a:solidFill>
                            <a:srgbClr val="000000"/>
                          </a:solidFill>
                          <a:latin typeface="Montserrat"/>
                        </a:rPr>
                      </a:br>
                      <a:r>
                        <a:rPr lang="en-AU" sz="1400" b="1" u="none">
                          <a:solidFill>
                            <a:schemeClr val="tx1"/>
                          </a:solidFill>
                          <a:latin typeface="Montserrat"/>
                        </a:rPr>
                        <a:t>sustainable</a:t>
                      </a:r>
                    </a:p>
                  </a:txBody>
                  <a:tcPr marL="503999" marR="9525" marT="9525"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AU" sz="1000" b="0" i="0" u="none" strike="noStrike">
                        <a:solidFill>
                          <a:schemeClr val="tx1"/>
                        </a:solidFill>
                        <a:effectLst/>
                        <a:latin typeface="Montserrat" panose="00000500000000000000" pitchFamily="2" charset="0"/>
                      </a:endParaRPr>
                    </a:p>
                  </a:txBody>
                  <a:tcPr marL="108000" marR="9525" marT="9525" marB="0"/>
                </a:tc>
                <a:tc>
                  <a:txBody>
                    <a:bodyPr/>
                    <a:lstStyle/>
                    <a:p>
                      <a:pPr algn="l" fontAlgn="ctr"/>
                      <a:r>
                        <a:rPr lang="en-AU" sz="1000" b="1" i="0" u="none" strike="noStrike">
                          <a:solidFill>
                            <a:schemeClr val="bg1"/>
                          </a:solidFill>
                          <a:effectLst/>
                          <a:latin typeface="Montserrat"/>
                        </a:rPr>
                        <a:t>S</a:t>
                      </a:r>
                    </a:p>
                  </a:txBody>
                  <a:tcPr marL="108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80535"/>
                    </a:solidFill>
                  </a:tcPr>
                </a:tc>
                <a:tc>
                  <a:txBody>
                    <a:bodyPr/>
                    <a:lstStyle/>
                    <a:p>
                      <a:pPr algn="l" fontAlgn="ctr"/>
                      <a:r>
                        <a:rPr lang="en-AU" sz="1000" b="1" i="0" u="none" strike="noStrike">
                          <a:solidFill>
                            <a:schemeClr val="bg1"/>
                          </a:solidFill>
                          <a:effectLst/>
                          <a:latin typeface="Montserrat"/>
                        </a:rPr>
                        <a:t>R</a:t>
                      </a:r>
                      <a:endParaRPr lang="en-AU" sz="1000" b="1" i="0" u="none" strike="noStrike">
                        <a:solidFill>
                          <a:schemeClr val="bg1"/>
                        </a:solidFill>
                        <a:effectLst/>
                        <a:latin typeface="Montserrat" panose="00000500000000000000" pitchFamily="2" charset="0"/>
                      </a:endParaRPr>
                    </a:p>
                  </a:txBody>
                  <a:tcPr marL="108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D4400"/>
                    </a:solidFill>
                  </a:tcPr>
                </a:tc>
                <a:tc>
                  <a:txBody>
                    <a:bodyPr/>
                    <a:lstStyle/>
                    <a:p>
                      <a:pPr algn="l" fontAlgn="ctr"/>
                      <a:r>
                        <a:rPr lang="en-AU" sz="1000" b="1" i="0" u="none" strike="noStrike">
                          <a:solidFill>
                            <a:schemeClr val="bg1"/>
                          </a:solidFill>
                          <a:effectLst/>
                          <a:latin typeface="Montserrat"/>
                        </a:rPr>
                        <a:t>C</a:t>
                      </a:r>
                      <a:endParaRPr lang="en-AU" sz="1000" b="1" i="0" u="none" strike="noStrike">
                        <a:solidFill>
                          <a:schemeClr val="bg1"/>
                        </a:solidFill>
                        <a:effectLst/>
                        <a:latin typeface="Montserrat" panose="00000500000000000000" pitchFamily="2" charset="0"/>
                      </a:endParaRPr>
                    </a:p>
                  </a:txBody>
                  <a:tcPr marL="108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D05"/>
                    </a:solidFill>
                  </a:tcPr>
                </a:tc>
                <a:tc>
                  <a:txBody>
                    <a:bodyPr/>
                    <a:lstStyle/>
                    <a:p>
                      <a:pPr algn="l" fontAlgn="ctr"/>
                      <a:r>
                        <a:rPr lang="en-AU" sz="1000" b="1" i="0" u="none" strike="noStrike">
                          <a:solidFill>
                            <a:schemeClr val="bg1"/>
                          </a:solidFill>
                          <a:effectLst/>
                          <a:latin typeface="Montserrat"/>
                        </a:rPr>
                        <a:t>U</a:t>
                      </a:r>
                      <a:endParaRPr lang="en-AU" sz="1000" b="1" i="0" u="none" strike="noStrike">
                        <a:solidFill>
                          <a:schemeClr val="bg1"/>
                        </a:solidFill>
                        <a:effectLst/>
                        <a:latin typeface="Montserrat" panose="00000500000000000000" pitchFamily="2" charset="0"/>
                      </a:endParaRPr>
                    </a:p>
                  </a:txBody>
                  <a:tcPr marL="108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F90"/>
                    </a:solidFill>
                  </a:tcPr>
                </a:tc>
                <a:tc>
                  <a:txBody>
                    <a:bodyPr/>
                    <a:lstStyle/>
                    <a:p>
                      <a:pPr algn="l" fontAlgn="ctr"/>
                      <a:r>
                        <a:rPr lang="en-AU" sz="1000" b="1" i="0" u="none" strike="noStrike">
                          <a:solidFill>
                            <a:schemeClr val="bg1"/>
                          </a:solidFill>
                          <a:effectLst/>
                          <a:latin typeface="Montserrat"/>
                        </a:rPr>
                        <a:t>T</a:t>
                      </a:r>
                      <a:endParaRPr lang="en-AU" sz="1000" b="1" i="0" u="none" strike="noStrike">
                        <a:solidFill>
                          <a:schemeClr val="bg1"/>
                        </a:solidFill>
                        <a:effectLst/>
                        <a:latin typeface="Montserrat" panose="00000500000000000000" pitchFamily="2" charset="0"/>
                      </a:endParaRPr>
                    </a:p>
                  </a:txBody>
                  <a:tcPr marL="108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A6B"/>
                    </a:solidFill>
                  </a:tcPr>
                </a:tc>
                <a:extLst>
                  <a:ext uri="{0D108BD9-81ED-4DB2-BD59-A6C34878D82A}">
                    <a16:rowId xmlns:a16="http://schemas.microsoft.com/office/drawing/2014/main" val="256259547"/>
                  </a:ext>
                </a:extLst>
              </a:tr>
              <a:tr h="370840">
                <a:tc>
                  <a:txBody>
                    <a:bodyPr/>
                    <a:lstStyle/>
                    <a:p>
                      <a:pPr algn="l" fontAlgn="ctr"/>
                      <a:r>
                        <a:rPr lang="en-AU" sz="900" b="0" i="0" u="none" strike="noStrike">
                          <a:solidFill>
                            <a:schemeClr val="tx1"/>
                          </a:solidFill>
                          <a:effectLst/>
                          <a:latin typeface="Montserrat"/>
                        </a:rPr>
                        <a:t>Environmental/ sustainable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a:rPr>
                        <a:t>+26</a:t>
                      </a:r>
                    </a:p>
                  </a:txBody>
                  <a:tcPr marL="72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+24 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+19</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FF6D05"/>
                          </a:solidFill>
                          <a:effectLst/>
                          <a:latin typeface="Montserrat"/>
                        </a:rPr>
                        <a:t>+27</a:t>
                      </a:r>
                      <a:endParaRPr lang="en-AU" sz="900" b="0" i="0" u="none" strike="noStrike">
                        <a:solidFill>
                          <a:srgbClr val="6699FF"/>
                        </a:solidFill>
                        <a:effectLst/>
                        <a:latin typeface="Montserrat"/>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+23</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1" i="0" u="none" strike="noStrike">
                          <a:solidFill>
                            <a:srgbClr val="006A6B"/>
                          </a:solidFill>
                          <a:effectLst/>
                          <a:latin typeface="Montserrat"/>
                        </a:rPr>
                        <a:t>+34</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9142747"/>
                  </a:ext>
                </a:extLst>
              </a:tr>
              <a:tr h="370840">
                <a:tc>
                  <a:txBody>
                    <a:bodyPr/>
                    <a:lstStyle/>
                    <a:p>
                      <a:pPr algn="l" fontAlgn="ctr"/>
                      <a:r>
                        <a:rPr lang="en-AU" sz="900" b="0" i="0" u="none" strike="noStrike">
                          <a:solidFill>
                            <a:schemeClr val="tx1"/>
                          </a:solidFill>
                          <a:effectLst/>
                          <a:latin typeface="Montserrat"/>
                        </a:rPr>
                        <a:t>Supported during COVID</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a:rPr>
                        <a:t>+20</a:t>
                      </a:r>
                    </a:p>
                  </a:txBody>
                  <a:tcPr marL="72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880535"/>
                          </a:solidFill>
                          <a:effectLst/>
                          <a:latin typeface="Montserrat"/>
                        </a:rPr>
                        <a:t>+21 </a:t>
                      </a:r>
                      <a:endParaRPr lang="en-AU" sz="900" b="0" i="0" u="none" strike="noStrike">
                        <a:solidFill>
                          <a:srgbClr val="880535"/>
                        </a:solidFill>
                        <a:effectLst/>
                        <a:latin typeface="Montserrat" panose="00000500000000000000" pitchFamily="2" charset="0"/>
                      </a:endParaRPr>
                    </a:p>
                  </a:txBody>
                  <a:tcPr marL="7200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+16 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+19</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+15</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1" i="0" u="none" strike="noStrike">
                          <a:solidFill>
                            <a:srgbClr val="006A6B"/>
                          </a:solidFill>
                          <a:effectLst/>
                          <a:latin typeface="Montserrat"/>
                        </a:rPr>
                        <a:t>+29</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1047857"/>
                  </a:ext>
                </a:extLst>
              </a:tr>
              <a:tr h="370840">
                <a:tc>
                  <a:txBody>
                    <a:bodyPr/>
                    <a:lstStyle/>
                    <a:p>
                      <a:pPr algn="l" fontAlgn="ctr"/>
                      <a:r>
                        <a:rPr lang="en-AU" sz="900" b="0" i="0" u="none" strike="noStrike">
                          <a:solidFill>
                            <a:schemeClr val="tx1"/>
                          </a:solidFill>
                          <a:effectLst/>
                          <a:latin typeface="Montserrat"/>
                        </a:rPr>
                        <a:t>Socially responsible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a:rPr>
                        <a:t>+18</a:t>
                      </a:r>
                    </a:p>
                  </a:txBody>
                  <a:tcPr marL="72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+17 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+13 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a:rPr>
                        <a:t>+19</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+13</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1" i="0" u="none" strike="noStrike">
                          <a:solidFill>
                            <a:srgbClr val="006A6B"/>
                          </a:solidFill>
                          <a:effectLst/>
                          <a:latin typeface="Montserrat"/>
                        </a:rPr>
                        <a:t>+26</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8922094"/>
                  </a:ext>
                </a:extLst>
              </a:tr>
              <a:tr h="370840">
                <a:tc>
                  <a:txBody>
                    <a:bodyPr/>
                    <a:lstStyle/>
                    <a:p>
                      <a:pPr algn="l" fontAlgn="ctr"/>
                      <a:r>
                        <a:rPr lang="en-AU" sz="900" b="0" i="0" u="none" strike="noStrike">
                          <a:solidFill>
                            <a:schemeClr val="tx1"/>
                          </a:solidFill>
                          <a:effectLst/>
                          <a:latin typeface="Montserrat"/>
                        </a:rPr>
                        <a:t>Supply chain transparency</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a:rPr>
                        <a:t>+17</a:t>
                      </a:r>
                    </a:p>
                  </a:txBody>
                  <a:tcPr marL="72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+17 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+11 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a:rPr>
                        <a:t>+18</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+14</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1" i="0" u="none" strike="noStrike">
                          <a:solidFill>
                            <a:srgbClr val="006A6B"/>
                          </a:solidFill>
                          <a:effectLst/>
                          <a:latin typeface="Montserrat"/>
                        </a:rPr>
                        <a:t>+23</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8246649"/>
                  </a:ext>
                </a:extLst>
              </a:tr>
              <a:tr h="370840">
                <a:tc>
                  <a:txBody>
                    <a:bodyPr/>
                    <a:lstStyle/>
                    <a:p>
                      <a:pPr algn="l" fontAlgn="ctr"/>
                      <a:r>
                        <a:rPr lang="en-AU" sz="900" b="0" i="0" u="none" strike="noStrike">
                          <a:solidFill>
                            <a:schemeClr val="tx1"/>
                          </a:solidFill>
                          <a:effectLst/>
                          <a:latin typeface="Montserrat"/>
                        </a:rPr>
                        <a:t>Transparent about purpose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a:rPr>
                        <a:t>+15</a:t>
                      </a:r>
                    </a:p>
                  </a:txBody>
                  <a:tcPr marL="72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cap="none">
                          <a:solidFill>
                            <a:srgbClr val="000000"/>
                          </a:solidFill>
                          <a:effectLst/>
                          <a:latin typeface="Montserrat"/>
                          <a:cs typeface="Arial"/>
                          <a:sym typeface="Arial"/>
                        </a:rPr>
                        <a:t>+15</a:t>
                      </a:r>
                      <a:r>
                        <a:rPr lang="en-AU" sz="900" b="0" i="0" u="none" strike="noStrike" cap="none">
                          <a:solidFill>
                            <a:srgbClr val="000000"/>
                          </a:solidFill>
                          <a:effectLst/>
                          <a:latin typeface="Montserrat"/>
                          <a:cs typeface="Arial"/>
                        </a:rPr>
                        <a:t> </a:t>
                      </a:r>
                      <a:endParaRPr lang="en-AU" sz="900" b="0" i="0" u="none" strike="noStrike" cap="none">
                        <a:solidFill>
                          <a:srgbClr val="000000"/>
                        </a:solidFill>
                        <a:effectLst/>
                        <a:latin typeface="Montserrat" panose="00000500000000000000" pitchFamily="2" charset="0"/>
                        <a:cs typeface="Arial"/>
                        <a:sym typeface="Arial"/>
                      </a:endParaRPr>
                    </a:p>
                  </a:txBody>
                  <a:tcPr marL="7200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+10 </a:t>
                      </a:r>
                      <a:endParaRPr lang="en-AU" sz="900" b="0" i="0" u="none" strike="noStrike">
                        <a:solidFill>
                          <a:srgbClr val="000000"/>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+15</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+13</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1" i="0" u="none" strike="noStrike">
                          <a:solidFill>
                            <a:srgbClr val="006A6B"/>
                          </a:solidFill>
                          <a:effectLst/>
                          <a:latin typeface="Montserrat"/>
                        </a:rPr>
                        <a:t>+26</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3041157"/>
                  </a:ext>
                </a:extLst>
              </a:tr>
            </a:tbl>
          </a:graphicData>
        </a:graphic>
      </p:graphicFrame>
      <p:graphicFrame>
        <p:nvGraphicFramePr>
          <p:cNvPr id="8" name="Table 32">
            <a:extLst>
              <a:ext uri="{FF2B5EF4-FFF2-40B4-BE49-F238E27FC236}">
                <a16:creationId xmlns:a16="http://schemas.microsoft.com/office/drawing/2014/main" id="{BB301B71-CB7C-EF4E-B180-C3FB1C09415C}"/>
              </a:ext>
            </a:extLst>
          </p:cNvPr>
          <p:cNvGraphicFramePr>
            <a:graphicFrameLocks noGrp="1"/>
          </p:cNvGraphicFramePr>
          <p:nvPr>
            <p:extLst>
              <p:ext uri="{D42A27DB-BD31-4B8C-83A1-F6EECF244321}">
                <p14:modId xmlns:p14="http://schemas.microsoft.com/office/powerpoint/2010/main" val="2239376263"/>
              </p:ext>
            </p:extLst>
          </p:nvPr>
        </p:nvGraphicFramePr>
        <p:xfrm>
          <a:off x="4657475" y="1475559"/>
          <a:ext cx="4131975" cy="2677391"/>
        </p:xfrm>
        <a:graphic>
          <a:graphicData uri="http://schemas.openxmlformats.org/drawingml/2006/table">
            <a:tbl>
              <a:tblPr firstRow="1" bandRow="1"/>
              <a:tblGrid>
                <a:gridCol w="1122933">
                  <a:extLst>
                    <a:ext uri="{9D8B030D-6E8A-4147-A177-3AD203B41FA5}">
                      <a16:colId xmlns:a16="http://schemas.microsoft.com/office/drawing/2014/main" val="3770133983"/>
                    </a:ext>
                  </a:extLst>
                </a:gridCol>
                <a:gridCol w="501507">
                  <a:extLst>
                    <a:ext uri="{9D8B030D-6E8A-4147-A177-3AD203B41FA5}">
                      <a16:colId xmlns:a16="http://schemas.microsoft.com/office/drawing/2014/main" val="642883480"/>
                    </a:ext>
                  </a:extLst>
                </a:gridCol>
                <a:gridCol w="501507">
                  <a:extLst>
                    <a:ext uri="{9D8B030D-6E8A-4147-A177-3AD203B41FA5}">
                      <a16:colId xmlns:a16="http://schemas.microsoft.com/office/drawing/2014/main" val="742021295"/>
                    </a:ext>
                  </a:extLst>
                </a:gridCol>
                <a:gridCol w="501507">
                  <a:extLst>
                    <a:ext uri="{9D8B030D-6E8A-4147-A177-3AD203B41FA5}">
                      <a16:colId xmlns:a16="http://schemas.microsoft.com/office/drawing/2014/main" val="1434077866"/>
                    </a:ext>
                  </a:extLst>
                </a:gridCol>
                <a:gridCol w="501507">
                  <a:extLst>
                    <a:ext uri="{9D8B030D-6E8A-4147-A177-3AD203B41FA5}">
                      <a16:colId xmlns:a16="http://schemas.microsoft.com/office/drawing/2014/main" val="2077400140"/>
                    </a:ext>
                  </a:extLst>
                </a:gridCol>
                <a:gridCol w="501507">
                  <a:extLst>
                    <a:ext uri="{9D8B030D-6E8A-4147-A177-3AD203B41FA5}">
                      <a16:colId xmlns:a16="http://schemas.microsoft.com/office/drawing/2014/main" val="4192394824"/>
                    </a:ext>
                  </a:extLst>
                </a:gridCol>
                <a:gridCol w="501507">
                  <a:extLst>
                    <a:ext uri="{9D8B030D-6E8A-4147-A177-3AD203B41FA5}">
                      <a16:colId xmlns:a16="http://schemas.microsoft.com/office/drawing/2014/main" val="691441629"/>
                    </a:ext>
                  </a:extLst>
                </a:gridCol>
              </a:tblGrid>
              <a:tr h="457969">
                <a:tc gridSpan="2">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AU" sz="1400" b="1" u="none">
                          <a:solidFill>
                            <a:schemeClr val="tx1"/>
                          </a:solidFill>
                          <a:latin typeface="Montserrat"/>
                        </a:rPr>
                        <a:t>Origin and </a:t>
                      </a:r>
                      <a:br>
                        <a:rPr lang="en-AU" sz="1400" b="1" u="none">
                          <a:solidFill>
                            <a:srgbClr val="000000"/>
                          </a:solidFill>
                          <a:latin typeface="Montserrat"/>
                        </a:rPr>
                      </a:br>
                      <a:r>
                        <a:rPr lang="en-AU" sz="1400" b="1" u="none">
                          <a:solidFill>
                            <a:schemeClr val="tx1"/>
                          </a:solidFill>
                          <a:latin typeface="Montserrat"/>
                        </a:rPr>
                        <a:t>experience</a:t>
                      </a:r>
                    </a:p>
                  </a:txBody>
                  <a:tcPr marL="503999" marR="9525" marT="9525"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AU" sz="1000" b="0" i="0" u="none" strike="noStrike">
                        <a:solidFill>
                          <a:schemeClr val="tx1"/>
                        </a:solidFill>
                        <a:effectLst/>
                        <a:latin typeface="Montserrat" panose="00000500000000000000" pitchFamily="2" charset="0"/>
                      </a:endParaRPr>
                    </a:p>
                  </a:txBody>
                  <a:tcPr marL="108000" marR="9525" marT="9525" marB="0"/>
                </a:tc>
                <a:tc>
                  <a:txBody>
                    <a:bodyPr/>
                    <a:lstStyle/>
                    <a:p>
                      <a:pPr lvl="0" algn="l">
                        <a:buNone/>
                      </a:pPr>
                      <a:r>
                        <a:rPr lang="en-AU" sz="1000" b="1" i="0" u="none" strike="noStrike">
                          <a:solidFill>
                            <a:schemeClr val="bg1"/>
                          </a:solidFill>
                          <a:effectLst/>
                          <a:latin typeface="Montserrat"/>
                        </a:rPr>
                        <a:t>S</a:t>
                      </a:r>
                    </a:p>
                  </a:txBody>
                  <a:tcPr marL="108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80535"/>
                    </a:solidFill>
                  </a:tcPr>
                </a:tc>
                <a:tc>
                  <a:txBody>
                    <a:bodyPr/>
                    <a:lstStyle/>
                    <a:p>
                      <a:pPr lvl="0" algn="l">
                        <a:buNone/>
                      </a:pPr>
                      <a:r>
                        <a:rPr lang="en-AU" sz="1000" b="1" i="0" u="none" strike="noStrike">
                          <a:solidFill>
                            <a:schemeClr val="bg1"/>
                          </a:solidFill>
                          <a:effectLst/>
                          <a:latin typeface="Montserrat"/>
                        </a:rPr>
                        <a:t>R</a:t>
                      </a:r>
                    </a:p>
                  </a:txBody>
                  <a:tcPr marL="108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D4400"/>
                    </a:solidFill>
                  </a:tcPr>
                </a:tc>
                <a:tc>
                  <a:txBody>
                    <a:bodyPr/>
                    <a:lstStyle/>
                    <a:p>
                      <a:pPr lvl="0" algn="l">
                        <a:buNone/>
                      </a:pPr>
                      <a:r>
                        <a:rPr lang="en-AU" sz="1000" b="1" i="0" u="none" strike="noStrike">
                          <a:solidFill>
                            <a:schemeClr val="bg1"/>
                          </a:solidFill>
                          <a:effectLst/>
                          <a:latin typeface="Montserrat"/>
                        </a:rPr>
                        <a:t>C</a:t>
                      </a:r>
                    </a:p>
                  </a:txBody>
                  <a:tcPr marL="108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D05"/>
                    </a:solidFill>
                  </a:tcPr>
                </a:tc>
                <a:tc>
                  <a:txBody>
                    <a:bodyPr/>
                    <a:lstStyle/>
                    <a:p>
                      <a:pPr lvl="0" algn="l">
                        <a:buNone/>
                      </a:pPr>
                      <a:r>
                        <a:rPr lang="en-AU" sz="1000" b="1" i="0" u="none" strike="noStrike">
                          <a:solidFill>
                            <a:schemeClr val="bg1"/>
                          </a:solidFill>
                          <a:effectLst/>
                          <a:latin typeface="Montserrat"/>
                        </a:rPr>
                        <a:t>U</a:t>
                      </a:r>
                    </a:p>
                  </a:txBody>
                  <a:tcPr marL="108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F90"/>
                    </a:solidFill>
                  </a:tcPr>
                </a:tc>
                <a:tc>
                  <a:txBody>
                    <a:bodyPr/>
                    <a:lstStyle/>
                    <a:p>
                      <a:pPr lvl="0" algn="l">
                        <a:buNone/>
                      </a:pPr>
                      <a:r>
                        <a:rPr lang="en-AU" sz="1000" b="1" i="0" u="none" strike="noStrike">
                          <a:solidFill>
                            <a:schemeClr val="bg1"/>
                          </a:solidFill>
                          <a:effectLst/>
                          <a:latin typeface="Montserrat"/>
                        </a:rPr>
                        <a:t>T</a:t>
                      </a:r>
                    </a:p>
                  </a:txBody>
                  <a:tcPr marL="108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A6B"/>
                    </a:solidFill>
                  </a:tcPr>
                </a:tc>
                <a:extLst>
                  <a:ext uri="{0D108BD9-81ED-4DB2-BD59-A6C34878D82A}">
                    <a16:rowId xmlns:a16="http://schemas.microsoft.com/office/drawing/2014/main" val="256259547"/>
                  </a:ext>
                </a:extLst>
              </a:tr>
              <a:tr h="370840">
                <a:tc>
                  <a:txBody>
                    <a:bodyPr/>
                    <a:lstStyle/>
                    <a:p>
                      <a:pPr algn="l" fontAlgn="ctr"/>
                      <a:r>
                        <a:rPr lang="en-AU" sz="900" b="0" i="0" u="none" strike="noStrike">
                          <a:solidFill>
                            <a:schemeClr val="tx1"/>
                          </a:solidFill>
                          <a:effectLst/>
                          <a:latin typeface="Montserrat"/>
                        </a:rPr>
                        <a:t>Local country origin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a:rPr>
                        <a:t>+20</a:t>
                      </a:r>
                    </a:p>
                  </a:txBody>
                  <a:tcPr marL="72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+18</a:t>
                      </a:r>
                    </a:p>
                  </a:txBody>
                  <a:tcPr marL="7200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+13</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+20</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+16</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1" i="0" u="none" strike="noStrike">
                          <a:solidFill>
                            <a:srgbClr val="006A6B"/>
                          </a:solidFill>
                          <a:effectLst/>
                          <a:latin typeface="Montserrat"/>
                        </a:rPr>
                        <a:t>+28</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9142747"/>
                  </a:ext>
                </a:extLst>
              </a:tr>
              <a:tr h="370840">
                <a:tc>
                  <a:txBody>
                    <a:bodyPr/>
                    <a:lstStyle/>
                    <a:p>
                      <a:pPr algn="l" fontAlgn="ctr"/>
                      <a:r>
                        <a:rPr lang="en-AU" sz="900" b="0" i="0" u="none" strike="noStrike">
                          <a:solidFill>
                            <a:schemeClr val="tx1"/>
                          </a:solidFill>
                          <a:effectLst/>
                          <a:latin typeface="Montserrat"/>
                        </a:rPr>
                        <a:t>From my local neighbourhood</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a:rPr>
                        <a:t>+18</a:t>
                      </a:r>
                    </a:p>
                  </a:txBody>
                  <a:tcPr marL="72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+18</a:t>
                      </a:r>
                    </a:p>
                  </a:txBody>
                  <a:tcPr marL="7200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+13</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+18</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+12</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1" i="0" u="none" strike="noStrike">
                          <a:solidFill>
                            <a:srgbClr val="006A6B"/>
                          </a:solidFill>
                          <a:effectLst/>
                          <a:latin typeface="Montserrat"/>
                        </a:rPr>
                        <a:t>+27</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24518242"/>
                  </a:ext>
                </a:extLst>
              </a:tr>
              <a:tr h="105541">
                <a:tc>
                  <a:txBody>
                    <a:bodyPr/>
                    <a:lstStyle/>
                    <a:p>
                      <a:pPr algn="l" fontAlgn="ctr"/>
                      <a:endParaRPr lang="en-AU" sz="200" b="0" i="0" u="none" strike="noStrike">
                        <a:solidFill>
                          <a:schemeClr val="tx1"/>
                        </a:solidFill>
                        <a:effectLst/>
                        <a:latin typeface="Montserrat" panose="00000500000000000000" pitchFamily="2" charset="0"/>
                      </a:endParaRPr>
                    </a:p>
                  </a:txBody>
                  <a:tcPr marL="108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AU" sz="200" b="0" i="0" u="none" strike="noStrike">
                        <a:solidFill>
                          <a:schemeClr val="tx1"/>
                        </a:solidFill>
                        <a:effectLst/>
                        <a:latin typeface="Montserrat" panose="00000500000000000000" pitchFamily="2" charset="0"/>
                      </a:endParaRPr>
                    </a:p>
                  </a:txBody>
                  <a:tcPr marL="108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AU" sz="200" b="0" i="0" u="none" strike="noStrike">
                        <a:solidFill>
                          <a:srgbClr val="000000"/>
                        </a:solidFill>
                        <a:effectLst/>
                        <a:latin typeface="Montserrat" panose="00000500000000000000" pitchFamily="2"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AU" sz="200" b="0" i="0" u="none" strike="noStrike">
                        <a:solidFill>
                          <a:srgbClr val="000000"/>
                        </a:solidFill>
                        <a:effectLst/>
                        <a:latin typeface="Montserrat" panose="00000500000000000000" pitchFamily="2"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AU" sz="200" b="0" i="0" u="none" strike="noStrike">
                        <a:solidFill>
                          <a:srgbClr val="000000"/>
                        </a:solidFill>
                        <a:effectLst/>
                        <a:latin typeface="Montserrat" panose="00000500000000000000" pitchFamily="2"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AU" sz="200" b="0" i="0" u="none" strike="noStrike">
                        <a:solidFill>
                          <a:srgbClr val="000000"/>
                        </a:solidFill>
                        <a:effectLst/>
                        <a:latin typeface="Montserrat" panose="00000500000000000000" pitchFamily="2"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AU" sz="200" b="1" i="0" u="none" strike="noStrike">
                        <a:solidFill>
                          <a:srgbClr val="000000"/>
                        </a:solidFill>
                        <a:effectLst/>
                        <a:latin typeface="Montserrat" panose="00000500000000000000" pitchFamily="2"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6497930"/>
                  </a:ext>
                </a:extLst>
              </a:tr>
              <a:tr h="370840">
                <a:tc gridSpan="3">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AU" sz="1400" b="1" i="0" u="none" strike="noStrike" cap="none">
                          <a:solidFill>
                            <a:schemeClr val="tx1"/>
                          </a:solidFill>
                          <a:latin typeface="Montserrat"/>
                          <a:ea typeface="+mn-ea"/>
                          <a:cs typeface="+mn-cs"/>
                          <a:sym typeface="Arial"/>
                        </a:rPr>
                        <a:t>Convenience</a:t>
                      </a:r>
                      <a:br>
                        <a:rPr lang="en-AU" sz="1400" b="1" i="0" u="none" strike="noStrike" cap="none">
                          <a:solidFill>
                            <a:srgbClr val="000000"/>
                          </a:solidFill>
                          <a:latin typeface="Montserrat"/>
                          <a:ea typeface="+mn-ea"/>
                          <a:cs typeface="+mn-cs"/>
                          <a:sym typeface="Arial"/>
                        </a:rPr>
                      </a:br>
                      <a:r>
                        <a:rPr lang="en-AU" sz="1400" b="1" i="0" u="none" strike="noStrike" cap="none">
                          <a:solidFill>
                            <a:schemeClr val="tx1"/>
                          </a:solidFill>
                          <a:latin typeface="Montserrat"/>
                          <a:ea typeface="+mn-ea"/>
                          <a:cs typeface="+mn-cs"/>
                          <a:sym typeface="Arial"/>
                        </a:rPr>
                        <a:t>time saving</a:t>
                      </a:r>
                    </a:p>
                  </a:txBody>
                  <a:tcPr marL="503999" marR="9525" marT="9525"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AU"/>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AU" sz="900" b="0" i="0" u="none" strike="noStrike">
                        <a:solidFill>
                          <a:srgbClr val="000000"/>
                        </a:solidFill>
                        <a:effectLst/>
                        <a:latin typeface="Montserrat" panose="00000500000000000000" pitchFamily="2"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AU" sz="900" b="0" i="0" u="none" strike="noStrike">
                        <a:solidFill>
                          <a:srgbClr val="000000"/>
                        </a:solidFill>
                        <a:effectLst/>
                        <a:latin typeface="Montserrat" panose="00000500000000000000" pitchFamily="2"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AU" sz="900" b="0" i="0" u="none" strike="noStrike">
                        <a:solidFill>
                          <a:srgbClr val="000000"/>
                        </a:solidFill>
                        <a:effectLst/>
                        <a:latin typeface="Montserrat" panose="00000500000000000000" pitchFamily="2"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AU" sz="900" b="0" i="0" u="none" strike="noStrike">
                        <a:solidFill>
                          <a:srgbClr val="000000"/>
                        </a:solidFill>
                        <a:effectLst/>
                        <a:latin typeface="Montserrat" panose="00000500000000000000" pitchFamily="2"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AU" sz="900" b="1" i="0" u="none" strike="noStrike">
                        <a:solidFill>
                          <a:srgbClr val="000000"/>
                        </a:solidFill>
                        <a:effectLst/>
                        <a:latin typeface="Montserrat" panose="00000500000000000000" pitchFamily="2"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758057"/>
                  </a:ext>
                </a:extLst>
              </a:tr>
              <a:tr h="370840">
                <a:tc>
                  <a:txBody>
                    <a:bodyPr/>
                    <a:lstStyle/>
                    <a:p>
                      <a:pPr algn="l" fontAlgn="ctr"/>
                      <a:r>
                        <a:rPr lang="en-AU" sz="900" b="0" i="0" u="none" strike="noStrike">
                          <a:solidFill>
                            <a:schemeClr val="tx1"/>
                          </a:solidFill>
                          <a:effectLst/>
                          <a:latin typeface="Montserrat"/>
                        </a:rPr>
                        <a:t>Makes working at home easier</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a:rPr>
                        <a:t>+15</a:t>
                      </a:r>
                    </a:p>
                  </a:txBody>
                  <a:tcPr marL="72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+13</a:t>
                      </a:r>
                    </a:p>
                  </a:txBody>
                  <a:tcPr marL="7200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+14</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+13</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+9</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1" i="0" u="none" strike="noStrike">
                          <a:solidFill>
                            <a:srgbClr val="006A6B"/>
                          </a:solidFill>
                          <a:effectLst/>
                          <a:latin typeface="Montserrat"/>
                        </a:rPr>
                        <a:t>+25</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8922094"/>
                  </a:ext>
                </a:extLst>
              </a:tr>
              <a:tr h="370840">
                <a:tc>
                  <a:txBody>
                    <a:bodyPr/>
                    <a:lstStyle/>
                    <a:p>
                      <a:pPr algn="l" fontAlgn="ctr"/>
                      <a:r>
                        <a:rPr lang="en-AU" sz="900" b="0" i="0" u="none" strike="noStrike">
                          <a:solidFill>
                            <a:schemeClr val="tx1"/>
                          </a:solidFill>
                          <a:effectLst/>
                          <a:latin typeface="Montserrat"/>
                        </a:rPr>
                        <a:t>Makes household chores easier</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chemeClr val="tx1"/>
                          </a:solidFill>
                          <a:effectLst/>
                          <a:latin typeface="Montserrat"/>
                        </a:rPr>
                        <a:t>+14</a:t>
                      </a:r>
                    </a:p>
                  </a:txBody>
                  <a:tcPr marL="72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+14</a:t>
                      </a:r>
                    </a:p>
                  </a:txBody>
                  <a:tcPr marL="7200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+9</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+13</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0" i="0" u="none" strike="noStrike">
                          <a:solidFill>
                            <a:srgbClr val="000000"/>
                          </a:solidFill>
                          <a:effectLst/>
                          <a:latin typeface="Montserrat"/>
                        </a:rPr>
                        <a:t>+11</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AU" sz="900" b="1" i="0" u="none" strike="noStrike">
                          <a:solidFill>
                            <a:srgbClr val="006A6B"/>
                          </a:solidFill>
                          <a:effectLst/>
                          <a:latin typeface="Montserrat"/>
                        </a:rPr>
                        <a:t>+25 </a:t>
                      </a:r>
                      <a:endParaRPr lang="en-AU" sz="900" b="1" i="0" u="none" strike="noStrike">
                        <a:solidFill>
                          <a:srgbClr val="006A6B"/>
                        </a:solidFill>
                        <a:effectLst/>
                        <a:latin typeface="Montserrat" panose="00000500000000000000" pitchFamily="2"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8246649"/>
                  </a:ext>
                </a:extLst>
              </a:tr>
            </a:tbl>
          </a:graphicData>
        </a:graphic>
      </p:graphicFrame>
      <p:cxnSp>
        <p:nvCxnSpPr>
          <p:cNvPr id="11" name="Google Shape;663;p60">
            <a:extLst>
              <a:ext uri="{FF2B5EF4-FFF2-40B4-BE49-F238E27FC236}">
                <a16:creationId xmlns:a16="http://schemas.microsoft.com/office/drawing/2014/main" id="{61E83150-870E-E147-8BD8-AE38EF664EA7}"/>
              </a:ext>
            </a:extLst>
          </p:cNvPr>
          <p:cNvCxnSpPr>
            <a:cxnSpLocks/>
          </p:cNvCxnSpPr>
          <p:nvPr/>
        </p:nvCxnSpPr>
        <p:spPr>
          <a:xfrm>
            <a:off x="338424" y="2015764"/>
            <a:ext cx="4131976" cy="0"/>
          </a:xfrm>
          <a:prstGeom prst="straightConnector1">
            <a:avLst/>
          </a:prstGeom>
          <a:noFill/>
          <a:ln w="9525" cap="flat" cmpd="sng">
            <a:solidFill>
              <a:srgbClr val="333333"/>
            </a:solidFill>
            <a:prstDash val="solid"/>
            <a:round/>
            <a:headEnd type="none" w="med" len="med"/>
            <a:tailEnd type="none" w="med" len="med"/>
          </a:ln>
        </p:spPr>
      </p:cxnSp>
      <p:cxnSp>
        <p:nvCxnSpPr>
          <p:cNvPr id="12" name="Google Shape;665;p60">
            <a:extLst>
              <a:ext uri="{FF2B5EF4-FFF2-40B4-BE49-F238E27FC236}">
                <a16:creationId xmlns:a16="http://schemas.microsoft.com/office/drawing/2014/main" id="{B21D5B38-7129-C749-A0E2-6F2D5896E813}"/>
              </a:ext>
            </a:extLst>
          </p:cNvPr>
          <p:cNvCxnSpPr>
            <a:cxnSpLocks/>
          </p:cNvCxnSpPr>
          <p:nvPr/>
        </p:nvCxnSpPr>
        <p:spPr>
          <a:xfrm>
            <a:off x="4657856" y="2015764"/>
            <a:ext cx="4131594" cy="0"/>
          </a:xfrm>
          <a:prstGeom prst="straightConnector1">
            <a:avLst/>
          </a:prstGeom>
          <a:noFill/>
          <a:ln w="9525" cap="flat" cmpd="sng">
            <a:solidFill>
              <a:srgbClr val="333333"/>
            </a:solidFill>
            <a:prstDash val="solid"/>
            <a:round/>
            <a:headEnd type="none" w="med" len="med"/>
            <a:tailEnd type="none" w="med" len="med"/>
          </a:ln>
        </p:spPr>
      </p:cxnSp>
      <p:pic>
        <p:nvPicPr>
          <p:cNvPr id="13" name="Picture 12">
            <a:extLst>
              <a:ext uri="{FF2B5EF4-FFF2-40B4-BE49-F238E27FC236}">
                <a16:creationId xmlns:a16="http://schemas.microsoft.com/office/drawing/2014/main" id="{C2866DE3-4540-784C-8014-ED5760CD4FA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8117" y="1490130"/>
            <a:ext cx="217081" cy="421200"/>
          </a:xfrm>
          <a:prstGeom prst="rect">
            <a:avLst/>
          </a:prstGeom>
        </p:spPr>
      </p:pic>
      <p:pic>
        <p:nvPicPr>
          <p:cNvPr id="14" name="Picture 13">
            <a:extLst>
              <a:ext uri="{FF2B5EF4-FFF2-40B4-BE49-F238E27FC236}">
                <a16:creationId xmlns:a16="http://schemas.microsoft.com/office/drawing/2014/main" id="{098C5FB1-FA7A-914C-B8F0-75C007CCED7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36782" y="2888561"/>
            <a:ext cx="294840" cy="421200"/>
          </a:xfrm>
          <a:prstGeom prst="rect">
            <a:avLst/>
          </a:prstGeom>
        </p:spPr>
      </p:pic>
      <p:pic>
        <p:nvPicPr>
          <p:cNvPr id="15" name="Picture 14">
            <a:extLst>
              <a:ext uri="{FF2B5EF4-FFF2-40B4-BE49-F238E27FC236}">
                <a16:creationId xmlns:a16="http://schemas.microsoft.com/office/drawing/2014/main" id="{B738A0A1-E0A1-F441-975C-3ADB1ADE8F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3602" y="1490130"/>
            <a:ext cx="421200" cy="421200"/>
          </a:xfrm>
          <a:prstGeom prst="rect">
            <a:avLst/>
          </a:prstGeom>
        </p:spPr>
      </p:pic>
      <p:pic>
        <p:nvPicPr>
          <p:cNvPr id="6" name="Picture 5">
            <a:extLst>
              <a:ext uri="{FF2B5EF4-FFF2-40B4-BE49-F238E27FC236}">
                <a16:creationId xmlns:a16="http://schemas.microsoft.com/office/drawing/2014/main" id="{69001F53-3EAD-4DA4-B3BA-A89BEAF6BF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07784" y="4299173"/>
            <a:ext cx="277282" cy="277282"/>
          </a:xfrm>
          <a:prstGeom prst="rect">
            <a:avLst/>
          </a:prstGeom>
        </p:spPr>
      </p:pic>
      <p:pic>
        <p:nvPicPr>
          <p:cNvPr id="9" name="Picture 8">
            <a:extLst>
              <a:ext uri="{FF2B5EF4-FFF2-40B4-BE49-F238E27FC236}">
                <a16:creationId xmlns:a16="http://schemas.microsoft.com/office/drawing/2014/main" id="{F187BF2F-2AC1-48E7-B447-67AF2471A21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34929" y="4295148"/>
            <a:ext cx="277281" cy="277281"/>
          </a:xfrm>
          <a:prstGeom prst="rect">
            <a:avLst/>
          </a:prstGeom>
        </p:spPr>
      </p:pic>
      <p:pic>
        <p:nvPicPr>
          <p:cNvPr id="10" name="Picture 9">
            <a:extLst>
              <a:ext uri="{FF2B5EF4-FFF2-40B4-BE49-F238E27FC236}">
                <a16:creationId xmlns:a16="http://schemas.microsoft.com/office/drawing/2014/main" id="{FC830DAA-3CC1-40C8-BF83-1B8036F5FB4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44208" y="4295148"/>
            <a:ext cx="277282" cy="277282"/>
          </a:xfrm>
          <a:prstGeom prst="rect">
            <a:avLst/>
          </a:prstGeom>
        </p:spPr>
      </p:pic>
      <p:pic>
        <p:nvPicPr>
          <p:cNvPr id="21" name="Picture 20">
            <a:extLst>
              <a:ext uri="{FF2B5EF4-FFF2-40B4-BE49-F238E27FC236}">
                <a16:creationId xmlns:a16="http://schemas.microsoft.com/office/drawing/2014/main" id="{971077D0-0633-4DCC-B13E-6D474658C15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81518" y="4294938"/>
            <a:ext cx="277200" cy="277200"/>
          </a:xfrm>
          <a:prstGeom prst="rect">
            <a:avLst/>
          </a:prstGeom>
        </p:spPr>
      </p:pic>
      <p:pic>
        <p:nvPicPr>
          <p:cNvPr id="23" name="Picture 22">
            <a:extLst>
              <a:ext uri="{FF2B5EF4-FFF2-40B4-BE49-F238E27FC236}">
                <a16:creationId xmlns:a16="http://schemas.microsoft.com/office/drawing/2014/main" id="{B6193EE4-5AF2-4382-A13F-06241D87456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96827" y="4352707"/>
            <a:ext cx="277200" cy="158482"/>
          </a:xfrm>
          <a:prstGeom prst="rect">
            <a:avLst/>
          </a:prstGeom>
        </p:spPr>
      </p:pic>
      <p:graphicFrame>
        <p:nvGraphicFramePr>
          <p:cNvPr id="17" name="Table 6">
            <a:extLst>
              <a:ext uri="{FF2B5EF4-FFF2-40B4-BE49-F238E27FC236}">
                <a16:creationId xmlns:a16="http://schemas.microsoft.com/office/drawing/2014/main" id="{910C57C6-66CF-E446-BC96-48D995870D11}"/>
              </a:ext>
            </a:extLst>
          </p:cNvPr>
          <p:cNvGraphicFramePr>
            <a:graphicFrameLocks noGrp="1"/>
          </p:cNvGraphicFramePr>
          <p:nvPr>
            <p:extLst>
              <p:ext uri="{D42A27DB-BD31-4B8C-83A1-F6EECF244321}">
                <p14:modId xmlns:p14="http://schemas.microsoft.com/office/powerpoint/2010/main" val="3405781966"/>
              </p:ext>
            </p:extLst>
          </p:nvPr>
        </p:nvGraphicFramePr>
        <p:xfrm>
          <a:off x="354650" y="4179613"/>
          <a:ext cx="8425150" cy="359999"/>
        </p:xfrm>
        <a:graphic>
          <a:graphicData uri="http://schemas.openxmlformats.org/drawingml/2006/table">
            <a:tbl>
              <a:tblPr firstRow="1" bandRow="1">
                <a:tableStyleId>{469CF8A6-BA74-41D0-844E-E492E5B354B2}</a:tableStyleId>
              </a:tblPr>
              <a:tblGrid>
                <a:gridCol w="1685030">
                  <a:extLst>
                    <a:ext uri="{9D8B030D-6E8A-4147-A177-3AD203B41FA5}">
                      <a16:colId xmlns:a16="http://schemas.microsoft.com/office/drawing/2014/main" val="1139890853"/>
                    </a:ext>
                  </a:extLst>
                </a:gridCol>
                <a:gridCol w="1685030">
                  <a:extLst>
                    <a:ext uri="{9D8B030D-6E8A-4147-A177-3AD203B41FA5}">
                      <a16:colId xmlns:a16="http://schemas.microsoft.com/office/drawing/2014/main" val="3956148710"/>
                    </a:ext>
                  </a:extLst>
                </a:gridCol>
                <a:gridCol w="1685030">
                  <a:extLst>
                    <a:ext uri="{9D8B030D-6E8A-4147-A177-3AD203B41FA5}">
                      <a16:colId xmlns:a16="http://schemas.microsoft.com/office/drawing/2014/main" val="4292928418"/>
                    </a:ext>
                  </a:extLst>
                </a:gridCol>
                <a:gridCol w="1685030">
                  <a:extLst>
                    <a:ext uri="{9D8B030D-6E8A-4147-A177-3AD203B41FA5}">
                      <a16:colId xmlns:a16="http://schemas.microsoft.com/office/drawing/2014/main" val="393088442"/>
                    </a:ext>
                  </a:extLst>
                </a:gridCol>
                <a:gridCol w="1685030">
                  <a:extLst>
                    <a:ext uri="{9D8B030D-6E8A-4147-A177-3AD203B41FA5}">
                      <a16:colId xmlns:a16="http://schemas.microsoft.com/office/drawing/2014/main" val="3504660325"/>
                    </a:ext>
                  </a:extLst>
                </a:gridCol>
              </a:tblGrid>
              <a:tr h="359999">
                <a:tc>
                  <a:txBody>
                    <a:bodyPr/>
                    <a:lstStyle/>
                    <a:p>
                      <a:r>
                        <a:rPr lang="en-US" sz="1000" b="1">
                          <a:solidFill>
                            <a:schemeClr val="bg1"/>
                          </a:solidFill>
                          <a:latin typeface="Montserrat" pitchFamily="2" charset="77"/>
                        </a:rPr>
                        <a:t>Strugglers</a:t>
                      </a:r>
                    </a:p>
                  </a:txBody>
                  <a:tcPr marL="468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880535"/>
                    </a:solidFill>
                  </a:tcPr>
                </a:tc>
                <a:tc>
                  <a:txBody>
                    <a:bodyPr/>
                    <a:lstStyle/>
                    <a:p>
                      <a:r>
                        <a:rPr lang="en-US" sz="1000" b="1">
                          <a:solidFill>
                            <a:schemeClr val="bg1"/>
                          </a:solidFill>
                          <a:latin typeface="Montserrat" pitchFamily="2" charset="77"/>
                        </a:rPr>
                        <a:t>Rebounders</a:t>
                      </a:r>
                    </a:p>
                  </a:txBody>
                  <a:tcPr marL="468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AD4400"/>
                    </a:solidFill>
                  </a:tcPr>
                </a:tc>
                <a:tc>
                  <a:txBody>
                    <a:bodyPr/>
                    <a:lstStyle/>
                    <a:p>
                      <a:r>
                        <a:rPr lang="en-US" sz="1000" b="1">
                          <a:solidFill>
                            <a:schemeClr val="bg1"/>
                          </a:solidFill>
                          <a:latin typeface="Montserrat" pitchFamily="2" charset="77"/>
                        </a:rPr>
                        <a:t>Cautious</a:t>
                      </a:r>
                    </a:p>
                  </a:txBody>
                  <a:tcPr marL="468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6D05"/>
                    </a:solidFill>
                  </a:tcPr>
                </a:tc>
                <a:tc>
                  <a:txBody>
                    <a:bodyPr/>
                    <a:lstStyle/>
                    <a:p>
                      <a:r>
                        <a:rPr lang="en-US" sz="1000" b="1">
                          <a:solidFill>
                            <a:schemeClr val="bg1"/>
                          </a:solidFill>
                          <a:latin typeface="Montserrat" pitchFamily="2" charset="77"/>
                        </a:rPr>
                        <a:t>Unchanged</a:t>
                      </a:r>
                    </a:p>
                  </a:txBody>
                  <a:tcPr marL="468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8F90"/>
                    </a:solidFill>
                  </a:tcPr>
                </a:tc>
                <a:tc>
                  <a:txBody>
                    <a:bodyPr/>
                    <a:lstStyle/>
                    <a:p>
                      <a:r>
                        <a:rPr lang="en-US" sz="1000" b="1">
                          <a:solidFill>
                            <a:schemeClr val="bg1"/>
                          </a:solidFill>
                          <a:latin typeface="Montserrat" pitchFamily="2" charset="77"/>
                        </a:rPr>
                        <a:t>Thrivers</a:t>
                      </a:r>
                    </a:p>
                  </a:txBody>
                  <a:tcPr marL="468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6A6B"/>
                    </a:solidFill>
                  </a:tcPr>
                </a:tc>
                <a:extLst>
                  <a:ext uri="{0D108BD9-81ED-4DB2-BD59-A6C34878D82A}">
                    <a16:rowId xmlns:a16="http://schemas.microsoft.com/office/drawing/2014/main" val="13202839"/>
                  </a:ext>
                </a:extLst>
              </a:tr>
            </a:tbl>
          </a:graphicData>
        </a:graphic>
      </p:graphicFrame>
      <p:pic>
        <p:nvPicPr>
          <p:cNvPr id="18" name="Picture 17">
            <a:extLst>
              <a:ext uri="{FF2B5EF4-FFF2-40B4-BE49-F238E27FC236}">
                <a16:creationId xmlns:a16="http://schemas.microsoft.com/office/drawing/2014/main" id="{39CB4DBE-2E74-7C45-8421-2ED724D3506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80455" y="4223867"/>
            <a:ext cx="277282" cy="277282"/>
          </a:xfrm>
          <a:prstGeom prst="rect">
            <a:avLst/>
          </a:prstGeom>
        </p:spPr>
      </p:pic>
      <p:pic>
        <p:nvPicPr>
          <p:cNvPr id="19" name="Picture 18">
            <a:extLst>
              <a:ext uri="{FF2B5EF4-FFF2-40B4-BE49-F238E27FC236}">
                <a16:creationId xmlns:a16="http://schemas.microsoft.com/office/drawing/2014/main" id="{1890F5C0-34C4-C14C-A333-569130368B2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05578" y="4219842"/>
            <a:ext cx="277281" cy="277281"/>
          </a:xfrm>
          <a:prstGeom prst="rect">
            <a:avLst/>
          </a:prstGeom>
        </p:spPr>
      </p:pic>
      <p:pic>
        <p:nvPicPr>
          <p:cNvPr id="20" name="Picture 19">
            <a:extLst>
              <a:ext uri="{FF2B5EF4-FFF2-40B4-BE49-F238E27FC236}">
                <a16:creationId xmlns:a16="http://schemas.microsoft.com/office/drawing/2014/main" id="{43AF043E-93F4-7B42-AA88-8151900FB19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2835" y="4219842"/>
            <a:ext cx="277282" cy="277282"/>
          </a:xfrm>
          <a:prstGeom prst="rect">
            <a:avLst/>
          </a:prstGeom>
        </p:spPr>
      </p:pic>
      <p:pic>
        <p:nvPicPr>
          <p:cNvPr id="22" name="Picture 21">
            <a:extLst>
              <a:ext uri="{FF2B5EF4-FFF2-40B4-BE49-F238E27FC236}">
                <a16:creationId xmlns:a16="http://schemas.microsoft.com/office/drawing/2014/main" id="{3671D39A-6C8B-C647-8937-1800F53B151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47602" y="4219632"/>
            <a:ext cx="277200" cy="277200"/>
          </a:xfrm>
          <a:prstGeom prst="rect">
            <a:avLst/>
          </a:prstGeom>
        </p:spPr>
      </p:pic>
      <p:pic>
        <p:nvPicPr>
          <p:cNvPr id="24" name="Picture 23">
            <a:extLst>
              <a:ext uri="{FF2B5EF4-FFF2-40B4-BE49-F238E27FC236}">
                <a16:creationId xmlns:a16="http://schemas.microsoft.com/office/drawing/2014/main" id="{BD75DB62-B345-F84F-AE67-53C4C57B00D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471525" y="4277401"/>
            <a:ext cx="277200" cy="158482"/>
          </a:xfrm>
          <a:prstGeom prst="rect">
            <a:avLst/>
          </a:prstGeom>
        </p:spPr>
      </p:pic>
    </p:spTree>
    <p:extLst>
      <p:ext uri="{BB962C8B-B14F-4D97-AF65-F5344CB8AC3E}">
        <p14:creationId xmlns:p14="http://schemas.microsoft.com/office/powerpoint/2010/main" val="219883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DABE965-1424-6E49-8961-12E07CA0F2BE}"/>
              </a:ext>
            </a:extLst>
          </p:cNvPr>
          <p:cNvSpPr>
            <a:spLocks noGrp="1"/>
          </p:cNvSpPr>
          <p:nvPr>
            <p:ph type="subTitle" idx="2"/>
          </p:nvPr>
        </p:nvSpPr>
        <p:spPr>
          <a:xfrm>
            <a:off x="365060" y="756599"/>
            <a:ext cx="8434800" cy="384300"/>
          </a:xfrm>
        </p:spPr>
        <p:txBody>
          <a:bodyPr/>
          <a:lstStyle/>
          <a:p>
            <a:r>
              <a:rPr lang="en-US"/>
              <a:t>Set to continue for some time</a:t>
            </a:r>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US"/>
              <a:t>Source: IMF Economic Outlook January 2022. | OECD inflation forecast. AE+ Advanced economies. EMDE = Emerging markets/developing economies</a:t>
            </a:r>
          </a:p>
        </p:txBody>
      </p:sp>
      <p:cxnSp>
        <p:nvCxnSpPr>
          <p:cNvPr id="3" name="Google Shape;1593;p116">
            <a:extLst>
              <a:ext uri="{FF2B5EF4-FFF2-40B4-BE49-F238E27FC236}">
                <a16:creationId xmlns:a16="http://schemas.microsoft.com/office/drawing/2014/main" id="{D07E7AC8-7701-4A1C-AE40-11AA3F433D31}"/>
              </a:ext>
            </a:extLst>
          </p:cNvPr>
          <p:cNvCxnSpPr/>
          <p:nvPr/>
        </p:nvCxnSpPr>
        <p:spPr>
          <a:xfrm>
            <a:off x="354650" y="1745725"/>
            <a:ext cx="3826800" cy="0"/>
          </a:xfrm>
          <a:prstGeom prst="straightConnector1">
            <a:avLst/>
          </a:prstGeom>
          <a:noFill/>
          <a:ln w="9525" cap="flat" cmpd="sng">
            <a:solidFill>
              <a:srgbClr val="333333"/>
            </a:solidFill>
            <a:prstDash val="solid"/>
            <a:round/>
            <a:headEnd type="none" w="med" len="med"/>
            <a:tailEnd type="none" w="med" len="med"/>
          </a:ln>
        </p:spPr>
      </p:cxnSp>
      <p:sp>
        <p:nvSpPr>
          <p:cNvPr id="11" name="Google Shape;1594;p116">
            <a:extLst>
              <a:ext uri="{FF2B5EF4-FFF2-40B4-BE49-F238E27FC236}">
                <a16:creationId xmlns:a16="http://schemas.microsoft.com/office/drawing/2014/main" id="{8087C122-1BEE-4A00-8336-1097CF7E7DA1}"/>
              </a:ext>
            </a:extLst>
          </p:cNvPr>
          <p:cNvSpPr txBox="1"/>
          <p:nvPr/>
        </p:nvSpPr>
        <p:spPr>
          <a:xfrm>
            <a:off x="354650" y="1225620"/>
            <a:ext cx="3804300"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a:solidFill>
                  <a:srgbClr val="1A1A1A"/>
                </a:solidFill>
                <a:latin typeface="Montserrat" panose="00000500000000000000" pitchFamily="2" charset="0"/>
                <a:ea typeface="Montserrat"/>
                <a:cs typeface="Montserrat"/>
                <a:sym typeface="Montserrat"/>
              </a:rPr>
              <a:t>Price pressures</a:t>
            </a:r>
            <a:br>
              <a:rPr lang="en" b="1">
                <a:solidFill>
                  <a:srgbClr val="000000"/>
                </a:solidFill>
                <a:latin typeface="Montserrat" panose="00000500000000000000" pitchFamily="2" charset="0"/>
                <a:ea typeface="Montserrat"/>
                <a:cs typeface="Montserrat"/>
                <a:sym typeface="Montserrat"/>
              </a:rPr>
            </a:br>
            <a:r>
              <a:rPr lang="en" sz="1000">
                <a:solidFill>
                  <a:srgbClr val="000000"/>
                </a:solidFill>
                <a:latin typeface="Montserrat" panose="00000500000000000000" pitchFamily="2" charset="0"/>
                <a:ea typeface="Montserrat"/>
                <a:cs typeface="Montserrat"/>
                <a:sym typeface="Montserrat"/>
              </a:rPr>
              <a:t>Change in inflation Dec 20 to latest percentage points</a:t>
            </a:r>
            <a:endParaRPr sz="1000">
              <a:solidFill>
                <a:srgbClr val="000000"/>
              </a:solidFill>
              <a:latin typeface="Montserrat" panose="00000500000000000000" pitchFamily="2" charset="0"/>
              <a:ea typeface="Montserrat"/>
              <a:cs typeface="Montserrat"/>
              <a:sym typeface="Montserrat"/>
            </a:endParaRPr>
          </a:p>
        </p:txBody>
      </p:sp>
      <p:cxnSp>
        <p:nvCxnSpPr>
          <p:cNvPr id="13" name="Google Shape;1595;p116">
            <a:extLst>
              <a:ext uri="{FF2B5EF4-FFF2-40B4-BE49-F238E27FC236}">
                <a16:creationId xmlns:a16="http://schemas.microsoft.com/office/drawing/2014/main" id="{B6762184-C54B-4550-98BE-FF001B1BE58E}"/>
              </a:ext>
            </a:extLst>
          </p:cNvPr>
          <p:cNvCxnSpPr/>
          <p:nvPr/>
        </p:nvCxnSpPr>
        <p:spPr>
          <a:xfrm>
            <a:off x="4962650" y="1745725"/>
            <a:ext cx="3826800" cy="0"/>
          </a:xfrm>
          <a:prstGeom prst="straightConnector1">
            <a:avLst/>
          </a:prstGeom>
          <a:noFill/>
          <a:ln w="9525" cap="flat" cmpd="sng">
            <a:solidFill>
              <a:srgbClr val="333333"/>
            </a:solidFill>
            <a:prstDash val="solid"/>
            <a:round/>
            <a:headEnd type="none" w="med" len="med"/>
            <a:tailEnd type="none" w="med" len="med"/>
          </a:ln>
        </p:spPr>
      </p:cxnSp>
      <p:sp>
        <p:nvSpPr>
          <p:cNvPr id="15" name="Google Shape;1596;p116">
            <a:extLst>
              <a:ext uri="{FF2B5EF4-FFF2-40B4-BE49-F238E27FC236}">
                <a16:creationId xmlns:a16="http://schemas.microsoft.com/office/drawing/2014/main" id="{C037F165-0A6E-4F57-98BE-AAA03A2C4D76}"/>
              </a:ext>
            </a:extLst>
          </p:cNvPr>
          <p:cNvSpPr txBox="1"/>
          <p:nvPr/>
        </p:nvSpPr>
        <p:spPr>
          <a:xfrm>
            <a:off x="4962650" y="1225620"/>
            <a:ext cx="3804300"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a:solidFill>
                  <a:srgbClr val="1A1A1A"/>
                </a:solidFill>
                <a:latin typeface="Montserrat" panose="00000500000000000000" pitchFamily="2" charset="0"/>
                <a:ea typeface="Montserrat"/>
                <a:cs typeface="Montserrat"/>
                <a:sym typeface="Montserrat"/>
              </a:rPr>
              <a:t>Inflation is set to continue</a:t>
            </a:r>
            <a:br>
              <a:rPr lang="en" b="1">
                <a:solidFill>
                  <a:srgbClr val="000000"/>
                </a:solidFill>
                <a:latin typeface="Montserrat" panose="00000500000000000000" pitchFamily="2" charset="0"/>
                <a:ea typeface="Montserrat"/>
                <a:cs typeface="Montserrat"/>
                <a:sym typeface="Montserrat"/>
              </a:rPr>
            </a:br>
            <a:r>
              <a:rPr lang="en" sz="1000">
                <a:solidFill>
                  <a:schemeClr val="dk1"/>
                </a:solidFill>
                <a:latin typeface="Montserrat" panose="00000500000000000000" pitchFamily="2" charset="0"/>
                <a:ea typeface="Montserrat"/>
                <a:cs typeface="Montserrat"/>
                <a:sym typeface="Montserrat"/>
              </a:rPr>
              <a:t>CPI forecast projections</a:t>
            </a:r>
            <a:endParaRPr sz="1800" b="1">
              <a:solidFill>
                <a:srgbClr val="1A1A1A"/>
              </a:solidFill>
              <a:latin typeface="Montserrat" panose="00000500000000000000" pitchFamily="2" charset="0"/>
              <a:ea typeface="Montserrat"/>
              <a:cs typeface="Montserrat"/>
              <a:sym typeface="Montserrat"/>
            </a:endParaRPr>
          </a:p>
        </p:txBody>
      </p:sp>
      <p:graphicFrame>
        <p:nvGraphicFramePr>
          <p:cNvPr id="17" name="Chart 16">
            <a:extLst>
              <a:ext uri="{FF2B5EF4-FFF2-40B4-BE49-F238E27FC236}">
                <a16:creationId xmlns:a16="http://schemas.microsoft.com/office/drawing/2014/main" id="{8F022B7D-305B-4FF2-804F-E55117577D62}"/>
              </a:ext>
            </a:extLst>
          </p:cNvPr>
          <p:cNvGraphicFramePr/>
          <p:nvPr>
            <p:extLst>
              <p:ext uri="{D42A27DB-BD31-4B8C-83A1-F6EECF244321}">
                <p14:modId xmlns:p14="http://schemas.microsoft.com/office/powerpoint/2010/main" val="906274764"/>
              </p:ext>
            </p:extLst>
          </p:nvPr>
        </p:nvGraphicFramePr>
        <p:xfrm>
          <a:off x="365060" y="1750779"/>
          <a:ext cx="3826800" cy="29367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BC317827-1C34-42E8-884A-87E9A03C0C24}"/>
              </a:ext>
            </a:extLst>
          </p:cNvPr>
          <p:cNvGraphicFramePr/>
          <p:nvPr>
            <p:extLst>
              <p:ext uri="{D42A27DB-BD31-4B8C-83A1-F6EECF244321}">
                <p14:modId xmlns:p14="http://schemas.microsoft.com/office/powerpoint/2010/main" val="2353012551"/>
              </p:ext>
            </p:extLst>
          </p:nvPr>
        </p:nvGraphicFramePr>
        <p:xfrm>
          <a:off x="4962650" y="1750779"/>
          <a:ext cx="3826800" cy="2936791"/>
        </p:xfrm>
        <a:graphic>
          <a:graphicData uri="http://schemas.openxmlformats.org/drawingml/2006/chart">
            <c:chart xmlns:c="http://schemas.openxmlformats.org/drawingml/2006/chart" xmlns:r="http://schemas.openxmlformats.org/officeDocument/2006/relationships" r:id="rId4"/>
          </a:graphicData>
        </a:graphic>
      </p:graphicFrame>
      <p:sp>
        <p:nvSpPr>
          <p:cNvPr id="12" name="Google Shape;611;p56">
            <a:extLst>
              <a:ext uri="{FF2B5EF4-FFF2-40B4-BE49-F238E27FC236}">
                <a16:creationId xmlns:a16="http://schemas.microsoft.com/office/drawing/2014/main" id="{D3F4D8D4-ABE2-6A4C-A3C7-A07C639038BA}"/>
              </a:ext>
            </a:extLst>
          </p:cNvPr>
          <p:cNvSpPr txBox="1"/>
          <p:nvPr/>
        </p:nvSpPr>
        <p:spPr>
          <a:xfrm>
            <a:off x="354650" y="292625"/>
            <a:ext cx="8434800" cy="393600"/>
          </a:xfrm>
          <a:prstGeom prst="rect">
            <a:avLst/>
          </a:prstGeom>
          <a:noFill/>
          <a:ln>
            <a:noFill/>
          </a:ln>
        </p:spPr>
        <p:txBody>
          <a:bodyPr spcFirstLastPara="1" wrap="square" lIns="0" tIns="91425" rIns="0" bIns="91425" anchor="t" anchorCtr="0">
            <a:noAutofit/>
          </a:bodyPr>
          <a:lstStyle/>
          <a:p>
            <a:pPr lvl="0"/>
            <a:r>
              <a:rPr lang="en-NZ" sz="1800" b="1">
                <a:latin typeface="Montserrat" panose="00000500000000000000" pitchFamily="2" charset="0"/>
                <a:ea typeface="Montserrat"/>
                <a:cs typeface="Montserrat"/>
                <a:sym typeface="Montserrat"/>
              </a:rPr>
              <a:t>Persisting price pressures continue on already constrained wallets</a:t>
            </a:r>
            <a:endParaRPr sz="1800" b="1">
              <a:solidFill>
                <a:srgbClr val="000000"/>
              </a:solidFill>
              <a:latin typeface="Montserrat" panose="00000500000000000000" pitchFamily="2" charset="0"/>
              <a:ea typeface="Montserrat"/>
              <a:cs typeface="Montserrat"/>
              <a:sym typeface="Montserrat"/>
            </a:endParaRPr>
          </a:p>
        </p:txBody>
      </p:sp>
    </p:spTree>
    <p:extLst>
      <p:ext uri="{BB962C8B-B14F-4D97-AF65-F5344CB8AC3E}">
        <p14:creationId xmlns:p14="http://schemas.microsoft.com/office/powerpoint/2010/main" val="15733866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90" name="Google Shape;290;p26"/>
          <p:cNvSpPr txBox="1">
            <a:spLocks noGrp="1"/>
          </p:cNvSpPr>
          <p:nvPr>
            <p:ph type="title"/>
          </p:nvPr>
        </p:nvSpPr>
        <p:spPr>
          <a:xfrm>
            <a:off x="354650" y="667478"/>
            <a:ext cx="1952490" cy="393600"/>
          </a:xfrm>
        </p:spPr>
        <p:txBody>
          <a:bodyPr spcFirstLastPara="1" wrap="square" lIns="0" tIns="91425" rIns="0" bIns="91425" anchor="t" anchorCtr="0">
            <a:noAutofit/>
          </a:bodyPr>
          <a:lstStyle/>
          <a:p>
            <a:pPr lvl="0"/>
            <a:r>
              <a:rPr lang="en-PH">
                <a:highlight>
                  <a:srgbClr val="880535"/>
                </a:highlight>
                <a:latin typeface="Montserrat"/>
              </a:rPr>
              <a:t>23%</a:t>
            </a:r>
            <a:r>
              <a:rPr lang="en-PH">
                <a:latin typeface="Montserrat"/>
              </a:rPr>
              <a:t> of consumers are </a:t>
            </a:r>
            <a:r>
              <a:rPr lang="en-PH">
                <a:highlight>
                  <a:srgbClr val="880535"/>
                </a:highlight>
                <a:latin typeface="Montserrat"/>
              </a:rPr>
              <a:t>Strugglers</a:t>
            </a:r>
            <a:endParaRPr lang="en-US">
              <a:highlight>
                <a:srgbClr val="880535"/>
              </a:highlight>
            </a:endParaRPr>
          </a:p>
        </p:txBody>
      </p:sp>
      <p:sp>
        <p:nvSpPr>
          <p:cNvPr id="291" name="Google Shape;291;p26"/>
          <p:cNvSpPr txBox="1">
            <a:spLocks noGrp="1"/>
          </p:cNvSpPr>
          <p:nvPr>
            <p:ph type="sldNum" sz="quarter" idx="4294967295"/>
          </p:nvPr>
        </p:nvSpPr>
        <p:spPr>
          <a:xfrm>
            <a:off x="6732050" y="4809373"/>
            <a:ext cx="2057400" cy="274637"/>
          </a:xfrm>
          <a:prstGeom prst="rect">
            <a:avLst/>
          </a:prstGeom>
        </p:spPr>
        <p:txBody>
          <a:bodyPr spcFirstLastPara="1" wrap="square" lIns="91425" tIns="91425" rIns="91425" bIns="91425" anchor="ctr" anchorCtr="0">
            <a:noAutofit/>
          </a:bodyPr>
          <a:lstStyle/>
          <a:p>
            <a:pPr lvl="0"/>
            <a:fld id="{00000000-1234-1234-1234-123412341234}" type="slidenum">
              <a:rPr lang="en">
                <a:latin typeface="Montserrat" panose="00000500000000000000" pitchFamily="2" charset="0"/>
              </a:rPr>
              <a:pPr lvl="0"/>
              <a:t>40</a:t>
            </a:fld>
            <a:endParaRPr lang="en">
              <a:latin typeface="Montserrat" panose="00000500000000000000" pitchFamily="2" charset="0"/>
            </a:endParaRPr>
          </a:p>
        </p:txBody>
      </p:sp>
      <p:sp>
        <p:nvSpPr>
          <p:cNvPr id="31" name="Google Shape;1373;p222">
            <a:extLst>
              <a:ext uri="{FF2B5EF4-FFF2-40B4-BE49-F238E27FC236}">
                <a16:creationId xmlns:a16="http://schemas.microsoft.com/office/drawing/2014/main" id="{24728C53-2A06-8E4E-90AF-47D72EAC2B44}"/>
              </a:ext>
            </a:extLst>
          </p:cNvPr>
          <p:cNvSpPr/>
          <p:nvPr/>
        </p:nvSpPr>
        <p:spPr>
          <a:xfrm>
            <a:off x="7749" y="1684668"/>
            <a:ext cx="1719817" cy="1737091"/>
          </a:xfrm>
          <a:prstGeom prst="rtTriangle">
            <a:avLst/>
          </a:prstGeom>
          <a:solidFill>
            <a:srgbClr val="8805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venir Next LT Pro"/>
              <a:ea typeface="Avenir"/>
              <a:cs typeface="Avenir"/>
              <a:sym typeface="Avenir"/>
            </a:endParaRPr>
          </a:p>
        </p:txBody>
      </p:sp>
      <p:sp>
        <p:nvSpPr>
          <p:cNvPr id="32" name="Google Shape;1374;p222">
            <a:extLst>
              <a:ext uri="{FF2B5EF4-FFF2-40B4-BE49-F238E27FC236}">
                <a16:creationId xmlns:a16="http://schemas.microsoft.com/office/drawing/2014/main" id="{009B6208-9F4B-B941-A6A8-4A543ADA24CF}"/>
              </a:ext>
            </a:extLst>
          </p:cNvPr>
          <p:cNvSpPr/>
          <p:nvPr/>
        </p:nvSpPr>
        <p:spPr>
          <a:xfrm>
            <a:off x="1719817" y="3421759"/>
            <a:ext cx="1719817" cy="1737091"/>
          </a:xfrm>
          <a:prstGeom prst="rtTriangle">
            <a:avLst/>
          </a:prstGeom>
          <a:solidFill>
            <a:srgbClr val="8805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venir Next LT Pro"/>
              <a:ea typeface="Avenir"/>
              <a:cs typeface="Avenir"/>
              <a:sym typeface="Avenir"/>
            </a:endParaRPr>
          </a:p>
        </p:txBody>
      </p:sp>
      <p:sp>
        <p:nvSpPr>
          <p:cNvPr id="33" name="Google Shape;1375;p222">
            <a:extLst>
              <a:ext uri="{FF2B5EF4-FFF2-40B4-BE49-F238E27FC236}">
                <a16:creationId xmlns:a16="http://schemas.microsoft.com/office/drawing/2014/main" id="{31054068-C8C8-BD4F-B559-077FA5E9B0BC}"/>
              </a:ext>
            </a:extLst>
          </p:cNvPr>
          <p:cNvSpPr/>
          <p:nvPr/>
        </p:nvSpPr>
        <p:spPr>
          <a:xfrm rot="10800000">
            <a:off x="0" y="3421759"/>
            <a:ext cx="1719817" cy="1737091"/>
          </a:xfrm>
          <a:prstGeom prst="rtTriangle">
            <a:avLst/>
          </a:prstGeom>
          <a:solidFill>
            <a:srgbClr val="8805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venir Next LT Pro"/>
              <a:ea typeface="Avenir"/>
              <a:cs typeface="Avenir"/>
              <a:sym typeface="Avenir"/>
            </a:endParaRPr>
          </a:p>
        </p:txBody>
      </p:sp>
      <p:pic>
        <p:nvPicPr>
          <p:cNvPr id="36" name="Google Shape;76;p9">
            <a:extLst>
              <a:ext uri="{FF2B5EF4-FFF2-40B4-BE49-F238E27FC236}">
                <a16:creationId xmlns:a16="http://schemas.microsoft.com/office/drawing/2014/main" id="{26E8DA2D-70EC-6740-92D5-ECD0A3EC12C3}"/>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44" name="Subtitle 3">
            <a:extLst>
              <a:ext uri="{FF2B5EF4-FFF2-40B4-BE49-F238E27FC236}">
                <a16:creationId xmlns:a16="http://schemas.microsoft.com/office/drawing/2014/main" id="{C04BF5B8-0349-EB44-9F24-D85B5375AB5D}"/>
              </a:ext>
            </a:extLst>
          </p:cNvPr>
          <p:cNvSpPr>
            <a:spLocks noGrp="1"/>
          </p:cNvSpPr>
          <p:nvPr>
            <p:ph type="subTitle" idx="2"/>
          </p:nvPr>
        </p:nvSpPr>
        <p:spPr>
          <a:xfrm>
            <a:off x="354650" y="3296642"/>
            <a:ext cx="1952490" cy="384300"/>
          </a:xfrm>
        </p:spPr>
        <p:txBody>
          <a:bodyPr/>
          <a:lstStyle/>
          <a:p>
            <a:pPr marL="0" indent="0"/>
            <a:r>
              <a:rPr lang="en-AU" b="1"/>
              <a:t>Rationalizing consumption and spend.</a:t>
            </a:r>
          </a:p>
        </p:txBody>
      </p:sp>
      <p:sp>
        <p:nvSpPr>
          <p:cNvPr id="45" name="Google Shape;369;p41">
            <a:extLst>
              <a:ext uri="{FF2B5EF4-FFF2-40B4-BE49-F238E27FC236}">
                <a16:creationId xmlns:a16="http://schemas.microsoft.com/office/drawing/2014/main" id="{3BA7EF50-197C-3544-9779-F1B4C04A2FA5}"/>
              </a:ext>
            </a:extLst>
          </p:cNvPr>
          <p:cNvSpPr txBox="1"/>
          <p:nvPr/>
        </p:nvSpPr>
        <p:spPr>
          <a:xfrm>
            <a:off x="2514874" y="675387"/>
            <a:ext cx="196917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2022 mindset</a:t>
            </a:r>
          </a:p>
        </p:txBody>
      </p:sp>
      <p:sp>
        <p:nvSpPr>
          <p:cNvPr id="46" name="Google Shape;370;p41">
            <a:extLst>
              <a:ext uri="{FF2B5EF4-FFF2-40B4-BE49-F238E27FC236}">
                <a16:creationId xmlns:a16="http://schemas.microsoft.com/office/drawing/2014/main" id="{F802FA5D-17C8-EA4C-9F4C-042E9A57A31F}"/>
              </a:ext>
            </a:extLst>
          </p:cNvPr>
          <p:cNvSpPr txBox="1"/>
          <p:nvPr/>
        </p:nvSpPr>
        <p:spPr>
          <a:xfrm>
            <a:off x="4673100" y="675387"/>
            <a:ext cx="194801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Pivoting priorities</a:t>
            </a:r>
          </a:p>
        </p:txBody>
      </p:sp>
      <p:sp>
        <p:nvSpPr>
          <p:cNvPr id="47" name="Google Shape;371;p41">
            <a:extLst>
              <a:ext uri="{FF2B5EF4-FFF2-40B4-BE49-F238E27FC236}">
                <a16:creationId xmlns:a16="http://schemas.microsoft.com/office/drawing/2014/main" id="{962E4BC5-24E4-6C46-8C2A-9A0E9EEECE7E}"/>
              </a:ext>
            </a:extLst>
          </p:cNvPr>
          <p:cNvSpPr txBox="1"/>
          <p:nvPr/>
        </p:nvSpPr>
        <p:spPr>
          <a:xfrm>
            <a:off x="6826850" y="675387"/>
            <a:ext cx="194801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Lifestyle shifts</a:t>
            </a:r>
          </a:p>
        </p:txBody>
      </p:sp>
      <p:sp>
        <p:nvSpPr>
          <p:cNvPr id="48" name="Google Shape;375;p41">
            <a:extLst>
              <a:ext uri="{FF2B5EF4-FFF2-40B4-BE49-F238E27FC236}">
                <a16:creationId xmlns:a16="http://schemas.microsoft.com/office/drawing/2014/main" id="{5AE88689-F200-F142-8E78-F83D91F96FB2}"/>
              </a:ext>
            </a:extLst>
          </p:cNvPr>
          <p:cNvSpPr txBox="1"/>
          <p:nvPr/>
        </p:nvSpPr>
        <p:spPr>
          <a:xfrm>
            <a:off x="2514874" y="1052812"/>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Trying to move on and live without fear, but majority still cautious</a:t>
            </a:r>
          </a:p>
        </p:txBody>
      </p:sp>
      <p:sp>
        <p:nvSpPr>
          <p:cNvPr id="49" name="Google Shape;376;p41">
            <a:extLst>
              <a:ext uri="{FF2B5EF4-FFF2-40B4-BE49-F238E27FC236}">
                <a16:creationId xmlns:a16="http://schemas.microsoft.com/office/drawing/2014/main" id="{44C4BE5F-FBFA-A64A-9BD1-B04D116CBE15}"/>
              </a:ext>
            </a:extLst>
          </p:cNvPr>
          <p:cNvSpPr txBox="1"/>
          <p:nvPr/>
        </p:nvSpPr>
        <p:spPr>
          <a:xfrm>
            <a:off x="4673100" y="1052812"/>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Mental Wellness and financial security more important</a:t>
            </a:r>
          </a:p>
          <a:p>
            <a:pPr lvl="0">
              <a:buSzPts val="1100"/>
            </a:pPr>
            <a:endParaRPr lang="en-NZ" sz="900">
              <a:solidFill>
                <a:schemeClr val="bg1"/>
              </a:solidFill>
              <a:latin typeface="Montserrat" panose="00000500000000000000" pitchFamily="2" charset="0"/>
              <a:ea typeface="Montserrat"/>
              <a:cs typeface="Montserrat"/>
              <a:sym typeface="Montserrat"/>
            </a:endParaRPr>
          </a:p>
        </p:txBody>
      </p:sp>
      <p:sp>
        <p:nvSpPr>
          <p:cNvPr id="50" name="Google Shape;377;p41">
            <a:extLst>
              <a:ext uri="{FF2B5EF4-FFF2-40B4-BE49-F238E27FC236}">
                <a16:creationId xmlns:a16="http://schemas.microsoft.com/office/drawing/2014/main" id="{E20AEAEB-D281-6A43-AF69-F82D59D55F8C}"/>
              </a:ext>
            </a:extLst>
          </p:cNvPr>
          <p:cNvSpPr txBox="1"/>
          <p:nvPr/>
        </p:nvSpPr>
        <p:spPr>
          <a:xfrm>
            <a:off x="6826850" y="1052812"/>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Economise every day living: eat leftovers, do more household chores; unhealthier tendencies and spend less not going to work</a:t>
            </a:r>
          </a:p>
        </p:txBody>
      </p:sp>
      <p:cxnSp>
        <p:nvCxnSpPr>
          <p:cNvPr id="51" name="Google Shape;378;p41">
            <a:extLst>
              <a:ext uri="{FF2B5EF4-FFF2-40B4-BE49-F238E27FC236}">
                <a16:creationId xmlns:a16="http://schemas.microsoft.com/office/drawing/2014/main" id="{DEAF4CCD-293C-574C-8ED6-7C00A0552E8F}"/>
              </a:ext>
            </a:extLst>
          </p:cNvPr>
          <p:cNvCxnSpPr/>
          <p:nvPr/>
        </p:nvCxnSpPr>
        <p:spPr>
          <a:xfrm>
            <a:off x="2512616" y="979457"/>
            <a:ext cx="1964700" cy="0"/>
          </a:xfrm>
          <a:prstGeom prst="straightConnector1">
            <a:avLst/>
          </a:prstGeom>
          <a:noFill/>
          <a:ln w="9525" cap="flat" cmpd="sng">
            <a:solidFill>
              <a:schemeClr val="bg1"/>
            </a:solidFill>
            <a:prstDash val="solid"/>
            <a:round/>
            <a:headEnd type="none" w="med" len="med"/>
            <a:tailEnd type="none" w="med" len="med"/>
          </a:ln>
        </p:spPr>
      </p:cxnSp>
      <p:cxnSp>
        <p:nvCxnSpPr>
          <p:cNvPr id="52" name="Google Shape;379;p41">
            <a:extLst>
              <a:ext uri="{FF2B5EF4-FFF2-40B4-BE49-F238E27FC236}">
                <a16:creationId xmlns:a16="http://schemas.microsoft.com/office/drawing/2014/main" id="{787525A0-DD75-8D47-9C46-6918BE2287D8}"/>
              </a:ext>
            </a:extLst>
          </p:cNvPr>
          <p:cNvCxnSpPr/>
          <p:nvPr/>
        </p:nvCxnSpPr>
        <p:spPr>
          <a:xfrm>
            <a:off x="4661391" y="979457"/>
            <a:ext cx="1964700" cy="0"/>
          </a:xfrm>
          <a:prstGeom prst="straightConnector1">
            <a:avLst/>
          </a:prstGeom>
          <a:noFill/>
          <a:ln w="9525" cap="flat" cmpd="sng">
            <a:solidFill>
              <a:schemeClr val="bg1"/>
            </a:solidFill>
            <a:prstDash val="solid"/>
            <a:round/>
            <a:headEnd type="none" w="med" len="med"/>
            <a:tailEnd type="none" w="med" len="med"/>
          </a:ln>
        </p:spPr>
      </p:cxnSp>
      <p:cxnSp>
        <p:nvCxnSpPr>
          <p:cNvPr id="53" name="Google Shape;380;p41">
            <a:extLst>
              <a:ext uri="{FF2B5EF4-FFF2-40B4-BE49-F238E27FC236}">
                <a16:creationId xmlns:a16="http://schemas.microsoft.com/office/drawing/2014/main" id="{1ECB1D38-0874-B34D-9C82-76B010E41641}"/>
              </a:ext>
            </a:extLst>
          </p:cNvPr>
          <p:cNvCxnSpPr/>
          <p:nvPr/>
        </p:nvCxnSpPr>
        <p:spPr>
          <a:xfrm>
            <a:off x="6810166" y="979457"/>
            <a:ext cx="1964700" cy="0"/>
          </a:xfrm>
          <a:prstGeom prst="straightConnector1">
            <a:avLst/>
          </a:prstGeom>
          <a:noFill/>
          <a:ln w="9525" cap="flat" cmpd="sng">
            <a:solidFill>
              <a:schemeClr val="bg1"/>
            </a:solidFill>
            <a:prstDash val="solid"/>
            <a:round/>
            <a:headEnd type="none" w="med" len="med"/>
            <a:tailEnd type="none" w="med" len="med"/>
          </a:ln>
        </p:spPr>
      </p:cxnSp>
      <p:sp>
        <p:nvSpPr>
          <p:cNvPr id="54" name="Google Shape;369;p41">
            <a:extLst>
              <a:ext uri="{FF2B5EF4-FFF2-40B4-BE49-F238E27FC236}">
                <a16:creationId xmlns:a16="http://schemas.microsoft.com/office/drawing/2014/main" id="{D9FF4982-2214-984D-997A-E6ADEC91E659}"/>
              </a:ext>
            </a:extLst>
          </p:cNvPr>
          <p:cNvSpPr txBox="1"/>
          <p:nvPr/>
        </p:nvSpPr>
        <p:spPr>
          <a:xfrm>
            <a:off x="2514874" y="1862231"/>
            <a:ext cx="196917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Wallet choices</a:t>
            </a:r>
          </a:p>
        </p:txBody>
      </p:sp>
      <p:sp>
        <p:nvSpPr>
          <p:cNvPr id="55" name="Google Shape;370;p41">
            <a:extLst>
              <a:ext uri="{FF2B5EF4-FFF2-40B4-BE49-F238E27FC236}">
                <a16:creationId xmlns:a16="http://schemas.microsoft.com/office/drawing/2014/main" id="{CF277302-83A4-454A-AEC6-31F127215654}"/>
              </a:ext>
            </a:extLst>
          </p:cNvPr>
          <p:cNvSpPr txBox="1"/>
          <p:nvPr/>
        </p:nvSpPr>
        <p:spPr>
          <a:xfrm>
            <a:off x="4673100" y="1862231"/>
            <a:ext cx="194801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Shopping decisions</a:t>
            </a:r>
          </a:p>
        </p:txBody>
      </p:sp>
      <p:sp>
        <p:nvSpPr>
          <p:cNvPr id="56" name="Google Shape;371;p41">
            <a:extLst>
              <a:ext uri="{FF2B5EF4-FFF2-40B4-BE49-F238E27FC236}">
                <a16:creationId xmlns:a16="http://schemas.microsoft.com/office/drawing/2014/main" id="{6A41E607-2AC9-7E45-A95D-0B2894B6BC55}"/>
              </a:ext>
            </a:extLst>
          </p:cNvPr>
          <p:cNvSpPr txBox="1"/>
          <p:nvPr/>
        </p:nvSpPr>
        <p:spPr>
          <a:xfrm>
            <a:off x="6826850" y="1862231"/>
            <a:ext cx="194801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More likely to buy</a:t>
            </a:r>
          </a:p>
        </p:txBody>
      </p:sp>
      <p:sp>
        <p:nvSpPr>
          <p:cNvPr id="57" name="Google Shape;375;p41">
            <a:extLst>
              <a:ext uri="{FF2B5EF4-FFF2-40B4-BE49-F238E27FC236}">
                <a16:creationId xmlns:a16="http://schemas.microsoft.com/office/drawing/2014/main" id="{E636768E-67E6-AB4A-B00B-6A13D574B814}"/>
              </a:ext>
            </a:extLst>
          </p:cNvPr>
          <p:cNvSpPr txBox="1"/>
          <p:nvPr/>
        </p:nvSpPr>
        <p:spPr>
          <a:xfrm>
            <a:off x="2514874" y="2239656"/>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Major wallet rationalization across all areas, with only room for the basics</a:t>
            </a:r>
          </a:p>
          <a:p>
            <a:pPr lvl="0">
              <a:buSzPts val="1100"/>
            </a:pPr>
            <a:endParaRPr lang="en-NZ" sz="900">
              <a:solidFill>
                <a:schemeClr val="bg1"/>
              </a:solidFill>
              <a:latin typeface="Montserrat" panose="00000500000000000000" pitchFamily="2" charset="0"/>
              <a:ea typeface="Montserrat"/>
              <a:cs typeface="Montserrat"/>
              <a:sym typeface="Montserrat"/>
            </a:endParaRPr>
          </a:p>
          <a:p>
            <a:pPr lvl="0">
              <a:buSzPts val="1100"/>
            </a:pPr>
            <a:r>
              <a:rPr lang="en-NZ" sz="900">
                <a:solidFill>
                  <a:schemeClr val="bg1"/>
                </a:solidFill>
                <a:latin typeface="Montserrat" panose="00000500000000000000" pitchFamily="2" charset="0"/>
                <a:ea typeface="Montserrat"/>
                <a:cs typeface="Montserrat"/>
                <a:sym typeface="Montserrat"/>
              </a:rPr>
              <a:t>Most price aware of ▲ grocery costs.</a:t>
            </a:r>
          </a:p>
          <a:p>
            <a:pPr lvl="0">
              <a:buSzPts val="1100"/>
            </a:pPr>
            <a:endParaRPr lang="en-NZ" sz="900">
              <a:solidFill>
                <a:schemeClr val="bg1"/>
              </a:solidFill>
              <a:latin typeface="Montserrat" panose="00000500000000000000" pitchFamily="2" charset="0"/>
              <a:ea typeface="Montserrat"/>
              <a:cs typeface="Montserrat"/>
              <a:sym typeface="Montserrat"/>
            </a:endParaRPr>
          </a:p>
        </p:txBody>
      </p:sp>
      <p:sp>
        <p:nvSpPr>
          <p:cNvPr id="58" name="Google Shape;376;p41">
            <a:extLst>
              <a:ext uri="{FF2B5EF4-FFF2-40B4-BE49-F238E27FC236}">
                <a16:creationId xmlns:a16="http://schemas.microsoft.com/office/drawing/2014/main" id="{A5B77D7F-5A1B-814F-A040-4A8C19F6B1EB}"/>
              </a:ext>
            </a:extLst>
          </p:cNvPr>
          <p:cNvSpPr txBox="1"/>
          <p:nvPr/>
        </p:nvSpPr>
        <p:spPr>
          <a:xfrm>
            <a:off x="4673100" y="2239656"/>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Prefer B&amp;M stores; shops locally; can’t rely on online</a:t>
            </a:r>
          </a:p>
          <a:p>
            <a:pPr lvl="0">
              <a:buSzPts val="1100"/>
            </a:pPr>
            <a:endParaRPr lang="en-NZ" sz="900">
              <a:solidFill>
                <a:schemeClr val="bg1"/>
              </a:solidFill>
              <a:latin typeface="Montserrat" panose="00000500000000000000" pitchFamily="2" charset="0"/>
              <a:ea typeface="Montserrat"/>
              <a:cs typeface="Montserrat"/>
              <a:sym typeface="Montserrat"/>
            </a:endParaRPr>
          </a:p>
          <a:p>
            <a:pPr lvl="0">
              <a:buSzPts val="1100"/>
            </a:pPr>
            <a:r>
              <a:rPr lang="en-NZ" sz="900">
                <a:solidFill>
                  <a:schemeClr val="bg1"/>
                </a:solidFill>
                <a:latin typeface="Montserrat" panose="00000500000000000000" pitchFamily="2" charset="0"/>
                <a:ea typeface="Montserrat"/>
                <a:cs typeface="Montserrat"/>
                <a:sym typeface="Montserrat"/>
              </a:rPr>
              <a:t>Least brand loyal. Opt for lowest price available / repertoire or will stop buying to rationalize.</a:t>
            </a:r>
          </a:p>
          <a:p>
            <a:pPr lvl="0">
              <a:buSzPts val="1100"/>
            </a:pPr>
            <a:endParaRPr lang="en-NZ" sz="900">
              <a:solidFill>
                <a:schemeClr val="bg1"/>
              </a:solidFill>
              <a:latin typeface="Montserrat" panose="00000500000000000000" pitchFamily="2" charset="0"/>
              <a:ea typeface="Montserrat"/>
              <a:cs typeface="Montserrat"/>
              <a:sym typeface="Montserrat"/>
            </a:endParaRPr>
          </a:p>
        </p:txBody>
      </p:sp>
      <p:sp>
        <p:nvSpPr>
          <p:cNvPr id="59" name="Google Shape;377;p41">
            <a:extLst>
              <a:ext uri="{FF2B5EF4-FFF2-40B4-BE49-F238E27FC236}">
                <a16:creationId xmlns:a16="http://schemas.microsoft.com/office/drawing/2014/main" id="{BD01A68D-0C5F-8F4B-8968-03C1C4CD2651}"/>
              </a:ext>
            </a:extLst>
          </p:cNvPr>
          <p:cNvSpPr txBox="1"/>
          <p:nvPr/>
        </p:nvSpPr>
        <p:spPr>
          <a:xfrm>
            <a:off x="6826850" y="2239656"/>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Affordable prices</a:t>
            </a:r>
          </a:p>
          <a:p>
            <a:pPr lvl="0">
              <a:buSzPts val="1100"/>
            </a:pPr>
            <a:endParaRPr lang="en-NZ" sz="900">
              <a:solidFill>
                <a:schemeClr val="bg1"/>
              </a:solidFill>
              <a:latin typeface="Montserrat" panose="00000500000000000000" pitchFamily="2" charset="0"/>
              <a:ea typeface="Montserrat"/>
              <a:cs typeface="Montserrat"/>
              <a:sym typeface="Montserrat"/>
            </a:endParaRPr>
          </a:p>
        </p:txBody>
      </p:sp>
      <p:cxnSp>
        <p:nvCxnSpPr>
          <p:cNvPr id="60" name="Google Shape;378;p41">
            <a:extLst>
              <a:ext uri="{FF2B5EF4-FFF2-40B4-BE49-F238E27FC236}">
                <a16:creationId xmlns:a16="http://schemas.microsoft.com/office/drawing/2014/main" id="{9FAC3451-B61A-554C-95C0-C9F9D2E5859A}"/>
              </a:ext>
            </a:extLst>
          </p:cNvPr>
          <p:cNvCxnSpPr/>
          <p:nvPr/>
        </p:nvCxnSpPr>
        <p:spPr>
          <a:xfrm>
            <a:off x="2512616" y="2166301"/>
            <a:ext cx="1964700" cy="0"/>
          </a:xfrm>
          <a:prstGeom prst="straightConnector1">
            <a:avLst/>
          </a:prstGeom>
          <a:noFill/>
          <a:ln w="9525" cap="flat" cmpd="sng">
            <a:solidFill>
              <a:schemeClr val="bg1"/>
            </a:solidFill>
            <a:prstDash val="solid"/>
            <a:round/>
            <a:headEnd type="none" w="med" len="med"/>
            <a:tailEnd type="none" w="med" len="med"/>
          </a:ln>
        </p:spPr>
      </p:cxnSp>
      <p:cxnSp>
        <p:nvCxnSpPr>
          <p:cNvPr id="61" name="Google Shape;379;p41">
            <a:extLst>
              <a:ext uri="{FF2B5EF4-FFF2-40B4-BE49-F238E27FC236}">
                <a16:creationId xmlns:a16="http://schemas.microsoft.com/office/drawing/2014/main" id="{F2D0A188-B54A-EC48-ACF1-17B0A4A817F0}"/>
              </a:ext>
            </a:extLst>
          </p:cNvPr>
          <p:cNvCxnSpPr/>
          <p:nvPr/>
        </p:nvCxnSpPr>
        <p:spPr>
          <a:xfrm>
            <a:off x="4661391" y="2166301"/>
            <a:ext cx="1964700" cy="0"/>
          </a:xfrm>
          <a:prstGeom prst="straightConnector1">
            <a:avLst/>
          </a:prstGeom>
          <a:noFill/>
          <a:ln w="9525" cap="flat" cmpd="sng">
            <a:solidFill>
              <a:schemeClr val="bg1"/>
            </a:solidFill>
            <a:prstDash val="solid"/>
            <a:round/>
            <a:headEnd type="none" w="med" len="med"/>
            <a:tailEnd type="none" w="med" len="med"/>
          </a:ln>
        </p:spPr>
      </p:cxnSp>
      <p:cxnSp>
        <p:nvCxnSpPr>
          <p:cNvPr id="62" name="Google Shape;380;p41">
            <a:extLst>
              <a:ext uri="{FF2B5EF4-FFF2-40B4-BE49-F238E27FC236}">
                <a16:creationId xmlns:a16="http://schemas.microsoft.com/office/drawing/2014/main" id="{089E68A9-97A8-0E46-9EC1-99CCD0186019}"/>
              </a:ext>
            </a:extLst>
          </p:cNvPr>
          <p:cNvCxnSpPr/>
          <p:nvPr/>
        </p:nvCxnSpPr>
        <p:spPr>
          <a:xfrm>
            <a:off x="6810166" y="2166301"/>
            <a:ext cx="1964700" cy="0"/>
          </a:xfrm>
          <a:prstGeom prst="straightConnector1">
            <a:avLst/>
          </a:prstGeom>
          <a:noFill/>
          <a:ln w="9525" cap="flat" cmpd="sng">
            <a:solidFill>
              <a:schemeClr val="bg1"/>
            </a:solidFill>
            <a:prstDash val="solid"/>
            <a:round/>
            <a:headEnd type="none" w="med" len="med"/>
            <a:tailEnd type="none" w="med" len="med"/>
          </a:ln>
        </p:spPr>
      </p:cxnSp>
      <p:sp>
        <p:nvSpPr>
          <p:cNvPr id="63" name="Google Shape;72;p9">
            <a:extLst>
              <a:ext uri="{FF2B5EF4-FFF2-40B4-BE49-F238E27FC236}">
                <a16:creationId xmlns:a16="http://schemas.microsoft.com/office/drawing/2014/main" id="{2E4B5D5F-D724-5C45-BBE6-D840A293EB3C}"/>
              </a:ext>
            </a:extLst>
          </p:cNvPr>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64" name="Google Shape;369;p41">
            <a:extLst>
              <a:ext uri="{FF2B5EF4-FFF2-40B4-BE49-F238E27FC236}">
                <a16:creationId xmlns:a16="http://schemas.microsoft.com/office/drawing/2014/main" id="{264A1C28-3BF6-A54D-BC89-27C616F8C716}"/>
              </a:ext>
            </a:extLst>
          </p:cNvPr>
          <p:cNvSpPr txBox="1"/>
          <p:nvPr/>
        </p:nvSpPr>
        <p:spPr>
          <a:xfrm>
            <a:off x="2514874" y="3290774"/>
            <a:ext cx="6259992" cy="530100"/>
          </a:xfrm>
          <a:prstGeom prst="rect">
            <a:avLst/>
          </a:prstGeom>
          <a:noFill/>
          <a:ln>
            <a:noFill/>
          </a:ln>
        </p:spPr>
        <p:txBody>
          <a:bodyPr spcFirstLastPara="1" wrap="square" lIns="0" tIns="0" rIns="0" bIns="45700" anchor="t" anchorCtr="0">
            <a:noAutofit/>
          </a:bodyPr>
          <a:lstStyle/>
          <a:p>
            <a:r>
              <a:rPr lang="en-NZ" b="1">
                <a:solidFill>
                  <a:schemeClr val="accent1"/>
                </a:solidFill>
                <a:latin typeface="Montserrat"/>
                <a:sym typeface="Montserrat"/>
              </a:rPr>
              <a:t>Growth opportunity</a:t>
            </a:r>
            <a:endParaRPr lang="en-US">
              <a:solidFill>
                <a:schemeClr val="accent1"/>
              </a:solidFill>
            </a:endParaRPr>
          </a:p>
        </p:txBody>
      </p:sp>
      <p:sp>
        <p:nvSpPr>
          <p:cNvPr id="65" name="Google Shape;375;p41">
            <a:extLst>
              <a:ext uri="{FF2B5EF4-FFF2-40B4-BE49-F238E27FC236}">
                <a16:creationId xmlns:a16="http://schemas.microsoft.com/office/drawing/2014/main" id="{CC92894F-98F1-524E-A4FA-3FFD107AC907}"/>
              </a:ext>
            </a:extLst>
          </p:cNvPr>
          <p:cNvSpPr txBox="1"/>
          <p:nvPr/>
        </p:nvSpPr>
        <p:spPr>
          <a:xfrm>
            <a:off x="2514874" y="3668199"/>
            <a:ext cx="6274476" cy="778017"/>
          </a:xfrm>
          <a:prstGeom prst="rect">
            <a:avLst/>
          </a:prstGeom>
          <a:noFill/>
          <a:ln>
            <a:noFill/>
          </a:ln>
        </p:spPr>
        <p:txBody>
          <a:bodyPr spcFirstLastPara="1" wrap="square" lIns="0" tIns="45700" rIns="0" bIns="45700" anchor="t" anchorCtr="0">
            <a:noAutofit/>
          </a:bodyPr>
          <a:lstStyle/>
          <a:p>
            <a:pPr marL="171450" lvl="0" indent="-171450">
              <a:buClr>
                <a:schemeClr val="bg1"/>
              </a:buClr>
              <a:buSzPts val="1100"/>
              <a:buFont typeface="Arial" panose="020B0604020202020204" pitchFamily="34" charset="0"/>
              <a:buChar char="•"/>
            </a:pPr>
            <a:r>
              <a:rPr lang="en-NZ" sz="900">
                <a:solidFill>
                  <a:schemeClr val="bg1"/>
                </a:solidFill>
                <a:latin typeface="Montserrat" panose="00000500000000000000" pitchFamily="2" charset="0"/>
                <a:ea typeface="Montserrat"/>
                <a:cs typeface="Montserrat"/>
                <a:sym typeface="Montserrat"/>
              </a:rPr>
              <a:t>Biggest consumer segment  who have had to reprioritize their lives and made big changes to adjust to new circumstances; rationalizing and looking to save </a:t>
            </a:r>
          </a:p>
          <a:p>
            <a:pPr marL="171450" lvl="0" indent="-171450">
              <a:buClr>
                <a:schemeClr val="bg1"/>
              </a:buClr>
              <a:buSzPts val="1100"/>
              <a:buFont typeface="Arial" panose="020B0604020202020204" pitchFamily="34" charset="0"/>
              <a:buChar char="•"/>
            </a:pPr>
            <a:r>
              <a:rPr lang="en-NZ" sz="900">
                <a:solidFill>
                  <a:schemeClr val="bg1"/>
                </a:solidFill>
                <a:latin typeface="Montserrat" panose="00000500000000000000" pitchFamily="2" charset="0"/>
                <a:ea typeface="Montserrat"/>
                <a:cs typeface="Montserrat"/>
                <a:sym typeface="Montserrat"/>
              </a:rPr>
              <a:t>Most economical offer will hold most appeal but will appreciate brands who can bring excitement or interest into routines to relieve daily pressures</a:t>
            </a:r>
          </a:p>
        </p:txBody>
      </p:sp>
      <p:cxnSp>
        <p:nvCxnSpPr>
          <p:cNvPr id="66" name="Google Shape;378;p41">
            <a:extLst>
              <a:ext uri="{FF2B5EF4-FFF2-40B4-BE49-F238E27FC236}">
                <a16:creationId xmlns:a16="http://schemas.microsoft.com/office/drawing/2014/main" id="{E092E08A-27A1-BC4C-A825-867383D12F69}"/>
              </a:ext>
            </a:extLst>
          </p:cNvPr>
          <p:cNvCxnSpPr>
            <a:cxnSpLocks/>
          </p:cNvCxnSpPr>
          <p:nvPr/>
        </p:nvCxnSpPr>
        <p:spPr>
          <a:xfrm>
            <a:off x="2512616" y="3594844"/>
            <a:ext cx="6262250" cy="0"/>
          </a:xfrm>
          <a:prstGeom prst="straightConnector1">
            <a:avLst/>
          </a:prstGeom>
          <a:noFill/>
          <a:ln w="9525" cap="flat" cmpd="sng">
            <a:solidFill>
              <a:schemeClr val="accent1"/>
            </a:solidFill>
            <a:prstDash val="solid"/>
            <a:round/>
            <a:headEnd type="none" w="med" len="med"/>
            <a:tailEnd type="none" w="med" len="med"/>
          </a:ln>
        </p:spPr>
      </p:cxnSp>
      <p:pic>
        <p:nvPicPr>
          <p:cNvPr id="40" name="Picture 39">
            <a:extLst>
              <a:ext uri="{FF2B5EF4-FFF2-40B4-BE49-F238E27FC236}">
                <a16:creationId xmlns:a16="http://schemas.microsoft.com/office/drawing/2014/main" id="{385FB5D5-1526-674D-A017-78ABA7BF2E72}"/>
              </a:ext>
            </a:extLst>
          </p:cNvPr>
          <p:cNvPicPr>
            <a:picLocks noChangeAspect="1"/>
          </p:cNvPicPr>
          <p:nvPr/>
        </p:nvPicPr>
        <p:blipFill>
          <a:blip r:embed="rId4"/>
          <a:stretch>
            <a:fillRect/>
          </a:stretch>
        </p:blipFill>
        <p:spPr>
          <a:xfrm>
            <a:off x="88235" y="1630012"/>
            <a:ext cx="1868378" cy="186837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37" name="Google Shape;126;p181">
            <a:extLst>
              <a:ext uri="{FF2B5EF4-FFF2-40B4-BE49-F238E27FC236}">
                <a16:creationId xmlns:a16="http://schemas.microsoft.com/office/drawing/2014/main" id="{F0FD72C2-950F-2946-BAD3-9023EE1A14E2}"/>
              </a:ext>
            </a:extLst>
          </p:cNvPr>
          <p:cNvSpPr/>
          <p:nvPr/>
        </p:nvSpPr>
        <p:spPr>
          <a:xfrm>
            <a:off x="0" y="50"/>
            <a:ext cx="5107500" cy="5158800"/>
          </a:xfrm>
          <a:prstGeom prst="rtTriangle">
            <a:avLst/>
          </a:prstGeom>
          <a:solidFill>
            <a:schemeClr val="tx1">
              <a:lumMod val="95000"/>
              <a:lumOff val="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26"/>
          <p:cNvSpPr txBox="1">
            <a:spLocks noGrp="1"/>
          </p:cNvSpPr>
          <p:nvPr>
            <p:ph type="sldNum" sz="quarter" idx="4294967295"/>
          </p:nvPr>
        </p:nvSpPr>
        <p:spPr>
          <a:xfrm>
            <a:off x="6732050" y="4809373"/>
            <a:ext cx="2057400" cy="274637"/>
          </a:xfrm>
          <a:prstGeom prst="rect">
            <a:avLst/>
          </a:prstGeom>
        </p:spPr>
        <p:txBody>
          <a:bodyPr spcFirstLastPara="1" wrap="square" lIns="91425" tIns="91425" rIns="91425" bIns="91425" anchor="ctr" anchorCtr="0">
            <a:noAutofit/>
          </a:bodyPr>
          <a:lstStyle/>
          <a:p>
            <a:pPr lvl="0"/>
            <a:fld id="{00000000-1234-1234-1234-123412341234}" type="slidenum">
              <a:rPr lang="en">
                <a:latin typeface="Montserrat" panose="00000500000000000000" pitchFamily="2" charset="0"/>
              </a:rPr>
              <a:pPr lvl="0"/>
              <a:t>41</a:t>
            </a:fld>
            <a:endParaRPr lang="en">
              <a:latin typeface="Montserrat" panose="00000500000000000000" pitchFamily="2" charset="0"/>
            </a:endParaRPr>
          </a:p>
        </p:txBody>
      </p:sp>
      <p:sp>
        <p:nvSpPr>
          <p:cNvPr id="31" name="Google Shape;1373;p222">
            <a:extLst>
              <a:ext uri="{FF2B5EF4-FFF2-40B4-BE49-F238E27FC236}">
                <a16:creationId xmlns:a16="http://schemas.microsoft.com/office/drawing/2014/main" id="{24728C53-2A06-8E4E-90AF-47D72EAC2B44}"/>
              </a:ext>
            </a:extLst>
          </p:cNvPr>
          <p:cNvSpPr/>
          <p:nvPr/>
        </p:nvSpPr>
        <p:spPr>
          <a:xfrm>
            <a:off x="7749" y="1684668"/>
            <a:ext cx="1719817" cy="1737091"/>
          </a:xfrm>
          <a:prstGeom prst="rtTriangle">
            <a:avLst/>
          </a:prstGeom>
          <a:solidFill>
            <a:srgbClr val="AD4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venir Next LT Pro"/>
              <a:ea typeface="Avenir"/>
              <a:cs typeface="Avenir"/>
              <a:sym typeface="Avenir"/>
            </a:endParaRPr>
          </a:p>
        </p:txBody>
      </p:sp>
      <p:sp>
        <p:nvSpPr>
          <p:cNvPr id="32" name="Google Shape;1374;p222">
            <a:extLst>
              <a:ext uri="{FF2B5EF4-FFF2-40B4-BE49-F238E27FC236}">
                <a16:creationId xmlns:a16="http://schemas.microsoft.com/office/drawing/2014/main" id="{009B6208-9F4B-B941-A6A8-4A543ADA24CF}"/>
              </a:ext>
            </a:extLst>
          </p:cNvPr>
          <p:cNvSpPr/>
          <p:nvPr/>
        </p:nvSpPr>
        <p:spPr>
          <a:xfrm>
            <a:off x="1719817" y="3421759"/>
            <a:ext cx="1719817" cy="1737091"/>
          </a:xfrm>
          <a:prstGeom prst="rtTriangle">
            <a:avLst/>
          </a:prstGeom>
          <a:solidFill>
            <a:srgbClr val="AD4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venir Next LT Pro"/>
              <a:ea typeface="Avenir"/>
              <a:cs typeface="Avenir"/>
              <a:sym typeface="Avenir"/>
            </a:endParaRPr>
          </a:p>
        </p:txBody>
      </p:sp>
      <p:sp>
        <p:nvSpPr>
          <p:cNvPr id="33" name="Google Shape;1375;p222">
            <a:extLst>
              <a:ext uri="{FF2B5EF4-FFF2-40B4-BE49-F238E27FC236}">
                <a16:creationId xmlns:a16="http://schemas.microsoft.com/office/drawing/2014/main" id="{31054068-C8C8-BD4F-B559-077FA5E9B0BC}"/>
              </a:ext>
            </a:extLst>
          </p:cNvPr>
          <p:cNvSpPr/>
          <p:nvPr/>
        </p:nvSpPr>
        <p:spPr>
          <a:xfrm rot="10800000">
            <a:off x="0" y="3421759"/>
            <a:ext cx="1719817" cy="1737091"/>
          </a:xfrm>
          <a:prstGeom prst="rtTriangle">
            <a:avLst/>
          </a:prstGeom>
          <a:solidFill>
            <a:srgbClr val="AD4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venir Next LT Pro"/>
              <a:ea typeface="Avenir"/>
              <a:cs typeface="Avenir"/>
              <a:sym typeface="Avenir"/>
            </a:endParaRPr>
          </a:p>
        </p:txBody>
      </p:sp>
      <p:pic>
        <p:nvPicPr>
          <p:cNvPr id="36" name="Google Shape;76;p9">
            <a:extLst>
              <a:ext uri="{FF2B5EF4-FFF2-40B4-BE49-F238E27FC236}">
                <a16:creationId xmlns:a16="http://schemas.microsoft.com/office/drawing/2014/main" id="{26E8DA2D-70EC-6740-92D5-ECD0A3EC12C3}"/>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17" name="Google Shape;72;p9">
            <a:extLst>
              <a:ext uri="{FF2B5EF4-FFF2-40B4-BE49-F238E27FC236}">
                <a16:creationId xmlns:a16="http://schemas.microsoft.com/office/drawing/2014/main" id="{D04FF58B-A334-9C44-96D6-6106F7C8E35E}"/>
              </a:ext>
            </a:extLst>
          </p:cNvPr>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51" name="Google Shape;369;p41">
            <a:extLst>
              <a:ext uri="{FF2B5EF4-FFF2-40B4-BE49-F238E27FC236}">
                <a16:creationId xmlns:a16="http://schemas.microsoft.com/office/drawing/2014/main" id="{B4543A75-0BFD-244C-A226-EA46D1228F2E}"/>
              </a:ext>
            </a:extLst>
          </p:cNvPr>
          <p:cNvSpPr txBox="1"/>
          <p:nvPr/>
        </p:nvSpPr>
        <p:spPr>
          <a:xfrm>
            <a:off x="2514774" y="674917"/>
            <a:ext cx="196917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2022 mindset</a:t>
            </a:r>
          </a:p>
        </p:txBody>
      </p:sp>
      <p:sp>
        <p:nvSpPr>
          <p:cNvPr id="52" name="Google Shape;370;p41">
            <a:extLst>
              <a:ext uri="{FF2B5EF4-FFF2-40B4-BE49-F238E27FC236}">
                <a16:creationId xmlns:a16="http://schemas.microsoft.com/office/drawing/2014/main" id="{5075E1B7-83E2-3343-AA50-FECC94B77F37}"/>
              </a:ext>
            </a:extLst>
          </p:cNvPr>
          <p:cNvSpPr txBox="1"/>
          <p:nvPr/>
        </p:nvSpPr>
        <p:spPr>
          <a:xfrm>
            <a:off x="4673000" y="674917"/>
            <a:ext cx="194801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Pivoting priorities</a:t>
            </a:r>
          </a:p>
        </p:txBody>
      </p:sp>
      <p:sp>
        <p:nvSpPr>
          <p:cNvPr id="53" name="Google Shape;371;p41">
            <a:extLst>
              <a:ext uri="{FF2B5EF4-FFF2-40B4-BE49-F238E27FC236}">
                <a16:creationId xmlns:a16="http://schemas.microsoft.com/office/drawing/2014/main" id="{46C1DDD5-C716-AA4E-A706-2AEB981558B2}"/>
              </a:ext>
            </a:extLst>
          </p:cNvPr>
          <p:cNvSpPr txBox="1"/>
          <p:nvPr/>
        </p:nvSpPr>
        <p:spPr>
          <a:xfrm>
            <a:off x="6826750" y="674917"/>
            <a:ext cx="194801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Lifestyle shifts</a:t>
            </a:r>
          </a:p>
        </p:txBody>
      </p:sp>
      <p:sp>
        <p:nvSpPr>
          <p:cNvPr id="54" name="Google Shape;375;p41">
            <a:extLst>
              <a:ext uri="{FF2B5EF4-FFF2-40B4-BE49-F238E27FC236}">
                <a16:creationId xmlns:a16="http://schemas.microsoft.com/office/drawing/2014/main" id="{1B30A8B4-D986-9749-B7FE-FFA3B0B0094D}"/>
              </a:ext>
            </a:extLst>
          </p:cNvPr>
          <p:cNvSpPr txBox="1"/>
          <p:nvPr/>
        </p:nvSpPr>
        <p:spPr>
          <a:xfrm>
            <a:off x="2514774" y="1052342"/>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Live with some caution.</a:t>
            </a:r>
          </a:p>
          <a:p>
            <a:pPr lvl="0">
              <a:buSzPts val="1100"/>
            </a:pPr>
            <a:endParaRPr lang="en-NZ" sz="900">
              <a:solidFill>
                <a:schemeClr val="bg1"/>
              </a:solidFill>
              <a:latin typeface="Montserrat" panose="00000500000000000000" pitchFamily="2" charset="0"/>
              <a:ea typeface="Montserrat"/>
              <a:cs typeface="Montserrat"/>
              <a:sym typeface="Montserrat"/>
            </a:endParaRPr>
          </a:p>
        </p:txBody>
      </p:sp>
      <p:sp>
        <p:nvSpPr>
          <p:cNvPr id="55" name="Google Shape;376;p41">
            <a:extLst>
              <a:ext uri="{FF2B5EF4-FFF2-40B4-BE49-F238E27FC236}">
                <a16:creationId xmlns:a16="http://schemas.microsoft.com/office/drawing/2014/main" id="{58D01B5E-9DE3-7446-9D0C-983AF434A965}"/>
              </a:ext>
            </a:extLst>
          </p:cNvPr>
          <p:cNvSpPr txBox="1"/>
          <p:nvPr/>
        </p:nvSpPr>
        <p:spPr>
          <a:xfrm>
            <a:off x="4673000" y="1052342"/>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Planning for the future; job security; work/life balance; career advancement but with a stronger social awareness of others.</a:t>
            </a:r>
          </a:p>
        </p:txBody>
      </p:sp>
      <p:sp>
        <p:nvSpPr>
          <p:cNvPr id="56" name="Google Shape;377;p41">
            <a:extLst>
              <a:ext uri="{FF2B5EF4-FFF2-40B4-BE49-F238E27FC236}">
                <a16:creationId xmlns:a16="http://schemas.microsoft.com/office/drawing/2014/main" id="{5DE59EA4-3615-3E4C-80AE-4785FC2563A5}"/>
              </a:ext>
            </a:extLst>
          </p:cNvPr>
          <p:cNvSpPr txBox="1"/>
          <p:nvPr/>
        </p:nvSpPr>
        <p:spPr>
          <a:xfrm>
            <a:off x="6826750" y="1052342"/>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Lifestyle changes across the board. Different consumption occasions &amp; preparation. Trying to improve @home experience.</a:t>
            </a:r>
          </a:p>
          <a:p>
            <a:pPr lvl="0">
              <a:buSzPts val="1100"/>
            </a:pPr>
            <a:endParaRPr lang="en-NZ" sz="900">
              <a:solidFill>
                <a:schemeClr val="bg1"/>
              </a:solidFill>
              <a:latin typeface="Montserrat" panose="00000500000000000000" pitchFamily="2" charset="0"/>
              <a:ea typeface="Montserrat"/>
              <a:cs typeface="Montserrat"/>
              <a:sym typeface="Montserrat"/>
            </a:endParaRPr>
          </a:p>
        </p:txBody>
      </p:sp>
      <p:cxnSp>
        <p:nvCxnSpPr>
          <p:cNvPr id="57" name="Google Shape;378;p41">
            <a:extLst>
              <a:ext uri="{FF2B5EF4-FFF2-40B4-BE49-F238E27FC236}">
                <a16:creationId xmlns:a16="http://schemas.microsoft.com/office/drawing/2014/main" id="{4F4E4A60-C494-F642-B54B-3DCA171C7277}"/>
              </a:ext>
            </a:extLst>
          </p:cNvPr>
          <p:cNvCxnSpPr/>
          <p:nvPr/>
        </p:nvCxnSpPr>
        <p:spPr>
          <a:xfrm>
            <a:off x="2512516" y="978987"/>
            <a:ext cx="1964700" cy="0"/>
          </a:xfrm>
          <a:prstGeom prst="straightConnector1">
            <a:avLst/>
          </a:prstGeom>
          <a:noFill/>
          <a:ln w="9525" cap="flat" cmpd="sng">
            <a:solidFill>
              <a:schemeClr val="bg1"/>
            </a:solidFill>
            <a:prstDash val="solid"/>
            <a:round/>
            <a:headEnd type="none" w="med" len="med"/>
            <a:tailEnd type="none" w="med" len="med"/>
          </a:ln>
        </p:spPr>
      </p:cxnSp>
      <p:cxnSp>
        <p:nvCxnSpPr>
          <p:cNvPr id="58" name="Google Shape;379;p41">
            <a:extLst>
              <a:ext uri="{FF2B5EF4-FFF2-40B4-BE49-F238E27FC236}">
                <a16:creationId xmlns:a16="http://schemas.microsoft.com/office/drawing/2014/main" id="{ED11E26D-BE03-0A41-AA19-F65A0E0070D3}"/>
              </a:ext>
            </a:extLst>
          </p:cNvPr>
          <p:cNvCxnSpPr/>
          <p:nvPr/>
        </p:nvCxnSpPr>
        <p:spPr>
          <a:xfrm>
            <a:off x="4661291" y="978987"/>
            <a:ext cx="1964700" cy="0"/>
          </a:xfrm>
          <a:prstGeom prst="straightConnector1">
            <a:avLst/>
          </a:prstGeom>
          <a:noFill/>
          <a:ln w="9525" cap="flat" cmpd="sng">
            <a:solidFill>
              <a:schemeClr val="bg1"/>
            </a:solidFill>
            <a:prstDash val="solid"/>
            <a:round/>
            <a:headEnd type="none" w="med" len="med"/>
            <a:tailEnd type="none" w="med" len="med"/>
          </a:ln>
        </p:spPr>
      </p:cxnSp>
      <p:cxnSp>
        <p:nvCxnSpPr>
          <p:cNvPr id="59" name="Google Shape;380;p41">
            <a:extLst>
              <a:ext uri="{FF2B5EF4-FFF2-40B4-BE49-F238E27FC236}">
                <a16:creationId xmlns:a16="http://schemas.microsoft.com/office/drawing/2014/main" id="{F33026C2-80B3-4845-936C-414E59718743}"/>
              </a:ext>
            </a:extLst>
          </p:cNvPr>
          <p:cNvCxnSpPr/>
          <p:nvPr/>
        </p:nvCxnSpPr>
        <p:spPr>
          <a:xfrm>
            <a:off x="6810066" y="978987"/>
            <a:ext cx="1964700" cy="0"/>
          </a:xfrm>
          <a:prstGeom prst="straightConnector1">
            <a:avLst/>
          </a:prstGeom>
          <a:noFill/>
          <a:ln w="9525" cap="flat" cmpd="sng">
            <a:solidFill>
              <a:schemeClr val="bg1"/>
            </a:solidFill>
            <a:prstDash val="solid"/>
            <a:round/>
            <a:headEnd type="none" w="med" len="med"/>
            <a:tailEnd type="none" w="med" len="med"/>
          </a:ln>
        </p:spPr>
      </p:cxnSp>
      <p:sp>
        <p:nvSpPr>
          <p:cNvPr id="60" name="Google Shape;369;p41">
            <a:extLst>
              <a:ext uri="{FF2B5EF4-FFF2-40B4-BE49-F238E27FC236}">
                <a16:creationId xmlns:a16="http://schemas.microsoft.com/office/drawing/2014/main" id="{262CACC3-ED74-624C-9B08-0437A76A77D4}"/>
              </a:ext>
            </a:extLst>
          </p:cNvPr>
          <p:cNvSpPr txBox="1"/>
          <p:nvPr/>
        </p:nvSpPr>
        <p:spPr>
          <a:xfrm>
            <a:off x="2514774" y="1861761"/>
            <a:ext cx="196917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Wallet choices</a:t>
            </a:r>
          </a:p>
        </p:txBody>
      </p:sp>
      <p:sp>
        <p:nvSpPr>
          <p:cNvPr id="61" name="Google Shape;370;p41">
            <a:extLst>
              <a:ext uri="{FF2B5EF4-FFF2-40B4-BE49-F238E27FC236}">
                <a16:creationId xmlns:a16="http://schemas.microsoft.com/office/drawing/2014/main" id="{B444BD21-E913-4D45-A8B1-7FBB2BB5B4C1}"/>
              </a:ext>
            </a:extLst>
          </p:cNvPr>
          <p:cNvSpPr txBox="1"/>
          <p:nvPr/>
        </p:nvSpPr>
        <p:spPr>
          <a:xfrm>
            <a:off x="4673000" y="1861761"/>
            <a:ext cx="194801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Shopping decisions</a:t>
            </a:r>
          </a:p>
        </p:txBody>
      </p:sp>
      <p:sp>
        <p:nvSpPr>
          <p:cNvPr id="62" name="Google Shape;371;p41">
            <a:extLst>
              <a:ext uri="{FF2B5EF4-FFF2-40B4-BE49-F238E27FC236}">
                <a16:creationId xmlns:a16="http://schemas.microsoft.com/office/drawing/2014/main" id="{75FF22DD-CF40-4849-B229-263DE5181D6F}"/>
              </a:ext>
            </a:extLst>
          </p:cNvPr>
          <p:cNvSpPr txBox="1"/>
          <p:nvPr/>
        </p:nvSpPr>
        <p:spPr>
          <a:xfrm>
            <a:off x="6826750" y="1861761"/>
            <a:ext cx="194801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More likely to buy</a:t>
            </a:r>
          </a:p>
        </p:txBody>
      </p:sp>
      <p:sp>
        <p:nvSpPr>
          <p:cNvPr id="63" name="Google Shape;375;p41">
            <a:extLst>
              <a:ext uri="{FF2B5EF4-FFF2-40B4-BE49-F238E27FC236}">
                <a16:creationId xmlns:a16="http://schemas.microsoft.com/office/drawing/2014/main" id="{2804A2FE-B5C6-034D-851C-C00D526E7D8A}"/>
              </a:ext>
            </a:extLst>
          </p:cNvPr>
          <p:cNvSpPr txBox="1"/>
          <p:nvPr/>
        </p:nvSpPr>
        <p:spPr>
          <a:xfrm>
            <a:off x="2514774" y="2239186"/>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Focused rationalization on OOH but more $$ @ home and future security</a:t>
            </a:r>
          </a:p>
          <a:p>
            <a:pPr lvl="0">
              <a:buSzPts val="1100"/>
            </a:pPr>
            <a:endParaRPr lang="en-NZ" sz="900">
              <a:solidFill>
                <a:schemeClr val="bg1"/>
              </a:solidFill>
              <a:latin typeface="Montserrat" panose="00000500000000000000" pitchFamily="2" charset="0"/>
              <a:ea typeface="Montserrat"/>
              <a:cs typeface="Montserrat"/>
              <a:sym typeface="Montserrat"/>
            </a:endParaRPr>
          </a:p>
          <a:p>
            <a:pPr lvl="0">
              <a:buSzPts val="1100"/>
            </a:pPr>
            <a:r>
              <a:rPr lang="en-NZ" sz="900">
                <a:solidFill>
                  <a:schemeClr val="bg1"/>
                </a:solidFill>
                <a:latin typeface="Montserrat" panose="00000500000000000000" pitchFamily="2" charset="0"/>
                <a:ea typeface="Montserrat"/>
                <a:cs typeface="Montserrat"/>
                <a:sym typeface="Montserrat"/>
              </a:rPr>
              <a:t>Less price aware of ▲ grocery costs</a:t>
            </a:r>
          </a:p>
          <a:p>
            <a:pPr lvl="0">
              <a:buSzPts val="1100"/>
            </a:pPr>
            <a:endParaRPr lang="en-NZ" sz="900">
              <a:solidFill>
                <a:schemeClr val="bg1"/>
              </a:solidFill>
              <a:latin typeface="Montserrat" panose="00000500000000000000" pitchFamily="2" charset="0"/>
              <a:ea typeface="Montserrat"/>
              <a:cs typeface="Montserrat"/>
              <a:sym typeface="Montserrat"/>
            </a:endParaRPr>
          </a:p>
        </p:txBody>
      </p:sp>
      <p:sp>
        <p:nvSpPr>
          <p:cNvPr id="64" name="Google Shape;376;p41">
            <a:extLst>
              <a:ext uri="{FF2B5EF4-FFF2-40B4-BE49-F238E27FC236}">
                <a16:creationId xmlns:a16="http://schemas.microsoft.com/office/drawing/2014/main" id="{7CB7B93A-DE04-E347-B894-8E6CF0D3675A}"/>
              </a:ext>
            </a:extLst>
          </p:cNvPr>
          <p:cNvSpPr txBox="1"/>
          <p:nvPr/>
        </p:nvSpPr>
        <p:spPr>
          <a:xfrm>
            <a:off x="4673000" y="2239186"/>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Shop local. Shop online / online limit exposure.</a:t>
            </a:r>
          </a:p>
          <a:p>
            <a:pPr lvl="0">
              <a:buSzPts val="1100"/>
            </a:pPr>
            <a:endParaRPr lang="en-NZ" sz="900">
              <a:solidFill>
                <a:schemeClr val="bg1"/>
              </a:solidFill>
              <a:latin typeface="Montserrat" panose="00000500000000000000" pitchFamily="2" charset="0"/>
              <a:ea typeface="Montserrat"/>
              <a:cs typeface="Montserrat"/>
              <a:sym typeface="Montserrat"/>
            </a:endParaRPr>
          </a:p>
          <a:p>
            <a:pPr lvl="0">
              <a:buSzPts val="1100"/>
            </a:pPr>
            <a:r>
              <a:rPr lang="en-NZ" sz="900">
                <a:solidFill>
                  <a:schemeClr val="bg1"/>
                </a:solidFill>
                <a:latin typeface="Montserrat" panose="00000500000000000000" pitchFamily="2" charset="0"/>
                <a:ea typeface="Montserrat"/>
                <a:cs typeface="Montserrat"/>
                <a:sym typeface="Montserrat"/>
              </a:rPr>
              <a:t>More likely to be omni shopper</a:t>
            </a:r>
          </a:p>
          <a:p>
            <a:pPr lvl="0">
              <a:buSzPts val="1100"/>
            </a:pPr>
            <a:r>
              <a:rPr lang="en-NZ" sz="900">
                <a:solidFill>
                  <a:schemeClr val="bg1"/>
                </a:solidFill>
                <a:latin typeface="Montserrat" panose="00000500000000000000" pitchFamily="2" charset="0"/>
                <a:ea typeface="Montserrat"/>
                <a:cs typeface="Montserrat"/>
                <a:sym typeface="Montserrat"/>
              </a:rPr>
              <a:t>Use saving tactics to remain loyal within repertoire and monitor overall cost</a:t>
            </a:r>
          </a:p>
        </p:txBody>
      </p:sp>
      <p:sp>
        <p:nvSpPr>
          <p:cNvPr id="65" name="Google Shape;377;p41">
            <a:extLst>
              <a:ext uri="{FF2B5EF4-FFF2-40B4-BE49-F238E27FC236}">
                <a16:creationId xmlns:a16="http://schemas.microsoft.com/office/drawing/2014/main" id="{4E88EA6E-0F38-4F4C-8256-B646059F9198}"/>
              </a:ext>
            </a:extLst>
          </p:cNvPr>
          <p:cNvSpPr txBox="1"/>
          <p:nvPr/>
        </p:nvSpPr>
        <p:spPr>
          <a:xfrm>
            <a:off x="6826750" y="2239186"/>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Preferences in line with all – increasing focus on affordable prices; fresh produce</a:t>
            </a:r>
          </a:p>
          <a:p>
            <a:pPr lvl="0">
              <a:buSzPts val="1100"/>
            </a:pPr>
            <a:endParaRPr lang="en-NZ" sz="900">
              <a:solidFill>
                <a:schemeClr val="bg1"/>
              </a:solidFill>
              <a:latin typeface="Montserrat" panose="00000500000000000000" pitchFamily="2" charset="0"/>
              <a:ea typeface="Montserrat"/>
              <a:cs typeface="Montserrat"/>
              <a:sym typeface="Montserrat"/>
            </a:endParaRPr>
          </a:p>
        </p:txBody>
      </p:sp>
      <p:cxnSp>
        <p:nvCxnSpPr>
          <p:cNvPr id="66" name="Google Shape;378;p41">
            <a:extLst>
              <a:ext uri="{FF2B5EF4-FFF2-40B4-BE49-F238E27FC236}">
                <a16:creationId xmlns:a16="http://schemas.microsoft.com/office/drawing/2014/main" id="{B8CAF6F5-114B-0741-9129-701B7FEE62BC}"/>
              </a:ext>
            </a:extLst>
          </p:cNvPr>
          <p:cNvCxnSpPr/>
          <p:nvPr/>
        </p:nvCxnSpPr>
        <p:spPr>
          <a:xfrm>
            <a:off x="2512516" y="2165831"/>
            <a:ext cx="1964700" cy="0"/>
          </a:xfrm>
          <a:prstGeom prst="straightConnector1">
            <a:avLst/>
          </a:prstGeom>
          <a:noFill/>
          <a:ln w="9525" cap="flat" cmpd="sng">
            <a:solidFill>
              <a:schemeClr val="bg1"/>
            </a:solidFill>
            <a:prstDash val="solid"/>
            <a:round/>
            <a:headEnd type="none" w="med" len="med"/>
            <a:tailEnd type="none" w="med" len="med"/>
          </a:ln>
        </p:spPr>
      </p:cxnSp>
      <p:cxnSp>
        <p:nvCxnSpPr>
          <p:cNvPr id="67" name="Google Shape;379;p41">
            <a:extLst>
              <a:ext uri="{FF2B5EF4-FFF2-40B4-BE49-F238E27FC236}">
                <a16:creationId xmlns:a16="http://schemas.microsoft.com/office/drawing/2014/main" id="{C4FEAFFC-25A9-174E-B168-F505C89675CE}"/>
              </a:ext>
            </a:extLst>
          </p:cNvPr>
          <p:cNvCxnSpPr/>
          <p:nvPr/>
        </p:nvCxnSpPr>
        <p:spPr>
          <a:xfrm>
            <a:off x="4661291" y="2165831"/>
            <a:ext cx="1964700" cy="0"/>
          </a:xfrm>
          <a:prstGeom prst="straightConnector1">
            <a:avLst/>
          </a:prstGeom>
          <a:noFill/>
          <a:ln w="9525" cap="flat" cmpd="sng">
            <a:solidFill>
              <a:schemeClr val="bg1"/>
            </a:solidFill>
            <a:prstDash val="solid"/>
            <a:round/>
            <a:headEnd type="none" w="med" len="med"/>
            <a:tailEnd type="none" w="med" len="med"/>
          </a:ln>
        </p:spPr>
      </p:cxnSp>
      <p:cxnSp>
        <p:nvCxnSpPr>
          <p:cNvPr id="68" name="Google Shape;380;p41">
            <a:extLst>
              <a:ext uri="{FF2B5EF4-FFF2-40B4-BE49-F238E27FC236}">
                <a16:creationId xmlns:a16="http://schemas.microsoft.com/office/drawing/2014/main" id="{00DB5C06-107D-B542-98D2-DCAD11114CC2}"/>
              </a:ext>
            </a:extLst>
          </p:cNvPr>
          <p:cNvCxnSpPr/>
          <p:nvPr/>
        </p:nvCxnSpPr>
        <p:spPr>
          <a:xfrm>
            <a:off x="6810066" y="2165831"/>
            <a:ext cx="1964700" cy="0"/>
          </a:xfrm>
          <a:prstGeom prst="straightConnector1">
            <a:avLst/>
          </a:prstGeom>
          <a:noFill/>
          <a:ln w="9525" cap="flat" cmpd="sng">
            <a:solidFill>
              <a:schemeClr val="bg1"/>
            </a:solidFill>
            <a:prstDash val="solid"/>
            <a:round/>
            <a:headEnd type="none" w="med" len="med"/>
            <a:tailEnd type="none" w="med" len="med"/>
          </a:ln>
        </p:spPr>
      </p:cxnSp>
      <p:sp>
        <p:nvSpPr>
          <p:cNvPr id="69" name="Google Shape;369;p41">
            <a:extLst>
              <a:ext uri="{FF2B5EF4-FFF2-40B4-BE49-F238E27FC236}">
                <a16:creationId xmlns:a16="http://schemas.microsoft.com/office/drawing/2014/main" id="{A6E90C02-0D71-084E-8CA8-C97882553C9A}"/>
              </a:ext>
            </a:extLst>
          </p:cNvPr>
          <p:cNvSpPr txBox="1"/>
          <p:nvPr/>
        </p:nvSpPr>
        <p:spPr>
          <a:xfrm>
            <a:off x="2514774" y="3290304"/>
            <a:ext cx="6259992" cy="530100"/>
          </a:xfrm>
          <a:prstGeom prst="rect">
            <a:avLst/>
          </a:prstGeom>
          <a:noFill/>
          <a:ln>
            <a:noFill/>
          </a:ln>
        </p:spPr>
        <p:txBody>
          <a:bodyPr spcFirstLastPara="1" wrap="square" lIns="0" tIns="0" rIns="0" bIns="45700" anchor="t" anchorCtr="0">
            <a:noAutofit/>
          </a:bodyPr>
          <a:lstStyle/>
          <a:p>
            <a:r>
              <a:rPr lang="en-NZ" b="1">
                <a:solidFill>
                  <a:schemeClr val="accent1"/>
                </a:solidFill>
                <a:latin typeface="Montserrat"/>
                <a:sym typeface="Montserrat"/>
              </a:rPr>
              <a:t>Growth opportunity</a:t>
            </a:r>
            <a:endParaRPr lang="en-US"/>
          </a:p>
        </p:txBody>
      </p:sp>
      <p:sp>
        <p:nvSpPr>
          <p:cNvPr id="70" name="Google Shape;375;p41">
            <a:extLst>
              <a:ext uri="{FF2B5EF4-FFF2-40B4-BE49-F238E27FC236}">
                <a16:creationId xmlns:a16="http://schemas.microsoft.com/office/drawing/2014/main" id="{E5F33A1E-822C-5442-8A3E-7C64B0F95053}"/>
              </a:ext>
            </a:extLst>
          </p:cNvPr>
          <p:cNvSpPr txBox="1"/>
          <p:nvPr/>
        </p:nvSpPr>
        <p:spPr>
          <a:xfrm>
            <a:off x="2514774" y="3667729"/>
            <a:ext cx="6274476" cy="778017"/>
          </a:xfrm>
          <a:prstGeom prst="rect">
            <a:avLst/>
          </a:prstGeom>
          <a:noFill/>
          <a:ln>
            <a:noFill/>
          </a:ln>
        </p:spPr>
        <p:txBody>
          <a:bodyPr spcFirstLastPara="1" wrap="square" lIns="0" tIns="45700" rIns="0" bIns="45700" anchor="t" anchorCtr="0">
            <a:noAutofit/>
          </a:bodyPr>
          <a:lstStyle/>
          <a:p>
            <a:pPr marL="171450" lvl="0" indent="-171450">
              <a:buClr>
                <a:schemeClr val="bg1"/>
              </a:buClr>
              <a:buSzPts val="1100"/>
              <a:buFont typeface="Arial" panose="020B0604020202020204" pitchFamily="34" charset="0"/>
              <a:buChar char="•"/>
            </a:pPr>
            <a:r>
              <a:rPr lang="en-NZ" sz="900">
                <a:solidFill>
                  <a:schemeClr val="bg1"/>
                </a:solidFill>
                <a:latin typeface="Montserrat" panose="00000500000000000000" pitchFamily="2" charset="0"/>
                <a:ea typeface="Montserrat"/>
                <a:cs typeface="Montserrat"/>
                <a:sym typeface="Montserrat"/>
              </a:rPr>
              <a:t>Lead indicator of  how those impacted by COVID can rebound</a:t>
            </a:r>
          </a:p>
          <a:p>
            <a:pPr marL="171450" lvl="0" indent="-171450">
              <a:buClr>
                <a:schemeClr val="bg1"/>
              </a:buClr>
              <a:buSzPts val="1100"/>
              <a:buFont typeface="Arial" panose="020B0604020202020204" pitchFamily="34" charset="0"/>
              <a:buChar char="•"/>
            </a:pPr>
            <a:r>
              <a:rPr lang="en-NZ" sz="900">
                <a:solidFill>
                  <a:schemeClr val="bg1"/>
                </a:solidFill>
                <a:latin typeface="Montserrat" panose="00000500000000000000" pitchFamily="2" charset="0"/>
                <a:ea typeface="Montserrat"/>
                <a:cs typeface="Montserrat"/>
                <a:sym typeface="Montserrat"/>
              </a:rPr>
              <a:t>Have reprioritized a number of things impacting buying choices with prevalent cost consciousness despite being in more comfortable financial state</a:t>
            </a:r>
          </a:p>
          <a:p>
            <a:pPr marL="171450" lvl="0" indent="-171450">
              <a:buClr>
                <a:schemeClr val="bg1"/>
              </a:buClr>
              <a:buSzPts val="1100"/>
              <a:buFont typeface="Arial" panose="020B0604020202020204" pitchFamily="34" charset="0"/>
              <a:buChar char="•"/>
            </a:pPr>
            <a:r>
              <a:rPr lang="en-NZ" sz="900">
                <a:solidFill>
                  <a:schemeClr val="bg1"/>
                </a:solidFill>
                <a:latin typeface="Montserrat" panose="00000500000000000000" pitchFamily="2" charset="0"/>
                <a:ea typeface="Montserrat"/>
                <a:cs typeface="Montserrat"/>
                <a:sym typeface="Montserrat"/>
              </a:rPr>
              <a:t>Trying to embrace advantages of @home lifestyles including benefits of online shopping</a:t>
            </a:r>
          </a:p>
          <a:p>
            <a:pPr marL="171450" lvl="0" indent="-171450">
              <a:buClr>
                <a:schemeClr val="bg1"/>
              </a:buClr>
              <a:buSzPts val="1100"/>
              <a:buFont typeface="Arial" panose="020B0604020202020204" pitchFamily="34" charset="0"/>
              <a:buChar char="•"/>
            </a:pPr>
            <a:endParaRPr lang="en-NZ" sz="900">
              <a:solidFill>
                <a:schemeClr val="bg1"/>
              </a:solidFill>
              <a:latin typeface="Montserrat" panose="00000500000000000000" pitchFamily="2" charset="0"/>
              <a:ea typeface="Montserrat"/>
              <a:cs typeface="Montserrat"/>
              <a:sym typeface="Montserrat"/>
            </a:endParaRPr>
          </a:p>
        </p:txBody>
      </p:sp>
      <p:cxnSp>
        <p:nvCxnSpPr>
          <p:cNvPr id="71" name="Google Shape;378;p41">
            <a:extLst>
              <a:ext uri="{FF2B5EF4-FFF2-40B4-BE49-F238E27FC236}">
                <a16:creationId xmlns:a16="http://schemas.microsoft.com/office/drawing/2014/main" id="{323DBA30-ABDE-E649-8771-517086239695}"/>
              </a:ext>
            </a:extLst>
          </p:cNvPr>
          <p:cNvCxnSpPr>
            <a:cxnSpLocks/>
          </p:cNvCxnSpPr>
          <p:nvPr/>
        </p:nvCxnSpPr>
        <p:spPr>
          <a:xfrm>
            <a:off x="2512516" y="3594374"/>
            <a:ext cx="6262250" cy="0"/>
          </a:xfrm>
          <a:prstGeom prst="straightConnector1">
            <a:avLst/>
          </a:prstGeom>
          <a:noFill/>
          <a:ln w="9525" cap="flat" cmpd="sng">
            <a:solidFill>
              <a:schemeClr val="accent1"/>
            </a:solidFill>
            <a:prstDash val="solid"/>
            <a:round/>
            <a:headEnd type="none" w="med" len="med"/>
            <a:tailEnd type="none" w="med" len="med"/>
          </a:ln>
        </p:spPr>
      </p:cxnSp>
      <p:sp>
        <p:nvSpPr>
          <p:cNvPr id="34" name="Google Shape;290;p26">
            <a:extLst>
              <a:ext uri="{FF2B5EF4-FFF2-40B4-BE49-F238E27FC236}">
                <a16:creationId xmlns:a16="http://schemas.microsoft.com/office/drawing/2014/main" id="{0B468C1E-DEA5-4543-B0B8-C4F21243288F}"/>
              </a:ext>
            </a:extLst>
          </p:cNvPr>
          <p:cNvSpPr txBox="1">
            <a:spLocks/>
          </p:cNvSpPr>
          <p:nvPr/>
        </p:nvSpPr>
        <p:spPr>
          <a:xfrm>
            <a:off x="354650" y="667478"/>
            <a:ext cx="1952490" cy="393600"/>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1900"/>
              <a:buFont typeface="Montserrat"/>
              <a:buNone/>
              <a:defRPr sz="1900" b="1" i="0" u="none" strike="noStrike" cap="none">
                <a:solidFill>
                  <a:srgbClr val="FFFFFF"/>
                </a:solidFill>
                <a:latin typeface="Montserrat" panose="00000500000000000000" pitchFamily="2" charset="0"/>
                <a:ea typeface="Montserrat"/>
                <a:cs typeface="Montserrat"/>
                <a:sym typeface="Montserrat"/>
              </a:defRPr>
            </a:lvl1pPr>
            <a:lvl2pPr marR="0" lvl="1"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9pPr>
          </a:lstStyle>
          <a:p>
            <a:r>
              <a:rPr lang="en-PH">
                <a:highlight>
                  <a:srgbClr val="AD4400"/>
                </a:highlight>
                <a:latin typeface="Montserrat"/>
              </a:rPr>
              <a:t>21%</a:t>
            </a:r>
            <a:r>
              <a:rPr lang="en-PH">
                <a:latin typeface="Montserrat"/>
              </a:rPr>
              <a:t> of consumers are </a:t>
            </a:r>
            <a:r>
              <a:rPr lang="en-PH">
                <a:highlight>
                  <a:srgbClr val="AD4400"/>
                </a:highlight>
                <a:latin typeface="Montserrat"/>
              </a:rPr>
              <a:t>Rebounders</a:t>
            </a:r>
            <a:endParaRPr lang="en-US">
              <a:highlight>
                <a:srgbClr val="AD4400"/>
              </a:highlight>
            </a:endParaRPr>
          </a:p>
        </p:txBody>
      </p:sp>
      <p:sp>
        <p:nvSpPr>
          <p:cNvPr id="35" name="Subtitle 3">
            <a:extLst>
              <a:ext uri="{FF2B5EF4-FFF2-40B4-BE49-F238E27FC236}">
                <a16:creationId xmlns:a16="http://schemas.microsoft.com/office/drawing/2014/main" id="{9A052CA3-F678-284A-A2CE-9CCC8262D633}"/>
              </a:ext>
            </a:extLst>
          </p:cNvPr>
          <p:cNvSpPr txBox="1">
            <a:spLocks/>
          </p:cNvSpPr>
          <p:nvPr/>
        </p:nvSpPr>
        <p:spPr>
          <a:xfrm>
            <a:off x="354650" y="3296642"/>
            <a:ext cx="1952490" cy="384300"/>
          </a:xfrm>
          <a:prstGeom prst="rect">
            <a:avLst/>
          </a:prstGeom>
        </p:spPr>
        <p:txBody>
          <a:bodyPr spcFirstLastPara="1" vert="horz" wrap="square" lIns="0" tIns="91425" rIns="0" bIns="91425" rtlCol="0" anchor="t" anchorCtr="0">
            <a:noAutofit/>
          </a:bodyPr>
          <a:lstStyle>
            <a:defPPr marR="0" lvl="0" algn="l" rtl="0">
              <a:lnSpc>
                <a:spcPct val="100000"/>
              </a:lnSpc>
              <a:spcBef>
                <a:spcPts val="0"/>
              </a:spcBef>
              <a:spcAft>
                <a:spcPts val="0"/>
              </a:spcAft>
            </a:defPPr>
            <a:lvl1pPr marL="311150" marR="0" lvl="0" indent="-311150" algn="l" rtl="0">
              <a:lnSpc>
                <a:spcPct val="100000"/>
              </a:lnSpc>
              <a:spcBef>
                <a:spcPts val="0"/>
              </a:spcBef>
              <a:spcAft>
                <a:spcPts val="0"/>
              </a:spcAft>
              <a:buClr>
                <a:srgbClr val="FFFFFF"/>
              </a:buClr>
              <a:buSzPts val="1500"/>
              <a:buFont typeface="Arial"/>
              <a:buNone/>
              <a:defRPr sz="1500" b="0" i="0" u="none" strike="noStrike" cap="none">
                <a:solidFill>
                  <a:srgbClr val="FFFFFF"/>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9pPr>
          </a:lstStyle>
          <a:p>
            <a:pPr marL="0" indent="0"/>
            <a:r>
              <a:rPr lang="en-AU" b="1"/>
              <a:t>Prioritizing; cautious but seeking small rewards.</a:t>
            </a:r>
          </a:p>
          <a:p>
            <a:pPr marL="0" indent="0"/>
            <a:endParaRPr lang="en-AU" b="1"/>
          </a:p>
          <a:p>
            <a:pPr marL="0" indent="0"/>
            <a:endParaRPr lang="en-AU" b="1"/>
          </a:p>
          <a:p>
            <a:pPr marL="0" indent="0"/>
            <a:endParaRPr lang="en-AU" b="1"/>
          </a:p>
        </p:txBody>
      </p:sp>
      <p:pic>
        <p:nvPicPr>
          <p:cNvPr id="42" name="Picture 41">
            <a:extLst>
              <a:ext uri="{FF2B5EF4-FFF2-40B4-BE49-F238E27FC236}">
                <a16:creationId xmlns:a16="http://schemas.microsoft.com/office/drawing/2014/main" id="{2CD60FC1-E014-F042-B820-87517EB68CB4}"/>
              </a:ext>
            </a:extLst>
          </p:cNvPr>
          <p:cNvPicPr>
            <a:picLocks noChangeAspect="1"/>
          </p:cNvPicPr>
          <p:nvPr/>
        </p:nvPicPr>
        <p:blipFill>
          <a:blip r:embed="rId4"/>
          <a:stretch>
            <a:fillRect/>
          </a:stretch>
        </p:blipFill>
        <p:spPr>
          <a:xfrm>
            <a:off x="305277" y="1799348"/>
            <a:ext cx="1447199" cy="1447199"/>
          </a:xfrm>
          <a:prstGeom prst="rect">
            <a:avLst/>
          </a:prstGeom>
        </p:spPr>
      </p:pic>
    </p:spTree>
    <p:extLst>
      <p:ext uri="{BB962C8B-B14F-4D97-AF65-F5344CB8AC3E}">
        <p14:creationId xmlns:p14="http://schemas.microsoft.com/office/powerpoint/2010/main" val="20454895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37" name="Google Shape;126;p181">
            <a:extLst>
              <a:ext uri="{FF2B5EF4-FFF2-40B4-BE49-F238E27FC236}">
                <a16:creationId xmlns:a16="http://schemas.microsoft.com/office/drawing/2014/main" id="{F0FD72C2-950F-2946-BAD3-9023EE1A14E2}"/>
              </a:ext>
            </a:extLst>
          </p:cNvPr>
          <p:cNvSpPr/>
          <p:nvPr/>
        </p:nvSpPr>
        <p:spPr>
          <a:xfrm>
            <a:off x="0" y="50"/>
            <a:ext cx="5107500" cy="5158800"/>
          </a:xfrm>
          <a:prstGeom prst="rtTriangle">
            <a:avLst/>
          </a:prstGeom>
          <a:solidFill>
            <a:schemeClr val="tx1">
              <a:lumMod val="95000"/>
              <a:lumOff val="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26"/>
          <p:cNvSpPr txBox="1">
            <a:spLocks noGrp="1"/>
          </p:cNvSpPr>
          <p:nvPr>
            <p:ph type="sldNum" sz="quarter" idx="4294967295"/>
          </p:nvPr>
        </p:nvSpPr>
        <p:spPr>
          <a:xfrm>
            <a:off x="6732050" y="4809373"/>
            <a:ext cx="2057400" cy="274637"/>
          </a:xfrm>
          <a:prstGeom prst="rect">
            <a:avLst/>
          </a:prstGeom>
        </p:spPr>
        <p:txBody>
          <a:bodyPr spcFirstLastPara="1" wrap="square" lIns="91425" tIns="91425" rIns="91425" bIns="91425" anchor="ctr" anchorCtr="0">
            <a:noAutofit/>
          </a:bodyPr>
          <a:lstStyle/>
          <a:p>
            <a:pPr lvl="0"/>
            <a:fld id="{00000000-1234-1234-1234-123412341234}" type="slidenum">
              <a:rPr lang="en">
                <a:latin typeface="Montserrat" panose="00000500000000000000" pitchFamily="2" charset="0"/>
              </a:rPr>
              <a:pPr lvl="0"/>
              <a:t>42</a:t>
            </a:fld>
            <a:endParaRPr lang="en">
              <a:latin typeface="Montserrat" panose="00000500000000000000" pitchFamily="2" charset="0"/>
            </a:endParaRPr>
          </a:p>
        </p:txBody>
      </p:sp>
      <p:sp>
        <p:nvSpPr>
          <p:cNvPr id="31" name="Google Shape;1373;p222">
            <a:extLst>
              <a:ext uri="{FF2B5EF4-FFF2-40B4-BE49-F238E27FC236}">
                <a16:creationId xmlns:a16="http://schemas.microsoft.com/office/drawing/2014/main" id="{24728C53-2A06-8E4E-90AF-47D72EAC2B44}"/>
              </a:ext>
            </a:extLst>
          </p:cNvPr>
          <p:cNvSpPr/>
          <p:nvPr/>
        </p:nvSpPr>
        <p:spPr>
          <a:xfrm>
            <a:off x="7749" y="1684668"/>
            <a:ext cx="1719817" cy="1737091"/>
          </a:xfrm>
          <a:prstGeom prst="rtTriangle">
            <a:avLst/>
          </a:prstGeom>
          <a:solidFill>
            <a:srgbClr val="FF6D0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venir Next LT Pro"/>
              <a:ea typeface="Avenir"/>
              <a:cs typeface="Avenir"/>
              <a:sym typeface="Avenir"/>
            </a:endParaRPr>
          </a:p>
        </p:txBody>
      </p:sp>
      <p:sp>
        <p:nvSpPr>
          <p:cNvPr id="32" name="Google Shape;1374;p222">
            <a:extLst>
              <a:ext uri="{FF2B5EF4-FFF2-40B4-BE49-F238E27FC236}">
                <a16:creationId xmlns:a16="http://schemas.microsoft.com/office/drawing/2014/main" id="{009B6208-9F4B-B941-A6A8-4A543ADA24CF}"/>
              </a:ext>
            </a:extLst>
          </p:cNvPr>
          <p:cNvSpPr/>
          <p:nvPr/>
        </p:nvSpPr>
        <p:spPr>
          <a:xfrm>
            <a:off x="1719817" y="3421759"/>
            <a:ext cx="1719817" cy="1737091"/>
          </a:xfrm>
          <a:prstGeom prst="rtTriangle">
            <a:avLst/>
          </a:prstGeom>
          <a:solidFill>
            <a:srgbClr val="FF6D0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venir Next LT Pro"/>
              <a:ea typeface="Avenir"/>
              <a:cs typeface="Avenir"/>
              <a:sym typeface="Avenir"/>
            </a:endParaRPr>
          </a:p>
        </p:txBody>
      </p:sp>
      <p:sp>
        <p:nvSpPr>
          <p:cNvPr id="33" name="Google Shape;1375;p222">
            <a:extLst>
              <a:ext uri="{FF2B5EF4-FFF2-40B4-BE49-F238E27FC236}">
                <a16:creationId xmlns:a16="http://schemas.microsoft.com/office/drawing/2014/main" id="{31054068-C8C8-BD4F-B559-077FA5E9B0BC}"/>
              </a:ext>
            </a:extLst>
          </p:cNvPr>
          <p:cNvSpPr/>
          <p:nvPr/>
        </p:nvSpPr>
        <p:spPr>
          <a:xfrm rot="10800000">
            <a:off x="0" y="3421759"/>
            <a:ext cx="1719817" cy="1737091"/>
          </a:xfrm>
          <a:prstGeom prst="rtTriangle">
            <a:avLst/>
          </a:prstGeom>
          <a:solidFill>
            <a:srgbClr val="FF6D0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venir Next LT Pro"/>
              <a:ea typeface="Avenir"/>
              <a:cs typeface="Avenir"/>
              <a:sym typeface="Avenir"/>
            </a:endParaRPr>
          </a:p>
        </p:txBody>
      </p:sp>
      <p:pic>
        <p:nvPicPr>
          <p:cNvPr id="36" name="Google Shape;76;p9">
            <a:extLst>
              <a:ext uri="{FF2B5EF4-FFF2-40B4-BE49-F238E27FC236}">
                <a16:creationId xmlns:a16="http://schemas.microsoft.com/office/drawing/2014/main" id="{26E8DA2D-70EC-6740-92D5-ECD0A3EC12C3}"/>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17" name="Google Shape;72;p9">
            <a:extLst>
              <a:ext uri="{FF2B5EF4-FFF2-40B4-BE49-F238E27FC236}">
                <a16:creationId xmlns:a16="http://schemas.microsoft.com/office/drawing/2014/main" id="{35D7D4A2-5533-D84F-8BD6-42E7401C2A42}"/>
              </a:ext>
            </a:extLst>
          </p:cNvPr>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9" name="Google Shape;369;p41">
            <a:extLst>
              <a:ext uri="{FF2B5EF4-FFF2-40B4-BE49-F238E27FC236}">
                <a16:creationId xmlns:a16="http://schemas.microsoft.com/office/drawing/2014/main" id="{0A6D83B7-836D-0D40-8C50-D5A24A9D8CB3}"/>
              </a:ext>
            </a:extLst>
          </p:cNvPr>
          <p:cNvSpPr txBox="1"/>
          <p:nvPr/>
        </p:nvSpPr>
        <p:spPr>
          <a:xfrm>
            <a:off x="2514874" y="667100"/>
            <a:ext cx="196917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2022 mindset</a:t>
            </a:r>
          </a:p>
        </p:txBody>
      </p:sp>
      <p:sp>
        <p:nvSpPr>
          <p:cNvPr id="20" name="Google Shape;370;p41">
            <a:extLst>
              <a:ext uri="{FF2B5EF4-FFF2-40B4-BE49-F238E27FC236}">
                <a16:creationId xmlns:a16="http://schemas.microsoft.com/office/drawing/2014/main" id="{9D6EF232-F8AF-E745-9319-7EB1F327178A}"/>
              </a:ext>
            </a:extLst>
          </p:cNvPr>
          <p:cNvSpPr txBox="1"/>
          <p:nvPr/>
        </p:nvSpPr>
        <p:spPr>
          <a:xfrm>
            <a:off x="4673100" y="667100"/>
            <a:ext cx="194801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Pivoting priorities</a:t>
            </a:r>
          </a:p>
        </p:txBody>
      </p:sp>
      <p:sp>
        <p:nvSpPr>
          <p:cNvPr id="21" name="Google Shape;371;p41">
            <a:extLst>
              <a:ext uri="{FF2B5EF4-FFF2-40B4-BE49-F238E27FC236}">
                <a16:creationId xmlns:a16="http://schemas.microsoft.com/office/drawing/2014/main" id="{D5FAED23-AAC3-FC43-84C7-DF5C5EE9996C}"/>
              </a:ext>
            </a:extLst>
          </p:cNvPr>
          <p:cNvSpPr txBox="1"/>
          <p:nvPr/>
        </p:nvSpPr>
        <p:spPr>
          <a:xfrm>
            <a:off x="6826850" y="667100"/>
            <a:ext cx="194801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Lifestyle shifts</a:t>
            </a:r>
          </a:p>
        </p:txBody>
      </p:sp>
      <p:sp>
        <p:nvSpPr>
          <p:cNvPr id="22" name="Google Shape;375;p41">
            <a:extLst>
              <a:ext uri="{FF2B5EF4-FFF2-40B4-BE49-F238E27FC236}">
                <a16:creationId xmlns:a16="http://schemas.microsoft.com/office/drawing/2014/main" id="{7556FBD3-1CF1-AA48-A5C1-E164DD11B912}"/>
              </a:ext>
            </a:extLst>
          </p:cNvPr>
          <p:cNvSpPr txBox="1"/>
          <p:nvPr/>
        </p:nvSpPr>
        <p:spPr>
          <a:xfrm>
            <a:off x="2514874" y="1044525"/>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Most cautious of all believing COVID will continue well into 2023.</a:t>
            </a:r>
          </a:p>
        </p:txBody>
      </p:sp>
      <p:sp>
        <p:nvSpPr>
          <p:cNvPr id="23" name="Google Shape;376;p41">
            <a:extLst>
              <a:ext uri="{FF2B5EF4-FFF2-40B4-BE49-F238E27FC236}">
                <a16:creationId xmlns:a16="http://schemas.microsoft.com/office/drawing/2014/main" id="{499F4E3D-11E7-C74A-A588-9D6DD9E40AEE}"/>
              </a:ext>
            </a:extLst>
          </p:cNvPr>
          <p:cNvSpPr txBox="1"/>
          <p:nvPr/>
        </p:nvSpPr>
        <p:spPr>
          <a:xfrm>
            <a:off x="4673100" y="1044525"/>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Mental &amp; physical health; prepared for unforeseen future.</a:t>
            </a:r>
          </a:p>
        </p:txBody>
      </p:sp>
      <p:sp>
        <p:nvSpPr>
          <p:cNvPr id="24" name="Google Shape;377;p41">
            <a:extLst>
              <a:ext uri="{FF2B5EF4-FFF2-40B4-BE49-F238E27FC236}">
                <a16:creationId xmlns:a16="http://schemas.microsoft.com/office/drawing/2014/main" id="{4E5B20D3-08ED-C944-B601-53C35F4C1B7A}"/>
              </a:ext>
            </a:extLst>
          </p:cNvPr>
          <p:cNvSpPr txBox="1"/>
          <p:nvPr/>
        </p:nvSpPr>
        <p:spPr>
          <a:xfrm>
            <a:off x="6826850" y="1044525"/>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More discerning about food choices. Trying to live healthier life.</a:t>
            </a:r>
          </a:p>
        </p:txBody>
      </p:sp>
      <p:cxnSp>
        <p:nvCxnSpPr>
          <p:cNvPr id="25" name="Google Shape;378;p41">
            <a:extLst>
              <a:ext uri="{FF2B5EF4-FFF2-40B4-BE49-F238E27FC236}">
                <a16:creationId xmlns:a16="http://schemas.microsoft.com/office/drawing/2014/main" id="{3122D185-B3BC-BC48-AC51-A1152C42A492}"/>
              </a:ext>
            </a:extLst>
          </p:cNvPr>
          <p:cNvCxnSpPr/>
          <p:nvPr/>
        </p:nvCxnSpPr>
        <p:spPr>
          <a:xfrm>
            <a:off x="2512616" y="971170"/>
            <a:ext cx="1964700" cy="0"/>
          </a:xfrm>
          <a:prstGeom prst="straightConnector1">
            <a:avLst/>
          </a:prstGeom>
          <a:noFill/>
          <a:ln w="9525" cap="flat" cmpd="sng">
            <a:solidFill>
              <a:schemeClr val="bg1"/>
            </a:solidFill>
            <a:prstDash val="solid"/>
            <a:round/>
            <a:headEnd type="none" w="med" len="med"/>
            <a:tailEnd type="none" w="med" len="med"/>
          </a:ln>
        </p:spPr>
      </p:cxnSp>
      <p:cxnSp>
        <p:nvCxnSpPr>
          <p:cNvPr id="26" name="Google Shape;379;p41">
            <a:extLst>
              <a:ext uri="{FF2B5EF4-FFF2-40B4-BE49-F238E27FC236}">
                <a16:creationId xmlns:a16="http://schemas.microsoft.com/office/drawing/2014/main" id="{44ED51DA-BB68-1049-84FD-1055B240E0C3}"/>
              </a:ext>
            </a:extLst>
          </p:cNvPr>
          <p:cNvCxnSpPr/>
          <p:nvPr/>
        </p:nvCxnSpPr>
        <p:spPr>
          <a:xfrm>
            <a:off x="4661391" y="971170"/>
            <a:ext cx="1964700" cy="0"/>
          </a:xfrm>
          <a:prstGeom prst="straightConnector1">
            <a:avLst/>
          </a:prstGeom>
          <a:noFill/>
          <a:ln w="9525" cap="flat" cmpd="sng">
            <a:solidFill>
              <a:schemeClr val="bg1"/>
            </a:solidFill>
            <a:prstDash val="solid"/>
            <a:round/>
            <a:headEnd type="none" w="med" len="med"/>
            <a:tailEnd type="none" w="med" len="med"/>
          </a:ln>
        </p:spPr>
      </p:cxnSp>
      <p:cxnSp>
        <p:nvCxnSpPr>
          <p:cNvPr id="27" name="Google Shape;380;p41">
            <a:extLst>
              <a:ext uri="{FF2B5EF4-FFF2-40B4-BE49-F238E27FC236}">
                <a16:creationId xmlns:a16="http://schemas.microsoft.com/office/drawing/2014/main" id="{C684AFFB-1538-5748-8C45-7F193BB5437E}"/>
              </a:ext>
            </a:extLst>
          </p:cNvPr>
          <p:cNvCxnSpPr/>
          <p:nvPr/>
        </p:nvCxnSpPr>
        <p:spPr>
          <a:xfrm>
            <a:off x="6810166" y="971170"/>
            <a:ext cx="1964700" cy="0"/>
          </a:xfrm>
          <a:prstGeom prst="straightConnector1">
            <a:avLst/>
          </a:prstGeom>
          <a:noFill/>
          <a:ln w="9525" cap="flat" cmpd="sng">
            <a:solidFill>
              <a:schemeClr val="bg1"/>
            </a:solidFill>
            <a:prstDash val="solid"/>
            <a:round/>
            <a:headEnd type="none" w="med" len="med"/>
            <a:tailEnd type="none" w="med" len="med"/>
          </a:ln>
        </p:spPr>
      </p:cxnSp>
      <p:sp>
        <p:nvSpPr>
          <p:cNvPr id="28" name="Google Shape;369;p41">
            <a:extLst>
              <a:ext uri="{FF2B5EF4-FFF2-40B4-BE49-F238E27FC236}">
                <a16:creationId xmlns:a16="http://schemas.microsoft.com/office/drawing/2014/main" id="{D60E2FE1-A539-8A4D-B66F-83A3F845C703}"/>
              </a:ext>
            </a:extLst>
          </p:cNvPr>
          <p:cNvSpPr txBox="1"/>
          <p:nvPr/>
        </p:nvSpPr>
        <p:spPr>
          <a:xfrm>
            <a:off x="2514874" y="1853944"/>
            <a:ext cx="196917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Wallet choices</a:t>
            </a:r>
          </a:p>
        </p:txBody>
      </p:sp>
      <p:sp>
        <p:nvSpPr>
          <p:cNvPr id="29" name="Google Shape;370;p41">
            <a:extLst>
              <a:ext uri="{FF2B5EF4-FFF2-40B4-BE49-F238E27FC236}">
                <a16:creationId xmlns:a16="http://schemas.microsoft.com/office/drawing/2014/main" id="{8805D611-BC40-C149-ABD0-F865E4DBD2D3}"/>
              </a:ext>
            </a:extLst>
          </p:cNvPr>
          <p:cNvSpPr txBox="1"/>
          <p:nvPr/>
        </p:nvSpPr>
        <p:spPr>
          <a:xfrm>
            <a:off x="4673100" y="1853944"/>
            <a:ext cx="194801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Shopping decisions</a:t>
            </a:r>
          </a:p>
        </p:txBody>
      </p:sp>
      <p:sp>
        <p:nvSpPr>
          <p:cNvPr id="30" name="Google Shape;371;p41">
            <a:extLst>
              <a:ext uri="{FF2B5EF4-FFF2-40B4-BE49-F238E27FC236}">
                <a16:creationId xmlns:a16="http://schemas.microsoft.com/office/drawing/2014/main" id="{CF75152B-01A8-214F-A35A-C94A84FD0F5B}"/>
              </a:ext>
            </a:extLst>
          </p:cNvPr>
          <p:cNvSpPr txBox="1"/>
          <p:nvPr/>
        </p:nvSpPr>
        <p:spPr>
          <a:xfrm>
            <a:off x="6826850" y="1853944"/>
            <a:ext cx="194801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More likely to buy</a:t>
            </a:r>
          </a:p>
        </p:txBody>
      </p:sp>
      <p:sp>
        <p:nvSpPr>
          <p:cNvPr id="34" name="Google Shape;375;p41">
            <a:extLst>
              <a:ext uri="{FF2B5EF4-FFF2-40B4-BE49-F238E27FC236}">
                <a16:creationId xmlns:a16="http://schemas.microsoft.com/office/drawing/2014/main" id="{0E51AD1A-58D8-4342-BFF6-574FBB53EFD1}"/>
              </a:ext>
            </a:extLst>
          </p:cNvPr>
          <p:cNvSpPr txBox="1"/>
          <p:nvPr/>
        </p:nvSpPr>
        <p:spPr>
          <a:xfrm>
            <a:off x="2514874" y="2231369"/>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Focused rationalization on OOH but spend more @ home and on future security.</a:t>
            </a:r>
          </a:p>
          <a:p>
            <a:pPr lvl="0">
              <a:buSzPts val="1100"/>
            </a:pPr>
            <a:endParaRPr lang="en-NZ" sz="900">
              <a:solidFill>
                <a:schemeClr val="bg1"/>
              </a:solidFill>
              <a:latin typeface="Montserrat" panose="00000500000000000000" pitchFamily="2" charset="0"/>
              <a:ea typeface="Montserrat"/>
              <a:cs typeface="Montserrat"/>
              <a:sym typeface="Montserrat"/>
            </a:endParaRPr>
          </a:p>
          <a:p>
            <a:pPr lvl="0">
              <a:buSzPts val="1100"/>
            </a:pPr>
            <a:r>
              <a:rPr lang="en-NZ" sz="900">
                <a:solidFill>
                  <a:schemeClr val="bg1"/>
                </a:solidFill>
                <a:latin typeface="Montserrat" panose="00000500000000000000" pitchFamily="2" charset="0"/>
                <a:ea typeface="Montserrat"/>
                <a:cs typeface="Montserrat"/>
                <a:sym typeface="Montserrat"/>
              </a:rPr>
              <a:t>2nd most price aware of ▲ grocery costs.</a:t>
            </a:r>
          </a:p>
        </p:txBody>
      </p:sp>
      <p:sp>
        <p:nvSpPr>
          <p:cNvPr id="35" name="Google Shape;376;p41">
            <a:extLst>
              <a:ext uri="{FF2B5EF4-FFF2-40B4-BE49-F238E27FC236}">
                <a16:creationId xmlns:a16="http://schemas.microsoft.com/office/drawing/2014/main" id="{F8EE9C38-B6CC-1D41-904A-F4668FF38932}"/>
              </a:ext>
            </a:extLst>
          </p:cNvPr>
          <p:cNvSpPr txBox="1"/>
          <p:nvPr/>
        </p:nvSpPr>
        <p:spPr>
          <a:xfrm>
            <a:off x="4673100" y="2231369"/>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More likely to be offline shopper. Prefer local stores/brands.</a:t>
            </a:r>
          </a:p>
          <a:p>
            <a:pPr lvl="0">
              <a:buSzPts val="1100"/>
            </a:pPr>
            <a:endParaRPr lang="en-NZ" sz="900">
              <a:solidFill>
                <a:schemeClr val="bg1"/>
              </a:solidFill>
              <a:latin typeface="Montserrat" panose="00000500000000000000" pitchFamily="2" charset="0"/>
              <a:ea typeface="Montserrat"/>
              <a:cs typeface="Montserrat"/>
              <a:sym typeface="Montserrat"/>
            </a:endParaRPr>
          </a:p>
          <a:p>
            <a:pPr lvl="0">
              <a:buSzPts val="1100"/>
            </a:pPr>
            <a:r>
              <a:rPr lang="en-NZ" sz="900">
                <a:solidFill>
                  <a:schemeClr val="bg1"/>
                </a:solidFill>
                <a:latin typeface="Montserrat" panose="00000500000000000000" pitchFamily="2" charset="0"/>
                <a:ea typeface="Montserrat"/>
                <a:cs typeface="Montserrat"/>
                <a:sym typeface="Montserrat"/>
              </a:rPr>
              <a:t>Monitor overall cost or use saving tactics but remain loyal within repertoire.</a:t>
            </a:r>
          </a:p>
        </p:txBody>
      </p:sp>
      <p:sp>
        <p:nvSpPr>
          <p:cNvPr id="45" name="Google Shape;377;p41">
            <a:extLst>
              <a:ext uri="{FF2B5EF4-FFF2-40B4-BE49-F238E27FC236}">
                <a16:creationId xmlns:a16="http://schemas.microsoft.com/office/drawing/2014/main" id="{1CFEDFB0-DF8F-DC4D-B33C-4492003BA946}"/>
              </a:ext>
            </a:extLst>
          </p:cNvPr>
          <p:cNvSpPr txBox="1"/>
          <p:nvPr/>
        </p:nvSpPr>
        <p:spPr>
          <a:xfrm>
            <a:off x="6826850" y="2231369"/>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Affordability is increasing important as it is for others but focus on fresh produce and social causes.</a:t>
            </a:r>
          </a:p>
        </p:txBody>
      </p:sp>
      <p:cxnSp>
        <p:nvCxnSpPr>
          <p:cNvPr id="46" name="Google Shape;378;p41">
            <a:extLst>
              <a:ext uri="{FF2B5EF4-FFF2-40B4-BE49-F238E27FC236}">
                <a16:creationId xmlns:a16="http://schemas.microsoft.com/office/drawing/2014/main" id="{F782C989-CCB2-7D48-B427-415D7A4A82B9}"/>
              </a:ext>
            </a:extLst>
          </p:cNvPr>
          <p:cNvCxnSpPr/>
          <p:nvPr/>
        </p:nvCxnSpPr>
        <p:spPr>
          <a:xfrm>
            <a:off x="2512616" y="2158014"/>
            <a:ext cx="1964700" cy="0"/>
          </a:xfrm>
          <a:prstGeom prst="straightConnector1">
            <a:avLst/>
          </a:prstGeom>
          <a:noFill/>
          <a:ln w="9525" cap="flat" cmpd="sng">
            <a:solidFill>
              <a:schemeClr val="bg1"/>
            </a:solidFill>
            <a:prstDash val="solid"/>
            <a:round/>
            <a:headEnd type="none" w="med" len="med"/>
            <a:tailEnd type="none" w="med" len="med"/>
          </a:ln>
        </p:spPr>
      </p:cxnSp>
      <p:cxnSp>
        <p:nvCxnSpPr>
          <p:cNvPr id="47" name="Google Shape;379;p41">
            <a:extLst>
              <a:ext uri="{FF2B5EF4-FFF2-40B4-BE49-F238E27FC236}">
                <a16:creationId xmlns:a16="http://schemas.microsoft.com/office/drawing/2014/main" id="{91435B0D-4DDF-8445-B33E-3FFA5D52A319}"/>
              </a:ext>
            </a:extLst>
          </p:cNvPr>
          <p:cNvCxnSpPr/>
          <p:nvPr/>
        </p:nvCxnSpPr>
        <p:spPr>
          <a:xfrm>
            <a:off x="4661391" y="2158014"/>
            <a:ext cx="1964700" cy="0"/>
          </a:xfrm>
          <a:prstGeom prst="straightConnector1">
            <a:avLst/>
          </a:prstGeom>
          <a:noFill/>
          <a:ln w="9525" cap="flat" cmpd="sng">
            <a:solidFill>
              <a:schemeClr val="bg1"/>
            </a:solidFill>
            <a:prstDash val="solid"/>
            <a:round/>
            <a:headEnd type="none" w="med" len="med"/>
            <a:tailEnd type="none" w="med" len="med"/>
          </a:ln>
        </p:spPr>
      </p:cxnSp>
      <p:cxnSp>
        <p:nvCxnSpPr>
          <p:cNvPr id="48" name="Google Shape;380;p41">
            <a:extLst>
              <a:ext uri="{FF2B5EF4-FFF2-40B4-BE49-F238E27FC236}">
                <a16:creationId xmlns:a16="http://schemas.microsoft.com/office/drawing/2014/main" id="{83CAA3DD-59E3-6F44-A003-BD289A7F08E5}"/>
              </a:ext>
            </a:extLst>
          </p:cNvPr>
          <p:cNvCxnSpPr/>
          <p:nvPr/>
        </p:nvCxnSpPr>
        <p:spPr>
          <a:xfrm>
            <a:off x="6810166" y="2158014"/>
            <a:ext cx="1964700" cy="0"/>
          </a:xfrm>
          <a:prstGeom prst="straightConnector1">
            <a:avLst/>
          </a:prstGeom>
          <a:noFill/>
          <a:ln w="9525" cap="flat" cmpd="sng">
            <a:solidFill>
              <a:schemeClr val="bg1"/>
            </a:solidFill>
            <a:prstDash val="solid"/>
            <a:round/>
            <a:headEnd type="none" w="med" len="med"/>
            <a:tailEnd type="none" w="med" len="med"/>
          </a:ln>
        </p:spPr>
      </p:cxnSp>
      <p:sp>
        <p:nvSpPr>
          <p:cNvPr id="49" name="Google Shape;369;p41">
            <a:extLst>
              <a:ext uri="{FF2B5EF4-FFF2-40B4-BE49-F238E27FC236}">
                <a16:creationId xmlns:a16="http://schemas.microsoft.com/office/drawing/2014/main" id="{3579ED11-6C4C-BD46-86F5-734EFCD24FD7}"/>
              </a:ext>
            </a:extLst>
          </p:cNvPr>
          <p:cNvSpPr txBox="1"/>
          <p:nvPr/>
        </p:nvSpPr>
        <p:spPr>
          <a:xfrm>
            <a:off x="2514874" y="3282487"/>
            <a:ext cx="6259992" cy="530100"/>
          </a:xfrm>
          <a:prstGeom prst="rect">
            <a:avLst/>
          </a:prstGeom>
          <a:noFill/>
          <a:ln>
            <a:noFill/>
          </a:ln>
        </p:spPr>
        <p:txBody>
          <a:bodyPr spcFirstLastPara="1" wrap="square" lIns="0" tIns="0" rIns="0" bIns="45700" anchor="t" anchorCtr="0">
            <a:noAutofit/>
          </a:bodyPr>
          <a:lstStyle/>
          <a:p>
            <a:r>
              <a:rPr lang="en-NZ" b="1">
                <a:solidFill>
                  <a:schemeClr val="accent1"/>
                </a:solidFill>
                <a:latin typeface="Montserrat"/>
                <a:sym typeface="Montserrat"/>
              </a:rPr>
              <a:t>Growth opportunity</a:t>
            </a:r>
            <a:endParaRPr lang="en-US"/>
          </a:p>
        </p:txBody>
      </p:sp>
      <p:sp>
        <p:nvSpPr>
          <p:cNvPr id="50" name="Google Shape;375;p41">
            <a:extLst>
              <a:ext uri="{FF2B5EF4-FFF2-40B4-BE49-F238E27FC236}">
                <a16:creationId xmlns:a16="http://schemas.microsoft.com/office/drawing/2014/main" id="{E26050F6-979D-484A-BE21-BBE8F8DF206A}"/>
              </a:ext>
            </a:extLst>
          </p:cNvPr>
          <p:cNvSpPr txBox="1"/>
          <p:nvPr/>
        </p:nvSpPr>
        <p:spPr>
          <a:xfrm>
            <a:off x="2514874" y="3659912"/>
            <a:ext cx="6274476" cy="778017"/>
          </a:xfrm>
          <a:prstGeom prst="rect">
            <a:avLst/>
          </a:prstGeom>
          <a:noFill/>
          <a:ln>
            <a:noFill/>
          </a:ln>
        </p:spPr>
        <p:txBody>
          <a:bodyPr spcFirstLastPara="1" wrap="square" lIns="0" tIns="45700" rIns="0" bIns="45700" anchor="t" anchorCtr="0">
            <a:noAutofit/>
          </a:bodyPr>
          <a:lstStyle/>
          <a:p>
            <a:pPr marL="171450" lvl="0" indent="-171450">
              <a:buClr>
                <a:schemeClr val="bg1"/>
              </a:buClr>
              <a:buSzPts val="1100"/>
              <a:buFont typeface="Arial" panose="020B0604020202020204" pitchFamily="34" charset="0"/>
              <a:buChar char="•"/>
            </a:pPr>
            <a:r>
              <a:rPr lang="en-NZ" sz="900">
                <a:solidFill>
                  <a:schemeClr val="bg1"/>
                </a:solidFill>
                <a:latin typeface="Montserrat" panose="00000500000000000000" pitchFamily="2" charset="0"/>
                <a:ea typeface="Montserrat"/>
                <a:cs typeface="Montserrat"/>
                <a:sym typeface="Montserrat"/>
              </a:rPr>
              <a:t>Biggest group in society and representative of the future consumer class post pandemic where circumstances may stabilise but cautiousness is the new norm.</a:t>
            </a:r>
          </a:p>
          <a:p>
            <a:pPr marL="171450" lvl="0" indent="-171450">
              <a:buClr>
                <a:schemeClr val="bg1"/>
              </a:buClr>
              <a:buSzPts val="1100"/>
              <a:buFont typeface="Arial" panose="020B0604020202020204" pitchFamily="34" charset="0"/>
              <a:buChar char="•"/>
            </a:pPr>
            <a:r>
              <a:rPr lang="en-NZ" sz="900">
                <a:solidFill>
                  <a:schemeClr val="bg1"/>
                </a:solidFill>
                <a:latin typeface="Montserrat" panose="00000500000000000000" pitchFamily="2" charset="0"/>
                <a:ea typeface="Montserrat"/>
                <a:cs typeface="Montserrat"/>
                <a:sym typeface="Montserrat"/>
              </a:rPr>
              <a:t>They have spending ability but need more convincing than before. They weigh pros and cons of purchases more heavily and look for new values and attributes that are more important to them vs pre pandemic.</a:t>
            </a:r>
          </a:p>
          <a:p>
            <a:pPr marL="171450" lvl="0" indent="-171450">
              <a:buClr>
                <a:schemeClr val="bg1"/>
              </a:buClr>
              <a:buSzPts val="1100"/>
              <a:buFont typeface="Arial" panose="020B0604020202020204" pitchFamily="34" charset="0"/>
              <a:buChar char="•"/>
            </a:pPr>
            <a:r>
              <a:rPr lang="en-NZ" sz="900">
                <a:solidFill>
                  <a:schemeClr val="bg1"/>
                </a:solidFill>
                <a:latin typeface="Montserrat" panose="00000500000000000000" pitchFamily="2" charset="0"/>
                <a:ea typeface="Montserrat"/>
                <a:cs typeface="Montserrat"/>
                <a:sym typeface="Montserrat"/>
              </a:rPr>
              <a:t>After affordable prices, this group will be swayed by fresh produce, environmental credentials, known &amp; trusted, hygiene &amp; safety - so brands and retailers should target their trigger points and needs.</a:t>
            </a:r>
          </a:p>
          <a:p>
            <a:pPr marL="171450" lvl="0" indent="-171450">
              <a:buClr>
                <a:schemeClr val="bg1"/>
              </a:buClr>
              <a:buSzPts val="1100"/>
              <a:buFont typeface="Arial" panose="020B0604020202020204" pitchFamily="34" charset="0"/>
              <a:buChar char="•"/>
            </a:pPr>
            <a:endParaRPr lang="en-NZ" sz="900">
              <a:solidFill>
                <a:schemeClr val="bg1"/>
              </a:solidFill>
              <a:latin typeface="Montserrat" panose="00000500000000000000" pitchFamily="2" charset="0"/>
              <a:ea typeface="Montserrat"/>
              <a:cs typeface="Montserrat"/>
              <a:sym typeface="Montserrat"/>
            </a:endParaRPr>
          </a:p>
        </p:txBody>
      </p:sp>
      <p:cxnSp>
        <p:nvCxnSpPr>
          <p:cNvPr id="51" name="Google Shape;378;p41">
            <a:extLst>
              <a:ext uri="{FF2B5EF4-FFF2-40B4-BE49-F238E27FC236}">
                <a16:creationId xmlns:a16="http://schemas.microsoft.com/office/drawing/2014/main" id="{F39809C4-81F9-C14F-80C0-8A187EAF21A8}"/>
              </a:ext>
            </a:extLst>
          </p:cNvPr>
          <p:cNvCxnSpPr>
            <a:cxnSpLocks/>
          </p:cNvCxnSpPr>
          <p:nvPr/>
        </p:nvCxnSpPr>
        <p:spPr>
          <a:xfrm>
            <a:off x="2512616" y="3586557"/>
            <a:ext cx="6262250" cy="0"/>
          </a:xfrm>
          <a:prstGeom prst="straightConnector1">
            <a:avLst/>
          </a:prstGeom>
          <a:noFill/>
          <a:ln w="9525" cap="flat" cmpd="sng">
            <a:solidFill>
              <a:schemeClr val="accent1"/>
            </a:solidFill>
            <a:prstDash val="solid"/>
            <a:round/>
            <a:headEnd type="none" w="med" len="med"/>
            <a:tailEnd type="none" w="med" len="med"/>
          </a:ln>
        </p:spPr>
      </p:cxnSp>
      <p:sp>
        <p:nvSpPr>
          <p:cNvPr id="38" name="Google Shape;290;p26">
            <a:extLst>
              <a:ext uri="{FF2B5EF4-FFF2-40B4-BE49-F238E27FC236}">
                <a16:creationId xmlns:a16="http://schemas.microsoft.com/office/drawing/2014/main" id="{681D7E62-609D-B84E-8DB1-D50936403B73}"/>
              </a:ext>
            </a:extLst>
          </p:cNvPr>
          <p:cNvSpPr txBox="1">
            <a:spLocks/>
          </p:cNvSpPr>
          <p:nvPr/>
        </p:nvSpPr>
        <p:spPr>
          <a:xfrm>
            <a:off x="354650" y="667478"/>
            <a:ext cx="1952490" cy="393600"/>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1900"/>
              <a:buFont typeface="Montserrat"/>
              <a:buNone/>
              <a:defRPr sz="1900" b="1" i="0" u="none" strike="noStrike" cap="none">
                <a:solidFill>
                  <a:srgbClr val="FFFFFF"/>
                </a:solidFill>
                <a:latin typeface="Montserrat" panose="00000500000000000000" pitchFamily="2" charset="0"/>
                <a:ea typeface="Montserrat"/>
                <a:cs typeface="Montserrat"/>
                <a:sym typeface="Montserrat"/>
              </a:defRPr>
            </a:lvl1pPr>
            <a:lvl2pPr marR="0" lvl="1"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9pPr>
          </a:lstStyle>
          <a:p>
            <a:r>
              <a:rPr lang="en-PH">
                <a:highlight>
                  <a:srgbClr val="FF6D05"/>
                </a:highlight>
                <a:latin typeface="Montserrat"/>
              </a:rPr>
              <a:t>38%</a:t>
            </a:r>
            <a:r>
              <a:rPr lang="en-PH">
                <a:latin typeface="Montserrat"/>
              </a:rPr>
              <a:t> of consumers are </a:t>
            </a:r>
            <a:r>
              <a:rPr lang="en-PH">
                <a:highlight>
                  <a:srgbClr val="FF6D05"/>
                </a:highlight>
                <a:latin typeface="Montserrat"/>
              </a:rPr>
              <a:t>Cautious</a:t>
            </a:r>
            <a:endParaRPr lang="en-US">
              <a:highlight>
                <a:srgbClr val="FF6D05"/>
              </a:highlight>
            </a:endParaRPr>
          </a:p>
        </p:txBody>
      </p:sp>
      <p:sp>
        <p:nvSpPr>
          <p:cNvPr id="39" name="Subtitle 3">
            <a:extLst>
              <a:ext uri="{FF2B5EF4-FFF2-40B4-BE49-F238E27FC236}">
                <a16:creationId xmlns:a16="http://schemas.microsoft.com/office/drawing/2014/main" id="{34012CB4-3028-3646-92C5-0ABC6227F2FC}"/>
              </a:ext>
            </a:extLst>
          </p:cNvPr>
          <p:cNvSpPr txBox="1">
            <a:spLocks/>
          </p:cNvSpPr>
          <p:nvPr/>
        </p:nvSpPr>
        <p:spPr>
          <a:xfrm>
            <a:off x="354650" y="3296642"/>
            <a:ext cx="1952490" cy="384300"/>
          </a:xfrm>
          <a:prstGeom prst="rect">
            <a:avLst/>
          </a:prstGeom>
        </p:spPr>
        <p:txBody>
          <a:bodyPr spcFirstLastPara="1" vert="horz" wrap="square" lIns="0" tIns="91425" rIns="0" bIns="91425" rtlCol="0" anchor="t" anchorCtr="0">
            <a:noAutofit/>
          </a:bodyPr>
          <a:lstStyle>
            <a:defPPr marR="0" lvl="0" algn="l" rtl="0">
              <a:lnSpc>
                <a:spcPct val="100000"/>
              </a:lnSpc>
              <a:spcBef>
                <a:spcPts val="0"/>
              </a:spcBef>
              <a:spcAft>
                <a:spcPts val="0"/>
              </a:spcAft>
            </a:defPPr>
            <a:lvl1pPr marL="311150" marR="0" lvl="0" indent="-311150" algn="l" rtl="0">
              <a:lnSpc>
                <a:spcPct val="100000"/>
              </a:lnSpc>
              <a:spcBef>
                <a:spcPts val="0"/>
              </a:spcBef>
              <a:spcAft>
                <a:spcPts val="0"/>
              </a:spcAft>
              <a:buClr>
                <a:srgbClr val="FFFFFF"/>
              </a:buClr>
              <a:buSzPts val="1500"/>
              <a:buFont typeface="Arial"/>
              <a:buNone/>
              <a:defRPr sz="1500" b="0" i="0" u="none" strike="noStrike" cap="none">
                <a:solidFill>
                  <a:srgbClr val="FFFFFF"/>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9pPr>
          </a:lstStyle>
          <a:p>
            <a:pPr marL="0" indent="0"/>
            <a:r>
              <a:rPr lang="en-AU" b="1"/>
              <a:t>Make more savvy choices to conserve spend.</a:t>
            </a:r>
          </a:p>
        </p:txBody>
      </p:sp>
      <p:pic>
        <p:nvPicPr>
          <p:cNvPr id="43" name="Picture 42">
            <a:extLst>
              <a:ext uri="{FF2B5EF4-FFF2-40B4-BE49-F238E27FC236}">
                <a16:creationId xmlns:a16="http://schemas.microsoft.com/office/drawing/2014/main" id="{8E892A0A-8FFB-3B43-AB41-511B4CD450F3}"/>
              </a:ext>
            </a:extLst>
          </p:cNvPr>
          <p:cNvPicPr>
            <a:picLocks noChangeAspect="1"/>
          </p:cNvPicPr>
          <p:nvPr/>
        </p:nvPicPr>
        <p:blipFill>
          <a:blip r:embed="rId4"/>
          <a:stretch>
            <a:fillRect/>
          </a:stretch>
        </p:blipFill>
        <p:spPr>
          <a:xfrm>
            <a:off x="286315" y="1797353"/>
            <a:ext cx="1447199" cy="1447199"/>
          </a:xfrm>
          <a:prstGeom prst="rect">
            <a:avLst/>
          </a:prstGeom>
        </p:spPr>
      </p:pic>
    </p:spTree>
    <p:extLst>
      <p:ext uri="{BB962C8B-B14F-4D97-AF65-F5344CB8AC3E}">
        <p14:creationId xmlns:p14="http://schemas.microsoft.com/office/powerpoint/2010/main" val="41770191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37" name="Google Shape;126;p181">
            <a:extLst>
              <a:ext uri="{FF2B5EF4-FFF2-40B4-BE49-F238E27FC236}">
                <a16:creationId xmlns:a16="http://schemas.microsoft.com/office/drawing/2014/main" id="{F0FD72C2-950F-2946-BAD3-9023EE1A14E2}"/>
              </a:ext>
            </a:extLst>
          </p:cNvPr>
          <p:cNvSpPr/>
          <p:nvPr/>
        </p:nvSpPr>
        <p:spPr>
          <a:xfrm>
            <a:off x="0" y="50"/>
            <a:ext cx="5107500" cy="5158800"/>
          </a:xfrm>
          <a:prstGeom prst="rtTriangle">
            <a:avLst/>
          </a:prstGeom>
          <a:solidFill>
            <a:schemeClr val="tx1">
              <a:lumMod val="95000"/>
              <a:lumOff val="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26"/>
          <p:cNvSpPr txBox="1">
            <a:spLocks noGrp="1"/>
          </p:cNvSpPr>
          <p:nvPr>
            <p:ph type="sldNum" sz="quarter" idx="4294967295"/>
          </p:nvPr>
        </p:nvSpPr>
        <p:spPr>
          <a:xfrm>
            <a:off x="6732050" y="4347258"/>
            <a:ext cx="2057400" cy="274637"/>
          </a:xfrm>
          <a:prstGeom prst="rect">
            <a:avLst/>
          </a:prstGeom>
        </p:spPr>
        <p:txBody>
          <a:bodyPr spcFirstLastPara="1" wrap="square" lIns="91425" tIns="91425" rIns="91425" bIns="91425" anchor="ctr" anchorCtr="0">
            <a:noAutofit/>
          </a:bodyPr>
          <a:lstStyle/>
          <a:p>
            <a:pPr lvl="0"/>
            <a:fld id="{00000000-1234-1234-1234-123412341234}" type="slidenum">
              <a:rPr lang="en">
                <a:latin typeface="Montserrat" panose="00000500000000000000" pitchFamily="2" charset="0"/>
              </a:rPr>
              <a:pPr lvl="0"/>
              <a:t>43</a:t>
            </a:fld>
            <a:endParaRPr lang="en">
              <a:latin typeface="Montserrat" panose="00000500000000000000" pitchFamily="2" charset="0"/>
            </a:endParaRPr>
          </a:p>
        </p:txBody>
      </p:sp>
      <p:sp>
        <p:nvSpPr>
          <p:cNvPr id="31" name="Google Shape;1373;p222">
            <a:extLst>
              <a:ext uri="{FF2B5EF4-FFF2-40B4-BE49-F238E27FC236}">
                <a16:creationId xmlns:a16="http://schemas.microsoft.com/office/drawing/2014/main" id="{24728C53-2A06-8E4E-90AF-47D72EAC2B44}"/>
              </a:ext>
            </a:extLst>
          </p:cNvPr>
          <p:cNvSpPr/>
          <p:nvPr/>
        </p:nvSpPr>
        <p:spPr>
          <a:xfrm>
            <a:off x="7749" y="1684668"/>
            <a:ext cx="1719817" cy="1737091"/>
          </a:xfrm>
          <a:prstGeom prst="rtTriangle">
            <a:avLst/>
          </a:prstGeom>
          <a:solidFill>
            <a:srgbClr val="008F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venir Next LT Pro"/>
              <a:ea typeface="Avenir"/>
              <a:cs typeface="Avenir"/>
              <a:sym typeface="Avenir"/>
            </a:endParaRPr>
          </a:p>
        </p:txBody>
      </p:sp>
      <p:sp>
        <p:nvSpPr>
          <p:cNvPr id="32" name="Google Shape;1374;p222">
            <a:extLst>
              <a:ext uri="{FF2B5EF4-FFF2-40B4-BE49-F238E27FC236}">
                <a16:creationId xmlns:a16="http://schemas.microsoft.com/office/drawing/2014/main" id="{009B6208-9F4B-B941-A6A8-4A543ADA24CF}"/>
              </a:ext>
            </a:extLst>
          </p:cNvPr>
          <p:cNvSpPr/>
          <p:nvPr/>
        </p:nvSpPr>
        <p:spPr>
          <a:xfrm>
            <a:off x="1719817" y="3421759"/>
            <a:ext cx="1719817" cy="1737091"/>
          </a:xfrm>
          <a:prstGeom prst="rtTriangle">
            <a:avLst/>
          </a:prstGeom>
          <a:solidFill>
            <a:srgbClr val="008F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venir Next LT Pro"/>
              <a:ea typeface="Avenir"/>
              <a:cs typeface="Avenir"/>
              <a:sym typeface="Avenir"/>
            </a:endParaRPr>
          </a:p>
        </p:txBody>
      </p:sp>
      <p:sp>
        <p:nvSpPr>
          <p:cNvPr id="33" name="Google Shape;1375;p222">
            <a:extLst>
              <a:ext uri="{FF2B5EF4-FFF2-40B4-BE49-F238E27FC236}">
                <a16:creationId xmlns:a16="http://schemas.microsoft.com/office/drawing/2014/main" id="{31054068-C8C8-BD4F-B559-077FA5E9B0BC}"/>
              </a:ext>
            </a:extLst>
          </p:cNvPr>
          <p:cNvSpPr/>
          <p:nvPr/>
        </p:nvSpPr>
        <p:spPr>
          <a:xfrm rot="10800000">
            <a:off x="0" y="3421759"/>
            <a:ext cx="1719817" cy="1737091"/>
          </a:xfrm>
          <a:prstGeom prst="rtTriangle">
            <a:avLst/>
          </a:prstGeom>
          <a:solidFill>
            <a:srgbClr val="008F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venir Next LT Pro"/>
              <a:ea typeface="Avenir"/>
              <a:cs typeface="Avenir"/>
              <a:sym typeface="Avenir"/>
            </a:endParaRPr>
          </a:p>
        </p:txBody>
      </p:sp>
      <p:pic>
        <p:nvPicPr>
          <p:cNvPr id="36" name="Google Shape;76;p9">
            <a:extLst>
              <a:ext uri="{FF2B5EF4-FFF2-40B4-BE49-F238E27FC236}">
                <a16:creationId xmlns:a16="http://schemas.microsoft.com/office/drawing/2014/main" id="{26E8DA2D-70EC-6740-92D5-ECD0A3EC12C3}"/>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17" name="Google Shape;72;p9">
            <a:extLst>
              <a:ext uri="{FF2B5EF4-FFF2-40B4-BE49-F238E27FC236}">
                <a16:creationId xmlns:a16="http://schemas.microsoft.com/office/drawing/2014/main" id="{B734F54F-218F-514D-B8B4-2A57B96BD70F}"/>
              </a:ext>
            </a:extLst>
          </p:cNvPr>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8" name="Google Shape;369;p41">
            <a:extLst>
              <a:ext uri="{FF2B5EF4-FFF2-40B4-BE49-F238E27FC236}">
                <a16:creationId xmlns:a16="http://schemas.microsoft.com/office/drawing/2014/main" id="{E426F65A-0EDC-0646-A52D-D68C6D07CE26}"/>
              </a:ext>
            </a:extLst>
          </p:cNvPr>
          <p:cNvSpPr txBox="1"/>
          <p:nvPr/>
        </p:nvSpPr>
        <p:spPr>
          <a:xfrm>
            <a:off x="2514874" y="674413"/>
            <a:ext cx="196917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2022 mindset</a:t>
            </a:r>
          </a:p>
        </p:txBody>
      </p:sp>
      <p:sp>
        <p:nvSpPr>
          <p:cNvPr id="19" name="Google Shape;370;p41">
            <a:extLst>
              <a:ext uri="{FF2B5EF4-FFF2-40B4-BE49-F238E27FC236}">
                <a16:creationId xmlns:a16="http://schemas.microsoft.com/office/drawing/2014/main" id="{0260710E-86E2-1E43-BB37-6022785F6E60}"/>
              </a:ext>
            </a:extLst>
          </p:cNvPr>
          <p:cNvSpPr txBox="1"/>
          <p:nvPr/>
        </p:nvSpPr>
        <p:spPr>
          <a:xfrm>
            <a:off x="4673100" y="674413"/>
            <a:ext cx="194801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Pivoting priorities</a:t>
            </a:r>
          </a:p>
        </p:txBody>
      </p:sp>
      <p:sp>
        <p:nvSpPr>
          <p:cNvPr id="20" name="Google Shape;371;p41">
            <a:extLst>
              <a:ext uri="{FF2B5EF4-FFF2-40B4-BE49-F238E27FC236}">
                <a16:creationId xmlns:a16="http://schemas.microsoft.com/office/drawing/2014/main" id="{4A36E2B1-F67B-A042-B77F-B70375BC6670}"/>
              </a:ext>
            </a:extLst>
          </p:cNvPr>
          <p:cNvSpPr txBox="1"/>
          <p:nvPr/>
        </p:nvSpPr>
        <p:spPr>
          <a:xfrm>
            <a:off x="6826850" y="674413"/>
            <a:ext cx="194801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Lifestyle shifts</a:t>
            </a:r>
          </a:p>
        </p:txBody>
      </p:sp>
      <p:sp>
        <p:nvSpPr>
          <p:cNvPr id="21" name="Google Shape;375;p41">
            <a:extLst>
              <a:ext uri="{FF2B5EF4-FFF2-40B4-BE49-F238E27FC236}">
                <a16:creationId xmlns:a16="http://schemas.microsoft.com/office/drawing/2014/main" id="{6CBBB16A-08FE-134F-903E-B173CAC90AE5}"/>
              </a:ext>
            </a:extLst>
          </p:cNvPr>
          <p:cNvSpPr txBox="1"/>
          <p:nvPr/>
        </p:nvSpPr>
        <p:spPr>
          <a:xfrm>
            <a:off x="2514874" y="1051838"/>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Some will live without fear, but majority still cautious.</a:t>
            </a:r>
          </a:p>
        </p:txBody>
      </p:sp>
      <p:sp>
        <p:nvSpPr>
          <p:cNvPr id="22" name="Google Shape;376;p41">
            <a:extLst>
              <a:ext uri="{FF2B5EF4-FFF2-40B4-BE49-F238E27FC236}">
                <a16:creationId xmlns:a16="http://schemas.microsoft.com/office/drawing/2014/main" id="{6423FD87-C0AA-FB4D-BC5C-29DD121EB3F6}"/>
              </a:ext>
            </a:extLst>
          </p:cNvPr>
          <p:cNvSpPr txBox="1"/>
          <p:nvPr/>
        </p:nvSpPr>
        <p:spPr>
          <a:xfrm>
            <a:off x="4673100" y="1051838"/>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Keen to revert to OOH activities; travel; dining out.</a:t>
            </a:r>
          </a:p>
        </p:txBody>
      </p:sp>
      <p:sp>
        <p:nvSpPr>
          <p:cNvPr id="23" name="Google Shape;377;p41">
            <a:extLst>
              <a:ext uri="{FF2B5EF4-FFF2-40B4-BE49-F238E27FC236}">
                <a16:creationId xmlns:a16="http://schemas.microsoft.com/office/drawing/2014/main" id="{8B6EC76F-7AC6-674C-BFF7-404FCB524404}"/>
              </a:ext>
            </a:extLst>
          </p:cNvPr>
          <p:cNvSpPr txBox="1"/>
          <p:nvPr/>
        </p:nvSpPr>
        <p:spPr>
          <a:xfrm>
            <a:off x="6826850" y="1051838"/>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Fewer have made </a:t>
            </a:r>
            <a:r>
              <a:rPr lang="en-NZ" sz="900" err="1">
                <a:solidFill>
                  <a:schemeClr val="bg1"/>
                </a:solidFill>
                <a:latin typeface="Montserrat" panose="00000500000000000000" pitchFamily="2" charset="0"/>
                <a:ea typeface="Montserrat"/>
                <a:cs typeface="Montserrat"/>
                <a:sym typeface="Montserrat"/>
              </a:rPr>
              <a:t>behavioral</a:t>
            </a:r>
            <a:r>
              <a:rPr lang="en-NZ" sz="900">
                <a:solidFill>
                  <a:schemeClr val="bg1"/>
                </a:solidFill>
                <a:latin typeface="Montserrat" panose="00000500000000000000" pitchFamily="2" charset="0"/>
                <a:ea typeface="Montserrat"/>
                <a:cs typeface="Montserrat"/>
                <a:sym typeface="Montserrat"/>
              </a:rPr>
              <a:t> changes.</a:t>
            </a:r>
          </a:p>
        </p:txBody>
      </p:sp>
      <p:cxnSp>
        <p:nvCxnSpPr>
          <p:cNvPr id="24" name="Google Shape;378;p41">
            <a:extLst>
              <a:ext uri="{FF2B5EF4-FFF2-40B4-BE49-F238E27FC236}">
                <a16:creationId xmlns:a16="http://schemas.microsoft.com/office/drawing/2014/main" id="{CA900436-BFDC-D64B-9ED7-13CBFA236485}"/>
              </a:ext>
            </a:extLst>
          </p:cNvPr>
          <p:cNvCxnSpPr/>
          <p:nvPr/>
        </p:nvCxnSpPr>
        <p:spPr>
          <a:xfrm>
            <a:off x="2512616" y="978483"/>
            <a:ext cx="1964700" cy="0"/>
          </a:xfrm>
          <a:prstGeom prst="straightConnector1">
            <a:avLst/>
          </a:prstGeom>
          <a:noFill/>
          <a:ln w="9525" cap="flat" cmpd="sng">
            <a:solidFill>
              <a:schemeClr val="bg1"/>
            </a:solidFill>
            <a:prstDash val="solid"/>
            <a:round/>
            <a:headEnd type="none" w="med" len="med"/>
            <a:tailEnd type="none" w="med" len="med"/>
          </a:ln>
        </p:spPr>
      </p:cxnSp>
      <p:cxnSp>
        <p:nvCxnSpPr>
          <p:cNvPr id="25" name="Google Shape;379;p41">
            <a:extLst>
              <a:ext uri="{FF2B5EF4-FFF2-40B4-BE49-F238E27FC236}">
                <a16:creationId xmlns:a16="http://schemas.microsoft.com/office/drawing/2014/main" id="{C5A41A51-0CF7-584A-B21A-B1153D69CBD1}"/>
              </a:ext>
            </a:extLst>
          </p:cNvPr>
          <p:cNvCxnSpPr/>
          <p:nvPr/>
        </p:nvCxnSpPr>
        <p:spPr>
          <a:xfrm>
            <a:off x="4661391" y="978483"/>
            <a:ext cx="1964700" cy="0"/>
          </a:xfrm>
          <a:prstGeom prst="straightConnector1">
            <a:avLst/>
          </a:prstGeom>
          <a:noFill/>
          <a:ln w="9525" cap="flat" cmpd="sng">
            <a:solidFill>
              <a:schemeClr val="bg1"/>
            </a:solidFill>
            <a:prstDash val="solid"/>
            <a:round/>
            <a:headEnd type="none" w="med" len="med"/>
            <a:tailEnd type="none" w="med" len="med"/>
          </a:ln>
        </p:spPr>
      </p:cxnSp>
      <p:cxnSp>
        <p:nvCxnSpPr>
          <p:cNvPr id="26" name="Google Shape;380;p41">
            <a:extLst>
              <a:ext uri="{FF2B5EF4-FFF2-40B4-BE49-F238E27FC236}">
                <a16:creationId xmlns:a16="http://schemas.microsoft.com/office/drawing/2014/main" id="{D1F9F9E8-B62E-834D-8A72-6C3773A48B68}"/>
              </a:ext>
            </a:extLst>
          </p:cNvPr>
          <p:cNvCxnSpPr/>
          <p:nvPr/>
        </p:nvCxnSpPr>
        <p:spPr>
          <a:xfrm>
            <a:off x="6810166" y="978483"/>
            <a:ext cx="1964700" cy="0"/>
          </a:xfrm>
          <a:prstGeom prst="straightConnector1">
            <a:avLst/>
          </a:prstGeom>
          <a:noFill/>
          <a:ln w="9525" cap="flat" cmpd="sng">
            <a:solidFill>
              <a:schemeClr val="bg1"/>
            </a:solidFill>
            <a:prstDash val="solid"/>
            <a:round/>
            <a:headEnd type="none" w="med" len="med"/>
            <a:tailEnd type="none" w="med" len="med"/>
          </a:ln>
        </p:spPr>
      </p:cxnSp>
      <p:sp>
        <p:nvSpPr>
          <p:cNvPr id="27" name="Google Shape;369;p41">
            <a:extLst>
              <a:ext uri="{FF2B5EF4-FFF2-40B4-BE49-F238E27FC236}">
                <a16:creationId xmlns:a16="http://schemas.microsoft.com/office/drawing/2014/main" id="{FB90E843-17C7-5849-88D8-76B015709EC8}"/>
              </a:ext>
            </a:extLst>
          </p:cNvPr>
          <p:cNvSpPr txBox="1"/>
          <p:nvPr/>
        </p:nvSpPr>
        <p:spPr>
          <a:xfrm>
            <a:off x="2514874" y="1861257"/>
            <a:ext cx="196917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Wallet choices</a:t>
            </a:r>
          </a:p>
        </p:txBody>
      </p:sp>
      <p:sp>
        <p:nvSpPr>
          <p:cNvPr id="28" name="Google Shape;370;p41">
            <a:extLst>
              <a:ext uri="{FF2B5EF4-FFF2-40B4-BE49-F238E27FC236}">
                <a16:creationId xmlns:a16="http://schemas.microsoft.com/office/drawing/2014/main" id="{DBC443D5-3E8E-BC40-AB20-2B173BCB3666}"/>
              </a:ext>
            </a:extLst>
          </p:cNvPr>
          <p:cNvSpPr txBox="1"/>
          <p:nvPr/>
        </p:nvSpPr>
        <p:spPr>
          <a:xfrm>
            <a:off x="4673100" y="1861257"/>
            <a:ext cx="194801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Shopping decisions</a:t>
            </a:r>
          </a:p>
        </p:txBody>
      </p:sp>
      <p:sp>
        <p:nvSpPr>
          <p:cNvPr id="29" name="Google Shape;371;p41">
            <a:extLst>
              <a:ext uri="{FF2B5EF4-FFF2-40B4-BE49-F238E27FC236}">
                <a16:creationId xmlns:a16="http://schemas.microsoft.com/office/drawing/2014/main" id="{94D46CDF-7CB9-B54F-B715-570D6B4E5E28}"/>
              </a:ext>
            </a:extLst>
          </p:cNvPr>
          <p:cNvSpPr txBox="1"/>
          <p:nvPr/>
        </p:nvSpPr>
        <p:spPr>
          <a:xfrm>
            <a:off x="6826850" y="1861257"/>
            <a:ext cx="194801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More likely to buy</a:t>
            </a:r>
          </a:p>
        </p:txBody>
      </p:sp>
      <p:sp>
        <p:nvSpPr>
          <p:cNvPr id="30" name="Google Shape;375;p41">
            <a:extLst>
              <a:ext uri="{FF2B5EF4-FFF2-40B4-BE49-F238E27FC236}">
                <a16:creationId xmlns:a16="http://schemas.microsoft.com/office/drawing/2014/main" id="{82998C11-65DC-EF46-998D-CC8A0CD5D413}"/>
              </a:ext>
            </a:extLst>
          </p:cNvPr>
          <p:cNvSpPr txBox="1"/>
          <p:nvPr/>
        </p:nvSpPr>
        <p:spPr>
          <a:xfrm>
            <a:off x="2514874" y="2238682"/>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Increase spend in almost all areas ex OOH dining/entertainment &amp; O/S travel.</a:t>
            </a:r>
          </a:p>
          <a:p>
            <a:pPr lvl="0">
              <a:buSzPts val="1100"/>
            </a:pPr>
            <a:endParaRPr lang="en-NZ" sz="900">
              <a:solidFill>
                <a:schemeClr val="bg1"/>
              </a:solidFill>
              <a:latin typeface="Montserrat" panose="00000500000000000000" pitchFamily="2" charset="0"/>
              <a:ea typeface="Montserrat"/>
              <a:cs typeface="Montserrat"/>
              <a:sym typeface="Montserrat"/>
            </a:endParaRPr>
          </a:p>
          <a:p>
            <a:pPr lvl="0">
              <a:buSzPts val="1100"/>
            </a:pPr>
            <a:r>
              <a:rPr lang="en-NZ" sz="900">
                <a:solidFill>
                  <a:schemeClr val="bg1"/>
                </a:solidFill>
                <a:latin typeface="Montserrat" panose="00000500000000000000" pitchFamily="2" charset="0"/>
                <a:ea typeface="Montserrat"/>
                <a:cs typeface="Montserrat"/>
                <a:sym typeface="Montserrat"/>
              </a:rPr>
              <a:t>Least price aware of ▲ grocery costs.</a:t>
            </a:r>
          </a:p>
        </p:txBody>
      </p:sp>
      <p:sp>
        <p:nvSpPr>
          <p:cNvPr id="34" name="Google Shape;376;p41">
            <a:extLst>
              <a:ext uri="{FF2B5EF4-FFF2-40B4-BE49-F238E27FC236}">
                <a16:creationId xmlns:a16="http://schemas.microsoft.com/office/drawing/2014/main" id="{DA3DD96E-E819-164D-A2A5-3EBEEFC4FB1C}"/>
              </a:ext>
            </a:extLst>
          </p:cNvPr>
          <p:cNvSpPr txBox="1"/>
          <p:nvPr/>
        </p:nvSpPr>
        <p:spPr>
          <a:xfrm>
            <a:off x="4673100" y="2238682"/>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More likely to be offline shopper</a:t>
            </a:r>
          </a:p>
          <a:p>
            <a:pPr lvl="0">
              <a:buSzPts val="1100"/>
            </a:pPr>
            <a:r>
              <a:rPr lang="en-NZ" sz="900">
                <a:solidFill>
                  <a:schemeClr val="bg1"/>
                </a:solidFill>
                <a:latin typeface="Montserrat" panose="00000500000000000000" pitchFamily="2" charset="0"/>
                <a:ea typeface="Montserrat"/>
                <a:cs typeface="Montserrat"/>
                <a:sym typeface="Montserrat"/>
              </a:rPr>
              <a:t>Shop local. Pantry stock to avoid OOS</a:t>
            </a:r>
          </a:p>
          <a:p>
            <a:pPr lvl="0">
              <a:buSzPts val="1100"/>
            </a:pPr>
            <a:endParaRPr lang="en-NZ" sz="900">
              <a:solidFill>
                <a:schemeClr val="bg1"/>
              </a:solidFill>
              <a:latin typeface="Montserrat" panose="00000500000000000000" pitchFamily="2" charset="0"/>
              <a:ea typeface="Montserrat"/>
              <a:cs typeface="Montserrat"/>
              <a:sym typeface="Montserrat"/>
            </a:endParaRPr>
          </a:p>
          <a:p>
            <a:pPr lvl="0">
              <a:buSzPts val="1100"/>
            </a:pPr>
            <a:r>
              <a:rPr lang="en-NZ" sz="900">
                <a:solidFill>
                  <a:schemeClr val="bg1"/>
                </a:solidFill>
                <a:latin typeface="Montserrat" panose="00000500000000000000" pitchFamily="2" charset="0"/>
                <a:ea typeface="Montserrat"/>
                <a:cs typeface="Montserrat"/>
                <a:sym typeface="Montserrat"/>
              </a:rPr>
              <a:t>Less likely to have changed way they shop to save – most brand loyal</a:t>
            </a:r>
          </a:p>
        </p:txBody>
      </p:sp>
      <p:sp>
        <p:nvSpPr>
          <p:cNvPr id="35" name="Google Shape;377;p41">
            <a:extLst>
              <a:ext uri="{FF2B5EF4-FFF2-40B4-BE49-F238E27FC236}">
                <a16:creationId xmlns:a16="http://schemas.microsoft.com/office/drawing/2014/main" id="{AC11D383-DC35-6242-AE17-A2A205AB1DF4}"/>
              </a:ext>
            </a:extLst>
          </p:cNvPr>
          <p:cNvSpPr txBox="1"/>
          <p:nvPr/>
        </p:nvSpPr>
        <p:spPr>
          <a:xfrm>
            <a:off x="6826850" y="2238682"/>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Environment and fresh produce are more on radar than before</a:t>
            </a:r>
          </a:p>
          <a:p>
            <a:pPr lvl="0">
              <a:buSzPts val="1100"/>
            </a:pPr>
            <a:endParaRPr lang="en-NZ" sz="900">
              <a:solidFill>
                <a:schemeClr val="bg1"/>
              </a:solidFill>
              <a:latin typeface="Montserrat" panose="00000500000000000000" pitchFamily="2" charset="0"/>
              <a:ea typeface="Montserrat"/>
              <a:cs typeface="Montserrat"/>
              <a:sym typeface="Montserrat"/>
            </a:endParaRPr>
          </a:p>
        </p:txBody>
      </p:sp>
      <p:cxnSp>
        <p:nvCxnSpPr>
          <p:cNvPr id="45" name="Google Shape;378;p41">
            <a:extLst>
              <a:ext uri="{FF2B5EF4-FFF2-40B4-BE49-F238E27FC236}">
                <a16:creationId xmlns:a16="http://schemas.microsoft.com/office/drawing/2014/main" id="{C4587F4A-4A15-9140-9718-F8C4219BADFC}"/>
              </a:ext>
            </a:extLst>
          </p:cNvPr>
          <p:cNvCxnSpPr/>
          <p:nvPr/>
        </p:nvCxnSpPr>
        <p:spPr>
          <a:xfrm>
            <a:off x="2512616" y="2165327"/>
            <a:ext cx="1964700" cy="0"/>
          </a:xfrm>
          <a:prstGeom prst="straightConnector1">
            <a:avLst/>
          </a:prstGeom>
          <a:noFill/>
          <a:ln w="9525" cap="flat" cmpd="sng">
            <a:solidFill>
              <a:schemeClr val="bg1"/>
            </a:solidFill>
            <a:prstDash val="solid"/>
            <a:round/>
            <a:headEnd type="none" w="med" len="med"/>
            <a:tailEnd type="none" w="med" len="med"/>
          </a:ln>
        </p:spPr>
      </p:cxnSp>
      <p:cxnSp>
        <p:nvCxnSpPr>
          <p:cNvPr id="46" name="Google Shape;379;p41">
            <a:extLst>
              <a:ext uri="{FF2B5EF4-FFF2-40B4-BE49-F238E27FC236}">
                <a16:creationId xmlns:a16="http://schemas.microsoft.com/office/drawing/2014/main" id="{6B6FFF80-12BC-D640-A762-BC38734DE10C}"/>
              </a:ext>
            </a:extLst>
          </p:cNvPr>
          <p:cNvCxnSpPr/>
          <p:nvPr/>
        </p:nvCxnSpPr>
        <p:spPr>
          <a:xfrm>
            <a:off x="4661391" y="2165327"/>
            <a:ext cx="1964700" cy="0"/>
          </a:xfrm>
          <a:prstGeom prst="straightConnector1">
            <a:avLst/>
          </a:prstGeom>
          <a:noFill/>
          <a:ln w="9525" cap="flat" cmpd="sng">
            <a:solidFill>
              <a:schemeClr val="bg1"/>
            </a:solidFill>
            <a:prstDash val="solid"/>
            <a:round/>
            <a:headEnd type="none" w="med" len="med"/>
            <a:tailEnd type="none" w="med" len="med"/>
          </a:ln>
        </p:spPr>
      </p:cxnSp>
      <p:cxnSp>
        <p:nvCxnSpPr>
          <p:cNvPr id="47" name="Google Shape;380;p41">
            <a:extLst>
              <a:ext uri="{FF2B5EF4-FFF2-40B4-BE49-F238E27FC236}">
                <a16:creationId xmlns:a16="http://schemas.microsoft.com/office/drawing/2014/main" id="{4C4B06CE-735B-2E42-8396-B281037816D3}"/>
              </a:ext>
            </a:extLst>
          </p:cNvPr>
          <p:cNvCxnSpPr/>
          <p:nvPr/>
        </p:nvCxnSpPr>
        <p:spPr>
          <a:xfrm>
            <a:off x="6810166" y="2165327"/>
            <a:ext cx="1964700" cy="0"/>
          </a:xfrm>
          <a:prstGeom prst="straightConnector1">
            <a:avLst/>
          </a:prstGeom>
          <a:noFill/>
          <a:ln w="9525" cap="flat" cmpd="sng">
            <a:solidFill>
              <a:schemeClr val="bg1"/>
            </a:solidFill>
            <a:prstDash val="solid"/>
            <a:round/>
            <a:headEnd type="none" w="med" len="med"/>
            <a:tailEnd type="none" w="med" len="med"/>
          </a:ln>
        </p:spPr>
      </p:cxnSp>
      <p:sp>
        <p:nvSpPr>
          <p:cNvPr id="48" name="Google Shape;369;p41">
            <a:extLst>
              <a:ext uri="{FF2B5EF4-FFF2-40B4-BE49-F238E27FC236}">
                <a16:creationId xmlns:a16="http://schemas.microsoft.com/office/drawing/2014/main" id="{692A1830-2506-1B4C-80BC-ADDDD3BD88E5}"/>
              </a:ext>
            </a:extLst>
          </p:cNvPr>
          <p:cNvSpPr txBox="1"/>
          <p:nvPr/>
        </p:nvSpPr>
        <p:spPr>
          <a:xfrm>
            <a:off x="2514874" y="3289800"/>
            <a:ext cx="6259992" cy="530100"/>
          </a:xfrm>
          <a:prstGeom prst="rect">
            <a:avLst/>
          </a:prstGeom>
          <a:noFill/>
          <a:ln>
            <a:noFill/>
          </a:ln>
        </p:spPr>
        <p:txBody>
          <a:bodyPr spcFirstLastPara="1" wrap="square" lIns="0" tIns="0" rIns="0" bIns="45700" anchor="t" anchorCtr="0">
            <a:noAutofit/>
          </a:bodyPr>
          <a:lstStyle/>
          <a:p>
            <a:r>
              <a:rPr lang="en-NZ" b="1">
                <a:solidFill>
                  <a:schemeClr val="accent1"/>
                </a:solidFill>
                <a:latin typeface="Montserrat"/>
                <a:sym typeface="Montserrat"/>
              </a:rPr>
              <a:t>Growth opportunity</a:t>
            </a:r>
            <a:endParaRPr lang="en-US"/>
          </a:p>
        </p:txBody>
      </p:sp>
      <p:sp>
        <p:nvSpPr>
          <p:cNvPr id="49" name="Google Shape;375;p41">
            <a:extLst>
              <a:ext uri="{FF2B5EF4-FFF2-40B4-BE49-F238E27FC236}">
                <a16:creationId xmlns:a16="http://schemas.microsoft.com/office/drawing/2014/main" id="{14C70EDE-1AEF-9448-9EBB-CC26F6B9291E}"/>
              </a:ext>
            </a:extLst>
          </p:cNvPr>
          <p:cNvSpPr txBox="1"/>
          <p:nvPr/>
        </p:nvSpPr>
        <p:spPr>
          <a:xfrm>
            <a:off x="2514874" y="3677057"/>
            <a:ext cx="6274476" cy="778017"/>
          </a:xfrm>
          <a:prstGeom prst="rect">
            <a:avLst/>
          </a:prstGeom>
          <a:noFill/>
          <a:ln>
            <a:noFill/>
          </a:ln>
        </p:spPr>
        <p:txBody>
          <a:bodyPr spcFirstLastPara="1" wrap="square" lIns="0" tIns="45700" rIns="0" bIns="45700" anchor="t" anchorCtr="0">
            <a:noAutofit/>
          </a:bodyPr>
          <a:lstStyle/>
          <a:p>
            <a:pPr marL="171450" lvl="0" indent="-171450">
              <a:buClr>
                <a:schemeClr val="bg1"/>
              </a:buClr>
              <a:buSzPts val="1100"/>
              <a:buFont typeface="Arial" panose="020B0604020202020204" pitchFamily="34" charset="0"/>
              <a:buChar char="•"/>
            </a:pPr>
            <a:r>
              <a:rPr lang="en-NZ" sz="900">
                <a:solidFill>
                  <a:schemeClr val="bg1"/>
                </a:solidFill>
                <a:latin typeface="Montserrat" panose="00000500000000000000" pitchFamily="2" charset="0"/>
                <a:ea typeface="Montserrat"/>
                <a:cs typeface="Montserrat"/>
                <a:sym typeface="Montserrat"/>
              </a:rPr>
              <a:t>A mixed bag of consumers but skewed to those insulated from COVID financial stresses, able to spend freely and not watch spend closely</a:t>
            </a:r>
          </a:p>
          <a:p>
            <a:pPr marL="171450" lvl="0" indent="-171450">
              <a:buClr>
                <a:schemeClr val="bg1"/>
              </a:buClr>
              <a:buSzPts val="1100"/>
              <a:buFont typeface="Arial" panose="020B0604020202020204" pitchFamily="34" charset="0"/>
              <a:buChar char="•"/>
            </a:pPr>
            <a:r>
              <a:rPr lang="en-NZ" sz="900">
                <a:solidFill>
                  <a:schemeClr val="bg1"/>
                </a:solidFill>
                <a:latin typeface="Montserrat" panose="00000500000000000000" pitchFamily="2" charset="0"/>
                <a:ea typeface="Montserrat"/>
                <a:cs typeface="Montserrat"/>
                <a:sym typeface="Montserrat"/>
              </a:rPr>
              <a:t>Least likely to have changed priorities and </a:t>
            </a:r>
            <a:r>
              <a:rPr lang="en-NZ" sz="900" err="1">
                <a:solidFill>
                  <a:schemeClr val="bg1"/>
                </a:solidFill>
                <a:latin typeface="Montserrat" panose="00000500000000000000" pitchFamily="2" charset="0"/>
                <a:ea typeface="Montserrat"/>
                <a:cs typeface="Montserrat"/>
                <a:sym typeface="Montserrat"/>
              </a:rPr>
              <a:t>behaviors</a:t>
            </a:r>
            <a:r>
              <a:rPr lang="en-NZ" sz="900">
                <a:solidFill>
                  <a:schemeClr val="bg1"/>
                </a:solidFill>
                <a:latin typeface="Montserrat" panose="00000500000000000000" pitchFamily="2" charset="0"/>
                <a:ea typeface="Montserrat"/>
                <a:cs typeface="Montserrat"/>
                <a:sym typeface="Montserrat"/>
              </a:rPr>
              <a:t> but trying to make healthier lifestyle choices</a:t>
            </a:r>
          </a:p>
          <a:p>
            <a:pPr marL="171450" lvl="0" indent="-171450">
              <a:buClr>
                <a:schemeClr val="bg1"/>
              </a:buClr>
              <a:buSzPts val="1100"/>
              <a:buFont typeface="Arial" panose="020B0604020202020204" pitchFamily="34" charset="0"/>
              <a:buChar char="•"/>
            </a:pPr>
            <a:endParaRPr lang="en-NZ" sz="900">
              <a:solidFill>
                <a:schemeClr val="bg1"/>
              </a:solidFill>
              <a:latin typeface="Montserrat" panose="00000500000000000000" pitchFamily="2" charset="0"/>
              <a:ea typeface="Montserrat"/>
              <a:cs typeface="Montserrat"/>
              <a:sym typeface="Montserrat"/>
            </a:endParaRPr>
          </a:p>
        </p:txBody>
      </p:sp>
      <p:cxnSp>
        <p:nvCxnSpPr>
          <p:cNvPr id="50" name="Google Shape;378;p41">
            <a:extLst>
              <a:ext uri="{FF2B5EF4-FFF2-40B4-BE49-F238E27FC236}">
                <a16:creationId xmlns:a16="http://schemas.microsoft.com/office/drawing/2014/main" id="{5AD4E37B-610C-AE46-8B21-A9B0508F9CA5}"/>
              </a:ext>
            </a:extLst>
          </p:cNvPr>
          <p:cNvCxnSpPr>
            <a:cxnSpLocks/>
          </p:cNvCxnSpPr>
          <p:nvPr/>
        </p:nvCxnSpPr>
        <p:spPr>
          <a:xfrm>
            <a:off x="2512616" y="3593870"/>
            <a:ext cx="6262250" cy="0"/>
          </a:xfrm>
          <a:prstGeom prst="straightConnector1">
            <a:avLst/>
          </a:prstGeom>
          <a:noFill/>
          <a:ln w="9525" cap="flat" cmpd="sng">
            <a:solidFill>
              <a:schemeClr val="accent1"/>
            </a:solidFill>
            <a:prstDash val="solid"/>
            <a:round/>
            <a:headEnd type="none" w="med" len="med"/>
            <a:tailEnd type="none" w="med" len="med"/>
          </a:ln>
        </p:spPr>
      </p:cxnSp>
      <p:sp>
        <p:nvSpPr>
          <p:cNvPr id="38" name="Google Shape;290;p26">
            <a:extLst>
              <a:ext uri="{FF2B5EF4-FFF2-40B4-BE49-F238E27FC236}">
                <a16:creationId xmlns:a16="http://schemas.microsoft.com/office/drawing/2014/main" id="{81CDA9C3-7E55-1D4C-9576-309E06EF9039}"/>
              </a:ext>
            </a:extLst>
          </p:cNvPr>
          <p:cNvSpPr txBox="1">
            <a:spLocks/>
          </p:cNvSpPr>
          <p:nvPr/>
        </p:nvSpPr>
        <p:spPr>
          <a:xfrm>
            <a:off x="354650" y="667478"/>
            <a:ext cx="1952490" cy="393600"/>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1900"/>
              <a:buFont typeface="Montserrat"/>
              <a:buNone/>
              <a:defRPr sz="1900" b="1" i="0" u="none" strike="noStrike" cap="none">
                <a:solidFill>
                  <a:srgbClr val="FFFFFF"/>
                </a:solidFill>
                <a:latin typeface="Montserrat" panose="00000500000000000000" pitchFamily="2" charset="0"/>
                <a:ea typeface="Montserrat"/>
                <a:cs typeface="Montserrat"/>
                <a:sym typeface="Montserrat"/>
              </a:defRPr>
            </a:lvl1pPr>
            <a:lvl2pPr marR="0" lvl="1"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9pPr>
          </a:lstStyle>
          <a:p>
            <a:r>
              <a:rPr lang="en-PH">
                <a:highlight>
                  <a:srgbClr val="008F90"/>
                </a:highlight>
                <a:latin typeface="Montserrat"/>
              </a:rPr>
              <a:t>12%</a:t>
            </a:r>
            <a:r>
              <a:rPr lang="en-PH">
                <a:latin typeface="Montserrat"/>
              </a:rPr>
              <a:t> of consumers are </a:t>
            </a:r>
            <a:r>
              <a:rPr lang="en-PH">
                <a:highlight>
                  <a:srgbClr val="008F90"/>
                </a:highlight>
                <a:latin typeface="Montserrat"/>
              </a:rPr>
              <a:t>Unchanged</a:t>
            </a:r>
            <a:endParaRPr lang="en-US">
              <a:highlight>
                <a:srgbClr val="008F90"/>
              </a:highlight>
            </a:endParaRPr>
          </a:p>
        </p:txBody>
      </p:sp>
      <p:sp>
        <p:nvSpPr>
          <p:cNvPr id="39" name="Subtitle 3">
            <a:extLst>
              <a:ext uri="{FF2B5EF4-FFF2-40B4-BE49-F238E27FC236}">
                <a16:creationId xmlns:a16="http://schemas.microsoft.com/office/drawing/2014/main" id="{F03F3F1F-603F-8046-AE75-4619D6B433DE}"/>
              </a:ext>
            </a:extLst>
          </p:cNvPr>
          <p:cNvSpPr txBox="1">
            <a:spLocks/>
          </p:cNvSpPr>
          <p:nvPr/>
        </p:nvSpPr>
        <p:spPr>
          <a:xfrm>
            <a:off x="354650" y="3296642"/>
            <a:ext cx="1952490" cy="384300"/>
          </a:xfrm>
          <a:prstGeom prst="rect">
            <a:avLst/>
          </a:prstGeom>
        </p:spPr>
        <p:txBody>
          <a:bodyPr spcFirstLastPara="1" vert="horz" wrap="square" lIns="0" tIns="91425" rIns="0" bIns="91425" rtlCol="0" anchor="t" anchorCtr="0">
            <a:noAutofit/>
          </a:bodyPr>
          <a:lstStyle>
            <a:defPPr marR="0" lvl="0" algn="l" rtl="0">
              <a:lnSpc>
                <a:spcPct val="100000"/>
              </a:lnSpc>
              <a:spcBef>
                <a:spcPts val="0"/>
              </a:spcBef>
              <a:spcAft>
                <a:spcPts val="0"/>
              </a:spcAft>
            </a:defPPr>
            <a:lvl1pPr marL="311150" marR="0" lvl="0" indent="-311150" algn="l" rtl="0">
              <a:lnSpc>
                <a:spcPct val="100000"/>
              </a:lnSpc>
              <a:spcBef>
                <a:spcPts val="0"/>
              </a:spcBef>
              <a:spcAft>
                <a:spcPts val="0"/>
              </a:spcAft>
              <a:buClr>
                <a:srgbClr val="FFFFFF"/>
              </a:buClr>
              <a:buSzPts val="1500"/>
              <a:buFont typeface="Arial"/>
              <a:buNone/>
              <a:defRPr sz="1500" b="0" i="0" u="none" strike="noStrike" cap="none">
                <a:solidFill>
                  <a:srgbClr val="FFFFFF"/>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9pPr>
          </a:lstStyle>
          <a:p>
            <a:pPr marL="0" indent="0"/>
            <a:r>
              <a:rPr lang="en-AU" b="1">
                <a:latin typeface="Montserrat"/>
              </a:rPr>
              <a:t>Business as usual but trying to make healthier choices</a:t>
            </a:r>
            <a:endParaRPr lang="en-US" b="1"/>
          </a:p>
        </p:txBody>
      </p:sp>
      <p:pic>
        <p:nvPicPr>
          <p:cNvPr id="51" name="Picture 50">
            <a:extLst>
              <a:ext uri="{FF2B5EF4-FFF2-40B4-BE49-F238E27FC236}">
                <a16:creationId xmlns:a16="http://schemas.microsoft.com/office/drawing/2014/main" id="{F189A57F-70D8-D34E-B798-C5F9C5BDBAA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6914" y="2134692"/>
            <a:ext cx="1447199" cy="827399"/>
          </a:xfrm>
          <a:prstGeom prst="rect">
            <a:avLst/>
          </a:prstGeom>
        </p:spPr>
      </p:pic>
    </p:spTree>
    <p:extLst>
      <p:ext uri="{BB962C8B-B14F-4D97-AF65-F5344CB8AC3E}">
        <p14:creationId xmlns:p14="http://schemas.microsoft.com/office/powerpoint/2010/main" val="23274063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37" name="Google Shape;126;p181">
            <a:extLst>
              <a:ext uri="{FF2B5EF4-FFF2-40B4-BE49-F238E27FC236}">
                <a16:creationId xmlns:a16="http://schemas.microsoft.com/office/drawing/2014/main" id="{F0FD72C2-950F-2946-BAD3-9023EE1A14E2}"/>
              </a:ext>
            </a:extLst>
          </p:cNvPr>
          <p:cNvSpPr/>
          <p:nvPr/>
        </p:nvSpPr>
        <p:spPr>
          <a:xfrm>
            <a:off x="0" y="50"/>
            <a:ext cx="5107500" cy="5158800"/>
          </a:xfrm>
          <a:prstGeom prst="rtTriangle">
            <a:avLst/>
          </a:prstGeom>
          <a:solidFill>
            <a:schemeClr val="tx1">
              <a:lumMod val="95000"/>
              <a:lumOff val="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26"/>
          <p:cNvSpPr txBox="1">
            <a:spLocks noGrp="1"/>
          </p:cNvSpPr>
          <p:nvPr>
            <p:ph type="sldNum" sz="quarter" idx="4294967295"/>
          </p:nvPr>
        </p:nvSpPr>
        <p:spPr>
          <a:xfrm>
            <a:off x="6732050" y="4809373"/>
            <a:ext cx="2057400" cy="274637"/>
          </a:xfrm>
          <a:prstGeom prst="rect">
            <a:avLst/>
          </a:prstGeom>
        </p:spPr>
        <p:txBody>
          <a:bodyPr spcFirstLastPara="1" wrap="square" lIns="91425" tIns="91425" rIns="91425" bIns="91425" anchor="ctr" anchorCtr="0">
            <a:noAutofit/>
          </a:bodyPr>
          <a:lstStyle/>
          <a:p>
            <a:pPr lvl="0"/>
            <a:fld id="{00000000-1234-1234-1234-123412341234}" type="slidenum">
              <a:rPr lang="en">
                <a:latin typeface="Montserrat" panose="00000500000000000000" pitchFamily="2" charset="0"/>
              </a:rPr>
              <a:pPr lvl="0"/>
              <a:t>44</a:t>
            </a:fld>
            <a:endParaRPr lang="en">
              <a:latin typeface="Montserrat" panose="00000500000000000000" pitchFamily="2" charset="0"/>
            </a:endParaRPr>
          </a:p>
        </p:txBody>
      </p:sp>
      <p:sp>
        <p:nvSpPr>
          <p:cNvPr id="31" name="Google Shape;1373;p222">
            <a:extLst>
              <a:ext uri="{FF2B5EF4-FFF2-40B4-BE49-F238E27FC236}">
                <a16:creationId xmlns:a16="http://schemas.microsoft.com/office/drawing/2014/main" id="{24728C53-2A06-8E4E-90AF-47D72EAC2B44}"/>
              </a:ext>
            </a:extLst>
          </p:cNvPr>
          <p:cNvSpPr/>
          <p:nvPr/>
        </p:nvSpPr>
        <p:spPr>
          <a:xfrm>
            <a:off x="7749" y="1684668"/>
            <a:ext cx="1719817" cy="1737091"/>
          </a:xfrm>
          <a:prstGeom prst="rtTriangle">
            <a:avLst/>
          </a:prstGeom>
          <a:solidFill>
            <a:srgbClr val="006A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venir Next LT Pro"/>
              <a:ea typeface="Avenir"/>
              <a:cs typeface="Avenir"/>
              <a:sym typeface="Avenir"/>
            </a:endParaRPr>
          </a:p>
        </p:txBody>
      </p:sp>
      <p:sp>
        <p:nvSpPr>
          <p:cNvPr id="32" name="Google Shape;1374;p222">
            <a:extLst>
              <a:ext uri="{FF2B5EF4-FFF2-40B4-BE49-F238E27FC236}">
                <a16:creationId xmlns:a16="http://schemas.microsoft.com/office/drawing/2014/main" id="{009B6208-9F4B-B941-A6A8-4A543ADA24CF}"/>
              </a:ext>
            </a:extLst>
          </p:cNvPr>
          <p:cNvSpPr/>
          <p:nvPr/>
        </p:nvSpPr>
        <p:spPr>
          <a:xfrm>
            <a:off x="1719817" y="3421759"/>
            <a:ext cx="1719817" cy="1737091"/>
          </a:xfrm>
          <a:prstGeom prst="rtTriangle">
            <a:avLst/>
          </a:prstGeom>
          <a:solidFill>
            <a:srgbClr val="006A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venir Next LT Pro"/>
              <a:ea typeface="Avenir"/>
              <a:cs typeface="Avenir"/>
              <a:sym typeface="Avenir"/>
            </a:endParaRPr>
          </a:p>
        </p:txBody>
      </p:sp>
      <p:sp>
        <p:nvSpPr>
          <p:cNvPr id="33" name="Google Shape;1375;p222">
            <a:extLst>
              <a:ext uri="{FF2B5EF4-FFF2-40B4-BE49-F238E27FC236}">
                <a16:creationId xmlns:a16="http://schemas.microsoft.com/office/drawing/2014/main" id="{31054068-C8C8-BD4F-B559-077FA5E9B0BC}"/>
              </a:ext>
            </a:extLst>
          </p:cNvPr>
          <p:cNvSpPr/>
          <p:nvPr/>
        </p:nvSpPr>
        <p:spPr>
          <a:xfrm rot="10800000">
            <a:off x="0" y="3421759"/>
            <a:ext cx="1719817" cy="1737091"/>
          </a:xfrm>
          <a:prstGeom prst="rtTriangle">
            <a:avLst/>
          </a:prstGeom>
          <a:solidFill>
            <a:srgbClr val="006A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venir Next LT Pro"/>
              <a:ea typeface="Avenir"/>
              <a:cs typeface="Avenir"/>
              <a:sym typeface="Avenir"/>
            </a:endParaRPr>
          </a:p>
        </p:txBody>
      </p:sp>
      <p:pic>
        <p:nvPicPr>
          <p:cNvPr id="36" name="Google Shape;76;p9">
            <a:extLst>
              <a:ext uri="{FF2B5EF4-FFF2-40B4-BE49-F238E27FC236}">
                <a16:creationId xmlns:a16="http://schemas.microsoft.com/office/drawing/2014/main" id="{26E8DA2D-70EC-6740-92D5-ECD0A3EC12C3}"/>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17" name="Google Shape;72;p9">
            <a:extLst>
              <a:ext uri="{FF2B5EF4-FFF2-40B4-BE49-F238E27FC236}">
                <a16:creationId xmlns:a16="http://schemas.microsoft.com/office/drawing/2014/main" id="{1D9D6C9D-A37A-D546-93BF-58D5C8609521}"/>
              </a:ext>
            </a:extLst>
          </p:cNvPr>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a:solidFill>
                  <a:srgbClr val="888888"/>
                </a:solidFill>
                <a:latin typeface="Montserrat" panose="00000500000000000000" pitchFamily="2" charset="0"/>
                <a:ea typeface="Montserrat Light"/>
                <a:cs typeface="Montserrat Light"/>
                <a:sym typeface="Montserrat Light"/>
              </a:rPr>
              <a:t>© 2022 Nielsen Consumer LLC. All Rights Reserved.</a:t>
            </a:r>
            <a:endParaRPr sz="500"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8" name="Google Shape;369;p41">
            <a:extLst>
              <a:ext uri="{FF2B5EF4-FFF2-40B4-BE49-F238E27FC236}">
                <a16:creationId xmlns:a16="http://schemas.microsoft.com/office/drawing/2014/main" id="{587AE238-5011-2242-B327-FAD8F3F28823}"/>
              </a:ext>
            </a:extLst>
          </p:cNvPr>
          <p:cNvSpPr txBox="1"/>
          <p:nvPr/>
        </p:nvSpPr>
        <p:spPr>
          <a:xfrm>
            <a:off x="2514874" y="674058"/>
            <a:ext cx="196917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2022 mindset</a:t>
            </a:r>
          </a:p>
        </p:txBody>
      </p:sp>
      <p:sp>
        <p:nvSpPr>
          <p:cNvPr id="19" name="Google Shape;370;p41">
            <a:extLst>
              <a:ext uri="{FF2B5EF4-FFF2-40B4-BE49-F238E27FC236}">
                <a16:creationId xmlns:a16="http://schemas.microsoft.com/office/drawing/2014/main" id="{446F96AB-5338-A743-84AB-170C59107AE5}"/>
              </a:ext>
            </a:extLst>
          </p:cNvPr>
          <p:cNvSpPr txBox="1"/>
          <p:nvPr/>
        </p:nvSpPr>
        <p:spPr>
          <a:xfrm>
            <a:off x="4673100" y="674058"/>
            <a:ext cx="194801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Pivoting priorities</a:t>
            </a:r>
          </a:p>
        </p:txBody>
      </p:sp>
      <p:sp>
        <p:nvSpPr>
          <p:cNvPr id="20" name="Google Shape;371;p41">
            <a:extLst>
              <a:ext uri="{FF2B5EF4-FFF2-40B4-BE49-F238E27FC236}">
                <a16:creationId xmlns:a16="http://schemas.microsoft.com/office/drawing/2014/main" id="{9AD9972A-984B-9740-880D-71C3ED467277}"/>
              </a:ext>
            </a:extLst>
          </p:cNvPr>
          <p:cNvSpPr txBox="1"/>
          <p:nvPr/>
        </p:nvSpPr>
        <p:spPr>
          <a:xfrm>
            <a:off x="6826850" y="674058"/>
            <a:ext cx="194801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Lifestyle shifts</a:t>
            </a:r>
          </a:p>
        </p:txBody>
      </p:sp>
      <p:sp>
        <p:nvSpPr>
          <p:cNvPr id="21" name="Google Shape;375;p41">
            <a:extLst>
              <a:ext uri="{FF2B5EF4-FFF2-40B4-BE49-F238E27FC236}">
                <a16:creationId xmlns:a16="http://schemas.microsoft.com/office/drawing/2014/main" id="{1CEA0B66-3FA6-E848-98A2-EA4DE5F8CA18}"/>
              </a:ext>
            </a:extLst>
          </p:cNvPr>
          <p:cNvSpPr txBox="1"/>
          <p:nvPr/>
        </p:nvSpPr>
        <p:spPr>
          <a:xfrm>
            <a:off x="2514874" y="1051483"/>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Some will live without fear, but majority still cautious. Spend freely but cautiously as a number have felt impact of COVID</a:t>
            </a:r>
          </a:p>
          <a:p>
            <a:pPr lvl="0">
              <a:buSzPts val="1100"/>
            </a:pPr>
            <a:endParaRPr lang="en-NZ" sz="900">
              <a:solidFill>
                <a:schemeClr val="bg1"/>
              </a:solidFill>
              <a:latin typeface="Montserrat" panose="00000500000000000000" pitchFamily="2" charset="0"/>
              <a:ea typeface="Montserrat"/>
              <a:cs typeface="Montserrat"/>
              <a:sym typeface="Montserrat"/>
            </a:endParaRPr>
          </a:p>
        </p:txBody>
      </p:sp>
      <p:sp>
        <p:nvSpPr>
          <p:cNvPr id="22" name="Google Shape;376;p41">
            <a:extLst>
              <a:ext uri="{FF2B5EF4-FFF2-40B4-BE49-F238E27FC236}">
                <a16:creationId xmlns:a16="http://schemas.microsoft.com/office/drawing/2014/main" id="{B94489E2-4D88-F54A-8FA8-376C4BF82F5F}"/>
              </a:ext>
            </a:extLst>
          </p:cNvPr>
          <p:cNvSpPr txBox="1"/>
          <p:nvPr/>
        </p:nvSpPr>
        <p:spPr>
          <a:xfrm>
            <a:off x="4673100" y="1051483"/>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Physical wellness and future security in all areas. </a:t>
            </a:r>
          </a:p>
          <a:p>
            <a:pPr lvl="0">
              <a:buSzPts val="1100"/>
            </a:pPr>
            <a:endParaRPr lang="en-NZ" sz="900">
              <a:solidFill>
                <a:schemeClr val="bg1"/>
              </a:solidFill>
              <a:latin typeface="Montserrat" panose="00000500000000000000" pitchFamily="2" charset="0"/>
              <a:ea typeface="Montserrat"/>
              <a:cs typeface="Montserrat"/>
              <a:sym typeface="Montserrat"/>
            </a:endParaRPr>
          </a:p>
        </p:txBody>
      </p:sp>
      <p:sp>
        <p:nvSpPr>
          <p:cNvPr id="23" name="Google Shape;377;p41">
            <a:extLst>
              <a:ext uri="{FF2B5EF4-FFF2-40B4-BE49-F238E27FC236}">
                <a16:creationId xmlns:a16="http://schemas.microsoft.com/office/drawing/2014/main" id="{A15EAC50-CD79-804B-B031-DD6C47F677D3}"/>
              </a:ext>
            </a:extLst>
          </p:cNvPr>
          <p:cNvSpPr txBox="1"/>
          <p:nvPr/>
        </p:nvSpPr>
        <p:spPr>
          <a:xfrm>
            <a:off x="6826850" y="1051483"/>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More discerning on consumption. Consume differently &amp; more </a:t>
            </a:r>
            <a:r>
              <a:rPr lang="en-NZ" sz="900" err="1">
                <a:solidFill>
                  <a:schemeClr val="bg1"/>
                </a:solidFill>
                <a:latin typeface="Montserrat" panose="00000500000000000000" pitchFamily="2" charset="0"/>
                <a:ea typeface="Montserrat"/>
                <a:cs typeface="Montserrat"/>
                <a:sym typeface="Montserrat"/>
              </a:rPr>
              <a:t>inc</a:t>
            </a:r>
            <a:r>
              <a:rPr lang="en-NZ" sz="900">
                <a:solidFill>
                  <a:schemeClr val="bg1"/>
                </a:solidFill>
                <a:latin typeface="Montserrat" panose="00000500000000000000" pitchFamily="2" charset="0"/>
                <a:ea typeface="Montserrat"/>
                <a:cs typeface="Montserrat"/>
                <a:sym typeface="Montserrat"/>
              </a:rPr>
              <a:t> snacks . Trying to be healthier; more connected to nature / recycle/compost more</a:t>
            </a:r>
          </a:p>
          <a:p>
            <a:pPr lvl="0">
              <a:buSzPts val="1100"/>
            </a:pPr>
            <a:endParaRPr lang="en-NZ" sz="900">
              <a:solidFill>
                <a:schemeClr val="bg1"/>
              </a:solidFill>
              <a:latin typeface="Montserrat" panose="00000500000000000000" pitchFamily="2" charset="0"/>
              <a:ea typeface="Montserrat"/>
              <a:cs typeface="Montserrat"/>
              <a:sym typeface="Montserrat"/>
            </a:endParaRPr>
          </a:p>
        </p:txBody>
      </p:sp>
      <p:cxnSp>
        <p:nvCxnSpPr>
          <p:cNvPr id="24" name="Google Shape;378;p41">
            <a:extLst>
              <a:ext uri="{FF2B5EF4-FFF2-40B4-BE49-F238E27FC236}">
                <a16:creationId xmlns:a16="http://schemas.microsoft.com/office/drawing/2014/main" id="{1BBB6C9B-61F3-664D-8FF7-F6A943B3673D}"/>
              </a:ext>
            </a:extLst>
          </p:cNvPr>
          <p:cNvCxnSpPr/>
          <p:nvPr/>
        </p:nvCxnSpPr>
        <p:spPr>
          <a:xfrm>
            <a:off x="2512616" y="978128"/>
            <a:ext cx="1964700" cy="0"/>
          </a:xfrm>
          <a:prstGeom prst="straightConnector1">
            <a:avLst/>
          </a:prstGeom>
          <a:noFill/>
          <a:ln w="9525" cap="flat" cmpd="sng">
            <a:solidFill>
              <a:schemeClr val="bg1"/>
            </a:solidFill>
            <a:prstDash val="solid"/>
            <a:round/>
            <a:headEnd type="none" w="med" len="med"/>
            <a:tailEnd type="none" w="med" len="med"/>
          </a:ln>
        </p:spPr>
      </p:cxnSp>
      <p:cxnSp>
        <p:nvCxnSpPr>
          <p:cNvPr id="25" name="Google Shape;379;p41">
            <a:extLst>
              <a:ext uri="{FF2B5EF4-FFF2-40B4-BE49-F238E27FC236}">
                <a16:creationId xmlns:a16="http://schemas.microsoft.com/office/drawing/2014/main" id="{0A3962EF-824F-994A-9E4B-A365CCCB4C89}"/>
              </a:ext>
            </a:extLst>
          </p:cNvPr>
          <p:cNvCxnSpPr/>
          <p:nvPr/>
        </p:nvCxnSpPr>
        <p:spPr>
          <a:xfrm>
            <a:off x="4661391" y="978128"/>
            <a:ext cx="1964700" cy="0"/>
          </a:xfrm>
          <a:prstGeom prst="straightConnector1">
            <a:avLst/>
          </a:prstGeom>
          <a:noFill/>
          <a:ln w="9525" cap="flat" cmpd="sng">
            <a:solidFill>
              <a:schemeClr val="bg1"/>
            </a:solidFill>
            <a:prstDash val="solid"/>
            <a:round/>
            <a:headEnd type="none" w="med" len="med"/>
            <a:tailEnd type="none" w="med" len="med"/>
          </a:ln>
        </p:spPr>
      </p:cxnSp>
      <p:cxnSp>
        <p:nvCxnSpPr>
          <p:cNvPr id="26" name="Google Shape;380;p41">
            <a:extLst>
              <a:ext uri="{FF2B5EF4-FFF2-40B4-BE49-F238E27FC236}">
                <a16:creationId xmlns:a16="http://schemas.microsoft.com/office/drawing/2014/main" id="{65E69B3F-E1F6-614A-88F1-07705CA6825A}"/>
              </a:ext>
            </a:extLst>
          </p:cNvPr>
          <p:cNvCxnSpPr/>
          <p:nvPr/>
        </p:nvCxnSpPr>
        <p:spPr>
          <a:xfrm>
            <a:off x="6810166" y="978128"/>
            <a:ext cx="1964700" cy="0"/>
          </a:xfrm>
          <a:prstGeom prst="straightConnector1">
            <a:avLst/>
          </a:prstGeom>
          <a:noFill/>
          <a:ln w="9525" cap="flat" cmpd="sng">
            <a:solidFill>
              <a:schemeClr val="bg1"/>
            </a:solidFill>
            <a:prstDash val="solid"/>
            <a:round/>
            <a:headEnd type="none" w="med" len="med"/>
            <a:tailEnd type="none" w="med" len="med"/>
          </a:ln>
        </p:spPr>
      </p:cxnSp>
      <p:sp>
        <p:nvSpPr>
          <p:cNvPr id="27" name="Google Shape;369;p41">
            <a:extLst>
              <a:ext uri="{FF2B5EF4-FFF2-40B4-BE49-F238E27FC236}">
                <a16:creationId xmlns:a16="http://schemas.microsoft.com/office/drawing/2014/main" id="{01600F29-2A10-B146-B559-80F90866B641}"/>
              </a:ext>
            </a:extLst>
          </p:cNvPr>
          <p:cNvSpPr txBox="1"/>
          <p:nvPr/>
        </p:nvSpPr>
        <p:spPr>
          <a:xfrm>
            <a:off x="2514874" y="1860902"/>
            <a:ext cx="196917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Wallet choices</a:t>
            </a:r>
          </a:p>
        </p:txBody>
      </p:sp>
      <p:sp>
        <p:nvSpPr>
          <p:cNvPr id="28" name="Google Shape;370;p41">
            <a:extLst>
              <a:ext uri="{FF2B5EF4-FFF2-40B4-BE49-F238E27FC236}">
                <a16:creationId xmlns:a16="http://schemas.microsoft.com/office/drawing/2014/main" id="{F9CF0EC3-ADFE-E349-B231-DB04EC245ADB}"/>
              </a:ext>
            </a:extLst>
          </p:cNvPr>
          <p:cNvSpPr txBox="1"/>
          <p:nvPr/>
        </p:nvSpPr>
        <p:spPr>
          <a:xfrm>
            <a:off x="4673100" y="1860902"/>
            <a:ext cx="194801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Shopping decisions</a:t>
            </a:r>
          </a:p>
        </p:txBody>
      </p:sp>
      <p:sp>
        <p:nvSpPr>
          <p:cNvPr id="29" name="Google Shape;371;p41">
            <a:extLst>
              <a:ext uri="{FF2B5EF4-FFF2-40B4-BE49-F238E27FC236}">
                <a16:creationId xmlns:a16="http://schemas.microsoft.com/office/drawing/2014/main" id="{EBBE7494-7E5A-904D-BFDF-714F2BFDDA5F}"/>
              </a:ext>
            </a:extLst>
          </p:cNvPr>
          <p:cNvSpPr txBox="1"/>
          <p:nvPr/>
        </p:nvSpPr>
        <p:spPr>
          <a:xfrm>
            <a:off x="6826850" y="1860902"/>
            <a:ext cx="1948016" cy="530100"/>
          </a:xfrm>
          <a:prstGeom prst="rect">
            <a:avLst/>
          </a:prstGeom>
          <a:noFill/>
          <a:ln>
            <a:noFill/>
          </a:ln>
        </p:spPr>
        <p:txBody>
          <a:bodyPr spcFirstLastPara="1" wrap="square" lIns="0" tIns="0" rIns="0" bIns="45700" anchor="t" anchorCtr="0">
            <a:noAutofit/>
          </a:bodyPr>
          <a:lstStyle/>
          <a:p>
            <a:pPr lvl="0"/>
            <a:r>
              <a:rPr lang="en-NZ" b="1">
                <a:solidFill>
                  <a:schemeClr val="bg1"/>
                </a:solidFill>
                <a:latin typeface="Montserrat" panose="00000500000000000000" pitchFamily="2" charset="0"/>
                <a:ea typeface="Montserrat"/>
                <a:cs typeface="Montserrat"/>
                <a:sym typeface="Montserrat"/>
              </a:rPr>
              <a:t>More likely to buy</a:t>
            </a:r>
          </a:p>
        </p:txBody>
      </p:sp>
      <p:sp>
        <p:nvSpPr>
          <p:cNvPr id="30" name="Google Shape;375;p41">
            <a:extLst>
              <a:ext uri="{FF2B5EF4-FFF2-40B4-BE49-F238E27FC236}">
                <a16:creationId xmlns:a16="http://schemas.microsoft.com/office/drawing/2014/main" id="{B58463D5-2589-F04E-862B-1E6BAECCA7CD}"/>
              </a:ext>
            </a:extLst>
          </p:cNvPr>
          <p:cNvSpPr txBox="1"/>
          <p:nvPr/>
        </p:nvSpPr>
        <p:spPr>
          <a:xfrm>
            <a:off x="2514874" y="2238327"/>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Increase spend in most areas – more education &amp; financial services than others but still look to rationalize all OOH spend despite growing importance.</a:t>
            </a:r>
          </a:p>
        </p:txBody>
      </p:sp>
      <p:sp>
        <p:nvSpPr>
          <p:cNvPr id="34" name="Google Shape;376;p41">
            <a:extLst>
              <a:ext uri="{FF2B5EF4-FFF2-40B4-BE49-F238E27FC236}">
                <a16:creationId xmlns:a16="http://schemas.microsoft.com/office/drawing/2014/main" id="{38B06F0D-26AB-9745-BAEF-BCC0913F1730}"/>
              </a:ext>
            </a:extLst>
          </p:cNvPr>
          <p:cNvSpPr txBox="1"/>
          <p:nvPr/>
        </p:nvSpPr>
        <p:spPr>
          <a:xfrm>
            <a:off x="4673100" y="2238327"/>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More likely to be omni shopper</a:t>
            </a:r>
          </a:p>
          <a:p>
            <a:pPr lvl="0">
              <a:buSzPts val="1100"/>
            </a:pPr>
            <a:r>
              <a:rPr lang="en-NZ" sz="900">
                <a:solidFill>
                  <a:schemeClr val="bg1"/>
                </a:solidFill>
                <a:latin typeface="Montserrat" panose="00000500000000000000" pitchFamily="2" charset="0"/>
                <a:ea typeface="Montserrat"/>
                <a:cs typeface="Montserrat"/>
                <a:sym typeface="Montserrat"/>
              </a:rPr>
              <a:t>Small % who’ve tried social shopping. Prefer local brands.</a:t>
            </a:r>
          </a:p>
          <a:p>
            <a:pPr lvl="0">
              <a:buSzPts val="1100"/>
            </a:pPr>
            <a:endParaRPr lang="en-NZ" sz="900">
              <a:solidFill>
                <a:schemeClr val="bg1"/>
              </a:solidFill>
              <a:latin typeface="Montserrat" panose="00000500000000000000" pitchFamily="2" charset="0"/>
              <a:ea typeface="Montserrat"/>
              <a:cs typeface="Montserrat"/>
              <a:sym typeface="Montserrat"/>
            </a:endParaRPr>
          </a:p>
          <a:p>
            <a:pPr lvl="0">
              <a:buSzPts val="1100"/>
            </a:pPr>
            <a:r>
              <a:rPr lang="en-NZ" sz="900">
                <a:solidFill>
                  <a:schemeClr val="bg1"/>
                </a:solidFill>
                <a:latin typeface="Montserrat" panose="00000500000000000000" pitchFamily="2" charset="0"/>
                <a:ea typeface="Montserrat"/>
                <a:cs typeface="Montserrat"/>
                <a:sym typeface="Montserrat"/>
              </a:rPr>
              <a:t>Monitor overall basket cost; shop online for deals</a:t>
            </a:r>
          </a:p>
        </p:txBody>
      </p:sp>
      <p:sp>
        <p:nvSpPr>
          <p:cNvPr id="35" name="Google Shape;377;p41">
            <a:extLst>
              <a:ext uri="{FF2B5EF4-FFF2-40B4-BE49-F238E27FC236}">
                <a16:creationId xmlns:a16="http://schemas.microsoft.com/office/drawing/2014/main" id="{0B5C6C50-220F-F640-AF18-62D64FE6EB02}"/>
              </a:ext>
            </a:extLst>
          </p:cNvPr>
          <p:cNvSpPr txBox="1"/>
          <p:nvPr/>
        </p:nvSpPr>
        <p:spPr>
          <a:xfrm>
            <a:off x="6826850" y="2238327"/>
            <a:ext cx="1962600" cy="1180200"/>
          </a:xfrm>
          <a:prstGeom prst="rect">
            <a:avLst/>
          </a:prstGeom>
          <a:noFill/>
          <a:ln>
            <a:noFill/>
          </a:ln>
        </p:spPr>
        <p:txBody>
          <a:bodyPr spcFirstLastPara="1" wrap="square" lIns="0" tIns="45700" rIns="0" bIns="45700" anchor="t" anchorCtr="0">
            <a:noAutofit/>
          </a:bodyPr>
          <a:lstStyle/>
          <a:p>
            <a:pPr lvl="0">
              <a:buSzPts val="1100"/>
            </a:pPr>
            <a:r>
              <a:rPr lang="en-NZ" sz="900">
                <a:solidFill>
                  <a:schemeClr val="bg1"/>
                </a:solidFill>
                <a:latin typeface="Montserrat" panose="00000500000000000000" pitchFamily="2" charset="0"/>
                <a:ea typeface="Montserrat"/>
                <a:cs typeface="Montserrat"/>
                <a:sym typeface="Montserrat"/>
              </a:rPr>
              <a:t>Fresh produce; environment and brands that supported others during COVID.</a:t>
            </a:r>
          </a:p>
        </p:txBody>
      </p:sp>
      <p:cxnSp>
        <p:nvCxnSpPr>
          <p:cNvPr id="45" name="Google Shape;378;p41">
            <a:extLst>
              <a:ext uri="{FF2B5EF4-FFF2-40B4-BE49-F238E27FC236}">
                <a16:creationId xmlns:a16="http://schemas.microsoft.com/office/drawing/2014/main" id="{5BF2A681-0551-8346-8EF5-236F2B1E5EB0}"/>
              </a:ext>
            </a:extLst>
          </p:cNvPr>
          <p:cNvCxnSpPr/>
          <p:nvPr/>
        </p:nvCxnSpPr>
        <p:spPr>
          <a:xfrm>
            <a:off x="2512616" y="2164972"/>
            <a:ext cx="1964700" cy="0"/>
          </a:xfrm>
          <a:prstGeom prst="straightConnector1">
            <a:avLst/>
          </a:prstGeom>
          <a:noFill/>
          <a:ln w="9525" cap="flat" cmpd="sng">
            <a:solidFill>
              <a:schemeClr val="bg1"/>
            </a:solidFill>
            <a:prstDash val="solid"/>
            <a:round/>
            <a:headEnd type="none" w="med" len="med"/>
            <a:tailEnd type="none" w="med" len="med"/>
          </a:ln>
        </p:spPr>
      </p:cxnSp>
      <p:cxnSp>
        <p:nvCxnSpPr>
          <p:cNvPr id="46" name="Google Shape;379;p41">
            <a:extLst>
              <a:ext uri="{FF2B5EF4-FFF2-40B4-BE49-F238E27FC236}">
                <a16:creationId xmlns:a16="http://schemas.microsoft.com/office/drawing/2014/main" id="{E5CFDAF2-00BB-C545-B94A-779F5DFB8A13}"/>
              </a:ext>
            </a:extLst>
          </p:cNvPr>
          <p:cNvCxnSpPr/>
          <p:nvPr/>
        </p:nvCxnSpPr>
        <p:spPr>
          <a:xfrm>
            <a:off x="4661391" y="2164972"/>
            <a:ext cx="1964700" cy="0"/>
          </a:xfrm>
          <a:prstGeom prst="straightConnector1">
            <a:avLst/>
          </a:prstGeom>
          <a:noFill/>
          <a:ln w="9525" cap="flat" cmpd="sng">
            <a:solidFill>
              <a:schemeClr val="bg1"/>
            </a:solidFill>
            <a:prstDash val="solid"/>
            <a:round/>
            <a:headEnd type="none" w="med" len="med"/>
            <a:tailEnd type="none" w="med" len="med"/>
          </a:ln>
        </p:spPr>
      </p:cxnSp>
      <p:cxnSp>
        <p:nvCxnSpPr>
          <p:cNvPr id="47" name="Google Shape;380;p41">
            <a:extLst>
              <a:ext uri="{FF2B5EF4-FFF2-40B4-BE49-F238E27FC236}">
                <a16:creationId xmlns:a16="http://schemas.microsoft.com/office/drawing/2014/main" id="{BAD2210A-2C8C-AA46-967F-D9674D2B80DE}"/>
              </a:ext>
            </a:extLst>
          </p:cNvPr>
          <p:cNvCxnSpPr/>
          <p:nvPr/>
        </p:nvCxnSpPr>
        <p:spPr>
          <a:xfrm>
            <a:off x="6810166" y="2164972"/>
            <a:ext cx="1964700" cy="0"/>
          </a:xfrm>
          <a:prstGeom prst="straightConnector1">
            <a:avLst/>
          </a:prstGeom>
          <a:noFill/>
          <a:ln w="9525" cap="flat" cmpd="sng">
            <a:solidFill>
              <a:schemeClr val="bg1"/>
            </a:solidFill>
            <a:prstDash val="solid"/>
            <a:round/>
            <a:headEnd type="none" w="med" len="med"/>
            <a:tailEnd type="none" w="med" len="med"/>
          </a:ln>
        </p:spPr>
      </p:cxnSp>
      <p:sp>
        <p:nvSpPr>
          <p:cNvPr id="48" name="Google Shape;369;p41">
            <a:extLst>
              <a:ext uri="{FF2B5EF4-FFF2-40B4-BE49-F238E27FC236}">
                <a16:creationId xmlns:a16="http://schemas.microsoft.com/office/drawing/2014/main" id="{8EE5C1C8-778B-504E-8259-0F7713BDF716}"/>
              </a:ext>
            </a:extLst>
          </p:cNvPr>
          <p:cNvSpPr txBox="1"/>
          <p:nvPr/>
        </p:nvSpPr>
        <p:spPr>
          <a:xfrm>
            <a:off x="2514874" y="3289445"/>
            <a:ext cx="6259992" cy="530100"/>
          </a:xfrm>
          <a:prstGeom prst="rect">
            <a:avLst/>
          </a:prstGeom>
          <a:noFill/>
          <a:ln>
            <a:noFill/>
          </a:ln>
        </p:spPr>
        <p:txBody>
          <a:bodyPr spcFirstLastPara="1" wrap="square" lIns="0" tIns="0" rIns="0" bIns="45700" anchor="t" anchorCtr="0">
            <a:noAutofit/>
          </a:bodyPr>
          <a:lstStyle/>
          <a:p>
            <a:r>
              <a:rPr lang="en-NZ" b="1">
                <a:solidFill>
                  <a:schemeClr val="accent1"/>
                </a:solidFill>
                <a:latin typeface="Montserrat"/>
                <a:sym typeface="Montserrat"/>
              </a:rPr>
              <a:t>Growth opportunity</a:t>
            </a:r>
            <a:endParaRPr lang="en-US"/>
          </a:p>
        </p:txBody>
      </p:sp>
      <p:sp>
        <p:nvSpPr>
          <p:cNvPr id="49" name="Google Shape;375;p41">
            <a:extLst>
              <a:ext uri="{FF2B5EF4-FFF2-40B4-BE49-F238E27FC236}">
                <a16:creationId xmlns:a16="http://schemas.microsoft.com/office/drawing/2014/main" id="{3C69F9F8-CD0A-364B-83EE-39693D0F9082}"/>
              </a:ext>
            </a:extLst>
          </p:cNvPr>
          <p:cNvSpPr txBox="1"/>
          <p:nvPr/>
        </p:nvSpPr>
        <p:spPr>
          <a:xfrm>
            <a:off x="2514874" y="3666870"/>
            <a:ext cx="6274476" cy="778017"/>
          </a:xfrm>
          <a:prstGeom prst="rect">
            <a:avLst/>
          </a:prstGeom>
          <a:noFill/>
          <a:ln>
            <a:noFill/>
          </a:ln>
        </p:spPr>
        <p:txBody>
          <a:bodyPr spcFirstLastPara="1" wrap="square" lIns="0" tIns="45700" rIns="0" bIns="45700" anchor="t" anchorCtr="0">
            <a:noAutofit/>
          </a:bodyPr>
          <a:lstStyle/>
          <a:p>
            <a:pPr marL="171450" lvl="0" indent="-171450">
              <a:buClr>
                <a:schemeClr val="bg1"/>
              </a:buClr>
              <a:buSzPts val="1100"/>
              <a:buFont typeface="Arial" panose="020B0604020202020204" pitchFamily="34" charset="0"/>
              <a:buChar char="•"/>
            </a:pPr>
            <a:r>
              <a:rPr lang="en-NZ" sz="900">
                <a:solidFill>
                  <a:schemeClr val="bg1"/>
                </a:solidFill>
                <a:latin typeface="Montserrat" panose="00000500000000000000" pitchFamily="2" charset="0"/>
                <a:ea typeface="Montserrat"/>
                <a:cs typeface="Montserrat"/>
                <a:sym typeface="Montserrat"/>
              </a:rPr>
              <a:t>Small but mighty. This group is prioritizing security and preparedness for what might lie ahead. </a:t>
            </a:r>
          </a:p>
          <a:p>
            <a:pPr marL="171450" lvl="0" indent="-171450">
              <a:buClr>
                <a:schemeClr val="bg1"/>
              </a:buClr>
              <a:buSzPts val="1100"/>
              <a:buFont typeface="Arial" panose="020B0604020202020204" pitchFamily="34" charset="0"/>
              <a:buChar char="•"/>
            </a:pPr>
            <a:r>
              <a:rPr lang="en-NZ" sz="900">
                <a:solidFill>
                  <a:schemeClr val="bg1"/>
                </a:solidFill>
                <a:latin typeface="Montserrat" panose="00000500000000000000" pitchFamily="2" charset="0"/>
                <a:ea typeface="Montserrat"/>
                <a:cs typeface="Montserrat"/>
                <a:sym typeface="Montserrat"/>
              </a:rPr>
              <a:t>They have the ability to spend disproportionately on products, brands and experiences that align with their growing focus on health and wellness, environmental credentials and social good.</a:t>
            </a:r>
          </a:p>
          <a:p>
            <a:pPr marL="171450" lvl="0" indent="-171450">
              <a:buClr>
                <a:schemeClr val="bg1"/>
              </a:buClr>
              <a:buSzPts val="1100"/>
              <a:buFont typeface="Arial" panose="020B0604020202020204" pitchFamily="34" charset="0"/>
              <a:buChar char="•"/>
            </a:pPr>
            <a:endParaRPr lang="en-NZ" sz="900">
              <a:solidFill>
                <a:schemeClr val="bg1"/>
              </a:solidFill>
              <a:latin typeface="Montserrat" panose="00000500000000000000" pitchFamily="2" charset="0"/>
              <a:ea typeface="Montserrat"/>
              <a:cs typeface="Montserrat"/>
              <a:sym typeface="Montserrat"/>
            </a:endParaRPr>
          </a:p>
        </p:txBody>
      </p:sp>
      <p:cxnSp>
        <p:nvCxnSpPr>
          <p:cNvPr id="50" name="Google Shape;378;p41">
            <a:extLst>
              <a:ext uri="{FF2B5EF4-FFF2-40B4-BE49-F238E27FC236}">
                <a16:creationId xmlns:a16="http://schemas.microsoft.com/office/drawing/2014/main" id="{1DD22D02-C259-034E-9345-A23BA72E2C48}"/>
              </a:ext>
            </a:extLst>
          </p:cNvPr>
          <p:cNvCxnSpPr>
            <a:cxnSpLocks/>
          </p:cNvCxnSpPr>
          <p:nvPr/>
        </p:nvCxnSpPr>
        <p:spPr>
          <a:xfrm>
            <a:off x="2512616" y="3593515"/>
            <a:ext cx="6262250" cy="0"/>
          </a:xfrm>
          <a:prstGeom prst="straightConnector1">
            <a:avLst/>
          </a:prstGeom>
          <a:noFill/>
          <a:ln w="9525" cap="flat" cmpd="sng">
            <a:solidFill>
              <a:schemeClr val="accent1"/>
            </a:solidFill>
            <a:prstDash val="solid"/>
            <a:round/>
            <a:headEnd type="none" w="med" len="med"/>
            <a:tailEnd type="none" w="med" len="med"/>
          </a:ln>
        </p:spPr>
      </p:cxnSp>
      <p:sp>
        <p:nvSpPr>
          <p:cNvPr id="38" name="Google Shape;290;p26">
            <a:extLst>
              <a:ext uri="{FF2B5EF4-FFF2-40B4-BE49-F238E27FC236}">
                <a16:creationId xmlns:a16="http://schemas.microsoft.com/office/drawing/2014/main" id="{77AC0FC2-DB0C-2F47-B13B-D4E952D70E31}"/>
              </a:ext>
            </a:extLst>
          </p:cNvPr>
          <p:cNvSpPr txBox="1">
            <a:spLocks/>
          </p:cNvSpPr>
          <p:nvPr/>
        </p:nvSpPr>
        <p:spPr>
          <a:xfrm>
            <a:off x="354650" y="667478"/>
            <a:ext cx="1952490" cy="393600"/>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1900"/>
              <a:buFont typeface="Montserrat"/>
              <a:buNone/>
              <a:defRPr sz="1900" b="1" i="0" u="none" strike="noStrike" cap="none">
                <a:solidFill>
                  <a:srgbClr val="FFFFFF"/>
                </a:solidFill>
                <a:latin typeface="Montserrat" panose="00000500000000000000" pitchFamily="2" charset="0"/>
                <a:ea typeface="Montserrat"/>
                <a:cs typeface="Montserrat"/>
                <a:sym typeface="Montserrat"/>
              </a:defRPr>
            </a:lvl1pPr>
            <a:lvl2pPr marR="0" lvl="1"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1900"/>
              <a:buFont typeface="Montserrat"/>
              <a:buNone/>
              <a:defRPr sz="1900" b="1" i="0" u="none" strike="noStrike" cap="none">
                <a:solidFill>
                  <a:schemeClr val="dk1"/>
                </a:solidFill>
                <a:latin typeface="Montserrat"/>
                <a:ea typeface="Montserrat"/>
                <a:cs typeface="Montserrat"/>
                <a:sym typeface="Montserrat"/>
              </a:defRPr>
            </a:lvl9pPr>
          </a:lstStyle>
          <a:p>
            <a:r>
              <a:rPr lang="en-PH">
                <a:highlight>
                  <a:srgbClr val="006A6B"/>
                </a:highlight>
                <a:latin typeface="Montserrat"/>
              </a:rPr>
              <a:t>6%</a:t>
            </a:r>
            <a:r>
              <a:rPr lang="en-PH">
                <a:latin typeface="Montserrat"/>
              </a:rPr>
              <a:t> of consumers are </a:t>
            </a:r>
            <a:r>
              <a:rPr lang="en-PH">
                <a:highlight>
                  <a:srgbClr val="006A6B"/>
                </a:highlight>
                <a:latin typeface="Montserrat"/>
              </a:rPr>
              <a:t>Thrivers</a:t>
            </a:r>
            <a:endParaRPr lang="en-US">
              <a:highlight>
                <a:srgbClr val="006A6B"/>
              </a:highlight>
            </a:endParaRPr>
          </a:p>
        </p:txBody>
      </p:sp>
      <p:sp>
        <p:nvSpPr>
          <p:cNvPr id="39" name="Subtitle 3">
            <a:extLst>
              <a:ext uri="{FF2B5EF4-FFF2-40B4-BE49-F238E27FC236}">
                <a16:creationId xmlns:a16="http://schemas.microsoft.com/office/drawing/2014/main" id="{A40D522A-DBC0-FB41-808D-D154EEF08F09}"/>
              </a:ext>
            </a:extLst>
          </p:cNvPr>
          <p:cNvSpPr txBox="1">
            <a:spLocks/>
          </p:cNvSpPr>
          <p:nvPr/>
        </p:nvSpPr>
        <p:spPr>
          <a:xfrm>
            <a:off x="354650" y="3296642"/>
            <a:ext cx="1952490" cy="384300"/>
          </a:xfrm>
          <a:prstGeom prst="rect">
            <a:avLst/>
          </a:prstGeom>
        </p:spPr>
        <p:txBody>
          <a:bodyPr spcFirstLastPara="1" vert="horz" wrap="square" lIns="0" tIns="91425" rIns="0" bIns="91425" rtlCol="0" anchor="t" anchorCtr="0">
            <a:noAutofit/>
          </a:bodyPr>
          <a:lstStyle>
            <a:defPPr marR="0" lvl="0" algn="l" rtl="0">
              <a:lnSpc>
                <a:spcPct val="100000"/>
              </a:lnSpc>
              <a:spcBef>
                <a:spcPts val="0"/>
              </a:spcBef>
              <a:spcAft>
                <a:spcPts val="0"/>
              </a:spcAft>
            </a:defPPr>
            <a:lvl1pPr marL="311150" marR="0" lvl="0" indent="-311150" algn="l" rtl="0">
              <a:lnSpc>
                <a:spcPct val="100000"/>
              </a:lnSpc>
              <a:spcBef>
                <a:spcPts val="0"/>
              </a:spcBef>
              <a:spcAft>
                <a:spcPts val="0"/>
              </a:spcAft>
              <a:buClr>
                <a:srgbClr val="FFFFFF"/>
              </a:buClr>
              <a:buSzPts val="1500"/>
              <a:buFont typeface="Arial"/>
              <a:buNone/>
              <a:defRPr sz="1500" b="0" i="0" u="none" strike="noStrike" cap="none">
                <a:solidFill>
                  <a:srgbClr val="FFFFFF"/>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9pPr>
          </a:lstStyle>
          <a:p>
            <a:pPr marL="0" indent="0"/>
            <a:r>
              <a:rPr lang="en-AU" b="1"/>
              <a:t>Switching up to counter savings from other areas</a:t>
            </a:r>
          </a:p>
          <a:p>
            <a:pPr marL="0" indent="0"/>
            <a:endParaRPr lang="en-AU" b="1"/>
          </a:p>
          <a:p>
            <a:pPr marL="0" indent="0"/>
            <a:endParaRPr lang="en-AU" b="1"/>
          </a:p>
          <a:p>
            <a:pPr marL="0" indent="0"/>
            <a:endParaRPr lang="en-AU" b="1"/>
          </a:p>
        </p:txBody>
      </p:sp>
      <p:pic>
        <p:nvPicPr>
          <p:cNvPr id="43" name="Picture 42">
            <a:extLst>
              <a:ext uri="{FF2B5EF4-FFF2-40B4-BE49-F238E27FC236}">
                <a16:creationId xmlns:a16="http://schemas.microsoft.com/office/drawing/2014/main" id="{20592A39-4A78-9D4D-AA39-72D837EE85F8}"/>
              </a:ext>
            </a:extLst>
          </p:cNvPr>
          <p:cNvPicPr>
            <a:picLocks noChangeAspect="1"/>
          </p:cNvPicPr>
          <p:nvPr/>
        </p:nvPicPr>
        <p:blipFill>
          <a:blip r:embed="rId4"/>
          <a:stretch>
            <a:fillRect/>
          </a:stretch>
        </p:blipFill>
        <p:spPr>
          <a:xfrm>
            <a:off x="255941" y="1799348"/>
            <a:ext cx="1447199" cy="1447199"/>
          </a:xfrm>
          <a:prstGeom prst="rect">
            <a:avLst/>
          </a:prstGeom>
        </p:spPr>
      </p:pic>
    </p:spTree>
    <p:extLst>
      <p:ext uri="{BB962C8B-B14F-4D97-AF65-F5344CB8AC3E}">
        <p14:creationId xmlns:p14="http://schemas.microsoft.com/office/powerpoint/2010/main" val="1163606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6D2E8-9C07-2D42-A1C6-919810F7F5B1}"/>
              </a:ext>
            </a:extLst>
          </p:cNvPr>
          <p:cNvSpPr>
            <a:spLocks noGrp="1"/>
          </p:cNvSpPr>
          <p:nvPr>
            <p:ph type="title"/>
          </p:nvPr>
        </p:nvSpPr>
        <p:spPr/>
        <p:txBody>
          <a:bodyPr/>
          <a:lstStyle/>
          <a:p>
            <a:r>
              <a:rPr lang="en-US"/>
              <a:t>Tapping into </a:t>
            </a:r>
            <a:r>
              <a:rPr lang="en-US">
                <a:solidFill>
                  <a:schemeClr val="accent1"/>
                </a:solidFill>
              </a:rPr>
              <a:t>growth opportunities</a:t>
            </a:r>
            <a:r>
              <a:rPr lang="en-US"/>
              <a:t> ahead</a:t>
            </a:r>
          </a:p>
        </p:txBody>
      </p:sp>
      <p:graphicFrame>
        <p:nvGraphicFramePr>
          <p:cNvPr id="6" name="Table 2">
            <a:extLst>
              <a:ext uri="{FF2B5EF4-FFF2-40B4-BE49-F238E27FC236}">
                <a16:creationId xmlns:a16="http://schemas.microsoft.com/office/drawing/2014/main" id="{CFA8109D-9890-194A-A8A7-1B99E9798AA4}"/>
              </a:ext>
            </a:extLst>
          </p:cNvPr>
          <p:cNvGraphicFramePr>
            <a:graphicFrameLocks noGrp="1"/>
          </p:cNvGraphicFramePr>
          <p:nvPr>
            <p:extLst>
              <p:ext uri="{D42A27DB-BD31-4B8C-83A1-F6EECF244321}">
                <p14:modId xmlns:p14="http://schemas.microsoft.com/office/powerpoint/2010/main" val="4004338692"/>
              </p:ext>
            </p:extLst>
          </p:nvPr>
        </p:nvGraphicFramePr>
        <p:xfrm>
          <a:off x="354549" y="1188331"/>
          <a:ext cx="8434800" cy="3308932"/>
        </p:xfrm>
        <a:graphic>
          <a:graphicData uri="http://schemas.openxmlformats.org/drawingml/2006/table">
            <a:tbl>
              <a:tblPr firstRow="1" bandRow="1">
                <a:tableStyleId>{469CF8A6-BA74-41D0-844E-E492E5B354B2}</a:tableStyleId>
              </a:tblPr>
              <a:tblGrid>
                <a:gridCol w="1686960">
                  <a:extLst>
                    <a:ext uri="{9D8B030D-6E8A-4147-A177-3AD203B41FA5}">
                      <a16:colId xmlns:a16="http://schemas.microsoft.com/office/drawing/2014/main" val="1824229504"/>
                    </a:ext>
                  </a:extLst>
                </a:gridCol>
                <a:gridCol w="1686960">
                  <a:extLst>
                    <a:ext uri="{9D8B030D-6E8A-4147-A177-3AD203B41FA5}">
                      <a16:colId xmlns:a16="http://schemas.microsoft.com/office/drawing/2014/main" val="2075667102"/>
                    </a:ext>
                  </a:extLst>
                </a:gridCol>
                <a:gridCol w="1686960">
                  <a:extLst>
                    <a:ext uri="{9D8B030D-6E8A-4147-A177-3AD203B41FA5}">
                      <a16:colId xmlns:a16="http://schemas.microsoft.com/office/drawing/2014/main" val="2826780025"/>
                    </a:ext>
                  </a:extLst>
                </a:gridCol>
                <a:gridCol w="1686960">
                  <a:extLst>
                    <a:ext uri="{9D8B030D-6E8A-4147-A177-3AD203B41FA5}">
                      <a16:colId xmlns:a16="http://schemas.microsoft.com/office/drawing/2014/main" val="3322880139"/>
                    </a:ext>
                  </a:extLst>
                </a:gridCol>
                <a:gridCol w="1686960">
                  <a:extLst>
                    <a:ext uri="{9D8B030D-6E8A-4147-A177-3AD203B41FA5}">
                      <a16:colId xmlns:a16="http://schemas.microsoft.com/office/drawing/2014/main" val="1290412357"/>
                    </a:ext>
                  </a:extLst>
                </a:gridCol>
              </a:tblGrid>
              <a:tr h="344813">
                <a:tc>
                  <a:txBody>
                    <a:bodyPr/>
                    <a:lstStyle/>
                    <a:p>
                      <a:pPr algn="l"/>
                      <a:r>
                        <a:rPr lang="en-AU" sz="1100" b="1">
                          <a:solidFill>
                            <a:schemeClr val="bg1"/>
                          </a:solidFill>
                          <a:latin typeface="Montserrat" panose="00000500000000000000" pitchFamily="2" charset="0"/>
                        </a:rPr>
                        <a:t>Strugglers</a:t>
                      </a: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80535"/>
                    </a:solidFill>
                  </a:tcPr>
                </a:tc>
                <a:tc>
                  <a:txBody>
                    <a:bodyPr/>
                    <a:lstStyle/>
                    <a:p>
                      <a:pPr algn="l"/>
                      <a:r>
                        <a:rPr lang="en-AU" sz="1100" b="1">
                          <a:solidFill>
                            <a:schemeClr val="bg1"/>
                          </a:solidFill>
                          <a:latin typeface="Montserrat" panose="00000500000000000000" pitchFamily="2" charset="0"/>
                        </a:rPr>
                        <a:t>Rebounders</a:t>
                      </a: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D4400"/>
                    </a:solidFill>
                  </a:tcPr>
                </a:tc>
                <a:tc>
                  <a:txBody>
                    <a:bodyPr/>
                    <a:lstStyle/>
                    <a:p>
                      <a:pPr algn="l"/>
                      <a:r>
                        <a:rPr lang="en-AU" sz="1100" b="1">
                          <a:solidFill>
                            <a:schemeClr val="bg1"/>
                          </a:solidFill>
                          <a:latin typeface="Montserrat" panose="00000500000000000000" pitchFamily="2" charset="0"/>
                        </a:rPr>
                        <a:t>Cautious</a:t>
                      </a: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6D05"/>
                    </a:solidFill>
                  </a:tcPr>
                </a:tc>
                <a:tc>
                  <a:txBody>
                    <a:bodyPr/>
                    <a:lstStyle/>
                    <a:p>
                      <a:pPr algn="l"/>
                      <a:r>
                        <a:rPr lang="en-AU" sz="1100" b="1">
                          <a:solidFill>
                            <a:schemeClr val="bg1"/>
                          </a:solidFill>
                          <a:latin typeface="Montserrat" panose="00000500000000000000" pitchFamily="2" charset="0"/>
                        </a:rPr>
                        <a:t>Unchanged</a:t>
                      </a: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1A2"/>
                    </a:solidFill>
                  </a:tcPr>
                </a:tc>
                <a:tc>
                  <a:txBody>
                    <a:bodyPr/>
                    <a:lstStyle/>
                    <a:p>
                      <a:pPr algn="l"/>
                      <a:r>
                        <a:rPr lang="en-AU" sz="1100" b="1">
                          <a:solidFill>
                            <a:schemeClr val="bg1"/>
                          </a:solidFill>
                          <a:latin typeface="Montserrat" panose="00000500000000000000" pitchFamily="2" charset="0"/>
                        </a:rPr>
                        <a:t>Thrivers</a:t>
                      </a:r>
                    </a:p>
                  </a:txBody>
                  <a:tcPr marL="39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A6B"/>
                    </a:solidFill>
                  </a:tcPr>
                </a:tc>
                <a:extLst>
                  <a:ext uri="{0D108BD9-81ED-4DB2-BD59-A6C34878D82A}">
                    <a16:rowId xmlns:a16="http://schemas.microsoft.com/office/drawing/2014/main" val="3990159065"/>
                  </a:ext>
                </a:extLst>
              </a:tr>
              <a:tr h="2619306">
                <a:tc>
                  <a:txBody>
                    <a:bodyPr/>
                    <a:lstStyle/>
                    <a:p>
                      <a:pPr marL="171450" lvl="0" indent="-171450" algn="l">
                        <a:buClr>
                          <a:schemeClr val="bg1"/>
                        </a:buClr>
                        <a:buSzPts val="1100"/>
                        <a:buFont typeface="Wingdings" pitchFamily="2" charset="2"/>
                        <a:buChar char="§"/>
                      </a:pPr>
                      <a:r>
                        <a:rPr lang="en-NZ" sz="900">
                          <a:solidFill>
                            <a:schemeClr val="bg1"/>
                          </a:solidFill>
                          <a:latin typeface="Montserrat" panose="00000500000000000000" pitchFamily="2" charset="0"/>
                          <a:ea typeface="Montserrat"/>
                          <a:cs typeface="Montserrat"/>
                          <a:sym typeface="Montserrat"/>
                        </a:rPr>
                        <a:t>Biggest consumer segment  reprioritizing lives and adjusting to new circumstances</a:t>
                      </a:r>
                    </a:p>
                    <a:p>
                      <a:pPr marL="171450" lvl="0" indent="-171450" algn="l">
                        <a:buClr>
                          <a:schemeClr val="bg1"/>
                        </a:buClr>
                        <a:buSzPts val="1100"/>
                        <a:buFont typeface="Wingdings" pitchFamily="2" charset="2"/>
                        <a:buChar char="§"/>
                      </a:pPr>
                      <a:endParaRPr lang="en-NZ" sz="900">
                        <a:solidFill>
                          <a:schemeClr val="bg1"/>
                        </a:solidFill>
                        <a:latin typeface="Montserrat" panose="00000500000000000000" pitchFamily="2" charset="0"/>
                        <a:ea typeface="Montserrat"/>
                        <a:cs typeface="Montserrat"/>
                        <a:sym typeface="Montserrat"/>
                      </a:endParaRPr>
                    </a:p>
                    <a:p>
                      <a:pPr marL="171450" lvl="0" indent="-171450" algn="l">
                        <a:buClr>
                          <a:schemeClr val="bg1"/>
                        </a:buClr>
                        <a:buSzPts val="1100"/>
                        <a:buFont typeface="Wingdings" pitchFamily="2" charset="2"/>
                        <a:buChar char="§"/>
                      </a:pPr>
                      <a:r>
                        <a:rPr lang="en-NZ" sz="900" b="1">
                          <a:solidFill>
                            <a:schemeClr val="bg1"/>
                          </a:solidFill>
                          <a:latin typeface="Montserrat" panose="00000500000000000000" pitchFamily="2" charset="0"/>
                          <a:ea typeface="Montserrat"/>
                          <a:cs typeface="Montserrat"/>
                          <a:sym typeface="Montserrat"/>
                        </a:rPr>
                        <a:t>Rationalizing and looking to save </a:t>
                      </a:r>
                    </a:p>
                    <a:p>
                      <a:pPr marL="171450" lvl="0" indent="-171450" algn="l">
                        <a:buClr>
                          <a:schemeClr val="bg1"/>
                        </a:buClr>
                        <a:buSzPts val="1100"/>
                        <a:buFont typeface="Wingdings" pitchFamily="2" charset="2"/>
                        <a:buChar char="§"/>
                      </a:pPr>
                      <a:endParaRPr lang="en-NZ" sz="900">
                        <a:solidFill>
                          <a:schemeClr val="bg1"/>
                        </a:solidFill>
                        <a:latin typeface="Montserrat" panose="00000500000000000000" pitchFamily="2" charset="0"/>
                        <a:ea typeface="Montserrat"/>
                        <a:cs typeface="Montserrat"/>
                        <a:sym typeface="Montserrat"/>
                      </a:endParaRPr>
                    </a:p>
                    <a:p>
                      <a:pPr marL="171450" lvl="0" indent="-171450" algn="l">
                        <a:buClr>
                          <a:schemeClr val="bg1"/>
                        </a:buClr>
                        <a:buSzPts val="1100"/>
                        <a:buFont typeface="Wingdings" pitchFamily="2" charset="2"/>
                        <a:buChar char="§"/>
                      </a:pPr>
                      <a:r>
                        <a:rPr lang="en-NZ" sz="900" b="1">
                          <a:solidFill>
                            <a:schemeClr val="bg1"/>
                          </a:solidFill>
                          <a:latin typeface="Montserrat" panose="00000500000000000000" pitchFamily="2" charset="0"/>
                          <a:ea typeface="Montserrat"/>
                          <a:cs typeface="Montserrat"/>
                          <a:sym typeface="Montserrat"/>
                        </a:rPr>
                        <a:t>Most economical offer will hold most appeal </a:t>
                      </a:r>
                    </a:p>
                    <a:p>
                      <a:pPr marL="171450" lvl="0" indent="-171450" algn="l">
                        <a:buClr>
                          <a:schemeClr val="bg1"/>
                        </a:buClr>
                        <a:buSzPts val="1100"/>
                        <a:buFont typeface="Wingdings" pitchFamily="2" charset="2"/>
                        <a:buChar char="§"/>
                      </a:pPr>
                      <a:endParaRPr lang="en-NZ" sz="900" b="1">
                        <a:solidFill>
                          <a:schemeClr val="bg1"/>
                        </a:solidFill>
                        <a:latin typeface="Montserrat" panose="00000500000000000000" pitchFamily="2" charset="0"/>
                        <a:ea typeface="Montserrat"/>
                        <a:cs typeface="Montserrat"/>
                        <a:sym typeface="Montserrat"/>
                      </a:endParaRPr>
                    </a:p>
                    <a:p>
                      <a:pPr marL="171450" lvl="0" indent="-171450" algn="l">
                        <a:buClr>
                          <a:schemeClr val="bg1"/>
                        </a:buClr>
                        <a:buSzPts val="1100"/>
                        <a:buFont typeface="Wingdings" pitchFamily="2" charset="2"/>
                        <a:buChar char="§"/>
                      </a:pPr>
                      <a:r>
                        <a:rPr lang="en-NZ" sz="900">
                          <a:solidFill>
                            <a:schemeClr val="bg1"/>
                          </a:solidFill>
                          <a:latin typeface="Montserrat" panose="00000500000000000000" pitchFamily="2" charset="0"/>
                          <a:ea typeface="Montserrat"/>
                          <a:cs typeface="Montserrat"/>
                          <a:sym typeface="Montserrat"/>
                        </a:rPr>
                        <a:t>Still desire some excitement to routines to relieve daily pressures</a:t>
                      </a:r>
                    </a:p>
                    <a:p>
                      <a:pPr marL="171450" indent="-171450" algn="l">
                        <a:buFont typeface="Wingdings" pitchFamily="2" charset="2"/>
                        <a:buChar char="§"/>
                      </a:pPr>
                      <a:endParaRPr lang="en-AU" sz="900">
                        <a:latin typeface="Montserrat" panose="00000500000000000000" pitchFamily="2" charset="0"/>
                      </a:endParaRPr>
                    </a:p>
                  </a:txBody>
                  <a:tcPr marL="72000" marR="36000" marT="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lvl="0" indent="-171450" algn="l">
                        <a:buClr>
                          <a:schemeClr val="bg1"/>
                        </a:buClr>
                        <a:buSzPts val="1100"/>
                        <a:buFont typeface="Wingdings" pitchFamily="2" charset="2"/>
                        <a:buChar char="§"/>
                      </a:pPr>
                      <a:r>
                        <a:rPr lang="en-NZ" sz="900" b="1">
                          <a:solidFill>
                            <a:schemeClr val="bg1"/>
                          </a:solidFill>
                          <a:latin typeface="Montserrat" panose="00000500000000000000" pitchFamily="2" charset="0"/>
                          <a:ea typeface="Montserrat"/>
                          <a:cs typeface="Montserrat"/>
                          <a:sym typeface="Montserrat"/>
                        </a:rPr>
                        <a:t>Lead indicator of  how impacted can rebound</a:t>
                      </a:r>
                    </a:p>
                    <a:p>
                      <a:pPr marL="171450" lvl="0" indent="-171450" algn="l">
                        <a:buClr>
                          <a:schemeClr val="bg1"/>
                        </a:buClr>
                        <a:buSzPts val="1100"/>
                        <a:buFont typeface="Wingdings" pitchFamily="2" charset="2"/>
                        <a:buChar char="§"/>
                      </a:pPr>
                      <a:endParaRPr lang="en-NZ" sz="900">
                        <a:solidFill>
                          <a:schemeClr val="bg1"/>
                        </a:solidFill>
                        <a:latin typeface="Montserrat" panose="00000500000000000000" pitchFamily="2" charset="0"/>
                        <a:ea typeface="Montserrat"/>
                        <a:cs typeface="Montserrat"/>
                        <a:sym typeface="Montserrat"/>
                      </a:endParaRPr>
                    </a:p>
                    <a:p>
                      <a:pPr marL="171450" lvl="0" indent="-171450" algn="l">
                        <a:buClr>
                          <a:schemeClr val="bg1"/>
                        </a:buClr>
                        <a:buSzPts val="1100"/>
                        <a:buFont typeface="Wingdings" pitchFamily="2" charset="2"/>
                        <a:buChar char="§"/>
                      </a:pPr>
                      <a:r>
                        <a:rPr lang="en-NZ" sz="900" b="1">
                          <a:solidFill>
                            <a:schemeClr val="bg1"/>
                          </a:solidFill>
                          <a:latin typeface="Montserrat" panose="00000500000000000000" pitchFamily="2" charset="0"/>
                          <a:ea typeface="Montserrat"/>
                          <a:cs typeface="Montserrat"/>
                          <a:sym typeface="Montserrat"/>
                        </a:rPr>
                        <a:t>Reprioritized post change</a:t>
                      </a:r>
                    </a:p>
                    <a:p>
                      <a:pPr marL="171450" lvl="0" indent="-171450" algn="l">
                        <a:buClr>
                          <a:schemeClr val="bg1"/>
                        </a:buClr>
                        <a:buSzPts val="1100"/>
                        <a:buFont typeface="Wingdings" pitchFamily="2" charset="2"/>
                        <a:buChar char="§"/>
                      </a:pPr>
                      <a:endParaRPr lang="en-NZ" sz="900" b="1">
                        <a:solidFill>
                          <a:schemeClr val="bg1"/>
                        </a:solidFill>
                        <a:latin typeface="Montserrat" panose="00000500000000000000" pitchFamily="2" charset="0"/>
                        <a:ea typeface="Montserrat"/>
                        <a:cs typeface="Montserrat"/>
                        <a:sym typeface="Montserrat"/>
                      </a:endParaRPr>
                    </a:p>
                    <a:p>
                      <a:pPr marL="171450" lvl="0" indent="-171450" algn="l">
                        <a:buClr>
                          <a:schemeClr val="bg1"/>
                        </a:buClr>
                        <a:buSzPts val="1100"/>
                        <a:buFont typeface="Wingdings" pitchFamily="2" charset="2"/>
                        <a:buChar char="§"/>
                      </a:pPr>
                      <a:r>
                        <a:rPr lang="en-NZ" sz="900" b="1">
                          <a:solidFill>
                            <a:schemeClr val="bg1"/>
                          </a:solidFill>
                          <a:latin typeface="Montserrat" panose="00000500000000000000" pitchFamily="2" charset="0"/>
                          <a:ea typeface="Montserrat"/>
                          <a:cs typeface="Montserrat"/>
                          <a:sym typeface="Montserrat"/>
                        </a:rPr>
                        <a:t>Cost consciousness </a:t>
                      </a:r>
                      <a:r>
                        <a:rPr lang="en-NZ" sz="900">
                          <a:solidFill>
                            <a:schemeClr val="bg1"/>
                          </a:solidFill>
                          <a:latin typeface="Montserrat" panose="00000500000000000000" pitchFamily="2" charset="0"/>
                          <a:ea typeface="Montserrat"/>
                          <a:cs typeface="Montserrat"/>
                          <a:sym typeface="Montserrat"/>
                        </a:rPr>
                        <a:t>despite more comfortable finances</a:t>
                      </a:r>
                    </a:p>
                    <a:p>
                      <a:pPr marL="171450" lvl="0" indent="-171450" algn="l">
                        <a:buClr>
                          <a:schemeClr val="bg1"/>
                        </a:buClr>
                        <a:buSzPts val="1100"/>
                        <a:buFont typeface="Wingdings" pitchFamily="2" charset="2"/>
                        <a:buChar char="§"/>
                      </a:pPr>
                      <a:endParaRPr lang="en-NZ" sz="900">
                        <a:solidFill>
                          <a:schemeClr val="bg1"/>
                        </a:solidFill>
                        <a:latin typeface="Montserrat" panose="00000500000000000000" pitchFamily="2" charset="0"/>
                        <a:ea typeface="Montserrat"/>
                        <a:cs typeface="Montserrat"/>
                        <a:sym typeface="Montserrat"/>
                      </a:endParaRPr>
                    </a:p>
                    <a:p>
                      <a:pPr marL="171450" lvl="0" indent="-171450" algn="l">
                        <a:buClr>
                          <a:schemeClr val="bg1"/>
                        </a:buClr>
                        <a:buSzPts val="1100"/>
                        <a:buFont typeface="Wingdings" pitchFamily="2" charset="2"/>
                        <a:buChar char="§"/>
                      </a:pPr>
                      <a:r>
                        <a:rPr lang="en-NZ" sz="900">
                          <a:solidFill>
                            <a:schemeClr val="bg1"/>
                          </a:solidFill>
                          <a:latin typeface="Montserrat" panose="00000500000000000000" pitchFamily="2" charset="0"/>
                          <a:ea typeface="Montserrat"/>
                          <a:cs typeface="Montserrat"/>
                          <a:sym typeface="Montserrat"/>
                        </a:rPr>
                        <a:t>Trying to embrace @home lifestyles and benefits of online shopping</a:t>
                      </a:r>
                    </a:p>
                    <a:p>
                      <a:pPr marL="171450" indent="-171450" algn="l">
                        <a:buFont typeface="Wingdings" pitchFamily="2" charset="2"/>
                        <a:buChar char="§"/>
                      </a:pPr>
                      <a:endParaRPr lang="en-AU" sz="900">
                        <a:latin typeface="Montserrat" panose="00000500000000000000" pitchFamily="2" charset="0"/>
                      </a:endParaRPr>
                    </a:p>
                  </a:txBody>
                  <a:tcPr marL="72000" marR="36000" marT="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lvl="0" indent="-171450" algn="l">
                        <a:buClr>
                          <a:schemeClr val="bg1"/>
                        </a:buClr>
                        <a:buSzPts val="1100"/>
                        <a:buFont typeface="Wingdings" pitchFamily="2" charset="2"/>
                        <a:buChar char="§"/>
                      </a:pPr>
                      <a:r>
                        <a:rPr lang="en-NZ" sz="900">
                          <a:solidFill>
                            <a:schemeClr val="bg1"/>
                          </a:solidFill>
                          <a:latin typeface="Montserrat" panose="00000500000000000000" pitchFamily="2" charset="0"/>
                          <a:ea typeface="Montserrat"/>
                          <a:cs typeface="Montserrat"/>
                          <a:sym typeface="Montserrat"/>
                        </a:rPr>
                        <a:t>Representative of the future endemic shopper where circumstances stabilise but </a:t>
                      </a:r>
                      <a:r>
                        <a:rPr lang="en-NZ" sz="900" b="1">
                          <a:solidFill>
                            <a:schemeClr val="bg1"/>
                          </a:solidFill>
                          <a:latin typeface="Montserrat" panose="00000500000000000000" pitchFamily="2" charset="0"/>
                          <a:ea typeface="Montserrat"/>
                          <a:cs typeface="Montserrat"/>
                          <a:sym typeface="Montserrat"/>
                        </a:rPr>
                        <a:t>cautiousness is the new norm.</a:t>
                      </a:r>
                    </a:p>
                    <a:p>
                      <a:pPr marL="171450" lvl="0" indent="-171450" algn="l">
                        <a:buClr>
                          <a:schemeClr val="bg1"/>
                        </a:buClr>
                        <a:buSzPts val="1100"/>
                        <a:buFont typeface="Wingdings" pitchFamily="2" charset="2"/>
                        <a:buChar char="§"/>
                      </a:pPr>
                      <a:endParaRPr lang="en-NZ" sz="900" b="1">
                        <a:solidFill>
                          <a:schemeClr val="bg1"/>
                        </a:solidFill>
                        <a:latin typeface="Montserrat" panose="00000500000000000000" pitchFamily="2" charset="0"/>
                        <a:ea typeface="Montserrat"/>
                        <a:cs typeface="Montserrat"/>
                        <a:sym typeface="Montserrat"/>
                      </a:endParaRPr>
                    </a:p>
                    <a:p>
                      <a:pPr marL="171450" lvl="0" indent="-171450" algn="l">
                        <a:buClr>
                          <a:schemeClr val="bg1"/>
                        </a:buClr>
                        <a:buSzPts val="1100"/>
                        <a:buFont typeface="Wingdings" pitchFamily="2" charset="2"/>
                        <a:buChar char="§"/>
                      </a:pPr>
                      <a:r>
                        <a:rPr lang="en-NZ" sz="900">
                          <a:solidFill>
                            <a:schemeClr val="bg1"/>
                          </a:solidFill>
                          <a:latin typeface="Montserrat" panose="00000500000000000000" pitchFamily="2" charset="0"/>
                          <a:ea typeface="Montserrat"/>
                          <a:cs typeface="Montserrat"/>
                          <a:sym typeface="Montserrat"/>
                        </a:rPr>
                        <a:t>Have </a:t>
                      </a:r>
                      <a:r>
                        <a:rPr lang="en-NZ" sz="900" b="1">
                          <a:solidFill>
                            <a:schemeClr val="bg1"/>
                          </a:solidFill>
                          <a:latin typeface="Montserrat" panose="00000500000000000000" pitchFamily="2" charset="0"/>
                          <a:ea typeface="Montserrat"/>
                          <a:cs typeface="Montserrat"/>
                          <a:sym typeface="Montserrat"/>
                        </a:rPr>
                        <a:t>spending ability but need more convincing than before </a:t>
                      </a:r>
                      <a:r>
                        <a:rPr lang="en-NZ" sz="900" b="0">
                          <a:solidFill>
                            <a:schemeClr val="bg1"/>
                          </a:solidFill>
                          <a:latin typeface="Montserrat" panose="00000500000000000000" pitchFamily="2" charset="0"/>
                          <a:ea typeface="Montserrat"/>
                          <a:cs typeface="Montserrat"/>
                          <a:sym typeface="Montserrat"/>
                        </a:rPr>
                        <a:t>given shifted priorities</a:t>
                      </a:r>
                      <a:endParaRPr lang="en-NZ" sz="900">
                        <a:solidFill>
                          <a:schemeClr val="bg1"/>
                        </a:solidFill>
                        <a:latin typeface="Montserrat" panose="00000500000000000000" pitchFamily="2" charset="0"/>
                        <a:ea typeface="Montserrat"/>
                        <a:cs typeface="Montserrat"/>
                        <a:sym typeface="Montserrat"/>
                      </a:endParaRPr>
                    </a:p>
                    <a:p>
                      <a:pPr marL="171450" lvl="0" indent="-171450" algn="l">
                        <a:buClr>
                          <a:schemeClr val="bg1"/>
                        </a:buClr>
                        <a:buSzPts val="1100"/>
                        <a:buFont typeface="Wingdings" pitchFamily="2" charset="2"/>
                        <a:buChar char="§"/>
                      </a:pPr>
                      <a:endParaRPr lang="en-NZ" sz="900">
                        <a:solidFill>
                          <a:schemeClr val="bg1"/>
                        </a:solidFill>
                        <a:latin typeface="Montserrat" panose="00000500000000000000" pitchFamily="2" charset="0"/>
                        <a:ea typeface="Montserrat"/>
                        <a:cs typeface="Montserrat"/>
                        <a:sym typeface="Montserrat"/>
                      </a:endParaRPr>
                    </a:p>
                    <a:p>
                      <a:pPr marL="171450" lvl="0" indent="-171450" algn="l">
                        <a:buClr>
                          <a:schemeClr val="bg1"/>
                        </a:buClr>
                        <a:buSzPts val="1100"/>
                        <a:buFont typeface="Wingdings" pitchFamily="2" charset="2"/>
                        <a:buChar char="§"/>
                      </a:pPr>
                      <a:r>
                        <a:rPr lang="en-NZ" sz="900">
                          <a:solidFill>
                            <a:schemeClr val="bg1"/>
                          </a:solidFill>
                          <a:latin typeface="Montserrat" panose="00000500000000000000" pitchFamily="2" charset="0"/>
                          <a:ea typeface="Montserrat"/>
                          <a:cs typeface="Montserrat"/>
                          <a:sym typeface="Montserrat"/>
                        </a:rPr>
                        <a:t>After affordable prices, swayed by </a:t>
                      </a:r>
                      <a:r>
                        <a:rPr lang="en-NZ" sz="900" b="0">
                          <a:solidFill>
                            <a:schemeClr val="bg1"/>
                          </a:solidFill>
                          <a:latin typeface="Montserrat" panose="00000500000000000000" pitchFamily="2" charset="0"/>
                          <a:ea typeface="Montserrat"/>
                          <a:cs typeface="Montserrat"/>
                          <a:sym typeface="Montserrat"/>
                        </a:rPr>
                        <a:t>fresh produce, environmental credentials, known &amp; trusted, hygiene &amp; safety</a:t>
                      </a:r>
                    </a:p>
                  </a:txBody>
                  <a:tcPr marL="72000" marR="36000" marT="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lvl="0" indent="-171450" algn="l">
                        <a:buClr>
                          <a:schemeClr val="bg1"/>
                        </a:buClr>
                        <a:buSzPts val="1100"/>
                        <a:buFont typeface="Wingdings" pitchFamily="2" charset="2"/>
                        <a:buChar char="§"/>
                      </a:pPr>
                      <a:r>
                        <a:rPr lang="en-NZ" sz="900">
                          <a:solidFill>
                            <a:schemeClr val="bg1"/>
                          </a:solidFill>
                          <a:latin typeface="Montserrat" panose="00000500000000000000" pitchFamily="2" charset="0"/>
                          <a:ea typeface="Montserrat"/>
                          <a:cs typeface="Montserrat"/>
                          <a:sym typeface="Montserrat"/>
                        </a:rPr>
                        <a:t>Skewed to insulated able to spend freely and not watch spend closely</a:t>
                      </a:r>
                    </a:p>
                    <a:p>
                      <a:pPr marL="171450" lvl="0" indent="-171450" algn="l">
                        <a:buClr>
                          <a:schemeClr val="bg1"/>
                        </a:buClr>
                        <a:buSzPts val="1100"/>
                        <a:buFont typeface="Wingdings" pitchFamily="2" charset="2"/>
                        <a:buChar char="§"/>
                      </a:pPr>
                      <a:endParaRPr lang="en-NZ" sz="900">
                        <a:solidFill>
                          <a:schemeClr val="bg1"/>
                        </a:solidFill>
                        <a:latin typeface="Montserrat" panose="00000500000000000000" pitchFamily="2" charset="0"/>
                        <a:ea typeface="Montserrat"/>
                        <a:cs typeface="Montserrat"/>
                        <a:sym typeface="Montserrat"/>
                      </a:endParaRPr>
                    </a:p>
                    <a:p>
                      <a:pPr marL="171450" lvl="0" indent="-171450" algn="l">
                        <a:buClr>
                          <a:schemeClr val="bg1"/>
                        </a:buClr>
                        <a:buSzPts val="1100"/>
                        <a:buFont typeface="Wingdings" pitchFamily="2" charset="2"/>
                        <a:buChar char="§"/>
                      </a:pPr>
                      <a:r>
                        <a:rPr lang="en-NZ" sz="900">
                          <a:solidFill>
                            <a:schemeClr val="bg1"/>
                          </a:solidFill>
                          <a:latin typeface="Montserrat" panose="00000500000000000000" pitchFamily="2" charset="0"/>
                          <a:ea typeface="Montserrat"/>
                          <a:cs typeface="Montserrat"/>
                          <a:sym typeface="Montserrat"/>
                        </a:rPr>
                        <a:t>Least likely to have changed priorities and </a:t>
                      </a:r>
                      <a:r>
                        <a:rPr lang="en-NZ" sz="900" err="1">
                          <a:solidFill>
                            <a:schemeClr val="bg1"/>
                          </a:solidFill>
                          <a:latin typeface="Montserrat" panose="00000500000000000000" pitchFamily="2" charset="0"/>
                          <a:ea typeface="Montserrat"/>
                          <a:cs typeface="Montserrat"/>
                          <a:sym typeface="Montserrat"/>
                        </a:rPr>
                        <a:t>behaviors</a:t>
                      </a:r>
                      <a:r>
                        <a:rPr lang="en-NZ" sz="900">
                          <a:solidFill>
                            <a:schemeClr val="bg1"/>
                          </a:solidFill>
                          <a:latin typeface="Montserrat" panose="00000500000000000000" pitchFamily="2" charset="0"/>
                          <a:ea typeface="Montserrat"/>
                          <a:cs typeface="Montserrat"/>
                          <a:sym typeface="Montserrat"/>
                        </a:rPr>
                        <a:t> but </a:t>
                      </a:r>
                      <a:r>
                        <a:rPr lang="en-NZ" sz="900" b="1">
                          <a:solidFill>
                            <a:schemeClr val="bg1"/>
                          </a:solidFill>
                          <a:latin typeface="Montserrat" panose="00000500000000000000" pitchFamily="2" charset="0"/>
                          <a:ea typeface="Montserrat"/>
                          <a:cs typeface="Montserrat"/>
                          <a:sym typeface="Montserrat"/>
                        </a:rPr>
                        <a:t>trying to make healthier lifestyle choices</a:t>
                      </a:r>
                    </a:p>
                    <a:p>
                      <a:pPr marL="171450" indent="-171450" algn="l">
                        <a:buFont typeface="Wingdings" pitchFamily="2" charset="2"/>
                        <a:buChar char="§"/>
                      </a:pPr>
                      <a:endParaRPr lang="en-AU" sz="900">
                        <a:latin typeface="Montserrat" panose="00000500000000000000" pitchFamily="2" charset="0"/>
                      </a:endParaRPr>
                    </a:p>
                  </a:txBody>
                  <a:tcPr marL="72000" marR="36000" marT="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lvl="0" indent="-171450" algn="l">
                        <a:buClr>
                          <a:schemeClr val="bg1"/>
                        </a:buClr>
                        <a:buSzPts val="1100"/>
                        <a:buFont typeface="Wingdings" pitchFamily="2" charset="2"/>
                        <a:buChar char="§"/>
                      </a:pPr>
                      <a:r>
                        <a:rPr lang="en-NZ" sz="900">
                          <a:solidFill>
                            <a:schemeClr val="bg1"/>
                          </a:solidFill>
                          <a:latin typeface="Montserrat" panose="00000500000000000000" pitchFamily="2" charset="0"/>
                          <a:ea typeface="Montserrat"/>
                          <a:cs typeface="Montserrat"/>
                          <a:sym typeface="Montserrat"/>
                        </a:rPr>
                        <a:t>Small but mighty. </a:t>
                      </a:r>
                    </a:p>
                    <a:p>
                      <a:pPr marL="171450" lvl="0" indent="-171450" algn="l">
                        <a:buClr>
                          <a:schemeClr val="bg1"/>
                        </a:buClr>
                        <a:buSzPts val="1100"/>
                        <a:buFont typeface="Wingdings" pitchFamily="2" charset="2"/>
                        <a:buChar char="§"/>
                      </a:pPr>
                      <a:endParaRPr lang="en-NZ" sz="900">
                        <a:solidFill>
                          <a:schemeClr val="bg1"/>
                        </a:solidFill>
                        <a:latin typeface="Montserrat" panose="00000500000000000000" pitchFamily="2" charset="0"/>
                        <a:ea typeface="Montserrat"/>
                        <a:cs typeface="Montserrat"/>
                        <a:sym typeface="Montserrat"/>
                      </a:endParaRPr>
                    </a:p>
                    <a:p>
                      <a:pPr marL="171450" lvl="0" indent="-171450" algn="l">
                        <a:buClr>
                          <a:schemeClr val="bg1"/>
                        </a:buClr>
                        <a:buSzPts val="1100"/>
                        <a:buFont typeface="Wingdings" pitchFamily="2" charset="2"/>
                        <a:buChar char="§"/>
                      </a:pPr>
                      <a:r>
                        <a:rPr lang="en-NZ" sz="900">
                          <a:solidFill>
                            <a:schemeClr val="bg1"/>
                          </a:solidFill>
                          <a:latin typeface="Montserrat" panose="00000500000000000000" pitchFamily="2" charset="0"/>
                          <a:ea typeface="Montserrat"/>
                          <a:cs typeface="Montserrat"/>
                          <a:sym typeface="Montserrat"/>
                        </a:rPr>
                        <a:t>prioritizing security and preparedness for what might lie ahead. </a:t>
                      </a:r>
                    </a:p>
                    <a:p>
                      <a:pPr marL="171450" lvl="0" indent="-171450" algn="l">
                        <a:buClr>
                          <a:schemeClr val="bg1"/>
                        </a:buClr>
                        <a:buSzPts val="1100"/>
                        <a:buFont typeface="Wingdings" pitchFamily="2" charset="2"/>
                        <a:buChar char="§"/>
                      </a:pPr>
                      <a:endParaRPr lang="en-NZ" sz="900">
                        <a:solidFill>
                          <a:schemeClr val="bg1"/>
                        </a:solidFill>
                        <a:latin typeface="Montserrat" panose="00000500000000000000" pitchFamily="2" charset="0"/>
                        <a:ea typeface="Montserrat"/>
                        <a:cs typeface="Montserrat"/>
                        <a:sym typeface="Montserrat"/>
                      </a:endParaRPr>
                    </a:p>
                    <a:p>
                      <a:pPr marL="171450" lvl="0" indent="-171450" algn="l">
                        <a:buClr>
                          <a:schemeClr val="bg1"/>
                        </a:buClr>
                        <a:buSzPts val="1100"/>
                        <a:buFont typeface="Wingdings" pitchFamily="2" charset="2"/>
                        <a:buChar char="§"/>
                      </a:pPr>
                      <a:r>
                        <a:rPr lang="en-NZ" sz="900" b="1">
                          <a:solidFill>
                            <a:schemeClr val="bg1"/>
                          </a:solidFill>
                          <a:latin typeface="Montserrat" panose="00000500000000000000" pitchFamily="2" charset="0"/>
                          <a:ea typeface="Montserrat"/>
                          <a:cs typeface="Montserrat"/>
                          <a:sym typeface="Montserrat"/>
                        </a:rPr>
                        <a:t>Ability to spend disproportionately </a:t>
                      </a:r>
                      <a:r>
                        <a:rPr lang="en-NZ" sz="900" b="0">
                          <a:solidFill>
                            <a:schemeClr val="bg1"/>
                          </a:solidFill>
                          <a:latin typeface="Montserrat" panose="00000500000000000000" pitchFamily="2" charset="0"/>
                          <a:ea typeface="Montserrat"/>
                          <a:cs typeface="Montserrat"/>
                          <a:sym typeface="Montserrat"/>
                        </a:rPr>
                        <a:t>on  brands and experiences that align with  growing focus on health and welln</a:t>
                      </a:r>
                      <a:r>
                        <a:rPr lang="en-NZ" sz="900">
                          <a:solidFill>
                            <a:schemeClr val="bg1"/>
                          </a:solidFill>
                          <a:latin typeface="Montserrat" panose="00000500000000000000" pitchFamily="2" charset="0"/>
                          <a:ea typeface="Montserrat"/>
                          <a:cs typeface="Montserrat"/>
                          <a:sym typeface="Montserrat"/>
                        </a:rPr>
                        <a:t>ess, environmental credentials and social good.</a:t>
                      </a:r>
                    </a:p>
                    <a:p>
                      <a:pPr marL="171450" indent="-171450" algn="l">
                        <a:buFont typeface="Wingdings" pitchFamily="2" charset="2"/>
                        <a:buChar char="§"/>
                      </a:pPr>
                      <a:endParaRPr lang="en-AU" sz="900">
                        <a:latin typeface="Montserrat" panose="00000500000000000000" pitchFamily="2" charset="0"/>
                      </a:endParaRPr>
                    </a:p>
                  </a:txBody>
                  <a:tcPr marL="72000" marR="36000" marT="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34283317"/>
                  </a:ext>
                </a:extLst>
              </a:tr>
              <a:tr h="344813">
                <a:tc>
                  <a:txBody>
                    <a:bodyPr/>
                    <a:lstStyle/>
                    <a:p>
                      <a:pPr algn="l"/>
                      <a:r>
                        <a:rPr lang="en-AU" sz="1100" b="1">
                          <a:solidFill>
                            <a:schemeClr val="bg1"/>
                          </a:solidFill>
                          <a:latin typeface="Montserrat" panose="00000500000000000000" pitchFamily="2" charset="0"/>
                        </a:rPr>
                        <a:t>Rationalize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80535"/>
                    </a:solidFill>
                  </a:tcPr>
                </a:tc>
                <a:tc>
                  <a:txBody>
                    <a:bodyPr/>
                    <a:lstStyle/>
                    <a:p>
                      <a:pPr algn="l"/>
                      <a:r>
                        <a:rPr lang="en-AU" sz="1100" b="1">
                          <a:solidFill>
                            <a:schemeClr val="bg1"/>
                          </a:solidFill>
                          <a:latin typeface="Montserrat" panose="00000500000000000000" pitchFamily="2" charset="0"/>
                        </a:rPr>
                        <a:t>Prioritize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D4400"/>
                    </a:solidFill>
                  </a:tcPr>
                </a:tc>
                <a:tc>
                  <a:txBody>
                    <a:bodyPr/>
                    <a:lstStyle/>
                    <a:p>
                      <a:pPr algn="l"/>
                      <a:r>
                        <a:rPr lang="en-AU" sz="1100" b="1">
                          <a:solidFill>
                            <a:schemeClr val="bg1"/>
                          </a:solidFill>
                          <a:latin typeface="Montserrat" panose="00000500000000000000" pitchFamily="2" charset="0"/>
                        </a:rPr>
                        <a:t>Focus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6D05"/>
                    </a:solidFill>
                  </a:tcPr>
                </a:tc>
                <a:tc>
                  <a:txBody>
                    <a:bodyPr/>
                    <a:lstStyle/>
                    <a:p>
                      <a:pPr algn="l"/>
                      <a:r>
                        <a:rPr lang="en-AU" sz="1100" b="1">
                          <a:solidFill>
                            <a:schemeClr val="bg1"/>
                          </a:solidFill>
                          <a:latin typeface="Montserrat" panose="00000500000000000000" pitchFamily="2" charset="0"/>
                        </a:rPr>
                        <a:t>Compensate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1A2"/>
                    </a:solidFill>
                  </a:tcPr>
                </a:tc>
                <a:tc>
                  <a:txBody>
                    <a:bodyPr/>
                    <a:lstStyle/>
                    <a:p>
                      <a:pPr algn="l"/>
                      <a:r>
                        <a:rPr lang="en-AU" sz="1100" b="1">
                          <a:solidFill>
                            <a:schemeClr val="bg1"/>
                          </a:solidFill>
                          <a:latin typeface="Montserrat" panose="00000500000000000000" pitchFamily="2" charset="0"/>
                        </a:rPr>
                        <a:t>Save &amp; Reward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A6B"/>
                    </a:solidFill>
                  </a:tcPr>
                </a:tc>
                <a:extLst>
                  <a:ext uri="{0D108BD9-81ED-4DB2-BD59-A6C34878D82A}">
                    <a16:rowId xmlns:a16="http://schemas.microsoft.com/office/drawing/2014/main" val="548659015"/>
                  </a:ext>
                </a:extLst>
              </a:tr>
            </a:tbl>
          </a:graphicData>
        </a:graphic>
      </p:graphicFrame>
      <p:pic>
        <p:nvPicPr>
          <p:cNvPr id="7" name="Picture 6">
            <a:extLst>
              <a:ext uri="{FF2B5EF4-FFF2-40B4-BE49-F238E27FC236}">
                <a16:creationId xmlns:a16="http://schemas.microsoft.com/office/drawing/2014/main" id="{C7B24617-2440-EC4C-BE9E-FBA5CA0A0F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25793" y="1193507"/>
            <a:ext cx="338696" cy="338696"/>
          </a:xfrm>
          <a:prstGeom prst="rect">
            <a:avLst/>
          </a:prstGeom>
        </p:spPr>
      </p:pic>
      <p:pic>
        <p:nvPicPr>
          <p:cNvPr id="8" name="Picture 7">
            <a:extLst>
              <a:ext uri="{FF2B5EF4-FFF2-40B4-BE49-F238E27FC236}">
                <a16:creationId xmlns:a16="http://schemas.microsoft.com/office/drawing/2014/main" id="{707F4173-FB54-0341-8891-78FDE99E5C1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09319" y="1289732"/>
            <a:ext cx="234862" cy="134276"/>
          </a:xfrm>
          <a:prstGeom prst="rect">
            <a:avLst/>
          </a:prstGeom>
        </p:spPr>
      </p:pic>
      <p:pic>
        <p:nvPicPr>
          <p:cNvPr id="9" name="Picture 8">
            <a:extLst>
              <a:ext uri="{FF2B5EF4-FFF2-40B4-BE49-F238E27FC236}">
                <a16:creationId xmlns:a16="http://schemas.microsoft.com/office/drawing/2014/main" id="{410F29E2-1A36-8544-BB3B-7040EAD3CF3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77102" y="1209831"/>
            <a:ext cx="293092" cy="293092"/>
          </a:xfrm>
          <a:prstGeom prst="rect">
            <a:avLst/>
          </a:prstGeom>
        </p:spPr>
      </p:pic>
      <p:pic>
        <p:nvPicPr>
          <p:cNvPr id="10" name="Picture 9">
            <a:extLst>
              <a:ext uri="{FF2B5EF4-FFF2-40B4-BE49-F238E27FC236}">
                <a16:creationId xmlns:a16="http://schemas.microsoft.com/office/drawing/2014/main" id="{240F9EE8-FE4B-0142-BB2A-7DA63936FF7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90706" y="1192870"/>
            <a:ext cx="293092" cy="325890"/>
          </a:xfrm>
          <a:prstGeom prst="rect">
            <a:avLst/>
          </a:prstGeom>
        </p:spPr>
      </p:pic>
      <p:pic>
        <p:nvPicPr>
          <p:cNvPr id="11" name="Picture 10">
            <a:extLst>
              <a:ext uri="{FF2B5EF4-FFF2-40B4-BE49-F238E27FC236}">
                <a16:creationId xmlns:a16="http://schemas.microsoft.com/office/drawing/2014/main" id="{CDCA2E0B-3F4E-4B4E-86A4-E2B2D7D6C32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81491" y="1177470"/>
            <a:ext cx="373967" cy="373967"/>
          </a:xfrm>
          <a:prstGeom prst="rect">
            <a:avLst/>
          </a:prstGeom>
        </p:spPr>
      </p:pic>
    </p:spTree>
    <p:extLst>
      <p:ext uri="{BB962C8B-B14F-4D97-AF65-F5344CB8AC3E}">
        <p14:creationId xmlns:p14="http://schemas.microsoft.com/office/powerpoint/2010/main" val="2511038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p:txBody>
          <a:bodyPr/>
          <a:lstStyle/>
          <a:p>
            <a:r>
              <a:rPr lang="en-US"/>
              <a:t>Consumers’ mindset and circumstance will continue to evolve</a:t>
            </a:r>
          </a:p>
        </p:txBody>
      </p:sp>
      <p:sp>
        <p:nvSpPr>
          <p:cNvPr id="4" name="Subtitle 3">
            <a:extLst>
              <a:ext uri="{FF2B5EF4-FFF2-40B4-BE49-F238E27FC236}">
                <a16:creationId xmlns:a16="http://schemas.microsoft.com/office/drawing/2014/main" id="{9DABE965-1424-6E49-8961-12E07CA0F2BE}"/>
              </a:ext>
            </a:extLst>
          </p:cNvPr>
          <p:cNvSpPr>
            <a:spLocks noGrp="1"/>
          </p:cNvSpPr>
          <p:nvPr>
            <p:ph type="subTitle" idx="2"/>
          </p:nvPr>
        </p:nvSpPr>
        <p:spPr/>
        <p:txBody>
          <a:bodyPr/>
          <a:lstStyle/>
          <a:p>
            <a:r>
              <a:rPr lang="en-US"/>
              <a:t>Be prepared, be agile and be ready to adapt for unforeseen potential change</a:t>
            </a:r>
          </a:p>
          <a:p>
            <a:endParaRPr lang="en-US"/>
          </a:p>
          <a:p>
            <a:endParaRPr lang="en-US"/>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US"/>
              <a:t>Note: Scenario #1 and Scenario #2 are not  actual figures/forecast but are projections based on how changed financial circumstances may play out under different conditions</a:t>
            </a:r>
          </a:p>
        </p:txBody>
      </p:sp>
      <p:graphicFrame>
        <p:nvGraphicFramePr>
          <p:cNvPr id="13" name="Table 3">
            <a:extLst>
              <a:ext uri="{FF2B5EF4-FFF2-40B4-BE49-F238E27FC236}">
                <a16:creationId xmlns:a16="http://schemas.microsoft.com/office/drawing/2014/main" id="{F1B1D08F-3A9F-A64B-A7BC-B2233877B0B4}"/>
              </a:ext>
            </a:extLst>
          </p:cNvPr>
          <p:cNvGraphicFramePr>
            <a:graphicFrameLocks noGrp="1"/>
          </p:cNvGraphicFramePr>
          <p:nvPr>
            <p:extLst>
              <p:ext uri="{D42A27DB-BD31-4B8C-83A1-F6EECF244321}">
                <p14:modId xmlns:p14="http://schemas.microsoft.com/office/powerpoint/2010/main" val="658663085"/>
              </p:ext>
            </p:extLst>
          </p:nvPr>
        </p:nvGraphicFramePr>
        <p:xfrm>
          <a:off x="335245" y="1243455"/>
          <a:ext cx="8490745" cy="3377709"/>
        </p:xfrm>
        <a:graphic>
          <a:graphicData uri="http://schemas.openxmlformats.org/drawingml/2006/table">
            <a:tbl>
              <a:tblPr firstRow="1" bandRow="1"/>
              <a:tblGrid>
                <a:gridCol w="1709865">
                  <a:extLst>
                    <a:ext uri="{9D8B030D-6E8A-4147-A177-3AD203B41FA5}">
                      <a16:colId xmlns:a16="http://schemas.microsoft.com/office/drawing/2014/main" val="2440855521"/>
                    </a:ext>
                  </a:extLst>
                </a:gridCol>
                <a:gridCol w="1356176">
                  <a:extLst>
                    <a:ext uri="{9D8B030D-6E8A-4147-A177-3AD203B41FA5}">
                      <a16:colId xmlns:a16="http://schemas.microsoft.com/office/drawing/2014/main" val="887296078"/>
                    </a:ext>
                  </a:extLst>
                </a:gridCol>
                <a:gridCol w="1356176">
                  <a:extLst>
                    <a:ext uri="{9D8B030D-6E8A-4147-A177-3AD203B41FA5}">
                      <a16:colId xmlns:a16="http://schemas.microsoft.com/office/drawing/2014/main" val="1387877752"/>
                    </a:ext>
                  </a:extLst>
                </a:gridCol>
                <a:gridCol w="1356176">
                  <a:extLst>
                    <a:ext uri="{9D8B030D-6E8A-4147-A177-3AD203B41FA5}">
                      <a16:colId xmlns:a16="http://schemas.microsoft.com/office/drawing/2014/main" val="369078368"/>
                    </a:ext>
                  </a:extLst>
                </a:gridCol>
                <a:gridCol w="1356176">
                  <a:extLst>
                    <a:ext uri="{9D8B030D-6E8A-4147-A177-3AD203B41FA5}">
                      <a16:colId xmlns:a16="http://schemas.microsoft.com/office/drawing/2014/main" val="3100908642"/>
                    </a:ext>
                  </a:extLst>
                </a:gridCol>
                <a:gridCol w="1356176">
                  <a:extLst>
                    <a:ext uri="{9D8B030D-6E8A-4147-A177-3AD203B41FA5}">
                      <a16:colId xmlns:a16="http://schemas.microsoft.com/office/drawing/2014/main" val="4227997186"/>
                    </a:ext>
                  </a:extLst>
                </a:gridCol>
              </a:tblGrid>
              <a:tr h="421051">
                <a:tc>
                  <a:txBody>
                    <a:bodyPr/>
                    <a:lstStyle/>
                    <a:p>
                      <a:pPr algn="l"/>
                      <a:endParaRPr lang="en-AU" sz="1100" b="1">
                        <a:latin typeface="Montserrat" panose="00000500000000000000" pitchFamily="2" charset="0"/>
                      </a:endParaRPr>
                    </a:p>
                  </a:txBody>
                  <a:tcPr marL="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AU" sz="900" b="1">
                          <a:solidFill>
                            <a:schemeClr val="bg1"/>
                          </a:solidFill>
                          <a:latin typeface="Montserrat" panose="00000500000000000000" pitchFamily="2" charset="0"/>
                        </a:rPr>
                        <a:t>Strugglers</a:t>
                      </a:r>
                    </a:p>
                  </a:txBody>
                  <a:tcPr marL="39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880535"/>
                    </a:solidFill>
                  </a:tcPr>
                </a:tc>
                <a:tc>
                  <a:txBody>
                    <a:bodyPr/>
                    <a:lstStyle/>
                    <a:p>
                      <a:pPr algn="l"/>
                      <a:r>
                        <a:rPr lang="en-AU" sz="900" b="1">
                          <a:solidFill>
                            <a:schemeClr val="bg1"/>
                          </a:solidFill>
                          <a:latin typeface="Montserrat" panose="00000500000000000000" pitchFamily="2" charset="0"/>
                        </a:rPr>
                        <a:t>Rebounders</a:t>
                      </a:r>
                    </a:p>
                  </a:txBody>
                  <a:tcPr marL="39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D4400"/>
                    </a:solidFill>
                  </a:tcPr>
                </a:tc>
                <a:tc>
                  <a:txBody>
                    <a:bodyPr/>
                    <a:lstStyle/>
                    <a:p>
                      <a:pPr algn="l"/>
                      <a:r>
                        <a:rPr lang="en-AU" sz="900" b="1">
                          <a:solidFill>
                            <a:schemeClr val="bg1"/>
                          </a:solidFill>
                          <a:latin typeface="Montserrat" panose="00000500000000000000" pitchFamily="2" charset="0"/>
                        </a:rPr>
                        <a:t>Cautious</a:t>
                      </a:r>
                    </a:p>
                  </a:txBody>
                  <a:tcPr marL="39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6D05"/>
                    </a:solidFill>
                  </a:tcPr>
                </a:tc>
                <a:tc>
                  <a:txBody>
                    <a:bodyPr/>
                    <a:lstStyle/>
                    <a:p>
                      <a:pPr algn="l"/>
                      <a:r>
                        <a:rPr lang="en-AU" sz="900" b="1">
                          <a:solidFill>
                            <a:schemeClr val="bg1"/>
                          </a:solidFill>
                          <a:latin typeface="Montserrat" panose="00000500000000000000" pitchFamily="2" charset="0"/>
                        </a:rPr>
                        <a:t>Unchanged</a:t>
                      </a:r>
                    </a:p>
                  </a:txBody>
                  <a:tcPr marL="39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08F90"/>
                    </a:solidFill>
                  </a:tcPr>
                </a:tc>
                <a:tc>
                  <a:txBody>
                    <a:bodyPr/>
                    <a:lstStyle/>
                    <a:p>
                      <a:pPr algn="l"/>
                      <a:r>
                        <a:rPr lang="en-AU" sz="900" b="1">
                          <a:solidFill>
                            <a:schemeClr val="bg1"/>
                          </a:solidFill>
                          <a:latin typeface="Montserrat" panose="00000500000000000000" pitchFamily="2" charset="0"/>
                        </a:rPr>
                        <a:t>Thrivers</a:t>
                      </a:r>
                    </a:p>
                  </a:txBody>
                  <a:tcPr marL="39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06A6B"/>
                    </a:solidFill>
                  </a:tcPr>
                </a:tc>
                <a:extLst>
                  <a:ext uri="{0D108BD9-81ED-4DB2-BD59-A6C34878D82A}">
                    <a16:rowId xmlns:a16="http://schemas.microsoft.com/office/drawing/2014/main" val="4260764465"/>
                  </a:ext>
                </a:extLst>
              </a:tr>
              <a:tr h="464957">
                <a:tc>
                  <a:txBody>
                    <a:bodyPr/>
                    <a:lstStyle/>
                    <a:p>
                      <a:pPr algn="l"/>
                      <a:r>
                        <a:rPr lang="en-AU" sz="1100" b="1">
                          <a:latin typeface="Montserrat" panose="00000500000000000000" pitchFamily="2" charset="0"/>
                        </a:rPr>
                        <a:t>2022 Outlook</a:t>
                      </a: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AU" sz="1100" b="1">
                          <a:latin typeface="Montserrat" panose="00000500000000000000" pitchFamily="2" charset="0"/>
                        </a:rPr>
                        <a:t>rationalize</a:t>
                      </a: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AU" sz="1100" b="1">
                          <a:latin typeface="Montserrat" panose="00000500000000000000" pitchFamily="2" charset="0"/>
                        </a:rPr>
                        <a:t>prioritize</a:t>
                      </a: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AU" sz="1100" b="1">
                          <a:latin typeface="Montserrat" panose="00000500000000000000" pitchFamily="2" charset="0"/>
                        </a:rPr>
                        <a:t>Focus</a:t>
                      </a: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AU" sz="1100" b="1">
                          <a:latin typeface="Montserrat" panose="00000500000000000000" pitchFamily="2" charset="0"/>
                        </a:rPr>
                        <a:t>Compensate</a:t>
                      </a: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AU" sz="1100" b="1">
                          <a:latin typeface="Montserrat" panose="00000500000000000000" pitchFamily="2" charset="0"/>
                        </a:rPr>
                        <a:t>Save &amp; Reward</a:t>
                      </a: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6832088"/>
                  </a:ext>
                </a:extLst>
              </a:tr>
              <a:tr h="830567">
                <a:tc>
                  <a:txBody>
                    <a:bodyPr/>
                    <a:lstStyle/>
                    <a:p>
                      <a:pPr algn="l"/>
                      <a:r>
                        <a:rPr lang="en-AU" sz="1100" b="1">
                          <a:latin typeface="Montserrat" panose="00000500000000000000" pitchFamily="2" charset="0"/>
                        </a:rPr>
                        <a:t>2022: Current state</a:t>
                      </a: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AU" sz="1100" b="1">
                        <a:latin typeface="Montserrat" panose="00000500000000000000" pitchFamily="2" charset="0"/>
                      </a:endParaRP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AU" sz="1100" b="1">
                        <a:latin typeface="Montserrat" panose="00000500000000000000" pitchFamily="2" charset="0"/>
                      </a:endParaRP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AU" sz="1100" b="1">
                        <a:latin typeface="Montserrat" panose="00000500000000000000" pitchFamily="2" charset="0"/>
                      </a:endParaRP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AU" sz="1100" b="1">
                        <a:latin typeface="Montserrat" panose="00000500000000000000" pitchFamily="2" charset="0"/>
                      </a:endParaRP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AU" sz="1100" b="1">
                        <a:latin typeface="Montserrat" panose="00000500000000000000" pitchFamily="2" charset="0"/>
                      </a:endParaRP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9659810"/>
                  </a:ext>
                </a:extLst>
              </a:tr>
              <a:tr h="830567">
                <a:tc>
                  <a:txBody>
                    <a:bodyPr/>
                    <a:lstStyle/>
                    <a:p>
                      <a:pPr algn="l"/>
                      <a:r>
                        <a:rPr lang="en-AU" sz="1100" b="1" i="1">
                          <a:latin typeface="Montserrat" panose="00000500000000000000" pitchFamily="2" charset="0"/>
                        </a:rPr>
                        <a:t>2022 + Scenario #1: </a:t>
                      </a:r>
                      <a:r>
                        <a:rPr lang="en-AU" sz="1100" b="0" i="1">
                          <a:latin typeface="Montserrat" panose="00000500000000000000" pitchFamily="2" charset="0"/>
                        </a:rPr>
                        <a:t>Endemic</a:t>
                      </a: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AU" sz="1100" b="1">
                        <a:latin typeface="Montserrat" panose="00000500000000000000" pitchFamily="2" charset="0"/>
                      </a:endParaRP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AU" sz="1100" b="1">
                        <a:latin typeface="Montserrat" panose="00000500000000000000" pitchFamily="2" charset="0"/>
                      </a:endParaRP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AU" sz="1100" b="1">
                        <a:latin typeface="Montserrat" panose="00000500000000000000" pitchFamily="2" charset="0"/>
                      </a:endParaRP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AU" sz="1100" b="1">
                        <a:latin typeface="Montserrat" panose="00000500000000000000" pitchFamily="2" charset="0"/>
                      </a:endParaRP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AU" sz="1100" b="1">
                        <a:latin typeface="Montserrat" panose="00000500000000000000" pitchFamily="2" charset="0"/>
                      </a:endParaRP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3174969"/>
                  </a:ext>
                </a:extLst>
              </a:tr>
              <a:tr h="830567">
                <a:tc>
                  <a:txBody>
                    <a:bodyPr/>
                    <a:lstStyle/>
                    <a:p>
                      <a:pPr algn="l"/>
                      <a:r>
                        <a:rPr lang="en-AU" sz="1100" b="1" i="1">
                          <a:latin typeface="Montserrat" panose="00000500000000000000" pitchFamily="2" charset="0"/>
                        </a:rPr>
                        <a:t>2022 + scenario #2: </a:t>
                      </a:r>
                      <a:r>
                        <a:rPr lang="en-AU" sz="1100" b="0" i="1">
                          <a:latin typeface="Montserrat" panose="00000500000000000000" pitchFamily="2" charset="0"/>
                        </a:rPr>
                        <a:t>Renewed pandemic measures/ severe variants</a:t>
                      </a: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AU" sz="1100" b="1">
                        <a:latin typeface="Montserrat" panose="00000500000000000000" pitchFamily="2" charset="0"/>
                      </a:endParaRP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AU" sz="1100" b="1">
                        <a:latin typeface="Montserrat" panose="00000500000000000000" pitchFamily="2" charset="0"/>
                      </a:endParaRP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AU" sz="1100" b="1">
                        <a:latin typeface="Montserrat" panose="00000500000000000000" pitchFamily="2" charset="0"/>
                      </a:endParaRP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AU" sz="1100" b="1">
                        <a:latin typeface="Montserrat" panose="00000500000000000000" pitchFamily="2" charset="0"/>
                      </a:endParaRP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AU" sz="1100" b="1">
                        <a:latin typeface="Montserrat" panose="00000500000000000000" pitchFamily="2" charset="0"/>
                      </a:endParaRPr>
                    </a:p>
                  </a:txBody>
                  <a:tcPr marL="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2123412"/>
                  </a:ext>
                </a:extLst>
              </a:tr>
            </a:tbl>
          </a:graphicData>
        </a:graphic>
      </p:graphicFrame>
      <p:graphicFrame>
        <p:nvGraphicFramePr>
          <p:cNvPr id="36" name="Chart 35">
            <a:extLst>
              <a:ext uri="{FF2B5EF4-FFF2-40B4-BE49-F238E27FC236}">
                <a16:creationId xmlns:a16="http://schemas.microsoft.com/office/drawing/2014/main" id="{DC350C11-74B4-D849-A4FA-4016C773B1F2}"/>
              </a:ext>
            </a:extLst>
          </p:cNvPr>
          <p:cNvGraphicFramePr/>
          <p:nvPr>
            <p:extLst>
              <p:ext uri="{D42A27DB-BD31-4B8C-83A1-F6EECF244321}">
                <p14:modId xmlns:p14="http://schemas.microsoft.com/office/powerpoint/2010/main" val="431446882"/>
              </p:ext>
            </p:extLst>
          </p:nvPr>
        </p:nvGraphicFramePr>
        <p:xfrm>
          <a:off x="2045110" y="2133600"/>
          <a:ext cx="6780880" cy="2487564"/>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0DA40D90-C4BA-1A40-836F-F057DB7641D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16316" y="1318951"/>
            <a:ext cx="277282" cy="277282"/>
          </a:xfrm>
          <a:prstGeom prst="rect">
            <a:avLst/>
          </a:prstGeom>
        </p:spPr>
      </p:pic>
      <p:pic>
        <p:nvPicPr>
          <p:cNvPr id="10" name="Picture 9">
            <a:extLst>
              <a:ext uri="{FF2B5EF4-FFF2-40B4-BE49-F238E27FC236}">
                <a16:creationId xmlns:a16="http://schemas.microsoft.com/office/drawing/2014/main" id="{7F5D5D2F-6F40-C549-B89E-2A07EF3F816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58788" y="1314926"/>
            <a:ext cx="277281" cy="277281"/>
          </a:xfrm>
          <a:prstGeom prst="rect">
            <a:avLst/>
          </a:prstGeom>
        </p:spPr>
      </p:pic>
      <p:pic>
        <p:nvPicPr>
          <p:cNvPr id="11" name="Picture 10">
            <a:extLst>
              <a:ext uri="{FF2B5EF4-FFF2-40B4-BE49-F238E27FC236}">
                <a16:creationId xmlns:a16="http://schemas.microsoft.com/office/drawing/2014/main" id="{B91D3EBE-1042-854E-8591-3B7534B33ED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97451" y="1314926"/>
            <a:ext cx="277282" cy="277282"/>
          </a:xfrm>
          <a:prstGeom prst="rect">
            <a:avLst/>
          </a:prstGeom>
        </p:spPr>
      </p:pic>
      <p:pic>
        <p:nvPicPr>
          <p:cNvPr id="12" name="Picture 11">
            <a:extLst>
              <a:ext uri="{FF2B5EF4-FFF2-40B4-BE49-F238E27FC236}">
                <a16:creationId xmlns:a16="http://schemas.microsoft.com/office/drawing/2014/main" id="{20C58043-6CD8-7E4A-8579-D3E729CBD1F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23139" y="1314716"/>
            <a:ext cx="277200" cy="277200"/>
          </a:xfrm>
          <a:prstGeom prst="rect">
            <a:avLst/>
          </a:prstGeom>
        </p:spPr>
      </p:pic>
      <p:pic>
        <p:nvPicPr>
          <p:cNvPr id="14" name="Picture 13">
            <a:extLst>
              <a:ext uri="{FF2B5EF4-FFF2-40B4-BE49-F238E27FC236}">
                <a16:creationId xmlns:a16="http://schemas.microsoft.com/office/drawing/2014/main" id="{2E94C88C-26A5-AB45-9FC4-CCC4992087F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85009" y="1372485"/>
            <a:ext cx="277200" cy="158482"/>
          </a:xfrm>
          <a:prstGeom prst="rect">
            <a:avLst/>
          </a:prstGeom>
        </p:spPr>
      </p:pic>
      <p:sp>
        <p:nvSpPr>
          <p:cNvPr id="15" name="Arc 14">
            <a:extLst>
              <a:ext uri="{FF2B5EF4-FFF2-40B4-BE49-F238E27FC236}">
                <a16:creationId xmlns:a16="http://schemas.microsoft.com/office/drawing/2014/main" id="{330EF4F4-687E-1349-ADF7-B77CEBE31D67}"/>
              </a:ext>
            </a:extLst>
          </p:cNvPr>
          <p:cNvSpPr/>
          <p:nvPr/>
        </p:nvSpPr>
        <p:spPr>
          <a:xfrm>
            <a:off x="2498359" y="2967478"/>
            <a:ext cx="686965" cy="294124"/>
          </a:xfrm>
          <a:prstGeom prst="arc">
            <a:avLst>
              <a:gd name="adj1" fmla="val 10961422"/>
              <a:gd name="adj2" fmla="val 0"/>
            </a:avLst>
          </a:prstGeom>
          <a:ln w="28575">
            <a:solidFill>
              <a:srgbClr val="880535"/>
            </a:solidFill>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8" name="Arc 17">
            <a:extLst>
              <a:ext uri="{FF2B5EF4-FFF2-40B4-BE49-F238E27FC236}">
                <a16:creationId xmlns:a16="http://schemas.microsoft.com/office/drawing/2014/main" id="{70AF6C3D-6865-0549-A294-4E3506FA38C6}"/>
              </a:ext>
            </a:extLst>
          </p:cNvPr>
          <p:cNvSpPr/>
          <p:nvPr/>
        </p:nvSpPr>
        <p:spPr>
          <a:xfrm>
            <a:off x="6366974" y="2967478"/>
            <a:ext cx="686965" cy="294124"/>
          </a:xfrm>
          <a:prstGeom prst="arc">
            <a:avLst>
              <a:gd name="adj1" fmla="val 10961422"/>
              <a:gd name="adj2" fmla="val 0"/>
            </a:avLst>
          </a:prstGeom>
          <a:ln w="28575">
            <a:solidFill>
              <a:srgbClr val="FF6D05"/>
            </a:solidFill>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9" name="Arc 18">
            <a:extLst>
              <a:ext uri="{FF2B5EF4-FFF2-40B4-BE49-F238E27FC236}">
                <a16:creationId xmlns:a16="http://schemas.microsoft.com/office/drawing/2014/main" id="{B9655AA7-FA72-7A47-8B87-371A400B4C74}"/>
              </a:ext>
            </a:extLst>
          </p:cNvPr>
          <p:cNvSpPr/>
          <p:nvPr/>
        </p:nvSpPr>
        <p:spPr>
          <a:xfrm flipH="1">
            <a:off x="3740999" y="3811539"/>
            <a:ext cx="686965" cy="294124"/>
          </a:xfrm>
          <a:prstGeom prst="arc">
            <a:avLst>
              <a:gd name="adj1" fmla="val 10961422"/>
              <a:gd name="adj2" fmla="val 0"/>
            </a:avLst>
          </a:prstGeom>
          <a:ln w="28575">
            <a:solidFill>
              <a:srgbClr val="AD4400"/>
            </a:solidFill>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20" name="Arc 19">
            <a:extLst>
              <a:ext uri="{FF2B5EF4-FFF2-40B4-BE49-F238E27FC236}">
                <a16:creationId xmlns:a16="http://schemas.microsoft.com/office/drawing/2014/main" id="{2D687C0E-3F0F-0646-B6AF-3B03BF9D2F46}"/>
              </a:ext>
            </a:extLst>
          </p:cNvPr>
          <p:cNvSpPr/>
          <p:nvPr/>
        </p:nvSpPr>
        <p:spPr>
          <a:xfrm flipH="1">
            <a:off x="7633060" y="3811539"/>
            <a:ext cx="686965" cy="294124"/>
          </a:xfrm>
          <a:prstGeom prst="arc">
            <a:avLst>
              <a:gd name="adj1" fmla="val 10961422"/>
              <a:gd name="adj2" fmla="val 0"/>
            </a:avLst>
          </a:prstGeom>
          <a:ln w="28575">
            <a:solidFill>
              <a:srgbClr val="008F90"/>
            </a:solidFill>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26" name="Arc 25">
            <a:extLst>
              <a:ext uri="{FF2B5EF4-FFF2-40B4-BE49-F238E27FC236}">
                <a16:creationId xmlns:a16="http://schemas.microsoft.com/office/drawing/2014/main" id="{4F832F41-4819-4943-822F-A145B62EA4EA}"/>
              </a:ext>
            </a:extLst>
          </p:cNvPr>
          <p:cNvSpPr/>
          <p:nvPr/>
        </p:nvSpPr>
        <p:spPr>
          <a:xfrm flipH="1" flipV="1">
            <a:off x="3061064" y="4362525"/>
            <a:ext cx="3714873" cy="294124"/>
          </a:xfrm>
          <a:prstGeom prst="arc">
            <a:avLst>
              <a:gd name="adj1" fmla="val 10961422"/>
              <a:gd name="adj2" fmla="val 0"/>
            </a:avLst>
          </a:prstGeom>
          <a:ln w="28575">
            <a:solidFill>
              <a:srgbClr val="FF6D05"/>
            </a:solidFill>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27" name="Arc 26">
            <a:extLst>
              <a:ext uri="{FF2B5EF4-FFF2-40B4-BE49-F238E27FC236}">
                <a16:creationId xmlns:a16="http://schemas.microsoft.com/office/drawing/2014/main" id="{6E07ED17-381E-1848-B6A1-8CD38D3748C0}"/>
              </a:ext>
            </a:extLst>
          </p:cNvPr>
          <p:cNvSpPr/>
          <p:nvPr/>
        </p:nvSpPr>
        <p:spPr>
          <a:xfrm flipH="1" flipV="1">
            <a:off x="6624876" y="4362525"/>
            <a:ext cx="2026754" cy="294124"/>
          </a:xfrm>
          <a:prstGeom prst="arc">
            <a:avLst>
              <a:gd name="adj1" fmla="val 10961422"/>
              <a:gd name="adj2" fmla="val 0"/>
            </a:avLst>
          </a:prstGeom>
          <a:ln w="28575">
            <a:solidFill>
              <a:srgbClr val="006A6B"/>
            </a:solidFill>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Tree>
    <p:extLst>
      <p:ext uri="{BB962C8B-B14F-4D97-AF65-F5344CB8AC3E}">
        <p14:creationId xmlns:p14="http://schemas.microsoft.com/office/powerpoint/2010/main" val="277045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56"/>
          <p:cNvSpPr txBox="1"/>
          <p:nvPr/>
        </p:nvSpPr>
        <p:spPr>
          <a:xfrm>
            <a:off x="356660" y="2437234"/>
            <a:ext cx="2693690" cy="530100"/>
          </a:xfrm>
          <a:prstGeom prst="rect">
            <a:avLst/>
          </a:prstGeom>
          <a:noFill/>
          <a:ln>
            <a:noFill/>
          </a:ln>
        </p:spPr>
        <p:txBody>
          <a:bodyPr spcFirstLastPara="1" wrap="square" lIns="0" tIns="0" rIns="0" bIns="45700" anchor="ctr" anchorCtr="0">
            <a:noAutofit/>
          </a:bodyPr>
          <a:lstStyle/>
          <a:p>
            <a:pPr lvl="0"/>
            <a:r>
              <a:rPr lang="en-NZ" b="1">
                <a:latin typeface="Montserrat" panose="00000500000000000000" pitchFamily="2" charset="0"/>
                <a:ea typeface="Montserrat"/>
                <a:cs typeface="Montserrat"/>
                <a:sym typeface="Montserrat"/>
              </a:rPr>
              <a:t>Prioritizing food bank support</a:t>
            </a:r>
          </a:p>
        </p:txBody>
      </p:sp>
      <p:sp>
        <p:nvSpPr>
          <p:cNvPr id="609" name="Google Shape;609;p56"/>
          <p:cNvSpPr txBox="1"/>
          <p:nvPr/>
        </p:nvSpPr>
        <p:spPr>
          <a:xfrm>
            <a:off x="3225110" y="2437234"/>
            <a:ext cx="2693689" cy="530100"/>
          </a:xfrm>
          <a:prstGeom prst="rect">
            <a:avLst/>
          </a:prstGeom>
          <a:noFill/>
          <a:ln>
            <a:noFill/>
          </a:ln>
        </p:spPr>
        <p:txBody>
          <a:bodyPr spcFirstLastPara="1" wrap="square" lIns="0" tIns="0" rIns="0" bIns="45700" anchor="ctr" anchorCtr="0">
            <a:noAutofit/>
          </a:bodyPr>
          <a:lstStyle/>
          <a:p>
            <a:pPr lvl="0"/>
            <a:r>
              <a:rPr lang="en-NZ" b="1">
                <a:latin typeface="Montserrat" panose="00000500000000000000" pitchFamily="2" charset="0"/>
                <a:ea typeface="Montserrat"/>
                <a:cs typeface="Montserrat"/>
                <a:sym typeface="Montserrat"/>
              </a:rPr>
              <a:t>Enabling benefits to be used directly</a:t>
            </a:r>
          </a:p>
        </p:txBody>
      </p:sp>
      <p:sp>
        <p:nvSpPr>
          <p:cNvPr id="610" name="Google Shape;610;p56"/>
          <p:cNvSpPr txBox="1"/>
          <p:nvPr/>
        </p:nvSpPr>
        <p:spPr>
          <a:xfrm>
            <a:off x="6093574" y="2437234"/>
            <a:ext cx="2711999" cy="530100"/>
          </a:xfrm>
          <a:prstGeom prst="rect">
            <a:avLst/>
          </a:prstGeom>
          <a:noFill/>
          <a:ln>
            <a:noFill/>
          </a:ln>
        </p:spPr>
        <p:txBody>
          <a:bodyPr spcFirstLastPara="1" wrap="square" lIns="0" tIns="0" rIns="0" bIns="45700" anchor="ctr" anchorCtr="0">
            <a:noAutofit/>
          </a:bodyPr>
          <a:lstStyle/>
          <a:p>
            <a:pPr lvl="0"/>
            <a:r>
              <a:rPr lang="en-NZ" b="1">
                <a:latin typeface="Montserrat" panose="00000500000000000000" pitchFamily="2" charset="0"/>
                <a:ea typeface="Montserrat"/>
                <a:cs typeface="Montserrat"/>
                <a:sym typeface="Montserrat"/>
              </a:rPr>
              <a:t>Making products accessible</a:t>
            </a:r>
          </a:p>
          <a:p>
            <a:pPr lvl="0"/>
            <a:endParaRPr lang="en-NZ" b="1">
              <a:latin typeface="Montserrat" panose="00000500000000000000" pitchFamily="2" charset="0"/>
              <a:ea typeface="Montserrat"/>
              <a:cs typeface="Montserrat"/>
              <a:sym typeface="Montserrat"/>
            </a:endParaRPr>
          </a:p>
        </p:txBody>
      </p:sp>
      <p:sp>
        <p:nvSpPr>
          <p:cNvPr id="611" name="Google Shape;611;p56"/>
          <p:cNvSpPr txBox="1"/>
          <p:nvPr/>
        </p:nvSpPr>
        <p:spPr>
          <a:xfrm>
            <a:off x="354650" y="292625"/>
            <a:ext cx="8434800" cy="393600"/>
          </a:xfrm>
          <a:prstGeom prst="rect">
            <a:avLst/>
          </a:prstGeom>
          <a:noFill/>
          <a:ln>
            <a:noFill/>
          </a:ln>
        </p:spPr>
        <p:txBody>
          <a:bodyPr spcFirstLastPara="1" wrap="square" lIns="0" tIns="91425" rIns="0" bIns="91425" anchor="t" anchorCtr="0">
            <a:noAutofit/>
          </a:bodyPr>
          <a:lstStyle/>
          <a:p>
            <a:pPr lvl="0"/>
            <a:r>
              <a:rPr lang="en-NZ" sz="1900" b="1">
                <a:latin typeface="Montserrat" panose="00000500000000000000" pitchFamily="2" charset="0"/>
                <a:ea typeface="Montserrat"/>
                <a:cs typeface="Montserrat"/>
                <a:sym typeface="Montserrat"/>
              </a:rPr>
              <a:t>Creating a more equitable consumer landscape</a:t>
            </a:r>
          </a:p>
        </p:txBody>
      </p:sp>
      <p:sp>
        <p:nvSpPr>
          <p:cNvPr id="612" name="Google Shape;612;p56"/>
          <p:cNvSpPr txBox="1"/>
          <p:nvPr/>
        </p:nvSpPr>
        <p:spPr>
          <a:xfrm>
            <a:off x="356650" y="3040795"/>
            <a:ext cx="2693700" cy="1180200"/>
          </a:xfrm>
          <a:prstGeom prst="rect">
            <a:avLst/>
          </a:prstGeom>
          <a:noFill/>
          <a:ln>
            <a:noFill/>
          </a:ln>
        </p:spPr>
        <p:txBody>
          <a:bodyPr spcFirstLastPara="1" wrap="square" lIns="0" tIns="45700" rIns="0" bIns="45700" anchor="t" anchorCtr="0">
            <a:noAutofit/>
          </a:bodyPr>
          <a:lstStyle/>
          <a:p>
            <a:pPr lvl="0">
              <a:buSzPts val="1000"/>
            </a:pPr>
            <a:r>
              <a:rPr lang="en-AU" sz="1000">
                <a:latin typeface="Montserrat"/>
                <a:ea typeface="Montserrat"/>
                <a:cs typeface="Montserrat"/>
                <a:sym typeface="Montserrat"/>
              </a:rPr>
              <a:t>Inflationary pressures and supply disruption is impacting food bank donations while the number of people in need escalates. Woolworths Australia gave customers chance to “round up” to nearest dollar for customers to help the needy.</a:t>
            </a:r>
          </a:p>
        </p:txBody>
      </p:sp>
      <p:cxnSp>
        <p:nvCxnSpPr>
          <p:cNvPr id="613" name="Google Shape;613;p56"/>
          <p:cNvCxnSpPr/>
          <p:nvPr/>
        </p:nvCxnSpPr>
        <p:spPr>
          <a:xfrm>
            <a:off x="338424" y="2967440"/>
            <a:ext cx="2712000" cy="0"/>
          </a:xfrm>
          <a:prstGeom prst="straightConnector1">
            <a:avLst/>
          </a:prstGeom>
          <a:noFill/>
          <a:ln w="9525" cap="flat" cmpd="sng">
            <a:solidFill>
              <a:srgbClr val="333333"/>
            </a:solidFill>
            <a:prstDash val="solid"/>
            <a:round/>
            <a:headEnd type="none" w="med" len="med"/>
            <a:tailEnd type="none" w="med" len="med"/>
          </a:ln>
        </p:spPr>
      </p:cxnSp>
      <p:cxnSp>
        <p:nvCxnSpPr>
          <p:cNvPr id="614" name="Google Shape;614;p56"/>
          <p:cNvCxnSpPr/>
          <p:nvPr/>
        </p:nvCxnSpPr>
        <p:spPr>
          <a:xfrm>
            <a:off x="3215999" y="2967440"/>
            <a:ext cx="2712000" cy="0"/>
          </a:xfrm>
          <a:prstGeom prst="straightConnector1">
            <a:avLst/>
          </a:prstGeom>
          <a:noFill/>
          <a:ln w="9525" cap="flat" cmpd="sng">
            <a:solidFill>
              <a:srgbClr val="333333"/>
            </a:solidFill>
            <a:prstDash val="solid"/>
            <a:round/>
            <a:headEnd type="none" w="med" len="med"/>
            <a:tailEnd type="none" w="med" len="med"/>
          </a:ln>
        </p:spPr>
      </p:cxnSp>
      <p:cxnSp>
        <p:nvCxnSpPr>
          <p:cNvPr id="615" name="Google Shape;615;p56"/>
          <p:cNvCxnSpPr/>
          <p:nvPr/>
        </p:nvCxnSpPr>
        <p:spPr>
          <a:xfrm>
            <a:off x="6093574" y="2967440"/>
            <a:ext cx="2712000" cy="0"/>
          </a:xfrm>
          <a:prstGeom prst="straightConnector1">
            <a:avLst/>
          </a:prstGeom>
          <a:noFill/>
          <a:ln w="9525" cap="flat" cmpd="sng">
            <a:solidFill>
              <a:srgbClr val="333333"/>
            </a:solidFill>
            <a:prstDash val="solid"/>
            <a:round/>
            <a:headEnd type="none" w="med" len="med"/>
            <a:tailEnd type="none" w="med" len="med"/>
          </a:ln>
        </p:spPr>
      </p:cxnSp>
      <p:sp>
        <p:nvSpPr>
          <p:cNvPr id="616" name="Google Shape;616;p56"/>
          <p:cNvSpPr txBox="1"/>
          <p:nvPr/>
        </p:nvSpPr>
        <p:spPr>
          <a:xfrm>
            <a:off x="3225200" y="3040795"/>
            <a:ext cx="2693700" cy="1180200"/>
          </a:xfrm>
          <a:prstGeom prst="rect">
            <a:avLst/>
          </a:prstGeom>
          <a:noFill/>
          <a:ln>
            <a:noFill/>
          </a:ln>
        </p:spPr>
        <p:txBody>
          <a:bodyPr spcFirstLastPara="1" wrap="square" lIns="0" tIns="45700" rIns="0" bIns="45700" anchor="t" anchorCtr="0">
            <a:noAutofit/>
          </a:bodyPr>
          <a:lstStyle/>
          <a:p>
            <a:pPr lvl="0">
              <a:buSzPts val="1000"/>
            </a:pPr>
            <a:r>
              <a:rPr lang="en-AU" sz="1000">
                <a:latin typeface="Montserrat" panose="00000500000000000000" pitchFamily="2" charset="0"/>
                <a:ea typeface="Montserrat"/>
                <a:cs typeface="Montserrat"/>
                <a:sym typeface="Montserrat"/>
              </a:rPr>
              <a:t>Deep discount grocer Aldi plans to enable (SNAP) participants ability to directly pay for Instacart online grocery orders via electronic benefit transfer. Instacart has an opportunity to increase access to fresh, nutritious food and pantry staples by unlocking EBT SNAP payments for online grocery delivery and pickup services in communities across the country.</a:t>
            </a:r>
          </a:p>
        </p:txBody>
      </p:sp>
      <p:sp>
        <p:nvSpPr>
          <p:cNvPr id="617" name="Google Shape;617;p56"/>
          <p:cNvSpPr txBox="1"/>
          <p:nvPr/>
        </p:nvSpPr>
        <p:spPr>
          <a:xfrm>
            <a:off x="6093750" y="3040795"/>
            <a:ext cx="2693700" cy="1180200"/>
          </a:xfrm>
          <a:prstGeom prst="rect">
            <a:avLst/>
          </a:prstGeom>
          <a:noFill/>
          <a:ln>
            <a:noFill/>
          </a:ln>
        </p:spPr>
        <p:txBody>
          <a:bodyPr spcFirstLastPara="1" wrap="square" lIns="0" tIns="45700" rIns="0" bIns="45700" anchor="t" anchorCtr="0">
            <a:noAutofit/>
          </a:bodyPr>
          <a:lstStyle/>
          <a:p>
            <a:pPr lvl="0">
              <a:buSzPts val="1000"/>
            </a:pPr>
            <a:r>
              <a:rPr lang="en-AU" sz="1000">
                <a:latin typeface="Montserrat"/>
                <a:ea typeface="Montserrat"/>
                <a:cs typeface="Montserrat"/>
                <a:sym typeface="Montserrat"/>
              </a:rPr>
              <a:t>Lidl Ireland is set to become the first major retailer in the world to offer free period products in stores nationwide to women and girls across the country affected by period poverty </a:t>
            </a:r>
            <a:endParaRPr lang="en-AU" sz="1000"/>
          </a:p>
        </p:txBody>
      </p:sp>
      <p:grpSp>
        <p:nvGrpSpPr>
          <p:cNvPr id="13" name="Google Shape;535;p13">
            <a:extLst>
              <a:ext uri="{FF2B5EF4-FFF2-40B4-BE49-F238E27FC236}">
                <a16:creationId xmlns:a16="http://schemas.microsoft.com/office/drawing/2014/main" id="{8704C585-4E3C-0C4C-9D17-7C336A9408EF}"/>
              </a:ext>
            </a:extLst>
          </p:cNvPr>
          <p:cNvGrpSpPr/>
          <p:nvPr/>
        </p:nvGrpSpPr>
        <p:grpSpPr>
          <a:xfrm>
            <a:off x="6089067" y="4556695"/>
            <a:ext cx="1252700" cy="172152"/>
            <a:chOff x="356650" y="3544192"/>
            <a:chExt cx="1252700" cy="172152"/>
          </a:xfrm>
        </p:grpSpPr>
        <p:sp>
          <p:nvSpPr>
            <p:cNvPr id="14" name="Google Shape;536;p13">
              <a:extLst>
                <a:ext uri="{FF2B5EF4-FFF2-40B4-BE49-F238E27FC236}">
                  <a16:creationId xmlns:a16="http://schemas.microsoft.com/office/drawing/2014/main" id="{659B0D66-CE78-AE42-B58B-C515DCD6B50A}"/>
                </a:ext>
              </a:extLst>
            </p:cNvPr>
            <p:cNvSpPr txBox="1"/>
            <p:nvPr/>
          </p:nvSpPr>
          <p:spPr>
            <a:xfrm>
              <a:off x="356650" y="3544192"/>
              <a:ext cx="1252700" cy="17215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400"/>
                </a:spcAft>
                <a:buClr>
                  <a:srgbClr val="000000"/>
                </a:buClr>
                <a:buSzPts val="1100"/>
                <a:buFont typeface="Arial"/>
                <a:buNone/>
              </a:pPr>
              <a:r>
                <a:rPr lang="en-US" sz="1000" b="1" u="sng">
                  <a:solidFill>
                    <a:schemeClr val="hlink"/>
                  </a:solidFill>
                  <a:latin typeface="Montserrat"/>
                  <a:ea typeface="Montserrat"/>
                  <a:cs typeface="Montserrat"/>
                  <a:sym typeface="Montserrat"/>
                  <a:hlinkClick r:id="rId3"/>
                </a:rPr>
                <a:t>Read more</a:t>
              </a:r>
              <a:endParaRPr/>
            </a:p>
          </p:txBody>
        </p:sp>
        <p:cxnSp>
          <p:nvCxnSpPr>
            <p:cNvPr id="15" name="Google Shape;537;p13">
              <a:extLst>
                <a:ext uri="{FF2B5EF4-FFF2-40B4-BE49-F238E27FC236}">
                  <a16:creationId xmlns:a16="http://schemas.microsoft.com/office/drawing/2014/main" id="{8A923D5C-A610-DA4B-8542-07F148FEC194}"/>
                </a:ext>
              </a:extLst>
            </p:cNvPr>
            <p:cNvCxnSpPr/>
            <p:nvPr/>
          </p:nvCxnSpPr>
          <p:spPr>
            <a:xfrm>
              <a:off x="1128100" y="3624162"/>
              <a:ext cx="172063" cy="0"/>
            </a:xfrm>
            <a:prstGeom prst="straightConnector1">
              <a:avLst/>
            </a:prstGeom>
            <a:noFill/>
            <a:ln w="9525" cap="flat" cmpd="sng">
              <a:solidFill>
                <a:schemeClr val="dk1"/>
              </a:solidFill>
              <a:prstDash val="solid"/>
              <a:round/>
              <a:headEnd type="none" w="sm" len="sm"/>
              <a:tailEnd type="stealth" w="med" len="med"/>
            </a:ln>
          </p:spPr>
        </p:cxnSp>
      </p:grpSp>
      <p:grpSp>
        <p:nvGrpSpPr>
          <p:cNvPr id="16" name="Google Shape;535;p13">
            <a:extLst>
              <a:ext uri="{FF2B5EF4-FFF2-40B4-BE49-F238E27FC236}">
                <a16:creationId xmlns:a16="http://schemas.microsoft.com/office/drawing/2014/main" id="{ABFDFC89-89C9-584D-9BA2-480AA56AF53C}"/>
              </a:ext>
            </a:extLst>
          </p:cNvPr>
          <p:cNvGrpSpPr/>
          <p:nvPr/>
        </p:nvGrpSpPr>
        <p:grpSpPr>
          <a:xfrm>
            <a:off x="3213530" y="4556695"/>
            <a:ext cx="1252700" cy="172152"/>
            <a:chOff x="356650" y="3544192"/>
            <a:chExt cx="1252700" cy="172152"/>
          </a:xfrm>
        </p:grpSpPr>
        <p:sp>
          <p:nvSpPr>
            <p:cNvPr id="17" name="Google Shape;536;p13">
              <a:hlinkClick r:id="rId4"/>
              <a:extLst>
                <a:ext uri="{FF2B5EF4-FFF2-40B4-BE49-F238E27FC236}">
                  <a16:creationId xmlns:a16="http://schemas.microsoft.com/office/drawing/2014/main" id="{2849A4E6-D851-C948-B97A-7E10240C4D38}"/>
                </a:ext>
              </a:extLst>
            </p:cNvPr>
            <p:cNvSpPr txBox="1"/>
            <p:nvPr/>
          </p:nvSpPr>
          <p:spPr>
            <a:xfrm>
              <a:off x="356650" y="3544192"/>
              <a:ext cx="1252700" cy="17215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400"/>
                </a:spcAft>
                <a:buClr>
                  <a:srgbClr val="000000"/>
                </a:buClr>
                <a:buSzPts val="1100"/>
                <a:buFont typeface="Arial"/>
                <a:buNone/>
              </a:pPr>
              <a:r>
                <a:rPr lang="en-US" sz="1000" b="1" u="sng">
                  <a:solidFill>
                    <a:schemeClr val="tx1"/>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Read more</a:t>
              </a:r>
              <a:endParaRPr>
                <a:solidFill>
                  <a:schemeClr val="tx1"/>
                </a:solidFill>
              </a:endParaRPr>
            </a:p>
          </p:txBody>
        </p:sp>
        <p:cxnSp>
          <p:nvCxnSpPr>
            <p:cNvPr id="18" name="Google Shape;537;p13">
              <a:extLst>
                <a:ext uri="{FF2B5EF4-FFF2-40B4-BE49-F238E27FC236}">
                  <a16:creationId xmlns:a16="http://schemas.microsoft.com/office/drawing/2014/main" id="{1153EC4F-1E1F-BC41-812B-DBB266A49464}"/>
                </a:ext>
              </a:extLst>
            </p:cNvPr>
            <p:cNvCxnSpPr/>
            <p:nvPr/>
          </p:nvCxnSpPr>
          <p:spPr>
            <a:xfrm>
              <a:off x="1128100" y="3624162"/>
              <a:ext cx="172063" cy="0"/>
            </a:xfrm>
            <a:prstGeom prst="straightConnector1">
              <a:avLst/>
            </a:prstGeom>
            <a:noFill/>
            <a:ln w="9525" cap="flat" cmpd="sng">
              <a:solidFill>
                <a:schemeClr val="dk1"/>
              </a:solidFill>
              <a:prstDash val="solid"/>
              <a:round/>
              <a:headEnd type="none" w="sm" len="sm"/>
              <a:tailEnd type="stealth" w="med" len="med"/>
            </a:ln>
          </p:spPr>
        </p:cxnSp>
      </p:grpSp>
      <p:sp>
        <p:nvSpPr>
          <p:cNvPr id="19" name="Subtitle 3">
            <a:extLst>
              <a:ext uri="{FF2B5EF4-FFF2-40B4-BE49-F238E27FC236}">
                <a16:creationId xmlns:a16="http://schemas.microsoft.com/office/drawing/2014/main" id="{9C1AC77C-B1DA-7E49-B775-0E6BD086CE76}"/>
              </a:ext>
            </a:extLst>
          </p:cNvPr>
          <p:cNvSpPr>
            <a:spLocks noGrp="1"/>
          </p:cNvSpPr>
          <p:nvPr>
            <p:ph type="subTitle" idx="2"/>
          </p:nvPr>
        </p:nvSpPr>
        <p:spPr>
          <a:xfrm>
            <a:off x="354650" y="620550"/>
            <a:ext cx="8434800" cy="384300"/>
          </a:xfrm>
        </p:spPr>
        <p:txBody>
          <a:bodyPr/>
          <a:lstStyle/>
          <a:p>
            <a:r>
              <a:rPr lang="en-AU"/>
              <a:t>How </a:t>
            </a:r>
            <a:r>
              <a:rPr lang="en-AU" b="1"/>
              <a:t>retailers </a:t>
            </a:r>
            <a:r>
              <a:rPr lang="en-AU"/>
              <a:t>can help consumers across ALL circumstances</a:t>
            </a:r>
          </a:p>
        </p:txBody>
      </p:sp>
      <p:grpSp>
        <p:nvGrpSpPr>
          <p:cNvPr id="23" name="Google Shape;535;p13">
            <a:extLst>
              <a:ext uri="{FF2B5EF4-FFF2-40B4-BE49-F238E27FC236}">
                <a16:creationId xmlns:a16="http://schemas.microsoft.com/office/drawing/2014/main" id="{B9A98369-E06C-0044-8B62-4587FA1E2094}"/>
              </a:ext>
            </a:extLst>
          </p:cNvPr>
          <p:cNvGrpSpPr/>
          <p:nvPr/>
        </p:nvGrpSpPr>
        <p:grpSpPr>
          <a:xfrm>
            <a:off x="344048" y="4556695"/>
            <a:ext cx="1252700" cy="172152"/>
            <a:chOff x="356650" y="3544192"/>
            <a:chExt cx="1252700" cy="172152"/>
          </a:xfrm>
        </p:grpSpPr>
        <p:sp>
          <p:nvSpPr>
            <p:cNvPr id="24" name="Google Shape;536;p13">
              <a:extLst>
                <a:ext uri="{FF2B5EF4-FFF2-40B4-BE49-F238E27FC236}">
                  <a16:creationId xmlns:a16="http://schemas.microsoft.com/office/drawing/2014/main" id="{9DE85586-8936-4944-BDFA-20099A8D987F}"/>
                </a:ext>
              </a:extLst>
            </p:cNvPr>
            <p:cNvSpPr txBox="1"/>
            <p:nvPr/>
          </p:nvSpPr>
          <p:spPr>
            <a:xfrm>
              <a:off x="356650" y="3544192"/>
              <a:ext cx="1252700" cy="17215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400"/>
                </a:spcAft>
                <a:buClr>
                  <a:srgbClr val="000000"/>
                </a:buClr>
                <a:buSzPts val="1100"/>
                <a:buFont typeface="Arial"/>
                <a:buNone/>
              </a:pPr>
              <a:r>
                <a:rPr lang="en-US" sz="1000" b="1" u="sng">
                  <a:solidFill>
                    <a:schemeClr val="hlink"/>
                  </a:solidFill>
                  <a:latin typeface="Montserrat"/>
                  <a:ea typeface="Montserrat"/>
                  <a:cs typeface="Montserrat"/>
                  <a:sym typeface="Montserrat"/>
                  <a:hlinkClick r:id="rId3"/>
                </a:rPr>
                <a:t>Read more</a:t>
              </a:r>
              <a:endParaRPr/>
            </a:p>
          </p:txBody>
        </p:sp>
        <p:cxnSp>
          <p:nvCxnSpPr>
            <p:cNvPr id="25" name="Google Shape;537;p13">
              <a:extLst>
                <a:ext uri="{FF2B5EF4-FFF2-40B4-BE49-F238E27FC236}">
                  <a16:creationId xmlns:a16="http://schemas.microsoft.com/office/drawing/2014/main" id="{4DDE7C76-0743-D94E-BFF0-72F6989171FB}"/>
                </a:ext>
              </a:extLst>
            </p:cNvPr>
            <p:cNvCxnSpPr/>
            <p:nvPr/>
          </p:nvCxnSpPr>
          <p:spPr>
            <a:xfrm>
              <a:off x="1128100" y="3624162"/>
              <a:ext cx="172063" cy="0"/>
            </a:xfrm>
            <a:prstGeom prst="straightConnector1">
              <a:avLst/>
            </a:prstGeom>
            <a:noFill/>
            <a:ln w="9525" cap="flat" cmpd="sng">
              <a:solidFill>
                <a:schemeClr val="dk1"/>
              </a:solidFill>
              <a:prstDash val="solid"/>
              <a:round/>
              <a:headEnd type="none" w="sm" len="sm"/>
              <a:tailEnd type="stealth" w="med" len="med"/>
            </a:ln>
          </p:spPr>
        </p:cxnSp>
      </p:grpSp>
      <p:pic>
        <p:nvPicPr>
          <p:cNvPr id="27" name="Picture 26">
            <a:extLst>
              <a:ext uri="{FF2B5EF4-FFF2-40B4-BE49-F238E27FC236}">
                <a16:creationId xmlns:a16="http://schemas.microsoft.com/office/drawing/2014/main" id="{D4D4B290-A9BF-794F-894C-9887B7AFCEF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220232" y="1054239"/>
            <a:ext cx="2692664" cy="1340162"/>
          </a:xfrm>
          <a:prstGeom prst="rect">
            <a:avLst/>
          </a:prstGeom>
        </p:spPr>
      </p:pic>
      <p:pic>
        <p:nvPicPr>
          <p:cNvPr id="28" name="Picture 27">
            <a:extLst>
              <a:ext uri="{FF2B5EF4-FFF2-40B4-BE49-F238E27FC236}">
                <a16:creationId xmlns:a16="http://schemas.microsoft.com/office/drawing/2014/main" id="{CBF3D54A-8DCF-034C-97AD-9628B882F03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45961" y="1052889"/>
            <a:ext cx="2707036" cy="1341512"/>
          </a:xfrm>
          <a:prstGeom prst="rect">
            <a:avLst/>
          </a:prstGeom>
        </p:spPr>
      </p:pic>
      <p:pic>
        <p:nvPicPr>
          <p:cNvPr id="29" name="Picture 28">
            <a:extLst>
              <a:ext uri="{FF2B5EF4-FFF2-40B4-BE49-F238E27FC236}">
                <a16:creationId xmlns:a16="http://schemas.microsoft.com/office/drawing/2014/main" id="{001B60D6-DDCC-3243-BAC8-B8B6DD2A5A3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093650" y="1052890"/>
            <a:ext cx="2692664" cy="1340162"/>
          </a:xfrm>
          <a:prstGeom prst="rect">
            <a:avLst/>
          </a:prstGeom>
        </p:spPr>
      </p:pic>
      <p:pic>
        <p:nvPicPr>
          <p:cNvPr id="30" name="Picture 29">
            <a:extLst>
              <a:ext uri="{FF2B5EF4-FFF2-40B4-BE49-F238E27FC236}">
                <a16:creationId xmlns:a16="http://schemas.microsoft.com/office/drawing/2014/main" id="{8176F778-F1E0-534F-A146-FEC31E5CF7A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856570" y="1052889"/>
            <a:ext cx="1056326" cy="700049"/>
          </a:xfrm>
          <a:prstGeom prst="rect">
            <a:avLst/>
          </a:prstGeom>
        </p:spPr>
      </p:pic>
    </p:spTree>
    <p:extLst>
      <p:ext uri="{BB962C8B-B14F-4D97-AF65-F5344CB8AC3E}">
        <p14:creationId xmlns:p14="http://schemas.microsoft.com/office/powerpoint/2010/main" val="18544635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31" name="Picture 30">
            <a:extLst>
              <a:ext uri="{FF2B5EF4-FFF2-40B4-BE49-F238E27FC236}">
                <a16:creationId xmlns:a16="http://schemas.microsoft.com/office/drawing/2014/main" id="{49244B23-474F-A142-8DB3-E4D9252FF2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4548" y="1054239"/>
            <a:ext cx="2691733" cy="1290814"/>
          </a:xfrm>
          <a:prstGeom prst="rect">
            <a:avLst/>
          </a:prstGeom>
        </p:spPr>
      </p:pic>
      <p:sp>
        <p:nvSpPr>
          <p:cNvPr id="608" name="Google Shape;608;p56"/>
          <p:cNvSpPr txBox="1"/>
          <p:nvPr/>
        </p:nvSpPr>
        <p:spPr>
          <a:xfrm>
            <a:off x="356660" y="2437234"/>
            <a:ext cx="2693690" cy="530100"/>
          </a:xfrm>
          <a:prstGeom prst="rect">
            <a:avLst/>
          </a:prstGeom>
          <a:noFill/>
          <a:ln>
            <a:noFill/>
          </a:ln>
        </p:spPr>
        <p:txBody>
          <a:bodyPr spcFirstLastPara="1" wrap="square" lIns="0" tIns="0" rIns="0" bIns="45700" anchor="ctr" anchorCtr="0">
            <a:noAutofit/>
          </a:bodyPr>
          <a:lstStyle/>
          <a:p>
            <a:pPr lvl="0"/>
            <a:r>
              <a:rPr lang="en-NZ" b="1">
                <a:latin typeface="Montserrat" panose="00000500000000000000" pitchFamily="2" charset="0"/>
                <a:ea typeface="Montserrat"/>
                <a:cs typeface="Montserrat"/>
                <a:sym typeface="Montserrat"/>
              </a:rPr>
              <a:t>Value in downsizing</a:t>
            </a:r>
          </a:p>
          <a:p>
            <a:pPr lvl="0"/>
            <a:endParaRPr lang="en-NZ" b="1">
              <a:latin typeface="Montserrat" panose="00000500000000000000" pitchFamily="2" charset="0"/>
              <a:ea typeface="Montserrat"/>
              <a:cs typeface="Montserrat"/>
              <a:sym typeface="Montserrat"/>
            </a:endParaRPr>
          </a:p>
        </p:txBody>
      </p:sp>
      <p:sp>
        <p:nvSpPr>
          <p:cNvPr id="609" name="Google Shape;609;p56"/>
          <p:cNvSpPr txBox="1"/>
          <p:nvPr/>
        </p:nvSpPr>
        <p:spPr>
          <a:xfrm>
            <a:off x="3225110" y="2437234"/>
            <a:ext cx="2693689" cy="530100"/>
          </a:xfrm>
          <a:prstGeom prst="rect">
            <a:avLst/>
          </a:prstGeom>
          <a:noFill/>
          <a:ln>
            <a:noFill/>
          </a:ln>
        </p:spPr>
        <p:txBody>
          <a:bodyPr spcFirstLastPara="1" wrap="square" lIns="0" tIns="0" rIns="0" bIns="45700" anchor="ctr" anchorCtr="0">
            <a:noAutofit/>
          </a:bodyPr>
          <a:lstStyle/>
          <a:p>
            <a:pPr lvl="0"/>
            <a:r>
              <a:rPr lang="en-NZ" b="1">
                <a:latin typeface="Montserrat" panose="00000500000000000000" pitchFamily="2" charset="0"/>
                <a:ea typeface="Montserrat"/>
                <a:cs typeface="Montserrat"/>
                <a:sym typeface="Montserrat"/>
              </a:rPr>
              <a:t>Social good innovation</a:t>
            </a:r>
          </a:p>
          <a:p>
            <a:pPr lvl="0"/>
            <a:endParaRPr lang="en-NZ" b="1">
              <a:latin typeface="Montserrat" panose="00000500000000000000" pitchFamily="2" charset="0"/>
              <a:ea typeface="Montserrat"/>
              <a:cs typeface="Montserrat"/>
              <a:sym typeface="Montserrat"/>
            </a:endParaRPr>
          </a:p>
        </p:txBody>
      </p:sp>
      <p:sp>
        <p:nvSpPr>
          <p:cNvPr id="610" name="Google Shape;610;p56"/>
          <p:cNvSpPr txBox="1"/>
          <p:nvPr/>
        </p:nvSpPr>
        <p:spPr>
          <a:xfrm>
            <a:off x="6093574" y="2437234"/>
            <a:ext cx="2711999" cy="530100"/>
          </a:xfrm>
          <a:prstGeom prst="rect">
            <a:avLst/>
          </a:prstGeom>
          <a:noFill/>
          <a:ln>
            <a:noFill/>
          </a:ln>
        </p:spPr>
        <p:txBody>
          <a:bodyPr spcFirstLastPara="1" wrap="square" lIns="0" tIns="0" rIns="0" bIns="45700" anchor="ctr" anchorCtr="0">
            <a:noAutofit/>
          </a:bodyPr>
          <a:lstStyle/>
          <a:p>
            <a:pPr lvl="0"/>
            <a:r>
              <a:rPr lang="en-AU" b="1">
                <a:latin typeface="Montserrat" panose="00000500000000000000" pitchFamily="2" charset="0"/>
                <a:ea typeface="Montserrat"/>
                <a:cs typeface="Montserrat"/>
                <a:sym typeface="Montserrat"/>
              </a:rPr>
              <a:t>Branded NFTs with profits being donated to non-profits</a:t>
            </a:r>
          </a:p>
        </p:txBody>
      </p:sp>
      <p:sp>
        <p:nvSpPr>
          <p:cNvPr id="611" name="Google Shape;611;p56"/>
          <p:cNvSpPr txBox="1"/>
          <p:nvPr/>
        </p:nvSpPr>
        <p:spPr>
          <a:xfrm>
            <a:off x="354650" y="292625"/>
            <a:ext cx="8434800" cy="393600"/>
          </a:xfrm>
          <a:prstGeom prst="rect">
            <a:avLst/>
          </a:prstGeom>
          <a:noFill/>
          <a:ln>
            <a:noFill/>
          </a:ln>
        </p:spPr>
        <p:txBody>
          <a:bodyPr spcFirstLastPara="1" wrap="square" lIns="0" tIns="91425" rIns="0" bIns="91425" anchor="t" anchorCtr="0">
            <a:noAutofit/>
          </a:bodyPr>
          <a:lstStyle/>
          <a:p>
            <a:pPr lvl="0"/>
            <a:r>
              <a:rPr lang="en-NZ" sz="1900" b="1">
                <a:latin typeface="Montserrat" panose="00000500000000000000" pitchFamily="2" charset="0"/>
                <a:ea typeface="Montserrat"/>
                <a:cs typeface="Montserrat"/>
                <a:sym typeface="Montserrat"/>
              </a:rPr>
              <a:t>Creating a more equitable consumer landscape</a:t>
            </a:r>
          </a:p>
        </p:txBody>
      </p:sp>
      <p:sp>
        <p:nvSpPr>
          <p:cNvPr id="612" name="Google Shape;612;p56"/>
          <p:cNvSpPr txBox="1"/>
          <p:nvPr/>
        </p:nvSpPr>
        <p:spPr>
          <a:xfrm>
            <a:off x="356650" y="3040795"/>
            <a:ext cx="2693700" cy="1180200"/>
          </a:xfrm>
          <a:prstGeom prst="rect">
            <a:avLst/>
          </a:prstGeom>
          <a:noFill/>
          <a:ln>
            <a:noFill/>
          </a:ln>
        </p:spPr>
        <p:txBody>
          <a:bodyPr spcFirstLastPara="1" wrap="square" lIns="0" tIns="45700" rIns="0" bIns="45700" anchor="t" anchorCtr="0">
            <a:noAutofit/>
          </a:bodyPr>
          <a:lstStyle/>
          <a:p>
            <a:pPr lvl="0">
              <a:buSzPts val="1000"/>
            </a:pPr>
            <a:r>
              <a:rPr lang="en-AU" sz="1000">
                <a:latin typeface="Montserrat"/>
                <a:ea typeface="Montserrat"/>
                <a:cs typeface="Montserrat"/>
                <a:sym typeface="Montserrat"/>
              </a:rPr>
              <a:t>In Indonesia, </a:t>
            </a:r>
            <a:r>
              <a:rPr lang="en-AU" sz="1000" err="1">
                <a:latin typeface="Montserrat"/>
                <a:ea typeface="Montserrat"/>
                <a:cs typeface="Montserrat"/>
                <a:sym typeface="Montserrat"/>
              </a:rPr>
              <a:t>Siklus</a:t>
            </a:r>
            <a:r>
              <a:rPr lang="en-AU" sz="1000">
                <a:latin typeface="Montserrat"/>
                <a:ea typeface="Montserrat"/>
                <a:cs typeface="Montserrat"/>
                <a:sym typeface="Montserrat"/>
              </a:rPr>
              <a:t> operates mobile refill units from motor scooters where customers order and schedule delivery through WhatsApp and bring their own bottles or purchase while driver dispenses. Prices are said to be 5% to 40% lower than those in supermarkets and </a:t>
            </a:r>
            <a:r>
              <a:rPr lang="en-AU" sz="1000" err="1">
                <a:latin typeface="Montserrat"/>
                <a:ea typeface="Montserrat"/>
                <a:cs typeface="Montserrat"/>
                <a:sym typeface="Montserrat"/>
              </a:rPr>
              <a:t>warungs</a:t>
            </a:r>
            <a:r>
              <a:rPr lang="en-AU" sz="1000">
                <a:latin typeface="Montserrat"/>
                <a:ea typeface="Montserrat"/>
                <a:cs typeface="Montserrat"/>
                <a:sym typeface="Montserrat"/>
              </a:rPr>
              <a:t>, with average savings at 20%.</a:t>
            </a:r>
          </a:p>
        </p:txBody>
      </p:sp>
      <p:cxnSp>
        <p:nvCxnSpPr>
          <p:cNvPr id="613" name="Google Shape;613;p56"/>
          <p:cNvCxnSpPr/>
          <p:nvPr/>
        </p:nvCxnSpPr>
        <p:spPr>
          <a:xfrm>
            <a:off x="338424" y="2967440"/>
            <a:ext cx="2712000" cy="0"/>
          </a:xfrm>
          <a:prstGeom prst="straightConnector1">
            <a:avLst/>
          </a:prstGeom>
          <a:noFill/>
          <a:ln w="9525" cap="flat" cmpd="sng">
            <a:solidFill>
              <a:srgbClr val="333333"/>
            </a:solidFill>
            <a:prstDash val="solid"/>
            <a:round/>
            <a:headEnd type="none" w="med" len="med"/>
            <a:tailEnd type="none" w="med" len="med"/>
          </a:ln>
        </p:spPr>
      </p:cxnSp>
      <p:cxnSp>
        <p:nvCxnSpPr>
          <p:cNvPr id="614" name="Google Shape;614;p56"/>
          <p:cNvCxnSpPr/>
          <p:nvPr/>
        </p:nvCxnSpPr>
        <p:spPr>
          <a:xfrm>
            <a:off x="3215999" y="2967440"/>
            <a:ext cx="2712000" cy="0"/>
          </a:xfrm>
          <a:prstGeom prst="straightConnector1">
            <a:avLst/>
          </a:prstGeom>
          <a:noFill/>
          <a:ln w="9525" cap="flat" cmpd="sng">
            <a:solidFill>
              <a:srgbClr val="333333"/>
            </a:solidFill>
            <a:prstDash val="solid"/>
            <a:round/>
            <a:headEnd type="none" w="med" len="med"/>
            <a:tailEnd type="none" w="med" len="med"/>
          </a:ln>
        </p:spPr>
      </p:cxnSp>
      <p:cxnSp>
        <p:nvCxnSpPr>
          <p:cNvPr id="615" name="Google Shape;615;p56"/>
          <p:cNvCxnSpPr/>
          <p:nvPr/>
        </p:nvCxnSpPr>
        <p:spPr>
          <a:xfrm>
            <a:off x="6093574" y="2967440"/>
            <a:ext cx="2712000" cy="0"/>
          </a:xfrm>
          <a:prstGeom prst="straightConnector1">
            <a:avLst/>
          </a:prstGeom>
          <a:noFill/>
          <a:ln w="9525" cap="flat" cmpd="sng">
            <a:solidFill>
              <a:srgbClr val="333333"/>
            </a:solidFill>
            <a:prstDash val="solid"/>
            <a:round/>
            <a:headEnd type="none" w="med" len="med"/>
            <a:tailEnd type="none" w="med" len="med"/>
          </a:ln>
        </p:spPr>
      </p:cxnSp>
      <p:sp>
        <p:nvSpPr>
          <p:cNvPr id="616" name="Google Shape;616;p56"/>
          <p:cNvSpPr txBox="1"/>
          <p:nvPr/>
        </p:nvSpPr>
        <p:spPr>
          <a:xfrm>
            <a:off x="3225200" y="3040795"/>
            <a:ext cx="2693700" cy="1180200"/>
          </a:xfrm>
          <a:prstGeom prst="rect">
            <a:avLst/>
          </a:prstGeom>
          <a:noFill/>
          <a:ln>
            <a:noFill/>
          </a:ln>
        </p:spPr>
        <p:txBody>
          <a:bodyPr spcFirstLastPara="1" wrap="square" lIns="0" tIns="45700" rIns="0" bIns="45700" anchor="t" anchorCtr="0">
            <a:noAutofit/>
          </a:bodyPr>
          <a:lstStyle/>
          <a:p>
            <a:pPr lvl="0">
              <a:buSzPts val="1000"/>
            </a:pPr>
            <a:r>
              <a:rPr lang="en-AU" sz="1000">
                <a:latin typeface="Montserrat" panose="00000500000000000000" pitchFamily="2" charset="0"/>
                <a:ea typeface="Montserrat"/>
                <a:cs typeface="Montserrat"/>
                <a:sym typeface="Montserrat"/>
              </a:rPr>
              <a:t>Nestlé </a:t>
            </a:r>
            <a:r>
              <a:rPr lang="en-AU" sz="1000" err="1">
                <a:latin typeface="Montserrat" panose="00000500000000000000" pitchFamily="2" charset="0"/>
                <a:ea typeface="Montserrat"/>
                <a:cs typeface="Montserrat"/>
                <a:sym typeface="Montserrat"/>
              </a:rPr>
              <a:t>Brasil</a:t>
            </a:r>
            <a:r>
              <a:rPr lang="en-AU" sz="1000">
                <a:latin typeface="Montserrat" panose="00000500000000000000" pitchFamily="2" charset="0"/>
                <a:ea typeface="Montserrat"/>
                <a:cs typeface="Montserrat"/>
                <a:sym typeface="Montserrat"/>
              </a:rPr>
              <a:t> has created a new line of energy bars, with 100% of profits funding projects in favelas. All profits will go to </a:t>
            </a:r>
            <a:r>
              <a:rPr lang="en-AU" sz="1000" err="1">
                <a:latin typeface="Montserrat" panose="00000500000000000000" pitchFamily="2" charset="0"/>
                <a:ea typeface="Montserrat"/>
                <a:cs typeface="Montserrat"/>
                <a:sym typeface="Montserrat"/>
              </a:rPr>
              <a:t>Gerando</a:t>
            </a:r>
            <a:r>
              <a:rPr lang="en-AU" sz="1000">
                <a:latin typeface="Montserrat" panose="00000500000000000000" pitchFamily="2" charset="0"/>
                <a:ea typeface="Montserrat"/>
                <a:cs typeface="Montserrat"/>
                <a:sym typeface="Montserrat"/>
              </a:rPr>
              <a:t> </a:t>
            </a:r>
            <a:r>
              <a:rPr lang="en-AU" sz="1000" err="1">
                <a:latin typeface="Montserrat" panose="00000500000000000000" pitchFamily="2" charset="0"/>
                <a:ea typeface="Montserrat"/>
                <a:cs typeface="Montserrat"/>
                <a:sym typeface="Montserrat"/>
              </a:rPr>
              <a:t>Falcões's</a:t>
            </a:r>
            <a:r>
              <a:rPr lang="en-AU" sz="1000">
                <a:latin typeface="Montserrat" panose="00000500000000000000" pitchFamily="2" charset="0"/>
                <a:ea typeface="Montserrat"/>
                <a:cs typeface="Montserrat"/>
                <a:sym typeface="Montserrat"/>
              </a:rPr>
              <a:t> Favela 3D project, which aims to put an end to favela poverty by building self-sustaining communities.</a:t>
            </a:r>
          </a:p>
        </p:txBody>
      </p:sp>
      <p:sp>
        <p:nvSpPr>
          <p:cNvPr id="617" name="Google Shape;617;p56"/>
          <p:cNvSpPr txBox="1"/>
          <p:nvPr/>
        </p:nvSpPr>
        <p:spPr>
          <a:xfrm>
            <a:off x="6093750" y="3040795"/>
            <a:ext cx="2693700" cy="1180200"/>
          </a:xfrm>
          <a:prstGeom prst="rect">
            <a:avLst/>
          </a:prstGeom>
          <a:noFill/>
          <a:ln>
            <a:noFill/>
          </a:ln>
        </p:spPr>
        <p:txBody>
          <a:bodyPr spcFirstLastPara="1" wrap="square" lIns="0" tIns="45700" rIns="0" bIns="45700" anchor="t" anchorCtr="0">
            <a:noAutofit/>
          </a:bodyPr>
          <a:lstStyle/>
          <a:p>
            <a:r>
              <a:rPr lang="en-AU" sz="1000" b="0" i="0">
                <a:solidFill>
                  <a:srgbClr val="000000"/>
                </a:solidFill>
                <a:effectLst/>
                <a:latin typeface="Montserrat" panose="00000500000000000000" pitchFamily="2" charset="0"/>
              </a:rPr>
              <a:t>Stella Artois has launched </a:t>
            </a:r>
            <a:r>
              <a:rPr lang="en-AU" sz="1000">
                <a:latin typeface="Montserrat" panose="00000500000000000000" pitchFamily="2" charset="0"/>
              </a:rPr>
              <a:t>NFT art </a:t>
            </a:r>
            <a:r>
              <a:rPr lang="en-AU" sz="1000" b="0" i="0">
                <a:solidFill>
                  <a:srgbClr val="000000"/>
                </a:solidFill>
                <a:effectLst/>
                <a:latin typeface="Montserrat" panose="00000500000000000000" pitchFamily="2" charset="0"/>
              </a:rPr>
              <a:t>to support the UK hospitality industry by putting NFT art up for auction and bids started at £1 to align with the Stella Tips campaign.</a:t>
            </a:r>
            <a:endParaRPr lang="en-AU" sz="1000">
              <a:latin typeface="Montserrat" panose="00000500000000000000" pitchFamily="2" charset="0"/>
            </a:endParaRPr>
          </a:p>
        </p:txBody>
      </p:sp>
      <p:grpSp>
        <p:nvGrpSpPr>
          <p:cNvPr id="13" name="Google Shape;535;p13">
            <a:extLst>
              <a:ext uri="{FF2B5EF4-FFF2-40B4-BE49-F238E27FC236}">
                <a16:creationId xmlns:a16="http://schemas.microsoft.com/office/drawing/2014/main" id="{8704C585-4E3C-0C4C-9D17-7C336A9408EF}"/>
              </a:ext>
            </a:extLst>
          </p:cNvPr>
          <p:cNvGrpSpPr/>
          <p:nvPr/>
        </p:nvGrpSpPr>
        <p:grpSpPr>
          <a:xfrm>
            <a:off x="6089067" y="4556695"/>
            <a:ext cx="1252700" cy="172152"/>
            <a:chOff x="356650" y="3544192"/>
            <a:chExt cx="1252700" cy="172152"/>
          </a:xfrm>
        </p:grpSpPr>
        <p:sp>
          <p:nvSpPr>
            <p:cNvPr id="14" name="Google Shape;536;p13">
              <a:extLst>
                <a:ext uri="{FF2B5EF4-FFF2-40B4-BE49-F238E27FC236}">
                  <a16:creationId xmlns:a16="http://schemas.microsoft.com/office/drawing/2014/main" id="{659B0D66-CE78-AE42-B58B-C515DCD6B50A}"/>
                </a:ext>
              </a:extLst>
            </p:cNvPr>
            <p:cNvSpPr txBox="1"/>
            <p:nvPr/>
          </p:nvSpPr>
          <p:spPr>
            <a:xfrm>
              <a:off x="356650" y="3544192"/>
              <a:ext cx="1252700" cy="17215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400"/>
                </a:spcAft>
                <a:buClr>
                  <a:srgbClr val="000000"/>
                </a:buClr>
                <a:buSzPts val="1100"/>
                <a:buFont typeface="Arial"/>
                <a:buNone/>
              </a:pPr>
              <a:r>
                <a:rPr lang="en-US" sz="1000" b="1" u="sng">
                  <a:solidFill>
                    <a:schemeClr val="hlink"/>
                  </a:solidFill>
                  <a:latin typeface="Montserrat"/>
                  <a:ea typeface="Montserrat"/>
                  <a:cs typeface="Montserrat"/>
                  <a:sym typeface="Montserrat"/>
                  <a:hlinkClick r:id="rId4"/>
                </a:rPr>
                <a:t>Read more</a:t>
              </a:r>
              <a:endParaRPr/>
            </a:p>
          </p:txBody>
        </p:sp>
        <p:cxnSp>
          <p:nvCxnSpPr>
            <p:cNvPr id="15" name="Google Shape;537;p13">
              <a:extLst>
                <a:ext uri="{FF2B5EF4-FFF2-40B4-BE49-F238E27FC236}">
                  <a16:creationId xmlns:a16="http://schemas.microsoft.com/office/drawing/2014/main" id="{8A923D5C-A610-DA4B-8542-07F148FEC194}"/>
                </a:ext>
              </a:extLst>
            </p:cNvPr>
            <p:cNvCxnSpPr/>
            <p:nvPr/>
          </p:nvCxnSpPr>
          <p:spPr>
            <a:xfrm>
              <a:off x="1128100" y="3624162"/>
              <a:ext cx="172063" cy="0"/>
            </a:xfrm>
            <a:prstGeom prst="straightConnector1">
              <a:avLst/>
            </a:prstGeom>
            <a:noFill/>
            <a:ln w="9525" cap="flat" cmpd="sng">
              <a:solidFill>
                <a:schemeClr val="dk1"/>
              </a:solidFill>
              <a:prstDash val="solid"/>
              <a:round/>
              <a:headEnd type="none" w="sm" len="sm"/>
              <a:tailEnd type="stealth" w="med" len="med"/>
            </a:ln>
          </p:spPr>
        </p:cxnSp>
      </p:grpSp>
      <p:grpSp>
        <p:nvGrpSpPr>
          <p:cNvPr id="16" name="Google Shape;535;p13">
            <a:extLst>
              <a:ext uri="{FF2B5EF4-FFF2-40B4-BE49-F238E27FC236}">
                <a16:creationId xmlns:a16="http://schemas.microsoft.com/office/drawing/2014/main" id="{ABFDFC89-89C9-584D-9BA2-480AA56AF53C}"/>
              </a:ext>
            </a:extLst>
          </p:cNvPr>
          <p:cNvGrpSpPr/>
          <p:nvPr/>
        </p:nvGrpSpPr>
        <p:grpSpPr>
          <a:xfrm>
            <a:off x="3213530" y="4556695"/>
            <a:ext cx="1252700" cy="172152"/>
            <a:chOff x="356650" y="3544192"/>
            <a:chExt cx="1252700" cy="172152"/>
          </a:xfrm>
        </p:grpSpPr>
        <p:sp>
          <p:nvSpPr>
            <p:cNvPr id="17" name="Google Shape;536;p13">
              <a:hlinkClick r:id="rId5"/>
              <a:extLst>
                <a:ext uri="{FF2B5EF4-FFF2-40B4-BE49-F238E27FC236}">
                  <a16:creationId xmlns:a16="http://schemas.microsoft.com/office/drawing/2014/main" id="{2849A4E6-D851-C948-B97A-7E10240C4D38}"/>
                </a:ext>
              </a:extLst>
            </p:cNvPr>
            <p:cNvSpPr txBox="1"/>
            <p:nvPr/>
          </p:nvSpPr>
          <p:spPr>
            <a:xfrm>
              <a:off x="356650" y="3544192"/>
              <a:ext cx="1252700" cy="17215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400"/>
                </a:spcAft>
                <a:buClr>
                  <a:srgbClr val="000000"/>
                </a:buClr>
                <a:buSzPts val="1100"/>
                <a:buFont typeface="Arial"/>
                <a:buNone/>
              </a:pPr>
              <a:r>
                <a:rPr lang="en-US" sz="1000" b="1" u="sng">
                  <a:solidFill>
                    <a:schemeClr val="tx1"/>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Read more</a:t>
              </a:r>
              <a:endParaRPr>
                <a:solidFill>
                  <a:schemeClr val="tx1"/>
                </a:solidFill>
              </a:endParaRPr>
            </a:p>
          </p:txBody>
        </p:sp>
        <p:cxnSp>
          <p:nvCxnSpPr>
            <p:cNvPr id="18" name="Google Shape;537;p13">
              <a:extLst>
                <a:ext uri="{FF2B5EF4-FFF2-40B4-BE49-F238E27FC236}">
                  <a16:creationId xmlns:a16="http://schemas.microsoft.com/office/drawing/2014/main" id="{1153EC4F-1E1F-BC41-812B-DBB266A49464}"/>
                </a:ext>
              </a:extLst>
            </p:cNvPr>
            <p:cNvCxnSpPr/>
            <p:nvPr/>
          </p:nvCxnSpPr>
          <p:spPr>
            <a:xfrm>
              <a:off x="1128100" y="3624162"/>
              <a:ext cx="172063" cy="0"/>
            </a:xfrm>
            <a:prstGeom prst="straightConnector1">
              <a:avLst/>
            </a:prstGeom>
            <a:noFill/>
            <a:ln w="9525" cap="flat" cmpd="sng">
              <a:solidFill>
                <a:schemeClr val="dk1"/>
              </a:solidFill>
              <a:prstDash val="solid"/>
              <a:round/>
              <a:headEnd type="none" w="sm" len="sm"/>
              <a:tailEnd type="stealth" w="med" len="med"/>
            </a:ln>
          </p:spPr>
        </p:cxnSp>
      </p:grpSp>
      <p:sp>
        <p:nvSpPr>
          <p:cNvPr id="19" name="Subtitle 3">
            <a:extLst>
              <a:ext uri="{FF2B5EF4-FFF2-40B4-BE49-F238E27FC236}">
                <a16:creationId xmlns:a16="http://schemas.microsoft.com/office/drawing/2014/main" id="{9C1AC77C-B1DA-7E49-B775-0E6BD086CE76}"/>
              </a:ext>
            </a:extLst>
          </p:cNvPr>
          <p:cNvSpPr>
            <a:spLocks noGrp="1"/>
          </p:cNvSpPr>
          <p:nvPr>
            <p:ph type="subTitle" idx="2"/>
          </p:nvPr>
        </p:nvSpPr>
        <p:spPr>
          <a:xfrm>
            <a:off x="354650" y="620550"/>
            <a:ext cx="8434800" cy="384300"/>
          </a:xfrm>
        </p:spPr>
        <p:txBody>
          <a:bodyPr/>
          <a:lstStyle/>
          <a:p>
            <a:r>
              <a:rPr lang="en-AU"/>
              <a:t>How brands can help consumers across ALL circumstances</a:t>
            </a:r>
          </a:p>
        </p:txBody>
      </p:sp>
      <p:grpSp>
        <p:nvGrpSpPr>
          <p:cNvPr id="23" name="Google Shape;535;p13">
            <a:extLst>
              <a:ext uri="{FF2B5EF4-FFF2-40B4-BE49-F238E27FC236}">
                <a16:creationId xmlns:a16="http://schemas.microsoft.com/office/drawing/2014/main" id="{B9A98369-E06C-0044-8B62-4587FA1E2094}"/>
              </a:ext>
            </a:extLst>
          </p:cNvPr>
          <p:cNvGrpSpPr/>
          <p:nvPr/>
        </p:nvGrpSpPr>
        <p:grpSpPr>
          <a:xfrm>
            <a:off x="344048" y="4556695"/>
            <a:ext cx="1252700" cy="172152"/>
            <a:chOff x="356650" y="3544192"/>
            <a:chExt cx="1252700" cy="172152"/>
          </a:xfrm>
        </p:grpSpPr>
        <p:sp>
          <p:nvSpPr>
            <p:cNvPr id="24" name="Google Shape;536;p13">
              <a:extLst>
                <a:ext uri="{FF2B5EF4-FFF2-40B4-BE49-F238E27FC236}">
                  <a16:creationId xmlns:a16="http://schemas.microsoft.com/office/drawing/2014/main" id="{9DE85586-8936-4944-BDFA-20099A8D987F}"/>
                </a:ext>
              </a:extLst>
            </p:cNvPr>
            <p:cNvSpPr txBox="1"/>
            <p:nvPr/>
          </p:nvSpPr>
          <p:spPr>
            <a:xfrm>
              <a:off x="356650" y="3544192"/>
              <a:ext cx="1252700" cy="17215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400"/>
                </a:spcAft>
                <a:buClr>
                  <a:srgbClr val="000000"/>
                </a:buClr>
                <a:buSzPts val="1100"/>
                <a:buFont typeface="Arial"/>
                <a:buNone/>
              </a:pPr>
              <a:r>
                <a:rPr lang="en-US" sz="1000" b="1" u="sng">
                  <a:solidFill>
                    <a:schemeClr val="hlink"/>
                  </a:solidFill>
                  <a:latin typeface="Montserrat"/>
                  <a:ea typeface="Montserrat"/>
                  <a:cs typeface="Montserrat"/>
                  <a:sym typeface="Montserrat"/>
                  <a:hlinkClick r:id="rId7"/>
                </a:rPr>
                <a:t>Read more</a:t>
              </a:r>
              <a:endParaRPr/>
            </a:p>
          </p:txBody>
        </p:sp>
        <p:cxnSp>
          <p:nvCxnSpPr>
            <p:cNvPr id="25" name="Google Shape;537;p13">
              <a:extLst>
                <a:ext uri="{FF2B5EF4-FFF2-40B4-BE49-F238E27FC236}">
                  <a16:creationId xmlns:a16="http://schemas.microsoft.com/office/drawing/2014/main" id="{4DDE7C76-0743-D94E-BFF0-72F6989171FB}"/>
                </a:ext>
              </a:extLst>
            </p:cNvPr>
            <p:cNvCxnSpPr/>
            <p:nvPr/>
          </p:nvCxnSpPr>
          <p:spPr>
            <a:xfrm>
              <a:off x="1128100" y="3624162"/>
              <a:ext cx="172063" cy="0"/>
            </a:xfrm>
            <a:prstGeom prst="straightConnector1">
              <a:avLst/>
            </a:prstGeom>
            <a:noFill/>
            <a:ln w="9525" cap="flat" cmpd="sng">
              <a:solidFill>
                <a:schemeClr val="dk1"/>
              </a:solidFill>
              <a:prstDash val="solid"/>
              <a:round/>
              <a:headEnd type="none" w="sm" len="sm"/>
              <a:tailEnd type="stealth" w="med" len="med"/>
            </a:ln>
          </p:spPr>
        </p:cxnSp>
      </p:grpSp>
      <p:pic>
        <p:nvPicPr>
          <p:cNvPr id="30" name="Picture 29">
            <a:extLst>
              <a:ext uri="{FF2B5EF4-FFF2-40B4-BE49-F238E27FC236}">
                <a16:creationId xmlns:a16="http://schemas.microsoft.com/office/drawing/2014/main" id="{8176F778-F1E0-534F-A146-FEC31E5CF7A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856570" y="1052889"/>
            <a:ext cx="1056326" cy="700049"/>
          </a:xfrm>
          <a:prstGeom prst="rect">
            <a:avLst/>
          </a:prstGeom>
        </p:spPr>
      </p:pic>
      <p:pic>
        <p:nvPicPr>
          <p:cNvPr id="33" name="Picture 32">
            <a:extLst>
              <a:ext uri="{FF2B5EF4-FFF2-40B4-BE49-F238E27FC236}">
                <a16:creationId xmlns:a16="http://schemas.microsoft.com/office/drawing/2014/main" id="{AFD9B7CD-AD3A-9D4F-B9C4-223C81A925A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213352" y="1057086"/>
            <a:ext cx="2700192" cy="1287968"/>
          </a:xfrm>
          <a:prstGeom prst="rect">
            <a:avLst/>
          </a:prstGeom>
        </p:spPr>
      </p:pic>
      <p:sp>
        <p:nvSpPr>
          <p:cNvPr id="34" name="TextBox 33">
            <a:extLst>
              <a:ext uri="{FF2B5EF4-FFF2-40B4-BE49-F238E27FC236}">
                <a16:creationId xmlns:a16="http://schemas.microsoft.com/office/drawing/2014/main" id="{0E564387-A9D7-764C-92BF-42031E8ED7BD}"/>
              </a:ext>
            </a:extLst>
          </p:cNvPr>
          <p:cNvSpPr txBox="1"/>
          <p:nvPr/>
        </p:nvSpPr>
        <p:spPr>
          <a:xfrm>
            <a:off x="9451673" y="3237610"/>
            <a:ext cx="2693454" cy="861774"/>
          </a:xfrm>
          <a:prstGeom prst="rect">
            <a:avLst/>
          </a:prstGeom>
          <a:noFill/>
        </p:spPr>
        <p:txBody>
          <a:bodyPr wrap="square">
            <a:spAutoFit/>
          </a:bodyPr>
          <a:lstStyle/>
          <a:p>
            <a:r>
              <a:rPr lang="en-AU" sz="1000" b="0" i="0">
                <a:solidFill>
                  <a:srgbClr val="000000"/>
                </a:solidFill>
                <a:effectLst/>
                <a:latin typeface="Montserrat" panose="00000500000000000000" pitchFamily="2" charset="0"/>
              </a:rPr>
              <a:t>Stella Artois has launched </a:t>
            </a:r>
            <a:r>
              <a:rPr lang="en-AU" sz="1000">
                <a:latin typeface="Montserrat" panose="00000500000000000000" pitchFamily="2" charset="0"/>
              </a:rPr>
              <a:t>NFT art </a:t>
            </a:r>
            <a:r>
              <a:rPr lang="en-AU" sz="1000" b="0" i="0">
                <a:solidFill>
                  <a:srgbClr val="000000"/>
                </a:solidFill>
                <a:effectLst/>
                <a:latin typeface="Montserrat" panose="00000500000000000000" pitchFamily="2" charset="0"/>
              </a:rPr>
              <a:t>to support the UK hospitality industry by putting NFT art up for auction and bids started at £1 to align with the Stella Tips campaign.</a:t>
            </a:r>
            <a:endParaRPr lang="en-AU" sz="1000">
              <a:latin typeface="Montserrat" panose="00000500000000000000" pitchFamily="2" charset="0"/>
            </a:endParaRPr>
          </a:p>
        </p:txBody>
      </p:sp>
      <p:sp>
        <p:nvSpPr>
          <p:cNvPr id="35" name="Google Shape;529;p13">
            <a:extLst>
              <a:ext uri="{FF2B5EF4-FFF2-40B4-BE49-F238E27FC236}">
                <a16:creationId xmlns:a16="http://schemas.microsoft.com/office/drawing/2014/main" id="{2C4AE25D-66DA-5045-9F4D-B6915EAEFAAC}"/>
              </a:ext>
            </a:extLst>
          </p:cNvPr>
          <p:cNvSpPr txBox="1"/>
          <p:nvPr/>
        </p:nvSpPr>
        <p:spPr>
          <a:xfrm>
            <a:off x="9451674" y="2919785"/>
            <a:ext cx="2693452" cy="266529"/>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1200"/>
              <a:buFont typeface="Arial"/>
              <a:buNone/>
            </a:pPr>
            <a:r>
              <a:rPr lang="en-AU" sz="1600"/>
              <a:t>Branded NFTs with profits being donated to non-profits</a:t>
            </a:r>
            <a:endParaRPr/>
          </a:p>
        </p:txBody>
      </p:sp>
      <p:pic>
        <p:nvPicPr>
          <p:cNvPr id="36" name="Picture 35">
            <a:extLst>
              <a:ext uri="{FF2B5EF4-FFF2-40B4-BE49-F238E27FC236}">
                <a16:creationId xmlns:a16="http://schemas.microsoft.com/office/drawing/2014/main" id="{343F522C-B6DE-D146-BEB3-E5EBE00740A4}"/>
              </a:ext>
            </a:extLst>
          </p:cNvPr>
          <p:cNvPicPr>
            <a:picLocks noChangeAspect="1"/>
          </p:cNvPicPr>
          <p:nvPr/>
        </p:nvPicPr>
        <p:blipFill>
          <a:blip r:embed="rId10"/>
          <a:stretch>
            <a:fillRect/>
          </a:stretch>
        </p:blipFill>
        <p:spPr>
          <a:xfrm>
            <a:off x="6089067" y="1021925"/>
            <a:ext cx="2949425" cy="1374494"/>
          </a:xfrm>
          <a:prstGeom prst="rect">
            <a:avLst/>
          </a:prstGeom>
        </p:spPr>
      </p:pic>
      <p:sp>
        <p:nvSpPr>
          <p:cNvPr id="37" name="Google Shape;525;p13">
            <a:extLst>
              <a:ext uri="{FF2B5EF4-FFF2-40B4-BE49-F238E27FC236}">
                <a16:creationId xmlns:a16="http://schemas.microsoft.com/office/drawing/2014/main" id="{29A5468A-01F0-4C4A-ABCF-A0E80F1E7A65}"/>
              </a:ext>
            </a:extLst>
          </p:cNvPr>
          <p:cNvSpPr txBox="1"/>
          <p:nvPr/>
        </p:nvSpPr>
        <p:spPr>
          <a:xfrm>
            <a:off x="9451674" y="5976974"/>
            <a:ext cx="2693452" cy="266529"/>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1200"/>
              <a:buFont typeface="Arial"/>
              <a:buNone/>
            </a:pPr>
            <a:r>
              <a:rPr lang="en-AU" sz="1100" b="1">
                <a:latin typeface="Montserrat"/>
                <a:sym typeface="Montserrat"/>
              </a:rPr>
              <a:t>Nestle tackles child </a:t>
            </a:r>
            <a:r>
              <a:rPr lang="en-AU" sz="1100" b="1" err="1">
                <a:latin typeface="Montserrat"/>
                <a:sym typeface="Montserrat"/>
              </a:rPr>
              <a:t>labor</a:t>
            </a:r>
            <a:r>
              <a:rPr lang="en-AU" sz="1100" b="1">
                <a:latin typeface="Montserrat"/>
                <a:sym typeface="Montserrat"/>
              </a:rPr>
              <a:t> and increases farmer income</a:t>
            </a:r>
            <a:endParaRPr sz="1200"/>
          </a:p>
        </p:txBody>
      </p:sp>
      <p:sp>
        <p:nvSpPr>
          <p:cNvPr id="38" name="Google Shape;527;p13">
            <a:extLst>
              <a:ext uri="{FF2B5EF4-FFF2-40B4-BE49-F238E27FC236}">
                <a16:creationId xmlns:a16="http://schemas.microsoft.com/office/drawing/2014/main" id="{EBFFE0E3-34B2-2E45-88CB-BF0D22868502}"/>
              </a:ext>
            </a:extLst>
          </p:cNvPr>
          <p:cNvSpPr txBox="1"/>
          <p:nvPr/>
        </p:nvSpPr>
        <p:spPr>
          <a:xfrm>
            <a:off x="9451674" y="6423077"/>
            <a:ext cx="2693452" cy="78197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AU" sz="1000" b="0" i="0" u="none" strike="noStrike" cap="none">
                <a:solidFill>
                  <a:srgbClr val="000000"/>
                </a:solidFill>
                <a:latin typeface="Montserrat"/>
                <a:ea typeface="Montserrat"/>
                <a:cs typeface="Montserrat"/>
                <a:sym typeface="Montserrat"/>
              </a:rPr>
              <a:t>Nestle launches an innovative income accelerator program, which aims to improve the livelihoods of cocoa-farming families, while also advancing regenerative agriculture practices and gender equality</a:t>
            </a:r>
            <a:endParaRPr sz="1000" b="0" i="0" u="none" strike="noStrike" cap="none">
              <a:solidFill>
                <a:srgbClr val="000000"/>
              </a:solidFill>
              <a:latin typeface="Montserrat"/>
              <a:ea typeface="Montserrat"/>
              <a:cs typeface="Montserrat"/>
              <a:sym typeface="Montserrat"/>
            </a:endParaRPr>
          </a:p>
        </p:txBody>
      </p:sp>
      <p:grpSp>
        <p:nvGrpSpPr>
          <p:cNvPr id="39" name="Google Shape;535;p13">
            <a:extLst>
              <a:ext uri="{FF2B5EF4-FFF2-40B4-BE49-F238E27FC236}">
                <a16:creationId xmlns:a16="http://schemas.microsoft.com/office/drawing/2014/main" id="{79F7E98B-83F7-6642-BDE1-ADB78A1D2B5A}"/>
              </a:ext>
            </a:extLst>
          </p:cNvPr>
          <p:cNvGrpSpPr/>
          <p:nvPr/>
        </p:nvGrpSpPr>
        <p:grpSpPr>
          <a:xfrm>
            <a:off x="9455663" y="7789496"/>
            <a:ext cx="1252700" cy="172152"/>
            <a:chOff x="356650" y="3544192"/>
            <a:chExt cx="1252700" cy="172152"/>
          </a:xfrm>
        </p:grpSpPr>
        <p:sp>
          <p:nvSpPr>
            <p:cNvPr id="40" name="Google Shape;536;p13">
              <a:hlinkClick r:id="rId11"/>
              <a:extLst>
                <a:ext uri="{FF2B5EF4-FFF2-40B4-BE49-F238E27FC236}">
                  <a16:creationId xmlns:a16="http://schemas.microsoft.com/office/drawing/2014/main" id="{FE57C2EB-9109-594C-9BDA-80E9E25F0FA5}"/>
                </a:ext>
              </a:extLst>
            </p:cNvPr>
            <p:cNvSpPr txBox="1"/>
            <p:nvPr/>
          </p:nvSpPr>
          <p:spPr>
            <a:xfrm>
              <a:off x="356650" y="3544192"/>
              <a:ext cx="1252700" cy="17215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400"/>
                </a:spcAft>
                <a:buClr>
                  <a:srgbClr val="000000"/>
                </a:buClr>
                <a:buSzPts val="1100"/>
                <a:buFont typeface="Arial"/>
                <a:buNone/>
              </a:pPr>
              <a:r>
                <a:rPr lang="en-US" sz="1000" b="1" u="sng">
                  <a:solidFill>
                    <a:schemeClr val="hlink"/>
                  </a:solidFill>
                  <a:latin typeface="Montserrat"/>
                  <a:ea typeface="Montserrat"/>
                  <a:cs typeface="Montserrat"/>
                  <a:sym typeface="Montserrat"/>
                  <a:hlinkClick r:id="rId12"/>
                </a:rPr>
                <a:t>Read more</a:t>
              </a:r>
              <a:endParaRPr/>
            </a:p>
          </p:txBody>
        </p:sp>
        <p:cxnSp>
          <p:nvCxnSpPr>
            <p:cNvPr id="41" name="Google Shape;537;p13">
              <a:extLst>
                <a:ext uri="{FF2B5EF4-FFF2-40B4-BE49-F238E27FC236}">
                  <a16:creationId xmlns:a16="http://schemas.microsoft.com/office/drawing/2014/main" id="{DF5D6527-317E-6245-8561-0E5405C693DD}"/>
                </a:ext>
              </a:extLst>
            </p:cNvPr>
            <p:cNvCxnSpPr/>
            <p:nvPr/>
          </p:nvCxnSpPr>
          <p:spPr>
            <a:xfrm>
              <a:off x="1128100" y="3624162"/>
              <a:ext cx="172063" cy="0"/>
            </a:xfrm>
            <a:prstGeom prst="straightConnector1">
              <a:avLst/>
            </a:prstGeom>
            <a:noFill/>
            <a:ln w="9525" cap="flat" cmpd="sng">
              <a:solidFill>
                <a:schemeClr val="dk1"/>
              </a:solidFill>
              <a:prstDash val="solid"/>
              <a:round/>
              <a:headEnd type="none" w="sm" len="sm"/>
              <a:tailEnd type="stealth" w="med" len="med"/>
            </a:ln>
          </p:spPr>
        </p:cxnSp>
      </p:grpSp>
      <p:pic>
        <p:nvPicPr>
          <p:cNvPr id="42" name="Picture 41">
            <a:extLst>
              <a:ext uri="{FF2B5EF4-FFF2-40B4-BE49-F238E27FC236}">
                <a16:creationId xmlns:a16="http://schemas.microsoft.com/office/drawing/2014/main" id="{C0A528F7-75D6-074E-8792-5ED8B199BC56}"/>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9461588" y="4375116"/>
            <a:ext cx="2683538" cy="1494393"/>
          </a:xfrm>
          <a:prstGeom prst="rect">
            <a:avLst/>
          </a:prstGeom>
        </p:spPr>
      </p:pic>
      <p:pic>
        <p:nvPicPr>
          <p:cNvPr id="43" name="Picture 42">
            <a:extLst>
              <a:ext uri="{FF2B5EF4-FFF2-40B4-BE49-F238E27FC236}">
                <a16:creationId xmlns:a16="http://schemas.microsoft.com/office/drawing/2014/main" id="{61ECDD2F-682B-48D5-82EC-DE8BC5B140BB}"/>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b="-1312"/>
          <a:stretch/>
        </p:blipFill>
        <p:spPr>
          <a:xfrm>
            <a:off x="6005093" y="5029194"/>
            <a:ext cx="2717624" cy="1288907"/>
          </a:xfrm>
          <a:prstGeom prst="rect">
            <a:avLst/>
          </a:prstGeom>
        </p:spPr>
      </p:pic>
      <p:sp>
        <p:nvSpPr>
          <p:cNvPr id="44" name="Google Shape;610;p56">
            <a:extLst>
              <a:ext uri="{FF2B5EF4-FFF2-40B4-BE49-F238E27FC236}">
                <a16:creationId xmlns:a16="http://schemas.microsoft.com/office/drawing/2014/main" id="{EB20A3E9-9F7C-4E7E-9AD9-B06EBCE48B31}"/>
              </a:ext>
            </a:extLst>
          </p:cNvPr>
          <p:cNvSpPr txBox="1"/>
          <p:nvPr/>
        </p:nvSpPr>
        <p:spPr>
          <a:xfrm>
            <a:off x="6010717" y="6410282"/>
            <a:ext cx="2711999" cy="530100"/>
          </a:xfrm>
          <a:prstGeom prst="rect">
            <a:avLst/>
          </a:prstGeom>
          <a:noFill/>
          <a:ln>
            <a:noFill/>
          </a:ln>
        </p:spPr>
        <p:txBody>
          <a:bodyPr spcFirstLastPara="1" wrap="square" lIns="0" tIns="0" rIns="0" bIns="45700" anchor="ctr" anchorCtr="0">
            <a:noAutofit/>
          </a:bodyPr>
          <a:lstStyle/>
          <a:p>
            <a:pPr lvl="0"/>
            <a:r>
              <a:rPr lang="en-NZ" b="1">
                <a:latin typeface="Montserrat" panose="00000500000000000000" pitchFamily="2" charset="0"/>
                <a:ea typeface="Montserrat"/>
                <a:cs typeface="Montserrat"/>
                <a:sym typeface="Montserrat"/>
              </a:rPr>
              <a:t>Cheaper basket without compromising on values</a:t>
            </a:r>
          </a:p>
        </p:txBody>
      </p:sp>
      <p:sp>
        <p:nvSpPr>
          <p:cNvPr id="45" name="Google Shape;617;p56">
            <a:extLst>
              <a:ext uri="{FF2B5EF4-FFF2-40B4-BE49-F238E27FC236}">
                <a16:creationId xmlns:a16="http://schemas.microsoft.com/office/drawing/2014/main" id="{725638C4-BEDC-4F3D-A08A-17E0560DE147}"/>
              </a:ext>
            </a:extLst>
          </p:cNvPr>
          <p:cNvSpPr txBox="1"/>
          <p:nvPr/>
        </p:nvSpPr>
        <p:spPr>
          <a:xfrm>
            <a:off x="6010893" y="7013843"/>
            <a:ext cx="2693700" cy="1180200"/>
          </a:xfrm>
          <a:prstGeom prst="rect">
            <a:avLst/>
          </a:prstGeom>
          <a:noFill/>
          <a:ln>
            <a:noFill/>
          </a:ln>
        </p:spPr>
        <p:txBody>
          <a:bodyPr spcFirstLastPara="1" wrap="square" lIns="0" tIns="45700" rIns="0" bIns="45700" anchor="t" anchorCtr="0">
            <a:noAutofit/>
          </a:bodyPr>
          <a:lstStyle/>
          <a:p>
            <a:pPr lvl="0">
              <a:buSzPts val="1000"/>
            </a:pPr>
            <a:r>
              <a:rPr lang="en-AU" sz="1000">
                <a:latin typeface="Montserrat"/>
                <a:ea typeface="Montserrat"/>
                <a:cs typeface="Montserrat"/>
                <a:sym typeface="Montserrat"/>
              </a:rPr>
              <a:t>In US, Misfits Market is dedicated to making affordable, high-quality food more accessible while helping break the cycle of food waste.</a:t>
            </a:r>
          </a:p>
        </p:txBody>
      </p:sp>
      <p:grpSp>
        <p:nvGrpSpPr>
          <p:cNvPr id="46" name="Google Shape;535;p13">
            <a:extLst>
              <a:ext uri="{FF2B5EF4-FFF2-40B4-BE49-F238E27FC236}">
                <a16:creationId xmlns:a16="http://schemas.microsoft.com/office/drawing/2014/main" id="{75DEE4CF-F421-4886-AD27-8B90875D91B2}"/>
              </a:ext>
            </a:extLst>
          </p:cNvPr>
          <p:cNvGrpSpPr/>
          <p:nvPr/>
        </p:nvGrpSpPr>
        <p:grpSpPr>
          <a:xfrm>
            <a:off x="6006210" y="8529743"/>
            <a:ext cx="1252700" cy="172152"/>
            <a:chOff x="356650" y="3544192"/>
            <a:chExt cx="1252700" cy="172152"/>
          </a:xfrm>
        </p:grpSpPr>
        <p:sp>
          <p:nvSpPr>
            <p:cNvPr id="47" name="Google Shape;536;p13">
              <a:extLst>
                <a:ext uri="{FF2B5EF4-FFF2-40B4-BE49-F238E27FC236}">
                  <a16:creationId xmlns:a16="http://schemas.microsoft.com/office/drawing/2014/main" id="{6D5C6DB7-F6A6-49D3-82A8-9BCB57FC785D}"/>
                </a:ext>
              </a:extLst>
            </p:cNvPr>
            <p:cNvSpPr txBox="1"/>
            <p:nvPr/>
          </p:nvSpPr>
          <p:spPr>
            <a:xfrm>
              <a:off x="356650" y="3544192"/>
              <a:ext cx="1252700" cy="17215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400"/>
                </a:spcAft>
                <a:buClr>
                  <a:srgbClr val="000000"/>
                </a:buClr>
                <a:buSzPts val="1100"/>
                <a:buFont typeface="Arial"/>
                <a:buNone/>
              </a:pPr>
              <a:r>
                <a:rPr lang="en-US" sz="1000" b="1" u="sng">
                  <a:solidFill>
                    <a:schemeClr val="hlink"/>
                  </a:solidFill>
                  <a:latin typeface="Montserrat"/>
                  <a:ea typeface="Montserrat"/>
                  <a:cs typeface="Montserrat"/>
                  <a:sym typeface="Montserrat"/>
                  <a:hlinkClick r:id="rId7"/>
                </a:rPr>
                <a:t>Read more</a:t>
              </a:r>
              <a:endParaRPr/>
            </a:p>
          </p:txBody>
        </p:sp>
        <p:cxnSp>
          <p:nvCxnSpPr>
            <p:cNvPr id="48" name="Google Shape;537;p13">
              <a:extLst>
                <a:ext uri="{FF2B5EF4-FFF2-40B4-BE49-F238E27FC236}">
                  <a16:creationId xmlns:a16="http://schemas.microsoft.com/office/drawing/2014/main" id="{ECC59486-747C-4A05-9FF0-493C42977C3F}"/>
                </a:ext>
              </a:extLst>
            </p:cNvPr>
            <p:cNvCxnSpPr/>
            <p:nvPr/>
          </p:nvCxnSpPr>
          <p:spPr>
            <a:xfrm>
              <a:off x="1128100" y="3624162"/>
              <a:ext cx="172063" cy="0"/>
            </a:xfrm>
            <a:prstGeom prst="straightConnector1">
              <a:avLst/>
            </a:prstGeom>
            <a:noFill/>
            <a:ln w="9525" cap="flat" cmpd="sng">
              <a:solidFill>
                <a:schemeClr val="dk1"/>
              </a:solidFill>
              <a:prstDash val="solid"/>
              <a:round/>
              <a:headEnd type="none" w="sm" len="sm"/>
              <a:tailEnd type="stealth" w="med" len="med"/>
            </a:ln>
          </p:spPr>
        </p:cxnSp>
      </p:grpSp>
    </p:spTree>
    <p:extLst>
      <p:ext uri="{BB962C8B-B14F-4D97-AF65-F5344CB8AC3E}">
        <p14:creationId xmlns:p14="http://schemas.microsoft.com/office/powerpoint/2010/main" val="1815423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pic>
        <p:nvPicPr>
          <p:cNvPr id="2" name="Picture 1">
            <a:extLst>
              <a:ext uri="{FF2B5EF4-FFF2-40B4-BE49-F238E27FC236}">
                <a16:creationId xmlns:a16="http://schemas.microsoft.com/office/drawing/2014/main" id="{DD337FC4-ABAF-CD49-A0DE-7697D47E429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0" y="0"/>
            <a:ext cx="4572000" cy="5143500"/>
          </a:xfrm>
          <a:prstGeom prst="rect">
            <a:avLst/>
          </a:prstGeom>
        </p:spPr>
      </p:pic>
      <p:sp>
        <p:nvSpPr>
          <p:cNvPr id="2137" name="Google Shape;2137;p128"/>
          <p:cNvSpPr txBox="1">
            <a:spLocks noGrp="1"/>
          </p:cNvSpPr>
          <p:nvPr>
            <p:ph type="title"/>
          </p:nvPr>
        </p:nvSpPr>
        <p:spPr>
          <a:xfrm>
            <a:off x="354650" y="292625"/>
            <a:ext cx="3789000" cy="393600"/>
          </a:xfrm>
          <a:prstGeom prst="rect">
            <a:avLst/>
          </a:prstGeom>
        </p:spPr>
        <p:txBody>
          <a:bodyPr spcFirstLastPara="1" wrap="square" lIns="0" tIns="91425" rIns="0" bIns="91425" anchor="t" anchorCtr="0">
            <a:noAutofit/>
          </a:bodyPr>
          <a:lstStyle/>
          <a:p>
            <a:pPr lvl="0"/>
            <a:r>
              <a:rPr lang="en-NZ"/>
              <a:t>The 2022 Consumer landscape is </a:t>
            </a:r>
            <a:r>
              <a:rPr lang="en-NZ">
                <a:solidFill>
                  <a:schemeClr val="accent1"/>
                </a:solidFill>
              </a:rPr>
              <a:t>redirected</a:t>
            </a:r>
            <a:r>
              <a:rPr lang="en-NZ"/>
              <a:t>, </a:t>
            </a:r>
            <a:r>
              <a:rPr lang="en-NZ">
                <a:solidFill>
                  <a:schemeClr val="accent1"/>
                </a:solidFill>
              </a:rPr>
              <a:t>rebalanced; </a:t>
            </a:r>
            <a:r>
              <a:rPr lang="en-NZ"/>
              <a:t>and </a:t>
            </a:r>
            <a:r>
              <a:rPr lang="en-NZ">
                <a:solidFill>
                  <a:schemeClr val="accent1"/>
                </a:solidFill>
              </a:rPr>
              <a:t>recharted</a:t>
            </a:r>
            <a:endParaRPr>
              <a:solidFill>
                <a:schemeClr val="accent1"/>
              </a:solidFill>
            </a:endParaRPr>
          </a:p>
        </p:txBody>
      </p:sp>
      <p:sp>
        <p:nvSpPr>
          <p:cNvPr id="2140" name="Google Shape;2140;p128"/>
          <p:cNvSpPr txBox="1"/>
          <p:nvPr/>
        </p:nvSpPr>
        <p:spPr>
          <a:xfrm>
            <a:off x="354653" y="1371465"/>
            <a:ext cx="3962165" cy="6486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None/>
            </a:pPr>
            <a:r>
              <a:rPr lang="en" b="1">
                <a:solidFill>
                  <a:srgbClr val="FFFFFF"/>
                </a:solidFill>
                <a:latin typeface="Montserrat" panose="00000500000000000000" pitchFamily="2" charset="0"/>
                <a:ea typeface="Montserrat"/>
                <a:cs typeface="Montserrat"/>
                <a:sym typeface="Montserrat"/>
              </a:rPr>
              <a:t>Ask yourself</a:t>
            </a:r>
            <a:endParaRPr lang="en-NZ" sz="1050">
              <a:solidFill>
                <a:srgbClr val="FFFFFF"/>
              </a:solidFill>
              <a:latin typeface="Montserrat" panose="00000500000000000000" pitchFamily="2" charset="0"/>
              <a:ea typeface="Montserrat"/>
              <a:cs typeface="Montserrat"/>
              <a:sym typeface="Montserrat"/>
            </a:endParaRPr>
          </a:p>
          <a:p>
            <a:pPr lvl="0">
              <a:spcBef>
                <a:spcPts val="600"/>
              </a:spcBef>
              <a:spcAft>
                <a:spcPts val="600"/>
              </a:spcAft>
            </a:pPr>
            <a:r>
              <a:rPr lang="en-NZ" sz="1000">
                <a:solidFill>
                  <a:srgbClr val="FFFFFF"/>
                </a:solidFill>
                <a:latin typeface="Montserrat" panose="00000500000000000000" pitchFamily="2" charset="0"/>
                <a:ea typeface="Montserrat"/>
                <a:cs typeface="Montserrat"/>
                <a:sym typeface="Montserrat"/>
              </a:rPr>
              <a:t>1. Does my product portfolio  and associated pricing strategies offer options that recognize polarized spending capabilities?</a:t>
            </a:r>
          </a:p>
          <a:p>
            <a:pPr lvl="0">
              <a:spcBef>
                <a:spcPts val="600"/>
              </a:spcBef>
              <a:spcAft>
                <a:spcPts val="600"/>
              </a:spcAft>
            </a:pPr>
            <a:r>
              <a:rPr lang="en-NZ" sz="1000">
                <a:solidFill>
                  <a:srgbClr val="FFFFFF"/>
                </a:solidFill>
                <a:latin typeface="Montserrat" panose="00000500000000000000" pitchFamily="2" charset="0"/>
                <a:ea typeface="Montserrat"/>
                <a:cs typeface="Montserrat"/>
                <a:sym typeface="Montserrat"/>
              </a:rPr>
              <a:t>2. How can I differentiate my brand to co-exist with private label?</a:t>
            </a:r>
          </a:p>
          <a:p>
            <a:pPr lvl="0">
              <a:spcBef>
                <a:spcPts val="600"/>
              </a:spcBef>
              <a:spcAft>
                <a:spcPts val="600"/>
              </a:spcAft>
            </a:pPr>
            <a:r>
              <a:rPr lang="en-NZ" sz="1000">
                <a:solidFill>
                  <a:srgbClr val="FFFFFF"/>
                </a:solidFill>
                <a:latin typeface="Montserrat" panose="00000500000000000000" pitchFamily="2" charset="0"/>
                <a:ea typeface="Montserrat"/>
                <a:cs typeface="Montserrat"/>
                <a:sym typeface="Montserrat"/>
              </a:rPr>
              <a:t>3. How can my brand bring small moments of joy/reward amid uncertainty?</a:t>
            </a:r>
          </a:p>
          <a:p>
            <a:pPr lvl="0">
              <a:spcBef>
                <a:spcPts val="600"/>
              </a:spcBef>
              <a:spcAft>
                <a:spcPts val="600"/>
              </a:spcAft>
            </a:pPr>
            <a:r>
              <a:rPr lang="en-NZ" sz="1000">
                <a:solidFill>
                  <a:srgbClr val="FFFFFF"/>
                </a:solidFill>
                <a:latin typeface="Montserrat" panose="00000500000000000000" pitchFamily="2" charset="0"/>
                <a:ea typeface="Montserrat"/>
                <a:cs typeface="Montserrat"/>
                <a:sym typeface="Montserrat"/>
              </a:rPr>
              <a:t>4. How can my brand embrace and imbue rebalanced priorities –sustainability; health and local; with authenticity &amp; purpose across the price spectrum?</a:t>
            </a:r>
          </a:p>
          <a:p>
            <a:pPr lvl="0">
              <a:spcBef>
                <a:spcPts val="600"/>
              </a:spcBef>
              <a:spcAft>
                <a:spcPts val="600"/>
              </a:spcAft>
            </a:pPr>
            <a:r>
              <a:rPr lang="en-NZ" sz="1000">
                <a:solidFill>
                  <a:srgbClr val="FFFFFF"/>
                </a:solidFill>
                <a:latin typeface="Montserrat" panose="00000500000000000000" pitchFamily="2" charset="0"/>
                <a:ea typeface="Montserrat"/>
                <a:cs typeface="Montserrat"/>
                <a:sym typeface="Montserrat"/>
              </a:rPr>
              <a:t>5. How can my brand be reinvented to offer new experiences that consumers with more disposable wallets seek?</a:t>
            </a:r>
          </a:p>
          <a:p>
            <a:pPr lvl="0">
              <a:spcBef>
                <a:spcPts val="600"/>
              </a:spcBef>
              <a:spcAft>
                <a:spcPts val="600"/>
              </a:spcAft>
            </a:pPr>
            <a:r>
              <a:rPr lang="en-NZ" sz="1000">
                <a:solidFill>
                  <a:srgbClr val="FFFFFF"/>
                </a:solidFill>
                <a:latin typeface="Montserrat" panose="00000500000000000000" pitchFamily="2" charset="0"/>
                <a:ea typeface="Montserrat"/>
                <a:cs typeface="Montserrat"/>
                <a:sym typeface="Montserrat"/>
              </a:rPr>
              <a:t>6. Are my product claims and brand communication relevant and authentic for today’s outlook reflecting pivoting consumer priorities?</a:t>
            </a:r>
          </a:p>
        </p:txBody>
      </p:sp>
      <p:sp>
        <p:nvSpPr>
          <p:cNvPr id="8" name="Slide Number Placeholder 1">
            <a:extLst>
              <a:ext uri="{FF2B5EF4-FFF2-40B4-BE49-F238E27FC236}">
                <a16:creationId xmlns:a16="http://schemas.microsoft.com/office/drawing/2014/main" id="{2BC6F7C6-9DF8-4747-93DC-1B95F3FC9180}"/>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latin typeface="Montserrat" panose="00000500000000000000" pitchFamily="2" charset="0"/>
              </a:rPr>
              <a:pPr/>
              <a:t>49</a:t>
            </a:fld>
            <a:endParaRPr lang="en-PH">
              <a:latin typeface="Montserrat" panose="00000500000000000000" pitchFamily="2" charset="0"/>
            </a:endParaRPr>
          </a:p>
        </p:txBody>
      </p:sp>
    </p:spTree>
    <p:extLst>
      <p:ext uri="{BB962C8B-B14F-4D97-AF65-F5344CB8AC3E}">
        <p14:creationId xmlns:p14="http://schemas.microsoft.com/office/powerpoint/2010/main" val="1504955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AFC22-5E60-D646-9E46-69398FF9D7B3}"/>
              </a:ext>
            </a:extLst>
          </p:cNvPr>
          <p:cNvSpPr>
            <a:spLocks noGrp="1"/>
          </p:cNvSpPr>
          <p:nvPr>
            <p:ph type="title"/>
          </p:nvPr>
        </p:nvSpPr>
        <p:spPr/>
        <p:txBody>
          <a:bodyPr/>
          <a:lstStyle/>
          <a:p>
            <a:r>
              <a:rPr lang="en-US"/>
              <a:t>New economic divide </a:t>
            </a:r>
            <a:r>
              <a:rPr lang="en-US">
                <a:solidFill>
                  <a:schemeClr val="accent2"/>
                </a:solidFill>
              </a:rPr>
              <a:t>will not be short term</a:t>
            </a:r>
          </a:p>
        </p:txBody>
      </p:sp>
      <p:sp>
        <p:nvSpPr>
          <p:cNvPr id="3" name="Text Placeholder 2">
            <a:extLst>
              <a:ext uri="{FF2B5EF4-FFF2-40B4-BE49-F238E27FC236}">
                <a16:creationId xmlns:a16="http://schemas.microsoft.com/office/drawing/2014/main" id="{EE320127-B75D-2A44-9C85-3FF20260C71A}"/>
              </a:ext>
            </a:extLst>
          </p:cNvPr>
          <p:cNvSpPr>
            <a:spLocks noGrp="1"/>
          </p:cNvSpPr>
          <p:nvPr>
            <p:ph type="body" idx="1"/>
          </p:nvPr>
        </p:nvSpPr>
        <p:spPr/>
        <p:txBody>
          <a:bodyPr/>
          <a:lstStyle/>
          <a:p>
            <a:endParaRPr lang="en-US"/>
          </a:p>
        </p:txBody>
      </p:sp>
      <p:sp>
        <p:nvSpPr>
          <p:cNvPr id="4" name="Subtitle 3">
            <a:extLst>
              <a:ext uri="{FF2B5EF4-FFF2-40B4-BE49-F238E27FC236}">
                <a16:creationId xmlns:a16="http://schemas.microsoft.com/office/drawing/2014/main" id="{CB158A33-D382-C240-AB58-3F4CE34176A5}"/>
              </a:ext>
            </a:extLst>
          </p:cNvPr>
          <p:cNvSpPr>
            <a:spLocks noGrp="1"/>
          </p:cNvSpPr>
          <p:nvPr>
            <p:ph type="subTitle" idx="2"/>
          </p:nvPr>
        </p:nvSpPr>
        <p:spPr/>
        <p:txBody>
          <a:bodyPr/>
          <a:lstStyle/>
          <a:p>
            <a:r>
              <a:rPr lang="en-US"/>
              <a:t>Forces shaping the new economic divide</a:t>
            </a:r>
          </a:p>
          <a:p>
            <a:endParaRPr lang="en-US"/>
          </a:p>
          <a:p>
            <a:endParaRPr lang="en-US"/>
          </a:p>
        </p:txBody>
      </p:sp>
      <p:sp>
        <p:nvSpPr>
          <p:cNvPr id="5" name="Subtitle 4">
            <a:extLst>
              <a:ext uri="{FF2B5EF4-FFF2-40B4-BE49-F238E27FC236}">
                <a16:creationId xmlns:a16="http://schemas.microsoft.com/office/drawing/2014/main" id="{BBB91402-F40A-944C-AD81-6C5BD10FC16D}"/>
              </a:ext>
            </a:extLst>
          </p:cNvPr>
          <p:cNvSpPr>
            <a:spLocks noGrp="1"/>
          </p:cNvSpPr>
          <p:nvPr>
            <p:ph type="subTitle" idx="3"/>
          </p:nvPr>
        </p:nvSpPr>
        <p:spPr/>
        <p:txBody>
          <a:bodyPr/>
          <a:lstStyle/>
          <a:p>
            <a:r>
              <a:rPr lang="en-AU"/>
              <a:t>Source: ILO World Employment and Social Outlook – Trends 2022</a:t>
            </a:r>
          </a:p>
        </p:txBody>
      </p:sp>
      <p:sp>
        <p:nvSpPr>
          <p:cNvPr id="6" name="TextBox 5">
            <a:extLst>
              <a:ext uri="{FF2B5EF4-FFF2-40B4-BE49-F238E27FC236}">
                <a16:creationId xmlns:a16="http://schemas.microsoft.com/office/drawing/2014/main" id="{BA1C2E75-7C8C-D94E-A5C9-C0A4A34A7734}"/>
              </a:ext>
            </a:extLst>
          </p:cNvPr>
          <p:cNvSpPr txBox="1"/>
          <p:nvPr/>
        </p:nvSpPr>
        <p:spPr>
          <a:xfrm>
            <a:off x="354650" y="4337485"/>
            <a:ext cx="8434700" cy="307777"/>
          </a:xfrm>
          <a:prstGeom prst="rect">
            <a:avLst/>
          </a:prstGeom>
          <a:solidFill>
            <a:schemeClr val="bg1"/>
          </a:solidFill>
          <a:ln w="19050">
            <a:solidFill>
              <a:schemeClr val="accent2"/>
            </a:solidFill>
          </a:ln>
        </p:spPr>
        <p:txBody>
          <a:bodyPr wrap="square" rtlCol="0">
            <a:spAutoFit/>
          </a:bodyPr>
          <a:lstStyle/>
          <a:p>
            <a:pPr algn="ctr"/>
            <a:r>
              <a:rPr lang="en-AU" b="1">
                <a:solidFill>
                  <a:schemeClr val="accent2"/>
                </a:solidFill>
                <a:latin typeface="Montserrat" pitchFamily="2" charset="77"/>
              </a:rPr>
              <a:t>Financial polarization </a:t>
            </a:r>
            <a:r>
              <a:rPr lang="en-AU" b="1">
                <a:solidFill>
                  <a:schemeClr val="tx1"/>
                </a:solidFill>
                <a:latin typeface="Montserrat" pitchFamily="2" charset="77"/>
              </a:rPr>
              <a:t>and</a:t>
            </a:r>
            <a:r>
              <a:rPr lang="en-AU" b="1">
                <a:solidFill>
                  <a:schemeClr val="accent2"/>
                </a:solidFill>
                <a:latin typeface="Montserrat" pitchFamily="2" charset="77"/>
              </a:rPr>
              <a:t> shifted consumption patterns</a:t>
            </a:r>
          </a:p>
        </p:txBody>
      </p:sp>
      <p:sp>
        <p:nvSpPr>
          <p:cNvPr id="7" name="TextBox 6">
            <a:extLst>
              <a:ext uri="{FF2B5EF4-FFF2-40B4-BE49-F238E27FC236}">
                <a16:creationId xmlns:a16="http://schemas.microsoft.com/office/drawing/2014/main" id="{61ECEFF6-AF78-894D-8E08-25CF502B8C71}"/>
              </a:ext>
            </a:extLst>
          </p:cNvPr>
          <p:cNvSpPr txBox="1"/>
          <p:nvPr/>
        </p:nvSpPr>
        <p:spPr>
          <a:xfrm>
            <a:off x="572081" y="2757762"/>
            <a:ext cx="1937627" cy="314683"/>
          </a:xfrm>
          <a:prstGeom prst="rect">
            <a:avLst/>
          </a:prstGeom>
          <a:solidFill>
            <a:schemeClr val="tx2"/>
          </a:solidFill>
          <a:ln w="19050">
            <a:solidFill>
              <a:schemeClr val="tx1"/>
            </a:solidFill>
          </a:ln>
        </p:spPr>
        <p:txBody>
          <a:bodyPr wrap="square" lIns="72000" tIns="72000" rIns="72000" bIns="72000" rtlCol="0">
            <a:spAutoFit/>
          </a:bodyPr>
          <a:lstStyle/>
          <a:p>
            <a:r>
              <a:rPr lang="en-AU" sz="1100" b="1">
                <a:solidFill>
                  <a:schemeClr val="tx1"/>
                </a:solidFill>
                <a:latin typeface="Montserrat" pitchFamily="2" charset="77"/>
              </a:rPr>
              <a:t>Underlying Factors </a:t>
            </a:r>
          </a:p>
        </p:txBody>
      </p:sp>
      <p:sp>
        <p:nvSpPr>
          <p:cNvPr id="8" name="TextBox 7">
            <a:extLst>
              <a:ext uri="{FF2B5EF4-FFF2-40B4-BE49-F238E27FC236}">
                <a16:creationId xmlns:a16="http://schemas.microsoft.com/office/drawing/2014/main" id="{619827FA-6EA1-B54A-92FD-1514D4E912AA}"/>
              </a:ext>
            </a:extLst>
          </p:cNvPr>
          <p:cNvSpPr txBox="1"/>
          <p:nvPr/>
        </p:nvSpPr>
        <p:spPr>
          <a:xfrm>
            <a:off x="354549" y="1144111"/>
            <a:ext cx="1942084" cy="314683"/>
          </a:xfrm>
          <a:prstGeom prst="rect">
            <a:avLst/>
          </a:prstGeom>
          <a:solidFill>
            <a:schemeClr val="tx1"/>
          </a:solidFill>
          <a:ln>
            <a:noFill/>
          </a:ln>
        </p:spPr>
        <p:txBody>
          <a:bodyPr wrap="square" lIns="72000" tIns="72000" rIns="72000" bIns="72000" rtlCol="0" anchor="ctr">
            <a:spAutoFit/>
          </a:bodyPr>
          <a:lstStyle/>
          <a:p>
            <a:r>
              <a:rPr lang="en-AU" sz="1100" b="1">
                <a:solidFill>
                  <a:schemeClr val="bg1"/>
                </a:solidFill>
                <a:latin typeface="Montserrat" pitchFamily="2" charset="77"/>
              </a:rPr>
              <a:t>Short term pressures</a:t>
            </a:r>
          </a:p>
        </p:txBody>
      </p:sp>
      <p:sp>
        <p:nvSpPr>
          <p:cNvPr id="9" name="Rectangle 8">
            <a:extLst>
              <a:ext uri="{FF2B5EF4-FFF2-40B4-BE49-F238E27FC236}">
                <a16:creationId xmlns:a16="http://schemas.microsoft.com/office/drawing/2014/main" id="{36277169-DD66-AC49-90BF-3C5695F9B785}"/>
              </a:ext>
            </a:extLst>
          </p:cNvPr>
          <p:cNvSpPr/>
          <p:nvPr/>
        </p:nvSpPr>
        <p:spPr>
          <a:xfrm>
            <a:off x="571982" y="3226970"/>
            <a:ext cx="1937627" cy="900000"/>
          </a:xfrm>
          <a:prstGeom prst="rect">
            <a:avLst/>
          </a:prstGeom>
          <a:solidFill>
            <a:schemeClr val="tx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rtl="0">
              <a:lnSpc>
                <a:spcPct val="100000"/>
              </a:lnSpc>
              <a:spcBef>
                <a:spcPts val="0"/>
              </a:spcBef>
              <a:spcAft>
                <a:spcPts val="0"/>
              </a:spcAft>
              <a:buClr>
                <a:srgbClr val="000000"/>
              </a:buClr>
              <a:buSzPts val="1000"/>
              <a:buFont typeface="Arial"/>
              <a:buNone/>
            </a:pPr>
            <a:r>
              <a:rPr lang="en-AU" sz="900" b="1">
                <a:solidFill>
                  <a:schemeClr val="tx1"/>
                </a:solidFill>
                <a:latin typeface="Montserrat"/>
                <a:ea typeface="Montserrat"/>
                <a:cs typeface="Montserrat"/>
                <a:sym typeface="Montserrat"/>
              </a:rPr>
              <a:t>Reliance on volatile industries</a:t>
            </a:r>
          </a:p>
          <a:p>
            <a:pPr marL="0" marR="0" lvl="0" indent="0" rtl="0">
              <a:lnSpc>
                <a:spcPct val="100000"/>
              </a:lnSpc>
              <a:spcBef>
                <a:spcPts val="0"/>
              </a:spcBef>
              <a:spcAft>
                <a:spcPts val="0"/>
              </a:spcAft>
              <a:buClr>
                <a:srgbClr val="000000"/>
              </a:buClr>
              <a:buSzPts val="1000"/>
              <a:buFont typeface="Arial"/>
              <a:buNone/>
            </a:pPr>
            <a:r>
              <a:rPr lang="en-AU" sz="900">
                <a:solidFill>
                  <a:schemeClr val="tx1"/>
                </a:solidFill>
                <a:latin typeface="Montserrat"/>
                <a:ea typeface="Montserrat"/>
                <a:cs typeface="Montserrat"/>
                <a:sym typeface="Montserrat"/>
              </a:rPr>
              <a:t>Markets reliance on </a:t>
            </a:r>
            <a:r>
              <a:rPr lang="en-AU" sz="900" err="1">
                <a:solidFill>
                  <a:schemeClr val="tx1"/>
                </a:solidFill>
                <a:latin typeface="Montserrat"/>
                <a:ea typeface="Montserrat"/>
                <a:cs typeface="Montserrat"/>
                <a:sym typeface="Montserrat"/>
              </a:rPr>
              <a:t>labor</a:t>
            </a:r>
            <a:r>
              <a:rPr lang="en-AU" sz="900">
                <a:solidFill>
                  <a:schemeClr val="tx1"/>
                </a:solidFill>
                <a:latin typeface="Montserrat"/>
                <a:ea typeface="Montserrat"/>
                <a:cs typeface="Montserrat"/>
                <a:sym typeface="Montserrat"/>
              </a:rPr>
              <a:t> intensive industries  with v</a:t>
            </a:r>
            <a:r>
              <a:rPr lang="en-AU" sz="900" i="0" u="none" strike="noStrike" cap="none">
                <a:solidFill>
                  <a:schemeClr val="tx1"/>
                </a:solidFill>
                <a:latin typeface="Montserrat"/>
                <a:ea typeface="Montserrat"/>
                <a:cs typeface="Montserrat"/>
                <a:sym typeface="Montserrat"/>
              </a:rPr>
              <a:t>olatile demand e.g. tourism</a:t>
            </a:r>
          </a:p>
          <a:p>
            <a:pPr>
              <a:buClr>
                <a:schemeClr val="bg1"/>
              </a:buClr>
            </a:pPr>
            <a:endParaRPr lang="en-AU" sz="900">
              <a:solidFill>
                <a:schemeClr val="tx1"/>
              </a:solidFill>
              <a:latin typeface="Montserrat" pitchFamily="2" charset="77"/>
            </a:endParaRPr>
          </a:p>
        </p:txBody>
      </p:sp>
      <p:sp>
        <p:nvSpPr>
          <p:cNvPr id="10" name="Rectangle 9">
            <a:extLst>
              <a:ext uri="{FF2B5EF4-FFF2-40B4-BE49-F238E27FC236}">
                <a16:creationId xmlns:a16="http://schemas.microsoft.com/office/drawing/2014/main" id="{D0CFCBDF-6D86-2D46-8D10-47F2D74F40A2}"/>
              </a:ext>
            </a:extLst>
          </p:cNvPr>
          <p:cNvSpPr/>
          <p:nvPr/>
        </p:nvSpPr>
        <p:spPr>
          <a:xfrm>
            <a:off x="2667556" y="3227236"/>
            <a:ext cx="1942085" cy="900000"/>
          </a:xfrm>
          <a:prstGeom prst="rect">
            <a:avLst/>
          </a:prstGeom>
          <a:solidFill>
            <a:schemeClr val="tx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rtl="0">
              <a:lnSpc>
                <a:spcPct val="100000"/>
              </a:lnSpc>
              <a:spcBef>
                <a:spcPts val="0"/>
              </a:spcBef>
              <a:spcAft>
                <a:spcPts val="0"/>
              </a:spcAft>
              <a:buClr>
                <a:srgbClr val="000000"/>
              </a:buClr>
              <a:buSzPts val="1000"/>
              <a:buFont typeface="Arial"/>
              <a:buNone/>
            </a:pPr>
            <a:r>
              <a:rPr lang="en-AU" sz="900" b="1" i="0" u="none" strike="noStrike" cap="none">
                <a:solidFill>
                  <a:schemeClr val="tx1"/>
                </a:solidFill>
                <a:latin typeface="Montserrat"/>
                <a:ea typeface="Montserrat"/>
                <a:cs typeface="Montserrat"/>
                <a:sym typeface="Montserrat"/>
              </a:rPr>
              <a:t>Skewed economic recovery </a:t>
            </a:r>
            <a:br>
              <a:rPr lang="en-AU" sz="900" b="1" i="0" u="none" strike="noStrike" cap="none">
                <a:solidFill>
                  <a:schemeClr val="tx1"/>
                </a:solidFill>
                <a:latin typeface="Montserrat"/>
                <a:ea typeface="Montserrat"/>
                <a:cs typeface="Montserrat"/>
                <a:sym typeface="Montserrat"/>
              </a:rPr>
            </a:br>
            <a:r>
              <a:rPr lang="en-AU" sz="900" i="0" u="none" strike="noStrike" cap="none" err="1">
                <a:solidFill>
                  <a:schemeClr val="tx1"/>
                </a:solidFill>
                <a:latin typeface="Montserrat"/>
                <a:ea typeface="Montserrat"/>
                <a:cs typeface="Montserrat"/>
                <a:sym typeface="Montserrat"/>
              </a:rPr>
              <a:t>labor</a:t>
            </a:r>
            <a:r>
              <a:rPr lang="en-AU" sz="900" i="0" u="none" strike="noStrike" cap="none">
                <a:solidFill>
                  <a:schemeClr val="tx1"/>
                </a:solidFill>
                <a:latin typeface="Montserrat"/>
                <a:ea typeface="Montserrat"/>
                <a:cs typeface="Montserrat"/>
                <a:sym typeface="Montserrat"/>
              </a:rPr>
              <a:t> market recovery is fastest in high income countries</a:t>
            </a:r>
            <a:endParaRPr lang="en-AU" sz="900">
              <a:solidFill>
                <a:schemeClr val="tx1"/>
              </a:solidFill>
              <a:latin typeface="Montserrat" pitchFamily="2" charset="77"/>
            </a:endParaRPr>
          </a:p>
        </p:txBody>
      </p:sp>
      <p:sp>
        <p:nvSpPr>
          <p:cNvPr id="11" name="Rectangle 10">
            <a:extLst>
              <a:ext uri="{FF2B5EF4-FFF2-40B4-BE49-F238E27FC236}">
                <a16:creationId xmlns:a16="http://schemas.microsoft.com/office/drawing/2014/main" id="{55DACE20-C370-A040-9498-9FBC0781C1B8}"/>
              </a:ext>
            </a:extLst>
          </p:cNvPr>
          <p:cNvSpPr/>
          <p:nvPr/>
        </p:nvSpPr>
        <p:spPr>
          <a:xfrm>
            <a:off x="4761972" y="3226970"/>
            <a:ext cx="1937523" cy="900000"/>
          </a:xfrm>
          <a:prstGeom prst="rect">
            <a:avLst/>
          </a:prstGeom>
          <a:solidFill>
            <a:schemeClr val="tx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rtl="0">
              <a:lnSpc>
                <a:spcPct val="100000"/>
              </a:lnSpc>
              <a:spcBef>
                <a:spcPts val="0"/>
              </a:spcBef>
              <a:spcAft>
                <a:spcPts val="0"/>
              </a:spcAft>
              <a:buClr>
                <a:srgbClr val="000000"/>
              </a:buClr>
              <a:buSzPts val="1000"/>
              <a:buFont typeface="Arial"/>
              <a:buNone/>
            </a:pPr>
            <a:r>
              <a:rPr lang="en-AU" sz="900" b="1">
                <a:solidFill>
                  <a:schemeClr val="tx1"/>
                </a:solidFill>
                <a:latin typeface="Montserrat"/>
                <a:ea typeface="Montserrat"/>
                <a:cs typeface="Montserrat"/>
                <a:sym typeface="Montserrat"/>
              </a:rPr>
              <a:t>Inequity within markets</a:t>
            </a:r>
          </a:p>
          <a:p>
            <a:pPr marL="0" marR="0" lvl="0" indent="0" rtl="0">
              <a:lnSpc>
                <a:spcPct val="100000"/>
              </a:lnSpc>
              <a:spcBef>
                <a:spcPts val="0"/>
              </a:spcBef>
              <a:spcAft>
                <a:spcPts val="0"/>
              </a:spcAft>
              <a:buClr>
                <a:srgbClr val="000000"/>
              </a:buClr>
              <a:buSzPts val="1000"/>
              <a:buFont typeface="Arial"/>
              <a:buNone/>
            </a:pPr>
            <a:r>
              <a:rPr lang="en-AU" sz="900" i="0" u="none" strike="noStrike" cap="none">
                <a:solidFill>
                  <a:schemeClr val="tx1"/>
                </a:solidFill>
                <a:latin typeface="Montserrat"/>
                <a:ea typeface="Montserrat"/>
                <a:cs typeface="Montserrat"/>
                <a:sym typeface="Montserrat"/>
              </a:rPr>
              <a:t>Women  and low income groups more adversely effected; ongoing health care </a:t>
            </a:r>
            <a:r>
              <a:rPr lang="en-AU" sz="900">
                <a:solidFill>
                  <a:schemeClr val="tx1"/>
                </a:solidFill>
                <a:latin typeface="Montserrat"/>
                <a:ea typeface="Montserrat"/>
                <a:cs typeface="Montserrat"/>
                <a:sym typeface="Montserrat"/>
              </a:rPr>
              <a:t>i</a:t>
            </a:r>
            <a:r>
              <a:rPr lang="en-AU" sz="900" i="0" u="none" strike="noStrike" cap="none">
                <a:solidFill>
                  <a:schemeClr val="tx1"/>
                </a:solidFill>
                <a:latin typeface="Montserrat"/>
                <a:ea typeface="Montserrat"/>
                <a:cs typeface="Montserrat"/>
                <a:sym typeface="Montserrat"/>
              </a:rPr>
              <a:t>nequity</a:t>
            </a:r>
          </a:p>
        </p:txBody>
      </p:sp>
      <p:sp>
        <p:nvSpPr>
          <p:cNvPr id="12" name="Rectangle 11">
            <a:extLst>
              <a:ext uri="{FF2B5EF4-FFF2-40B4-BE49-F238E27FC236}">
                <a16:creationId xmlns:a16="http://schemas.microsoft.com/office/drawing/2014/main" id="{5DF338BB-644D-2442-A141-A1D1E48A0C54}"/>
              </a:ext>
            </a:extLst>
          </p:cNvPr>
          <p:cNvSpPr/>
          <p:nvPr/>
        </p:nvSpPr>
        <p:spPr>
          <a:xfrm>
            <a:off x="6851827" y="3226544"/>
            <a:ext cx="1937523" cy="900000"/>
          </a:xfrm>
          <a:prstGeom prst="rect">
            <a:avLst/>
          </a:prstGeom>
          <a:solidFill>
            <a:schemeClr val="tx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en-AU" sz="900" b="1">
                <a:solidFill>
                  <a:schemeClr val="tx1"/>
                </a:solidFill>
                <a:latin typeface="Montserrat" panose="00000500000000000000" pitchFamily="2" charset="0"/>
              </a:rPr>
              <a:t>Permanent structural </a:t>
            </a:r>
            <a:r>
              <a:rPr lang="en-AU" sz="900" b="1" err="1">
                <a:solidFill>
                  <a:schemeClr val="tx1"/>
                </a:solidFill>
                <a:latin typeface="Montserrat" panose="00000500000000000000" pitchFamily="2" charset="0"/>
              </a:rPr>
              <a:t>labor</a:t>
            </a:r>
            <a:r>
              <a:rPr lang="en-AU" sz="900" b="1">
                <a:solidFill>
                  <a:schemeClr val="tx1"/>
                </a:solidFill>
                <a:latin typeface="Montserrat" panose="00000500000000000000" pitchFamily="2" charset="0"/>
              </a:rPr>
              <a:t> reforms </a:t>
            </a:r>
            <a:br>
              <a:rPr lang="en-AU" sz="900" b="1">
                <a:solidFill>
                  <a:schemeClr val="tx1"/>
                </a:solidFill>
                <a:latin typeface="Montserrat" panose="00000500000000000000" pitchFamily="2" charset="0"/>
              </a:rPr>
            </a:br>
            <a:r>
              <a:rPr lang="en-AU" sz="900" err="1">
                <a:solidFill>
                  <a:schemeClr val="tx1"/>
                </a:solidFill>
                <a:latin typeface="Montserrat" panose="00000500000000000000" pitchFamily="2" charset="0"/>
              </a:rPr>
              <a:t>labor-saving</a:t>
            </a:r>
            <a:r>
              <a:rPr lang="en-AU" sz="900">
                <a:solidFill>
                  <a:schemeClr val="tx1"/>
                </a:solidFill>
                <a:latin typeface="Montserrat" panose="00000500000000000000" pitchFamily="2" charset="0"/>
              </a:rPr>
              <a:t> transformations: casual work/ digital transformation/ robotics</a:t>
            </a:r>
          </a:p>
          <a:p>
            <a:pPr>
              <a:buClr>
                <a:schemeClr val="bg1"/>
              </a:buClr>
            </a:pPr>
            <a:endParaRPr lang="en-AU" sz="90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E6A9574A-900A-A54E-9AC5-4DB4F6D4F1AD}"/>
              </a:ext>
            </a:extLst>
          </p:cNvPr>
          <p:cNvSpPr/>
          <p:nvPr/>
        </p:nvSpPr>
        <p:spPr>
          <a:xfrm>
            <a:off x="354548" y="1591704"/>
            <a:ext cx="1937627" cy="887246"/>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rtl="0">
              <a:lnSpc>
                <a:spcPct val="100000"/>
              </a:lnSpc>
              <a:spcBef>
                <a:spcPts val="0"/>
              </a:spcBef>
              <a:spcAft>
                <a:spcPts val="0"/>
              </a:spcAft>
              <a:buClr>
                <a:srgbClr val="000000"/>
              </a:buClr>
              <a:buSzPts val="1000"/>
              <a:buFont typeface="Arial"/>
              <a:buNone/>
            </a:pPr>
            <a:r>
              <a:rPr lang="en-AU" sz="900" b="1" i="0" u="none" strike="noStrike" cap="none">
                <a:solidFill>
                  <a:schemeClr val="bg1"/>
                </a:solidFill>
                <a:latin typeface="Montserrat"/>
                <a:ea typeface="Montserrat"/>
                <a:cs typeface="Montserrat"/>
                <a:sym typeface="Montserrat"/>
              </a:rPr>
              <a:t>Unemployment underestimated</a:t>
            </a:r>
          </a:p>
          <a:p>
            <a:pPr marL="0" marR="0" lvl="0" indent="0" algn="l" rtl="0">
              <a:lnSpc>
                <a:spcPct val="100000"/>
              </a:lnSpc>
              <a:spcBef>
                <a:spcPts val="0"/>
              </a:spcBef>
              <a:spcAft>
                <a:spcPts val="0"/>
              </a:spcAft>
              <a:buClr>
                <a:srgbClr val="000000"/>
              </a:buClr>
              <a:buSzPts val="1000"/>
              <a:buFont typeface="Arial"/>
              <a:buNone/>
            </a:pPr>
            <a:r>
              <a:rPr lang="en-AU" sz="900" i="0" u="none" strike="noStrike" cap="none">
                <a:solidFill>
                  <a:schemeClr val="bg1"/>
                </a:solidFill>
                <a:latin typeface="Montserrat"/>
                <a:ea typeface="Montserrat"/>
                <a:cs typeface="Montserrat"/>
                <a:sym typeface="Montserrat"/>
              </a:rPr>
              <a:t>Many who left </a:t>
            </a:r>
            <a:r>
              <a:rPr lang="en-AU" sz="900" i="0" u="none" strike="noStrike" cap="none" err="1">
                <a:solidFill>
                  <a:schemeClr val="bg1"/>
                </a:solidFill>
                <a:latin typeface="Montserrat"/>
                <a:ea typeface="Montserrat"/>
                <a:cs typeface="Montserrat"/>
                <a:sym typeface="Montserrat"/>
              </a:rPr>
              <a:t>labor</a:t>
            </a:r>
            <a:r>
              <a:rPr lang="en-AU" sz="900" i="0" u="none" strike="noStrike" cap="none">
                <a:solidFill>
                  <a:schemeClr val="bg1"/>
                </a:solidFill>
                <a:latin typeface="Montserrat"/>
                <a:ea typeface="Montserrat"/>
                <a:cs typeface="Montserrat"/>
                <a:sym typeface="Montserrat"/>
              </a:rPr>
              <a:t> force have not come back  / reduced working hours</a:t>
            </a:r>
            <a:endParaRPr lang="en-AU" sz="900" i="0" u="none" strike="noStrike" cap="none">
              <a:solidFill>
                <a:schemeClr val="bg1"/>
              </a:solidFill>
              <a:latin typeface="Arial"/>
              <a:ea typeface="Arial"/>
              <a:cs typeface="Arial"/>
              <a:sym typeface="Arial"/>
            </a:endParaRPr>
          </a:p>
        </p:txBody>
      </p:sp>
      <p:sp>
        <p:nvSpPr>
          <p:cNvPr id="14" name="Rectangle 13">
            <a:extLst>
              <a:ext uri="{FF2B5EF4-FFF2-40B4-BE49-F238E27FC236}">
                <a16:creationId xmlns:a16="http://schemas.microsoft.com/office/drawing/2014/main" id="{1EED7B90-12AB-F944-9E27-DD68886BAF2B}"/>
              </a:ext>
            </a:extLst>
          </p:cNvPr>
          <p:cNvSpPr/>
          <p:nvPr/>
        </p:nvSpPr>
        <p:spPr>
          <a:xfrm>
            <a:off x="2444505" y="1591703"/>
            <a:ext cx="1942085" cy="887246"/>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buSzPts val="1000"/>
            </a:pPr>
            <a:r>
              <a:rPr lang="en-AU" sz="900" b="1">
                <a:solidFill>
                  <a:schemeClr val="bg1"/>
                </a:solidFill>
                <a:latin typeface="Montserrat"/>
                <a:ea typeface="Montserrat"/>
                <a:cs typeface="Montserrat"/>
                <a:sym typeface="Montserrat"/>
              </a:rPr>
              <a:t>Dwindling </a:t>
            </a:r>
            <a:r>
              <a:rPr lang="en-AU" sz="900" b="1" i="0" u="none" strike="noStrike" cap="none">
                <a:solidFill>
                  <a:schemeClr val="bg1"/>
                </a:solidFill>
                <a:latin typeface="Montserrat"/>
                <a:ea typeface="Montserrat"/>
                <a:cs typeface="Montserrat"/>
                <a:sym typeface="Montserrat"/>
              </a:rPr>
              <a:t>incomes and </a:t>
            </a:r>
            <a:r>
              <a:rPr lang="en-AU" sz="900" b="1">
                <a:solidFill>
                  <a:schemeClr val="bg1"/>
                </a:solidFill>
                <a:latin typeface="Montserrat"/>
                <a:ea typeface="Montserrat"/>
                <a:cs typeface="Montserrat"/>
                <a:sym typeface="Montserrat"/>
              </a:rPr>
              <a:t>savings </a:t>
            </a:r>
            <a:br>
              <a:rPr lang="en-AU" sz="900" b="1">
                <a:solidFill>
                  <a:schemeClr val="bg1"/>
                </a:solidFill>
                <a:latin typeface="Montserrat"/>
                <a:ea typeface="Montserrat"/>
                <a:cs typeface="Montserrat"/>
                <a:sym typeface="Montserrat"/>
              </a:rPr>
            </a:br>
            <a:r>
              <a:rPr lang="en-AU" sz="900" i="0" u="none" strike="noStrike" cap="none">
                <a:solidFill>
                  <a:schemeClr val="bg1"/>
                </a:solidFill>
                <a:latin typeface="Montserrat"/>
                <a:ea typeface="Montserrat"/>
                <a:cs typeface="Montserrat"/>
                <a:sym typeface="Montserrat"/>
              </a:rPr>
              <a:t>Slow growth in employment / working hours – run down in savings</a:t>
            </a:r>
            <a:endParaRPr lang="en-AU" sz="900" i="0" u="none" strike="noStrike" cap="none">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n-AU" sz="900" i="0" u="none" strike="noStrike" cap="none">
              <a:solidFill>
                <a:schemeClr val="bg1"/>
              </a:solidFill>
              <a:latin typeface="Montserrat"/>
              <a:ea typeface="Montserrat"/>
              <a:cs typeface="Montserrat"/>
              <a:sym typeface="Montserrat"/>
            </a:endParaRPr>
          </a:p>
        </p:txBody>
      </p:sp>
      <p:sp>
        <p:nvSpPr>
          <p:cNvPr id="15" name="Rectangle 14">
            <a:extLst>
              <a:ext uri="{FF2B5EF4-FFF2-40B4-BE49-F238E27FC236}">
                <a16:creationId xmlns:a16="http://schemas.microsoft.com/office/drawing/2014/main" id="{73B65482-09DF-3C45-87D1-831ED2DA010F}"/>
              </a:ext>
            </a:extLst>
          </p:cNvPr>
          <p:cNvSpPr/>
          <p:nvPr/>
        </p:nvSpPr>
        <p:spPr>
          <a:xfrm>
            <a:off x="4538920" y="1591704"/>
            <a:ext cx="1942085" cy="887246"/>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r>
              <a:rPr lang="en-AU" sz="900" b="1">
                <a:solidFill>
                  <a:schemeClr val="bg1"/>
                </a:solidFill>
                <a:latin typeface="Montserrat" panose="00000500000000000000" pitchFamily="2" charset="0"/>
              </a:rPr>
              <a:t>Inequality in accessing support</a:t>
            </a:r>
          </a:p>
          <a:p>
            <a:r>
              <a:rPr lang="en-AU" sz="900">
                <a:solidFill>
                  <a:schemeClr val="bg1"/>
                </a:solidFill>
                <a:latin typeface="Montserrat" panose="00000500000000000000" pitchFamily="2" charset="0"/>
              </a:rPr>
              <a:t>Markets reliant on informal economies: less access to credit lines/ support</a:t>
            </a:r>
            <a:endParaRPr lang="en-AU" sz="900">
              <a:solidFill>
                <a:schemeClr val="bg1"/>
              </a:solidFill>
              <a:latin typeface="Montserrat" panose="00000500000000000000" pitchFamily="2" charset="0"/>
              <a:sym typeface="Montserrat"/>
            </a:endParaRPr>
          </a:p>
          <a:p>
            <a:pPr algn="r">
              <a:buClr>
                <a:schemeClr val="bg1"/>
              </a:buClr>
            </a:pPr>
            <a:endParaRPr lang="en-AU" sz="900">
              <a:solidFill>
                <a:schemeClr val="bg1"/>
              </a:solidFill>
              <a:latin typeface="Montserrat" panose="00000500000000000000" pitchFamily="2" charset="0"/>
            </a:endParaRPr>
          </a:p>
        </p:txBody>
      </p:sp>
      <p:sp>
        <p:nvSpPr>
          <p:cNvPr id="16" name="Rectangle 15">
            <a:extLst>
              <a:ext uri="{FF2B5EF4-FFF2-40B4-BE49-F238E27FC236}">
                <a16:creationId xmlns:a16="http://schemas.microsoft.com/office/drawing/2014/main" id="{98A46C43-FF13-EE4A-9185-801448FD3A5E}"/>
              </a:ext>
            </a:extLst>
          </p:cNvPr>
          <p:cNvSpPr/>
          <p:nvPr/>
        </p:nvSpPr>
        <p:spPr>
          <a:xfrm>
            <a:off x="6629559" y="1591703"/>
            <a:ext cx="1942085" cy="887246"/>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rtl="0">
              <a:lnSpc>
                <a:spcPct val="100000"/>
              </a:lnSpc>
              <a:spcBef>
                <a:spcPts val="0"/>
              </a:spcBef>
              <a:spcAft>
                <a:spcPts val="0"/>
              </a:spcAft>
              <a:buClr>
                <a:srgbClr val="000000"/>
              </a:buClr>
              <a:buSzPts val="1000"/>
              <a:buFont typeface="Arial"/>
              <a:buNone/>
            </a:pPr>
            <a:r>
              <a:rPr lang="en-AU" sz="900" b="1" i="0" u="none" strike="noStrike" cap="none">
                <a:solidFill>
                  <a:schemeClr val="bg1"/>
                </a:solidFill>
                <a:latin typeface="Montserrat"/>
                <a:ea typeface="Montserrat"/>
                <a:cs typeface="Montserrat"/>
                <a:sym typeface="Montserrat"/>
              </a:rPr>
              <a:t>Less income :  higher costs</a:t>
            </a:r>
          </a:p>
          <a:p>
            <a:pPr marL="0" marR="0" lvl="0" indent="0" algn="l" rtl="0">
              <a:lnSpc>
                <a:spcPct val="100000"/>
              </a:lnSpc>
              <a:spcBef>
                <a:spcPts val="0"/>
              </a:spcBef>
              <a:spcAft>
                <a:spcPts val="0"/>
              </a:spcAft>
              <a:buClr>
                <a:srgbClr val="000000"/>
              </a:buClr>
              <a:buSzPts val="1000"/>
              <a:buFont typeface="Arial"/>
              <a:buNone/>
            </a:pPr>
            <a:r>
              <a:rPr lang="en-AU" sz="900" i="0" u="none" strike="noStrike" cap="none">
                <a:solidFill>
                  <a:schemeClr val="bg1"/>
                </a:solidFill>
                <a:latin typeface="Montserrat"/>
                <a:ea typeface="Montserrat"/>
                <a:cs typeface="Montserrat"/>
                <a:sym typeface="Montserrat"/>
              </a:rPr>
              <a:t>Inflationary  environment while </a:t>
            </a:r>
            <a:r>
              <a:rPr lang="en-AU" sz="900" i="0" u="none" strike="noStrike" cap="none" err="1">
                <a:solidFill>
                  <a:schemeClr val="bg1"/>
                </a:solidFill>
                <a:latin typeface="Montserrat"/>
                <a:ea typeface="Montserrat"/>
                <a:cs typeface="Montserrat"/>
                <a:sym typeface="Montserrat"/>
              </a:rPr>
              <a:t>labor</a:t>
            </a:r>
            <a:r>
              <a:rPr lang="en-AU" sz="900" i="0" u="none" strike="noStrike" cap="none">
                <a:solidFill>
                  <a:schemeClr val="bg1"/>
                </a:solidFill>
                <a:latin typeface="Montserrat"/>
                <a:ea typeface="Montserrat"/>
                <a:cs typeface="Montserrat"/>
                <a:sym typeface="Montserrat"/>
              </a:rPr>
              <a:t> markets are yet to recover</a:t>
            </a:r>
          </a:p>
        </p:txBody>
      </p:sp>
      <p:cxnSp>
        <p:nvCxnSpPr>
          <p:cNvPr id="17" name="Google Shape;1409;p106">
            <a:extLst>
              <a:ext uri="{FF2B5EF4-FFF2-40B4-BE49-F238E27FC236}">
                <a16:creationId xmlns:a16="http://schemas.microsoft.com/office/drawing/2014/main" id="{F8A4696B-4F70-5046-8978-6D7EAF158D66}"/>
              </a:ext>
            </a:extLst>
          </p:cNvPr>
          <p:cNvCxnSpPr>
            <a:cxnSpLocks/>
          </p:cNvCxnSpPr>
          <p:nvPr/>
        </p:nvCxnSpPr>
        <p:spPr>
          <a:xfrm>
            <a:off x="475681" y="2478949"/>
            <a:ext cx="0" cy="1858536"/>
          </a:xfrm>
          <a:prstGeom prst="straightConnector1">
            <a:avLst/>
          </a:prstGeom>
          <a:noFill/>
          <a:ln w="19050" cap="flat" cmpd="sng">
            <a:solidFill>
              <a:schemeClr val="tx1"/>
            </a:solidFill>
            <a:prstDash val="solid"/>
            <a:round/>
            <a:headEnd type="none" w="med" len="med"/>
            <a:tailEnd type="triangle" w="med" len="med"/>
          </a:ln>
        </p:spPr>
      </p:cxnSp>
      <p:cxnSp>
        <p:nvCxnSpPr>
          <p:cNvPr id="20" name="Google Shape;1409;p106">
            <a:extLst>
              <a:ext uri="{FF2B5EF4-FFF2-40B4-BE49-F238E27FC236}">
                <a16:creationId xmlns:a16="http://schemas.microsoft.com/office/drawing/2014/main" id="{B7EB84E6-3269-0047-816D-DB9FD3D05374}"/>
              </a:ext>
            </a:extLst>
          </p:cNvPr>
          <p:cNvCxnSpPr>
            <a:cxnSpLocks/>
          </p:cNvCxnSpPr>
          <p:nvPr/>
        </p:nvCxnSpPr>
        <p:spPr>
          <a:xfrm>
            <a:off x="2591560" y="2478949"/>
            <a:ext cx="0" cy="1858536"/>
          </a:xfrm>
          <a:prstGeom prst="straightConnector1">
            <a:avLst/>
          </a:prstGeom>
          <a:noFill/>
          <a:ln w="19050" cap="flat" cmpd="sng">
            <a:solidFill>
              <a:schemeClr val="tx1"/>
            </a:solidFill>
            <a:prstDash val="solid"/>
            <a:round/>
            <a:headEnd type="none" w="med" len="med"/>
            <a:tailEnd type="triangle" w="med" len="med"/>
          </a:ln>
        </p:spPr>
      </p:cxnSp>
      <p:cxnSp>
        <p:nvCxnSpPr>
          <p:cNvPr id="21" name="Google Shape;1409;p106">
            <a:extLst>
              <a:ext uri="{FF2B5EF4-FFF2-40B4-BE49-F238E27FC236}">
                <a16:creationId xmlns:a16="http://schemas.microsoft.com/office/drawing/2014/main" id="{341712B9-832B-1740-A859-9EC9FA67418D}"/>
              </a:ext>
            </a:extLst>
          </p:cNvPr>
          <p:cNvCxnSpPr>
            <a:cxnSpLocks/>
          </p:cNvCxnSpPr>
          <p:nvPr/>
        </p:nvCxnSpPr>
        <p:spPr>
          <a:xfrm>
            <a:off x="4696807" y="2478949"/>
            <a:ext cx="0" cy="1858536"/>
          </a:xfrm>
          <a:prstGeom prst="straightConnector1">
            <a:avLst/>
          </a:prstGeom>
          <a:noFill/>
          <a:ln w="19050" cap="flat" cmpd="sng">
            <a:solidFill>
              <a:schemeClr val="tx1"/>
            </a:solidFill>
            <a:prstDash val="solid"/>
            <a:round/>
            <a:headEnd type="none" w="med" len="med"/>
            <a:tailEnd type="triangle" w="med" len="med"/>
          </a:ln>
        </p:spPr>
      </p:cxnSp>
      <p:cxnSp>
        <p:nvCxnSpPr>
          <p:cNvPr id="22" name="Google Shape;1409;p106">
            <a:extLst>
              <a:ext uri="{FF2B5EF4-FFF2-40B4-BE49-F238E27FC236}">
                <a16:creationId xmlns:a16="http://schemas.microsoft.com/office/drawing/2014/main" id="{F12A7876-B6A0-A441-8C7D-51055CC84A8D}"/>
              </a:ext>
            </a:extLst>
          </p:cNvPr>
          <p:cNvCxnSpPr>
            <a:cxnSpLocks/>
          </p:cNvCxnSpPr>
          <p:nvPr/>
        </p:nvCxnSpPr>
        <p:spPr>
          <a:xfrm>
            <a:off x="6791421" y="2478949"/>
            <a:ext cx="0" cy="1858536"/>
          </a:xfrm>
          <a:prstGeom prst="straightConnector1">
            <a:avLst/>
          </a:prstGeom>
          <a:noFill/>
          <a:ln w="19050" cap="flat" cmpd="sng">
            <a:solidFill>
              <a:schemeClr val="tx1"/>
            </a:solidFill>
            <a:prstDash val="solid"/>
            <a:round/>
            <a:headEnd type="none" w="med" len="med"/>
            <a:tailEnd type="triangle" w="med" len="med"/>
          </a:ln>
        </p:spPr>
      </p:cxnSp>
      <p:cxnSp>
        <p:nvCxnSpPr>
          <p:cNvPr id="23" name="Google Shape;1409;p106">
            <a:extLst>
              <a:ext uri="{FF2B5EF4-FFF2-40B4-BE49-F238E27FC236}">
                <a16:creationId xmlns:a16="http://schemas.microsoft.com/office/drawing/2014/main" id="{83874AA6-ED71-6345-AF73-E43B0B61F4B7}"/>
              </a:ext>
            </a:extLst>
          </p:cNvPr>
          <p:cNvCxnSpPr>
            <a:cxnSpLocks/>
            <a:stCxn id="9" idx="2"/>
          </p:cNvCxnSpPr>
          <p:nvPr/>
        </p:nvCxnSpPr>
        <p:spPr>
          <a:xfrm>
            <a:off x="1540796" y="4126970"/>
            <a:ext cx="0" cy="210515"/>
          </a:xfrm>
          <a:prstGeom prst="straightConnector1">
            <a:avLst/>
          </a:prstGeom>
          <a:noFill/>
          <a:ln w="19050" cap="flat" cmpd="sng">
            <a:solidFill>
              <a:schemeClr val="tx1"/>
            </a:solidFill>
            <a:prstDash val="solid"/>
            <a:round/>
            <a:headEnd type="none" w="med" len="med"/>
            <a:tailEnd type="triangle" w="med" len="med"/>
          </a:ln>
        </p:spPr>
      </p:cxnSp>
      <p:cxnSp>
        <p:nvCxnSpPr>
          <p:cNvPr id="26" name="Google Shape;1409;p106">
            <a:extLst>
              <a:ext uri="{FF2B5EF4-FFF2-40B4-BE49-F238E27FC236}">
                <a16:creationId xmlns:a16="http://schemas.microsoft.com/office/drawing/2014/main" id="{0BC0966C-5C86-C249-8D73-BC6FEDD0D110}"/>
              </a:ext>
            </a:extLst>
          </p:cNvPr>
          <p:cNvCxnSpPr>
            <a:cxnSpLocks/>
          </p:cNvCxnSpPr>
          <p:nvPr/>
        </p:nvCxnSpPr>
        <p:spPr>
          <a:xfrm>
            <a:off x="3603513" y="4126970"/>
            <a:ext cx="0" cy="210515"/>
          </a:xfrm>
          <a:prstGeom prst="straightConnector1">
            <a:avLst/>
          </a:prstGeom>
          <a:noFill/>
          <a:ln w="19050" cap="flat" cmpd="sng">
            <a:solidFill>
              <a:schemeClr val="tx1"/>
            </a:solidFill>
            <a:prstDash val="solid"/>
            <a:round/>
            <a:headEnd type="none" w="med" len="med"/>
            <a:tailEnd type="triangle" w="med" len="med"/>
          </a:ln>
        </p:spPr>
      </p:cxnSp>
      <p:cxnSp>
        <p:nvCxnSpPr>
          <p:cNvPr id="27" name="Google Shape;1409;p106">
            <a:extLst>
              <a:ext uri="{FF2B5EF4-FFF2-40B4-BE49-F238E27FC236}">
                <a16:creationId xmlns:a16="http://schemas.microsoft.com/office/drawing/2014/main" id="{CF7F8335-BBEE-7E4A-BB3A-26140C4B1BD7}"/>
              </a:ext>
            </a:extLst>
          </p:cNvPr>
          <p:cNvCxnSpPr>
            <a:cxnSpLocks/>
          </p:cNvCxnSpPr>
          <p:nvPr/>
        </p:nvCxnSpPr>
        <p:spPr>
          <a:xfrm>
            <a:off x="5698127" y="4126970"/>
            <a:ext cx="0" cy="210515"/>
          </a:xfrm>
          <a:prstGeom prst="straightConnector1">
            <a:avLst/>
          </a:prstGeom>
          <a:noFill/>
          <a:ln w="19050" cap="flat" cmpd="sng">
            <a:solidFill>
              <a:schemeClr val="tx1"/>
            </a:solidFill>
            <a:prstDash val="solid"/>
            <a:round/>
            <a:headEnd type="none" w="med" len="med"/>
            <a:tailEnd type="triangle" w="med" len="med"/>
          </a:ln>
        </p:spPr>
      </p:cxnSp>
      <p:cxnSp>
        <p:nvCxnSpPr>
          <p:cNvPr id="28" name="Google Shape;1409;p106">
            <a:extLst>
              <a:ext uri="{FF2B5EF4-FFF2-40B4-BE49-F238E27FC236}">
                <a16:creationId xmlns:a16="http://schemas.microsoft.com/office/drawing/2014/main" id="{62FAF391-8135-6F4E-B5B8-B885F3966B1C}"/>
              </a:ext>
            </a:extLst>
          </p:cNvPr>
          <p:cNvCxnSpPr>
            <a:cxnSpLocks/>
          </p:cNvCxnSpPr>
          <p:nvPr/>
        </p:nvCxnSpPr>
        <p:spPr>
          <a:xfrm>
            <a:off x="7803373" y="4126970"/>
            <a:ext cx="0" cy="210515"/>
          </a:xfrm>
          <a:prstGeom prst="straightConnector1">
            <a:avLst/>
          </a:prstGeom>
          <a:noFill/>
          <a:ln w="19050" cap="flat" cmpd="sng">
            <a:solidFill>
              <a:schemeClr val="tx1"/>
            </a:solidFill>
            <a:prstDash val="solid"/>
            <a:round/>
            <a:headEnd type="none" w="med" len="med"/>
            <a:tailEnd type="triangle" w="med" len="med"/>
          </a:ln>
        </p:spPr>
      </p:cxnSp>
    </p:spTree>
    <p:extLst>
      <p:ext uri="{BB962C8B-B14F-4D97-AF65-F5344CB8AC3E}">
        <p14:creationId xmlns:p14="http://schemas.microsoft.com/office/powerpoint/2010/main" val="36265328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pic>
        <p:nvPicPr>
          <p:cNvPr id="1314" name="Google Shape;1314;p52"/>
          <p:cNvPicPr preferRelativeResize="0"/>
          <p:nvPr/>
        </p:nvPicPr>
        <p:blipFill rotWithShape="1">
          <a:blip r:embed="rId3">
            <a:alphaModFix/>
          </a:blip>
          <a:srcRect/>
          <a:stretch/>
        </p:blipFill>
        <p:spPr>
          <a:xfrm>
            <a:off x="2049102" y="0"/>
            <a:ext cx="7103109" cy="5143500"/>
          </a:xfrm>
          <a:prstGeom prst="rect">
            <a:avLst/>
          </a:prstGeom>
          <a:noFill/>
          <a:ln>
            <a:noFill/>
          </a:ln>
        </p:spPr>
      </p:pic>
      <p:sp>
        <p:nvSpPr>
          <p:cNvPr id="1315" name="Google Shape;1315;p52"/>
          <p:cNvSpPr/>
          <p:nvPr/>
        </p:nvSpPr>
        <p:spPr>
          <a:xfrm>
            <a:off x="2049102" y="0"/>
            <a:ext cx="5144800" cy="5144800"/>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00" b="0" i="0" u="none" strike="noStrike" cap="none">
              <a:solidFill>
                <a:schemeClr val="lt1"/>
              </a:solidFill>
              <a:latin typeface="Montserrat"/>
              <a:ea typeface="Montserrat"/>
              <a:cs typeface="Montserrat"/>
              <a:sym typeface="Montserrat"/>
            </a:endParaRPr>
          </a:p>
        </p:txBody>
      </p:sp>
      <p:sp>
        <p:nvSpPr>
          <p:cNvPr id="1316" name="Google Shape;1316;p52"/>
          <p:cNvSpPr/>
          <p:nvPr/>
        </p:nvSpPr>
        <p:spPr>
          <a:xfrm rot="10800000">
            <a:off x="6601140" y="-1300"/>
            <a:ext cx="2542860" cy="2542860"/>
          </a:xfrm>
          <a:prstGeom prst="rtTriangle">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00" b="0" i="0" u="none" strike="noStrike" cap="none">
              <a:solidFill>
                <a:schemeClr val="lt1"/>
              </a:solidFill>
              <a:latin typeface="Montserrat"/>
              <a:ea typeface="Montserrat"/>
              <a:cs typeface="Montserrat"/>
              <a:sym typeface="Montserrat"/>
            </a:endParaRPr>
          </a:p>
        </p:txBody>
      </p:sp>
      <p:pic>
        <p:nvPicPr>
          <p:cNvPr id="1317" name="Google Shape;1317;p52"/>
          <p:cNvPicPr preferRelativeResize="0"/>
          <p:nvPr/>
        </p:nvPicPr>
        <p:blipFill rotWithShape="1">
          <a:blip r:embed="rId4">
            <a:alphaModFix amt="60000"/>
          </a:blip>
          <a:srcRect/>
          <a:stretch/>
        </p:blipFill>
        <p:spPr>
          <a:xfrm>
            <a:off x="0" y="0"/>
            <a:ext cx="9142185" cy="5143501"/>
          </a:xfrm>
          <a:prstGeom prst="rect">
            <a:avLst/>
          </a:prstGeom>
          <a:noFill/>
          <a:ln>
            <a:noFill/>
          </a:ln>
        </p:spPr>
      </p:pic>
      <p:sp>
        <p:nvSpPr>
          <p:cNvPr id="1318" name="Google Shape;1318;p52"/>
          <p:cNvSpPr txBox="1">
            <a:spLocks noGrp="1"/>
          </p:cNvSpPr>
          <p:nvPr>
            <p:ph type="ctrTitle"/>
          </p:nvPr>
        </p:nvSpPr>
        <p:spPr>
          <a:xfrm>
            <a:off x="353741" y="2095672"/>
            <a:ext cx="4217351" cy="1578000"/>
          </a:xfrm>
          <a:prstGeom prst="rect">
            <a:avLst/>
          </a:prstGeom>
          <a:noFill/>
          <a:ln>
            <a:noFill/>
          </a:ln>
        </p:spPr>
        <p:txBody>
          <a:bodyPr spcFirstLastPara="1" wrap="square" lIns="0" tIns="91425" rIns="0" bIns="91425" anchor="b" anchorCtr="0">
            <a:noAutofit/>
          </a:bodyPr>
          <a:lstStyle/>
          <a:p>
            <a:pPr marL="0" lvl="0" indent="0" algn="l" rtl="0">
              <a:lnSpc>
                <a:spcPct val="100000"/>
              </a:lnSpc>
              <a:spcBef>
                <a:spcPts val="0"/>
              </a:spcBef>
              <a:spcAft>
                <a:spcPts val="0"/>
              </a:spcAft>
              <a:buSzPts val="3000"/>
              <a:buNone/>
            </a:pPr>
            <a:r>
              <a:rPr lang="en-US">
                <a:latin typeface="Montserrat"/>
                <a:ea typeface="Montserrat"/>
                <a:cs typeface="Montserrat"/>
                <a:sym typeface="Montserrat"/>
              </a:rPr>
              <a:t>Linking to </a:t>
            </a:r>
            <a:br>
              <a:rPr lang="en-US">
                <a:latin typeface="Montserrat"/>
                <a:ea typeface="Montserrat"/>
                <a:cs typeface="Montserrat"/>
                <a:sym typeface="Montserrat"/>
              </a:rPr>
            </a:br>
            <a:r>
              <a:rPr lang="en-US">
                <a:latin typeface="Montserrat"/>
                <a:ea typeface="Montserrat"/>
                <a:cs typeface="Montserrat"/>
                <a:sym typeface="Montserrat"/>
              </a:rPr>
              <a:t>NielsenIQ</a:t>
            </a:r>
            <a:br>
              <a:rPr lang="en-US">
                <a:latin typeface="Montserrat"/>
                <a:ea typeface="Montserrat"/>
                <a:cs typeface="Montserrat"/>
                <a:sym typeface="Montserrat"/>
              </a:rPr>
            </a:br>
            <a:r>
              <a:rPr lang="en-US">
                <a:latin typeface="Montserrat"/>
                <a:ea typeface="Montserrat"/>
                <a:cs typeface="Montserrat"/>
                <a:sym typeface="Montserrat"/>
              </a:rPr>
              <a:t>Solutions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7" name="Picture 6">
            <a:extLst>
              <a:ext uri="{FF2B5EF4-FFF2-40B4-BE49-F238E27FC236}">
                <a16:creationId xmlns:a16="http://schemas.microsoft.com/office/drawing/2014/main" id="{AE7B0666-9026-F544-A18A-9F1D0E7199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8930" y="1074411"/>
            <a:ext cx="2271600" cy="1332000"/>
          </a:xfrm>
          <a:prstGeom prst="rect">
            <a:avLst/>
          </a:prstGeom>
        </p:spPr>
      </p:pic>
      <p:sp>
        <p:nvSpPr>
          <p:cNvPr id="2" name="Rectangle 1">
            <a:extLst>
              <a:ext uri="{FF2B5EF4-FFF2-40B4-BE49-F238E27FC236}">
                <a16:creationId xmlns:a16="http://schemas.microsoft.com/office/drawing/2014/main" id="{FDF9564B-A189-8546-9854-70CE3045C647}"/>
              </a:ext>
            </a:extLst>
          </p:cNvPr>
          <p:cNvSpPr/>
          <p:nvPr/>
        </p:nvSpPr>
        <p:spPr>
          <a:xfrm>
            <a:off x="778932" y="1078391"/>
            <a:ext cx="2271417" cy="1332000"/>
          </a:xfrm>
          <a:prstGeom prst="rect">
            <a:avLst/>
          </a:prstGeom>
          <a:solidFill>
            <a:srgbClr val="000000">
              <a:alpha val="29804"/>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6CDDFC7-400B-1B4A-AA22-A12F11E8C6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6451594" y="1074411"/>
            <a:ext cx="2271600" cy="1332000"/>
          </a:xfrm>
          <a:prstGeom prst="rect">
            <a:avLst/>
          </a:prstGeom>
        </p:spPr>
      </p:pic>
      <p:pic>
        <p:nvPicPr>
          <p:cNvPr id="4" name="Picture 3">
            <a:extLst>
              <a:ext uri="{FF2B5EF4-FFF2-40B4-BE49-F238E27FC236}">
                <a16:creationId xmlns:a16="http://schemas.microsoft.com/office/drawing/2014/main" id="{AA4DB927-96E2-BF4F-803E-C8B85C4E759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63"/>
          <a:stretch/>
        </p:blipFill>
        <p:spPr>
          <a:xfrm flipH="1">
            <a:off x="3640482" y="1075132"/>
            <a:ext cx="2271600" cy="1332001"/>
          </a:xfrm>
          <a:prstGeom prst="rect">
            <a:avLst/>
          </a:prstGeom>
        </p:spPr>
      </p:pic>
      <p:sp>
        <p:nvSpPr>
          <p:cNvPr id="16" name="Rectangle 15">
            <a:extLst>
              <a:ext uri="{FF2B5EF4-FFF2-40B4-BE49-F238E27FC236}">
                <a16:creationId xmlns:a16="http://schemas.microsoft.com/office/drawing/2014/main" id="{14DA0358-862E-EA46-9830-6A8EA4D94BBD}"/>
              </a:ext>
            </a:extLst>
          </p:cNvPr>
          <p:cNvSpPr/>
          <p:nvPr/>
        </p:nvSpPr>
        <p:spPr>
          <a:xfrm>
            <a:off x="3640665" y="1078391"/>
            <a:ext cx="2271417" cy="1332000"/>
          </a:xfrm>
          <a:prstGeom prst="rect">
            <a:avLst/>
          </a:prstGeom>
          <a:solidFill>
            <a:srgbClr val="000000">
              <a:alpha val="29804"/>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9A81E8-2E74-F54D-BB1E-9970B6DDA3FC}"/>
              </a:ext>
            </a:extLst>
          </p:cNvPr>
          <p:cNvSpPr/>
          <p:nvPr/>
        </p:nvSpPr>
        <p:spPr>
          <a:xfrm>
            <a:off x="6451594" y="1078391"/>
            <a:ext cx="2271600" cy="1332000"/>
          </a:xfrm>
          <a:prstGeom prst="rect">
            <a:avLst/>
          </a:prstGeom>
          <a:solidFill>
            <a:srgbClr val="000000">
              <a:alpha val="29804"/>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Google Shape;610;p56"/>
          <p:cNvSpPr txBox="1"/>
          <p:nvPr/>
        </p:nvSpPr>
        <p:spPr>
          <a:xfrm>
            <a:off x="6093574" y="2514707"/>
            <a:ext cx="2693765" cy="530100"/>
          </a:xfrm>
          <a:prstGeom prst="rect">
            <a:avLst/>
          </a:prstGeom>
          <a:noFill/>
          <a:ln>
            <a:noFill/>
          </a:ln>
        </p:spPr>
        <p:txBody>
          <a:bodyPr spcFirstLastPara="1" wrap="square" lIns="0" tIns="0" rIns="0" bIns="45700" anchor="t" anchorCtr="0">
            <a:noAutofit/>
          </a:bodyPr>
          <a:lstStyle/>
          <a:p>
            <a:pPr lvl="0"/>
            <a:r>
              <a:rPr lang="en-NZ" sz="1200" b="1">
                <a:latin typeface="Montserrat" panose="00000500000000000000" pitchFamily="2" charset="0"/>
                <a:ea typeface="Montserrat"/>
                <a:cs typeface="Montserrat"/>
                <a:sym typeface="Montserrat"/>
              </a:rPr>
              <a:t>Pivoting priorities &amp; preferences</a:t>
            </a:r>
          </a:p>
        </p:txBody>
      </p:sp>
      <p:sp>
        <p:nvSpPr>
          <p:cNvPr id="84" name="Google Shape;608;p56">
            <a:extLst>
              <a:ext uri="{FF2B5EF4-FFF2-40B4-BE49-F238E27FC236}">
                <a16:creationId xmlns:a16="http://schemas.microsoft.com/office/drawing/2014/main" id="{168A53E5-BE4C-074E-9822-1F78D7D45C58}"/>
              </a:ext>
            </a:extLst>
          </p:cNvPr>
          <p:cNvSpPr txBox="1"/>
          <p:nvPr/>
        </p:nvSpPr>
        <p:spPr>
          <a:xfrm>
            <a:off x="356660" y="596472"/>
            <a:ext cx="2684664" cy="530100"/>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None/>
            </a:pPr>
            <a:r>
              <a:rPr lang="en" sz="15000" b="1">
                <a:ln w="22225">
                  <a:solidFill>
                    <a:schemeClr val="tx1"/>
                  </a:solidFill>
                  <a:prstDash val="solid"/>
                </a:ln>
                <a:solidFill>
                  <a:schemeClr val="bg1"/>
                </a:solidFill>
                <a:latin typeface="Montserrat" panose="00000500000000000000" pitchFamily="2" charset="0"/>
                <a:ea typeface="Montserrat"/>
                <a:cs typeface="Montserrat"/>
                <a:sym typeface="Montserrat"/>
              </a:rPr>
              <a:t>1</a:t>
            </a:r>
            <a:endParaRPr sz="15000" b="1" i="0" u="none" strike="noStrike">
              <a:ln w="22225">
                <a:solidFill>
                  <a:schemeClr val="tx1"/>
                </a:solidFill>
                <a:prstDash val="solid"/>
              </a:ln>
              <a:solidFill>
                <a:schemeClr val="bg1"/>
              </a:solidFill>
              <a:latin typeface="Montserrat" panose="00000500000000000000" pitchFamily="2" charset="0"/>
              <a:ea typeface="Montserrat"/>
              <a:cs typeface="Montserrat"/>
              <a:sym typeface="Montserrat"/>
            </a:endParaRPr>
          </a:p>
        </p:txBody>
      </p:sp>
      <p:sp>
        <p:nvSpPr>
          <p:cNvPr id="85" name="Google Shape;609;p56">
            <a:extLst>
              <a:ext uri="{FF2B5EF4-FFF2-40B4-BE49-F238E27FC236}">
                <a16:creationId xmlns:a16="http://schemas.microsoft.com/office/drawing/2014/main" id="{6BADE9D8-A188-0643-BC9F-651E5BC634AA}"/>
              </a:ext>
            </a:extLst>
          </p:cNvPr>
          <p:cNvSpPr txBox="1"/>
          <p:nvPr/>
        </p:nvSpPr>
        <p:spPr>
          <a:xfrm>
            <a:off x="3225110" y="596472"/>
            <a:ext cx="2693789" cy="530100"/>
          </a:xfrm>
          <a:prstGeom prst="rect">
            <a:avLst/>
          </a:prstGeom>
          <a:noFill/>
          <a:ln>
            <a:noFill/>
          </a:ln>
        </p:spPr>
        <p:txBody>
          <a:bodyPr spcFirstLastPara="1" wrap="square" lIns="0" tIns="0" rIns="0" bIns="45700" anchor="t" anchorCtr="0">
            <a:noAutofit/>
          </a:bodyPr>
          <a:lstStyle/>
          <a:p>
            <a:pPr lvl="0"/>
            <a:r>
              <a:rPr lang="en-NZ" sz="15000" b="1">
                <a:ln w="22225">
                  <a:solidFill>
                    <a:schemeClr val="tx1"/>
                  </a:solidFill>
                  <a:prstDash val="solid"/>
                </a:ln>
                <a:solidFill>
                  <a:schemeClr val="bg1"/>
                </a:solidFill>
                <a:latin typeface="Montserrat" panose="00000500000000000000" pitchFamily="2" charset="0"/>
                <a:ea typeface="Montserrat"/>
                <a:cs typeface="Montserrat"/>
                <a:sym typeface="Montserrat"/>
              </a:rPr>
              <a:t>2</a:t>
            </a:r>
          </a:p>
        </p:txBody>
      </p:sp>
      <p:sp>
        <p:nvSpPr>
          <p:cNvPr id="86" name="Google Shape;610;p56">
            <a:extLst>
              <a:ext uri="{FF2B5EF4-FFF2-40B4-BE49-F238E27FC236}">
                <a16:creationId xmlns:a16="http://schemas.microsoft.com/office/drawing/2014/main" id="{9F1F4C81-13B8-D54C-81B4-7497DD4D41C6}"/>
              </a:ext>
            </a:extLst>
          </p:cNvPr>
          <p:cNvSpPr txBox="1"/>
          <p:nvPr/>
        </p:nvSpPr>
        <p:spPr>
          <a:xfrm>
            <a:off x="6093574" y="596472"/>
            <a:ext cx="2711999" cy="530100"/>
          </a:xfrm>
          <a:prstGeom prst="rect">
            <a:avLst/>
          </a:prstGeom>
          <a:noFill/>
          <a:ln>
            <a:noFill/>
          </a:ln>
        </p:spPr>
        <p:txBody>
          <a:bodyPr spcFirstLastPara="1" wrap="square" lIns="0" tIns="0" rIns="0" bIns="45700" anchor="t" anchorCtr="0">
            <a:noAutofit/>
          </a:bodyPr>
          <a:lstStyle/>
          <a:p>
            <a:pPr lvl="0"/>
            <a:r>
              <a:rPr lang="en-US" sz="15000" b="1">
                <a:ln w="22225">
                  <a:solidFill>
                    <a:schemeClr val="tx1"/>
                  </a:solidFill>
                  <a:prstDash val="solid"/>
                </a:ln>
                <a:solidFill>
                  <a:schemeClr val="bg1"/>
                </a:solidFill>
                <a:latin typeface="Montserrat" panose="00000500000000000000" pitchFamily="2" charset="0"/>
                <a:ea typeface="Montserrat"/>
                <a:cs typeface="Montserrat"/>
                <a:sym typeface="Montserrat"/>
              </a:rPr>
              <a:t>3</a:t>
            </a:r>
            <a:endParaRPr lang="en-NZ" sz="15000" b="1">
              <a:ln w="22225">
                <a:solidFill>
                  <a:schemeClr val="tx1"/>
                </a:solidFill>
                <a:prstDash val="solid"/>
              </a:ln>
              <a:solidFill>
                <a:schemeClr val="bg1"/>
              </a:solidFill>
              <a:latin typeface="Montserrat" panose="00000500000000000000" pitchFamily="2" charset="0"/>
              <a:ea typeface="Montserrat"/>
              <a:cs typeface="Montserrat"/>
              <a:sym typeface="Montserrat"/>
            </a:endParaRPr>
          </a:p>
        </p:txBody>
      </p:sp>
      <p:sp>
        <p:nvSpPr>
          <p:cNvPr id="19" name="Google Shape;610;p56">
            <a:extLst>
              <a:ext uri="{FF2B5EF4-FFF2-40B4-BE49-F238E27FC236}">
                <a16:creationId xmlns:a16="http://schemas.microsoft.com/office/drawing/2014/main" id="{E0DC4853-09A9-F64B-B541-65F00CFFA91A}"/>
              </a:ext>
            </a:extLst>
          </p:cNvPr>
          <p:cNvSpPr txBox="1"/>
          <p:nvPr/>
        </p:nvSpPr>
        <p:spPr>
          <a:xfrm>
            <a:off x="3231842" y="2514707"/>
            <a:ext cx="2673712" cy="530100"/>
          </a:xfrm>
          <a:prstGeom prst="rect">
            <a:avLst/>
          </a:prstGeom>
          <a:noFill/>
          <a:ln>
            <a:noFill/>
          </a:ln>
        </p:spPr>
        <p:txBody>
          <a:bodyPr spcFirstLastPara="1" wrap="square" lIns="0" tIns="0" rIns="0" bIns="45700" anchor="t" anchorCtr="0">
            <a:noAutofit/>
          </a:bodyPr>
          <a:lstStyle/>
          <a:p>
            <a:pPr lvl="0"/>
            <a:r>
              <a:rPr lang="en-NZ" sz="1200" b="1">
                <a:latin typeface="Montserrat" panose="00000500000000000000" pitchFamily="2" charset="0"/>
                <a:ea typeface="Montserrat"/>
                <a:cs typeface="Montserrat"/>
                <a:sym typeface="Montserrat"/>
              </a:rPr>
              <a:t>Readjusted retail realities</a:t>
            </a:r>
          </a:p>
          <a:p>
            <a:pPr lvl="0"/>
            <a:endParaRPr lang="en-NZ" sz="1200" b="1">
              <a:latin typeface="Montserrat" panose="00000500000000000000" pitchFamily="2" charset="0"/>
              <a:ea typeface="Montserrat"/>
              <a:cs typeface="Montserrat"/>
              <a:sym typeface="Montserrat"/>
            </a:endParaRPr>
          </a:p>
        </p:txBody>
      </p:sp>
      <p:sp>
        <p:nvSpPr>
          <p:cNvPr id="20" name="Google Shape;610;p56">
            <a:extLst>
              <a:ext uri="{FF2B5EF4-FFF2-40B4-BE49-F238E27FC236}">
                <a16:creationId xmlns:a16="http://schemas.microsoft.com/office/drawing/2014/main" id="{1F7BCBD2-71ED-0E4D-9F6F-5598A59065F7}"/>
              </a:ext>
            </a:extLst>
          </p:cNvPr>
          <p:cNvSpPr txBox="1"/>
          <p:nvPr/>
        </p:nvSpPr>
        <p:spPr>
          <a:xfrm>
            <a:off x="367623" y="2514707"/>
            <a:ext cx="2684664" cy="530100"/>
          </a:xfrm>
          <a:prstGeom prst="rect">
            <a:avLst/>
          </a:prstGeom>
          <a:noFill/>
          <a:ln>
            <a:noFill/>
          </a:ln>
        </p:spPr>
        <p:txBody>
          <a:bodyPr spcFirstLastPara="1" wrap="square" lIns="0" tIns="0" rIns="0" bIns="45700" anchor="t" anchorCtr="0">
            <a:noAutofit/>
          </a:bodyPr>
          <a:lstStyle/>
          <a:p>
            <a:pPr lvl="0"/>
            <a:r>
              <a:rPr lang="en-NZ" sz="1200" b="1">
                <a:latin typeface="Montserrat" panose="00000500000000000000" pitchFamily="2" charset="0"/>
                <a:ea typeface="Montserrat"/>
                <a:cs typeface="Montserrat"/>
                <a:sym typeface="Montserrat"/>
              </a:rPr>
              <a:t>Renewed consumer outlook</a:t>
            </a:r>
          </a:p>
        </p:txBody>
      </p:sp>
      <p:sp>
        <p:nvSpPr>
          <p:cNvPr id="608" name="Google Shape;608;p56"/>
          <p:cNvSpPr txBox="1"/>
          <p:nvPr/>
        </p:nvSpPr>
        <p:spPr>
          <a:xfrm>
            <a:off x="356660" y="1409277"/>
            <a:ext cx="2684664" cy="530100"/>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None/>
            </a:pPr>
            <a:endParaRPr sz="1600" b="1" i="0" u="none" strike="noStrike" cap="none">
              <a:latin typeface="Montserrat" panose="00000500000000000000" pitchFamily="2" charset="0"/>
              <a:ea typeface="Montserrat"/>
              <a:cs typeface="Montserrat"/>
              <a:sym typeface="Montserrat"/>
            </a:endParaRPr>
          </a:p>
        </p:txBody>
      </p:sp>
      <p:sp>
        <p:nvSpPr>
          <p:cNvPr id="611" name="Google Shape;611;p56"/>
          <p:cNvSpPr txBox="1"/>
          <p:nvPr/>
        </p:nvSpPr>
        <p:spPr>
          <a:xfrm>
            <a:off x="354650" y="292625"/>
            <a:ext cx="8434800" cy="393600"/>
          </a:xfrm>
          <a:prstGeom prst="rect">
            <a:avLst/>
          </a:prstGeom>
          <a:noFill/>
          <a:ln>
            <a:noFill/>
          </a:ln>
        </p:spPr>
        <p:txBody>
          <a:bodyPr spcFirstLastPara="1" wrap="square" lIns="0" tIns="91425" rIns="0" bIns="91425" anchor="t" anchorCtr="0">
            <a:noAutofit/>
          </a:bodyPr>
          <a:lstStyle/>
          <a:p>
            <a:pPr lvl="0"/>
            <a:r>
              <a:rPr lang="en-NZ" sz="1900" b="1">
                <a:latin typeface="Montserrat" panose="00000500000000000000" pitchFamily="2" charset="0"/>
                <a:ea typeface="Montserrat"/>
                <a:cs typeface="Montserrat"/>
                <a:sym typeface="Montserrat"/>
              </a:rPr>
              <a:t>Bridge to revenue</a:t>
            </a:r>
            <a:endParaRPr sz="1900" b="1">
              <a:solidFill>
                <a:srgbClr val="000000"/>
              </a:solidFill>
              <a:latin typeface="Montserrat" panose="00000500000000000000" pitchFamily="2" charset="0"/>
              <a:ea typeface="Montserrat"/>
              <a:cs typeface="Montserrat"/>
              <a:sym typeface="Montserrat"/>
            </a:endParaRPr>
          </a:p>
        </p:txBody>
      </p:sp>
      <p:cxnSp>
        <p:nvCxnSpPr>
          <p:cNvPr id="613" name="Google Shape;613;p56"/>
          <p:cNvCxnSpPr/>
          <p:nvPr/>
        </p:nvCxnSpPr>
        <p:spPr>
          <a:xfrm>
            <a:off x="338424" y="2776032"/>
            <a:ext cx="2712000" cy="0"/>
          </a:xfrm>
          <a:prstGeom prst="straightConnector1">
            <a:avLst/>
          </a:prstGeom>
          <a:noFill/>
          <a:ln w="9525" cap="flat" cmpd="sng">
            <a:solidFill>
              <a:srgbClr val="333333"/>
            </a:solidFill>
            <a:prstDash val="solid"/>
            <a:round/>
            <a:headEnd type="none" w="med" len="med"/>
            <a:tailEnd type="none" w="med" len="med"/>
          </a:ln>
        </p:spPr>
      </p:cxnSp>
      <p:cxnSp>
        <p:nvCxnSpPr>
          <p:cNvPr id="614" name="Google Shape;614;p56"/>
          <p:cNvCxnSpPr/>
          <p:nvPr/>
        </p:nvCxnSpPr>
        <p:spPr>
          <a:xfrm>
            <a:off x="3215999" y="2776032"/>
            <a:ext cx="2712000" cy="0"/>
          </a:xfrm>
          <a:prstGeom prst="straightConnector1">
            <a:avLst/>
          </a:prstGeom>
          <a:noFill/>
          <a:ln w="9525" cap="flat" cmpd="sng">
            <a:solidFill>
              <a:srgbClr val="333333"/>
            </a:solidFill>
            <a:prstDash val="solid"/>
            <a:round/>
            <a:headEnd type="none" w="med" len="med"/>
            <a:tailEnd type="none" w="med" len="med"/>
          </a:ln>
        </p:spPr>
      </p:cxnSp>
      <p:cxnSp>
        <p:nvCxnSpPr>
          <p:cNvPr id="615" name="Google Shape;615;p56"/>
          <p:cNvCxnSpPr>
            <a:cxnSpLocks/>
          </p:cNvCxnSpPr>
          <p:nvPr/>
        </p:nvCxnSpPr>
        <p:spPr>
          <a:xfrm>
            <a:off x="6093574" y="2776032"/>
            <a:ext cx="2629620" cy="0"/>
          </a:xfrm>
          <a:prstGeom prst="straightConnector1">
            <a:avLst/>
          </a:prstGeom>
          <a:noFill/>
          <a:ln w="9525" cap="flat" cmpd="sng">
            <a:solidFill>
              <a:srgbClr val="333333"/>
            </a:solidFill>
            <a:prstDash val="solid"/>
            <a:round/>
            <a:headEnd type="none" w="med" len="med"/>
            <a:tailEnd type="none" w="med" len="med"/>
          </a:ln>
        </p:spPr>
      </p:cxnSp>
      <p:sp>
        <p:nvSpPr>
          <p:cNvPr id="22" name="Subtitle 3">
            <a:extLst>
              <a:ext uri="{FF2B5EF4-FFF2-40B4-BE49-F238E27FC236}">
                <a16:creationId xmlns:a16="http://schemas.microsoft.com/office/drawing/2014/main" id="{3AEE48CA-4DD2-5944-9232-C73D946FD3CB}"/>
              </a:ext>
            </a:extLst>
          </p:cNvPr>
          <p:cNvSpPr>
            <a:spLocks noGrp="1"/>
          </p:cNvSpPr>
          <p:nvPr>
            <p:ph type="subTitle" idx="2"/>
          </p:nvPr>
        </p:nvSpPr>
        <p:spPr>
          <a:xfrm>
            <a:off x="354650" y="620550"/>
            <a:ext cx="8434800" cy="384300"/>
          </a:xfrm>
        </p:spPr>
        <p:txBody>
          <a:bodyPr/>
          <a:lstStyle/>
          <a:p>
            <a:r>
              <a:rPr lang="en-AU"/>
              <a:t>NielsenIQ can help our clients plan for consumers’ endemic rebound</a:t>
            </a:r>
          </a:p>
        </p:txBody>
      </p:sp>
      <p:graphicFrame>
        <p:nvGraphicFramePr>
          <p:cNvPr id="23" name="Table 8">
            <a:extLst>
              <a:ext uri="{FF2B5EF4-FFF2-40B4-BE49-F238E27FC236}">
                <a16:creationId xmlns:a16="http://schemas.microsoft.com/office/drawing/2014/main" id="{830B1455-83F8-6C4A-BDA2-19F46A6ECA99}"/>
              </a:ext>
            </a:extLst>
          </p:cNvPr>
          <p:cNvGraphicFramePr>
            <a:graphicFrameLocks noGrp="1"/>
          </p:cNvGraphicFramePr>
          <p:nvPr>
            <p:extLst>
              <p:ext uri="{D42A27DB-BD31-4B8C-83A1-F6EECF244321}">
                <p14:modId xmlns:p14="http://schemas.microsoft.com/office/powerpoint/2010/main" val="1564919104"/>
              </p:ext>
            </p:extLst>
          </p:nvPr>
        </p:nvGraphicFramePr>
        <p:xfrm>
          <a:off x="338424" y="2852573"/>
          <a:ext cx="8384769" cy="2164080"/>
        </p:xfrm>
        <a:graphic>
          <a:graphicData uri="http://schemas.openxmlformats.org/drawingml/2006/table">
            <a:tbl>
              <a:tblPr firstRow="1" bandRow="1">
                <a:tableStyleId>{469CF8A6-BA74-41D0-844E-E492E5B354B2}</a:tableStyleId>
              </a:tblPr>
              <a:tblGrid>
                <a:gridCol w="2880637">
                  <a:extLst>
                    <a:ext uri="{9D8B030D-6E8A-4147-A177-3AD203B41FA5}">
                      <a16:colId xmlns:a16="http://schemas.microsoft.com/office/drawing/2014/main" val="3769811792"/>
                    </a:ext>
                  </a:extLst>
                </a:gridCol>
                <a:gridCol w="2873829">
                  <a:extLst>
                    <a:ext uri="{9D8B030D-6E8A-4147-A177-3AD203B41FA5}">
                      <a16:colId xmlns:a16="http://schemas.microsoft.com/office/drawing/2014/main" val="2729143276"/>
                    </a:ext>
                  </a:extLst>
                </a:gridCol>
                <a:gridCol w="2630303">
                  <a:extLst>
                    <a:ext uri="{9D8B030D-6E8A-4147-A177-3AD203B41FA5}">
                      <a16:colId xmlns:a16="http://schemas.microsoft.com/office/drawing/2014/main" val="2184283235"/>
                    </a:ext>
                  </a:extLst>
                </a:gridCol>
              </a:tblGrid>
              <a:tr h="41257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AU" sz="800" b="0" i="0" u="none" strike="noStrike" cap="none">
                          <a:solidFill>
                            <a:srgbClr val="000000"/>
                          </a:solidFill>
                          <a:latin typeface="Montserrat" panose="00000500000000000000" pitchFamily="2" charset="0"/>
                          <a:ea typeface="Montserrat"/>
                          <a:cs typeface="Montserrat"/>
                          <a:sym typeface="Montserrat"/>
                        </a:rPr>
                        <a:t>Understand consumers  changed financial circumstance is changing the consumer profile and strategies of your brands with:</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itchFamily="2" charset="2"/>
                        <a:buChar char="§"/>
                        <a:tabLst/>
                        <a:defRPr/>
                      </a:pPr>
                      <a:r>
                        <a:rPr lang="en-AU" sz="800" b="1">
                          <a:solidFill>
                            <a:schemeClr val="accent2"/>
                          </a:solidFill>
                          <a:latin typeface="Montserrat" panose="00000500000000000000" pitchFamily="2" charset="0"/>
                        </a:rPr>
                        <a:t>NIQ: </a:t>
                      </a:r>
                      <a:r>
                        <a:rPr lang="en-AU" sz="800" b="1" err="1">
                          <a:solidFill>
                            <a:schemeClr val="accent2"/>
                          </a:solidFill>
                          <a:latin typeface="Montserrat" panose="00000500000000000000" pitchFamily="2" charset="0"/>
                        </a:rPr>
                        <a:t>Homescan</a:t>
                      </a:r>
                      <a:r>
                        <a:rPr lang="en-AU" sz="800" b="1">
                          <a:solidFill>
                            <a:schemeClr val="accent2"/>
                          </a:solidFill>
                          <a:latin typeface="Montserrat" panose="00000500000000000000" pitchFamily="2" charset="0"/>
                        </a:rPr>
                        <a:t> panel views segmentation. </a:t>
                      </a:r>
                      <a:r>
                        <a:rPr lang="en-AU" sz="800">
                          <a:latin typeface="Montserrat" panose="00000500000000000000" pitchFamily="2" charset="0"/>
                        </a:rPr>
                        <a:t>Note: new segmentation question needed to be asked in Panel Views</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itchFamily="2" charset="2"/>
                        <a:buChar char="§"/>
                        <a:tabLst/>
                        <a:defRPr/>
                      </a:pPr>
                      <a:r>
                        <a:rPr lang="en-AU" sz="800" b="1">
                          <a:solidFill>
                            <a:schemeClr val="accent2"/>
                          </a:solidFill>
                          <a:latin typeface="Montserrat" panose="00000500000000000000" pitchFamily="2" charset="0"/>
                        </a:rPr>
                        <a:t>NIQ: Customized Intelligence </a:t>
                      </a:r>
                      <a:r>
                        <a:rPr lang="en-AU" sz="800" b="1" err="1">
                          <a:solidFill>
                            <a:schemeClr val="accent2"/>
                          </a:solidFill>
                          <a:latin typeface="Montserrat" panose="00000500000000000000" pitchFamily="2" charset="0"/>
                        </a:rPr>
                        <a:t>adhoc</a:t>
                      </a:r>
                      <a:r>
                        <a:rPr lang="en-AU" sz="800" b="1">
                          <a:solidFill>
                            <a:schemeClr val="accent2"/>
                          </a:solidFill>
                          <a:latin typeface="Montserrat" panose="00000500000000000000" pitchFamily="2" charset="0"/>
                        </a:rPr>
                        <a:t> attitudinal and </a:t>
                      </a:r>
                      <a:r>
                        <a:rPr lang="en-AU" sz="800" b="1" err="1">
                          <a:solidFill>
                            <a:schemeClr val="accent2"/>
                          </a:solidFill>
                          <a:latin typeface="Montserrat" panose="00000500000000000000" pitchFamily="2" charset="0"/>
                        </a:rPr>
                        <a:t>behavior</a:t>
                      </a:r>
                      <a:r>
                        <a:rPr lang="en-AU" sz="800" b="1">
                          <a:solidFill>
                            <a:schemeClr val="accent2"/>
                          </a:solidFill>
                          <a:latin typeface="Montserrat" panose="00000500000000000000" pitchFamily="2" charset="0"/>
                        </a:rPr>
                        <a:t> studies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AU" sz="800">
                        <a:latin typeface="Montserrat" panose="00000500000000000000" pitchFamily="2" charset="0"/>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AU" sz="800">
                        <a:latin typeface="Montserrat" panose="00000500000000000000" pitchFamily="2" charset="0"/>
                      </a:endParaRPr>
                    </a:p>
                  </a:txBody>
                  <a:tcPr marL="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AU" sz="800" b="0" i="0" u="none" strike="noStrike" cap="none">
                          <a:solidFill>
                            <a:srgbClr val="000000"/>
                          </a:solidFill>
                          <a:latin typeface="Montserrat" panose="00000500000000000000" pitchFamily="2" charset="0"/>
                          <a:ea typeface="Montserrat"/>
                          <a:cs typeface="Montserrat"/>
                          <a:sym typeface="Montserrat"/>
                        </a:rPr>
                        <a:t>Understand how consumers are managing wallet spend – what are the motivations, trade off and </a:t>
                      </a:r>
                      <a:r>
                        <a:rPr lang="en-AU" sz="800" b="0" i="0" u="none" strike="noStrike" cap="none" err="1">
                          <a:solidFill>
                            <a:srgbClr val="000000"/>
                          </a:solidFill>
                          <a:latin typeface="Montserrat" panose="00000500000000000000" pitchFamily="2" charset="0"/>
                          <a:ea typeface="Montserrat"/>
                          <a:cs typeface="Montserrat"/>
                          <a:sym typeface="Montserrat"/>
                        </a:rPr>
                        <a:t>behaviors</a:t>
                      </a:r>
                      <a:r>
                        <a:rPr lang="en-AU" sz="800" b="0" i="0" u="none" strike="noStrike" cap="none">
                          <a:solidFill>
                            <a:srgbClr val="000000"/>
                          </a:solidFill>
                          <a:latin typeface="Montserrat" panose="00000500000000000000" pitchFamily="2" charset="0"/>
                          <a:ea typeface="Montserrat"/>
                          <a:cs typeface="Montserrat"/>
                          <a:sym typeface="Montserrat"/>
                        </a:rPr>
                        <a:t> to manage expenses with </a:t>
                      </a:r>
                      <a:r>
                        <a:rPr lang="en-AU" sz="800" b="1" i="0" u="none" strike="noStrike" cap="none">
                          <a:solidFill>
                            <a:schemeClr val="accent2"/>
                          </a:solidFill>
                          <a:latin typeface="Montserrat" panose="00000500000000000000" pitchFamily="2" charset="0"/>
                          <a:ea typeface="Montserrat"/>
                          <a:cs typeface="Montserrat"/>
                          <a:sym typeface="Montserrat"/>
                        </a:rPr>
                        <a:t>NIQ: Customised Intelligence </a:t>
                      </a:r>
                      <a:r>
                        <a:rPr lang="en-AU" sz="800" b="1" i="0" u="none" strike="noStrike" cap="none" err="1">
                          <a:solidFill>
                            <a:schemeClr val="accent2"/>
                          </a:solidFill>
                          <a:latin typeface="Montserrat" panose="00000500000000000000" pitchFamily="2" charset="0"/>
                          <a:ea typeface="Montserrat"/>
                          <a:cs typeface="Montserrat"/>
                          <a:sym typeface="Montserrat"/>
                        </a:rPr>
                        <a:t>adhoc</a:t>
                      </a:r>
                      <a:r>
                        <a:rPr lang="en-AU" sz="800" b="1" i="0" u="none" strike="noStrike" cap="none">
                          <a:solidFill>
                            <a:schemeClr val="accent2"/>
                          </a:solidFill>
                          <a:latin typeface="Montserrat" panose="00000500000000000000" pitchFamily="2" charset="0"/>
                          <a:ea typeface="Montserrat"/>
                          <a:cs typeface="Montserrat"/>
                          <a:sym typeface="Montserrat"/>
                        </a:rPr>
                        <a:t> attitudinal and </a:t>
                      </a:r>
                      <a:r>
                        <a:rPr lang="en-AU" sz="800" b="1" i="0" u="none" strike="noStrike" cap="none" err="1">
                          <a:solidFill>
                            <a:schemeClr val="accent2"/>
                          </a:solidFill>
                          <a:latin typeface="Montserrat" panose="00000500000000000000" pitchFamily="2" charset="0"/>
                          <a:ea typeface="Montserrat"/>
                          <a:cs typeface="Montserrat"/>
                          <a:sym typeface="Montserrat"/>
                        </a:rPr>
                        <a:t>behavior</a:t>
                      </a:r>
                      <a:r>
                        <a:rPr lang="en-AU" sz="800" b="1" i="0" u="none" strike="noStrike" cap="none">
                          <a:solidFill>
                            <a:schemeClr val="accent2"/>
                          </a:solidFill>
                          <a:latin typeface="Montserrat" panose="00000500000000000000" pitchFamily="2" charset="0"/>
                          <a:ea typeface="Montserrat"/>
                          <a:cs typeface="Montserrat"/>
                          <a:sym typeface="Montserrat"/>
                        </a:rPr>
                        <a:t> studies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AU" sz="80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AU" sz="800">
                          <a:latin typeface="Montserrat" panose="00000500000000000000" pitchFamily="2" charset="0"/>
                        </a:rPr>
                        <a:t>Understand where inflation is happening and at what rate around the world with </a:t>
                      </a:r>
                      <a:r>
                        <a:rPr lang="en-AU" sz="800" b="1">
                          <a:solidFill>
                            <a:schemeClr val="accent2"/>
                          </a:solidFill>
                          <a:latin typeface="Montserrat" panose="00000500000000000000" pitchFamily="2" charset="0"/>
                        </a:rPr>
                        <a:t>NIQ: RMS Global Fusion/ Strategic Planner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AU" sz="80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AU" sz="800">
                          <a:latin typeface="Montserrat" panose="00000500000000000000" pitchFamily="2" charset="0"/>
                        </a:rPr>
                        <a:t>Understand optimal pricing, portfolio architecture and promotional tactics for sales and profit objectives with </a:t>
                      </a:r>
                      <a:r>
                        <a:rPr lang="en-AU" sz="800" b="1">
                          <a:solidFill>
                            <a:schemeClr val="accent2"/>
                          </a:solidFill>
                          <a:latin typeface="Montserrat" panose="00000500000000000000" pitchFamily="2" charset="0"/>
                        </a:rPr>
                        <a:t>NIQ: AAC Price N Promo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AU" sz="80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AU" sz="800">
                          <a:latin typeface="Montserrat" panose="00000500000000000000" pitchFamily="2" charset="0"/>
                        </a:rPr>
                        <a:t>Understand growing importance of specific channels with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AU" sz="800" b="1">
                          <a:solidFill>
                            <a:schemeClr val="accent2"/>
                          </a:solidFill>
                          <a:latin typeface="Montserrat" panose="00000500000000000000" pitchFamily="2" charset="0"/>
                        </a:rPr>
                        <a:t>NIQ: </a:t>
                      </a:r>
                      <a:r>
                        <a:rPr lang="en-AU" sz="800" b="1" err="1">
                          <a:solidFill>
                            <a:schemeClr val="accent2"/>
                          </a:solidFill>
                          <a:latin typeface="Montserrat" panose="00000500000000000000" pitchFamily="2" charset="0"/>
                        </a:rPr>
                        <a:t>omnishopper</a:t>
                      </a:r>
                      <a:r>
                        <a:rPr lang="en-AU" sz="800" b="1">
                          <a:solidFill>
                            <a:schemeClr val="accent2"/>
                          </a:solidFill>
                          <a:latin typeface="Montserrat" panose="00000500000000000000" pitchFamily="2" charset="0"/>
                        </a:rPr>
                        <a:t>; </a:t>
                      </a:r>
                      <a:r>
                        <a:rPr lang="en-AU" sz="800" b="1" err="1">
                          <a:solidFill>
                            <a:schemeClr val="accent2"/>
                          </a:solidFill>
                          <a:latin typeface="Montserrat" panose="00000500000000000000" pitchFamily="2" charset="0"/>
                        </a:rPr>
                        <a:t>ecom</a:t>
                      </a:r>
                      <a:r>
                        <a:rPr lang="en-AU" sz="800" b="1">
                          <a:solidFill>
                            <a:schemeClr val="accent2"/>
                          </a:solidFill>
                          <a:latin typeface="Montserrat" panose="00000500000000000000" pitchFamily="2" charset="0"/>
                        </a:rPr>
                        <a:t> accelerator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AU" sz="800">
                        <a:latin typeface="Montserrat" panose="00000500000000000000" pitchFamily="2" charset="0"/>
                      </a:endParaRPr>
                    </a:p>
                  </a:txBody>
                  <a:tcPr marL="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AU" sz="800" b="0" i="0" u="none" strike="noStrike" cap="none">
                          <a:solidFill>
                            <a:srgbClr val="000000"/>
                          </a:solidFill>
                          <a:latin typeface="Montserrat" panose="00000500000000000000" pitchFamily="2" charset="0"/>
                          <a:ea typeface="Montserrat"/>
                          <a:cs typeface="Montserrat"/>
                          <a:sym typeface="Montserrat"/>
                        </a:rPr>
                        <a:t>Identify consumers unmet needs and value benefit trade offs with </a:t>
                      </a:r>
                      <a:r>
                        <a:rPr lang="en-AU" sz="800" b="1" i="0" u="none" strike="noStrike" cap="none">
                          <a:solidFill>
                            <a:schemeClr val="accent2"/>
                          </a:solidFill>
                          <a:latin typeface="Montserrat" panose="00000500000000000000" pitchFamily="2" charset="0"/>
                          <a:ea typeface="Montserrat"/>
                          <a:cs typeface="Montserrat"/>
                          <a:sym typeface="Montserrat"/>
                        </a:rPr>
                        <a:t>NIQ: Customised Intelligence </a:t>
                      </a:r>
                      <a:r>
                        <a:rPr lang="en-AU" sz="800" b="1" i="0" u="none" strike="noStrike" cap="none" err="1">
                          <a:solidFill>
                            <a:schemeClr val="accent2"/>
                          </a:solidFill>
                          <a:latin typeface="Montserrat" panose="00000500000000000000" pitchFamily="2" charset="0"/>
                          <a:ea typeface="Montserrat"/>
                          <a:cs typeface="Montserrat"/>
                          <a:sym typeface="Montserrat"/>
                        </a:rPr>
                        <a:t>adhoc</a:t>
                      </a:r>
                      <a:r>
                        <a:rPr lang="en-AU" sz="800" b="1" i="0" u="none" strike="noStrike" cap="none">
                          <a:solidFill>
                            <a:schemeClr val="accent2"/>
                          </a:solidFill>
                          <a:latin typeface="Montserrat" panose="00000500000000000000" pitchFamily="2" charset="0"/>
                          <a:ea typeface="Montserrat"/>
                          <a:cs typeface="Montserrat"/>
                          <a:sym typeface="Montserrat"/>
                        </a:rPr>
                        <a:t> attitudinal and </a:t>
                      </a:r>
                      <a:r>
                        <a:rPr lang="en-AU" sz="800" b="1" i="0" u="none" strike="noStrike" cap="none" err="1">
                          <a:solidFill>
                            <a:schemeClr val="accent2"/>
                          </a:solidFill>
                          <a:latin typeface="Montserrat" panose="00000500000000000000" pitchFamily="2" charset="0"/>
                          <a:ea typeface="Montserrat"/>
                          <a:cs typeface="Montserrat"/>
                          <a:sym typeface="Montserrat"/>
                        </a:rPr>
                        <a:t>behavior</a:t>
                      </a:r>
                      <a:r>
                        <a:rPr lang="en-AU" sz="800" b="1" i="0" u="none" strike="noStrike" cap="none">
                          <a:solidFill>
                            <a:schemeClr val="accent2"/>
                          </a:solidFill>
                          <a:latin typeface="Montserrat" panose="00000500000000000000" pitchFamily="2" charset="0"/>
                          <a:ea typeface="Montserrat"/>
                          <a:cs typeface="Montserrat"/>
                          <a:sym typeface="Montserrat"/>
                        </a:rPr>
                        <a:t> studies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AU" sz="800" b="0" i="0" u="none" strike="noStrike" cap="none">
                        <a:solidFill>
                          <a:srgbClr val="000000"/>
                        </a:solidFill>
                        <a:latin typeface="Montserrat" panose="00000500000000000000" pitchFamily="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AU" sz="800" b="0" i="0" u="none" strike="noStrike" cap="none">
                          <a:solidFill>
                            <a:srgbClr val="000000"/>
                          </a:solidFill>
                          <a:latin typeface="Montserrat" panose="00000500000000000000" pitchFamily="2" charset="0"/>
                          <a:ea typeface="Montserrat"/>
                          <a:cs typeface="Montserrat"/>
                          <a:sym typeface="Montserrat"/>
                        </a:rPr>
                        <a:t>Identify white space innovation opportunities to meet emerging needs with </a:t>
                      </a:r>
                      <a:r>
                        <a:rPr lang="en-AU" sz="800" b="1" i="0" u="none" strike="noStrike" cap="none">
                          <a:solidFill>
                            <a:schemeClr val="accent2"/>
                          </a:solidFill>
                          <a:latin typeface="Montserrat" panose="00000500000000000000" pitchFamily="2" charset="0"/>
                          <a:ea typeface="Montserrat"/>
                          <a:cs typeface="Montserrat"/>
                          <a:sym typeface="Montserrat"/>
                        </a:rPr>
                        <a:t>NIQ: BASES portfolio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AU" sz="800" b="0" i="0" u="none" strike="noStrike" cap="none">
                        <a:solidFill>
                          <a:srgbClr val="000000"/>
                        </a:solidFill>
                        <a:latin typeface="Montserrat" panose="00000500000000000000" pitchFamily="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AU" sz="800" b="0" i="0" u="none" strike="noStrike" cap="none">
                          <a:solidFill>
                            <a:srgbClr val="000000"/>
                          </a:solidFill>
                          <a:latin typeface="Montserrat" panose="00000500000000000000" pitchFamily="2" charset="0"/>
                          <a:ea typeface="Montserrat"/>
                          <a:cs typeface="Montserrat"/>
                          <a:sym typeface="Montserrat"/>
                        </a:rPr>
                        <a:t>Understand product attributes that are driving sales opportunities with </a:t>
                      </a:r>
                      <a:r>
                        <a:rPr lang="en-AU" sz="800" b="1" i="0" u="none" strike="noStrike" cap="none">
                          <a:solidFill>
                            <a:schemeClr val="accent2"/>
                          </a:solidFill>
                          <a:latin typeface="Montserrat" panose="00000500000000000000" pitchFamily="2" charset="0"/>
                          <a:ea typeface="Montserrat"/>
                          <a:cs typeface="Montserrat"/>
                          <a:sym typeface="Montserrat"/>
                        </a:rPr>
                        <a:t>NIQ: Label Insights / RMS attribute hierarchies</a:t>
                      </a:r>
                    </a:p>
                  </a:txBody>
                  <a:tcPr marL="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470970274"/>
                  </a:ext>
                </a:extLst>
              </a:tr>
            </a:tbl>
          </a:graphicData>
        </a:graphic>
      </p:graphicFrame>
    </p:spTree>
    <p:extLst>
      <p:ext uri="{BB962C8B-B14F-4D97-AF65-F5344CB8AC3E}">
        <p14:creationId xmlns:p14="http://schemas.microsoft.com/office/powerpoint/2010/main" val="18125244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96"/>
          <p:cNvSpPr txBox="1">
            <a:spLocks noGrp="1"/>
          </p:cNvSpPr>
          <p:nvPr>
            <p:ph type="sldNum" idx="12"/>
          </p:nvPr>
        </p:nvSpPr>
        <p:spPr>
          <a:xfrm>
            <a:off x="83962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ea typeface="Montserrat Light" panose="00000400000000000000"/>
                <a:cs typeface="Montserrat Light" panose="00000400000000000000"/>
                <a:sym typeface="Montserrat Light" panose="00000400000000000000"/>
              </a:rPr>
              <a:t>52</a:t>
            </a:fld>
            <a:endParaRPr sz="1000">
              <a:ea typeface="Montserrat Light" panose="00000400000000000000"/>
              <a:cs typeface="Montserrat Light" panose="00000400000000000000"/>
              <a:sym typeface="Montserrat Light" panose="00000400000000000000"/>
            </a:endParaRPr>
          </a:p>
        </p:txBody>
      </p:sp>
      <p:sp>
        <p:nvSpPr>
          <p:cNvPr id="26" name="Google Shape;2447;p152"/>
          <p:cNvSpPr txBox="1"/>
          <p:nvPr/>
        </p:nvSpPr>
        <p:spPr>
          <a:xfrm>
            <a:off x="380073" y="1119262"/>
            <a:ext cx="2773059" cy="307500"/>
          </a:xfrm>
          <a:prstGeom prst="rect">
            <a:avLst/>
          </a:prstGeom>
        </p:spPr>
        <p:txBody>
          <a:bodyPr spcFirstLastPara="1" vert="horz" wrap="square" lIns="0" tIns="91425" rIns="0" bIns="91425" rtlCol="0" anchor="t" anchorCtr="0">
            <a:noAutofit/>
          </a:bodyPr>
          <a:lstStyle>
            <a:defPPr marR="0" lvl="0" algn="l" rtl="0">
              <a:lnSpc>
                <a:spcPct val="100000"/>
              </a:lnSpc>
              <a:spcBef>
                <a:spcPts val="0"/>
              </a:spcBef>
              <a:spcAft>
                <a:spcPts val="0"/>
              </a:spcAft>
            </a:defPPr>
            <a:lvl1pPr marL="311150" marR="0" lvl="0" indent="-311150" algn="l" rtl="0">
              <a:lnSpc>
                <a:spcPct val="100000"/>
              </a:lnSpc>
              <a:spcBef>
                <a:spcPts val="0"/>
              </a:spcBef>
              <a:spcAft>
                <a:spcPts val="0"/>
              </a:spcAft>
              <a:buClr>
                <a:srgbClr val="CBCBCB"/>
              </a:buClr>
              <a:buSzPts val="1200"/>
              <a:buFont typeface="Arial" panose="020B0604020202020204"/>
              <a:buNone/>
              <a:defRPr sz="1200" b="0" i="0" u="none" strike="noStrike" cap="none">
                <a:solidFill>
                  <a:srgbClr val="CBCBCB"/>
                </a:solidFill>
                <a:latin typeface="Montserrat" panose="00000500000000000000" pitchFamily="2" charset="0"/>
                <a:ea typeface="Montserrat" panose="000005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CBCBCB"/>
              </a:buClr>
              <a:buSzPts val="1800"/>
              <a:buFont typeface="Arial" panose="020B0604020202020204"/>
              <a:buNone/>
              <a:defRPr sz="1800" b="1" i="0" u="none" strike="noStrike" cap="none">
                <a:solidFill>
                  <a:srgbClr val="CBCBCB"/>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CBCBCB"/>
              </a:buClr>
              <a:buSzPts val="1800"/>
              <a:buFont typeface="Arial" panose="020B0604020202020204"/>
              <a:buNone/>
              <a:defRPr sz="1800" b="1" i="0" u="none" strike="noStrike" cap="none">
                <a:solidFill>
                  <a:srgbClr val="CBCBCB"/>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CBCBCB"/>
              </a:buClr>
              <a:buSzPts val="1800"/>
              <a:buFont typeface="Arial" panose="020B0604020202020204"/>
              <a:buNone/>
              <a:defRPr sz="1800" b="1" i="0" u="none" strike="noStrike" cap="none">
                <a:solidFill>
                  <a:srgbClr val="CBCBCB"/>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CBCBCB"/>
              </a:buClr>
              <a:buSzPts val="1800"/>
              <a:buFont typeface="Arial" panose="020B0604020202020204"/>
              <a:buNone/>
              <a:defRPr sz="1800" b="1" i="0" u="none" strike="noStrike" cap="none">
                <a:solidFill>
                  <a:srgbClr val="CBCBCB"/>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CBCBCB"/>
              </a:buClr>
              <a:buSzPts val="1800"/>
              <a:buFont typeface="Arial" panose="020B0604020202020204"/>
              <a:buNone/>
              <a:defRPr sz="1800" b="1" i="0" u="none" strike="noStrike" cap="none">
                <a:solidFill>
                  <a:srgbClr val="CBCBCB"/>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CBCBCB"/>
              </a:buClr>
              <a:buSzPts val="1800"/>
              <a:buFont typeface="Arial" panose="020B0604020202020204"/>
              <a:buNone/>
              <a:defRPr sz="1800" b="1" i="0" u="none" strike="noStrike" cap="none">
                <a:solidFill>
                  <a:srgbClr val="CBCBCB"/>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CBCBCB"/>
              </a:buClr>
              <a:buSzPts val="1800"/>
              <a:buFont typeface="Arial" panose="020B0604020202020204"/>
              <a:buNone/>
              <a:defRPr sz="1800" b="1" i="0" u="none" strike="noStrike" cap="none">
                <a:solidFill>
                  <a:srgbClr val="CBCBCB"/>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CBCBCB"/>
              </a:buClr>
              <a:buSzPts val="1800"/>
              <a:buFont typeface="Arial" panose="020B0604020202020204"/>
              <a:buNone/>
              <a:defRPr sz="1800" b="1" i="0" u="none" strike="noStrike" cap="none">
                <a:solidFill>
                  <a:srgbClr val="CBCBCB"/>
                </a:solidFill>
                <a:latin typeface="Arial" panose="020B0604020202020204"/>
                <a:ea typeface="Arial" panose="020B0604020202020204"/>
                <a:cs typeface="Arial" panose="020B0604020202020204"/>
                <a:sym typeface="Arial" panose="020B0604020202020204"/>
              </a:defRPr>
            </a:lvl9pPr>
          </a:lstStyle>
          <a:p>
            <a:r>
              <a:rPr lang="en-PH" b="1">
                <a:solidFill>
                  <a:schemeClr val="bg1"/>
                </a:solidFill>
                <a:latin typeface="Montserrat" charset="0"/>
              </a:rPr>
              <a:t>For more insights:</a:t>
            </a:r>
          </a:p>
        </p:txBody>
      </p:sp>
      <p:cxnSp>
        <p:nvCxnSpPr>
          <p:cNvPr id="27" name="Straight Connector 26"/>
          <p:cNvCxnSpPr/>
          <p:nvPr/>
        </p:nvCxnSpPr>
        <p:spPr>
          <a:xfrm>
            <a:off x="388715" y="1734262"/>
            <a:ext cx="2612019"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Google Shape;2447;p152"/>
          <p:cNvSpPr txBox="1"/>
          <p:nvPr/>
        </p:nvSpPr>
        <p:spPr>
          <a:xfrm>
            <a:off x="380073" y="1350559"/>
            <a:ext cx="2716200" cy="307500"/>
          </a:xfrm>
          <a:prstGeom prst="rect">
            <a:avLst/>
          </a:prstGeom>
        </p:spPr>
        <p:txBody>
          <a:bodyPr spcFirstLastPara="1" vert="horz" wrap="square" lIns="0" tIns="91425" rIns="0" bIns="91425" rtlCol="0" anchor="t" anchorCtr="0">
            <a:noAutofit/>
          </a:bodyPr>
          <a:lstStyle>
            <a:defPPr marR="0" lvl="0" algn="l" rtl="0">
              <a:lnSpc>
                <a:spcPct val="100000"/>
              </a:lnSpc>
              <a:spcBef>
                <a:spcPts val="0"/>
              </a:spcBef>
              <a:spcAft>
                <a:spcPts val="0"/>
              </a:spcAft>
            </a:defPPr>
            <a:lvl1pPr marL="311150" marR="0" lvl="0" indent="-311150" algn="l" rtl="0">
              <a:lnSpc>
                <a:spcPct val="100000"/>
              </a:lnSpc>
              <a:spcBef>
                <a:spcPts val="0"/>
              </a:spcBef>
              <a:spcAft>
                <a:spcPts val="0"/>
              </a:spcAft>
              <a:buClr>
                <a:srgbClr val="CBCBCB"/>
              </a:buClr>
              <a:buSzPts val="1200"/>
              <a:buFont typeface="Arial" panose="020B0604020202020204"/>
              <a:buNone/>
              <a:defRPr sz="1200" b="0" i="0" u="none" strike="noStrike" cap="none">
                <a:solidFill>
                  <a:srgbClr val="CBCBCB"/>
                </a:solidFill>
                <a:latin typeface="Montserrat" panose="00000500000000000000" pitchFamily="2" charset="0"/>
                <a:ea typeface="Montserrat" panose="000005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CBCBCB"/>
              </a:buClr>
              <a:buSzPts val="1800"/>
              <a:buFont typeface="Arial" panose="020B0604020202020204"/>
              <a:buNone/>
              <a:defRPr sz="1800" b="1" i="0" u="none" strike="noStrike" cap="none">
                <a:solidFill>
                  <a:srgbClr val="CBCBCB"/>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CBCBCB"/>
              </a:buClr>
              <a:buSzPts val="1800"/>
              <a:buFont typeface="Arial" panose="020B0604020202020204"/>
              <a:buNone/>
              <a:defRPr sz="1800" b="1" i="0" u="none" strike="noStrike" cap="none">
                <a:solidFill>
                  <a:srgbClr val="CBCBCB"/>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CBCBCB"/>
              </a:buClr>
              <a:buSzPts val="1800"/>
              <a:buFont typeface="Arial" panose="020B0604020202020204"/>
              <a:buNone/>
              <a:defRPr sz="1800" b="1" i="0" u="none" strike="noStrike" cap="none">
                <a:solidFill>
                  <a:srgbClr val="CBCBCB"/>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CBCBCB"/>
              </a:buClr>
              <a:buSzPts val="1800"/>
              <a:buFont typeface="Arial" panose="020B0604020202020204"/>
              <a:buNone/>
              <a:defRPr sz="1800" b="1" i="0" u="none" strike="noStrike" cap="none">
                <a:solidFill>
                  <a:srgbClr val="CBCBCB"/>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CBCBCB"/>
              </a:buClr>
              <a:buSzPts val="1800"/>
              <a:buFont typeface="Arial" panose="020B0604020202020204"/>
              <a:buNone/>
              <a:defRPr sz="1800" b="1" i="0" u="none" strike="noStrike" cap="none">
                <a:solidFill>
                  <a:srgbClr val="CBCBCB"/>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CBCBCB"/>
              </a:buClr>
              <a:buSzPts val="1800"/>
              <a:buFont typeface="Arial" panose="020B0604020202020204"/>
              <a:buNone/>
              <a:defRPr sz="1800" b="1" i="0" u="none" strike="noStrike" cap="none">
                <a:solidFill>
                  <a:srgbClr val="CBCBCB"/>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CBCBCB"/>
              </a:buClr>
              <a:buSzPts val="1800"/>
              <a:buFont typeface="Arial" panose="020B0604020202020204"/>
              <a:buNone/>
              <a:defRPr sz="1800" b="1" i="0" u="none" strike="noStrike" cap="none">
                <a:solidFill>
                  <a:srgbClr val="CBCBCB"/>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CBCBCB"/>
              </a:buClr>
              <a:buSzPts val="1800"/>
              <a:buFont typeface="Arial" panose="020B0604020202020204"/>
              <a:buNone/>
              <a:defRPr sz="1800" b="1" i="0" u="none" strike="noStrike" cap="none">
                <a:solidFill>
                  <a:srgbClr val="CBCBCB"/>
                </a:solidFill>
                <a:latin typeface="Arial" panose="020B0604020202020204"/>
                <a:ea typeface="Arial" panose="020B0604020202020204"/>
                <a:cs typeface="Arial" panose="020B0604020202020204"/>
                <a:sym typeface="Arial" panose="020B0604020202020204"/>
              </a:defRPr>
            </a:lvl9pPr>
          </a:lstStyle>
          <a:p>
            <a:r>
              <a:rPr lang="en-PH" sz="1100">
                <a:latin typeface="Montserrat" charset="0"/>
              </a:rPr>
              <a:t>niq.com/global/en/insights/</a:t>
            </a:r>
          </a:p>
        </p:txBody>
      </p:sp>
      <p:pic>
        <p:nvPicPr>
          <p:cNvPr id="2055" name="Picture 7" descr="D:\Nielsen\2. NielsenIQ assets\social media icons\final\Youtube.jpg">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49316" y="1884945"/>
            <a:ext cx="376818" cy="37681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Nielsen\2. NielsenIQ assets\social media icons\final\Facebook.jpg">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06315" y="1884945"/>
            <a:ext cx="376818" cy="376818"/>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D:\Nielsen\2. NielsenIQ assets\social media icons\final\Instagram.jpg">
            <a:hlinkClick r:id="rId7"/>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078931" y="1884944"/>
            <a:ext cx="376818" cy="37681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Nielsen\2. NielsenIQ assets\social media icons\final\Linkedln.jpg">
            <a:hlinkClick r:id="rId9"/>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56966" y="1884945"/>
            <a:ext cx="376818" cy="376818"/>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D:\Nielsen\2. NielsenIQ assets\social media icons\final\Twitter.jpg">
            <a:hlinkClick r:id="rId11"/>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40141" y="1884945"/>
            <a:ext cx="376818" cy="376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537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F86BB-BA78-43DF-9609-C4CFB79D7FCF}"/>
              </a:ext>
            </a:extLst>
          </p:cNvPr>
          <p:cNvSpPr>
            <a:spLocks noGrp="1"/>
          </p:cNvSpPr>
          <p:nvPr>
            <p:ph type="ctrTitle"/>
          </p:nvPr>
        </p:nvSpPr>
        <p:spPr/>
        <p:txBody>
          <a:bodyPr/>
          <a:lstStyle/>
          <a:p>
            <a:r>
              <a:rPr lang="en-AU"/>
              <a:t>Appendix</a:t>
            </a:r>
          </a:p>
        </p:txBody>
      </p:sp>
      <p:sp>
        <p:nvSpPr>
          <p:cNvPr id="3" name="Subtitle 2">
            <a:extLst>
              <a:ext uri="{FF2B5EF4-FFF2-40B4-BE49-F238E27FC236}">
                <a16:creationId xmlns:a16="http://schemas.microsoft.com/office/drawing/2014/main" id="{6B009EFC-BCE9-4D2F-8F2B-56A27216D40E}"/>
              </a:ext>
            </a:extLst>
          </p:cNvPr>
          <p:cNvSpPr>
            <a:spLocks noGrp="1"/>
          </p:cNvSpPr>
          <p:nvPr>
            <p:ph type="subTitle" idx="1"/>
          </p:nvPr>
        </p:nvSpPr>
        <p:spPr/>
        <p:txBody>
          <a:bodyPr/>
          <a:lstStyle/>
          <a:p>
            <a:endParaRPr lang="en-AU"/>
          </a:p>
        </p:txBody>
      </p:sp>
    </p:spTree>
    <p:extLst>
      <p:ext uri="{BB962C8B-B14F-4D97-AF65-F5344CB8AC3E}">
        <p14:creationId xmlns:p14="http://schemas.microsoft.com/office/powerpoint/2010/main" val="37564657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1642"/>
        <p:cNvGrpSpPr/>
        <p:nvPr/>
      </p:nvGrpSpPr>
      <p:grpSpPr>
        <a:xfrm>
          <a:off x="0" y="0"/>
          <a:ext cx="0" cy="0"/>
          <a:chOff x="0" y="0"/>
          <a:chExt cx="0" cy="0"/>
        </a:xfrm>
      </p:grpSpPr>
      <p:cxnSp>
        <p:nvCxnSpPr>
          <p:cNvPr id="1643" name="Google Shape;1643;p120"/>
          <p:cNvCxnSpPr/>
          <p:nvPr/>
        </p:nvCxnSpPr>
        <p:spPr>
          <a:xfrm>
            <a:off x="354650" y="1745725"/>
            <a:ext cx="8397300" cy="0"/>
          </a:xfrm>
          <a:prstGeom prst="straightConnector1">
            <a:avLst/>
          </a:prstGeom>
          <a:noFill/>
          <a:ln w="9525" cap="flat" cmpd="sng">
            <a:solidFill>
              <a:srgbClr val="333333"/>
            </a:solidFill>
            <a:prstDash val="solid"/>
            <a:round/>
            <a:headEnd type="none" w="med" len="med"/>
            <a:tailEnd type="none" w="med" len="med"/>
          </a:ln>
        </p:spPr>
      </p:cxnSp>
      <p:sp>
        <p:nvSpPr>
          <p:cNvPr id="1644" name="Google Shape;1644;p120"/>
          <p:cNvSpPr txBox="1"/>
          <p:nvPr/>
        </p:nvSpPr>
        <p:spPr>
          <a:xfrm>
            <a:off x="354650" y="1225620"/>
            <a:ext cx="3804300"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a:solidFill>
                  <a:srgbClr val="1A1A1A"/>
                </a:solidFill>
                <a:latin typeface="Montserrat" panose="00000500000000000000" pitchFamily="2" charset="0"/>
                <a:ea typeface="Montserrat"/>
                <a:cs typeface="Montserrat"/>
                <a:sym typeface="Montserrat"/>
              </a:rPr>
              <a:t>Unemployment by region</a:t>
            </a:r>
            <a:br>
              <a:rPr lang="en" b="1">
                <a:solidFill>
                  <a:srgbClr val="000000"/>
                </a:solidFill>
                <a:latin typeface="Montserrat" panose="00000500000000000000" pitchFamily="2" charset="0"/>
                <a:ea typeface="Montserrat"/>
                <a:cs typeface="Montserrat"/>
                <a:sym typeface="Montserrat"/>
              </a:rPr>
            </a:br>
            <a:r>
              <a:rPr lang="en" sz="1000">
                <a:solidFill>
                  <a:srgbClr val="000000"/>
                </a:solidFill>
                <a:latin typeface="Montserrat" panose="00000500000000000000" pitchFamily="2" charset="0"/>
                <a:ea typeface="Montserrat"/>
                <a:cs typeface="Montserrat"/>
                <a:sym typeface="Montserrat"/>
              </a:rPr>
              <a:t>%</a:t>
            </a:r>
            <a:endParaRPr sz="1000">
              <a:solidFill>
                <a:srgbClr val="000000"/>
              </a:solidFill>
              <a:latin typeface="Montserrat" panose="00000500000000000000" pitchFamily="2" charset="0"/>
              <a:ea typeface="Montserrat"/>
              <a:cs typeface="Montserrat"/>
              <a:sym typeface="Montserrat"/>
            </a:endParaRPr>
          </a:p>
        </p:txBody>
      </p:sp>
      <p:sp>
        <p:nvSpPr>
          <p:cNvPr id="1645" name="Google Shape;1645;p120"/>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US"/>
              <a:t>Unemployment levels to remain above 2019 levels</a:t>
            </a:r>
            <a:endParaRPr/>
          </a:p>
        </p:txBody>
      </p:sp>
      <p:sp>
        <p:nvSpPr>
          <p:cNvPr id="1646" name="Google Shape;1646;p120"/>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endParaRPr/>
          </a:p>
        </p:txBody>
      </p:sp>
      <p:graphicFrame>
        <p:nvGraphicFramePr>
          <p:cNvPr id="8" name="Chart 7">
            <a:extLst>
              <a:ext uri="{FF2B5EF4-FFF2-40B4-BE49-F238E27FC236}">
                <a16:creationId xmlns:a16="http://schemas.microsoft.com/office/drawing/2014/main" id="{68CC0630-7DEA-4B76-95D3-A3314F48FACD}"/>
              </a:ext>
            </a:extLst>
          </p:cNvPr>
          <p:cNvGraphicFramePr/>
          <p:nvPr/>
        </p:nvGraphicFramePr>
        <p:xfrm>
          <a:off x="354650" y="1841620"/>
          <a:ext cx="8425149" cy="2908272"/>
        </p:xfrm>
        <a:graphic>
          <a:graphicData uri="http://schemas.openxmlformats.org/drawingml/2006/chart">
            <c:chart xmlns:c="http://schemas.openxmlformats.org/drawingml/2006/chart" xmlns:r="http://schemas.openxmlformats.org/officeDocument/2006/relationships" r:id="rId3"/>
          </a:graphicData>
        </a:graphic>
      </p:graphicFrame>
      <p:sp>
        <p:nvSpPr>
          <p:cNvPr id="7" name="Subtitle 4">
            <a:extLst>
              <a:ext uri="{FF2B5EF4-FFF2-40B4-BE49-F238E27FC236}">
                <a16:creationId xmlns:a16="http://schemas.microsoft.com/office/drawing/2014/main" id="{6C802F7B-0D61-AB46-B4DA-E8C0FA02FD24}"/>
              </a:ext>
            </a:extLst>
          </p:cNvPr>
          <p:cNvSpPr>
            <a:spLocks noGrp="1"/>
          </p:cNvSpPr>
          <p:nvPr>
            <p:ph type="subTitle" idx="3"/>
          </p:nvPr>
        </p:nvSpPr>
        <p:spPr>
          <a:xfrm>
            <a:off x="354650" y="4857012"/>
            <a:ext cx="8159100" cy="184800"/>
          </a:xfrm>
        </p:spPr>
        <p:txBody>
          <a:bodyPr/>
          <a:lstStyle/>
          <a:p>
            <a:r>
              <a:rPr lang="en-US"/>
              <a:t>Source: International labor Organization, World Employment and Social Outlook 2022</a:t>
            </a:r>
          </a:p>
        </p:txBody>
      </p:sp>
      <p:cxnSp>
        <p:nvCxnSpPr>
          <p:cNvPr id="3" name="Straight Connector 2">
            <a:extLst>
              <a:ext uri="{FF2B5EF4-FFF2-40B4-BE49-F238E27FC236}">
                <a16:creationId xmlns:a16="http://schemas.microsoft.com/office/drawing/2014/main" id="{99EB97A4-6BAB-4F39-A7B5-75E6FBD4193A}"/>
              </a:ext>
            </a:extLst>
          </p:cNvPr>
          <p:cNvCxnSpPr>
            <a:cxnSpLocks/>
          </p:cNvCxnSpPr>
          <p:nvPr/>
        </p:nvCxnSpPr>
        <p:spPr>
          <a:xfrm>
            <a:off x="970844" y="3183467"/>
            <a:ext cx="451556"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71C4922-2FD2-4D80-BCDC-E9208AA34C8F}"/>
              </a:ext>
            </a:extLst>
          </p:cNvPr>
          <p:cNvCxnSpPr>
            <a:cxnSpLocks/>
          </p:cNvCxnSpPr>
          <p:nvPr/>
        </p:nvCxnSpPr>
        <p:spPr>
          <a:xfrm>
            <a:off x="1766711" y="3381023"/>
            <a:ext cx="4572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8F1BB0-33CB-45BF-8AD1-C274336C4038}"/>
              </a:ext>
            </a:extLst>
          </p:cNvPr>
          <p:cNvCxnSpPr>
            <a:cxnSpLocks/>
          </p:cNvCxnSpPr>
          <p:nvPr/>
        </p:nvCxnSpPr>
        <p:spPr>
          <a:xfrm>
            <a:off x="2551289" y="2833512"/>
            <a:ext cx="440267"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78AB83C-3F88-495B-81D9-1680CDE32F1C}"/>
              </a:ext>
            </a:extLst>
          </p:cNvPr>
          <p:cNvCxnSpPr>
            <a:cxnSpLocks/>
          </p:cNvCxnSpPr>
          <p:nvPr/>
        </p:nvCxnSpPr>
        <p:spPr>
          <a:xfrm>
            <a:off x="3313289" y="2963334"/>
            <a:ext cx="479778"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19869C-4DB7-4E77-BC77-723F80D35278}"/>
              </a:ext>
            </a:extLst>
          </p:cNvPr>
          <p:cNvCxnSpPr>
            <a:cxnSpLocks/>
          </p:cNvCxnSpPr>
          <p:nvPr/>
        </p:nvCxnSpPr>
        <p:spPr>
          <a:xfrm>
            <a:off x="4136372" y="3268134"/>
            <a:ext cx="479778"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021590D-1789-4ACB-B37C-3AE324C1DC87}"/>
              </a:ext>
            </a:extLst>
          </p:cNvPr>
          <p:cNvCxnSpPr>
            <a:cxnSpLocks/>
          </p:cNvCxnSpPr>
          <p:nvPr/>
        </p:nvCxnSpPr>
        <p:spPr>
          <a:xfrm>
            <a:off x="4898372" y="2404534"/>
            <a:ext cx="479778"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AEF8E2-D85D-4F2C-B8E0-17B398B3F9BD}"/>
              </a:ext>
            </a:extLst>
          </p:cNvPr>
          <p:cNvCxnSpPr>
            <a:cxnSpLocks/>
          </p:cNvCxnSpPr>
          <p:nvPr/>
        </p:nvCxnSpPr>
        <p:spPr>
          <a:xfrm>
            <a:off x="5682950" y="3036713"/>
            <a:ext cx="479778"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F620A48-2EC5-4492-BF44-A8AB6890FFC6}"/>
              </a:ext>
            </a:extLst>
          </p:cNvPr>
          <p:cNvCxnSpPr>
            <a:cxnSpLocks/>
          </p:cNvCxnSpPr>
          <p:nvPr/>
        </p:nvCxnSpPr>
        <p:spPr>
          <a:xfrm>
            <a:off x="6490105" y="2805291"/>
            <a:ext cx="479778"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ABBDFDA-54FD-4D41-95A3-FB8D255CAE9E}"/>
              </a:ext>
            </a:extLst>
          </p:cNvPr>
          <p:cNvCxnSpPr>
            <a:cxnSpLocks/>
          </p:cNvCxnSpPr>
          <p:nvPr/>
        </p:nvCxnSpPr>
        <p:spPr>
          <a:xfrm>
            <a:off x="7252111" y="3567290"/>
            <a:ext cx="479778"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EB1D225-E920-409B-8509-D975B868264B}"/>
              </a:ext>
            </a:extLst>
          </p:cNvPr>
          <p:cNvCxnSpPr>
            <a:cxnSpLocks/>
          </p:cNvCxnSpPr>
          <p:nvPr/>
        </p:nvCxnSpPr>
        <p:spPr>
          <a:xfrm>
            <a:off x="8047981" y="3189112"/>
            <a:ext cx="479778"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8250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p:txBody>
          <a:bodyPr/>
          <a:lstStyle/>
          <a:p>
            <a:r>
              <a:rPr lang="en-US"/>
              <a:t>Under-employment will continue to impact ability to spend into 2022</a:t>
            </a:r>
          </a:p>
        </p:txBody>
      </p:sp>
      <p:sp>
        <p:nvSpPr>
          <p:cNvPr id="23" name="Google Shape;415;p43">
            <a:extLst>
              <a:ext uri="{FF2B5EF4-FFF2-40B4-BE49-F238E27FC236}">
                <a16:creationId xmlns:a16="http://schemas.microsoft.com/office/drawing/2014/main" id="{A32F3D54-6F62-CB4C-B529-78FA992F8E59}"/>
              </a:ext>
            </a:extLst>
          </p:cNvPr>
          <p:cNvSpPr/>
          <p:nvPr/>
        </p:nvSpPr>
        <p:spPr>
          <a:xfrm>
            <a:off x="3225656" y="1152025"/>
            <a:ext cx="1265700" cy="103831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900" b="1">
                <a:solidFill>
                  <a:schemeClr val="tx1"/>
                </a:solidFill>
                <a:latin typeface="Montserrat" panose="00000500000000000000" pitchFamily="2" charset="0"/>
                <a:ea typeface="Montserrat"/>
                <a:cs typeface="Montserrat"/>
                <a:sym typeface="Montserrat"/>
              </a:rPr>
              <a:t>Australia</a:t>
            </a:r>
            <a:endParaRPr sz="900" b="1">
              <a:solidFill>
                <a:schemeClr val="tx1"/>
              </a:solidFill>
              <a:latin typeface="Montserrat" panose="00000500000000000000" pitchFamily="2" charset="0"/>
              <a:ea typeface="Montserrat"/>
              <a:cs typeface="Montserrat"/>
              <a:sym typeface="Montserrat"/>
            </a:endParaRPr>
          </a:p>
        </p:txBody>
      </p:sp>
      <p:sp>
        <p:nvSpPr>
          <p:cNvPr id="24" name="Google Shape;416;p43">
            <a:extLst>
              <a:ext uri="{FF2B5EF4-FFF2-40B4-BE49-F238E27FC236}">
                <a16:creationId xmlns:a16="http://schemas.microsoft.com/office/drawing/2014/main" id="{825D5AED-7D67-7042-B252-A4A7B1497E16}"/>
              </a:ext>
            </a:extLst>
          </p:cNvPr>
          <p:cNvSpPr/>
          <p:nvPr/>
        </p:nvSpPr>
        <p:spPr>
          <a:xfrm>
            <a:off x="4659996" y="1152025"/>
            <a:ext cx="1265700" cy="103831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900" b="1">
                <a:solidFill>
                  <a:schemeClr val="tx1"/>
                </a:solidFill>
                <a:latin typeface="Montserrat" panose="00000500000000000000" pitchFamily="2" charset="0"/>
                <a:ea typeface="Montserrat"/>
                <a:cs typeface="Montserrat"/>
                <a:sym typeface="Montserrat"/>
              </a:rPr>
              <a:t>Brazil</a:t>
            </a:r>
            <a:endParaRPr sz="900" b="1">
              <a:solidFill>
                <a:schemeClr val="tx1"/>
              </a:solidFill>
              <a:latin typeface="Montserrat" panose="00000500000000000000" pitchFamily="2" charset="0"/>
              <a:ea typeface="Montserrat"/>
              <a:cs typeface="Montserrat"/>
              <a:sym typeface="Montserrat"/>
            </a:endParaRPr>
          </a:p>
        </p:txBody>
      </p:sp>
      <p:sp>
        <p:nvSpPr>
          <p:cNvPr id="25" name="Google Shape;417;p43">
            <a:extLst>
              <a:ext uri="{FF2B5EF4-FFF2-40B4-BE49-F238E27FC236}">
                <a16:creationId xmlns:a16="http://schemas.microsoft.com/office/drawing/2014/main" id="{AB0EDAC0-CB96-5B41-9D07-82C7EB0A49D6}"/>
              </a:ext>
            </a:extLst>
          </p:cNvPr>
          <p:cNvSpPr/>
          <p:nvPr/>
        </p:nvSpPr>
        <p:spPr>
          <a:xfrm>
            <a:off x="6094337" y="1152025"/>
            <a:ext cx="1265700" cy="103831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900" b="1">
                <a:solidFill>
                  <a:schemeClr val="tx1"/>
                </a:solidFill>
                <a:latin typeface="Montserrat" panose="00000500000000000000" pitchFamily="2" charset="0"/>
                <a:ea typeface="Montserrat"/>
                <a:cs typeface="Montserrat"/>
                <a:sym typeface="Montserrat"/>
              </a:rPr>
              <a:t>France</a:t>
            </a:r>
            <a:endParaRPr sz="900" b="1">
              <a:solidFill>
                <a:schemeClr val="tx1"/>
              </a:solidFill>
              <a:latin typeface="Montserrat" panose="00000500000000000000" pitchFamily="2" charset="0"/>
              <a:ea typeface="Montserrat"/>
              <a:cs typeface="Montserrat"/>
              <a:sym typeface="Montserrat"/>
            </a:endParaRPr>
          </a:p>
        </p:txBody>
      </p:sp>
      <p:sp>
        <p:nvSpPr>
          <p:cNvPr id="26" name="Google Shape;418;p43">
            <a:extLst>
              <a:ext uri="{FF2B5EF4-FFF2-40B4-BE49-F238E27FC236}">
                <a16:creationId xmlns:a16="http://schemas.microsoft.com/office/drawing/2014/main" id="{615D263F-CE56-C64E-BE27-489644213FAB}"/>
              </a:ext>
            </a:extLst>
          </p:cNvPr>
          <p:cNvSpPr/>
          <p:nvPr/>
        </p:nvSpPr>
        <p:spPr>
          <a:xfrm>
            <a:off x="7528677" y="1152025"/>
            <a:ext cx="1265700" cy="103831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900" b="1">
                <a:solidFill>
                  <a:schemeClr val="tx1"/>
                </a:solidFill>
                <a:latin typeface="Montserrat" panose="00000500000000000000" pitchFamily="2" charset="0"/>
                <a:ea typeface="Montserrat"/>
                <a:cs typeface="Montserrat"/>
                <a:sym typeface="Montserrat"/>
              </a:rPr>
              <a:t>India</a:t>
            </a:r>
            <a:endParaRPr sz="900" b="1">
              <a:solidFill>
                <a:schemeClr val="tx1"/>
              </a:solidFill>
              <a:latin typeface="Montserrat" panose="00000500000000000000" pitchFamily="2" charset="0"/>
              <a:ea typeface="Montserrat"/>
              <a:cs typeface="Montserrat"/>
              <a:sym typeface="Montserrat"/>
            </a:endParaRPr>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US"/>
              <a:t>Source: ILO World Employment and Social Outlook Trends 2022 report</a:t>
            </a:r>
          </a:p>
        </p:txBody>
      </p:sp>
      <p:sp>
        <p:nvSpPr>
          <p:cNvPr id="43" name="Google Shape;415;p43">
            <a:extLst>
              <a:ext uri="{FF2B5EF4-FFF2-40B4-BE49-F238E27FC236}">
                <a16:creationId xmlns:a16="http://schemas.microsoft.com/office/drawing/2014/main" id="{DAADBC9E-8155-2740-9AEE-0B4082A0B72A}"/>
              </a:ext>
            </a:extLst>
          </p:cNvPr>
          <p:cNvSpPr/>
          <p:nvPr/>
        </p:nvSpPr>
        <p:spPr>
          <a:xfrm>
            <a:off x="3225656" y="2438565"/>
            <a:ext cx="1265700" cy="103831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900" b="1">
                <a:solidFill>
                  <a:schemeClr val="tx1"/>
                </a:solidFill>
                <a:latin typeface="Montserrat" panose="00000500000000000000" pitchFamily="2" charset="0"/>
                <a:ea typeface="Montserrat"/>
                <a:cs typeface="Montserrat"/>
                <a:sym typeface="Montserrat"/>
              </a:rPr>
              <a:t>Indonesia</a:t>
            </a:r>
            <a:endParaRPr sz="900" b="1">
              <a:solidFill>
                <a:schemeClr val="tx1"/>
              </a:solidFill>
              <a:latin typeface="Montserrat" panose="00000500000000000000" pitchFamily="2" charset="0"/>
              <a:ea typeface="Montserrat"/>
              <a:cs typeface="Montserrat"/>
              <a:sym typeface="Montserrat"/>
            </a:endParaRPr>
          </a:p>
        </p:txBody>
      </p:sp>
      <p:sp>
        <p:nvSpPr>
          <p:cNvPr id="44" name="Google Shape;416;p43">
            <a:extLst>
              <a:ext uri="{FF2B5EF4-FFF2-40B4-BE49-F238E27FC236}">
                <a16:creationId xmlns:a16="http://schemas.microsoft.com/office/drawing/2014/main" id="{EED4E932-38A6-AE40-A161-B702F00A7788}"/>
              </a:ext>
            </a:extLst>
          </p:cNvPr>
          <p:cNvSpPr/>
          <p:nvPr/>
        </p:nvSpPr>
        <p:spPr>
          <a:xfrm>
            <a:off x="4659996" y="2438565"/>
            <a:ext cx="1265700" cy="103831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900" b="1">
                <a:solidFill>
                  <a:schemeClr val="tx1"/>
                </a:solidFill>
                <a:latin typeface="Montserrat" panose="00000500000000000000" pitchFamily="2" charset="0"/>
                <a:ea typeface="Montserrat"/>
                <a:cs typeface="Montserrat"/>
                <a:sym typeface="Montserrat"/>
              </a:rPr>
              <a:t>Mexico</a:t>
            </a:r>
            <a:endParaRPr sz="900" b="1">
              <a:solidFill>
                <a:schemeClr val="tx1"/>
              </a:solidFill>
              <a:latin typeface="Montserrat" panose="00000500000000000000" pitchFamily="2" charset="0"/>
              <a:ea typeface="Montserrat"/>
              <a:cs typeface="Montserrat"/>
              <a:sym typeface="Montserrat"/>
            </a:endParaRPr>
          </a:p>
        </p:txBody>
      </p:sp>
      <p:sp>
        <p:nvSpPr>
          <p:cNvPr id="45" name="Google Shape;417;p43">
            <a:extLst>
              <a:ext uri="{FF2B5EF4-FFF2-40B4-BE49-F238E27FC236}">
                <a16:creationId xmlns:a16="http://schemas.microsoft.com/office/drawing/2014/main" id="{A80E9A98-6568-474E-B5EC-3AFED1A5965B}"/>
              </a:ext>
            </a:extLst>
          </p:cNvPr>
          <p:cNvSpPr/>
          <p:nvPr/>
        </p:nvSpPr>
        <p:spPr>
          <a:xfrm>
            <a:off x="6094337" y="2438565"/>
            <a:ext cx="1265700" cy="103831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900" b="1">
                <a:solidFill>
                  <a:schemeClr val="tx1"/>
                </a:solidFill>
                <a:latin typeface="Montserrat" panose="00000500000000000000" pitchFamily="2" charset="0"/>
                <a:ea typeface="Montserrat"/>
                <a:cs typeface="Montserrat"/>
                <a:sym typeface="Montserrat"/>
              </a:rPr>
              <a:t>Poland</a:t>
            </a:r>
            <a:endParaRPr sz="900" b="1">
              <a:solidFill>
                <a:schemeClr val="tx1"/>
              </a:solidFill>
              <a:latin typeface="Montserrat" panose="00000500000000000000" pitchFamily="2" charset="0"/>
              <a:ea typeface="Montserrat"/>
              <a:cs typeface="Montserrat"/>
              <a:sym typeface="Montserrat"/>
            </a:endParaRPr>
          </a:p>
        </p:txBody>
      </p:sp>
      <p:sp>
        <p:nvSpPr>
          <p:cNvPr id="46" name="Google Shape;418;p43">
            <a:extLst>
              <a:ext uri="{FF2B5EF4-FFF2-40B4-BE49-F238E27FC236}">
                <a16:creationId xmlns:a16="http://schemas.microsoft.com/office/drawing/2014/main" id="{FC508F9B-705B-474F-94D8-66B240894BD8}"/>
              </a:ext>
            </a:extLst>
          </p:cNvPr>
          <p:cNvSpPr/>
          <p:nvPr/>
        </p:nvSpPr>
        <p:spPr>
          <a:xfrm>
            <a:off x="7528677" y="2438565"/>
            <a:ext cx="1265700" cy="103831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900" b="1">
                <a:solidFill>
                  <a:schemeClr val="tx1"/>
                </a:solidFill>
                <a:latin typeface="Montserrat" panose="00000500000000000000" pitchFamily="2" charset="0"/>
                <a:ea typeface="Montserrat"/>
                <a:cs typeface="Montserrat"/>
                <a:sym typeface="Montserrat"/>
              </a:rPr>
              <a:t>South Africa</a:t>
            </a:r>
            <a:endParaRPr sz="900" b="1">
              <a:solidFill>
                <a:schemeClr val="tx1"/>
              </a:solidFill>
              <a:latin typeface="Montserrat" panose="00000500000000000000" pitchFamily="2" charset="0"/>
              <a:ea typeface="Montserrat"/>
              <a:cs typeface="Montserrat"/>
              <a:sym typeface="Montserrat"/>
            </a:endParaRPr>
          </a:p>
        </p:txBody>
      </p:sp>
      <p:sp>
        <p:nvSpPr>
          <p:cNvPr id="50" name="Google Shape;415;p43">
            <a:extLst>
              <a:ext uri="{FF2B5EF4-FFF2-40B4-BE49-F238E27FC236}">
                <a16:creationId xmlns:a16="http://schemas.microsoft.com/office/drawing/2014/main" id="{ADF712B1-5885-604F-8B21-D23893BCA9D1}"/>
              </a:ext>
            </a:extLst>
          </p:cNvPr>
          <p:cNvSpPr/>
          <p:nvPr/>
        </p:nvSpPr>
        <p:spPr>
          <a:xfrm>
            <a:off x="3225656" y="3725105"/>
            <a:ext cx="1265700" cy="103831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900" b="1">
                <a:solidFill>
                  <a:schemeClr val="tx1"/>
                </a:solidFill>
                <a:latin typeface="Montserrat" panose="00000500000000000000" pitchFamily="2" charset="0"/>
                <a:ea typeface="Montserrat"/>
                <a:cs typeface="Montserrat"/>
                <a:sym typeface="Montserrat"/>
              </a:rPr>
              <a:t>Spain</a:t>
            </a:r>
            <a:endParaRPr sz="900" b="1">
              <a:solidFill>
                <a:schemeClr val="tx1"/>
              </a:solidFill>
              <a:latin typeface="Montserrat" panose="00000500000000000000" pitchFamily="2" charset="0"/>
              <a:ea typeface="Montserrat"/>
              <a:cs typeface="Montserrat"/>
              <a:sym typeface="Montserrat"/>
            </a:endParaRPr>
          </a:p>
        </p:txBody>
      </p:sp>
      <p:sp>
        <p:nvSpPr>
          <p:cNvPr id="51" name="Google Shape;416;p43">
            <a:extLst>
              <a:ext uri="{FF2B5EF4-FFF2-40B4-BE49-F238E27FC236}">
                <a16:creationId xmlns:a16="http://schemas.microsoft.com/office/drawing/2014/main" id="{7A66072B-27B4-E54D-AE59-587A09E759DB}"/>
              </a:ext>
            </a:extLst>
          </p:cNvPr>
          <p:cNvSpPr/>
          <p:nvPr/>
        </p:nvSpPr>
        <p:spPr>
          <a:xfrm>
            <a:off x="4659996" y="3725105"/>
            <a:ext cx="1265700" cy="103831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900" b="1">
                <a:solidFill>
                  <a:schemeClr val="tx1"/>
                </a:solidFill>
                <a:latin typeface="Montserrat" panose="00000500000000000000" pitchFamily="2" charset="0"/>
                <a:ea typeface="Montserrat"/>
                <a:cs typeface="Montserrat"/>
                <a:sym typeface="Montserrat"/>
              </a:rPr>
              <a:t>Thailand</a:t>
            </a:r>
            <a:endParaRPr sz="900" b="1">
              <a:solidFill>
                <a:schemeClr val="tx1"/>
              </a:solidFill>
              <a:latin typeface="Montserrat" panose="00000500000000000000" pitchFamily="2" charset="0"/>
              <a:ea typeface="Montserrat"/>
              <a:cs typeface="Montserrat"/>
              <a:sym typeface="Montserrat"/>
            </a:endParaRPr>
          </a:p>
        </p:txBody>
      </p:sp>
      <p:sp>
        <p:nvSpPr>
          <p:cNvPr id="52" name="Google Shape;417;p43">
            <a:extLst>
              <a:ext uri="{FF2B5EF4-FFF2-40B4-BE49-F238E27FC236}">
                <a16:creationId xmlns:a16="http://schemas.microsoft.com/office/drawing/2014/main" id="{F6176578-2A55-754A-ACE5-E764BACD40A2}"/>
              </a:ext>
            </a:extLst>
          </p:cNvPr>
          <p:cNvSpPr/>
          <p:nvPr/>
        </p:nvSpPr>
        <p:spPr>
          <a:xfrm>
            <a:off x="6094337" y="3725105"/>
            <a:ext cx="1265700" cy="103831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900" b="1">
                <a:solidFill>
                  <a:schemeClr val="tx1"/>
                </a:solidFill>
                <a:latin typeface="Montserrat" panose="00000500000000000000" pitchFamily="2" charset="0"/>
                <a:ea typeface="Montserrat"/>
                <a:cs typeface="Montserrat"/>
                <a:sym typeface="Montserrat"/>
              </a:rPr>
              <a:t>United Kingdom</a:t>
            </a:r>
            <a:endParaRPr sz="900" b="1">
              <a:solidFill>
                <a:schemeClr val="tx1"/>
              </a:solidFill>
              <a:latin typeface="Montserrat" panose="00000500000000000000" pitchFamily="2" charset="0"/>
              <a:ea typeface="Montserrat"/>
              <a:cs typeface="Montserrat"/>
              <a:sym typeface="Montserrat"/>
            </a:endParaRPr>
          </a:p>
        </p:txBody>
      </p:sp>
      <p:sp>
        <p:nvSpPr>
          <p:cNvPr id="53" name="Google Shape;418;p43">
            <a:extLst>
              <a:ext uri="{FF2B5EF4-FFF2-40B4-BE49-F238E27FC236}">
                <a16:creationId xmlns:a16="http://schemas.microsoft.com/office/drawing/2014/main" id="{22E83135-56F6-4841-9AEB-51A994798780}"/>
              </a:ext>
            </a:extLst>
          </p:cNvPr>
          <p:cNvSpPr/>
          <p:nvPr/>
        </p:nvSpPr>
        <p:spPr>
          <a:xfrm>
            <a:off x="7528677" y="3725105"/>
            <a:ext cx="1265700" cy="103831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900" b="1">
                <a:solidFill>
                  <a:schemeClr val="tx1"/>
                </a:solidFill>
                <a:latin typeface="Montserrat" panose="00000500000000000000" pitchFamily="2" charset="0"/>
                <a:ea typeface="Montserrat"/>
                <a:cs typeface="Montserrat"/>
                <a:sym typeface="Montserrat"/>
              </a:rPr>
              <a:t>U.S.A</a:t>
            </a:r>
            <a:endParaRPr sz="900" b="1">
              <a:solidFill>
                <a:schemeClr val="tx1"/>
              </a:solidFill>
              <a:latin typeface="Montserrat" panose="00000500000000000000" pitchFamily="2" charset="0"/>
              <a:ea typeface="Montserrat"/>
              <a:cs typeface="Montserrat"/>
              <a:sym typeface="Montserrat"/>
            </a:endParaRPr>
          </a:p>
        </p:txBody>
      </p:sp>
      <p:cxnSp>
        <p:nvCxnSpPr>
          <p:cNvPr id="54" name="Google Shape;369;p211">
            <a:extLst>
              <a:ext uri="{FF2B5EF4-FFF2-40B4-BE49-F238E27FC236}">
                <a16:creationId xmlns:a16="http://schemas.microsoft.com/office/drawing/2014/main" id="{12C74F7E-6EC8-D443-B71C-10185988EDDE}"/>
              </a:ext>
            </a:extLst>
          </p:cNvPr>
          <p:cNvCxnSpPr>
            <a:cxnSpLocks/>
          </p:cNvCxnSpPr>
          <p:nvPr/>
        </p:nvCxnSpPr>
        <p:spPr>
          <a:xfrm>
            <a:off x="356976" y="1671180"/>
            <a:ext cx="2700040" cy="0"/>
          </a:xfrm>
          <a:prstGeom prst="straightConnector1">
            <a:avLst/>
          </a:prstGeom>
          <a:noFill/>
          <a:ln w="9525" cap="flat" cmpd="sng">
            <a:solidFill>
              <a:srgbClr val="333333"/>
            </a:solidFill>
            <a:prstDash val="solid"/>
            <a:round/>
            <a:headEnd type="none" w="sm" len="sm"/>
            <a:tailEnd type="none" w="sm" len="sm"/>
          </a:ln>
        </p:spPr>
      </p:cxnSp>
      <p:sp>
        <p:nvSpPr>
          <p:cNvPr id="55" name="Google Shape;370;p211">
            <a:extLst>
              <a:ext uri="{FF2B5EF4-FFF2-40B4-BE49-F238E27FC236}">
                <a16:creationId xmlns:a16="http://schemas.microsoft.com/office/drawing/2014/main" id="{B18621D2-47A5-5C4E-8F0C-62081C13C19D}"/>
              </a:ext>
            </a:extLst>
          </p:cNvPr>
          <p:cNvSpPr txBox="1"/>
          <p:nvPr/>
        </p:nvSpPr>
        <p:spPr>
          <a:xfrm>
            <a:off x="354650" y="1159112"/>
            <a:ext cx="2702365" cy="3000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AU" sz="1100" b="1" i="0" u="none" strike="noStrike" cap="none">
                <a:solidFill>
                  <a:srgbClr val="1A1A1A"/>
                </a:solidFill>
                <a:latin typeface="Montserrat" pitchFamily="2" charset="77"/>
                <a:ea typeface="Avenir"/>
                <a:cs typeface="Avenir"/>
                <a:sym typeface="Avenir"/>
              </a:rPr>
              <a:t>% of working hours lost due to the </a:t>
            </a:r>
          </a:p>
          <a:p>
            <a:pPr marL="0" marR="0" lvl="0" indent="0" algn="l" rtl="0">
              <a:lnSpc>
                <a:spcPct val="100000"/>
              </a:lnSpc>
              <a:spcBef>
                <a:spcPts val="0"/>
              </a:spcBef>
              <a:spcAft>
                <a:spcPts val="0"/>
              </a:spcAft>
              <a:buClr>
                <a:srgbClr val="000000"/>
              </a:buClr>
              <a:buSzPts val="1100"/>
              <a:buFont typeface="Arial"/>
              <a:buNone/>
            </a:pPr>
            <a:r>
              <a:rPr lang="en-AU" sz="1100" b="1" i="0" u="none" strike="noStrike" cap="none">
                <a:solidFill>
                  <a:srgbClr val="1A1A1A"/>
                </a:solidFill>
                <a:latin typeface="Montserrat" pitchFamily="2" charset="77"/>
                <a:ea typeface="Avenir"/>
                <a:cs typeface="Avenir"/>
                <a:sym typeface="Avenir"/>
              </a:rPr>
              <a:t>COVID-19 crisis</a:t>
            </a:r>
            <a:endParaRPr sz="800" b="0" i="0" u="none" strike="noStrike" cap="none">
              <a:solidFill>
                <a:srgbClr val="000000"/>
              </a:solidFill>
              <a:latin typeface="Montserrat" pitchFamily="2" charset="77"/>
              <a:ea typeface="Avenir"/>
              <a:cs typeface="Avenir"/>
              <a:sym typeface="Avenir"/>
            </a:endParaRPr>
          </a:p>
        </p:txBody>
      </p:sp>
      <p:grpSp>
        <p:nvGrpSpPr>
          <p:cNvPr id="59" name="Google Shape;387;p211">
            <a:extLst>
              <a:ext uri="{FF2B5EF4-FFF2-40B4-BE49-F238E27FC236}">
                <a16:creationId xmlns:a16="http://schemas.microsoft.com/office/drawing/2014/main" id="{17386C1D-E791-DE48-B584-71071E8D2414}"/>
              </a:ext>
            </a:extLst>
          </p:cNvPr>
          <p:cNvGrpSpPr/>
          <p:nvPr/>
        </p:nvGrpSpPr>
        <p:grpSpPr>
          <a:xfrm rot="5400000">
            <a:off x="173065" y="1967734"/>
            <a:ext cx="674029" cy="307799"/>
            <a:chOff x="3272278" y="2468250"/>
            <a:chExt cx="674029" cy="307799"/>
          </a:xfrm>
        </p:grpSpPr>
        <p:sp>
          <p:nvSpPr>
            <p:cNvPr id="60" name="Google Shape;388;p211">
              <a:extLst>
                <a:ext uri="{FF2B5EF4-FFF2-40B4-BE49-F238E27FC236}">
                  <a16:creationId xmlns:a16="http://schemas.microsoft.com/office/drawing/2014/main" id="{B801501D-8361-6948-BA93-F225B7AA1B5C}"/>
                </a:ext>
              </a:extLst>
            </p:cNvPr>
            <p:cNvSpPr/>
            <p:nvPr/>
          </p:nvSpPr>
          <p:spPr>
            <a:xfrm rot="-8100000">
              <a:off x="3317354"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389;p211">
              <a:extLst>
                <a:ext uri="{FF2B5EF4-FFF2-40B4-BE49-F238E27FC236}">
                  <a16:creationId xmlns:a16="http://schemas.microsoft.com/office/drawing/2014/main" id="{4C698DC6-7893-0D44-8EEB-148BBDC32F88}"/>
                </a:ext>
              </a:extLst>
            </p:cNvPr>
            <p:cNvSpPr/>
            <p:nvPr/>
          </p:nvSpPr>
          <p:spPr>
            <a:xfrm rot="-8100000">
              <a:off x="3500468"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390;p211">
              <a:extLst>
                <a:ext uri="{FF2B5EF4-FFF2-40B4-BE49-F238E27FC236}">
                  <a16:creationId xmlns:a16="http://schemas.microsoft.com/office/drawing/2014/main" id="{DC7C17F5-E235-D549-BBD8-620F0AF0D388}"/>
                </a:ext>
              </a:extLst>
            </p:cNvPr>
            <p:cNvSpPr/>
            <p:nvPr/>
          </p:nvSpPr>
          <p:spPr>
            <a:xfrm rot="-8100000">
              <a:off x="3683583"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3" name="TextBox 62">
            <a:extLst>
              <a:ext uri="{FF2B5EF4-FFF2-40B4-BE49-F238E27FC236}">
                <a16:creationId xmlns:a16="http://schemas.microsoft.com/office/drawing/2014/main" id="{E12A48D0-A8E6-4D4C-B671-175DBEEB2606}"/>
              </a:ext>
            </a:extLst>
          </p:cNvPr>
          <p:cNvSpPr txBox="1"/>
          <p:nvPr/>
        </p:nvSpPr>
        <p:spPr>
          <a:xfrm>
            <a:off x="250646" y="2531523"/>
            <a:ext cx="2799018" cy="954107"/>
          </a:xfrm>
          <a:prstGeom prst="rect">
            <a:avLst/>
          </a:prstGeom>
          <a:noFill/>
        </p:spPr>
        <p:txBody>
          <a:bodyPr wrap="square">
            <a:spAutoFit/>
          </a:bodyPr>
          <a:lstStyle/>
          <a:p>
            <a:r>
              <a:rPr lang="en-AU">
                <a:latin typeface="Montserrat" panose="00000500000000000000" pitchFamily="2" charset="0"/>
              </a:rPr>
              <a:t>“Deficit in hours worked globally </a:t>
            </a:r>
            <a:r>
              <a:rPr lang="en-AU" b="1">
                <a:latin typeface="Montserrat" panose="00000500000000000000" pitchFamily="2" charset="0"/>
              </a:rPr>
              <a:t>equivalent to 52 million full-time jobs</a:t>
            </a:r>
            <a:r>
              <a:rPr lang="en-AU">
                <a:latin typeface="Montserrat" panose="00000500000000000000" pitchFamily="2" charset="0"/>
              </a:rPr>
              <a:t>, vs Q4 2019”</a:t>
            </a:r>
          </a:p>
        </p:txBody>
      </p:sp>
      <p:graphicFrame>
        <p:nvGraphicFramePr>
          <p:cNvPr id="64" name="Google Shape;373;p211">
            <a:extLst>
              <a:ext uri="{FF2B5EF4-FFF2-40B4-BE49-F238E27FC236}">
                <a16:creationId xmlns:a16="http://schemas.microsoft.com/office/drawing/2014/main" id="{32EE71F2-97D3-DB40-A3B5-1E60E7578EF7}"/>
              </a:ext>
            </a:extLst>
          </p:cNvPr>
          <p:cNvGraphicFramePr/>
          <p:nvPr/>
        </p:nvGraphicFramePr>
        <p:xfrm>
          <a:off x="3073248" y="1443259"/>
          <a:ext cx="1265701" cy="6166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2" name="Google Shape;379;p211">
            <a:extLst>
              <a:ext uri="{FF2B5EF4-FFF2-40B4-BE49-F238E27FC236}">
                <a16:creationId xmlns:a16="http://schemas.microsoft.com/office/drawing/2014/main" id="{7BC81054-6F76-6F44-814B-DAED9291CBD0}"/>
              </a:ext>
            </a:extLst>
          </p:cNvPr>
          <p:cNvGraphicFramePr/>
          <p:nvPr/>
        </p:nvGraphicFramePr>
        <p:xfrm>
          <a:off x="4507587" y="1428926"/>
          <a:ext cx="1265700" cy="6310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3" name="Google Shape;374;p211">
            <a:extLst>
              <a:ext uri="{FF2B5EF4-FFF2-40B4-BE49-F238E27FC236}">
                <a16:creationId xmlns:a16="http://schemas.microsoft.com/office/drawing/2014/main" id="{9EA047C1-B29D-0946-A126-A99EC0F3AFBE}"/>
              </a:ext>
            </a:extLst>
          </p:cNvPr>
          <p:cNvGraphicFramePr/>
          <p:nvPr/>
        </p:nvGraphicFramePr>
        <p:xfrm>
          <a:off x="5941924" y="1443253"/>
          <a:ext cx="1265701" cy="61665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4" name="Google Shape;377;p211">
            <a:extLst>
              <a:ext uri="{FF2B5EF4-FFF2-40B4-BE49-F238E27FC236}">
                <a16:creationId xmlns:a16="http://schemas.microsoft.com/office/drawing/2014/main" id="{A2C07247-23CF-B841-9500-236460211DC1}"/>
              </a:ext>
            </a:extLst>
          </p:cNvPr>
          <p:cNvGraphicFramePr/>
          <p:nvPr/>
        </p:nvGraphicFramePr>
        <p:xfrm>
          <a:off x="7371342" y="1443253"/>
          <a:ext cx="1265701" cy="61668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5" name="Google Shape;376;p211">
            <a:extLst>
              <a:ext uri="{FF2B5EF4-FFF2-40B4-BE49-F238E27FC236}">
                <a16:creationId xmlns:a16="http://schemas.microsoft.com/office/drawing/2014/main" id="{B824C93F-9D41-E84D-8FDE-36741D3D89A4}"/>
              </a:ext>
            </a:extLst>
          </p:cNvPr>
          <p:cNvGraphicFramePr/>
          <p:nvPr/>
        </p:nvGraphicFramePr>
        <p:xfrm>
          <a:off x="3073249" y="2740431"/>
          <a:ext cx="1265700" cy="62731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6" name="Google Shape;381;p211">
            <a:extLst>
              <a:ext uri="{FF2B5EF4-FFF2-40B4-BE49-F238E27FC236}">
                <a16:creationId xmlns:a16="http://schemas.microsoft.com/office/drawing/2014/main" id="{0EB33B62-3157-5448-A892-C4E1B9F0FB71}"/>
              </a:ext>
            </a:extLst>
          </p:cNvPr>
          <p:cNvGraphicFramePr/>
          <p:nvPr/>
        </p:nvGraphicFramePr>
        <p:xfrm>
          <a:off x="4514941" y="2751058"/>
          <a:ext cx="1258346" cy="61669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77" name="Google Shape;383;p211">
            <a:extLst>
              <a:ext uri="{FF2B5EF4-FFF2-40B4-BE49-F238E27FC236}">
                <a16:creationId xmlns:a16="http://schemas.microsoft.com/office/drawing/2014/main" id="{881D5039-FE13-564E-9506-4B09FA9BB16F}"/>
              </a:ext>
            </a:extLst>
          </p:cNvPr>
          <p:cNvGraphicFramePr/>
          <p:nvPr/>
        </p:nvGraphicFramePr>
        <p:xfrm>
          <a:off x="5924996" y="2761698"/>
          <a:ext cx="1265701" cy="6060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8" name="Google Shape;378;p211">
            <a:extLst>
              <a:ext uri="{FF2B5EF4-FFF2-40B4-BE49-F238E27FC236}">
                <a16:creationId xmlns:a16="http://schemas.microsoft.com/office/drawing/2014/main" id="{D865DAC9-FC38-2349-BAFF-67F9E236F966}"/>
              </a:ext>
            </a:extLst>
          </p:cNvPr>
          <p:cNvGraphicFramePr/>
          <p:nvPr/>
        </p:nvGraphicFramePr>
        <p:xfrm>
          <a:off x="7371342" y="2751057"/>
          <a:ext cx="1265701" cy="616694"/>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79" name="Google Shape;380;p211">
            <a:extLst>
              <a:ext uri="{FF2B5EF4-FFF2-40B4-BE49-F238E27FC236}">
                <a16:creationId xmlns:a16="http://schemas.microsoft.com/office/drawing/2014/main" id="{5A725449-C0ED-0F48-8884-3AC7D04E13A1}"/>
              </a:ext>
            </a:extLst>
          </p:cNvPr>
          <p:cNvGraphicFramePr/>
          <p:nvPr/>
        </p:nvGraphicFramePr>
        <p:xfrm>
          <a:off x="3073248" y="4026970"/>
          <a:ext cx="1258351" cy="602116"/>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81" name="Google Shape;384;p211">
            <a:extLst>
              <a:ext uri="{FF2B5EF4-FFF2-40B4-BE49-F238E27FC236}">
                <a16:creationId xmlns:a16="http://schemas.microsoft.com/office/drawing/2014/main" id="{27D650B3-3665-EE4C-924B-53C21E9B6DB6}"/>
              </a:ext>
            </a:extLst>
          </p:cNvPr>
          <p:cNvGraphicFramePr/>
          <p:nvPr/>
        </p:nvGraphicFramePr>
        <p:xfrm>
          <a:off x="4507587" y="4026969"/>
          <a:ext cx="1265700" cy="61665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82" name="Google Shape;382;p211">
            <a:extLst>
              <a:ext uri="{FF2B5EF4-FFF2-40B4-BE49-F238E27FC236}">
                <a16:creationId xmlns:a16="http://schemas.microsoft.com/office/drawing/2014/main" id="{69C5A9DE-9AEE-9F41-8197-52FE41EC3BC2}"/>
              </a:ext>
            </a:extLst>
          </p:cNvPr>
          <p:cNvGraphicFramePr/>
          <p:nvPr/>
        </p:nvGraphicFramePr>
        <p:xfrm>
          <a:off x="5949277" y="4026969"/>
          <a:ext cx="1258347" cy="61665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83" name="Google Shape;384;p211">
            <a:extLst>
              <a:ext uri="{FF2B5EF4-FFF2-40B4-BE49-F238E27FC236}">
                <a16:creationId xmlns:a16="http://schemas.microsoft.com/office/drawing/2014/main" id="{EA43D3E3-50EE-884D-B0EF-2443CE530916}"/>
              </a:ext>
            </a:extLst>
          </p:cNvPr>
          <p:cNvGraphicFramePr/>
          <p:nvPr/>
        </p:nvGraphicFramePr>
        <p:xfrm>
          <a:off x="7368916" y="4026969"/>
          <a:ext cx="1265701" cy="616649"/>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84" name="Google Shape;371;p211">
            <a:extLst>
              <a:ext uri="{FF2B5EF4-FFF2-40B4-BE49-F238E27FC236}">
                <a16:creationId xmlns:a16="http://schemas.microsoft.com/office/drawing/2014/main" id="{EDD7F476-8644-1945-8606-F371BDE64263}"/>
              </a:ext>
            </a:extLst>
          </p:cNvPr>
          <p:cNvGraphicFramePr/>
          <p:nvPr/>
        </p:nvGraphicFramePr>
        <p:xfrm>
          <a:off x="360111" y="3963090"/>
          <a:ext cx="672821" cy="685830"/>
        </p:xfrm>
        <a:graphic>
          <a:graphicData uri="http://schemas.openxmlformats.org/drawingml/2006/table">
            <a:tbl>
              <a:tblPr firstRow="1" bandRow="1">
                <a:noFill/>
              </a:tblPr>
              <a:tblGrid>
                <a:gridCol w="672821">
                  <a:extLst>
                    <a:ext uri="{9D8B030D-6E8A-4147-A177-3AD203B41FA5}">
                      <a16:colId xmlns:a16="http://schemas.microsoft.com/office/drawing/2014/main" val="20000"/>
                    </a:ext>
                  </a:extLst>
                </a:gridCol>
              </a:tblGrid>
              <a:tr h="203765">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a:solidFill>
                            <a:schemeClr val="bg1">
                              <a:lumMod val="50000"/>
                            </a:schemeClr>
                          </a:solidFill>
                          <a:latin typeface="Montserrat" pitchFamily="2" charset="77"/>
                          <a:ea typeface="Avenir"/>
                          <a:cs typeface="Avenir"/>
                          <a:sym typeface="Avenir"/>
                        </a:rPr>
                        <a:t>■</a:t>
                      </a:r>
                      <a:r>
                        <a:rPr lang="en" sz="900" u="none" strike="noStrike" cap="none">
                          <a:solidFill>
                            <a:schemeClr val="tx1"/>
                          </a:solidFill>
                          <a:latin typeface="Montserrat" pitchFamily="2" charset="77"/>
                          <a:ea typeface="Avenir"/>
                          <a:cs typeface="Avenir"/>
                          <a:sym typeface="Avenir"/>
                        </a:rPr>
                        <a:t> 2020</a:t>
                      </a:r>
                      <a:endParaRPr sz="900" b="1" u="none" strike="noStrike" cap="none" baseline="30000">
                        <a:solidFill>
                          <a:schemeClr val="tx1"/>
                        </a:solidFill>
                        <a:latin typeface="Montserrat" pitchFamily="2" charset="77"/>
                        <a:ea typeface="Avenir"/>
                        <a:cs typeface="Avenir"/>
                        <a:sym typeface="Avenir"/>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03765">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a:solidFill>
                            <a:schemeClr val="tx1"/>
                          </a:solidFill>
                          <a:latin typeface="Montserrat" pitchFamily="2" charset="77"/>
                          <a:ea typeface="Avenir"/>
                          <a:cs typeface="Avenir"/>
                          <a:sym typeface="Avenir"/>
                        </a:rPr>
                        <a:t>■ 2021</a:t>
                      </a:r>
                      <a:endParaRPr sz="1800" u="none" strike="noStrike" cap="none">
                        <a:solidFill>
                          <a:schemeClr val="tx1"/>
                        </a:solidFill>
                        <a:latin typeface="Montserrat" pitchFamily="2" charset="77"/>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058095533"/>
                  </a:ext>
                </a:extLst>
              </a:tr>
              <a:tr h="203765">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a:solidFill>
                            <a:schemeClr val="accent2"/>
                          </a:solidFill>
                          <a:latin typeface="Montserrat" pitchFamily="2" charset="77"/>
                          <a:ea typeface="Avenir"/>
                          <a:cs typeface="Avenir"/>
                          <a:sym typeface="Avenir"/>
                        </a:rPr>
                        <a:t>■</a:t>
                      </a:r>
                      <a:r>
                        <a:rPr lang="en" sz="900" u="none" strike="noStrike" cap="none">
                          <a:solidFill>
                            <a:schemeClr val="tx1"/>
                          </a:solidFill>
                          <a:latin typeface="Montserrat" pitchFamily="2" charset="77"/>
                          <a:ea typeface="Avenir"/>
                          <a:cs typeface="Avenir"/>
                          <a:sym typeface="Avenir"/>
                        </a:rPr>
                        <a:t> 2022*</a:t>
                      </a:r>
                      <a:endParaRPr sz="2000">
                        <a:solidFill>
                          <a:schemeClr val="tx1"/>
                        </a:solidFill>
                        <a:latin typeface="Montserrat" pitchFamily="2" charset="77"/>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18377938"/>
                  </a:ext>
                </a:extLst>
              </a:tr>
            </a:tbl>
          </a:graphicData>
        </a:graphic>
      </p:graphicFrame>
    </p:spTree>
    <p:extLst>
      <p:ext uri="{BB962C8B-B14F-4D97-AF65-F5344CB8AC3E}">
        <p14:creationId xmlns:p14="http://schemas.microsoft.com/office/powerpoint/2010/main" val="10111233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p:txBody>
          <a:bodyPr/>
          <a:lstStyle/>
          <a:p>
            <a:r>
              <a:rPr lang="en-US"/>
              <a:t>Covid has contributed to increased spending polarization over time</a:t>
            </a:r>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US"/>
              <a:t>Source: NielsenIQ 2022 Consumer Outlook </a:t>
            </a:r>
            <a:br>
              <a:rPr lang="en-US"/>
            </a:br>
            <a:r>
              <a:rPr lang="en-US"/>
              <a:t>Q. Which of the following statements best describes your current ability to spend?  Trended over last 2 years . </a:t>
            </a:r>
          </a:p>
          <a:p>
            <a:r>
              <a:rPr lang="en-US"/>
              <a:t>NB Country sample in Q4 20 is different to other waves (10 common markets out of 16) Q4 2018 is reflective of 65 global markets</a:t>
            </a:r>
          </a:p>
        </p:txBody>
      </p:sp>
      <p:graphicFrame>
        <p:nvGraphicFramePr>
          <p:cNvPr id="6" name="Chart 5">
            <a:extLst>
              <a:ext uri="{FF2B5EF4-FFF2-40B4-BE49-F238E27FC236}">
                <a16:creationId xmlns:a16="http://schemas.microsoft.com/office/drawing/2014/main" id="{87DB1904-D220-8444-B4BF-7B6D7408EBC5}"/>
              </a:ext>
            </a:extLst>
          </p:cNvPr>
          <p:cNvGraphicFramePr/>
          <p:nvPr/>
        </p:nvGraphicFramePr>
        <p:xfrm>
          <a:off x="354650" y="1828804"/>
          <a:ext cx="8434700" cy="259518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85C4EB48-352B-5E49-9236-D002F4191D6F}"/>
              </a:ext>
            </a:extLst>
          </p:cNvPr>
          <p:cNvSpPr/>
          <p:nvPr/>
        </p:nvSpPr>
        <p:spPr>
          <a:xfrm>
            <a:off x="354650" y="1813794"/>
            <a:ext cx="8434700" cy="44026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C7C766F2-2B0F-1149-9BDF-482CA3DAFCE5}"/>
              </a:ext>
            </a:extLst>
          </p:cNvPr>
          <p:cNvCxnSpPr>
            <a:cxnSpLocks/>
          </p:cNvCxnSpPr>
          <p:nvPr/>
        </p:nvCxnSpPr>
        <p:spPr>
          <a:xfrm>
            <a:off x="1253067" y="2365358"/>
            <a:ext cx="7536283"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Google Shape;1606;p117">
            <a:extLst>
              <a:ext uri="{FF2B5EF4-FFF2-40B4-BE49-F238E27FC236}">
                <a16:creationId xmlns:a16="http://schemas.microsoft.com/office/drawing/2014/main" id="{CCEBB816-DF31-2848-B77C-3B73544BC49A}"/>
              </a:ext>
            </a:extLst>
          </p:cNvPr>
          <p:cNvCxnSpPr>
            <a:cxnSpLocks/>
          </p:cNvCxnSpPr>
          <p:nvPr/>
        </p:nvCxnSpPr>
        <p:spPr>
          <a:xfrm>
            <a:off x="354650" y="1745725"/>
            <a:ext cx="8434700" cy="0"/>
          </a:xfrm>
          <a:prstGeom prst="straightConnector1">
            <a:avLst/>
          </a:prstGeom>
          <a:noFill/>
          <a:ln w="9525" cap="flat" cmpd="sng">
            <a:solidFill>
              <a:srgbClr val="333333"/>
            </a:solidFill>
            <a:prstDash val="solid"/>
            <a:round/>
            <a:headEnd type="none" w="med" len="med"/>
            <a:tailEnd type="none" w="med" len="med"/>
          </a:ln>
        </p:spPr>
      </p:cxnSp>
      <p:sp>
        <p:nvSpPr>
          <p:cNvPr id="10" name="Google Shape;1607;p117">
            <a:extLst>
              <a:ext uri="{FF2B5EF4-FFF2-40B4-BE49-F238E27FC236}">
                <a16:creationId xmlns:a16="http://schemas.microsoft.com/office/drawing/2014/main" id="{661088BA-BF7C-894A-8002-2F6E115ADF29}"/>
              </a:ext>
            </a:extLst>
          </p:cNvPr>
          <p:cNvSpPr txBox="1"/>
          <p:nvPr/>
        </p:nvSpPr>
        <p:spPr>
          <a:xfrm>
            <a:off x="354650" y="1225620"/>
            <a:ext cx="3804300"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a:solidFill>
                  <a:srgbClr val="1A1A1A"/>
                </a:solidFill>
                <a:latin typeface="Montserrat" panose="00000500000000000000" pitchFamily="2" charset="0"/>
                <a:ea typeface="Montserrat"/>
                <a:cs typeface="Montserrat"/>
                <a:sym typeface="Montserrat"/>
              </a:rPr>
              <a:t>Spending ability over time</a:t>
            </a:r>
            <a:br>
              <a:rPr lang="en" b="1">
                <a:solidFill>
                  <a:srgbClr val="000000"/>
                </a:solidFill>
                <a:latin typeface="Montserrat" panose="00000500000000000000" pitchFamily="2" charset="0"/>
                <a:ea typeface="Montserrat"/>
                <a:cs typeface="Montserrat"/>
                <a:sym typeface="Montserrat"/>
              </a:rPr>
            </a:br>
            <a:endParaRPr sz="1000">
              <a:solidFill>
                <a:srgbClr val="000000"/>
              </a:solidFill>
              <a:latin typeface="Montserrat" panose="00000500000000000000" pitchFamily="2" charset="0"/>
              <a:ea typeface="Montserrat Light"/>
              <a:cs typeface="Montserrat Light"/>
              <a:sym typeface="Montserrat Light"/>
            </a:endParaRPr>
          </a:p>
        </p:txBody>
      </p:sp>
    </p:spTree>
    <p:extLst>
      <p:ext uri="{BB962C8B-B14F-4D97-AF65-F5344CB8AC3E}">
        <p14:creationId xmlns:p14="http://schemas.microsoft.com/office/powerpoint/2010/main" val="30851321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p:txBody>
          <a:bodyPr/>
          <a:lstStyle/>
          <a:p>
            <a:r>
              <a:rPr lang="en-US"/>
              <a:t>Greater vigilance to spending with prolonged recovery trajectories </a:t>
            </a:r>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US"/>
              <a:t>Source: NielsenIQ 2022 Consumer Outlook </a:t>
            </a:r>
            <a:br>
              <a:rPr lang="en-US"/>
            </a:br>
            <a:r>
              <a:rPr lang="en-US"/>
              <a:t>Q. Is your household consciously watching what it now spends because of the impact of COVID-19?   Trended over last 2 years . </a:t>
            </a:r>
          </a:p>
          <a:p>
            <a:r>
              <a:rPr lang="en-US"/>
              <a:t>NB Country sample in Q4 20 is different to other waves (10 common markets out of 16)</a:t>
            </a:r>
          </a:p>
        </p:txBody>
      </p:sp>
      <p:cxnSp>
        <p:nvCxnSpPr>
          <p:cNvPr id="6" name="Google Shape;1606;p117">
            <a:extLst>
              <a:ext uri="{FF2B5EF4-FFF2-40B4-BE49-F238E27FC236}">
                <a16:creationId xmlns:a16="http://schemas.microsoft.com/office/drawing/2014/main" id="{65ACC464-06E2-A24D-BDB9-F39B2A02B8F0}"/>
              </a:ext>
            </a:extLst>
          </p:cNvPr>
          <p:cNvCxnSpPr>
            <a:cxnSpLocks/>
          </p:cNvCxnSpPr>
          <p:nvPr/>
        </p:nvCxnSpPr>
        <p:spPr>
          <a:xfrm>
            <a:off x="354650" y="1745725"/>
            <a:ext cx="8434700" cy="0"/>
          </a:xfrm>
          <a:prstGeom prst="straightConnector1">
            <a:avLst/>
          </a:prstGeom>
          <a:noFill/>
          <a:ln w="9525" cap="flat" cmpd="sng">
            <a:solidFill>
              <a:srgbClr val="333333"/>
            </a:solidFill>
            <a:prstDash val="solid"/>
            <a:round/>
            <a:headEnd type="none" w="med" len="med"/>
            <a:tailEnd type="none" w="med" len="med"/>
          </a:ln>
        </p:spPr>
      </p:cxnSp>
      <p:sp>
        <p:nvSpPr>
          <p:cNvPr id="7" name="Google Shape;1607;p117">
            <a:extLst>
              <a:ext uri="{FF2B5EF4-FFF2-40B4-BE49-F238E27FC236}">
                <a16:creationId xmlns:a16="http://schemas.microsoft.com/office/drawing/2014/main" id="{D3E38E0B-4AA2-D845-BB83-8EA18827458B}"/>
              </a:ext>
            </a:extLst>
          </p:cNvPr>
          <p:cNvSpPr txBox="1"/>
          <p:nvPr/>
        </p:nvSpPr>
        <p:spPr>
          <a:xfrm>
            <a:off x="354650" y="1225620"/>
            <a:ext cx="8434700" cy="300000"/>
          </a:xfrm>
          <a:prstGeom prst="rect">
            <a:avLst/>
          </a:prstGeom>
          <a:noFill/>
          <a:ln>
            <a:noFill/>
          </a:ln>
        </p:spPr>
        <p:txBody>
          <a:bodyPr spcFirstLastPara="1" wrap="square" lIns="0" tIns="45700" rIns="0" bIns="45700" anchor="t" anchorCtr="0">
            <a:noAutofit/>
          </a:bodyPr>
          <a:lstStyle/>
          <a:p>
            <a:pPr lvl="0">
              <a:spcAft>
                <a:spcPts val="1200"/>
              </a:spcAft>
              <a:buSzPts val="1100"/>
            </a:pPr>
            <a:r>
              <a:rPr lang="en-NZ" sz="1300" b="1">
                <a:solidFill>
                  <a:srgbClr val="1A1A1A"/>
                </a:solidFill>
                <a:latin typeface="Montserrat" panose="00000500000000000000" pitchFamily="2" charset="0"/>
                <a:ea typeface="Montserrat"/>
                <a:cs typeface="Montserrat"/>
                <a:sym typeface="Montserrat"/>
              </a:rPr>
              <a:t>Consciously watching spend due to COVID-19</a:t>
            </a:r>
            <a:br>
              <a:rPr lang="en" b="1">
                <a:solidFill>
                  <a:srgbClr val="000000"/>
                </a:solidFill>
                <a:latin typeface="Montserrat" panose="00000500000000000000" pitchFamily="2" charset="0"/>
                <a:ea typeface="Montserrat"/>
                <a:cs typeface="Montserrat"/>
                <a:sym typeface="Montserrat"/>
              </a:rPr>
            </a:br>
            <a:endParaRPr lang="en-NZ" sz="1000">
              <a:solidFill>
                <a:srgbClr val="000000"/>
              </a:solidFill>
              <a:latin typeface="Montserrat" panose="00000500000000000000" pitchFamily="2" charset="0"/>
              <a:ea typeface="Montserrat Light"/>
              <a:cs typeface="Montserrat Light"/>
              <a:sym typeface="Montserrat Light"/>
            </a:endParaRPr>
          </a:p>
        </p:txBody>
      </p:sp>
      <p:graphicFrame>
        <p:nvGraphicFramePr>
          <p:cNvPr id="8" name="Chart 7">
            <a:extLst>
              <a:ext uri="{FF2B5EF4-FFF2-40B4-BE49-F238E27FC236}">
                <a16:creationId xmlns:a16="http://schemas.microsoft.com/office/drawing/2014/main" id="{60FAFBE7-9498-CD41-97F6-56AB21113AE8}"/>
              </a:ext>
            </a:extLst>
          </p:cNvPr>
          <p:cNvGraphicFramePr/>
          <p:nvPr/>
        </p:nvGraphicFramePr>
        <p:xfrm>
          <a:off x="354650" y="1882587"/>
          <a:ext cx="8434800" cy="27211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100289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p:txBody>
          <a:bodyPr/>
          <a:lstStyle/>
          <a:p>
            <a:r>
              <a:rPr lang="en-US"/>
              <a:t>Wealth inequality continues to widen</a:t>
            </a:r>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US"/>
              <a:t>Sources and series: wir2022.wid.world/methodology</a:t>
            </a:r>
          </a:p>
        </p:txBody>
      </p:sp>
      <p:cxnSp>
        <p:nvCxnSpPr>
          <p:cNvPr id="6" name="Google Shape;1606;p117">
            <a:extLst>
              <a:ext uri="{FF2B5EF4-FFF2-40B4-BE49-F238E27FC236}">
                <a16:creationId xmlns:a16="http://schemas.microsoft.com/office/drawing/2014/main" id="{F4FC35A2-948D-AB43-A617-846911E74855}"/>
              </a:ext>
            </a:extLst>
          </p:cNvPr>
          <p:cNvCxnSpPr>
            <a:cxnSpLocks/>
          </p:cNvCxnSpPr>
          <p:nvPr/>
        </p:nvCxnSpPr>
        <p:spPr>
          <a:xfrm>
            <a:off x="354650" y="1745725"/>
            <a:ext cx="8434700" cy="0"/>
          </a:xfrm>
          <a:prstGeom prst="straightConnector1">
            <a:avLst/>
          </a:prstGeom>
          <a:noFill/>
          <a:ln w="9525" cap="flat" cmpd="sng">
            <a:solidFill>
              <a:srgbClr val="333333"/>
            </a:solidFill>
            <a:prstDash val="solid"/>
            <a:round/>
            <a:headEnd type="none" w="med" len="med"/>
            <a:tailEnd type="none" w="med" len="med"/>
          </a:ln>
        </p:spPr>
      </p:cxnSp>
      <p:sp>
        <p:nvSpPr>
          <p:cNvPr id="7" name="Google Shape;1607;p117">
            <a:extLst>
              <a:ext uri="{FF2B5EF4-FFF2-40B4-BE49-F238E27FC236}">
                <a16:creationId xmlns:a16="http://schemas.microsoft.com/office/drawing/2014/main" id="{D90BE868-AFCB-F94E-BF9F-6A8E48CB91DE}"/>
              </a:ext>
            </a:extLst>
          </p:cNvPr>
          <p:cNvSpPr txBox="1"/>
          <p:nvPr/>
        </p:nvSpPr>
        <p:spPr>
          <a:xfrm>
            <a:off x="354650" y="1225620"/>
            <a:ext cx="8434700" cy="300000"/>
          </a:xfrm>
          <a:prstGeom prst="rect">
            <a:avLst/>
          </a:prstGeom>
          <a:noFill/>
          <a:ln>
            <a:noFill/>
          </a:ln>
        </p:spPr>
        <p:txBody>
          <a:bodyPr spcFirstLastPara="1" wrap="square" lIns="0" tIns="45700" rIns="0" bIns="45700" anchor="t" anchorCtr="0">
            <a:noAutofit/>
          </a:bodyPr>
          <a:lstStyle/>
          <a:p>
            <a:pPr lvl="0">
              <a:spcAft>
                <a:spcPts val="1200"/>
              </a:spcAft>
              <a:buSzPts val="1100"/>
            </a:pPr>
            <a:r>
              <a:rPr lang="en-NZ" sz="1300" b="1">
                <a:solidFill>
                  <a:srgbClr val="1A1A1A"/>
                </a:solidFill>
                <a:latin typeface="Montserrat" panose="00000500000000000000" pitchFamily="2" charset="0"/>
                <a:ea typeface="Montserrat"/>
                <a:cs typeface="Montserrat"/>
                <a:sym typeface="Montserrat"/>
              </a:rPr>
              <a:t>Wealth inequality across population, income and wealth</a:t>
            </a:r>
            <a:br>
              <a:rPr lang="en" b="1">
                <a:solidFill>
                  <a:srgbClr val="000000"/>
                </a:solidFill>
                <a:latin typeface="Montserrat" panose="00000500000000000000" pitchFamily="2" charset="0"/>
                <a:ea typeface="Montserrat"/>
                <a:cs typeface="Montserrat"/>
                <a:sym typeface="Montserrat"/>
              </a:rPr>
            </a:br>
            <a:endParaRPr lang="en-NZ" sz="1000">
              <a:solidFill>
                <a:srgbClr val="000000"/>
              </a:solidFill>
              <a:latin typeface="Montserrat" panose="00000500000000000000" pitchFamily="2" charset="0"/>
              <a:ea typeface="Montserrat Light"/>
              <a:cs typeface="Montserrat Light"/>
              <a:sym typeface="Montserrat Light"/>
            </a:endParaRPr>
          </a:p>
        </p:txBody>
      </p:sp>
      <p:graphicFrame>
        <p:nvGraphicFramePr>
          <p:cNvPr id="8" name="Chart 7">
            <a:extLst>
              <a:ext uri="{FF2B5EF4-FFF2-40B4-BE49-F238E27FC236}">
                <a16:creationId xmlns:a16="http://schemas.microsoft.com/office/drawing/2014/main" id="{318F196B-36AA-7646-9EA7-B3A3C9E828C8}"/>
              </a:ext>
            </a:extLst>
          </p:cNvPr>
          <p:cNvGraphicFramePr/>
          <p:nvPr/>
        </p:nvGraphicFramePr>
        <p:xfrm>
          <a:off x="354650" y="1882587"/>
          <a:ext cx="8434800" cy="27211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593566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1591"/>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803D49CB-0375-024A-8318-8461CD845275}"/>
              </a:ext>
            </a:extLst>
          </p:cNvPr>
          <p:cNvGraphicFramePr/>
          <p:nvPr>
            <p:extLst>
              <p:ext uri="{D42A27DB-BD31-4B8C-83A1-F6EECF244321}">
                <p14:modId xmlns:p14="http://schemas.microsoft.com/office/powerpoint/2010/main" val="162221433"/>
              </p:ext>
            </p:extLst>
          </p:nvPr>
        </p:nvGraphicFramePr>
        <p:xfrm>
          <a:off x="354550" y="1703199"/>
          <a:ext cx="3837310" cy="29045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E6076625-05BB-4D4D-9DAD-F87590C0AB71}"/>
              </a:ext>
            </a:extLst>
          </p:cNvPr>
          <p:cNvGraphicFramePr/>
          <p:nvPr>
            <p:extLst>
              <p:ext uri="{D42A27DB-BD31-4B8C-83A1-F6EECF244321}">
                <p14:modId xmlns:p14="http://schemas.microsoft.com/office/powerpoint/2010/main" val="1597688374"/>
              </p:ext>
            </p:extLst>
          </p:nvPr>
        </p:nvGraphicFramePr>
        <p:xfrm>
          <a:off x="4952040" y="1740674"/>
          <a:ext cx="3837310" cy="2904582"/>
        </p:xfrm>
        <a:graphic>
          <a:graphicData uri="http://schemas.openxmlformats.org/drawingml/2006/chart">
            <c:chart xmlns:c="http://schemas.openxmlformats.org/drawingml/2006/chart" xmlns:r="http://schemas.openxmlformats.org/officeDocument/2006/relationships" r:id="rId4"/>
          </a:graphicData>
        </a:graphic>
      </p:graphicFrame>
      <p:sp>
        <p:nvSpPr>
          <p:cNvPr id="1592" name="Google Shape;1592;p116"/>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p>
            <a:pPr lvl="0"/>
            <a:r>
              <a:rPr lang="en-NZ"/>
              <a:t>Circumstance will dictate rebound mindset moving forward</a:t>
            </a:r>
            <a:br>
              <a:rPr lang="en-NZ"/>
            </a:br>
            <a:r>
              <a:rPr lang="en-NZ"/>
              <a:t>and the way they approach spending</a:t>
            </a:r>
            <a:endParaRPr/>
          </a:p>
        </p:txBody>
      </p:sp>
      <p:cxnSp>
        <p:nvCxnSpPr>
          <p:cNvPr id="1593" name="Google Shape;1593;p116"/>
          <p:cNvCxnSpPr/>
          <p:nvPr/>
        </p:nvCxnSpPr>
        <p:spPr>
          <a:xfrm>
            <a:off x="354650" y="1745725"/>
            <a:ext cx="3826800" cy="0"/>
          </a:xfrm>
          <a:prstGeom prst="straightConnector1">
            <a:avLst/>
          </a:prstGeom>
          <a:noFill/>
          <a:ln w="9525" cap="flat" cmpd="sng">
            <a:solidFill>
              <a:srgbClr val="333333"/>
            </a:solidFill>
            <a:prstDash val="solid"/>
            <a:round/>
            <a:headEnd type="none" w="med" len="med"/>
            <a:tailEnd type="none" w="med" len="med"/>
          </a:ln>
        </p:spPr>
      </p:cxnSp>
      <p:sp>
        <p:nvSpPr>
          <p:cNvPr id="1594" name="Google Shape;1594;p116"/>
          <p:cNvSpPr txBox="1"/>
          <p:nvPr/>
        </p:nvSpPr>
        <p:spPr>
          <a:xfrm>
            <a:off x="354650" y="1225620"/>
            <a:ext cx="3804300"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a:solidFill>
                  <a:srgbClr val="1A1A1A"/>
                </a:solidFill>
                <a:latin typeface="Montserrat" panose="00000500000000000000" pitchFamily="2" charset="0"/>
                <a:ea typeface="Montserrat"/>
                <a:cs typeface="Montserrat"/>
                <a:sym typeface="Montserrat"/>
              </a:rPr>
              <a:t>Consumption rebound mindset</a:t>
            </a:r>
            <a:br>
              <a:rPr lang="en" b="1">
                <a:solidFill>
                  <a:srgbClr val="000000"/>
                </a:solidFill>
                <a:latin typeface="Montserrat" panose="00000500000000000000" pitchFamily="2" charset="0"/>
                <a:ea typeface="Montserrat"/>
                <a:cs typeface="Montserrat"/>
                <a:sym typeface="Montserrat"/>
              </a:rPr>
            </a:br>
            <a:endParaRPr sz="1000">
              <a:solidFill>
                <a:srgbClr val="000000"/>
              </a:solidFill>
              <a:latin typeface="Montserrat" panose="00000500000000000000" pitchFamily="2" charset="0"/>
              <a:ea typeface="Montserrat"/>
              <a:cs typeface="Montserrat"/>
              <a:sym typeface="Montserrat"/>
            </a:endParaRPr>
          </a:p>
        </p:txBody>
      </p:sp>
      <p:cxnSp>
        <p:nvCxnSpPr>
          <p:cNvPr id="1595" name="Google Shape;1595;p116"/>
          <p:cNvCxnSpPr/>
          <p:nvPr/>
        </p:nvCxnSpPr>
        <p:spPr>
          <a:xfrm>
            <a:off x="4962650" y="1745725"/>
            <a:ext cx="3826800" cy="0"/>
          </a:xfrm>
          <a:prstGeom prst="straightConnector1">
            <a:avLst/>
          </a:prstGeom>
          <a:noFill/>
          <a:ln w="9525" cap="flat" cmpd="sng">
            <a:solidFill>
              <a:srgbClr val="333333"/>
            </a:solidFill>
            <a:prstDash val="solid"/>
            <a:round/>
            <a:headEnd type="none" w="med" len="med"/>
            <a:tailEnd type="none" w="med" len="med"/>
          </a:ln>
        </p:spPr>
      </p:cxnSp>
      <p:sp>
        <p:nvSpPr>
          <p:cNvPr id="1596" name="Google Shape;1596;p116"/>
          <p:cNvSpPr txBox="1"/>
          <p:nvPr/>
        </p:nvSpPr>
        <p:spPr>
          <a:xfrm>
            <a:off x="4962650" y="1225620"/>
            <a:ext cx="3804300"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b="1">
                <a:solidFill>
                  <a:srgbClr val="000000"/>
                </a:solidFill>
                <a:latin typeface="Montserrat" panose="00000500000000000000" pitchFamily="2" charset="0"/>
                <a:ea typeface="Montserrat"/>
                <a:cs typeface="Montserrat"/>
                <a:sym typeface="Montserrat"/>
              </a:rPr>
              <a:t>Historic Constrained vs Insulated segmentation</a:t>
            </a:r>
            <a:br>
              <a:rPr lang="en" b="1">
                <a:solidFill>
                  <a:srgbClr val="000000"/>
                </a:solidFill>
                <a:latin typeface="Montserrat" panose="00000500000000000000" pitchFamily="2" charset="0"/>
                <a:ea typeface="Montserrat"/>
                <a:cs typeface="Montserrat"/>
                <a:sym typeface="Montserrat"/>
              </a:rPr>
            </a:br>
            <a:endParaRPr sz="1800" b="1">
              <a:solidFill>
                <a:srgbClr val="1A1A1A"/>
              </a:solidFill>
              <a:latin typeface="Montserrat" panose="00000500000000000000" pitchFamily="2" charset="0"/>
              <a:ea typeface="Montserrat"/>
              <a:cs typeface="Montserrat"/>
              <a:sym typeface="Montserrat"/>
            </a:endParaRPr>
          </a:p>
        </p:txBody>
      </p:sp>
      <p:sp>
        <p:nvSpPr>
          <p:cNvPr id="14" name="Subtitle 4">
            <a:extLst>
              <a:ext uri="{FF2B5EF4-FFF2-40B4-BE49-F238E27FC236}">
                <a16:creationId xmlns:a16="http://schemas.microsoft.com/office/drawing/2014/main" id="{3AFF28B1-9411-D141-8541-57D59C92232E}"/>
              </a:ext>
            </a:extLst>
          </p:cNvPr>
          <p:cNvSpPr txBox="1">
            <a:spLocks/>
          </p:cNvSpPr>
          <p:nvPr/>
        </p:nvSpPr>
        <p:spPr>
          <a:xfrm>
            <a:off x="354650" y="4857012"/>
            <a:ext cx="8159100" cy="184800"/>
          </a:xfrm>
          <a:prstGeom prst="rect">
            <a:avLst/>
          </a:prstGeom>
        </p:spPr>
        <p:txBody>
          <a:bodyPr spcFirstLastPara="1" vert="horz" wrap="square" lIns="0" tIns="91425" rIns="0" bIns="91425" rtlCol="0"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9pPr>
          </a:lstStyle>
          <a:p>
            <a:r>
              <a:rPr lang="en-US"/>
              <a:t>Source: NielsenIQ 2022 Consumer Outlook Survey, Dec 2021  </a:t>
            </a:r>
          </a:p>
          <a:p>
            <a:r>
              <a:rPr lang="en-US"/>
              <a:t>Q. Which of the following best describes how COVID-19 impacted your overall household financial situation over the last 2 years?</a:t>
            </a:r>
          </a:p>
        </p:txBody>
      </p:sp>
      <p:graphicFrame>
        <p:nvGraphicFramePr>
          <p:cNvPr id="3" name="Table 2">
            <a:extLst>
              <a:ext uri="{FF2B5EF4-FFF2-40B4-BE49-F238E27FC236}">
                <a16:creationId xmlns:a16="http://schemas.microsoft.com/office/drawing/2014/main" id="{DDF6C1EF-68AA-2945-B815-5D3747DC59DF}"/>
              </a:ext>
            </a:extLst>
          </p:cNvPr>
          <p:cNvGraphicFramePr>
            <a:graphicFrameLocks noGrp="1"/>
          </p:cNvGraphicFramePr>
          <p:nvPr>
            <p:extLst>
              <p:ext uri="{D42A27DB-BD31-4B8C-83A1-F6EECF244321}">
                <p14:modId xmlns:p14="http://schemas.microsoft.com/office/powerpoint/2010/main" val="2383212304"/>
              </p:ext>
            </p:extLst>
          </p:nvPr>
        </p:nvGraphicFramePr>
        <p:xfrm>
          <a:off x="367150" y="1866288"/>
          <a:ext cx="1873880" cy="2413405"/>
        </p:xfrm>
        <a:graphic>
          <a:graphicData uri="http://schemas.openxmlformats.org/drawingml/2006/table">
            <a:tbl>
              <a:tblPr>
                <a:tableStyleId>{469CF8A6-BA74-41D0-844E-E492E5B354B2}</a:tableStyleId>
              </a:tblPr>
              <a:tblGrid>
                <a:gridCol w="1873880">
                  <a:extLst>
                    <a:ext uri="{9D8B030D-6E8A-4147-A177-3AD203B41FA5}">
                      <a16:colId xmlns:a16="http://schemas.microsoft.com/office/drawing/2014/main" val="41106187"/>
                    </a:ext>
                  </a:extLst>
                </a:gridCol>
              </a:tblGrid>
              <a:tr h="482681">
                <a:tc>
                  <a:txBody>
                    <a:bodyPr/>
                    <a:lstStyle/>
                    <a:p>
                      <a:pPr algn="l" fontAlgn="ctr"/>
                      <a:r>
                        <a:rPr lang="en-NZ" sz="700" b="1" u="none" strike="noStrike">
                          <a:solidFill>
                            <a:srgbClr val="880535"/>
                          </a:solidFill>
                          <a:effectLst/>
                          <a:latin typeface="Montserrat" pitchFamily="2" charset="77"/>
                        </a:rPr>
                        <a:t>Continually insecure:</a:t>
                      </a:r>
                    </a:p>
                    <a:p>
                      <a:pPr algn="l" fontAlgn="ctr"/>
                      <a:r>
                        <a:rPr lang="en-NZ" sz="700" u="none" strike="noStrike">
                          <a:solidFill>
                            <a:srgbClr val="880535"/>
                          </a:solidFill>
                          <a:effectLst/>
                          <a:latin typeface="Montserrat" pitchFamily="2" charset="77"/>
                        </a:rPr>
                        <a:t>Experienced financial insecurity and continues today</a:t>
                      </a:r>
                      <a:endParaRPr lang="en-NZ" sz="700" b="0" i="0" u="none" strike="noStrike">
                        <a:solidFill>
                          <a:srgbClr val="880535"/>
                        </a:solidFill>
                        <a:effectLst/>
                        <a:latin typeface="Montserrat" pitchFamily="2" charset="77"/>
                      </a:endParaRPr>
                    </a:p>
                  </a:txBody>
                  <a:tcPr marL="5140" marR="5140" marT="514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6508001"/>
                  </a:ext>
                </a:extLst>
              </a:tr>
              <a:tr h="482681">
                <a:tc>
                  <a:txBody>
                    <a:bodyPr/>
                    <a:lstStyle/>
                    <a:p>
                      <a:pPr algn="l" fontAlgn="ctr"/>
                      <a:r>
                        <a:rPr lang="en-NZ" sz="700" b="1" u="none" strike="noStrike">
                          <a:solidFill>
                            <a:srgbClr val="AD4400"/>
                          </a:solidFill>
                          <a:effectLst/>
                          <a:latin typeface="Montserrat" pitchFamily="2" charset="77"/>
                        </a:rPr>
                        <a:t>Constrained rebounders:</a:t>
                      </a:r>
                    </a:p>
                    <a:p>
                      <a:pPr algn="l" fontAlgn="ctr"/>
                      <a:r>
                        <a:rPr lang="en-NZ" sz="700" u="none" strike="noStrike">
                          <a:solidFill>
                            <a:srgbClr val="AD4400"/>
                          </a:solidFill>
                          <a:effectLst/>
                          <a:latin typeface="Montserrat" pitchFamily="2" charset="77"/>
                        </a:rPr>
                        <a:t>Experienced financial insecurity but back on track now</a:t>
                      </a:r>
                      <a:endParaRPr lang="en-NZ" sz="700" b="0" i="0" u="none" strike="noStrike">
                        <a:solidFill>
                          <a:srgbClr val="AD4400"/>
                        </a:solidFill>
                        <a:effectLst/>
                        <a:latin typeface="Montserrat" pitchFamily="2" charset="77"/>
                      </a:endParaRPr>
                    </a:p>
                  </a:txBody>
                  <a:tcPr marL="5140" marR="5140" marT="514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7033658"/>
                  </a:ext>
                </a:extLst>
              </a:tr>
              <a:tr h="482681">
                <a:tc>
                  <a:txBody>
                    <a:bodyPr/>
                    <a:lstStyle/>
                    <a:p>
                      <a:pPr algn="l" fontAlgn="ctr"/>
                      <a:r>
                        <a:rPr lang="en-NZ" sz="700" b="1" u="none" strike="noStrike">
                          <a:solidFill>
                            <a:srgbClr val="F06400"/>
                          </a:solidFill>
                          <a:effectLst/>
                          <a:latin typeface="Montserrat" pitchFamily="2" charset="77"/>
                        </a:rPr>
                        <a:t>Unharmed cautious:</a:t>
                      </a:r>
                    </a:p>
                    <a:p>
                      <a:pPr algn="l" fontAlgn="ctr"/>
                      <a:r>
                        <a:rPr lang="en-NZ" sz="700" u="none" strike="noStrike">
                          <a:solidFill>
                            <a:srgbClr val="F06400"/>
                          </a:solidFill>
                          <a:effectLst/>
                          <a:latin typeface="Montserrat" pitchFamily="2" charset="77"/>
                        </a:rPr>
                        <a:t>No impact on security, but cautious with spending</a:t>
                      </a:r>
                      <a:endParaRPr lang="en-NZ" sz="700" b="0" i="0" u="none" strike="noStrike">
                        <a:solidFill>
                          <a:srgbClr val="F06400"/>
                        </a:solidFill>
                        <a:effectLst/>
                        <a:latin typeface="Montserrat" pitchFamily="2" charset="77"/>
                      </a:endParaRPr>
                    </a:p>
                  </a:txBody>
                  <a:tcPr marL="5140" marR="5140" marT="514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65152559"/>
                  </a:ext>
                </a:extLst>
              </a:tr>
              <a:tr h="482681">
                <a:tc>
                  <a:txBody>
                    <a:bodyPr/>
                    <a:lstStyle/>
                    <a:p>
                      <a:pPr algn="l" fontAlgn="ctr"/>
                      <a:r>
                        <a:rPr lang="en-NZ" sz="700" b="1" u="none" strike="noStrike">
                          <a:solidFill>
                            <a:srgbClr val="008F90"/>
                          </a:solidFill>
                          <a:effectLst/>
                          <a:latin typeface="Montserrat" pitchFamily="2" charset="77"/>
                        </a:rPr>
                        <a:t>Business as usual:</a:t>
                      </a:r>
                    </a:p>
                    <a:p>
                      <a:pPr algn="l" fontAlgn="ctr"/>
                      <a:r>
                        <a:rPr lang="en-NZ" sz="700" u="none" strike="noStrike">
                          <a:solidFill>
                            <a:srgbClr val="008F90"/>
                          </a:solidFill>
                          <a:effectLst/>
                          <a:latin typeface="Montserrat" pitchFamily="2" charset="77"/>
                        </a:rPr>
                        <a:t>No impact on security and continued to spend normally</a:t>
                      </a:r>
                      <a:endParaRPr lang="en-NZ" sz="700" b="0" i="0" u="none" strike="noStrike">
                        <a:solidFill>
                          <a:srgbClr val="008F90"/>
                        </a:solidFill>
                        <a:effectLst/>
                        <a:latin typeface="Montserrat" pitchFamily="2" charset="77"/>
                      </a:endParaRPr>
                    </a:p>
                  </a:txBody>
                  <a:tcPr marL="5140" marR="5140" marT="514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9593762"/>
                  </a:ext>
                </a:extLst>
              </a:tr>
              <a:tr h="482681">
                <a:tc>
                  <a:txBody>
                    <a:bodyPr/>
                    <a:lstStyle/>
                    <a:p>
                      <a:pPr algn="l" fontAlgn="ctr"/>
                      <a:r>
                        <a:rPr lang="en-NZ" sz="700" b="1" u="none" strike="noStrike">
                          <a:solidFill>
                            <a:srgbClr val="006A6B"/>
                          </a:solidFill>
                          <a:effectLst/>
                          <a:latin typeface="Montserrat" pitchFamily="2" charset="77"/>
                        </a:rPr>
                        <a:t>Better off than before:</a:t>
                      </a:r>
                    </a:p>
                    <a:p>
                      <a:pPr algn="l" fontAlgn="ctr"/>
                      <a:r>
                        <a:rPr lang="en-NZ" sz="700" u="none" strike="noStrike">
                          <a:solidFill>
                            <a:srgbClr val="006A6B"/>
                          </a:solidFill>
                          <a:effectLst/>
                          <a:latin typeface="Montserrat" pitchFamily="2" charset="77"/>
                        </a:rPr>
                        <a:t>Saved money and feel more financially secure</a:t>
                      </a:r>
                      <a:endParaRPr lang="en-NZ" sz="700" b="0" i="0" u="none" strike="noStrike">
                        <a:solidFill>
                          <a:srgbClr val="006A6B"/>
                        </a:solidFill>
                        <a:effectLst/>
                        <a:latin typeface="Montserrat" pitchFamily="2" charset="77"/>
                      </a:endParaRPr>
                    </a:p>
                  </a:txBody>
                  <a:tcPr marL="5140" marR="5140" marT="514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64220208"/>
                  </a:ext>
                </a:extLst>
              </a:tr>
            </a:tbl>
          </a:graphicData>
        </a:graphic>
      </p:graphicFrame>
      <p:cxnSp>
        <p:nvCxnSpPr>
          <p:cNvPr id="4" name="Straight Connector 3">
            <a:extLst>
              <a:ext uri="{FF2B5EF4-FFF2-40B4-BE49-F238E27FC236}">
                <a16:creationId xmlns:a16="http://schemas.microsoft.com/office/drawing/2014/main" id="{90A4DB9E-64F0-334B-9E33-E20DC10BF048}"/>
              </a:ext>
            </a:extLst>
          </p:cNvPr>
          <p:cNvCxnSpPr/>
          <p:nvPr/>
        </p:nvCxnSpPr>
        <p:spPr>
          <a:xfrm>
            <a:off x="367150" y="2346036"/>
            <a:ext cx="842220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9B2150A-E379-1C4D-A1E3-4A0E965F3C54}"/>
              </a:ext>
            </a:extLst>
          </p:cNvPr>
          <p:cNvCxnSpPr/>
          <p:nvPr/>
        </p:nvCxnSpPr>
        <p:spPr>
          <a:xfrm>
            <a:off x="367150" y="2835564"/>
            <a:ext cx="842220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3EE07D2-4638-5046-B9D5-B252DC4F9956}"/>
              </a:ext>
            </a:extLst>
          </p:cNvPr>
          <p:cNvCxnSpPr/>
          <p:nvPr/>
        </p:nvCxnSpPr>
        <p:spPr>
          <a:xfrm>
            <a:off x="367150" y="3315855"/>
            <a:ext cx="842220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8F148CE-4D63-A94B-81A5-E28604D2F2A3}"/>
              </a:ext>
            </a:extLst>
          </p:cNvPr>
          <p:cNvCxnSpPr/>
          <p:nvPr/>
        </p:nvCxnSpPr>
        <p:spPr>
          <a:xfrm>
            <a:off x="367150" y="3796146"/>
            <a:ext cx="842220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29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7" name="Picture 6">
            <a:extLst>
              <a:ext uri="{FF2B5EF4-FFF2-40B4-BE49-F238E27FC236}">
                <a16:creationId xmlns:a16="http://schemas.microsoft.com/office/drawing/2014/main" id="{AE7B0666-9026-F544-A18A-9F1D0E7199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8930" y="1344998"/>
            <a:ext cx="2271600" cy="1332000"/>
          </a:xfrm>
          <a:prstGeom prst="rect">
            <a:avLst/>
          </a:prstGeom>
        </p:spPr>
      </p:pic>
      <p:sp>
        <p:nvSpPr>
          <p:cNvPr id="2" name="Rectangle 1">
            <a:extLst>
              <a:ext uri="{FF2B5EF4-FFF2-40B4-BE49-F238E27FC236}">
                <a16:creationId xmlns:a16="http://schemas.microsoft.com/office/drawing/2014/main" id="{FDF9564B-A189-8546-9854-70CE3045C647}"/>
              </a:ext>
            </a:extLst>
          </p:cNvPr>
          <p:cNvSpPr/>
          <p:nvPr/>
        </p:nvSpPr>
        <p:spPr>
          <a:xfrm>
            <a:off x="778932" y="1348978"/>
            <a:ext cx="2271417" cy="1332000"/>
          </a:xfrm>
          <a:prstGeom prst="rect">
            <a:avLst/>
          </a:prstGeom>
          <a:solidFill>
            <a:srgbClr val="000000">
              <a:alpha val="29804"/>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6CDDFC7-400B-1B4A-AA22-A12F11E8C6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6451594" y="1344998"/>
            <a:ext cx="2271600" cy="1332000"/>
          </a:xfrm>
          <a:prstGeom prst="rect">
            <a:avLst/>
          </a:prstGeom>
        </p:spPr>
      </p:pic>
      <p:pic>
        <p:nvPicPr>
          <p:cNvPr id="4" name="Picture 3">
            <a:extLst>
              <a:ext uri="{FF2B5EF4-FFF2-40B4-BE49-F238E27FC236}">
                <a16:creationId xmlns:a16="http://schemas.microsoft.com/office/drawing/2014/main" id="{AA4DB927-96E2-BF4F-803E-C8B85C4E759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63"/>
          <a:stretch/>
        </p:blipFill>
        <p:spPr>
          <a:xfrm flipH="1">
            <a:off x="3640482" y="1345719"/>
            <a:ext cx="2271600" cy="1332001"/>
          </a:xfrm>
          <a:prstGeom prst="rect">
            <a:avLst/>
          </a:prstGeom>
        </p:spPr>
      </p:pic>
      <p:sp>
        <p:nvSpPr>
          <p:cNvPr id="16" name="Rectangle 15">
            <a:extLst>
              <a:ext uri="{FF2B5EF4-FFF2-40B4-BE49-F238E27FC236}">
                <a16:creationId xmlns:a16="http://schemas.microsoft.com/office/drawing/2014/main" id="{14DA0358-862E-EA46-9830-6A8EA4D94BBD}"/>
              </a:ext>
            </a:extLst>
          </p:cNvPr>
          <p:cNvSpPr/>
          <p:nvPr/>
        </p:nvSpPr>
        <p:spPr>
          <a:xfrm>
            <a:off x="3640665" y="1348978"/>
            <a:ext cx="2271417" cy="1332000"/>
          </a:xfrm>
          <a:prstGeom prst="rect">
            <a:avLst/>
          </a:prstGeom>
          <a:solidFill>
            <a:srgbClr val="000000">
              <a:alpha val="29804"/>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9A81E8-2E74-F54D-BB1E-9970B6DDA3FC}"/>
              </a:ext>
            </a:extLst>
          </p:cNvPr>
          <p:cNvSpPr/>
          <p:nvPr/>
        </p:nvSpPr>
        <p:spPr>
          <a:xfrm>
            <a:off x="6451594" y="1348978"/>
            <a:ext cx="2271600" cy="1332000"/>
          </a:xfrm>
          <a:prstGeom prst="rect">
            <a:avLst/>
          </a:prstGeom>
          <a:solidFill>
            <a:srgbClr val="000000">
              <a:alpha val="29804"/>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Google Shape;610;p56"/>
          <p:cNvSpPr txBox="1"/>
          <p:nvPr/>
        </p:nvSpPr>
        <p:spPr>
          <a:xfrm>
            <a:off x="6093574" y="2785294"/>
            <a:ext cx="2693765" cy="530100"/>
          </a:xfrm>
          <a:prstGeom prst="rect">
            <a:avLst/>
          </a:prstGeom>
          <a:noFill/>
          <a:ln>
            <a:noFill/>
          </a:ln>
        </p:spPr>
        <p:txBody>
          <a:bodyPr spcFirstLastPara="1" wrap="square" lIns="0" tIns="0" rIns="0" bIns="45700" anchor="t" anchorCtr="0">
            <a:noAutofit/>
          </a:bodyPr>
          <a:lstStyle/>
          <a:p>
            <a:pPr lvl="0"/>
            <a:r>
              <a:rPr lang="en-NZ" sz="1600" b="1">
                <a:latin typeface="Montserrat" panose="00000500000000000000" pitchFamily="2" charset="0"/>
                <a:ea typeface="Montserrat"/>
                <a:cs typeface="Montserrat"/>
                <a:sym typeface="Montserrat"/>
              </a:rPr>
              <a:t>Pivoting priorities &amp; preferences</a:t>
            </a:r>
          </a:p>
        </p:txBody>
      </p:sp>
      <p:sp>
        <p:nvSpPr>
          <p:cNvPr id="84" name="Google Shape;608;p56">
            <a:extLst>
              <a:ext uri="{FF2B5EF4-FFF2-40B4-BE49-F238E27FC236}">
                <a16:creationId xmlns:a16="http://schemas.microsoft.com/office/drawing/2014/main" id="{168A53E5-BE4C-074E-9822-1F78D7D45C58}"/>
              </a:ext>
            </a:extLst>
          </p:cNvPr>
          <p:cNvSpPr txBox="1"/>
          <p:nvPr/>
        </p:nvSpPr>
        <p:spPr>
          <a:xfrm>
            <a:off x="356660" y="867059"/>
            <a:ext cx="2684664" cy="530100"/>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None/>
            </a:pPr>
            <a:r>
              <a:rPr lang="en" sz="15000" b="1">
                <a:ln w="22225">
                  <a:solidFill>
                    <a:schemeClr val="tx1"/>
                  </a:solidFill>
                  <a:prstDash val="solid"/>
                </a:ln>
                <a:solidFill>
                  <a:schemeClr val="bg1"/>
                </a:solidFill>
                <a:latin typeface="Montserrat" panose="00000500000000000000" pitchFamily="2" charset="0"/>
                <a:ea typeface="Montserrat"/>
                <a:cs typeface="Montserrat"/>
                <a:sym typeface="Montserrat"/>
              </a:rPr>
              <a:t>1</a:t>
            </a:r>
            <a:endParaRPr sz="15000" b="1" i="0" u="none" strike="noStrike">
              <a:ln w="22225">
                <a:solidFill>
                  <a:schemeClr val="tx1"/>
                </a:solidFill>
                <a:prstDash val="solid"/>
              </a:ln>
              <a:solidFill>
                <a:schemeClr val="bg1"/>
              </a:solidFill>
              <a:latin typeface="Montserrat" panose="00000500000000000000" pitchFamily="2" charset="0"/>
              <a:ea typeface="Montserrat"/>
              <a:cs typeface="Montserrat"/>
              <a:sym typeface="Montserrat"/>
            </a:endParaRPr>
          </a:p>
        </p:txBody>
      </p:sp>
      <p:sp>
        <p:nvSpPr>
          <p:cNvPr id="85" name="Google Shape;609;p56">
            <a:extLst>
              <a:ext uri="{FF2B5EF4-FFF2-40B4-BE49-F238E27FC236}">
                <a16:creationId xmlns:a16="http://schemas.microsoft.com/office/drawing/2014/main" id="{6BADE9D8-A188-0643-BC9F-651E5BC634AA}"/>
              </a:ext>
            </a:extLst>
          </p:cNvPr>
          <p:cNvSpPr txBox="1"/>
          <p:nvPr/>
        </p:nvSpPr>
        <p:spPr>
          <a:xfrm>
            <a:off x="3225110" y="867059"/>
            <a:ext cx="2693789" cy="530100"/>
          </a:xfrm>
          <a:prstGeom prst="rect">
            <a:avLst/>
          </a:prstGeom>
          <a:noFill/>
          <a:ln>
            <a:noFill/>
          </a:ln>
        </p:spPr>
        <p:txBody>
          <a:bodyPr spcFirstLastPara="1" wrap="square" lIns="0" tIns="0" rIns="0" bIns="45700" anchor="t" anchorCtr="0">
            <a:noAutofit/>
          </a:bodyPr>
          <a:lstStyle/>
          <a:p>
            <a:pPr lvl="0"/>
            <a:r>
              <a:rPr lang="en-NZ" sz="15000" b="1">
                <a:ln w="22225">
                  <a:solidFill>
                    <a:schemeClr val="tx1"/>
                  </a:solidFill>
                  <a:prstDash val="solid"/>
                </a:ln>
                <a:solidFill>
                  <a:schemeClr val="bg1"/>
                </a:solidFill>
                <a:latin typeface="Montserrat" panose="00000500000000000000" pitchFamily="2" charset="0"/>
                <a:ea typeface="Montserrat"/>
                <a:cs typeface="Montserrat"/>
                <a:sym typeface="Montserrat"/>
              </a:rPr>
              <a:t>2</a:t>
            </a:r>
          </a:p>
        </p:txBody>
      </p:sp>
      <p:sp>
        <p:nvSpPr>
          <p:cNvPr id="86" name="Google Shape;610;p56">
            <a:extLst>
              <a:ext uri="{FF2B5EF4-FFF2-40B4-BE49-F238E27FC236}">
                <a16:creationId xmlns:a16="http://schemas.microsoft.com/office/drawing/2014/main" id="{9F1F4C81-13B8-D54C-81B4-7497DD4D41C6}"/>
              </a:ext>
            </a:extLst>
          </p:cNvPr>
          <p:cNvSpPr txBox="1"/>
          <p:nvPr/>
        </p:nvSpPr>
        <p:spPr>
          <a:xfrm>
            <a:off x="6093574" y="867059"/>
            <a:ext cx="2711999" cy="530100"/>
          </a:xfrm>
          <a:prstGeom prst="rect">
            <a:avLst/>
          </a:prstGeom>
          <a:noFill/>
          <a:ln>
            <a:noFill/>
          </a:ln>
        </p:spPr>
        <p:txBody>
          <a:bodyPr spcFirstLastPara="1" wrap="square" lIns="0" tIns="0" rIns="0" bIns="45700" anchor="t" anchorCtr="0">
            <a:noAutofit/>
          </a:bodyPr>
          <a:lstStyle/>
          <a:p>
            <a:pPr lvl="0"/>
            <a:r>
              <a:rPr lang="en-US" sz="15000" b="1">
                <a:ln w="22225">
                  <a:solidFill>
                    <a:schemeClr val="tx1"/>
                  </a:solidFill>
                  <a:prstDash val="solid"/>
                </a:ln>
                <a:solidFill>
                  <a:schemeClr val="bg1"/>
                </a:solidFill>
                <a:latin typeface="Montserrat" panose="00000500000000000000" pitchFamily="2" charset="0"/>
                <a:ea typeface="Montserrat"/>
                <a:cs typeface="Montserrat"/>
                <a:sym typeface="Montserrat"/>
              </a:rPr>
              <a:t>3</a:t>
            </a:r>
            <a:endParaRPr lang="en-NZ" sz="15000" b="1">
              <a:ln w="22225">
                <a:solidFill>
                  <a:schemeClr val="tx1"/>
                </a:solidFill>
                <a:prstDash val="solid"/>
              </a:ln>
              <a:solidFill>
                <a:schemeClr val="bg1"/>
              </a:solidFill>
              <a:latin typeface="Montserrat" panose="00000500000000000000" pitchFamily="2" charset="0"/>
              <a:ea typeface="Montserrat"/>
              <a:cs typeface="Montserrat"/>
              <a:sym typeface="Montserrat"/>
            </a:endParaRPr>
          </a:p>
        </p:txBody>
      </p:sp>
      <p:sp>
        <p:nvSpPr>
          <p:cNvPr id="19" name="Google Shape;610;p56">
            <a:extLst>
              <a:ext uri="{FF2B5EF4-FFF2-40B4-BE49-F238E27FC236}">
                <a16:creationId xmlns:a16="http://schemas.microsoft.com/office/drawing/2014/main" id="{E0DC4853-09A9-F64B-B541-65F00CFFA91A}"/>
              </a:ext>
            </a:extLst>
          </p:cNvPr>
          <p:cNvSpPr txBox="1"/>
          <p:nvPr/>
        </p:nvSpPr>
        <p:spPr>
          <a:xfrm>
            <a:off x="3231842" y="2785294"/>
            <a:ext cx="2673712" cy="530100"/>
          </a:xfrm>
          <a:prstGeom prst="rect">
            <a:avLst/>
          </a:prstGeom>
          <a:noFill/>
          <a:ln>
            <a:noFill/>
          </a:ln>
        </p:spPr>
        <p:txBody>
          <a:bodyPr spcFirstLastPara="1" wrap="square" lIns="0" tIns="0" rIns="0" bIns="45700" anchor="t" anchorCtr="0">
            <a:noAutofit/>
          </a:bodyPr>
          <a:lstStyle/>
          <a:p>
            <a:pPr lvl="0"/>
            <a:r>
              <a:rPr lang="en-NZ" sz="1600" b="1">
                <a:latin typeface="Montserrat" panose="00000500000000000000" pitchFamily="2" charset="0"/>
                <a:ea typeface="Montserrat"/>
                <a:cs typeface="Montserrat"/>
                <a:sym typeface="Montserrat"/>
              </a:rPr>
              <a:t>Readjusted retail </a:t>
            </a:r>
          </a:p>
          <a:p>
            <a:pPr lvl="0"/>
            <a:r>
              <a:rPr lang="en-NZ" sz="1600" b="1">
                <a:latin typeface="Montserrat" panose="00000500000000000000" pitchFamily="2" charset="0"/>
                <a:ea typeface="Montserrat"/>
                <a:cs typeface="Montserrat"/>
                <a:sym typeface="Montserrat"/>
              </a:rPr>
              <a:t>realities</a:t>
            </a:r>
          </a:p>
          <a:p>
            <a:pPr lvl="0"/>
            <a:endParaRPr lang="en-NZ" sz="1600" b="1">
              <a:latin typeface="Montserrat" panose="00000500000000000000" pitchFamily="2" charset="0"/>
              <a:ea typeface="Montserrat"/>
              <a:cs typeface="Montserrat"/>
              <a:sym typeface="Montserrat"/>
            </a:endParaRPr>
          </a:p>
        </p:txBody>
      </p:sp>
      <p:sp>
        <p:nvSpPr>
          <p:cNvPr id="20" name="Google Shape;610;p56">
            <a:extLst>
              <a:ext uri="{FF2B5EF4-FFF2-40B4-BE49-F238E27FC236}">
                <a16:creationId xmlns:a16="http://schemas.microsoft.com/office/drawing/2014/main" id="{1F7BCBD2-71ED-0E4D-9F6F-5598A59065F7}"/>
              </a:ext>
            </a:extLst>
          </p:cNvPr>
          <p:cNvSpPr txBox="1"/>
          <p:nvPr/>
        </p:nvSpPr>
        <p:spPr>
          <a:xfrm>
            <a:off x="367623" y="2785294"/>
            <a:ext cx="2684664" cy="530100"/>
          </a:xfrm>
          <a:prstGeom prst="rect">
            <a:avLst/>
          </a:prstGeom>
          <a:noFill/>
          <a:ln>
            <a:noFill/>
          </a:ln>
        </p:spPr>
        <p:txBody>
          <a:bodyPr spcFirstLastPara="1" wrap="square" lIns="0" tIns="0" rIns="0" bIns="45700" anchor="t" anchorCtr="0">
            <a:noAutofit/>
          </a:bodyPr>
          <a:lstStyle/>
          <a:p>
            <a:pPr lvl="0"/>
            <a:r>
              <a:rPr lang="en-NZ" sz="1600" b="1">
                <a:latin typeface="Montserrat" panose="00000500000000000000" pitchFamily="2" charset="0"/>
                <a:ea typeface="Montserrat"/>
                <a:cs typeface="Montserrat"/>
                <a:sym typeface="Montserrat"/>
              </a:rPr>
              <a:t>Renewed consumer outlook</a:t>
            </a:r>
          </a:p>
        </p:txBody>
      </p:sp>
      <p:sp>
        <p:nvSpPr>
          <p:cNvPr id="608" name="Google Shape;608;p56"/>
          <p:cNvSpPr txBox="1"/>
          <p:nvPr/>
        </p:nvSpPr>
        <p:spPr>
          <a:xfrm>
            <a:off x="356660" y="1679864"/>
            <a:ext cx="2684664" cy="530100"/>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None/>
            </a:pPr>
            <a:endParaRPr sz="1600" b="1" i="0" u="none" strike="noStrike" cap="none">
              <a:latin typeface="Montserrat" panose="00000500000000000000" pitchFamily="2" charset="0"/>
              <a:ea typeface="Montserrat"/>
              <a:cs typeface="Montserrat"/>
              <a:sym typeface="Montserrat"/>
            </a:endParaRPr>
          </a:p>
        </p:txBody>
      </p:sp>
      <p:sp>
        <p:nvSpPr>
          <p:cNvPr id="611" name="Google Shape;611;p56"/>
          <p:cNvSpPr txBox="1"/>
          <p:nvPr/>
        </p:nvSpPr>
        <p:spPr>
          <a:xfrm>
            <a:off x="354650" y="292625"/>
            <a:ext cx="8434800" cy="393600"/>
          </a:xfrm>
          <a:prstGeom prst="rect">
            <a:avLst/>
          </a:prstGeom>
          <a:noFill/>
          <a:ln>
            <a:noFill/>
          </a:ln>
        </p:spPr>
        <p:txBody>
          <a:bodyPr spcFirstLastPara="1" wrap="square" lIns="0" tIns="91425" rIns="0" bIns="91425" anchor="t" anchorCtr="0">
            <a:noAutofit/>
          </a:bodyPr>
          <a:lstStyle/>
          <a:p>
            <a:pPr lvl="0"/>
            <a:r>
              <a:rPr lang="en-NZ" sz="1900" b="1">
                <a:latin typeface="Montserrat" panose="00000500000000000000" pitchFamily="2" charset="0"/>
                <a:ea typeface="Montserrat"/>
                <a:cs typeface="Montserrat"/>
                <a:sym typeface="Montserrat"/>
              </a:rPr>
              <a:t>2022 Navigating a divided consumer landscape</a:t>
            </a:r>
            <a:endParaRPr sz="1900" b="1">
              <a:solidFill>
                <a:srgbClr val="000000"/>
              </a:solidFill>
              <a:latin typeface="Montserrat" panose="00000500000000000000" pitchFamily="2" charset="0"/>
              <a:ea typeface="Montserrat"/>
              <a:cs typeface="Montserrat"/>
              <a:sym typeface="Montserrat"/>
            </a:endParaRPr>
          </a:p>
        </p:txBody>
      </p:sp>
      <p:sp>
        <p:nvSpPr>
          <p:cNvPr id="612" name="Google Shape;612;p56"/>
          <p:cNvSpPr txBox="1"/>
          <p:nvPr/>
        </p:nvSpPr>
        <p:spPr>
          <a:xfrm>
            <a:off x="356650" y="3468653"/>
            <a:ext cx="2693700" cy="1180200"/>
          </a:xfrm>
          <a:prstGeom prst="rect">
            <a:avLst/>
          </a:prstGeom>
          <a:noFill/>
          <a:ln>
            <a:noFill/>
          </a:ln>
        </p:spPr>
        <p:txBody>
          <a:bodyPr spcFirstLastPara="1" wrap="square" lIns="0" tIns="45700" rIns="0" bIns="45700" anchor="t" anchorCtr="0">
            <a:noAutofit/>
          </a:bodyPr>
          <a:lstStyle/>
          <a:p>
            <a:pPr lvl="0">
              <a:buSzPts val="1100"/>
            </a:pPr>
            <a:r>
              <a:rPr lang="en-NZ" sz="1200">
                <a:latin typeface="Montserrat" panose="00000500000000000000" pitchFamily="2" charset="0"/>
                <a:ea typeface="Montserrat"/>
                <a:cs typeface="Montserrat"/>
                <a:sym typeface="Montserrat"/>
              </a:rPr>
              <a:t>Mindsets; circumstances; future spend priorities</a:t>
            </a:r>
          </a:p>
          <a:p>
            <a:pPr lvl="0">
              <a:buSzPts val="1100"/>
            </a:pPr>
            <a:endParaRPr lang="en-NZ" sz="1200">
              <a:latin typeface="Montserrat" panose="00000500000000000000" pitchFamily="2" charset="0"/>
              <a:ea typeface="Montserrat"/>
              <a:cs typeface="Montserrat"/>
              <a:sym typeface="Montserrat"/>
            </a:endParaRPr>
          </a:p>
        </p:txBody>
      </p:sp>
      <p:cxnSp>
        <p:nvCxnSpPr>
          <p:cNvPr id="613" name="Google Shape;613;p56"/>
          <p:cNvCxnSpPr/>
          <p:nvPr/>
        </p:nvCxnSpPr>
        <p:spPr>
          <a:xfrm>
            <a:off x="338424" y="3401187"/>
            <a:ext cx="2712000" cy="0"/>
          </a:xfrm>
          <a:prstGeom prst="straightConnector1">
            <a:avLst/>
          </a:prstGeom>
          <a:noFill/>
          <a:ln w="9525" cap="flat" cmpd="sng">
            <a:solidFill>
              <a:srgbClr val="333333"/>
            </a:solidFill>
            <a:prstDash val="solid"/>
            <a:round/>
            <a:headEnd type="none" w="med" len="med"/>
            <a:tailEnd type="none" w="med" len="med"/>
          </a:ln>
        </p:spPr>
      </p:cxnSp>
      <p:cxnSp>
        <p:nvCxnSpPr>
          <p:cNvPr id="614" name="Google Shape;614;p56"/>
          <p:cNvCxnSpPr/>
          <p:nvPr/>
        </p:nvCxnSpPr>
        <p:spPr>
          <a:xfrm>
            <a:off x="3215999" y="3401187"/>
            <a:ext cx="2712000" cy="0"/>
          </a:xfrm>
          <a:prstGeom prst="straightConnector1">
            <a:avLst/>
          </a:prstGeom>
          <a:noFill/>
          <a:ln w="9525" cap="flat" cmpd="sng">
            <a:solidFill>
              <a:srgbClr val="333333"/>
            </a:solidFill>
            <a:prstDash val="solid"/>
            <a:round/>
            <a:headEnd type="none" w="med" len="med"/>
            <a:tailEnd type="none" w="med" len="med"/>
          </a:ln>
        </p:spPr>
      </p:cxnSp>
      <p:cxnSp>
        <p:nvCxnSpPr>
          <p:cNvPr id="615" name="Google Shape;615;p56"/>
          <p:cNvCxnSpPr>
            <a:cxnSpLocks/>
          </p:cNvCxnSpPr>
          <p:nvPr/>
        </p:nvCxnSpPr>
        <p:spPr>
          <a:xfrm>
            <a:off x="6093574" y="3401187"/>
            <a:ext cx="2629620" cy="0"/>
          </a:xfrm>
          <a:prstGeom prst="straightConnector1">
            <a:avLst/>
          </a:prstGeom>
          <a:noFill/>
          <a:ln w="9525" cap="flat" cmpd="sng">
            <a:solidFill>
              <a:srgbClr val="333333"/>
            </a:solidFill>
            <a:prstDash val="solid"/>
            <a:round/>
            <a:headEnd type="none" w="med" len="med"/>
            <a:tailEnd type="none" w="med" len="med"/>
          </a:ln>
        </p:spPr>
      </p:cxnSp>
      <p:sp>
        <p:nvSpPr>
          <p:cNvPr id="616" name="Google Shape;616;p56"/>
          <p:cNvSpPr txBox="1"/>
          <p:nvPr/>
        </p:nvSpPr>
        <p:spPr>
          <a:xfrm>
            <a:off x="3225200" y="3468653"/>
            <a:ext cx="2693700" cy="1180200"/>
          </a:xfrm>
          <a:prstGeom prst="rect">
            <a:avLst/>
          </a:prstGeom>
          <a:noFill/>
          <a:ln>
            <a:noFill/>
          </a:ln>
        </p:spPr>
        <p:txBody>
          <a:bodyPr spcFirstLastPara="1" wrap="square" lIns="0" tIns="45700" rIns="0" bIns="45700" anchor="t" anchorCtr="0">
            <a:noAutofit/>
          </a:bodyPr>
          <a:lstStyle/>
          <a:p>
            <a:pPr lvl="0">
              <a:buSzPts val="1100"/>
            </a:pPr>
            <a:r>
              <a:rPr lang="en-NZ" sz="1200">
                <a:latin typeface="Montserrat" panose="00000500000000000000" pitchFamily="2" charset="0"/>
                <a:ea typeface="Montserrat"/>
                <a:cs typeface="Montserrat"/>
                <a:sym typeface="Montserrat"/>
              </a:rPr>
              <a:t>Channels; shopping habits; Inflationary management tactics</a:t>
            </a:r>
          </a:p>
          <a:p>
            <a:pPr lvl="0">
              <a:buSzPts val="1100"/>
            </a:pPr>
            <a:endParaRPr lang="en-NZ" sz="1200">
              <a:latin typeface="Montserrat" panose="00000500000000000000" pitchFamily="2" charset="0"/>
              <a:ea typeface="Montserrat"/>
              <a:cs typeface="Montserrat"/>
              <a:sym typeface="Montserrat"/>
            </a:endParaRPr>
          </a:p>
          <a:p>
            <a:pPr lvl="0">
              <a:buSzPts val="1100"/>
            </a:pPr>
            <a:endParaRPr lang="en-NZ" sz="1200">
              <a:latin typeface="Montserrat" panose="00000500000000000000" pitchFamily="2" charset="0"/>
              <a:ea typeface="Montserrat"/>
              <a:cs typeface="Montserrat"/>
              <a:sym typeface="Montserrat"/>
            </a:endParaRPr>
          </a:p>
          <a:p>
            <a:pPr lvl="0">
              <a:buSzPts val="1100"/>
            </a:pPr>
            <a:endParaRPr lang="en-NZ" sz="1200">
              <a:latin typeface="Montserrat" panose="00000500000000000000" pitchFamily="2" charset="0"/>
              <a:ea typeface="Montserrat"/>
              <a:cs typeface="Montserrat"/>
              <a:sym typeface="Montserrat"/>
            </a:endParaRPr>
          </a:p>
          <a:p>
            <a:pPr lvl="0">
              <a:buSzPts val="1100"/>
            </a:pPr>
            <a:endParaRPr lang="en-NZ" sz="1200">
              <a:latin typeface="Montserrat" panose="00000500000000000000" pitchFamily="2" charset="0"/>
              <a:ea typeface="Montserrat"/>
              <a:cs typeface="Montserrat"/>
              <a:sym typeface="Montserrat"/>
            </a:endParaRPr>
          </a:p>
          <a:p>
            <a:pPr lvl="0">
              <a:buSzPts val="1100"/>
            </a:pPr>
            <a:endParaRPr lang="en-NZ" sz="1200">
              <a:latin typeface="Montserrat" panose="00000500000000000000" pitchFamily="2" charset="0"/>
              <a:ea typeface="Montserrat"/>
              <a:cs typeface="Montserrat"/>
              <a:sym typeface="Montserrat"/>
            </a:endParaRPr>
          </a:p>
        </p:txBody>
      </p:sp>
      <p:sp>
        <p:nvSpPr>
          <p:cNvPr id="617" name="Google Shape;617;p56"/>
          <p:cNvSpPr txBox="1"/>
          <p:nvPr/>
        </p:nvSpPr>
        <p:spPr>
          <a:xfrm>
            <a:off x="6093750" y="3468653"/>
            <a:ext cx="2693700" cy="1180200"/>
          </a:xfrm>
          <a:prstGeom prst="rect">
            <a:avLst/>
          </a:prstGeom>
          <a:noFill/>
          <a:ln>
            <a:noFill/>
          </a:ln>
        </p:spPr>
        <p:txBody>
          <a:bodyPr spcFirstLastPara="1" wrap="square" lIns="0" tIns="45700" rIns="0" bIns="45700" anchor="t" anchorCtr="0">
            <a:noAutofit/>
          </a:bodyPr>
          <a:lstStyle/>
          <a:p>
            <a:r>
              <a:rPr lang="en-NZ" sz="1200">
                <a:latin typeface="Montserrat"/>
                <a:ea typeface="Montserrat"/>
                <a:sym typeface="Montserrat"/>
              </a:rPr>
              <a:t>Meet the endemic shopper; Channels; shopping habits; Inflationary management tactics</a:t>
            </a:r>
            <a:endParaRPr lang="en-US">
              <a:latin typeface="Montserrat"/>
            </a:endParaRPr>
          </a:p>
        </p:txBody>
      </p:sp>
    </p:spTree>
    <p:extLst>
      <p:ext uri="{BB962C8B-B14F-4D97-AF65-F5344CB8AC3E}">
        <p14:creationId xmlns:p14="http://schemas.microsoft.com/office/powerpoint/2010/main" val="12195507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76A1566-442B-C04A-B67C-E3FD26E1F916}"/>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774110FC-B976-CB42-AA28-503EBA245771}"/>
              </a:ext>
            </a:extLst>
          </p:cNvPr>
          <p:cNvSpPr>
            <a:spLocks noGrp="1"/>
          </p:cNvSpPr>
          <p:nvPr>
            <p:ph type="title"/>
          </p:nvPr>
        </p:nvSpPr>
        <p:spPr/>
        <p:txBody>
          <a:bodyPr/>
          <a:lstStyle/>
          <a:p>
            <a:r>
              <a:rPr lang="en-US"/>
              <a:t>Global Price Tracker | Glossary</a:t>
            </a:r>
          </a:p>
        </p:txBody>
      </p:sp>
      <p:sp>
        <p:nvSpPr>
          <p:cNvPr id="4" name="Subtitle 3">
            <a:extLst>
              <a:ext uri="{FF2B5EF4-FFF2-40B4-BE49-F238E27FC236}">
                <a16:creationId xmlns:a16="http://schemas.microsoft.com/office/drawing/2014/main" id="{5E1B8207-9D84-DA4E-B3A5-129754A71D23}"/>
              </a:ext>
            </a:extLst>
          </p:cNvPr>
          <p:cNvSpPr>
            <a:spLocks noGrp="1"/>
          </p:cNvSpPr>
          <p:nvPr>
            <p:ph type="subTitle" idx="2"/>
          </p:nvPr>
        </p:nvSpPr>
        <p:spPr>
          <a:xfrm>
            <a:off x="354650" y="620550"/>
            <a:ext cx="6055481" cy="384300"/>
          </a:xfrm>
        </p:spPr>
        <p:txBody>
          <a:bodyPr/>
          <a:lstStyle/>
          <a:p>
            <a:pPr>
              <a:defRPr/>
            </a:pPr>
            <a:r>
              <a:rPr lang="en-GB" altLang="en-US" sz="1200" b="1">
                <a:solidFill>
                  <a:schemeClr val="tx1"/>
                </a:solidFill>
                <a:latin typeface="Montserrat"/>
              </a:rPr>
              <a:t>Value Change YA: </a:t>
            </a:r>
            <a:endParaRPr lang="en-GB" altLang="en-US" sz="1200" b="1">
              <a:solidFill>
                <a:schemeClr val="tx1"/>
              </a:solidFill>
            </a:endParaRPr>
          </a:p>
          <a:p>
            <a:pPr marL="557213" lvl="1" indent="-214313">
              <a:buFont typeface="Wingdings" panose="05000000000000000000" pitchFamily="2" charset="2"/>
              <a:buChar char="§"/>
              <a:defRPr/>
            </a:pPr>
            <a:r>
              <a:rPr lang="en-GB" altLang="en-US" sz="1050">
                <a:solidFill>
                  <a:schemeClr val="tx1"/>
                </a:solidFill>
                <a:latin typeface="Montserrat"/>
              </a:rPr>
              <a:t>Percentage change in value sales (in USD) as measured by the total product categories vs year ago</a:t>
            </a:r>
            <a:endParaRPr lang="en-GB" altLang="en-US" sz="1050">
              <a:solidFill>
                <a:schemeClr val="tx1"/>
              </a:solidFill>
              <a:latin typeface="Montserrat" panose="00000500000000000000" pitchFamily="2" charset="0"/>
            </a:endParaRPr>
          </a:p>
          <a:p>
            <a:pPr lvl="1">
              <a:defRPr/>
            </a:pPr>
            <a:endParaRPr lang="en-GB" altLang="en-US" sz="675">
              <a:solidFill>
                <a:schemeClr val="tx1"/>
              </a:solidFill>
              <a:latin typeface="Montserrat" panose="00000500000000000000" pitchFamily="2" charset="0"/>
            </a:endParaRPr>
          </a:p>
          <a:p>
            <a:pPr>
              <a:defRPr/>
            </a:pPr>
            <a:r>
              <a:rPr lang="en-GB" altLang="en-US" sz="1200" b="1">
                <a:solidFill>
                  <a:schemeClr val="tx1"/>
                </a:solidFill>
                <a:latin typeface="Montserrat"/>
              </a:rPr>
              <a:t>Unit Price Change YA: </a:t>
            </a:r>
            <a:endParaRPr lang="en-GB" altLang="en-US" sz="1200" b="1">
              <a:solidFill>
                <a:schemeClr val="tx1"/>
              </a:solidFill>
            </a:endParaRPr>
          </a:p>
          <a:p>
            <a:pPr marL="557213" lvl="1" indent="-214313">
              <a:buFont typeface="Wingdings" panose="05000000000000000000" pitchFamily="2" charset="2"/>
              <a:buChar char="§"/>
              <a:defRPr/>
            </a:pPr>
            <a:r>
              <a:rPr lang="en-GB" altLang="en-US" sz="1050">
                <a:solidFill>
                  <a:schemeClr val="tx1"/>
                </a:solidFill>
                <a:latin typeface="Montserrat"/>
              </a:rPr>
              <a:t>Percentage change in the average retail price per unit in the total product categories vs year ago</a:t>
            </a:r>
            <a:endParaRPr lang="en-GB" altLang="en-US" sz="1050">
              <a:solidFill>
                <a:schemeClr val="tx1"/>
              </a:solidFill>
              <a:latin typeface="Montserrat" panose="00000500000000000000" pitchFamily="2" charset="0"/>
            </a:endParaRPr>
          </a:p>
          <a:p>
            <a:pPr marL="557213" lvl="1" indent="-214313">
              <a:buFont typeface="Wingdings" panose="05000000000000000000" pitchFamily="2" charset="2"/>
              <a:buChar char="§"/>
              <a:defRPr/>
            </a:pPr>
            <a:r>
              <a:rPr lang="en-GB" altLang="en-US" sz="1050">
                <a:solidFill>
                  <a:schemeClr val="tx1"/>
                </a:solidFill>
                <a:latin typeface="Montserrat"/>
              </a:rPr>
              <a:t>The unit of volume in the basket varies by category (e.g. litres, kilograms, tonnes, etc) </a:t>
            </a:r>
          </a:p>
          <a:p>
            <a:pPr marL="557213" lvl="1" indent="-214313">
              <a:buFont typeface="Wingdings" panose="05000000000000000000" pitchFamily="2" charset="2"/>
              <a:buChar char="§"/>
              <a:defRPr/>
            </a:pPr>
            <a:r>
              <a:rPr lang="en-GB" altLang="en-US" sz="1050">
                <a:solidFill>
                  <a:schemeClr val="tx1"/>
                </a:solidFill>
                <a:latin typeface="Montserrat"/>
              </a:rPr>
              <a:t>The change in average price per unit may result from: </a:t>
            </a:r>
          </a:p>
          <a:p>
            <a:pPr marL="557213" lvl="1" indent="-214313">
              <a:buFont typeface="Wingdings" panose="05000000000000000000" pitchFamily="2" charset="2"/>
              <a:buChar char="§"/>
              <a:defRPr/>
            </a:pPr>
            <a:r>
              <a:rPr lang="en-GB" altLang="en-US" sz="1050">
                <a:solidFill>
                  <a:schemeClr val="tx1"/>
                </a:solidFill>
                <a:latin typeface="Montserrat"/>
              </a:rPr>
              <a:t>Price changes of individual products </a:t>
            </a:r>
            <a:endParaRPr lang="en-GB" altLang="en-US" sz="1050">
              <a:solidFill>
                <a:schemeClr val="tx1"/>
              </a:solidFill>
              <a:latin typeface="Montserrat" panose="00000500000000000000" pitchFamily="2" charset="0"/>
            </a:endParaRPr>
          </a:p>
          <a:p>
            <a:pPr marL="900113" lvl="2" indent="-214313">
              <a:buFont typeface="Wingdings" panose="05000000000000000000" pitchFamily="2" charset="2"/>
              <a:buChar char="§"/>
              <a:defRPr/>
            </a:pPr>
            <a:r>
              <a:rPr lang="en-GB" altLang="en-US" sz="1050">
                <a:solidFill>
                  <a:schemeClr val="tx1"/>
                </a:solidFill>
                <a:latin typeface="Montserrat"/>
              </a:rPr>
              <a:t>Change in the mix of purchased products; more or less expensive products, more or less promotions, etc. </a:t>
            </a:r>
            <a:endParaRPr lang="en-GB" altLang="en-US" sz="1050">
              <a:solidFill>
                <a:schemeClr val="tx1"/>
              </a:solidFill>
              <a:latin typeface="Montserrat" panose="00000500000000000000" pitchFamily="2" charset="0"/>
            </a:endParaRPr>
          </a:p>
          <a:p>
            <a:pPr marL="900113" lvl="2" indent="-214313">
              <a:buFont typeface="Wingdings" panose="05000000000000000000" pitchFamily="2" charset="2"/>
              <a:buChar char="§"/>
              <a:defRPr/>
            </a:pPr>
            <a:r>
              <a:rPr lang="en-GB" altLang="en-US" sz="1050">
                <a:solidFill>
                  <a:schemeClr val="tx1"/>
                </a:solidFill>
                <a:latin typeface="Montserrat"/>
              </a:rPr>
              <a:t>Channel switching; more or less purchases in discount stores, or hypermarkets, or convenience outlets, etc. </a:t>
            </a:r>
            <a:endParaRPr lang="en-GB" altLang="en-US" sz="1050">
              <a:solidFill>
                <a:schemeClr val="tx1"/>
              </a:solidFill>
              <a:latin typeface="Montserrat" panose="00000500000000000000" pitchFamily="2" charset="0"/>
            </a:endParaRPr>
          </a:p>
          <a:p>
            <a:pPr marL="900113" lvl="2" indent="-214313">
              <a:buFont typeface="Wingdings" panose="05000000000000000000" pitchFamily="2" charset="2"/>
              <a:buChar char="§"/>
              <a:defRPr/>
            </a:pPr>
            <a:r>
              <a:rPr lang="en-GB" altLang="en-US" sz="1050">
                <a:solidFill>
                  <a:schemeClr val="tx1"/>
                </a:solidFill>
                <a:latin typeface="Montserrat"/>
              </a:rPr>
              <a:t>Product or channel mix changes may be induced by price change or may just be the result of market dynamics.</a:t>
            </a:r>
          </a:p>
          <a:p>
            <a:pPr marL="557213" lvl="1" indent="-214313">
              <a:buFont typeface="Wingdings" panose="05000000000000000000" pitchFamily="2" charset="2"/>
              <a:buChar char="§"/>
              <a:defRPr/>
            </a:pPr>
            <a:r>
              <a:rPr lang="en-GB" altLang="en-US" sz="1050">
                <a:solidFill>
                  <a:schemeClr val="tx1"/>
                </a:solidFill>
                <a:latin typeface="Montserrat"/>
              </a:rPr>
              <a:t>The unit price change reflects how consumers experience ‘cost of living’ in their actual grocery shopping </a:t>
            </a:r>
            <a:r>
              <a:rPr lang="en-GB" altLang="en-US" sz="1050" err="1">
                <a:solidFill>
                  <a:schemeClr val="tx1"/>
                </a:solidFill>
                <a:latin typeface="Montserrat"/>
              </a:rPr>
              <a:t>behavior</a:t>
            </a:r>
            <a:r>
              <a:rPr lang="en-GB" altLang="en-US" sz="1050">
                <a:solidFill>
                  <a:schemeClr val="tx1"/>
                </a:solidFill>
                <a:latin typeface="Montserrat"/>
              </a:rPr>
              <a:t>.</a:t>
            </a:r>
          </a:p>
          <a:p>
            <a:pPr marL="557213" lvl="1" indent="-214313">
              <a:buFont typeface="Wingdings" panose="05000000000000000000" pitchFamily="2" charset="2"/>
              <a:buChar char="§"/>
              <a:defRPr/>
            </a:pPr>
            <a:r>
              <a:rPr lang="en-GB" altLang="en-US" sz="1050">
                <a:solidFill>
                  <a:schemeClr val="tx1"/>
                </a:solidFill>
                <a:latin typeface="Montserrat"/>
              </a:rPr>
              <a:t>It is weighted by the dollar share of the category within the department or country </a:t>
            </a:r>
            <a:r>
              <a:rPr lang="en-GB" altLang="en-US" sz="1050" err="1">
                <a:solidFill>
                  <a:schemeClr val="tx1"/>
                </a:solidFill>
                <a:latin typeface="Montserrat"/>
              </a:rPr>
              <a:t>analyzed</a:t>
            </a:r>
            <a:endParaRPr lang="en-GB" altLang="en-US" sz="1050">
              <a:solidFill>
                <a:schemeClr val="tx1"/>
              </a:solidFill>
              <a:latin typeface="Montserrat" panose="00000500000000000000" pitchFamily="2" charset="0"/>
            </a:endParaRPr>
          </a:p>
          <a:p>
            <a:pPr lvl="1">
              <a:defRPr/>
            </a:pPr>
            <a:endParaRPr lang="en-GB" altLang="en-US" sz="675">
              <a:solidFill>
                <a:schemeClr val="tx1"/>
              </a:solidFill>
              <a:latin typeface="Montserrat" panose="00000500000000000000" pitchFamily="2" charset="0"/>
            </a:endParaRPr>
          </a:p>
          <a:p>
            <a:pPr>
              <a:defRPr/>
            </a:pPr>
            <a:r>
              <a:rPr lang="en-GB" altLang="en-US" sz="1200" b="1">
                <a:solidFill>
                  <a:schemeClr val="tx1"/>
                </a:solidFill>
                <a:latin typeface="Montserrat"/>
              </a:rPr>
              <a:t>Unit Change YA:</a:t>
            </a:r>
          </a:p>
          <a:p>
            <a:pPr marL="557213" lvl="1" indent="-214313">
              <a:buFont typeface="Wingdings" panose="05000000000000000000" pitchFamily="2" charset="2"/>
              <a:buChar char="§"/>
              <a:defRPr/>
            </a:pPr>
            <a:r>
              <a:rPr lang="en-GB" altLang="en-US" sz="1050">
                <a:solidFill>
                  <a:schemeClr val="tx1"/>
                </a:solidFill>
                <a:latin typeface="Montserrat"/>
              </a:rPr>
              <a:t>Percentage change in purchased volume (quantity) of products vs year ago</a:t>
            </a:r>
          </a:p>
          <a:p>
            <a:pPr marL="557213" lvl="1" indent="-214313">
              <a:buFont typeface="Wingdings" panose="05000000000000000000" pitchFamily="2" charset="2"/>
              <a:buChar char="§"/>
              <a:defRPr/>
            </a:pPr>
            <a:r>
              <a:rPr lang="en-GB" altLang="en-US" sz="1050">
                <a:solidFill>
                  <a:schemeClr val="tx1"/>
                </a:solidFill>
                <a:latin typeface="Montserrat"/>
              </a:rPr>
              <a:t>It is weighted by the dollar share of the category within the department or country </a:t>
            </a:r>
            <a:r>
              <a:rPr lang="en-GB" altLang="en-US" sz="1050" err="1">
                <a:solidFill>
                  <a:schemeClr val="tx1"/>
                </a:solidFill>
                <a:latin typeface="Montserrat"/>
              </a:rPr>
              <a:t>analyzed</a:t>
            </a:r>
            <a:endParaRPr lang="en-GB" altLang="en-US" sz="1050">
              <a:solidFill>
                <a:schemeClr val="tx1"/>
              </a:solidFill>
              <a:latin typeface="Montserrat" panose="00000500000000000000" pitchFamily="2" charset="0"/>
            </a:endParaRPr>
          </a:p>
          <a:p>
            <a:pPr lvl="1">
              <a:defRPr/>
            </a:pPr>
            <a:endParaRPr lang="en-GB" altLang="en-US" sz="1050">
              <a:solidFill>
                <a:schemeClr val="tx1"/>
              </a:solidFill>
              <a:latin typeface="Montserrat"/>
            </a:endParaRPr>
          </a:p>
          <a:p>
            <a:endParaRPr lang="en-US">
              <a:solidFill>
                <a:schemeClr val="tx1"/>
              </a:solidFill>
            </a:endParaRPr>
          </a:p>
        </p:txBody>
      </p:sp>
    </p:spTree>
    <p:extLst>
      <p:ext uri="{BB962C8B-B14F-4D97-AF65-F5344CB8AC3E}">
        <p14:creationId xmlns:p14="http://schemas.microsoft.com/office/powerpoint/2010/main" val="29039076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0F65FEE-908D-124A-9E0B-DF4E2C0F186D}"/>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9BCA3545-4F27-0D45-A833-F9175B64E3CC}"/>
              </a:ext>
            </a:extLst>
          </p:cNvPr>
          <p:cNvSpPr>
            <a:spLocks noGrp="1"/>
          </p:cNvSpPr>
          <p:nvPr>
            <p:ph type="title"/>
          </p:nvPr>
        </p:nvSpPr>
        <p:spPr/>
        <p:txBody>
          <a:bodyPr/>
          <a:lstStyle/>
          <a:p>
            <a:r>
              <a:rPr lang="en-US"/>
              <a:t>Global Price Tracker | Calculations</a:t>
            </a:r>
          </a:p>
        </p:txBody>
      </p:sp>
      <p:sp>
        <p:nvSpPr>
          <p:cNvPr id="4" name="Subtitle 3">
            <a:extLst>
              <a:ext uri="{FF2B5EF4-FFF2-40B4-BE49-F238E27FC236}">
                <a16:creationId xmlns:a16="http://schemas.microsoft.com/office/drawing/2014/main" id="{A79B329E-B58C-9146-AA1E-5D0F3D719ACA}"/>
              </a:ext>
            </a:extLst>
          </p:cNvPr>
          <p:cNvSpPr>
            <a:spLocks noGrp="1"/>
          </p:cNvSpPr>
          <p:nvPr>
            <p:ph type="subTitle" idx="2"/>
          </p:nvPr>
        </p:nvSpPr>
        <p:spPr>
          <a:xfrm>
            <a:off x="354650" y="881807"/>
            <a:ext cx="5980836" cy="384300"/>
          </a:xfrm>
        </p:spPr>
        <p:txBody>
          <a:bodyPr/>
          <a:lstStyle/>
          <a:p>
            <a:pPr marL="285750" indent="-285750" eaLnBrk="1" fontAlgn="auto" hangingPunct="1">
              <a:lnSpc>
                <a:spcPct val="90000"/>
              </a:lnSpc>
              <a:buClr>
                <a:schemeClr val="tx1"/>
              </a:buClr>
              <a:buFont typeface="Wingdings" pitchFamily="2" charset="2"/>
              <a:buChar char="§"/>
              <a:defRPr/>
            </a:pPr>
            <a:r>
              <a:rPr lang="en-GB" altLang="es-ES" sz="1600">
                <a:solidFill>
                  <a:schemeClr val="tx1"/>
                </a:solidFill>
              </a:rPr>
              <a:t>For each </a:t>
            </a:r>
            <a:r>
              <a:rPr lang="en-GB" altLang="es-ES" sz="1600" b="1">
                <a:solidFill>
                  <a:schemeClr val="tx1"/>
                </a:solidFill>
              </a:rPr>
              <a:t>country</a:t>
            </a:r>
            <a:r>
              <a:rPr lang="en-GB" altLang="es-ES" sz="1600">
                <a:solidFill>
                  <a:schemeClr val="tx1"/>
                </a:solidFill>
              </a:rPr>
              <a:t>, the value change, unit change and unit price change, have been calculated based on each available category. Categories are then weighted and reported at the department level (this bottom-up approach of </a:t>
            </a:r>
            <a:r>
              <a:rPr lang="en-GB" altLang="es-ES" sz="1600" err="1">
                <a:solidFill>
                  <a:schemeClr val="tx1"/>
                </a:solidFill>
              </a:rPr>
              <a:t>analyzing</a:t>
            </a:r>
            <a:r>
              <a:rPr lang="en-GB" altLang="es-ES" sz="1600">
                <a:solidFill>
                  <a:schemeClr val="tx1"/>
                </a:solidFill>
              </a:rPr>
              <a:t> categories and building up to the department lessens aggregation bias).</a:t>
            </a:r>
          </a:p>
          <a:p>
            <a:pPr marL="285750" indent="-285750">
              <a:lnSpc>
                <a:spcPct val="90000"/>
              </a:lnSpc>
              <a:buClr>
                <a:schemeClr val="tx1"/>
              </a:buClr>
              <a:buFont typeface="Wingdings" pitchFamily="2" charset="2"/>
              <a:buChar char="§"/>
              <a:defRPr/>
            </a:pPr>
            <a:endParaRPr lang="en-GB" altLang="es-ES" sz="1600">
              <a:solidFill>
                <a:schemeClr val="tx1"/>
              </a:solidFill>
            </a:endParaRPr>
          </a:p>
          <a:p>
            <a:pPr marL="285750" indent="-285750" eaLnBrk="1" fontAlgn="auto" hangingPunct="1">
              <a:lnSpc>
                <a:spcPct val="90000"/>
              </a:lnSpc>
              <a:buClr>
                <a:schemeClr val="tx1"/>
              </a:buClr>
              <a:buFont typeface="Wingdings" pitchFamily="2" charset="2"/>
              <a:buChar char="§"/>
              <a:defRPr/>
            </a:pPr>
            <a:r>
              <a:rPr lang="en-GB" altLang="es-ES" sz="1600">
                <a:solidFill>
                  <a:schemeClr val="tx1"/>
                </a:solidFill>
              </a:rPr>
              <a:t>All 3 changes have been calculated as the category change weighted according to its share in the most recent period.</a:t>
            </a:r>
            <a:endParaRPr lang="en-GB" altLang="es-ES" sz="2400">
              <a:solidFill>
                <a:schemeClr val="tx1"/>
              </a:solidFill>
            </a:endParaRPr>
          </a:p>
        </p:txBody>
      </p:sp>
    </p:spTree>
    <p:extLst>
      <p:ext uri="{BB962C8B-B14F-4D97-AF65-F5344CB8AC3E}">
        <p14:creationId xmlns:p14="http://schemas.microsoft.com/office/powerpoint/2010/main" val="42743997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B2548-4B13-0945-895C-116C2604F245}"/>
              </a:ext>
            </a:extLst>
          </p:cNvPr>
          <p:cNvSpPr>
            <a:spLocks noGrp="1"/>
          </p:cNvSpPr>
          <p:nvPr>
            <p:ph type="title"/>
          </p:nvPr>
        </p:nvSpPr>
        <p:spPr/>
        <p:txBody>
          <a:bodyPr/>
          <a:lstStyle/>
          <a:p>
            <a:r>
              <a:rPr lang="en-US"/>
              <a:t>Global Price Tracker | Markets and Channels</a:t>
            </a:r>
          </a:p>
        </p:txBody>
      </p:sp>
      <p:sp>
        <p:nvSpPr>
          <p:cNvPr id="4" name="Subtitle 3">
            <a:extLst>
              <a:ext uri="{FF2B5EF4-FFF2-40B4-BE49-F238E27FC236}">
                <a16:creationId xmlns:a16="http://schemas.microsoft.com/office/drawing/2014/main" id="{47F99116-DB9B-194E-9154-FA1AA72B83E2}"/>
              </a:ext>
            </a:extLst>
          </p:cNvPr>
          <p:cNvSpPr>
            <a:spLocks noGrp="1"/>
          </p:cNvSpPr>
          <p:nvPr>
            <p:ph type="subTitle" idx="2"/>
          </p:nvPr>
        </p:nvSpPr>
        <p:spPr/>
        <p:txBody>
          <a:bodyPr/>
          <a:lstStyle/>
          <a:p>
            <a:endParaRPr lang="en-US"/>
          </a:p>
        </p:txBody>
      </p:sp>
      <p:sp>
        <p:nvSpPr>
          <p:cNvPr id="5" name="Subtitle 4">
            <a:extLst>
              <a:ext uri="{FF2B5EF4-FFF2-40B4-BE49-F238E27FC236}">
                <a16:creationId xmlns:a16="http://schemas.microsoft.com/office/drawing/2014/main" id="{2571A0AB-F5ED-6C4F-9A95-D2AD937C75A2}"/>
              </a:ext>
            </a:extLst>
          </p:cNvPr>
          <p:cNvSpPr>
            <a:spLocks noGrp="1"/>
          </p:cNvSpPr>
          <p:nvPr>
            <p:ph type="subTitle" idx="3"/>
          </p:nvPr>
        </p:nvSpPr>
        <p:spPr/>
        <p:txBody>
          <a:bodyPr/>
          <a:lstStyle/>
          <a:p>
            <a:endParaRPr lang="en-US"/>
          </a:p>
        </p:txBody>
      </p:sp>
      <p:graphicFrame>
        <p:nvGraphicFramePr>
          <p:cNvPr id="6" name="Table 5">
            <a:extLst>
              <a:ext uri="{FF2B5EF4-FFF2-40B4-BE49-F238E27FC236}">
                <a16:creationId xmlns:a16="http://schemas.microsoft.com/office/drawing/2014/main" id="{20C7DF28-B711-1C43-A5F1-D71F33700B30}"/>
              </a:ext>
            </a:extLst>
          </p:cNvPr>
          <p:cNvGraphicFramePr>
            <a:graphicFrameLocks noGrp="1"/>
          </p:cNvGraphicFramePr>
          <p:nvPr>
            <p:extLst>
              <p:ext uri="{D42A27DB-BD31-4B8C-83A1-F6EECF244321}">
                <p14:modId xmlns:p14="http://schemas.microsoft.com/office/powerpoint/2010/main" val="3703337092"/>
              </p:ext>
            </p:extLst>
          </p:nvPr>
        </p:nvGraphicFramePr>
        <p:xfrm>
          <a:off x="354650" y="1086705"/>
          <a:ext cx="8434700" cy="3726000"/>
        </p:xfrm>
        <a:graphic>
          <a:graphicData uri="http://schemas.openxmlformats.org/drawingml/2006/table">
            <a:tbl>
              <a:tblPr/>
              <a:tblGrid>
                <a:gridCol w="4217350">
                  <a:extLst>
                    <a:ext uri="{9D8B030D-6E8A-4147-A177-3AD203B41FA5}">
                      <a16:colId xmlns:a16="http://schemas.microsoft.com/office/drawing/2014/main" val="3107750735"/>
                    </a:ext>
                  </a:extLst>
                </a:gridCol>
                <a:gridCol w="4217350">
                  <a:extLst>
                    <a:ext uri="{9D8B030D-6E8A-4147-A177-3AD203B41FA5}">
                      <a16:colId xmlns:a16="http://schemas.microsoft.com/office/drawing/2014/main" val="4141861405"/>
                    </a:ext>
                  </a:extLst>
                </a:gridCol>
              </a:tblGrid>
              <a:tr h="165324">
                <a:tc>
                  <a:txBody>
                    <a:bodyPr/>
                    <a:lstStyle/>
                    <a:p>
                      <a:pPr algn="l" fontAlgn="b"/>
                      <a:r>
                        <a:rPr lang="en-US" sz="1000" b="1" i="0" u="none" strike="noStrike">
                          <a:solidFill>
                            <a:schemeClr val="tx1"/>
                          </a:solidFill>
                          <a:effectLst/>
                          <a:latin typeface="Montserrat"/>
                        </a:rPr>
                        <a:t>Total outlets</a:t>
                      </a:r>
                    </a:p>
                  </a:txBody>
                  <a:tcPr marL="36000" marR="36000" marT="36000" marB="36000">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algn="l" fontAlgn="b"/>
                      <a:r>
                        <a:rPr lang="en-US" sz="1000" b="1" i="0" u="none" strike="noStrike">
                          <a:solidFill>
                            <a:schemeClr val="tx1"/>
                          </a:solidFill>
                          <a:effectLst/>
                          <a:latin typeface="Montserrat"/>
                        </a:rPr>
                        <a:t>Food channel</a:t>
                      </a:r>
                    </a:p>
                  </a:txBody>
                  <a:tcPr marL="36000" marR="36000" marT="36000" marB="36000">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FF00"/>
                    </a:solidFill>
                  </a:tcPr>
                </a:tc>
                <a:extLst>
                  <a:ext uri="{0D108BD9-81ED-4DB2-BD59-A6C34878D82A}">
                    <a16:rowId xmlns:a16="http://schemas.microsoft.com/office/drawing/2014/main" val="1785059015"/>
                  </a:ext>
                </a:extLst>
              </a:tr>
              <a:tr h="131641">
                <a:tc>
                  <a:txBody>
                    <a:bodyPr/>
                    <a:lstStyle/>
                    <a:p>
                      <a:pPr algn="l" rtl="0" fontAlgn="ctr"/>
                      <a:r>
                        <a:rPr lang="en-US" sz="700" b="0" i="0" u="none" strike="noStrike">
                          <a:solidFill>
                            <a:schemeClr val="tx1"/>
                          </a:solidFill>
                          <a:effectLst/>
                          <a:latin typeface="Montserrat"/>
                        </a:rPr>
                        <a:t>World full coverage by country (27 countries)  </a:t>
                      </a:r>
                    </a:p>
                  </a:txBody>
                  <a:tcPr marL="36000" marR="36000" marT="36000" marB="3600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l" rtl="0" fontAlgn="ctr"/>
                      <a:r>
                        <a:rPr lang="en-US" sz="700" b="0" i="0" u="none" strike="noStrike">
                          <a:solidFill>
                            <a:schemeClr val="tx1"/>
                          </a:solidFill>
                          <a:effectLst/>
                          <a:latin typeface="Montserrat"/>
                        </a:rPr>
                        <a:t>World Food excluding Discounters (27 countries)  </a:t>
                      </a:r>
                    </a:p>
                  </a:txBody>
                  <a:tcPr marL="36000" marR="36000" marT="36000" marB="36000">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154169211"/>
                  </a:ext>
                </a:extLst>
              </a:tr>
              <a:tr h="131641">
                <a:tc>
                  <a:txBody>
                    <a:bodyPr/>
                    <a:lstStyle/>
                    <a:p>
                      <a:pPr algn="l" rtl="0" fontAlgn="ctr"/>
                      <a:r>
                        <a:rPr lang="en-US" sz="700" b="0" i="0" u="none" strike="noStrike">
                          <a:solidFill>
                            <a:schemeClr val="tx1"/>
                          </a:solidFill>
                          <a:effectLst/>
                          <a:latin typeface="Montserrat"/>
                        </a:rPr>
                        <a:t>Europe full coverage by country (20 countries)  </a:t>
                      </a:r>
                    </a:p>
                  </a:txBody>
                  <a:tcPr marL="36000" marR="36000" marT="36000" marB="3600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700" b="0" i="0" u="none" strike="noStrike">
                          <a:solidFill>
                            <a:schemeClr val="tx1"/>
                          </a:solidFill>
                          <a:effectLst/>
                          <a:latin typeface="Montserrat"/>
                        </a:rPr>
                        <a:t>Europe Food excluding Discounters (20 countries)  </a:t>
                      </a:r>
                    </a:p>
                  </a:txBody>
                  <a:tcPr marL="36000" marR="36000" marT="36000" marB="36000">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0098083"/>
                  </a:ext>
                </a:extLst>
              </a:tr>
              <a:tr h="131641">
                <a:tc>
                  <a:txBody>
                    <a:bodyPr/>
                    <a:lstStyle/>
                    <a:p>
                      <a:pPr algn="l" rtl="0" fontAlgn="ctr"/>
                      <a:r>
                        <a:rPr lang="en-US" sz="700" b="0" i="0" u="none" strike="noStrike">
                          <a:solidFill>
                            <a:schemeClr val="tx1"/>
                          </a:solidFill>
                          <a:effectLst/>
                          <a:latin typeface="Montserrat"/>
                        </a:rPr>
                        <a:t>Germany (DE) Food + Drug including Disc + All Other Channels  </a:t>
                      </a:r>
                    </a:p>
                  </a:txBody>
                  <a:tcPr marL="36000" marR="36000" marT="36000" marB="3600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l" rtl="0" fontAlgn="ctr"/>
                      <a:r>
                        <a:rPr lang="en-US" sz="700" b="0" i="0" u="none" strike="noStrike">
                          <a:solidFill>
                            <a:schemeClr val="tx1"/>
                          </a:solidFill>
                          <a:effectLst/>
                          <a:latin typeface="Montserrat"/>
                        </a:rPr>
                        <a:t>Germany (DE) Food excluding Discounters  </a:t>
                      </a:r>
                    </a:p>
                  </a:txBody>
                  <a:tcPr marL="36000" marR="36000" marT="36000" marB="36000">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581371428"/>
                  </a:ext>
                </a:extLst>
              </a:tr>
              <a:tr h="161501">
                <a:tc>
                  <a:txBody>
                    <a:bodyPr/>
                    <a:lstStyle/>
                    <a:p>
                      <a:pPr algn="l" rtl="0" fontAlgn="ctr"/>
                      <a:r>
                        <a:rPr lang="en-US" sz="700" b="0" i="0" u="none" strike="noStrike">
                          <a:solidFill>
                            <a:schemeClr val="tx1"/>
                          </a:solidFill>
                          <a:effectLst/>
                          <a:latin typeface="Montserrat"/>
                        </a:rPr>
                        <a:t>Great Britain (GB) Food + Drug + Conv. + Petrol + Pharma. including Discounters  </a:t>
                      </a:r>
                    </a:p>
                  </a:txBody>
                  <a:tcPr marL="36000" marR="36000" marT="36000" marB="3600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700" b="0" i="0" u="none" strike="noStrike">
                          <a:solidFill>
                            <a:schemeClr val="tx1"/>
                          </a:solidFill>
                          <a:effectLst/>
                          <a:latin typeface="Montserrat"/>
                        </a:rPr>
                        <a:t>Great Britain (GB) Food + Drug excluding Discounters  </a:t>
                      </a:r>
                    </a:p>
                  </a:txBody>
                  <a:tcPr marL="36000" marR="36000" marT="36000" marB="36000">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9167496"/>
                  </a:ext>
                </a:extLst>
              </a:tr>
              <a:tr h="131641">
                <a:tc>
                  <a:txBody>
                    <a:bodyPr/>
                    <a:lstStyle/>
                    <a:p>
                      <a:pPr algn="l" rtl="0" fontAlgn="ctr"/>
                      <a:r>
                        <a:rPr lang="en-US" sz="700" b="0" i="0" u="none" strike="noStrike">
                          <a:solidFill>
                            <a:schemeClr val="tx1"/>
                          </a:solidFill>
                          <a:effectLst/>
                          <a:latin typeface="Montserrat"/>
                        </a:rPr>
                        <a:t> France (FR) Food + </a:t>
                      </a:r>
                      <a:r>
                        <a:rPr lang="en-US" sz="700" b="0" i="0" u="none" strike="noStrike" err="1">
                          <a:solidFill>
                            <a:schemeClr val="tx1"/>
                          </a:solidFill>
                          <a:effectLst/>
                          <a:latin typeface="Montserrat"/>
                        </a:rPr>
                        <a:t>eCom</a:t>
                      </a:r>
                      <a:r>
                        <a:rPr lang="en-US" sz="700" b="0" i="0" u="none" strike="noStrike">
                          <a:solidFill>
                            <a:schemeClr val="tx1"/>
                          </a:solidFill>
                          <a:effectLst/>
                          <a:latin typeface="Montserrat"/>
                        </a:rPr>
                        <a:t> including Discounters  </a:t>
                      </a:r>
                    </a:p>
                  </a:txBody>
                  <a:tcPr marL="36000" marR="36000" marT="36000" marB="3600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l" rtl="0" fontAlgn="ctr"/>
                      <a:r>
                        <a:rPr lang="en-US" sz="700" b="0" i="0" u="none" strike="noStrike">
                          <a:solidFill>
                            <a:schemeClr val="tx1"/>
                          </a:solidFill>
                          <a:effectLst/>
                          <a:latin typeface="Montserrat"/>
                        </a:rPr>
                        <a:t> France (FR) Food excluding Discounters  </a:t>
                      </a:r>
                    </a:p>
                  </a:txBody>
                  <a:tcPr marL="36000" marR="36000" marT="36000" marB="36000">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041119666"/>
                  </a:ext>
                </a:extLst>
              </a:tr>
              <a:tr h="131641">
                <a:tc>
                  <a:txBody>
                    <a:bodyPr/>
                    <a:lstStyle/>
                    <a:p>
                      <a:pPr algn="l" rtl="0" fontAlgn="ctr"/>
                      <a:r>
                        <a:rPr lang="en-US" sz="700" b="0" i="0" u="none" strike="noStrike">
                          <a:solidFill>
                            <a:schemeClr val="tx1"/>
                          </a:solidFill>
                          <a:effectLst/>
                          <a:latin typeface="Montserrat"/>
                        </a:rPr>
                        <a:t>Italy (IT) Food + Drug + C&amp;C + </a:t>
                      </a:r>
                      <a:r>
                        <a:rPr lang="en-US" sz="700" b="0" i="0" u="none" strike="noStrike" err="1">
                          <a:solidFill>
                            <a:schemeClr val="tx1"/>
                          </a:solidFill>
                          <a:effectLst/>
                          <a:latin typeface="Montserrat"/>
                        </a:rPr>
                        <a:t>eCom</a:t>
                      </a:r>
                      <a:r>
                        <a:rPr lang="en-US" sz="700" b="0" i="0" u="none" strike="noStrike">
                          <a:solidFill>
                            <a:schemeClr val="tx1"/>
                          </a:solidFill>
                          <a:effectLst/>
                          <a:latin typeface="Montserrat"/>
                        </a:rPr>
                        <a:t> + Pharma. including Discounters  </a:t>
                      </a:r>
                    </a:p>
                  </a:txBody>
                  <a:tcPr marL="36000" marR="36000" marT="36000" marB="3600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700" b="0" i="0" u="none" strike="noStrike">
                          <a:solidFill>
                            <a:schemeClr val="tx1"/>
                          </a:solidFill>
                          <a:effectLst/>
                          <a:latin typeface="Montserrat"/>
                        </a:rPr>
                        <a:t>Italy (IT) Food excluding Discounters  </a:t>
                      </a:r>
                    </a:p>
                  </a:txBody>
                  <a:tcPr marL="36000" marR="36000" marT="36000" marB="36000">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2994331"/>
                  </a:ext>
                </a:extLst>
              </a:tr>
              <a:tr h="131641">
                <a:tc>
                  <a:txBody>
                    <a:bodyPr/>
                    <a:lstStyle/>
                    <a:p>
                      <a:pPr algn="l" rtl="0" fontAlgn="ctr"/>
                      <a:r>
                        <a:rPr lang="en-US" sz="700" b="0" i="0" u="none" strike="noStrike">
                          <a:solidFill>
                            <a:schemeClr val="tx1"/>
                          </a:solidFill>
                          <a:effectLst/>
                          <a:latin typeface="Montserrat"/>
                        </a:rPr>
                        <a:t>Spain (ES) Food + Drug + Petrol including Discounters  </a:t>
                      </a:r>
                    </a:p>
                  </a:txBody>
                  <a:tcPr marL="36000" marR="36000" marT="36000" marB="3600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l" rtl="0" fontAlgn="ctr"/>
                      <a:r>
                        <a:rPr lang="en-US" sz="700" b="0" i="0" u="none" strike="noStrike">
                          <a:solidFill>
                            <a:schemeClr val="tx1"/>
                          </a:solidFill>
                          <a:effectLst/>
                          <a:latin typeface="Montserrat"/>
                        </a:rPr>
                        <a:t>Spain (ES) Food excluding Discounters  </a:t>
                      </a:r>
                    </a:p>
                  </a:txBody>
                  <a:tcPr marL="36000" marR="36000" marT="36000" marB="36000">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123306038"/>
                  </a:ext>
                </a:extLst>
              </a:tr>
              <a:tr h="161501">
                <a:tc>
                  <a:txBody>
                    <a:bodyPr/>
                    <a:lstStyle/>
                    <a:p>
                      <a:pPr algn="l" rtl="0" fontAlgn="ctr"/>
                      <a:r>
                        <a:rPr lang="en-US" sz="700" b="0" i="0" u="none" strike="noStrike">
                          <a:solidFill>
                            <a:schemeClr val="tx1"/>
                          </a:solidFill>
                          <a:effectLst/>
                          <a:latin typeface="Montserrat"/>
                        </a:rPr>
                        <a:t>Russia (RU) Hyper + Super + Superettes + Drug + C&amp;C + </a:t>
                      </a:r>
                      <a:r>
                        <a:rPr lang="en-US" sz="700" b="0" i="0" u="none" strike="noStrike" err="1">
                          <a:solidFill>
                            <a:schemeClr val="tx1"/>
                          </a:solidFill>
                          <a:effectLst/>
                          <a:latin typeface="Montserrat"/>
                        </a:rPr>
                        <a:t>eCom</a:t>
                      </a:r>
                      <a:r>
                        <a:rPr lang="en-US" sz="700" b="0" i="0" u="none" strike="noStrike">
                          <a:solidFill>
                            <a:schemeClr val="tx1"/>
                          </a:solidFill>
                          <a:effectLst/>
                          <a:latin typeface="Montserrat"/>
                        </a:rPr>
                        <a:t> including Discounters  </a:t>
                      </a:r>
                    </a:p>
                  </a:txBody>
                  <a:tcPr marL="36000" marR="36000" marT="36000" marB="3600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700" b="0" i="0" u="none" strike="noStrike">
                          <a:solidFill>
                            <a:schemeClr val="tx1"/>
                          </a:solidFill>
                          <a:effectLst/>
                          <a:latin typeface="Montserrat"/>
                        </a:rPr>
                        <a:t>Russia (RU) Hyper + Super + Superettes excluding Discounters  </a:t>
                      </a:r>
                    </a:p>
                  </a:txBody>
                  <a:tcPr marL="36000" marR="36000" marT="36000" marB="36000">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3470055"/>
                  </a:ext>
                </a:extLst>
              </a:tr>
              <a:tr h="210236">
                <a:tc>
                  <a:txBody>
                    <a:bodyPr/>
                    <a:lstStyle/>
                    <a:p>
                      <a:pPr algn="l" rtl="0" fontAlgn="ctr"/>
                      <a:r>
                        <a:rPr lang="en-US" sz="700" b="0" i="0" u="none" strike="noStrike">
                          <a:solidFill>
                            <a:schemeClr val="tx1"/>
                          </a:solidFill>
                          <a:effectLst/>
                          <a:latin typeface="Montserrat"/>
                        </a:rPr>
                        <a:t>Netherlands (NL) Food + Drug + Liquor + Petrol + </a:t>
                      </a:r>
                      <a:r>
                        <a:rPr lang="en-US" sz="700" b="0" i="0" u="none" strike="noStrike" err="1">
                          <a:solidFill>
                            <a:schemeClr val="tx1"/>
                          </a:solidFill>
                          <a:effectLst/>
                          <a:latin typeface="Montserrat"/>
                        </a:rPr>
                        <a:t>eCom</a:t>
                      </a:r>
                      <a:r>
                        <a:rPr lang="en-US" sz="700" b="0" i="0" u="none" strike="noStrike">
                          <a:solidFill>
                            <a:schemeClr val="tx1"/>
                          </a:solidFill>
                          <a:effectLst/>
                          <a:latin typeface="Montserrat"/>
                        </a:rPr>
                        <a:t> + Perfumeries including Discounters  </a:t>
                      </a:r>
                    </a:p>
                  </a:txBody>
                  <a:tcPr marL="36000" marR="36000" marT="36000" marB="3600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l" rtl="0" fontAlgn="ctr"/>
                      <a:r>
                        <a:rPr lang="en-US" sz="700" b="0" i="0" u="none" strike="noStrike">
                          <a:solidFill>
                            <a:schemeClr val="tx1"/>
                          </a:solidFill>
                          <a:effectLst/>
                          <a:latin typeface="Montserrat"/>
                        </a:rPr>
                        <a:t>Netherlands (NL) Food excluding Discounters  </a:t>
                      </a:r>
                    </a:p>
                  </a:txBody>
                  <a:tcPr marL="36000" marR="36000" marT="36000" marB="36000">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512129033"/>
                  </a:ext>
                </a:extLst>
              </a:tr>
              <a:tr h="131641">
                <a:tc>
                  <a:txBody>
                    <a:bodyPr/>
                    <a:lstStyle/>
                    <a:p>
                      <a:pPr algn="l" rtl="0" fontAlgn="ctr"/>
                      <a:r>
                        <a:rPr lang="en-US" sz="700" b="0" i="0" u="none" strike="noStrike">
                          <a:solidFill>
                            <a:schemeClr val="tx1"/>
                          </a:solidFill>
                          <a:effectLst/>
                          <a:latin typeface="Montserrat"/>
                        </a:rPr>
                        <a:t> Poland (PL) Food + Drug including Discounters  </a:t>
                      </a:r>
                    </a:p>
                  </a:txBody>
                  <a:tcPr marL="36000" marR="36000" marT="36000" marB="3600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700" b="0" i="0" u="none" strike="noStrike">
                          <a:solidFill>
                            <a:schemeClr val="tx1"/>
                          </a:solidFill>
                          <a:effectLst/>
                          <a:latin typeface="Montserrat"/>
                        </a:rPr>
                        <a:t>Poland (PL) Food excluding Discounters  </a:t>
                      </a:r>
                    </a:p>
                  </a:txBody>
                  <a:tcPr marL="36000" marR="36000" marT="36000" marB="36000">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1973908"/>
                  </a:ext>
                </a:extLst>
              </a:tr>
              <a:tr h="131641">
                <a:tc>
                  <a:txBody>
                    <a:bodyPr/>
                    <a:lstStyle/>
                    <a:p>
                      <a:pPr algn="l" rtl="0" fontAlgn="ctr"/>
                      <a:r>
                        <a:rPr lang="en-US" sz="700" b="0" i="0" u="none" strike="noStrike">
                          <a:solidFill>
                            <a:schemeClr val="tx1"/>
                          </a:solidFill>
                          <a:effectLst/>
                          <a:latin typeface="Montserrat"/>
                        </a:rPr>
                        <a:t>Turkey (TR) Food + </a:t>
                      </a:r>
                      <a:r>
                        <a:rPr lang="en-US" sz="700" b="0" i="0" u="none" strike="noStrike" err="1">
                          <a:solidFill>
                            <a:schemeClr val="tx1"/>
                          </a:solidFill>
                          <a:effectLst/>
                          <a:latin typeface="Montserrat"/>
                        </a:rPr>
                        <a:t>eCom</a:t>
                      </a:r>
                      <a:r>
                        <a:rPr lang="en-US" sz="700" b="0" i="0" u="none" strike="noStrike">
                          <a:solidFill>
                            <a:schemeClr val="tx1"/>
                          </a:solidFill>
                          <a:effectLst/>
                          <a:latin typeface="Montserrat"/>
                        </a:rPr>
                        <a:t> excluding Discounters</a:t>
                      </a:r>
                    </a:p>
                  </a:txBody>
                  <a:tcPr marL="36000" marR="36000" marT="36000" marB="3600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l" rtl="0" fontAlgn="ctr"/>
                      <a:r>
                        <a:rPr lang="en-US" sz="700" b="0" i="0" u="none" strike="noStrike">
                          <a:solidFill>
                            <a:schemeClr val="tx1"/>
                          </a:solidFill>
                          <a:effectLst/>
                          <a:latin typeface="Montserrat"/>
                        </a:rPr>
                        <a:t>Turkey (TR) Food excluding Discounters  </a:t>
                      </a:r>
                    </a:p>
                  </a:txBody>
                  <a:tcPr marL="36000" marR="36000" marT="36000" marB="36000">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557101130"/>
                  </a:ext>
                </a:extLst>
              </a:tr>
              <a:tr h="131641">
                <a:tc>
                  <a:txBody>
                    <a:bodyPr/>
                    <a:lstStyle/>
                    <a:p>
                      <a:pPr algn="l" rtl="0" fontAlgn="ctr"/>
                      <a:r>
                        <a:rPr lang="en-US" sz="700" b="0" i="0" u="none" strike="noStrike" err="1">
                          <a:solidFill>
                            <a:schemeClr val="tx1"/>
                          </a:solidFill>
                          <a:effectLst/>
                          <a:latin typeface="Montserrat"/>
                        </a:rPr>
                        <a:t>LatAm</a:t>
                      </a:r>
                      <a:r>
                        <a:rPr lang="en-US" sz="700" b="0" i="0" u="none" strike="noStrike">
                          <a:solidFill>
                            <a:schemeClr val="tx1"/>
                          </a:solidFill>
                          <a:effectLst/>
                          <a:latin typeface="Montserrat"/>
                        </a:rPr>
                        <a:t> full coverage by country (5 countries)  </a:t>
                      </a:r>
                    </a:p>
                  </a:txBody>
                  <a:tcPr marL="36000" marR="36000" marT="36000" marB="3600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700" b="0" i="0" u="none" strike="noStrike" err="1">
                          <a:solidFill>
                            <a:schemeClr val="tx1"/>
                          </a:solidFill>
                          <a:effectLst/>
                          <a:latin typeface="Montserrat"/>
                        </a:rPr>
                        <a:t>LatAm</a:t>
                      </a:r>
                      <a:r>
                        <a:rPr lang="en-US" sz="700" b="0" i="0" u="none" strike="noStrike">
                          <a:solidFill>
                            <a:schemeClr val="tx1"/>
                          </a:solidFill>
                          <a:effectLst/>
                          <a:latin typeface="Montserrat"/>
                        </a:rPr>
                        <a:t> Food excluding Discounters (5 countries)  </a:t>
                      </a:r>
                    </a:p>
                  </a:txBody>
                  <a:tcPr marL="36000" marR="36000" marT="36000" marB="36000">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9642578"/>
                  </a:ext>
                </a:extLst>
              </a:tr>
              <a:tr h="131641">
                <a:tc>
                  <a:txBody>
                    <a:bodyPr/>
                    <a:lstStyle/>
                    <a:p>
                      <a:pPr algn="l" rtl="0" fontAlgn="ctr"/>
                      <a:r>
                        <a:rPr lang="en-US" sz="700" b="0" i="0" u="none" strike="noStrike">
                          <a:solidFill>
                            <a:schemeClr val="tx1"/>
                          </a:solidFill>
                          <a:effectLst/>
                          <a:latin typeface="Montserrat"/>
                        </a:rPr>
                        <a:t>Brazil (BR) Hyper + Super + Pharma. + Perfumeries  </a:t>
                      </a:r>
                    </a:p>
                  </a:txBody>
                  <a:tcPr marL="36000" marR="36000" marT="36000" marB="3600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l" rtl="0" fontAlgn="ctr"/>
                      <a:r>
                        <a:rPr lang="en-US" sz="700" b="0" i="0" u="none" strike="noStrike">
                          <a:solidFill>
                            <a:schemeClr val="tx1"/>
                          </a:solidFill>
                          <a:effectLst/>
                          <a:latin typeface="Montserrat"/>
                        </a:rPr>
                        <a:t>Brazil (BR) Hyper + Super  </a:t>
                      </a:r>
                    </a:p>
                  </a:txBody>
                  <a:tcPr marL="36000" marR="36000" marT="36000" marB="36000">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631718480"/>
                  </a:ext>
                </a:extLst>
              </a:tr>
              <a:tr h="131641">
                <a:tc>
                  <a:txBody>
                    <a:bodyPr/>
                    <a:lstStyle/>
                    <a:p>
                      <a:pPr algn="l" rtl="0" fontAlgn="ctr"/>
                      <a:r>
                        <a:rPr lang="pt-BR" sz="700" b="0" i="0" u="none" strike="noStrike">
                          <a:solidFill>
                            <a:schemeClr val="tx1"/>
                          </a:solidFill>
                          <a:effectLst/>
                          <a:latin typeface="Montserrat"/>
                        </a:rPr>
                        <a:t>Chile (CL) </a:t>
                      </a:r>
                      <a:r>
                        <a:rPr lang="pt-BR" sz="700" b="0" i="0" u="none" strike="noStrike" err="1">
                          <a:solidFill>
                            <a:schemeClr val="tx1"/>
                          </a:solidFill>
                          <a:effectLst/>
                          <a:latin typeface="Montserrat"/>
                        </a:rPr>
                        <a:t>Hyper</a:t>
                      </a:r>
                      <a:r>
                        <a:rPr lang="pt-BR" sz="700" b="0" i="0" u="none" strike="noStrike">
                          <a:solidFill>
                            <a:schemeClr val="tx1"/>
                          </a:solidFill>
                          <a:effectLst/>
                          <a:latin typeface="Montserrat"/>
                        </a:rPr>
                        <a:t> + Super + </a:t>
                      </a:r>
                      <a:r>
                        <a:rPr lang="pt-BR" sz="700" b="0" i="0" u="none" strike="noStrike" err="1">
                          <a:solidFill>
                            <a:schemeClr val="tx1"/>
                          </a:solidFill>
                          <a:effectLst/>
                          <a:latin typeface="Montserrat"/>
                        </a:rPr>
                        <a:t>Conv</a:t>
                      </a:r>
                      <a:r>
                        <a:rPr lang="pt-BR" sz="700" b="0" i="0" u="none" strike="noStrike">
                          <a:solidFill>
                            <a:schemeClr val="tx1"/>
                          </a:solidFill>
                          <a:effectLst/>
                          <a:latin typeface="Montserrat"/>
                        </a:rPr>
                        <a:t>. + Pharma + </a:t>
                      </a:r>
                      <a:r>
                        <a:rPr lang="pt-BR" sz="700" b="0" i="0" u="none" strike="noStrike" err="1">
                          <a:solidFill>
                            <a:schemeClr val="tx1"/>
                          </a:solidFill>
                          <a:effectLst/>
                          <a:latin typeface="Montserrat"/>
                        </a:rPr>
                        <a:t>eCom</a:t>
                      </a:r>
                      <a:r>
                        <a:rPr lang="pt-BR" sz="700" b="0" i="0" u="none" strike="noStrike">
                          <a:solidFill>
                            <a:schemeClr val="tx1"/>
                          </a:solidFill>
                          <a:effectLst/>
                          <a:latin typeface="Montserrat"/>
                        </a:rPr>
                        <a:t> </a:t>
                      </a:r>
                      <a:r>
                        <a:rPr lang="pt-BR" sz="700" b="0" i="0" u="none" strike="noStrike" err="1">
                          <a:solidFill>
                            <a:schemeClr val="tx1"/>
                          </a:solidFill>
                          <a:effectLst/>
                          <a:latin typeface="Montserrat"/>
                        </a:rPr>
                        <a:t>excluding</a:t>
                      </a:r>
                      <a:r>
                        <a:rPr lang="pt-BR" sz="700" b="0" i="0" u="none" strike="noStrike">
                          <a:solidFill>
                            <a:schemeClr val="tx1"/>
                          </a:solidFill>
                          <a:effectLst/>
                          <a:latin typeface="Montserrat"/>
                        </a:rPr>
                        <a:t> </a:t>
                      </a:r>
                      <a:r>
                        <a:rPr lang="pt-BR" sz="700" b="0" i="0" u="none" strike="noStrike" err="1">
                          <a:solidFill>
                            <a:schemeClr val="tx1"/>
                          </a:solidFill>
                          <a:effectLst/>
                          <a:latin typeface="Montserrat"/>
                        </a:rPr>
                        <a:t>Discounters</a:t>
                      </a:r>
                      <a:r>
                        <a:rPr lang="pt-BR" sz="700" b="0" i="0" u="none" strike="noStrike">
                          <a:solidFill>
                            <a:schemeClr val="tx1"/>
                          </a:solidFill>
                          <a:effectLst/>
                          <a:latin typeface="Montserrat"/>
                        </a:rPr>
                        <a:t>  </a:t>
                      </a:r>
                    </a:p>
                  </a:txBody>
                  <a:tcPr marL="36000" marR="36000" marT="36000" marB="3600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700" b="0" i="0" u="none" strike="noStrike">
                          <a:solidFill>
                            <a:schemeClr val="tx1"/>
                          </a:solidFill>
                          <a:effectLst/>
                          <a:latin typeface="Montserrat"/>
                        </a:rPr>
                        <a:t>Chile (CL) Hyper + Super + Conv. excluding Discounters  </a:t>
                      </a:r>
                    </a:p>
                  </a:txBody>
                  <a:tcPr marL="36000" marR="36000" marT="36000" marB="36000">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100361"/>
                  </a:ext>
                </a:extLst>
              </a:tr>
              <a:tr h="131641">
                <a:tc>
                  <a:txBody>
                    <a:bodyPr/>
                    <a:lstStyle/>
                    <a:p>
                      <a:pPr algn="l" rtl="0" fontAlgn="ctr"/>
                      <a:r>
                        <a:rPr lang="pt-BR" sz="700" b="0" i="0" u="none" strike="noStrike" err="1">
                          <a:solidFill>
                            <a:schemeClr val="tx1"/>
                          </a:solidFill>
                          <a:effectLst/>
                          <a:latin typeface="Montserrat"/>
                        </a:rPr>
                        <a:t>Colombia</a:t>
                      </a:r>
                      <a:r>
                        <a:rPr lang="pt-BR" sz="700" b="0" i="0" u="none" strike="noStrike">
                          <a:solidFill>
                            <a:schemeClr val="tx1"/>
                          </a:solidFill>
                          <a:effectLst/>
                          <a:latin typeface="Montserrat"/>
                        </a:rPr>
                        <a:t> (CO) </a:t>
                      </a:r>
                      <a:r>
                        <a:rPr lang="pt-BR" sz="700" b="0" i="0" u="none" strike="noStrike" err="1">
                          <a:solidFill>
                            <a:schemeClr val="tx1"/>
                          </a:solidFill>
                          <a:effectLst/>
                          <a:latin typeface="Montserrat"/>
                        </a:rPr>
                        <a:t>Hyper</a:t>
                      </a:r>
                      <a:r>
                        <a:rPr lang="pt-BR" sz="700" b="0" i="0" u="none" strike="noStrike">
                          <a:solidFill>
                            <a:schemeClr val="tx1"/>
                          </a:solidFill>
                          <a:effectLst/>
                          <a:latin typeface="Montserrat"/>
                        </a:rPr>
                        <a:t> + Super + </a:t>
                      </a:r>
                      <a:r>
                        <a:rPr lang="pt-BR" sz="700" b="0" i="0" u="none" strike="noStrike" err="1">
                          <a:solidFill>
                            <a:schemeClr val="tx1"/>
                          </a:solidFill>
                          <a:effectLst/>
                          <a:latin typeface="Montserrat"/>
                        </a:rPr>
                        <a:t>eCom</a:t>
                      </a:r>
                      <a:r>
                        <a:rPr lang="pt-BR" sz="700" b="0" i="0" u="none" strike="noStrike">
                          <a:solidFill>
                            <a:schemeClr val="tx1"/>
                          </a:solidFill>
                          <a:effectLst/>
                          <a:latin typeface="Montserrat"/>
                        </a:rPr>
                        <a:t> </a:t>
                      </a:r>
                      <a:r>
                        <a:rPr lang="pt-BR" sz="700" b="0" i="0" u="none" strike="noStrike" err="1">
                          <a:solidFill>
                            <a:schemeClr val="tx1"/>
                          </a:solidFill>
                          <a:effectLst/>
                          <a:latin typeface="Montserrat"/>
                        </a:rPr>
                        <a:t>excluding</a:t>
                      </a:r>
                      <a:r>
                        <a:rPr lang="pt-BR" sz="700" b="0" i="0" u="none" strike="noStrike">
                          <a:solidFill>
                            <a:schemeClr val="tx1"/>
                          </a:solidFill>
                          <a:effectLst/>
                          <a:latin typeface="Montserrat"/>
                        </a:rPr>
                        <a:t> </a:t>
                      </a:r>
                      <a:r>
                        <a:rPr lang="pt-BR" sz="700" b="0" i="0" u="none" strike="noStrike" err="1">
                          <a:solidFill>
                            <a:schemeClr val="tx1"/>
                          </a:solidFill>
                          <a:effectLst/>
                          <a:latin typeface="Montserrat"/>
                        </a:rPr>
                        <a:t>Discounters</a:t>
                      </a:r>
                      <a:r>
                        <a:rPr lang="pt-BR" sz="700" b="0" i="0" u="none" strike="noStrike">
                          <a:solidFill>
                            <a:schemeClr val="tx1"/>
                          </a:solidFill>
                          <a:effectLst/>
                          <a:latin typeface="Montserrat"/>
                        </a:rPr>
                        <a:t>  </a:t>
                      </a:r>
                    </a:p>
                  </a:txBody>
                  <a:tcPr marL="36000" marR="36000" marT="36000" marB="3600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l" rtl="0" fontAlgn="ctr"/>
                      <a:r>
                        <a:rPr lang="en-US" sz="700" b="0" i="0" u="none" strike="noStrike">
                          <a:solidFill>
                            <a:schemeClr val="tx1"/>
                          </a:solidFill>
                          <a:effectLst/>
                          <a:latin typeface="Montserrat"/>
                        </a:rPr>
                        <a:t>Colombia (CO) Hyper + Super excluding Discounters  </a:t>
                      </a:r>
                    </a:p>
                  </a:txBody>
                  <a:tcPr marL="36000" marR="36000" marT="36000" marB="36000">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315476311"/>
                  </a:ext>
                </a:extLst>
              </a:tr>
              <a:tr h="131641">
                <a:tc>
                  <a:txBody>
                    <a:bodyPr/>
                    <a:lstStyle/>
                    <a:p>
                      <a:pPr algn="l" rtl="0" fontAlgn="ctr"/>
                      <a:r>
                        <a:rPr lang="en-US" sz="700" b="0" i="0" u="none" strike="noStrike">
                          <a:solidFill>
                            <a:schemeClr val="tx1"/>
                          </a:solidFill>
                          <a:effectLst/>
                          <a:latin typeface="Montserrat"/>
                        </a:rPr>
                        <a:t>Mexico (MX) Hyper + Super + Conv. excluding Disc  </a:t>
                      </a:r>
                    </a:p>
                  </a:txBody>
                  <a:tcPr marL="36000" marR="36000" marT="36000" marB="3600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700" b="0" i="0" u="none" strike="noStrike">
                          <a:solidFill>
                            <a:schemeClr val="tx1"/>
                          </a:solidFill>
                          <a:effectLst/>
                          <a:latin typeface="Montserrat"/>
                        </a:rPr>
                        <a:t>Mexico (MX) Hyper + Super + Conv. excluding Discounters  </a:t>
                      </a:r>
                    </a:p>
                  </a:txBody>
                  <a:tcPr marL="36000" marR="36000" marT="36000" marB="36000">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07054"/>
                  </a:ext>
                </a:extLst>
              </a:tr>
              <a:tr h="131641">
                <a:tc>
                  <a:txBody>
                    <a:bodyPr/>
                    <a:lstStyle/>
                    <a:p>
                      <a:pPr algn="l" rtl="0" fontAlgn="ctr"/>
                      <a:r>
                        <a:rPr lang="en-US" sz="700" b="0" i="0" u="none" strike="noStrike">
                          <a:solidFill>
                            <a:schemeClr val="tx1"/>
                          </a:solidFill>
                          <a:effectLst/>
                          <a:latin typeface="Montserrat"/>
                        </a:rPr>
                        <a:t>North America full coverage by country (2 countries)  </a:t>
                      </a:r>
                    </a:p>
                  </a:txBody>
                  <a:tcPr marL="36000" marR="36000" marT="36000" marB="3600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l" rtl="0" fontAlgn="ctr"/>
                      <a:r>
                        <a:rPr lang="en-US" sz="700" b="0" i="0" u="none" strike="noStrike">
                          <a:solidFill>
                            <a:schemeClr val="tx1"/>
                          </a:solidFill>
                          <a:effectLst/>
                          <a:latin typeface="Montserrat"/>
                        </a:rPr>
                        <a:t>North America Food excluding Discounters (2 countries)  </a:t>
                      </a:r>
                    </a:p>
                  </a:txBody>
                  <a:tcPr marL="36000" marR="36000" marT="36000" marB="36000">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307880785"/>
                  </a:ext>
                </a:extLst>
              </a:tr>
              <a:tr h="131641">
                <a:tc>
                  <a:txBody>
                    <a:bodyPr/>
                    <a:lstStyle/>
                    <a:p>
                      <a:pPr algn="l" rtl="0" fontAlgn="ctr"/>
                      <a:r>
                        <a:rPr lang="en-US" sz="700" b="0" i="0" u="none" strike="noStrike">
                          <a:solidFill>
                            <a:schemeClr val="tx1"/>
                          </a:solidFill>
                          <a:effectLst/>
                          <a:latin typeface="Montserrat"/>
                        </a:rPr>
                        <a:t>Canada (CA) Food + Drug + Petrol + C&amp;C  </a:t>
                      </a:r>
                    </a:p>
                  </a:txBody>
                  <a:tcPr marL="36000" marR="36000" marT="36000" marB="3600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700" b="0" i="0" u="none" strike="noStrike">
                          <a:solidFill>
                            <a:schemeClr val="tx1"/>
                          </a:solidFill>
                          <a:effectLst/>
                          <a:latin typeface="Montserrat"/>
                        </a:rPr>
                        <a:t>Canada(CA) Food  </a:t>
                      </a:r>
                    </a:p>
                  </a:txBody>
                  <a:tcPr marL="36000" marR="36000" marT="36000" marB="36000">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8085453"/>
                  </a:ext>
                </a:extLst>
              </a:tr>
              <a:tr h="131641">
                <a:tc>
                  <a:txBody>
                    <a:bodyPr/>
                    <a:lstStyle/>
                    <a:p>
                      <a:pPr algn="l" rtl="0" fontAlgn="ctr"/>
                      <a:r>
                        <a:rPr lang="en-US" sz="700" b="0" i="0" u="none" strike="noStrike">
                          <a:solidFill>
                            <a:schemeClr val="tx1"/>
                          </a:solidFill>
                          <a:effectLst/>
                          <a:latin typeface="Montserrat"/>
                        </a:rPr>
                        <a:t>(US) Food + Drug + Conv. + Petrol + C&amp;C including Discounters  </a:t>
                      </a:r>
                    </a:p>
                  </a:txBody>
                  <a:tcPr marL="36000" marR="36000" marT="36000" marB="3600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l" rtl="0" fontAlgn="ctr"/>
                      <a:r>
                        <a:rPr lang="en-US" sz="700" b="0" i="0" u="none" strike="noStrike">
                          <a:solidFill>
                            <a:schemeClr val="tx1"/>
                          </a:solidFill>
                          <a:effectLst/>
                          <a:latin typeface="Montserrat"/>
                        </a:rPr>
                        <a:t>United States (US) Food (ACV USD 4 million +)  </a:t>
                      </a:r>
                    </a:p>
                  </a:txBody>
                  <a:tcPr marL="36000" marR="36000" marT="36000" marB="36000">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871441716"/>
                  </a:ext>
                </a:extLst>
              </a:tr>
            </a:tbl>
          </a:graphicData>
        </a:graphic>
      </p:graphicFrame>
    </p:spTree>
    <p:extLst>
      <p:ext uri="{BB962C8B-B14F-4D97-AF65-F5344CB8AC3E}">
        <p14:creationId xmlns:p14="http://schemas.microsoft.com/office/powerpoint/2010/main" val="42246369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874"/>
        <p:cNvGrpSpPr/>
        <p:nvPr/>
      </p:nvGrpSpPr>
      <p:grpSpPr>
        <a:xfrm>
          <a:off x="0" y="0"/>
          <a:ext cx="0" cy="0"/>
          <a:chOff x="0" y="0"/>
          <a:chExt cx="0" cy="0"/>
        </a:xfrm>
      </p:grpSpPr>
      <p:grpSp>
        <p:nvGrpSpPr>
          <p:cNvPr id="1876" name="Google Shape;1876;p124"/>
          <p:cNvGrpSpPr/>
          <p:nvPr/>
        </p:nvGrpSpPr>
        <p:grpSpPr>
          <a:xfrm>
            <a:off x="1255709" y="1139293"/>
            <a:ext cx="6454928" cy="3265168"/>
            <a:chOff x="530225" y="577850"/>
            <a:chExt cx="8083551" cy="3987800"/>
          </a:xfrm>
          <a:solidFill>
            <a:srgbClr val="D9D9D9"/>
          </a:solidFill>
        </p:grpSpPr>
        <p:sp>
          <p:nvSpPr>
            <p:cNvPr id="1877" name="Google Shape;1877;p124"/>
            <p:cNvSpPr/>
            <p:nvPr/>
          </p:nvSpPr>
          <p:spPr>
            <a:xfrm>
              <a:off x="4591050" y="3538538"/>
              <a:ext cx="285750" cy="287338"/>
            </a:xfrm>
            <a:custGeom>
              <a:avLst/>
              <a:gdLst/>
              <a:ahLst/>
              <a:cxnLst/>
              <a:rect l="l" t="t" r="r" b="b"/>
              <a:pathLst>
                <a:path w="102" h="103" extrusionOk="0">
                  <a:moveTo>
                    <a:pt x="38" y="98"/>
                  </a:moveTo>
                  <a:cubicBezTo>
                    <a:pt x="38" y="96"/>
                    <a:pt x="40" y="93"/>
                    <a:pt x="42" y="96"/>
                  </a:cubicBezTo>
                  <a:cubicBezTo>
                    <a:pt x="44" y="98"/>
                    <a:pt x="43" y="101"/>
                    <a:pt x="46" y="101"/>
                  </a:cubicBezTo>
                  <a:cubicBezTo>
                    <a:pt x="50" y="101"/>
                    <a:pt x="56" y="103"/>
                    <a:pt x="57" y="101"/>
                  </a:cubicBezTo>
                  <a:cubicBezTo>
                    <a:pt x="58" y="100"/>
                    <a:pt x="62" y="99"/>
                    <a:pt x="62" y="96"/>
                  </a:cubicBezTo>
                  <a:cubicBezTo>
                    <a:pt x="62" y="93"/>
                    <a:pt x="62" y="45"/>
                    <a:pt x="62" y="43"/>
                  </a:cubicBezTo>
                  <a:cubicBezTo>
                    <a:pt x="62" y="41"/>
                    <a:pt x="70" y="43"/>
                    <a:pt x="70" y="40"/>
                  </a:cubicBezTo>
                  <a:cubicBezTo>
                    <a:pt x="70" y="37"/>
                    <a:pt x="70" y="12"/>
                    <a:pt x="70" y="12"/>
                  </a:cubicBezTo>
                  <a:cubicBezTo>
                    <a:pt x="70" y="12"/>
                    <a:pt x="76" y="12"/>
                    <a:pt x="77" y="11"/>
                  </a:cubicBezTo>
                  <a:cubicBezTo>
                    <a:pt x="79" y="11"/>
                    <a:pt x="85" y="8"/>
                    <a:pt x="87" y="9"/>
                  </a:cubicBezTo>
                  <a:cubicBezTo>
                    <a:pt x="88" y="10"/>
                    <a:pt x="90" y="13"/>
                    <a:pt x="91" y="12"/>
                  </a:cubicBezTo>
                  <a:cubicBezTo>
                    <a:pt x="92" y="11"/>
                    <a:pt x="94" y="8"/>
                    <a:pt x="97" y="8"/>
                  </a:cubicBezTo>
                  <a:cubicBezTo>
                    <a:pt x="98" y="8"/>
                    <a:pt x="100" y="8"/>
                    <a:pt x="102" y="7"/>
                  </a:cubicBezTo>
                  <a:cubicBezTo>
                    <a:pt x="102" y="6"/>
                    <a:pt x="101" y="6"/>
                    <a:pt x="101" y="5"/>
                  </a:cubicBezTo>
                  <a:cubicBezTo>
                    <a:pt x="101" y="3"/>
                    <a:pt x="87" y="6"/>
                    <a:pt x="84" y="7"/>
                  </a:cubicBezTo>
                  <a:cubicBezTo>
                    <a:pt x="82" y="7"/>
                    <a:pt x="74" y="9"/>
                    <a:pt x="72" y="7"/>
                  </a:cubicBezTo>
                  <a:cubicBezTo>
                    <a:pt x="70" y="6"/>
                    <a:pt x="54" y="7"/>
                    <a:pt x="54" y="7"/>
                  </a:cubicBezTo>
                  <a:cubicBezTo>
                    <a:pt x="51" y="5"/>
                    <a:pt x="51" y="5"/>
                    <a:pt x="51" y="5"/>
                  </a:cubicBezTo>
                  <a:cubicBezTo>
                    <a:pt x="51" y="5"/>
                    <a:pt x="26" y="5"/>
                    <a:pt x="24" y="5"/>
                  </a:cubicBezTo>
                  <a:cubicBezTo>
                    <a:pt x="21" y="5"/>
                    <a:pt x="19" y="4"/>
                    <a:pt x="16" y="3"/>
                  </a:cubicBezTo>
                  <a:cubicBezTo>
                    <a:pt x="14" y="1"/>
                    <a:pt x="12" y="1"/>
                    <a:pt x="9" y="2"/>
                  </a:cubicBezTo>
                  <a:cubicBezTo>
                    <a:pt x="6" y="3"/>
                    <a:pt x="7" y="0"/>
                    <a:pt x="5" y="0"/>
                  </a:cubicBezTo>
                  <a:cubicBezTo>
                    <a:pt x="3" y="0"/>
                    <a:pt x="2" y="3"/>
                    <a:pt x="2" y="3"/>
                  </a:cubicBezTo>
                  <a:cubicBezTo>
                    <a:pt x="0" y="3"/>
                    <a:pt x="0" y="3"/>
                    <a:pt x="0" y="3"/>
                  </a:cubicBezTo>
                  <a:cubicBezTo>
                    <a:pt x="0" y="6"/>
                    <a:pt x="2" y="10"/>
                    <a:pt x="4" y="14"/>
                  </a:cubicBezTo>
                  <a:cubicBezTo>
                    <a:pt x="7" y="17"/>
                    <a:pt x="10" y="24"/>
                    <a:pt x="12" y="30"/>
                  </a:cubicBezTo>
                  <a:cubicBezTo>
                    <a:pt x="14" y="36"/>
                    <a:pt x="19" y="42"/>
                    <a:pt x="20" y="47"/>
                  </a:cubicBezTo>
                  <a:cubicBezTo>
                    <a:pt x="22" y="51"/>
                    <a:pt x="19" y="58"/>
                    <a:pt x="21" y="60"/>
                  </a:cubicBezTo>
                  <a:cubicBezTo>
                    <a:pt x="22" y="63"/>
                    <a:pt x="23" y="68"/>
                    <a:pt x="24" y="73"/>
                  </a:cubicBezTo>
                  <a:cubicBezTo>
                    <a:pt x="24" y="78"/>
                    <a:pt x="25" y="88"/>
                    <a:pt x="29" y="93"/>
                  </a:cubicBezTo>
                  <a:cubicBezTo>
                    <a:pt x="31" y="94"/>
                    <a:pt x="32" y="96"/>
                    <a:pt x="34" y="99"/>
                  </a:cubicBezTo>
                  <a:cubicBezTo>
                    <a:pt x="36" y="99"/>
                    <a:pt x="38" y="99"/>
                    <a:pt x="38" y="98"/>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78" name="Google Shape;1878;p124"/>
            <p:cNvSpPr/>
            <p:nvPr/>
          </p:nvSpPr>
          <p:spPr>
            <a:xfrm>
              <a:off x="4876800" y="3508375"/>
              <a:ext cx="177800" cy="155575"/>
            </a:xfrm>
            <a:custGeom>
              <a:avLst/>
              <a:gdLst/>
              <a:ahLst/>
              <a:cxnLst/>
              <a:rect l="l" t="t" r="r" b="b"/>
              <a:pathLst>
                <a:path w="64" h="56" extrusionOk="0">
                  <a:moveTo>
                    <a:pt x="43" y="3"/>
                  </a:moveTo>
                  <a:cubicBezTo>
                    <a:pt x="41" y="0"/>
                    <a:pt x="41" y="0"/>
                    <a:pt x="41" y="0"/>
                  </a:cubicBezTo>
                  <a:cubicBezTo>
                    <a:pt x="34" y="0"/>
                    <a:pt x="34" y="0"/>
                    <a:pt x="34" y="0"/>
                  </a:cubicBezTo>
                  <a:cubicBezTo>
                    <a:pt x="30" y="2"/>
                    <a:pt x="30" y="3"/>
                    <a:pt x="30" y="4"/>
                  </a:cubicBezTo>
                  <a:cubicBezTo>
                    <a:pt x="30" y="6"/>
                    <a:pt x="26" y="9"/>
                    <a:pt x="23" y="10"/>
                  </a:cubicBezTo>
                  <a:cubicBezTo>
                    <a:pt x="19" y="11"/>
                    <a:pt x="16" y="18"/>
                    <a:pt x="14" y="19"/>
                  </a:cubicBezTo>
                  <a:cubicBezTo>
                    <a:pt x="12" y="20"/>
                    <a:pt x="6" y="18"/>
                    <a:pt x="4" y="18"/>
                  </a:cubicBezTo>
                  <a:cubicBezTo>
                    <a:pt x="3" y="17"/>
                    <a:pt x="2" y="18"/>
                    <a:pt x="0" y="18"/>
                  </a:cubicBezTo>
                  <a:cubicBezTo>
                    <a:pt x="1" y="20"/>
                    <a:pt x="4" y="23"/>
                    <a:pt x="5" y="23"/>
                  </a:cubicBezTo>
                  <a:cubicBezTo>
                    <a:pt x="6" y="23"/>
                    <a:pt x="6" y="31"/>
                    <a:pt x="9" y="32"/>
                  </a:cubicBezTo>
                  <a:cubicBezTo>
                    <a:pt x="12" y="34"/>
                    <a:pt x="17" y="36"/>
                    <a:pt x="17" y="38"/>
                  </a:cubicBezTo>
                  <a:cubicBezTo>
                    <a:pt x="17" y="40"/>
                    <a:pt x="20" y="42"/>
                    <a:pt x="20" y="44"/>
                  </a:cubicBezTo>
                  <a:cubicBezTo>
                    <a:pt x="20" y="46"/>
                    <a:pt x="23" y="50"/>
                    <a:pt x="26" y="50"/>
                  </a:cubicBezTo>
                  <a:cubicBezTo>
                    <a:pt x="31" y="50"/>
                    <a:pt x="31" y="52"/>
                    <a:pt x="31" y="53"/>
                  </a:cubicBezTo>
                  <a:cubicBezTo>
                    <a:pt x="31" y="55"/>
                    <a:pt x="38" y="53"/>
                    <a:pt x="39" y="55"/>
                  </a:cubicBezTo>
                  <a:cubicBezTo>
                    <a:pt x="40" y="56"/>
                    <a:pt x="47" y="55"/>
                    <a:pt x="48" y="56"/>
                  </a:cubicBezTo>
                  <a:cubicBezTo>
                    <a:pt x="51" y="54"/>
                    <a:pt x="55" y="50"/>
                    <a:pt x="56" y="48"/>
                  </a:cubicBezTo>
                  <a:cubicBezTo>
                    <a:pt x="59" y="45"/>
                    <a:pt x="57" y="41"/>
                    <a:pt x="59" y="40"/>
                  </a:cubicBezTo>
                  <a:cubicBezTo>
                    <a:pt x="60" y="39"/>
                    <a:pt x="64" y="35"/>
                    <a:pt x="63" y="34"/>
                  </a:cubicBezTo>
                  <a:cubicBezTo>
                    <a:pt x="61" y="34"/>
                    <a:pt x="63" y="30"/>
                    <a:pt x="60" y="28"/>
                  </a:cubicBezTo>
                  <a:cubicBezTo>
                    <a:pt x="58" y="26"/>
                    <a:pt x="63" y="25"/>
                    <a:pt x="63" y="21"/>
                  </a:cubicBezTo>
                  <a:cubicBezTo>
                    <a:pt x="62" y="17"/>
                    <a:pt x="63" y="9"/>
                    <a:pt x="62" y="9"/>
                  </a:cubicBezTo>
                  <a:cubicBezTo>
                    <a:pt x="61" y="8"/>
                    <a:pt x="56" y="7"/>
                    <a:pt x="53" y="5"/>
                  </a:cubicBezTo>
                  <a:cubicBezTo>
                    <a:pt x="50" y="3"/>
                    <a:pt x="43" y="3"/>
                    <a:pt x="43" y="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79" name="Google Shape;1879;p124"/>
            <p:cNvSpPr/>
            <p:nvPr/>
          </p:nvSpPr>
          <p:spPr>
            <a:xfrm>
              <a:off x="4764088" y="3559175"/>
              <a:ext cx="201613" cy="217488"/>
            </a:xfrm>
            <a:custGeom>
              <a:avLst/>
              <a:gdLst/>
              <a:ahLst/>
              <a:cxnLst/>
              <a:rect l="l" t="t" r="r" b="b"/>
              <a:pathLst>
                <a:path w="72" h="78" extrusionOk="0">
                  <a:moveTo>
                    <a:pt x="66" y="32"/>
                  </a:moveTo>
                  <a:cubicBezTo>
                    <a:pt x="63" y="32"/>
                    <a:pt x="60" y="28"/>
                    <a:pt x="60" y="26"/>
                  </a:cubicBezTo>
                  <a:cubicBezTo>
                    <a:pt x="60" y="24"/>
                    <a:pt x="57" y="22"/>
                    <a:pt x="57" y="20"/>
                  </a:cubicBezTo>
                  <a:cubicBezTo>
                    <a:pt x="57" y="18"/>
                    <a:pt x="52" y="16"/>
                    <a:pt x="49" y="14"/>
                  </a:cubicBezTo>
                  <a:cubicBezTo>
                    <a:pt x="46" y="13"/>
                    <a:pt x="46" y="5"/>
                    <a:pt x="45" y="5"/>
                  </a:cubicBezTo>
                  <a:cubicBezTo>
                    <a:pt x="44" y="5"/>
                    <a:pt x="41" y="2"/>
                    <a:pt x="40" y="0"/>
                  </a:cubicBezTo>
                  <a:cubicBezTo>
                    <a:pt x="38" y="1"/>
                    <a:pt x="36" y="1"/>
                    <a:pt x="35" y="1"/>
                  </a:cubicBezTo>
                  <a:cubicBezTo>
                    <a:pt x="32" y="1"/>
                    <a:pt x="30" y="4"/>
                    <a:pt x="29" y="5"/>
                  </a:cubicBezTo>
                  <a:cubicBezTo>
                    <a:pt x="28" y="6"/>
                    <a:pt x="26" y="3"/>
                    <a:pt x="25" y="2"/>
                  </a:cubicBezTo>
                  <a:cubicBezTo>
                    <a:pt x="23" y="1"/>
                    <a:pt x="17" y="4"/>
                    <a:pt x="15" y="4"/>
                  </a:cubicBezTo>
                  <a:cubicBezTo>
                    <a:pt x="14" y="5"/>
                    <a:pt x="8" y="5"/>
                    <a:pt x="8" y="5"/>
                  </a:cubicBezTo>
                  <a:cubicBezTo>
                    <a:pt x="8" y="5"/>
                    <a:pt x="8" y="30"/>
                    <a:pt x="8" y="33"/>
                  </a:cubicBezTo>
                  <a:cubicBezTo>
                    <a:pt x="8" y="36"/>
                    <a:pt x="0" y="34"/>
                    <a:pt x="0" y="36"/>
                  </a:cubicBezTo>
                  <a:cubicBezTo>
                    <a:pt x="0" y="37"/>
                    <a:pt x="0" y="48"/>
                    <a:pt x="0" y="60"/>
                  </a:cubicBezTo>
                  <a:cubicBezTo>
                    <a:pt x="2" y="60"/>
                    <a:pt x="3" y="61"/>
                    <a:pt x="4" y="62"/>
                  </a:cubicBezTo>
                  <a:cubicBezTo>
                    <a:pt x="5" y="64"/>
                    <a:pt x="7" y="70"/>
                    <a:pt x="6" y="71"/>
                  </a:cubicBezTo>
                  <a:cubicBezTo>
                    <a:pt x="6" y="73"/>
                    <a:pt x="5" y="72"/>
                    <a:pt x="5" y="73"/>
                  </a:cubicBezTo>
                  <a:cubicBezTo>
                    <a:pt x="5" y="74"/>
                    <a:pt x="4" y="77"/>
                    <a:pt x="6" y="77"/>
                  </a:cubicBezTo>
                  <a:cubicBezTo>
                    <a:pt x="8" y="77"/>
                    <a:pt x="12" y="78"/>
                    <a:pt x="14" y="76"/>
                  </a:cubicBezTo>
                  <a:cubicBezTo>
                    <a:pt x="16" y="74"/>
                    <a:pt x="21" y="70"/>
                    <a:pt x="21" y="68"/>
                  </a:cubicBezTo>
                  <a:cubicBezTo>
                    <a:pt x="22" y="66"/>
                    <a:pt x="23" y="61"/>
                    <a:pt x="27" y="64"/>
                  </a:cubicBezTo>
                  <a:cubicBezTo>
                    <a:pt x="31" y="66"/>
                    <a:pt x="31" y="67"/>
                    <a:pt x="36" y="67"/>
                  </a:cubicBezTo>
                  <a:cubicBezTo>
                    <a:pt x="42" y="67"/>
                    <a:pt x="43" y="66"/>
                    <a:pt x="44" y="63"/>
                  </a:cubicBezTo>
                  <a:cubicBezTo>
                    <a:pt x="45" y="60"/>
                    <a:pt x="44" y="57"/>
                    <a:pt x="47" y="57"/>
                  </a:cubicBezTo>
                  <a:cubicBezTo>
                    <a:pt x="50" y="57"/>
                    <a:pt x="54" y="54"/>
                    <a:pt x="54" y="52"/>
                  </a:cubicBezTo>
                  <a:cubicBezTo>
                    <a:pt x="54" y="50"/>
                    <a:pt x="55" y="47"/>
                    <a:pt x="57" y="47"/>
                  </a:cubicBezTo>
                  <a:cubicBezTo>
                    <a:pt x="59" y="47"/>
                    <a:pt x="63" y="44"/>
                    <a:pt x="64" y="42"/>
                  </a:cubicBezTo>
                  <a:cubicBezTo>
                    <a:pt x="64" y="39"/>
                    <a:pt x="68" y="40"/>
                    <a:pt x="69" y="39"/>
                  </a:cubicBezTo>
                  <a:cubicBezTo>
                    <a:pt x="69" y="38"/>
                    <a:pt x="70" y="37"/>
                    <a:pt x="72" y="35"/>
                  </a:cubicBezTo>
                  <a:cubicBezTo>
                    <a:pt x="72" y="35"/>
                    <a:pt x="71" y="35"/>
                    <a:pt x="71" y="35"/>
                  </a:cubicBezTo>
                  <a:cubicBezTo>
                    <a:pt x="71" y="34"/>
                    <a:pt x="71" y="32"/>
                    <a:pt x="66" y="3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80" name="Google Shape;1880;p124"/>
            <p:cNvSpPr/>
            <p:nvPr/>
          </p:nvSpPr>
          <p:spPr>
            <a:xfrm>
              <a:off x="4999038" y="3744913"/>
              <a:ext cx="30163" cy="39688"/>
            </a:xfrm>
            <a:custGeom>
              <a:avLst/>
              <a:gdLst/>
              <a:ahLst/>
              <a:cxnLst/>
              <a:rect l="l" t="t" r="r" b="b"/>
              <a:pathLst>
                <a:path w="11" h="14" extrusionOk="0">
                  <a:moveTo>
                    <a:pt x="6" y="0"/>
                  </a:moveTo>
                  <a:cubicBezTo>
                    <a:pt x="4" y="0"/>
                    <a:pt x="0" y="5"/>
                    <a:pt x="0" y="6"/>
                  </a:cubicBezTo>
                  <a:cubicBezTo>
                    <a:pt x="0" y="7"/>
                    <a:pt x="3" y="13"/>
                    <a:pt x="5" y="13"/>
                  </a:cubicBezTo>
                  <a:cubicBezTo>
                    <a:pt x="8" y="14"/>
                    <a:pt x="10" y="13"/>
                    <a:pt x="10" y="12"/>
                  </a:cubicBezTo>
                  <a:cubicBezTo>
                    <a:pt x="10" y="11"/>
                    <a:pt x="10" y="10"/>
                    <a:pt x="11" y="10"/>
                  </a:cubicBezTo>
                  <a:cubicBezTo>
                    <a:pt x="11" y="8"/>
                    <a:pt x="10" y="5"/>
                    <a:pt x="10" y="3"/>
                  </a:cubicBezTo>
                  <a:cubicBezTo>
                    <a:pt x="9" y="2"/>
                    <a:pt x="7" y="0"/>
                    <a:pt x="6" y="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81" name="Google Shape;1881;p124"/>
            <p:cNvSpPr/>
            <p:nvPr/>
          </p:nvSpPr>
          <p:spPr>
            <a:xfrm>
              <a:off x="4918075" y="3810000"/>
              <a:ext cx="50800" cy="55563"/>
            </a:xfrm>
            <a:custGeom>
              <a:avLst/>
              <a:gdLst/>
              <a:ahLst/>
              <a:cxnLst/>
              <a:rect l="l" t="t" r="r" b="b"/>
              <a:pathLst>
                <a:path w="18" h="20" extrusionOk="0">
                  <a:moveTo>
                    <a:pt x="13" y="2"/>
                  </a:moveTo>
                  <a:cubicBezTo>
                    <a:pt x="12" y="0"/>
                    <a:pt x="6" y="3"/>
                    <a:pt x="5" y="5"/>
                  </a:cubicBezTo>
                  <a:cubicBezTo>
                    <a:pt x="4" y="7"/>
                    <a:pt x="0" y="13"/>
                    <a:pt x="0" y="13"/>
                  </a:cubicBezTo>
                  <a:cubicBezTo>
                    <a:pt x="5" y="19"/>
                    <a:pt x="5" y="19"/>
                    <a:pt x="5" y="19"/>
                  </a:cubicBezTo>
                  <a:cubicBezTo>
                    <a:pt x="8" y="20"/>
                    <a:pt x="8" y="20"/>
                    <a:pt x="8" y="20"/>
                  </a:cubicBezTo>
                  <a:cubicBezTo>
                    <a:pt x="8" y="20"/>
                    <a:pt x="9" y="17"/>
                    <a:pt x="10" y="15"/>
                  </a:cubicBezTo>
                  <a:cubicBezTo>
                    <a:pt x="11" y="13"/>
                    <a:pt x="15" y="16"/>
                    <a:pt x="15" y="14"/>
                  </a:cubicBezTo>
                  <a:cubicBezTo>
                    <a:pt x="15" y="12"/>
                    <a:pt x="18" y="10"/>
                    <a:pt x="18" y="8"/>
                  </a:cubicBezTo>
                  <a:cubicBezTo>
                    <a:pt x="18" y="6"/>
                    <a:pt x="14" y="4"/>
                    <a:pt x="13" y="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82" name="Google Shape;1882;p124"/>
            <p:cNvSpPr/>
            <p:nvPr/>
          </p:nvSpPr>
          <p:spPr>
            <a:xfrm>
              <a:off x="4686300" y="3656013"/>
              <a:ext cx="360363" cy="317500"/>
            </a:xfrm>
            <a:custGeom>
              <a:avLst/>
              <a:gdLst/>
              <a:ahLst/>
              <a:cxnLst/>
              <a:rect l="l" t="t" r="r" b="b"/>
              <a:pathLst>
                <a:path w="129" h="114" extrusionOk="0">
                  <a:moveTo>
                    <a:pt x="123" y="42"/>
                  </a:moveTo>
                  <a:cubicBezTo>
                    <a:pt x="123" y="42"/>
                    <a:pt x="123" y="42"/>
                    <a:pt x="123" y="42"/>
                  </a:cubicBezTo>
                  <a:cubicBezTo>
                    <a:pt x="122" y="42"/>
                    <a:pt x="122" y="43"/>
                    <a:pt x="122" y="44"/>
                  </a:cubicBezTo>
                  <a:cubicBezTo>
                    <a:pt x="122" y="45"/>
                    <a:pt x="120" y="46"/>
                    <a:pt x="117" y="45"/>
                  </a:cubicBezTo>
                  <a:cubicBezTo>
                    <a:pt x="115" y="45"/>
                    <a:pt x="112" y="39"/>
                    <a:pt x="112" y="38"/>
                  </a:cubicBezTo>
                  <a:cubicBezTo>
                    <a:pt x="112" y="37"/>
                    <a:pt x="116" y="32"/>
                    <a:pt x="118" y="32"/>
                  </a:cubicBezTo>
                  <a:cubicBezTo>
                    <a:pt x="119" y="32"/>
                    <a:pt x="121" y="34"/>
                    <a:pt x="122" y="35"/>
                  </a:cubicBezTo>
                  <a:cubicBezTo>
                    <a:pt x="122" y="34"/>
                    <a:pt x="122" y="33"/>
                    <a:pt x="122" y="33"/>
                  </a:cubicBezTo>
                  <a:cubicBezTo>
                    <a:pt x="122" y="32"/>
                    <a:pt x="124" y="20"/>
                    <a:pt x="122" y="18"/>
                  </a:cubicBezTo>
                  <a:cubicBezTo>
                    <a:pt x="119" y="17"/>
                    <a:pt x="117" y="5"/>
                    <a:pt x="117" y="3"/>
                  </a:cubicBezTo>
                  <a:cubicBezTo>
                    <a:pt x="116" y="2"/>
                    <a:pt x="108" y="3"/>
                    <a:pt x="107" y="2"/>
                  </a:cubicBezTo>
                  <a:cubicBezTo>
                    <a:pt x="106" y="0"/>
                    <a:pt x="100" y="1"/>
                    <a:pt x="100" y="0"/>
                  </a:cubicBezTo>
                  <a:cubicBezTo>
                    <a:pt x="98" y="2"/>
                    <a:pt x="97" y="3"/>
                    <a:pt x="97" y="4"/>
                  </a:cubicBezTo>
                  <a:cubicBezTo>
                    <a:pt x="96" y="5"/>
                    <a:pt x="92" y="4"/>
                    <a:pt x="92" y="7"/>
                  </a:cubicBezTo>
                  <a:cubicBezTo>
                    <a:pt x="91" y="9"/>
                    <a:pt x="87" y="12"/>
                    <a:pt x="85" y="12"/>
                  </a:cubicBezTo>
                  <a:cubicBezTo>
                    <a:pt x="83" y="12"/>
                    <a:pt x="82" y="15"/>
                    <a:pt x="82" y="17"/>
                  </a:cubicBezTo>
                  <a:cubicBezTo>
                    <a:pt x="82" y="19"/>
                    <a:pt x="78" y="22"/>
                    <a:pt x="75" y="22"/>
                  </a:cubicBezTo>
                  <a:cubicBezTo>
                    <a:pt x="72" y="22"/>
                    <a:pt x="73" y="25"/>
                    <a:pt x="72" y="28"/>
                  </a:cubicBezTo>
                  <a:cubicBezTo>
                    <a:pt x="71" y="31"/>
                    <a:pt x="70" y="32"/>
                    <a:pt x="64" y="32"/>
                  </a:cubicBezTo>
                  <a:cubicBezTo>
                    <a:pt x="59" y="32"/>
                    <a:pt x="59" y="31"/>
                    <a:pt x="55" y="29"/>
                  </a:cubicBezTo>
                  <a:cubicBezTo>
                    <a:pt x="51" y="26"/>
                    <a:pt x="50" y="31"/>
                    <a:pt x="49" y="33"/>
                  </a:cubicBezTo>
                  <a:cubicBezTo>
                    <a:pt x="49" y="35"/>
                    <a:pt x="44" y="39"/>
                    <a:pt x="42" y="41"/>
                  </a:cubicBezTo>
                  <a:cubicBezTo>
                    <a:pt x="40" y="43"/>
                    <a:pt x="36" y="42"/>
                    <a:pt x="34" y="42"/>
                  </a:cubicBezTo>
                  <a:cubicBezTo>
                    <a:pt x="32" y="42"/>
                    <a:pt x="33" y="39"/>
                    <a:pt x="33" y="38"/>
                  </a:cubicBezTo>
                  <a:cubicBezTo>
                    <a:pt x="33" y="37"/>
                    <a:pt x="34" y="38"/>
                    <a:pt x="34" y="36"/>
                  </a:cubicBezTo>
                  <a:cubicBezTo>
                    <a:pt x="35" y="35"/>
                    <a:pt x="33" y="29"/>
                    <a:pt x="32" y="27"/>
                  </a:cubicBezTo>
                  <a:cubicBezTo>
                    <a:pt x="31" y="26"/>
                    <a:pt x="30" y="25"/>
                    <a:pt x="28" y="25"/>
                  </a:cubicBezTo>
                  <a:cubicBezTo>
                    <a:pt x="28" y="38"/>
                    <a:pt x="28" y="53"/>
                    <a:pt x="28" y="54"/>
                  </a:cubicBezTo>
                  <a:cubicBezTo>
                    <a:pt x="28" y="57"/>
                    <a:pt x="24" y="58"/>
                    <a:pt x="23" y="59"/>
                  </a:cubicBezTo>
                  <a:cubicBezTo>
                    <a:pt x="22" y="61"/>
                    <a:pt x="16" y="59"/>
                    <a:pt x="12" y="59"/>
                  </a:cubicBezTo>
                  <a:cubicBezTo>
                    <a:pt x="9" y="59"/>
                    <a:pt x="10" y="56"/>
                    <a:pt x="8" y="54"/>
                  </a:cubicBezTo>
                  <a:cubicBezTo>
                    <a:pt x="6" y="51"/>
                    <a:pt x="4" y="54"/>
                    <a:pt x="4" y="56"/>
                  </a:cubicBezTo>
                  <a:cubicBezTo>
                    <a:pt x="4" y="57"/>
                    <a:pt x="2" y="57"/>
                    <a:pt x="0" y="57"/>
                  </a:cubicBezTo>
                  <a:cubicBezTo>
                    <a:pt x="3" y="61"/>
                    <a:pt x="5" y="66"/>
                    <a:pt x="6" y="70"/>
                  </a:cubicBezTo>
                  <a:cubicBezTo>
                    <a:pt x="8" y="76"/>
                    <a:pt x="13" y="82"/>
                    <a:pt x="14" y="86"/>
                  </a:cubicBezTo>
                  <a:cubicBezTo>
                    <a:pt x="15" y="89"/>
                    <a:pt x="16" y="93"/>
                    <a:pt x="14" y="93"/>
                  </a:cubicBezTo>
                  <a:cubicBezTo>
                    <a:pt x="11" y="94"/>
                    <a:pt x="11" y="96"/>
                    <a:pt x="14" y="100"/>
                  </a:cubicBezTo>
                  <a:cubicBezTo>
                    <a:pt x="17" y="104"/>
                    <a:pt x="14" y="106"/>
                    <a:pt x="17" y="107"/>
                  </a:cubicBezTo>
                  <a:cubicBezTo>
                    <a:pt x="19" y="107"/>
                    <a:pt x="18" y="109"/>
                    <a:pt x="20" y="109"/>
                  </a:cubicBezTo>
                  <a:cubicBezTo>
                    <a:pt x="22" y="109"/>
                    <a:pt x="23" y="111"/>
                    <a:pt x="24" y="112"/>
                  </a:cubicBezTo>
                  <a:cubicBezTo>
                    <a:pt x="25" y="114"/>
                    <a:pt x="28" y="114"/>
                    <a:pt x="29" y="112"/>
                  </a:cubicBezTo>
                  <a:cubicBezTo>
                    <a:pt x="31" y="110"/>
                    <a:pt x="35" y="109"/>
                    <a:pt x="39" y="109"/>
                  </a:cubicBezTo>
                  <a:cubicBezTo>
                    <a:pt x="43" y="109"/>
                    <a:pt x="42" y="107"/>
                    <a:pt x="46" y="106"/>
                  </a:cubicBezTo>
                  <a:cubicBezTo>
                    <a:pt x="50" y="105"/>
                    <a:pt x="55" y="105"/>
                    <a:pt x="59" y="106"/>
                  </a:cubicBezTo>
                  <a:cubicBezTo>
                    <a:pt x="62" y="107"/>
                    <a:pt x="65" y="106"/>
                    <a:pt x="66" y="105"/>
                  </a:cubicBezTo>
                  <a:cubicBezTo>
                    <a:pt x="68" y="104"/>
                    <a:pt x="71" y="107"/>
                    <a:pt x="72" y="104"/>
                  </a:cubicBezTo>
                  <a:cubicBezTo>
                    <a:pt x="72" y="101"/>
                    <a:pt x="75" y="102"/>
                    <a:pt x="78" y="102"/>
                  </a:cubicBezTo>
                  <a:cubicBezTo>
                    <a:pt x="81" y="102"/>
                    <a:pt x="89" y="97"/>
                    <a:pt x="95" y="91"/>
                  </a:cubicBezTo>
                  <a:cubicBezTo>
                    <a:pt x="101" y="86"/>
                    <a:pt x="111" y="74"/>
                    <a:pt x="114" y="68"/>
                  </a:cubicBezTo>
                  <a:cubicBezTo>
                    <a:pt x="117" y="62"/>
                    <a:pt x="123" y="58"/>
                    <a:pt x="125" y="55"/>
                  </a:cubicBezTo>
                  <a:cubicBezTo>
                    <a:pt x="127" y="53"/>
                    <a:pt x="129" y="47"/>
                    <a:pt x="129" y="42"/>
                  </a:cubicBezTo>
                  <a:cubicBezTo>
                    <a:pt x="126" y="42"/>
                    <a:pt x="123" y="42"/>
                    <a:pt x="123" y="42"/>
                  </a:cubicBezTo>
                  <a:close/>
                  <a:moveTo>
                    <a:pt x="98" y="69"/>
                  </a:moveTo>
                  <a:cubicBezTo>
                    <a:pt x="98" y="71"/>
                    <a:pt x="94" y="68"/>
                    <a:pt x="93" y="70"/>
                  </a:cubicBezTo>
                  <a:cubicBezTo>
                    <a:pt x="92" y="72"/>
                    <a:pt x="91" y="75"/>
                    <a:pt x="91" y="75"/>
                  </a:cubicBezTo>
                  <a:cubicBezTo>
                    <a:pt x="88" y="74"/>
                    <a:pt x="88" y="74"/>
                    <a:pt x="88" y="74"/>
                  </a:cubicBezTo>
                  <a:cubicBezTo>
                    <a:pt x="83" y="68"/>
                    <a:pt x="83" y="68"/>
                    <a:pt x="83" y="68"/>
                  </a:cubicBezTo>
                  <a:cubicBezTo>
                    <a:pt x="83" y="68"/>
                    <a:pt x="87" y="62"/>
                    <a:pt x="88" y="60"/>
                  </a:cubicBezTo>
                  <a:cubicBezTo>
                    <a:pt x="89" y="58"/>
                    <a:pt x="95" y="55"/>
                    <a:pt x="96" y="57"/>
                  </a:cubicBezTo>
                  <a:cubicBezTo>
                    <a:pt x="97" y="59"/>
                    <a:pt x="101" y="61"/>
                    <a:pt x="101" y="63"/>
                  </a:cubicBezTo>
                  <a:cubicBezTo>
                    <a:pt x="101" y="65"/>
                    <a:pt x="98" y="67"/>
                    <a:pt x="98" y="69"/>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83" name="Google Shape;1883;p124"/>
            <p:cNvSpPr/>
            <p:nvPr/>
          </p:nvSpPr>
          <p:spPr>
            <a:xfrm>
              <a:off x="4591050" y="3286125"/>
              <a:ext cx="263525" cy="277813"/>
            </a:xfrm>
            <a:custGeom>
              <a:avLst/>
              <a:gdLst/>
              <a:ahLst/>
              <a:cxnLst/>
              <a:rect l="l" t="t" r="r" b="b"/>
              <a:pathLst>
                <a:path w="94" h="100" extrusionOk="0">
                  <a:moveTo>
                    <a:pt x="5" y="91"/>
                  </a:moveTo>
                  <a:cubicBezTo>
                    <a:pt x="7" y="91"/>
                    <a:pt x="6" y="94"/>
                    <a:pt x="9" y="93"/>
                  </a:cubicBezTo>
                  <a:cubicBezTo>
                    <a:pt x="12" y="92"/>
                    <a:pt x="14" y="92"/>
                    <a:pt x="16" y="94"/>
                  </a:cubicBezTo>
                  <a:cubicBezTo>
                    <a:pt x="19" y="95"/>
                    <a:pt x="21" y="96"/>
                    <a:pt x="24" y="96"/>
                  </a:cubicBezTo>
                  <a:cubicBezTo>
                    <a:pt x="26" y="96"/>
                    <a:pt x="51" y="96"/>
                    <a:pt x="51" y="96"/>
                  </a:cubicBezTo>
                  <a:cubicBezTo>
                    <a:pt x="54" y="98"/>
                    <a:pt x="54" y="98"/>
                    <a:pt x="54" y="98"/>
                  </a:cubicBezTo>
                  <a:cubicBezTo>
                    <a:pt x="54" y="98"/>
                    <a:pt x="70" y="97"/>
                    <a:pt x="72" y="98"/>
                  </a:cubicBezTo>
                  <a:cubicBezTo>
                    <a:pt x="74" y="100"/>
                    <a:pt x="82" y="98"/>
                    <a:pt x="84" y="98"/>
                  </a:cubicBezTo>
                  <a:cubicBezTo>
                    <a:pt x="85" y="97"/>
                    <a:pt x="86" y="97"/>
                    <a:pt x="87" y="97"/>
                  </a:cubicBezTo>
                  <a:cubicBezTo>
                    <a:pt x="77" y="84"/>
                    <a:pt x="77" y="84"/>
                    <a:pt x="77" y="84"/>
                  </a:cubicBezTo>
                  <a:cubicBezTo>
                    <a:pt x="78" y="58"/>
                    <a:pt x="78" y="58"/>
                    <a:pt x="78" y="58"/>
                  </a:cubicBezTo>
                  <a:cubicBezTo>
                    <a:pt x="90" y="58"/>
                    <a:pt x="90" y="58"/>
                    <a:pt x="90" y="58"/>
                  </a:cubicBezTo>
                  <a:cubicBezTo>
                    <a:pt x="92" y="56"/>
                    <a:pt x="92" y="56"/>
                    <a:pt x="92" y="56"/>
                  </a:cubicBezTo>
                  <a:cubicBezTo>
                    <a:pt x="94" y="40"/>
                    <a:pt x="94" y="40"/>
                    <a:pt x="94" y="40"/>
                  </a:cubicBezTo>
                  <a:cubicBezTo>
                    <a:pt x="93" y="40"/>
                    <a:pt x="93" y="40"/>
                    <a:pt x="92" y="40"/>
                  </a:cubicBezTo>
                  <a:cubicBezTo>
                    <a:pt x="89" y="41"/>
                    <a:pt x="87" y="41"/>
                    <a:pt x="85" y="41"/>
                  </a:cubicBezTo>
                  <a:cubicBezTo>
                    <a:pt x="82" y="41"/>
                    <a:pt x="82" y="43"/>
                    <a:pt x="80" y="43"/>
                  </a:cubicBezTo>
                  <a:cubicBezTo>
                    <a:pt x="79" y="42"/>
                    <a:pt x="80" y="38"/>
                    <a:pt x="80" y="36"/>
                  </a:cubicBezTo>
                  <a:cubicBezTo>
                    <a:pt x="81" y="35"/>
                    <a:pt x="78" y="31"/>
                    <a:pt x="76" y="30"/>
                  </a:cubicBezTo>
                  <a:cubicBezTo>
                    <a:pt x="75" y="29"/>
                    <a:pt x="79" y="20"/>
                    <a:pt x="77" y="19"/>
                  </a:cubicBezTo>
                  <a:cubicBezTo>
                    <a:pt x="76" y="18"/>
                    <a:pt x="76" y="15"/>
                    <a:pt x="76" y="12"/>
                  </a:cubicBezTo>
                  <a:cubicBezTo>
                    <a:pt x="76" y="10"/>
                    <a:pt x="74" y="11"/>
                    <a:pt x="71" y="11"/>
                  </a:cubicBezTo>
                  <a:cubicBezTo>
                    <a:pt x="67" y="11"/>
                    <a:pt x="67" y="9"/>
                    <a:pt x="67" y="9"/>
                  </a:cubicBezTo>
                  <a:cubicBezTo>
                    <a:pt x="67" y="9"/>
                    <a:pt x="63" y="8"/>
                    <a:pt x="60" y="9"/>
                  </a:cubicBezTo>
                  <a:cubicBezTo>
                    <a:pt x="58" y="10"/>
                    <a:pt x="59" y="17"/>
                    <a:pt x="57" y="16"/>
                  </a:cubicBezTo>
                  <a:cubicBezTo>
                    <a:pt x="56" y="16"/>
                    <a:pt x="51" y="17"/>
                    <a:pt x="48" y="18"/>
                  </a:cubicBezTo>
                  <a:cubicBezTo>
                    <a:pt x="44" y="19"/>
                    <a:pt x="43" y="17"/>
                    <a:pt x="41" y="13"/>
                  </a:cubicBezTo>
                  <a:cubicBezTo>
                    <a:pt x="39" y="9"/>
                    <a:pt x="37" y="10"/>
                    <a:pt x="38" y="7"/>
                  </a:cubicBezTo>
                  <a:cubicBezTo>
                    <a:pt x="39" y="4"/>
                    <a:pt x="36" y="0"/>
                    <a:pt x="36" y="0"/>
                  </a:cubicBezTo>
                  <a:cubicBezTo>
                    <a:pt x="36" y="0"/>
                    <a:pt x="13" y="0"/>
                    <a:pt x="10" y="0"/>
                  </a:cubicBezTo>
                  <a:cubicBezTo>
                    <a:pt x="9" y="0"/>
                    <a:pt x="8" y="1"/>
                    <a:pt x="6" y="3"/>
                  </a:cubicBezTo>
                  <a:cubicBezTo>
                    <a:pt x="7" y="8"/>
                    <a:pt x="12" y="17"/>
                    <a:pt x="13" y="19"/>
                  </a:cubicBezTo>
                  <a:cubicBezTo>
                    <a:pt x="14" y="22"/>
                    <a:pt x="12" y="24"/>
                    <a:pt x="12" y="28"/>
                  </a:cubicBezTo>
                  <a:cubicBezTo>
                    <a:pt x="12" y="32"/>
                    <a:pt x="16" y="40"/>
                    <a:pt x="17" y="45"/>
                  </a:cubicBezTo>
                  <a:cubicBezTo>
                    <a:pt x="17" y="50"/>
                    <a:pt x="14" y="53"/>
                    <a:pt x="11" y="56"/>
                  </a:cubicBezTo>
                  <a:cubicBezTo>
                    <a:pt x="8" y="60"/>
                    <a:pt x="5" y="67"/>
                    <a:pt x="5" y="72"/>
                  </a:cubicBezTo>
                  <a:cubicBezTo>
                    <a:pt x="5" y="76"/>
                    <a:pt x="1" y="81"/>
                    <a:pt x="1" y="83"/>
                  </a:cubicBezTo>
                  <a:cubicBezTo>
                    <a:pt x="1" y="85"/>
                    <a:pt x="0" y="91"/>
                    <a:pt x="0" y="94"/>
                  </a:cubicBezTo>
                  <a:cubicBezTo>
                    <a:pt x="0" y="94"/>
                    <a:pt x="0" y="94"/>
                    <a:pt x="0" y="94"/>
                  </a:cubicBezTo>
                  <a:cubicBezTo>
                    <a:pt x="2" y="94"/>
                    <a:pt x="2" y="94"/>
                    <a:pt x="2" y="94"/>
                  </a:cubicBezTo>
                  <a:cubicBezTo>
                    <a:pt x="2" y="94"/>
                    <a:pt x="3" y="91"/>
                    <a:pt x="5" y="9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84" name="Google Shape;1884;p124"/>
            <p:cNvSpPr/>
            <p:nvPr/>
          </p:nvSpPr>
          <p:spPr>
            <a:xfrm>
              <a:off x="4806950" y="3338513"/>
              <a:ext cx="258763" cy="225425"/>
            </a:xfrm>
            <a:custGeom>
              <a:avLst/>
              <a:gdLst/>
              <a:ahLst/>
              <a:cxnLst/>
              <a:rect l="l" t="t" r="r" b="b"/>
              <a:pathLst>
                <a:path w="93" h="81" extrusionOk="0">
                  <a:moveTo>
                    <a:pt x="72" y="3"/>
                  </a:moveTo>
                  <a:cubicBezTo>
                    <a:pt x="71" y="3"/>
                    <a:pt x="68" y="1"/>
                    <a:pt x="66" y="0"/>
                  </a:cubicBezTo>
                  <a:cubicBezTo>
                    <a:pt x="64" y="1"/>
                    <a:pt x="59" y="1"/>
                    <a:pt x="56" y="1"/>
                  </a:cubicBezTo>
                  <a:cubicBezTo>
                    <a:pt x="53" y="1"/>
                    <a:pt x="56" y="5"/>
                    <a:pt x="54" y="6"/>
                  </a:cubicBezTo>
                  <a:cubicBezTo>
                    <a:pt x="52" y="8"/>
                    <a:pt x="51" y="10"/>
                    <a:pt x="53" y="11"/>
                  </a:cubicBezTo>
                  <a:cubicBezTo>
                    <a:pt x="54" y="11"/>
                    <a:pt x="53" y="17"/>
                    <a:pt x="53" y="20"/>
                  </a:cubicBezTo>
                  <a:cubicBezTo>
                    <a:pt x="53" y="22"/>
                    <a:pt x="50" y="26"/>
                    <a:pt x="51" y="27"/>
                  </a:cubicBezTo>
                  <a:cubicBezTo>
                    <a:pt x="52" y="28"/>
                    <a:pt x="54" y="33"/>
                    <a:pt x="56" y="33"/>
                  </a:cubicBezTo>
                  <a:cubicBezTo>
                    <a:pt x="59" y="34"/>
                    <a:pt x="60" y="32"/>
                    <a:pt x="61" y="32"/>
                  </a:cubicBezTo>
                  <a:cubicBezTo>
                    <a:pt x="63" y="32"/>
                    <a:pt x="63" y="35"/>
                    <a:pt x="63" y="37"/>
                  </a:cubicBezTo>
                  <a:cubicBezTo>
                    <a:pt x="63" y="40"/>
                    <a:pt x="61" y="41"/>
                    <a:pt x="61" y="41"/>
                  </a:cubicBezTo>
                  <a:cubicBezTo>
                    <a:pt x="61" y="41"/>
                    <a:pt x="57" y="42"/>
                    <a:pt x="55" y="41"/>
                  </a:cubicBezTo>
                  <a:cubicBezTo>
                    <a:pt x="54" y="40"/>
                    <a:pt x="52" y="36"/>
                    <a:pt x="52" y="34"/>
                  </a:cubicBezTo>
                  <a:cubicBezTo>
                    <a:pt x="52" y="33"/>
                    <a:pt x="48" y="33"/>
                    <a:pt x="46" y="33"/>
                  </a:cubicBezTo>
                  <a:cubicBezTo>
                    <a:pt x="44" y="33"/>
                    <a:pt x="43" y="30"/>
                    <a:pt x="42" y="28"/>
                  </a:cubicBezTo>
                  <a:cubicBezTo>
                    <a:pt x="41" y="27"/>
                    <a:pt x="39" y="28"/>
                    <a:pt x="39" y="30"/>
                  </a:cubicBezTo>
                  <a:cubicBezTo>
                    <a:pt x="39" y="31"/>
                    <a:pt x="37" y="31"/>
                    <a:pt x="35" y="31"/>
                  </a:cubicBezTo>
                  <a:cubicBezTo>
                    <a:pt x="34" y="31"/>
                    <a:pt x="30" y="28"/>
                    <a:pt x="29" y="28"/>
                  </a:cubicBezTo>
                  <a:cubicBezTo>
                    <a:pt x="27" y="29"/>
                    <a:pt x="26" y="26"/>
                    <a:pt x="26" y="25"/>
                  </a:cubicBezTo>
                  <a:cubicBezTo>
                    <a:pt x="27" y="23"/>
                    <a:pt x="23" y="24"/>
                    <a:pt x="21" y="25"/>
                  </a:cubicBezTo>
                  <a:cubicBezTo>
                    <a:pt x="20" y="26"/>
                    <a:pt x="19" y="23"/>
                    <a:pt x="19" y="23"/>
                  </a:cubicBezTo>
                  <a:cubicBezTo>
                    <a:pt x="19" y="23"/>
                    <a:pt x="18" y="22"/>
                    <a:pt x="17" y="21"/>
                  </a:cubicBezTo>
                  <a:cubicBezTo>
                    <a:pt x="15" y="37"/>
                    <a:pt x="15" y="37"/>
                    <a:pt x="15" y="37"/>
                  </a:cubicBezTo>
                  <a:cubicBezTo>
                    <a:pt x="13" y="39"/>
                    <a:pt x="13" y="39"/>
                    <a:pt x="13" y="39"/>
                  </a:cubicBezTo>
                  <a:cubicBezTo>
                    <a:pt x="1" y="39"/>
                    <a:pt x="1" y="39"/>
                    <a:pt x="1" y="39"/>
                  </a:cubicBezTo>
                  <a:cubicBezTo>
                    <a:pt x="0" y="65"/>
                    <a:pt x="0" y="65"/>
                    <a:pt x="0" y="65"/>
                  </a:cubicBezTo>
                  <a:cubicBezTo>
                    <a:pt x="10" y="78"/>
                    <a:pt x="10" y="78"/>
                    <a:pt x="10" y="78"/>
                  </a:cubicBezTo>
                  <a:cubicBezTo>
                    <a:pt x="14" y="77"/>
                    <a:pt x="24" y="76"/>
                    <a:pt x="24" y="77"/>
                  </a:cubicBezTo>
                  <a:cubicBezTo>
                    <a:pt x="24" y="78"/>
                    <a:pt x="25" y="78"/>
                    <a:pt x="25" y="79"/>
                  </a:cubicBezTo>
                  <a:cubicBezTo>
                    <a:pt x="27" y="79"/>
                    <a:pt x="28" y="78"/>
                    <a:pt x="29" y="79"/>
                  </a:cubicBezTo>
                  <a:cubicBezTo>
                    <a:pt x="31" y="79"/>
                    <a:pt x="37" y="81"/>
                    <a:pt x="39" y="80"/>
                  </a:cubicBezTo>
                  <a:cubicBezTo>
                    <a:pt x="41" y="79"/>
                    <a:pt x="44" y="72"/>
                    <a:pt x="48" y="71"/>
                  </a:cubicBezTo>
                  <a:cubicBezTo>
                    <a:pt x="51" y="70"/>
                    <a:pt x="55" y="67"/>
                    <a:pt x="55" y="65"/>
                  </a:cubicBezTo>
                  <a:cubicBezTo>
                    <a:pt x="55" y="64"/>
                    <a:pt x="55" y="63"/>
                    <a:pt x="59" y="61"/>
                  </a:cubicBezTo>
                  <a:cubicBezTo>
                    <a:pt x="66" y="61"/>
                    <a:pt x="66" y="61"/>
                    <a:pt x="66" y="61"/>
                  </a:cubicBezTo>
                  <a:cubicBezTo>
                    <a:pt x="67" y="61"/>
                    <a:pt x="67" y="61"/>
                    <a:pt x="67" y="61"/>
                  </a:cubicBezTo>
                  <a:cubicBezTo>
                    <a:pt x="65" y="55"/>
                    <a:pt x="65" y="55"/>
                    <a:pt x="65" y="55"/>
                  </a:cubicBezTo>
                  <a:cubicBezTo>
                    <a:pt x="65" y="55"/>
                    <a:pt x="86" y="47"/>
                    <a:pt x="87" y="47"/>
                  </a:cubicBezTo>
                  <a:cubicBezTo>
                    <a:pt x="87" y="45"/>
                    <a:pt x="86" y="44"/>
                    <a:pt x="86" y="44"/>
                  </a:cubicBezTo>
                  <a:cubicBezTo>
                    <a:pt x="87" y="43"/>
                    <a:pt x="87" y="37"/>
                    <a:pt x="87" y="36"/>
                  </a:cubicBezTo>
                  <a:cubicBezTo>
                    <a:pt x="87" y="34"/>
                    <a:pt x="92" y="35"/>
                    <a:pt x="91" y="34"/>
                  </a:cubicBezTo>
                  <a:cubicBezTo>
                    <a:pt x="89" y="32"/>
                    <a:pt x="89" y="23"/>
                    <a:pt x="90" y="21"/>
                  </a:cubicBezTo>
                  <a:cubicBezTo>
                    <a:pt x="91" y="19"/>
                    <a:pt x="93" y="21"/>
                    <a:pt x="93" y="19"/>
                  </a:cubicBezTo>
                  <a:cubicBezTo>
                    <a:pt x="93" y="17"/>
                    <a:pt x="91" y="12"/>
                    <a:pt x="89" y="10"/>
                  </a:cubicBezTo>
                  <a:cubicBezTo>
                    <a:pt x="88" y="9"/>
                    <a:pt x="81" y="6"/>
                    <a:pt x="79" y="6"/>
                  </a:cubicBezTo>
                  <a:cubicBezTo>
                    <a:pt x="77" y="5"/>
                    <a:pt x="74" y="3"/>
                    <a:pt x="72" y="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85" name="Google Shape;1885;p124"/>
            <p:cNvSpPr/>
            <p:nvPr/>
          </p:nvSpPr>
          <p:spPr>
            <a:xfrm>
              <a:off x="4959350" y="3176588"/>
              <a:ext cx="44450" cy="39688"/>
            </a:xfrm>
            <a:custGeom>
              <a:avLst/>
              <a:gdLst/>
              <a:ahLst/>
              <a:cxnLst/>
              <a:rect l="l" t="t" r="r" b="b"/>
              <a:pathLst>
                <a:path w="16" h="14" extrusionOk="0">
                  <a:moveTo>
                    <a:pt x="13" y="0"/>
                  </a:moveTo>
                  <a:cubicBezTo>
                    <a:pt x="11" y="0"/>
                    <a:pt x="10" y="1"/>
                    <a:pt x="9" y="1"/>
                  </a:cubicBezTo>
                  <a:cubicBezTo>
                    <a:pt x="8" y="2"/>
                    <a:pt x="7" y="2"/>
                    <a:pt x="5" y="2"/>
                  </a:cubicBezTo>
                  <a:cubicBezTo>
                    <a:pt x="5" y="2"/>
                    <a:pt x="4" y="3"/>
                    <a:pt x="4" y="3"/>
                  </a:cubicBezTo>
                  <a:cubicBezTo>
                    <a:pt x="2" y="3"/>
                    <a:pt x="2" y="8"/>
                    <a:pt x="2" y="8"/>
                  </a:cubicBezTo>
                  <a:cubicBezTo>
                    <a:pt x="2" y="8"/>
                    <a:pt x="0" y="8"/>
                    <a:pt x="0" y="10"/>
                  </a:cubicBezTo>
                  <a:cubicBezTo>
                    <a:pt x="0" y="12"/>
                    <a:pt x="1" y="12"/>
                    <a:pt x="2" y="12"/>
                  </a:cubicBezTo>
                  <a:cubicBezTo>
                    <a:pt x="3" y="13"/>
                    <a:pt x="4" y="13"/>
                    <a:pt x="5" y="13"/>
                  </a:cubicBezTo>
                  <a:cubicBezTo>
                    <a:pt x="9" y="14"/>
                    <a:pt x="9" y="10"/>
                    <a:pt x="9" y="10"/>
                  </a:cubicBezTo>
                  <a:cubicBezTo>
                    <a:pt x="9" y="10"/>
                    <a:pt x="15" y="11"/>
                    <a:pt x="16" y="9"/>
                  </a:cubicBezTo>
                  <a:cubicBezTo>
                    <a:pt x="16" y="7"/>
                    <a:pt x="15" y="3"/>
                    <a:pt x="15" y="3"/>
                  </a:cubicBezTo>
                  <a:lnTo>
                    <a:pt x="13" y="0"/>
                  </a:ln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86" name="Google Shape;1886;p124"/>
            <p:cNvSpPr/>
            <p:nvPr/>
          </p:nvSpPr>
          <p:spPr>
            <a:xfrm>
              <a:off x="5230813" y="2874963"/>
              <a:ext cx="233363" cy="312738"/>
            </a:xfrm>
            <a:custGeom>
              <a:avLst/>
              <a:gdLst/>
              <a:ahLst/>
              <a:cxnLst/>
              <a:rect l="l" t="t" r="r" b="b"/>
              <a:pathLst>
                <a:path w="84" h="112" extrusionOk="0">
                  <a:moveTo>
                    <a:pt x="20" y="21"/>
                  </a:moveTo>
                  <a:cubicBezTo>
                    <a:pt x="21" y="22"/>
                    <a:pt x="23" y="25"/>
                    <a:pt x="25" y="26"/>
                  </a:cubicBezTo>
                  <a:cubicBezTo>
                    <a:pt x="27" y="26"/>
                    <a:pt x="36" y="29"/>
                    <a:pt x="41" y="31"/>
                  </a:cubicBezTo>
                  <a:cubicBezTo>
                    <a:pt x="47" y="34"/>
                    <a:pt x="51" y="34"/>
                    <a:pt x="52" y="34"/>
                  </a:cubicBezTo>
                  <a:cubicBezTo>
                    <a:pt x="54" y="34"/>
                    <a:pt x="57" y="35"/>
                    <a:pt x="55" y="36"/>
                  </a:cubicBezTo>
                  <a:cubicBezTo>
                    <a:pt x="54" y="37"/>
                    <a:pt x="36" y="55"/>
                    <a:pt x="34" y="57"/>
                  </a:cubicBezTo>
                  <a:cubicBezTo>
                    <a:pt x="31" y="60"/>
                    <a:pt x="30" y="59"/>
                    <a:pt x="25" y="59"/>
                  </a:cubicBezTo>
                  <a:cubicBezTo>
                    <a:pt x="20" y="59"/>
                    <a:pt x="16" y="64"/>
                    <a:pt x="14" y="64"/>
                  </a:cubicBezTo>
                  <a:cubicBezTo>
                    <a:pt x="14" y="64"/>
                    <a:pt x="10" y="65"/>
                    <a:pt x="8" y="65"/>
                  </a:cubicBezTo>
                  <a:cubicBezTo>
                    <a:pt x="4" y="71"/>
                    <a:pt x="4" y="71"/>
                    <a:pt x="4" y="71"/>
                  </a:cubicBezTo>
                  <a:cubicBezTo>
                    <a:pt x="0" y="77"/>
                    <a:pt x="0" y="77"/>
                    <a:pt x="0" y="77"/>
                  </a:cubicBezTo>
                  <a:cubicBezTo>
                    <a:pt x="1" y="106"/>
                    <a:pt x="1" y="106"/>
                    <a:pt x="1" y="106"/>
                  </a:cubicBezTo>
                  <a:cubicBezTo>
                    <a:pt x="5" y="112"/>
                    <a:pt x="5" y="112"/>
                    <a:pt x="5" y="112"/>
                  </a:cubicBezTo>
                  <a:cubicBezTo>
                    <a:pt x="8" y="108"/>
                    <a:pt x="16" y="100"/>
                    <a:pt x="23" y="93"/>
                  </a:cubicBezTo>
                  <a:cubicBezTo>
                    <a:pt x="29" y="86"/>
                    <a:pt x="33" y="84"/>
                    <a:pt x="37" y="82"/>
                  </a:cubicBezTo>
                  <a:cubicBezTo>
                    <a:pt x="40" y="80"/>
                    <a:pt x="50" y="71"/>
                    <a:pt x="57" y="63"/>
                  </a:cubicBezTo>
                  <a:cubicBezTo>
                    <a:pt x="61" y="57"/>
                    <a:pt x="65" y="52"/>
                    <a:pt x="66" y="48"/>
                  </a:cubicBezTo>
                  <a:cubicBezTo>
                    <a:pt x="66" y="44"/>
                    <a:pt x="70" y="39"/>
                    <a:pt x="73" y="35"/>
                  </a:cubicBezTo>
                  <a:cubicBezTo>
                    <a:pt x="76" y="32"/>
                    <a:pt x="81" y="22"/>
                    <a:pt x="81" y="19"/>
                  </a:cubicBezTo>
                  <a:cubicBezTo>
                    <a:pt x="80" y="17"/>
                    <a:pt x="83" y="10"/>
                    <a:pt x="83" y="5"/>
                  </a:cubicBezTo>
                  <a:cubicBezTo>
                    <a:pt x="84" y="0"/>
                    <a:pt x="79" y="0"/>
                    <a:pt x="78" y="3"/>
                  </a:cubicBezTo>
                  <a:cubicBezTo>
                    <a:pt x="77" y="5"/>
                    <a:pt x="67" y="7"/>
                    <a:pt x="60" y="7"/>
                  </a:cubicBezTo>
                  <a:cubicBezTo>
                    <a:pt x="53" y="8"/>
                    <a:pt x="50" y="8"/>
                    <a:pt x="47" y="10"/>
                  </a:cubicBezTo>
                  <a:cubicBezTo>
                    <a:pt x="45" y="13"/>
                    <a:pt x="39" y="10"/>
                    <a:pt x="37" y="12"/>
                  </a:cubicBezTo>
                  <a:cubicBezTo>
                    <a:pt x="35" y="15"/>
                    <a:pt x="26" y="17"/>
                    <a:pt x="23" y="11"/>
                  </a:cubicBezTo>
                  <a:cubicBezTo>
                    <a:pt x="22" y="9"/>
                    <a:pt x="21" y="8"/>
                    <a:pt x="19" y="7"/>
                  </a:cubicBezTo>
                  <a:cubicBezTo>
                    <a:pt x="17" y="9"/>
                    <a:pt x="14" y="13"/>
                    <a:pt x="15" y="14"/>
                  </a:cubicBezTo>
                  <a:cubicBezTo>
                    <a:pt x="15" y="15"/>
                    <a:pt x="18" y="20"/>
                    <a:pt x="20" y="2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87" name="Google Shape;1887;p124"/>
            <p:cNvSpPr/>
            <p:nvPr/>
          </p:nvSpPr>
          <p:spPr>
            <a:xfrm>
              <a:off x="4033838" y="2303463"/>
              <a:ext cx="268288" cy="215900"/>
            </a:xfrm>
            <a:custGeom>
              <a:avLst/>
              <a:gdLst/>
              <a:ahLst/>
              <a:cxnLst/>
              <a:rect l="l" t="t" r="r" b="b"/>
              <a:pathLst>
                <a:path w="96" h="77" extrusionOk="0">
                  <a:moveTo>
                    <a:pt x="35" y="77"/>
                  </a:moveTo>
                  <a:cubicBezTo>
                    <a:pt x="35" y="72"/>
                    <a:pt x="35" y="67"/>
                    <a:pt x="35" y="66"/>
                  </a:cubicBezTo>
                  <a:cubicBezTo>
                    <a:pt x="35" y="65"/>
                    <a:pt x="46" y="59"/>
                    <a:pt x="48" y="58"/>
                  </a:cubicBezTo>
                  <a:cubicBezTo>
                    <a:pt x="50" y="57"/>
                    <a:pt x="53" y="58"/>
                    <a:pt x="53" y="56"/>
                  </a:cubicBezTo>
                  <a:cubicBezTo>
                    <a:pt x="53" y="54"/>
                    <a:pt x="58" y="55"/>
                    <a:pt x="60" y="55"/>
                  </a:cubicBezTo>
                  <a:cubicBezTo>
                    <a:pt x="63" y="54"/>
                    <a:pt x="64" y="52"/>
                    <a:pt x="64" y="50"/>
                  </a:cubicBezTo>
                  <a:cubicBezTo>
                    <a:pt x="64" y="48"/>
                    <a:pt x="68" y="48"/>
                    <a:pt x="71" y="48"/>
                  </a:cubicBezTo>
                  <a:cubicBezTo>
                    <a:pt x="73" y="48"/>
                    <a:pt x="73" y="45"/>
                    <a:pt x="74" y="45"/>
                  </a:cubicBezTo>
                  <a:cubicBezTo>
                    <a:pt x="76" y="45"/>
                    <a:pt x="75" y="43"/>
                    <a:pt x="75" y="40"/>
                  </a:cubicBezTo>
                  <a:cubicBezTo>
                    <a:pt x="75" y="38"/>
                    <a:pt x="75" y="38"/>
                    <a:pt x="78" y="38"/>
                  </a:cubicBezTo>
                  <a:cubicBezTo>
                    <a:pt x="80" y="38"/>
                    <a:pt x="83" y="37"/>
                    <a:pt x="83" y="36"/>
                  </a:cubicBezTo>
                  <a:cubicBezTo>
                    <a:pt x="83" y="34"/>
                    <a:pt x="93" y="35"/>
                    <a:pt x="94" y="35"/>
                  </a:cubicBezTo>
                  <a:cubicBezTo>
                    <a:pt x="96" y="35"/>
                    <a:pt x="96" y="33"/>
                    <a:pt x="96" y="32"/>
                  </a:cubicBezTo>
                  <a:cubicBezTo>
                    <a:pt x="96" y="31"/>
                    <a:pt x="95" y="27"/>
                    <a:pt x="93" y="26"/>
                  </a:cubicBezTo>
                  <a:cubicBezTo>
                    <a:pt x="91" y="26"/>
                    <a:pt x="93" y="22"/>
                    <a:pt x="93" y="19"/>
                  </a:cubicBezTo>
                  <a:cubicBezTo>
                    <a:pt x="93" y="16"/>
                    <a:pt x="92" y="13"/>
                    <a:pt x="90" y="11"/>
                  </a:cubicBezTo>
                  <a:cubicBezTo>
                    <a:pt x="90" y="10"/>
                    <a:pt x="89" y="9"/>
                    <a:pt x="89" y="8"/>
                  </a:cubicBezTo>
                  <a:cubicBezTo>
                    <a:pt x="86" y="8"/>
                    <a:pt x="83" y="6"/>
                    <a:pt x="80" y="6"/>
                  </a:cubicBezTo>
                  <a:cubicBezTo>
                    <a:pt x="75" y="6"/>
                    <a:pt x="69" y="8"/>
                    <a:pt x="66" y="5"/>
                  </a:cubicBezTo>
                  <a:cubicBezTo>
                    <a:pt x="63" y="1"/>
                    <a:pt x="61" y="0"/>
                    <a:pt x="58" y="1"/>
                  </a:cubicBezTo>
                  <a:cubicBezTo>
                    <a:pt x="56" y="2"/>
                    <a:pt x="52" y="14"/>
                    <a:pt x="50" y="17"/>
                  </a:cubicBezTo>
                  <a:cubicBezTo>
                    <a:pt x="47" y="21"/>
                    <a:pt x="41" y="23"/>
                    <a:pt x="37" y="23"/>
                  </a:cubicBezTo>
                  <a:cubicBezTo>
                    <a:pt x="34" y="23"/>
                    <a:pt x="34" y="28"/>
                    <a:pt x="31" y="30"/>
                  </a:cubicBezTo>
                  <a:cubicBezTo>
                    <a:pt x="29" y="32"/>
                    <a:pt x="30" y="35"/>
                    <a:pt x="27" y="38"/>
                  </a:cubicBezTo>
                  <a:cubicBezTo>
                    <a:pt x="24" y="40"/>
                    <a:pt x="25" y="47"/>
                    <a:pt x="27" y="50"/>
                  </a:cubicBezTo>
                  <a:cubicBezTo>
                    <a:pt x="28" y="53"/>
                    <a:pt x="21" y="61"/>
                    <a:pt x="17" y="63"/>
                  </a:cubicBezTo>
                  <a:cubicBezTo>
                    <a:pt x="13" y="66"/>
                    <a:pt x="12" y="70"/>
                    <a:pt x="5" y="71"/>
                  </a:cubicBezTo>
                  <a:cubicBezTo>
                    <a:pt x="3" y="72"/>
                    <a:pt x="1" y="73"/>
                    <a:pt x="0" y="74"/>
                  </a:cubicBezTo>
                  <a:cubicBezTo>
                    <a:pt x="10" y="74"/>
                    <a:pt x="24" y="74"/>
                    <a:pt x="30" y="74"/>
                  </a:cubicBezTo>
                  <a:cubicBezTo>
                    <a:pt x="36" y="74"/>
                    <a:pt x="34" y="75"/>
                    <a:pt x="35" y="7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88" name="Google Shape;1888;p124"/>
            <p:cNvSpPr/>
            <p:nvPr/>
          </p:nvSpPr>
          <p:spPr>
            <a:xfrm>
              <a:off x="4494213" y="2265363"/>
              <a:ext cx="95250" cy="180975"/>
            </a:xfrm>
            <a:custGeom>
              <a:avLst/>
              <a:gdLst/>
              <a:ahLst/>
              <a:cxnLst/>
              <a:rect l="l" t="t" r="r" b="b"/>
              <a:pathLst>
                <a:path w="34" h="65" extrusionOk="0">
                  <a:moveTo>
                    <a:pt x="9" y="17"/>
                  </a:moveTo>
                  <a:cubicBezTo>
                    <a:pt x="11" y="20"/>
                    <a:pt x="9" y="24"/>
                    <a:pt x="7" y="25"/>
                  </a:cubicBezTo>
                  <a:cubicBezTo>
                    <a:pt x="5" y="26"/>
                    <a:pt x="3" y="31"/>
                    <a:pt x="1" y="31"/>
                  </a:cubicBezTo>
                  <a:cubicBezTo>
                    <a:pt x="0" y="31"/>
                    <a:pt x="1" y="38"/>
                    <a:pt x="5" y="39"/>
                  </a:cubicBezTo>
                  <a:cubicBezTo>
                    <a:pt x="8" y="41"/>
                    <a:pt x="8" y="43"/>
                    <a:pt x="8" y="44"/>
                  </a:cubicBezTo>
                  <a:cubicBezTo>
                    <a:pt x="8" y="46"/>
                    <a:pt x="13" y="47"/>
                    <a:pt x="14" y="49"/>
                  </a:cubicBezTo>
                  <a:cubicBezTo>
                    <a:pt x="16" y="51"/>
                    <a:pt x="18" y="60"/>
                    <a:pt x="18" y="63"/>
                  </a:cubicBezTo>
                  <a:cubicBezTo>
                    <a:pt x="18" y="64"/>
                    <a:pt x="18" y="65"/>
                    <a:pt x="19" y="65"/>
                  </a:cubicBezTo>
                  <a:cubicBezTo>
                    <a:pt x="20" y="65"/>
                    <a:pt x="22" y="64"/>
                    <a:pt x="22" y="63"/>
                  </a:cubicBezTo>
                  <a:cubicBezTo>
                    <a:pt x="23" y="60"/>
                    <a:pt x="24" y="57"/>
                    <a:pt x="24" y="56"/>
                  </a:cubicBezTo>
                  <a:cubicBezTo>
                    <a:pt x="23" y="55"/>
                    <a:pt x="23" y="53"/>
                    <a:pt x="24" y="53"/>
                  </a:cubicBezTo>
                  <a:cubicBezTo>
                    <a:pt x="25" y="52"/>
                    <a:pt x="30" y="47"/>
                    <a:pt x="30" y="47"/>
                  </a:cubicBezTo>
                  <a:cubicBezTo>
                    <a:pt x="31" y="46"/>
                    <a:pt x="34" y="47"/>
                    <a:pt x="34" y="44"/>
                  </a:cubicBezTo>
                  <a:cubicBezTo>
                    <a:pt x="34" y="43"/>
                    <a:pt x="34" y="42"/>
                    <a:pt x="34" y="40"/>
                  </a:cubicBezTo>
                  <a:cubicBezTo>
                    <a:pt x="32" y="39"/>
                    <a:pt x="31" y="37"/>
                    <a:pt x="31" y="37"/>
                  </a:cubicBezTo>
                  <a:cubicBezTo>
                    <a:pt x="31" y="35"/>
                    <a:pt x="29" y="32"/>
                    <a:pt x="28" y="34"/>
                  </a:cubicBezTo>
                  <a:cubicBezTo>
                    <a:pt x="27" y="35"/>
                    <a:pt x="22" y="34"/>
                    <a:pt x="21" y="31"/>
                  </a:cubicBezTo>
                  <a:cubicBezTo>
                    <a:pt x="21" y="28"/>
                    <a:pt x="24" y="28"/>
                    <a:pt x="28" y="26"/>
                  </a:cubicBezTo>
                  <a:cubicBezTo>
                    <a:pt x="31" y="23"/>
                    <a:pt x="32" y="18"/>
                    <a:pt x="28" y="15"/>
                  </a:cubicBezTo>
                  <a:cubicBezTo>
                    <a:pt x="24" y="12"/>
                    <a:pt x="27" y="10"/>
                    <a:pt x="29" y="8"/>
                  </a:cubicBezTo>
                  <a:cubicBezTo>
                    <a:pt x="32" y="5"/>
                    <a:pt x="30" y="4"/>
                    <a:pt x="28" y="5"/>
                  </a:cubicBezTo>
                  <a:cubicBezTo>
                    <a:pt x="27" y="6"/>
                    <a:pt x="25" y="6"/>
                    <a:pt x="25" y="4"/>
                  </a:cubicBezTo>
                  <a:cubicBezTo>
                    <a:pt x="24" y="1"/>
                    <a:pt x="16" y="0"/>
                    <a:pt x="13" y="3"/>
                  </a:cubicBezTo>
                  <a:cubicBezTo>
                    <a:pt x="12" y="4"/>
                    <a:pt x="11" y="4"/>
                    <a:pt x="9" y="4"/>
                  </a:cubicBezTo>
                  <a:cubicBezTo>
                    <a:pt x="8" y="9"/>
                    <a:pt x="8" y="15"/>
                    <a:pt x="9" y="1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89" name="Google Shape;1889;p124"/>
            <p:cNvSpPr/>
            <p:nvPr/>
          </p:nvSpPr>
          <p:spPr>
            <a:xfrm>
              <a:off x="4130675" y="2270125"/>
              <a:ext cx="469900" cy="449263"/>
            </a:xfrm>
            <a:custGeom>
              <a:avLst/>
              <a:gdLst/>
              <a:ahLst/>
              <a:cxnLst/>
              <a:rect l="l" t="t" r="r" b="b"/>
              <a:pathLst>
                <a:path w="168" h="161" extrusionOk="0">
                  <a:moveTo>
                    <a:pt x="58" y="31"/>
                  </a:moveTo>
                  <a:cubicBezTo>
                    <a:pt x="58" y="34"/>
                    <a:pt x="56" y="38"/>
                    <a:pt x="58" y="38"/>
                  </a:cubicBezTo>
                  <a:cubicBezTo>
                    <a:pt x="60" y="39"/>
                    <a:pt x="61" y="43"/>
                    <a:pt x="61" y="44"/>
                  </a:cubicBezTo>
                  <a:cubicBezTo>
                    <a:pt x="61" y="45"/>
                    <a:pt x="61" y="47"/>
                    <a:pt x="59" y="47"/>
                  </a:cubicBezTo>
                  <a:cubicBezTo>
                    <a:pt x="58" y="47"/>
                    <a:pt x="48" y="46"/>
                    <a:pt x="48" y="48"/>
                  </a:cubicBezTo>
                  <a:cubicBezTo>
                    <a:pt x="48" y="49"/>
                    <a:pt x="45" y="50"/>
                    <a:pt x="43" y="50"/>
                  </a:cubicBezTo>
                  <a:cubicBezTo>
                    <a:pt x="40" y="50"/>
                    <a:pt x="40" y="50"/>
                    <a:pt x="40" y="52"/>
                  </a:cubicBezTo>
                  <a:cubicBezTo>
                    <a:pt x="40" y="55"/>
                    <a:pt x="41" y="57"/>
                    <a:pt x="39" y="57"/>
                  </a:cubicBezTo>
                  <a:cubicBezTo>
                    <a:pt x="38" y="57"/>
                    <a:pt x="38" y="60"/>
                    <a:pt x="36" y="60"/>
                  </a:cubicBezTo>
                  <a:cubicBezTo>
                    <a:pt x="33" y="60"/>
                    <a:pt x="29" y="60"/>
                    <a:pt x="29" y="62"/>
                  </a:cubicBezTo>
                  <a:cubicBezTo>
                    <a:pt x="29" y="64"/>
                    <a:pt x="28" y="66"/>
                    <a:pt x="25" y="67"/>
                  </a:cubicBezTo>
                  <a:cubicBezTo>
                    <a:pt x="23" y="67"/>
                    <a:pt x="18" y="66"/>
                    <a:pt x="18" y="68"/>
                  </a:cubicBezTo>
                  <a:cubicBezTo>
                    <a:pt x="18" y="70"/>
                    <a:pt x="15" y="69"/>
                    <a:pt x="13" y="70"/>
                  </a:cubicBezTo>
                  <a:cubicBezTo>
                    <a:pt x="11" y="71"/>
                    <a:pt x="0" y="77"/>
                    <a:pt x="0" y="78"/>
                  </a:cubicBezTo>
                  <a:cubicBezTo>
                    <a:pt x="0" y="79"/>
                    <a:pt x="0" y="84"/>
                    <a:pt x="0" y="89"/>
                  </a:cubicBezTo>
                  <a:cubicBezTo>
                    <a:pt x="1" y="90"/>
                    <a:pt x="1" y="90"/>
                    <a:pt x="2" y="91"/>
                  </a:cubicBezTo>
                  <a:cubicBezTo>
                    <a:pt x="6" y="93"/>
                    <a:pt x="78" y="140"/>
                    <a:pt x="80" y="143"/>
                  </a:cubicBezTo>
                  <a:cubicBezTo>
                    <a:pt x="82" y="145"/>
                    <a:pt x="85" y="150"/>
                    <a:pt x="85" y="150"/>
                  </a:cubicBezTo>
                  <a:cubicBezTo>
                    <a:pt x="85" y="150"/>
                    <a:pt x="90" y="151"/>
                    <a:pt x="94" y="153"/>
                  </a:cubicBezTo>
                  <a:cubicBezTo>
                    <a:pt x="98" y="155"/>
                    <a:pt x="98" y="161"/>
                    <a:pt x="98" y="161"/>
                  </a:cubicBezTo>
                  <a:cubicBezTo>
                    <a:pt x="98" y="161"/>
                    <a:pt x="103" y="160"/>
                    <a:pt x="106" y="160"/>
                  </a:cubicBezTo>
                  <a:cubicBezTo>
                    <a:pt x="109" y="159"/>
                    <a:pt x="118" y="156"/>
                    <a:pt x="118" y="156"/>
                  </a:cubicBezTo>
                  <a:cubicBezTo>
                    <a:pt x="133" y="144"/>
                    <a:pt x="133" y="144"/>
                    <a:pt x="133" y="144"/>
                  </a:cubicBezTo>
                  <a:cubicBezTo>
                    <a:pt x="168" y="122"/>
                    <a:pt x="168" y="122"/>
                    <a:pt x="168" y="122"/>
                  </a:cubicBezTo>
                  <a:cubicBezTo>
                    <a:pt x="168" y="122"/>
                    <a:pt x="168" y="122"/>
                    <a:pt x="168" y="122"/>
                  </a:cubicBezTo>
                  <a:cubicBezTo>
                    <a:pt x="167" y="118"/>
                    <a:pt x="165" y="115"/>
                    <a:pt x="164" y="115"/>
                  </a:cubicBezTo>
                  <a:cubicBezTo>
                    <a:pt x="162" y="115"/>
                    <a:pt x="160" y="114"/>
                    <a:pt x="158" y="114"/>
                  </a:cubicBezTo>
                  <a:cubicBezTo>
                    <a:pt x="155" y="114"/>
                    <a:pt x="152" y="112"/>
                    <a:pt x="152" y="110"/>
                  </a:cubicBezTo>
                  <a:cubicBezTo>
                    <a:pt x="152" y="108"/>
                    <a:pt x="153" y="107"/>
                    <a:pt x="151" y="104"/>
                  </a:cubicBezTo>
                  <a:cubicBezTo>
                    <a:pt x="149" y="101"/>
                    <a:pt x="148" y="100"/>
                    <a:pt x="148" y="99"/>
                  </a:cubicBezTo>
                  <a:cubicBezTo>
                    <a:pt x="148" y="98"/>
                    <a:pt x="151" y="96"/>
                    <a:pt x="151" y="95"/>
                  </a:cubicBezTo>
                  <a:cubicBezTo>
                    <a:pt x="152" y="95"/>
                    <a:pt x="150" y="93"/>
                    <a:pt x="150" y="91"/>
                  </a:cubicBezTo>
                  <a:cubicBezTo>
                    <a:pt x="150" y="90"/>
                    <a:pt x="149" y="88"/>
                    <a:pt x="150" y="86"/>
                  </a:cubicBezTo>
                  <a:cubicBezTo>
                    <a:pt x="151" y="85"/>
                    <a:pt x="152" y="84"/>
                    <a:pt x="150" y="81"/>
                  </a:cubicBezTo>
                  <a:cubicBezTo>
                    <a:pt x="149" y="78"/>
                    <a:pt x="152" y="76"/>
                    <a:pt x="151" y="73"/>
                  </a:cubicBezTo>
                  <a:cubicBezTo>
                    <a:pt x="149" y="69"/>
                    <a:pt x="147" y="66"/>
                    <a:pt x="147" y="65"/>
                  </a:cubicBezTo>
                  <a:cubicBezTo>
                    <a:pt x="147" y="65"/>
                    <a:pt x="148" y="64"/>
                    <a:pt x="149" y="63"/>
                  </a:cubicBezTo>
                  <a:cubicBezTo>
                    <a:pt x="148" y="63"/>
                    <a:pt x="148" y="62"/>
                    <a:pt x="148" y="61"/>
                  </a:cubicBezTo>
                  <a:cubicBezTo>
                    <a:pt x="148" y="58"/>
                    <a:pt x="146" y="49"/>
                    <a:pt x="144" y="47"/>
                  </a:cubicBezTo>
                  <a:cubicBezTo>
                    <a:pt x="143" y="45"/>
                    <a:pt x="138" y="44"/>
                    <a:pt x="138" y="42"/>
                  </a:cubicBezTo>
                  <a:cubicBezTo>
                    <a:pt x="138" y="41"/>
                    <a:pt x="138" y="39"/>
                    <a:pt x="135" y="37"/>
                  </a:cubicBezTo>
                  <a:cubicBezTo>
                    <a:pt x="131" y="36"/>
                    <a:pt x="130" y="29"/>
                    <a:pt x="131" y="29"/>
                  </a:cubicBezTo>
                  <a:cubicBezTo>
                    <a:pt x="133" y="29"/>
                    <a:pt x="135" y="24"/>
                    <a:pt x="137" y="23"/>
                  </a:cubicBezTo>
                  <a:cubicBezTo>
                    <a:pt x="139" y="22"/>
                    <a:pt x="141" y="18"/>
                    <a:pt x="139" y="15"/>
                  </a:cubicBezTo>
                  <a:cubicBezTo>
                    <a:pt x="138" y="13"/>
                    <a:pt x="138" y="7"/>
                    <a:pt x="139" y="2"/>
                  </a:cubicBezTo>
                  <a:cubicBezTo>
                    <a:pt x="136" y="2"/>
                    <a:pt x="132" y="1"/>
                    <a:pt x="132" y="1"/>
                  </a:cubicBezTo>
                  <a:cubicBezTo>
                    <a:pt x="130" y="0"/>
                    <a:pt x="126" y="1"/>
                    <a:pt x="123" y="2"/>
                  </a:cubicBezTo>
                  <a:cubicBezTo>
                    <a:pt x="121" y="2"/>
                    <a:pt x="114" y="6"/>
                    <a:pt x="112" y="4"/>
                  </a:cubicBezTo>
                  <a:cubicBezTo>
                    <a:pt x="110" y="2"/>
                    <a:pt x="88" y="5"/>
                    <a:pt x="82" y="6"/>
                  </a:cubicBezTo>
                  <a:cubicBezTo>
                    <a:pt x="76" y="6"/>
                    <a:pt x="73" y="12"/>
                    <a:pt x="69" y="12"/>
                  </a:cubicBezTo>
                  <a:cubicBezTo>
                    <a:pt x="66" y="12"/>
                    <a:pt x="60" y="15"/>
                    <a:pt x="57" y="19"/>
                  </a:cubicBezTo>
                  <a:cubicBezTo>
                    <a:pt x="56" y="20"/>
                    <a:pt x="55" y="20"/>
                    <a:pt x="54" y="20"/>
                  </a:cubicBezTo>
                  <a:cubicBezTo>
                    <a:pt x="54" y="21"/>
                    <a:pt x="55" y="22"/>
                    <a:pt x="55" y="23"/>
                  </a:cubicBezTo>
                  <a:cubicBezTo>
                    <a:pt x="57" y="25"/>
                    <a:pt x="58" y="28"/>
                    <a:pt x="58" y="31"/>
                  </a:cubicBezTo>
                  <a:close/>
                </a:path>
              </a:pathLst>
            </a:custGeom>
            <a:solidFill>
              <a:schemeClr val="bg1">
                <a:lumMod val="85000"/>
              </a:schemeClr>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90" name="Google Shape;1890;p124"/>
            <p:cNvSpPr/>
            <p:nvPr/>
          </p:nvSpPr>
          <p:spPr>
            <a:xfrm>
              <a:off x="4541838" y="2376488"/>
              <a:ext cx="339725" cy="327025"/>
            </a:xfrm>
            <a:custGeom>
              <a:avLst/>
              <a:gdLst/>
              <a:ahLst/>
              <a:cxnLst/>
              <a:rect l="l" t="t" r="r" b="b"/>
              <a:pathLst>
                <a:path w="122" h="117" extrusionOk="0">
                  <a:moveTo>
                    <a:pt x="13" y="7"/>
                  </a:moveTo>
                  <a:cubicBezTo>
                    <a:pt x="13" y="7"/>
                    <a:pt x="8" y="12"/>
                    <a:pt x="7" y="13"/>
                  </a:cubicBezTo>
                  <a:cubicBezTo>
                    <a:pt x="6" y="13"/>
                    <a:pt x="6" y="15"/>
                    <a:pt x="7" y="16"/>
                  </a:cubicBezTo>
                  <a:cubicBezTo>
                    <a:pt x="7" y="17"/>
                    <a:pt x="6" y="20"/>
                    <a:pt x="5" y="23"/>
                  </a:cubicBezTo>
                  <a:cubicBezTo>
                    <a:pt x="4" y="25"/>
                    <a:pt x="0" y="26"/>
                    <a:pt x="0" y="27"/>
                  </a:cubicBezTo>
                  <a:cubicBezTo>
                    <a:pt x="0" y="28"/>
                    <a:pt x="2" y="31"/>
                    <a:pt x="4" y="35"/>
                  </a:cubicBezTo>
                  <a:cubicBezTo>
                    <a:pt x="5" y="38"/>
                    <a:pt x="2" y="40"/>
                    <a:pt x="3" y="43"/>
                  </a:cubicBezTo>
                  <a:cubicBezTo>
                    <a:pt x="5" y="46"/>
                    <a:pt x="4" y="47"/>
                    <a:pt x="3" y="48"/>
                  </a:cubicBezTo>
                  <a:cubicBezTo>
                    <a:pt x="2" y="50"/>
                    <a:pt x="3" y="52"/>
                    <a:pt x="3" y="53"/>
                  </a:cubicBezTo>
                  <a:cubicBezTo>
                    <a:pt x="3" y="55"/>
                    <a:pt x="5" y="57"/>
                    <a:pt x="4" y="57"/>
                  </a:cubicBezTo>
                  <a:cubicBezTo>
                    <a:pt x="4" y="58"/>
                    <a:pt x="1" y="60"/>
                    <a:pt x="1" y="61"/>
                  </a:cubicBezTo>
                  <a:cubicBezTo>
                    <a:pt x="1" y="62"/>
                    <a:pt x="2" y="63"/>
                    <a:pt x="4" y="66"/>
                  </a:cubicBezTo>
                  <a:cubicBezTo>
                    <a:pt x="6" y="69"/>
                    <a:pt x="5" y="70"/>
                    <a:pt x="5" y="72"/>
                  </a:cubicBezTo>
                  <a:cubicBezTo>
                    <a:pt x="5" y="74"/>
                    <a:pt x="8" y="76"/>
                    <a:pt x="11" y="76"/>
                  </a:cubicBezTo>
                  <a:cubicBezTo>
                    <a:pt x="13" y="76"/>
                    <a:pt x="15" y="77"/>
                    <a:pt x="17" y="77"/>
                  </a:cubicBezTo>
                  <a:cubicBezTo>
                    <a:pt x="18" y="77"/>
                    <a:pt x="20" y="80"/>
                    <a:pt x="21" y="84"/>
                  </a:cubicBezTo>
                  <a:cubicBezTo>
                    <a:pt x="22" y="84"/>
                    <a:pt x="29" y="84"/>
                    <a:pt x="32" y="87"/>
                  </a:cubicBezTo>
                  <a:cubicBezTo>
                    <a:pt x="36" y="89"/>
                    <a:pt x="38" y="92"/>
                    <a:pt x="38" y="92"/>
                  </a:cubicBezTo>
                  <a:cubicBezTo>
                    <a:pt x="51" y="84"/>
                    <a:pt x="51" y="84"/>
                    <a:pt x="51" y="84"/>
                  </a:cubicBezTo>
                  <a:cubicBezTo>
                    <a:pt x="112" y="117"/>
                    <a:pt x="112" y="117"/>
                    <a:pt x="112" y="117"/>
                  </a:cubicBezTo>
                  <a:cubicBezTo>
                    <a:pt x="112" y="113"/>
                    <a:pt x="112" y="113"/>
                    <a:pt x="112" y="113"/>
                  </a:cubicBezTo>
                  <a:cubicBezTo>
                    <a:pt x="120" y="113"/>
                    <a:pt x="120" y="113"/>
                    <a:pt x="120" y="113"/>
                  </a:cubicBezTo>
                  <a:cubicBezTo>
                    <a:pt x="120" y="113"/>
                    <a:pt x="120" y="40"/>
                    <a:pt x="120" y="34"/>
                  </a:cubicBezTo>
                  <a:cubicBezTo>
                    <a:pt x="120" y="29"/>
                    <a:pt x="117" y="25"/>
                    <a:pt x="120" y="22"/>
                  </a:cubicBezTo>
                  <a:cubicBezTo>
                    <a:pt x="122" y="19"/>
                    <a:pt x="119" y="18"/>
                    <a:pt x="121" y="12"/>
                  </a:cubicBezTo>
                  <a:cubicBezTo>
                    <a:pt x="121" y="12"/>
                    <a:pt x="121" y="11"/>
                    <a:pt x="122" y="10"/>
                  </a:cubicBezTo>
                  <a:cubicBezTo>
                    <a:pt x="122" y="10"/>
                    <a:pt x="121" y="10"/>
                    <a:pt x="121" y="10"/>
                  </a:cubicBezTo>
                  <a:cubicBezTo>
                    <a:pt x="121" y="8"/>
                    <a:pt x="118" y="8"/>
                    <a:pt x="111" y="7"/>
                  </a:cubicBezTo>
                  <a:cubicBezTo>
                    <a:pt x="104" y="6"/>
                    <a:pt x="106" y="1"/>
                    <a:pt x="98" y="1"/>
                  </a:cubicBezTo>
                  <a:cubicBezTo>
                    <a:pt x="90" y="0"/>
                    <a:pt x="81" y="7"/>
                    <a:pt x="80" y="10"/>
                  </a:cubicBezTo>
                  <a:cubicBezTo>
                    <a:pt x="80" y="13"/>
                    <a:pt x="84" y="17"/>
                    <a:pt x="81" y="20"/>
                  </a:cubicBezTo>
                  <a:cubicBezTo>
                    <a:pt x="79" y="24"/>
                    <a:pt x="73" y="24"/>
                    <a:pt x="69" y="21"/>
                  </a:cubicBezTo>
                  <a:cubicBezTo>
                    <a:pt x="65" y="17"/>
                    <a:pt x="59" y="15"/>
                    <a:pt x="54" y="15"/>
                  </a:cubicBezTo>
                  <a:cubicBezTo>
                    <a:pt x="49" y="15"/>
                    <a:pt x="46" y="12"/>
                    <a:pt x="46" y="10"/>
                  </a:cubicBezTo>
                  <a:cubicBezTo>
                    <a:pt x="47" y="7"/>
                    <a:pt x="45" y="6"/>
                    <a:pt x="41" y="5"/>
                  </a:cubicBezTo>
                  <a:cubicBezTo>
                    <a:pt x="37" y="4"/>
                    <a:pt x="34" y="1"/>
                    <a:pt x="26" y="2"/>
                  </a:cubicBezTo>
                  <a:cubicBezTo>
                    <a:pt x="23" y="3"/>
                    <a:pt x="19" y="1"/>
                    <a:pt x="17" y="0"/>
                  </a:cubicBezTo>
                  <a:cubicBezTo>
                    <a:pt x="17" y="2"/>
                    <a:pt x="17" y="3"/>
                    <a:pt x="17" y="4"/>
                  </a:cubicBezTo>
                  <a:cubicBezTo>
                    <a:pt x="17" y="7"/>
                    <a:pt x="14" y="6"/>
                    <a:pt x="13" y="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91" name="Google Shape;1891;p124"/>
            <p:cNvSpPr/>
            <p:nvPr/>
          </p:nvSpPr>
          <p:spPr>
            <a:xfrm>
              <a:off x="3952875" y="2833688"/>
              <a:ext cx="63500" cy="22225"/>
            </a:xfrm>
            <a:custGeom>
              <a:avLst/>
              <a:gdLst/>
              <a:ahLst/>
              <a:cxnLst/>
              <a:rect l="l" t="t" r="r" b="b"/>
              <a:pathLst>
                <a:path w="23" h="8" extrusionOk="0">
                  <a:moveTo>
                    <a:pt x="11" y="5"/>
                  </a:moveTo>
                  <a:cubicBezTo>
                    <a:pt x="13" y="3"/>
                    <a:pt x="16" y="6"/>
                    <a:pt x="18" y="7"/>
                  </a:cubicBezTo>
                  <a:cubicBezTo>
                    <a:pt x="21" y="7"/>
                    <a:pt x="23" y="5"/>
                    <a:pt x="23" y="5"/>
                  </a:cubicBezTo>
                  <a:cubicBezTo>
                    <a:pt x="23" y="5"/>
                    <a:pt x="23" y="5"/>
                    <a:pt x="19" y="5"/>
                  </a:cubicBezTo>
                  <a:cubicBezTo>
                    <a:pt x="15" y="4"/>
                    <a:pt x="15" y="0"/>
                    <a:pt x="11" y="1"/>
                  </a:cubicBezTo>
                  <a:cubicBezTo>
                    <a:pt x="8" y="3"/>
                    <a:pt x="5" y="3"/>
                    <a:pt x="1" y="3"/>
                  </a:cubicBezTo>
                  <a:cubicBezTo>
                    <a:pt x="1" y="4"/>
                    <a:pt x="0" y="6"/>
                    <a:pt x="0" y="8"/>
                  </a:cubicBezTo>
                  <a:cubicBezTo>
                    <a:pt x="1" y="8"/>
                    <a:pt x="2" y="7"/>
                    <a:pt x="2" y="7"/>
                  </a:cubicBezTo>
                  <a:cubicBezTo>
                    <a:pt x="5" y="7"/>
                    <a:pt x="10" y="6"/>
                    <a:pt x="11" y="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92" name="Google Shape;1892;p124"/>
            <p:cNvSpPr/>
            <p:nvPr/>
          </p:nvSpPr>
          <p:spPr>
            <a:xfrm>
              <a:off x="3938588" y="2771775"/>
              <a:ext cx="131763" cy="103188"/>
            </a:xfrm>
            <a:custGeom>
              <a:avLst/>
              <a:gdLst/>
              <a:ahLst/>
              <a:cxnLst/>
              <a:rect l="l" t="t" r="r" b="b"/>
              <a:pathLst>
                <a:path w="47" h="37" extrusionOk="0">
                  <a:moveTo>
                    <a:pt x="11" y="36"/>
                  </a:moveTo>
                  <a:cubicBezTo>
                    <a:pt x="12" y="36"/>
                    <a:pt x="15" y="34"/>
                    <a:pt x="15" y="34"/>
                  </a:cubicBezTo>
                  <a:cubicBezTo>
                    <a:pt x="15" y="34"/>
                    <a:pt x="25" y="33"/>
                    <a:pt x="27" y="33"/>
                  </a:cubicBezTo>
                  <a:cubicBezTo>
                    <a:pt x="28" y="33"/>
                    <a:pt x="28" y="33"/>
                    <a:pt x="29" y="34"/>
                  </a:cubicBezTo>
                  <a:cubicBezTo>
                    <a:pt x="29" y="33"/>
                    <a:pt x="29" y="33"/>
                    <a:pt x="29" y="33"/>
                  </a:cubicBezTo>
                  <a:cubicBezTo>
                    <a:pt x="29" y="33"/>
                    <a:pt x="34" y="34"/>
                    <a:pt x="35" y="35"/>
                  </a:cubicBezTo>
                  <a:cubicBezTo>
                    <a:pt x="35" y="36"/>
                    <a:pt x="42" y="37"/>
                    <a:pt x="46" y="36"/>
                  </a:cubicBezTo>
                  <a:cubicBezTo>
                    <a:pt x="47" y="36"/>
                    <a:pt x="47" y="36"/>
                    <a:pt x="47" y="36"/>
                  </a:cubicBezTo>
                  <a:cubicBezTo>
                    <a:pt x="47" y="34"/>
                    <a:pt x="47" y="31"/>
                    <a:pt x="47" y="30"/>
                  </a:cubicBezTo>
                  <a:cubicBezTo>
                    <a:pt x="47" y="29"/>
                    <a:pt x="44" y="27"/>
                    <a:pt x="43" y="25"/>
                  </a:cubicBezTo>
                  <a:cubicBezTo>
                    <a:pt x="42" y="24"/>
                    <a:pt x="42" y="20"/>
                    <a:pt x="42" y="20"/>
                  </a:cubicBezTo>
                  <a:cubicBezTo>
                    <a:pt x="40" y="18"/>
                    <a:pt x="40" y="18"/>
                    <a:pt x="40" y="18"/>
                  </a:cubicBezTo>
                  <a:cubicBezTo>
                    <a:pt x="40" y="18"/>
                    <a:pt x="39" y="13"/>
                    <a:pt x="36" y="12"/>
                  </a:cubicBezTo>
                  <a:cubicBezTo>
                    <a:pt x="32" y="11"/>
                    <a:pt x="30" y="5"/>
                    <a:pt x="30" y="5"/>
                  </a:cubicBezTo>
                  <a:cubicBezTo>
                    <a:pt x="27" y="5"/>
                    <a:pt x="27" y="5"/>
                    <a:pt x="27" y="5"/>
                  </a:cubicBezTo>
                  <a:cubicBezTo>
                    <a:pt x="27" y="5"/>
                    <a:pt x="25" y="2"/>
                    <a:pt x="23" y="1"/>
                  </a:cubicBezTo>
                  <a:cubicBezTo>
                    <a:pt x="21" y="0"/>
                    <a:pt x="17" y="2"/>
                    <a:pt x="17" y="2"/>
                  </a:cubicBezTo>
                  <a:cubicBezTo>
                    <a:pt x="17" y="2"/>
                    <a:pt x="12" y="2"/>
                    <a:pt x="9" y="2"/>
                  </a:cubicBezTo>
                  <a:cubicBezTo>
                    <a:pt x="6" y="1"/>
                    <a:pt x="7" y="5"/>
                    <a:pt x="5" y="6"/>
                  </a:cubicBezTo>
                  <a:cubicBezTo>
                    <a:pt x="5" y="6"/>
                    <a:pt x="4" y="6"/>
                    <a:pt x="4" y="6"/>
                  </a:cubicBezTo>
                  <a:cubicBezTo>
                    <a:pt x="4" y="8"/>
                    <a:pt x="4" y="10"/>
                    <a:pt x="2" y="12"/>
                  </a:cubicBezTo>
                  <a:cubicBezTo>
                    <a:pt x="0" y="16"/>
                    <a:pt x="4" y="22"/>
                    <a:pt x="5" y="24"/>
                  </a:cubicBezTo>
                  <a:cubicBezTo>
                    <a:pt x="6" y="24"/>
                    <a:pt x="6" y="24"/>
                    <a:pt x="6" y="25"/>
                  </a:cubicBezTo>
                  <a:cubicBezTo>
                    <a:pt x="10" y="25"/>
                    <a:pt x="13" y="25"/>
                    <a:pt x="16" y="23"/>
                  </a:cubicBezTo>
                  <a:cubicBezTo>
                    <a:pt x="20" y="22"/>
                    <a:pt x="20" y="26"/>
                    <a:pt x="24" y="27"/>
                  </a:cubicBezTo>
                  <a:cubicBezTo>
                    <a:pt x="28" y="27"/>
                    <a:pt x="28" y="27"/>
                    <a:pt x="28" y="27"/>
                  </a:cubicBezTo>
                  <a:cubicBezTo>
                    <a:pt x="28" y="27"/>
                    <a:pt x="26" y="29"/>
                    <a:pt x="23" y="29"/>
                  </a:cubicBezTo>
                  <a:cubicBezTo>
                    <a:pt x="21" y="28"/>
                    <a:pt x="18" y="25"/>
                    <a:pt x="16" y="27"/>
                  </a:cubicBezTo>
                  <a:cubicBezTo>
                    <a:pt x="15" y="28"/>
                    <a:pt x="10" y="29"/>
                    <a:pt x="7" y="29"/>
                  </a:cubicBezTo>
                  <a:cubicBezTo>
                    <a:pt x="7" y="29"/>
                    <a:pt x="6" y="30"/>
                    <a:pt x="5" y="30"/>
                  </a:cubicBezTo>
                  <a:cubicBezTo>
                    <a:pt x="5" y="31"/>
                    <a:pt x="5" y="33"/>
                    <a:pt x="6" y="34"/>
                  </a:cubicBezTo>
                  <a:cubicBezTo>
                    <a:pt x="6" y="34"/>
                    <a:pt x="6" y="34"/>
                    <a:pt x="7" y="35"/>
                  </a:cubicBezTo>
                  <a:cubicBezTo>
                    <a:pt x="11" y="34"/>
                    <a:pt x="9" y="36"/>
                    <a:pt x="11" y="3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93" name="Google Shape;1893;p124"/>
            <p:cNvSpPr/>
            <p:nvPr/>
          </p:nvSpPr>
          <p:spPr>
            <a:xfrm>
              <a:off x="3957638" y="2863850"/>
              <a:ext cx="61913" cy="36513"/>
            </a:xfrm>
            <a:custGeom>
              <a:avLst/>
              <a:gdLst/>
              <a:ahLst/>
              <a:cxnLst/>
              <a:rect l="l" t="t" r="r" b="b"/>
              <a:pathLst>
                <a:path w="22" h="13" extrusionOk="0">
                  <a:moveTo>
                    <a:pt x="11" y="12"/>
                  </a:moveTo>
                  <a:cubicBezTo>
                    <a:pt x="13" y="11"/>
                    <a:pt x="17" y="8"/>
                    <a:pt x="18" y="9"/>
                  </a:cubicBezTo>
                  <a:cubicBezTo>
                    <a:pt x="19" y="9"/>
                    <a:pt x="21" y="8"/>
                    <a:pt x="21" y="7"/>
                  </a:cubicBezTo>
                  <a:cubicBezTo>
                    <a:pt x="21" y="7"/>
                    <a:pt x="18" y="4"/>
                    <a:pt x="20" y="4"/>
                  </a:cubicBezTo>
                  <a:cubicBezTo>
                    <a:pt x="22" y="3"/>
                    <a:pt x="22" y="2"/>
                    <a:pt x="22" y="1"/>
                  </a:cubicBezTo>
                  <a:cubicBezTo>
                    <a:pt x="21" y="0"/>
                    <a:pt x="21" y="0"/>
                    <a:pt x="20" y="0"/>
                  </a:cubicBezTo>
                  <a:cubicBezTo>
                    <a:pt x="18" y="0"/>
                    <a:pt x="8" y="1"/>
                    <a:pt x="8" y="1"/>
                  </a:cubicBezTo>
                  <a:cubicBezTo>
                    <a:pt x="8" y="1"/>
                    <a:pt x="5" y="3"/>
                    <a:pt x="4" y="3"/>
                  </a:cubicBezTo>
                  <a:cubicBezTo>
                    <a:pt x="2" y="3"/>
                    <a:pt x="4" y="1"/>
                    <a:pt x="0" y="2"/>
                  </a:cubicBezTo>
                  <a:cubicBezTo>
                    <a:pt x="2" y="4"/>
                    <a:pt x="2" y="5"/>
                    <a:pt x="6" y="7"/>
                  </a:cubicBezTo>
                  <a:cubicBezTo>
                    <a:pt x="11" y="8"/>
                    <a:pt x="6" y="10"/>
                    <a:pt x="10" y="13"/>
                  </a:cubicBezTo>
                  <a:cubicBezTo>
                    <a:pt x="10" y="13"/>
                    <a:pt x="10" y="13"/>
                    <a:pt x="10" y="13"/>
                  </a:cubicBezTo>
                  <a:cubicBezTo>
                    <a:pt x="11" y="13"/>
                    <a:pt x="11" y="13"/>
                    <a:pt x="11" y="1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94" name="Google Shape;1894;p124"/>
            <p:cNvSpPr/>
            <p:nvPr/>
          </p:nvSpPr>
          <p:spPr>
            <a:xfrm>
              <a:off x="4649788" y="2897188"/>
              <a:ext cx="276225" cy="195263"/>
            </a:xfrm>
            <a:custGeom>
              <a:avLst/>
              <a:gdLst/>
              <a:ahLst/>
              <a:cxnLst/>
              <a:rect l="l" t="t" r="r" b="b"/>
              <a:pathLst>
                <a:path w="99" h="70" extrusionOk="0">
                  <a:moveTo>
                    <a:pt x="92" y="40"/>
                  </a:moveTo>
                  <a:cubicBezTo>
                    <a:pt x="92" y="38"/>
                    <a:pt x="92" y="37"/>
                    <a:pt x="89" y="34"/>
                  </a:cubicBezTo>
                  <a:cubicBezTo>
                    <a:pt x="86" y="32"/>
                    <a:pt x="84" y="31"/>
                    <a:pt x="84" y="30"/>
                  </a:cubicBezTo>
                  <a:cubicBezTo>
                    <a:pt x="84" y="28"/>
                    <a:pt x="83" y="28"/>
                    <a:pt x="80" y="25"/>
                  </a:cubicBezTo>
                  <a:cubicBezTo>
                    <a:pt x="78" y="22"/>
                    <a:pt x="74" y="22"/>
                    <a:pt x="74" y="22"/>
                  </a:cubicBezTo>
                  <a:cubicBezTo>
                    <a:pt x="73" y="19"/>
                    <a:pt x="73" y="19"/>
                    <a:pt x="73" y="19"/>
                  </a:cubicBezTo>
                  <a:cubicBezTo>
                    <a:pt x="69" y="19"/>
                    <a:pt x="69" y="19"/>
                    <a:pt x="69" y="19"/>
                  </a:cubicBezTo>
                  <a:cubicBezTo>
                    <a:pt x="69" y="19"/>
                    <a:pt x="68" y="17"/>
                    <a:pt x="70" y="16"/>
                  </a:cubicBezTo>
                  <a:cubicBezTo>
                    <a:pt x="73" y="14"/>
                    <a:pt x="70" y="10"/>
                    <a:pt x="70" y="9"/>
                  </a:cubicBezTo>
                  <a:cubicBezTo>
                    <a:pt x="70" y="8"/>
                    <a:pt x="65" y="2"/>
                    <a:pt x="64" y="1"/>
                  </a:cubicBezTo>
                  <a:cubicBezTo>
                    <a:pt x="64" y="1"/>
                    <a:pt x="63" y="1"/>
                    <a:pt x="63" y="1"/>
                  </a:cubicBezTo>
                  <a:cubicBezTo>
                    <a:pt x="61" y="0"/>
                    <a:pt x="58" y="2"/>
                    <a:pt x="56" y="4"/>
                  </a:cubicBezTo>
                  <a:cubicBezTo>
                    <a:pt x="55" y="5"/>
                    <a:pt x="56" y="6"/>
                    <a:pt x="55" y="7"/>
                  </a:cubicBezTo>
                  <a:cubicBezTo>
                    <a:pt x="53" y="9"/>
                    <a:pt x="49" y="12"/>
                    <a:pt x="47" y="15"/>
                  </a:cubicBezTo>
                  <a:cubicBezTo>
                    <a:pt x="44" y="19"/>
                    <a:pt x="37" y="17"/>
                    <a:pt x="35" y="18"/>
                  </a:cubicBezTo>
                  <a:cubicBezTo>
                    <a:pt x="33" y="19"/>
                    <a:pt x="36" y="21"/>
                    <a:pt x="35" y="22"/>
                  </a:cubicBezTo>
                  <a:cubicBezTo>
                    <a:pt x="33" y="23"/>
                    <a:pt x="29" y="25"/>
                    <a:pt x="28" y="26"/>
                  </a:cubicBezTo>
                  <a:cubicBezTo>
                    <a:pt x="26" y="27"/>
                    <a:pt x="21" y="26"/>
                    <a:pt x="19" y="28"/>
                  </a:cubicBezTo>
                  <a:cubicBezTo>
                    <a:pt x="17" y="31"/>
                    <a:pt x="15" y="26"/>
                    <a:pt x="14" y="28"/>
                  </a:cubicBezTo>
                  <a:cubicBezTo>
                    <a:pt x="12" y="31"/>
                    <a:pt x="10" y="31"/>
                    <a:pt x="9" y="30"/>
                  </a:cubicBezTo>
                  <a:cubicBezTo>
                    <a:pt x="9" y="30"/>
                    <a:pt x="9" y="30"/>
                    <a:pt x="8" y="30"/>
                  </a:cubicBezTo>
                  <a:cubicBezTo>
                    <a:pt x="7" y="31"/>
                    <a:pt x="5" y="33"/>
                    <a:pt x="4" y="35"/>
                  </a:cubicBezTo>
                  <a:cubicBezTo>
                    <a:pt x="3" y="38"/>
                    <a:pt x="0" y="41"/>
                    <a:pt x="0" y="43"/>
                  </a:cubicBezTo>
                  <a:cubicBezTo>
                    <a:pt x="0" y="44"/>
                    <a:pt x="2" y="46"/>
                    <a:pt x="2" y="49"/>
                  </a:cubicBezTo>
                  <a:cubicBezTo>
                    <a:pt x="2" y="52"/>
                    <a:pt x="2" y="53"/>
                    <a:pt x="4" y="56"/>
                  </a:cubicBezTo>
                  <a:cubicBezTo>
                    <a:pt x="5" y="58"/>
                    <a:pt x="5" y="60"/>
                    <a:pt x="5" y="60"/>
                  </a:cubicBezTo>
                  <a:cubicBezTo>
                    <a:pt x="5" y="60"/>
                    <a:pt x="6" y="61"/>
                    <a:pt x="7" y="63"/>
                  </a:cubicBezTo>
                  <a:cubicBezTo>
                    <a:pt x="8" y="65"/>
                    <a:pt x="12" y="67"/>
                    <a:pt x="12" y="68"/>
                  </a:cubicBezTo>
                  <a:cubicBezTo>
                    <a:pt x="12" y="69"/>
                    <a:pt x="13" y="69"/>
                    <a:pt x="13" y="70"/>
                  </a:cubicBezTo>
                  <a:cubicBezTo>
                    <a:pt x="14" y="69"/>
                    <a:pt x="14" y="69"/>
                    <a:pt x="14" y="69"/>
                  </a:cubicBezTo>
                  <a:cubicBezTo>
                    <a:pt x="16" y="66"/>
                    <a:pt x="15" y="63"/>
                    <a:pt x="15" y="63"/>
                  </a:cubicBezTo>
                  <a:cubicBezTo>
                    <a:pt x="20" y="62"/>
                    <a:pt x="20" y="62"/>
                    <a:pt x="20" y="62"/>
                  </a:cubicBezTo>
                  <a:cubicBezTo>
                    <a:pt x="23" y="61"/>
                    <a:pt x="23" y="61"/>
                    <a:pt x="23" y="61"/>
                  </a:cubicBezTo>
                  <a:cubicBezTo>
                    <a:pt x="30" y="62"/>
                    <a:pt x="30" y="62"/>
                    <a:pt x="30" y="62"/>
                  </a:cubicBezTo>
                  <a:cubicBezTo>
                    <a:pt x="30" y="56"/>
                    <a:pt x="30" y="56"/>
                    <a:pt x="30" y="56"/>
                  </a:cubicBezTo>
                  <a:cubicBezTo>
                    <a:pt x="30" y="56"/>
                    <a:pt x="35" y="50"/>
                    <a:pt x="39" y="50"/>
                  </a:cubicBezTo>
                  <a:cubicBezTo>
                    <a:pt x="42" y="50"/>
                    <a:pt x="45" y="54"/>
                    <a:pt x="45" y="54"/>
                  </a:cubicBezTo>
                  <a:cubicBezTo>
                    <a:pt x="61" y="57"/>
                    <a:pt x="61" y="57"/>
                    <a:pt x="61" y="57"/>
                  </a:cubicBezTo>
                  <a:cubicBezTo>
                    <a:pt x="61" y="57"/>
                    <a:pt x="62" y="53"/>
                    <a:pt x="63" y="52"/>
                  </a:cubicBezTo>
                  <a:cubicBezTo>
                    <a:pt x="65" y="51"/>
                    <a:pt x="68" y="53"/>
                    <a:pt x="69" y="52"/>
                  </a:cubicBezTo>
                  <a:cubicBezTo>
                    <a:pt x="71" y="51"/>
                    <a:pt x="74" y="50"/>
                    <a:pt x="78" y="50"/>
                  </a:cubicBezTo>
                  <a:cubicBezTo>
                    <a:pt x="81" y="50"/>
                    <a:pt x="83" y="51"/>
                    <a:pt x="84" y="49"/>
                  </a:cubicBezTo>
                  <a:cubicBezTo>
                    <a:pt x="86" y="46"/>
                    <a:pt x="93" y="50"/>
                    <a:pt x="93" y="50"/>
                  </a:cubicBezTo>
                  <a:cubicBezTo>
                    <a:pt x="99" y="49"/>
                    <a:pt x="99" y="49"/>
                    <a:pt x="99" y="49"/>
                  </a:cubicBezTo>
                  <a:cubicBezTo>
                    <a:pt x="97" y="44"/>
                    <a:pt x="97" y="44"/>
                    <a:pt x="97" y="44"/>
                  </a:cubicBezTo>
                  <a:cubicBezTo>
                    <a:pt x="97" y="44"/>
                    <a:pt x="92" y="41"/>
                    <a:pt x="92" y="4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95" name="Google Shape;1895;p124"/>
            <p:cNvSpPr/>
            <p:nvPr/>
          </p:nvSpPr>
          <p:spPr>
            <a:xfrm>
              <a:off x="4387850" y="2833688"/>
              <a:ext cx="268288" cy="223838"/>
            </a:xfrm>
            <a:custGeom>
              <a:avLst/>
              <a:gdLst/>
              <a:ahLst/>
              <a:cxnLst/>
              <a:rect l="l" t="t" r="r" b="b"/>
              <a:pathLst>
                <a:path w="96" h="80" extrusionOk="0">
                  <a:moveTo>
                    <a:pt x="59" y="58"/>
                  </a:moveTo>
                  <a:cubicBezTo>
                    <a:pt x="60" y="58"/>
                    <a:pt x="63" y="59"/>
                    <a:pt x="64" y="57"/>
                  </a:cubicBezTo>
                  <a:cubicBezTo>
                    <a:pt x="66" y="56"/>
                    <a:pt x="69" y="59"/>
                    <a:pt x="70" y="61"/>
                  </a:cubicBezTo>
                  <a:cubicBezTo>
                    <a:pt x="70" y="64"/>
                    <a:pt x="72" y="61"/>
                    <a:pt x="73" y="58"/>
                  </a:cubicBezTo>
                  <a:cubicBezTo>
                    <a:pt x="75" y="55"/>
                    <a:pt x="79" y="47"/>
                    <a:pt x="79" y="46"/>
                  </a:cubicBezTo>
                  <a:cubicBezTo>
                    <a:pt x="79" y="44"/>
                    <a:pt x="83" y="42"/>
                    <a:pt x="83" y="41"/>
                  </a:cubicBezTo>
                  <a:cubicBezTo>
                    <a:pt x="83" y="40"/>
                    <a:pt x="83" y="37"/>
                    <a:pt x="84" y="36"/>
                  </a:cubicBezTo>
                  <a:cubicBezTo>
                    <a:pt x="85" y="36"/>
                    <a:pt x="86" y="32"/>
                    <a:pt x="86" y="31"/>
                  </a:cubicBezTo>
                  <a:cubicBezTo>
                    <a:pt x="86" y="30"/>
                    <a:pt x="90" y="23"/>
                    <a:pt x="91" y="22"/>
                  </a:cubicBezTo>
                  <a:cubicBezTo>
                    <a:pt x="91" y="22"/>
                    <a:pt x="95" y="22"/>
                    <a:pt x="95" y="20"/>
                  </a:cubicBezTo>
                  <a:cubicBezTo>
                    <a:pt x="96" y="18"/>
                    <a:pt x="96" y="15"/>
                    <a:pt x="95" y="15"/>
                  </a:cubicBezTo>
                  <a:cubicBezTo>
                    <a:pt x="93" y="14"/>
                    <a:pt x="92" y="13"/>
                    <a:pt x="92" y="12"/>
                  </a:cubicBezTo>
                  <a:cubicBezTo>
                    <a:pt x="92" y="11"/>
                    <a:pt x="92" y="9"/>
                    <a:pt x="92" y="7"/>
                  </a:cubicBezTo>
                  <a:cubicBezTo>
                    <a:pt x="90" y="7"/>
                    <a:pt x="90" y="5"/>
                    <a:pt x="89" y="4"/>
                  </a:cubicBezTo>
                  <a:cubicBezTo>
                    <a:pt x="88" y="3"/>
                    <a:pt x="88" y="2"/>
                    <a:pt x="86" y="2"/>
                  </a:cubicBezTo>
                  <a:cubicBezTo>
                    <a:pt x="84" y="3"/>
                    <a:pt x="82" y="7"/>
                    <a:pt x="80" y="7"/>
                  </a:cubicBezTo>
                  <a:cubicBezTo>
                    <a:pt x="78" y="8"/>
                    <a:pt x="75" y="7"/>
                    <a:pt x="74" y="6"/>
                  </a:cubicBezTo>
                  <a:cubicBezTo>
                    <a:pt x="72" y="5"/>
                    <a:pt x="66" y="6"/>
                    <a:pt x="63" y="6"/>
                  </a:cubicBezTo>
                  <a:cubicBezTo>
                    <a:pt x="61" y="5"/>
                    <a:pt x="59" y="8"/>
                    <a:pt x="58" y="9"/>
                  </a:cubicBezTo>
                  <a:cubicBezTo>
                    <a:pt x="56" y="10"/>
                    <a:pt x="51" y="10"/>
                    <a:pt x="50" y="9"/>
                  </a:cubicBezTo>
                  <a:cubicBezTo>
                    <a:pt x="48" y="9"/>
                    <a:pt x="45" y="6"/>
                    <a:pt x="43" y="6"/>
                  </a:cubicBezTo>
                  <a:cubicBezTo>
                    <a:pt x="42" y="6"/>
                    <a:pt x="39" y="7"/>
                    <a:pt x="37" y="8"/>
                  </a:cubicBezTo>
                  <a:cubicBezTo>
                    <a:pt x="34" y="9"/>
                    <a:pt x="34" y="5"/>
                    <a:pt x="32" y="4"/>
                  </a:cubicBezTo>
                  <a:cubicBezTo>
                    <a:pt x="31" y="2"/>
                    <a:pt x="28" y="3"/>
                    <a:pt x="26" y="2"/>
                  </a:cubicBezTo>
                  <a:cubicBezTo>
                    <a:pt x="24" y="0"/>
                    <a:pt x="23" y="4"/>
                    <a:pt x="21" y="3"/>
                  </a:cubicBezTo>
                  <a:cubicBezTo>
                    <a:pt x="19" y="3"/>
                    <a:pt x="15" y="2"/>
                    <a:pt x="14" y="3"/>
                  </a:cubicBezTo>
                  <a:cubicBezTo>
                    <a:pt x="12" y="5"/>
                    <a:pt x="13" y="9"/>
                    <a:pt x="12" y="10"/>
                  </a:cubicBezTo>
                  <a:cubicBezTo>
                    <a:pt x="11" y="11"/>
                    <a:pt x="8" y="14"/>
                    <a:pt x="8" y="16"/>
                  </a:cubicBezTo>
                  <a:cubicBezTo>
                    <a:pt x="8" y="16"/>
                    <a:pt x="8" y="17"/>
                    <a:pt x="8" y="17"/>
                  </a:cubicBezTo>
                  <a:cubicBezTo>
                    <a:pt x="8" y="19"/>
                    <a:pt x="8" y="22"/>
                    <a:pt x="8" y="23"/>
                  </a:cubicBezTo>
                  <a:cubicBezTo>
                    <a:pt x="9" y="24"/>
                    <a:pt x="9" y="32"/>
                    <a:pt x="7" y="34"/>
                  </a:cubicBezTo>
                  <a:cubicBezTo>
                    <a:pt x="6" y="36"/>
                    <a:pt x="4" y="39"/>
                    <a:pt x="4" y="39"/>
                  </a:cubicBezTo>
                  <a:cubicBezTo>
                    <a:pt x="4" y="39"/>
                    <a:pt x="2" y="41"/>
                    <a:pt x="1" y="45"/>
                  </a:cubicBezTo>
                  <a:cubicBezTo>
                    <a:pt x="0" y="48"/>
                    <a:pt x="1" y="51"/>
                    <a:pt x="1" y="54"/>
                  </a:cubicBezTo>
                  <a:cubicBezTo>
                    <a:pt x="1" y="56"/>
                    <a:pt x="3" y="58"/>
                    <a:pt x="4" y="60"/>
                  </a:cubicBezTo>
                  <a:cubicBezTo>
                    <a:pt x="4" y="60"/>
                    <a:pt x="4" y="60"/>
                    <a:pt x="4" y="60"/>
                  </a:cubicBezTo>
                  <a:cubicBezTo>
                    <a:pt x="5" y="62"/>
                    <a:pt x="12" y="63"/>
                    <a:pt x="16" y="63"/>
                  </a:cubicBezTo>
                  <a:cubicBezTo>
                    <a:pt x="20" y="64"/>
                    <a:pt x="24" y="70"/>
                    <a:pt x="23" y="72"/>
                  </a:cubicBezTo>
                  <a:cubicBezTo>
                    <a:pt x="23" y="74"/>
                    <a:pt x="26" y="78"/>
                    <a:pt x="28" y="79"/>
                  </a:cubicBezTo>
                  <a:cubicBezTo>
                    <a:pt x="29" y="80"/>
                    <a:pt x="34" y="77"/>
                    <a:pt x="36" y="77"/>
                  </a:cubicBezTo>
                  <a:cubicBezTo>
                    <a:pt x="38" y="77"/>
                    <a:pt x="45" y="77"/>
                    <a:pt x="47" y="76"/>
                  </a:cubicBezTo>
                  <a:cubicBezTo>
                    <a:pt x="47" y="75"/>
                    <a:pt x="47" y="75"/>
                    <a:pt x="48" y="76"/>
                  </a:cubicBezTo>
                  <a:cubicBezTo>
                    <a:pt x="50" y="71"/>
                    <a:pt x="50" y="67"/>
                    <a:pt x="50" y="67"/>
                  </a:cubicBezTo>
                  <a:cubicBezTo>
                    <a:pt x="50" y="67"/>
                    <a:pt x="58" y="58"/>
                    <a:pt x="59" y="58"/>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96" name="Google Shape;1896;p124"/>
            <p:cNvSpPr/>
            <p:nvPr/>
          </p:nvSpPr>
          <p:spPr>
            <a:xfrm>
              <a:off x="4346575" y="2867025"/>
              <a:ext cx="66675" cy="142875"/>
            </a:xfrm>
            <a:custGeom>
              <a:avLst/>
              <a:gdLst/>
              <a:ahLst/>
              <a:cxnLst/>
              <a:rect l="l" t="t" r="r" b="b"/>
              <a:pathLst>
                <a:path w="24" h="51" extrusionOk="0">
                  <a:moveTo>
                    <a:pt x="16" y="33"/>
                  </a:moveTo>
                  <a:cubicBezTo>
                    <a:pt x="17" y="29"/>
                    <a:pt x="19" y="27"/>
                    <a:pt x="19" y="27"/>
                  </a:cubicBezTo>
                  <a:cubicBezTo>
                    <a:pt x="19" y="27"/>
                    <a:pt x="21" y="24"/>
                    <a:pt x="22" y="22"/>
                  </a:cubicBezTo>
                  <a:cubicBezTo>
                    <a:pt x="24" y="20"/>
                    <a:pt x="24" y="12"/>
                    <a:pt x="23" y="11"/>
                  </a:cubicBezTo>
                  <a:cubicBezTo>
                    <a:pt x="23" y="10"/>
                    <a:pt x="23" y="7"/>
                    <a:pt x="23" y="5"/>
                  </a:cubicBezTo>
                  <a:cubicBezTo>
                    <a:pt x="22" y="6"/>
                    <a:pt x="21" y="6"/>
                    <a:pt x="20" y="5"/>
                  </a:cubicBezTo>
                  <a:cubicBezTo>
                    <a:pt x="18" y="4"/>
                    <a:pt x="20" y="2"/>
                    <a:pt x="17" y="1"/>
                  </a:cubicBezTo>
                  <a:cubicBezTo>
                    <a:pt x="15" y="0"/>
                    <a:pt x="14" y="3"/>
                    <a:pt x="14" y="5"/>
                  </a:cubicBezTo>
                  <a:cubicBezTo>
                    <a:pt x="15" y="7"/>
                    <a:pt x="13" y="7"/>
                    <a:pt x="12" y="8"/>
                  </a:cubicBezTo>
                  <a:cubicBezTo>
                    <a:pt x="11" y="9"/>
                    <a:pt x="7" y="10"/>
                    <a:pt x="6" y="10"/>
                  </a:cubicBezTo>
                  <a:cubicBezTo>
                    <a:pt x="4" y="10"/>
                    <a:pt x="3" y="12"/>
                    <a:pt x="1" y="13"/>
                  </a:cubicBezTo>
                  <a:cubicBezTo>
                    <a:pt x="1" y="13"/>
                    <a:pt x="0" y="13"/>
                    <a:pt x="0" y="13"/>
                  </a:cubicBezTo>
                  <a:cubicBezTo>
                    <a:pt x="0" y="19"/>
                    <a:pt x="1" y="18"/>
                    <a:pt x="4" y="20"/>
                  </a:cubicBezTo>
                  <a:cubicBezTo>
                    <a:pt x="8" y="22"/>
                    <a:pt x="4" y="25"/>
                    <a:pt x="6" y="26"/>
                  </a:cubicBezTo>
                  <a:cubicBezTo>
                    <a:pt x="7" y="28"/>
                    <a:pt x="7" y="31"/>
                    <a:pt x="7" y="36"/>
                  </a:cubicBezTo>
                  <a:cubicBezTo>
                    <a:pt x="7" y="38"/>
                    <a:pt x="8" y="45"/>
                    <a:pt x="8" y="51"/>
                  </a:cubicBezTo>
                  <a:cubicBezTo>
                    <a:pt x="10" y="50"/>
                    <a:pt x="12" y="50"/>
                    <a:pt x="13" y="50"/>
                  </a:cubicBezTo>
                  <a:cubicBezTo>
                    <a:pt x="16" y="50"/>
                    <a:pt x="17" y="47"/>
                    <a:pt x="19" y="48"/>
                  </a:cubicBezTo>
                  <a:cubicBezTo>
                    <a:pt x="18" y="46"/>
                    <a:pt x="16" y="44"/>
                    <a:pt x="16" y="42"/>
                  </a:cubicBezTo>
                  <a:cubicBezTo>
                    <a:pt x="16" y="39"/>
                    <a:pt x="15" y="36"/>
                    <a:pt x="16" y="3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97" name="Google Shape;1897;p124"/>
            <p:cNvSpPr/>
            <p:nvPr/>
          </p:nvSpPr>
          <p:spPr>
            <a:xfrm>
              <a:off x="4325938" y="2900363"/>
              <a:ext cx="42863" cy="114300"/>
            </a:xfrm>
            <a:custGeom>
              <a:avLst/>
              <a:gdLst/>
              <a:ahLst/>
              <a:cxnLst/>
              <a:rect l="l" t="t" r="r" b="b"/>
              <a:pathLst>
                <a:path w="15" h="41" extrusionOk="0">
                  <a:moveTo>
                    <a:pt x="13" y="14"/>
                  </a:moveTo>
                  <a:cubicBezTo>
                    <a:pt x="11" y="13"/>
                    <a:pt x="15" y="10"/>
                    <a:pt x="11" y="8"/>
                  </a:cubicBezTo>
                  <a:cubicBezTo>
                    <a:pt x="8" y="6"/>
                    <a:pt x="7" y="7"/>
                    <a:pt x="7" y="1"/>
                  </a:cubicBezTo>
                  <a:cubicBezTo>
                    <a:pt x="5" y="1"/>
                    <a:pt x="3" y="0"/>
                    <a:pt x="1" y="0"/>
                  </a:cubicBezTo>
                  <a:cubicBezTo>
                    <a:pt x="0" y="0"/>
                    <a:pt x="0" y="0"/>
                    <a:pt x="0" y="0"/>
                  </a:cubicBezTo>
                  <a:cubicBezTo>
                    <a:pt x="0" y="2"/>
                    <a:pt x="1" y="5"/>
                    <a:pt x="1" y="5"/>
                  </a:cubicBezTo>
                  <a:cubicBezTo>
                    <a:pt x="3" y="6"/>
                    <a:pt x="4" y="7"/>
                    <a:pt x="3" y="10"/>
                  </a:cubicBezTo>
                  <a:cubicBezTo>
                    <a:pt x="3" y="12"/>
                    <a:pt x="3" y="18"/>
                    <a:pt x="4" y="21"/>
                  </a:cubicBezTo>
                  <a:cubicBezTo>
                    <a:pt x="5" y="24"/>
                    <a:pt x="6" y="28"/>
                    <a:pt x="6" y="32"/>
                  </a:cubicBezTo>
                  <a:cubicBezTo>
                    <a:pt x="6" y="35"/>
                    <a:pt x="7" y="38"/>
                    <a:pt x="9" y="41"/>
                  </a:cubicBezTo>
                  <a:cubicBezTo>
                    <a:pt x="9" y="41"/>
                    <a:pt x="10" y="41"/>
                    <a:pt x="10" y="40"/>
                  </a:cubicBezTo>
                  <a:cubicBezTo>
                    <a:pt x="11" y="39"/>
                    <a:pt x="13" y="39"/>
                    <a:pt x="15" y="39"/>
                  </a:cubicBezTo>
                  <a:cubicBezTo>
                    <a:pt x="15" y="33"/>
                    <a:pt x="14" y="26"/>
                    <a:pt x="14" y="24"/>
                  </a:cubicBezTo>
                  <a:cubicBezTo>
                    <a:pt x="14" y="19"/>
                    <a:pt x="14" y="16"/>
                    <a:pt x="13" y="14"/>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98" name="Google Shape;1898;p124"/>
            <p:cNvSpPr/>
            <p:nvPr/>
          </p:nvSpPr>
          <p:spPr>
            <a:xfrm>
              <a:off x="4521200" y="2852738"/>
              <a:ext cx="165100" cy="260350"/>
            </a:xfrm>
            <a:custGeom>
              <a:avLst/>
              <a:gdLst/>
              <a:ahLst/>
              <a:cxnLst/>
              <a:rect l="l" t="t" r="r" b="b"/>
              <a:pathLst>
                <a:path w="59" h="93" extrusionOk="0">
                  <a:moveTo>
                    <a:pt x="25" y="88"/>
                  </a:moveTo>
                  <a:cubicBezTo>
                    <a:pt x="25" y="88"/>
                    <a:pt x="44" y="89"/>
                    <a:pt x="46" y="89"/>
                  </a:cubicBezTo>
                  <a:cubicBezTo>
                    <a:pt x="49" y="88"/>
                    <a:pt x="57" y="93"/>
                    <a:pt x="57" y="93"/>
                  </a:cubicBezTo>
                  <a:cubicBezTo>
                    <a:pt x="57" y="93"/>
                    <a:pt x="58" y="88"/>
                    <a:pt x="59" y="86"/>
                  </a:cubicBezTo>
                  <a:cubicBezTo>
                    <a:pt x="59" y="85"/>
                    <a:pt x="58" y="85"/>
                    <a:pt x="58" y="84"/>
                  </a:cubicBezTo>
                  <a:cubicBezTo>
                    <a:pt x="58" y="83"/>
                    <a:pt x="54" y="81"/>
                    <a:pt x="53" y="79"/>
                  </a:cubicBezTo>
                  <a:cubicBezTo>
                    <a:pt x="52" y="77"/>
                    <a:pt x="51" y="76"/>
                    <a:pt x="51" y="76"/>
                  </a:cubicBezTo>
                  <a:cubicBezTo>
                    <a:pt x="51" y="76"/>
                    <a:pt x="51" y="74"/>
                    <a:pt x="50" y="72"/>
                  </a:cubicBezTo>
                  <a:cubicBezTo>
                    <a:pt x="48" y="69"/>
                    <a:pt x="48" y="68"/>
                    <a:pt x="48" y="65"/>
                  </a:cubicBezTo>
                  <a:cubicBezTo>
                    <a:pt x="48" y="62"/>
                    <a:pt x="46" y="60"/>
                    <a:pt x="46" y="59"/>
                  </a:cubicBezTo>
                  <a:cubicBezTo>
                    <a:pt x="46" y="57"/>
                    <a:pt x="49" y="54"/>
                    <a:pt x="50" y="51"/>
                  </a:cubicBezTo>
                  <a:cubicBezTo>
                    <a:pt x="51" y="49"/>
                    <a:pt x="53" y="47"/>
                    <a:pt x="54" y="46"/>
                  </a:cubicBezTo>
                  <a:cubicBezTo>
                    <a:pt x="54" y="44"/>
                    <a:pt x="53" y="42"/>
                    <a:pt x="52" y="40"/>
                  </a:cubicBezTo>
                  <a:cubicBezTo>
                    <a:pt x="51" y="37"/>
                    <a:pt x="49" y="36"/>
                    <a:pt x="45" y="33"/>
                  </a:cubicBezTo>
                  <a:cubicBezTo>
                    <a:pt x="42" y="30"/>
                    <a:pt x="44" y="28"/>
                    <a:pt x="44" y="27"/>
                  </a:cubicBezTo>
                  <a:cubicBezTo>
                    <a:pt x="44" y="26"/>
                    <a:pt x="48" y="26"/>
                    <a:pt x="50" y="26"/>
                  </a:cubicBezTo>
                  <a:cubicBezTo>
                    <a:pt x="53" y="26"/>
                    <a:pt x="55" y="26"/>
                    <a:pt x="54" y="25"/>
                  </a:cubicBezTo>
                  <a:cubicBezTo>
                    <a:pt x="53" y="24"/>
                    <a:pt x="50" y="19"/>
                    <a:pt x="50" y="15"/>
                  </a:cubicBezTo>
                  <a:cubicBezTo>
                    <a:pt x="51" y="11"/>
                    <a:pt x="49" y="10"/>
                    <a:pt x="49" y="8"/>
                  </a:cubicBezTo>
                  <a:cubicBezTo>
                    <a:pt x="50" y="6"/>
                    <a:pt x="47" y="0"/>
                    <a:pt x="44" y="0"/>
                  </a:cubicBezTo>
                  <a:cubicBezTo>
                    <a:pt x="44" y="0"/>
                    <a:pt x="44" y="0"/>
                    <a:pt x="44" y="0"/>
                  </a:cubicBezTo>
                  <a:cubicBezTo>
                    <a:pt x="44" y="2"/>
                    <a:pt x="44" y="4"/>
                    <a:pt x="44" y="5"/>
                  </a:cubicBezTo>
                  <a:cubicBezTo>
                    <a:pt x="44" y="6"/>
                    <a:pt x="45" y="7"/>
                    <a:pt x="47" y="8"/>
                  </a:cubicBezTo>
                  <a:cubicBezTo>
                    <a:pt x="48" y="8"/>
                    <a:pt x="48" y="11"/>
                    <a:pt x="47" y="13"/>
                  </a:cubicBezTo>
                  <a:cubicBezTo>
                    <a:pt x="47" y="15"/>
                    <a:pt x="43" y="15"/>
                    <a:pt x="43" y="15"/>
                  </a:cubicBezTo>
                  <a:cubicBezTo>
                    <a:pt x="42" y="16"/>
                    <a:pt x="38" y="23"/>
                    <a:pt x="38" y="24"/>
                  </a:cubicBezTo>
                  <a:cubicBezTo>
                    <a:pt x="38" y="25"/>
                    <a:pt x="37" y="29"/>
                    <a:pt x="36" y="29"/>
                  </a:cubicBezTo>
                  <a:cubicBezTo>
                    <a:pt x="35" y="30"/>
                    <a:pt x="35" y="33"/>
                    <a:pt x="35" y="34"/>
                  </a:cubicBezTo>
                  <a:cubicBezTo>
                    <a:pt x="35" y="35"/>
                    <a:pt x="31" y="37"/>
                    <a:pt x="31" y="39"/>
                  </a:cubicBezTo>
                  <a:cubicBezTo>
                    <a:pt x="31" y="40"/>
                    <a:pt x="27" y="48"/>
                    <a:pt x="25" y="51"/>
                  </a:cubicBezTo>
                  <a:cubicBezTo>
                    <a:pt x="24" y="54"/>
                    <a:pt x="22" y="57"/>
                    <a:pt x="22" y="54"/>
                  </a:cubicBezTo>
                  <a:cubicBezTo>
                    <a:pt x="21" y="52"/>
                    <a:pt x="18" y="49"/>
                    <a:pt x="16" y="50"/>
                  </a:cubicBezTo>
                  <a:cubicBezTo>
                    <a:pt x="15" y="52"/>
                    <a:pt x="12" y="51"/>
                    <a:pt x="11" y="51"/>
                  </a:cubicBezTo>
                  <a:cubicBezTo>
                    <a:pt x="10" y="51"/>
                    <a:pt x="2" y="60"/>
                    <a:pt x="2" y="60"/>
                  </a:cubicBezTo>
                  <a:cubicBezTo>
                    <a:pt x="2" y="60"/>
                    <a:pt x="2" y="64"/>
                    <a:pt x="0" y="69"/>
                  </a:cubicBezTo>
                  <a:cubicBezTo>
                    <a:pt x="1" y="69"/>
                    <a:pt x="2" y="71"/>
                    <a:pt x="3" y="73"/>
                  </a:cubicBezTo>
                  <a:cubicBezTo>
                    <a:pt x="5" y="75"/>
                    <a:pt x="8" y="74"/>
                    <a:pt x="9" y="74"/>
                  </a:cubicBezTo>
                  <a:cubicBezTo>
                    <a:pt x="11" y="75"/>
                    <a:pt x="12" y="81"/>
                    <a:pt x="12" y="82"/>
                  </a:cubicBezTo>
                  <a:cubicBezTo>
                    <a:pt x="11" y="84"/>
                    <a:pt x="9" y="87"/>
                    <a:pt x="10" y="89"/>
                  </a:cubicBezTo>
                  <a:cubicBezTo>
                    <a:pt x="21" y="89"/>
                    <a:pt x="21" y="89"/>
                    <a:pt x="21" y="89"/>
                  </a:cubicBezTo>
                  <a:lnTo>
                    <a:pt x="25" y="88"/>
                  </a:ln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899" name="Google Shape;1899;p124"/>
            <p:cNvSpPr/>
            <p:nvPr/>
          </p:nvSpPr>
          <p:spPr>
            <a:xfrm>
              <a:off x="4133850" y="2908300"/>
              <a:ext cx="139700" cy="142875"/>
            </a:xfrm>
            <a:custGeom>
              <a:avLst/>
              <a:gdLst/>
              <a:ahLst/>
              <a:cxnLst/>
              <a:rect l="l" t="t" r="r" b="b"/>
              <a:pathLst>
                <a:path w="50" h="51" extrusionOk="0">
                  <a:moveTo>
                    <a:pt x="47" y="42"/>
                  </a:moveTo>
                  <a:cubicBezTo>
                    <a:pt x="46" y="41"/>
                    <a:pt x="43" y="35"/>
                    <a:pt x="44" y="34"/>
                  </a:cubicBezTo>
                  <a:cubicBezTo>
                    <a:pt x="44" y="32"/>
                    <a:pt x="47" y="28"/>
                    <a:pt x="47" y="26"/>
                  </a:cubicBezTo>
                  <a:cubicBezTo>
                    <a:pt x="46" y="24"/>
                    <a:pt x="50" y="22"/>
                    <a:pt x="50" y="20"/>
                  </a:cubicBezTo>
                  <a:cubicBezTo>
                    <a:pt x="50" y="19"/>
                    <a:pt x="49" y="12"/>
                    <a:pt x="47" y="8"/>
                  </a:cubicBezTo>
                  <a:cubicBezTo>
                    <a:pt x="46" y="8"/>
                    <a:pt x="46" y="8"/>
                    <a:pt x="45" y="7"/>
                  </a:cubicBezTo>
                  <a:cubicBezTo>
                    <a:pt x="44" y="6"/>
                    <a:pt x="38" y="6"/>
                    <a:pt x="36" y="8"/>
                  </a:cubicBezTo>
                  <a:cubicBezTo>
                    <a:pt x="34" y="11"/>
                    <a:pt x="29" y="6"/>
                    <a:pt x="29" y="5"/>
                  </a:cubicBezTo>
                  <a:cubicBezTo>
                    <a:pt x="28" y="4"/>
                    <a:pt x="25" y="1"/>
                    <a:pt x="22" y="3"/>
                  </a:cubicBezTo>
                  <a:cubicBezTo>
                    <a:pt x="20" y="5"/>
                    <a:pt x="19" y="4"/>
                    <a:pt x="20" y="2"/>
                  </a:cubicBezTo>
                  <a:cubicBezTo>
                    <a:pt x="20" y="0"/>
                    <a:pt x="16" y="0"/>
                    <a:pt x="16" y="2"/>
                  </a:cubicBezTo>
                  <a:cubicBezTo>
                    <a:pt x="15" y="4"/>
                    <a:pt x="12" y="6"/>
                    <a:pt x="11" y="5"/>
                  </a:cubicBezTo>
                  <a:cubicBezTo>
                    <a:pt x="10" y="3"/>
                    <a:pt x="8" y="1"/>
                    <a:pt x="7" y="3"/>
                  </a:cubicBezTo>
                  <a:cubicBezTo>
                    <a:pt x="6" y="5"/>
                    <a:pt x="5" y="5"/>
                    <a:pt x="4" y="4"/>
                  </a:cubicBezTo>
                  <a:cubicBezTo>
                    <a:pt x="4" y="7"/>
                    <a:pt x="3" y="10"/>
                    <a:pt x="4" y="10"/>
                  </a:cubicBezTo>
                  <a:cubicBezTo>
                    <a:pt x="6" y="11"/>
                    <a:pt x="6" y="13"/>
                    <a:pt x="6" y="14"/>
                  </a:cubicBezTo>
                  <a:cubicBezTo>
                    <a:pt x="5" y="15"/>
                    <a:pt x="8" y="18"/>
                    <a:pt x="7" y="19"/>
                  </a:cubicBezTo>
                  <a:cubicBezTo>
                    <a:pt x="6" y="20"/>
                    <a:pt x="4" y="18"/>
                    <a:pt x="3" y="20"/>
                  </a:cubicBezTo>
                  <a:cubicBezTo>
                    <a:pt x="3" y="21"/>
                    <a:pt x="5" y="23"/>
                    <a:pt x="4" y="24"/>
                  </a:cubicBezTo>
                  <a:cubicBezTo>
                    <a:pt x="3" y="26"/>
                    <a:pt x="1" y="26"/>
                    <a:pt x="2" y="29"/>
                  </a:cubicBezTo>
                  <a:cubicBezTo>
                    <a:pt x="2" y="32"/>
                    <a:pt x="2" y="34"/>
                    <a:pt x="1" y="35"/>
                  </a:cubicBezTo>
                  <a:cubicBezTo>
                    <a:pt x="0" y="36"/>
                    <a:pt x="1" y="36"/>
                    <a:pt x="4" y="37"/>
                  </a:cubicBezTo>
                  <a:cubicBezTo>
                    <a:pt x="6" y="39"/>
                    <a:pt x="10" y="41"/>
                    <a:pt x="10" y="43"/>
                  </a:cubicBezTo>
                  <a:cubicBezTo>
                    <a:pt x="9" y="46"/>
                    <a:pt x="8" y="46"/>
                    <a:pt x="7" y="51"/>
                  </a:cubicBezTo>
                  <a:cubicBezTo>
                    <a:pt x="12" y="51"/>
                    <a:pt x="21" y="47"/>
                    <a:pt x="31" y="46"/>
                  </a:cubicBezTo>
                  <a:cubicBezTo>
                    <a:pt x="38" y="44"/>
                    <a:pt x="43" y="45"/>
                    <a:pt x="47" y="46"/>
                  </a:cubicBezTo>
                  <a:cubicBezTo>
                    <a:pt x="47" y="45"/>
                    <a:pt x="47" y="43"/>
                    <a:pt x="47" y="4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00" name="Google Shape;1900;p124"/>
            <p:cNvSpPr/>
            <p:nvPr/>
          </p:nvSpPr>
          <p:spPr>
            <a:xfrm>
              <a:off x="4254500" y="2900363"/>
              <a:ext cx="96838" cy="146050"/>
            </a:xfrm>
            <a:custGeom>
              <a:avLst/>
              <a:gdLst/>
              <a:ahLst/>
              <a:cxnLst/>
              <a:rect l="l" t="t" r="r" b="b"/>
              <a:pathLst>
                <a:path w="35" h="52" extrusionOk="0">
                  <a:moveTo>
                    <a:pt x="30" y="21"/>
                  </a:moveTo>
                  <a:cubicBezTo>
                    <a:pt x="29" y="18"/>
                    <a:pt x="29" y="12"/>
                    <a:pt x="29" y="10"/>
                  </a:cubicBezTo>
                  <a:cubicBezTo>
                    <a:pt x="30" y="7"/>
                    <a:pt x="29" y="6"/>
                    <a:pt x="27" y="5"/>
                  </a:cubicBezTo>
                  <a:cubicBezTo>
                    <a:pt x="27" y="5"/>
                    <a:pt x="26" y="2"/>
                    <a:pt x="26" y="0"/>
                  </a:cubicBezTo>
                  <a:cubicBezTo>
                    <a:pt x="24" y="0"/>
                    <a:pt x="24" y="3"/>
                    <a:pt x="24" y="2"/>
                  </a:cubicBezTo>
                  <a:cubicBezTo>
                    <a:pt x="23" y="1"/>
                    <a:pt x="4" y="0"/>
                    <a:pt x="4" y="1"/>
                  </a:cubicBezTo>
                  <a:cubicBezTo>
                    <a:pt x="3" y="3"/>
                    <a:pt x="5" y="8"/>
                    <a:pt x="5" y="9"/>
                  </a:cubicBezTo>
                  <a:cubicBezTo>
                    <a:pt x="5" y="10"/>
                    <a:pt x="4" y="11"/>
                    <a:pt x="4" y="11"/>
                  </a:cubicBezTo>
                  <a:cubicBezTo>
                    <a:pt x="6" y="15"/>
                    <a:pt x="7" y="22"/>
                    <a:pt x="7" y="23"/>
                  </a:cubicBezTo>
                  <a:cubicBezTo>
                    <a:pt x="7" y="25"/>
                    <a:pt x="3" y="27"/>
                    <a:pt x="4" y="29"/>
                  </a:cubicBezTo>
                  <a:cubicBezTo>
                    <a:pt x="4" y="31"/>
                    <a:pt x="1" y="35"/>
                    <a:pt x="1" y="37"/>
                  </a:cubicBezTo>
                  <a:cubicBezTo>
                    <a:pt x="0" y="38"/>
                    <a:pt x="3" y="44"/>
                    <a:pt x="4" y="45"/>
                  </a:cubicBezTo>
                  <a:cubicBezTo>
                    <a:pt x="4" y="46"/>
                    <a:pt x="4" y="48"/>
                    <a:pt x="4" y="49"/>
                  </a:cubicBezTo>
                  <a:cubicBezTo>
                    <a:pt x="7" y="50"/>
                    <a:pt x="9" y="51"/>
                    <a:pt x="10" y="52"/>
                  </a:cubicBezTo>
                  <a:cubicBezTo>
                    <a:pt x="11" y="52"/>
                    <a:pt x="21" y="47"/>
                    <a:pt x="25" y="45"/>
                  </a:cubicBezTo>
                  <a:cubicBezTo>
                    <a:pt x="29" y="44"/>
                    <a:pt x="32" y="43"/>
                    <a:pt x="35" y="41"/>
                  </a:cubicBezTo>
                  <a:cubicBezTo>
                    <a:pt x="33" y="38"/>
                    <a:pt x="32" y="35"/>
                    <a:pt x="32" y="32"/>
                  </a:cubicBezTo>
                  <a:cubicBezTo>
                    <a:pt x="32" y="28"/>
                    <a:pt x="31" y="24"/>
                    <a:pt x="30" y="2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01" name="Google Shape;1901;p124"/>
            <p:cNvSpPr/>
            <p:nvPr/>
          </p:nvSpPr>
          <p:spPr>
            <a:xfrm>
              <a:off x="3986213" y="2863850"/>
              <a:ext cx="169863" cy="128588"/>
            </a:xfrm>
            <a:custGeom>
              <a:avLst/>
              <a:gdLst/>
              <a:ahLst/>
              <a:cxnLst/>
              <a:rect l="l" t="t" r="r" b="b"/>
              <a:pathLst>
                <a:path w="61" h="46" extrusionOk="0">
                  <a:moveTo>
                    <a:pt x="21" y="24"/>
                  </a:moveTo>
                  <a:cubicBezTo>
                    <a:pt x="21" y="22"/>
                    <a:pt x="23" y="23"/>
                    <a:pt x="24" y="23"/>
                  </a:cubicBezTo>
                  <a:cubicBezTo>
                    <a:pt x="26" y="24"/>
                    <a:pt x="29" y="22"/>
                    <a:pt x="31" y="22"/>
                  </a:cubicBezTo>
                  <a:cubicBezTo>
                    <a:pt x="32" y="22"/>
                    <a:pt x="37" y="28"/>
                    <a:pt x="37" y="30"/>
                  </a:cubicBezTo>
                  <a:cubicBezTo>
                    <a:pt x="37" y="32"/>
                    <a:pt x="37" y="34"/>
                    <a:pt x="38" y="35"/>
                  </a:cubicBezTo>
                  <a:cubicBezTo>
                    <a:pt x="38" y="35"/>
                    <a:pt x="38" y="35"/>
                    <a:pt x="38" y="36"/>
                  </a:cubicBezTo>
                  <a:cubicBezTo>
                    <a:pt x="41" y="35"/>
                    <a:pt x="44" y="34"/>
                    <a:pt x="44" y="34"/>
                  </a:cubicBezTo>
                  <a:cubicBezTo>
                    <a:pt x="45" y="34"/>
                    <a:pt x="47" y="39"/>
                    <a:pt x="46" y="41"/>
                  </a:cubicBezTo>
                  <a:cubicBezTo>
                    <a:pt x="46" y="44"/>
                    <a:pt x="49" y="46"/>
                    <a:pt x="50" y="44"/>
                  </a:cubicBezTo>
                  <a:cubicBezTo>
                    <a:pt x="51" y="42"/>
                    <a:pt x="53" y="40"/>
                    <a:pt x="53" y="42"/>
                  </a:cubicBezTo>
                  <a:cubicBezTo>
                    <a:pt x="53" y="42"/>
                    <a:pt x="54" y="43"/>
                    <a:pt x="55" y="43"/>
                  </a:cubicBezTo>
                  <a:cubicBezTo>
                    <a:pt x="55" y="42"/>
                    <a:pt x="56" y="41"/>
                    <a:pt x="57" y="40"/>
                  </a:cubicBezTo>
                  <a:cubicBezTo>
                    <a:pt x="58" y="39"/>
                    <a:pt x="56" y="37"/>
                    <a:pt x="56" y="36"/>
                  </a:cubicBezTo>
                  <a:cubicBezTo>
                    <a:pt x="57" y="34"/>
                    <a:pt x="59" y="36"/>
                    <a:pt x="60" y="35"/>
                  </a:cubicBezTo>
                  <a:cubicBezTo>
                    <a:pt x="61" y="34"/>
                    <a:pt x="58" y="31"/>
                    <a:pt x="59" y="30"/>
                  </a:cubicBezTo>
                  <a:cubicBezTo>
                    <a:pt x="59" y="29"/>
                    <a:pt x="59" y="27"/>
                    <a:pt x="57" y="26"/>
                  </a:cubicBezTo>
                  <a:cubicBezTo>
                    <a:pt x="56" y="26"/>
                    <a:pt x="57" y="23"/>
                    <a:pt x="57" y="20"/>
                  </a:cubicBezTo>
                  <a:cubicBezTo>
                    <a:pt x="57" y="20"/>
                    <a:pt x="57" y="19"/>
                    <a:pt x="56" y="19"/>
                  </a:cubicBezTo>
                  <a:cubicBezTo>
                    <a:pt x="55" y="17"/>
                    <a:pt x="56" y="14"/>
                    <a:pt x="54" y="14"/>
                  </a:cubicBezTo>
                  <a:cubicBezTo>
                    <a:pt x="53" y="14"/>
                    <a:pt x="53" y="12"/>
                    <a:pt x="54" y="11"/>
                  </a:cubicBezTo>
                  <a:cubicBezTo>
                    <a:pt x="56" y="11"/>
                    <a:pt x="51" y="9"/>
                    <a:pt x="51" y="8"/>
                  </a:cubicBezTo>
                  <a:cubicBezTo>
                    <a:pt x="51" y="6"/>
                    <a:pt x="49" y="2"/>
                    <a:pt x="48" y="2"/>
                  </a:cubicBezTo>
                  <a:cubicBezTo>
                    <a:pt x="47" y="1"/>
                    <a:pt x="44" y="6"/>
                    <a:pt x="43" y="6"/>
                  </a:cubicBezTo>
                  <a:cubicBezTo>
                    <a:pt x="41" y="6"/>
                    <a:pt x="38" y="3"/>
                    <a:pt x="37" y="5"/>
                  </a:cubicBezTo>
                  <a:cubicBezTo>
                    <a:pt x="36" y="8"/>
                    <a:pt x="34" y="4"/>
                    <a:pt x="33" y="6"/>
                  </a:cubicBezTo>
                  <a:cubicBezTo>
                    <a:pt x="31" y="8"/>
                    <a:pt x="30" y="4"/>
                    <a:pt x="30" y="4"/>
                  </a:cubicBezTo>
                  <a:cubicBezTo>
                    <a:pt x="30" y="4"/>
                    <a:pt x="30" y="3"/>
                    <a:pt x="30" y="3"/>
                  </a:cubicBezTo>
                  <a:cubicBezTo>
                    <a:pt x="30" y="3"/>
                    <a:pt x="30" y="3"/>
                    <a:pt x="29" y="3"/>
                  </a:cubicBezTo>
                  <a:cubicBezTo>
                    <a:pt x="25" y="4"/>
                    <a:pt x="18" y="3"/>
                    <a:pt x="18" y="2"/>
                  </a:cubicBezTo>
                  <a:cubicBezTo>
                    <a:pt x="17" y="1"/>
                    <a:pt x="12" y="0"/>
                    <a:pt x="12" y="0"/>
                  </a:cubicBezTo>
                  <a:cubicBezTo>
                    <a:pt x="12" y="0"/>
                    <a:pt x="12" y="3"/>
                    <a:pt x="10" y="4"/>
                  </a:cubicBezTo>
                  <a:cubicBezTo>
                    <a:pt x="8" y="4"/>
                    <a:pt x="11" y="7"/>
                    <a:pt x="11" y="7"/>
                  </a:cubicBezTo>
                  <a:cubicBezTo>
                    <a:pt x="11" y="8"/>
                    <a:pt x="9" y="9"/>
                    <a:pt x="8" y="9"/>
                  </a:cubicBezTo>
                  <a:cubicBezTo>
                    <a:pt x="7" y="8"/>
                    <a:pt x="3" y="11"/>
                    <a:pt x="1" y="12"/>
                  </a:cubicBezTo>
                  <a:cubicBezTo>
                    <a:pt x="1" y="13"/>
                    <a:pt x="1" y="13"/>
                    <a:pt x="0" y="13"/>
                  </a:cubicBezTo>
                  <a:cubicBezTo>
                    <a:pt x="3" y="16"/>
                    <a:pt x="3" y="18"/>
                    <a:pt x="6" y="20"/>
                  </a:cubicBezTo>
                  <a:cubicBezTo>
                    <a:pt x="9" y="23"/>
                    <a:pt x="13" y="26"/>
                    <a:pt x="15" y="30"/>
                  </a:cubicBezTo>
                  <a:cubicBezTo>
                    <a:pt x="18" y="28"/>
                    <a:pt x="21" y="26"/>
                    <a:pt x="21" y="24"/>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02" name="Google Shape;1902;p124"/>
            <p:cNvSpPr/>
            <p:nvPr/>
          </p:nvSpPr>
          <p:spPr>
            <a:xfrm>
              <a:off x="4067175" y="2959100"/>
              <a:ext cx="95250" cy="92075"/>
            </a:xfrm>
            <a:custGeom>
              <a:avLst/>
              <a:gdLst/>
              <a:ahLst/>
              <a:cxnLst/>
              <a:rect l="l" t="t" r="r" b="b"/>
              <a:pathLst>
                <a:path w="34" h="33" extrusionOk="0">
                  <a:moveTo>
                    <a:pt x="28" y="19"/>
                  </a:moveTo>
                  <a:cubicBezTo>
                    <a:pt x="25" y="18"/>
                    <a:pt x="24" y="18"/>
                    <a:pt x="25" y="17"/>
                  </a:cubicBezTo>
                  <a:cubicBezTo>
                    <a:pt x="26" y="16"/>
                    <a:pt x="26" y="14"/>
                    <a:pt x="26" y="11"/>
                  </a:cubicBezTo>
                  <a:cubicBezTo>
                    <a:pt x="26" y="10"/>
                    <a:pt x="26" y="9"/>
                    <a:pt x="26" y="9"/>
                  </a:cubicBezTo>
                  <a:cubicBezTo>
                    <a:pt x="25" y="9"/>
                    <a:pt x="24" y="8"/>
                    <a:pt x="24" y="8"/>
                  </a:cubicBezTo>
                  <a:cubicBezTo>
                    <a:pt x="24" y="6"/>
                    <a:pt x="22" y="8"/>
                    <a:pt x="21" y="10"/>
                  </a:cubicBezTo>
                  <a:cubicBezTo>
                    <a:pt x="20" y="12"/>
                    <a:pt x="17" y="10"/>
                    <a:pt x="17" y="7"/>
                  </a:cubicBezTo>
                  <a:cubicBezTo>
                    <a:pt x="18" y="5"/>
                    <a:pt x="16" y="0"/>
                    <a:pt x="15" y="0"/>
                  </a:cubicBezTo>
                  <a:cubicBezTo>
                    <a:pt x="15" y="0"/>
                    <a:pt x="12" y="1"/>
                    <a:pt x="9" y="2"/>
                  </a:cubicBezTo>
                  <a:cubicBezTo>
                    <a:pt x="10" y="3"/>
                    <a:pt x="9" y="4"/>
                    <a:pt x="8" y="6"/>
                  </a:cubicBezTo>
                  <a:cubicBezTo>
                    <a:pt x="8" y="7"/>
                    <a:pt x="4" y="10"/>
                    <a:pt x="2" y="11"/>
                  </a:cubicBezTo>
                  <a:cubicBezTo>
                    <a:pt x="2" y="11"/>
                    <a:pt x="1" y="12"/>
                    <a:pt x="0" y="14"/>
                  </a:cubicBezTo>
                  <a:cubicBezTo>
                    <a:pt x="4" y="16"/>
                    <a:pt x="8" y="18"/>
                    <a:pt x="11" y="21"/>
                  </a:cubicBezTo>
                  <a:cubicBezTo>
                    <a:pt x="17" y="25"/>
                    <a:pt x="25" y="31"/>
                    <a:pt x="29" y="32"/>
                  </a:cubicBezTo>
                  <a:cubicBezTo>
                    <a:pt x="30" y="33"/>
                    <a:pt x="31" y="33"/>
                    <a:pt x="31" y="33"/>
                  </a:cubicBezTo>
                  <a:cubicBezTo>
                    <a:pt x="32" y="28"/>
                    <a:pt x="33" y="28"/>
                    <a:pt x="34" y="25"/>
                  </a:cubicBezTo>
                  <a:cubicBezTo>
                    <a:pt x="34" y="23"/>
                    <a:pt x="30" y="21"/>
                    <a:pt x="28" y="1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03" name="Google Shape;1903;p124"/>
            <p:cNvSpPr/>
            <p:nvPr/>
          </p:nvSpPr>
          <p:spPr>
            <a:xfrm>
              <a:off x="4027488" y="2925763"/>
              <a:ext cx="68263" cy="73025"/>
            </a:xfrm>
            <a:custGeom>
              <a:avLst/>
              <a:gdLst/>
              <a:ahLst/>
              <a:cxnLst/>
              <a:rect l="l" t="t" r="r" b="b"/>
              <a:pathLst>
                <a:path w="24" h="26" extrusionOk="0">
                  <a:moveTo>
                    <a:pt x="22" y="18"/>
                  </a:moveTo>
                  <a:cubicBezTo>
                    <a:pt x="23" y="16"/>
                    <a:pt x="24" y="14"/>
                    <a:pt x="23" y="13"/>
                  </a:cubicBezTo>
                  <a:cubicBezTo>
                    <a:pt x="22" y="12"/>
                    <a:pt x="22" y="10"/>
                    <a:pt x="22" y="8"/>
                  </a:cubicBezTo>
                  <a:cubicBezTo>
                    <a:pt x="22" y="6"/>
                    <a:pt x="17" y="0"/>
                    <a:pt x="16" y="0"/>
                  </a:cubicBezTo>
                  <a:cubicBezTo>
                    <a:pt x="14" y="0"/>
                    <a:pt x="11" y="2"/>
                    <a:pt x="9" y="1"/>
                  </a:cubicBezTo>
                  <a:cubicBezTo>
                    <a:pt x="8" y="1"/>
                    <a:pt x="6" y="0"/>
                    <a:pt x="6" y="2"/>
                  </a:cubicBezTo>
                  <a:cubicBezTo>
                    <a:pt x="6" y="4"/>
                    <a:pt x="3" y="6"/>
                    <a:pt x="0" y="8"/>
                  </a:cubicBezTo>
                  <a:cubicBezTo>
                    <a:pt x="1" y="9"/>
                    <a:pt x="1" y="10"/>
                    <a:pt x="1" y="11"/>
                  </a:cubicBezTo>
                  <a:cubicBezTo>
                    <a:pt x="3" y="18"/>
                    <a:pt x="5" y="19"/>
                    <a:pt x="8" y="21"/>
                  </a:cubicBezTo>
                  <a:cubicBezTo>
                    <a:pt x="9" y="22"/>
                    <a:pt x="11" y="24"/>
                    <a:pt x="14" y="26"/>
                  </a:cubicBezTo>
                  <a:cubicBezTo>
                    <a:pt x="15" y="24"/>
                    <a:pt x="16" y="23"/>
                    <a:pt x="16" y="23"/>
                  </a:cubicBezTo>
                  <a:cubicBezTo>
                    <a:pt x="18" y="22"/>
                    <a:pt x="22" y="19"/>
                    <a:pt x="22" y="18"/>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04" name="Google Shape;1904;p124"/>
            <p:cNvSpPr/>
            <p:nvPr/>
          </p:nvSpPr>
          <p:spPr>
            <a:xfrm>
              <a:off x="3944938" y="2509838"/>
              <a:ext cx="188913" cy="153988"/>
            </a:xfrm>
            <a:custGeom>
              <a:avLst/>
              <a:gdLst/>
              <a:ahLst/>
              <a:cxnLst/>
              <a:rect l="l" t="t" r="r" b="b"/>
              <a:pathLst>
                <a:path w="68" h="55" extrusionOk="0">
                  <a:moveTo>
                    <a:pt x="32" y="42"/>
                  </a:moveTo>
                  <a:cubicBezTo>
                    <a:pt x="32" y="40"/>
                    <a:pt x="40" y="38"/>
                    <a:pt x="40" y="36"/>
                  </a:cubicBezTo>
                  <a:cubicBezTo>
                    <a:pt x="40" y="34"/>
                    <a:pt x="40" y="15"/>
                    <a:pt x="40" y="15"/>
                  </a:cubicBezTo>
                  <a:cubicBezTo>
                    <a:pt x="40" y="15"/>
                    <a:pt x="66" y="15"/>
                    <a:pt x="67" y="15"/>
                  </a:cubicBezTo>
                  <a:cubicBezTo>
                    <a:pt x="68" y="14"/>
                    <a:pt x="67" y="9"/>
                    <a:pt x="67" y="3"/>
                  </a:cubicBezTo>
                  <a:cubicBezTo>
                    <a:pt x="66" y="1"/>
                    <a:pt x="68" y="0"/>
                    <a:pt x="62" y="0"/>
                  </a:cubicBezTo>
                  <a:cubicBezTo>
                    <a:pt x="56" y="0"/>
                    <a:pt x="42" y="0"/>
                    <a:pt x="32" y="0"/>
                  </a:cubicBezTo>
                  <a:cubicBezTo>
                    <a:pt x="29" y="2"/>
                    <a:pt x="28" y="5"/>
                    <a:pt x="27" y="7"/>
                  </a:cubicBezTo>
                  <a:cubicBezTo>
                    <a:pt x="26" y="11"/>
                    <a:pt x="17" y="17"/>
                    <a:pt x="17" y="22"/>
                  </a:cubicBezTo>
                  <a:cubicBezTo>
                    <a:pt x="16" y="28"/>
                    <a:pt x="8" y="36"/>
                    <a:pt x="2" y="47"/>
                  </a:cubicBezTo>
                  <a:cubicBezTo>
                    <a:pt x="1" y="50"/>
                    <a:pt x="0" y="53"/>
                    <a:pt x="0" y="55"/>
                  </a:cubicBezTo>
                  <a:cubicBezTo>
                    <a:pt x="32" y="55"/>
                    <a:pt x="32" y="55"/>
                    <a:pt x="32" y="55"/>
                  </a:cubicBezTo>
                  <a:cubicBezTo>
                    <a:pt x="32" y="55"/>
                    <a:pt x="32" y="44"/>
                    <a:pt x="32" y="4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05" name="Google Shape;1905;p124"/>
            <p:cNvSpPr/>
            <p:nvPr/>
          </p:nvSpPr>
          <p:spPr>
            <a:xfrm>
              <a:off x="3944938" y="2519363"/>
              <a:ext cx="269875" cy="298450"/>
            </a:xfrm>
            <a:custGeom>
              <a:avLst/>
              <a:gdLst/>
              <a:ahLst/>
              <a:cxnLst/>
              <a:rect l="l" t="t" r="r" b="b"/>
              <a:pathLst>
                <a:path w="97" h="107" extrusionOk="0">
                  <a:moveTo>
                    <a:pt x="7" y="93"/>
                  </a:moveTo>
                  <a:cubicBezTo>
                    <a:pt x="10" y="93"/>
                    <a:pt x="15" y="93"/>
                    <a:pt x="15" y="93"/>
                  </a:cubicBezTo>
                  <a:cubicBezTo>
                    <a:pt x="15" y="93"/>
                    <a:pt x="19" y="91"/>
                    <a:pt x="21" y="92"/>
                  </a:cubicBezTo>
                  <a:cubicBezTo>
                    <a:pt x="23" y="93"/>
                    <a:pt x="25" y="96"/>
                    <a:pt x="25" y="96"/>
                  </a:cubicBezTo>
                  <a:cubicBezTo>
                    <a:pt x="28" y="96"/>
                    <a:pt x="28" y="96"/>
                    <a:pt x="28" y="96"/>
                  </a:cubicBezTo>
                  <a:cubicBezTo>
                    <a:pt x="28" y="96"/>
                    <a:pt x="30" y="102"/>
                    <a:pt x="34" y="103"/>
                  </a:cubicBezTo>
                  <a:cubicBezTo>
                    <a:pt x="36" y="104"/>
                    <a:pt x="37" y="106"/>
                    <a:pt x="38" y="107"/>
                  </a:cubicBezTo>
                  <a:cubicBezTo>
                    <a:pt x="40" y="107"/>
                    <a:pt x="42" y="106"/>
                    <a:pt x="42" y="105"/>
                  </a:cubicBezTo>
                  <a:cubicBezTo>
                    <a:pt x="42" y="102"/>
                    <a:pt x="43" y="100"/>
                    <a:pt x="47" y="103"/>
                  </a:cubicBezTo>
                  <a:cubicBezTo>
                    <a:pt x="50" y="106"/>
                    <a:pt x="50" y="103"/>
                    <a:pt x="51" y="102"/>
                  </a:cubicBezTo>
                  <a:cubicBezTo>
                    <a:pt x="52" y="101"/>
                    <a:pt x="54" y="102"/>
                    <a:pt x="56" y="102"/>
                  </a:cubicBezTo>
                  <a:cubicBezTo>
                    <a:pt x="59" y="102"/>
                    <a:pt x="61" y="101"/>
                    <a:pt x="61" y="101"/>
                  </a:cubicBezTo>
                  <a:cubicBezTo>
                    <a:pt x="61" y="101"/>
                    <a:pt x="91" y="101"/>
                    <a:pt x="93" y="101"/>
                  </a:cubicBezTo>
                  <a:cubicBezTo>
                    <a:pt x="94" y="100"/>
                    <a:pt x="94" y="94"/>
                    <a:pt x="94" y="94"/>
                  </a:cubicBezTo>
                  <a:cubicBezTo>
                    <a:pt x="91" y="91"/>
                    <a:pt x="91" y="91"/>
                    <a:pt x="91" y="91"/>
                  </a:cubicBezTo>
                  <a:cubicBezTo>
                    <a:pt x="84" y="20"/>
                    <a:pt x="84" y="20"/>
                    <a:pt x="84" y="20"/>
                  </a:cubicBezTo>
                  <a:cubicBezTo>
                    <a:pt x="97" y="20"/>
                    <a:pt x="97" y="20"/>
                    <a:pt x="97" y="20"/>
                  </a:cubicBezTo>
                  <a:cubicBezTo>
                    <a:pt x="83" y="11"/>
                    <a:pt x="70" y="2"/>
                    <a:pt x="69" y="2"/>
                  </a:cubicBezTo>
                  <a:cubicBezTo>
                    <a:pt x="68" y="1"/>
                    <a:pt x="68" y="1"/>
                    <a:pt x="67" y="0"/>
                  </a:cubicBezTo>
                  <a:cubicBezTo>
                    <a:pt x="67" y="6"/>
                    <a:pt x="68" y="11"/>
                    <a:pt x="67" y="12"/>
                  </a:cubicBezTo>
                  <a:cubicBezTo>
                    <a:pt x="66" y="12"/>
                    <a:pt x="40" y="12"/>
                    <a:pt x="40" y="12"/>
                  </a:cubicBezTo>
                  <a:cubicBezTo>
                    <a:pt x="40" y="12"/>
                    <a:pt x="40" y="31"/>
                    <a:pt x="40" y="33"/>
                  </a:cubicBezTo>
                  <a:cubicBezTo>
                    <a:pt x="40" y="35"/>
                    <a:pt x="32" y="37"/>
                    <a:pt x="32" y="39"/>
                  </a:cubicBezTo>
                  <a:cubicBezTo>
                    <a:pt x="32" y="41"/>
                    <a:pt x="32" y="52"/>
                    <a:pt x="32" y="52"/>
                  </a:cubicBezTo>
                  <a:cubicBezTo>
                    <a:pt x="0" y="52"/>
                    <a:pt x="0" y="52"/>
                    <a:pt x="0" y="52"/>
                  </a:cubicBezTo>
                  <a:cubicBezTo>
                    <a:pt x="0" y="57"/>
                    <a:pt x="3" y="59"/>
                    <a:pt x="5" y="61"/>
                  </a:cubicBezTo>
                  <a:cubicBezTo>
                    <a:pt x="7" y="64"/>
                    <a:pt x="3" y="69"/>
                    <a:pt x="6" y="74"/>
                  </a:cubicBezTo>
                  <a:cubicBezTo>
                    <a:pt x="10" y="79"/>
                    <a:pt x="5" y="87"/>
                    <a:pt x="4" y="90"/>
                  </a:cubicBezTo>
                  <a:cubicBezTo>
                    <a:pt x="3" y="91"/>
                    <a:pt x="3" y="94"/>
                    <a:pt x="2" y="97"/>
                  </a:cubicBezTo>
                  <a:cubicBezTo>
                    <a:pt x="2" y="97"/>
                    <a:pt x="3" y="97"/>
                    <a:pt x="3" y="97"/>
                  </a:cubicBezTo>
                  <a:cubicBezTo>
                    <a:pt x="5" y="96"/>
                    <a:pt x="4" y="92"/>
                    <a:pt x="7" y="9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06" name="Google Shape;1906;p124"/>
            <p:cNvSpPr/>
            <p:nvPr/>
          </p:nvSpPr>
          <p:spPr>
            <a:xfrm>
              <a:off x="4049713" y="2574925"/>
              <a:ext cx="374650" cy="350838"/>
            </a:xfrm>
            <a:custGeom>
              <a:avLst/>
              <a:gdLst/>
              <a:ahLst/>
              <a:cxnLst/>
              <a:rect l="l" t="t" r="r" b="b"/>
              <a:pathLst>
                <a:path w="134" h="126" extrusionOk="0">
                  <a:moveTo>
                    <a:pt x="127" y="52"/>
                  </a:moveTo>
                  <a:cubicBezTo>
                    <a:pt x="127" y="52"/>
                    <a:pt x="127" y="46"/>
                    <a:pt x="123" y="44"/>
                  </a:cubicBezTo>
                  <a:cubicBezTo>
                    <a:pt x="119" y="42"/>
                    <a:pt x="114" y="41"/>
                    <a:pt x="114" y="41"/>
                  </a:cubicBezTo>
                  <a:cubicBezTo>
                    <a:pt x="114" y="41"/>
                    <a:pt x="111" y="36"/>
                    <a:pt x="109" y="34"/>
                  </a:cubicBezTo>
                  <a:cubicBezTo>
                    <a:pt x="108" y="32"/>
                    <a:pt x="81" y="15"/>
                    <a:pt x="59" y="0"/>
                  </a:cubicBezTo>
                  <a:cubicBezTo>
                    <a:pt x="46" y="0"/>
                    <a:pt x="46" y="0"/>
                    <a:pt x="46" y="0"/>
                  </a:cubicBezTo>
                  <a:cubicBezTo>
                    <a:pt x="53" y="71"/>
                    <a:pt x="53" y="71"/>
                    <a:pt x="53" y="71"/>
                  </a:cubicBezTo>
                  <a:cubicBezTo>
                    <a:pt x="56" y="74"/>
                    <a:pt x="56" y="74"/>
                    <a:pt x="56" y="74"/>
                  </a:cubicBezTo>
                  <a:cubicBezTo>
                    <a:pt x="56" y="74"/>
                    <a:pt x="56" y="80"/>
                    <a:pt x="55" y="81"/>
                  </a:cubicBezTo>
                  <a:cubicBezTo>
                    <a:pt x="53" y="81"/>
                    <a:pt x="23" y="81"/>
                    <a:pt x="23" y="81"/>
                  </a:cubicBezTo>
                  <a:cubicBezTo>
                    <a:pt x="23" y="81"/>
                    <a:pt x="21" y="82"/>
                    <a:pt x="18" y="82"/>
                  </a:cubicBezTo>
                  <a:cubicBezTo>
                    <a:pt x="16" y="82"/>
                    <a:pt x="14" y="81"/>
                    <a:pt x="13" y="82"/>
                  </a:cubicBezTo>
                  <a:cubicBezTo>
                    <a:pt x="12" y="83"/>
                    <a:pt x="12" y="86"/>
                    <a:pt x="9" y="83"/>
                  </a:cubicBezTo>
                  <a:cubicBezTo>
                    <a:pt x="5" y="80"/>
                    <a:pt x="4" y="82"/>
                    <a:pt x="4" y="85"/>
                  </a:cubicBezTo>
                  <a:cubicBezTo>
                    <a:pt x="4" y="86"/>
                    <a:pt x="2" y="87"/>
                    <a:pt x="0" y="87"/>
                  </a:cubicBezTo>
                  <a:cubicBezTo>
                    <a:pt x="0" y="88"/>
                    <a:pt x="0" y="89"/>
                    <a:pt x="0" y="89"/>
                  </a:cubicBezTo>
                  <a:cubicBezTo>
                    <a:pt x="2" y="91"/>
                    <a:pt x="2" y="91"/>
                    <a:pt x="2" y="91"/>
                  </a:cubicBezTo>
                  <a:cubicBezTo>
                    <a:pt x="2" y="91"/>
                    <a:pt x="2" y="95"/>
                    <a:pt x="3" y="96"/>
                  </a:cubicBezTo>
                  <a:cubicBezTo>
                    <a:pt x="4" y="98"/>
                    <a:pt x="7" y="100"/>
                    <a:pt x="7" y="101"/>
                  </a:cubicBezTo>
                  <a:cubicBezTo>
                    <a:pt x="8" y="103"/>
                    <a:pt x="7" y="108"/>
                    <a:pt x="7" y="108"/>
                  </a:cubicBezTo>
                  <a:cubicBezTo>
                    <a:pt x="7" y="108"/>
                    <a:pt x="8" y="112"/>
                    <a:pt x="10" y="110"/>
                  </a:cubicBezTo>
                  <a:cubicBezTo>
                    <a:pt x="11" y="108"/>
                    <a:pt x="13" y="112"/>
                    <a:pt x="14" y="109"/>
                  </a:cubicBezTo>
                  <a:cubicBezTo>
                    <a:pt x="15" y="107"/>
                    <a:pt x="18" y="110"/>
                    <a:pt x="20" y="110"/>
                  </a:cubicBezTo>
                  <a:cubicBezTo>
                    <a:pt x="21" y="110"/>
                    <a:pt x="24" y="105"/>
                    <a:pt x="25" y="106"/>
                  </a:cubicBezTo>
                  <a:cubicBezTo>
                    <a:pt x="26" y="106"/>
                    <a:pt x="28" y="110"/>
                    <a:pt x="28" y="112"/>
                  </a:cubicBezTo>
                  <a:cubicBezTo>
                    <a:pt x="28" y="113"/>
                    <a:pt x="33" y="115"/>
                    <a:pt x="31" y="115"/>
                  </a:cubicBezTo>
                  <a:cubicBezTo>
                    <a:pt x="30" y="116"/>
                    <a:pt x="30" y="118"/>
                    <a:pt x="31" y="118"/>
                  </a:cubicBezTo>
                  <a:cubicBezTo>
                    <a:pt x="33" y="118"/>
                    <a:pt x="32" y="121"/>
                    <a:pt x="33" y="123"/>
                  </a:cubicBezTo>
                  <a:cubicBezTo>
                    <a:pt x="34" y="124"/>
                    <a:pt x="36" y="125"/>
                    <a:pt x="37" y="123"/>
                  </a:cubicBezTo>
                  <a:cubicBezTo>
                    <a:pt x="38" y="121"/>
                    <a:pt x="40" y="123"/>
                    <a:pt x="41" y="125"/>
                  </a:cubicBezTo>
                  <a:cubicBezTo>
                    <a:pt x="42" y="126"/>
                    <a:pt x="45" y="124"/>
                    <a:pt x="46" y="122"/>
                  </a:cubicBezTo>
                  <a:cubicBezTo>
                    <a:pt x="46" y="120"/>
                    <a:pt x="50" y="120"/>
                    <a:pt x="50" y="122"/>
                  </a:cubicBezTo>
                  <a:cubicBezTo>
                    <a:pt x="49" y="124"/>
                    <a:pt x="50" y="125"/>
                    <a:pt x="52" y="123"/>
                  </a:cubicBezTo>
                  <a:cubicBezTo>
                    <a:pt x="53" y="122"/>
                    <a:pt x="54" y="122"/>
                    <a:pt x="55" y="122"/>
                  </a:cubicBezTo>
                  <a:cubicBezTo>
                    <a:pt x="56" y="120"/>
                    <a:pt x="57" y="117"/>
                    <a:pt x="57" y="116"/>
                  </a:cubicBezTo>
                  <a:cubicBezTo>
                    <a:pt x="58" y="115"/>
                    <a:pt x="55" y="111"/>
                    <a:pt x="57" y="111"/>
                  </a:cubicBezTo>
                  <a:cubicBezTo>
                    <a:pt x="58" y="110"/>
                    <a:pt x="62" y="111"/>
                    <a:pt x="63" y="108"/>
                  </a:cubicBezTo>
                  <a:cubicBezTo>
                    <a:pt x="64" y="105"/>
                    <a:pt x="66" y="103"/>
                    <a:pt x="66" y="103"/>
                  </a:cubicBezTo>
                  <a:cubicBezTo>
                    <a:pt x="66" y="103"/>
                    <a:pt x="66" y="96"/>
                    <a:pt x="68" y="97"/>
                  </a:cubicBezTo>
                  <a:cubicBezTo>
                    <a:pt x="70" y="98"/>
                    <a:pt x="73" y="100"/>
                    <a:pt x="73" y="97"/>
                  </a:cubicBezTo>
                  <a:cubicBezTo>
                    <a:pt x="73" y="95"/>
                    <a:pt x="76" y="96"/>
                    <a:pt x="77" y="94"/>
                  </a:cubicBezTo>
                  <a:cubicBezTo>
                    <a:pt x="77" y="91"/>
                    <a:pt x="79" y="91"/>
                    <a:pt x="81" y="92"/>
                  </a:cubicBezTo>
                  <a:cubicBezTo>
                    <a:pt x="82" y="92"/>
                    <a:pt x="84" y="91"/>
                    <a:pt x="84" y="90"/>
                  </a:cubicBezTo>
                  <a:cubicBezTo>
                    <a:pt x="84" y="89"/>
                    <a:pt x="87" y="89"/>
                    <a:pt x="91" y="87"/>
                  </a:cubicBezTo>
                  <a:cubicBezTo>
                    <a:pt x="94" y="85"/>
                    <a:pt x="95" y="83"/>
                    <a:pt x="96" y="85"/>
                  </a:cubicBezTo>
                  <a:cubicBezTo>
                    <a:pt x="98" y="86"/>
                    <a:pt x="106" y="86"/>
                    <a:pt x="107" y="85"/>
                  </a:cubicBezTo>
                  <a:cubicBezTo>
                    <a:pt x="108" y="85"/>
                    <a:pt x="110" y="82"/>
                    <a:pt x="113" y="83"/>
                  </a:cubicBezTo>
                  <a:cubicBezTo>
                    <a:pt x="116" y="83"/>
                    <a:pt x="123" y="82"/>
                    <a:pt x="126" y="82"/>
                  </a:cubicBezTo>
                  <a:cubicBezTo>
                    <a:pt x="129" y="82"/>
                    <a:pt x="130" y="79"/>
                    <a:pt x="131" y="78"/>
                  </a:cubicBezTo>
                  <a:cubicBezTo>
                    <a:pt x="132" y="77"/>
                    <a:pt x="132" y="73"/>
                    <a:pt x="133" y="72"/>
                  </a:cubicBezTo>
                  <a:cubicBezTo>
                    <a:pt x="134" y="72"/>
                    <a:pt x="134" y="57"/>
                    <a:pt x="134" y="51"/>
                  </a:cubicBezTo>
                  <a:cubicBezTo>
                    <a:pt x="131" y="51"/>
                    <a:pt x="127" y="52"/>
                    <a:pt x="127" y="5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07" name="Google Shape;1907;p124"/>
            <p:cNvSpPr/>
            <p:nvPr/>
          </p:nvSpPr>
          <p:spPr>
            <a:xfrm>
              <a:off x="4203700" y="2806700"/>
              <a:ext cx="184150" cy="133350"/>
            </a:xfrm>
            <a:custGeom>
              <a:avLst/>
              <a:gdLst/>
              <a:ahLst/>
              <a:cxnLst/>
              <a:rect l="l" t="t" r="r" b="b"/>
              <a:pathLst>
                <a:path w="66" h="48" extrusionOk="0">
                  <a:moveTo>
                    <a:pt x="65" y="27"/>
                  </a:moveTo>
                  <a:cubicBezTo>
                    <a:pt x="64" y="26"/>
                    <a:pt x="63" y="25"/>
                    <a:pt x="62" y="25"/>
                  </a:cubicBezTo>
                  <a:cubicBezTo>
                    <a:pt x="62" y="25"/>
                    <a:pt x="62" y="22"/>
                    <a:pt x="62" y="21"/>
                  </a:cubicBezTo>
                  <a:cubicBezTo>
                    <a:pt x="61" y="20"/>
                    <a:pt x="59" y="22"/>
                    <a:pt x="58" y="22"/>
                  </a:cubicBezTo>
                  <a:cubicBezTo>
                    <a:pt x="56" y="21"/>
                    <a:pt x="56" y="19"/>
                    <a:pt x="54" y="19"/>
                  </a:cubicBezTo>
                  <a:cubicBezTo>
                    <a:pt x="53" y="19"/>
                    <a:pt x="53" y="17"/>
                    <a:pt x="53" y="16"/>
                  </a:cubicBezTo>
                  <a:cubicBezTo>
                    <a:pt x="53" y="14"/>
                    <a:pt x="51" y="12"/>
                    <a:pt x="49" y="11"/>
                  </a:cubicBezTo>
                  <a:cubicBezTo>
                    <a:pt x="48" y="10"/>
                    <a:pt x="47" y="7"/>
                    <a:pt x="47" y="7"/>
                  </a:cubicBezTo>
                  <a:cubicBezTo>
                    <a:pt x="46" y="6"/>
                    <a:pt x="46" y="4"/>
                    <a:pt x="46" y="2"/>
                  </a:cubicBezTo>
                  <a:cubicBezTo>
                    <a:pt x="44" y="2"/>
                    <a:pt x="42" y="2"/>
                    <a:pt x="41" y="2"/>
                  </a:cubicBezTo>
                  <a:cubicBezTo>
                    <a:pt x="40" y="0"/>
                    <a:pt x="39" y="2"/>
                    <a:pt x="36" y="4"/>
                  </a:cubicBezTo>
                  <a:cubicBezTo>
                    <a:pt x="32" y="6"/>
                    <a:pt x="29" y="6"/>
                    <a:pt x="29" y="7"/>
                  </a:cubicBezTo>
                  <a:cubicBezTo>
                    <a:pt x="29" y="8"/>
                    <a:pt x="27" y="9"/>
                    <a:pt x="26" y="9"/>
                  </a:cubicBezTo>
                  <a:cubicBezTo>
                    <a:pt x="24" y="8"/>
                    <a:pt x="22" y="8"/>
                    <a:pt x="22" y="11"/>
                  </a:cubicBezTo>
                  <a:cubicBezTo>
                    <a:pt x="21" y="13"/>
                    <a:pt x="18" y="12"/>
                    <a:pt x="18" y="14"/>
                  </a:cubicBezTo>
                  <a:cubicBezTo>
                    <a:pt x="18" y="17"/>
                    <a:pt x="15" y="15"/>
                    <a:pt x="13" y="14"/>
                  </a:cubicBezTo>
                  <a:cubicBezTo>
                    <a:pt x="11" y="13"/>
                    <a:pt x="11" y="20"/>
                    <a:pt x="11" y="20"/>
                  </a:cubicBezTo>
                  <a:cubicBezTo>
                    <a:pt x="11" y="20"/>
                    <a:pt x="9" y="22"/>
                    <a:pt x="8" y="25"/>
                  </a:cubicBezTo>
                  <a:cubicBezTo>
                    <a:pt x="7" y="28"/>
                    <a:pt x="3" y="27"/>
                    <a:pt x="2" y="28"/>
                  </a:cubicBezTo>
                  <a:cubicBezTo>
                    <a:pt x="0" y="28"/>
                    <a:pt x="3" y="32"/>
                    <a:pt x="2" y="33"/>
                  </a:cubicBezTo>
                  <a:cubicBezTo>
                    <a:pt x="2" y="34"/>
                    <a:pt x="1" y="37"/>
                    <a:pt x="0" y="39"/>
                  </a:cubicBezTo>
                  <a:cubicBezTo>
                    <a:pt x="2" y="40"/>
                    <a:pt x="3" y="41"/>
                    <a:pt x="4" y="42"/>
                  </a:cubicBezTo>
                  <a:cubicBezTo>
                    <a:pt x="4" y="43"/>
                    <a:pt x="9" y="48"/>
                    <a:pt x="11" y="45"/>
                  </a:cubicBezTo>
                  <a:cubicBezTo>
                    <a:pt x="13" y="43"/>
                    <a:pt x="19" y="43"/>
                    <a:pt x="20" y="44"/>
                  </a:cubicBezTo>
                  <a:cubicBezTo>
                    <a:pt x="22" y="46"/>
                    <a:pt x="23" y="45"/>
                    <a:pt x="23" y="43"/>
                  </a:cubicBezTo>
                  <a:cubicBezTo>
                    <a:pt x="23" y="42"/>
                    <a:pt x="21" y="37"/>
                    <a:pt x="22" y="35"/>
                  </a:cubicBezTo>
                  <a:cubicBezTo>
                    <a:pt x="22" y="34"/>
                    <a:pt x="41" y="35"/>
                    <a:pt x="42" y="36"/>
                  </a:cubicBezTo>
                  <a:cubicBezTo>
                    <a:pt x="42" y="37"/>
                    <a:pt x="42" y="33"/>
                    <a:pt x="45" y="34"/>
                  </a:cubicBezTo>
                  <a:cubicBezTo>
                    <a:pt x="47" y="34"/>
                    <a:pt x="51" y="35"/>
                    <a:pt x="52" y="35"/>
                  </a:cubicBezTo>
                  <a:cubicBezTo>
                    <a:pt x="54" y="34"/>
                    <a:pt x="55" y="32"/>
                    <a:pt x="57" y="32"/>
                  </a:cubicBezTo>
                  <a:cubicBezTo>
                    <a:pt x="58" y="32"/>
                    <a:pt x="62" y="31"/>
                    <a:pt x="63" y="30"/>
                  </a:cubicBezTo>
                  <a:cubicBezTo>
                    <a:pt x="64" y="29"/>
                    <a:pt x="66" y="29"/>
                    <a:pt x="65" y="27"/>
                  </a:cubicBezTo>
                  <a:cubicBezTo>
                    <a:pt x="65" y="27"/>
                    <a:pt x="65" y="27"/>
                    <a:pt x="65" y="2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08" name="Google Shape;1908;p124"/>
            <p:cNvSpPr/>
            <p:nvPr/>
          </p:nvSpPr>
          <p:spPr>
            <a:xfrm>
              <a:off x="4332288" y="2611438"/>
              <a:ext cx="349250" cy="273050"/>
            </a:xfrm>
            <a:custGeom>
              <a:avLst/>
              <a:gdLst/>
              <a:ahLst/>
              <a:cxnLst/>
              <a:rect l="l" t="t" r="r" b="b"/>
              <a:pathLst>
                <a:path w="125" h="98" extrusionOk="0">
                  <a:moveTo>
                    <a:pt x="119" y="14"/>
                  </a:moveTo>
                  <a:cubicBezTo>
                    <a:pt x="119" y="13"/>
                    <a:pt x="119" y="8"/>
                    <a:pt x="119" y="4"/>
                  </a:cubicBezTo>
                  <a:cubicBezTo>
                    <a:pt x="113" y="8"/>
                    <a:pt x="113" y="8"/>
                    <a:pt x="113" y="8"/>
                  </a:cubicBezTo>
                  <a:cubicBezTo>
                    <a:pt x="113" y="8"/>
                    <a:pt x="111" y="5"/>
                    <a:pt x="107" y="3"/>
                  </a:cubicBezTo>
                  <a:cubicBezTo>
                    <a:pt x="104" y="0"/>
                    <a:pt x="96" y="0"/>
                    <a:pt x="96" y="0"/>
                  </a:cubicBezTo>
                  <a:cubicBezTo>
                    <a:pt x="61" y="22"/>
                    <a:pt x="61" y="22"/>
                    <a:pt x="61" y="22"/>
                  </a:cubicBezTo>
                  <a:cubicBezTo>
                    <a:pt x="46" y="34"/>
                    <a:pt x="46" y="34"/>
                    <a:pt x="46" y="34"/>
                  </a:cubicBezTo>
                  <a:cubicBezTo>
                    <a:pt x="46" y="34"/>
                    <a:pt x="37" y="37"/>
                    <a:pt x="34" y="38"/>
                  </a:cubicBezTo>
                  <a:cubicBezTo>
                    <a:pt x="34" y="38"/>
                    <a:pt x="33" y="38"/>
                    <a:pt x="33" y="38"/>
                  </a:cubicBezTo>
                  <a:cubicBezTo>
                    <a:pt x="33" y="44"/>
                    <a:pt x="33" y="59"/>
                    <a:pt x="32" y="59"/>
                  </a:cubicBezTo>
                  <a:cubicBezTo>
                    <a:pt x="31" y="60"/>
                    <a:pt x="31" y="64"/>
                    <a:pt x="30" y="65"/>
                  </a:cubicBezTo>
                  <a:cubicBezTo>
                    <a:pt x="29" y="66"/>
                    <a:pt x="28" y="69"/>
                    <a:pt x="25" y="69"/>
                  </a:cubicBezTo>
                  <a:cubicBezTo>
                    <a:pt x="22" y="69"/>
                    <a:pt x="15" y="70"/>
                    <a:pt x="12" y="70"/>
                  </a:cubicBezTo>
                  <a:cubicBezTo>
                    <a:pt x="9" y="69"/>
                    <a:pt x="7" y="72"/>
                    <a:pt x="6" y="72"/>
                  </a:cubicBezTo>
                  <a:cubicBezTo>
                    <a:pt x="5" y="72"/>
                    <a:pt x="3" y="72"/>
                    <a:pt x="0" y="72"/>
                  </a:cubicBezTo>
                  <a:cubicBezTo>
                    <a:pt x="0" y="74"/>
                    <a:pt x="0" y="76"/>
                    <a:pt x="1" y="77"/>
                  </a:cubicBezTo>
                  <a:cubicBezTo>
                    <a:pt x="1" y="77"/>
                    <a:pt x="2" y="80"/>
                    <a:pt x="3" y="81"/>
                  </a:cubicBezTo>
                  <a:cubicBezTo>
                    <a:pt x="5" y="82"/>
                    <a:pt x="7" y="84"/>
                    <a:pt x="7" y="86"/>
                  </a:cubicBezTo>
                  <a:cubicBezTo>
                    <a:pt x="7" y="87"/>
                    <a:pt x="7" y="89"/>
                    <a:pt x="8" y="89"/>
                  </a:cubicBezTo>
                  <a:cubicBezTo>
                    <a:pt x="10" y="89"/>
                    <a:pt x="10" y="91"/>
                    <a:pt x="12" y="92"/>
                  </a:cubicBezTo>
                  <a:cubicBezTo>
                    <a:pt x="13" y="92"/>
                    <a:pt x="15" y="90"/>
                    <a:pt x="16" y="91"/>
                  </a:cubicBezTo>
                  <a:cubicBezTo>
                    <a:pt x="16" y="92"/>
                    <a:pt x="16" y="95"/>
                    <a:pt x="16" y="95"/>
                  </a:cubicBezTo>
                  <a:cubicBezTo>
                    <a:pt x="17" y="95"/>
                    <a:pt x="18" y="96"/>
                    <a:pt x="19" y="97"/>
                  </a:cubicBezTo>
                  <a:cubicBezTo>
                    <a:pt x="19" y="95"/>
                    <a:pt x="20" y="92"/>
                    <a:pt x="22" y="93"/>
                  </a:cubicBezTo>
                  <a:cubicBezTo>
                    <a:pt x="25" y="94"/>
                    <a:pt x="23" y="96"/>
                    <a:pt x="25" y="97"/>
                  </a:cubicBezTo>
                  <a:cubicBezTo>
                    <a:pt x="27" y="98"/>
                    <a:pt x="28" y="97"/>
                    <a:pt x="28" y="96"/>
                  </a:cubicBezTo>
                  <a:cubicBezTo>
                    <a:pt x="28" y="94"/>
                    <a:pt x="31" y="91"/>
                    <a:pt x="32" y="90"/>
                  </a:cubicBezTo>
                  <a:cubicBezTo>
                    <a:pt x="33" y="89"/>
                    <a:pt x="32" y="85"/>
                    <a:pt x="34" y="83"/>
                  </a:cubicBezTo>
                  <a:cubicBezTo>
                    <a:pt x="35" y="82"/>
                    <a:pt x="39" y="83"/>
                    <a:pt x="41" y="83"/>
                  </a:cubicBezTo>
                  <a:cubicBezTo>
                    <a:pt x="43" y="84"/>
                    <a:pt x="44" y="80"/>
                    <a:pt x="46" y="82"/>
                  </a:cubicBezTo>
                  <a:cubicBezTo>
                    <a:pt x="48" y="83"/>
                    <a:pt x="51" y="82"/>
                    <a:pt x="52" y="84"/>
                  </a:cubicBezTo>
                  <a:cubicBezTo>
                    <a:pt x="54" y="85"/>
                    <a:pt x="54" y="89"/>
                    <a:pt x="57" y="88"/>
                  </a:cubicBezTo>
                  <a:cubicBezTo>
                    <a:pt x="59" y="87"/>
                    <a:pt x="62" y="86"/>
                    <a:pt x="63" y="86"/>
                  </a:cubicBezTo>
                  <a:cubicBezTo>
                    <a:pt x="65" y="86"/>
                    <a:pt x="68" y="89"/>
                    <a:pt x="70" y="89"/>
                  </a:cubicBezTo>
                  <a:cubicBezTo>
                    <a:pt x="71" y="90"/>
                    <a:pt x="76" y="90"/>
                    <a:pt x="78" y="89"/>
                  </a:cubicBezTo>
                  <a:cubicBezTo>
                    <a:pt x="79" y="88"/>
                    <a:pt x="81" y="85"/>
                    <a:pt x="83" y="86"/>
                  </a:cubicBezTo>
                  <a:cubicBezTo>
                    <a:pt x="86" y="86"/>
                    <a:pt x="92" y="85"/>
                    <a:pt x="94" y="86"/>
                  </a:cubicBezTo>
                  <a:cubicBezTo>
                    <a:pt x="95" y="87"/>
                    <a:pt x="98" y="88"/>
                    <a:pt x="100" y="87"/>
                  </a:cubicBezTo>
                  <a:cubicBezTo>
                    <a:pt x="102" y="87"/>
                    <a:pt x="104" y="83"/>
                    <a:pt x="106" y="82"/>
                  </a:cubicBezTo>
                  <a:cubicBezTo>
                    <a:pt x="107" y="82"/>
                    <a:pt x="107" y="82"/>
                    <a:pt x="107" y="82"/>
                  </a:cubicBezTo>
                  <a:cubicBezTo>
                    <a:pt x="107" y="81"/>
                    <a:pt x="107" y="80"/>
                    <a:pt x="107" y="80"/>
                  </a:cubicBezTo>
                  <a:cubicBezTo>
                    <a:pt x="107" y="75"/>
                    <a:pt x="108" y="77"/>
                    <a:pt x="109" y="73"/>
                  </a:cubicBezTo>
                  <a:cubicBezTo>
                    <a:pt x="110" y="68"/>
                    <a:pt x="121" y="57"/>
                    <a:pt x="122" y="57"/>
                  </a:cubicBezTo>
                  <a:cubicBezTo>
                    <a:pt x="123" y="56"/>
                    <a:pt x="123" y="39"/>
                    <a:pt x="123" y="37"/>
                  </a:cubicBezTo>
                  <a:cubicBezTo>
                    <a:pt x="123" y="34"/>
                    <a:pt x="123" y="31"/>
                    <a:pt x="124" y="28"/>
                  </a:cubicBezTo>
                  <a:cubicBezTo>
                    <a:pt x="125" y="25"/>
                    <a:pt x="122" y="25"/>
                    <a:pt x="123" y="22"/>
                  </a:cubicBezTo>
                  <a:cubicBezTo>
                    <a:pt x="123" y="19"/>
                    <a:pt x="119" y="16"/>
                    <a:pt x="119" y="14"/>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09" name="Google Shape;1909;p124"/>
            <p:cNvSpPr/>
            <p:nvPr/>
          </p:nvSpPr>
          <p:spPr>
            <a:xfrm>
              <a:off x="4630738" y="2611438"/>
              <a:ext cx="225425" cy="373063"/>
            </a:xfrm>
            <a:custGeom>
              <a:avLst/>
              <a:gdLst/>
              <a:ahLst/>
              <a:cxnLst/>
              <a:rect l="l" t="t" r="r" b="b"/>
              <a:pathLst>
                <a:path w="81" h="134" extrusionOk="0">
                  <a:moveTo>
                    <a:pt x="80" y="33"/>
                  </a:moveTo>
                  <a:cubicBezTo>
                    <a:pt x="19" y="0"/>
                    <a:pt x="19" y="0"/>
                    <a:pt x="19" y="0"/>
                  </a:cubicBezTo>
                  <a:cubicBezTo>
                    <a:pt x="12" y="4"/>
                    <a:pt x="12" y="4"/>
                    <a:pt x="12" y="4"/>
                  </a:cubicBezTo>
                  <a:cubicBezTo>
                    <a:pt x="12" y="8"/>
                    <a:pt x="12" y="13"/>
                    <a:pt x="12" y="14"/>
                  </a:cubicBezTo>
                  <a:cubicBezTo>
                    <a:pt x="12" y="16"/>
                    <a:pt x="16" y="19"/>
                    <a:pt x="16" y="22"/>
                  </a:cubicBezTo>
                  <a:cubicBezTo>
                    <a:pt x="15" y="25"/>
                    <a:pt x="18" y="25"/>
                    <a:pt x="17" y="28"/>
                  </a:cubicBezTo>
                  <a:cubicBezTo>
                    <a:pt x="16" y="31"/>
                    <a:pt x="16" y="34"/>
                    <a:pt x="16" y="37"/>
                  </a:cubicBezTo>
                  <a:cubicBezTo>
                    <a:pt x="16" y="39"/>
                    <a:pt x="16" y="56"/>
                    <a:pt x="15" y="57"/>
                  </a:cubicBezTo>
                  <a:cubicBezTo>
                    <a:pt x="14" y="57"/>
                    <a:pt x="3" y="68"/>
                    <a:pt x="2" y="73"/>
                  </a:cubicBezTo>
                  <a:cubicBezTo>
                    <a:pt x="1" y="77"/>
                    <a:pt x="0" y="75"/>
                    <a:pt x="0" y="80"/>
                  </a:cubicBezTo>
                  <a:cubicBezTo>
                    <a:pt x="0" y="80"/>
                    <a:pt x="0" y="81"/>
                    <a:pt x="0" y="82"/>
                  </a:cubicBezTo>
                  <a:cubicBezTo>
                    <a:pt x="1" y="82"/>
                    <a:pt x="1" y="83"/>
                    <a:pt x="2" y="84"/>
                  </a:cubicBezTo>
                  <a:cubicBezTo>
                    <a:pt x="3" y="85"/>
                    <a:pt x="3" y="87"/>
                    <a:pt x="5" y="87"/>
                  </a:cubicBezTo>
                  <a:cubicBezTo>
                    <a:pt x="8" y="87"/>
                    <a:pt x="11" y="93"/>
                    <a:pt x="10" y="95"/>
                  </a:cubicBezTo>
                  <a:cubicBezTo>
                    <a:pt x="10" y="97"/>
                    <a:pt x="12" y="98"/>
                    <a:pt x="11" y="102"/>
                  </a:cubicBezTo>
                  <a:cubicBezTo>
                    <a:pt x="11" y="106"/>
                    <a:pt x="14" y="111"/>
                    <a:pt x="15" y="112"/>
                  </a:cubicBezTo>
                  <a:cubicBezTo>
                    <a:pt x="16" y="113"/>
                    <a:pt x="14" y="113"/>
                    <a:pt x="11" y="113"/>
                  </a:cubicBezTo>
                  <a:cubicBezTo>
                    <a:pt x="9" y="113"/>
                    <a:pt x="5" y="113"/>
                    <a:pt x="5" y="114"/>
                  </a:cubicBezTo>
                  <a:cubicBezTo>
                    <a:pt x="5" y="115"/>
                    <a:pt x="3" y="117"/>
                    <a:pt x="6" y="120"/>
                  </a:cubicBezTo>
                  <a:cubicBezTo>
                    <a:pt x="10" y="123"/>
                    <a:pt x="12" y="124"/>
                    <a:pt x="13" y="127"/>
                  </a:cubicBezTo>
                  <a:cubicBezTo>
                    <a:pt x="14" y="130"/>
                    <a:pt x="15" y="133"/>
                    <a:pt x="16" y="133"/>
                  </a:cubicBezTo>
                  <a:cubicBezTo>
                    <a:pt x="17" y="134"/>
                    <a:pt x="19" y="134"/>
                    <a:pt x="21" y="131"/>
                  </a:cubicBezTo>
                  <a:cubicBezTo>
                    <a:pt x="22" y="129"/>
                    <a:pt x="24" y="134"/>
                    <a:pt x="26" y="131"/>
                  </a:cubicBezTo>
                  <a:cubicBezTo>
                    <a:pt x="28" y="129"/>
                    <a:pt x="33" y="130"/>
                    <a:pt x="35" y="129"/>
                  </a:cubicBezTo>
                  <a:cubicBezTo>
                    <a:pt x="36" y="128"/>
                    <a:pt x="40" y="126"/>
                    <a:pt x="42" y="125"/>
                  </a:cubicBezTo>
                  <a:cubicBezTo>
                    <a:pt x="43" y="124"/>
                    <a:pt x="40" y="122"/>
                    <a:pt x="42" y="121"/>
                  </a:cubicBezTo>
                  <a:cubicBezTo>
                    <a:pt x="44" y="120"/>
                    <a:pt x="51" y="122"/>
                    <a:pt x="54" y="118"/>
                  </a:cubicBezTo>
                  <a:cubicBezTo>
                    <a:pt x="56" y="115"/>
                    <a:pt x="60" y="112"/>
                    <a:pt x="62" y="110"/>
                  </a:cubicBezTo>
                  <a:cubicBezTo>
                    <a:pt x="63" y="109"/>
                    <a:pt x="62" y="108"/>
                    <a:pt x="63" y="107"/>
                  </a:cubicBezTo>
                  <a:cubicBezTo>
                    <a:pt x="65" y="105"/>
                    <a:pt x="68" y="103"/>
                    <a:pt x="70" y="104"/>
                  </a:cubicBezTo>
                  <a:cubicBezTo>
                    <a:pt x="70" y="104"/>
                    <a:pt x="71" y="104"/>
                    <a:pt x="71" y="104"/>
                  </a:cubicBezTo>
                  <a:cubicBezTo>
                    <a:pt x="71" y="104"/>
                    <a:pt x="71" y="104"/>
                    <a:pt x="71" y="104"/>
                  </a:cubicBezTo>
                  <a:cubicBezTo>
                    <a:pt x="72" y="100"/>
                    <a:pt x="72" y="100"/>
                    <a:pt x="72" y="100"/>
                  </a:cubicBezTo>
                  <a:cubicBezTo>
                    <a:pt x="72" y="100"/>
                    <a:pt x="68" y="98"/>
                    <a:pt x="68" y="95"/>
                  </a:cubicBezTo>
                  <a:cubicBezTo>
                    <a:pt x="68" y="92"/>
                    <a:pt x="69" y="90"/>
                    <a:pt x="67" y="90"/>
                  </a:cubicBezTo>
                  <a:cubicBezTo>
                    <a:pt x="64" y="90"/>
                    <a:pt x="64" y="87"/>
                    <a:pt x="66" y="85"/>
                  </a:cubicBezTo>
                  <a:cubicBezTo>
                    <a:pt x="68" y="83"/>
                    <a:pt x="63" y="79"/>
                    <a:pt x="66" y="79"/>
                  </a:cubicBezTo>
                  <a:cubicBezTo>
                    <a:pt x="70" y="79"/>
                    <a:pt x="67" y="74"/>
                    <a:pt x="70" y="73"/>
                  </a:cubicBezTo>
                  <a:cubicBezTo>
                    <a:pt x="72" y="73"/>
                    <a:pt x="73" y="71"/>
                    <a:pt x="73" y="68"/>
                  </a:cubicBezTo>
                  <a:cubicBezTo>
                    <a:pt x="73" y="66"/>
                    <a:pt x="78" y="64"/>
                    <a:pt x="79" y="64"/>
                  </a:cubicBezTo>
                  <a:cubicBezTo>
                    <a:pt x="81" y="63"/>
                    <a:pt x="80" y="55"/>
                    <a:pt x="80" y="55"/>
                  </a:cubicBezTo>
                  <a:lnTo>
                    <a:pt x="80" y="33"/>
                  </a:ln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10" name="Google Shape;1910;p124"/>
            <p:cNvSpPr/>
            <p:nvPr/>
          </p:nvSpPr>
          <p:spPr>
            <a:xfrm>
              <a:off x="4867275" y="2405063"/>
              <a:ext cx="246063" cy="244475"/>
            </a:xfrm>
            <a:custGeom>
              <a:avLst/>
              <a:gdLst/>
              <a:ahLst/>
              <a:cxnLst/>
              <a:rect l="l" t="t" r="r" b="b"/>
              <a:pathLst>
                <a:path w="88" h="88" extrusionOk="0">
                  <a:moveTo>
                    <a:pt x="83" y="19"/>
                  </a:moveTo>
                  <a:cubicBezTo>
                    <a:pt x="77" y="5"/>
                    <a:pt x="77" y="5"/>
                    <a:pt x="77" y="5"/>
                  </a:cubicBezTo>
                  <a:cubicBezTo>
                    <a:pt x="76" y="6"/>
                    <a:pt x="76" y="6"/>
                    <a:pt x="76" y="6"/>
                  </a:cubicBezTo>
                  <a:cubicBezTo>
                    <a:pt x="75" y="7"/>
                    <a:pt x="71" y="5"/>
                    <a:pt x="67" y="6"/>
                  </a:cubicBezTo>
                  <a:cubicBezTo>
                    <a:pt x="64" y="7"/>
                    <a:pt x="61" y="6"/>
                    <a:pt x="57" y="4"/>
                  </a:cubicBezTo>
                  <a:cubicBezTo>
                    <a:pt x="54" y="2"/>
                    <a:pt x="42" y="4"/>
                    <a:pt x="41" y="7"/>
                  </a:cubicBezTo>
                  <a:cubicBezTo>
                    <a:pt x="39" y="9"/>
                    <a:pt x="35" y="9"/>
                    <a:pt x="32" y="7"/>
                  </a:cubicBezTo>
                  <a:cubicBezTo>
                    <a:pt x="28" y="6"/>
                    <a:pt x="23" y="4"/>
                    <a:pt x="17" y="3"/>
                  </a:cubicBezTo>
                  <a:cubicBezTo>
                    <a:pt x="11" y="3"/>
                    <a:pt x="6" y="2"/>
                    <a:pt x="5" y="0"/>
                  </a:cubicBezTo>
                  <a:cubicBezTo>
                    <a:pt x="4" y="1"/>
                    <a:pt x="4" y="2"/>
                    <a:pt x="4" y="2"/>
                  </a:cubicBezTo>
                  <a:cubicBezTo>
                    <a:pt x="2" y="8"/>
                    <a:pt x="5" y="9"/>
                    <a:pt x="3" y="12"/>
                  </a:cubicBezTo>
                  <a:cubicBezTo>
                    <a:pt x="0" y="15"/>
                    <a:pt x="3" y="19"/>
                    <a:pt x="3" y="24"/>
                  </a:cubicBezTo>
                  <a:cubicBezTo>
                    <a:pt x="3" y="28"/>
                    <a:pt x="3" y="64"/>
                    <a:pt x="3" y="86"/>
                  </a:cubicBezTo>
                  <a:cubicBezTo>
                    <a:pt x="52" y="86"/>
                    <a:pt x="52" y="86"/>
                    <a:pt x="52" y="86"/>
                  </a:cubicBezTo>
                  <a:cubicBezTo>
                    <a:pt x="52" y="86"/>
                    <a:pt x="53" y="85"/>
                    <a:pt x="55" y="84"/>
                  </a:cubicBezTo>
                  <a:cubicBezTo>
                    <a:pt x="56" y="83"/>
                    <a:pt x="59" y="86"/>
                    <a:pt x="59" y="86"/>
                  </a:cubicBezTo>
                  <a:cubicBezTo>
                    <a:pt x="69" y="86"/>
                    <a:pt x="69" y="86"/>
                    <a:pt x="69" y="86"/>
                  </a:cubicBezTo>
                  <a:cubicBezTo>
                    <a:pt x="69" y="86"/>
                    <a:pt x="71" y="88"/>
                    <a:pt x="73" y="88"/>
                  </a:cubicBezTo>
                  <a:cubicBezTo>
                    <a:pt x="76" y="88"/>
                    <a:pt x="74" y="84"/>
                    <a:pt x="78" y="84"/>
                  </a:cubicBezTo>
                  <a:cubicBezTo>
                    <a:pt x="82" y="84"/>
                    <a:pt x="81" y="78"/>
                    <a:pt x="83" y="78"/>
                  </a:cubicBezTo>
                  <a:cubicBezTo>
                    <a:pt x="86" y="78"/>
                    <a:pt x="85" y="79"/>
                    <a:pt x="88" y="76"/>
                  </a:cubicBezTo>
                  <a:cubicBezTo>
                    <a:pt x="88" y="76"/>
                    <a:pt x="88" y="75"/>
                    <a:pt x="88" y="75"/>
                  </a:cubicBezTo>
                  <a:cubicBezTo>
                    <a:pt x="88" y="74"/>
                    <a:pt x="88" y="73"/>
                    <a:pt x="88" y="72"/>
                  </a:cubicBezTo>
                  <a:cubicBezTo>
                    <a:pt x="88" y="68"/>
                    <a:pt x="86" y="69"/>
                    <a:pt x="84" y="63"/>
                  </a:cubicBezTo>
                  <a:cubicBezTo>
                    <a:pt x="83" y="58"/>
                    <a:pt x="76" y="50"/>
                    <a:pt x="76" y="47"/>
                  </a:cubicBezTo>
                  <a:cubicBezTo>
                    <a:pt x="75" y="44"/>
                    <a:pt x="72" y="42"/>
                    <a:pt x="72" y="39"/>
                  </a:cubicBezTo>
                  <a:cubicBezTo>
                    <a:pt x="72" y="35"/>
                    <a:pt x="70" y="35"/>
                    <a:pt x="66" y="30"/>
                  </a:cubicBezTo>
                  <a:cubicBezTo>
                    <a:pt x="63" y="24"/>
                    <a:pt x="62" y="15"/>
                    <a:pt x="63" y="15"/>
                  </a:cubicBezTo>
                  <a:cubicBezTo>
                    <a:pt x="64" y="15"/>
                    <a:pt x="67" y="23"/>
                    <a:pt x="68" y="25"/>
                  </a:cubicBezTo>
                  <a:cubicBezTo>
                    <a:pt x="69" y="28"/>
                    <a:pt x="73" y="36"/>
                    <a:pt x="76" y="36"/>
                  </a:cubicBezTo>
                  <a:cubicBezTo>
                    <a:pt x="79" y="36"/>
                    <a:pt x="80" y="24"/>
                    <a:pt x="81" y="24"/>
                  </a:cubicBezTo>
                  <a:cubicBezTo>
                    <a:pt x="81" y="24"/>
                    <a:pt x="81" y="25"/>
                    <a:pt x="81" y="25"/>
                  </a:cubicBezTo>
                  <a:cubicBezTo>
                    <a:pt x="81" y="23"/>
                    <a:pt x="81" y="23"/>
                    <a:pt x="81" y="23"/>
                  </a:cubicBezTo>
                  <a:lnTo>
                    <a:pt x="83" y="19"/>
                  </a:ln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11" name="Google Shape;1911;p124"/>
            <p:cNvSpPr/>
            <p:nvPr/>
          </p:nvSpPr>
          <p:spPr>
            <a:xfrm>
              <a:off x="4524375" y="3098800"/>
              <a:ext cx="128588" cy="141288"/>
            </a:xfrm>
            <a:custGeom>
              <a:avLst/>
              <a:gdLst/>
              <a:ahLst/>
              <a:cxnLst/>
              <a:rect l="l" t="t" r="r" b="b"/>
              <a:pathLst>
                <a:path w="46" h="51" extrusionOk="0">
                  <a:moveTo>
                    <a:pt x="23" y="48"/>
                  </a:moveTo>
                  <a:cubicBezTo>
                    <a:pt x="27" y="48"/>
                    <a:pt x="25" y="46"/>
                    <a:pt x="24" y="42"/>
                  </a:cubicBezTo>
                  <a:cubicBezTo>
                    <a:pt x="22" y="38"/>
                    <a:pt x="26" y="38"/>
                    <a:pt x="29" y="38"/>
                  </a:cubicBezTo>
                  <a:cubicBezTo>
                    <a:pt x="31" y="38"/>
                    <a:pt x="30" y="34"/>
                    <a:pt x="32" y="34"/>
                  </a:cubicBezTo>
                  <a:cubicBezTo>
                    <a:pt x="34" y="34"/>
                    <a:pt x="35" y="39"/>
                    <a:pt x="37" y="39"/>
                  </a:cubicBezTo>
                  <a:cubicBezTo>
                    <a:pt x="39" y="38"/>
                    <a:pt x="40" y="40"/>
                    <a:pt x="43" y="40"/>
                  </a:cubicBezTo>
                  <a:cubicBezTo>
                    <a:pt x="45" y="39"/>
                    <a:pt x="45" y="34"/>
                    <a:pt x="45" y="30"/>
                  </a:cubicBezTo>
                  <a:cubicBezTo>
                    <a:pt x="45" y="27"/>
                    <a:pt x="46" y="24"/>
                    <a:pt x="43" y="22"/>
                  </a:cubicBezTo>
                  <a:cubicBezTo>
                    <a:pt x="41" y="21"/>
                    <a:pt x="39" y="17"/>
                    <a:pt x="42" y="16"/>
                  </a:cubicBezTo>
                  <a:cubicBezTo>
                    <a:pt x="45" y="14"/>
                    <a:pt x="45" y="11"/>
                    <a:pt x="43" y="9"/>
                  </a:cubicBezTo>
                  <a:cubicBezTo>
                    <a:pt x="40" y="7"/>
                    <a:pt x="35" y="11"/>
                    <a:pt x="35" y="9"/>
                  </a:cubicBezTo>
                  <a:cubicBezTo>
                    <a:pt x="35" y="8"/>
                    <a:pt x="35" y="4"/>
                    <a:pt x="36" y="1"/>
                  </a:cubicBezTo>
                  <a:cubicBezTo>
                    <a:pt x="30" y="1"/>
                    <a:pt x="24" y="0"/>
                    <a:pt x="24" y="0"/>
                  </a:cubicBezTo>
                  <a:cubicBezTo>
                    <a:pt x="22" y="1"/>
                    <a:pt x="22" y="1"/>
                    <a:pt x="22" y="1"/>
                  </a:cubicBezTo>
                  <a:cubicBezTo>
                    <a:pt x="23" y="7"/>
                    <a:pt x="22" y="11"/>
                    <a:pt x="22" y="11"/>
                  </a:cubicBezTo>
                  <a:cubicBezTo>
                    <a:pt x="22" y="11"/>
                    <a:pt x="13" y="12"/>
                    <a:pt x="11" y="12"/>
                  </a:cubicBezTo>
                  <a:cubicBezTo>
                    <a:pt x="11" y="12"/>
                    <a:pt x="9" y="12"/>
                    <a:pt x="7" y="12"/>
                  </a:cubicBezTo>
                  <a:cubicBezTo>
                    <a:pt x="7" y="13"/>
                    <a:pt x="6" y="13"/>
                    <a:pt x="6" y="14"/>
                  </a:cubicBezTo>
                  <a:cubicBezTo>
                    <a:pt x="5" y="15"/>
                    <a:pt x="8" y="16"/>
                    <a:pt x="9" y="18"/>
                  </a:cubicBezTo>
                  <a:cubicBezTo>
                    <a:pt x="10" y="19"/>
                    <a:pt x="4" y="19"/>
                    <a:pt x="5" y="21"/>
                  </a:cubicBezTo>
                  <a:cubicBezTo>
                    <a:pt x="5" y="23"/>
                    <a:pt x="3" y="25"/>
                    <a:pt x="1" y="26"/>
                  </a:cubicBezTo>
                  <a:cubicBezTo>
                    <a:pt x="0" y="27"/>
                    <a:pt x="5" y="32"/>
                    <a:pt x="5" y="33"/>
                  </a:cubicBezTo>
                  <a:cubicBezTo>
                    <a:pt x="5" y="35"/>
                    <a:pt x="7" y="36"/>
                    <a:pt x="11" y="41"/>
                  </a:cubicBezTo>
                  <a:cubicBezTo>
                    <a:pt x="15" y="45"/>
                    <a:pt x="13" y="46"/>
                    <a:pt x="19" y="51"/>
                  </a:cubicBezTo>
                  <a:cubicBezTo>
                    <a:pt x="20" y="50"/>
                    <a:pt x="21" y="48"/>
                    <a:pt x="23" y="48"/>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12" name="Google Shape;1912;p124"/>
            <p:cNvSpPr/>
            <p:nvPr/>
          </p:nvSpPr>
          <p:spPr>
            <a:xfrm>
              <a:off x="4538663" y="3101975"/>
              <a:ext cx="50800" cy="30163"/>
            </a:xfrm>
            <a:custGeom>
              <a:avLst/>
              <a:gdLst/>
              <a:ahLst/>
              <a:cxnLst/>
              <a:rect l="l" t="t" r="r" b="b"/>
              <a:pathLst>
                <a:path w="18" h="11" extrusionOk="0">
                  <a:moveTo>
                    <a:pt x="17" y="10"/>
                  </a:moveTo>
                  <a:cubicBezTo>
                    <a:pt x="17" y="10"/>
                    <a:pt x="18" y="6"/>
                    <a:pt x="17" y="0"/>
                  </a:cubicBezTo>
                  <a:cubicBezTo>
                    <a:pt x="15" y="0"/>
                    <a:pt x="15" y="0"/>
                    <a:pt x="15" y="0"/>
                  </a:cubicBezTo>
                  <a:cubicBezTo>
                    <a:pt x="4" y="0"/>
                    <a:pt x="4" y="0"/>
                    <a:pt x="4" y="0"/>
                  </a:cubicBezTo>
                  <a:cubicBezTo>
                    <a:pt x="4" y="0"/>
                    <a:pt x="4" y="0"/>
                    <a:pt x="4" y="1"/>
                  </a:cubicBezTo>
                  <a:cubicBezTo>
                    <a:pt x="5" y="2"/>
                    <a:pt x="5" y="5"/>
                    <a:pt x="2" y="6"/>
                  </a:cubicBezTo>
                  <a:cubicBezTo>
                    <a:pt x="0" y="7"/>
                    <a:pt x="0" y="9"/>
                    <a:pt x="2" y="9"/>
                  </a:cubicBezTo>
                  <a:cubicBezTo>
                    <a:pt x="3" y="9"/>
                    <a:pt x="3" y="10"/>
                    <a:pt x="2" y="11"/>
                  </a:cubicBezTo>
                  <a:cubicBezTo>
                    <a:pt x="4" y="11"/>
                    <a:pt x="6" y="11"/>
                    <a:pt x="6" y="11"/>
                  </a:cubicBezTo>
                  <a:cubicBezTo>
                    <a:pt x="8" y="11"/>
                    <a:pt x="17" y="10"/>
                    <a:pt x="17" y="1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13" name="Google Shape;1913;p124"/>
            <p:cNvSpPr/>
            <p:nvPr/>
          </p:nvSpPr>
          <p:spPr>
            <a:xfrm>
              <a:off x="4578350" y="3068638"/>
              <a:ext cx="158750" cy="196850"/>
            </a:xfrm>
            <a:custGeom>
              <a:avLst/>
              <a:gdLst/>
              <a:ahLst/>
              <a:cxnLst/>
              <a:rect l="l" t="t" r="r" b="b"/>
              <a:pathLst>
                <a:path w="57" h="71" extrusionOk="0">
                  <a:moveTo>
                    <a:pt x="15" y="67"/>
                  </a:moveTo>
                  <a:cubicBezTo>
                    <a:pt x="17" y="67"/>
                    <a:pt x="18" y="70"/>
                    <a:pt x="21" y="67"/>
                  </a:cubicBezTo>
                  <a:cubicBezTo>
                    <a:pt x="24" y="65"/>
                    <a:pt x="27" y="65"/>
                    <a:pt x="27" y="68"/>
                  </a:cubicBezTo>
                  <a:cubicBezTo>
                    <a:pt x="27" y="70"/>
                    <a:pt x="28" y="70"/>
                    <a:pt x="31" y="67"/>
                  </a:cubicBezTo>
                  <a:cubicBezTo>
                    <a:pt x="33" y="65"/>
                    <a:pt x="36" y="68"/>
                    <a:pt x="36" y="63"/>
                  </a:cubicBezTo>
                  <a:cubicBezTo>
                    <a:pt x="36" y="58"/>
                    <a:pt x="39" y="62"/>
                    <a:pt x="39" y="57"/>
                  </a:cubicBezTo>
                  <a:cubicBezTo>
                    <a:pt x="39" y="51"/>
                    <a:pt x="39" y="46"/>
                    <a:pt x="39" y="43"/>
                  </a:cubicBezTo>
                  <a:cubicBezTo>
                    <a:pt x="39" y="41"/>
                    <a:pt x="46" y="39"/>
                    <a:pt x="46" y="35"/>
                  </a:cubicBezTo>
                  <a:cubicBezTo>
                    <a:pt x="46" y="31"/>
                    <a:pt x="52" y="23"/>
                    <a:pt x="52" y="18"/>
                  </a:cubicBezTo>
                  <a:cubicBezTo>
                    <a:pt x="52" y="13"/>
                    <a:pt x="54" y="12"/>
                    <a:pt x="55" y="9"/>
                  </a:cubicBezTo>
                  <a:cubicBezTo>
                    <a:pt x="56" y="7"/>
                    <a:pt x="57" y="4"/>
                    <a:pt x="56" y="1"/>
                  </a:cubicBezTo>
                  <a:cubicBezTo>
                    <a:pt x="56" y="1"/>
                    <a:pt x="56" y="1"/>
                    <a:pt x="56" y="1"/>
                  </a:cubicBezTo>
                  <a:cubicBezTo>
                    <a:pt x="49" y="0"/>
                    <a:pt x="49" y="0"/>
                    <a:pt x="49" y="0"/>
                  </a:cubicBezTo>
                  <a:cubicBezTo>
                    <a:pt x="46" y="1"/>
                    <a:pt x="46" y="1"/>
                    <a:pt x="46" y="1"/>
                  </a:cubicBezTo>
                  <a:cubicBezTo>
                    <a:pt x="41" y="2"/>
                    <a:pt x="41" y="2"/>
                    <a:pt x="41" y="2"/>
                  </a:cubicBezTo>
                  <a:cubicBezTo>
                    <a:pt x="41" y="2"/>
                    <a:pt x="42" y="5"/>
                    <a:pt x="40" y="8"/>
                  </a:cubicBezTo>
                  <a:cubicBezTo>
                    <a:pt x="38" y="10"/>
                    <a:pt x="37" y="16"/>
                    <a:pt x="37" y="16"/>
                  </a:cubicBezTo>
                  <a:cubicBezTo>
                    <a:pt x="37" y="16"/>
                    <a:pt x="29" y="11"/>
                    <a:pt x="26" y="12"/>
                  </a:cubicBezTo>
                  <a:cubicBezTo>
                    <a:pt x="25" y="12"/>
                    <a:pt x="21" y="12"/>
                    <a:pt x="17" y="12"/>
                  </a:cubicBezTo>
                  <a:cubicBezTo>
                    <a:pt x="16" y="15"/>
                    <a:pt x="16" y="19"/>
                    <a:pt x="16" y="20"/>
                  </a:cubicBezTo>
                  <a:cubicBezTo>
                    <a:pt x="16" y="22"/>
                    <a:pt x="21" y="18"/>
                    <a:pt x="24" y="20"/>
                  </a:cubicBezTo>
                  <a:cubicBezTo>
                    <a:pt x="26" y="22"/>
                    <a:pt x="26" y="25"/>
                    <a:pt x="23" y="27"/>
                  </a:cubicBezTo>
                  <a:cubicBezTo>
                    <a:pt x="20" y="28"/>
                    <a:pt x="22" y="32"/>
                    <a:pt x="24" y="33"/>
                  </a:cubicBezTo>
                  <a:cubicBezTo>
                    <a:pt x="27" y="35"/>
                    <a:pt x="26" y="38"/>
                    <a:pt x="26" y="41"/>
                  </a:cubicBezTo>
                  <a:cubicBezTo>
                    <a:pt x="26" y="45"/>
                    <a:pt x="26" y="50"/>
                    <a:pt x="24" y="51"/>
                  </a:cubicBezTo>
                  <a:cubicBezTo>
                    <a:pt x="21" y="51"/>
                    <a:pt x="20" y="49"/>
                    <a:pt x="18" y="50"/>
                  </a:cubicBezTo>
                  <a:cubicBezTo>
                    <a:pt x="16" y="50"/>
                    <a:pt x="15" y="45"/>
                    <a:pt x="13" y="45"/>
                  </a:cubicBezTo>
                  <a:cubicBezTo>
                    <a:pt x="11" y="45"/>
                    <a:pt x="12" y="49"/>
                    <a:pt x="10" y="49"/>
                  </a:cubicBezTo>
                  <a:cubicBezTo>
                    <a:pt x="7" y="49"/>
                    <a:pt x="3" y="49"/>
                    <a:pt x="5" y="53"/>
                  </a:cubicBezTo>
                  <a:cubicBezTo>
                    <a:pt x="6" y="57"/>
                    <a:pt x="8" y="59"/>
                    <a:pt x="4" y="59"/>
                  </a:cubicBezTo>
                  <a:cubicBezTo>
                    <a:pt x="2" y="59"/>
                    <a:pt x="1" y="61"/>
                    <a:pt x="0" y="62"/>
                  </a:cubicBezTo>
                  <a:cubicBezTo>
                    <a:pt x="0" y="62"/>
                    <a:pt x="1" y="62"/>
                    <a:pt x="1" y="62"/>
                  </a:cubicBezTo>
                  <a:cubicBezTo>
                    <a:pt x="4" y="65"/>
                    <a:pt x="6" y="68"/>
                    <a:pt x="8" y="71"/>
                  </a:cubicBezTo>
                  <a:cubicBezTo>
                    <a:pt x="11" y="69"/>
                    <a:pt x="15" y="67"/>
                    <a:pt x="15" y="6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14" name="Google Shape;1914;p124"/>
            <p:cNvSpPr/>
            <p:nvPr/>
          </p:nvSpPr>
          <p:spPr>
            <a:xfrm>
              <a:off x="4806950" y="2613025"/>
              <a:ext cx="369888" cy="460375"/>
            </a:xfrm>
            <a:custGeom>
              <a:avLst/>
              <a:gdLst/>
              <a:ahLst/>
              <a:cxnLst/>
              <a:rect l="l" t="t" r="r" b="b"/>
              <a:pathLst>
                <a:path w="133" h="165" extrusionOk="0">
                  <a:moveTo>
                    <a:pt x="105" y="3"/>
                  </a:moveTo>
                  <a:cubicBezTo>
                    <a:pt x="103" y="3"/>
                    <a:pt x="104" y="9"/>
                    <a:pt x="100" y="9"/>
                  </a:cubicBezTo>
                  <a:cubicBezTo>
                    <a:pt x="96" y="9"/>
                    <a:pt x="98" y="13"/>
                    <a:pt x="95" y="13"/>
                  </a:cubicBezTo>
                  <a:cubicBezTo>
                    <a:pt x="93" y="13"/>
                    <a:pt x="91" y="11"/>
                    <a:pt x="91" y="11"/>
                  </a:cubicBezTo>
                  <a:cubicBezTo>
                    <a:pt x="81" y="11"/>
                    <a:pt x="81" y="11"/>
                    <a:pt x="81" y="11"/>
                  </a:cubicBezTo>
                  <a:cubicBezTo>
                    <a:pt x="81" y="11"/>
                    <a:pt x="78" y="8"/>
                    <a:pt x="77" y="9"/>
                  </a:cubicBezTo>
                  <a:cubicBezTo>
                    <a:pt x="75" y="10"/>
                    <a:pt x="74" y="11"/>
                    <a:pt x="74" y="11"/>
                  </a:cubicBezTo>
                  <a:cubicBezTo>
                    <a:pt x="25" y="11"/>
                    <a:pt x="25" y="11"/>
                    <a:pt x="25" y="11"/>
                  </a:cubicBezTo>
                  <a:cubicBezTo>
                    <a:pt x="25" y="21"/>
                    <a:pt x="25" y="28"/>
                    <a:pt x="25" y="28"/>
                  </a:cubicBezTo>
                  <a:cubicBezTo>
                    <a:pt x="17" y="28"/>
                    <a:pt x="17" y="28"/>
                    <a:pt x="17" y="28"/>
                  </a:cubicBezTo>
                  <a:cubicBezTo>
                    <a:pt x="17" y="54"/>
                    <a:pt x="17" y="54"/>
                    <a:pt x="17" y="54"/>
                  </a:cubicBezTo>
                  <a:cubicBezTo>
                    <a:pt x="17" y="54"/>
                    <a:pt x="18" y="62"/>
                    <a:pt x="16" y="63"/>
                  </a:cubicBezTo>
                  <a:cubicBezTo>
                    <a:pt x="15" y="63"/>
                    <a:pt x="10" y="65"/>
                    <a:pt x="10" y="67"/>
                  </a:cubicBezTo>
                  <a:cubicBezTo>
                    <a:pt x="10" y="70"/>
                    <a:pt x="9" y="72"/>
                    <a:pt x="7" y="72"/>
                  </a:cubicBezTo>
                  <a:cubicBezTo>
                    <a:pt x="4" y="73"/>
                    <a:pt x="7" y="78"/>
                    <a:pt x="3" y="78"/>
                  </a:cubicBezTo>
                  <a:cubicBezTo>
                    <a:pt x="0" y="78"/>
                    <a:pt x="5" y="82"/>
                    <a:pt x="3" y="84"/>
                  </a:cubicBezTo>
                  <a:cubicBezTo>
                    <a:pt x="1" y="86"/>
                    <a:pt x="1" y="89"/>
                    <a:pt x="4" y="89"/>
                  </a:cubicBezTo>
                  <a:cubicBezTo>
                    <a:pt x="6" y="89"/>
                    <a:pt x="5" y="91"/>
                    <a:pt x="5" y="94"/>
                  </a:cubicBezTo>
                  <a:cubicBezTo>
                    <a:pt x="5" y="97"/>
                    <a:pt x="9" y="99"/>
                    <a:pt x="9" y="99"/>
                  </a:cubicBezTo>
                  <a:cubicBezTo>
                    <a:pt x="8" y="103"/>
                    <a:pt x="8" y="103"/>
                    <a:pt x="8" y="103"/>
                  </a:cubicBezTo>
                  <a:cubicBezTo>
                    <a:pt x="8" y="103"/>
                    <a:pt x="13" y="109"/>
                    <a:pt x="14" y="111"/>
                  </a:cubicBezTo>
                  <a:cubicBezTo>
                    <a:pt x="14" y="112"/>
                    <a:pt x="17" y="116"/>
                    <a:pt x="14" y="118"/>
                  </a:cubicBezTo>
                  <a:cubicBezTo>
                    <a:pt x="12" y="119"/>
                    <a:pt x="13" y="121"/>
                    <a:pt x="13" y="121"/>
                  </a:cubicBezTo>
                  <a:cubicBezTo>
                    <a:pt x="17" y="121"/>
                    <a:pt x="17" y="121"/>
                    <a:pt x="17" y="121"/>
                  </a:cubicBezTo>
                  <a:cubicBezTo>
                    <a:pt x="18" y="124"/>
                    <a:pt x="18" y="124"/>
                    <a:pt x="18" y="124"/>
                  </a:cubicBezTo>
                  <a:cubicBezTo>
                    <a:pt x="18" y="124"/>
                    <a:pt x="22" y="124"/>
                    <a:pt x="24" y="127"/>
                  </a:cubicBezTo>
                  <a:cubicBezTo>
                    <a:pt x="27" y="130"/>
                    <a:pt x="28" y="130"/>
                    <a:pt x="28" y="132"/>
                  </a:cubicBezTo>
                  <a:cubicBezTo>
                    <a:pt x="28" y="133"/>
                    <a:pt x="30" y="134"/>
                    <a:pt x="33" y="136"/>
                  </a:cubicBezTo>
                  <a:cubicBezTo>
                    <a:pt x="36" y="139"/>
                    <a:pt x="36" y="140"/>
                    <a:pt x="36" y="142"/>
                  </a:cubicBezTo>
                  <a:cubicBezTo>
                    <a:pt x="36" y="143"/>
                    <a:pt x="41" y="146"/>
                    <a:pt x="41" y="146"/>
                  </a:cubicBezTo>
                  <a:cubicBezTo>
                    <a:pt x="43" y="150"/>
                    <a:pt x="43" y="150"/>
                    <a:pt x="43" y="150"/>
                  </a:cubicBezTo>
                  <a:cubicBezTo>
                    <a:pt x="44" y="151"/>
                    <a:pt x="45" y="151"/>
                    <a:pt x="45" y="152"/>
                  </a:cubicBezTo>
                  <a:cubicBezTo>
                    <a:pt x="46" y="155"/>
                    <a:pt x="49" y="156"/>
                    <a:pt x="49" y="156"/>
                  </a:cubicBezTo>
                  <a:cubicBezTo>
                    <a:pt x="49" y="156"/>
                    <a:pt x="52" y="158"/>
                    <a:pt x="54" y="156"/>
                  </a:cubicBezTo>
                  <a:cubicBezTo>
                    <a:pt x="56" y="154"/>
                    <a:pt x="58" y="157"/>
                    <a:pt x="58" y="157"/>
                  </a:cubicBezTo>
                  <a:cubicBezTo>
                    <a:pt x="58" y="157"/>
                    <a:pt x="61" y="155"/>
                    <a:pt x="62" y="156"/>
                  </a:cubicBezTo>
                  <a:cubicBezTo>
                    <a:pt x="63" y="156"/>
                    <a:pt x="68" y="160"/>
                    <a:pt x="71" y="164"/>
                  </a:cubicBezTo>
                  <a:cubicBezTo>
                    <a:pt x="72" y="163"/>
                    <a:pt x="76" y="162"/>
                    <a:pt x="77" y="162"/>
                  </a:cubicBezTo>
                  <a:cubicBezTo>
                    <a:pt x="79" y="162"/>
                    <a:pt x="82" y="165"/>
                    <a:pt x="82" y="164"/>
                  </a:cubicBezTo>
                  <a:cubicBezTo>
                    <a:pt x="83" y="163"/>
                    <a:pt x="87" y="161"/>
                    <a:pt x="88" y="162"/>
                  </a:cubicBezTo>
                  <a:cubicBezTo>
                    <a:pt x="90" y="162"/>
                    <a:pt x="93" y="163"/>
                    <a:pt x="93" y="161"/>
                  </a:cubicBezTo>
                  <a:cubicBezTo>
                    <a:pt x="93" y="160"/>
                    <a:pt x="95" y="160"/>
                    <a:pt x="96" y="159"/>
                  </a:cubicBezTo>
                  <a:cubicBezTo>
                    <a:pt x="96" y="158"/>
                    <a:pt x="97" y="158"/>
                    <a:pt x="97" y="157"/>
                  </a:cubicBezTo>
                  <a:cubicBezTo>
                    <a:pt x="97" y="156"/>
                    <a:pt x="102" y="153"/>
                    <a:pt x="103" y="153"/>
                  </a:cubicBezTo>
                  <a:cubicBezTo>
                    <a:pt x="105" y="153"/>
                    <a:pt x="107" y="153"/>
                    <a:pt x="108" y="154"/>
                  </a:cubicBezTo>
                  <a:cubicBezTo>
                    <a:pt x="109" y="154"/>
                    <a:pt x="109" y="155"/>
                    <a:pt x="110" y="155"/>
                  </a:cubicBezTo>
                  <a:cubicBezTo>
                    <a:pt x="111" y="150"/>
                    <a:pt x="112" y="148"/>
                    <a:pt x="110" y="148"/>
                  </a:cubicBezTo>
                  <a:cubicBezTo>
                    <a:pt x="108" y="148"/>
                    <a:pt x="104" y="146"/>
                    <a:pt x="103" y="142"/>
                  </a:cubicBezTo>
                  <a:cubicBezTo>
                    <a:pt x="101" y="138"/>
                    <a:pt x="97" y="135"/>
                    <a:pt x="96" y="133"/>
                  </a:cubicBezTo>
                  <a:cubicBezTo>
                    <a:pt x="95" y="130"/>
                    <a:pt x="89" y="131"/>
                    <a:pt x="88" y="129"/>
                  </a:cubicBezTo>
                  <a:cubicBezTo>
                    <a:pt x="87" y="127"/>
                    <a:pt x="90" y="127"/>
                    <a:pt x="90" y="124"/>
                  </a:cubicBezTo>
                  <a:cubicBezTo>
                    <a:pt x="90" y="122"/>
                    <a:pt x="96" y="123"/>
                    <a:pt x="96" y="123"/>
                  </a:cubicBezTo>
                  <a:cubicBezTo>
                    <a:pt x="97" y="122"/>
                    <a:pt x="97" y="117"/>
                    <a:pt x="97" y="114"/>
                  </a:cubicBezTo>
                  <a:cubicBezTo>
                    <a:pt x="97" y="111"/>
                    <a:pt x="101" y="108"/>
                    <a:pt x="100" y="107"/>
                  </a:cubicBezTo>
                  <a:cubicBezTo>
                    <a:pt x="98" y="105"/>
                    <a:pt x="101" y="105"/>
                    <a:pt x="103" y="103"/>
                  </a:cubicBezTo>
                  <a:cubicBezTo>
                    <a:pt x="105" y="102"/>
                    <a:pt x="104" y="97"/>
                    <a:pt x="106" y="95"/>
                  </a:cubicBezTo>
                  <a:cubicBezTo>
                    <a:pt x="108" y="93"/>
                    <a:pt x="109" y="89"/>
                    <a:pt x="111" y="89"/>
                  </a:cubicBezTo>
                  <a:cubicBezTo>
                    <a:pt x="112" y="89"/>
                    <a:pt x="114" y="87"/>
                    <a:pt x="114" y="85"/>
                  </a:cubicBezTo>
                  <a:cubicBezTo>
                    <a:pt x="114" y="83"/>
                    <a:pt x="118" y="79"/>
                    <a:pt x="117" y="76"/>
                  </a:cubicBezTo>
                  <a:cubicBezTo>
                    <a:pt x="117" y="72"/>
                    <a:pt x="115" y="68"/>
                    <a:pt x="118" y="65"/>
                  </a:cubicBezTo>
                  <a:cubicBezTo>
                    <a:pt x="120" y="62"/>
                    <a:pt x="121" y="59"/>
                    <a:pt x="121" y="57"/>
                  </a:cubicBezTo>
                  <a:cubicBezTo>
                    <a:pt x="120" y="54"/>
                    <a:pt x="124" y="54"/>
                    <a:pt x="125" y="52"/>
                  </a:cubicBezTo>
                  <a:cubicBezTo>
                    <a:pt x="126" y="51"/>
                    <a:pt x="130" y="50"/>
                    <a:pt x="133" y="45"/>
                  </a:cubicBezTo>
                  <a:cubicBezTo>
                    <a:pt x="131" y="43"/>
                    <a:pt x="129" y="41"/>
                    <a:pt x="128" y="41"/>
                  </a:cubicBezTo>
                  <a:cubicBezTo>
                    <a:pt x="125" y="39"/>
                    <a:pt x="123" y="34"/>
                    <a:pt x="123" y="28"/>
                  </a:cubicBezTo>
                  <a:cubicBezTo>
                    <a:pt x="123" y="22"/>
                    <a:pt x="122" y="17"/>
                    <a:pt x="121" y="15"/>
                  </a:cubicBezTo>
                  <a:cubicBezTo>
                    <a:pt x="121" y="13"/>
                    <a:pt x="118" y="8"/>
                    <a:pt x="114" y="6"/>
                  </a:cubicBezTo>
                  <a:cubicBezTo>
                    <a:pt x="112" y="5"/>
                    <a:pt x="110" y="3"/>
                    <a:pt x="110" y="0"/>
                  </a:cubicBezTo>
                  <a:cubicBezTo>
                    <a:pt x="110" y="0"/>
                    <a:pt x="110" y="1"/>
                    <a:pt x="110" y="1"/>
                  </a:cubicBezTo>
                  <a:cubicBezTo>
                    <a:pt x="107" y="4"/>
                    <a:pt x="108" y="3"/>
                    <a:pt x="105" y="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15" name="Google Shape;1915;p124"/>
            <p:cNvSpPr/>
            <p:nvPr/>
          </p:nvSpPr>
          <p:spPr>
            <a:xfrm>
              <a:off x="5246688" y="2862263"/>
              <a:ext cx="44450" cy="44450"/>
            </a:xfrm>
            <a:custGeom>
              <a:avLst/>
              <a:gdLst/>
              <a:ahLst/>
              <a:cxnLst/>
              <a:rect l="l" t="t" r="r" b="b"/>
              <a:pathLst>
                <a:path w="16" h="16" extrusionOk="0">
                  <a:moveTo>
                    <a:pt x="6" y="2"/>
                  </a:moveTo>
                  <a:cubicBezTo>
                    <a:pt x="5" y="3"/>
                    <a:pt x="3" y="6"/>
                    <a:pt x="2" y="8"/>
                  </a:cubicBezTo>
                  <a:cubicBezTo>
                    <a:pt x="0" y="10"/>
                    <a:pt x="1" y="14"/>
                    <a:pt x="2" y="15"/>
                  </a:cubicBezTo>
                  <a:cubicBezTo>
                    <a:pt x="2" y="16"/>
                    <a:pt x="5" y="15"/>
                    <a:pt x="6" y="14"/>
                  </a:cubicBezTo>
                  <a:cubicBezTo>
                    <a:pt x="7" y="14"/>
                    <a:pt x="8" y="14"/>
                    <a:pt x="10" y="16"/>
                  </a:cubicBezTo>
                  <a:cubicBezTo>
                    <a:pt x="11" y="14"/>
                    <a:pt x="12" y="13"/>
                    <a:pt x="13" y="12"/>
                  </a:cubicBezTo>
                  <a:cubicBezTo>
                    <a:pt x="11" y="11"/>
                    <a:pt x="9" y="10"/>
                    <a:pt x="9" y="10"/>
                  </a:cubicBezTo>
                  <a:cubicBezTo>
                    <a:pt x="8" y="9"/>
                    <a:pt x="11" y="7"/>
                    <a:pt x="14" y="6"/>
                  </a:cubicBezTo>
                  <a:cubicBezTo>
                    <a:pt x="16" y="6"/>
                    <a:pt x="15" y="3"/>
                    <a:pt x="13" y="1"/>
                  </a:cubicBezTo>
                  <a:cubicBezTo>
                    <a:pt x="13" y="1"/>
                    <a:pt x="12" y="1"/>
                    <a:pt x="12" y="0"/>
                  </a:cubicBezTo>
                  <a:cubicBezTo>
                    <a:pt x="11" y="1"/>
                    <a:pt x="10" y="2"/>
                    <a:pt x="10" y="2"/>
                  </a:cubicBezTo>
                  <a:cubicBezTo>
                    <a:pt x="9" y="3"/>
                    <a:pt x="8" y="2"/>
                    <a:pt x="6" y="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16" name="Google Shape;1916;p124"/>
            <p:cNvSpPr/>
            <p:nvPr/>
          </p:nvSpPr>
          <p:spPr>
            <a:xfrm>
              <a:off x="5127625" y="2738438"/>
              <a:ext cx="152400" cy="131763"/>
            </a:xfrm>
            <a:custGeom>
              <a:avLst/>
              <a:gdLst/>
              <a:ahLst/>
              <a:cxnLst/>
              <a:rect l="l" t="t" r="r" b="b"/>
              <a:pathLst>
                <a:path w="55" h="47" extrusionOk="0">
                  <a:moveTo>
                    <a:pt x="10" y="7"/>
                  </a:moveTo>
                  <a:cubicBezTo>
                    <a:pt x="9" y="9"/>
                    <a:pt x="5" y="9"/>
                    <a:pt x="6" y="12"/>
                  </a:cubicBezTo>
                  <a:cubicBezTo>
                    <a:pt x="6" y="14"/>
                    <a:pt x="5" y="17"/>
                    <a:pt x="3" y="20"/>
                  </a:cubicBezTo>
                  <a:cubicBezTo>
                    <a:pt x="0" y="23"/>
                    <a:pt x="2" y="27"/>
                    <a:pt x="2" y="31"/>
                  </a:cubicBezTo>
                  <a:cubicBezTo>
                    <a:pt x="5" y="30"/>
                    <a:pt x="8" y="30"/>
                    <a:pt x="9" y="31"/>
                  </a:cubicBezTo>
                  <a:cubicBezTo>
                    <a:pt x="10" y="32"/>
                    <a:pt x="11" y="31"/>
                    <a:pt x="12" y="29"/>
                  </a:cubicBezTo>
                  <a:cubicBezTo>
                    <a:pt x="12" y="26"/>
                    <a:pt x="14" y="26"/>
                    <a:pt x="15" y="28"/>
                  </a:cubicBezTo>
                  <a:cubicBezTo>
                    <a:pt x="17" y="29"/>
                    <a:pt x="18" y="31"/>
                    <a:pt x="20" y="30"/>
                  </a:cubicBezTo>
                  <a:cubicBezTo>
                    <a:pt x="23" y="28"/>
                    <a:pt x="23" y="29"/>
                    <a:pt x="24" y="30"/>
                  </a:cubicBezTo>
                  <a:cubicBezTo>
                    <a:pt x="25" y="30"/>
                    <a:pt x="30" y="29"/>
                    <a:pt x="32" y="30"/>
                  </a:cubicBezTo>
                  <a:cubicBezTo>
                    <a:pt x="34" y="30"/>
                    <a:pt x="49" y="46"/>
                    <a:pt x="49" y="46"/>
                  </a:cubicBezTo>
                  <a:cubicBezTo>
                    <a:pt x="49" y="46"/>
                    <a:pt x="49" y="46"/>
                    <a:pt x="49" y="46"/>
                  </a:cubicBezTo>
                  <a:cubicBezTo>
                    <a:pt x="51" y="46"/>
                    <a:pt x="52" y="47"/>
                    <a:pt x="53" y="46"/>
                  </a:cubicBezTo>
                  <a:cubicBezTo>
                    <a:pt x="53" y="46"/>
                    <a:pt x="54" y="45"/>
                    <a:pt x="55" y="44"/>
                  </a:cubicBezTo>
                  <a:cubicBezTo>
                    <a:pt x="53" y="43"/>
                    <a:pt x="50" y="40"/>
                    <a:pt x="46" y="35"/>
                  </a:cubicBezTo>
                  <a:cubicBezTo>
                    <a:pt x="42" y="29"/>
                    <a:pt x="36" y="26"/>
                    <a:pt x="34" y="26"/>
                  </a:cubicBezTo>
                  <a:cubicBezTo>
                    <a:pt x="31" y="26"/>
                    <a:pt x="30" y="21"/>
                    <a:pt x="28" y="21"/>
                  </a:cubicBezTo>
                  <a:cubicBezTo>
                    <a:pt x="27" y="21"/>
                    <a:pt x="23" y="14"/>
                    <a:pt x="22" y="9"/>
                  </a:cubicBezTo>
                  <a:cubicBezTo>
                    <a:pt x="22" y="7"/>
                    <a:pt x="20" y="3"/>
                    <a:pt x="18" y="0"/>
                  </a:cubicBezTo>
                  <a:cubicBezTo>
                    <a:pt x="15" y="5"/>
                    <a:pt x="11" y="6"/>
                    <a:pt x="10" y="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17" name="Google Shape;1917;p124"/>
            <p:cNvSpPr/>
            <p:nvPr/>
          </p:nvSpPr>
          <p:spPr>
            <a:xfrm>
              <a:off x="5048250" y="2811463"/>
              <a:ext cx="341313" cy="261938"/>
            </a:xfrm>
            <a:custGeom>
              <a:avLst/>
              <a:gdLst/>
              <a:ahLst/>
              <a:cxnLst/>
              <a:rect l="l" t="t" r="r" b="b"/>
              <a:pathLst>
                <a:path w="122" h="94" extrusionOk="0">
                  <a:moveTo>
                    <a:pt x="9" y="62"/>
                  </a:moveTo>
                  <a:cubicBezTo>
                    <a:pt x="10" y="64"/>
                    <a:pt x="14" y="67"/>
                    <a:pt x="16" y="71"/>
                  </a:cubicBezTo>
                  <a:cubicBezTo>
                    <a:pt x="17" y="75"/>
                    <a:pt x="21" y="77"/>
                    <a:pt x="23" y="77"/>
                  </a:cubicBezTo>
                  <a:cubicBezTo>
                    <a:pt x="25" y="77"/>
                    <a:pt x="24" y="79"/>
                    <a:pt x="23" y="84"/>
                  </a:cubicBezTo>
                  <a:cubicBezTo>
                    <a:pt x="24" y="84"/>
                    <a:pt x="25" y="85"/>
                    <a:pt x="26" y="85"/>
                  </a:cubicBezTo>
                  <a:cubicBezTo>
                    <a:pt x="27" y="86"/>
                    <a:pt x="32" y="85"/>
                    <a:pt x="34" y="87"/>
                  </a:cubicBezTo>
                  <a:cubicBezTo>
                    <a:pt x="36" y="88"/>
                    <a:pt x="42" y="92"/>
                    <a:pt x="43" y="92"/>
                  </a:cubicBezTo>
                  <a:cubicBezTo>
                    <a:pt x="45" y="92"/>
                    <a:pt x="52" y="93"/>
                    <a:pt x="53" y="94"/>
                  </a:cubicBezTo>
                  <a:cubicBezTo>
                    <a:pt x="54" y="94"/>
                    <a:pt x="55" y="91"/>
                    <a:pt x="58" y="89"/>
                  </a:cubicBezTo>
                  <a:cubicBezTo>
                    <a:pt x="61" y="88"/>
                    <a:pt x="64" y="87"/>
                    <a:pt x="65" y="88"/>
                  </a:cubicBezTo>
                  <a:cubicBezTo>
                    <a:pt x="65" y="89"/>
                    <a:pt x="67" y="90"/>
                    <a:pt x="69" y="89"/>
                  </a:cubicBezTo>
                  <a:cubicBezTo>
                    <a:pt x="69" y="89"/>
                    <a:pt x="71" y="89"/>
                    <a:pt x="73" y="88"/>
                  </a:cubicBezTo>
                  <a:cubicBezTo>
                    <a:pt x="75" y="88"/>
                    <a:pt x="79" y="87"/>
                    <a:pt x="79" y="87"/>
                  </a:cubicBezTo>
                  <a:cubicBezTo>
                    <a:pt x="81" y="87"/>
                    <a:pt x="85" y="82"/>
                    <a:pt x="90" y="82"/>
                  </a:cubicBezTo>
                  <a:cubicBezTo>
                    <a:pt x="95" y="82"/>
                    <a:pt x="96" y="83"/>
                    <a:pt x="99" y="80"/>
                  </a:cubicBezTo>
                  <a:cubicBezTo>
                    <a:pt x="101" y="78"/>
                    <a:pt x="119" y="60"/>
                    <a:pt x="120" y="59"/>
                  </a:cubicBezTo>
                  <a:cubicBezTo>
                    <a:pt x="122" y="58"/>
                    <a:pt x="119" y="57"/>
                    <a:pt x="117" y="57"/>
                  </a:cubicBezTo>
                  <a:cubicBezTo>
                    <a:pt x="116" y="57"/>
                    <a:pt x="112" y="57"/>
                    <a:pt x="106" y="54"/>
                  </a:cubicBezTo>
                  <a:cubicBezTo>
                    <a:pt x="101" y="52"/>
                    <a:pt x="92" y="49"/>
                    <a:pt x="90" y="49"/>
                  </a:cubicBezTo>
                  <a:cubicBezTo>
                    <a:pt x="88" y="48"/>
                    <a:pt x="86" y="45"/>
                    <a:pt x="85" y="44"/>
                  </a:cubicBezTo>
                  <a:cubicBezTo>
                    <a:pt x="83" y="43"/>
                    <a:pt x="80" y="38"/>
                    <a:pt x="80" y="37"/>
                  </a:cubicBezTo>
                  <a:cubicBezTo>
                    <a:pt x="79" y="36"/>
                    <a:pt x="80" y="35"/>
                    <a:pt x="81" y="34"/>
                  </a:cubicBezTo>
                  <a:cubicBezTo>
                    <a:pt x="79" y="32"/>
                    <a:pt x="78" y="32"/>
                    <a:pt x="77" y="32"/>
                  </a:cubicBezTo>
                  <a:cubicBezTo>
                    <a:pt x="76" y="33"/>
                    <a:pt x="73" y="34"/>
                    <a:pt x="73" y="33"/>
                  </a:cubicBezTo>
                  <a:cubicBezTo>
                    <a:pt x="72" y="32"/>
                    <a:pt x="71" y="28"/>
                    <a:pt x="73" y="26"/>
                  </a:cubicBezTo>
                  <a:cubicBezTo>
                    <a:pt x="75" y="24"/>
                    <a:pt x="77" y="20"/>
                    <a:pt x="77" y="20"/>
                  </a:cubicBezTo>
                  <a:cubicBezTo>
                    <a:pt x="77" y="20"/>
                    <a:pt x="62" y="4"/>
                    <a:pt x="60" y="4"/>
                  </a:cubicBezTo>
                  <a:cubicBezTo>
                    <a:pt x="58" y="3"/>
                    <a:pt x="53" y="4"/>
                    <a:pt x="52" y="4"/>
                  </a:cubicBezTo>
                  <a:cubicBezTo>
                    <a:pt x="51" y="3"/>
                    <a:pt x="51" y="2"/>
                    <a:pt x="48" y="4"/>
                  </a:cubicBezTo>
                  <a:cubicBezTo>
                    <a:pt x="46" y="5"/>
                    <a:pt x="45" y="3"/>
                    <a:pt x="43" y="2"/>
                  </a:cubicBezTo>
                  <a:cubicBezTo>
                    <a:pt x="42" y="0"/>
                    <a:pt x="40" y="0"/>
                    <a:pt x="40" y="3"/>
                  </a:cubicBezTo>
                  <a:cubicBezTo>
                    <a:pt x="39" y="5"/>
                    <a:pt x="38" y="6"/>
                    <a:pt x="37" y="5"/>
                  </a:cubicBezTo>
                  <a:cubicBezTo>
                    <a:pt x="36" y="4"/>
                    <a:pt x="33" y="4"/>
                    <a:pt x="30" y="5"/>
                  </a:cubicBezTo>
                  <a:cubicBezTo>
                    <a:pt x="30" y="5"/>
                    <a:pt x="30" y="5"/>
                    <a:pt x="30" y="5"/>
                  </a:cubicBezTo>
                  <a:cubicBezTo>
                    <a:pt x="31" y="8"/>
                    <a:pt x="27" y="12"/>
                    <a:pt x="27" y="14"/>
                  </a:cubicBezTo>
                  <a:cubicBezTo>
                    <a:pt x="27" y="16"/>
                    <a:pt x="25" y="18"/>
                    <a:pt x="24" y="18"/>
                  </a:cubicBezTo>
                  <a:cubicBezTo>
                    <a:pt x="22" y="18"/>
                    <a:pt x="21" y="22"/>
                    <a:pt x="19" y="24"/>
                  </a:cubicBezTo>
                  <a:cubicBezTo>
                    <a:pt x="17" y="26"/>
                    <a:pt x="18" y="31"/>
                    <a:pt x="16" y="32"/>
                  </a:cubicBezTo>
                  <a:cubicBezTo>
                    <a:pt x="14" y="34"/>
                    <a:pt x="11" y="34"/>
                    <a:pt x="13" y="36"/>
                  </a:cubicBezTo>
                  <a:cubicBezTo>
                    <a:pt x="14" y="37"/>
                    <a:pt x="10" y="40"/>
                    <a:pt x="10" y="43"/>
                  </a:cubicBezTo>
                  <a:cubicBezTo>
                    <a:pt x="10" y="46"/>
                    <a:pt x="10" y="51"/>
                    <a:pt x="9" y="52"/>
                  </a:cubicBezTo>
                  <a:cubicBezTo>
                    <a:pt x="9" y="52"/>
                    <a:pt x="3" y="51"/>
                    <a:pt x="3" y="53"/>
                  </a:cubicBezTo>
                  <a:cubicBezTo>
                    <a:pt x="3" y="56"/>
                    <a:pt x="0" y="56"/>
                    <a:pt x="1" y="58"/>
                  </a:cubicBezTo>
                  <a:cubicBezTo>
                    <a:pt x="2" y="60"/>
                    <a:pt x="8" y="59"/>
                    <a:pt x="9" y="6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18" name="Google Shape;1918;p124"/>
            <p:cNvSpPr/>
            <p:nvPr/>
          </p:nvSpPr>
          <p:spPr>
            <a:xfrm>
              <a:off x="5105400" y="2332038"/>
              <a:ext cx="33338" cy="41275"/>
            </a:xfrm>
            <a:custGeom>
              <a:avLst/>
              <a:gdLst/>
              <a:ahLst/>
              <a:cxnLst/>
              <a:rect l="l" t="t" r="r" b="b"/>
              <a:pathLst>
                <a:path w="12" h="15" extrusionOk="0">
                  <a:moveTo>
                    <a:pt x="9" y="6"/>
                  </a:moveTo>
                  <a:cubicBezTo>
                    <a:pt x="11" y="5"/>
                    <a:pt x="12" y="0"/>
                    <a:pt x="6" y="0"/>
                  </a:cubicBezTo>
                  <a:cubicBezTo>
                    <a:pt x="6" y="0"/>
                    <a:pt x="5" y="1"/>
                    <a:pt x="5" y="1"/>
                  </a:cubicBezTo>
                  <a:cubicBezTo>
                    <a:pt x="5" y="3"/>
                    <a:pt x="2" y="9"/>
                    <a:pt x="0" y="13"/>
                  </a:cubicBezTo>
                  <a:cubicBezTo>
                    <a:pt x="3" y="15"/>
                    <a:pt x="3" y="15"/>
                    <a:pt x="3" y="15"/>
                  </a:cubicBezTo>
                  <a:cubicBezTo>
                    <a:pt x="5" y="11"/>
                    <a:pt x="8" y="7"/>
                    <a:pt x="9" y="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19" name="Google Shape;1919;p124"/>
            <p:cNvSpPr/>
            <p:nvPr/>
          </p:nvSpPr>
          <p:spPr>
            <a:xfrm>
              <a:off x="5113338" y="2268538"/>
              <a:ext cx="155575" cy="125413"/>
            </a:xfrm>
            <a:custGeom>
              <a:avLst/>
              <a:gdLst/>
              <a:ahLst/>
              <a:cxnLst/>
              <a:rect l="l" t="t" r="r" b="b"/>
              <a:pathLst>
                <a:path w="56" h="45" extrusionOk="0">
                  <a:moveTo>
                    <a:pt x="6" y="29"/>
                  </a:moveTo>
                  <a:cubicBezTo>
                    <a:pt x="5" y="30"/>
                    <a:pt x="2" y="34"/>
                    <a:pt x="0" y="38"/>
                  </a:cubicBezTo>
                  <a:cubicBezTo>
                    <a:pt x="1" y="38"/>
                    <a:pt x="1" y="38"/>
                    <a:pt x="1" y="38"/>
                  </a:cubicBezTo>
                  <a:cubicBezTo>
                    <a:pt x="1" y="41"/>
                    <a:pt x="1" y="41"/>
                    <a:pt x="1" y="41"/>
                  </a:cubicBezTo>
                  <a:cubicBezTo>
                    <a:pt x="9" y="45"/>
                    <a:pt x="9" y="45"/>
                    <a:pt x="9" y="45"/>
                  </a:cubicBezTo>
                  <a:cubicBezTo>
                    <a:pt x="9" y="45"/>
                    <a:pt x="14" y="41"/>
                    <a:pt x="16" y="40"/>
                  </a:cubicBezTo>
                  <a:cubicBezTo>
                    <a:pt x="19" y="40"/>
                    <a:pt x="44" y="26"/>
                    <a:pt x="44" y="26"/>
                  </a:cubicBezTo>
                  <a:cubicBezTo>
                    <a:pt x="44" y="26"/>
                    <a:pt x="46" y="23"/>
                    <a:pt x="46" y="22"/>
                  </a:cubicBezTo>
                  <a:cubicBezTo>
                    <a:pt x="45" y="20"/>
                    <a:pt x="45" y="17"/>
                    <a:pt x="46" y="15"/>
                  </a:cubicBezTo>
                  <a:cubicBezTo>
                    <a:pt x="48" y="14"/>
                    <a:pt x="45" y="11"/>
                    <a:pt x="46" y="9"/>
                  </a:cubicBezTo>
                  <a:cubicBezTo>
                    <a:pt x="47" y="6"/>
                    <a:pt x="51" y="5"/>
                    <a:pt x="51" y="5"/>
                  </a:cubicBezTo>
                  <a:cubicBezTo>
                    <a:pt x="56" y="1"/>
                    <a:pt x="56" y="1"/>
                    <a:pt x="56" y="1"/>
                  </a:cubicBezTo>
                  <a:cubicBezTo>
                    <a:pt x="52" y="0"/>
                    <a:pt x="52" y="0"/>
                    <a:pt x="52" y="0"/>
                  </a:cubicBezTo>
                  <a:cubicBezTo>
                    <a:pt x="52" y="0"/>
                    <a:pt x="48" y="2"/>
                    <a:pt x="44" y="2"/>
                  </a:cubicBezTo>
                  <a:cubicBezTo>
                    <a:pt x="39" y="1"/>
                    <a:pt x="38" y="5"/>
                    <a:pt x="33" y="5"/>
                  </a:cubicBezTo>
                  <a:cubicBezTo>
                    <a:pt x="28" y="5"/>
                    <a:pt x="25" y="6"/>
                    <a:pt x="24" y="5"/>
                  </a:cubicBezTo>
                  <a:cubicBezTo>
                    <a:pt x="22" y="3"/>
                    <a:pt x="22" y="4"/>
                    <a:pt x="19" y="6"/>
                  </a:cubicBezTo>
                  <a:cubicBezTo>
                    <a:pt x="15" y="7"/>
                    <a:pt x="13" y="7"/>
                    <a:pt x="11" y="6"/>
                  </a:cubicBezTo>
                  <a:cubicBezTo>
                    <a:pt x="10" y="4"/>
                    <a:pt x="8" y="6"/>
                    <a:pt x="8" y="7"/>
                  </a:cubicBezTo>
                  <a:cubicBezTo>
                    <a:pt x="8" y="9"/>
                    <a:pt x="8" y="12"/>
                    <a:pt x="3" y="13"/>
                  </a:cubicBezTo>
                  <a:cubicBezTo>
                    <a:pt x="3" y="14"/>
                    <a:pt x="2" y="16"/>
                    <a:pt x="3" y="17"/>
                  </a:cubicBezTo>
                  <a:cubicBezTo>
                    <a:pt x="4" y="19"/>
                    <a:pt x="3" y="20"/>
                    <a:pt x="3" y="23"/>
                  </a:cubicBezTo>
                  <a:cubicBezTo>
                    <a:pt x="9" y="23"/>
                    <a:pt x="8" y="28"/>
                    <a:pt x="6" y="2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20" name="Google Shape;1920;p124"/>
            <p:cNvSpPr/>
            <p:nvPr/>
          </p:nvSpPr>
          <p:spPr>
            <a:xfrm>
              <a:off x="7132638" y="2243138"/>
              <a:ext cx="87313" cy="104775"/>
            </a:xfrm>
            <a:custGeom>
              <a:avLst/>
              <a:gdLst/>
              <a:ahLst/>
              <a:cxnLst/>
              <a:rect l="l" t="t" r="r" b="b"/>
              <a:pathLst>
                <a:path w="31" h="38" extrusionOk="0">
                  <a:moveTo>
                    <a:pt x="8" y="3"/>
                  </a:moveTo>
                  <a:cubicBezTo>
                    <a:pt x="7" y="3"/>
                    <a:pt x="5" y="5"/>
                    <a:pt x="3" y="6"/>
                  </a:cubicBezTo>
                  <a:cubicBezTo>
                    <a:pt x="4" y="8"/>
                    <a:pt x="4" y="10"/>
                    <a:pt x="5" y="11"/>
                  </a:cubicBezTo>
                  <a:cubicBezTo>
                    <a:pt x="8" y="11"/>
                    <a:pt x="8" y="15"/>
                    <a:pt x="5" y="14"/>
                  </a:cubicBezTo>
                  <a:cubicBezTo>
                    <a:pt x="2" y="13"/>
                    <a:pt x="2" y="18"/>
                    <a:pt x="5" y="21"/>
                  </a:cubicBezTo>
                  <a:cubicBezTo>
                    <a:pt x="7" y="25"/>
                    <a:pt x="0" y="29"/>
                    <a:pt x="2" y="31"/>
                  </a:cubicBezTo>
                  <a:cubicBezTo>
                    <a:pt x="4" y="33"/>
                    <a:pt x="2" y="35"/>
                    <a:pt x="3" y="37"/>
                  </a:cubicBezTo>
                  <a:cubicBezTo>
                    <a:pt x="4" y="38"/>
                    <a:pt x="14" y="36"/>
                    <a:pt x="19" y="32"/>
                  </a:cubicBezTo>
                  <a:cubicBezTo>
                    <a:pt x="23" y="27"/>
                    <a:pt x="24" y="28"/>
                    <a:pt x="26" y="28"/>
                  </a:cubicBezTo>
                  <a:cubicBezTo>
                    <a:pt x="29" y="29"/>
                    <a:pt x="31" y="27"/>
                    <a:pt x="30" y="25"/>
                  </a:cubicBezTo>
                  <a:cubicBezTo>
                    <a:pt x="28" y="23"/>
                    <a:pt x="27" y="19"/>
                    <a:pt x="28" y="13"/>
                  </a:cubicBezTo>
                  <a:cubicBezTo>
                    <a:pt x="28" y="10"/>
                    <a:pt x="23" y="4"/>
                    <a:pt x="19" y="0"/>
                  </a:cubicBezTo>
                  <a:cubicBezTo>
                    <a:pt x="18" y="1"/>
                    <a:pt x="17" y="1"/>
                    <a:pt x="15" y="1"/>
                  </a:cubicBezTo>
                  <a:cubicBezTo>
                    <a:pt x="12" y="1"/>
                    <a:pt x="9" y="1"/>
                    <a:pt x="8" y="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21" name="Google Shape;1921;p124"/>
            <p:cNvSpPr/>
            <p:nvPr/>
          </p:nvSpPr>
          <p:spPr>
            <a:xfrm>
              <a:off x="6288088" y="2541588"/>
              <a:ext cx="100013" cy="130175"/>
            </a:xfrm>
            <a:custGeom>
              <a:avLst/>
              <a:gdLst/>
              <a:ahLst/>
              <a:cxnLst/>
              <a:rect l="l" t="t" r="r" b="b"/>
              <a:pathLst>
                <a:path w="36" h="47" extrusionOk="0">
                  <a:moveTo>
                    <a:pt x="36" y="40"/>
                  </a:moveTo>
                  <a:cubicBezTo>
                    <a:pt x="35" y="32"/>
                    <a:pt x="34" y="24"/>
                    <a:pt x="33" y="24"/>
                  </a:cubicBezTo>
                  <a:cubicBezTo>
                    <a:pt x="32" y="24"/>
                    <a:pt x="30" y="31"/>
                    <a:pt x="27" y="30"/>
                  </a:cubicBezTo>
                  <a:cubicBezTo>
                    <a:pt x="25" y="30"/>
                    <a:pt x="25" y="22"/>
                    <a:pt x="28" y="22"/>
                  </a:cubicBezTo>
                  <a:cubicBezTo>
                    <a:pt x="31" y="22"/>
                    <a:pt x="34" y="16"/>
                    <a:pt x="34" y="14"/>
                  </a:cubicBezTo>
                  <a:cubicBezTo>
                    <a:pt x="34" y="12"/>
                    <a:pt x="31" y="12"/>
                    <a:pt x="28" y="12"/>
                  </a:cubicBezTo>
                  <a:cubicBezTo>
                    <a:pt x="25" y="12"/>
                    <a:pt x="19" y="12"/>
                    <a:pt x="19" y="12"/>
                  </a:cubicBezTo>
                  <a:cubicBezTo>
                    <a:pt x="19" y="12"/>
                    <a:pt x="15" y="11"/>
                    <a:pt x="15" y="8"/>
                  </a:cubicBezTo>
                  <a:cubicBezTo>
                    <a:pt x="15" y="6"/>
                    <a:pt x="14" y="4"/>
                    <a:pt x="10" y="4"/>
                  </a:cubicBezTo>
                  <a:cubicBezTo>
                    <a:pt x="6" y="4"/>
                    <a:pt x="6" y="0"/>
                    <a:pt x="3" y="4"/>
                  </a:cubicBezTo>
                  <a:cubicBezTo>
                    <a:pt x="0" y="8"/>
                    <a:pt x="10" y="8"/>
                    <a:pt x="9" y="11"/>
                  </a:cubicBezTo>
                  <a:cubicBezTo>
                    <a:pt x="8" y="14"/>
                    <a:pt x="5" y="12"/>
                    <a:pt x="4" y="14"/>
                  </a:cubicBezTo>
                  <a:cubicBezTo>
                    <a:pt x="4" y="16"/>
                    <a:pt x="5" y="23"/>
                    <a:pt x="6" y="26"/>
                  </a:cubicBezTo>
                  <a:cubicBezTo>
                    <a:pt x="7" y="29"/>
                    <a:pt x="9" y="35"/>
                    <a:pt x="9" y="41"/>
                  </a:cubicBezTo>
                  <a:cubicBezTo>
                    <a:pt x="11" y="40"/>
                    <a:pt x="12" y="39"/>
                    <a:pt x="14" y="39"/>
                  </a:cubicBezTo>
                  <a:cubicBezTo>
                    <a:pt x="17" y="39"/>
                    <a:pt x="21" y="39"/>
                    <a:pt x="21" y="36"/>
                  </a:cubicBezTo>
                  <a:cubicBezTo>
                    <a:pt x="21" y="34"/>
                    <a:pt x="24" y="32"/>
                    <a:pt x="26" y="32"/>
                  </a:cubicBezTo>
                  <a:cubicBezTo>
                    <a:pt x="27" y="33"/>
                    <a:pt x="30" y="40"/>
                    <a:pt x="30" y="43"/>
                  </a:cubicBezTo>
                  <a:cubicBezTo>
                    <a:pt x="30" y="44"/>
                    <a:pt x="30" y="46"/>
                    <a:pt x="31" y="47"/>
                  </a:cubicBezTo>
                  <a:cubicBezTo>
                    <a:pt x="33" y="46"/>
                    <a:pt x="34" y="45"/>
                    <a:pt x="34" y="45"/>
                  </a:cubicBezTo>
                  <a:cubicBezTo>
                    <a:pt x="34" y="45"/>
                    <a:pt x="35" y="41"/>
                    <a:pt x="36" y="4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22" name="Google Shape;1922;p124"/>
            <p:cNvSpPr/>
            <p:nvPr/>
          </p:nvSpPr>
          <p:spPr>
            <a:xfrm>
              <a:off x="5857875" y="2317750"/>
              <a:ext cx="625475" cy="658813"/>
            </a:xfrm>
            <a:custGeom>
              <a:avLst/>
              <a:gdLst/>
              <a:ahLst/>
              <a:cxnLst/>
              <a:rect l="l" t="t" r="r" b="b"/>
              <a:pathLst>
                <a:path w="224" h="236" extrusionOk="0">
                  <a:moveTo>
                    <a:pt x="160" y="106"/>
                  </a:moveTo>
                  <a:cubicBezTo>
                    <a:pt x="159" y="103"/>
                    <a:pt x="158" y="96"/>
                    <a:pt x="158" y="94"/>
                  </a:cubicBezTo>
                  <a:cubicBezTo>
                    <a:pt x="159" y="92"/>
                    <a:pt x="162" y="94"/>
                    <a:pt x="163" y="91"/>
                  </a:cubicBezTo>
                  <a:cubicBezTo>
                    <a:pt x="164" y="88"/>
                    <a:pt x="154" y="88"/>
                    <a:pt x="157" y="84"/>
                  </a:cubicBezTo>
                  <a:cubicBezTo>
                    <a:pt x="160" y="80"/>
                    <a:pt x="160" y="84"/>
                    <a:pt x="164" y="84"/>
                  </a:cubicBezTo>
                  <a:cubicBezTo>
                    <a:pt x="168" y="84"/>
                    <a:pt x="169" y="86"/>
                    <a:pt x="169" y="88"/>
                  </a:cubicBezTo>
                  <a:cubicBezTo>
                    <a:pt x="169" y="91"/>
                    <a:pt x="173" y="92"/>
                    <a:pt x="173" y="92"/>
                  </a:cubicBezTo>
                  <a:cubicBezTo>
                    <a:pt x="173" y="92"/>
                    <a:pt x="179" y="92"/>
                    <a:pt x="182" y="92"/>
                  </a:cubicBezTo>
                  <a:cubicBezTo>
                    <a:pt x="185" y="92"/>
                    <a:pt x="188" y="92"/>
                    <a:pt x="188" y="94"/>
                  </a:cubicBezTo>
                  <a:cubicBezTo>
                    <a:pt x="188" y="96"/>
                    <a:pt x="185" y="102"/>
                    <a:pt x="182" y="102"/>
                  </a:cubicBezTo>
                  <a:cubicBezTo>
                    <a:pt x="179" y="102"/>
                    <a:pt x="179" y="110"/>
                    <a:pt x="181" y="110"/>
                  </a:cubicBezTo>
                  <a:cubicBezTo>
                    <a:pt x="184" y="111"/>
                    <a:pt x="186" y="104"/>
                    <a:pt x="187" y="104"/>
                  </a:cubicBezTo>
                  <a:cubicBezTo>
                    <a:pt x="188" y="104"/>
                    <a:pt x="189" y="112"/>
                    <a:pt x="190" y="120"/>
                  </a:cubicBezTo>
                  <a:cubicBezTo>
                    <a:pt x="191" y="119"/>
                    <a:pt x="191" y="119"/>
                    <a:pt x="192" y="119"/>
                  </a:cubicBezTo>
                  <a:cubicBezTo>
                    <a:pt x="193" y="119"/>
                    <a:pt x="193" y="112"/>
                    <a:pt x="194" y="110"/>
                  </a:cubicBezTo>
                  <a:cubicBezTo>
                    <a:pt x="195" y="108"/>
                    <a:pt x="194" y="102"/>
                    <a:pt x="195" y="102"/>
                  </a:cubicBezTo>
                  <a:cubicBezTo>
                    <a:pt x="196" y="102"/>
                    <a:pt x="202" y="104"/>
                    <a:pt x="202" y="103"/>
                  </a:cubicBezTo>
                  <a:cubicBezTo>
                    <a:pt x="201" y="101"/>
                    <a:pt x="205" y="96"/>
                    <a:pt x="205" y="93"/>
                  </a:cubicBezTo>
                  <a:cubicBezTo>
                    <a:pt x="204" y="90"/>
                    <a:pt x="207" y="87"/>
                    <a:pt x="207" y="83"/>
                  </a:cubicBezTo>
                  <a:cubicBezTo>
                    <a:pt x="207" y="80"/>
                    <a:pt x="210" y="79"/>
                    <a:pt x="212" y="77"/>
                  </a:cubicBezTo>
                  <a:cubicBezTo>
                    <a:pt x="214" y="75"/>
                    <a:pt x="218" y="72"/>
                    <a:pt x="219" y="74"/>
                  </a:cubicBezTo>
                  <a:cubicBezTo>
                    <a:pt x="220" y="75"/>
                    <a:pt x="224" y="77"/>
                    <a:pt x="222" y="74"/>
                  </a:cubicBezTo>
                  <a:cubicBezTo>
                    <a:pt x="220" y="71"/>
                    <a:pt x="220" y="69"/>
                    <a:pt x="222" y="68"/>
                  </a:cubicBezTo>
                  <a:cubicBezTo>
                    <a:pt x="223" y="68"/>
                    <a:pt x="224" y="65"/>
                    <a:pt x="224" y="65"/>
                  </a:cubicBezTo>
                  <a:cubicBezTo>
                    <a:pt x="224" y="65"/>
                    <a:pt x="220" y="64"/>
                    <a:pt x="219" y="62"/>
                  </a:cubicBezTo>
                  <a:cubicBezTo>
                    <a:pt x="218" y="60"/>
                    <a:pt x="216" y="58"/>
                    <a:pt x="216" y="57"/>
                  </a:cubicBezTo>
                  <a:cubicBezTo>
                    <a:pt x="216" y="55"/>
                    <a:pt x="213" y="56"/>
                    <a:pt x="212" y="57"/>
                  </a:cubicBezTo>
                  <a:cubicBezTo>
                    <a:pt x="210" y="59"/>
                    <a:pt x="206" y="55"/>
                    <a:pt x="202" y="58"/>
                  </a:cubicBezTo>
                  <a:cubicBezTo>
                    <a:pt x="198" y="60"/>
                    <a:pt x="197" y="62"/>
                    <a:pt x="195" y="62"/>
                  </a:cubicBezTo>
                  <a:cubicBezTo>
                    <a:pt x="193" y="62"/>
                    <a:pt x="193" y="64"/>
                    <a:pt x="192" y="65"/>
                  </a:cubicBezTo>
                  <a:cubicBezTo>
                    <a:pt x="190" y="67"/>
                    <a:pt x="189" y="69"/>
                    <a:pt x="188" y="69"/>
                  </a:cubicBezTo>
                  <a:cubicBezTo>
                    <a:pt x="187" y="69"/>
                    <a:pt x="184" y="70"/>
                    <a:pt x="184" y="70"/>
                  </a:cubicBezTo>
                  <a:cubicBezTo>
                    <a:pt x="184" y="70"/>
                    <a:pt x="186" y="75"/>
                    <a:pt x="185" y="77"/>
                  </a:cubicBezTo>
                  <a:cubicBezTo>
                    <a:pt x="184" y="80"/>
                    <a:pt x="180" y="77"/>
                    <a:pt x="177" y="78"/>
                  </a:cubicBezTo>
                  <a:cubicBezTo>
                    <a:pt x="173" y="79"/>
                    <a:pt x="172" y="77"/>
                    <a:pt x="169" y="78"/>
                  </a:cubicBezTo>
                  <a:cubicBezTo>
                    <a:pt x="167" y="78"/>
                    <a:pt x="165" y="76"/>
                    <a:pt x="164" y="76"/>
                  </a:cubicBezTo>
                  <a:cubicBezTo>
                    <a:pt x="163" y="77"/>
                    <a:pt x="161" y="74"/>
                    <a:pt x="161" y="71"/>
                  </a:cubicBezTo>
                  <a:cubicBezTo>
                    <a:pt x="162" y="68"/>
                    <a:pt x="160" y="65"/>
                    <a:pt x="159" y="67"/>
                  </a:cubicBezTo>
                  <a:cubicBezTo>
                    <a:pt x="158" y="69"/>
                    <a:pt x="156" y="68"/>
                    <a:pt x="156" y="71"/>
                  </a:cubicBezTo>
                  <a:cubicBezTo>
                    <a:pt x="156" y="74"/>
                    <a:pt x="157" y="77"/>
                    <a:pt x="155" y="79"/>
                  </a:cubicBezTo>
                  <a:cubicBezTo>
                    <a:pt x="153" y="81"/>
                    <a:pt x="143" y="82"/>
                    <a:pt x="141" y="80"/>
                  </a:cubicBezTo>
                  <a:cubicBezTo>
                    <a:pt x="140" y="79"/>
                    <a:pt x="131" y="78"/>
                    <a:pt x="131" y="76"/>
                  </a:cubicBezTo>
                  <a:cubicBezTo>
                    <a:pt x="131" y="75"/>
                    <a:pt x="128" y="72"/>
                    <a:pt x="126" y="72"/>
                  </a:cubicBezTo>
                  <a:cubicBezTo>
                    <a:pt x="125" y="72"/>
                    <a:pt x="120" y="74"/>
                    <a:pt x="119" y="73"/>
                  </a:cubicBezTo>
                  <a:cubicBezTo>
                    <a:pt x="118" y="72"/>
                    <a:pt x="114" y="69"/>
                    <a:pt x="112" y="69"/>
                  </a:cubicBezTo>
                  <a:cubicBezTo>
                    <a:pt x="110" y="69"/>
                    <a:pt x="106" y="67"/>
                    <a:pt x="106" y="66"/>
                  </a:cubicBezTo>
                  <a:cubicBezTo>
                    <a:pt x="106" y="65"/>
                    <a:pt x="101" y="64"/>
                    <a:pt x="100" y="63"/>
                  </a:cubicBezTo>
                  <a:cubicBezTo>
                    <a:pt x="99" y="61"/>
                    <a:pt x="96" y="61"/>
                    <a:pt x="96" y="60"/>
                  </a:cubicBezTo>
                  <a:cubicBezTo>
                    <a:pt x="96" y="58"/>
                    <a:pt x="97" y="55"/>
                    <a:pt x="97" y="54"/>
                  </a:cubicBezTo>
                  <a:cubicBezTo>
                    <a:pt x="97" y="52"/>
                    <a:pt x="101" y="50"/>
                    <a:pt x="101" y="48"/>
                  </a:cubicBezTo>
                  <a:cubicBezTo>
                    <a:pt x="101" y="47"/>
                    <a:pt x="97" y="45"/>
                    <a:pt x="97" y="45"/>
                  </a:cubicBezTo>
                  <a:cubicBezTo>
                    <a:pt x="97" y="45"/>
                    <a:pt x="95" y="41"/>
                    <a:pt x="93" y="41"/>
                  </a:cubicBezTo>
                  <a:cubicBezTo>
                    <a:pt x="90" y="41"/>
                    <a:pt x="88" y="36"/>
                    <a:pt x="86" y="36"/>
                  </a:cubicBezTo>
                  <a:cubicBezTo>
                    <a:pt x="84" y="36"/>
                    <a:pt x="84" y="31"/>
                    <a:pt x="83" y="30"/>
                  </a:cubicBezTo>
                  <a:cubicBezTo>
                    <a:pt x="82" y="28"/>
                    <a:pt x="83" y="24"/>
                    <a:pt x="85" y="26"/>
                  </a:cubicBezTo>
                  <a:cubicBezTo>
                    <a:pt x="87" y="28"/>
                    <a:pt x="91" y="26"/>
                    <a:pt x="90" y="23"/>
                  </a:cubicBezTo>
                  <a:cubicBezTo>
                    <a:pt x="88" y="21"/>
                    <a:pt x="85" y="18"/>
                    <a:pt x="85" y="16"/>
                  </a:cubicBezTo>
                  <a:cubicBezTo>
                    <a:pt x="85" y="15"/>
                    <a:pt x="87" y="10"/>
                    <a:pt x="85" y="9"/>
                  </a:cubicBezTo>
                  <a:cubicBezTo>
                    <a:pt x="83" y="8"/>
                    <a:pt x="81" y="6"/>
                    <a:pt x="80" y="3"/>
                  </a:cubicBezTo>
                  <a:cubicBezTo>
                    <a:pt x="80" y="1"/>
                    <a:pt x="77" y="0"/>
                    <a:pt x="77" y="0"/>
                  </a:cubicBezTo>
                  <a:cubicBezTo>
                    <a:pt x="74" y="0"/>
                    <a:pt x="74" y="0"/>
                    <a:pt x="74" y="0"/>
                  </a:cubicBezTo>
                  <a:cubicBezTo>
                    <a:pt x="74" y="0"/>
                    <a:pt x="72" y="5"/>
                    <a:pt x="71" y="6"/>
                  </a:cubicBezTo>
                  <a:cubicBezTo>
                    <a:pt x="69" y="6"/>
                    <a:pt x="65" y="7"/>
                    <a:pt x="63" y="9"/>
                  </a:cubicBezTo>
                  <a:cubicBezTo>
                    <a:pt x="60" y="10"/>
                    <a:pt x="54" y="7"/>
                    <a:pt x="51" y="7"/>
                  </a:cubicBezTo>
                  <a:cubicBezTo>
                    <a:pt x="47" y="7"/>
                    <a:pt x="45" y="10"/>
                    <a:pt x="46" y="11"/>
                  </a:cubicBezTo>
                  <a:cubicBezTo>
                    <a:pt x="48" y="12"/>
                    <a:pt x="48" y="19"/>
                    <a:pt x="48" y="19"/>
                  </a:cubicBezTo>
                  <a:cubicBezTo>
                    <a:pt x="48" y="19"/>
                    <a:pt x="50" y="27"/>
                    <a:pt x="53" y="26"/>
                  </a:cubicBezTo>
                  <a:cubicBezTo>
                    <a:pt x="55" y="26"/>
                    <a:pt x="59" y="29"/>
                    <a:pt x="56" y="30"/>
                  </a:cubicBezTo>
                  <a:cubicBezTo>
                    <a:pt x="54" y="30"/>
                    <a:pt x="53" y="33"/>
                    <a:pt x="52" y="36"/>
                  </a:cubicBezTo>
                  <a:cubicBezTo>
                    <a:pt x="52" y="38"/>
                    <a:pt x="53" y="41"/>
                    <a:pt x="51" y="42"/>
                  </a:cubicBezTo>
                  <a:cubicBezTo>
                    <a:pt x="49" y="42"/>
                    <a:pt x="47" y="43"/>
                    <a:pt x="47" y="46"/>
                  </a:cubicBezTo>
                  <a:cubicBezTo>
                    <a:pt x="47" y="50"/>
                    <a:pt x="43" y="49"/>
                    <a:pt x="42" y="50"/>
                  </a:cubicBezTo>
                  <a:cubicBezTo>
                    <a:pt x="41" y="51"/>
                    <a:pt x="40" y="58"/>
                    <a:pt x="39" y="59"/>
                  </a:cubicBezTo>
                  <a:cubicBezTo>
                    <a:pt x="38" y="60"/>
                    <a:pt x="33" y="60"/>
                    <a:pt x="32" y="63"/>
                  </a:cubicBezTo>
                  <a:cubicBezTo>
                    <a:pt x="32" y="66"/>
                    <a:pt x="29" y="69"/>
                    <a:pt x="28" y="69"/>
                  </a:cubicBezTo>
                  <a:cubicBezTo>
                    <a:pt x="26" y="68"/>
                    <a:pt x="23" y="67"/>
                    <a:pt x="22" y="69"/>
                  </a:cubicBezTo>
                  <a:cubicBezTo>
                    <a:pt x="21" y="71"/>
                    <a:pt x="17" y="68"/>
                    <a:pt x="16" y="68"/>
                  </a:cubicBezTo>
                  <a:cubicBezTo>
                    <a:pt x="15" y="69"/>
                    <a:pt x="10" y="74"/>
                    <a:pt x="10" y="76"/>
                  </a:cubicBezTo>
                  <a:cubicBezTo>
                    <a:pt x="10" y="79"/>
                    <a:pt x="16" y="79"/>
                    <a:pt x="15" y="82"/>
                  </a:cubicBezTo>
                  <a:cubicBezTo>
                    <a:pt x="15" y="85"/>
                    <a:pt x="17" y="88"/>
                    <a:pt x="19" y="90"/>
                  </a:cubicBezTo>
                  <a:cubicBezTo>
                    <a:pt x="20" y="92"/>
                    <a:pt x="23" y="95"/>
                    <a:pt x="22" y="97"/>
                  </a:cubicBezTo>
                  <a:cubicBezTo>
                    <a:pt x="20" y="99"/>
                    <a:pt x="19" y="100"/>
                    <a:pt x="16" y="99"/>
                  </a:cubicBezTo>
                  <a:cubicBezTo>
                    <a:pt x="13" y="98"/>
                    <a:pt x="13" y="100"/>
                    <a:pt x="8" y="99"/>
                  </a:cubicBezTo>
                  <a:cubicBezTo>
                    <a:pt x="3" y="98"/>
                    <a:pt x="3" y="102"/>
                    <a:pt x="1" y="104"/>
                  </a:cubicBezTo>
                  <a:cubicBezTo>
                    <a:pt x="1" y="104"/>
                    <a:pt x="0" y="105"/>
                    <a:pt x="0" y="105"/>
                  </a:cubicBezTo>
                  <a:cubicBezTo>
                    <a:pt x="3" y="107"/>
                    <a:pt x="4" y="110"/>
                    <a:pt x="8" y="112"/>
                  </a:cubicBezTo>
                  <a:cubicBezTo>
                    <a:pt x="12" y="114"/>
                    <a:pt x="16" y="109"/>
                    <a:pt x="16" y="112"/>
                  </a:cubicBezTo>
                  <a:cubicBezTo>
                    <a:pt x="16" y="116"/>
                    <a:pt x="6" y="115"/>
                    <a:pt x="5" y="116"/>
                  </a:cubicBezTo>
                  <a:cubicBezTo>
                    <a:pt x="5" y="117"/>
                    <a:pt x="17" y="131"/>
                    <a:pt x="22" y="130"/>
                  </a:cubicBezTo>
                  <a:cubicBezTo>
                    <a:pt x="28" y="129"/>
                    <a:pt x="32" y="123"/>
                    <a:pt x="31" y="122"/>
                  </a:cubicBezTo>
                  <a:cubicBezTo>
                    <a:pt x="29" y="121"/>
                    <a:pt x="32" y="117"/>
                    <a:pt x="33" y="117"/>
                  </a:cubicBezTo>
                  <a:cubicBezTo>
                    <a:pt x="35" y="118"/>
                    <a:pt x="34" y="124"/>
                    <a:pt x="35" y="126"/>
                  </a:cubicBezTo>
                  <a:cubicBezTo>
                    <a:pt x="37" y="127"/>
                    <a:pt x="37" y="130"/>
                    <a:pt x="35" y="133"/>
                  </a:cubicBezTo>
                  <a:cubicBezTo>
                    <a:pt x="34" y="136"/>
                    <a:pt x="37" y="143"/>
                    <a:pt x="37" y="147"/>
                  </a:cubicBezTo>
                  <a:cubicBezTo>
                    <a:pt x="37" y="150"/>
                    <a:pt x="40" y="156"/>
                    <a:pt x="41" y="161"/>
                  </a:cubicBezTo>
                  <a:cubicBezTo>
                    <a:pt x="41" y="167"/>
                    <a:pt x="45" y="177"/>
                    <a:pt x="48" y="183"/>
                  </a:cubicBezTo>
                  <a:cubicBezTo>
                    <a:pt x="51" y="189"/>
                    <a:pt x="54" y="201"/>
                    <a:pt x="56" y="204"/>
                  </a:cubicBezTo>
                  <a:cubicBezTo>
                    <a:pt x="58" y="206"/>
                    <a:pt x="64" y="215"/>
                    <a:pt x="64" y="220"/>
                  </a:cubicBezTo>
                  <a:cubicBezTo>
                    <a:pt x="64" y="226"/>
                    <a:pt x="69" y="233"/>
                    <a:pt x="71" y="235"/>
                  </a:cubicBezTo>
                  <a:cubicBezTo>
                    <a:pt x="73" y="236"/>
                    <a:pt x="78" y="233"/>
                    <a:pt x="79" y="230"/>
                  </a:cubicBezTo>
                  <a:cubicBezTo>
                    <a:pt x="80" y="226"/>
                    <a:pt x="86" y="225"/>
                    <a:pt x="86" y="222"/>
                  </a:cubicBezTo>
                  <a:cubicBezTo>
                    <a:pt x="87" y="219"/>
                    <a:pt x="87" y="217"/>
                    <a:pt x="89" y="217"/>
                  </a:cubicBezTo>
                  <a:cubicBezTo>
                    <a:pt x="92" y="216"/>
                    <a:pt x="92" y="214"/>
                    <a:pt x="92" y="211"/>
                  </a:cubicBezTo>
                  <a:cubicBezTo>
                    <a:pt x="92" y="208"/>
                    <a:pt x="92" y="204"/>
                    <a:pt x="94" y="201"/>
                  </a:cubicBezTo>
                  <a:cubicBezTo>
                    <a:pt x="96" y="198"/>
                    <a:pt x="96" y="191"/>
                    <a:pt x="95" y="188"/>
                  </a:cubicBezTo>
                  <a:cubicBezTo>
                    <a:pt x="94" y="185"/>
                    <a:pt x="95" y="181"/>
                    <a:pt x="96" y="178"/>
                  </a:cubicBezTo>
                  <a:cubicBezTo>
                    <a:pt x="97" y="175"/>
                    <a:pt x="96" y="171"/>
                    <a:pt x="99" y="171"/>
                  </a:cubicBezTo>
                  <a:cubicBezTo>
                    <a:pt x="101" y="171"/>
                    <a:pt x="104" y="169"/>
                    <a:pt x="107" y="165"/>
                  </a:cubicBezTo>
                  <a:cubicBezTo>
                    <a:pt x="109" y="162"/>
                    <a:pt x="116" y="158"/>
                    <a:pt x="119" y="156"/>
                  </a:cubicBezTo>
                  <a:cubicBezTo>
                    <a:pt x="122" y="154"/>
                    <a:pt x="130" y="147"/>
                    <a:pt x="132" y="143"/>
                  </a:cubicBezTo>
                  <a:cubicBezTo>
                    <a:pt x="134" y="139"/>
                    <a:pt x="141" y="137"/>
                    <a:pt x="144" y="134"/>
                  </a:cubicBezTo>
                  <a:cubicBezTo>
                    <a:pt x="147" y="131"/>
                    <a:pt x="146" y="129"/>
                    <a:pt x="147" y="126"/>
                  </a:cubicBezTo>
                  <a:cubicBezTo>
                    <a:pt x="147" y="122"/>
                    <a:pt x="157" y="121"/>
                    <a:pt x="161" y="121"/>
                  </a:cubicBezTo>
                  <a:cubicBezTo>
                    <a:pt x="162" y="121"/>
                    <a:pt x="162" y="121"/>
                    <a:pt x="163" y="121"/>
                  </a:cubicBezTo>
                  <a:cubicBezTo>
                    <a:pt x="163" y="115"/>
                    <a:pt x="161" y="109"/>
                    <a:pt x="160" y="106"/>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23" name="Google Shape;1923;p124"/>
            <p:cNvSpPr/>
            <p:nvPr/>
          </p:nvSpPr>
          <p:spPr>
            <a:xfrm>
              <a:off x="6289675" y="1857375"/>
              <a:ext cx="706438" cy="301625"/>
            </a:xfrm>
            <a:custGeom>
              <a:avLst/>
              <a:gdLst/>
              <a:ahLst/>
              <a:cxnLst/>
              <a:rect l="l" t="t" r="r" b="b"/>
              <a:pathLst>
                <a:path w="253" h="108" extrusionOk="0">
                  <a:moveTo>
                    <a:pt x="242" y="45"/>
                  </a:moveTo>
                  <a:cubicBezTo>
                    <a:pt x="239" y="42"/>
                    <a:pt x="235" y="44"/>
                    <a:pt x="234" y="46"/>
                  </a:cubicBezTo>
                  <a:cubicBezTo>
                    <a:pt x="233" y="49"/>
                    <a:pt x="231" y="45"/>
                    <a:pt x="227" y="45"/>
                  </a:cubicBezTo>
                  <a:cubicBezTo>
                    <a:pt x="222" y="45"/>
                    <a:pt x="221" y="48"/>
                    <a:pt x="218" y="45"/>
                  </a:cubicBezTo>
                  <a:cubicBezTo>
                    <a:pt x="215" y="42"/>
                    <a:pt x="219" y="40"/>
                    <a:pt x="219" y="40"/>
                  </a:cubicBezTo>
                  <a:cubicBezTo>
                    <a:pt x="220" y="36"/>
                    <a:pt x="220" y="36"/>
                    <a:pt x="220" y="36"/>
                  </a:cubicBezTo>
                  <a:cubicBezTo>
                    <a:pt x="226" y="23"/>
                    <a:pt x="226" y="23"/>
                    <a:pt x="226" y="23"/>
                  </a:cubicBezTo>
                  <a:cubicBezTo>
                    <a:pt x="224" y="23"/>
                    <a:pt x="222" y="22"/>
                    <a:pt x="220" y="23"/>
                  </a:cubicBezTo>
                  <a:cubicBezTo>
                    <a:pt x="218" y="24"/>
                    <a:pt x="214" y="23"/>
                    <a:pt x="213" y="21"/>
                  </a:cubicBezTo>
                  <a:cubicBezTo>
                    <a:pt x="213" y="20"/>
                    <a:pt x="205" y="20"/>
                    <a:pt x="204" y="21"/>
                  </a:cubicBezTo>
                  <a:cubicBezTo>
                    <a:pt x="202" y="22"/>
                    <a:pt x="197" y="24"/>
                    <a:pt x="197" y="25"/>
                  </a:cubicBezTo>
                  <a:cubicBezTo>
                    <a:pt x="197" y="27"/>
                    <a:pt x="192" y="26"/>
                    <a:pt x="191" y="28"/>
                  </a:cubicBezTo>
                  <a:cubicBezTo>
                    <a:pt x="189" y="29"/>
                    <a:pt x="180" y="29"/>
                    <a:pt x="180" y="30"/>
                  </a:cubicBezTo>
                  <a:cubicBezTo>
                    <a:pt x="180" y="31"/>
                    <a:pt x="171" y="31"/>
                    <a:pt x="170" y="30"/>
                  </a:cubicBezTo>
                  <a:cubicBezTo>
                    <a:pt x="168" y="29"/>
                    <a:pt x="160" y="30"/>
                    <a:pt x="159" y="28"/>
                  </a:cubicBezTo>
                  <a:cubicBezTo>
                    <a:pt x="158" y="26"/>
                    <a:pt x="155" y="26"/>
                    <a:pt x="155" y="24"/>
                  </a:cubicBezTo>
                  <a:cubicBezTo>
                    <a:pt x="155" y="22"/>
                    <a:pt x="149" y="22"/>
                    <a:pt x="148" y="21"/>
                  </a:cubicBezTo>
                  <a:cubicBezTo>
                    <a:pt x="148" y="19"/>
                    <a:pt x="143" y="19"/>
                    <a:pt x="142" y="19"/>
                  </a:cubicBezTo>
                  <a:cubicBezTo>
                    <a:pt x="141" y="20"/>
                    <a:pt x="136" y="18"/>
                    <a:pt x="135" y="17"/>
                  </a:cubicBezTo>
                  <a:cubicBezTo>
                    <a:pt x="133" y="17"/>
                    <a:pt x="129" y="18"/>
                    <a:pt x="127" y="18"/>
                  </a:cubicBezTo>
                  <a:cubicBezTo>
                    <a:pt x="126" y="18"/>
                    <a:pt x="123" y="21"/>
                    <a:pt x="122" y="21"/>
                  </a:cubicBezTo>
                  <a:cubicBezTo>
                    <a:pt x="120" y="21"/>
                    <a:pt x="116" y="18"/>
                    <a:pt x="115" y="19"/>
                  </a:cubicBezTo>
                  <a:cubicBezTo>
                    <a:pt x="114" y="20"/>
                    <a:pt x="111" y="17"/>
                    <a:pt x="110" y="15"/>
                  </a:cubicBezTo>
                  <a:cubicBezTo>
                    <a:pt x="108" y="14"/>
                    <a:pt x="110" y="10"/>
                    <a:pt x="109" y="8"/>
                  </a:cubicBezTo>
                  <a:cubicBezTo>
                    <a:pt x="108" y="7"/>
                    <a:pt x="102" y="7"/>
                    <a:pt x="101" y="6"/>
                  </a:cubicBezTo>
                  <a:cubicBezTo>
                    <a:pt x="99" y="5"/>
                    <a:pt x="97" y="4"/>
                    <a:pt x="95" y="4"/>
                  </a:cubicBezTo>
                  <a:cubicBezTo>
                    <a:pt x="93" y="4"/>
                    <a:pt x="91" y="3"/>
                    <a:pt x="90" y="2"/>
                  </a:cubicBezTo>
                  <a:cubicBezTo>
                    <a:pt x="89" y="2"/>
                    <a:pt x="86" y="1"/>
                    <a:pt x="84" y="0"/>
                  </a:cubicBezTo>
                  <a:cubicBezTo>
                    <a:pt x="82" y="0"/>
                    <a:pt x="82" y="2"/>
                    <a:pt x="81" y="3"/>
                  </a:cubicBezTo>
                  <a:cubicBezTo>
                    <a:pt x="80" y="4"/>
                    <a:pt x="77" y="4"/>
                    <a:pt x="77" y="6"/>
                  </a:cubicBezTo>
                  <a:cubicBezTo>
                    <a:pt x="76" y="7"/>
                    <a:pt x="73" y="8"/>
                    <a:pt x="73" y="10"/>
                  </a:cubicBezTo>
                  <a:cubicBezTo>
                    <a:pt x="74" y="11"/>
                    <a:pt x="75" y="15"/>
                    <a:pt x="76" y="16"/>
                  </a:cubicBezTo>
                  <a:cubicBezTo>
                    <a:pt x="77" y="17"/>
                    <a:pt x="77" y="20"/>
                    <a:pt x="76" y="21"/>
                  </a:cubicBezTo>
                  <a:cubicBezTo>
                    <a:pt x="75" y="22"/>
                    <a:pt x="70" y="23"/>
                    <a:pt x="69" y="24"/>
                  </a:cubicBezTo>
                  <a:cubicBezTo>
                    <a:pt x="68" y="26"/>
                    <a:pt x="66" y="24"/>
                    <a:pt x="64" y="23"/>
                  </a:cubicBezTo>
                  <a:cubicBezTo>
                    <a:pt x="61" y="21"/>
                    <a:pt x="58" y="22"/>
                    <a:pt x="57" y="23"/>
                  </a:cubicBezTo>
                  <a:cubicBezTo>
                    <a:pt x="56" y="24"/>
                    <a:pt x="52" y="21"/>
                    <a:pt x="51" y="21"/>
                  </a:cubicBezTo>
                  <a:cubicBezTo>
                    <a:pt x="49" y="20"/>
                    <a:pt x="49" y="16"/>
                    <a:pt x="48" y="16"/>
                  </a:cubicBezTo>
                  <a:cubicBezTo>
                    <a:pt x="47" y="16"/>
                    <a:pt x="38" y="15"/>
                    <a:pt x="37" y="14"/>
                  </a:cubicBezTo>
                  <a:cubicBezTo>
                    <a:pt x="35" y="14"/>
                    <a:pt x="32" y="14"/>
                    <a:pt x="31" y="15"/>
                  </a:cubicBezTo>
                  <a:cubicBezTo>
                    <a:pt x="31" y="16"/>
                    <a:pt x="26" y="16"/>
                    <a:pt x="26" y="17"/>
                  </a:cubicBezTo>
                  <a:cubicBezTo>
                    <a:pt x="25" y="19"/>
                    <a:pt x="22" y="20"/>
                    <a:pt x="20" y="21"/>
                  </a:cubicBezTo>
                  <a:cubicBezTo>
                    <a:pt x="19" y="22"/>
                    <a:pt x="15" y="22"/>
                    <a:pt x="14" y="25"/>
                  </a:cubicBezTo>
                  <a:cubicBezTo>
                    <a:pt x="13" y="27"/>
                    <a:pt x="8" y="28"/>
                    <a:pt x="7" y="28"/>
                  </a:cubicBezTo>
                  <a:cubicBezTo>
                    <a:pt x="5" y="28"/>
                    <a:pt x="2" y="29"/>
                    <a:pt x="1" y="30"/>
                  </a:cubicBezTo>
                  <a:cubicBezTo>
                    <a:pt x="1" y="31"/>
                    <a:pt x="1" y="31"/>
                    <a:pt x="0" y="31"/>
                  </a:cubicBezTo>
                  <a:cubicBezTo>
                    <a:pt x="0" y="31"/>
                    <a:pt x="0" y="31"/>
                    <a:pt x="0" y="31"/>
                  </a:cubicBezTo>
                  <a:cubicBezTo>
                    <a:pt x="1" y="37"/>
                    <a:pt x="3" y="37"/>
                    <a:pt x="6" y="39"/>
                  </a:cubicBezTo>
                  <a:cubicBezTo>
                    <a:pt x="8" y="41"/>
                    <a:pt x="11" y="43"/>
                    <a:pt x="13" y="43"/>
                  </a:cubicBezTo>
                  <a:cubicBezTo>
                    <a:pt x="16" y="43"/>
                    <a:pt x="20" y="46"/>
                    <a:pt x="20" y="48"/>
                  </a:cubicBezTo>
                  <a:cubicBezTo>
                    <a:pt x="20" y="51"/>
                    <a:pt x="23" y="53"/>
                    <a:pt x="24" y="55"/>
                  </a:cubicBezTo>
                  <a:cubicBezTo>
                    <a:pt x="26" y="56"/>
                    <a:pt x="24" y="60"/>
                    <a:pt x="24" y="63"/>
                  </a:cubicBezTo>
                  <a:cubicBezTo>
                    <a:pt x="24" y="66"/>
                    <a:pt x="20" y="66"/>
                    <a:pt x="22" y="69"/>
                  </a:cubicBezTo>
                  <a:cubicBezTo>
                    <a:pt x="24" y="72"/>
                    <a:pt x="37" y="74"/>
                    <a:pt x="40" y="74"/>
                  </a:cubicBezTo>
                  <a:cubicBezTo>
                    <a:pt x="44" y="74"/>
                    <a:pt x="45" y="77"/>
                    <a:pt x="46" y="77"/>
                  </a:cubicBezTo>
                  <a:cubicBezTo>
                    <a:pt x="49" y="78"/>
                    <a:pt x="49" y="80"/>
                    <a:pt x="51" y="81"/>
                  </a:cubicBezTo>
                  <a:cubicBezTo>
                    <a:pt x="54" y="81"/>
                    <a:pt x="57" y="83"/>
                    <a:pt x="58" y="88"/>
                  </a:cubicBezTo>
                  <a:cubicBezTo>
                    <a:pt x="59" y="92"/>
                    <a:pt x="62" y="94"/>
                    <a:pt x="62" y="96"/>
                  </a:cubicBezTo>
                  <a:cubicBezTo>
                    <a:pt x="63" y="98"/>
                    <a:pt x="69" y="96"/>
                    <a:pt x="73" y="97"/>
                  </a:cubicBezTo>
                  <a:cubicBezTo>
                    <a:pt x="77" y="97"/>
                    <a:pt x="89" y="97"/>
                    <a:pt x="92" y="97"/>
                  </a:cubicBezTo>
                  <a:cubicBezTo>
                    <a:pt x="95" y="98"/>
                    <a:pt x="102" y="97"/>
                    <a:pt x="106" y="101"/>
                  </a:cubicBezTo>
                  <a:cubicBezTo>
                    <a:pt x="110" y="104"/>
                    <a:pt x="113" y="101"/>
                    <a:pt x="115" y="103"/>
                  </a:cubicBezTo>
                  <a:cubicBezTo>
                    <a:pt x="118" y="104"/>
                    <a:pt x="120" y="105"/>
                    <a:pt x="123" y="105"/>
                  </a:cubicBezTo>
                  <a:cubicBezTo>
                    <a:pt x="127" y="104"/>
                    <a:pt x="127" y="107"/>
                    <a:pt x="130" y="108"/>
                  </a:cubicBezTo>
                  <a:cubicBezTo>
                    <a:pt x="132" y="108"/>
                    <a:pt x="137" y="104"/>
                    <a:pt x="144" y="101"/>
                  </a:cubicBezTo>
                  <a:cubicBezTo>
                    <a:pt x="150" y="97"/>
                    <a:pt x="158" y="100"/>
                    <a:pt x="162" y="100"/>
                  </a:cubicBezTo>
                  <a:cubicBezTo>
                    <a:pt x="165" y="101"/>
                    <a:pt x="172" y="99"/>
                    <a:pt x="176" y="94"/>
                  </a:cubicBezTo>
                  <a:cubicBezTo>
                    <a:pt x="180" y="89"/>
                    <a:pt x="186" y="90"/>
                    <a:pt x="186" y="86"/>
                  </a:cubicBezTo>
                  <a:cubicBezTo>
                    <a:pt x="187" y="82"/>
                    <a:pt x="182" y="80"/>
                    <a:pt x="184" y="77"/>
                  </a:cubicBezTo>
                  <a:cubicBezTo>
                    <a:pt x="186" y="73"/>
                    <a:pt x="190" y="74"/>
                    <a:pt x="192" y="75"/>
                  </a:cubicBezTo>
                  <a:cubicBezTo>
                    <a:pt x="194" y="76"/>
                    <a:pt x="200" y="77"/>
                    <a:pt x="205" y="74"/>
                  </a:cubicBezTo>
                  <a:cubicBezTo>
                    <a:pt x="210" y="70"/>
                    <a:pt x="212" y="71"/>
                    <a:pt x="217" y="70"/>
                  </a:cubicBezTo>
                  <a:cubicBezTo>
                    <a:pt x="221" y="69"/>
                    <a:pt x="221" y="66"/>
                    <a:pt x="224" y="63"/>
                  </a:cubicBezTo>
                  <a:cubicBezTo>
                    <a:pt x="227" y="60"/>
                    <a:pt x="231" y="59"/>
                    <a:pt x="234" y="59"/>
                  </a:cubicBezTo>
                  <a:cubicBezTo>
                    <a:pt x="237" y="59"/>
                    <a:pt x="241" y="56"/>
                    <a:pt x="244" y="57"/>
                  </a:cubicBezTo>
                  <a:cubicBezTo>
                    <a:pt x="247" y="58"/>
                    <a:pt x="252" y="59"/>
                    <a:pt x="252" y="56"/>
                  </a:cubicBezTo>
                  <a:cubicBezTo>
                    <a:pt x="253" y="53"/>
                    <a:pt x="245" y="48"/>
                    <a:pt x="242" y="4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24" name="Google Shape;1924;p124"/>
            <p:cNvSpPr/>
            <p:nvPr/>
          </p:nvSpPr>
          <p:spPr>
            <a:xfrm>
              <a:off x="5102225" y="2387600"/>
              <a:ext cx="11113" cy="30163"/>
            </a:xfrm>
            <a:custGeom>
              <a:avLst/>
              <a:gdLst/>
              <a:ahLst/>
              <a:cxnLst/>
              <a:rect l="l" t="t" r="r" b="b"/>
              <a:pathLst>
                <a:path w="4" h="11" extrusionOk="0">
                  <a:moveTo>
                    <a:pt x="1" y="0"/>
                  </a:moveTo>
                  <a:cubicBezTo>
                    <a:pt x="0" y="1"/>
                    <a:pt x="0" y="5"/>
                    <a:pt x="0" y="6"/>
                  </a:cubicBezTo>
                  <a:cubicBezTo>
                    <a:pt x="0" y="7"/>
                    <a:pt x="1" y="9"/>
                    <a:pt x="3" y="11"/>
                  </a:cubicBezTo>
                  <a:cubicBezTo>
                    <a:pt x="3" y="8"/>
                    <a:pt x="3" y="3"/>
                    <a:pt x="4" y="2"/>
                  </a:cubicBezTo>
                  <a:cubicBezTo>
                    <a:pt x="4" y="1"/>
                    <a:pt x="4" y="1"/>
                    <a:pt x="4" y="0"/>
                  </a:cubicBezTo>
                  <a:cubicBezTo>
                    <a:pt x="3" y="0"/>
                    <a:pt x="2" y="0"/>
                    <a:pt x="1" y="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25" name="Google Shape;1925;p124"/>
            <p:cNvSpPr/>
            <p:nvPr/>
          </p:nvSpPr>
          <p:spPr>
            <a:xfrm>
              <a:off x="5083175" y="2368550"/>
              <a:ext cx="33338" cy="93663"/>
            </a:xfrm>
            <a:custGeom>
              <a:avLst/>
              <a:gdLst/>
              <a:ahLst/>
              <a:cxnLst/>
              <a:rect l="l" t="t" r="r" b="b"/>
              <a:pathLst>
                <a:path w="12" h="34" extrusionOk="0">
                  <a:moveTo>
                    <a:pt x="5" y="33"/>
                  </a:moveTo>
                  <a:cubicBezTo>
                    <a:pt x="6" y="33"/>
                    <a:pt x="6" y="34"/>
                    <a:pt x="6" y="34"/>
                  </a:cubicBezTo>
                  <a:cubicBezTo>
                    <a:pt x="7" y="29"/>
                    <a:pt x="8" y="23"/>
                    <a:pt x="9" y="22"/>
                  </a:cubicBezTo>
                  <a:cubicBezTo>
                    <a:pt x="9" y="21"/>
                    <a:pt x="10" y="20"/>
                    <a:pt x="10" y="18"/>
                  </a:cubicBezTo>
                  <a:cubicBezTo>
                    <a:pt x="8" y="16"/>
                    <a:pt x="7" y="14"/>
                    <a:pt x="7" y="13"/>
                  </a:cubicBezTo>
                  <a:cubicBezTo>
                    <a:pt x="7" y="12"/>
                    <a:pt x="7" y="8"/>
                    <a:pt x="8" y="7"/>
                  </a:cubicBezTo>
                  <a:cubicBezTo>
                    <a:pt x="9" y="7"/>
                    <a:pt x="10" y="7"/>
                    <a:pt x="11" y="7"/>
                  </a:cubicBezTo>
                  <a:cubicBezTo>
                    <a:pt x="11" y="6"/>
                    <a:pt x="11" y="4"/>
                    <a:pt x="12" y="2"/>
                  </a:cubicBezTo>
                  <a:cubicBezTo>
                    <a:pt x="8" y="0"/>
                    <a:pt x="8" y="0"/>
                    <a:pt x="8" y="0"/>
                  </a:cubicBezTo>
                  <a:cubicBezTo>
                    <a:pt x="7" y="1"/>
                    <a:pt x="6" y="3"/>
                    <a:pt x="6" y="4"/>
                  </a:cubicBezTo>
                  <a:cubicBezTo>
                    <a:pt x="6" y="8"/>
                    <a:pt x="2" y="15"/>
                    <a:pt x="0" y="18"/>
                  </a:cubicBezTo>
                  <a:cubicBezTo>
                    <a:pt x="6" y="32"/>
                    <a:pt x="6" y="32"/>
                    <a:pt x="6" y="32"/>
                  </a:cubicBezTo>
                  <a:lnTo>
                    <a:pt x="5" y="33"/>
                  </a:ln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26" name="Google Shape;1926;p124"/>
            <p:cNvSpPr/>
            <p:nvPr/>
          </p:nvSpPr>
          <p:spPr>
            <a:xfrm>
              <a:off x="5099050" y="2368550"/>
              <a:ext cx="95250" cy="103188"/>
            </a:xfrm>
            <a:custGeom>
              <a:avLst/>
              <a:gdLst/>
              <a:ahLst/>
              <a:cxnLst/>
              <a:rect l="l" t="t" r="r" b="b"/>
              <a:pathLst>
                <a:path w="34" h="37" extrusionOk="0">
                  <a:moveTo>
                    <a:pt x="32" y="0"/>
                  </a:moveTo>
                  <a:cubicBezTo>
                    <a:pt x="27" y="2"/>
                    <a:pt x="22" y="4"/>
                    <a:pt x="21" y="4"/>
                  </a:cubicBezTo>
                  <a:cubicBezTo>
                    <a:pt x="19" y="5"/>
                    <a:pt x="14" y="9"/>
                    <a:pt x="14" y="9"/>
                  </a:cubicBezTo>
                  <a:cubicBezTo>
                    <a:pt x="6" y="5"/>
                    <a:pt x="6" y="5"/>
                    <a:pt x="6" y="5"/>
                  </a:cubicBezTo>
                  <a:cubicBezTo>
                    <a:pt x="6" y="2"/>
                    <a:pt x="6" y="2"/>
                    <a:pt x="6" y="2"/>
                  </a:cubicBezTo>
                  <a:cubicBezTo>
                    <a:pt x="6" y="2"/>
                    <a:pt x="6" y="2"/>
                    <a:pt x="6" y="2"/>
                  </a:cubicBezTo>
                  <a:cubicBezTo>
                    <a:pt x="5" y="5"/>
                    <a:pt x="5" y="8"/>
                    <a:pt x="5" y="9"/>
                  </a:cubicBezTo>
                  <a:cubicBezTo>
                    <a:pt x="4" y="11"/>
                    <a:pt x="4" y="20"/>
                    <a:pt x="3" y="22"/>
                  </a:cubicBezTo>
                  <a:cubicBezTo>
                    <a:pt x="2" y="23"/>
                    <a:pt x="1" y="29"/>
                    <a:pt x="0" y="34"/>
                  </a:cubicBezTo>
                  <a:cubicBezTo>
                    <a:pt x="3" y="35"/>
                    <a:pt x="6" y="37"/>
                    <a:pt x="7" y="37"/>
                  </a:cubicBezTo>
                  <a:cubicBezTo>
                    <a:pt x="10" y="37"/>
                    <a:pt x="14" y="34"/>
                    <a:pt x="14" y="32"/>
                  </a:cubicBezTo>
                  <a:cubicBezTo>
                    <a:pt x="14" y="30"/>
                    <a:pt x="16" y="30"/>
                    <a:pt x="19" y="30"/>
                  </a:cubicBezTo>
                  <a:cubicBezTo>
                    <a:pt x="21" y="30"/>
                    <a:pt x="22" y="27"/>
                    <a:pt x="24" y="26"/>
                  </a:cubicBezTo>
                  <a:cubicBezTo>
                    <a:pt x="25" y="25"/>
                    <a:pt x="19" y="20"/>
                    <a:pt x="17" y="19"/>
                  </a:cubicBezTo>
                  <a:cubicBezTo>
                    <a:pt x="16" y="18"/>
                    <a:pt x="19" y="14"/>
                    <a:pt x="25" y="14"/>
                  </a:cubicBezTo>
                  <a:cubicBezTo>
                    <a:pt x="32" y="14"/>
                    <a:pt x="30" y="11"/>
                    <a:pt x="34" y="11"/>
                  </a:cubicBezTo>
                  <a:cubicBezTo>
                    <a:pt x="34" y="11"/>
                    <a:pt x="34" y="11"/>
                    <a:pt x="34" y="11"/>
                  </a:cubicBezTo>
                  <a:cubicBezTo>
                    <a:pt x="33" y="9"/>
                    <a:pt x="33" y="5"/>
                    <a:pt x="32" y="4"/>
                  </a:cubicBezTo>
                  <a:cubicBezTo>
                    <a:pt x="32" y="2"/>
                    <a:pt x="32" y="1"/>
                    <a:pt x="32" y="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27" name="Google Shape;1927;p124"/>
            <p:cNvSpPr/>
            <p:nvPr/>
          </p:nvSpPr>
          <p:spPr>
            <a:xfrm>
              <a:off x="5883275" y="2111375"/>
              <a:ext cx="244475" cy="106363"/>
            </a:xfrm>
            <a:custGeom>
              <a:avLst/>
              <a:gdLst/>
              <a:ahLst/>
              <a:cxnLst/>
              <a:rect l="l" t="t" r="r" b="b"/>
              <a:pathLst>
                <a:path w="88" h="38" extrusionOk="0">
                  <a:moveTo>
                    <a:pt x="81" y="7"/>
                  </a:moveTo>
                  <a:cubicBezTo>
                    <a:pt x="78" y="3"/>
                    <a:pt x="77" y="6"/>
                    <a:pt x="74" y="5"/>
                  </a:cubicBezTo>
                  <a:cubicBezTo>
                    <a:pt x="70" y="4"/>
                    <a:pt x="56" y="3"/>
                    <a:pt x="53" y="4"/>
                  </a:cubicBezTo>
                  <a:cubicBezTo>
                    <a:pt x="50" y="5"/>
                    <a:pt x="44" y="2"/>
                    <a:pt x="42" y="1"/>
                  </a:cubicBezTo>
                  <a:cubicBezTo>
                    <a:pt x="40" y="0"/>
                    <a:pt x="34" y="1"/>
                    <a:pt x="34" y="4"/>
                  </a:cubicBezTo>
                  <a:cubicBezTo>
                    <a:pt x="34" y="7"/>
                    <a:pt x="31" y="7"/>
                    <a:pt x="27" y="5"/>
                  </a:cubicBezTo>
                  <a:cubicBezTo>
                    <a:pt x="23" y="3"/>
                    <a:pt x="16" y="3"/>
                    <a:pt x="16" y="5"/>
                  </a:cubicBezTo>
                  <a:cubicBezTo>
                    <a:pt x="16" y="8"/>
                    <a:pt x="13" y="10"/>
                    <a:pt x="11" y="11"/>
                  </a:cubicBezTo>
                  <a:cubicBezTo>
                    <a:pt x="10" y="11"/>
                    <a:pt x="9" y="13"/>
                    <a:pt x="8" y="15"/>
                  </a:cubicBezTo>
                  <a:cubicBezTo>
                    <a:pt x="10" y="16"/>
                    <a:pt x="11" y="17"/>
                    <a:pt x="11" y="18"/>
                  </a:cubicBezTo>
                  <a:cubicBezTo>
                    <a:pt x="13" y="20"/>
                    <a:pt x="17" y="20"/>
                    <a:pt x="18" y="18"/>
                  </a:cubicBezTo>
                  <a:cubicBezTo>
                    <a:pt x="18" y="16"/>
                    <a:pt x="25" y="20"/>
                    <a:pt x="29" y="23"/>
                  </a:cubicBezTo>
                  <a:cubicBezTo>
                    <a:pt x="33" y="26"/>
                    <a:pt x="27" y="24"/>
                    <a:pt x="25" y="27"/>
                  </a:cubicBezTo>
                  <a:cubicBezTo>
                    <a:pt x="24" y="30"/>
                    <a:pt x="19" y="27"/>
                    <a:pt x="18" y="28"/>
                  </a:cubicBezTo>
                  <a:cubicBezTo>
                    <a:pt x="17" y="29"/>
                    <a:pt x="8" y="30"/>
                    <a:pt x="6" y="30"/>
                  </a:cubicBezTo>
                  <a:cubicBezTo>
                    <a:pt x="4" y="29"/>
                    <a:pt x="0" y="33"/>
                    <a:pt x="0" y="35"/>
                  </a:cubicBezTo>
                  <a:cubicBezTo>
                    <a:pt x="1" y="36"/>
                    <a:pt x="9" y="34"/>
                    <a:pt x="12" y="35"/>
                  </a:cubicBezTo>
                  <a:cubicBezTo>
                    <a:pt x="15" y="37"/>
                    <a:pt x="17" y="34"/>
                    <a:pt x="19" y="36"/>
                  </a:cubicBezTo>
                  <a:cubicBezTo>
                    <a:pt x="21" y="38"/>
                    <a:pt x="24" y="36"/>
                    <a:pt x="26" y="37"/>
                  </a:cubicBezTo>
                  <a:cubicBezTo>
                    <a:pt x="27" y="38"/>
                    <a:pt x="36" y="36"/>
                    <a:pt x="36" y="36"/>
                  </a:cubicBezTo>
                  <a:cubicBezTo>
                    <a:pt x="37" y="35"/>
                    <a:pt x="38" y="34"/>
                    <a:pt x="38" y="32"/>
                  </a:cubicBezTo>
                  <a:cubicBezTo>
                    <a:pt x="38" y="30"/>
                    <a:pt x="39" y="31"/>
                    <a:pt x="41" y="30"/>
                  </a:cubicBezTo>
                  <a:cubicBezTo>
                    <a:pt x="43" y="30"/>
                    <a:pt x="44" y="27"/>
                    <a:pt x="46" y="27"/>
                  </a:cubicBezTo>
                  <a:cubicBezTo>
                    <a:pt x="47" y="27"/>
                    <a:pt x="49" y="25"/>
                    <a:pt x="50" y="26"/>
                  </a:cubicBezTo>
                  <a:cubicBezTo>
                    <a:pt x="52" y="26"/>
                    <a:pt x="54" y="29"/>
                    <a:pt x="55" y="27"/>
                  </a:cubicBezTo>
                  <a:cubicBezTo>
                    <a:pt x="57" y="26"/>
                    <a:pt x="58" y="27"/>
                    <a:pt x="60" y="24"/>
                  </a:cubicBezTo>
                  <a:cubicBezTo>
                    <a:pt x="63" y="21"/>
                    <a:pt x="64" y="22"/>
                    <a:pt x="67" y="22"/>
                  </a:cubicBezTo>
                  <a:cubicBezTo>
                    <a:pt x="71" y="23"/>
                    <a:pt x="73" y="21"/>
                    <a:pt x="74" y="19"/>
                  </a:cubicBezTo>
                  <a:cubicBezTo>
                    <a:pt x="75" y="16"/>
                    <a:pt x="78" y="16"/>
                    <a:pt x="80" y="15"/>
                  </a:cubicBezTo>
                  <a:cubicBezTo>
                    <a:pt x="82" y="14"/>
                    <a:pt x="86" y="12"/>
                    <a:pt x="87" y="11"/>
                  </a:cubicBezTo>
                  <a:cubicBezTo>
                    <a:pt x="88" y="11"/>
                    <a:pt x="88" y="11"/>
                    <a:pt x="88" y="10"/>
                  </a:cubicBezTo>
                  <a:cubicBezTo>
                    <a:pt x="85" y="7"/>
                    <a:pt x="84" y="10"/>
                    <a:pt x="81" y="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28" name="Google Shape;1928;p124"/>
            <p:cNvSpPr/>
            <p:nvPr/>
          </p:nvSpPr>
          <p:spPr>
            <a:xfrm>
              <a:off x="5210175" y="2097088"/>
              <a:ext cx="157163" cy="69850"/>
            </a:xfrm>
            <a:custGeom>
              <a:avLst/>
              <a:gdLst/>
              <a:ahLst/>
              <a:cxnLst/>
              <a:rect l="l" t="t" r="r" b="b"/>
              <a:pathLst>
                <a:path w="56" h="25" extrusionOk="0">
                  <a:moveTo>
                    <a:pt x="22" y="20"/>
                  </a:moveTo>
                  <a:cubicBezTo>
                    <a:pt x="25" y="18"/>
                    <a:pt x="26" y="21"/>
                    <a:pt x="28" y="24"/>
                  </a:cubicBezTo>
                  <a:cubicBezTo>
                    <a:pt x="28" y="24"/>
                    <a:pt x="28" y="25"/>
                    <a:pt x="28" y="25"/>
                  </a:cubicBezTo>
                  <a:cubicBezTo>
                    <a:pt x="31" y="24"/>
                    <a:pt x="33" y="23"/>
                    <a:pt x="36" y="23"/>
                  </a:cubicBezTo>
                  <a:cubicBezTo>
                    <a:pt x="39" y="23"/>
                    <a:pt x="41" y="23"/>
                    <a:pt x="44" y="24"/>
                  </a:cubicBezTo>
                  <a:cubicBezTo>
                    <a:pt x="43" y="23"/>
                    <a:pt x="43" y="22"/>
                    <a:pt x="43" y="22"/>
                  </a:cubicBezTo>
                  <a:cubicBezTo>
                    <a:pt x="44" y="21"/>
                    <a:pt x="47" y="23"/>
                    <a:pt x="49" y="24"/>
                  </a:cubicBezTo>
                  <a:cubicBezTo>
                    <a:pt x="50" y="25"/>
                    <a:pt x="54" y="25"/>
                    <a:pt x="55" y="24"/>
                  </a:cubicBezTo>
                  <a:cubicBezTo>
                    <a:pt x="56" y="23"/>
                    <a:pt x="53" y="22"/>
                    <a:pt x="52" y="21"/>
                  </a:cubicBezTo>
                  <a:cubicBezTo>
                    <a:pt x="52" y="20"/>
                    <a:pt x="53" y="19"/>
                    <a:pt x="54" y="18"/>
                  </a:cubicBezTo>
                  <a:cubicBezTo>
                    <a:pt x="52" y="17"/>
                    <a:pt x="50" y="15"/>
                    <a:pt x="49" y="15"/>
                  </a:cubicBezTo>
                  <a:cubicBezTo>
                    <a:pt x="48" y="15"/>
                    <a:pt x="48" y="10"/>
                    <a:pt x="46" y="10"/>
                  </a:cubicBezTo>
                  <a:cubicBezTo>
                    <a:pt x="45" y="10"/>
                    <a:pt x="45" y="9"/>
                    <a:pt x="43" y="9"/>
                  </a:cubicBezTo>
                  <a:cubicBezTo>
                    <a:pt x="42" y="9"/>
                    <a:pt x="37" y="9"/>
                    <a:pt x="35" y="10"/>
                  </a:cubicBezTo>
                  <a:cubicBezTo>
                    <a:pt x="34" y="11"/>
                    <a:pt x="32" y="8"/>
                    <a:pt x="30" y="8"/>
                  </a:cubicBezTo>
                  <a:cubicBezTo>
                    <a:pt x="28" y="8"/>
                    <a:pt x="26" y="6"/>
                    <a:pt x="25" y="4"/>
                  </a:cubicBezTo>
                  <a:cubicBezTo>
                    <a:pt x="24" y="3"/>
                    <a:pt x="15" y="5"/>
                    <a:pt x="13" y="3"/>
                  </a:cubicBezTo>
                  <a:cubicBezTo>
                    <a:pt x="10" y="2"/>
                    <a:pt x="6" y="0"/>
                    <a:pt x="3" y="1"/>
                  </a:cubicBezTo>
                  <a:cubicBezTo>
                    <a:pt x="3" y="1"/>
                    <a:pt x="1" y="1"/>
                    <a:pt x="0" y="2"/>
                  </a:cubicBezTo>
                  <a:cubicBezTo>
                    <a:pt x="5" y="5"/>
                    <a:pt x="12" y="4"/>
                    <a:pt x="13" y="9"/>
                  </a:cubicBezTo>
                  <a:cubicBezTo>
                    <a:pt x="14" y="15"/>
                    <a:pt x="17" y="12"/>
                    <a:pt x="16" y="17"/>
                  </a:cubicBezTo>
                  <a:cubicBezTo>
                    <a:pt x="15" y="18"/>
                    <a:pt x="15" y="19"/>
                    <a:pt x="14" y="20"/>
                  </a:cubicBezTo>
                  <a:cubicBezTo>
                    <a:pt x="17" y="20"/>
                    <a:pt x="21" y="20"/>
                    <a:pt x="22" y="2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29" name="Google Shape;1929;p124"/>
            <p:cNvSpPr/>
            <p:nvPr/>
          </p:nvSpPr>
          <p:spPr>
            <a:xfrm>
              <a:off x="4900613" y="2136775"/>
              <a:ext cx="422275" cy="166688"/>
            </a:xfrm>
            <a:custGeom>
              <a:avLst/>
              <a:gdLst/>
              <a:ahLst/>
              <a:cxnLst/>
              <a:rect l="l" t="t" r="r" b="b"/>
              <a:pathLst>
                <a:path w="151" h="60" extrusionOk="0">
                  <a:moveTo>
                    <a:pt x="147" y="42"/>
                  </a:moveTo>
                  <a:cubicBezTo>
                    <a:pt x="146" y="42"/>
                    <a:pt x="148" y="35"/>
                    <a:pt x="147" y="33"/>
                  </a:cubicBezTo>
                  <a:cubicBezTo>
                    <a:pt x="146" y="32"/>
                    <a:pt x="145" y="27"/>
                    <a:pt x="147" y="27"/>
                  </a:cubicBezTo>
                  <a:cubicBezTo>
                    <a:pt x="148" y="27"/>
                    <a:pt x="146" y="23"/>
                    <a:pt x="149" y="23"/>
                  </a:cubicBezTo>
                  <a:cubicBezTo>
                    <a:pt x="148" y="21"/>
                    <a:pt x="148" y="20"/>
                    <a:pt x="147" y="20"/>
                  </a:cubicBezTo>
                  <a:cubicBezTo>
                    <a:pt x="146" y="19"/>
                    <a:pt x="142" y="21"/>
                    <a:pt x="141" y="17"/>
                  </a:cubicBezTo>
                  <a:cubicBezTo>
                    <a:pt x="140" y="14"/>
                    <a:pt x="141" y="13"/>
                    <a:pt x="139" y="10"/>
                  </a:cubicBezTo>
                  <a:cubicBezTo>
                    <a:pt x="137" y="7"/>
                    <a:pt x="136" y="4"/>
                    <a:pt x="133" y="6"/>
                  </a:cubicBezTo>
                  <a:cubicBezTo>
                    <a:pt x="132" y="6"/>
                    <a:pt x="128" y="6"/>
                    <a:pt x="125" y="6"/>
                  </a:cubicBezTo>
                  <a:cubicBezTo>
                    <a:pt x="121" y="9"/>
                    <a:pt x="112" y="12"/>
                    <a:pt x="110" y="11"/>
                  </a:cubicBezTo>
                  <a:cubicBezTo>
                    <a:pt x="107" y="10"/>
                    <a:pt x="100" y="11"/>
                    <a:pt x="96" y="11"/>
                  </a:cubicBezTo>
                  <a:cubicBezTo>
                    <a:pt x="91" y="11"/>
                    <a:pt x="90" y="8"/>
                    <a:pt x="86" y="8"/>
                  </a:cubicBezTo>
                  <a:cubicBezTo>
                    <a:pt x="83" y="8"/>
                    <a:pt x="83" y="5"/>
                    <a:pt x="79" y="5"/>
                  </a:cubicBezTo>
                  <a:cubicBezTo>
                    <a:pt x="76" y="5"/>
                    <a:pt x="78" y="3"/>
                    <a:pt x="67" y="2"/>
                  </a:cubicBezTo>
                  <a:cubicBezTo>
                    <a:pt x="56" y="0"/>
                    <a:pt x="46" y="6"/>
                    <a:pt x="43" y="9"/>
                  </a:cubicBezTo>
                  <a:cubicBezTo>
                    <a:pt x="39" y="12"/>
                    <a:pt x="26" y="9"/>
                    <a:pt x="25" y="10"/>
                  </a:cubicBezTo>
                  <a:cubicBezTo>
                    <a:pt x="24" y="11"/>
                    <a:pt x="25" y="15"/>
                    <a:pt x="21" y="16"/>
                  </a:cubicBezTo>
                  <a:cubicBezTo>
                    <a:pt x="17" y="18"/>
                    <a:pt x="8" y="16"/>
                    <a:pt x="4" y="18"/>
                  </a:cubicBezTo>
                  <a:cubicBezTo>
                    <a:pt x="1" y="19"/>
                    <a:pt x="0" y="24"/>
                    <a:pt x="3" y="24"/>
                  </a:cubicBezTo>
                  <a:cubicBezTo>
                    <a:pt x="5" y="23"/>
                    <a:pt x="7" y="25"/>
                    <a:pt x="6" y="26"/>
                  </a:cubicBezTo>
                  <a:cubicBezTo>
                    <a:pt x="5" y="27"/>
                    <a:pt x="8" y="31"/>
                    <a:pt x="7" y="32"/>
                  </a:cubicBezTo>
                  <a:cubicBezTo>
                    <a:pt x="5" y="33"/>
                    <a:pt x="5" y="36"/>
                    <a:pt x="7" y="38"/>
                  </a:cubicBezTo>
                  <a:cubicBezTo>
                    <a:pt x="9" y="39"/>
                    <a:pt x="9" y="42"/>
                    <a:pt x="7" y="42"/>
                  </a:cubicBezTo>
                  <a:cubicBezTo>
                    <a:pt x="5" y="42"/>
                    <a:pt x="11" y="45"/>
                    <a:pt x="11" y="46"/>
                  </a:cubicBezTo>
                  <a:cubicBezTo>
                    <a:pt x="11" y="47"/>
                    <a:pt x="16" y="48"/>
                    <a:pt x="16" y="49"/>
                  </a:cubicBezTo>
                  <a:cubicBezTo>
                    <a:pt x="16" y="51"/>
                    <a:pt x="18" y="51"/>
                    <a:pt x="20" y="50"/>
                  </a:cubicBezTo>
                  <a:cubicBezTo>
                    <a:pt x="23" y="50"/>
                    <a:pt x="24" y="53"/>
                    <a:pt x="25" y="56"/>
                  </a:cubicBezTo>
                  <a:cubicBezTo>
                    <a:pt x="27" y="58"/>
                    <a:pt x="36" y="56"/>
                    <a:pt x="36" y="54"/>
                  </a:cubicBezTo>
                  <a:cubicBezTo>
                    <a:pt x="36" y="51"/>
                    <a:pt x="38" y="50"/>
                    <a:pt x="42" y="51"/>
                  </a:cubicBezTo>
                  <a:cubicBezTo>
                    <a:pt x="46" y="51"/>
                    <a:pt x="51" y="56"/>
                    <a:pt x="53" y="57"/>
                  </a:cubicBezTo>
                  <a:cubicBezTo>
                    <a:pt x="55" y="58"/>
                    <a:pt x="59" y="56"/>
                    <a:pt x="61" y="56"/>
                  </a:cubicBezTo>
                  <a:cubicBezTo>
                    <a:pt x="64" y="56"/>
                    <a:pt x="67" y="52"/>
                    <a:pt x="69" y="51"/>
                  </a:cubicBezTo>
                  <a:cubicBezTo>
                    <a:pt x="70" y="50"/>
                    <a:pt x="73" y="54"/>
                    <a:pt x="75" y="53"/>
                  </a:cubicBezTo>
                  <a:cubicBezTo>
                    <a:pt x="77" y="51"/>
                    <a:pt x="80" y="50"/>
                    <a:pt x="81" y="51"/>
                  </a:cubicBezTo>
                  <a:cubicBezTo>
                    <a:pt x="83" y="52"/>
                    <a:pt x="78" y="55"/>
                    <a:pt x="79" y="57"/>
                  </a:cubicBezTo>
                  <a:cubicBezTo>
                    <a:pt x="80" y="58"/>
                    <a:pt x="79" y="59"/>
                    <a:pt x="79" y="60"/>
                  </a:cubicBezTo>
                  <a:cubicBezTo>
                    <a:pt x="84" y="59"/>
                    <a:pt x="84" y="56"/>
                    <a:pt x="84" y="54"/>
                  </a:cubicBezTo>
                  <a:cubicBezTo>
                    <a:pt x="84" y="53"/>
                    <a:pt x="86" y="51"/>
                    <a:pt x="87" y="53"/>
                  </a:cubicBezTo>
                  <a:cubicBezTo>
                    <a:pt x="89" y="54"/>
                    <a:pt x="91" y="54"/>
                    <a:pt x="95" y="53"/>
                  </a:cubicBezTo>
                  <a:cubicBezTo>
                    <a:pt x="98" y="51"/>
                    <a:pt x="98" y="50"/>
                    <a:pt x="100" y="52"/>
                  </a:cubicBezTo>
                  <a:cubicBezTo>
                    <a:pt x="101" y="53"/>
                    <a:pt x="104" y="52"/>
                    <a:pt x="109" y="52"/>
                  </a:cubicBezTo>
                  <a:cubicBezTo>
                    <a:pt x="114" y="52"/>
                    <a:pt x="115" y="48"/>
                    <a:pt x="120" y="49"/>
                  </a:cubicBezTo>
                  <a:cubicBezTo>
                    <a:pt x="124" y="49"/>
                    <a:pt x="128" y="47"/>
                    <a:pt x="128" y="47"/>
                  </a:cubicBezTo>
                  <a:cubicBezTo>
                    <a:pt x="132" y="48"/>
                    <a:pt x="132" y="48"/>
                    <a:pt x="132" y="48"/>
                  </a:cubicBezTo>
                  <a:cubicBezTo>
                    <a:pt x="133" y="47"/>
                    <a:pt x="133" y="46"/>
                    <a:pt x="135" y="46"/>
                  </a:cubicBezTo>
                  <a:cubicBezTo>
                    <a:pt x="139" y="45"/>
                    <a:pt x="140" y="48"/>
                    <a:pt x="142" y="47"/>
                  </a:cubicBezTo>
                  <a:cubicBezTo>
                    <a:pt x="144" y="46"/>
                    <a:pt x="150" y="53"/>
                    <a:pt x="151" y="48"/>
                  </a:cubicBezTo>
                  <a:cubicBezTo>
                    <a:pt x="151" y="47"/>
                    <a:pt x="148" y="42"/>
                    <a:pt x="147" y="42"/>
                  </a:cubicBezTo>
                  <a:close/>
                  <a:moveTo>
                    <a:pt x="13" y="11"/>
                  </a:moveTo>
                  <a:cubicBezTo>
                    <a:pt x="16" y="10"/>
                    <a:pt x="22" y="12"/>
                    <a:pt x="24" y="10"/>
                  </a:cubicBezTo>
                  <a:cubicBezTo>
                    <a:pt x="25" y="9"/>
                    <a:pt x="20" y="7"/>
                    <a:pt x="18" y="5"/>
                  </a:cubicBezTo>
                  <a:cubicBezTo>
                    <a:pt x="17" y="4"/>
                    <a:pt x="16" y="3"/>
                    <a:pt x="16" y="1"/>
                  </a:cubicBezTo>
                  <a:cubicBezTo>
                    <a:pt x="15" y="2"/>
                    <a:pt x="14" y="2"/>
                    <a:pt x="12" y="2"/>
                  </a:cubicBezTo>
                  <a:cubicBezTo>
                    <a:pt x="10" y="1"/>
                    <a:pt x="5" y="1"/>
                    <a:pt x="4" y="2"/>
                  </a:cubicBezTo>
                  <a:cubicBezTo>
                    <a:pt x="3" y="2"/>
                    <a:pt x="5" y="5"/>
                    <a:pt x="5" y="7"/>
                  </a:cubicBezTo>
                  <a:cubicBezTo>
                    <a:pt x="5" y="9"/>
                    <a:pt x="3" y="10"/>
                    <a:pt x="3" y="11"/>
                  </a:cubicBezTo>
                  <a:cubicBezTo>
                    <a:pt x="3" y="12"/>
                    <a:pt x="2" y="13"/>
                    <a:pt x="1" y="14"/>
                  </a:cubicBezTo>
                  <a:cubicBezTo>
                    <a:pt x="2" y="15"/>
                    <a:pt x="4" y="16"/>
                    <a:pt x="5" y="16"/>
                  </a:cubicBezTo>
                  <a:cubicBezTo>
                    <a:pt x="9" y="16"/>
                    <a:pt x="10" y="12"/>
                    <a:pt x="13" y="11"/>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30" name="Google Shape;1930;p124"/>
            <p:cNvSpPr/>
            <p:nvPr/>
          </p:nvSpPr>
          <p:spPr>
            <a:xfrm>
              <a:off x="6078538" y="2306638"/>
              <a:ext cx="52388" cy="50800"/>
            </a:xfrm>
            <a:custGeom>
              <a:avLst/>
              <a:gdLst/>
              <a:ahLst/>
              <a:cxnLst/>
              <a:rect l="l" t="t" r="r" b="b"/>
              <a:pathLst>
                <a:path w="19" h="18" extrusionOk="0">
                  <a:moveTo>
                    <a:pt x="9" y="0"/>
                  </a:moveTo>
                  <a:cubicBezTo>
                    <a:pt x="6" y="0"/>
                    <a:pt x="1" y="3"/>
                    <a:pt x="0" y="5"/>
                  </a:cubicBezTo>
                  <a:cubicBezTo>
                    <a:pt x="0" y="6"/>
                    <a:pt x="1" y="7"/>
                    <a:pt x="1" y="7"/>
                  </a:cubicBezTo>
                  <a:cubicBezTo>
                    <a:pt x="2" y="10"/>
                    <a:pt x="4" y="12"/>
                    <a:pt x="6" y="13"/>
                  </a:cubicBezTo>
                  <a:cubicBezTo>
                    <a:pt x="7" y="14"/>
                    <a:pt x="7" y="16"/>
                    <a:pt x="7" y="18"/>
                  </a:cubicBezTo>
                  <a:cubicBezTo>
                    <a:pt x="8" y="17"/>
                    <a:pt x="9" y="17"/>
                    <a:pt x="10" y="17"/>
                  </a:cubicBezTo>
                  <a:cubicBezTo>
                    <a:pt x="12" y="17"/>
                    <a:pt x="17" y="10"/>
                    <a:pt x="18" y="8"/>
                  </a:cubicBezTo>
                  <a:cubicBezTo>
                    <a:pt x="19" y="6"/>
                    <a:pt x="12" y="0"/>
                    <a:pt x="9" y="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31" name="Google Shape;1931;p124"/>
            <p:cNvSpPr/>
            <p:nvPr/>
          </p:nvSpPr>
          <p:spPr>
            <a:xfrm>
              <a:off x="7091363" y="2119313"/>
              <a:ext cx="152400" cy="146050"/>
            </a:xfrm>
            <a:custGeom>
              <a:avLst/>
              <a:gdLst/>
              <a:ahLst/>
              <a:cxnLst/>
              <a:rect l="l" t="t" r="r" b="b"/>
              <a:pathLst>
                <a:path w="55" h="52" extrusionOk="0">
                  <a:moveTo>
                    <a:pt x="53" y="2"/>
                  </a:moveTo>
                  <a:cubicBezTo>
                    <a:pt x="50" y="3"/>
                    <a:pt x="49" y="0"/>
                    <a:pt x="46" y="0"/>
                  </a:cubicBezTo>
                  <a:cubicBezTo>
                    <a:pt x="44" y="0"/>
                    <a:pt x="44" y="6"/>
                    <a:pt x="42" y="6"/>
                  </a:cubicBezTo>
                  <a:cubicBezTo>
                    <a:pt x="39" y="6"/>
                    <a:pt x="39" y="10"/>
                    <a:pt x="36" y="10"/>
                  </a:cubicBezTo>
                  <a:cubicBezTo>
                    <a:pt x="32" y="11"/>
                    <a:pt x="31" y="11"/>
                    <a:pt x="33" y="13"/>
                  </a:cubicBezTo>
                  <a:cubicBezTo>
                    <a:pt x="34" y="16"/>
                    <a:pt x="31" y="15"/>
                    <a:pt x="28" y="15"/>
                  </a:cubicBezTo>
                  <a:cubicBezTo>
                    <a:pt x="24" y="15"/>
                    <a:pt x="24" y="13"/>
                    <a:pt x="22" y="13"/>
                  </a:cubicBezTo>
                  <a:cubicBezTo>
                    <a:pt x="20" y="13"/>
                    <a:pt x="19" y="16"/>
                    <a:pt x="17" y="18"/>
                  </a:cubicBezTo>
                  <a:cubicBezTo>
                    <a:pt x="16" y="21"/>
                    <a:pt x="5" y="25"/>
                    <a:pt x="2" y="27"/>
                  </a:cubicBezTo>
                  <a:cubicBezTo>
                    <a:pt x="1" y="27"/>
                    <a:pt x="1" y="29"/>
                    <a:pt x="0" y="30"/>
                  </a:cubicBezTo>
                  <a:cubicBezTo>
                    <a:pt x="4" y="31"/>
                    <a:pt x="7" y="33"/>
                    <a:pt x="9" y="35"/>
                  </a:cubicBezTo>
                  <a:cubicBezTo>
                    <a:pt x="11" y="38"/>
                    <a:pt x="7" y="41"/>
                    <a:pt x="4" y="44"/>
                  </a:cubicBezTo>
                  <a:cubicBezTo>
                    <a:pt x="2" y="46"/>
                    <a:pt x="6" y="46"/>
                    <a:pt x="6" y="48"/>
                  </a:cubicBezTo>
                  <a:cubicBezTo>
                    <a:pt x="6" y="51"/>
                    <a:pt x="9" y="52"/>
                    <a:pt x="10" y="50"/>
                  </a:cubicBezTo>
                  <a:cubicBezTo>
                    <a:pt x="11" y="49"/>
                    <a:pt x="13" y="49"/>
                    <a:pt x="16" y="49"/>
                  </a:cubicBezTo>
                  <a:cubicBezTo>
                    <a:pt x="17" y="49"/>
                    <a:pt x="18" y="50"/>
                    <a:pt x="18" y="50"/>
                  </a:cubicBezTo>
                  <a:cubicBezTo>
                    <a:pt x="20" y="49"/>
                    <a:pt x="22" y="47"/>
                    <a:pt x="23" y="47"/>
                  </a:cubicBezTo>
                  <a:cubicBezTo>
                    <a:pt x="24" y="45"/>
                    <a:pt x="27" y="45"/>
                    <a:pt x="30" y="45"/>
                  </a:cubicBezTo>
                  <a:cubicBezTo>
                    <a:pt x="32" y="45"/>
                    <a:pt x="33" y="45"/>
                    <a:pt x="34" y="44"/>
                  </a:cubicBezTo>
                  <a:cubicBezTo>
                    <a:pt x="31" y="40"/>
                    <a:pt x="28" y="38"/>
                    <a:pt x="27" y="37"/>
                  </a:cubicBezTo>
                  <a:cubicBezTo>
                    <a:pt x="24" y="35"/>
                    <a:pt x="26" y="31"/>
                    <a:pt x="29" y="30"/>
                  </a:cubicBezTo>
                  <a:cubicBezTo>
                    <a:pt x="33" y="29"/>
                    <a:pt x="41" y="23"/>
                    <a:pt x="43" y="21"/>
                  </a:cubicBezTo>
                  <a:cubicBezTo>
                    <a:pt x="46" y="20"/>
                    <a:pt x="44" y="15"/>
                    <a:pt x="46" y="11"/>
                  </a:cubicBezTo>
                  <a:cubicBezTo>
                    <a:pt x="47" y="9"/>
                    <a:pt x="51" y="6"/>
                    <a:pt x="55" y="3"/>
                  </a:cubicBezTo>
                  <a:cubicBezTo>
                    <a:pt x="54" y="2"/>
                    <a:pt x="54" y="2"/>
                    <a:pt x="53" y="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32" name="Google Shape;1932;p124"/>
            <p:cNvSpPr/>
            <p:nvPr/>
          </p:nvSpPr>
          <p:spPr>
            <a:xfrm>
              <a:off x="6126163" y="2446338"/>
              <a:ext cx="169863" cy="100013"/>
            </a:xfrm>
            <a:custGeom>
              <a:avLst/>
              <a:gdLst/>
              <a:ahLst/>
              <a:cxnLst/>
              <a:rect l="l" t="t" r="r" b="b"/>
              <a:pathLst>
                <a:path w="61" h="36" extrusionOk="0">
                  <a:moveTo>
                    <a:pt x="60" y="23"/>
                  </a:moveTo>
                  <a:cubicBezTo>
                    <a:pt x="60" y="23"/>
                    <a:pt x="59" y="23"/>
                    <a:pt x="58" y="23"/>
                  </a:cubicBezTo>
                  <a:cubicBezTo>
                    <a:pt x="54" y="23"/>
                    <a:pt x="51" y="21"/>
                    <a:pt x="48" y="21"/>
                  </a:cubicBezTo>
                  <a:cubicBezTo>
                    <a:pt x="45" y="21"/>
                    <a:pt x="36" y="18"/>
                    <a:pt x="32" y="15"/>
                  </a:cubicBezTo>
                  <a:cubicBezTo>
                    <a:pt x="29" y="12"/>
                    <a:pt x="18" y="5"/>
                    <a:pt x="16" y="3"/>
                  </a:cubicBezTo>
                  <a:cubicBezTo>
                    <a:pt x="13" y="0"/>
                    <a:pt x="10" y="0"/>
                    <a:pt x="10" y="1"/>
                  </a:cubicBezTo>
                  <a:cubicBezTo>
                    <a:pt x="9" y="3"/>
                    <a:pt x="7" y="3"/>
                    <a:pt x="5" y="3"/>
                  </a:cubicBezTo>
                  <a:cubicBezTo>
                    <a:pt x="4" y="4"/>
                    <a:pt x="1" y="6"/>
                    <a:pt x="1" y="8"/>
                  </a:cubicBezTo>
                  <a:cubicBezTo>
                    <a:pt x="1" y="9"/>
                    <a:pt x="0" y="12"/>
                    <a:pt x="0" y="14"/>
                  </a:cubicBezTo>
                  <a:cubicBezTo>
                    <a:pt x="0" y="15"/>
                    <a:pt x="3" y="15"/>
                    <a:pt x="4" y="17"/>
                  </a:cubicBezTo>
                  <a:cubicBezTo>
                    <a:pt x="5" y="18"/>
                    <a:pt x="10" y="19"/>
                    <a:pt x="10" y="20"/>
                  </a:cubicBezTo>
                  <a:cubicBezTo>
                    <a:pt x="10" y="21"/>
                    <a:pt x="14" y="23"/>
                    <a:pt x="16" y="23"/>
                  </a:cubicBezTo>
                  <a:cubicBezTo>
                    <a:pt x="18" y="23"/>
                    <a:pt x="22" y="26"/>
                    <a:pt x="23" y="27"/>
                  </a:cubicBezTo>
                  <a:cubicBezTo>
                    <a:pt x="24" y="28"/>
                    <a:pt x="29" y="26"/>
                    <a:pt x="30" y="26"/>
                  </a:cubicBezTo>
                  <a:cubicBezTo>
                    <a:pt x="32" y="26"/>
                    <a:pt x="35" y="29"/>
                    <a:pt x="35" y="30"/>
                  </a:cubicBezTo>
                  <a:cubicBezTo>
                    <a:pt x="35" y="32"/>
                    <a:pt x="44" y="33"/>
                    <a:pt x="45" y="34"/>
                  </a:cubicBezTo>
                  <a:cubicBezTo>
                    <a:pt x="47" y="36"/>
                    <a:pt x="57" y="35"/>
                    <a:pt x="59" y="33"/>
                  </a:cubicBezTo>
                  <a:cubicBezTo>
                    <a:pt x="61" y="31"/>
                    <a:pt x="60" y="28"/>
                    <a:pt x="60" y="25"/>
                  </a:cubicBezTo>
                  <a:cubicBezTo>
                    <a:pt x="60" y="24"/>
                    <a:pt x="60" y="23"/>
                    <a:pt x="60" y="2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33" name="Google Shape;1933;p124"/>
            <p:cNvSpPr/>
            <p:nvPr/>
          </p:nvSpPr>
          <p:spPr>
            <a:xfrm>
              <a:off x="6373813" y="2490788"/>
              <a:ext cx="192088" cy="423863"/>
            </a:xfrm>
            <a:custGeom>
              <a:avLst/>
              <a:gdLst/>
              <a:ahLst/>
              <a:cxnLst/>
              <a:rect l="l" t="t" r="r" b="b"/>
              <a:pathLst>
                <a:path w="69" h="152" extrusionOk="0">
                  <a:moveTo>
                    <a:pt x="56" y="139"/>
                  </a:moveTo>
                  <a:cubicBezTo>
                    <a:pt x="56" y="135"/>
                    <a:pt x="53" y="135"/>
                    <a:pt x="53" y="133"/>
                  </a:cubicBezTo>
                  <a:cubicBezTo>
                    <a:pt x="53" y="130"/>
                    <a:pt x="53" y="126"/>
                    <a:pt x="50" y="123"/>
                  </a:cubicBezTo>
                  <a:cubicBezTo>
                    <a:pt x="47" y="120"/>
                    <a:pt x="45" y="116"/>
                    <a:pt x="47" y="114"/>
                  </a:cubicBezTo>
                  <a:cubicBezTo>
                    <a:pt x="49" y="113"/>
                    <a:pt x="48" y="108"/>
                    <a:pt x="49" y="108"/>
                  </a:cubicBezTo>
                  <a:cubicBezTo>
                    <a:pt x="49" y="109"/>
                    <a:pt x="51" y="106"/>
                    <a:pt x="49" y="105"/>
                  </a:cubicBezTo>
                  <a:cubicBezTo>
                    <a:pt x="47" y="104"/>
                    <a:pt x="49" y="100"/>
                    <a:pt x="47" y="99"/>
                  </a:cubicBezTo>
                  <a:cubicBezTo>
                    <a:pt x="46" y="99"/>
                    <a:pt x="41" y="93"/>
                    <a:pt x="41" y="92"/>
                  </a:cubicBezTo>
                  <a:cubicBezTo>
                    <a:pt x="41" y="90"/>
                    <a:pt x="42" y="81"/>
                    <a:pt x="43" y="79"/>
                  </a:cubicBezTo>
                  <a:cubicBezTo>
                    <a:pt x="43" y="77"/>
                    <a:pt x="46" y="77"/>
                    <a:pt x="47" y="77"/>
                  </a:cubicBezTo>
                  <a:cubicBezTo>
                    <a:pt x="48" y="77"/>
                    <a:pt x="52" y="77"/>
                    <a:pt x="53" y="75"/>
                  </a:cubicBezTo>
                  <a:cubicBezTo>
                    <a:pt x="55" y="73"/>
                    <a:pt x="60" y="72"/>
                    <a:pt x="61" y="71"/>
                  </a:cubicBezTo>
                  <a:cubicBezTo>
                    <a:pt x="61" y="69"/>
                    <a:pt x="65" y="69"/>
                    <a:pt x="65" y="67"/>
                  </a:cubicBezTo>
                  <a:cubicBezTo>
                    <a:pt x="65" y="65"/>
                    <a:pt x="69" y="60"/>
                    <a:pt x="69" y="60"/>
                  </a:cubicBezTo>
                  <a:cubicBezTo>
                    <a:pt x="69" y="60"/>
                    <a:pt x="69" y="60"/>
                    <a:pt x="69" y="60"/>
                  </a:cubicBezTo>
                  <a:cubicBezTo>
                    <a:pt x="69" y="60"/>
                    <a:pt x="67" y="60"/>
                    <a:pt x="65" y="61"/>
                  </a:cubicBezTo>
                  <a:cubicBezTo>
                    <a:pt x="62" y="63"/>
                    <a:pt x="60" y="61"/>
                    <a:pt x="60" y="59"/>
                  </a:cubicBezTo>
                  <a:cubicBezTo>
                    <a:pt x="61" y="56"/>
                    <a:pt x="58" y="56"/>
                    <a:pt x="56" y="56"/>
                  </a:cubicBezTo>
                  <a:cubicBezTo>
                    <a:pt x="54" y="56"/>
                    <a:pt x="55" y="53"/>
                    <a:pt x="56" y="51"/>
                  </a:cubicBezTo>
                  <a:cubicBezTo>
                    <a:pt x="57" y="49"/>
                    <a:pt x="55" y="48"/>
                    <a:pt x="53" y="47"/>
                  </a:cubicBezTo>
                  <a:cubicBezTo>
                    <a:pt x="51" y="47"/>
                    <a:pt x="49" y="42"/>
                    <a:pt x="50" y="41"/>
                  </a:cubicBezTo>
                  <a:cubicBezTo>
                    <a:pt x="51" y="39"/>
                    <a:pt x="46" y="38"/>
                    <a:pt x="43" y="39"/>
                  </a:cubicBezTo>
                  <a:cubicBezTo>
                    <a:pt x="41" y="41"/>
                    <a:pt x="42" y="37"/>
                    <a:pt x="42" y="36"/>
                  </a:cubicBezTo>
                  <a:cubicBezTo>
                    <a:pt x="41" y="34"/>
                    <a:pt x="45" y="28"/>
                    <a:pt x="48" y="24"/>
                  </a:cubicBezTo>
                  <a:cubicBezTo>
                    <a:pt x="52" y="21"/>
                    <a:pt x="50" y="16"/>
                    <a:pt x="50" y="13"/>
                  </a:cubicBezTo>
                  <a:cubicBezTo>
                    <a:pt x="50" y="9"/>
                    <a:pt x="49" y="9"/>
                    <a:pt x="47" y="9"/>
                  </a:cubicBezTo>
                  <a:cubicBezTo>
                    <a:pt x="45" y="9"/>
                    <a:pt x="45" y="6"/>
                    <a:pt x="45" y="4"/>
                  </a:cubicBezTo>
                  <a:cubicBezTo>
                    <a:pt x="45" y="2"/>
                    <a:pt x="42" y="0"/>
                    <a:pt x="40" y="2"/>
                  </a:cubicBezTo>
                  <a:cubicBezTo>
                    <a:pt x="40" y="2"/>
                    <a:pt x="39" y="2"/>
                    <a:pt x="39" y="3"/>
                  </a:cubicBezTo>
                  <a:cubicBezTo>
                    <a:pt x="39" y="3"/>
                    <a:pt x="39" y="3"/>
                    <a:pt x="39" y="3"/>
                  </a:cubicBezTo>
                  <a:cubicBezTo>
                    <a:pt x="39" y="3"/>
                    <a:pt x="38" y="6"/>
                    <a:pt x="37" y="6"/>
                  </a:cubicBezTo>
                  <a:cubicBezTo>
                    <a:pt x="35" y="7"/>
                    <a:pt x="35" y="9"/>
                    <a:pt x="37" y="12"/>
                  </a:cubicBezTo>
                  <a:cubicBezTo>
                    <a:pt x="39" y="15"/>
                    <a:pt x="35" y="13"/>
                    <a:pt x="34" y="12"/>
                  </a:cubicBezTo>
                  <a:cubicBezTo>
                    <a:pt x="33" y="10"/>
                    <a:pt x="29" y="13"/>
                    <a:pt x="27" y="15"/>
                  </a:cubicBezTo>
                  <a:cubicBezTo>
                    <a:pt x="25" y="17"/>
                    <a:pt x="22" y="18"/>
                    <a:pt x="22" y="21"/>
                  </a:cubicBezTo>
                  <a:cubicBezTo>
                    <a:pt x="22" y="25"/>
                    <a:pt x="19" y="28"/>
                    <a:pt x="20" y="31"/>
                  </a:cubicBezTo>
                  <a:cubicBezTo>
                    <a:pt x="20" y="34"/>
                    <a:pt x="16" y="39"/>
                    <a:pt x="17" y="41"/>
                  </a:cubicBezTo>
                  <a:cubicBezTo>
                    <a:pt x="17" y="42"/>
                    <a:pt x="11" y="40"/>
                    <a:pt x="10" y="40"/>
                  </a:cubicBezTo>
                  <a:cubicBezTo>
                    <a:pt x="9" y="40"/>
                    <a:pt x="10" y="46"/>
                    <a:pt x="9" y="48"/>
                  </a:cubicBezTo>
                  <a:cubicBezTo>
                    <a:pt x="8" y="50"/>
                    <a:pt x="8" y="57"/>
                    <a:pt x="7" y="57"/>
                  </a:cubicBezTo>
                  <a:cubicBezTo>
                    <a:pt x="5" y="57"/>
                    <a:pt x="3" y="63"/>
                    <a:pt x="3" y="63"/>
                  </a:cubicBezTo>
                  <a:cubicBezTo>
                    <a:pt x="3" y="63"/>
                    <a:pt x="2" y="64"/>
                    <a:pt x="0" y="65"/>
                  </a:cubicBezTo>
                  <a:cubicBezTo>
                    <a:pt x="2" y="69"/>
                    <a:pt x="5" y="72"/>
                    <a:pt x="8" y="73"/>
                  </a:cubicBezTo>
                  <a:cubicBezTo>
                    <a:pt x="12" y="75"/>
                    <a:pt x="15" y="85"/>
                    <a:pt x="17" y="90"/>
                  </a:cubicBezTo>
                  <a:cubicBezTo>
                    <a:pt x="18" y="95"/>
                    <a:pt x="17" y="100"/>
                    <a:pt x="16" y="103"/>
                  </a:cubicBezTo>
                  <a:cubicBezTo>
                    <a:pt x="14" y="105"/>
                    <a:pt x="16" y="106"/>
                    <a:pt x="19" y="107"/>
                  </a:cubicBezTo>
                  <a:cubicBezTo>
                    <a:pt x="22" y="108"/>
                    <a:pt x="25" y="109"/>
                    <a:pt x="27" y="106"/>
                  </a:cubicBezTo>
                  <a:cubicBezTo>
                    <a:pt x="29" y="103"/>
                    <a:pt x="33" y="101"/>
                    <a:pt x="34" y="98"/>
                  </a:cubicBezTo>
                  <a:cubicBezTo>
                    <a:pt x="34" y="95"/>
                    <a:pt x="36" y="99"/>
                    <a:pt x="38" y="101"/>
                  </a:cubicBezTo>
                  <a:cubicBezTo>
                    <a:pt x="40" y="103"/>
                    <a:pt x="41" y="106"/>
                    <a:pt x="41" y="110"/>
                  </a:cubicBezTo>
                  <a:cubicBezTo>
                    <a:pt x="41" y="114"/>
                    <a:pt x="42" y="124"/>
                    <a:pt x="45" y="127"/>
                  </a:cubicBezTo>
                  <a:cubicBezTo>
                    <a:pt x="49" y="131"/>
                    <a:pt x="49" y="138"/>
                    <a:pt x="48" y="140"/>
                  </a:cubicBezTo>
                  <a:cubicBezTo>
                    <a:pt x="47" y="143"/>
                    <a:pt x="50" y="147"/>
                    <a:pt x="49" y="150"/>
                  </a:cubicBezTo>
                  <a:cubicBezTo>
                    <a:pt x="49" y="150"/>
                    <a:pt x="49" y="151"/>
                    <a:pt x="49" y="152"/>
                  </a:cubicBezTo>
                  <a:cubicBezTo>
                    <a:pt x="52" y="152"/>
                    <a:pt x="56" y="139"/>
                    <a:pt x="56" y="13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34" name="Google Shape;1934;p124"/>
            <p:cNvSpPr/>
            <p:nvPr/>
          </p:nvSpPr>
          <p:spPr>
            <a:xfrm>
              <a:off x="6310313" y="2498725"/>
              <a:ext cx="66675" cy="42863"/>
            </a:xfrm>
            <a:custGeom>
              <a:avLst/>
              <a:gdLst/>
              <a:ahLst/>
              <a:cxnLst/>
              <a:rect l="l" t="t" r="r" b="b"/>
              <a:pathLst>
                <a:path w="24" h="15" extrusionOk="0">
                  <a:moveTo>
                    <a:pt x="23" y="5"/>
                  </a:moveTo>
                  <a:cubicBezTo>
                    <a:pt x="18" y="0"/>
                    <a:pt x="17" y="4"/>
                    <a:pt x="14" y="2"/>
                  </a:cubicBezTo>
                  <a:cubicBezTo>
                    <a:pt x="11" y="0"/>
                    <a:pt x="9" y="0"/>
                    <a:pt x="7" y="1"/>
                  </a:cubicBezTo>
                  <a:cubicBezTo>
                    <a:pt x="6" y="2"/>
                    <a:pt x="3" y="2"/>
                    <a:pt x="2" y="6"/>
                  </a:cubicBezTo>
                  <a:cubicBezTo>
                    <a:pt x="1" y="7"/>
                    <a:pt x="1" y="9"/>
                    <a:pt x="0" y="10"/>
                  </a:cubicBezTo>
                  <a:cubicBezTo>
                    <a:pt x="0" y="11"/>
                    <a:pt x="1" y="12"/>
                    <a:pt x="2" y="11"/>
                  </a:cubicBezTo>
                  <a:cubicBezTo>
                    <a:pt x="3" y="11"/>
                    <a:pt x="5" y="13"/>
                    <a:pt x="7" y="13"/>
                  </a:cubicBezTo>
                  <a:cubicBezTo>
                    <a:pt x="10" y="12"/>
                    <a:pt x="11" y="14"/>
                    <a:pt x="15" y="13"/>
                  </a:cubicBezTo>
                  <a:cubicBezTo>
                    <a:pt x="18" y="12"/>
                    <a:pt x="22" y="15"/>
                    <a:pt x="23" y="12"/>
                  </a:cubicBezTo>
                  <a:cubicBezTo>
                    <a:pt x="24" y="10"/>
                    <a:pt x="22" y="5"/>
                    <a:pt x="22" y="5"/>
                  </a:cubicBezTo>
                  <a:cubicBezTo>
                    <a:pt x="22" y="5"/>
                    <a:pt x="23" y="5"/>
                    <a:pt x="23" y="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35" name="Google Shape;1935;p124"/>
            <p:cNvSpPr/>
            <p:nvPr/>
          </p:nvSpPr>
          <p:spPr>
            <a:xfrm>
              <a:off x="6591300" y="2616200"/>
              <a:ext cx="165100" cy="346075"/>
            </a:xfrm>
            <a:custGeom>
              <a:avLst/>
              <a:gdLst/>
              <a:ahLst/>
              <a:cxnLst/>
              <a:rect l="l" t="t" r="r" b="b"/>
              <a:pathLst>
                <a:path w="59" h="124" extrusionOk="0">
                  <a:moveTo>
                    <a:pt x="44" y="15"/>
                  </a:moveTo>
                  <a:cubicBezTo>
                    <a:pt x="41" y="15"/>
                    <a:pt x="36" y="11"/>
                    <a:pt x="36" y="9"/>
                  </a:cubicBezTo>
                  <a:cubicBezTo>
                    <a:pt x="36" y="8"/>
                    <a:pt x="38" y="5"/>
                    <a:pt x="33" y="5"/>
                  </a:cubicBezTo>
                  <a:cubicBezTo>
                    <a:pt x="28" y="4"/>
                    <a:pt x="28" y="2"/>
                    <a:pt x="27" y="1"/>
                  </a:cubicBezTo>
                  <a:cubicBezTo>
                    <a:pt x="26" y="0"/>
                    <a:pt x="22" y="3"/>
                    <a:pt x="20" y="5"/>
                  </a:cubicBezTo>
                  <a:cubicBezTo>
                    <a:pt x="19" y="8"/>
                    <a:pt x="18" y="5"/>
                    <a:pt x="15" y="6"/>
                  </a:cubicBezTo>
                  <a:cubicBezTo>
                    <a:pt x="12" y="8"/>
                    <a:pt x="9" y="4"/>
                    <a:pt x="8" y="6"/>
                  </a:cubicBezTo>
                  <a:cubicBezTo>
                    <a:pt x="7" y="8"/>
                    <a:pt x="4" y="5"/>
                    <a:pt x="2" y="7"/>
                  </a:cubicBezTo>
                  <a:cubicBezTo>
                    <a:pt x="1" y="8"/>
                    <a:pt x="1" y="8"/>
                    <a:pt x="0" y="9"/>
                  </a:cubicBezTo>
                  <a:cubicBezTo>
                    <a:pt x="1" y="10"/>
                    <a:pt x="3" y="12"/>
                    <a:pt x="3" y="13"/>
                  </a:cubicBezTo>
                  <a:cubicBezTo>
                    <a:pt x="3" y="15"/>
                    <a:pt x="7" y="16"/>
                    <a:pt x="7" y="19"/>
                  </a:cubicBezTo>
                  <a:cubicBezTo>
                    <a:pt x="7" y="21"/>
                    <a:pt x="12" y="24"/>
                    <a:pt x="13" y="23"/>
                  </a:cubicBezTo>
                  <a:cubicBezTo>
                    <a:pt x="15" y="21"/>
                    <a:pt x="18" y="20"/>
                    <a:pt x="19" y="24"/>
                  </a:cubicBezTo>
                  <a:cubicBezTo>
                    <a:pt x="19" y="28"/>
                    <a:pt x="22" y="28"/>
                    <a:pt x="22" y="30"/>
                  </a:cubicBezTo>
                  <a:cubicBezTo>
                    <a:pt x="22" y="33"/>
                    <a:pt x="16" y="31"/>
                    <a:pt x="15" y="34"/>
                  </a:cubicBezTo>
                  <a:cubicBezTo>
                    <a:pt x="14" y="36"/>
                    <a:pt x="24" y="39"/>
                    <a:pt x="24" y="41"/>
                  </a:cubicBezTo>
                  <a:cubicBezTo>
                    <a:pt x="24" y="43"/>
                    <a:pt x="27" y="46"/>
                    <a:pt x="28" y="48"/>
                  </a:cubicBezTo>
                  <a:cubicBezTo>
                    <a:pt x="29" y="51"/>
                    <a:pt x="34" y="54"/>
                    <a:pt x="35" y="57"/>
                  </a:cubicBezTo>
                  <a:cubicBezTo>
                    <a:pt x="36" y="60"/>
                    <a:pt x="40" y="62"/>
                    <a:pt x="41" y="63"/>
                  </a:cubicBezTo>
                  <a:cubicBezTo>
                    <a:pt x="43" y="65"/>
                    <a:pt x="43" y="68"/>
                    <a:pt x="43" y="71"/>
                  </a:cubicBezTo>
                  <a:cubicBezTo>
                    <a:pt x="42" y="74"/>
                    <a:pt x="42" y="80"/>
                    <a:pt x="45" y="85"/>
                  </a:cubicBezTo>
                  <a:cubicBezTo>
                    <a:pt x="49" y="89"/>
                    <a:pt x="42" y="91"/>
                    <a:pt x="40" y="94"/>
                  </a:cubicBezTo>
                  <a:cubicBezTo>
                    <a:pt x="38" y="96"/>
                    <a:pt x="39" y="100"/>
                    <a:pt x="33" y="98"/>
                  </a:cubicBezTo>
                  <a:cubicBezTo>
                    <a:pt x="27" y="97"/>
                    <a:pt x="34" y="104"/>
                    <a:pt x="33" y="106"/>
                  </a:cubicBezTo>
                  <a:cubicBezTo>
                    <a:pt x="32" y="108"/>
                    <a:pt x="24" y="104"/>
                    <a:pt x="24" y="106"/>
                  </a:cubicBezTo>
                  <a:cubicBezTo>
                    <a:pt x="24" y="107"/>
                    <a:pt x="21" y="108"/>
                    <a:pt x="19" y="109"/>
                  </a:cubicBezTo>
                  <a:cubicBezTo>
                    <a:pt x="19" y="111"/>
                    <a:pt x="21" y="111"/>
                    <a:pt x="22" y="112"/>
                  </a:cubicBezTo>
                  <a:cubicBezTo>
                    <a:pt x="24" y="113"/>
                    <a:pt x="20" y="115"/>
                    <a:pt x="20" y="119"/>
                  </a:cubicBezTo>
                  <a:cubicBezTo>
                    <a:pt x="20" y="123"/>
                    <a:pt x="23" y="124"/>
                    <a:pt x="24" y="122"/>
                  </a:cubicBezTo>
                  <a:cubicBezTo>
                    <a:pt x="25" y="121"/>
                    <a:pt x="29" y="117"/>
                    <a:pt x="31" y="117"/>
                  </a:cubicBezTo>
                  <a:cubicBezTo>
                    <a:pt x="33" y="116"/>
                    <a:pt x="31" y="114"/>
                    <a:pt x="33" y="114"/>
                  </a:cubicBezTo>
                  <a:cubicBezTo>
                    <a:pt x="35" y="114"/>
                    <a:pt x="34" y="111"/>
                    <a:pt x="35" y="109"/>
                  </a:cubicBezTo>
                  <a:cubicBezTo>
                    <a:pt x="36" y="108"/>
                    <a:pt x="37" y="108"/>
                    <a:pt x="40" y="109"/>
                  </a:cubicBezTo>
                  <a:cubicBezTo>
                    <a:pt x="43" y="109"/>
                    <a:pt x="47" y="106"/>
                    <a:pt x="51" y="103"/>
                  </a:cubicBezTo>
                  <a:cubicBezTo>
                    <a:pt x="55" y="101"/>
                    <a:pt x="56" y="100"/>
                    <a:pt x="57" y="93"/>
                  </a:cubicBezTo>
                  <a:cubicBezTo>
                    <a:pt x="59" y="85"/>
                    <a:pt x="56" y="76"/>
                    <a:pt x="56" y="74"/>
                  </a:cubicBezTo>
                  <a:cubicBezTo>
                    <a:pt x="55" y="72"/>
                    <a:pt x="50" y="61"/>
                    <a:pt x="48" y="61"/>
                  </a:cubicBezTo>
                  <a:cubicBezTo>
                    <a:pt x="46" y="61"/>
                    <a:pt x="37" y="52"/>
                    <a:pt x="35" y="50"/>
                  </a:cubicBezTo>
                  <a:cubicBezTo>
                    <a:pt x="33" y="49"/>
                    <a:pt x="34" y="46"/>
                    <a:pt x="31" y="44"/>
                  </a:cubicBezTo>
                  <a:cubicBezTo>
                    <a:pt x="29" y="42"/>
                    <a:pt x="29" y="37"/>
                    <a:pt x="29" y="33"/>
                  </a:cubicBezTo>
                  <a:cubicBezTo>
                    <a:pt x="30" y="30"/>
                    <a:pt x="35" y="29"/>
                    <a:pt x="35" y="26"/>
                  </a:cubicBezTo>
                  <a:cubicBezTo>
                    <a:pt x="35" y="24"/>
                    <a:pt x="36" y="22"/>
                    <a:pt x="38" y="22"/>
                  </a:cubicBezTo>
                  <a:cubicBezTo>
                    <a:pt x="41" y="21"/>
                    <a:pt x="43" y="19"/>
                    <a:pt x="45" y="17"/>
                  </a:cubicBezTo>
                  <a:cubicBezTo>
                    <a:pt x="45" y="17"/>
                    <a:pt x="45" y="17"/>
                    <a:pt x="45" y="17"/>
                  </a:cubicBezTo>
                  <a:cubicBezTo>
                    <a:pt x="45" y="16"/>
                    <a:pt x="44" y="16"/>
                    <a:pt x="44" y="1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36" name="Google Shape;1936;p124"/>
            <p:cNvSpPr/>
            <p:nvPr/>
          </p:nvSpPr>
          <p:spPr>
            <a:xfrm>
              <a:off x="6591300" y="2822575"/>
              <a:ext cx="136525" cy="98425"/>
            </a:xfrm>
            <a:custGeom>
              <a:avLst/>
              <a:gdLst/>
              <a:ahLst/>
              <a:cxnLst/>
              <a:rect l="l" t="t" r="r" b="b"/>
              <a:pathLst>
                <a:path w="49" h="35" extrusionOk="0">
                  <a:moveTo>
                    <a:pt x="24" y="32"/>
                  </a:moveTo>
                  <a:cubicBezTo>
                    <a:pt x="24" y="30"/>
                    <a:pt x="32" y="34"/>
                    <a:pt x="33" y="32"/>
                  </a:cubicBezTo>
                  <a:cubicBezTo>
                    <a:pt x="34" y="30"/>
                    <a:pt x="27" y="23"/>
                    <a:pt x="33" y="24"/>
                  </a:cubicBezTo>
                  <a:cubicBezTo>
                    <a:pt x="39" y="26"/>
                    <a:pt x="38" y="22"/>
                    <a:pt x="40" y="20"/>
                  </a:cubicBezTo>
                  <a:cubicBezTo>
                    <a:pt x="42" y="17"/>
                    <a:pt x="49" y="15"/>
                    <a:pt x="45" y="11"/>
                  </a:cubicBezTo>
                  <a:cubicBezTo>
                    <a:pt x="43" y="7"/>
                    <a:pt x="43" y="4"/>
                    <a:pt x="43" y="1"/>
                  </a:cubicBezTo>
                  <a:cubicBezTo>
                    <a:pt x="41" y="2"/>
                    <a:pt x="38" y="2"/>
                    <a:pt x="37" y="2"/>
                  </a:cubicBezTo>
                  <a:cubicBezTo>
                    <a:pt x="35" y="1"/>
                    <a:pt x="31" y="1"/>
                    <a:pt x="31" y="4"/>
                  </a:cubicBezTo>
                  <a:cubicBezTo>
                    <a:pt x="31" y="6"/>
                    <a:pt x="29" y="7"/>
                    <a:pt x="29" y="6"/>
                  </a:cubicBezTo>
                  <a:cubicBezTo>
                    <a:pt x="29" y="4"/>
                    <a:pt x="26" y="5"/>
                    <a:pt x="25" y="2"/>
                  </a:cubicBezTo>
                  <a:cubicBezTo>
                    <a:pt x="23" y="0"/>
                    <a:pt x="17" y="3"/>
                    <a:pt x="14" y="2"/>
                  </a:cubicBezTo>
                  <a:cubicBezTo>
                    <a:pt x="11" y="1"/>
                    <a:pt x="6" y="4"/>
                    <a:pt x="3" y="8"/>
                  </a:cubicBezTo>
                  <a:cubicBezTo>
                    <a:pt x="0" y="11"/>
                    <a:pt x="3" y="11"/>
                    <a:pt x="3" y="15"/>
                  </a:cubicBezTo>
                  <a:cubicBezTo>
                    <a:pt x="3" y="18"/>
                    <a:pt x="5" y="18"/>
                    <a:pt x="4" y="21"/>
                  </a:cubicBezTo>
                  <a:cubicBezTo>
                    <a:pt x="4" y="21"/>
                    <a:pt x="4" y="21"/>
                    <a:pt x="4" y="21"/>
                  </a:cubicBezTo>
                  <a:cubicBezTo>
                    <a:pt x="7" y="23"/>
                    <a:pt x="6" y="26"/>
                    <a:pt x="6" y="28"/>
                  </a:cubicBezTo>
                  <a:cubicBezTo>
                    <a:pt x="6" y="31"/>
                    <a:pt x="9" y="29"/>
                    <a:pt x="11" y="29"/>
                  </a:cubicBezTo>
                  <a:cubicBezTo>
                    <a:pt x="13" y="29"/>
                    <a:pt x="10" y="32"/>
                    <a:pt x="11" y="34"/>
                  </a:cubicBezTo>
                  <a:cubicBezTo>
                    <a:pt x="13" y="35"/>
                    <a:pt x="17" y="32"/>
                    <a:pt x="18" y="34"/>
                  </a:cubicBezTo>
                  <a:cubicBezTo>
                    <a:pt x="18" y="35"/>
                    <a:pt x="18" y="35"/>
                    <a:pt x="19" y="35"/>
                  </a:cubicBezTo>
                  <a:cubicBezTo>
                    <a:pt x="21" y="34"/>
                    <a:pt x="24" y="33"/>
                    <a:pt x="24" y="3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37" name="Google Shape;1937;p124"/>
            <p:cNvSpPr/>
            <p:nvPr/>
          </p:nvSpPr>
          <p:spPr>
            <a:xfrm>
              <a:off x="6546850" y="2638425"/>
              <a:ext cx="165100" cy="203200"/>
            </a:xfrm>
            <a:custGeom>
              <a:avLst/>
              <a:gdLst/>
              <a:ahLst/>
              <a:cxnLst/>
              <a:rect l="l" t="t" r="r" b="b"/>
              <a:pathLst>
                <a:path w="59" h="73" extrusionOk="0">
                  <a:moveTo>
                    <a:pt x="40" y="33"/>
                  </a:moveTo>
                  <a:cubicBezTo>
                    <a:pt x="40" y="31"/>
                    <a:pt x="30" y="28"/>
                    <a:pt x="31" y="26"/>
                  </a:cubicBezTo>
                  <a:cubicBezTo>
                    <a:pt x="32" y="23"/>
                    <a:pt x="38" y="25"/>
                    <a:pt x="38" y="22"/>
                  </a:cubicBezTo>
                  <a:cubicBezTo>
                    <a:pt x="38" y="20"/>
                    <a:pt x="35" y="20"/>
                    <a:pt x="35" y="16"/>
                  </a:cubicBezTo>
                  <a:cubicBezTo>
                    <a:pt x="34" y="12"/>
                    <a:pt x="31" y="13"/>
                    <a:pt x="29" y="15"/>
                  </a:cubicBezTo>
                  <a:cubicBezTo>
                    <a:pt x="28" y="16"/>
                    <a:pt x="23" y="13"/>
                    <a:pt x="23" y="11"/>
                  </a:cubicBezTo>
                  <a:cubicBezTo>
                    <a:pt x="23" y="8"/>
                    <a:pt x="19" y="7"/>
                    <a:pt x="19" y="5"/>
                  </a:cubicBezTo>
                  <a:cubicBezTo>
                    <a:pt x="19" y="4"/>
                    <a:pt x="17" y="2"/>
                    <a:pt x="16" y="1"/>
                  </a:cubicBezTo>
                  <a:cubicBezTo>
                    <a:pt x="14" y="1"/>
                    <a:pt x="13" y="1"/>
                    <a:pt x="13" y="1"/>
                  </a:cubicBezTo>
                  <a:cubicBezTo>
                    <a:pt x="12" y="0"/>
                    <a:pt x="10" y="4"/>
                    <a:pt x="11" y="5"/>
                  </a:cubicBezTo>
                  <a:cubicBezTo>
                    <a:pt x="12" y="6"/>
                    <a:pt x="13" y="12"/>
                    <a:pt x="11" y="11"/>
                  </a:cubicBezTo>
                  <a:cubicBezTo>
                    <a:pt x="8" y="11"/>
                    <a:pt x="8" y="7"/>
                    <a:pt x="7" y="7"/>
                  </a:cubicBezTo>
                  <a:cubicBezTo>
                    <a:pt x="7" y="7"/>
                    <a:pt x="3" y="12"/>
                    <a:pt x="3" y="14"/>
                  </a:cubicBezTo>
                  <a:cubicBezTo>
                    <a:pt x="3" y="15"/>
                    <a:pt x="1" y="16"/>
                    <a:pt x="0" y="16"/>
                  </a:cubicBezTo>
                  <a:cubicBezTo>
                    <a:pt x="1" y="17"/>
                    <a:pt x="1" y="18"/>
                    <a:pt x="1" y="18"/>
                  </a:cubicBezTo>
                  <a:cubicBezTo>
                    <a:pt x="2" y="19"/>
                    <a:pt x="1" y="22"/>
                    <a:pt x="2" y="24"/>
                  </a:cubicBezTo>
                  <a:cubicBezTo>
                    <a:pt x="3" y="27"/>
                    <a:pt x="7" y="23"/>
                    <a:pt x="8" y="26"/>
                  </a:cubicBezTo>
                  <a:cubicBezTo>
                    <a:pt x="9" y="30"/>
                    <a:pt x="7" y="31"/>
                    <a:pt x="7" y="35"/>
                  </a:cubicBezTo>
                  <a:cubicBezTo>
                    <a:pt x="7" y="38"/>
                    <a:pt x="4" y="38"/>
                    <a:pt x="5" y="41"/>
                  </a:cubicBezTo>
                  <a:cubicBezTo>
                    <a:pt x="6" y="44"/>
                    <a:pt x="9" y="40"/>
                    <a:pt x="12" y="38"/>
                  </a:cubicBezTo>
                  <a:cubicBezTo>
                    <a:pt x="15" y="36"/>
                    <a:pt x="17" y="37"/>
                    <a:pt x="18" y="38"/>
                  </a:cubicBezTo>
                  <a:cubicBezTo>
                    <a:pt x="19" y="39"/>
                    <a:pt x="22" y="38"/>
                    <a:pt x="23" y="37"/>
                  </a:cubicBezTo>
                  <a:cubicBezTo>
                    <a:pt x="24" y="35"/>
                    <a:pt x="29" y="34"/>
                    <a:pt x="31" y="36"/>
                  </a:cubicBezTo>
                  <a:cubicBezTo>
                    <a:pt x="32" y="38"/>
                    <a:pt x="34" y="41"/>
                    <a:pt x="36" y="42"/>
                  </a:cubicBezTo>
                  <a:cubicBezTo>
                    <a:pt x="39" y="43"/>
                    <a:pt x="35" y="51"/>
                    <a:pt x="37" y="52"/>
                  </a:cubicBezTo>
                  <a:cubicBezTo>
                    <a:pt x="40" y="52"/>
                    <a:pt x="43" y="56"/>
                    <a:pt x="43" y="60"/>
                  </a:cubicBezTo>
                  <a:cubicBezTo>
                    <a:pt x="42" y="64"/>
                    <a:pt x="44" y="66"/>
                    <a:pt x="42" y="69"/>
                  </a:cubicBezTo>
                  <a:cubicBezTo>
                    <a:pt x="43" y="70"/>
                    <a:pt x="45" y="70"/>
                    <a:pt x="45" y="72"/>
                  </a:cubicBezTo>
                  <a:cubicBezTo>
                    <a:pt x="45" y="73"/>
                    <a:pt x="47" y="72"/>
                    <a:pt x="47" y="70"/>
                  </a:cubicBezTo>
                  <a:cubicBezTo>
                    <a:pt x="47" y="67"/>
                    <a:pt x="51" y="67"/>
                    <a:pt x="53" y="68"/>
                  </a:cubicBezTo>
                  <a:cubicBezTo>
                    <a:pt x="54" y="68"/>
                    <a:pt x="57" y="68"/>
                    <a:pt x="59" y="67"/>
                  </a:cubicBezTo>
                  <a:cubicBezTo>
                    <a:pt x="59" y="65"/>
                    <a:pt x="59" y="64"/>
                    <a:pt x="59" y="63"/>
                  </a:cubicBezTo>
                  <a:cubicBezTo>
                    <a:pt x="59" y="60"/>
                    <a:pt x="59" y="57"/>
                    <a:pt x="57" y="55"/>
                  </a:cubicBezTo>
                  <a:cubicBezTo>
                    <a:pt x="56" y="54"/>
                    <a:pt x="52" y="52"/>
                    <a:pt x="51" y="49"/>
                  </a:cubicBezTo>
                  <a:cubicBezTo>
                    <a:pt x="50" y="46"/>
                    <a:pt x="45" y="43"/>
                    <a:pt x="44" y="40"/>
                  </a:cubicBezTo>
                  <a:cubicBezTo>
                    <a:pt x="43" y="38"/>
                    <a:pt x="40" y="35"/>
                    <a:pt x="40" y="3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38" name="Google Shape;1938;p124"/>
            <p:cNvSpPr/>
            <p:nvPr/>
          </p:nvSpPr>
          <p:spPr>
            <a:xfrm>
              <a:off x="6488113" y="2682875"/>
              <a:ext cx="180975" cy="342900"/>
            </a:xfrm>
            <a:custGeom>
              <a:avLst/>
              <a:gdLst/>
              <a:ahLst/>
              <a:cxnLst/>
              <a:rect l="l" t="t" r="r" b="b"/>
              <a:pathLst>
                <a:path w="65" h="123" extrusionOk="0">
                  <a:moveTo>
                    <a:pt x="40" y="65"/>
                  </a:moveTo>
                  <a:cubicBezTo>
                    <a:pt x="40" y="61"/>
                    <a:pt x="37" y="61"/>
                    <a:pt x="40" y="58"/>
                  </a:cubicBezTo>
                  <a:cubicBezTo>
                    <a:pt x="43" y="54"/>
                    <a:pt x="48" y="51"/>
                    <a:pt x="51" y="52"/>
                  </a:cubicBezTo>
                  <a:cubicBezTo>
                    <a:pt x="54" y="53"/>
                    <a:pt x="60" y="50"/>
                    <a:pt x="62" y="52"/>
                  </a:cubicBezTo>
                  <a:cubicBezTo>
                    <a:pt x="62" y="53"/>
                    <a:pt x="62" y="53"/>
                    <a:pt x="63" y="53"/>
                  </a:cubicBezTo>
                  <a:cubicBezTo>
                    <a:pt x="65" y="50"/>
                    <a:pt x="63" y="48"/>
                    <a:pt x="64" y="44"/>
                  </a:cubicBezTo>
                  <a:cubicBezTo>
                    <a:pt x="64" y="40"/>
                    <a:pt x="61" y="36"/>
                    <a:pt x="58" y="36"/>
                  </a:cubicBezTo>
                  <a:cubicBezTo>
                    <a:pt x="56" y="35"/>
                    <a:pt x="60" y="27"/>
                    <a:pt x="57" y="26"/>
                  </a:cubicBezTo>
                  <a:cubicBezTo>
                    <a:pt x="55" y="25"/>
                    <a:pt x="53" y="22"/>
                    <a:pt x="52" y="20"/>
                  </a:cubicBezTo>
                  <a:cubicBezTo>
                    <a:pt x="50" y="18"/>
                    <a:pt x="45" y="19"/>
                    <a:pt x="44" y="21"/>
                  </a:cubicBezTo>
                  <a:cubicBezTo>
                    <a:pt x="43" y="22"/>
                    <a:pt x="40" y="23"/>
                    <a:pt x="39" y="22"/>
                  </a:cubicBezTo>
                  <a:cubicBezTo>
                    <a:pt x="38" y="21"/>
                    <a:pt x="36" y="20"/>
                    <a:pt x="33" y="22"/>
                  </a:cubicBezTo>
                  <a:cubicBezTo>
                    <a:pt x="30" y="24"/>
                    <a:pt x="27" y="28"/>
                    <a:pt x="26" y="25"/>
                  </a:cubicBezTo>
                  <a:cubicBezTo>
                    <a:pt x="25" y="22"/>
                    <a:pt x="28" y="22"/>
                    <a:pt x="28" y="19"/>
                  </a:cubicBezTo>
                  <a:cubicBezTo>
                    <a:pt x="28" y="15"/>
                    <a:pt x="30" y="14"/>
                    <a:pt x="29" y="10"/>
                  </a:cubicBezTo>
                  <a:cubicBezTo>
                    <a:pt x="28" y="7"/>
                    <a:pt x="24" y="11"/>
                    <a:pt x="23" y="8"/>
                  </a:cubicBezTo>
                  <a:cubicBezTo>
                    <a:pt x="22" y="6"/>
                    <a:pt x="23" y="3"/>
                    <a:pt x="22" y="2"/>
                  </a:cubicBezTo>
                  <a:cubicBezTo>
                    <a:pt x="22" y="2"/>
                    <a:pt x="22" y="1"/>
                    <a:pt x="21" y="0"/>
                  </a:cubicBezTo>
                  <a:cubicBezTo>
                    <a:pt x="20" y="1"/>
                    <a:pt x="20" y="1"/>
                    <a:pt x="20" y="2"/>
                  </a:cubicBezTo>
                  <a:cubicBezTo>
                    <a:pt x="19" y="3"/>
                    <a:pt x="14" y="4"/>
                    <a:pt x="12" y="6"/>
                  </a:cubicBezTo>
                  <a:cubicBezTo>
                    <a:pt x="11" y="8"/>
                    <a:pt x="7" y="8"/>
                    <a:pt x="6" y="8"/>
                  </a:cubicBezTo>
                  <a:cubicBezTo>
                    <a:pt x="5" y="8"/>
                    <a:pt x="2" y="8"/>
                    <a:pt x="2" y="10"/>
                  </a:cubicBezTo>
                  <a:cubicBezTo>
                    <a:pt x="1" y="12"/>
                    <a:pt x="0" y="21"/>
                    <a:pt x="0" y="23"/>
                  </a:cubicBezTo>
                  <a:cubicBezTo>
                    <a:pt x="0" y="24"/>
                    <a:pt x="5" y="30"/>
                    <a:pt x="6" y="30"/>
                  </a:cubicBezTo>
                  <a:cubicBezTo>
                    <a:pt x="8" y="31"/>
                    <a:pt x="6" y="35"/>
                    <a:pt x="8" y="36"/>
                  </a:cubicBezTo>
                  <a:cubicBezTo>
                    <a:pt x="10" y="37"/>
                    <a:pt x="8" y="40"/>
                    <a:pt x="8" y="39"/>
                  </a:cubicBezTo>
                  <a:cubicBezTo>
                    <a:pt x="7" y="39"/>
                    <a:pt x="8" y="44"/>
                    <a:pt x="6" y="45"/>
                  </a:cubicBezTo>
                  <a:cubicBezTo>
                    <a:pt x="4" y="47"/>
                    <a:pt x="6" y="51"/>
                    <a:pt x="9" y="54"/>
                  </a:cubicBezTo>
                  <a:cubicBezTo>
                    <a:pt x="12" y="57"/>
                    <a:pt x="12" y="61"/>
                    <a:pt x="12" y="64"/>
                  </a:cubicBezTo>
                  <a:cubicBezTo>
                    <a:pt x="12" y="66"/>
                    <a:pt x="15" y="66"/>
                    <a:pt x="15" y="70"/>
                  </a:cubicBezTo>
                  <a:cubicBezTo>
                    <a:pt x="15" y="70"/>
                    <a:pt x="11" y="83"/>
                    <a:pt x="8" y="83"/>
                  </a:cubicBezTo>
                  <a:cubicBezTo>
                    <a:pt x="7" y="86"/>
                    <a:pt x="6" y="92"/>
                    <a:pt x="6" y="95"/>
                  </a:cubicBezTo>
                  <a:cubicBezTo>
                    <a:pt x="5" y="98"/>
                    <a:pt x="4" y="102"/>
                    <a:pt x="6" y="102"/>
                  </a:cubicBezTo>
                  <a:cubicBezTo>
                    <a:pt x="8" y="102"/>
                    <a:pt x="13" y="107"/>
                    <a:pt x="17" y="112"/>
                  </a:cubicBezTo>
                  <a:cubicBezTo>
                    <a:pt x="18" y="113"/>
                    <a:pt x="18" y="115"/>
                    <a:pt x="19" y="116"/>
                  </a:cubicBezTo>
                  <a:cubicBezTo>
                    <a:pt x="21" y="116"/>
                    <a:pt x="22" y="116"/>
                    <a:pt x="24" y="116"/>
                  </a:cubicBezTo>
                  <a:cubicBezTo>
                    <a:pt x="27" y="117"/>
                    <a:pt x="28" y="120"/>
                    <a:pt x="28" y="121"/>
                  </a:cubicBezTo>
                  <a:cubicBezTo>
                    <a:pt x="28" y="123"/>
                    <a:pt x="33" y="122"/>
                    <a:pt x="34" y="122"/>
                  </a:cubicBezTo>
                  <a:cubicBezTo>
                    <a:pt x="35" y="122"/>
                    <a:pt x="34" y="120"/>
                    <a:pt x="37" y="119"/>
                  </a:cubicBezTo>
                  <a:cubicBezTo>
                    <a:pt x="35" y="116"/>
                    <a:pt x="31" y="114"/>
                    <a:pt x="27" y="113"/>
                  </a:cubicBezTo>
                  <a:cubicBezTo>
                    <a:pt x="23" y="113"/>
                    <a:pt x="21" y="107"/>
                    <a:pt x="22" y="104"/>
                  </a:cubicBezTo>
                  <a:cubicBezTo>
                    <a:pt x="22" y="101"/>
                    <a:pt x="19" y="99"/>
                    <a:pt x="19" y="97"/>
                  </a:cubicBezTo>
                  <a:cubicBezTo>
                    <a:pt x="19" y="94"/>
                    <a:pt x="16" y="94"/>
                    <a:pt x="14" y="93"/>
                  </a:cubicBezTo>
                  <a:cubicBezTo>
                    <a:pt x="11" y="92"/>
                    <a:pt x="14" y="83"/>
                    <a:pt x="15" y="80"/>
                  </a:cubicBezTo>
                  <a:cubicBezTo>
                    <a:pt x="15" y="77"/>
                    <a:pt x="21" y="67"/>
                    <a:pt x="19" y="64"/>
                  </a:cubicBezTo>
                  <a:cubicBezTo>
                    <a:pt x="17" y="61"/>
                    <a:pt x="25" y="58"/>
                    <a:pt x="26" y="62"/>
                  </a:cubicBezTo>
                  <a:cubicBezTo>
                    <a:pt x="27" y="65"/>
                    <a:pt x="27" y="67"/>
                    <a:pt x="32" y="66"/>
                  </a:cubicBezTo>
                  <a:cubicBezTo>
                    <a:pt x="37" y="66"/>
                    <a:pt x="37" y="70"/>
                    <a:pt x="40" y="71"/>
                  </a:cubicBezTo>
                  <a:cubicBezTo>
                    <a:pt x="41" y="71"/>
                    <a:pt x="41" y="71"/>
                    <a:pt x="41" y="71"/>
                  </a:cubicBezTo>
                  <a:cubicBezTo>
                    <a:pt x="41" y="71"/>
                    <a:pt x="41" y="71"/>
                    <a:pt x="41" y="71"/>
                  </a:cubicBezTo>
                  <a:cubicBezTo>
                    <a:pt x="42" y="68"/>
                    <a:pt x="40" y="68"/>
                    <a:pt x="40" y="6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39" name="Google Shape;1939;p124"/>
            <p:cNvSpPr/>
            <p:nvPr/>
          </p:nvSpPr>
          <p:spPr>
            <a:xfrm>
              <a:off x="4645025" y="1763713"/>
              <a:ext cx="217488" cy="177800"/>
            </a:xfrm>
            <a:custGeom>
              <a:avLst/>
              <a:gdLst/>
              <a:ahLst/>
              <a:cxnLst/>
              <a:rect l="l" t="t" r="r" b="b"/>
              <a:pathLst>
                <a:path w="78" h="64" extrusionOk="0">
                  <a:moveTo>
                    <a:pt x="1" y="14"/>
                  </a:moveTo>
                  <a:cubicBezTo>
                    <a:pt x="2" y="15"/>
                    <a:pt x="2" y="20"/>
                    <a:pt x="1" y="22"/>
                  </a:cubicBezTo>
                  <a:cubicBezTo>
                    <a:pt x="0" y="24"/>
                    <a:pt x="1" y="25"/>
                    <a:pt x="2" y="25"/>
                  </a:cubicBezTo>
                  <a:cubicBezTo>
                    <a:pt x="3" y="26"/>
                    <a:pt x="4" y="28"/>
                    <a:pt x="4" y="29"/>
                  </a:cubicBezTo>
                  <a:cubicBezTo>
                    <a:pt x="4" y="31"/>
                    <a:pt x="4" y="30"/>
                    <a:pt x="5" y="33"/>
                  </a:cubicBezTo>
                  <a:cubicBezTo>
                    <a:pt x="5" y="37"/>
                    <a:pt x="6" y="39"/>
                    <a:pt x="7" y="40"/>
                  </a:cubicBezTo>
                  <a:cubicBezTo>
                    <a:pt x="7" y="41"/>
                    <a:pt x="7" y="42"/>
                    <a:pt x="7" y="44"/>
                  </a:cubicBezTo>
                  <a:cubicBezTo>
                    <a:pt x="8" y="45"/>
                    <a:pt x="10" y="46"/>
                    <a:pt x="11" y="46"/>
                  </a:cubicBezTo>
                  <a:cubicBezTo>
                    <a:pt x="15" y="48"/>
                    <a:pt x="17" y="49"/>
                    <a:pt x="17" y="50"/>
                  </a:cubicBezTo>
                  <a:cubicBezTo>
                    <a:pt x="17" y="51"/>
                    <a:pt x="20" y="54"/>
                    <a:pt x="21" y="52"/>
                  </a:cubicBezTo>
                  <a:cubicBezTo>
                    <a:pt x="22" y="50"/>
                    <a:pt x="24" y="51"/>
                    <a:pt x="26" y="51"/>
                  </a:cubicBezTo>
                  <a:cubicBezTo>
                    <a:pt x="27" y="51"/>
                    <a:pt x="27" y="53"/>
                    <a:pt x="28" y="54"/>
                  </a:cubicBezTo>
                  <a:cubicBezTo>
                    <a:pt x="28" y="55"/>
                    <a:pt x="32" y="54"/>
                    <a:pt x="33" y="55"/>
                  </a:cubicBezTo>
                  <a:cubicBezTo>
                    <a:pt x="34" y="56"/>
                    <a:pt x="35" y="59"/>
                    <a:pt x="37" y="60"/>
                  </a:cubicBezTo>
                  <a:cubicBezTo>
                    <a:pt x="39" y="61"/>
                    <a:pt x="40" y="59"/>
                    <a:pt x="42" y="59"/>
                  </a:cubicBezTo>
                  <a:cubicBezTo>
                    <a:pt x="43" y="60"/>
                    <a:pt x="46" y="61"/>
                    <a:pt x="48" y="60"/>
                  </a:cubicBezTo>
                  <a:cubicBezTo>
                    <a:pt x="51" y="59"/>
                    <a:pt x="52" y="61"/>
                    <a:pt x="55" y="61"/>
                  </a:cubicBezTo>
                  <a:cubicBezTo>
                    <a:pt x="57" y="61"/>
                    <a:pt x="61" y="62"/>
                    <a:pt x="61" y="62"/>
                  </a:cubicBezTo>
                  <a:cubicBezTo>
                    <a:pt x="62" y="63"/>
                    <a:pt x="64" y="63"/>
                    <a:pt x="66" y="64"/>
                  </a:cubicBezTo>
                  <a:cubicBezTo>
                    <a:pt x="67" y="62"/>
                    <a:pt x="66" y="59"/>
                    <a:pt x="66" y="58"/>
                  </a:cubicBezTo>
                  <a:cubicBezTo>
                    <a:pt x="66" y="57"/>
                    <a:pt x="72" y="52"/>
                    <a:pt x="73" y="51"/>
                  </a:cubicBezTo>
                  <a:cubicBezTo>
                    <a:pt x="74" y="49"/>
                    <a:pt x="76" y="49"/>
                    <a:pt x="77" y="48"/>
                  </a:cubicBezTo>
                  <a:cubicBezTo>
                    <a:pt x="78" y="46"/>
                    <a:pt x="74" y="41"/>
                    <a:pt x="74" y="40"/>
                  </a:cubicBezTo>
                  <a:cubicBezTo>
                    <a:pt x="73" y="39"/>
                    <a:pt x="73" y="35"/>
                    <a:pt x="73" y="33"/>
                  </a:cubicBezTo>
                  <a:cubicBezTo>
                    <a:pt x="74" y="31"/>
                    <a:pt x="70" y="30"/>
                    <a:pt x="70" y="29"/>
                  </a:cubicBezTo>
                  <a:cubicBezTo>
                    <a:pt x="70" y="27"/>
                    <a:pt x="73" y="25"/>
                    <a:pt x="75" y="25"/>
                  </a:cubicBezTo>
                  <a:cubicBezTo>
                    <a:pt x="77" y="24"/>
                    <a:pt x="76" y="19"/>
                    <a:pt x="75" y="18"/>
                  </a:cubicBezTo>
                  <a:cubicBezTo>
                    <a:pt x="73" y="16"/>
                    <a:pt x="73" y="14"/>
                    <a:pt x="73" y="12"/>
                  </a:cubicBezTo>
                  <a:cubicBezTo>
                    <a:pt x="74" y="9"/>
                    <a:pt x="68" y="7"/>
                    <a:pt x="67" y="7"/>
                  </a:cubicBezTo>
                  <a:cubicBezTo>
                    <a:pt x="67" y="7"/>
                    <a:pt x="67" y="7"/>
                    <a:pt x="67" y="7"/>
                  </a:cubicBezTo>
                  <a:cubicBezTo>
                    <a:pt x="61" y="8"/>
                    <a:pt x="47" y="6"/>
                    <a:pt x="46" y="6"/>
                  </a:cubicBezTo>
                  <a:cubicBezTo>
                    <a:pt x="45" y="6"/>
                    <a:pt x="44" y="5"/>
                    <a:pt x="42" y="4"/>
                  </a:cubicBezTo>
                  <a:cubicBezTo>
                    <a:pt x="41" y="6"/>
                    <a:pt x="40" y="7"/>
                    <a:pt x="38" y="7"/>
                  </a:cubicBezTo>
                  <a:cubicBezTo>
                    <a:pt x="34" y="7"/>
                    <a:pt x="34" y="3"/>
                    <a:pt x="34" y="2"/>
                  </a:cubicBezTo>
                  <a:cubicBezTo>
                    <a:pt x="34" y="0"/>
                    <a:pt x="20" y="3"/>
                    <a:pt x="16" y="7"/>
                  </a:cubicBezTo>
                  <a:cubicBezTo>
                    <a:pt x="12" y="10"/>
                    <a:pt x="4" y="9"/>
                    <a:pt x="4" y="11"/>
                  </a:cubicBezTo>
                  <a:cubicBezTo>
                    <a:pt x="4" y="12"/>
                    <a:pt x="2" y="13"/>
                    <a:pt x="1" y="13"/>
                  </a:cubicBezTo>
                  <a:cubicBezTo>
                    <a:pt x="1" y="13"/>
                    <a:pt x="1" y="13"/>
                    <a:pt x="1" y="14"/>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40" name="Google Shape;1940;p124"/>
            <p:cNvSpPr/>
            <p:nvPr/>
          </p:nvSpPr>
          <p:spPr>
            <a:xfrm>
              <a:off x="4675188" y="2051050"/>
              <a:ext cx="80963" cy="77788"/>
            </a:xfrm>
            <a:custGeom>
              <a:avLst/>
              <a:gdLst/>
              <a:ahLst/>
              <a:cxnLst/>
              <a:rect l="l" t="t" r="r" b="b"/>
              <a:pathLst>
                <a:path w="29" h="28" extrusionOk="0">
                  <a:moveTo>
                    <a:pt x="22" y="25"/>
                  </a:moveTo>
                  <a:cubicBezTo>
                    <a:pt x="22" y="24"/>
                    <a:pt x="27" y="16"/>
                    <a:pt x="28" y="16"/>
                  </a:cubicBezTo>
                  <a:cubicBezTo>
                    <a:pt x="29" y="16"/>
                    <a:pt x="29" y="9"/>
                    <a:pt x="29" y="6"/>
                  </a:cubicBezTo>
                  <a:cubicBezTo>
                    <a:pt x="25" y="3"/>
                    <a:pt x="22" y="2"/>
                    <a:pt x="22" y="2"/>
                  </a:cubicBezTo>
                  <a:cubicBezTo>
                    <a:pt x="22" y="2"/>
                    <a:pt x="11" y="2"/>
                    <a:pt x="9" y="1"/>
                  </a:cubicBezTo>
                  <a:cubicBezTo>
                    <a:pt x="8" y="0"/>
                    <a:pt x="6" y="3"/>
                    <a:pt x="4" y="2"/>
                  </a:cubicBezTo>
                  <a:cubicBezTo>
                    <a:pt x="3" y="1"/>
                    <a:pt x="0" y="2"/>
                    <a:pt x="1" y="4"/>
                  </a:cubicBezTo>
                  <a:cubicBezTo>
                    <a:pt x="1" y="6"/>
                    <a:pt x="4" y="7"/>
                    <a:pt x="4" y="10"/>
                  </a:cubicBezTo>
                  <a:cubicBezTo>
                    <a:pt x="4" y="12"/>
                    <a:pt x="11" y="16"/>
                    <a:pt x="11" y="18"/>
                  </a:cubicBezTo>
                  <a:cubicBezTo>
                    <a:pt x="11" y="19"/>
                    <a:pt x="15" y="21"/>
                    <a:pt x="17" y="25"/>
                  </a:cubicBezTo>
                  <a:cubicBezTo>
                    <a:pt x="19" y="26"/>
                    <a:pt x="20" y="27"/>
                    <a:pt x="22" y="28"/>
                  </a:cubicBezTo>
                  <a:cubicBezTo>
                    <a:pt x="22" y="27"/>
                    <a:pt x="22" y="26"/>
                    <a:pt x="22" y="2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41" name="Google Shape;1941;p124"/>
            <p:cNvSpPr/>
            <p:nvPr/>
          </p:nvSpPr>
          <p:spPr>
            <a:xfrm>
              <a:off x="4635500" y="2014538"/>
              <a:ext cx="120650" cy="104775"/>
            </a:xfrm>
            <a:custGeom>
              <a:avLst/>
              <a:gdLst/>
              <a:ahLst/>
              <a:cxnLst/>
              <a:rect l="l" t="t" r="r" b="b"/>
              <a:pathLst>
                <a:path w="43" h="38" extrusionOk="0">
                  <a:moveTo>
                    <a:pt x="25" y="31"/>
                  </a:moveTo>
                  <a:cubicBezTo>
                    <a:pt x="25" y="29"/>
                    <a:pt x="18" y="25"/>
                    <a:pt x="18" y="23"/>
                  </a:cubicBezTo>
                  <a:cubicBezTo>
                    <a:pt x="18" y="20"/>
                    <a:pt x="15" y="19"/>
                    <a:pt x="15" y="17"/>
                  </a:cubicBezTo>
                  <a:cubicBezTo>
                    <a:pt x="14" y="15"/>
                    <a:pt x="17" y="14"/>
                    <a:pt x="18" y="15"/>
                  </a:cubicBezTo>
                  <a:cubicBezTo>
                    <a:pt x="20" y="16"/>
                    <a:pt x="22" y="13"/>
                    <a:pt x="23" y="14"/>
                  </a:cubicBezTo>
                  <a:cubicBezTo>
                    <a:pt x="25" y="15"/>
                    <a:pt x="36" y="15"/>
                    <a:pt x="36" y="15"/>
                  </a:cubicBezTo>
                  <a:cubicBezTo>
                    <a:pt x="36" y="15"/>
                    <a:pt x="39" y="16"/>
                    <a:pt x="43" y="19"/>
                  </a:cubicBezTo>
                  <a:cubicBezTo>
                    <a:pt x="43" y="18"/>
                    <a:pt x="43" y="17"/>
                    <a:pt x="43" y="17"/>
                  </a:cubicBezTo>
                  <a:cubicBezTo>
                    <a:pt x="42" y="15"/>
                    <a:pt x="43" y="12"/>
                    <a:pt x="40" y="11"/>
                  </a:cubicBezTo>
                  <a:cubicBezTo>
                    <a:pt x="39" y="11"/>
                    <a:pt x="38" y="8"/>
                    <a:pt x="38" y="6"/>
                  </a:cubicBezTo>
                  <a:cubicBezTo>
                    <a:pt x="37" y="7"/>
                    <a:pt x="36" y="7"/>
                    <a:pt x="35" y="7"/>
                  </a:cubicBezTo>
                  <a:cubicBezTo>
                    <a:pt x="33" y="8"/>
                    <a:pt x="29" y="7"/>
                    <a:pt x="27" y="5"/>
                  </a:cubicBezTo>
                  <a:cubicBezTo>
                    <a:pt x="26" y="4"/>
                    <a:pt x="22" y="1"/>
                    <a:pt x="20" y="0"/>
                  </a:cubicBezTo>
                  <a:cubicBezTo>
                    <a:pt x="20" y="1"/>
                    <a:pt x="17" y="3"/>
                    <a:pt x="15" y="4"/>
                  </a:cubicBezTo>
                  <a:cubicBezTo>
                    <a:pt x="14" y="4"/>
                    <a:pt x="15" y="8"/>
                    <a:pt x="14" y="8"/>
                  </a:cubicBezTo>
                  <a:cubicBezTo>
                    <a:pt x="12" y="8"/>
                    <a:pt x="11" y="10"/>
                    <a:pt x="11" y="11"/>
                  </a:cubicBezTo>
                  <a:cubicBezTo>
                    <a:pt x="10" y="12"/>
                    <a:pt x="7" y="10"/>
                    <a:pt x="6" y="11"/>
                  </a:cubicBezTo>
                  <a:cubicBezTo>
                    <a:pt x="5" y="11"/>
                    <a:pt x="2" y="12"/>
                    <a:pt x="0" y="12"/>
                  </a:cubicBezTo>
                  <a:cubicBezTo>
                    <a:pt x="0" y="14"/>
                    <a:pt x="0" y="15"/>
                    <a:pt x="1" y="15"/>
                  </a:cubicBezTo>
                  <a:cubicBezTo>
                    <a:pt x="4" y="15"/>
                    <a:pt x="8" y="15"/>
                    <a:pt x="8" y="18"/>
                  </a:cubicBezTo>
                  <a:cubicBezTo>
                    <a:pt x="8" y="21"/>
                    <a:pt x="13" y="27"/>
                    <a:pt x="15" y="29"/>
                  </a:cubicBezTo>
                  <a:cubicBezTo>
                    <a:pt x="17" y="31"/>
                    <a:pt x="21" y="31"/>
                    <a:pt x="21" y="33"/>
                  </a:cubicBezTo>
                  <a:cubicBezTo>
                    <a:pt x="21" y="35"/>
                    <a:pt x="25" y="36"/>
                    <a:pt x="28" y="36"/>
                  </a:cubicBezTo>
                  <a:cubicBezTo>
                    <a:pt x="29" y="37"/>
                    <a:pt x="30" y="37"/>
                    <a:pt x="31" y="38"/>
                  </a:cubicBezTo>
                  <a:cubicBezTo>
                    <a:pt x="29" y="34"/>
                    <a:pt x="25" y="32"/>
                    <a:pt x="25" y="3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42" name="Google Shape;1942;p124"/>
            <p:cNvSpPr/>
            <p:nvPr/>
          </p:nvSpPr>
          <p:spPr>
            <a:xfrm>
              <a:off x="4749800" y="2125663"/>
              <a:ext cx="42863" cy="80963"/>
            </a:xfrm>
            <a:custGeom>
              <a:avLst/>
              <a:gdLst/>
              <a:ahLst/>
              <a:cxnLst/>
              <a:rect l="l" t="t" r="r" b="b"/>
              <a:pathLst>
                <a:path w="15" h="29" extrusionOk="0">
                  <a:moveTo>
                    <a:pt x="10" y="25"/>
                  </a:moveTo>
                  <a:cubicBezTo>
                    <a:pt x="12" y="24"/>
                    <a:pt x="11" y="23"/>
                    <a:pt x="12" y="22"/>
                  </a:cubicBezTo>
                  <a:cubicBezTo>
                    <a:pt x="14" y="20"/>
                    <a:pt x="15" y="18"/>
                    <a:pt x="15" y="17"/>
                  </a:cubicBezTo>
                  <a:cubicBezTo>
                    <a:pt x="15" y="17"/>
                    <a:pt x="15" y="17"/>
                    <a:pt x="15" y="17"/>
                  </a:cubicBezTo>
                  <a:cubicBezTo>
                    <a:pt x="13" y="15"/>
                    <a:pt x="11" y="14"/>
                    <a:pt x="11" y="12"/>
                  </a:cubicBezTo>
                  <a:cubicBezTo>
                    <a:pt x="10" y="10"/>
                    <a:pt x="11" y="6"/>
                    <a:pt x="12" y="4"/>
                  </a:cubicBezTo>
                  <a:cubicBezTo>
                    <a:pt x="10" y="3"/>
                    <a:pt x="6" y="0"/>
                    <a:pt x="5" y="0"/>
                  </a:cubicBezTo>
                  <a:cubicBezTo>
                    <a:pt x="3" y="0"/>
                    <a:pt x="1" y="3"/>
                    <a:pt x="1" y="5"/>
                  </a:cubicBezTo>
                  <a:cubicBezTo>
                    <a:pt x="4" y="7"/>
                    <a:pt x="5" y="8"/>
                    <a:pt x="3" y="10"/>
                  </a:cubicBezTo>
                  <a:cubicBezTo>
                    <a:pt x="1" y="13"/>
                    <a:pt x="0" y="20"/>
                    <a:pt x="3" y="22"/>
                  </a:cubicBezTo>
                  <a:cubicBezTo>
                    <a:pt x="5" y="24"/>
                    <a:pt x="6" y="28"/>
                    <a:pt x="8" y="29"/>
                  </a:cubicBezTo>
                  <a:cubicBezTo>
                    <a:pt x="9" y="27"/>
                    <a:pt x="9" y="25"/>
                    <a:pt x="10" y="2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43" name="Google Shape;1943;p124"/>
            <p:cNvSpPr/>
            <p:nvPr/>
          </p:nvSpPr>
          <p:spPr>
            <a:xfrm>
              <a:off x="4543425" y="1944688"/>
              <a:ext cx="168275" cy="71438"/>
            </a:xfrm>
            <a:custGeom>
              <a:avLst/>
              <a:gdLst/>
              <a:ahLst/>
              <a:cxnLst/>
              <a:rect l="l" t="t" r="r" b="b"/>
              <a:pathLst>
                <a:path w="60" h="26" extrusionOk="0">
                  <a:moveTo>
                    <a:pt x="50" y="2"/>
                  </a:moveTo>
                  <a:cubicBezTo>
                    <a:pt x="48" y="0"/>
                    <a:pt x="43" y="0"/>
                    <a:pt x="43" y="0"/>
                  </a:cubicBezTo>
                  <a:cubicBezTo>
                    <a:pt x="43" y="0"/>
                    <a:pt x="42" y="2"/>
                    <a:pt x="42" y="3"/>
                  </a:cubicBezTo>
                  <a:cubicBezTo>
                    <a:pt x="41" y="4"/>
                    <a:pt x="37" y="4"/>
                    <a:pt x="35" y="4"/>
                  </a:cubicBezTo>
                  <a:cubicBezTo>
                    <a:pt x="34" y="5"/>
                    <a:pt x="31" y="5"/>
                    <a:pt x="30" y="7"/>
                  </a:cubicBezTo>
                  <a:cubicBezTo>
                    <a:pt x="30" y="8"/>
                    <a:pt x="26" y="7"/>
                    <a:pt x="27" y="12"/>
                  </a:cubicBezTo>
                  <a:cubicBezTo>
                    <a:pt x="28" y="16"/>
                    <a:pt x="25" y="14"/>
                    <a:pt x="24" y="14"/>
                  </a:cubicBezTo>
                  <a:cubicBezTo>
                    <a:pt x="23" y="13"/>
                    <a:pt x="17" y="14"/>
                    <a:pt x="16" y="16"/>
                  </a:cubicBezTo>
                  <a:cubicBezTo>
                    <a:pt x="14" y="17"/>
                    <a:pt x="12" y="17"/>
                    <a:pt x="11" y="16"/>
                  </a:cubicBezTo>
                  <a:cubicBezTo>
                    <a:pt x="10" y="15"/>
                    <a:pt x="7" y="15"/>
                    <a:pt x="6" y="17"/>
                  </a:cubicBezTo>
                  <a:cubicBezTo>
                    <a:pt x="5" y="18"/>
                    <a:pt x="3" y="15"/>
                    <a:pt x="2" y="15"/>
                  </a:cubicBezTo>
                  <a:cubicBezTo>
                    <a:pt x="0" y="16"/>
                    <a:pt x="1" y="19"/>
                    <a:pt x="1" y="20"/>
                  </a:cubicBezTo>
                  <a:cubicBezTo>
                    <a:pt x="1" y="20"/>
                    <a:pt x="3" y="23"/>
                    <a:pt x="5" y="22"/>
                  </a:cubicBezTo>
                  <a:cubicBezTo>
                    <a:pt x="6" y="21"/>
                    <a:pt x="8" y="22"/>
                    <a:pt x="10" y="23"/>
                  </a:cubicBezTo>
                  <a:cubicBezTo>
                    <a:pt x="11" y="24"/>
                    <a:pt x="14" y="22"/>
                    <a:pt x="15" y="21"/>
                  </a:cubicBezTo>
                  <a:cubicBezTo>
                    <a:pt x="16" y="20"/>
                    <a:pt x="21" y="20"/>
                    <a:pt x="21" y="20"/>
                  </a:cubicBezTo>
                  <a:cubicBezTo>
                    <a:pt x="22" y="20"/>
                    <a:pt x="22" y="23"/>
                    <a:pt x="23" y="24"/>
                  </a:cubicBezTo>
                  <a:cubicBezTo>
                    <a:pt x="24" y="24"/>
                    <a:pt x="27" y="25"/>
                    <a:pt x="30" y="25"/>
                  </a:cubicBezTo>
                  <a:cubicBezTo>
                    <a:pt x="33" y="25"/>
                    <a:pt x="38" y="26"/>
                    <a:pt x="39" y="26"/>
                  </a:cubicBezTo>
                  <a:cubicBezTo>
                    <a:pt x="40" y="26"/>
                    <a:pt x="43" y="24"/>
                    <a:pt x="46" y="24"/>
                  </a:cubicBezTo>
                  <a:cubicBezTo>
                    <a:pt x="49" y="24"/>
                    <a:pt x="51" y="22"/>
                    <a:pt x="52" y="22"/>
                  </a:cubicBezTo>
                  <a:cubicBezTo>
                    <a:pt x="52" y="22"/>
                    <a:pt x="52" y="22"/>
                    <a:pt x="52" y="22"/>
                  </a:cubicBezTo>
                  <a:cubicBezTo>
                    <a:pt x="52" y="21"/>
                    <a:pt x="52" y="20"/>
                    <a:pt x="53" y="20"/>
                  </a:cubicBezTo>
                  <a:cubicBezTo>
                    <a:pt x="54" y="20"/>
                    <a:pt x="53" y="18"/>
                    <a:pt x="54" y="17"/>
                  </a:cubicBezTo>
                  <a:cubicBezTo>
                    <a:pt x="55" y="16"/>
                    <a:pt x="53" y="13"/>
                    <a:pt x="55" y="14"/>
                  </a:cubicBezTo>
                  <a:cubicBezTo>
                    <a:pt x="57" y="14"/>
                    <a:pt x="59" y="14"/>
                    <a:pt x="59" y="12"/>
                  </a:cubicBezTo>
                  <a:cubicBezTo>
                    <a:pt x="59" y="11"/>
                    <a:pt x="59" y="10"/>
                    <a:pt x="60" y="9"/>
                  </a:cubicBezTo>
                  <a:cubicBezTo>
                    <a:pt x="58" y="7"/>
                    <a:pt x="57" y="3"/>
                    <a:pt x="57" y="3"/>
                  </a:cubicBezTo>
                  <a:cubicBezTo>
                    <a:pt x="57" y="3"/>
                    <a:pt x="53" y="4"/>
                    <a:pt x="50" y="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44" name="Google Shape;1944;p124"/>
            <p:cNvSpPr/>
            <p:nvPr/>
          </p:nvSpPr>
          <p:spPr>
            <a:xfrm>
              <a:off x="4689475" y="1952625"/>
              <a:ext cx="144463" cy="84138"/>
            </a:xfrm>
            <a:custGeom>
              <a:avLst/>
              <a:gdLst/>
              <a:ahLst/>
              <a:cxnLst/>
              <a:rect l="l" t="t" r="r" b="b"/>
              <a:pathLst>
                <a:path w="52" h="30" extrusionOk="0">
                  <a:moveTo>
                    <a:pt x="50" y="6"/>
                  </a:moveTo>
                  <a:cubicBezTo>
                    <a:pt x="49" y="5"/>
                    <a:pt x="49" y="5"/>
                    <a:pt x="48" y="4"/>
                  </a:cubicBezTo>
                  <a:cubicBezTo>
                    <a:pt x="46" y="4"/>
                    <a:pt x="44" y="3"/>
                    <a:pt x="43" y="3"/>
                  </a:cubicBezTo>
                  <a:cubicBezTo>
                    <a:pt x="42" y="1"/>
                    <a:pt x="36" y="1"/>
                    <a:pt x="36" y="0"/>
                  </a:cubicBezTo>
                  <a:cubicBezTo>
                    <a:pt x="35" y="0"/>
                    <a:pt x="30" y="5"/>
                    <a:pt x="28" y="5"/>
                  </a:cubicBezTo>
                  <a:cubicBezTo>
                    <a:pt x="27" y="5"/>
                    <a:pt x="20" y="6"/>
                    <a:pt x="20" y="8"/>
                  </a:cubicBezTo>
                  <a:cubicBezTo>
                    <a:pt x="20" y="10"/>
                    <a:pt x="11" y="10"/>
                    <a:pt x="9" y="8"/>
                  </a:cubicBezTo>
                  <a:cubicBezTo>
                    <a:pt x="8" y="7"/>
                    <a:pt x="8" y="7"/>
                    <a:pt x="8" y="6"/>
                  </a:cubicBezTo>
                  <a:cubicBezTo>
                    <a:pt x="7" y="7"/>
                    <a:pt x="7" y="8"/>
                    <a:pt x="7" y="9"/>
                  </a:cubicBezTo>
                  <a:cubicBezTo>
                    <a:pt x="7" y="11"/>
                    <a:pt x="5" y="11"/>
                    <a:pt x="3" y="11"/>
                  </a:cubicBezTo>
                  <a:cubicBezTo>
                    <a:pt x="1" y="10"/>
                    <a:pt x="3" y="13"/>
                    <a:pt x="2" y="14"/>
                  </a:cubicBezTo>
                  <a:cubicBezTo>
                    <a:pt x="1" y="15"/>
                    <a:pt x="2" y="17"/>
                    <a:pt x="1" y="17"/>
                  </a:cubicBezTo>
                  <a:cubicBezTo>
                    <a:pt x="0" y="17"/>
                    <a:pt x="0" y="18"/>
                    <a:pt x="0" y="19"/>
                  </a:cubicBezTo>
                  <a:cubicBezTo>
                    <a:pt x="0" y="19"/>
                    <a:pt x="1" y="22"/>
                    <a:pt x="1" y="22"/>
                  </a:cubicBezTo>
                  <a:cubicBezTo>
                    <a:pt x="1" y="22"/>
                    <a:pt x="1" y="22"/>
                    <a:pt x="1" y="22"/>
                  </a:cubicBezTo>
                  <a:cubicBezTo>
                    <a:pt x="3" y="23"/>
                    <a:pt x="7" y="26"/>
                    <a:pt x="8" y="27"/>
                  </a:cubicBezTo>
                  <a:cubicBezTo>
                    <a:pt x="10" y="29"/>
                    <a:pt x="14" y="30"/>
                    <a:pt x="16" y="29"/>
                  </a:cubicBezTo>
                  <a:cubicBezTo>
                    <a:pt x="18" y="29"/>
                    <a:pt x="27" y="26"/>
                    <a:pt x="27" y="26"/>
                  </a:cubicBezTo>
                  <a:cubicBezTo>
                    <a:pt x="27" y="26"/>
                    <a:pt x="29" y="27"/>
                    <a:pt x="31" y="27"/>
                  </a:cubicBezTo>
                  <a:cubicBezTo>
                    <a:pt x="31" y="27"/>
                    <a:pt x="32" y="27"/>
                    <a:pt x="33" y="27"/>
                  </a:cubicBezTo>
                  <a:cubicBezTo>
                    <a:pt x="34" y="27"/>
                    <a:pt x="36" y="26"/>
                    <a:pt x="38" y="24"/>
                  </a:cubicBezTo>
                  <a:cubicBezTo>
                    <a:pt x="40" y="21"/>
                    <a:pt x="44" y="12"/>
                    <a:pt x="45" y="12"/>
                  </a:cubicBezTo>
                  <a:cubicBezTo>
                    <a:pt x="46" y="11"/>
                    <a:pt x="49" y="9"/>
                    <a:pt x="51" y="8"/>
                  </a:cubicBezTo>
                  <a:cubicBezTo>
                    <a:pt x="52" y="7"/>
                    <a:pt x="52" y="6"/>
                    <a:pt x="50" y="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45" name="Google Shape;1945;p124"/>
            <p:cNvSpPr/>
            <p:nvPr/>
          </p:nvSpPr>
          <p:spPr>
            <a:xfrm>
              <a:off x="4602163" y="1882775"/>
              <a:ext cx="142875" cy="73025"/>
            </a:xfrm>
            <a:custGeom>
              <a:avLst/>
              <a:gdLst/>
              <a:ahLst/>
              <a:cxnLst/>
              <a:rect l="l" t="t" r="r" b="b"/>
              <a:pathLst>
                <a:path w="51" h="26" extrusionOk="0">
                  <a:moveTo>
                    <a:pt x="48" y="12"/>
                  </a:moveTo>
                  <a:cubicBezTo>
                    <a:pt x="47" y="11"/>
                    <a:pt x="43" y="12"/>
                    <a:pt x="43" y="11"/>
                  </a:cubicBezTo>
                  <a:cubicBezTo>
                    <a:pt x="42" y="10"/>
                    <a:pt x="42" y="8"/>
                    <a:pt x="41" y="8"/>
                  </a:cubicBezTo>
                  <a:cubicBezTo>
                    <a:pt x="39" y="8"/>
                    <a:pt x="37" y="7"/>
                    <a:pt x="36" y="9"/>
                  </a:cubicBezTo>
                  <a:cubicBezTo>
                    <a:pt x="35" y="11"/>
                    <a:pt x="32" y="8"/>
                    <a:pt x="32" y="7"/>
                  </a:cubicBezTo>
                  <a:cubicBezTo>
                    <a:pt x="32" y="6"/>
                    <a:pt x="30" y="5"/>
                    <a:pt x="26" y="3"/>
                  </a:cubicBezTo>
                  <a:cubicBezTo>
                    <a:pt x="25" y="3"/>
                    <a:pt x="23" y="2"/>
                    <a:pt x="22" y="1"/>
                  </a:cubicBezTo>
                  <a:cubicBezTo>
                    <a:pt x="22" y="1"/>
                    <a:pt x="22" y="1"/>
                    <a:pt x="21" y="1"/>
                  </a:cubicBezTo>
                  <a:cubicBezTo>
                    <a:pt x="21" y="2"/>
                    <a:pt x="18" y="0"/>
                    <a:pt x="17" y="2"/>
                  </a:cubicBezTo>
                  <a:cubicBezTo>
                    <a:pt x="16" y="3"/>
                    <a:pt x="12" y="3"/>
                    <a:pt x="11" y="5"/>
                  </a:cubicBezTo>
                  <a:cubicBezTo>
                    <a:pt x="9" y="6"/>
                    <a:pt x="4" y="7"/>
                    <a:pt x="2" y="8"/>
                  </a:cubicBezTo>
                  <a:cubicBezTo>
                    <a:pt x="0" y="8"/>
                    <a:pt x="2" y="10"/>
                    <a:pt x="3" y="12"/>
                  </a:cubicBezTo>
                  <a:cubicBezTo>
                    <a:pt x="4" y="14"/>
                    <a:pt x="4" y="18"/>
                    <a:pt x="5" y="19"/>
                  </a:cubicBezTo>
                  <a:cubicBezTo>
                    <a:pt x="7" y="20"/>
                    <a:pt x="13" y="24"/>
                    <a:pt x="14" y="25"/>
                  </a:cubicBezTo>
                  <a:cubicBezTo>
                    <a:pt x="14" y="25"/>
                    <a:pt x="14" y="25"/>
                    <a:pt x="14" y="26"/>
                  </a:cubicBezTo>
                  <a:cubicBezTo>
                    <a:pt x="16" y="26"/>
                    <a:pt x="20" y="26"/>
                    <a:pt x="21" y="25"/>
                  </a:cubicBezTo>
                  <a:cubicBezTo>
                    <a:pt x="21" y="24"/>
                    <a:pt x="22" y="22"/>
                    <a:pt x="22" y="22"/>
                  </a:cubicBezTo>
                  <a:cubicBezTo>
                    <a:pt x="22" y="22"/>
                    <a:pt x="27" y="22"/>
                    <a:pt x="29" y="24"/>
                  </a:cubicBezTo>
                  <a:cubicBezTo>
                    <a:pt x="32" y="26"/>
                    <a:pt x="36" y="25"/>
                    <a:pt x="36" y="25"/>
                  </a:cubicBezTo>
                  <a:cubicBezTo>
                    <a:pt x="36" y="25"/>
                    <a:pt x="36" y="25"/>
                    <a:pt x="36" y="26"/>
                  </a:cubicBezTo>
                  <a:cubicBezTo>
                    <a:pt x="37" y="25"/>
                    <a:pt x="37" y="24"/>
                    <a:pt x="38" y="24"/>
                  </a:cubicBezTo>
                  <a:cubicBezTo>
                    <a:pt x="41" y="23"/>
                    <a:pt x="44" y="23"/>
                    <a:pt x="46" y="20"/>
                  </a:cubicBezTo>
                  <a:cubicBezTo>
                    <a:pt x="47" y="18"/>
                    <a:pt x="49" y="17"/>
                    <a:pt x="51" y="16"/>
                  </a:cubicBezTo>
                  <a:cubicBezTo>
                    <a:pt x="50" y="15"/>
                    <a:pt x="49" y="13"/>
                    <a:pt x="48" y="1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46" name="Google Shape;1946;p124"/>
            <p:cNvSpPr/>
            <p:nvPr/>
          </p:nvSpPr>
          <p:spPr>
            <a:xfrm>
              <a:off x="4703763" y="1927225"/>
              <a:ext cx="125413" cy="53975"/>
            </a:xfrm>
            <a:custGeom>
              <a:avLst/>
              <a:gdLst/>
              <a:ahLst/>
              <a:cxnLst/>
              <a:rect l="l" t="t" r="r" b="b"/>
              <a:pathLst>
                <a:path w="45" h="19" extrusionOk="0">
                  <a:moveTo>
                    <a:pt x="34" y="2"/>
                  </a:moveTo>
                  <a:cubicBezTo>
                    <a:pt x="31" y="2"/>
                    <a:pt x="30" y="0"/>
                    <a:pt x="27" y="1"/>
                  </a:cubicBezTo>
                  <a:cubicBezTo>
                    <a:pt x="25" y="2"/>
                    <a:pt x="22" y="1"/>
                    <a:pt x="21" y="0"/>
                  </a:cubicBezTo>
                  <a:cubicBezTo>
                    <a:pt x="19" y="0"/>
                    <a:pt x="18" y="2"/>
                    <a:pt x="16" y="1"/>
                  </a:cubicBezTo>
                  <a:cubicBezTo>
                    <a:pt x="15" y="1"/>
                    <a:pt x="15" y="0"/>
                    <a:pt x="15" y="0"/>
                  </a:cubicBezTo>
                  <a:cubicBezTo>
                    <a:pt x="13" y="1"/>
                    <a:pt x="11" y="2"/>
                    <a:pt x="10" y="4"/>
                  </a:cubicBezTo>
                  <a:cubicBezTo>
                    <a:pt x="8" y="7"/>
                    <a:pt x="5" y="7"/>
                    <a:pt x="2" y="8"/>
                  </a:cubicBezTo>
                  <a:cubicBezTo>
                    <a:pt x="1" y="8"/>
                    <a:pt x="1" y="9"/>
                    <a:pt x="0" y="10"/>
                  </a:cubicBezTo>
                  <a:cubicBezTo>
                    <a:pt x="1" y="12"/>
                    <a:pt x="2" y="15"/>
                    <a:pt x="4" y="17"/>
                  </a:cubicBezTo>
                  <a:cubicBezTo>
                    <a:pt x="6" y="19"/>
                    <a:pt x="15" y="19"/>
                    <a:pt x="15" y="17"/>
                  </a:cubicBezTo>
                  <a:cubicBezTo>
                    <a:pt x="15" y="15"/>
                    <a:pt x="22" y="14"/>
                    <a:pt x="23" y="14"/>
                  </a:cubicBezTo>
                  <a:cubicBezTo>
                    <a:pt x="25" y="14"/>
                    <a:pt x="30" y="9"/>
                    <a:pt x="31" y="9"/>
                  </a:cubicBezTo>
                  <a:cubicBezTo>
                    <a:pt x="31" y="10"/>
                    <a:pt x="37" y="10"/>
                    <a:pt x="38" y="12"/>
                  </a:cubicBezTo>
                  <a:cubicBezTo>
                    <a:pt x="39" y="12"/>
                    <a:pt x="41" y="13"/>
                    <a:pt x="43" y="13"/>
                  </a:cubicBezTo>
                  <a:cubicBezTo>
                    <a:pt x="42" y="13"/>
                    <a:pt x="41" y="12"/>
                    <a:pt x="41" y="11"/>
                  </a:cubicBezTo>
                  <a:cubicBezTo>
                    <a:pt x="41" y="9"/>
                    <a:pt x="44" y="6"/>
                    <a:pt x="45" y="5"/>
                  </a:cubicBezTo>
                  <a:cubicBezTo>
                    <a:pt x="45" y="5"/>
                    <a:pt x="45" y="5"/>
                    <a:pt x="45" y="5"/>
                  </a:cubicBezTo>
                  <a:cubicBezTo>
                    <a:pt x="43" y="4"/>
                    <a:pt x="41" y="4"/>
                    <a:pt x="40" y="3"/>
                  </a:cubicBezTo>
                  <a:cubicBezTo>
                    <a:pt x="40" y="3"/>
                    <a:pt x="36" y="2"/>
                    <a:pt x="34" y="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47" name="Google Shape;1947;p124"/>
            <p:cNvSpPr/>
            <p:nvPr/>
          </p:nvSpPr>
          <p:spPr>
            <a:xfrm>
              <a:off x="4106863" y="2136775"/>
              <a:ext cx="85725" cy="139700"/>
            </a:xfrm>
            <a:custGeom>
              <a:avLst/>
              <a:gdLst/>
              <a:ahLst/>
              <a:cxnLst/>
              <a:rect l="l" t="t" r="r" b="b"/>
              <a:pathLst>
                <a:path w="31" h="50" extrusionOk="0">
                  <a:moveTo>
                    <a:pt x="22" y="41"/>
                  </a:moveTo>
                  <a:cubicBezTo>
                    <a:pt x="26" y="40"/>
                    <a:pt x="22" y="38"/>
                    <a:pt x="21" y="37"/>
                  </a:cubicBezTo>
                  <a:cubicBezTo>
                    <a:pt x="20" y="36"/>
                    <a:pt x="21" y="32"/>
                    <a:pt x="23" y="32"/>
                  </a:cubicBezTo>
                  <a:cubicBezTo>
                    <a:pt x="24" y="32"/>
                    <a:pt x="23" y="30"/>
                    <a:pt x="20" y="28"/>
                  </a:cubicBezTo>
                  <a:cubicBezTo>
                    <a:pt x="18" y="26"/>
                    <a:pt x="20" y="25"/>
                    <a:pt x="22" y="25"/>
                  </a:cubicBezTo>
                  <a:cubicBezTo>
                    <a:pt x="24" y="25"/>
                    <a:pt x="22" y="21"/>
                    <a:pt x="24" y="19"/>
                  </a:cubicBezTo>
                  <a:cubicBezTo>
                    <a:pt x="26" y="17"/>
                    <a:pt x="23" y="14"/>
                    <a:pt x="23" y="12"/>
                  </a:cubicBezTo>
                  <a:cubicBezTo>
                    <a:pt x="23" y="10"/>
                    <a:pt x="26" y="10"/>
                    <a:pt x="28" y="7"/>
                  </a:cubicBezTo>
                  <a:cubicBezTo>
                    <a:pt x="31" y="5"/>
                    <a:pt x="26" y="6"/>
                    <a:pt x="26" y="4"/>
                  </a:cubicBezTo>
                  <a:cubicBezTo>
                    <a:pt x="26" y="2"/>
                    <a:pt x="24" y="2"/>
                    <a:pt x="22" y="3"/>
                  </a:cubicBezTo>
                  <a:cubicBezTo>
                    <a:pt x="19" y="5"/>
                    <a:pt x="20" y="3"/>
                    <a:pt x="18" y="3"/>
                  </a:cubicBezTo>
                  <a:cubicBezTo>
                    <a:pt x="17" y="3"/>
                    <a:pt x="13" y="4"/>
                    <a:pt x="13" y="2"/>
                  </a:cubicBezTo>
                  <a:cubicBezTo>
                    <a:pt x="13" y="0"/>
                    <a:pt x="12" y="0"/>
                    <a:pt x="11" y="2"/>
                  </a:cubicBezTo>
                  <a:cubicBezTo>
                    <a:pt x="10" y="2"/>
                    <a:pt x="9" y="3"/>
                    <a:pt x="8" y="3"/>
                  </a:cubicBezTo>
                  <a:cubicBezTo>
                    <a:pt x="8" y="5"/>
                    <a:pt x="8" y="7"/>
                    <a:pt x="9" y="8"/>
                  </a:cubicBezTo>
                  <a:cubicBezTo>
                    <a:pt x="10" y="11"/>
                    <a:pt x="7" y="24"/>
                    <a:pt x="4" y="27"/>
                  </a:cubicBezTo>
                  <a:cubicBezTo>
                    <a:pt x="0" y="31"/>
                    <a:pt x="3" y="32"/>
                    <a:pt x="7" y="34"/>
                  </a:cubicBezTo>
                  <a:cubicBezTo>
                    <a:pt x="10" y="37"/>
                    <a:pt x="8" y="46"/>
                    <a:pt x="8" y="48"/>
                  </a:cubicBezTo>
                  <a:cubicBezTo>
                    <a:pt x="8" y="50"/>
                    <a:pt x="11" y="50"/>
                    <a:pt x="14" y="50"/>
                  </a:cubicBezTo>
                  <a:cubicBezTo>
                    <a:pt x="16" y="50"/>
                    <a:pt x="18" y="49"/>
                    <a:pt x="20" y="48"/>
                  </a:cubicBezTo>
                  <a:cubicBezTo>
                    <a:pt x="20" y="47"/>
                    <a:pt x="19" y="46"/>
                    <a:pt x="19" y="46"/>
                  </a:cubicBezTo>
                  <a:cubicBezTo>
                    <a:pt x="19" y="44"/>
                    <a:pt x="19" y="41"/>
                    <a:pt x="22" y="4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48" name="Google Shape;1948;p124"/>
            <p:cNvSpPr/>
            <p:nvPr/>
          </p:nvSpPr>
          <p:spPr>
            <a:xfrm>
              <a:off x="4398963" y="1811338"/>
              <a:ext cx="95250" cy="79375"/>
            </a:xfrm>
            <a:custGeom>
              <a:avLst/>
              <a:gdLst/>
              <a:ahLst/>
              <a:cxnLst/>
              <a:rect l="l" t="t" r="r" b="b"/>
              <a:pathLst>
                <a:path w="34" h="29" extrusionOk="0">
                  <a:moveTo>
                    <a:pt x="11" y="22"/>
                  </a:moveTo>
                  <a:cubicBezTo>
                    <a:pt x="12" y="21"/>
                    <a:pt x="15" y="22"/>
                    <a:pt x="16" y="23"/>
                  </a:cubicBezTo>
                  <a:cubicBezTo>
                    <a:pt x="18" y="25"/>
                    <a:pt x="20" y="25"/>
                    <a:pt x="22" y="27"/>
                  </a:cubicBezTo>
                  <a:cubicBezTo>
                    <a:pt x="23" y="28"/>
                    <a:pt x="23" y="28"/>
                    <a:pt x="24" y="29"/>
                  </a:cubicBezTo>
                  <a:cubicBezTo>
                    <a:pt x="24" y="27"/>
                    <a:pt x="24" y="24"/>
                    <a:pt x="25" y="23"/>
                  </a:cubicBezTo>
                  <a:cubicBezTo>
                    <a:pt x="25" y="21"/>
                    <a:pt x="24" y="19"/>
                    <a:pt x="25" y="19"/>
                  </a:cubicBezTo>
                  <a:cubicBezTo>
                    <a:pt x="26" y="19"/>
                    <a:pt x="30" y="19"/>
                    <a:pt x="30" y="17"/>
                  </a:cubicBezTo>
                  <a:cubicBezTo>
                    <a:pt x="30" y="14"/>
                    <a:pt x="31" y="15"/>
                    <a:pt x="31" y="14"/>
                  </a:cubicBezTo>
                  <a:cubicBezTo>
                    <a:pt x="32" y="13"/>
                    <a:pt x="29" y="10"/>
                    <a:pt x="29" y="10"/>
                  </a:cubicBezTo>
                  <a:cubicBezTo>
                    <a:pt x="28" y="9"/>
                    <a:pt x="31" y="9"/>
                    <a:pt x="33" y="6"/>
                  </a:cubicBezTo>
                  <a:cubicBezTo>
                    <a:pt x="34" y="5"/>
                    <a:pt x="33" y="3"/>
                    <a:pt x="33" y="0"/>
                  </a:cubicBezTo>
                  <a:cubicBezTo>
                    <a:pt x="32" y="1"/>
                    <a:pt x="32" y="2"/>
                    <a:pt x="31" y="1"/>
                  </a:cubicBezTo>
                  <a:cubicBezTo>
                    <a:pt x="29" y="0"/>
                    <a:pt x="26" y="1"/>
                    <a:pt x="22" y="2"/>
                  </a:cubicBezTo>
                  <a:cubicBezTo>
                    <a:pt x="19" y="2"/>
                    <a:pt x="18" y="6"/>
                    <a:pt x="19" y="7"/>
                  </a:cubicBezTo>
                  <a:cubicBezTo>
                    <a:pt x="20" y="9"/>
                    <a:pt x="16" y="9"/>
                    <a:pt x="15" y="7"/>
                  </a:cubicBezTo>
                  <a:cubicBezTo>
                    <a:pt x="15" y="5"/>
                    <a:pt x="11" y="7"/>
                    <a:pt x="12" y="9"/>
                  </a:cubicBezTo>
                  <a:cubicBezTo>
                    <a:pt x="12" y="12"/>
                    <a:pt x="8" y="13"/>
                    <a:pt x="8" y="16"/>
                  </a:cubicBezTo>
                  <a:cubicBezTo>
                    <a:pt x="8" y="19"/>
                    <a:pt x="4" y="22"/>
                    <a:pt x="2" y="23"/>
                  </a:cubicBezTo>
                  <a:cubicBezTo>
                    <a:pt x="1" y="24"/>
                    <a:pt x="1" y="24"/>
                    <a:pt x="0" y="24"/>
                  </a:cubicBezTo>
                  <a:cubicBezTo>
                    <a:pt x="2" y="25"/>
                    <a:pt x="3" y="25"/>
                    <a:pt x="3" y="25"/>
                  </a:cubicBezTo>
                  <a:cubicBezTo>
                    <a:pt x="5" y="25"/>
                    <a:pt x="9" y="24"/>
                    <a:pt x="11" y="22"/>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49" name="Google Shape;1949;p124"/>
            <p:cNvSpPr/>
            <p:nvPr/>
          </p:nvSpPr>
          <p:spPr>
            <a:xfrm>
              <a:off x="4457700" y="1911350"/>
              <a:ext cx="17463" cy="22225"/>
            </a:xfrm>
            <a:custGeom>
              <a:avLst/>
              <a:gdLst/>
              <a:ahLst/>
              <a:cxnLst/>
              <a:rect l="l" t="t" r="r" b="b"/>
              <a:pathLst>
                <a:path w="6" h="8" extrusionOk="0">
                  <a:moveTo>
                    <a:pt x="3" y="0"/>
                  </a:moveTo>
                  <a:cubicBezTo>
                    <a:pt x="2" y="1"/>
                    <a:pt x="0" y="3"/>
                    <a:pt x="1" y="7"/>
                  </a:cubicBezTo>
                  <a:cubicBezTo>
                    <a:pt x="2" y="7"/>
                    <a:pt x="4" y="7"/>
                    <a:pt x="6" y="8"/>
                  </a:cubicBezTo>
                  <a:cubicBezTo>
                    <a:pt x="5" y="3"/>
                    <a:pt x="4" y="2"/>
                    <a:pt x="3" y="1"/>
                  </a:cubicBezTo>
                  <a:cubicBezTo>
                    <a:pt x="3" y="1"/>
                    <a:pt x="3" y="1"/>
                    <a:pt x="3" y="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50" name="Google Shape;1950;p124"/>
            <p:cNvSpPr/>
            <p:nvPr/>
          </p:nvSpPr>
          <p:spPr>
            <a:xfrm>
              <a:off x="4384675" y="1868488"/>
              <a:ext cx="87313" cy="65088"/>
            </a:xfrm>
            <a:custGeom>
              <a:avLst/>
              <a:gdLst/>
              <a:ahLst/>
              <a:cxnLst/>
              <a:rect l="l" t="t" r="r" b="b"/>
              <a:pathLst>
                <a:path w="31" h="23" extrusionOk="0">
                  <a:moveTo>
                    <a:pt x="1" y="6"/>
                  </a:moveTo>
                  <a:cubicBezTo>
                    <a:pt x="1" y="8"/>
                    <a:pt x="3" y="11"/>
                    <a:pt x="4" y="9"/>
                  </a:cubicBezTo>
                  <a:cubicBezTo>
                    <a:pt x="5" y="8"/>
                    <a:pt x="6" y="11"/>
                    <a:pt x="8" y="12"/>
                  </a:cubicBezTo>
                  <a:cubicBezTo>
                    <a:pt x="10" y="13"/>
                    <a:pt x="13" y="14"/>
                    <a:pt x="13" y="15"/>
                  </a:cubicBezTo>
                  <a:cubicBezTo>
                    <a:pt x="13" y="16"/>
                    <a:pt x="14" y="18"/>
                    <a:pt x="15" y="18"/>
                  </a:cubicBezTo>
                  <a:cubicBezTo>
                    <a:pt x="17" y="17"/>
                    <a:pt x="19" y="14"/>
                    <a:pt x="19" y="16"/>
                  </a:cubicBezTo>
                  <a:cubicBezTo>
                    <a:pt x="19" y="17"/>
                    <a:pt x="19" y="20"/>
                    <a:pt x="21" y="20"/>
                  </a:cubicBezTo>
                  <a:cubicBezTo>
                    <a:pt x="23" y="19"/>
                    <a:pt x="23" y="23"/>
                    <a:pt x="25" y="22"/>
                  </a:cubicBezTo>
                  <a:cubicBezTo>
                    <a:pt x="26" y="22"/>
                    <a:pt x="26" y="22"/>
                    <a:pt x="27" y="22"/>
                  </a:cubicBezTo>
                  <a:cubicBezTo>
                    <a:pt x="26" y="18"/>
                    <a:pt x="28" y="16"/>
                    <a:pt x="29" y="15"/>
                  </a:cubicBezTo>
                  <a:cubicBezTo>
                    <a:pt x="30" y="15"/>
                    <a:pt x="31" y="14"/>
                    <a:pt x="31" y="13"/>
                  </a:cubicBezTo>
                  <a:cubicBezTo>
                    <a:pt x="31" y="12"/>
                    <a:pt x="29" y="9"/>
                    <a:pt x="29" y="8"/>
                  </a:cubicBezTo>
                  <a:cubicBezTo>
                    <a:pt x="29" y="8"/>
                    <a:pt x="29" y="8"/>
                    <a:pt x="29" y="8"/>
                  </a:cubicBezTo>
                  <a:cubicBezTo>
                    <a:pt x="28" y="7"/>
                    <a:pt x="28" y="7"/>
                    <a:pt x="27" y="6"/>
                  </a:cubicBezTo>
                  <a:cubicBezTo>
                    <a:pt x="25" y="4"/>
                    <a:pt x="23" y="4"/>
                    <a:pt x="21" y="2"/>
                  </a:cubicBezTo>
                  <a:cubicBezTo>
                    <a:pt x="20" y="1"/>
                    <a:pt x="17" y="0"/>
                    <a:pt x="16" y="1"/>
                  </a:cubicBezTo>
                  <a:cubicBezTo>
                    <a:pt x="14" y="3"/>
                    <a:pt x="10" y="4"/>
                    <a:pt x="8" y="4"/>
                  </a:cubicBezTo>
                  <a:cubicBezTo>
                    <a:pt x="8" y="4"/>
                    <a:pt x="7" y="4"/>
                    <a:pt x="5" y="3"/>
                  </a:cubicBezTo>
                  <a:cubicBezTo>
                    <a:pt x="4" y="4"/>
                    <a:pt x="2" y="5"/>
                    <a:pt x="0" y="5"/>
                  </a:cubicBezTo>
                  <a:cubicBezTo>
                    <a:pt x="0" y="6"/>
                    <a:pt x="1" y="6"/>
                    <a:pt x="1" y="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51" name="Google Shape;1951;p124"/>
            <p:cNvSpPr/>
            <p:nvPr/>
          </p:nvSpPr>
          <p:spPr>
            <a:xfrm>
              <a:off x="4781550" y="1960563"/>
              <a:ext cx="203200" cy="134938"/>
            </a:xfrm>
            <a:custGeom>
              <a:avLst/>
              <a:gdLst/>
              <a:ahLst/>
              <a:cxnLst/>
              <a:rect l="l" t="t" r="r" b="b"/>
              <a:pathLst>
                <a:path w="73" h="48" extrusionOk="0">
                  <a:moveTo>
                    <a:pt x="65" y="32"/>
                  </a:moveTo>
                  <a:cubicBezTo>
                    <a:pt x="63" y="32"/>
                    <a:pt x="61" y="31"/>
                    <a:pt x="62" y="30"/>
                  </a:cubicBezTo>
                  <a:cubicBezTo>
                    <a:pt x="62" y="30"/>
                    <a:pt x="62" y="30"/>
                    <a:pt x="62" y="30"/>
                  </a:cubicBezTo>
                  <a:cubicBezTo>
                    <a:pt x="60" y="28"/>
                    <a:pt x="59" y="22"/>
                    <a:pt x="61" y="21"/>
                  </a:cubicBezTo>
                  <a:cubicBezTo>
                    <a:pt x="62" y="19"/>
                    <a:pt x="58" y="12"/>
                    <a:pt x="56" y="10"/>
                  </a:cubicBezTo>
                  <a:cubicBezTo>
                    <a:pt x="55" y="8"/>
                    <a:pt x="52" y="4"/>
                    <a:pt x="50" y="0"/>
                  </a:cubicBezTo>
                  <a:cubicBezTo>
                    <a:pt x="48" y="1"/>
                    <a:pt x="47" y="2"/>
                    <a:pt x="46" y="2"/>
                  </a:cubicBezTo>
                  <a:cubicBezTo>
                    <a:pt x="46" y="4"/>
                    <a:pt x="43" y="5"/>
                    <a:pt x="42" y="5"/>
                  </a:cubicBezTo>
                  <a:cubicBezTo>
                    <a:pt x="40" y="5"/>
                    <a:pt x="39" y="4"/>
                    <a:pt x="38" y="5"/>
                  </a:cubicBezTo>
                  <a:cubicBezTo>
                    <a:pt x="37" y="6"/>
                    <a:pt x="35" y="7"/>
                    <a:pt x="34" y="6"/>
                  </a:cubicBezTo>
                  <a:cubicBezTo>
                    <a:pt x="34" y="5"/>
                    <a:pt x="31" y="5"/>
                    <a:pt x="29" y="5"/>
                  </a:cubicBezTo>
                  <a:cubicBezTo>
                    <a:pt x="28" y="5"/>
                    <a:pt x="23" y="3"/>
                    <a:pt x="21" y="3"/>
                  </a:cubicBezTo>
                  <a:cubicBezTo>
                    <a:pt x="21" y="3"/>
                    <a:pt x="20" y="3"/>
                    <a:pt x="18" y="4"/>
                  </a:cubicBezTo>
                  <a:cubicBezTo>
                    <a:pt x="19" y="4"/>
                    <a:pt x="18" y="5"/>
                    <a:pt x="18" y="5"/>
                  </a:cubicBezTo>
                  <a:cubicBezTo>
                    <a:pt x="16" y="6"/>
                    <a:pt x="13" y="8"/>
                    <a:pt x="12" y="9"/>
                  </a:cubicBezTo>
                  <a:cubicBezTo>
                    <a:pt x="11" y="9"/>
                    <a:pt x="7" y="18"/>
                    <a:pt x="5" y="21"/>
                  </a:cubicBezTo>
                  <a:cubicBezTo>
                    <a:pt x="2" y="23"/>
                    <a:pt x="0" y="24"/>
                    <a:pt x="0" y="25"/>
                  </a:cubicBezTo>
                  <a:cubicBezTo>
                    <a:pt x="0" y="25"/>
                    <a:pt x="3" y="28"/>
                    <a:pt x="3" y="29"/>
                  </a:cubicBezTo>
                  <a:cubicBezTo>
                    <a:pt x="3" y="31"/>
                    <a:pt x="3" y="32"/>
                    <a:pt x="5" y="32"/>
                  </a:cubicBezTo>
                  <a:cubicBezTo>
                    <a:pt x="7" y="32"/>
                    <a:pt x="5" y="37"/>
                    <a:pt x="6" y="37"/>
                  </a:cubicBezTo>
                  <a:cubicBezTo>
                    <a:pt x="8" y="37"/>
                    <a:pt x="15" y="38"/>
                    <a:pt x="15" y="40"/>
                  </a:cubicBezTo>
                  <a:cubicBezTo>
                    <a:pt x="15" y="41"/>
                    <a:pt x="16" y="42"/>
                    <a:pt x="16" y="43"/>
                  </a:cubicBezTo>
                  <a:cubicBezTo>
                    <a:pt x="18" y="44"/>
                    <a:pt x="20" y="47"/>
                    <a:pt x="20" y="46"/>
                  </a:cubicBezTo>
                  <a:cubicBezTo>
                    <a:pt x="21" y="46"/>
                    <a:pt x="28" y="47"/>
                    <a:pt x="29" y="47"/>
                  </a:cubicBezTo>
                  <a:cubicBezTo>
                    <a:pt x="30" y="47"/>
                    <a:pt x="36" y="47"/>
                    <a:pt x="38" y="47"/>
                  </a:cubicBezTo>
                  <a:cubicBezTo>
                    <a:pt x="39" y="48"/>
                    <a:pt x="42" y="47"/>
                    <a:pt x="43" y="45"/>
                  </a:cubicBezTo>
                  <a:cubicBezTo>
                    <a:pt x="45" y="43"/>
                    <a:pt x="51" y="43"/>
                    <a:pt x="53" y="43"/>
                  </a:cubicBezTo>
                  <a:cubicBezTo>
                    <a:pt x="55" y="44"/>
                    <a:pt x="58" y="44"/>
                    <a:pt x="59" y="45"/>
                  </a:cubicBezTo>
                  <a:cubicBezTo>
                    <a:pt x="60" y="46"/>
                    <a:pt x="62" y="47"/>
                    <a:pt x="64" y="48"/>
                  </a:cubicBezTo>
                  <a:cubicBezTo>
                    <a:pt x="64" y="46"/>
                    <a:pt x="64" y="45"/>
                    <a:pt x="64" y="43"/>
                  </a:cubicBezTo>
                  <a:cubicBezTo>
                    <a:pt x="64" y="41"/>
                    <a:pt x="66" y="37"/>
                    <a:pt x="68" y="37"/>
                  </a:cubicBezTo>
                  <a:cubicBezTo>
                    <a:pt x="71" y="37"/>
                    <a:pt x="73" y="37"/>
                    <a:pt x="72" y="33"/>
                  </a:cubicBezTo>
                  <a:cubicBezTo>
                    <a:pt x="72" y="32"/>
                    <a:pt x="72" y="32"/>
                    <a:pt x="72" y="32"/>
                  </a:cubicBezTo>
                  <a:cubicBezTo>
                    <a:pt x="71" y="31"/>
                    <a:pt x="70" y="30"/>
                    <a:pt x="69" y="30"/>
                  </a:cubicBezTo>
                  <a:cubicBezTo>
                    <a:pt x="68" y="30"/>
                    <a:pt x="66" y="32"/>
                    <a:pt x="65" y="3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52" name="Google Shape;1952;p124"/>
            <p:cNvSpPr/>
            <p:nvPr/>
          </p:nvSpPr>
          <p:spPr>
            <a:xfrm>
              <a:off x="4921250" y="1958975"/>
              <a:ext cx="69850" cy="85725"/>
            </a:xfrm>
            <a:custGeom>
              <a:avLst/>
              <a:gdLst/>
              <a:ahLst/>
              <a:cxnLst/>
              <a:rect l="l" t="t" r="r" b="b"/>
              <a:pathLst>
                <a:path w="25" h="31" extrusionOk="0">
                  <a:moveTo>
                    <a:pt x="18" y="8"/>
                  </a:moveTo>
                  <a:cubicBezTo>
                    <a:pt x="17" y="5"/>
                    <a:pt x="14" y="4"/>
                    <a:pt x="13" y="4"/>
                  </a:cubicBezTo>
                  <a:cubicBezTo>
                    <a:pt x="11" y="4"/>
                    <a:pt x="8" y="0"/>
                    <a:pt x="6" y="0"/>
                  </a:cubicBezTo>
                  <a:cubicBezTo>
                    <a:pt x="5" y="0"/>
                    <a:pt x="2" y="1"/>
                    <a:pt x="0" y="1"/>
                  </a:cubicBezTo>
                  <a:cubicBezTo>
                    <a:pt x="2" y="5"/>
                    <a:pt x="5" y="9"/>
                    <a:pt x="6" y="11"/>
                  </a:cubicBezTo>
                  <a:cubicBezTo>
                    <a:pt x="8" y="13"/>
                    <a:pt x="12" y="20"/>
                    <a:pt x="11" y="22"/>
                  </a:cubicBezTo>
                  <a:cubicBezTo>
                    <a:pt x="9" y="23"/>
                    <a:pt x="10" y="29"/>
                    <a:pt x="12" y="31"/>
                  </a:cubicBezTo>
                  <a:cubicBezTo>
                    <a:pt x="13" y="30"/>
                    <a:pt x="17" y="25"/>
                    <a:pt x="17" y="24"/>
                  </a:cubicBezTo>
                  <a:cubicBezTo>
                    <a:pt x="17" y="22"/>
                    <a:pt x="17" y="19"/>
                    <a:pt x="20" y="20"/>
                  </a:cubicBezTo>
                  <a:cubicBezTo>
                    <a:pt x="23" y="21"/>
                    <a:pt x="25" y="22"/>
                    <a:pt x="25" y="21"/>
                  </a:cubicBezTo>
                  <a:cubicBezTo>
                    <a:pt x="25" y="20"/>
                    <a:pt x="24" y="17"/>
                    <a:pt x="23" y="16"/>
                  </a:cubicBezTo>
                  <a:cubicBezTo>
                    <a:pt x="22" y="15"/>
                    <a:pt x="19" y="11"/>
                    <a:pt x="18" y="8"/>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53" name="Google Shape;1953;p124"/>
            <p:cNvSpPr/>
            <p:nvPr/>
          </p:nvSpPr>
          <p:spPr>
            <a:xfrm>
              <a:off x="4818063" y="2081213"/>
              <a:ext cx="141288" cy="77788"/>
            </a:xfrm>
            <a:custGeom>
              <a:avLst/>
              <a:gdLst/>
              <a:ahLst/>
              <a:cxnLst/>
              <a:rect l="l" t="t" r="r" b="b"/>
              <a:pathLst>
                <a:path w="51" h="28" extrusionOk="0">
                  <a:moveTo>
                    <a:pt x="40" y="0"/>
                  </a:moveTo>
                  <a:cubicBezTo>
                    <a:pt x="38" y="0"/>
                    <a:pt x="32" y="0"/>
                    <a:pt x="30" y="2"/>
                  </a:cubicBezTo>
                  <a:cubicBezTo>
                    <a:pt x="29" y="4"/>
                    <a:pt x="26" y="5"/>
                    <a:pt x="25" y="4"/>
                  </a:cubicBezTo>
                  <a:cubicBezTo>
                    <a:pt x="23" y="4"/>
                    <a:pt x="17" y="4"/>
                    <a:pt x="16" y="4"/>
                  </a:cubicBezTo>
                  <a:cubicBezTo>
                    <a:pt x="15" y="4"/>
                    <a:pt x="8" y="3"/>
                    <a:pt x="7" y="3"/>
                  </a:cubicBezTo>
                  <a:cubicBezTo>
                    <a:pt x="7" y="4"/>
                    <a:pt x="5" y="1"/>
                    <a:pt x="3" y="0"/>
                  </a:cubicBezTo>
                  <a:cubicBezTo>
                    <a:pt x="3" y="0"/>
                    <a:pt x="3" y="1"/>
                    <a:pt x="2" y="1"/>
                  </a:cubicBezTo>
                  <a:cubicBezTo>
                    <a:pt x="1" y="2"/>
                    <a:pt x="0" y="5"/>
                    <a:pt x="2" y="7"/>
                  </a:cubicBezTo>
                  <a:cubicBezTo>
                    <a:pt x="4" y="8"/>
                    <a:pt x="6" y="12"/>
                    <a:pt x="5" y="12"/>
                  </a:cubicBezTo>
                  <a:cubicBezTo>
                    <a:pt x="3" y="12"/>
                    <a:pt x="2" y="14"/>
                    <a:pt x="2" y="15"/>
                  </a:cubicBezTo>
                  <a:cubicBezTo>
                    <a:pt x="2" y="16"/>
                    <a:pt x="1" y="18"/>
                    <a:pt x="2" y="19"/>
                  </a:cubicBezTo>
                  <a:cubicBezTo>
                    <a:pt x="3" y="19"/>
                    <a:pt x="6" y="23"/>
                    <a:pt x="6" y="24"/>
                  </a:cubicBezTo>
                  <a:cubicBezTo>
                    <a:pt x="7" y="25"/>
                    <a:pt x="8" y="25"/>
                    <a:pt x="8" y="26"/>
                  </a:cubicBezTo>
                  <a:cubicBezTo>
                    <a:pt x="11" y="26"/>
                    <a:pt x="17" y="26"/>
                    <a:pt x="19" y="26"/>
                  </a:cubicBezTo>
                  <a:cubicBezTo>
                    <a:pt x="21" y="27"/>
                    <a:pt x="27" y="28"/>
                    <a:pt x="27" y="28"/>
                  </a:cubicBezTo>
                  <a:cubicBezTo>
                    <a:pt x="29" y="28"/>
                    <a:pt x="31" y="27"/>
                    <a:pt x="30" y="26"/>
                  </a:cubicBezTo>
                  <a:cubicBezTo>
                    <a:pt x="30" y="25"/>
                    <a:pt x="33" y="24"/>
                    <a:pt x="34" y="24"/>
                  </a:cubicBezTo>
                  <a:cubicBezTo>
                    <a:pt x="34" y="23"/>
                    <a:pt x="34" y="22"/>
                    <a:pt x="34" y="22"/>
                  </a:cubicBezTo>
                  <a:cubicBezTo>
                    <a:pt x="35" y="21"/>
                    <a:pt x="40" y="21"/>
                    <a:pt x="42" y="22"/>
                  </a:cubicBezTo>
                  <a:cubicBezTo>
                    <a:pt x="44" y="22"/>
                    <a:pt x="45" y="22"/>
                    <a:pt x="46" y="21"/>
                  </a:cubicBezTo>
                  <a:cubicBezTo>
                    <a:pt x="45" y="20"/>
                    <a:pt x="45" y="19"/>
                    <a:pt x="45" y="19"/>
                  </a:cubicBezTo>
                  <a:cubicBezTo>
                    <a:pt x="43" y="19"/>
                    <a:pt x="41" y="14"/>
                    <a:pt x="43" y="13"/>
                  </a:cubicBezTo>
                  <a:cubicBezTo>
                    <a:pt x="45" y="13"/>
                    <a:pt x="47" y="7"/>
                    <a:pt x="49" y="6"/>
                  </a:cubicBezTo>
                  <a:cubicBezTo>
                    <a:pt x="50" y="6"/>
                    <a:pt x="51" y="5"/>
                    <a:pt x="51" y="5"/>
                  </a:cubicBezTo>
                  <a:cubicBezTo>
                    <a:pt x="49" y="4"/>
                    <a:pt x="47" y="3"/>
                    <a:pt x="46" y="2"/>
                  </a:cubicBezTo>
                  <a:cubicBezTo>
                    <a:pt x="45" y="1"/>
                    <a:pt x="42" y="1"/>
                    <a:pt x="40" y="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54" name="Google Shape;1954;p124"/>
            <p:cNvSpPr/>
            <p:nvPr/>
          </p:nvSpPr>
          <p:spPr>
            <a:xfrm>
              <a:off x="4778375" y="2128838"/>
              <a:ext cx="61913" cy="44450"/>
            </a:xfrm>
            <a:custGeom>
              <a:avLst/>
              <a:gdLst/>
              <a:ahLst/>
              <a:cxnLst/>
              <a:rect l="l" t="t" r="r" b="b"/>
              <a:pathLst>
                <a:path w="22" h="16" extrusionOk="0">
                  <a:moveTo>
                    <a:pt x="5" y="16"/>
                  </a:moveTo>
                  <a:cubicBezTo>
                    <a:pt x="5" y="16"/>
                    <a:pt x="5" y="16"/>
                    <a:pt x="5" y="16"/>
                  </a:cubicBezTo>
                  <a:cubicBezTo>
                    <a:pt x="5" y="16"/>
                    <a:pt x="5" y="16"/>
                    <a:pt x="6" y="16"/>
                  </a:cubicBezTo>
                  <a:cubicBezTo>
                    <a:pt x="6" y="16"/>
                    <a:pt x="6" y="16"/>
                    <a:pt x="6" y="16"/>
                  </a:cubicBezTo>
                  <a:cubicBezTo>
                    <a:pt x="6" y="16"/>
                    <a:pt x="6" y="16"/>
                    <a:pt x="6" y="16"/>
                  </a:cubicBezTo>
                  <a:cubicBezTo>
                    <a:pt x="6" y="16"/>
                    <a:pt x="6" y="16"/>
                    <a:pt x="6" y="16"/>
                  </a:cubicBezTo>
                  <a:cubicBezTo>
                    <a:pt x="7" y="16"/>
                    <a:pt x="8" y="16"/>
                    <a:pt x="9" y="16"/>
                  </a:cubicBezTo>
                  <a:cubicBezTo>
                    <a:pt x="9" y="16"/>
                    <a:pt x="9" y="16"/>
                    <a:pt x="9" y="16"/>
                  </a:cubicBezTo>
                  <a:cubicBezTo>
                    <a:pt x="9" y="16"/>
                    <a:pt x="9" y="16"/>
                    <a:pt x="10" y="16"/>
                  </a:cubicBezTo>
                  <a:cubicBezTo>
                    <a:pt x="10" y="16"/>
                    <a:pt x="10" y="16"/>
                    <a:pt x="10" y="16"/>
                  </a:cubicBezTo>
                  <a:cubicBezTo>
                    <a:pt x="10" y="15"/>
                    <a:pt x="10" y="15"/>
                    <a:pt x="11" y="15"/>
                  </a:cubicBezTo>
                  <a:cubicBezTo>
                    <a:pt x="13" y="15"/>
                    <a:pt x="13" y="13"/>
                    <a:pt x="14" y="13"/>
                  </a:cubicBezTo>
                  <a:cubicBezTo>
                    <a:pt x="15" y="14"/>
                    <a:pt x="21" y="11"/>
                    <a:pt x="22" y="10"/>
                  </a:cubicBezTo>
                  <a:cubicBezTo>
                    <a:pt x="22" y="9"/>
                    <a:pt x="22" y="9"/>
                    <a:pt x="22" y="9"/>
                  </a:cubicBezTo>
                  <a:cubicBezTo>
                    <a:pt x="22" y="8"/>
                    <a:pt x="21" y="8"/>
                    <a:pt x="20" y="7"/>
                  </a:cubicBezTo>
                  <a:cubicBezTo>
                    <a:pt x="20" y="6"/>
                    <a:pt x="17" y="2"/>
                    <a:pt x="16" y="2"/>
                  </a:cubicBezTo>
                  <a:cubicBezTo>
                    <a:pt x="16" y="2"/>
                    <a:pt x="16" y="2"/>
                    <a:pt x="16" y="1"/>
                  </a:cubicBezTo>
                  <a:cubicBezTo>
                    <a:pt x="16" y="1"/>
                    <a:pt x="16" y="1"/>
                    <a:pt x="16" y="1"/>
                  </a:cubicBezTo>
                  <a:cubicBezTo>
                    <a:pt x="16" y="1"/>
                    <a:pt x="16" y="1"/>
                    <a:pt x="16" y="0"/>
                  </a:cubicBezTo>
                  <a:cubicBezTo>
                    <a:pt x="10" y="1"/>
                    <a:pt x="2" y="3"/>
                    <a:pt x="2" y="3"/>
                  </a:cubicBezTo>
                  <a:cubicBezTo>
                    <a:pt x="2" y="3"/>
                    <a:pt x="2" y="3"/>
                    <a:pt x="2" y="3"/>
                  </a:cubicBezTo>
                  <a:cubicBezTo>
                    <a:pt x="1" y="5"/>
                    <a:pt x="0" y="9"/>
                    <a:pt x="1" y="11"/>
                  </a:cubicBezTo>
                  <a:cubicBezTo>
                    <a:pt x="1" y="13"/>
                    <a:pt x="3" y="14"/>
                    <a:pt x="5" y="1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55" name="Google Shape;1955;p124"/>
            <p:cNvSpPr/>
            <p:nvPr/>
          </p:nvSpPr>
          <p:spPr>
            <a:xfrm>
              <a:off x="4818063" y="1841500"/>
              <a:ext cx="401638" cy="233363"/>
            </a:xfrm>
            <a:custGeom>
              <a:avLst/>
              <a:gdLst/>
              <a:ahLst/>
              <a:cxnLst/>
              <a:rect l="l" t="t" r="r" b="b"/>
              <a:pathLst>
                <a:path w="144" h="84" extrusionOk="0">
                  <a:moveTo>
                    <a:pt x="128" y="52"/>
                  </a:moveTo>
                  <a:cubicBezTo>
                    <a:pt x="129" y="52"/>
                    <a:pt x="133" y="48"/>
                    <a:pt x="134" y="48"/>
                  </a:cubicBezTo>
                  <a:cubicBezTo>
                    <a:pt x="135" y="48"/>
                    <a:pt x="141" y="49"/>
                    <a:pt x="141" y="48"/>
                  </a:cubicBezTo>
                  <a:cubicBezTo>
                    <a:pt x="141" y="47"/>
                    <a:pt x="143" y="44"/>
                    <a:pt x="142" y="43"/>
                  </a:cubicBezTo>
                  <a:cubicBezTo>
                    <a:pt x="142" y="43"/>
                    <a:pt x="140" y="41"/>
                    <a:pt x="140" y="40"/>
                  </a:cubicBezTo>
                  <a:cubicBezTo>
                    <a:pt x="141" y="40"/>
                    <a:pt x="143" y="40"/>
                    <a:pt x="143" y="38"/>
                  </a:cubicBezTo>
                  <a:cubicBezTo>
                    <a:pt x="143" y="37"/>
                    <a:pt x="141" y="37"/>
                    <a:pt x="141" y="36"/>
                  </a:cubicBezTo>
                  <a:cubicBezTo>
                    <a:pt x="141" y="35"/>
                    <a:pt x="144" y="34"/>
                    <a:pt x="144" y="33"/>
                  </a:cubicBezTo>
                  <a:cubicBezTo>
                    <a:pt x="143" y="31"/>
                    <a:pt x="141" y="31"/>
                    <a:pt x="139" y="30"/>
                  </a:cubicBezTo>
                  <a:cubicBezTo>
                    <a:pt x="137" y="29"/>
                    <a:pt x="134" y="29"/>
                    <a:pt x="132" y="28"/>
                  </a:cubicBezTo>
                  <a:cubicBezTo>
                    <a:pt x="130" y="27"/>
                    <a:pt x="126" y="28"/>
                    <a:pt x="126" y="27"/>
                  </a:cubicBezTo>
                  <a:cubicBezTo>
                    <a:pt x="126" y="26"/>
                    <a:pt x="123" y="24"/>
                    <a:pt x="122" y="23"/>
                  </a:cubicBezTo>
                  <a:cubicBezTo>
                    <a:pt x="121" y="22"/>
                    <a:pt x="119" y="22"/>
                    <a:pt x="118" y="23"/>
                  </a:cubicBezTo>
                  <a:cubicBezTo>
                    <a:pt x="116" y="24"/>
                    <a:pt x="115" y="24"/>
                    <a:pt x="113" y="23"/>
                  </a:cubicBezTo>
                  <a:cubicBezTo>
                    <a:pt x="112" y="23"/>
                    <a:pt x="111" y="21"/>
                    <a:pt x="110" y="22"/>
                  </a:cubicBezTo>
                  <a:cubicBezTo>
                    <a:pt x="108" y="22"/>
                    <a:pt x="106" y="22"/>
                    <a:pt x="107" y="20"/>
                  </a:cubicBezTo>
                  <a:cubicBezTo>
                    <a:pt x="107" y="18"/>
                    <a:pt x="104" y="14"/>
                    <a:pt x="103" y="14"/>
                  </a:cubicBezTo>
                  <a:cubicBezTo>
                    <a:pt x="102" y="13"/>
                    <a:pt x="98" y="14"/>
                    <a:pt x="97" y="12"/>
                  </a:cubicBezTo>
                  <a:cubicBezTo>
                    <a:pt x="96" y="11"/>
                    <a:pt x="95" y="9"/>
                    <a:pt x="95" y="8"/>
                  </a:cubicBezTo>
                  <a:cubicBezTo>
                    <a:pt x="96" y="7"/>
                    <a:pt x="95" y="3"/>
                    <a:pt x="94" y="2"/>
                  </a:cubicBezTo>
                  <a:cubicBezTo>
                    <a:pt x="93" y="0"/>
                    <a:pt x="89" y="1"/>
                    <a:pt x="88" y="1"/>
                  </a:cubicBezTo>
                  <a:cubicBezTo>
                    <a:pt x="86" y="2"/>
                    <a:pt x="84" y="1"/>
                    <a:pt x="82" y="1"/>
                  </a:cubicBezTo>
                  <a:cubicBezTo>
                    <a:pt x="81" y="2"/>
                    <a:pt x="80" y="3"/>
                    <a:pt x="79" y="3"/>
                  </a:cubicBezTo>
                  <a:cubicBezTo>
                    <a:pt x="78" y="3"/>
                    <a:pt x="77" y="3"/>
                    <a:pt x="76" y="2"/>
                  </a:cubicBezTo>
                  <a:cubicBezTo>
                    <a:pt x="74" y="3"/>
                    <a:pt x="71" y="3"/>
                    <a:pt x="71" y="3"/>
                  </a:cubicBezTo>
                  <a:cubicBezTo>
                    <a:pt x="71" y="3"/>
                    <a:pt x="66" y="7"/>
                    <a:pt x="66" y="9"/>
                  </a:cubicBezTo>
                  <a:cubicBezTo>
                    <a:pt x="66" y="10"/>
                    <a:pt x="66" y="13"/>
                    <a:pt x="65" y="11"/>
                  </a:cubicBezTo>
                  <a:cubicBezTo>
                    <a:pt x="64" y="10"/>
                    <a:pt x="59" y="10"/>
                    <a:pt x="58" y="11"/>
                  </a:cubicBezTo>
                  <a:cubicBezTo>
                    <a:pt x="56" y="12"/>
                    <a:pt x="55" y="8"/>
                    <a:pt x="52" y="9"/>
                  </a:cubicBezTo>
                  <a:cubicBezTo>
                    <a:pt x="50" y="10"/>
                    <a:pt x="47" y="8"/>
                    <a:pt x="47" y="9"/>
                  </a:cubicBezTo>
                  <a:cubicBezTo>
                    <a:pt x="47" y="10"/>
                    <a:pt x="44" y="9"/>
                    <a:pt x="42" y="8"/>
                  </a:cubicBezTo>
                  <a:cubicBezTo>
                    <a:pt x="40" y="7"/>
                    <a:pt x="36" y="8"/>
                    <a:pt x="34" y="7"/>
                  </a:cubicBezTo>
                  <a:cubicBezTo>
                    <a:pt x="33" y="5"/>
                    <a:pt x="24" y="5"/>
                    <a:pt x="21" y="5"/>
                  </a:cubicBezTo>
                  <a:cubicBezTo>
                    <a:pt x="17" y="5"/>
                    <a:pt x="17" y="7"/>
                    <a:pt x="15" y="8"/>
                  </a:cubicBezTo>
                  <a:cubicBezTo>
                    <a:pt x="14" y="10"/>
                    <a:pt x="12" y="9"/>
                    <a:pt x="11" y="9"/>
                  </a:cubicBezTo>
                  <a:cubicBezTo>
                    <a:pt x="11" y="10"/>
                    <a:pt x="11" y="11"/>
                    <a:pt x="12" y="12"/>
                  </a:cubicBezTo>
                  <a:cubicBezTo>
                    <a:pt x="12" y="13"/>
                    <a:pt x="16" y="18"/>
                    <a:pt x="15" y="20"/>
                  </a:cubicBezTo>
                  <a:cubicBezTo>
                    <a:pt x="14" y="21"/>
                    <a:pt x="12" y="21"/>
                    <a:pt x="11" y="23"/>
                  </a:cubicBezTo>
                  <a:cubicBezTo>
                    <a:pt x="10" y="24"/>
                    <a:pt x="4" y="29"/>
                    <a:pt x="4" y="30"/>
                  </a:cubicBezTo>
                  <a:cubicBezTo>
                    <a:pt x="4" y="31"/>
                    <a:pt x="5" y="35"/>
                    <a:pt x="4" y="36"/>
                  </a:cubicBezTo>
                  <a:cubicBezTo>
                    <a:pt x="3" y="37"/>
                    <a:pt x="0" y="40"/>
                    <a:pt x="0" y="42"/>
                  </a:cubicBezTo>
                  <a:cubicBezTo>
                    <a:pt x="0" y="43"/>
                    <a:pt x="2" y="45"/>
                    <a:pt x="4" y="46"/>
                  </a:cubicBezTo>
                  <a:cubicBezTo>
                    <a:pt x="5" y="46"/>
                    <a:pt x="5" y="46"/>
                    <a:pt x="5" y="47"/>
                  </a:cubicBezTo>
                  <a:cubicBezTo>
                    <a:pt x="7" y="46"/>
                    <a:pt x="8" y="46"/>
                    <a:pt x="8" y="46"/>
                  </a:cubicBezTo>
                  <a:cubicBezTo>
                    <a:pt x="10" y="46"/>
                    <a:pt x="15" y="48"/>
                    <a:pt x="16" y="48"/>
                  </a:cubicBezTo>
                  <a:cubicBezTo>
                    <a:pt x="18" y="48"/>
                    <a:pt x="21" y="48"/>
                    <a:pt x="21" y="49"/>
                  </a:cubicBezTo>
                  <a:cubicBezTo>
                    <a:pt x="22" y="50"/>
                    <a:pt x="24" y="49"/>
                    <a:pt x="25" y="48"/>
                  </a:cubicBezTo>
                  <a:cubicBezTo>
                    <a:pt x="26" y="47"/>
                    <a:pt x="27" y="48"/>
                    <a:pt x="29" y="48"/>
                  </a:cubicBezTo>
                  <a:cubicBezTo>
                    <a:pt x="30" y="48"/>
                    <a:pt x="33" y="47"/>
                    <a:pt x="33" y="45"/>
                  </a:cubicBezTo>
                  <a:cubicBezTo>
                    <a:pt x="34" y="44"/>
                    <a:pt x="41" y="42"/>
                    <a:pt x="43" y="42"/>
                  </a:cubicBezTo>
                  <a:cubicBezTo>
                    <a:pt x="45" y="42"/>
                    <a:pt x="48" y="46"/>
                    <a:pt x="50" y="46"/>
                  </a:cubicBezTo>
                  <a:cubicBezTo>
                    <a:pt x="51" y="46"/>
                    <a:pt x="54" y="47"/>
                    <a:pt x="55" y="50"/>
                  </a:cubicBezTo>
                  <a:cubicBezTo>
                    <a:pt x="56" y="53"/>
                    <a:pt x="59" y="57"/>
                    <a:pt x="60" y="58"/>
                  </a:cubicBezTo>
                  <a:cubicBezTo>
                    <a:pt x="61" y="59"/>
                    <a:pt x="62" y="62"/>
                    <a:pt x="62" y="63"/>
                  </a:cubicBezTo>
                  <a:cubicBezTo>
                    <a:pt x="62" y="64"/>
                    <a:pt x="60" y="63"/>
                    <a:pt x="57" y="62"/>
                  </a:cubicBezTo>
                  <a:cubicBezTo>
                    <a:pt x="54" y="61"/>
                    <a:pt x="54" y="64"/>
                    <a:pt x="54" y="66"/>
                  </a:cubicBezTo>
                  <a:cubicBezTo>
                    <a:pt x="54" y="67"/>
                    <a:pt x="50" y="72"/>
                    <a:pt x="49" y="73"/>
                  </a:cubicBezTo>
                  <a:cubicBezTo>
                    <a:pt x="48" y="74"/>
                    <a:pt x="50" y="75"/>
                    <a:pt x="52" y="75"/>
                  </a:cubicBezTo>
                  <a:cubicBezTo>
                    <a:pt x="53" y="75"/>
                    <a:pt x="55" y="73"/>
                    <a:pt x="56" y="73"/>
                  </a:cubicBezTo>
                  <a:cubicBezTo>
                    <a:pt x="57" y="73"/>
                    <a:pt x="58" y="74"/>
                    <a:pt x="59" y="75"/>
                  </a:cubicBezTo>
                  <a:cubicBezTo>
                    <a:pt x="59" y="71"/>
                    <a:pt x="60" y="72"/>
                    <a:pt x="63" y="69"/>
                  </a:cubicBezTo>
                  <a:cubicBezTo>
                    <a:pt x="67" y="66"/>
                    <a:pt x="67" y="62"/>
                    <a:pt x="70" y="61"/>
                  </a:cubicBezTo>
                  <a:cubicBezTo>
                    <a:pt x="73" y="60"/>
                    <a:pt x="74" y="59"/>
                    <a:pt x="79" y="60"/>
                  </a:cubicBezTo>
                  <a:cubicBezTo>
                    <a:pt x="83" y="60"/>
                    <a:pt x="77" y="63"/>
                    <a:pt x="80" y="65"/>
                  </a:cubicBezTo>
                  <a:cubicBezTo>
                    <a:pt x="83" y="67"/>
                    <a:pt x="92" y="64"/>
                    <a:pt x="93" y="67"/>
                  </a:cubicBezTo>
                  <a:cubicBezTo>
                    <a:pt x="93" y="69"/>
                    <a:pt x="82" y="72"/>
                    <a:pt x="82" y="73"/>
                  </a:cubicBezTo>
                  <a:cubicBezTo>
                    <a:pt x="82" y="74"/>
                    <a:pt x="88" y="75"/>
                    <a:pt x="90" y="76"/>
                  </a:cubicBezTo>
                  <a:cubicBezTo>
                    <a:pt x="92" y="78"/>
                    <a:pt x="90" y="81"/>
                    <a:pt x="91" y="83"/>
                  </a:cubicBezTo>
                  <a:cubicBezTo>
                    <a:pt x="91" y="84"/>
                    <a:pt x="95" y="83"/>
                    <a:pt x="97" y="81"/>
                  </a:cubicBezTo>
                  <a:cubicBezTo>
                    <a:pt x="100" y="79"/>
                    <a:pt x="102" y="80"/>
                    <a:pt x="105" y="78"/>
                  </a:cubicBezTo>
                  <a:cubicBezTo>
                    <a:pt x="108" y="76"/>
                    <a:pt x="115" y="78"/>
                    <a:pt x="116" y="76"/>
                  </a:cubicBezTo>
                  <a:cubicBezTo>
                    <a:pt x="116" y="75"/>
                    <a:pt x="114" y="74"/>
                    <a:pt x="107" y="74"/>
                  </a:cubicBezTo>
                  <a:cubicBezTo>
                    <a:pt x="101" y="75"/>
                    <a:pt x="101" y="69"/>
                    <a:pt x="101" y="68"/>
                  </a:cubicBezTo>
                  <a:cubicBezTo>
                    <a:pt x="101" y="66"/>
                    <a:pt x="107" y="61"/>
                    <a:pt x="111" y="61"/>
                  </a:cubicBezTo>
                  <a:cubicBezTo>
                    <a:pt x="115" y="61"/>
                    <a:pt x="118" y="60"/>
                    <a:pt x="121" y="58"/>
                  </a:cubicBezTo>
                  <a:cubicBezTo>
                    <a:pt x="123" y="57"/>
                    <a:pt x="125" y="57"/>
                    <a:pt x="128" y="56"/>
                  </a:cubicBezTo>
                  <a:cubicBezTo>
                    <a:pt x="127" y="55"/>
                    <a:pt x="127" y="53"/>
                    <a:pt x="128" y="5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56" name="Google Shape;1956;p124"/>
            <p:cNvSpPr/>
            <p:nvPr/>
          </p:nvSpPr>
          <p:spPr>
            <a:xfrm>
              <a:off x="4840288" y="1724025"/>
              <a:ext cx="211138" cy="153988"/>
            </a:xfrm>
            <a:custGeom>
              <a:avLst/>
              <a:gdLst/>
              <a:ahLst/>
              <a:cxnLst/>
              <a:rect l="l" t="t" r="r" b="b"/>
              <a:pathLst>
                <a:path w="76" h="55" extrusionOk="0">
                  <a:moveTo>
                    <a:pt x="71" y="27"/>
                  </a:moveTo>
                  <a:cubicBezTo>
                    <a:pt x="70" y="26"/>
                    <a:pt x="69" y="23"/>
                    <a:pt x="67" y="22"/>
                  </a:cubicBezTo>
                  <a:cubicBezTo>
                    <a:pt x="64" y="21"/>
                    <a:pt x="65" y="18"/>
                    <a:pt x="63" y="17"/>
                  </a:cubicBezTo>
                  <a:cubicBezTo>
                    <a:pt x="61" y="16"/>
                    <a:pt x="62" y="13"/>
                    <a:pt x="62" y="11"/>
                  </a:cubicBezTo>
                  <a:cubicBezTo>
                    <a:pt x="62" y="9"/>
                    <a:pt x="62" y="6"/>
                    <a:pt x="61" y="6"/>
                  </a:cubicBezTo>
                  <a:cubicBezTo>
                    <a:pt x="60" y="5"/>
                    <a:pt x="56" y="3"/>
                    <a:pt x="54" y="4"/>
                  </a:cubicBezTo>
                  <a:cubicBezTo>
                    <a:pt x="52" y="5"/>
                    <a:pt x="50" y="5"/>
                    <a:pt x="49" y="4"/>
                  </a:cubicBezTo>
                  <a:cubicBezTo>
                    <a:pt x="49" y="2"/>
                    <a:pt x="47" y="1"/>
                    <a:pt x="45" y="2"/>
                  </a:cubicBezTo>
                  <a:cubicBezTo>
                    <a:pt x="43" y="2"/>
                    <a:pt x="42" y="1"/>
                    <a:pt x="41" y="1"/>
                  </a:cubicBezTo>
                  <a:cubicBezTo>
                    <a:pt x="41" y="0"/>
                    <a:pt x="41" y="0"/>
                    <a:pt x="41" y="0"/>
                  </a:cubicBezTo>
                  <a:cubicBezTo>
                    <a:pt x="40" y="0"/>
                    <a:pt x="39" y="0"/>
                    <a:pt x="38" y="1"/>
                  </a:cubicBezTo>
                  <a:cubicBezTo>
                    <a:pt x="37" y="2"/>
                    <a:pt x="37" y="4"/>
                    <a:pt x="35" y="4"/>
                  </a:cubicBezTo>
                  <a:cubicBezTo>
                    <a:pt x="33" y="4"/>
                    <a:pt x="32" y="3"/>
                    <a:pt x="30" y="5"/>
                  </a:cubicBezTo>
                  <a:cubicBezTo>
                    <a:pt x="28" y="6"/>
                    <a:pt x="27" y="8"/>
                    <a:pt x="27" y="9"/>
                  </a:cubicBezTo>
                  <a:cubicBezTo>
                    <a:pt x="28" y="10"/>
                    <a:pt x="28" y="12"/>
                    <a:pt x="27" y="12"/>
                  </a:cubicBezTo>
                  <a:cubicBezTo>
                    <a:pt x="25" y="12"/>
                    <a:pt x="25" y="14"/>
                    <a:pt x="24" y="14"/>
                  </a:cubicBezTo>
                  <a:cubicBezTo>
                    <a:pt x="22" y="15"/>
                    <a:pt x="20" y="17"/>
                    <a:pt x="20" y="18"/>
                  </a:cubicBezTo>
                  <a:cubicBezTo>
                    <a:pt x="20" y="19"/>
                    <a:pt x="20" y="22"/>
                    <a:pt x="19" y="22"/>
                  </a:cubicBezTo>
                  <a:cubicBezTo>
                    <a:pt x="18" y="22"/>
                    <a:pt x="14" y="22"/>
                    <a:pt x="13" y="23"/>
                  </a:cubicBezTo>
                  <a:cubicBezTo>
                    <a:pt x="13" y="25"/>
                    <a:pt x="11" y="26"/>
                    <a:pt x="9" y="25"/>
                  </a:cubicBezTo>
                  <a:cubicBezTo>
                    <a:pt x="8" y="25"/>
                    <a:pt x="6" y="25"/>
                    <a:pt x="4" y="25"/>
                  </a:cubicBezTo>
                  <a:cubicBezTo>
                    <a:pt x="4" y="25"/>
                    <a:pt x="4" y="25"/>
                    <a:pt x="3" y="26"/>
                  </a:cubicBezTo>
                  <a:cubicBezTo>
                    <a:pt x="3" y="28"/>
                    <a:pt x="3" y="30"/>
                    <a:pt x="5" y="32"/>
                  </a:cubicBezTo>
                  <a:cubicBezTo>
                    <a:pt x="6" y="33"/>
                    <a:pt x="7" y="38"/>
                    <a:pt x="5" y="39"/>
                  </a:cubicBezTo>
                  <a:cubicBezTo>
                    <a:pt x="3" y="39"/>
                    <a:pt x="0" y="41"/>
                    <a:pt x="0" y="43"/>
                  </a:cubicBezTo>
                  <a:cubicBezTo>
                    <a:pt x="0" y="44"/>
                    <a:pt x="4" y="45"/>
                    <a:pt x="3" y="47"/>
                  </a:cubicBezTo>
                  <a:cubicBezTo>
                    <a:pt x="3" y="48"/>
                    <a:pt x="3" y="50"/>
                    <a:pt x="3" y="51"/>
                  </a:cubicBezTo>
                  <a:cubicBezTo>
                    <a:pt x="4" y="51"/>
                    <a:pt x="6" y="52"/>
                    <a:pt x="7" y="50"/>
                  </a:cubicBezTo>
                  <a:cubicBezTo>
                    <a:pt x="9" y="49"/>
                    <a:pt x="9" y="47"/>
                    <a:pt x="13" y="47"/>
                  </a:cubicBezTo>
                  <a:cubicBezTo>
                    <a:pt x="16" y="47"/>
                    <a:pt x="25" y="47"/>
                    <a:pt x="26" y="49"/>
                  </a:cubicBezTo>
                  <a:cubicBezTo>
                    <a:pt x="28" y="50"/>
                    <a:pt x="32" y="49"/>
                    <a:pt x="34" y="50"/>
                  </a:cubicBezTo>
                  <a:cubicBezTo>
                    <a:pt x="36" y="51"/>
                    <a:pt x="39" y="52"/>
                    <a:pt x="39" y="51"/>
                  </a:cubicBezTo>
                  <a:cubicBezTo>
                    <a:pt x="39" y="50"/>
                    <a:pt x="42" y="52"/>
                    <a:pt x="44" y="51"/>
                  </a:cubicBezTo>
                  <a:cubicBezTo>
                    <a:pt x="47" y="50"/>
                    <a:pt x="48" y="54"/>
                    <a:pt x="50" y="53"/>
                  </a:cubicBezTo>
                  <a:cubicBezTo>
                    <a:pt x="51" y="52"/>
                    <a:pt x="56" y="52"/>
                    <a:pt x="57" y="53"/>
                  </a:cubicBezTo>
                  <a:cubicBezTo>
                    <a:pt x="58" y="55"/>
                    <a:pt x="58" y="52"/>
                    <a:pt x="58" y="51"/>
                  </a:cubicBezTo>
                  <a:cubicBezTo>
                    <a:pt x="58" y="49"/>
                    <a:pt x="63" y="45"/>
                    <a:pt x="63" y="45"/>
                  </a:cubicBezTo>
                  <a:cubicBezTo>
                    <a:pt x="63" y="45"/>
                    <a:pt x="66" y="45"/>
                    <a:pt x="68" y="44"/>
                  </a:cubicBezTo>
                  <a:cubicBezTo>
                    <a:pt x="68" y="44"/>
                    <a:pt x="68" y="43"/>
                    <a:pt x="67" y="41"/>
                  </a:cubicBezTo>
                  <a:cubicBezTo>
                    <a:pt x="66" y="37"/>
                    <a:pt x="65" y="35"/>
                    <a:pt x="66" y="34"/>
                  </a:cubicBezTo>
                  <a:cubicBezTo>
                    <a:pt x="67" y="32"/>
                    <a:pt x="70" y="35"/>
                    <a:pt x="72" y="34"/>
                  </a:cubicBezTo>
                  <a:cubicBezTo>
                    <a:pt x="73" y="34"/>
                    <a:pt x="76" y="32"/>
                    <a:pt x="76" y="31"/>
                  </a:cubicBezTo>
                  <a:cubicBezTo>
                    <a:pt x="75" y="29"/>
                    <a:pt x="73" y="27"/>
                    <a:pt x="71" y="2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57" name="Google Shape;1957;p124"/>
            <p:cNvSpPr/>
            <p:nvPr/>
          </p:nvSpPr>
          <p:spPr>
            <a:xfrm>
              <a:off x="4786313" y="1662113"/>
              <a:ext cx="168275" cy="79375"/>
            </a:xfrm>
            <a:custGeom>
              <a:avLst/>
              <a:gdLst/>
              <a:ahLst/>
              <a:cxnLst/>
              <a:rect l="l" t="t" r="r" b="b"/>
              <a:pathLst>
                <a:path w="60" h="28" extrusionOk="0">
                  <a:moveTo>
                    <a:pt x="20" y="20"/>
                  </a:moveTo>
                  <a:cubicBezTo>
                    <a:pt x="23" y="20"/>
                    <a:pt x="28" y="21"/>
                    <a:pt x="31" y="20"/>
                  </a:cubicBezTo>
                  <a:cubicBezTo>
                    <a:pt x="34" y="19"/>
                    <a:pt x="34" y="22"/>
                    <a:pt x="35" y="22"/>
                  </a:cubicBezTo>
                  <a:cubicBezTo>
                    <a:pt x="37" y="21"/>
                    <a:pt x="41" y="24"/>
                    <a:pt x="43" y="26"/>
                  </a:cubicBezTo>
                  <a:cubicBezTo>
                    <a:pt x="44" y="27"/>
                    <a:pt x="46" y="27"/>
                    <a:pt x="47" y="28"/>
                  </a:cubicBezTo>
                  <a:cubicBezTo>
                    <a:pt x="47" y="28"/>
                    <a:pt x="48" y="27"/>
                    <a:pt x="49" y="27"/>
                  </a:cubicBezTo>
                  <a:cubicBezTo>
                    <a:pt x="51" y="25"/>
                    <a:pt x="52" y="26"/>
                    <a:pt x="54" y="26"/>
                  </a:cubicBezTo>
                  <a:cubicBezTo>
                    <a:pt x="56" y="26"/>
                    <a:pt x="56" y="24"/>
                    <a:pt x="57" y="23"/>
                  </a:cubicBezTo>
                  <a:cubicBezTo>
                    <a:pt x="58" y="22"/>
                    <a:pt x="59" y="22"/>
                    <a:pt x="60" y="22"/>
                  </a:cubicBezTo>
                  <a:cubicBezTo>
                    <a:pt x="59" y="21"/>
                    <a:pt x="59" y="18"/>
                    <a:pt x="58" y="17"/>
                  </a:cubicBezTo>
                  <a:cubicBezTo>
                    <a:pt x="57" y="16"/>
                    <a:pt x="55" y="14"/>
                    <a:pt x="55" y="12"/>
                  </a:cubicBezTo>
                  <a:cubicBezTo>
                    <a:pt x="56" y="11"/>
                    <a:pt x="56" y="9"/>
                    <a:pt x="55" y="8"/>
                  </a:cubicBezTo>
                  <a:cubicBezTo>
                    <a:pt x="54" y="7"/>
                    <a:pt x="53" y="7"/>
                    <a:pt x="53" y="6"/>
                  </a:cubicBezTo>
                  <a:cubicBezTo>
                    <a:pt x="50" y="6"/>
                    <a:pt x="46" y="5"/>
                    <a:pt x="46" y="5"/>
                  </a:cubicBezTo>
                  <a:cubicBezTo>
                    <a:pt x="44" y="6"/>
                    <a:pt x="38" y="1"/>
                    <a:pt x="37" y="1"/>
                  </a:cubicBezTo>
                  <a:cubicBezTo>
                    <a:pt x="37" y="0"/>
                    <a:pt x="33" y="0"/>
                    <a:pt x="29" y="1"/>
                  </a:cubicBezTo>
                  <a:cubicBezTo>
                    <a:pt x="27" y="3"/>
                    <a:pt x="28" y="5"/>
                    <a:pt x="28" y="9"/>
                  </a:cubicBezTo>
                  <a:cubicBezTo>
                    <a:pt x="28" y="13"/>
                    <a:pt x="24" y="12"/>
                    <a:pt x="22" y="12"/>
                  </a:cubicBezTo>
                  <a:cubicBezTo>
                    <a:pt x="19" y="12"/>
                    <a:pt x="16" y="5"/>
                    <a:pt x="14" y="3"/>
                  </a:cubicBezTo>
                  <a:cubicBezTo>
                    <a:pt x="13" y="2"/>
                    <a:pt x="9" y="5"/>
                    <a:pt x="7" y="7"/>
                  </a:cubicBezTo>
                  <a:cubicBezTo>
                    <a:pt x="4" y="9"/>
                    <a:pt x="5" y="12"/>
                    <a:pt x="3" y="13"/>
                  </a:cubicBezTo>
                  <a:cubicBezTo>
                    <a:pt x="2" y="15"/>
                    <a:pt x="0" y="18"/>
                    <a:pt x="2" y="21"/>
                  </a:cubicBezTo>
                  <a:cubicBezTo>
                    <a:pt x="2" y="21"/>
                    <a:pt x="2" y="21"/>
                    <a:pt x="2" y="22"/>
                  </a:cubicBezTo>
                  <a:cubicBezTo>
                    <a:pt x="5" y="21"/>
                    <a:pt x="7" y="21"/>
                    <a:pt x="9" y="20"/>
                  </a:cubicBezTo>
                  <a:cubicBezTo>
                    <a:pt x="11" y="18"/>
                    <a:pt x="18" y="20"/>
                    <a:pt x="20" y="2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58" name="Google Shape;1958;p124"/>
            <p:cNvSpPr/>
            <p:nvPr/>
          </p:nvSpPr>
          <p:spPr>
            <a:xfrm>
              <a:off x="4786313" y="1712913"/>
              <a:ext cx="131763" cy="84138"/>
            </a:xfrm>
            <a:custGeom>
              <a:avLst/>
              <a:gdLst/>
              <a:ahLst/>
              <a:cxnLst/>
              <a:rect l="l" t="t" r="r" b="b"/>
              <a:pathLst>
                <a:path w="47" h="30" extrusionOk="0">
                  <a:moveTo>
                    <a:pt x="7" y="15"/>
                  </a:moveTo>
                  <a:cubicBezTo>
                    <a:pt x="8" y="16"/>
                    <a:pt x="11" y="17"/>
                    <a:pt x="12" y="17"/>
                  </a:cubicBezTo>
                  <a:cubicBezTo>
                    <a:pt x="13" y="16"/>
                    <a:pt x="16" y="18"/>
                    <a:pt x="16" y="19"/>
                  </a:cubicBezTo>
                  <a:cubicBezTo>
                    <a:pt x="16" y="21"/>
                    <a:pt x="15" y="25"/>
                    <a:pt x="16" y="25"/>
                  </a:cubicBezTo>
                  <a:cubicBezTo>
                    <a:pt x="17" y="25"/>
                    <a:pt x="22" y="27"/>
                    <a:pt x="23" y="29"/>
                  </a:cubicBezTo>
                  <a:cubicBezTo>
                    <a:pt x="25" y="29"/>
                    <a:pt x="27" y="29"/>
                    <a:pt x="28" y="29"/>
                  </a:cubicBezTo>
                  <a:cubicBezTo>
                    <a:pt x="30" y="30"/>
                    <a:pt x="32" y="29"/>
                    <a:pt x="32" y="27"/>
                  </a:cubicBezTo>
                  <a:cubicBezTo>
                    <a:pt x="33" y="26"/>
                    <a:pt x="37" y="26"/>
                    <a:pt x="38" y="26"/>
                  </a:cubicBezTo>
                  <a:cubicBezTo>
                    <a:pt x="39" y="26"/>
                    <a:pt x="39" y="23"/>
                    <a:pt x="39" y="22"/>
                  </a:cubicBezTo>
                  <a:cubicBezTo>
                    <a:pt x="39" y="21"/>
                    <a:pt x="41" y="19"/>
                    <a:pt x="43" y="18"/>
                  </a:cubicBezTo>
                  <a:cubicBezTo>
                    <a:pt x="44" y="18"/>
                    <a:pt x="44" y="16"/>
                    <a:pt x="46" y="16"/>
                  </a:cubicBezTo>
                  <a:cubicBezTo>
                    <a:pt x="47" y="16"/>
                    <a:pt x="47" y="14"/>
                    <a:pt x="46" y="13"/>
                  </a:cubicBezTo>
                  <a:cubicBezTo>
                    <a:pt x="46" y="12"/>
                    <a:pt x="47" y="11"/>
                    <a:pt x="47" y="10"/>
                  </a:cubicBezTo>
                  <a:cubicBezTo>
                    <a:pt x="46" y="9"/>
                    <a:pt x="44" y="9"/>
                    <a:pt x="43" y="8"/>
                  </a:cubicBezTo>
                  <a:cubicBezTo>
                    <a:pt x="41" y="6"/>
                    <a:pt x="37" y="3"/>
                    <a:pt x="35" y="4"/>
                  </a:cubicBezTo>
                  <a:cubicBezTo>
                    <a:pt x="34" y="4"/>
                    <a:pt x="34" y="1"/>
                    <a:pt x="31" y="2"/>
                  </a:cubicBezTo>
                  <a:cubicBezTo>
                    <a:pt x="28" y="3"/>
                    <a:pt x="23" y="2"/>
                    <a:pt x="20" y="2"/>
                  </a:cubicBezTo>
                  <a:cubicBezTo>
                    <a:pt x="18" y="2"/>
                    <a:pt x="11" y="0"/>
                    <a:pt x="9" y="2"/>
                  </a:cubicBezTo>
                  <a:cubicBezTo>
                    <a:pt x="7" y="3"/>
                    <a:pt x="5" y="3"/>
                    <a:pt x="2" y="4"/>
                  </a:cubicBezTo>
                  <a:cubicBezTo>
                    <a:pt x="4" y="7"/>
                    <a:pt x="3" y="10"/>
                    <a:pt x="2" y="12"/>
                  </a:cubicBezTo>
                  <a:cubicBezTo>
                    <a:pt x="0" y="14"/>
                    <a:pt x="1" y="14"/>
                    <a:pt x="2" y="14"/>
                  </a:cubicBezTo>
                  <a:cubicBezTo>
                    <a:pt x="4" y="14"/>
                    <a:pt x="6" y="14"/>
                    <a:pt x="7" y="1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59" name="Google Shape;1959;p124"/>
            <p:cNvSpPr/>
            <p:nvPr/>
          </p:nvSpPr>
          <p:spPr>
            <a:xfrm>
              <a:off x="4465638" y="1982788"/>
              <a:ext cx="103188" cy="57150"/>
            </a:xfrm>
            <a:custGeom>
              <a:avLst/>
              <a:gdLst/>
              <a:ahLst/>
              <a:cxnLst/>
              <a:rect l="l" t="t" r="r" b="b"/>
              <a:pathLst>
                <a:path w="37" h="20" extrusionOk="0">
                  <a:moveTo>
                    <a:pt x="33" y="8"/>
                  </a:moveTo>
                  <a:cubicBezTo>
                    <a:pt x="31" y="9"/>
                    <a:pt x="29" y="6"/>
                    <a:pt x="29" y="6"/>
                  </a:cubicBezTo>
                  <a:cubicBezTo>
                    <a:pt x="29" y="5"/>
                    <a:pt x="28" y="3"/>
                    <a:pt x="29" y="2"/>
                  </a:cubicBezTo>
                  <a:cubicBezTo>
                    <a:pt x="27" y="2"/>
                    <a:pt x="25" y="1"/>
                    <a:pt x="24" y="0"/>
                  </a:cubicBezTo>
                  <a:cubicBezTo>
                    <a:pt x="22" y="0"/>
                    <a:pt x="20" y="0"/>
                    <a:pt x="19" y="0"/>
                  </a:cubicBezTo>
                  <a:cubicBezTo>
                    <a:pt x="17" y="1"/>
                    <a:pt x="14" y="1"/>
                    <a:pt x="12" y="1"/>
                  </a:cubicBezTo>
                  <a:cubicBezTo>
                    <a:pt x="12" y="1"/>
                    <a:pt x="11" y="2"/>
                    <a:pt x="11" y="2"/>
                  </a:cubicBezTo>
                  <a:cubicBezTo>
                    <a:pt x="9" y="2"/>
                    <a:pt x="7" y="4"/>
                    <a:pt x="7" y="5"/>
                  </a:cubicBezTo>
                  <a:cubicBezTo>
                    <a:pt x="6" y="7"/>
                    <a:pt x="2" y="9"/>
                    <a:pt x="1" y="12"/>
                  </a:cubicBezTo>
                  <a:cubicBezTo>
                    <a:pt x="0" y="15"/>
                    <a:pt x="1" y="16"/>
                    <a:pt x="2" y="14"/>
                  </a:cubicBezTo>
                  <a:cubicBezTo>
                    <a:pt x="4" y="12"/>
                    <a:pt x="6" y="13"/>
                    <a:pt x="6" y="15"/>
                  </a:cubicBezTo>
                  <a:cubicBezTo>
                    <a:pt x="6" y="16"/>
                    <a:pt x="8" y="17"/>
                    <a:pt x="7" y="19"/>
                  </a:cubicBezTo>
                  <a:cubicBezTo>
                    <a:pt x="7" y="19"/>
                    <a:pt x="7" y="19"/>
                    <a:pt x="7" y="19"/>
                  </a:cubicBezTo>
                  <a:cubicBezTo>
                    <a:pt x="10" y="19"/>
                    <a:pt x="13" y="18"/>
                    <a:pt x="14" y="18"/>
                  </a:cubicBezTo>
                  <a:cubicBezTo>
                    <a:pt x="16" y="18"/>
                    <a:pt x="18" y="13"/>
                    <a:pt x="18" y="13"/>
                  </a:cubicBezTo>
                  <a:cubicBezTo>
                    <a:pt x="19" y="12"/>
                    <a:pt x="21" y="16"/>
                    <a:pt x="23" y="18"/>
                  </a:cubicBezTo>
                  <a:cubicBezTo>
                    <a:pt x="25" y="20"/>
                    <a:pt x="25" y="17"/>
                    <a:pt x="25" y="15"/>
                  </a:cubicBezTo>
                  <a:cubicBezTo>
                    <a:pt x="25" y="14"/>
                    <a:pt x="27" y="13"/>
                    <a:pt x="28" y="14"/>
                  </a:cubicBezTo>
                  <a:cubicBezTo>
                    <a:pt x="29" y="14"/>
                    <a:pt x="32" y="14"/>
                    <a:pt x="32" y="13"/>
                  </a:cubicBezTo>
                  <a:cubicBezTo>
                    <a:pt x="32" y="11"/>
                    <a:pt x="33" y="12"/>
                    <a:pt x="34" y="12"/>
                  </a:cubicBezTo>
                  <a:cubicBezTo>
                    <a:pt x="35" y="12"/>
                    <a:pt x="35" y="10"/>
                    <a:pt x="35" y="10"/>
                  </a:cubicBezTo>
                  <a:cubicBezTo>
                    <a:pt x="37" y="8"/>
                    <a:pt x="37" y="8"/>
                    <a:pt x="37" y="8"/>
                  </a:cubicBezTo>
                  <a:cubicBezTo>
                    <a:pt x="36" y="8"/>
                    <a:pt x="34" y="7"/>
                    <a:pt x="33" y="8"/>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60" name="Google Shape;1960;p124"/>
            <p:cNvSpPr/>
            <p:nvPr/>
          </p:nvSpPr>
          <p:spPr>
            <a:xfrm>
              <a:off x="4465638" y="1768475"/>
              <a:ext cx="201613" cy="225425"/>
            </a:xfrm>
            <a:custGeom>
              <a:avLst/>
              <a:gdLst/>
              <a:ahLst/>
              <a:cxnLst/>
              <a:rect l="l" t="t" r="r" b="b"/>
              <a:pathLst>
                <a:path w="72" h="81" extrusionOk="0">
                  <a:moveTo>
                    <a:pt x="9" y="21"/>
                  </a:moveTo>
                  <a:cubicBezTo>
                    <a:pt x="7" y="24"/>
                    <a:pt x="4" y="24"/>
                    <a:pt x="5" y="25"/>
                  </a:cubicBezTo>
                  <a:cubicBezTo>
                    <a:pt x="5" y="25"/>
                    <a:pt x="8" y="28"/>
                    <a:pt x="7" y="29"/>
                  </a:cubicBezTo>
                  <a:cubicBezTo>
                    <a:pt x="7" y="30"/>
                    <a:pt x="6" y="29"/>
                    <a:pt x="6" y="32"/>
                  </a:cubicBezTo>
                  <a:cubicBezTo>
                    <a:pt x="6" y="34"/>
                    <a:pt x="2" y="34"/>
                    <a:pt x="1" y="34"/>
                  </a:cubicBezTo>
                  <a:cubicBezTo>
                    <a:pt x="0" y="34"/>
                    <a:pt x="1" y="36"/>
                    <a:pt x="1" y="38"/>
                  </a:cubicBezTo>
                  <a:cubicBezTo>
                    <a:pt x="0" y="39"/>
                    <a:pt x="0" y="43"/>
                    <a:pt x="0" y="44"/>
                  </a:cubicBezTo>
                  <a:cubicBezTo>
                    <a:pt x="0" y="45"/>
                    <a:pt x="2" y="48"/>
                    <a:pt x="2" y="49"/>
                  </a:cubicBezTo>
                  <a:cubicBezTo>
                    <a:pt x="2" y="50"/>
                    <a:pt x="0" y="51"/>
                    <a:pt x="0" y="52"/>
                  </a:cubicBezTo>
                  <a:cubicBezTo>
                    <a:pt x="1" y="53"/>
                    <a:pt x="2" y="54"/>
                    <a:pt x="3" y="59"/>
                  </a:cubicBezTo>
                  <a:cubicBezTo>
                    <a:pt x="4" y="59"/>
                    <a:pt x="4" y="59"/>
                    <a:pt x="5" y="60"/>
                  </a:cubicBezTo>
                  <a:cubicBezTo>
                    <a:pt x="6" y="61"/>
                    <a:pt x="7" y="62"/>
                    <a:pt x="10" y="62"/>
                  </a:cubicBezTo>
                  <a:cubicBezTo>
                    <a:pt x="12" y="62"/>
                    <a:pt x="13" y="64"/>
                    <a:pt x="14" y="64"/>
                  </a:cubicBezTo>
                  <a:cubicBezTo>
                    <a:pt x="15" y="63"/>
                    <a:pt x="18" y="64"/>
                    <a:pt x="16" y="66"/>
                  </a:cubicBezTo>
                  <a:cubicBezTo>
                    <a:pt x="13" y="68"/>
                    <a:pt x="13" y="71"/>
                    <a:pt x="12" y="73"/>
                  </a:cubicBezTo>
                  <a:cubicBezTo>
                    <a:pt x="12" y="74"/>
                    <a:pt x="12" y="76"/>
                    <a:pt x="12" y="78"/>
                  </a:cubicBezTo>
                  <a:cubicBezTo>
                    <a:pt x="14" y="78"/>
                    <a:pt x="17" y="78"/>
                    <a:pt x="19" y="77"/>
                  </a:cubicBezTo>
                  <a:cubicBezTo>
                    <a:pt x="20" y="77"/>
                    <a:pt x="22" y="77"/>
                    <a:pt x="24" y="77"/>
                  </a:cubicBezTo>
                  <a:cubicBezTo>
                    <a:pt x="25" y="78"/>
                    <a:pt x="27" y="79"/>
                    <a:pt x="29" y="79"/>
                  </a:cubicBezTo>
                  <a:cubicBezTo>
                    <a:pt x="29" y="79"/>
                    <a:pt x="29" y="78"/>
                    <a:pt x="30" y="78"/>
                  </a:cubicBezTo>
                  <a:cubicBezTo>
                    <a:pt x="31" y="78"/>
                    <a:pt x="33" y="81"/>
                    <a:pt x="34" y="80"/>
                  </a:cubicBezTo>
                  <a:cubicBezTo>
                    <a:pt x="35" y="78"/>
                    <a:pt x="38" y="78"/>
                    <a:pt x="39" y="79"/>
                  </a:cubicBezTo>
                  <a:cubicBezTo>
                    <a:pt x="40" y="80"/>
                    <a:pt x="42" y="80"/>
                    <a:pt x="44" y="79"/>
                  </a:cubicBezTo>
                  <a:cubicBezTo>
                    <a:pt x="45" y="77"/>
                    <a:pt x="51" y="76"/>
                    <a:pt x="52" y="77"/>
                  </a:cubicBezTo>
                  <a:cubicBezTo>
                    <a:pt x="53" y="77"/>
                    <a:pt x="56" y="79"/>
                    <a:pt x="55" y="75"/>
                  </a:cubicBezTo>
                  <a:cubicBezTo>
                    <a:pt x="54" y="70"/>
                    <a:pt x="58" y="71"/>
                    <a:pt x="58" y="70"/>
                  </a:cubicBezTo>
                  <a:cubicBezTo>
                    <a:pt x="59" y="68"/>
                    <a:pt x="63" y="67"/>
                    <a:pt x="63" y="66"/>
                  </a:cubicBezTo>
                  <a:cubicBezTo>
                    <a:pt x="62" y="65"/>
                    <a:pt x="56" y="61"/>
                    <a:pt x="54" y="60"/>
                  </a:cubicBezTo>
                  <a:cubicBezTo>
                    <a:pt x="53" y="59"/>
                    <a:pt x="53" y="55"/>
                    <a:pt x="52" y="53"/>
                  </a:cubicBezTo>
                  <a:cubicBezTo>
                    <a:pt x="51" y="51"/>
                    <a:pt x="49" y="49"/>
                    <a:pt x="51" y="49"/>
                  </a:cubicBezTo>
                  <a:cubicBezTo>
                    <a:pt x="53" y="48"/>
                    <a:pt x="58" y="47"/>
                    <a:pt x="60" y="46"/>
                  </a:cubicBezTo>
                  <a:cubicBezTo>
                    <a:pt x="61" y="44"/>
                    <a:pt x="65" y="44"/>
                    <a:pt x="66" y="43"/>
                  </a:cubicBezTo>
                  <a:cubicBezTo>
                    <a:pt x="67" y="41"/>
                    <a:pt x="70" y="43"/>
                    <a:pt x="70" y="42"/>
                  </a:cubicBezTo>
                  <a:cubicBezTo>
                    <a:pt x="71" y="41"/>
                    <a:pt x="72" y="39"/>
                    <a:pt x="71" y="38"/>
                  </a:cubicBezTo>
                  <a:cubicBezTo>
                    <a:pt x="70" y="37"/>
                    <a:pt x="69" y="35"/>
                    <a:pt x="69" y="31"/>
                  </a:cubicBezTo>
                  <a:cubicBezTo>
                    <a:pt x="68" y="28"/>
                    <a:pt x="68" y="29"/>
                    <a:pt x="68" y="27"/>
                  </a:cubicBezTo>
                  <a:cubicBezTo>
                    <a:pt x="68" y="26"/>
                    <a:pt x="67" y="24"/>
                    <a:pt x="66" y="23"/>
                  </a:cubicBezTo>
                  <a:cubicBezTo>
                    <a:pt x="65" y="23"/>
                    <a:pt x="64" y="22"/>
                    <a:pt x="65" y="20"/>
                  </a:cubicBezTo>
                  <a:cubicBezTo>
                    <a:pt x="66" y="18"/>
                    <a:pt x="66" y="13"/>
                    <a:pt x="65" y="12"/>
                  </a:cubicBezTo>
                  <a:cubicBezTo>
                    <a:pt x="65" y="11"/>
                    <a:pt x="65" y="11"/>
                    <a:pt x="65" y="11"/>
                  </a:cubicBezTo>
                  <a:cubicBezTo>
                    <a:pt x="65" y="11"/>
                    <a:pt x="65" y="10"/>
                    <a:pt x="65" y="10"/>
                  </a:cubicBezTo>
                  <a:cubicBezTo>
                    <a:pt x="64" y="8"/>
                    <a:pt x="63" y="7"/>
                    <a:pt x="60" y="7"/>
                  </a:cubicBezTo>
                  <a:cubicBezTo>
                    <a:pt x="57" y="7"/>
                    <a:pt x="62" y="4"/>
                    <a:pt x="61" y="2"/>
                  </a:cubicBezTo>
                  <a:cubicBezTo>
                    <a:pt x="59" y="1"/>
                    <a:pt x="56" y="5"/>
                    <a:pt x="54" y="4"/>
                  </a:cubicBezTo>
                  <a:cubicBezTo>
                    <a:pt x="51" y="3"/>
                    <a:pt x="47" y="8"/>
                    <a:pt x="44" y="10"/>
                  </a:cubicBezTo>
                  <a:cubicBezTo>
                    <a:pt x="42" y="12"/>
                    <a:pt x="38" y="9"/>
                    <a:pt x="40" y="7"/>
                  </a:cubicBezTo>
                  <a:cubicBezTo>
                    <a:pt x="42" y="4"/>
                    <a:pt x="40" y="4"/>
                    <a:pt x="37" y="5"/>
                  </a:cubicBezTo>
                  <a:cubicBezTo>
                    <a:pt x="35" y="6"/>
                    <a:pt x="31" y="5"/>
                    <a:pt x="32" y="2"/>
                  </a:cubicBezTo>
                  <a:cubicBezTo>
                    <a:pt x="32" y="2"/>
                    <a:pt x="31" y="1"/>
                    <a:pt x="31" y="0"/>
                  </a:cubicBezTo>
                  <a:cubicBezTo>
                    <a:pt x="30" y="1"/>
                    <a:pt x="29" y="1"/>
                    <a:pt x="28" y="0"/>
                  </a:cubicBezTo>
                  <a:cubicBezTo>
                    <a:pt x="27" y="0"/>
                    <a:pt x="24" y="0"/>
                    <a:pt x="21" y="0"/>
                  </a:cubicBezTo>
                  <a:cubicBezTo>
                    <a:pt x="22" y="1"/>
                    <a:pt x="23" y="2"/>
                    <a:pt x="22" y="4"/>
                  </a:cubicBezTo>
                  <a:cubicBezTo>
                    <a:pt x="21" y="6"/>
                    <a:pt x="23" y="7"/>
                    <a:pt x="24" y="10"/>
                  </a:cubicBezTo>
                  <a:cubicBezTo>
                    <a:pt x="26" y="13"/>
                    <a:pt x="21" y="12"/>
                    <a:pt x="21" y="14"/>
                  </a:cubicBezTo>
                  <a:cubicBezTo>
                    <a:pt x="21" y="16"/>
                    <a:pt x="16" y="14"/>
                    <a:pt x="15" y="13"/>
                  </a:cubicBezTo>
                  <a:cubicBezTo>
                    <a:pt x="13" y="12"/>
                    <a:pt x="9" y="13"/>
                    <a:pt x="9" y="14"/>
                  </a:cubicBezTo>
                  <a:cubicBezTo>
                    <a:pt x="9" y="14"/>
                    <a:pt x="9" y="15"/>
                    <a:pt x="9" y="15"/>
                  </a:cubicBezTo>
                  <a:cubicBezTo>
                    <a:pt x="9" y="18"/>
                    <a:pt x="10" y="20"/>
                    <a:pt x="9" y="21"/>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61" name="Google Shape;1961;p124"/>
            <p:cNvSpPr/>
            <p:nvPr/>
          </p:nvSpPr>
          <p:spPr>
            <a:xfrm>
              <a:off x="4792663" y="1222375"/>
              <a:ext cx="236538" cy="376238"/>
            </a:xfrm>
            <a:custGeom>
              <a:avLst/>
              <a:gdLst/>
              <a:ahLst/>
              <a:cxnLst/>
              <a:rect l="l" t="t" r="r" b="b"/>
              <a:pathLst>
                <a:path w="85" h="135" extrusionOk="0">
                  <a:moveTo>
                    <a:pt x="72" y="113"/>
                  </a:moveTo>
                  <a:cubicBezTo>
                    <a:pt x="74" y="109"/>
                    <a:pt x="82" y="106"/>
                    <a:pt x="84" y="102"/>
                  </a:cubicBezTo>
                  <a:cubicBezTo>
                    <a:pt x="84" y="100"/>
                    <a:pt x="85" y="99"/>
                    <a:pt x="82" y="96"/>
                  </a:cubicBezTo>
                  <a:cubicBezTo>
                    <a:pt x="78" y="92"/>
                    <a:pt x="72" y="90"/>
                    <a:pt x="71" y="88"/>
                  </a:cubicBezTo>
                  <a:cubicBezTo>
                    <a:pt x="71" y="86"/>
                    <a:pt x="77" y="86"/>
                    <a:pt x="76" y="83"/>
                  </a:cubicBezTo>
                  <a:cubicBezTo>
                    <a:pt x="76" y="81"/>
                    <a:pt x="73" y="81"/>
                    <a:pt x="72" y="79"/>
                  </a:cubicBezTo>
                  <a:cubicBezTo>
                    <a:pt x="71" y="77"/>
                    <a:pt x="73" y="76"/>
                    <a:pt x="73" y="75"/>
                  </a:cubicBezTo>
                  <a:cubicBezTo>
                    <a:pt x="73" y="74"/>
                    <a:pt x="69" y="74"/>
                    <a:pt x="69" y="72"/>
                  </a:cubicBezTo>
                  <a:cubicBezTo>
                    <a:pt x="69" y="71"/>
                    <a:pt x="72" y="71"/>
                    <a:pt x="71" y="70"/>
                  </a:cubicBezTo>
                  <a:cubicBezTo>
                    <a:pt x="71" y="69"/>
                    <a:pt x="68" y="66"/>
                    <a:pt x="70" y="64"/>
                  </a:cubicBezTo>
                  <a:cubicBezTo>
                    <a:pt x="72" y="62"/>
                    <a:pt x="75" y="64"/>
                    <a:pt x="73" y="59"/>
                  </a:cubicBezTo>
                  <a:cubicBezTo>
                    <a:pt x="70" y="54"/>
                    <a:pt x="66" y="48"/>
                    <a:pt x="65" y="47"/>
                  </a:cubicBezTo>
                  <a:cubicBezTo>
                    <a:pt x="64" y="45"/>
                    <a:pt x="66" y="43"/>
                    <a:pt x="67" y="42"/>
                  </a:cubicBezTo>
                  <a:cubicBezTo>
                    <a:pt x="69" y="41"/>
                    <a:pt x="72" y="38"/>
                    <a:pt x="72" y="36"/>
                  </a:cubicBezTo>
                  <a:cubicBezTo>
                    <a:pt x="72" y="35"/>
                    <a:pt x="68" y="31"/>
                    <a:pt x="67" y="30"/>
                  </a:cubicBezTo>
                  <a:cubicBezTo>
                    <a:pt x="65" y="30"/>
                    <a:pt x="63" y="30"/>
                    <a:pt x="62" y="27"/>
                  </a:cubicBezTo>
                  <a:cubicBezTo>
                    <a:pt x="60" y="25"/>
                    <a:pt x="59" y="24"/>
                    <a:pt x="60" y="23"/>
                  </a:cubicBezTo>
                  <a:cubicBezTo>
                    <a:pt x="62" y="21"/>
                    <a:pt x="62" y="20"/>
                    <a:pt x="62" y="19"/>
                  </a:cubicBezTo>
                  <a:cubicBezTo>
                    <a:pt x="62" y="17"/>
                    <a:pt x="64" y="18"/>
                    <a:pt x="65" y="16"/>
                  </a:cubicBezTo>
                  <a:cubicBezTo>
                    <a:pt x="65" y="15"/>
                    <a:pt x="66" y="14"/>
                    <a:pt x="66" y="13"/>
                  </a:cubicBezTo>
                  <a:cubicBezTo>
                    <a:pt x="66" y="12"/>
                    <a:pt x="67" y="10"/>
                    <a:pt x="66" y="9"/>
                  </a:cubicBezTo>
                  <a:cubicBezTo>
                    <a:pt x="66" y="7"/>
                    <a:pt x="60" y="6"/>
                    <a:pt x="58" y="3"/>
                  </a:cubicBezTo>
                  <a:cubicBezTo>
                    <a:pt x="57" y="0"/>
                    <a:pt x="53" y="2"/>
                    <a:pt x="52" y="3"/>
                  </a:cubicBezTo>
                  <a:cubicBezTo>
                    <a:pt x="50" y="5"/>
                    <a:pt x="44" y="3"/>
                    <a:pt x="44" y="5"/>
                  </a:cubicBezTo>
                  <a:cubicBezTo>
                    <a:pt x="44" y="7"/>
                    <a:pt x="39" y="8"/>
                    <a:pt x="39" y="10"/>
                  </a:cubicBezTo>
                  <a:cubicBezTo>
                    <a:pt x="39" y="13"/>
                    <a:pt x="41" y="18"/>
                    <a:pt x="37" y="17"/>
                  </a:cubicBezTo>
                  <a:cubicBezTo>
                    <a:pt x="33" y="17"/>
                    <a:pt x="36" y="19"/>
                    <a:pt x="34" y="22"/>
                  </a:cubicBezTo>
                  <a:cubicBezTo>
                    <a:pt x="31" y="25"/>
                    <a:pt x="31" y="20"/>
                    <a:pt x="29" y="21"/>
                  </a:cubicBezTo>
                  <a:cubicBezTo>
                    <a:pt x="27" y="21"/>
                    <a:pt x="24" y="18"/>
                    <a:pt x="23" y="20"/>
                  </a:cubicBezTo>
                  <a:cubicBezTo>
                    <a:pt x="22" y="22"/>
                    <a:pt x="18" y="21"/>
                    <a:pt x="14" y="20"/>
                  </a:cubicBezTo>
                  <a:cubicBezTo>
                    <a:pt x="10" y="19"/>
                    <a:pt x="8" y="14"/>
                    <a:pt x="5" y="13"/>
                  </a:cubicBezTo>
                  <a:cubicBezTo>
                    <a:pt x="3" y="13"/>
                    <a:pt x="1" y="15"/>
                    <a:pt x="0" y="17"/>
                  </a:cubicBezTo>
                  <a:cubicBezTo>
                    <a:pt x="3" y="19"/>
                    <a:pt x="5" y="22"/>
                    <a:pt x="9" y="24"/>
                  </a:cubicBezTo>
                  <a:cubicBezTo>
                    <a:pt x="13" y="26"/>
                    <a:pt x="21" y="28"/>
                    <a:pt x="20" y="31"/>
                  </a:cubicBezTo>
                  <a:cubicBezTo>
                    <a:pt x="20" y="33"/>
                    <a:pt x="19" y="37"/>
                    <a:pt x="21" y="38"/>
                  </a:cubicBezTo>
                  <a:cubicBezTo>
                    <a:pt x="23" y="39"/>
                    <a:pt x="20" y="44"/>
                    <a:pt x="23" y="45"/>
                  </a:cubicBezTo>
                  <a:cubicBezTo>
                    <a:pt x="25" y="47"/>
                    <a:pt x="24" y="52"/>
                    <a:pt x="22" y="52"/>
                  </a:cubicBezTo>
                  <a:cubicBezTo>
                    <a:pt x="20" y="52"/>
                    <a:pt x="23" y="55"/>
                    <a:pt x="24" y="57"/>
                  </a:cubicBezTo>
                  <a:cubicBezTo>
                    <a:pt x="24" y="57"/>
                    <a:pt x="25" y="59"/>
                    <a:pt x="25" y="61"/>
                  </a:cubicBezTo>
                  <a:cubicBezTo>
                    <a:pt x="27" y="61"/>
                    <a:pt x="29" y="62"/>
                    <a:pt x="31" y="63"/>
                  </a:cubicBezTo>
                  <a:cubicBezTo>
                    <a:pt x="35" y="65"/>
                    <a:pt x="34" y="67"/>
                    <a:pt x="34" y="69"/>
                  </a:cubicBezTo>
                  <a:cubicBezTo>
                    <a:pt x="34" y="72"/>
                    <a:pt x="34" y="73"/>
                    <a:pt x="33" y="72"/>
                  </a:cubicBezTo>
                  <a:cubicBezTo>
                    <a:pt x="31" y="71"/>
                    <a:pt x="29" y="72"/>
                    <a:pt x="28" y="76"/>
                  </a:cubicBezTo>
                  <a:cubicBezTo>
                    <a:pt x="27" y="79"/>
                    <a:pt x="23" y="84"/>
                    <a:pt x="20" y="84"/>
                  </a:cubicBezTo>
                  <a:cubicBezTo>
                    <a:pt x="17" y="84"/>
                    <a:pt x="18" y="87"/>
                    <a:pt x="15" y="88"/>
                  </a:cubicBezTo>
                  <a:cubicBezTo>
                    <a:pt x="13" y="88"/>
                    <a:pt x="11" y="89"/>
                    <a:pt x="11" y="92"/>
                  </a:cubicBezTo>
                  <a:cubicBezTo>
                    <a:pt x="11" y="94"/>
                    <a:pt x="8" y="95"/>
                    <a:pt x="5" y="95"/>
                  </a:cubicBezTo>
                  <a:cubicBezTo>
                    <a:pt x="3" y="95"/>
                    <a:pt x="4" y="99"/>
                    <a:pt x="2" y="100"/>
                  </a:cubicBezTo>
                  <a:cubicBezTo>
                    <a:pt x="0" y="101"/>
                    <a:pt x="0" y="102"/>
                    <a:pt x="2" y="104"/>
                  </a:cubicBezTo>
                  <a:cubicBezTo>
                    <a:pt x="4" y="107"/>
                    <a:pt x="2" y="108"/>
                    <a:pt x="3" y="110"/>
                  </a:cubicBezTo>
                  <a:cubicBezTo>
                    <a:pt x="4" y="112"/>
                    <a:pt x="6" y="115"/>
                    <a:pt x="4" y="119"/>
                  </a:cubicBezTo>
                  <a:cubicBezTo>
                    <a:pt x="3" y="123"/>
                    <a:pt x="1" y="128"/>
                    <a:pt x="2" y="127"/>
                  </a:cubicBezTo>
                  <a:cubicBezTo>
                    <a:pt x="4" y="127"/>
                    <a:pt x="7" y="131"/>
                    <a:pt x="10" y="130"/>
                  </a:cubicBezTo>
                  <a:cubicBezTo>
                    <a:pt x="12" y="130"/>
                    <a:pt x="12" y="134"/>
                    <a:pt x="15" y="133"/>
                  </a:cubicBezTo>
                  <a:cubicBezTo>
                    <a:pt x="17" y="132"/>
                    <a:pt x="17" y="135"/>
                    <a:pt x="23" y="135"/>
                  </a:cubicBezTo>
                  <a:cubicBezTo>
                    <a:pt x="30" y="135"/>
                    <a:pt x="43" y="129"/>
                    <a:pt x="48" y="129"/>
                  </a:cubicBezTo>
                  <a:cubicBezTo>
                    <a:pt x="51" y="129"/>
                    <a:pt x="54" y="129"/>
                    <a:pt x="56" y="128"/>
                  </a:cubicBezTo>
                  <a:cubicBezTo>
                    <a:pt x="57" y="127"/>
                    <a:pt x="58" y="125"/>
                    <a:pt x="59" y="123"/>
                  </a:cubicBezTo>
                  <a:cubicBezTo>
                    <a:pt x="63" y="120"/>
                    <a:pt x="70" y="118"/>
                    <a:pt x="72" y="11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62" name="Google Shape;1962;p124"/>
            <p:cNvSpPr/>
            <p:nvPr/>
          </p:nvSpPr>
          <p:spPr>
            <a:xfrm>
              <a:off x="5094288" y="2398713"/>
              <a:ext cx="471488" cy="379413"/>
            </a:xfrm>
            <a:custGeom>
              <a:avLst/>
              <a:gdLst/>
              <a:ahLst/>
              <a:cxnLst/>
              <a:rect l="l" t="t" r="r" b="b"/>
              <a:pathLst>
                <a:path w="169" h="136" extrusionOk="0">
                  <a:moveTo>
                    <a:pt x="101" y="29"/>
                  </a:moveTo>
                  <a:cubicBezTo>
                    <a:pt x="101" y="29"/>
                    <a:pt x="89" y="27"/>
                    <a:pt x="87" y="27"/>
                  </a:cubicBezTo>
                  <a:cubicBezTo>
                    <a:pt x="85" y="27"/>
                    <a:pt x="80" y="26"/>
                    <a:pt x="78" y="24"/>
                  </a:cubicBezTo>
                  <a:cubicBezTo>
                    <a:pt x="75" y="21"/>
                    <a:pt x="61" y="11"/>
                    <a:pt x="58" y="10"/>
                  </a:cubicBezTo>
                  <a:cubicBezTo>
                    <a:pt x="56" y="8"/>
                    <a:pt x="45" y="1"/>
                    <a:pt x="42" y="0"/>
                  </a:cubicBezTo>
                  <a:cubicBezTo>
                    <a:pt x="39" y="0"/>
                    <a:pt x="39" y="0"/>
                    <a:pt x="36" y="0"/>
                  </a:cubicBezTo>
                  <a:cubicBezTo>
                    <a:pt x="32" y="0"/>
                    <a:pt x="34" y="3"/>
                    <a:pt x="27" y="3"/>
                  </a:cubicBezTo>
                  <a:cubicBezTo>
                    <a:pt x="21" y="3"/>
                    <a:pt x="18" y="7"/>
                    <a:pt x="19" y="8"/>
                  </a:cubicBezTo>
                  <a:cubicBezTo>
                    <a:pt x="21" y="9"/>
                    <a:pt x="27" y="14"/>
                    <a:pt x="26" y="15"/>
                  </a:cubicBezTo>
                  <a:cubicBezTo>
                    <a:pt x="24" y="16"/>
                    <a:pt x="23" y="19"/>
                    <a:pt x="21" y="19"/>
                  </a:cubicBezTo>
                  <a:cubicBezTo>
                    <a:pt x="18" y="19"/>
                    <a:pt x="16" y="19"/>
                    <a:pt x="16" y="21"/>
                  </a:cubicBezTo>
                  <a:cubicBezTo>
                    <a:pt x="16" y="23"/>
                    <a:pt x="12" y="26"/>
                    <a:pt x="9" y="26"/>
                  </a:cubicBezTo>
                  <a:cubicBezTo>
                    <a:pt x="8" y="26"/>
                    <a:pt x="4" y="24"/>
                    <a:pt x="1" y="22"/>
                  </a:cubicBezTo>
                  <a:cubicBezTo>
                    <a:pt x="0" y="25"/>
                    <a:pt x="0" y="25"/>
                    <a:pt x="0" y="25"/>
                  </a:cubicBezTo>
                  <a:cubicBezTo>
                    <a:pt x="0" y="27"/>
                    <a:pt x="0" y="27"/>
                    <a:pt x="0" y="27"/>
                  </a:cubicBezTo>
                  <a:cubicBezTo>
                    <a:pt x="1" y="28"/>
                    <a:pt x="0" y="35"/>
                    <a:pt x="2" y="36"/>
                  </a:cubicBezTo>
                  <a:cubicBezTo>
                    <a:pt x="3" y="37"/>
                    <a:pt x="4" y="40"/>
                    <a:pt x="8" y="44"/>
                  </a:cubicBezTo>
                  <a:cubicBezTo>
                    <a:pt x="12" y="48"/>
                    <a:pt x="20" y="59"/>
                    <a:pt x="20" y="62"/>
                  </a:cubicBezTo>
                  <a:cubicBezTo>
                    <a:pt x="20" y="65"/>
                    <a:pt x="21" y="68"/>
                    <a:pt x="26" y="71"/>
                  </a:cubicBezTo>
                  <a:cubicBezTo>
                    <a:pt x="31" y="74"/>
                    <a:pt x="31" y="78"/>
                    <a:pt x="33" y="80"/>
                  </a:cubicBezTo>
                  <a:cubicBezTo>
                    <a:pt x="36" y="82"/>
                    <a:pt x="35" y="84"/>
                    <a:pt x="35" y="89"/>
                  </a:cubicBezTo>
                  <a:cubicBezTo>
                    <a:pt x="35" y="94"/>
                    <a:pt x="37" y="100"/>
                    <a:pt x="42" y="102"/>
                  </a:cubicBezTo>
                  <a:cubicBezTo>
                    <a:pt x="46" y="105"/>
                    <a:pt x="49" y="108"/>
                    <a:pt x="51" y="113"/>
                  </a:cubicBezTo>
                  <a:cubicBezTo>
                    <a:pt x="53" y="118"/>
                    <a:pt x="56" y="122"/>
                    <a:pt x="58" y="125"/>
                  </a:cubicBezTo>
                  <a:cubicBezTo>
                    <a:pt x="61" y="128"/>
                    <a:pt x="60" y="129"/>
                    <a:pt x="61" y="131"/>
                  </a:cubicBezTo>
                  <a:cubicBezTo>
                    <a:pt x="62" y="132"/>
                    <a:pt x="63" y="134"/>
                    <a:pt x="64" y="136"/>
                  </a:cubicBezTo>
                  <a:cubicBezTo>
                    <a:pt x="66" y="135"/>
                    <a:pt x="67" y="134"/>
                    <a:pt x="67" y="134"/>
                  </a:cubicBezTo>
                  <a:cubicBezTo>
                    <a:pt x="68" y="133"/>
                    <a:pt x="67" y="131"/>
                    <a:pt x="67" y="130"/>
                  </a:cubicBezTo>
                  <a:cubicBezTo>
                    <a:pt x="68" y="129"/>
                    <a:pt x="69" y="127"/>
                    <a:pt x="71" y="127"/>
                  </a:cubicBezTo>
                  <a:cubicBezTo>
                    <a:pt x="72" y="126"/>
                    <a:pt x="74" y="128"/>
                    <a:pt x="77" y="128"/>
                  </a:cubicBezTo>
                  <a:cubicBezTo>
                    <a:pt x="80" y="127"/>
                    <a:pt x="86" y="128"/>
                    <a:pt x="87" y="129"/>
                  </a:cubicBezTo>
                  <a:cubicBezTo>
                    <a:pt x="87" y="129"/>
                    <a:pt x="96" y="129"/>
                    <a:pt x="98" y="130"/>
                  </a:cubicBezTo>
                  <a:cubicBezTo>
                    <a:pt x="100" y="132"/>
                    <a:pt x="102" y="131"/>
                    <a:pt x="103" y="128"/>
                  </a:cubicBezTo>
                  <a:cubicBezTo>
                    <a:pt x="105" y="125"/>
                    <a:pt x="114" y="118"/>
                    <a:pt x="116" y="117"/>
                  </a:cubicBezTo>
                  <a:cubicBezTo>
                    <a:pt x="117" y="117"/>
                    <a:pt x="127" y="117"/>
                    <a:pt x="132" y="117"/>
                  </a:cubicBezTo>
                  <a:cubicBezTo>
                    <a:pt x="136" y="116"/>
                    <a:pt x="163" y="107"/>
                    <a:pt x="164" y="106"/>
                  </a:cubicBezTo>
                  <a:cubicBezTo>
                    <a:pt x="165" y="105"/>
                    <a:pt x="169" y="91"/>
                    <a:pt x="169" y="89"/>
                  </a:cubicBezTo>
                  <a:cubicBezTo>
                    <a:pt x="169" y="88"/>
                    <a:pt x="167" y="83"/>
                    <a:pt x="165" y="83"/>
                  </a:cubicBezTo>
                  <a:cubicBezTo>
                    <a:pt x="163" y="84"/>
                    <a:pt x="146" y="82"/>
                    <a:pt x="145" y="81"/>
                  </a:cubicBezTo>
                  <a:cubicBezTo>
                    <a:pt x="144" y="81"/>
                    <a:pt x="140" y="77"/>
                    <a:pt x="139" y="73"/>
                  </a:cubicBezTo>
                  <a:cubicBezTo>
                    <a:pt x="138" y="72"/>
                    <a:pt x="136" y="69"/>
                    <a:pt x="136" y="67"/>
                  </a:cubicBezTo>
                  <a:cubicBezTo>
                    <a:pt x="134" y="68"/>
                    <a:pt x="131" y="67"/>
                    <a:pt x="129" y="63"/>
                  </a:cubicBezTo>
                  <a:cubicBezTo>
                    <a:pt x="127" y="62"/>
                    <a:pt x="123" y="56"/>
                    <a:pt x="125" y="54"/>
                  </a:cubicBezTo>
                  <a:cubicBezTo>
                    <a:pt x="126" y="52"/>
                    <a:pt x="124" y="48"/>
                    <a:pt x="121" y="45"/>
                  </a:cubicBezTo>
                  <a:cubicBezTo>
                    <a:pt x="119" y="43"/>
                    <a:pt x="113" y="39"/>
                    <a:pt x="113" y="36"/>
                  </a:cubicBezTo>
                  <a:cubicBezTo>
                    <a:pt x="113" y="35"/>
                    <a:pt x="112" y="34"/>
                    <a:pt x="112" y="32"/>
                  </a:cubicBezTo>
                  <a:cubicBezTo>
                    <a:pt x="106" y="32"/>
                    <a:pt x="106" y="32"/>
                    <a:pt x="106" y="32"/>
                  </a:cubicBezTo>
                  <a:lnTo>
                    <a:pt x="101" y="29"/>
                  </a:ln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63" name="Google Shape;1963;p124"/>
            <p:cNvSpPr/>
            <p:nvPr/>
          </p:nvSpPr>
          <p:spPr>
            <a:xfrm>
              <a:off x="5481638" y="2574925"/>
              <a:ext cx="180975" cy="200025"/>
            </a:xfrm>
            <a:custGeom>
              <a:avLst/>
              <a:gdLst/>
              <a:ahLst/>
              <a:cxnLst/>
              <a:rect l="l" t="t" r="r" b="b"/>
              <a:pathLst>
                <a:path w="65" h="72" extrusionOk="0">
                  <a:moveTo>
                    <a:pt x="32" y="1"/>
                  </a:moveTo>
                  <a:cubicBezTo>
                    <a:pt x="32" y="7"/>
                    <a:pt x="32" y="7"/>
                    <a:pt x="32" y="7"/>
                  </a:cubicBezTo>
                  <a:cubicBezTo>
                    <a:pt x="27" y="14"/>
                    <a:pt x="27" y="14"/>
                    <a:pt x="27" y="14"/>
                  </a:cubicBezTo>
                  <a:cubicBezTo>
                    <a:pt x="25" y="20"/>
                    <a:pt x="25" y="20"/>
                    <a:pt x="25" y="20"/>
                  </a:cubicBezTo>
                  <a:cubicBezTo>
                    <a:pt x="25" y="20"/>
                    <a:pt x="26" y="21"/>
                    <a:pt x="26" y="20"/>
                  </a:cubicBezTo>
                  <a:cubicBezTo>
                    <a:pt x="28" y="20"/>
                    <a:pt x="30" y="25"/>
                    <a:pt x="30" y="26"/>
                  </a:cubicBezTo>
                  <a:cubicBezTo>
                    <a:pt x="30" y="28"/>
                    <a:pt x="26" y="42"/>
                    <a:pt x="25" y="43"/>
                  </a:cubicBezTo>
                  <a:cubicBezTo>
                    <a:pt x="24" y="44"/>
                    <a:pt x="10" y="48"/>
                    <a:pt x="0" y="51"/>
                  </a:cubicBezTo>
                  <a:cubicBezTo>
                    <a:pt x="2" y="56"/>
                    <a:pt x="6" y="64"/>
                    <a:pt x="10" y="72"/>
                  </a:cubicBezTo>
                  <a:cubicBezTo>
                    <a:pt x="11" y="71"/>
                    <a:pt x="11" y="71"/>
                    <a:pt x="12" y="71"/>
                  </a:cubicBezTo>
                  <a:cubicBezTo>
                    <a:pt x="17" y="68"/>
                    <a:pt x="22" y="69"/>
                    <a:pt x="25" y="68"/>
                  </a:cubicBezTo>
                  <a:cubicBezTo>
                    <a:pt x="29" y="67"/>
                    <a:pt x="25" y="65"/>
                    <a:pt x="28" y="62"/>
                  </a:cubicBezTo>
                  <a:cubicBezTo>
                    <a:pt x="31" y="60"/>
                    <a:pt x="36" y="61"/>
                    <a:pt x="37" y="61"/>
                  </a:cubicBezTo>
                  <a:cubicBezTo>
                    <a:pt x="39" y="60"/>
                    <a:pt x="40" y="54"/>
                    <a:pt x="42" y="53"/>
                  </a:cubicBezTo>
                  <a:cubicBezTo>
                    <a:pt x="45" y="52"/>
                    <a:pt x="48" y="53"/>
                    <a:pt x="48" y="51"/>
                  </a:cubicBezTo>
                  <a:cubicBezTo>
                    <a:pt x="47" y="48"/>
                    <a:pt x="48" y="40"/>
                    <a:pt x="50" y="40"/>
                  </a:cubicBezTo>
                  <a:cubicBezTo>
                    <a:pt x="53" y="39"/>
                    <a:pt x="57" y="37"/>
                    <a:pt x="57" y="35"/>
                  </a:cubicBezTo>
                  <a:cubicBezTo>
                    <a:pt x="57" y="34"/>
                    <a:pt x="62" y="29"/>
                    <a:pt x="63" y="26"/>
                  </a:cubicBezTo>
                  <a:cubicBezTo>
                    <a:pt x="65" y="23"/>
                    <a:pt x="65" y="22"/>
                    <a:pt x="63" y="22"/>
                  </a:cubicBezTo>
                  <a:cubicBezTo>
                    <a:pt x="61" y="21"/>
                    <a:pt x="57" y="15"/>
                    <a:pt x="56" y="13"/>
                  </a:cubicBezTo>
                  <a:cubicBezTo>
                    <a:pt x="55" y="11"/>
                    <a:pt x="48" y="12"/>
                    <a:pt x="43" y="8"/>
                  </a:cubicBezTo>
                  <a:cubicBezTo>
                    <a:pt x="40" y="6"/>
                    <a:pt x="39" y="3"/>
                    <a:pt x="38" y="0"/>
                  </a:cubicBezTo>
                  <a:cubicBezTo>
                    <a:pt x="36" y="1"/>
                    <a:pt x="36" y="1"/>
                    <a:pt x="36" y="1"/>
                  </a:cubicBezTo>
                  <a:lnTo>
                    <a:pt x="32" y="1"/>
                  </a:ln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64" name="Google Shape;1964;p124"/>
            <p:cNvSpPr/>
            <p:nvPr/>
          </p:nvSpPr>
          <p:spPr>
            <a:xfrm>
              <a:off x="5453063" y="2549525"/>
              <a:ext cx="25400" cy="39688"/>
            </a:xfrm>
            <a:custGeom>
              <a:avLst/>
              <a:gdLst/>
              <a:ahLst/>
              <a:cxnLst/>
              <a:rect l="l" t="t" r="r" b="b"/>
              <a:pathLst>
                <a:path w="9" h="14" extrusionOk="0">
                  <a:moveTo>
                    <a:pt x="7" y="13"/>
                  </a:moveTo>
                  <a:cubicBezTo>
                    <a:pt x="7" y="13"/>
                    <a:pt x="7" y="12"/>
                    <a:pt x="7" y="11"/>
                  </a:cubicBezTo>
                  <a:cubicBezTo>
                    <a:pt x="8" y="9"/>
                    <a:pt x="9" y="2"/>
                    <a:pt x="6" y="1"/>
                  </a:cubicBezTo>
                  <a:cubicBezTo>
                    <a:pt x="2" y="0"/>
                    <a:pt x="1" y="7"/>
                    <a:pt x="1" y="9"/>
                  </a:cubicBezTo>
                  <a:cubicBezTo>
                    <a:pt x="1" y="9"/>
                    <a:pt x="0" y="9"/>
                    <a:pt x="0" y="9"/>
                  </a:cubicBezTo>
                  <a:cubicBezTo>
                    <a:pt x="2" y="13"/>
                    <a:pt x="5" y="14"/>
                    <a:pt x="7" y="1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65" name="Google Shape;1965;p124"/>
            <p:cNvSpPr/>
            <p:nvPr/>
          </p:nvSpPr>
          <p:spPr>
            <a:xfrm>
              <a:off x="5481638" y="2543175"/>
              <a:ext cx="106363" cy="87313"/>
            </a:xfrm>
            <a:custGeom>
              <a:avLst/>
              <a:gdLst/>
              <a:ahLst/>
              <a:cxnLst/>
              <a:rect l="l" t="t" r="r" b="b"/>
              <a:pathLst>
                <a:path w="38" h="31" extrusionOk="0">
                  <a:moveTo>
                    <a:pt x="6" y="29"/>
                  </a:moveTo>
                  <a:cubicBezTo>
                    <a:pt x="7" y="30"/>
                    <a:pt x="20" y="31"/>
                    <a:pt x="25" y="31"/>
                  </a:cubicBezTo>
                  <a:cubicBezTo>
                    <a:pt x="27" y="25"/>
                    <a:pt x="27" y="25"/>
                    <a:pt x="27" y="25"/>
                  </a:cubicBezTo>
                  <a:cubicBezTo>
                    <a:pt x="32" y="18"/>
                    <a:pt x="32" y="18"/>
                    <a:pt x="32" y="18"/>
                  </a:cubicBezTo>
                  <a:cubicBezTo>
                    <a:pt x="32" y="12"/>
                    <a:pt x="32" y="12"/>
                    <a:pt x="32" y="12"/>
                  </a:cubicBezTo>
                  <a:cubicBezTo>
                    <a:pt x="36" y="12"/>
                    <a:pt x="36" y="12"/>
                    <a:pt x="36" y="12"/>
                  </a:cubicBezTo>
                  <a:cubicBezTo>
                    <a:pt x="38" y="11"/>
                    <a:pt x="38" y="11"/>
                    <a:pt x="38" y="11"/>
                  </a:cubicBezTo>
                  <a:cubicBezTo>
                    <a:pt x="37" y="6"/>
                    <a:pt x="37" y="1"/>
                    <a:pt x="36" y="1"/>
                  </a:cubicBezTo>
                  <a:cubicBezTo>
                    <a:pt x="35" y="0"/>
                    <a:pt x="29" y="7"/>
                    <a:pt x="26" y="11"/>
                  </a:cubicBezTo>
                  <a:cubicBezTo>
                    <a:pt x="24" y="16"/>
                    <a:pt x="17" y="20"/>
                    <a:pt x="11" y="19"/>
                  </a:cubicBezTo>
                  <a:cubicBezTo>
                    <a:pt x="5" y="17"/>
                    <a:pt x="3" y="20"/>
                    <a:pt x="2" y="21"/>
                  </a:cubicBezTo>
                  <a:cubicBezTo>
                    <a:pt x="1" y="21"/>
                    <a:pt x="1" y="21"/>
                    <a:pt x="0" y="21"/>
                  </a:cubicBezTo>
                  <a:cubicBezTo>
                    <a:pt x="1" y="25"/>
                    <a:pt x="5" y="29"/>
                    <a:pt x="6" y="2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66" name="Google Shape;1966;p124"/>
            <p:cNvSpPr/>
            <p:nvPr/>
          </p:nvSpPr>
          <p:spPr>
            <a:xfrm>
              <a:off x="6542088" y="3003550"/>
              <a:ext cx="434975" cy="134938"/>
            </a:xfrm>
            <a:custGeom>
              <a:avLst/>
              <a:gdLst/>
              <a:ahLst/>
              <a:cxnLst/>
              <a:rect l="l" t="t" r="r" b="b"/>
              <a:pathLst>
                <a:path w="156" h="48" extrusionOk="0">
                  <a:moveTo>
                    <a:pt x="28" y="17"/>
                  </a:moveTo>
                  <a:cubicBezTo>
                    <a:pt x="28" y="12"/>
                    <a:pt x="23" y="12"/>
                    <a:pt x="22" y="9"/>
                  </a:cubicBezTo>
                  <a:cubicBezTo>
                    <a:pt x="21" y="5"/>
                    <a:pt x="19" y="7"/>
                    <a:pt x="18" y="5"/>
                  </a:cubicBezTo>
                  <a:cubicBezTo>
                    <a:pt x="18" y="5"/>
                    <a:pt x="18" y="4"/>
                    <a:pt x="18" y="4"/>
                  </a:cubicBezTo>
                  <a:cubicBezTo>
                    <a:pt x="15" y="5"/>
                    <a:pt x="16" y="7"/>
                    <a:pt x="15" y="7"/>
                  </a:cubicBezTo>
                  <a:cubicBezTo>
                    <a:pt x="14" y="7"/>
                    <a:pt x="9" y="8"/>
                    <a:pt x="9" y="6"/>
                  </a:cubicBezTo>
                  <a:cubicBezTo>
                    <a:pt x="9" y="5"/>
                    <a:pt x="8" y="2"/>
                    <a:pt x="5" y="1"/>
                  </a:cubicBezTo>
                  <a:cubicBezTo>
                    <a:pt x="3" y="1"/>
                    <a:pt x="2" y="1"/>
                    <a:pt x="0" y="1"/>
                  </a:cubicBezTo>
                  <a:cubicBezTo>
                    <a:pt x="2" y="5"/>
                    <a:pt x="2" y="10"/>
                    <a:pt x="2" y="13"/>
                  </a:cubicBezTo>
                  <a:cubicBezTo>
                    <a:pt x="2" y="18"/>
                    <a:pt x="9" y="26"/>
                    <a:pt x="11" y="29"/>
                  </a:cubicBezTo>
                  <a:cubicBezTo>
                    <a:pt x="12" y="32"/>
                    <a:pt x="14" y="33"/>
                    <a:pt x="18" y="36"/>
                  </a:cubicBezTo>
                  <a:cubicBezTo>
                    <a:pt x="23" y="40"/>
                    <a:pt x="32" y="45"/>
                    <a:pt x="34" y="44"/>
                  </a:cubicBezTo>
                  <a:cubicBezTo>
                    <a:pt x="36" y="43"/>
                    <a:pt x="31" y="35"/>
                    <a:pt x="28" y="33"/>
                  </a:cubicBezTo>
                  <a:cubicBezTo>
                    <a:pt x="26" y="30"/>
                    <a:pt x="28" y="23"/>
                    <a:pt x="28" y="17"/>
                  </a:cubicBezTo>
                  <a:close/>
                  <a:moveTo>
                    <a:pt x="150" y="8"/>
                  </a:moveTo>
                  <a:cubicBezTo>
                    <a:pt x="148" y="9"/>
                    <a:pt x="143" y="8"/>
                    <a:pt x="143" y="6"/>
                  </a:cubicBezTo>
                  <a:cubicBezTo>
                    <a:pt x="143" y="4"/>
                    <a:pt x="138" y="0"/>
                    <a:pt x="135" y="0"/>
                  </a:cubicBezTo>
                  <a:cubicBezTo>
                    <a:pt x="133" y="0"/>
                    <a:pt x="129" y="6"/>
                    <a:pt x="129" y="8"/>
                  </a:cubicBezTo>
                  <a:cubicBezTo>
                    <a:pt x="129" y="10"/>
                    <a:pt x="124" y="10"/>
                    <a:pt x="125" y="14"/>
                  </a:cubicBezTo>
                  <a:cubicBezTo>
                    <a:pt x="125" y="15"/>
                    <a:pt x="124" y="15"/>
                    <a:pt x="123" y="16"/>
                  </a:cubicBezTo>
                  <a:cubicBezTo>
                    <a:pt x="124" y="19"/>
                    <a:pt x="124" y="21"/>
                    <a:pt x="123" y="20"/>
                  </a:cubicBezTo>
                  <a:cubicBezTo>
                    <a:pt x="121" y="20"/>
                    <a:pt x="121" y="22"/>
                    <a:pt x="118" y="22"/>
                  </a:cubicBezTo>
                  <a:cubicBezTo>
                    <a:pt x="117" y="22"/>
                    <a:pt x="115" y="20"/>
                    <a:pt x="113" y="17"/>
                  </a:cubicBezTo>
                  <a:cubicBezTo>
                    <a:pt x="113" y="17"/>
                    <a:pt x="113" y="17"/>
                    <a:pt x="113" y="17"/>
                  </a:cubicBezTo>
                  <a:cubicBezTo>
                    <a:pt x="111" y="17"/>
                    <a:pt x="107" y="23"/>
                    <a:pt x="106" y="28"/>
                  </a:cubicBezTo>
                  <a:cubicBezTo>
                    <a:pt x="105" y="32"/>
                    <a:pt x="101" y="31"/>
                    <a:pt x="94" y="31"/>
                  </a:cubicBezTo>
                  <a:cubicBezTo>
                    <a:pt x="88" y="32"/>
                    <a:pt x="91" y="39"/>
                    <a:pt x="89" y="42"/>
                  </a:cubicBezTo>
                  <a:cubicBezTo>
                    <a:pt x="88" y="44"/>
                    <a:pt x="81" y="39"/>
                    <a:pt x="77" y="39"/>
                  </a:cubicBezTo>
                  <a:cubicBezTo>
                    <a:pt x="78" y="41"/>
                    <a:pt x="79" y="44"/>
                    <a:pt x="80" y="44"/>
                  </a:cubicBezTo>
                  <a:cubicBezTo>
                    <a:pt x="82" y="44"/>
                    <a:pt x="85" y="48"/>
                    <a:pt x="86" y="47"/>
                  </a:cubicBezTo>
                  <a:cubicBezTo>
                    <a:pt x="88" y="46"/>
                    <a:pt x="94" y="47"/>
                    <a:pt x="97" y="46"/>
                  </a:cubicBezTo>
                  <a:cubicBezTo>
                    <a:pt x="100" y="45"/>
                    <a:pt x="100" y="43"/>
                    <a:pt x="105" y="43"/>
                  </a:cubicBezTo>
                  <a:cubicBezTo>
                    <a:pt x="110" y="43"/>
                    <a:pt x="108" y="47"/>
                    <a:pt x="113" y="44"/>
                  </a:cubicBezTo>
                  <a:cubicBezTo>
                    <a:pt x="117" y="42"/>
                    <a:pt x="120" y="44"/>
                    <a:pt x="120" y="39"/>
                  </a:cubicBezTo>
                  <a:cubicBezTo>
                    <a:pt x="119" y="35"/>
                    <a:pt x="123" y="35"/>
                    <a:pt x="122" y="32"/>
                  </a:cubicBezTo>
                  <a:cubicBezTo>
                    <a:pt x="122" y="29"/>
                    <a:pt x="127" y="31"/>
                    <a:pt x="127" y="25"/>
                  </a:cubicBezTo>
                  <a:cubicBezTo>
                    <a:pt x="126" y="19"/>
                    <a:pt x="135" y="19"/>
                    <a:pt x="139" y="19"/>
                  </a:cubicBezTo>
                  <a:cubicBezTo>
                    <a:pt x="140" y="19"/>
                    <a:pt x="141" y="20"/>
                    <a:pt x="143" y="21"/>
                  </a:cubicBezTo>
                  <a:cubicBezTo>
                    <a:pt x="146" y="19"/>
                    <a:pt x="150" y="18"/>
                    <a:pt x="148" y="16"/>
                  </a:cubicBezTo>
                  <a:cubicBezTo>
                    <a:pt x="146" y="14"/>
                    <a:pt x="154" y="16"/>
                    <a:pt x="155" y="13"/>
                  </a:cubicBezTo>
                  <a:cubicBezTo>
                    <a:pt x="156" y="10"/>
                    <a:pt x="152" y="8"/>
                    <a:pt x="150" y="8"/>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67" name="Google Shape;1967;p124"/>
            <p:cNvSpPr/>
            <p:nvPr/>
          </p:nvSpPr>
          <p:spPr>
            <a:xfrm>
              <a:off x="6856413" y="3048000"/>
              <a:ext cx="30163" cy="17463"/>
            </a:xfrm>
            <a:custGeom>
              <a:avLst/>
              <a:gdLst/>
              <a:ahLst/>
              <a:cxnLst/>
              <a:rect l="l" t="t" r="r" b="b"/>
              <a:pathLst>
                <a:path w="11" h="6" extrusionOk="0">
                  <a:moveTo>
                    <a:pt x="5" y="6"/>
                  </a:moveTo>
                  <a:cubicBezTo>
                    <a:pt x="8" y="6"/>
                    <a:pt x="8" y="4"/>
                    <a:pt x="10" y="4"/>
                  </a:cubicBezTo>
                  <a:cubicBezTo>
                    <a:pt x="11" y="5"/>
                    <a:pt x="11" y="3"/>
                    <a:pt x="10" y="0"/>
                  </a:cubicBezTo>
                  <a:cubicBezTo>
                    <a:pt x="8" y="0"/>
                    <a:pt x="6" y="0"/>
                    <a:pt x="6" y="2"/>
                  </a:cubicBezTo>
                  <a:cubicBezTo>
                    <a:pt x="6" y="4"/>
                    <a:pt x="2" y="1"/>
                    <a:pt x="0" y="1"/>
                  </a:cubicBezTo>
                  <a:cubicBezTo>
                    <a:pt x="2" y="4"/>
                    <a:pt x="4" y="6"/>
                    <a:pt x="5" y="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68" name="Google Shape;1968;p124"/>
            <p:cNvSpPr/>
            <p:nvPr/>
          </p:nvSpPr>
          <p:spPr>
            <a:xfrm>
              <a:off x="5187950" y="2262188"/>
              <a:ext cx="217488" cy="214313"/>
            </a:xfrm>
            <a:custGeom>
              <a:avLst/>
              <a:gdLst/>
              <a:ahLst/>
              <a:cxnLst/>
              <a:rect l="l" t="t" r="r" b="b"/>
              <a:pathLst>
                <a:path w="78" h="77" extrusionOk="0">
                  <a:moveTo>
                    <a:pt x="66" y="70"/>
                  </a:moveTo>
                  <a:cubicBezTo>
                    <a:pt x="67" y="69"/>
                    <a:pt x="67" y="67"/>
                    <a:pt x="69" y="67"/>
                  </a:cubicBezTo>
                  <a:cubicBezTo>
                    <a:pt x="71" y="67"/>
                    <a:pt x="73" y="68"/>
                    <a:pt x="75" y="70"/>
                  </a:cubicBezTo>
                  <a:cubicBezTo>
                    <a:pt x="76" y="69"/>
                    <a:pt x="77" y="69"/>
                    <a:pt x="78" y="68"/>
                  </a:cubicBezTo>
                  <a:cubicBezTo>
                    <a:pt x="76" y="66"/>
                    <a:pt x="74" y="63"/>
                    <a:pt x="74" y="62"/>
                  </a:cubicBezTo>
                  <a:cubicBezTo>
                    <a:pt x="74" y="59"/>
                    <a:pt x="71" y="58"/>
                    <a:pt x="71" y="56"/>
                  </a:cubicBezTo>
                  <a:cubicBezTo>
                    <a:pt x="71" y="55"/>
                    <a:pt x="73" y="52"/>
                    <a:pt x="72" y="51"/>
                  </a:cubicBezTo>
                  <a:cubicBezTo>
                    <a:pt x="70" y="50"/>
                    <a:pt x="70" y="47"/>
                    <a:pt x="68" y="46"/>
                  </a:cubicBezTo>
                  <a:cubicBezTo>
                    <a:pt x="65" y="46"/>
                    <a:pt x="58" y="42"/>
                    <a:pt x="59" y="40"/>
                  </a:cubicBezTo>
                  <a:cubicBezTo>
                    <a:pt x="59" y="38"/>
                    <a:pt x="56" y="36"/>
                    <a:pt x="55" y="36"/>
                  </a:cubicBezTo>
                  <a:cubicBezTo>
                    <a:pt x="54" y="35"/>
                    <a:pt x="52" y="29"/>
                    <a:pt x="54" y="28"/>
                  </a:cubicBezTo>
                  <a:cubicBezTo>
                    <a:pt x="56" y="28"/>
                    <a:pt x="55" y="22"/>
                    <a:pt x="57" y="22"/>
                  </a:cubicBezTo>
                  <a:cubicBezTo>
                    <a:pt x="59" y="22"/>
                    <a:pt x="58" y="19"/>
                    <a:pt x="58" y="17"/>
                  </a:cubicBezTo>
                  <a:cubicBezTo>
                    <a:pt x="59" y="15"/>
                    <a:pt x="57" y="14"/>
                    <a:pt x="55" y="14"/>
                  </a:cubicBezTo>
                  <a:cubicBezTo>
                    <a:pt x="53" y="14"/>
                    <a:pt x="51" y="12"/>
                    <a:pt x="51" y="10"/>
                  </a:cubicBezTo>
                  <a:cubicBezTo>
                    <a:pt x="51" y="8"/>
                    <a:pt x="47" y="4"/>
                    <a:pt x="48" y="3"/>
                  </a:cubicBezTo>
                  <a:cubicBezTo>
                    <a:pt x="47" y="8"/>
                    <a:pt x="41" y="1"/>
                    <a:pt x="39" y="2"/>
                  </a:cubicBezTo>
                  <a:cubicBezTo>
                    <a:pt x="37" y="3"/>
                    <a:pt x="36" y="0"/>
                    <a:pt x="32" y="1"/>
                  </a:cubicBezTo>
                  <a:cubicBezTo>
                    <a:pt x="30" y="1"/>
                    <a:pt x="30" y="2"/>
                    <a:pt x="29" y="3"/>
                  </a:cubicBezTo>
                  <a:cubicBezTo>
                    <a:pt x="29" y="3"/>
                    <a:pt x="29" y="3"/>
                    <a:pt x="29" y="3"/>
                  </a:cubicBezTo>
                  <a:cubicBezTo>
                    <a:pt x="24" y="7"/>
                    <a:pt x="24" y="7"/>
                    <a:pt x="24" y="7"/>
                  </a:cubicBezTo>
                  <a:cubicBezTo>
                    <a:pt x="24" y="7"/>
                    <a:pt x="20" y="8"/>
                    <a:pt x="19" y="11"/>
                  </a:cubicBezTo>
                  <a:cubicBezTo>
                    <a:pt x="18" y="13"/>
                    <a:pt x="21" y="16"/>
                    <a:pt x="19" y="17"/>
                  </a:cubicBezTo>
                  <a:cubicBezTo>
                    <a:pt x="18" y="19"/>
                    <a:pt x="18" y="22"/>
                    <a:pt x="19" y="24"/>
                  </a:cubicBezTo>
                  <a:cubicBezTo>
                    <a:pt x="19" y="25"/>
                    <a:pt x="17" y="28"/>
                    <a:pt x="17" y="28"/>
                  </a:cubicBezTo>
                  <a:cubicBezTo>
                    <a:pt x="17" y="28"/>
                    <a:pt x="7" y="34"/>
                    <a:pt x="0" y="38"/>
                  </a:cubicBezTo>
                  <a:cubicBezTo>
                    <a:pt x="0" y="39"/>
                    <a:pt x="0" y="40"/>
                    <a:pt x="0" y="42"/>
                  </a:cubicBezTo>
                  <a:cubicBezTo>
                    <a:pt x="1" y="43"/>
                    <a:pt x="1" y="47"/>
                    <a:pt x="2" y="49"/>
                  </a:cubicBezTo>
                  <a:cubicBezTo>
                    <a:pt x="5" y="49"/>
                    <a:pt x="6" y="49"/>
                    <a:pt x="8" y="49"/>
                  </a:cubicBezTo>
                  <a:cubicBezTo>
                    <a:pt x="11" y="50"/>
                    <a:pt x="22" y="57"/>
                    <a:pt x="24" y="59"/>
                  </a:cubicBezTo>
                  <a:cubicBezTo>
                    <a:pt x="27" y="60"/>
                    <a:pt x="41" y="70"/>
                    <a:pt x="44" y="73"/>
                  </a:cubicBezTo>
                  <a:cubicBezTo>
                    <a:pt x="46" y="75"/>
                    <a:pt x="51" y="76"/>
                    <a:pt x="53" y="76"/>
                  </a:cubicBezTo>
                  <a:cubicBezTo>
                    <a:pt x="54" y="76"/>
                    <a:pt x="59" y="77"/>
                    <a:pt x="62" y="77"/>
                  </a:cubicBezTo>
                  <a:cubicBezTo>
                    <a:pt x="64" y="74"/>
                    <a:pt x="65" y="71"/>
                    <a:pt x="66" y="7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69" name="Google Shape;1969;p124"/>
            <p:cNvSpPr/>
            <p:nvPr/>
          </p:nvSpPr>
          <p:spPr>
            <a:xfrm>
              <a:off x="5360988" y="2449513"/>
              <a:ext cx="44450" cy="38100"/>
            </a:xfrm>
            <a:custGeom>
              <a:avLst/>
              <a:gdLst/>
              <a:ahLst/>
              <a:cxnLst/>
              <a:rect l="l" t="t" r="r" b="b"/>
              <a:pathLst>
                <a:path w="16" h="14" extrusionOk="0">
                  <a:moveTo>
                    <a:pt x="5" y="11"/>
                  </a:moveTo>
                  <a:cubicBezTo>
                    <a:pt x="10" y="14"/>
                    <a:pt x="10" y="14"/>
                    <a:pt x="10" y="14"/>
                  </a:cubicBezTo>
                  <a:cubicBezTo>
                    <a:pt x="16" y="14"/>
                    <a:pt x="16" y="14"/>
                    <a:pt x="16" y="14"/>
                  </a:cubicBezTo>
                  <a:cubicBezTo>
                    <a:pt x="14" y="11"/>
                    <a:pt x="12" y="6"/>
                    <a:pt x="12" y="4"/>
                  </a:cubicBezTo>
                  <a:cubicBezTo>
                    <a:pt x="12" y="4"/>
                    <a:pt x="12" y="3"/>
                    <a:pt x="13" y="3"/>
                  </a:cubicBezTo>
                  <a:cubicBezTo>
                    <a:pt x="11" y="1"/>
                    <a:pt x="9" y="0"/>
                    <a:pt x="7" y="0"/>
                  </a:cubicBezTo>
                  <a:cubicBezTo>
                    <a:pt x="5" y="0"/>
                    <a:pt x="5" y="2"/>
                    <a:pt x="4" y="3"/>
                  </a:cubicBezTo>
                  <a:cubicBezTo>
                    <a:pt x="3" y="4"/>
                    <a:pt x="2" y="7"/>
                    <a:pt x="0" y="10"/>
                  </a:cubicBezTo>
                  <a:cubicBezTo>
                    <a:pt x="3" y="10"/>
                    <a:pt x="5" y="11"/>
                    <a:pt x="5" y="1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70" name="Google Shape;1970;p124"/>
            <p:cNvSpPr/>
            <p:nvPr/>
          </p:nvSpPr>
          <p:spPr>
            <a:xfrm>
              <a:off x="4217988" y="1882775"/>
              <a:ext cx="328613" cy="276225"/>
            </a:xfrm>
            <a:custGeom>
              <a:avLst/>
              <a:gdLst/>
              <a:ahLst/>
              <a:cxnLst/>
              <a:rect l="l" t="t" r="r" b="b"/>
              <a:pathLst>
                <a:path w="118" h="99" extrusionOk="0">
                  <a:moveTo>
                    <a:pt x="103" y="23"/>
                  </a:moveTo>
                  <a:cubicBezTo>
                    <a:pt x="102" y="23"/>
                    <a:pt x="101" y="21"/>
                    <a:pt x="99" y="21"/>
                  </a:cubicBezTo>
                  <a:cubicBezTo>
                    <a:pt x="96" y="21"/>
                    <a:pt x="95" y="20"/>
                    <a:pt x="94" y="19"/>
                  </a:cubicBezTo>
                  <a:cubicBezTo>
                    <a:pt x="93" y="17"/>
                    <a:pt x="87" y="17"/>
                    <a:pt x="85" y="17"/>
                  </a:cubicBezTo>
                  <a:cubicBezTo>
                    <a:pt x="83" y="18"/>
                    <a:pt x="83" y="14"/>
                    <a:pt x="81" y="15"/>
                  </a:cubicBezTo>
                  <a:cubicBezTo>
                    <a:pt x="79" y="15"/>
                    <a:pt x="79" y="12"/>
                    <a:pt x="79" y="11"/>
                  </a:cubicBezTo>
                  <a:cubicBezTo>
                    <a:pt x="79" y="9"/>
                    <a:pt x="77" y="12"/>
                    <a:pt x="75" y="13"/>
                  </a:cubicBezTo>
                  <a:cubicBezTo>
                    <a:pt x="74" y="13"/>
                    <a:pt x="73" y="11"/>
                    <a:pt x="73" y="10"/>
                  </a:cubicBezTo>
                  <a:cubicBezTo>
                    <a:pt x="73" y="9"/>
                    <a:pt x="70" y="8"/>
                    <a:pt x="68" y="7"/>
                  </a:cubicBezTo>
                  <a:cubicBezTo>
                    <a:pt x="66" y="6"/>
                    <a:pt x="65" y="3"/>
                    <a:pt x="64" y="4"/>
                  </a:cubicBezTo>
                  <a:cubicBezTo>
                    <a:pt x="63" y="6"/>
                    <a:pt x="61" y="3"/>
                    <a:pt x="61" y="1"/>
                  </a:cubicBezTo>
                  <a:cubicBezTo>
                    <a:pt x="61" y="1"/>
                    <a:pt x="60" y="1"/>
                    <a:pt x="60" y="0"/>
                  </a:cubicBezTo>
                  <a:cubicBezTo>
                    <a:pt x="59" y="0"/>
                    <a:pt x="59" y="0"/>
                    <a:pt x="58" y="0"/>
                  </a:cubicBezTo>
                  <a:cubicBezTo>
                    <a:pt x="55" y="0"/>
                    <a:pt x="53" y="3"/>
                    <a:pt x="53" y="7"/>
                  </a:cubicBezTo>
                  <a:cubicBezTo>
                    <a:pt x="54" y="12"/>
                    <a:pt x="50" y="13"/>
                    <a:pt x="45" y="13"/>
                  </a:cubicBezTo>
                  <a:cubicBezTo>
                    <a:pt x="40" y="13"/>
                    <a:pt x="42" y="17"/>
                    <a:pt x="40" y="19"/>
                  </a:cubicBezTo>
                  <a:cubicBezTo>
                    <a:pt x="38" y="20"/>
                    <a:pt x="31" y="18"/>
                    <a:pt x="30" y="15"/>
                  </a:cubicBezTo>
                  <a:cubicBezTo>
                    <a:pt x="29" y="13"/>
                    <a:pt x="22" y="15"/>
                    <a:pt x="25" y="18"/>
                  </a:cubicBezTo>
                  <a:cubicBezTo>
                    <a:pt x="28" y="21"/>
                    <a:pt x="28" y="26"/>
                    <a:pt x="26" y="27"/>
                  </a:cubicBezTo>
                  <a:cubicBezTo>
                    <a:pt x="24" y="28"/>
                    <a:pt x="21" y="25"/>
                    <a:pt x="19" y="27"/>
                  </a:cubicBezTo>
                  <a:cubicBezTo>
                    <a:pt x="17" y="28"/>
                    <a:pt x="17" y="25"/>
                    <a:pt x="14" y="24"/>
                  </a:cubicBezTo>
                  <a:cubicBezTo>
                    <a:pt x="12" y="23"/>
                    <a:pt x="10" y="25"/>
                    <a:pt x="6" y="25"/>
                  </a:cubicBezTo>
                  <a:cubicBezTo>
                    <a:pt x="2" y="25"/>
                    <a:pt x="0" y="27"/>
                    <a:pt x="1" y="29"/>
                  </a:cubicBezTo>
                  <a:cubicBezTo>
                    <a:pt x="3" y="31"/>
                    <a:pt x="1" y="32"/>
                    <a:pt x="2" y="34"/>
                  </a:cubicBezTo>
                  <a:cubicBezTo>
                    <a:pt x="3" y="35"/>
                    <a:pt x="9" y="35"/>
                    <a:pt x="13" y="37"/>
                  </a:cubicBezTo>
                  <a:cubicBezTo>
                    <a:pt x="17" y="39"/>
                    <a:pt x="18" y="38"/>
                    <a:pt x="20" y="39"/>
                  </a:cubicBezTo>
                  <a:cubicBezTo>
                    <a:pt x="22" y="41"/>
                    <a:pt x="22" y="40"/>
                    <a:pt x="23" y="43"/>
                  </a:cubicBezTo>
                  <a:cubicBezTo>
                    <a:pt x="23" y="46"/>
                    <a:pt x="25" y="49"/>
                    <a:pt x="29" y="50"/>
                  </a:cubicBezTo>
                  <a:cubicBezTo>
                    <a:pt x="33" y="51"/>
                    <a:pt x="30" y="53"/>
                    <a:pt x="31" y="56"/>
                  </a:cubicBezTo>
                  <a:cubicBezTo>
                    <a:pt x="32" y="58"/>
                    <a:pt x="29" y="62"/>
                    <a:pt x="30" y="66"/>
                  </a:cubicBezTo>
                  <a:cubicBezTo>
                    <a:pt x="30" y="69"/>
                    <a:pt x="28" y="79"/>
                    <a:pt x="26" y="80"/>
                  </a:cubicBezTo>
                  <a:cubicBezTo>
                    <a:pt x="26" y="80"/>
                    <a:pt x="26" y="80"/>
                    <a:pt x="26" y="80"/>
                  </a:cubicBezTo>
                  <a:cubicBezTo>
                    <a:pt x="27" y="81"/>
                    <a:pt x="29" y="82"/>
                    <a:pt x="30" y="82"/>
                  </a:cubicBezTo>
                  <a:cubicBezTo>
                    <a:pt x="32" y="84"/>
                    <a:pt x="36" y="85"/>
                    <a:pt x="38" y="86"/>
                  </a:cubicBezTo>
                  <a:cubicBezTo>
                    <a:pt x="40" y="88"/>
                    <a:pt x="44" y="87"/>
                    <a:pt x="44" y="86"/>
                  </a:cubicBezTo>
                  <a:cubicBezTo>
                    <a:pt x="44" y="84"/>
                    <a:pt x="47" y="85"/>
                    <a:pt x="48" y="86"/>
                  </a:cubicBezTo>
                  <a:cubicBezTo>
                    <a:pt x="49" y="88"/>
                    <a:pt x="55" y="88"/>
                    <a:pt x="58" y="89"/>
                  </a:cubicBezTo>
                  <a:cubicBezTo>
                    <a:pt x="60" y="89"/>
                    <a:pt x="63" y="89"/>
                    <a:pt x="66" y="89"/>
                  </a:cubicBezTo>
                  <a:cubicBezTo>
                    <a:pt x="66" y="88"/>
                    <a:pt x="66" y="88"/>
                    <a:pt x="65" y="87"/>
                  </a:cubicBezTo>
                  <a:cubicBezTo>
                    <a:pt x="64" y="82"/>
                    <a:pt x="68" y="80"/>
                    <a:pt x="72" y="79"/>
                  </a:cubicBezTo>
                  <a:cubicBezTo>
                    <a:pt x="76" y="78"/>
                    <a:pt x="85" y="81"/>
                    <a:pt x="87" y="82"/>
                  </a:cubicBezTo>
                  <a:cubicBezTo>
                    <a:pt x="89" y="84"/>
                    <a:pt x="92" y="83"/>
                    <a:pt x="96" y="79"/>
                  </a:cubicBezTo>
                  <a:cubicBezTo>
                    <a:pt x="98" y="77"/>
                    <a:pt x="100" y="76"/>
                    <a:pt x="101" y="76"/>
                  </a:cubicBezTo>
                  <a:cubicBezTo>
                    <a:pt x="101" y="75"/>
                    <a:pt x="102" y="74"/>
                    <a:pt x="102" y="73"/>
                  </a:cubicBezTo>
                  <a:cubicBezTo>
                    <a:pt x="103" y="72"/>
                    <a:pt x="100" y="72"/>
                    <a:pt x="98" y="72"/>
                  </a:cubicBezTo>
                  <a:cubicBezTo>
                    <a:pt x="96" y="72"/>
                    <a:pt x="95" y="70"/>
                    <a:pt x="96" y="68"/>
                  </a:cubicBezTo>
                  <a:cubicBezTo>
                    <a:pt x="98" y="66"/>
                    <a:pt x="95" y="66"/>
                    <a:pt x="94" y="64"/>
                  </a:cubicBezTo>
                  <a:cubicBezTo>
                    <a:pt x="93" y="62"/>
                    <a:pt x="95" y="62"/>
                    <a:pt x="96" y="62"/>
                  </a:cubicBezTo>
                  <a:cubicBezTo>
                    <a:pt x="97" y="61"/>
                    <a:pt x="98" y="59"/>
                    <a:pt x="97" y="59"/>
                  </a:cubicBezTo>
                  <a:cubicBezTo>
                    <a:pt x="96" y="58"/>
                    <a:pt x="96" y="57"/>
                    <a:pt x="96" y="55"/>
                  </a:cubicBezTo>
                  <a:cubicBezTo>
                    <a:pt x="97" y="53"/>
                    <a:pt x="95" y="52"/>
                    <a:pt x="95" y="51"/>
                  </a:cubicBezTo>
                  <a:cubicBezTo>
                    <a:pt x="95" y="49"/>
                    <a:pt x="93" y="48"/>
                    <a:pt x="91" y="50"/>
                  </a:cubicBezTo>
                  <a:cubicBezTo>
                    <a:pt x="90" y="52"/>
                    <a:pt x="89" y="51"/>
                    <a:pt x="90" y="48"/>
                  </a:cubicBezTo>
                  <a:cubicBezTo>
                    <a:pt x="91" y="45"/>
                    <a:pt x="95" y="43"/>
                    <a:pt x="96" y="41"/>
                  </a:cubicBezTo>
                  <a:cubicBezTo>
                    <a:pt x="96" y="40"/>
                    <a:pt x="98" y="38"/>
                    <a:pt x="100" y="38"/>
                  </a:cubicBezTo>
                  <a:cubicBezTo>
                    <a:pt x="101" y="38"/>
                    <a:pt x="101" y="34"/>
                    <a:pt x="101" y="32"/>
                  </a:cubicBezTo>
                  <a:cubicBezTo>
                    <a:pt x="102" y="30"/>
                    <a:pt x="102" y="27"/>
                    <a:pt x="105" y="25"/>
                  </a:cubicBezTo>
                  <a:cubicBezTo>
                    <a:pt x="107" y="23"/>
                    <a:pt x="104" y="22"/>
                    <a:pt x="103" y="23"/>
                  </a:cubicBezTo>
                  <a:close/>
                  <a:moveTo>
                    <a:pt x="116" y="83"/>
                  </a:moveTo>
                  <a:cubicBezTo>
                    <a:pt x="114" y="83"/>
                    <a:pt x="114" y="85"/>
                    <a:pt x="111" y="87"/>
                  </a:cubicBezTo>
                  <a:cubicBezTo>
                    <a:pt x="107" y="89"/>
                    <a:pt x="111" y="99"/>
                    <a:pt x="114" y="98"/>
                  </a:cubicBezTo>
                  <a:cubicBezTo>
                    <a:pt x="118" y="98"/>
                    <a:pt x="117" y="83"/>
                    <a:pt x="116" y="83"/>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71" name="Google Shape;1971;p124"/>
            <p:cNvSpPr/>
            <p:nvPr/>
          </p:nvSpPr>
          <p:spPr>
            <a:xfrm>
              <a:off x="2290763" y="2825750"/>
              <a:ext cx="52388" cy="26988"/>
            </a:xfrm>
            <a:custGeom>
              <a:avLst/>
              <a:gdLst/>
              <a:ahLst/>
              <a:cxnLst/>
              <a:rect l="l" t="t" r="r" b="b"/>
              <a:pathLst>
                <a:path w="19" h="10" extrusionOk="0">
                  <a:moveTo>
                    <a:pt x="18" y="4"/>
                  </a:moveTo>
                  <a:cubicBezTo>
                    <a:pt x="17" y="2"/>
                    <a:pt x="13" y="4"/>
                    <a:pt x="9" y="2"/>
                  </a:cubicBezTo>
                  <a:cubicBezTo>
                    <a:pt x="8" y="1"/>
                    <a:pt x="7" y="0"/>
                    <a:pt x="6" y="0"/>
                  </a:cubicBezTo>
                  <a:cubicBezTo>
                    <a:pt x="6" y="0"/>
                    <a:pt x="6" y="0"/>
                    <a:pt x="6" y="0"/>
                  </a:cubicBezTo>
                  <a:cubicBezTo>
                    <a:pt x="5" y="0"/>
                    <a:pt x="2" y="2"/>
                    <a:pt x="0" y="5"/>
                  </a:cubicBezTo>
                  <a:cubicBezTo>
                    <a:pt x="3" y="7"/>
                    <a:pt x="13" y="10"/>
                    <a:pt x="16" y="10"/>
                  </a:cubicBezTo>
                  <a:cubicBezTo>
                    <a:pt x="17" y="10"/>
                    <a:pt x="18" y="9"/>
                    <a:pt x="18" y="9"/>
                  </a:cubicBezTo>
                  <a:cubicBezTo>
                    <a:pt x="19" y="6"/>
                    <a:pt x="19" y="4"/>
                    <a:pt x="18" y="4"/>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72" name="Google Shape;1972;p124"/>
            <p:cNvSpPr/>
            <p:nvPr/>
          </p:nvSpPr>
          <p:spPr>
            <a:xfrm>
              <a:off x="2306638" y="2782888"/>
              <a:ext cx="136525" cy="76200"/>
            </a:xfrm>
            <a:custGeom>
              <a:avLst/>
              <a:gdLst/>
              <a:ahLst/>
              <a:cxnLst/>
              <a:rect l="l" t="t" r="r" b="b"/>
              <a:pathLst>
                <a:path w="49" h="27" extrusionOk="0">
                  <a:moveTo>
                    <a:pt x="21" y="24"/>
                  </a:moveTo>
                  <a:cubicBezTo>
                    <a:pt x="21" y="23"/>
                    <a:pt x="19" y="19"/>
                    <a:pt x="23" y="19"/>
                  </a:cubicBezTo>
                  <a:cubicBezTo>
                    <a:pt x="28" y="19"/>
                    <a:pt x="31" y="18"/>
                    <a:pt x="32" y="15"/>
                  </a:cubicBezTo>
                  <a:cubicBezTo>
                    <a:pt x="33" y="12"/>
                    <a:pt x="38" y="14"/>
                    <a:pt x="40" y="14"/>
                  </a:cubicBezTo>
                  <a:cubicBezTo>
                    <a:pt x="41" y="13"/>
                    <a:pt x="45" y="10"/>
                    <a:pt x="49" y="10"/>
                  </a:cubicBezTo>
                  <a:cubicBezTo>
                    <a:pt x="49" y="6"/>
                    <a:pt x="44" y="7"/>
                    <a:pt x="40" y="3"/>
                  </a:cubicBezTo>
                  <a:cubicBezTo>
                    <a:pt x="36" y="0"/>
                    <a:pt x="28" y="1"/>
                    <a:pt x="23" y="3"/>
                  </a:cubicBezTo>
                  <a:cubicBezTo>
                    <a:pt x="18" y="5"/>
                    <a:pt x="13" y="1"/>
                    <a:pt x="8" y="4"/>
                  </a:cubicBezTo>
                  <a:cubicBezTo>
                    <a:pt x="8" y="4"/>
                    <a:pt x="8" y="4"/>
                    <a:pt x="8" y="4"/>
                  </a:cubicBezTo>
                  <a:cubicBezTo>
                    <a:pt x="7" y="5"/>
                    <a:pt x="5" y="7"/>
                    <a:pt x="4" y="9"/>
                  </a:cubicBezTo>
                  <a:cubicBezTo>
                    <a:pt x="0" y="11"/>
                    <a:pt x="1" y="14"/>
                    <a:pt x="0" y="15"/>
                  </a:cubicBezTo>
                  <a:cubicBezTo>
                    <a:pt x="1" y="15"/>
                    <a:pt x="2" y="16"/>
                    <a:pt x="3" y="17"/>
                  </a:cubicBezTo>
                  <a:cubicBezTo>
                    <a:pt x="7" y="19"/>
                    <a:pt x="11" y="17"/>
                    <a:pt x="12" y="19"/>
                  </a:cubicBezTo>
                  <a:cubicBezTo>
                    <a:pt x="13" y="19"/>
                    <a:pt x="13" y="21"/>
                    <a:pt x="12" y="24"/>
                  </a:cubicBezTo>
                  <a:cubicBezTo>
                    <a:pt x="13" y="23"/>
                    <a:pt x="13" y="23"/>
                    <a:pt x="15" y="24"/>
                  </a:cubicBezTo>
                  <a:cubicBezTo>
                    <a:pt x="16" y="25"/>
                    <a:pt x="15" y="26"/>
                    <a:pt x="15" y="27"/>
                  </a:cubicBezTo>
                  <a:cubicBezTo>
                    <a:pt x="18" y="26"/>
                    <a:pt x="18" y="26"/>
                    <a:pt x="18" y="26"/>
                  </a:cubicBezTo>
                  <a:cubicBezTo>
                    <a:pt x="18" y="26"/>
                    <a:pt x="20" y="25"/>
                    <a:pt x="21" y="24"/>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73" name="Google Shape;1973;p124"/>
            <p:cNvSpPr/>
            <p:nvPr/>
          </p:nvSpPr>
          <p:spPr>
            <a:xfrm>
              <a:off x="1682750" y="2387600"/>
              <a:ext cx="682625" cy="423863"/>
            </a:xfrm>
            <a:custGeom>
              <a:avLst/>
              <a:gdLst/>
              <a:ahLst/>
              <a:cxnLst/>
              <a:rect l="l" t="t" r="r" b="b"/>
              <a:pathLst>
                <a:path w="245" h="152" extrusionOk="0">
                  <a:moveTo>
                    <a:pt x="204" y="143"/>
                  </a:moveTo>
                  <a:cubicBezTo>
                    <a:pt x="205" y="143"/>
                    <a:pt x="214" y="144"/>
                    <a:pt x="215" y="142"/>
                  </a:cubicBezTo>
                  <a:cubicBezTo>
                    <a:pt x="216" y="140"/>
                    <a:pt x="208" y="135"/>
                    <a:pt x="209" y="134"/>
                  </a:cubicBezTo>
                  <a:cubicBezTo>
                    <a:pt x="210" y="134"/>
                    <a:pt x="210" y="128"/>
                    <a:pt x="212" y="128"/>
                  </a:cubicBezTo>
                  <a:cubicBezTo>
                    <a:pt x="213" y="128"/>
                    <a:pt x="226" y="129"/>
                    <a:pt x="226" y="128"/>
                  </a:cubicBezTo>
                  <a:cubicBezTo>
                    <a:pt x="227" y="128"/>
                    <a:pt x="229" y="124"/>
                    <a:pt x="231" y="123"/>
                  </a:cubicBezTo>
                  <a:cubicBezTo>
                    <a:pt x="232" y="123"/>
                    <a:pt x="234" y="124"/>
                    <a:pt x="235" y="126"/>
                  </a:cubicBezTo>
                  <a:cubicBezTo>
                    <a:pt x="237" y="124"/>
                    <a:pt x="238" y="119"/>
                    <a:pt x="239" y="115"/>
                  </a:cubicBezTo>
                  <a:cubicBezTo>
                    <a:pt x="239" y="110"/>
                    <a:pt x="238" y="108"/>
                    <a:pt x="240" y="106"/>
                  </a:cubicBezTo>
                  <a:cubicBezTo>
                    <a:pt x="243" y="103"/>
                    <a:pt x="245" y="103"/>
                    <a:pt x="245" y="99"/>
                  </a:cubicBezTo>
                  <a:cubicBezTo>
                    <a:pt x="244" y="95"/>
                    <a:pt x="241" y="99"/>
                    <a:pt x="238" y="97"/>
                  </a:cubicBezTo>
                  <a:cubicBezTo>
                    <a:pt x="235" y="96"/>
                    <a:pt x="232" y="97"/>
                    <a:pt x="225" y="98"/>
                  </a:cubicBezTo>
                  <a:cubicBezTo>
                    <a:pt x="218" y="99"/>
                    <a:pt x="214" y="102"/>
                    <a:pt x="215" y="107"/>
                  </a:cubicBezTo>
                  <a:cubicBezTo>
                    <a:pt x="215" y="112"/>
                    <a:pt x="212" y="110"/>
                    <a:pt x="212" y="114"/>
                  </a:cubicBezTo>
                  <a:cubicBezTo>
                    <a:pt x="213" y="119"/>
                    <a:pt x="207" y="119"/>
                    <a:pt x="207" y="122"/>
                  </a:cubicBezTo>
                  <a:cubicBezTo>
                    <a:pt x="207" y="124"/>
                    <a:pt x="202" y="122"/>
                    <a:pt x="201" y="121"/>
                  </a:cubicBezTo>
                  <a:cubicBezTo>
                    <a:pt x="200" y="120"/>
                    <a:pt x="184" y="125"/>
                    <a:pt x="182" y="125"/>
                  </a:cubicBezTo>
                  <a:cubicBezTo>
                    <a:pt x="180" y="125"/>
                    <a:pt x="176" y="121"/>
                    <a:pt x="173" y="121"/>
                  </a:cubicBezTo>
                  <a:cubicBezTo>
                    <a:pt x="170" y="121"/>
                    <a:pt x="169" y="116"/>
                    <a:pt x="168" y="112"/>
                  </a:cubicBezTo>
                  <a:cubicBezTo>
                    <a:pt x="168" y="109"/>
                    <a:pt x="162" y="105"/>
                    <a:pt x="160" y="102"/>
                  </a:cubicBezTo>
                  <a:cubicBezTo>
                    <a:pt x="157" y="99"/>
                    <a:pt x="157" y="91"/>
                    <a:pt x="157" y="86"/>
                  </a:cubicBezTo>
                  <a:cubicBezTo>
                    <a:pt x="157" y="81"/>
                    <a:pt x="156" y="73"/>
                    <a:pt x="159" y="64"/>
                  </a:cubicBezTo>
                  <a:cubicBezTo>
                    <a:pt x="160" y="63"/>
                    <a:pt x="160" y="61"/>
                    <a:pt x="160" y="60"/>
                  </a:cubicBezTo>
                  <a:cubicBezTo>
                    <a:pt x="159" y="60"/>
                    <a:pt x="158" y="59"/>
                    <a:pt x="157" y="59"/>
                  </a:cubicBezTo>
                  <a:cubicBezTo>
                    <a:pt x="154" y="59"/>
                    <a:pt x="147" y="55"/>
                    <a:pt x="146" y="55"/>
                  </a:cubicBezTo>
                  <a:cubicBezTo>
                    <a:pt x="144" y="55"/>
                    <a:pt x="144" y="52"/>
                    <a:pt x="143" y="50"/>
                  </a:cubicBezTo>
                  <a:cubicBezTo>
                    <a:pt x="142" y="49"/>
                    <a:pt x="143" y="45"/>
                    <a:pt x="141" y="44"/>
                  </a:cubicBezTo>
                  <a:cubicBezTo>
                    <a:pt x="140" y="43"/>
                    <a:pt x="135" y="39"/>
                    <a:pt x="134" y="33"/>
                  </a:cubicBezTo>
                  <a:cubicBezTo>
                    <a:pt x="132" y="28"/>
                    <a:pt x="123" y="25"/>
                    <a:pt x="119" y="25"/>
                  </a:cubicBezTo>
                  <a:cubicBezTo>
                    <a:pt x="116" y="25"/>
                    <a:pt x="114" y="32"/>
                    <a:pt x="113" y="33"/>
                  </a:cubicBezTo>
                  <a:cubicBezTo>
                    <a:pt x="112" y="33"/>
                    <a:pt x="106" y="29"/>
                    <a:pt x="104" y="28"/>
                  </a:cubicBezTo>
                  <a:cubicBezTo>
                    <a:pt x="102" y="27"/>
                    <a:pt x="101" y="25"/>
                    <a:pt x="101" y="23"/>
                  </a:cubicBezTo>
                  <a:cubicBezTo>
                    <a:pt x="101" y="20"/>
                    <a:pt x="97" y="17"/>
                    <a:pt x="96" y="16"/>
                  </a:cubicBezTo>
                  <a:cubicBezTo>
                    <a:pt x="95" y="16"/>
                    <a:pt x="87" y="8"/>
                    <a:pt x="87" y="8"/>
                  </a:cubicBezTo>
                  <a:cubicBezTo>
                    <a:pt x="74" y="8"/>
                    <a:pt x="74" y="8"/>
                    <a:pt x="74" y="8"/>
                  </a:cubicBezTo>
                  <a:cubicBezTo>
                    <a:pt x="71" y="12"/>
                    <a:pt x="71" y="12"/>
                    <a:pt x="71" y="12"/>
                  </a:cubicBezTo>
                  <a:cubicBezTo>
                    <a:pt x="49" y="12"/>
                    <a:pt x="49" y="12"/>
                    <a:pt x="49" y="12"/>
                  </a:cubicBezTo>
                  <a:cubicBezTo>
                    <a:pt x="49" y="12"/>
                    <a:pt x="31" y="5"/>
                    <a:pt x="28" y="5"/>
                  </a:cubicBezTo>
                  <a:cubicBezTo>
                    <a:pt x="25" y="4"/>
                    <a:pt x="19" y="0"/>
                    <a:pt x="19" y="0"/>
                  </a:cubicBezTo>
                  <a:cubicBezTo>
                    <a:pt x="0" y="2"/>
                    <a:pt x="0" y="2"/>
                    <a:pt x="0" y="2"/>
                  </a:cubicBezTo>
                  <a:cubicBezTo>
                    <a:pt x="1" y="4"/>
                    <a:pt x="3" y="6"/>
                    <a:pt x="5" y="9"/>
                  </a:cubicBezTo>
                  <a:cubicBezTo>
                    <a:pt x="8" y="14"/>
                    <a:pt x="11" y="22"/>
                    <a:pt x="11" y="25"/>
                  </a:cubicBezTo>
                  <a:cubicBezTo>
                    <a:pt x="12" y="27"/>
                    <a:pt x="17" y="30"/>
                    <a:pt x="21" y="33"/>
                  </a:cubicBezTo>
                  <a:cubicBezTo>
                    <a:pt x="26" y="35"/>
                    <a:pt x="26" y="42"/>
                    <a:pt x="25" y="43"/>
                  </a:cubicBezTo>
                  <a:cubicBezTo>
                    <a:pt x="25" y="45"/>
                    <a:pt x="19" y="42"/>
                    <a:pt x="19" y="44"/>
                  </a:cubicBezTo>
                  <a:cubicBezTo>
                    <a:pt x="18" y="45"/>
                    <a:pt x="26" y="52"/>
                    <a:pt x="29" y="51"/>
                  </a:cubicBezTo>
                  <a:cubicBezTo>
                    <a:pt x="32" y="51"/>
                    <a:pt x="33" y="53"/>
                    <a:pt x="38" y="57"/>
                  </a:cubicBezTo>
                  <a:cubicBezTo>
                    <a:pt x="42" y="61"/>
                    <a:pt x="42" y="65"/>
                    <a:pt x="40" y="67"/>
                  </a:cubicBezTo>
                  <a:cubicBezTo>
                    <a:pt x="38" y="68"/>
                    <a:pt x="43" y="71"/>
                    <a:pt x="49" y="75"/>
                  </a:cubicBezTo>
                  <a:cubicBezTo>
                    <a:pt x="55" y="79"/>
                    <a:pt x="57" y="83"/>
                    <a:pt x="58" y="85"/>
                  </a:cubicBezTo>
                  <a:cubicBezTo>
                    <a:pt x="58" y="87"/>
                    <a:pt x="61" y="85"/>
                    <a:pt x="62" y="83"/>
                  </a:cubicBezTo>
                  <a:cubicBezTo>
                    <a:pt x="63" y="80"/>
                    <a:pt x="60" y="79"/>
                    <a:pt x="60" y="76"/>
                  </a:cubicBezTo>
                  <a:cubicBezTo>
                    <a:pt x="60" y="73"/>
                    <a:pt x="55" y="74"/>
                    <a:pt x="53" y="73"/>
                  </a:cubicBezTo>
                  <a:cubicBezTo>
                    <a:pt x="51" y="73"/>
                    <a:pt x="53" y="68"/>
                    <a:pt x="51" y="66"/>
                  </a:cubicBezTo>
                  <a:cubicBezTo>
                    <a:pt x="49" y="64"/>
                    <a:pt x="47" y="59"/>
                    <a:pt x="46" y="55"/>
                  </a:cubicBezTo>
                  <a:cubicBezTo>
                    <a:pt x="45" y="51"/>
                    <a:pt x="39" y="47"/>
                    <a:pt x="37" y="43"/>
                  </a:cubicBezTo>
                  <a:cubicBezTo>
                    <a:pt x="35" y="38"/>
                    <a:pt x="32" y="35"/>
                    <a:pt x="31" y="34"/>
                  </a:cubicBezTo>
                  <a:cubicBezTo>
                    <a:pt x="29" y="33"/>
                    <a:pt x="33" y="31"/>
                    <a:pt x="32" y="30"/>
                  </a:cubicBezTo>
                  <a:cubicBezTo>
                    <a:pt x="30" y="28"/>
                    <a:pt x="28" y="28"/>
                    <a:pt x="25" y="27"/>
                  </a:cubicBezTo>
                  <a:cubicBezTo>
                    <a:pt x="23" y="26"/>
                    <a:pt x="21" y="24"/>
                    <a:pt x="21" y="21"/>
                  </a:cubicBezTo>
                  <a:cubicBezTo>
                    <a:pt x="21" y="18"/>
                    <a:pt x="19" y="11"/>
                    <a:pt x="18" y="9"/>
                  </a:cubicBezTo>
                  <a:cubicBezTo>
                    <a:pt x="17" y="7"/>
                    <a:pt x="20" y="7"/>
                    <a:pt x="21" y="8"/>
                  </a:cubicBezTo>
                  <a:cubicBezTo>
                    <a:pt x="22" y="9"/>
                    <a:pt x="23" y="10"/>
                    <a:pt x="24" y="9"/>
                  </a:cubicBezTo>
                  <a:cubicBezTo>
                    <a:pt x="25" y="9"/>
                    <a:pt x="27" y="9"/>
                    <a:pt x="28" y="11"/>
                  </a:cubicBezTo>
                  <a:cubicBezTo>
                    <a:pt x="29" y="13"/>
                    <a:pt x="32" y="11"/>
                    <a:pt x="33" y="12"/>
                  </a:cubicBezTo>
                  <a:cubicBezTo>
                    <a:pt x="35" y="13"/>
                    <a:pt x="30" y="14"/>
                    <a:pt x="35" y="22"/>
                  </a:cubicBezTo>
                  <a:cubicBezTo>
                    <a:pt x="40" y="31"/>
                    <a:pt x="36" y="26"/>
                    <a:pt x="36" y="32"/>
                  </a:cubicBezTo>
                  <a:cubicBezTo>
                    <a:pt x="36" y="37"/>
                    <a:pt x="39" y="35"/>
                    <a:pt x="40" y="34"/>
                  </a:cubicBezTo>
                  <a:cubicBezTo>
                    <a:pt x="41" y="33"/>
                    <a:pt x="43" y="35"/>
                    <a:pt x="46" y="38"/>
                  </a:cubicBezTo>
                  <a:cubicBezTo>
                    <a:pt x="48" y="41"/>
                    <a:pt x="53" y="41"/>
                    <a:pt x="53" y="43"/>
                  </a:cubicBezTo>
                  <a:cubicBezTo>
                    <a:pt x="53" y="45"/>
                    <a:pt x="53" y="48"/>
                    <a:pt x="56" y="48"/>
                  </a:cubicBezTo>
                  <a:cubicBezTo>
                    <a:pt x="60" y="49"/>
                    <a:pt x="60" y="52"/>
                    <a:pt x="62" y="53"/>
                  </a:cubicBezTo>
                  <a:cubicBezTo>
                    <a:pt x="64" y="53"/>
                    <a:pt x="64" y="55"/>
                    <a:pt x="63" y="57"/>
                  </a:cubicBezTo>
                  <a:cubicBezTo>
                    <a:pt x="62" y="60"/>
                    <a:pt x="63" y="62"/>
                    <a:pt x="68" y="64"/>
                  </a:cubicBezTo>
                  <a:cubicBezTo>
                    <a:pt x="73" y="66"/>
                    <a:pt x="71" y="66"/>
                    <a:pt x="75" y="70"/>
                  </a:cubicBezTo>
                  <a:cubicBezTo>
                    <a:pt x="79" y="73"/>
                    <a:pt x="90" y="86"/>
                    <a:pt x="92" y="89"/>
                  </a:cubicBezTo>
                  <a:cubicBezTo>
                    <a:pt x="94" y="92"/>
                    <a:pt x="95" y="95"/>
                    <a:pt x="96" y="98"/>
                  </a:cubicBezTo>
                  <a:cubicBezTo>
                    <a:pt x="97" y="100"/>
                    <a:pt x="94" y="101"/>
                    <a:pt x="96" y="104"/>
                  </a:cubicBezTo>
                  <a:cubicBezTo>
                    <a:pt x="97" y="106"/>
                    <a:pt x="93" y="105"/>
                    <a:pt x="93" y="106"/>
                  </a:cubicBezTo>
                  <a:cubicBezTo>
                    <a:pt x="93" y="108"/>
                    <a:pt x="96" y="116"/>
                    <a:pt x="100" y="116"/>
                  </a:cubicBezTo>
                  <a:cubicBezTo>
                    <a:pt x="104" y="117"/>
                    <a:pt x="108" y="122"/>
                    <a:pt x="111" y="124"/>
                  </a:cubicBezTo>
                  <a:cubicBezTo>
                    <a:pt x="114" y="127"/>
                    <a:pt x="119" y="126"/>
                    <a:pt x="124" y="128"/>
                  </a:cubicBezTo>
                  <a:cubicBezTo>
                    <a:pt x="129" y="130"/>
                    <a:pt x="133" y="134"/>
                    <a:pt x="140" y="136"/>
                  </a:cubicBezTo>
                  <a:cubicBezTo>
                    <a:pt x="147" y="138"/>
                    <a:pt x="154" y="141"/>
                    <a:pt x="158" y="144"/>
                  </a:cubicBezTo>
                  <a:cubicBezTo>
                    <a:pt x="163" y="147"/>
                    <a:pt x="168" y="146"/>
                    <a:pt x="174" y="143"/>
                  </a:cubicBezTo>
                  <a:cubicBezTo>
                    <a:pt x="181" y="141"/>
                    <a:pt x="185" y="144"/>
                    <a:pt x="189" y="145"/>
                  </a:cubicBezTo>
                  <a:cubicBezTo>
                    <a:pt x="191" y="146"/>
                    <a:pt x="194" y="149"/>
                    <a:pt x="198" y="152"/>
                  </a:cubicBezTo>
                  <a:cubicBezTo>
                    <a:pt x="201" y="148"/>
                    <a:pt x="204" y="143"/>
                    <a:pt x="204" y="143"/>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74" name="Google Shape;1974;p124"/>
            <p:cNvSpPr/>
            <p:nvPr/>
          </p:nvSpPr>
          <p:spPr>
            <a:xfrm>
              <a:off x="2235200" y="2744788"/>
              <a:ext cx="93663" cy="95250"/>
            </a:xfrm>
            <a:custGeom>
              <a:avLst/>
              <a:gdLst/>
              <a:ahLst/>
              <a:cxnLst/>
              <a:rect l="l" t="t" r="r" b="b"/>
              <a:pathLst>
                <a:path w="34" h="34" extrusionOk="0">
                  <a:moveTo>
                    <a:pt x="30" y="23"/>
                  </a:moveTo>
                  <a:cubicBezTo>
                    <a:pt x="31" y="21"/>
                    <a:pt x="33" y="19"/>
                    <a:pt x="34" y="18"/>
                  </a:cubicBezTo>
                  <a:cubicBezTo>
                    <a:pt x="31" y="20"/>
                    <a:pt x="30" y="18"/>
                    <a:pt x="31" y="16"/>
                  </a:cubicBezTo>
                  <a:cubicBezTo>
                    <a:pt x="27" y="17"/>
                    <a:pt x="27" y="17"/>
                    <a:pt x="27" y="17"/>
                  </a:cubicBezTo>
                  <a:cubicBezTo>
                    <a:pt x="27" y="0"/>
                    <a:pt x="27" y="0"/>
                    <a:pt x="27" y="0"/>
                  </a:cubicBezTo>
                  <a:cubicBezTo>
                    <a:pt x="24" y="1"/>
                    <a:pt x="15" y="0"/>
                    <a:pt x="14" y="0"/>
                  </a:cubicBezTo>
                  <a:cubicBezTo>
                    <a:pt x="12" y="0"/>
                    <a:pt x="12" y="6"/>
                    <a:pt x="11" y="6"/>
                  </a:cubicBezTo>
                  <a:cubicBezTo>
                    <a:pt x="10" y="7"/>
                    <a:pt x="18" y="12"/>
                    <a:pt x="17" y="14"/>
                  </a:cubicBezTo>
                  <a:cubicBezTo>
                    <a:pt x="16" y="16"/>
                    <a:pt x="7" y="15"/>
                    <a:pt x="6" y="15"/>
                  </a:cubicBezTo>
                  <a:cubicBezTo>
                    <a:pt x="6" y="15"/>
                    <a:pt x="3" y="20"/>
                    <a:pt x="0" y="24"/>
                  </a:cubicBezTo>
                  <a:cubicBezTo>
                    <a:pt x="3" y="27"/>
                    <a:pt x="7" y="30"/>
                    <a:pt x="8" y="32"/>
                  </a:cubicBezTo>
                  <a:cubicBezTo>
                    <a:pt x="12" y="34"/>
                    <a:pt x="17" y="31"/>
                    <a:pt x="20" y="34"/>
                  </a:cubicBezTo>
                  <a:cubicBezTo>
                    <a:pt x="20" y="34"/>
                    <a:pt x="20" y="34"/>
                    <a:pt x="20" y="34"/>
                  </a:cubicBezTo>
                  <a:cubicBezTo>
                    <a:pt x="22" y="31"/>
                    <a:pt x="25" y="29"/>
                    <a:pt x="26" y="29"/>
                  </a:cubicBezTo>
                  <a:cubicBezTo>
                    <a:pt x="27" y="28"/>
                    <a:pt x="26" y="26"/>
                    <a:pt x="30" y="2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75" name="Google Shape;1975;p124"/>
            <p:cNvSpPr/>
            <p:nvPr/>
          </p:nvSpPr>
          <p:spPr>
            <a:xfrm>
              <a:off x="2309813" y="2730500"/>
              <a:ext cx="28575" cy="61913"/>
            </a:xfrm>
            <a:custGeom>
              <a:avLst/>
              <a:gdLst/>
              <a:ahLst/>
              <a:cxnLst/>
              <a:rect l="l" t="t" r="r" b="b"/>
              <a:pathLst>
                <a:path w="10" h="22" extrusionOk="0">
                  <a:moveTo>
                    <a:pt x="1" y="5"/>
                  </a:moveTo>
                  <a:cubicBezTo>
                    <a:pt x="1" y="5"/>
                    <a:pt x="1" y="5"/>
                    <a:pt x="0" y="5"/>
                  </a:cubicBezTo>
                  <a:cubicBezTo>
                    <a:pt x="0" y="22"/>
                    <a:pt x="0" y="22"/>
                    <a:pt x="0" y="22"/>
                  </a:cubicBezTo>
                  <a:cubicBezTo>
                    <a:pt x="4" y="21"/>
                    <a:pt x="4" y="21"/>
                    <a:pt x="4" y="21"/>
                  </a:cubicBezTo>
                  <a:cubicBezTo>
                    <a:pt x="4" y="20"/>
                    <a:pt x="5" y="18"/>
                    <a:pt x="6" y="17"/>
                  </a:cubicBezTo>
                  <a:cubicBezTo>
                    <a:pt x="9" y="15"/>
                    <a:pt x="5" y="5"/>
                    <a:pt x="8" y="4"/>
                  </a:cubicBezTo>
                  <a:cubicBezTo>
                    <a:pt x="9" y="4"/>
                    <a:pt x="10" y="3"/>
                    <a:pt x="10" y="3"/>
                  </a:cubicBezTo>
                  <a:cubicBezTo>
                    <a:pt x="9" y="1"/>
                    <a:pt x="7" y="0"/>
                    <a:pt x="6" y="0"/>
                  </a:cubicBezTo>
                  <a:cubicBezTo>
                    <a:pt x="4" y="1"/>
                    <a:pt x="2" y="5"/>
                    <a:pt x="1" y="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76" name="Google Shape;1976;p124"/>
            <p:cNvSpPr/>
            <p:nvPr/>
          </p:nvSpPr>
          <p:spPr>
            <a:xfrm>
              <a:off x="2638425" y="2689225"/>
              <a:ext cx="68263" cy="55563"/>
            </a:xfrm>
            <a:custGeom>
              <a:avLst/>
              <a:gdLst/>
              <a:ahLst/>
              <a:cxnLst/>
              <a:rect l="l" t="t" r="r" b="b"/>
              <a:pathLst>
                <a:path w="24" h="20" extrusionOk="0">
                  <a:moveTo>
                    <a:pt x="11" y="2"/>
                  </a:moveTo>
                  <a:cubicBezTo>
                    <a:pt x="7" y="4"/>
                    <a:pt x="16" y="10"/>
                    <a:pt x="16" y="13"/>
                  </a:cubicBezTo>
                  <a:cubicBezTo>
                    <a:pt x="16" y="16"/>
                    <a:pt x="2" y="12"/>
                    <a:pt x="1" y="16"/>
                  </a:cubicBezTo>
                  <a:cubicBezTo>
                    <a:pt x="0" y="18"/>
                    <a:pt x="6" y="20"/>
                    <a:pt x="11" y="18"/>
                  </a:cubicBezTo>
                  <a:cubicBezTo>
                    <a:pt x="16" y="17"/>
                    <a:pt x="19" y="18"/>
                    <a:pt x="22" y="20"/>
                  </a:cubicBezTo>
                  <a:cubicBezTo>
                    <a:pt x="23" y="14"/>
                    <a:pt x="23" y="8"/>
                    <a:pt x="24" y="4"/>
                  </a:cubicBezTo>
                  <a:cubicBezTo>
                    <a:pt x="19" y="3"/>
                    <a:pt x="14" y="0"/>
                    <a:pt x="11" y="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77" name="Google Shape;1977;p124"/>
            <p:cNvSpPr/>
            <p:nvPr/>
          </p:nvSpPr>
          <p:spPr>
            <a:xfrm>
              <a:off x="2700338" y="2697163"/>
              <a:ext cx="74613" cy="50800"/>
            </a:xfrm>
            <a:custGeom>
              <a:avLst/>
              <a:gdLst/>
              <a:ahLst/>
              <a:cxnLst/>
              <a:rect l="l" t="t" r="r" b="b"/>
              <a:pathLst>
                <a:path w="27" h="18" extrusionOk="0">
                  <a:moveTo>
                    <a:pt x="11" y="13"/>
                  </a:moveTo>
                  <a:cubicBezTo>
                    <a:pt x="17" y="11"/>
                    <a:pt x="27" y="15"/>
                    <a:pt x="27" y="10"/>
                  </a:cubicBezTo>
                  <a:cubicBezTo>
                    <a:pt x="27" y="5"/>
                    <a:pt x="10" y="0"/>
                    <a:pt x="6" y="1"/>
                  </a:cubicBezTo>
                  <a:cubicBezTo>
                    <a:pt x="5" y="2"/>
                    <a:pt x="3" y="2"/>
                    <a:pt x="2" y="1"/>
                  </a:cubicBezTo>
                  <a:cubicBezTo>
                    <a:pt x="1" y="5"/>
                    <a:pt x="1" y="11"/>
                    <a:pt x="0" y="17"/>
                  </a:cubicBezTo>
                  <a:cubicBezTo>
                    <a:pt x="0" y="17"/>
                    <a:pt x="1" y="17"/>
                    <a:pt x="1" y="17"/>
                  </a:cubicBezTo>
                  <a:cubicBezTo>
                    <a:pt x="4" y="18"/>
                    <a:pt x="4" y="16"/>
                    <a:pt x="11" y="1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78" name="Google Shape;1978;p124"/>
            <p:cNvSpPr/>
            <p:nvPr/>
          </p:nvSpPr>
          <p:spPr>
            <a:xfrm>
              <a:off x="2349500" y="2811463"/>
              <a:ext cx="93663" cy="96838"/>
            </a:xfrm>
            <a:custGeom>
              <a:avLst/>
              <a:gdLst/>
              <a:ahLst/>
              <a:cxnLst/>
              <a:rect l="l" t="t" r="r" b="b"/>
              <a:pathLst>
                <a:path w="34" h="35" extrusionOk="0">
                  <a:moveTo>
                    <a:pt x="19" y="33"/>
                  </a:moveTo>
                  <a:cubicBezTo>
                    <a:pt x="20" y="34"/>
                    <a:pt x="25" y="33"/>
                    <a:pt x="26" y="34"/>
                  </a:cubicBezTo>
                  <a:cubicBezTo>
                    <a:pt x="27" y="35"/>
                    <a:pt x="29" y="35"/>
                    <a:pt x="30" y="35"/>
                  </a:cubicBezTo>
                  <a:cubicBezTo>
                    <a:pt x="30" y="34"/>
                    <a:pt x="30" y="33"/>
                    <a:pt x="29" y="33"/>
                  </a:cubicBezTo>
                  <a:cubicBezTo>
                    <a:pt x="28" y="31"/>
                    <a:pt x="30" y="26"/>
                    <a:pt x="31" y="23"/>
                  </a:cubicBezTo>
                  <a:cubicBezTo>
                    <a:pt x="32" y="19"/>
                    <a:pt x="30" y="11"/>
                    <a:pt x="32" y="9"/>
                  </a:cubicBezTo>
                  <a:cubicBezTo>
                    <a:pt x="34" y="7"/>
                    <a:pt x="33" y="6"/>
                    <a:pt x="34" y="1"/>
                  </a:cubicBezTo>
                  <a:cubicBezTo>
                    <a:pt x="34" y="0"/>
                    <a:pt x="34" y="0"/>
                    <a:pt x="34" y="0"/>
                  </a:cubicBezTo>
                  <a:cubicBezTo>
                    <a:pt x="30" y="0"/>
                    <a:pt x="26" y="3"/>
                    <a:pt x="25" y="4"/>
                  </a:cubicBezTo>
                  <a:cubicBezTo>
                    <a:pt x="23" y="4"/>
                    <a:pt x="18" y="2"/>
                    <a:pt x="17" y="5"/>
                  </a:cubicBezTo>
                  <a:cubicBezTo>
                    <a:pt x="16" y="8"/>
                    <a:pt x="13" y="9"/>
                    <a:pt x="8" y="9"/>
                  </a:cubicBezTo>
                  <a:cubicBezTo>
                    <a:pt x="4" y="9"/>
                    <a:pt x="6" y="13"/>
                    <a:pt x="6" y="14"/>
                  </a:cubicBezTo>
                  <a:cubicBezTo>
                    <a:pt x="5" y="15"/>
                    <a:pt x="3" y="16"/>
                    <a:pt x="3" y="16"/>
                  </a:cubicBezTo>
                  <a:cubicBezTo>
                    <a:pt x="0" y="17"/>
                    <a:pt x="0" y="17"/>
                    <a:pt x="0" y="17"/>
                  </a:cubicBezTo>
                  <a:cubicBezTo>
                    <a:pt x="0" y="18"/>
                    <a:pt x="0" y="19"/>
                    <a:pt x="2" y="20"/>
                  </a:cubicBezTo>
                  <a:cubicBezTo>
                    <a:pt x="4" y="22"/>
                    <a:pt x="8" y="28"/>
                    <a:pt x="11" y="30"/>
                  </a:cubicBezTo>
                  <a:cubicBezTo>
                    <a:pt x="13" y="30"/>
                    <a:pt x="14" y="32"/>
                    <a:pt x="14" y="33"/>
                  </a:cubicBezTo>
                  <a:cubicBezTo>
                    <a:pt x="16" y="33"/>
                    <a:pt x="18" y="33"/>
                    <a:pt x="19" y="3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79" name="Google Shape;1979;p124"/>
            <p:cNvSpPr/>
            <p:nvPr/>
          </p:nvSpPr>
          <p:spPr>
            <a:xfrm>
              <a:off x="2652713" y="3035300"/>
              <a:ext cx="892175" cy="914400"/>
            </a:xfrm>
            <a:custGeom>
              <a:avLst/>
              <a:gdLst/>
              <a:ahLst/>
              <a:cxnLst/>
              <a:rect l="l" t="t" r="r" b="b"/>
              <a:pathLst>
                <a:path w="320" h="328" extrusionOk="0">
                  <a:moveTo>
                    <a:pt x="170" y="324"/>
                  </a:moveTo>
                  <a:cubicBezTo>
                    <a:pt x="175" y="320"/>
                    <a:pt x="173" y="318"/>
                    <a:pt x="176" y="314"/>
                  </a:cubicBezTo>
                  <a:cubicBezTo>
                    <a:pt x="178" y="310"/>
                    <a:pt x="176" y="308"/>
                    <a:pt x="180" y="304"/>
                  </a:cubicBezTo>
                  <a:cubicBezTo>
                    <a:pt x="184" y="301"/>
                    <a:pt x="179" y="298"/>
                    <a:pt x="184" y="296"/>
                  </a:cubicBezTo>
                  <a:cubicBezTo>
                    <a:pt x="189" y="293"/>
                    <a:pt x="189" y="298"/>
                    <a:pt x="184" y="303"/>
                  </a:cubicBezTo>
                  <a:cubicBezTo>
                    <a:pt x="180" y="308"/>
                    <a:pt x="180" y="310"/>
                    <a:pt x="185" y="306"/>
                  </a:cubicBezTo>
                  <a:cubicBezTo>
                    <a:pt x="190" y="302"/>
                    <a:pt x="192" y="296"/>
                    <a:pt x="195" y="290"/>
                  </a:cubicBezTo>
                  <a:cubicBezTo>
                    <a:pt x="198" y="284"/>
                    <a:pt x="201" y="282"/>
                    <a:pt x="203" y="281"/>
                  </a:cubicBezTo>
                  <a:cubicBezTo>
                    <a:pt x="206" y="281"/>
                    <a:pt x="206" y="274"/>
                    <a:pt x="206" y="270"/>
                  </a:cubicBezTo>
                  <a:cubicBezTo>
                    <a:pt x="205" y="265"/>
                    <a:pt x="204" y="261"/>
                    <a:pt x="206" y="258"/>
                  </a:cubicBezTo>
                  <a:cubicBezTo>
                    <a:pt x="208" y="255"/>
                    <a:pt x="206" y="252"/>
                    <a:pt x="208" y="252"/>
                  </a:cubicBezTo>
                  <a:cubicBezTo>
                    <a:pt x="211" y="252"/>
                    <a:pt x="215" y="248"/>
                    <a:pt x="219" y="244"/>
                  </a:cubicBezTo>
                  <a:cubicBezTo>
                    <a:pt x="222" y="240"/>
                    <a:pt x="225" y="240"/>
                    <a:pt x="229" y="240"/>
                  </a:cubicBezTo>
                  <a:cubicBezTo>
                    <a:pt x="233" y="239"/>
                    <a:pt x="231" y="238"/>
                    <a:pt x="234" y="237"/>
                  </a:cubicBezTo>
                  <a:cubicBezTo>
                    <a:pt x="236" y="236"/>
                    <a:pt x="238" y="234"/>
                    <a:pt x="240" y="232"/>
                  </a:cubicBezTo>
                  <a:cubicBezTo>
                    <a:pt x="242" y="231"/>
                    <a:pt x="249" y="233"/>
                    <a:pt x="253" y="233"/>
                  </a:cubicBezTo>
                  <a:cubicBezTo>
                    <a:pt x="257" y="233"/>
                    <a:pt x="260" y="233"/>
                    <a:pt x="260" y="230"/>
                  </a:cubicBezTo>
                  <a:cubicBezTo>
                    <a:pt x="260" y="228"/>
                    <a:pt x="262" y="225"/>
                    <a:pt x="265" y="225"/>
                  </a:cubicBezTo>
                  <a:cubicBezTo>
                    <a:pt x="267" y="225"/>
                    <a:pt x="268" y="225"/>
                    <a:pt x="268" y="221"/>
                  </a:cubicBezTo>
                  <a:cubicBezTo>
                    <a:pt x="268" y="218"/>
                    <a:pt x="269" y="215"/>
                    <a:pt x="272" y="214"/>
                  </a:cubicBezTo>
                  <a:cubicBezTo>
                    <a:pt x="274" y="212"/>
                    <a:pt x="274" y="209"/>
                    <a:pt x="275" y="206"/>
                  </a:cubicBezTo>
                  <a:cubicBezTo>
                    <a:pt x="275" y="204"/>
                    <a:pt x="278" y="205"/>
                    <a:pt x="278" y="202"/>
                  </a:cubicBezTo>
                  <a:cubicBezTo>
                    <a:pt x="278" y="199"/>
                    <a:pt x="279" y="195"/>
                    <a:pt x="279" y="192"/>
                  </a:cubicBezTo>
                  <a:cubicBezTo>
                    <a:pt x="279" y="190"/>
                    <a:pt x="282" y="190"/>
                    <a:pt x="283" y="188"/>
                  </a:cubicBezTo>
                  <a:cubicBezTo>
                    <a:pt x="284" y="186"/>
                    <a:pt x="282" y="184"/>
                    <a:pt x="284" y="178"/>
                  </a:cubicBezTo>
                  <a:cubicBezTo>
                    <a:pt x="286" y="172"/>
                    <a:pt x="284" y="167"/>
                    <a:pt x="284" y="162"/>
                  </a:cubicBezTo>
                  <a:cubicBezTo>
                    <a:pt x="284" y="157"/>
                    <a:pt x="284" y="152"/>
                    <a:pt x="286" y="151"/>
                  </a:cubicBezTo>
                  <a:cubicBezTo>
                    <a:pt x="288" y="149"/>
                    <a:pt x="287" y="148"/>
                    <a:pt x="285" y="147"/>
                  </a:cubicBezTo>
                  <a:cubicBezTo>
                    <a:pt x="284" y="147"/>
                    <a:pt x="285" y="145"/>
                    <a:pt x="287" y="145"/>
                  </a:cubicBezTo>
                  <a:cubicBezTo>
                    <a:pt x="288" y="145"/>
                    <a:pt x="289" y="148"/>
                    <a:pt x="292" y="147"/>
                  </a:cubicBezTo>
                  <a:cubicBezTo>
                    <a:pt x="294" y="145"/>
                    <a:pt x="296" y="139"/>
                    <a:pt x="298" y="134"/>
                  </a:cubicBezTo>
                  <a:cubicBezTo>
                    <a:pt x="300" y="129"/>
                    <a:pt x="303" y="129"/>
                    <a:pt x="306" y="128"/>
                  </a:cubicBezTo>
                  <a:cubicBezTo>
                    <a:pt x="308" y="127"/>
                    <a:pt x="314" y="121"/>
                    <a:pt x="317" y="112"/>
                  </a:cubicBezTo>
                  <a:cubicBezTo>
                    <a:pt x="320" y="104"/>
                    <a:pt x="317" y="95"/>
                    <a:pt x="315" y="89"/>
                  </a:cubicBezTo>
                  <a:cubicBezTo>
                    <a:pt x="314" y="83"/>
                    <a:pt x="312" y="84"/>
                    <a:pt x="308" y="84"/>
                  </a:cubicBezTo>
                  <a:cubicBezTo>
                    <a:pt x="305" y="85"/>
                    <a:pt x="298" y="84"/>
                    <a:pt x="289" y="74"/>
                  </a:cubicBezTo>
                  <a:cubicBezTo>
                    <a:pt x="280" y="64"/>
                    <a:pt x="272" y="65"/>
                    <a:pt x="266" y="67"/>
                  </a:cubicBezTo>
                  <a:cubicBezTo>
                    <a:pt x="260" y="68"/>
                    <a:pt x="254" y="64"/>
                    <a:pt x="250" y="63"/>
                  </a:cubicBezTo>
                  <a:cubicBezTo>
                    <a:pt x="246" y="62"/>
                    <a:pt x="242" y="67"/>
                    <a:pt x="239" y="68"/>
                  </a:cubicBezTo>
                  <a:cubicBezTo>
                    <a:pt x="236" y="69"/>
                    <a:pt x="241" y="64"/>
                    <a:pt x="241" y="60"/>
                  </a:cubicBezTo>
                  <a:cubicBezTo>
                    <a:pt x="241" y="57"/>
                    <a:pt x="230" y="52"/>
                    <a:pt x="222" y="49"/>
                  </a:cubicBezTo>
                  <a:cubicBezTo>
                    <a:pt x="214" y="46"/>
                    <a:pt x="210" y="47"/>
                    <a:pt x="210" y="53"/>
                  </a:cubicBezTo>
                  <a:cubicBezTo>
                    <a:pt x="210" y="58"/>
                    <a:pt x="207" y="51"/>
                    <a:pt x="204" y="57"/>
                  </a:cubicBezTo>
                  <a:cubicBezTo>
                    <a:pt x="202" y="62"/>
                    <a:pt x="197" y="58"/>
                    <a:pt x="200" y="57"/>
                  </a:cubicBezTo>
                  <a:cubicBezTo>
                    <a:pt x="203" y="55"/>
                    <a:pt x="206" y="51"/>
                    <a:pt x="207" y="47"/>
                  </a:cubicBezTo>
                  <a:cubicBezTo>
                    <a:pt x="208" y="44"/>
                    <a:pt x="196" y="41"/>
                    <a:pt x="191" y="43"/>
                  </a:cubicBezTo>
                  <a:cubicBezTo>
                    <a:pt x="187" y="45"/>
                    <a:pt x="189" y="51"/>
                    <a:pt x="186" y="49"/>
                  </a:cubicBezTo>
                  <a:cubicBezTo>
                    <a:pt x="182" y="47"/>
                    <a:pt x="185" y="43"/>
                    <a:pt x="188" y="43"/>
                  </a:cubicBezTo>
                  <a:cubicBezTo>
                    <a:pt x="191" y="43"/>
                    <a:pt x="194" y="37"/>
                    <a:pt x="196" y="33"/>
                  </a:cubicBezTo>
                  <a:cubicBezTo>
                    <a:pt x="198" y="29"/>
                    <a:pt x="193" y="28"/>
                    <a:pt x="189" y="24"/>
                  </a:cubicBezTo>
                  <a:cubicBezTo>
                    <a:pt x="186" y="21"/>
                    <a:pt x="187" y="10"/>
                    <a:pt x="184" y="9"/>
                  </a:cubicBezTo>
                  <a:cubicBezTo>
                    <a:pt x="180" y="12"/>
                    <a:pt x="176" y="18"/>
                    <a:pt x="174" y="22"/>
                  </a:cubicBezTo>
                  <a:cubicBezTo>
                    <a:pt x="173" y="27"/>
                    <a:pt x="170" y="24"/>
                    <a:pt x="166" y="25"/>
                  </a:cubicBezTo>
                  <a:cubicBezTo>
                    <a:pt x="161" y="27"/>
                    <a:pt x="159" y="25"/>
                    <a:pt x="158" y="23"/>
                  </a:cubicBezTo>
                  <a:cubicBezTo>
                    <a:pt x="157" y="21"/>
                    <a:pt x="152" y="23"/>
                    <a:pt x="149" y="23"/>
                  </a:cubicBezTo>
                  <a:cubicBezTo>
                    <a:pt x="146" y="22"/>
                    <a:pt x="148" y="26"/>
                    <a:pt x="145" y="28"/>
                  </a:cubicBezTo>
                  <a:cubicBezTo>
                    <a:pt x="143" y="29"/>
                    <a:pt x="138" y="25"/>
                    <a:pt x="136" y="27"/>
                  </a:cubicBezTo>
                  <a:cubicBezTo>
                    <a:pt x="134" y="30"/>
                    <a:pt x="133" y="27"/>
                    <a:pt x="132" y="29"/>
                  </a:cubicBezTo>
                  <a:cubicBezTo>
                    <a:pt x="131" y="31"/>
                    <a:pt x="127" y="30"/>
                    <a:pt x="126" y="31"/>
                  </a:cubicBezTo>
                  <a:cubicBezTo>
                    <a:pt x="125" y="32"/>
                    <a:pt x="122" y="33"/>
                    <a:pt x="118" y="28"/>
                  </a:cubicBezTo>
                  <a:cubicBezTo>
                    <a:pt x="113" y="24"/>
                    <a:pt x="114" y="16"/>
                    <a:pt x="116" y="14"/>
                  </a:cubicBezTo>
                  <a:cubicBezTo>
                    <a:pt x="118" y="13"/>
                    <a:pt x="118" y="9"/>
                    <a:pt x="115" y="7"/>
                  </a:cubicBezTo>
                  <a:cubicBezTo>
                    <a:pt x="113" y="6"/>
                    <a:pt x="115" y="1"/>
                    <a:pt x="112" y="1"/>
                  </a:cubicBezTo>
                  <a:cubicBezTo>
                    <a:pt x="109" y="0"/>
                    <a:pt x="109" y="4"/>
                    <a:pt x="107" y="5"/>
                  </a:cubicBezTo>
                  <a:cubicBezTo>
                    <a:pt x="105" y="6"/>
                    <a:pt x="99" y="10"/>
                    <a:pt x="97" y="9"/>
                  </a:cubicBezTo>
                  <a:cubicBezTo>
                    <a:pt x="95" y="9"/>
                    <a:pt x="91" y="10"/>
                    <a:pt x="91" y="12"/>
                  </a:cubicBezTo>
                  <a:cubicBezTo>
                    <a:pt x="91" y="15"/>
                    <a:pt x="89" y="14"/>
                    <a:pt x="88" y="12"/>
                  </a:cubicBezTo>
                  <a:cubicBezTo>
                    <a:pt x="88" y="10"/>
                    <a:pt x="83" y="11"/>
                    <a:pt x="81" y="10"/>
                  </a:cubicBezTo>
                  <a:cubicBezTo>
                    <a:pt x="80" y="8"/>
                    <a:pt x="73" y="9"/>
                    <a:pt x="76" y="11"/>
                  </a:cubicBezTo>
                  <a:cubicBezTo>
                    <a:pt x="79" y="12"/>
                    <a:pt x="79" y="14"/>
                    <a:pt x="79" y="17"/>
                  </a:cubicBezTo>
                  <a:cubicBezTo>
                    <a:pt x="79" y="19"/>
                    <a:pt x="81" y="18"/>
                    <a:pt x="81" y="22"/>
                  </a:cubicBezTo>
                  <a:cubicBezTo>
                    <a:pt x="81" y="25"/>
                    <a:pt x="84" y="23"/>
                    <a:pt x="85" y="23"/>
                  </a:cubicBezTo>
                  <a:cubicBezTo>
                    <a:pt x="87" y="23"/>
                    <a:pt x="87" y="25"/>
                    <a:pt x="84" y="26"/>
                  </a:cubicBezTo>
                  <a:cubicBezTo>
                    <a:pt x="82" y="26"/>
                    <a:pt x="81" y="28"/>
                    <a:pt x="80" y="30"/>
                  </a:cubicBezTo>
                  <a:cubicBezTo>
                    <a:pt x="79" y="33"/>
                    <a:pt x="77" y="31"/>
                    <a:pt x="74" y="33"/>
                  </a:cubicBezTo>
                  <a:cubicBezTo>
                    <a:pt x="72" y="35"/>
                    <a:pt x="70" y="37"/>
                    <a:pt x="69" y="36"/>
                  </a:cubicBezTo>
                  <a:cubicBezTo>
                    <a:pt x="67" y="35"/>
                    <a:pt x="66" y="36"/>
                    <a:pt x="65" y="37"/>
                  </a:cubicBezTo>
                  <a:cubicBezTo>
                    <a:pt x="63" y="38"/>
                    <a:pt x="62" y="37"/>
                    <a:pt x="60" y="35"/>
                  </a:cubicBezTo>
                  <a:cubicBezTo>
                    <a:pt x="58" y="33"/>
                    <a:pt x="57" y="30"/>
                    <a:pt x="54" y="27"/>
                  </a:cubicBezTo>
                  <a:cubicBezTo>
                    <a:pt x="52" y="27"/>
                    <a:pt x="48" y="29"/>
                    <a:pt x="46" y="29"/>
                  </a:cubicBezTo>
                  <a:cubicBezTo>
                    <a:pt x="43" y="29"/>
                    <a:pt x="34" y="28"/>
                    <a:pt x="34" y="30"/>
                  </a:cubicBezTo>
                  <a:cubicBezTo>
                    <a:pt x="33" y="31"/>
                    <a:pt x="34" y="34"/>
                    <a:pt x="36" y="34"/>
                  </a:cubicBezTo>
                  <a:cubicBezTo>
                    <a:pt x="37" y="34"/>
                    <a:pt x="40" y="35"/>
                    <a:pt x="37" y="37"/>
                  </a:cubicBezTo>
                  <a:cubicBezTo>
                    <a:pt x="34" y="40"/>
                    <a:pt x="32" y="37"/>
                    <a:pt x="32" y="42"/>
                  </a:cubicBezTo>
                  <a:cubicBezTo>
                    <a:pt x="32" y="47"/>
                    <a:pt x="38" y="50"/>
                    <a:pt x="37" y="55"/>
                  </a:cubicBezTo>
                  <a:cubicBezTo>
                    <a:pt x="36" y="57"/>
                    <a:pt x="35" y="63"/>
                    <a:pt x="35" y="66"/>
                  </a:cubicBezTo>
                  <a:cubicBezTo>
                    <a:pt x="35" y="68"/>
                    <a:pt x="34" y="76"/>
                    <a:pt x="32" y="77"/>
                  </a:cubicBezTo>
                  <a:cubicBezTo>
                    <a:pt x="30" y="77"/>
                    <a:pt x="28" y="75"/>
                    <a:pt x="25" y="77"/>
                  </a:cubicBezTo>
                  <a:cubicBezTo>
                    <a:pt x="22" y="80"/>
                    <a:pt x="19" y="78"/>
                    <a:pt x="16" y="81"/>
                  </a:cubicBezTo>
                  <a:cubicBezTo>
                    <a:pt x="12" y="83"/>
                    <a:pt x="9" y="82"/>
                    <a:pt x="8" y="86"/>
                  </a:cubicBezTo>
                  <a:cubicBezTo>
                    <a:pt x="8" y="89"/>
                    <a:pt x="5" y="90"/>
                    <a:pt x="6" y="93"/>
                  </a:cubicBezTo>
                  <a:cubicBezTo>
                    <a:pt x="7" y="96"/>
                    <a:pt x="4" y="95"/>
                    <a:pt x="2" y="97"/>
                  </a:cubicBezTo>
                  <a:cubicBezTo>
                    <a:pt x="0" y="100"/>
                    <a:pt x="3" y="101"/>
                    <a:pt x="1" y="103"/>
                  </a:cubicBezTo>
                  <a:cubicBezTo>
                    <a:pt x="0" y="104"/>
                    <a:pt x="2" y="107"/>
                    <a:pt x="3" y="110"/>
                  </a:cubicBezTo>
                  <a:cubicBezTo>
                    <a:pt x="5" y="112"/>
                    <a:pt x="7" y="114"/>
                    <a:pt x="7" y="116"/>
                  </a:cubicBezTo>
                  <a:cubicBezTo>
                    <a:pt x="6" y="119"/>
                    <a:pt x="8" y="120"/>
                    <a:pt x="11" y="120"/>
                  </a:cubicBezTo>
                  <a:cubicBezTo>
                    <a:pt x="13" y="119"/>
                    <a:pt x="11" y="124"/>
                    <a:pt x="15" y="124"/>
                  </a:cubicBezTo>
                  <a:cubicBezTo>
                    <a:pt x="19" y="124"/>
                    <a:pt x="22" y="125"/>
                    <a:pt x="23" y="123"/>
                  </a:cubicBezTo>
                  <a:cubicBezTo>
                    <a:pt x="24" y="121"/>
                    <a:pt x="27" y="119"/>
                    <a:pt x="27" y="122"/>
                  </a:cubicBezTo>
                  <a:cubicBezTo>
                    <a:pt x="27" y="125"/>
                    <a:pt x="26" y="134"/>
                    <a:pt x="29" y="133"/>
                  </a:cubicBezTo>
                  <a:cubicBezTo>
                    <a:pt x="32" y="132"/>
                    <a:pt x="37" y="132"/>
                    <a:pt x="39" y="133"/>
                  </a:cubicBezTo>
                  <a:cubicBezTo>
                    <a:pt x="42" y="134"/>
                    <a:pt x="45" y="133"/>
                    <a:pt x="46" y="131"/>
                  </a:cubicBezTo>
                  <a:cubicBezTo>
                    <a:pt x="48" y="130"/>
                    <a:pt x="50" y="130"/>
                    <a:pt x="53" y="128"/>
                  </a:cubicBezTo>
                  <a:cubicBezTo>
                    <a:pt x="56" y="126"/>
                    <a:pt x="60" y="123"/>
                    <a:pt x="63" y="123"/>
                  </a:cubicBezTo>
                  <a:cubicBezTo>
                    <a:pt x="66" y="123"/>
                    <a:pt x="71" y="121"/>
                    <a:pt x="70" y="124"/>
                  </a:cubicBezTo>
                  <a:cubicBezTo>
                    <a:pt x="70" y="126"/>
                    <a:pt x="69" y="135"/>
                    <a:pt x="73" y="140"/>
                  </a:cubicBezTo>
                  <a:cubicBezTo>
                    <a:pt x="77" y="144"/>
                    <a:pt x="79" y="146"/>
                    <a:pt x="82" y="145"/>
                  </a:cubicBezTo>
                  <a:cubicBezTo>
                    <a:pt x="86" y="145"/>
                    <a:pt x="86" y="147"/>
                    <a:pt x="88" y="146"/>
                  </a:cubicBezTo>
                  <a:cubicBezTo>
                    <a:pt x="91" y="146"/>
                    <a:pt x="89" y="149"/>
                    <a:pt x="91" y="149"/>
                  </a:cubicBezTo>
                  <a:cubicBezTo>
                    <a:pt x="94" y="149"/>
                    <a:pt x="98" y="150"/>
                    <a:pt x="98" y="152"/>
                  </a:cubicBezTo>
                  <a:cubicBezTo>
                    <a:pt x="98" y="155"/>
                    <a:pt x="105" y="153"/>
                    <a:pt x="107" y="154"/>
                  </a:cubicBezTo>
                  <a:cubicBezTo>
                    <a:pt x="109" y="156"/>
                    <a:pt x="110" y="157"/>
                    <a:pt x="110" y="160"/>
                  </a:cubicBezTo>
                  <a:cubicBezTo>
                    <a:pt x="110" y="163"/>
                    <a:pt x="114" y="165"/>
                    <a:pt x="111" y="166"/>
                  </a:cubicBezTo>
                  <a:cubicBezTo>
                    <a:pt x="109" y="167"/>
                    <a:pt x="112" y="169"/>
                    <a:pt x="112" y="173"/>
                  </a:cubicBezTo>
                  <a:cubicBezTo>
                    <a:pt x="112" y="176"/>
                    <a:pt x="116" y="177"/>
                    <a:pt x="121" y="177"/>
                  </a:cubicBezTo>
                  <a:cubicBezTo>
                    <a:pt x="126" y="176"/>
                    <a:pt x="128" y="177"/>
                    <a:pt x="128" y="181"/>
                  </a:cubicBezTo>
                  <a:cubicBezTo>
                    <a:pt x="128" y="184"/>
                    <a:pt x="131" y="185"/>
                    <a:pt x="132" y="189"/>
                  </a:cubicBezTo>
                  <a:cubicBezTo>
                    <a:pt x="134" y="192"/>
                    <a:pt x="131" y="196"/>
                    <a:pt x="131" y="199"/>
                  </a:cubicBezTo>
                  <a:cubicBezTo>
                    <a:pt x="132" y="201"/>
                    <a:pt x="130" y="203"/>
                    <a:pt x="129" y="204"/>
                  </a:cubicBezTo>
                  <a:cubicBezTo>
                    <a:pt x="131" y="207"/>
                    <a:pt x="131" y="208"/>
                    <a:pt x="129" y="209"/>
                  </a:cubicBezTo>
                  <a:cubicBezTo>
                    <a:pt x="127" y="210"/>
                    <a:pt x="132" y="213"/>
                    <a:pt x="131" y="219"/>
                  </a:cubicBezTo>
                  <a:cubicBezTo>
                    <a:pt x="130" y="224"/>
                    <a:pt x="129" y="225"/>
                    <a:pt x="135" y="225"/>
                  </a:cubicBezTo>
                  <a:cubicBezTo>
                    <a:pt x="140" y="225"/>
                    <a:pt x="140" y="227"/>
                    <a:pt x="142" y="226"/>
                  </a:cubicBezTo>
                  <a:cubicBezTo>
                    <a:pt x="144" y="225"/>
                    <a:pt x="147" y="230"/>
                    <a:pt x="147" y="233"/>
                  </a:cubicBezTo>
                  <a:cubicBezTo>
                    <a:pt x="148" y="235"/>
                    <a:pt x="150" y="242"/>
                    <a:pt x="151" y="242"/>
                  </a:cubicBezTo>
                  <a:cubicBezTo>
                    <a:pt x="152" y="242"/>
                    <a:pt x="155" y="239"/>
                    <a:pt x="158" y="240"/>
                  </a:cubicBezTo>
                  <a:cubicBezTo>
                    <a:pt x="161" y="241"/>
                    <a:pt x="157" y="251"/>
                    <a:pt x="157" y="255"/>
                  </a:cubicBezTo>
                  <a:cubicBezTo>
                    <a:pt x="159" y="254"/>
                    <a:pt x="162" y="254"/>
                    <a:pt x="163" y="255"/>
                  </a:cubicBezTo>
                  <a:cubicBezTo>
                    <a:pt x="164" y="256"/>
                    <a:pt x="165" y="265"/>
                    <a:pt x="164" y="267"/>
                  </a:cubicBezTo>
                  <a:cubicBezTo>
                    <a:pt x="163" y="269"/>
                    <a:pt x="157" y="271"/>
                    <a:pt x="154" y="273"/>
                  </a:cubicBezTo>
                  <a:cubicBezTo>
                    <a:pt x="151" y="275"/>
                    <a:pt x="144" y="282"/>
                    <a:pt x="140" y="287"/>
                  </a:cubicBezTo>
                  <a:cubicBezTo>
                    <a:pt x="138" y="291"/>
                    <a:pt x="135" y="293"/>
                    <a:pt x="133" y="296"/>
                  </a:cubicBezTo>
                  <a:cubicBezTo>
                    <a:pt x="134" y="296"/>
                    <a:pt x="135" y="296"/>
                    <a:pt x="136" y="296"/>
                  </a:cubicBezTo>
                  <a:cubicBezTo>
                    <a:pt x="137" y="295"/>
                    <a:pt x="140" y="295"/>
                    <a:pt x="142" y="298"/>
                  </a:cubicBezTo>
                  <a:cubicBezTo>
                    <a:pt x="145" y="301"/>
                    <a:pt x="145" y="304"/>
                    <a:pt x="146" y="304"/>
                  </a:cubicBezTo>
                  <a:cubicBezTo>
                    <a:pt x="147" y="303"/>
                    <a:pt x="148" y="299"/>
                    <a:pt x="151" y="302"/>
                  </a:cubicBezTo>
                  <a:cubicBezTo>
                    <a:pt x="153" y="305"/>
                    <a:pt x="158" y="308"/>
                    <a:pt x="160" y="309"/>
                  </a:cubicBezTo>
                  <a:cubicBezTo>
                    <a:pt x="161" y="311"/>
                    <a:pt x="165" y="312"/>
                    <a:pt x="165" y="316"/>
                  </a:cubicBezTo>
                  <a:cubicBezTo>
                    <a:pt x="165" y="318"/>
                    <a:pt x="164" y="323"/>
                    <a:pt x="166" y="328"/>
                  </a:cubicBezTo>
                  <a:cubicBezTo>
                    <a:pt x="167" y="326"/>
                    <a:pt x="168" y="325"/>
                    <a:pt x="170" y="324"/>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80" name="Google Shape;1980;p124"/>
            <p:cNvSpPr/>
            <p:nvPr/>
          </p:nvSpPr>
          <p:spPr>
            <a:xfrm>
              <a:off x="3005138" y="3857625"/>
              <a:ext cx="111125" cy="122238"/>
            </a:xfrm>
            <a:custGeom>
              <a:avLst/>
              <a:gdLst/>
              <a:ahLst/>
              <a:cxnLst/>
              <a:rect l="l" t="t" r="r" b="b"/>
              <a:pathLst>
                <a:path w="40" h="44" extrusionOk="0">
                  <a:moveTo>
                    <a:pt x="39" y="21"/>
                  </a:moveTo>
                  <a:cubicBezTo>
                    <a:pt x="39" y="17"/>
                    <a:pt x="35" y="16"/>
                    <a:pt x="34" y="14"/>
                  </a:cubicBezTo>
                  <a:cubicBezTo>
                    <a:pt x="32" y="13"/>
                    <a:pt x="27" y="10"/>
                    <a:pt x="25" y="7"/>
                  </a:cubicBezTo>
                  <a:cubicBezTo>
                    <a:pt x="22" y="4"/>
                    <a:pt x="21" y="8"/>
                    <a:pt x="20" y="9"/>
                  </a:cubicBezTo>
                  <a:cubicBezTo>
                    <a:pt x="19" y="9"/>
                    <a:pt x="19" y="6"/>
                    <a:pt x="16" y="3"/>
                  </a:cubicBezTo>
                  <a:cubicBezTo>
                    <a:pt x="14" y="0"/>
                    <a:pt x="11" y="0"/>
                    <a:pt x="10" y="1"/>
                  </a:cubicBezTo>
                  <a:cubicBezTo>
                    <a:pt x="9" y="1"/>
                    <a:pt x="8" y="1"/>
                    <a:pt x="7" y="1"/>
                  </a:cubicBezTo>
                  <a:cubicBezTo>
                    <a:pt x="6" y="2"/>
                    <a:pt x="5" y="4"/>
                    <a:pt x="5" y="5"/>
                  </a:cubicBezTo>
                  <a:cubicBezTo>
                    <a:pt x="5" y="9"/>
                    <a:pt x="2" y="12"/>
                    <a:pt x="2" y="19"/>
                  </a:cubicBezTo>
                  <a:cubicBezTo>
                    <a:pt x="2" y="25"/>
                    <a:pt x="0" y="24"/>
                    <a:pt x="0" y="29"/>
                  </a:cubicBezTo>
                  <a:cubicBezTo>
                    <a:pt x="0" y="34"/>
                    <a:pt x="1" y="34"/>
                    <a:pt x="2" y="34"/>
                  </a:cubicBezTo>
                  <a:cubicBezTo>
                    <a:pt x="3" y="35"/>
                    <a:pt x="2" y="36"/>
                    <a:pt x="2" y="38"/>
                  </a:cubicBezTo>
                  <a:cubicBezTo>
                    <a:pt x="2" y="38"/>
                    <a:pt x="3" y="39"/>
                    <a:pt x="5" y="39"/>
                  </a:cubicBezTo>
                  <a:cubicBezTo>
                    <a:pt x="8" y="39"/>
                    <a:pt x="11" y="40"/>
                    <a:pt x="15" y="42"/>
                  </a:cubicBezTo>
                  <a:cubicBezTo>
                    <a:pt x="19" y="44"/>
                    <a:pt x="18" y="41"/>
                    <a:pt x="21" y="42"/>
                  </a:cubicBezTo>
                  <a:cubicBezTo>
                    <a:pt x="25" y="42"/>
                    <a:pt x="29" y="43"/>
                    <a:pt x="34" y="40"/>
                  </a:cubicBezTo>
                  <a:cubicBezTo>
                    <a:pt x="36" y="39"/>
                    <a:pt x="38" y="36"/>
                    <a:pt x="40" y="33"/>
                  </a:cubicBezTo>
                  <a:cubicBezTo>
                    <a:pt x="38" y="28"/>
                    <a:pt x="39" y="23"/>
                    <a:pt x="39" y="2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81" name="Google Shape;1981;p124"/>
            <p:cNvSpPr/>
            <p:nvPr/>
          </p:nvSpPr>
          <p:spPr>
            <a:xfrm>
              <a:off x="2659063" y="3651250"/>
              <a:ext cx="454025" cy="896938"/>
            </a:xfrm>
            <a:custGeom>
              <a:avLst/>
              <a:gdLst/>
              <a:ahLst/>
              <a:cxnLst/>
              <a:rect l="l" t="t" r="r" b="b"/>
              <a:pathLst>
                <a:path w="163" h="322" extrusionOk="0">
                  <a:moveTo>
                    <a:pt x="62" y="315"/>
                  </a:moveTo>
                  <a:cubicBezTo>
                    <a:pt x="57" y="315"/>
                    <a:pt x="49" y="307"/>
                    <a:pt x="46" y="305"/>
                  </a:cubicBezTo>
                  <a:cubicBezTo>
                    <a:pt x="43" y="303"/>
                    <a:pt x="45" y="301"/>
                    <a:pt x="42" y="301"/>
                  </a:cubicBezTo>
                  <a:cubicBezTo>
                    <a:pt x="39" y="302"/>
                    <a:pt x="41" y="299"/>
                    <a:pt x="43" y="298"/>
                  </a:cubicBezTo>
                  <a:cubicBezTo>
                    <a:pt x="44" y="297"/>
                    <a:pt x="42" y="294"/>
                    <a:pt x="40" y="293"/>
                  </a:cubicBezTo>
                  <a:cubicBezTo>
                    <a:pt x="40" y="298"/>
                    <a:pt x="39" y="320"/>
                    <a:pt x="40" y="320"/>
                  </a:cubicBezTo>
                  <a:cubicBezTo>
                    <a:pt x="41" y="320"/>
                    <a:pt x="51" y="319"/>
                    <a:pt x="53" y="321"/>
                  </a:cubicBezTo>
                  <a:cubicBezTo>
                    <a:pt x="55" y="321"/>
                    <a:pt x="56" y="322"/>
                    <a:pt x="57" y="321"/>
                  </a:cubicBezTo>
                  <a:cubicBezTo>
                    <a:pt x="59" y="319"/>
                    <a:pt x="64" y="320"/>
                    <a:pt x="67" y="318"/>
                  </a:cubicBezTo>
                  <a:cubicBezTo>
                    <a:pt x="70" y="316"/>
                    <a:pt x="66" y="316"/>
                    <a:pt x="62" y="315"/>
                  </a:cubicBezTo>
                  <a:close/>
                  <a:moveTo>
                    <a:pt x="161" y="34"/>
                  </a:moveTo>
                  <a:cubicBezTo>
                    <a:pt x="160" y="33"/>
                    <a:pt x="157" y="33"/>
                    <a:pt x="155" y="34"/>
                  </a:cubicBezTo>
                  <a:cubicBezTo>
                    <a:pt x="155" y="34"/>
                    <a:pt x="155" y="34"/>
                    <a:pt x="155" y="34"/>
                  </a:cubicBezTo>
                  <a:cubicBezTo>
                    <a:pt x="156" y="38"/>
                    <a:pt x="154" y="46"/>
                    <a:pt x="151" y="46"/>
                  </a:cubicBezTo>
                  <a:cubicBezTo>
                    <a:pt x="149" y="46"/>
                    <a:pt x="147" y="50"/>
                    <a:pt x="145" y="49"/>
                  </a:cubicBezTo>
                  <a:cubicBezTo>
                    <a:pt x="143" y="49"/>
                    <a:pt x="140" y="52"/>
                    <a:pt x="138" y="51"/>
                  </a:cubicBezTo>
                  <a:cubicBezTo>
                    <a:pt x="135" y="49"/>
                    <a:pt x="132" y="51"/>
                    <a:pt x="130" y="50"/>
                  </a:cubicBezTo>
                  <a:cubicBezTo>
                    <a:pt x="128" y="49"/>
                    <a:pt x="123" y="50"/>
                    <a:pt x="123" y="48"/>
                  </a:cubicBezTo>
                  <a:cubicBezTo>
                    <a:pt x="123" y="47"/>
                    <a:pt x="125" y="47"/>
                    <a:pt x="125" y="43"/>
                  </a:cubicBezTo>
                  <a:cubicBezTo>
                    <a:pt x="125" y="39"/>
                    <a:pt x="133" y="34"/>
                    <a:pt x="132" y="32"/>
                  </a:cubicBezTo>
                  <a:cubicBezTo>
                    <a:pt x="131" y="30"/>
                    <a:pt x="118" y="27"/>
                    <a:pt x="117" y="25"/>
                  </a:cubicBezTo>
                  <a:cubicBezTo>
                    <a:pt x="115" y="22"/>
                    <a:pt x="113" y="21"/>
                    <a:pt x="108" y="20"/>
                  </a:cubicBezTo>
                  <a:cubicBezTo>
                    <a:pt x="103" y="20"/>
                    <a:pt x="103" y="17"/>
                    <a:pt x="99" y="15"/>
                  </a:cubicBezTo>
                  <a:cubicBezTo>
                    <a:pt x="95" y="12"/>
                    <a:pt x="90" y="6"/>
                    <a:pt x="88" y="3"/>
                  </a:cubicBezTo>
                  <a:cubicBezTo>
                    <a:pt x="85" y="3"/>
                    <a:pt x="81" y="2"/>
                    <a:pt x="80" y="3"/>
                  </a:cubicBezTo>
                  <a:cubicBezTo>
                    <a:pt x="79" y="5"/>
                    <a:pt x="77" y="11"/>
                    <a:pt x="75" y="8"/>
                  </a:cubicBezTo>
                  <a:cubicBezTo>
                    <a:pt x="73" y="5"/>
                    <a:pt x="69" y="5"/>
                    <a:pt x="66" y="4"/>
                  </a:cubicBezTo>
                  <a:cubicBezTo>
                    <a:pt x="62" y="4"/>
                    <a:pt x="62" y="0"/>
                    <a:pt x="59" y="4"/>
                  </a:cubicBezTo>
                  <a:cubicBezTo>
                    <a:pt x="57" y="6"/>
                    <a:pt x="55" y="8"/>
                    <a:pt x="53" y="9"/>
                  </a:cubicBezTo>
                  <a:cubicBezTo>
                    <a:pt x="52" y="13"/>
                    <a:pt x="52" y="17"/>
                    <a:pt x="51" y="19"/>
                  </a:cubicBezTo>
                  <a:cubicBezTo>
                    <a:pt x="50" y="20"/>
                    <a:pt x="42" y="24"/>
                    <a:pt x="42" y="26"/>
                  </a:cubicBezTo>
                  <a:cubicBezTo>
                    <a:pt x="42" y="28"/>
                    <a:pt x="43" y="30"/>
                    <a:pt x="41" y="32"/>
                  </a:cubicBezTo>
                  <a:cubicBezTo>
                    <a:pt x="40" y="33"/>
                    <a:pt x="45" y="39"/>
                    <a:pt x="42" y="40"/>
                  </a:cubicBezTo>
                  <a:cubicBezTo>
                    <a:pt x="39" y="42"/>
                    <a:pt x="44" y="44"/>
                    <a:pt x="42" y="46"/>
                  </a:cubicBezTo>
                  <a:cubicBezTo>
                    <a:pt x="41" y="47"/>
                    <a:pt x="37" y="48"/>
                    <a:pt x="37" y="50"/>
                  </a:cubicBezTo>
                  <a:cubicBezTo>
                    <a:pt x="37" y="51"/>
                    <a:pt x="37" y="55"/>
                    <a:pt x="35" y="56"/>
                  </a:cubicBezTo>
                  <a:cubicBezTo>
                    <a:pt x="33" y="57"/>
                    <a:pt x="31" y="61"/>
                    <a:pt x="31" y="64"/>
                  </a:cubicBezTo>
                  <a:cubicBezTo>
                    <a:pt x="31" y="66"/>
                    <a:pt x="28" y="64"/>
                    <a:pt x="29" y="68"/>
                  </a:cubicBezTo>
                  <a:cubicBezTo>
                    <a:pt x="30" y="71"/>
                    <a:pt x="32" y="75"/>
                    <a:pt x="29" y="76"/>
                  </a:cubicBezTo>
                  <a:cubicBezTo>
                    <a:pt x="27" y="77"/>
                    <a:pt x="27" y="82"/>
                    <a:pt x="26" y="82"/>
                  </a:cubicBezTo>
                  <a:cubicBezTo>
                    <a:pt x="24" y="82"/>
                    <a:pt x="24" y="88"/>
                    <a:pt x="26" y="91"/>
                  </a:cubicBezTo>
                  <a:cubicBezTo>
                    <a:pt x="28" y="94"/>
                    <a:pt x="29" y="96"/>
                    <a:pt x="29" y="99"/>
                  </a:cubicBezTo>
                  <a:cubicBezTo>
                    <a:pt x="29" y="102"/>
                    <a:pt x="31" y="103"/>
                    <a:pt x="30" y="106"/>
                  </a:cubicBezTo>
                  <a:cubicBezTo>
                    <a:pt x="30" y="109"/>
                    <a:pt x="30" y="112"/>
                    <a:pt x="28" y="113"/>
                  </a:cubicBezTo>
                  <a:cubicBezTo>
                    <a:pt x="27" y="114"/>
                    <a:pt x="28" y="118"/>
                    <a:pt x="26" y="119"/>
                  </a:cubicBezTo>
                  <a:cubicBezTo>
                    <a:pt x="24" y="120"/>
                    <a:pt x="28" y="127"/>
                    <a:pt x="26" y="129"/>
                  </a:cubicBezTo>
                  <a:cubicBezTo>
                    <a:pt x="24" y="130"/>
                    <a:pt x="20" y="131"/>
                    <a:pt x="20" y="137"/>
                  </a:cubicBezTo>
                  <a:cubicBezTo>
                    <a:pt x="20" y="142"/>
                    <a:pt x="21" y="145"/>
                    <a:pt x="20" y="147"/>
                  </a:cubicBezTo>
                  <a:cubicBezTo>
                    <a:pt x="20" y="149"/>
                    <a:pt x="23" y="149"/>
                    <a:pt x="22" y="152"/>
                  </a:cubicBezTo>
                  <a:cubicBezTo>
                    <a:pt x="22" y="155"/>
                    <a:pt x="18" y="153"/>
                    <a:pt x="17" y="155"/>
                  </a:cubicBezTo>
                  <a:cubicBezTo>
                    <a:pt x="17" y="157"/>
                    <a:pt x="18" y="161"/>
                    <a:pt x="17" y="161"/>
                  </a:cubicBezTo>
                  <a:cubicBezTo>
                    <a:pt x="16" y="161"/>
                    <a:pt x="15" y="163"/>
                    <a:pt x="15" y="166"/>
                  </a:cubicBezTo>
                  <a:cubicBezTo>
                    <a:pt x="15" y="170"/>
                    <a:pt x="13" y="170"/>
                    <a:pt x="13" y="172"/>
                  </a:cubicBezTo>
                  <a:cubicBezTo>
                    <a:pt x="12" y="173"/>
                    <a:pt x="14" y="175"/>
                    <a:pt x="14" y="177"/>
                  </a:cubicBezTo>
                  <a:cubicBezTo>
                    <a:pt x="14" y="179"/>
                    <a:pt x="16" y="186"/>
                    <a:pt x="14" y="186"/>
                  </a:cubicBezTo>
                  <a:cubicBezTo>
                    <a:pt x="12" y="186"/>
                    <a:pt x="11" y="193"/>
                    <a:pt x="13" y="194"/>
                  </a:cubicBezTo>
                  <a:cubicBezTo>
                    <a:pt x="14" y="195"/>
                    <a:pt x="14" y="197"/>
                    <a:pt x="13" y="199"/>
                  </a:cubicBezTo>
                  <a:cubicBezTo>
                    <a:pt x="13" y="200"/>
                    <a:pt x="17" y="202"/>
                    <a:pt x="15" y="204"/>
                  </a:cubicBezTo>
                  <a:cubicBezTo>
                    <a:pt x="12" y="206"/>
                    <a:pt x="14" y="209"/>
                    <a:pt x="17" y="208"/>
                  </a:cubicBezTo>
                  <a:cubicBezTo>
                    <a:pt x="19" y="207"/>
                    <a:pt x="21" y="212"/>
                    <a:pt x="18" y="212"/>
                  </a:cubicBezTo>
                  <a:cubicBezTo>
                    <a:pt x="16" y="212"/>
                    <a:pt x="13" y="212"/>
                    <a:pt x="15" y="213"/>
                  </a:cubicBezTo>
                  <a:cubicBezTo>
                    <a:pt x="17" y="215"/>
                    <a:pt x="19" y="217"/>
                    <a:pt x="16" y="219"/>
                  </a:cubicBezTo>
                  <a:cubicBezTo>
                    <a:pt x="13" y="220"/>
                    <a:pt x="16" y="222"/>
                    <a:pt x="15" y="225"/>
                  </a:cubicBezTo>
                  <a:cubicBezTo>
                    <a:pt x="14" y="228"/>
                    <a:pt x="17" y="230"/>
                    <a:pt x="15" y="231"/>
                  </a:cubicBezTo>
                  <a:cubicBezTo>
                    <a:pt x="12" y="232"/>
                    <a:pt x="16" y="236"/>
                    <a:pt x="12" y="237"/>
                  </a:cubicBezTo>
                  <a:cubicBezTo>
                    <a:pt x="9" y="237"/>
                    <a:pt x="11" y="240"/>
                    <a:pt x="9" y="242"/>
                  </a:cubicBezTo>
                  <a:cubicBezTo>
                    <a:pt x="7" y="244"/>
                    <a:pt x="12" y="247"/>
                    <a:pt x="9" y="248"/>
                  </a:cubicBezTo>
                  <a:cubicBezTo>
                    <a:pt x="7" y="250"/>
                    <a:pt x="9" y="254"/>
                    <a:pt x="6" y="254"/>
                  </a:cubicBezTo>
                  <a:cubicBezTo>
                    <a:pt x="3" y="254"/>
                    <a:pt x="2" y="257"/>
                    <a:pt x="2" y="259"/>
                  </a:cubicBezTo>
                  <a:cubicBezTo>
                    <a:pt x="1" y="261"/>
                    <a:pt x="0" y="264"/>
                    <a:pt x="2" y="267"/>
                  </a:cubicBezTo>
                  <a:cubicBezTo>
                    <a:pt x="4" y="269"/>
                    <a:pt x="1" y="271"/>
                    <a:pt x="3" y="272"/>
                  </a:cubicBezTo>
                  <a:cubicBezTo>
                    <a:pt x="5" y="273"/>
                    <a:pt x="12" y="271"/>
                    <a:pt x="11" y="274"/>
                  </a:cubicBezTo>
                  <a:cubicBezTo>
                    <a:pt x="10" y="277"/>
                    <a:pt x="10" y="283"/>
                    <a:pt x="11" y="283"/>
                  </a:cubicBezTo>
                  <a:cubicBezTo>
                    <a:pt x="12" y="283"/>
                    <a:pt x="13" y="287"/>
                    <a:pt x="15" y="287"/>
                  </a:cubicBezTo>
                  <a:cubicBezTo>
                    <a:pt x="17" y="287"/>
                    <a:pt x="26" y="286"/>
                    <a:pt x="29" y="287"/>
                  </a:cubicBezTo>
                  <a:cubicBezTo>
                    <a:pt x="31" y="287"/>
                    <a:pt x="33" y="288"/>
                    <a:pt x="34" y="289"/>
                  </a:cubicBezTo>
                  <a:cubicBezTo>
                    <a:pt x="36" y="288"/>
                    <a:pt x="40" y="291"/>
                    <a:pt x="41" y="290"/>
                  </a:cubicBezTo>
                  <a:cubicBezTo>
                    <a:pt x="42" y="289"/>
                    <a:pt x="37" y="284"/>
                    <a:pt x="37" y="283"/>
                  </a:cubicBezTo>
                  <a:cubicBezTo>
                    <a:pt x="37" y="281"/>
                    <a:pt x="36" y="278"/>
                    <a:pt x="36" y="277"/>
                  </a:cubicBezTo>
                  <a:cubicBezTo>
                    <a:pt x="36" y="275"/>
                    <a:pt x="35" y="271"/>
                    <a:pt x="38" y="269"/>
                  </a:cubicBezTo>
                  <a:cubicBezTo>
                    <a:pt x="40" y="267"/>
                    <a:pt x="40" y="266"/>
                    <a:pt x="42" y="266"/>
                  </a:cubicBezTo>
                  <a:cubicBezTo>
                    <a:pt x="44" y="266"/>
                    <a:pt x="47" y="264"/>
                    <a:pt x="47" y="260"/>
                  </a:cubicBezTo>
                  <a:cubicBezTo>
                    <a:pt x="47" y="256"/>
                    <a:pt x="49" y="254"/>
                    <a:pt x="53" y="251"/>
                  </a:cubicBezTo>
                  <a:cubicBezTo>
                    <a:pt x="57" y="248"/>
                    <a:pt x="63" y="245"/>
                    <a:pt x="62" y="243"/>
                  </a:cubicBezTo>
                  <a:cubicBezTo>
                    <a:pt x="61" y="242"/>
                    <a:pt x="64" y="237"/>
                    <a:pt x="64" y="236"/>
                  </a:cubicBezTo>
                  <a:cubicBezTo>
                    <a:pt x="64" y="234"/>
                    <a:pt x="57" y="234"/>
                    <a:pt x="55" y="233"/>
                  </a:cubicBezTo>
                  <a:cubicBezTo>
                    <a:pt x="54" y="233"/>
                    <a:pt x="46" y="228"/>
                    <a:pt x="50" y="221"/>
                  </a:cubicBezTo>
                  <a:cubicBezTo>
                    <a:pt x="54" y="215"/>
                    <a:pt x="61" y="214"/>
                    <a:pt x="63" y="214"/>
                  </a:cubicBezTo>
                  <a:cubicBezTo>
                    <a:pt x="65" y="213"/>
                    <a:pt x="63" y="210"/>
                    <a:pt x="65" y="209"/>
                  </a:cubicBezTo>
                  <a:cubicBezTo>
                    <a:pt x="67" y="208"/>
                    <a:pt x="67" y="206"/>
                    <a:pt x="67" y="204"/>
                  </a:cubicBezTo>
                  <a:cubicBezTo>
                    <a:pt x="67" y="201"/>
                    <a:pt x="67" y="196"/>
                    <a:pt x="70" y="196"/>
                  </a:cubicBezTo>
                  <a:cubicBezTo>
                    <a:pt x="74" y="195"/>
                    <a:pt x="75" y="193"/>
                    <a:pt x="73" y="193"/>
                  </a:cubicBezTo>
                  <a:cubicBezTo>
                    <a:pt x="71" y="192"/>
                    <a:pt x="70" y="190"/>
                    <a:pt x="73" y="190"/>
                  </a:cubicBezTo>
                  <a:cubicBezTo>
                    <a:pt x="76" y="189"/>
                    <a:pt x="75" y="192"/>
                    <a:pt x="77" y="192"/>
                  </a:cubicBezTo>
                  <a:cubicBezTo>
                    <a:pt x="80" y="192"/>
                    <a:pt x="84" y="188"/>
                    <a:pt x="81" y="186"/>
                  </a:cubicBezTo>
                  <a:cubicBezTo>
                    <a:pt x="78" y="184"/>
                    <a:pt x="77" y="187"/>
                    <a:pt x="75" y="188"/>
                  </a:cubicBezTo>
                  <a:cubicBezTo>
                    <a:pt x="74" y="188"/>
                    <a:pt x="72" y="185"/>
                    <a:pt x="71" y="185"/>
                  </a:cubicBezTo>
                  <a:cubicBezTo>
                    <a:pt x="69" y="185"/>
                    <a:pt x="70" y="181"/>
                    <a:pt x="69" y="179"/>
                  </a:cubicBezTo>
                  <a:cubicBezTo>
                    <a:pt x="69" y="178"/>
                    <a:pt x="68" y="174"/>
                    <a:pt x="69" y="172"/>
                  </a:cubicBezTo>
                  <a:cubicBezTo>
                    <a:pt x="70" y="170"/>
                    <a:pt x="77" y="175"/>
                    <a:pt x="82" y="175"/>
                  </a:cubicBezTo>
                  <a:cubicBezTo>
                    <a:pt x="87" y="176"/>
                    <a:pt x="91" y="173"/>
                    <a:pt x="91" y="171"/>
                  </a:cubicBezTo>
                  <a:cubicBezTo>
                    <a:pt x="91" y="169"/>
                    <a:pt x="89" y="165"/>
                    <a:pt x="92" y="163"/>
                  </a:cubicBezTo>
                  <a:cubicBezTo>
                    <a:pt x="95" y="161"/>
                    <a:pt x="92" y="160"/>
                    <a:pt x="92" y="157"/>
                  </a:cubicBezTo>
                  <a:cubicBezTo>
                    <a:pt x="91" y="154"/>
                    <a:pt x="93" y="153"/>
                    <a:pt x="94" y="154"/>
                  </a:cubicBezTo>
                  <a:cubicBezTo>
                    <a:pt x="96" y="155"/>
                    <a:pt x="106" y="155"/>
                    <a:pt x="115" y="153"/>
                  </a:cubicBezTo>
                  <a:cubicBezTo>
                    <a:pt x="124" y="151"/>
                    <a:pt x="130" y="148"/>
                    <a:pt x="130" y="145"/>
                  </a:cubicBezTo>
                  <a:cubicBezTo>
                    <a:pt x="131" y="143"/>
                    <a:pt x="136" y="137"/>
                    <a:pt x="138" y="135"/>
                  </a:cubicBezTo>
                  <a:cubicBezTo>
                    <a:pt x="139" y="133"/>
                    <a:pt x="138" y="130"/>
                    <a:pt x="134" y="129"/>
                  </a:cubicBezTo>
                  <a:cubicBezTo>
                    <a:pt x="131" y="129"/>
                    <a:pt x="131" y="125"/>
                    <a:pt x="133" y="122"/>
                  </a:cubicBezTo>
                  <a:cubicBezTo>
                    <a:pt x="135" y="120"/>
                    <a:pt x="132" y="118"/>
                    <a:pt x="128" y="118"/>
                  </a:cubicBezTo>
                  <a:cubicBezTo>
                    <a:pt x="125" y="117"/>
                    <a:pt x="120" y="115"/>
                    <a:pt x="123" y="112"/>
                  </a:cubicBezTo>
                  <a:cubicBezTo>
                    <a:pt x="124" y="111"/>
                    <a:pt x="125" y="111"/>
                    <a:pt x="126" y="112"/>
                  </a:cubicBezTo>
                  <a:cubicBezTo>
                    <a:pt x="126" y="110"/>
                    <a:pt x="127" y="109"/>
                    <a:pt x="126" y="108"/>
                  </a:cubicBezTo>
                  <a:cubicBezTo>
                    <a:pt x="125" y="108"/>
                    <a:pt x="124" y="108"/>
                    <a:pt x="124" y="103"/>
                  </a:cubicBezTo>
                  <a:cubicBezTo>
                    <a:pt x="124" y="98"/>
                    <a:pt x="126" y="99"/>
                    <a:pt x="126" y="93"/>
                  </a:cubicBezTo>
                  <a:cubicBezTo>
                    <a:pt x="126" y="86"/>
                    <a:pt x="129" y="83"/>
                    <a:pt x="129" y="79"/>
                  </a:cubicBezTo>
                  <a:cubicBezTo>
                    <a:pt x="129" y="76"/>
                    <a:pt x="135" y="72"/>
                    <a:pt x="138" y="66"/>
                  </a:cubicBezTo>
                  <a:cubicBezTo>
                    <a:pt x="142" y="61"/>
                    <a:pt x="149" y="54"/>
                    <a:pt x="152" y="52"/>
                  </a:cubicBezTo>
                  <a:cubicBezTo>
                    <a:pt x="155" y="50"/>
                    <a:pt x="161" y="48"/>
                    <a:pt x="162" y="46"/>
                  </a:cubicBezTo>
                  <a:cubicBezTo>
                    <a:pt x="163" y="44"/>
                    <a:pt x="162" y="35"/>
                    <a:pt x="161" y="34"/>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82" name="Google Shape;1982;p124"/>
            <p:cNvSpPr/>
            <p:nvPr/>
          </p:nvSpPr>
          <p:spPr>
            <a:xfrm>
              <a:off x="2608263" y="3549650"/>
              <a:ext cx="198438" cy="1016000"/>
            </a:xfrm>
            <a:custGeom>
              <a:avLst/>
              <a:gdLst/>
              <a:ahLst/>
              <a:cxnLst/>
              <a:rect l="l" t="t" r="r" b="b"/>
              <a:pathLst>
                <a:path w="71" h="364" extrusionOk="0">
                  <a:moveTo>
                    <a:pt x="33" y="323"/>
                  </a:moveTo>
                  <a:cubicBezTo>
                    <a:pt x="31" y="323"/>
                    <a:pt x="30" y="319"/>
                    <a:pt x="29" y="319"/>
                  </a:cubicBezTo>
                  <a:cubicBezTo>
                    <a:pt x="28" y="319"/>
                    <a:pt x="28" y="313"/>
                    <a:pt x="29" y="310"/>
                  </a:cubicBezTo>
                  <a:cubicBezTo>
                    <a:pt x="30" y="307"/>
                    <a:pt x="23" y="309"/>
                    <a:pt x="21" y="308"/>
                  </a:cubicBezTo>
                  <a:cubicBezTo>
                    <a:pt x="19" y="307"/>
                    <a:pt x="22" y="305"/>
                    <a:pt x="20" y="303"/>
                  </a:cubicBezTo>
                  <a:cubicBezTo>
                    <a:pt x="18" y="300"/>
                    <a:pt x="19" y="297"/>
                    <a:pt x="20" y="295"/>
                  </a:cubicBezTo>
                  <a:cubicBezTo>
                    <a:pt x="20" y="293"/>
                    <a:pt x="21" y="290"/>
                    <a:pt x="24" y="290"/>
                  </a:cubicBezTo>
                  <a:cubicBezTo>
                    <a:pt x="27" y="290"/>
                    <a:pt x="25" y="286"/>
                    <a:pt x="27" y="284"/>
                  </a:cubicBezTo>
                  <a:cubicBezTo>
                    <a:pt x="30" y="283"/>
                    <a:pt x="25" y="280"/>
                    <a:pt x="27" y="278"/>
                  </a:cubicBezTo>
                  <a:cubicBezTo>
                    <a:pt x="29" y="276"/>
                    <a:pt x="27" y="273"/>
                    <a:pt x="30" y="273"/>
                  </a:cubicBezTo>
                  <a:cubicBezTo>
                    <a:pt x="34" y="272"/>
                    <a:pt x="30" y="268"/>
                    <a:pt x="33" y="267"/>
                  </a:cubicBezTo>
                  <a:cubicBezTo>
                    <a:pt x="35" y="266"/>
                    <a:pt x="32" y="264"/>
                    <a:pt x="33" y="261"/>
                  </a:cubicBezTo>
                  <a:cubicBezTo>
                    <a:pt x="34" y="258"/>
                    <a:pt x="31" y="256"/>
                    <a:pt x="34" y="255"/>
                  </a:cubicBezTo>
                  <a:cubicBezTo>
                    <a:pt x="37" y="253"/>
                    <a:pt x="35" y="251"/>
                    <a:pt x="33" y="249"/>
                  </a:cubicBezTo>
                  <a:cubicBezTo>
                    <a:pt x="31" y="248"/>
                    <a:pt x="34" y="248"/>
                    <a:pt x="36" y="248"/>
                  </a:cubicBezTo>
                  <a:cubicBezTo>
                    <a:pt x="39" y="248"/>
                    <a:pt x="37" y="243"/>
                    <a:pt x="35" y="244"/>
                  </a:cubicBezTo>
                  <a:cubicBezTo>
                    <a:pt x="32" y="245"/>
                    <a:pt x="30" y="242"/>
                    <a:pt x="33" y="240"/>
                  </a:cubicBezTo>
                  <a:cubicBezTo>
                    <a:pt x="35" y="238"/>
                    <a:pt x="31" y="236"/>
                    <a:pt x="31" y="235"/>
                  </a:cubicBezTo>
                  <a:cubicBezTo>
                    <a:pt x="32" y="233"/>
                    <a:pt x="32" y="231"/>
                    <a:pt x="31" y="230"/>
                  </a:cubicBezTo>
                  <a:cubicBezTo>
                    <a:pt x="29" y="229"/>
                    <a:pt x="30" y="222"/>
                    <a:pt x="32" y="222"/>
                  </a:cubicBezTo>
                  <a:cubicBezTo>
                    <a:pt x="34" y="222"/>
                    <a:pt x="32" y="215"/>
                    <a:pt x="32" y="213"/>
                  </a:cubicBezTo>
                  <a:cubicBezTo>
                    <a:pt x="32" y="211"/>
                    <a:pt x="30" y="209"/>
                    <a:pt x="31" y="208"/>
                  </a:cubicBezTo>
                  <a:cubicBezTo>
                    <a:pt x="31" y="206"/>
                    <a:pt x="33" y="206"/>
                    <a:pt x="33" y="202"/>
                  </a:cubicBezTo>
                  <a:cubicBezTo>
                    <a:pt x="33" y="199"/>
                    <a:pt x="34" y="197"/>
                    <a:pt x="35" y="197"/>
                  </a:cubicBezTo>
                  <a:cubicBezTo>
                    <a:pt x="36" y="197"/>
                    <a:pt x="35" y="193"/>
                    <a:pt x="35" y="191"/>
                  </a:cubicBezTo>
                  <a:cubicBezTo>
                    <a:pt x="36" y="189"/>
                    <a:pt x="40" y="191"/>
                    <a:pt x="40" y="188"/>
                  </a:cubicBezTo>
                  <a:cubicBezTo>
                    <a:pt x="41" y="185"/>
                    <a:pt x="38" y="185"/>
                    <a:pt x="38" y="183"/>
                  </a:cubicBezTo>
                  <a:cubicBezTo>
                    <a:pt x="39" y="181"/>
                    <a:pt x="38" y="178"/>
                    <a:pt x="38" y="173"/>
                  </a:cubicBezTo>
                  <a:cubicBezTo>
                    <a:pt x="38" y="167"/>
                    <a:pt x="42" y="166"/>
                    <a:pt x="44" y="165"/>
                  </a:cubicBezTo>
                  <a:cubicBezTo>
                    <a:pt x="46" y="163"/>
                    <a:pt x="42" y="156"/>
                    <a:pt x="44" y="155"/>
                  </a:cubicBezTo>
                  <a:cubicBezTo>
                    <a:pt x="46" y="154"/>
                    <a:pt x="45" y="150"/>
                    <a:pt x="46" y="149"/>
                  </a:cubicBezTo>
                  <a:cubicBezTo>
                    <a:pt x="48" y="148"/>
                    <a:pt x="48" y="145"/>
                    <a:pt x="48" y="142"/>
                  </a:cubicBezTo>
                  <a:cubicBezTo>
                    <a:pt x="49" y="139"/>
                    <a:pt x="47" y="138"/>
                    <a:pt x="47" y="135"/>
                  </a:cubicBezTo>
                  <a:cubicBezTo>
                    <a:pt x="47" y="132"/>
                    <a:pt x="46" y="130"/>
                    <a:pt x="44" y="127"/>
                  </a:cubicBezTo>
                  <a:cubicBezTo>
                    <a:pt x="42" y="124"/>
                    <a:pt x="42" y="118"/>
                    <a:pt x="44" y="118"/>
                  </a:cubicBezTo>
                  <a:cubicBezTo>
                    <a:pt x="45" y="118"/>
                    <a:pt x="45" y="113"/>
                    <a:pt x="47" y="112"/>
                  </a:cubicBezTo>
                  <a:cubicBezTo>
                    <a:pt x="50" y="111"/>
                    <a:pt x="48" y="107"/>
                    <a:pt x="47" y="104"/>
                  </a:cubicBezTo>
                  <a:cubicBezTo>
                    <a:pt x="46" y="100"/>
                    <a:pt x="49" y="102"/>
                    <a:pt x="49" y="100"/>
                  </a:cubicBezTo>
                  <a:cubicBezTo>
                    <a:pt x="49" y="97"/>
                    <a:pt x="51" y="93"/>
                    <a:pt x="53" y="92"/>
                  </a:cubicBezTo>
                  <a:cubicBezTo>
                    <a:pt x="55" y="91"/>
                    <a:pt x="55" y="87"/>
                    <a:pt x="55" y="86"/>
                  </a:cubicBezTo>
                  <a:cubicBezTo>
                    <a:pt x="55" y="84"/>
                    <a:pt x="59" y="83"/>
                    <a:pt x="60" y="82"/>
                  </a:cubicBezTo>
                  <a:cubicBezTo>
                    <a:pt x="62" y="80"/>
                    <a:pt x="57" y="78"/>
                    <a:pt x="60" y="76"/>
                  </a:cubicBezTo>
                  <a:cubicBezTo>
                    <a:pt x="63" y="75"/>
                    <a:pt x="58" y="69"/>
                    <a:pt x="59" y="68"/>
                  </a:cubicBezTo>
                  <a:cubicBezTo>
                    <a:pt x="61" y="66"/>
                    <a:pt x="60" y="64"/>
                    <a:pt x="60" y="62"/>
                  </a:cubicBezTo>
                  <a:cubicBezTo>
                    <a:pt x="60" y="60"/>
                    <a:pt x="68" y="56"/>
                    <a:pt x="69" y="55"/>
                  </a:cubicBezTo>
                  <a:cubicBezTo>
                    <a:pt x="70" y="53"/>
                    <a:pt x="70" y="49"/>
                    <a:pt x="71" y="45"/>
                  </a:cubicBezTo>
                  <a:cubicBezTo>
                    <a:pt x="68" y="47"/>
                    <a:pt x="66" y="48"/>
                    <a:pt x="66" y="47"/>
                  </a:cubicBezTo>
                  <a:cubicBezTo>
                    <a:pt x="65" y="45"/>
                    <a:pt x="66" y="40"/>
                    <a:pt x="64" y="38"/>
                  </a:cubicBezTo>
                  <a:cubicBezTo>
                    <a:pt x="62" y="36"/>
                    <a:pt x="63" y="32"/>
                    <a:pt x="61" y="31"/>
                  </a:cubicBezTo>
                  <a:cubicBezTo>
                    <a:pt x="59" y="30"/>
                    <a:pt x="56" y="25"/>
                    <a:pt x="58" y="24"/>
                  </a:cubicBezTo>
                  <a:cubicBezTo>
                    <a:pt x="60" y="23"/>
                    <a:pt x="58" y="20"/>
                    <a:pt x="60" y="18"/>
                  </a:cubicBezTo>
                  <a:cubicBezTo>
                    <a:pt x="61" y="17"/>
                    <a:pt x="59" y="17"/>
                    <a:pt x="56" y="14"/>
                  </a:cubicBezTo>
                  <a:cubicBezTo>
                    <a:pt x="54" y="11"/>
                    <a:pt x="57" y="7"/>
                    <a:pt x="54" y="5"/>
                  </a:cubicBezTo>
                  <a:cubicBezTo>
                    <a:pt x="52" y="3"/>
                    <a:pt x="52" y="0"/>
                    <a:pt x="51" y="2"/>
                  </a:cubicBezTo>
                  <a:cubicBezTo>
                    <a:pt x="50" y="3"/>
                    <a:pt x="50" y="7"/>
                    <a:pt x="48" y="8"/>
                  </a:cubicBezTo>
                  <a:cubicBezTo>
                    <a:pt x="47" y="8"/>
                    <a:pt x="47" y="9"/>
                    <a:pt x="46" y="9"/>
                  </a:cubicBezTo>
                  <a:cubicBezTo>
                    <a:pt x="46" y="11"/>
                    <a:pt x="45" y="15"/>
                    <a:pt x="46" y="17"/>
                  </a:cubicBezTo>
                  <a:cubicBezTo>
                    <a:pt x="47" y="19"/>
                    <a:pt x="47" y="32"/>
                    <a:pt x="46" y="37"/>
                  </a:cubicBezTo>
                  <a:cubicBezTo>
                    <a:pt x="45" y="42"/>
                    <a:pt x="44" y="46"/>
                    <a:pt x="43" y="49"/>
                  </a:cubicBezTo>
                  <a:cubicBezTo>
                    <a:pt x="42" y="52"/>
                    <a:pt x="46" y="53"/>
                    <a:pt x="44" y="54"/>
                  </a:cubicBezTo>
                  <a:cubicBezTo>
                    <a:pt x="43" y="55"/>
                    <a:pt x="43" y="59"/>
                    <a:pt x="43" y="65"/>
                  </a:cubicBezTo>
                  <a:cubicBezTo>
                    <a:pt x="43" y="70"/>
                    <a:pt x="40" y="80"/>
                    <a:pt x="40" y="83"/>
                  </a:cubicBezTo>
                  <a:cubicBezTo>
                    <a:pt x="40" y="86"/>
                    <a:pt x="37" y="88"/>
                    <a:pt x="38" y="91"/>
                  </a:cubicBezTo>
                  <a:cubicBezTo>
                    <a:pt x="38" y="95"/>
                    <a:pt x="36" y="97"/>
                    <a:pt x="34" y="98"/>
                  </a:cubicBezTo>
                  <a:cubicBezTo>
                    <a:pt x="32" y="100"/>
                    <a:pt x="37" y="105"/>
                    <a:pt x="37" y="108"/>
                  </a:cubicBezTo>
                  <a:cubicBezTo>
                    <a:pt x="37" y="111"/>
                    <a:pt x="33" y="112"/>
                    <a:pt x="34" y="117"/>
                  </a:cubicBezTo>
                  <a:cubicBezTo>
                    <a:pt x="35" y="123"/>
                    <a:pt x="34" y="132"/>
                    <a:pt x="34" y="134"/>
                  </a:cubicBezTo>
                  <a:cubicBezTo>
                    <a:pt x="34" y="136"/>
                    <a:pt x="32" y="136"/>
                    <a:pt x="32" y="140"/>
                  </a:cubicBezTo>
                  <a:cubicBezTo>
                    <a:pt x="33" y="144"/>
                    <a:pt x="30" y="145"/>
                    <a:pt x="29" y="150"/>
                  </a:cubicBezTo>
                  <a:cubicBezTo>
                    <a:pt x="29" y="155"/>
                    <a:pt x="25" y="163"/>
                    <a:pt x="23" y="167"/>
                  </a:cubicBezTo>
                  <a:cubicBezTo>
                    <a:pt x="22" y="171"/>
                    <a:pt x="22" y="173"/>
                    <a:pt x="19" y="173"/>
                  </a:cubicBezTo>
                  <a:cubicBezTo>
                    <a:pt x="17" y="173"/>
                    <a:pt x="17" y="176"/>
                    <a:pt x="18" y="179"/>
                  </a:cubicBezTo>
                  <a:cubicBezTo>
                    <a:pt x="20" y="183"/>
                    <a:pt x="17" y="186"/>
                    <a:pt x="19" y="190"/>
                  </a:cubicBezTo>
                  <a:cubicBezTo>
                    <a:pt x="22" y="193"/>
                    <a:pt x="21" y="194"/>
                    <a:pt x="20" y="198"/>
                  </a:cubicBezTo>
                  <a:cubicBezTo>
                    <a:pt x="19" y="201"/>
                    <a:pt x="17" y="201"/>
                    <a:pt x="17" y="204"/>
                  </a:cubicBezTo>
                  <a:cubicBezTo>
                    <a:pt x="17" y="208"/>
                    <a:pt x="15" y="210"/>
                    <a:pt x="16" y="214"/>
                  </a:cubicBezTo>
                  <a:cubicBezTo>
                    <a:pt x="18" y="218"/>
                    <a:pt x="17" y="219"/>
                    <a:pt x="16" y="219"/>
                  </a:cubicBezTo>
                  <a:cubicBezTo>
                    <a:pt x="14" y="219"/>
                    <a:pt x="13" y="222"/>
                    <a:pt x="12" y="228"/>
                  </a:cubicBezTo>
                  <a:cubicBezTo>
                    <a:pt x="11" y="233"/>
                    <a:pt x="12" y="233"/>
                    <a:pt x="16" y="233"/>
                  </a:cubicBezTo>
                  <a:cubicBezTo>
                    <a:pt x="20" y="233"/>
                    <a:pt x="17" y="218"/>
                    <a:pt x="19" y="218"/>
                  </a:cubicBezTo>
                  <a:cubicBezTo>
                    <a:pt x="22" y="218"/>
                    <a:pt x="20" y="216"/>
                    <a:pt x="22" y="215"/>
                  </a:cubicBezTo>
                  <a:cubicBezTo>
                    <a:pt x="25" y="215"/>
                    <a:pt x="23" y="218"/>
                    <a:pt x="25" y="218"/>
                  </a:cubicBezTo>
                  <a:cubicBezTo>
                    <a:pt x="26" y="219"/>
                    <a:pt x="28" y="220"/>
                    <a:pt x="25" y="222"/>
                  </a:cubicBezTo>
                  <a:cubicBezTo>
                    <a:pt x="23" y="224"/>
                    <a:pt x="26" y="227"/>
                    <a:pt x="24" y="229"/>
                  </a:cubicBezTo>
                  <a:cubicBezTo>
                    <a:pt x="23" y="231"/>
                    <a:pt x="21" y="233"/>
                    <a:pt x="22" y="235"/>
                  </a:cubicBezTo>
                  <a:cubicBezTo>
                    <a:pt x="24" y="237"/>
                    <a:pt x="21" y="237"/>
                    <a:pt x="21" y="240"/>
                  </a:cubicBezTo>
                  <a:cubicBezTo>
                    <a:pt x="21" y="243"/>
                    <a:pt x="23" y="244"/>
                    <a:pt x="21" y="244"/>
                  </a:cubicBezTo>
                  <a:cubicBezTo>
                    <a:pt x="20" y="245"/>
                    <a:pt x="23" y="247"/>
                    <a:pt x="21" y="248"/>
                  </a:cubicBezTo>
                  <a:cubicBezTo>
                    <a:pt x="19" y="248"/>
                    <a:pt x="21" y="250"/>
                    <a:pt x="22" y="252"/>
                  </a:cubicBezTo>
                  <a:cubicBezTo>
                    <a:pt x="23" y="255"/>
                    <a:pt x="19" y="253"/>
                    <a:pt x="17" y="255"/>
                  </a:cubicBezTo>
                  <a:cubicBezTo>
                    <a:pt x="16" y="256"/>
                    <a:pt x="19" y="258"/>
                    <a:pt x="18" y="260"/>
                  </a:cubicBezTo>
                  <a:cubicBezTo>
                    <a:pt x="17" y="262"/>
                    <a:pt x="14" y="259"/>
                    <a:pt x="13" y="258"/>
                  </a:cubicBezTo>
                  <a:cubicBezTo>
                    <a:pt x="12" y="257"/>
                    <a:pt x="15" y="255"/>
                    <a:pt x="17" y="253"/>
                  </a:cubicBezTo>
                  <a:cubicBezTo>
                    <a:pt x="18" y="251"/>
                    <a:pt x="15" y="246"/>
                    <a:pt x="12" y="247"/>
                  </a:cubicBezTo>
                  <a:cubicBezTo>
                    <a:pt x="10" y="248"/>
                    <a:pt x="15" y="251"/>
                    <a:pt x="15" y="253"/>
                  </a:cubicBezTo>
                  <a:cubicBezTo>
                    <a:pt x="15" y="256"/>
                    <a:pt x="11" y="253"/>
                    <a:pt x="11" y="255"/>
                  </a:cubicBezTo>
                  <a:cubicBezTo>
                    <a:pt x="11" y="258"/>
                    <a:pt x="8" y="257"/>
                    <a:pt x="6" y="259"/>
                  </a:cubicBezTo>
                  <a:cubicBezTo>
                    <a:pt x="4" y="260"/>
                    <a:pt x="8" y="262"/>
                    <a:pt x="6" y="262"/>
                  </a:cubicBezTo>
                  <a:cubicBezTo>
                    <a:pt x="5" y="263"/>
                    <a:pt x="2" y="265"/>
                    <a:pt x="1" y="267"/>
                  </a:cubicBezTo>
                  <a:cubicBezTo>
                    <a:pt x="1" y="269"/>
                    <a:pt x="3" y="269"/>
                    <a:pt x="3" y="268"/>
                  </a:cubicBezTo>
                  <a:cubicBezTo>
                    <a:pt x="3" y="266"/>
                    <a:pt x="6" y="265"/>
                    <a:pt x="7" y="268"/>
                  </a:cubicBezTo>
                  <a:cubicBezTo>
                    <a:pt x="8" y="270"/>
                    <a:pt x="9" y="268"/>
                    <a:pt x="12" y="268"/>
                  </a:cubicBezTo>
                  <a:cubicBezTo>
                    <a:pt x="14" y="269"/>
                    <a:pt x="14" y="272"/>
                    <a:pt x="13" y="272"/>
                  </a:cubicBezTo>
                  <a:cubicBezTo>
                    <a:pt x="11" y="272"/>
                    <a:pt x="10" y="275"/>
                    <a:pt x="10" y="277"/>
                  </a:cubicBezTo>
                  <a:cubicBezTo>
                    <a:pt x="10" y="280"/>
                    <a:pt x="15" y="277"/>
                    <a:pt x="17" y="278"/>
                  </a:cubicBezTo>
                  <a:cubicBezTo>
                    <a:pt x="20" y="279"/>
                    <a:pt x="19" y="282"/>
                    <a:pt x="18" y="281"/>
                  </a:cubicBezTo>
                  <a:cubicBezTo>
                    <a:pt x="16" y="280"/>
                    <a:pt x="14" y="278"/>
                    <a:pt x="12" y="280"/>
                  </a:cubicBezTo>
                  <a:cubicBezTo>
                    <a:pt x="11" y="282"/>
                    <a:pt x="9" y="281"/>
                    <a:pt x="8" y="280"/>
                  </a:cubicBezTo>
                  <a:cubicBezTo>
                    <a:pt x="6" y="280"/>
                    <a:pt x="0" y="283"/>
                    <a:pt x="2" y="285"/>
                  </a:cubicBezTo>
                  <a:cubicBezTo>
                    <a:pt x="4" y="286"/>
                    <a:pt x="4" y="288"/>
                    <a:pt x="5" y="288"/>
                  </a:cubicBezTo>
                  <a:cubicBezTo>
                    <a:pt x="6" y="288"/>
                    <a:pt x="8" y="287"/>
                    <a:pt x="9" y="286"/>
                  </a:cubicBezTo>
                  <a:cubicBezTo>
                    <a:pt x="10" y="284"/>
                    <a:pt x="12" y="283"/>
                    <a:pt x="13" y="286"/>
                  </a:cubicBezTo>
                  <a:cubicBezTo>
                    <a:pt x="13" y="289"/>
                    <a:pt x="9" y="288"/>
                    <a:pt x="8" y="290"/>
                  </a:cubicBezTo>
                  <a:cubicBezTo>
                    <a:pt x="8" y="291"/>
                    <a:pt x="6" y="293"/>
                    <a:pt x="4" y="294"/>
                  </a:cubicBezTo>
                  <a:cubicBezTo>
                    <a:pt x="2" y="296"/>
                    <a:pt x="4" y="299"/>
                    <a:pt x="6" y="298"/>
                  </a:cubicBezTo>
                  <a:cubicBezTo>
                    <a:pt x="8" y="297"/>
                    <a:pt x="5" y="300"/>
                    <a:pt x="8" y="300"/>
                  </a:cubicBezTo>
                  <a:cubicBezTo>
                    <a:pt x="10" y="301"/>
                    <a:pt x="11" y="299"/>
                    <a:pt x="10" y="297"/>
                  </a:cubicBezTo>
                  <a:cubicBezTo>
                    <a:pt x="10" y="295"/>
                    <a:pt x="12" y="291"/>
                    <a:pt x="14" y="293"/>
                  </a:cubicBezTo>
                  <a:cubicBezTo>
                    <a:pt x="16" y="295"/>
                    <a:pt x="13" y="297"/>
                    <a:pt x="13" y="299"/>
                  </a:cubicBezTo>
                  <a:cubicBezTo>
                    <a:pt x="13" y="301"/>
                    <a:pt x="11" y="303"/>
                    <a:pt x="11" y="305"/>
                  </a:cubicBezTo>
                  <a:cubicBezTo>
                    <a:pt x="11" y="307"/>
                    <a:pt x="9" y="306"/>
                    <a:pt x="9" y="308"/>
                  </a:cubicBezTo>
                  <a:cubicBezTo>
                    <a:pt x="9" y="310"/>
                    <a:pt x="4" y="309"/>
                    <a:pt x="7" y="310"/>
                  </a:cubicBezTo>
                  <a:cubicBezTo>
                    <a:pt x="9" y="312"/>
                    <a:pt x="5" y="314"/>
                    <a:pt x="6" y="315"/>
                  </a:cubicBezTo>
                  <a:cubicBezTo>
                    <a:pt x="8" y="316"/>
                    <a:pt x="9" y="313"/>
                    <a:pt x="11" y="314"/>
                  </a:cubicBezTo>
                  <a:cubicBezTo>
                    <a:pt x="13" y="315"/>
                    <a:pt x="12" y="315"/>
                    <a:pt x="15" y="314"/>
                  </a:cubicBezTo>
                  <a:cubicBezTo>
                    <a:pt x="17" y="313"/>
                    <a:pt x="19" y="316"/>
                    <a:pt x="16" y="317"/>
                  </a:cubicBezTo>
                  <a:cubicBezTo>
                    <a:pt x="14" y="317"/>
                    <a:pt x="12" y="320"/>
                    <a:pt x="13" y="320"/>
                  </a:cubicBezTo>
                  <a:cubicBezTo>
                    <a:pt x="14" y="321"/>
                    <a:pt x="17" y="319"/>
                    <a:pt x="17" y="321"/>
                  </a:cubicBezTo>
                  <a:cubicBezTo>
                    <a:pt x="18" y="323"/>
                    <a:pt x="20" y="323"/>
                    <a:pt x="20" y="320"/>
                  </a:cubicBezTo>
                  <a:cubicBezTo>
                    <a:pt x="20" y="318"/>
                    <a:pt x="25" y="320"/>
                    <a:pt x="25" y="322"/>
                  </a:cubicBezTo>
                  <a:cubicBezTo>
                    <a:pt x="26" y="324"/>
                    <a:pt x="21" y="325"/>
                    <a:pt x="18" y="325"/>
                  </a:cubicBezTo>
                  <a:cubicBezTo>
                    <a:pt x="16" y="324"/>
                    <a:pt x="14" y="327"/>
                    <a:pt x="16" y="330"/>
                  </a:cubicBezTo>
                  <a:cubicBezTo>
                    <a:pt x="18" y="332"/>
                    <a:pt x="20" y="330"/>
                    <a:pt x="22" y="328"/>
                  </a:cubicBezTo>
                  <a:cubicBezTo>
                    <a:pt x="24" y="326"/>
                    <a:pt x="33" y="326"/>
                    <a:pt x="34" y="328"/>
                  </a:cubicBezTo>
                  <a:cubicBezTo>
                    <a:pt x="35" y="330"/>
                    <a:pt x="30" y="329"/>
                    <a:pt x="29" y="330"/>
                  </a:cubicBezTo>
                  <a:cubicBezTo>
                    <a:pt x="29" y="331"/>
                    <a:pt x="25" y="332"/>
                    <a:pt x="24" y="331"/>
                  </a:cubicBezTo>
                  <a:cubicBezTo>
                    <a:pt x="24" y="329"/>
                    <a:pt x="20" y="331"/>
                    <a:pt x="20" y="334"/>
                  </a:cubicBezTo>
                  <a:cubicBezTo>
                    <a:pt x="19" y="336"/>
                    <a:pt x="17" y="336"/>
                    <a:pt x="20" y="337"/>
                  </a:cubicBezTo>
                  <a:cubicBezTo>
                    <a:pt x="23" y="338"/>
                    <a:pt x="22" y="333"/>
                    <a:pt x="27" y="334"/>
                  </a:cubicBezTo>
                  <a:cubicBezTo>
                    <a:pt x="32" y="334"/>
                    <a:pt x="35" y="329"/>
                    <a:pt x="36" y="332"/>
                  </a:cubicBezTo>
                  <a:cubicBezTo>
                    <a:pt x="38" y="335"/>
                    <a:pt x="32" y="337"/>
                    <a:pt x="30" y="335"/>
                  </a:cubicBezTo>
                  <a:cubicBezTo>
                    <a:pt x="28" y="334"/>
                    <a:pt x="26" y="337"/>
                    <a:pt x="26" y="339"/>
                  </a:cubicBezTo>
                  <a:cubicBezTo>
                    <a:pt x="26" y="342"/>
                    <a:pt x="20" y="339"/>
                    <a:pt x="17" y="338"/>
                  </a:cubicBezTo>
                  <a:cubicBezTo>
                    <a:pt x="15" y="338"/>
                    <a:pt x="16" y="341"/>
                    <a:pt x="18" y="344"/>
                  </a:cubicBezTo>
                  <a:cubicBezTo>
                    <a:pt x="21" y="346"/>
                    <a:pt x="22" y="343"/>
                    <a:pt x="25" y="345"/>
                  </a:cubicBezTo>
                  <a:cubicBezTo>
                    <a:pt x="28" y="347"/>
                    <a:pt x="28" y="349"/>
                    <a:pt x="31" y="347"/>
                  </a:cubicBezTo>
                  <a:cubicBezTo>
                    <a:pt x="33" y="345"/>
                    <a:pt x="31" y="346"/>
                    <a:pt x="29" y="345"/>
                  </a:cubicBezTo>
                  <a:cubicBezTo>
                    <a:pt x="28" y="344"/>
                    <a:pt x="29" y="341"/>
                    <a:pt x="32" y="342"/>
                  </a:cubicBezTo>
                  <a:cubicBezTo>
                    <a:pt x="36" y="344"/>
                    <a:pt x="40" y="341"/>
                    <a:pt x="39" y="337"/>
                  </a:cubicBezTo>
                  <a:cubicBezTo>
                    <a:pt x="37" y="332"/>
                    <a:pt x="42" y="330"/>
                    <a:pt x="46" y="329"/>
                  </a:cubicBezTo>
                  <a:cubicBezTo>
                    <a:pt x="50" y="328"/>
                    <a:pt x="48" y="332"/>
                    <a:pt x="45" y="333"/>
                  </a:cubicBezTo>
                  <a:cubicBezTo>
                    <a:pt x="42" y="334"/>
                    <a:pt x="41" y="335"/>
                    <a:pt x="43" y="338"/>
                  </a:cubicBezTo>
                  <a:cubicBezTo>
                    <a:pt x="46" y="340"/>
                    <a:pt x="49" y="336"/>
                    <a:pt x="51" y="338"/>
                  </a:cubicBezTo>
                  <a:cubicBezTo>
                    <a:pt x="53" y="340"/>
                    <a:pt x="47" y="340"/>
                    <a:pt x="46" y="341"/>
                  </a:cubicBezTo>
                  <a:cubicBezTo>
                    <a:pt x="45" y="343"/>
                    <a:pt x="50" y="346"/>
                    <a:pt x="47" y="347"/>
                  </a:cubicBezTo>
                  <a:cubicBezTo>
                    <a:pt x="44" y="349"/>
                    <a:pt x="45" y="341"/>
                    <a:pt x="43" y="341"/>
                  </a:cubicBezTo>
                  <a:cubicBezTo>
                    <a:pt x="41" y="340"/>
                    <a:pt x="40" y="341"/>
                    <a:pt x="42" y="346"/>
                  </a:cubicBezTo>
                  <a:cubicBezTo>
                    <a:pt x="43" y="350"/>
                    <a:pt x="39" y="346"/>
                    <a:pt x="38" y="344"/>
                  </a:cubicBezTo>
                  <a:cubicBezTo>
                    <a:pt x="36" y="342"/>
                    <a:pt x="33" y="345"/>
                    <a:pt x="36" y="347"/>
                  </a:cubicBezTo>
                  <a:cubicBezTo>
                    <a:pt x="38" y="349"/>
                    <a:pt x="31" y="347"/>
                    <a:pt x="31" y="350"/>
                  </a:cubicBezTo>
                  <a:cubicBezTo>
                    <a:pt x="31" y="354"/>
                    <a:pt x="34" y="351"/>
                    <a:pt x="37" y="352"/>
                  </a:cubicBezTo>
                  <a:cubicBezTo>
                    <a:pt x="41" y="352"/>
                    <a:pt x="39" y="357"/>
                    <a:pt x="41" y="359"/>
                  </a:cubicBezTo>
                  <a:cubicBezTo>
                    <a:pt x="44" y="361"/>
                    <a:pt x="42" y="353"/>
                    <a:pt x="44" y="353"/>
                  </a:cubicBezTo>
                  <a:cubicBezTo>
                    <a:pt x="47" y="352"/>
                    <a:pt x="44" y="358"/>
                    <a:pt x="50" y="360"/>
                  </a:cubicBezTo>
                  <a:cubicBezTo>
                    <a:pt x="55" y="362"/>
                    <a:pt x="50" y="359"/>
                    <a:pt x="53" y="357"/>
                  </a:cubicBezTo>
                  <a:cubicBezTo>
                    <a:pt x="55" y="355"/>
                    <a:pt x="59" y="363"/>
                    <a:pt x="61" y="363"/>
                  </a:cubicBezTo>
                  <a:cubicBezTo>
                    <a:pt x="64" y="364"/>
                    <a:pt x="62" y="360"/>
                    <a:pt x="60" y="358"/>
                  </a:cubicBezTo>
                  <a:cubicBezTo>
                    <a:pt x="58" y="356"/>
                    <a:pt x="62" y="357"/>
                    <a:pt x="65" y="358"/>
                  </a:cubicBezTo>
                  <a:cubicBezTo>
                    <a:pt x="67" y="359"/>
                    <a:pt x="70" y="359"/>
                    <a:pt x="70" y="357"/>
                  </a:cubicBezTo>
                  <a:cubicBezTo>
                    <a:pt x="70" y="356"/>
                    <a:pt x="71" y="356"/>
                    <a:pt x="71" y="357"/>
                  </a:cubicBezTo>
                  <a:cubicBezTo>
                    <a:pt x="69" y="355"/>
                    <a:pt x="59" y="356"/>
                    <a:pt x="58" y="356"/>
                  </a:cubicBezTo>
                  <a:cubicBezTo>
                    <a:pt x="57" y="356"/>
                    <a:pt x="58" y="334"/>
                    <a:pt x="58" y="329"/>
                  </a:cubicBezTo>
                  <a:cubicBezTo>
                    <a:pt x="58" y="329"/>
                    <a:pt x="57" y="329"/>
                    <a:pt x="57" y="329"/>
                  </a:cubicBezTo>
                  <a:cubicBezTo>
                    <a:pt x="55" y="329"/>
                    <a:pt x="50" y="330"/>
                    <a:pt x="51" y="326"/>
                  </a:cubicBezTo>
                  <a:cubicBezTo>
                    <a:pt x="51" y="326"/>
                    <a:pt x="51" y="325"/>
                    <a:pt x="52" y="325"/>
                  </a:cubicBezTo>
                  <a:cubicBezTo>
                    <a:pt x="51" y="324"/>
                    <a:pt x="49" y="323"/>
                    <a:pt x="47" y="323"/>
                  </a:cubicBezTo>
                  <a:cubicBezTo>
                    <a:pt x="44" y="322"/>
                    <a:pt x="35" y="323"/>
                    <a:pt x="33" y="323"/>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83" name="Google Shape;1983;p124"/>
            <p:cNvSpPr/>
            <p:nvPr/>
          </p:nvSpPr>
          <p:spPr>
            <a:xfrm>
              <a:off x="2903538" y="3595688"/>
              <a:ext cx="198438" cy="200025"/>
            </a:xfrm>
            <a:custGeom>
              <a:avLst/>
              <a:gdLst/>
              <a:ahLst/>
              <a:cxnLst/>
              <a:rect l="l" t="t" r="r" b="b"/>
              <a:pathLst>
                <a:path w="71" h="72" extrusionOk="0">
                  <a:moveTo>
                    <a:pt x="68" y="39"/>
                  </a:moveTo>
                  <a:cubicBezTo>
                    <a:pt x="65" y="38"/>
                    <a:pt x="62" y="41"/>
                    <a:pt x="61" y="41"/>
                  </a:cubicBezTo>
                  <a:cubicBezTo>
                    <a:pt x="60" y="41"/>
                    <a:pt x="58" y="34"/>
                    <a:pt x="57" y="32"/>
                  </a:cubicBezTo>
                  <a:cubicBezTo>
                    <a:pt x="57" y="29"/>
                    <a:pt x="54" y="24"/>
                    <a:pt x="52" y="25"/>
                  </a:cubicBezTo>
                  <a:cubicBezTo>
                    <a:pt x="50" y="26"/>
                    <a:pt x="50" y="24"/>
                    <a:pt x="45" y="24"/>
                  </a:cubicBezTo>
                  <a:cubicBezTo>
                    <a:pt x="39" y="24"/>
                    <a:pt x="40" y="23"/>
                    <a:pt x="41" y="18"/>
                  </a:cubicBezTo>
                  <a:cubicBezTo>
                    <a:pt x="42" y="12"/>
                    <a:pt x="37" y="9"/>
                    <a:pt x="39" y="8"/>
                  </a:cubicBezTo>
                  <a:cubicBezTo>
                    <a:pt x="41" y="7"/>
                    <a:pt x="41" y="6"/>
                    <a:pt x="39" y="3"/>
                  </a:cubicBezTo>
                  <a:cubicBezTo>
                    <a:pt x="38" y="4"/>
                    <a:pt x="38" y="4"/>
                    <a:pt x="38" y="4"/>
                  </a:cubicBezTo>
                  <a:cubicBezTo>
                    <a:pt x="36" y="4"/>
                    <a:pt x="33" y="1"/>
                    <a:pt x="30" y="1"/>
                  </a:cubicBezTo>
                  <a:cubicBezTo>
                    <a:pt x="27" y="1"/>
                    <a:pt x="23" y="0"/>
                    <a:pt x="21" y="2"/>
                  </a:cubicBezTo>
                  <a:cubicBezTo>
                    <a:pt x="18" y="3"/>
                    <a:pt x="14" y="1"/>
                    <a:pt x="11" y="3"/>
                  </a:cubicBezTo>
                  <a:cubicBezTo>
                    <a:pt x="8" y="5"/>
                    <a:pt x="5" y="9"/>
                    <a:pt x="5" y="11"/>
                  </a:cubicBezTo>
                  <a:cubicBezTo>
                    <a:pt x="5" y="12"/>
                    <a:pt x="4" y="23"/>
                    <a:pt x="2" y="23"/>
                  </a:cubicBezTo>
                  <a:cubicBezTo>
                    <a:pt x="2" y="23"/>
                    <a:pt x="1" y="23"/>
                    <a:pt x="0" y="23"/>
                  </a:cubicBezTo>
                  <a:cubicBezTo>
                    <a:pt x="2" y="26"/>
                    <a:pt x="7" y="32"/>
                    <a:pt x="11" y="35"/>
                  </a:cubicBezTo>
                  <a:cubicBezTo>
                    <a:pt x="15" y="37"/>
                    <a:pt x="15" y="40"/>
                    <a:pt x="20" y="40"/>
                  </a:cubicBezTo>
                  <a:cubicBezTo>
                    <a:pt x="25" y="41"/>
                    <a:pt x="27" y="42"/>
                    <a:pt x="29" y="45"/>
                  </a:cubicBezTo>
                  <a:cubicBezTo>
                    <a:pt x="30" y="47"/>
                    <a:pt x="43" y="50"/>
                    <a:pt x="44" y="52"/>
                  </a:cubicBezTo>
                  <a:cubicBezTo>
                    <a:pt x="45" y="54"/>
                    <a:pt x="37" y="59"/>
                    <a:pt x="37" y="63"/>
                  </a:cubicBezTo>
                  <a:cubicBezTo>
                    <a:pt x="37" y="67"/>
                    <a:pt x="35" y="67"/>
                    <a:pt x="35" y="68"/>
                  </a:cubicBezTo>
                  <a:cubicBezTo>
                    <a:pt x="35" y="70"/>
                    <a:pt x="40" y="69"/>
                    <a:pt x="42" y="70"/>
                  </a:cubicBezTo>
                  <a:cubicBezTo>
                    <a:pt x="44" y="71"/>
                    <a:pt x="47" y="69"/>
                    <a:pt x="50" y="71"/>
                  </a:cubicBezTo>
                  <a:cubicBezTo>
                    <a:pt x="52" y="72"/>
                    <a:pt x="55" y="69"/>
                    <a:pt x="57" y="69"/>
                  </a:cubicBezTo>
                  <a:cubicBezTo>
                    <a:pt x="59" y="70"/>
                    <a:pt x="61" y="66"/>
                    <a:pt x="63" y="66"/>
                  </a:cubicBezTo>
                  <a:cubicBezTo>
                    <a:pt x="66" y="66"/>
                    <a:pt x="68" y="58"/>
                    <a:pt x="67" y="54"/>
                  </a:cubicBezTo>
                  <a:cubicBezTo>
                    <a:pt x="67" y="51"/>
                    <a:pt x="71" y="41"/>
                    <a:pt x="68" y="3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84" name="Google Shape;1984;p124"/>
            <p:cNvSpPr/>
            <p:nvPr/>
          </p:nvSpPr>
          <p:spPr>
            <a:xfrm>
              <a:off x="2382838" y="2903538"/>
              <a:ext cx="71438" cy="58738"/>
            </a:xfrm>
            <a:custGeom>
              <a:avLst/>
              <a:gdLst/>
              <a:ahLst/>
              <a:cxnLst/>
              <a:rect l="l" t="t" r="r" b="b"/>
              <a:pathLst>
                <a:path w="26" h="21" extrusionOk="0">
                  <a:moveTo>
                    <a:pt x="25" y="17"/>
                  </a:moveTo>
                  <a:cubicBezTo>
                    <a:pt x="25" y="16"/>
                    <a:pt x="25" y="14"/>
                    <a:pt x="26" y="12"/>
                  </a:cubicBezTo>
                  <a:cubicBezTo>
                    <a:pt x="23" y="9"/>
                    <a:pt x="20" y="4"/>
                    <a:pt x="18" y="2"/>
                  </a:cubicBezTo>
                  <a:cubicBezTo>
                    <a:pt x="17" y="2"/>
                    <a:pt x="15" y="2"/>
                    <a:pt x="14" y="1"/>
                  </a:cubicBezTo>
                  <a:cubicBezTo>
                    <a:pt x="13" y="0"/>
                    <a:pt x="8" y="1"/>
                    <a:pt x="7" y="0"/>
                  </a:cubicBezTo>
                  <a:cubicBezTo>
                    <a:pt x="6" y="0"/>
                    <a:pt x="4" y="0"/>
                    <a:pt x="2" y="0"/>
                  </a:cubicBezTo>
                  <a:cubicBezTo>
                    <a:pt x="3" y="1"/>
                    <a:pt x="2" y="2"/>
                    <a:pt x="1" y="3"/>
                  </a:cubicBezTo>
                  <a:cubicBezTo>
                    <a:pt x="0" y="4"/>
                    <a:pt x="0" y="8"/>
                    <a:pt x="4" y="10"/>
                  </a:cubicBezTo>
                  <a:cubicBezTo>
                    <a:pt x="8" y="11"/>
                    <a:pt x="6" y="9"/>
                    <a:pt x="8" y="9"/>
                  </a:cubicBezTo>
                  <a:cubicBezTo>
                    <a:pt x="10" y="9"/>
                    <a:pt x="10" y="12"/>
                    <a:pt x="12" y="12"/>
                  </a:cubicBezTo>
                  <a:cubicBezTo>
                    <a:pt x="14" y="12"/>
                    <a:pt x="18" y="14"/>
                    <a:pt x="18" y="17"/>
                  </a:cubicBezTo>
                  <a:cubicBezTo>
                    <a:pt x="17" y="20"/>
                    <a:pt x="19" y="21"/>
                    <a:pt x="22" y="21"/>
                  </a:cubicBezTo>
                  <a:cubicBezTo>
                    <a:pt x="23" y="21"/>
                    <a:pt x="23" y="21"/>
                    <a:pt x="24" y="21"/>
                  </a:cubicBezTo>
                  <a:cubicBezTo>
                    <a:pt x="25" y="19"/>
                    <a:pt x="25" y="18"/>
                    <a:pt x="25" y="1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85" name="Google Shape;1985;p124"/>
            <p:cNvSpPr/>
            <p:nvPr/>
          </p:nvSpPr>
          <p:spPr>
            <a:xfrm>
              <a:off x="2449513" y="2932113"/>
              <a:ext cx="130175" cy="63500"/>
            </a:xfrm>
            <a:custGeom>
              <a:avLst/>
              <a:gdLst/>
              <a:ahLst/>
              <a:cxnLst/>
              <a:rect l="l" t="t" r="r" b="b"/>
              <a:pathLst>
                <a:path w="47" h="23" extrusionOk="0">
                  <a:moveTo>
                    <a:pt x="42" y="7"/>
                  </a:moveTo>
                  <a:cubicBezTo>
                    <a:pt x="39" y="3"/>
                    <a:pt x="34" y="3"/>
                    <a:pt x="31" y="1"/>
                  </a:cubicBezTo>
                  <a:cubicBezTo>
                    <a:pt x="28" y="0"/>
                    <a:pt x="23" y="2"/>
                    <a:pt x="19" y="6"/>
                  </a:cubicBezTo>
                  <a:cubicBezTo>
                    <a:pt x="15" y="10"/>
                    <a:pt x="10" y="7"/>
                    <a:pt x="7" y="5"/>
                  </a:cubicBezTo>
                  <a:cubicBezTo>
                    <a:pt x="5" y="5"/>
                    <a:pt x="4" y="3"/>
                    <a:pt x="2" y="2"/>
                  </a:cubicBezTo>
                  <a:cubicBezTo>
                    <a:pt x="1" y="4"/>
                    <a:pt x="1" y="6"/>
                    <a:pt x="1" y="7"/>
                  </a:cubicBezTo>
                  <a:cubicBezTo>
                    <a:pt x="1" y="8"/>
                    <a:pt x="1" y="9"/>
                    <a:pt x="0" y="11"/>
                  </a:cubicBezTo>
                  <a:cubicBezTo>
                    <a:pt x="4" y="12"/>
                    <a:pt x="8" y="13"/>
                    <a:pt x="10" y="16"/>
                  </a:cubicBezTo>
                  <a:cubicBezTo>
                    <a:pt x="13" y="19"/>
                    <a:pt x="15" y="17"/>
                    <a:pt x="16" y="20"/>
                  </a:cubicBezTo>
                  <a:cubicBezTo>
                    <a:pt x="18" y="23"/>
                    <a:pt x="22" y="20"/>
                    <a:pt x="23" y="18"/>
                  </a:cubicBezTo>
                  <a:cubicBezTo>
                    <a:pt x="23" y="16"/>
                    <a:pt x="21" y="16"/>
                    <a:pt x="20" y="14"/>
                  </a:cubicBezTo>
                  <a:cubicBezTo>
                    <a:pt x="20" y="12"/>
                    <a:pt x="24" y="13"/>
                    <a:pt x="25" y="10"/>
                  </a:cubicBezTo>
                  <a:cubicBezTo>
                    <a:pt x="25" y="7"/>
                    <a:pt x="31" y="6"/>
                    <a:pt x="33" y="7"/>
                  </a:cubicBezTo>
                  <a:cubicBezTo>
                    <a:pt x="36" y="8"/>
                    <a:pt x="38" y="10"/>
                    <a:pt x="36" y="13"/>
                  </a:cubicBezTo>
                  <a:cubicBezTo>
                    <a:pt x="34" y="15"/>
                    <a:pt x="38" y="18"/>
                    <a:pt x="41" y="21"/>
                  </a:cubicBezTo>
                  <a:cubicBezTo>
                    <a:pt x="43" y="19"/>
                    <a:pt x="45" y="16"/>
                    <a:pt x="46" y="16"/>
                  </a:cubicBezTo>
                  <a:cubicBezTo>
                    <a:pt x="46" y="15"/>
                    <a:pt x="47" y="14"/>
                    <a:pt x="47" y="13"/>
                  </a:cubicBezTo>
                  <a:cubicBezTo>
                    <a:pt x="46" y="12"/>
                    <a:pt x="44" y="10"/>
                    <a:pt x="42" y="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86" name="Google Shape;1986;p124"/>
            <p:cNvSpPr/>
            <p:nvPr/>
          </p:nvSpPr>
          <p:spPr>
            <a:xfrm>
              <a:off x="2538413" y="2867025"/>
              <a:ext cx="268288" cy="382588"/>
            </a:xfrm>
            <a:custGeom>
              <a:avLst/>
              <a:gdLst/>
              <a:ahLst/>
              <a:cxnLst/>
              <a:rect l="l" t="t" r="r" b="b"/>
              <a:pathLst>
                <a:path w="96" h="137" extrusionOk="0">
                  <a:moveTo>
                    <a:pt x="15" y="100"/>
                  </a:moveTo>
                  <a:cubicBezTo>
                    <a:pt x="17" y="101"/>
                    <a:pt x="20" y="101"/>
                    <a:pt x="21" y="100"/>
                  </a:cubicBezTo>
                  <a:cubicBezTo>
                    <a:pt x="22" y="99"/>
                    <a:pt x="24" y="101"/>
                    <a:pt x="27" y="104"/>
                  </a:cubicBezTo>
                  <a:cubicBezTo>
                    <a:pt x="27" y="104"/>
                    <a:pt x="27" y="104"/>
                    <a:pt x="27" y="105"/>
                  </a:cubicBezTo>
                  <a:cubicBezTo>
                    <a:pt x="30" y="104"/>
                    <a:pt x="33" y="104"/>
                    <a:pt x="34" y="104"/>
                  </a:cubicBezTo>
                  <a:cubicBezTo>
                    <a:pt x="36" y="106"/>
                    <a:pt x="36" y="111"/>
                    <a:pt x="39" y="111"/>
                  </a:cubicBezTo>
                  <a:cubicBezTo>
                    <a:pt x="42" y="111"/>
                    <a:pt x="44" y="114"/>
                    <a:pt x="44" y="116"/>
                  </a:cubicBezTo>
                  <a:cubicBezTo>
                    <a:pt x="44" y="118"/>
                    <a:pt x="47" y="119"/>
                    <a:pt x="47" y="121"/>
                  </a:cubicBezTo>
                  <a:cubicBezTo>
                    <a:pt x="47" y="124"/>
                    <a:pt x="55" y="123"/>
                    <a:pt x="56" y="122"/>
                  </a:cubicBezTo>
                  <a:cubicBezTo>
                    <a:pt x="57" y="121"/>
                    <a:pt x="60" y="121"/>
                    <a:pt x="61" y="122"/>
                  </a:cubicBezTo>
                  <a:cubicBezTo>
                    <a:pt x="62" y="123"/>
                    <a:pt x="65" y="121"/>
                    <a:pt x="66" y="121"/>
                  </a:cubicBezTo>
                  <a:cubicBezTo>
                    <a:pt x="68" y="122"/>
                    <a:pt x="73" y="124"/>
                    <a:pt x="72" y="126"/>
                  </a:cubicBezTo>
                  <a:cubicBezTo>
                    <a:pt x="71" y="128"/>
                    <a:pt x="67" y="131"/>
                    <a:pt x="68" y="133"/>
                  </a:cubicBezTo>
                  <a:cubicBezTo>
                    <a:pt x="69" y="134"/>
                    <a:pt x="72" y="135"/>
                    <a:pt x="73" y="137"/>
                  </a:cubicBezTo>
                  <a:cubicBezTo>
                    <a:pt x="73" y="137"/>
                    <a:pt x="73" y="137"/>
                    <a:pt x="73" y="137"/>
                  </a:cubicBezTo>
                  <a:cubicBezTo>
                    <a:pt x="75" y="136"/>
                    <a:pt x="76" y="128"/>
                    <a:pt x="76" y="126"/>
                  </a:cubicBezTo>
                  <a:cubicBezTo>
                    <a:pt x="76" y="123"/>
                    <a:pt x="77" y="117"/>
                    <a:pt x="78" y="115"/>
                  </a:cubicBezTo>
                  <a:cubicBezTo>
                    <a:pt x="79" y="110"/>
                    <a:pt x="73" y="107"/>
                    <a:pt x="73" y="102"/>
                  </a:cubicBezTo>
                  <a:cubicBezTo>
                    <a:pt x="73" y="97"/>
                    <a:pt x="75" y="100"/>
                    <a:pt x="78" y="97"/>
                  </a:cubicBezTo>
                  <a:cubicBezTo>
                    <a:pt x="81" y="95"/>
                    <a:pt x="78" y="94"/>
                    <a:pt x="77" y="94"/>
                  </a:cubicBezTo>
                  <a:cubicBezTo>
                    <a:pt x="75" y="94"/>
                    <a:pt x="74" y="91"/>
                    <a:pt x="75" y="90"/>
                  </a:cubicBezTo>
                  <a:cubicBezTo>
                    <a:pt x="75" y="88"/>
                    <a:pt x="84" y="89"/>
                    <a:pt x="87" y="89"/>
                  </a:cubicBezTo>
                  <a:cubicBezTo>
                    <a:pt x="90" y="89"/>
                    <a:pt x="96" y="86"/>
                    <a:pt x="96" y="86"/>
                  </a:cubicBezTo>
                  <a:cubicBezTo>
                    <a:pt x="96" y="85"/>
                    <a:pt x="96" y="83"/>
                    <a:pt x="94" y="82"/>
                  </a:cubicBezTo>
                  <a:cubicBezTo>
                    <a:pt x="92" y="80"/>
                    <a:pt x="93" y="78"/>
                    <a:pt x="95" y="76"/>
                  </a:cubicBezTo>
                  <a:cubicBezTo>
                    <a:pt x="96" y="74"/>
                    <a:pt x="94" y="72"/>
                    <a:pt x="91" y="70"/>
                  </a:cubicBezTo>
                  <a:cubicBezTo>
                    <a:pt x="89" y="67"/>
                    <a:pt x="91" y="59"/>
                    <a:pt x="93" y="55"/>
                  </a:cubicBezTo>
                  <a:cubicBezTo>
                    <a:pt x="96" y="51"/>
                    <a:pt x="89" y="52"/>
                    <a:pt x="84" y="52"/>
                  </a:cubicBezTo>
                  <a:cubicBezTo>
                    <a:pt x="80" y="53"/>
                    <a:pt x="76" y="51"/>
                    <a:pt x="73" y="47"/>
                  </a:cubicBezTo>
                  <a:cubicBezTo>
                    <a:pt x="70" y="44"/>
                    <a:pt x="66" y="46"/>
                    <a:pt x="59" y="46"/>
                  </a:cubicBezTo>
                  <a:cubicBezTo>
                    <a:pt x="52" y="46"/>
                    <a:pt x="53" y="39"/>
                    <a:pt x="54" y="36"/>
                  </a:cubicBezTo>
                  <a:cubicBezTo>
                    <a:pt x="54" y="33"/>
                    <a:pt x="50" y="32"/>
                    <a:pt x="50" y="30"/>
                  </a:cubicBezTo>
                  <a:cubicBezTo>
                    <a:pt x="50" y="28"/>
                    <a:pt x="48" y="28"/>
                    <a:pt x="46" y="29"/>
                  </a:cubicBezTo>
                  <a:cubicBezTo>
                    <a:pt x="45" y="29"/>
                    <a:pt x="46" y="26"/>
                    <a:pt x="48" y="25"/>
                  </a:cubicBezTo>
                  <a:cubicBezTo>
                    <a:pt x="49" y="23"/>
                    <a:pt x="49" y="22"/>
                    <a:pt x="49" y="19"/>
                  </a:cubicBezTo>
                  <a:cubicBezTo>
                    <a:pt x="49" y="16"/>
                    <a:pt x="54" y="13"/>
                    <a:pt x="56" y="10"/>
                  </a:cubicBezTo>
                  <a:cubicBezTo>
                    <a:pt x="57" y="9"/>
                    <a:pt x="57" y="9"/>
                    <a:pt x="58" y="8"/>
                  </a:cubicBezTo>
                  <a:cubicBezTo>
                    <a:pt x="59" y="7"/>
                    <a:pt x="59" y="7"/>
                    <a:pt x="60" y="7"/>
                  </a:cubicBezTo>
                  <a:cubicBezTo>
                    <a:pt x="64" y="6"/>
                    <a:pt x="66" y="4"/>
                    <a:pt x="62" y="2"/>
                  </a:cubicBezTo>
                  <a:cubicBezTo>
                    <a:pt x="59" y="0"/>
                    <a:pt x="57" y="5"/>
                    <a:pt x="53" y="6"/>
                  </a:cubicBezTo>
                  <a:cubicBezTo>
                    <a:pt x="49" y="6"/>
                    <a:pt x="49" y="9"/>
                    <a:pt x="46" y="10"/>
                  </a:cubicBezTo>
                  <a:cubicBezTo>
                    <a:pt x="44" y="11"/>
                    <a:pt x="39" y="10"/>
                    <a:pt x="39" y="12"/>
                  </a:cubicBezTo>
                  <a:cubicBezTo>
                    <a:pt x="39" y="15"/>
                    <a:pt x="37" y="12"/>
                    <a:pt x="35" y="12"/>
                  </a:cubicBezTo>
                  <a:cubicBezTo>
                    <a:pt x="33" y="11"/>
                    <a:pt x="28" y="16"/>
                    <a:pt x="28" y="19"/>
                  </a:cubicBezTo>
                  <a:cubicBezTo>
                    <a:pt x="28" y="21"/>
                    <a:pt x="29" y="24"/>
                    <a:pt x="25" y="26"/>
                  </a:cubicBezTo>
                  <a:cubicBezTo>
                    <a:pt x="21" y="29"/>
                    <a:pt x="19" y="34"/>
                    <a:pt x="17" y="36"/>
                  </a:cubicBezTo>
                  <a:cubicBezTo>
                    <a:pt x="16" y="36"/>
                    <a:pt x="16" y="36"/>
                    <a:pt x="15" y="36"/>
                  </a:cubicBezTo>
                  <a:cubicBezTo>
                    <a:pt x="15" y="37"/>
                    <a:pt x="14" y="38"/>
                    <a:pt x="14" y="39"/>
                  </a:cubicBezTo>
                  <a:cubicBezTo>
                    <a:pt x="13" y="39"/>
                    <a:pt x="11" y="42"/>
                    <a:pt x="9" y="44"/>
                  </a:cubicBezTo>
                  <a:cubicBezTo>
                    <a:pt x="10" y="45"/>
                    <a:pt x="10" y="46"/>
                    <a:pt x="11" y="46"/>
                  </a:cubicBezTo>
                  <a:cubicBezTo>
                    <a:pt x="14" y="49"/>
                    <a:pt x="12" y="51"/>
                    <a:pt x="13" y="53"/>
                  </a:cubicBezTo>
                  <a:cubicBezTo>
                    <a:pt x="13" y="54"/>
                    <a:pt x="14" y="56"/>
                    <a:pt x="13" y="57"/>
                  </a:cubicBezTo>
                  <a:cubicBezTo>
                    <a:pt x="11" y="58"/>
                    <a:pt x="13" y="68"/>
                    <a:pt x="14" y="70"/>
                  </a:cubicBezTo>
                  <a:cubicBezTo>
                    <a:pt x="16" y="71"/>
                    <a:pt x="14" y="73"/>
                    <a:pt x="12" y="77"/>
                  </a:cubicBezTo>
                  <a:cubicBezTo>
                    <a:pt x="11" y="80"/>
                    <a:pt x="9" y="82"/>
                    <a:pt x="6" y="82"/>
                  </a:cubicBezTo>
                  <a:cubicBezTo>
                    <a:pt x="3" y="82"/>
                    <a:pt x="3" y="87"/>
                    <a:pt x="2" y="87"/>
                  </a:cubicBezTo>
                  <a:cubicBezTo>
                    <a:pt x="1" y="87"/>
                    <a:pt x="0" y="89"/>
                    <a:pt x="0" y="90"/>
                  </a:cubicBezTo>
                  <a:cubicBezTo>
                    <a:pt x="3" y="93"/>
                    <a:pt x="8" y="96"/>
                    <a:pt x="10" y="96"/>
                  </a:cubicBezTo>
                  <a:cubicBezTo>
                    <a:pt x="12" y="96"/>
                    <a:pt x="13" y="98"/>
                    <a:pt x="15" y="100"/>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87" name="Google Shape;1987;p124"/>
            <p:cNvSpPr/>
            <p:nvPr/>
          </p:nvSpPr>
          <p:spPr>
            <a:xfrm>
              <a:off x="2751138" y="3371850"/>
              <a:ext cx="276225" cy="312738"/>
            </a:xfrm>
            <a:custGeom>
              <a:avLst/>
              <a:gdLst/>
              <a:ahLst/>
              <a:cxnLst/>
              <a:rect l="l" t="t" r="r" b="b"/>
              <a:pathLst>
                <a:path w="99" h="112" extrusionOk="0">
                  <a:moveTo>
                    <a:pt x="97" y="68"/>
                  </a:moveTo>
                  <a:cubicBezTo>
                    <a:pt x="96" y="64"/>
                    <a:pt x="93" y="63"/>
                    <a:pt x="93" y="60"/>
                  </a:cubicBezTo>
                  <a:cubicBezTo>
                    <a:pt x="93" y="56"/>
                    <a:pt x="91" y="55"/>
                    <a:pt x="86" y="56"/>
                  </a:cubicBezTo>
                  <a:cubicBezTo>
                    <a:pt x="81" y="56"/>
                    <a:pt x="77" y="55"/>
                    <a:pt x="77" y="52"/>
                  </a:cubicBezTo>
                  <a:cubicBezTo>
                    <a:pt x="77" y="48"/>
                    <a:pt x="74" y="46"/>
                    <a:pt x="76" y="45"/>
                  </a:cubicBezTo>
                  <a:cubicBezTo>
                    <a:pt x="79" y="44"/>
                    <a:pt x="75" y="42"/>
                    <a:pt x="75" y="39"/>
                  </a:cubicBezTo>
                  <a:cubicBezTo>
                    <a:pt x="75" y="36"/>
                    <a:pt x="74" y="35"/>
                    <a:pt x="72" y="33"/>
                  </a:cubicBezTo>
                  <a:cubicBezTo>
                    <a:pt x="70" y="32"/>
                    <a:pt x="63" y="34"/>
                    <a:pt x="63" y="31"/>
                  </a:cubicBezTo>
                  <a:cubicBezTo>
                    <a:pt x="63" y="29"/>
                    <a:pt x="59" y="28"/>
                    <a:pt x="56" y="28"/>
                  </a:cubicBezTo>
                  <a:cubicBezTo>
                    <a:pt x="54" y="28"/>
                    <a:pt x="56" y="25"/>
                    <a:pt x="53" y="25"/>
                  </a:cubicBezTo>
                  <a:cubicBezTo>
                    <a:pt x="51" y="26"/>
                    <a:pt x="51" y="24"/>
                    <a:pt x="47" y="24"/>
                  </a:cubicBezTo>
                  <a:cubicBezTo>
                    <a:pt x="44" y="25"/>
                    <a:pt x="42" y="23"/>
                    <a:pt x="38" y="19"/>
                  </a:cubicBezTo>
                  <a:cubicBezTo>
                    <a:pt x="34" y="14"/>
                    <a:pt x="35" y="5"/>
                    <a:pt x="35" y="3"/>
                  </a:cubicBezTo>
                  <a:cubicBezTo>
                    <a:pt x="36" y="0"/>
                    <a:pt x="31" y="2"/>
                    <a:pt x="28" y="2"/>
                  </a:cubicBezTo>
                  <a:cubicBezTo>
                    <a:pt x="25" y="2"/>
                    <a:pt x="21" y="5"/>
                    <a:pt x="18" y="7"/>
                  </a:cubicBezTo>
                  <a:cubicBezTo>
                    <a:pt x="15" y="9"/>
                    <a:pt x="13" y="9"/>
                    <a:pt x="11" y="10"/>
                  </a:cubicBezTo>
                  <a:cubicBezTo>
                    <a:pt x="10" y="12"/>
                    <a:pt x="7" y="13"/>
                    <a:pt x="4" y="12"/>
                  </a:cubicBezTo>
                  <a:cubicBezTo>
                    <a:pt x="4" y="12"/>
                    <a:pt x="3" y="11"/>
                    <a:pt x="2" y="11"/>
                  </a:cubicBezTo>
                  <a:cubicBezTo>
                    <a:pt x="3" y="15"/>
                    <a:pt x="6" y="20"/>
                    <a:pt x="7" y="23"/>
                  </a:cubicBezTo>
                  <a:cubicBezTo>
                    <a:pt x="8" y="25"/>
                    <a:pt x="6" y="26"/>
                    <a:pt x="5" y="27"/>
                  </a:cubicBezTo>
                  <a:cubicBezTo>
                    <a:pt x="4" y="28"/>
                    <a:pt x="6" y="36"/>
                    <a:pt x="6" y="38"/>
                  </a:cubicBezTo>
                  <a:cubicBezTo>
                    <a:pt x="6" y="40"/>
                    <a:pt x="2" y="44"/>
                    <a:pt x="4" y="45"/>
                  </a:cubicBezTo>
                  <a:cubicBezTo>
                    <a:pt x="5" y="46"/>
                    <a:pt x="2" y="50"/>
                    <a:pt x="2" y="52"/>
                  </a:cubicBezTo>
                  <a:cubicBezTo>
                    <a:pt x="2" y="54"/>
                    <a:pt x="5" y="54"/>
                    <a:pt x="5" y="56"/>
                  </a:cubicBezTo>
                  <a:cubicBezTo>
                    <a:pt x="5" y="57"/>
                    <a:pt x="2" y="61"/>
                    <a:pt x="1" y="62"/>
                  </a:cubicBezTo>
                  <a:cubicBezTo>
                    <a:pt x="0" y="63"/>
                    <a:pt x="0" y="64"/>
                    <a:pt x="0" y="65"/>
                  </a:cubicBezTo>
                  <a:cubicBezTo>
                    <a:pt x="1" y="65"/>
                    <a:pt x="1" y="67"/>
                    <a:pt x="3" y="69"/>
                  </a:cubicBezTo>
                  <a:cubicBezTo>
                    <a:pt x="6" y="71"/>
                    <a:pt x="3" y="75"/>
                    <a:pt x="5" y="78"/>
                  </a:cubicBezTo>
                  <a:cubicBezTo>
                    <a:pt x="8" y="81"/>
                    <a:pt x="10" y="81"/>
                    <a:pt x="9" y="82"/>
                  </a:cubicBezTo>
                  <a:cubicBezTo>
                    <a:pt x="7" y="84"/>
                    <a:pt x="9" y="87"/>
                    <a:pt x="7" y="88"/>
                  </a:cubicBezTo>
                  <a:cubicBezTo>
                    <a:pt x="5" y="89"/>
                    <a:pt x="8" y="94"/>
                    <a:pt x="10" y="95"/>
                  </a:cubicBezTo>
                  <a:cubicBezTo>
                    <a:pt x="12" y="96"/>
                    <a:pt x="11" y="100"/>
                    <a:pt x="13" y="102"/>
                  </a:cubicBezTo>
                  <a:cubicBezTo>
                    <a:pt x="15" y="104"/>
                    <a:pt x="14" y="109"/>
                    <a:pt x="15" y="111"/>
                  </a:cubicBezTo>
                  <a:cubicBezTo>
                    <a:pt x="15" y="112"/>
                    <a:pt x="22" y="108"/>
                    <a:pt x="26" y="104"/>
                  </a:cubicBezTo>
                  <a:cubicBezTo>
                    <a:pt x="29" y="100"/>
                    <a:pt x="29" y="104"/>
                    <a:pt x="33" y="104"/>
                  </a:cubicBezTo>
                  <a:cubicBezTo>
                    <a:pt x="36" y="105"/>
                    <a:pt x="40" y="105"/>
                    <a:pt x="42" y="108"/>
                  </a:cubicBezTo>
                  <a:cubicBezTo>
                    <a:pt x="44" y="111"/>
                    <a:pt x="46" y="105"/>
                    <a:pt x="47" y="103"/>
                  </a:cubicBezTo>
                  <a:cubicBezTo>
                    <a:pt x="48" y="102"/>
                    <a:pt x="56" y="104"/>
                    <a:pt x="57" y="103"/>
                  </a:cubicBezTo>
                  <a:cubicBezTo>
                    <a:pt x="59" y="103"/>
                    <a:pt x="60" y="92"/>
                    <a:pt x="60" y="91"/>
                  </a:cubicBezTo>
                  <a:cubicBezTo>
                    <a:pt x="60" y="89"/>
                    <a:pt x="63" y="85"/>
                    <a:pt x="66" y="83"/>
                  </a:cubicBezTo>
                  <a:cubicBezTo>
                    <a:pt x="69" y="81"/>
                    <a:pt x="73" y="83"/>
                    <a:pt x="76" y="82"/>
                  </a:cubicBezTo>
                  <a:cubicBezTo>
                    <a:pt x="78" y="80"/>
                    <a:pt x="82" y="81"/>
                    <a:pt x="85" y="81"/>
                  </a:cubicBezTo>
                  <a:cubicBezTo>
                    <a:pt x="88" y="81"/>
                    <a:pt x="91" y="84"/>
                    <a:pt x="93" y="84"/>
                  </a:cubicBezTo>
                  <a:cubicBezTo>
                    <a:pt x="94" y="84"/>
                    <a:pt x="97" y="81"/>
                    <a:pt x="96" y="78"/>
                  </a:cubicBezTo>
                  <a:cubicBezTo>
                    <a:pt x="96" y="75"/>
                    <a:pt x="99" y="71"/>
                    <a:pt x="97" y="68"/>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88" name="Google Shape;1988;p124"/>
            <p:cNvSpPr/>
            <p:nvPr/>
          </p:nvSpPr>
          <p:spPr>
            <a:xfrm>
              <a:off x="2482850" y="3157538"/>
              <a:ext cx="290513" cy="417513"/>
            </a:xfrm>
            <a:custGeom>
              <a:avLst/>
              <a:gdLst/>
              <a:ahLst/>
              <a:cxnLst/>
              <a:rect l="l" t="t" r="r" b="b"/>
              <a:pathLst>
                <a:path w="104" h="150" extrusionOk="0">
                  <a:moveTo>
                    <a:pt x="96" y="143"/>
                  </a:moveTo>
                  <a:cubicBezTo>
                    <a:pt x="96" y="142"/>
                    <a:pt x="96" y="142"/>
                    <a:pt x="96" y="142"/>
                  </a:cubicBezTo>
                  <a:cubicBezTo>
                    <a:pt x="96" y="141"/>
                    <a:pt x="96" y="140"/>
                    <a:pt x="97" y="139"/>
                  </a:cubicBezTo>
                  <a:cubicBezTo>
                    <a:pt x="98" y="138"/>
                    <a:pt x="101" y="134"/>
                    <a:pt x="101" y="133"/>
                  </a:cubicBezTo>
                  <a:cubicBezTo>
                    <a:pt x="101" y="131"/>
                    <a:pt x="98" y="131"/>
                    <a:pt x="98" y="129"/>
                  </a:cubicBezTo>
                  <a:cubicBezTo>
                    <a:pt x="98" y="127"/>
                    <a:pt x="101" y="123"/>
                    <a:pt x="100" y="122"/>
                  </a:cubicBezTo>
                  <a:cubicBezTo>
                    <a:pt x="98" y="121"/>
                    <a:pt x="102" y="117"/>
                    <a:pt x="102" y="115"/>
                  </a:cubicBezTo>
                  <a:cubicBezTo>
                    <a:pt x="102" y="113"/>
                    <a:pt x="100" y="105"/>
                    <a:pt x="101" y="104"/>
                  </a:cubicBezTo>
                  <a:cubicBezTo>
                    <a:pt x="102" y="103"/>
                    <a:pt x="104" y="102"/>
                    <a:pt x="103" y="100"/>
                  </a:cubicBezTo>
                  <a:cubicBezTo>
                    <a:pt x="102" y="97"/>
                    <a:pt x="99" y="92"/>
                    <a:pt x="98" y="88"/>
                  </a:cubicBezTo>
                  <a:cubicBezTo>
                    <a:pt x="95" y="88"/>
                    <a:pt x="92" y="88"/>
                    <a:pt x="90" y="89"/>
                  </a:cubicBezTo>
                  <a:cubicBezTo>
                    <a:pt x="87" y="90"/>
                    <a:pt x="88" y="81"/>
                    <a:pt x="88" y="78"/>
                  </a:cubicBezTo>
                  <a:cubicBezTo>
                    <a:pt x="88" y="75"/>
                    <a:pt x="85" y="77"/>
                    <a:pt x="84" y="79"/>
                  </a:cubicBezTo>
                  <a:cubicBezTo>
                    <a:pt x="83" y="81"/>
                    <a:pt x="80" y="80"/>
                    <a:pt x="76" y="80"/>
                  </a:cubicBezTo>
                  <a:cubicBezTo>
                    <a:pt x="72" y="80"/>
                    <a:pt x="74" y="75"/>
                    <a:pt x="72" y="76"/>
                  </a:cubicBezTo>
                  <a:cubicBezTo>
                    <a:pt x="69" y="76"/>
                    <a:pt x="67" y="75"/>
                    <a:pt x="68" y="72"/>
                  </a:cubicBezTo>
                  <a:cubicBezTo>
                    <a:pt x="68" y="70"/>
                    <a:pt x="66" y="68"/>
                    <a:pt x="64" y="66"/>
                  </a:cubicBezTo>
                  <a:cubicBezTo>
                    <a:pt x="63" y="63"/>
                    <a:pt x="61" y="60"/>
                    <a:pt x="62" y="59"/>
                  </a:cubicBezTo>
                  <a:cubicBezTo>
                    <a:pt x="64" y="57"/>
                    <a:pt x="61" y="56"/>
                    <a:pt x="63" y="53"/>
                  </a:cubicBezTo>
                  <a:cubicBezTo>
                    <a:pt x="65" y="51"/>
                    <a:pt x="68" y="52"/>
                    <a:pt x="67" y="49"/>
                  </a:cubicBezTo>
                  <a:cubicBezTo>
                    <a:pt x="66" y="46"/>
                    <a:pt x="69" y="45"/>
                    <a:pt x="69" y="42"/>
                  </a:cubicBezTo>
                  <a:cubicBezTo>
                    <a:pt x="70" y="38"/>
                    <a:pt x="73" y="39"/>
                    <a:pt x="77" y="37"/>
                  </a:cubicBezTo>
                  <a:cubicBezTo>
                    <a:pt x="80" y="34"/>
                    <a:pt x="83" y="36"/>
                    <a:pt x="86" y="33"/>
                  </a:cubicBezTo>
                  <a:cubicBezTo>
                    <a:pt x="89" y="31"/>
                    <a:pt x="91" y="33"/>
                    <a:pt x="93" y="33"/>
                  </a:cubicBezTo>
                  <a:cubicBezTo>
                    <a:pt x="92" y="31"/>
                    <a:pt x="89" y="30"/>
                    <a:pt x="88" y="29"/>
                  </a:cubicBezTo>
                  <a:cubicBezTo>
                    <a:pt x="87" y="27"/>
                    <a:pt x="91" y="24"/>
                    <a:pt x="92" y="22"/>
                  </a:cubicBezTo>
                  <a:cubicBezTo>
                    <a:pt x="93" y="20"/>
                    <a:pt x="88" y="18"/>
                    <a:pt x="86" y="17"/>
                  </a:cubicBezTo>
                  <a:cubicBezTo>
                    <a:pt x="85" y="17"/>
                    <a:pt x="82" y="19"/>
                    <a:pt x="81" y="18"/>
                  </a:cubicBezTo>
                  <a:cubicBezTo>
                    <a:pt x="80" y="17"/>
                    <a:pt x="77" y="17"/>
                    <a:pt x="76" y="18"/>
                  </a:cubicBezTo>
                  <a:cubicBezTo>
                    <a:pt x="75" y="19"/>
                    <a:pt x="67" y="20"/>
                    <a:pt x="67" y="17"/>
                  </a:cubicBezTo>
                  <a:cubicBezTo>
                    <a:pt x="67" y="15"/>
                    <a:pt x="64" y="14"/>
                    <a:pt x="64" y="12"/>
                  </a:cubicBezTo>
                  <a:cubicBezTo>
                    <a:pt x="64" y="10"/>
                    <a:pt x="62" y="7"/>
                    <a:pt x="59" y="7"/>
                  </a:cubicBezTo>
                  <a:cubicBezTo>
                    <a:pt x="56" y="7"/>
                    <a:pt x="56" y="2"/>
                    <a:pt x="54" y="0"/>
                  </a:cubicBezTo>
                  <a:cubicBezTo>
                    <a:pt x="53" y="0"/>
                    <a:pt x="50" y="0"/>
                    <a:pt x="47" y="1"/>
                  </a:cubicBezTo>
                  <a:cubicBezTo>
                    <a:pt x="50" y="4"/>
                    <a:pt x="51" y="5"/>
                    <a:pt x="49" y="6"/>
                  </a:cubicBezTo>
                  <a:cubicBezTo>
                    <a:pt x="47" y="8"/>
                    <a:pt x="49" y="9"/>
                    <a:pt x="45" y="15"/>
                  </a:cubicBezTo>
                  <a:cubicBezTo>
                    <a:pt x="40" y="20"/>
                    <a:pt x="33" y="22"/>
                    <a:pt x="29" y="23"/>
                  </a:cubicBezTo>
                  <a:cubicBezTo>
                    <a:pt x="25" y="24"/>
                    <a:pt x="24" y="31"/>
                    <a:pt x="22" y="36"/>
                  </a:cubicBezTo>
                  <a:cubicBezTo>
                    <a:pt x="20" y="41"/>
                    <a:pt x="18" y="39"/>
                    <a:pt x="16" y="36"/>
                  </a:cubicBezTo>
                  <a:cubicBezTo>
                    <a:pt x="14" y="33"/>
                    <a:pt x="12" y="37"/>
                    <a:pt x="10" y="35"/>
                  </a:cubicBezTo>
                  <a:cubicBezTo>
                    <a:pt x="7" y="32"/>
                    <a:pt x="8" y="32"/>
                    <a:pt x="10" y="31"/>
                  </a:cubicBezTo>
                  <a:cubicBezTo>
                    <a:pt x="10" y="30"/>
                    <a:pt x="10" y="28"/>
                    <a:pt x="8" y="26"/>
                  </a:cubicBezTo>
                  <a:cubicBezTo>
                    <a:pt x="6" y="27"/>
                    <a:pt x="3" y="31"/>
                    <a:pt x="2" y="33"/>
                  </a:cubicBezTo>
                  <a:cubicBezTo>
                    <a:pt x="0" y="36"/>
                    <a:pt x="4" y="42"/>
                    <a:pt x="5" y="44"/>
                  </a:cubicBezTo>
                  <a:cubicBezTo>
                    <a:pt x="5" y="47"/>
                    <a:pt x="2" y="45"/>
                    <a:pt x="2" y="47"/>
                  </a:cubicBezTo>
                  <a:cubicBezTo>
                    <a:pt x="2" y="49"/>
                    <a:pt x="8" y="51"/>
                    <a:pt x="11" y="54"/>
                  </a:cubicBezTo>
                  <a:cubicBezTo>
                    <a:pt x="14" y="56"/>
                    <a:pt x="16" y="62"/>
                    <a:pt x="19" y="65"/>
                  </a:cubicBezTo>
                  <a:cubicBezTo>
                    <a:pt x="21" y="67"/>
                    <a:pt x="22" y="70"/>
                    <a:pt x="25" y="77"/>
                  </a:cubicBezTo>
                  <a:cubicBezTo>
                    <a:pt x="27" y="84"/>
                    <a:pt x="33" y="96"/>
                    <a:pt x="37" y="101"/>
                  </a:cubicBezTo>
                  <a:cubicBezTo>
                    <a:pt x="41" y="106"/>
                    <a:pt x="43" y="110"/>
                    <a:pt x="42" y="111"/>
                  </a:cubicBezTo>
                  <a:cubicBezTo>
                    <a:pt x="41" y="112"/>
                    <a:pt x="42" y="116"/>
                    <a:pt x="45" y="118"/>
                  </a:cubicBezTo>
                  <a:cubicBezTo>
                    <a:pt x="48" y="120"/>
                    <a:pt x="50" y="123"/>
                    <a:pt x="58" y="127"/>
                  </a:cubicBezTo>
                  <a:cubicBezTo>
                    <a:pt x="65" y="131"/>
                    <a:pt x="79" y="138"/>
                    <a:pt x="81" y="141"/>
                  </a:cubicBezTo>
                  <a:cubicBezTo>
                    <a:pt x="83" y="145"/>
                    <a:pt x="89" y="148"/>
                    <a:pt x="90" y="149"/>
                  </a:cubicBezTo>
                  <a:cubicBezTo>
                    <a:pt x="91" y="149"/>
                    <a:pt x="91" y="150"/>
                    <a:pt x="91" y="150"/>
                  </a:cubicBezTo>
                  <a:cubicBezTo>
                    <a:pt x="92" y="150"/>
                    <a:pt x="92" y="149"/>
                    <a:pt x="93" y="149"/>
                  </a:cubicBezTo>
                  <a:cubicBezTo>
                    <a:pt x="95" y="148"/>
                    <a:pt x="95" y="144"/>
                    <a:pt x="96" y="14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89" name="Google Shape;1989;p124"/>
            <p:cNvSpPr/>
            <p:nvPr/>
          </p:nvSpPr>
          <p:spPr>
            <a:xfrm>
              <a:off x="2663825" y="2878138"/>
              <a:ext cx="309563" cy="261938"/>
            </a:xfrm>
            <a:custGeom>
              <a:avLst/>
              <a:gdLst/>
              <a:ahLst/>
              <a:cxnLst/>
              <a:rect l="l" t="t" r="r" b="b"/>
              <a:pathLst>
                <a:path w="111" h="94" extrusionOk="0">
                  <a:moveTo>
                    <a:pt x="11" y="6"/>
                  </a:moveTo>
                  <a:cubicBezTo>
                    <a:pt x="9" y="9"/>
                    <a:pt x="4" y="12"/>
                    <a:pt x="4" y="15"/>
                  </a:cubicBezTo>
                  <a:cubicBezTo>
                    <a:pt x="4" y="18"/>
                    <a:pt x="4" y="19"/>
                    <a:pt x="3" y="21"/>
                  </a:cubicBezTo>
                  <a:cubicBezTo>
                    <a:pt x="1" y="22"/>
                    <a:pt x="0" y="25"/>
                    <a:pt x="1" y="25"/>
                  </a:cubicBezTo>
                  <a:cubicBezTo>
                    <a:pt x="3" y="24"/>
                    <a:pt x="5" y="24"/>
                    <a:pt x="5" y="26"/>
                  </a:cubicBezTo>
                  <a:cubicBezTo>
                    <a:pt x="5" y="28"/>
                    <a:pt x="9" y="29"/>
                    <a:pt x="9" y="32"/>
                  </a:cubicBezTo>
                  <a:cubicBezTo>
                    <a:pt x="8" y="35"/>
                    <a:pt x="7" y="42"/>
                    <a:pt x="14" y="42"/>
                  </a:cubicBezTo>
                  <a:cubicBezTo>
                    <a:pt x="21" y="42"/>
                    <a:pt x="25" y="40"/>
                    <a:pt x="28" y="43"/>
                  </a:cubicBezTo>
                  <a:cubicBezTo>
                    <a:pt x="31" y="47"/>
                    <a:pt x="35" y="49"/>
                    <a:pt x="39" y="48"/>
                  </a:cubicBezTo>
                  <a:cubicBezTo>
                    <a:pt x="44" y="48"/>
                    <a:pt x="51" y="47"/>
                    <a:pt x="48" y="51"/>
                  </a:cubicBezTo>
                  <a:cubicBezTo>
                    <a:pt x="46" y="55"/>
                    <a:pt x="44" y="63"/>
                    <a:pt x="46" y="66"/>
                  </a:cubicBezTo>
                  <a:cubicBezTo>
                    <a:pt x="49" y="68"/>
                    <a:pt x="51" y="70"/>
                    <a:pt x="50" y="72"/>
                  </a:cubicBezTo>
                  <a:cubicBezTo>
                    <a:pt x="48" y="74"/>
                    <a:pt x="47" y="76"/>
                    <a:pt x="49" y="78"/>
                  </a:cubicBezTo>
                  <a:cubicBezTo>
                    <a:pt x="51" y="79"/>
                    <a:pt x="51" y="81"/>
                    <a:pt x="51" y="82"/>
                  </a:cubicBezTo>
                  <a:cubicBezTo>
                    <a:pt x="51" y="82"/>
                    <a:pt x="50" y="82"/>
                    <a:pt x="50" y="83"/>
                  </a:cubicBezTo>
                  <a:cubicBezTo>
                    <a:pt x="53" y="86"/>
                    <a:pt x="54" y="89"/>
                    <a:pt x="56" y="91"/>
                  </a:cubicBezTo>
                  <a:cubicBezTo>
                    <a:pt x="58" y="93"/>
                    <a:pt x="59" y="94"/>
                    <a:pt x="61" y="93"/>
                  </a:cubicBezTo>
                  <a:cubicBezTo>
                    <a:pt x="62" y="92"/>
                    <a:pt x="63" y="91"/>
                    <a:pt x="65" y="92"/>
                  </a:cubicBezTo>
                  <a:cubicBezTo>
                    <a:pt x="66" y="93"/>
                    <a:pt x="68" y="91"/>
                    <a:pt x="70" y="89"/>
                  </a:cubicBezTo>
                  <a:cubicBezTo>
                    <a:pt x="73" y="87"/>
                    <a:pt x="75" y="89"/>
                    <a:pt x="76" y="86"/>
                  </a:cubicBezTo>
                  <a:cubicBezTo>
                    <a:pt x="77" y="84"/>
                    <a:pt x="78" y="82"/>
                    <a:pt x="80" y="82"/>
                  </a:cubicBezTo>
                  <a:cubicBezTo>
                    <a:pt x="83" y="81"/>
                    <a:pt x="83" y="79"/>
                    <a:pt x="81" y="79"/>
                  </a:cubicBezTo>
                  <a:cubicBezTo>
                    <a:pt x="80" y="79"/>
                    <a:pt x="77" y="81"/>
                    <a:pt x="77" y="78"/>
                  </a:cubicBezTo>
                  <a:cubicBezTo>
                    <a:pt x="77" y="74"/>
                    <a:pt x="75" y="75"/>
                    <a:pt x="75" y="73"/>
                  </a:cubicBezTo>
                  <a:cubicBezTo>
                    <a:pt x="75" y="70"/>
                    <a:pt x="75" y="68"/>
                    <a:pt x="72" y="67"/>
                  </a:cubicBezTo>
                  <a:cubicBezTo>
                    <a:pt x="69" y="65"/>
                    <a:pt x="76" y="64"/>
                    <a:pt x="77" y="66"/>
                  </a:cubicBezTo>
                  <a:cubicBezTo>
                    <a:pt x="79" y="67"/>
                    <a:pt x="84" y="66"/>
                    <a:pt x="84" y="68"/>
                  </a:cubicBezTo>
                  <a:cubicBezTo>
                    <a:pt x="85" y="70"/>
                    <a:pt x="87" y="71"/>
                    <a:pt x="87" y="68"/>
                  </a:cubicBezTo>
                  <a:cubicBezTo>
                    <a:pt x="87" y="66"/>
                    <a:pt x="91" y="65"/>
                    <a:pt x="93" y="65"/>
                  </a:cubicBezTo>
                  <a:cubicBezTo>
                    <a:pt x="95" y="66"/>
                    <a:pt x="101" y="62"/>
                    <a:pt x="103" y="61"/>
                  </a:cubicBezTo>
                  <a:cubicBezTo>
                    <a:pt x="104" y="61"/>
                    <a:pt x="104" y="59"/>
                    <a:pt x="105" y="58"/>
                  </a:cubicBezTo>
                  <a:cubicBezTo>
                    <a:pt x="103" y="56"/>
                    <a:pt x="101" y="53"/>
                    <a:pt x="100" y="52"/>
                  </a:cubicBezTo>
                  <a:cubicBezTo>
                    <a:pt x="98" y="50"/>
                    <a:pt x="101" y="50"/>
                    <a:pt x="101" y="48"/>
                  </a:cubicBezTo>
                  <a:cubicBezTo>
                    <a:pt x="100" y="45"/>
                    <a:pt x="101" y="44"/>
                    <a:pt x="104" y="44"/>
                  </a:cubicBezTo>
                  <a:cubicBezTo>
                    <a:pt x="108" y="43"/>
                    <a:pt x="108" y="41"/>
                    <a:pt x="106" y="39"/>
                  </a:cubicBezTo>
                  <a:cubicBezTo>
                    <a:pt x="103" y="38"/>
                    <a:pt x="106" y="35"/>
                    <a:pt x="108" y="34"/>
                  </a:cubicBezTo>
                  <a:cubicBezTo>
                    <a:pt x="109" y="33"/>
                    <a:pt x="110" y="32"/>
                    <a:pt x="111" y="30"/>
                  </a:cubicBezTo>
                  <a:cubicBezTo>
                    <a:pt x="108" y="29"/>
                    <a:pt x="102" y="29"/>
                    <a:pt x="100" y="29"/>
                  </a:cubicBezTo>
                  <a:cubicBezTo>
                    <a:pt x="97" y="29"/>
                    <a:pt x="102" y="25"/>
                    <a:pt x="102" y="22"/>
                  </a:cubicBezTo>
                  <a:cubicBezTo>
                    <a:pt x="102" y="19"/>
                    <a:pt x="93" y="19"/>
                    <a:pt x="90" y="18"/>
                  </a:cubicBezTo>
                  <a:cubicBezTo>
                    <a:pt x="86" y="17"/>
                    <a:pt x="87" y="14"/>
                    <a:pt x="91" y="13"/>
                  </a:cubicBezTo>
                  <a:cubicBezTo>
                    <a:pt x="95" y="13"/>
                    <a:pt x="89" y="11"/>
                    <a:pt x="84" y="11"/>
                  </a:cubicBezTo>
                  <a:cubicBezTo>
                    <a:pt x="79" y="12"/>
                    <a:pt x="73" y="15"/>
                    <a:pt x="69" y="17"/>
                  </a:cubicBezTo>
                  <a:cubicBezTo>
                    <a:pt x="65" y="19"/>
                    <a:pt x="58" y="11"/>
                    <a:pt x="53" y="12"/>
                  </a:cubicBezTo>
                  <a:cubicBezTo>
                    <a:pt x="49" y="14"/>
                    <a:pt x="43" y="14"/>
                    <a:pt x="43" y="11"/>
                  </a:cubicBezTo>
                  <a:cubicBezTo>
                    <a:pt x="43" y="7"/>
                    <a:pt x="41" y="4"/>
                    <a:pt x="37" y="4"/>
                  </a:cubicBezTo>
                  <a:cubicBezTo>
                    <a:pt x="32" y="5"/>
                    <a:pt x="33" y="0"/>
                    <a:pt x="30" y="0"/>
                  </a:cubicBezTo>
                  <a:cubicBezTo>
                    <a:pt x="27" y="0"/>
                    <a:pt x="30" y="4"/>
                    <a:pt x="28" y="5"/>
                  </a:cubicBezTo>
                  <a:cubicBezTo>
                    <a:pt x="25" y="6"/>
                    <a:pt x="17" y="8"/>
                    <a:pt x="17" y="11"/>
                  </a:cubicBezTo>
                  <a:cubicBezTo>
                    <a:pt x="16" y="15"/>
                    <a:pt x="21" y="20"/>
                    <a:pt x="19" y="23"/>
                  </a:cubicBezTo>
                  <a:cubicBezTo>
                    <a:pt x="18" y="26"/>
                    <a:pt x="12" y="24"/>
                    <a:pt x="11" y="20"/>
                  </a:cubicBezTo>
                  <a:cubicBezTo>
                    <a:pt x="9" y="17"/>
                    <a:pt x="16" y="12"/>
                    <a:pt x="14" y="10"/>
                  </a:cubicBezTo>
                  <a:cubicBezTo>
                    <a:pt x="14" y="8"/>
                    <a:pt x="13" y="6"/>
                    <a:pt x="13" y="4"/>
                  </a:cubicBezTo>
                  <a:cubicBezTo>
                    <a:pt x="12" y="5"/>
                    <a:pt x="12" y="5"/>
                    <a:pt x="11" y="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90" name="Google Shape;1990;p124"/>
            <p:cNvSpPr/>
            <p:nvPr/>
          </p:nvSpPr>
          <p:spPr>
            <a:xfrm>
              <a:off x="3013075" y="3011488"/>
              <a:ext cx="95250" cy="101600"/>
            </a:xfrm>
            <a:custGeom>
              <a:avLst/>
              <a:gdLst/>
              <a:ahLst/>
              <a:cxnLst/>
              <a:rect l="l" t="t" r="r" b="b"/>
              <a:pathLst>
                <a:path w="34" h="36" extrusionOk="0">
                  <a:moveTo>
                    <a:pt x="8" y="7"/>
                  </a:moveTo>
                  <a:cubicBezTo>
                    <a:pt x="9" y="10"/>
                    <a:pt x="7" y="11"/>
                    <a:pt x="4" y="11"/>
                  </a:cubicBezTo>
                  <a:cubicBezTo>
                    <a:pt x="2" y="11"/>
                    <a:pt x="2" y="17"/>
                    <a:pt x="1" y="18"/>
                  </a:cubicBezTo>
                  <a:cubicBezTo>
                    <a:pt x="0" y="19"/>
                    <a:pt x="7" y="23"/>
                    <a:pt x="8" y="26"/>
                  </a:cubicBezTo>
                  <a:cubicBezTo>
                    <a:pt x="8" y="28"/>
                    <a:pt x="11" y="32"/>
                    <a:pt x="12" y="35"/>
                  </a:cubicBezTo>
                  <a:cubicBezTo>
                    <a:pt x="14" y="36"/>
                    <a:pt x="16" y="36"/>
                    <a:pt x="16" y="36"/>
                  </a:cubicBezTo>
                  <a:cubicBezTo>
                    <a:pt x="19" y="34"/>
                    <a:pt x="17" y="30"/>
                    <a:pt x="20" y="31"/>
                  </a:cubicBezTo>
                  <a:cubicBezTo>
                    <a:pt x="23" y="31"/>
                    <a:pt x="28" y="29"/>
                    <a:pt x="29" y="31"/>
                  </a:cubicBezTo>
                  <a:cubicBezTo>
                    <a:pt x="29" y="31"/>
                    <a:pt x="29" y="32"/>
                    <a:pt x="30" y="32"/>
                  </a:cubicBezTo>
                  <a:cubicBezTo>
                    <a:pt x="31" y="30"/>
                    <a:pt x="32" y="29"/>
                    <a:pt x="32" y="28"/>
                  </a:cubicBezTo>
                  <a:cubicBezTo>
                    <a:pt x="33" y="27"/>
                    <a:pt x="33" y="21"/>
                    <a:pt x="31" y="17"/>
                  </a:cubicBezTo>
                  <a:cubicBezTo>
                    <a:pt x="30" y="14"/>
                    <a:pt x="31" y="9"/>
                    <a:pt x="33" y="8"/>
                  </a:cubicBezTo>
                  <a:cubicBezTo>
                    <a:pt x="33" y="8"/>
                    <a:pt x="33" y="6"/>
                    <a:pt x="34" y="4"/>
                  </a:cubicBezTo>
                  <a:cubicBezTo>
                    <a:pt x="31" y="3"/>
                    <a:pt x="28" y="2"/>
                    <a:pt x="26" y="2"/>
                  </a:cubicBezTo>
                  <a:cubicBezTo>
                    <a:pt x="22" y="2"/>
                    <a:pt x="17" y="4"/>
                    <a:pt x="16" y="2"/>
                  </a:cubicBezTo>
                  <a:cubicBezTo>
                    <a:pt x="14" y="0"/>
                    <a:pt x="12" y="0"/>
                    <a:pt x="10" y="2"/>
                  </a:cubicBezTo>
                  <a:cubicBezTo>
                    <a:pt x="9" y="2"/>
                    <a:pt x="9" y="2"/>
                    <a:pt x="9" y="2"/>
                  </a:cubicBezTo>
                  <a:cubicBezTo>
                    <a:pt x="8" y="4"/>
                    <a:pt x="7" y="6"/>
                    <a:pt x="8" y="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91" name="Google Shape;1991;p124"/>
            <p:cNvSpPr/>
            <p:nvPr/>
          </p:nvSpPr>
          <p:spPr>
            <a:xfrm>
              <a:off x="2936875" y="2962275"/>
              <a:ext cx="109538" cy="163513"/>
            </a:xfrm>
            <a:custGeom>
              <a:avLst/>
              <a:gdLst/>
              <a:ahLst/>
              <a:cxnLst/>
              <a:rect l="l" t="t" r="r" b="b"/>
              <a:pathLst>
                <a:path w="39" h="59" extrusionOk="0">
                  <a:moveTo>
                    <a:pt x="10" y="4"/>
                  </a:moveTo>
                  <a:cubicBezTo>
                    <a:pt x="8" y="5"/>
                    <a:pt x="5" y="8"/>
                    <a:pt x="8" y="9"/>
                  </a:cubicBezTo>
                  <a:cubicBezTo>
                    <a:pt x="10" y="11"/>
                    <a:pt x="10" y="13"/>
                    <a:pt x="6" y="14"/>
                  </a:cubicBezTo>
                  <a:cubicBezTo>
                    <a:pt x="3" y="14"/>
                    <a:pt x="2" y="15"/>
                    <a:pt x="3" y="18"/>
                  </a:cubicBezTo>
                  <a:cubicBezTo>
                    <a:pt x="3" y="20"/>
                    <a:pt x="0" y="20"/>
                    <a:pt x="2" y="22"/>
                  </a:cubicBezTo>
                  <a:cubicBezTo>
                    <a:pt x="3" y="23"/>
                    <a:pt x="5" y="26"/>
                    <a:pt x="7" y="28"/>
                  </a:cubicBezTo>
                  <a:cubicBezTo>
                    <a:pt x="8" y="27"/>
                    <a:pt x="8" y="26"/>
                    <a:pt x="10" y="27"/>
                  </a:cubicBezTo>
                  <a:cubicBezTo>
                    <a:pt x="13" y="27"/>
                    <a:pt x="11" y="32"/>
                    <a:pt x="13" y="33"/>
                  </a:cubicBezTo>
                  <a:cubicBezTo>
                    <a:pt x="16" y="35"/>
                    <a:pt x="16" y="39"/>
                    <a:pt x="14" y="40"/>
                  </a:cubicBezTo>
                  <a:cubicBezTo>
                    <a:pt x="12" y="42"/>
                    <a:pt x="11" y="50"/>
                    <a:pt x="16" y="54"/>
                  </a:cubicBezTo>
                  <a:cubicBezTo>
                    <a:pt x="20" y="59"/>
                    <a:pt x="23" y="58"/>
                    <a:pt x="24" y="57"/>
                  </a:cubicBezTo>
                  <a:cubicBezTo>
                    <a:pt x="25" y="56"/>
                    <a:pt x="29" y="57"/>
                    <a:pt x="30" y="55"/>
                  </a:cubicBezTo>
                  <a:cubicBezTo>
                    <a:pt x="31" y="53"/>
                    <a:pt x="32" y="56"/>
                    <a:pt x="34" y="53"/>
                  </a:cubicBezTo>
                  <a:cubicBezTo>
                    <a:pt x="35" y="52"/>
                    <a:pt x="37" y="53"/>
                    <a:pt x="39" y="53"/>
                  </a:cubicBezTo>
                  <a:cubicBezTo>
                    <a:pt x="38" y="50"/>
                    <a:pt x="35" y="46"/>
                    <a:pt x="35" y="44"/>
                  </a:cubicBezTo>
                  <a:cubicBezTo>
                    <a:pt x="34" y="41"/>
                    <a:pt x="27" y="37"/>
                    <a:pt x="28" y="36"/>
                  </a:cubicBezTo>
                  <a:cubicBezTo>
                    <a:pt x="29" y="35"/>
                    <a:pt x="29" y="29"/>
                    <a:pt x="31" y="29"/>
                  </a:cubicBezTo>
                  <a:cubicBezTo>
                    <a:pt x="34" y="29"/>
                    <a:pt x="36" y="28"/>
                    <a:pt x="35" y="25"/>
                  </a:cubicBezTo>
                  <a:cubicBezTo>
                    <a:pt x="34" y="24"/>
                    <a:pt x="35" y="22"/>
                    <a:pt x="36" y="20"/>
                  </a:cubicBezTo>
                  <a:cubicBezTo>
                    <a:pt x="34" y="20"/>
                    <a:pt x="30" y="14"/>
                    <a:pt x="28" y="14"/>
                  </a:cubicBezTo>
                  <a:cubicBezTo>
                    <a:pt x="26" y="14"/>
                    <a:pt x="24" y="12"/>
                    <a:pt x="24" y="9"/>
                  </a:cubicBezTo>
                  <a:cubicBezTo>
                    <a:pt x="25" y="6"/>
                    <a:pt x="19" y="5"/>
                    <a:pt x="16" y="2"/>
                  </a:cubicBezTo>
                  <a:cubicBezTo>
                    <a:pt x="16" y="1"/>
                    <a:pt x="15" y="1"/>
                    <a:pt x="13" y="0"/>
                  </a:cubicBezTo>
                  <a:cubicBezTo>
                    <a:pt x="12" y="2"/>
                    <a:pt x="11" y="3"/>
                    <a:pt x="10" y="4"/>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92" name="Google Shape;1992;p124"/>
            <p:cNvSpPr/>
            <p:nvPr/>
          </p:nvSpPr>
          <p:spPr>
            <a:xfrm>
              <a:off x="3097213" y="3022600"/>
              <a:ext cx="68263" cy="87313"/>
            </a:xfrm>
            <a:custGeom>
              <a:avLst/>
              <a:gdLst/>
              <a:ahLst/>
              <a:cxnLst/>
              <a:rect l="l" t="t" r="r" b="b"/>
              <a:pathLst>
                <a:path w="25" h="31" extrusionOk="0">
                  <a:moveTo>
                    <a:pt x="1" y="13"/>
                  </a:moveTo>
                  <a:cubicBezTo>
                    <a:pt x="3" y="17"/>
                    <a:pt x="3" y="23"/>
                    <a:pt x="2" y="24"/>
                  </a:cubicBezTo>
                  <a:cubicBezTo>
                    <a:pt x="2" y="25"/>
                    <a:pt x="1" y="26"/>
                    <a:pt x="0" y="28"/>
                  </a:cubicBezTo>
                  <a:cubicBezTo>
                    <a:pt x="1" y="29"/>
                    <a:pt x="3" y="30"/>
                    <a:pt x="7" y="29"/>
                  </a:cubicBezTo>
                  <a:cubicBezTo>
                    <a:pt x="11" y="28"/>
                    <a:pt x="14" y="31"/>
                    <a:pt x="15" y="26"/>
                  </a:cubicBezTo>
                  <a:cubicBezTo>
                    <a:pt x="17" y="22"/>
                    <a:pt x="21" y="16"/>
                    <a:pt x="25" y="13"/>
                  </a:cubicBezTo>
                  <a:cubicBezTo>
                    <a:pt x="25" y="13"/>
                    <a:pt x="25" y="13"/>
                    <a:pt x="25" y="13"/>
                  </a:cubicBezTo>
                  <a:cubicBezTo>
                    <a:pt x="21" y="11"/>
                    <a:pt x="16" y="3"/>
                    <a:pt x="11" y="2"/>
                  </a:cubicBezTo>
                  <a:cubicBezTo>
                    <a:pt x="9" y="2"/>
                    <a:pt x="6" y="1"/>
                    <a:pt x="4" y="0"/>
                  </a:cubicBezTo>
                  <a:cubicBezTo>
                    <a:pt x="3" y="2"/>
                    <a:pt x="3" y="4"/>
                    <a:pt x="3" y="4"/>
                  </a:cubicBezTo>
                  <a:cubicBezTo>
                    <a:pt x="1" y="5"/>
                    <a:pt x="0" y="10"/>
                    <a:pt x="1" y="1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93" name="Google Shape;1993;p124"/>
            <p:cNvSpPr/>
            <p:nvPr/>
          </p:nvSpPr>
          <p:spPr>
            <a:xfrm>
              <a:off x="2409825" y="2613025"/>
              <a:ext cx="238125" cy="84138"/>
            </a:xfrm>
            <a:custGeom>
              <a:avLst/>
              <a:gdLst/>
              <a:ahLst/>
              <a:cxnLst/>
              <a:rect l="l" t="t" r="r" b="b"/>
              <a:pathLst>
                <a:path w="85" h="30" extrusionOk="0">
                  <a:moveTo>
                    <a:pt x="69" y="19"/>
                  </a:moveTo>
                  <a:cubicBezTo>
                    <a:pt x="64" y="19"/>
                    <a:pt x="46" y="7"/>
                    <a:pt x="30" y="3"/>
                  </a:cubicBezTo>
                  <a:cubicBezTo>
                    <a:pt x="14" y="0"/>
                    <a:pt x="0" y="11"/>
                    <a:pt x="2" y="13"/>
                  </a:cubicBezTo>
                  <a:cubicBezTo>
                    <a:pt x="4" y="16"/>
                    <a:pt x="12" y="10"/>
                    <a:pt x="16" y="7"/>
                  </a:cubicBezTo>
                  <a:cubicBezTo>
                    <a:pt x="19" y="4"/>
                    <a:pt x="23" y="8"/>
                    <a:pt x="23" y="10"/>
                  </a:cubicBezTo>
                  <a:cubicBezTo>
                    <a:pt x="24" y="12"/>
                    <a:pt x="29" y="13"/>
                    <a:pt x="37" y="13"/>
                  </a:cubicBezTo>
                  <a:cubicBezTo>
                    <a:pt x="45" y="13"/>
                    <a:pt x="46" y="20"/>
                    <a:pt x="54" y="22"/>
                  </a:cubicBezTo>
                  <a:cubicBezTo>
                    <a:pt x="62" y="24"/>
                    <a:pt x="54" y="27"/>
                    <a:pt x="58" y="28"/>
                  </a:cubicBezTo>
                  <a:cubicBezTo>
                    <a:pt x="62" y="30"/>
                    <a:pt x="83" y="30"/>
                    <a:pt x="84" y="28"/>
                  </a:cubicBezTo>
                  <a:cubicBezTo>
                    <a:pt x="85" y="26"/>
                    <a:pt x="74" y="19"/>
                    <a:pt x="69" y="1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94" name="Google Shape;1994;p124"/>
            <p:cNvSpPr/>
            <p:nvPr/>
          </p:nvSpPr>
          <p:spPr>
            <a:xfrm>
              <a:off x="2546350" y="2725738"/>
              <a:ext cx="57150" cy="26988"/>
            </a:xfrm>
            <a:custGeom>
              <a:avLst/>
              <a:gdLst/>
              <a:ahLst/>
              <a:cxnLst/>
              <a:rect l="l" t="t" r="r" b="b"/>
              <a:pathLst>
                <a:path w="20" h="10" extrusionOk="0">
                  <a:moveTo>
                    <a:pt x="2" y="3"/>
                  </a:moveTo>
                  <a:cubicBezTo>
                    <a:pt x="3" y="6"/>
                    <a:pt x="17" y="10"/>
                    <a:pt x="18" y="6"/>
                  </a:cubicBezTo>
                  <a:cubicBezTo>
                    <a:pt x="20" y="3"/>
                    <a:pt x="0" y="0"/>
                    <a:pt x="2" y="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95" name="Google Shape;1995;p124"/>
            <p:cNvSpPr/>
            <p:nvPr/>
          </p:nvSpPr>
          <p:spPr>
            <a:xfrm>
              <a:off x="2798763" y="2722563"/>
              <a:ext cx="49213" cy="26988"/>
            </a:xfrm>
            <a:custGeom>
              <a:avLst/>
              <a:gdLst/>
              <a:ahLst/>
              <a:cxnLst/>
              <a:rect l="l" t="t" r="r" b="b"/>
              <a:pathLst>
                <a:path w="18" h="10" extrusionOk="0">
                  <a:moveTo>
                    <a:pt x="4" y="5"/>
                  </a:moveTo>
                  <a:cubicBezTo>
                    <a:pt x="7" y="10"/>
                    <a:pt x="16" y="7"/>
                    <a:pt x="17" y="5"/>
                  </a:cubicBezTo>
                  <a:cubicBezTo>
                    <a:pt x="18" y="2"/>
                    <a:pt x="0" y="0"/>
                    <a:pt x="4" y="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96" name="Google Shape;1996;p124"/>
            <p:cNvSpPr/>
            <p:nvPr/>
          </p:nvSpPr>
          <p:spPr>
            <a:xfrm>
              <a:off x="2936875" y="4422775"/>
              <a:ext cx="84138" cy="36513"/>
            </a:xfrm>
            <a:custGeom>
              <a:avLst/>
              <a:gdLst/>
              <a:ahLst/>
              <a:cxnLst/>
              <a:rect l="l" t="t" r="r" b="b"/>
              <a:pathLst>
                <a:path w="30" h="13" extrusionOk="0">
                  <a:moveTo>
                    <a:pt x="28" y="5"/>
                  </a:moveTo>
                  <a:cubicBezTo>
                    <a:pt x="26" y="0"/>
                    <a:pt x="12" y="10"/>
                    <a:pt x="15" y="11"/>
                  </a:cubicBezTo>
                  <a:cubicBezTo>
                    <a:pt x="18" y="13"/>
                    <a:pt x="30" y="8"/>
                    <a:pt x="28" y="5"/>
                  </a:cubicBezTo>
                  <a:close/>
                  <a:moveTo>
                    <a:pt x="14" y="1"/>
                  </a:moveTo>
                  <a:cubicBezTo>
                    <a:pt x="10" y="0"/>
                    <a:pt x="0" y="8"/>
                    <a:pt x="5" y="10"/>
                  </a:cubicBezTo>
                  <a:cubicBezTo>
                    <a:pt x="9" y="13"/>
                    <a:pt x="18" y="2"/>
                    <a:pt x="14" y="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97" name="Google Shape;1997;p124"/>
            <p:cNvSpPr/>
            <p:nvPr/>
          </p:nvSpPr>
          <p:spPr>
            <a:xfrm>
              <a:off x="2247900" y="3117850"/>
              <a:ext cx="377825" cy="153988"/>
            </a:xfrm>
            <a:custGeom>
              <a:avLst/>
              <a:gdLst/>
              <a:ahLst/>
              <a:cxnLst/>
              <a:rect l="l" t="t" r="r" b="b"/>
              <a:pathLst>
                <a:path w="135" h="55" extrusionOk="0">
                  <a:moveTo>
                    <a:pt x="131" y="14"/>
                  </a:moveTo>
                  <a:cubicBezTo>
                    <a:pt x="128" y="11"/>
                    <a:pt x="126" y="9"/>
                    <a:pt x="125" y="10"/>
                  </a:cubicBezTo>
                  <a:cubicBezTo>
                    <a:pt x="124" y="11"/>
                    <a:pt x="121" y="11"/>
                    <a:pt x="119" y="10"/>
                  </a:cubicBezTo>
                  <a:cubicBezTo>
                    <a:pt x="117" y="8"/>
                    <a:pt x="116" y="6"/>
                    <a:pt x="114" y="6"/>
                  </a:cubicBezTo>
                  <a:cubicBezTo>
                    <a:pt x="112" y="6"/>
                    <a:pt x="107" y="3"/>
                    <a:pt x="104" y="0"/>
                  </a:cubicBezTo>
                  <a:cubicBezTo>
                    <a:pt x="104" y="1"/>
                    <a:pt x="104" y="1"/>
                    <a:pt x="104" y="2"/>
                  </a:cubicBezTo>
                  <a:cubicBezTo>
                    <a:pt x="104" y="3"/>
                    <a:pt x="102" y="4"/>
                    <a:pt x="99" y="4"/>
                  </a:cubicBezTo>
                  <a:cubicBezTo>
                    <a:pt x="95" y="5"/>
                    <a:pt x="96" y="8"/>
                    <a:pt x="96" y="10"/>
                  </a:cubicBezTo>
                  <a:cubicBezTo>
                    <a:pt x="96" y="13"/>
                    <a:pt x="93" y="13"/>
                    <a:pt x="92" y="15"/>
                  </a:cubicBezTo>
                  <a:cubicBezTo>
                    <a:pt x="91" y="18"/>
                    <a:pt x="93" y="18"/>
                    <a:pt x="90" y="19"/>
                  </a:cubicBezTo>
                  <a:cubicBezTo>
                    <a:pt x="88" y="21"/>
                    <a:pt x="87" y="23"/>
                    <a:pt x="88" y="25"/>
                  </a:cubicBezTo>
                  <a:cubicBezTo>
                    <a:pt x="90" y="27"/>
                    <a:pt x="88" y="29"/>
                    <a:pt x="88" y="30"/>
                  </a:cubicBezTo>
                  <a:cubicBezTo>
                    <a:pt x="87" y="32"/>
                    <a:pt x="90" y="32"/>
                    <a:pt x="92" y="34"/>
                  </a:cubicBezTo>
                  <a:cubicBezTo>
                    <a:pt x="95" y="37"/>
                    <a:pt x="95" y="33"/>
                    <a:pt x="96" y="35"/>
                  </a:cubicBezTo>
                  <a:cubicBezTo>
                    <a:pt x="97" y="37"/>
                    <a:pt x="96" y="40"/>
                    <a:pt x="93" y="40"/>
                  </a:cubicBezTo>
                  <a:cubicBezTo>
                    <a:pt x="93" y="40"/>
                    <a:pt x="92" y="40"/>
                    <a:pt x="92" y="40"/>
                  </a:cubicBezTo>
                  <a:cubicBezTo>
                    <a:pt x="94" y="42"/>
                    <a:pt x="94" y="44"/>
                    <a:pt x="94" y="45"/>
                  </a:cubicBezTo>
                  <a:cubicBezTo>
                    <a:pt x="92" y="46"/>
                    <a:pt x="91" y="46"/>
                    <a:pt x="94" y="49"/>
                  </a:cubicBezTo>
                  <a:cubicBezTo>
                    <a:pt x="96" y="51"/>
                    <a:pt x="98" y="47"/>
                    <a:pt x="100" y="50"/>
                  </a:cubicBezTo>
                  <a:cubicBezTo>
                    <a:pt x="102" y="53"/>
                    <a:pt x="104" y="55"/>
                    <a:pt x="106" y="50"/>
                  </a:cubicBezTo>
                  <a:cubicBezTo>
                    <a:pt x="108" y="45"/>
                    <a:pt x="109" y="38"/>
                    <a:pt x="113" y="37"/>
                  </a:cubicBezTo>
                  <a:cubicBezTo>
                    <a:pt x="117" y="36"/>
                    <a:pt x="124" y="34"/>
                    <a:pt x="129" y="29"/>
                  </a:cubicBezTo>
                  <a:cubicBezTo>
                    <a:pt x="133" y="23"/>
                    <a:pt x="131" y="22"/>
                    <a:pt x="133" y="20"/>
                  </a:cubicBezTo>
                  <a:cubicBezTo>
                    <a:pt x="135" y="19"/>
                    <a:pt x="134" y="18"/>
                    <a:pt x="131" y="14"/>
                  </a:cubicBezTo>
                  <a:close/>
                  <a:moveTo>
                    <a:pt x="4" y="12"/>
                  </a:moveTo>
                  <a:cubicBezTo>
                    <a:pt x="0" y="17"/>
                    <a:pt x="8" y="22"/>
                    <a:pt x="9" y="20"/>
                  </a:cubicBezTo>
                  <a:cubicBezTo>
                    <a:pt x="11" y="17"/>
                    <a:pt x="8" y="7"/>
                    <a:pt x="4" y="1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98" name="Google Shape;1998;p124"/>
            <p:cNvSpPr/>
            <p:nvPr/>
          </p:nvSpPr>
          <p:spPr>
            <a:xfrm>
              <a:off x="2682875" y="577850"/>
              <a:ext cx="1373188" cy="1027113"/>
            </a:xfrm>
            <a:custGeom>
              <a:avLst/>
              <a:gdLst/>
              <a:ahLst/>
              <a:cxnLst/>
              <a:rect l="l" t="t" r="r" b="b"/>
              <a:pathLst>
                <a:path w="492" h="368" extrusionOk="0">
                  <a:moveTo>
                    <a:pt x="464" y="34"/>
                  </a:moveTo>
                  <a:cubicBezTo>
                    <a:pt x="456" y="34"/>
                    <a:pt x="449" y="36"/>
                    <a:pt x="448" y="42"/>
                  </a:cubicBezTo>
                  <a:cubicBezTo>
                    <a:pt x="448" y="48"/>
                    <a:pt x="436" y="41"/>
                    <a:pt x="432" y="43"/>
                  </a:cubicBezTo>
                  <a:cubicBezTo>
                    <a:pt x="427" y="45"/>
                    <a:pt x="429" y="38"/>
                    <a:pt x="425" y="40"/>
                  </a:cubicBezTo>
                  <a:cubicBezTo>
                    <a:pt x="420" y="42"/>
                    <a:pt x="415" y="48"/>
                    <a:pt x="409" y="51"/>
                  </a:cubicBezTo>
                  <a:cubicBezTo>
                    <a:pt x="403" y="53"/>
                    <a:pt x="399" y="59"/>
                    <a:pt x="395" y="59"/>
                  </a:cubicBezTo>
                  <a:cubicBezTo>
                    <a:pt x="392" y="60"/>
                    <a:pt x="403" y="48"/>
                    <a:pt x="409" y="43"/>
                  </a:cubicBezTo>
                  <a:cubicBezTo>
                    <a:pt x="414" y="37"/>
                    <a:pt x="411" y="30"/>
                    <a:pt x="404" y="31"/>
                  </a:cubicBezTo>
                  <a:cubicBezTo>
                    <a:pt x="396" y="32"/>
                    <a:pt x="398" y="37"/>
                    <a:pt x="393" y="37"/>
                  </a:cubicBezTo>
                  <a:cubicBezTo>
                    <a:pt x="389" y="38"/>
                    <a:pt x="369" y="49"/>
                    <a:pt x="368" y="46"/>
                  </a:cubicBezTo>
                  <a:cubicBezTo>
                    <a:pt x="367" y="42"/>
                    <a:pt x="385" y="37"/>
                    <a:pt x="384" y="35"/>
                  </a:cubicBezTo>
                  <a:cubicBezTo>
                    <a:pt x="384" y="33"/>
                    <a:pt x="362" y="33"/>
                    <a:pt x="352" y="34"/>
                  </a:cubicBezTo>
                  <a:cubicBezTo>
                    <a:pt x="342" y="36"/>
                    <a:pt x="324" y="41"/>
                    <a:pt x="324" y="38"/>
                  </a:cubicBezTo>
                  <a:cubicBezTo>
                    <a:pt x="324" y="36"/>
                    <a:pt x="344" y="32"/>
                    <a:pt x="355" y="30"/>
                  </a:cubicBezTo>
                  <a:cubicBezTo>
                    <a:pt x="366" y="29"/>
                    <a:pt x="385" y="31"/>
                    <a:pt x="393" y="28"/>
                  </a:cubicBezTo>
                  <a:cubicBezTo>
                    <a:pt x="401" y="24"/>
                    <a:pt x="413" y="24"/>
                    <a:pt x="415" y="22"/>
                  </a:cubicBezTo>
                  <a:cubicBezTo>
                    <a:pt x="417" y="19"/>
                    <a:pt x="406" y="15"/>
                    <a:pt x="400" y="16"/>
                  </a:cubicBezTo>
                  <a:cubicBezTo>
                    <a:pt x="394" y="16"/>
                    <a:pt x="389" y="15"/>
                    <a:pt x="389" y="12"/>
                  </a:cubicBezTo>
                  <a:cubicBezTo>
                    <a:pt x="390" y="9"/>
                    <a:pt x="380" y="9"/>
                    <a:pt x="379" y="7"/>
                  </a:cubicBezTo>
                  <a:cubicBezTo>
                    <a:pt x="378" y="4"/>
                    <a:pt x="361" y="6"/>
                    <a:pt x="357" y="4"/>
                  </a:cubicBezTo>
                  <a:cubicBezTo>
                    <a:pt x="353" y="1"/>
                    <a:pt x="342" y="0"/>
                    <a:pt x="332" y="1"/>
                  </a:cubicBezTo>
                  <a:cubicBezTo>
                    <a:pt x="323" y="2"/>
                    <a:pt x="303" y="1"/>
                    <a:pt x="299" y="2"/>
                  </a:cubicBezTo>
                  <a:cubicBezTo>
                    <a:pt x="294" y="2"/>
                    <a:pt x="291" y="4"/>
                    <a:pt x="287" y="4"/>
                  </a:cubicBezTo>
                  <a:cubicBezTo>
                    <a:pt x="283" y="3"/>
                    <a:pt x="277" y="5"/>
                    <a:pt x="279" y="8"/>
                  </a:cubicBezTo>
                  <a:cubicBezTo>
                    <a:pt x="284" y="12"/>
                    <a:pt x="273" y="14"/>
                    <a:pt x="274" y="11"/>
                  </a:cubicBezTo>
                  <a:cubicBezTo>
                    <a:pt x="274" y="7"/>
                    <a:pt x="265" y="5"/>
                    <a:pt x="261" y="8"/>
                  </a:cubicBezTo>
                  <a:cubicBezTo>
                    <a:pt x="258" y="11"/>
                    <a:pt x="242" y="5"/>
                    <a:pt x="240" y="8"/>
                  </a:cubicBezTo>
                  <a:cubicBezTo>
                    <a:pt x="237" y="11"/>
                    <a:pt x="218" y="10"/>
                    <a:pt x="213" y="11"/>
                  </a:cubicBezTo>
                  <a:cubicBezTo>
                    <a:pt x="207" y="12"/>
                    <a:pt x="221" y="16"/>
                    <a:pt x="221" y="18"/>
                  </a:cubicBezTo>
                  <a:cubicBezTo>
                    <a:pt x="221" y="21"/>
                    <a:pt x="203" y="18"/>
                    <a:pt x="207" y="23"/>
                  </a:cubicBezTo>
                  <a:cubicBezTo>
                    <a:pt x="210" y="27"/>
                    <a:pt x="222" y="30"/>
                    <a:pt x="227" y="36"/>
                  </a:cubicBezTo>
                  <a:cubicBezTo>
                    <a:pt x="233" y="41"/>
                    <a:pt x="223" y="38"/>
                    <a:pt x="217" y="34"/>
                  </a:cubicBezTo>
                  <a:cubicBezTo>
                    <a:pt x="211" y="30"/>
                    <a:pt x="203" y="31"/>
                    <a:pt x="199" y="27"/>
                  </a:cubicBezTo>
                  <a:cubicBezTo>
                    <a:pt x="195" y="23"/>
                    <a:pt x="181" y="20"/>
                    <a:pt x="177" y="22"/>
                  </a:cubicBezTo>
                  <a:cubicBezTo>
                    <a:pt x="173" y="25"/>
                    <a:pt x="187" y="30"/>
                    <a:pt x="187" y="33"/>
                  </a:cubicBezTo>
                  <a:cubicBezTo>
                    <a:pt x="187" y="37"/>
                    <a:pt x="177" y="33"/>
                    <a:pt x="176" y="34"/>
                  </a:cubicBezTo>
                  <a:cubicBezTo>
                    <a:pt x="174" y="35"/>
                    <a:pt x="166" y="26"/>
                    <a:pt x="161" y="26"/>
                  </a:cubicBezTo>
                  <a:cubicBezTo>
                    <a:pt x="156" y="26"/>
                    <a:pt x="160" y="30"/>
                    <a:pt x="160" y="36"/>
                  </a:cubicBezTo>
                  <a:cubicBezTo>
                    <a:pt x="160" y="42"/>
                    <a:pt x="151" y="46"/>
                    <a:pt x="154" y="42"/>
                  </a:cubicBezTo>
                  <a:cubicBezTo>
                    <a:pt x="156" y="37"/>
                    <a:pt x="154" y="27"/>
                    <a:pt x="149" y="25"/>
                  </a:cubicBezTo>
                  <a:cubicBezTo>
                    <a:pt x="144" y="23"/>
                    <a:pt x="132" y="29"/>
                    <a:pt x="125" y="29"/>
                  </a:cubicBezTo>
                  <a:cubicBezTo>
                    <a:pt x="118" y="29"/>
                    <a:pt x="109" y="31"/>
                    <a:pt x="115" y="34"/>
                  </a:cubicBezTo>
                  <a:cubicBezTo>
                    <a:pt x="121" y="37"/>
                    <a:pt x="115" y="39"/>
                    <a:pt x="110" y="36"/>
                  </a:cubicBezTo>
                  <a:cubicBezTo>
                    <a:pt x="105" y="32"/>
                    <a:pt x="89" y="36"/>
                    <a:pt x="92" y="38"/>
                  </a:cubicBezTo>
                  <a:cubicBezTo>
                    <a:pt x="95" y="41"/>
                    <a:pt x="96" y="47"/>
                    <a:pt x="94" y="50"/>
                  </a:cubicBezTo>
                  <a:cubicBezTo>
                    <a:pt x="92" y="53"/>
                    <a:pt x="85" y="47"/>
                    <a:pt x="79" y="48"/>
                  </a:cubicBezTo>
                  <a:cubicBezTo>
                    <a:pt x="72" y="48"/>
                    <a:pt x="40" y="64"/>
                    <a:pt x="42" y="68"/>
                  </a:cubicBezTo>
                  <a:cubicBezTo>
                    <a:pt x="44" y="72"/>
                    <a:pt x="58" y="68"/>
                    <a:pt x="62" y="71"/>
                  </a:cubicBezTo>
                  <a:cubicBezTo>
                    <a:pt x="66" y="73"/>
                    <a:pt x="61" y="82"/>
                    <a:pt x="55" y="86"/>
                  </a:cubicBezTo>
                  <a:cubicBezTo>
                    <a:pt x="50" y="89"/>
                    <a:pt x="31" y="86"/>
                    <a:pt x="30" y="90"/>
                  </a:cubicBezTo>
                  <a:cubicBezTo>
                    <a:pt x="30" y="94"/>
                    <a:pt x="0" y="95"/>
                    <a:pt x="0" y="102"/>
                  </a:cubicBezTo>
                  <a:cubicBezTo>
                    <a:pt x="0" y="105"/>
                    <a:pt x="1" y="107"/>
                    <a:pt x="4" y="108"/>
                  </a:cubicBezTo>
                  <a:cubicBezTo>
                    <a:pt x="9" y="109"/>
                    <a:pt x="14" y="107"/>
                    <a:pt x="18" y="112"/>
                  </a:cubicBezTo>
                  <a:cubicBezTo>
                    <a:pt x="21" y="116"/>
                    <a:pt x="32" y="116"/>
                    <a:pt x="40" y="113"/>
                  </a:cubicBezTo>
                  <a:cubicBezTo>
                    <a:pt x="47" y="110"/>
                    <a:pt x="52" y="114"/>
                    <a:pt x="52" y="118"/>
                  </a:cubicBezTo>
                  <a:cubicBezTo>
                    <a:pt x="52" y="122"/>
                    <a:pt x="36" y="116"/>
                    <a:pt x="31" y="120"/>
                  </a:cubicBezTo>
                  <a:cubicBezTo>
                    <a:pt x="26" y="123"/>
                    <a:pt x="10" y="120"/>
                    <a:pt x="11" y="123"/>
                  </a:cubicBezTo>
                  <a:cubicBezTo>
                    <a:pt x="11" y="127"/>
                    <a:pt x="19" y="126"/>
                    <a:pt x="25" y="127"/>
                  </a:cubicBezTo>
                  <a:cubicBezTo>
                    <a:pt x="31" y="128"/>
                    <a:pt x="26" y="131"/>
                    <a:pt x="26" y="134"/>
                  </a:cubicBezTo>
                  <a:cubicBezTo>
                    <a:pt x="25" y="136"/>
                    <a:pt x="29" y="136"/>
                    <a:pt x="35" y="139"/>
                  </a:cubicBezTo>
                  <a:cubicBezTo>
                    <a:pt x="41" y="142"/>
                    <a:pt x="51" y="144"/>
                    <a:pt x="48" y="140"/>
                  </a:cubicBezTo>
                  <a:cubicBezTo>
                    <a:pt x="45" y="137"/>
                    <a:pt x="55" y="137"/>
                    <a:pt x="56" y="139"/>
                  </a:cubicBezTo>
                  <a:cubicBezTo>
                    <a:pt x="58" y="141"/>
                    <a:pt x="62" y="136"/>
                    <a:pt x="67" y="137"/>
                  </a:cubicBezTo>
                  <a:cubicBezTo>
                    <a:pt x="71" y="139"/>
                    <a:pt x="73" y="133"/>
                    <a:pt x="77" y="135"/>
                  </a:cubicBezTo>
                  <a:cubicBezTo>
                    <a:pt x="80" y="138"/>
                    <a:pt x="97" y="139"/>
                    <a:pt x="103" y="142"/>
                  </a:cubicBezTo>
                  <a:cubicBezTo>
                    <a:pt x="108" y="145"/>
                    <a:pt x="116" y="146"/>
                    <a:pt x="115" y="151"/>
                  </a:cubicBezTo>
                  <a:cubicBezTo>
                    <a:pt x="115" y="155"/>
                    <a:pt x="120" y="159"/>
                    <a:pt x="127" y="161"/>
                  </a:cubicBezTo>
                  <a:cubicBezTo>
                    <a:pt x="133" y="164"/>
                    <a:pt x="134" y="170"/>
                    <a:pt x="134" y="174"/>
                  </a:cubicBezTo>
                  <a:cubicBezTo>
                    <a:pt x="134" y="178"/>
                    <a:pt x="141" y="181"/>
                    <a:pt x="140" y="183"/>
                  </a:cubicBezTo>
                  <a:cubicBezTo>
                    <a:pt x="138" y="185"/>
                    <a:pt x="139" y="188"/>
                    <a:pt x="144" y="192"/>
                  </a:cubicBezTo>
                  <a:cubicBezTo>
                    <a:pt x="148" y="195"/>
                    <a:pt x="137" y="198"/>
                    <a:pt x="140" y="202"/>
                  </a:cubicBezTo>
                  <a:cubicBezTo>
                    <a:pt x="142" y="205"/>
                    <a:pt x="136" y="211"/>
                    <a:pt x="143" y="212"/>
                  </a:cubicBezTo>
                  <a:cubicBezTo>
                    <a:pt x="151" y="214"/>
                    <a:pt x="150" y="207"/>
                    <a:pt x="156" y="207"/>
                  </a:cubicBezTo>
                  <a:cubicBezTo>
                    <a:pt x="161" y="207"/>
                    <a:pt x="155" y="212"/>
                    <a:pt x="158" y="215"/>
                  </a:cubicBezTo>
                  <a:cubicBezTo>
                    <a:pt x="162" y="218"/>
                    <a:pt x="168" y="218"/>
                    <a:pt x="174" y="223"/>
                  </a:cubicBezTo>
                  <a:cubicBezTo>
                    <a:pt x="180" y="228"/>
                    <a:pt x="176" y="230"/>
                    <a:pt x="171" y="226"/>
                  </a:cubicBezTo>
                  <a:cubicBezTo>
                    <a:pt x="165" y="222"/>
                    <a:pt x="149" y="223"/>
                    <a:pt x="149" y="224"/>
                  </a:cubicBezTo>
                  <a:cubicBezTo>
                    <a:pt x="149" y="226"/>
                    <a:pt x="167" y="236"/>
                    <a:pt x="171" y="234"/>
                  </a:cubicBezTo>
                  <a:cubicBezTo>
                    <a:pt x="175" y="233"/>
                    <a:pt x="180" y="240"/>
                    <a:pt x="178" y="243"/>
                  </a:cubicBezTo>
                  <a:cubicBezTo>
                    <a:pt x="176" y="245"/>
                    <a:pt x="177" y="251"/>
                    <a:pt x="176" y="254"/>
                  </a:cubicBezTo>
                  <a:cubicBezTo>
                    <a:pt x="176" y="257"/>
                    <a:pt x="170" y="254"/>
                    <a:pt x="166" y="254"/>
                  </a:cubicBezTo>
                  <a:cubicBezTo>
                    <a:pt x="162" y="255"/>
                    <a:pt x="160" y="256"/>
                    <a:pt x="160" y="260"/>
                  </a:cubicBezTo>
                  <a:cubicBezTo>
                    <a:pt x="160" y="264"/>
                    <a:pt x="154" y="267"/>
                    <a:pt x="153" y="272"/>
                  </a:cubicBezTo>
                  <a:cubicBezTo>
                    <a:pt x="152" y="277"/>
                    <a:pt x="158" y="277"/>
                    <a:pt x="161" y="279"/>
                  </a:cubicBezTo>
                  <a:cubicBezTo>
                    <a:pt x="164" y="281"/>
                    <a:pt x="155" y="282"/>
                    <a:pt x="155" y="286"/>
                  </a:cubicBezTo>
                  <a:cubicBezTo>
                    <a:pt x="154" y="290"/>
                    <a:pt x="163" y="296"/>
                    <a:pt x="166" y="298"/>
                  </a:cubicBezTo>
                  <a:cubicBezTo>
                    <a:pt x="169" y="299"/>
                    <a:pt x="166" y="307"/>
                    <a:pt x="167" y="311"/>
                  </a:cubicBezTo>
                  <a:cubicBezTo>
                    <a:pt x="168" y="315"/>
                    <a:pt x="172" y="310"/>
                    <a:pt x="172" y="316"/>
                  </a:cubicBezTo>
                  <a:cubicBezTo>
                    <a:pt x="172" y="321"/>
                    <a:pt x="176" y="321"/>
                    <a:pt x="176" y="324"/>
                  </a:cubicBezTo>
                  <a:cubicBezTo>
                    <a:pt x="176" y="327"/>
                    <a:pt x="184" y="326"/>
                    <a:pt x="182" y="331"/>
                  </a:cubicBezTo>
                  <a:cubicBezTo>
                    <a:pt x="181" y="335"/>
                    <a:pt x="184" y="338"/>
                    <a:pt x="186" y="340"/>
                  </a:cubicBezTo>
                  <a:cubicBezTo>
                    <a:pt x="188" y="343"/>
                    <a:pt x="194" y="347"/>
                    <a:pt x="195" y="350"/>
                  </a:cubicBezTo>
                  <a:cubicBezTo>
                    <a:pt x="196" y="353"/>
                    <a:pt x="200" y="357"/>
                    <a:pt x="204" y="356"/>
                  </a:cubicBezTo>
                  <a:cubicBezTo>
                    <a:pt x="208" y="355"/>
                    <a:pt x="209" y="359"/>
                    <a:pt x="212" y="358"/>
                  </a:cubicBezTo>
                  <a:cubicBezTo>
                    <a:pt x="215" y="358"/>
                    <a:pt x="221" y="360"/>
                    <a:pt x="221" y="362"/>
                  </a:cubicBezTo>
                  <a:cubicBezTo>
                    <a:pt x="222" y="365"/>
                    <a:pt x="233" y="367"/>
                    <a:pt x="235" y="368"/>
                  </a:cubicBezTo>
                  <a:cubicBezTo>
                    <a:pt x="238" y="368"/>
                    <a:pt x="239" y="363"/>
                    <a:pt x="241" y="362"/>
                  </a:cubicBezTo>
                  <a:cubicBezTo>
                    <a:pt x="244" y="360"/>
                    <a:pt x="243" y="350"/>
                    <a:pt x="245" y="349"/>
                  </a:cubicBezTo>
                  <a:cubicBezTo>
                    <a:pt x="248" y="348"/>
                    <a:pt x="247" y="337"/>
                    <a:pt x="245" y="336"/>
                  </a:cubicBezTo>
                  <a:cubicBezTo>
                    <a:pt x="242" y="335"/>
                    <a:pt x="243" y="332"/>
                    <a:pt x="249" y="332"/>
                  </a:cubicBezTo>
                  <a:cubicBezTo>
                    <a:pt x="254" y="333"/>
                    <a:pt x="252" y="328"/>
                    <a:pt x="255" y="327"/>
                  </a:cubicBezTo>
                  <a:cubicBezTo>
                    <a:pt x="258" y="326"/>
                    <a:pt x="256" y="321"/>
                    <a:pt x="258" y="321"/>
                  </a:cubicBezTo>
                  <a:cubicBezTo>
                    <a:pt x="260" y="320"/>
                    <a:pt x="260" y="317"/>
                    <a:pt x="259" y="315"/>
                  </a:cubicBezTo>
                  <a:cubicBezTo>
                    <a:pt x="257" y="313"/>
                    <a:pt x="259" y="312"/>
                    <a:pt x="262" y="311"/>
                  </a:cubicBezTo>
                  <a:cubicBezTo>
                    <a:pt x="265" y="311"/>
                    <a:pt x="264" y="307"/>
                    <a:pt x="260" y="305"/>
                  </a:cubicBezTo>
                  <a:cubicBezTo>
                    <a:pt x="256" y="304"/>
                    <a:pt x="257" y="300"/>
                    <a:pt x="261" y="302"/>
                  </a:cubicBezTo>
                  <a:cubicBezTo>
                    <a:pt x="265" y="305"/>
                    <a:pt x="268" y="303"/>
                    <a:pt x="266" y="300"/>
                  </a:cubicBezTo>
                  <a:cubicBezTo>
                    <a:pt x="264" y="297"/>
                    <a:pt x="268" y="296"/>
                    <a:pt x="273" y="295"/>
                  </a:cubicBezTo>
                  <a:cubicBezTo>
                    <a:pt x="278" y="295"/>
                    <a:pt x="281" y="292"/>
                    <a:pt x="280" y="288"/>
                  </a:cubicBezTo>
                  <a:cubicBezTo>
                    <a:pt x="279" y="285"/>
                    <a:pt x="286" y="285"/>
                    <a:pt x="284" y="288"/>
                  </a:cubicBezTo>
                  <a:cubicBezTo>
                    <a:pt x="282" y="291"/>
                    <a:pt x="283" y="295"/>
                    <a:pt x="286" y="292"/>
                  </a:cubicBezTo>
                  <a:cubicBezTo>
                    <a:pt x="288" y="290"/>
                    <a:pt x="293" y="292"/>
                    <a:pt x="301" y="289"/>
                  </a:cubicBezTo>
                  <a:cubicBezTo>
                    <a:pt x="309" y="287"/>
                    <a:pt x="317" y="280"/>
                    <a:pt x="318" y="274"/>
                  </a:cubicBezTo>
                  <a:cubicBezTo>
                    <a:pt x="320" y="267"/>
                    <a:pt x="330" y="268"/>
                    <a:pt x="328" y="264"/>
                  </a:cubicBezTo>
                  <a:cubicBezTo>
                    <a:pt x="327" y="260"/>
                    <a:pt x="330" y="258"/>
                    <a:pt x="336" y="261"/>
                  </a:cubicBezTo>
                  <a:cubicBezTo>
                    <a:pt x="342" y="264"/>
                    <a:pt x="337" y="259"/>
                    <a:pt x="344" y="259"/>
                  </a:cubicBezTo>
                  <a:cubicBezTo>
                    <a:pt x="351" y="259"/>
                    <a:pt x="349" y="256"/>
                    <a:pt x="356" y="256"/>
                  </a:cubicBezTo>
                  <a:cubicBezTo>
                    <a:pt x="362" y="256"/>
                    <a:pt x="379" y="253"/>
                    <a:pt x="385" y="248"/>
                  </a:cubicBezTo>
                  <a:cubicBezTo>
                    <a:pt x="390" y="244"/>
                    <a:pt x="402" y="240"/>
                    <a:pt x="407" y="237"/>
                  </a:cubicBezTo>
                  <a:cubicBezTo>
                    <a:pt x="412" y="233"/>
                    <a:pt x="414" y="231"/>
                    <a:pt x="411" y="232"/>
                  </a:cubicBezTo>
                  <a:cubicBezTo>
                    <a:pt x="407" y="234"/>
                    <a:pt x="401" y="234"/>
                    <a:pt x="396" y="233"/>
                  </a:cubicBezTo>
                  <a:cubicBezTo>
                    <a:pt x="391" y="232"/>
                    <a:pt x="384" y="228"/>
                    <a:pt x="378" y="231"/>
                  </a:cubicBezTo>
                  <a:cubicBezTo>
                    <a:pt x="373" y="234"/>
                    <a:pt x="376" y="227"/>
                    <a:pt x="381" y="226"/>
                  </a:cubicBezTo>
                  <a:cubicBezTo>
                    <a:pt x="385" y="225"/>
                    <a:pt x="383" y="223"/>
                    <a:pt x="382" y="218"/>
                  </a:cubicBezTo>
                  <a:cubicBezTo>
                    <a:pt x="381" y="213"/>
                    <a:pt x="390" y="217"/>
                    <a:pt x="394" y="222"/>
                  </a:cubicBezTo>
                  <a:cubicBezTo>
                    <a:pt x="397" y="227"/>
                    <a:pt x="405" y="230"/>
                    <a:pt x="411" y="228"/>
                  </a:cubicBezTo>
                  <a:cubicBezTo>
                    <a:pt x="418" y="226"/>
                    <a:pt x="411" y="221"/>
                    <a:pt x="414" y="217"/>
                  </a:cubicBezTo>
                  <a:cubicBezTo>
                    <a:pt x="417" y="214"/>
                    <a:pt x="394" y="203"/>
                    <a:pt x="393" y="199"/>
                  </a:cubicBezTo>
                  <a:cubicBezTo>
                    <a:pt x="392" y="195"/>
                    <a:pt x="399" y="198"/>
                    <a:pt x="405" y="200"/>
                  </a:cubicBezTo>
                  <a:cubicBezTo>
                    <a:pt x="411" y="203"/>
                    <a:pt x="413" y="195"/>
                    <a:pt x="413" y="192"/>
                  </a:cubicBezTo>
                  <a:cubicBezTo>
                    <a:pt x="413" y="188"/>
                    <a:pt x="399" y="188"/>
                    <a:pt x="393" y="192"/>
                  </a:cubicBezTo>
                  <a:cubicBezTo>
                    <a:pt x="387" y="195"/>
                    <a:pt x="382" y="187"/>
                    <a:pt x="390" y="186"/>
                  </a:cubicBezTo>
                  <a:cubicBezTo>
                    <a:pt x="398" y="185"/>
                    <a:pt x="391" y="182"/>
                    <a:pt x="393" y="180"/>
                  </a:cubicBezTo>
                  <a:cubicBezTo>
                    <a:pt x="395" y="177"/>
                    <a:pt x="406" y="187"/>
                    <a:pt x="411" y="185"/>
                  </a:cubicBezTo>
                  <a:cubicBezTo>
                    <a:pt x="416" y="183"/>
                    <a:pt x="420" y="185"/>
                    <a:pt x="424" y="182"/>
                  </a:cubicBezTo>
                  <a:cubicBezTo>
                    <a:pt x="429" y="178"/>
                    <a:pt x="416" y="175"/>
                    <a:pt x="414" y="172"/>
                  </a:cubicBezTo>
                  <a:cubicBezTo>
                    <a:pt x="411" y="168"/>
                    <a:pt x="427" y="170"/>
                    <a:pt x="431" y="170"/>
                  </a:cubicBezTo>
                  <a:cubicBezTo>
                    <a:pt x="436" y="170"/>
                    <a:pt x="437" y="163"/>
                    <a:pt x="434" y="164"/>
                  </a:cubicBezTo>
                  <a:cubicBezTo>
                    <a:pt x="430" y="166"/>
                    <a:pt x="416" y="160"/>
                    <a:pt x="419" y="155"/>
                  </a:cubicBezTo>
                  <a:cubicBezTo>
                    <a:pt x="422" y="151"/>
                    <a:pt x="427" y="156"/>
                    <a:pt x="433" y="153"/>
                  </a:cubicBezTo>
                  <a:cubicBezTo>
                    <a:pt x="439" y="150"/>
                    <a:pt x="434" y="138"/>
                    <a:pt x="429" y="138"/>
                  </a:cubicBezTo>
                  <a:cubicBezTo>
                    <a:pt x="425" y="138"/>
                    <a:pt x="415" y="137"/>
                    <a:pt x="415" y="135"/>
                  </a:cubicBezTo>
                  <a:cubicBezTo>
                    <a:pt x="415" y="133"/>
                    <a:pt x="407" y="131"/>
                    <a:pt x="409" y="129"/>
                  </a:cubicBezTo>
                  <a:cubicBezTo>
                    <a:pt x="411" y="126"/>
                    <a:pt x="415" y="131"/>
                    <a:pt x="420" y="127"/>
                  </a:cubicBezTo>
                  <a:cubicBezTo>
                    <a:pt x="425" y="123"/>
                    <a:pt x="437" y="128"/>
                    <a:pt x="442" y="127"/>
                  </a:cubicBezTo>
                  <a:cubicBezTo>
                    <a:pt x="447" y="126"/>
                    <a:pt x="440" y="117"/>
                    <a:pt x="437" y="119"/>
                  </a:cubicBezTo>
                  <a:cubicBezTo>
                    <a:pt x="434" y="120"/>
                    <a:pt x="424" y="121"/>
                    <a:pt x="424" y="116"/>
                  </a:cubicBezTo>
                  <a:cubicBezTo>
                    <a:pt x="423" y="111"/>
                    <a:pt x="433" y="116"/>
                    <a:pt x="435" y="113"/>
                  </a:cubicBezTo>
                  <a:cubicBezTo>
                    <a:pt x="436" y="111"/>
                    <a:pt x="421" y="105"/>
                    <a:pt x="418" y="110"/>
                  </a:cubicBezTo>
                  <a:cubicBezTo>
                    <a:pt x="416" y="115"/>
                    <a:pt x="407" y="113"/>
                    <a:pt x="412" y="110"/>
                  </a:cubicBezTo>
                  <a:cubicBezTo>
                    <a:pt x="416" y="107"/>
                    <a:pt x="417" y="99"/>
                    <a:pt x="417" y="95"/>
                  </a:cubicBezTo>
                  <a:cubicBezTo>
                    <a:pt x="416" y="91"/>
                    <a:pt x="433" y="91"/>
                    <a:pt x="431" y="84"/>
                  </a:cubicBezTo>
                  <a:cubicBezTo>
                    <a:pt x="429" y="78"/>
                    <a:pt x="439" y="76"/>
                    <a:pt x="445" y="76"/>
                  </a:cubicBezTo>
                  <a:cubicBezTo>
                    <a:pt x="450" y="76"/>
                    <a:pt x="444" y="69"/>
                    <a:pt x="439" y="70"/>
                  </a:cubicBezTo>
                  <a:cubicBezTo>
                    <a:pt x="434" y="71"/>
                    <a:pt x="428" y="76"/>
                    <a:pt x="426" y="74"/>
                  </a:cubicBezTo>
                  <a:cubicBezTo>
                    <a:pt x="423" y="72"/>
                    <a:pt x="432" y="67"/>
                    <a:pt x="437" y="67"/>
                  </a:cubicBezTo>
                  <a:cubicBezTo>
                    <a:pt x="441" y="67"/>
                    <a:pt x="453" y="67"/>
                    <a:pt x="457" y="65"/>
                  </a:cubicBezTo>
                  <a:cubicBezTo>
                    <a:pt x="461" y="62"/>
                    <a:pt x="450" y="60"/>
                    <a:pt x="442" y="61"/>
                  </a:cubicBezTo>
                  <a:cubicBezTo>
                    <a:pt x="435" y="62"/>
                    <a:pt x="435" y="59"/>
                    <a:pt x="446" y="58"/>
                  </a:cubicBezTo>
                  <a:cubicBezTo>
                    <a:pt x="457" y="58"/>
                    <a:pt x="455" y="56"/>
                    <a:pt x="464" y="55"/>
                  </a:cubicBezTo>
                  <a:cubicBezTo>
                    <a:pt x="472" y="54"/>
                    <a:pt x="469" y="51"/>
                    <a:pt x="474" y="50"/>
                  </a:cubicBezTo>
                  <a:cubicBezTo>
                    <a:pt x="479" y="50"/>
                    <a:pt x="492" y="45"/>
                    <a:pt x="492" y="42"/>
                  </a:cubicBezTo>
                  <a:cubicBezTo>
                    <a:pt x="492" y="39"/>
                    <a:pt x="473" y="34"/>
                    <a:pt x="464" y="34"/>
                  </a:cubicBezTo>
                  <a:close/>
                  <a:moveTo>
                    <a:pt x="168" y="241"/>
                  </a:moveTo>
                  <a:cubicBezTo>
                    <a:pt x="168" y="237"/>
                    <a:pt x="164" y="240"/>
                    <a:pt x="162" y="235"/>
                  </a:cubicBezTo>
                  <a:cubicBezTo>
                    <a:pt x="159" y="231"/>
                    <a:pt x="147" y="229"/>
                    <a:pt x="146" y="232"/>
                  </a:cubicBezTo>
                  <a:cubicBezTo>
                    <a:pt x="146" y="234"/>
                    <a:pt x="142" y="236"/>
                    <a:pt x="145" y="239"/>
                  </a:cubicBezTo>
                  <a:cubicBezTo>
                    <a:pt x="148" y="243"/>
                    <a:pt x="150" y="241"/>
                    <a:pt x="154" y="245"/>
                  </a:cubicBezTo>
                  <a:cubicBezTo>
                    <a:pt x="157" y="248"/>
                    <a:pt x="168" y="245"/>
                    <a:pt x="168" y="24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1999" name="Google Shape;1999;p124"/>
            <p:cNvSpPr/>
            <p:nvPr/>
          </p:nvSpPr>
          <p:spPr>
            <a:xfrm>
              <a:off x="3467100" y="4510088"/>
              <a:ext cx="53975" cy="41275"/>
            </a:xfrm>
            <a:custGeom>
              <a:avLst/>
              <a:gdLst/>
              <a:ahLst/>
              <a:cxnLst/>
              <a:rect l="l" t="t" r="r" b="b"/>
              <a:pathLst>
                <a:path w="19" h="15" extrusionOk="0">
                  <a:moveTo>
                    <a:pt x="0" y="2"/>
                  </a:moveTo>
                  <a:cubicBezTo>
                    <a:pt x="1" y="5"/>
                    <a:pt x="4" y="4"/>
                    <a:pt x="7" y="7"/>
                  </a:cubicBezTo>
                  <a:cubicBezTo>
                    <a:pt x="10" y="9"/>
                    <a:pt x="13" y="15"/>
                    <a:pt x="16" y="10"/>
                  </a:cubicBezTo>
                  <a:cubicBezTo>
                    <a:pt x="19" y="5"/>
                    <a:pt x="0" y="0"/>
                    <a:pt x="0" y="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00" name="Google Shape;2000;p124"/>
            <p:cNvSpPr/>
            <p:nvPr/>
          </p:nvSpPr>
          <p:spPr>
            <a:xfrm>
              <a:off x="1138238" y="598488"/>
              <a:ext cx="2000251" cy="1538287"/>
            </a:xfrm>
            <a:custGeom>
              <a:avLst/>
              <a:gdLst/>
              <a:ahLst/>
              <a:cxnLst/>
              <a:rect l="l" t="t" r="r" b="b"/>
              <a:pathLst>
                <a:path w="717" h="552" extrusionOk="0">
                  <a:moveTo>
                    <a:pt x="142" y="484"/>
                  </a:moveTo>
                  <a:cubicBezTo>
                    <a:pt x="140" y="481"/>
                    <a:pt x="134" y="482"/>
                    <a:pt x="133" y="479"/>
                  </a:cubicBezTo>
                  <a:cubicBezTo>
                    <a:pt x="132" y="477"/>
                    <a:pt x="126" y="469"/>
                    <a:pt x="123" y="469"/>
                  </a:cubicBezTo>
                  <a:cubicBezTo>
                    <a:pt x="120" y="469"/>
                    <a:pt x="116" y="469"/>
                    <a:pt x="113" y="467"/>
                  </a:cubicBezTo>
                  <a:cubicBezTo>
                    <a:pt x="109" y="464"/>
                    <a:pt x="107" y="464"/>
                    <a:pt x="104" y="465"/>
                  </a:cubicBezTo>
                  <a:cubicBezTo>
                    <a:pt x="102" y="467"/>
                    <a:pt x="107" y="467"/>
                    <a:pt x="107" y="469"/>
                  </a:cubicBezTo>
                  <a:cubicBezTo>
                    <a:pt x="107" y="471"/>
                    <a:pt x="108" y="472"/>
                    <a:pt x="111" y="472"/>
                  </a:cubicBezTo>
                  <a:cubicBezTo>
                    <a:pt x="113" y="471"/>
                    <a:pt x="114" y="476"/>
                    <a:pt x="116" y="476"/>
                  </a:cubicBezTo>
                  <a:cubicBezTo>
                    <a:pt x="118" y="476"/>
                    <a:pt x="119" y="479"/>
                    <a:pt x="121" y="479"/>
                  </a:cubicBezTo>
                  <a:cubicBezTo>
                    <a:pt x="124" y="479"/>
                    <a:pt x="124" y="482"/>
                    <a:pt x="126" y="484"/>
                  </a:cubicBezTo>
                  <a:cubicBezTo>
                    <a:pt x="127" y="486"/>
                    <a:pt x="130" y="484"/>
                    <a:pt x="130" y="486"/>
                  </a:cubicBezTo>
                  <a:cubicBezTo>
                    <a:pt x="130" y="487"/>
                    <a:pt x="133" y="488"/>
                    <a:pt x="133" y="490"/>
                  </a:cubicBezTo>
                  <a:cubicBezTo>
                    <a:pt x="138" y="491"/>
                    <a:pt x="142" y="491"/>
                    <a:pt x="146" y="490"/>
                  </a:cubicBezTo>
                  <a:cubicBezTo>
                    <a:pt x="146" y="489"/>
                    <a:pt x="146" y="488"/>
                    <a:pt x="147" y="487"/>
                  </a:cubicBezTo>
                  <a:cubicBezTo>
                    <a:pt x="148" y="485"/>
                    <a:pt x="144" y="486"/>
                    <a:pt x="142" y="484"/>
                  </a:cubicBezTo>
                  <a:close/>
                  <a:moveTo>
                    <a:pt x="136" y="200"/>
                  </a:moveTo>
                  <a:cubicBezTo>
                    <a:pt x="142" y="202"/>
                    <a:pt x="143" y="213"/>
                    <a:pt x="147" y="213"/>
                  </a:cubicBezTo>
                  <a:cubicBezTo>
                    <a:pt x="150" y="213"/>
                    <a:pt x="148" y="210"/>
                    <a:pt x="153" y="210"/>
                  </a:cubicBezTo>
                  <a:cubicBezTo>
                    <a:pt x="157" y="210"/>
                    <a:pt x="156" y="207"/>
                    <a:pt x="161" y="208"/>
                  </a:cubicBezTo>
                  <a:cubicBezTo>
                    <a:pt x="165" y="208"/>
                    <a:pt x="168" y="206"/>
                    <a:pt x="168" y="201"/>
                  </a:cubicBezTo>
                  <a:cubicBezTo>
                    <a:pt x="168" y="196"/>
                    <a:pt x="172" y="195"/>
                    <a:pt x="176" y="194"/>
                  </a:cubicBezTo>
                  <a:cubicBezTo>
                    <a:pt x="180" y="193"/>
                    <a:pt x="176" y="187"/>
                    <a:pt x="182" y="186"/>
                  </a:cubicBezTo>
                  <a:cubicBezTo>
                    <a:pt x="188" y="184"/>
                    <a:pt x="205" y="177"/>
                    <a:pt x="208" y="175"/>
                  </a:cubicBezTo>
                  <a:cubicBezTo>
                    <a:pt x="211" y="173"/>
                    <a:pt x="204" y="170"/>
                    <a:pt x="198" y="166"/>
                  </a:cubicBezTo>
                  <a:cubicBezTo>
                    <a:pt x="192" y="162"/>
                    <a:pt x="187" y="161"/>
                    <a:pt x="182" y="164"/>
                  </a:cubicBezTo>
                  <a:cubicBezTo>
                    <a:pt x="177" y="168"/>
                    <a:pt x="180" y="161"/>
                    <a:pt x="177" y="163"/>
                  </a:cubicBezTo>
                  <a:cubicBezTo>
                    <a:pt x="173" y="164"/>
                    <a:pt x="162" y="160"/>
                    <a:pt x="161" y="158"/>
                  </a:cubicBezTo>
                  <a:cubicBezTo>
                    <a:pt x="159" y="156"/>
                    <a:pt x="140" y="162"/>
                    <a:pt x="135" y="162"/>
                  </a:cubicBezTo>
                  <a:cubicBezTo>
                    <a:pt x="131" y="162"/>
                    <a:pt x="136" y="167"/>
                    <a:pt x="139" y="169"/>
                  </a:cubicBezTo>
                  <a:cubicBezTo>
                    <a:pt x="142" y="172"/>
                    <a:pt x="131" y="180"/>
                    <a:pt x="133" y="181"/>
                  </a:cubicBezTo>
                  <a:cubicBezTo>
                    <a:pt x="135" y="183"/>
                    <a:pt x="131" y="188"/>
                    <a:pt x="126" y="194"/>
                  </a:cubicBezTo>
                  <a:cubicBezTo>
                    <a:pt x="121" y="199"/>
                    <a:pt x="129" y="199"/>
                    <a:pt x="136" y="200"/>
                  </a:cubicBezTo>
                  <a:close/>
                  <a:moveTo>
                    <a:pt x="314" y="230"/>
                  </a:moveTo>
                  <a:cubicBezTo>
                    <a:pt x="316" y="227"/>
                    <a:pt x="325" y="235"/>
                    <a:pt x="326" y="229"/>
                  </a:cubicBezTo>
                  <a:cubicBezTo>
                    <a:pt x="326" y="224"/>
                    <a:pt x="316" y="221"/>
                    <a:pt x="311" y="219"/>
                  </a:cubicBezTo>
                  <a:cubicBezTo>
                    <a:pt x="307" y="216"/>
                    <a:pt x="305" y="217"/>
                    <a:pt x="299" y="212"/>
                  </a:cubicBezTo>
                  <a:cubicBezTo>
                    <a:pt x="292" y="207"/>
                    <a:pt x="300" y="205"/>
                    <a:pt x="295" y="201"/>
                  </a:cubicBezTo>
                  <a:cubicBezTo>
                    <a:pt x="290" y="197"/>
                    <a:pt x="289" y="186"/>
                    <a:pt x="292" y="183"/>
                  </a:cubicBezTo>
                  <a:cubicBezTo>
                    <a:pt x="296" y="179"/>
                    <a:pt x="300" y="174"/>
                    <a:pt x="293" y="171"/>
                  </a:cubicBezTo>
                  <a:cubicBezTo>
                    <a:pt x="287" y="169"/>
                    <a:pt x="276" y="173"/>
                    <a:pt x="278" y="175"/>
                  </a:cubicBezTo>
                  <a:cubicBezTo>
                    <a:pt x="279" y="176"/>
                    <a:pt x="288" y="181"/>
                    <a:pt x="288" y="183"/>
                  </a:cubicBezTo>
                  <a:cubicBezTo>
                    <a:pt x="288" y="185"/>
                    <a:pt x="279" y="177"/>
                    <a:pt x="276" y="179"/>
                  </a:cubicBezTo>
                  <a:cubicBezTo>
                    <a:pt x="274" y="181"/>
                    <a:pt x="270" y="175"/>
                    <a:pt x="268" y="179"/>
                  </a:cubicBezTo>
                  <a:cubicBezTo>
                    <a:pt x="265" y="183"/>
                    <a:pt x="271" y="195"/>
                    <a:pt x="273" y="199"/>
                  </a:cubicBezTo>
                  <a:cubicBezTo>
                    <a:pt x="275" y="202"/>
                    <a:pt x="271" y="202"/>
                    <a:pt x="268" y="203"/>
                  </a:cubicBezTo>
                  <a:cubicBezTo>
                    <a:pt x="265" y="204"/>
                    <a:pt x="265" y="193"/>
                    <a:pt x="262" y="189"/>
                  </a:cubicBezTo>
                  <a:cubicBezTo>
                    <a:pt x="259" y="185"/>
                    <a:pt x="248" y="180"/>
                    <a:pt x="247" y="183"/>
                  </a:cubicBezTo>
                  <a:cubicBezTo>
                    <a:pt x="246" y="186"/>
                    <a:pt x="254" y="186"/>
                    <a:pt x="253" y="190"/>
                  </a:cubicBezTo>
                  <a:cubicBezTo>
                    <a:pt x="252" y="194"/>
                    <a:pt x="248" y="188"/>
                    <a:pt x="244" y="191"/>
                  </a:cubicBezTo>
                  <a:cubicBezTo>
                    <a:pt x="240" y="194"/>
                    <a:pt x="241" y="192"/>
                    <a:pt x="241" y="189"/>
                  </a:cubicBezTo>
                  <a:cubicBezTo>
                    <a:pt x="242" y="185"/>
                    <a:pt x="236" y="182"/>
                    <a:pt x="229" y="183"/>
                  </a:cubicBezTo>
                  <a:cubicBezTo>
                    <a:pt x="222" y="183"/>
                    <a:pt x="225" y="188"/>
                    <a:pt x="223" y="190"/>
                  </a:cubicBezTo>
                  <a:cubicBezTo>
                    <a:pt x="221" y="192"/>
                    <a:pt x="210" y="189"/>
                    <a:pt x="217" y="188"/>
                  </a:cubicBezTo>
                  <a:cubicBezTo>
                    <a:pt x="224" y="186"/>
                    <a:pt x="221" y="182"/>
                    <a:pt x="219" y="178"/>
                  </a:cubicBezTo>
                  <a:cubicBezTo>
                    <a:pt x="216" y="174"/>
                    <a:pt x="209" y="179"/>
                    <a:pt x="198" y="183"/>
                  </a:cubicBezTo>
                  <a:cubicBezTo>
                    <a:pt x="187" y="187"/>
                    <a:pt x="182" y="191"/>
                    <a:pt x="184" y="191"/>
                  </a:cubicBezTo>
                  <a:cubicBezTo>
                    <a:pt x="185" y="192"/>
                    <a:pt x="185" y="194"/>
                    <a:pt x="181" y="197"/>
                  </a:cubicBezTo>
                  <a:cubicBezTo>
                    <a:pt x="177" y="201"/>
                    <a:pt x="181" y="204"/>
                    <a:pt x="185" y="204"/>
                  </a:cubicBezTo>
                  <a:cubicBezTo>
                    <a:pt x="189" y="204"/>
                    <a:pt x="186" y="207"/>
                    <a:pt x="188" y="208"/>
                  </a:cubicBezTo>
                  <a:cubicBezTo>
                    <a:pt x="191" y="209"/>
                    <a:pt x="204" y="203"/>
                    <a:pt x="207" y="205"/>
                  </a:cubicBezTo>
                  <a:cubicBezTo>
                    <a:pt x="211" y="208"/>
                    <a:pt x="186" y="209"/>
                    <a:pt x="186" y="214"/>
                  </a:cubicBezTo>
                  <a:cubicBezTo>
                    <a:pt x="186" y="218"/>
                    <a:pt x="200" y="220"/>
                    <a:pt x="210" y="219"/>
                  </a:cubicBezTo>
                  <a:cubicBezTo>
                    <a:pt x="220" y="217"/>
                    <a:pt x="237" y="220"/>
                    <a:pt x="237" y="222"/>
                  </a:cubicBezTo>
                  <a:cubicBezTo>
                    <a:pt x="237" y="225"/>
                    <a:pt x="225" y="224"/>
                    <a:pt x="217" y="224"/>
                  </a:cubicBezTo>
                  <a:cubicBezTo>
                    <a:pt x="208" y="224"/>
                    <a:pt x="192" y="226"/>
                    <a:pt x="193" y="229"/>
                  </a:cubicBezTo>
                  <a:cubicBezTo>
                    <a:pt x="194" y="232"/>
                    <a:pt x="195" y="232"/>
                    <a:pt x="204" y="237"/>
                  </a:cubicBezTo>
                  <a:cubicBezTo>
                    <a:pt x="213" y="241"/>
                    <a:pt x="223" y="235"/>
                    <a:pt x="223" y="241"/>
                  </a:cubicBezTo>
                  <a:cubicBezTo>
                    <a:pt x="222" y="247"/>
                    <a:pt x="228" y="248"/>
                    <a:pt x="240" y="249"/>
                  </a:cubicBezTo>
                  <a:cubicBezTo>
                    <a:pt x="253" y="249"/>
                    <a:pt x="258" y="243"/>
                    <a:pt x="264" y="243"/>
                  </a:cubicBezTo>
                  <a:cubicBezTo>
                    <a:pt x="270" y="244"/>
                    <a:pt x="273" y="242"/>
                    <a:pt x="276" y="238"/>
                  </a:cubicBezTo>
                  <a:cubicBezTo>
                    <a:pt x="279" y="234"/>
                    <a:pt x="281" y="236"/>
                    <a:pt x="282" y="239"/>
                  </a:cubicBezTo>
                  <a:cubicBezTo>
                    <a:pt x="283" y="241"/>
                    <a:pt x="291" y="240"/>
                    <a:pt x="292" y="242"/>
                  </a:cubicBezTo>
                  <a:cubicBezTo>
                    <a:pt x="297" y="247"/>
                    <a:pt x="312" y="245"/>
                    <a:pt x="318" y="242"/>
                  </a:cubicBezTo>
                  <a:cubicBezTo>
                    <a:pt x="324" y="240"/>
                    <a:pt x="315" y="232"/>
                    <a:pt x="312" y="235"/>
                  </a:cubicBezTo>
                  <a:cubicBezTo>
                    <a:pt x="310" y="239"/>
                    <a:pt x="307" y="237"/>
                    <a:pt x="306" y="235"/>
                  </a:cubicBezTo>
                  <a:cubicBezTo>
                    <a:pt x="306" y="233"/>
                    <a:pt x="312" y="232"/>
                    <a:pt x="314" y="230"/>
                  </a:cubicBezTo>
                  <a:close/>
                  <a:moveTo>
                    <a:pt x="179" y="142"/>
                  </a:moveTo>
                  <a:cubicBezTo>
                    <a:pt x="185" y="143"/>
                    <a:pt x="192" y="137"/>
                    <a:pt x="191" y="134"/>
                  </a:cubicBezTo>
                  <a:cubicBezTo>
                    <a:pt x="191" y="130"/>
                    <a:pt x="176" y="142"/>
                    <a:pt x="179" y="142"/>
                  </a:cubicBezTo>
                  <a:close/>
                  <a:moveTo>
                    <a:pt x="149" y="132"/>
                  </a:moveTo>
                  <a:cubicBezTo>
                    <a:pt x="152" y="133"/>
                    <a:pt x="149" y="138"/>
                    <a:pt x="152" y="137"/>
                  </a:cubicBezTo>
                  <a:cubicBezTo>
                    <a:pt x="155" y="135"/>
                    <a:pt x="156" y="135"/>
                    <a:pt x="158" y="135"/>
                  </a:cubicBezTo>
                  <a:cubicBezTo>
                    <a:pt x="162" y="137"/>
                    <a:pt x="162" y="133"/>
                    <a:pt x="164" y="132"/>
                  </a:cubicBezTo>
                  <a:cubicBezTo>
                    <a:pt x="166" y="130"/>
                    <a:pt x="165" y="138"/>
                    <a:pt x="170" y="138"/>
                  </a:cubicBezTo>
                  <a:cubicBezTo>
                    <a:pt x="174" y="138"/>
                    <a:pt x="173" y="129"/>
                    <a:pt x="177" y="132"/>
                  </a:cubicBezTo>
                  <a:cubicBezTo>
                    <a:pt x="180" y="134"/>
                    <a:pt x="181" y="131"/>
                    <a:pt x="182" y="128"/>
                  </a:cubicBezTo>
                  <a:cubicBezTo>
                    <a:pt x="183" y="126"/>
                    <a:pt x="183" y="122"/>
                    <a:pt x="187" y="121"/>
                  </a:cubicBezTo>
                  <a:cubicBezTo>
                    <a:pt x="190" y="120"/>
                    <a:pt x="187" y="125"/>
                    <a:pt x="189" y="128"/>
                  </a:cubicBezTo>
                  <a:cubicBezTo>
                    <a:pt x="192" y="133"/>
                    <a:pt x="196" y="128"/>
                    <a:pt x="197" y="126"/>
                  </a:cubicBezTo>
                  <a:cubicBezTo>
                    <a:pt x="197" y="124"/>
                    <a:pt x="203" y="125"/>
                    <a:pt x="203" y="123"/>
                  </a:cubicBezTo>
                  <a:cubicBezTo>
                    <a:pt x="203" y="120"/>
                    <a:pt x="205" y="120"/>
                    <a:pt x="203" y="117"/>
                  </a:cubicBezTo>
                  <a:cubicBezTo>
                    <a:pt x="201" y="114"/>
                    <a:pt x="206" y="115"/>
                    <a:pt x="208" y="113"/>
                  </a:cubicBezTo>
                  <a:cubicBezTo>
                    <a:pt x="210" y="110"/>
                    <a:pt x="205" y="112"/>
                    <a:pt x="202" y="109"/>
                  </a:cubicBezTo>
                  <a:cubicBezTo>
                    <a:pt x="198" y="106"/>
                    <a:pt x="197" y="110"/>
                    <a:pt x="197" y="112"/>
                  </a:cubicBezTo>
                  <a:cubicBezTo>
                    <a:pt x="197" y="114"/>
                    <a:pt x="190" y="113"/>
                    <a:pt x="186" y="111"/>
                  </a:cubicBezTo>
                  <a:cubicBezTo>
                    <a:pt x="182" y="110"/>
                    <a:pt x="177" y="116"/>
                    <a:pt x="171" y="119"/>
                  </a:cubicBezTo>
                  <a:cubicBezTo>
                    <a:pt x="166" y="122"/>
                    <a:pt x="165" y="127"/>
                    <a:pt x="160" y="126"/>
                  </a:cubicBezTo>
                  <a:cubicBezTo>
                    <a:pt x="154" y="126"/>
                    <a:pt x="147" y="131"/>
                    <a:pt x="149" y="132"/>
                  </a:cubicBezTo>
                  <a:close/>
                  <a:moveTo>
                    <a:pt x="205" y="130"/>
                  </a:moveTo>
                  <a:cubicBezTo>
                    <a:pt x="200" y="130"/>
                    <a:pt x="200" y="135"/>
                    <a:pt x="206" y="135"/>
                  </a:cubicBezTo>
                  <a:cubicBezTo>
                    <a:pt x="212" y="135"/>
                    <a:pt x="213" y="137"/>
                    <a:pt x="205" y="137"/>
                  </a:cubicBezTo>
                  <a:cubicBezTo>
                    <a:pt x="197" y="137"/>
                    <a:pt x="193" y="144"/>
                    <a:pt x="199" y="142"/>
                  </a:cubicBezTo>
                  <a:cubicBezTo>
                    <a:pt x="205" y="141"/>
                    <a:pt x="212" y="141"/>
                    <a:pt x="207" y="142"/>
                  </a:cubicBezTo>
                  <a:cubicBezTo>
                    <a:pt x="203" y="144"/>
                    <a:pt x="191" y="145"/>
                    <a:pt x="193" y="147"/>
                  </a:cubicBezTo>
                  <a:cubicBezTo>
                    <a:pt x="194" y="148"/>
                    <a:pt x="199" y="148"/>
                    <a:pt x="203" y="150"/>
                  </a:cubicBezTo>
                  <a:cubicBezTo>
                    <a:pt x="208" y="152"/>
                    <a:pt x="211" y="153"/>
                    <a:pt x="214" y="149"/>
                  </a:cubicBezTo>
                  <a:cubicBezTo>
                    <a:pt x="218" y="145"/>
                    <a:pt x="223" y="141"/>
                    <a:pt x="221" y="146"/>
                  </a:cubicBezTo>
                  <a:cubicBezTo>
                    <a:pt x="219" y="152"/>
                    <a:pt x="227" y="148"/>
                    <a:pt x="236" y="147"/>
                  </a:cubicBezTo>
                  <a:cubicBezTo>
                    <a:pt x="246" y="147"/>
                    <a:pt x="234" y="153"/>
                    <a:pt x="224" y="154"/>
                  </a:cubicBezTo>
                  <a:cubicBezTo>
                    <a:pt x="214" y="154"/>
                    <a:pt x="216" y="159"/>
                    <a:pt x="224" y="161"/>
                  </a:cubicBezTo>
                  <a:cubicBezTo>
                    <a:pt x="232" y="163"/>
                    <a:pt x="249" y="156"/>
                    <a:pt x="253" y="152"/>
                  </a:cubicBezTo>
                  <a:cubicBezTo>
                    <a:pt x="256" y="148"/>
                    <a:pt x="260" y="154"/>
                    <a:pt x="264" y="152"/>
                  </a:cubicBezTo>
                  <a:cubicBezTo>
                    <a:pt x="268" y="149"/>
                    <a:pt x="275" y="152"/>
                    <a:pt x="282" y="150"/>
                  </a:cubicBezTo>
                  <a:cubicBezTo>
                    <a:pt x="289" y="149"/>
                    <a:pt x="290" y="136"/>
                    <a:pt x="285" y="134"/>
                  </a:cubicBezTo>
                  <a:cubicBezTo>
                    <a:pt x="280" y="132"/>
                    <a:pt x="280" y="137"/>
                    <a:pt x="276" y="137"/>
                  </a:cubicBezTo>
                  <a:cubicBezTo>
                    <a:pt x="272" y="138"/>
                    <a:pt x="270" y="133"/>
                    <a:pt x="267" y="130"/>
                  </a:cubicBezTo>
                  <a:cubicBezTo>
                    <a:pt x="264" y="127"/>
                    <a:pt x="266" y="120"/>
                    <a:pt x="261" y="121"/>
                  </a:cubicBezTo>
                  <a:cubicBezTo>
                    <a:pt x="257" y="122"/>
                    <a:pt x="246" y="129"/>
                    <a:pt x="253" y="130"/>
                  </a:cubicBezTo>
                  <a:cubicBezTo>
                    <a:pt x="259" y="131"/>
                    <a:pt x="256" y="134"/>
                    <a:pt x="253" y="135"/>
                  </a:cubicBezTo>
                  <a:cubicBezTo>
                    <a:pt x="250" y="137"/>
                    <a:pt x="261" y="139"/>
                    <a:pt x="259" y="142"/>
                  </a:cubicBezTo>
                  <a:cubicBezTo>
                    <a:pt x="258" y="144"/>
                    <a:pt x="241" y="142"/>
                    <a:pt x="241" y="138"/>
                  </a:cubicBezTo>
                  <a:cubicBezTo>
                    <a:pt x="240" y="135"/>
                    <a:pt x="227" y="128"/>
                    <a:pt x="222" y="130"/>
                  </a:cubicBezTo>
                  <a:cubicBezTo>
                    <a:pt x="217" y="131"/>
                    <a:pt x="219" y="125"/>
                    <a:pt x="213" y="125"/>
                  </a:cubicBezTo>
                  <a:cubicBezTo>
                    <a:pt x="208" y="125"/>
                    <a:pt x="210" y="130"/>
                    <a:pt x="205" y="130"/>
                  </a:cubicBezTo>
                  <a:close/>
                  <a:moveTo>
                    <a:pt x="223" y="104"/>
                  </a:moveTo>
                  <a:cubicBezTo>
                    <a:pt x="225" y="100"/>
                    <a:pt x="211" y="101"/>
                    <a:pt x="213" y="102"/>
                  </a:cubicBezTo>
                  <a:cubicBezTo>
                    <a:pt x="215" y="105"/>
                    <a:pt x="222" y="109"/>
                    <a:pt x="223" y="104"/>
                  </a:cubicBezTo>
                  <a:close/>
                  <a:moveTo>
                    <a:pt x="253" y="103"/>
                  </a:moveTo>
                  <a:cubicBezTo>
                    <a:pt x="258" y="102"/>
                    <a:pt x="255" y="98"/>
                    <a:pt x="248" y="99"/>
                  </a:cubicBezTo>
                  <a:cubicBezTo>
                    <a:pt x="240" y="100"/>
                    <a:pt x="228" y="100"/>
                    <a:pt x="228" y="106"/>
                  </a:cubicBezTo>
                  <a:cubicBezTo>
                    <a:pt x="228" y="110"/>
                    <a:pt x="230" y="112"/>
                    <a:pt x="238" y="113"/>
                  </a:cubicBezTo>
                  <a:cubicBezTo>
                    <a:pt x="246" y="114"/>
                    <a:pt x="254" y="106"/>
                    <a:pt x="250" y="106"/>
                  </a:cubicBezTo>
                  <a:cubicBezTo>
                    <a:pt x="246" y="106"/>
                    <a:pt x="248" y="103"/>
                    <a:pt x="253" y="103"/>
                  </a:cubicBezTo>
                  <a:close/>
                  <a:moveTo>
                    <a:pt x="235" y="96"/>
                  </a:moveTo>
                  <a:cubicBezTo>
                    <a:pt x="239" y="97"/>
                    <a:pt x="243" y="93"/>
                    <a:pt x="245" y="95"/>
                  </a:cubicBezTo>
                  <a:cubicBezTo>
                    <a:pt x="248" y="97"/>
                    <a:pt x="259" y="99"/>
                    <a:pt x="259" y="93"/>
                  </a:cubicBezTo>
                  <a:cubicBezTo>
                    <a:pt x="259" y="87"/>
                    <a:pt x="245" y="87"/>
                    <a:pt x="241" y="89"/>
                  </a:cubicBezTo>
                  <a:cubicBezTo>
                    <a:pt x="238" y="91"/>
                    <a:pt x="221" y="92"/>
                    <a:pt x="226" y="95"/>
                  </a:cubicBezTo>
                  <a:cubicBezTo>
                    <a:pt x="229" y="97"/>
                    <a:pt x="232" y="94"/>
                    <a:pt x="235" y="96"/>
                  </a:cubicBezTo>
                  <a:close/>
                  <a:moveTo>
                    <a:pt x="295" y="85"/>
                  </a:moveTo>
                  <a:cubicBezTo>
                    <a:pt x="299" y="82"/>
                    <a:pt x="307" y="87"/>
                    <a:pt x="306" y="90"/>
                  </a:cubicBezTo>
                  <a:cubicBezTo>
                    <a:pt x="304" y="93"/>
                    <a:pt x="292" y="89"/>
                    <a:pt x="293" y="92"/>
                  </a:cubicBezTo>
                  <a:cubicBezTo>
                    <a:pt x="293" y="93"/>
                    <a:pt x="295" y="97"/>
                    <a:pt x="303" y="95"/>
                  </a:cubicBezTo>
                  <a:cubicBezTo>
                    <a:pt x="312" y="92"/>
                    <a:pt x="319" y="94"/>
                    <a:pt x="325" y="99"/>
                  </a:cubicBezTo>
                  <a:cubicBezTo>
                    <a:pt x="330" y="103"/>
                    <a:pt x="336" y="105"/>
                    <a:pt x="340" y="100"/>
                  </a:cubicBezTo>
                  <a:cubicBezTo>
                    <a:pt x="344" y="96"/>
                    <a:pt x="335" y="95"/>
                    <a:pt x="336" y="92"/>
                  </a:cubicBezTo>
                  <a:cubicBezTo>
                    <a:pt x="338" y="88"/>
                    <a:pt x="331" y="86"/>
                    <a:pt x="327" y="86"/>
                  </a:cubicBezTo>
                  <a:cubicBezTo>
                    <a:pt x="323" y="86"/>
                    <a:pt x="321" y="79"/>
                    <a:pt x="318" y="80"/>
                  </a:cubicBezTo>
                  <a:cubicBezTo>
                    <a:pt x="315" y="82"/>
                    <a:pt x="313" y="84"/>
                    <a:pt x="313" y="79"/>
                  </a:cubicBezTo>
                  <a:cubicBezTo>
                    <a:pt x="313" y="75"/>
                    <a:pt x="294" y="74"/>
                    <a:pt x="290" y="76"/>
                  </a:cubicBezTo>
                  <a:cubicBezTo>
                    <a:pt x="285" y="78"/>
                    <a:pt x="291" y="88"/>
                    <a:pt x="295" y="85"/>
                  </a:cubicBezTo>
                  <a:close/>
                  <a:moveTo>
                    <a:pt x="297" y="115"/>
                  </a:moveTo>
                  <a:cubicBezTo>
                    <a:pt x="300" y="111"/>
                    <a:pt x="286" y="100"/>
                    <a:pt x="285" y="105"/>
                  </a:cubicBezTo>
                  <a:cubicBezTo>
                    <a:pt x="285" y="110"/>
                    <a:pt x="294" y="119"/>
                    <a:pt x="297" y="115"/>
                  </a:cubicBezTo>
                  <a:close/>
                  <a:moveTo>
                    <a:pt x="344" y="68"/>
                  </a:moveTo>
                  <a:cubicBezTo>
                    <a:pt x="346" y="64"/>
                    <a:pt x="329" y="60"/>
                    <a:pt x="333" y="64"/>
                  </a:cubicBezTo>
                  <a:cubicBezTo>
                    <a:pt x="336" y="66"/>
                    <a:pt x="341" y="72"/>
                    <a:pt x="344" y="68"/>
                  </a:cubicBezTo>
                  <a:close/>
                  <a:moveTo>
                    <a:pt x="304" y="149"/>
                  </a:moveTo>
                  <a:cubicBezTo>
                    <a:pt x="306" y="146"/>
                    <a:pt x="298" y="140"/>
                    <a:pt x="296" y="145"/>
                  </a:cubicBezTo>
                  <a:cubicBezTo>
                    <a:pt x="294" y="150"/>
                    <a:pt x="301" y="152"/>
                    <a:pt x="304" y="149"/>
                  </a:cubicBezTo>
                  <a:close/>
                  <a:moveTo>
                    <a:pt x="344" y="124"/>
                  </a:moveTo>
                  <a:cubicBezTo>
                    <a:pt x="344" y="128"/>
                    <a:pt x="335" y="123"/>
                    <a:pt x="329" y="121"/>
                  </a:cubicBezTo>
                  <a:cubicBezTo>
                    <a:pt x="322" y="118"/>
                    <a:pt x="326" y="126"/>
                    <a:pt x="331" y="130"/>
                  </a:cubicBezTo>
                  <a:cubicBezTo>
                    <a:pt x="336" y="134"/>
                    <a:pt x="329" y="132"/>
                    <a:pt x="322" y="128"/>
                  </a:cubicBezTo>
                  <a:cubicBezTo>
                    <a:pt x="315" y="123"/>
                    <a:pt x="316" y="131"/>
                    <a:pt x="319" y="133"/>
                  </a:cubicBezTo>
                  <a:cubicBezTo>
                    <a:pt x="322" y="136"/>
                    <a:pt x="319" y="139"/>
                    <a:pt x="314" y="134"/>
                  </a:cubicBezTo>
                  <a:cubicBezTo>
                    <a:pt x="310" y="128"/>
                    <a:pt x="308" y="122"/>
                    <a:pt x="301" y="122"/>
                  </a:cubicBezTo>
                  <a:cubicBezTo>
                    <a:pt x="294" y="121"/>
                    <a:pt x="297" y="128"/>
                    <a:pt x="300" y="132"/>
                  </a:cubicBezTo>
                  <a:cubicBezTo>
                    <a:pt x="304" y="136"/>
                    <a:pt x="307" y="137"/>
                    <a:pt x="313" y="140"/>
                  </a:cubicBezTo>
                  <a:cubicBezTo>
                    <a:pt x="319" y="144"/>
                    <a:pt x="328" y="139"/>
                    <a:pt x="332" y="140"/>
                  </a:cubicBezTo>
                  <a:cubicBezTo>
                    <a:pt x="336" y="141"/>
                    <a:pt x="327" y="147"/>
                    <a:pt x="330" y="150"/>
                  </a:cubicBezTo>
                  <a:cubicBezTo>
                    <a:pt x="333" y="154"/>
                    <a:pt x="341" y="151"/>
                    <a:pt x="347" y="151"/>
                  </a:cubicBezTo>
                  <a:cubicBezTo>
                    <a:pt x="353" y="150"/>
                    <a:pt x="350" y="147"/>
                    <a:pt x="354" y="144"/>
                  </a:cubicBezTo>
                  <a:cubicBezTo>
                    <a:pt x="357" y="142"/>
                    <a:pt x="350" y="142"/>
                    <a:pt x="353" y="136"/>
                  </a:cubicBezTo>
                  <a:cubicBezTo>
                    <a:pt x="356" y="130"/>
                    <a:pt x="344" y="120"/>
                    <a:pt x="344" y="124"/>
                  </a:cubicBezTo>
                  <a:close/>
                  <a:moveTo>
                    <a:pt x="359" y="103"/>
                  </a:moveTo>
                  <a:cubicBezTo>
                    <a:pt x="364" y="103"/>
                    <a:pt x="368" y="102"/>
                    <a:pt x="373" y="100"/>
                  </a:cubicBezTo>
                  <a:cubicBezTo>
                    <a:pt x="378" y="99"/>
                    <a:pt x="371" y="99"/>
                    <a:pt x="374" y="94"/>
                  </a:cubicBezTo>
                  <a:cubicBezTo>
                    <a:pt x="377" y="90"/>
                    <a:pt x="366" y="90"/>
                    <a:pt x="365" y="91"/>
                  </a:cubicBezTo>
                  <a:cubicBezTo>
                    <a:pt x="365" y="93"/>
                    <a:pt x="351" y="83"/>
                    <a:pt x="348" y="86"/>
                  </a:cubicBezTo>
                  <a:cubicBezTo>
                    <a:pt x="346" y="89"/>
                    <a:pt x="353" y="103"/>
                    <a:pt x="359" y="103"/>
                  </a:cubicBezTo>
                  <a:close/>
                  <a:moveTo>
                    <a:pt x="388" y="105"/>
                  </a:moveTo>
                  <a:cubicBezTo>
                    <a:pt x="387" y="103"/>
                    <a:pt x="360" y="106"/>
                    <a:pt x="364" y="109"/>
                  </a:cubicBezTo>
                  <a:cubicBezTo>
                    <a:pt x="371" y="114"/>
                    <a:pt x="388" y="107"/>
                    <a:pt x="388" y="105"/>
                  </a:cubicBezTo>
                  <a:close/>
                  <a:moveTo>
                    <a:pt x="384" y="157"/>
                  </a:moveTo>
                  <a:cubicBezTo>
                    <a:pt x="390" y="156"/>
                    <a:pt x="387" y="149"/>
                    <a:pt x="380" y="143"/>
                  </a:cubicBezTo>
                  <a:cubicBezTo>
                    <a:pt x="373" y="138"/>
                    <a:pt x="357" y="149"/>
                    <a:pt x="360" y="151"/>
                  </a:cubicBezTo>
                  <a:cubicBezTo>
                    <a:pt x="363" y="154"/>
                    <a:pt x="377" y="157"/>
                    <a:pt x="384" y="157"/>
                  </a:cubicBezTo>
                  <a:close/>
                  <a:moveTo>
                    <a:pt x="338" y="207"/>
                  </a:moveTo>
                  <a:cubicBezTo>
                    <a:pt x="346" y="212"/>
                    <a:pt x="344" y="203"/>
                    <a:pt x="352" y="203"/>
                  </a:cubicBezTo>
                  <a:cubicBezTo>
                    <a:pt x="361" y="203"/>
                    <a:pt x="362" y="189"/>
                    <a:pt x="363" y="183"/>
                  </a:cubicBezTo>
                  <a:cubicBezTo>
                    <a:pt x="365" y="178"/>
                    <a:pt x="356" y="178"/>
                    <a:pt x="358" y="182"/>
                  </a:cubicBezTo>
                  <a:cubicBezTo>
                    <a:pt x="360" y="186"/>
                    <a:pt x="358" y="190"/>
                    <a:pt x="357" y="185"/>
                  </a:cubicBezTo>
                  <a:cubicBezTo>
                    <a:pt x="356" y="181"/>
                    <a:pt x="350" y="185"/>
                    <a:pt x="347" y="181"/>
                  </a:cubicBezTo>
                  <a:cubicBezTo>
                    <a:pt x="345" y="178"/>
                    <a:pt x="355" y="178"/>
                    <a:pt x="357" y="173"/>
                  </a:cubicBezTo>
                  <a:cubicBezTo>
                    <a:pt x="360" y="168"/>
                    <a:pt x="349" y="169"/>
                    <a:pt x="352" y="165"/>
                  </a:cubicBezTo>
                  <a:cubicBezTo>
                    <a:pt x="354" y="162"/>
                    <a:pt x="336" y="166"/>
                    <a:pt x="341" y="168"/>
                  </a:cubicBezTo>
                  <a:cubicBezTo>
                    <a:pt x="347" y="170"/>
                    <a:pt x="342" y="173"/>
                    <a:pt x="337" y="169"/>
                  </a:cubicBezTo>
                  <a:cubicBezTo>
                    <a:pt x="332" y="166"/>
                    <a:pt x="318" y="172"/>
                    <a:pt x="323" y="176"/>
                  </a:cubicBezTo>
                  <a:cubicBezTo>
                    <a:pt x="327" y="179"/>
                    <a:pt x="339" y="174"/>
                    <a:pt x="332" y="183"/>
                  </a:cubicBezTo>
                  <a:cubicBezTo>
                    <a:pt x="325" y="192"/>
                    <a:pt x="322" y="180"/>
                    <a:pt x="316" y="181"/>
                  </a:cubicBezTo>
                  <a:cubicBezTo>
                    <a:pt x="309" y="183"/>
                    <a:pt x="312" y="190"/>
                    <a:pt x="322" y="193"/>
                  </a:cubicBezTo>
                  <a:cubicBezTo>
                    <a:pt x="331" y="196"/>
                    <a:pt x="330" y="201"/>
                    <a:pt x="338" y="207"/>
                  </a:cubicBezTo>
                  <a:close/>
                  <a:moveTo>
                    <a:pt x="396" y="150"/>
                  </a:moveTo>
                  <a:cubicBezTo>
                    <a:pt x="399" y="157"/>
                    <a:pt x="402" y="152"/>
                    <a:pt x="406" y="155"/>
                  </a:cubicBezTo>
                  <a:cubicBezTo>
                    <a:pt x="409" y="158"/>
                    <a:pt x="416" y="159"/>
                    <a:pt x="419" y="156"/>
                  </a:cubicBezTo>
                  <a:cubicBezTo>
                    <a:pt x="422" y="154"/>
                    <a:pt x="423" y="152"/>
                    <a:pt x="424" y="154"/>
                  </a:cubicBezTo>
                  <a:cubicBezTo>
                    <a:pt x="426" y="158"/>
                    <a:pt x="434" y="159"/>
                    <a:pt x="451" y="159"/>
                  </a:cubicBezTo>
                  <a:cubicBezTo>
                    <a:pt x="468" y="159"/>
                    <a:pt x="464" y="152"/>
                    <a:pt x="469" y="155"/>
                  </a:cubicBezTo>
                  <a:cubicBezTo>
                    <a:pt x="474" y="158"/>
                    <a:pt x="485" y="158"/>
                    <a:pt x="490" y="156"/>
                  </a:cubicBezTo>
                  <a:cubicBezTo>
                    <a:pt x="495" y="155"/>
                    <a:pt x="498" y="148"/>
                    <a:pt x="498" y="144"/>
                  </a:cubicBezTo>
                  <a:cubicBezTo>
                    <a:pt x="497" y="140"/>
                    <a:pt x="459" y="137"/>
                    <a:pt x="452" y="140"/>
                  </a:cubicBezTo>
                  <a:cubicBezTo>
                    <a:pt x="446" y="144"/>
                    <a:pt x="435" y="139"/>
                    <a:pt x="429" y="142"/>
                  </a:cubicBezTo>
                  <a:cubicBezTo>
                    <a:pt x="424" y="144"/>
                    <a:pt x="426" y="138"/>
                    <a:pt x="416" y="138"/>
                  </a:cubicBezTo>
                  <a:cubicBezTo>
                    <a:pt x="407" y="137"/>
                    <a:pt x="417" y="132"/>
                    <a:pt x="419" y="130"/>
                  </a:cubicBezTo>
                  <a:cubicBezTo>
                    <a:pt x="421" y="128"/>
                    <a:pt x="404" y="122"/>
                    <a:pt x="397" y="124"/>
                  </a:cubicBezTo>
                  <a:cubicBezTo>
                    <a:pt x="391" y="125"/>
                    <a:pt x="387" y="122"/>
                    <a:pt x="380" y="119"/>
                  </a:cubicBezTo>
                  <a:cubicBezTo>
                    <a:pt x="374" y="116"/>
                    <a:pt x="356" y="117"/>
                    <a:pt x="360" y="122"/>
                  </a:cubicBezTo>
                  <a:cubicBezTo>
                    <a:pt x="362" y="125"/>
                    <a:pt x="383" y="133"/>
                    <a:pt x="385" y="129"/>
                  </a:cubicBezTo>
                  <a:cubicBezTo>
                    <a:pt x="387" y="125"/>
                    <a:pt x="393" y="133"/>
                    <a:pt x="396" y="137"/>
                  </a:cubicBezTo>
                  <a:cubicBezTo>
                    <a:pt x="399" y="141"/>
                    <a:pt x="394" y="143"/>
                    <a:pt x="396" y="150"/>
                  </a:cubicBezTo>
                  <a:close/>
                  <a:moveTo>
                    <a:pt x="414" y="108"/>
                  </a:moveTo>
                  <a:cubicBezTo>
                    <a:pt x="408" y="104"/>
                    <a:pt x="400" y="111"/>
                    <a:pt x="407" y="114"/>
                  </a:cubicBezTo>
                  <a:cubicBezTo>
                    <a:pt x="412" y="116"/>
                    <a:pt x="421" y="111"/>
                    <a:pt x="414" y="108"/>
                  </a:cubicBezTo>
                  <a:close/>
                  <a:moveTo>
                    <a:pt x="363" y="68"/>
                  </a:moveTo>
                  <a:cubicBezTo>
                    <a:pt x="368" y="70"/>
                    <a:pt x="365" y="74"/>
                    <a:pt x="371" y="76"/>
                  </a:cubicBezTo>
                  <a:cubicBezTo>
                    <a:pt x="377" y="79"/>
                    <a:pt x="393" y="73"/>
                    <a:pt x="395" y="77"/>
                  </a:cubicBezTo>
                  <a:cubicBezTo>
                    <a:pt x="396" y="81"/>
                    <a:pt x="378" y="81"/>
                    <a:pt x="380" y="84"/>
                  </a:cubicBezTo>
                  <a:cubicBezTo>
                    <a:pt x="383" y="86"/>
                    <a:pt x="393" y="90"/>
                    <a:pt x="392" y="92"/>
                  </a:cubicBezTo>
                  <a:cubicBezTo>
                    <a:pt x="390" y="94"/>
                    <a:pt x="409" y="100"/>
                    <a:pt x="411" y="98"/>
                  </a:cubicBezTo>
                  <a:cubicBezTo>
                    <a:pt x="412" y="95"/>
                    <a:pt x="417" y="96"/>
                    <a:pt x="422" y="97"/>
                  </a:cubicBezTo>
                  <a:cubicBezTo>
                    <a:pt x="427" y="99"/>
                    <a:pt x="427" y="86"/>
                    <a:pt x="430" y="88"/>
                  </a:cubicBezTo>
                  <a:cubicBezTo>
                    <a:pt x="433" y="91"/>
                    <a:pt x="433" y="84"/>
                    <a:pt x="438" y="82"/>
                  </a:cubicBezTo>
                  <a:cubicBezTo>
                    <a:pt x="444" y="79"/>
                    <a:pt x="451" y="79"/>
                    <a:pt x="452" y="77"/>
                  </a:cubicBezTo>
                  <a:cubicBezTo>
                    <a:pt x="452" y="75"/>
                    <a:pt x="451" y="73"/>
                    <a:pt x="444" y="73"/>
                  </a:cubicBezTo>
                  <a:cubicBezTo>
                    <a:pt x="438" y="74"/>
                    <a:pt x="433" y="72"/>
                    <a:pt x="436" y="68"/>
                  </a:cubicBezTo>
                  <a:cubicBezTo>
                    <a:pt x="439" y="64"/>
                    <a:pt x="429" y="63"/>
                    <a:pt x="433" y="61"/>
                  </a:cubicBezTo>
                  <a:cubicBezTo>
                    <a:pt x="436" y="58"/>
                    <a:pt x="426" y="55"/>
                    <a:pt x="427" y="59"/>
                  </a:cubicBezTo>
                  <a:cubicBezTo>
                    <a:pt x="428" y="63"/>
                    <a:pt x="421" y="59"/>
                    <a:pt x="419" y="56"/>
                  </a:cubicBezTo>
                  <a:cubicBezTo>
                    <a:pt x="418" y="52"/>
                    <a:pt x="404" y="50"/>
                    <a:pt x="394" y="42"/>
                  </a:cubicBezTo>
                  <a:cubicBezTo>
                    <a:pt x="385" y="33"/>
                    <a:pt x="375" y="39"/>
                    <a:pt x="380" y="40"/>
                  </a:cubicBezTo>
                  <a:cubicBezTo>
                    <a:pt x="386" y="41"/>
                    <a:pt x="386" y="44"/>
                    <a:pt x="381" y="43"/>
                  </a:cubicBezTo>
                  <a:cubicBezTo>
                    <a:pt x="376" y="43"/>
                    <a:pt x="368" y="44"/>
                    <a:pt x="376" y="47"/>
                  </a:cubicBezTo>
                  <a:cubicBezTo>
                    <a:pt x="383" y="49"/>
                    <a:pt x="375" y="51"/>
                    <a:pt x="369" y="51"/>
                  </a:cubicBezTo>
                  <a:cubicBezTo>
                    <a:pt x="363" y="51"/>
                    <a:pt x="362" y="58"/>
                    <a:pt x="370" y="59"/>
                  </a:cubicBezTo>
                  <a:cubicBezTo>
                    <a:pt x="378" y="61"/>
                    <a:pt x="372" y="65"/>
                    <a:pt x="366" y="63"/>
                  </a:cubicBezTo>
                  <a:cubicBezTo>
                    <a:pt x="360" y="62"/>
                    <a:pt x="357" y="65"/>
                    <a:pt x="363" y="68"/>
                  </a:cubicBezTo>
                  <a:close/>
                  <a:moveTo>
                    <a:pt x="406" y="32"/>
                  </a:moveTo>
                  <a:cubicBezTo>
                    <a:pt x="411" y="29"/>
                    <a:pt x="415" y="31"/>
                    <a:pt x="411" y="33"/>
                  </a:cubicBezTo>
                  <a:cubicBezTo>
                    <a:pt x="407" y="36"/>
                    <a:pt x="408" y="37"/>
                    <a:pt x="414" y="37"/>
                  </a:cubicBezTo>
                  <a:cubicBezTo>
                    <a:pt x="420" y="36"/>
                    <a:pt x="412" y="38"/>
                    <a:pt x="412" y="42"/>
                  </a:cubicBezTo>
                  <a:cubicBezTo>
                    <a:pt x="412" y="46"/>
                    <a:pt x="419" y="43"/>
                    <a:pt x="419" y="47"/>
                  </a:cubicBezTo>
                  <a:cubicBezTo>
                    <a:pt x="419" y="51"/>
                    <a:pt x="435" y="52"/>
                    <a:pt x="439" y="48"/>
                  </a:cubicBezTo>
                  <a:cubicBezTo>
                    <a:pt x="444" y="43"/>
                    <a:pt x="442" y="49"/>
                    <a:pt x="442" y="52"/>
                  </a:cubicBezTo>
                  <a:cubicBezTo>
                    <a:pt x="442" y="54"/>
                    <a:pt x="464" y="57"/>
                    <a:pt x="465" y="53"/>
                  </a:cubicBezTo>
                  <a:cubicBezTo>
                    <a:pt x="466" y="50"/>
                    <a:pt x="469" y="51"/>
                    <a:pt x="473" y="52"/>
                  </a:cubicBezTo>
                  <a:cubicBezTo>
                    <a:pt x="478" y="53"/>
                    <a:pt x="499" y="48"/>
                    <a:pt x="499" y="44"/>
                  </a:cubicBezTo>
                  <a:cubicBezTo>
                    <a:pt x="499" y="40"/>
                    <a:pt x="506" y="46"/>
                    <a:pt x="499" y="51"/>
                  </a:cubicBezTo>
                  <a:cubicBezTo>
                    <a:pt x="492" y="56"/>
                    <a:pt x="479" y="55"/>
                    <a:pt x="473" y="57"/>
                  </a:cubicBezTo>
                  <a:cubicBezTo>
                    <a:pt x="467" y="58"/>
                    <a:pt x="477" y="63"/>
                    <a:pt x="483" y="67"/>
                  </a:cubicBezTo>
                  <a:cubicBezTo>
                    <a:pt x="489" y="72"/>
                    <a:pt x="475" y="69"/>
                    <a:pt x="469" y="63"/>
                  </a:cubicBezTo>
                  <a:cubicBezTo>
                    <a:pt x="463" y="57"/>
                    <a:pt x="451" y="57"/>
                    <a:pt x="444" y="58"/>
                  </a:cubicBezTo>
                  <a:cubicBezTo>
                    <a:pt x="437" y="58"/>
                    <a:pt x="439" y="71"/>
                    <a:pt x="444" y="71"/>
                  </a:cubicBezTo>
                  <a:cubicBezTo>
                    <a:pt x="449" y="71"/>
                    <a:pt x="454" y="72"/>
                    <a:pt x="459" y="80"/>
                  </a:cubicBezTo>
                  <a:cubicBezTo>
                    <a:pt x="464" y="88"/>
                    <a:pt x="475" y="86"/>
                    <a:pt x="475" y="90"/>
                  </a:cubicBezTo>
                  <a:cubicBezTo>
                    <a:pt x="475" y="93"/>
                    <a:pt x="461" y="87"/>
                    <a:pt x="453" y="86"/>
                  </a:cubicBezTo>
                  <a:cubicBezTo>
                    <a:pt x="445" y="84"/>
                    <a:pt x="433" y="89"/>
                    <a:pt x="432" y="95"/>
                  </a:cubicBezTo>
                  <a:cubicBezTo>
                    <a:pt x="432" y="100"/>
                    <a:pt x="444" y="100"/>
                    <a:pt x="452" y="95"/>
                  </a:cubicBezTo>
                  <a:cubicBezTo>
                    <a:pt x="459" y="91"/>
                    <a:pt x="454" y="97"/>
                    <a:pt x="450" y="100"/>
                  </a:cubicBezTo>
                  <a:cubicBezTo>
                    <a:pt x="446" y="104"/>
                    <a:pt x="459" y="107"/>
                    <a:pt x="459" y="111"/>
                  </a:cubicBezTo>
                  <a:cubicBezTo>
                    <a:pt x="459" y="115"/>
                    <a:pt x="449" y="114"/>
                    <a:pt x="448" y="110"/>
                  </a:cubicBezTo>
                  <a:cubicBezTo>
                    <a:pt x="447" y="106"/>
                    <a:pt x="444" y="102"/>
                    <a:pt x="434" y="103"/>
                  </a:cubicBezTo>
                  <a:cubicBezTo>
                    <a:pt x="425" y="103"/>
                    <a:pt x="428" y="110"/>
                    <a:pt x="433" y="110"/>
                  </a:cubicBezTo>
                  <a:cubicBezTo>
                    <a:pt x="439" y="111"/>
                    <a:pt x="439" y="115"/>
                    <a:pt x="433" y="115"/>
                  </a:cubicBezTo>
                  <a:cubicBezTo>
                    <a:pt x="427" y="115"/>
                    <a:pt x="412" y="120"/>
                    <a:pt x="417" y="124"/>
                  </a:cubicBezTo>
                  <a:cubicBezTo>
                    <a:pt x="422" y="128"/>
                    <a:pt x="440" y="124"/>
                    <a:pt x="443" y="127"/>
                  </a:cubicBezTo>
                  <a:cubicBezTo>
                    <a:pt x="446" y="129"/>
                    <a:pt x="455" y="130"/>
                    <a:pt x="457" y="127"/>
                  </a:cubicBezTo>
                  <a:cubicBezTo>
                    <a:pt x="459" y="124"/>
                    <a:pt x="467" y="125"/>
                    <a:pt x="474" y="125"/>
                  </a:cubicBezTo>
                  <a:cubicBezTo>
                    <a:pt x="481" y="125"/>
                    <a:pt x="483" y="127"/>
                    <a:pt x="486" y="129"/>
                  </a:cubicBezTo>
                  <a:cubicBezTo>
                    <a:pt x="489" y="132"/>
                    <a:pt x="495" y="131"/>
                    <a:pt x="499" y="128"/>
                  </a:cubicBezTo>
                  <a:cubicBezTo>
                    <a:pt x="503" y="125"/>
                    <a:pt x="503" y="125"/>
                    <a:pt x="508" y="125"/>
                  </a:cubicBezTo>
                  <a:cubicBezTo>
                    <a:pt x="513" y="125"/>
                    <a:pt x="514" y="122"/>
                    <a:pt x="511" y="118"/>
                  </a:cubicBezTo>
                  <a:cubicBezTo>
                    <a:pt x="509" y="114"/>
                    <a:pt x="502" y="121"/>
                    <a:pt x="502" y="118"/>
                  </a:cubicBezTo>
                  <a:cubicBezTo>
                    <a:pt x="501" y="115"/>
                    <a:pt x="495" y="114"/>
                    <a:pt x="485" y="115"/>
                  </a:cubicBezTo>
                  <a:cubicBezTo>
                    <a:pt x="475" y="117"/>
                    <a:pt x="479" y="109"/>
                    <a:pt x="485" y="110"/>
                  </a:cubicBezTo>
                  <a:cubicBezTo>
                    <a:pt x="491" y="112"/>
                    <a:pt x="499" y="112"/>
                    <a:pt x="506" y="110"/>
                  </a:cubicBezTo>
                  <a:cubicBezTo>
                    <a:pt x="513" y="108"/>
                    <a:pt x="508" y="105"/>
                    <a:pt x="508" y="102"/>
                  </a:cubicBezTo>
                  <a:cubicBezTo>
                    <a:pt x="508" y="99"/>
                    <a:pt x="516" y="101"/>
                    <a:pt x="523" y="101"/>
                  </a:cubicBezTo>
                  <a:cubicBezTo>
                    <a:pt x="529" y="101"/>
                    <a:pt x="538" y="91"/>
                    <a:pt x="539" y="84"/>
                  </a:cubicBezTo>
                  <a:cubicBezTo>
                    <a:pt x="539" y="78"/>
                    <a:pt x="524" y="80"/>
                    <a:pt x="517" y="80"/>
                  </a:cubicBezTo>
                  <a:cubicBezTo>
                    <a:pt x="510" y="80"/>
                    <a:pt x="522" y="74"/>
                    <a:pt x="535" y="75"/>
                  </a:cubicBezTo>
                  <a:cubicBezTo>
                    <a:pt x="549" y="76"/>
                    <a:pt x="543" y="70"/>
                    <a:pt x="545" y="68"/>
                  </a:cubicBezTo>
                  <a:cubicBezTo>
                    <a:pt x="548" y="66"/>
                    <a:pt x="554" y="70"/>
                    <a:pt x="561" y="69"/>
                  </a:cubicBezTo>
                  <a:cubicBezTo>
                    <a:pt x="568" y="67"/>
                    <a:pt x="563" y="62"/>
                    <a:pt x="568" y="62"/>
                  </a:cubicBezTo>
                  <a:cubicBezTo>
                    <a:pt x="571" y="62"/>
                    <a:pt x="579" y="57"/>
                    <a:pt x="593" y="48"/>
                  </a:cubicBezTo>
                  <a:cubicBezTo>
                    <a:pt x="608" y="40"/>
                    <a:pt x="619" y="42"/>
                    <a:pt x="620" y="37"/>
                  </a:cubicBezTo>
                  <a:cubicBezTo>
                    <a:pt x="621" y="32"/>
                    <a:pt x="600" y="37"/>
                    <a:pt x="596" y="36"/>
                  </a:cubicBezTo>
                  <a:cubicBezTo>
                    <a:pt x="592" y="34"/>
                    <a:pt x="611" y="30"/>
                    <a:pt x="615" y="31"/>
                  </a:cubicBezTo>
                  <a:cubicBezTo>
                    <a:pt x="619" y="32"/>
                    <a:pt x="625" y="31"/>
                    <a:pt x="640" y="24"/>
                  </a:cubicBezTo>
                  <a:cubicBezTo>
                    <a:pt x="654" y="17"/>
                    <a:pt x="648" y="15"/>
                    <a:pt x="642" y="16"/>
                  </a:cubicBezTo>
                  <a:cubicBezTo>
                    <a:pt x="636" y="17"/>
                    <a:pt x="629" y="15"/>
                    <a:pt x="629" y="11"/>
                  </a:cubicBezTo>
                  <a:cubicBezTo>
                    <a:pt x="630" y="7"/>
                    <a:pt x="620" y="11"/>
                    <a:pt x="620" y="9"/>
                  </a:cubicBezTo>
                  <a:cubicBezTo>
                    <a:pt x="620" y="7"/>
                    <a:pt x="611" y="8"/>
                    <a:pt x="602" y="11"/>
                  </a:cubicBezTo>
                  <a:cubicBezTo>
                    <a:pt x="592" y="15"/>
                    <a:pt x="601" y="8"/>
                    <a:pt x="605" y="6"/>
                  </a:cubicBezTo>
                  <a:cubicBezTo>
                    <a:pt x="609" y="5"/>
                    <a:pt x="581" y="6"/>
                    <a:pt x="577" y="3"/>
                  </a:cubicBezTo>
                  <a:cubicBezTo>
                    <a:pt x="572" y="0"/>
                    <a:pt x="567" y="8"/>
                    <a:pt x="563" y="4"/>
                  </a:cubicBezTo>
                  <a:cubicBezTo>
                    <a:pt x="558" y="0"/>
                    <a:pt x="547" y="3"/>
                    <a:pt x="549" y="7"/>
                  </a:cubicBezTo>
                  <a:cubicBezTo>
                    <a:pt x="550" y="10"/>
                    <a:pt x="547" y="10"/>
                    <a:pt x="543" y="6"/>
                  </a:cubicBezTo>
                  <a:cubicBezTo>
                    <a:pt x="538" y="3"/>
                    <a:pt x="530" y="7"/>
                    <a:pt x="523" y="6"/>
                  </a:cubicBezTo>
                  <a:cubicBezTo>
                    <a:pt x="515" y="5"/>
                    <a:pt x="518" y="12"/>
                    <a:pt x="510" y="8"/>
                  </a:cubicBezTo>
                  <a:cubicBezTo>
                    <a:pt x="502" y="5"/>
                    <a:pt x="493" y="6"/>
                    <a:pt x="495" y="7"/>
                  </a:cubicBezTo>
                  <a:cubicBezTo>
                    <a:pt x="498" y="8"/>
                    <a:pt x="495" y="11"/>
                    <a:pt x="491" y="10"/>
                  </a:cubicBezTo>
                  <a:cubicBezTo>
                    <a:pt x="488" y="8"/>
                    <a:pt x="484" y="10"/>
                    <a:pt x="486" y="13"/>
                  </a:cubicBezTo>
                  <a:cubicBezTo>
                    <a:pt x="488" y="17"/>
                    <a:pt x="473" y="12"/>
                    <a:pt x="473" y="16"/>
                  </a:cubicBezTo>
                  <a:cubicBezTo>
                    <a:pt x="473" y="20"/>
                    <a:pt x="468" y="22"/>
                    <a:pt x="463" y="19"/>
                  </a:cubicBezTo>
                  <a:cubicBezTo>
                    <a:pt x="459" y="15"/>
                    <a:pt x="446" y="14"/>
                    <a:pt x="449" y="17"/>
                  </a:cubicBezTo>
                  <a:cubicBezTo>
                    <a:pt x="453" y="21"/>
                    <a:pt x="437" y="19"/>
                    <a:pt x="442" y="22"/>
                  </a:cubicBezTo>
                  <a:cubicBezTo>
                    <a:pt x="446" y="25"/>
                    <a:pt x="436" y="28"/>
                    <a:pt x="436" y="26"/>
                  </a:cubicBezTo>
                  <a:cubicBezTo>
                    <a:pt x="436" y="24"/>
                    <a:pt x="427" y="21"/>
                    <a:pt x="424" y="24"/>
                  </a:cubicBezTo>
                  <a:cubicBezTo>
                    <a:pt x="420" y="27"/>
                    <a:pt x="419" y="31"/>
                    <a:pt x="417" y="29"/>
                  </a:cubicBezTo>
                  <a:cubicBezTo>
                    <a:pt x="416" y="27"/>
                    <a:pt x="408" y="28"/>
                    <a:pt x="400" y="31"/>
                  </a:cubicBezTo>
                  <a:cubicBezTo>
                    <a:pt x="393" y="33"/>
                    <a:pt x="401" y="36"/>
                    <a:pt x="406" y="32"/>
                  </a:cubicBezTo>
                  <a:close/>
                  <a:moveTo>
                    <a:pt x="496" y="340"/>
                  </a:moveTo>
                  <a:cubicBezTo>
                    <a:pt x="499" y="340"/>
                    <a:pt x="504" y="331"/>
                    <a:pt x="497" y="331"/>
                  </a:cubicBezTo>
                  <a:cubicBezTo>
                    <a:pt x="491" y="332"/>
                    <a:pt x="492" y="341"/>
                    <a:pt x="496" y="340"/>
                  </a:cubicBezTo>
                  <a:close/>
                  <a:moveTo>
                    <a:pt x="465" y="332"/>
                  </a:moveTo>
                  <a:cubicBezTo>
                    <a:pt x="470" y="336"/>
                    <a:pt x="479" y="326"/>
                    <a:pt x="478" y="323"/>
                  </a:cubicBezTo>
                  <a:cubicBezTo>
                    <a:pt x="478" y="321"/>
                    <a:pt x="458" y="328"/>
                    <a:pt x="465" y="332"/>
                  </a:cubicBezTo>
                  <a:close/>
                  <a:moveTo>
                    <a:pt x="490" y="313"/>
                  </a:moveTo>
                  <a:cubicBezTo>
                    <a:pt x="491" y="309"/>
                    <a:pt x="479" y="308"/>
                    <a:pt x="479" y="304"/>
                  </a:cubicBezTo>
                  <a:cubicBezTo>
                    <a:pt x="480" y="300"/>
                    <a:pt x="468" y="297"/>
                    <a:pt x="464" y="295"/>
                  </a:cubicBezTo>
                  <a:cubicBezTo>
                    <a:pt x="460" y="292"/>
                    <a:pt x="454" y="291"/>
                    <a:pt x="454" y="287"/>
                  </a:cubicBezTo>
                  <a:cubicBezTo>
                    <a:pt x="454" y="283"/>
                    <a:pt x="445" y="286"/>
                    <a:pt x="445" y="292"/>
                  </a:cubicBezTo>
                  <a:cubicBezTo>
                    <a:pt x="444" y="299"/>
                    <a:pt x="441" y="297"/>
                    <a:pt x="443" y="303"/>
                  </a:cubicBezTo>
                  <a:cubicBezTo>
                    <a:pt x="444" y="310"/>
                    <a:pt x="435" y="311"/>
                    <a:pt x="436" y="314"/>
                  </a:cubicBezTo>
                  <a:cubicBezTo>
                    <a:pt x="437" y="317"/>
                    <a:pt x="442" y="314"/>
                    <a:pt x="446" y="314"/>
                  </a:cubicBezTo>
                  <a:cubicBezTo>
                    <a:pt x="450" y="314"/>
                    <a:pt x="445" y="320"/>
                    <a:pt x="450" y="320"/>
                  </a:cubicBezTo>
                  <a:cubicBezTo>
                    <a:pt x="454" y="321"/>
                    <a:pt x="462" y="316"/>
                    <a:pt x="464" y="313"/>
                  </a:cubicBezTo>
                  <a:cubicBezTo>
                    <a:pt x="465" y="310"/>
                    <a:pt x="469" y="309"/>
                    <a:pt x="474" y="312"/>
                  </a:cubicBezTo>
                  <a:cubicBezTo>
                    <a:pt x="479" y="316"/>
                    <a:pt x="490" y="316"/>
                    <a:pt x="490" y="313"/>
                  </a:cubicBezTo>
                  <a:close/>
                  <a:moveTo>
                    <a:pt x="607" y="281"/>
                  </a:moveTo>
                  <a:cubicBezTo>
                    <a:pt x="611" y="282"/>
                    <a:pt x="612" y="287"/>
                    <a:pt x="619" y="293"/>
                  </a:cubicBezTo>
                  <a:cubicBezTo>
                    <a:pt x="626" y="298"/>
                    <a:pt x="626" y="295"/>
                    <a:pt x="627" y="291"/>
                  </a:cubicBezTo>
                  <a:cubicBezTo>
                    <a:pt x="629" y="287"/>
                    <a:pt x="636" y="290"/>
                    <a:pt x="636" y="286"/>
                  </a:cubicBezTo>
                  <a:cubicBezTo>
                    <a:pt x="635" y="282"/>
                    <a:pt x="642" y="277"/>
                    <a:pt x="646" y="276"/>
                  </a:cubicBezTo>
                  <a:cubicBezTo>
                    <a:pt x="650" y="274"/>
                    <a:pt x="642" y="270"/>
                    <a:pt x="637" y="270"/>
                  </a:cubicBezTo>
                  <a:cubicBezTo>
                    <a:pt x="631" y="270"/>
                    <a:pt x="630" y="266"/>
                    <a:pt x="630" y="264"/>
                  </a:cubicBezTo>
                  <a:cubicBezTo>
                    <a:pt x="630" y="261"/>
                    <a:pt x="619" y="255"/>
                    <a:pt x="616" y="256"/>
                  </a:cubicBezTo>
                  <a:cubicBezTo>
                    <a:pt x="612" y="257"/>
                    <a:pt x="606" y="252"/>
                    <a:pt x="601" y="251"/>
                  </a:cubicBezTo>
                  <a:cubicBezTo>
                    <a:pt x="597" y="251"/>
                    <a:pt x="590" y="247"/>
                    <a:pt x="591" y="242"/>
                  </a:cubicBezTo>
                  <a:cubicBezTo>
                    <a:pt x="591" y="237"/>
                    <a:pt x="600" y="244"/>
                    <a:pt x="602" y="240"/>
                  </a:cubicBezTo>
                  <a:cubicBezTo>
                    <a:pt x="604" y="236"/>
                    <a:pt x="593" y="238"/>
                    <a:pt x="592" y="235"/>
                  </a:cubicBezTo>
                  <a:cubicBezTo>
                    <a:pt x="592" y="232"/>
                    <a:pt x="595" y="234"/>
                    <a:pt x="597" y="232"/>
                  </a:cubicBezTo>
                  <a:cubicBezTo>
                    <a:pt x="599" y="230"/>
                    <a:pt x="595" y="226"/>
                    <a:pt x="593" y="225"/>
                  </a:cubicBezTo>
                  <a:cubicBezTo>
                    <a:pt x="590" y="224"/>
                    <a:pt x="590" y="228"/>
                    <a:pt x="587" y="228"/>
                  </a:cubicBezTo>
                  <a:cubicBezTo>
                    <a:pt x="585" y="228"/>
                    <a:pt x="587" y="224"/>
                    <a:pt x="589" y="221"/>
                  </a:cubicBezTo>
                  <a:cubicBezTo>
                    <a:pt x="590" y="219"/>
                    <a:pt x="580" y="216"/>
                    <a:pt x="576" y="217"/>
                  </a:cubicBezTo>
                  <a:cubicBezTo>
                    <a:pt x="572" y="219"/>
                    <a:pt x="570" y="216"/>
                    <a:pt x="570" y="214"/>
                  </a:cubicBezTo>
                  <a:cubicBezTo>
                    <a:pt x="570" y="211"/>
                    <a:pt x="563" y="214"/>
                    <a:pt x="560" y="216"/>
                  </a:cubicBezTo>
                  <a:cubicBezTo>
                    <a:pt x="557" y="218"/>
                    <a:pt x="554" y="214"/>
                    <a:pt x="557" y="213"/>
                  </a:cubicBezTo>
                  <a:cubicBezTo>
                    <a:pt x="561" y="213"/>
                    <a:pt x="565" y="210"/>
                    <a:pt x="564" y="207"/>
                  </a:cubicBezTo>
                  <a:cubicBezTo>
                    <a:pt x="563" y="204"/>
                    <a:pt x="554" y="203"/>
                    <a:pt x="552" y="207"/>
                  </a:cubicBezTo>
                  <a:cubicBezTo>
                    <a:pt x="550" y="211"/>
                    <a:pt x="543" y="203"/>
                    <a:pt x="543" y="200"/>
                  </a:cubicBezTo>
                  <a:cubicBezTo>
                    <a:pt x="543" y="196"/>
                    <a:pt x="531" y="199"/>
                    <a:pt x="533" y="194"/>
                  </a:cubicBezTo>
                  <a:cubicBezTo>
                    <a:pt x="534" y="189"/>
                    <a:pt x="519" y="187"/>
                    <a:pt x="515" y="187"/>
                  </a:cubicBezTo>
                  <a:cubicBezTo>
                    <a:pt x="512" y="187"/>
                    <a:pt x="506" y="190"/>
                    <a:pt x="507" y="194"/>
                  </a:cubicBezTo>
                  <a:cubicBezTo>
                    <a:pt x="507" y="198"/>
                    <a:pt x="502" y="196"/>
                    <a:pt x="502" y="192"/>
                  </a:cubicBezTo>
                  <a:cubicBezTo>
                    <a:pt x="501" y="188"/>
                    <a:pt x="491" y="196"/>
                    <a:pt x="488" y="196"/>
                  </a:cubicBezTo>
                  <a:cubicBezTo>
                    <a:pt x="485" y="196"/>
                    <a:pt x="490" y="186"/>
                    <a:pt x="489" y="183"/>
                  </a:cubicBezTo>
                  <a:cubicBezTo>
                    <a:pt x="487" y="180"/>
                    <a:pt x="485" y="179"/>
                    <a:pt x="483" y="173"/>
                  </a:cubicBezTo>
                  <a:cubicBezTo>
                    <a:pt x="481" y="168"/>
                    <a:pt x="470" y="170"/>
                    <a:pt x="467" y="173"/>
                  </a:cubicBezTo>
                  <a:cubicBezTo>
                    <a:pt x="464" y="176"/>
                    <a:pt x="455" y="175"/>
                    <a:pt x="450" y="180"/>
                  </a:cubicBezTo>
                  <a:cubicBezTo>
                    <a:pt x="445" y="185"/>
                    <a:pt x="451" y="190"/>
                    <a:pt x="453" y="192"/>
                  </a:cubicBezTo>
                  <a:cubicBezTo>
                    <a:pt x="455" y="194"/>
                    <a:pt x="445" y="196"/>
                    <a:pt x="448" y="199"/>
                  </a:cubicBezTo>
                  <a:cubicBezTo>
                    <a:pt x="452" y="202"/>
                    <a:pt x="457" y="201"/>
                    <a:pt x="457" y="205"/>
                  </a:cubicBezTo>
                  <a:cubicBezTo>
                    <a:pt x="457" y="210"/>
                    <a:pt x="445" y="204"/>
                    <a:pt x="443" y="200"/>
                  </a:cubicBezTo>
                  <a:cubicBezTo>
                    <a:pt x="442" y="196"/>
                    <a:pt x="444" y="193"/>
                    <a:pt x="442" y="190"/>
                  </a:cubicBezTo>
                  <a:cubicBezTo>
                    <a:pt x="439" y="187"/>
                    <a:pt x="441" y="183"/>
                    <a:pt x="446" y="178"/>
                  </a:cubicBezTo>
                  <a:cubicBezTo>
                    <a:pt x="451" y="173"/>
                    <a:pt x="454" y="174"/>
                    <a:pt x="454" y="171"/>
                  </a:cubicBezTo>
                  <a:cubicBezTo>
                    <a:pt x="454" y="168"/>
                    <a:pt x="434" y="168"/>
                    <a:pt x="422" y="179"/>
                  </a:cubicBezTo>
                  <a:cubicBezTo>
                    <a:pt x="411" y="190"/>
                    <a:pt x="414" y="204"/>
                    <a:pt x="415" y="207"/>
                  </a:cubicBezTo>
                  <a:cubicBezTo>
                    <a:pt x="416" y="210"/>
                    <a:pt x="426" y="208"/>
                    <a:pt x="432" y="210"/>
                  </a:cubicBezTo>
                  <a:cubicBezTo>
                    <a:pt x="438" y="212"/>
                    <a:pt x="435" y="214"/>
                    <a:pt x="430" y="214"/>
                  </a:cubicBezTo>
                  <a:cubicBezTo>
                    <a:pt x="426" y="213"/>
                    <a:pt x="418" y="211"/>
                    <a:pt x="418" y="215"/>
                  </a:cubicBezTo>
                  <a:cubicBezTo>
                    <a:pt x="418" y="218"/>
                    <a:pt x="428" y="224"/>
                    <a:pt x="434" y="222"/>
                  </a:cubicBezTo>
                  <a:cubicBezTo>
                    <a:pt x="439" y="221"/>
                    <a:pt x="439" y="221"/>
                    <a:pt x="442" y="224"/>
                  </a:cubicBezTo>
                  <a:cubicBezTo>
                    <a:pt x="444" y="227"/>
                    <a:pt x="451" y="226"/>
                    <a:pt x="458" y="227"/>
                  </a:cubicBezTo>
                  <a:cubicBezTo>
                    <a:pt x="465" y="227"/>
                    <a:pt x="473" y="230"/>
                    <a:pt x="476" y="230"/>
                  </a:cubicBezTo>
                  <a:cubicBezTo>
                    <a:pt x="479" y="230"/>
                    <a:pt x="483" y="228"/>
                    <a:pt x="484" y="226"/>
                  </a:cubicBezTo>
                  <a:cubicBezTo>
                    <a:pt x="485" y="225"/>
                    <a:pt x="498" y="229"/>
                    <a:pt x="502" y="229"/>
                  </a:cubicBezTo>
                  <a:cubicBezTo>
                    <a:pt x="506" y="229"/>
                    <a:pt x="504" y="225"/>
                    <a:pt x="501" y="224"/>
                  </a:cubicBezTo>
                  <a:cubicBezTo>
                    <a:pt x="499" y="223"/>
                    <a:pt x="500" y="218"/>
                    <a:pt x="503" y="220"/>
                  </a:cubicBezTo>
                  <a:cubicBezTo>
                    <a:pt x="506" y="222"/>
                    <a:pt x="512" y="223"/>
                    <a:pt x="513" y="226"/>
                  </a:cubicBezTo>
                  <a:cubicBezTo>
                    <a:pt x="513" y="229"/>
                    <a:pt x="516" y="227"/>
                    <a:pt x="517" y="230"/>
                  </a:cubicBezTo>
                  <a:cubicBezTo>
                    <a:pt x="517" y="232"/>
                    <a:pt x="529" y="235"/>
                    <a:pt x="529" y="238"/>
                  </a:cubicBezTo>
                  <a:cubicBezTo>
                    <a:pt x="529" y="241"/>
                    <a:pt x="518" y="242"/>
                    <a:pt x="521" y="245"/>
                  </a:cubicBezTo>
                  <a:cubicBezTo>
                    <a:pt x="524" y="247"/>
                    <a:pt x="529" y="242"/>
                    <a:pt x="534" y="241"/>
                  </a:cubicBezTo>
                  <a:cubicBezTo>
                    <a:pt x="538" y="241"/>
                    <a:pt x="538" y="251"/>
                    <a:pt x="541" y="249"/>
                  </a:cubicBezTo>
                  <a:cubicBezTo>
                    <a:pt x="545" y="247"/>
                    <a:pt x="549" y="251"/>
                    <a:pt x="553" y="257"/>
                  </a:cubicBezTo>
                  <a:cubicBezTo>
                    <a:pt x="558" y="263"/>
                    <a:pt x="553" y="269"/>
                    <a:pt x="553" y="271"/>
                  </a:cubicBezTo>
                  <a:cubicBezTo>
                    <a:pt x="554" y="273"/>
                    <a:pt x="562" y="272"/>
                    <a:pt x="566" y="270"/>
                  </a:cubicBezTo>
                  <a:cubicBezTo>
                    <a:pt x="571" y="267"/>
                    <a:pt x="575" y="273"/>
                    <a:pt x="579" y="276"/>
                  </a:cubicBezTo>
                  <a:cubicBezTo>
                    <a:pt x="582" y="279"/>
                    <a:pt x="566" y="285"/>
                    <a:pt x="567" y="282"/>
                  </a:cubicBezTo>
                  <a:cubicBezTo>
                    <a:pt x="569" y="279"/>
                    <a:pt x="557" y="270"/>
                    <a:pt x="547" y="274"/>
                  </a:cubicBezTo>
                  <a:cubicBezTo>
                    <a:pt x="536" y="278"/>
                    <a:pt x="544" y="284"/>
                    <a:pt x="545" y="288"/>
                  </a:cubicBezTo>
                  <a:cubicBezTo>
                    <a:pt x="546" y="291"/>
                    <a:pt x="535" y="295"/>
                    <a:pt x="526" y="292"/>
                  </a:cubicBezTo>
                  <a:cubicBezTo>
                    <a:pt x="516" y="288"/>
                    <a:pt x="519" y="294"/>
                    <a:pt x="515" y="294"/>
                  </a:cubicBezTo>
                  <a:cubicBezTo>
                    <a:pt x="511" y="294"/>
                    <a:pt x="507" y="300"/>
                    <a:pt x="510" y="304"/>
                  </a:cubicBezTo>
                  <a:cubicBezTo>
                    <a:pt x="514" y="308"/>
                    <a:pt x="522" y="304"/>
                    <a:pt x="528" y="305"/>
                  </a:cubicBezTo>
                  <a:cubicBezTo>
                    <a:pt x="535" y="305"/>
                    <a:pt x="535" y="307"/>
                    <a:pt x="536" y="303"/>
                  </a:cubicBezTo>
                  <a:cubicBezTo>
                    <a:pt x="537" y="300"/>
                    <a:pt x="544" y="301"/>
                    <a:pt x="548" y="302"/>
                  </a:cubicBezTo>
                  <a:cubicBezTo>
                    <a:pt x="553" y="303"/>
                    <a:pt x="552" y="310"/>
                    <a:pt x="558" y="311"/>
                  </a:cubicBezTo>
                  <a:cubicBezTo>
                    <a:pt x="563" y="311"/>
                    <a:pt x="559" y="317"/>
                    <a:pt x="562" y="321"/>
                  </a:cubicBezTo>
                  <a:cubicBezTo>
                    <a:pt x="566" y="325"/>
                    <a:pt x="577" y="323"/>
                    <a:pt x="581" y="327"/>
                  </a:cubicBezTo>
                  <a:cubicBezTo>
                    <a:pt x="586" y="331"/>
                    <a:pt x="604" y="340"/>
                    <a:pt x="606" y="337"/>
                  </a:cubicBezTo>
                  <a:cubicBezTo>
                    <a:pt x="609" y="333"/>
                    <a:pt x="591" y="317"/>
                    <a:pt x="585" y="315"/>
                  </a:cubicBezTo>
                  <a:cubicBezTo>
                    <a:pt x="580" y="314"/>
                    <a:pt x="591" y="312"/>
                    <a:pt x="597" y="317"/>
                  </a:cubicBezTo>
                  <a:cubicBezTo>
                    <a:pt x="604" y="323"/>
                    <a:pt x="614" y="325"/>
                    <a:pt x="619" y="319"/>
                  </a:cubicBezTo>
                  <a:cubicBezTo>
                    <a:pt x="624" y="312"/>
                    <a:pt x="615" y="314"/>
                    <a:pt x="615" y="310"/>
                  </a:cubicBezTo>
                  <a:cubicBezTo>
                    <a:pt x="615" y="305"/>
                    <a:pt x="612" y="298"/>
                    <a:pt x="607" y="298"/>
                  </a:cubicBezTo>
                  <a:cubicBezTo>
                    <a:pt x="602" y="298"/>
                    <a:pt x="589" y="288"/>
                    <a:pt x="594" y="286"/>
                  </a:cubicBezTo>
                  <a:cubicBezTo>
                    <a:pt x="598" y="284"/>
                    <a:pt x="592" y="281"/>
                    <a:pt x="596" y="277"/>
                  </a:cubicBezTo>
                  <a:cubicBezTo>
                    <a:pt x="599" y="273"/>
                    <a:pt x="603" y="281"/>
                    <a:pt x="607" y="281"/>
                  </a:cubicBezTo>
                  <a:close/>
                  <a:moveTo>
                    <a:pt x="532" y="264"/>
                  </a:moveTo>
                  <a:cubicBezTo>
                    <a:pt x="536" y="264"/>
                    <a:pt x="535" y="257"/>
                    <a:pt x="533" y="254"/>
                  </a:cubicBezTo>
                  <a:cubicBezTo>
                    <a:pt x="531" y="251"/>
                    <a:pt x="526" y="251"/>
                    <a:pt x="523" y="251"/>
                  </a:cubicBezTo>
                  <a:cubicBezTo>
                    <a:pt x="519" y="251"/>
                    <a:pt x="512" y="257"/>
                    <a:pt x="515" y="264"/>
                  </a:cubicBezTo>
                  <a:cubicBezTo>
                    <a:pt x="519" y="270"/>
                    <a:pt x="528" y="265"/>
                    <a:pt x="532" y="264"/>
                  </a:cubicBezTo>
                  <a:close/>
                  <a:moveTo>
                    <a:pt x="487" y="171"/>
                  </a:moveTo>
                  <a:cubicBezTo>
                    <a:pt x="485" y="176"/>
                    <a:pt x="492" y="176"/>
                    <a:pt x="492" y="181"/>
                  </a:cubicBezTo>
                  <a:cubicBezTo>
                    <a:pt x="493" y="187"/>
                    <a:pt x="499" y="189"/>
                    <a:pt x="504" y="185"/>
                  </a:cubicBezTo>
                  <a:cubicBezTo>
                    <a:pt x="509" y="182"/>
                    <a:pt x="524" y="186"/>
                    <a:pt x="524" y="182"/>
                  </a:cubicBezTo>
                  <a:cubicBezTo>
                    <a:pt x="524" y="178"/>
                    <a:pt x="509" y="171"/>
                    <a:pt x="503" y="172"/>
                  </a:cubicBezTo>
                  <a:cubicBezTo>
                    <a:pt x="498" y="173"/>
                    <a:pt x="489" y="167"/>
                    <a:pt x="487" y="171"/>
                  </a:cubicBezTo>
                  <a:close/>
                  <a:moveTo>
                    <a:pt x="621" y="475"/>
                  </a:moveTo>
                  <a:cubicBezTo>
                    <a:pt x="622" y="478"/>
                    <a:pt x="642" y="486"/>
                    <a:pt x="643" y="483"/>
                  </a:cubicBezTo>
                  <a:cubicBezTo>
                    <a:pt x="644" y="479"/>
                    <a:pt x="620" y="473"/>
                    <a:pt x="621" y="475"/>
                  </a:cubicBezTo>
                  <a:close/>
                  <a:moveTo>
                    <a:pt x="711" y="496"/>
                  </a:moveTo>
                  <a:cubicBezTo>
                    <a:pt x="710" y="499"/>
                    <a:pt x="708" y="494"/>
                    <a:pt x="711" y="492"/>
                  </a:cubicBezTo>
                  <a:cubicBezTo>
                    <a:pt x="714" y="490"/>
                    <a:pt x="711" y="489"/>
                    <a:pt x="708" y="490"/>
                  </a:cubicBezTo>
                  <a:cubicBezTo>
                    <a:pt x="705" y="492"/>
                    <a:pt x="706" y="484"/>
                    <a:pt x="708" y="482"/>
                  </a:cubicBezTo>
                  <a:cubicBezTo>
                    <a:pt x="711" y="481"/>
                    <a:pt x="702" y="478"/>
                    <a:pt x="702" y="481"/>
                  </a:cubicBezTo>
                  <a:cubicBezTo>
                    <a:pt x="702" y="483"/>
                    <a:pt x="695" y="482"/>
                    <a:pt x="695" y="479"/>
                  </a:cubicBezTo>
                  <a:cubicBezTo>
                    <a:pt x="694" y="477"/>
                    <a:pt x="689" y="476"/>
                    <a:pt x="691" y="474"/>
                  </a:cubicBezTo>
                  <a:cubicBezTo>
                    <a:pt x="693" y="473"/>
                    <a:pt x="686" y="472"/>
                    <a:pt x="685" y="475"/>
                  </a:cubicBezTo>
                  <a:cubicBezTo>
                    <a:pt x="684" y="478"/>
                    <a:pt x="682" y="473"/>
                    <a:pt x="686" y="469"/>
                  </a:cubicBezTo>
                  <a:cubicBezTo>
                    <a:pt x="689" y="465"/>
                    <a:pt x="688" y="462"/>
                    <a:pt x="691" y="460"/>
                  </a:cubicBezTo>
                  <a:cubicBezTo>
                    <a:pt x="695" y="458"/>
                    <a:pt x="691" y="456"/>
                    <a:pt x="687" y="457"/>
                  </a:cubicBezTo>
                  <a:cubicBezTo>
                    <a:pt x="684" y="459"/>
                    <a:pt x="674" y="472"/>
                    <a:pt x="674" y="475"/>
                  </a:cubicBezTo>
                  <a:cubicBezTo>
                    <a:pt x="674" y="479"/>
                    <a:pt x="674" y="483"/>
                    <a:pt x="671" y="483"/>
                  </a:cubicBezTo>
                  <a:cubicBezTo>
                    <a:pt x="667" y="483"/>
                    <a:pt x="664" y="486"/>
                    <a:pt x="666" y="488"/>
                  </a:cubicBezTo>
                  <a:cubicBezTo>
                    <a:pt x="669" y="490"/>
                    <a:pt x="659" y="495"/>
                    <a:pt x="664" y="498"/>
                  </a:cubicBezTo>
                  <a:cubicBezTo>
                    <a:pt x="667" y="499"/>
                    <a:pt x="672" y="497"/>
                    <a:pt x="676" y="497"/>
                  </a:cubicBezTo>
                  <a:cubicBezTo>
                    <a:pt x="681" y="498"/>
                    <a:pt x="684" y="498"/>
                    <a:pt x="688" y="495"/>
                  </a:cubicBezTo>
                  <a:cubicBezTo>
                    <a:pt x="691" y="493"/>
                    <a:pt x="691" y="498"/>
                    <a:pt x="695" y="497"/>
                  </a:cubicBezTo>
                  <a:cubicBezTo>
                    <a:pt x="699" y="497"/>
                    <a:pt x="693" y="500"/>
                    <a:pt x="693" y="503"/>
                  </a:cubicBezTo>
                  <a:cubicBezTo>
                    <a:pt x="693" y="506"/>
                    <a:pt x="697" y="502"/>
                    <a:pt x="700" y="500"/>
                  </a:cubicBezTo>
                  <a:cubicBezTo>
                    <a:pt x="703" y="499"/>
                    <a:pt x="706" y="500"/>
                    <a:pt x="705" y="502"/>
                  </a:cubicBezTo>
                  <a:cubicBezTo>
                    <a:pt x="704" y="505"/>
                    <a:pt x="713" y="507"/>
                    <a:pt x="715" y="503"/>
                  </a:cubicBezTo>
                  <a:cubicBezTo>
                    <a:pt x="717" y="500"/>
                    <a:pt x="713" y="494"/>
                    <a:pt x="711" y="496"/>
                  </a:cubicBezTo>
                  <a:close/>
                  <a:moveTo>
                    <a:pt x="67" y="431"/>
                  </a:moveTo>
                  <a:cubicBezTo>
                    <a:pt x="60" y="434"/>
                    <a:pt x="76" y="450"/>
                    <a:pt x="79" y="448"/>
                  </a:cubicBezTo>
                  <a:cubicBezTo>
                    <a:pt x="81" y="447"/>
                    <a:pt x="75" y="440"/>
                    <a:pt x="75" y="436"/>
                  </a:cubicBezTo>
                  <a:cubicBezTo>
                    <a:pt x="75" y="432"/>
                    <a:pt x="73" y="427"/>
                    <a:pt x="67" y="431"/>
                  </a:cubicBezTo>
                  <a:close/>
                  <a:moveTo>
                    <a:pt x="655" y="512"/>
                  </a:moveTo>
                  <a:cubicBezTo>
                    <a:pt x="652" y="512"/>
                    <a:pt x="654" y="509"/>
                    <a:pt x="654" y="507"/>
                  </a:cubicBezTo>
                  <a:cubicBezTo>
                    <a:pt x="655" y="505"/>
                    <a:pt x="649" y="507"/>
                    <a:pt x="649" y="510"/>
                  </a:cubicBezTo>
                  <a:cubicBezTo>
                    <a:pt x="649" y="512"/>
                    <a:pt x="645" y="513"/>
                    <a:pt x="645" y="514"/>
                  </a:cubicBezTo>
                  <a:cubicBezTo>
                    <a:pt x="645" y="519"/>
                    <a:pt x="644" y="516"/>
                    <a:pt x="641" y="518"/>
                  </a:cubicBezTo>
                  <a:cubicBezTo>
                    <a:pt x="638" y="519"/>
                    <a:pt x="627" y="518"/>
                    <a:pt x="627" y="515"/>
                  </a:cubicBezTo>
                  <a:cubicBezTo>
                    <a:pt x="627" y="513"/>
                    <a:pt x="619" y="512"/>
                    <a:pt x="618" y="508"/>
                  </a:cubicBezTo>
                  <a:cubicBezTo>
                    <a:pt x="618" y="505"/>
                    <a:pt x="614" y="504"/>
                    <a:pt x="617" y="500"/>
                  </a:cubicBezTo>
                  <a:cubicBezTo>
                    <a:pt x="620" y="496"/>
                    <a:pt x="617" y="494"/>
                    <a:pt x="614" y="497"/>
                  </a:cubicBezTo>
                  <a:cubicBezTo>
                    <a:pt x="611" y="500"/>
                    <a:pt x="609" y="496"/>
                    <a:pt x="613" y="494"/>
                  </a:cubicBezTo>
                  <a:cubicBezTo>
                    <a:pt x="617" y="493"/>
                    <a:pt x="625" y="491"/>
                    <a:pt x="621" y="484"/>
                  </a:cubicBezTo>
                  <a:cubicBezTo>
                    <a:pt x="617" y="477"/>
                    <a:pt x="592" y="486"/>
                    <a:pt x="586" y="489"/>
                  </a:cubicBezTo>
                  <a:cubicBezTo>
                    <a:pt x="580" y="493"/>
                    <a:pt x="572" y="504"/>
                    <a:pt x="569" y="504"/>
                  </a:cubicBezTo>
                  <a:cubicBezTo>
                    <a:pt x="565" y="504"/>
                    <a:pt x="574" y="498"/>
                    <a:pt x="576" y="496"/>
                  </a:cubicBezTo>
                  <a:cubicBezTo>
                    <a:pt x="577" y="494"/>
                    <a:pt x="576" y="491"/>
                    <a:pt x="577" y="492"/>
                  </a:cubicBezTo>
                  <a:cubicBezTo>
                    <a:pt x="579" y="493"/>
                    <a:pt x="585" y="485"/>
                    <a:pt x="589" y="482"/>
                  </a:cubicBezTo>
                  <a:cubicBezTo>
                    <a:pt x="592" y="479"/>
                    <a:pt x="597" y="482"/>
                    <a:pt x="597" y="479"/>
                  </a:cubicBezTo>
                  <a:cubicBezTo>
                    <a:pt x="598" y="477"/>
                    <a:pt x="599" y="475"/>
                    <a:pt x="603" y="472"/>
                  </a:cubicBezTo>
                  <a:cubicBezTo>
                    <a:pt x="607" y="469"/>
                    <a:pt x="649" y="470"/>
                    <a:pt x="653" y="470"/>
                  </a:cubicBezTo>
                  <a:cubicBezTo>
                    <a:pt x="657" y="470"/>
                    <a:pt x="665" y="464"/>
                    <a:pt x="668" y="461"/>
                  </a:cubicBezTo>
                  <a:cubicBezTo>
                    <a:pt x="670" y="457"/>
                    <a:pt x="673" y="457"/>
                    <a:pt x="679" y="458"/>
                  </a:cubicBezTo>
                  <a:cubicBezTo>
                    <a:pt x="685" y="458"/>
                    <a:pt x="687" y="453"/>
                    <a:pt x="690" y="451"/>
                  </a:cubicBezTo>
                  <a:cubicBezTo>
                    <a:pt x="693" y="449"/>
                    <a:pt x="692" y="448"/>
                    <a:pt x="689" y="447"/>
                  </a:cubicBezTo>
                  <a:cubicBezTo>
                    <a:pt x="687" y="447"/>
                    <a:pt x="685" y="445"/>
                    <a:pt x="687" y="445"/>
                  </a:cubicBezTo>
                  <a:cubicBezTo>
                    <a:pt x="689" y="445"/>
                    <a:pt x="691" y="443"/>
                    <a:pt x="692" y="440"/>
                  </a:cubicBezTo>
                  <a:cubicBezTo>
                    <a:pt x="693" y="437"/>
                    <a:pt x="691" y="438"/>
                    <a:pt x="688" y="434"/>
                  </a:cubicBezTo>
                  <a:cubicBezTo>
                    <a:pt x="684" y="430"/>
                    <a:pt x="682" y="435"/>
                    <a:pt x="679" y="435"/>
                  </a:cubicBezTo>
                  <a:cubicBezTo>
                    <a:pt x="676" y="435"/>
                    <a:pt x="681" y="430"/>
                    <a:pt x="678" y="429"/>
                  </a:cubicBezTo>
                  <a:cubicBezTo>
                    <a:pt x="676" y="427"/>
                    <a:pt x="670" y="428"/>
                    <a:pt x="666" y="432"/>
                  </a:cubicBezTo>
                  <a:cubicBezTo>
                    <a:pt x="662" y="435"/>
                    <a:pt x="662" y="432"/>
                    <a:pt x="658" y="435"/>
                  </a:cubicBezTo>
                  <a:cubicBezTo>
                    <a:pt x="655" y="439"/>
                    <a:pt x="655" y="433"/>
                    <a:pt x="656" y="432"/>
                  </a:cubicBezTo>
                  <a:cubicBezTo>
                    <a:pt x="658" y="430"/>
                    <a:pt x="659" y="432"/>
                    <a:pt x="661" y="430"/>
                  </a:cubicBezTo>
                  <a:cubicBezTo>
                    <a:pt x="663" y="428"/>
                    <a:pt x="664" y="430"/>
                    <a:pt x="668" y="427"/>
                  </a:cubicBezTo>
                  <a:cubicBezTo>
                    <a:pt x="672" y="425"/>
                    <a:pt x="676" y="426"/>
                    <a:pt x="677" y="424"/>
                  </a:cubicBezTo>
                  <a:cubicBezTo>
                    <a:pt x="678" y="422"/>
                    <a:pt x="675" y="419"/>
                    <a:pt x="671" y="420"/>
                  </a:cubicBezTo>
                  <a:cubicBezTo>
                    <a:pt x="667" y="421"/>
                    <a:pt x="665" y="415"/>
                    <a:pt x="662" y="417"/>
                  </a:cubicBezTo>
                  <a:cubicBezTo>
                    <a:pt x="660" y="418"/>
                    <a:pt x="660" y="414"/>
                    <a:pt x="657" y="416"/>
                  </a:cubicBezTo>
                  <a:cubicBezTo>
                    <a:pt x="655" y="417"/>
                    <a:pt x="653" y="415"/>
                    <a:pt x="652" y="412"/>
                  </a:cubicBezTo>
                  <a:cubicBezTo>
                    <a:pt x="650" y="408"/>
                    <a:pt x="643" y="403"/>
                    <a:pt x="638" y="401"/>
                  </a:cubicBezTo>
                  <a:cubicBezTo>
                    <a:pt x="633" y="400"/>
                    <a:pt x="637" y="397"/>
                    <a:pt x="639" y="399"/>
                  </a:cubicBezTo>
                  <a:cubicBezTo>
                    <a:pt x="642" y="401"/>
                    <a:pt x="644" y="397"/>
                    <a:pt x="645" y="396"/>
                  </a:cubicBezTo>
                  <a:cubicBezTo>
                    <a:pt x="647" y="394"/>
                    <a:pt x="644" y="392"/>
                    <a:pt x="642" y="392"/>
                  </a:cubicBezTo>
                  <a:cubicBezTo>
                    <a:pt x="641" y="392"/>
                    <a:pt x="641" y="390"/>
                    <a:pt x="641" y="388"/>
                  </a:cubicBezTo>
                  <a:cubicBezTo>
                    <a:pt x="642" y="386"/>
                    <a:pt x="636" y="384"/>
                    <a:pt x="636" y="382"/>
                  </a:cubicBezTo>
                  <a:cubicBezTo>
                    <a:pt x="636" y="380"/>
                    <a:pt x="633" y="379"/>
                    <a:pt x="633" y="377"/>
                  </a:cubicBezTo>
                  <a:cubicBezTo>
                    <a:pt x="633" y="376"/>
                    <a:pt x="630" y="373"/>
                    <a:pt x="630" y="371"/>
                  </a:cubicBezTo>
                  <a:cubicBezTo>
                    <a:pt x="630" y="369"/>
                    <a:pt x="625" y="365"/>
                    <a:pt x="624" y="362"/>
                  </a:cubicBezTo>
                  <a:cubicBezTo>
                    <a:pt x="624" y="360"/>
                    <a:pt x="621" y="358"/>
                    <a:pt x="620" y="355"/>
                  </a:cubicBezTo>
                  <a:cubicBezTo>
                    <a:pt x="619" y="352"/>
                    <a:pt x="618" y="353"/>
                    <a:pt x="617" y="358"/>
                  </a:cubicBezTo>
                  <a:cubicBezTo>
                    <a:pt x="616" y="362"/>
                    <a:pt x="612" y="362"/>
                    <a:pt x="613" y="363"/>
                  </a:cubicBezTo>
                  <a:cubicBezTo>
                    <a:pt x="615" y="366"/>
                    <a:pt x="614" y="366"/>
                    <a:pt x="612" y="368"/>
                  </a:cubicBezTo>
                  <a:cubicBezTo>
                    <a:pt x="610" y="370"/>
                    <a:pt x="613" y="372"/>
                    <a:pt x="610" y="372"/>
                  </a:cubicBezTo>
                  <a:cubicBezTo>
                    <a:pt x="608" y="372"/>
                    <a:pt x="609" y="378"/>
                    <a:pt x="607" y="376"/>
                  </a:cubicBezTo>
                  <a:cubicBezTo>
                    <a:pt x="606" y="373"/>
                    <a:pt x="603" y="374"/>
                    <a:pt x="603" y="376"/>
                  </a:cubicBezTo>
                  <a:cubicBezTo>
                    <a:pt x="603" y="379"/>
                    <a:pt x="597" y="381"/>
                    <a:pt x="595" y="381"/>
                  </a:cubicBezTo>
                  <a:cubicBezTo>
                    <a:pt x="592" y="381"/>
                    <a:pt x="592" y="376"/>
                    <a:pt x="590" y="377"/>
                  </a:cubicBezTo>
                  <a:cubicBezTo>
                    <a:pt x="588" y="379"/>
                    <a:pt x="589" y="373"/>
                    <a:pt x="586" y="373"/>
                  </a:cubicBezTo>
                  <a:cubicBezTo>
                    <a:pt x="583" y="374"/>
                    <a:pt x="581" y="373"/>
                    <a:pt x="581" y="371"/>
                  </a:cubicBezTo>
                  <a:cubicBezTo>
                    <a:pt x="582" y="368"/>
                    <a:pt x="576" y="367"/>
                    <a:pt x="578" y="365"/>
                  </a:cubicBezTo>
                  <a:cubicBezTo>
                    <a:pt x="580" y="363"/>
                    <a:pt x="578" y="361"/>
                    <a:pt x="577" y="356"/>
                  </a:cubicBezTo>
                  <a:cubicBezTo>
                    <a:pt x="577" y="351"/>
                    <a:pt x="580" y="351"/>
                    <a:pt x="580" y="349"/>
                  </a:cubicBezTo>
                  <a:cubicBezTo>
                    <a:pt x="580" y="347"/>
                    <a:pt x="578" y="347"/>
                    <a:pt x="576" y="349"/>
                  </a:cubicBezTo>
                  <a:cubicBezTo>
                    <a:pt x="574" y="350"/>
                    <a:pt x="574" y="347"/>
                    <a:pt x="571" y="347"/>
                  </a:cubicBezTo>
                  <a:cubicBezTo>
                    <a:pt x="569" y="347"/>
                    <a:pt x="562" y="347"/>
                    <a:pt x="562" y="344"/>
                  </a:cubicBezTo>
                  <a:cubicBezTo>
                    <a:pt x="561" y="340"/>
                    <a:pt x="559" y="342"/>
                    <a:pt x="558" y="339"/>
                  </a:cubicBezTo>
                  <a:cubicBezTo>
                    <a:pt x="557" y="336"/>
                    <a:pt x="554" y="338"/>
                    <a:pt x="554" y="336"/>
                  </a:cubicBezTo>
                  <a:cubicBezTo>
                    <a:pt x="554" y="334"/>
                    <a:pt x="553" y="333"/>
                    <a:pt x="551" y="333"/>
                  </a:cubicBezTo>
                  <a:cubicBezTo>
                    <a:pt x="548" y="333"/>
                    <a:pt x="548" y="330"/>
                    <a:pt x="545" y="330"/>
                  </a:cubicBezTo>
                  <a:cubicBezTo>
                    <a:pt x="542" y="330"/>
                    <a:pt x="538" y="332"/>
                    <a:pt x="537" y="333"/>
                  </a:cubicBezTo>
                  <a:cubicBezTo>
                    <a:pt x="535" y="333"/>
                    <a:pt x="531" y="330"/>
                    <a:pt x="530" y="331"/>
                  </a:cubicBezTo>
                  <a:cubicBezTo>
                    <a:pt x="528" y="333"/>
                    <a:pt x="528" y="331"/>
                    <a:pt x="523" y="329"/>
                  </a:cubicBezTo>
                  <a:cubicBezTo>
                    <a:pt x="519" y="328"/>
                    <a:pt x="513" y="328"/>
                    <a:pt x="512" y="329"/>
                  </a:cubicBezTo>
                  <a:cubicBezTo>
                    <a:pt x="512" y="331"/>
                    <a:pt x="508" y="331"/>
                    <a:pt x="509" y="335"/>
                  </a:cubicBezTo>
                  <a:cubicBezTo>
                    <a:pt x="510" y="339"/>
                    <a:pt x="513" y="338"/>
                    <a:pt x="514" y="341"/>
                  </a:cubicBezTo>
                  <a:cubicBezTo>
                    <a:pt x="515" y="343"/>
                    <a:pt x="512" y="342"/>
                    <a:pt x="512" y="345"/>
                  </a:cubicBezTo>
                  <a:cubicBezTo>
                    <a:pt x="512" y="347"/>
                    <a:pt x="510" y="347"/>
                    <a:pt x="510" y="348"/>
                  </a:cubicBezTo>
                  <a:cubicBezTo>
                    <a:pt x="510" y="350"/>
                    <a:pt x="511" y="350"/>
                    <a:pt x="512" y="353"/>
                  </a:cubicBezTo>
                  <a:cubicBezTo>
                    <a:pt x="513" y="356"/>
                    <a:pt x="515" y="356"/>
                    <a:pt x="515" y="360"/>
                  </a:cubicBezTo>
                  <a:cubicBezTo>
                    <a:pt x="516" y="364"/>
                    <a:pt x="514" y="364"/>
                    <a:pt x="512" y="364"/>
                  </a:cubicBezTo>
                  <a:cubicBezTo>
                    <a:pt x="510" y="365"/>
                    <a:pt x="512" y="367"/>
                    <a:pt x="510" y="370"/>
                  </a:cubicBezTo>
                  <a:cubicBezTo>
                    <a:pt x="507" y="372"/>
                    <a:pt x="505" y="376"/>
                    <a:pt x="507" y="377"/>
                  </a:cubicBezTo>
                  <a:cubicBezTo>
                    <a:pt x="509" y="379"/>
                    <a:pt x="516" y="382"/>
                    <a:pt x="519" y="387"/>
                  </a:cubicBezTo>
                  <a:cubicBezTo>
                    <a:pt x="522" y="392"/>
                    <a:pt x="522" y="399"/>
                    <a:pt x="521" y="405"/>
                  </a:cubicBezTo>
                  <a:cubicBezTo>
                    <a:pt x="520" y="410"/>
                    <a:pt x="514" y="411"/>
                    <a:pt x="510" y="416"/>
                  </a:cubicBezTo>
                  <a:cubicBezTo>
                    <a:pt x="505" y="420"/>
                    <a:pt x="501" y="420"/>
                    <a:pt x="498" y="420"/>
                  </a:cubicBezTo>
                  <a:cubicBezTo>
                    <a:pt x="496" y="420"/>
                    <a:pt x="498" y="424"/>
                    <a:pt x="501" y="428"/>
                  </a:cubicBezTo>
                  <a:cubicBezTo>
                    <a:pt x="504" y="431"/>
                    <a:pt x="501" y="432"/>
                    <a:pt x="503" y="436"/>
                  </a:cubicBezTo>
                  <a:cubicBezTo>
                    <a:pt x="504" y="439"/>
                    <a:pt x="503" y="442"/>
                    <a:pt x="505" y="445"/>
                  </a:cubicBezTo>
                  <a:cubicBezTo>
                    <a:pt x="507" y="449"/>
                    <a:pt x="506" y="450"/>
                    <a:pt x="503" y="452"/>
                  </a:cubicBezTo>
                  <a:cubicBezTo>
                    <a:pt x="501" y="455"/>
                    <a:pt x="504" y="453"/>
                    <a:pt x="505" y="456"/>
                  </a:cubicBezTo>
                  <a:cubicBezTo>
                    <a:pt x="505" y="459"/>
                    <a:pt x="503" y="458"/>
                    <a:pt x="501" y="456"/>
                  </a:cubicBezTo>
                  <a:cubicBezTo>
                    <a:pt x="499" y="454"/>
                    <a:pt x="497" y="459"/>
                    <a:pt x="497" y="461"/>
                  </a:cubicBezTo>
                  <a:cubicBezTo>
                    <a:pt x="497" y="463"/>
                    <a:pt x="491" y="458"/>
                    <a:pt x="490" y="458"/>
                  </a:cubicBezTo>
                  <a:cubicBezTo>
                    <a:pt x="488" y="459"/>
                    <a:pt x="490" y="455"/>
                    <a:pt x="487" y="453"/>
                  </a:cubicBezTo>
                  <a:cubicBezTo>
                    <a:pt x="484" y="450"/>
                    <a:pt x="481" y="450"/>
                    <a:pt x="481" y="447"/>
                  </a:cubicBezTo>
                  <a:cubicBezTo>
                    <a:pt x="481" y="445"/>
                    <a:pt x="476" y="443"/>
                    <a:pt x="476" y="440"/>
                  </a:cubicBezTo>
                  <a:cubicBezTo>
                    <a:pt x="476" y="437"/>
                    <a:pt x="476" y="430"/>
                    <a:pt x="475" y="428"/>
                  </a:cubicBezTo>
                  <a:cubicBezTo>
                    <a:pt x="474" y="426"/>
                    <a:pt x="475" y="423"/>
                    <a:pt x="476" y="422"/>
                  </a:cubicBezTo>
                  <a:cubicBezTo>
                    <a:pt x="477" y="420"/>
                    <a:pt x="475" y="417"/>
                    <a:pt x="472" y="417"/>
                  </a:cubicBezTo>
                  <a:cubicBezTo>
                    <a:pt x="468" y="417"/>
                    <a:pt x="464" y="415"/>
                    <a:pt x="459" y="416"/>
                  </a:cubicBezTo>
                  <a:cubicBezTo>
                    <a:pt x="455" y="416"/>
                    <a:pt x="452" y="415"/>
                    <a:pt x="451" y="414"/>
                  </a:cubicBezTo>
                  <a:cubicBezTo>
                    <a:pt x="450" y="413"/>
                    <a:pt x="446" y="410"/>
                    <a:pt x="440" y="409"/>
                  </a:cubicBezTo>
                  <a:cubicBezTo>
                    <a:pt x="434" y="407"/>
                    <a:pt x="432" y="405"/>
                    <a:pt x="431" y="403"/>
                  </a:cubicBezTo>
                  <a:cubicBezTo>
                    <a:pt x="431" y="401"/>
                    <a:pt x="425" y="400"/>
                    <a:pt x="424" y="399"/>
                  </a:cubicBezTo>
                  <a:cubicBezTo>
                    <a:pt x="423" y="397"/>
                    <a:pt x="418" y="396"/>
                    <a:pt x="415" y="396"/>
                  </a:cubicBezTo>
                  <a:cubicBezTo>
                    <a:pt x="413" y="397"/>
                    <a:pt x="408" y="392"/>
                    <a:pt x="405" y="392"/>
                  </a:cubicBezTo>
                  <a:cubicBezTo>
                    <a:pt x="401" y="392"/>
                    <a:pt x="394" y="395"/>
                    <a:pt x="393" y="396"/>
                  </a:cubicBezTo>
                  <a:cubicBezTo>
                    <a:pt x="391" y="396"/>
                    <a:pt x="393" y="393"/>
                    <a:pt x="394" y="392"/>
                  </a:cubicBezTo>
                  <a:cubicBezTo>
                    <a:pt x="395" y="390"/>
                    <a:pt x="391" y="385"/>
                    <a:pt x="390" y="382"/>
                  </a:cubicBezTo>
                  <a:cubicBezTo>
                    <a:pt x="389" y="378"/>
                    <a:pt x="388" y="374"/>
                    <a:pt x="384" y="375"/>
                  </a:cubicBezTo>
                  <a:cubicBezTo>
                    <a:pt x="381" y="375"/>
                    <a:pt x="376" y="373"/>
                    <a:pt x="375" y="372"/>
                  </a:cubicBezTo>
                  <a:cubicBezTo>
                    <a:pt x="374" y="372"/>
                    <a:pt x="374" y="362"/>
                    <a:pt x="375" y="357"/>
                  </a:cubicBezTo>
                  <a:cubicBezTo>
                    <a:pt x="376" y="353"/>
                    <a:pt x="381" y="347"/>
                    <a:pt x="381" y="344"/>
                  </a:cubicBezTo>
                  <a:cubicBezTo>
                    <a:pt x="381" y="341"/>
                    <a:pt x="384" y="340"/>
                    <a:pt x="386" y="339"/>
                  </a:cubicBezTo>
                  <a:cubicBezTo>
                    <a:pt x="389" y="339"/>
                    <a:pt x="387" y="333"/>
                    <a:pt x="390" y="333"/>
                  </a:cubicBezTo>
                  <a:cubicBezTo>
                    <a:pt x="392" y="333"/>
                    <a:pt x="392" y="332"/>
                    <a:pt x="393" y="329"/>
                  </a:cubicBezTo>
                  <a:cubicBezTo>
                    <a:pt x="393" y="327"/>
                    <a:pt x="397" y="329"/>
                    <a:pt x="395" y="327"/>
                  </a:cubicBezTo>
                  <a:cubicBezTo>
                    <a:pt x="393" y="325"/>
                    <a:pt x="395" y="325"/>
                    <a:pt x="399" y="325"/>
                  </a:cubicBezTo>
                  <a:cubicBezTo>
                    <a:pt x="403" y="325"/>
                    <a:pt x="409" y="323"/>
                    <a:pt x="408" y="319"/>
                  </a:cubicBezTo>
                  <a:cubicBezTo>
                    <a:pt x="407" y="315"/>
                    <a:pt x="396" y="318"/>
                    <a:pt x="396" y="315"/>
                  </a:cubicBezTo>
                  <a:cubicBezTo>
                    <a:pt x="396" y="311"/>
                    <a:pt x="383" y="311"/>
                    <a:pt x="384" y="309"/>
                  </a:cubicBezTo>
                  <a:cubicBezTo>
                    <a:pt x="385" y="307"/>
                    <a:pt x="397" y="311"/>
                    <a:pt x="402" y="312"/>
                  </a:cubicBezTo>
                  <a:cubicBezTo>
                    <a:pt x="406" y="314"/>
                    <a:pt x="408" y="314"/>
                    <a:pt x="411" y="314"/>
                  </a:cubicBezTo>
                  <a:cubicBezTo>
                    <a:pt x="415" y="314"/>
                    <a:pt x="413" y="309"/>
                    <a:pt x="413" y="307"/>
                  </a:cubicBezTo>
                  <a:cubicBezTo>
                    <a:pt x="414" y="305"/>
                    <a:pt x="421" y="310"/>
                    <a:pt x="425" y="309"/>
                  </a:cubicBezTo>
                  <a:cubicBezTo>
                    <a:pt x="429" y="308"/>
                    <a:pt x="433" y="299"/>
                    <a:pt x="437" y="297"/>
                  </a:cubicBezTo>
                  <a:cubicBezTo>
                    <a:pt x="440" y="295"/>
                    <a:pt x="437" y="293"/>
                    <a:pt x="431" y="293"/>
                  </a:cubicBezTo>
                  <a:cubicBezTo>
                    <a:pt x="424" y="294"/>
                    <a:pt x="420" y="291"/>
                    <a:pt x="417" y="288"/>
                  </a:cubicBezTo>
                  <a:cubicBezTo>
                    <a:pt x="413" y="286"/>
                    <a:pt x="413" y="284"/>
                    <a:pt x="417" y="284"/>
                  </a:cubicBezTo>
                  <a:cubicBezTo>
                    <a:pt x="421" y="284"/>
                    <a:pt x="430" y="292"/>
                    <a:pt x="433" y="292"/>
                  </a:cubicBezTo>
                  <a:cubicBezTo>
                    <a:pt x="437" y="292"/>
                    <a:pt x="442" y="285"/>
                    <a:pt x="445" y="283"/>
                  </a:cubicBezTo>
                  <a:cubicBezTo>
                    <a:pt x="448" y="281"/>
                    <a:pt x="443" y="280"/>
                    <a:pt x="441" y="278"/>
                  </a:cubicBezTo>
                  <a:cubicBezTo>
                    <a:pt x="439" y="277"/>
                    <a:pt x="444" y="276"/>
                    <a:pt x="447" y="276"/>
                  </a:cubicBezTo>
                  <a:cubicBezTo>
                    <a:pt x="450" y="276"/>
                    <a:pt x="451" y="278"/>
                    <a:pt x="452" y="280"/>
                  </a:cubicBezTo>
                  <a:cubicBezTo>
                    <a:pt x="453" y="281"/>
                    <a:pt x="458" y="279"/>
                    <a:pt x="461" y="279"/>
                  </a:cubicBezTo>
                  <a:cubicBezTo>
                    <a:pt x="463" y="279"/>
                    <a:pt x="460" y="275"/>
                    <a:pt x="456" y="273"/>
                  </a:cubicBezTo>
                  <a:cubicBezTo>
                    <a:pt x="452" y="271"/>
                    <a:pt x="456" y="268"/>
                    <a:pt x="458" y="271"/>
                  </a:cubicBezTo>
                  <a:cubicBezTo>
                    <a:pt x="459" y="273"/>
                    <a:pt x="462" y="273"/>
                    <a:pt x="463" y="276"/>
                  </a:cubicBezTo>
                  <a:cubicBezTo>
                    <a:pt x="465" y="280"/>
                    <a:pt x="467" y="277"/>
                    <a:pt x="470" y="276"/>
                  </a:cubicBezTo>
                  <a:cubicBezTo>
                    <a:pt x="474" y="275"/>
                    <a:pt x="475" y="272"/>
                    <a:pt x="477" y="270"/>
                  </a:cubicBezTo>
                  <a:cubicBezTo>
                    <a:pt x="479" y="268"/>
                    <a:pt x="480" y="271"/>
                    <a:pt x="482" y="267"/>
                  </a:cubicBezTo>
                  <a:cubicBezTo>
                    <a:pt x="484" y="264"/>
                    <a:pt x="481" y="261"/>
                    <a:pt x="478" y="259"/>
                  </a:cubicBezTo>
                  <a:cubicBezTo>
                    <a:pt x="475" y="256"/>
                    <a:pt x="478" y="254"/>
                    <a:pt x="475" y="253"/>
                  </a:cubicBezTo>
                  <a:cubicBezTo>
                    <a:pt x="473" y="251"/>
                    <a:pt x="472" y="249"/>
                    <a:pt x="476" y="249"/>
                  </a:cubicBezTo>
                  <a:cubicBezTo>
                    <a:pt x="479" y="250"/>
                    <a:pt x="482" y="249"/>
                    <a:pt x="484" y="247"/>
                  </a:cubicBezTo>
                  <a:cubicBezTo>
                    <a:pt x="485" y="244"/>
                    <a:pt x="478" y="244"/>
                    <a:pt x="482" y="242"/>
                  </a:cubicBezTo>
                  <a:cubicBezTo>
                    <a:pt x="485" y="240"/>
                    <a:pt x="482" y="238"/>
                    <a:pt x="479" y="238"/>
                  </a:cubicBezTo>
                  <a:cubicBezTo>
                    <a:pt x="476" y="238"/>
                    <a:pt x="473" y="237"/>
                    <a:pt x="473" y="234"/>
                  </a:cubicBezTo>
                  <a:cubicBezTo>
                    <a:pt x="473" y="231"/>
                    <a:pt x="467" y="233"/>
                    <a:pt x="464" y="231"/>
                  </a:cubicBezTo>
                  <a:cubicBezTo>
                    <a:pt x="460" y="230"/>
                    <a:pt x="453" y="230"/>
                    <a:pt x="451" y="230"/>
                  </a:cubicBezTo>
                  <a:cubicBezTo>
                    <a:pt x="449" y="231"/>
                    <a:pt x="449" y="238"/>
                    <a:pt x="452" y="238"/>
                  </a:cubicBezTo>
                  <a:cubicBezTo>
                    <a:pt x="454" y="238"/>
                    <a:pt x="457" y="241"/>
                    <a:pt x="454" y="242"/>
                  </a:cubicBezTo>
                  <a:cubicBezTo>
                    <a:pt x="452" y="243"/>
                    <a:pt x="455" y="246"/>
                    <a:pt x="453" y="245"/>
                  </a:cubicBezTo>
                  <a:cubicBezTo>
                    <a:pt x="451" y="245"/>
                    <a:pt x="448" y="244"/>
                    <a:pt x="448" y="249"/>
                  </a:cubicBezTo>
                  <a:cubicBezTo>
                    <a:pt x="447" y="254"/>
                    <a:pt x="447" y="255"/>
                    <a:pt x="444" y="257"/>
                  </a:cubicBezTo>
                  <a:cubicBezTo>
                    <a:pt x="441" y="259"/>
                    <a:pt x="443" y="252"/>
                    <a:pt x="440" y="252"/>
                  </a:cubicBezTo>
                  <a:cubicBezTo>
                    <a:pt x="437" y="252"/>
                    <a:pt x="437" y="258"/>
                    <a:pt x="439" y="258"/>
                  </a:cubicBezTo>
                  <a:cubicBezTo>
                    <a:pt x="441" y="259"/>
                    <a:pt x="442" y="261"/>
                    <a:pt x="442" y="263"/>
                  </a:cubicBezTo>
                  <a:cubicBezTo>
                    <a:pt x="443" y="266"/>
                    <a:pt x="438" y="264"/>
                    <a:pt x="436" y="267"/>
                  </a:cubicBezTo>
                  <a:cubicBezTo>
                    <a:pt x="435" y="270"/>
                    <a:pt x="434" y="266"/>
                    <a:pt x="432" y="264"/>
                  </a:cubicBezTo>
                  <a:cubicBezTo>
                    <a:pt x="429" y="262"/>
                    <a:pt x="426" y="258"/>
                    <a:pt x="427" y="255"/>
                  </a:cubicBezTo>
                  <a:cubicBezTo>
                    <a:pt x="427" y="253"/>
                    <a:pt x="428" y="252"/>
                    <a:pt x="430" y="252"/>
                  </a:cubicBezTo>
                  <a:cubicBezTo>
                    <a:pt x="432" y="251"/>
                    <a:pt x="430" y="250"/>
                    <a:pt x="430" y="246"/>
                  </a:cubicBezTo>
                  <a:cubicBezTo>
                    <a:pt x="430" y="243"/>
                    <a:pt x="427" y="244"/>
                    <a:pt x="424" y="241"/>
                  </a:cubicBezTo>
                  <a:cubicBezTo>
                    <a:pt x="422" y="237"/>
                    <a:pt x="419" y="237"/>
                    <a:pt x="417" y="239"/>
                  </a:cubicBezTo>
                  <a:cubicBezTo>
                    <a:pt x="415" y="241"/>
                    <a:pt x="416" y="244"/>
                    <a:pt x="414" y="245"/>
                  </a:cubicBezTo>
                  <a:cubicBezTo>
                    <a:pt x="411" y="246"/>
                    <a:pt x="413" y="251"/>
                    <a:pt x="410" y="251"/>
                  </a:cubicBezTo>
                  <a:cubicBezTo>
                    <a:pt x="408" y="252"/>
                    <a:pt x="409" y="242"/>
                    <a:pt x="408" y="242"/>
                  </a:cubicBezTo>
                  <a:cubicBezTo>
                    <a:pt x="406" y="241"/>
                    <a:pt x="406" y="239"/>
                    <a:pt x="409" y="238"/>
                  </a:cubicBezTo>
                  <a:cubicBezTo>
                    <a:pt x="411" y="238"/>
                    <a:pt x="413" y="235"/>
                    <a:pt x="411" y="235"/>
                  </a:cubicBezTo>
                  <a:cubicBezTo>
                    <a:pt x="408" y="235"/>
                    <a:pt x="404" y="232"/>
                    <a:pt x="403" y="232"/>
                  </a:cubicBezTo>
                  <a:cubicBezTo>
                    <a:pt x="401" y="231"/>
                    <a:pt x="398" y="235"/>
                    <a:pt x="397" y="233"/>
                  </a:cubicBezTo>
                  <a:cubicBezTo>
                    <a:pt x="395" y="232"/>
                    <a:pt x="397" y="228"/>
                    <a:pt x="397" y="226"/>
                  </a:cubicBezTo>
                  <a:cubicBezTo>
                    <a:pt x="397" y="224"/>
                    <a:pt x="400" y="227"/>
                    <a:pt x="402" y="225"/>
                  </a:cubicBezTo>
                  <a:cubicBezTo>
                    <a:pt x="403" y="222"/>
                    <a:pt x="397" y="222"/>
                    <a:pt x="397" y="220"/>
                  </a:cubicBezTo>
                  <a:cubicBezTo>
                    <a:pt x="397" y="217"/>
                    <a:pt x="391" y="216"/>
                    <a:pt x="390" y="215"/>
                  </a:cubicBezTo>
                  <a:cubicBezTo>
                    <a:pt x="388" y="214"/>
                    <a:pt x="391" y="210"/>
                    <a:pt x="390" y="208"/>
                  </a:cubicBezTo>
                  <a:cubicBezTo>
                    <a:pt x="389" y="206"/>
                    <a:pt x="382" y="201"/>
                    <a:pt x="380" y="201"/>
                  </a:cubicBezTo>
                  <a:cubicBezTo>
                    <a:pt x="377" y="202"/>
                    <a:pt x="376" y="197"/>
                    <a:pt x="378" y="198"/>
                  </a:cubicBezTo>
                  <a:cubicBezTo>
                    <a:pt x="379" y="198"/>
                    <a:pt x="380" y="197"/>
                    <a:pt x="383" y="193"/>
                  </a:cubicBezTo>
                  <a:cubicBezTo>
                    <a:pt x="386" y="190"/>
                    <a:pt x="387" y="189"/>
                    <a:pt x="385" y="188"/>
                  </a:cubicBezTo>
                  <a:cubicBezTo>
                    <a:pt x="383" y="187"/>
                    <a:pt x="381" y="185"/>
                    <a:pt x="385" y="185"/>
                  </a:cubicBezTo>
                  <a:cubicBezTo>
                    <a:pt x="389" y="186"/>
                    <a:pt x="396" y="188"/>
                    <a:pt x="398" y="186"/>
                  </a:cubicBezTo>
                  <a:cubicBezTo>
                    <a:pt x="400" y="185"/>
                    <a:pt x="407" y="174"/>
                    <a:pt x="409" y="171"/>
                  </a:cubicBezTo>
                  <a:cubicBezTo>
                    <a:pt x="412" y="167"/>
                    <a:pt x="407" y="166"/>
                    <a:pt x="401" y="167"/>
                  </a:cubicBezTo>
                  <a:cubicBezTo>
                    <a:pt x="395" y="168"/>
                    <a:pt x="393" y="165"/>
                    <a:pt x="388" y="164"/>
                  </a:cubicBezTo>
                  <a:cubicBezTo>
                    <a:pt x="382" y="164"/>
                    <a:pt x="372" y="165"/>
                    <a:pt x="371" y="167"/>
                  </a:cubicBezTo>
                  <a:cubicBezTo>
                    <a:pt x="370" y="168"/>
                    <a:pt x="374" y="170"/>
                    <a:pt x="373" y="172"/>
                  </a:cubicBezTo>
                  <a:cubicBezTo>
                    <a:pt x="373" y="173"/>
                    <a:pt x="369" y="170"/>
                    <a:pt x="368" y="171"/>
                  </a:cubicBezTo>
                  <a:cubicBezTo>
                    <a:pt x="367" y="172"/>
                    <a:pt x="368" y="174"/>
                    <a:pt x="368" y="180"/>
                  </a:cubicBezTo>
                  <a:cubicBezTo>
                    <a:pt x="367" y="187"/>
                    <a:pt x="369" y="187"/>
                    <a:pt x="371" y="189"/>
                  </a:cubicBezTo>
                  <a:cubicBezTo>
                    <a:pt x="373" y="192"/>
                    <a:pt x="372" y="195"/>
                    <a:pt x="372" y="199"/>
                  </a:cubicBezTo>
                  <a:cubicBezTo>
                    <a:pt x="372" y="203"/>
                    <a:pt x="369" y="202"/>
                    <a:pt x="367" y="203"/>
                  </a:cubicBezTo>
                  <a:cubicBezTo>
                    <a:pt x="366" y="204"/>
                    <a:pt x="371" y="206"/>
                    <a:pt x="370" y="208"/>
                  </a:cubicBezTo>
                  <a:cubicBezTo>
                    <a:pt x="369" y="211"/>
                    <a:pt x="365" y="207"/>
                    <a:pt x="363" y="207"/>
                  </a:cubicBezTo>
                  <a:cubicBezTo>
                    <a:pt x="361" y="208"/>
                    <a:pt x="359" y="214"/>
                    <a:pt x="362" y="216"/>
                  </a:cubicBezTo>
                  <a:cubicBezTo>
                    <a:pt x="364" y="218"/>
                    <a:pt x="365" y="218"/>
                    <a:pt x="363" y="220"/>
                  </a:cubicBezTo>
                  <a:cubicBezTo>
                    <a:pt x="361" y="222"/>
                    <a:pt x="359" y="226"/>
                    <a:pt x="364" y="229"/>
                  </a:cubicBezTo>
                  <a:cubicBezTo>
                    <a:pt x="368" y="232"/>
                    <a:pt x="376" y="232"/>
                    <a:pt x="380" y="235"/>
                  </a:cubicBezTo>
                  <a:cubicBezTo>
                    <a:pt x="384" y="237"/>
                    <a:pt x="378" y="236"/>
                    <a:pt x="380" y="239"/>
                  </a:cubicBezTo>
                  <a:cubicBezTo>
                    <a:pt x="381" y="242"/>
                    <a:pt x="377" y="243"/>
                    <a:pt x="377" y="245"/>
                  </a:cubicBezTo>
                  <a:cubicBezTo>
                    <a:pt x="377" y="248"/>
                    <a:pt x="379" y="246"/>
                    <a:pt x="381" y="242"/>
                  </a:cubicBezTo>
                  <a:cubicBezTo>
                    <a:pt x="383" y="239"/>
                    <a:pt x="385" y="244"/>
                    <a:pt x="385" y="247"/>
                  </a:cubicBezTo>
                  <a:cubicBezTo>
                    <a:pt x="385" y="250"/>
                    <a:pt x="381" y="248"/>
                    <a:pt x="379" y="252"/>
                  </a:cubicBezTo>
                  <a:cubicBezTo>
                    <a:pt x="377" y="255"/>
                    <a:pt x="375" y="256"/>
                    <a:pt x="371" y="255"/>
                  </a:cubicBezTo>
                  <a:cubicBezTo>
                    <a:pt x="368" y="254"/>
                    <a:pt x="370" y="260"/>
                    <a:pt x="371" y="263"/>
                  </a:cubicBezTo>
                  <a:cubicBezTo>
                    <a:pt x="373" y="266"/>
                    <a:pt x="371" y="267"/>
                    <a:pt x="367" y="266"/>
                  </a:cubicBezTo>
                  <a:cubicBezTo>
                    <a:pt x="363" y="265"/>
                    <a:pt x="361" y="262"/>
                    <a:pt x="363" y="259"/>
                  </a:cubicBezTo>
                  <a:cubicBezTo>
                    <a:pt x="365" y="256"/>
                    <a:pt x="366" y="253"/>
                    <a:pt x="364" y="253"/>
                  </a:cubicBezTo>
                  <a:cubicBezTo>
                    <a:pt x="362" y="253"/>
                    <a:pt x="356" y="253"/>
                    <a:pt x="355" y="250"/>
                  </a:cubicBezTo>
                  <a:cubicBezTo>
                    <a:pt x="353" y="248"/>
                    <a:pt x="356" y="249"/>
                    <a:pt x="360" y="249"/>
                  </a:cubicBezTo>
                  <a:cubicBezTo>
                    <a:pt x="365" y="250"/>
                    <a:pt x="361" y="246"/>
                    <a:pt x="365" y="246"/>
                  </a:cubicBezTo>
                  <a:cubicBezTo>
                    <a:pt x="368" y="246"/>
                    <a:pt x="371" y="248"/>
                    <a:pt x="374" y="245"/>
                  </a:cubicBezTo>
                  <a:cubicBezTo>
                    <a:pt x="377" y="243"/>
                    <a:pt x="372" y="238"/>
                    <a:pt x="370" y="239"/>
                  </a:cubicBezTo>
                  <a:cubicBezTo>
                    <a:pt x="367" y="239"/>
                    <a:pt x="363" y="241"/>
                    <a:pt x="363" y="238"/>
                  </a:cubicBezTo>
                  <a:cubicBezTo>
                    <a:pt x="363" y="236"/>
                    <a:pt x="367" y="237"/>
                    <a:pt x="370" y="237"/>
                  </a:cubicBezTo>
                  <a:cubicBezTo>
                    <a:pt x="372" y="236"/>
                    <a:pt x="368" y="233"/>
                    <a:pt x="365" y="234"/>
                  </a:cubicBezTo>
                  <a:cubicBezTo>
                    <a:pt x="361" y="235"/>
                    <a:pt x="359" y="235"/>
                    <a:pt x="356" y="232"/>
                  </a:cubicBezTo>
                  <a:cubicBezTo>
                    <a:pt x="353" y="229"/>
                    <a:pt x="348" y="227"/>
                    <a:pt x="347" y="234"/>
                  </a:cubicBezTo>
                  <a:cubicBezTo>
                    <a:pt x="345" y="241"/>
                    <a:pt x="340" y="237"/>
                    <a:pt x="339" y="240"/>
                  </a:cubicBezTo>
                  <a:cubicBezTo>
                    <a:pt x="337" y="242"/>
                    <a:pt x="341" y="244"/>
                    <a:pt x="346" y="244"/>
                  </a:cubicBezTo>
                  <a:cubicBezTo>
                    <a:pt x="350" y="244"/>
                    <a:pt x="354" y="248"/>
                    <a:pt x="352" y="248"/>
                  </a:cubicBezTo>
                  <a:cubicBezTo>
                    <a:pt x="349" y="248"/>
                    <a:pt x="350" y="252"/>
                    <a:pt x="348" y="250"/>
                  </a:cubicBezTo>
                  <a:cubicBezTo>
                    <a:pt x="345" y="249"/>
                    <a:pt x="343" y="250"/>
                    <a:pt x="345" y="253"/>
                  </a:cubicBezTo>
                  <a:cubicBezTo>
                    <a:pt x="347" y="255"/>
                    <a:pt x="344" y="256"/>
                    <a:pt x="344" y="258"/>
                  </a:cubicBezTo>
                  <a:cubicBezTo>
                    <a:pt x="344" y="260"/>
                    <a:pt x="340" y="258"/>
                    <a:pt x="337" y="258"/>
                  </a:cubicBezTo>
                  <a:cubicBezTo>
                    <a:pt x="333" y="257"/>
                    <a:pt x="326" y="259"/>
                    <a:pt x="321" y="260"/>
                  </a:cubicBezTo>
                  <a:cubicBezTo>
                    <a:pt x="316" y="261"/>
                    <a:pt x="311" y="259"/>
                    <a:pt x="308" y="257"/>
                  </a:cubicBezTo>
                  <a:cubicBezTo>
                    <a:pt x="306" y="254"/>
                    <a:pt x="303" y="255"/>
                    <a:pt x="300" y="255"/>
                  </a:cubicBezTo>
                  <a:cubicBezTo>
                    <a:pt x="296" y="255"/>
                    <a:pt x="297" y="251"/>
                    <a:pt x="293" y="251"/>
                  </a:cubicBezTo>
                  <a:cubicBezTo>
                    <a:pt x="288" y="251"/>
                    <a:pt x="289" y="247"/>
                    <a:pt x="289" y="245"/>
                  </a:cubicBezTo>
                  <a:cubicBezTo>
                    <a:pt x="288" y="242"/>
                    <a:pt x="279" y="243"/>
                    <a:pt x="275" y="245"/>
                  </a:cubicBezTo>
                  <a:cubicBezTo>
                    <a:pt x="272" y="247"/>
                    <a:pt x="265" y="246"/>
                    <a:pt x="264" y="250"/>
                  </a:cubicBezTo>
                  <a:cubicBezTo>
                    <a:pt x="262" y="254"/>
                    <a:pt x="265" y="254"/>
                    <a:pt x="267" y="254"/>
                  </a:cubicBezTo>
                  <a:cubicBezTo>
                    <a:pt x="270" y="254"/>
                    <a:pt x="270" y="250"/>
                    <a:pt x="275" y="251"/>
                  </a:cubicBezTo>
                  <a:cubicBezTo>
                    <a:pt x="280" y="252"/>
                    <a:pt x="283" y="246"/>
                    <a:pt x="285" y="248"/>
                  </a:cubicBezTo>
                  <a:cubicBezTo>
                    <a:pt x="288" y="250"/>
                    <a:pt x="277" y="254"/>
                    <a:pt x="272" y="255"/>
                  </a:cubicBezTo>
                  <a:cubicBezTo>
                    <a:pt x="268" y="256"/>
                    <a:pt x="269" y="260"/>
                    <a:pt x="273" y="266"/>
                  </a:cubicBezTo>
                  <a:cubicBezTo>
                    <a:pt x="278" y="273"/>
                    <a:pt x="271" y="269"/>
                    <a:pt x="271" y="272"/>
                  </a:cubicBezTo>
                  <a:cubicBezTo>
                    <a:pt x="271" y="275"/>
                    <a:pt x="263" y="271"/>
                    <a:pt x="266" y="270"/>
                  </a:cubicBezTo>
                  <a:cubicBezTo>
                    <a:pt x="269" y="269"/>
                    <a:pt x="268" y="266"/>
                    <a:pt x="265" y="264"/>
                  </a:cubicBezTo>
                  <a:cubicBezTo>
                    <a:pt x="263" y="261"/>
                    <a:pt x="261" y="264"/>
                    <a:pt x="261" y="261"/>
                  </a:cubicBezTo>
                  <a:cubicBezTo>
                    <a:pt x="261" y="259"/>
                    <a:pt x="258" y="261"/>
                    <a:pt x="256" y="259"/>
                  </a:cubicBezTo>
                  <a:cubicBezTo>
                    <a:pt x="253" y="257"/>
                    <a:pt x="252" y="256"/>
                    <a:pt x="249" y="258"/>
                  </a:cubicBezTo>
                  <a:cubicBezTo>
                    <a:pt x="245" y="259"/>
                    <a:pt x="241" y="259"/>
                    <a:pt x="234" y="260"/>
                  </a:cubicBezTo>
                  <a:cubicBezTo>
                    <a:pt x="226" y="261"/>
                    <a:pt x="213" y="261"/>
                    <a:pt x="210" y="259"/>
                  </a:cubicBezTo>
                  <a:cubicBezTo>
                    <a:pt x="208" y="256"/>
                    <a:pt x="217" y="252"/>
                    <a:pt x="219" y="252"/>
                  </a:cubicBezTo>
                  <a:cubicBezTo>
                    <a:pt x="222" y="253"/>
                    <a:pt x="220" y="249"/>
                    <a:pt x="216" y="246"/>
                  </a:cubicBezTo>
                  <a:cubicBezTo>
                    <a:pt x="212" y="243"/>
                    <a:pt x="203" y="241"/>
                    <a:pt x="203" y="243"/>
                  </a:cubicBezTo>
                  <a:cubicBezTo>
                    <a:pt x="203" y="245"/>
                    <a:pt x="198" y="243"/>
                    <a:pt x="191" y="242"/>
                  </a:cubicBezTo>
                  <a:cubicBezTo>
                    <a:pt x="185" y="241"/>
                    <a:pt x="184" y="238"/>
                    <a:pt x="180" y="238"/>
                  </a:cubicBezTo>
                  <a:cubicBezTo>
                    <a:pt x="175" y="238"/>
                    <a:pt x="169" y="237"/>
                    <a:pt x="164" y="233"/>
                  </a:cubicBezTo>
                  <a:cubicBezTo>
                    <a:pt x="159" y="229"/>
                    <a:pt x="147" y="230"/>
                    <a:pt x="146" y="234"/>
                  </a:cubicBezTo>
                  <a:cubicBezTo>
                    <a:pt x="144" y="237"/>
                    <a:pt x="140" y="237"/>
                    <a:pt x="136" y="237"/>
                  </a:cubicBezTo>
                  <a:cubicBezTo>
                    <a:pt x="133" y="237"/>
                    <a:pt x="138" y="233"/>
                    <a:pt x="137" y="232"/>
                  </a:cubicBezTo>
                  <a:cubicBezTo>
                    <a:pt x="135" y="231"/>
                    <a:pt x="137" y="226"/>
                    <a:pt x="134" y="226"/>
                  </a:cubicBezTo>
                  <a:cubicBezTo>
                    <a:pt x="131" y="225"/>
                    <a:pt x="129" y="237"/>
                    <a:pt x="123" y="237"/>
                  </a:cubicBezTo>
                  <a:cubicBezTo>
                    <a:pt x="118" y="237"/>
                    <a:pt x="116" y="224"/>
                    <a:pt x="111" y="221"/>
                  </a:cubicBezTo>
                  <a:cubicBezTo>
                    <a:pt x="107" y="218"/>
                    <a:pt x="103" y="217"/>
                    <a:pt x="106" y="222"/>
                  </a:cubicBezTo>
                  <a:cubicBezTo>
                    <a:pt x="110" y="227"/>
                    <a:pt x="103" y="224"/>
                    <a:pt x="103" y="227"/>
                  </a:cubicBezTo>
                  <a:cubicBezTo>
                    <a:pt x="104" y="230"/>
                    <a:pt x="97" y="234"/>
                    <a:pt x="98" y="232"/>
                  </a:cubicBezTo>
                  <a:cubicBezTo>
                    <a:pt x="98" y="230"/>
                    <a:pt x="94" y="228"/>
                    <a:pt x="90" y="233"/>
                  </a:cubicBezTo>
                  <a:cubicBezTo>
                    <a:pt x="85" y="238"/>
                    <a:pt x="82" y="238"/>
                    <a:pt x="82" y="236"/>
                  </a:cubicBezTo>
                  <a:cubicBezTo>
                    <a:pt x="82" y="234"/>
                    <a:pt x="69" y="241"/>
                    <a:pt x="70" y="243"/>
                  </a:cubicBezTo>
                  <a:cubicBezTo>
                    <a:pt x="70" y="245"/>
                    <a:pt x="68" y="246"/>
                    <a:pt x="64" y="246"/>
                  </a:cubicBezTo>
                  <a:cubicBezTo>
                    <a:pt x="61" y="246"/>
                    <a:pt x="63" y="243"/>
                    <a:pt x="66" y="242"/>
                  </a:cubicBezTo>
                  <a:cubicBezTo>
                    <a:pt x="69" y="240"/>
                    <a:pt x="77" y="234"/>
                    <a:pt x="82" y="233"/>
                  </a:cubicBezTo>
                  <a:cubicBezTo>
                    <a:pt x="86" y="232"/>
                    <a:pt x="94" y="229"/>
                    <a:pt x="94" y="227"/>
                  </a:cubicBezTo>
                  <a:cubicBezTo>
                    <a:pt x="95" y="225"/>
                    <a:pt x="90" y="226"/>
                    <a:pt x="87" y="226"/>
                  </a:cubicBezTo>
                  <a:cubicBezTo>
                    <a:pt x="85" y="225"/>
                    <a:pt x="80" y="229"/>
                    <a:pt x="75" y="231"/>
                  </a:cubicBezTo>
                  <a:cubicBezTo>
                    <a:pt x="70" y="233"/>
                    <a:pt x="64" y="232"/>
                    <a:pt x="66" y="235"/>
                  </a:cubicBezTo>
                  <a:cubicBezTo>
                    <a:pt x="67" y="238"/>
                    <a:pt x="61" y="235"/>
                    <a:pt x="60" y="237"/>
                  </a:cubicBezTo>
                  <a:cubicBezTo>
                    <a:pt x="59" y="239"/>
                    <a:pt x="57" y="236"/>
                    <a:pt x="58" y="235"/>
                  </a:cubicBezTo>
                  <a:cubicBezTo>
                    <a:pt x="60" y="234"/>
                    <a:pt x="54" y="232"/>
                    <a:pt x="54" y="234"/>
                  </a:cubicBezTo>
                  <a:cubicBezTo>
                    <a:pt x="54" y="235"/>
                    <a:pt x="53" y="236"/>
                    <a:pt x="49" y="236"/>
                  </a:cubicBezTo>
                  <a:cubicBezTo>
                    <a:pt x="44" y="236"/>
                    <a:pt x="40" y="239"/>
                    <a:pt x="43" y="242"/>
                  </a:cubicBezTo>
                  <a:cubicBezTo>
                    <a:pt x="46" y="244"/>
                    <a:pt x="48" y="245"/>
                    <a:pt x="46" y="246"/>
                  </a:cubicBezTo>
                  <a:cubicBezTo>
                    <a:pt x="45" y="248"/>
                    <a:pt x="40" y="242"/>
                    <a:pt x="34" y="243"/>
                  </a:cubicBezTo>
                  <a:cubicBezTo>
                    <a:pt x="28" y="244"/>
                    <a:pt x="15" y="236"/>
                    <a:pt x="15" y="234"/>
                  </a:cubicBezTo>
                  <a:cubicBezTo>
                    <a:pt x="15" y="233"/>
                    <a:pt x="7" y="234"/>
                    <a:pt x="0" y="233"/>
                  </a:cubicBezTo>
                  <a:cubicBezTo>
                    <a:pt x="0" y="356"/>
                    <a:pt x="0" y="356"/>
                    <a:pt x="0" y="356"/>
                  </a:cubicBezTo>
                  <a:cubicBezTo>
                    <a:pt x="0" y="356"/>
                    <a:pt x="4" y="359"/>
                    <a:pt x="5" y="357"/>
                  </a:cubicBezTo>
                  <a:cubicBezTo>
                    <a:pt x="6" y="356"/>
                    <a:pt x="8" y="358"/>
                    <a:pt x="12" y="356"/>
                  </a:cubicBezTo>
                  <a:cubicBezTo>
                    <a:pt x="16" y="354"/>
                    <a:pt x="18" y="358"/>
                    <a:pt x="18" y="360"/>
                  </a:cubicBezTo>
                  <a:cubicBezTo>
                    <a:pt x="18" y="362"/>
                    <a:pt x="23" y="365"/>
                    <a:pt x="26" y="368"/>
                  </a:cubicBezTo>
                  <a:cubicBezTo>
                    <a:pt x="28" y="371"/>
                    <a:pt x="29" y="374"/>
                    <a:pt x="32" y="372"/>
                  </a:cubicBezTo>
                  <a:cubicBezTo>
                    <a:pt x="34" y="370"/>
                    <a:pt x="39" y="369"/>
                    <a:pt x="39" y="366"/>
                  </a:cubicBezTo>
                  <a:cubicBezTo>
                    <a:pt x="39" y="363"/>
                    <a:pt x="50" y="363"/>
                    <a:pt x="50" y="367"/>
                  </a:cubicBezTo>
                  <a:cubicBezTo>
                    <a:pt x="50" y="371"/>
                    <a:pt x="61" y="376"/>
                    <a:pt x="68" y="386"/>
                  </a:cubicBezTo>
                  <a:cubicBezTo>
                    <a:pt x="74" y="397"/>
                    <a:pt x="73" y="400"/>
                    <a:pt x="82" y="403"/>
                  </a:cubicBezTo>
                  <a:cubicBezTo>
                    <a:pt x="91" y="407"/>
                    <a:pt x="91" y="409"/>
                    <a:pt x="89" y="412"/>
                  </a:cubicBezTo>
                  <a:cubicBezTo>
                    <a:pt x="88" y="415"/>
                    <a:pt x="95" y="417"/>
                    <a:pt x="91" y="419"/>
                  </a:cubicBezTo>
                  <a:cubicBezTo>
                    <a:pt x="90" y="420"/>
                    <a:pt x="88" y="422"/>
                    <a:pt x="86" y="423"/>
                  </a:cubicBezTo>
                  <a:cubicBezTo>
                    <a:pt x="86" y="425"/>
                    <a:pt x="87" y="426"/>
                    <a:pt x="89" y="427"/>
                  </a:cubicBezTo>
                  <a:cubicBezTo>
                    <a:pt x="91" y="429"/>
                    <a:pt x="85" y="429"/>
                    <a:pt x="87" y="431"/>
                  </a:cubicBezTo>
                  <a:cubicBezTo>
                    <a:pt x="89" y="432"/>
                    <a:pt x="87" y="435"/>
                    <a:pt x="88" y="437"/>
                  </a:cubicBezTo>
                  <a:cubicBezTo>
                    <a:pt x="90" y="439"/>
                    <a:pt x="93" y="438"/>
                    <a:pt x="95" y="436"/>
                  </a:cubicBezTo>
                  <a:cubicBezTo>
                    <a:pt x="97" y="435"/>
                    <a:pt x="99" y="438"/>
                    <a:pt x="97" y="441"/>
                  </a:cubicBezTo>
                  <a:cubicBezTo>
                    <a:pt x="95" y="444"/>
                    <a:pt x="99" y="446"/>
                    <a:pt x="100" y="444"/>
                  </a:cubicBezTo>
                  <a:cubicBezTo>
                    <a:pt x="102" y="442"/>
                    <a:pt x="105" y="447"/>
                    <a:pt x="107" y="448"/>
                  </a:cubicBezTo>
                  <a:cubicBezTo>
                    <a:pt x="109" y="449"/>
                    <a:pt x="110" y="451"/>
                    <a:pt x="108" y="451"/>
                  </a:cubicBezTo>
                  <a:cubicBezTo>
                    <a:pt x="105" y="451"/>
                    <a:pt x="105" y="456"/>
                    <a:pt x="107" y="456"/>
                  </a:cubicBezTo>
                  <a:cubicBezTo>
                    <a:pt x="109" y="456"/>
                    <a:pt x="109" y="459"/>
                    <a:pt x="109" y="460"/>
                  </a:cubicBezTo>
                  <a:cubicBezTo>
                    <a:pt x="109" y="462"/>
                    <a:pt x="115" y="464"/>
                    <a:pt x="118" y="464"/>
                  </a:cubicBezTo>
                  <a:cubicBezTo>
                    <a:pt x="120" y="463"/>
                    <a:pt x="122" y="465"/>
                    <a:pt x="123" y="467"/>
                  </a:cubicBezTo>
                  <a:cubicBezTo>
                    <a:pt x="124" y="469"/>
                    <a:pt x="128" y="470"/>
                    <a:pt x="130" y="469"/>
                  </a:cubicBezTo>
                  <a:cubicBezTo>
                    <a:pt x="132" y="468"/>
                    <a:pt x="133" y="471"/>
                    <a:pt x="133" y="474"/>
                  </a:cubicBezTo>
                  <a:cubicBezTo>
                    <a:pt x="133" y="476"/>
                    <a:pt x="137" y="475"/>
                    <a:pt x="139" y="475"/>
                  </a:cubicBezTo>
                  <a:cubicBezTo>
                    <a:pt x="141" y="475"/>
                    <a:pt x="143" y="478"/>
                    <a:pt x="144" y="477"/>
                  </a:cubicBezTo>
                  <a:cubicBezTo>
                    <a:pt x="147" y="476"/>
                    <a:pt x="148" y="481"/>
                    <a:pt x="150" y="485"/>
                  </a:cubicBezTo>
                  <a:cubicBezTo>
                    <a:pt x="372" y="484"/>
                    <a:pt x="372" y="484"/>
                    <a:pt x="372" y="484"/>
                  </a:cubicBezTo>
                  <a:cubicBezTo>
                    <a:pt x="372" y="484"/>
                    <a:pt x="372" y="478"/>
                    <a:pt x="375" y="480"/>
                  </a:cubicBezTo>
                  <a:cubicBezTo>
                    <a:pt x="377" y="482"/>
                    <a:pt x="375" y="485"/>
                    <a:pt x="378" y="486"/>
                  </a:cubicBezTo>
                  <a:cubicBezTo>
                    <a:pt x="381" y="487"/>
                    <a:pt x="383" y="489"/>
                    <a:pt x="385" y="488"/>
                  </a:cubicBezTo>
                  <a:cubicBezTo>
                    <a:pt x="386" y="488"/>
                    <a:pt x="389" y="485"/>
                    <a:pt x="392" y="489"/>
                  </a:cubicBezTo>
                  <a:cubicBezTo>
                    <a:pt x="395" y="492"/>
                    <a:pt x="397" y="489"/>
                    <a:pt x="399" y="491"/>
                  </a:cubicBezTo>
                  <a:cubicBezTo>
                    <a:pt x="400" y="493"/>
                    <a:pt x="404" y="495"/>
                    <a:pt x="406" y="493"/>
                  </a:cubicBezTo>
                  <a:cubicBezTo>
                    <a:pt x="407" y="490"/>
                    <a:pt x="414" y="493"/>
                    <a:pt x="417" y="494"/>
                  </a:cubicBezTo>
                  <a:cubicBezTo>
                    <a:pt x="421" y="491"/>
                    <a:pt x="424" y="484"/>
                    <a:pt x="428" y="484"/>
                  </a:cubicBezTo>
                  <a:cubicBezTo>
                    <a:pt x="432" y="484"/>
                    <a:pt x="444" y="485"/>
                    <a:pt x="445" y="491"/>
                  </a:cubicBezTo>
                  <a:cubicBezTo>
                    <a:pt x="446" y="498"/>
                    <a:pt x="453" y="492"/>
                    <a:pt x="453" y="498"/>
                  </a:cubicBezTo>
                  <a:cubicBezTo>
                    <a:pt x="454" y="502"/>
                    <a:pt x="459" y="506"/>
                    <a:pt x="458" y="509"/>
                  </a:cubicBezTo>
                  <a:cubicBezTo>
                    <a:pt x="459" y="510"/>
                    <a:pt x="461" y="511"/>
                    <a:pt x="462" y="512"/>
                  </a:cubicBezTo>
                  <a:cubicBezTo>
                    <a:pt x="465" y="511"/>
                    <a:pt x="471" y="512"/>
                    <a:pt x="475" y="514"/>
                  </a:cubicBezTo>
                  <a:cubicBezTo>
                    <a:pt x="480" y="515"/>
                    <a:pt x="487" y="511"/>
                    <a:pt x="490" y="517"/>
                  </a:cubicBezTo>
                  <a:cubicBezTo>
                    <a:pt x="492" y="524"/>
                    <a:pt x="498" y="528"/>
                    <a:pt x="493" y="529"/>
                  </a:cubicBezTo>
                  <a:cubicBezTo>
                    <a:pt x="488" y="529"/>
                    <a:pt x="482" y="522"/>
                    <a:pt x="482" y="526"/>
                  </a:cubicBezTo>
                  <a:cubicBezTo>
                    <a:pt x="483" y="530"/>
                    <a:pt x="480" y="528"/>
                    <a:pt x="480" y="533"/>
                  </a:cubicBezTo>
                  <a:cubicBezTo>
                    <a:pt x="480" y="539"/>
                    <a:pt x="476" y="546"/>
                    <a:pt x="474" y="546"/>
                  </a:cubicBezTo>
                  <a:cubicBezTo>
                    <a:pt x="474" y="546"/>
                    <a:pt x="474" y="546"/>
                    <a:pt x="474" y="546"/>
                  </a:cubicBezTo>
                  <a:cubicBezTo>
                    <a:pt x="473" y="548"/>
                    <a:pt x="473" y="550"/>
                    <a:pt x="475" y="552"/>
                  </a:cubicBezTo>
                  <a:cubicBezTo>
                    <a:pt x="478" y="550"/>
                    <a:pt x="482" y="547"/>
                    <a:pt x="485" y="547"/>
                  </a:cubicBezTo>
                  <a:cubicBezTo>
                    <a:pt x="490" y="547"/>
                    <a:pt x="492" y="550"/>
                    <a:pt x="495" y="548"/>
                  </a:cubicBezTo>
                  <a:cubicBezTo>
                    <a:pt x="499" y="545"/>
                    <a:pt x="500" y="544"/>
                    <a:pt x="500" y="546"/>
                  </a:cubicBezTo>
                  <a:cubicBezTo>
                    <a:pt x="501" y="546"/>
                    <a:pt x="500" y="547"/>
                    <a:pt x="500" y="547"/>
                  </a:cubicBezTo>
                  <a:cubicBezTo>
                    <a:pt x="502" y="546"/>
                    <a:pt x="503" y="545"/>
                    <a:pt x="503" y="545"/>
                  </a:cubicBezTo>
                  <a:cubicBezTo>
                    <a:pt x="503" y="544"/>
                    <a:pt x="503" y="543"/>
                    <a:pt x="502" y="542"/>
                  </a:cubicBezTo>
                  <a:cubicBezTo>
                    <a:pt x="499" y="542"/>
                    <a:pt x="498" y="542"/>
                    <a:pt x="497" y="540"/>
                  </a:cubicBezTo>
                  <a:cubicBezTo>
                    <a:pt x="495" y="536"/>
                    <a:pt x="507" y="533"/>
                    <a:pt x="513" y="534"/>
                  </a:cubicBezTo>
                  <a:cubicBezTo>
                    <a:pt x="518" y="534"/>
                    <a:pt x="522" y="530"/>
                    <a:pt x="524" y="533"/>
                  </a:cubicBezTo>
                  <a:cubicBezTo>
                    <a:pt x="527" y="530"/>
                    <a:pt x="533" y="525"/>
                    <a:pt x="535" y="525"/>
                  </a:cubicBezTo>
                  <a:cubicBezTo>
                    <a:pt x="537" y="525"/>
                    <a:pt x="562" y="524"/>
                    <a:pt x="562" y="524"/>
                  </a:cubicBezTo>
                  <a:cubicBezTo>
                    <a:pt x="562" y="524"/>
                    <a:pt x="571" y="519"/>
                    <a:pt x="572" y="514"/>
                  </a:cubicBezTo>
                  <a:cubicBezTo>
                    <a:pt x="574" y="509"/>
                    <a:pt x="579" y="497"/>
                    <a:pt x="583" y="500"/>
                  </a:cubicBezTo>
                  <a:cubicBezTo>
                    <a:pt x="586" y="502"/>
                    <a:pt x="593" y="500"/>
                    <a:pt x="593" y="503"/>
                  </a:cubicBezTo>
                  <a:cubicBezTo>
                    <a:pt x="594" y="505"/>
                    <a:pt x="591" y="513"/>
                    <a:pt x="600" y="525"/>
                  </a:cubicBezTo>
                  <a:cubicBezTo>
                    <a:pt x="603" y="523"/>
                    <a:pt x="607" y="521"/>
                    <a:pt x="609" y="522"/>
                  </a:cubicBezTo>
                  <a:cubicBezTo>
                    <a:pt x="612" y="522"/>
                    <a:pt x="617" y="517"/>
                    <a:pt x="618" y="515"/>
                  </a:cubicBezTo>
                  <a:cubicBezTo>
                    <a:pt x="619" y="512"/>
                    <a:pt x="621" y="517"/>
                    <a:pt x="619" y="518"/>
                  </a:cubicBezTo>
                  <a:cubicBezTo>
                    <a:pt x="616" y="519"/>
                    <a:pt x="621" y="521"/>
                    <a:pt x="626" y="521"/>
                  </a:cubicBezTo>
                  <a:cubicBezTo>
                    <a:pt x="631" y="521"/>
                    <a:pt x="624" y="523"/>
                    <a:pt x="620" y="523"/>
                  </a:cubicBezTo>
                  <a:cubicBezTo>
                    <a:pt x="616" y="522"/>
                    <a:pt x="614" y="523"/>
                    <a:pt x="609" y="528"/>
                  </a:cubicBezTo>
                  <a:cubicBezTo>
                    <a:pt x="604" y="533"/>
                    <a:pt x="606" y="534"/>
                    <a:pt x="609" y="537"/>
                  </a:cubicBezTo>
                  <a:cubicBezTo>
                    <a:pt x="611" y="539"/>
                    <a:pt x="615" y="538"/>
                    <a:pt x="619" y="535"/>
                  </a:cubicBezTo>
                  <a:cubicBezTo>
                    <a:pt x="623" y="532"/>
                    <a:pt x="623" y="528"/>
                    <a:pt x="627" y="528"/>
                  </a:cubicBezTo>
                  <a:cubicBezTo>
                    <a:pt x="631" y="529"/>
                    <a:pt x="641" y="525"/>
                    <a:pt x="645" y="523"/>
                  </a:cubicBezTo>
                  <a:cubicBezTo>
                    <a:pt x="650" y="522"/>
                    <a:pt x="647" y="521"/>
                    <a:pt x="647" y="519"/>
                  </a:cubicBezTo>
                  <a:cubicBezTo>
                    <a:pt x="647" y="517"/>
                    <a:pt x="655" y="517"/>
                    <a:pt x="658" y="515"/>
                  </a:cubicBezTo>
                  <a:cubicBezTo>
                    <a:pt x="660" y="513"/>
                    <a:pt x="657" y="512"/>
                    <a:pt x="655" y="512"/>
                  </a:cubicBezTo>
                  <a:close/>
                  <a:moveTo>
                    <a:pt x="190" y="281"/>
                  </a:moveTo>
                  <a:cubicBezTo>
                    <a:pt x="186" y="287"/>
                    <a:pt x="184" y="288"/>
                    <a:pt x="179" y="287"/>
                  </a:cubicBezTo>
                  <a:cubicBezTo>
                    <a:pt x="174" y="286"/>
                    <a:pt x="171" y="288"/>
                    <a:pt x="174" y="290"/>
                  </a:cubicBezTo>
                  <a:cubicBezTo>
                    <a:pt x="176" y="292"/>
                    <a:pt x="176" y="293"/>
                    <a:pt x="171" y="294"/>
                  </a:cubicBezTo>
                  <a:cubicBezTo>
                    <a:pt x="167" y="295"/>
                    <a:pt x="163" y="299"/>
                    <a:pt x="161" y="299"/>
                  </a:cubicBezTo>
                  <a:cubicBezTo>
                    <a:pt x="159" y="298"/>
                    <a:pt x="170" y="291"/>
                    <a:pt x="167" y="289"/>
                  </a:cubicBezTo>
                  <a:cubicBezTo>
                    <a:pt x="164" y="287"/>
                    <a:pt x="158" y="292"/>
                    <a:pt x="158" y="295"/>
                  </a:cubicBezTo>
                  <a:cubicBezTo>
                    <a:pt x="157" y="297"/>
                    <a:pt x="153" y="297"/>
                    <a:pt x="150" y="297"/>
                  </a:cubicBezTo>
                  <a:cubicBezTo>
                    <a:pt x="148" y="297"/>
                    <a:pt x="144" y="294"/>
                    <a:pt x="147" y="294"/>
                  </a:cubicBezTo>
                  <a:cubicBezTo>
                    <a:pt x="150" y="294"/>
                    <a:pt x="148" y="291"/>
                    <a:pt x="151" y="289"/>
                  </a:cubicBezTo>
                  <a:cubicBezTo>
                    <a:pt x="155" y="288"/>
                    <a:pt x="151" y="286"/>
                    <a:pt x="152" y="284"/>
                  </a:cubicBezTo>
                  <a:cubicBezTo>
                    <a:pt x="153" y="283"/>
                    <a:pt x="160" y="286"/>
                    <a:pt x="161" y="283"/>
                  </a:cubicBezTo>
                  <a:cubicBezTo>
                    <a:pt x="161" y="280"/>
                    <a:pt x="153" y="278"/>
                    <a:pt x="150" y="280"/>
                  </a:cubicBezTo>
                  <a:cubicBezTo>
                    <a:pt x="148" y="281"/>
                    <a:pt x="142" y="285"/>
                    <a:pt x="135" y="282"/>
                  </a:cubicBezTo>
                  <a:cubicBezTo>
                    <a:pt x="133" y="281"/>
                    <a:pt x="153" y="279"/>
                    <a:pt x="156" y="276"/>
                  </a:cubicBezTo>
                  <a:cubicBezTo>
                    <a:pt x="160" y="273"/>
                    <a:pt x="175" y="269"/>
                    <a:pt x="176" y="272"/>
                  </a:cubicBezTo>
                  <a:cubicBezTo>
                    <a:pt x="177" y="275"/>
                    <a:pt x="168" y="277"/>
                    <a:pt x="172" y="279"/>
                  </a:cubicBezTo>
                  <a:cubicBezTo>
                    <a:pt x="177" y="282"/>
                    <a:pt x="184" y="280"/>
                    <a:pt x="186" y="277"/>
                  </a:cubicBezTo>
                  <a:cubicBezTo>
                    <a:pt x="188" y="275"/>
                    <a:pt x="195" y="275"/>
                    <a:pt x="190" y="281"/>
                  </a:cubicBezTo>
                  <a:close/>
                  <a:moveTo>
                    <a:pt x="235" y="338"/>
                  </a:moveTo>
                  <a:cubicBezTo>
                    <a:pt x="230" y="343"/>
                    <a:pt x="230" y="342"/>
                    <a:pt x="226" y="343"/>
                  </a:cubicBezTo>
                  <a:cubicBezTo>
                    <a:pt x="221" y="343"/>
                    <a:pt x="225" y="348"/>
                    <a:pt x="219" y="349"/>
                  </a:cubicBezTo>
                  <a:cubicBezTo>
                    <a:pt x="213" y="349"/>
                    <a:pt x="199" y="350"/>
                    <a:pt x="197" y="346"/>
                  </a:cubicBezTo>
                  <a:cubicBezTo>
                    <a:pt x="196" y="345"/>
                    <a:pt x="205" y="346"/>
                    <a:pt x="205" y="344"/>
                  </a:cubicBezTo>
                  <a:cubicBezTo>
                    <a:pt x="206" y="341"/>
                    <a:pt x="208" y="338"/>
                    <a:pt x="211" y="338"/>
                  </a:cubicBezTo>
                  <a:cubicBezTo>
                    <a:pt x="215" y="338"/>
                    <a:pt x="215" y="333"/>
                    <a:pt x="209" y="330"/>
                  </a:cubicBezTo>
                  <a:cubicBezTo>
                    <a:pt x="203" y="327"/>
                    <a:pt x="217" y="325"/>
                    <a:pt x="221" y="330"/>
                  </a:cubicBezTo>
                  <a:cubicBezTo>
                    <a:pt x="224" y="334"/>
                    <a:pt x="230" y="338"/>
                    <a:pt x="233" y="334"/>
                  </a:cubicBezTo>
                  <a:cubicBezTo>
                    <a:pt x="236" y="331"/>
                    <a:pt x="255" y="322"/>
                    <a:pt x="255" y="326"/>
                  </a:cubicBezTo>
                  <a:cubicBezTo>
                    <a:pt x="255" y="331"/>
                    <a:pt x="241" y="333"/>
                    <a:pt x="235" y="338"/>
                  </a:cubicBezTo>
                  <a:close/>
                  <a:moveTo>
                    <a:pt x="360" y="468"/>
                  </a:moveTo>
                  <a:cubicBezTo>
                    <a:pt x="356" y="468"/>
                    <a:pt x="360" y="458"/>
                    <a:pt x="353" y="454"/>
                  </a:cubicBezTo>
                  <a:cubicBezTo>
                    <a:pt x="344" y="449"/>
                    <a:pt x="341" y="440"/>
                    <a:pt x="341" y="436"/>
                  </a:cubicBezTo>
                  <a:cubicBezTo>
                    <a:pt x="341" y="431"/>
                    <a:pt x="348" y="429"/>
                    <a:pt x="351" y="433"/>
                  </a:cubicBezTo>
                  <a:cubicBezTo>
                    <a:pt x="353" y="436"/>
                    <a:pt x="358" y="451"/>
                    <a:pt x="360" y="455"/>
                  </a:cubicBezTo>
                  <a:cubicBezTo>
                    <a:pt x="363" y="460"/>
                    <a:pt x="363" y="468"/>
                    <a:pt x="360" y="468"/>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01" name="Google Shape;2001;p124"/>
            <p:cNvSpPr/>
            <p:nvPr/>
          </p:nvSpPr>
          <p:spPr>
            <a:xfrm>
              <a:off x="4114800" y="2095500"/>
              <a:ext cx="290513" cy="206375"/>
            </a:xfrm>
            <a:custGeom>
              <a:avLst/>
              <a:gdLst/>
              <a:ahLst/>
              <a:cxnLst/>
              <a:rect l="l" t="t" r="r" b="b"/>
              <a:pathLst>
                <a:path w="104" h="74" extrusionOk="0">
                  <a:moveTo>
                    <a:pt x="103" y="13"/>
                  </a:moveTo>
                  <a:cubicBezTo>
                    <a:pt x="100" y="13"/>
                    <a:pt x="97" y="13"/>
                    <a:pt x="95" y="13"/>
                  </a:cubicBezTo>
                  <a:cubicBezTo>
                    <a:pt x="92" y="12"/>
                    <a:pt x="86" y="12"/>
                    <a:pt x="85" y="10"/>
                  </a:cubicBezTo>
                  <a:cubicBezTo>
                    <a:pt x="84" y="9"/>
                    <a:pt x="81" y="8"/>
                    <a:pt x="81" y="10"/>
                  </a:cubicBezTo>
                  <a:cubicBezTo>
                    <a:pt x="81" y="11"/>
                    <a:pt x="77" y="12"/>
                    <a:pt x="75" y="10"/>
                  </a:cubicBezTo>
                  <a:cubicBezTo>
                    <a:pt x="73" y="9"/>
                    <a:pt x="69" y="8"/>
                    <a:pt x="67" y="6"/>
                  </a:cubicBezTo>
                  <a:cubicBezTo>
                    <a:pt x="66" y="6"/>
                    <a:pt x="64" y="5"/>
                    <a:pt x="63" y="4"/>
                  </a:cubicBezTo>
                  <a:cubicBezTo>
                    <a:pt x="60" y="5"/>
                    <a:pt x="53" y="2"/>
                    <a:pt x="49" y="3"/>
                  </a:cubicBezTo>
                  <a:cubicBezTo>
                    <a:pt x="44" y="3"/>
                    <a:pt x="28" y="2"/>
                    <a:pt x="22" y="2"/>
                  </a:cubicBezTo>
                  <a:cubicBezTo>
                    <a:pt x="16" y="3"/>
                    <a:pt x="16" y="0"/>
                    <a:pt x="12" y="0"/>
                  </a:cubicBezTo>
                  <a:cubicBezTo>
                    <a:pt x="9" y="0"/>
                    <a:pt x="10" y="4"/>
                    <a:pt x="6" y="4"/>
                  </a:cubicBezTo>
                  <a:cubicBezTo>
                    <a:pt x="1" y="4"/>
                    <a:pt x="0" y="7"/>
                    <a:pt x="4" y="10"/>
                  </a:cubicBezTo>
                  <a:cubicBezTo>
                    <a:pt x="6" y="11"/>
                    <a:pt x="6" y="15"/>
                    <a:pt x="5" y="18"/>
                  </a:cubicBezTo>
                  <a:cubicBezTo>
                    <a:pt x="6" y="18"/>
                    <a:pt x="7" y="17"/>
                    <a:pt x="8" y="17"/>
                  </a:cubicBezTo>
                  <a:cubicBezTo>
                    <a:pt x="9" y="15"/>
                    <a:pt x="10" y="15"/>
                    <a:pt x="10" y="17"/>
                  </a:cubicBezTo>
                  <a:cubicBezTo>
                    <a:pt x="10" y="19"/>
                    <a:pt x="14" y="18"/>
                    <a:pt x="15" y="18"/>
                  </a:cubicBezTo>
                  <a:cubicBezTo>
                    <a:pt x="17" y="18"/>
                    <a:pt x="16" y="20"/>
                    <a:pt x="19" y="18"/>
                  </a:cubicBezTo>
                  <a:cubicBezTo>
                    <a:pt x="21" y="17"/>
                    <a:pt x="23" y="17"/>
                    <a:pt x="23" y="19"/>
                  </a:cubicBezTo>
                  <a:cubicBezTo>
                    <a:pt x="23" y="21"/>
                    <a:pt x="28" y="20"/>
                    <a:pt x="25" y="22"/>
                  </a:cubicBezTo>
                  <a:cubicBezTo>
                    <a:pt x="23" y="25"/>
                    <a:pt x="20" y="25"/>
                    <a:pt x="20" y="27"/>
                  </a:cubicBezTo>
                  <a:cubicBezTo>
                    <a:pt x="20" y="29"/>
                    <a:pt x="23" y="32"/>
                    <a:pt x="21" y="34"/>
                  </a:cubicBezTo>
                  <a:cubicBezTo>
                    <a:pt x="19" y="36"/>
                    <a:pt x="21" y="40"/>
                    <a:pt x="19" y="40"/>
                  </a:cubicBezTo>
                  <a:cubicBezTo>
                    <a:pt x="17" y="40"/>
                    <a:pt x="15" y="41"/>
                    <a:pt x="17" y="43"/>
                  </a:cubicBezTo>
                  <a:cubicBezTo>
                    <a:pt x="20" y="45"/>
                    <a:pt x="21" y="47"/>
                    <a:pt x="20" y="47"/>
                  </a:cubicBezTo>
                  <a:cubicBezTo>
                    <a:pt x="18" y="47"/>
                    <a:pt x="17" y="51"/>
                    <a:pt x="18" y="52"/>
                  </a:cubicBezTo>
                  <a:cubicBezTo>
                    <a:pt x="19" y="53"/>
                    <a:pt x="23" y="55"/>
                    <a:pt x="19" y="56"/>
                  </a:cubicBezTo>
                  <a:cubicBezTo>
                    <a:pt x="16" y="56"/>
                    <a:pt x="16" y="59"/>
                    <a:pt x="16" y="61"/>
                  </a:cubicBezTo>
                  <a:cubicBezTo>
                    <a:pt x="16" y="61"/>
                    <a:pt x="17" y="62"/>
                    <a:pt x="17" y="63"/>
                  </a:cubicBezTo>
                  <a:cubicBezTo>
                    <a:pt x="19" y="63"/>
                    <a:pt x="20" y="63"/>
                    <a:pt x="22" y="64"/>
                  </a:cubicBezTo>
                  <a:cubicBezTo>
                    <a:pt x="25" y="65"/>
                    <a:pt x="27" y="74"/>
                    <a:pt x="31" y="73"/>
                  </a:cubicBezTo>
                  <a:cubicBezTo>
                    <a:pt x="33" y="73"/>
                    <a:pt x="32" y="71"/>
                    <a:pt x="33" y="70"/>
                  </a:cubicBezTo>
                  <a:cubicBezTo>
                    <a:pt x="34" y="69"/>
                    <a:pt x="36" y="70"/>
                    <a:pt x="38" y="70"/>
                  </a:cubicBezTo>
                  <a:cubicBezTo>
                    <a:pt x="40" y="70"/>
                    <a:pt x="41" y="67"/>
                    <a:pt x="45" y="67"/>
                  </a:cubicBezTo>
                  <a:cubicBezTo>
                    <a:pt x="50" y="67"/>
                    <a:pt x="53" y="67"/>
                    <a:pt x="56" y="67"/>
                  </a:cubicBezTo>
                  <a:cubicBezTo>
                    <a:pt x="58" y="67"/>
                    <a:pt x="61" y="66"/>
                    <a:pt x="61" y="64"/>
                  </a:cubicBezTo>
                  <a:cubicBezTo>
                    <a:pt x="62" y="62"/>
                    <a:pt x="64" y="60"/>
                    <a:pt x="68" y="60"/>
                  </a:cubicBezTo>
                  <a:cubicBezTo>
                    <a:pt x="71" y="59"/>
                    <a:pt x="70" y="56"/>
                    <a:pt x="71" y="54"/>
                  </a:cubicBezTo>
                  <a:cubicBezTo>
                    <a:pt x="71" y="52"/>
                    <a:pt x="76" y="49"/>
                    <a:pt x="77" y="48"/>
                  </a:cubicBezTo>
                  <a:cubicBezTo>
                    <a:pt x="77" y="46"/>
                    <a:pt x="73" y="41"/>
                    <a:pt x="77" y="36"/>
                  </a:cubicBezTo>
                  <a:cubicBezTo>
                    <a:pt x="80" y="31"/>
                    <a:pt x="83" y="31"/>
                    <a:pt x="83" y="28"/>
                  </a:cubicBezTo>
                  <a:cubicBezTo>
                    <a:pt x="83" y="26"/>
                    <a:pt x="87" y="25"/>
                    <a:pt x="91" y="24"/>
                  </a:cubicBezTo>
                  <a:cubicBezTo>
                    <a:pt x="95" y="24"/>
                    <a:pt x="96" y="21"/>
                    <a:pt x="100" y="20"/>
                  </a:cubicBezTo>
                  <a:cubicBezTo>
                    <a:pt x="102" y="19"/>
                    <a:pt x="103" y="16"/>
                    <a:pt x="103" y="13"/>
                  </a:cubicBezTo>
                  <a:close/>
                  <a:moveTo>
                    <a:pt x="104" y="39"/>
                  </a:moveTo>
                  <a:cubicBezTo>
                    <a:pt x="103" y="35"/>
                    <a:pt x="95" y="40"/>
                    <a:pt x="97" y="41"/>
                  </a:cubicBezTo>
                  <a:cubicBezTo>
                    <a:pt x="100" y="44"/>
                    <a:pt x="104" y="43"/>
                    <a:pt x="104" y="39"/>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02" name="Google Shape;2002;p124"/>
            <p:cNvSpPr/>
            <p:nvPr/>
          </p:nvSpPr>
          <p:spPr>
            <a:xfrm>
              <a:off x="4616450" y="2005013"/>
              <a:ext cx="76200" cy="42863"/>
            </a:xfrm>
            <a:custGeom>
              <a:avLst/>
              <a:gdLst/>
              <a:ahLst/>
              <a:cxnLst/>
              <a:rect l="l" t="t" r="r" b="b"/>
              <a:pathLst>
                <a:path w="27" h="15" extrusionOk="0">
                  <a:moveTo>
                    <a:pt x="0" y="13"/>
                  </a:moveTo>
                  <a:cubicBezTo>
                    <a:pt x="2" y="12"/>
                    <a:pt x="5" y="12"/>
                    <a:pt x="6" y="13"/>
                  </a:cubicBezTo>
                  <a:cubicBezTo>
                    <a:pt x="7" y="13"/>
                    <a:pt x="7" y="14"/>
                    <a:pt x="7" y="15"/>
                  </a:cubicBezTo>
                  <a:cubicBezTo>
                    <a:pt x="9" y="15"/>
                    <a:pt x="12" y="14"/>
                    <a:pt x="13" y="14"/>
                  </a:cubicBezTo>
                  <a:cubicBezTo>
                    <a:pt x="14" y="13"/>
                    <a:pt x="17" y="15"/>
                    <a:pt x="18" y="14"/>
                  </a:cubicBezTo>
                  <a:cubicBezTo>
                    <a:pt x="18" y="13"/>
                    <a:pt x="19" y="11"/>
                    <a:pt x="21" y="11"/>
                  </a:cubicBezTo>
                  <a:cubicBezTo>
                    <a:pt x="22" y="11"/>
                    <a:pt x="21" y="7"/>
                    <a:pt x="22" y="7"/>
                  </a:cubicBezTo>
                  <a:cubicBezTo>
                    <a:pt x="24" y="6"/>
                    <a:pt x="27" y="3"/>
                    <a:pt x="27" y="3"/>
                  </a:cubicBezTo>
                  <a:cubicBezTo>
                    <a:pt x="27" y="3"/>
                    <a:pt x="26" y="0"/>
                    <a:pt x="26" y="0"/>
                  </a:cubicBezTo>
                  <a:cubicBezTo>
                    <a:pt x="25" y="0"/>
                    <a:pt x="23" y="2"/>
                    <a:pt x="20" y="2"/>
                  </a:cubicBezTo>
                  <a:cubicBezTo>
                    <a:pt x="17" y="2"/>
                    <a:pt x="14" y="4"/>
                    <a:pt x="13" y="4"/>
                  </a:cubicBezTo>
                  <a:cubicBezTo>
                    <a:pt x="12" y="4"/>
                    <a:pt x="7" y="3"/>
                    <a:pt x="4" y="3"/>
                  </a:cubicBezTo>
                  <a:cubicBezTo>
                    <a:pt x="3" y="3"/>
                    <a:pt x="2" y="3"/>
                    <a:pt x="1" y="3"/>
                  </a:cubicBezTo>
                  <a:cubicBezTo>
                    <a:pt x="1" y="5"/>
                    <a:pt x="0" y="9"/>
                    <a:pt x="0" y="1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03" name="Google Shape;2003;p124"/>
            <p:cNvSpPr/>
            <p:nvPr/>
          </p:nvSpPr>
          <p:spPr>
            <a:xfrm>
              <a:off x="4773613" y="2147888"/>
              <a:ext cx="141288" cy="177800"/>
            </a:xfrm>
            <a:custGeom>
              <a:avLst/>
              <a:gdLst/>
              <a:ahLst/>
              <a:cxnLst/>
              <a:rect l="l" t="t" r="r" b="b"/>
              <a:pathLst>
                <a:path w="51" h="64" extrusionOk="0">
                  <a:moveTo>
                    <a:pt x="50" y="0"/>
                  </a:moveTo>
                  <a:cubicBezTo>
                    <a:pt x="49" y="0"/>
                    <a:pt x="46" y="1"/>
                    <a:pt x="46" y="2"/>
                  </a:cubicBezTo>
                  <a:cubicBezTo>
                    <a:pt x="47" y="3"/>
                    <a:pt x="45" y="4"/>
                    <a:pt x="43" y="4"/>
                  </a:cubicBezTo>
                  <a:cubicBezTo>
                    <a:pt x="43" y="4"/>
                    <a:pt x="37" y="3"/>
                    <a:pt x="35" y="2"/>
                  </a:cubicBezTo>
                  <a:cubicBezTo>
                    <a:pt x="33" y="2"/>
                    <a:pt x="27" y="2"/>
                    <a:pt x="24" y="2"/>
                  </a:cubicBezTo>
                  <a:cubicBezTo>
                    <a:pt x="24" y="2"/>
                    <a:pt x="24" y="2"/>
                    <a:pt x="24" y="3"/>
                  </a:cubicBezTo>
                  <a:cubicBezTo>
                    <a:pt x="23" y="4"/>
                    <a:pt x="17" y="7"/>
                    <a:pt x="16" y="6"/>
                  </a:cubicBezTo>
                  <a:cubicBezTo>
                    <a:pt x="15" y="6"/>
                    <a:pt x="15" y="8"/>
                    <a:pt x="13" y="8"/>
                  </a:cubicBezTo>
                  <a:cubicBezTo>
                    <a:pt x="11" y="9"/>
                    <a:pt x="7" y="8"/>
                    <a:pt x="7" y="9"/>
                  </a:cubicBezTo>
                  <a:cubicBezTo>
                    <a:pt x="7" y="10"/>
                    <a:pt x="6" y="12"/>
                    <a:pt x="4" y="14"/>
                  </a:cubicBezTo>
                  <a:cubicBezTo>
                    <a:pt x="3" y="15"/>
                    <a:pt x="4" y="16"/>
                    <a:pt x="2" y="17"/>
                  </a:cubicBezTo>
                  <a:cubicBezTo>
                    <a:pt x="1" y="17"/>
                    <a:pt x="1" y="19"/>
                    <a:pt x="0" y="21"/>
                  </a:cubicBezTo>
                  <a:cubicBezTo>
                    <a:pt x="0" y="21"/>
                    <a:pt x="0" y="21"/>
                    <a:pt x="0" y="21"/>
                  </a:cubicBezTo>
                  <a:cubicBezTo>
                    <a:pt x="3" y="22"/>
                    <a:pt x="5" y="25"/>
                    <a:pt x="5" y="28"/>
                  </a:cubicBezTo>
                  <a:cubicBezTo>
                    <a:pt x="4" y="31"/>
                    <a:pt x="8" y="32"/>
                    <a:pt x="10" y="30"/>
                  </a:cubicBezTo>
                  <a:cubicBezTo>
                    <a:pt x="12" y="28"/>
                    <a:pt x="18" y="31"/>
                    <a:pt x="18" y="33"/>
                  </a:cubicBezTo>
                  <a:cubicBezTo>
                    <a:pt x="18" y="34"/>
                    <a:pt x="12" y="31"/>
                    <a:pt x="9" y="33"/>
                  </a:cubicBezTo>
                  <a:cubicBezTo>
                    <a:pt x="6" y="36"/>
                    <a:pt x="11" y="38"/>
                    <a:pt x="11" y="40"/>
                  </a:cubicBezTo>
                  <a:cubicBezTo>
                    <a:pt x="10" y="43"/>
                    <a:pt x="12" y="46"/>
                    <a:pt x="15" y="46"/>
                  </a:cubicBezTo>
                  <a:cubicBezTo>
                    <a:pt x="18" y="46"/>
                    <a:pt x="21" y="50"/>
                    <a:pt x="22" y="49"/>
                  </a:cubicBezTo>
                  <a:cubicBezTo>
                    <a:pt x="24" y="49"/>
                    <a:pt x="20" y="42"/>
                    <a:pt x="21" y="41"/>
                  </a:cubicBezTo>
                  <a:cubicBezTo>
                    <a:pt x="22" y="40"/>
                    <a:pt x="25" y="43"/>
                    <a:pt x="27" y="41"/>
                  </a:cubicBezTo>
                  <a:cubicBezTo>
                    <a:pt x="28" y="39"/>
                    <a:pt x="25" y="38"/>
                    <a:pt x="23" y="38"/>
                  </a:cubicBezTo>
                  <a:cubicBezTo>
                    <a:pt x="20" y="38"/>
                    <a:pt x="23" y="34"/>
                    <a:pt x="26" y="36"/>
                  </a:cubicBezTo>
                  <a:cubicBezTo>
                    <a:pt x="29" y="38"/>
                    <a:pt x="30" y="36"/>
                    <a:pt x="32" y="36"/>
                  </a:cubicBezTo>
                  <a:cubicBezTo>
                    <a:pt x="33" y="35"/>
                    <a:pt x="33" y="30"/>
                    <a:pt x="29" y="29"/>
                  </a:cubicBezTo>
                  <a:cubicBezTo>
                    <a:pt x="24" y="28"/>
                    <a:pt x="25" y="32"/>
                    <a:pt x="22" y="29"/>
                  </a:cubicBezTo>
                  <a:cubicBezTo>
                    <a:pt x="19" y="26"/>
                    <a:pt x="25" y="27"/>
                    <a:pt x="25" y="25"/>
                  </a:cubicBezTo>
                  <a:cubicBezTo>
                    <a:pt x="25" y="22"/>
                    <a:pt x="20" y="19"/>
                    <a:pt x="18" y="16"/>
                  </a:cubicBezTo>
                  <a:cubicBezTo>
                    <a:pt x="16" y="13"/>
                    <a:pt x="21" y="12"/>
                    <a:pt x="22" y="14"/>
                  </a:cubicBezTo>
                  <a:cubicBezTo>
                    <a:pt x="24" y="16"/>
                    <a:pt x="27" y="15"/>
                    <a:pt x="29" y="15"/>
                  </a:cubicBezTo>
                  <a:cubicBezTo>
                    <a:pt x="31" y="14"/>
                    <a:pt x="27" y="10"/>
                    <a:pt x="30" y="9"/>
                  </a:cubicBezTo>
                  <a:cubicBezTo>
                    <a:pt x="34" y="7"/>
                    <a:pt x="34" y="10"/>
                    <a:pt x="35" y="10"/>
                  </a:cubicBezTo>
                  <a:cubicBezTo>
                    <a:pt x="37" y="11"/>
                    <a:pt x="38" y="7"/>
                    <a:pt x="41" y="7"/>
                  </a:cubicBezTo>
                  <a:cubicBezTo>
                    <a:pt x="43" y="7"/>
                    <a:pt x="45" y="8"/>
                    <a:pt x="47" y="10"/>
                  </a:cubicBezTo>
                  <a:cubicBezTo>
                    <a:pt x="48" y="9"/>
                    <a:pt x="49" y="8"/>
                    <a:pt x="49" y="7"/>
                  </a:cubicBezTo>
                  <a:cubicBezTo>
                    <a:pt x="49" y="6"/>
                    <a:pt x="51" y="5"/>
                    <a:pt x="51" y="3"/>
                  </a:cubicBezTo>
                  <a:cubicBezTo>
                    <a:pt x="51" y="2"/>
                    <a:pt x="51" y="1"/>
                    <a:pt x="50" y="0"/>
                  </a:cubicBezTo>
                  <a:close/>
                  <a:moveTo>
                    <a:pt x="44" y="60"/>
                  </a:moveTo>
                  <a:cubicBezTo>
                    <a:pt x="42" y="59"/>
                    <a:pt x="33" y="61"/>
                    <a:pt x="31" y="59"/>
                  </a:cubicBezTo>
                  <a:cubicBezTo>
                    <a:pt x="29" y="56"/>
                    <a:pt x="24" y="60"/>
                    <a:pt x="26" y="61"/>
                  </a:cubicBezTo>
                  <a:cubicBezTo>
                    <a:pt x="29" y="61"/>
                    <a:pt x="33" y="64"/>
                    <a:pt x="38" y="64"/>
                  </a:cubicBezTo>
                  <a:cubicBezTo>
                    <a:pt x="42" y="64"/>
                    <a:pt x="49" y="62"/>
                    <a:pt x="49" y="60"/>
                  </a:cubicBezTo>
                  <a:cubicBezTo>
                    <a:pt x="49" y="59"/>
                    <a:pt x="46" y="61"/>
                    <a:pt x="44" y="6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04" name="Google Shape;2004;p124"/>
            <p:cNvSpPr/>
            <p:nvPr/>
          </p:nvSpPr>
          <p:spPr>
            <a:xfrm>
              <a:off x="5037138" y="2301875"/>
              <a:ext cx="58738" cy="34925"/>
            </a:xfrm>
            <a:custGeom>
              <a:avLst/>
              <a:gdLst/>
              <a:ahLst/>
              <a:cxnLst/>
              <a:rect l="l" t="t" r="r" b="b"/>
              <a:pathLst>
                <a:path w="21" h="13" extrusionOk="0">
                  <a:moveTo>
                    <a:pt x="14" y="8"/>
                  </a:moveTo>
                  <a:cubicBezTo>
                    <a:pt x="14" y="7"/>
                    <a:pt x="15" y="4"/>
                    <a:pt x="18" y="3"/>
                  </a:cubicBezTo>
                  <a:cubicBezTo>
                    <a:pt x="21" y="2"/>
                    <a:pt x="20" y="0"/>
                    <a:pt x="18" y="2"/>
                  </a:cubicBezTo>
                  <a:cubicBezTo>
                    <a:pt x="16" y="3"/>
                    <a:pt x="12" y="5"/>
                    <a:pt x="7" y="5"/>
                  </a:cubicBezTo>
                  <a:cubicBezTo>
                    <a:pt x="1" y="5"/>
                    <a:pt x="0" y="9"/>
                    <a:pt x="3" y="11"/>
                  </a:cubicBezTo>
                  <a:cubicBezTo>
                    <a:pt x="7" y="13"/>
                    <a:pt x="14" y="10"/>
                    <a:pt x="14" y="8"/>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05" name="Google Shape;2005;p124"/>
            <p:cNvSpPr/>
            <p:nvPr/>
          </p:nvSpPr>
          <p:spPr>
            <a:xfrm>
              <a:off x="3783013" y="1363663"/>
              <a:ext cx="239713" cy="123825"/>
            </a:xfrm>
            <a:custGeom>
              <a:avLst/>
              <a:gdLst/>
              <a:ahLst/>
              <a:cxnLst/>
              <a:rect l="l" t="t" r="r" b="b"/>
              <a:pathLst>
                <a:path w="86" h="44" extrusionOk="0">
                  <a:moveTo>
                    <a:pt x="73" y="31"/>
                  </a:moveTo>
                  <a:cubicBezTo>
                    <a:pt x="77" y="31"/>
                    <a:pt x="77" y="26"/>
                    <a:pt x="79" y="26"/>
                  </a:cubicBezTo>
                  <a:cubicBezTo>
                    <a:pt x="81" y="26"/>
                    <a:pt x="84" y="23"/>
                    <a:pt x="85" y="20"/>
                  </a:cubicBezTo>
                  <a:cubicBezTo>
                    <a:pt x="86" y="18"/>
                    <a:pt x="84" y="14"/>
                    <a:pt x="81" y="14"/>
                  </a:cubicBezTo>
                  <a:cubicBezTo>
                    <a:pt x="78" y="14"/>
                    <a:pt x="76" y="11"/>
                    <a:pt x="77" y="10"/>
                  </a:cubicBezTo>
                  <a:cubicBezTo>
                    <a:pt x="77" y="8"/>
                    <a:pt x="75" y="6"/>
                    <a:pt x="75" y="5"/>
                  </a:cubicBezTo>
                  <a:cubicBezTo>
                    <a:pt x="75" y="3"/>
                    <a:pt x="72" y="5"/>
                    <a:pt x="70" y="5"/>
                  </a:cubicBezTo>
                  <a:cubicBezTo>
                    <a:pt x="68" y="6"/>
                    <a:pt x="64" y="0"/>
                    <a:pt x="62" y="1"/>
                  </a:cubicBezTo>
                  <a:cubicBezTo>
                    <a:pt x="60" y="2"/>
                    <a:pt x="62" y="5"/>
                    <a:pt x="61" y="6"/>
                  </a:cubicBezTo>
                  <a:cubicBezTo>
                    <a:pt x="61" y="8"/>
                    <a:pt x="56" y="5"/>
                    <a:pt x="56" y="7"/>
                  </a:cubicBezTo>
                  <a:cubicBezTo>
                    <a:pt x="56" y="8"/>
                    <a:pt x="55" y="8"/>
                    <a:pt x="53" y="7"/>
                  </a:cubicBezTo>
                  <a:cubicBezTo>
                    <a:pt x="52" y="5"/>
                    <a:pt x="48" y="6"/>
                    <a:pt x="48" y="7"/>
                  </a:cubicBezTo>
                  <a:cubicBezTo>
                    <a:pt x="49" y="9"/>
                    <a:pt x="47" y="8"/>
                    <a:pt x="44" y="6"/>
                  </a:cubicBezTo>
                  <a:cubicBezTo>
                    <a:pt x="42" y="4"/>
                    <a:pt x="39" y="8"/>
                    <a:pt x="39" y="10"/>
                  </a:cubicBezTo>
                  <a:cubicBezTo>
                    <a:pt x="39" y="11"/>
                    <a:pt x="38" y="12"/>
                    <a:pt x="36" y="8"/>
                  </a:cubicBezTo>
                  <a:cubicBezTo>
                    <a:pt x="34" y="4"/>
                    <a:pt x="31" y="8"/>
                    <a:pt x="32" y="11"/>
                  </a:cubicBezTo>
                  <a:cubicBezTo>
                    <a:pt x="33" y="13"/>
                    <a:pt x="33" y="15"/>
                    <a:pt x="31" y="14"/>
                  </a:cubicBezTo>
                  <a:cubicBezTo>
                    <a:pt x="29" y="13"/>
                    <a:pt x="27" y="15"/>
                    <a:pt x="26" y="17"/>
                  </a:cubicBezTo>
                  <a:cubicBezTo>
                    <a:pt x="25" y="18"/>
                    <a:pt x="21" y="12"/>
                    <a:pt x="24" y="10"/>
                  </a:cubicBezTo>
                  <a:cubicBezTo>
                    <a:pt x="26" y="9"/>
                    <a:pt x="15" y="2"/>
                    <a:pt x="11" y="2"/>
                  </a:cubicBezTo>
                  <a:cubicBezTo>
                    <a:pt x="8" y="2"/>
                    <a:pt x="10" y="5"/>
                    <a:pt x="13" y="7"/>
                  </a:cubicBezTo>
                  <a:cubicBezTo>
                    <a:pt x="15" y="8"/>
                    <a:pt x="11" y="8"/>
                    <a:pt x="10" y="6"/>
                  </a:cubicBezTo>
                  <a:cubicBezTo>
                    <a:pt x="8" y="5"/>
                    <a:pt x="6" y="6"/>
                    <a:pt x="4" y="8"/>
                  </a:cubicBezTo>
                  <a:cubicBezTo>
                    <a:pt x="3" y="11"/>
                    <a:pt x="1" y="12"/>
                    <a:pt x="0" y="14"/>
                  </a:cubicBezTo>
                  <a:cubicBezTo>
                    <a:pt x="0" y="15"/>
                    <a:pt x="4" y="17"/>
                    <a:pt x="8" y="16"/>
                  </a:cubicBezTo>
                  <a:cubicBezTo>
                    <a:pt x="12" y="14"/>
                    <a:pt x="16" y="14"/>
                    <a:pt x="18" y="16"/>
                  </a:cubicBezTo>
                  <a:cubicBezTo>
                    <a:pt x="20" y="17"/>
                    <a:pt x="14" y="18"/>
                    <a:pt x="16" y="20"/>
                  </a:cubicBezTo>
                  <a:cubicBezTo>
                    <a:pt x="18" y="21"/>
                    <a:pt x="17" y="22"/>
                    <a:pt x="12" y="22"/>
                  </a:cubicBezTo>
                  <a:cubicBezTo>
                    <a:pt x="8" y="21"/>
                    <a:pt x="2" y="23"/>
                    <a:pt x="3" y="24"/>
                  </a:cubicBezTo>
                  <a:cubicBezTo>
                    <a:pt x="4" y="26"/>
                    <a:pt x="14" y="23"/>
                    <a:pt x="15" y="25"/>
                  </a:cubicBezTo>
                  <a:cubicBezTo>
                    <a:pt x="15" y="26"/>
                    <a:pt x="15" y="29"/>
                    <a:pt x="17" y="28"/>
                  </a:cubicBezTo>
                  <a:cubicBezTo>
                    <a:pt x="20" y="26"/>
                    <a:pt x="18" y="30"/>
                    <a:pt x="20" y="30"/>
                  </a:cubicBezTo>
                  <a:cubicBezTo>
                    <a:pt x="21" y="31"/>
                    <a:pt x="21" y="34"/>
                    <a:pt x="17" y="34"/>
                  </a:cubicBezTo>
                  <a:cubicBezTo>
                    <a:pt x="13" y="34"/>
                    <a:pt x="11" y="35"/>
                    <a:pt x="13" y="37"/>
                  </a:cubicBezTo>
                  <a:cubicBezTo>
                    <a:pt x="15" y="39"/>
                    <a:pt x="19" y="37"/>
                    <a:pt x="23" y="36"/>
                  </a:cubicBezTo>
                  <a:cubicBezTo>
                    <a:pt x="27" y="35"/>
                    <a:pt x="33" y="40"/>
                    <a:pt x="38" y="42"/>
                  </a:cubicBezTo>
                  <a:cubicBezTo>
                    <a:pt x="43" y="44"/>
                    <a:pt x="51" y="41"/>
                    <a:pt x="52" y="39"/>
                  </a:cubicBezTo>
                  <a:cubicBezTo>
                    <a:pt x="53" y="36"/>
                    <a:pt x="59" y="37"/>
                    <a:pt x="62" y="35"/>
                  </a:cubicBezTo>
                  <a:cubicBezTo>
                    <a:pt x="64" y="34"/>
                    <a:pt x="68" y="32"/>
                    <a:pt x="73" y="3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06" name="Google Shape;2006;p124"/>
            <p:cNvSpPr/>
            <p:nvPr/>
          </p:nvSpPr>
          <p:spPr>
            <a:xfrm>
              <a:off x="4092575" y="1757363"/>
              <a:ext cx="100013" cy="114300"/>
            </a:xfrm>
            <a:custGeom>
              <a:avLst/>
              <a:gdLst/>
              <a:ahLst/>
              <a:cxnLst/>
              <a:rect l="l" t="t" r="r" b="b"/>
              <a:pathLst>
                <a:path w="36" h="41" extrusionOk="0">
                  <a:moveTo>
                    <a:pt x="32" y="13"/>
                  </a:moveTo>
                  <a:cubicBezTo>
                    <a:pt x="31" y="12"/>
                    <a:pt x="31" y="11"/>
                    <a:pt x="30" y="11"/>
                  </a:cubicBezTo>
                  <a:cubicBezTo>
                    <a:pt x="27" y="7"/>
                    <a:pt x="25" y="10"/>
                    <a:pt x="25" y="12"/>
                  </a:cubicBezTo>
                  <a:cubicBezTo>
                    <a:pt x="25" y="14"/>
                    <a:pt x="22" y="11"/>
                    <a:pt x="20" y="11"/>
                  </a:cubicBezTo>
                  <a:cubicBezTo>
                    <a:pt x="18" y="11"/>
                    <a:pt x="21" y="7"/>
                    <a:pt x="22" y="6"/>
                  </a:cubicBezTo>
                  <a:cubicBezTo>
                    <a:pt x="23" y="6"/>
                    <a:pt x="24" y="4"/>
                    <a:pt x="24" y="2"/>
                  </a:cubicBezTo>
                  <a:cubicBezTo>
                    <a:pt x="24" y="2"/>
                    <a:pt x="23" y="2"/>
                    <a:pt x="23" y="1"/>
                  </a:cubicBezTo>
                  <a:cubicBezTo>
                    <a:pt x="20" y="0"/>
                    <a:pt x="15" y="0"/>
                    <a:pt x="15" y="3"/>
                  </a:cubicBezTo>
                  <a:cubicBezTo>
                    <a:pt x="15" y="6"/>
                    <a:pt x="19" y="5"/>
                    <a:pt x="19" y="7"/>
                  </a:cubicBezTo>
                  <a:cubicBezTo>
                    <a:pt x="19" y="9"/>
                    <a:pt x="15" y="8"/>
                    <a:pt x="12" y="10"/>
                  </a:cubicBezTo>
                  <a:cubicBezTo>
                    <a:pt x="10" y="12"/>
                    <a:pt x="7" y="9"/>
                    <a:pt x="4" y="10"/>
                  </a:cubicBezTo>
                  <a:cubicBezTo>
                    <a:pt x="1" y="12"/>
                    <a:pt x="7" y="13"/>
                    <a:pt x="5" y="16"/>
                  </a:cubicBezTo>
                  <a:cubicBezTo>
                    <a:pt x="3" y="19"/>
                    <a:pt x="5" y="19"/>
                    <a:pt x="8" y="22"/>
                  </a:cubicBezTo>
                  <a:cubicBezTo>
                    <a:pt x="12" y="25"/>
                    <a:pt x="6" y="26"/>
                    <a:pt x="6" y="29"/>
                  </a:cubicBezTo>
                  <a:cubicBezTo>
                    <a:pt x="6" y="32"/>
                    <a:pt x="2" y="32"/>
                    <a:pt x="1" y="34"/>
                  </a:cubicBezTo>
                  <a:cubicBezTo>
                    <a:pt x="0" y="36"/>
                    <a:pt x="5" y="41"/>
                    <a:pt x="9" y="41"/>
                  </a:cubicBezTo>
                  <a:cubicBezTo>
                    <a:pt x="12" y="41"/>
                    <a:pt x="19" y="39"/>
                    <a:pt x="23" y="35"/>
                  </a:cubicBezTo>
                  <a:cubicBezTo>
                    <a:pt x="27" y="31"/>
                    <a:pt x="29" y="35"/>
                    <a:pt x="33" y="33"/>
                  </a:cubicBezTo>
                  <a:cubicBezTo>
                    <a:pt x="36" y="31"/>
                    <a:pt x="34" y="17"/>
                    <a:pt x="33" y="14"/>
                  </a:cubicBezTo>
                  <a:cubicBezTo>
                    <a:pt x="32" y="14"/>
                    <a:pt x="32" y="13"/>
                    <a:pt x="32" y="1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07" name="Google Shape;2007;p124"/>
            <p:cNvSpPr/>
            <p:nvPr/>
          </p:nvSpPr>
          <p:spPr>
            <a:xfrm>
              <a:off x="4141788" y="1573213"/>
              <a:ext cx="227013" cy="346075"/>
            </a:xfrm>
            <a:custGeom>
              <a:avLst/>
              <a:gdLst/>
              <a:ahLst/>
              <a:cxnLst/>
              <a:rect l="l" t="t" r="r" b="b"/>
              <a:pathLst>
                <a:path w="81" h="124" extrusionOk="0">
                  <a:moveTo>
                    <a:pt x="16" y="66"/>
                  </a:moveTo>
                  <a:cubicBezTo>
                    <a:pt x="13" y="63"/>
                    <a:pt x="9" y="68"/>
                    <a:pt x="6" y="68"/>
                  </a:cubicBezTo>
                  <a:cubicBezTo>
                    <a:pt x="6" y="70"/>
                    <a:pt x="5" y="72"/>
                    <a:pt x="4" y="72"/>
                  </a:cubicBezTo>
                  <a:cubicBezTo>
                    <a:pt x="3" y="73"/>
                    <a:pt x="0" y="77"/>
                    <a:pt x="2" y="77"/>
                  </a:cubicBezTo>
                  <a:cubicBezTo>
                    <a:pt x="4" y="77"/>
                    <a:pt x="7" y="80"/>
                    <a:pt x="7" y="78"/>
                  </a:cubicBezTo>
                  <a:cubicBezTo>
                    <a:pt x="7" y="76"/>
                    <a:pt x="9" y="73"/>
                    <a:pt x="12" y="77"/>
                  </a:cubicBezTo>
                  <a:cubicBezTo>
                    <a:pt x="13" y="77"/>
                    <a:pt x="13" y="78"/>
                    <a:pt x="14" y="79"/>
                  </a:cubicBezTo>
                  <a:cubicBezTo>
                    <a:pt x="15" y="77"/>
                    <a:pt x="19" y="77"/>
                    <a:pt x="21" y="75"/>
                  </a:cubicBezTo>
                  <a:cubicBezTo>
                    <a:pt x="23" y="73"/>
                    <a:pt x="19" y="69"/>
                    <a:pt x="16" y="66"/>
                  </a:cubicBezTo>
                  <a:close/>
                  <a:moveTo>
                    <a:pt x="81" y="96"/>
                  </a:moveTo>
                  <a:cubicBezTo>
                    <a:pt x="81" y="92"/>
                    <a:pt x="74" y="89"/>
                    <a:pt x="73" y="91"/>
                  </a:cubicBezTo>
                  <a:cubicBezTo>
                    <a:pt x="72" y="93"/>
                    <a:pt x="70" y="93"/>
                    <a:pt x="69" y="91"/>
                  </a:cubicBezTo>
                  <a:cubicBezTo>
                    <a:pt x="68" y="89"/>
                    <a:pt x="70" y="87"/>
                    <a:pt x="69" y="87"/>
                  </a:cubicBezTo>
                  <a:cubicBezTo>
                    <a:pt x="67" y="86"/>
                    <a:pt x="66" y="83"/>
                    <a:pt x="66" y="82"/>
                  </a:cubicBezTo>
                  <a:cubicBezTo>
                    <a:pt x="66" y="81"/>
                    <a:pt x="64" y="73"/>
                    <a:pt x="60" y="72"/>
                  </a:cubicBezTo>
                  <a:cubicBezTo>
                    <a:pt x="56" y="71"/>
                    <a:pt x="55" y="66"/>
                    <a:pt x="55" y="63"/>
                  </a:cubicBezTo>
                  <a:cubicBezTo>
                    <a:pt x="54" y="60"/>
                    <a:pt x="51" y="61"/>
                    <a:pt x="49" y="59"/>
                  </a:cubicBezTo>
                  <a:cubicBezTo>
                    <a:pt x="47" y="56"/>
                    <a:pt x="44" y="57"/>
                    <a:pt x="42" y="57"/>
                  </a:cubicBezTo>
                  <a:cubicBezTo>
                    <a:pt x="40" y="57"/>
                    <a:pt x="42" y="54"/>
                    <a:pt x="45" y="52"/>
                  </a:cubicBezTo>
                  <a:cubicBezTo>
                    <a:pt x="48" y="50"/>
                    <a:pt x="51" y="40"/>
                    <a:pt x="51" y="38"/>
                  </a:cubicBezTo>
                  <a:cubicBezTo>
                    <a:pt x="51" y="36"/>
                    <a:pt x="39" y="36"/>
                    <a:pt x="36" y="37"/>
                  </a:cubicBezTo>
                  <a:cubicBezTo>
                    <a:pt x="34" y="39"/>
                    <a:pt x="31" y="36"/>
                    <a:pt x="34" y="35"/>
                  </a:cubicBezTo>
                  <a:cubicBezTo>
                    <a:pt x="36" y="34"/>
                    <a:pt x="40" y="30"/>
                    <a:pt x="40" y="28"/>
                  </a:cubicBezTo>
                  <a:cubicBezTo>
                    <a:pt x="39" y="26"/>
                    <a:pt x="43" y="25"/>
                    <a:pt x="41" y="23"/>
                  </a:cubicBezTo>
                  <a:cubicBezTo>
                    <a:pt x="39" y="22"/>
                    <a:pt x="39" y="25"/>
                    <a:pt x="37" y="27"/>
                  </a:cubicBezTo>
                  <a:cubicBezTo>
                    <a:pt x="36" y="28"/>
                    <a:pt x="32" y="27"/>
                    <a:pt x="29" y="27"/>
                  </a:cubicBezTo>
                  <a:cubicBezTo>
                    <a:pt x="25" y="26"/>
                    <a:pt x="23" y="31"/>
                    <a:pt x="24" y="33"/>
                  </a:cubicBezTo>
                  <a:cubicBezTo>
                    <a:pt x="24" y="36"/>
                    <a:pt x="19" y="37"/>
                    <a:pt x="20" y="39"/>
                  </a:cubicBezTo>
                  <a:cubicBezTo>
                    <a:pt x="21" y="41"/>
                    <a:pt x="19" y="42"/>
                    <a:pt x="18" y="41"/>
                  </a:cubicBezTo>
                  <a:cubicBezTo>
                    <a:pt x="17" y="40"/>
                    <a:pt x="15" y="38"/>
                    <a:pt x="13" y="39"/>
                  </a:cubicBezTo>
                  <a:cubicBezTo>
                    <a:pt x="11" y="41"/>
                    <a:pt x="16" y="44"/>
                    <a:pt x="19" y="44"/>
                  </a:cubicBezTo>
                  <a:cubicBezTo>
                    <a:pt x="22" y="45"/>
                    <a:pt x="17" y="47"/>
                    <a:pt x="16" y="50"/>
                  </a:cubicBezTo>
                  <a:cubicBezTo>
                    <a:pt x="15" y="53"/>
                    <a:pt x="20" y="52"/>
                    <a:pt x="20" y="54"/>
                  </a:cubicBezTo>
                  <a:cubicBezTo>
                    <a:pt x="20" y="57"/>
                    <a:pt x="14" y="57"/>
                    <a:pt x="14" y="59"/>
                  </a:cubicBezTo>
                  <a:cubicBezTo>
                    <a:pt x="14" y="62"/>
                    <a:pt x="17" y="58"/>
                    <a:pt x="19" y="57"/>
                  </a:cubicBezTo>
                  <a:cubicBezTo>
                    <a:pt x="21" y="56"/>
                    <a:pt x="18" y="63"/>
                    <a:pt x="23" y="62"/>
                  </a:cubicBezTo>
                  <a:cubicBezTo>
                    <a:pt x="27" y="62"/>
                    <a:pt x="26" y="56"/>
                    <a:pt x="27" y="56"/>
                  </a:cubicBezTo>
                  <a:cubicBezTo>
                    <a:pt x="29" y="56"/>
                    <a:pt x="26" y="59"/>
                    <a:pt x="28" y="62"/>
                  </a:cubicBezTo>
                  <a:cubicBezTo>
                    <a:pt x="29" y="64"/>
                    <a:pt x="25" y="68"/>
                    <a:pt x="25" y="70"/>
                  </a:cubicBezTo>
                  <a:cubicBezTo>
                    <a:pt x="25" y="71"/>
                    <a:pt x="34" y="71"/>
                    <a:pt x="36" y="69"/>
                  </a:cubicBezTo>
                  <a:cubicBezTo>
                    <a:pt x="39" y="66"/>
                    <a:pt x="41" y="69"/>
                    <a:pt x="39" y="71"/>
                  </a:cubicBezTo>
                  <a:cubicBezTo>
                    <a:pt x="37" y="73"/>
                    <a:pt x="38" y="75"/>
                    <a:pt x="40" y="76"/>
                  </a:cubicBezTo>
                  <a:cubicBezTo>
                    <a:pt x="42" y="77"/>
                    <a:pt x="43" y="77"/>
                    <a:pt x="42" y="79"/>
                  </a:cubicBezTo>
                  <a:cubicBezTo>
                    <a:pt x="41" y="81"/>
                    <a:pt x="42" y="84"/>
                    <a:pt x="41" y="86"/>
                  </a:cubicBezTo>
                  <a:cubicBezTo>
                    <a:pt x="41" y="88"/>
                    <a:pt x="33" y="88"/>
                    <a:pt x="33" y="87"/>
                  </a:cubicBezTo>
                  <a:cubicBezTo>
                    <a:pt x="33" y="85"/>
                    <a:pt x="30" y="86"/>
                    <a:pt x="31" y="88"/>
                  </a:cubicBezTo>
                  <a:cubicBezTo>
                    <a:pt x="31" y="89"/>
                    <a:pt x="28" y="91"/>
                    <a:pt x="28" y="93"/>
                  </a:cubicBezTo>
                  <a:cubicBezTo>
                    <a:pt x="29" y="94"/>
                    <a:pt x="33" y="94"/>
                    <a:pt x="33" y="96"/>
                  </a:cubicBezTo>
                  <a:cubicBezTo>
                    <a:pt x="33" y="98"/>
                    <a:pt x="30" y="100"/>
                    <a:pt x="25" y="101"/>
                  </a:cubicBezTo>
                  <a:cubicBezTo>
                    <a:pt x="21" y="103"/>
                    <a:pt x="26" y="106"/>
                    <a:pt x="28" y="105"/>
                  </a:cubicBezTo>
                  <a:cubicBezTo>
                    <a:pt x="31" y="103"/>
                    <a:pt x="30" y="106"/>
                    <a:pt x="33" y="106"/>
                  </a:cubicBezTo>
                  <a:cubicBezTo>
                    <a:pt x="36" y="106"/>
                    <a:pt x="38" y="108"/>
                    <a:pt x="42" y="107"/>
                  </a:cubicBezTo>
                  <a:cubicBezTo>
                    <a:pt x="45" y="106"/>
                    <a:pt x="45" y="107"/>
                    <a:pt x="42" y="109"/>
                  </a:cubicBezTo>
                  <a:cubicBezTo>
                    <a:pt x="40" y="111"/>
                    <a:pt x="36" y="109"/>
                    <a:pt x="33" y="110"/>
                  </a:cubicBezTo>
                  <a:cubicBezTo>
                    <a:pt x="31" y="111"/>
                    <a:pt x="21" y="121"/>
                    <a:pt x="23" y="123"/>
                  </a:cubicBezTo>
                  <a:cubicBezTo>
                    <a:pt x="24" y="124"/>
                    <a:pt x="26" y="121"/>
                    <a:pt x="29" y="119"/>
                  </a:cubicBezTo>
                  <a:cubicBezTo>
                    <a:pt x="33" y="118"/>
                    <a:pt x="33" y="120"/>
                    <a:pt x="35" y="121"/>
                  </a:cubicBezTo>
                  <a:cubicBezTo>
                    <a:pt x="37" y="121"/>
                    <a:pt x="37" y="117"/>
                    <a:pt x="39" y="117"/>
                  </a:cubicBezTo>
                  <a:cubicBezTo>
                    <a:pt x="40" y="117"/>
                    <a:pt x="42" y="116"/>
                    <a:pt x="44" y="116"/>
                  </a:cubicBezTo>
                  <a:cubicBezTo>
                    <a:pt x="47" y="117"/>
                    <a:pt x="49" y="116"/>
                    <a:pt x="51" y="114"/>
                  </a:cubicBezTo>
                  <a:cubicBezTo>
                    <a:pt x="52" y="113"/>
                    <a:pt x="56" y="117"/>
                    <a:pt x="57" y="116"/>
                  </a:cubicBezTo>
                  <a:cubicBezTo>
                    <a:pt x="58" y="115"/>
                    <a:pt x="64" y="114"/>
                    <a:pt x="66" y="114"/>
                  </a:cubicBezTo>
                  <a:cubicBezTo>
                    <a:pt x="69" y="114"/>
                    <a:pt x="76" y="111"/>
                    <a:pt x="77" y="110"/>
                  </a:cubicBezTo>
                  <a:cubicBezTo>
                    <a:pt x="79" y="108"/>
                    <a:pt x="76" y="108"/>
                    <a:pt x="74" y="108"/>
                  </a:cubicBezTo>
                  <a:cubicBezTo>
                    <a:pt x="72" y="108"/>
                    <a:pt x="72" y="106"/>
                    <a:pt x="75" y="103"/>
                  </a:cubicBezTo>
                  <a:cubicBezTo>
                    <a:pt x="77" y="101"/>
                    <a:pt x="81" y="99"/>
                    <a:pt x="81" y="96"/>
                  </a:cubicBezTo>
                  <a:close/>
                  <a:moveTo>
                    <a:pt x="10" y="36"/>
                  </a:moveTo>
                  <a:cubicBezTo>
                    <a:pt x="13" y="36"/>
                    <a:pt x="17" y="30"/>
                    <a:pt x="15" y="29"/>
                  </a:cubicBezTo>
                  <a:cubicBezTo>
                    <a:pt x="14" y="27"/>
                    <a:pt x="7" y="36"/>
                    <a:pt x="10" y="36"/>
                  </a:cubicBezTo>
                  <a:close/>
                  <a:moveTo>
                    <a:pt x="56" y="10"/>
                  </a:moveTo>
                  <a:cubicBezTo>
                    <a:pt x="58" y="8"/>
                    <a:pt x="60" y="0"/>
                    <a:pt x="57" y="1"/>
                  </a:cubicBezTo>
                  <a:cubicBezTo>
                    <a:pt x="54" y="2"/>
                    <a:pt x="55" y="11"/>
                    <a:pt x="56" y="1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08" name="Google Shape;2008;p124"/>
            <p:cNvSpPr/>
            <p:nvPr/>
          </p:nvSpPr>
          <p:spPr>
            <a:xfrm>
              <a:off x="4141788" y="1573213"/>
              <a:ext cx="227013" cy="346075"/>
            </a:xfrm>
            <a:custGeom>
              <a:avLst/>
              <a:gdLst/>
              <a:ahLst/>
              <a:cxnLst/>
              <a:rect l="l" t="t" r="r" b="b"/>
              <a:pathLst>
                <a:path w="81" h="124" extrusionOk="0">
                  <a:moveTo>
                    <a:pt x="16" y="66"/>
                  </a:moveTo>
                  <a:cubicBezTo>
                    <a:pt x="13" y="63"/>
                    <a:pt x="9" y="68"/>
                    <a:pt x="6" y="68"/>
                  </a:cubicBezTo>
                  <a:cubicBezTo>
                    <a:pt x="6" y="70"/>
                    <a:pt x="5" y="72"/>
                    <a:pt x="4" y="72"/>
                  </a:cubicBezTo>
                  <a:cubicBezTo>
                    <a:pt x="3" y="73"/>
                    <a:pt x="0" y="77"/>
                    <a:pt x="2" y="77"/>
                  </a:cubicBezTo>
                  <a:cubicBezTo>
                    <a:pt x="4" y="77"/>
                    <a:pt x="7" y="80"/>
                    <a:pt x="7" y="78"/>
                  </a:cubicBezTo>
                  <a:cubicBezTo>
                    <a:pt x="7" y="76"/>
                    <a:pt x="9" y="73"/>
                    <a:pt x="12" y="77"/>
                  </a:cubicBezTo>
                  <a:cubicBezTo>
                    <a:pt x="13" y="77"/>
                    <a:pt x="13" y="78"/>
                    <a:pt x="14" y="79"/>
                  </a:cubicBezTo>
                  <a:cubicBezTo>
                    <a:pt x="15" y="77"/>
                    <a:pt x="19" y="77"/>
                    <a:pt x="21" y="75"/>
                  </a:cubicBezTo>
                  <a:cubicBezTo>
                    <a:pt x="23" y="73"/>
                    <a:pt x="19" y="69"/>
                    <a:pt x="16" y="66"/>
                  </a:cubicBezTo>
                  <a:close/>
                  <a:moveTo>
                    <a:pt x="81" y="96"/>
                  </a:moveTo>
                  <a:cubicBezTo>
                    <a:pt x="81" y="92"/>
                    <a:pt x="74" y="89"/>
                    <a:pt x="73" y="91"/>
                  </a:cubicBezTo>
                  <a:cubicBezTo>
                    <a:pt x="72" y="93"/>
                    <a:pt x="70" y="93"/>
                    <a:pt x="69" y="91"/>
                  </a:cubicBezTo>
                  <a:cubicBezTo>
                    <a:pt x="68" y="89"/>
                    <a:pt x="70" y="87"/>
                    <a:pt x="69" y="87"/>
                  </a:cubicBezTo>
                  <a:cubicBezTo>
                    <a:pt x="67" y="86"/>
                    <a:pt x="66" y="83"/>
                    <a:pt x="66" y="82"/>
                  </a:cubicBezTo>
                  <a:cubicBezTo>
                    <a:pt x="66" y="81"/>
                    <a:pt x="64" y="73"/>
                    <a:pt x="60" y="72"/>
                  </a:cubicBezTo>
                  <a:cubicBezTo>
                    <a:pt x="56" y="71"/>
                    <a:pt x="55" y="66"/>
                    <a:pt x="55" y="63"/>
                  </a:cubicBezTo>
                  <a:cubicBezTo>
                    <a:pt x="54" y="60"/>
                    <a:pt x="51" y="61"/>
                    <a:pt x="49" y="59"/>
                  </a:cubicBezTo>
                  <a:cubicBezTo>
                    <a:pt x="47" y="56"/>
                    <a:pt x="44" y="57"/>
                    <a:pt x="42" y="57"/>
                  </a:cubicBezTo>
                  <a:cubicBezTo>
                    <a:pt x="40" y="57"/>
                    <a:pt x="42" y="54"/>
                    <a:pt x="45" y="52"/>
                  </a:cubicBezTo>
                  <a:cubicBezTo>
                    <a:pt x="48" y="50"/>
                    <a:pt x="51" y="40"/>
                    <a:pt x="51" y="38"/>
                  </a:cubicBezTo>
                  <a:cubicBezTo>
                    <a:pt x="51" y="36"/>
                    <a:pt x="39" y="36"/>
                    <a:pt x="36" y="37"/>
                  </a:cubicBezTo>
                  <a:cubicBezTo>
                    <a:pt x="34" y="39"/>
                    <a:pt x="31" y="36"/>
                    <a:pt x="34" y="35"/>
                  </a:cubicBezTo>
                  <a:cubicBezTo>
                    <a:pt x="36" y="34"/>
                    <a:pt x="40" y="30"/>
                    <a:pt x="40" y="28"/>
                  </a:cubicBezTo>
                  <a:cubicBezTo>
                    <a:pt x="39" y="26"/>
                    <a:pt x="43" y="25"/>
                    <a:pt x="41" y="23"/>
                  </a:cubicBezTo>
                  <a:cubicBezTo>
                    <a:pt x="39" y="22"/>
                    <a:pt x="39" y="25"/>
                    <a:pt x="37" y="27"/>
                  </a:cubicBezTo>
                  <a:cubicBezTo>
                    <a:pt x="36" y="28"/>
                    <a:pt x="32" y="27"/>
                    <a:pt x="29" y="27"/>
                  </a:cubicBezTo>
                  <a:cubicBezTo>
                    <a:pt x="25" y="26"/>
                    <a:pt x="23" y="31"/>
                    <a:pt x="24" y="33"/>
                  </a:cubicBezTo>
                  <a:cubicBezTo>
                    <a:pt x="24" y="36"/>
                    <a:pt x="19" y="37"/>
                    <a:pt x="20" y="39"/>
                  </a:cubicBezTo>
                  <a:cubicBezTo>
                    <a:pt x="21" y="41"/>
                    <a:pt x="19" y="42"/>
                    <a:pt x="18" y="41"/>
                  </a:cubicBezTo>
                  <a:cubicBezTo>
                    <a:pt x="17" y="40"/>
                    <a:pt x="15" y="38"/>
                    <a:pt x="13" y="39"/>
                  </a:cubicBezTo>
                  <a:cubicBezTo>
                    <a:pt x="11" y="41"/>
                    <a:pt x="16" y="44"/>
                    <a:pt x="19" y="44"/>
                  </a:cubicBezTo>
                  <a:cubicBezTo>
                    <a:pt x="22" y="45"/>
                    <a:pt x="17" y="47"/>
                    <a:pt x="16" y="50"/>
                  </a:cubicBezTo>
                  <a:cubicBezTo>
                    <a:pt x="15" y="53"/>
                    <a:pt x="20" y="52"/>
                    <a:pt x="20" y="54"/>
                  </a:cubicBezTo>
                  <a:cubicBezTo>
                    <a:pt x="20" y="57"/>
                    <a:pt x="14" y="57"/>
                    <a:pt x="14" y="59"/>
                  </a:cubicBezTo>
                  <a:cubicBezTo>
                    <a:pt x="14" y="62"/>
                    <a:pt x="17" y="58"/>
                    <a:pt x="19" y="57"/>
                  </a:cubicBezTo>
                  <a:cubicBezTo>
                    <a:pt x="21" y="56"/>
                    <a:pt x="18" y="63"/>
                    <a:pt x="23" y="62"/>
                  </a:cubicBezTo>
                  <a:cubicBezTo>
                    <a:pt x="27" y="62"/>
                    <a:pt x="26" y="56"/>
                    <a:pt x="27" y="56"/>
                  </a:cubicBezTo>
                  <a:cubicBezTo>
                    <a:pt x="29" y="56"/>
                    <a:pt x="26" y="59"/>
                    <a:pt x="28" y="62"/>
                  </a:cubicBezTo>
                  <a:cubicBezTo>
                    <a:pt x="29" y="64"/>
                    <a:pt x="25" y="68"/>
                    <a:pt x="25" y="70"/>
                  </a:cubicBezTo>
                  <a:cubicBezTo>
                    <a:pt x="25" y="71"/>
                    <a:pt x="34" y="71"/>
                    <a:pt x="36" y="69"/>
                  </a:cubicBezTo>
                  <a:cubicBezTo>
                    <a:pt x="39" y="66"/>
                    <a:pt x="41" y="69"/>
                    <a:pt x="39" y="71"/>
                  </a:cubicBezTo>
                  <a:cubicBezTo>
                    <a:pt x="37" y="73"/>
                    <a:pt x="38" y="75"/>
                    <a:pt x="40" y="76"/>
                  </a:cubicBezTo>
                  <a:cubicBezTo>
                    <a:pt x="42" y="77"/>
                    <a:pt x="43" y="77"/>
                    <a:pt x="42" y="79"/>
                  </a:cubicBezTo>
                  <a:cubicBezTo>
                    <a:pt x="41" y="81"/>
                    <a:pt x="42" y="84"/>
                    <a:pt x="41" y="86"/>
                  </a:cubicBezTo>
                  <a:cubicBezTo>
                    <a:pt x="41" y="88"/>
                    <a:pt x="33" y="88"/>
                    <a:pt x="33" y="87"/>
                  </a:cubicBezTo>
                  <a:cubicBezTo>
                    <a:pt x="33" y="85"/>
                    <a:pt x="30" y="86"/>
                    <a:pt x="31" y="88"/>
                  </a:cubicBezTo>
                  <a:cubicBezTo>
                    <a:pt x="31" y="89"/>
                    <a:pt x="28" y="91"/>
                    <a:pt x="28" y="93"/>
                  </a:cubicBezTo>
                  <a:cubicBezTo>
                    <a:pt x="29" y="94"/>
                    <a:pt x="33" y="94"/>
                    <a:pt x="33" y="96"/>
                  </a:cubicBezTo>
                  <a:cubicBezTo>
                    <a:pt x="33" y="98"/>
                    <a:pt x="30" y="100"/>
                    <a:pt x="25" y="101"/>
                  </a:cubicBezTo>
                  <a:cubicBezTo>
                    <a:pt x="21" y="103"/>
                    <a:pt x="26" y="106"/>
                    <a:pt x="28" y="105"/>
                  </a:cubicBezTo>
                  <a:cubicBezTo>
                    <a:pt x="31" y="103"/>
                    <a:pt x="30" y="106"/>
                    <a:pt x="33" y="106"/>
                  </a:cubicBezTo>
                  <a:cubicBezTo>
                    <a:pt x="36" y="106"/>
                    <a:pt x="38" y="108"/>
                    <a:pt x="42" y="107"/>
                  </a:cubicBezTo>
                  <a:cubicBezTo>
                    <a:pt x="45" y="106"/>
                    <a:pt x="45" y="107"/>
                    <a:pt x="42" y="109"/>
                  </a:cubicBezTo>
                  <a:cubicBezTo>
                    <a:pt x="40" y="111"/>
                    <a:pt x="36" y="109"/>
                    <a:pt x="33" y="110"/>
                  </a:cubicBezTo>
                  <a:cubicBezTo>
                    <a:pt x="31" y="111"/>
                    <a:pt x="21" y="121"/>
                    <a:pt x="23" y="123"/>
                  </a:cubicBezTo>
                  <a:cubicBezTo>
                    <a:pt x="24" y="124"/>
                    <a:pt x="26" y="121"/>
                    <a:pt x="29" y="119"/>
                  </a:cubicBezTo>
                  <a:cubicBezTo>
                    <a:pt x="33" y="118"/>
                    <a:pt x="33" y="120"/>
                    <a:pt x="35" y="121"/>
                  </a:cubicBezTo>
                  <a:cubicBezTo>
                    <a:pt x="37" y="121"/>
                    <a:pt x="37" y="117"/>
                    <a:pt x="39" y="117"/>
                  </a:cubicBezTo>
                  <a:cubicBezTo>
                    <a:pt x="40" y="117"/>
                    <a:pt x="42" y="116"/>
                    <a:pt x="44" y="116"/>
                  </a:cubicBezTo>
                  <a:cubicBezTo>
                    <a:pt x="47" y="117"/>
                    <a:pt x="49" y="116"/>
                    <a:pt x="51" y="114"/>
                  </a:cubicBezTo>
                  <a:cubicBezTo>
                    <a:pt x="52" y="113"/>
                    <a:pt x="56" y="117"/>
                    <a:pt x="57" y="116"/>
                  </a:cubicBezTo>
                  <a:cubicBezTo>
                    <a:pt x="58" y="115"/>
                    <a:pt x="64" y="114"/>
                    <a:pt x="66" y="114"/>
                  </a:cubicBezTo>
                  <a:cubicBezTo>
                    <a:pt x="69" y="114"/>
                    <a:pt x="76" y="111"/>
                    <a:pt x="77" y="110"/>
                  </a:cubicBezTo>
                  <a:cubicBezTo>
                    <a:pt x="79" y="108"/>
                    <a:pt x="76" y="108"/>
                    <a:pt x="74" y="108"/>
                  </a:cubicBezTo>
                  <a:cubicBezTo>
                    <a:pt x="72" y="108"/>
                    <a:pt x="72" y="106"/>
                    <a:pt x="75" y="103"/>
                  </a:cubicBezTo>
                  <a:cubicBezTo>
                    <a:pt x="77" y="101"/>
                    <a:pt x="81" y="99"/>
                    <a:pt x="81" y="96"/>
                  </a:cubicBezTo>
                  <a:close/>
                  <a:moveTo>
                    <a:pt x="10" y="36"/>
                  </a:moveTo>
                  <a:cubicBezTo>
                    <a:pt x="13" y="36"/>
                    <a:pt x="17" y="30"/>
                    <a:pt x="15" y="29"/>
                  </a:cubicBezTo>
                  <a:cubicBezTo>
                    <a:pt x="14" y="27"/>
                    <a:pt x="7" y="36"/>
                    <a:pt x="10" y="36"/>
                  </a:cubicBezTo>
                  <a:close/>
                  <a:moveTo>
                    <a:pt x="56" y="10"/>
                  </a:moveTo>
                  <a:cubicBezTo>
                    <a:pt x="58" y="8"/>
                    <a:pt x="60" y="0"/>
                    <a:pt x="57" y="1"/>
                  </a:cubicBezTo>
                  <a:cubicBezTo>
                    <a:pt x="54" y="2"/>
                    <a:pt x="55" y="11"/>
                    <a:pt x="56" y="10"/>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09" name="Google Shape;2009;p124"/>
            <p:cNvSpPr/>
            <p:nvPr/>
          </p:nvSpPr>
          <p:spPr>
            <a:xfrm>
              <a:off x="4508500" y="1673225"/>
              <a:ext cx="107950" cy="103188"/>
            </a:xfrm>
            <a:custGeom>
              <a:avLst/>
              <a:gdLst/>
              <a:ahLst/>
              <a:cxnLst/>
              <a:rect l="l" t="t" r="r" b="b"/>
              <a:pathLst>
                <a:path w="39" h="37" extrusionOk="0">
                  <a:moveTo>
                    <a:pt x="20" y="14"/>
                  </a:moveTo>
                  <a:cubicBezTo>
                    <a:pt x="19" y="13"/>
                    <a:pt x="18" y="9"/>
                    <a:pt x="20" y="8"/>
                  </a:cubicBezTo>
                  <a:cubicBezTo>
                    <a:pt x="21" y="7"/>
                    <a:pt x="22" y="2"/>
                    <a:pt x="20" y="1"/>
                  </a:cubicBezTo>
                  <a:cubicBezTo>
                    <a:pt x="19" y="0"/>
                    <a:pt x="15" y="1"/>
                    <a:pt x="15" y="4"/>
                  </a:cubicBezTo>
                  <a:cubicBezTo>
                    <a:pt x="14" y="8"/>
                    <a:pt x="11" y="6"/>
                    <a:pt x="10" y="7"/>
                  </a:cubicBezTo>
                  <a:cubicBezTo>
                    <a:pt x="9" y="8"/>
                    <a:pt x="12" y="9"/>
                    <a:pt x="10" y="11"/>
                  </a:cubicBezTo>
                  <a:cubicBezTo>
                    <a:pt x="9" y="12"/>
                    <a:pt x="8" y="8"/>
                    <a:pt x="5" y="8"/>
                  </a:cubicBezTo>
                  <a:cubicBezTo>
                    <a:pt x="3" y="8"/>
                    <a:pt x="3" y="12"/>
                    <a:pt x="1" y="14"/>
                  </a:cubicBezTo>
                  <a:cubicBezTo>
                    <a:pt x="0" y="16"/>
                    <a:pt x="1" y="20"/>
                    <a:pt x="1" y="23"/>
                  </a:cubicBezTo>
                  <a:cubicBezTo>
                    <a:pt x="2" y="26"/>
                    <a:pt x="5" y="28"/>
                    <a:pt x="5" y="30"/>
                  </a:cubicBezTo>
                  <a:cubicBezTo>
                    <a:pt x="4" y="31"/>
                    <a:pt x="5" y="33"/>
                    <a:pt x="6" y="34"/>
                  </a:cubicBezTo>
                  <a:cubicBezTo>
                    <a:pt x="9" y="34"/>
                    <a:pt x="12" y="34"/>
                    <a:pt x="13" y="34"/>
                  </a:cubicBezTo>
                  <a:cubicBezTo>
                    <a:pt x="14" y="35"/>
                    <a:pt x="15" y="35"/>
                    <a:pt x="16" y="34"/>
                  </a:cubicBezTo>
                  <a:cubicBezTo>
                    <a:pt x="15" y="33"/>
                    <a:pt x="13" y="31"/>
                    <a:pt x="13" y="30"/>
                  </a:cubicBezTo>
                  <a:cubicBezTo>
                    <a:pt x="13" y="28"/>
                    <a:pt x="15" y="29"/>
                    <a:pt x="17" y="31"/>
                  </a:cubicBezTo>
                  <a:cubicBezTo>
                    <a:pt x="19" y="32"/>
                    <a:pt x="22" y="33"/>
                    <a:pt x="23" y="31"/>
                  </a:cubicBezTo>
                  <a:cubicBezTo>
                    <a:pt x="23" y="30"/>
                    <a:pt x="22" y="25"/>
                    <a:pt x="20" y="26"/>
                  </a:cubicBezTo>
                  <a:cubicBezTo>
                    <a:pt x="18" y="27"/>
                    <a:pt x="17" y="26"/>
                    <a:pt x="16" y="25"/>
                  </a:cubicBezTo>
                  <a:cubicBezTo>
                    <a:pt x="15" y="24"/>
                    <a:pt x="18" y="22"/>
                    <a:pt x="18" y="20"/>
                  </a:cubicBezTo>
                  <a:cubicBezTo>
                    <a:pt x="19" y="18"/>
                    <a:pt x="23" y="19"/>
                    <a:pt x="24" y="18"/>
                  </a:cubicBezTo>
                  <a:cubicBezTo>
                    <a:pt x="24" y="16"/>
                    <a:pt x="21" y="14"/>
                    <a:pt x="20" y="14"/>
                  </a:cubicBezTo>
                  <a:close/>
                  <a:moveTo>
                    <a:pt x="38" y="21"/>
                  </a:moveTo>
                  <a:cubicBezTo>
                    <a:pt x="37" y="20"/>
                    <a:pt x="36" y="23"/>
                    <a:pt x="35" y="23"/>
                  </a:cubicBezTo>
                  <a:cubicBezTo>
                    <a:pt x="34" y="23"/>
                    <a:pt x="33" y="18"/>
                    <a:pt x="32" y="21"/>
                  </a:cubicBezTo>
                  <a:cubicBezTo>
                    <a:pt x="32" y="24"/>
                    <a:pt x="29" y="20"/>
                    <a:pt x="27" y="23"/>
                  </a:cubicBezTo>
                  <a:cubicBezTo>
                    <a:pt x="25" y="27"/>
                    <a:pt x="28" y="30"/>
                    <a:pt x="30" y="31"/>
                  </a:cubicBezTo>
                  <a:cubicBezTo>
                    <a:pt x="32" y="32"/>
                    <a:pt x="30" y="33"/>
                    <a:pt x="28" y="33"/>
                  </a:cubicBezTo>
                  <a:cubicBezTo>
                    <a:pt x="26" y="32"/>
                    <a:pt x="27" y="36"/>
                    <a:pt x="30" y="36"/>
                  </a:cubicBezTo>
                  <a:cubicBezTo>
                    <a:pt x="33" y="37"/>
                    <a:pt x="36" y="31"/>
                    <a:pt x="36" y="30"/>
                  </a:cubicBezTo>
                  <a:cubicBezTo>
                    <a:pt x="35" y="28"/>
                    <a:pt x="39" y="22"/>
                    <a:pt x="38" y="2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10" name="Google Shape;2010;p124"/>
            <p:cNvSpPr/>
            <p:nvPr/>
          </p:nvSpPr>
          <p:spPr>
            <a:xfrm>
              <a:off x="4579938" y="1263650"/>
              <a:ext cx="282575" cy="490538"/>
            </a:xfrm>
            <a:custGeom>
              <a:avLst/>
              <a:gdLst/>
              <a:ahLst/>
              <a:cxnLst/>
              <a:rect l="l" t="t" r="r" b="b"/>
              <a:pathLst>
                <a:path w="101" h="176" extrusionOk="0">
                  <a:moveTo>
                    <a:pt x="100" y="42"/>
                  </a:moveTo>
                  <a:cubicBezTo>
                    <a:pt x="99" y="40"/>
                    <a:pt x="96" y="37"/>
                    <a:pt x="98" y="37"/>
                  </a:cubicBezTo>
                  <a:cubicBezTo>
                    <a:pt x="100" y="37"/>
                    <a:pt x="101" y="32"/>
                    <a:pt x="99" y="30"/>
                  </a:cubicBezTo>
                  <a:cubicBezTo>
                    <a:pt x="96" y="29"/>
                    <a:pt x="99" y="24"/>
                    <a:pt x="97" y="23"/>
                  </a:cubicBezTo>
                  <a:cubicBezTo>
                    <a:pt x="95" y="22"/>
                    <a:pt x="96" y="18"/>
                    <a:pt x="96" y="16"/>
                  </a:cubicBezTo>
                  <a:cubicBezTo>
                    <a:pt x="97" y="13"/>
                    <a:pt x="89" y="11"/>
                    <a:pt x="85" y="9"/>
                  </a:cubicBezTo>
                  <a:cubicBezTo>
                    <a:pt x="81" y="7"/>
                    <a:pt x="79" y="4"/>
                    <a:pt x="75" y="2"/>
                  </a:cubicBezTo>
                  <a:cubicBezTo>
                    <a:pt x="72" y="0"/>
                    <a:pt x="71" y="5"/>
                    <a:pt x="71" y="8"/>
                  </a:cubicBezTo>
                  <a:cubicBezTo>
                    <a:pt x="71" y="11"/>
                    <a:pt x="68" y="11"/>
                    <a:pt x="65" y="9"/>
                  </a:cubicBezTo>
                  <a:cubicBezTo>
                    <a:pt x="63" y="8"/>
                    <a:pt x="60" y="9"/>
                    <a:pt x="57" y="8"/>
                  </a:cubicBezTo>
                  <a:cubicBezTo>
                    <a:pt x="53" y="6"/>
                    <a:pt x="55" y="11"/>
                    <a:pt x="55" y="14"/>
                  </a:cubicBezTo>
                  <a:cubicBezTo>
                    <a:pt x="55" y="16"/>
                    <a:pt x="51" y="16"/>
                    <a:pt x="49" y="16"/>
                  </a:cubicBezTo>
                  <a:cubicBezTo>
                    <a:pt x="47" y="16"/>
                    <a:pt x="43" y="18"/>
                    <a:pt x="43" y="21"/>
                  </a:cubicBezTo>
                  <a:cubicBezTo>
                    <a:pt x="43" y="23"/>
                    <a:pt x="39" y="25"/>
                    <a:pt x="40" y="26"/>
                  </a:cubicBezTo>
                  <a:cubicBezTo>
                    <a:pt x="42" y="28"/>
                    <a:pt x="40" y="29"/>
                    <a:pt x="39" y="30"/>
                  </a:cubicBezTo>
                  <a:cubicBezTo>
                    <a:pt x="37" y="32"/>
                    <a:pt x="36" y="35"/>
                    <a:pt x="34" y="37"/>
                  </a:cubicBezTo>
                  <a:cubicBezTo>
                    <a:pt x="33" y="38"/>
                    <a:pt x="35" y="40"/>
                    <a:pt x="33" y="41"/>
                  </a:cubicBezTo>
                  <a:cubicBezTo>
                    <a:pt x="31" y="43"/>
                    <a:pt x="28" y="42"/>
                    <a:pt x="27" y="43"/>
                  </a:cubicBezTo>
                  <a:cubicBezTo>
                    <a:pt x="26" y="44"/>
                    <a:pt x="27" y="47"/>
                    <a:pt x="26" y="50"/>
                  </a:cubicBezTo>
                  <a:cubicBezTo>
                    <a:pt x="26" y="53"/>
                    <a:pt x="23" y="57"/>
                    <a:pt x="21" y="60"/>
                  </a:cubicBezTo>
                  <a:cubicBezTo>
                    <a:pt x="19" y="63"/>
                    <a:pt x="22" y="64"/>
                    <a:pt x="23" y="64"/>
                  </a:cubicBezTo>
                  <a:cubicBezTo>
                    <a:pt x="24" y="65"/>
                    <a:pt x="24" y="67"/>
                    <a:pt x="23" y="69"/>
                  </a:cubicBezTo>
                  <a:cubicBezTo>
                    <a:pt x="22" y="71"/>
                    <a:pt x="19" y="70"/>
                    <a:pt x="18" y="69"/>
                  </a:cubicBezTo>
                  <a:cubicBezTo>
                    <a:pt x="16" y="69"/>
                    <a:pt x="12" y="71"/>
                    <a:pt x="10" y="75"/>
                  </a:cubicBezTo>
                  <a:cubicBezTo>
                    <a:pt x="7" y="79"/>
                    <a:pt x="8" y="81"/>
                    <a:pt x="9" y="83"/>
                  </a:cubicBezTo>
                  <a:cubicBezTo>
                    <a:pt x="10" y="85"/>
                    <a:pt x="7" y="87"/>
                    <a:pt x="9" y="91"/>
                  </a:cubicBezTo>
                  <a:cubicBezTo>
                    <a:pt x="11" y="95"/>
                    <a:pt x="8" y="95"/>
                    <a:pt x="8" y="98"/>
                  </a:cubicBezTo>
                  <a:cubicBezTo>
                    <a:pt x="9" y="102"/>
                    <a:pt x="13" y="101"/>
                    <a:pt x="14" y="104"/>
                  </a:cubicBezTo>
                  <a:cubicBezTo>
                    <a:pt x="14" y="107"/>
                    <a:pt x="12" y="108"/>
                    <a:pt x="11" y="108"/>
                  </a:cubicBezTo>
                  <a:cubicBezTo>
                    <a:pt x="9" y="108"/>
                    <a:pt x="10" y="111"/>
                    <a:pt x="11" y="112"/>
                  </a:cubicBezTo>
                  <a:cubicBezTo>
                    <a:pt x="13" y="113"/>
                    <a:pt x="12" y="118"/>
                    <a:pt x="11" y="120"/>
                  </a:cubicBezTo>
                  <a:cubicBezTo>
                    <a:pt x="11" y="121"/>
                    <a:pt x="6" y="120"/>
                    <a:pt x="6" y="122"/>
                  </a:cubicBezTo>
                  <a:cubicBezTo>
                    <a:pt x="6" y="124"/>
                    <a:pt x="5" y="127"/>
                    <a:pt x="5" y="128"/>
                  </a:cubicBezTo>
                  <a:cubicBezTo>
                    <a:pt x="5" y="130"/>
                    <a:pt x="5" y="135"/>
                    <a:pt x="3" y="134"/>
                  </a:cubicBezTo>
                  <a:cubicBezTo>
                    <a:pt x="2" y="133"/>
                    <a:pt x="1" y="133"/>
                    <a:pt x="1" y="133"/>
                  </a:cubicBezTo>
                  <a:cubicBezTo>
                    <a:pt x="1" y="133"/>
                    <a:pt x="1" y="134"/>
                    <a:pt x="1" y="134"/>
                  </a:cubicBezTo>
                  <a:cubicBezTo>
                    <a:pt x="0" y="137"/>
                    <a:pt x="1" y="140"/>
                    <a:pt x="4" y="142"/>
                  </a:cubicBezTo>
                  <a:cubicBezTo>
                    <a:pt x="7" y="144"/>
                    <a:pt x="5" y="147"/>
                    <a:pt x="7" y="150"/>
                  </a:cubicBezTo>
                  <a:cubicBezTo>
                    <a:pt x="9" y="153"/>
                    <a:pt x="8" y="156"/>
                    <a:pt x="11" y="158"/>
                  </a:cubicBezTo>
                  <a:cubicBezTo>
                    <a:pt x="13" y="160"/>
                    <a:pt x="14" y="161"/>
                    <a:pt x="13" y="164"/>
                  </a:cubicBezTo>
                  <a:cubicBezTo>
                    <a:pt x="12" y="166"/>
                    <a:pt x="15" y="166"/>
                    <a:pt x="15" y="167"/>
                  </a:cubicBezTo>
                  <a:cubicBezTo>
                    <a:pt x="15" y="169"/>
                    <a:pt x="14" y="173"/>
                    <a:pt x="15" y="174"/>
                  </a:cubicBezTo>
                  <a:cubicBezTo>
                    <a:pt x="16" y="176"/>
                    <a:pt x="18" y="174"/>
                    <a:pt x="21" y="174"/>
                  </a:cubicBezTo>
                  <a:cubicBezTo>
                    <a:pt x="25" y="174"/>
                    <a:pt x="24" y="172"/>
                    <a:pt x="24" y="169"/>
                  </a:cubicBezTo>
                  <a:cubicBezTo>
                    <a:pt x="24" y="167"/>
                    <a:pt x="26" y="168"/>
                    <a:pt x="27" y="167"/>
                  </a:cubicBezTo>
                  <a:cubicBezTo>
                    <a:pt x="27" y="165"/>
                    <a:pt x="31" y="165"/>
                    <a:pt x="33" y="166"/>
                  </a:cubicBezTo>
                  <a:cubicBezTo>
                    <a:pt x="36" y="167"/>
                    <a:pt x="38" y="165"/>
                    <a:pt x="38" y="162"/>
                  </a:cubicBezTo>
                  <a:cubicBezTo>
                    <a:pt x="39" y="160"/>
                    <a:pt x="40" y="163"/>
                    <a:pt x="41" y="164"/>
                  </a:cubicBezTo>
                  <a:cubicBezTo>
                    <a:pt x="42" y="164"/>
                    <a:pt x="44" y="159"/>
                    <a:pt x="45" y="156"/>
                  </a:cubicBezTo>
                  <a:cubicBezTo>
                    <a:pt x="47" y="153"/>
                    <a:pt x="45" y="153"/>
                    <a:pt x="43" y="156"/>
                  </a:cubicBezTo>
                  <a:cubicBezTo>
                    <a:pt x="40" y="160"/>
                    <a:pt x="41" y="153"/>
                    <a:pt x="42" y="151"/>
                  </a:cubicBezTo>
                  <a:cubicBezTo>
                    <a:pt x="44" y="148"/>
                    <a:pt x="43" y="141"/>
                    <a:pt x="44" y="139"/>
                  </a:cubicBezTo>
                  <a:cubicBezTo>
                    <a:pt x="44" y="138"/>
                    <a:pt x="45" y="135"/>
                    <a:pt x="48" y="135"/>
                  </a:cubicBezTo>
                  <a:cubicBezTo>
                    <a:pt x="52" y="134"/>
                    <a:pt x="56" y="130"/>
                    <a:pt x="56" y="128"/>
                  </a:cubicBezTo>
                  <a:cubicBezTo>
                    <a:pt x="55" y="126"/>
                    <a:pt x="60" y="123"/>
                    <a:pt x="60" y="121"/>
                  </a:cubicBezTo>
                  <a:cubicBezTo>
                    <a:pt x="60" y="120"/>
                    <a:pt x="55" y="114"/>
                    <a:pt x="53" y="113"/>
                  </a:cubicBezTo>
                  <a:cubicBezTo>
                    <a:pt x="51" y="112"/>
                    <a:pt x="47" y="113"/>
                    <a:pt x="47" y="111"/>
                  </a:cubicBezTo>
                  <a:cubicBezTo>
                    <a:pt x="47" y="110"/>
                    <a:pt x="47" y="105"/>
                    <a:pt x="46" y="102"/>
                  </a:cubicBezTo>
                  <a:cubicBezTo>
                    <a:pt x="46" y="100"/>
                    <a:pt x="49" y="97"/>
                    <a:pt x="49" y="94"/>
                  </a:cubicBezTo>
                  <a:cubicBezTo>
                    <a:pt x="49" y="92"/>
                    <a:pt x="49" y="89"/>
                    <a:pt x="51" y="88"/>
                  </a:cubicBezTo>
                  <a:cubicBezTo>
                    <a:pt x="53" y="87"/>
                    <a:pt x="52" y="85"/>
                    <a:pt x="55" y="85"/>
                  </a:cubicBezTo>
                  <a:cubicBezTo>
                    <a:pt x="58" y="84"/>
                    <a:pt x="57" y="80"/>
                    <a:pt x="61" y="78"/>
                  </a:cubicBezTo>
                  <a:cubicBezTo>
                    <a:pt x="64" y="77"/>
                    <a:pt x="64" y="76"/>
                    <a:pt x="68" y="74"/>
                  </a:cubicBezTo>
                  <a:cubicBezTo>
                    <a:pt x="72" y="72"/>
                    <a:pt x="79" y="67"/>
                    <a:pt x="81" y="65"/>
                  </a:cubicBezTo>
                  <a:cubicBezTo>
                    <a:pt x="82" y="62"/>
                    <a:pt x="76" y="59"/>
                    <a:pt x="80" y="57"/>
                  </a:cubicBezTo>
                  <a:cubicBezTo>
                    <a:pt x="83" y="54"/>
                    <a:pt x="80" y="51"/>
                    <a:pt x="83" y="50"/>
                  </a:cubicBezTo>
                  <a:cubicBezTo>
                    <a:pt x="85" y="49"/>
                    <a:pt x="86" y="48"/>
                    <a:pt x="88" y="46"/>
                  </a:cubicBezTo>
                  <a:cubicBezTo>
                    <a:pt x="90" y="44"/>
                    <a:pt x="92" y="46"/>
                    <a:pt x="96" y="45"/>
                  </a:cubicBezTo>
                  <a:cubicBezTo>
                    <a:pt x="98" y="45"/>
                    <a:pt x="99" y="45"/>
                    <a:pt x="101" y="46"/>
                  </a:cubicBezTo>
                  <a:cubicBezTo>
                    <a:pt x="101" y="44"/>
                    <a:pt x="100" y="42"/>
                    <a:pt x="100" y="42"/>
                  </a:cubicBezTo>
                  <a:close/>
                  <a:moveTo>
                    <a:pt x="59" y="146"/>
                  </a:moveTo>
                  <a:cubicBezTo>
                    <a:pt x="55" y="146"/>
                    <a:pt x="53" y="155"/>
                    <a:pt x="54" y="157"/>
                  </a:cubicBezTo>
                  <a:cubicBezTo>
                    <a:pt x="55" y="158"/>
                    <a:pt x="64" y="146"/>
                    <a:pt x="59" y="14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11" name="Google Shape;2011;p124"/>
            <p:cNvSpPr/>
            <p:nvPr/>
          </p:nvSpPr>
          <p:spPr>
            <a:xfrm>
              <a:off x="4811713" y="1609725"/>
              <a:ext cx="142875" cy="69850"/>
            </a:xfrm>
            <a:custGeom>
              <a:avLst/>
              <a:gdLst/>
              <a:ahLst/>
              <a:cxnLst/>
              <a:rect l="l" t="t" r="r" b="b"/>
              <a:pathLst>
                <a:path w="51" h="25" extrusionOk="0">
                  <a:moveTo>
                    <a:pt x="47" y="7"/>
                  </a:moveTo>
                  <a:cubicBezTo>
                    <a:pt x="48" y="5"/>
                    <a:pt x="51" y="4"/>
                    <a:pt x="49" y="2"/>
                  </a:cubicBezTo>
                  <a:cubicBezTo>
                    <a:pt x="48" y="2"/>
                    <a:pt x="48" y="2"/>
                    <a:pt x="47" y="3"/>
                  </a:cubicBezTo>
                  <a:cubicBezTo>
                    <a:pt x="43" y="3"/>
                    <a:pt x="36" y="0"/>
                    <a:pt x="32" y="1"/>
                  </a:cubicBezTo>
                  <a:cubicBezTo>
                    <a:pt x="27" y="2"/>
                    <a:pt x="19" y="2"/>
                    <a:pt x="17" y="4"/>
                  </a:cubicBezTo>
                  <a:cubicBezTo>
                    <a:pt x="15" y="6"/>
                    <a:pt x="10" y="7"/>
                    <a:pt x="12" y="9"/>
                  </a:cubicBezTo>
                  <a:cubicBezTo>
                    <a:pt x="14" y="10"/>
                    <a:pt x="12" y="11"/>
                    <a:pt x="13" y="14"/>
                  </a:cubicBezTo>
                  <a:cubicBezTo>
                    <a:pt x="15" y="16"/>
                    <a:pt x="16" y="17"/>
                    <a:pt x="18" y="16"/>
                  </a:cubicBezTo>
                  <a:cubicBezTo>
                    <a:pt x="20" y="16"/>
                    <a:pt x="22" y="17"/>
                    <a:pt x="20" y="20"/>
                  </a:cubicBezTo>
                  <a:cubicBezTo>
                    <a:pt x="20" y="20"/>
                    <a:pt x="20" y="20"/>
                    <a:pt x="20" y="20"/>
                  </a:cubicBezTo>
                  <a:cubicBezTo>
                    <a:pt x="24" y="19"/>
                    <a:pt x="28" y="19"/>
                    <a:pt x="28" y="20"/>
                  </a:cubicBezTo>
                  <a:cubicBezTo>
                    <a:pt x="29" y="20"/>
                    <a:pt x="35" y="25"/>
                    <a:pt x="37" y="24"/>
                  </a:cubicBezTo>
                  <a:cubicBezTo>
                    <a:pt x="37" y="24"/>
                    <a:pt x="41" y="25"/>
                    <a:pt x="44" y="25"/>
                  </a:cubicBezTo>
                  <a:cubicBezTo>
                    <a:pt x="44" y="24"/>
                    <a:pt x="44" y="23"/>
                    <a:pt x="44" y="23"/>
                  </a:cubicBezTo>
                  <a:cubicBezTo>
                    <a:pt x="46" y="22"/>
                    <a:pt x="48" y="22"/>
                    <a:pt x="47" y="20"/>
                  </a:cubicBezTo>
                  <a:cubicBezTo>
                    <a:pt x="45" y="18"/>
                    <a:pt x="45" y="18"/>
                    <a:pt x="45" y="16"/>
                  </a:cubicBezTo>
                  <a:cubicBezTo>
                    <a:pt x="45" y="14"/>
                    <a:pt x="44" y="13"/>
                    <a:pt x="44" y="11"/>
                  </a:cubicBezTo>
                  <a:cubicBezTo>
                    <a:pt x="44" y="10"/>
                    <a:pt x="46" y="9"/>
                    <a:pt x="47" y="7"/>
                  </a:cubicBezTo>
                  <a:close/>
                  <a:moveTo>
                    <a:pt x="5" y="13"/>
                  </a:moveTo>
                  <a:cubicBezTo>
                    <a:pt x="1" y="14"/>
                    <a:pt x="0" y="20"/>
                    <a:pt x="2" y="20"/>
                  </a:cubicBezTo>
                  <a:cubicBezTo>
                    <a:pt x="4" y="20"/>
                    <a:pt x="9" y="16"/>
                    <a:pt x="10" y="14"/>
                  </a:cubicBezTo>
                  <a:cubicBezTo>
                    <a:pt x="11" y="13"/>
                    <a:pt x="9" y="12"/>
                    <a:pt x="5" y="13"/>
                  </a:cubicBezTo>
                  <a:close/>
                  <a:moveTo>
                    <a:pt x="8" y="9"/>
                  </a:moveTo>
                  <a:cubicBezTo>
                    <a:pt x="9" y="8"/>
                    <a:pt x="2" y="8"/>
                    <a:pt x="3" y="10"/>
                  </a:cubicBezTo>
                  <a:cubicBezTo>
                    <a:pt x="5" y="11"/>
                    <a:pt x="8" y="11"/>
                    <a:pt x="8" y="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12" name="Google Shape;2012;p124"/>
            <p:cNvSpPr/>
            <p:nvPr/>
          </p:nvSpPr>
          <p:spPr>
            <a:xfrm>
              <a:off x="5072063" y="3040063"/>
              <a:ext cx="180975" cy="217488"/>
            </a:xfrm>
            <a:custGeom>
              <a:avLst/>
              <a:gdLst/>
              <a:ahLst/>
              <a:cxnLst/>
              <a:rect l="l" t="t" r="r" b="b"/>
              <a:pathLst>
                <a:path w="65" h="78" extrusionOk="0">
                  <a:moveTo>
                    <a:pt x="57" y="18"/>
                  </a:moveTo>
                  <a:cubicBezTo>
                    <a:pt x="61" y="12"/>
                    <a:pt x="61" y="12"/>
                    <a:pt x="61" y="12"/>
                  </a:cubicBezTo>
                  <a:cubicBezTo>
                    <a:pt x="65" y="6"/>
                    <a:pt x="65" y="6"/>
                    <a:pt x="65" y="6"/>
                  </a:cubicBezTo>
                  <a:cubicBezTo>
                    <a:pt x="63" y="7"/>
                    <a:pt x="61" y="7"/>
                    <a:pt x="61" y="7"/>
                  </a:cubicBezTo>
                  <a:cubicBezTo>
                    <a:pt x="59" y="8"/>
                    <a:pt x="57" y="7"/>
                    <a:pt x="57" y="6"/>
                  </a:cubicBezTo>
                  <a:cubicBezTo>
                    <a:pt x="56" y="5"/>
                    <a:pt x="53" y="6"/>
                    <a:pt x="50" y="7"/>
                  </a:cubicBezTo>
                  <a:cubicBezTo>
                    <a:pt x="47" y="9"/>
                    <a:pt x="46" y="12"/>
                    <a:pt x="45" y="12"/>
                  </a:cubicBezTo>
                  <a:cubicBezTo>
                    <a:pt x="44" y="11"/>
                    <a:pt x="37" y="10"/>
                    <a:pt x="35" y="10"/>
                  </a:cubicBezTo>
                  <a:cubicBezTo>
                    <a:pt x="34" y="10"/>
                    <a:pt x="28" y="6"/>
                    <a:pt x="26" y="5"/>
                  </a:cubicBezTo>
                  <a:cubicBezTo>
                    <a:pt x="24" y="3"/>
                    <a:pt x="19" y="4"/>
                    <a:pt x="18" y="3"/>
                  </a:cubicBezTo>
                  <a:cubicBezTo>
                    <a:pt x="17" y="2"/>
                    <a:pt x="14" y="2"/>
                    <a:pt x="13" y="1"/>
                  </a:cubicBezTo>
                  <a:cubicBezTo>
                    <a:pt x="12" y="0"/>
                    <a:pt x="10" y="0"/>
                    <a:pt x="8" y="0"/>
                  </a:cubicBezTo>
                  <a:cubicBezTo>
                    <a:pt x="7" y="0"/>
                    <a:pt x="2" y="3"/>
                    <a:pt x="2" y="4"/>
                  </a:cubicBezTo>
                  <a:cubicBezTo>
                    <a:pt x="2" y="5"/>
                    <a:pt x="1" y="5"/>
                    <a:pt x="1" y="6"/>
                  </a:cubicBezTo>
                  <a:cubicBezTo>
                    <a:pt x="5" y="9"/>
                    <a:pt x="5" y="9"/>
                    <a:pt x="5" y="9"/>
                  </a:cubicBezTo>
                  <a:cubicBezTo>
                    <a:pt x="5" y="15"/>
                    <a:pt x="5" y="15"/>
                    <a:pt x="5" y="15"/>
                  </a:cubicBezTo>
                  <a:cubicBezTo>
                    <a:pt x="9" y="18"/>
                    <a:pt x="9" y="18"/>
                    <a:pt x="9" y="18"/>
                  </a:cubicBezTo>
                  <a:cubicBezTo>
                    <a:pt x="9" y="18"/>
                    <a:pt x="9" y="21"/>
                    <a:pt x="8" y="24"/>
                  </a:cubicBezTo>
                  <a:cubicBezTo>
                    <a:pt x="8" y="28"/>
                    <a:pt x="5" y="32"/>
                    <a:pt x="3" y="34"/>
                  </a:cubicBezTo>
                  <a:cubicBezTo>
                    <a:pt x="2" y="34"/>
                    <a:pt x="1" y="36"/>
                    <a:pt x="1" y="39"/>
                  </a:cubicBezTo>
                  <a:cubicBezTo>
                    <a:pt x="4" y="40"/>
                    <a:pt x="6" y="41"/>
                    <a:pt x="6" y="42"/>
                  </a:cubicBezTo>
                  <a:cubicBezTo>
                    <a:pt x="6" y="44"/>
                    <a:pt x="0" y="43"/>
                    <a:pt x="0" y="47"/>
                  </a:cubicBezTo>
                  <a:cubicBezTo>
                    <a:pt x="0" y="47"/>
                    <a:pt x="0" y="47"/>
                    <a:pt x="0" y="48"/>
                  </a:cubicBezTo>
                  <a:cubicBezTo>
                    <a:pt x="31" y="64"/>
                    <a:pt x="31" y="64"/>
                    <a:pt x="31" y="64"/>
                  </a:cubicBezTo>
                  <a:cubicBezTo>
                    <a:pt x="30" y="69"/>
                    <a:pt x="30" y="69"/>
                    <a:pt x="30" y="69"/>
                  </a:cubicBezTo>
                  <a:cubicBezTo>
                    <a:pt x="30" y="69"/>
                    <a:pt x="37" y="74"/>
                    <a:pt x="44" y="78"/>
                  </a:cubicBezTo>
                  <a:cubicBezTo>
                    <a:pt x="47" y="71"/>
                    <a:pt x="50" y="62"/>
                    <a:pt x="51" y="61"/>
                  </a:cubicBezTo>
                  <a:cubicBezTo>
                    <a:pt x="53" y="58"/>
                    <a:pt x="55" y="59"/>
                    <a:pt x="57" y="57"/>
                  </a:cubicBezTo>
                  <a:cubicBezTo>
                    <a:pt x="58" y="55"/>
                    <a:pt x="59" y="58"/>
                    <a:pt x="61" y="54"/>
                  </a:cubicBezTo>
                  <a:cubicBezTo>
                    <a:pt x="61" y="54"/>
                    <a:pt x="61" y="53"/>
                    <a:pt x="62" y="53"/>
                  </a:cubicBezTo>
                  <a:cubicBezTo>
                    <a:pt x="58" y="47"/>
                    <a:pt x="58" y="47"/>
                    <a:pt x="58" y="47"/>
                  </a:cubicBezTo>
                  <a:lnTo>
                    <a:pt x="57" y="18"/>
                  </a:ln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13" name="Google Shape;2013;p124"/>
            <p:cNvSpPr/>
            <p:nvPr/>
          </p:nvSpPr>
          <p:spPr>
            <a:xfrm>
              <a:off x="4973638" y="3057525"/>
              <a:ext cx="122238" cy="125413"/>
            </a:xfrm>
            <a:custGeom>
              <a:avLst/>
              <a:gdLst/>
              <a:ahLst/>
              <a:cxnLst/>
              <a:rect l="l" t="t" r="r" b="b"/>
              <a:pathLst>
                <a:path w="44" h="45" extrusionOk="0">
                  <a:moveTo>
                    <a:pt x="40" y="9"/>
                  </a:moveTo>
                  <a:cubicBezTo>
                    <a:pt x="40" y="3"/>
                    <a:pt x="40" y="3"/>
                    <a:pt x="40" y="3"/>
                  </a:cubicBezTo>
                  <a:cubicBezTo>
                    <a:pt x="36" y="0"/>
                    <a:pt x="36" y="0"/>
                    <a:pt x="36" y="0"/>
                  </a:cubicBezTo>
                  <a:cubicBezTo>
                    <a:pt x="35" y="1"/>
                    <a:pt x="33" y="1"/>
                    <a:pt x="33" y="2"/>
                  </a:cubicBezTo>
                  <a:cubicBezTo>
                    <a:pt x="33" y="4"/>
                    <a:pt x="30" y="3"/>
                    <a:pt x="28" y="3"/>
                  </a:cubicBezTo>
                  <a:cubicBezTo>
                    <a:pt x="27" y="2"/>
                    <a:pt x="23" y="4"/>
                    <a:pt x="22" y="5"/>
                  </a:cubicBezTo>
                  <a:cubicBezTo>
                    <a:pt x="22" y="6"/>
                    <a:pt x="19" y="3"/>
                    <a:pt x="17" y="3"/>
                  </a:cubicBezTo>
                  <a:cubicBezTo>
                    <a:pt x="16" y="3"/>
                    <a:pt x="11" y="5"/>
                    <a:pt x="11" y="5"/>
                  </a:cubicBezTo>
                  <a:cubicBezTo>
                    <a:pt x="11" y="5"/>
                    <a:pt x="11" y="10"/>
                    <a:pt x="11" y="12"/>
                  </a:cubicBezTo>
                  <a:cubicBezTo>
                    <a:pt x="11" y="14"/>
                    <a:pt x="13" y="14"/>
                    <a:pt x="13" y="16"/>
                  </a:cubicBezTo>
                  <a:cubicBezTo>
                    <a:pt x="13" y="17"/>
                    <a:pt x="11" y="19"/>
                    <a:pt x="11" y="20"/>
                  </a:cubicBezTo>
                  <a:cubicBezTo>
                    <a:pt x="11" y="21"/>
                    <a:pt x="9" y="21"/>
                    <a:pt x="8" y="22"/>
                  </a:cubicBezTo>
                  <a:cubicBezTo>
                    <a:pt x="6" y="22"/>
                    <a:pt x="6" y="25"/>
                    <a:pt x="5" y="26"/>
                  </a:cubicBezTo>
                  <a:cubicBezTo>
                    <a:pt x="3" y="27"/>
                    <a:pt x="3" y="30"/>
                    <a:pt x="3" y="32"/>
                  </a:cubicBezTo>
                  <a:cubicBezTo>
                    <a:pt x="2" y="34"/>
                    <a:pt x="1" y="37"/>
                    <a:pt x="1" y="39"/>
                  </a:cubicBezTo>
                  <a:cubicBezTo>
                    <a:pt x="1" y="41"/>
                    <a:pt x="1" y="44"/>
                    <a:pt x="0" y="45"/>
                  </a:cubicBezTo>
                  <a:cubicBezTo>
                    <a:pt x="2" y="45"/>
                    <a:pt x="3" y="45"/>
                    <a:pt x="4" y="44"/>
                  </a:cubicBezTo>
                  <a:cubicBezTo>
                    <a:pt x="5" y="43"/>
                    <a:pt x="12" y="42"/>
                    <a:pt x="12" y="42"/>
                  </a:cubicBezTo>
                  <a:cubicBezTo>
                    <a:pt x="19" y="41"/>
                    <a:pt x="19" y="41"/>
                    <a:pt x="19" y="41"/>
                  </a:cubicBezTo>
                  <a:cubicBezTo>
                    <a:pt x="20" y="37"/>
                    <a:pt x="22" y="33"/>
                    <a:pt x="25" y="32"/>
                  </a:cubicBezTo>
                  <a:cubicBezTo>
                    <a:pt x="28" y="32"/>
                    <a:pt x="32" y="32"/>
                    <a:pt x="36" y="33"/>
                  </a:cubicBezTo>
                  <a:cubicBezTo>
                    <a:pt x="36" y="30"/>
                    <a:pt x="37" y="28"/>
                    <a:pt x="38" y="28"/>
                  </a:cubicBezTo>
                  <a:cubicBezTo>
                    <a:pt x="40" y="26"/>
                    <a:pt x="43" y="22"/>
                    <a:pt x="43" y="18"/>
                  </a:cubicBezTo>
                  <a:cubicBezTo>
                    <a:pt x="44" y="15"/>
                    <a:pt x="44" y="12"/>
                    <a:pt x="44" y="12"/>
                  </a:cubicBezTo>
                  <a:lnTo>
                    <a:pt x="40" y="9"/>
                  </a:ln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14" name="Google Shape;2014;p124"/>
            <p:cNvSpPr/>
            <p:nvPr/>
          </p:nvSpPr>
          <p:spPr>
            <a:xfrm>
              <a:off x="5576888" y="2044700"/>
              <a:ext cx="398463" cy="231775"/>
            </a:xfrm>
            <a:custGeom>
              <a:avLst/>
              <a:gdLst/>
              <a:ahLst/>
              <a:cxnLst/>
              <a:rect l="l" t="t" r="r" b="b"/>
              <a:pathLst>
                <a:path w="143" h="83" extrusionOk="0">
                  <a:moveTo>
                    <a:pt x="139" y="47"/>
                  </a:moveTo>
                  <a:cubicBezTo>
                    <a:pt x="135" y="44"/>
                    <a:pt x="128" y="40"/>
                    <a:pt x="128" y="42"/>
                  </a:cubicBezTo>
                  <a:cubicBezTo>
                    <a:pt x="127" y="44"/>
                    <a:pt x="123" y="44"/>
                    <a:pt x="121" y="42"/>
                  </a:cubicBezTo>
                  <a:cubicBezTo>
                    <a:pt x="120" y="40"/>
                    <a:pt x="119" y="38"/>
                    <a:pt x="114" y="40"/>
                  </a:cubicBezTo>
                  <a:cubicBezTo>
                    <a:pt x="109" y="42"/>
                    <a:pt x="106" y="44"/>
                    <a:pt x="106" y="46"/>
                  </a:cubicBezTo>
                  <a:cubicBezTo>
                    <a:pt x="105" y="48"/>
                    <a:pt x="102" y="50"/>
                    <a:pt x="102" y="47"/>
                  </a:cubicBezTo>
                  <a:cubicBezTo>
                    <a:pt x="101" y="45"/>
                    <a:pt x="98" y="44"/>
                    <a:pt x="95" y="43"/>
                  </a:cubicBezTo>
                  <a:cubicBezTo>
                    <a:pt x="93" y="43"/>
                    <a:pt x="88" y="44"/>
                    <a:pt x="88" y="41"/>
                  </a:cubicBezTo>
                  <a:cubicBezTo>
                    <a:pt x="88" y="39"/>
                    <a:pt x="84" y="36"/>
                    <a:pt x="84" y="33"/>
                  </a:cubicBezTo>
                  <a:cubicBezTo>
                    <a:pt x="83" y="30"/>
                    <a:pt x="84" y="26"/>
                    <a:pt x="82" y="25"/>
                  </a:cubicBezTo>
                  <a:cubicBezTo>
                    <a:pt x="79" y="25"/>
                    <a:pt x="78" y="21"/>
                    <a:pt x="75" y="21"/>
                  </a:cubicBezTo>
                  <a:cubicBezTo>
                    <a:pt x="73" y="21"/>
                    <a:pt x="61" y="21"/>
                    <a:pt x="59" y="20"/>
                  </a:cubicBezTo>
                  <a:cubicBezTo>
                    <a:pt x="58" y="19"/>
                    <a:pt x="49" y="23"/>
                    <a:pt x="49" y="21"/>
                  </a:cubicBezTo>
                  <a:cubicBezTo>
                    <a:pt x="48" y="19"/>
                    <a:pt x="42" y="13"/>
                    <a:pt x="39" y="10"/>
                  </a:cubicBezTo>
                  <a:cubicBezTo>
                    <a:pt x="39" y="12"/>
                    <a:pt x="38" y="13"/>
                    <a:pt x="37" y="14"/>
                  </a:cubicBezTo>
                  <a:cubicBezTo>
                    <a:pt x="31" y="18"/>
                    <a:pt x="25" y="17"/>
                    <a:pt x="27" y="12"/>
                  </a:cubicBezTo>
                  <a:cubicBezTo>
                    <a:pt x="29" y="7"/>
                    <a:pt x="29" y="1"/>
                    <a:pt x="26" y="1"/>
                  </a:cubicBezTo>
                  <a:cubicBezTo>
                    <a:pt x="23" y="1"/>
                    <a:pt x="25" y="12"/>
                    <a:pt x="23" y="13"/>
                  </a:cubicBezTo>
                  <a:cubicBezTo>
                    <a:pt x="21" y="13"/>
                    <a:pt x="20" y="5"/>
                    <a:pt x="22" y="0"/>
                  </a:cubicBezTo>
                  <a:cubicBezTo>
                    <a:pt x="1" y="5"/>
                    <a:pt x="1" y="5"/>
                    <a:pt x="1" y="5"/>
                  </a:cubicBezTo>
                  <a:cubicBezTo>
                    <a:pt x="0" y="41"/>
                    <a:pt x="0" y="41"/>
                    <a:pt x="0" y="41"/>
                  </a:cubicBezTo>
                  <a:cubicBezTo>
                    <a:pt x="0" y="41"/>
                    <a:pt x="0" y="41"/>
                    <a:pt x="0" y="41"/>
                  </a:cubicBezTo>
                  <a:cubicBezTo>
                    <a:pt x="2" y="42"/>
                    <a:pt x="4" y="42"/>
                    <a:pt x="6" y="42"/>
                  </a:cubicBezTo>
                  <a:cubicBezTo>
                    <a:pt x="9" y="43"/>
                    <a:pt x="9" y="40"/>
                    <a:pt x="9" y="39"/>
                  </a:cubicBezTo>
                  <a:cubicBezTo>
                    <a:pt x="9" y="37"/>
                    <a:pt x="12" y="34"/>
                    <a:pt x="15" y="34"/>
                  </a:cubicBezTo>
                  <a:cubicBezTo>
                    <a:pt x="17" y="35"/>
                    <a:pt x="17" y="31"/>
                    <a:pt x="17" y="31"/>
                  </a:cubicBezTo>
                  <a:cubicBezTo>
                    <a:pt x="18" y="31"/>
                    <a:pt x="20" y="31"/>
                    <a:pt x="21" y="30"/>
                  </a:cubicBezTo>
                  <a:cubicBezTo>
                    <a:pt x="21" y="28"/>
                    <a:pt x="25" y="30"/>
                    <a:pt x="26" y="31"/>
                  </a:cubicBezTo>
                  <a:cubicBezTo>
                    <a:pt x="28" y="32"/>
                    <a:pt x="31" y="33"/>
                    <a:pt x="33" y="33"/>
                  </a:cubicBezTo>
                  <a:cubicBezTo>
                    <a:pt x="35" y="34"/>
                    <a:pt x="36" y="40"/>
                    <a:pt x="36" y="42"/>
                  </a:cubicBezTo>
                  <a:cubicBezTo>
                    <a:pt x="36" y="43"/>
                    <a:pt x="46" y="43"/>
                    <a:pt x="47" y="43"/>
                  </a:cubicBezTo>
                  <a:cubicBezTo>
                    <a:pt x="49" y="43"/>
                    <a:pt x="49" y="46"/>
                    <a:pt x="51" y="48"/>
                  </a:cubicBezTo>
                  <a:cubicBezTo>
                    <a:pt x="52" y="51"/>
                    <a:pt x="54" y="53"/>
                    <a:pt x="54" y="55"/>
                  </a:cubicBezTo>
                  <a:cubicBezTo>
                    <a:pt x="55" y="57"/>
                    <a:pt x="61" y="59"/>
                    <a:pt x="62" y="61"/>
                  </a:cubicBezTo>
                  <a:cubicBezTo>
                    <a:pt x="64" y="63"/>
                    <a:pt x="68" y="65"/>
                    <a:pt x="72" y="66"/>
                  </a:cubicBezTo>
                  <a:cubicBezTo>
                    <a:pt x="75" y="68"/>
                    <a:pt x="78" y="72"/>
                    <a:pt x="80" y="72"/>
                  </a:cubicBezTo>
                  <a:cubicBezTo>
                    <a:pt x="82" y="72"/>
                    <a:pt x="87" y="74"/>
                    <a:pt x="87" y="74"/>
                  </a:cubicBezTo>
                  <a:cubicBezTo>
                    <a:pt x="88" y="80"/>
                    <a:pt x="88" y="80"/>
                    <a:pt x="88" y="80"/>
                  </a:cubicBezTo>
                  <a:cubicBezTo>
                    <a:pt x="88" y="80"/>
                    <a:pt x="88" y="80"/>
                    <a:pt x="88" y="79"/>
                  </a:cubicBezTo>
                  <a:cubicBezTo>
                    <a:pt x="91" y="79"/>
                    <a:pt x="93" y="82"/>
                    <a:pt x="95" y="82"/>
                  </a:cubicBezTo>
                  <a:cubicBezTo>
                    <a:pt x="96" y="82"/>
                    <a:pt x="97" y="82"/>
                    <a:pt x="98" y="83"/>
                  </a:cubicBezTo>
                  <a:cubicBezTo>
                    <a:pt x="98" y="79"/>
                    <a:pt x="100" y="76"/>
                    <a:pt x="102" y="75"/>
                  </a:cubicBezTo>
                  <a:cubicBezTo>
                    <a:pt x="104" y="73"/>
                    <a:pt x="100" y="70"/>
                    <a:pt x="101" y="68"/>
                  </a:cubicBezTo>
                  <a:cubicBezTo>
                    <a:pt x="101" y="65"/>
                    <a:pt x="95" y="64"/>
                    <a:pt x="96" y="61"/>
                  </a:cubicBezTo>
                  <a:cubicBezTo>
                    <a:pt x="96" y="59"/>
                    <a:pt x="101" y="60"/>
                    <a:pt x="103" y="59"/>
                  </a:cubicBezTo>
                  <a:cubicBezTo>
                    <a:pt x="105" y="58"/>
                    <a:pt x="104" y="54"/>
                    <a:pt x="106" y="54"/>
                  </a:cubicBezTo>
                  <a:cubicBezTo>
                    <a:pt x="108" y="54"/>
                    <a:pt x="109" y="52"/>
                    <a:pt x="110" y="50"/>
                  </a:cubicBezTo>
                  <a:cubicBezTo>
                    <a:pt x="110" y="48"/>
                    <a:pt x="114" y="50"/>
                    <a:pt x="116" y="48"/>
                  </a:cubicBezTo>
                  <a:cubicBezTo>
                    <a:pt x="118" y="47"/>
                    <a:pt x="121" y="46"/>
                    <a:pt x="121" y="47"/>
                  </a:cubicBezTo>
                  <a:cubicBezTo>
                    <a:pt x="122" y="48"/>
                    <a:pt x="120" y="52"/>
                    <a:pt x="119" y="54"/>
                  </a:cubicBezTo>
                  <a:cubicBezTo>
                    <a:pt x="122" y="54"/>
                    <a:pt x="127" y="53"/>
                    <a:pt x="128" y="52"/>
                  </a:cubicBezTo>
                  <a:cubicBezTo>
                    <a:pt x="129" y="51"/>
                    <a:pt x="134" y="54"/>
                    <a:pt x="135" y="51"/>
                  </a:cubicBezTo>
                  <a:cubicBezTo>
                    <a:pt x="137" y="48"/>
                    <a:pt x="143" y="50"/>
                    <a:pt x="139" y="4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15" name="Google Shape;2015;p124"/>
            <p:cNvSpPr/>
            <p:nvPr/>
          </p:nvSpPr>
          <p:spPr>
            <a:xfrm>
              <a:off x="4438650" y="747713"/>
              <a:ext cx="579438" cy="917575"/>
            </a:xfrm>
            <a:custGeom>
              <a:avLst/>
              <a:gdLst/>
              <a:ahLst/>
              <a:cxnLst/>
              <a:rect l="l" t="t" r="r" b="b"/>
              <a:pathLst>
                <a:path w="208" h="329" extrusionOk="0">
                  <a:moveTo>
                    <a:pt x="202" y="176"/>
                  </a:moveTo>
                  <a:cubicBezTo>
                    <a:pt x="201" y="178"/>
                    <a:pt x="198" y="177"/>
                    <a:pt x="198" y="175"/>
                  </a:cubicBezTo>
                  <a:cubicBezTo>
                    <a:pt x="198" y="174"/>
                    <a:pt x="193" y="172"/>
                    <a:pt x="193" y="171"/>
                  </a:cubicBezTo>
                  <a:cubicBezTo>
                    <a:pt x="193" y="171"/>
                    <a:pt x="195" y="171"/>
                    <a:pt x="197" y="172"/>
                  </a:cubicBezTo>
                  <a:cubicBezTo>
                    <a:pt x="199" y="173"/>
                    <a:pt x="200" y="172"/>
                    <a:pt x="203" y="170"/>
                  </a:cubicBezTo>
                  <a:cubicBezTo>
                    <a:pt x="205" y="168"/>
                    <a:pt x="208" y="170"/>
                    <a:pt x="208" y="168"/>
                  </a:cubicBezTo>
                  <a:cubicBezTo>
                    <a:pt x="208" y="166"/>
                    <a:pt x="205" y="165"/>
                    <a:pt x="204" y="164"/>
                  </a:cubicBezTo>
                  <a:cubicBezTo>
                    <a:pt x="203" y="163"/>
                    <a:pt x="200" y="161"/>
                    <a:pt x="198" y="162"/>
                  </a:cubicBezTo>
                  <a:cubicBezTo>
                    <a:pt x="195" y="162"/>
                    <a:pt x="195" y="161"/>
                    <a:pt x="193" y="160"/>
                  </a:cubicBezTo>
                  <a:cubicBezTo>
                    <a:pt x="192" y="158"/>
                    <a:pt x="187" y="161"/>
                    <a:pt x="187" y="164"/>
                  </a:cubicBezTo>
                  <a:cubicBezTo>
                    <a:pt x="187" y="167"/>
                    <a:pt x="184" y="167"/>
                    <a:pt x="185" y="165"/>
                  </a:cubicBezTo>
                  <a:cubicBezTo>
                    <a:pt x="186" y="163"/>
                    <a:pt x="184" y="161"/>
                    <a:pt x="186" y="160"/>
                  </a:cubicBezTo>
                  <a:cubicBezTo>
                    <a:pt x="189" y="160"/>
                    <a:pt x="187" y="156"/>
                    <a:pt x="183" y="156"/>
                  </a:cubicBezTo>
                  <a:cubicBezTo>
                    <a:pt x="178" y="155"/>
                    <a:pt x="177" y="159"/>
                    <a:pt x="178" y="160"/>
                  </a:cubicBezTo>
                  <a:cubicBezTo>
                    <a:pt x="179" y="161"/>
                    <a:pt x="175" y="167"/>
                    <a:pt x="173" y="167"/>
                  </a:cubicBezTo>
                  <a:cubicBezTo>
                    <a:pt x="171" y="167"/>
                    <a:pt x="173" y="162"/>
                    <a:pt x="173" y="160"/>
                  </a:cubicBezTo>
                  <a:cubicBezTo>
                    <a:pt x="173" y="157"/>
                    <a:pt x="171" y="159"/>
                    <a:pt x="168" y="163"/>
                  </a:cubicBezTo>
                  <a:cubicBezTo>
                    <a:pt x="165" y="166"/>
                    <a:pt x="162" y="170"/>
                    <a:pt x="160" y="170"/>
                  </a:cubicBezTo>
                  <a:cubicBezTo>
                    <a:pt x="159" y="171"/>
                    <a:pt x="159" y="167"/>
                    <a:pt x="162" y="165"/>
                  </a:cubicBezTo>
                  <a:cubicBezTo>
                    <a:pt x="165" y="163"/>
                    <a:pt x="165" y="159"/>
                    <a:pt x="167" y="159"/>
                  </a:cubicBezTo>
                  <a:cubicBezTo>
                    <a:pt x="169" y="159"/>
                    <a:pt x="169" y="156"/>
                    <a:pt x="166" y="156"/>
                  </a:cubicBezTo>
                  <a:cubicBezTo>
                    <a:pt x="163" y="155"/>
                    <a:pt x="163" y="158"/>
                    <a:pt x="162" y="159"/>
                  </a:cubicBezTo>
                  <a:cubicBezTo>
                    <a:pt x="161" y="160"/>
                    <a:pt x="156" y="158"/>
                    <a:pt x="156" y="159"/>
                  </a:cubicBezTo>
                  <a:cubicBezTo>
                    <a:pt x="156" y="160"/>
                    <a:pt x="153" y="160"/>
                    <a:pt x="155" y="162"/>
                  </a:cubicBezTo>
                  <a:cubicBezTo>
                    <a:pt x="156" y="163"/>
                    <a:pt x="154" y="165"/>
                    <a:pt x="153" y="163"/>
                  </a:cubicBezTo>
                  <a:cubicBezTo>
                    <a:pt x="152" y="161"/>
                    <a:pt x="149" y="162"/>
                    <a:pt x="147" y="165"/>
                  </a:cubicBezTo>
                  <a:cubicBezTo>
                    <a:pt x="146" y="167"/>
                    <a:pt x="144" y="167"/>
                    <a:pt x="145" y="168"/>
                  </a:cubicBezTo>
                  <a:cubicBezTo>
                    <a:pt x="147" y="169"/>
                    <a:pt x="147" y="172"/>
                    <a:pt x="144" y="173"/>
                  </a:cubicBezTo>
                  <a:cubicBezTo>
                    <a:pt x="142" y="173"/>
                    <a:pt x="143" y="167"/>
                    <a:pt x="142" y="167"/>
                  </a:cubicBezTo>
                  <a:cubicBezTo>
                    <a:pt x="140" y="168"/>
                    <a:pt x="141" y="164"/>
                    <a:pt x="143" y="164"/>
                  </a:cubicBezTo>
                  <a:cubicBezTo>
                    <a:pt x="145" y="164"/>
                    <a:pt x="148" y="161"/>
                    <a:pt x="147" y="160"/>
                  </a:cubicBezTo>
                  <a:cubicBezTo>
                    <a:pt x="147" y="159"/>
                    <a:pt x="145" y="159"/>
                    <a:pt x="145" y="161"/>
                  </a:cubicBezTo>
                  <a:cubicBezTo>
                    <a:pt x="145" y="163"/>
                    <a:pt x="141" y="162"/>
                    <a:pt x="138" y="162"/>
                  </a:cubicBezTo>
                  <a:cubicBezTo>
                    <a:pt x="135" y="162"/>
                    <a:pt x="135" y="166"/>
                    <a:pt x="139" y="167"/>
                  </a:cubicBezTo>
                  <a:cubicBezTo>
                    <a:pt x="142" y="169"/>
                    <a:pt x="138" y="171"/>
                    <a:pt x="136" y="169"/>
                  </a:cubicBezTo>
                  <a:cubicBezTo>
                    <a:pt x="135" y="168"/>
                    <a:pt x="132" y="168"/>
                    <a:pt x="130" y="169"/>
                  </a:cubicBezTo>
                  <a:cubicBezTo>
                    <a:pt x="128" y="170"/>
                    <a:pt x="135" y="172"/>
                    <a:pt x="135" y="173"/>
                  </a:cubicBezTo>
                  <a:cubicBezTo>
                    <a:pt x="135" y="174"/>
                    <a:pt x="132" y="172"/>
                    <a:pt x="131" y="173"/>
                  </a:cubicBezTo>
                  <a:cubicBezTo>
                    <a:pt x="130" y="174"/>
                    <a:pt x="127" y="172"/>
                    <a:pt x="127" y="170"/>
                  </a:cubicBezTo>
                  <a:cubicBezTo>
                    <a:pt x="126" y="168"/>
                    <a:pt x="121" y="171"/>
                    <a:pt x="124" y="172"/>
                  </a:cubicBezTo>
                  <a:cubicBezTo>
                    <a:pt x="127" y="172"/>
                    <a:pt x="126" y="174"/>
                    <a:pt x="126" y="177"/>
                  </a:cubicBezTo>
                  <a:cubicBezTo>
                    <a:pt x="126" y="180"/>
                    <a:pt x="122" y="178"/>
                    <a:pt x="123" y="175"/>
                  </a:cubicBezTo>
                  <a:cubicBezTo>
                    <a:pt x="124" y="173"/>
                    <a:pt x="121" y="173"/>
                    <a:pt x="119" y="175"/>
                  </a:cubicBezTo>
                  <a:cubicBezTo>
                    <a:pt x="116" y="176"/>
                    <a:pt x="119" y="172"/>
                    <a:pt x="118" y="170"/>
                  </a:cubicBezTo>
                  <a:cubicBezTo>
                    <a:pt x="117" y="168"/>
                    <a:pt x="115" y="170"/>
                    <a:pt x="113" y="171"/>
                  </a:cubicBezTo>
                  <a:cubicBezTo>
                    <a:pt x="110" y="171"/>
                    <a:pt x="109" y="171"/>
                    <a:pt x="110" y="173"/>
                  </a:cubicBezTo>
                  <a:cubicBezTo>
                    <a:pt x="112" y="175"/>
                    <a:pt x="112" y="177"/>
                    <a:pt x="110" y="177"/>
                  </a:cubicBezTo>
                  <a:cubicBezTo>
                    <a:pt x="108" y="176"/>
                    <a:pt x="107" y="177"/>
                    <a:pt x="107" y="179"/>
                  </a:cubicBezTo>
                  <a:cubicBezTo>
                    <a:pt x="107" y="180"/>
                    <a:pt x="104" y="181"/>
                    <a:pt x="104" y="179"/>
                  </a:cubicBezTo>
                  <a:cubicBezTo>
                    <a:pt x="104" y="177"/>
                    <a:pt x="100" y="178"/>
                    <a:pt x="99" y="180"/>
                  </a:cubicBezTo>
                  <a:cubicBezTo>
                    <a:pt x="97" y="182"/>
                    <a:pt x="94" y="183"/>
                    <a:pt x="94" y="185"/>
                  </a:cubicBezTo>
                  <a:cubicBezTo>
                    <a:pt x="95" y="187"/>
                    <a:pt x="97" y="184"/>
                    <a:pt x="100" y="185"/>
                  </a:cubicBezTo>
                  <a:cubicBezTo>
                    <a:pt x="102" y="185"/>
                    <a:pt x="99" y="187"/>
                    <a:pt x="101" y="188"/>
                  </a:cubicBezTo>
                  <a:cubicBezTo>
                    <a:pt x="102" y="189"/>
                    <a:pt x="102" y="191"/>
                    <a:pt x="100" y="190"/>
                  </a:cubicBezTo>
                  <a:cubicBezTo>
                    <a:pt x="98" y="188"/>
                    <a:pt x="96" y="188"/>
                    <a:pt x="96" y="190"/>
                  </a:cubicBezTo>
                  <a:cubicBezTo>
                    <a:pt x="95" y="193"/>
                    <a:pt x="94" y="190"/>
                    <a:pt x="92" y="188"/>
                  </a:cubicBezTo>
                  <a:cubicBezTo>
                    <a:pt x="91" y="186"/>
                    <a:pt x="89" y="191"/>
                    <a:pt x="88" y="190"/>
                  </a:cubicBezTo>
                  <a:cubicBezTo>
                    <a:pt x="86" y="189"/>
                    <a:pt x="91" y="185"/>
                    <a:pt x="90" y="184"/>
                  </a:cubicBezTo>
                  <a:cubicBezTo>
                    <a:pt x="88" y="182"/>
                    <a:pt x="88" y="185"/>
                    <a:pt x="85" y="187"/>
                  </a:cubicBezTo>
                  <a:cubicBezTo>
                    <a:pt x="82" y="190"/>
                    <a:pt x="79" y="190"/>
                    <a:pt x="80" y="191"/>
                  </a:cubicBezTo>
                  <a:cubicBezTo>
                    <a:pt x="81" y="193"/>
                    <a:pt x="77" y="193"/>
                    <a:pt x="76" y="196"/>
                  </a:cubicBezTo>
                  <a:cubicBezTo>
                    <a:pt x="76" y="198"/>
                    <a:pt x="70" y="199"/>
                    <a:pt x="66" y="201"/>
                  </a:cubicBezTo>
                  <a:cubicBezTo>
                    <a:pt x="63" y="203"/>
                    <a:pt x="67" y="204"/>
                    <a:pt x="69" y="201"/>
                  </a:cubicBezTo>
                  <a:cubicBezTo>
                    <a:pt x="71" y="199"/>
                    <a:pt x="72" y="200"/>
                    <a:pt x="75" y="198"/>
                  </a:cubicBezTo>
                  <a:cubicBezTo>
                    <a:pt x="78" y="196"/>
                    <a:pt x="82" y="195"/>
                    <a:pt x="83" y="195"/>
                  </a:cubicBezTo>
                  <a:cubicBezTo>
                    <a:pt x="84" y="196"/>
                    <a:pt x="86" y="197"/>
                    <a:pt x="88" y="195"/>
                  </a:cubicBezTo>
                  <a:cubicBezTo>
                    <a:pt x="89" y="193"/>
                    <a:pt x="91" y="193"/>
                    <a:pt x="93" y="194"/>
                  </a:cubicBezTo>
                  <a:cubicBezTo>
                    <a:pt x="94" y="196"/>
                    <a:pt x="90" y="197"/>
                    <a:pt x="92" y="199"/>
                  </a:cubicBezTo>
                  <a:cubicBezTo>
                    <a:pt x="94" y="201"/>
                    <a:pt x="90" y="202"/>
                    <a:pt x="90" y="200"/>
                  </a:cubicBezTo>
                  <a:cubicBezTo>
                    <a:pt x="90" y="198"/>
                    <a:pt x="87" y="197"/>
                    <a:pt x="87" y="198"/>
                  </a:cubicBezTo>
                  <a:cubicBezTo>
                    <a:pt x="86" y="200"/>
                    <a:pt x="84" y="202"/>
                    <a:pt x="83" y="202"/>
                  </a:cubicBezTo>
                  <a:cubicBezTo>
                    <a:pt x="81" y="202"/>
                    <a:pt x="80" y="205"/>
                    <a:pt x="80" y="208"/>
                  </a:cubicBezTo>
                  <a:cubicBezTo>
                    <a:pt x="80" y="210"/>
                    <a:pt x="77" y="208"/>
                    <a:pt x="77" y="210"/>
                  </a:cubicBezTo>
                  <a:cubicBezTo>
                    <a:pt x="76" y="213"/>
                    <a:pt x="73" y="217"/>
                    <a:pt x="69" y="220"/>
                  </a:cubicBezTo>
                  <a:cubicBezTo>
                    <a:pt x="66" y="223"/>
                    <a:pt x="69" y="224"/>
                    <a:pt x="68" y="226"/>
                  </a:cubicBezTo>
                  <a:cubicBezTo>
                    <a:pt x="67" y="228"/>
                    <a:pt x="63" y="226"/>
                    <a:pt x="62" y="227"/>
                  </a:cubicBezTo>
                  <a:cubicBezTo>
                    <a:pt x="60" y="228"/>
                    <a:pt x="62" y="233"/>
                    <a:pt x="61" y="235"/>
                  </a:cubicBezTo>
                  <a:cubicBezTo>
                    <a:pt x="59" y="236"/>
                    <a:pt x="61" y="238"/>
                    <a:pt x="61" y="240"/>
                  </a:cubicBezTo>
                  <a:cubicBezTo>
                    <a:pt x="61" y="242"/>
                    <a:pt x="56" y="239"/>
                    <a:pt x="56" y="241"/>
                  </a:cubicBezTo>
                  <a:cubicBezTo>
                    <a:pt x="55" y="243"/>
                    <a:pt x="51" y="242"/>
                    <a:pt x="50" y="243"/>
                  </a:cubicBezTo>
                  <a:cubicBezTo>
                    <a:pt x="49" y="243"/>
                    <a:pt x="52" y="246"/>
                    <a:pt x="54" y="248"/>
                  </a:cubicBezTo>
                  <a:cubicBezTo>
                    <a:pt x="57" y="249"/>
                    <a:pt x="52" y="251"/>
                    <a:pt x="52" y="249"/>
                  </a:cubicBezTo>
                  <a:cubicBezTo>
                    <a:pt x="52" y="247"/>
                    <a:pt x="49" y="250"/>
                    <a:pt x="45" y="251"/>
                  </a:cubicBezTo>
                  <a:cubicBezTo>
                    <a:pt x="41" y="253"/>
                    <a:pt x="43" y="256"/>
                    <a:pt x="40" y="257"/>
                  </a:cubicBezTo>
                  <a:cubicBezTo>
                    <a:pt x="37" y="257"/>
                    <a:pt x="38" y="261"/>
                    <a:pt x="36" y="263"/>
                  </a:cubicBezTo>
                  <a:cubicBezTo>
                    <a:pt x="34" y="264"/>
                    <a:pt x="35" y="259"/>
                    <a:pt x="32" y="259"/>
                  </a:cubicBezTo>
                  <a:cubicBezTo>
                    <a:pt x="29" y="259"/>
                    <a:pt x="29" y="261"/>
                    <a:pt x="31" y="264"/>
                  </a:cubicBezTo>
                  <a:cubicBezTo>
                    <a:pt x="32" y="266"/>
                    <a:pt x="28" y="264"/>
                    <a:pt x="26" y="266"/>
                  </a:cubicBezTo>
                  <a:cubicBezTo>
                    <a:pt x="25" y="269"/>
                    <a:pt x="20" y="268"/>
                    <a:pt x="18" y="269"/>
                  </a:cubicBezTo>
                  <a:cubicBezTo>
                    <a:pt x="17" y="271"/>
                    <a:pt x="22" y="271"/>
                    <a:pt x="23" y="273"/>
                  </a:cubicBezTo>
                  <a:cubicBezTo>
                    <a:pt x="23" y="274"/>
                    <a:pt x="18" y="273"/>
                    <a:pt x="16" y="273"/>
                  </a:cubicBezTo>
                  <a:cubicBezTo>
                    <a:pt x="13" y="272"/>
                    <a:pt x="14" y="276"/>
                    <a:pt x="12" y="275"/>
                  </a:cubicBezTo>
                  <a:cubicBezTo>
                    <a:pt x="9" y="275"/>
                    <a:pt x="6" y="278"/>
                    <a:pt x="8" y="279"/>
                  </a:cubicBezTo>
                  <a:cubicBezTo>
                    <a:pt x="10" y="281"/>
                    <a:pt x="7" y="281"/>
                    <a:pt x="5" y="280"/>
                  </a:cubicBezTo>
                  <a:cubicBezTo>
                    <a:pt x="3" y="279"/>
                    <a:pt x="2" y="282"/>
                    <a:pt x="1" y="284"/>
                  </a:cubicBezTo>
                  <a:cubicBezTo>
                    <a:pt x="1" y="286"/>
                    <a:pt x="4" y="287"/>
                    <a:pt x="4" y="288"/>
                  </a:cubicBezTo>
                  <a:cubicBezTo>
                    <a:pt x="4" y="289"/>
                    <a:pt x="1" y="290"/>
                    <a:pt x="3" y="291"/>
                  </a:cubicBezTo>
                  <a:cubicBezTo>
                    <a:pt x="6" y="291"/>
                    <a:pt x="4" y="293"/>
                    <a:pt x="3" y="294"/>
                  </a:cubicBezTo>
                  <a:cubicBezTo>
                    <a:pt x="1" y="294"/>
                    <a:pt x="1" y="296"/>
                    <a:pt x="3" y="297"/>
                  </a:cubicBezTo>
                  <a:cubicBezTo>
                    <a:pt x="4" y="299"/>
                    <a:pt x="0" y="300"/>
                    <a:pt x="2" y="302"/>
                  </a:cubicBezTo>
                  <a:cubicBezTo>
                    <a:pt x="4" y="305"/>
                    <a:pt x="5" y="302"/>
                    <a:pt x="6" y="304"/>
                  </a:cubicBezTo>
                  <a:cubicBezTo>
                    <a:pt x="7" y="306"/>
                    <a:pt x="9" y="304"/>
                    <a:pt x="12" y="301"/>
                  </a:cubicBezTo>
                  <a:cubicBezTo>
                    <a:pt x="14" y="299"/>
                    <a:pt x="15" y="304"/>
                    <a:pt x="13" y="304"/>
                  </a:cubicBezTo>
                  <a:cubicBezTo>
                    <a:pt x="11" y="304"/>
                    <a:pt x="9" y="305"/>
                    <a:pt x="9" y="307"/>
                  </a:cubicBezTo>
                  <a:cubicBezTo>
                    <a:pt x="10" y="309"/>
                    <a:pt x="6" y="309"/>
                    <a:pt x="6" y="306"/>
                  </a:cubicBezTo>
                  <a:cubicBezTo>
                    <a:pt x="6" y="304"/>
                    <a:pt x="1" y="307"/>
                    <a:pt x="3" y="309"/>
                  </a:cubicBezTo>
                  <a:cubicBezTo>
                    <a:pt x="5" y="311"/>
                    <a:pt x="3" y="312"/>
                    <a:pt x="3" y="314"/>
                  </a:cubicBezTo>
                  <a:cubicBezTo>
                    <a:pt x="3" y="315"/>
                    <a:pt x="6" y="315"/>
                    <a:pt x="7" y="313"/>
                  </a:cubicBezTo>
                  <a:cubicBezTo>
                    <a:pt x="8" y="311"/>
                    <a:pt x="10" y="311"/>
                    <a:pt x="11" y="313"/>
                  </a:cubicBezTo>
                  <a:cubicBezTo>
                    <a:pt x="12" y="315"/>
                    <a:pt x="9" y="314"/>
                    <a:pt x="9" y="317"/>
                  </a:cubicBezTo>
                  <a:cubicBezTo>
                    <a:pt x="9" y="319"/>
                    <a:pt x="8" y="317"/>
                    <a:pt x="6" y="319"/>
                  </a:cubicBezTo>
                  <a:cubicBezTo>
                    <a:pt x="4" y="321"/>
                    <a:pt x="12" y="325"/>
                    <a:pt x="14" y="326"/>
                  </a:cubicBezTo>
                  <a:cubicBezTo>
                    <a:pt x="17" y="326"/>
                    <a:pt x="19" y="329"/>
                    <a:pt x="24" y="328"/>
                  </a:cubicBezTo>
                  <a:cubicBezTo>
                    <a:pt x="29" y="328"/>
                    <a:pt x="38" y="319"/>
                    <a:pt x="39" y="317"/>
                  </a:cubicBezTo>
                  <a:cubicBezTo>
                    <a:pt x="40" y="316"/>
                    <a:pt x="43" y="317"/>
                    <a:pt x="44" y="316"/>
                  </a:cubicBezTo>
                  <a:cubicBezTo>
                    <a:pt x="46" y="315"/>
                    <a:pt x="45" y="311"/>
                    <a:pt x="46" y="310"/>
                  </a:cubicBezTo>
                  <a:cubicBezTo>
                    <a:pt x="48" y="310"/>
                    <a:pt x="48" y="314"/>
                    <a:pt x="50" y="315"/>
                  </a:cubicBezTo>
                  <a:cubicBezTo>
                    <a:pt x="51" y="315"/>
                    <a:pt x="51" y="316"/>
                    <a:pt x="52" y="318"/>
                  </a:cubicBezTo>
                  <a:cubicBezTo>
                    <a:pt x="52" y="318"/>
                    <a:pt x="53" y="318"/>
                    <a:pt x="54" y="319"/>
                  </a:cubicBezTo>
                  <a:cubicBezTo>
                    <a:pt x="56" y="320"/>
                    <a:pt x="56" y="315"/>
                    <a:pt x="56" y="313"/>
                  </a:cubicBezTo>
                  <a:cubicBezTo>
                    <a:pt x="56" y="312"/>
                    <a:pt x="57" y="309"/>
                    <a:pt x="57" y="307"/>
                  </a:cubicBezTo>
                  <a:cubicBezTo>
                    <a:pt x="57" y="305"/>
                    <a:pt x="62" y="306"/>
                    <a:pt x="62" y="305"/>
                  </a:cubicBezTo>
                  <a:cubicBezTo>
                    <a:pt x="63" y="303"/>
                    <a:pt x="64" y="298"/>
                    <a:pt x="62" y="297"/>
                  </a:cubicBezTo>
                  <a:cubicBezTo>
                    <a:pt x="61" y="296"/>
                    <a:pt x="60" y="293"/>
                    <a:pt x="62" y="293"/>
                  </a:cubicBezTo>
                  <a:cubicBezTo>
                    <a:pt x="63" y="293"/>
                    <a:pt x="65" y="292"/>
                    <a:pt x="65" y="289"/>
                  </a:cubicBezTo>
                  <a:cubicBezTo>
                    <a:pt x="64" y="286"/>
                    <a:pt x="60" y="287"/>
                    <a:pt x="59" y="283"/>
                  </a:cubicBezTo>
                  <a:cubicBezTo>
                    <a:pt x="59" y="280"/>
                    <a:pt x="62" y="280"/>
                    <a:pt x="60" y="276"/>
                  </a:cubicBezTo>
                  <a:cubicBezTo>
                    <a:pt x="58" y="272"/>
                    <a:pt x="61" y="270"/>
                    <a:pt x="60" y="268"/>
                  </a:cubicBezTo>
                  <a:cubicBezTo>
                    <a:pt x="59" y="266"/>
                    <a:pt x="58" y="264"/>
                    <a:pt x="61" y="260"/>
                  </a:cubicBezTo>
                  <a:cubicBezTo>
                    <a:pt x="63" y="256"/>
                    <a:pt x="67" y="254"/>
                    <a:pt x="69" y="254"/>
                  </a:cubicBezTo>
                  <a:cubicBezTo>
                    <a:pt x="70" y="255"/>
                    <a:pt x="73" y="256"/>
                    <a:pt x="74" y="254"/>
                  </a:cubicBezTo>
                  <a:cubicBezTo>
                    <a:pt x="75" y="252"/>
                    <a:pt x="75" y="250"/>
                    <a:pt x="74" y="249"/>
                  </a:cubicBezTo>
                  <a:cubicBezTo>
                    <a:pt x="73" y="249"/>
                    <a:pt x="70" y="248"/>
                    <a:pt x="72" y="245"/>
                  </a:cubicBezTo>
                  <a:cubicBezTo>
                    <a:pt x="74" y="242"/>
                    <a:pt x="77" y="238"/>
                    <a:pt x="77" y="235"/>
                  </a:cubicBezTo>
                  <a:cubicBezTo>
                    <a:pt x="78" y="232"/>
                    <a:pt x="77" y="229"/>
                    <a:pt x="78" y="228"/>
                  </a:cubicBezTo>
                  <a:cubicBezTo>
                    <a:pt x="79" y="227"/>
                    <a:pt x="82" y="228"/>
                    <a:pt x="84" y="226"/>
                  </a:cubicBezTo>
                  <a:cubicBezTo>
                    <a:pt x="86" y="225"/>
                    <a:pt x="84" y="223"/>
                    <a:pt x="85" y="222"/>
                  </a:cubicBezTo>
                  <a:cubicBezTo>
                    <a:pt x="87" y="220"/>
                    <a:pt x="88" y="217"/>
                    <a:pt x="90" y="215"/>
                  </a:cubicBezTo>
                  <a:cubicBezTo>
                    <a:pt x="91" y="214"/>
                    <a:pt x="93" y="213"/>
                    <a:pt x="91" y="211"/>
                  </a:cubicBezTo>
                  <a:cubicBezTo>
                    <a:pt x="90" y="210"/>
                    <a:pt x="94" y="208"/>
                    <a:pt x="94" y="206"/>
                  </a:cubicBezTo>
                  <a:cubicBezTo>
                    <a:pt x="94" y="203"/>
                    <a:pt x="98" y="201"/>
                    <a:pt x="100" y="201"/>
                  </a:cubicBezTo>
                  <a:cubicBezTo>
                    <a:pt x="102" y="201"/>
                    <a:pt x="106" y="201"/>
                    <a:pt x="106" y="199"/>
                  </a:cubicBezTo>
                  <a:cubicBezTo>
                    <a:pt x="106" y="196"/>
                    <a:pt x="104" y="191"/>
                    <a:pt x="108" y="193"/>
                  </a:cubicBezTo>
                  <a:cubicBezTo>
                    <a:pt x="111" y="194"/>
                    <a:pt x="114" y="193"/>
                    <a:pt x="116" y="194"/>
                  </a:cubicBezTo>
                  <a:cubicBezTo>
                    <a:pt x="119" y="196"/>
                    <a:pt x="122" y="196"/>
                    <a:pt x="122" y="193"/>
                  </a:cubicBezTo>
                  <a:cubicBezTo>
                    <a:pt x="122" y="190"/>
                    <a:pt x="123" y="185"/>
                    <a:pt x="126" y="187"/>
                  </a:cubicBezTo>
                  <a:cubicBezTo>
                    <a:pt x="127" y="187"/>
                    <a:pt x="127" y="187"/>
                    <a:pt x="127" y="187"/>
                  </a:cubicBezTo>
                  <a:cubicBezTo>
                    <a:pt x="128" y="185"/>
                    <a:pt x="130" y="183"/>
                    <a:pt x="132" y="183"/>
                  </a:cubicBezTo>
                  <a:cubicBezTo>
                    <a:pt x="135" y="184"/>
                    <a:pt x="137" y="189"/>
                    <a:pt x="141" y="190"/>
                  </a:cubicBezTo>
                  <a:cubicBezTo>
                    <a:pt x="145" y="191"/>
                    <a:pt x="149" y="192"/>
                    <a:pt x="150" y="190"/>
                  </a:cubicBezTo>
                  <a:cubicBezTo>
                    <a:pt x="151" y="188"/>
                    <a:pt x="154" y="191"/>
                    <a:pt x="156" y="191"/>
                  </a:cubicBezTo>
                  <a:cubicBezTo>
                    <a:pt x="158" y="190"/>
                    <a:pt x="158" y="195"/>
                    <a:pt x="161" y="192"/>
                  </a:cubicBezTo>
                  <a:cubicBezTo>
                    <a:pt x="163" y="189"/>
                    <a:pt x="160" y="187"/>
                    <a:pt x="164" y="187"/>
                  </a:cubicBezTo>
                  <a:cubicBezTo>
                    <a:pt x="168" y="188"/>
                    <a:pt x="166" y="183"/>
                    <a:pt x="166" y="180"/>
                  </a:cubicBezTo>
                  <a:cubicBezTo>
                    <a:pt x="166" y="178"/>
                    <a:pt x="171" y="177"/>
                    <a:pt x="171" y="175"/>
                  </a:cubicBezTo>
                  <a:cubicBezTo>
                    <a:pt x="171" y="173"/>
                    <a:pt x="177" y="175"/>
                    <a:pt x="179" y="173"/>
                  </a:cubicBezTo>
                  <a:cubicBezTo>
                    <a:pt x="180" y="172"/>
                    <a:pt x="184" y="170"/>
                    <a:pt x="185" y="173"/>
                  </a:cubicBezTo>
                  <a:cubicBezTo>
                    <a:pt x="187" y="176"/>
                    <a:pt x="193" y="177"/>
                    <a:pt x="193" y="179"/>
                  </a:cubicBezTo>
                  <a:cubicBezTo>
                    <a:pt x="194" y="180"/>
                    <a:pt x="193" y="182"/>
                    <a:pt x="193" y="183"/>
                  </a:cubicBezTo>
                  <a:cubicBezTo>
                    <a:pt x="195" y="182"/>
                    <a:pt x="196" y="181"/>
                    <a:pt x="197" y="181"/>
                  </a:cubicBezTo>
                  <a:cubicBezTo>
                    <a:pt x="200" y="181"/>
                    <a:pt x="202" y="178"/>
                    <a:pt x="204" y="178"/>
                  </a:cubicBezTo>
                  <a:cubicBezTo>
                    <a:pt x="206" y="179"/>
                    <a:pt x="207" y="178"/>
                    <a:pt x="208" y="175"/>
                  </a:cubicBezTo>
                  <a:cubicBezTo>
                    <a:pt x="206" y="174"/>
                    <a:pt x="202" y="174"/>
                    <a:pt x="202" y="176"/>
                  </a:cubicBezTo>
                  <a:close/>
                  <a:moveTo>
                    <a:pt x="58" y="23"/>
                  </a:moveTo>
                  <a:cubicBezTo>
                    <a:pt x="62" y="24"/>
                    <a:pt x="55" y="28"/>
                    <a:pt x="53" y="31"/>
                  </a:cubicBezTo>
                  <a:cubicBezTo>
                    <a:pt x="52" y="35"/>
                    <a:pt x="59" y="38"/>
                    <a:pt x="62" y="40"/>
                  </a:cubicBezTo>
                  <a:cubicBezTo>
                    <a:pt x="64" y="43"/>
                    <a:pt x="71" y="42"/>
                    <a:pt x="73" y="41"/>
                  </a:cubicBezTo>
                  <a:cubicBezTo>
                    <a:pt x="75" y="39"/>
                    <a:pt x="75" y="34"/>
                    <a:pt x="78" y="35"/>
                  </a:cubicBezTo>
                  <a:cubicBezTo>
                    <a:pt x="81" y="35"/>
                    <a:pt x="79" y="32"/>
                    <a:pt x="81" y="31"/>
                  </a:cubicBezTo>
                  <a:cubicBezTo>
                    <a:pt x="84" y="30"/>
                    <a:pt x="84" y="33"/>
                    <a:pt x="82" y="36"/>
                  </a:cubicBezTo>
                  <a:cubicBezTo>
                    <a:pt x="80" y="38"/>
                    <a:pt x="86" y="38"/>
                    <a:pt x="89" y="35"/>
                  </a:cubicBezTo>
                  <a:cubicBezTo>
                    <a:pt x="92" y="32"/>
                    <a:pt x="93" y="35"/>
                    <a:pt x="92" y="38"/>
                  </a:cubicBezTo>
                  <a:cubicBezTo>
                    <a:pt x="92" y="41"/>
                    <a:pt x="85" y="39"/>
                    <a:pt x="83" y="42"/>
                  </a:cubicBezTo>
                  <a:cubicBezTo>
                    <a:pt x="80" y="45"/>
                    <a:pt x="73" y="43"/>
                    <a:pt x="70" y="46"/>
                  </a:cubicBezTo>
                  <a:cubicBezTo>
                    <a:pt x="67" y="50"/>
                    <a:pt x="73" y="50"/>
                    <a:pt x="77" y="49"/>
                  </a:cubicBezTo>
                  <a:cubicBezTo>
                    <a:pt x="82" y="48"/>
                    <a:pt x="90" y="48"/>
                    <a:pt x="93" y="49"/>
                  </a:cubicBezTo>
                  <a:cubicBezTo>
                    <a:pt x="97" y="49"/>
                    <a:pt x="91" y="50"/>
                    <a:pt x="86" y="50"/>
                  </a:cubicBezTo>
                  <a:cubicBezTo>
                    <a:pt x="81" y="50"/>
                    <a:pt x="79" y="52"/>
                    <a:pt x="79" y="53"/>
                  </a:cubicBezTo>
                  <a:cubicBezTo>
                    <a:pt x="79" y="55"/>
                    <a:pt x="72" y="52"/>
                    <a:pt x="71" y="55"/>
                  </a:cubicBezTo>
                  <a:cubicBezTo>
                    <a:pt x="71" y="58"/>
                    <a:pt x="78" y="60"/>
                    <a:pt x="79" y="61"/>
                  </a:cubicBezTo>
                  <a:cubicBezTo>
                    <a:pt x="80" y="63"/>
                    <a:pt x="85" y="62"/>
                    <a:pt x="87" y="62"/>
                  </a:cubicBezTo>
                  <a:cubicBezTo>
                    <a:pt x="89" y="63"/>
                    <a:pt x="84" y="65"/>
                    <a:pt x="83" y="65"/>
                  </a:cubicBezTo>
                  <a:cubicBezTo>
                    <a:pt x="83" y="66"/>
                    <a:pt x="89" y="68"/>
                    <a:pt x="90" y="69"/>
                  </a:cubicBezTo>
                  <a:cubicBezTo>
                    <a:pt x="91" y="71"/>
                    <a:pt x="95" y="70"/>
                    <a:pt x="95" y="68"/>
                  </a:cubicBezTo>
                  <a:cubicBezTo>
                    <a:pt x="95" y="65"/>
                    <a:pt x="99" y="55"/>
                    <a:pt x="104" y="53"/>
                  </a:cubicBezTo>
                  <a:cubicBezTo>
                    <a:pt x="110" y="51"/>
                    <a:pt x="107" y="50"/>
                    <a:pt x="108" y="46"/>
                  </a:cubicBezTo>
                  <a:cubicBezTo>
                    <a:pt x="108" y="43"/>
                    <a:pt x="113" y="46"/>
                    <a:pt x="111" y="43"/>
                  </a:cubicBezTo>
                  <a:cubicBezTo>
                    <a:pt x="110" y="41"/>
                    <a:pt x="111" y="40"/>
                    <a:pt x="114" y="37"/>
                  </a:cubicBezTo>
                  <a:cubicBezTo>
                    <a:pt x="118" y="33"/>
                    <a:pt x="120" y="36"/>
                    <a:pt x="124" y="34"/>
                  </a:cubicBezTo>
                  <a:cubicBezTo>
                    <a:pt x="128" y="32"/>
                    <a:pt x="130" y="35"/>
                    <a:pt x="125" y="36"/>
                  </a:cubicBezTo>
                  <a:cubicBezTo>
                    <a:pt x="121" y="36"/>
                    <a:pt x="123" y="40"/>
                    <a:pt x="127" y="42"/>
                  </a:cubicBezTo>
                  <a:cubicBezTo>
                    <a:pt x="130" y="43"/>
                    <a:pt x="127" y="44"/>
                    <a:pt x="129" y="45"/>
                  </a:cubicBezTo>
                  <a:cubicBezTo>
                    <a:pt x="132" y="45"/>
                    <a:pt x="131" y="49"/>
                    <a:pt x="128" y="52"/>
                  </a:cubicBezTo>
                  <a:cubicBezTo>
                    <a:pt x="125" y="56"/>
                    <a:pt x="129" y="56"/>
                    <a:pt x="136" y="54"/>
                  </a:cubicBezTo>
                  <a:cubicBezTo>
                    <a:pt x="142" y="51"/>
                    <a:pt x="138" y="56"/>
                    <a:pt x="140" y="58"/>
                  </a:cubicBezTo>
                  <a:cubicBezTo>
                    <a:pt x="142" y="60"/>
                    <a:pt x="147" y="56"/>
                    <a:pt x="150" y="53"/>
                  </a:cubicBezTo>
                  <a:cubicBezTo>
                    <a:pt x="153" y="50"/>
                    <a:pt x="157" y="50"/>
                    <a:pt x="157" y="48"/>
                  </a:cubicBezTo>
                  <a:cubicBezTo>
                    <a:pt x="157" y="46"/>
                    <a:pt x="154" y="46"/>
                    <a:pt x="152" y="47"/>
                  </a:cubicBezTo>
                  <a:cubicBezTo>
                    <a:pt x="149" y="48"/>
                    <a:pt x="143" y="47"/>
                    <a:pt x="145" y="45"/>
                  </a:cubicBezTo>
                  <a:cubicBezTo>
                    <a:pt x="147" y="43"/>
                    <a:pt x="147" y="42"/>
                    <a:pt x="144" y="42"/>
                  </a:cubicBezTo>
                  <a:cubicBezTo>
                    <a:pt x="140" y="43"/>
                    <a:pt x="135" y="41"/>
                    <a:pt x="137" y="40"/>
                  </a:cubicBezTo>
                  <a:cubicBezTo>
                    <a:pt x="140" y="39"/>
                    <a:pt x="135" y="35"/>
                    <a:pt x="133" y="35"/>
                  </a:cubicBezTo>
                  <a:cubicBezTo>
                    <a:pt x="130" y="36"/>
                    <a:pt x="131" y="33"/>
                    <a:pt x="131" y="31"/>
                  </a:cubicBezTo>
                  <a:cubicBezTo>
                    <a:pt x="131" y="29"/>
                    <a:pt x="124" y="28"/>
                    <a:pt x="126" y="27"/>
                  </a:cubicBezTo>
                  <a:cubicBezTo>
                    <a:pt x="127" y="27"/>
                    <a:pt x="122" y="25"/>
                    <a:pt x="121" y="26"/>
                  </a:cubicBezTo>
                  <a:cubicBezTo>
                    <a:pt x="120" y="28"/>
                    <a:pt x="118" y="27"/>
                    <a:pt x="118" y="25"/>
                  </a:cubicBezTo>
                  <a:cubicBezTo>
                    <a:pt x="118" y="23"/>
                    <a:pt x="113" y="24"/>
                    <a:pt x="111" y="24"/>
                  </a:cubicBezTo>
                  <a:cubicBezTo>
                    <a:pt x="109" y="24"/>
                    <a:pt x="110" y="19"/>
                    <a:pt x="108" y="18"/>
                  </a:cubicBezTo>
                  <a:cubicBezTo>
                    <a:pt x="105" y="16"/>
                    <a:pt x="103" y="21"/>
                    <a:pt x="101" y="20"/>
                  </a:cubicBezTo>
                  <a:cubicBezTo>
                    <a:pt x="99" y="20"/>
                    <a:pt x="102" y="17"/>
                    <a:pt x="103" y="15"/>
                  </a:cubicBezTo>
                  <a:cubicBezTo>
                    <a:pt x="104" y="13"/>
                    <a:pt x="96" y="10"/>
                    <a:pt x="95" y="12"/>
                  </a:cubicBezTo>
                  <a:cubicBezTo>
                    <a:pt x="94" y="14"/>
                    <a:pt x="92" y="9"/>
                    <a:pt x="90" y="8"/>
                  </a:cubicBezTo>
                  <a:cubicBezTo>
                    <a:pt x="89" y="8"/>
                    <a:pt x="90" y="12"/>
                    <a:pt x="88" y="12"/>
                  </a:cubicBezTo>
                  <a:cubicBezTo>
                    <a:pt x="87" y="12"/>
                    <a:pt x="85" y="14"/>
                    <a:pt x="87" y="16"/>
                  </a:cubicBezTo>
                  <a:cubicBezTo>
                    <a:pt x="90" y="18"/>
                    <a:pt x="93" y="27"/>
                    <a:pt x="92" y="28"/>
                  </a:cubicBezTo>
                  <a:cubicBezTo>
                    <a:pt x="92" y="29"/>
                    <a:pt x="84" y="22"/>
                    <a:pt x="83" y="18"/>
                  </a:cubicBezTo>
                  <a:cubicBezTo>
                    <a:pt x="83" y="14"/>
                    <a:pt x="79" y="11"/>
                    <a:pt x="78" y="14"/>
                  </a:cubicBezTo>
                  <a:cubicBezTo>
                    <a:pt x="77" y="16"/>
                    <a:pt x="74" y="17"/>
                    <a:pt x="75" y="20"/>
                  </a:cubicBezTo>
                  <a:cubicBezTo>
                    <a:pt x="76" y="23"/>
                    <a:pt x="73" y="24"/>
                    <a:pt x="73" y="22"/>
                  </a:cubicBezTo>
                  <a:cubicBezTo>
                    <a:pt x="73" y="19"/>
                    <a:pt x="68" y="17"/>
                    <a:pt x="66" y="17"/>
                  </a:cubicBezTo>
                  <a:cubicBezTo>
                    <a:pt x="65" y="17"/>
                    <a:pt x="71" y="15"/>
                    <a:pt x="73" y="14"/>
                  </a:cubicBezTo>
                  <a:cubicBezTo>
                    <a:pt x="76" y="13"/>
                    <a:pt x="71" y="11"/>
                    <a:pt x="69" y="13"/>
                  </a:cubicBezTo>
                  <a:cubicBezTo>
                    <a:pt x="66" y="14"/>
                    <a:pt x="63" y="12"/>
                    <a:pt x="62" y="14"/>
                  </a:cubicBezTo>
                  <a:cubicBezTo>
                    <a:pt x="60" y="16"/>
                    <a:pt x="59" y="14"/>
                    <a:pt x="56" y="13"/>
                  </a:cubicBezTo>
                  <a:cubicBezTo>
                    <a:pt x="54" y="13"/>
                    <a:pt x="52" y="17"/>
                    <a:pt x="50" y="16"/>
                  </a:cubicBezTo>
                  <a:cubicBezTo>
                    <a:pt x="48" y="15"/>
                    <a:pt x="47" y="20"/>
                    <a:pt x="50" y="24"/>
                  </a:cubicBezTo>
                  <a:cubicBezTo>
                    <a:pt x="53" y="28"/>
                    <a:pt x="55" y="23"/>
                    <a:pt x="58" y="23"/>
                  </a:cubicBezTo>
                  <a:close/>
                  <a:moveTo>
                    <a:pt x="51" y="38"/>
                  </a:moveTo>
                  <a:cubicBezTo>
                    <a:pt x="53" y="38"/>
                    <a:pt x="55" y="42"/>
                    <a:pt x="57" y="42"/>
                  </a:cubicBezTo>
                  <a:cubicBezTo>
                    <a:pt x="57" y="42"/>
                    <a:pt x="53" y="37"/>
                    <a:pt x="51" y="35"/>
                  </a:cubicBezTo>
                  <a:cubicBezTo>
                    <a:pt x="49" y="32"/>
                    <a:pt x="49" y="30"/>
                    <a:pt x="46" y="31"/>
                  </a:cubicBezTo>
                  <a:cubicBezTo>
                    <a:pt x="43" y="32"/>
                    <a:pt x="49" y="37"/>
                    <a:pt x="51" y="38"/>
                  </a:cubicBezTo>
                  <a:close/>
                  <a:moveTo>
                    <a:pt x="108" y="9"/>
                  </a:moveTo>
                  <a:cubicBezTo>
                    <a:pt x="109" y="10"/>
                    <a:pt x="105" y="10"/>
                    <a:pt x="107" y="12"/>
                  </a:cubicBezTo>
                  <a:cubicBezTo>
                    <a:pt x="112" y="17"/>
                    <a:pt x="133" y="11"/>
                    <a:pt x="136" y="13"/>
                  </a:cubicBezTo>
                  <a:cubicBezTo>
                    <a:pt x="139" y="14"/>
                    <a:pt x="118" y="16"/>
                    <a:pt x="119" y="18"/>
                  </a:cubicBezTo>
                  <a:cubicBezTo>
                    <a:pt x="120" y="21"/>
                    <a:pt x="137" y="22"/>
                    <a:pt x="138" y="21"/>
                  </a:cubicBezTo>
                  <a:cubicBezTo>
                    <a:pt x="139" y="20"/>
                    <a:pt x="142" y="24"/>
                    <a:pt x="148" y="24"/>
                  </a:cubicBezTo>
                  <a:cubicBezTo>
                    <a:pt x="153" y="25"/>
                    <a:pt x="153" y="22"/>
                    <a:pt x="157" y="22"/>
                  </a:cubicBezTo>
                  <a:cubicBezTo>
                    <a:pt x="161" y="22"/>
                    <a:pt x="167" y="20"/>
                    <a:pt x="167" y="17"/>
                  </a:cubicBezTo>
                  <a:cubicBezTo>
                    <a:pt x="167" y="15"/>
                    <a:pt x="179" y="12"/>
                    <a:pt x="178" y="8"/>
                  </a:cubicBezTo>
                  <a:cubicBezTo>
                    <a:pt x="177" y="4"/>
                    <a:pt x="165" y="7"/>
                    <a:pt x="162" y="5"/>
                  </a:cubicBezTo>
                  <a:cubicBezTo>
                    <a:pt x="159" y="4"/>
                    <a:pt x="152" y="2"/>
                    <a:pt x="150" y="4"/>
                  </a:cubicBezTo>
                  <a:cubicBezTo>
                    <a:pt x="149" y="7"/>
                    <a:pt x="147" y="7"/>
                    <a:pt x="146" y="6"/>
                  </a:cubicBezTo>
                  <a:cubicBezTo>
                    <a:pt x="145" y="5"/>
                    <a:pt x="146" y="0"/>
                    <a:pt x="141" y="1"/>
                  </a:cubicBezTo>
                  <a:cubicBezTo>
                    <a:pt x="136" y="3"/>
                    <a:pt x="141" y="8"/>
                    <a:pt x="140" y="9"/>
                  </a:cubicBezTo>
                  <a:cubicBezTo>
                    <a:pt x="139" y="10"/>
                    <a:pt x="134" y="8"/>
                    <a:pt x="133" y="5"/>
                  </a:cubicBezTo>
                  <a:cubicBezTo>
                    <a:pt x="133" y="3"/>
                    <a:pt x="127" y="8"/>
                    <a:pt x="127" y="5"/>
                  </a:cubicBezTo>
                  <a:cubicBezTo>
                    <a:pt x="126" y="2"/>
                    <a:pt x="119" y="0"/>
                    <a:pt x="118" y="0"/>
                  </a:cubicBezTo>
                  <a:cubicBezTo>
                    <a:pt x="117" y="0"/>
                    <a:pt x="119" y="2"/>
                    <a:pt x="119" y="4"/>
                  </a:cubicBezTo>
                  <a:cubicBezTo>
                    <a:pt x="118" y="5"/>
                    <a:pt x="114" y="2"/>
                    <a:pt x="113" y="2"/>
                  </a:cubicBezTo>
                  <a:cubicBezTo>
                    <a:pt x="111" y="2"/>
                    <a:pt x="114" y="5"/>
                    <a:pt x="113" y="7"/>
                  </a:cubicBezTo>
                  <a:cubicBezTo>
                    <a:pt x="112" y="8"/>
                    <a:pt x="109" y="2"/>
                    <a:pt x="107" y="2"/>
                  </a:cubicBezTo>
                  <a:cubicBezTo>
                    <a:pt x="104" y="2"/>
                    <a:pt x="105" y="5"/>
                    <a:pt x="103" y="5"/>
                  </a:cubicBezTo>
                  <a:cubicBezTo>
                    <a:pt x="102" y="5"/>
                    <a:pt x="106" y="8"/>
                    <a:pt x="108" y="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16" name="Google Shape;2016;p124"/>
            <p:cNvSpPr/>
            <p:nvPr/>
          </p:nvSpPr>
          <p:spPr>
            <a:xfrm>
              <a:off x="8539163" y="1481138"/>
              <a:ext cx="74613" cy="28575"/>
            </a:xfrm>
            <a:custGeom>
              <a:avLst/>
              <a:gdLst/>
              <a:ahLst/>
              <a:cxnLst/>
              <a:rect l="l" t="t" r="r" b="b"/>
              <a:pathLst>
                <a:path w="27" h="10" extrusionOk="0">
                  <a:moveTo>
                    <a:pt x="13" y="1"/>
                  </a:moveTo>
                  <a:cubicBezTo>
                    <a:pt x="11" y="2"/>
                    <a:pt x="0" y="1"/>
                    <a:pt x="3" y="4"/>
                  </a:cubicBezTo>
                  <a:cubicBezTo>
                    <a:pt x="5" y="6"/>
                    <a:pt x="14" y="5"/>
                    <a:pt x="18" y="7"/>
                  </a:cubicBezTo>
                  <a:cubicBezTo>
                    <a:pt x="22" y="10"/>
                    <a:pt x="27" y="8"/>
                    <a:pt x="27" y="6"/>
                  </a:cubicBezTo>
                  <a:cubicBezTo>
                    <a:pt x="27" y="4"/>
                    <a:pt x="14" y="0"/>
                    <a:pt x="13" y="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17" name="Google Shape;2017;p124"/>
            <p:cNvSpPr/>
            <p:nvPr/>
          </p:nvSpPr>
          <p:spPr>
            <a:xfrm>
              <a:off x="7210425" y="2047875"/>
              <a:ext cx="385763" cy="384175"/>
            </a:xfrm>
            <a:custGeom>
              <a:avLst/>
              <a:gdLst/>
              <a:ahLst/>
              <a:cxnLst/>
              <a:rect l="l" t="t" r="r" b="b"/>
              <a:pathLst>
                <a:path w="138" h="138" extrusionOk="0">
                  <a:moveTo>
                    <a:pt x="130" y="15"/>
                  </a:moveTo>
                  <a:cubicBezTo>
                    <a:pt x="128" y="13"/>
                    <a:pt x="126" y="16"/>
                    <a:pt x="122" y="17"/>
                  </a:cubicBezTo>
                  <a:cubicBezTo>
                    <a:pt x="118" y="17"/>
                    <a:pt x="107" y="8"/>
                    <a:pt x="104" y="4"/>
                  </a:cubicBezTo>
                  <a:cubicBezTo>
                    <a:pt x="102" y="0"/>
                    <a:pt x="97" y="3"/>
                    <a:pt x="99" y="6"/>
                  </a:cubicBezTo>
                  <a:cubicBezTo>
                    <a:pt x="102" y="9"/>
                    <a:pt x="99" y="10"/>
                    <a:pt x="99" y="15"/>
                  </a:cubicBezTo>
                  <a:cubicBezTo>
                    <a:pt x="99" y="19"/>
                    <a:pt x="96" y="19"/>
                    <a:pt x="96" y="22"/>
                  </a:cubicBezTo>
                  <a:cubicBezTo>
                    <a:pt x="97" y="25"/>
                    <a:pt x="93" y="24"/>
                    <a:pt x="90" y="25"/>
                  </a:cubicBezTo>
                  <a:cubicBezTo>
                    <a:pt x="87" y="25"/>
                    <a:pt x="90" y="28"/>
                    <a:pt x="87" y="29"/>
                  </a:cubicBezTo>
                  <a:cubicBezTo>
                    <a:pt x="83" y="31"/>
                    <a:pt x="83" y="33"/>
                    <a:pt x="85" y="34"/>
                  </a:cubicBezTo>
                  <a:cubicBezTo>
                    <a:pt x="87" y="35"/>
                    <a:pt x="86" y="38"/>
                    <a:pt x="85" y="40"/>
                  </a:cubicBezTo>
                  <a:cubicBezTo>
                    <a:pt x="85" y="42"/>
                    <a:pt x="87" y="41"/>
                    <a:pt x="89" y="39"/>
                  </a:cubicBezTo>
                  <a:cubicBezTo>
                    <a:pt x="91" y="36"/>
                    <a:pt x="93" y="40"/>
                    <a:pt x="93" y="38"/>
                  </a:cubicBezTo>
                  <a:cubicBezTo>
                    <a:pt x="94" y="35"/>
                    <a:pt x="88" y="34"/>
                    <a:pt x="89" y="32"/>
                  </a:cubicBezTo>
                  <a:cubicBezTo>
                    <a:pt x="89" y="29"/>
                    <a:pt x="93" y="32"/>
                    <a:pt x="95" y="31"/>
                  </a:cubicBezTo>
                  <a:cubicBezTo>
                    <a:pt x="98" y="30"/>
                    <a:pt x="104" y="31"/>
                    <a:pt x="107" y="34"/>
                  </a:cubicBezTo>
                  <a:cubicBezTo>
                    <a:pt x="111" y="37"/>
                    <a:pt x="112" y="36"/>
                    <a:pt x="113" y="32"/>
                  </a:cubicBezTo>
                  <a:cubicBezTo>
                    <a:pt x="113" y="28"/>
                    <a:pt x="119" y="26"/>
                    <a:pt x="124" y="26"/>
                  </a:cubicBezTo>
                  <a:cubicBezTo>
                    <a:pt x="130" y="26"/>
                    <a:pt x="130" y="24"/>
                    <a:pt x="129" y="23"/>
                  </a:cubicBezTo>
                  <a:cubicBezTo>
                    <a:pt x="127" y="21"/>
                    <a:pt x="138" y="15"/>
                    <a:pt x="137" y="13"/>
                  </a:cubicBezTo>
                  <a:cubicBezTo>
                    <a:pt x="137" y="11"/>
                    <a:pt x="132" y="17"/>
                    <a:pt x="130" y="15"/>
                  </a:cubicBezTo>
                  <a:close/>
                  <a:moveTo>
                    <a:pt x="86" y="47"/>
                  </a:moveTo>
                  <a:cubicBezTo>
                    <a:pt x="84" y="49"/>
                    <a:pt x="82" y="56"/>
                    <a:pt x="85" y="58"/>
                  </a:cubicBezTo>
                  <a:cubicBezTo>
                    <a:pt x="88" y="60"/>
                    <a:pt x="81" y="64"/>
                    <a:pt x="81" y="69"/>
                  </a:cubicBezTo>
                  <a:cubicBezTo>
                    <a:pt x="81" y="73"/>
                    <a:pt x="77" y="73"/>
                    <a:pt x="76" y="77"/>
                  </a:cubicBezTo>
                  <a:cubicBezTo>
                    <a:pt x="75" y="80"/>
                    <a:pt x="73" y="79"/>
                    <a:pt x="69" y="82"/>
                  </a:cubicBezTo>
                  <a:cubicBezTo>
                    <a:pt x="64" y="85"/>
                    <a:pt x="62" y="82"/>
                    <a:pt x="63" y="80"/>
                  </a:cubicBezTo>
                  <a:cubicBezTo>
                    <a:pt x="64" y="78"/>
                    <a:pt x="57" y="81"/>
                    <a:pt x="57" y="86"/>
                  </a:cubicBezTo>
                  <a:cubicBezTo>
                    <a:pt x="58" y="91"/>
                    <a:pt x="51" y="92"/>
                    <a:pt x="52" y="94"/>
                  </a:cubicBezTo>
                  <a:cubicBezTo>
                    <a:pt x="54" y="97"/>
                    <a:pt x="47" y="98"/>
                    <a:pt x="47" y="96"/>
                  </a:cubicBezTo>
                  <a:cubicBezTo>
                    <a:pt x="48" y="94"/>
                    <a:pt x="43" y="95"/>
                    <a:pt x="38" y="97"/>
                  </a:cubicBezTo>
                  <a:cubicBezTo>
                    <a:pt x="32" y="99"/>
                    <a:pt x="29" y="95"/>
                    <a:pt x="26" y="98"/>
                  </a:cubicBezTo>
                  <a:cubicBezTo>
                    <a:pt x="23" y="101"/>
                    <a:pt x="17" y="106"/>
                    <a:pt x="13" y="107"/>
                  </a:cubicBezTo>
                  <a:cubicBezTo>
                    <a:pt x="9" y="108"/>
                    <a:pt x="12" y="113"/>
                    <a:pt x="13" y="112"/>
                  </a:cubicBezTo>
                  <a:cubicBezTo>
                    <a:pt x="16" y="110"/>
                    <a:pt x="21" y="112"/>
                    <a:pt x="22" y="110"/>
                  </a:cubicBezTo>
                  <a:cubicBezTo>
                    <a:pt x="24" y="108"/>
                    <a:pt x="35" y="105"/>
                    <a:pt x="42" y="105"/>
                  </a:cubicBezTo>
                  <a:cubicBezTo>
                    <a:pt x="49" y="104"/>
                    <a:pt x="45" y="108"/>
                    <a:pt x="46" y="112"/>
                  </a:cubicBezTo>
                  <a:cubicBezTo>
                    <a:pt x="46" y="116"/>
                    <a:pt x="52" y="115"/>
                    <a:pt x="55" y="111"/>
                  </a:cubicBezTo>
                  <a:cubicBezTo>
                    <a:pt x="58" y="108"/>
                    <a:pt x="61" y="108"/>
                    <a:pt x="58" y="106"/>
                  </a:cubicBezTo>
                  <a:cubicBezTo>
                    <a:pt x="55" y="104"/>
                    <a:pt x="59" y="102"/>
                    <a:pt x="60" y="105"/>
                  </a:cubicBezTo>
                  <a:cubicBezTo>
                    <a:pt x="62" y="108"/>
                    <a:pt x="68" y="108"/>
                    <a:pt x="71" y="104"/>
                  </a:cubicBezTo>
                  <a:cubicBezTo>
                    <a:pt x="73" y="100"/>
                    <a:pt x="74" y="105"/>
                    <a:pt x="77" y="104"/>
                  </a:cubicBezTo>
                  <a:cubicBezTo>
                    <a:pt x="79" y="104"/>
                    <a:pt x="81" y="97"/>
                    <a:pt x="81" y="100"/>
                  </a:cubicBezTo>
                  <a:cubicBezTo>
                    <a:pt x="82" y="102"/>
                    <a:pt x="86" y="102"/>
                    <a:pt x="89" y="99"/>
                  </a:cubicBezTo>
                  <a:cubicBezTo>
                    <a:pt x="92" y="95"/>
                    <a:pt x="89" y="90"/>
                    <a:pt x="91" y="87"/>
                  </a:cubicBezTo>
                  <a:cubicBezTo>
                    <a:pt x="93" y="84"/>
                    <a:pt x="95" y="78"/>
                    <a:pt x="93" y="75"/>
                  </a:cubicBezTo>
                  <a:cubicBezTo>
                    <a:pt x="91" y="71"/>
                    <a:pt x="97" y="69"/>
                    <a:pt x="100" y="66"/>
                  </a:cubicBezTo>
                  <a:cubicBezTo>
                    <a:pt x="103" y="63"/>
                    <a:pt x="97" y="49"/>
                    <a:pt x="97" y="45"/>
                  </a:cubicBezTo>
                  <a:cubicBezTo>
                    <a:pt x="96" y="40"/>
                    <a:pt x="89" y="46"/>
                    <a:pt x="86" y="47"/>
                  </a:cubicBezTo>
                  <a:close/>
                  <a:moveTo>
                    <a:pt x="34" y="109"/>
                  </a:moveTo>
                  <a:cubicBezTo>
                    <a:pt x="33" y="112"/>
                    <a:pt x="30" y="111"/>
                    <a:pt x="26" y="111"/>
                  </a:cubicBezTo>
                  <a:cubicBezTo>
                    <a:pt x="23" y="112"/>
                    <a:pt x="22" y="121"/>
                    <a:pt x="25" y="122"/>
                  </a:cubicBezTo>
                  <a:cubicBezTo>
                    <a:pt x="27" y="123"/>
                    <a:pt x="29" y="123"/>
                    <a:pt x="30" y="120"/>
                  </a:cubicBezTo>
                  <a:cubicBezTo>
                    <a:pt x="30" y="117"/>
                    <a:pt x="34" y="116"/>
                    <a:pt x="37" y="117"/>
                  </a:cubicBezTo>
                  <a:cubicBezTo>
                    <a:pt x="39" y="119"/>
                    <a:pt x="42" y="114"/>
                    <a:pt x="42" y="110"/>
                  </a:cubicBezTo>
                  <a:cubicBezTo>
                    <a:pt x="42" y="107"/>
                    <a:pt x="35" y="107"/>
                    <a:pt x="34" y="109"/>
                  </a:cubicBezTo>
                  <a:close/>
                  <a:moveTo>
                    <a:pt x="18" y="119"/>
                  </a:moveTo>
                  <a:cubicBezTo>
                    <a:pt x="18" y="116"/>
                    <a:pt x="12" y="117"/>
                    <a:pt x="12" y="114"/>
                  </a:cubicBezTo>
                  <a:cubicBezTo>
                    <a:pt x="12" y="112"/>
                    <a:pt x="8" y="114"/>
                    <a:pt x="5" y="116"/>
                  </a:cubicBezTo>
                  <a:cubicBezTo>
                    <a:pt x="1" y="119"/>
                    <a:pt x="0" y="119"/>
                    <a:pt x="1" y="122"/>
                  </a:cubicBezTo>
                  <a:cubicBezTo>
                    <a:pt x="3" y="124"/>
                    <a:pt x="5" y="122"/>
                    <a:pt x="6" y="119"/>
                  </a:cubicBezTo>
                  <a:cubicBezTo>
                    <a:pt x="7" y="117"/>
                    <a:pt x="9" y="123"/>
                    <a:pt x="7" y="128"/>
                  </a:cubicBezTo>
                  <a:cubicBezTo>
                    <a:pt x="5" y="132"/>
                    <a:pt x="7" y="138"/>
                    <a:pt x="10" y="137"/>
                  </a:cubicBezTo>
                  <a:cubicBezTo>
                    <a:pt x="13" y="137"/>
                    <a:pt x="16" y="128"/>
                    <a:pt x="19" y="124"/>
                  </a:cubicBezTo>
                  <a:cubicBezTo>
                    <a:pt x="23" y="119"/>
                    <a:pt x="18" y="121"/>
                    <a:pt x="18" y="11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18" name="Google Shape;2018;p124"/>
            <p:cNvSpPr/>
            <p:nvPr/>
          </p:nvSpPr>
          <p:spPr>
            <a:xfrm>
              <a:off x="5983288" y="1812925"/>
              <a:ext cx="1347789" cy="935038"/>
            </a:xfrm>
            <a:custGeom>
              <a:avLst/>
              <a:gdLst/>
              <a:ahLst/>
              <a:cxnLst/>
              <a:rect l="l" t="t" r="r" b="b"/>
              <a:pathLst>
                <a:path w="483" h="335" extrusionOk="0">
                  <a:moveTo>
                    <a:pt x="481" y="60"/>
                  </a:moveTo>
                  <a:cubicBezTo>
                    <a:pt x="481" y="56"/>
                    <a:pt x="476" y="57"/>
                    <a:pt x="474" y="58"/>
                  </a:cubicBezTo>
                  <a:cubicBezTo>
                    <a:pt x="473" y="59"/>
                    <a:pt x="468" y="58"/>
                    <a:pt x="466" y="61"/>
                  </a:cubicBezTo>
                  <a:cubicBezTo>
                    <a:pt x="465" y="64"/>
                    <a:pt x="463" y="62"/>
                    <a:pt x="459" y="63"/>
                  </a:cubicBezTo>
                  <a:cubicBezTo>
                    <a:pt x="456" y="63"/>
                    <a:pt x="451" y="62"/>
                    <a:pt x="451" y="60"/>
                  </a:cubicBezTo>
                  <a:cubicBezTo>
                    <a:pt x="452" y="57"/>
                    <a:pt x="450" y="55"/>
                    <a:pt x="450" y="53"/>
                  </a:cubicBezTo>
                  <a:cubicBezTo>
                    <a:pt x="450" y="50"/>
                    <a:pt x="446" y="51"/>
                    <a:pt x="444" y="49"/>
                  </a:cubicBezTo>
                  <a:cubicBezTo>
                    <a:pt x="442" y="47"/>
                    <a:pt x="437" y="45"/>
                    <a:pt x="436" y="45"/>
                  </a:cubicBezTo>
                  <a:cubicBezTo>
                    <a:pt x="435" y="46"/>
                    <a:pt x="432" y="43"/>
                    <a:pt x="428" y="42"/>
                  </a:cubicBezTo>
                  <a:cubicBezTo>
                    <a:pt x="424" y="42"/>
                    <a:pt x="425" y="40"/>
                    <a:pt x="425" y="38"/>
                  </a:cubicBezTo>
                  <a:cubicBezTo>
                    <a:pt x="426" y="36"/>
                    <a:pt x="422" y="31"/>
                    <a:pt x="421" y="28"/>
                  </a:cubicBezTo>
                  <a:cubicBezTo>
                    <a:pt x="420" y="25"/>
                    <a:pt x="417" y="25"/>
                    <a:pt x="416" y="19"/>
                  </a:cubicBezTo>
                  <a:cubicBezTo>
                    <a:pt x="415" y="13"/>
                    <a:pt x="412" y="14"/>
                    <a:pt x="412" y="11"/>
                  </a:cubicBezTo>
                  <a:cubicBezTo>
                    <a:pt x="413" y="8"/>
                    <a:pt x="408" y="7"/>
                    <a:pt x="407" y="5"/>
                  </a:cubicBezTo>
                  <a:cubicBezTo>
                    <a:pt x="406" y="4"/>
                    <a:pt x="401" y="4"/>
                    <a:pt x="397" y="3"/>
                  </a:cubicBezTo>
                  <a:cubicBezTo>
                    <a:pt x="394" y="1"/>
                    <a:pt x="392" y="2"/>
                    <a:pt x="388" y="1"/>
                  </a:cubicBezTo>
                  <a:cubicBezTo>
                    <a:pt x="385" y="0"/>
                    <a:pt x="377" y="2"/>
                    <a:pt x="377" y="2"/>
                  </a:cubicBezTo>
                  <a:cubicBezTo>
                    <a:pt x="376" y="2"/>
                    <a:pt x="370" y="1"/>
                    <a:pt x="366" y="5"/>
                  </a:cubicBezTo>
                  <a:cubicBezTo>
                    <a:pt x="363" y="10"/>
                    <a:pt x="366" y="10"/>
                    <a:pt x="367" y="10"/>
                  </a:cubicBezTo>
                  <a:cubicBezTo>
                    <a:pt x="368" y="10"/>
                    <a:pt x="369" y="14"/>
                    <a:pt x="369" y="15"/>
                  </a:cubicBezTo>
                  <a:cubicBezTo>
                    <a:pt x="370" y="17"/>
                    <a:pt x="367" y="19"/>
                    <a:pt x="366" y="19"/>
                  </a:cubicBezTo>
                  <a:cubicBezTo>
                    <a:pt x="365" y="20"/>
                    <a:pt x="361" y="25"/>
                    <a:pt x="361" y="27"/>
                  </a:cubicBezTo>
                  <a:cubicBezTo>
                    <a:pt x="360" y="29"/>
                    <a:pt x="357" y="34"/>
                    <a:pt x="357" y="35"/>
                  </a:cubicBezTo>
                  <a:cubicBezTo>
                    <a:pt x="357" y="37"/>
                    <a:pt x="355" y="39"/>
                    <a:pt x="353" y="39"/>
                  </a:cubicBezTo>
                  <a:cubicBezTo>
                    <a:pt x="352" y="39"/>
                    <a:pt x="347" y="42"/>
                    <a:pt x="346" y="43"/>
                  </a:cubicBezTo>
                  <a:cubicBezTo>
                    <a:pt x="344" y="43"/>
                    <a:pt x="339" y="42"/>
                    <a:pt x="338" y="41"/>
                  </a:cubicBezTo>
                  <a:cubicBezTo>
                    <a:pt x="338" y="40"/>
                    <a:pt x="337" y="40"/>
                    <a:pt x="336" y="39"/>
                  </a:cubicBezTo>
                  <a:cubicBezTo>
                    <a:pt x="330" y="52"/>
                    <a:pt x="330" y="52"/>
                    <a:pt x="330" y="52"/>
                  </a:cubicBezTo>
                  <a:cubicBezTo>
                    <a:pt x="329" y="56"/>
                    <a:pt x="329" y="56"/>
                    <a:pt x="329" y="56"/>
                  </a:cubicBezTo>
                  <a:cubicBezTo>
                    <a:pt x="329" y="56"/>
                    <a:pt x="325" y="58"/>
                    <a:pt x="328" y="61"/>
                  </a:cubicBezTo>
                  <a:cubicBezTo>
                    <a:pt x="331" y="64"/>
                    <a:pt x="332" y="61"/>
                    <a:pt x="337" y="61"/>
                  </a:cubicBezTo>
                  <a:cubicBezTo>
                    <a:pt x="341" y="61"/>
                    <a:pt x="343" y="65"/>
                    <a:pt x="344" y="62"/>
                  </a:cubicBezTo>
                  <a:cubicBezTo>
                    <a:pt x="345" y="60"/>
                    <a:pt x="349" y="58"/>
                    <a:pt x="352" y="61"/>
                  </a:cubicBezTo>
                  <a:cubicBezTo>
                    <a:pt x="355" y="64"/>
                    <a:pt x="363" y="69"/>
                    <a:pt x="362" y="72"/>
                  </a:cubicBezTo>
                  <a:cubicBezTo>
                    <a:pt x="362" y="75"/>
                    <a:pt x="357" y="74"/>
                    <a:pt x="354" y="73"/>
                  </a:cubicBezTo>
                  <a:cubicBezTo>
                    <a:pt x="351" y="72"/>
                    <a:pt x="347" y="75"/>
                    <a:pt x="344" y="75"/>
                  </a:cubicBezTo>
                  <a:cubicBezTo>
                    <a:pt x="341" y="75"/>
                    <a:pt x="337" y="76"/>
                    <a:pt x="334" y="79"/>
                  </a:cubicBezTo>
                  <a:cubicBezTo>
                    <a:pt x="331" y="82"/>
                    <a:pt x="331" y="85"/>
                    <a:pt x="327" y="86"/>
                  </a:cubicBezTo>
                  <a:cubicBezTo>
                    <a:pt x="322" y="87"/>
                    <a:pt x="320" y="86"/>
                    <a:pt x="315" y="90"/>
                  </a:cubicBezTo>
                  <a:cubicBezTo>
                    <a:pt x="310" y="93"/>
                    <a:pt x="304" y="92"/>
                    <a:pt x="302" y="91"/>
                  </a:cubicBezTo>
                  <a:cubicBezTo>
                    <a:pt x="300" y="90"/>
                    <a:pt x="296" y="89"/>
                    <a:pt x="294" y="93"/>
                  </a:cubicBezTo>
                  <a:cubicBezTo>
                    <a:pt x="292" y="96"/>
                    <a:pt x="297" y="98"/>
                    <a:pt x="296" y="102"/>
                  </a:cubicBezTo>
                  <a:cubicBezTo>
                    <a:pt x="296" y="106"/>
                    <a:pt x="290" y="105"/>
                    <a:pt x="286" y="110"/>
                  </a:cubicBezTo>
                  <a:cubicBezTo>
                    <a:pt x="282" y="115"/>
                    <a:pt x="275" y="117"/>
                    <a:pt x="272" y="116"/>
                  </a:cubicBezTo>
                  <a:cubicBezTo>
                    <a:pt x="268" y="116"/>
                    <a:pt x="260" y="113"/>
                    <a:pt x="254" y="117"/>
                  </a:cubicBezTo>
                  <a:cubicBezTo>
                    <a:pt x="247" y="120"/>
                    <a:pt x="242" y="124"/>
                    <a:pt x="240" y="124"/>
                  </a:cubicBezTo>
                  <a:cubicBezTo>
                    <a:pt x="237" y="123"/>
                    <a:pt x="237" y="120"/>
                    <a:pt x="233" y="121"/>
                  </a:cubicBezTo>
                  <a:cubicBezTo>
                    <a:pt x="230" y="121"/>
                    <a:pt x="228" y="120"/>
                    <a:pt x="225" y="119"/>
                  </a:cubicBezTo>
                  <a:cubicBezTo>
                    <a:pt x="223" y="117"/>
                    <a:pt x="220" y="120"/>
                    <a:pt x="216" y="117"/>
                  </a:cubicBezTo>
                  <a:cubicBezTo>
                    <a:pt x="212" y="113"/>
                    <a:pt x="205" y="114"/>
                    <a:pt x="202" y="113"/>
                  </a:cubicBezTo>
                  <a:cubicBezTo>
                    <a:pt x="199" y="113"/>
                    <a:pt x="187" y="113"/>
                    <a:pt x="183" y="113"/>
                  </a:cubicBezTo>
                  <a:cubicBezTo>
                    <a:pt x="179" y="112"/>
                    <a:pt x="173" y="114"/>
                    <a:pt x="172" y="112"/>
                  </a:cubicBezTo>
                  <a:cubicBezTo>
                    <a:pt x="172" y="110"/>
                    <a:pt x="169" y="108"/>
                    <a:pt x="168" y="104"/>
                  </a:cubicBezTo>
                  <a:cubicBezTo>
                    <a:pt x="167" y="99"/>
                    <a:pt x="164" y="97"/>
                    <a:pt x="161" y="97"/>
                  </a:cubicBezTo>
                  <a:cubicBezTo>
                    <a:pt x="159" y="96"/>
                    <a:pt x="159" y="94"/>
                    <a:pt x="156" y="93"/>
                  </a:cubicBezTo>
                  <a:cubicBezTo>
                    <a:pt x="155" y="93"/>
                    <a:pt x="154" y="90"/>
                    <a:pt x="150" y="90"/>
                  </a:cubicBezTo>
                  <a:cubicBezTo>
                    <a:pt x="147" y="90"/>
                    <a:pt x="134" y="88"/>
                    <a:pt x="132" y="85"/>
                  </a:cubicBezTo>
                  <a:cubicBezTo>
                    <a:pt x="130" y="82"/>
                    <a:pt x="134" y="82"/>
                    <a:pt x="134" y="79"/>
                  </a:cubicBezTo>
                  <a:cubicBezTo>
                    <a:pt x="134" y="76"/>
                    <a:pt x="136" y="72"/>
                    <a:pt x="134" y="71"/>
                  </a:cubicBezTo>
                  <a:cubicBezTo>
                    <a:pt x="133" y="69"/>
                    <a:pt x="130" y="67"/>
                    <a:pt x="130" y="64"/>
                  </a:cubicBezTo>
                  <a:cubicBezTo>
                    <a:pt x="130" y="62"/>
                    <a:pt x="126" y="59"/>
                    <a:pt x="123" y="59"/>
                  </a:cubicBezTo>
                  <a:cubicBezTo>
                    <a:pt x="121" y="59"/>
                    <a:pt x="118" y="57"/>
                    <a:pt x="116" y="55"/>
                  </a:cubicBezTo>
                  <a:cubicBezTo>
                    <a:pt x="113" y="53"/>
                    <a:pt x="111" y="53"/>
                    <a:pt x="110" y="47"/>
                  </a:cubicBezTo>
                  <a:cubicBezTo>
                    <a:pt x="110" y="47"/>
                    <a:pt x="110" y="47"/>
                    <a:pt x="110" y="47"/>
                  </a:cubicBezTo>
                  <a:cubicBezTo>
                    <a:pt x="109" y="46"/>
                    <a:pt x="108" y="46"/>
                    <a:pt x="107" y="46"/>
                  </a:cubicBezTo>
                  <a:cubicBezTo>
                    <a:pt x="106" y="46"/>
                    <a:pt x="105" y="46"/>
                    <a:pt x="105" y="45"/>
                  </a:cubicBezTo>
                  <a:cubicBezTo>
                    <a:pt x="104" y="47"/>
                    <a:pt x="102" y="48"/>
                    <a:pt x="102" y="50"/>
                  </a:cubicBezTo>
                  <a:cubicBezTo>
                    <a:pt x="102" y="52"/>
                    <a:pt x="101" y="54"/>
                    <a:pt x="99" y="54"/>
                  </a:cubicBezTo>
                  <a:cubicBezTo>
                    <a:pt x="96" y="54"/>
                    <a:pt x="93" y="56"/>
                    <a:pt x="93" y="60"/>
                  </a:cubicBezTo>
                  <a:cubicBezTo>
                    <a:pt x="93" y="65"/>
                    <a:pt x="96" y="65"/>
                    <a:pt x="94" y="67"/>
                  </a:cubicBezTo>
                  <a:cubicBezTo>
                    <a:pt x="93" y="69"/>
                    <a:pt x="88" y="71"/>
                    <a:pt x="87" y="70"/>
                  </a:cubicBezTo>
                  <a:cubicBezTo>
                    <a:pt x="85" y="69"/>
                    <a:pt x="82" y="69"/>
                    <a:pt x="79" y="69"/>
                  </a:cubicBezTo>
                  <a:cubicBezTo>
                    <a:pt x="77" y="69"/>
                    <a:pt x="75" y="65"/>
                    <a:pt x="74" y="69"/>
                  </a:cubicBezTo>
                  <a:cubicBezTo>
                    <a:pt x="73" y="73"/>
                    <a:pt x="68" y="83"/>
                    <a:pt x="69" y="85"/>
                  </a:cubicBezTo>
                  <a:cubicBezTo>
                    <a:pt x="70" y="86"/>
                    <a:pt x="71" y="88"/>
                    <a:pt x="69" y="88"/>
                  </a:cubicBezTo>
                  <a:cubicBezTo>
                    <a:pt x="67" y="88"/>
                    <a:pt x="64" y="88"/>
                    <a:pt x="63" y="87"/>
                  </a:cubicBezTo>
                  <a:cubicBezTo>
                    <a:pt x="62" y="86"/>
                    <a:pt x="58" y="88"/>
                    <a:pt x="56" y="88"/>
                  </a:cubicBezTo>
                  <a:cubicBezTo>
                    <a:pt x="54" y="88"/>
                    <a:pt x="49" y="91"/>
                    <a:pt x="51" y="91"/>
                  </a:cubicBezTo>
                  <a:cubicBezTo>
                    <a:pt x="53" y="92"/>
                    <a:pt x="53" y="97"/>
                    <a:pt x="53" y="98"/>
                  </a:cubicBezTo>
                  <a:cubicBezTo>
                    <a:pt x="53" y="100"/>
                    <a:pt x="57" y="106"/>
                    <a:pt x="56" y="107"/>
                  </a:cubicBezTo>
                  <a:cubicBezTo>
                    <a:pt x="55" y="109"/>
                    <a:pt x="52" y="111"/>
                    <a:pt x="52" y="113"/>
                  </a:cubicBezTo>
                  <a:cubicBezTo>
                    <a:pt x="52" y="116"/>
                    <a:pt x="53" y="118"/>
                    <a:pt x="51" y="118"/>
                  </a:cubicBezTo>
                  <a:cubicBezTo>
                    <a:pt x="50" y="119"/>
                    <a:pt x="46" y="121"/>
                    <a:pt x="44" y="122"/>
                  </a:cubicBezTo>
                  <a:cubicBezTo>
                    <a:pt x="42" y="123"/>
                    <a:pt x="39" y="123"/>
                    <a:pt x="38" y="126"/>
                  </a:cubicBezTo>
                  <a:cubicBezTo>
                    <a:pt x="37" y="128"/>
                    <a:pt x="35" y="130"/>
                    <a:pt x="31" y="129"/>
                  </a:cubicBezTo>
                  <a:cubicBezTo>
                    <a:pt x="28" y="129"/>
                    <a:pt x="27" y="128"/>
                    <a:pt x="24" y="131"/>
                  </a:cubicBezTo>
                  <a:cubicBezTo>
                    <a:pt x="22" y="134"/>
                    <a:pt x="21" y="133"/>
                    <a:pt x="19" y="134"/>
                  </a:cubicBezTo>
                  <a:cubicBezTo>
                    <a:pt x="18" y="136"/>
                    <a:pt x="16" y="133"/>
                    <a:pt x="14" y="133"/>
                  </a:cubicBezTo>
                  <a:cubicBezTo>
                    <a:pt x="13" y="132"/>
                    <a:pt x="11" y="134"/>
                    <a:pt x="10" y="134"/>
                  </a:cubicBezTo>
                  <a:cubicBezTo>
                    <a:pt x="8" y="134"/>
                    <a:pt x="7" y="137"/>
                    <a:pt x="5" y="137"/>
                  </a:cubicBezTo>
                  <a:cubicBezTo>
                    <a:pt x="3" y="138"/>
                    <a:pt x="2" y="137"/>
                    <a:pt x="2" y="139"/>
                  </a:cubicBezTo>
                  <a:cubicBezTo>
                    <a:pt x="2" y="141"/>
                    <a:pt x="1" y="142"/>
                    <a:pt x="0" y="143"/>
                  </a:cubicBezTo>
                  <a:cubicBezTo>
                    <a:pt x="0" y="143"/>
                    <a:pt x="0" y="143"/>
                    <a:pt x="0" y="143"/>
                  </a:cubicBezTo>
                  <a:cubicBezTo>
                    <a:pt x="1" y="150"/>
                    <a:pt x="1" y="150"/>
                    <a:pt x="1" y="150"/>
                  </a:cubicBezTo>
                  <a:cubicBezTo>
                    <a:pt x="1" y="150"/>
                    <a:pt x="9" y="153"/>
                    <a:pt x="9" y="155"/>
                  </a:cubicBezTo>
                  <a:cubicBezTo>
                    <a:pt x="10" y="158"/>
                    <a:pt x="11" y="166"/>
                    <a:pt x="11" y="166"/>
                  </a:cubicBezTo>
                  <a:cubicBezTo>
                    <a:pt x="11" y="166"/>
                    <a:pt x="11" y="166"/>
                    <a:pt x="11" y="166"/>
                  </a:cubicBezTo>
                  <a:cubicBezTo>
                    <a:pt x="14" y="169"/>
                    <a:pt x="18" y="171"/>
                    <a:pt x="18" y="172"/>
                  </a:cubicBezTo>
                  <a:cubicBezTo>
                    <a:pt x="18" y="173"/>
                    <a:pt x="18" y="177"/>
                    <a:pt x="22" y="178"/>
                  </a:cubicBezTo>
                  <a:cubicBezTo>
                    <a:pt x="25" y="179"/>
                    <a:pt x="27" y="181"/>
                    <a:pt x="28" y="182"/>
                  </a:cubicBezTo>
                  <a:cubicBezTo>
                    <a:pt x="29" y="181"/>
                    <a:pt x="29" y="181"/>
                    <a:pt x="29" y="181"/>
                  </a:cubicBezTo>
                  <a:cubicBezTo>
                    <a:pt x="32" y="181"/>
                    <a:pt x="32" y="181"/>
                    <a:pt x="32" y="181"/>
                  </a:cubicBezTo>
                  <a:cubicBezTo>
                    <a:pt x="32" y="181"/>
                    <a:pt x="33" y="181"/>
                    <a:pt x="34" y="182"/>
                  </a:cubicBezTo>
                  <a:cubicBezTo>
                    <a:pt x="35" y="180"/>
                    <a:pt x="40" y="177"/>
                    <a:pt x="43" y="177"/>
                  </a:cubicBezTo>
                  <a:cubicBezTo>
                    <a:pt x="46" y="177"/>
                    <a:pt x="53" y="183"/>
                    <a:pt x="52" y="185"/>
                  </a:cubicBezTo>
                  <a:cubicBezTo>
                    <a:pt x="51" y="187"/>
                    <a:pt x="46" y="194"/>
                    <a:pt x="44" y="194"/>
                  </a:cubicBezTo>
                  <a:cubicBezTo>
                    <a:pt x="43" y="194"/>
                    <a:pt x="42" y="194"/>
                    <a:pt x="41" y="195"/>
                  </a:cubicBezTo>
                  <a:cubicBezTo>
                    <a:pt x="41" y="196"/>
                    <a:pt x="40" y="197"/>
                    <a:pt x="40" y="197"/>
                  </a:cubicBezTo>
                  <a:cubicBezTo>
                    <a:pt x="40" y="199"/>
                    <a:pt x="43" y="202"/>
                    <a:pt x="45" y="204"/>
                  </a:cubicBezTo>
                  <a:cubicBezTo>
                    <a:pt x="46" y="207"/>
                    <a:pt x="42" y="209"/>
                    <a:pt x="40" y="207"/>
                  </a:cubicBezTo>
                  <a:cubicBezTo>
                    <a:pt x="38" y="205"/>
                    <a:pt x="37" y="209"/>
                    <a:pt x="38" y="211"/>
                  </a:cubicBezTo>
                  <a:cubicBezTo>
                    <a:pt x="39" y="212"/>
                    <a:pt x="39" y="217"/>
                    <a:pt x="41" y="217"/>
                  </a:cubicBezTo>
                  <a:cubicBezTo>
                    <a:pt x="43" y="217"/>
                    <a:pt x="45" y="222"/>
                    <a:pt x="48" y="222"/>
                  </a:cubicBezTo>
                  <a:cubicBezTo>
                    <a:pt x="50" y="222"/>
                    <a:pt x="52" y="226"/>
                    <a:pt x="52" y="226"/>
                  </a:cubicBezTo>
                  <a:cubicBezTo>
                    <a:pt x="52" y="226"/>
                    <a:pt x="56" y="228"/>
                    <a:pt x="56" y="229"/>
                  </a:cubicBezTo>
                  <a:cubicBezTo>
                    <a:pt x="56" y="230"/>
                    <a:pt x="56" y="230"/>
                    <a:pt x="56" y="230"/>
                  </a:cubicBezTo>
                  <a:cubicBezTo>
                    <a:pt x="58" y="230"/>
                    <a:pt x="60" y="230"/>
                    <a:pt x="61" y="228"/>
                  </a:cubicBezTo>
                  <a:cubicBezTo>
                    <a:pt x="61" y="227"/>
                    <a:pt x="64" y="227"/>
                    <a:pt x="67" y="230"/>
                  </a:cubicBezTo>
                  <a:cubicBezTo>
                    <a:pt x="69" y="232"/>
                    <a:pt x="80" y="239"/>
                    <a:pt x="83" y="242"/>
                  </a:cubicBezTo>
                  <a:cubicBezTo>
                    <a:pt x="87" y="245"/>
                    <a:pt x="96" y="248"/>
                    <a:pt x="99" y="248"/>
                  </a:cubicBezTo>
                  <a:cubicBezTo>
                    <a:pt x="102" y="248"/>
                    <a:pt x="105" y="250"/>
                    <a:pt x="109" y="250"/>
                  </a:cubicBezTo>
                  <a:cubicBezTo>
                    <a:pt x="110" y="250"/>
                    <a:pt x="111" y="250"/>
                    <a:pt x="111" y="250"/>
                  </a:cubicBezTo>
                  <a:cubicBezTo>
                    <a:pt x="112" y="249"/>
                    <a:pt x="113" y="249"/>
                    <a:pt x="114" y="248"/>
                  </a:cubicBezTo>
                  <a:cubicBezTo>
                    <a:pt x="115" y="246"/>
                    <a:pt x="117" y="249"/>
                    <a:pt x="116" y="252"/>
                  </a:cubicBezTo>
                  <a:cubicBezTo>
                    <a:pt x="116" y="253"/>
                    <a:pt x="116" y="255"/>
                    <a:pt x="117" y="256"/>
                  </a:cubicBezTo>
                  <a:cubicBezTo>
                    <a:pt x="118" y="255"/>
                    <a:pt x="118" y="253"/>
                    <a:pt x="119" y="252"/>
                  </a:cubicBezTo>
                  <a:cubicBezTo>
                    <a:pt x="120" y="248"/>
                    <a:pt x="123" y="248"/>
                    <a:pt x="124" y="247"/>
                  </a:cubicBezTo>
                  <a:cubicBezTo>
                    <a:pt x="126" y="246"/>
                    <a:pt x="128" y="246"/>
                    <a:pt x="131" y="248"/>
                  </a:cubicBezTo>
                  <a:cubicBezTo>
                    <a:pt x="134" y="250"/>
                    <a:pt x="135" y="246"/>
                    <a:pt x="140" y="251"/>
                  </a:cubicBezTo>
                  <a:cubicBezTo>
                    <a:pt x="141" y="250"/>
                    <a:pt x="143" y="250"/>
                    <a:pt x="143" y="250"/>
                  </a:cubicBezTo>
                  <a:cubicBezTo>
                    <a:pt x="144" y="250"/>
                    <a:pt x="145" y="248"/>
                    <a:pt x="147" y="246"/>
                  </a:cubicBezTo>
                  <a:cubicBezTo>
                    <a:pt x="148" y="245"/>
                    <a:pt x="148" y="243"/>
                    <a:pt x="150" y="243"/>
                  </a:cubicBezTo>
                  <a:cubicBezTo>
                    <a:pt x="152" y="243"/>
                    <a:pt x="153" y="241"/>
                    <a:pt x="157" y="239"/>
                  </a:cubicBezTo>
                  <a:cubicBezTo>
                    <a:pt x="161" y="236"/>
                    <a:pt x="165" y="240"/>
                    <a:pt x="167" y="238"/>
                  </a:cubicBezTo>
                  <a:cubicBezTo>
                    <a:pt x="168" y="237"/>
                    <a:pt x="171" y="236"/>
                    <a:pt x="171" y="238"/>
                  </a:cubicBezTo>
                  <a:cubicBezTo>
                    <a:pt x="171" y="239"/>
                    <a:pt x="173" y="241"/>
                    <a:pt x="174" y="243"/>
                  </a:cubicBezTo>
                  <a:cubicBezTo>
                    <a:pt x="174" y="245"/>
                    <a:pt x="178" y="246"/>
                    <a:pt x="179" y="246"/>
                  </a:cubicBezTo>
                  <a:cubicBezTo>
                    <a:pt x="179" y="245"/>
                    <a:pt x="180" y="245"/>
                    <a:pt x="180" y="245"/>
                  </a:cubicBezTo>
                  <a:cubicBezTo>
                    <a:pt x="182" y="243"/>
                    <a:pt x="185" y="245"/>
                    <a:pt x="185" y="247"/>
                  </a:cubicBezTo>
                  <a:cubicBezTo>
                    <a:pt x="185" y="249"/>
                    <a:pt x="185" y="252"/>
                    <a:pt x="187" y="252"/>
                  </a:cubicBezTo>
                  <a:cubicBezTo>
                    <a:pt x="189" y="252"/>
                    <a:pt x="190" y="252"/>
                    <a:pt x="190" y="256"/>
                  </a:cubicBezTo>
                  <a:cubicBezTo>
                    <a:pt x="190" y="259"/>
                    <a:pt x="192" y="264"/>
                    <a:pt x="188" y="267"/>
                  </a:cubicBezTo>
                  <a:cubicBezTo>
                    <a:pt x="185" y="271"/>
                    <a:pt x="181" y="277"/>
                    <a:pt x="182" y="279"/>
                  </a:cubicBezTo>
                  <a:cubicBezTo>
                    <a:pt x="182" y="280"/>
                    <a:pt x="181" y="284"/>
                    <a:pt x="183" y="282"/>
                  </a:cubicBezTo>
                  <a:cubicBezTo>
                    <a:pt x="186" y="281"/>
                    <a:pt x="191" y="282"/>
                    <a:pt x="190" y="284"/>
                  </a:cubicBezTo>
                  <a:cubicBezTo>
                    <a:pt x="189" y="285"/>
                    <a:pt x="191" y="290"/>
                    <a:pt x="193" y="290"/>
                  </a:cubicBezTo>
                  <a:cubicBezTo>
                    <a:pt x="195" y="291"/>
                    <a:pt x="197" y="292"/>
                    <a:pt x="196" y="294"/>
                  </a:cubicBezTo>
                  <a:cubicBezTo>
                    <a:pt x="195" y="296"/>
                    <a:pt x="194" y="299"/>
                    <a:pt x="196" y="299"/>
                  </a:cubicBezTo>
                  <a:cubicBezTo>
                    <a:pt x="198" y="299"/>
                    <a:pt x="201" y="299"/>
                    <a:pt x="200" y="302"/>
                  </a:cubicBezTo>
                  <a:cubicBezTo>
                    <a:pt x="200" y="304"/>
                    <a:pt x="202" y="306"/>
                    <a:pt x="205" y="304"/>
                  </a:cubicBezTo>
                  <a:cubicBezTo>
                    <a:pt x="207" y="303"/>
                    <a:pt x="209" y="303"/>
                    <a:pt x="209" y="303"/>
                  </a:cubicBezTo>
                  <a:cubicBezTo>
                    <a:pt x="210" y="303"/>
                    <a:pt x="211" y="307"/>
                    <a:pt x="213" y="307"/>
                  </a:cubicBezTo>
                  <a:cubicBezTo>
                    <a:pt x="215" y="308"/>
                    <a:pt x="214" y="302"/>
                    <a:pt x="213" y="301"/>
                  </a:cubicBezTo>
                  <a:cubicBezTo>
                    <a:pt x="212" y="300"/>
                    <a:pt x="214" y="296"/>
                    <a:pt x="215" y="297"/>
                  </a:cubicBezTo>
                  <a:cubicBezTo>
                    <a:pt x="215" y="298"/>
                    <a:pt x="218" y="297"/>
                    <a:pt x="220" y="295"/>
                  </a:cubicBezTo>
                  <a:cubicBezTo>
                    <a:pt x="222" y="293"/>
                    <a:pt x="225" y="296"/>
                    <a:pt x="226" y="294"/>
                  </a:cubicBezTo>
                  <a:cubicBezTo>
                    <a:pt x="227" y="292"/>
                    <a:pt x="230" y="296"/>
                    <a:pt x="233" y="294"/>
                  </a:cubicBezTo>
                  <a:cubicBezTo>
                    <a:pt x="236" y="293"/>
                    <a:pt x="237" y="296"/>
                    <a:pt x="238" y="293"/>
                  </a:cubicBezTo>
                  <a:cubicBezTo>
                    <a:pt x="240" y="291"/>
                    <a:pt x="244" y="288"/>
                    <a:pt x="245" y="289"/>
                  </a:cubicBezTo>
                  <a:cubicBezTo>
                    <a:pt x="246" y="290"/>
                    <a:pt x="246" y="292"/>
                    <a:pt x="251" y="293"/>
                  </a:cubicBezTo>
                  <a:cubicBezTo>
                    <a:pt x="256" y="293"/>
                    <a:pt x="254" y="296"/>
                    <a:pt x="254" y="297"/>
                  </a:cubicBezTo>
                  <a:cubicBezTo>
                    <a:pt x="254" y="299"/>
                    <a:pt x="259" y="303"/>
                    <a:pt x="262" y="303"/>
                  </a:cubicBezTo>
                  <a:cubicBezTo>
                    <a:pt x="262" y="304"/>
                    <a:pt x="263" y="304"/>
                    <a:pt x="263" y="305"/>
                  </a:cubicBezTo>
                  <a:cubicBezTo>
                    <a:pt x="265" y="304"/>
                    <a:pt x="267" y="305"/>
                    <a:pt x="268" y="303"/>
                  </a:cubicBezTo>
                  <a:cubicBezTo>
                    <a:pt x="269" y="301"/>
                    <a:pt x="271" y="302"/>
                    <a:pt x="272" y="304"/>
                  </a:cubicBezTo>
                  <a:cubicBezTo>
                    <a:pt x="274" y="305"/>
                    <a:pt x="275" y="306"/>
                    <a:pt x="277" y="304"/>
                  </a:cubicBezTo>
                  <a:cubicBezTo>
                    <a:pt x="280" y="302"/>
                    <a:pt x="281" y="306"/>
                    <a:pt x="279" y="307"/>
                  </a:cubicBezTo>
                  <a:cubicBezTo>
                    <a:pt x="278" y="308"/>
                    <a:pt x="279" y="312"/>
                    <a:pt x="281" y="314"/>
                  </a:cubicBezTo>
                  <a:cubicBezTo>
                    <a:pt x="283" y="316"/>
                    <a:pt x="284" y="313"/>
                    <a:pt x="283" y="311"/>
                  </a:cubicBezTo>
                  <a:cubicBezTo>
                    <a:pt x="283" y="308"/>
                    <a:pt x="287" y="306"/>
                    <a:pt x="294" y="304"/>
                  </a:cubicBezTo>
                  <a:cubicBezTo>
                    <a:pt x="302" y="301"/>
                    <a:pt x="310" y="296"/>
                    <a:pt x="310" y="295"/>
                  </a:cubicBezTo>
                  <a:cubicBezTo>
                    <a:pt x="310" y="293"/>
                    <a:pt x="316" y="297"/>
                    <a:pt x="318" y="295"/>
                  </a:cubicBezTo>
                  <a:cubicBezTo>
                    <a:pt x="321" y="293"/>
                    <a:pt x="330" y="293"/>
                    <a:pt x="332" y="293"/>
                  </a:cubicBezTo>
                  <a:cubicBezTo>
                    <a:pt x="334" y="293"/>
                    <a:pt x="334" y="290"/>
                    <a:pt x="337" y="288"/>
                  </a:cubicBezTo>
                  <a:cubicBezTo>
                    <a:pt x="339" y="286"/>
                    <a:pt x="339" y="285"/>
                    <a:pt x="341" y="285"/>
                  </a:cubicBezTo>
                  <a:cubicBezTo>
                    <a:pt x="344" y="284"/>
                    <a:pt x="346" y="281"/>
                    <a:pt x="346" y="280"/>
                  </a:cubicBezTo>
                  <a:cubicBezTo>
                    <a:pt x="346" y="278"/>
                    <a:pt x="351" y="278"/>
                    <a:pt x="352" y="276"/>
                  </a:cubicBezTo>
                  <a:cubicBezTo>
                    <a:pt x="352" y="275"/>
                    <a:pt x="356" y="274"/>
                    <a:pt x="356" y="272"/>
                  </a:cubicBezTo>
                  <a:cubicBezTo>
                    <a:pt x="356" y="271"/>
                    <a:pt x="358" y="271"/>
                    <a:pt x="359" y="269"/>
                  </a:cubicBezTo>
                  <a:cubicBezTo>
                    <a:pt x="360" y="268"/>
                    <a:pt x="358" y="264"/>
                    <a:pt x="360" y="263"/>
                  </a:cubicBezTo>
                  <a:cubicBezTo>
                    <a:pt x="362" y="263"/>
                    <a:pt x="359" y="260"/>
                    <a:pt x="359" y="259"/>
                  </a:cubicBezTo>
                  <a:cubicBezTo>
                    <a:pt x="359" y="258"/>
                    <a:pt x="363" y="258"/>
                    <a:pt x="365" y="257"/>
                  </a:cubicBezTo>
                  <a:cubicBezTo>
                    <a:pt x="367" y="255"/>
                    <a:pt x="368" y="253"/>
                    <a:pt x="368" y="251"/>
                  </a:cubicBezTo>
                  <a:cubicBezTo>
                    <a:pt x="369" y="249"/>
                    <a:pt x="372" y="247"/>
                    <a:pt x="374" y="246"/>
                  </a:cubicBezTo>
                  <a:cubicBezTo>
                    <a:pt x="375" y="246"/>
                    <a:pt x="376" y="242"/>
                    <a:pt x="375" y="240"/>
                  </a:cubicBezTo>
                  <a:cubicBezTo>
                    <a:pt x="375" y="237"/>
                    <a:pt x="378" y="238"/>
                    <a:pt x="377" y="237"/>
                  </a:cubicBezTo>
                  <a:cubicBezTo>
                    <a:pt x="375" y="236"/>
                    <a:pt x="377" y="233"/>
                    <a:pt x="380" y="232"/>
                  </a:cubicBezTo>
                  <a:cubicBezTo>
                    <a:pt x="383" y="231"/>
                    <a:pt x="378" y="230"/>
                    <a:pt x="377" y="231"/>
                  </a:cubicBezTo>
                  <a:cubicBezTo>
                    <a:pt x="375" y="232"/>
                    <a:pt x="373" y="227"/>
                    <a:pt x="372" y="229"/>
                  </a:cubicBezTo>
                  <a:cubicBezTo>
                    <a:pt x="371" y="231"/>
                    <a:pt x="367" y="228"/>
                    <a:pt x="369" y="227"/>
                  </a:cubicBezTo>
                  <a:cubicBezTo>
                    <a:pt x="372" y="227"/>
                    <a:pt x="376" y="224"/>
                    <a:pt x="378" y="223"/>
                  </a:cubicBezTo>
                  <a:cubicBezTo>
                    <a:pt x="379" y="223"/>
                    <a:pt x="375" y="219"/>
                    <a:pt x="373" y="219"/>
                  </a:cubicBezTo>
                  <a:cubicBezTo>
                    <a:pt x="370" y="219"/>
                    <a:pt x="368" y="214"/>
                    <a:pt x="366" y="214"/>
                  </a:cubicBezTo>
                  <a:cubicBezTo>
                    <a:pt x="363" y="214"/>
                    <a:pt x="367" y="212"/>
                    <a:pt x="370" y="213"/>
                  </a:cubicBezTo>
                  <a:cubicBezTo>
                    <a:pt x="373" y="215"/>
                    <a:pt x="376" y="216"/>
                    <a:pt x="377" y="215"/>
                  </a:cubicBezTo>
                  <a:cubicBezTo>
                    <a:pt x="378" y="214"/>
                    <a:pt x="373" y="209"/>
                    <a:pt x="370" y="207"/>
                  </a:cubicBezTo>
                  <a:cubicBezTo>
                    <a:pt x="368" y="206"/>
                    <a:pt x="370" y="203"/>
                    <a:pt x="369" y="202"/>
                  </a:cubicBezTo>
                  <a:cubicBezTo>
                    <a:pt x="368" y="201"/>
                    <a:pt x="365" y="195"/>
                    <a:pt x="364" y="193"/>
                  </a:cubicBezTo>
                  <a:cubicBezTo>
                    <a:pt x="363" y="190"/>
                    <a:pt x="358" y="189"/>
                    <a:pt x="357" y="188"/>
                  </a:cubicBezTo>
                  <a:cubicBezTo>
                    <a:pt x="356" y="186"/>
                    <a:pt x="357" y="182"/>
                    <a:pt x="361" y="180"/>
                  </a:cubicBezTo>
                  <a:cubicBezTo>
                    <a:pt x="364" y="179"/>
                    <a:pt x="363" y="176"/>
                    <a:pt x="364" y="176"/>
                  </a:cubicBezTo>
                  <a:cubicBezTo>
                    <a:pt x="366" y="176"/>
                    <a:pt x="367" y="176"/>
                    <a:pt x="369" y="173"/>
                  </a:cubicBezTo>
                  <a:cubicBezTo>
                    <a:pt x="370" y="170"/>
                    <a:pt x="372" y="172"/>
                    <a:pt x="374" y="170"/>
                  </a:cubicBezTo>
                  <a:cubicBezTo>
                    <a:pt x="375" y="169"/>
                    <a:pt x="381" y="169"/>
                    <a:pt x="383" y="168"/>
                  </a:cubicBezTo>
                  <a:cubicBezTo>
                    <a:pt x="385" y="166"/>
                    <a:pt x="381" y="162"/>
                    <a:pt x="378" y="162"/>
                  </a:cubicBezTo>
                  <a:cubicBezTo>
                    <a:pt x="375" y="163"/>
                    <a:pt x="372" y="162"/>
                    <a:pt x="370" y="159"/>
                  </a:cubicBezTo>
                  <a:cubicBezTo>
                    <a:pt x="368" y="156"/>
                    <a:pt x="363" y="164"/>
                    <a:pt x="360" y="166"/>
                  </a:cubicBezTo>
                  <a:cubicBezTo>
                    <a:pt x="356" y="168"/>
                    <a:pt x="353" y="163"/>
                    <a:pt x="355" y="160"/>
                  </a:cubicBezTo>
                  <a:cubicBezTo>
                    <a:pt x="356" y="157"/>
                    <a:pt x="352" y="157"/>
                    <a:pt x="346" y="157"/>
                  </a:cubicBezTo>
                  <a:cubicBezTo>
                    <a:pt x="341" y="157"/>
                    <a:pt x="343" y="147"/>
                    <a:pt x="346" y="147"/>
                  </a:cubicBezTo>
                  <a:cubicBezTo>
                    <a:pt x="349" y="147"/>
                    <a:pt x="354" y="150"/>
                    <a:pt x="356" y="144"/>
                  </a:cubicBezTo>
                  <a:cubicBezTo>
                    <a:pt x="358" y="138"/>
                    <a:pt x="361" y="143"/>
                    <a:pt x="366" y="137"/>
                  </a:cubicBezTo>
                  <a:cubicBezTo>
                    <a:pt x="370" y="132"/>
                    <a:pt x="375" y="129"/>
                    <a:pt x="379" y="132"/>
                  </a:cubicBezTo>
                  <a:cubicBezTo>
                    <a:pt x="383" y="135"/>
                    <a:pt x="375" y="140"/>
                    <a:pt x="374" y="143"/>
                  </a:cubicBezTo>
                  <a:cubicBezTo>
                    <a:pt x="372" y="146"/>
                    <a:pt x="375" y="147"/>
                    <a:pt x="373" y="149"/>
                  </a:cubicBezTo>
                  <a:cubicBezTo>
                    <a:pt x="370" y="152"/>
                    <a:pt x="374" y="152"/>
                    <a:pt x="378" y="149"/>
                  </a:cubicBezTo>
                  <a:cubicBezTo>
                    <a:pt x="383" y="146"/>
                    <a:pt x="389" y="143"/>
                    <a:pt x="393" y="141"/>
                  </a:cubicBezTo>
                  <a:cubicBezTo>
                    <a:pt x="394" y="140"/>
                    <a:pt x="396" y="140"/>
                    <a:pt x="397" y="140"/>
                  </a:cubicBezTo>
                  <a:cubicBezTo>
                    <a:pt x="398" y="139"/>
                    <a:pt x="398" y="137"/>
                    <a:pt x="399" y="137"/>
                  </a:cubicBezTo>
                  <a:cubicBezTo>
                    <a:pt x="402" y="135"/>
                    <a:pt x="413" y="131"/>
                    <a:pt x="414" y="128"/>
                  </a:cubicBezTo>
                  <a:cubicBezTo>
                    <a:pt x="416" y="126"/>
                    <a:pt x="417" y="123"/>
                    <a:pt x="419" y="123"/>
                  </a:cubicBezTo>
                  <a:cubicBezTo>
                    <a:pt x="421" y="123"/>
                    <a:pt x="421" y="125"/>
                    <a:pt x="425" y="125"/>
                  </a:cubicBezTo>
                  <a:cubicBezTo>
                    <a:pt x="428" y="125"/>
                    <a:pt x="431" y="126"/>
                    <a:pt x="430" y="123"/>
                  </a:cubicBezTo>
                  <a:cubicBezTo>
                    <a:pt x="428" y="121"/>
                    <a:pt x="429" y="121"/>
                    <a:pt x="433" y="120"/>
                  </a:cubicBezTo>
                  <a:cubicBezTo>
                    <a:pt x="436" y="120"/>
                    <a:pt x="436" y="116"/>
                    <a:pt x="439" y="116"/>
                  </a:cubicBezTo>
                  <a:cubicBezTo>
                    <a:pt x="441" y="116"/>
                    <a:pt x="441" y="110"/>
                    <a:pt x="443" y="110"/>
                  </a:cubicBezTo>
                  <a:cubicBezTo>
                    <a:pt x="446" y="110"/>
                    <a:pt x="447" y="113"/>
                    <a:pt x="450" y="112"/>
                  </a:cubicBezTo>
                  <a:cubicBezTo>
                    <a:pt x="451" y="112"/>
                    <a:pt x="451" y="112"/>
                    <a:pt x="452" y="113"/>
                  </a:cubicBezTo>
                  <a:cubicBezTo>
                    <a:pt x="453" y="112"/>
                    <a:pt x="453" y="112"/>
                    <a:pt x="454" y="111"/>
                  </a:cubicBezTo>
                  <a:cubicBezTo>
                    <a:pt x="454" y="108"/>
                    <a:pt x="454" y="105"/>
                    <a:pt x="454" y="104"/>
                  </a:cubicBezTo>
                  <a:cubicBezTo>
                    <a:pt x="452" y="101"/>
                    <a:pt x="454" y="99"/>
                    <a:pt x="453" y="97"/>
                  </a:cubicBezTo>
                  <a:cubicBezTo>
                    <a:pt x="453" y="95"/>
                    <a:pt x="452" y="91"/>
                    <a:pt x="454" y="91"/>
                  </a:cubicBezTo>
                  <a:cubicBezTo>
                    <a:pt x="456" y="91"/>
                    <a:pt x="459" y="86"/>
                    <a:pt x="461" y="88"/>
                  </a:cubicBezTo>
                  <a:cubicBezTo>
                    <a:pt x="463" y="90"/>
                    <a:pt x="468" y="90"/>
                    <a:pt x="468" y="88"/>
                  </a:cubicBezTo>
                  <a:cubicBezTo>
                    <a:pt x="468" y="86"/>
                    <a:pt x="471" y="86"/>
                    <a:pt x="472" y="83"/>
                  </a:cubicBezTo>
                  <a:cubicBezTo>
                    <a:pt x="472" y="80"/>
                    <a:pt x="476" y="79"/>
                    <a:pt x="477" y="77"/>
                  </a:cubicBezTo>
                  <a:cubicBezTo>
                    <a:pt x="477" y="74"/>
                    <a:pt x="479" y="68"/>
                    <a:pt x="481" y="66"/>
                  </a:cubicBezTo>
                  <a:cubicBezTo>
                    <a:pt x="483" y="65"/>
                    <a:pt x="480" y="64"/>
                    <a:pt x="481" y="60"/>
                  </a:cubicBezTo>
                  <a:close/>
                  <a:moveTo>
                    <a:pt x="364" y="285"/>
                  </a:moveTo>
                  <a:cubicBezTo>
                    <a:pt x="362" y="295"/>
                    <a:pt x="368" y="299"/>
                    <a:pt x="368" y="299"/>
                  </a:cubicBezTo>
                  <a:cubicBezTo>
                    <a:pt x="371" y="297"/>
                    <a:pt x="381" y="277"/>
                    <a:pt x="378" y="274"/>
                  </a:cubicBezTo>
                  <a:cubicBezTo>
                    <a:pt x="376" y="271"/>
                    <a:pt x="367" y="276"/>
                    <a:pt x="364" y="285"/>
                  </a:cubicBezTo>
                  <a:close/>
                  <a:moveTo>
                    <a:pt x="279" y="317"/>
                  </a:moveTo>
                  <a:cubicBezTo>
                    <a:pt x="276" y="317"/>
                    <a:pt x="268" y="322"/>
                    <a:pt x="271" y="328"/>
                  </a:cubicBezTo>
                  <a:cubicBezTo>
                    <a:pt x="275" y="335"/>
                    <a:pt x="285" y="330"/>
                    <a:pt x="285" y="328"/>
                  </a:cubicBezTo>
                  <a:cubicBezTo>
                    <a:pt x="285" y="325"/>
                    <a:pt x="290" y="320"/>
                    <a:pt x="289" y="318"/>
                  </a:cubicBezTo>
                  <a:cubicBezTo>
                    <a:pt x="289" y="316"/>
                    <a:pt x="282" y="317"/>
                    <a:pt x="279" y="317"/>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19" name="Google Shape;2019;p124"/>
            <p:cNvSpPr/>
            <p:nvPr/>
          </p:nvSpPr>
          <p:spPr>
            <a:xfrm>
              <a:off x="6932613" y="2730500"/>
              <a:ext cx="214313" cy="301625"/>
            </a:xfrm>
            <a:custGeom>
              <a:avLst/>
              <a:gdLst/>
              <a:ahLst/>
              <a:cxnLst/>
              <a:rect l="l" t="t" r="r" b="b"/>
              <a:pathLst>
                <a:path w="77" h="108" extrusionOk="0">
                  <a:moveTo>
                    <a:pt x="41" y="42"/>
                  </a:moveTo>
                  <a:cubicBezTo>
                    <a:pt x="45" y="41"/>
                    <a:pt x="52" y="47"/>
                    <a:pt x="51" y="49"/>
                  </a:cubicBezTo>
                  <a:cubicBezTo>
                    <a:pt x="50" y="51"/>
                    <a:pt x="51" y="58"/>
                    <a:pt x="53" y="56"/>
                  </a:cubicBezTo>
                  <a:cubicBezTo>
                    <a:pt x="55" y="54"/>
                    <a:pt x="58" y="56"/>
                    <a:pt x="56" y="59"/>
                  </a:cubicBezTo>
                  <a:cubicBezTo>
                    <a:pt x="54" y="63"/>
                    <a:pt x="60" y="66"/>
                    <a:pt x="60" y="69"/>
                  </a:cubicBezTo>
                  <a:cubicBezTo>
                    <a:pt x="61" y="73"/>
                    <a:pt x="63" y="70"/>
                    <a:pt x="63" y="67"/>
                  </a:cubicBezTo>
                  <a:cubicBezTo>
                    <a:pt x="62" y="64"/>
                    <a:pt x="63" y="65"/>
                    <a:pt x="66" y="63"/>
                  </a:cubicBezTo>
                  <a:cubicBezTo>
                    <a:pt x="70" y="60"/>
                    <a:pt x="66" y="57"/>
                    <a:pt x="64" y="53"/>
                  </a:cubicBezTo>
                  <a:cubicBezTo>
                    <a:pt x="62" y="49"/>
                    <a:pt x="55" y="50"/>
                    <a:pt x="55" y="46"/>
                  </a:cubicBezTo>
                  <a:cubicBezTo>
                    <a:pt x="55" y="43"/>
                    <a:pt x="50" y="41"/>
                    <a:pt x="50" y="39"/>
                  </a:cubicBezTo>
                  <a:cubicBezTo>
                    <a:pt x="50" y="37"/>
                    <a:pt x="43" y="35"/>
                    <a:pt x="39" y="37"/>
                  </a:cubicBezTo>
                  <a:cubicBezTo>
                    <a:pt x="35" y="40"/>
                    <a:pt x="37" y="33"/>
                    <a:pt x="35" y="30"/>
                  </a:cubicBezTo>
                  <a:cubicBezTo>
                    <a:pt x="32" y="27"/>
                    <a:pt x="37" y="22"/>
                    <a:pt x="40" y="19"/>
                  </a:cubicBezTo>
                  <a:cubicBezTo>
                    <a:pt x="43" y="15"/>
                    <a:pt x="39" y="8"/>
                    <a:pt x="40" y="5"/>
                  </a:cubicBezTo>
                  <a:cubicBezTo>
                    <a:pt x="40" y="3"/>
                    <a:pt x="40" y="2"/>
                    <a:pt x="38" y="3"/>
                  </a:cubicBezTo>
                  <a:cubicBezTo>
                    <a:pt x="37" y="4"/>
                    <a:pt x="30" y="0"/>
                    <a:pt x="27" y="2"/>
                  </a:cubicBezTo>
                  <a:cubicBezTo>
                    <a:pt x="23" y="4"/>
                    <a:pt x="26" y="19"/>
                    <a:pt x="25" y="20"/>
                  </a:cubicBezTo>
                  <a:cubicBezTo>
                    <a:pt x="23" y="22"/>
                    <a:pt x="22" y="18"/>
                    <a:pt x="21" y="20"/>
                  </a:cubicBezTo>
                  <a:cubicBezTo>
                    <a:pt x="20" y="22"/>
                    <a:pt x="21" y="30"/>
                    <a:pt x="23" y="30"/>
                  </a:cubicBezTo>
                  <a:cubicBezTo>
                    <a:pt x="25" y="30"/>
                    <a:pt x="27" y="33"/>
                    <a:pt x="25" y="37"/>
                  </a:cubicBezTo>
                  <a:cubicBezTo>
                    <a:pt x="24" y="40"/>
                    <a:pt x="29" y="41"/>
                    <a:pt x="33" y="39"/>
                  </a:cubicBezTo>
                  <a:cubicBezTo>
                    <a:pt x="38" y="38"/>
                    <a:pt x="36" y="42"/>
                    <a:pt x="41" y="42"/>
                  </a:cubicBezTo>
                  <a:close/>
                  <a:moveTo>
                    <a:pt x="26" y="44"/>
                  </a:moveTo>
                  <a:cubicBezTo>
                    <a:pt x="26" y="47"/>
                    <a:pt x="28" y="54"/>
                    <a:pt x="33" y="52"/>
                  </a:cubicBezTo>
                  <a:cubicBezTo>
                    <a:pt x="38" y="51"/>
                    <a:pt x="25" y="41"/>
                    <a:pt x="26" y="44"/>
                  </a:cubicBezTo>
                  <a:close/>
                  <a:moveTo>
                    <a:pt x="39" y="67"/>
                  </a:moveTo>
                  <a:cubicBezTo>
                    <a:pt x="40" y="67"/>
                    <a:pt x="43" y="67"/>
                    <a:pt x="43" y="64"/>
                  </a:cubicBezTo>
                  <a:cubicBezTo>
                    <a:pt x="43" y="62"/>
                    <a:pt x="46" y="69"/>
                    <a:pt x="44" y="71"/>
                  </a:cubicBezTo>
                  <a:cubicBezTo>
                    <a:pt x="42" y="73"/>
                    <a:pt x="42" y="79"/>
                    <a:pt x="45" y="80"/>
                  </a:cubicBezTo>
                  <a:cubicBezTo>
                    <a:pt x="48" y="80"/>
                    <a:pt x="55" y="69"/>
                    <a:pt x="54" y="67"/>
                  </a:cubicBezTo>
                  <a:cubicBezTo>
                    <a:pt x="53" y="65"/>
                    <a:pt x="50" y="68"/>
                    <a:pt x="51" y="65"/>
                  </a:cubicBezTo>
                  <a:cubicBezTo>
                    <a:pt x="51" y="63"/>
                    <a:pt x="42" y="55"/>
                    <a:pt x="38" y="56"/>
                  </a:cubicBezTo>
                  <a:cubicBezTo>
                    <a:pt x="35" y="57"/>
                    <a:pt x="36" y="67"/>
                    <a:pt x="39" y="67"/>
                  </a:cubicBezTo>
                  <a:close/>
                  <a:moveTo>
                    <a:pt x="11" y="71"/>
                  </a:moveTo>
                  <a:cubicBezTo>
                    <a:pt x="8" y="76"/>
                    <a:pt x="0" y="83"/>
                    <a:pt x="1" y="85"/>
                  </a:cubicBezTo>
                  <a:cubicBezTo>
                    <a:pt x="2" y="87"/>
                    <a:pt x="11" y="74"/>
                    <a:pt x="15" y="71"/>
                  </a:cubicBezTo>
                  <a:cubicBezTo>
                    <a:pt x="19" y="68"/>
                    <a:pt x="19" y="65"/>
                    <a:pt x="17" y="63"/>
                  </a:cubicBezTo>
                  <a:cubicBezTo>
                    <a:pt x="16" y="60"/>
                    <a:pt x="14" y="67"/>
                    <a:pt x="11" y="71"/>
                  </a:cubicBezTo>
                  <a:close/>
                  <a:moveTo>
                    <a:pt x="53" y="76"/>
                  </a:moveTo>
                  <a:cubicBezTo>
                    <a:pt x="54" y="78"/>
                    <a:pt x="61" y="75"/>
                    <a:pt x="59" y="72"/>
                  </a:cubicBezTo>
                  <a:cubicBezTo>
                    <a:pt x="57" y="70"/>
                    <a:pt x="52" y="74"/>
                    <a:pt x="53" y="76"/>
                  </a:cubicBezTo>
                  <a:close/>
                  <a:moveTo>
                    <a:pt x="75" y="95"/>
                  </a:moveTo>
                  <a:cubicBezTo>
                    <a:pt x="77" y="91"/>
                    <a:pt x="73" y="83"/>
                    <a:pt x="73" y="77"/>
                  </a:cubicBezTo>
                  <a:cubicBezTo>
                    <a:pt x="73" y="71"/>
                    <a:pt x="65" y="73"/>
                    <a:pt x="67" y="76"/>
                  </a:cubicBezTo>
                  <a:cubicBezTo>
                    <a:pt x="69" y="80"/>
                    <a:pt x="63" y="77"/>
                    <a:pt x="62" y="81"/>
                  </a:cubicBezTo>
                  <a:cubicBezTo>
                    <a:pt x="62" y="84"/>
                    <a:pt x="57" y="81"/>
                    <a:pt x="58" y="84"/>
                  </a:cubicBezTo>
                  <a:cubicBezTo>
                    <a:pt x="58" y="87"/>
                    <a:pt x="53" y="84"/>
                    <a:pt x="51" y="83"/>
                  </a:cubicBezTo>
                  <a:cubicBezTo>
                    <a:pt x="48" y="81"/>
                    <a:pt x="45" y="87"/>
                    <a:pt x="41" y="88"/>
                  </a:cubicBezTo>
                  <a:cubicBezTo>
                    <a:pt x="38" y="89"/>
                    <a:pt x="36" y="97"/>
                    <a:pt x="38" y="96"/>
                  </a:cubicBezTo>
                  <a:cubicBezTo>
                    <a:pt x="41" y="96"/>
                    <a:pt x="42" y="92"/>
                    <a:pt x="45" y="93"/>
                  </a:cubicBezTo>
                  <a:cubicBezTo>
                    <a:pt x="48" y="93"/>
                    <a:pt x="47" y="90"/>
                    <a:pt x="51" y="90"/>
                  </a:cubicBezTo>
                  <a:cubicBezTo>
                    <a:pt x="55" y="91"/>
                    <a:pt x="52" y="103"/>
                    <a:pt x="58" y="104"/>
                  </a:cubicBezTo>
                  <a:cubicBezTo>
                    <a:pt x="63" y="105"/>
                    <a:pt x="64" y="108"/>
                    <a:pt x="66" y="108"/>
                  </a:cubicBezTo>
                  <a:cubicBezTo>
                    <a:pt x="69" y="108"/>
                    <a:pt x="66" y="101"/>
                    <a:pt x="66" y="98"/>
                  </a:cubicBezTo>
                  <a:cubicBezTo>
                    <a:pt x="66" y="96"/>
                    <a:pt x="72" y="98"/>
                    <a:pt x="75" y="9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20" name="Google Shape;2020;p124"/>
            <p:cNvSpPr/>
            <p:nvPr/>
          </p:nvSpPr>
          <p:spPr>
            <a:xfrm>
              <a:off x="7467600" y="3217863"/>
              <a:ext cx="284163" cy="182563"/>
            </a:xfrm>
            <a:custGeom>
              <a:avLst/>
              <a:gdLst/>
              <a:ahLst/>
              <a:cxnLst/>
              <a:rect l="l" t="t" r="r" b="b"/>
              <a:pathLst>
                <a:path w="102" h="65" extrusionOk="0">
                  <a:moveTo>
                    <a:pt x="73" y="60"/>
                  </a:moveTo>
                  <a:cubicBezTo>
                    <a:pt x="71" y="59"/>
                    <a:pt x="67" y="56"/>
                    <a:pt x="67" y="54"/>
                  </a:cubicBezTo>
                  <a:cubicBezTo>
                    <a:pt x="68" y="53"/>
                    <a:pt x="63" y="53"/>
                    <a:pt x="59" y="51"/>
                  </a:cubicBezTo>
                  <a:cubicBezTo>
                    <a:pt x="56" y="49"/>
                    <a:pt x="57" y="42"/>
                    <a:pt x="54" y="40"/>
                  </a:cubicBezTo>
                  <a:cubicBezTo>
                    <a:pt x="50" y="38"/>
                    <a:pt x="47" y="33"/>
                    <a:pt x="52" y="33"/>
                  </a:cubicBezTo>
                  <a:cubicBezTo>
                    <a:pt x="56" y="34"/>
                    <a:pt x="57" y="31"/>
                    <a:pt x="53" y="28"/>
                  </a:cubicBezTo>
                  <a:cubicBezTo>
                    <a:pt x="50" y="25"/>
                    <a:pt x="38" y="24"/>
                    <a:pt x="37" y="19"/>
                  </a:cubicBezTo>
                  <a:cubicBezTo>
                    <a:pt x="37" y="15"/>
                    <a:pt x="15" y="4"/>
                    <a:pt x="6" y="2"/>
                  </a:cubicBezTo>
                  <a:cubicBezTo>
                    <a:pt x="4" y="2"/>
                    <a:pt x="2" y="1"/>
                    <a:pt x="0" y="0"/>
                  </a:cubicBezTo>
                  <a:cubicBezTo>
                    <a:pt x="0" y="51"/>
                    <a:pt x="0" y="51"/>
                    <a:pt x="0" y="51"/>
                  </a:cubicBezTo>
                  <a:cubicBezTo>
                    <a:pt x="2" y="52"/>
                    <a:pt x="5" y="54"/>
                    <a:pt x="8" y="54"/>
                  </a:cubicBezTo>
                  <a:cubicBezTo>
                    <a:pt x="19" y="54"/>
                    <a:pt x="16" y="48"/>
                    <a:pt x="18" y="48"/>
                  </a:cubicBezTo>
                  <a:cubicBezTo>
                    <a:pt x="20" y="48"/>
                    <a:pt x="21" y="45"/>
                    <a:pt x="23" y="42"/>
                  </a:cubicBezTo>
                  <a:cubicBezTo>
                    <a:pt x="25" y="40"/>
                    <a:pt x="34" y="42"/>
                    <a:pt x="40" y="46"/>
                  </a:cubicBezTo>
                  <a:cubicBezTo>
                    <a:pt x="45" y="50"/>
                    <a:pt x="52" y="63"/>
                    <a:pt x="57" y="62"/>
                  </a:cubicBezTo>
                  <a:cubicBezTo>
                    <a:pt x="63" y="61"/>
                    <a:pt x="69" y="65"/>
                    <a:pt x="74" y="65"/>
                  </a:cubicBezTo>
                  <a:cubicBezTo>
                    <a:pt x="79" y="65"/>
                    <a:pt x="75" y="61"/>
                    <a:pt x="73" y="60"/>
                  </a:cubicBezTo>
                  <a:close/>
                  <a:moveTo>
                    <a:pt x="87" y="18"/>
                  </a:moveTo>
                  <a:cubicBezTo>
                    <a:pt x="87" y="20"/>
                    <a:pt x="83" y="21"/>
                    <a:pt x="77" y="23"/>
                  </a:cubicBezTo>
                  <a:cubicBezTo>
                    <a:pt x="71" y="26"/>
                    <a:pt x="60" y="21"/>
                    <a:pt x="60" y="24"/>
                  </a:cubicBezTo>
                  <a:cubicBezTo>
                    <a:pt x="59" y="26"/>
                    <a:pt x="66" y="30"/>
                    <a:pt x="73" y="30"/>
                  </a:cubicBezTo>
                  <a:cubicBezTo>
                    <a:pt x="79" y="30"/>
                    <a:pt x="89" y="24"/>
                    <a:pt x="89" y="22"/>
                  </a:cubicBezTo>
                  <a:cubicBezTo>
                    <a:pt x="89" y="20"/>
                    <a:pt x="93" y="16"/>
                    <a:pt x="92" y="15"/>
                  </a:cubicBezTo>
                  <a:cubicBezTo>
                    <a:pt x="90" y="13"/>
                    <a:pt x="87" y="15"/>
                    <a:pt x="87" y="18"/>
                  </a:cubicBezTo>
                  <a:close/>
                  <a:moveTo>
                    <a:pt x="95" y="9"/>
                  </a:moveTo>
                  <a:cubicBezTo>
                    <a:pt x="91" y="6"/>
                    <a:pt x="88" y="5"/>
                    <a:pt x="92" y="9"/>
                  </a:cubicBezTo>
                  <a:cubicBezTo>
                    <a:pt x="97" y="14"/>
                    <a:pt x="95" y="17"/>
                    <a:pt x="97" y="17"/>
                  </a:cubicBezTo>
                  <a:cubicBezTo>
                    <a:pt x="102" y="15"/>
                    <a:pt x="98" y="11"/>
                    <a:pt x="95" y="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21" name="Google Shape;2021;p124"/>
            <p:cNvSpPr/>
            <p:nvPr/>
          </p:nvSpPr>
          <p:spPr>
            <a:xfrm>
              <a:off x="6111875" y="2936875"/>
              <a:ext cx="47625" cy="92075"/>
            </a:xfrm>
            <a:custGeom>
              <a:avLst/>
              <a:gdLst/>
              <a:ahLst/>
              <a:cxnLst/>
              <a:rect l="l" t="t" r="r" b="b"/>
              <a:pathLst>
                <a:path w="17" h="33" extrusionOk="0">
                  <a:moveTo>
                    <a:pt x="4" y="0"/>
                  </a:moveTo>
                  <a:cubicBezTo>
                    <a:pt x="2" y="0"/>
                    <a:pt x="2" y="4"/>
                    <a:pt x="1" y="8"/>
                  </a:cubicBezTo>
                  <a:cubicBezTo>
                    <a:pt x="0" y="11"/>
                    <a:pt x="0" y="14"/>
                    <a:pt x="1" y="18"/>
                  </a:cubicBezTo>
                  <a:cubicBezTo>
                    <a:pt x="1" y="23"/>
                    <a:pt x="1" y="28"/>
                    <a:pt x="5" y="30"/>
                  </a:cubicBezTo>
                  <a:cubicBezTo>
                    <a:pt x="9" y="33"/>
                    <a:pt x="17" y="25"/>
                    <a:pt x="17" y="19"/>
                  </a:cubicBezTo>
                  <a:cubicBezTo>
                    <a:pt x="17" y="12"/>
                    <a:pt x="6" y="0"/>
                    <a:pt x="4" y="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22" name="Google Shape;2022;p124"/>
            <p:cNvSpPr/>
            <p:nvPr/>
          </p:nvSpPr>
          <p:spPr>
            <a:xfrm>
              <a:off x="5278438" y="3416300"/>
              <a:ext cx="166688" cy="328613"/>
            </a:xfrm>
            <a:custGeom>
              <a:avLst/>
              <a:gdLst/>
              <a:ahLst/>
              <a:cxnLst/>
              <a:rect l="l" t="t" r="r" b="b"/>
              <a:pathLst>
                <a:path w="60" h="118" extrusionOk="0">
                  <a:moveTo>
                    <a:pt x="50" y="3"/>
                  </a:moveTo>
                  <a:cubicBezTo>
                    <a:pt x="49" y="0"/>
                    <a:pt x="48" y="5"/>
                    <a:pt x="47" y="6"/>
                  </a:cubicBezTo>
                  <a:cubicBezTo>
                    <a:pt x="46" y="7"/>
                    <a:pt x="46" y="10"/>
                    <a:pt x="46" y="12"/>
                  </a:cubicBezTo>
                  <a:cubicBezTo>
                    <a:pt x="46" y="13"/>
                    <a:pt x="43" y="15"/>
                    <a:pt x="41" y="15"/>
                  </a:cubicBezTo>
                  <a:cubicBezTo>
                    <a:pt x="40" y="15"/>
                    <a:pt x="36" y="16"/>
                    <a:pt x="37" y="19"/>
                  </a:cubicBezTo>
                  <a:cubicBezTo>
                    <a:pt x="38" y="21"/>
                    <a:pt x="36" y="21"/>
                    <a:pt x="37" y="23"/>
                  </a:cubicBezTo>
                  <a:cubicBezTo>
                    <a:pt x="38" y="25"/>
                    <a:pt x="35" y="28"/>
                    <a:pt x="31" y="28"/>
                  </a:cubicBezTo>
                  <a:cubicBezTo>
                    <a:pt x="28" y="28"/>
                    <a:pt x="24" y="34"/>
                    <a:pt x="20" y="34"/>
                  </a:cubicBezTo>
                  <a:cubicBezTo>
                    <a:pt x="16" y="33"/>
                    <a:pt x="13" y="36"/>
                    <a:pt x="10" y="36"/>
                  </a:cubicBezTo>
                  <a:cubicBezTo>
                    <a:pt x="7" y="35"/>
                    <a:pt x="9" y="42"/>
                    <a:pt x="7" y="46"/>
                  </a:cubicBezTo>
                  <a:cubicBezTo>
                    <a:pt x="4" y="51"/>
                    <a:pt x="5" y="56"/>
                    <a:pt x="7" y="61"/>
                  </a:cubicBezTo>
                  <a:cubicBezTo>
                    <a:pt x="10" y="66"/>
                    <a:pt x="11" y="70"/>
                    <a:pt x="6" y="77"/>
                  </a:cubicBezTo>
                  <a:cubicBezTo>
                    <a:pt x="0" y="84"/>
                    <a:pt x="0" y="92"/>
                    <a:pt x="2" y="96"/>
                  </a:cubicBezTo>
                  <a:cubicBezTo>
                    <a:pt x="5" y="101"/>
                    <a:pt x="5" y="108"/>
                    <a:pt x="8" y="112"/>
                  </a:cubicBezTo>
                  <a:cubicBezTo>
                    <a:pt x="11" y="115"/>
                    <a:pt x="19" y="118"/>
                    <a:pt x="22" y="115"/>
                  </a:cubicBezTo>
                  <a:cubicBezTo>
                    <a:pt x="25" y="113"/>
                    <a:pt x="27" y="116"/>
                    <a:pt x="30" y="112"/>
                  </a:cubicBezTo>
                  <a:cubicBezTo>
                    <a:pt x="33" y="109"/>
                    <a:pt x="38" y="90"/>
                    <a:pt x="42" y="78"/>
                  </a:cubicBezTo>
                  <a:cubicBezTo>
                    <a:pt x="46" y="66"/>
                    <a:pt x="51" y="50"/>
                    <a:pt x="51" y="47"/>
                  </a:cubicBezTo>
                  <a:cubicBezTo>
                    <a:pt x="50" y="44"/>
                    <a:pt x="54" y="42"/>
                    <a:pt x="52" y="38"/>
                  </a:cubicBezTo>
                  <a:cubicBezTo>
                    <a:pt x="51" y="34"/>
                    <a:pt x="53" y="30"/>
                    <a:pt x="54" y="33"/>
                  </a:cubicBezTo>
                  <a:cubicBezTo>
                    <a:pt x="56" y="36"/>
                    <a:pt x="58" y="36"/>
                    <a:pt x="59" y="32"/>
                  </a:cubicBezTo>
                  <a:cubicBezTo>
                    <a:pt x="60" y="28"/>
                    <a:pt x="56" y="22"/>
                    <a:pt x="56" y="17"/>
                  </a:cubicBezTo>
                  <a:cubicBezTo>
                    <a:pt x="56" y="11"/>
                    <a:pt x="51" y="6"/>
                    <a:pt x="50" y="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23" name="Google Shape;2023;p124"/>
            <p:cNvSpPr/>
            <p:nvPr/>
          </p:nvSpPr>
          <p:spPr>
            <a:xfrm>
              <a:off x="5268913" y="2716213"/>
              <a:ext cx="271463" cy="165100"/>
            </a:xfrm>
            <a:custGeom>
              <a:avLst/>
              <a:gdLst/>
              <a:ahLst/>
              <a:cxnLst/>
              <a:rect l="l" t="t" r="r" b="b"/>
              <a:pathLst>
                <a:path w="97" h="59" extrusionOk="0">
                  <a:moveTo>
                    <a:pt x="69" y="3"/>
                  </a:moveTo>
                  <a:cubicBezTo>
                    <a:pt x="64" y="3"/>
                    <a:pt x="54" y="3"/>
                    <a:pt x="53" y="3"/>
                  </a:cubicBezTo>
                  <a:cubicBezTo>
                    <a:pt x="51" y="4"/>
                    <a:pt x="42" y="11"/>
                    <a:pt x="40" y="14"/>
                  </a:cubicBezTo>
                  <a:cubicBezTo>
                    <a:pt x="39" y="17"/>
                    <a:pt x="37" y="18"/>
                    <a:pt x="35" y="16"/>
                  </a:cubicBezTo>
                  <a:cubicBezTo>
                    <a:pt x="33" y="15"/>
                    <a:pt x="24" y="15"/>
                    <a:pt x="24" y="15"/>
                  </a:cubicBezTo>
                  <a:cubicBezTo>
                    <a:pt x="23" y="14"/>
                    <a:pt x="17" y="13"/>
                    <a:pt x="14" y="14"/>
                  </a:cubicBezTo>
                  <a:cubicBezTo>
                    <a:pt x="11" y="14"/>
                    <a:pt x="9" y="12"/>
                    <a:pt x="8" y="13"/>
                  </a:cubicBezTo>
                  <a:cubicBezTo>
                    <a:pt x="6" y="13"/>
                    <a:pt x="5" y="15"/>
                    <a:pt x="4" y="16"/>
                  </a:cubicBezTo>
                  <a:cubicBezTo>
                    <a:pt x="4" y="17"/>
                    <a:pt x="5" y="19"/>
                    <a:pt x="4" y="20"/>
                  </a:cubicBezTo>
                  <a:cubicBezTo>
                    <a:pt x="4" y="20"/>
                    <a:pt x="3" y="21"/>
                    <a:pt x="1" y="22"/>
                  </a:cubicBezTo>
                  <a:cubicBezTo>
                    <a:pt x="1" y="24"/>
                    <a:pt x="2" y="26"/>
                    <a:pt x="1" y="27"/>
                  </a:cubicBezTo>
                  <a:cubicBezTo>
                    <a:pt x="0" y="30"/>
                    <a:pt x="1" y="36"/>
                    <a:pt x="4" y="40"/>
                  </a:cubicBezTo>
                  <a:cubicBezTo>
                    <a:pt x="6" y="44"/>
                    <a:pt x="5" y="50"/>
                    <a:pt x="7" y="52"/>
                  </a:cubicBezTo>
                  <a:cubicBezTo>
                    <a:pt x="8" y="53"/>
                    <a:pt x="17" y="53"/>
                    <a:pt x="21" y="50"/>
                  </a:cubicBezTo>
                  <a:cubicBezTo>
                    <a:pt x="25" y="47"/>
                    <a:pt x="28" y="47"/>
                    <a:pt x="32" y="47"/>
                  </a:cubicBezTo>
                  <a:cubicBezTo>
                    <a:pt x="35" y="47"/>
                    <a:pt x="39" y="44"/>
                    <a:pt x="40" y="42"/>
                  </a:cubicBezTo>
                  <a:cubicBezTo>
                    <a:pt x="41" y="41"/>
                    <a:pt x="46" y="41"/>
                    <a:pt x="48" y="41"/>
                  </a:cubicBezTo>
                  <a:cubicBezTo>
                    <a:pt x="50" y="41"/>
                    <a:pt x="52" y="39"/>
                    <a:pt x="55" y="37"/>
                  </a:cubicBezTo>
                  <a:cubicBezTo>
                    <a:pt x="57" y="35"/>
                    <a:pt x="64" y="34"/>
                    <a:pt x="72" y="31"/>
                  </a:cubicBezTo>
                  <a:cubicBezTo>
                    <a:pt x="79" y="29"/>
                    <a:pt x="78" y="25"/>
                    <a:pt x="79" y="23"/>
                  </a:cubicBezTo>
                  <a:cubicBezTo>
                    <a:pt x="81" y="21"/>
                    <a:pt x="83" y="22"/>
                    <a:pt x="86" y="21"/>
                  </a:cubicBezTo>
                  <a:cubicBezTo>
                    <a:pt x="82" y="13"/>
                    <a:pt x="78" y="5"/>
                    <a:pt x="76" y="0"/>
                  </a:cubicBezTo>
                  <a:cubicBezTo>
                    <a:pt x="73" y="1"/>
                    <a:pt x="70" y="2"/>
                    <a:pt x="69" y="3"/>
                  </a:cubicBezTo>
                  <a:close/>
                  <a:moveTo>
                    <a:pt x="88" y="56"/>
                  </a:moveTo>
                  <a:cubicBezTo>
                    <a:pt x="91" y="59"/>
                    <a:pt x="96" y="55"/>
                    <a:pt x="96" y="54"/>
                  </a:cubicBezTo>
                  <a:cubicBezTo>
                    <a:pt x="97" y="53"/>
                    <a:pt x="85" y="53"/>
                    <a:pt x="88" y="5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24" name="Google Shape;2024;p124"/>
            <p:cNvSpPr/>
            <p:nvPr/>
          </p:nvSpPr>
          <p:spPr>
            <a:xfrm>
              <a:off x="5838825" y="4349750"/>
              <a:ext cx="60325" cy="39688"/>
            </a:xfrm>
            <a:custGeom>
              <a:avLst/>
              <a:gdLst/>
              <a:ahLst/>
              <a:cxnLst/>
              <a:rect l="l" t="t" r="r" b="b"/>
              <a:pathLst>
                <a:path w="22" h="14" extrusionOk="0">
                  <a:moveTo>
                    <a:pt x="10" y="3"/>
                  </a:moveTo>
                  <a:cubicBezTo>
                    <a:pt x="9" y="0"/>
                    <a:pt x="0" y="9"/>
                    <a:pt x="7" y="12"/>
                  </a:cubicBezTo>
                  <a:cubicBezTo>
                    <a:pt x="10" y="13"/>
                    <a:pt x="12" y="10"/>
                    <a:pt x="14" y="12"/>
                  </a:cubicBezTo>
                  <a:cubicBezTo>
                    <a:pt x="16" y="14"/>
                    <a:pt x="20" y="13"/>
                    <a:pt x="21" y="9"/>
                  </a:cubicBezTo>
                  <a:cubicBezTo>
                    <a:pt x="22" y="4"/>
                    <a:pt x="11" y="5"/>
                    <a:pt x="10" y="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25" name="Google Shape;2025;p124"/>
            <p:cNvSpPr/>
            <p:nvPr/>
          </p:nvSpPr>
          <p:spPr>
            <a:xfrm>
              <a:off x="7777163" y="3276600"/>
              <a:ext cx="180975" cy="131763"/>
            </a:xfrm>
            <a:custGeom>
              <a:avLst/>
              <a:gdLst/>
              <a:ahLst/>
              <a:cxnLst/>
              <a:rect l="l" t="t" r="r" b="b"/>
              <a:pathLst>
                <a:path w="65" h="47" extrusionOk="0">
                  <a:moveTo>
                    <a:pt x="0" y="2"/>
                  </a:moveTo>
                  <a:cubicBezTo>
                    <a:pt x="0" y="4"/>
                    <a:pt x="7" y="16"/>
                    <a:pt x="10" y="14"/>
                  </a:cubicBezTo>
                  <a:cubicBezTo>
                    <a:pt x="16" y="11"/>
                    <a:pt x="1" y="0"/>
                    <a:pt x="0" y="2"/>
                  </a:cubicBezTo>
                  <a:close/>
                  <a:moveTo>
                    <a:pt x="16" y="12"/>
                  </a:moveTo>
                  <a:cubicBezTo>
                    <a:pt x="15" y="13"/>
                    <a:pt x="21" y="19"/>
                    <a:pt x="22" y="18"/>
                  </a:cubicBezTo>
                  <a:cubicBezTo>
                    <a:pt x="24" y="17"/>
                    <a:pt x="16" y="11"/>
                    <a:pt x="16" y="12"/>
                  </a:cubicBezTo>
                  <a:close/>
                  <a:moveTo>
                    <a:pt x="42" y="27"/>
                  </a:moveTo>
                  <a:cubicBezTo>
                    <a:pt x="44" y="25"/>
                    <a:pt x="31" y="18"/>
                    <a:pt x="31" y="21"/>
                  </a:cubicBezTo>
                  <a:cubicBezTo>
                    <a:pt x="31" y="23"/>
                    <a:pt x="40" y="28"/>
                    <a:pt x="42" y="27"/>
                  </a:cubicBezTo>
                  <a:close/>
                  <a:moveTo>
                    <a:pt x="41" y="34"/>
                  </a:moveTo>
                  <a:cubicBezTo>
                    <a:pt x="42" y="38"/>
                    <a:pt x="47" y="40"/>
                    <a:pt x="49" y="39"/>
                  </a:cubicBezTo>
                  <a:cubicBezTo>
                    <a:pt x="51" y="37"/>
                    <a:pt x="40" y="31"/>
                    <a:pt x="41" y="34"/>
                  </a:cubicBezTo>
                  <a:close/>
                  <a:moveTo>
                    <a:pt x="55" y="42"/>
                  </a:moveTo>
                  <a:cubicBezTo>
                    <a:pt x="56" y="43"/>
                    <a:pt x="60" y="47"/>
                    <a:pt x="63" y="46"/>
                  </a:cubicBezTo>
                  <a:cubicBezTo>
                    <a:pt x="65" y="44"/>
                    <a:pt x="55" y="41"/>
                    <a:pt x="55" y="42"/>
                  </a:cubicBezTo>
                  <a:close/>
                  <a:moveTo>
                    <a:pt x="49" y="26"/>
                  </a:moveTo>
                  <a:cubicBezTo>
                    <a:pt x="47" y="30"/>
                    <a:pt x="55" y="37"/>
                    <a:pt x="56" y="37"/>
                  </a:cubicBezTo>
                  <a:cubicBezTo>
                    <a:pt x="57" y="37"/>
                    <a:pt x="51" y="23"/>
                    <a:pt x="49" y="2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26" name="Google Shape;2026;p124"/>
            <p:cNvSpPr/>
            <p:nvPr/>
          </p:nvSpPr>
          <p:spPr>
            <a:xfrm>
              <a:off x="7777163" y="3276600"/>
              <a:ext cx="180975" cy="131763"/>
            </a:xfrm>
            <a:custGeom>
              <a:avLst/>
              <a:gdLst/>
              <a:ahLst/>
              <a:cxnLst/>
              <a:rect l="l" t="t" r="r" b="b"/>
              <a:pathLst>
                <a:path w="65" h="47" extrusionOk="0">
                  <a:moveTo>
                    <a:pt x="0" y="2"/>
                  </a:moveTo>
                  <a:cubicBezTo>
                    <a:pt x="0" y="4"/>
                    <a:pt x="7" y="16"/>
                    <a:pt x="10" y="14"/>
                  </a:cubicBezTo>
                  <a:cubicBezTo>
                    <a:pt x="16" y="11"/>
                    <a:pt x="1" y="0"/>
                    <a:pt x="0" y="2"/>
                  </a:cubicBezTo>
                  <a:close/>
                  <a:moveTo>
                    <a:pt x="16" y="12"/>
                  </a:moveTo>
                  <a:cubicBezTo>
                    <a:pt x="15" y="13"/>
                    <a:pt x="21" y="19"/>
                    <a:pt x="22" y="18"/>
                  </a:cubicBezTo>
                  <a:cubicBezTo>
                    <a:pt x="24" y="17"/>
                    <a:pt x="16" y="11"/>
                    <a:pt x="16" y="12"/>
                  </a:cubicBezTo>
                  <a:close/>
                  <a:moveTo>
                    <a:pt x="42" y="27"/>
                  </a:moveTo>
                  <a:cubicBezTo>
                    <a:pt x="44" y="25"/>
                    <a:pt x="31" y="18"/>
                    <a:pt x="31" y="21"/>
                  </a:cubicBezTo>
                  <a:cubicBezTo>
                    <a:pt x="31" y="23"/>
                    <a:pt x="40" y="28"/>
                    <a:pt x="42" y="27"/>
                  </a:cubicBezTo>
                  <a:close/>
                  <a:moveTo>
                    <a:pt x="41" y="34"/>
                  </a:moveTo>
                  <a:cubicBezTo>
                    <a:pt x="42" y="38"/>
                    <a:pt x="47" y="40"/>
                    <a:pt x="49" y="39"/>
                  </a:cubicBezTo>
                  <a:cubicBezTo>
                    <a:pt x="51" y="37"/>
                    <a:pt x="40" y="31"/>
                    <a:pt x="41" y="34"/>
                  </a:cubicBezTo>
                  <a:close/>
                  <a:moveTo>
                    <a:pt x="55" y="42"/>
                  </a:moveTo>
                  <a:cubicBezTo>
                    <a:pt x="56" y="43"/>
                    <a:pt x="60" y="47"/>
                    <a:pt x="63" y="46"/>
                  </a:cubicBezTo>
                  <a:cubicBezTo>
                    <a:pt x="65" y="44"/>
                    <a:pt x="55" y="41"/>
                    <a:pt x="55" y="42"/>
                  </a:cubicBezTo>
                  <a:close/>
                  <a:moveTo>
                    <a:pt x="49" y="26"/>
                  </a:moveTo>
                  <a:cubicBezTo>
                    <a:pt x="47" y="30"/>
                    <a:pt x="55" y="37"/>
                    <a:pt x="56" y="37"/>
                  </a:cubicBezTo>
                  <a:cubicBezTo>
                    <a:pt x="57" y="37"/>
                    <a:pt x="51" y="23"/>
                    <a:pt x="49" y="2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27" name="Google Shape;2027;p124"/>
            <p:cNvSpPr/>
            <p:nvPr/>
          </p:nvSpPr>
          <p:spPr>
            <a:xfrm>
              <a:off x="6831013" y="3397250"/>
              <a:ext cx="923925" cy="819150"/>
            </a:xfrm>
            <a:custGeom>
              <a:avLst/>
              <a:gdLst/>
              <a:ahLst/>
              <a:cxnLst/>
              <a:rect l="l" t="t" r="r" b="b"/>
              <a:pathLst>
                <a:path w="331" h="294" extrusionOk="0">
                  <a:moveTo>
                    <a:pt x="329" y="148"/>
                  </a:moveTo>
                  <a:cubicBezTo>
                    <a:pt x="330" y="147"/>
                    <a:pt x="328" y="141"/>
                    <a:pt x="327" y="142"/>
                  </a:cubicBezTo>
                  <a:cubicBezTo>
                    <a:pt x="325" y="143"/>
                    <a:pt x="325" y="133"/>
                    <a:pt x="326" y="128"/>
                  </a:cubicBezTo>
                  <a:cubicBezTo>
                    <a:pt x="327" y="124"/>
                    <a:pt x="327" y="124"/>
                    <a:pt x="324" y="127"/>
                  </a:cubicBezTo>
                  <a:cubicBezTo>
                    <a:pt x="322" y="129"/>
                    <a:pt x="320" y="122"/>
                    <a:pt x="319" y="121"/>
                  </a:cubicBezTo>
                  <a:cubicBezTo>
                    <a:pt x="319" y="119"/>
                    <a:pt x="316" y="114"/>
                    <a:pt x="313" y="114"/>
                  </a:cubicBezTo>
                  <a:cubicBezTo>
                    <a:pt x="310" y="115"/>
                    <a:pt x="312" y="110"/>
                    <a:pt x="309" y="111"/>
                  </a:cubicBezTo>
                  <a:cubicBezTo>
                    <a:pt x="306" y="111"/>
                    <a:pt x="306" y="107"/>
                    <a:pt x="306" y="102"/>
                  </a:cubicBezTo>
                  <a:cubicBezTo>
                    <a:pt x="307" y="98"/>
                    <a:pt x="304" y="101"/>
                    <a:pt x="303" y="100"/>
                  </a:cubicBezTo>
                  <a:cubicBezTo>
                    <a:pt x="302" y="98"/>
                    <a:pt x="300" y="99"/>
                    <a:pt x="298" y="100"/>
                  </a:cubicBezTo>
                  <a:cubicBezTo>
                    <a:pt x="296" y="101"/>
                    <a:pt x="296" y="96"/>
                    <a:pt x="296" y="95"/>
                  </a:cubicBezTo>
                  <a:cubicBezTo>
                    <a:pt x="297" y="93"/>
                    <a:pt x="296" y="91"/>
                    <a:pt x="293" y="89"/>
                  </a:cubicBezTo>
                  <a:cubicBezTo>
                    <a:pt x="291" y="87"/>
                    <a:pt x="290" y="85"/>
                    <a:pt x="291" y="83"/>
                  </a:cubicBezTo>
                  <a:cubicBezTo>
                    <a:pt x="291" y="80"/>
                    <a:pt x="275" y="73"/>
                    <a:pt x="272" y="72"/>
                  </a:cubicBezTo>
                  <a:cubicBezTo>
                    <a:pt x="269" y="71"/>
                    <a:pt x="271" y="68"/>
                    <a:pt x="270" y="66"/>
                  </a:cubicBezTo>
                  <a:cubicBezTo>
                    <a:pt x="269" y="65"/>
                    <a:pt x="268" y="60"/>
                    <a:pt x="268" y="57"/>
                  </a:cubicBezTo>
                  <a:cubicBezTo>
                    <a:pt x="268" y="53"/>
                    <a:pt x="263" y="51"/>
                    <a:pt x="263" y="48"/>
                  </a:cubicBezTo>
                  <a:cubicBezTo>
                    <a:pt x="263" y="45"/>
                    <a:pt x="262" y="42"/>
                    <a:pt x="262" y="38"/>
                  </a:cubicBezTo>
                  <a:cubicBezTo>
                    <a:pt x="263" y="35"/>
                    <a:pt x="257" y="34"/>
                    <a:pt x="257" y="32"/>
                  </a:cubicBezTo>
                  <a:cubicBezTo>
                    <a:pt x="257" y="30"/>
                    <a:pt x="254" y="32"/>
                    <a:pt x="251" y="32"/>
                  </a:cubicBezTo>
                  <a:cubicBezTo>
                    <a:pt x="248" y="32"/>
                    <a:pt x="248" y="28"/>
                    <a:pt x="248" y="24"/>
                  </a:cubicBezTo>
                  <a:cubicBezTo>
                    <a:pt x="248" y="20"/>
                    <a:pt x="247" y="13"/>
                    <a:pt x="244" y="11"/>
                  </a:cubicBezTo>
                  <a:cubicBezTo>
                    <a:pt x="242" y="9"/>
                    <a:pt x="242" y="2"/>
                    <a:pt x="240" y="1"/>
                  </a:cubicBezTo>
                  <a:cubicBezTo>
                    <a:pt x="239" y="0"/>
                    <a:pt x="235" y="5"/>
                    <a:pt x="235" y="7"/>
                  </a:cubicBezTo>
                  <a:cubicBezTo>
                    <a:pt x="235" y="10"/>
                    <a:pt x="235" y="12"/>
                    <a:pt x="233" y="14"/>
                  </a:cubicBezTo>
                  <a:cubicBezTo>
                    <a:pt x="232" y="15"/>
                    <a:pt x="234" y="21"/>
                    <a:pt x="232" y="23"/>
                  </a:cubicBezTo>
                  <a:cubicBezTo>
                    <a:pt x="230" y="25"/>
                    <a:pt x="232" y="32"/>
                    <a:pt x="231" y="37"/>
                  </a:cubicBezTo>
                  <a:cubicBezTo>
                    <a:pt x="231" y="41"/>
                    <a:pt x="231" y="46"/>
                    <a:pt x="229" y="49"/>
                  </a:cubicBezTo>
                  <a:cubicBezTo>
                    <a:pt x="227" y="52"/>
                    <a:pt x="226" y="57"/>
                    <a:pt x="222" y="59"/>
                  </a:cubicBezTo>
                  <a:cubicBezTo>
                    <a:pt x="218" y="60"/>
                    <a:pt x="212" y="57"/>
                    <a:pt x="212" y="55"/>
                  </a:cubicBezTo>
                  <a:cubicBezTo>
                    <a:pt x="213" y="52"/>
                    <a:pt x="208" y="51"/>
                    <a:pt x="205" y="51"/>
                  </a:cubicBezTo>
                  <a:cubicBezTo>
                    <a:pt x="203" y="52"/>
                    <a:pt x="201" y="48"/>
                    <a:pt x="197" y="45"/>
                  </a:cubicBezTo>
                  <a:cubicBezTo>
                    <a:pt x="193" y="42"/>
                    <a:pt x="190" y="46"/>
                    <a:pt x="189" y="42"/>
                  </a:cubicBezTo>
                  <a:cubicBezTo>
                    <a:pt x="188" y="39"/>
                    <a:pt x="187" y="38"/>
                    <a:pt x="184" y="36"/>
                  </a:cubicBezTo>
                  <a:cubicBezTo>
                    <a:pt x="181" y="34"/>
                    <a:pt x="182" y="34"/>
                    <a:pt x="185" y="32"/>
                  </a:cubicBezTo>
                  <a:cubicBezTo>
                    <a:pt x="187" y="30"/>
                    <a:pt x="187" y="28"/>
                    <a:pt x="185" y="25"/>
                  </a:cubicBezTo>
                  <a:cubicBezTo>
                    <a:pt x="184" y="23"/>
                    <a:pt x="187" y="24"/>
                    <a:pt x="190" y="22"/>
                  </a:cubicBezTo>
                  <a:cubicBezTo>
                    <a:pt x="194" y="20"/>
                    <a:pt x="190" y="17"/>
                    <a:pt x="193" y="16"/>
                  </a:cubicBezTo>
                  <a:cubicBezTo>
                    <a:pt x="196" y="15"/>
                    <a:pt x="194" y="13"/>
                    <a:pt x="191" y="12"/>
                  </a:cubicBezTo>
                  <a:cubicBezTo>
                    <a:pt x="189" y="12"/>
                    <a:pt x="189" y="15"/>
                    <a:pt x="188" y="16"/>
                  </a:cubicBezTo>
                  <a:cubicBezTo>
                    <a:pt x="187" y="16"/>
                    <a:pt x="186" y="11"/>
                    <a:pt x="185" y="11"/>
                  </a:cubicBezTo>
                  <a:cubicBezTo>
                    <a:pt x="184" y="11"/>
                    <a:pt x="181" y="16"/>
                    <a:pt x="179" y="14"/>
                  </a:cubicBezTo>
                  <a:cubicBezTo>
                    <a:pt x="177" y="11"/>
                    <a:pt x="167" y="9"/>
                    <a:pt x="164" y="9"/>
                  </a:cubicBezTo>
                  <a:cubicBezTo>
                    <a:pt x="160" y="8"/>
                    <a:pt x="158" y="3"/>
                    <a:pt x="156" y="4"/>
                  </a:cubicBezTo>
                  <a:cubicBezTo>
                    <a:pt x="154" y="5"/>
                    <a:pt x="156" y="7"/>
                    <a:pt x="159" y="10"/>
                  </a:cubicBezTo>
                  <a:cubicBezTo>
                    <a:pt x="162" y="12"/>
                    <a:pt x="150" y="14"/>
                    <a:pt x="147" y="13"/>
                  </a:cubicBezTo>
                  <a:cubicBezTo>
                    <a:pt x="143" y="12"/>
                    <a:pt x="147" y="16"/>
                    <a:pt x="144" y="16"/>
                  </a:cubicBezTo>
                  <a:cubicBezTo>
                    <a:pt x="142" y="16"/>
                    <a:pt x="141" y="21"/>
                    <a:pt x="139" y="23"/>
                  </a:cubicBezTo>
                  <a:cubicBezTo>
                    <a:pt x="136" y="26"/>
                    <a:pt x="138" y="27"/>
                    <a:pt x="136" y="29"/>
                  </a:cubicBezTo>
                  <a:cubicBezTo>
                    <a:pt x="133" y="30"/>
                    <a:pt x="133" y="32"/>
                    <a:pt x="136" y="36"/>
                  </a:cubicBezTo>
                  <a:cubicBezTo>
                    <a:pt x="139" y="39"/>
                    <a:pt x="134" y="39"/>
                    <a:pt x="132" y="37"/>
                  </a:cubicBezTo>
                  <a:cubicBezTo>
                    <a:pt x="129" y="34"/>
                    <a:pt x="126" y="34"/>
                    <a:pt x="127" y="37"/>
                  </a:cubicBezTo>
                  <a:cubicBezTo>
                    <a:pt x="127" y="40"/>
                    <a:pt x="123" y="39"/>
                    <a:pt x="124" y="35"/>
                  </a:cubicBezTo>
                  <a:cubicBezTo>
                    <a:pt x="124" y="32"/>
                    <a:pt x="120" y="33"/>
                    <a:pt x="119" y="31"/>
                  </a:cubicBezTo>
                  <a:cubicBezTo>
                    <a:pt x="119" y="29"/>
                    <a:pt x="115" y="26"/>
                    <a:pt x="113" y="26"/>
                  </a:cubicBezTo>
                  <a:cubicBezTo>
                    <a:pt x="110" y="27"/>
                    <a:pt x="110" y="29"/>
                    <a:pt x="108" y="29"/>
                  </a:cubicBezTo>
                  <a:cubicBezTo>
                    <a:pt x="106" y="29"/>
                    <a:pt x="105" y="30"/>
                    <a:pt x="106" y="33"/>
                  </a:cubicBezTo>
                  <a:cubicBezTo>
                    <a:pt x="106" y="35"/>
                    <a:pt x="102" y="33"/>
                    <a:pt x="99" y="33"/>
                  </a:cubicBezTo>
                  <a:cubicBezTo>
                    <a:pt x="97" y="33"/>
                    <a:pt x="99" y="36"/>
                    <a:pt x="98" y="37"/>
                  </a:cubicBezTo>
                  <a:cubicBezTo>
                    <a:pt x="96" y="37"/>
                    <a:pt x="96" y="39"/>
                    <a:pt x="94" y="39"/>
                  </a:cubicBezTo>
                  <a:cubicBezTo>
                    <a:pt x="92" y="39"/>
                    <a:pt x="92" y="44"/>
                    <a:pt x="93" y="47"/>
                  </a:cubicBezTo>
                  <a:cubicBezTo>
                    <a:pt x="93" y="50"/>
                    <a:pt x="89" y="46"/>
                    <a:pt x="87" y="47"/>
                  </a:cubicBezTo>
                  <a:cubicBezTo>
                    <a:pt x="84" y="47"/>
                    <a:pt x="87" y="50"/>
                    <a:pt x="88" y="53"/>
                  </a:cubicBezTo>
                  <a:cubicBezTo>
                    <a:pt x="89" y="56"/>
                    <a:pt x="87" y="55"/>
                    <a:pt x="85" y="57"/>
                  </a:cubicBezTo>
                  <a:cubicBezTo>
                    <a:pt x="84" y="58"/>
                    <a:pt x="82" y="53"/>
                    <a:pt x="82" y="51"/>
                  </a:cubicBezTo>
                  <a:cubicBezTo>
                    <a:pt x="82" y="48"/>
                    <a:pt x="79" y="50"/>
                    <a:pt x="76" y="54"/>
                  </a:cubicBezTo>
                  <a:cubicBezTo>
                    <a:pt x="73" y="57"/>
                    <a:pt x="77" y="62"/>
                    <a:pt x="76" y="63"/>
                  </a:cubicBezTo>
                  <a:cubicBezTo>
                    <a:pt x="74" y="64"/>
                    <a:pt x="68" y="70"/>
                    <a:pt x="64" y="75"/>
                  </a:cubicBezTo>
                  <a:cubicBezTo>
                    <a:pt x="60" y="79"/>
                    <a:pt x="52" y="77"/>
                    <a:pt x="50" y="79"/>
                  </a:cubicBezTo>
                  <a:cubicBezTo>
                    <a:pt x="47" y="81"/>
                    <a:pt x="45" y="79"/>
                    <a:pt x="42" y="81"/>
                  </a:cubicBezTo>
                  <a:cubicBezTo>
                    <a:pt x="40" y="83"/>
                    <a:pt x="35" y="87"/>
                    <a:pt x="34" y="85"/>
                  </a:cubicBezTo>
                  <a:cubicBezTo>
                    <a:pt x="34" y="82"/>
                    <a:pt x="27" y="84"/>
                    <a:pt x="25" y="87"/>
                  </a:cubicBezTo>
                  <a:cubicBezTo>
                    <a:pt x="22" y="90"/>
                    <a:pt x="18" y="92"/>
                    <a:pt x="15" y="92"/>
                  </a:cubicBezTo>
                  <a:cubicBezTo>
                    <a:pt x="12" y="93"/>
                    <a:pt x="12" y="97"/>
                    <a:pt x="11" y="98"/>
                  </a:cubicBezTo>
                  <a:cubicBezTo>
                    <a:pt x="9" y="99"/>
                    <a:pt x="10" y="95"/>
                    <a:pt x="10" y="93"/>
                  </a:cubicBezTo>
                  <a:cubicBezTo>
                    <a:pt x="10" y="92"/>
                    <a:pt x="7" y="95"/>
                    <a:pt x="6" y="99"/>
                  </a:cubicBezTo>
                  <a:cubicBezTo>
                    <a:pt x="4" y="103"/>
                    <a:pt x="9" y="104"/>
                    <a:pt x="6" y="108"/>
                  </a:cubicBezTo>
                  <a:cubicBezTo>
                    <a:pt x="3" y="112"/>
                    <a:pt x="1" y="116"/>
                    <a:pt x="4" y="121"/>
                  </a:cubicBezTo>
                  <a:cubicBezTo>
                    <a:pt x="8" y="126"/>
                    <a:pt x="10" y="129"/>
                    <a:pt x="9" y="132"/>
                  </a:cubicBezTo>
                  <a:cubicBezTo>
                    <a:pt x="8" y="134"/>
                    <a:pt x="5" y="127"/>
                    <a:pt x="4" y="128"/>
                  </a:cubicBezTo>
                  <a:cubicBezTo>
                    <a:pt x="3" y="129"/>
                    <a:pt x="8" y="132"/>
                    <a:pt x="7" y="133"/>
                  </a:cubicBezTo>
                  <a:cubicBezTo>
                    <a:pt x="6" y="135"/>
                    <a:pt x="2" y="127"/>
                    <a:pt x="1" y="129"/>
                  </a:cubicBezTo>
                  <a:cubicBezTo>
                    <a:pt x="0" y="131"/>
                    <a:pt x="9" y="143"/>
                    <a:pt x="9" y="147"/>
                  </a:cubicBezTo>
                  <a:cubicBezTo>
                    <a:pt x="9" y="152"/>
                    <a:pt x="16" y="156"/>
                    <a:pt x="16" y="162"/>
                  </a:cubicBezTo>
                  <a:cubicBezTo>
                    <a:pt x="16" y="169"/>
                    <a:pt x="22" y="179"/>
                    <a:pt x="23" y="181"/>
                  </a:cubicBezTo>
                  <a:cubicBezTo>
                    <a:pt x="24" y="182"/>
                    <a:pt x="21" y="187"/>
                    <a:pt x="21" y="192"/>
                  </a:cubicBezTo>
                  <a:cubicBezTo>
                    <a:pt x="22" y="196"/>
                    <a:pt x="20" y="198"/>
                    <a:pt x="17" y="198"/>
                  </a:cubicBezTo>
                  <a:cubicBezTo>
                    <a:pt x="14" y="198"/>
                    <a:pt x="15" y="203"/>
                    <a:pt x="19" y="203"/>
                  </a:cubicBezTo>
                  <a:cubicBezTo>
                    <a:pt x="22" y="204"/>
                    <a:pt x="21" y="206"/>
                    <a:pt x="25" y="209"/>
                  </a:cubicBezTo>
                  <a:cubicBezTo>
                    <a:pt x="28" y="211"/>
                    <a:pt x="37" y="210"/>
                    <a:pt x="40" y="210"/>
                  </a:cubicBezTo>
                  <a:cubicBezTo>
                    <a:pt x="43" y="210"/>
                    <a:pt x="44" y="206"/>
                    <a:pt x="48" y="205"/>
                  </a:cubicBezTo>
                  <a:cubicBezTo>
                    <a:pt x="52" y="205"/>
                    <a:pt x="52" y="204"/>
                    <a:pt x="54" y="202"/>
                  </a:cubicBezTo>
                  <a:cubicBezTo>
                    <a:pt x="56" y="199"/>
                    <a:pt x="65" y="200"/>
                    <a:pt x="75" y="200"/>
                  </a:cubicBezTo>
                  <a:cubicBezTo>
                    <a:pt x="84" y="201"/>
                    <a:pt x="88" y="198"/>
                    <a:pt x="90" y="194"/>
                  </a:cubicBezTo>
                  <a:cubicBezTo>
                    <a:pt x="91" y="191"/>
                    <a:pt x="98" y="190"/>
                    <a:pt x="100" y="188"/>
                  </a:cubicBezTo>
                  <a:cubicBezTo>
                    <a:pt x="103" y="185"/>
                    <a:pt x="105" y="185"/>
                    <a:pt x="112" y="186"/>
                  </a:cubicBezTo>
                  <a:cubicBezTo>
                    <a:pt x="119" y="186"/>
                    <a:pt x="126" y="182"/>
                    <a:pt x="130" y="180"/>
                  </a:cubicBezTo>
                  <a:cubicBezTo>
                    <a:pt x="135" y="179"/>
                    <a:pt x="143" y="179"/>
                    <a:pt x="147" y="178"/>
                  </a:cubicBezTo>
                  <a:cubicBezTo>
                    <a:pt x="151" y="177"/>
                    <a:pt x="152" y="184"/>
                    <a:pt x="157" y="183"/>
                  </a:cubicBezTo>
                  <a:cubicBezTo>
                    <a:pt x="162" y="183"/>
                    <a:pt x="164" y="185"/>
                    <a:pt x="166" y="184"/>
                  </a:cubicBezTo>
                  <a:cubicBezTo>
                    <a:pt x="169" y="184"/>
                    <a:pt x="169" y="186"/>
                    <a:pt x="171" y="187"/>
                  </a:cubicBezTo>
                  <a:cubicBezTo>
                    <a:pt x="174" y="187"/>
                    <a:pt x="173" y="189"/>
                    <a:pt x="172" y="192"/>
                  </a:cubicBezTo>
                  <a:cubicBezTo>
                    <a:pt x="170" y="194"/>
                    <a:pt x="175" y="194"/>
                    <a:pt x="179" y="198"/>
                  </a:cubicBezTo>
                  <a:cubicBezTo>
                    <a:pt x="182" y="203"/>
                    <a:pt x="179" y="204"/>
                    <a:pt x="181" y="207"/>
                  </a:cubicBezTo>
                  <a:cubicBezTo>
                    <a:pt x="182" y="211"/>
                    <a:pt x="184" y="210"/>
                    <a:pt x="187" y="205"/>
                  </a:cubicBezTo>
                  <a:cubicBezTo>
                    <a:pt x="191" y="200"/>
                    <a:pt x="195" y="203"/>
                    <a:pt x="195" y="199"/>
                  </a:cubicBezTo>
                  <a:cubicBezTo>
                    <a:pt x="196" y="195"/>
                    <a:pt x="200" y="190"/>
                    <a:pt x="202" y="192"/>
                  </a:cubicBezTo>
                  <a:cubicBezTo>
                    <a:pt x="205" y="194"/>
                    <a:pt x="200" y="195"/>
                    <a:pt x="199" y="203"/>
                  </a:cubicBezTo>
                  <a:cubicBezTo>
                    <a:pt x="197" y="212"/>
                    <a:pt x="194" y="207"/>
                    <a:pt x="194" y="210"/>
                  </a:cubicBezTo>
                  <a:cubicBezTo>
                    <a:pt x="193" y="212"/>
                    <a:pt x="201" y="213"/>
                    <a:pt x="201" y="209"/>
                  </a:cubicBezTo>
                  <a:cubicBezTo>
                    <a:pt x="201" y="205"/>
                    <a:pt x="203" y="203"/>
                    <a:pt x="206" y="207"/>
                  </a:cubicBezTo>
                  <a:cubicBezTo>
                    <a:pt x="209" y="210"/>
                    <a:pt x="204" y="214"/>
                    <a:pt x="205" y="215"/>
                  </a:cubicBezTo>
                  <a:cubicBezTo>
                    <a:pt x="205" y="217"/>
                    <a:pt x="209" y="215"/>
                    <a:pt x="210" y="215"/>
                  </a:cubicBezTo>
                  <a:cubicBezTo>
                    <a:pt x="214" y="215"/>
                    <a:pt x="218" y="222"/>
                    <a:pt x="217" y="226"/>
                  </a:cubicBezTo>
                  <a:cubicBezTo>
                    <a:pt x="217" y="230"/>
                    <a:pt x="215" y="233"/>
                    <a:pt x="222" y="236"/>
                  </a:cubicBezTo>
                  <a:cubicBezTo>
                    <a:pt x="228" y="240"/>
                    <a:pt x="225" y="240"/>
                    <a:pt x="230" y="240"/>
                  </a:cubicBezTo>
                  <a:cubicBezTo>
                    <a:pt x="234" y="240"/>
                    <a:pt x="243" y="244"/>
                    <a:pt x="246" y="246"/>
                  </a:cubicBezTo>
                  <a:cubicBezTo>
                    <a:pt x="248" y="248"/>
                    <a:pt x="255" y="244"/>
                    <a:pt x="256" y="240"/>
                  </a:cubicBezTo>
                  <a:cubicBezTo>
                    <a:pt x="257" y="236"/>
                    <a:pt x="262" y="240"/>
                    <a:pt x="259" y="241"/>
                  </a:cubicBezTo>
                  <a:cubicBezTo>
                    <a:pt x="257" y="243"/>
                    <a:pt x="261" y="246"/>
                    <a:pt x="261" y="244"/>
                  </a:cubicBezTo>
                  <a:cubicBezTo>
                    <a:pt x="261" y="241"/>
                    <a:pt x="262" y="239"/>
                    <a:pt x="263" y="242"/>
                  </a:cubicBezTo>
                  <a:cubicBezTo>
                    <a:pt x="264" y="245"/>
                    <a:pt x="267" y="245"/>
                    <a:pt x="268" y="247"/>
                  </a:cubicBezTo>
                  <a:cubicBezTo>
                    <a:pt x="270" y="249"/>
                    <a:pt x="271" y="251"/>
                    <a:pt x="271" y="249"/>
                  </a:cubicBezTo>
                  <a:cubicBezTo>
                    <a:pt x="271" y="247"/>
                    <a:pt x="272" y="245"/>
                    <a:pt x="275" y="244"/>
                  </a:cubicBezTo>
                  <a:cubicBezTo>
                    <a:pt x="278" y="243"/>
                    <a:pt x="279" y="241"/>
                    <a:pt x="282" y="239"/>
                  </a:cubicBezTo>
                  <a:cubicBezTo>
                    <a:pt x="285" y="236"/>
                    <a:pt x="298" y="236"/>
                    <a:pt x="299" y="236"/>
                  </a:cubicBezTo>
                  <a:cubicBezTo>
                    <a:pt x="300" y="236"/>
                    <a:pt x="301" y="225"/>
                    <a:pt x="302" y="220"/>
                  </a:cubicBezTo>
                  <a:cubicBezTo>
                    <a:pt x="302" y="214"/>
                    <a:pt x="307" y="213"/>
                    <a:pt x="308" y="207"/>
                  </a:cubicBezTo>
                  <a:cubicBezTo>
                    <a:pt x="309" y="201"/>
                    <a:pt x="315" y="190"/>
                    <a:pt x="316" y="190"/>
                  </a:cubicBezTo>
                  <a:cubicBezTo>
                    <a:pt x="318" y="189"/>
                    <a:pt x="321" y="188"/>
                    <a:pt x="321" y="184"/>
                  </a:cubicBezTo>
                  <a:cubicBezTo>
                    <a:pt x="321" y="181"/>
                    <a:pt x="325" y="177"/>
                    <a:pt x="325" y="173"/>
                  </a:cubicBezTo>
                  <a:cubicBezTo>
                    <a:pt x="325" y="169"/>
                    <a:pt x="328" y="164"/>
                    <a:pt x="327" y="163"/>
                  </a:cubicBezTo>
                  <a:cubicBezTo>
                    <a:pt x="327" y="162"/>
                    <a:pt x="326" y="158"/>
                    <a:pt x="328" y="155"/>
                  </a:cubicBezTo>
                  <a:cubicBezTo>
                    <a:pt x="331" y="152"/>
                    <a:pt x="327" y="149"/>
                    <a:pt x="329" y="148"/>
                  </a:cubicBezTo>
                  <a:close/>
                  <a:moveTo>
                    <a:pt x="150" y="8"/>
                  </a:moveTo>
                  <a:cubicBezTo>
                    <a:pt x="150" y="6"/>
                    <a:pt x="137" y="8"/>
                    <a:pt x="140" y="11"/>
                  </a:cubicBezTo>
                  <a:cubicBezTo>
                    <a:pt x="141" y="12"/>
                    <a:pt x="150" y="10"/>
                    <a:pt x="150" y="8"/>
                  </a:cubicBezTo>
                  <a:close/>
                  <a:moveTo>
                    <a:pt x="190" y="219"/>
                  </a:moveTo>
                  <a:cubicBezTo>
                    <a:pt x="192" y="221"/>
                    <a:pt x="199" y="220"/>
                    <a:pt x="200" y="218"/>
                  </a:cubicBezTo>
                  <a:cubicBezTo>
                    <a:pt x="201" y="215"/>
                    <a:pt x="188" y="218"/>
                    <a:pt x="190" y="219"/>
                  </a:cubicBezTo>
                  <a:close/>
                  <a:moveTo>
                    <a:pt x="271" y="269"/>
                  </a:moveTo>
                  <a:cubicBezTo>
                    <a:pt x="266" y="269"/>
                    <a:pt x="259" y="264"/>
                    <a:pt x="257" y="265"/>
                  </a:cubicBezTo>
                  <a:cubicBezTo>
                    <a:pt x="255" y="265"/>
                    <a:pt x="263" y="278"/>
                    <a:pt x="261" y="281"/>
                  </a:cubicBezTo>
                  <a:cubicBezTo>
                    <a:pt x="258" y="284"/>
                    <a:pt x="268" y="293"/>
                    <a:pt x="271" y="293"/>
                  </a:cubicBezTo>
                  <a:cubicBezTo>
                    <a:pt x="275" y="294"/>
                    <a:pt x="274" y="290"/>
                    <a:pt x="276" y="290"/>
                  </a:cubicBezTo>
                  <a:cubicBezTo>
                    <a:pt x="278" y="290"/>
                    <a:pt x="277" y="288"/>
                    <a:pt x="278" y="286"/>
                  </a:cubicBezTo>
                  <a:cubicBezTo>
                    <a:pt x="278" y="284"/>
                    <a:pt x="280" y="288"/>
                    <a:pt x="282" y="287"/>
                  </a:cubicBezTo>
                  <a:cubicBezTo>
                    <a:pt x="284" y="286"/>
                    <a:pt x="282" y="278"/>
                    <a:pt x="285" y="278"/>
                  </a:cubicBezTo>
                  <a:cubicBezTo>
                    <a:pt x="287" y="278"/>
                    <a:pt x="285" y="269"/>
                    <a:pt x="284" y="266"/>
                  </a:cubicBezTo>
                  <a:cubicBezTo>
                    <a:pt x="283" y="263"/>
                    <a:pt x="276" y="268"/>
                    <a:pt x="271" y="26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28" name="Google Shape;2028;p124"/>
            <p:cNvSpPr/>
            <p:nvPr/>
          </p:nvSpPr>
          <p:spPr>
            <a:xfrm>
              <a:off x="8039100" y="3979863"/>
              <a:ext cx="279400" cy="334963"/>
            </a:xfrm>
            <a:custGeom>
              <a:avLst/>
              <a:gdLst/>
              <a:ahLst/>
              <a:cxnLst/>
              <a:rect l="l" t="t" r="r" b="b"/>
              <a:pathLst>
                <a:path w="100" h="120" extrusionOk="0">
                  <a:moveTo>
                    <a:pt x="62" y="58"/>
                  </a:moveTo>
                  <a:cubicBezTo>
                    <a:pt x="59" y="56"/>
                    <a:pt x="58" y="59"/>
                    <a:pt x="55" y="60"/>
                  </a:cubicBezTo>
                  <a:cubicBezTo>
                    <a:pt x="53" y="61"/>
                    <a:pt x="51" y="54"/>
                    <a:pt x="48" y="57"/>
                  </a:cubicBezTo>
                  <a:cubicBezTo>
                    <a:pt x="44" y="60"/>
                    <a:pt x="47" y="61"/>
                    <a:pt x="44" y="64"/>
                  </a:cubicBezTo>
                  <a:cubicBezTo>
                    <a:pt x="40" y="67"/>
                    <a:pt x="41" y="68"/>
                    <a:pt x="37" y="75"/>
                  </a:cubicBezTo>
                  <a:cubicBezTo>
                    <a:pt x="32" y="82"/>
                    <a:pt x="17" y="86"/>
                    <a:pt x="15" y="90"/>
                  </a:cubicBezTo>
                  <a:cubicBezTo>
                    <a:pt x="13" y="93"/>
                    <a:pt x="5" y="97"/>
                    <a:pt x="5" y="99"/>
                  </a:cubicBezTo>
                  <a:cubicBezTo>
                    <a:pt x="4" y="102"/>
                    <a:pt x="0" y="104"/>
                    <a:pt x="3" y="108"/>
                  </a:cubicBezTo>
                  <a:cubicBezTo>
                    <a:pt x="5" y="111"/>
                    <a:pt x="8" y="109"/>
                    <a:pt x="10" y="111"/>
                  </a:cubicBezTo>
                  <a:cubicBezTo>
                    <a:pt x="12" y="114"/>
                    <a:pt x="14" y="112"/>
                    <a:pt x="16" y="114"/>
                  </a:cubicBezTo>
                  <a:cubicBezTo>
                    <a:pt x="17" y="116"/>
                    <a:pt x="24" y="116"/>
                    <a:pt x="30" y="110"/>
                  </a:cubicBezTo>
                  <a:cubicBezTo>
                    <a:pt x="36" y="105"/>
                    <a:pt x="33" y="102"/>
                    <a:pt x="36" y="101"/>
                  </a:cubicBezTo>
                  <a:cubicBezTo>
                    <a:pt x="38" y="100"/>
                    <a:pt x="38" y="95"/>
                    <a:pt x="40" y="93"/>
                  </a:cubicBezTo>
                  <a:cubicBezTo>
                    <a:pt x="41" y="90"/>
                    <a:pt x="42" y="87"/>
                    <a:pt x="49" y="87"/>
                  </a:cubicBezTo>
                  <a:cubicBezTo>
                    <a:pt x="55" y="87"/>
                    <a:pt x="52" y="86"/>
                    <a:pt x="51" y="83"/>
                  </a:cubicBezTo>
                  <a:cubicBezTo>
                    <a:pt x="51" y="80"/>
                    <a:pt x="57" y="79"/>
                    <a:pt x="57" y="75"/>
                  </a:cubicBezTo>
                  <a:cubicBezTo>
                    <a:pt x="57" y="71"/>
                    <a:pt x="65" y="68"/>
                    <a:pt x="63" y="65"/>
                  </a:cubicBezTo>
                  <a:cubicBezTo>
                    <a:pt x="61" y="62"/>
                    <a:pt x="64" y="60"/>
                    <a:pt x="62" y="58"/>
                  </a:cubicBezTo>
                  <a:close/>
                  <a:moveTo>
                    <a:pt x="10" y="120"/>
                  </a:moveTo>
                  <a:cubicBezTo>
                    <a:pt x="12" y="120"/>
                    <a:pt x="16" y="119"/>
                    <a:pt x="13" y="116"/>
                  </a:cubicBezTo>
                  <a:cubicBezTo>
                    <a:pt x="11" y="113"/>
                    <a:pt x="7" y="119"/>
                    <a:pt x="10" y="120"/>
                  </a:cubicBezTo>
                  <a:close/>
                  <a:moveTo>
                    <a:pt x="91" y="29"/>
                  </a:moveTo>
                  <a:cubicBezTo>
                    <a:pt x="89" y="32"/>
                    <a:pt x="86" y="29"/>
                    <a:pt x="83" y="29"/>
                  </a:cubicBezTo>
                  <a:cubicBezTo>
                    <a:pt x="80" y="29"/>
                    <a:pt x="78" y="27"/>
                    <a:pt x="78" y="24"/>
                  </a:cubicBezTo>
                  <a:cubicBezTo>
                    <a:pt x="78" y="21"/>
                    <a:pt x="78" y="17"/>
                    <a:pt x="75" y="17"/>
                  </a:cubicBezTo>
                  <a:cubicBezTo>
                    <a:pt x="72" y="18"/>
                    <a:pt x="76" y="21"/>
                    <a:pt x="75" y="22"/>
                  </a:cubicBezTo>
                  <a:cubicBezTo>
                    <a:pt x="73" y="23"/>
                    <a:pt x="73" y="20"/>
                    <a:pt x="71" y="20"/>
                  </a:cubicBezTo>
                  <a:cubicBezTo>
                    <a:pt x="70" y="20"/>
                    <a:pt x="68" y="18"/>
                    <a:pt x="68" y="15"/>
                  </a:cubicBezTo>
                  <a:cubicBezTo>
                    <a:pt x="68" y="11"/>
                    <a:pt x="65" y="12"/>
                    <a:pt x="65" y="8"/>
                  </a:cubicBezTo>
                  <a:cubicBezTo>
                    <a:pt x="65" y="3"/>
                    <a:pt x="59" y="0"/>
                    <a:pt x="55" y="0"/>
                  </a:cubicBezTo>
                  <a:cubicBezTo>
                    <a:pt x="52" y="0"/>
                    <a:pt x="56" y="7"/>
                    <a:pt x="58" y="9"/>
                  </a:cubicBezTo>
                  <a:cubicBezTo>
                    <a:pt x="60" y="11"/>
                    <a:pt x="64" y="13"/>
                    <a:pt x="63" y="14"/>
                  </a:cubicBezTo>
                  <a:cubicBezTo>
                    <a:pt x="63" y="16"/>
                    <a:pt x="66" y="20"/>
                    <a:pt x="68" y="21"/>
                  </a:cubicBezTo>
                  <a:cubicBezTo>
                    <a:pt x="70" y="22"/>
                    <a:pt x="67" y="28"/>
                    <a:pt x="67" y="33"/>
                  </a:cubicBezTo>
                  <a:cubicBezTo>
                    <a:pt x="67" y="38"/>
                    <a:pt x="63" y="37"/>
                    <a:pt x="60" y="40"/>
                  </a:cubicBezTo>
                  <a:cubicBezTo>
                    <a:pt x="58" y="43"/>
                    <a:pt x="67" y="47"/>
                    <a:pt x="71" y="50"/>
                  </a:cubicBezTo>
                  <a:cubicBezTo>
                    <a:pt x="75" y="53"/>
                    <a:pt x="68" y="61"/>
                    <a:pt x="69" y="63"/>
                  </a:cubicBezTo>
                  <a:cubicBezTo>
                    <a:pt x="69" y="64"/>
                    <a:pt x="72" y="65"/>
                    <a:pt x="76" y="64"/>
                  </a:cubicBezTo>
                  <a:cubicBezTo>
                    <a:pt x="80" y="63"/>
                    <a:pt x="82" y="54"/>
                    <a:pt x="85" y="51"/>
                  </a:cubicBezTo>
                  <a:cubicBezTo>
                    <a:pt x="88" y="49"/>
                    <a:pt x="86" y="45"/>
                    <a:pt x="87" y="43"/>
                  </a:cubicBezTo>
                  <a:cubicBezTo>
                    <a:pt x="89" y="41"/>
                    <a:pt x="91" y="41"/>
                    <a:pt x="93" y="41"/>
                  </a:cubicBezTo>
                  <a:cubicBezTo>
                    <a:pt x="95" y="41"/>
                    <a:pt x="94" y="36"/>
                    <a:pt x="96" y="36"/>
                  </a:cubicBezTo>
                  <a:cubicBezTo>
                    <a:pt x="99" y="36"/>
                    <a:pt x="97" y="33"/>
                    <a:pt x="99" y="29"/>
                  </a:cubicBezTo>
                  <a:cubicBezTo>
                    <a:pt x="100" y="25"/>
                    <a:pt x="93" y="27"/>
                    <a:pt x="91" y="29"/>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29" name="Google Shape;2029;p124"/>
            <p:cNvSpPr/>
            <p:nvPr/>
          </p:nvSpPr>
          <p:spPr>
            <a:xfrm>
              <a:off x="8285163" y="3527425"/>
              <a:ext cx="60325" cy="53975"/>
            </a:xfrm>
            <a:custGeom>
              <a:avLst/>
              <a:gdLst/>
              <a:ahLst/>
              <a:cxnLst/>
              <a:rect l="l" t="t" r="r" b="b"/>
              <a:pathLst>
                <a:path w="22" h="19" extrusionOk="0">
                  <a:moveTo>
                    <a:pt x="2" y="16"/>
                  </a:moveTo>
                  <a:cubicBezTo>
                    <a:pt x="5" y="19"/>
                    <a:pt x="12" y="19"/>
                    <a:pt x="12" y="14"/>
                  </a:cubicBezTo>
                  <a:cubicBezTo>
                    <a:pt x="12" y="9"/>
                    <a:pt x="0" y="14"/>
                    <a:pt x="2" y="16"/>
                  </a:cubicBezTo>
                  <a:close/>
                  <a:moveTo>
                    <a:pt x="13" y="7"/>
                  </a:moveTo>
                  <a:cubicBezTo>
                    <a:pt x="15" y="8"/>
                    <a:pt x="22" y="6"/>
                    <a:pt x="22" y="3"/>
                  </a:cubicBezTo>
                  <a:cubicBezTo>
                    <a:pt x="22" y="0"/>
                    <a:pt x="11" y="6"/>
                    <a:pt x="13" y="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30" name="Google Shape;2030;p124"/>
            <p:cNvSpPr/>
            <p:nvPr/>
          </p:nvSpPr>
          <p:spPr>
            <a:xfrm>
              <a:off x="5500688" y="2122488"/>
              <a:ext cx="320675" cy="203200"/>
            </a:xfrm>
            <a:custGeom>
              <a:avLst/>
              <a:gdLst/>
              <a:ahLst/>
              <a:cxnLst/>
              <a:rect l="l" t="t" r="r" b="b"/>
              <a:pathLst>
                <a:path w="115" h="73" extrusionOk="0">
                  <a:moveTo>
                    <a:pt x="114" y="46"/>
                  </a:moveTo>
                  <a:cubicBezTo>
                    <a:pt x="114" y="46"/>
                    <a:pt x="109" y="44"/>
                    <a:pt x="107" y="44"/>
                  </a:cubicBezTo>
                  <a:cubicBezTo>
                    <a:pt x="105" y="44"/>
                    <a:pt x="102" y="40"/>
                    <a:pt x="99" y="38"/>
                  </a:cubicBezTo>
                  <a:cubicBezTo>
                    <a:pt x="95" y="37"/>
                    <a:pt x="91" y="35"/>
                    <a:pt x="89" y="33"/>
                  </a:cubicBezTo>
                  <a:cubicBezTo>
                    <a:pt x="88" y="31"/>
                    <a:pt x="82" y="29"/>
                    <a:pt x="81" y="27"/>
                  </a:cubicBezTo>
                  <a:cubicBezTo>
                    <a:pt x="81" y="25"/>
                    <a:pt x="79" y="23"/>
                    <a:pt x="78" y="20"/>
                  </a:cubicBezTo>
                  <a:cubicBezTo>
                    <a:pt x="76" y="18"/>
                    <a:pt x="76" y="15"/>
                    <a:pt x="74" y="15"/>
                  </a:cubicBezTo>
                  <a:cubicBezTo>
                    <a:pt x="73" y="15"/>
                    <a:pt x="63" y="15"/>
                    <a:pt x="63" y="14"/>
                  </a:cubicBezTo>
                  <a:cubicBezTo>
                    <a:pt x="63" y="12"/>
                    <a:pt x="62" y="6"/>
                    <a:pt x="60" y="5"/>
                  </a:cubicBezTo>
                  <a:cubicBezTo>
                    <a:pt x="58" y="5"/>
                    <a:pt x="55" y="4"/>
                    <a:pt x="53" y="3"/>
                  </a:cubicBezTo>
                  <a:cubicBezTo>
                    <a:pt x="52" y="2"/>
                    <a:pt x="48" y="0"/>
                    <a:pt x="48" y="2"/>
                  </a:cubicBezTo>
                  <a:cubicBezTo>
                    <a:pt x="47" y="3"/>
                    <a:pt x="45" y="3"/>
                    <a:pt x="44" y="3"/>
                  </a:cubicBezTo>
                  <a:cubicBezTo>
                    <a:pt x="44" y="3"/>
                    <a:pt x="44" y="7"/>
                    <a:pt x="42" y="6"/>
                  </a:cubicBezTo>
                  <a:cubicBezTo>
                    <a:pt x="39" y="6"/>
                    <a:pt x="36" y="9"/>
                    <a:pt x="36" y="11"/>
                  </a:cubicBezTo>
                  <a:cubicBezTo>
                    <a:pt x="36" y="12"/>
                    <a:pt x="36" y="15"/>
                    <a:pt x="33" y="14"/>
                  </a:cubicBezTo>
                  <a:cubicBezTo>
                    <a:pt x="31" y="14"/>
                    <a:pt x="29" y="14"/>
                    <a:pt x="27" y="13"/>
                  </a:cubicBezTo>
                  <a:cubicBezTo>
                    <a:pt x="27" y="13"/>
                    <a:pt x="24" y="15"/>
                    <a:pt x="22" y="12"/>
                  </a:cubicBezTo>
                  <a:cubicBezTo>
                    <a:pt x="19" y="8"/>
                    <a:pt x="14" y="4"/>
                    <a:pt x="12" y="4"/>
                  </a:cubicBezTo>
                  <a:cubicBezTo>
                    <a:pt x="10" y="4"/>
                    <a:pt x="2" y="4"/>
                    <a:pt x="4" y="9"/>
                  </a:cubicBezTo>
                  <a:cubicBezTo>
                    <a:pt x="4" y="8"/>
                    <a:pt x="5" y="7"/>
                    <a:pt x="7" y="7"/>
                  </a:cubicBezTo>
                  <a:cubicBezTo>
                    <a:pt x="13" y="8"/>
                    <a:pt x="10" y="14"/>
                    <a:pt x="14" y="14"/>
                  </a:cubicBezTo>
                  <a:cubicBezTo>
                    <a:pt x="17" y="15"/>
                    <a:pt x="20" y="19"/>
                    <a:pt x="17" y="19"/>
                  </a:cubicBezTo>
                  <a:cubicBezTo>
                    <a:pt x="14" y="19"/>
                    <a:pt x="12" y="22"/>
                    <a:pt x="9" y="21"/>
                  </a:cubicBezTo>
                  <a:cubicBezTo>
                    <a:pt x="6" y="20"/>
                    <a:pt x="3" y="18"/>
                    <a:pt x="2" y="21"/>
                  </a:cubicBezTo>
                  <a:cubicBezTo>
                    <a:pt x="1" y="24"/>
                    <a:pt x="0" y="28"/>
                    <a:pt x="4" y="28"/>
                  </a:cubicBezTo>
                  <a:cubicBezTo>
                    <a:pt x="7" y="27"/>
                    <a:pt x="7" y="30"/>
                    <a:pt x="4" y="33"/>
                  </a:cubicBezTo>
                  <a:cubicBezTo>
                    <a:pt x="1" y="35"/>
                    <a:pt x="8" y="32"/>
                    <a:pt x="9" y="34"/>
                  </a:cubicBezTo>
                  <a:cubicBezTo>
                    <a:pt x="9" y="37"/>
                    <a:pt x="11" y="37"/>
                    <a:pt x="10" y="41"/>
                  </a:cubicBezTo>
                  <a:cubicBezTo>
                    <a:pt x="10" y="43"/>
                    <a:pt x="10" y="48"/>
                    <a:pt x="10" y="52"/>
                  </a:cubicBezTo>
                  <a:cubicBezTo>
                    <a:pt x="13" y="52"/>
                    <a:pt x="16" y="51"/>
                    <a:pt x="17" y="50"/>
                  </a:cubicBezTo>
                  <a:cubicBezTo>
                    <a:pt x="18" y="49"/>
                    <a:pt x="22" y="45"/>
                    <a:pt x="24" y="45"/>
                  </a:cubicBezTo>
                  <a:cubicBezTo>
                    <a:pt x="26" y="45"/>
                    <a:pt x="29" y="46"/>
                    <a:pt x="30" y="45"/>
                  </a:cubicBezTo>
                  <a:cubicBezTo>
                    <a:pt x="31" y="43"/>
                    <a:pt x="38" y="43"/>
                    <a:pt x="39" y="45"/>
                  </a:cubicBezTo>
                  <a:cubicBezTo>
                    <a:pt x="40" y="46"/>
                    <a:pt x="44" y="48"/>
                    <a:pt x="45" y="48"/>
                  </a:cubicBezTo>
                  <a:cubicBezTo>
                    <a:pt x="46" y="48"/>
                    <a:pt x="46" y="50"/>
                    <a:pt x="49" y="49"/>
                  </a:cubicBezTo>
                  <a:cubicBezTo>
                    <a:pt x="51" y="49"/>
                    <a:pt x="56" y="50"/>
                    <a:pt x="56" y="52"/>
                  </a:cubicBezTo>
                  <a:cubicBezTo>
                    <a:pt x="56" y="53"/>
                    <a:pt x="57" y="54"/>
                    <a:pt x="59" y="54"/>
                  </a:cubicBezTo>
                  <a:cubicBezTo>
                    <a:pt x="61" y="54"/>
                    <a:pt x="63" y="59"/>
                    <a:pt x="65" y="59"/>
                  </a:cubicBezTo>
                  <a:cubicBezTo>
                    <a:pt x="67" y="59"/>
                    <a:pt x="70" y="59"/>
                    <a:pt x="70" y="60"/>
                  </a:cubicBezTo>
                  <a:cubicBezTo>
                    <a:pt x="70" y="61"/>
                    <a:pt x="71" y="67"/>
                    <a:pt x="72" y="70"/>
                  </a:cubicBezTo>
                  <a:cubicBezTo>
                    <a:pt x="72" y="69"/>
                    <a:pt x="73" y="69"/>
                    <a:pt x="74" y="70"/>
                  </a:cubicBezTo>
                  <a:cubicBezTo>
                    <a:pt x="74" y="70"/>
                    <a:pt x="79" y="69"/>
                    <a:pt x="79" y="71"/>
                  </a:cubicBezTo>
                  <a:cubicBezTo>
                    <a:pt x="80" y="73"/>
                    <a:pt x="87" y="72"/>
                    <a:pt x="86" y="69"/>
                  </a:cubicBezTo>
                  <a:cubicBezTo>
                    <a:pt x="86" y="65"/>
                    <a:pt x="97" y="65"/>
                    <a:pt x="98" y="62"/>
                  </a:cubicBezTo>
                  <a:cubicBezTo>
                    <a:pt x="99" y="59"/>
                    <a:pt x="100" y="53"/>
                    <a:pt x="102" y="54"/>
                  </a:cubicBezTo>
                  <a:cubicBezTo>
                    <a:pt x="105" y="55"/>
                    <a:pt x="107" y="50"/>
                    <a:pt x="109" y="50"/>
                  </a:cubicBezTo>
                  <a:cubicBezTo>
                    <a:pt x="111" y="50"/>
                    <a:pt x="112" y="52"/>
                    <a:pt x="115" y="52"/>
                  </a:cubicBezTo>
                  <a:lnTo>
                    <a:pt x="114" y="46"/>
                  </a:ln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31" name="Google Shape;2031;p124"/>
            <p:cNvSpPr/>
            <p:nvPr/>
          </p:nvSpPr>
          <p:spPr>
            <a:xfrm>
              <a:off x="5305425" y="2198688"/>
              <a:ext cx="444500" cy="373063"/>
            </a:xfrm>
            <a:custGeom>
              <a:avLst/>
              <a:gdLst/>
              <a:ahLst/>
              <a:cxnLst/>
              <a:rect l="l" t="t" r="r" b="b"/>
              <a:pathLst>
                <a:path w="159" h="134" extrusionOk="0">
                  <a:moveTo>
                    <a:pt x="154" y="116"/>
                  </a:moveTo>
                  <a:cubicBezTo>
                    <a:pt x="152" y="115"/>
                    <a:pt x="154" y="109"/>
                    <a:pt x="151" y="107"/>
                  </a:cubicBezTo>
                  <a:cubicBezTo>
                    <a:pt x="147" y="105"/>
                    <a:pt x="143" y="103"/>
                    <a:pt x="142" y="100"/>
                  </a:cubicBezTo>
                  <a:cubicBezTo>
                    <a:pt x="141" y="98"/>
                    <a:pt x="137" y="95"/>
                    <a:pt x="137" y="93"/>
                  </a:cubicBezTo>
                  <a:cubicBezTo>
                    <a:pt x="137" y="91"/>
                    <a:pt x="146" y="85"/>
                    <a:pt x="145" y="82"/>
                  </a:cubicBezTo>
                  <a:cubicBezTo>
                    <a:pt x="144" y="78"/>
                    <a:pt x="138" y="79"/>
                    <a:pt x="137" y="77"/>
                  </a:cubicBezTo>
                  <a:cubicBezTo>
                    <a:pt x="137" y="76"/>
                    <a:pt x="137" y="72"/>
                    <a:pt x="136" y="68"/>
                  </a:cubicBezTo>
                  <a:cubicBezTo>
                    <a:pt x="134" y="65"/>
                    <a:pt x="137" y="62"/>
                    <a:pt x="136" y="60"/>
                  </a:cubicBezTo>
                  <a:cubicBezTo>
                    <a:pt x="135" y="58"/>
                    <a:pt x="137" y="54"/>
                    <a:pt x="137" y="53"/>
                  </a:cubicBezTo>
                  <a:cubicBezTo>
                    <a:pt x="137" y="51"/>
                    <a:pt x="140" y="50"/>
                    <a:pt x="140" y="46"/>
                  </a:cubicBezTo>
                  <a:cubicBezTo>
                    <a:pt x="140" y="44"/>
                    <a:pt x="141" y="43"/>
                    <a:pt x="142" y="43"/>
                  </a:cubicBezTo>
                  <a:cubicBezTo>
                    <a:pt x="141" y="40"/>
                    <a:pt x="140" y="34"/>
                    <a:pt x="140" y="33"/>
                  </a:cubicBezTo>
                  <a:cubicBezTo>
                    <a:pt x="140" y="32"/>
                    <a:pt x="137" y="32"/>
                    <a:pt x="135" y="32"/>
                  </a:cubicBezTo>
                  <a:cubicBezTo>
                    <a:pt x="133" y="32"/>
                    <a:pt x="131" y="27"/>
                    <a:pt x="129" y="27"/>
                  </a:cubicBezTo>
                  <a:cubicBezTo>
                    <a:pt x="127" y="27"/>
                    <a:pt x="126" y="26"/>
                    <a:pt x="126" y="25"/>
                  </a:cubicBezTo>
                  <a:cubicBezTo>
                    <a:pt x="126" y="23"/>
                    <a:pt x="121" y="22"/>
                    <a:pt x="119" y="22"/>
                  </a:cubicBezTo>
                  <a:cubicBezTo>
                    <a:pt x="116" y="23"/>
                    <a:pt x="116" y="21"/>
                    <a:pt x="115" y="21"/>
                  </a:cubicBezTo>
                  <a:cubicBezTo>
                    <a:pt x="114" y="21"/>
                    <a:pt x="110" y="19"/>
                    <a:pt x="109" y="18"/>
                  </a:cubicBezTo>
                  <a:cubicBezTo>
                    <a:pt x="108" y="16"/>
                    <a:pt x="101" y="16"/>
                    <a:pt x="100" y="18"/>
                  </a:cubicBezTo>
                  <a:cubicBezTo>
                    <a:pt x="99" y="19"/>
                    <a:pt x="96" y="18"/>
                    <a:pt x="94" y="18"/>
                  </a:cubicBezTo>
                  <a:cubicBezTo>
                    <a:pt x="92" y="18"/>
                    <a:pt x="88" y="22"/>
                    <a:pt x="87" y="23"/>
                  </a:cubicBezTo>
                  <a:cubicBezTo>
                    <a:pt x="86" y="24"/>
                    <a:pt x="83" y="25"/>
                    <a:pt x="80" y="25"/>
                  </a:cubicBezTo>
                  <a:cubicBezTo>
                    <a:pt x="80" y="27"/>
                    <a:pt x="80" y="28"/>
                    <a:pt x="80" y="29"/>
                  </a:cubicBezTo>
                  <a:cubicBezTo>
                    <a:pt x="79" y="31"/>
                    <a:pt x="70" y="32"/>
                    <a:pt x="63" y="33"/>
                  </a:cubicBezTo>
                  <a:cubicBezTo>
                    <a:pt x="56" y="33"/>
                    <a:pt x="55" y="24"/>
                    <a:pt x="48" y="24"/>
                  </a:cubicBezTo>
                  <a:cubicBezTo>
                    <a:pt x="43" y="24"/>
                    <a:pt x="38" y="19"/>
                    <a:pt x="38" y="14"/>
                  </a:cubicBezTo>
                  <a:cubicBezTo>
                    <a:pt x="35" y="13"/>
                    <a:pt x="32" y="11"/>
                    <a:pt x="32" y="10"/>
                  </a:cubicBezTo>
                  <a:cubicBezTo>
                    <a:pt x="33" y="9"/>
                    <a:pt x="35" y="1"/>
                    <a:pt x="31" y="3"/>
                  </a:cubicBezTo>
                  <a:cubicBezTo>
                    <a:pt x="27" y="5"/>
                    <a:pt x="22" y="11"/>
                    <a:pt x="15" y="10"/>
                  </a:cubicBezTo>
                  <a:cubicBezTo>
                    <a:pt x="8" y="9"/>
                    <a:pt x="13" y="8"/>
                    <a:pt x="9" y="7"/>
                  </a:cubicBezTo>
                  <a:cubicBezTo>
                    <a:pt x="6" y="5"/>
                    <a:pt x="8" y="1"/>
                    <a:pt x="4" y="1"/>
                  </a:cubicBezTo>
                  <a:cubicBezTo>
                    <a:pt x="1" y="0"/>
                    <a:pt x="3" y="5"/>
                    <a:pt x="2" y="5"/>
                  </a:cubicBezTo>
                  <a:cubicBezTo>
                    <a:pt x="0" y="5"/>
                    <a:pt x="1" y="10"/>
                    <a:pt x="2" y="11"/>
                  </a:cubicBezTo>
                  <a:cubicBezTo>
                    <a:pt x="3" y="13"/>
                    <a:pt x="1" y="20"/>
                    <a:pt x="2" y="20"/>
                  </a:cubicBezTo>
                  <a:cubicBezTo>
                    <a:pt x="3" y="20"/>
                    <a:pt x="6" y="25"/>
                    <a:pt x="6" y="26"/>
                  </a:cubicBezTo>
                  <a:cubicBezTo>
                    <a:pt x="5" y="27"/>
                    <a:pt x="9" y="31"/>
                    <a:pt x="9" y="33"/>
                  </a:cubicBezTo>
                  <a:cubicBezTo>
                    <a:pt x="9" y="35"/>
                    <a:pt x="11" y="37"/>
                    <a:pt x="13" y="37"/>
                  </a:cubicBezTo>
                  <a:cubicBezTo>
                    <a:pt x="15" y="37"/>
                    <a:pt x="17" y="38"/>
                    <a:pt x="16" y="40"/>
                  </a:cubicBezTo>
                  <a:cubicBezTo>
                    <a:pt x="16" y="42"/>
                    <a:pt x="17" y="45"/>
                    <a:pt x="15" y="45"/>
                  </a:cubicBezTo>
                  <a:cubicBezTo>
                    <a:pt x="13" y="45"/>
                    <a:pt x="14" y="51"/>
                    <a:pt x="12" y="51"/>
                  </a:cubicBezTo>
                  <a:cubicBezTo>
                    <a:pt x="10" y="52"/>
                    <a:pt x="12" y="58"/>
                    <a:pt x="13" y="59"/>
                  </a:cubicBezTo>
                  <a:cubicBezTo>
                    <a:pt x="14" y="59"/>
                    <a:pt x="17" y="61"/>
                    <a:pt x="17" y="63"/>
                  </a:cubicBezTo>
                  <a:cubicBezTo>
                    <a:pt x="16" y="65"/>
                    <a:pt x="23" y="69"/>
                    <a:pt x="26" y="69"/>
                  </a:cubicBezTo>
                  <a:cubicBezTo>
                    <a:pt x="28" y="70"/>
                    <a:pt x="28" y="73"/>
                    <a:pt x="30" y="74"/>
                  </a:cubicBezTo>
                  <a:cubicBezTo>
                    <a:pt x="31" y="75"/>
                    <a:pt x="29" y="78"/>
                    <a:pt x="29" y="79"/>
                  </a:cubicBezTo>
                  <a:cubicBezTo>
                    <a:pt x="29" y="81"/>
                    <a:pt x="32" y="82"/>
                    <a:pt x="32" y="85"/>
                  </a:cubicBezTo>
                  <a:cubicBezTo>
                    <a:pt x="32" y="86"/>
                    <a:pt x="34" y="89"/>
                    <a:pt x="36" y="91"/>
                  </a:cubicBezTo>
                  <a:cubicBezTo>
                    <a:pt x="37" y="91"/>
                    <a:pt x="38" y="91"/>
                    <a:pt x="38" y="91"/>
                  </a:cubicBezTo>
                  <a:cubicBezTo>
                    <a:pt x="40" y="91"/>
                    <a:pt x="40" y="88"/>
                    <a:pt x="42" y="90"/>
                  </a:cubicBezTo>
                  <a:cubicBezTo>
                    <a:pt x="44" y="91"/>
                    <a:pt x="46" y="90"/>
                    <a:pt x="48" y="90"/>
                  </a:cubicBezTo>
                  <a:cubicBezTo>
                    <a:pt x="49" y="89"/>
                    <a:pt x="54" y="98"/>
                    <a:pt x="56" y="102"/>
                  </a:cubicBezTo>
                  <a:cubicBezTo>
                    <a:pt x="58" y="106"/>
                    <a:pt x="58" y="108"/>
                    <a:pt x="60" y="110"/>
                  </a:cubicBezTo>
                  <a:cubicBezTo>
                    <a:pt x="63" y="111"/>
                    <a:pt x="66" y="110"/>
                    <a:pt x="70" y="114"/>
                  </a:cubicBezTo>
                  <a:cubicBezTo>
                    <a:pt x="74" y="118"/>
                    <a:pt x="84" y="121"/>
                    <a:pt x="88" y="121"/>
                  </a:cubicBezTo>
                  <a:cubicBezTo>
                    <a:pt x="93" y="122"/>
                    <a:pt x="96" y="117"/>
                    <a:pt x="101" y="118"/>
                  </a:cubicBezTo>
                  <a:cubicBezTo>
                    <a:pt x="107" y="119"/>
                    <a:pt x="106" y="126"/>
                    <a:pt x="108" y="128"/>
                  </a:cubicBezTo>
                  <a:cubicBezTo>
                    <a:pt x="110" y="131"/>
                    <a:pt x="132" y="133"/>
                    <a:pt x="136" y="134"/>
                  </a:cubicBezTo>
                  <a:cubicBezTo>
                    <a:pt x="137" y="134"/>
                    <a:pt x="140" y="134"/>
                    <a:pt x="144" y="134"/>
                  </a:cubicBezTo>
                  <a:cubicBezTo>
                    <a:pt x="144" y="134"/>
                    <a:pt x="144" y="133"/>
                    <a:pt x="144" y="132"/>
                  </a:cubicBezTo>
                  <a:cubicBezTo>
                    <a:pt x="144" y="129"/>
                    <a:pt x="146" y="125"/>
                    <a:pt x="149" y="124"/>
                  </a:cubicBezTo>
                  <a:cubicBezTo>
                    <a:pt x="151" y="123"/>
                    <a:pt x="154" y="122"/>
                    <a:pt x="156" y="122"/>
                  </a:cubicBezTo>
                  <a:cubicBezTo>
                    <a:pt x="159" y="122"/>
                    <a:pt x="156" y="117"/>
                    <a:pt x="154" y="116"/>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32" name="Google Shape;2032;p124"/>
            <p:cNvSpPr/>
            <p:nvPr/>
          </p:nvSpPr>
          <p:spPr>
            <a:xfrm>
              <a:off x="5360988" y="1754188"/>
              <a:ext cx="915988" cy="430213"/>
            </a:xfrm>
            <a:custGeom>
              <a:avLst/>
              <a:gdLst/>
              <a:ahLst/>
              <a:cxnLst/>
              <a:rect l="l" t="t" r="r" b="b"/>
              <a:pathLst>
                <a:path w="328" h="154" extrusionOk="0">
                  <a:moveTo>
                    <a:pt x="326" y="63"/>
                  </a:moveTo>
                  <a:cubicBezTo>
                    <a:pt x="326" y="61"/>
                    <a:pt x="324" y="62"/>
                    <a:pt x="323" y="63"/>
                  </a:cubicBezTo>
                  <a:cubicBezTo>
                    <a:pt x="322" y="63"/>
                    <a:pt x="318" y="64"/>
                    <a:pt x="317" y="64"/>
                  </a:cubicBezTo>
                  <a:cubicBezTo>
                    <a:pt x="315" y="64"/>
                    <a:pt x="313" y="62"/>
                    <a:pt x="313" y="60"/>
                  </a:cubicBezTo>
                  <a:cubicBezTo>
                    <a:pt x="313" y="59"/>
                    <a:pt x="312" y="57"/>
                    <a:pt x="311" y="57"/>
                  </a:cubicBezTo>
                  <a:cubicBezTo>
                    <a:pt x="310" y="57"/>
                    <a:pt x="307" y="57"/>
                    <a:pt x="306" y="53"/>
                  </a:cubicBezTo>
                  <a:cubicBezTo>
                    <a:pt x="305" y="50"/>
                    <a:pt x="302" y="50"/>
                    <a:pt x="301" y="49"/>
                  </a:cubicBezTo>
                  <a:cubicBezTo>
                    <a:pt x="299" y="48"/>
                    <a:pt x="295" y="51"/>
                    <a:pt x="293" y="51"/>
                  </a:cubicBezTo>
                  <a:cubicBezTo>
                    <a:pt x="291" y="52"/>
                    <a:pt x="287" y="51"/>
                    <a:pt x="285" y="50"/>
                  </a:cubicBezTo>
                  <a:cubicBezTo>
                    <a:pt x="282" y="50"/>
                    <a:pt x="281" y="45"/>
                    <a:pt x="279" y="46"/>
                  </a:cubicBezTo>
                  <a:cubicBezTo>
                    <a:pt x="276" y="46"/>
                    <a:pt x="276" y="51"/>
                    <a:pt x="274" y="51"/>
                  </a:cubicBezTo>
                  <a:cubicBezTo>
                    <a:pt x="272" y="51"/>
                    <a:pt x="269" y="41"/>
                    <a:pt x="266" y="36"/>
                  </a:cubicBezTo>
                  <a:cubicBezTo>
                    <a:pt x="262" y="31"/>
                    <a:pt x="256" y="21"/>
                    <a:pt x="251" y="19"/>
                  </a:cubicBezTo>
                  <a:cubicBezTo>
                    <a:pt x="246" y="17"/>
                    <a:pt x="247" y="14"/>
                    <a:pt x="249" y="13"/>
                  </a:cubicBezTo>
                  <a:cubicBezTo>
                    <a:pt x="250" y="11"/>
                    <a:pt x="245" y="11"/>
                    <a:pt x="243" y="12"/>
                  </a:cubicBezTo>
                  <a:cubicBezTo>
                    <a:pt x="241" y="13"/>
                    <a:pt x="238" y="16"/>
                    <a:pt x="236" y="16"/>
                  </a:cubicBezTo>
                  <a:cubicBezTo>
                    <a:pt x="233" y="17"/>
                    <a:pt x="230" y="21"/>
                    <a:pt x="227" y="20"/>
                  </a:cubicBezTo>
                  <a:cubicBezTo>
                    <a:pt x="225" y="19"/>
                    <a:pt x="223" y="23"/>
                    <a:pt x="221" y="21"/>
                  </a:cubicBezTo>
                  <a:cubicBezTo>
                    <a:pt x="219" y="19"/>
                    <a:pt x="224" y="18"/>
                    <a:pt x="224" y="16"/>
                  </a:cubicBezTo>
                  <a:cubicBezTo>
                    <a:pt x="224" y="14"/>
                    <a:pt x="221" y="17"/>
                    <a:pt x="220" y="16"/>
                  </a:cubicBezTo>
                  <a:cubicBezTo>
                    <a:pt x="219" y="15"/>
                    <a:pt x="216" y="13"/>
                    <a:pt x="216" y="15"/>
                  </a:cubicBezTo>
                  <a:cubicBezTo>
                    <a:pt x="216" y="17"/>
                    <a:pt x="214" y="16"/>
                    <a:pt x="214" y="15"/>
                  </a:cubicBezTo>
                  <a:cubicBezTo>
                    <a:pt x="214" y="13"/>
                    <a:pt x="212" y="11"/>
                    <a:pt x="211" y="13"/>
                  </a:cubicBezTo>
                  <a:cubicBezTo>
                    <a:pt x="209" y="14"/>
                    <a:pt x="204" y="15"/>
                    <a:pt x="203" y="14"/>
                  </a:cubicBezTo>
                  <a:cubicBezTo>
                    <a:pt x="202" y="13"/>
                    <a:pt x="204" y="12"/>
                    <a:pt x="204" y="10"/>
                  </a:cubicBezTo>
                  <a:cubicBezTo>
                    <a:pt x="204" y="9"/>
                    <a:pt x="202" y="7"/>
                    <a:pt x="203" y="5"/>
                  </a:cubicBezTo>
                  <a:cubicBezTo>
                    <a:pt x="203" y="3"/>
                    <a:pt x="199" y="1"/>
                    <a:pt x="198" y="2"/>
                  </a:cubicBezTo>
                  <a:cubicBezTo>
                    <a:pt x="196" y="2"/>
                    <a:pt x="193" y="2"/>
                    <a:pt x="191" y="1"/>
                  </a:cubicBezTo>
                  <a:cubicBezTo>
                    <a:pt x="189" y="0"/>
                    <a:pt x="182" y="1"/>
                    <a:pt x="181" y="3"/>
                  </a:cubicBezTo>
                  <a:cubicBezTo>
                    <a:pt x="181" y="5"/>
                    <a:pt x="171" y="6"/>
                    <a:pt x="170" y="7"/>
                  </a:cubicBezTo>
                  <a:cubicBezTo>
                    <a:pt x="168" y="8"/>
                    <a:pt x="161" y="9"/>
                    <a:pt x="158" y="9"/>
                  </a:cubicBezTo>
                  <a:cubicBezTo>
                    <a:pt x="156" y="9"/>
                    <a:pt x="153" y="12"/>
                    <a:pt x="150" y="12"/>
                  </a:cubicBezTo>
                  <a:cubicBezTo>
                    <a:pt x="147" y="12"/>
                    <a:pt x="141" y="12"/>
                    <a:pt x="138" y="14"/>
                  </a:cubicBezTo>
                  <a:cubicBezTo>
                    <a:pt x="135" y="16"/>
                    <a:pt x="130" y="14"/>
                    <a:pt x="128" y="15"/>
                  </a:cubicBezTo>
                  <a:cubicBezTo>
                    <a:pt x="126" y="16"/>
                    <a:pt x="123" y="15"/>
                    <a:pt x="121" y="15"/>
                  </a:cubicBezTo>
                  <a:cubicBezTo>
                    <a:pt x="120" y="16"/>
                    <a:pt x="121" y="20"/>
                    <a:pt x="122" y="22"/>
                  </a:cubicBezTo>
                  <a:cubicBezTo>
                    <a:pt x="123" y="24"/>
                    <a:pt x="129" y="25"/>
                    <a:pt x="129" y="26"/>
                  </a:cubicBezTo>
                  <a:cubicBezTo>
                    <a:pt x="129" y="27"/>
                    <a:pt x="123" y="27"/>
                    <a:pt x="120" y="27"/>
                  </a:cubicBezTo>
                  <a:cubicBezTo>
                    <a:pt x="118" y="28"/>
                    <a:pt x="118" y="31"/>
                    <a:pt x="119" y="33"/>
                  </a:cubicBezTo>
                  <a:cubicBezTo>
                    <a:pt x="120" y="35"/>
                    <a:pt x="116" y="36"/>
                    <a:pt x="114" y="37"/>
                  </a:cubicBezTo>
                  <a:cubicBezTo>
                    <a:pt x="112" y="38"/>
                    <a:pt x="114" y="41"/>
                    <a:pt x="116" y="41"/>
                  </a:cubicBezTo>
                  <a:cubicBezTo>
                    <a:pt x="118" y="41"/>
                    <a:pt x="120" y="43"/>
                    <a:pt x="122" y="43"/>
                  </a:cubicBezTo>
                  <a:cubicBezTo>
                    <a:pt x="124" y="43"/>
                    <a:pt x="124" y="47"/>
                    <a:pt x="124" y="49"/>
                  </a:cubicBezTo>
                  <a:cubicBezTo>
                    <a:pt x="124" y="51"/>
                    <a:pt x="122" y="52"/>
                    <a:pt x="119" y="52"/>
                  </a:cubicBezTo>
                  <a:cubicBezTo>
                    <a:pt x="116" y="52"/>
                    <a:pt x="115" y="50"/>
                    <a:pt x="113" y="49"/>
                  </a:cubicBezTo>
                  <a:cubicBezTo>
                    <a:pt x="111" y="49"/>
                    <a:pt x="111" y="53"/>
                    <a:pt x="110" y="53"/>
                  </a:cubicBezTo>
                  <a:cubicBezTo>
                    <a:pt x="109" y="54"/>
                    <a:pt x="108" y="51"/>
                    <a:pt x="106" y="51"/>
                  </a:cubicBezTo>
                  <a:cubicBezTo>
                    <a:pt x="104" y="51"/>
                    <a:pt x="101" y="50"/>
                    <a:pt x="101" y="48"/>
                  </a:cubicBezTo>
                  <a:cubicBezTo>
                    <a:pt x="100" y="46"/>
                    <a:pt x="95" y="46"/>
                    <a:pt x="93" y="48"/>
                  </a:cubicBezTo>
                  <a:cubicBezTo>
                    <a:pt x="91" y="50"/>
                    <a:pt x="90" y="49"/>
                    <a:pt x="88" y="48"/>
                  </a:cubicBezTo>
                  <a:cubicBezTo>
                    <a:pt x="86" y="46"/>
                    <a:pt x="81" y="48"/>
                    <a:pt x="80" y="50"/>
                  </a:cubicBezTo>
                  <a:cubicBezTo>
                    <a:pt x="80" y="52"/>
                    <a:pt x="76" y="53"/>
                    <a:pt x="73" y="51"/>
                  </a:cubicBezTo>
                  <a:cubicBezTo>
                    <a:pt x="70" y="49"/>
                    <a:pt x="68" y="48"/>
                    <a:pt x="68" y="51"/>
                  </a:cubicBezTo>
                  <a:cubicBezTo>
                    <a:pt x="68" y="53"/>
                    <a:pt x="66" y="51"/>
                    <a:pt x="66" y="50"/>
                  </a:cubicBezTo>
                  <a:cubicBezTo>
                    <a:pt x="66" y="48"/>
                    <a:pt x="62" y="45"/>
                    <a:pt x="59" y="44"/>
                  </a:cubicBezTo>
                  <a:cubicBezTo>
                    <a:pt x="57" y="43"/>
                    <a:pt x="50" y="43"/>
                    <a:pt x="50" y="41"/>
                  </a:cubicBezTo>
                  <a:cubicBezTo>
                    <a:pt x="50" y="40"/>
                    <a:pt x="45" y="39"/>
                    <a:pt x="44" y="41"/>
                  </a:cubicBezTo>
                  <a:cubicBezTo>
                    <a:pt x="43" y="44"/>
                    <a:pt x="42" y="42"/>
                    <a:pt x="40" y="41"/>
                  </a:cubicBezTo>
                  <a:cubicBezTo>
                    <a:pt x="39" y="40"/>
                    <a:pt x="35" y="42"/>
                    <a:pt x="34" y="43"/>
                  </a:cubicBezTo>
                  <a:cubicBezTo>
                    <a:pt x="33" y="44"/>
                    <a:pt x="28" y="47"/>
                    <a:pt x="25" y="47"/>
                  </a:cubicBezTo>
                  <a:cubicBezTo>
                    <a:pt x="23" y="47"/>
                    <a:pt x="24" y="50"/>
                    <a:pt x="21" y="51"/>
                  </a:cubicBezTo>
                  <a:cubicBezTo>
                    <a:pt x="18" y="51"/>
                    <a:pt x="19" y="54"/>
                    <a:pt x="19" y="55"/>
                  </a:cubicBezTo>
                  <a:cubicBezTo>
                    <a:pt x="19" y="56"/>
                    <a:pt x="21" y="59"/>
                    <a:pt x="18" y="60"/>
                  </a:cubicBezTo>
                  <a:cubicBezTo>
                    <a:pt x="16" y="61"/>
                    <a:pt x="14" y="56"/>
                    <a:pt x="12" y="55"/>
                  </a:cubicBezTo>
                  <a:cubicBezTo>
                    <a:pt x="9" y="53"/>
                    <a:pt x="7" y="55"/>
                    <a:pt x="7" y="58"/>
                  </a:cubicBezTo>
                  <a:cubicBezTo>
                    <a:pt x="7" y="60"/>
                    <a:pt x="4" y="60"/>
                    <a:pt x="3" y="63"/>
                  </a:cubicBezTo>
                  <a:cubicBezTo>
                    <a:pt x="2" y="65"/>
                    <a:pt x="6" y="65"/>
                    <a:pt x="6" y="66"/>
                  </a:cubicBezTo>
                  <a:cubicBezTo>
                    <a:pt x="6" y="68"/>
                    <a:pt x="3" y="69"/>
                    <a:pt x="3" y="69"/>
                  </a:cubicBezTo>
                  <a:cubicBezTo>
                    <a:pt x="2" y="69"/>
                    <a:pt x="0" y="73"/>
                    <a:pt x="1" y="74"/>
                  </a:cubicBezTo>
                  <a:cubicBezTo>
                    <a:pt x="2" y="75"/>
                    <a:pt x="6" y="75"/>
                    <a:pt x="6" y="77"/>
                  </a:cubicBezTo>
                  <a:cubicBezTo>
                    <a:pt x="5" y="80"/>
                    <a:pt x="5" y="82"/>
                    <a:pt x="7" y="81"/>
                  </a:cubicBezTo>
                  <a:cubicBezTo>
                    <a:pt x="9" y="81"/>
                    <a:pt x="11" y="81"/>
                    <a:pt x="13" y="81"/>
                  </a:cubicBezTo>
                  <a:cubicBezTo>
                    <a:pt x="14" y="81"/>
                    <a:pt x="15" y="84"/>
                    <a:pt x="18" y="87"/>
                  </a:cubicBezTo>
                  <a:cubicBezTo>
                    <a:pt x="20" y="90"/>
                    <a:pt x="21" y="91"/>
                    <a:pt x="19" y="92"/>
                  </a:cubicBezTo>
                  <a:cubicBezTo>
                    <a:pt x="16" y="92"/>
                    <a:pt x="17" y="94"/>
                    <a:pt x="20" y="95"/>
                  </a:cubicBezTo>
                  <a:cubicBezTo>
                    <a:pt x="21" y="96"/>
                    <a:pt x="22" y="96"/>
                    <a:pt x="23" y="97"/>
                  </a:cubicBezTo>
                  <a:cubicBezTo>
                    <a:pt x="24" y="97"/>
                    <a:pt x="24" y="96"/>
                    <a:pt x="25" y="96"/>
                  </a:cubicBezTo>
                  <a:cubicBezTo>
                    <a:pt x="29" y="92"/>
                    <a:pt x="36" y="89"/>
                    <a:pt x="41" y="90"/>
                  </a:cubicBezTo>
                  <a:cubicBezTo>
                    <a:pt x="47" y="92"/>
                    <a:pt x="51" y="89"/>
                    <a:pt x="54" y="93"/>
                  </a:cubicBezTo>
                  <a:cubicBezTo>
                    <a:pt x="56" y="96"/>
                    <a:pt x="54" y="102"/>
                    <a:pt x="55" y="105"/>
                  </a:cubicBezTo>
                  <a:cubicBezTo>
                    <a:pt x="56" y="107"/>
                    <a:pt x="50" y="107"/>
                    <a:pt x="47" y="107"/>
                  </a:cubicBezTo>
                  <a:cubicBezTo>
                    <a:pt x="43" y="106"/>
                    <a:pt x="36" y="108"/>
                    <a:pt x="37" y="110"/>
                  </a:cubicBezTo>
                  <a:cubicBezTo>
                    <a:pt x="38" y="112"/>
                    <a:pt x="40" y="117"/>
                    <a:pt x="36" y="115"/>
                  </a:cubicBezTo>
                  <a:cubicBezTo>
                    <a:pt x="31" y="112"/>
                    <a:pt x="29" y="117"/>
                    <a:pt x="32" y="117"/>
                  </a:cubicBezTo>
                  <a:cubicBezTo>
                    <a:pt x="34" y="117"/>
                    <a:pt x="38" y="121"/>
                    <a:pt x="38" y="123"/>
                  </a:cubicBezTo>
                  <a:cubicBezTo>
                    <a:pt x="38" y="125"/>
                    <a:pt x="38" y="130"/>
                    <a:pt x="40" y="129"/>
                  </a:cubicBezTo>
                  <a:cubicBezTo>
                    <a:pt x="43" y="128"/>
                    <a:pt x="43" y="132"/>
                    <a:pt x="46" y="132"/>
                  </a:cubicBezTo>
                  <a:cubicBezTo>
                    <a:pt x="50" y="132"/>
                    <a:pt x="53" y="133"/>
                    <a:pt x="50" y="136"/>
                  </a:cubicBezTo>
                  <a:cubicBezTo>
                    <a:pt x="47" y="139"/>
                    <a:pt x="52" y="148"/>
                    <a:pt x="53" y="146"/>
                  </a:cubicBezTo>
                  <a:cubicBezTo>
                    <a:pt x="53" y="145"/>
                    <a:pt x="53" y="142"/>
                    <a:pt x="54" y="141"/>
                  </a:cubicBezTo>
                  <a:cubicBezTo>
                    <a:pt x="52" y="136"/>
                    <a:pt x="60" y="136"/>
                    <a:pt x="62" y="136"/>
                  </a:cubicBezTo>
                  <a:cubicBezTo>
                    <a:pt x="64" y="136"/>
                    <a:pt x="69" y="140"/>
                    <a:pt x="72" y="144"/>
                  </a:cubicBezTo>
                  <a:cubicBezTo>
                    <a:pt x="75" y="148"/>
                    <a:pt x="77" y="145"/>
                    <a:pt x="77" y="145"/>
                  </a:cubicBezTo>
                  <a:cubicBezTo>
                    <a:pt x="78" y="109"/>
                    <a:pt x="78" y="109"/>
                    <a:pt x="78" y="109"/>
                  </a:cubicBezTo>
                  <a:cubicBezTo>
                    <a:pt x="99" y="104"/>
                    <a:pt x="99" y="104"/>
                    <a:pt x="99" y="104"/>
                  </a:cubicBezTo>
                  <a:cubicBezTo>
                    <a:pt x="99" y="104"/>
                    <a:pt x="99" y="103"/>
                    <a:pt x="99" y="103"/>
                  </a:cubicBezTo>
                  <a:cubicBezTo>
                    <a:pt x="102" y="99"/>
                    <a:pt x="106" y="102"/>
                    <a:pt x="107" y="103"/>
                  </a:cubicBezTo>
                  <a:cubicBezTo>
                    <a:pt x="108" y="104"/>
                    <a:pt x="107" y="99"/>
                    <a:pt x="110" y="99"/>
                  </a:cubicBezTo>
                  <a:cubicBezTo>
                    <a:pt x="113" y="99"/>
                    <a:pt x="110" y="104"/>
                    <a:pt x="112" y="104"/>
                  </a:cubicBezTo>
                  <a:cubicBezTo>
                    <a:pt x="114" y="104"/>
                    <a:pt x="118" y="110"/>
                    <a:pt x="116" y="114"/>
                  </a:cubicBezTo>
                  <a:cubicBezTo>
                    <a:pt x="119" y="117"/>
                    <a:pt x="125" y="123"/>
                    <a:pt x="126" y="125"/>
                  </a:cubicBezTo>
                  <a:cubicBezTo>
                    <a:pt x="126" y="127"/>
                    <a:pt x="135" y="123"/>
                    <a:pt x="136" y="124"/>
                  </a:cubicBezTo>
                  <a:cubicBezTo>
                    <a:pt x="138" y="125"/>
                    <a:pt x="150" y="125"/>
                    <a:pt x="152" y="125"/>
                  </a:cubicBezTo>
                  <a:cubicBezTo>
                    <a:pt x="155" y="125"/>
                    <a:pt x="156" y="129"/>
                    <a:pt x="159" y="129"/>
                  </a:cubicBezTo>
                  <a:cubicBezTo>
                    <a:pt x="161" y="130"/>
                    <a:pt x="160" y="134"/>
                    <a:pt x="161" y="137"/>
                  </a:cubicBezTo>
                  <a:cubicBezTo>
                    <a:pt x="161" y="140"/>
                    <a:pt x="165" y="143"/>
                    <a:pt x="165" y="145"/>
                  </a:cubicBezTo>
                  <a:cubicBezTo>
                    <a:pt x="165" y="148"/>
                    <a:pt x="170" y="147"/>
                    <a:pt x="172" y="147"/>
                  </a:cubicBezTo>
                  <a:cubicBezTo>
                    <a:pt x="175" y="148"/>
                    <a:pt x="178" y="149"/>
                    <a:pt x="179" y="151"/>
                  </a:cubicBezTo>
                  <a:cubicBezTo>
                    <a:pt x="179" y="154"/>
                    <a:pt x="182" y="152"/>
                    <a:pt x="183" y="150"/>
                  </a:cubicBezTo>
                  <a:cubicBezTo>
                    <a:pt x="183" y="148"/>
                    <a:pt x="186" y="146"/>
                    <a:pt x="191" y="144"/>
                  </a:cubicBezTo>
                  <a:cubicBezTo>
                    <a:pt x="193" y="143"/>
                    <a:pt x="194" y="143"/>
                    <a:pt x="195" y="143"/>
                  </a:cubicBezTo>
                  <a:cubicBezTo>
                    <a:pt x="196" y="141"/>
                    <a:pt x="197" y="139"/>
                    <a:pt x="198" y="139"/>
                  </a:cubicBezTo>
                  <a:cubicBezTo>
                    <a:pt x="200" y="138"/>
                    <a:pt x="203" y="136"/>
                    <a:pt x="203" y="133"/>
                  </a:cubicBezTo>
                  <a:cubicBezTo>
                    <a:pt x="203" y="131"/>
                    <a:pt x="210" y="131"/>
                    <a:pt x="214" y="133"/>
                  </a:cubicBezTo>
                  <a:cubicBezTo>
                    <a:pt x="218" y="135"/>
                    <a:pt x="221" y="135"/>
                    <a:pt x="221" y="132"/>
                  </a:cubicBezTo>
                  <a:cubicBezTo>
                    <a:pt x="221" y="129"/>
                    <a:pt x="227" y="128"/>
                    <a:pt x="229" y="129"/>
                  </a:cubicBezTo>
                  <a:cubicBezTo>
                    <a:pt x="231" y="130"/>
                    <a:pt x="237" y="133"/>
                    <a:pt x="240" y="132"/>
                  </a:cubicBezTo>
                  <a:cubicBezTo>
                    <a:pt x="243" y="131"/>
                    <a:pt x="257" y="132"/>
                    <a:pt x="261" y="133"/>
                  </a:cubicBezTo>
                  <a:cubicBezTo>
                    <a:pt x="264" y="134"/>
                    <a:pt x="265" y="131"/>
                    <a:pt x="268" y="135"/>
                  </a:cubicBezTo>
                  <a:cubicBezTo>
                    <a:pt x="271" y="138"/>
                    <a:pt x="272" y="135"/>
                    <a:pt x="275" y="138"/>
                  </a:cubicBezTo>
                  <a:cubicBezTo>
                    <a:pt x="275" y="137"/>
                    <a:pt x="275" y="136"/>
                    <a:pt x="275" y="134"/>
                  </a:cubicBezTo>
                  <a:cubicBezTo>
                    <a:pt x="275" y="132"/>
                    <a:pt x="278" y="130"/>
                    <a:pt x="279" y="128"/>
                  </a:cubicBezTo>
                  <a:cubicBezTo>
                    <a:pt x="280" y="127"/>
                    <a:pt x="276" y="121"/>
                    <a:pt x="276" y="119"/>
                  </a:cubicBezTo>
                  <a:cubicBezTo>
                    <a:pt x="276" y="118"/>
                    <a:pt x="276" y="113"/>
                    <a:pt x="274" y="112"/>
                  </a:cubicBezTo>
                  <a:cubicBezTo>
                    <a:pt x="272" y="112"/>
                    <a:pt x="277" y="109"/>
                    <a:pt x="279" y="109"/>
                  </a:cubicBezTo>
                  <a:cubicBezTo>
                    <a:pt x="281" y="109"/>
                    <a:pt x="285" y="107"/>
                    <a:pt x="286" y="108"/>
                  </a:cubicBezTo>
                  <a:cubicBezTo>
                    <a:pt x="287" y="109"/>
                    <a:pt x="290" y="109"/>
                    <a:pt x="292" y="109"/>
                  </a:cubicBezTo>
                  <a:cubicBezTo>
                    <a:pt x="294" y="109"/>
                    <a:pt x="293" y="107"/>
                    <a:pt x="292" y="106"/>
                  </a:cubicBezTo>
                  <a:cubicBezTo>
                    <a:pt x="291" y="104"/>
                    <a:pt x="296" y="94"/>
                    <a:pt x="297" y="90"/>
                  </a:cubicBezTo>
                  <a:cubicBezTo>
                    <a:pt x="298" y="86"/>
                    <a:pt x="300" y="90"/>
                    <a:pt x="302" y="90"/>
                  </a:cubicBezTo>
                  <a:cubicBezTo>
                    <a:pt x="305" y="90"/>
                    <a:pt x="308" y="90"/>
                    <a:pt x="310" y="91"/>
                  </a:cubicBezTo>
                  <a:cubicBezTo>
                    <a:pt x="311" y="92"/>
                    <a:pt x="316" y="90"/>
                    <a:pt x="317" y="88"/>
                  </a:cubicBezTo>
                  <a:cubicBezTo>
                    <a:pt x="319" y="86"/>
                    <a:pt x="316" y="86"/>
                    <a:pt x="316" y="81"/>
                  </a:cubicBezTo>
                  <a:cubicBezTo>
                    <a:pt x="316" y="77"/>
                    <a:pt x="319" y="75"/>
                    <a:pt x="322" y="75"/>
                  </a:cubicBezTo>
                  <a:cubicBezTo>
                    <a:pt x="324" y="75"/>
                    <a:pt x="325" y="73"/>
                    <a:pt x="325" y="71"/>
                  </a:cubicBezTo>
                  <a:cubicBezTo>
                    <a:pt x="325" y="69"/>
                    <a:pt x="327" y="68"/>
                    <a:pt x="328" y="66"/>
                  </a:cubicBezTo>
                  <a:cubicBezTo>
                    <a:pt x="327" y="65"/>
                    <a:pt x="326" y="64"/>
                    <a:pt x="326" y="63"/>
                  </a:cubicBezTo>
                  <a:close/>
                  <a:moveTo>
                    <a:pt x="123" y="98"/>
                  </a:moveTo>
                  <a:cubicBezTo>
                    <a:pt x="122" y="99"/>
                    <a:pt x="112" y="96"/>
                    <a:pt x="111" y="95"/>
                  </a:cubicBezTo>
                  <a:cubicBezTo>
                    <a:pt x="111" y="93"/>
                    <a:pt x="125" y="95"/>
                    <a:pt x="123" y="98"/>
                  </a:cubicBezTo>
                  <a:close/>
                  <a:moveTo>
                    <a:pt x="258" y="97"/>
                  </a:moveTo>
                  <a:cubicBezTo>
                    <a:pt x="251" y="97"/>
                    <a:pt x="236" y="93"/>
                    <a:pt x="230" y="100"/>
                  </a:cubicBezTo>
                  <a:cubicBezTo>
                    <a:pt x="224" y="106"/>
                    <a:pt x="229" y="110"/>
                    <a:pt x="226" y="110"/>
                  </a:cubicBezTo>
                  <a:cubicBezTo>
                    <a:pt x="223" y="111"/>
                    <a:pt x="222" y="100"/>
                    <a:pt x="225" y="97"/>
                  </a:cubicBezTo>
                  <a:cubicBezTo>
                    <a:pt x="228" y="94"/>
                    <a:pt x="239" y="92"/>
                    <a:pt x="246" y="94"/>
                  </a:cubicBezTo>
                  <a:cubicBezTo>
                    <a:pt x="252" y="96"/>
                    <a:pt x="264" y="92"/>
                    <a:pt x="266" y="93"/>
                  </a:cubicBezTo>
                  <a:cubicBezTo>
                    <a:pt x="268" y="93"/>
                    <a:pt x="264" y="97"/>
                    <a:pt x="258" y="9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33" name="Google Shape;2033;p124"/>
            <p:cNvSpPr/>
            <p:nvPr/>
          </p:nvSpPr>
          <p:spPr>
            <a:xfrm>
              <a:off x="4762500" y="698500"/>
              <a:ext cx="3832223" cy="1468438"/>
            </a:xfrm>
            <a:custGeom>
              <a:avLst/>
              <a:gdLst/>
              <a:ahLst/>
              <a:cxnLst/>
              <a:rect l="l" t="t" r="r" b="b"/>
              <a:pathLst>
                <a:path w="1374" h="527" extrusionOk="0">
                  <a:moveTo>
                    <a:pt x="21" y="381"/>
                  </a:moveTo>
                  <a:cubicBezTo>
                    <a:pt x="20" y="381"/>
                    <a:pt x="17" y="380"/>
                    <a:pt x="16" y="379"/>
                  </a:cubicBezTo>
                  <a:cubicBezTo>
                    <a:pt x="15" y="378"/>
                    <a:pt x="13" y="378"/>
                    <a:pt x="11" y="378"/>
                  </a:cubicBezTo>
                  <a:cubicBezTo>
                    <a:pt x="12" y="379"/>
                    <a:pt x="12" y="379"/>
                    <a:pt x="12" y="380"/>
                  </a:cubicBezTo>
                  <a:cubicBezTo>
                    <a:pt x="13" y="382"/>
                    <a:pt x="8" y="382"/>
                    <a:pt x="10" y="384"/>
                  </a:cubicBezTo>
                  <a:cubicBezTo>
                    <a:pt x="11" y="386"/>
                    <a:pt x="6" y="386"/>
                    <a:pt x="6" y="384"/>
                  </a:cubicBezTo>
                  <a:cubicBezTo>
                    <a:pt x="6" y="382"/>
                    <a:pt x="0" y="383"/>
                    <a:pt x="0" y="384"/>
                  </a:cubicBezTo>
                  <a:cubicBezTo>
                    <a:pt x="1" y="385"/>
                    <a:pt x="0" y="386"/>
                    <a:pt x="0" y="386"/>
                  </a:cubicBezTo>
                  <a:cubicBezTo>
                    <a:pt x="2" y="387"/>
                    <a:pt x="3" y="388"/>
                    <a:pt x="4" y="388"/>
                  </a:cubicBezTo>
                  <a:cubicBezTo>
                    <a:pt x="5" y="388"/>
                    <a:pt x="19" y="390"/>
                    <a:pt x="25" y="389"/>
                  </a:cubicBezTo>
                  <a:cubicBezTo>
                    <a:pt x="25" y="388"/>
                    <a:pt x="25" y="385"/>
                    <a:pt x="25" y="383"/>
                  </a:cubicBezTo>
                  <a:cubicBezTo>
                    <a:pt x="25" y="382"/>
                    <a:pt x="22" y="380"/>
                    <a:pt x="21" y="381"/>
                  </a:cubicBezTo>
                  <a:close/>
                  <a:moveTo>
                    <a:pt x="365" y="14"/>
                  </a:moveTo>
                  <a:cubicBezTo>
                    <a:pt x="374" y="13"/>
                    <a:pt x="374" y="8"/>
                    <a:pt x="369" y="8"/>
                  </a:cubicBezTo>
                  <a:cubicBezTo>
                    <a:pt x="364" y="7"/>
                    <a:pt x="363" y="10"/>
                    <a:pt x="361" y="10"/>
                  </a:cubicBezTo>
                  <a:cubicBezTo>
                    <a:pt x="359" y="10"/>
                    <a:pt x="350" y="12"/>
                    <a:pt x="352" y="14"/>
                  </a:cubicBezTo>
                  <a:cubicBezTo>
                    <a:pt x="354" y="16"/>
                    <a:pt x="360" y="15"/>
                    <a:pt x="365" y="14"/>
                  </a:cubicBezTo>
                  <a:close/>
                  <a:moveTo>
                    <a:pt x="411" y="147"/>
                  </a:moveTo>
                  <a:cubicBezTo>
                    <a:pt x="414" y="147"/>
                    <a:pt x="422" y="145"/>
                    <a:pt x="423" y="144"/>
                  </a:cubicBezTo>
                  <a:cubicBezTo>
                    <a:pt x="424" y="142"/>
                    <a:pt x="420" y="140"/>
                    <a:pt x="414" y="140"/>
                  </a:cubicBezTo>
                  <a:cubicBezTo>
                    <a:pt x="409" y="140"/>
                    <a:pt x="408" y="146"/>
                    <a:pt x="411" y="147"/>
                  </a:cubicBezTo>
                  <a:close/>
                  <a:moveTo>
                    <a:pt x="586" y="25"/>
                  </a:moveTo>
                  <a:cubicBezTo>
                    <a:pt x="591" y="27"/>
                    <a:pt x="589" y="28"/>
                    <a:pt x="585" y="28"/>
                  </a:cubicBezTo>
                  <a:cubicBezTo>
                    <a:pt x="580" y="28"/>
                    <a:pt x="576" y="30"/>
                    <a:pt x="579" y="31"/>
                  </a:cubicBezTo>
                  <a:cubicBezTo>
                    <a:pt x="581" y="32"/>
                    <a:pt x="581" y="35"/>
                    <a:pt x="586" y="36"/>
                  </a:cubicBezTo>
                  <a:cubicBezTo>
                    <a:pt x="591" y="37"/>
                    <a:pt x="596" y="33"/>
                    <a:pt x="596" y="30"/>
                  </a:cubicBezTo>
                  <a:cubicBezTo>
                    <a:pt x="595" y="27"/>
                    <a:pt x="613" y="25"/>
                    <a:pt x="618" y="23"/>
                  </a:cubicBezTo>
                  <a:cubicBezTo>
                    <a:pt x="622" y="22"/>
                    <a:pt x="615" y="17"/>
                    <a:pt x="620" y="17"/>
                  </a:cubicBezTo>
                  <a:cubicBezTo>
                    <a:pt x="625" y="16"/>
                    <a:pt x="623" y="14"/>
                    <a:pt x="616" y="13"/>
                  </a:cubicBezTo>
                  <a:cubicBezTo>
                    <a:pt x="610" y="12"/>
                    <a:pt x="613" y="7"/>
                    <a:pt x="611" y="5"/>
                  </a:cubicBezTo>
                  <a:cubicBezTo>
                    <a:pt x="608" y="3"/>
                    <a:pt x="607" y="7"/>
                    <a:pt x="599" y="9"/>
                  </a:cubicBezTo>
                  <a:cubicBezTo>
                    <a:pt x="591" y="10"/>
                    <a:pt x="586" y="13"/>
                    <a:pt x="590" y="14"/>
                  </a:cubicBezTo>
                  <a:cubicBezTo>
                    <a:pt x="593" y="16"/>
                    <a:pt x="590" y="20"/>
                    <a:pt x="586" y="20"/>
                  </a:cubicBezTo>
                  <a:cubicBezTo>
                    <a:pt x="583" y="19"/>
                    <a:pt x="582" y="23"/>
                    <a:pt x="586" y="25"/>
                  </a:cubicBezTo>
                  <a:close/>
                  <a:moveTo>
                    <a:pt x="599" y="32"/>
                  </a:moveTo>
                  <a:cubicBezTo>
                    <a:pt x="599" y="34"/>
                    <a:pt x="591" y="37"/>
                    <a:pt x="594" y="39"/>
                  </a:cubicBezTo>
                  <a:cubicBezTo>
                    <a:pt x="596" y="41"/>
                    <a:pt x="597" y="40"/>
                    <a:pt x="600" y="41"/>
                  </a:cubicBezTo>
                  <a:cubicBezTo>
                    <a:pt x="602" y="41"/>
                    <a:pt x="603" y="47"/>
                    <a:pt x="607" y="46"/>
                  </a:cubicBezTo>
                  <a:cubicBezTo>
                    <a:pt x="612" y="45"/>
                    <a:pt x="623" y="51"/>
                    <a:pt x="630" y="51"/>
                  </a:cubicBezTo>
                  <a:cubicBezTo>
                    <a:pt x="637" y="51"/>
                    <a:pt x="638" y="45"/>
                    <a:pt x="636" y="45"/>
                  </a:cubicBezTo>
                  <a:cubicBezTo>
                    <a:pt x="634" y="45"/>
                    <a:pt x="635" y="41"/>
                    <a:pt x="639" y="36"/>
                  </a:cubicBezTo>
                  <a:cubicBezTo>
                    <a:pt x="643" y="30"/>
                    <a:pt x="627" y="26"/>
                    <a:pt x="627" y="31"/>
                  </a:cubicBezTo>
                  <a:cubicBezTo>
                    <a:pt x="627" y="35"/>
                    <a:pt x="623" y="30"/>
                    <a:pt x="621" y="27"/>
                  </a:cubicBezTo>
                  <a:cubicBezTo>
                    <a:pt x="620" y="24"/>
                    <a:pt x="599" y="29"/>
                    <a:pt x="599" y="32"/>
                  </a:cubicBezTo>
                  <a:close/>
                  <a:moveTo>
                    <a:pt x="480" y="150"/>
                  </a:moveTo>
                  <a:cubicBezTo>
                    <a:pt x="484" y="152"/>
                    <a:pt x="487" y="151"/>
                    <a:pt x="486" y="148"/>
                  </a:cubicBezTo>
                  <a:cubicBezTo>
                    <a:pt x="486" y="144"/>
                    <a:pt x="477" y="149"/>
                    <a:pt x="480" y="150"/>
                  </a:cubicBezTo>
                  <a:close/>
                  <a:moveTo>
                    <a:pt x="580" y="8"/>
                  </a:moveTo>
                  <a:cubicBezTo>
                    <a:pt x="581" y="5"/>
                    <a:pt x="565" y="6"/>
                    <a:pt x="570" y="10"/>
                  </a:cubicBezTo>
                  <a:cubicBezTo>
                    <a:pt x="571" y="11"/>
                    <a:pt x="579" y="12"/>
                    <a:pt x="580" y="8"/>
                  </a:cubicBezTo>
                  <a:close/>
                  <a:moveTo>
                    <a:pt x="1280" y="181"/>
                  </a:moveTo>
                  <a:cubicBezTo>
                    <a:pt x="1285" y="183"/>
                    <a:pt x="1288" y="178"/>
                    <a:pt x="1292" y="180"/>
                  </a:cubicBezTo>
                  <a:cubicBezTo>
                    <a:pt x="1295" y="183"/>
                    <a:pt x="1305" y="179"/>
                    <a:pt x="1308" y="179"/>
                  </a:cubicBezTo>
                  <a:cubicBezTo>
                    <a:pt x="1312" y="178"/>
                    <a:pt x="1310" y="173"/>
                    <a:pt x="1300" y="172"/>
                  </a:cubicBezTo>
                  <a:cubicBezTo>
                    <a:pt x="1289" y="170"/>
                    <a:pt x="1275" y="178"/>
                    <a:pt x="1280" y="181"/>
                  </a:cubicBezTo>
                  <a:close/>
                  <a:moveTo>
                    <a:pt x="636" y="65"/>
                  </a:moveTo>
                  <a:cubicBezTo>
                    <a:pt x="639" y="67"/>
                    <a:pt x="650" y="63"/>
                    <a:pt x="657" y="63"/>
                  </a:cubicBezTo>
                  <a:cubicBezTo>
                    <a:pt x="664" y="63"/>
                    <a:pt x="684" y="58"/>
                    <a:pt x="685" y="54"/>
                  </a:cubicBezTo>
                  <a:cubicBezTo>
                    <a:pt x="686" y="50"/>
                    <a:pt x="678" y="50"/>
                    <a:pt x="674" y="47"/>
                  </a:cubicBezTo>
                  <a:cubicBezTo>
                    <a:pt x="671" y="44"/>
                    <a:pt x="664" y="47"/>
                    <a:pt x="663" y="49"/>
                  </a:cubicBezTo>
                  <a:cubicBezTo>
                    <a:pt x="661" y="52"/>
                    <a:pt x="659" y="50"/>
                    <a:pt x="664" y="45"/>
                  </a:cubicBezTo>
                  <a:cubicBezTo>
                    <a:pt x="668" y="41"/>
                    <a:pt x="659" y="37"/>
                    <a:pt x="659" y="40"/>
                  </a:cubicBezTo>
                  <a:cubicBezTo>
                    <a:pt x="659" y="43"/>
                    <a:pt x="650" y="40"/>
                    <a:pt x="650" y="43"/>
                  </a:cubicBezTo>
                  <a:cubicBezTo>
                    <a:pt x="650" y="46"/>
                    <a:pt x="647" y="47"/>
                    <a:pt x="648" y="49"/>
                  </a:cubicBezTo>
                  <a:cubicBezTo>
                    <a:pt x="648" y="52"/>
                    <a:pt x="642" y="48"/>
                    <a:pt x="642" y="54"/>
                  </a:cubicBezTo>
                  <a:cubicBezTo>
                    <a:pt x="641" y="60"/>
                    <a:pt x="632" y="63"/>
                    <a:pt x="636" y="65"/>
                  </a:cubicBezTo>
                  <a:close/>
                  <a:moveTo>
                    <a:pt x="943" y="114"/>
                  </a:moveTo>
                  <a:cubicBezTo>
                    <a:pt x="946" y="116"/>
                    <a:pt x="947" y="118"/>
                    <a:pt x="949" y="120"/>
                  </a:cubicBezTo>
                  <a:cubicBezTo>
                    <a:pt x="951" y="121"/>
                    <a:pt x="958" y="119"/>
                    <a:pt x="961" y="118"/>
                  </a:cubicBezTo>
                  <a:cubicBezTo>
                    <a:pt x="964" y="117"/>
                    <a:pt x="964" y="122"/>
                    <a:pt x="969" y="119"/>
                  </a:cubicBezTo>
                  <a:cubicBezTo>
                    <a:pt x="973" y="116"/>
                    <a:pt x="978" y="118"/>
                    <a:pt x="983" y="118"/>
                  </a:cubicBezTo>
                  <a:cubicBezTo>
                    <a:pt x="988" y="118"/>
                    <a:pt x="982" y="111"/>
                    <a:pt x="982" y="108"/>
                  </a:cubicBezTo>
                  <a:cubicBezTo>
                    <a:pt x="982" y="106"/>
                    <a:pt x="988" y="107"/>
                    <a:pt x="986" y="110"/>
                  </a:cubicBezTo>
                  <a:cubicBezTo>
                    <a:pt x="985" y="112"/>
                    <a:pt x="989" y="118"/>
                    <a:pt x="997" y="117"/>
                  </a:cubicBezTo>
                  <a:cubicBezTo>
                    <a:pt x="1005" y="117"/>
                    <a:pt x="999" y="112"/>
                    <a:pt x="1003" y="110"/>
                  </a:cubicBezTo>
                  <a:cubicBezTo>
                    <a:pt x="1006" y="109"/>
                    <a:pt x="1006" y="107"/>
                    <a:pt x="1000" y="103"/>
                  </a:cubicBezTo>
                  <a:cubicBezTo>
                    <a:pt x="995" y="100"/>
                    <a:pt x="988" y="102"/>
                    <a:pt x="983" y="100"/>
                  </a:cubicBezTo>
                  <a:cubicBezTo>
                    <a:pt x="978" y="98"/>
                    <a:pt x="972" y="98"/>
                    <a:pt x="972" y="103"/>
                  </a:cubicBezTo>
                  <a:cubicBezTo>
                    <a:pt x="971" y="108"/>
                    <a:pt x="961" y="97"/>
                    <a:pt x="956" y="96"/>
                  </a:cubicBezTo>
                  <a:cubicBezTo>
                    <a:pt x="951" y="94"/>
                    <a:pt x="935" y="110"/>
                    <a:pt x="943" y="114"/>
                  </a:cubicBezTo>
                  <a:close/>
                  <a:moveTo>
                    <a:pt x="992" y="145"/>
                  </a:moveTo>
                  <a:cubicBezTo>
                    <a:pt x="997" y="144"/>
                    <a:pt x="989" y="136"/>
                    <a:pt x="982" y="135"/>
                  </a:cubicBezTo>
                  <a:cubicBezTo>
                    <a:pt x="975" y="134"/>
                    <a:pt x="968" y="140"/>
                    <a:pt x="969" y="141"/>
                  </a:cubicBezTo>
                  <a:cubicBezTo>
                    <a:pt x="971" y="144"/>
                    <a:pt x="988" y="146"/>
                    <a:pt x="992" y="145"/>
                  </a:cubicBezTo>
                  <a:close/>
                  <a:moveTo>
                    <a:pt x="973" y="129"/>
                  </a:moveTo>
                  <a:cubicBezTo>
                    <a:pt x="973" y="125"/>
                    <a:pt x="960" y="130"/>
                    <a:pt x="966" y="132"/>
                  </a:cubicBezTo>
                  <a:cubicBezTo>
                    <a:pt x="969" y="133"/>
                    <a:pt x="973" y="133"/>
                    <a:pt x="973" y="129"/>
                  </a:cubicBezTo>
                  <a:close/>
                  <a:moveTo>
                    <a:pt x="1015" y="114"/>
                  </a:moveTo>
                  <a:cubicBezTo>
                    <a:pt x="1020" y="115"/>
                    <a:pt x="1023" y="120"/>
                    <a:pt x="1034" y="121"/>
                  </a:cubicBezTo>
                  <a:cubicBezTo>
                    <a:pt x="1045" y="121"/>
                    <a:pt x="1053" y="119"/>
                    <a:pt x="1054" y="117"/>
                  </a:cubicBezTo>
                  <a:cubicBezTo>
                    <a:pt x="1054" y="115"/>
                    <a:pt x="1044" y="111"/>
                    <a:pt x="1040" y="113"/>
                  </a:cubicBezTo>
                  <a:cubicBezTo>
                    <a:pt x="1037" y="115"/>
                    <a:pt x="1035" y="110"/>
                    <a:pt x="1031" y="111"/>
                  </a:cubicBezTo>
                  <a:cubicBezTo>
                    <a:pt x="1027" y="112"/>
                    <a:pt x="1022" y="112"/>
                    <a:pt x="1020" y="109"/>
                  </a:cubicBezTo>
                  <a:cubicBezTo>
                    <a:pt x="1018" y="105"/>
                    <a:pt x="1012" y="114"/>
                    <a:pt x="1015" y="114"/>
                  </a:cubicBezTo>
                  <a:close/>
                  <a:moveTo>
                    <a:pt x="220" y="18"/>
                  </a:moveTo>
                  <a:cubicBezTo>
                    <a:pt x="226" y="13"/>
                    <a:pt x="233" y="17"/>
                    <a:pt x="234" y="15"/>
                  </a:cubicBezTo>
                  <a:cubicBezTo>
                    <a:pt x="235" y="13"/>
                    <a:pt x="224" y="12"/>
                    <a:pt x="220" y="14"/>
                  </a:cubicBezTo>
                  <a:cubicBezTo>
                    <a:pt x="216" y="16"/>
                    <a:pt x="206" y="14"/>
                    <a:pt x="207" y="17"/>
                  </a:cubicBezTo>
                  <a:cubicBezTo>
                    <a:pt x="208" y="19"/>
                    <a:pt x="215" y="23"/>
                    <a:pt x="220" y="18"/>
                  </a:cubicBezTo>
                  <a:close/>
                  <a:moveTo>
                    <a:pt x="990" y="419"/>
                  </a:moveTo>
                  <a:cubicBezTo>
                    <a:pt x="988" y="413"/>
                    <a:pt x="994" y="406"/>
                    <a:pt x="990" y="402"/>
                  </a:cubicBezTo>
                  <a:cubicBezTo>
                    <a:pt x="985" y="399"/>
                    <a:pt x="987" y="391"/>
                    <a:pt x="984" y="393"/>
                  </a:cubicBezTo>
                  <a:cubicBezTo>
                    <a:pt x="982" y="394"/>
                    <a:pt x="984" y="401"/>
                    <a:pt x="981" y="401"/>
                  </a:cubicBezTo>
                  <a:cubicBezTo>
                    <a:pt x="977" y="402"/>
                    <a:pt x="980" y="405"/>
                    <a:pt x="979" y="410"/>
                  </a:cubicBezTo>
                  <a:cubicBezTo>
                    <a:pt x="977" y="415"/>
                    <a:pt x="980" y="422"/>
                    <a:pt x="981" y="426"/>
                  </a:cubicBezTo>
                  <a:cubicBezTo>
                    <a:pt x="983" y="430"/>
                    <a:pt x="979" y="453"/>
                    <a:pt x="981" y="457"/>
                  </a:cubicBezTo>
                  <a:cubicBezTo>
                    <a:pt x="983" y="461"/>
                    <a:pt x="978" y="477"/>
                    <a:pt x="979" y="479"/>
                  </a:cubicBezTo>
                  <a:cubicBezTo>
                    <a:pt x="982" y="483"/>
                    <a:pt x="980" y="475"/>
                    <a:pt x="985" y="474"/>
                  </a:cubicBezTo>
                  <a:cubicBezTo>
                    <a:pt x="989" y="473"/>
                    <a:pt x="989" y="479"/>
                    <a:pt x="991" y="480"/>
                  </a:cubicBezTo>
                  <a:cubicBezTo>
                    <a:pt x="994" y="481"/>
                    <a:pt x="992" y="472"/>
                    <a:pt x="990" y="473"/>
                  </a:cubicBezTo>
                  <a:cubicBezTo>
                    <a:pt x="988" y="473"/>
                    <a:pt x="986" y="467"/>
                    <a:pt x="985" y="463"/>
                  </a:cubicBezTo>
                  <a:cubicBezTo>
                    <a:pt x="983" y="460"/>
                    <a:pt x="987" y="455"/>
                    <a:pt x="987" y="450"/>
                  </a:cubicBezTo>
                  <a:cubicBezTo>
                    <a:pt x="987" y="446"/>
                    <a:pt x="993" y="446"/>
                    <a:pt x="996" y="449"/>
                  </a:cubicBezTo>
                  <a:cubicBezTo>
                    <a:pt x="1000" y="453"/>
                    <a:pt x="1000" y="451"/>
                    <a:pt x="999" y="448"/>
                  </a:cubicBezTo>
                  <a:cubicBezTo>
                    <a:pt x="998" y="445"/>
                    <a:pt x="993" y="426"/>
                    <a:pt x="990" y="419"/>
                  </a:cubicBezTo>
                  <a:close/>
                  <a:moveTo>
                    <a:pt x="243" y="15"/>
                  </a:moveTo>
                  <a:cubicBezTo>
                    <a:pt x="246" y="18"/>
                    <a:pt x="233" y="17"/>
                    <a:pt x="232" y="19"/>
                  </a:cubicBezTo>
                  <a:cubicBezTo>
                    <a:pt x="230" y="22"/>
                    <a:pt x="223" y="21"/>
                    <a:pt x="224" y="24"/>
                  </a:cubicBezTo>
                  <a:cubicBezTo>
                    <a:pt x="226" y="27"/>
                    <a:pt x="237" y="27"/>
                    <a:pt x="237" y="24"/>
                  </a:cubicBezTo>
                  <a:cubicBezTo>
                    <a:pt x="237" y="22"/>
                    <a:pt x="244" y="24"/>
                    <a:pt x="244" y="22"/>
                  </a:cubicBezTo>
                  <a:cubicBezTo>
                    <a:pt x="244" y="20"/>
                    <a:pt x="247" y="18"/>
                    <a:pt x="253" y="17"/>
                  </a:cubicBezTo>
                  <a:cubicBezTo>
                    <a:pt x="260" y="17"/>
                    <a:pt x="260" y="14"/>
                    <a:pt x="254" y="11"/>
                  </a:cubicBezTo>
                  <a:cubicBezTo>
                    <a:pt x="248" y="8"/>
                    <a:pt x="239" y="13"/>
                    <a:pt x="243" y="15"/>
                  </a:cubicBezTo>
                  <a:close/>
                  <a:moveTo>
                    <a:pt x="232" y="208"/>
                  </a:moveTo>
                  <a:cubicBezTo>
                    <a:pt x="239" y="213"/>
                    <a:pt x="244" y="205"/>
                    <a:pt x="247" y="204"/>
                  </a:cubicBezTo>
                  <a:cubicBezTo>
                    <a:pt x="250" y="204"/>
                    <a:pt x="245" y="201"/>
                    <a:pt x="240" y="199"/>
                  </a:cubicBezTo>
                  <a:cubicBezTo>
                    <a:pt x="235" y="198"/>
                    <a:pt x="228" y="203"/>
                    <a:pt x="232" y="208"/>
                  </a:cubicBezTo>
                  <a:close/>
                  <a:moveTo>
                    <a:pt x="1372" y="248"/>
                  </a:moveTo>
                  <a:cubicBezTo>
                    <a:pt x="1369" y="247"/>
                    <a:pt x="1362" y="242"/>
                    <a:pt x="1360" y="240"/>
                  </a:cubicBezTo>
                  <a:cubicBezTo>
                    <a:pt x="1358" y="237"/>
                    <a:pt x="1349" y="236"/>
                    <a:pt x="1349" y="237"/>
                  </a:cubicBezTo>
                  <a:cubicBezTo>
                    <a:pt x="1349" y="238"/>
                    <a:pt x="1346" y="237"/>
                    <a:pt x="1345" y="235"/>
                  </a:cubicBezTo>
                  <a:cubicBezTo>
                    <a:pt x="1344" y="234"/>
                    <a:pt x="1335" y="233"/>
                    <a:pt x="1334" y="235"/>
                  </a:cubicBezTo>
                  <a:cubicBezTo>
                    <a:pt x="1334" y="237"/>
                    <a:pt x="1337" y="237"/>
                    <a:pt x="1338" y="239"/>
                  </a:cubicBezTo>
                  <a:cubicBezTo>
                    <a:pt x="1340" y="241"/>
                    <a:pt x="1336" y="242"/>
                    <a:pt x="1337" y="244"/>
                  </a:cubicBezTo>
                  <a:cubicBezTo>
                    <a:pt x="1338" y="246"/>
                    <a:pt x="1333" y="243"/>
                    <a:pt x="1332" y="242"/>
                  </a:cubicBezTo>
                  <a:cubicBezTo>
                    <a:pt x="1330" y="240"/>
                    <a:pt x="1331" y="236"/>
                    <a:pt x="1331" y="233"/>
                  </a:cubicBezTo>
                  <a:cubicBezTo>
                    <a:pt x="1332" y="231"/>
                    <a:pt x="1329" y="231"/>
                    <a:pt x="1328" y="229"/>
                  </a:cubicBezTo>
                  <a:cubicBezTo>
                    <a:pt x="1328" y="227"/>
                    <a:pt x="1317" y="222"/>
                    <a:pt x="1313" y="220"/>
                  </a:cubicBezTo>
                  <a:cubicBezTo>
                    <a:pt x="1308" y="218"/>
                    <a:pt x="1302" y="216"/>
                    <a:pt x="1301" y="214"/>
                  </a:cubicBezTo>
                  <a:cubicBezTo>
                    <a:pt x="1299" y="212"/>
                    <a:pt x="1291" y="211"/>
                    <a:pt x="1288" y="208"/>
                  </a:cubicBezTo>
                  <a:cubicBezTo>
                    <a:pt x="1285" y="205"/>
                    <a:pt x="1272" y="199"/>
                    <a:pt x="1266" y="199"/>
                  </a:cubicBezTo>
                  <a:cubicBezTo>
                    <a:pt x="1260" y="198"/>
                    <a:pt x="1261" y="195"/>
                    <a:pt x="1258" y="196"/>
                  </a:cubicBezTo>
                  <a:cubicBezTo>
                    <a:pt x="1256" y="196"/>
                    <a:pt x="1243" y="196"/>
                    <a:pt x="1239" y="195"/>
                  </a:cubicBezTo>
                  <a:cubicBezTo>
                    <a:pt x="1236" y="194"/>
                    <a:pt x="1235" y="197"/>
                    <a:pt x="1232" y="196"/>
                  </a:cubicBezTo>
                  <a:cubicBezTo>
                    <a:pt x="1229" y="195"/>
                    <a:pt x="1215" y="190"/>
                    <a:pt x="1214" y="192"/>
                  </a:cubicBezTo>
                  <a:cubicBezTo>
                    <a:pt x="1212" y="194"/>
                    <a:pt x="1213" y="197"/>
                    <a:pt x="1211" y="197"/>
                  </a:cubicBezTo>
                  <a:cubicBezTo>
                    <a:pt x="1209" y="198"/>
                    <a:pt x="1211" y="200"/>
                    <a:pt x="1215" y="203"/>
                  </a:cubicBezTo>
                  <a:cubicBezTo>
                    <a:pt x="1219" y="207"/>
                    <a:pt x="1216" y="210"/>
                    <a:pt x="1213" y="211"/>
                  </a:cubicBezTo>
                  <a:cubicBezTo>
                    <a:pt x="1209" y="213"/>
                    <a:pt x="1204" y="210"/>
                    <a:pt x="1202" y="207"/>
                  </a:cubicBezTo>
                  <a:cubicBezTo>
                    <a:pt x="1200" y="204"/>
                    <a:pt x="1195" y="206"/>
                    <a:pt x="1194" y="202"/>
                  </a:cubicBezTo>
                  <a:cubicBezTo>
                    <a:pt x="1193" y="198"/>
                    <a:pt x="1195" y="198"/>
                    <a:pt x="1198" y="200"/>
                  </a:cubicBezTo>
                  <a:cubicBezTo>
                    <a:pt x="1200" y="202"/>
                    <a:pt x="1203" y="200"/>
                    <a:pt x="1204" y="198"/>
                  </a:cubicBezTo>
                  <a:cubicBezTo>
                    <a:pt x="1204" y="195"/>
                    <a:pt x="1197" y="193"/>
                    <a:pt x="1194" y="194"/>
                  </a:cubicBezTo>
                  <a:cubicBezTo>
                    <a:pt x="1190" y="194"/>
                    <a:pt x="1188" y="199"/>
                    <a:pt x="1184" y="201"/>
                  </a:cubicBezTo>
                  <a:cubicBezTo>
                    <a:pt x="1180" y="203"/>
                    <a:pt x="1166" y="200"/>
                    <a:pt x="1164" y="199"/>
                  </a:cubicBezTo>
                  <a:cubicBezTo>
                    <a:pt x="1162" y="197"/>
                    <a:pt x="1142" y="199"/>
                    <a:pt x="1140" y="200"/>
                  </a:cubicBezTo>
                  <a:cubicBezTo>
                    <a:pt x="1138" y="202"/>
                    <a:pt x="1139" y="207"/>
                    <a:pt x="1138" y="208"/>
                  </a:cubicBezTo>
                  <a:cubicBezTo>
                    <a:pt x="1137" y="208"/>
                    <a:pt x="1136" y="201"/>
                    <a:pt x="1136" y="200"/>
                  </a:cubicBezTo>
                  <a:cubicBezTo>
                    <a:pt x="1136" y="199"/>
                    <a:pt x="1133" y="198"/>
                    <a:pt x="1130" y="198"/>
                  </a:cubicBezTo>
                  <a:cubicBezTo>
                    <a:pt x="1126" y="198"/>
                    <a:pt x="1124" y="198"/>
                    <a:pt x="1125" y="196"/>
                  </a:cubicBezTo>
                  <a:cubicBezTo>
                    <a:pt x="1127" y="194"/>
                    <a:pt x="1124" y="193"/>
                    <a:pt x="1127" y="191"/>
                  </a:cubicBezTo>
                  <a:cubicBezTo>
                    <a:pt x="1130" y="189"/>
                    <a:pt x="1122" y="183"/>
                    <a:pt x="1114" y="179"/>
                  </a:cubicBezTo>
                  <a:cubicBezTo>
                    <a:pt x="1106" y="176"/>
                    <a:pt x="1088" y="178"/>
                    <a:pt x="1083" y="180"/>
                  </a:cubicBezTo>
                  <a:cubicBezTo>
                    <a:pt x="1079" y="181"/>
                    <a:pt x="1069" y="181"/>
                    <a:pt x="1065" y="181"/>
                  </a:cubicBezTo>
                  <a:cubicBezTo>
                    <a:pt x="1060" y="181"/>
                    <a:pt x="1064" y="179"/>
                    <a:pt x="1062" y="177"/>
                  </a:cubicBezTo>
                  <a:cubicBezTo>
                    <a:pt x="1061" y="175"/>
                    <a:pt x="1053" y="172"/>
                    <a:pt x="1052" y="174"/>
                  </a:cubicBezTo>
                  <a:cubicBezTo>
                    <a:pt x="1051" y="176"/>
                    <a:pt x="1049" y="174"/>
                    <a:pt x="1049" y="172"/>
                  </a:cubicBezTo>
                  <a:cubicBezTo>
                    <a:pt x="1049" y="171"/>
                    <a:pt x="1042" y="169"/>
                    <a:pt x="1039" y="169"/>
                  </a:cubicBezTo>
                  <a:cubicBezTo>
                    <a:pt x="1036" y="170"/>
                    <a:pt x="1035" y="167"/>
                    <a:pt x="1038" y="167"/>
                  </a:cubicBezTo>
                  <a:cubicBezTo>
                    <a:pt x="1042" y="167"/>
                    <a:pt x="1047" y="167"/>
                    <a:pt x="1045" y="163"/>
                  </a:cubicBezTo>
                  <a:cubicBezTo>
                    <a:pt x="1042" y="160"/>
                    <a:pt x="1021" y="158"/>
                    <a:pt x="1019" y="159"/>
                  </a:cubicBezTo>
                  <a:cubicBezTo>
                    <a:pt x="1017" y="160"/>
                    <a:pt x="1019" y="163"/>
                    <a:pt x="1014" y="167"/>
                  </a:cubicBezTo>
                  <a:cubicBezTo>
                    <a:pt x="1010" y="171"/>
                    <a:pt x="1005" y="168"/>
                    <a:pt x="1006" y="166"/>
                  </a:cubicBezTo>
                  <a:cubicBezTo>
                    <a:pt x="1006" y="164"/>
                    <a:pt x="1012" y="164"/>
                    <a:pt x="1012" y="162"/>
                  </a:cubicBezTo>
                  <a:cubicBezTo>
                    <a:pt x="1012" y="160"/>
                    <a:pt x="1004" y="161"/>
                    <a:pt x="1003" y="160"/>
                  </a:cubicBezTo>
                  <a:cubicBezTo>
                    <a:pt x="1002" y="158"/>
                    <a:pt x="1005" y="157"/>
                    <a:pt x="1007" y="157"/>
                  </a:cubicBezTo>
                  <a:cubicBezTo>
                    <a:pt x="1010" y="158"/>
                    <a:pt x="1015" y="159"/>
                    <a:pt x="1015" y="157"/>
                  </a:cubicBezTo>
                  <a:cubicBezTo>
                    <a:pt x="1016" y="156"/>
                    <a:pt x="1012" y="156"/>
                    <a:pt x="1008" y="155"/>
                  </a:cubicBezTo>
                  <a:cubicBezTo>
                    <a:pt x="1003" y="154"/>
                    <a:pt x="991" y="152"/>
                    <a:pt x="985" y="152"/>
                  </a:cubicBezTo>
                  <a:cubicBezTo>
                    <a:pt x="979" y="153"/>
                    <a:pt x="977" y="150"/>
                    <a:pt x="973" y="150"/>
                  </a:cubicBezTo>
                  <a:cubicBezTo>
                    <a:pt x="970" y="149"/>
                    <a:pt x="970" y="151"/>
                    <a:pt x="971" y="153"/>
                  </a:cubicBezTo>
                  <a:cubicBezTo>
                    <a:pt x="973" y="155"/>
                    <a:pt x="968" y="156"/>
                    <a:pt x="964" y="156"/>
                  </a:cubicBezTo>
                  <a:cubicBezTo>
                    <a:pt x="960" y="155"/>
                    <a:pt x="955" y="158"/>
                    <a:pt x="957" y="161"/>
                  </a:cubicBezTo>
                  <a:cubicBezTo>
                    <a:pt x="959" y="164"/>
                    <a:pt x="961" y="160"/>
                    <a:pt x="963" y="161"/>
                  </a:cubicBezTo>
                  <a:cubicBezTo>
                    <a:pt x="965" y="162"/>
                    <a:pt x="958" y="164"/>
                    <a:pt x="961" y="165"/>
                  </a:cubicBezTo>
                  <a:cubicBezTo>
                    <a:pt x="964" y="167"/>
                    <a:pt x="964" y="169"/>
                    <a:pt x="964" y="171"/>
                  </a:cubicBezTo>
                  <a:cubicBezTo>
                    <a:pt x="964" y="172"/>
                    <a:pt x="959" y="173"/>
                    <a:pt x="957" y="171"/>
                  </a:cubicBezTo>
                  <a:cubicBezTo>
                    <a:pt x="955" y="169"/>
                    <a:pt x="953" y="170"/>
                    <a:pt x="950" y="170"/>
                  </a:cubicBezTo>
                  <a:cubicBezTo>
                    <a:pt x="946" y="170"/>
                    <a:pt x="944" y="172"/>
                    <a:pt x="947" y="172"/>
                  </a:cubicBezTo>
                  <a:cubicBezTo>
                    <a:pt x="951" y="172"/>
                    <a:pt x="952" y="175"/>
                    <a:pt x="947" y="175"/>
                  </a:cubicBezTo>
                  <a:cubicBezTo>
                    <a:pt x="943" y="176"/>
                    <a:pt x="944" y="171"/>
                    <a:pt x="941" y="171"/>
                  </a:cubicBezTo>
                  <a:cubicBezTo>
                    <a:pt x="938" y="172"/>
                    <a:pt x="932" y="169"/>
                    <a:pt x="929" y="169"/>
                  </a:cubicBezTo>
                  <a:cubicBezTo>
                    <a:pt x="925" y="169"/>
                    <a:pt x="924" y="172"/>
                    <a:pt x="919" y="172"/>
                  </a:cubicBezTo>
                  <a:cubicBezTo>
                    <a:pt x="915" y="173"/>
                    <a:pt x="909" y="170"/>
                    <a:pt x="907" y="168"/>
                  </a:cubicBezTo>
                  <a:cubicBezTo>
                    <a:pt x="905" y="165"/>
                    <a:pt x="905" y="165"/>
                    <a:pt x="903" y="167"/>
                  </a:cubicBezTo>
                  <a:cubicBezTo>
                    <a:pt x="900" y="170"/>
                    <a:pt x="900" y="175"/>
                    <a:pt x="898" y="176"/>
                  </a:cubicBezTo>
                  <a:cubicBezTo>
                    <a:pt x="896" y="176"/>
                    <a:pt x="895" y="181"/>
                    <a:pt x="893" y="182"/>
                  </a:cubicBezTo>
                  <a:cubicBezTo>
                    <a:pt x="891" y="183"/>
                    <a:pt x="891" y="180"/>
                    <a:pt x="888" y="180"/>
                  </a:cubicBezTo>
                  <a:cubicBezTo>
                    <a:pt x="885" y="181"/>
                    <a:pt x="877" y="172"/>
                    <a:pt x="876" y="169"/>
                  </a:cubicBezTo>
                  <a:cubicBezTo>
                    <a:pt x="876" y="167"/>
                    <a:pt x="870" y="162"/>
                    <a:pt x="869" y="161"/>
                  </a:cubicBezTo>
                  <a:cubicBezTo>
                    <a:pt x="867" y="160"/>
                    <a:pt x="870" y="160"/>
                    <a:pt x="872" y="161"/>
                  </a:cubicBezTo>
                  <a:cubicBezTo>
                    <a:pt x="874" y="163"/>
                    <a:pt x="876" y="163"/>
                    <a:pt x="878" y="162"/>
                  </a:cubicBezTo>
                  <a:cubicBezTo>
                    <a:pt x="880" y="161"/>
                    <a:pt x="879" y="157"/>
                    <a:pt x="876" y="157"/>
                  </a:cubicBezTo>
                  <a:cubicBezTo>
                    <a:pt x="873" y="156"/>
                    <a:pt x="874" y="154"/>
                    <a:pt x="876" y="153"/>
                  </a:cubicBezTo>
                  <a:cubicBezTo>
                    <a:pt x="877" y="153"/>
                    <a:pt x="872" y="148"/>
                    <a:pt x="874" y="148"/>
                  </a:cubicBezTo>
                  <a:cubicBezTo>
                    <a:pt x="876" y="147"/>
                    <a:pt x="875" y="145"/>
                    <a:pt x="873" y="145"/>
                  </a:cubicBezTo>
                  <a:cubicBezTo>
                    <a:pt x="870" y="145"/>
                    <a:pt x="867" y="142"/>
                    <a:pt x="867" y="141"/>
                  </a:cubicBezTo>
                  <a:cubicBezTo>
                    <a:pt x="867" y="140"/>
                    <a:pt x="856" y="139"/>
                    <a:pt x="856" y="141"/>
                  </a:cubicBezTo>
                  <a:cubicBezTo>
                    <a:pt x="857" y="143"/>
                    <a:pt x="853" y="142"/>
                    <a:pt x="854" y="141"/>
                  </a:cubicBezTo>
                  <a:cubicBezTo>
                    <a:pt x="854" y="139"/>
                    <a:pt x="850" y="140"/>
                    <a:pt x="844" y="138"/>
                  </a:cubicBezTo>
                  <a:cubicBezTo>
                    <a:pt x="839" y="137"/>
                    <a:pt x="839" y="133"/>
                    <a:pt x="837" y="133"/>
                  </a:cubicBezTo>
                  <a:cubicBezTo>
                    <a:pt x="835" y="133"/>
                    <a:pt x="836" y="138"/>
                    <a:pt x="833" y="137"/>
                  </a:cubicBezTo>
                  <a:cubicBezTo>
                    <a:pt x="831" y="136"/>
                    <a:pt x="828" y="138"/>
                    <a:pt x="829" y="141"/>
                  </a:cubicBezTo>
                  <a:cubicBezTo>
                    <a:pt x="831" y="144"/>
                    <a:pt x="830" y="145"/>
                    <a:pt x="829" y="147"/>
                  </a:cubicBezTo>
                  <a:cubicBezTo>
                    <a:pt x="829" y="150"/>
                    <a:pt x="828" y="149"/>
                    <a:pt x="825" y="148"/>
                  </a:cubicBezTo>
                  <a:cubicBezTo>
                    <a:pt x="821" y="147"/>
                    <a:pt x="821" y="150"/>
                    <a:pt x="815" y="149"/>
                  </a:cubicBezTo>
                  <a:cubicBezTo>
                    <a:pt x="808" y="147"/>
                    <a:pt x="805" y="149"/>
                    <a:pt x="804" y="147"/>
                  </a:cubicBezTo>
                  <a:cubicBezTo>
                    <a:pt x="803" y="144"/>
                    <a:pt x="801" y="144"/>
                    <a:pt x="800" y="146"/>
                  </a:cubicBezTo>
                  <a:cubicBezTo>
                    <a:pt x="800" y="148"/>
                    <a:pt x="790" y="147"/>
                    <a:pt x="789" y="144"/>
                  </a:cubicBezTo>
                  <a:cubicBezTo>
                    <a:pt x="788" y="142"/>
                    <a:pt x="791" y="141"/>
                    <a:pt x="793" y="141"/>
                  </a:cubicBezTo>
                  <a:cubicBezTo>
                    <a:pt x="794" y="140"/>
                    <a:pt x="791" y="139"/>
                    <a:pt x="785" y="139"/>
                  </a:cubicBezTo>
                  <a:cubicBezTo>
                    <a:pt x="780" y="140"/>
                    <a:pt x="776" y="136"/>
                    <a:pt x="770" y="137"/>
                  </a:cubicBezTo>
                  <a:cubicBezTo>
                    <a:pt x="765" y="138"/>
                    <a:pt x="752" y="139"/>
                    <a:pt x="750" y="140"/>
                  </a:cubicBezTo>
                  <a:cubicBezTo>
                    <a:pt x="748" y="140"/>
                    <a:pt x="752" y="144"/>
                    <a:pt x="749" y="144"/>
                  </a:cubicBezTo>
                  <a:cubicBezTo>
                    <a:pt x="746" y="144"/>
                    <a:pt x="748" y="139"/>
                    <a:pt x="748" y="136"/>
                  </a:cubicBezTo>
                  <a:cubicBezTo>
                    <a:pt x="747" y="133"/>
                    <a:pt x="743" y="133"/>
                    <a:pt x="744" y="135"/>
                  </a:cubicBezTo>
                  <a:cubicBezTo>
                    <a:pt x="744" y="137"/>
                    <a:pt x="737" y="138"/>
                    <a:pt x="735" y="136"/>
                  </a:cubicBezTo>
                  <a:cubicBezTo>
                    <a:pt x="734" y="135"/>
                    <a:pt x="731" y="133"/>
                    <a:pt x="726" y="131"/>
                  </a:cubicBezTo>
                  <a:cubicBezTo>
                    <a:pt x="722" y="130"/>
                    <a:pt x="716" y="135"/>
                    <a:pt x="717" y="137"/>
                  </a:cubicBezTo>
                  <a:cubicBezTo>
                    <a:pt x="718" y="138"/>
                    <a:pt x="722" y="137"/>
                    <a:pt x="722" y="138"/>
                  </a:cubicBezTo>
                  <a:cubicBezTo>
                    <a:pt x="722" y="140"/>
                    <a:pt x="712" y="139"/>
                    <a:pt x="712" y="141"/>
                  </a:cubicBezTo>
                  <a:cubicBezTo>
                    <a:pt x="712" y="142"/>
                    <a:pt x="703" y="145"/>
                    <a:pt x="700" y="145"/>
                  </a:cubicBezTo>
                  <a:cubicBezTo>
                    <a:pt x="692" y="146"/>
                    <a:pt x="690" y="146"/>
                    <a:pt x="687" y="149"/>
                  </a:cubicBezTo>
                  <a:cubicBezTo>
                    <a:pt x="683" y="152"/>
                    <a:pt x="686" y="146"/>
                    <a:pt x="689" y="144"/>
                  </a:cubicBezTo>
                  <a:cubicBezTo>
                    <a:pt x="692" y="141"/>
                    <a:pt x="695" y="142"/>
                    <a:pt x="696" y="140"/>
                  </a:cubicBezTo>
                  <a:cubicBezTo>
                    <a:pt x="698" y="137"/>
                    <a:pt x="701" y="138"/>
                    <a:pt x="705" y="137"/>
                  </a:cubicBezTo>
                  <a:cubicBezTo>
                    <a:pt x="710" y="136"/>
                    <a:pt x="709" y="134"/>
                    <a:pt x="711" y="133"/>
                  </a:cubicBezTo>
                  <a:cubicBezTo>
                    <a:pt x="714" y="132"/>
                    <a:pt x="719" y="130"/>
                    <a:pt x="720" y="128"/>
                  </a:cubicBezTo>
                  <a:cubicBezTo>
                    <a:pt x="721" y="125"/>
                    <a:pt x="731" y="122"/>
                    <a:pt x="734" y="122"/>
                  </a:cubicBezTo>
                  <a:cubicBezTo>
                    <a:pt x="736" y="122"/>
                    <a:pt x="736" y="118"/>
                    <a:pt x="737" y="118"/>
                  </a:cubicBezTo>
                  <a:cubicBezTo>
                    <a:pt x="739" y="118"/>
                    <a:pt x="745" y="115"/>
                    <a:pt x="747" y="114"/>
                  </a:cubicBezTo>
                  <a:cubicBezTo>
                    <a:pt x="749" y="113"/>
                    <a:pt x="751" y="111"/>
                    <a:pt x="751" y="109"/>
                  </a:cubicBezTo>
                  <a:cubicBezTo>
                    <a:pt x="751" y="107"/>
                    <a:pt x="748" y="108"/>
                    <a:pt x="747" y="106"/>
                  </a:cubicBezTo>
                  <a:cubicBezTo>
                    <a:pt x="747" y="105"/>
                    <a:pt x="749" y="106"/>
                    <a:pt x="751" y="105"/>
                  </a:cubicBezTo>
                  <a:cubicBezTo>
                    <a:pt x="754" y="104"/>
                    <a:pt x="751" y="101"/>
                    <a:pt x="749" y="101"/>
                  </a:cubicBezTo>
                  <a:cubicBezTo>
                    <a:pt x="747" y="102"/>
                    <a:pt x="750" y="99"/>
                    <a:pt x="749" y="97"/>
                  </a:cubicBezTo>
                  <a:cubicBezTo>
                    <a:pt x="747" y="95"/>
                    <a:pt x="743" y="99"/>
                    <a:pt x="743" y="96"/>
                  </a:cubicBezTo>
                  <a:cubicBezTo>
                    <a:pt x="743" y="94"/>
                    <a:pt x="743" y="91"/>
                    <a:pt x="742" y="90"/>
                  </a:cubicBezTo>
                  <a:cubicBezTo>
                    <a:pt x="740" y="88"/>
                    <a:pt x="738" y="92"/>
                    <a:pt x="735" y="90"/>
                  </a:cubicBezTo>
                  <a:cubicBezTo>
                    <a:pt x="732" y="88"/>
                    <a:pt x="723" y="86"/>
                    <a:pt x="723" y="87"/>
                  </a:cubicBezTo>
                  <a:cubicBezTo>
                    <a:pt x="723" y="88"/>
                    <a:pt x="719" y="86"/>
                    <a:pt x="718" y="87"/>
                  </a:cubicBezTo>
                  <a:cubicBezTo>
                    <a:pt x="717" y="88"/>
                    <a:pt x="710" y="88"/>
                    <a:pt x="708" y="87"/>
                  </a:cubicBezTo>
                  <a:cubicBezTo>
                    <a:pt x="706" y="86"/>
                    <a:pt x="703" y="88"/>
                    <a:pt x="703" y="90"/>
                  </a:cubicBezTo>
                  <a:cubicBezTo>
                    <a:pt x="703" y="92"/>
                    <a:pt x="694" y="91"/>
                    <a:pt x="693" y="91"/>
                  </a:cubicBezTo>
                  <a:cubicBezTo>
                    <a:pt x="691" y="91"/>
                    <a:pt x="699" y="84"/>
                    <a:pt x="699" y="83"/>
                  </a:cubicBezTo>
                  <a:cubicBezTo>
                    <a:pt x="699" y="82"/>
                    <a:pt x="686" y="84"/>
                    <a:pt x="685" y="82"/>
                  </a:cubicBezTo>
                  <a:cubicBezTo>
                    <a:pt x="685" y="81"/>
                    <a:pt x="679" y="81"/>
                    <a:pt x="676" y="81"/>
                  </a:cubicBezTo>
                  <a:cubicBezTo>
                    <a:pt x="673" y="81"/>
                    <a:pt x="676" y="80"/>
                    <a:pt x="678" y="80"/>
                  </a:cubicBezTo>
                  <a:cubicBezTo>
                    <a:pt x="681" y="80"/>
                    <a:pt x="683" y="78"/>
                    <a:pt x="686" y="77"/>
                  </a:cubicBezTo>
                  <a:cubicBezTo>
                    <a:pt x="688" y="77"/>
                    <a:pt x="688" y="76"/>
                    <a:pt x="687" y="74"/>
                  </a:cubicBezTo>
                  <a:cubicBezTo>
                    <a:pt x="686" y="72"/>
                    <a:pt x="683" y="73"/>
                    <a:pt x="680" y="72"/>
                  </a:cubicBezTo>
                  <a:cubicBezTo>
                    <a:pt x="677" y="72"/>
                    <a:pt x="674" y="70"/>
                    <a:pt x="671" y="70"/>
                  </a:cubicBezTo>
                  <a:cubicBezTo>
                    <a:pt x="669" y="70"/>
                    <a:pt x="666" y="72"/>
                    <a:pt x="661" y="73"/>
                  </a:cubicBezTo>
                  <a:cubicBezTo>
                    <a:pt x="655" y="74"/>
                    <a:pt x="655" y="78"/>
                    <a:pt x="652" y="79"/>
                  </a:cubicBezTo>
                  <a:cubicBezTo>
                    <a:pt x="649" y="81"/>
                    <a:pt x="644" y="86"/>
                    <a:pt x="647" y="86"/>
                  </a:cubicBezTo>
                  <a:cubicBezTo>
                    <a:pt x="649" y="87"/>
                    <a:pt x="648" y="88"/>
                    <a:pt x="648" y="90"/>
                  </a:cubicBezTo>
                  <a:cubicBezTo>
                    <a:pt x="648" y="91"/>
                    <a:pt x="646" y="92"/>
                    <a:pt x="644" y="91"/>
                  </a:cubicBezTo>
                  <a:cubicBezTo>
                    <a:pt x="641" y="91"/>
                    <a:pt x="631" y="91"/>
                    <a:pt x="631" y="93"/>
                  </a:cubicBezTo>
                  <a:cubicBezTo>
                    <a:pt x="631" y="95"/>
                    <a:pt x="637" y="96"/>
                    <a:pt x="637" y="97"/>
                  </a:cubicBezTo>
                  <a:cubicBezTo>
                    <a:pt x="636" y="98"/>
                    <a:pt x="632" y="97"/>
                    <a:pt x="630" y="96"/>
                  </a:cubicBezTo>
                  <a:cubicBezTo>
                    <a:pt x="629" y="95"/>
                    <a:pt x="624" y="95"/>
                    <a:pt x="623" y="97"/>
                  </a:cubicBezTo>
                  <a:cubicBezTo>
                    <a:pt x="623" y="99"/>
                    <a:pt x="619" y="99"/>
                    <a:pt x="618" y="98"/>
                  </a:cubicBezTo>
                  <a:cubicBezTo>
                    <a:pt x="617" y="98"/>
                    <a:pt x="615" y="99"/>
                    <a:pt x="613" y="99"/>
                  </a:cubicBezTo>
                  <a:cubicBezTo>
                    <a:pt x="611" y="98"/>
                    <a:pt x="617" y="95"/>
                    <a:pt x="615" y="94"/>
                  </a:cubicBezTo>
                  <a:cubicBezTo>
                    <a:pt x="614" y="93"/>
                    <a:pt x="608" y="94"/>
                    <a:pt x="608" y="96"/>
                  </a:cubicBezTo>
                  <a:cubicBezTo>
                    <a:pt x="607" y="98"/>
                    <a:pt x="604" y="95"/>
                    <a:pt x="602" y="95"/>
                  </a:cubicBezTo>
                  <a:cubicBezTo>
                    <a:pt x="601" y="96"/>
                    <a:pt x="600" y="97"/>
                    <a:pt x="597" y="98"/>
                  </a:cubicBezTo>
                  <a:cubicBezTo>
                    <a:pt x="595" y="99"/>
                    <a:pt x="590" y="97"/>
                    <a:pt x="589" y="99"/>
                  </a:cubicBezTo>
                  <a:cubicBezTo>
                    <a:pt x="588" y="101"/>
                    <a:pt x="594" y="101"/>
                    <a:pt x="594" y="102"/>
                  </a:cubicBezTo>
                  <a:cubicBezTo>
                    <a:pt x="594" y="103"/>
                    <a:pt x="581" y="103"/>
                    <a:pt x="581" y="104"/>
                  </a:cubicBezTo>
                  <a:cubicBezTo>
                    <a:pt x="581" y="105"/>
                    <a:pt x="576" y="105"/>
                    <a:pt x="571" y="105"/>
                  </a:cubicBezTo>
                  <a:cubicBezTo>
                    <a:pt x="565" y="106"/>
                    <a:pt x="568" y="108"/>
                    <a:pt x="563" y="109"/>
                  </a:cubicBezTo>
                  <a:cubicBezTo>
                    <a:pt x="559" y="110"/>
                    <a:pt x="557" y="110"/>
                    <a:pt x="556" y="112"/>
                  </a:cubicBezTo>
                  <a:cubicBezTo>
                    <a:pt x="554" y="114"/>
                    <a:pt x="551" y="115"/>
                    <a:pt x="550" y="113"/>
                  </a:cubicBezTo>
                  <a:cubicBezTo>
                    <a:pt x="548" y="111"/>
                    <a:pt x="544" y="114"/>
                    <a:pt x="546" y="114"/>
                  </a:cubicBezTo>
                  <a:cubicBezTo>
                    <a:pt x="548" y="114"/>
                    <a:pt x="546" y="116"/>
                    <a:pt x="545" y="116"/>
                  </a:cubicBezTo>
                  <a:cubicBezTo>
                    <a:pt x="544" y="115"/>
                    <a:pt x="540" y="118"/>
                    <a:pt x="542" y="118"/>
                  </a:cubicBezTo>
                  <a:cubicBezTo>
                    <a:pt x="544" y="118"/>
                    <a:pt x="545" y="119"/>
                    <a:pt x="544" y="121"/>
                  </a:cubicBezTo>
                  <a:cubicBezTo>
                    <a:pt x="543" y="122"/>
                    <a:pt x="539" y="119"/>
                    <a:pt x="537" y="120"/>
                  </a:cubicBezTo>
                  <a:cubicBezTo>
                    <a:pt x="536" y="122"/>
                    <a:pt x="540" y="123"/>
                    <a:pt x="542" y="123"/>
                  </a:cubicBezTo>
                  <a:cubicBezTo>
                    <a:pt x="544" y="123"/>
                    <a:pt x="545" y="124"/>
                    <a:pt x="545" y="126"/>
                  </a:cubicBezTo>
                  <a:cubicBezTo>
                    <a:pt x="546" y="127"/>
                    <a:pt x="540" y="125"/>
                    <a:pt x="539" y="126"/>
                  </a:cubicBezTo>
                  <a:cubicBezTo>
                    <a:pt x="538" y="127"/>
                    <a:pt x="540" y="128"/>
                    <a:pt x="542" y="128"/>
                  </a:cubicBezTo>
                  <a:cubicBezTo>
                    <a:pt x="545" y="128"/>
                    <a:pt x="543" y="129"/>
                    <a:pt x="545" y="131"/>
                  </a:cubicBezTo>
                  <a:cubicBezTo>
                    <a:pt x="545" y="131"/>
                    <a:pt x="545" y="131"/>
                    <a:pt x="545" y="131"/>
                  </a:cubicBezTo>
                  <a:cubicBezTo>
                    <a:pt x="547" y="133"/>
                    <a:pt x="544" y="133"/>
                    <a:pt x="545" y="135"/>
                  </a:cubicBezTo>
                  <a:cubicBezTo>
                    <a:pt x="545" y="136"/>
                    <a:pt x="542" y="137"/>
                    <a:pt x="542" y="135"/>
                  </a:cubicBezTo>
                  <a:cubicBezTo>
                    <a:pt x="542" y="134"/>
                    <a:pt x="536" y="134"/>
                    <a:pt x="535" y="135"/>
                  </a:cubicBezTo>
                  <a:cubicBezTo>
                    <a:pt x="533" y="137"/>
                    <a:pt x="532" y="138"/>
                    <a:pt x="531" y="136"/>
                  </a:cubicBezTo>
                  <a:cubicBezTo>
                    <a:pt x="529" y="135"/>
                    <a:pt x="525" y="137"/>
                    <a:pt x="519" y="137"/>
                  </a:cubicBezTo>
                  <a:cubicBezTo>
                    <a:pt x="513" y="137"/>
                    <a:pt x="501" y="138"/>
                    <a:pt x="498" y="139"/>
                  </a:cubicBezTo>
                  <a:cubicBezTo>
                    <a:pt x="495" y="140"/>
                    <a:pt x="493" y="144"/>
                    <a:pt x="495" y="147"/>
                  </a:cubicBezTo>
                  <a:cubicBezTo>
                    <a:pt x="498" y="150"/>
                    <a:pt x="496" y="151"/>
                    <a:pt x="496" y="152"/>
                  </a:cubicBezTo>
                  <a:cubicBezTo>
                    <a:pt x="496" y="154"/>
                    <a:pt x="503" y="158"/>
                    <a:pt x="506" y="158"/>
                  </a:cubicBezTo>
                  <a:cubicBezTo>
                    <a:pt x="510" y="159"/>
                    <a:pt x="513" y="163"/>
                    <a:pt x="511" y="166"/>
                  </a:cubicBezTo>
                  <a:cubicBezTo>
                    <a:pt x="509" y="169"/>
                    <a:pt x="502" y="165"/>
                    <a:pt x="497" y="162"/>
                  </a:cubicBezTo>
                  <a:cubicBezTo>
                    <a:pt x="493" y="158"/>
                    <a:pt x="482" y="157"/>
                    <a:pt x="479" y="157"/>
                  </a:cubicBezTo>
                  <a:cubicBezTo>
                    <a:pt x="476" y="157"/>
                    <a:pt x="478" y="154"/>
                    <a:pt x="473" y="154"/>
                  </a:cubicBezTo>
                  <a:cubicBezTo>
                    <a:pt x="469" y="154"/>
                    <a:pt x="465" y="158"/>
                    <a:pt x="468" y="158"/>
                  </a:cubicBezTo>
                  <a:cubicBezTo>
                    <a:pt x="471" y="158"/>
                    <a:pt x="473" y="158"/>
                    <a:pt x="471" y="159"/>
                  </a:cubicBezTo>
                  <a:cubicBezTo>
                    <a:pt x="470" y="161"/>
                    <a:pt x="472" y="160"/>
                    <a:pt x="476" y="162"/>
                  </a:cubicBezTo>
                  <a:cubicBezTo>
                    <a:pt x="479" y="163"/>
                    <a:pt x="473" y="166"/>
                    <a:pt x="469" y="163"/>
                  </a:cubicBezTo>
                  <a:cubicBezTo>
                    <a:pt x="465" y="161"/>
                    <a:pt x="462" y="163"/>
                    <a:pt x="460" y="165"/>
                  </a:cubicBezTo>
                  <a:cubicBezTo>
                    <a:pt x="459" y="167"/>
                    <a:pt x="465" y="172"/>
                    <a:pt x="471" y="173"/>
                  </a:cubicBezTo>
                  <a:cubicBezTo>
                    <a:pt x="478" y="174"/>
                    <a:pt x="475" y="176"/>
                    <a:pt x="478" y="177"/>
                  </a:cubicBezTo>
                  <a:cubicBezTo>
                    <a:pt x="481" y="178"/>
                    <a:pt x="479" y="179"/>
                    <a:pt x="477" y="180"/>
                  </a:cubicBezTo>
                  <a:cubicBezTo>
                    <a:pt x="475" y="180"/>
                    <a:pt x="471" y="177"/>
                    <a:pt x="468" y="175"/>
                  </a:cubicBezTo>
                  <a:cubicBezTo>
                    <a:pt x="465" y="173"/>
                    <a:pt x="456" y="176"/>
                    <a:pt x="454" y="174"/>
                  </a:cubicBezTo>
                  <a:cubicBezTo>
                    <a:pt x="452" y="172"/>
                    <a:pt x="455" y="170"/>
                    <a:pt x="454" y="168"/>
                  </a:cubicBezTo>
                  <a:cubicBezTo>
                    <a:pt x="452" y="167"/>
                    <a:pt x="454" y="164"/>
                    <a:pt x="456" y="160"/>
                  </a:cubicBezTo>
                  <a:cubicBezTo>
                    <a:pt x="458" y="157"/>
                    <a:pt x="455" y="151"/>
                    <a:pt x="452" y="150"/>
                  </a:cubicBezTo>
                  <a:cubicBezTo>
                    <a:pt x="449" y="150"/>
                    <a:pt x="449" y="153"/>
                    <a:pt x="450" y="154"/>
                  </a:cubicBezTo>
                  <a:cubicBezTo>
                    <a:pt x="451" y="155"/>
                    <a:pt x="450" y="159"/>
                    <a:pt x="448" y="162"/>
                  </a:cubicBezTo>
                  <a:cubicBezTo>
                    <a:pt x="446" y="165"/>
                    <a:pt x="438" y="165"/>
                    <a:pt x="438" y="167"/>
                  </a:cubicBezTo>
                  <a:cubicBezTo>
                    <a:pt x="438" y="169"/>
                    <a:pt x="434" y="171"/>
                    <a:pt x="435" y="172"/>
                  </a:cubicBezTo>
                  <a:cubicBezTo>
                    <a:pt x="437" y="174"/>
                    <a:pt x="443" y="181"/>
                    <a:pt x="444" y="183"/>
                  </a:cubicBezTo>
                  <a:cubicBezTo>
                    <a:pt x="445" y="185"/>
                    <a:pt x="439" y="193"/>
                    <a:pt x="440" y="197"/>
                  </a:cubicBezTo>
                  <a:cubicBezTo>
                    <a:pt x="441" y="201"/>
                    <a:pt x="439" y="203"/>
                    <a:pt x="440" y="205"/>
                  </a:cubicBezTo>
                  <a:cubicBezTo>
                    <a:pt x="441" y="207"/>
                    <a:pt x="444" y="205"/>
                    <a:pt x="446" y="206"/>
                  </a:cubicBezTo>
                  <a:cubicBezTo>
                    <a:pt x="448" y="207"/>
                    <a:pt x="451" y="205"/>
                    <a:pt x="456" y="204"/>
                  </a:cubicBezTo>
                  <a:cubicBezTo>
                    <a:pt x="460" y="203"/>
                    <a:pt x="468" y="208"/>
                    <a:pt x="471" y="209"/>
                  </a:cubicBezTo>
                  <a:cubicBezTo>
                    <a:pt x="474" y="211"/>
                    <a:pt x="472" y="213"/>
                    <a:pt x="474" y="215"/>
                  </a:cubicBezTo>
                  <a:cubicBezTo>
                    <a:pt x="476" y="218"/>
                    <a:pt x="470" y="218"/>
                    <a:pt x="470" y="221"/>
                  </a:cubicBezTo>
                  <a:cubicBezTo>
                    <a:pt x="470" y="225"/>
                    <a:pt x="479" y="226"/>
                    <a:pt x="480" y="227"/>
                  </a:cubicBezTo>
                  <a:cubicBezTo>
                    <a:pt x="480" y="228"/>
                    <a:pt x="473" y="228"/>
                    <a:pt x="471" y="227"/>
                  </a:cubicBezTo>
                  <a:cubicBezTo>
                    <a:pt x="468" y="226"/>
                    <a:pt x="468" y="222"/>
                    <a:pt x="467" y="222"/>
                  </a:cubicBezTo>
                  <a:cubicBezTo>
                    <a:pt x="466" y="221"/>
                    <a:pt x="469" y="218"/>
                    <a:pt x="469" y="216"/>
                  </a:cubicBezTo>
                  <a:cubicBezTo>
                    <a:pt x="469" y="213"/>
                    <a:pt x="466" y="212"/>
                    <a:pt x="465" y="211"/>
                  </a:cubicBezTo>
                  <a:cubicBezTo>
                    <a:pt x="464" y="209"/>
                    <a:pt x="462" y="207"/>
                    <a:pt x="460" y="207"/>
                  </a:cubicBezTo>
                  <a:cubicBezTo>
                    <a:pt x="458" y="208"/>
                    <a:pt x="450" y="208"/>
                    <a:pt x="447" y="211"/>
                  </a:cubicBezTo>
                  <a:cubicBezTo>
                    <a:pt x="445" y="213"/>
                    <a:pt x="448" y="219"/>
                    <a:pt x="449" y="222"/>
                  </a:cubicBezTo>
                  <a:cubicBezTo>
                    <a:pt x="450" y="225"/>
                    <a:pt x="442" y="229"/>
                    <a:pt x="442" y="231"/>
                  </a:cubicBezTo>
                  <a:cubicBezTo>
                    <a:pt x="443" y="234"/>
                    <a:pt x="440" y="235"/>
                    <a:pt x="436" y="237"/>
                  </a:cubicBezTo>
                  <a:cubicBezTo>
                    <a:pt x="433" y="239"/>
                    <a:pt x="429" y="240"/>
                    <a:pt x="429" y="243"/>
                  </a:cubicBezTo>
                  <a:cubicBezTo>
                    <a:pt x="429" y="246"/>
                    <a:pt x="424" y="245"/>
                    <a:pt x="422" y="243"/>
                  </a:cubicBezTo>
                  <a:cubicBezTo>
                    <a:pt x="419" y="242"/>
                    <a:pt x="416" y="244"/>
                    <a:pt x="412" y="244"/>
                  </a:cubicBezTo>
                  <a:cubicBezTo>
                    <a:pt x="409" y="244"/>
                    <a:pt x="409" y="241"/>
                    <a:pt x="406" y="242"/>
                  </a:cubicBezTo>
                  <a:cubicBezTo>
                    <a:pt x="403" y="243"/>
                    <a:pt x="401" y="240"/>
                    <a:pt x="402" y="238"/>
                  </a:cubicBezTo>
                  <a:cubicBezTo>
                    <a:pt x="403" y="236"/>
                    <a:pt x="406" y="238"/>
                    <a:pt x="406" y="239"/>
                  </a:cubicBezTo>
                  <a:cubicBezTo>
                    <a:pt x="407" y="241"/>
                    <a:pt x="409" y="240"/>
                    <a:pt x="411" y="239"/>
                  </a:cubicBezTo>
                  <a:cubicBezTo>
                    <a:pt x="413" y="238"/>
                    <a:pt x="412" y="241"/>
                    <a:pt x="416" y="241"/>
                  </a:cubicBezTo>
                  <a:cubicBezTo>
                    <a:pt x="419" y="241"/>
                    <a:pt x="417" y="239"/>
                    <a:pt x="420" y="239"/>
                  </a:cubicBezTo>
                  <a:cubicBezTo>
                    <a:pt x="422" y="240"/>
                    <a:pt x="423" y="239"/>
                    <a:pt x="422" y="237"/>
                  </a:cubicBezTo>
                  <a:cubicBezTo>
                    <a:pt x="421" y="236"/>
                    <a:pt x="424" y="235"/>
                    <a:pt x="425" y="234"/>
                  </a:cubicBezTo>
                  <a:cubicBezTo>
                    <a:pt x="427" y="234"/>
                    <a:pt x="426" y="231"/>
                    <a:pt x="428" y="230"/>
                  </a:cubicBezTo>
                  <a:cubicBezTo>
                    <a:pt x="429" y="229"/>
                    <a:pt x="428" y="228"/>
                    <a:pt x="430" y="228"/>
                  </a:cubicBezTo>
                  <a:cubicBezTo>
                    <a:pt x="432" y="227"/>
                    <a:pt x="432" y="225"/>
                    <a:pt x="434" y="225"/>
                  </a:cubicBezTo>
                  <a:cubicBezTo>
                    <a:pt x="435" y="225"/>
                    <a:pt x="436" y="222"/>
                    <a:pt x="435" y="221"/>
                  </a:cubicBezTo>
                  <a:cubicBezTo>
                    <a:pt x="434" y="220"/>
                    <a:pt x="436" y="216"/>
                    <a:pt x="437" y="216"/>
                  </a:cubicBezTo>
                  <a:cubicBezTo>
                    <a:pt x="439" y="215"/>
                    <a:pt x="439" y="214"/>
                    <a:pt x="438" y="213"/>
                  </a:cubicBezTo>
                  <a:cubicBezTo>
                    <a:pt x="436" y="212"/>
                    <a:pt x="431" y="208"/>
                    <a:pt x="431" y="206"/>
                  </a:cubicBezTo>
                  <a:cubicBezTo>
                    <a:pt x="432" y="204"/>
                    <a:pt x="430" y="199"/>
                    <a:pt x="431" y="198"/>
                  </a:cubicBezTo>
                  <a:cubicBezTo>
                    <a:pt x="432" y="196"/>
                    <a:pt x="431" y="192"/>
                    <a:pt x="431" y="190"/>
                  </a:cubicBezTo>
                  <a:cubicBezTo>
                    <a:pt x="431" y="188"/>
                    <a:pt x="432" y="186"/>
                    <a:pt x="433" y="182"/>
                  </a:cubicBezTo>
                  <a:cubicBezTo>
                    <a:pt x="434" y="178"/>
                    <a:pt x="429" y="174"/>
                    <a:pt x="426" y="172"/>
                  </a:cubicBezTo>
                  <a:cubicBezTo>
                    <a:pt x="424" y="171"/>
                    <a:pt x="426" y="169"/>
                    <a:pt x="429" y="166"/>
                  </a:cubicBezTo>
                  <a:cubicBezTo>
                    <a:pt x="433" y="164"/>
                    <a:pt x="433" y="155"/>
                    <a:pt x="433" y="153"/>
                  </a:cubicBezTo>
                  <a:cubicBezTo>
                    <a:pt x="432" y="151"/>
                    <a:pt x="425" y="149"/>
                    <a:pt x="423" y="149"/>
                  </a:cubicBezTo>
                  <a:cubicBezTo>
                    <a:pt x="420" y="150"/>
                    <a:pt x="410" y="149"/>
                    <a:pt x="407" y="149"/>
                  </a:cubicBezTo>
                  <a:cubicBezTo>
                    <a:pt x="405" y="148"/>
                    <a:pt x="404" y="151"/>
                    <a:pt x="403" y="153"/>
                  </a:cubicBezTo>
                  <a:cubicBezTo>
                    <a:pt x="401" y="156"/>
                    <a:pt x="399" y="159"/>
                    <a:pt x="397" y="165"/>
                  </a:cubicBezTo>
                  <a:cubicBezTo>
                    <a:pt x="396" y="170"/>
                    <a:pt x="389" y="172"/>
                    <a:pt x="387" y="173"/>
                  </a:cubicBezTo>
                  <a:cubicBezTo>
                    <a:pt x="384" y="174"/>
                    <a:pt x="382" y="178"/>
                    <a:pt x="383" y="180"/>
                  </a:cubicBezTo>
                  <a:cubicBezTo>
                    <a:pt x="385" y="182"/>
                    <a:pt x="386" y="180"/>
                    <a:pt x="388" y="181"/>
                  </a:cubicBezTo>
                  <a:cubicBezTo>
                    <a:pt x="389" y="182"/>
                    <a:pt x="388" y="187"/>
                    <a:pt x="387" y="187"/>
                  </a:cubicBezTo>
                  <a:cubicBezTo>
                    <a:pt x="386" y="188"/>
                    <a:pt x="388" y="190"/>
                    <a:pt x="386" y="191"/>
                  </a:cubicBezTo>
                  <a:cubicBezTo>
                    <a:pt x="384" y="192"/>
                    <a:pt x="382" y="195"/>
                    <a:pt x="384" y="197"/>
                  </a:cubicBezTo>
                  <a:cubicBezTo>
                    <a:pt x="385" y="198"/>
                    <a:pt x="391" y="199"/>
                    <a:pt x="393" y="200"/>
                  </a:cubicBezTo>
                  <a:cubicBezTo>
                    <a:pt x="396" y="202"/>
                    <a:pt x="395" y="204"/>
                    <a:pt x="397" y="207"/>
                  </a:cubicBezTo>
                  <a:cubicBezTo>
                    <a:pt x="399" y="209"/>
                    <a:pt x="401" y="208"/>
                    <a:pt x="401" y="209"/>
                  </a:cubicBezTo>
                  <a:cubicBezTo>
                    <a:pt x="402" y="211"/>
                    <a:pt x="398" y="217"/>
                    <a:pt x="396" y="217"/>
                  </a:cubicBezTo>
                  <a:cubicBezTo>
                    <a:pt x="395" y="217"/>
                    <a:pt x="389" y="211"/>
                    <a:pt x="387" y="209"/>
                  </a:cubicBezTo>
                  <a:cubicBezTo>
                    <a:pt x="385" y="208"/>
                    <a:pt x="377" y="206"/>
                    <a:pt x="374" y="204"/>
                  </a:cubicBezTo>
                  <a:cubicBezTo>
                    <a:pt x="370" y="202"/>
                    <a:pt x="367" y="202"/>
                    <a:pt x="363" y="199"/>
                  </a:cubicBezTo>
                  <a:cubicBezTo>
                    <a:pt x="359" y="197"/>
                    <a:pt x="356" y="195"/>
                    <a:pt x="348" y="196"/>
                  </a:cubicBezTo>
                  <a:cubicBezTo>
                    <a:pt x="341" y="196"/>
                    <a:pt x="336" y="194"/>
                    <a:pt x="334" y="194"/>
                  </a:cubicBezTo>
                  <a:cubicBezTo>
                    <a:pt x="331" y="195"/>
                    <a:pt x="332" y="192"/>
                    <a:pt x="328" y="190"/>
                  </a:cubicBezTo>
                  <a:cubicBezTo>
                    <a:pt x="323" y="188"/>
                    <a:pt x="320" y="185"/>
                    <a:pt x="318" y="187"/>
                  </a:cubicBezTo>
                  <a:cubicBezTo>
                    <a:pt x="315" y="188"/>
                    <a:pt x="316" y="193"/>
                    <a:pt x="320" y="193"/>
                  </a:cubicBezTo>
                  <a:cubicBezTo>
                    <a:pt x="324" y="194"/>
                    <a:pt x="322" y="196"/>
                    <a:pt x="326" y="196"/>
                  </a:cubicBezTo>
                  <a:cubicBezTo>
                    <a:pt x="330" y="195"/>
                    <a:pt x="331" y="197"/>
                    <a:pt x="331" y="199"/>
                  </a:cubicBezTo>
                  <a:cubicBezTo>
                    <a:pt x="331" y="202"/>
                    <a:pt x="333" y="204"/>
                    <a:pt x="335" y="206"/>
                  </a:cubicBezTo>
                  <a:cubicBezTo>
                    <a:pt x="337" y="208"/>
                    <a:pt x="336" y="210"/>
                    <a:pt x="332" y="210"/>
                  </a:cubicBezTo>
                  <a:cubicBezTo>
                    <a:pt x="329" y="210"/>
                    <a:pt x="326" y="211"/>
                    <a:pt x="327" y="213"/>
                  </a:cubicBezTo>
                  <a:cubicBezTo>
                    <a:pt x="328" y="215"/>
                    <a:pt x="326" y="216"/>
                    <a:pt x="323" y="215"/>
                  </a:cubicBezTo>
                  <a:cubicBezTo>
                    <a:pt x="320" y="214"/>
                    <a:pt x="321" y="211"/>
                    <a:pt x="323" y="210"/>
                  </a:cubicBezTo>
                  <a:cubicBezTo>
                    <a:pt x="324" y="209"/>
                    <a:pt x="320" y="207"/>
                    <a:pt x="318" y="206"/>
                  </a:cubicBezTo>
                  <a:cubicBezTo>
                    <a:pt x="316" y="206"/>
                    <a:pt x="308" y="212"/>
                    <a:pt x="306" y="213"/>
                  </a:cubicBezTo>
                  <a:cubicBezTo>
                    <a:pt x="303" y="213"/>
                    <a:pt x="298" y="211"/>
                    <a:pt x="292" y="213"/>
                  </a:cubicBezTo>
                  <a:cubicBezTo>
                    <a:pt x="286" y="214"/>
                    <a:pt x="287" y="218"/>
                    <a:pt x="284" y="218"/>
                  </a:cubicBezTo>
                  <a:cubicBezTo>
                    <a:pt x="282" y="218"/>
                    <a:pt x="276" y="219"/>
                    <a:pt x="274" y="217"/>
                  </a:cubicBezTo>
                  <a:cubicBezTo>
                    <a:pt x="271" y="216"/>
                    <a:pt x="273" y="215"/>
                    <a:pt x="276" y="215"/>
                  </a:cubicBezTo>
                  <a:cubicBezTo>
                    <a:pt x="278" y="215"/>
                    <a:pt x="279" y="214"/>
                    <a:pt x="278" y="213"/>
                  </a:cubicBezTo>
                  <a:cubicBezTo>
                    <a:pt x="276" y="211"/>
                    <a:pt x="279" y="208"/>
                    <a:pt x="279" y="207"/>
                  </a:cubicBezTo>
                  <a:cubicBezTo>
                    <a:pt x="279" y="206"/>
                    <a:pt x="270" y="209"/>
                    <a:pt x="268" y="210"/>
                  </a:cubicBezTo>
                  <a:cubicBezTo>
                    <a:pt x="267" y="212"/>
                    <a:pt x="269" y="214"/>
                    <a:pt x="267" y="215"/>
                  </a:cubicBezTo>
                  <a:cubicBezTo>
                    <a:pt x="265" y="216"/>
                    <a:pt x="265" y="213"/>
                    <a:pt x="263" y="213"/>
                  </a:cubicBezTo>
                  <a:cubicBezTo>
                    <a:pt x="261" y="212"/>
                    <a:pt x="248" y="215"/>
                    <a:pt x="245" y="218"/>
                  </a:cubicBezTo>
                  <a:cubicBezTo>
                    <a:pt x="242" y="221"/>
                    <a:pt x="237" y="221"/>
                    <a:pt x="237" y="223"/>
                  </a:cubicBezTo>
                  <a:cubicBezTo>
                    <a:pt x="237" y="225"/>
                    <a:pt x="231" y="225"/>
                    <a:pt x="228" y="226"/>
                  </a:cubicBezTo>
                  <a:cubicBezTo>
                    <a:pt x="226" y="227"/>
                    <a:pt x="228" y="232"/>
                    <a:pt x="227" y="234"/>
                  </a:cubicBezTo>
                  <a:cubicBezTo>
                    <a:pt x="226" y="237"/>
                    <a:pt x="216" y="236"/>
                    <a:pt x="213" y="236"/>
                  </a:cubicBezTo>
                  <a:cubicBezTo>
                    <a:pt x="210" y="236"/>
                    <a:pt x="209" y="230"/>
                    <a:pt x="206" y="230"/>
                  </a:cubicBezTo>
                  <a:cubicBezTo>
                    <a:pt x="204" y="230"/>
                    <a:pt x="206" y="226"/>
                    <a:pt x="206" y="225"/>
                  </a:cubicBezTo>
                  <a:cubicBezTo>
                    <a:pt x="207" y="223"/>
                    <a:pt x="209" y="225"/>
                    <a:pt x="212" y="223"/>
                  </a:cubicBezTo>
                  <a:cubicBezTo>
                    <a:pt x="215" y="221"/>
                    <a:pt x="218" y="224"/>
                    <a:pt x="219" y="222"/>
                  </a:cubicBezTo>
                  <a:cubicBezTo>
                    <a:pt x="220" y="221"/>
                    <a:pt x="214" y="218"/>
                    <a:pt x="214" y="215"/>
                  </a:cubicBezTo>
                  <a:cubicBezTo>
                    <a:pt x="214" y="212"/>
                    <a:pt x="207" y="211"/>
                    <a:pt x="204" y="212"/>
                  </a:cubicBezTo>
                  <a:cubicBezTo>
                    <a:pt x="200" y="213"/>
                    <a:pt x="196" y="212"/>
                    <a:pt x="194" y="211"/>
                  </a:cubicBezTo>
                  <a:cubicBezTo>
                    <a:pt x="191" y="209"/>
                    <a:pt x="192" y="213"/>
                    <a:pt x="195" y="214"/>
                  </a:cubicBezTo>
                  <a:cubicBezTo>
                    <a:pt x="199" y="215"/>
                    <a:pt x="197" y="218"/>
                    <a:pt x="198" y="219"/>
                  </a:cubicBezTo>
                  <a:cubicBezTo>
                    <a:pt x="198" y="221"/>
                    <a:pt x="197" y="225"/>
                    <a:pt x="195" y="228"/>
                  </a:cubicBezTo>
                  <a:cubicBezTo>
                    <a:pt x="192" y="231"/>
                    <a:pt x="194" y="231"/>
                    <a:pt x="197" y="231"/>
                  </a:cubicBezTo>
                  <a:cubicBezTo>
                    <a:pt x="200" y="231"/>
                    <a:pt x="200" y="235"/>
                    <a:pt x="200" y="238"/>
                  </a:cubicBezTo>
                  <a:cubicBezTo>
                    <a:pt x="200" y="241"/>
                    <a:pt x="198" y="242"/>
                    <a:pt x="198" y="244"/>
                  </a:cubicBezTo>
                  <a:cubicBezTo>
                    <a:pt x="198" y="247"/>
                    <a:pt x="195" y="243"/>
                    <a:pt x="194" y="244"/>
                  </a:cubicBezTo>
                  <a:cubicBezTo>
                    <a:pt x="193" y="245"/>
                    <a:pt x="192" y="244"/>
                    <a:pt x="192" y="242"/>
                  </a:cubicBezTo>
                  <a:cubicBezTo>
                    <a:pt x="191" y="240"/>
                    <a:pt x="187" y="241"/>
                    <a:pt x="184" y="240"/>
                  </a:cubicBezTo>
                  <a:cubicBezTo>
                    <a:pt x="181" y="240"/>
                    <a:pt x="180" y="241"/>
                    <a:pt x="179" y="243"/>
                  </a:cubicBezTo>
                  <a:cubicBezTo>
                    <a:pt x="177" y="245"/>
                    <a:pt x="174" y="246"/>
                    <a:pt x="172" y="246"/>
                  </a:cubicBezTo>
                  <a:cubicBezTo>
                    <a:pt x="169" y="246"/>
                    <a:pt x="166" y="250"/>
                    <a:pt x="164" y="252"/>
                  </a:cubicBezTo>
                  <a:cubicBezTo>
                    <a:pt x="162" y="253"/>
                    <a:pt x="161" y="256"/>
                    <a:pt x="164" y="259"/>
                  </a:cubicBezTo>
                  <a:cubicBezTo>
                    <a:pt x="167" y="261"/>
                    <a:pt x="168" y="263"/>
                    <a:pt x="168" y="265"/>
                  </a:cubicBezTo>
                  <a:cubicBezTo>
                    <a:pt x="167" y="266"/>
                    <a:pt x="159" y="266"/>
                    <a:pt x="158" y="264"/>
                  </a:cubicBezTo>
                  <a:cubicBezTo>
                    <a:pt x="157" y="263"/>
                    <a:pt x="151" y="262"/>
                    <a:pt x="150" y="262"/>
                  </a:cubicBezTo>
                  <a:cubicBezTo>
                    <a:pt x="148" y="263"/>
                    <a:pt x="143" y="257"/>
                    <a:pt x="140" y="257"/>
                  </a:cubicBezTo>
                  <a:cubicBezTo>
                    <a:pt x="138" y="257"/>
                    <a:pt x="136" y="260"/>
                    <a:pt x="136" y="261"/>
                  </a:cubicBezTo>
                  <a:cubicBezTo>
                    <a:pt x="135" y="263"/>
                    <a:pt x="137" y="263"/>
                    <a:pt x="138" y="266"/>
                  </a:cubicBezTo>
                  <a:cubicBezTo>
                    <a:pt x="139" y="269"/>
                    <a:pt x="144" y="269"/>
                    <a:pt x="146" y="269"/>
                  </a:cubicBezTo>
                  <a:cubicBezTo>
                    <a:pt x="148" y="269"/>
                    <a:pt x="147" y="272"/>
                    <a:pt x="147" y="274"/>
                  </a:cubicBezTo>
                  <a:cubicBezTo>
                    <a:pt x="146" y="275"/>
                    <a:pt x="142" y="276"/>
                    <a:pt x="140" y="275"/>
                  </a:cubicBezTo>
                  <a:cubicBezTo>
                    <a:pt x="139" y="273"/>
                    <a:pt x="134" y="275"/>
                    <a:pt x="134" y="273"/>
                  </a:cubicBezTo>
                  <a:cubicBezTo>
                    <a:pt x="134" y="271"/>
                    <a:pt x="131" y="268"/>
                    <a:pt x="127" y="269"/>
                  </a:cubicBezTo>
                  <a:cubicBezTo>
                    <a:pt x="123" y="269"/>
                    <a:pt x="122" y="267"/>
                    <a:pt x="123" y="264"/>
                  </a:cubicBezTo>
                  <a:cubicBezTo>
                    <a:pt x="123" y="261"/>
                    <a:pt x="121" y="259"/>
                    <a:pt x="121" y="258"/>
                  </a:cubicBezTo>
                  <a:cubicBezTo>
                    <a:pt x="121" y="257"/>
                    <a:pt x="119" y="254"/>
                    <a:pt x="121" y="253"/>
                  </a:cubicBezTo>
                  <a:cubicBezTo>
                    <a:pt x="123" y="252"/>
                    <a:pt x="121" y="250"/>
                    <a:pt x="122" y="248"/>
                  </a:cubicBezTo>
                  <a:cubicBezTo>
                    <a:pt x="122" y="246"/>
                    <a:pt x="118" y="243"/>
                    <a:pt x="115" y="243"/>
                  </a:cubicBezTo>
                  <a:cubicBezTo>
                    <a:pt x="112" y="243"/>
                    <a:pt x="113" y="240"/>
                    <a:pt x="111" y="240"/>
                  </a:cubicBezTo>
                  <a:cubicBezTo>
                    <a:pt x="108" y="239"/>
                    <a:pt x="103" y="235"/>
                    <a:pt x="103" y="233"/>
                  </a:cubicBezTo>
                  <a:cubicBezTo>
                    <a:pt x="102" y="231"/>
                    <a:pt x="99" y="231"/>
                    <a:pt x="100" y="230"/>
                  </a:cubicBezTo>
                  <a:cubicBezTo>
                    <a:pt x="101" y="230"/>
                    <a:pt x="104" y="231"/>
                    <a:pt x="106" y="233"/>
                  </a:cubicBezTo>
                  <a:cubicBezTo>
                    <a:pt x="108" y="235"/>
                    <a:pt x="112" y="237"/>
                    <a:pt x="117" y="238"/>
                  </a:cubicBezTo>
                  <a:cubicBezTo>
                    <a:pt x="123" y="238"/>
                    <a:pt x="125" y="241"/>
                    <a:pt x="131" y="242"/>
                  </a:cubicBezTo>
                  <a:cubicBezTo>
                    <a:pt x="138" y="243"/>
                    <a:pt x="141" y="244"/>
                    <a:pt x="150" y="245"/>
                  </a:cubicBezTo>
                  <a:cubicBezTo>
                    <a:pt x="159" y="246"/>
                    <a:pt x="171" y="237"/>
                    <a:pt x="174" y="235"/>
                  </a:cubicBezTo>
                  <a:cubicBezTo>
                    <a:pt x="176" y="232"/>
                    <a:pt x="173" y="227"/>
                    <a:pt x="173" y="225"/>
                  </a:cubicBezTo>
                  <a:cubicBezTo>
                    <a:pt x="173" y="223"/>
                    <a:pt x="169" y="223"/>
                    <a:pt x="168" y="222"/>
                  </a:cubicBezTo>
                  <a:cubicBezTo>
                    <a:pt x="168" y="220"/>
                    <a:pt x="165" y="218"/>
                    <a:pt x="162" y="218"/>
                  </a:cubicBezTo>
                  <a:cubicBezTo>
                    <a:pt x="158" y="218"/>
                    <a:pt x="158" y="214"/>
                    <a:pt x="155" y="214"/>
                  </a:cubicBezTo>
                  <a:cubicBezTo>
                    <a:pt x="152" y="214"/>
                    <a:pt x="150" y="213"/>
                    <a:pt x="143" y="208"/>
                  </a:cubicBezTo>
                  <a:cubicBezTo>
                    <a:pt x="136" y="203"/>
                    <a:pt x="126" y="200"/>
                    <a:pt x="124" y="201"/>
                  </a:cubicBezTo>
                  <a:cubicBezTo>
                    <a:pt x="123" y="202"/>
                    <a:pt x="121" y="202"/>
                    <a:pt x="120" y="200"/>
                  </a:cubicBezTo>
                  <a:cubicBezTo>
                    <a:pt x="119" y="198"/>
                    <a:pt x="116" y="199"/>
                    <a:pt x="114" y="200"/>
                  </a:cubicBezTo>
                  <a:cubicBezTo>
                    <a:pt x="112" y="202"/>
                    <a:pt x="111" y="199"/>
                    <a:pt x="107" y="200"/>
                  </a:cubicBezTo>
                  <a:cubicBezTo>
                    <a:pt x="103" y="201"/>
                    <a:pt x="102" y="198"/>
                    <a:pt x="102" y="197"/>
                  </a:cubicBezTo>
                  <a:cubicBezTo>
                    <a:pt x="103" y="196"/>
                    <a:pt x="109" y="197"/>
                    <a:pt x="108" y="195"/>
                  </a:cubicBezTo>
                  <a:cubicBezTo>
                    <a:pt x="108" y="193"/>
                    <a:pt x="106" y="195"/>
                    <a:pt x="103" y="193"/>
                  </a:cubicBezTo>
                  <a:cubicBezTo>
                    <a:pt x="100" y="191"/>
                    <a:pt x="98" y="192"/>
                    <a:pt x="97" y="194"/>
                  </a:cubicBezTo>
                  <a:cubicBezTo>
                    <a:pt x="97" y="196"/>
                    <a:pt x="94" y="195"/>
                    <a:pt x="92" y="194"/>
                  </a:cubicBezTo>
                  <a:cubicBezTo>
                    <a:pt x="92" y="194"/>
                    <a:pt x="92" y="194"/>
                    <a:pt x="92" y="193"/>
                  </a:cubicBezTo>
                  <a:cubicBezTo>
                    <a:pt x="91" y="196"/>
                    <a:pt x="90" y="197"/>
                    <a:pt x="88" y="196"/>
                  </a:cubicBezTo>
                  <a:cubicBezTo>
                    <a:pt x="86" y="196"/>
                    <a:pt x="84" y="199"/>
                    <a:pt x="81" y="199"/>
                  </a:cubicBezTo>
                  <a:cubicBezTo>
                    <a:pt x="79" y="199"/>
                    <a:pt x="76" y="202"/>
                    <a:pt x="76" y="204"/>
                  </a:cubicBezTo>
                  <a:cubicBezTo>
                    <a:pt x="75" y="206"/>
                    <a:pt x="73" y="205"/>
                    <a:pt x="73" y="207"/>
                  </a:cubicBezTo>
                  <a:cubicBezTo>
                    <a:pt x="73" y="208"/>
                    <a:pt x="73" y="209"/>
                    <a:pt x="71" y="211"/>
                  </a:cubicBezTo>
                  <a:cubicBezTo>
                    <a:pt x="70" y="212"/>
                    <a:pt x="71" y="213"/>
                    <a:pt x="73" y="215"/>
                  </a:cubicBezTo>
                  <a:cubicBezTo>
                    <a:pt x="74" y="218"/>
                    <a:pt x="76" y="218"/>
                    <a:pt x="78" y="218"/>
                  </a:cubicBezTo>
                  <a:cubicBezTo>
                    <a:pt x="79" y="219"/>
                    <a:pt x="83" y="223"/>
                    <a:pt x="83" y="224"/>
                  </a:cubicBezTo>
                  <a:cubicBezTo>
                    <a:pt x="83" y="226"/>
                    <a:pt x="80" y="229"/>
                    <a:pt x="78" y="230"/>
                  </a:cubicBezTo>
                  <a:cubicBezTo>
                    <a:pt x="77" y="231"/>
                    <a:pt x="75" y="233"/>
                    <a:pt x="76" y="235"/>
                  </a:cubicBezTo>
                  <a:cubicBezTo>
                    <a:pt x="77" y="236"/>
                    <a:pt x="81" y="242"/>
                    <a:pt x="84" y="247"/>
                  </a:cubicBezTo>
                  <a:cubicBezTo>
                    <a:pt x="86" y="252"/>
                    <a:pt x="83" y="250"/>
                    <a:pt x="81" y="252"/>
                  </a:cubicBezTo>
                  <a:cubicBezTo>
                    <a:pt x="79" y="254"/>
                    <a:pt x="82" y="257"/>
                    <a:pt x="82" y="258"/>
                  </a:cubicBezTo>
                  <a:cubicBezTo>
                    <a:pt x="83" y="259"/>
                    <a:pt x="80" y="259"/>
                    <a:pt x="80" y="260"/>
                  </a:cubicBezTo>
                  <a:cubicBezTo>
                    <a:pt x="80" y="262"/>
                    <a:pt x="84" y="262"/>
                    <a:pt x="84" y="263"/>
                  </a:cubicBezTo>
                  <a:cubicBezTo>
                    <a:pt x="84" y="264"/>
                    <a:pt x="82" y="265"/>
                    <a:pt x="83" y="267"/>
                  </a:cubicBezTo>
                  <a:cubicBezTo>
                    <a:pt x="84" y="269"/>
                    <a:pt x="87" y="269"/>
                    <a:pt x="87" y="271"/>
                  </a:cubicBezTo>
                  <a:cubicBezTo>
                    <a:pt x="88" y="274"/>
                    <a:pt x="82" y="274"/>
                    <a:pt x="82" y="276"/>
                  </a:cubicBezTo>
                  <a:cubicBezTo>
                    <a:pt x="83" y="278"/>
                    <a:pt x="89" y="280"/>
                    <a:pt x="93" y="284"/>
                  </a:cubicBezTo>
                  <a:cubicBezTo>
                    <a:pt x="96" y="287"/>
                    <a:pt x="95" y="288"/>
                    <a:pt x="95" y="290"/>
                  </a:cubicBezTo>
                  <a:cubicBezTo>
                    <a:pt x="93" y="294"/>
                    <a:pt x="85" y="297"/>
                    <a:pt x="83" y="301"/>
                  </a:cubicBezTo>
                  <a:cubicBezTo>
                    <a:pt x="81" y="306"/>
                    <a:pt x="74" y="308"/>
                    <a:pt x="70" y="311"/>
                  </a:cubicBezTo>
                  <a:cubicBezTo>
                    <a:pt x="69" y="313"/>
                    <a:pt x="68" y="315"/>
                    <a:pt x="67" y="316"/>
                  </a:cubicBezTo>
                  <a:cubicBezTo>
                    <a:pt x="68" y="316"/>
                    <a:pt x="69" y="316"/>
                    <a:pt x="70" y="315"/>
                  </a:cubicBezTo>
                  <a:cubicBezTo>
                    <a:pt x="72" y="314"/>
                    <a:pt x="73" y="319"/>
                    <a:pt x="75" y="320"/>
                  </a:cubicBezTo>
                  <a:cubicBezTo>
                    <a:pt x="77" y="322"/>
                    <a:pt x="81" y="320"/>
                    <a:pt x="82" y="322"/>
                  </a:cubicBezTo>
                  <a:cubicBezTo>
                    <a:pt x="83" y="323"/>
                    <a:pt x="81" y="323"/>
                    <a:pt x="78" y="323"/>
                  </a:cubicBezTo>
                  <a:cubicBezTo>
                    <a:pt x="76" y="323"/>
                    <a:pt x="75" y="324"/>
                    <a:pt x="71" y="326"/>
                  </a:cubicBezTo>
                  <a:cubicBezTo>
                    <a:pt x="67" y="327"/>
                    <a:pt x="68" y="328"/>
                    <a:pt x="67" y="329"/>
                  </a:cubicBezTo>
                  <a:cubicBezTo>
                    <a:pt x="69" y="331"/>
                    <a:pt x="66" y="332"/>
                    <a:pt x="65" y="334"/>
                  </a:cubicBezTo>
                  <a:cubicBezTo>
                    <a:pt x="64" y="336"/>
                    <a:pt x="62" y="337"/>
                    <a:pt x="62" y="338"/>
                  </a:cubicBezTo>
                  <a:cubicBezTo>
                    <a:pt x="62" y="340"/>
                    <a:pt x="63" y="341"/>
                    <a:pt x="63" y="343"/>
                  </a:cubicBezTo>
                  <a:cubicBezTo>
                    <a:pt x="63" y="345"/>
                    <a:pt x="63" y="345"/>
                    <a:pt x="65" y="347"/>
                  </a:cubicBezTo>
                  <a:cubicBezTo>
                    <a:pt x="66" y="349"/>
                    <a:pt x="64" y="349"/>
                    <a:pt x="62" y="350"/>
                  </a:cubicBezTo>
                  <a:cubicBezTo>
                    <a:pt x="61" y="351"/>
                    <a:pt x="62" y="353"/>
                    <a:pt x="64" y="354"/>
                  </a:cubicBezTo>
                  <a:cubicBezTo>
                    <a:pt x="65" y="355"/>
                    <a:pt x="65" y="357"/>
                    <a:pt x="64" y="358"/>
                  </a:cubicBezTo>
                  <a:cubicBezTo>
                    <a:pt x="64" y="360"/>
                    <a:pt x="66" y="362"/>
                    <a:pt x="67" y="363"/>
                  </a:cubicBezTo>
                  <a:cubicBezTo>
                    <a:pt x="68" y="364"/>
                    <a:pt x="68" y="368"/>
                    <a:pt x="69" y="369"/>
                  </a:cubicBezTo>
                  <a:cubicBezTo>
                    <a:pt x="70" y="369"/>
                    <a:pt x="71" y="370"/>
                    <a:pt x="73" y="370"/>
                  </a:cubicBezTo>
                  <a:cubicBezTo>
                    <a:pt x="75" y="369"/>
                    <a:pt x="77" y="370"/>
                    <a:pt x="77" y="372"/>
                  </a:cubicBezTo>
                  <a:cubicBezTo>
                    <a:pt x="78" y="373"/>
                    <a:pt x="80" y="373"/>
                    <a:pt x="82" y="372"/>
                  </a:cubicBezTo>
                  <a:cubicBezTo>
                    <a:pt x="84" y="371"/>
                    <a:pt x="88" y="373"/>
                    <a:pt x="89" y="374"/>
                  </a:cubicBezTo>
                  <a:cubicBezTo>
                    <a:pt x="90" y="374"/>
                    <a:pt x="90" y="377"/>
                    <a:pt x="90" y="379"/>
                  </a:cubicBezTo>
                  <a:cubicBezTo>
                    <a:pt x="90" y="381"/>
                    <a:pt x="89" y="384"/>
                    <a:pt x="91" y="385"/>
                  </a:cubicBezTo>
                  <a:cubicBezTo>
                    <a:pt x="93" y="386"/>
                    <a:pt x="92" y="389"/>
                    <a:pt x="95" y="390"/>
                  </a:cubicBezTo>
                  <a:cubicBezTo>
                    <a:pt x="97" y="391"/>
                    <a:pt x="98" y="394"/>
                    <a:pt x="99" y="395"/>
                  </a:cubicBezTo>
                  <a:cubicBezTo>
                    <a:pt x="101" y="395"/>
                    <a:pt x="103" y="397"/>
                    <a:pt x="104" y="399"/>
                  </a:cubicBezTo>
                  <a:cubicBezTo>
                    <a:pt x="104" y="400"/>
                    <a:pt x="101" y="402"/>
                    <a:pt x="100" y="402"/>
                  </a:cubicBezTo>
                  <a:cubicBezTo>
                    <a:pt x="98" y="403"/>
                    <a:pt x="95" y="400"/>
                    <a:pt x="94" y="402"/>
                  </a:cubicBezTo>
                  <a:cubicBezTo>
                    <a:pt x="93" y="403"/>
                    <a:pt x="94" y="405"/>
                    <a:pt x="95" y="409"/>
                  </a:cubicBezTo>
                  <a:cubicBezTo>
                    <a:pt x="96" y="413"/>
                    <a:pt x="97" y="413"/>
                    <a:pt x="99" y="413"/>
                  </a:cubicBezTo>
                  <a:cubicBezTo>
                    <a:pt x="100" y="413"/>
                    <a:pt x="101" y="412"/>
                    <a:pt x="102" y="411"/>
                  </a:cubicBezTo>
                  <a:cubicBezTo>
                    <a:pt x="104" y="411"/>
                    <a:pt x="106" y="412"/>
                    <a:pt x="108" y="411"/>
                  </a:cubicBezTo>
                  <a:cubicBezTo>
                    <a:pt x="109" y="411"/>
                    <a:pt x="113" y="410"/>
                    <a:pt x="114" y="412"/>
                  </a:cubicBezTo>
                  <a:cubicBezTo>
                    <a:pt x="115" y="413"/>
                    <a:pt x="116" y="417"/>
                    <a:pt x="115" y="418"/>
                  </a:cubicBezTo>
                  <a:cubicBezTo>
                    <a:pt x="115" y="419"/>
                    <a:pt x="116" y="421"/>
                    <a:pt x="117" y="422"/>
                  </a:cubicBezTo>
                  <a:cubicBezTo>
                    <a:pt x="118" y="424"/>
                    <a:pt x="122" y="423"/>
                    <a:pt x="123" y="424"/>
                  </a:cubicBezTo>
                  <a:cubicBezTo>
                    <a:pt x="124" y="424"/>
                    <a:pt x="127" y="428"/>
                    <a:pt x="127" y="430"/>
                  </a:cubicBezTo>
                  <a:cubicBezTo>
                    <a:pt x="126" y="432"/>
                    <a:pt x="128" y="432"/>
                    <a:pt x="130" y="432"/>
                  </a:cubicBezTo>
                  <a:cubicBezTo>
                    <a:pt x="131" y="431"/>
                    <a:pt x="132" y="433"/>
                    <a:pt x="133" y="433"/>
                  </a:cubicBezTo>
                  <a:cubicBezTo>
                    <a:pt x="135" y="434"/>
                    <a:pt x="136" y="434"/>
                    <a:pt x="138" y="433"/>
                  </a:cubicBezTo>
                  <a:cubicBezTo>
                    <a:pt x="139" y="432"/>
                    <a:pt x="141" y="432"/>
                    <a:pt x="142" y="433"/>
                  </a:cubicBezTo>
                  <a:cubicBezTo>
                    <a:pt x="143" y="434"/>
                    <a:pt x="146" y="436"/>
                    <a:pt x="146" y="437"/>
                  </a:cubicBezTo>
                  <a:cubicBezTo>
                    <a:pt x="146" y="438"/>
                    <a:pt x="150" y="437"/>
                    <a:pt x="152" y="438"/>
                  </a:cubicBezTo>
                  <a:cubicBezTo>
                    <a:pt x="154" y="439"/>
                    <a:pt x="157" y="439"/>
                    <a:pt x="159" y="440"/>
                  </a:cubicBezTo>
                  <a:cubicBezTo>
                    <a:pt x="161" y="441"/>
                    <a:pt x="163" y="441"/>
                    <a:pt x="164" y="443"/>
                  </a:cubicBezTo>
                  <a:cubicBezTo>
                    <a:pt x="164" y="444"/>
                    <a:pt x="161" y="445"/>
                    <a:pt x="161" y="446"/>
                  </a:cubicBezTo>
                  <a:cubicBezTo>
                    <a:pt x="161" y="447"/>
                    <a:pt x="163" y="447"/>
                    <a:pt x="163" y="448"/>
                  </a:cubicBezTo>
                  <a:cubicBezTo>
                    <a:pt x="163" y="450"/>
                    <a:pt x="161" y="450"/>
                    <a:pt x="160" y="450"/>
                  </a:cubicBezTo>
                  <a:cubicBezTo>
                    <a:pt x="160" y="451"/>
                    <a:pt x="162" y="453"/>
                    <a:pt x="162" y="453"/>
                  </a:cubicBezTo>
                  <a:cubicBezTo>
                    <a:pt x="163" y="454"/>
                    <a:pt x="161" y="457"/>
                    <a:pt x="161" y="458"/>
                  </a:cubicBezTo>
                  <a:cubicBezTo>
                    <a:pt x="161" y="459"/>
                    <a:pt x="155" y="458"/>
                    <a:pt x="154" y="458"/>
                  </a:cubicBezTo>
                  <a:cubicBezTo>
                    <a:pt x="153" y="458"/>
                    <a:pt x="149" y="462"/>
                    <a:pt x="148" y="462"/>
                  </a:cubicBezTo>
                  <a:cubicBezTo>
                    <a:pt x="147" y="463"/>
                    <a:pt x="147" y="465"/>
                    <a:pt x="148" y="466"/>
                  </a:cubicBezTo>
                  <a:cubicBezTo>
                    <a:pt x="152" y="465"/>
                    <a:pt x="156" y="465"/>
                    <a:pt x="156" y="466"/>
                  </a:cubicBezTo>
                  <a:cubicBezTo>
                    <a:pt x="157" y="467"/>
                    <a:pt x="148" y="471"/>
                    <a:pt x="146" y="472"/>
                  </a:cubicBezTo>
                  <a:cubicBezTo>
                    <a:pt x="144" y="472"/>
                    <a:pt x="149" y="475"/>
                    <a:pt x="149" y="476"/>
                  </a:cubicBezTo>
                  <a:cubicBezTo>
                    <a:pt x="149" y="478"/>
                    <a:pt x="144" y="478"/>
                    <a:pt x="144" y="481"/>
                  </a:cubicBezTo>
                  <a:cubicBezTo>
                    <a:pt x="145" y="484"/>
                    <a:pt x="143" y="484"/>
                    <a:pt x="140" y="484"/>
                  </a:cubicBezTo>
                  <a:cubicBezTo>
                    <a:pt x="137" y="484"/>
                    <a:pt x="136" y="486"/>
                    <a:pt x="138" y="486"/>
                  </a:cubicBezTo>
                  <a:cubicBezTo>
                    <a:pt x="139" y="487"/>
                    <a:pt x="139" y="490"/>
                    <a:pt x="144" y="491"/>
                  </a:cubicBezTo>
                  <a:cubicBezTo>
                    <a:pt x="149" y="493"/>
                    <a:pt x="155" y="498"/>
                    <a:pt x="159" y="502"/>
                  </a:cubicBezTo>
                  <a:cubicBezTo>
                    <a:pt x="160" y="503"/>
                    <a:pt x="160" y="503"/>
                    <a:pt x="161" y="504"/>
                  </a:cubicBezTo>
                  <a:cubicBezTo>
                    <a:pt x="162" y="503"/>
                    <a:pt x="164" y="503"/>
                    <a:pt x="164" y="503"/>
                  </a:cubicBezTo>
                  <a:cubicBezTo>
                    <a:pt x="167" y="502"/>
                    <a:pt x="171" y="504"/>
                    <a:pt x="174" y="505"/>
                  </a:cubicBezTo>
                  <a:cubicBezTo>
                    <a:pt x="176" y="507"/>
                    <a:pt x="185" y="505"/>
                    <a:pt x="186" y="506"/>
                  </a:cubicBezTo>
                  <a:cubicBezTo>
                    <a:pt x="187" y="508"/>
                    <a:pt x="189" y="510"/>
                    <a:pt x="191" y="510"/>
                  </a:cubicBezTo>
                  <a:cubicBezTo>
                    <a:pt x="193" y="510"/>
                    <a:pt x="195" y="513"/>
                    <a:pt x="196" y="512"/>
                  </a:cubicBezTo>
                  <a:cubicBezTo>
                    <a:pt x="198" y="511"/>
                    <a:pt x="203" y="511"/>
                    <a:pt x="204" y="511"/>
                  </a:cubicBezTo>
                  <a:cubicBezTo>
                    <a:pt x="206" y="511"/>
                    <a:pt x="206" y="512"/>
                    <a:pt x="207" y="512"/>
                  </a:cubicBezTo>
                  <a:cubicBezTo>
                    <a:pt x="209" y="512"/>
                    <a:pt x="209" y="517"/>
                    <a:pt x="210" y="517"/>
                  </a:cubicBezTo>
                  <a:cubicBezTo>
                    <a:pt x="211" y="517"/>
                    <a:pt x="215" y="520"/>
                    <a:pt x="217" y="521"/>
                  </a:cubicBezTo>
                  <a:cubicBezTo>
                    <a:pt x="220" y="521"/>
                    <a:pt x="222" y="525"/>
                    <a:pt x="223" y="525"/>
                  </a:cubicBezTo>
                  <a:cubicBezTo>
                    <a:pt x="224" y="525"/>
                    <a:pt x="226" y="527"/>
                    <a:pt x="227" y="525"/>
                  </a:cubicBezTo>
                  <a:cubicBezTo>
                    <a:pt x="228" y="523"/>
                    <a:pt x="231" y="524"/>
                    <a:pt x="232" y="521"/>
                  </a:cubicBezTo>
                  <a:cubicBezTo>
                    <a:pt x="228" y="516"/>
                    <a:pt x="223" y="510"/>
                    <a:pt x="223" y="507"/>
                  </a:cubicBezTo>
                  <a:cubicBezTo>
                    <a:pt x="223" y="503"/>
                    <a:pt x="225" y="500"/>
                    <a:pt x="220" y="496"/>
                  </a:cubicBezTo>
                  <a:cubicBezTo>
                    <a:pt x="215" y="492"/>
                    <a:pt x="220" y="489"/>
                    <a:pt x="224" y="485"/>
                  </a:cubicBezTo>
                  <a:cubicBezTo>
                    <a:pt x="227" y="481"/>
                    <a:pt x="234" y="479"/>
                    <a:pt x="238" y="476"/>
                  </a:cubicBezTo>
                  <a:cubicBezTo>
                    <a:pt x="237" y="475"/>
                    <a:pt x="236" y="475"/>
                    <a:pt x="235" y="474"/>
                  </a:cubicBezTo>
                  <a:cubicBezTo>
                    <a:pt x="232" y="473"/>
                    <a:pt x="231" y="471"/>
                    <a:pt x="234" y="471"/>
                  </a:cubicBezTo>
                  <a:cubicBezTo>
                    <a:pt x="236" y="470"/>
                    <a:pt x="235" y="469"/>
                    <a:pt x="233" y="466"/>
                  </a:cubicBezTo>
                  <a:cubicBezTo>
                    <a:pt x="230" y="463"/>
                    <a:pt x="229" y="460"/>
                    <a:pt x="228" y="460"/>
                  </a:cubicBezTo>
                  <a:cubicBezTo>
                    <a:pt x="226" y="460"/>
                    <a:pt x="224" y="460"/>
                    <a:pt x="222" y="460"/>
                  </a:cubicBezTo>
                  <a:cubicBezTo>
                    <a:pt x="220" y="461"/>
                    <a:pt x="220" y="459"/>
                    <a:pt x="221" y="456"/>
                  </a:cubicBezTo>
                  <a:cubicBezTo>
                    <a:pt x="221" y="454"/>
                    <a:pt x="217" y="454"/>
                    <a:pt x="216" y="453"/>
                  </a:cubicBezTo>
                  <a:cubicBezTo>
                    <a:pt x="215" y="452"/>
                    <a:pt x="217" y="448"/>
                    <a:pt x="218" y="448"/>
                  </a:cubicBezTo>
                  <a:cubicBezTo>
                    <a:pt x="218" y="448"/>
                    <a:pt x="221" y="447"/>
                    <a:pt x="221" y="445"/>
                  </a:cubicBezTo>
                  <a:cubicBezTo>
                    <a:pt x="221" y="444"/>
                    <a:pt x="217" y="444"/>
                    <a:pt x="218" y="442"/>
                  </a:cubicBezTo>
                  <a:cubicBezTo>
                    <a:pt x="219" y="439"/>
                    <a:pt x="222" y="439"/>
                    <a:pt x="222" y="437"/>
                  </a:cubicBezTo>
                  <a:cubicBezTo>
                    <a:pt x="222" y="434"/>
                    <a:pt x="224" y="432"/>
                    <a:pt x="227" y="434"/>
                  </a:cubicBezTo>
                  <a:cubicBezTo>
                    <a:pt x="229" y="435"/>
                    <a:pt x="231" y="440"/>
                    <a:pt x="233" y="439"/>
                  </a:cubicBezTo>
                  <a:cubicBezTo>
                    <a:pt x="236" y="438"/>
                    <a:pt x="234" y="435"/>
                    <a:pt x="234" y="434"/>
                  </a:cubicBezTo>
                  <a:cubicBezTo>
                    <a:pt x="234" y="433"/>
                    <a:pt x="233" y="430"/>
                    <a:pt x="236" y="430"/>
                  </a:cubicBezTo>
                  <a:cubicBezTo>
                    <a:pt x="239" y="429"/>
                    <a:pt x="238" y="426"/>
                    <a:pt x="240" y="426"/>
                  </a:cubicBezTo>
                  <a:cubicBezTo>
                    <a:pt x="243" y="426"/>
                    <a:pt x="248" y="423"/>
                    <a:pt x="249" y="422"/>
                  </a:cubicBezTo>
                  <a:cubicBezTo>
                    <a:pt x="250" y="421"/>
                    <a:pt x="254" y="419"/>
                    <a:pt x="255" y="420"/>
                  </a:cubicBezTo>
                  <a:cubicBezTo>
                    <a:pt x="257" y="421"/>
                    <a:pt x="258" y="423"/>
                    <a:pt x="259" y="420"/>
                  </a:cubicBezTo>
                  <a:cubicBezTo>
                    <a:pt x="260" y="418"/>
                    <a:pt x="265" y="419"/>
                    <a:pt x="265" y="420"/>
                  </a:cubicBezTo>
                  <a:cubicBezTo>
                    <a:pt x="265" y="422"/>
                    <a:pt x="272" y="422"/>
                    <a:pt x="274" y="423"/>
                  </a:cubicBezTo>
                  <a:cubicBezTo>
                    <a:pt x="277" y="424"/>
                    <a:pt x="281" y="427"/>
                    <a:pt x="281" y="429"/>
                  </a:cubicBezTo>
                  <a:cubicBezTo>
                    <a:pt x="281" y="430"/>
                    <a:pt x="283" y="432"/>
                    <a:pt x="283" y="430"/>
                  </a:cubicBezTo>
                  <a:cubicBezTo>
                    <a:pt x="283" y="427"/>
                    <a:pt x="285" y="428"/>
                    <a:pt x="288" y="430"/>
                  </a:cubicBezTo>
                  <a:cubicBezTo>
                    <a:pt x="291" y="432"/>
                    <a:pt x="295" y="431"/>
                    <a:pt x="295" y="429"/>
                  </a:cubicBezTo>
                  <a:cubicBezTo>
                    <a:pt x="296" y="427"/>
                    <a:pt x="301" y="425"/>
                    <a:pt x="303" y="427"/>
                  </a:cubicBezTo>
                  <a:cubicBezTo>
                    <a:pt x="305" y="428"/>
                    <a:pt x="306" y="429"/>
                    <a:pt x="308" y="427"/>
                  </a:cubicBezTo>
                  <a:cubicBezTo>
                    <a:pt x="310" y="425"/>
                    <a:pt x="315" y="425"/>
                    <a:pt x="316" y="427"/>
                  </a:cubicBezTo>
                  <a:cubicBezTo>
                    <a:pt x="316" y="429"/>
                    <a:pt x="319" y="430"/>
                    <a:pt x="321" y="430"/>
                  </a:cubicBezTo>
                  <a:cubicBezTo>
                    <a:pt x="323" y="430"/>
                    <a:pt x="324" y="433"/>
                    <a:pt x="325" y="432"/>
                  </a:cubicBezTo>
                  <a:cubicBezTo>
                    <a:pt x="326" y="432"/>
                    <a:pt x="326" y="428"/>
                    <a:pt x="328" y="428"/>
                  </a:cubicBezTo>
                  <a:cubicBezTo>
                    <a:pt x="330" y="429"/>
                    <a:pt x="331" y="431"/>
                    <a:pt x="334" y="431"/>
                  </a:cubicBezTo>
                  <a:cubicBezTo>
                    <a:pt x="337" y="431"/>
                    <a:pt x="339" y="430"/>
                    <a:pt x="339" y="428"/>
                  </a:cubicBezTo>
                  <a:cubicBezTo>
                    <a:pt x="339" y="426"/>
                    <a:pt x="339" y="422"/>
                    <a:pt x="337" y="422"/>
                  </a:cubicBezTo>
                  <a:cubicBezTo>
                    <a:pt x="335" y="422"/>
                    <a:pt x="333" y="420"/>
                    <a:pt x="331" y="420"/>
                  </a:cubicBezTo>
                  <a:cubicBezTo>
                    <a:pt x="329" y="420"/>
                    <a:pt x="327" y="417"/>
                    <a:pt x="329" y="416"/>
                  </a:cubicBezTo>
                  <a:cubicBezTo>
                    <a:pt x="331" y="415"/>
                    <a:pt x="335" y="414"/>
                    <a:pt x="334" y="412"/>
                  </a:cubicBezTo>
                  <a:cubicBezTo>
                    <a:pt x="333" y="410"/>
                    <a:pt x="333" y="407"/>
                    <a:pt x="335" y="406"/>
                  </a:cubicBezTo>
                  <a:cubicBezTo>
                    <a:pt x="338" y="406"/>
                    <a:pt x="344" y="406"/>
                    <a:pt x="344" y="405"/>
                  </a:cubicBezTo>
                  <a:cubicBezTo>
                    <a:pt x="344" y="404"/>
                    <a:pt x="338" y="403"/>
                    <a:pt x="337" y="401"/>
                  </a:cubicBezTo>
                  <a:cubicBezTo>
                    <a:pt x="336" y="399"/>
                    <a:pt x="335" y="395"/>
                    <a:pt x="336" y="394"/>
                  </a:cubicBezTo>
                  <a:cubicBezTo>
                    <a:pt x="338" y="394"/>
                    <a:pt x="341" y="395"/>
                    <a:pt x="343" y="394"/>
                  </a:cubicBezTo>
                  <a:cubicBezTo>
                    <a:pt x="345" y="393"/>
                    <a:pt x="350" y="395"/>
                    <a:pt x="353" y="393"/>
                  </a:cubicBezTo>
                  <a:cubicBezTo>
                    <a:pt x="356" y="391"/>
                    <a:pt x="362" y="391"/>
                    <a:pt x="365" y="391"/>
                  </a:cubicBezTo>
                  <a:cubicBezTo>
                    <a:pt x="368" y="391"/>
                    <a:pt x="371" y="388"/>
                    <a:pt x="373" y="388"/>
                  </a:cubicBezTo>
                  <a:cubicBezTo>
                    <a:pt x="376" y="388"/>
                    <a:pt x="383" y="387"/>
                    <a:pt x="385" y="386"/>
                  </a:cubicBezTo>
                  <a:cubicBezTo>
                    <a:pt x="386" y="385"/>
                    <a:pt x="396" y="384"/>
                    <a:pt x="396" y="382"/>
                  </a:cubicBezTo>
                  <a:cubicBezTo>
                    <a:pt x="397" y="380"/>
                    <a:pt x="404" y="379"/>
                    <a:pt x="406" y="380"/>
                  </a:cubicBezTo>
                  <a:cubicBezTo>
                    <a:pt x="408" y="381"/>
                    <a:pt x="411" y="381"/>
                    <a:pt x="413" y="381"/>
                  </a:cubicBezTo>
                  <a:cubicBezTo>
                    <a:pt x="414" y="380"/>
                    <a:pt x="418" y="382"/>
                    <a:pt x="418" y="384"/>
                  </a:cubicBezTo>
                  <a:cubicBezTo>
                    <a:pt x="417" y="386"/>
                    <a:pt x="419" y="388"/>
                    <a:pt x="419" y="389"/>
                  </a:cubicBezTo>
                  <a:cubicBezTo>
                    <a:pt x="419" y="391"/>
                    <a:pt x="417" y="392"/>
                    <a:pt x="418" y="393"/>
                  </a:cubicBezTo>
                  <a:cubicBezTo>
                    <a:pt x="419" y="394"/>
                    <a:pt x="424" y="393"/>
                    <a:pt x="426" y="392"/>
                  </a:cubicBezTo>
                  <a:cubicBezTo>
                    <a:pt x="427" y="390"/>
                    <a:pt x="429" y="392"/>
                    <a:pt x="429" y="394"/>
                  </a:cubicBezTo>
                  <a:cubicBezTo>
                    <a:pt x="429" y="395"/>
                    <a:pt x="431" y="396"/>
                    <a:pt x="431" y="394"/>
                  </a:cubicBezTo>
                  <a:cubicBezTo>
                    <a:pt x="431" y="392"/>
                    <a:pt x="434" y="394"/>
                    <a:pt x="435" y="395"/>
                  </a:cubicBezTo>
                  <a:cubicBezTo>
                    <a:pt x="436" y="396"/>
                    <a:pt x="439" y="393"/>
                    <a:pt x="439" y="395"/>
                  </a:cubicBezTo>
                  <a:cubicBezTo>
                    <a:pt x="439" y="397"/>
                    <a:pt x="434" y="398"/>
                    <a:pt x="436" y="400"/>
                  </a:cubicBezTo>
                  <a:cubicBezTo>
                    <a:pt x="438" y="402"/>
                    <a:pt x="440" y="398"/>
                    <a:pt x="442" y="399"/>
                  </a:cubicBezTo>
                  <a:cubicBezTo>
                    <a:pt x="445" y="400"/>
                    <a:pt x="448" y="396"/>
                    <a:pt x="451" y="395"/>
                  </a:cubicBezTo>
                  <a:cubicBezTo>
                    <a:pt x="453" y="395"/>
                    <a:pt x="456" y="392"/>
                    <a:pt x="458" y="391"/>
                  </a:cubicBezTo>
                  <a:cubicBezTo>
                    <a:pt x="460" y="390"/>
                    <a:pt x="465" y="390"/>
                    <a:pt x="464" y="392"/>
                  </a:cubicBezTo>
                  <a:cubicBezTo>
                    <a:pt x="462" y="393"/>
                    <a:pt x="461" y="396"/>
                    <a:pt x="466" y="398"/>
                  </a:cubicBezTo>
                  <a:cubicBezTo>
                    <a:pt x="471" y="400"/>
                    <a:pt x="477" y="410"/>
                    <a:pt x="481" y="415"/>
                  </a:cubicBezTo>
                  <a:cubicBezTo>
                    <a:pt x="484" y="420"/>
                    <a:pt x="487" y="430"/>
                    <a:pt x="489" y="430"/>
                  </a:cubicBezTo>
                  <a:cubicBezTo>
                    <a:pt x="491" y="430"/>
                    <a:pt x="491" y="425"/>
                    <a:pt x="494" y="425"/>
                  </a:cubicBezTo>
                  <a:cubicBezTo>
                    <a:pt x="496" y="424"/>
                    <a:pt x="497" y="429"/>
                    <a:pt x="500" y="429"/>
                  </a:cubicBezTo>
                  <a:cubicBezTo>
                    <a:pt x="502" y="430"/>
                    <a:pt x="506" y="431"/>
                    <a:pt x="508" y="430"/>
                  </a:cubicBezTo>
                  <a:cubicBezTo>
                    <a:pt x="510" y="430"/>
                    <a:pt x="514" y="427"/>
                    <a:pt x="516" y="428"/>
                  </a:cubicBezTo>
                  <a:cubicBezTo>
                    <a:pt x="517" y="429"/>
                    <a:pt x="520" y="429"/>
                    <a:pt x="521" y="432"/>
                  </a:cubicBezTo>
                  <a:cubicBezTo>
                    <a:pt x="522" y="436"/>
                    <a:pt x="525" y="436"/>
                    <a:pt x="526" y="436"/>
                  </a:cubicBezTo>
                  <a:cubicBezTo>
                    <a:pt x="527" y="436"/>
                    <a:pt x="528" y="438"/>
                    <a:pt x="528" y="439"/>
                  </a:cubicBezTo>
                  <a:cubicBezTo>
                    <a:pt x="528" y="441"/>
                    <a:pt x="530" y="443"/>
                    <a:pt x="532" y="443"/>
                  </a:cubicBezTo>
                  <a:cubicBezTo>
                    <a:pt x="533" y="443"/>
                    <a:pt x="537" y="442"/>
                    <a:pt x="538" y="442"/>
                  </a:cubicBezTo>
                  <a:cubicBezTo>
                    <a:pt x="539" y="441"/>
                    <a:pt x="541" y="440"/>
                    <a:pt x="541" y="442"/>
                  </a:cubicBezTo>
                  <a:cubicBezTo>
                    <a:pt x="541" y="443"/>
                    <a:pt x="543" y="446"/>
                    <a:pt x="545" y="446"/>
                  </a:cubicBezTo>
                  <a:cubicBezTo>
                    <a:pt x="546" y="446"/>
                    <a:pt x="549" y="447"/>
                    <a:pt x="549" y="446"/>
                  </a:cubicBezTo>
                  <a:cubicBezTo>
                    <a:pt x="550" y="445"/>
                    <a:pt x="553" y="444"/>
                    <a:pt x="555" y="444"/>
                  </a:cubicBezTo>
                  <a:cubicBezTo>
                    <a:pt x="556" y="444"/>
                    <a:pt x="561" y="443"/>
                    <a:pt x="562" y="441"/>
                  </a:cubicBezTo>
                  <a:cubicBezTo>
                    <a:pt x="563" y="438"/>
                    <a:pt x="567" y="438"/>
                    <a:pt x="568" y="437"/>
                  </a:cubicBezTo>
                  <a:cubicBezTo>
                    <a:pt x="570" y="436"/>
                    <a:pt x="573" y="435"/>
                    <a:pt x="574" y="433"/>
                  </a:cubicBezTo>
                  <a:cubicBezTo>
                    <a:pt x="574" y="432"/>
                    <a:pt x="579" y="432"/>
                    <a:pt x="579" y="431"/>
                  </a:cubicBezTo>
                  <a:cubicBezTo>
                    <a:pt x="580" y="430"/>
                    <a:pt x="583" y="430"/>
                    <a:pt x="585" y="430"/>
                  </a:cubicBezTo>
                  <a:cubicBezTo>
                    <a:pt x="586" y="431"/>
                    <a:pt x="595" y="432"/>
                    <a:pt x="596" y="432"/>
                  </a:cubicBezTo>
                  <a:cubicBezTo>
                    <a:pt x="597" y="432"/>
                    <a:pt x="597" y="436"/>
                    <a:pt x="599" y="437"/>
                  </a:cubicBezTo>
                  <a:cubicBezTo>
                    <a:pt x="600" y="437"/>
                    <a:pt x="604" y="440"/>
                    <a:pt x="605" y="439"/>
                  </a:cubicBezTo>
                  <a:cubicBezTo>
                    <a:pt x="606" y="438"/>
                    <a:pt x="609" y="437"/>
                    <a:pt x="612" y="439"/>
                  </a:cubicBezTo>
                  <a:cubicBezTo>
                    <a:pt x="614" y="440"/>
                    <a:pt x="616" y="442"/>
                    <a:pt x="617" y="440"/>
                  </a:cubicBezTo>
                  <a:cubicBezTo>
                    <a:pt x="618" y="439"/>
                    <a:pt x="623" y="438"/>
                    <a:pt x="624" y="437"/>
                  </a:cubicBezTo>
                  <a:cubicBezTo>
                    <a:pt x="625" y="436"/>
                    <a:pt x="625" y="433"/>
                    <a:pt x="624" y="432"/>
                  </a:cubicBezTo>
                  <a:cubicBezTo>
                    <a:pt x="623" y="431"/>
                    <a:pt x="622" y="427"/>
                    <a:pt x="621" y="426"/>
                  </a:cubicBezTo>
                  <a:cubicBezTo>
                    <a:pt x="621" y="424"/>
                    <a:pt x="624" y="423"/>
                    <a:pt x="625" y="422"/>
                  </a:cubicBezTo>
                  <a:cubicBezTo>
                    <a:pt x="625" y="420"/>
                    <a:pt x="628" y="420"/>
                    <a:pt x="629" y="419"/>
                  </a:cubicBezTo>
                  <a:cubicBezTo>
                    <a:pt x="630" y="418"/>
                    <a:pt x="630" y="416"/>
                    <a:pt x="632" y="416"/>
                  </a:cubicBezTo>
                  <a:cubicBezTo>
                    <a:pt x="634" y="417"/>
                    <a:pt x="637" y="418"/>
                    <a:pt x="638" y="418"/>
                  </a:cubicBezTo>
                  <a:cubicBezTo>
                    <a:pt x="639" y="419"/>
                    <a:pt x="641" y="420"/>
                    <a:pt x="643" y="420"/>
                  </a:cubicBezTo>
                  <a:cubicBezTo>
                    <a:pt x="645" y="420"/>
                    <a:pt x="647" y="421"/>
                    <a:pt x="649" y="422"/>
                  </a:cubicBezTo>
                  <a:cubicBezTo>
                    <a:pt x="650" y="423"/>
                    <a:pt x="656" y="423"/>
                    <a:pt x="657" y="424"/>
                  </a:cubicBezTo>
                  <a:cubicBezTo>
                    <a:pt x="658" y="426"/>
                    <a:pt x="656" y="430"/>
                    <a:pt x="658" y="431"/>
                  </a:cubicBezTo>
                  <a:cubicBezTo>
                    <a:pt x="659" y="433"/>
                    <a:pt x="662" y="436"/>
                    <a:pt x="663" y="435"/>
                  </a:cubicBezTo>
                  <a:cubicBezTo>
                    <a:pt x="664" y="434"/>
                    <a:pt x="668" y="437"/>
                    <a:pt x="670" y="437"/>
                  </a:cubicBezTo>
                  <a:cubicBezTo>
                    <a:pt x="671" y="437"/>
                    <a:pt x="674" y="434"/>
                    <a:pt x="675" y="434"/>
                  </a:cubicBezTo>
                  <a:cubicBezTo>
                    <a:pt x="677" y="434"/>
                    <a:pt x="681" y="433"/>
                    <a:pt x="683" y="433"/>
                  </a:cubicBezTo>
                  <a:cubicBezTo>
                    <a:pt x="684" y="434"/>
                    <a:pt x="689" y="436"/>
                    <a:pt x="690" y="435"/>
                  </a:cubicBezTo>
                  <a:cubicBezTo>
                    <a:pt x="691" y="435"/>
                    <a:pt x="696" y="435"/>
                    <a:pt x="696" y="437"/>
                  </a:cubicBezTo>
                  <a:cubicBezTo>
                    <a:pt x="697" y="438"/>
                    <a:pt x="703" y="438"/>
                    <a:pt x="703" y="440"/>
                  </a:cubicBezTo>
                  <a:cubicBezTo>
                    <a:pt x="703" y="442"/>
                    <a:pt x="706" y="442"/>
                    <a:pt x="707" y="444"/>
                  </a:cubicBezTo>
                  <a:cubicBezTo>
                    <a:pt x="708" y="446"/>
                    <a:pt x="716" y="445"/>
                    <a:pt x="718" y="446"/>
                  </a:cubicBezTo>
                  <a:cubicBezTo>
                    <a:pt x="719" y="447"/>
                    <a:pt x="728" y="447"/>
                    <a:pt x="728" y="446"/>
                  </a:cubicBezTo>
                  <a:cubicBezTo>
                    <a:pt x="728" y="445"/>
                    <a:pt x="737" y="445"/>
                    <a:pt x="739" y="444"/>
                  </a:cubicBezTo>
                  <a:cubicBezTo>
                    <a:pt x="740" y="442"/>
                    <a:pt x="745" y="443"/>
                    <a:pt x="745" y="441"/>
                  </a:cubicBezTo>
                  <a:cubicBezTo>
                    <a:pt x="745" y="440"/>
                    <a:pt x="750" y="438"/>
                    <a:pt x="752" y="437"/>
                  </a:cubicBezTo>
                  <a:cubicBezTo>
                    <a:pt x="753" y="436"/>
                    <a:pt x="761" y="436"/>
                    <a:pt x="761" y="437"/>
                  </a:cubicBezTo>
                  <a:cubicBezTo>
                    <a:pt x="762" y="439"/>
                    <a:pt x="766" y="440"/>
                    <a:pt x="768" y="439"/>
                  </a:cubicBezTo>
                  <a:cubicBezTo>
                    <a:pt x="770" y="438"/>
                    <a:pt x="775" y="439"/>
                    <a:pt x="776" y="441"/>
                  </a:cubicBezTo>
                  <a:cubicBezTo>
                    <a:pt x="777" y="442"/>
                    <a:pt x="782" y="443"/>
                    <a:pt x="784" y="443"/>
                  </a:cubicBezTo>
                  <a:cubicBezTo>
                    <a:pt x="785" y="442"/>
                    <a:pt x="790" y="439"/>
                    <a:pt x="791" y="439"/>
                  </a:cubicBezTo>
                  <a:cubicBezTo>
                    <a:pt x="793" y="439"/>
                    <a:pt x="795" y="437"/>
                    <a:pt x="795" y="435"/>
                  </a:cubicBezTo>
                  <a:cubicBezTo>
                    <a:pt x="795" y="434"/>
                    <a:pt x="798" y="429"/>
                    <a:pt x="799" y="427"/>
                  </a:cubicBezTo>
                  <a:cubicBezTo>
                    <a:pt x="799" y="425"/>
                    <a:pt x="803" y="420"/>
                    <a:pt x="804" y="419"/>
                  </a:cubicBezTo>
                  <a:cubicBezTo>
                    <a:pt x="805" y="419"/>
                    <a:pt x="808" y="417"/>
                    <a:pt x="807" y="415"/>
                  </a:cubicBezTo>
                  <a:cubicBezTo>
                    <a:pt x="807" y="414"/>
                    <a:pt x="806" y="410"/>
                    <a:pt x="805" y="410"/>
                  </a:cubicBezTo>
                  <a:cubicBezTo>
                    <a:pt x="804" y="410"/>
                    <a:pt x="801" y="410"/>
                    <a:pt x="804" y="405"/>
                  </a:cubicBezTo>
                  <a:cubicBezTo>
                    <a:pt x="808" y="401"/>
                    <a:pt x="814" y="402"/>
                    <a:pt x="815" y="402"/>
                  </a:cubicBezTo>
                  <a:cubicBezTo>
                    <a:pt x="815" y="402"/>
                    <a:pt x="823" y="400"/>
                    <a:pt x="826" y="401"/>
                  </a:cubicBezTo>
                  <a:cubicBezTo>
                    <a:pt x="830" y="402"/>
                    <a:pt x="832" y="401"/>
                    <a:pt x="835" y="403"/>
                  </a:cubicBezTo>
                  <a:cubicBezTo>
                    <a:pt x="839" y="404"/>
                    <a:pt x="844" y="404"/>
                    <a:pt x="845" y="405"/>
                  </a:cubicBezTo>
                  <a:cubicBezTo>
                    <a:pt x="846" y="407"/>
                    <a:pt x="851" y="408"/>
                    <a:pt x="850" y="411"/>
                  </a:cubicBezTo>
                  <a:cubicBezTo>
                    <a:pt x="850" y="414"/>
                    <a:pt x="853" y="413"/>
                    <a:pt x="854" y="419"/>
                  </a:cubicBezTo>
                  <a:cubicBezTo>
                    <a:pt x="855" y="425"/>
                    <a:pt x="858" y="425"/>
                    <a:pt x="859" y="428"/>
                  </a:cubicBezTo>
                  <a:cubicBezTo>
                    <a:pt x="860" y="431"/>
                    <a:pt x="864" y="436"/>
                    <a:pt x="863" y="438"/>
                  </a:cubicBezTo>
                  <a:cubicBezTo>
                    <a:pt x="863" y="440"/>
                    <a:pt x="862" y="442"/>
                    <a:pt x="866" y="442"/>
                  </a:cubicBezTo>
                  <a:cubicBezTo>
                    <a:pt x="870" y="443"/>
                    <a:pt x="873" y="446"/>
                    <a:pt x="874" y="445"/>
                  </a:cubicBezTo>
                  <a:cubicBezTo>
                    <a:pt x="875" y="445"/>
                    <a:pt x="880" y="447"/>
                    <a:pt x="882" y="449"/>
                  </a:cubicBezTo>
                  <a:cubicBezTo>
                    <a:pt x="884" y="451"/>
                    <a:pt x="888" y="450"/>
                    <a:pt x="888" y="453"/>
                  </a:cubicBezTo>
                  <a:cubicBezTo>
                    <a:pt x="888" y="455"/>
                    <a:pt x="890" y="457"/>
                    <a:pt x="889" y="460"/>
                  </a:cubicBezTo>
                  <a:cubicBezTo>
                    <a:pt x="889" y="462"/>
                    <a:pt x="894" y="463"/>
                    <a:pt x="897" y="463"/>
                  </a:cubicBezTo>
                  <a:cubicBezTo>
                    <a:pt x="901" y="462"/>
                    <a:pt x="903" y="464"/>
                    <a:pt x="904" y="461"/>
                  </a:cubicBezTo>
                  <a:cubicBezTo>
                    <a:pt x="906" y="458"/>
                    <a:pt x="911" y="459"/>
                    <a:pt x="912" y="458"/>
                  </a:cubicBezTo>
                  <a:cubicBezTo>
                    <a:pt x="914" y="457"/>
                    <a:pt x="919" y="456"/>
                    <a:pt x="919" y="460"/>
                  </a:cubicBezTo>
                  <a:cubicBezTo>
                    <a:pt x="918" y="464"/>
                    <a:pt x="921" y="465"/>
                    <a:pt x="919" y="466"/>
                  </a:cubicBezTo>
                  <a:cubicBezTo>
                    <a:pt x="917" y="468"/>
                    <a:pt x="915" y="474"/>
                    <a:pt x="915" y="477"/>
                  </a:cubicBezTo>
                  <a:cubicBezTo>
                    <a:pt x="914" y="479"/>
                    <a:pt x="910" y="480"/>
                    <a:pt x="910" y="483"/>
                  </a:cubicBezTo>
                  <a:cubicBezTo>
                    <a:pt x="909" y="486"/>
                    <a:pt x="906" y="486"/>
                    <a:pt x="906" y="488"/>
                  </a:cubicBezTo>
                  <a:cubicBezTo>
                    <a:pt x="906" y="490"/>
                    <a:pt x="901" y="490"/>
                    <a:pt x="899" y="488"/>
                  </a:cubicBezTo>
                  <a:cubicBezTo>
                    <a:pt x="897" y="486"/>
                    <a:pt x="894" y="491"/>
                    <a:pt x="892" y="491"/>
                  </a:cubicBezTo>
                  <a:cubicBezTo>
                    <a:pt x="890" y="491"/>
                    <a:pt x="891" y="495"/>
                    <a:pt x="891" y="497"/>
                  </a:cubicBezTo>
                  <a:cubicBezTo>
                    <a:pt x="892" y="499"/>
                    <a:pt x="890" y="501"/>
                    <a:pt x="892" y="504"/>
                  </a:cubicBezTo>
                  <a:cubicBezTo>
                    <a:pt x="892" y="505"/>
                    <a:pt x="892" y="508"/>
                    <a:pt x="892" y="511"/>
                  </a:cubicBezTo>
                  <a:cubicBezTo>
                    <a:pt x="895" y="509"/>
                    <a:pt x="898" y="508"/>
                    <a:pt x="899" y="508"/>
                  </a:cubicBezTo>
                  <a:cubicBezTo>
                    <a:pt x="902" y="508"/>
                    <a:pt x="905" y="513"/>
                    <a:pt x="908" y="513"/>
                  </a:cubicBezTo>
                  <a:cubicBezTo>
                    <a:pt x="911" y="513"/>
                    <a:pt x="927" y="503"/>
                    <a:pt x="927" y="501"/>
                  </a:cubicBezTo>
                  <a:cubicBezTo>
                    <a:pt x="927" y="500"/>
                    <a:pt x="936" y="491"/>
                    <a:pt x="940" y="487"/>
                  </a:cubicBezTo>
                  <a:cubicBezTo>
                    <a:pt x="944" y="482"/>
                    <a:pt x="949" y="476"/>
                    <a:pt x="951" y="471"/>
                  </a:cubicBezTo>
                  <a:cubicBezTo>
                    <a:pt x="953" y="468"/>
                    <a:pt x="959" y="462"/>
                    <a:pt x="960" y="459"/>
                  </a:cubicBezTo>
                  <a:cubicBezTo>
                    <a:pt x="961" y="457"/>
                    <a:pt x="962" y="457"/>
                    <a:pt x="965" y="451"/>
                  </a:cubicBezTo>
                  <a:cubicBezTo>
                    <a:pt x="968" y="446"/>
                    <a:pt x="968" y="431"/>
                    <a:pt x="968" y="430"/>
                  </a:cubicBezTo>
                  <a:cubicBezTo>
                    <a:pt x="969" y="429"/>
                    <a:pt x="969" y="427"/>
                    <a:pt x="970" y="425"/>
                  </a:cubicBezTo>
                  <a:cubicBezTo>
                    <a:pt x="971" y="424"/>
                    <a:pt x="971" y="421"/>
                    <a:pt x="973" y="419"/>
                  </a:cubicBezTo>
                  <a:cubicBezTo>
                    <a:pt x="975" y="417"/>
                    <a:pt x="975" y="416"/>
                    <a:pt x="974" y="414"/>
                  </a:cubicBezTo>
                  <a:cubicBezTo>
                    <a:pt x="974" y="413"/>
                    <a:pt x="974" y="409"/>
                    <a:pt x="974" y="408"/>
                  </a:cubicBezTo>
                  <a:cubicBezTo>
                    <a:pt x="973" y="407"/>
                    <a:pt x="973" y="406"/>
                    <a:pt x="975" y="406"/>
                  </a:cubicBezTo>
                  <a:cubicBezTo>
                    <a:pt x="976" y="405"/>
                    <a:pt x="974" y="403"/>
                    <a:pt x="972" y="402"/>
                  </a:cubicBezTo>
                  <a:cubicBezTo>
                    <a:pt x="970" y="401"/>
                    <a:pt x="967" y="400"/>
                    <a:pt x="967" y="398"/>
                  </a:cubicBezTo>
                  <a:cubicBezTo>
                    <a:pt x="967" y="395"/>
                    <a:pt x="963" y="393"/>
                    <a:pt x="961" y="393"/>
                  </a:cubicBezTo>
                  <a:cubicBezTo>
                    <a:pt x="958" y="393"/>
                    <a:pt x="953" y="391"/>
                    <a:pt x="954" y="393"/>
                  </a:cubicBezTo>
                  <a:cubicBezTo>
                    <a:pt x="954" y="395"/>
                    <a:pt x="954" y="396"/>
                    <a:pt x="952" y="396"/>
                  </a:cubicBezTo>
                  <a:cubicBezTo>
                    <a:pt x="951" y="396"/>
                    <a:pt x="950" y="397"/>
                    <a:pt x="949" y="399"/>
                  </a:cubicBezTo>
                  <a:cubicBezTo>
                    <a:pt x="947" y="401"/>
                    <a:pt x="942" y="402"/>
                    <a:pt x="944" y="399"/>
                  </a:cubicBezTo>
                  <a:cubicBezTo>
                    <a:pt x="947" y="397"/>
                    <a:pt x="943" y="397"/>
                    <a:pt x="944" y="395"/>
                  </a:cubicBezTo>
                  <a:cubicBezTo>
                    <a:pt x="944" y="392"/>
                    <a:pt x="946" y="390"/>
                    <a:pt x="944" y="391"/>
                  </a:cubicBezTo>
                  <a:cubicBezTo>
                    <a:pt x="941" y="393"/>
                    <a:pt x="941" y="397"/>
                    <a:pt x="939" y="397"/>
                  </a:cubicBezTo>
                  <a:cubicBezTo>
                    <a:pt x="936" y="398"/>
                    <a:pt x="937" y="391"/>
                    <a:pt x="938" y="389"/>
                  </a:cubicBezTo>
                  <a:cubicBezTo>
                    <a:pt x="938" y="387"/>
                    <a:pt x="934" y="389"/>
                    <a:pt x="929" y="389"/>
                  </a:cubicBezTo>
                  <a:cubicBezTo>
                    <a:pt x="924" y="388"/>
                    <a:pt x="925" y="385"/>
                    <a:pt x="929" y="383"/>
                  </a:cubicBezTo>
                  <a:cubicBezTo>
                    <a:pt x="933" y="381"/>
                    <a:pt x="932" y="379"/>
                    <a:pt x="934" y="378"/>
                  </a:cubicBezTo>
                  <a:cubicBezTo>
                    <a:pt x="936" y="377"/>
                    <a:pt x="942" y="373"/>
                    <a:pt x="945" y="372"/>
                  </a:cubicBezTo>
                  <a:cubicBezTo>
                    <a:pt x="948" y="370"/>
                    <a:pt x="948" y="368"/>
                    <a:pt x="949" y="366"/>
                  </a:cubicBezTo>
                  <a:cubicBezTo>
                    <a:pt x="950" y="364"/>
                    <a:pt x="955" y="361"/>
                    <a:pt x="961" y="357"/>
                  </a:cubicBezTo>
                  <a:cubicBezTo>
                    <a:pt x="966" y="353"/>
                    <a:pt x="968" y="351"/>
                    <a:pt x="969" y="348"/>
                  </a:cubicBezTo>
                  <a:cubicBezTo>
                    <a:pt x="971" y="346"/>
                    <a:pt x="978" y="342"/>
                    <a:pt x="978" y="341"/>
                  </a:cubicBezTo>
                  <a:cubicBezTo>
                    <a:pt x="978" y="339"/>
                    <a:pt x="987" y="334"/>
                    <a:pt x="993" y="333"/>
                  </a:cubicBezTo>
                  <a:cubicBezTo>
                    <a:pt x="999" y="332"/>
                    <a:pt x="1009" y="333"/>
                    <a:pt x="1011" y="335"/>
                  </a:cubicBezTo>
                  <a:cubicBezTo>
                    <a:pt x="1013" y="337"/>
                    <a:pt x="1014" y="336"/>
                    <a:pt x="1015" y="335"/>
                  </a:cubicBezTo>
                  <a:cubicBezTo>
                    <a:pt x="1016" y="334"/>
                    <a:pt x="1018" y="334"/>
                    <a:pt x="1022" y="335"/>
                  </a:cubicBezTo>
                  <a:cubicBezTo>
                    <a:pt x="1027" y="335"/>
                    <a:pt x="1027" y="333"/>
                    <a:pt x="1030" y="334"/>
                  </a:cubicBezTo>
                  <a:cubicBezTo>
                    <a:pt x="1033" y="334"/>
                    <a:pt x="1035" y="335"/>
                    <a:pt x="1037" y="332"/>
                  </a:cubicBezTo>
                  <a:cubicBezTo>
                    <a:pt x="1039" y="328"/>
                    <a:pt x="1046" y="329"/>
                    <a:pt x="1048" y="330"/>
                  </a:cubicBezTo>
                  <a:cubicBezTo>
                    <a:pt x="1050" y="332"/>
                    <a:pt x="1051" y="333"/>
                    <a:pt x="1054" y="332"/>
                  </a:cubicBezTo>
                  <a:cubicBezTo>
                    <a:pt x="1057" y="330"/>
                    <a:pt x="1057" y="334"/>
                    <a:pt x="1060" y="334"/>
                  </a:cubicBezTo>
                  <a:cubicBezTo>
                    <a:pt x="1063" y="335"/>
                    <a:pt x="1061" y="337"/>
                    <a:pt x="1058" y="337"/>
                  </a:cubicBezTo>
                  <a:cubicBezTo>
                    <a:pt x="1056" y="337"/>
                    <a:pt x="1053" y="338"/>
                    <a:pt x="1056" y="340"/>
                  </a:cubicBezTo>
                  <a:cubicBezTo>
                    <a:pt x="1059" y="341"/>
                    <a:pt x="1062" y="338"/>
                    <a:pt x="1064" y="338"/>
                  </a:cubicBezTo>
                  <a:cubicBezTo>
                    <a:pt x="1066" y="339"/>
                    <a:pt x="1069" y="339"/>
                    <a:pt x="1072" y="337"/>
                  </a:cubicBezTo>
                  <a:cubicBezTo>
                    <a:pt x="1075" y="335"/>
                    <a:pt x="1076" y="339"/>
                    <a:pt x="1078" y="337"/>
                  </a:cubicBezTo>
                  <a:cubicBezTo>
                    <a:pt x="1080" y="335"/>
                    <a:pt x="1084" y="335"/>
                    <a:pt x="1086" y="335"/>
                  </a:cubicBezTo>
                  <a:cubicBezTo>
                    <a:pt x="1088" y="335"/>
                    <a:pt x="1087" y="332"/>
                    <a:pt x="1083" y="332"/>
                  </a:cubicBezTo>
                  <a:cubicBezTo>
                    <a:pt x="1080" y="332"/>
                    <a:pt x="1080" y="330"/>
                    <a:pt x="1083" y="326"/>
                  </a:cubicBezTo>
                  <a:cubicBezTo>
                    <a:pt x="1085" y="321"/>
                    <a:pt x="1091" y="318"/>
                    <a:pt x="1094" y="315"/>
                  </a:cubicBezTo>
                  <a:cubicBezTo>
                    <a:pt x="1098" y="312"/>
                    <a:pt x="1100" y="314"/>
                    <a:pt x="1100" y="312"/>
                  </a:cubicBezTo>
                  <a:cubicBezTo>
                    <a:pt x="1100" y="310"/>
                    <a:pt x="1102" y="304"/>
                    <a:pt x="1105" y="304"/>
                  </a:cubicBezTo>
                  <a:cubicBezTo>
                    <a:pt x="1107" y="304"/>
                    <a:pt x="1114" y="305"/>
                    <a:pt x="1118" y="303"/>
                  </a:cubicBezTo>
                  <a:cubicBezTo>
                    <a:pt x="1122" y="301"/>
                    <a:pt x="1121" y="305"/>
                    <a:pt x="1123" y="305"/>
                  </a:cubicBezTo>
                  <a:cubicBezTo>
                    <a:pt x="1125" y="306"/>
                    <a:pt x="1127" y="302"/>
                    <a:pt x="1129" y="303"/>
                  </a:cubicBezTo>
                  <a:cubicBezTo>
                    <a:pt x="1131" y="304"/>
                    <a:pt x="1126" y="307"/>
                    <a:pt x="1125" y="311"/>
                  </a:cubicBezTo>
                  <a:cubicBezTo>
                    <a:pt x="1124" y="314"/>
                    <a:pt x="1127" y="313"/>
                    <a:pt x="1129" y="314"/>
                  </a:cubicBezTo>
                  <a:cubicBezTo>
                    <a:pt x="1132" y="315"/>
                    <a:pt x="1127" y="316"/>
                    <a:pt x="1127" y="317"/>
                  </a:cubicBezTo>
                  <a:cubicBezTo>
                    <a:pt x="1128" y="318"/>
                    <a:pt x="1132" y="318"/>
                    <a:pt x="1137" y="313"/>
                  </a:cubicBezTo>
                  <a:cubicBezTo>
                    <a:pt x="1142" y="308"/>
                    <a:pt x="1147" y="306"/>
                    <a:pt x="1150" y="306"/>
                  </a:cubicBezTo>
                  <a:cubicBezTo>
                    <a:pt x="1154" y="307"/>
                    <a:pt x="1152" y="303"/>
                    <a:pt x="1152" y="299"/>
                  </a:cubicBezTo>
                  <a:cubicBezTo>
                    <a:pt x="1152" y="294"/>
                    <a:pt x="1163" y="292"/>
                    <a:pt x="1166" y="294"/>
                  </a:cubicBezTo>
                  <a:cubicBezTo>
                    <a:pt x="1169" y="295"/>
                    <a:pt x="1169" y="296"/>
                    <a:pt x="1166" y="296"/>
                  </a:cubicBezTo>
                  <a:cubicBezTo>
                    <a:pt x="1163" y="295"/>
                    <a:pt x="1160" y="298"/>
                    <a:pt x="1160" y="302"/>
                  </a:cubicBezTo>
                  <a:cubicBezTo>
                    <a:pt x="1160" y="306"/>
                    <a:pt x="1157" y="307"/>
                    <a:pt x="1158" y="309"/>
                  </a:cubicBezTo>
                  <a:cubicBezTo>
                    <a:pt x="1160" y="310"/>
                    <a:pt x="1156" y="311"/>
                    <a:pt x="1156" y="312"/>
                  </a:cubicBezTo>
                  <a:cubicBezTo>
                    <a:pt x="1156" y="314"/>
                    <a:pt x="1156" y="315"/>
                    <a:pt x="1154" y="316"/>
                  </a:cubicBezTo>
                  <a:cubicBezTo>
                    <a:pt x="1151" y="317"/>
                    <a:pt x="1143" y="317"/>
                    <a:pt x="1143" y="320"/>
                  </a:cubicBezTo>
                  <a:cubicBezTo>
                    <a:pt x="1143" y="324"/>
                    <a:pt x="1139" y="324"/>
                    <a:pt x="1136" y="328"/>
                  </a:cubicBezTo>
                  <a:cubicBezTo>
                    <a:pt x="1134" y="332"/>
                    <a:pt x="1127" y="334"/>
                    <a:pt x="1122" y="341"/>
                  </a:cubicBezTo>
                  <a:cubicBezTo>
                    <a:pt x="1117" y="349"/>
                    <a:pt x="1108" y="349"/>
                    <a:pt x="1108" y="350"/>
                  </a:cubicBezTo>
                  <a:cubicBezTo>
                    <a:pt x="1108" y="352"/>
                    <a:pt x="1103" y="352"/>
                    <a:pt x="1101" y="352"/>
                  </a:cubicBezTo>
                  <a:cubicBezTo>
                    <a:pt x="1099" y="352"/>
                    <a:pt x="1103" y="357"/>
                    <a:pt x="1098" y="362"/>
                  </a:cubicBezTo>
                  <a:cubicBezTo>
                    <a:pt x="1094" y="367"/>
                    <a:pt x="1091" y="373"/>
                    <a:pt x="1091" y="380"/>
                  </a:cubicBezTo>
                  <a:cubicBezTo>
                    <a:pt x="1091" y="387"/>
                    <a:pt x="1093" y="406"/>
                    <a:pt x="1095" y="410"/>
                  </a:cubicBezTo>
                  <a:cubicBezTo>
                    <a:pt x="1097" y="413"/>
                    <a:pt x="1096" y="422"/>
                    <a:pt x="1098" y="424"/>
                  </a:cubicBezTo>
                  <a:cubicBezTo>
                    <a:pt x="1099" y="425"/>
                    <a:pt x="1099" y="428"/>
                    <a:pt x="1100" y="429"/>
                  </a:cubicBezTo>
                  <a:cubicBezTo>
                    <a:pt x="1101" y="430"/>
                    <a:pt x="1105" y="425"/>
                    <a:pt x="1108" y="422"/>
                  </a:cubicBezTo>
                  <a:cubicBezTo>
                    <a:pt x="1111" y="420"/>
                    <a:pt x="1110" y="419"/>
                    <a:pt x="1112" y="418"/>
                  </a:cubicBezTo>
                  <a:cubicBezTo>
                    <a:pt x="1114" y="416"/>
                    <a:pt x="1114" y="411"/>
                    <a:pt x="1114" y="409"/>
                  </a:cubicBezTo>
                  <a:cubicBezTo>
                    <a:pt x="1115" y="408"/>
                    <a:pt x="1118" y="407"/>
                    <a:pt x="1120" y="406"/>
                  </a:cubicBezTo>
                  <a:cubicBezTo>
                    <a:pt x="1121" y="404"/>
                    <a:pt x="1124" y="405"/>
                    <a:pt x="1126" y="404"/>
                  </a:cubicBezTo>
                  <a:cubicBezTo>
                    <a:pt x="1127" y="404"/>
                    <a:pt x="1125" y="400"/>
                    <a:pt x="1125" y="398"/>
                  </a:cubicBezTo>
                  <a:cubicBezTo>
                    <a:pt x="1124" y="395"/>
                    <a:pt x="1130" y="392"/>
                    <a:pt x="1133" y="390"/>
                  </a:cubicBezTo>
                  <a:cubicBezTo>
                    <a:pt x="1135" y="388"/>
                    <a:pt x="1139" y="392"/>
                    <a:pt x="1142" y="389"/>
                  </a:cubicBezTo>
                  <a:cubicBezTo>
                    <a:pt x="1145" y="386"/>
                    <a:pt x="1142" y="382"/>
                    <a:pt x="1141" y="381"/>
                  </a:cubicBezTo>
                  <a:cubicBezTo>
                    <a:pt x="1140" y="379"/>
                    <a:pt x="1144" y="372"/>
                    <a:pt x="1146" y="371"/>
                  </a:cubicBezTo>
                  <a:cubicBezTo>
                    <a:pt x="1149" y="370"/>
                    <a:pt x="1150" y="373"/>
                    <a:pt x="1153" y="371"/>
                  </a:cubicBezTo>
                  <a:cubicBezTo>
                    <a:pt x="1155" y="368"/>
                    <a:pt x="1151" y="365"/>
                    <a:pt x="1149" y="365"/>
                  </a:cubicBezTo>
                  <a:cubicBezTo>
                    <a:pt x="1147" y="365"/>
                    <a:pt x="1147" y="359"/>
                    <a:pt x="1151" y="356"/>
                  </a:cubicBezTo>
                  <a:cubicBezTo>
                    <a:pt x="1154" y="353"/>
                    <a:pt x="1153" y="353"/>
                    <a:pt x="1150" y="352"/>
                  </a:cubicBezTo>
                  <a:cubicBezTo>
                    <a:pt x="1148" y="351"/>
                    <a:pt x="1147" y="352"/>
                    <a:pt x="1145" y="352"/>
                  </a:cubicBezTo>
                  <a:cubicBezTo>
                    <a:pt x="1143" y="352"/>
                    <a:pt x="1141" y="348"/>
                    <a:pt x="1144" y="344"/>
                  </a:cubicBezTo>
                  <a:cubicBezTo>
                    <a:pt x="1147" y="340"/>
                    <a:pt x="1150" y="340"/>
                    <a:pt x="1151" y="337"/>
                  </a:cubicBezTo>
                  <a:cubicBezTo>
                    <a:pt x="1152" y="333"/>
                    <a:pt x="1156" y="328"/>
                    <a:pt x="1157" y="327"/>
                  </a:cubicBezTo>
                  <a:cubicBezTo>
                    <a:pt x="1158" y="325"/>
                    <a:pt x="1162" y="327"/>
                    <a:pt x="1164" y="326"/>
                  </a:cubicBezTo>
                  <a:cubicBezTo>
                    <a:pt x="1166" y="326"/>
                    <a:pt x="1165" y="330"/>
                    <a:pt x="1167" y="328"/>
                  </a:cubicBezTo>
                  <a:cubicBezTo>
                    <a:pt x="1169" y="326"/>
                    <a:pt x="1173" y="320"/>
                    <a:pt x="1175" y="320"/>
                  </a:cubicBezTo>
                  <a:cubicBezTo>
                    <a:pt x="1178" y="320"/>
                    <a:pt x="1176" y="324"/>
                    <a:pt x="1177" y="327"/>
                  </a:cubicBezTo>
                  <a:cubicBezTo>
                    <a:pt x="1178" y="330"/>
                    <a:pt x="1179" y="326"/>
                    <a:pt x="1184" y="323"/>
                  </a:cubicBezTo>
                  <a:cubicBezTo>
                    <a:pt x="1190" y="319"/>
                    <a:pt x="1201" y="320"/>
                    <a:pt x="1205" y="321"/>
                  </a:cubicBezTo>
                  <a:cubicBezTo>
                    <a:pt x="1208" y="323"/>
                    <a:pt x="1209" y="327"/>
                    <a:pt x="1210" y="326"/>
                  </a:cubicBezTo>
                  <a:cubicBezTo>
                    <a:pt x="1213" y="326"/>
                    <a:pt x="1211" y="322"/>
                    <a:pt x="1214" y="322"/>
                  </a:cubicBezTo>
                  <a:cubicBezTo>
                    <a:pt x="1217" y="321"/>
                    <a:pt x="1222" y="318"/>
                    <a:pt x="1225" y="315"/>
                  </a:cubicBezTo>
                  <a:cubicBezTo>
                    <a:pt x="1229" y="312"/>
                    <a:pt x="1228" y="314"/>
                    <a:pt x="1230" y="312"/>
                  </a:cubicBezTo>
                  <a:cubicBezTo>
                    <a:pt x="1232" y="309"/>
                    <a:pt x="1234" y="310"/>
                    <a:pt x="1235" y="309"/>
                  </a:cubicBezTo>
                  <a:cubicBezTo>
                    <a:pt x="1235" y="307"/>
                    <a:pt x="1241" y="304"/>
                    <a:pt x="1248" y="303"/>
                  </a:cubicBezTo>
                  <a:cubicBezTo>
                    <a:pt x="1256" y="301"/>
                    <a:pt x="1266" y="296"/>
                    <a:pt x="1265" y="294"/>
                  </a:cubicBezTo>
                  <a:cubicBezTo>
                    <a:pt x="1265" y="293"/>
                    <a:pt x="1268" y="292"/>
                    <a:pt x="1268" y="294"/>
                  </a:cubicBezTo>
                  <a:cubicBezTo>
                    <a:pt x="1269" y="295"/>
                    <a:pt x="1272" y="295"/>
                    <a:pt x="1275" y="296"/>
                  </a:cubicBezTo>
                  <a:cubicBezTo>
                    <a:pt x="1279" y="296"/>
                    <a:pt x="1281" y="298"/>
                    <a:pt x="1284" y="295"/>
                  </a:cubicBezTo>
                  <a:cubicBezTo>
                    <a:pt x="1287" y="292"/>
                    <a:pt x="1284" y="291"/>
                    <a:pt x="1284" y="288"/>
                  </a:cubicBezTo>
                  <a:cubicBezTo>
                    <a:pt x="1284" y="286"/>
                    <a:pt x="1279" y="283"/>
                    <a:pt x="1279" y="281"/>
                  </a:cubicBezTo>
                  <a:cubicBezTo>
                    <a:pt x="1280" y="278"/>
                    <a:pt x="1275" y="272"/>
                    <a:pt x="1274" y="273"/>
                  </a:cubicBezTo>
                  <a:cubicBezTo>
                    <a:pt x="1273" y="274"/>
                    <a:pt x="1269" y="272"/>
                    <a:pt x="1269" y="270"/>
                  </a:cubicBezTo>
                  <a:cubicBezTo>
                    <a:pt x="1269" y="268"/>
                    <a:pt x="1269" y="266"/>
                    <a:pt x="1267" y="267"/>
                  </a:cubicBezTo>
                  <a:cubicBezTo>
                    <a:pt x="1264" y="269"/>
                    <a:pt x="1261" y="268"/>
                    <a:pt x="1260" y="266"/>
                  </a:cubicBezTo>
                  <a:cubicBezTo>
                    <a:pt x="1259" y="264"/>
                    <a:pt x="1264" y="262"/>
                    <a:pt x="1268" y="264"/>
                  </a:cubicBezTo>
                  <a:cubicBezTo>
                    <a:pt x="1271" y="265"/>
                    <a:pt x="1270" y="267"/>
                    <a:pt x="1272" y="268"/>
                  </a:cubicBezTo>
                  <a:cubicBezTo>
                    <a:pt x="1274" y="269"/>
                    <a:pt x="1279" y="268"/>
                    <a:pt x="1281" y="267"/>
                  </a:cubicBezTo>
                  <a:cubicBezTo>
                    <a:pt x="1284" y="266"/>
                    <a:pt x="1291" y="264"/>
                    <a:pt x="1292" y="262"/>
                  </a:cubicBezTo>
                  <a:cubicBezTo>
                    <a:pt x="1293" y="259"/>
                    <a:pt x="1292" y="259"/>
                    <a:pt x="1294" y="257"/>
                  </a:cubicBezTo>
                  <a:cubicBezTo>
                    <a:pt x="1297" y="256"/>
                    <a:pt x="1295" y="254"/>
                    <a:pt x="1293" y="253"/>
                  </a:cubicBezTo>
                  <a:cubicBezTo>
                    <a:pt x="1291" y="252"/>
                    <a:pt x="1291" y="249"/>
                    <a:pt x="1293" y="249"/>
                  </a:cubicBezTo>
                  <a:cubicBezTo>
                    <a:pt x="1296" y="249"/>
                    <a:pt x="1295" y="246"/>
                    <a:pt x="1296" y="246"/>
                  </a:cubicBezTo>
                  <a:cubicBezTo>
                    <a:pt x="1298" y="246"/>
                    <a:pt x="1298" y="247"/>
                    <a:pt x="1301" y="246"/>
                  </a:cubicBezTo>
                  <a:cubicBezTo>
                    <a:pt x="1303" y="245"/>
                    <a:pt x="1301" y="248"/>
                    <a:pt x="1300" y="250"/>
                  </a:cubicBezTo>
                  <a:cubicBezTo>
                    <a:pt x="1298" y="252"/>
                    <a:pt x="1302" y="254"/>
                    <a:pt x="1302" y="256"/>
                  </a:cubicBezTo>
                  <a:cubicBezTo>
                    <a:pt x="1303" y="257"/>
                    <a:pt x="1308" y="257"/>
                    <a:pt x="1311" y="256"/>
                  </a:cubicBezTo>
                  <a:cubicBezTo>
                    <a:pt x="1314" y="254"/>
                    <a:pt x="1323" y="258"/>
                    <a:pt x="1323" y="260"/>
                  </a:cubicBezTo>
                  <a:cubicBezTo>
                    <a:pt x="1324" y="262"/>
                    <a:pt x="1325" y="265"/>
                    <a:pt x="1329" y="267"/>
                  </a:cubicBezTo>
                  <a:cubicBezTo>
                    <a:pt x="1333" y="269"/>
                    <a:pt x="1336" y="268"/>
                    <a:pt x="1337" y="270"/>
                  </a:cubicBezTo>
                  <a:cubicBezTo>
                    <a:pt x="1338" y="272"/>
                    <a:pt x="1339" y="272"/>
                    <a:pt x="1341" y="272"/>
                  </a:cubicBezTo>
                  <a:cubicBezTo>
                    <a:pt x="1344" y="272"/>
                    <a:pt x="1345" y="274"/>
                    <a:pt x="1346" y="272"/>
                  </a:cubicBezTo>
                  <a:cubicBezTo>
                    <a:pt x="1348" y="271"/>
                    <a:pt x="1349" y="273"/>
                    <a:pt x="1351" y="272"/>
                  </a:cubicBezTo>
                  <a:cubicBezTo>
                    <a:pt x="1353" y="270"/>
                    <a:pt x="1346" y="269"/>
                    <a:pt x="1347" y="267"/>
                  </a:cubicBezTo>
                  <a:cubicBezTo>
                    <a:pt x="1348" y="266"/>
                    <a:pt x="1349" y="268"/>
                    <a:pt x="1351" y="268"/>
                  </a:cubicBezTo>
                  <a:cubicBezTo>
                    <a:pt x="1353" y="268"/>
                    <a:pt x="1351" y="264"/>
                    <a:pt x="1352" y="264"/>
                  </a:cubicBezTo>
                  <a:cubicBezTo>
                    <a:pt x="1353" y="264"/>
                    <a:pt x="1352" y="257"/>
                    <a:pt x="1351" y="256"/>
                  </a:cubicBezTo>
                  <a:cubicBezTo>
                    <a:pt x="1349" y="256"/>
                    <a:pt x="1350" y="253"/>
                    <a:pt x="1353" y="255"/>
                  </a:cubicBezTo>
                  <a:cubicBezTo>
                    <a:pt x="1356" y="257"/>
                    <a:pt x="1360" y="257"/>
                    <a:pt x="1362" y="257"/>
                  </a:cubicBezTo>
                  <a:cubicBezTo>
                    <a:pt x="1364" y="257"/>
                    <a:pt x="1362" y="255"/>
                    <a:pt x="1360" y="255"/>
                  </a:cubicBezTo>
                  <a:cubicBezTo>
                    <a:pt x="1358" y="255"/>
                    <a:pt x="1361" y="253"/>
                    <a:pt x="1362" y="254"/>
                  </a:cubicBezTo>
                  <a:cubicBezTo>
                    <a:pt x="1363" y="255"/>
                    <a:pt x="1366" y="256"/>
                    <a:pt x="1366" y="255"/>
                  </a:cubicBezTo>
                  <a:cubicBezTo>
                    <a:pt x="1367" y="253"/>
                    <a:pt x="1368" y="250"/>
                    <a:pt x="1371" y="250"/>
                  </a:cubicBezTo>
                  <a:cubicBezTo>
                    <a:pt x="1373" y="250"/>
                    <a:pt x="1374" y="249"/>
                    <a:pt x="1372" y="248"/>
                  </a:cubicBezTo>
                  <a:close/>
                  <a:moveTo>
                    <a:pt x="708" y="404"/>
                  </a:moveTo>
                  <a:cubicBezTo>
                    <a:pt x="702" y="410"/>
                    <a:pt x="688" y="412"/>
                    <a:pt x="688" y="417"/>
                  </a:cubicBezTo>
                  <a:cubicBezTo>
                    <a:pt x="688" y="422"/>
                    <a:pt x="672" y="424"/>
                    <a:pt x="670" y="422"/>
                  </a:cubicBezTo>
                  <a:cubicBezTo>
                    <a:pt x="669" y="420"/>
                    <a:pt x="682" y="419"/>
                    <a:pt x="686" y="412"/>
                  </a:cubicBezTo>
                  <a:cubicBezTo>
                    <a:pt x="689" y="405"/>
                    <a:pt x="701" y="401"/>
                    <a:pt x="707" y="392"/>
                  </a:cubicBezTo>
                  <a:cubicBezTo>
                    <a:pt x="711" y="385"/>
                    <a:pt x="715" y="375"/>
                    <a:pt x="717" y="376"/>
                  </a:cubicBezTo>
                  <a:cubicBezTo>
                    <a:pt x="720" y="376"/>
                    <a:pt x="715" y="398"/>
                    <a:pt x="708" y="404"/>
                  </a:cubicBezTo>
                  <a:close/>
                  <a:moveTo>
                    <a:pt x="739" y="125"/>
                  </a:moveTo>
                  <a:cubicBezTo>
                    <a:pt x="738" y="127"/>
                    <a:pt x="733" y="127"/>
                    <a:pt x="734" y="129"/>
                  </a:cubicBezTo>
                  <a:cubicBezTo>
                    <a:pt x="736" y="132"/>
                    <a:pt x="748" y="130"/>
                    <a:pt x="748" y="126"/>
                  </a:cubicBezTo>
                  <a:cubicBezTo>
                    <a:pt x="749" y="122"/>
                    <a:pt x="740" y="123"/>
                    <a:pt x="739" y="125"/>
                  </a:cubicBezTo>
                  <a:close/>
                  <a:moveTo>
                    <a:pt x="306" y="7"/>
                  </a:moveTo>
                  <a:cubicBezTo>
                    <a:pt x="311" y="7"/>
                    <a:pt x="310" y="4"/>
                    <a:pt x="313" y="4"/>
                  </a:cubicBezTo>
                  <a:cubicBezTo>
                    <a:pt x="317" y="5"/>
                    <a:pt x="322" y="4"/>
                    <a:pt x="320" y="2"/>
                  </a:cubicBezTo>
                  <a:cubicBezTo>
                    <a:pt x="318" y="0"/>
                    <a:pt x="305" y="1"/>
                    <a:pt x="306" y="3"/>
                  </a:cubicBezTo>
                  <a:cubicBezTo>
                    <a:pt x="308" y="4"/>
                    <a:pt x="295" y="4"/>
                    <a:pt x="295" y="4"/>
                  </a:cubicBezTo>
                  <a:cubicBezTo>
                    <a:pt x="296" y="6"/>
                    <a:pt x="300" y="7"/>
                    <a:pt x="306" y="7"/>
                  </a:cubicBezTo>
                  <a:close/>
                  <a:moveTo>
                    <a:pt x="276" y="23"/>
                  </a:moveTo>
                  <a:cubicBezTo>
                    <a:pt x="276" y="19"/>
                    <a:pt x="264" y="24"/>
                    <a:pt x="266" y="24"/>
                  </a:cubicBezTo>
                  <a:cubicBezTo>
                    <a:pt x="268" y="25"/>
                    <a:pt x="276" y="27"/>
                    <a:pt x="276" y="23"/>
                  </a:cubicBezTo>
                  <a:close/>
                  <a:moveTo>
                    <a:pt x="307" y="20"/>
                  </a:moveTo>
                  <a:cubicBezTo>
                    <a:pt x="308" y="22"/>
                    <a:pt x="306" y="22"/>
                    <a:pt x="301" y="22"/>
                  </a:cubicBezTo>
                  <a:cubicBezTo>
                    <a:pt x="296" y="22"/>
                    <a:pt x="294" y="25"/>
                    <a:pt x="296" y="27"/>
                  </a:cubicBezTo>
                  <a:cubicBezTo>
                    <a:pt x="299" y="29"/>
                    <a:pt x="312" y="28"/>
                    <a:pt x="314" y="26"/>
                  </a:cubicBezTo>
                  <a:cubicBezTo>
                    <a:pt x="316" y="23"/>
                    <a:pt x="321" y="25"/>
                    <a:pt x="322" y="22"/>
                  </a:cubicBezTo>
                  <a:cubicBezTo>
                    <a:pt x="323" y="19"/>
                    <a:pt x="306" y="18"/>
                    <a:pt x="307" y="20"/>
                  </a:cubicBezTo>
                  <a:close/>
                  <a:moveTo>
                    <a:pt x="347" y="16"/>
                  </a:moveTo>
                  <a:cubicBezTo>
                    <a:pt x="349" y="13"/>
                    <a:pt x="344" y="13"/>
                    <a:pt x="344" y="11"/>
                  </a:cubicBezTo>
                  <a:cubicBezTo>
                    <a:pt x="343" y="9"/>
                    <a:pt x="330" y="9"/>
                    <a:pt x="331" y="11"/>
                  </a:cubicBezTo>
                  <a:cubicBezTo>
                    <a:pt x="332" y="13"/>
                    <a:pt x="322" y="16"/>
                    <a:pt x="325" y="18"/>
                  </a:cubicBezTo>
                  <a:cubicBezTo>
                    <a:pt x="330" y="23"/>
                    <a:pt x="346" y="18"/>
                    <a:pt x="347" y="16"/>
                  </a:cubicBezTo>
                  <a:close/>
                  <a:moveTo>
                    <a:pt x="310" y="12"/>
                  </a:moveTo>
                  <a:cubicBezTo>
                    <a:pt x="310" y="7"/>
                    <a:pt x="302" y="11"/>
                    <a:pt x="296" y="8"/>
                  </a:cubicBezTo>
                  <a:cubicBezTo>
                    <a:pt x="290" y="6"/>
                    <a:pt x="286" y="6"/>
                    <a:pt x="290" y="9"/>
                  </a:cubicBezTo>
                  <a:cubicBezTo>
                    <a:pt x="292" y="11"/>
                    <a:pt x="280" y="12"/>
                    <a:pt x="282" y="14"/>
                  </a:cubicBezTo>
                  <a:cubicBezTo>
                    <a:pt x="286" y="19"/>
                    <a:pt x="309" y="17"/>
                    <a:pt x="310" y="12"/>
                  </a:cubicBezTo>
                  <a:close/>
                  <a:moveTo>
                    <a:pt x="274" y="144"/>
                  </a:moveTo>
                  <a:cubicBezTo>
                    <a:pt x="274" y="146"/>
                    <a:pt x="273" y="148"/>
                    <a:pt x="269" y="148"/>
                  </a:cubicBezTo>
                  <a:cubicBezTo>
                    <a:pt x="264" y="148"/>
                    <a:pt x="271" y="151"/>
                    <a:pt x="271" y="153"/>
                  </a:cubicBezTo>
                  <a:cubicBezTo>
                    <a:pt x="272" y="156"/>
                    <a:pt x="267" y="154"/>
                    <a:pt x="266" y="158"/>
                  </a:cubicBezTo>
                  <a:cubicBezTo>
                    <a:pt x="266" y="162"/>
                    <a:pt x="258" y="158"/>
                    <a:pt x="256" y="163"/>
                  </a:cubicBezTo>
                  <a:cubicBezTo>
                    <a:pt x="255" y="169"/>
                    <a:pt x="261" y="168"/>
                    <a:pt x="265" y="168"/>
                  </a:cubicBezTo>
                  <a:cubicBezTo>
                    <a:pt x="268" y="168"/>
                    <a:pt x="263" y="172"/>
                    <a:pt x="266" y="174"/>
                  </a:cubicBezTo>
                  <a:cubicBezTo>
                    <a:pt x="269" y="176"/>
                    <a:pt x="271" y="175"/>
                    <a:pt x="269" y="171"/>
                  </a:cubicBezTo>
                  <a:cubicBezTo>
                    <a:pt x="267" y="167"/>
                    <a:pt x="279" y="173"/>
                    <a:pt x="275" y="176"/>
                  </a:cubicBezTo>
                  <a:cubicBezTo>
                    <a:pt x="272" y="179"/>
                    <a:pt x="281" y="181"/>
                    <a:pt x="286" y="182"/>
                  </a:cubicBezTo>
                  <a:cubicBezTo>
                    <a:pt x="290" y="182"/>
                    <a:pt x="306" y="185"/>
                    <a:pt x="307" y="182"/>
                  </a:cubicBezTo>
                  <a:cubicBezTo>
                    <a:pt x="307" y="179"/>
                    <a:pt x="301" y="177"/>
                    <a:pt x="296" y="172"/>
                  </a:cubicBezTo>
                  <a:cubicBezTo>
                    <a:pt x="291" y="167"/>
                    <a:pt x="287" y="158"/>
                    <a:pt x="293" y="155"/>
                  </a:cubicBezTo>
                  <a:cubicBezTo>
                    <a:pt x="299" y="151"/>
                    <a:pt x="294" y="149"/>
                    <a:pt x="299" y="145"/>
                  </a:cubicBezTo>
                  <a:cubicBezTo>
                    <a:pt x="305" y="141"/>
                    <a:pt x="302" y="137"/>
                    <a:pt x="306" y="137"/>
                  </a:cubicBezTo>
                  <a:cubicBezTo>
                    <a:pt x="311" y="136"/>
                    <a:pt x="306" y="132"/>
                    <a:pt x="311" y="131"/>
                  </a:cubicBezTo>
                  <a:cubicBezTo>
                    <a:pt x="315" y="131"/>
                    <a:pt x="316" y="125"/>
                    <a:pt x="316" y="124"/>
                  </a:cubicBezTo>
                  <a:cubicBezTo>
                    <a:pt x="315" y="122"/>
                    <a:pt x="321" y="124"/>
                    <a:pt x="323" y="121"/>
                  </a:cubicBezTo>
                  <a:cubicBezTo>
                    <a:pt x="326" y="118"/>
                    <a:pt x="332" y="120"/>
                    <a:pt x="334" y="116"/>
                  </a:cubicBezTo>
                  <a:cubicBezTo>
                    <a:pt x="336" y="112"/>
                    <a:pt x="363" y="103"/>
                    <a:pt x="379" y="99"/>
                  </a:cubicBezTo>
                  <a:cubicBezTo>
                    <a:pt x="394" y="96"/>
                    <a:pt x="405" y="89"/>
                    <a:pt x="399" y="85"/>
                  </a:cubicBezTo>
                  <a:cubicBezTo>
                    <a:pt x="394" y="81"/>
                    <a:pt x="378" y="86"/>
                    <a:pt x="375" y="90"/>
                  </a:cubicBezTo>
                  <a:cubicBezTo>
                    <a:pt x="371" y="93"/>
                    <a:pt x="365" y="91"/>
                    <a:pt x="362" y="93"/>
                  </a:cubicBezTo>
                  <a:cubicBezTo>
                    <a:pt x="358" y="95"/>
                    <a:pt x="350" y="97"/>
                    <a:pt x="346" y="94"/>
                  </a:cubicBezTo>
                  <a:cubicBezTo>
                    <a:pt x="342" y="91"/>
                    <a:pt x="337" y="97"/>
                    <a:pt x="334" y="97"/>
                  </a:cubicBezTo>
                  <a:cubicBezTo>
                    <a:pt x="331" y="97"/>
                    <a:pt x="327" y="100"/>
                    <a:pt x="324" y="100"/>
                  </a:cubicBezTo>
                  <a:cubicBezTo>
                    <a:pt x="320" y="100"/>
                    <a:pt x="314" y="102"/>
                    <a:pt x="313" y="104"/>
                  </a:cubicBezTo>
                  <a:cubicBezTo>
                    <a:pt x="313" y="106"/>
                    <a:pt x="307" y="106"/>
                    <a:pt x="307" y="108"/>
                  </a:cubicBezTo>
                  <a:cubicBezTo>
                    <a:pt x="307" y="111"/>
                    <a:pt x="303" y="113"/>
                    <a:pt x="300" y="111"/>
                  </a:cubicBezTo>
                  <a:cubicBezTo>
                    <a:pt x="298" y="108"/>
                    <a:pt x="295" y="113"/>
                    <a:pt x="298" y="116"/>
                  </a:cubicBezTo>
                  <a:cubicBezTo>
                    <a:pt x="302" y="119"/>
                    <a:pt x="292" y="119"/>
                    <a:pt x="294" y="121"/>
                  </a:cubicBezTo>
                  <a:cubicBezTo>
                    <a:pt x="295" y="123"/>
                    <a:pt x="290" y="124"/>
                    <a:pt x="291" y="126"/>
                  </a:cubicBezTo>
                  <a:cubicBezTo>
                    <a:pt x="293" y="129"/>
                    <a:pt x="288" y="129"/>
                    <a:pt x="284" y="130"/>
                  </a:cubicBezTo>
                  <a:cubicBezTo>
                    <a:pt x="281" y="131"/>
                    <a:pt x="279" y="135"/>
                    <a:pt x="284" y="136"/>
                  </a:cubicBezTo>
                  <a:cubicBezTo>
                    <a:pt x="288" y="136"/>
                    <a:pt x="281" y="137"/>
                    <a:pt x="281" y="140"/>
                  </a:cubicBezTo>
                  <a:cubicBezTo>
                    <a:pt x="282" y="144"/>
                    <a:pt x="274" y="141"/>
                    <a:pt x="274" y="144"/>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34" name="Google Shape;2034;p124"/>
            <p:cNvSpPr/>
            <p:nvPr/>
          </p:nvSpPr>
          <p:spPr>
            <a:xfrm>
              <a:off x="4762500" y="698500"/>
              <a:ext cx="3832223" cy="1468438"/>
            </a:xfrm>
            <a:custGeom>
              <a:avLst/>
              <a:gdLst/>
              <a:ahLst/>
              <a:cxnLst/>
              <a:rect l="l" t="t" r="r" b="b"/>
              <a:pathLst>
                <a:path w="1374" h="527" extrusionOk="0">
                  <a:moveTo>
                    <a:pt x="21" y="381"/>
                  </a:moveTo>
                  <a:cubicBezTo>
                    <a:pt x="20" y="381"/>
                    <a:pt x="17" y="380"/>
                    <a:pt x="16" y="379"/>
                  </a:cubicBezTo>
                  <a:cubicBezTo>
                    <a:pt x="15" y="378"/>
                    <a:pt x="13" y="378"/>
                    <a:pt x="11" y="378"/>
                  </a:cubicBezTo>
                  <a:cubicBezTo>
                    <a:pt x="12" y="379"/>
                    <a:pt x="12" y="379"/>
                    <a:pt x="12" y="380"/>
                  </a:cubicBezTo>
                  <a:cubicBezTo>
                    <a:pt x="13" y="382"/>
                    <a:pt x="8" y="382"/>
                    <a:pt x="10" y="384"/>
                  </a:cubicBezTo>
                  <a:cubicBezTo>
                    <a:pt x="11" y="386"/>
                    <a:pt x="6" y="386"/>
                    <a:pt x="6" y="384"/>
                  </a:cubicBezTo>
                  <a:cubicBezTo>
                    <a:pt x="6" y="382"/>
                    <a:pt x="0" y="383"/>
                    <a:pt x="0" y="384"/>
                  </a:cubicBezTo>
                  <a:cubicBezTo>
                    <a:pt x="1" y="385"/>
                    <a:pt x="0" y="386"/>
                    <a:pt x="0" y="386"/>
                  </a:cubicBezTo>
                  <a:cubicBezTo>
                    <a:pt x="2" y="387"/>
                    <a:pt x="3" y="388"/>
                    <a:pt x="4" y="388"/>
                  </a:cubicBezTo>
                  <a:cubicBezTo>
                    <a:pt x="5" y="388"/>
                    <a:pt x="19" y="390"/>
                    <a:pt x="25" y="389"/>
                  </a:cubicBezTo>
                  <a:cubicBezTo>
                    <a:pt x="25" y="388"/>
                    <a:pt x="25" y="385"/>
                    <a:pt x="25" y="383"/>
                  </a:cubicBezTo>
                  <a:cubicBezTo>
                    <a:pt x="25" y="382"/>
                    <a:pt x="22" y="380"/>
                    <a:pt x="21" y="381"/>
                  </a:cubicBezTo>
                  <a:close/>
                  <a:moveTo>
                    <a:pt x="365" y="14"/>
                  </a:moveTo>
                  <a:cubicBezTo>
                    <a:pt x="374" y="13"/>
                    <a:pt x="374" y="8"/>
                    <a:pt x="369" y="8"/>
                  </a:cubicBezTo>
                  <a:cubicBezTo>
                    <a:pt x="364" y="7"/>
                    <a:pt x="363" y="10"/>
                    <a:pt x="361" y="10"/>
                  </a:cubicBezTo>
                  <a:cubicBezTo>
                    <a:pt x="359" y="10"/>
                    <a:pt x="350" y="12"/>
                    <a:pt x="352" y="14"/>
                  </a:cubicBezTo>
                  <a:cubicBezTo>
                    <a:pt x="354" y="16"/>
                    <a:pt x="360" y="15"/>
                    <a:pt x="365" y="14"/>
                  </a:cubicBezTo>
                  <a:close/>
                  <a:moveTo>
                    <a:pt x="411" y="147"/>
                  </a:moveTo>
                  <a:cubicBezTo>
                    <a:pt x="414" y="147"/>
                    <a:pt x="422" y="145"/>
                    <a:pt x="423" y="144"/>
                  </a:cubicBezTo>
                  <a:cubicBezTo>
                    <a:pt x="424" y="142"/>
                    <a:pt x="420" y="140"/>
                    <a:pt x="414" y="140"/>
                  </a:cubicBezTo>
                  <a:cubicBezTo>
                    <a:pt x="409" y="140"/>
                    <a:pt x="408" y="146"/>
                    <a:pt x="411" y="147"/>
                  </a:cubicBezTo>
                  <a:close/>
                  <a:moveTo>
                    <a:pt x="586" y="25"/>
                  </a:moveTo>
                  <a:cubicBezTo>
                    <a:pt x="591" y="27"/>
                    <a:pt x="589" y="28"/>
                    <a:pt x="585" y="28"/>
                  </a:cubicBezTo>
                  <a:cubicBezTo>
                    <a:pt x="580" y="28"/>
                    <a:pt x="576" y="30"/>
                    <a:pt x="579" y="31"/>
                  </a:cubicBezTo>
                  <a:cubicBezTo>
                    <a:pt x="581" y="32"/>
                    <a:pt x="581" y="35"/>
                    <a:pt x="586" y="36"/>
                  </a:cubicBezTo>
                  <a:cubicBezTo>
                    <a:pt x="591" y="37"/>
                    <a:pt x="596" y="33"/>
                    <a:pt x="596" y="30"/>
                  </a:cubicBezTo>
                  <a:cubicBezTo>
                    <a:pt x="595" y="27"/>
                    <a:pt x="613" y="25"/>
                    <a:pt x="618" y="23"/>
                  </a:cubicBezTo>
                  <a:cubicBezTo>
                    <a:pt x="622" y="22"/>
                    <a:pt x="615" y="17"/>
                    <a:pt x="620" y="17"/>
                  </a:cubicBezTo>
                  <a:cubicBezTo>
                    <a:pt x="625" y="16"/>
                    <a:pt x="623" y="14"/>
                    <a:pt x="616" y="13"/>
                  </a:cubicBezTo>
                  <a:cubicBezTo>
                    <a:pt x="610" y="12"/>
                    <a:pt x="613" y="7"/>
                    <a:pt x="611" y="5"/>
                  </a:cubicBezTo>
                  <a:cubicBezTo>
                    <a:pt x="608" y="3"/>
                    <a:pt x="607" y="7"/>
                    <a:pt x="599" y="9"/>
                  </a:cubicBezTo>
                  <a:cubicBezTo>
                    <a:pt x="591" y="10"/>
                    <a:pt x="586" y="13"/>
                    <a:pt x="590" y="14"/>
                  </a:cubicBezTo>
                  <a:cubicBezTo>
                    <a:pt x="593" y="16"/>
                    <a:pt x="590" y="20"/>
                    <a:pt x="586" y="20"/>
                  </a:cubicBezTo>
                  <a:cubicBezTo>
                    <a:pt x="583" y="19"/>
                    <a:pt x="582" y="23"/>
                    <a:pt x="586" y="25"/>
                  </a:cubicBezTo>
                  <a:close/>
                  <a:moveTo>
                    <a:pt x="599" y="32"/>
                  </a:moveTo>
                  <a:cubicBezTo>
                    <a:pt x="599" y="34"/>
                    <a:pt x="591" y="37"/>
                    <a:pt x="594" y="39"/>
                  </a:cubicBezTo>
                  <a:cubicBezTo>
                    <a:pt x="596" y="41"/>
                    <a:pt x="597" y="40"/>
                    <a:pt x="600" y="41"/>
                  </a:cubicBezTo>
                  <a:cubicBezTo>
                    <a:pt x="602" y="41"/>
                    <a:pt x="603" y="47"/>
                    <a:pt x="607" y="46"/>
                  </a:cubicBezTo>
                  <a:cubicBezTo>
                    <a:pt x="612" y="45"/>
                    <a:pt x="623" y="51"/>
                    <a:pt x="630" y="51"/>
                  </a:cubicBezTo>
                  <a:cubicBezTo>
                    <a:pt x="637" y="51"/>
                    <a:pt x="638" y="45"/>
                    <a:pt x="636" y="45"/>
                  </a:cubicBezTo>
                  <a:cubicBezTo>
                    <a:pt x="634" y="45"/>
                    <a:pt x="635" y="41"/>
                    <a:pt x="639" y="36"/>
                  </a:cubicBezTo>
                  <a:cubicBezTo>
                    <a:pt x="643" y="30"/>
                    <a:pt x="627" y="26"/>
                    <a:pt x="627" y="31"/>
                  </a:cubicBezTo>
                  <a:cubicBezTo>
                    <a:pt x="627" y="35"/>
                    <a:pt x="623" y="30"/>
                    <a:pt x="621" y="27"/>
                  </a:cubicBezTo>
                  <a:cubicBezTo>
                    <a:pt x="620" y="24"/>
                    <a:pt x="599" y="29"/>
                    <a:pt x="599" y="32"/>
                  </a:cubicBezTo>
                  <a:close/>
                  <a:moveTo>
                    <a:pt x="480" y="150"/>
                  </a:moveTo>
                  <a:cubicBezTo>
                    <a:pt x="484" y="152"/>
                    <a:pt x="487" y="151"/>
                    <a:pt x="486" y="148"/>
                  </a:cubicBezTo>
                  <a:cubicBezTo>
                    <a:pt x="486" y="144"/>
                    <a:pt x="477" y="149"/>
                    <a:pt x="480" y="150"/>
                  </a:cubicBezTo>
                  <a:close/>
                  <a:moveTo>
                    <a:pt x="580" y="8"/>
                  </a:moveTo>
                  <a:cubicBezTo>
                    <a:pt x="581" y="5"/>
                    <a:pt x="565" y="6"/>
                    <a:pt x="570" y="10"/>
                  </a:cubicBezTo>
                  <a:cubicBezTo>
                    <a:pt x="571" y="11"/>
                    <a:pt x="579" y="12"/>
                    <a:pt x="580" y="8"/>
                  </a:cubicBezTo>
                  <a:close/>
                  <a:moveTo>
                    <a:pt x="1280" y="181"/>
                  </a:moveTo>
                  <a:cubicBezTo>
                    <a:pt x="1285" y="183"/>
                    <a:pt x="1288" y="178"/>
                    <a:pt x="1292" y="180"/>
                  </a:cubicBezTo>
                  <a:cubicBezTo>
                    <a:pt x="1295" y="183"/>
                    <a:pt x="1305" y="179"/>
                    <a:pt x="1308" y="179"/>
                  </a:cubicBezTo>
                  <a:cubicBezTo>
                    <a:pt x="1312" y="178"/>
                    <a:pt x="1310" y="173"/>
                    <a:pt x="1300" y="172"/>
                  </a:cubicBezTo>
                  <a:cubicBezTo>
                    <a:pt x="1289" y="170"/>
                    <a:pt x="1275" y="178"/>
                    <a:pt x="1280" y="181"/>
                  </a:cubicBezTo>
                  <a:close/>
                  <a:moveTo>
                    <a:pt x="636" y="65"/>
                  </a:moveTo>
                  <a:cubicBezTo>
                    <a:pt x="639" y="67"/>
                    <a:pt x="650" y="63"/>
                    <a:pt x="657" y="63"/>
                  </a:cubicBezTo>
                  <a:cubicBezTo>
                    <a:pt x="664" y="63"/>
                    <a:pt x="684" y="58"/>
                    <a:pt x="685" y="54"/>
                  </a:cubicBezTo>
                  <a:cubicBezTo>
                    <a:pt x="686" y="50"/>
                    <a:pt x="678" y="50"/>
                    <a:pt x="674" y="47"/>
                  </a:cubicBezTo>
                  <a:cubicBezTo>
                    <a:pt x="671" y="44"/>
                    <a:pt x="664" y="47"/>
                    <a:pt x="663" y="49"/>
                  </a:cubicBezTo>
                  <a:cubicBezTo>
                    <a:pt x="661" y="52"/>
                    <a:pt x="659" y="50"/>
                    <a:pt x="664" y="45"/>
                  </a:cubicBezTo>
                  <a:cubicBezTo>
                    <a:pt x="668" y="41"/>
                    <a:pt x="659" y="37"/>
                    <a:pt x="659" y="40"/>
                  </a:cubicBezTo>
                  <a:cubicBezTo>
                    <a:pt x="659" y="43"/>
                    <a:pt x="650" y="40"/>
                    <a:pt x="650" y="43"/>
                  </a:cubicBezTo>
                  <a:cubicBezTo>
                    <a:pt x="650" y="46"/>
                    <a:pt x="647" y="47"/>
                    <a:pt x="648" y="49"/>
                  </a:cubicBezTo>
                  <a:cubicBezTo>
                    <a:pt x="648" y="52"/>
                    <a:pt x="642" y="48"/>
                    <a:pt x="642" y="54"/>
                  </a:cubicBezTo>
                  <a:cubicBezTo>
                    <a:pt x="641" y="60"/>
                    <a:pt x="632" y="63"/>
                    <a:pt x="636" y="65"/>
                  </a:cubicBezTo>
                  <a:close/>
                  <a:moveTo>
                    <a:pt x="943" y="114"/>
                  </a:moveTo>
                  <a:cubicBezTo>
                    <a:pt x="946" y="116"/>
                    <a:pt x="947" y="118"/>
                    <a:pt x="949" y="120"/>
                  </a:cubicBezTo>
                  <a:cubicBezTo>
                    <a:pt x="951" y="121"/>
                    <a:pt x="958" y="119"/>
                    <a:pt x="961" y="118"/>
                  </a:cubicBezTo>
                  <a:cubicBezTo>
                    <a:pt x="964" y="117"/>
                    <a:pt x="964" y="122"/>
                    <a:pt x="969" y="119"/>
                  </a:cubicBezTo>
                  <a:cubicBezTo>
                    <a:pt x="973" y="116"/>
                    <a:pt x="978" y="118"/>
                    <a:pt x="983" y="118"/>
                  </a:cubicBezTo>
                  <a:cubicBezTo>
                    <a:pt x="988" y="118"/>
                    <a:pt x="982" y="111"/>
                    <a:pt x="982" y="108"/>
                  </a:cubicBezTo>
                  <a:cubicBezTo>
                    <a:pt x="982" y="106"/>
                    <a:pt x="988" y="107"/>
                    <a:pt x="986" y="110"/>
                  </a:cubicBezTo>
                  <a:cubicBezTo>
                    <a:pt x="985" y="112"/>
                    <a:pt x="989" y="118"/>
                    <a:pt x="997" y="117"/>
                  </a:cubicBezTo>
                  <a:cubicBezTo>
                    <a:pt x="1005" y="117"/>
                    <a:pt x="999" y="112"/>
                    <a:pt x="1003" y="110"/>
                  </a:cubicBezTo>
                  <a:cubicBezTo>
                    <a:pt x="1006" y="109"/>
                    <a:pt x="1006" y="107"/>
                    <a:pt x="1000" y="103"/>
                  </a:cubicBezTo>
                  <a:cubicBezTo>
                    <a:pt x="995" y="100"/>
                    <a:pt x="988" y="102"/>
                    <a:pt x="983" y="100"/>
                  </a:cubicBezTo>
                  <a:cubicBezTo>
                    <a:pt x="978" y="98"/>
                    <a:pt x="972" y="98"/>
                    <a:pt x="972" y="103"/>
                  </a:cubicBezTo>
                  <a:cubicBezTo>
                    <a:pt x="971" y="108"/>
                    <a:pt x="961" y="97"/>
                    <a:pt x="956" y="96"/>
                  </a:cubicBezTo>
                  <a:cubicBezTo>
                    <a:pt x="951" y="94"/>
                    <a:pt x="935" y="110"/>
                    <a:pt x="943" y="114"/>
                  </a:cubicBezTo>
                  <a:close/>
                  <a:moveTo>
                    <a:pt x="992" y="145"/>
                  </a:moveTo>
                  <a:cubicBezTo>
                    <a:pt x="997" y="144"/>
                    <a:pt x="989" y="136"/>
                    <a:pt x="982" y="135"/>
                  </a:cubicBezTo>
                  <a:cubicBezTo>
                    <a:pt x="975" y="134"/>
                    <a:pt x="968" y="140"/>
                    <a:pt x="969" y="141"/>
                  </a:cubicBezTo>
                  <a:cubicBezTo>
                    <a:pt x="971" y="144"/>
                    <a:pt x="988" y="146"/>
                    <a:pt x="992" y="145"/>
                  </a:cubicBezTo>
                  <a:close/>
                  <a:moveTo>
                    <a:pt x="973" y="129"/>
                  </a:moveTo>
                  <a:cubicBezTo>
                    <a:pt x="973" y="125"/>
                    <a:pt x="960" y="130"/>
                    <a:pt x="966" y="132"/>
                  </a:cubicBezTo>
                  <a:cubicBezTo>
                    <a:pt x="969" y="133"/>
                    <a:pt x="973" y="133"/>
                    <a:pt x="973" y="129"/>
                  </a:cubicBezTo>
                  <a:close/>
                  <a:moveTo>
                    <a:pt x="1015" y="114"/>
                  </a:moveTo>
                  <a:cubicBezTo>
                    <a:pt x="1020" y="115"/>
                    <a:pt x="1023" y="120"/>
                    <a:pt x="1034" y="121"/>
                  </a:cubicBezTo>
                  <a:cubicBezTo>
                    <a:pt x="1045" y="121"/>
                    <a:pt x="1053" y="119"/>
                    <a:pt x="1054" y="117"/>
                  </a:cubicBezTo>
                  <a:cubicBezTo>
                    <a:pt x="1054" y="115"/>
                    <a:pt x="1044" y="111"/>
                    <a:pt x="1040" y="113"/>
                  </a:cubicBezTo>
                  <a:cubicBezTo>
                    <a:pt x="1037" y="115"/>
                    <a:pt x="1035" y="110"/>
                    <a:pt x="1031" y="111"/>
                  </a:cubicBezTo>
                  <a:cubicBezTo>
                    <a:pt x="1027" y="112"/>
                    <a:pt x="1022" y="112"/>
                    <a:pt x="1020" y="109"/>
                  </a:cubicBezTo>
                  <a:cubicBezTo>
                    <a:pt x="1018" y="105"/>
                    <a:pt x="1012" y="114"/>
                    <a:pt x="1015" y="114"/>
                  </a:cubicBezTo>
                  <a:close/>
                  <a:moveTo>
                    <a:pt x="220" y="18"/>
                  </a:moveTo>
                  <a:cubicBezTo>
                    <a:pt x="226" y="13"/>
                    <a:pt x="233" y="17"/>
                    <a:pt x="234" y="15"/>
                  </a:cubicBezTo>
                  <a:cubicBezTo>
                    <a:pt x="235" y="13"/>
                    <a:pt x="224" y="12"/>
                    <a:pt x="220" y="14"/>
                  </a:cubicBezTo>
                  <a:cubicBezTo>
                    <a:pt x="216" y="16"/>
                    <a:pt x="206" y="14"/>
                    <a:pt x="207" y="17"/>
                  </a:cubicBezTo>
                  <a:cubicBezTo>
                    <a:pt x="208" y="19"/>
                    <a:pt x="215" y="23"/>
                    <a:pt x="220" y="18"/>
                  </a:cubicBezTo>
                  <a:close/>
                  <a:moveTo>
                    <a:pt x="990" y="419"/>
                  </a:moveTo>
                  <a:cubicBezTo>
                    <a:pt x="988" y="413"/>
                    <a:pt x="994" y="406"/>
                    <a:pt x="990" y="402"/>
                  </a:cubicBezTo>
                  <a:cubicBezTo>
                    <a:pt x="985" y="399"/>
                    <a:pt x="987" y="391"/>
                    <a:pt x="984" y="393"/>
                  </a:cubicBezTo>
                  <a:cubicBezTo>
                    <a:pt x="982" y="394"/>
                    <a:pt x="984" y="401"/>
                    <a:pt x="981" y="401"/>
                  </a:cubicBezTo>
                  <a:cubicBezTo>
                    <a:pt x="977" y="402"/>
                    <a:pt x="980" y="405"/>
                    <a:pt x="979" y="410"/>
                  </a:cubicBezTo>
                  <a:cubicBezTo>
                    <a:pt x="977" y="415"/>
                    <a:pt x="980" y="422"/>
                    <a:pt x="981" y="426"/>
                  </a:cubicBezTo>
                  <a:cubicBezTo>
                    <a:pt x="983" y="430"/>
                    <a:pt x="979" y="453"/>
                    <a:pt x="981" y="457"/>
                  </a:cubicBezTo>
                  <a:cubicBezTo>
                    <a:pt x="983" y="461"/>
                    <a:pt x="978" y="477"/>
                    <a:pt x="979" y="479"/>
                  </a:cubicBezTo>
                  <a:cubicBezTo>
                    <a:pt x="982" y="483"/>
                    <a:pt x="980" y="475"/>
                    <a:pt x="985" y="474"/>
                  </a:cubicBezTo>
                  <a:cubicBezTo>
                    <a:pt x="989" y="473"/>
                    <a:pt x="989" y="479"/>
                    <a:pt x="991" y="480"/>
                  </a:cubicBezTo>
                  <a:cubicBezTo>
                    <a:pt x="994" y="481"/>
                    <a:pt x="992" y="472"/>
                    <a:pt x="990" y="473"/>
                  </a:cubicBezTo>
                  <a:cubicBezTo>
                    <a:pt x="988" y="473"/>
                    <a:pt x="986" y="467"/>
                    <a:pt x="985" y="463"/>
                  </a:cubicBezTo>
                  <a:cubicBezTo>
                    <a:pt x="983" y="460"/>
                    <a:pt x="987" y="455"/>
                    <a:pt x="987" y="450"/>
                  </a:cubicBezTo>
                  <a:cubicBezTo>
                    <a:pt x="987" y="446"/>
                    <a:pt x="993" y="446"/>
                    <a:pt x="996" y="449"/>
                  </a:cubicBezTo>
                  <a:cubicBezTo>
                    <a:pt x="1000" y="453"/>
                    <a:pt x="1000" y="451"/>
                    <a:pt x="999" y="448"/>
                  </a:cubicBezTo>
                  <a:cubicBezTo>
                    <a:pt x="998" y="445"/>
                    <a:pt x="993" y="426"/>
                    <a:pt x="990" y="419"/>
                  </a:cubicBezTo>
                  <a:close/>
                  <a:moveTo>
                    <a:pt x="243" y="15"/>
                  </a:moveTo>
                  <a:cubicBezTo>
                    <a:pt x="246" y="18"/>
                    <a:pt x="233" y="17"/>
                    <a:pt x="232" y="19"/>
                  </a:cubicBezTo>
                  <a:cubicBezTo>
                    <a:pt x="230" y="22"/>
                    <a:pt x="223" y="21"/>
                    <a:pt x="224" y="24"/>
                  </a:cubicBezTo>
                  <a:cubicBezTo>
                    <a:pt x="226" y="27"/>
                    <a:pt x="237" y="27"/>
                    <a:pt x="237" y="24"/>
                  </a:cubicBezTo>
                  <a:cubicBezTo>
                    <a:pt x="237" y="22"/>
                    <a:pt x="244" y="24"/>
                    <a:pt x="244" y="22"/>
                  </a:cubicBezTo>
                  <a:cubicBezTo>
                    <a:pt x="244" y="20"/>
                    <a:pt x="247" y="18"/>
                    <a:pt x="253" y="17"/>
                  </a:cubicBezTo>
                  <a:cubicBezTo>
                    <a:pt x="260" y="17"/>
                    <a:pt x="260" y="14"/>
                    <a:pt x="254" y="11"/>
                  </a:cubicBezTo>
                  <a:cubicBezTo>
                    <a:pt x="248" y="8"/>
                    <a:pt x="239" y="13"/>
                    <a:pt x="243" y="15"/>
                  </a:cubicBezTo>
                  <a:close/>
                  <a:moveTo>
                    <a:pt x="232" y="208"/>
                  </a:moveTo>
                  <a:cubicBezTo>
                    <a:pt x="239" y="213"/>
                    <a:pt x="244" y="205"/>
                    <a:pt x="247" y="204"/>
                  </a:cubicBezTo>
                  <a:cubicBezTo>
                    <a:pt x="250" y="204"/>
                    <a:pt x="245" y="201"/>
                    <a:pt x="240" y="199"/>
                  </a:cubicBezTo>
                  <a:cubicBezTo>
                    <a:pt x="235" y="198"/>
                    <a:pt x="228" y="203"/>
                    <a:pt x="232" y="208"/>
                  </a:cubicBezTo>
                  <a:close/>
                  <a:moveTo>
                    <a:pt x="1372" y="248"/>
                  </a:moveTo>
                  <a:cubicBezTo>
                    <a:pt x="1369" y="247"/>
                    <a:pt x="1362" y="242"/>
                    <a:pt x="1360" y="240"/>
                  </a:cubicBezTo>
                  <a:cubicBezTo>
                    <a:pt x="1358" y="237"/>
                    <a:pt x="1349" y="236"/>
                    <a:pt x="1349" y="237"/>
                  </a:cubicBezTo>
                  <a:cubicBezTo>
                    <a:pt x="1349" y="238"/>
                    <a:pt x="1346" y="237"/>
                    <a:pt x="1345" y="235"/>
                  </a:cubicBezTo>
                  <a:cubicBezTo>
                    <a:pt x="1344" y="234"/>
                    <a:pt x="1335" y="233"/>
                    <a:pt x="1334" y="235"/>
                  </a:cubicBezTo>
                  <a:cubicBezTo>
                    <a:pt x="1334" y="237"/>
                    <a:pt x="1337" y="237"/>
                    <a:pt x="1338" y="239"/>
                  </a:cubicBezTo>
                  <a:cubicBezTo>
                    <a:pt x="1340" y="241"/>
                    <a:pt x="1336" y="242"/>
                    <a:pt x="1337" y="244"/>
                  </a:cubicBezTo>
                  <a:cubicBezTo>
                    <a:pt x="1338" y="246"/>
                    <a:pt x="1333" y="243"/>
                    <a:pt x="1332" y="242"/>
                  </a:cubicBezTo>
                  <a:cubicBezTo>
                    <a:pt x="1330" y="240"/>
                    <a:pt x="1331" y="236"/>
                    <a:pt x="1331" y="233"/>
                  </a:cubicBezTo>
                  <a:cubicBezTo>
                    <a:pt x="1332" y="231"/>
                    <a:pt x="1329" y="231"/>
                    <a:pt x="1328" y="229"/>
                  </a:cubicBezTo>
                  <a:cubicBezTo>
                    <a:pt x="1328" y="227"/>
                    <a:pt x="1317" y="222"/>
                    <a:pt x="1313" y="220"/>
                  </a:cubicBezTo>
                  <a:cubicBezTo>
                    <a:pt x="1308" y="218"/>
                    <a:pt x="1302" y="216"/>
                    <a:pt x="1301" y="214"/>
                  </a:cubicBezTo>
                  <a:cubicBezTo>
                    <a:pt x="1299" y="212"/>
                    <a:pt x="1291" y="211"/>
                    <a:pt x="1288" y="208"/>
                  </a:cubicBezTo>
                  <a:cubicBezTo>
                    <a:pt x="1285" y="205"/>
                    <a:pt x="1272" y="199"/>
                    <a:pt x="1266" y="199"/>
                  </a:cubicBezTo>
                  <a:cubicBezTo>
                    <a:pt x="1260" y="198"/>
                    <a:pt x="1261" y="195"/>
                    <a:pt x="1258" y="196"/>
                  </a:cubicBezTo>
                  <a:cubicBezTo>
                    <a:pt x="1256" y="196"/>
                    <a:pt x="1243" y="196"/>
                    <a:pt x="1239" y="195"/>
                  </a:cubicBezTo>
                  <a:cubicBezTo>
                    <a:pt x="1236" y="194"/>
                    <a:pt x="1235" y="197"/>
                    <a:pt x="1232" y="196"/>
                  </a:cubicBezTo>
                  <a:cubicBezTo>
                    <a:pt x="1229" y="195"/>
                    <a:pt x="1215" y="190"/>
                    <a:pt x="1214" y="192"/>
                  </a:cubicBezTo>
                  <a:cubicBezTo>
                    <a:pt x="1212" y="194"/>
                    <a:pt x="1213" y="197"/>
                    <a:pt x="1211" y="197"/>
                  </a:cubicBezTo>
                  <a:cubicBezTo>
                    <a:pt x="1209" y="198"/>
                    <a:pt x="1211" y="200"/>
                    <a:pt x="1215" y="203"/>
                  </a:cubicBezTo>
                  <a:cubicBezTo>
                    <a:pt x="1219" y="207"/>
                    <a:pt x="1216" y="210"/>
                    <a:pt x="1213" y="211"/>
                  </a:cubicBezTo>
                  <a:cubicBezTo>
                    <a:pt x="1209" y="213"/>
                    <a:pt x="1204" y="210"/>
                    <a:pt x="1202" y="207"/>
                  </a:cubicBezTo>
                  <a:cubicBezTo>
                    <a:pt x="1200" y="204"/>
                    <a:pt x="1195" y="206"/>
                    <a:pt x="1194" y="202"/>
                  </a:cubicBezTo>
                  <a:cubicBezTo>
                    <a:pt x="1193" y="198"/>
                    <a:pt x="1195" y="198"/>
                    <a:pt x="1198" y="200"/>
                  </a:cubicBezTo>
                  <a:cubicBezTo>
                    <a:pt x="1200" y="202"/>
                    <a:pt x="1203" y="200"/>
                    <a:pt x="1204" y="198"/>
                  </a:cubicBezTo>
                  <a:cubicBezTo>
                    <a:pt x="1204" y="195"/>
                    <a:pt x="1197" y="193"/>
                    <a:pt x="1194" y="194"/>
                  </a:cubicBezTo>
                  <a:cubicBezTo>
                    <a:pt x="1190" y="194"/>
                    <a:pt x="1188" y="199"/>
                    <a:pt x="1184" y="201"/>
                  </a:cubicBezTo>
                  <a:cubicBezTo>
                    <a:pt x="1180" y="203"/>
                    <a:pt x="1166" y="200"/>
                    <a:pt x="1164" y="199"/>
                  </a:cubicBezTo>
                  <a:cubicBezTo>
                    <a:pt x="1162" y="197"/>
                    <a:pt x="1142" y="199"/>
                    <a:pt x="1140" y="200"/>
                  </a:cubicBezTo>
                  <a:cubicBezTo>
                    <a:pt x="1138" y="202"/>
                    <a:pt x="1139" y="207"/>
                    <a:pt x="1138" y="208"/>
                  </a:cubicBezTo>
                  <a:cubicBezTo>
                    <a:pt x="1137" y="208"/>
                    <a:pt x="1136" y="201"/>
                    <a:pt x="1136" y="200"/>
                  </a:cubicBezTo>
                  <a:cubicBezTo>
                    <a:pt x="1136" y="199"/>
                    <a:pt x="1133" y="198"/>
                    <a:pt x="1130" y="198"/>
                  </a:cubicBezTo>
                  <a:cubicBezTo>
                    <a:pt x="1126" y="198"/>
                    <a:pt x="1124" y="198"/>
                    <a:pt x="1125" y="196"/>
                  </a:cubicBezTo>
                  <a:cubicBezTo>
                    <a:pt x="1127" y="194"/>
                    <a:pt x="1124" y="193"/>
                    <a:pt x="1127" y="191"/>
                  </a:cubicBezTo>
                  <a:cubicBezTo>
                    <a:pt x="1130" y="189"/>
                    <a:pt x="1122" y="183"/>
                    <a:pt x="1114" y="179"/>
                  </a:cubicBezTo>
                  <a:cubicBezTo>
                    <a:pt x="1106" y="176"/>
                    <a:pt x="1088" y="178"/>
                    <a:pt x="1083" y="180"/>
                  </a:cubicBezTo>
                  <a:cubicBezTo>
                    <a:pt x="1079" y="181"/>
                    <a:pt x="1069" y="181"/>
                    <a:pt x="1065" y="181"/>
                  </a:cubicBezTo>
                  <a:cubicBezTo>
                    <a:pt x="1060" y="181"/>
                    <a:pt x="1064" y="179"/>
                    <a:pt x="1062" y="177"/>
                  </a:cubicBezTo>
                  <a:cubicBezTo>
                    <a:pt x="1061" y="175"/>
                    <a:pt x="1053" y="172"/>
                    <a:pt x="1052" y="174"/>
                  </a:cubicBezTo>
                  <a:cubicBezTo>
                    <a:pt x="1051" y="176"/>
                    <a:pt x="1049" y="174"/>
                    <a:pt x="1049" y="172"/>
                  </a:cubicBezTo>
                  <a:cubicBezTo>
                    <a:pt x="1049" y="171"/>
                    <a:pt x="1042" y="169"/>
                    <a:pt x="1039" y="169"/>
                  </a:cubicBezTo>
                  <a:cubicBezTo>
                    <a:pt x="1036" y="170"/>
                    <a:pt x="1035" y="167"/>
                    <a:pt x="1038" y="167"/>
                  </a:cubicBezTo>
                  <a:cubicBezTo>
                    <a:pt x="1042" y="167"/>
                    <a:pt x="1047" y="167"/>
                    <a:pt x="1045" y="163"/>
                  </a:cubicBezTo>
                  <a:cubicBezTo>
                    <a:pt x="1042" y="160"/>
                    <a:pt x="1021" y="158"/>
                    <a:pt x="1019" y="159"/>
                  </a:cubicBezTo>
                  <a:cubicBezTo>
                    <a:pt x="1017" y="160"/>
                    <a:pt x="1019" y="163"/>
                    <a:pt x="1014" y="167"/>
                  </a:cubicBezTo>
                  <a:cubicBezTo>
                    <a:pt x="1010" y="171"/>
                    <a:pt x="1005" y="168"/>
                    <a:pt x="1006" y="166"/>
                  </a:cubicBezTo>
                  <a:cubicBezTo>
                    <a:pt x="1006" y="164"/>
                    <a:pt x="1012" y="164"/>
                    <a:pt x="1012" y="162"/>
                  </a:cubicBezTo>
                  <a:cubicBezTo>
                    <a:pt x="1012" y="160"/>
                    <a:pt x="1004" y="161"/>
                    <a:pt x="1003" y="160"/>
                  </a:cubicBezTo>
                  <a:cubicBezTo>
                    <a:pt x="1002" y="158"/>
                    <a:pt x="1005" y="157"/>
                    <a:pt x="1007" y="157"/>
                  </a:cubicBezTo>
                  <a:cubicBezTo>
                    <a:pt x="1010" y="158"/>
                    <a:pt x="1015" y="159"/>
                    <a:pt x="1015" y="157"/>
                  </a:cubicBezTo>
                  <a:cubicBezTo>
                    <a:pt x="1016" y="156"/>
                    <a:pt x="1012" y="156"/>
                    <a:pt x="1008" y="155"/>
                  </a:cubicBezTo>
                  <a:cubicBezTo>
                    <a:pt x="1003" y="154"/>
                    <a:pt x="991" y="152"/>
                    <a:pt x="985" y="152"/>
                  </a:cubicBezTo>
                  <a:cubicBezTo>
                    <a:pt x="979" y="153"/>
                    <a:pt x="977" y="150"/>
                    <a:pt x="973" y="150"/>
                  </a:cubicBezTo>
                  <a:cubicBezTo>
                    <a:pt x="970" y="149"/>
                    <a:pt x="970" y="151"/>
                    <a:pt x="971" y="153"/>
                  </a:cubicBezTo>
                  <a:cubicBezTo>
                    <a:pt x="973" y="155"/>
                    <a:pt x="968" y="156"/>
                    <a:pt x="964" y="156"/>
                  </a:cubicBezTo>
                  <a:cubicBezTo>
                    <a:pt x="960" y="155"/>
                    <a:pt x="955" y="158"/>
                    <a:pt x="957" y="161"/>
                  </a:cubicBezTo>
                  <a:cubicBezTo>
                    <a:pt x="959" y="164"/>
                    <a:pt x="961" y="160"/>
                    <a:pt x="963" y="161"/>
                  </a:cubicBezTo>
                  <a:cubicBezTo>
                    <a:pt x="965" y="162"/>
                    <a:pt x="958" y="164"/>
                    <a:pt x="961" y="165"/>
                  </a:cubicBezTo>
                  <a:cubicBezTo>
                    <a:pt x="964" y="167"/>
                    <a:pt x="964" y="169"/>
                    <a:pt x="964" y="171"/>
                  </a:cubicBezTo>
                  <a:cubicBezTo>
                    <a:pt x="964" y="172"/>
                    <a:pt x="959" y="173"/>
                    <a:pt x="957" y="171"/>
                  </a:cubicBezTo>
                  <a:cubicBezTo>
                    <a:pt x="955" y="169"/>
                    <a:pt x="953" y="170"/>
                    <a:pt x="950" y="170"/>
                  </a:cubicBezTo>
                  <a:cubicBezTo>
                    <a:pt x="946" y="170"/>
                    <a:pt x="944" y="172"/>
                    <a:pt x="947" y="172"/>
                  </a:cubicBezTo>
                  <a:cubicBezTo>
                    <a:pt x="951" y="172"/>
                    <a:pt x="952" y="175"/>
                    <a:pt x="947" y="175"/>
                  </a:cubicBezTo>
                  <a:cubicBezTo>
                    <a:pt x="943" y="176"/>
                    <a:pt x="944" y="171"/>
                    <a:pt x="941" y="171"/>
                  </a:cubicBezTo>
                  <a:cubicBezTo>
                    <a:pt x="938" y="172"/>
                    <a:pt x="932" y="169"/>
                    <a:pt x="929" y="169"/>
                  </a:cubicBezTo>
                  <a:cubicBezTo>
                    <a:pt x="925" y="169"/>
                    <a:pt x="924" y="172"/>
                    <a:pt x="919" y="172"/>
                  </a:cubicBezTo>
                  <a:cubicBezTo>
                    <a:pt x="915" y="173"/>
                    <a:pt x="909" y="170"/>
                    <a:pt x="907" y="168"/>
                  </a:cubicBezTo>
                  <a:cubicBezTo>
                    <a:pt x="905" y="165"/>
                    <a:pt x="905" y="165"/>
                    <a:pt x="903" y="167"/>
                  </a:cubicBezTo>
                  <a:cubicBezTo>
                    <a:pt x="900" y="170"/>
                    <a:pt x="900" y="175"/>
                    <a:pt x="898" y="176"/>
                  </a:cubicBezTo>
                  <a:cubicBezTo>
                    <a:pt x="896" y="176"/>
                    <a:pt x="895" y="181"/>
                    <a:pt x="893" y="182"/>
                  </a:cubicBezTo>
                  <a:cubicBezTo>
                    <a:pt x="891" y="183"/>
                    <a:pt x="891" y="180"/>
                    <a:pt x="888" y="180"/>
                  </a:cubicBezTo>
                  <a:cubicBezTo>
                    <a:pt x="885" y="181"/>
                    <a:pt x="877" y="172"/>
                    <a:pt x="876" y="169"/>
                  </a:cubicBezTo>
                  <a:cubicBezTo>
                    <a:pt x="876" y="167"/>
                    <a:pt x="870" y="162"/>
                    <a:pt x="869" y="161"/>
                  </a:cubicBezTo>
                  <a:cubicBezTo>
                    <a:pt x="867" y="160"/>
                    <a:pt x="870" y="160"/>
                    <a:pt x="872" y="161"/>
                  </a:cubicBezTo>
                  <a:cubicBezTo>
                    <a:pt x="874" y="163"/>
                    <a:pt x="876" y="163"/>
                    <a:pt x="878" y="162"/>
                  </a:cubicBezTo>
                  <a:cubicBezTo>
                    <a:pt x="880" y="161"/>
                    <a:pt x="879" y="157"/>
                    <a:pt x="876" y="157"/>
                  </a:cubicBezTo>
                  <a:cubicBezTo>
                    <a:pt x="873" y="156"/>
                    <a:pt x="874" y="154"/>
                    <a:pt x="876" y="153"/>
                  </a:cubicBezTo>
                  <a:cubicBezTo>
                    <a:pt x="877" y="153"/>
                    <a:pt x="872" y="148"/>
                    <a:pt x="874" y="148"/>
                  </a:cubicBezTo>
                  <a:cubicBezTo>
                    <a:pt x="876" y="147"/>
                    <a:pt x="875" y="145"/>
                    <a:pt x="873" y="145"/>
                  </a:cubicBezTo>
                  <a:cubicBezTo>
                    <a:pt x="870" y="145"/>
                    <a:pt x="867" y="142"/>
                    <a:pt x="867" y="141"/>
                  </a:cubicBezTo>
                  <a:cubicBezTo>
                    <a:pt x="867" y="140"/>
                    <a:pt x="856" y="139"/>
                    <a:pt x="856" y="141"/>
                  </a:cubicBezTo>
                  <a:cubicBezTo>
                    <a:pt x="857" y="143"/>
                    <a:pt x="853" y="142"/>
                    <a:pt x="854" y="141"/>
                  </a:cubicBezTo>
                  <a:cubicBezTo>
                    <a:pt x="854" y="139"/>
                    <a:pt x="850" y="140"/>
                    <a:pt x="844" y="138"/>
                  </a:cubicBezTo>
                  <a:cubicBezTo>
                    <a:pt x="839" y="137"/>
                    <a:pt x="839" y="133"/>
                    <a:pt x="837" y="133"/>
                  </a:cubicBezTo>
                  <a:cubicBezTo>
                    <a:pt x="835" y="133"/>
                    <a:pt x="836" y="138"/>
                    <a:pt x="833" y="137"/>
                  </a:cubicBezTo>
                  <a:cubicBezTo>
                    <a:pt x="831" y="136"/>
                    <a:pt x="828" y="138"/>
                    <a:pt x="829" y="141"/>
                  </a:cubicBezTo>
                  <a:cubicBezTo>
                    <a:pt x="831" y="144"/>
                    <a:pt x="830" y="145"/>
                    <a:pt x="829" y="147"/>
                  </a:cubicBezTo>
                  <a:cubicBezTo>
                    <a:pt x="829" y="150"/>
                    <a:pt x="828" y="149"/>
                    <a:pt x="825" y="148"/>
                  </a:cubicBezTo>
                  <a:cubicBezTo>
                    <a:pt x="821" y="147"/>
                    <a:pt x="821" y="150"/>
                    <a:pt x="815" y="149"/>
                  </a:cubicBezTo>
                  <a:cubicBezTo>
                    <a:pt x="808" y="147"/>
                    <a:pt x="805" y="149"/>
                    <a:pt x="804" y="147"/>
                  </a:cubicBezTo>
                  <a:cubicBezTo>
                    <a:pt x="803" y="144"/>
                    <a:pt x="801" y="144"/>
                    <a:pt x="800" y="146"/>
                  </a:cubicBezTo>
                  <a:cubicBezTo>
                    <a:pt x="800" y="148"/>
                    <a:pt x="790" y="147"/>
                    <a:pt x="789" y="144"/>
                  </a:cubicBezTo>
                  <a:cubicBezTo>
                    <a:pt x="788" y="142"/>
                    <a:pt x="791" y="141"/>
                    <a:pt x="793" y="141"/>
                  </a:cubicBezTo>
                  <a:cubicBezTo>
                    <a:pt x="794" y="140"/>
                    <a:pt x="791" y="139"/>
                    <a:pt x="785" y="139"/>
                  </a:cubicBezTo>
                  <a:cubicBezTo>
                    <a:pt x="780" y="140"/>
                    <a:pt x="776" y="136"/>
                    <a:pt x="770" y="137"/>
                  </a:cubicBezTo>
                  <a:cubicBezTo>
                    <a:pt x="765" y="138"/>
                    <a:pt x="752" y="139"/>
                    <a:pt x="750" y="140"/>
                  </a:cubicBezTo>
                  <a:cubicBezTo>
                    <a:pt x="748" y="140"/>
                    <a:pt x="752" y="144"/>
                    <a:pt x="749" y="144"/>
                  </a:cubicBezTo>
                  <a:cubicBezTo>
                    <a:pt x="746" y="144"/>
                    <a:pt x="748" y="139"/>
                    <a:pt x="748" y="136"/>
                  </a:cubicBezTo>
                  <a:cubicBezTo>
                    <a:pt x="747" y="133"/>
                    <a:pt x="743" y="133"/>
                    <a:pt x="744" y="135"/>
                  </a:cubicBezTo>
                  <a:cubicBezTo>
                    <a:pt x="744" y="137"/>
                    <a:pt x="737" y="138"/>
                    <a:pt x="735" y="136"/>
                  </a:cubicBezTo>
                  <a:cubicBezTo>
                    <a:pt x="734" y="135"/>
                    <a:pt x="731" y="133"/>
                    <a:pt x="726" y="131"/>
                  </a:cubicBezTo>
                  <a:cubicBezTo>
                    <a:pt x="722" y="130"/>
                    <a:pt x="716" y="135"/>
                    <a:pt x="717" y="137"/>
                  </a:cubicBezTo>
                  <a:cubicBezTo>
                    <a:pt x="718" y="138"/>
                    <a:pt x="722" y="137"/>
                    <a:pt x="722" y="138"/>
                  </a:cubicBezTo>
                  <a:cubicBezTo>
                    <a:pt x="722" y="140"/>
                    <a:pt x="712" y="139"/>
                    <a:pt x="712" y="141"/>
                  </a:cubicBezTo>
                  <a:cubicBezTo>
                    <a:pt x="712" y="142"/>
                    <a:pt x="703" y="145"/>
                    <a:pt x="700" y="145"/>
                  </a:cubicBezTo>
                  <a:cubicBezTo>
                    <a:pt x="692" y="146"/>
                    <a:pt x="690" y="146"/>
                    <a:pt x="687" y="149"/>
                  </a:cubicBezTo>
                  <a:cubicBezTo>
                    <a:pt x="683" y="152"/>
                    <a:pt x="686" y="146"/>
                    <a:pt x="689" y="144"/>
                  </a:cubicBezTo>
                  <a:cubicBezTo>
                    <a:pt x="692" y="141"/>
                    <a:pt x="695" y="142"/>
                    <a:pt x="696" y="140"/>
                  </a:cubicBezTo>
                  <a:cubicBezTo>
                    <a:pt x="698" y="137"/>
                    <a:pt x="701" y="138"/>
                    <a:pt x="705" y="137"/>
                  </a:cubicBezTo>
                  <a:cubicBezTo>
                    <a:pt x="710" y="136"/>
                    <a:pt x="709" y="134"/>
                    <a:pt x="711" y="133"/>
                  </a:cubicBezTo>
                  <a:cubicBezTo>
                    <a:pt x="714" y="132"/>
                    <a:pt x="719" y="130"/>
                    <a:pt x="720" y="128"/>
                  </a:cubicBezTo>
                  <a:cubicBezTo>
                    <a:pt x="721" y="125"/>
                    <a:pt x="731" y="122"/>
                    <a:pt x="734" y="122"/>
                  </a:cubicBezTo>
                  <a:cubicBezTo>
                    <a:pt x="736" y="122"/>
                    <a:pt x="736" y="118"/>
                    <a:pt x="737" y="118"/>
                  </a:cubicBezTo>
                  <a:cubicBezTo>
                    <a:pt x="739" y="118"/>
                    <a:pt x="745" y="115"/>
                    <a:pt x="747" y="114"/>
                  </a:cubicBezTo>
                  <a:cubicBezTo>
                    <a:pt x="749" y="113"/>
                    <a:pt x="751" y="111"/>
                    <a:pt x="751" y="109"/>
                  </a:cubicBezTo>
                  <a:cubicBezTo>
                    <a:pt x="751" y="107"/>
                    <a:pt x="748" y="108"/>
                    <a:pt x="747" y="106"/>
                  </a:cubicBezTo>
                  <a:cubicBezTo>
                    <a:pt x="747" y="105"/>
                    <a:pt x="749" y="106"/>
                    <a:pt x="751" y="105"/>
                  </a:cubicBezTo>
                  <a:cubicBezTo>
                    <a:pt x="754" y="104"/>
                    <a:pt x="751" y="101"/>
                    <a:pt x="749" y="101"/>
                  </a:cubicBezTo>
                  <a:cubicBezTo>
                    <a:pt x="747" y="102"/>
                    <a:pt x="750" y="99"/>
                    <a:pt x="749" y="97"/>
                  </a:cubicBezTo>
                  <a:cubicBezTo>
                    <a:pt x="747" y="95"/>
                    <a:pt x="743" y="99"/>
                    <a:pt x="743" y="96"/>
                  </a:cubicBezTo>
                  <a:cubicBezTo>
                    <a:pt x="743" y="94"/>
                    <a:pt x="743" y="91"/>
                    <a:pt x="742" y="90"/>
                  </a:cubicBezTo>
                  <a:cubicBezTo>
                    <a:pt x="740" y="88"/>
                    <a:pt x="738" y="92"/>
                    <a:pt x="735" y="90"/>
                  </a:cubicBezTo>
                  <a:cubicBezTo>
                    <a:pt x="732" y="88"/>
                    <a:pt x="723" y="86"/>
                    <a:pt x="723" y="87"/>
                  </a:cubicBezTo>
                  <a:cubicBezTo>
                    <a:pt x="723" y="88"/>
                    <a:pt x="719" y="86"/>
                    <a:pt x="718" y="87"/>
                  </a:cubicBezTo>
                  <a:cubicBezTo>
                    <a:pt x="717" y="88"/>
                    <a:pt x="710" y="88"/>
                    <a:pt x="708" y="87"/>
                  </a:cubicBezTo>
                  <a:cubicBezTo>
                    <a:pt x="706" y="86"/>
                    <a:pt x="703" y="88"/>
                    <a:pt x="703" y="90"/>
                  </a:cubicBezTo>
                  <a:cubicBezTo>
                    <a:pt x="703" y="92"/>
                    <a:pt x="694" y="91"/>
                    <a:pt x="693" y="91"/>
                  </a:cubicBezTo>
                  <a:cubicBezTo>
                    <a:pt x="691" y="91"/>
                    <a:pt x="699" y="84"/>
                    <a:pt x="699" y="83"/>
                  </a:cubicBezTo>
                  <a:cubicBezTo>
                    <a:pt x="699" y="82"/>
                    <a:pt x="686" y="84"/>
                    <a:pt x="685" y="82"/>
                  </a:cubicBezTo>
                  <a:cubicBezTo>
                    <a:pt x="685" y="81"/>
                    <a:pt x="679" y="81"/>
                    <a:pt x="676" y="81"/>
                  </a:cubicBezTo>
                  <a:cubicBezTo>
                    <a:pt x="673" y="81"/>
                    <a:pt x="676" y="80"/>
                    <a:pt x="678" y="80"/>
                  </a:cubicBezTo>
                  <a:cubicBezTo>
                    <a:pt x="681" y="80"/>
                    <a:pt x="683" y="78"/>
                    <a:pt x="686" y="77"/>
                  </a:cubicBezTo>
                  <a:cubicBezTo>
                    <a:pt x="688" y="77"/>
                    <a:pt x="688" y="76"/>
                    <a:pt x="687" y="74"/>
                  </a:cubicBezTo>
                  <a:cubicBezTo>
                    <a:pt x="686" y="72"/>
                    <a:pt x="683" y="73"/>
                    <a:pt x="680" y="72"/>
                  </a:cubicBezTo>
                  <a:cubicBezTo>
                    <a:pt x="677" y="72"/>
                    <a:pt x="674" y="70"/>
                    <a:pt x="671" y="70"/>
                  </a:cubicBezTo>
                  <a:cubicBezTo>
                    <a:pt x="669" y="70"/>
                    <a:pt x="666" y="72"/>
                    <a:pt x="661" y="73"/>
                  </a:cubicBezTo>
                  <a:cubicBezTo>
                    <a:pt x="655" y="74"/>
                    <a:pt x="655" y="78"/>
                    <a:pt x="652" y="79"/>
                  </a:cubicBezTo>
                  <a:cubicBezTo>
                    <a:pt x="649" y="81"/>
                    <a:pt x="644" y="86"/>
                    <a:pt x="647" y="86"/>
                  </a:cubicBezTo>
                  <a:cubicBezTo>
                    <a:pt x="649" y="87"/>
                    <a:pt x="648" y="88"/>
                    <a:pt x="648" y="90"/>
                  </a:cubicBezTo>
                  <a:cubicBezTo>
                    <a:pt x="648" y="91"/>
                    <a:pt x="646" y="92"/>
                    <a:pt x="644" y="91"/>
                  </a:cubicBezTo>
                  <a:cubicBezTo>
                    <a:pt x="641" y="91"/>
                    <a:pt x="631" y="91"/>
                    <a:pt x="631" y="93"/>
                  </a:cubicBezTo>
                  <a:cubicBezTo>
                    <a:pt x="631" y="95"/>
                    <a:pt x="637" y="96"/>
                    <a:pt x="637" y="97"/>
                  </a:cubicBezTo>
                  <a:cubicBezTo>
                    <a:pt x="636" y="98"/>
                    <a:pt x="632" y="97"/>
                    <a:pt x="630" y="96"/>
                  </a:cubicBezTo>
                  <a:cubicBezTo>
                    <a:pt x="629" y="95"/>
                    <a:pt x="624" y="95"/>
                    <a:pt x="623" y="97"/>
                  </a:cubicBezTo>
                  <a:cubicBezTo>
                    <a:pt x="623" y="99"/>
                    <a:pt x="619" y="99"/>
                    <a:pt x="618" y="98"/>
                  </a:cubicBezTo>
                  <a:cubicBezTo>
                    <a:pt x="617" y="98"/>
                    <a:pt x="615" y="99"/>
                    <a:pt x="613" y="99"/>
                  </a:cubicBezTo>
                  <a:cubicBezTo>
                    <a:pt x="611" y="98"/>
                    <a:pt x="617" y="95"/>
                    <a:pt x="615" y="94"/>
                  </a:cubicBezTo>
                  <a:cubicBezTo>
                    <a:pt x="614" y="93"/>
                    <a:pt x="608" y="94"/>
                    <a:pt x="608" y="96"/>
                  </a:cubicBezTo>
                  <a:cubicBezTo>
                    <a:pt x="607" y="98"/>
                    <a:pt x="604" y="95"/>
                    <a:pt x="602" y="95"/>
                  </a:cubicBezTo>
                  <a:cubicBezTo>
                    <a:pt x="601" y="96"/>
                    <a:pt x="600" y="97"/>
                    <a:pt x="597" y="98"/>
                  </a:cubicBezTo>
                  <a:cubicBezTo>
                    <a:pt x="595" y="99"/>
                    <a:pt x="590" y="97"/>
                    <a:pt x="589" y="99"/>
                  </a:cubicBezTo>
                  <a:cubicBezTo>
                    <a:pt x="588" y="101"/>
                    <a:pt x="594" y="101"/>
                    <a:pt x="594" y="102"/>
                  </a:cubicBezTo>
                  <a:cubicBezTo>
                    <a:pt x="594" y="103"/>
                    <a:pt x="581" y="103"/>
                    <a:pt x="581" y="104"/>
                  </a:cubicBezTo>
                  <a:cubicBezTo>
                    <a:pt x="581" y="105"/>
                    <a:pt x="576" y="105"/>
                    <a:pt x="571" y="105"/>
                  </a:cubicBezTo>
                  <a:cubicBezTo>
                    <a:pt x="565" y="106"/>
                    <a:pt x="568" y="108"/>
                    <a:pt x="563" y="109"/>
                  </a:cubicBezTo>
                  <a:cubicBezTo>
                    <a:pt x="559" y="110"/>
                    <a:pt x="557" y="110"/>
                    <a:pt x="556" y="112"/>
                  </a:cubicBezTo>
                  <a:cubicBezTo>
                    <a:pt x="554" y="114"/>
                    <a:pt x="551" y="115"/>
                    <a:pt x="550" y="113"/>
                  </a:cubicBezTo>
                  <a:cubicBezTo>
                    <a:pt x="548" y="111"/>
                    <a:pt x="544" y="114"/>
                    <a:pt x="546" y="114"/>
                  </a:cubicBezTo>
                  <a:cubicBezTo>
                    <a:pt x="548" y="114"/>
                    <a:pt x="546" y="116"/>
                    <a:pt x="545" y="116"/>
                  </a:cubicBezTo>
                  <a:cubicBezTo>
                    <a:pt x="544" y="115"/>
                    <a:pt x="540" y="118"/>
                    <a:pt x="542" y="118"/>
                  </a:cubicBezTo>
                  <a:cubicBezTo>
                    <a:pt x="544" y="118"/>
                    <a:pt x="545" y="119"/>
                    <a:pt x="544" y="121"/>
                  </a:cubicBezTo>
                  <a:cubicBezTo>
                    <a:pt x="543" y="122"/>
                    <a:pt x="539" y="119"/>
                    <a:pt x="537" y="120"/>
                  </a:cubicBezTo>
                  <a:cubicBezTo>
                    <a:pt x="536" y="122"/>
                    <a:pt x="540" y="123"/>
                    <a:pt x="542" y="123"/>
                  </a:cubicBezTo>
                  <a:cubicBezTo>
                    <a:pt x="544" y="123"/>
                    <a:pt x="545" y="124"/>
                    <a:pt x="545" y="126"/>
                  </a:cubicBezTo>
                  <a:cubicBezTo>
                    <a:pt x="546" y="127"/>
                    <a:pt x="540" y="125"/>
                    <a:pt x="539" y="126"/>
                  </a:cubicBezTo>
                  <a:cubicBezTo>
                    <a:pt x="538" y="127"/>
                    <a:pt x="540" y="128"/>
                    <a:pt x="542" y="128"/>
                  </a:cubicBezTo>
                  <a:cubicBezTo>
                    <a:pt x="545" y="128"/>
                    <a:pt x="543" y="129"/>
                    <a:pt x="545" y="131"/>
                  </a:cubicBezTo>
                  <a:cubicBezTo>
                    <a:pt x="545" y="131"/>
                    <a:pt x="545" y="131"/>
                    <a:pt x="545" y="131"/>
                  </a:cubicBezTo>
                  <a:cubicBezTo>
                    <a:pt x="547" y="133"/>
                    <a:pt x="544" y="133"/>
                    <a:pt x="545" y="135"/>
                  </a:cubicBezTo>
                  <a:cubicBezTo>
                    <a:pt x="545" y="136"/>
                    <a:pt x="542" y="137"/>
                    <a:pt x="542" y="135"/>
                  </a:cubicBezTo>
                  <a:cubicBezTo>
                    <a:pt x="542" y="134"/>
                    <a:pt x="536" y="134"/>
                    <a:pt x="535" y="135"/>
                  </a:cubicBezTo>
                  <a:cubicBezTo>
                    <a:pt x="533" y="137"/>
                    <a:pt x="532" y="138"/>
                    <a:pt x="531" y="136"/>
                  </a:cubicBezTo>
                  <a:cubicBezTo>
                    <a:pt x="529" y="135"/>
                    <a:pt x="525" y="137"/>
                    <a:pt x="519" y="137"/>
                  </a:cubicBezTo>
                  <a:cubicBezTo>
                    <a:pt x="513" y="137"/>
                    <a:pt x="501" y="138"/>
                    <a:pt x="498" y="139"/>
                  </a:cubicBezTo>
                  <a:cubicBezTo>
                    <a:pt x="495" y="140"/>
                    <a:pt x="493" y="144"/>
                    <a:pt x="495" y="147"/>
                  </a:cubicBezTo>
                  <a:cubicBezTo>
                    <a:pt x="498" y="150"/>
                    <a:pt x="496" y="151"/>
                    <a:pt x="496" y="152"/>
                  </a:cubicBezTo>
                  <a:cubicBezTo>
                    <a:pt x="496" y="154"/>
                    <a:pt x="503" y="158"/>
                    <a:pt x="506" y="158"/>
                  </a:cubicBezTo>
                  <a:cubicBezTo>
                    <a:pt x="510" y="159"/>
                    <a:pt x="513" y="163"/>
                    <a:pt x="511" y="166"/>
                  </a:cubicBezTo>
                  <a:cubicBezTo>
                    <a:pt x="509" y="169"/>
                    <a:pt x="502" y="165"/>
                    <a:pt x="497" y="162"/>
                  </a:cubicBezTo>
                  <a:cubicBezTo>
                    <a:pt x="493" y="158"/>
                    <a:pt x="482" y="157"/>
                    <a:pt x="479" y="157"/>
                  </a:cubicBezTo>
                  <a:cubicBezTo>
                    <a:pt x="476" y="157"/>
                    <a:pt x="478" y="154"/>
                    <a:pt x="473" y="154"/>
                  </a:cubicBezTo>
                  <a:cubicBezTo>
                    <a:pt x="469" y="154"/>
                    <a:pt x="465" y="158"/>
                    <a:pt x="468" y="158"/>
                  </a:cubicBezTo>
                  <a:cubicBezTo>
                    <a:pt x="471" y="158"/>
                    <a:pt x="473" y="158"/>
                    <a:pt x="471" y="159"/>
                  </a:cubicBezTo>
                  <a:cubicBezTo>
                    <a:pt x="470" y="161"/>
                    <a:pt x="472" y="160"/>
                    <a:pt x="476" y="162"/>
                  </a:cubicBezTo>
                  <a:cubicBezTo>
                    <a:pt x="479" y="163"/>
                    <a:pt x="473" y="166"/>
                    <a:pt x="469" y="163"/>
                  </a:cubicBezTo>
                  <a:cubicBezTo>
                    <a:pt x="465" y="161"/>
                    <a:pt x="462" y="163"/>
                    <a:pt x="460" y="165"/>
                  </a:cubicBezTo>
                  <a:cubicBezTo>
                    <a:pt x="459" y="167"/>
                    <a:pt x="465" y="172"/>
                    <a:pt x="471" y="173"/>
                  </a:cubicBezTo>
                  <a:cubicBezTo>
                    <a:pt x="478" y="174"/>
                    <a:pt x="475" y="176"/>
                    <a:pt x="478" y="177"/>
                  </a:cubicBezTo>
                  <a:cubicBezTo>
                    <a:pt x="481" y="178"/>
                    <a:pt x="479" y="179"/>
                    <a:pt x="477" y="180"/>
                  </a:cubicBezTo>
                  <a:cubicBezTo>
                    <a:pt x="475" y="180"/>
                    <a:pt x="471" y="177"/>
                    <a:pt x="468" y="175"/>
                  </a:cubicBezTo>
                  <a:cubicBezTo>
                    <a:pt x="465" y="173"/>
                    <a:pt x="456" y="176"/>
                    <a:pt x="454" y="174"/>
                  </a:cubicBezTo>
                  <a:cubicBezTo>
                    <a:pt x="452" y="172"/>
                    <a:pt x="455" y="170"/>
                    <a:pt x="454" y="168"/>
                  </a:cubicBezTo>
                  <a:cubicBezTo>
                    <a:pt x="452" y="167"/>
                    <a:pt x="454" y="164"/>
                    <a:pt x="456" y="160"/>
                  </a:cubicBezTo>
                  <a:cubicBezTo>
                    <a:pt x="458" y="157"/>
                    <a:pt x="455" y="151"/>
                    <a:pt x="452" y="150"/>
                  </a:cubicBezTo>
                  <a:cubicBezTo>
                    <a:pt x="449" y="150"/>
                    <a:pt x="449" y="153"/>
                    <a:pt x="450" y="154"/>
                  </a:cubicBezTo>
                  <a:cubicBezTo>
                    <a:pt x="451" y="155"/>
                    <a:pt x="450" y="159"/>
                    <a:pt x="448" y="162"/>
                  </a:cubicBezTo>
                  <a:cubicBezTo>
                    <a:pt x="446" y="165"/>
                    <a:pt x="438" y="165"/>
                    <a:pt x="438" y="167"/>
                  </a:cubicBezTo>
                  <a:cubicBezTo>
                    <a:pt x="438" y="169"/>
                    <a:pt x="434" y="171"/>
                    <a:pt x="435" y="172"/>
                  </a:cubicBezTo>
                  <a:cubicBezTo>
                    <a:pt x="437" y="174"/>
                    <a:pt x="443" y="181"/>
                    <a:pt x="444" y="183"/>
                  </a:cubicBezTo>
                  <a:cubicBezTo>
                    <a:pt x="445" y="185"/>
                    <a:pt x="439" y="193"/>
                    <a:pt x="440" y="197"/>
                  </a:cubicBezTo>
                  <a:cubicBezTo>
                    <a:pt x="441" y="201"/>
                    <a:pt x="439" y="203"/>
                    <a:pt x="440" y="205"/>
                  </a:cubicBezTo>
                  <a:cubicBezTo>
                    <a:pt x="441" y="207"/>
                    <a:pt x="444" y="205"/>
                    <a:pt x="446" y="206"/>
                  </a:cubicBezTo>
                  <a:cubicBezTo>
                    <a:pt x="448" y="207"/>
                    <a:pt x="451" y="205"/>
                    <a:pt x="456" y="204"/>
                  </a:cubicBezTo>
                  <a:cubicBezTo>
                    <a:pt x="460" y="203"/>
                    <a:pt x="468" y="208"/>
                    <a:pt x="471" y="209"/>
                  </a:cubicBezTo>
                  <a:cubicBezTo>
                    <a:pt x="474" y="211"/>
                    <a:pt x="472" y="213"/>
                    <a:pt x="474" y="215"/>
                  </a:cubicBezTo>
                  <a:cubicBezTo>
                    <a:pt x="476" y="218"/>
                    <a:pt x="470" y="218"/>
                    <a:pt x="470" y="221"/>
                  </a:cubicBezTo>
                  <a:cubicBezTo>
                    <a:pt x="470" y="225"/>
                    <a:pt x="479" y="226"/>
                    <a:pt x="480" y="227"/>
                  </a:cubicBezTo>
                  <a:cubicBezTo>
                    <a:pt x="480" y="228"/>
                    <a:pt x="473" y="228"/>
                    <a:pt x="471" y="227"/>
                  </a:cubicBezTo>
                  <a:cubicBezTo>
                    <a:pt x="468" y="226"/>
                    <a:pt x="468" y="222"/>
                    <a:pt x="467" y="222"/>
                  </a:cubicBezTo>
                  <a:cubicBezTo>
                    <a:pt x="466" y="221"/>
                    <a:pt x="469" y="218"/>
                    <a:pt x="469" y="216"/>
                  </a:cubicBezTo>
                  <a:cubicBezTo>
                    <a:pt x="469" y="213"/>
                    <a:pt x="466" y="212"/>
                    <a:pt x="465" y="211"/>
                  </a:cubicBezTo>
                  <a:cubicBezTo>
                    <a:pt x="464" y="209"/>
                    <a:pt x="462" y="207"/>
                    <a:pt x="460" y="207"/>
                  </a:cubicBezTo>
                  <a:cubicBezTo>
                    <a:pt x="458" y="208"/>
                    <a:pt x="450" y="208"/>
                    <a:pt x="447" y="211"/>
                  </a:cubicBezTo>
                  <a:cubicBezTo>
                    <a:pt x="445" y="213"/>
                    <a:pt x="448" y="219"/>
                    <a:pt x="449" y="222"/>
                  </a:cubicBezTo>
                  <a:cubicBezTo>
                    <a:pt x="450" y="225"/>
                    <a:pt x="442" y="229"/>
                    <a:pt x="442" y="231"/>
                  </a:cubicBezTo>
                  <a:cubicBezTo>
                    <a:pt x="443" y="234"/>
                    <a:pt x="440" y="235"/>
                    <a:pt x="436" y="237"/>
                  </a:cubicBezTo>
                  <a:cubicBezTo>
                    <a:pt x="433" y="239"/>
                    <a:pt x="429" y="240"/>
                    <a:pt x="429" y="243"/>
                  </a:cubicBezTo>
                  <a:cubicBezTo>
                    <a:pt x="429" y="246"/>
                    <a:pt x="424" y="245"/>
                    <a:pt x="422" y="243"/>
                  </a:cubicBezTo>
                  <a:cubicBezTo>
                    <a:pt x="419" y="242"/>
                    <a:pt x="416" y="244"/>
                    <a:pt x="412" y="244"/>
                  </a:cubicBezTo>
                  <a:cubicBezTo>
                    <a:pt x="409" y="244"/>
                    <a:pt x="409" y="241"/>
                    <a:pt x="406" y="242"/>
                  </a:cubicBezTo>
                  <a:cubicBezTo>
                    <a:pt x="403" y="243"/>
                    <a:pt x="401" y="240"/>
                    <a:pt x="402" y="238"/>
                  </a:cubicBezTo>
                  <a:cubicBezTo>
                    <a:pt x="403" y="236"/>
                    <a:pt x="406" y="238"/>
                    <a:pt x="406" y="239"/>
                  </a:cubicBezTo>
                  <a:cubicBezTo>
                    <a:pt x="407" y="241"/>
                    <a:pt x="409" y="240"/>
                    <a:pt x="411" y="239"/>
                  </a:cubicBezTo>
                  <a:cubicBezTo>
                    <a:pt x="413" y="238"/>
                    <a:pt x="412" y="241"/>
                    <a:pt x="416" y="241"/>
                  </a:cubicBezTo>
                  <a:cubicBezTo>
                    <a:pt x="419" y="241"/>
                    <a:pt x="417" y="239"/>
                    <a:pt x="420" y="239"/>
                  </a:cubicBezTo>
                  <a:cubicBezTo>
                    <a:pt x="422" y="240"/>
                    <a:pt x="423" y="239"/>
                    <a:pt x="422" y="237"/>
                  </a:cubicBezTo>
                  <a:cubicBezTo>
                    <a:pt x="421" y="236"/>
                    <a:pt x="424" y="235"/>
                    <a:pt x="425" y="234"/>
                  </a:cubicBezTo>
                  <a:cubicBezTo>
                    <a:pt x="427" y="234"/>
                    <a:pt x="426" y="231"/>
                    <a:pt x="428" y="230"/>
                  </a:cubicBezTo>
                  <a:cubicBezTo>
                    <a:pt x="429" y="229"/>
                    <a:pt x="428" y="228"/>
                    <a:pt x="430" y="228"/>
                  </a:cubicBezTo>
                  <a:cubicBezTo>
                    <a:pt x="432" y="227"/>
                    <a:pt x="432" y="225"/>
                    <a:pt x="434" y="225"/>
                  </a:cubicBezTo>
                  <a:cubicBezTo>
                    <a:pt x="435" y="225"/>
                    <a:pt x="436" y="222"/>
                    <a:pt x="435" y="221"/>
                  </a:cubicBezTo>
                  <a:cubicBezTo>
                    <a:pt x="434" y="220"/>
                    <a:pt x="436" y="216"/>
                    <a:pt x="437" y="216"/>
                  </a:cubicBezTo>
                  <a:cubicBezTo>
                    <a:pt x="439" y="215"/>
                    <a:pt x="439" y="214"/>
                    <a:pt x="438" y="213"/>
                  </a:cubicBezTo>
                  <a:cubicBezTo>
                    <a:pt x="436" y="212"/>
                    <a:pt x="431" y="208"/>
                    <a:pt x="431" y="206"/>
                  </a:cubicBezTo>
                  <a:cubicBezTo>
                    <a:pt x="432" y="204"/>
                    <a:pt x="430" y="199"/>
                    <a:pt x="431" y="198"/>
                  </a:cubicBezTo>
                  <a:cubicBezTo>
                    <a:pt x="432" y="196"/>
                    <a:pt x="431" y="192"/>
                    <a:pt x="431" y="190"/>
                  </a:cubicBezTo>
                  <a:cubicBezTo>
                    <a:pt x="431" y="188"/>
                    <a:pt x="432" y="186"/>
                    <a:pt x="433" y="182"/>
                  </a:cubicBezTo>
                  <a:cubicBezTo>
                    <a:pt x="434" y="178"/>
                    <a:pt x="429" y="174"/>
                    <a:pt x="426" y="172"/>
                  </a:cubicBezTo>
                  <a:cubicBezTo>
                    <a:pt x="424" y="171"/>
                    <a:pt x="426" y="169"/>
                    <a:pt x="429" y="166"/>
                  </a:cubicBezTo>
                  <a:cubicBezTo>
                    <a:pt x="433" y="164"/>
                    <a:pt x="433" y="155"/>
                    <a:pt x="433" y="153"/>
                  </a:cubicBezTo>
                  <a:cubicBezTo>
                    <a:pt x="432" y="151"/>
                    <a:pt x="425" y="149"/>
                    <a:pt x="423" y="149"/>
                  </a:cubicBezTo>
                  <a:cubicBezTo>
                    <a:pt x="420" y="150"/>
                    <a:pt x="410" y="149"/>
                    <a:pt x="407" y="149"/>
                  </a:cubicBezTo>
                  <a:cubicBezTo>
                    <a:pt x="405" y="148"/>
                    <a:pt x="404" y="151"/>
                    <a:pt x="403" y="153"/>
                  </a:cubicBezTo>
                  <a:cubicBezTo>
                    <a:pt x="401" y="156"/>
                    <a:pt x="399" y="159"/>
                    <a:pt x="397" y="165"/>
                  </a:cubicBezTo>
                  <a:cubicBezTo>
                    <a:pt x="396" y="170"/>
                    <a:pt x="389" y="172"/>
                    <a:pt x="387" y="173"/>
                  </a:cubicBezTo>
                  <a:cubicBezTo>
                    <a:pt x="384" y="174"/>
                    <a:pt x="382" y="178"/>
                    <a:pt x="383" y="180"/>
                  </a:cubicBezTo>
                  <a:cubicBezTo>
                    <a:pt x="385" y="182"/>
                    <a:pt x="386" y="180"/>
                    <a:pt x="388" y="181"/>
                  </a:cubicBezTo>
                  <a:cubicBezTo>
                    <a:pt x="389" y="182"/>
                    <a:pt x="388" y="187"/>
                    <a:pt x="387" y="187"/>
                  </a:cubicBezTo>
                  <a:cubicBezTo>
                    <a:pt x="386" y="188"/>
                    <a:pt x="388" y="190"/>
                    <a:pt x="386" y="191"/>
                  </a:cubicBezTo>
                  <a:cubicBezTo>
                    <a:pt x="384" y="192"/>
                    <a:pt x="382" y="195"/>
                    <a:pt x="384" y="197"/>
                  </a:cubicBezTo>
                  <a:cubicBezTo>
                    <a:pt x="385" y="198"/>
                    <a:pt x="391" y="199"/>
                    <a:pt x="393" y="200"/>
                  </a:cubicBezTo>
                  <a:cubicBezTo>
                    <a:pt x="396" y="202"/>
                    <a:pt x="395" y="204"/>
                    <a:pt x="397" y="207"/>
                  </a:cubicBezTo>
                  <a:cubicBezTo>
                    <a:pt x="399" y="209"/>
                    <a:pt x="401" y="208"/>
                    <a:pt x="401" y="209"/>
                  </a:cubicBezTo>
                  <a:cubicBezTo>
                    <a:pt x="402" y="211"/>
                    <a:pt x="398" y="217"/>
                    <a:pt x="396" y="217"/>
                  </a:cubicBezTo>
                  <a:cubicBezTo>
                    <a:pt x="395" y="217"/>
                    <a:pt x="389" y="211"/>
                    <a:pt x="387" y="209"/>
                  </a:cubicBezTo>
                  <a:cubicBezTo>
                    <a:pt x="385" y="208"/>
                    <a:pt x="377" y="206"/>
                    <a:pt x="374" y="204"/>
                  </a:cubicBezTo>
                  <a:cubicBezTo>
                    <a:pt x="370" y="202"/>
                    <a:pt x="367" y="202"/>
                    <a:pt x="363" y="199"/>
                  </a:cubicBezTo>
                  <a:cubicBezTo>
                    <a:pt x="359" y="197"/>
                    <a:pt x="356" y="195"/>
                    <a:pt x="348" y="196"/>
                  </a:cubicBezTo>
                  <a:cubicBezTo>
                    <a:pt x="341" y="196"/>
                    <a:pt x="336" y="194"/>
                    <a:pt x="334" y="194"/>
                  </a:cubicBezTo>
                  <a:cubicBezTo>
                    <a:pt x="331" y="195"/>
                    <a:pt x="332" y="192"/>
                    <a:pt x="328" y="190"/>
                  </a:cubicBezTo>
                  <a:cubicBezTo>
                    <a:pt x="323" y="188"/>
                    <a:pt x="320" y="185"/>
                    <a:pt x="318" y="187"/>
                  </a:cubicBezTo>
                  <a:cubicBezTo>
                    <a:pt x="315" y="188"/>
                    <a:pt x="316" y="193"/>
                    <a:pt x="320" y="193"/>
                  </a:cubicBezTo>
                  <a:cubicBezTo>
                    <a:pt x="324" y="194"/>
                    <a:pt x="322" y="196"/>
                    <a:pt x="326" y="196"/>
                  </a:cubicBezTo>
                  <a:cubicBezTo>
                    <a:pt x="330" y="195"/>
                    <a:pt x="331" y="197"/>
                    <a:pt x="331" y="199"/>
                  </a:cubicBezTo>
                  <a:cubicBezTo>
                    <a:pt x="331" y="202"/>
                    <a:pt x="333" y="204"/>
                    <a:pt x="335" y="206"/>
                  </a:cubicBezTo>
                  <a:cubicBezTo>
                    <a:pt x="337" y="208"/>
                    <a:pt x="336" y="210"/>
                    <a:pt x="332" y="210"/>
                  </a:cubicBezTo>
                  <a:cubicBezTo>
                    <a:pt x="329" y="210"/>
                    <a:pt x="326" y="211"/>
                    <a:pt x="327" y="213"/>
                  </a:cubicBezTo>
                  <a:cubicBezTo>
                    <a:pt x="328" y="215"/>
                    <a:pt x="326" y="216"/>
                    <a:pt x="323" y="215"/>
                  </a:cubicBezTo>
                  <a:cubicBezTo>
                    <a:pt x="320" y="214"/>
                    <a:pt x="321" y="211"/>
                    <a:pt x="323" y="210"/>
                  </a:cubicBezTo>
                  <a:cubicBezTo>
                    <a:pt x="324" y="209"/>
                    <a:pt x="320" y="207"/>
                    <a:pt x="318" y="206"/>
                  </a:cubicBezTo>
                  <a:cubicBezTo>
                    <a:pt x="316" y="206"/>
                    <a:pt x="308" y="212"/>
                    <a:pt x="306" y="213"/>
                  </a:cubicBezTo>
                  <a:cubicBezTo>
                    <a:pt x="303" y="213"/>
                    <a:pt x="298" y="211"/>
                    <a:pt x="292" y="213"/>
                  </a:cubicBezTo>
                  <a:cubicBezTo>
                    <a:pt x="286" y="214"/>
                    <a:pt x="287" y="218"/>
                    <a:pt x="284" y="218"/>
                  </a:cubicBezTo>
                  <a:cubicBezTo>
                    <a:pt x="282" y="218"/>
                    <a:pt x="276" y="219"/>
                    <a:pt x="274" y="217"/>
                  </a:cubicBezTo>
                  <a:cubicBezTo>
                    <a:pt x="271" y="216"/>
                    <a:pt x="273" y="215"/>
                    <a:pt x="276" y="215"/>
                  </a:cubicBezTo>
                  <a:cubicBezTo>
                    <a:pt x="278" y="215"/>
                    <a:pt x="279" y="214"/>
                    <a:pt x="278" y="213"/>
                  </a:cubicBezTo>
                  <a:cubicBezTo>
                    <a:pt x="276" y="211"/>
                    <a:pt x="279" y="208"/>
                    <a:pt x="279" y="207"/>
                  </a:cubicBezTo>
                  <a:cubicBezTo>
                    <a:pt x="279" y="206"/>
                    <a:pt x="270" y="209"/>
                    <a:pt x="268" y="210"/>
                  </a:cubicBezTo>
                  <a:cubicBezTo>
                    <a:pt x="267" y="212"/>
                    <a:pt x="269" y="214"/>
                    <a:pt x="267" y="215"/>
                  </a:cubicBezTo>
                  <a:cubicBezTo>
                    <a:pt x="265" y="216"/>
                    <a:pt x="265" y="213"/>
                    <a:pt x="263" y="213"/>
                  </a:cubicBezTo>
                  <a:cubicBezTo>
                    <a:pt x="261" y="212"/>
                    <a:pt x="248" y="215"/>
                    <a:pt x="245" y="218"/>
                  </a:cubicBezTo>
                  <a:cubicBezTo>
                    <a:pt x="242" y="221"/>
                    <a:pt x="237" y="221"/>
                    <a:pt x="237" y="223"/>
                  </a:cubicBezTo>
                  <a:cubicBezTo>
                    <a:pt x="237" y="225"/>
                    <a:pt x="231" y="225"/>
                    <a:pt x="228" y="226"/>
                  </a:cubicBezTo>
                  <a:cubicBezTo>
                    <a:pt x="226" y="227"/>
                    <a:pt x="228" y="232"/>
                    <a:pt x="227" y="234"/>
                  </a:cubicBezTo>
                  <a:cubicBezTo>
                    <a:pt x="226" y="237"/>
                    <a:pt x="216" y="236"/>
                    <a:pt x="213" y="236"/>
                  </a:cubicBezTo>
                  <a:cubicBezTo>
                    <a:pt x="210" y="236"/>
                    <a:pt x="209" y="230"/>
                    <a:pt x="206" y="230"/>
                  </a:cubicBezTo>
                  <a:cubicBezTo>
                    <a:pt x="204" y="230"/>
                    <a:pt x="206" y="226"/>
                    <a:pt x="206" y="225"/>
                  </a:cubicBezTo>
                  <a:cubicBezTo>
                    <a:pt x="207" y="223"/>
                    <a:pt x="209" y="225"/>
                    <a:pt x="212" y="223"/>
                  </a:cubicBezTo>
                  <a:cubicBezTo>
                    <a:pt x="215" y="221"/>
                    <a:pt x="218" y="224"/>
                    <a:pt x="219" y="222"/>
                  </a:cubicBezTo>
                  <a:cubicBezTo>
                    <a:pt x="220" y="221"/>
                    <a:pt x="214" y="218"/>
                    <a:pt x="214" y="215"/>
                  </a:cubicBezTo>
                  <a:cubicBezTo>
                    <a:pt x="214" y="212"/>
                    <a:pt x="207" y="211"/>
                    <a:pt x="204" y="212"/>
                  </a:cubicBezTo>
                  <a:cubicBezTo>
                    <a:pt x="200" y="213"/>
                    <a:pt x="196" y="212"/>
                    <a:pt x="194" y="211"/>
                  </a:cubicBezTo>
                  <a:cubicBezTo>
                    <a:pt x="191" y="209"/>
                    <a:pt x="192" y="213"/>
                    <a:pt x="195" y="214"/>
                  </a:cubicBezTo>
                  <a:cubicBezTo>
                    <a:pt x="199" y="215"/>
                    <a:pt x="197" y="218"/>
                    <a:pt x="198" y="219"/>
                  </a:cubicBezTo>
                  <a:cubicBezTo>
                    <a:pt x="198" y="221"/>
                    <a:pt x="197" y="225"/>
                    <a:pt x="195" y="228"/>
                  </a:cubicBezTo>
                  <a:cubicBezTo>
                    <a:pt x="192" y="231"/>
                    <a:pt x="194" y="231"/>
                    <a:pt x="197" y="231"/>
                  </a:cubicBezTo>
                  <a:cubicBezTo>
                    <a:pt x="200" y="231"/>
                    <a:pt x="200" y="235"/>
                    <a:pt x="200" y="238"/>
                  </a:cubicBezTo>
                  <a:cubicBezTo>
                    <a:pt x="200" y="241"/>
                    <a:pt x="198" y="242"/>
                    <a:pt x="198" y="244"/>
                  </a:cubicBezTo>
                  <a:cubicBezTo>
                    <a:pt x="198" y="247"/>
                    <a:pt x="195" y="243"/>
                    <a:pt x="194" y="244"/>
                  </a:cubicBezTo>
                  <a:cubicBezTo>
                    <a:pt x="193" y="245"/>
                    <a:pt x="192" y="244"/>
                    <a:pt x="192" y="242"/>
                  </a:cubicBezTo>
                  <a:cubicBezTo>
                    <a:pt x="191" y="240"/>
                    <a:pt x="187" y="241"/>
                    <a:pt x="184" y="240"/>
                  </a:cubicBezTo>
                  <a:cubicBezTo>
                    <a:pt x="181" y="240"/>
                    <a:pt x="180" y="241"/>
                    <a:pt x="179" y="243"/>
                  </a:cubicBezTo>
                  <a:cubicBezTo>
                    <a:pt x="177" y="245"/>
                    <a:pt x="174" y="246"/>
                    <a:pt x="172" y="246"/>
                  </a:cubicBezTo>
                  <a:cubicBezTo>
                    <a:pt x="169" y="246"/>
                    <a:pt x="166" y="250"/>
                    <a:pt x="164" y="252"/>
                  </a:cubicBezTo>
                  <a:cubicBezTo>
                    <a:pt x="162" y="253"/>
                    <a:pt x="161" y="256"/>
                    <a:pt x="164" y="259"/>
                  </a:cubicBezTo>
                  <a:cubicBezTo>
                    <a:pt x="167" y="261"/>
                    <a:pt x="168" y="263"/>
                    <a:pt x="168" y="265"/>
                  </a:cubicBezTo>
                  <a:cubicBezTo>
                    <a:pt x="167" y="266"/>
                    <a:pt x="159" y="266"/>
                    <a:pt x="158" y="264"/>
                  </a:cubicBezTo>
                  <a:cubicBezTo>
                    <a:pt x="157" y="263"/>
                    <a:pt x="151" y="262"/>
                    <a:pt x="150" y="262"/>
                  </a:cubicBezTo>
                  <a:cubicBezTo>
                    <a:pt x="148" y="263"/>
                    <a:pt x="143" y="257"/>
                    <a:pt x="140" y="257"/>
                  </a:cubicBezTo>
                  <a:cubicBezTo>
                    <a:pt x="138" y="257"/>
                    <a:pt x="136" y="260"/>
                    <a:pt x="136" y="261"/>
                  </a:cubicBezTo>
                  <a:cubicBezTo>
                    <a:pt x="135" y="263"/>
                    <a:pt x="137" y="263"/>
                    <a:pt x="138" y="266"/>
                  </a:cubicBezTo>
                  <a:cubicBezTo>
                    <a:pt x="139" y="269"/>
                    <a:pt x="144" y="269"/>
                    <a:pt x="146" y="269"/>
                  </a:cubicBezTo>
                  <a:cubicBezTo>
                    <a:pt x="148" y="269"/>
                    <a:pt x="147" y="272"/>
                    <a:pt x="147" y="274"/>
                  </a:cubicBezTo>
                  <a:cubicBezTo>
                    <a:pt x="146" y="275"/>
                    <a:pt x="142" y="276"/>
                    <a:pt x="140" y="275"/>
                  </a:cubicBezTo>
                  <a:cubicBezTo>
                    <a:pt x="139" y="273"/>
                    <a:pt x="134" y="275"/>
                    <a:pt x="134" y="273"/>
                  </a:cubicBezTo>
                  <a:cubicBezTo>
                    <a:pt x="134" y="271"/>
                    <a:pt x="131" y="268"/>
                    <a:pt x="127" y="269"/>
                  </a:cubicBezTo>
                  <a:cubicBezTo>
                    <a:pt x="123" y="269"/>
                    <a:pt x="122" y="267"/>
                    <a:pt x="123" y="264"/>
                  </a:cubicBezTo>
                  <a:cubicBezTo>
                    <a:pt x="123" y="261"/>
                    <a:pt x="121" y="259"/>
                    <a:pt x="121" y="258"/>
                  </a:cubicBezTo>
                  <a:cubicBezTo>
                    <a:pt x="121" y="257"/>
                    <a:pt x="119" y="254"/>
                    <a:pt x="121" y="253"/>
                  </a:cubicBezTo>
                  <a:cubicBezTo>
                    <a:pt x="123" y="252"/>
                    <a:pt x="121" y="250"/>
                    <a:pt x="122" y="248"/>
                  </a:cubicBezTo>
                  <a:cubicBezTo>
                    <a:pt x="122" y="246"/>
                    <a:pt x="118" y="243"/>
                    <a:pt x="115" y="243"/>
                  </a:cubicBezTo>
                  <a:cubicBezTo>
                    <a:pt x="112" y="243"/>
                    <a:pt x="113" y="240"/>
                    <a:pt x="111" y="240"/>
                  </a:cubicBezTo>
                  <a:cubicBezTo>
                    <a:pt x="108" y="239"/>
                    <a:pt x="103" y="235"/>
                    <a:pt x="103" y="233"/>
                  </a:cubicBezTo>
                  <a:cubicBezTo>
                    <a:pt x="102" y="231"/>
                    <a:pt x="99" y="231"/>
                    <a:pt x="100" y="230"/>
                  </a:cubicBezTo>
                  <a:cubicBezTo>
                    <a:pt x="101" y="230"/>
                    <a:pt x="104" y="231"/>
                    <a:pt x="106" y="233"/>
                  </a:cubicBezTo>
                  <a:cubicBezTo>
                    <a:pt x="108" y="235"/>
                    <a:pt x="112" y="237"/>
                    <a:pt x="117" y="238"/>
                  </a:cubicBezTo>
                  <a:cubicBezTo>
                    <a:pt x="123" y="238"/>
                    <a:pt x="125" y="241"/>
                    <a:pt x="131" y="242"/>
                  </a:cubicBezTo>
                  <a:cubicBezTo>
                    <a:pt x="138" y="243"/>
                    <a:pt x="141" y="244"/>
                    <a:pt x="150" y="245"/>
                  </a:cubicBezTo>
                  <a:cubicBezTo>
                    <a:pt x="159" y="246"/>
                    <a:pt x="171" y="237"/>
                    <a:pt x="174" y="235"/>
                  </a:cubicBezTo>
                  <a:cubicBezTo>
                    <a:pt x="176" y="232"/>
                    <a:pt x="173" y="227"/>
                    <a:pt x="173" y="225"/>
                  </a:cubicBezTo>
                  <a:cubicBezTo>
                    <a:pt x="173" y="223"/>
                    <a:pt x="169" y="223"/>
                    <a:pt x="168" y="222"/>
                  </a:cubicBezTo>
                  <a:cubicBezTo>
                    <a:pt x="168" y="220"/>
                    <a:pt x="165" y="218"/>
                    <a:pt x="162" y="218"/>
                  </a:cubicBezTo>
                  <a:cubicBezTo>
                    <a:pt x="158" y="218"/>
                    <a:pt x="158" y="214"/>
                    <a:pt x="155" y="214"/>
                  </a:cubicBezTo>
                  <a:cubicBezTo>
                    <a:pt x="152" y="214"/>
                    <a:pt x="150" y="213"/>
                    <a:pt x="143" y="208"/>
                  </a:cubicBezTo>
                  <a:cubicBezTo>
                    <a:pt x="136" y="203"/>
                    <a:pt x="126" y="200"/>
                    <a:pt x="124" y="201"/>
                  </a:cubicBezTo>
                  <a:cubicBezTo>
                    <a:pt x="123" y="202"/>
                    <a:pt x="121" y="202"/>
                    <a:pt x="120" y="200"/>
                  </a:cubicBezTo>
                  <a:cubicBezTo>
                    <a:pt x="119" y="198"/>
                    <a:pt x="116" y="199"/>
                    <a:pt x="114" y="200"/>
                  </a:cubicBezTo>
                  <a:cubicBezTo>
                    <a:pt x="112" y="202"/>
                    <a:pt x="111" y="199"/>
                    <a:pt x="107" y="200"/>
                  </a:cubicBezTo>
                  <a:cubicBezTo>
                    <a:pt x="103" y="201"/>
                    <a:pt x="102" y="198"/>
                    <a:pt x="102" y="197"/>
                  </a:cubicBezTo>
                  <a:cubicBezTo>
                    <a:pt x="103" y="196"/>
                    <a:pt x="109" y="197"/>
                    <a:pt x="108" y="195"/>
                  </a:cubicBezTo>
                  <a:cubicBezTo>
                    <a:pt x="108" y="193"/>
                    <a:pt x="106" y="195"/>
                    <a:pt x="103" y="193"/>
                  </a:cubicBezTo>
                  <a:cubicBezTo>
                    <a:pt x="100" y="191"/>
                    <a:pt x="98" y="192"/>
                    <a:pt x="97" y="194"/>
                  </a:cubicBezTo>
                  <a:cubicBezTo>
                    <a:pt x="97" y="196"/>
                    <a:pt x="94" y="195"/>
                    <a:pt x="92" y="194"/>
                  </a:cubicBezTo>
                  <a:cubicBezTo>
                    <a:pt x="92" y="194"/>
                    <a:pt x="92" y="194"/>
                    <a:pt x="92" y="193"/>
                  </a:cubicBezTo>
                  <a:cubicBezTo>
                    <a:pt x="91" y="196"/>
                    <a:pt x="90" y="197"/>
                    <a:pt x="88" y="196"/>
                  </a:cubicBezTo>
                  <a:cubicBezTo>
                    <a:pt x="86" y="196"/>
                    <a:pt x="84" y="199"/>
                    <a:pt x="81" y="199"/>
                  </a:cubicBezTo>
                  <a:cubicBezTo>
                    <a:pt x="79" y="199"/>
                    <a:pt x="76" y="202"/>
                    <a:pt x="76" y="204"/>
                  </a:cubicBezTo>
                  <a:cubicBezTo>
                    <a:pt x="75" y="206"/>
                    <a:pt x="73" y="205"/>
                    <a:pt x="73" y="207"/>
                  </a:cubicBezTo>
                  <a:cubicBezTo>
                    <a:pt x="73" y="208"/>
                    <a:pt x="73" y="209"/>
                    <a:pt x="71" y="211"/>
                  </a:cubicBezTo>
                  <a:cubicBezTo>
                    <a:pt x="70" y="212"/>
                    <a:pt x="71" y="213"/>
                    <a:pt x="73" y="215"/>
                  </a:cubicBezTo>
                  <a:cubicBezTo>
                    <a:pt x="74" y="218"/>
                    <a:pt x="76" y="218"/>
                    <a:pt x="78" y="218"/>
                  </a:cubicBezTo>
                  <a:cubicBezTo>
                    <a:pt x="79" y="219"/>
                    <a:pt x="83" y="223"/>
                    <a:pt x="83" y="224"/>
                  </a:cubicBezTo>
                  <a:cubicBezTo>
                    <a:pt x="83" y="226"/>
                    <a:pt x="80" y="229"/>
                    <a:pt x="78" y="230"/>
                  </a:cubicBezTo>
                  <a:cubicBezTo>
                    <a:pt x="77" y="231"/>
                    <a:pt x="75" y="233"/>
                    <a:pt x="76" y="235"/>
                  </a:cubicBezTo>
                  <a:cubicBezTo>
                    <a:pt x="77" y="236"/>
                    <a:pt x="81" y="242"/>
                    <a:pt x="84" y="247"/>
                  </a:cubicBezTo>
                  <a:cubicBezTo>
                    <a:pt x="86" y="252"/>
                    <a:pt x="83" y="250"/>
                    <a:pt x="81" y="252"/>
                  </a:cubicBezTo>
                  <a:cubicBezTo>
                    <a:pt x="79" y="254"/>
                    <a:pt x="82" y="257"/>
                    <a:pt x="82" y="258"/>
                  </a:cubicBezTo>
                  <a:cubicBezTo>
                    <a:pt x="83" y="259"/>
                    <a:pt x="80" y="259"/>
                    <a:pt x="80" y="260"/>
                  </a:cubicBezTo>
                  <a:cubicBezTo>
                    <a:pt x="80" y="262"/>
                    <a:pt x="84" y="262"/>
                    <a:pt x="84" y="263"/>
                  </a:cubicBezTo>
                  <a:cubicBezTo>
                    <a:pt x="84" y="264"/>
                    <a:pt x="82" y="265"/>
                    <a:pt x="83" y="267"/>
                  </a:cubicBezTo>
                  <a:cubicBezTo>
                    <a:pt x="84" y="269"/>
                    <a:pt x="87" y="269"/>
                    <a:pt x="87" y="271"/>
                  </a:cubicBezTo>
                  <a:cubicBezTo>
                    <a:pt x="88" y="274"/>
                    <a:pt x="82" y="274"/>
                    <a:pt x="82" y="276"/>
                  </a:cubicBezTo>
                  <a:cubicBezTo>
                    <a:pt x="83" y="278"/>
                    <a:pt x="89" y="280"/>
                    <a:pt x="93" y="284"/>
                  </a:cubicBezTo>
                  <a:cubicBezTo>
                    <a:pt x="96" y="287"/>
                    <a:pt x="95" y="288"/>
                    <a:pt x="95" y="290"/>
                  </a:cubicBezTo>
                  <a:cubicBezTo>
                    <a:pt x="93" y="294"/>
                    <a:pt x="85" y="297"/>
                    <a:pt x="83" y="301"/>
                  </a:cubicBezTo>
                  <a:cubicBezTo>
                    <a:pt x="81" y="306"/>
                    <a:pt x="74" y="308"/>
                    <a:pt x="70" y="311"/>
                  </a:cubicBezTo>
                  <a:cubicBezTo>
                    <a:pt x="69" y="313"/>
                    <a:pt x="68" y="315"/>
                    <a:pt x="67" y="316"/>
                  </a:cubicBezTo>
                  <a:cubicBezTo>
                    <a:pt x="68" y="316"/>
                    <a:pt x="69" y="316"/>
                    <a:pt x="70" y="315"/>
                  </a:cubicBezTo>
                  <a:cubicBezTo>
                    <a:pt x="72" y="314"/>
                    <a:pt x="73" y="319"/>
                    <a:pt x="75" y="320"/>
                  </a:cubicBezTo>
                  <a:cubicBezTo>
                    <a:pt x="77" y="322"/>
                    <a:pt x="81" y="320"/>
                    <a:pt x="82" y="322"/>
                  </a:cubicBezTo>
                  <a:cubicBezTo>
                    <a:pt x="83" y="323"/>
                    <a:pt x="81" y="323"/>
                    <a:pt x="78" y="323"/>
                  </a:cubicBezTo>
                  <a:cubicBezTo>
                    <a:pt x="76" y="323"/>
                    <a:pt x="75" y="324"/>
                    <a:pt x="71" y="326"/>
                  </a:cubicBezTo>
                  <a:cubicBezTo>
                    <a:pt x="67" y="327"/>
                    <a:pt x="68" y="328"/>
                    <a:pt x="67" y="329"/>
                  </a:cubicBezTo>
                  <a:cubicBezTo>
                    <a:pt x="69" y="331"/>
                    <a:pt x="66" y="332"/>
                    <a:pt x="65" y="334"/>
                  </a:cubicBezTo>
                  <a:cubicBezTo>
                    <a:pt x="64" y="336"/>
                    <a:pt x="62" y="337"/>
                    <a:pt x="62" y="338"/>
                  </a:cubicBezTo>
                  <a:cubicBezTo>
                    <a:pt x="62" y="340"/>
                    <a:pt x="63" y="341"/>
                    <a:pt x="63" y="343"/>
                  </a:cubicBezTo>
                  <a:cubicBezTo>
                    <a:pt x="63" y="345"/>
                    <a:pt x="63" y="345"/>
                    <a:pt x="65" y="347"/>
                  </a:cubicBezTo>
                  <a:cubicBezTo>
                    <a:pt x="66" y="349"/>
                    <a:pt x="64" y="349"/>
                    <a:pt x="62" y="350"/>
                  </a:cubicBezTo>
                  <a:cubicBezTo>
                    <a:pt x="61" y="351"/>
                    <a:pt x="62" y="353"/>
                    <a:pt x="64" y="354"/>
                  </a:cubicBezTo>
                  <a:cubicBezTo>
                    <a:pt x="65" y="355"/>
                    <a:pt x="65" y="357"/>
                    <a:pt x="64" y="358"/>
                  </a:cubicBezTo>
                  <a:cubicBezTo>
                    <a:pt x="64" y="360"/>
                    <a:pt x="66" y="362"/>
                    <a:pt x="67" y="363"/>
                  </a:cubicBezTo>
                  <a:cubicBezTo>
                    <a:pt x="68" y="364"/>
                    <a:pt x="68" y="368"/>
                    <a:pt x="69" y="369"/>
                  </a:cubicBezTo>
                  <a:cubicBezTo>
                    <a:pt x="70" y="369"/>
                    <a:pt x="71" y="370"/>
                    <a:pt x="73" y="370"/>
                  </a:cubicBezTo>
                  <a:cubicBezTo>
                    <a:pt x="75" y="369"/>
                    <a:pt x="77" y="370"/>
                    <a:pt x="77" y="372"/>
                  </a:cubicBezTo>
                  <a:cubicBezTo>
                    <a:pt x="78" y="373"/>
                    <a:pt x="80" y="373"/>
                    <a:pt x="82" y="372"/>
                  </a:cubicBezTo>
                  <a:cubicBezTo>
                    <a:pt x="84" y="371"/>
                    <a:pt x="88" y="373"/>
                    <a:pt x="89" y="374"/>
                  </a:cubicBezTo>
                  <a:cubicBezTo>
                    <a:pt x="90" y="374"/>
                    <a:pt x="90" y="377"/>
                    <a:pt x="90" y="379"/>
                  </a:cubicBezTo>
                  <a:cubicBezTo>
                    <a:pt x="90" y="381"/>
                    <a:pt x="89" y="384"/>
                    <a:pt x="91" y="385"/>
                  </a:cubicBezTo>
                  <a:cubicBezTo>
                    <a:pt x="93" y="386"/>
                    <a:pt x="92" y="389"/>
                    <a:pt x="95" y="390"/>
                  </a:cubicBezTo>
                  <a:cubicBezTo>
                    <a:pt x="97" y="391"/>
                    <a:pt x="98" y="394"/>
                    <a:pt x="99" y="395"/>
                  </a:cubicBezTo>
                  <a:cubicBezTo>
                    <a:pt x="101" y="395"/>
                    <a:pt x="103" y="397"/>
                    <a:pt x="104" y="399"/>
                  </a:cubicBezTo>
                  <a:cubicBezTo>
                    <a:pt x="104" y="400"/>
                    <a:pt x="101" y="402"/>
                    <a:pt x="100" y="402"/>
                  </a:cubicBezTo>
                  <a:cubicBezTo>
                    <a:pt x="98" y="403"/>
                    <a:pt x="95" y="400"/>
                    <a:pt x="94" y="402"/>
                  </a:cubicBezTo>
                  <a:cubicBezTo>
                    <a:pt x="93" y="403"/>
                    <a:pt x="94" y="405"/>
                    <a:pt x="95" y="409"/>
                  </a:cubicBezTo>
                  <a:cubicBezTo>
                    <a:pt x="96" y="413"/>
                    <a:pt x="97" y="413"/>
                    <a:pt x="99" y="413"/>
                  </a:cubicBezTo>
                  <a:cubicBezTo>
                    <a:pt x="100" y="413"/>
                    <a:pt x="101" y="412"/>
                    <a:pt x="102" y="411"/>
                  </a:cubicBezTo>
                  <a:cubicBezTo>
                    <a:pt x="104" y="411"/>
                    <a:pt x="106" y="412"/>
                    <a:pt x="108" y="411"/>
                  </a:cubicBezTo>
                  <a:cubicBezTo>
                    <a:pt x="109" y="411"/>
                    <a:pt x="113" y="410"/>
                    <a:pt x="114" y="412"/>
                  </a:cubicBezTo>
                  <a:cubicBezTo>
                    <a:pt x="115" y="413"/>
                    <a:pt x="116" y="417"/>
                    <a:pt x="115" y="418"/>
                  </a:cubicBezTo>
                  <a:cubicBezTo>
                    <a:pt x="115" y="419"/>
                    <a:pt x="116" y="421"/>
                    <a:pt x="117" y="422"/>
                  </a:cubicBezTo>
                  <a:cubicBezTo>
                    <a:pt x="118" y="424"/>
                    <a:pt x="122" y="423"/>
                    <a:pt x="123" y="424"/>
                  </a:cubicBezTo>
                  <a:cubicBezTo>
                    <a:pt x="124" y="424"/>
                    <a:pt x="127" y="428"/>
                    <a:pt x="127" y="430"/>
                  </a:cubicBezTo>
                  <a:cubicBezTo>
                    <a:pt x="126" y="432"/>
                    <a:pt x="128" y="432"/>
                    <a:pt x="130" y="432"/>
                  </a:cubicBezTo>
                  <a:cubicBezTo>
                    <a:pt x="131" y="431"/>
                    <a:pt x="132" y="433"/>
                    <a:pt x="133" y="433"/>
                  </a:cubicBezTo>
                  <a:cubicBezTo>
                    <a:pt x="135" y="434"/>
                    <a:pt x="136" y="434"/>
                    <a:pt x="138" y="433"/>
                  </a:cubicBezTo>
                  <a:cubicBezTo>
                    <a:pt x="139" y="432"/>
                    <a:pt x="141" y="432"/>
                    <a:pt x="142" y="433"/>
                  </a:cubicBezTo>
                  <a:cubicBezTo>
                    <a:pt x="143" y="434"/>
                    <a:pt x="146" y="436"/>
                    <a:pt x="146" y="437"/>
                  </a:cubicBezTo>
                  <a:cubicBezTo>
                    <a:pt x="146" y="438"/>
                    <a:pt x="150" y="437"/>
                    <a:pt x="152" y="438"/>
                  </a:cubicBezTo>
                  <a:cubicBezTo>
                    <a:pt x="154" y="439"/>
                    <a:pt x="157" y="439"/>
                    <a:pt x="159" y="440"/>
                  </a:cubicBezTo>
                  <a:cubicBezTo>
                    <a:pt x="161" y="441"/>
                    <a:pt x="163" y="441"/>
                    <a:pt x="164" y="443"/>
                  </a:cubicBezTo>
                  <a:cubicBezTo>
                    <a:pt x="164" y="444"/>
                    <a:pt x="161" y="445"/>
                    <a:pt x="161" y="446"/>
                  </a:cubicBezTo>
                  <a:cubicBezTo>
                    <a:pt x="161" y="447"/>
                    <a:pt x="163" y="447"/>
                    <a:pt x="163" y="448"/>
                  </a:cubicBezTo>
                  <a:cubicBezTo>
                    <a:pt x="163" y="450"/>
                    <a:pt x="161" y="450"/>
                    <a:pt x="160" y="450"/>
                  </a:cubicBezTo>
                  <a:cubicBezTo>
                    <a:pt x="160" y="451"/>
                    <a:pt x="162" y="453"/>
                    <a:pt x="162" y="453"/>
                  </a:cubicBezTo>
                  <a:cubicBezTo>
                    <a:pt x="163" y="454"/>
                    <a:pt x="161" y="457"/>
                    <a:pt x="161" y="458"/>
                  </a:cubicBezTo>
                  <a:cubicBezTo>
                    <a:pt x="161" y="459"/>
                    <a:pt x="155" y="458"/>
                    <a:pt x="154" y="458"/>
                  </a:cubicBezTo>
                  <a:cubicBezTo>
                    <a:pt x="153" y="458"/>
                    <a:pt x="149" y="462"/>
                    <a:pt x="148" y="462"/>
                  </a:cubicBezTo>
                  <a:cubicBezTo>
                    <a:pt x="147" y="463"/>
                    <a:pt x="147" y="465"/>
                    <a:pt x="148" y="466"/>
                  </a:cubicBezTo>
                  <a:cubicBezTo>
                    <a:pt x="152" y="465"/>
                    <a:pt x="156" y="465"/>
                    <a:pt x="156" y="466"/>
                  </a:cubicBezTo>
                  <a:cubicBezTo>
                    <a:pt x="157" y="467"/>
                    <a:pt x="148" y="471"/>
                    <a:pt x="146" y="472"/>
                  </a:cubicBezTo>
                  <a:cubicBezTo>
                    <a:pt x="144" y="472"/>
                    <a:pt x="149" y="475"/>
                    <a:pt x="149" y="476"/>
                  </a:cubicBezTo>
                  <a:cubicBezTo>
                    <a:pt x="149" y="478"/>
                    <a:pt x="144" y="478"/>
                    <a:pt x="144" y="481"/>
                  </a:cubicBezTo>
                  <a:cubicBezTo>
                    <a:pt x="145" y="484"/>
                    <a:pt x="143" y="484"/>
                    <a:pt x="140" y="484"/>
                  </a:cubicBezTo>
                  <a:cubicBezTo>
                    <a:pt x="137" y="484"/>
                    <a:pt x="136" y="486"/>
                    <a:pt x="138" y="486"/>
                  </a:cubicBezTo>
                  <a:cubicBezTo>
                    <a:pt x="139" y="487"/>
                    <a:pt x="139" y="490"/>
                    <a:pt x="144" y="491"/>
                  </a:cubicBezTo>
                  <a:cubicBezTo>
                    <a:pt x="149" y="493"/>
                    <a:pt x="155" y="498"/>
                    <a:pt x="159" y="502"/>
                  </a:cubicBezTo>
                  <a:cubicBezTo>
                    <a:pt x="160" y="503"/>
                    <a:pt x="160" y="503"/>
                    <a:pt x="161" y="504"/>
                  </a:cubicBezTo>
                  <a:cubicBezTo>
                    <a:pt x="162" y="503"/>
                    <a:pt x="164" y="503"/>
                    <a:pt x="164" y="503"/>
                  </a:cubicBezTo>
                  <a:cubicBezTo>
                    <a:pt x="167" y="502"/>
                    <a:pt x="171" y="504"/>
                    <a:pt x="174" y="505"/>
                  </a:cubicBezTo>
                  <a:cubicBezTo>
                    <a:pt x="176" y="507"/>
                    <a:pt x="185" y="505"/>
                    <a:pt x="186" y="506"/>
                  </a:cubicBezTo>
                  <a:cubicBezTo>
                    <a:pt x="187" y="508"/>
                    <a:pt x="189" y="510"/>
                    <a:pt x="191" y="510"/>
                  </a:cubicBezTo>
                  <a:cubicBezTo>
                    <a:pt x="193" y="510"/>
                    <a:pt x="195" y="513"/>
                    <a:pt x="196" y="512"/>
                  </a:cubicBezTo>
                  <a:cubicBezTo>
                    <a:pt x="198" y="511"/>
                    <a:pt x="203" y="511"/>
                    <a:pt x="204" y="511"/>
                  </a:cubicBezTo>
                  <a:cubicBezTo>
                    <a:pt x="206" y="511"/>
                    <a:pt x="206" y="512"/>
                    <a:pt x="207" y="512"/>
                  </a:cubicBezTo>
                  <a:cubicBezTo>
                    <a:pt x="209" y="512"/>
                    <a:pt x="209" y="517"/>
                    <a:pt x="210" y="517"/>
                  </a:cubicBezTo>
                  <a:cubicBezTo>
                    <a:pt x="211" y="517"/>
                    <a:pt x="215" y="520"/>
                    <a:pt x="217" y="521"/>
                  </a:cubicBezTo>
                  <a:cubicBezTo>
                    <a:pt x="220" y="521"/>
                    <a:pt x="222" y="525"/>
                    <a:pt x="223" y="525"/>
                  </a:cubicBezTo>
                  <a:cubicBezTo>
                    <a:pt x="224" y="525"/>
                    <a:pt x="226" y="527"/>
                    <a:pt x="227" y="525"/>
                  </a:cubicBezTo>
                  <a:cubicBezTo>
                    <a:pt x="228" y="523"/>
                    <a:pt x="231" y="524"/>
                    <a:pt x="232" y="521"/>
                  </a:cubicBezTo>
                  <a:cubicBezTo>
                    <a:pt x="228" y="516"/>
                    <a:pt x="223" y="510"/>
                    <a:pt x="223" y="507"/>
                  </a:cubicBezTo>
                  <a:cubicBezTo>
                    <a:pt x="223" y="503"/>
                    <a:pt x="225" y="500"/>
                    <a:pt x="220" y="496"/>
                  </a:cubicBezTo>
                  <a:cubicBezTo>
                    <a:pt x="215" y="492"/>
                    <a:pt x="220" y="489"/>
                    <a:pt x="224" y="485"/>
                  </a:cubicBezTo>
                  <a:cubicBezTo>
                    <a:pt x="227" y="481"/>
                    <a:pt x="234" y="479"/>
                    <a:pt x="238" y="476"/>
                  </a:cubicBezTo>
                  <a:cubicBezTo>
                    <a:pt x="237" y="475"/>
                    <a:pt x="236" y="475"/>
                    <a:pt x="235" y="474"/>
                  </a:cubicBezTo>
                  <a:cubicBezTo>
                    <a:pt x="232" y="473"/>
                    <a:pt x="231" y="471"/>
                    <a:pt x="234" y="471"/>
                  </a:cubicBezTo>
                  <a:cubicBezTo>
                    <a:pt x="236" y="470"/>
                    <a:pt x="235" y="469"/>
                    <a:pt x="233" y="466"/>
                  </a:cubicBezTo>
                  <a:cubicBezTo>
                    <a:pt x="230" y="463"/>
                    <a:pt x="229" y="460"/>
                    <a:pt x="228" y="460"/>
                  </a:cubicBezTo>
                  <a:cubicBezTo>
                    <a:pt x="226" y="460"/>
                    <a:pt x="224" y="460"/>
                    <a:pt x="222" y="460"/>
                  </a:cubicBezTo>
                  <a:cubicBezTo>
                    <a:pt x="220" y="461"/>
                    <a:pt x="220" y="459"/>
                    <a:pt x="221" y="456"/>
                  </a:cubicBezTo>
                  <a:cubicBezTo>
                    <a:pt x="221" y="454"/>
                    <a:pt x="217" y="454"/>
                    <a:pt x="216" y="453"/>
                  </a:cubicBezTo>
                  <a:cubicBezTo>
                    <a:pt x="215" y="452"/>
                    <a:pt x="217" y="448"/>
                    <a:pt x="218" y="448"/>
                  </a:cubicBezTo>
                  <a:cubicBezTo>
                    <a:pt x="218" y="448"/>
                    <a:pt x="221" y="447"/>
                    <a:pt x="221" y="445"/>
                  </a:cubicBezTo>
                  <a:cubicBezTo>
                    <a:pt x="221" y="444"/>
                    <a:pt x="217" y="444"/>
                    <a:pt x="218" y="442"/>
                  </a:cubicBezTo>
                  <a:cubicBezTo>
                    <a:pt x="219" y="439"/>
                    <a:pt x="222" y="439"/>
                    <a:pt x="222" y="437"/>
                  </a:cubicBezTo>
                  <a:cubicBezTo>
                    <a:pt x="222" y="434"/>
                    <a:pt x="224" y="432"/>
                    <a:pt x="227" y="434"/>
                  </a:cubicBezTo>
                  <a:cubicBezTo>
                    <a:pt x="229" y="435"/>
                    <a:pt x="231" y="440"/>
                    <a:pt x="233" y="439"/>
                  </a:cubicBezTo>
                  <a:cubicBezTo>
                    <a:pt x="236" y="438"/>
                    <a:pt x="234" y="435"/>
                    <a:pt x="234" y="434"/>
                  </a:cubicBezTo>
                  <a:cubicBezTo>
                    <a:pt x="234" y="433"/>
                    <a:pt x="233" y="430"/>
                    <a:pt x="236" y="430"/>
                  </a:cubicBezTo>
                  <a:cubicBezTo>
                    <a:pt x="239" y="429"/>
                    <a:pt x="238" y="426"/>
                    <a:pt x="240" y="426"/>
                  </a:cubicBezTo>
                  <a:cubicBezTo>
                    <a:pt x="243" y="426"/>
                    <a:pt x="248" y="423"/>
                    <a:pt x="249" y="422"/>
                  </a:cubicBezTo>
                  <a:cubicBezTo>
                    <a:pt x="250" y="421"/>
                    <a:pt x="254" y="419"/>
                    <a:pt x="255" y="420"/>
                  </a:cubicBezTo>
                  <a:cubicBezTo>
                    <a:pt x="257" y="421"/>
                    <a:pt x="258" y="423"/>
                    <a:pt x="259" y="420"/>
                  </a:cubicBezTo>
                  <a:cubicBezTo>
                    <a:pt x="260" y="418"/>
                    <a:pt x="265" y="419"/>
                    <a:pt x="265" y="420"/>
                  </a:cubicBezTo>
                  <a:cubicBezTo>
                    <a:pt x="265" y="422"/>
                    <a:pt x="272" y="422"/>
                    <a:pt x="274" y="423"/>
                  </a:cubicBezTo>
                  <a:cubicBezTo>
                    <a:pt x="277" y="424"/>
                    <a:pt x="281" y="427"/>
                    <a:pt x="281" y="429"/>
                  </a:cubicBezTo>
                  <a:cubicBezTo>
                    <a:pt x="281" y="430"/>
                    <a:pt x="283" y="432"/>
                    <a:pt x="283" y="430"/>
                  </a:cubicBezTo>
                  <a:cubicBezTo>
                    <a:pt x="283" y="427"/>
                    <a:pt x="285" y="428"/>
                    <a:pt x="288" y="430"/>
                  </a:cubicBezTo>
                  <a:cubicBezTo>
                    <a:pt x="291" y="432"/>
                    <a:pt x="295" y="431"/>
                    <a:pt x="295" y="429"/>
                  </a:cubicBezTo>
                  <a:cubicBezTo>
                    <a:pt x="296" y="427"/>
                    <a:pt x="301" y="425"/>
                    <a:pt x="303" y="427"/>
                  </a:cubicBezTo>
                  <a:cubicBezTo>
                    <a:pt x="305" y="428"/>
                    <a:pt x="306" y="429"/>
                    <a:pt x="308" y="427"/>
                  </a:cubicBezTo>
                  <a:cubicBezTo>
                    <a:pt x="310" y="425"/>
                    <a:pt x="315" y="425"/>
                    <a:pt x="316" y="427"/>
                  </a:cubicBezTo>
                  <a:cubicBezTo>
                    <a:pt x="316" y="429"/>
                    <a:pt x="319" y="430"/>
                    <a:pt x="321" y="430"/>
                  </a:cubicBezTo>
                  <a:cubicBezTo>
                    <a:pt x="323" y="430"/>
                    <a:pt x="324" y="433"/>
                    <a:pt x="325" y="432"/>
                  </a:cubicBezTo>
                  <a:cubicBezTo>
                    <a:pt x="326" y="432"/>
                    <a:pt x="326" y="428"/>
                    <a:pt x="328" y="428"/>
                  </a:cubicBezTo>
                  <a:cubicBezTo>
                    <a:pt x="330" y="429"/>
                    <a:pt x="331" y="431"/>
                    <a:pt x="334" y="431"/>
                  </a:cubicBezTo>
                  <a:cubicBezTo>
                    <a:pt x="337" y="431"/>
                    <a:pt x="339" y="430"/>
                    <a:pt x="339" y="428"/>
                  </a:cubicBezTo>
                  <a:cubicBezTo>
                    <a:pt x="339" y="426"/>
                    <a:pt x="339" y="422"/>
                    <a:pt x="337" y="422"/>
                  </a:cubicBezTo>
                  <a:cubicBezTo>
                    <a:pt x="335" y="422"/>
                    <a:pt x="333" y="420"/>
                    <a:pt x="331" y="420"/>
                  </a:cubicBezTo>
                  <a:cubicBezTo>
                    <a:pt x="329" y="420"/>
                    <a:pt x="327" y="417"/>
                    <a:pt x="329" y="416"/>
                  </a:cubicBezTo>
                  <a:cubicBezTo>
                    <a:pt x="331" y="415"/>
                    <a:pt x="335" y="414"/>
                    <a:pt x="334" y="412"/>
                  </a:cubicBezTo>
                  <a:cubicBezTo>
                    <a:pt x="333" y="410"/>
                    <a:pt x="333" y="407"/>
                    <a:pt x="335" y="406"/>
                  </a:cubicBezTo>
                  <a:cubicBezTo>
                    <a:pt x="338" y="406"/>
                    <a:pt x="344" y="406"/>
                    <a:pt x="344" y="405"/>
                  </a:cubicBezTo>
                  <a:cubicBezTo>
                    <a:pt x="344" y="404"/>
                    <a:pt x="338" y="403"/>
                    <a:pt x="337" y="401"/>
                  </a:cubicBezTo>
                  <a:cubicBezTo>
                    <a:pt x="336" y="399"/>
                    <a:pt x="335" y="395"/>
                    <a:pt x="336" y="394"/>
                  </a:cubicBezTo>
                  <a:cubicBezTo>
                    <a:pt x="338" y="394"/>
                    <a:pt x="341" y="395"/>
                    <a:pt x="343" y="394"/>
                  </a:cubicBezTo>
                  <a:cubicBezTo>
                    <a:pt x="345" y="393"/>
                    <a:pt x="350" y="395"/>
                    <a:pt x="353" y="393"/>
                  </a:cubicBezTo>
                  <a:cubicBezTo>
                    <a:pt x="356" y="391"/>
                    <a:pt x="362" y="391"/>
                    <a:pt x="365" y="391"/>
                  </a:cubicBezTo>
                  <a:cubicBezTo>
                    <a:pt x="368" y="391"/>
                    <a:pt x="371" y="388"/>
                    <a:pt x="373" y="388"/>
                  </a:cubicBezTo>
                  <a:cubicBezTo>
                    <a:pt x="376" y="388"/>
                    <a:pt x="383" y="387"/>
                    <a:pt x="385" y="386"/>
                  </a:cubicBezTo>
                  <a:cubicBezTo>
                    <a:pt x="386" y="385"/>
                    <a:pt x="396" y="384"/>
                    <a:pt x="396" y="382"/>
                  </a:cubicBezTo>
                  <a:cubicBezTo>
                    <a:pt x="397" y="380"/>
                    <a:pt x="404" y="379"/>
                    <a:pt x="406" y="380"/>
                  </a:cubicBezTo>
                  <a:cubicBezTo>
                    <a:pt x="408" y="381"/>
                    <a:pt x="411" y="381"/>
                    <a:pt x="413" y="381"/>
                  </a:cubicBezTo>
                  <a:cubicBezTo>
                    <a:pt x="414" y="380"/>
                    <a:pt x="418" y="382"/>
                    <a:pt x="418" y="384"/>
                  </a:cubicBezTo>
                  <a:cubicBezTo>
                    <a:pt x="417" y="386"/>
                    <a:pt x="419" y="388"/>
                    <a:pt x="419" y="389"/>
                  </a:cubicBezTo>
                  <a:cubicBezTo>
                    <a:pt x="419" y="391"/>
                    <a:pt x="417" y="392"/>
                    <a:pt x="418" y="393"/>
                  </a:cubicBezTo>
                  <a:cubicBezTo>
                    <a:pt x="419" y="394"/>
                    <a:pt x="424" y="393"/>
                    <a:pt x="426" y="392"/>
                  </a:cubicBezTo>
                  <a:cubicBezTo>
                    <a:pt x="427" y="390"/>
                    <a:pt x="429" y="392"/>
                    <a:pt x="429" y="394"/>
                  </a:cubicBezTo>
                  <a:cubicBezTo>
                    <a:pt x="429" y="395"/>
                    <a:pt x="431" y="396"/>
                    <a:pt x="431" y="394"/>
                  </a:cubicBezTo>
                  <a:cubicBezTo>
                    <a:pt x="431" y="392"/>
                    <a:pt x="434" y="394"/>
                    <a:pt x="435" y="395"/>
                  </a:cubicBezTo>
                  <a:cubicBezTo>
                    <a:pt x="436" y="396"/>
                    <a:pt x="439" y="393"/>
                    <a:pt x="439" y="395"/>
                  </a:cubicBezTo>
                  <a:cubicBezTo>
                    <a:pt x="439" y="397"/>
                    <a:pt x="434" y="398"/>
                    <a:pt x="436" y="400"/>
                  </a:cubicBezTo>
                  <a:cubicBezTo>
                    <a:pt x="438" y="402"/>
                    <a:pt x="440" y="398"/>
                    <a:pt x="442" y="399"/>
                  </a:cubicBezTo>
                  <a:cubicBezTo>
                    <a:pt x="445" y="400"/>
                    <a:pt x="448" y="396"/>
                    <a:pt x="451" y="395"/>
                  </a:cubicBezTo>
                  <a:cubicBezTo>
                    <a:pt x="453" y="395"/>
                    <a:pt x="456" y="392"/>
                    <a:pt x="458" y="391"/>
                  </a:cubicBezTo>
                  <a:cubicBezTo>
                    <a:pt x="460" y="390"/>
                    <a:pt x="465" y="390"/>
                    <a:pt x="464" y="392"/>
                  </a:cubicBezTo>
                  <a:cubicBezTo>
                    <a:pt x="462" y="393"/>
                    <a:pt x="461" y="396"/>
                    <a:pt x="466" y="398"/>
                  </a:cubicBezTo>
                  <a:cubicBezTo>
                    <a:pt x="471" y="400"/>
                    <a:pt x="477" y="410"/>
                    <a:pt x="481" y="415"/>
                  </a:cubicBezTo>
                  <a:cubicBezTo>
                    <a:pt x="484" y="420"/>
                    <a:pt x="487" y="430"/>
                    <a:pt x="489" y="430"/>
                  </a:cubicBezTo>
                  <a:cubicBezTo>
                    <a:pt x="491" y="430"/>
                    <a:pt x="491" y="425"/>
                    <a:pt x="494" y="425"/>
                  </a:cubicBezTo>
                  <a:cubicBezTo>
                    <a:pt x="496" y="424"/>
                    <a:pt x="497" y="429"/>
                    <a:pt x="500" y="429"/>
                  </a:cubicBezTo>
                  <a:cubicBezTo>
                    <a:pt x="502" y="430"/>
                    <a:pt x="506" y="431"/>
                    <a:pt x="508" y="430"/>
                  </a:cubicBezTo>
                  <a:cubicBezTo>
                    <a:pt x="510" y="430"/>
                    <a:pt x="514" y="427"/>
                    <a:pt x="516" y="428"/>
                  </a:cubicBezTo>
                  <a:cubicBezTo>
                    <a:pt x="517" y="429"/>
                    <a:pt x="520" y="429"/>
                    <a:pt x="521" y="432"/>
                  </a:cubicBezTo>
                  <a:cubicBezTo>
                    <a:pt x="522" y="436"/>
                    <a:pt x="525" y="436"/>
                    <a:pt x="526" y="436"/>
                  </a:cubicBezTo>
                  <a:cubicBezTo>
                    <a:pt x="527" y="436"/>
                    <a:pt x="528" y="438"/>
                    <a:pt x="528" y="439"/>
                  </a:cubicBezTo>
                  <a:cubicBezTo>
                    <a:pt x="528" y="441"/>
                    <a:pt x="530" y="443"/>
                    <a:pt x="532" y="443"/>
                  </a:cubicBezTo>
                  <a:cubicBezTo>
                    <a:pt x="533" y="443"/>
                    <a:pt x="537" y="442"/>
                    <a:pt x="538" y="442"/>
                  </a:cubicBezTo>
                  <a:cubicBezTo>
                    <a:pt x="539" y="441"/>
                    <a:pt x="541" y="440"/>
                    <a:pt x="541" y="442"/>
                  </a:cubicBezTo>
                  <a:cubicBezTo>
                    <a:pt x="541" y="443"/>
                    <a:pt x="543" y="446"/>
                    <a:pt x="545" y="446"/>
                  </a:cubicBezTo>
                  <a:cubicBezTo>
                    <a:pt x="546" y="446"/>
                    <a:pt x="549" y="447"/>
                    <a:pt x="549" y="446"/>
                  </a:cubicBezTo>
                  <a:cubicBezTo>
                    <a:pt x="550" y="445"/>
                    <a:pt x="553" y="444"/>
                    <a:pt x="555" y="444"/>
                  </a:cubicBezTo>
                  <a:cubicBezTo>
                    <a:pt x="556" y="444"/>
                    <a:pt x="561" y="443"/>
                    <a:pt x="562" y="441"/>
                  </a:cubicBezTo>
                  <a:cubicBezTo>
                    <a:pt x="563" y="438"/>
                    <a:pt x="567" y="438"/>
                    <a:pt x="568" y="437"/>
                  </a:cubicBezTo>
                  <a:cubicBezTo>
                    <a:pt x="570" y="436"/>
                    <a:pt x="573" y="435"/>
                    <a:pt x="574" y="433"/>
                  </a:cubicBezTo>
                  <a:cubicBezTo>
                    <a:pt x="574" y="432"/>
                    <a:pt x="579" y="432"/>
                    <a:pt x="579" y="431"/>
                  </a:cubicBezTo>
                  <a:cubicBezTo>
                    <a:pt x="580" y="430"/>
                    <a:pt x="583" y="430"/>
                    <a:pt x="585" y="430"/>
                  </a:cubicBezTo>
                  <a:cubicBezTo>
                    <a:pt x="586" y="431"/>
                    <a:pt x="595" y="432"/>
                    <a:pt x="596" y="432"/>
                  </a:cubicBezTo>
                  <a:cubicBezTo>
                    <a:pt x="597" y="432"/>
                    <a:pt x="597" y="436"/>
                    <a:pt x="599" y="437"/>
                  </a:cubicBezTo>
                  <a:cubicBezTo>
                    <a:pt x="600" y="437"/>
                    <a:pt x="604" y="440"/>
                    <a:pt x="605" y="439"/>
                  </a:cubicBezTo>
                  <a:cubicBezTo>
                    <a:pt x="606" y="438"/>
                    <a:pt x="609" y="437"/>
                    <a:pt x="612" y="439"/>
                  </a:cubicBezTo>
                  <a:cubicBezTo>
                    <a:pt x="614" y="440"/>
                    <a:pt x="616" y="442"/>
                    <a:pt x="617" y="440"/>
                  </a:cubicBezTo>
                  <a:cubicBezTo>
                    <a:pt x="618" y="439"/>
                    <a:pt x="623" y="438"/>
                    <a:pt x="624" y="437"/>
                  </a:cubicBezTo>
                  <a:cubicBezTo>
                    <a:pt x="625" y="436"/>
                    <a:pt x="625" y="433"/>
                    <a:pt x="624" y="432"/>
                  </a:cubicBezTo>
                  <a:cubicBezTo>
                    <a:pt x="623" y="431"/>
                    <a:pt x="622" y="427"/>
                    <a:pt x="621" y="426"/>
                  </a:cubicBezTo>
                  <a:cubicBezTo>
                    <a:pt x="621" y="424"/>
                    <a:pt x="624" y="423"/>
                    <a:pt x="625" y="422"/>
                  </a:cubicBezTo>
                  <a:cubicBezTo>
                    <a:pt x="625" y="420"/>
                    <a:pt x="628" y="420"/>
                    <a:pt x="629" y="419"/>
                  </a:cubicBezTo>
                  <a:cubicBezTo>
                    <a:pt x="630" y="418"/>
                    <a:pt x="630" y="416"/>
                    <a:pt x="632" y="416"/>
                  </a:cubicBezTo>
                  <a:cubicBezTo>
                    <a:pt x="634" y="417"/>
                    <a:pt x="637" y="418"/>
                    <a:pt x="638" y="418"/>
                  </a:cubicBezTo>
                  <a:cubicBezTo>
                    <a:pt x="639" y="419"/>
                    <a:pt x="641" y="420"/>
                    <a:pt x="643" y="420"/>
                  </a:cubicBezTo>
                  <a:cubicBezTo>
                    <a:pt x="645" y="420"/>
                    <a:pt x="647" y="421"/>
                    <a:pt x="649" y="422"/>
                  </a:cubicBezTo>
                  <a:cubicBezTo>
                    <a:pt x="650" y="423"/>
                    <a:pt x="656" y="423"/>
                    <a:pt x="657" y="424"/>
                  </a:cubicBezTo>
                  <a:cubicBezTo>
                    <a:pt x="658" y="426"/>
                    <a:pt x="656" y="430"/>
                    <a:pt x="658" y="431"/>
                  </a:cubicBezTo>
                  <a:cubicBezTo>
                    <a:pt x="659" y="433"/>
                    <a:pt x="662" y="436"/>
                    <a:pt x="663" y="435"/>
                  </a:cubicBezTo>
                  <a:cubicBezTo>
                    <a:pt x="664" y="434"/>
                    <a:pt x="668" y="437"/>
                    <a:pt x="670" y="437"/>
                  </a:cubicBezTo>
                  <a:cubicBezTo>
                    <a:pt x="671" y="437"/>
                    <a:pt x="674" y="434"/>
                    <a:pt x="675" y="434"/>
                  </a:cubicBezTo>
                  <a:cubicBezTo>
                    <a:pt x="677" y="434"/>
                    <a:pt x="681" y="433"/>
                    <a:pt x="683" y="433"/>
                  </a:cubicBezTo>
                  <a:cubicBezTo>
                    <a:pt x="684" y="434"/>
                    <a:pt x="689" y="436"/>
                    <a:pt x="690" y="435"/>
                  </a:cubicBezTo>
                  <a:cubicBezTo>
                    <a:pt x="691" y="435"/>
                    <a:pt x="696" y="435"/>
                    <a:pt x="696" y="437"/>
                  </a:cubicBezTo>
                  <a:cubicBezTo>
                    <a:pt x="697" y="438"/>
                    <a:pt x="703" y="438"/>
                    <a:pt x="703" y="440"/>
                  </a:cubicBezTo>
                  <a:cubicBezTo>
                    <a:pt x="703" y="442"/>
                    <a:pt x="706" y="442"/>
                    <a:pt x="707" y="444"/>
                  </a:cubicBezTo>
                  <a:cubicBezTo>
                    <a:pt x="708" y="446"/>
                    <a:pt x="716" y="445"/>
                    <a:pt x="718" y="446"/>
                  </a:cubicBezTo>
                  <a:cubicBezTo>
                    <a:pt x="719" y="447"/>
                    <a:pt x="728" y="447"/>
                    <a:pt x="728" y="446"/>
                  </a:cubicBezTo>
                  <a:cubicBezTo>
                    <a:pt x="728" y="445"/>
                    <a:pt x="737" y="445"/>
                    <a:pt x="739" y="444"/>
                  </a:cubicBezTo>
                  <a:cubicBezTo>
                    <a:pt x="740" y="442"/>
                    <a:pt x="745" y="443"/>
                    <a:pt x="745" y="441"/>
                  </a:cubicBezTo>
                  <a:cubicBezTo>
                    <a:pt x="745" y="440"/>
                    <a:pt x="750" y="438"/>
                    <a:pt x="752" y="437"/>
                  </a:cubicBezTo>
                  <a:cubicBezTo>
                    <a:pt x="753" y="436"/>
                    <a:pt x="761" y="436"/>
                    <a:pt x="761" y="437"/>
                  </a:cubicBezTo>
                  <a:cubicBezTo>
                    <a:pt x="762" y="439"/>
                    <a:pt x="766" y="440"/>
                    <a:pt x="768" y="439"/>
                  </a:cubicBezTo>
                  <a:cubicBezTo>
                    <a:pt x="770" y="438"/>
                    <a:pt x="775" y="439"/>
                    <a:pt x="776" y="441"/>
                  </a:cubicBezTo>
                  <a:cubicBezTo>
                    <a:pt x="777" y="442"/>
                    <a:pt x="782" y="443"/>
                    <a:pt x="784" y="443"/>
                  </a:cubicBezTo>
                  <a:cubicBezTo>
                    <a:pt x="785" y="442"/>
                    <a:pt x="790" y="439"/>
                    <a:pt x="791" y="439"/>
                  </a:cubicBezTo>
                  <a:cubicBezTo>
                    <a:pt x="793" y="439"/>
                    <a:pt x="795" y="437"/>
                    <a:pt x="795" y="435"/>
                  </a:cubicBezTo>
                  <a:cubicBezTo>
                    <a:pt x="795" y="434"/>
                    <a:pt x="798" y="429"/>
                    <a:pt x="799" y="427"/>
                  </a:cubicBezTo>
                  <a:cubicBezTo>
                    <a:pt x="799" y="425"/>
                    <a:pt x="803" y="420"/>
                    <a:pt x="804" y="419"/>
                  </a:cubicBezTo>
                  <a:cubicBezTo>
                    <a:pt x="805" y="419"/>
                    <a:pt x="808" y="417"/>
                    <a:pt x="807" y="415"/>
                  </a:cubicBezTo>
                  <a:cubicBezTo>
                    <a:pt x="807" y="414"/>
                    <a:pt x="806" y="410"/>
                    <a:pt x="805" y="410"/>
                  </a:cubicBezTo>
                  <a:cubicBezTo>
                    <a:pt x="804" y="410"/>
                    <a:pt x="801" y="410"/>
                    <a:pt x="804" y="405"/>
                  </a:cubicBezTo>
                  <a:cubicBezTo>
                    <a:pt x="808" y="401"/>
                    <a:pt x="814" y="402"/>
                    <a:pt x="815" y="402"/>
                  </a:cubicBezTo>
                  <a:cubicBezTo>
                    <a:pt x="815" y="402"/>
                    <a:pt x="823" y="400"/>
                    <a:pt x="826" y="401"/>
                  </a:cubicBezTo>
                  <a:cubicBezTo>
                    <a:pt x="830" y="402"/>
                    <a:pt x="832" y="401"/>
                    <a:pt x="835" y="403"/>
                  </a:cubicBezTo>
                  <a:cubicBezTo>
                    <a:pt x="839" y="404"/>
                    <a:pt x="844" y="404"/>
                    <a:pt x="845" y="405"/>
                  </a:cubicBezTo>
                  <a:cubicBezTo>
                    <a:pt x="846" y="407"/>
                    <a:pt x="851" y="408"/>
                    <a:pt x="850" y="411"/>
                  </a:cubicBezTo>
                  <a:cubicBezTo>
                    <a:pt x="850" y="414"/>
                    <a:pt x="853" y="413"/>
                    <a:pt x="854" y="419"/>
                  </a:cubicBezTo>
                  <a:cubicBezTo>
                    <a:pt x="855" y="425"/>
                    <a:pt x="858" y="425"/>
                    <a:pt x="859" y="428"/>
                  </a:cubicBezTo>
                  <a:cubicBezTo>
                    <a:pt x="860" y="431"/>
                    <a:pt x="864" y="436"/>
                    <a:pt x="863" y="438"/>
                  </a:cubicBezTo>
                  <a:cubicBezTo>
                    <a:pt x="863" y="440"/>
                    <a:pt x="862" y="442"/>
                    <a:pt x="866" y="442"/>
                  </a:cubicBezTo>
                  <a:cubicBezTo>
                    <a:pt x="870" y="443"/>
                    <a:pt x="873" y="446"/>
                    <a:pt x="874" y="445"/>
                  </a:cubicBezTo>
                  <a:cubicBezTo>
                    <a:pt x="875" y="445"/>
                    <a:pt x="880" y="447"/>
                    <a:pt x="882" y="449"/>
                  </a:cubicBezTo>
                  <a:cubicBezTo>
                    <a:pt x="884" y="451"/>
                    <a:pt x="888" y="450"/>
                    <a:pt x="888" y="453"/>
                  </a:cubicBezTo>
                  <a:cubicBezTo>
                    <a:pt x="888" y="455"/>
                    <a:pt x="890" y="457"/>
                    <a:pt x="889" y="460"/>
                  </a:cubicBezTo>
                  <a:cubicBezTo>
                    <a:pt x="889" y="462"/>
                    <a:pt x="894" y="463"/>
                    <a:pt x="897" y="463"/>
                  </a:cubicBezTo>
                  <a:cubicBezTo>
                    <a:pt x="901" y="462"/>
                    <a:pt x="903" y="464"/>
                    <a:pt x="904" y="461"/>
                  </a:cubicBezTo>
                  <a:cubicBezTo>
                    <a:pt x="906" y="458"/>
                    <a:pt x="911" y="459"/>
                    <a:pt x="912" y="458"/>
                  </a:cubicBezTo>
                  <a:cubicBezTo>
                    <a:pt x="914" y="457"/>
                    <a:pt x="919" y="456"/>
                    <a:pt x="919" y="460"/>
                  </a:cubicBezTo>
                  <a:cubicBezTo>
                    <a:pt x="918" y="464"/>
                    <a:pt x="921" y="465"/>
                    <a:pt x="919" y="466"/>
                  </a:cubicBezTo>
                  <a:cubicBezTo>
                    <a:pt x="917" y="468"/>
                    <a:pt x="915" y="474"/>
                    <a:pt x="915" y="477"/>
                  </a:cubicBezTo>
                  <a:cubicBezTo>
                    <a:pt x="914" y="479"/>
                    <a:pt x="910" y="480"/>
                    <a:pt x="910" y="483"/>
                  </a:cubicBezTo>
                  <a:cubicBezTo>
                    <a:pt x="909" y="486"/>
                    <a:pt x="906" y="486"/>
                    <a:pt x="906" y="488"/>
                  </a:cubicBezTo>
                  <a:cubicBezTo>
                    <a:pt x="906" y="490"/>
                    <a:pt x="901" y="490"/>
                    <a:pt x="899" y="488"/>
                  </a:cubicBezTo>
                  <a:cubicBezTo>
                    <a:pt x="897" y="486"/>
                    <a:pt x="894" y="491"/>
                    <a:pt x="892" y="491"/>
                  </a:cubicBezTo>
                  <a:cubicBezTo>
                    <a:pt x="890" y="491"/>
                    <a:pt x="891" y="495"/>
                    <a:pt x="891" y="497"/>
                  </a:cubicBezTo>
                  <a:cubicBezTo>
                    <a:pt x="892" y="499"/>
                    <a:pt x="890" y="501"/>
                    <a:pt x="892" y="504"/>
                  </a:cubicBezTo>
                  <a:cubicBezTo>
                    <a:pt x="892" y="505"/>
                    <a:pt x="892" y="508"/>
                    <a:pt x="892" y="511"/>
                  </a:cubicBezTo>
                  <a:cubicBezTo>
                    <a:pt x="895" y="509"/>
                    <a:pt x="898" y="508"/>
                    <a:pt x="899" y="508"/>
                  </a:cubicBezTo>
                  <a:cubicBezTo>
                    <a:pt x="902" y="508"/>
                    <a:pt x="905" y="513"/>
                    <a:pt x="908" y="513"/>
                  </a:cubicBezTo>
                  <a:cubicBezTo>
                    <a:pt x="911" y="513"/>
                    <a:pt x="927" y="503"/>
                    <a:pt x="927" y="501"/>
                  </a:cubicBezTo>
                  <a:cubicBezTo>
                    <a:pt x="927" y="500"/>
                    <a:pt x="936" y="491"/>
                    <a:pt x="940" y="487"/>
                  </a:cubicBezTo>
                  <a:cubicBezTo>
                    <a:pt x="944" y="482"/>
                    <a:pt x="949" y="476"/>
                    <a:pt x="951" y="471"/>
                  </a:cubicBezTo>
                  <a:cubicBezTo>
                    <a:pt x="953" y="468"/>
                    <a:pt x="959" y="462"/>
                    <a:pt x="960" y="459"/>
                  </a:cubicBezTo>
                  <a:cubicBezTo>
                    <a:pt x="961" y="457"/>
                    <a:pt x="962" y="457"/>
                    <a:pt x="965" y="451"/>
                  </a:cubicBezTo>
                  <a:cubicBezTo>
                    <a:pt x="968" y="446"/>
                    <a:pt x="968" y="431"/>
                    <a:pt x="968" y="430"/>
                  </a:cubicBezTo>
                  <a:cubicBezTo>
                    <a:pt x="969" y="429"/>
                    <a:pt x="969" y="427"/>
                    <a:pt x="970" y="425"/>
                  </a:cubicBezTo>
                  <a:cubicBezTo>
                    <a:pt x="971" y="424"/>
                    <a:pt x="971" y="421"/>
                    <a:pt x="973" y="419"/>
                  </a:cubicBezTo>
                  <a:cubicBezTo>
                    <a:pt x="975" y="417"/>
                    <a:pt x="975" y="416"/>
                    <a:pt x="974" y="414"/>
                  </a:cubicBezTo>
                  <a:cubicBezTo>
                    <a:pt x="974" y="413"/>
                    <a:pt x="974" y="409"/>
                    <a:pt x="974" y="408"/>
                  </a:cubicBezTo>
                  <a:cubicBezTo>
                    <a:pt x="973" y="407"/>
                    <a:pt x="973" y="406"/>
                    <a:pt x="975" y="406"/>
                  </a:cubicBezTo>
                  <a:cubicBezTo>
                    <a:pt x="976" y="405"/>
                    <a:pt x="974" y="403"/>
                    <a:pt x="972" y="402"/>
                  </a:cubicBezTo>
                  <a:cubicBezTo>
                    <a:pt x="970" y="401"/>
                    <a:pt x="967" y="400"/>
                    <a:pt x="967" y="398"/>
                  </a:cubicBezTo>
                  <a:cubicBezTo>
                    <a:pt x="967" y="395"/>
                    <a:pt x="963" y="393"/>
                    <a:pt x="961" y="393"/>
                  </a:cubicBezTo>
                  <a:cubicBezTo>
                    <a:pt x="958" y="393"/>
                    <a:pt x="953" y="391"/>
                    <a:pt x="954" y="393"/>
                  </a:cubicBezTo>
                  <a:cubicBezTo>
                    <a:pt x="954" y="395"/>
                    <a:pt x="954" y="396"/>
                    <a:pt x="952" y="396"/>
                  </a:cubicBezTo>
                  <a:cubicBezTo>
                    <a:pt x="951" y="396"/>
                    <a:pt x="950" y="397"/>
                    <a:pt x="949" y="399"/>
                  </a:cubicBezTo>
                  <a:cubicBezTo>
                    <a:pt x="947" y="401"/>
                    <a:pt x="942" y="402"/>
                    <a:pt x="944" y="399"/>
                  </a:cubicBezTo>
                  <a:cubicBezTo>
                    <a:pt x="947" y="397"/>
                    <a:pt x="943" y="397"/>
                    <a:pt x="944" y="395"/>
                  </a:cubicBezTo>
                  <a:cubicBezTo>
                    <a:pt x="944" y="392"/>
                    <a:pt x="946" y="390"/>
                    <a:pt x="944" y="391"/>
                  </a:cubicBezTo>
                  <a:cubicBezTo>
                    <a:pt x="941" y="393"/>
                    <a:pt x="941" y="397"/>
                    <a:pt x="939" y="397"/>
                  </a:cubicBezTo>
                  <a:cubicBezTo>
                    <a:pt x="936" y="398"/>
                    <a:pt x="937" y="391"/>
                    <a:pt x="938" y="389"/>
                  </a:cubicBezTo>
                  <a:cubicBezTo>
                    <a:pt x="938" y="387"/>
                    <a:pt x="934" y="389"/>
                    <a:pt x="929" y="389"/>
                  </a:cubicBezTo>
                  <a:cubicBezTo>
                    <a:pt x="924" y="388"/>
                    <a:pt x="925" y="385"/>
                    <a:pt x="929" y="383"/>
                  </a:cubicBezTo>
                  <a:cubicBezTo>
                    <a:pt x="933" y="381"/>
                    <a:pt x="932" y="379"/>
                    <a:pt x="934" y="378"/>
                  </a:cubicBezTo>
                  <a:cubicBezTo>
                    <a:pt x="936" y="377"/>
                    <a:pt x="942" y="373"/>
                    <a:pt x="945" y="372"/>
                  </a:cubicBezTo>
                  <a:cubicBezTo>
                    <a:pt x="948" y="370"/>
                    <a:pt x="948" y="368"/>
                    <a:pt x="949" y="366"/>
                  </a:cubicBezTo>
                  <a:cubicBezTo>
                    <a:pt x="950" y="364"/>
                    <a:pt x="955" y="361"/>
                    <a:pt x="961" y="357"/>
                  </a:cubicBezTo>
                  <a:cubicBezTo>
                    <a:pt x="966" y="353"/>
                    <a:pt x="968" y="351"/>
                    <a:pt x="969" y="348"/>
                  </a:cubicBezTo>
                  <a:cubicBezTo>
                    <a:pt x="971" y="346"/>
                    <a:pt x="978" y="342"/>
                    <a:pt x="978" y="341"/>
                  </a:cubicBezTo>
                  <a:cubicBezTo>
                    <a:pt x="978" y="339"/>
                    <a:pt x="987" y="334"/>
                    <a:pt x="993" y="333"/>
                  </a:cubicBezTo>
                  <a:cubicBezTo>
                    <a:pt x="999" y="332"/>
                    <a:pt x="1009" y="333"/>
                    <a:pt x="1011" y="335"/>
                  </a:cubicBezTo>
                  <a:cubicBezTo>
                    <a:pt x="1013" y="337"/>
                    <a:pt x="1014" y="336"/>
                    <a:pt x="1015" y="335"/>
                  </a:cubicBezTo>
                  <a:cubicBezTo>
                    <a:pt x="1016" y="334"/>
                    <a:pt x="1018" y="334"/>
                    <a:pt x="1022" y="335"/>
                  </a:cubicBezTo>
                  <a:cubicBezTo>
                    <a:pt x="1027" y="335"/>
                    <a:pt x="1027" y="333"/>
                    <a:pt x="1030" y="334"/>
                  </a:cubicBezTo>
                  <a:cubicBezTo>
                    <a:pt x="1033" y="334"/>
                    <a:pt x="1035" y="335"/>
                    <a:pt x="1037" y="332"/>
                  </a:cubicBezTo>
                  <a:cubicBezTo>
                    <a:pt x="1039" y="328"/>
                    <a:pt x="1046" y="329"/>
                    <a:pt x="1048" y="330"/>
                  </a:cubicBezTo>
                  <a:cubicBezTo>
                    <a:pt x="1050" y="332"/>
                    <a:pt x="1051" y="333"/>
                    <a:pt x="1054" y="332"/>
                  </a:cubicBezTo>
                  <a:cubicBezTo>
                    <a:pt x="1057" y="330"/>
                    <a:pt x="1057" y="334"/>
                    <a:pt x="1060" y="334"/>
                  </a:cubicBezTo>
                  <a:cubicBezTo>
                    <a:pt x="1063" y="335"/>
                    <a:pt x="1061" y="337"/>
                    <a:pt x="1058" y="337"/>
                  </a:cubicBezTo>
                  <a:cubicBezTo>
                    <a:pt x="1056" y="337"/>
                    <a:pt x="1053" y="338"/>
                    <a:pt x="1056" y="340"/>
                  </a:cubicBezTo>
                  <a:cubicBezTo>
                    <a:pt x="1059" y="341"/>
                    <a:pt x="1062" y="338"/>
                    <a:pt x="1064" y="338"/>
                  </a:cubicBezTo>
                  <a:cubicBezTo>
                    <a:pt x="1066" y="339"/>
                    <a:pt x="1069" y="339"/>
                    <a:pt x="1072" y="337"/>
                  </a:cubicBezTo>
                  <a:cubicBezTo>
                    <a:pt x="1075" y="335"/>
                    <a:pt x="1076" y="339"/>
                    <a:pt x="1078" y="337"/>
                  </a:cubicBezTo>
                  <a:cubicBezTo>
                    <a:pt x="1080" y="335"/>
                    <a:pt x="1084" y="335"/>
                    <a:pt x="1086" y="335"/>
                  </a:cubicBezTo>
                  <a:cubicBezTo>
                    <a:pt x="1088" y="335"/>
                    <a:pt x="1087" y="332"/>
                    <a:pt x="1083" y="332"/>
                  </a:cubicBezTo>
                  <a:cubicBezTo>
                    <a:pt x="1080" y="332"/>
                    <a:pt x="1080" y="330"/>
                    <a:pt x="1083" y="326"/>
                  </a:cubicBezTo>
                  <a:cubicBezTo>
                    <a:pt x="1085" y="321"/>
                    <a:pt x="1091" y="318"/>
                    <a:pt x="1094" y="315"/>
                  </a:cubicBezTo>
                  <a:cubicBezTo>
                    <a:pt x="1098" y="312"/>
                    <a:pt x="1100" y="314"/>
                    <a:pt x="1100" y="312"/>
                  </a:cubicBezTo>
                  <a:cubicBezTo>
                    <a:pt x="1100" y="310"/>
                    <a:pt x="1102" y="304"/>
                    <a:pt x="1105" y="304"/>
                  </a:cubicBezTo>
                  <a:cubicBezTo>
                    <a:pt x="1107" y="304"/>
                    <a:pt x="1114" y="305"/>
                    <a:pt x="1118" y="303"/>
                  </a:cubicBezTo>
                  <a:cubicBezTo>
                    <a:pt x="1122" y="301"/>
                    <a:pt x="1121" y="305"/>
                    <a:pt x="1123" y="305"/>
                  </a:cubicBezTo>
                  <a:cubicBezTo>
                    <a:pt x="1125" y="306"/>
                    <a:pt x="1127" y="302"/>
                    <a:pt x="1129" y="303"/>
                  </a:cubicBezTo>
                  <a:cubicBezTo>
                    <a:pt x="1131" y="304"/>
                    <a:pt x="1126" y="307"/>
                    <a:pt x="1125" y="311"/>
                  </a:cubicBezTo>
                  <a:cubicBezTo>
                    <a:pt x="1124" y="314"/>
                    <a:pt x="1127" y="313"/>
                    <a:pt x="1129" y="314"/>
                  </a:cubicBezTo>
                  <a:cubicBezTo>
                    <a:pt x="1132" y="315"/>
                    <a:pt x="1127" y="316"/>
                    <a:pt x="1127" y="317"/>
                  </a:cubicBezTo>
                  <a:cubicBezTo>
                    <a:pt x="1128" y="318"/>
                    <a:pt x="1132" y="318"/>
                    <a:pt x="1137" y="313"/>
                  </a:cubicBezTo>
                  <a:cubicBezTo>
                    <a:pt x="1142" y="308"/>
                    <a:pt x="1147" y="306"/>
                    <a:pt x="1150" y="306"/>
                  </a:cubicBezTo>
                  <a:cubicBezTo>
                    <a:pt x="1154" y="307"/>
                    <a:pt x="1152" y="303"/>
                    <a:pt x="1152" y="299"/>
                  </a:cubicBezTo>
                  <a:cubicBezTo>
                    <a:pt x="1152" y="294"/>
                    <a:pt x="1163" y="292"/>
                    <a:pt x="1166" y="294"/>
                  </a:cubicBezTo>
                  <a:cubicBezTo>
                    <a:pt x="1169" y="295"/>
                    <a:pt x="1169" y="296"/>
                    <a:pt x="1166" y="296"/>
                  </a:cubicBezTo>
                  <a:cubicBezTo>
                    <a:pt x="1163" y="295"/>
                    <a:pt x="1160" y="298"/>
                    <a:pt x="1160" y="302"/>
                  </a:cubicBezTo>
                  <a:cubicBezTo>
                    <a:pt x="1160" y="306"/>
                    <a:pt x="1157" y="307"/>
                    <a:pt x="1158" y="309"/>
                  </a:cubicBezTo>
                  <a:cubicBezTo>
                    <a:pt x="1160" y="310"/>
                    <a:pt x="1156" y="311"/>
                    <a:pt x="1156" y="312"/>
                  </a:cubicBezTo>
                  <a:cubicBezTo>
                    <a:pt x="1156" y="314"/>
                    <a:pt x="1156" y="315"/>
                    <a:pt x="1154" y="316"/>
                  </a:cubicBezTo>
                  <a:cubicBezTo>
                    <a:pt x="1151" y="317"/>
                    <a:pt x="1143" y="317"/>
                    <a:pt x="1143" y="320"/>
                  </a:cubicBezTo>
                  <a:cubicBezTo>
                    <a:pt x="1143" y="324"/>
                    <a:pt x="1139" y="324"/>
                    <a:pt x="1136" y="328"/>
                  </a:cubicBezTo>
                  <a:cubicBezTo>
                    <a:pt x="1134" y="332"/>
                    <a:pt x="1127" y="334"/>
                    <a:pt x="1122" y="341"/>
                  </a:cubicBezTo>
                  <a:cubicBezTo>
                    <a:pt x="1117" y="349"/>
                    <a:pt x="1108" y="349"/>
                    <a:pt x="1108" y="350"/>
                  </a:cubicBezTo>
                  <a:cubicBezTo>
                    <a:pt x="1108" y="352"/>
                    <a:pt x="1103" y="352"/>
                    <a:pt x="1101" y="352"/>
                  </a:cubicBezTo>
                  <a:cubicBezTo>
                    <a:pt x="1099" y="352"/>
                    <a:pt x="1103" y="357"/>
                    <a:pt x="1098" y="362"/>
                  </a:cubicBezTo>
                  <a:cubicBezTo>
                    <a:pt x="1094" y="367"/>
                    <a:pt x="1091" y="373"/>
                    <a:pt x="1091" y="380"/>
                  </a:cubicBezTo>
                  <a:cubicBezTo>
                    <a:pt x="1091" y="387"/>
                    <a:pt x="1093" y="406"/>
                    <a:pt x="1095" y="410"/>
                  </a:cubicBezTo>
                  <a:cubicBezTo>
                    <a:pt x="1097" y="413"/>
                    <a:pt x="1096" y="422"/>
                    <a:pt x="1098" y="424"/>
                  </a:cubicBezTo>
                  <a:cubicBezTo>
                    <a:pt x="1099" y="425"/>
                    <a:pt x="1099" y="428"/>
                    <a:pt x="1100" y="429"/>
                  </a:cubicBezTo>
                  <a:cubicBezTo>
                    <a:pt x="1101" y="430"/>
                    <a:pt x="1105" y="425"/>
                    <a:pt x="1108" y="422"/>
                  </a:cubicBezTo>
                  <a:cubicBezTo>
                    <a:pt x="1111" y="420"/>
                    <a:pt x="1110" y="419"/>
                    <a:pt x="1112" y="418"/>
                  </a:cubicBezTo>
                  <a:cubicBezTo>
                    <a:pt x="1114" y="416"/>
                    <a:pt x="1114" y="411"/>
                    <a:pt x="1114" y="409"/>
                  </a:cubicBezTo>
                  <a:cubicBezTo>
                    <a:pt x="1115" y="408"/>
                    <a:pt x="1118" y="407"/>
                    <a:pt x="1120" y="406"/>
                  </a:cubicBezTo>
                  <a:cubicBezTo>
                    <a:pt x="1121" y="404"/>
                    <a:pt x="1124" y="405"/>
                    <a:pt x="1126" y="404"/>
                  </a:cubicBezTo>
                  <a:cubicBezTo>
                    <a:pt x="1127" y="404"/>
                    <a:pt x="1125" y="400"/>
                    <a:pt x="1125" y="398"/>
                  </a:cubicBezTo>
                  <a:cubicBezTo>
                    <a:pt x="1124" y="395"/>
                    <a:pt x="1130" y="392"/>
                    <a:pt x="1133" y="390"/>
                  </a:cubicBezTo>
                  <a:cubicBezTo>
                    <a:pt x="1135" y="388"/>
                    <a:pt x="1139" y="392"/>
                    <a:pt x="1142" y="389"/>
                  </a:cubicBezTo>
                  <a:cubicBezTo>
                    <a:pt x="1145" y="386"/>
                    <a:pt x="1142" y="382"/>
                    <a:pt x="1141" y="381"/>
                  </a:cubicBezTo>
                  <a:cubicBezTo>
                    <a:pt x="1140" y="379"/>
                    <a:pt x="1144" y="372"/>
                    <a:pt x="1146" y="371"/>
                  </a:cubicBezTo>
                  <a:cubicBezTo>
                    <a:pt x="1149" y="370"/>
                    <a:pt x="1150" y="373"/>
                    <a:pt x="1153" y="371"/>
                  </a:cubicBezTo>
                  <a:cubicBezTo>
                    <a:pt x="1155" y="368"/>
                    <a:pt x="1151" y="365"/>
                    <a:pt x="1149" y="365"/>
                  </a:cubicBezTo>
                  <a:cubicBezTo>
                    <a:pt x="1147" y="365"/>
                    <a:pt x="1147" y="359"/>
                    <a:pt x="1151" y="356"/>
                  </a:cubicBezTo>
                  <a:cubicBezTo>
                    <a:pt x="1154" y="353"/>
                    <a:pt x="1153" y="353"/>
                    <a:pt x="1150" y="352"/>
                  </a:cubicBezTo>
                  <a:cubicBezTo>
                    <a:pt x="1148" y="351"/>
                    <a:pt x="1147" y="352"/>
                    <a:pt x="1145" y="352"/>
                  </a:cubicBezTo>
                  <a:cubicBezTo>
                    <a:pt x="1143" y="352"/>
                    <a:pt x="1141" y="348"/>
                    <a:pt x="1144" y="344"/>
                  </a:cubicBezTo>
                  <a:cubicBezTo>
                    <a:pt x="1147" y="340"/>
                    <a:pt x="1150" y="340"/>
                    <a:pt x="1151" y="337"/>
                  </a:cubicBezTo>
                  <a:cubicBezTo>
                    <a:pt x="1152" y="333"/>
                    <a:pt x="1156" y="328"/>
                    <a:pt x="1157" y="327"/>
                  </a:cubicBezTo>
                  <a:cubicBezTo>
                    <a:pt x="1158" y="325"/>
                    <a:pt x="1162" y="327"/>
                    <a:pt x="1164" y="326"/>
                  </a:cubicBezTo>
                  <a:cubicBezTo>
                    <a:pt x="1166" y="326"/>
                    <a:pt x="1165" y="330"/>
                    <a:pt x="1167" y="328"/>
                  </a:cubicBezTo>
                  <a:cubicBezTo>
                    <a:pt x="1169" y="326"/>
                    <a:pt x="1173" y="320"/>
                    <a:pt x="1175" y="320"/>
                  </a:cubicBezTo>
                  <a:cubicBezTo>
                    <a:pt x="1178" y="320"/>
                    <a:pt x="1176" y="324"/>
                    <a:pt x="1177" y="327"/>
                  </a:cubicBezTo>
                  <a:cubicBezTo>
                    <a:pt x="1178" y="330"/>
                    <a:pt x="1179" y="326"/>
                    <a:pt x="1184" y="323"/>
                  </a:cubicBezTo>
                  <a:cubicBezTo>
                    <a:pt x="1190" y="319"/>
                    <a:pt x="1201" y="320"/>
                    <a:pt x="1205" y="321"/>
                  </a:cubicBezTo>
                  <a:cubicBezTo>
                    <a:pt x="1208" y="323"/>
                    <a:pt x="1209" y="327"/>
                    <a:pt x="1210" y="326"/>
                  </a:cubicBezTo>
                  <a:cubicBezTo>
                    <a:pt x="1213" y="326"/>
                    <a:pt x="1211" y="322"/>
                    <a:pt x="1214" y="322"/>
                  </a:cubicBezTo>
                  <a:cubicBezTo>
                    <a:pt x="1217" y="321"/>
                    <a:pt x="1222" y="318"/>
                    <a:pt x="1225" y="315"/>
                  </a:cubicBezTo>
                  <a:cubicBezTo>
                    <a:pt x="1229" y="312"/>
                    <a:pt x="1228" y="314"/>
                    <a:pt x="1230" y="312"/>
                  </a:cubicBezTo>
                  <a:cubicBezTo>
                    <a:pt x="1232" y="309"/>
                    <a:pt x="1234" y="310"/>
                    <a:pt x="1235" y="309"/>
                  </a:cubicBezTo>
                  <a:cubicBezTo>
                    <a:pt x="1235" y="307"/>
                    <a:pt x="1241" y="304"/>
                    <a:pt x="1248" y="303"/>
                  </a:cubicBezTo>
                  <a:cubicBezTo>
                    <a:pt x="1256" y="301"/>
                    <a:pt x="1266" y="296"/>
                    <a:pt x="1265" y="294"/>
                  </a:cubicBezTo>
                  <a:cubicBezTo>
                    <a:pt x="1265" y="293"/>
                    <a:pt x="1268" y="292"/>
                    <a:pt x="1268" y="294"/>
                  </a:cubicBezTo>
                  <a:cubicBezTo>
                    <a:pt x="1269" y="295"/>
                    <a:pt x="1272" y="295"/>
                    <a:pt x="1275" y="296"/>
                  </a:cubicBezTo>
                  <a:cubicBezTo>
                    <a:pt x="1279" y="296"/>
                    <a:pt x="1281" y="298"/>
                    <a:pt x="1284" y="295"/>
                  </a:cubicBezTo>
                  <a:cubicBezTo>
                    <a:pt x="1287" y="292"/>
                    <a:pt x="1284" y="291"/>
                    <a:pt x="1284" y="288"/>
                  </a:cubicBezTo>
                  <a:cubicBezTo>
                    <a:pt x="1284" y="286"/>
                    <a:pt x="1279" y="283"/>
                    <a:pt x="1279" y="281"/>
                  </a:cubicBezTo>
                  <a:cubicBezTo>
                    <a:pt x="1280" y="278"/>
                    <a:pt x="1275" y="272"/>
                    <a:pt x="1274" y="273"/>
                  </a:cubicBezTo>
                  <a:cubicBezTo>
                    <a:pt x="1273" y="274"/>
                    <a:pt x="1269" y="272"/>
                    <a:pt x="1269" y="270"/>
                  </a:cubicBezTo>
                  <a:cubicBezTo>
                    <a:pt x="1269" y="268"/>
                    <a:pt x="1269" y="266"/>
                    <a:pt x="1267" y="267"/>
                  </a:cubicBezTo>
                  <a:cubicBezTo>
                    <a:pt x="1264" y="269"/>
                    <a:pt x="1261" y="268"/>
                    <a:pt x="1260" y="266"/>
                  </a:cubicBezTo>
                  <a:cubicBezTo>
                    <a:pt x="1259" y="264"/>
                    <a:pt x="1264" y="262"/>
                    <a:pt x="1268" y="264"/>
                  </a:cubicBezTo>
                  <a:cubicBezTo>
                    <a:pt x="1271" y="265"/>
                    <a:pt x="1270" y="267"/>
                    <a:pt x="1272" y="268"/>
                  </a:cubicBezTo>
                  <a:cubicBezTo>
                    <a:pt x="1274" y="269"/>
                    <a:pt x="1279" y="268"/>
                    <a:pt x="1281" y="267"/>
                  </a:cubicBezTo>
                  <a:cubicBezTo>
                    <a:pt x="1284" y="266"/>
                    <a:pt x="1291" y="264"/>
                    <a:pt x="1292" y="262"/>
                  </a:cubicBezTo>
                  <a:cubicBezTo>
                    <a:pt x="1293" y="259"/>
                    <a:pt x="1292" y="259"/>
                    <a:pt x="1294" y="257"/>
                  </a:cubicBezTo>
                  <a:cubicBezTo>
                    <a:pt x="1297" y="256"/>
                    <a:pt x="1295" y="254"/>
                    <a:pt x="1293" y="253"/>
                  </a:cubicBezTo>
                  <a:cubicBezTo>
                    <a:pt x="1291" y="252"/>
                    <a:pt x="1291" y="249"/>
                    <a:pt x="1293" y="249"/>
                  </a:cubicBezTo>
                  <a:cubicBezTo>
                    <a:pt x="1296" y="249"/>
                    <a:pt x="1295" y="246"/>
                    <a:pt x="1296" y="246"/>
                  </a:cubicBezTo>
                  <a:cubicBezTo>
                    <a:pt x="1298" y="246"/>
                    <a:pt x="1298" y="247"/>
                    <a:pt x="1301" y="246"/>
                  </a:cubicBezTo>
                  <a:cubicBezTo>
                    <a:pt x="1303" y="245"/>
                    <a:pt x="1301" y="248"/>
                    <a:pt x="1300" y="250"/>
                  </a:cubicBezTo>
                  <a:cubicBezTo>
                    <a:pt x="1298" y="252"/>
                    <a:pt x="1302" y="254"/>
                    <a:pt x="1302" y="256"/>
                  </a:cubicBezTo>
                  <a:cubicBezTo>
                    <a:pt x="1303" y="257"/>
                    <a:pt x="1308" y="257"/>
                    <a:pt x="1311" y="256"/>
                  </a:cubicBezTo>
                  <a:cubicBezTo>
                    <a:pt x="1314" y="254"/>
                    <a:pt x="1323" y="258"/>
                    <a:pt x="1323" y="260"/>
                  </a:cubicBezTo>
                  <a:cubicBezTo>
                    <a:pt x="1324" y="262"/>
                    <a:pt x="1325" y="265"/>
                    <a:pt x="1329" y="267"/>
                  </a:cubicBezTo>
                  <a:cubicBezTo>
                    <a:pt x="1333" y="269"/>
                    <a:pt x="1336" y="268"/>
                    <a:pt x="1337" y="270"/>
                  </a:cubicBezTo>
                  <a:cubicBezTo>
                    <a:pt x="1338" y="272"/>
                    <a:pt x="1339" y="272"/>
                    <a:pt x="1341" y="272"/>
                  </a:cubicBezTo>
                  <a:cubicBezTo>
                    <a:pt x="1344" y="272"/>
                    <a:pt x="1345" y="274"/>
                    <a:pt x="1346" y="272"/>
                  </a:cubicBezTo>
                  <a:cubicBezTo>
                    <a:pt x="1348" y="271"/>
                    <a:pt x="1349" y="273"/>
                    <a:pt x="1351" y="272"/>
                  </a:cubicBezTo>
                  <a:cubicBezTo>
                    <a:pt x="1353" y="270"/>
                    <a:pt x="1346" y="269"/>
                    <a:pt x="1347" y="267"/>
                  </a:cubicBezTo>
                  <a:cubicBezTo>
                    <a:pt x="1348" y="266"/>
                    <a:pt x="1349" y="268"/>
                    <a:pt x="1351" y="268"/>
                  </a:cubicBezTo>
                  <a:cubicBezTo>
                    <a:pt x="1353" y="268"/>
                    <a:pt x="1351" y="264"/>
                    <a:pt x="1352" y="264"/>
                  </a:cubicBezTo>
                  <a:cubicBezTo>
                    <a:pt x="1353" y="264"/>
                    <a:pt x="1352" y="257"/>
                    <a:pt x="1351" y="256"/>
                  </a:cubicBezTo>
                  <a:cubicBezTo>
                    <a:pt x="1349" y="256"/>
                    <a:pt x="1350" y="253"/>
                    <a:pt x="1353" y="255"/>
                  </a:cubicBezTo>
                  <a:cubicBezTo>
                    <a:pt x="1356" y="257"/>
                    <a:pt x="1360" y="257"/>
                    <a:pt x="1362" y="257"/>
                  </a:cubicBezTo>
                  <a:cubicBezTo>
                    <a:pt x="1364" y="257"/>
                    <a:pt x="1362" y="255"/>
                    <a:pt x="1360" y="255"/>
                  </a:cubicBezTo>
                  <a:cubicBezTo>
                    <a:pt x="1358" y="255"/>
                    <a:pt x="1361" y="253"/>
                    <a:pt x="1362" y="254"/>
                  </a:cubicBezTo>
                  <a:cubicBezTo>
                    <a:pt x="1363" y="255"/>
                    <a:pt x="1366" y="256"/>
                    <a:pt x="1366" y="255"/>
                  </a:cubicBezTo>
                  <a:cubicBezTo>
                    <a:pt x="1367" y="253"/>
                    <a:pt x="1368" y="250"/>
                    <a:pt x="1371" y="250"/>
                  </a:cubicBezTo>
                  <a:cubicBezTo>
                    <a:pt x="1373" y="250"/>
                    <a:pt x="1374" y="249"/>
                    <a:pt x="1372" y="248"/>
                  </a:cubicBezTo>
                  <a:close/>
                  <a:moveTo>
                    <a:pt x="708" y="404"/>
                  </a:moveTo>
                  <a:cubicBezTo>
                    <a:pt x="702" y="410"/>
                    <a:pt x="688" y="412"/>
                    <a:pt x="688" y="417"/>
                  </a:cubicBezTo>
                  <a:cubicBezTo>
                    <a:pt x="688" y="422"/>
                    <a:pt x="672" y="424"/>
                    <a:pt x="670" y="422"/>
                  </a:cubicBezTo>
                  <a:cubicBezTo>
                    <a:pt x="669" y="420"/>
                    <a:pt x="682" y="419"/>
                    <a:pt x="686" y="412"/>
                  </a:cubicBezTo>
                  <a:cubicBezTo>
                    <a:pt x="689" y="405"/>
                    <a:pt x="701" y="401"/>
                    <a:pt x="707" y="392"/>
                  </a:cubicBezTo>
                  <a:cubicBezTo>
                    <a:pt x="711" y="385"/>
                    <a:pt x="715" y="375"/>
                    <a:pt x="717" y="376"/>
                  </a:cubicBezTo>
                  <a:cubicBezTo>
                    <a:pt x="720" y="376"/>
                    <a:pt x="715" y="398"/>
                    <a:pt x="708" y="404"/>
                  </a:cubicBezTo>
                  <a:close/>
                  <a:moveTo>
                    <a:pt x="739" y="125"/>
                  </a:moveTo>
                  <a:cubicBezTo>
                    <a:pt x="738" y="127"/>
                    <a:pt x="733" y="127"/>
                    <a:pt x="734" y="129"/>
                  </a:cubicBezTo>
                  <a:cubicBezTo>
                    <a:pt x="736" y="132"/>
                    <a:pt x="748" y="130"/>
                    <a:pt x="748" y="126"/>
                  </a:cubicBezTo>
                  <a:cubicBezTo>
                    <a:pt x="749" y="122"/>
                    <a:pt x="740" y="123"/>
                    <a:pt x="739" y="125"/>
                  </a:cubicBezTo>
                  <a:close/>
                  <a:moveTo>
                    <a:pt x="306" y="7"/>
                  </a:moveTo>
                  <a:cubicBezTo>
                    <a:pt x="311" y="7"/>
                    <a:pt x="310" y="4"/>
                    <a:pt x="313" y="4"/>
                  </a:cubicBezTo>
                  <a:cubicBezTo>
                    <a:pt x="317" y="5"/>
                    <a:pt x="322" y="4"/>
                    <a:pt x="320" y="2"/>
                  </a:cubicBezTo>
                  <a:cubicBezTo>
                    <a:pt x="318" y="0"/>
                    <a:pt x="305" y="1"/>
                    <a:pt x="306" y="3"/>
                  </a:cubicBezTo>
                  <a:cubicBezTo>
                    <a:pt x="308" y="4"/>
                    <a:pt x="295" y="4"/>
                    <a:pt x="295" y="4"/>
                  </a:cubicBezTo>
                  <a:cubicBezTo>
                    <a:pt x="296" y="6"/>
                    <a:pt x="300" y="7"/>
                    <a:pt x="306" y="7"/>
                  </a:cubicBezTo>
                  <a:close/>
                  <a:moveTo>
                    <a:pt x="276" y="23"/>
                  </a:moveTo>
                  <a:cubicBezTo>
                    <a:pt x="276" y="19"/>
                    <a:pt x="264" y="24"/>
                    <a:pt x="266" y="24"/>
                  </a:cubicBezTo>
                  <a:cubicBezTo>
                    <a:pt x="268" y="25"/>
                    <a:pt x="276" y="27"/>
                    <a:pt x="276" y="23"/>
                  </a:cubicBezTo>
                  <a:close/>
                  <a:moveTo>
                    <a:pt x="307" y="20"/>
                  </a:moveTo>
                  <a:cubicBezTo>
                    <a:pt x="308" y="22"/>
                    <a:pt x="306" y="22"/>
                    <a:pt x="301" y="22"/>
                  </a:cubicBezTo>
                  <a:cubicBezTo>
                    <a:pt x="296" y="22"/>
                    <a:pt x="294" y="25"/>
                    <a:pt x="296" y="27"/>
                  </a:cubicBezTo>
                  <a:cubicBezTo>
                    <a:pt x="299" y="29"/>
                    <a:pt x="312" y="28"/>
                    <a:pt x="314" y="26"/>
                  </a:cubicBezTo>
                  <a:cubicBezTo>
                    <a:pt x="316" y="23"/>
                    <a:pt x="321" y="25"/>
                    <a:pt x="322" y="22"/>
                  </a:cubicBezTo>
                  <a:cubicBezTo>
                    <a:pt x="323" y="19"/>
                    <a:pt x="306" y="18"/>
                    <a:pt x="307" y="20"/>
                  </a:cubicBezTo>
                  <a:close/>
                  <a:moveTo>
                    <a:pt x="347" y="16"/>
                  </a:moveTo>
                  <a:cubicBezTo>
                    <a:pt x="349" y="13"/>
                    <a:pt x="344" y="13"/>
                    <a:pt x="344" y="11"/>
                  </a:cubicBezTo>
                  <a:cubicBezTo>
                    <a:pt x="343" y="9"/>
                    <a:pt x="330" y="9"/>
                    <a:pt x="331" y="11"/>
                  </a:cubicBezTo>
                  <a:cubicBezTo>
                    <a:pt x="332" y="13"/>
                    <a:pt x="322" y="16"/>
                    <a:pt x="325" y="18"/>
                  </a:cubicBezTo>
                  <a:cubicBezTo>
                    <a:pt x="330" y="23"/>
                    <a:pt x="346" y="18"/>
                    <a:pt x="347" y="16"/>
                  </a:cubicBezTo>
                  <a:close/>
                  <a:moveTo>
                    <a:pt x="310" y="12"/>
                  </a:moveTo>
                  <a:cubicBezTo>
                    <a:pt x="310" y="7"/>
                    <a:pt x="302" y="11"/>
                    <a:pt x="296" y="8"/>
                  </a:cubicBezTo>
                  <a:cubicBezTo>
                    <a:pt x="290" y="6"/>
                    <a:pt x="286" y="6"/>
                    <a:pt x="290" y="9"/>
                  </a:cubicBezTo>
                  <a:cubicBezTo>
                    <a:pt x="292" y="11"/>
                    <a:pt x="280" y="12"/>
                    <a:pt x="282" y="14"/>
                  </a:cubicBezTo>
                  <a:cubicBezTo>
                    <a:pt x="286" y="19"/>
                    <a:pt x="309" y="17"/>
                    <a:pt x="310" y="12"/>
                  </a:cubicBezTo>
                  <a:close/>
                  <a:moveTo>
                    <a:pt x="274" y="144"/>
                  </a:moveTo>
                  <a:cubicBezTo>
                    <a:pt x="274" y="146"/>
                    <a:pt x="273" y="148"/>
                    <a:pt x="269" y="148"/>
                  </a:cubicBezTo>
                  <a:cubicBezTo>
                    <a:pt x="264" y="148"/>
                    <a:pt x="271" y="151"/>
                    <a:pt x="271" y="153"/>
                  </a:cubicBezTo>
                  <a:cubicBezTo>
                    <a:pt x="272" y="156"/>
                    <a:pt x="267" y="154"/>
                    <a:pt x="266" y="158"/>
                  </a:cubicBezTo>
                  <a:cubicBezTo>
                    <a:pt x="266" y="162"/>
                    <a:pt x="258" y="158"/>
                    <a:pt x="256" y="163"/>
                  </a:cubicBezTo>
                  <a:cubicBezTo>
                    <a:pt x="255" y="169"/>
                    <a:pt x="261" y="168"/>
                    <a:pt x="265" y="168"/>
                  </a:cubicBezTo>
                  <a:cubicBezTo>
                    <a:pt x="268" y="168"/>
                    <a:pt x="263" y="172"/>
                    <a:pt x="266" y="174"/>
                  </a:cubicBezTo>
                  <a:cubicBezTo>
                    <a:pt x="269" y="176"/>
                    <a:pt x="271" y="175"/>
                    <a:pt x="269" y="171"/>
                  </a:cubicBezTo>
                  <a:cubicBezTo>
                    <a:pt x="267" y="167"/>
                    <a:pt x="279" y="173"/>
                    <a:pt x="275" y="176"/>
                  </a:cubicBezTo>
                  <a:cubicBezTo>
                    <a:pt x="272" y="179"/>
                    <a:pt x="281" y="181"/>
                    <a:pt x="286" y="182"/>
                  </a:cubicBezTo>
                  <a:cubicBezTo>
                    <a:pt x="290" y="182"/>
                    <a:pt x="306" y="185"/>
                    <a:pt x="307" y="182"/>
                  </a:cubicBezTo>
                  <a:cubicBezTo>
                    <a:pt x="307" y="179"/>
                    <a:pt x="301" y="177"/>
                    <a:pt x="296" y="172"/>
                  </a:cubicBezTo>
                  <a:cubicBezTo>
                    <a:pt x="291" y="167"/>
                    <a:pt x="287" y="158"/>
                    <a:pt x="293" y="155"/>
                  </a:cubicBezTo>
                  <a:cubicBezTo>
                    <a:pt x="299" y="151"/>
                    <a:pt x="294" y="149"/>
                    <a:pt x="299" y="145"/>
                  </a:cubicBezTo>
                  <a:cubicBezTo>
                    <a:pt x="305" y="141"/>
                    <a:pt x="302" y="137"/>
                    <a:pt x="306" y="137"/>
                  </a:cubicBezTo>
                  <a:cubicBezTo>
                    <a:pt x="311" y="136"/>
                    <a:pt x="306" y="132"/>
                    <a:pt x="311" y="131"/>
                  </a:cubicBezTo>
                  <a:cubicBezTo>
                    <a:pt x="315" y="131"/>
                    <a:pt x="316" y="125"/>
                    <a:pt x="316" y="124"/>
                  </a:cubicBezTo>
                  <a:cubicBezTo>
                    <a:pt x="315" y="122"/>
                    <a:pt x="321" y="124"/>
                    <a:pt x="323" y="121"/>
                  </a:cubicBezTo>
                  <a:cubicBezTo>
                    <a:pt x="326" y="118"/>
                    <a:pt x="332" y="120"/>
                    <a:pt x="334" y="116"/>
                  </a:cubicBezTo>
                  <a:cubicBezTo>
                    <a:pt x="336" y="112"/>
                    <a:pt x="363" y="103"/>
                    <a:pt x="379" y="99"/>
                  </a:cubicBezTo>
                  <a:cubicBezTo>
                    <a:pt x="394" y="96"/>
                    <a:pt x="405" y="89"/>
                    <a:pt x="399" y="85"/>
                  </a:cubicBezTo>
                  <a:cubicBezTo>
                    <a:pt x="394" y="81"/>
                    <a:pt x="378" y="86"/>
                    <a:pt x="375" y="90"/>
                  </a:cubicBezTo>
                  <a:cubicBezTo>
                    <a:pt x="371" y="93"/>
                    <a:pt x="365" y="91"/>
                    <a:pt x="362" y="93"/>
                  </a:cubicBezTo>
                  <a:cubicBezTo>
                    <a:pt x="358" y="95"/>
                    <a:pt x="350" y="97"/>
                    <a:pt x="346" y="94"/>
                  </a:cubicBezTo>
                  <a:cubicBezTo>
                    <a:pt x="342" y="91"/>
                    <a:pt x="337" y="97"/>
                    <a:pt x="334" y="97"/>
                  </a:cubicBezTo>
                  <a:cubicBezTo>
                    <a:pt x="331" y="97"/>
                    <a:pt x="327" y="100"/>
                    <a:pt x="324" y="100"/>
                  </a:cubicBezTo>
                  <a:cubicBezTo>
                    <a:pt x="320" y="100"/>
                    <a:pt x="314" y="102"/>
                    <a:pt x="313" y="104"/>
                  </a:cubicBezTo>
                  <a:cubicBezTo>
                    <a:pt x="313" y="106"/>
                    <a:pt x="307" y="106"/>
                    <a:pt x="307" y="108"/>
                  </a:cubicBezTo>
                  <a:cubicBezTo>
                    <a:pt x="307" y="111"/>
                    <a:pt x="303" y="113"/>
                    <a:pt x="300" y="111"/>
                  </a:cubicBezTo>
                  <a:cubicBezTo>
                    <a:pt x="298" y="108"/>
                    <a:pt x="295" y="113"/>
                    <a:pt x="298" y="116"/>
                  </a:cubicBezTo>
                  <a:cubicBezTo>
                    <a:pt x="302" y="119"/>
                    <a:pt x="292" y="119"/>
                    <a:pt x="294" y="121"/>
                  </a:cubicBezTo>
                  <a:cubicBezTo>
                    <a:pt x="295" y="123"/>
                    <a:pt x="290" y="124"/>
                    <a:pt x="291" y="126"/>
                  </a:cubicBezTo>
                  <a:cubicBezTo>
                    <a:pt x="293" y="129"/>
                    <a:pt x="288" y="129"/>
                    <a:pt x="284" y="130"/>
                  </a:cubicBezTo>
                  <a:cubicBezTo>
                    <a:pt x="281" y="131"/>
                    <a:pt x="279" y="135"/>
                    <a:pt x="284" y="136"/>
                  </a:cubicBezTo>
                  <a:cubicBezTo>
                    <a:pt x="288" y="136"/>
                    <a:pt x="281" y="137"/>
                    <a:pt x="281" y="140"/>
                  </a:cubicBezTo>
                  <a:cubicBezTo>
                    <a:pt x="282" y="144"/>
                    <a:pt x="274" y="141"/>
                    <a:pt x="274" y="144"/>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35" name="Google Shape;2035;p124"/>
            <p:cNvSpPr/>
            <p:nvPr/>
          </p:nvSpPr>
          <p:spPr>
            <a:xfrm>
              <a:off x="4600575" y="3025775"/>
              <a:ext cx="409575" cy="430213"/>
            </a:xfrm>
            <a:custGeom>
              <a:avLst/>
              <a:gdLst/>
              <a:ahLst/>
              <a:cxnLst/>
              <a:rect l="l" t="t" r="r" b="b"/>
              <a:pathLst>
                <a:path w="147" h="154" extrusionOk="0">
                  <a:moveTo>
                    <a:pt x="135" y="102"/>
                  </a:moveTo>
                  <a:cubicBezTo>
                    <a:pt x="131" y="100"/>
                    <a:pt x="129" y="73"/>
                    <a:pt x="131" y="72"/>
                  </a:cubicBezTo>
                  <a:cubicBezTo>
                    <a:pt x="131" y="72"/>
                    <a:pt x="132" y="72"/>
                    <a:pt x="132" y="73"/>
                  </a:cubicBezTo>
                  <a:cubicBezTo>
                    <a:pt x="132" y="67"/>
                    <a:pt x="132" y="67"/>
                    <a:pt x="132" y="67"/>
                  </a:cubicBezTo>
                  <a:cubicBezTo>
                    <a:pt x="132" y="67"/>
                    <a:pt x="131" y="67"/>
                    <a:pt x="131" y="66"/>
                  </a:cubicBezTo>
                  <a:cubicBezTo>
                    <a:pt x="130" y="66"/>
                    <a:pt x="129" y="66"/>
                    <a:pt x="129" y="64"/>
                  </a:cubicBezTo>
                  <a:cubicBezTo>
                    <a:pt x="129" y="62"/>
                    <a:pt x="131" y="62"/>
                    <a:pt x="131" y="62"/>
                  </a:cubicBezTo>
                  <a:cubicBezTo>
                    <a:pt x="131" y="62"/>
                    <a:pt x="131" y="57"/>
                    <a:pt x="133" y="57"/>
                  </a:cubicBezTo>
                  <a:cubicBezTo>
                    <a:pt x="133" y="57"/>
                    <a:pt x="134" y="56"/>
                    <a:pt x="134" y="56"/>
                  </a:cubicBezTo>
                  <a:cubicBezTo>
                    <a:pt x="135" y="55"/>
                    <a:pt x="135" y="52"/>
                    <a:pt x="135" y="50"/>
                  </a:cubicBezTo>
                  <a:cubicBezTo>
                    <a:pt x="135" y="48"/>
                    <a:pt x="136" y="45"/>
                    <a:pt x="137" y="43"/>
                  </a:cubicBezTo>
                  <a:cubicBezTo>
                    <a:pt x="137" y="41"/>
                    <a:pt x="137" y="38"/>
                    <a:pt x="139" y="37"/>
                  </a:cubicBezTo>
                  <a:cubicBezTo>
                    <a:pt x="140" y="36"/>
                    <a:pt x="140" y="33"/>
                    <a:pt x="142" y="33"/>
                  </a:cubicBezTo>
                  <a:cubicBezTo>
                    <a:pt x="143" y="32"/>
                    <a:pt x="145" y="32"/>
                    <a:pt x="145" y="31"/>
                  </a:cubicBezTo>
                  <a:cubicBezTo>
                    <a:pt x="145" y="30"/>
                    <a:pt x="147" y="28"/>
                    <a:pt x="147" y="27"/>
                  </a:cubicBezTo>
                  <a:cubicBezTo>
                    <a:pt x="147" y="25"/>
                    <a:pt x="145" y="25"/>
                    <a:pt x="145" y="23"/>
                  </a:cubicBezTo>
                  <a:cubicBezTo>
                    <a:pt x="145" y="21"/>
                    <a:pt x="145" y="16"/>
                    <a:pt x="145" y="16"/>
                  </a:cubicBezTo>
                  <a:cubicBezTo>
                    <a:pt x="145" y="16"/>
                    <a:pt x="145" y="16"/>
                    <a:pt x="145" y="16"/>
                  </a:cubicBezTo>
                  <a:cubicBezTo>
                    <a:pt x="142" y="12"/>
                    <a:pt x="137" y="8"/>
                    <a:pt x="136" y="8"/>
                  </a:cubicBezTo>
                  <a:cubicBezTo>
                    <a:pt x="135" y="7"/>
                    <a:pt x="132" y="9"/>
                    <a:pt x="132" y="9"/>
                  </a:cubicBezTo>
                  <a:cubicBezTo>
                    <a:pt x="132" y="9"/>
                    <a:pt x="130" y="6"/>
                    <a:pt x="128" y="8"/>
                  </a:cubicBezTo>
                  <a:cubicBezTo>
                    <a:pt x="126" y="10"/>
                    <a:pt x="123" y="8"/>
                    <a:pt x="123" y="8"/>
                  </a:cubicBezTo>
                  <a:cubicBezTo>
                    <a:pt x="123" y="8"/>
                    <a:pt x="120" y="7"/>
                    <a:pt x="119" y="4"/>
                  </a:cubicBezTo>
                  <a:cubicBezTo>
                    <a:pt x="119" y="3"/>
                    <a:pt x="118" y="3"/>
                    <a:pt x="117" y="2"/>
                  </a:cubicBezTo>
                  <a:cubicBezTo>
                    <a:pt x="117" y="3"/>
                    <a:pt x="117" y="3"/>
                    <a:pt x="117" y="3"/>
                  </a:cubicBezTo>
                  <a:cubicBezTo>
                    <a:pt x="111" y="4"/>
                    <a:pt x="111" y="4"/>
                    <a:pt x="111" y="4"/>
                  </a:cubicBezTo>
                  <a:cubicBezTo>
                    <a:pt x="111" y="4"/>
                    <a:pt x="104" y="0"/>
                    <a:pt x="102" y="3"/>
                  </a:cubicBezTo>
                  <a:cubicBezTo>
                    <a:pt x="101" y="5"/>
                    <a:pt x="99" y="4"/>
                    <a:pt x="96" y="4"/>
                  </a:cubicBezTo>
                  <a:cubicBezTo>
                    <a:pt x="92" y="4"/>
                    <a:pt x="89" y="5"/>
                    <a:pt x="87" y="6"/>
                  </a:cubicBezTo>
                  <a:cubicBezTo>
                    <a:pt x="86" y="7"/>
                    <a:pt x="83" y="5"/>
                    <a:pt x="81" y="6"/>
                  </a:cubicBezTo>
                  <a:cubicBezTo>
                    <a:pt x="80" y="7"/>
                    <a:pt x="79" y="11"/>
                    <a:pt x="79" y="11"/>
                  </a:cubicBezTo>
                  <a:cubicBezTo>
                    <a:pt x="63" y="8"/>
                    <a:pt x="63" y="8"/>
                    <a:pt x="63" y="8"/>
                  </a:cubicBezTo>
                  <a:cubicBezTo>
                    <a:pt x="63" y="8"/>
                    <a:pt x="60" y="4"/>
                    <a:pt x="57" y="4"/>
                  </a:cubicBezTo>
                  <a:cubicBezTo>
                    <a:pt x="53" y="4"/>
                    <a:pt x="48" y="10"/>
                    <a:pt x="48" y="10"/>
                  </a:cubicBezTo>
                  <a:cubicBezTo>
                    <a:pt x="48" y="16"/>
                    <a:pt x="48" y="16"/>
                    <a:pt x="48" y="16"/>
                  </a:cubicBezTo>
                  <a:cubicBezTo>
                    <a:pt x="49" y="19"/>
                    <a:pt x="48" y="22"/>
                    <a:pt x="47" y="24"/>
                  </a:cubicBezTo>
                  <a:cubicBezTo>
                    <a:pt x="46" y="27"/>
                    <a:pt x="44" y="28"/>
                    <a:pt x="44" y="33"/>
                  </a:cubicBezTo>
                  <a:cubicBezTo>
                    <a:pt x="44" y="38"/>
                    <a:pt x="38" y="46"/>
                    <a:pt x="38" y="50"/>
                  </a:cubicBezTo>
                  <a:cubicBezTo>
                    <a:pt x="38" y="54"/>
                    <a:pt x="31" y="56"/>
                    <a:pt x="31" y="58"/>
                  </a:cubicBezTo>
                  <a:cubicBezTo>
                    <a:pt x="31" y="61"/>
                    <a:pt x="31" y="66"/>
                    <a:pt x="31" y="72"/>
                  </a:cubicBezTo>
                  <a:cubicBezTo>
                    <a:pt x="31" y="77"/>
                    <a:pt x="28" y="73"/>
                    <a:pt x="28" y="78"/>
                  </a:cubicBezTo>
                  <a:cubicBezTo>
                    <a:pt x="28" y="83"/>
                    <a:pt x="25" y="80"/>
                    <a:pt x="23" y="82"/>
                  </a:cubicBezTo>
                  <a:cubicBezTo>
                    <a:pt x="20" y="85"/>
                    <a:pt x="19" y="85"/>
                    <a:pt x="19" y="83"/>
                  </a:cubicBezTo>
                  <a:cubicBezTo>
                    <a:pt x="19" y="80"/>
                    <a:pt x="16" y="80"/>
                    <a:pt x="13" y="82"/>
                  </a:cubicBezTo>
                  <a:cubicBezTo>
                    <a:pt x="10" y="85"/>
                    <a:pt x="9" y="82"/>
                    <a:pt x="7" y="82"/>
                  </a:cubicBezTo>
                  <a:cubicBezTo>
                    <a:pt x="7" y="82"/>
                    <a:pt x="3" y="84"/>
                    <a:pt x="0" y="86"/>
                  </a:cubicBezTo>
                  <a:cubicBezTo>
                    <a:pt x="1" y="89"/>
                    <a:pt x="2" y="92"/>
                    <a:pt x="3" y="95"/>
                  </a:cubicBezTo>
                  <a:cubicBezTo>
                    <a:pt x="3" y="95"/>
                    <a:pt x="3" y="95"/>
                    <a:pt x="3" y="96"/>
                  </a:cubicBezTo>
                  <a:cubicBezTo>
                    <a:pt x="5" y="94"/>
                    <a:pt x="6" y="93"/>
                    <a:pt x="7" y="93"/>
                  </a:cubicBezTo>
                  <a:cubicBezTo>
                    <a:pt x="10" y="93"/>
                    <a:pt x="33" y="93"/>
                    <a:pt x="33" y="93"/>
                  </a:cubicBezTo>
                  <a:cubicBezTo>
                    <a:pt x="33" y="93"/>
                    <a:pt x="36" y="97"/>
                    <a:pt x="35" y="100"/>
                  </a:cubicBezTo>
                  <a:cubicBezTo>
                    <a:pt x="34" y="103"/>
                    <a:pt x="36" y="102"/>
                    <a:pt x="38" y="106"/>
                  </a:cubicBezTo>
                  <a:cubicBezTo>
                    <a:pt x="40" y="110"/>
                    <a:pt x="41" y="112"/>
                    <a:pt x="45" y="111"/>
                  </a:cubicBezTo>
                  <a:cubicBezTo>
                    <a:pt x="48" y="110"/>
                    <a:pt x="53" y="109"/>
                    <a:pt x="54" y="109"/>
                  </a:cubicBezTo>
                  <a:cubicBezTo>
                    <a:pt x="56" y="110"/>
                    <a:pt x="55" y="103"/>
                    <a:pt x="57" y="102"/>
                  </a:cubicBezTo>
                  <a:cubicBezTo>
                    <a:pt x="60" y="101"/>
                    <a:pt x="64" y="102"/>
                    <a:pt x="64" y="102"/>
                  </a:cubicBezTo>
                  <a:cubicBezTo>
                    <a:pt x="64" y="102"/>
                    <a:pt x="64" y="104"/>
                    <a:pt x="68" y="104"/>
                  </a:cubicBezTo>
                  <a:cubicBezTo>
                    <a:pt x="71" y="104"/>
                    <a:pt x="73" y="103"/>
                    <a:pt x="73" y="105"/>
                  </a:cubicBezTo>
                  <a:cubicBezTo>
                    <a:pt x="73" y="108"/>
                    <a:pt x="73" y="111"/>
                    <a:pt x="74" y="112"/>
                  </a:cubicBezTo>
                  <a:cubicBezTo>
                    <a:pt x="76" y="113"/>
                    <a:pt x="72" y="122"/>
                    <a:pt x="73" y="123"/>
                  </a:cubicBezTo>
                  <a:cubicBezTo>
                    <a:pt x="75" y="124"/>
                    <a:pt x="78" y="128"/>
                    <a:pt x="77" y="129"/>
                  </a:cubicBezTo>
                  <a:cubicBezTo>
                    <a:pt x="77" y="131"/>
                    <a:pt x="76" y="135"/>
                    <a:pt x="77" y="136"/>
                  </a:cubicBezTo>
                  <a:cubicBezTo>
                    <a:pt x="79" y="136"/>
                    <a:pt x="79" y="134"/>
                    <a:pt x="82" y="134"/>
                  </a:cubicBezTo>
                  <a:cubicBezTo>
                    <a:pt x="84" y="134"/>
                    <a:pt x="86" y="134"/>
                    <a:pt x="89" y="133"/>
                  </a:cubicBezTo>
                  <a:cubicBezTo>
                    <a:pt x="90" y="133"/>
                    <a:pt x="90" y="133"/>
                    <a:pt x="91" y="133"/>
                  </a:cubicBezTo>
                  <a:cubicBezTo>
                    <a:pt x="92" y="134"/>
                    <a:pt x="93" y="135"/>
                    <a:pt x="93" y="135"/>
                  </a:cubicBezTo>
                  <a:cubicBezTo>
                    <a:pt x="93" y="135"/>
                    <a:pt x="94" y="138"/>
                    <a:pt x="95" y="137"/>
                  </a:cubicBezTo>
                  <a:cubicBezTo>
                    <a:pt x="97" y="136"/>
                    <a:pt x="101" y="135"/>
                    <a:pt x="100" y="137"/>
                  </a:cubicBezTo>
                  <a:cubicBezTo>
                    <a:pt x="100" y="138"/>
                    <a:pt x="101" y="141"/>
                    <a:pt x="103" y="140"/>
                  </a:cubicBezTo>
                  <a:cubicBezTo>
                    <a:pt x="104" y="140"/>
                    <a:pt x="108" y="143"/>
                    <a:pt x="109" y="143"/>
                  </a:cubicBezTo>
                  <a:cubicBezTo>
                    <a:pt x="111" y="143"/>
                    <a:pt x="113" y="143"/>
                    <a:pt x="113" y="142"/>
                  </a:cubicBezTo>
                  <a:cubicBezTo>
                    <a:pt x="113" y="140"/>
                    <a:pt x="115" y="139"/>
                    <a:pt x="116" y="140"/>
                  </a:cubicBezTo>
                  <a:cubicBezTo>
                    <a:pt x="117" y="142"/>
                    <a:pt x="118" y="145"/>
                    <a:pt x="120" y="145"/>
                  </a:cubicBezTo>
                  <a:cubicBezTo>
                    <a:pt x="122" y="145"/>
                    <a:pt x="126" y="145"/>
                    <a:pt x="126" y="146"/>
                  </a:cubicBezTo>
                  <a:cubicBezTo>
                    <a:pt x="126" y="148"/>
                    <a:pt x="128" y="152"/>
                    <a:pt x="129" y="153"/>
                  </a:cubicBezTo>
                  <a:cubicBezTo>
                    <a:pt x="131" y="154"/>
                    <a:pt x="135" y="153"/>
                    <a:pt x="135" y="153"/>
                  </a:cubicBezTo>
                  <a:cubicBezTo>
                    <a:pt x="135" y="153"/>
                    <a:pt x="137" y="152"/>
                    <a:pt x="137" y="149"/>
                  </a:cubicBezTo>
                  <a:cubicBezTo>
                    <a:pt x="137" y="147"/>
                    <a:pt x="137" y="144"/>
                    <a:pt x="135" y="144"/>
                  </a:cubicBezTo>
                  <a:cubicBezTo>
                    <a:pt x="134" y="144"/>
                    <a:pt x="133" y="146"/>
                    <a:pt x="130" y="145"/>
                  </a:cubicBezTo>
                  <a:cubicBezTo>
                    <a:pt x="128" y="145"/>
                    <a:pt x="126" y="140"/>
                    <a:pt x="125" y="139"/>
                  </a:cubicBezTo>
                  <a:cubicBezTo>
                    <a:pt x="124" y="138"/>
                    <a:pt x="127" y="134"/>
                    <a:pt x="127" y="132"/>
                  </a:cubicBezTo>
                  <a:cubicBezTo>
                    <a:pt x="127" y="129"/>
                    <a:pt x="128" y="123"/>
                    <a:pt x="127" y="123"/>
                  </a:cubicBezTo>
                  <a:cubicBezTo>
                    <a:pt x="125" y="122"/>
                    <a:pt x="126" y="120"/>
                    <a:pt x="128" y="118"/>
                  </a:cubicBezTo>
                  <a:cubicBezTo>
                    <a:pt x="130" y="117"/>
                    <a:pt x="127" y="113"/>
                    <a:pt x="130" y="113"/>
                  </a:cubicBezTo>
                  <a:cubicBezTo>
                    <a:pt x="133" y="113"/>
                    <a:pt x="138" y="113"/>
                    <a:pt x="140" y="112"/>
                  </a:cubicBezTo>
                  <a:cubicBezTo>
                    <a:pt x="140" y="111"/>
                    <a:pt x="140" y="111"/>
                    <a:pt x="140" y="111"/>
                  </a:cubicBezTo>
                  <a:cubicBezTo>
                    <a:pt x="140" y="111"/>
                    <a:pt x="140" y="110"/>
                    <a:pt x="141" y="110"/>
                  </a:cubicBezTo>
                  <a:cubicBezTo>
                    <a:pt x="139" y="107"/>
                    <a:pt x="137" y="103"/>
                    <a:pt x="135" y="10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36" name="Google Shape;2036;p124"/>
            <p:cNvSpPr/>
            <p:nvPr/>
          </p:nvSpPr>
          <p:spPr>
            <a:xfrm>
              <a:off x="4965700" y="3205163"/>
              <a:ext cx="36513" cy="47625"/>
            </a:xfrm>
            <a:custGeom>
              <a:avLst/>
              <a:gdLst/>
              <a:ahLst/>
              <a:cxnLst/>
              <a:rect l="l" t="t" r="r" b="b"/>
              <a:pathLst>
                <a:path w="13" h="17" extrusionOk="0">
                  <a:moveTo>
                    <a:pt x="1" y="9"/>
                  </a:moveTo>
                  <a:cubicBezTo>
                    <a:pt x="2" y="10"/>
                    <a:pt x="2" y="13"/>
                    <a:pt x="3" y="17"/>
                  </a:cubicBezTo>
                  <a:cubicBezTo>
                    <a:pt x="5" y="16"/>
                    <a:pt x="6" y="15"/>
                    <a:pt x="6" y="15"/>
                  </a:cubicBezTo>
                  <a:cubicBezTo>
                    <a:pt x="8" y="14"/>
                    <a:pt x="13" y="6"/>
                    <a:pt x="13" y="6"/>
                  </a:cubicBezTo>
                  <a:cubicBezTo>
                    <a:pt x="11" y="4"/>
                    <a:pt x="11" y="4"/>
                    <a:pt x="11" y="4"/>
                  </a:cubicBezTo>
                  <a:cubicBezTo>
                    <a:pt x="11" y="4"/>
                    <a:pt x="11" y="3"/>
                    <a:pt x="11" y="0"/>
                  </a:cubicBezTo>
                  <a:cubicBezTo>
                    <a:pt x="9" y="0"/>
                    <a:pt x="7" y="0"/>
                    <a:pt x="7" y="0"/>
                  </a:cubicBezTo>
                  <a:cubicBezTo>
                    <a:pt x="7" y="0"/>
                    <a:pt x="7" y="4"/>
                    <a:pt x="3" y="3"/>
                  </a:cubicBezTo>
                  <a:cubicBezTo>
                    <a:pt x="2" y="3"/>
                    <a:pt x="1" y="3"/>
                    <a:pt x="0" y="2"/>
                  </a:cubicBezTo>
                  <a:cubicBezTo>
                    <a:pt x="0" y="3"/>
                    <a:pt x="1" y="3"/>
                    <a:pt x="1" y="3"/>
                  </a:cubicBezTo>
                  <a:lnTo>
                    <a:pt x="1" y="9"/>
                  </a:ln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37" name="Google Shape;2037;p124"/>
            <p:cNvSpPr/>
            <p:nvPr/>
          </p:nvSpPr>
          <p:spPr>
            <a:xfrm>
              <a:off x="4987925" y="3390900"/>
              <a:ext cx="239713" cy="382588"/>
            </a:xfrm>
            <a:custGeom>
              <a:avLst/>
              <a:gdLst/>
              <a:ahLst/>
              <a:cxnLst/>
              <a:rect l="l" t="t" r="r" b="b"/>
              <a:pathLst>
                <a:path w="86" h="137" extrusionOk="0">
                  <a:moveTo>
                    <a:pt x="85" y="35"/>
                  </a:moveTo>
                  <a:cubicBezTo>
                    <a:pt x="84" y="33"/>
                    <a:pt x="83" y="23"/>
                    <a:pt x="83" y="19"/>
                  </a:cubicBezTo>
                  <a:cubicBezTo>
                    <a:pt x="84" y="15"/>
                    <a:pt x="82" y="5"/>
                    <a:pt x="82" y="0"/>
                  </a:cubicBezTo>
                  <a:cubicBezTo>
                    <a:pt x="82" y="0"/>
                    <a:pt x="82" y="0"/>
                    <a:pt x="82" y="0"/>
                  </a:cubicBezTo>
                  <a:cubicBezTo>
                    <a:pt x="78" y="1"/>
                    <a:pt x="74" y="3"/>
                    <a:pt x="74" y="4"/>
                  </a:cubicBezTo>
                  <a:cubicBezTo>
                    <a:pt x="73" y="6"/>
                    <a:pt x="70" y="4"/>
                    <a:pt x="68" y="6"/>
                  </a:cubicBezTo>
                  <a:cubicBezTo>
                    <a:pt x="66" y="7"/>
                    <a:pt x="65" y="6"/>
                    <a:pt x="63" y="5"/>
                  </a:cubicBezTo>
                  <a:cubicBezTo>
                    <a:pt x="62" y="5"/>
                    <a:pt x="61" y="7"/>
                    <a:pt x="61" y="8"/>
                  </a:cubicBezTo>
                  <a:cubicBezTo>
                    <a:pt x="61" y="10"/>
                    <a:pt x="57" y="9"/>
                    <a:pt x="56" y="9"/>
                  </a:cubicBezTo>
                  <a:cubicBezTo>
                    <a:pt x="55" y="9"/>
                    <a:pt x="51" y="10"/>
                    <a:pt x="49" y="10"/>
                  </a:cubicBezTo>
                  <a:cubicBezTo>
                    <a:pt x="47" y="10"/>
                    <a:pt x="49" y="8"/>
                    <a:pt x="47" y="7"/>
                  </a:cubicBezTo>
                  <a:cubicBezTo>
                    <a:pt x="44" y="7"/>
                    <a:pt x="43" y="8"/>
                    <a:pt x="42" y="8"/>
                  </a:cubicBezTo>
                  <a:cubicBezTo>
                    <a:pt x="41" y="8"/>
                    <a:pt x="39" y="8"/>
                    <a:pt x="37" y="8"/>
                  </a:cubicBezTo>
                  <a:cubicBezTo>
                    <a:pt x="37" y="9"/>
                    <a:pt x="37" y="10"/>
                    <a:pt x="37" y="11"/>
                  </a:cubicBezTo>
                  <a:cubicBezTo>
                    <a:pt x="35" y="15"/>
                    <a:pt x="40" y="24"/>
                    <a:pt x="40" y="28"/>
                  </a:cubicBezTo>
                  <a:cubicBezTo>
                    <a:pt x="42" y="29"/>
                    <a:pt x="44" y="31"/>
                    <a:pt x="45" y="32"/>
                  </a:cubicBezTo>
                  <a:cubicBezTo>
                    <a:pt x="47" y="35"/>
                    <a:pt x="45" y="35"/>
                    <a:pt x="45" y="41"/>
                  </a:cubicBezTo>
                  <a:cubicBezTo>
                    <a:pt x="46" y="46"/>
                    <a:pt x="43" y="44"/>
                    <a:pt x="41" y="46"/>
                  </a:cubicBezTo>
                  <a:cubicBezTo>
                    <a:pt x="39" y="48"/>
                    <a:pt x="41" y="52"/>
                    <a:pt x="40" y="53"/>
                  </a:cubicBezTo>
                  <a:cubicBezTo>
                    <a:pt x="40" y="54"/>
                    <a:pt x="33" y="45"/>
                    <a:pt x="33" y="43"/>
                  </a:cubicBezTo>
                  <a:cubicBezTo>
                    <a:pt x="32" y="42"/>
                    <a:pt x="35" y="36"/>
                    <a:pt x="34" y="33"/>
                  </a:cubicBezTo>
                  <a:cubicBezTo>
                    <a:pt x="34" y="30"/>
                    <a:pt x="29" y="32"/>
                    <a:pt x="28" y="32"/>
                  </a:cubicBezTo>
                  <a:cubicBezTo>
                    <a:pt x="27" y="32"/>
                    <a:pt x="23" y="28"/>
                    <a:pt x="23" y="28"/>
                  </a:cubicBezTo>
                  <a:cubicBezTo>
                    <a:pt x="22" y="28"/>
                    <a:pt x="0" y="36"/>
                    <a:pt x="0" y="36"/>
                  </a:cubicBezTo>
                  <a:cubicBezTo>
                    <a:pt x="2" y="42"/>
                    <a:pt x="2" y="42"/>
                    <a:pt x="2" y="42"/>
                  </a:cubicBezTo>
                  <a:cubicBezTo>
                    <a:pt x="1" y="42"/>
                    <a:pt x="1" y="42"/>
                    <a:pt x="1" y="42"/>
                  </a:cubicBezTo>
                  <a:cubicBezTo>
                    <a:pt x="3" y="45"/>
                    <a:pt x="3" y="45"/>
                    <a:pt x="3" y="45"/>
                  </a:cubicBezTo>
                  <a:cubicBezTo>
                    <a:pt x="3" y="45"/>
                    <a:pt x="10" y="45"/>
                    <a:pt x="13" y="47"/>
                  </a:cubicBezTo>
                  <a:cubicBezTo>
                    <a:pt x="16" y="49"/>
                    <a:pt x="21" y="50"/>
                    <a:pt x="22" y="51"/>
                  </a:cubicBezTo>
                  <a:cubicBezTo>
                    <a:pt x="23" y="51"/>
                    <a:pt x="22" y="59"/>
                    <a:pt x="23" y="63"/>
                  </a:cubicBezTo>
                  <a:cubicBezTo>
                    <a:pt x="23" y="67"/>
                    <a:pt x="18" y="68"/>
                    <a:pt x="20" y="70"/>
                  </a:cubicBezTo>
                  <a:cubicBezTo>
                    <a:pt x="23" y="72"/>
                    <a:pt x="21" y="76"/>
                    <a:pt x="23" y="76"/>
                  </a:cubicBezTo>
                  <a:cubicBezTo>
                    <a:pt x="24" y="77"/>
                    <a:pt x="20" y="81"/>
                    <a:pt x="19" y="82"/>
                  </a:cubicBezTo>
                  <a:cubicBezTo>
                    <a:pt x="17" y="83"/>
                    <a:pt x="19" y="87"/>
                    <a:pt x="16" y="90"/>
                  </a:cubicBezTo>
                  <a:cubicBezTo>
                    <a:pt x="15" y="92"/>
                    <a:pt x="11" y="96"/>
                    <a:pt x="8" y="98"/>
                  </a:cubicBezTo>
                  <a:cubicBezTo>
                    <a:pt x="8" y="98"/>
                    <a:pt x="9" y="98"/>
                    <a:pt x="9" y="98"/>
                  </a:cubicBezTo>
                  <a:cubicBezTo>
                    <a:pt x="9" y="100"/>
                    <a:pt x="11" y="112"/>
                    <a:pt x="14" y="113"/>
                  </a:cubicBezTo>
                  <a:cubicBezTo>
                    <a:pt x="16" y="115"/>
                    <a:pt x="14" y="127"/>
                    <a:pt x="14" y="128"/>
                  </a:cubicBezTo>
                  <a:cubicBezTo>
                    <a:pt x="14" y="129"/>
                    <a:pt x="15" y="137"/>
                    <a:pt x="15" y="137"/>
                  </a:cubicBezTo>
                  <a:cubicBezTo>
                    <a:pt x="15" y="137"/>
                    <a:pt x="18" y="137"/>
                    <a:pt x="21" y="137"/>
                  </a:cubicBezTo>
                  <a:cubicBezTo>
                    <a:pt x="21" y="135"/>
                    <a:pt x="22" y="134"/>
                    <a:pt x="22" y="133"/>
                  </a:cubicBezTo>
                  <a:cubicBezTo>
                    <a:pt x="22" y="129"/>
                    <a:pt x="19" y="132"/>
                    <a:pt x="18" y="130"/>
                  </a:cubicBezTo>
                  <a:cubicBezTo>
                    <a:pt x="18" y="127"/>
                    <a:pt x="24" y="123"/>
                    <a:pt x="31" y="121"/>
                  </a:cubicBezTo>
                  <a:cubicBezTo>
                    <a:pt x="38" y="118"/>
                    <a:pt x="40" y="117"/>
                    <a:pt x="41" y="114"/>
                  </a:cubicBezTo>
                  <a:cubicBezTo>
                    <a:pt x="42" y="112"/>
                    <a:pt x="41" y="105"/>
                    <a:pt x="42" y="103"/>
                  </a:cubicBezTo>
                  <a:cubicBezTo>
                    <a:pt x="43" y="100"/>
                    <a:pt x="41" y="98"/>
                    <a:pt x="40" y="92"/>
                  </a:cubicBezTo>
                  <a:cubicBezTo>
                    <a:pt x="40" y="87"/>
                    <a:pt x="37" y="86"/>
                    <a:pt x="37" y="82"/>
                  </a:cubicBezTo>
                  <a:cubicBezTo>
                    <a:pt x="36" y="79"/>
                    <a:pt x="36" y="76"/>
                    <a:pt x="38" y="76"/>
                  </a:cubicBezTo>
                  <a:cubicBezTo>
                    <a:pt x="40" y="76"/>
                    <a:pt x="40" y="75"/>
                    <a:pt x="42" y="72"/>
                  </a:cubicBezTo>
                  <a:cubicBezTo>
                    <a:pt x="43" y="69"/>
                    <a:pt x="45" y="70"/>
                    <a:pt x="48" y="68"/>
                  </a:cubicBezTo>
                  <a:cubicBezTo>
                    <a:pt x="52" y="65"/>
                    <a:pt x="52" y="62"/>
                    <a:pt x="57" y="58"/>
                  </a:cubicBezTo>
                  <a:cubicBezTo>
                    <a:pt x="62" y="54"/>
                    <a:pt x="67" y="55"/>
                    <a:pt x="72" y="52"/>
                  </a:cubicBezTo>
                  <a:cubicBezTo>
                    <a:pt x="77" y="49"/>
                    <a:pt x="86" y="37"/>
                    <a:pt x="85" y="3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38" name="Google Shape;2038;p124"/>
            <p:cNvSpPr/>
            <p:nvPr/>
          </p:nvSpPr>
          <p:spPr>
            <a:xfrm>
              <a:off x="4973638" y="3171825"/>
              <a:ext cx="242888" cy="247650"/>
            </a:xfrm>
            <a:custGeom>
              <a:avLst/>
              <a:gdLst/>
              <a:ahLst/>
              <a:cxnLst/>
              <a:rect l="l" t="t" r="r" b="b"/>
              <a:pathLst>
                <a:path w="87" h="89" extrusionOk="0">
                  <a:moveTo>
                    <a:pt x="82" y="71"/>
                  </a:moveTo>
                  <a:cubicBezTo>
                    <a:pt x="81" y="66"/>
                    <a:pt x="79" y="66"/>
                    <a:pt x="79" y="63"/>
                  </a:cubicBezTo>
                  <a:cubicBezTo>
                    <a:pt x="79" y="60"/>
                    <a:pt x="79" y="57"/>
                    <a:pt x="78" y="56"/>
                  </a:cubicBezTo>
                  <a:cubicBezTo>
                    <a:pt x="77" y="56"/>
                    <a:pt x="77" y="53"/>
                    <a:pt x="79" y="50"/>
                  </a:cubicBezTo>
                  <a:cubicBezTo>
                    <a:pt x="81" y="47"/>
                    <a:pt x="76" y="47"/>
                    <a:pt x="75" y="44"/>
                  </a:cubicBezTo>
                  <a:cubicBezTo>
                    <a:pt x="75" y="42"/>
                    <a:pt x="76" y="37"/>
                    <a:pt x="79" y="31"/>
                  </a:cubicBezTo>
                  <a:cubicBezTo>
                    <a:pt x="72" y="27"/>
                    <a:pt x="65" y="22"/>
                    <a:pt x="65" y="22"/>
                  </a:cubicBezTo>
                  <a:cubicBezTo>
                    <a:pt x="66" y="17"/>
                    <a:pt x="66" y="17"/>
                    <a:pt x="66" y="17"/>
                  </a:cubicBezTo>
                  <a:cubicBezTo>
                    <a:pt x="35" y="1"/>
                    <a:pt x="35" y="1"/>
                    <a:pt x="35" y="1"/>
                  </a:cubicBezTo>
                  <a:cubicBezTo>
                    <a:pt x="35" y="4"/>
                    <a:pt x="33" y="7"/>
                    <a:pt x="31" y="8"/>
                  </a:cubicBezTo>
                  <a:cubicBezTo>
                    <a:pt x="29" y="9"/>
                    <a:pt x="34" y="13"/>
                    <a:pt x="32" y="13"/>
                  </a:cubicBezTo>
                  <a:cubicBezTo>
                    <a:pt x="29" y="14"/>
                    <a:pt x="23" y="11"/>
                    <a:pt x="19" y="13"/>
                  </a:cubicBezTo>
                  <a:cubicBezTo>
                    <a:pt x="16" y="14"/>
                    <a:pt x="16" y="7"/>
                    <a:pt x="19" y="0"/>
                  </a:cubicBezTo>
                  <a:cubicBezTo>
                    <a:pt x="12" y="1"/>
                    <a:pt x="12" y="1"/>
                    <a:pt x="12" y="1"/>
                  </a:cubicBezTo>
                  <a:cubicBezTo>
                    <a:pt x="12" y="1"/>
                    <a:pt x="10" y="1"/>
                    <a:pt x="8" y="2"/>
                  </a:cubicBezTo>
                  <a:cubicBezTo>
                    <a:pt x="10" y="5"/>
                    <a:pt x="10" y="5"/>
                    <a:pt x="10" y="5"/>
                  </a:cubicBezTo>
                  <a:cubicBezTo>
                    <a:pt x="10" y="5"/>
                    <a:pt x="11" y="9"/>
                    <a:pt x="11" y="11"/>
                  </a:cubicBezTo>
                  <a:cubicBezTo>
                    <a:pt x="11" y="12"/>
                    <a:pt x="9" y="12"/>
                    <a:pt x="8" y="12"/>
                  </a:cubicBezTo>
                  <a:cubicBezTo>
                    <a:pt x="8" y="15"/>
                    <a:pt x="8" y="16"/>
                    <a:pt x="8" y="16"/>
                  </a:cubicBezTo>
                  <a:cubicBezTo>
                    <a:pt x="10" y="18"/>
                    <a:pt x="10" y="18"/>
                    <a:pt x="10" y="18"/>
                  </a:cubicBezTo>
                  <a:cubicBezTo>
                    <a:pt x="10" y="18"/>
                    <a:pt x="5" y="26"/>
                    <a:pt x="3" y="27"/>
                  </a:cubicBezTo>
                  <a:cubicBezTo>
                    <a:pt x="3" y="27"/>
                    <a:pt x="2" y="28"/>
                    <a:pt x="0" y="29"/>
                  </a:cubicBezTo>
                  <a:cubicBezTo>
                    <a:pt x="1" y="35"/>
                    <a:pt x="3" y="42"/>
                    <a:pt x="5" y="44"/>
                  </a:cubicBezTo>
                  <a:cubicBezTo>
                    <a:pt x="9" y="48"/>
                    <a:pt x="8" y="52"/>
                    <a:pt x="9" y="55"/>
                  </a:cubicBezTo>
                  <a:cubicBezTo>
                    <a:pt x="10" y="57"/>
                    <a:pt x="14" y="60"/>
                    <a:pt x="11" y="61"/>
                  </a:cubicBezTo>
                  <a:cubicBezTo>
                    <a:pt x="10" y="62"/>
                    <a:pt x="8" y="60"/>
                    <a:pt x="7" y="58"/>
                  </a:cubicBezTo>
                  <a:cubicBezTo>
                    <a:pt x="6" y="58"/>
                    <a:pt x="6" y="59"/>
                    <a:pt x="6" y="59"/>
                  </a:cubicBezTo>
                  <a:cubicBezTo>
                    <a:pt x="6" y="59"/>
                    <a:pt x="6" y="59"/>
                    <a:pt x="6" y="60"/>
                  </a:cubicBezTo>
                  <a:cubicBezTo>
                    <a:pt x="8" y="61"/>
                    <a:pt x="11" y="63"/>
                    <a:pt x="12" y="63"/>
                  </a:cubicBezTo>
                  <a:cubicBezTo>
                    <a:pt x="14" y="63"/>
                    <a:pt x="17" y="65"/>
                    <a:pt x="19" y="66"/>
                  </a:cubicBezTo>
                  <a:cubicBezTo>
                    <a:pt x="21" y="66"/>
                    <a:pt x="28" y="69"/>
                    <a:pt x="29" y="70"/>
                  </a:cubicBezTo>
                  <a:cubicBezTo>
                    <a:pt x="29" y="71"/>
                    <a:pt x="30" y="71"/>
                    <a:pt x="30" y="71"/>
                  </a:cubicBezTo>
                  <a:cubicBezTo>
                    <a:pt x="32" y="71"/>
                    <a:pt x="34" y="71"/>
                    <a:pt x="35" y="71"/>
                  </a:cubicBezTo>
                  <a:cubicBezTo>
                    <a:pt x="36" y="71"/>
                    <a:pt x="36" y="71"/>
                    <a:pt x="36" y="71"/>
                  </a:cubicBezTo>
                  <a:cubicBezTo>
                    <a:pt x="39" y="71"/>
                    <a:pt x="42" y="81"/>
                    <a:pt x="42" y="87"/>
                  </a:cubicBezTo>
                  <a:cubicBezTo>
                    <a:pt x="44" y="87"/>
                    <a:pt x="46" y="87"/>
                    <a:pt x="47" y="87"/>
                  </a:cubicBezTo>
                  <a:cubicBezTo>
                    <a:pt x="48" y="87"/>
                    <a:pt x="49" y="86"/>
                    <a:pt x="52" y="86"/>
                  </a:cubicBezTo>
                  <a:cubicBezTo>
                    <a:pt x="54" y="87"/>
                    <a:pt x="52" y="89"/>
                    <a:pt x="54" y="89"/>
                  </a:cubicBezTo>
                  <a:cubicBezTo>
                    <a:pt x="56" y="89"/>
                    <a:pt x="60" y="88"/>
                    <a:pt x="61" y="88"/>
                  </a:cubicBezTo>
                  <a:cubicBezTo>
                    <a:pt x="62" y="88"/>
                    <a:pt x="66" y="89"/>
                    <a:pt x="66" y="87"/>
                  </a:cubicBezTo>
                  <a:cubicBezTo>
                    <a:pt x="66" y="86"/>
                    <a:pt x="67" y="84"/>
                    <a:pt x="68" y="84"/>
                  </a:cubicBezTo>
                  <a:cubicBezTo>
                    <a:pt x="70" y="85"/>
                    <a:pt x="71" y="86"/>
                    <a:pt x="73" y="85"/>
                  </a:cubicBezTo>
                  <a:cubicBezTo>
                    <a:pt x="75" y="83"/>
                    <a:pt x="78" y="85"/>
                    <a:pt x="79" y="83"/>
                  </a:cubicBezTo>
                  <a:cubicBezTo>
                    <a:pt x="79" y="82"/>
                    <a:pt x="83" y="80"/>
                    <a:pt x="87" y="79"/>
                  </a:cubicBezTo>
                  <a:cubicBezTo>
                    <a:pt x="87" y="74"/>
                    <a:pt x="82" y="76"/>
                    <a:pt x="82" y="7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39" name="Google Shape;2039;p124"/>
            <p:cNvSpPr/>
            <p:nvPr/>
          </p:nvSpPr>
          <p:spPr>
            <a:xfrm>
              <a:off x="5046663" y="3368675"/>
              <a:ext cx="71438" cy="173038"/>
            </a:xfrm>
            <a:custGeom>
              <a:avLst/>
              <a:gdLst/>
              <a:ahLst/>
              <a:cxnLst/>
              <a:rect l="l" t="t" r="r" b="b"/>
              <a:pathLst>
                <a:path w="26" h="62" extrusionOk="0">
                  <a:moveTo>
                    <a:pt x="24" y="40"/>
                  </a:moveTo>
                  <a:cubicBezTo>
                    <a:pt x="23" y="39"/>
                    <a:pt x="21" y="37"/>
                    <a:pt x="19" y="36"/>
                  </a:cubicBezTo>
                  <a:cubicBezTo>
                    <a:pt x="19" y="36"/>
                    <a:pt x="19" y="37"/>
                    <a:pt x="19" y="37"/>
                  </a:cubicBezTo>
                  <a:cubicBezTo>
                    <a:pt x="17" y="40"/>
                    <a:pt x="11" y="31"/>
                    <a:pt x="10" y="25"/>
                  </a:cubicBezTo>
                  <a:cubicBezTo>
                    <a:pt x="10" y="19"/>
                    <a:pt x="14" y="16"/>
                    <a:pt x="11" y="11"/>
                  </a:cubicBezTo>
                  <a:cubicBezTo>
                    <a:pt x="9" y="6"/>
                    <a:pt x="8" y="1"/>
                    <a:pt x="9" y="0"/>
                  </a:cubicBezTo>
                  <a:cubicBezTo>
                    <a:pt x="8" y="0"/>
                    <a:pt x="6" y="0"/>
                    <a:pt x="4" y="0"/>
                  </a:cubicBezTo>
                  <a:cubicBezTo>
                    <a:pt x="5" y="2"/>
                    <a:pt x="7" y="7"/>
                    <a:pt x="7" y="8"/>
                  </a:cubicBezTo>
                  <a:cubicBezTo>
                    <a:pt x="7" y="10"/>
                    <a:pt x="5" y="8"/>
                    <a:pt x="4" y="10"/>
                  </a:cubicBezTo>
                  <a:cubicBezTo>
                    <a:pt x="3" y="12"/>
                    <a:pt x="3" y="21"/>
                    <a:pt x="5" y="23"/>
                  </a:cubicBezTo>
                  <a:cubicBezTo>
                    <a:pt x="6" y="24"/>
                    <a:pt x="1" y="23"/>
                    <a:pt x="1" y="25"/>
                  </a:cubicBezTo>
                  <a:cubicBezTo>
                    <a:pt x="1" y="26"/>
                    <a:pt x="1" y="32"/>
                    <a:pt x="0" y="33"/>
                  </a:cubicBezTo>
                  <a:cubicBezTo>
                    <a:pt x="0" y="33"/>
                    <a:pt x="1" y="34"/>
                    <a:pt x="1" y="36"/>
                  </a:cubicBezTo>
                  <a:cubicBezTo>
                    <a:pt x="1" y="36"/>
                    <a:pt x="2" y="36"/>
                    <a:pt x="2" y="36"/>
                  </a:cubicBezTo>
                  <a:cubicBezTo>
                    <a:pt x="2" y="36"/>
                    <a:pt x="6" y="40"/>
                    <a:pt x="7" y="40"/>
                  </a:cubicBezTo>
                  <a:cubicBezTo>
                    <a:pt x="8" y="40"/>
                    <a:pt x="13" y="38"/>
                    <a:pt x="13" y="41"/>
                  </a:cubicBezTo>
                  <a:cubicBezTo>
                    <a:pt x="14" y="44"/>
                    <a:pt x="11" y="50"/>
                    <a:pt x="12" y="51"/>
                  </a:cubicBezTo>
                  <a:cubicBezTo>
                    <a:pt x="12" y="53"/>
                    <a:pt x="19" y="62"/>
                    <a:pt x="19" y="61"/>
                  </a:cubicBezTo>
                  <a:cubicBezTo>
                    <a:pt x="20" y="60"/>
                    <a:pt x="18" y="56"/>
                    <a:pt x="20" y="54"/>
                  </a:cubicBezTo>
                  <a:cubicBezTo>
                    <a:pt x="22" y="52"/>
                    <a:pt x="25" y="54"/>
                    <a:pt x="24" y="49"/>
                  </a:cubicBezTo>
                  <a:cubicBezTo>
                    <a:pt x="24" y="43"/>
                    <a:pt x="26" y="43"/>
                    <a:pt x="24" y="4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40" name="Google Shape;2040;p124"/>
            <p:cNvSpPr/>
            <p:nvPr/>
          </p:nvSpPr>
          <p:spPr>
            <a:xfrm>
              <a:off x="7988300" y="3619500"/>
              <a:ext cx="76200" cy="58738"/>
            </a:xfrm>
            <a:custGeom>
              <a:avLst/>
              <a:gdLst/>
              <a:ahLst/>
              <a:cxnLst/>
              <a:rect l="l" t="t" r="r" b="b"/>
              <a:pathLst>
                <a:path w="27" h="21" extrusionOk="0">
                  <a:moveTo>
                    <a:pt x="1" y="3"/>
                  </a:moveTo>
                  <a:cubicBezTo>
                    <a:pt x="0" y="0"/>
                    <a:pt x="27" y="17"/>
                    <a:pt x="24" y="19"/>
                  </a:cubicBezTo>
                  <a:cubicBezTo>
                    <a:pt x="21" y="21"/>
                    <a:pt x="1" y="6"/>
                    <a:pt x="1" y="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41" name="Google Shape;2041;p124"/>
            <p:cNvSpPr/>
            <p:nvPr/>
          </p:nvSpPr>
          <p:spPr>
            <a:xfrm>
              <a:off x="5842000" y="2173288"/>
              <a:ext cx="171450" cy="117475"/>
            </a:xfrm>
            <a:custGeom>
              <a:avLst/>
              <a:gdLst/>
              <a:ahLst/>
              <a:cxnLst/>
              <a:rect l="l" t="t" r="r" b="b"/>
              <a:pathLst>
                <a:path w="62" h="42" extrusionOk="0">
                  <a:moveTo>
                    <a:pt x="51" y="34"/>
                  </a:moveTo>
                  <a:cubicBezTo>
                    <a:pt x="52" y="35"/>
                    <a:pt x="52" y="36"/>
                    <a:pt x="54" y="36"/>
                  </a:cubicBezTo>
                  <a:cubicBezTo>
                    <a:pt x="55" y="36"/>
                    <a:pt x="58" y="36"/>
                    <a:pt x="59" y="38"/>
                  </a:cubicBezTo>
                  <a:cubicBezTo>
                    <a:pt x="61" y="37"/>
                    <a:pt x="62" y="37"/>
                    <a:pt x="62" y="37"/>
                  </a:cubicBezTo>
                  <a:cubicBezTo>
                    <a:pt x="62" y="37"/>
                    <a:pt x="61" y="29"/>
                    <a:pt x="60" y="26"/>
                  </a:cubicBezTo>
                  <a:cubicBezTo>
                    <a:pt x="60" y="24"/>
                    <a:pt x="52" y="21"/>
                    <a:pt x="52" y="21"/>
                  </a:cubicBezTo>
                  <a:cubicBezTo>
                    <a:pt x="51" y="14"/>
                    <a:pt x="51" y="14"/>
                    <a:pt x="51" y="14"/>
                  </a:cubicBezTo>
                  <a:cubicBezTo>
                    <a:pt x="51" y="14"/>
                    <a:pt x="42" y="16"/>
                    <a:pt x="41" y="15"/>
                  </a:cubicBezTo>
                  <a:cubicBezTo>
                    <a:pt x="39" y="14"/>
                    <a:pt x="36" y="16"/>
                    <a:pt x="34" y="14"/>
                  </a:cubicBezTo>
                  <a:cubicBezTo>
                    <a:pt x="32" y="12"/>
                    <a:pt x="30" y="15"/>
                    <a:pt x="27" y="13"/>
                  </a:cubicBezTo>
                  <a:cubicBezTo>
                    <a:pt x="24" y="12"/>
                    <a:pt x="16" y="14"/>
                    <a:pt x="15" y="13"/>
                  </a:cubicBezTo>
                  <a:cubicBezTo>
                    <a:pt x="15" y="11"/>
                    <a:pt x="19" y="7"/>
                    <a:pt x="21" y="8"/>
                  </a:cubicBezTo>
                  <a:cubicBezTo>
                    <a:pt x="22" y="8"/>
                    <a:pt x="22" y="8"/>
                    <a:pt x="24" y="8"/>
                  </a:cubicBezTo>
                  <a:cubicBezTo>
                    <a:pt x="25" y="6"/>
                    <a:pt x="27" y="2"/>
                    <a:pt x="26" y="1"/>
                  </a:cubicBezTo>
                  <a:cubicBezTo>
                    <a:pt x="26" y="0"/>
                    <a:pt x="23" y="1"/>
                    <a:pt x="21" y="2"/>
                  </a:cubicBezTo>
                  <a:cubicBezTo>
                    <a:pt x="19" y="4"/>
                    <a:pt x="15" y="2"/>
                    <a:pt x="15" y="4"/>
                  </a:cubicBezTo>
                  <a:cubicBezTo>
                    <a:pt x="14" y="6"/>
                    <a:pt x="13" y="8"/>
                    <a:pt x="11" y="8"/>
                  </a:cubicBezTo>
                  <a:cubicBezTo>
                    <a:pt x="9" y="8"/>
                    <a:pt x="10" y="12"/>
                    <a:pt x="8" y="13"/>
                  </a:cubicBezTo>
                  <a:cubicBezTo>
                    <a:pt x="6" y="14"/>
                    <a:pt x="1" y="13"/>
                    <a:pt x="1" y="15"/>
                  </a:cubicBezTo>
                  <a:cubicBezTo>
                    <a:pt x="0" y="18"/>
                    <a:pt x="6" y="19"/>
                    <a:pt x="6" y="22"/>
                  </a:cubicBezTo>
                  <a:cubicBezTo>
                    <a:pt x="5" y="24"/>
                    <a:pt x="9" y="27"/>
                    <a:pt x="7" y="29"/>
                  </a:cubicBezTo>
                  <a:cubicBezTo>
                    <a:pt x="5" y="30"/>
                    <a:pt x="3" y="33"/>
                    <a:pt x="3" y="37"/>
                  </a:cubicBezTo>
                  <a:cubicBezTo>
                    <a:pt x="5" y="38"/>
                    <a:pt x="6" y="39"/>
                    <a:pt x="7" y="38"/>
                  </a:cubicBezTo>
                  <a:cubicBezTo>
                    <a:pt x="8" y="35"/>
                    <a:pt x="15" y="38"/>
                    <a:pt x="15" y="35"/>
                  </a:cubicBezTo>
                  <a:cubicBezTo>
                    <a:pt x="15" y="33"/>
                    <a:pt x="23" y="34"/>
                    <a:pt x="23" y="32"/>
                  </a:cubicBezTo>
                  <a:cubicBezTo>
                    <a:pt x="23" y="29"/>
                    <a:pt x="27" y="24"/>
                    <a:pt x="30" y="25"/>
                  </a:cubicBezTo>
                  <a:cubicBezTo>
                    <a:pt x="33" y="25"/>
                    <a:pt x="30" y="30"/>
                    <a:pt x="33" y="31"/>
                  </a:cubicBezTo>
                  <a:cubicBezTo>
                    <a:pt x="37" y="33"/>
                    <a:pt x="32" y="39"/>
                    <a:pt x="34" y="41"/>
                  </a:cubicBezTo>
                  <a:cubicBezTo>
                    <a:pt x="34" y="42"/>
                    <a:pt x="36" y="41"/>
                    <a:pt x="38" y="41"/>
                  </a:cubicBezTo>
                  <a:cubicBezTo>
                    <a:pt x="39" y="41"/>
                    <a:pt x="40" y="40"/>
                    <a:pt x="42" y="40"/>
                  </a:cubicBezTo>
                  <a:cubicBezTo>
                    <a:pt x="45" y="37"/>
                    <a:pt x="49" y="33"/>
                    <a:pt x="51" y="34"/>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42" name="Google Shape;2042;p124"/>
            <p:cNvSpPr/>
            <p:nvPr/>
          </p:nvSpPr>
          <p:spPr>
            <a:xfrm>
              <a:off x="2555875" y="2565400"/>
              <a:ext cx="19050" cy="42863"/>
            </a:xfrm>
            <a:custGeom>
              <a:avLst/>
              <a:gdLst/>
              <a:ahLst/>
              <a:cxnLst/>
              <a:rect l="l" t="t" r="r" b="b"/>
              <a:pathLst>
                <a:path w="7" h="15" extrusionOk="0">
                  <a:moveTo>
                    <a:pt x="6" y="14"/>
                  </a:moveTo>
                  <a:cubicBezTo>
                    <a:pt x="5" y="15"/>
                    <a:pt x="3" y="12"/>
                    <a:pt x="2" y="11"/>
                  </a:cubicBezTo>
                  <a:cubicBezTo>
                    <a:pt x="2" y="9"/>
                    <a:pt x="0" y="8"/>
                    <a:pt x="0" y="5"/>
                  </a:cubicBezTo>
                  <a:cubicBezTo>
                    <a:pt x="0" y="2"/>
                    <a:pt x="1" y="0"/>
                    <a:pt x="3" y="3"/>
                  </a:cubicBezTo>
                  <a:cubicBezTo>
                    <a:pt x="4" y="6"/>
                    <a:pt x="3" y="8"/>
                    <a:pt x="4" y="9"/>
                  </a:cubicBezTo>
                  <a:cubicBezTo>
                    <a:pt x="4" y="10"/>
                    <a:pt x="7" y="12"/>
                    <a:pt x="6" y="14"/>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43" name="Google Shape;2043;p124"/>
            <p:cNvSpPr/>
            <p:nvPr/>
          </p:nvSpPr>
          <p:spPr>
            <a:xfrm>
              <a:off x="2924175" y="2906713"/>
              <a:ext cx="26988" cy="22225"/>
            </a:xfrm>
            <a:custGeom>
              <a:avLst/>
              <a:gdLst/>
              <a:ahLst/>
              <a:cxnLst/>
              <a:rect l="l" t="t" r="r" b="b"/>
              <a:pathLst>
                <a:path w="10" h="8" extrusionOk="0">
                  <a:moveTo>
                    <a:pt x="2" y="7"/>
                  </a:moveTo>
                  <a:cubicBezTo>
                    <a:pt x="1" y="6"/>
                    <a:pt x="4" y="4"/>
                    <a:pt x="2" y="3"/>
                  </a:cubicBezTo>
                  <a:cubicBezTo>
                    <a:pt x="0" y="2"/>
                    <a:pt x="6" y="0"/>
                    <a:pt x="8" y="1"/>
                  </a:cubicBezTo>
                  <a:cubicBezTo>
                    <a:pt x="10" y="3"/>
                    <a:pt x="10" y="5"/>
                    <a:pt x="8" y="6"/>
                  </a:cubicBezTo>
                  <a:cubicBezTo>
                    <a:pt x="7" y="7"/>
                    <a:pt x="3" y="8"/>
                    <a:pt x="2" y="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44" name="Google Shape;2044;p124"/>
            <p:cNvSpPr/>
            <p:nvPr/>
          </p:nvSpPr>
          <p:spPr>
            <a:xfrm>
              <a:off x="5289550" y="2162175"/>
              <a:ext cx="74613" cy="63500"/>
            </a:xfrm>
            <a:custGeom>
              <a:avLst/>
              <a:gdLst/>
              <a:ahLst/>
              <a:cxnLst/>
              <a:rect l="l" t="t" r="r" b="b"/>
              <a:pathLst>
                <a:path w="27" h="23" extrusionOk="0">
                  <a:moveTo>
                    <a:pt x="26" y="18"/>
                  </a:moveTo>
                  <a:cubicBezTo>
                    <a:pt x="26" y="16"/>
                    <a:pt x="21" y="14"/>
                    <a:pt x="21" y="12"/>
                  </a:cubicBezTo>
                  <a:cubicBezTo>
                    <a:pt x="21" y="10"/>
                    <a:pt x="17" y="7"/>
                    <a:pt x="18" y="5"/>
                  </a:cubicBezTo>
                  <a:cubicBezTo>
                    <a:pt x="18" y="4"/>
                    <a:pt x="16" y="2"/>
                    <a:pt x="16" y="1"/>
                  </a:cubicBezTo>
                  <a:cubicBezTo>
                    <a:pt x="13" y="0"/>
                    <a:pt x="11" y="0"/>
                    <a:pt x="8" y="0"/>
                  </a:cubicBezTo>
                  <a:cubicBezTo>
                    <a:pt x="5" y="0"/>
                    <a:pt x="3" y="1"/>
                    <a:pt x="0" y="2"/>
                  </a:cubicBezTo>
                  <a:cubicBezTo>
                    <a:pt x="2" y="4"/>
                    <a:pt x="1" y="5"/>
                    <a:pt x="2" y="8"/>
                  </a:cubicBezTo>
                  <a:cubicBezTo>
                    <a:pt x="3" y="12"/>
                    <a:pt x="7" y="10"/>
                    <a:pt x="8" y="11"/>
                  </a:cubicBezTo>
                  <a:cubicBezTo>
                    <a:pt x="9" y="11"/>
                    <a:pt x="9" y="12"/>
                    <a:pt x="10" y="14"/>
                  </a:cubicBezTo>
                  <a:cubicBezTo>
                    <a:pt x="10" y="14"/>
                    <a:pt x="10" y="14"/>
                    <a:pt x="10" y="14"/>
                  </a:cubicBezTo>
                  <a:cubicBezTo>
                    <a:pt x="12" y="14"/>
                    <a:pt x="12" y="15"/>
                    <a:pt x="13" y="15"/>
                  </a:cubicBezTo>
                  <a:cubicBezTo>
                    <a:pt x="14" y="16"/>
                    <a:pt x="16" y="17"/>
                    <a:pt x="16" y="17"/>
                  </a:cubicBezTo>
                  <a:cubicBezTo>
                    <a:pt x="18" y="18"/>
                    <a:pt x="18" y="16"/>
                    <a:pt x="20" y="19"/>
                  </a:cubicBezTo>
                  <a:cubicBezTo>
                    <a:pt x="22" y="21"/>
                    <a:pt x="22" y="21"/>
                    <a:pt x="22" y="23"/>
                  </a:cubicBezTo>
                  <a:cubicBezTo>
                    <a:pt x="24" y="23"/>
                    <a:pt x="26" y="23"/>
                    <a:pt x="27" y="22"/>
                  </a:cubicBezTo>
                  <a:cubicBezTo>
                    <a:pt x="26" y="20"/>
                    <a:pt x="26" y="19"/>
                    <a:pt x="26" y="18"/>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45" name="Google Shape;2045;p124"/>
            <p:cNvSpPr/>
            <p:nvPr/>
          </p:nvSpPr>
          <p:spPr>
            <a:xfrm>
              <a:off x="5324475" y="2147888"/>
              <a:ext cx="112713" cy="88900"/>
            </a:xfrm>
            <a:custGeom>
              <a:avLst/>
              <a:gdLst/>
              <a:ahLst/>
              <a:cxnLst/>
              <a:rect l="l" t="t" r="r" b="b"/>
              <a:pathLst>
                <a:path w="40" h="32" extrusionOk="0">
                  <a:moveTo>
                    <a:pt x="37" y="10"/>
                  </a:moveTo>
                  <a:cubicBezTo>
                    <a:pt x="36" y="9"/>
                    <a:pt x="33" y="5"/>
                    <a:pt x="30" y="1"/>
                  </a:cubicBezTo>
                  <a:cubicBezTo>
                    <a:pt x="29" y="4"/>
                    <a:pt x="26" y="3"/>
                    <a:pt x="25" y="5"/>
                  </a:cubicBezTo>
                  <a:cubicBezTo>
                    <a:pt x="24" y="7"/>
                    <a:pt x="22" y="5"/>
                    <a:pt x="21" y="5"/>
                  </a:cubicBezTo>
                  <a:cubicBezTo>
                    <a:pt x="20" y="5"/>
                    <a:pt x="18" y="1"/>
                    <a:pt x="15" y="1"/>
                  </a:cubicBezTo>
                  <a:cubicBezTo>
                    <a:pt x="15" y="1"/>
                    <a:pt x="14" y="0"/>
                    <a:pt x="13" y="0"/>
                  </a:cubicBezTo>
                  <a:cubicBezTo>
                    <a:pt x="12" y="1"/>
                    <a:pt x="11" y="2"/>
                    <a:pt x="11" y="3"/>
                  </a:cubicBezTo>
                  <a:cubicBezTo>
                    <a:pt x="12" y="4"/>
                    <a:pt x="15" y="5"/>
                    <a:pt x="14" y="6"/>
                  </a:cubicBezTo>
                  <a:cubicBezTo>
                    <a:pt x="13" y="7"/>
                    <a:pt x="9" y="7"/>
                    <a:pt x="8" y="6"/>
                  </a:cubicBezTo>
                  <a:cubicBezTo>
                    <a:pt x="6" y="5"/>
                    <a:pt x="3" y="3"/>
                    <a:pt x="2" y="4"/>
                  </a:cubicBezTo>
                  <a:cubicBezTo>
                    <a:pt x="1" y="5"/>
                    <a:pt x="5" y="9"/>
                    <a:pt x="5" y="10"/>
                  </a:cubicBezTo>
                  <a:cubicBezTo>
                    <a:pt x="4" y="12"/>
                    <a:pt x="8" y="15"/>
                    <a:pt x="8" y="17"/>
                  </a:cubicBezTo>
                  <a:cubicBezTo>
                    <a:pt x="8" y="19"/>
                    <a:pt x="13" y="21"/>
                    <a:pt x="13" y="23"/>
                  </a:cubicBezTo>
                  <a:cubicBezTo>
                    <a:pt x="13" y="24"/>
                    <a:pt x="13" y="25"/>
                    <a:pt x="14" y="27"/>
                  </a:cubicBezTo>
                  <a:cubicBezTo>
                    <a:pt x="18" y="25"/>
                    <a:pt x="21" y="22"/>
                    <a:pt x="24" y="21"/>
                  </a:cubicBezTo>
                  <a:cubicBezTo>
                    <a:pt x="28" y="19"/>
                    <a:pt x="26" y="27"/>
                    <a:pt x="25" y="28"/>
                  </a:cubicBezTo>
                  <a:cubicBezTo>
                    <a:pt x="25" y="29"/>
                    <a:pt x="28" y="31"/>
                    <a:pt x="31" y="32"/>
                  </a:cubicBezTo>
                  <a:cubicBezTo>
                    <a:pt x="31" y="31"/>
                    <a:pt x="31" y="29"/>
                    <a:pt x="33" y="28"/>
                  </a:cubicBezTo>
                  <a:cubicBezTo>
                    <a:pt x="37" y="23"/>
                    <a:pt x="40" y="15"/>
                    <a:pt x="37" y="10"/>
                  </a:cubicBezTo>
                  <a:close/>
                  <a:moveTo>
                    <a:pt x="3" y="22"/>
                  </a:moveTo>
                  <a:cubicBezTo>
                    <a:pt x="3" y="22"/>
                    <a:pt x="1" y="21"/>
                    <a:pt x="0" y="20"/>
                  </a:cubicBezTo>
                  <a:cubicBezTo>
                    <a:pt x="0" y="22"/>
                    <a:pt x="0" y="24"/>
                    <a:pt x="2" y="25"/>
                  </a:cubicBezTo>
                  <a:cubicBezTo>
                    <a:pt x="6" y="26"/>
                    <a:pt x="1" y="27"/>
                    <a:pt x="8" y="28"/>
                  </a:cubicBezTo>
                  <a:cubicBezTo>
                    <a:pt x="8" y="28"/>
                    <a:pt x="9" y="28"/>
                    <a:pt x="9" y="28"/>
                  </a:cubicBezTo>
                  <a:cubicBezTo>
                    <a:pt x="9" y="26"/>
                    <a:pt x="9" y="26"/>
                    <a:pt x="7" y="24"/>
                  </a:cubicBezTo>
                  <a:cubicBezTo>
                    <a:pt x="5" y="21"/>
                    <a:pt x="5" y="23"/>
                    <a:pt x="3" y="2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46" name="Google Shape;2046;p124"/>
            <p:cNvSpPr/>
            <p:nvPr/>
          </p:nvSpPr>
          <p:spPr>
            <a:xfrm>
              <a:off x="5680075" y="2239963"/>
              <a:ext cx="322263" cy="231775"/>
            </a:xfrm>
            <a:custGeom>
              <a:avLst/>
              <a:gdLst/>
              <a:ahLst/>
              <a:cxnLst/>
              <a:rect l="l" t="t" r="r" b="b"/>
              <a:pathLst>
                <a:path w="116" h="83" extrusionOk="0">
                  <a:moveTo>
                    <a:pt x="112" y="12"/>
                  </a:moveTo>
                  <a:cubicBezTo>
                    <a:pt x="110" y="12"/>
                    <a:pt x="110" y="11"/>
                    <a:pt x="109" y="10"/>
                  </a:cubicBezTo>
                  <a:cubicBezTo>
                    <a:pt x="107" y="9"/>
                    <a:pt x="103" y="13"/>
                    <a:pt x="100" y="16"/>
                  </a:cubicBezTo>
                  <a:cubicBezTo>
                    <a:pt x="98" y="16"/>
                    <a:pt x="97" y="17"/>
                    <a:pt x="96" y="17"/>
                  </a:cubicBezTo>
                  <a:cubicBezTo>
                    <a:pt x="94" y="17"/>
                    <a:pt x="92" y="18"/>
                    <a:pt x="92" y="17"/>
                  </a:cubicBezTo>
                  <a:cubicBezTo>
                    <a:pt x="90" y="15"/>
                    <a:pt x="95" y="9"/>
                    <a:pt x="91" y="7"/>
                  </a:cubicBezTo>
                  <a:cubicBezTo>
                    <a:pt x="88" y="6"/>
                    <a:pt x="91" y="1"/>
                    <a:pt x="88" y="1"/>
                  </a:cubicBezTo>
                  <a:cubicBezTo>
                    <a:pt x="85" y="0"/>
                    <a:pt x="81" y="5"/>
                    <a:pt x="81" y="8"/>
                  </a:cubicBezTo>
                  <a:cubicBezTo>
                    <a:pt x="81" y="10"/>
                    <a:pt x="73" y="9"/>
                    <a:pt x="73" y="11"/>
                  </a:cubicBezTo>
                  <a:cubicBezTo>
                    <a:pt x="73" y="14"/>
                    <a:pt x="66" y="11"/>
                    <a:pt x="65" y="14"/>
                  </a:cubicBezTo>
                  <a:cubicBezTo>
                    <a:pt x="64" y="16"/>
                    <a:pt x="60" y="12"/>
                    <a:pt x="58" y="12"/>
                  </a:cubicBezTo>
                  <a:cubicBezTo>
                    <a:pt x="56" y="12"/>
                    <a:pt x="54" y="9"/>
                    <a:pt x="51" y="9"/>
                  </a:cubicBezTo>
                  <a:cubicBezTo>
                    <a:pt x="49" y="10"/>
                    <a:pt x="47" y="9"/>
                    <a:pt x="45" y="8"/>
                  </a:cubicBezTo>
                  <a:cubicBezTo>
                    <a:pt x="43" y="8"/>
                    <a:pt x="41" y="13"/>
                    <a:pt x="38" y="12"/>
                  </a:cubicBezTo>
                  <a:cubicBezTo>
                    <a:pt x="36" y="11"/>
                    <a:pt x="35" y="17"/>
                    <a:pt x="34" y="20"/>
                  </a:cubicBezTo>
                  <a:cubicBezTo>
                    <a:pt x="33" y="23"/>
                    <a:pt x="22" y="23"/>
                    <a:pt x="22" y="27"/>
                  </a:cubicBezTo>
                  <a:cubicBezTo>
                    <a:pt x="23" y="30"/>
                    <a:pt x="16" y="31"/>
                    <a:pt x="15" y="29"/>
                  </a:cubicBezTo>
                  <a:cubicBezTo>
                    <a:pt x="15" y="27"/>
                    <a:pt x="10" y="28"/>
                    <a:pt x="10" y="28"/>
                  </a:cubicBezTo>
                  <a:cubicBezTo>
                    <a:pt x="9" y="27"/>
                    <a:pt x="6" y="28"/>
                    <a:pt x="6" y="31"/>
                  </a:cubicBezTo>
                  <a:cubicBezTo>
                    <a:pt x="6" y="35"/>
                    <a:pt x="3" y="36"/>
                    <a:pt x="3" y="38"/>
                  </a:cubicBezTo>
                  <a:cubicBezTo>
                    <a:pt x="3" y="39"/>
                    <a:pt x="1" y="43"/>
                    <a:pt x="2" y="45"/>
                  </a:cubicBezTo>
                  <a:cubicBezTo>
                    <a:pt x="3" y="47"/>
                    <a:pt x="0" y="50"/>
                    <a:pt x="2" y="53"/>
                  </a:cubicBezTo>
                  <a:cubicBezTo>
                    <a:pt x="3" y="57"/>
                    <a:pt x="3" y="61"/>
                    <a:pt x="3" y="62"/>
                  </a:cubicBezTo>
                  <a:cubicBezTo>
                    <a:pt x="4" y="64"/>
                    <a:pt x="10" y="63"/>
                    <a:pt x="11" y="67"/>
                  </a:cubicBezTo>
                  <a:cubicBezTo>
                    <a:pt x="12" y="70"/>
                    <a:pt x="3" y="76"/>
                    <a:pt x="3" y="78"/>
                  </a:cubicBezTo>
                  <a:cubicBezTo>
                    <a:pt x="3" y="79"/>
                    <a:pt x="3" y="80"/>
                    <a:pt x="4" y="81"/>
                  </a:cubicBezTo>
                  <a:cubicBezTo>
                    <a:pt x="8" y="81"/>
                    <a:pt x="13" y="81"/>
                    <a:pt x="17" y="82"/>
                  </a:cubicBezTo>
                  <a:cubicBezTo>
                    <a:pt x="22" y="83"/>
                    <a:pt x="49" y="79"/>
                    <a:pt x="49" y="78"/>
                  </a:cubicBezTo>
                  <a:cubicBezTo>
                    <a:pt x="50" y="77"/>
                    <a:pt x="48" y="71"/>
                    <a:pt x="48" y="70"/>
                  </a:cubicBezTo>
                  <a:cubicBezTo>
                    <a:pt x="49" y="69"/>
                    <a:pt x="52" y="66"/>
                    <a:pt x="55" y="66"/>
                  </a:cubicBezTo>
                  <a:cubicBezTo>
                    <a:pt x="58" y="66"/>
                    <a:pt x="60" y="67"/>
                    <a:pt x="60" y="65"/>
                  </a:cubicBezTo>
                  <a:cubicBezTo>
                    <a:pt x="60" y="63"/>
                    <a:pt x="68" y="60"/>
                    <a:pt x="69" y="62"/>
                  </a:cubicBezTo>
                  <a:cubicBezTo>
                    <a:pt x="70" y="64"/>
                    <a:pt x="72" y="63"/>
                    <a:pt x="73" y="58"/>
                  </a:cubicBezTo>
                  <a:cubicBezTo>
                    <a:pt x="73" y="54"/>
                    <a:pt x="72" y="50"/>
                    <a:pt x="75" y="50"/>
                  </a:cubicBezTo>
                  <a:cubicBezTo>
                    <a:pt x="78" y="50"/>
                    <a:pt x="81" y="48"/>
                    <a:pt x="81" y="46"/>
                  </a:cubicBezTo>
                  <a:cubicBezTo>
                    <a:pt x="81" y="45"/>
                    <a:pt x="77" y="42"/>
                    <a:pt x="78" y="41"/>
                  </a:cubicBezTo>
                  <a:cubicBezTo>
                    <a:pt x="79" y="40"/>
                    <a:pt x="86" y="44"/>
                    <a:pt x="87" y="41"/>
                  </a:cubicBezTo>
                  <a:cubicBezTo>
                    <a:pt x="88" y="39"/>
                    <a:pt x="87" y="37"/>
                    <a:pt x="88" y="35"/>
                  </a:cubicBezTo>
                  <a:cubicBezTo>
                    <a:pt x="89" y="33"/>
                    <a:pt x="92" y="31"/>
                    <a:pt x="92" y="29"/>
                  </a:cubicBezTo>
                  <a:cubicBezTo>
                    <a:pt x="92" y="27"/>
                    <a:pt x="92" y="26"/>
                    <a:pt x="90" y="25"/>
                  </a:cubicBezTo>
                  <a:cubicBezTo>
                    <a:pt x="89" y="23"/>
                    <a:pt x="89" y="21"/>
                    <a:pt x="92" y="20"/>
                  </a:cubicBezTo>
                  <a:cubicBezTo>
                    <a:pt x="92" y="20"/>
                    <a:pt x="92" y="20"/>
                    <a:pt x="93" y="20"/>
                  </a:cubicBezTo>
                  <a:cubicBezTo>
                    <a:pt x="94" y="20"/>
                    <a:pt x="96" y="19"/>
                    <a:pt x="97" y="19"/>
                  </a:cubicBezTo>
                  <a:cubicBezTo>
                    <a:pt x="100" y="16"/>
                    <a:pt x="106" y="15"/>
                    <a:pt x="108" y="15"/>
                  </a:cubicBezTo>
                  <a:cubicBezTo>
                    <a:pt x="110" y="16"/>
                    <a:pt x="113" y="15"/>
                    <a:pt x="116" y="13"/>
                  </a:cubicBezTo>
                  <a:cubicBezTo>
                    <a:pt x="114" y="12"/>
                    <a:pt x="113" y="12"/>
                    <a:pt x="112" y="1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47" name="Google Shape;2047;p124"/>
            <p:cNvSpPr/>
            <p:nvPr/>
          </p:nvSpPr>
          <p:spPr>
            <a:xfrm>
              <a:off x="5691188" y="2276475"/>
              <a:ext cx="369888" cy="334963"/>
            </a:xfrm>
            <a:custGeom>
              <a:avLst/>
              <a:gdLst/>
              <a:ahLst/>
              <a:cxnLst/>
              <a:rect l="l" t="t" r="r" b="b"/>
              <a:pathLst>
                <a:path w="133" h="120" extrusionOk="0">
                  <a:moveTo>
                    <a:pt x="127" y="12"/>
                  </a:moveTo>
                  <a:cubicBezTo>
                    <a:pt x="123" y="11"/>
                    <a:pt x="123" y="7"/>
                    <a:pt x="123" y="6"/>
                  </a:cubicBezTo>
                  <a:cubicBezTo>
                    <a:pt x="123" y="5"/>
                    <a:pt x="119" y="3"/>
                    <a:pt x="116" y="0"/>
                  </a:cubicBezTo>
                  <a:cubicBezTo>
                    <a:pt x="115" y="0"/>
                    <a:pt x="114" y="1"/>
                    <a:pt x="113" y="1"/>
                  </a:cubicBezTo>
                  <a:cubicBezTo>
                    <a:pt x="113" y="0"/>
                    <a:pt x="112" y="0"/>
                    <a:pt x="112" y="0"/>
                  </a:cubicBezTo>
                  <a:cubicBezTo>
                    <a:pt x="109" y="2"/>
                    <a:pt x="106" y="3"/>
                    <a:pt x="104" y="2"/>
                  </a:cubicBezTo>
                  <a:cubicBezTo>
                    <a:pt x="102" y="2"/>
                    <a:pt x="96" y="3"/>
                    <a:pt x="93" y="6"/>
                  </a:cubicBezTo>
                  <a:cubicBezTo>
                    <a:pt x="92" y="6"/>
                    <a:pt x="90" y="7"/>
                    <a:pt x="89" y="7"/>
                  </a:cubicBezTo>
                  <a:cubicBezTo>
                    <a:pt x="88" y="7"/>
                    <a:pt x="88" y="7"/>
                    <a:pt x="88" y="7"/>
                  </a:cubicBezTo>
                  <a:cubicBezTo>
                    <a:pt x="85" y="8"/>
                    <a:pt x="85" y="10"/>
                    <a:pt x="86" y="12"/>
                  </a:cubicBezTo>
                  <a:cubicBezTo>
                    <a:pt x="88" y="13"/>
                    <a:pt x="88" y="14"/>
                    <a:pt x="88" y="16"/>
                  </a:cubicBezTo>
                  <a:cubicBezTo>
                    <a:pt x="88" y="18"/>
                    <a:pt x="85" y="20"/>
                    <a:pt x="84" y="22"/>
                  </a:cubicBezTo>
                  <a:cubicBezTo>
                    <a:pt x="83" y="24"/>
                    <a:pt x="84" y="26"/>
                    <a:pt x="83" y="28"/>
                  </a:cubicBezTo>
                  <a:cubicBezTo>
                    <a:pt x="82" y="31"/>
                    <a:pt x="75" y="27"/>
                    <a:pt x="74" y="28"/>
                  </a:cubicBezTo>
                  <a:cubicBezTo>
                    <a:pt x="73" y="29"/>
                    <a:pt x="77" y="32"/>
                    <a:pt x="77" y="33"/>
                  </a:cubicBezTo>
                  <a:cubicBezTo>
                    <a:pt x="77" y="35"/>
                    <a:pt x="74" y="37"/>
                    <a:pt x="71" y="37"/>
                  </a:cubicBezTo>
                  <a:cubicBezTo>
                    <a:pt x="68" y="37"/>
                    <a:pt x="69" y="41"/>
                    <a:pt x="69" y="45"/>
                  </a:cubicBezTo>
                  <a:cubicBezTo>
                    <a:pt x="68" y="50"/>
                    <a:pt x="66" y="51"/>
                    <a:pt x="65" y="49"/>
                  </a:cubicBezTo>
                  <a:cubicBezTo>
                    <a:pt x="64" y="47"/>
                    <a:pt x="56" y="50"/>
                    <a:pt x="56" y="52"/>
                  </a:cubicBezTo>
                  <a:cubicBezTo>
                    <a:pt x="56" y="54"/>
                    <a:pt x="54" y="53"/>
                    <a:pt x="51" y="53"/>
                  </a:cubicBezTo>
                  <a:cubicBezTo>
                    <a:pt x="48" y="53"/>
                    <a:pt x="45" y="56"/>
                    <a:pt x="44" y="57"/>
                  </a:cubicBezTo>
                  <a:cubicBezTo>
                    <a:pt x="44" y="58"/>
                    <a:pt x="46" y="64"/>
                    <a:pt x="45" y="65"/>
                  </a:cubicBezTo>
                  <a:cubicBezTo>
                    <a:pt x="45" y="66"/>
                    <a:pt x="18" y="70"/>
                    <a:pt x="13" y="69"/>
                  </a:cubicBezTo>
                  <a:cubicBezTo>
                    <a:pt x="9" y="68"/>
                    <a:pt x="4" y="68"/>
                    <a:pt x="0" y="68"/>
                  </a:cubicBezTo>
                  <a:cubicBezTo>
                    <a:pt x="2" y="69"/>
                    <a:pt x="4" y="71"/>
                    <a:pt x="4" y="72"/>
                  </a:cubicBezTo>
                  <a:cubicBezTo>
                    <a:pt x="5" y="75"/>
                    <a:pt x="9" y="77"/>
                    <a:pt x="13" y="79"/>
                  </a:cubicBezTo>
                  <a:cubicBezTo>
                    <a:pt x="16" y="81"/>
                    <a:pt x="14" y="87"/>
                    <a:pt x="16" y="88"/>
                  </a:cubicBezTo>
                  <a:cubicBezTo>
                    <a:pt x="18" y="89"/>
                    <a:pt x="21" y="94"/>
                    <a:pt x="18" y="94"/>
                  </a:cubicBezTo>
                  <a:cubicBezTo>
                    <a:pt x="16" y="94"/>
                    <a:pt x="13" y="95"/>
                    <a:pt x="11" y="96"/>
                  </a:cubicBezTo>
                  <a:cubicBezTo>
                    <a:pt x="8" y="97"/>
                    <a:pt x="6" y="101"/>
                    <a:pt x="6" y="104"/>
                  </a:cubicBezTo>
                  <a:cubicBezTo>
                    <a:pt x="6" y="105"/>
                    <a:pt x="6" y="106"/>
                    <a:pt x="6" y="106"/>
                  </a:cubicBezTo>
                  <a:cubicBezTo>
                    <a:pt x="13" y="107"/>
                    <a:pt x="20" y="106"/>
                    <a:pt x="21" y="105"/>
                  </a:cubicBezTo>
                  <a:cubicBezTo>
                    <a:pt x="22" y="104"/>
                    <a:pt x="25" y="103"/>
                    <a:pt x="27" y="104"/>
                  </a:cubicBezTo>
                  <a:cubicBezTo>
                    <a:pt x="29" y="106"/>
                    <a:pt x="37" y="106"/>
                    <a:pt x="40" y="104"/>
                  </a:cubicBezTo>
                  <a:cubicBezTo>
                    <a:pt x="44" y="102"/>
                    <a:pt x="46" y="104"/>
                    <a:pt x="47" y="106"/>
                  </a:cubicBezTo>
                  <a:cubicBezTo>
                    <a:pt x="47" y="108"/>
                    <a:pt x="48" y="109"/>
                    <a:pt x="50" y="111"/>
                  </a:cubicBezTo>
                  <a:cubicBezTo>
                    <a:pt x="52" y="112"/>
                    <a:pt x="51" y="114"/>
                    <a:pt x="52" y="116"/>
                  </a:cubicBezTo>
                  <a:cubicBezTo>
                    <a:pt x="53" y="118"/>
                    <a:pt x="56" y="118"/>
                    <a:pt x="59" y="119"/>
                  </a:cubicBezTo>
                  <a:cubicBezTo>
                    <a:pt x="59" y="119"/>
                    <a:pt x="60" y="120"/>
                    <a:pt x="60" y="120"/>
                  </a:cubicBezTo>
                  <a:cubicBezTo>
                    <a:pt x="60" y="120"/>
                    <a:pt x="61" y="119"/>
                    <a:pt x="61" y="119"/>
                  </a:cubicBezTo>
                  <a:cubicBezTo>
                    <a:pt x="63" y="117"/>
                    <a:pt x="63" y="113"/>
                    <a:pt x="68" y="114"/>
                  </a:cubicBezTo>
                  <a:cubicBezTo>
                    <a:pt x="73" y="115"/>
                    <a:pt x="73" y="113"/>
                    <a:pt x="76" y="114"/>
                  </a:cubicBezTo>
                  <a:cubicBezTo>
                    <a:pt x="79" y="115"/>
                    <a:pt x="80" y="114"/>
                    <a:pt x="82" y="112"/>
                  </a:cubicBezTo>
                  <a:cubicBezTo>
                    <a:pt x="83" y="110"/>
                    <a:pt x="80" y="107"/>
                    <a:pt x="79" y="105"/>
                  </a:cubicBezTo>
                  <a:cubicBezTo>
                    <a:pt x="77" y="103"/>
                    <a:pt x="75" y="100"/>
                    <a:pt x="75" y="97"/>
                  </a:cubicBezTo>
                  <a:cubicBezTo>
                    <a:pt x="76" y="94"/>
                    <a:pt x="70" y="94"/>
                    <a:pt x="70" y="91"/>
                  </a:cubicBezTo>
                  <a:cubicBezTo>
                    <a:pt x="70" y="89"/>
                    <a:pt x="75" y="84"/>
                    <a:pt x="76" y="83"/>
                  </a:cubicBezTo>
                  <a:cubicBezTo>
                    <a:pt x="77" y="83"/>
                    <a:pt x="81" y="86"/>
                    <a:pt x="82" y="84"/>
                  </a:cubicBezTo>
                  <a:cubicBezTo>
                    <a:pt x="83" y="82"/>
                    <a:pt x="86" y="83"/>
                    <a:pt x="88" y="84"/>
                  </a:cubicBezTo>
                  <a:cubicBezTo>
                    <a:pt x="89" y="84"/>
                    <a:pt x="92" y="81"/>
                    <a:pt x="92" y="78"/>
                  </a:cubicBezTo>
                  <a:cubicBezTo>
                    <a:pt x="93" y="75"/>
                    <a:pt x="98" y="75"/>
                    <a:pt x="99" y="74"/>
                  </a:cubicBezTo>
                  <a:cubicBezTo>
                    <a:pt x="100" y="73"/>
                    <a:pt x="101" y="66"/>
                    <a:pt x="102" y="65"/>
                  </a:cubicBezTo>
                  <a:cubicBezTo>
                    <a:pt x="103" y="64"/>
                    <a:pt x="107" y="65"/>
                    <a:pt x="107" y="61"/>
                  </a:cubicBezTo>
                  <a:cubicBezTo>
                    <a:pt x="107" y="58"/>
                    <a:pt x="109" y="57"/>
                    <a:pt x="111" y="57"/>
                  </a:cubicBezTo>
                  <a:cubicBezTo>
                    <a:pt x="113" y="56"/>
                    <a:pt x="112" y="53"/>
                    <a:pt x="112" y="51"/>
                  </a:cubicBezTo>
                  <a:cubicBezTo>
                    <a:pt x="113" y="48"/>
                    <a:pt x="114" y="45"/>
                    <a:pt x="116" y="45"/>
                  </a:cubicBezTo>
                  <a:cubicBezTo>
                    <a:pt x="119" y="44"/>
                    <a:pt x="115" y="41"/>
                    <a:pt x="113" y="41"/>
                  </a:cubicBezTo>
                  <a:cubicBezTo>
                    <a:pt x="110" y="42"/>
                    <a:pt x="108" y="34"/>
                    <a:pt x="108" y="34"/>
                  </a:cubicBezTo>
                  <a:cubicBezTo>
                    <a:pt x="108" y="34"/>
                    <a:pt x="108" y="27"/>
                    <a:pt x="106" y="26"/>
                  </a:cubicBezTo>
                  <a:cubicBezTo>
                    <a:pt x="105" y="25"/>
                    <a:pt x="107" y="22"/>
                    <a:pt x="111" y="22"/>
                  </a:cubicBezTo>
                  <a:cubicBezTo>
                    <a:pt x="114" y="22"/>
                    <a:pt x="120" y="25"/>
                    <a:pt x="123" y="24"/>
                  </a:cubicBezTo>
                  <a:cubicBezTo>
                    <a:pt x="125" y="22"/>
                    <a:pt x="129" y="21"/>
                    <a:pt x="131" y="21"/>
                  </a:cubicBezTo>
                  <a:cubicBezTo>
                    <a:pt x="132" y="20"/>
                    <a:pt x="133" y="17"/>
                    <a:pt x="133" y="16"/>
                  </a:cubicBezTo>
                  <a:cubicBezTo>
                    <a:pt x="132" y="15"/>
                    <a:pt x="130" y="13"/>
                    <a:pt x="127" y="1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48" name="Google Shape;2048;p124"/>
            <p:cNvSpPr/>
            <p:nvPr/>
          </p:nvSpPr>
          <p:spPr>
            <a:xfrm>
              <a:off x="6435725" y="3022600"/>
              <a:ext cx="1031875" cy="374650"/>
            </a:xfrm>
            <a:custGeom>
              <a:avLst/>
              <a:gdLst/>
              <a:ahLst/>
              <a:cxnLst/>
              <a:rect l="l" t="t" r="r" b="b"/>
              <a:pathLst>
                <a:path w="370" h="134" extrusionOk="0">
                  <a:moveTo>
                    <a:pt x="27" y="57"/>
                  </a:moveTo>
                  <a:cubicBezTo>
                    <a:pt x="26" y="58"/>
                    <a:pt x="29" y="63"/>
                    <a:pt x="31" y="61"/>
                  </a:cubicBezTo>
                  <a:cubicBezTo>
                    <a:pt x="32" y="60"/>
                    <a:pt x="28" y="53"/>
                    <a:pt x="27" y="57"/>
                  </a:cubicBezTo>
                  <a:close/>
                  <a:moveTo>
                    <a:pt x="105" y="71"/>
                  </a:moveTo>
                  <a:cubicBezTo>
                    <a:pt x="105" y="69"/>
                    <a:pt x="99" y="70"/>
                    <a:pt x="100" y="73"/>
                  </a:cubicBezTo>
                  <a:cubicBezTo>
                    <a:pt x="102" y="76"/>
                    <a:pt x="105" y="73"/>
                    <a:pt x="105" y="71"/>
                  </a:cubicBezTo>
                  <a:close/>
                  <a:moveTo>
                    <a:pt x="15" y="36"/>
                  </a:moveTo>
                  <a:cubicBezTo>
                    <a:pt x="15" y="39"/>
                    <a:pt x="17" y="46"/>
                    <a:pt x="20" y="43"/>
                  </a:cubicBezTo>
                  <a:cubicBezTo>
                    <a:pt x="23" y="40"/>
                    <a:pt x="16" y="34"/>
                    <a:pt x="15" y="36"/>
                  </a:cubicBezTo>
                  <a:close/>
                  <a:moveTo>
                    <a:pt x="195" y="77"/>
                  </a:moveTo>
                  <a:cubicBezTo>
                    <a:pt x="198" y="77"/>
                    <a:pt x="198" y="82"/>
                    <a:pt x="197" y="85"/>
                  </a:cubicBezTo>
                  <a:cubicBezTo>
                    <a:pt x="196" y="89"/>
                    <a:pt x="195" y="96"/>
                    <a:pt x="198" y="95"/>
                  </a:cubicBezTo>
                  <a:cubicBezTo>
                    <a:pt x="202" y="93"/>
                    <a:pt x="204" y="89"/>
                    <a:pt x="202" y="87"/>
                  </a:cubicBezTo>
                  <a:cubicBezTo>
                    <a:pt x="200" y="85"/>
                    <a:pt x="200" y="75"/>
                    <a:pt x="201" y="72"/>
                  </a:cubicBezTo>
                  <a:cubicBezTo>
                    <a:pt x="202" y="70"/>
                    <a:pt x="209" y="71"/>
                    <a:pt x="206" y="76"/>
                  </a:cubicBezTo>
                  <a:cubicBezTo>
                    <a:pt x="204" y="80"/>
                    <a:pt x="210" y="79"/>
                    <a:pt x="210" y="84"/>
                  </a:cubicBezTo>
                  <a:cubicBezTo>
                    <a:pt x="210" y="88"/>
                    <a:pt x="214" y="86"/>
                    <a:pt x="218" y="85"/>
                  </a:cubicBezTo>
                  <a:cubicBezTo>
                    <a:pt x="222" y="83"/>
                    <a:pt x="221" y="81"/>
                    <a:pt x="218" y="78"/>
                  </a:cubicBezTo>
                  <a:cubicBezTo>
                    <a:pt x="216" y="76"/>
                    <a:pt x="220" y="71"/>
                    <a:pt x="217" y="69"/>
                  </a:cubicBezTo>
                  <a:cubicBezTo>
                    <a:pt x="213" y="67"/>
                    <a:pt x="211" y="63"/>
                    <a:pt x="214" y="62"/>
                  </a:cubicBezTo>
                  <a:cubicBezTo>
                    <a:pt x="217" y="62"/>
                    <a:pt x="227" y="56"/>
                    <a:pt x="226" y="54"/>
                  </a:cubicBezTo>
                  <a:cubicBezTo>
                    <a:pt x="225" y="51"/>
                    <a:pt x="211" y="54"/>
                    <a:pt x="210" y="58"/>
                  </a:cubicBezTo>
                  <a:cubicBezTo>
                    <a:pt x="209" y="63"/>
                    <a:pt x="199" y="58"/>
                    <a:pt x="200" y="51"/>
                  </a:cubicBezTo>
                  <a:cubicBezTo>
                    <a:pt x="201" y="43"/>
                    <a:pt x="221" y="42"/>
                    <a:pt x="226" y="45"/>
                  </a:cubicBezTo>
                  <a:cubicBezTo>
                    <a:pt x="232" y="47"/>
                    <a:pt x="238" y="40"/>
                    <a:pt x="240" y="36"/>
                  </a:cubicBezTo>
                  <a:cubicBezTo>
                    <a:pt x="243" y="32"/>
                    <a:pt x="236" y="37"/>
                    <a:pt x="232" y="40"/>
                  </a:cubicBezTo>
                  <a:cubicBezTo>
                    <a:pt x="228" y="42"/>
                    <a:pt x="217" y="39"/>
                    <a:pt x="212" y="37"/>
                  </a:cubicBezTo>
                  <a:cubicBezTo>
                    <a:pt x="206" y="36"/>
                    <a:pt x="206" y="41"/>
                    <a:pt x="202" y="41"/>
                  </a:cubicBezTo>
                  <a:cubicBezTo>
                    <a:pt x="197" y="42"/>
                    <a:pt x="198" y="52"/>
                    <a:pt x="196" y="53"/>
                  </a:cubicBezTo>
                  <a:cubicBezTo>
                    <a:pt x="194" y="55"/>
                    <a:pt x="194" y="62"/>
                    <a:pt x="190" y="69"/>
                  </a:cubicBezTo>
                  <a:cubicBezTo>
                    <a:pt x="186" y="76"/>
                    <a:pt x="191" y="77"/>
                    <a:pt x="195" y="77"/>
                  </a:cubicBezTo>
                  <a:close/>
                  <a:moveTo>
                    <a:pt x="86" y="83"/>
                  </a:moveTo>
                  <a:cubicBezTo>
                    <a:pt x="86" y="80"/>
                    <a:pt x="87" y="76"/>
                    <a:pt x="87" y="75"/>
                  </a:cubicBezTo>
                  <a:cubicBezTo>
                    <a:pt x="87" y="73"/>
                    <a:pt x="88" y="72"/>
                    <a:pt x="91" y="73"/>
                  </a:cubicBezTo>
                  <a:cubicBezTo>
                    <a:pt x="93" y="73"/>
                    <a:pt x="93" y="68"/>
                    <a:pt x="91" y="68"/>
                  </a:cubicBezTo>
                  <a:cubicBezTo>
                    <a:pt x="89" y="67"/>
                    <a:pt x="88" y="61"/>
                    <a:pt x="84" y="61"/>
                  </a:cubicBezTo>
                  <a:cubicBezTo>
                    <a:pt x="80" y="61"/>
                    <a:pt x="81" y="65"/>
                    <a:pt x="83" y="65"/>
                  </a:cubicBezTo>
                  <a:cubicBezTo>
                    <a:pt x="86" y="65"/>
                    <a:pt x="87" y="67"/>
                    <a:pt x="86" y="69"/>
                  </a:cubicBezTo>
                  <a:cubicBezTo>
                    <a:pt x="86" y="71"/>
                    <a:pt x="85" y="67"/>
                    <a:pt x="81" y="67"/>
                  </a:cubicBezTo>
                  <a:cubicBezTo>
                    <a:pt x="78" y="68"/>
                    <a:pt x="80" y="63"/>
                    <a:pt x="76" y="63"/>
                  </a:cubicBezTo>
                  <a:cubicBezTo>
                    <a:pt x="73" y="63"/>
                    <a:pt x="73" y="56"/>
                    <a:pt x="69" y="56"/>
                  </a:cubicBezTo>
                  <a:cubicBezTo>
                    <a:pt x="65" y="56"/>
                    <a:pt x="65" y="53"/>
                    <a:pt x="68" y="50"/>
                  </a:cubicBezTo>
                  <a:cubicBezTo>
                    <a:pt x="70" y="48"/>
                    <a:pt x="64" y="46"/>
                    <a:pt x="64" y="43"/>
                  </a:cubicBezTo>
                  <a:cubicBezTo>
                    <a:pt x="64" y="40"/>
                    <a:pt x="59" y="42"/>
                    <a:pt x="59" y="39"/>
                  </a:cubicBezTo>
                  <a:cubicBezTo>
                    <a:pt x="59" y="37"/>
                    <a:pt x="57" y="38"/>
                    <a:pt x="55" y="35"/>
                  </a:cubicBezTo>
                  <a:cubicBezTo>
                    <a:pt x="53" y="32"/>
                    <a:pt x="52" y="35"/>
                    <a:pt x="50" y="33"/>
                  </a:cubicBezTo>
                  <a:cubicBezTo>
                    <a:pt x="48" y="31"/>
                    <a:pt x="46" y="30"/>
                    <a:pt x="44" y="30"/>
                  </a:cubicBezTo>
                  <a:cubicBezTo>
                    <a:pt x="42" y="31"/>
                    <a:pt x="39" y="27"/>
                    <a:pt x="37" y="23"/>
                  </a:cubicBezTo>
                  <a:cubicBezTo>
                    <a:pt x="36" y="20"/>
                    <a:pt x="25" y="15"/>
                    <a:pt x="24" y="11"/>
                  </a:cubicBezTo>
                  <a:cubicBezTo>
                    <a:pt x="22" y="7"/>
                    <a:pt x="18" y="6"/>
                    <a:pt x="12" y="6"/>
                  </a:cubicBezTo>
                  <a:cubicBezTo>
                    <a:pt x="6" y="6"/>
                    <a:pt x="3" y="0"/>
                    <a:pt x="1" y="3"/>
                  </a:cubicBezTo>
                  <a:cubicBezTo>
                    <a:pt x="0" y="7"/>
                    <a:pt x="8" y="16"/>
                    <a:pt x="12" y="18"/>
                  </a:cubicBezTo>
                  <a:cubicBezTo>
                    <a:pt x="16" y="21"/>
                    <a:pt x="19" y="29"/>
                    <a:pt x="23" y="30"/>
                  </a:cubicBezTo>
                  <a:cubicBezTo>
                    <a:pt x="28" y="30"/>
                    <a:pt x="29" y="45"/>
                    <a:pt x="32" y="46"/>
                  </a:cubicBezTo>
                  <a:cubicBezTo>
                    <a:pt x="36" y="46"/>
                    <a:pt x="43" y="58"/>
                    <a:pt x="45" y="64"/>
                  </a:cubicBezTo>
                  <a:cubicBezTo>
                    <a:pt x="46" y="71"/>
                    <a:pt x="54" y="74"/>
                    <a:pt x="56" y="78"/>
                  </a:cubicBezTo>
                  <a:cubicBezTo>
                    <a:pt x="59" y="83"/>
                    <a:pt x="69" y="89"/>
                    <a:pt x="71" y="91"/>
                  </a:cubicBezTo>
                  <a:cubicBezTo>
                    <a:pt x="72" y="93"/>
                    <a:pt x="74" y="97"/>
                    <a:pt x="75" y="95"/>
                  </a:cubicBezTo>
                  <a:cubicBezTo>
                    <a:pt x="76" y="93"/>
                    <a:pt x="81" y="95"/>
                    <a:pt x="83" y="95"/>
                  </a:cubicBezTo>
                  <a:cubicBezTo>
                    <a:pt x="86" y="95"/>
                    <a:pt x="86" y="86"/>
                    <a:pt x="86" y="83"/>
                  </a:cubicBezTo>
                  <a:close/>
                  <a:moveTo>
                    <a:pt x="268" y="45"/>
                  </a:moveTo>
                  <a:cubicBezTo>
                    <a:pt x="273" y="46"/>
                    <a:pt x="271" y="42"/>
                    <a:pt x="271" y="39"/>
                  </a:cubicBezTo>
                  <a:cubicBezTo>
                    <a:pt x="271" y="36"/>
                    <a:pt x="266" y="39"/>
                    <a:pt x="266" y="37"/>
                  </a:cubicBezTo>
                  <a:cubicBezTo>
                    <a:pt x="266" y="35"/>
                    <a:pt x="264" y="29"/>
                    <a:pt x="260" y="34"/>
                  </a:cubicBezTo>
                  <a:cubicBezTo>
                    <a:pt x="257" y="39"/>
                    <a:pt x="262" y="52"/>
                    <a:pt x="265" y="51"/>
                  </a:cubicBezTo>
                  <a:cubicBezTo>
                    <a:pt x="267" y="51"/>
                    <a:pt x="263" y="45"/>
                    <a:pt x="268" y="45"/>
                  </a:cubicBezTo>
                  <a:close/>
                  <a:moveTo>
                    <a:pt x="248" y="75"/>
                  </a:moveTo>
                  <a:cubicBezTo>
                    <a:pt x="249" y="79"/>
                    <a:pt x="256" y="81"/>
                    <a:pt x="258" y="77"/>
                  </a:cubicBezTo>
                  <a:cubicBezTo>
                    <a:pt x="260" y="74"/>
                    <a:pt x="247" y="70"/>
                    <a:pt x="248" y="75"/>
                  </a:cubicBezTo>
                  <a:close/>
                  <a:moveTo>
                    <a:pt x="230" y="115"/>
                  </a:moveTo>
                  <a:cubicBezTo>
                    <a:pt x="223" y="114"/>
                    <a:pt x="219" y="119"/>
                    <a:pt x="212" y="116"/>
                  </a:cubicBezTo>
                  <a:cubicBezTo>
                    <a:pt x="206" y="114"/>
                    <a:pt x="196" y="116"/>
                    <a:pt x="197" y="119"/>
                  </a:cubicBezTo>
                  <a:cubicBezTo>
                    <a:pt x="198" y="120"/>
                    <a:pt x="204" y="121"/>
                    <a:pt x="210" y="121"/>
                  </a:cubicBezTo>
                  <a:cubicBezTo>
                    <a:pt x="217" y="121"/>
                    <a:pt x="223" y="118"/>
                    <a:pt x="227" y="117"/>
                  </a:cubicBezTo>
                  <a:cubicBezTo>
                    <a:pt x="231" y="117"/>
                    <a:pt x="236" y="116"/>
                    <a:pt x="230" y="115"/>
                  </a:cubicBezTo>
                  <a:close/>
                  <a:moveTo>
                    <a:pt x="280" y="71"/>
                  </a:moveTo>
                  <a:cubicBezTo>
                    <a:pt x="274" y="70"/>
                    <a:pt x="264" y="71"/>
                    <a:pt x="265" y="74"/>
                  </a:cubicBezTo>
                  <a:cubicBezTo>
                    <a:pt x="266" y="77"/>
                    <a:pt x="271" y="76"/>
                    <a:pt x="276" y="76"/>
                  </a:cubicBezTo>
                  <a:cubicBezTo>
                    <a:pt x="281" y="76"/>
                    <a:pt x="283" y="80"/>
                    <a:pt x="286" y="80"/>
                  </a:cubicBezTo>
                  <a:cubicBezTo>
                    <a:pt x="288" y="80"/>
                    <a:pt x="287" y="73"/>
                    <a:pt x="280" y="71"/>
                  </a:cubicBezTo>
                  <a:close/>
                  <a:moveTo>
                    <a:pt x="155" y="112"/>
                  </a:moveTo>
                  <a:cubicBezTo>
                    <a:pt x="155" y="110"/>
                    <a:pt x="146" y="112"/>
                    <a:pt x="141" y="110"/>
                  </a:cubicBezTo>
                  <a:cubicBezTo>
                    <a:pt x="137" y="108"/>
                    <a:pt x="146" y="107"/>
                    <a:pt x="149" y="105"/>
                  </a:cubicBezTo>
                  <a:cubicBezTo>
                    <a:pt x="152" y="103"/>
                    <a:pt x="147" y="102"/>
                    <a:pt x="140" y="105"/>
                  </a:cubicBezTo>
                  <a:cubicBezTo>
                    <a:pt x="132" y="107"/>
                    <a:pt x="123" y="99"/>
                    <a:pt x="123" y="103"/>
                  </a:cubicBezTo>
                  <a:cubicBezTo>
                    <a:pt x="123" y="106"/>
                    <a:pt x="109" y="101"/>
                    <a:pt x="106" y="99"/>
                  </a:cubicBezTo>
                  <a:cubicBezTo>
                    <a:pt x="103" y="96"/>
                    <a:pt x="90" y="93"/>
                    <a:pt x="87" y="98"/>
                  </a:cubicBezTo>
                  <a:cubicBezTo>
                    <a:pt x="84" y="102"/>
                    <a:pt x="82" y="98"/>
                    <a:pt x="83" y="103"/>
                  </a:cubicBezTo>
                  <a:cubicBezTo>
                    <a:pt x="84" y="105"/>
                    <a:pt x="87" y="104"/>
                    <a:pt x="89" y="104"/>
                  </a:cubicBezTo>
                  <a:cubicBezTo>
                    <a:pt x="91" y="104"/>
                    <a:pt x="90" y="108"/>
                    <a:pt x="93" y="108"/>
                  </a:cubicBezTo>
                  <a:cubicBezTo>
                    <a:pt x="97" y="109"/>
                    <a:pt x="107" y="112"/>
                    <a:pt x="108" y="110"/>
                  </a:cubicBezTo>
                  <a:cubicBezTo>
                    <a:pt x="109" y="107"/>
                    <a:pt x="118" y="110"/>
                    <a:pt x="123" y="113"/>
                  </a:cubicBezTo>
                  <a:cubicBezTo>
                    <a:pt x="128" y="117"/>
                    <a:pt x="139" y="117"/>
                    <a:pt x="143" y="117"/>
                  </a:cubicBezTo>
                  <a:cubicBezTo>
                    <a:pt x="147" y="116"/>
                    <a:pt x="152" y="119"/>
                    <a:pt x="154" y="117"/>
                  </a:cubicBezTo>
                  <a:cubicBezTo>
                    <a:pt x="155" y="115"/>
                    <a:pt x="158" y="121"/>
                    <a:pt x="163" y="117"/>
                  </a:cubicBezTo>
                  <a:cubicBezTo>
                    <a:pt x="168" y="114"/>
                    <a:pt x="155" y="115"/>
                    <a:pt x="155" y="112"/>
                  </a:cubicBezTo>
                  <a:close/>
                  <a:moveTo>
                    <a:pt x="342" y="61"/>
                  </a:moveTo>
                  <a:cubicBezTo>
                    <a:pt x="339" y="61"/>
                    <a:pt x="338" y="67"/>
                    <a:pt x="335" y="67"/>
                  </a:cubicBezTo>
                  <a:cubicBezTo>
                    <a:pt x="332" y="67"/>
                    <a:pt x="328" y="73"/>
                    <a:pt x="322" y="75"/>
                  </a:cubicBezTo>
                  <a:cubicBezTo>
                    <a:pt x="316" y="77"/>
                    <a:pt x="316" y="59"/>
                    <a:pt x="313" y="55"/>
                  </a:cubicBezTo>
                  <a:cubicBezTo>
                    <a:pt x="311" y="52"/>
                    <a:pt x="297" y="49"/>
                    <a:pt x="295" y="53"/>
                  </a:cubicBezTo>
                  <a:cubicBezTo>
                    <a:pt x="294" y="57"/>
                    <a:pt x="289" y="55"/>
                    <a:pt x="288" y="58"/>
                  </a:cubicBezTo>
                  <a:cubicBezTo>
                    <a:pt x="288" y="61"/>
                    <a:pt x="289" y="60"/>
                    <a:pt x="293" y="60"/>
                  </a:cubicBezTo>
                  <a:cubicBezTo>
                    <a:pt x="296" y="60"/>
                    <a:pt x="296" y="63"/>
                    <a:pt x="297" y="66"/>
                  </a:cubicBezTo>
                  <a:cubicBezTo>
                    <a:pt x="298" y="69"/>
                    <a:pt x="307" y="67"/>
                    <a:pt x="310" y="66"/>
                  </a:cubicBezTo>
                  <a:cubicBezTo>
                    <a:pt x="313" y="66"/>
                    <a:pt x="313" y="70"/>
                    <a:pt x="309" y="69"/>
                  </a:cubicBezTo>
                  <a:cubicBezTo>
                    <a:pt x="305" y="67"/>
                    <a:pt x="305" y="71"/>
                    <a:pt x="302" y="70"/>
                  </a:cubicBezTo>
                  <a:cubicBezTo>
                    <a:pt x="299" y="69"/>
                    <a:pt x="296" y="70"/>
                    <a:pt x="298" y="71"/>
                  </a:cubicBezTo>
                  <a:cubicBezTo>
                    <a:pt x="299" y="73"/>
                    <a:pt x="303" y="75"/>
                    <a:pt x="303" y="78"/>
                  </a:cubicBezTo>
                  <a:cubicBezTo>
                    <a:pt x="303" y="82"/>
                    <a:pt x="308" y="81"/>
                    <a:pt x="308" y="78"/>
                  </a:cubicBezTo>
                  <a:cubicBezTo>
                    <a:pt x="308" y="75"/>
                    <a:pt x="311" y="79"/>
                    <a:pt x="316" y="81"/>
                  </a:cubicBezTo>
                  <a:cubicBezTo>
                    <a:pt x="322" y="82"/>
                    <a:pt x="318" y="84"/>
                    <a:pt x="323" y="85"/>
                  </a:cubicBezTo>
                  <a:cubicBezTo>
                    <a:pt x="329" y="85"/>
                    <a:pt x="341" y="89"/>
                    <a:pt x="346" y="92"/>
                  </a:cubicBezTo>
                  <a:cubicBezTo>
                    <a:pt x="351" y="96"/>
                    <a:pt x="347" y="98"/>
                    <a:pt x="351" y="102"/>
                  </a:cubicBezTo>
                  <a:cubicBezTo>
                    <a:pt x="354" y="105"/>
                    <a:pt x="355" y="109"/>
                    <a:pt x="350" y="109"/>
                  </a:cubicBezTo>
                  <a:cubicBezTo>
                    <a:pt x="346" y="109"/>
                    <a:pt x="342" y="113"/>
                    <a:pt x="343" y="115"/>
                  </a:cubicBezTo>
                  <a:cubicBezTo>
                    <a:pt x="344" y="117"/>
                    <a:pt x="358" y="114"/>
                    <a:pt x="361" y="114"/>
                  </a:cubicBezTo>
                  <a:cubicBezTo>
                    <a:pt x="363" y="114"/>
                    <a:pt x="366" y="118"/>
                    <a:pt x="370" y="121"/>
                  </a:cubicBezTo>
                  <a:cubicBezTo>
                    <a:pt x="370" y="70"/>
                    <a:pt x="370" y="70"/>
                    <a:pt x="370" y="70"/>
                  </a:cubicBezTo>
                  <a:cubicBezTo>
                    <a:pt x="360" y="67"/>
                    <a:pt x="345" y="60"/>
                    <a:pt x="342" y="61"/>
                  </a:cubicBezTo>
                  <a:close/>
                  <a:moveTo>
                    <a:pt x="239" y="121"/>
                  </a:moveTo>
                  <a:cubicBezTo>
                    <a:pt x="239" y="121"/>
                    <a:pt x="238" y="122"/>
                    <a:pt x="237" y="122"/>
                  </a:cubicBezTo>
                  <a:cubicBezTo>
                    <a:pt x="236" y="123"/>
                    <a:pt x="236" y="124"/>
                    <a:pt x="235" y="124"/>
                  </a:cubicBezTo>
                  <a:cubicBezTo>
                    <a:pt x="235" y="125"/>
                    <a:pt x="234" y="124"/>
                    <a:pt x="233" y="123"/>
                  </a:cubicBezTo>
                  <a:cubicBezTo>
                    <a:pt x="228" y="125"/>
                    <a:pt x="226" y="130"/>
                    <a:pt x="229" y="132"/>
                  </a:cubicBezTo>
                  <a:cubicBezTo>
                    <a:pt x="232" y="133"/>
                    <a:pt x="237" y="129"/>
                    <a:pt x="239" y="126"/>
                  </a:cubicBezTo>
                  <a:cubicBezTo>
                    <a:pt x="240" y="126"/>
                    <a:pt x="240" y="125"/>
                    <a:pt x="240" y="125"/>
                  </a:cubicBezTo>
                  <a:cubicBezTo>
                    <a:pt x="240" y="124"/>
                    <a:pt x="241" y="124"/>
                    <a:pt x="241" y="124"/>
                  </a:cubicBezTo>
                  <a:cubicBezTo>
                    <a:pt x="241" y="124"/>
                    <a:pt x="242" y="124"/>
                    <a:pt x="242" y="123"/>
                  </a:cubicBezTo>
                  <a:cubicBezTo>
                    <a:pt x="241" y="122"/>
                    <a:pt x="240" y="121"/>
                    <a:pt x="239" y="121"/>
                  </a:cubicBezTo>
                  <a:close/>
                  <a:moveTo>
                    <a:pt x="173" y="60"/>
                  </a:moveTo>
                  <a:cubicBezTo>
                    <a:pt x="177" y="57"/>
                    <a:pt x="178" y="52"/>
                    <a:pt x="178" y="47"/>
                  </a:cubicBezTo>
                  <a:cubicBezTo>
                    <a:pt x="177" y="42"/>
                    <a:pt x="188" y="42"/>
                    <a:pt x="190" y="40"/>
                  </a:cubicBezTo>
                  <a:cubicBezTo>
                    <a:pt x="192" y="38"/>
                    <a:pt x="188" y="35"/>
                    <a:pt x="185" y="34"/>
                  </a:cubicBezTo>
                  <a:cubicBezTo>
                    <a:pt x="181" y="32"/>
                    <a:pt x="184" y="29"/>
                    <a:pt x="182" y="27"/>
                  </a:cubicBezTo>
                  <a:cubicBezTo>
                    <a:pt x="180" y="26"/>
                    <a:pt x="176" y="21"/>
                    <a:pt x="179" y="20"/>
                  </a:cubicBezTo>
                  <a:cubicBezTo>
                    <a:pt x="182" y="20"/>
                    <a:pt x="177" y="16"/>
                    <a:pt x="180" y="14"/>
                  </a:cubicBezTo>
                  <a:cubicBezTo>
                    <a:pt x="180" y="14"/>
                    <a:pt x="181" y="14"/>
                    <a:pt x="181" y="14"/>
                  </a:cubicBezTo>
                  <a:cubicBezTo>
                    <a:pt x="179" y="13"/>
                    <a:pt x="178" y="12"/>
                    <a:pt x="177" y="12"/>
                  </a:cubicBezTo>
                  <a:cubicBezTo>
                    <a:pt x="173" y="12"/>
                    <a:pt x="164" y="12"/>
                    <a:pt x="165" y="18"/>
                  </a:cubicBezTo>
                  <a:cubicBezTo>
                    <a:pt x="165" y="24"/>
                    <a:pt x="160" y="22"/>
                    <a:pt x="160" y="25"/>
                  </a:cubicBezTo>
                  <a:cubicBezTo>
                    <a:pt x="161" y="28"/>
                    <a:pt x="157" y="28"/>
                    <a:pt x="158" y="32"/>
                  </a:cubicBezTo>
                  <a:cubicBezTo>
                    <a:pt x="158" y="37"/>
                    <a:pt x="155" y="35"/>
                    <a:pt x="151" y="37"/>
                  </a:cubicBezTo>
                  <a:cubicBezTo>
                    <a:pt x="146" y="40"/>
                    <a:pt x="148" y="36"/>
                    <a:pt x="143" y="36"/>
                  </a:cubicBezTo>
                  <a:cubicBezTo>
                    <a:pt x="138" y="36"/>
                    <a:pt x="138" y="38"/>
                    <a:pt x="135" y="39"/>
                  </a:cubicBezTo>
                  <a:cubicBezTo>
                    <a:pt x="132" y="40"/>
                    <a:pt x="126" y="39"/>
                    <a:pt x="124" y="40"/>
                  </a:cubicBezTo>
                  <a:cubicBezTo>
                    <a:pt x="123" y="41"/>
                    <a:pt x="120" y="37"/>
                    <a:pt x="118" y="37"/>
                  </a:cubicBezTo>
                  <a:cubicBezTo>
                    <a:pt x="117" y="37"/>
                    <a:pt x="116" y="34"/>
                    <a:pt x="115" y="32"/>
                  </a:cubicBezTo>
                  <a:cubicBezTo>
                    <a:pt x="115" y="32"/>
                    <a:pt x="115" y="31"/>
                    <a:pt x="114" y="32"/>
                  </a:cubicBezTo>
                  <a:cubicBezTo>
                    <a:pt x="111" y="32"/>
                    <a:pt x="106" y="40"/>
                    <a:pt x="109" y="43"/>
                  </a:cubicBezTo>
                  <a:cubicBezTo>
                    <a:pt x="113" y="46"/>
                    <a:pt x="112" y="51"/>
                    <a:pt x="113" y="54"/>
                  </a:cubicBezTo>
                  <a:cubicBezTo>
                    <a:pt x="115" y="56"/>
                    <a:pt x="120" y="57"/>
                    <a:pt x="120" y="62"/>
                  </a:cubicBezTo>
                  <a:cubicBezTo>
                    <a:pt x="120" y="67"/>
                    <a:pt x="125" y="75"/>
                    <a:pt x="128" y="73"/>
                  </a:cubicBezTo>
                  <a:cubicBezTo>
                    <a:pt x="131" y="71"/>
                    <a:pt x="133" y="74"/>
                    <a:pt x="134" y="76"/>
                  </a:cubicBezTo>
                  <a:cubicBezTo>
                    <a:pt x="135" y="78"/>
                    <a:pt x="143" y="74"/>
                    <a:pt x="145" y="75"/>
                  </a:cubicBezTo>
                  <a:cubicBezTo>
                    <a:pt x="147" y="75"/>
                    <a:pt x="155" y="76"/>
                    <a:pt x="155" y="79"/>
                  </a:cubicBezTo>
                  <a:cubicBezTo>
                    <a:pt x="156" y="82"/>
                    <a:pt x="162" y="79"/>
                    <a:pt x="167" y="77"/>
                  </a:cubicBezTo>
                  <a:cubicBezTo>
                    <a:pt x="171" y="76"/>
                    <a:pt x="169" y="62"/>
                    <a:pt x="173" y="60"/>
                  </a:cubicBezTo>
                  <a:close/>
                  <a:moveTo>
                    <a:pt x="191" y="126"/>
                  </a:moveTo>
                  <a:cubicBezTo>
                    <a:pt x="192" y="128"/>
                    <a:pt x="196" y="128"/>
                    <a:pt x="198" y="130"/>
                  </a:cubicBezTo>
                  <a:cubicBezTo>
                    <a:pt x="200" y="131"/>
                    <a:pt x="206" y="134"/>
                    <a:pt x="206" y="130"/>
                  </a:cubicBezTo>
                  <a:cubicBezTo>
                    <a:pt x="206" y="126"/>
                    <a:pt x="189" y="124"/>
                    <a:pt x="191" y="126"/>
                  </a:cubicBezTo>
                  <a:close/>
                  <a:moveTo>
                    <a:pt x="179" y="115"/>
                  </a:moveTo>
                  <a:cubicBezTo>
                    <a:pt x="178" y="117"/>
                    <a:pt x="174" y="117"/>
                    <a:pt x="172" y="115"/>
                  </a:cubicBezTo>
                  <a:cubicBezTo>
                    <a:pt x="169" y="114"/>
                    <a:pt x="166" y="118"/>
                    <a:pt x="168" y="120"/>
                  </a:cubicBezTo>
                  <a:cubicBezTo>
                    <a:pt x="169" y="121"/>
                    <a:pt x="174" y="124"/>
                    <a:pt x="180" y="122"/>
                  </a:cubicBezTo>
                  <a:cubicBezTo>
                    <a:pt x="186" y="119"/>
                    <a:pt x="190" y="121"/>
                    <a:pt x="191" y="118"/>
                  </a:cubicBezTo>
                  <a:cubicBezTo>
                    <a:pt x="192" y="115"/>
                    <a:pt x="180" y="112"/>
                    <a:pt x="179" y="115"/>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49" name="Google Shape;2049;p124"/>
            <p:cNvSpPr/>
            <p:nvPr/>
          </p:nvSpPr>
          <p:spPr>
            <a:xfrm>
              <a:off x="7085013" y="3341688"/>
              <a:ext cx="73025" cy="30163"/>
            </a:xfrm>
            <a:custGeom>
              <a:avLst/>
              <a:gdLst/>
              <a:ahLst/>
              <a:cxnLst/>
              <a:rect l="l" t="t" r="r" b="b"/>
              <a:pathLst>
                <a:path w="26" h="11" extrusionOk="0">
                  <a:moveTo>
                    <a:pt x="2" y="8"/>
                  </a:moveTo>
                  <a:cubicBezTo>
                    <a:pt x="2" y="8"/>
                    <a:pt x="1" y="8"/>
                    <a:pt x="0" y="9"/>
                  </a:cubicBezTo>
                  <a:cubicBezTo>
                    <a:pt x="1" y="10"/>
                    <a:pt x="2" y="11"/>
                    <a:pt x="2" y="10"/>
                  </a:cubicBezTo>
                  <a:cubicBezTo>
                    <a:pt x="3" y="10"/>
                    <a:pt x="3" y="9"/>
                    <a:pt x="4" y="8"/>
                  </a:cubicBezTo>
                  <a:cubicBezTo>
                    <a:pt x="3" y="8"/>
                    <a:pt x="3" y="8"/>
                    <a:pt x="3" y="8"/>
                  </a:cubicBezTo>
                  <a:cubicBezTo>
                    <a:pt x="3" y="8"/>
                    <a:pt x="3" y="8"/>
                    <a:pt x="2" y="8"/>
                  </a:cubicBezTo>
                  <a:close/>
                  <a:moveTo>
                    <a:pt x="14" y="2"/>
                  </a:moveTo>
                  <a:cubicBezTo>
                    <a:pt x="11" y="2"/>
                    <a:pt x="9" y="4"/>
                    <a:pt x="7" y="6"/>
                  </a:cubicBezTo>
                  <a:cubicBezTo>
                    <a:pt x="7" y="6"/>
                    <a:pt x="7" y="7"/>
                    <a:pt x="6" y="7"/>
                  </a:cubicBezTo>
                  <a:cubicBezTo>
                    <a:pt x="7" y="7"/>
                    <a:pt x="8" y="8"/>
                    <a:pt x="9" y="9"/>
                  </a:cubicBezTo>
                  <a:cubicBezTo>
                    <a:pt x="13" y="7"/>
                    <a:pt x="25" y="3"/>
                    <a:pt x="26" y="2"/>
                  </a:cubicBezTo>
                  <a:cubicBezTo>
                    <a:pt x="26" y="0"/>
                    <a:pt x="19" y="2"/>
                    <a:pt x="14" y="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50" name="Google Shape;2050;p124"/>
            <p:cNvSpPr/>
            <p:nvPr/>
          </p:nvSpPr>
          <p:spPr>
            <a:xfrm>
              <a:off x="4476750" y="2000250"/>
              <a:ext cx="260350" cy="280988"/>
            </a:xfrm>
            <a:custGeom>
              <a:avLst/>
              <a:gdLst/>
              <a:ahLst/>
              <a:cxnLst/>
              <a:rect l="l" t="t" r="r" b="b"/>
              <a:pathLst>
                <a:path w="93" h="101" extrusionOk="0">
                  <a:moveTo>
                    <a:pt x="64" y="88"/>
                  </a:moveTo>
                  <a:cubicBezTo>
                    <a:pt x="59" y="89"/>
                    <a:pt x="57" y="89"/>
                    <a:pt x="55" y="88"/>
                  </a:cubicBezTo>
                  <a:cubicBezTo>
                    <a:pt x="52" y="86"/>
                    <a:pt x="47" y="89"/>
                    <a:pt x="48" y="91"/>
                  </a:cubicBezTo>
                  <a:cubicBezTo>
                    <a:pt x="48" y="92"/>
                    <a:pt x="50" y="94"/>
                    <a:pt x="56" y="96"/>
                  </a:cubicBezTo>
                  <a:cubicBezTo>
                    <a:pt x="62" y="97"/>
                    <a:pt x="63" y="101"/>
                    <a:pt x="65" y="101"/>
                  </a:cubicBezTo>
                  <a:cubicBezTo>
                    <a:pt x="68" y="101"/>
                    <a:pt x="68" y="99"/>
                    <a:pt x="67" y="96"/>
                  </a:cubicBezTo>
                  <a:cubicBezTo>
                    <a:pt x="67" y="93"/>
                    <a:pt x="70" y="89"/>
                    <a:pt x="71" y="88"/>
                  </a:cubicBezTo>
                  <a:cubicBezTo>
                    <a:pt x="71" y="88"/>
                    <a:pt x="69" y="87"/>
                    <a:pt x="64" y="88"/>
                  </a:cubicBezTo>
                  <a:close/>
                  <a:moveTo>
                    <a:pt x="18" y="61"/>
                  </a:moveTo>
                  <a:cubicBezTo>
                    <a:pt x="16" y="63"/>
                    <a:pt x="13" y="60"/>
                    <a:pt x="12" y="62"/>
                  </a:cubicBezTo>
                  <a:cubicBezTo>
                    <a:pt x="11" y="65"/>
                    <a:pt x="16" y="68"/>
                    <a:pt x="15" y="73"/>
                  </a:cubicBezTo>
                  <a:cubicBezTo>
                    <a:pt x="14" y="77"/>
                    <a:pt x="16" y="83"/>
                    <a:pt x="19" y="80"/>
                  </a:cubicBezTo>
                  <a:cubicBezTo>
                    <a:pt x="21" y="78"/>
                    <a:pt x="23" y="79"/>
                    <a:pt x="24" y="77"/>
                  </a:cubicBezTo>
                  <a:cubicBezTo>
                    <a:pt x="26" y="75"/>
                    <a:pt x="25" y="67"/>
                    <a:pt x="26" y="64"/>
                  </a:cubicBezTo>
                  <a:cubicBezTo>
                    <a:pt x="27" y="60"/>
                    <a:pt x="21" y="59"/>
                    <a:pt x="18" y="61"/>
                  </a:cubicBezTo>
                  <a:close/>
                  <a:moveTo>
                    <a:pt x="77" y="57"/>
                  </a:moveTo>
                  <a:cubicBezTo>
                    <a:pt x="73" y="55"/>
                    <a:pt x="75" y="52"/>
                    <a:pt x="71" y="52"/>
                  </a:cubicBezTo>
                  <a:cubicBezTo>
                    <a:pt x="66" y="53"/>
                    <a:pt x="60" y="46"/>
                    <a:pt x="58" y="39"/>
                  </a:cubicBezTo>
                  <a:cubicBezTo>
                    <a:pt x="56" y="32"/>
                    <a:pt x="49" y="32"/>
                    <a:pt x="47" y="28"/>
                  </a:cubicBezTo>
                  <a:cubicBezTo>
                    <a:pt x="45" y="24"/>
                    <a:pt x="49" y="23"/>
                    <a:pt x="47" y="20"/>
                  </a:cubicBezTo>
                  <a:cubicBezTo>
                    <a:pt x="46" y="18"/>
                    <a:pt x="48" y="16"/>
                    <a:pt x="50" y="15"/>
                  </a:cubicBezTo>
                  <a:cubicBezTo>
                    <a:pt x="50" y="11"/>
                    <a:pt x="51" y="7"/>
                    <a:pt x="51" y="5"/>
                  </a:cubicBezTo>
                  <a:cubicBezTo>
                    <a:pt x="49" y="4"/>
                    <a:pt x="47" y="4"/>
                    <a:pt x="47" y="4"/>
                  </a:cubicBezTo>
                  <a:cubicBezTo>
                    <a:pt x="46" y="3"/>
                    <a:pt x="46" y="0"/>
                    <a:pt x="45" y="0"/>
                  </a:cubicBezTo>
                  <a:cubicBezTo>
                    <a:pt x="45" y="0"/>
                    <a:pt x="40" y="0"/>
                    <a:pt x="39" y="1"/>
                  </a:cubicBezTo>
                  <a:cubicBezTo>
                    <a:pt x="38" y="2"/>
                    <a:pt x="35" y="4"/>
                    <a:pt x="34" y="3"/>
                  </a:cubicBezTo>
                  <a:cubicBezTo>
                    <a:pt x="33" y="3"/>
                    <a:pt x="33" y="2"/>
                    <a:pt x="33" y="2"/>
                  </a:cubicBezTo>
                  <a:cubicBezTo>
                    <a:pt x="31" y="4"/>
                    <a:pt x="31" y="4"/>
                    <a:pt x="31" y="4"/>
                  </a:cubicBezTo>
                  <a:cubicBezTo>
                    <a:pt x="31" y="4"/>
                    <a:pt x="31" y="6"/>
                    <a:pt x="30" y="6"/>
                  </a:cubicBezTo>
                  <a:cubicBezTo>
                    <a:pt x="29" y="6"/>
                    <a:pt x="28" y="5"/>
                    <a:pt x="28" y="7"/>
                  </a:cubicBezTo>
                  <a:cubicBezTo>
                    <a:pt x="28" y="8"/>
                    <a:pt x="25" y="8"/>
                    <a:pt x="24" y="8"/>
                  </a:cubicBezTo>
                  <a:cubicBezTo>
                    <a:pt x="23" y="7"/>
                    <a:pt x="21" y="8"/>
                    <a:pt x="21" y="9"/>
                  </a:cubicBezTo>
                  <a:cubicBezTo>
                    <a:pt x="21" y="11"/>
                    <a:pt x="21" y="14"/>
                    <a:pt x="19" y="12"/>
                  </a:cubicBezTo>
                  <a:cubicBezTo>
                    <a:pt x="17" y="10"/>
                    <a:pt x="15" y="6"/>
                    <a:pt x="14" y="7"/>
                  </a:cubicBezTo>
                  <a:cubicBezTo>
                    <a:pt x="14" y="7"/>
                    <a:pt x="12" y="12"/>
                    <a:pt x="10" y="12"/>
                  </a:cubicBezTo>
                  <a:cubicBezTo>
                    <a:pt x="9" y="12"/>
                    <a:pt x="6" y="13"/>
                    <a:pt x="3" y="13"/>
                  </a:cubicBezTo>
                  <a:cubicBezTo>
                    <a:pt x="3" y="15"/>
                    <a:pt x="3" y="16"/>
                    <a:pt x="4" y="17"/>
                  </a:cubicBezTo>
                  <a:cubicBezTo>
                    <a:pt x="5" y="17"/>
                    <a:pt x="4" y="19"/>
                    <a:pt x="3" y="20"/>
                  </a:cubicBezTo>
                  <a:cubicBezTo>
                    <a:pt x="2" y="20"/>
                    <a:pt x="0" y="20"/>
                    <a:pt x="1" y="22"/>
                  </a:cubicBezTo>
                  <a:cubicBezTo>
                    <a:pt x="2" y="24"/>
                    <a:pt x="5" y="24"/>
                    <a:pt x="3" y="26"/>
                  </a:cubicBezTo>
                  <a:cubicBezTo>
                    <a:pt x="2" y="28"/>
                    <a:pt x="3" y="30"/>
                    <a:pt x="5" y="30"/>
                  </a:cubicBezTo>
                  <a:cubicBezTo>
                    <a:pt x="7" y="30"/>
                    <a:pt x="10" y="30"/>
                    <a:pt x="9" y="31"/>
                  </a:cubicBezTo>
                  <a:cubicBezTo>
                    <a:pt x="9" y="32"/>
                    <a:pt x="8" y="33"/>
                    <a:pt x="8" y="34"/>
                  </a:cubicBezTo>
                  <a:cubicBezTo>
                    <a:pt x="9" y="33"/>
                    <a:pt x="11" y="33"/>
                    <a:pt x="12" y="33"/>
                  </a:cubicBezTo>
                  <a:cubicBezTo>
                    <a:pt x="14" y="31"/>
                    <a:pt x="13" y="29"/>
                    <a:pt x="18" y="28"/>
                  </a:cubicBezTo>
                  <a:cubicBezTo>
                    <a:pt x="22" y="27"/>
                    <a:pt x="27" y="30"/>
                    <a:pt x="29" y="33"/>
                  </a:cubicBezTo>
                  <a:cubicBezTo>
                    <a:pt x="31" y="35"/>
                    <a:pt x="31" y="35"/>
                    <a:pt x="31" y="37"/>
                  </a:cubicBezTo>
                  <a:cubicBezTo>
                    <a:pt x="32" y="39"/>
                    <a:pt x="33" y="43"/>
                    <a:pt x="39" y="47"/>
                  </a:cubicBezTo>
                  <a:cubicBezTo>
                    <a:pt x="45" y="51"/>
                    <a:pt x="47" y="55"/>
                    <a:pt x="50" y="57"/>
                  </a:cubicBezTo>
                  <a:cubicBezTo>
                    <a:pt x="53" y="58"/>
                    <a:pt x="56" y="58"/>
                    <a:pt x="58" y="60"/>
                  </a:cubicBezTo>
                  <a:cubicBezTo>
                    <a:pt x="59" y="62"/>
                    <a:pt x="62" y="63"/>
                    <a:pt x="65" y="65"/>
                  </a:cubicBezTo>
                  <a:cubicBezTo>
                    <a:pt x="67" y="66"/>
                    <a:pt x="68" y="69"/>
                    <a:pt x="70" y="69"/>
                  </a:cubicBezTo>
                  <a:cubicBezTo>
                    <a:pt x="73" y="70"/>
                    <a:pt x="71" y="72"/>
                    <a:pt x="73" y="74"/>
                  </a:cubicBezTo>
                  <a:cubicBezTo>
                    <a:pt x="75" y="76"/>
                    <a:pt x="75" y="80"/>
                    <a:pt x="73" y="83"/>
                  </a:cubicBezTo>
                  <a:cubicBezTo>
                    <a:pt x="72" y="85"/>
                    <a:pt x="72" y="89"/>
                    <a:pt x="74" y="89"/>
                  </a:cubicBezTo>
                  <a:cubicBezTo>
                    <a:pt x="75" y="89"/>
                    <a:pt x="77" y="85"/>
                    <a:pt x="78" y="82"/>
                  </a:cubicBezTo>
                  <a:cubicBezTo>
                    <a:pt x="78" y="80"/>
                    <a:pt x="80" y="80"/>
                    <a:pt x="82" y="78"/>
                  </a:cubicBezTo>
                  <a:cubicBezTo>
                    <a:pt x="84" y="75"/>
                    <a:pt x="79" y="75"/>
                    <a:pt x="79" y="71"/>
                  </a:cubicBezTo>
                  <a:cubicBezTo>
                    <a:pt x="78" y="68"/>
                    <a:pt x="82" y="65"/>
                    <a:pt x="86" y="68"/>
                  </a:cubicBezTo>
                  <a:cubicBezTo>
                    <a:pt x="91" y="71"/>
                    <a:pt x="92" y="72"/>
                    <a:pt x="92" y="68"/>
                  </a:cubicBezTo>
                  <a:cubicBezTo>
                    <a:pt x="93" y="64"/>
                    <a:pt x="80" y="59"/>
                    <a:pt x="77" y="57"/>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51" name="Google Shape;2051;p124"/>
            <p:cNvSpPr/>
            <p:nvPr/>
          </p:nvSpPr>
          <p:spPr>
            <a:xfrm>
              <a:off x="4737100" y="2103438"/>
              <a:ext cx="25400" cy="36513"/>
            </a:xfrm>
            <a:custGeom>
              <a:avLst/>
              <a:gdLst/>
              <a:ahLst/>
              <a:cxnLst/>
              <a:rect l="l" t="t" r="r" b="b"/>
              <a:pathLst>
                <a:path w="9" h="13" extrusionOk="0">
                  <a:moveTo>
                    <a:pt x="3" y="0"/>
                  </a:moveTo>
                  <a:cubicBezTo>
                    <a:pt x="1" y="3"/>
                    <a:pt x="0" y="6"/>
                    <a:pt x="0" y="6"/>
                  </a:cubicBezTo>
                  <a:cubicBezTo>
                    <a:pt x="0" y="7"/>
                    <a:pt x="0" y="8"/>
                    <a:pt x="0" y="9"/>
                  </a:cubicBezTo>
                  <a:cubicBezTo>
                    <a:pt x="2" y="11"/>
                    <a:pt x="4" y="12"/>
                    <a:pt x="5" y="13"/>
                  </a:cubicBezTo>
                  <a:cubicBezTo>
                    <a:pt x="5" y="13"/>
                    <a:pt x="6" y="13"/>
                    <a:pt x="6" y="13"/>
                  </a:cubicBezTo>
                  <a:cubicBezTo>
                    <a:pt x="6" y="11"/>
                    <a:pt x="8" y="8"/>
                    <a:pt x="9" y="8"/>
                  </a:cubicBezTo>
                  <a:cubicBezTo>
                    <a:pt x="7" y="5"/>
                    <a:pt x="5" y="2"/>
                    <a:pt x="3" y="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52" name="Google Shape;2052;p124"/>
            <p:cNvSpPr/>
            <p:nvPr/>
          </p:nvSpPr>
          <p:spPr>
            <a:xfrm>
              <a:off x="4741863" y="2025650"/>
              <a:ext cx="92075" cy="111125"/>
            </a:xfrm>
            <a:custGeom>
              <a:avLst/>
              <a:gdLst/>
              <a:ahLst/>
              <a:cxnLst/>
              <a:rect l="l" t="t" r="r" b="b"/>
              <a:pathLst>
                <a:path w="33" h="40" extrusionOk="0">
                  <a:moveTo>
                    <a:pt x="29" y="27"/>
                  </a:moveTo>
                  <a:cubicBezTo>
                    <a:pt x="27" y="25"/>
                    <a:pt x="28" y="22"/>
                    <a:pt x="29" y="21"/>
                  </a:cubicBezTo>
                  <a:cubicBezTo>
                    <a:pt x="31" y="20"/>
                    <a:pt x="29" y="18"/>
                    <a:pt x="29" y="17"/>
                  </a:cubicBezTo>
                  <a:cubicBezTo>
                    <a:pt x="29" y="15"/>
                    <a:pt x="22" y="14"/>
                    <a:pt x="20" y="14"/>
                  </a:cubicBezTo>
                  <a:cubicBezTo>
                    <a:pt x="19" y="14"/>
                    <a:pt x="21" y="9"/>
                    <a:pt x="19" y="9"/>
                  </a:cubicBezTo>
                  <a:cubicBezTo>
                    <a:pt x="17" y="9"/>
                    <a:pt x="17" y="8"/>
                    <a:pt x="17" y="6"/>
                  </a:cubicBezTo>
                  <a:cubicBezTo>
                    <a:pt x="17" y="5"/>
                    <a:pt x="14" y="2"/>
                    <a:pt x="14" y="2"/>
                  </a:cubicBezTo>
                  <a:cubicBezTo>
                    <a:pt x="14" y="1"/>
                    <a:pt x="14" y="1"/>
                    <a:pt x="14" y="1"/>
                  </a:cubicBezTo>
                  <a:cubicBezTo>
                    <a:pt x="13" y="1"/>
                    <a:pt x="12" y="1"/>
                    <a:pt x="12" y="1"/>
                  </a:cubicBezTo>
                  <a:cubicBezTo>
                    <a:pt x="10" y="1"/>
                    <a:pt x="8" y="0"/>
                    <a:pt x="8" y="0"/>
                  </a:cubicBezTo>
                  <a:cubicBezTo>
                    <a:pt x="8" y="0"/>
                    <a:pt x="3" y="1"/>
                    <a:pt x="0" y="2"/>
                  </a:cubicBezTo>
                  <a:cubicBezTo>
                    <a:pt x="0" y="4"/>
                    <a:pt x="1" y="7"/>
                    <a:pt x="2" y="7"/>
                  </a:cubicBezTo>
                  <a:cubicBezTo>
                    <a:pt x="5" y="8"/>
                    <a:pt x="4" y="11"/>
                    <a:pt x="5" y="13"/>
                  </a:cubicBezTo>
                  <a:cubicBezTo>
                    <a:pt x="6" y="15"/>
                    <a:pt x="5" y="25"/>
                    <a:pt x="4" y="25"/>
                  </a:cubicBezTo>
                  <a:cubicBezTo>
                    <a:pt x="3" y="25"/>
                    <a:pt x="2" y="27"/>
                    <a:pt x="1" y="28"/>
                  </a:cubicBezTo>
                  <a:cubicBezTo>
                    <a:pt x="3" y="30"/>
                    <a:pt x="5" y="33"/>
                    <a:pt x="7" y="36"/>
                  </a:cubicBezTo>
                  <a:cubicBezTo>
                    <a:pt x="7" y="36"/>
                    <a:pt x="7" y="36"/>
                    <a:pt x="8" y="36"/>
                  </a:cubicBezTo>
                  <a:cubicBezTo>
                    <a:pt x="9" y="36"/>
                    <a:pt x="15" y="40"/>
                    <a:pt x="15" y="40"/>
                  </a:cubicBezTo>
                  <a:cubicBezTo>
                    <a:pt x="15" y="40"/>
                    <a:pt x="23" y="38"/>
                    <a:pt x="29" y="37"/>
                  </a:cubicBezTo>
                  <a:cubicBezTo>
                    <a:pt x="29" y="36"/>
                    <a:pt x="29" y="35"/>
                    <a:pt x="29" y="35"/>
                  </a:cubicBezTo>
                  <a:cubicBezTo>
                    <a:pt x="29" y="34"/>
                    <a:pt x="30" y="32"/>
                    <a:pt x="32" y="32"/>
                  </a:cubicBezTo>
                  <a:cubicBezTo>
                    <a:pt x="33" y="32"/>
                    <a:pt x="31" y="28"/>
                    <a:pt x="29" y="27"/>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53" name="Google Shape;2053;p124"/>
            <p:cNvSpPr/>
            <p:nvPr/>
          </p:nvSpPr>
          <p:spPr>
            <a:xfrm>
              <a:off x="708025" y="2641600"/>
              <a:ext cx="23813" cy="15875"/>
            </a:xfrm>
            <a:custGeom>
              <a:avLst/>
              <a:gdLst/>
              <a:ahLst/>
              <a:cxnLst/>
              <a:rect l="l" t="t" r="r" b="b"/>
              <a:pathLst>
                <a:path w="8" h="6" extrusionOk="0">
                  <a:moveTo>
                    <a:pt x="3" y="3"/>
                  </a:moveTo>
                  <a:cubicBezTo>
                    <a:pt x="5" y="6"/>
                    <a:pt x="7" y="5"/>
                    <a:pt x="8" y="3"/>
                  </a:cubicBezTo>
                  <a:cubicBezTo>
                    <a:pt x="8" y="1"/>
                    <a:pt x="0" y="0"/>
                    <a:pt x="3" y="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54" name="Google Shape;2054;p124"/>
            <p:cNvSpPr/>
            <p:nvPr/>
          </p:nvSpPr>
          <p:spPr>
            <a:xfrm>
              <a:off x="744538" y="2655888"/>
              <a:ext cx="25400" cy="19050"/>
            </a:xfrm>
            <a:custGeom>
              <a:avLst/>
              <a:gdLst/>
              <a:ahLst/>
              <a:cxnLst/>
              <a:rect l="l" t="t" r="r" b="b"/>
              <a:pathLst>
                <a:path w="9" h="7" extrusionOk="0">
                  <a:moveTo>
                    <a:pt x="2" y="4"/>
                  </a:moveTo>
                  <a:cubicBezTo>
                    <a:pt x="4" y="6"/>
                    <a:pt x="6" y="7"/>
                    <a:pt x="7" y="4"/>
                  </a:cubicBezTo>
                  <a:cubicBezTo>
                    <a:pt x="9" y="2"/>
                    <a:pt x="0" y="0"/>
                    <a:pt x="2" y="4"/>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55" name="Google Shape;2055;p124"/>
            <p:cNvSpPr/>
            <p:nvPr/>
          </p:nvSpPr>
          <p:spPr>
            <a:xfrm>
              <a:off x="593725" y="1768475"/>
              <a:ext cx="50800" cy="19050"/>
            </a:xfrm>
            <a:custGeom>
              <a:avLst/>
              <a:gdLst/>
              <a:ahLst/>
              <a:cxnLst/>
              <a:rect l="l" t="t" r="r" b="b"/>
              <a:pathLst>
                <a:path w="18" h="7" extrusionOk="0">
                  <a:moveTo>
                    <a:pt x="14" y="1"/>
                  </a:moveTo>
                  <a:cubicBezTo>
                    <a:pt x="10" y="0"/>
                    <a:pt x="0" y="6"/>
                    <a:pt x="3" y="7"/>
                  </a:cubicBezTo>
                  <a:cubicBezTo>
                    <a:pt x="6" y="7"/>
                    <a:pt x="7" y="4"/>
                    <a:pt x="10" y="4"/>
                  </a:cubicBezTo>
                  <a:cubicBezTo>
                    <a:pt x="12" y="4"/>
                    <a:pt x="18" y="3"/>
                    <a:pt x="14" y="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56" name="Google Shape;2056;p124"/>
            <p:cNvSpPr/>
            <p:nvPr/>
          </p:nvSpPr>
          <p:spPr>
            <a:xfrm>
              <a:off x="787400" y="2674938"/>
              <a:ext cx="15875" cy="14288"/>
            </a:xfrm>
            <a:custGeom>
              <a:avLst/>
              <a:gdLst/>
              <a:ahLst/>
              <a:cxnLst/>
              <a:rect l="l" t="t" r="r" b="b"/>
              <a:pathLst>
                <a:path w="6" h="5" extrusionOk="0">
                  <a:moveTo>
                    <a:pt x="3" y="0"/>
                  </a:moveTo>
                  <a:cubicBezTo>
                    <a:pt x="0" y="1"/>
                    <a:pt x="2" y="5"/>
                    <a:pt x="3" y="4"/>
                  </a:cubicBezTo>
                  <a:cubicBezTo>
                    <a:pt x="6" y="2"/>
                    <a:pt x="5" y="0"/>
                    <a:pt x="3" y="0"/>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57" name="Google Shape;2057;p124"/>
            <p:cNvSpPr/>
            <p:nvPr/>
          </p:nvSpPr>
          <p:spPr>
            <a:xfrm>
              <a:off x="547688" y="1587500"/>
              <a:ext cx="41275" cy="28575"/>
            </a:xfrm>
            <a:custGeom>
              <a:avLst/>
              <a:gdLst/>
              <a:ahLst/>
              <a:cxnLst/>
              <a:rect l="l" t="t" r="r" b="b"/>
              <a:pathLst>
                <a:path w="15" h="10" extrusionOk="0">
                  <a:moveTo>
                    <a:pt x="8" y="3"/>
                  </a:moveTo>
                  <a:cubicBezTo>
                    <a:pt x="7" y="0"/>
                    <a:pt x="0" y="3"/>
                    <a:pt x="0" y="6"/>
                  </a:cubicBezTo>
                  <a:cubicBezTo>
                    <a:pt x="1" y="8"/>
                    <a:pt x="9" y="10"/>
                    <a:pt x="12" y="9"/>
                  </a:cubicBezTo>
                  <a:cubicBezTo>
                    <a:pt x="14" y="8"/>
                    <a:pt x="15" y="5"/>
                    <a:pt x="13" y="4"/>
                  </a:cubicBezTo>
                  <a:cubicBezTo>
                    <a:pt x="11" y="2"/>
                    <a:pt x="8" y="6"/>
                    <a:pt x="8" y="3"/>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58" name="Google Shape;2058;p124"/>
            <p:cNvSpPr/>
            <p:nvPr/>
          </p:nvSpPr>
          <p:spPr>
            <a:xfrm>
              <a:off x="538163" y="1793875"/>
              <a:ext cx="28575" cy="28575"/>
            </a:xfrm>
            <a:custGeom>
              <a:avLst/>
              <a:gdLst/>
              <a:ahLst/>
              <a:cxnLst/>
              <a:rect l="l" t="t" r="r" b="b"/>
              <a:pathLst>
                <a:path w="10" h="10" extrusionOk="0">
                  <a:moveTo>
                    <a:pt x="3" y="8"/>
                  </a:moveTo>
                  <a:cubicBezTo>
                    <a:pt x="8" y="6"/>
                    <a:pt x="10" y="4"/>
                    <a:pt x="8" y="2"/>
                  </a:cubicBezTo>
                  <a:cubicBezTo>
                    <a:pt x="6" y="0"/>
                    <a:pt x="0" y="10"/>
                    <a:pt x="3" y="8"/>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59" name="Google Shape;2059;p124"/>
            <p:cNvSpPr/>
            <p:nvPr/>
          </p:nvSpPr>
          <p:spPr>
            <a:xfrm>
              <a:off x="1509713" y="1930400"/>
              <a:ext cx="1301750" cy="649288"/>
            </a:xfrm>
            <a:custGeom>
              <a:avLst/>
              <a:gdLst/>
              <a:ahLst/>
              <a:cxnLst/>
              <a:rect l="l" t="t" r="r" b="b"/>
              <a:pathLst>
                <a:path w="467" h="233" extrusionOk="0">
                  <a:moveTo>
                    <a:pt x="460" y="25"/>
                  </a:moveTo>
                  <a:cubicBezTo>
                    <a:pt x="460" y="22"/>
                    <a:pt x="453" y="24"/>
                    <a:pt x="450" y="22"/>
                  </a:cubicBezTo>
                  <a:cubicBezTo>
                    <a:pt x="446" y="19"/>
                    <a:pt x="441" y="31"/>
                    <a:pt x="439" y="36"/>
                  </a:cubicBezTo>
                  <a:cubicBezTo>
                    <a:pt x="438" y="41"/>
                    <a:pt x="429" y="46"/>
                    <a:pt x="429" y="46"/>
                  </a:cubicBezTo>
                  <a:cubicBezTo>
                    <a:pt x="429" y="46"/>
                    <a:pt x="404" y="47"/>
                    <a:pt x="402" y="47"/>
                  </a:cubicBezTo>
                  <a:cubicBezTo>
                    <a:pt x="400" y="47"/>
                    <a:pt x="394" y="52"/>
                    <a:pt x="391" y="55"/>
                  </a:cubicBezTo>
                  <a:cubicBezTo>
                    <a:pt x="391" y="55"/>
                    <a:pt x="391" y="55"/>
                    <a:pt x="391" y="55"/>
                  </a:cubicBezTo>
                  <a:cubicBezTo>
                    <a:pt x="394" y="60"/>
                    <a:pt x="385" y="63"/>
                    <a:pt x="376" y="63"/>
                  </a:cubicBezTo>
                  <a:cubicBezTo>
                    <a:pt x="373" y="63"/>
                    <a:pt x="371" y="63"/>
                    <a:pt x="369" y="64"/>
                  </a:cubicBezTo>
                  <a:cubicBezTo>
                    <a:pt x="370" y="65"/>
                    <a:pt x="370" y="66"/>
                    <a:pt x="370" y="67"/>
                  </a:cubicBezTo>
                  <a:cubicBezTo>
                    <a:pt x="370" y="67"/>
                    <a:pt x="369" y="68"/>
                    <a:pt x="367" y="69"/>
                  </a:cubicBezTo>
                  <a:cubicBezTo>
                    <a:pt x="366" y="72"/>
                    <a:pt x="355" y="77"/>
                    <a:pt x="349" y="80"/>
                  </a:cubicBezTo>
                  <a:cubicBezTo>
                    <a:pt x="342" y="84"/>
                    <a:pt x="333" y="82"/>
                    <a:pt x="333" y="77"/>
                  </a:cubicBezTo>
                  <a:cubicBezTo>
                    <a:pt x="333" y="71"/>
                    <a:pt x="338" y="72"/>
                    <a:pt x="339" y="75"/>
                  </a:cubicBezTo>
                  <a:cubicBezTo>
                    <a:pt x="339" y="76"/>
                    <a:pt x="341" y="75"/>
                    <a:pt x="342" y="74"/>
                  </a:cubicBezTo>
                  <a:cubicBezTo>
                    <a:pt x="340" y="72"/>
                    <a:pt x="340" y="70"/>
                    <a:pt x="341" y="68"/>
                  </a:cubicBezTo>
                  <a:cubicBezTo>
                    <a:pt x="339" y="67"/>
                    <a:pt x="342" y="59"/>
                    <a:pt x="338" y="57"/>
                  </a:cubicBezTo>
                  <a:cubicBezTo>
                    <a:pt x="334" y="56"/>
                    <a:pt x="329" y="63"/>
                    <a:pt x="329" y="59"/>
                  </a:cubicBezTo>
                  <a:cubicBezTo>
                    <a:pt x="330" y="54"/>
                    <a:pt x="336" y="50"/>
                    <a:pt x="332" y="44"/>
                  </a:cubicBezTo>
                  <a:cubicBezTo>
                    <a:pt x="329" y="38"/>
                    <a:pt x="321" y="38"/>
                    <a:pt x="320" y="43"/>
                  </a:cubicBezTo>
                  <a:cubicBezTo>
                    <a:pt x="319" y="47"/>
                    <a:pt x="314" y="45"/>
                    <a:pt x="312" y="49"/>
                  </a:cubicBezTo>
                  <a:cubicBezTo>
                    <a:pt x="310" y="52"/>
                    <a:pt x="308" y="60"/>
                    <a:pt x="310" y="66"/>
                  </a:cubicBezTo>
                  <a:cubicBezTo>
                    <a:pt x="311" y="72"/>
                    <a:pt x="309" y="74"/>
                    <a:pt x="304" y="78"/>
                  </a:cubicBezTo>
                  <a:cubicBezTo>
                    <a:pt x="299" y="81"/>
                    <a:pt x="296" y="73"/>
                    <a:pt x="298" y="62"/>
                  </a:cubicBezTo>
                  <a:cubicBezTo>
                    <a:pt x="299" y="55"/>
                    <a:pt x="303" y="48"/>
                    <a:pt x="300" y="48"/>
                  </a:cubicBezTo>
                  <a:cubicBezTo>
                    <a:pt x="296" y="48"/>
                    <a:pt x="304" y="40"/>
                    <a:pt x="312" y="38"/>
                  </a:cubicBezTo>
                  <a:cubicBezTo>
                    <a:pt x="319" y="36"/>
                    <a:pt x="329" y="37"/>
                    <a:pt x="329" y="35"/>
                  </a:cubicBezTo>
                  <a:cubicBezTo>
                    <a:pt x="329" y="34"/>
                    <a:pt x="329" y="34"/>
                    <a:pt x="329" y="34"/>
                  </a:cubicBezTo>
                  <a:cubicBezTo>
                    <a:pt x="328" y="33"/>
                    <a:pt x="326" y="32"/>
                    <a:pt x="325" y="31"/>
                  </a:cubicBezTo>
                  <a:cubicBezTo>
                    <a:pt x="325" y="31"/>
                    <a:pt x="324" y="32"/>
                    <a:pt x="324" y="32"/>
                  </a:cubicBezTo>
                  <a:cubicBezTo>
                    <a:pt x="321" y="34"/>
                    <a:pt x="322" y="29"/>
                    <a:pt x="316" y="29"/>
                  </a:cubicBezTo>
                  <a:cubicBezTo>
                    <a:pt x="311" y="29"/>
                    <a:pt x="306" y="34"/>
                    <a:pt x="301" y="32"/>
                  </a:cubicBezTo>
                  <a:cubicBezTo>
                    <a:pt x="297" y="29"/>
                    <a:pt x="299" y="27"/>
                    <a:pt x="295" y="27"/>
                  </a:cubicBezTo>
                  <a:cubicBezTo>
                    <a:pt x="291" y="27"/>
                    <a:pt x="298" y="19"/>
                    <a:pt x="293" y="22"/>
                  </a:cubicBezTo>
                  <a:cubicBezTo>
                    <a:pt x="287" y="26"/>
                    <a:pt x="278" y="33"/>
                    <a:pt x="274" y="30"/>
                  </a:cubicBezTo>
                  <a:cubicBezTo>
                    <a:pt x="270" y="26"/>
                    <a:pt x="267" y="31"/>
                    <a:pt x="264" y="28"/>
                  </a:cubicBezTo>
                  <a:cubicBezTo>
                    <a:pt x="261" y="25"/>
                    <a:pt x="274" y="17"/>
                    <a:pt x="280" y="18"/>
                  </a:cubicBezTo>
                  <a:cubicBezTo>
                    <a:pt x="282" y="18"/>
                    <a:pt x="283" y="17"/>
                    <a:pt x="284" y="16"/>
                  </a:cubicBezTo>
                  <a:cubicBezTo>
                    <a:pt x="281" y="15"/>
                    <a:pt x="274" y="12"/>
                    <a:pt x="273" y="15"/>
                  </a:cubicBezTo>
                  <a:cubicBezTo>
                    <a:pt x="271" y="17"/>
                    <a:pt x="267" y="15"/>
                    <a:pt x="266" y="13"/>
                  </a:cubicBezTo>
                  <a:cubicBezTo>
                    <a:pt x="264" y="11"/>
                    <a:pt x="262" y="14"/>
                    <a:pt x="259" y="11"/>
                  </a:cubicBezTo>
                  <a:cubicBezTo>
                    <a:pt x="256" y="7"/>
                    <a:pt x="253" y="10"/>
                    <a:pt x="252" y="10"/>
                  </a:cubicBezTo>
                  <a:cubicBezTo>
                    <a:pt x="250" y="11"/>
                    <a:pt x="248" y="9"/>
                    <a:pt x="245" y="8"/>
                  </a:cubicBezTo>
                  <a:cubicBezTo>
                    <a:pt x="242" y="7"/>
                    <a:pt x="244" y="4"/>
                    <a:pt x="242" y="2"/>
                  </a:cubicBezTo>
                  <a:cubicBezTo>
                    <a:pt x="239" y="0"/>
                    <a:pt x="239" y="6"/>
                    <a:pt x="239" y="6"/>
                  </a:cubicBezTo>
                  <a:cubicBezTo>
                    <a:pt x="17" y="7"/>
                    <a:pt x="17" y="7"/>
                    <a:pt x="17" y="7"/>
                  </a:cubicBezTo>
                  <a:cubicBezTo>
                    <a:pt x="17" y="7"/>
                    <a:pt x="18" y="7"/>
                    <a:pt x="18" y="8"/>
                  </a:cubicBezTo>
                  <a:cubicBezTo>
                    <a:pt x="21" y="11"/>
                    <a:pt x="18" y="13"/>
                    <a:pt x="19" y="16"/>
                  </a:cubicBezTo>
                  <a:cubicBezTo>
                    <a:pt x="20" y="20"/>
                    <a:pt x="19" y="24"/>
                    <a:pt x="17" y="24"/>
                  </a:cubicBezTo>
                  <a:cubicBezTo>
                    <a:pt x="14" y="24"/>
                    <a:pt x="14" y="21"/>
                    <a:pt x="16" y="20"/>
                  </a:cubicBezTo>
                  <a:cubicBezTo>
                    <a:pt x="18" y="19"/>
                    <a:pt x="17" y="15"/>
                    <a:pt x="15" y="15"/>
                  </a:cubicBezTo>
                  <a:cubicBezTo>
                    <a:pt x="14" y="15"/>
                    <a:pt x="13" y="14"/>
                    <a:pt x="13" y="12"/>
                  </a:cubicBezTo>
                  <a:cubicBezTo>
                    <a:pt x="9" y="13"/>
                    <a:pt x="5" y="13"/>
                    <a:pt x="0" y="12"/>
                  </a:cubicBezTo>
                  <a:cubicBezTo>
                    <a:pt x="0" y="12"/>
                    <a:pt x="1" y="13"/>
                    <a:pt x="1" y="13"/>
                  </a:cubicBezTo>
                  <a:cubicBezTo>
                    <a:pt x="1" y="15"/>
                    <a:pt x="2" y="20"/>
                    <a:pt x="5" y="24"/>
                  </a:cubicBezTo>
                  <a:cubicBezTo>
                    <a:pt x="8" y="27"/>
                    <a:pt x="6" y="30"/>
                    <a:pt x="8" y="31"/>
                  </a:cubicBezTo>
                  <a:cubicBezTo>
                    <a:pt x="11" y="33"/>
                    <a:pt x="11" y="34"/>
                    <a:pt x="8" y="34"/>
                  </a:cubicBezTo>
                  <a:cubicBezTo>
                    <a:pt x="6" y="33"/>
                    <a:pt x="8" y="36"/>
                    <a:pt x="7" y="41"/>
                  </a:cubicBezTo>
                  <a:cubicBezTo>
                    <a:pt x="6" y="46"/>
                    <a:pt x="6" y="57"/>
                    <a:pt x="5" y="61"/>
                  </a:cubicBezTo>
                  <a:cubicBezTo>
                    <a:pt x="5" y="64"/>
                    <a:pt x="1" y="70"/>
                    <a:pt x="3" y="73"/>
                  </a:cubicBezTo>
                  <a:cubicBezTo>
                    <a:pt x="6" y="77"/>
                    <a:pt x="7" y="82"/>
                    <a:pt x="6" y="86"/>
                  </a:cubicBezTo>
                  <a:cubicBezTo>
                    <a:pt x="5" y="91"/>
                    <a:pt x="5" y="94"/>
                    <a:pt x="7" y="97"/>
                  </a:cubicBezTo>
                  <a:cubicBezTo>
                    <a:pt x="9" y="100"/>
                    <a:pt x="7" y="106"/>
                    <a:pt x="9" y="107"/>
                  </a:cubicBezTo>
                  <a:cubicBezTo>
                    <a:pt x="11" y="109"/>
                    <a:pt x="13" y="111"/>
                    <a:pt x="15" y="114"/>
                  </a:cubicBezTo>
                  <a:cubicBezTo>
                    <a:pt x="17" y="118"/>
                    <a:pt x="19" y="116"/>
                    <a:pt x="19" y="119"/>
                  </a:cubicBezTo>
                  <a:cubicBezTo>
                    <a:pt x="20" y="122"/>
                    <a:pt x="20" y="123"/>
                    <a:pt x="23" y="124"/>
                  </a:cubicBezTo>
                  <a:cubicBezTo>
                    <a:pt x="26" y="125"/>
                    <a:pt x="24" y="128"/>
                    <a:pt x="24" y="130"/>
                  </a:cubicBezTo>
                  <a:cubicBezTo>
                    <a:pt x="24" y="132"/>
                    <a:pt x="28" y="135"/>
                    <a:pt x="32" y="139"/>
                  </a:cubicBezTo>
                  <a:cubicBezTo>
                    <a:pt x="37" y="143"/>
                    <a:pt x="33" y="147"/>
                    <a:pt x="36" y="147"/>
                  </a:cubicBezTo>
                  <a:cubicBezTo>
                    <a:pt x="40" y="147"/>
                    <a:pt x="43" y="149"/>
                    <a:pt x="46" y="151"/>
                  </a:cubicBezTo>
                  <a:cubicBezTo>
                    <a:pt x="50" y="153"/>
                    <a:pt x="51" y="152"/>
                    <a:pt x="53" y="152"/>
                  </a:cubicBezTo>
                  <a:cubicBezTo>
                    <a:pt x="55" y="153"/>
                    <a:pt x="60" y="158"/>
                    <a:pt x="61" y="161"/>
                  </a:cubicBezTo>
                  <a:cubicBezTo>
                    <a:pt x="61" y="163"/>
                    <a:pt x="61" y="164"/>
                    <a:pt x="62" y="166"/>
                  </a:cubicBezTo>
                  <a:cubicBezTo>
                    <a:pt x="81" y="164"/>
                    <a:pt x="81" y="164"/>
                    <a:pt x="81" y="164"/>
                  </a:cubicBezTo>
                  <a:cubicBezTo>
                    <a:pt x="81" y="164"/>
                    <a:pt x="87" y="168"/>
                    <a:pt x="90" y="169"/>
                  </a:cubicBezTo>
                  <a:cubicBezTo>
                    <a:pt x="93" y="169"/>
                    <a:pt x="111" y="176"/>
                    <a:pt x="111" y="176"/>
                  </a:cubicBezTo>
                  <a:cubicBezTo>
                    <a:pt x="133" y="176"/>
                    <a:pt x="133" y="176"/>
                    <a:pt x="133" y="176"/>
                  </a:cubicBezTo>
                  <a:cubicBezTo>
                    <a:pt x="136" y="172"/>
                    <a:pt x="136" y="172"/>
                    <a:pt x="136" y="172"/>
                  </a:cubicBezTo>
                  <a:cubicBezTo>
                    <a:pt x="149" y="172"/>
                    <a:pt x="149" y="172"/>
                    <a:pt x="149" y="172"/>
                  </a:cubicBezTo>
                  <a:cubicBezTo>
                    <a:pt x="149" y="172"/>
                    <a:pt x="157" y="180"/>
                    <a:pt x="158" y="180"/>
                  </a:cubicBezTo>
                  <a:cubicBezTo>
                    <a:pt x="159" y="181"/>
                    <a:pt x="163" y="184"/>
                    <a:pt x="163" y="187"/>
                  </a:cubicBezTo>
                  <a:cubicBezTo>
                    <a:pt x="163" y="189"/>
                    <a:pt x="164" y="191"/>
                    <a:pt x="166" y="192"/>
                  </a:cubicBezTo>
                  <a:cubicBezTo>
                    <a:pt x="168" y="193"/>
                    <a:pt x="174" y="197"/>
                    <a:pt x="175" y="197"/>
                  </a:cubicBezTo>
                  <a:cubicBezTo>
                    <a:pt x="176" y="196"/>
                    <a:pt x="178" y="189"/>
                    <a:pt x="181" y="189"/>
                  </a:cubicBezTo>
                  <a:cubicBezTo>
                    <a:pt x="185" y="189"/>
                    <a:pt x="194" y="192"/>
                    <a:pt x="196" y="197"/>
                  </a:cubicBezTo>
                  <a:cubicBezTo>
                    <a:pt x="197" y="203"/>
                    <a:pt x="202" y="207"/>
                    <a:pt x="203" y="208"/>
                  </a:cubicBezTo>
                  <a:cubicBezTo>
                    <a:pt x="205" y="209"/>
                    <a:pt x="204" y="213"/>
                    <a:pt x="205" y="214"/>
                  </a:cubicBezTo>
                  <a:cubicBezTo>
                    <a:pt x="206" y="216"/>
                    <a:pt x="206" y="219"/>
                    <a:pt x="208" y="219"/>
                  </a:cubicBezTo>
                  <a:cubicBezTo>
                    <a:pt x="209" y="219"/>
                    <a:pt x="216" y="223"/>
                    <a:pt x="219" y="223"/>
                  </a:cubicBezTo>
                  <a:cubicBezTo>
                    <a:pt x="220" y="223"/>
                    <a:pt x="221" y="224"/>
                    <a:pt x="222" y="224"/>
                  </a:cubicBezTo>
                  <a:cubicBezTo>
                    <a:pt x="222" y="218"/>
                    <a:pt x="216" y="217"/>
                    <a:pt x="220" y="214"/>
                  </a:cubicBezTo>
                  <a:cubicBezTo>
                    <a:pt x="224" y="211"/>
                    <a:pt x="220" y="208"/>
                    <a:pt x="222" y="206"/>
                  </a:cubicBezTo>
                  <a:cubicBezTo>
                    <a:pt x="224" y="205"/>
                    <a:pt x="228" y="204"/>
                    <a:pt x="228" y="201"/>
                  </a:cubicBezTo>
                  <a:cubicBezTo>
                    <a:pt x="228" y="199"/>
                    <a:pt x="230" y="199"/>
                    <a:pt x="232" y="200"/>
                  </a:cubicBezTo>
                  <a:cubicBezTo>
                    <a:pt x="235" y="200"/>
                    <a:pt x="241" y="195"/>
                    <a:pt x="240" y="193"/>
                  </a:cubicBezTo>
                  <a:cubicBezTo>
                    <a:pt x="240" y="191"/>
                    <a:pt x="241" y="191"/>
                    <a:pt x="244" y="191"/>
                  </a:cubicBezTo>
                  <a:cubicBezTo>
                    <a:pt x="248" y="192"/>
                    <a:pt x="247" y="188"/>
                    <a:pt x="249" y="188"/>
                  </a:cubicBezTo>
                  <a:cubicBezTo>
                    <a:pt x="251" y="189"/>
                    <a:pt x="253" y="190"/>
                    <a:pt x="253" y="189"/>
                  </a:cubicBezTo>
                  <a:cubicBezTo>
                    <a:pt x="253" y="187"/>
                    <a:pt x="256" y="187"/>
                    <a:pt x="257" y="189"/>
                  </a:cubicBezTo>
                  <a:cubicBezTo>
                    <a:pt x="259" y="192"/>
                    <a:pt x="263" y="192"/>
                    <a:pt x="264" y="190"/>
                  </a:cubicBezTo>
                  <a:cubicBezTo>
                    <a:pt x="264" y="187"/>
                    <a:pt x="267" y="190"/>
                    <a:pt x="269" y="192"/>
                  </a:cubicBezTo>
                  <a:cubicBezTo>
                    <a:pt x="271" y="195"/>
                    <a:pt x="273" y="194"/>
                    <a:pt x="276" y="194"/>
                  </a:cubicBezTo>
                  <a:cubicBezTo>
                    <a:pt x="279" y="194"/>
                    <a:pt x="279" y="193"/>
                    <a:pt x="280" y="191"/>
                  </a:cubicBezTo>
                  <a:cubicBezTo>
                    <a:pt x="280" y="189"/>
                    <a:pt x="283" y="196"/>
                    <a:pt x="287" y="196"/>
                  </a:cubicBezTo>
                  <a:cubicBezTo>
                    <a:pt x="290" y="197"/>
                    <a:pt x="287" y="194"/>
                    <a:pt x="285" y="192"/>
                  </a:cubicBezTo>
                  <a:cubicBezTo>
                    <a:pt x="282" y="190"/>
                    <a:pt x="285" y="189"/>
                    <a:pt x="283" y="188"/>
                  </a:cubicBezTo>
                  <a:cubicBezTo>
                    <a:pt x="281" y="186"/>
                    <a:pt x="286" y="184"/>
                    <a:pt x="290" y="184"/>
                  </a:cubicBezTo>
                  <a:cubicBezTo>
                    <a:pt x="295" y="184"/>
                    <a:pt x="294" y="185"/>
                    <a:pt x="296" y="183"/>
                  </a:cubicBezTo>
                  <a:cubicBezTo>
                    <a:pt x="298" y="180"/>
                    <a:pt x="299" y="183"/>
                    <a:pt x="299" y="185"/>
                  </a:cubicBezTo>
                  <a:cubicBezTo>
                    <a:pt x="299" y="187"/>
                    <a:pt x="306" y="184"/>
                    <a:pt x="310" y="184"/>
                  </a:cubicBezTo>
                  <a:cubicBezTo>
                    <a:pt x="314" y="184"/>
                    <a:pt x="317" y="187"/>
                    <a:pt x="317" y="189"/>
                  </a:cubicBezTo>
                  <a:cubicBezTo>
                    <a:pt x="318" y="191"/>
                    <a:pt x="320" y="192"/>
                    <a:pt x="323" y="190"/>
                  </a:cubicBezTo>
                  <a:cubicBezTo>
                    <a:pt x="326" y="188"/>
                    <a:pt x="328" y="185"/>
                    <a:pt x="330" y="188"/>
                  </a:cubicBezTo>
                  <a:cubicBezTo>
                    <a:pt x="333" y="190"/>
                    <a:pt x="335" y="193"/>
                    <a:pt x="338" y="196"/>
                  </a:cubicBezTo>
                  <a:cubicBezTo>
                    <a:pt x="341" y="199"/>
                    <a:pt x="337" y="203"/>
                    <a:pt x="339" y="206"/>
                  </a:cubicBezTo>
                  <a:cubicBezTo>
                    <a:pt x="340" y="208"/>
                    <a:pt x="338" y="211"/>
                    <a:pt x="342" y="214"/>
                  </a:cubicBezTo>
                  <a:cubicBezTo>
                    <a:pt x="346" y="216"/>
                    <a:pt x="342" y="221"/>
                    <a:pt x="345" y="222"/>
                  </a:cubicBezTo>
                  <a:cubicBezTo>
                    <a:pt x="348" y="223"/>
                    <a:pt x="350" y="227"/>
                    <a:pt x="351" y="229"/>
                  </a:cubicBezTo>
                  <a:cubicBezTo>
                    <a:pt x="351" y="231"/>
                    <a:pt x="356" y="233"/>
                    <a:pt x="357" y="230"/>
                  </a:cubicBezTo>
                  <a:cubicBezTo>
                    <a:pt x="357" y="227"/>
                    <a:pt x="360" y="223"/>
                    <a:pt x="360" y="220"/>
                  </a:cubicBezTo>
                  <a:cubicBezTo>
                    <a:pt x="361" y="218"/>
                    <a:pt x="358" y="207"/>
                    <a:pt x="356" y="204"/>
                  </a:cubicBezTo>
                  <a:cubicBezTo>
                    <a:pt x="354" y="201"/>
                    <a:pt x="356" y="200"/>
                    <a:pt x="354" y="197"/>
                  </a:cubicBezTo>
                  <a:cubicBezTo>
                    <a:pt x="351" y="193"/>
                    <a:pt x="349" y="186"/>
                    <a:pt x="349" y="181"/>
                  </a:cubicBezTo>
                  <a:cubicBezTo>
                    <a:pt x="349" y="176"/>
                    <a:pt x="355" y="167"/>
                    <a:pt x="359" y="164"/>
                  </a:cubicBezTo>
                  <a:cubicBezTo>
                    <a:pt x="362" y="161"/>
                    <a:pt x="365" y="163"/>
                    <a:pt x="366" y="160"/>
                  </a:cubicBezTo>
                  <a:cubicBezTo>
                    <a:pt x="366" y="157"/>
                    <a:pt x="370" y="154"/>
                    <a:pt x="372" y="154"/>
                  </a:cubicBezTo>
                  <a:cubicBezTo>
                    <a:pt x="374" y="154"/>
                    <a:pt x="377" y="154"/>
                    <a:pt x="377" y="152"/>
                  </a:cubicBezTo>
                  <a:cubicBezTo>
                    <a:pt x="377" y="150"/>
                    <a:pt x="381" y="147"/>
                    <a:pt x="386" y="146"/>
                  </a:cubicBezTo>
                  <a:cubicBezTo>
                    <a:pt x="390" y="145"/>
                    <a:pt x="388" y="143"/>
                    <a:pt x="386" y="141"/>
                  </a:cubicBezTo>
                  <a:cubicBezTo>
                    <a:pt x="385" y="138"/>
                    <a:pt x="387" y="136"/>
                    <a:pt x="388" y="138"/>
                  </a:cubicBezTo>
                  <a:cubicBezTo>
                    <a:pt x="389" y="139"/>
                    <a:pt x="392" y="139"/>
                    <a:pt x="394" y="138"/>
                  </a:cubicBezTo>
                  <a:cubicBezTo>
                    <a:pt x="396" y="137"/>
                    <a:pt x="400" y="133"/>
                    <a:pt x="396" y="133"/>
                  </a:cubicBezTo>
                  <a:cubicBezTo>
                    <a:pt x="392" y="133"/>
                    <a:pt x="391" y="132"/>
                    <a:pt x="393" y="131"/>
                  </a:cubicBezTo>
                  <a:cubicBezTo>
                    <a:pt x="396" y="130"/>
                    <a:pt x="394" y="125"/>
                    <a:pt x="390" y="125"/>
                  </a:cubicBezTo>
                  <a:cubicBezTo>
                    <a:pt x="387" y="125"/>
                    <a:pt x="388" y="123"/>
                    <a:pt x="390" y="121"/>
                  </a:cubicBezTo>
                  <a:cubicBezTo>
                    <a:pt x="392" y="119"/>
                    <a:pt x="387" y="116"/>
                    <a:pt x="385" y="114"/>
                  </a:cubicBezTo>
                  <a:cubicBezTo>
                    <a:pt x="383" y="113"/>
                    <a:pt x="387" y="112"/>
                    <a:pt x="388" y="112"/>
                  </a:cubicBezTo>
                  <a:cubicBezTo>
                    <a:pt x="390" y="111"/>
                    <a:pt x="389" y="103"/>
                    <a:pt x="390" y="101"/>
                  </a:cubicBezTo>
                  <a:cubicBezTo>
                    <a:pt x="390" y="99"/>
                    <a:pt x="393" y="99"/>
                    <a:pt x="392" y="101"/>
                  </a:cubicBezTo>
                  <a:cubicBezTo>
                    <a:pt x="391" y="103"/>
                    <a:pt x="389" y="106"/>
                    <a:pt x="392" y="109"/>
                  </a:cubicBezTo>
                  <a:cubicBezTo>
                    <a:pt x="394" y="112"/>
                    <a:pt x="395" y="114"/>
                    <a:pt x="394" y="118"/>
                  </a:cubicBezTo>
                  <a:cubicBezTo>
                    <a:pt x="393" y="123"/>
                    <a:pt x="395" y="122"/>
                    <a:pt x="397" y="116"/>
                  </a:cubicBezTo>
                  <a:cubicBezTo>
                    <a:pt x="400" y="111"/>
                    <a:pt x="400" y="106"/>
                    <a:pt x="398" y="106"/>
                  </a:cubicBezTo>
                  <a:cubicBezTo>
                    <a:pt x="397" y="105"/>
                    <a:pt x="397" y="100"/>
                    <a:pt x="399" y="102"/>
                  </a:cubicBezTo>
                  <a:cubicBezTo>
                    <a:pt x="401" y="105"/>
                    <a:pt x="402" y="105"/>
                    <a:pt x="405" y="102"/>
                  </a:cubicBezTo>
                  <a:cubicBezTo>
                    <a:pt x="408" y="99"/>
                    <a:pt x="411" y="93"/>
                    <a:pt x="409" y="92"/>
                  </a:cubicBezTo>
                  <a:cubicBezTo>
                    <a:pt x="407" y="91"/>
                    <a:pt x="410" y="89"/>
                    <a:pt x="413" y="90"/>
                  </a:cubicBezTo>
                  <a:cubicBezTo>
                    <a:pt x="417" y="90"/>
                    <a:pt x="425" y="87"/>
                    <a:pt x="425" y="86"/>
                  </a:cubicBezTo>
                  <a:cubicBezTo>
                    <a:pt x="427" y="83"/>
                    <a:pt x="413" y="88"/>
                    <a:pt x="413" y="86"/>
                  </a:cubicBezTo>
                  <a:cubicBezTo>
                    <a:pt x="413" y="84"/>
                    <a:pt x="422" y="82"/>
                    <a:pt x="426" y="82"/>
                  </a:cubicBezTo>
                  <a:cubicBezTo>
                    <a:pt x="430" y="82"/>
                    <a:pt x="428" y="76"/>
                    <a:pt x="430" y="79"/>
                  </a:cubicBezTo>
                  <a:cubicBezTo>
                    <a:pt x="431" y="81"/>
                    <a:pt x="434" y="80"/>
                    <a:pt x="436" y="79"/>
                  </a:cubicBezTo>
                  <a:cubicBezTo>
                    <a:pt x="439" y="78"/>
                    <a:pt x="437" y="74"/>
                    <a:pt x="434" y="73"/>
                  </a:cubicBezTo>
                  <a:cubicBezTo>
                    <a:pt x="432" y="72"/>
                    <a:pt x="436" y="70"/>
                    <a:pt x="435" y="69"/>
                  </a:cubicBezTo>
                  <a:cubicBezTo>
                    <a:pt x="435" y="67"/>
                    <a:pt x="437" y="61"/>
                    <a:pt x="441" y="60"/>
                  </a:cubicBezTo>
                  <a:cubicBezTo>
                    <a:pt x="444" y="59"/>
                    <a:pt x="442" y="57"/>
                    <a:pt x="445" y="57"/>
                  </a:cubicBezTo>
                  <a:cubicBezTo>
                    <a:pt x="448" y="57"/>
                    <a:pt x="449" y="54"/>
                    <a:pt x="451" y="51"/>
                  </a:cubicBezTo>
                  <a:cubicBezTo>
                    <a:pt x="454" y="49"/>
                    <a:pt x="457" y="55"/>
                    <a:pt x="461" y="52"/>
                  </a:cubicBezTo>
                  <a:cubicBezTo>
                    <a:pt x="463" y="50"/>
                    <a:pt x="465" y="49"/>
                    <a:pt x="467" y="47"/>
                  </a:cubicBezTo>
                  <a:cubicBezTo>
                    <a:pt x="458" y="35"/>
                    <a:pt x="461" y="27"/>
                    <a:pt x="460" y="25"/>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60" name="Google Shape;2060;p124"/>
            <p:cNvSpPr/>
            <p:nvPr/>
          </p:nvSpPr>
          <p:spPr>
            <a:xfrm>
              <a:off x="798513" y="2690813"/>
              <a:ext cx="33338" cy="36513"/>
            </a:xfrm>
            <a:custGeom>
              <a:avLst/>
              <a:gdLst/>
              <a:ahLst/>
              <a:cxnLst/>
              <a:rect l="l" t="t" r="r" b="b"/>
              <a:pathLst>
                <a:path w="12" h="13" extrusionOk="0">
                  <a:moveTo>
                    <a:pt x="5" y="1"/>
                  </a:moveTo>
                  <a:cubicBezTo>
                    <a:pt x="0" y="2"/>
                    <a:pt x="3" y="13"/>
                    <a:pt x="5" y="11"/>
                  </a:cubicBezTo>
                  <a:cubicBezTo>
                    <a:pt x="7" y="10"/>
                    <a:pt x="10" y="9"/>
                    <a:pt x="11" y="8"/>
                  </a:cubicBezTo>
                  <a:cubicBezTo>
                    <a:pt x="12" y="5"/>
                    <a:pt x="9" y="0"/>
                    <a:pt x="5" y="1"/>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61" name="Google Shape;2061;p124"/>
            <p:cNvSpPr/>
            <p:nvPr/>
          </p:nvSpPr>
          <p:spPr>
            <a:xfrm>
              <a:off x="530225" y="1177925"/>
              <a:ext cx="873125" cy="601663"/>
            </a:xfrm>
            <a:custGeom>
              <a:avLst/>
              <a:gdLst/>
              <a:ahLst/>
              <a:cxnLst/>
              <a:rect l="l" t="t" r="r" b="b"/>
              <a:pathLst>
                <a:path w="313" h="216" extrusionOk="0">
                  <a:moveTo>
                    <a:pt x="307" y="204"/>
                  </a:moveTo>
                  <a:cubicBezTo>
                    <a:pt x="309" y="201"/>
                    <a:pt x="309" y="199"/>
                    <a:pt x="300" y="195"/>
                  </a:cubicBezTo>
                  <a:cubicBezTo>
                    <a:pt x="291" y="192"/>
                    <a:pt x="292" y="189"/>
                    <a:pt x="286" y="178"/>
                  </a:cubicBezTo>
                  <a:cubicBezTo>
                    <a:pt x="279" y="168"/>
                    <a:pt x="268" y="163"/>
                    <a:pt x="268" y="159"/>
                  </a:cubicBezTo>
                  <a:cubicBezTo>
                    <a:pt x="268" y="155"/>
                    <a:pt x="257" y="155"/>
                    <a:pt x="257" y="158"/>
                  </a:cubicBezTo>
                  <a:cubicBezTo>
                    <a:pt x="257" y="161"/>
                    <a:pt x="252" y="162"/>
                    <a:pt x="250" y="164"/>
                  </a:cubicBezTo>
                  <a:cubicBezTo>
                    <a:pt x="247" y="166"/>
                    <a:pt x="246" y="163"/>
                    <a:pt x="244" y="160"/>
                  </a:cubicBezTo>
                  <a:cubicBezTo>
                    <a:pt x="241" y="157"/>
                    <a:pt x="236" y="154"/>
                    <a:pt x="236" y="152"/>
                  </a:cubicBezTo>
                  <a:cubicBezTo>
                    <a:pt x="236" y="150"/>
                    <a:pt x="234" y="146"/>
                    <a:pt x="230" y="148"/>
                  </a:cubicBezTo>
                  <a:cubicBezTo>
                    <a:pt x="226" y="150"/>
                    <a:pt x="224" y="148"/>
                    <a:pt x="223" y="149"/>
                  </a:cubicBezTo>
                  <a:cubicBezTo>
                    <a:pt x="222" y="151"/>
                    <a:pt x="218" y="148"/>
                    <a:pt x="218" y="148"/>
                  </a:cubicBezTo>
                  <a:cubicBezTo>
                    <a:pt x="218" y="25"/>
                    <a:pt x="218" y="25"/>
                    <a:pt x="218" y="25"/>
                  </a:cubicBezTo>
                  <a:cubicBezTo>
                    <a:pt x="217" y="25"/>
                    <a:pt x="216" y="25"/>
                    <a:pt x="215" y="24"/>
                  </a:cubicBezTo>
                  <a:cubicBezTo>
                    <a:pt x="210" y="22"/>
                    <a:pt x="202" y="19"/>
                    <a:pt x="198" y="20"/>
                  </a:cubicBezTo>
                  <a:cubicBezTo>
                    <a:pt x="194" y="21"/>
                    <a:pt x="186" y="22"/>
                    <a:pt x="183" y="20"/>
                  </a:cubicBezTo>
                  <a:cubicBezTo>
                    <a:pt x="180" y="19"/>
                    <a:pt x="176" y="18"/>
                    <a:pt x="170" y="18"/>
                  </a:cubicBezTo>
                  <a:cubicBezTo>
                    <a:pt x="164" y="19"/>
                    <a:pt x="160" y="15"/>
                    <a:pt x="153" y="13"/>
                  </a:cubicBezTo>
                  <a:cubicBezTo>
                    <a:pt x="145" y="12"/>
                    <a:pt x="135" y="14"/>
                    <a:pt x="132" y="15"/>
                  </a:cubicBezTo>
                  <a:cubicBezTo>
                    <a:pt x="130" y="16"/>
                    <a:pt x="130" y="12"/>
                    <a:pt x="127" y="13"/>
                  </a:cubicBezTo>
                  <a:cubicBezTo>
                    <a:pt x="124" y="13"/>
                    <a:pt x="127" y="11"/>
                    <a:pt x="125" y="8"/>
                  </a:cubicBezTo>
                  <a:cubicBezTo>
                    <a:pt x="123" y="6"/>
                    <a:pt x="114" y="8"/>
                    <a:pt x="111" y="9"/>
                  </a:cubicBezTo>
                  <a:cubicBezTo>
                    <a:pt x="108" y="9"/>
                    <a:pt x="107" y="7"/>
                    <a:pt x="107" y="5"/>
                  </a:cubicBezTo>
                  <a:cubicBezTo>
                    <a:pt x="107" y="4"/>
                    <a:pt x="104" y="4"/>
                    <a:pt x="103" y="6"/>
                  </a:cubicBezTo>
                  <a:cubicBezTo>
                    <a:pt x="102" y="9"/>
                    <a:pt x="98" y="9"/>
                    <a:pt x="97" y="8"/>
                  </a:cubicBezTo>
                  <a:cubicBezTo>
                    <a:pt x="95" y="6"/>
                    <a:pt x="100" y="6"/>
                    <a:pt x="100" y="4"/>
                  </a:cubicBezTo>
                  <a:cubicBezTo>
                    <a:pt x="100" y="2"/>
                    <a:pt x="95" y="1"/>
                    <a:pt x="93" y="1"/>
                  </a:cubicBezTo>
                  <a:cubicBezTo>
                    <a:pt x="92" y="0"/>
                    <a:pt x="89" y="3"/>
                    <a:pt x="85" y="6"/>
                  </a:cubicBezTo>
                  <a:cubicBezTo>
                    <a:pt x="81" y="9"/>
                    <a:pt x="76" y="9"/>
                    <a:pt x="72" y="9"/>
                  </a:cubicBezTo>
                  <a:cubicBezTo>
                    <a:pt x="69" y="8"/>
                    <a:pt x="65" y="9"/>
                    <a:pt x="65" y="11"/>
                  </a:cubicBezTo>
                  <a:cubicBezTo>
                    <a:pt x="65" y="13"/>
                    <a:pt x="69" y="13"/>
                    <a:pt x="67" y="15"/>
                  </a:cubicBezTo>
                  <a:cubicBezTo>
                    <a:pt x="64" y="18"/>
                    <a:pt x="63" y="12"/>
                    <a:pt x="61" y="15"/>
                  </a:cubicBezTo>
                  <a:cubicBezTo>
                    <a:pt x="58" y="17"/>
                    <a:pt x="51" y="17"/>
                    <a:pt x="49" y="17"/>
                  </a:cubicBezTo>
                  <a:cubicBezTo>
                    <a:pt x="47" y="16"/>
                    <a:pt x="41" y="23"/>
                    <a:pt x="39" y="25"/>
                  </a:cubicBezTo>
                  <a:cubicBezTo>
                    <a:pt x="38" y="26"/>
                    <a:pt x="41" y="28"/>
                    <a:pt x="36" y="33"/>
                  </a:cubicBezTo>
                  <a:cubicBezTo>
                    <a:pt x="31" y="38"/>
                    <a:pt x="18" y="37"/>
                    <a:pt x="16" y="37"/>
                  </a:cubicBezTo>
                  <a:cubicBezTo>
                    <a:pt x="13" y="37"/>
                    <a:pt x="15" y="40"/>
                    <a:pt x="14" y="42"/>
                  </a:cubicBezTo>
                  <a:cubicBezTo>
                    <a:pt x="12" y="44"/>
                    <a:pt x="15" y="46"/>
                    <a:pt x="23" y="48"/>
                  </a:cubicBezTo>
                  <a:cubicBezTo>
                    <a:pt x="30" y="50"/>
                    <a:pt x="35" y="60"/>
                    <a:pt x="36" y="62"/>
                  </a:cubicBezTo>
                  <a:cubicBezTo>
                    <a:pt x="37" y="64"/>
                    <a:pt x="46" y="62"/>
                    <a:pt x="49" y="62"/>
                  </a:cubicBezTo>
                  <a:cubicBezTo>
                    <a:pt x="53" y="63"/>
                    <a:pt x="49" y="68"/>
                    <a:pt x="52" y="69"/>
                  </a:cubicBezTo>
                  <a:cubicBezTo>
                    <a:pt x="55" y="71"/>
                    <a:pt x="60" y="69"/>
                    <a:pt x="61" y="71"/>
                  </a:cubicBezTo>
                  <a:cubicBezTo>
                    <a:pt x="61" y="74"/>
                    <a:pt x="54" y="71"/>
                    <a:pt x="51" y="74"/>
                  </a:cubicBezTo>
                  <a:cubicBezTo>
                    <a:pt x="47" y="76"/>
                    <a:pt x="46" y="78"/>
                    <a:pt x="44" y="76"/>
                  </a:cubicBezTo>
                  <a:cubicBezTo>
                    <a:pt x="43" y="74"/>
                    <a:pt x="37" y="75"/>
                    <a:pt x="34" y="75"/>
                  </a:cubicBezTo>
                  <a:cubicBezTo>
                    <a:pt x="31" y="76"/>
                    <a:pt x="34" y="72"/>
                    <a:pt x="34" y="70"/>
                  </a:cubicBezTo>
                  <a:cubicBezTo>
                    <a:pt x="34" y="68"/>
                    <a:pt x="30" y="67"/>
                    <a:pt x="24" y="70"/>
                  </a:cubicBezTo>
                  <a:cubicBezTo>
                    <a:pt x="18" y="74"/>
                    <a:pt x="20" y="72"/>
                    <a:pt x="19" y="75"/>
                  </a:cubicBezTo>
                  <a:cubicBezTo>
                    <a:pt x="19" y="78"/>
                    <a:pt x="16" y="73"/>
                    <a:pt x="12" y="76"/>
                  </a:cubicBezTo>
                  <a:cubicBezTo>
                    <a:pt x="9" y="78"/>
                    <a:pt x="3" y="80"/>
                    <a:pt x="1" y="82"/>
                  </a:cubicBezTo>
                  <a:cubicBezTo>
                    <a:pt x="0" y="84"/>
                    <a:pt x="10" y="86"/>
                    <a:pt x="13" y="87"/>
                  </a:cubicBezTo>
                  <a:cubicBezTo>
                    <a:pt x="17" y="87"/>
                    <a:pt x="9" y="90"/>
                    <a:pt x="12" y="90"/>
                  </a:cubicBezTo>
                  <a:cubicBezTo>
                    <a:pt x="15" y="91"/>
                    <a:pt x="13" y="94"/>
                    <a:pt x="18" y="96"/>
                  </a:cubicBezTo>
                  <a:cubicBezTo>
                    <a:pt x="22" y="99"/>
                    <a:pt x="32" y="96"/>
                    <a:pt x="35" y="96"/>
                  </a:cubicBezTo>
                  <a:cubicBezTo>
                    <a:pt x="38" y="96"/>
                    <a:pt x="40" y="100"/>
                    <a:pt x="42" y="97"/>
                  </a:cubicBezTo>
                  <a:cubicBezTo>
                    <a:pt x="44" y="95"/>
                    <a:pt x="52" y="89"/>
                    <a:pt x="56" y="92"/>
                  </a:cubicBezTo>
                  <a:cubicBezTo>
                    <a:pt x="61" y="96"/>
                    <a:pt x="52" y="95"/>
                    <a:pt x="54" y="98"/>
                  </a:cubicBezTo>
                  <a:cubicBezTo>
                    <a:pt x="56" y="100"/>
                    <a:pt x="59" y="106"/>
                    <a:pt x="55" y="108"/>
                  </a:cubicBezTo>
                  <a:cubicBezTo>
                    <a:pt x="51" y="111"/>
                    <a:pt x="47" y="109"/>
                    <a:pt x="45" y="109"/>
                  </a:cubicBezTo>
                  <a:cubicBezTo>
                    <a:pt x="43" y="109"/>
                    <a:pt x="44" y="113"/>
                    <a:pt x="41" y="116"/>
                  </a:cubicBezTo>
                  <a:cubicBezTo>
                    <a:pt x="38" y="118"/>
                    <a:pt x="35" y="113"/>
                    <a:pt x="31" y="113"/>
                  </a:cubicBezTo>
                  <a:cubicBezTo>
                    <a:pt x="26" y="113"/>
                    <a:pt x="27" y="118"/>
                    <a:pt x="28" y="121"/>
                  </a:cubicBezTo>
                  <a:cubicBezTo>
                    <a:pt x="28" y="124"/>
                    <a:pt x="21" y="121"/>
                    <a:pt x="20" y="127"/>
                  </a:cubicBezTo>
                  <a:cubicBezTo>
                    <a:pt x="18" y="133"/>
                    <a:pt x="11" y="128"/>
                    <a:pt x="16" y="134"/>
                  </a:cubicBezTo>
                  <a:cubicBezTo>
                    <a:pt x="20" y="140"/>
                    <a:pt x="19" y="136"/>
                    <a:pt x="23" y="139"/>
                  </a:cubicBezTo>
                  <a:cubicBezTo>
                    <a:pt x="26" y="141"/>
                    <a:pt x="19" y="146"/>
                    <a:pt x="23" y="147"/>
                  </a:cubicBezTo>
                  <a:cubicBezTo>
                    <a:pt x="26" y="147"/>
                    <a:pt x="30" y="154"/>
                    <a:pt x="33" y="156"/>
                  </a:cubicBezTo>
                  <a:cubicBezTo>
                    <a:pt x="35" y="158"/>
                    <a:pt x="38" y="155"/>
                    <a:pt x="42" y="155"/>
                  </a:cubicBezTo>
                  <a:cubicBezTo>
                    <a:pt x="46" y="154"/>
                    <a:pt x="44" y="149"/>
                    <a:pt x="46" y="151"/>
                  </a:cubicBezTo>
                  <a:cubicBezTo>
                    <a:pt x="48" y="153"/>
                    <a:pt x="51" y="159"/>
                    <a:pt x="49" y="160"/>
                  </a:cubicBezTo>
                  <a:cubicBezTo>
                    <a:pt x="47" y="162"/>
                    <a:pt x="49" y="166"/>
                    <a:pt x="49" y="168"/>
                  </a:cubicBezTo>
                  <a:cubicBezTo>
                    <a:pt x="48" y="171"/>
                    <a:pt x="57" y="170"/>
                    <a:pt x="57" y="167"/>
                  </a:cubicBezTo>
                  <a:cubicBezTo>
                    <a:pt x="58" y="165"/>
                    <a:pt x="65" y="164"/>
                    <a:pt x="68" y="168"/>
                  </a:cubicBezTo>
                  <a:cubicBezTo>
                    <a:pt x="72" y="172"/>
                    <a:pt x="73" y="173"/>
                    <a:pt x="73" y="170"/>
                  </a:cubicBezTo>
                  <a:cubicBezTo>
                    <a:pt x="73" y="167"/>
                    <a:pt x="77" y="163"/>
                    <a:pt x="77" y="166"/>
                  </a:cubicBezTo>
                  <a:cubicBezTo>
                    <a:pt x="77" y="168"/>
                    <a:pt x="80" y="169"/>
                    <a:pt x="85" y="167"/>
                  </a:cubicBezTo>
                  <a:cubicBezTo>
                    <a:pt x="91" y="164"/>
                    <a:pt x="89" y="167"/>
                    <a:pt x="86" y="170"/>
                  </a:cubicBezTo>
                  <a:cubicBezTo>
                    <a:pt x="82" y="175"/>
                    <a:pt x="86" y="182"/>
                    <a:pt x="83" y="183"/>
                  </a:cubicBezTo>
                  <a:cubicBezTo>
                    <a:pt x="80" y="184"/>
                    <a:pt x="78" y="191"/>
                    <a:pt x="73" y="192"/>
                  </a:cubicBezTo>
                  <a:cubicBezTo>
                    <a:pt x="68" y="192"/>
                    <a:pt x="61" y="201"/>
                    <a:pt x="59" y="202"/>
                  </a:cubicBezTo>
                  <a:cubicBezTo>
                    <a:pt x="58" y="204"/>
                    <a:pt x="48" y="200"/>
                    <a:pt x="47" y="204"/>
                  </a:cubicBezTo>
                  <a:cubicBezTo>
                    <a:pt x="46" y="208"/>
                    <a:pt x="40" y="211"/>
                    <a:pt x="41" y="212"/>
                  </a:cubicBezTo>
                  <a:cubicBezTo>
                    <a:pt x="42" y="214"/>
                    <a:pt x="50" y="209"/>
                    <a:pt x="51" y="207"/>
                  </a:cubicBezTo>
                  <a:cubicBezTo>
                    <a:pt x="51" y="205"/>
                    <a:pt x="52" y="206"/>
                    <a:pt x="54" y="207"/>
                  </a:cubicBezTo>
                  <a:cubicBezTo>
                    <a:pt x="55" y="209"/>
                    <a:pt x="59" y="206"/>
                    <a:pt x="60" y="205"/>
                  </a:cubicBezTo>
                  <a:cubicBezTo>
                    <a:pt x="62" y="204"/>
                    <a:pt x="64" y="204"/>
                    <a:pt x="66" y="204"/>
                  </a:cubicBezTo>
                  <a:cubicBezTo>
                    <a:pt x="68" y="204"/>
                    <a:pt x="68" y="202"/>
                    <a:pt x="73" y="201"/>
                  </a:cubicBezTo>
                  <a:cubicBezTo>
                    <a:pt x="78" y="201"/>
                    <a:pt x="77" y="199"/>
                    <a:pt x="78" y="197"/>
                  </a:cubicBezTo>
                  <a:cubicBezTo>
                    <a:pt x="79" y="194"/>
                    <a:pt x="90" y="189"/>
                    <a:pt x="93" y="188"/>
                  </a:cubicBezTo>
                  <a:cubicBezTo>
                    <a:pt x="95" y="188"/>
                    <a:pt x="94" y="184"/>
                    <a:pt x="96" y="184"/>
                  </a:cubicBezTo>
                  <a:cubicBezTo>
                    <a:pt x="98" y="184"/>
                    <a:pt x="102" y="181"/>
                    <a:pt x="105" y="178"/>
                  </a:cubicBezTo>
                  <a:cubicBezTo>
                    <a:pt x="108" y="176"/>
                    <a:pt x="109" y="177"/>
                    <a:pt x="111" y="176"/>
                  </a:cubicBezTo>
                  <a:cubicBezTo>
                    <a:pt x="113" y="175"/>
                    <a:pt x="111" y="171"/>
                    <a:pt x="114" y="170"/>
                  </a:cubicBezTo>
                  <a:cubicBezTo>
                    <a:pt x="116" y="170"/>
                    <a:pt x="118" y="168"/>
                    <a:pt x="118" y="166"/>
                  </a:cubicBezTo>
                  <a:cubicBezTo>
                    <a:pt x="118" y="164"/>
                    <a:pt x="112" y="164"/>
                    <a:pt x="111" y="163"/>
                  </a:cubicBezTo>
                  <a:cubicBezTo>
                    <a:pt x="111" y="162"/>
                    <a:pt x="116" y="157"/>
                    <a:pt x="118" y="157"/>
                  </a:cubicBezTo>
                  <a:cubicBezTo>
                    <a:pt x="120" y="157"/>
                    <a:pt x="123" y="155"/>
                    <a:pt x="123" y="152"/>
                  </a:cubicBezTo>
                  <a:cubicBezTo>
                    <a:pt x="123" y="149"/>
                    <a:pt x="126" y="149"/>
                    <a:pt x="129" y="146"/>
                  </a:cubicBezTo>
                  <a:cubicBezTo>
                    <a:pt x="131" y="144"/>
                    <a:pt x="130" y="142"/>
                    <a:pt x="133" y="142"/>
                  </a:cubicBezTo>
                  <a:cubicBezTo>
                    <a:pt x="135" y="141"/>
                    <a:pt x="137" y="138"/>
                    <a:pt x="140" y="137"/>
                  </a:cubicBezTo>
                  <a:cubicBezTo>
                    <a:pt x="142" y="135"/>
                    <a:pt x="140" y="139"/>
                    <a:pt x="145" y="139"/>
                  </a:cubicBezTo>
                  <a:cubicBezTo>
                    <a:pt x="149" y="139"/>
                    <a:pt x="148" y="143"/>
                    <a:pt x="145" y="142"/>
                  </a:cubicBezTo>
                  <a:cubicBezTo>
                    <a:pt x="141" y="140"/>
                    <a:pt x="140" y="140"/>
                    <a:pt x="136" y="143"/>
                  </a:cubicBezTo>
                  <a:cubicBezTo>
                    <a:pt x="133" y="146"/>
                    <a:pt x="136" y="147"/>
                    <a:pt x="133" y="151"/>
                  </a:cubicBezTo>
                  <a:cubicBezTo>
                    <a:pt x="131" y="154"/>
                    <a:pt x="130" y="156"/>
                    <a:pt x="134" y="157"/>
                  </a:cubicBezTo>
                  <a:cubicBezTo>
                    <a:pt x="137" y="157"/>
                    <a:pt x="134" y="159"/>
                    <a:pt x="131" y="160"/>
                  </a:cubicBezTo>
                  <a:cubicBezTo>
                    <a:pt x="128" y="161"/>
                    <a:pt x="130" y="163"/>
                    <a:pt x="134" y="163"/>
                  </a:cubicBezTo>
                  <a:cubicBezTo>
                    <a:pt x="138" y="163"/>
                    <a:pt x="144" y="157"/>
                    <a:pt x="150" y="154"/>
                  </a:cubicBezTo>
                  <a:cubicBezTo>
                    <a:pt x="156" y="151"/>
                    <a:pt x="160" y="154"/>
                    <a:pt x="161" y="154"/>
                  </a:cubicBezTo>
                  <a:cubicBezTo>
                    <a:pt x="163" y="153"/>
                    <a:pt x="160" y="150"/>
                    <a:pt x="162" y="149"/>
                  </a:cubicBezTo>
                  <a:cubicBezTo>
                    <a:pt x="164" y="149"/>
                    <a:pt x="159" y="148"/>
                    <a:pt x="158" y="145"/>
                  </a:cubicBezTo>
                  <a:cubicBezTo>
                    <a:pt x="157" y="141"/>
                    <a:pt x="160" y="143"/>
                    <a:pt x="161" y="141"/>
                  </a:cubicBezTo>
                  <a:cubicBezTo>
                    <a:pt x="161" y="138"/>
                    <a:pt x="163" y="139"/>
                    <a:pt x="165" y="140"/>
                  </a:cubicBezTo>
                  <a:cubicBezTo>
                    <a:pt x="167" y="142"/>
                    <a:pt x="169" y="139"/>
                    <a:pt x="171" y="143"/>
                  </a:cubicBezTo>
                  <a:cubicBezTo>
                    <a:pt x="173" y="146"/>
                    <a:pt x="174" y="142"/>
                    <a:pt x="177" y="144"/>
                  </a:cubicBezTo>
                  <a:cubicBezTo>
                    <a:pt x="180" y="146"/>
                    <a:pt x="177" y="146"/>
                    <a:pt x="174" y="147"/>
                  </a:cubicBezTo>
                  <a:cubicBezTo>
                    <a:pt x="171" y="147"/>
                    <a:pt x="172" y="151"/>
                    <a:pt x="175" y="149"/>
                  </a:cubicBezTo>
                  <a:cubicBezTo>
                    <a:pt x="177" y="148"/>
                    <a:pt x="179" y="146"/>
                    <a:pt x="181" y="148"/>
                  </a:cubicBezTo>
                  <a:cubicBezTo>
                    <a:pt x="183" y="150"/>
                    <a:pt x="184" y="149"/>
                    <a:pt x="186" y="148"/>
                  </a:cubicBezTo>
                  <a:cubicBezTo>
                    <a:pt x="188" y="146"/>
                    <a:pt x="188" y="148"/>
                    <a:pt x="188" y="149"/>
                  </a:cubicBezTo>
                  <a:cubicBezTo>
                    <a:pt x="188" y="151"/>
                    <a:pt x="191" y="151"/>
                    <a:pt x="197" y="152"/>
                  </a:cubicBezTo>
                  <a:cubicBezTo>
                    <a:pt x="202" y="153"/>
                    <a:pt x="212" y="152"/>
                    <a:pt x="214" y="151"/>
                  </a:cubicBezTo>
                  <a:cubicBezTo>
                    <a:pt x="217" y="151"/>
                    <a:pt x="216" y="155"/>
                    <a:pt x="221" y="156"/>
                  </a:cubicBezTo>
                  <a:cubicBezTo>
                    <a:pt x="227" y="157"/>
                    <a:pt x="228" y="151"/>
                    <a:pt x="231" y="153"/>
                  </a:cubicBezTo>
                  <a:cubicBezTo>
                    <a:pt x="234" y="155"/>
                    <a:pt x="231" y="156"/>
                    <a:pt x="230" y="158"/>
                  </a:cubicBezTo>
                  <a:cubicBezTo>
                    <a:pt x="228" y="160"/>
                    <a:pt x="231" y="160"/>
                    <a:pt x="234" y="161"/>
                  </a:cubicBezTo>
                  <a:cubicBezTo>
                    <a:pt x="236" y="162"/>
                    <a:pt x="241" y="163"/>
                    <a:pt x="243" y="166"/>
                  </a:cubicBezTo>
                  <a:cubicBezTo>
                    <a:pt x="245" y="168"/>
                    <a:pt x="247" y="170"/>
                    <a:pt x="252" y="173"/>
                  </a:cubicBezTo>
                  <a:cubicBezTo>
                    <a:pt x="258" y="176"/>
                    <a:pt x="253" y="166"/>
                    <a:pt x="257" y="169"/>
                  </a:cubicBezTo>
                  <a:cubicBezTo>
                    <a:pt x="262" y="173"/>
                    <a:pt x="260" y="169"/>
                    <a:pt x="263" y="173"/>
                  </a:cubicBezTo>
                  <a:cubicBezTo>
                    <a:pt x="267" y="176"/>
                    <a:pt x="266" y="171"/>
                    <a:pt x="264" y="166"/>
                  </a:cubicBezTo>
                  <a:cubicBezTo>
                    <a:pt x="263" y="161"/>
                    <a:pt x="266" y="164"/>
                    <a:pt x="267" y="167"/>
                  </a:cubicBezTo>
                  <a:cubicBezTo>
                    <a:pt x="269" y="169"/>
                    <a:pt x="269" y="174"/>
                    <a:pt x="268" y="177"/>
                  </a:cubicBezTo>
                  <a:cubicBezTo>
                    <a:pt x="267" y="180"/>
                    <a:pt x="262" y="178"/>
                    <a:pt x="262" y="176"/>
                  </a:cubicBezTo>
                  <a:cubicBezTo>
                    <a:pt x="263" y="174"/>
                    <a:pt x="257" y="175"/>
                    <a:pt x="257" y="177"/>
                  </a:cubicBezTo>
                  <a:cubicBezTo>
                    <a:pt x="256" y="180"/>
                    <a:pt x="260" y="185"/>
                    <a:pt x="263" y="185"/>
                  </a:cubicBezTo>
                  <a:cubicBezTo>
                    <a:pt x="266" y="186"/>
                    <a:pt x="264" y="190"/>
                    <a:pt x="266" y="191"/>
                  </a:cubicBezTo>
                  <a:cubicBezTo>
                    <a:pt x="268" y="191"/>
                    <a:pt x="268" y="196"/>
                    <a:pt x="269" y="195"/>
                  </a:cubicBezTo>
                  <a:cubicBezTo>
                    <a:pt x="271" y="195"/>
                    <a:pt x="270" y="189"/>
                    <a:pt x="269" y="187"/>
                  </a:cubicBezTo>
                  <a:cubicBezTo>
                    <a:pt x="267" y="184"/>
                    <a:pt x="268" y="181"/>
                    <a:pt x="270" y="181"/>
                  </a:cubicBezTo>
                  <a:cubicBezTo>
                    <a:pt x="272" y="182"/>
                    <a:pt x="270" y="186"/>
                    <a:pt x="271" y="187"/>
                  </a:cubicBezTo>
                  <a:cubicBezTo>
                    <a:pt x="272" y="188"/>
                    <a:pt x="273" y="186"/>
                    <a:pt x="276" y="184"/>
                  </a:cubicBezTo>
                  <a:cubicBezTo>
                    <a:pt x="278" y="183"/>
                    <a:pt x="275" y="179"/>
                    <a:pt x="276" y="177"/>
                  </a:cubicBezTo>
                  <a:cubicBezTo>
                    <a:pt x="277" y="174"/>
                    <a:pt x="279" y="178"/>
                    <a:pt x="280" y="182"/>
                  </a:cubicBezTo>
                  <a:cubicBezTo>
                    <a:pt x="281" y="186"/>
                    <a:pt x="278" y="186"/>
                    <a:pt x="278" y="188"/>
                  </a:cubicBezTo>
                  <a:cubicBezTo>
                    <a:pt x="278" y="190"/>
                    <a:pt x="274" y="189"/>
                    <a:pt x="273" y="190"/>
                  </a:cubicBezTo>
                  <a:cubicBezTo>
                    <a:pt x="272" y="191"/>
                    <a:pt x="273" y="198"/>
                    <a:pt x="274" y="198"/>
                  </a:cubicBezTo>
                  <a:cubicBezTo>
                    <a:pt x="276" y="198"/>
                    <a:pt x="277" y="192"/>
                    <a:pt x="277" y="195"/>
                  </a:cubicBezTo>
                  <a:cubicBezTo>
                    <a:pt x="278" y="198"/>
                    <a:pt x="282" y="191"/>
                    <a:pt x="283" y="194"/>
                  </a:cubicBezTo>
                  <a:cubicBezTo>
                    <a:pt x="283" y="197"/>
                    <a:pt x="288" y="200"/>
                    <a:pt x="289" y="200"/>
                  </a:cubicBezTo>
                  <a:cubicBezTo>
                    <a:pt x="291" y="199"/>
                    <a:pt x="289" y="196"/>
                    <a:pt x="286" y="196"/>
                  </a:cubicBezTo>
                  <a:cubicBezTo>
                    <a:pt x="284" y="196"/>
                    <a:pt x="284" y="191"/>
                    <a:pt x="286" y="191"/>
                  </a:cubicBezTo>
                  <a:cubicBezTo>
                    <a:pt x="289" y="191"/>
                    <a:pt x="293" y="197"/>
                    <a:pt x="293" y="199"/>
                  </a:cubicBezTo>
                  <a:cubicBezTo>
                    <a:pt x="292" y="201"/>
                    <a:pt x="290" y="201"/>
                    <a:pt x="288" y="203"/>
                  </a:cubicBezTo>
                  <a:cubicBezTo>
                    <a:pt x="286" y="206"/>
                    <a:pt x="284" y="200"/>
                    <a:pt x="281" y="200"/>
                  </a:cubicBezTo>
                  <a:cubicBezTo>
                    <a:pt x="279" y="200"/>
                    <a:pt x="281" y="204"/>
                    <a:pt x="283" y="206"/>
                  </a:cubicBezTo>
                  <a:cubicBezTo>
                    <a:pt x="284" y="209"/>
                    <a:pt x="280" y="212"/>
                    <a:pt x="283" y="214"/>
                  </a:cubicBezTo>
                  <a:cubicBezTo>
                    <a:pt x="286" y="216"/>
                    <a:pt x="285" y="213"/>
                    <a:pt x="285" y="211"/>
                  </a:cubicBezTo>
                  <a:cubicBezTo>
                    <a:pt x="286" y="210"/>
                    <a:pt x="288" y="212"/>
                    <a:pt x="290" y="213"/>
                  </a:cubicBezTo>
                  <a:cubicBezTo>
                    <a:pt x="291" y="214"/>
                    <a:pt x="292" y="210"/>
                    <a:pt x="292" y="209"/>
                  </a:cubicBezTo>
                  <a:cubicBezTo>
                    <a:pt x="292" y="207"/>
                    <a:pt x="294" y="208"/>
                    <a:pt x="296" y="210"/>
                  </a:cubicBezTo>
                  <a:cubicBezTo>
                    <a:pt x="297" y="212"/>
                    <a:pt x="297" y="208"/>
                    <a:pt x="300" y="208"/>
                  </a:cubicBezTo>
                  <a:cubicBezTo>
                    <a:pt x="302" y="208"/>
                    <a:pt x="300" y="212"/>
                    <a:pt x="300" y="214"/>
                  </a:cubicBezTo>
                  <a:cubicBezTo>
                    <a:pt x="300" y="216"/>
                    <a:pt x="304" y="212"/>
                    <a:pt x="304" y="214"/>
                  </a:cubicBezTo>
                  <a:cubicBezTo>
                    <a:pt x="304" y="215"/>
                    <a:pt x="304" y="215"/>
                    <a:pt x="304" y="215"/>
                  </a:cubicBezTo>
                  <a:cubicBezTo>
                    <a:pt x="306" y="214"/>
                    <a:pt x="308" y="212"/>
                    <a:pt x="309" y="211"/>
                  </a:cubicBezTo>
                  <a:cubicBezTo>
                    <a:pt x="313" y="209"/>
                    <a:pt x="306" y="207"/>
                    <a:pt x="307" y="204"/>
                  </a:cubicBezTo>
                  <a:close/>
                </a:path>
              </a:pathLst>
            </a:custGeom>
            <a:solidFill>
              <a:srgbClr val="D20043"/>
            </a:solid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sp>
          <p:nvSpPr>
            <p:cNvPr id="2062" name="Google Shape;2062;p124"/>
            <p:cNvSpPr/>
            <p:nvPr/>
          </p:nvSpPr>
          <p:spPr>
            <a:xfrm>
              <a:off x="828675" y="1649413"/>
              <a:ext cx="66675" cy="63500"/>
            </a:xfrm>
            <a:custGeom>
              <a:avLst/>
              <a:gdLst/>
              <a:ahLst/>
              <a:cxnLst/>
              <a:rect l="l" t="t" r="r" b="b"/>
              <a:pathLst>
                <a:path w="24" h="23" extrusionOk="0">
                  <a:moveTo>
                    <a:pt x="20" y="2"/>
                  </a:moveTo>
                  <a:cubicBezTo>
                    <a:pt x="20" y="0"/>
                    <a:pt x="18" y="0"/>
                    <a:pt x="14" y="5"/>
                  </a:cubicBezTo>
                  <a:cubicBezTo>
                    <a:pt x="10" y="9"/>
                    <a:pt x="7" y="11"/>
                    <a:pt x="7" y="13"/>
                  </a:cubicBezTo>
                  <a:cubicBezTo>
                    <a:pt x="6" y="15"/>
                    <a:pt x="2" y="12"/>
                    <a:pt x="1" y="15"/>
                  </a:cubicBezTo>
                  <a:cubicBezTo>
                    <a:pt x="0" y="17"/>
                    <a:pt x="2" y="23"/>
                    <a:pt x="4" y="21"/>
                  </a:cubicBezTo>
                  <a:cubicBezTo>
                    <a:pt x="7" y="19"/>
                    <a:pt x="7" y="21"/>
                    <a:pt x="9" y="21"/>
                  </a:cubicBezTo>
                  <a:cubicBezTo>
                    <a:pt x="10" y="21"/>
                    <a:pt x="18" y="16"/>
                    <a:pt x="19" y="14"/>
                  </a:cubicBezTo>
                  <a:cubicBezTo>
                    <a:pt x="21" y="11"/>
                    <a:pt x="16" y="10"/>
                    <a:pt x="16" y="9"/>
                  </a:cubicBezTo>
                  <a:cubicBezTo>
                    <a:pt x="16" y="7"/>
                    <a:pt x="20" y="7"/>
                    <a:pt x="22" y="6"/>
                  </a:cubicBezTo>
                  <a:cubicBezTo>
                    <a:pt x="24" y="5"/>
                    <a:pt x="20" y="4"/>
                    <a:pt x="20" y="2"/>
                  </a:cubicBezTo>
                  <a:close/>
                </a:path>
              </a:pathLst>
            </a:custGeom>
            <a:grpFill/>
            <a:ln w="9525" cap="flat" cmpd="sng">
              <a:solidFill>
                <a:srgbClr val="FFFFFF"/>
              </a:solidFill>
              <a:prstDash val="solid"/>
              <a:miter lim="800000"/>
              <a:headEnd type="none" w="sm" len="sm"/>
              <a:tailEnd type="none" w="sm" len="sm"/>
            </a:ln>
          </p:spPr>
          <p:txBody>
            <a:bodyPr spcFirstLastPara="1" wrap="square" lIns="82275" tIns="41125" rIns="82275" bIns="41125" anchor="t" anchorCtr="0">
              <a:noAutofit/>
            </a:bodyPr>
            <a:lstStyle/>
            <a:p>
              <a:pPr marL="0" marR="0" lvl="0" indent="0" algn="l" rtl="0">
                <a:spcBef>
                  <a:spcPts val="0"/>
                </a:spcBef>
                <a:spcAft>
                  <a:spcPts val="0"/>
                </a:spcAft>
                <a:buNone/>
              </a:pPr>
              <a:endParaRPr sz="1600">
                <a:solidFill>
                  <a:srgbClr val="000000"/>
                </a:solidFill>
                <a:latin typeface="Montserrat" panose="00000500000000000000" pitchFamily="2" charset="0"/>
                <a:sym typeface="Arial"/>
              </a:endParaRPr>
            </a:p>
          </p:txBody>
        </p:sp>
      </p:grpSp>
      <p:sp>
        <p:nvSpPr>
          <p:cNvPr id="1875" name="Google Shape;1875;p124"/>
          <p:cNvSpPr txBox="1">
            <a:spLocks noGrp="1"/>
          </p:cNvSpPr>
          <p:nvPr>
            <p:ph type="title"/>
          </p:nvPr>
        </p:nvSpPr>
        <p:spPr>
          <a:prstGeom prst="rect">
            <a:avLst/>
          </a:prstGeom>
        </p:spPr>
        <p:txBody>
          <a:bodyPr spcFirstLastPara="1" wrap="square" lIns="0" tIns="91425" rIns="0" bIns="91425" anchor="t" anchorCtr="0">
            <a:noAutofit/>
          </a:bodyPr>
          <a:lstStyle/>
          <a:p>
            <a:pPr lvl="0"/>
            <a:r>
              <a:rPr lang="en-NZ"/>
              <a:t>Retail landscape is challenged with inflationary pressures</a:t>
            </a:r>
            <a:endParaRPr/>
          </a:p>
        </p:txBody>
      </p:sp>
      <p:sp>
        <p:nvSpPr>
          <p:cNvPr id="217" name="Subtitle 3">
            <a:extLst>
              <a:ext uri="{FF2B5EF4-FFF2-40B4-BE49-F238E27FC236}">
                <a16:creationId xmlns:a16="http://schemas.microsoft.com/office/drawing/2014/main" id="{3E024276-BEF9-C444-B939-A9E3B05C6457}"/>
              </a:ext>
            </a:extLst>
          </p:cNvPr>
          <p:cNvSpPr>
            <a:spLocks noGrp="1"/>
          </p:cNvSpPr>
          <p:nvPr>
            <p:ph type="subTitle" idx="2"/>
          </p:nvPr>
        </p:nvSpPr>
        <p:spPr/>
        <p:txBody>
          <a:bodyPr/>
          <a:lstStyle/>
          <a:p>
            <a:r>
              <a:rPr lang="en-US" sz="1300" b="1">
                <a:solidFill>
                  <a:schemeClr val="tx1"/>
                </a:solidFill>
              </a:rPr>
              <a:t> % change in latest average FMCG price (P) vs Q4 ’21 volume (V)/ units (U)</a:t>
            </a:r>
          </a:p>
          <a:p>
            <a:endParaRPr lang="en-US" sz="1300" b="1">
              <a:solidFill>
                <a:schemeClr val="tx1"/>
              </a:solidFill>
            </a:endParaRPr>
          </a:p>
        </p:txBody>
      </p:sp>
      <p:sp>
        <p:nvSpPr>
          <p:cNvPr id="2064" name="Google Shape;2064;p124"/>
          <p:cNvSpPr txBox="1"/>
          <p:nvPr/>
        </p:nvSpPr>
        <p:spPr>
          <a:xfrm>
            <a:off x="354650" y="1908632"/>
            <a:ext cx="1110256" cy="474000"/>
          </a:xfrm>
          <a:prstGeom prst="rect">
            <a:avLst/>
          </a:prstGeom>
          <a:noFill/>
          <a:ln>
            <a:noFill/>
          </a:ln>
        </p:spPr>
        <p:txBody>
          <a:bodyPr spcFirstLastPara="1" wrap="square" lIns="0" tIns="91425" rIns="0" bIns="91425" anchor="t" anchorCtr="0">
            <a:noAutofit/>
          </a:bodyPr>
          <a:lstStyle/>
          <a:p>
            <a:pPr lvl="0">
              <a:spcAft>
                <a:spcPts val="600"/>
              </a:spcAft>
            </a:pPr>
            <a:r>
              <a:rPr lang="en-NZ" sz="1000" b="1">
                <a:latin typeface="Montserrat" panose="00000500000000000000" pitchFamily="2" charset="0"/>
                <a:ea typeface="Montserrat"/>
                <a:cs typeface="Montserrat"/>
                <a:sym typeface="Montserrat"/>
              </a:rPr>
              <a:t>P: 7% | </a:t>
            </a:r>
            <a:r>
              <a:rPr lang="en" sz="1000" b="1">
                <a:solidFill>
                  <a:srgbClr val="D20043"/>
                </a:solidFill>
                <a:latin typeface="Montserrat"/>
                <a:ea typeface="Montserrat"/>
                <a:cs typeface="Montserrat"/>
                <a:sym typeface="Montserrat"/>
              </a:rPr>
              <a:t>V </a:t>
            </a:r>
            <a:r>
              <a:rPr lang="en-NZ" sz="1000" b="1">
                <a:solidFill>
                  <a:srgbClr val="D20043"/>
                </a:solidFill>
                <a:latin typeface="Montserrat" panose="00000500000000000000" pitchFamily="2" charset="0"/>
                <a:ea typeface="Montserrat"/>
                <a:cs typeface="Montserrat"/>
                <a:sym typeface="Montserrat"/>
              </a:rPr>
              <a:t>: -2%</a:t>
            </a:r>
            <a:br>
              <a:rPr lang="en-NZ" sz="1000">
                <a:solidFill>
                  <a:srgbClr val="D20043"/>
                </a:solidFill>
                <a:latin typeface="Montserrat" panose="00000500000000000000" pitchFamily="2" charset="0"/>
                <a:ea typeface="Montserrat Light"/>
                <a:cs typeface="Montserrat Light"/>
                <a:sym typeface="Montserrat Light"/>
              </a:rPr>
            </a:br>
            <a:r>
              <a:rPr lang="en-NZ" sz="1000">
                <a:latin typeface="Montserrat" panose="00000500000000000000" pitchFamily="2" charset="0"/>
                <a:ea typeface="Montserrat Light"/>
                <a:cs typeface="Montserrat Light"/>
                <a:sym typeface="Montserrat Light"/>
              </a:rPr>
              <a:t>United States</a:t>
            </a:r>
            <a:endParaRPr lang="en-NZ" sz="1000" b="1">
              <a:latin typeface="Montserrat" panose="00000500000000000000" pitchFamily="2" charset="0"/>
              <a:ea typeface="Montserrat"/>
              <a:cs typeface="Montserrat"/>
              <a:sym typeface="Montserrat"/>
            </a:endParaRPr>
          </a:p>
        </p:txBody>
      </p:sp>
      <p:sp>
        <p:nvSpPr>
          <p:cNvPr id="2066" name="Google Shape;2066;p124"/>
          <p:cNvSpPr txBox="1"/>
          <p:nvPr/>
        </p:nvSpPr>
        <p:spPr>
          <a:xfrm>
            <a:off x="354650" y="2376307"/>
            <a:ext cx="1110256" cy="4740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600"/>
              </a:spcAft>
              <a:buNone/>
            </a:pPr>
            <a:r>
              <a:rPr lang="en" sz="1000" b="1">
                <a:latin typeface="Montserrat" panose="00000500000000000000" pitchFamily="2" charset="0"/>
                <a:ea typeface="Montserrat"/>
                <a:cs typeface="Montserrat"/>
                <a:sym typeface="Montserrat"/>
              </a:rPr>
              <a:t>P</a:t>
            </a:r>
            <a:r>
              <a:rPr lang="en" sz="1000" b="1">
                <a:solidFill>
                  <a:srgbClr val="000000"/>
                </a:solidFill>
                <a:latin typeface="Montserrat" panose="00000500000000000000" pitchFamily="2" charset="0"/>
                <a:ea typeface="Montserrat"/>
                <a:cs typeface="Montserrat"/>
                <a:sym typeface="Montserrat"/>
              </a:rPr>
              <a:t>: 10% | </a:t>
            </a:r>
            <a:r>
              <a:rPr lang="en" sz="1000" b="1">
                <a:solidFill>
                  <a:schemeClr val="accent2"/>
                </a:solidFill>
                <a:latin typeface="Montserrat" panose="00000500000000000000" pitchFamily="2" charset="0"/>
                <a:ea typeface="Montserrat"/>
                <a:cs typeface="Montserrat"/>
                <a:sym typeface="Montserrat"/>
              </a:rPr>
              <a:t>V: 7%</a:t>
            </a:r>
            <a:br>
              <a:rPr lang="en" sz="1000">
                <a:solidFill>
                  <a:schemeClr val="accent2"/>
                </a:solidFill>
                <a:latin typeface="Montserrat" panose="00000500000000000000" pitchFamily="2" charset="0"/>
                <a:ea typeface="Montserrat Light"/>
                <a:cs typeface="Montserrat Light"/>
                <a:sym typeface="Montserrat Light"/>
              </a:rPr>
            </a:br>
            <a:r>
              <a:rPr lang="en" sz="1000">
                <a:solidFill>
                  <a:srgbClr val="000000"/>
                </a:solidFill>
                <a:latin typeface="Montserrat" panose="00000500000000000000" pitchFamily="2" charset="0"/>
                <a:ea typeface="Montserrat Light"/>
                <a:cs typeface="Montserrat Light"/>
                <a:sym typeface="Montserrat Light"/>
              </a:rPr>
              <a:t>Mexico</a:t>
            </a:r>
            <a:endParaRPr sz="1000" b="1">
              <a:latin typeface="Montserrat" panose="00000500000000000000" pitchFamily="2" charset="0"/>
              <a:ea typeface="Montserrat"/>
              <a:cs typeface="Montserrat"/>
              <a:sym typeface="Montserrat"/>
            </a:endParaRPr>
          </a:p>
        </p:txBody>
      </p:sp>
      <p:sp>
        <p:nvSpPr>
          <p:cNvPr id="2068" name="Google Shape;2068;p124"/>
          <p:cNvSpPr txBox="1"/>
          <p:nvPr/>
        </p:nvSpPr>
        <p:spPr>
          <a:xfrm>
            <a:off x="354650" y="2850957"/>
            <a:ext cx="1110256" cy="4740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600"/>
              </a:spcAft>
              <a:buNone/>
            </a:pPr>
            <a:r>
              <a:rPr lang="en" sz="1000" b="1">
                <a:solidFill>
                  <a:srgbClr val="000000"/>
                </a:solidFill>
                <a:latin typeface="Montserrat" panose="00000500000000000000" pitchFamily="2" charset="0"/>
                <a:ea typeface="Montserrat"/>
                <a:cs typeface="Montserrat"/>
                <a:sym typeface="Montserrat"/>
              </a:rPr>
              <a:t>P: 5% | </a:t>
            </a:r>
            <a:r>
              <a:rPr lang="en" sz="1000" b="1">
                <a:solidFill>
                  <a:schemeClr val="accent2"/>
                </a:solidFill>
                <a:latin typeface="Montserrat" panose="00000500000000000000" pitchFamily="2" charset="0"/>
                <a:ea typeface="Montserrat"/>
                <a:cs typeface="Montserrat"/>
                <a:sym typeface="Montserrat"/>
              </a:rPr>
              <a:t>V: 18%</a:t>
            </a:r>
            <a:br>
              <a:rPr lang="en" sz="1000">
                <a:solidFill>
                  <a:schemeClr val="accent2"/>
                </a:solidFill>
                <a:latin typeface="Montserrat" panose="00000500000000000000" pitchFamily="2" charset="0"/>
                <a:ea typeface="Montserrat Light"/>
                <a:cs typeface="Montserrat Light"/>
                <a:sym typeface="Montserrat Light"/>
              </a:rPr>
            </a:br>
            <a:r>
              <a:rPr lang="en" sz="1000">
                <a:solidFill>
                  <a:srgbClr val="000000"/>
                </a:solidFill>
                <a:latin typeface="Montserrat" panose="00000500000000000000" pitchFamily="2" charset="0"/>
                <a:ea typeface="Montserrat Light"/>
                <a:cs typeface="Montserrat Light"/>
                <a:sym typeface="Montserrat Light"/>
              </a:rPr>
              <a:t>Colombia</a:t>
            </a:r>
            <a:endParaRPr sz="1000" b="1">
              <a:latin typeface="Montserrat" panose="00000500000000000000" pitchFamily="2" charset="0"/>
              <a:ea typeface="Montserrat"/>
              <a:cs typeface="Montserrat"/>
              <a:sym typeface="Montserrat"/>
            </a:endParaRPr>
          </a:p>
        </p:txBody>
      </p:sp>
      <p:sp>
        <p:nvSpPr>
          <p:cNvPr id="2070" name="Google Shape;2070;p124"/>
          <p:cNvSpPr txBox="1"/>
          <p:nvPr/>
        </p:nvSpPr>
        <p:spPr>
          <a:xfrm>
            <a:off x="354650" y="3318632"/>
            <a:ext cx="1110256" cy="4740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600"/>
              </a:spcAft>
              <a:buNone/>
            </a:pPr>
            <a:r>
              <a:rPr lang="en" sz="1000" b="1">
                <a:solidFill>
                  <a:srgbClr val="000000"/>
                </a:solidFill>
                <a:latin typeface="Montserrat" panose="00000500000000000000" pitchFamily="2" charset="0"/>
                <a:ea typeface="Montserrat"/>
                <a:cs typeface="Montserrat"/>
                <a:sym typeface="Montserrat"/>
              </a:rPr>
              <a:t>P: </a:t>
            </a:r>
            <a:r>
              <a:rPr lang="en" sz="1000" b="1">
                <a:latin typeface="Montserrat" panose="00000500000000000000" pitchFamily="2" charset="0"/>
                <a:ea typeface="Montserrat"/>
                <a:cs typeface="Montserrat"/>
                <a:sym typeface="Montserrat"/>
              </a:rPr>
              <a:t>9</a:t>
            </a:r>
            <a:r>
              <a:rPr lang="en" sz="1000" b="1">
                <a:solidFill>
                  <a:srgbClr val="000000"/>
                </a:solidFill>
                <a:latin typeface="Montserrat" panose="00000500000000000000" pitchFamily="2" charset="0"/>
                <a:ea typeface="Montserrat"/>
                <a:cs typeface="Montserrat"/>
                <a:sym typeface="Montserrat"/>
              </a:rPr>
              <a:t>% | </a:t>
            </a:r>
            <a:r>
              <a:rPr lang="en" sz="1000" b="1">
                <a:solidFill>
                  <a:srgbClr val="D20043"/>
                </a:solidFill>
                <a:latin typeface="Montserrat" panose="00000500000000000000" pitchFamily="2" charset="0"/>
                <a:ea typeface="Montserrat"/>
                <a:cs typeface="Montserrat"/>
                <a:sym typeface="Montserrat"/>
              </a:rPr>
              <a:t>V: -2%</a:t>
            </a:r>
            <a:br>
              <a:rPr lang="en" sz="1000">
                <a:solidFill>
                  <a:srgbClr val="D20043"/>
                </a:solidFill>
                <a:latin typeface="Montserrat" panose="00000500000000000000" pitchFamily="2" charset="0"/>
                <a:ea typeface="Montserrat Light"/>
                <a:cs typeface="Montserrat Light"/>
                <a:sym typeface="Montserrat Light"/>
              </a:rPr>
            </a:br>
            <a:r>
              <a:rPr lang="en" sz="1000">
                <a:solidFill>
                  <a:srgbClr val="000000"/>
                </a:solidFill>
                <a:latin typeface="Montserrat" panose="00000500000000000000" pitchFamily="2" charset="0"/>
                <a:ea typeface="Montserrat Light"/>
                <a:cs typeface="Montserrat Light"/>
                <a:sym typeface="Montserrat Light"/>
              </a:rPr>
              <a:t>Brazil</a:t>
            </a:r>
            <a:endParaRPr sz="1000" b="1">
              <a:latin typeface="Montserrat" panose="00000500000000000000" pitchFamily="2" charset="0"/>
              <a:ea typeface="Montserrat"/>
              <a:cs typeface="Montserrat"/>
              <a:sym typeface="Montserrat"/>
            </a:endParaRPr>
          </a:p>
        </p:txBody>
      </p:sp>
      <p:sp>
        <p:nvSpPr>
          <p:cNvPr id="2072" name="Google Shape;2072;p124"/>
          <p:cNvSpPr txBox="1"/>
          <p:nvPr/>
        </p:nvSpPr>
        <p:spPr>
          <a:xfrm>
            <a:off x="354650" y="3793282"/>
            <a:ext cx="1110256" cy="4740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600"/>
              </a:spcAft>
              <a:buNone/>
            </a:pPr>
            <a:r>
              <a:rPr lang="en" sz="1000" b="1">
                <a:latin typeface="Montserrat" panose="00000500000000000000" pitchFamily="2" charset="0"/>
                <a:ea typeface="Montserrat"/>
                <a:cs typeface="Montserrat"/>
                <a:sym typeface="Montserrat"/>
              </a:rPr>
              <a:t>P: 11</a:t>
            </a:r>
            <a:r>
              <a:rPr lang="en" sz="1000" b="1">
                <a:solidFill>
                  <a:srgbClr val="000000"/>
                </a:solidFill>
                <a:latin typeface="Montserrat" panose="00000500000000000000" pitchFamily="2" charset="0"/>
                <a:ea typeface="Montserrat"/>
                <a:cs typeface="Montserrat"/>
                <a:sym typeface="Montserrat"/>
              </a:rPr>
              <a:t>% | </a:t>
            </a:r>
            <a:r>
              <a:rPr lang="en" sz="1000" b="1">
                <a:solidFill>
                  <a:schemeClr val="accent2"/>
                </a:solidFill>
                <a:latin typeface="Montserrat" panose="00000500000000000000" pitchFamily="2" charset="0"/>
                <a:ea typeface="Montserrat"/>
                <a:cs typeface="Montserrat"/>
                <a:sym typeface="Montserrat"/>
              </a:rPr>
              <a:t>V: 10%</a:t>
            </a:r>
            <a:br>
              <a:rPr lang="en" sz="1000">
                <a:solidFill>
                  <a:schemeClr val="accent2"/>
                </a:solidFill>
                <a:latin typeface="Montserrat" panose="00000500000000000000" pitchFamily="2" charset="0"/>
                <a:ea typeface="Montserrat Light"/>
                <a:cs typeface="Montserrat Light"/>
                <a:sym typeface="Montserrat Light"/>
              </a:rPr>
            </a:br>
            <a:r>
              <a:rPr lang="en" sz="1000">
                <a:solidFill>
                  <a:srgbClr val="000000"/>
                </a:solidFill>
                <a:latin typeface="Montserrat" panose="00000500000000000000" pitchFamily="2" charset="0"/>
                <a:ea typeface="Montserrat Light"/>
                <a:cs typeface="Montserrat Light"/>
                <a:sym typeface="Montserrat Light"/>
              </a:rPr>
              <a:t>Chile</a:t>
            </a:r>
            <a:endParaRPr sz="1000" b="1">
              <a:latin typeface="Montserrat" panose="00000500000000000000" pitchFamily="2" charset="0"/>
              <a:ea typeface="Montserrat"/>
              <a:cs typeface="Montserrat"/>
              <a:sym typeface="Montserrat"/>
            </a:endParaRPr>
          </a:p>
        </p:txBody>
      </p:sp>
      <p:sp>
        <p:nvSpPr>
          <p:cNvPr id="2074" name="Google Shape;2074;p124"/>
          <p:cNvSpPr txBox="1"/>
          <p:nvPr/>
        </p:nvSpPr>
        <p:spPr>
          <a:xfrm>
            <a:off x="354650" y="4260957"/>
            <a:ext cx="1110256" cy="4740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600"/>
              </a:spcAft>
              <a:buNone/>
            </a:pPr>
            <a:r>
              <a:rPr lang="en" sz="1000" b="1">
                <a:solidFill>
                  <a:srgbClr val="000000"/>
                </a:solidFill>
                <a:latin typeface="Montserrat" panose="00000500000000000000" pitchFamily="2" charset="0"/>
                <a:ea typeface="Montserrat"/>
                <a:cs typeface="Montserrat"/>
                <a:sym typeface="Montserrat"/>
              </a:rPr>
              <a:t>P: </a:t>
            </a:r>
            <a:r>
              <a:rPr lang="en" sz="1000" b="1">
                <a:latin typeface="Montserrat" panose="00000500000000000000" pitchFamily="2" charset="0"/>
                <a:ea typeface="Montserrat"/>
                <a:cs typeface="Montserrat"/>
                <a:sym typeface="Montserrat"/>
              </a:rPr>
              <a:t>4</a:t>
            </a:r>
            <a:r>
              <a:rPr lang="en" sz="1000" b="1">
                <a:solidFill>
                  <a:srgbClr val="000000"/>
                </a:solidFill>
                <a:latin typeface="Montserrat" panose="00000500000000000000" pitchFamily="2" charset="0"/>
                <a:ea typeface="Montserrat"/>
                <a:cs typeface="Montserrat"/>
                <a:sym typeface="Montserrat"/>
              </a:rPr>
              <a:t>% | </a:t>
            </a:r>
            <a:r>
              <a:rPr lang="en" sz="1000" b="1">
                <a:solidFill>
                  <a:srgbClr val="D20043"/>
                </a:solidFill>
                <a:latin typeface="Montserrat" panose="00000500000000000000" pitchFamily="2" charset="0"/>
                <a:ea typeface="Montserrat"/>
                <a:cs typeface="Montserrat"/>
                <a:sym typeface="Montserrat"/>
              </a:rPr>
              <a:t>V: -3%</a:t>
            </a:r>
            <a:br>
              <a:rPr lang="en" sz="1000">
                <a:solidFill>
                  <a:srgbClr val="000000"/>
                </a:solidFill>
                <a:latin typeface="Montserrat" panose="00000500000000000000" pitchFamily="2" charset="0"/>
                <a:ea typeface="Montserrat Light"/>
                <a:cs typeface="Montserrat Light"/>
                <a:sym typeface="Montserrat Light"/>
              </a:rPr>
            </a:br>
            <a:r>
              <a:rPr lang="en" sz="1000">
                <a:solidFill>
                  <a:srgbClr val="000000"/>
                </a:solidFill>
                <a:latin typeface="Montserrat" panose="00000500000000000000" pitchFamily="2" charset="0"/>
                <a:ea typeface="Montserrat Light"/>
                <a:cs typeface="Montserrat Light"/>
                <a:sym typeface="Montserrat Light"/>
              </a:rPr>
              <a:t>United Kingdom</a:t>
            </a:r>
            <a:endParaRPr sz="1000" b="1">
              <a:latin typeface="Montserrat" panose="00000500000000000000" pitchFamily="2" charset="0"/>
              <a:ea typeface="Montserrat"/>
              <a:cs typeface="Montserrat"/>
              <a:sym typeface="Montserrat"/>
            </a:endParaRPr>
          </a:p>
        </p:txBody>
      </p:sp>
      <p:sp>
        <p:nvSpPr>
          <p:cNvPr id="2076" name="Google Shape;2076;p124"/>
          <p:cNvSpPr txBox="1"/>
          <p:nvPr/>
        </p:nvSpPr>
        <p:spPr>
          <a:xfrm>
            <a:off x="354650" y="1439450"/>
            <a:ext cx="1110256" cy="474000"/>
          </a:xfrm>
          <a:prstGeom prst="rect">
            <a:avLst/>
          </a:prstGeom>
          <a:noFill/>
          <a:ln>
            <a:noFill/>
          </a:ln>
        </p:spPr>
        <p:txBody>
          <a:bodyPr spcFirstLastPara="1" wrap="square" lIns="0" tIns="91425" rIns="0" bIns="91425" anchor="t" anchorCtr="0">
            <a:noAutofit/>
          </a:bodyPr>
          <a:lstStyle/>
          <a:p>
            <a:pPr>
              <a:spcAft>
                <a:spcPts val="600"/>
              </a:spcAft>
            </a:pPr>
            <a:r>
              <a:rPr lang="en" sz="1000" b="1">
                <a:latin typeface="Montserrat"/>
                <a:ea typeface="Montserrat"/>
                <a:cs typeface="Montserrat"/>
                <a:sym typeface="Montserrat"/>
              </a:rPr>
              <a:t>P: 6</a:t>
            </a:r>
            <a:r>
              <a:rPr lang="en" sz="1000" b="1">
                <a:solidFill>
                  <a:srgbClr val="000000"/>
                </a:solidFill>
                <a:latin typeface="Montserrat"/>
                <a:ea typeface="Montserrat"/>
                <a:cs typeface="Montserrat"/>
                <a:sym typeface="Montserrat"/>
              </a:rPr>
              <a:t>%</a:t>
            </a:r>
            <a:r>
              <a:rPr lang="en" sz="1000" b="1">
                <a:latin typeface="Montserrat"/>
                <a:ea typeface="Montserrat"/>
                <a:cs typeface="Montserrat"/>
                <a:sym typeface="Montserrat"/>
              </a:rPr>
              <a:t> | </a:t>
            </a:r>
            <a:r>
              <a:rPr lang="en" sz="1000" b="1">
                <a:solidFill>
                  <a:srgbClr val="D20043"/>
                </a:solidFill>
                <a:latin typeface="Montserrat"/>
                <a:ea typeface="Montserrat"/>
                <a:cs typeface="Montserrat"/>
                <a:sym typeface="Montserrat"/>
              </a:rPr>
              <a:t>V: -4%</a:t>
            </a:r>
            <a:br>
              <a:rPr lang="en" sz="1000">
                <a:solidFill>
                  <a:srgbClr val="D20043"/>
                </a:solidFill>
                <a:latin typeface="Montserrat" panose="00000500000000000000" pitchFamily="2" charset="0"/>
                <a:ea typeface="Montserrat Light"/>
                <a:cs typeface="Montserrat Light"/>
              </a:rPr>
            </a:br>
            <a:r>
              <a:rPr lang="en" sz="1000">
                <a:solidFill>
                  <a:srgbClr val="000000"/>
                </a:solidFill>
                <a:latin typeface="Montserrat"/>
                <a:ea typeface="Montserrat Light"/>
                <a:cs typeface="Montserrat Light"/>
                <a:sym typeface="Montserrat Light"/>
              </a:rPr>
              <a:t>Canada</a:t>
            </a:r>
            <a:endParaRPr sz="1000" b="1">
              <a:latin typeface="Montserrat"/>
              <a:ea typeface="Montserrat"/>
              <a:cs typeface="Montserrat"/>
              <a:sym typeface="Montserrat"/>
            </a:endParaRPr>
          </a:p>
        </p:txBody>
      </p:sp>
      <p:sp>
        <p:nvSpPr>
          <p:cNvPr id="205" name="Google Shape;2064;p124">
            <a:extLst>
              <a:ext uri="{FF2B5EF4-FFF2-40B4-BE49-F238E27FC236}">
                <a16:creationId xmlns:a16="http://schemas.microsoft.com/office/drawing/2014/main" id="{E90C95DE-3CF7-B945-88C4-253B7F074A0C}"/>
              </a:ext>
            </a:extLst>
          </p:cNvPr>
          <p:cNvSpPr txBox="1"/>
          <p:nvPr/>
        </p:nvSpPr>
        <p:spPr>
          <a:xfrm>
            <a:off x="7679094" y="1908632"/>
            <a:ext cx="1110256" cy="474000"/>
          </a:xfrm>
          <a:prstGeom prst="rect">
            <a:avLst/>
          </a:prstGeom>
          <a:noFill/>
          <a:ln>
            <a:noFill/>
          </a:ln>
        </p:spPr>
        <p:txBody>
          <a:bodyPr spcFirstLastPara="1" wrap="square" lIns="0" tIns="91425" rIns="0" bIns="91425" anchor="t" anchorCtr="0">
            <a:noAutofit/>
          </a:bodyPr>
          <a:lstStyle/>
          <a:p>
            <a:pPr lvl="0">
              <a:spcAft>
                <a:spcPts val="600"/>
              </a:spcAft>
            </a:pPr>
            <a:r>
              <a:rPr lang="en-NZ" sz="1000" b="1">
                <a:latin typeface="Montserrat" panose="00000500000000000000" pitchFamily="2" charset="0"/>
                <a:ea typeface="Montserrat"/>
                <a:cs typeface="Montserrat"/>
                <a:sym typeface="Montserrat"/>
              </a:rPr>
              <a:t>P: 2% | </a:t>
            </a:r>
            <a:r>
              <a:rPr lang="en-NZ" sz="1000" b="1">
                <a:solidFill>
                  <a:srgbClr val="D20043"/>
                </a:solidFill>
                <a:latin typeface="Montserrat" panose="00000500000000000000" pitchFamily="2" charset="0"/>
                <a:ea typeface="Montserrat"/>
                <a:cs typeface="Montserrat"/>
                <a:sym typeface="Montserrat"/>
              </a:rPr>
              <a:t>U: -3% </a:t>
            </a:r>
            <a:br>
              <a:rPr lang="en-NZ" sz="1000">
                <a:latin typeface="Montserrat" panose="00000500000000000000" pitchFamily="2" charset="0"/>
                <a:ea typeface="Montserrat Light"/>
                <a:cs typeface="Montserrat Light"/>
                <a:sym typeface="Montserrat Light"/>
              </a:rPr>
            </a:br>
            <a:r>
              <a:rPr lang="en-NZ" sz="1000">
                <a:latin typeface="Montserrat" panose="00000500000000000000" pitchFamily="2" charset="0"/>
                <a:ea typeface="Montserrat Light"/>
                <a:cs typeface="Montserrat Light"/>
                <a:sym typeface="Montserrat Light"/>
              </a:rPr>
              <a:t>China</a:t>
            </a:r>
            <a:endParaRPr lang="en-NZ" sz="1000" b="1">
              <a:latin typeface="Montserrat" panose="00000500000000000000" pitchFamily="2" charset="0"/>
              <a:ea typeface="Montserrat"/>
              <a:cs typeface="Montserrat"/>
              <a:sym typeface="Montserrat"/>
            </a:endParaRPr>
          </a:p>
        </p:txBody>
      </p:sp>
      <p:sp>
        <p:nvSpPr>
          <p:cNvPr id="206" name="Google Shape;2066;p124">
            <a:extLst>
              <a:ext uri="{FF2B5EF4-FFF2-40B4-BE49-F238E27FC236}">
                <a16:creationId xmlns:a16="http://schemas.microsoft.com/office/drawing/2014/main" id="{E042CF05-83C1-3E4C-BC27-CEB98EB109C4}"/>
              </a:ext>
            </a:extLst>
          </p:cNvPr>
          <p:cNvSpPr txBox="1"/>
          <p:nvPr/>
        </p:nvSpPr>
        <p:spPr>
          <a:xfrm>
            <a:off x="7679094" y="2376307"/>
            <a:ext cx="1110256" cy="4740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600"/>
              </a:spcAft>
              <a:buNone/>
            </a:pPr>
            <a:r>
              <a:rPr lang="en" sz="1000" b="1">
                <a:solidFill>
                  <a:srgbClr val="000000"/>
                </a:solidFill>
                <a:latin typeface="Montserrat" panose="00000500000000000000" pitchFamily="2" charset="0"/>
                <a:ea typeface="Montserrat"/>
                <a:cs typeface="Montserrat"/>
                <a:sym typeface="Montserrat"/>
              </a:rPr>
              <a:t>P: 3% | </a:t>
            </a:r>
            <a:r>
              <a:rPr lang="en" sz="1000" b="1">
                <a:solidFill>
                  <a:srgbClr val="D20043"/>
                </a:solidFill>
                <a:latin typeface="Montserrat" panose="00000500000000000000" pitchFamily="2" charset="0"/>
                <a:ea typeface="Montserrat"/>
                <a:cs typeface="Montserrat"/>
                <a:sym typeface="Montserrat"/>
              </a:rPr>
              <a:t>U: -2% </a:t>
            </a:r>
            <a:br>
              <a:rPr lang="en" sz="1000">
                <a:solidFill>
                  <a:srgbClr val="D20043"/>
                </a:solidFill>
                <a:latin typeface="Montserrat" panose="00000500000000000000" pitchFamily="2" charset="0"/>
                <a:ea typeface="Montserrat Light"/>
                <a:cs typeface="Montserrat Light"/>
                <a:sym typeface="Montserrat Light"/>
              </a:rPr>
            </a:br>
            <a:r>
              <a:rPr lang="en" sz="1000">
                <a:solidFill>
                  <a:srgbClr val="000000"/>
                </a:solidFill>
                <a:latin typeface="Montserrat" panose="00000500000000000000" pitchFamily="2" charset="0"/>
                <a:ea typeface="Montserrat Light"/>
                <a:cs typeface="Montserrat Light"/>
                <a:sym typeface="Montserrat Light"/>
              </a:rPr>
              <a:t>Singapore</a:t>
            </a:r>
            <a:endParaRPr sz="1000" b="1">
              <a:latin typeface="Montserrat" panose="00000500000000000000" pitchFamily="2" charset="0"/>
              <a:ea typeface="Montserrat"/>
              <a:cs typeface="Montserrat"/>
              <a:sym typeface="Montserrat"/>
            </a:endParaRPr>
          </a:p>
        </p:txBody>
      </p:sp>
      <p:sp>
        <p:nvSpPr>
          <p:cNvPr id="207" name="Google Shape;2068;p124">
            <a:extLst>
              <a:ext uri="{FF2B5EF4-FFF2-40B4-BE49-F238E27FC236}">
                <a16:creationId xmlns:a16="http://schemas.microsoft.com/office/drawing/2014/main" id="{029F382D-11D5-AE44-A78F-310269169747}"/>
              </a:ext>
            </a:extLst>
          </p:cNvPr>
          <p:cNvSpPr txBox="1"/>
          <p:nvPr/>
        </p:nvSpPr>
        <p:spPr>
          <a:xfrm>
            <a:off x="7679094" y="2850957"/>
            <a:ext cx="1110256" cy="4740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600"/>
              </a:spcAft>
              <a:buNone/>
            </a:pPr>
            <a:r>
              <a:rPr lang="en" sz="1000" b="1">
                <a:latin typeface="Montserrat" panose="00000500000000000000" pitchFamily="2" charset="0"/>
                <a:ea typeface="Montserrat"/>
                <a:cs typeface="Montserrat"/>
                <a:sym typeface="Montserrat"/>
              </a:rPr>
              <a:t>P</a:t>
            </a:r>
            <a:r>
              <a:rPr lang="en" sz="1000" b="1">
                <a:solidFill>
                  <a:srgbClr val="000000"/>
                </a:solidFill>
                <a:latin typeface="Montserrat" panose="00000500000000000000" pitchFamily="2" charset="0"/>
                <a:ea typeface="Montserrat"/>
                <a:cs typeface="Montserrat"/>
                <a:sym typeface="Montserrat"/>
              </a:rPr>
              <a:t>: 47% | </a:t>
            </a:r>
            <a:r>
              <a:rPr lang="en" sz="1000" b="1">
                <a:solidFill>
                  <a:schemeClr val="accent2"/>
                </a:solidFill>
                <a:latin typeface="Montserrat" panose="00000500000000000000" pitchFamily="2" charset="0"/>
                <a:ea typeface="Montserrat"/>
                <a:cs typeface="Montserrat"/>
                <a:sym typeface="Montserrat"/>
              </a:rPr>
              <a:t>V: 0%</a:t>
            </a:r>
            <a:br>
              <a:rPr lang="en" sz="1000">
                <a:solidFill>
                  <a:schemeClr val="accent2"/>
                </a:solidFill>
                <a:latin typeface="Montserrat" panose="00000500000000000000" pitchFamily="2" charset="0"/>
                <a:ea typeface="Montserrat Light"/>
                <a:cs typeface="Montserrat Light"/>
                <a:sym typeface="Montserrat Light"/>
              </a:rPr>
            </a:br>
            <a:r>
              <a:rPr lang="en" sz="1000">
                <a:solidFill>
                  <a:srgbClr val="000000"/>
                </a:solidFill>
                <a:latin typeface="Montserrat" panose="00000500000000000000" pitchFamily="2" charset="0"/>
                <a:ea typeface="Montserrat Light"/>
                <a:cs typeface="Montserrat Light"/>
                <a:sym typeface="Montserrat Light"/>
              </a:rPr>
              <a:t>Turkey</a:t>
            </a:r>
            <a:endParaRPr sz="1000" b="1">
              <a:latin typeface="Montserrat" panose="00000500000000000000" pitchFamily="2" charset="0"/>
              <a:ea typeface="Montserrat"/>
              <a:cs typeface="Montserrat"/>
              <a:sym typeface="Montserrat"/>
            </a:endParaRPr>
          </a:p>
        </p:txBody>
      </p:sp>
      <p:sp>
        <p:nvSpPr>
          <p:cNvPr id="208" name="Google Shape;2070;p124">
            <a:extLst>
              <a:ext uri="{FF2B5EF4-FFF2-40B4-BE49-F238E27FC236}">
                <a16:creationId xmlns:a16="http://schemas.microsoft.com/office/drawing/2014/main" id="{806AB3BE-8BDE-8547-9841-EC08ABA87D85}"/>
              </a:ext>
            </a:extLst>
          </p:cNvPr>
          <p:cNvSpPr txBox="1"/>
          <p:nvPr/>
        </p:nvSpPr>
        <p:spPr>
          <a:xfrm>
            <a:off x="7679094" y="3318632"/>
            <a:ext cx="1110256" cy="474000"/>
          </a:xfrm>
          <a:prstGeom prst="rect">
            <a:avLst/>
          </a:prstGeom>
          <a:noFill/>
          <a:ln>
            <a:noFill/>
          </a:ln>
        </p:spPr>
        <p:txBody>
          <a:bodyPr spcFirstLastPara="1" wrap="square" lIns="0" tIns="91425" rIns="0" bIns="91425" anchor="t" anchorCtr="0">
            <a:noAutofit/>
          </a:bodyPr>
          <a:lstStyle/>
          <a:p>
            <a:pPr lvl="0">
              <a:spcAft>
                <a:spcPts val="600"/>
              </a:spcAft>
            </a:pPr>
            <a:r>
              <a:rPr lang="en-NZ" sz="1000" b="1">
                <a:latin typeface="Montserrat" panose="00000500000000000000" pitchFamily="2" charset="0"/>
                <a:ea typeface="Montserrat"/>
                <a:cs typeface="Montserrat"/>
                <a:sym typeface="Montserrat"/>
              </a:rPr>
              <a:t>P: 4% | </a:t>
            </a:r>
            <a:r>
              <a:rPr lang="en-NZ" sz="1000" b="1">
                <a:solidFill>
                  <a:schemeClr val="accent2"/>
                </a:solidFill>
                <a:latin typeface="Montserrat" panose="00000500000000000000" pitchFamily="2" charset="0"/>
                <a:ea typeface="Montserrat"/>
                <a:cs typeface="Montserrat"/>
                <a:sym typeface="Montserrat"/>
              </a:rPr>
              <a:t>U: 5% </a:t>
            </a:r>
            <a:br>
              <a:rPr lang="en-NZ" sz="1000">
                <a:latin typeface="Montserrat" panose="00000500000000000000" pitchFamily="2" charset="0"/>
                <a:ea typeface="Montserrat Light"/>
                <a:cs typeface="Montserrat Light"/>
                <a:sym typeface="Montserrat Light"/>
              </a:rPr>
            </a:br>
            <a:r>
              <a:rPr lang="en-NZ" sz="1000">
                <a:latin typeface="Montserrat" panose="00000500000000000000" pitchFamily="2" charset="0"/>
                <a:ea typeface="Montserrat Light"/>
                <a:cs typeface="Montserrat Light"/>
                <a:sym typeface="Montserrat Light"/>
              </a:rPr>
              <a:t>India</a:t>
            </a:r>
            <a:endParaRPr lang="en-NZ" sz="1000" b="1">
              <a:latin typeface="Montserrat" panose="00000500000000000000" pitchFamily="2" charset="0"/>
              <a:ea typeface="Montserrat"/>
              <a:cs typeface="Montserrat"/>
              <a:sym typeface="Montserrat"/>
            </a:endParaRPr>
          </a:p>
        </p:txBody>
      </p:sp>
      <p:sp>
        <p:nvSpPr>
          <p:cNvPr id="209" name="Google Shape;2072;p124">
            <a:extLst>
              <a:ext uri="{FF2B5EF4-FFF2-40B4-BE49-F238E27FC236}">
                <a16:creationId xmlns:a16="http://schemas.microsoft.com/office/drawing/2014/main" id="{BF77C90C-7C8C-2540-A184-CBCB0C73AF6A}"/>
              </a:ext>
            </a:extLst>
          </p:cNvPr>
          <p:cNvSpPr txBox="1"/>
          <p:nvPr/>
        </p:nvSpPr>
        <p:spPr>
          <a:xfrm>
            <a:off x="7679094" y="3793282"/>
            <a:ext cx="1110256" cy="474000"/>
          </a:xfrm>
          <a:prstGeom prst="rect">
            <a:avLst/>
          </a:prstGeom>
          <a:noFill/>
          <a:ln>
            <a:noFill/>
          </a:ln>
        </p:spPr>
        <p:txBody>
          <a:bodyPr spcFirstLastPara="1" wrap="square" lIns="0" tIns="91425" rIns="0" bIns="91425" anchor="t" anchorCtr="0">
            <a:noAutofit/>
          </a:bodyPr>
          <a:lstStyle/>
          <a:p>
            <a:pPr lvl="0">
              <a:spcAft>
                <a:spcPts val="600"/>
              </a:spcAft>
            </a:pPr>
            <a:r>
              <a:rPr lang="en-NZ" sz="1000" b="1">
                <a:solidFill>
                  <a:schemeClr val="tx1"/>
                </a:solidFill>
                <a:latin typeface="Montserrat" panose="00000500000000000000" pitchFamily="2" charset="0"/>
                <a:ea typeface="Montserrat"/>
                <a:cs typeface="Montserrat"/>
                <a:sym typeface="Montserrat"/>
              </a:rPr>
              <a:t>P: 6% | </a:t>
            </a:r>
            <a:r>
              <a:rPr lang="en-NZ" sz="1000" b="1">
                <a:solidFill>
                  <a:schemeClr val="accent2"/>
                </a:solidFill>
                <a:latin typeface="Montserrat" panose="00000500000000000000" pitchFamily="2" charset="0"/>
                <a:ea typeface="Montserrat"/>
                <a:cs typeface="Montserrat"/>
                <a:sym typeface="Montserrat"/>
              </a:rPr>
              <a:t>U: 3%</a:t>
            </a:r>
            <a:r>
              <a:rPr lang="en-NZ" sz="1000" b="1">
                <a:solidFill>
                  <a:schemeClr val="tx1"/>
                </a:solidFill>
                <a:latin typeface="Montserrat" panose="00000500000000000000" pitchFamily="2" charset="0"/>
                <a:ea typeface="Montserrat"/>
                <a:cs typeface="Montserrat"/>
                <a:sym typeface="Montserrat"/>
              </a:rPr>
              <a:t> </a:t>
            </a:r>
            <a:br>
              <a:rPr lang="en-NZ" sz="1000">
                <a:solidFill>
                  <a:schemeClr val="tx1"/>
                </a:solidFill>
                <a:latin typeface="Montserrat" panose="00000500000000000000" pitchFamily="2" charset="0"/>
                <a:ea typeface="Montserrat Light"/>
                <a:cs typeface="Montserrat Light"/>
                <a:sym typeface="Montserrat Light"/>
              </a:rPr>
            </a:br>
            <a:r>
              <a:rPr lang="en-NZ" sz="1000">
                <a:solidFill>
                  <a:schemeClr val="tx1"/>
                </a:solidFill>
                <a:latin typeface="Montserrat" panose="00000500000000000000" pitchFamily="2" charset="0"/>
                <a:ea typeface="Montserrat Light"/>
                <a:cs typeface="Montserrat Light"/>
                <a:sym typeface="Montserrat Light"/>
              </a:rPr>
              <a:t>South Africa</a:t>
            </a:r>
            <a:endParaRPr lang="en-NZ" sz="1000" b="1">
              <a:solidFill>
                <a:schemeClr val="tx1"/>
              </a:solidFill>
              <a:latin typeface="Montserrat" panose="00000500000000000000" pitchFamily="2" charset="0"/>
              <a:ea typeface="Montserrat"/>
              <a:cs typeface="Montserrat"/>
              <a:sym typeface="Montserrat"/>
            </a:endParaRPr>
          </a:p>
        </p:txBody>
      </p:sp>
      <p:sp>
        <p:nvSpPr>
          <p:cNvPr id="210" name="Google Shape;2074;p124">
            <a:extLst>
              <a:ext uri="{FF2B5EF4-FFF2-40B4-BE49-F238E27FC236}">
                <a16:creationId xmlns:a16="http://schemas.microsoft.com/office/drawing/2014/main" id="{9A884472-5125-1349-A671-FF137FEF6527}"/>
              </a:ext>
            </a:extLst>
          </p:cNvPr>
          <p:cNvSpPr txBox="1"/>
          <p:nvPr/>
        </p:nvSpPr>
        <p:spPr>
          <a:xfrm>
            <a:off x="7679094" y="4260957"/>
            <a:ext cx="1110256" cy="474000"/>
          </a:xfrm>
          <a:prstGeom prst="rect">
            <a:avLst/>
          </a:prstGeom>
          <a:noFill/>
          <a:ln>
            <a:noFill/>
          </a:ln>
        </p:spPr>
        <p:txBody>
          <a:bodyPr spcFirstLastPara="1" wrap="square" lIns="0" tIns="91425" rIns="0" bIns="91425" anchor="t" anchorCtr="0">
            <a:noAutofit/>
          </a:bodyPr>
          <a:lstStyle/>
          <a:p>
            <a:pPr lvl="0">
              <a:spcAft>
                <a:spcPts val="600"/>
              </a:spcAft>
            </a:pPr>
            <a:r>
              <a:rPr lang="en-NZ" sz="1000" b="1">
                <a:latin typeface="Montserrat" panose="00000500000000000000" pitchFamily="2" charset="0"/>
                <a:ea typeface="Montserrat"/>
                <a:cs typeface="Montserrat"/>
                <a:sym typeface="Montserrat"/>
              </a:rPr>
              <a:t>P: 3% | </a:t>
            </a:r>
            <a:r>
              <a:rPr lang="en-NZ" sz="1000" b="1">
                <a:solidFill>
                  <a:srgbClr val="D20043"/>
                </a:solidFill>
                <a:latin typeface="Montserrat" panose="00000500000000000000" pitchFamily="2" charset="0"/>
                <a:ea typeface="Montserrat"/>
                <a:cs typeface="Montserrat"/>
                <a:sym typeface="Montserrat"/>
              </a:rPr>
              <a:t>U: -5%</a:t>
            </a:r>
            <a:br>
              <a:rPr lang="en-NZ" sz="1000">
                <a:latin typeface="Montserrat" panose="00000500000000000000" pitchFamily="2" charset="0"/>
                <a:ea typeface="Montserrat Light"/>
                <a:cs typeface="Montserrat Light"/>
                <a:sym typeface="Montserrat Light"/>
              </a:rPr>
            </a:br>
            <a:r>
              <a:rPr lang="en-NZ" sz="1000">
                <a:latin typeface="Montserrat" panose="00000500000000000000" pitchFamily="2" charset="0"/>
                <a:ea typeface="Montserrat Light"/>
                <a:cs typeface="Montserrat Light"/>
                <a:sym typeface="Montserrat Light"/>
              </a:rPr>
              <a:t>Germany</a:t>
            </a:r>
            <a:endParaRPr lang="en-NZ" sz="1000" b="1">
              <a:latin typeface="Montserrat" panose="00000500000000000000" pitchFamily="2" charset="0"/>
              <a:ea typeface="Montserrat"/>
              <a:cs typeface="Montserrat"/>
              <a:sym typeface="Montserrat"/>
            </a:endParaRPr>
          </a:p>
        </p:txBody>
      </p:sp>
      <p:sp>
        <p:nvSpPr>
          <p:cNvPr id="211" name="Google Shape;2076;p124">
            <a:extLst>
              <a:ext uri="{FF2B5EF4-FFF2-40B4-BE49-F238E27FC236}">
                <a16:creationId xmlns:a16="http://schemas.microsoft.com/office/drawing/2014/main" id="{EE47AD54-D762-AF40-8853-799AE1F3694D}"/>
              </a:ext>
            </a:extLst>
          </p:cNvPr>
          <p:cNvSpPr txBox="1"/>
          <p:nvPr/>
        </p:nvSpPr>
        <p:spPr>
          <a:xfrm>
            <a:off x="7679094" y="1439450"/>
            <a:ext cx="1110256" cy="4740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600"/>
              </a:spcAft>
              <a:buNone/>
            </a:pPr>
            <a:r>
              <a:rPr lang="en" sz="1000" b="1">
                <a:latin typeface="Montserrat" panose="00000500000000000000" pitchFamily="2" charset="0"/>
                <a:ea typeface="Montserrat"/>
                <a:cs typeface="Montserrat"/>
                <a:sym typeface="Montserrat"/>
              </a:rPr>
              <a:t>P: 9</a:t>
            </a:r>
            <a:r>
              <a:rPr lang="en" sz="1000" b="1">
                <a:solidFill>
                  <a:srgbClr val="000000"/>
                </a:solidFill>
                <a:latin typeface="Montserrat" panose="00000500000000000000" pitchFamily="2" charset="0"/>
                <a:ea typeface="Montserrat"/>
                <a:cs typeface="Montserrat"/>
                <a:sym typeface="Montserrat"/>
              </a:rPr>
              <a:t>% | </a:t>
            </a:r>
            <a:r>
              <a:rPr lang="en" sz="1000" b="1">
                <a:solidFill>
                  <a:schemeClr val="accent2"/>
                </a:solidFill>
                <a:latin typeface="Montserrat" panose="00000500000000000000" pitchFamily="2" charset="0"/>
                <a:ea typeface="Montserrat"/>
                <a:cs typeface="Montserrat"/>
                <a:sym typeface="Montserrat"/>
              </a:rPr>
              <a:t>V: 5%</a:t>
            </a:r>
            <a:br>
              <a:rPr lang="en" sz="1000">
                <a:solidFill>
                  <a:schemeClr val="accent2"/>
                </a:solidFill>
                <a:latin typeface="Montserrat" panose="00000500000000000000" pitchFamily="2" charset="0"/>
                <a:ea typeface="Montserrat Light"/>
                <a:cs typeface="Montserrat Light"/>
                <a:sym typeface="Montserrat Light"/>
              </a:rPr>
            </a:br>
            <a:r>
              <a:rPr lang="en" sz="1000">
                <a:solidFill>
                  <a:srgbClr val="000000"/>
                </a:solidFill>
                <a:latin typeface="Montserrat" panose="00000500000000000000" pitchFamily="2" charset="0"/>
                <a:ea typeface="Montserrat Light"/>
                <a:cs typeface="Montserrat Light"/>
                <a:sym typeface="Montserrat Light"/>
              </a:rPr>
              <a:t>Russia</a:t>
            </a:r>
            <a:endParaRPr sz="1000" b="1">
              <a:latin typeface="Montserrat" panose="00000500000000000000" pitchFamily="2" charset="0"/>
              <a:ea typeface="Montserrat"/>
              <a:cs typeface="Montserrat"/>
              <a:sym typeface="Montserrat"/>
            </a:endParaRPr>
          </a:p>
        </p:txBody>
      </p:sp>
      <p:sp>
        <p:nvSpPr>
          <p:cNvPr id="212" name="Google Shape;2074;p124">
            <a:extLst>
              <a:ext uri="{FF2B5EF4-FFF2-40B4-BE49-F238E27FC236}">
                <a16:creationId xmlns:a16="http://schemas.microsoft.com/office/drawing/2014/main" id="{8AF446B5-5B5D-1245-AFC8-1B8482215465}"/>
              </a:ext>
            </a:extLst>
          </p:cNvPr>
          <p:cNvSpPr txBox="1"/>
          <p:nvPr/>
        </p:nvSpPr>
        <p:spPr>
          <a:xfrm>
            <a:off x="2773188" y="4260957"/>
            <a:ext cx="1110256" cy="474000"/>
          </a:xfrm>
          <a:prstGeom prst="rect">
            <a:avLst/>
          </a:prstGeom>
          <a:noFill/>
          <a:ln>
            <a:noFill/>
          </a:ln>
        </p:spPr>
        <p:txBody>
          <a:bodyPr spcFirstLastPara="1" wrap="square" lIns="0" tIns="91425" rIns="0" bIns="91425" anchor="t" anchorCtr="0">
            <a:noAutofit/>
          </a:bodyPr>
          <a:lstStyle/>
          <a:p>
            <a:pPr lvl="0">
              <a:spcAft>
                <a:spcPts val="600"/>
              </a:spcAft>
            </a:pPr>
            <a:r>
              <a:rPr lang="en-NZ" sz="1000" b="1">
                <a:latin typeface="Montserrat" panose="00000500000000000000" pitchFamily="2" charset="0"/>
                <a:ea typeface="Montserrat"/>
                <a:cs typeface="Montserrat"/>
                <a:sym typeface="Montserrat"/>
              </a:rPr>
              <a:t>P: 3% | </a:t>
            </a:r>
            <a:r>
              <a:rPr lang="en-NZ" sz="1000" b="1">
                <a:solidFill>
                  <a:srgbClr val="D20043"/>
                </a:solidFill>
                <a:latin typeface="Montserrat" panose="00000500000000000000" pitchFamily="2" charset="0"/>
                <a:ea typeface="Montserrat"/>
                <a:cs typeface="Montserrat"/>
                <a:sym typeface="Montserrat"/>
              </a:rPr>
              <a:t>V: -1%</a:t>
            </a:r>
            <a:br>
              <a:rPr lang="en-NZ" sz="1000">
                <a:solidFill>
                  <a:srgbClr val="D20043"/>
                </a:solidFill>
                <a:latin typeface="Montserrat" panose="00000500000000000000" pitchFamily="2" charset="0"/>
                <a:ea typeface="Montserrat Light"/>
                <a:cs typeface="Montserrat Light"/>
                <a:sym typeface="Montserrat Light"/>
              </a:rPr>
            </a:br>
            <a:r>
              <a:rPr lang="en-NZ" sz="1000">
                <a:latin typeface="Montserrat" panose="00000500000000000000" pitchFamily="2" charset="0"/>
                <a:ea typeface="Montserrat Light"/>
                <a:cs typeface="Montserrat Light"/>
                <a:sym typeface="Montserrat Light"/>
              </a:rPr>
              <a:t>Spain</a:t>
            </a:r>
            <a:endParaRPr lang="en-NZ" sz="1000" b="1">
              <a:latin typeface="Montserrat" panose="00000500000000000000" pitchFamily="2" charset="0"/>
              <a:ea typeface="Montserrat"/>
              <a:cs typeface="Montserrat"/>
              <a:sym typeface="Montserrat"/>
            </a:endParaRPr>
          </a:p>
        </p:txBody>
      </p:sp>
      <p:sp>
        <p:nvSpPr>
          <p:cNvPr id="213" name="Google Shape;2074;p124">
            <a:extLst>
              <a:ext uri="{FF2B5EF4-FFF2-40B4-BE49-F238E27FC236}">
                <a16:creationId xmlns:a16="http://schemas.microsoft.com/office/drawing/2014/main" id="{297949BD-3608-C748-9764-C19964099E2C}"/>
              </a:ext>
            </a:extLst>
          </p:cNvPr>
          <p:cNvSpPr txBox="1"/>
          <p:nvPr/>
        </p:nvSpPr>
        <p:spPr>
          <a:xfrm>
            <a:off x="5178059" y="4260957"/>
            <a:ext cx="1110256" cy="474000"/>
          </a:xfrm>
          <a:prstGeom prst="rect">
            <a:avLst/>
          </a:prstGeom>
          <a:noFill/>
          <a:ln>
            <a:noFill/>
          </a:ln>
        </p:spPr>
        <p:txBody>
          <a:bodyPr spcFirstLastPara="1" wrap="square" lIns="0" tIns="91425" rIns="0" bIns="91425" anchor="t" anchorCtr="0">
            <a:noAutofit/>
          </a:bodyPr>
          <a:lstStyle/>
          <a:p>
            <a:pPr lvl="0">
              <a:spcAft>
                <a:spcPts val="600"/>
              </a:spcAft>
            </a:pPr>
            <a:r>
              <a:rPr lang="en-NZ" sz="1000" b="1">
                <a:latin typeface="Montserrat" panose="00000500000000000000" pitchFamily="2" charset="0"/>
                <a:ea typeface="Montserrat"/>
                <a:cs typeface="Montserrat"/>
                <a:sym typeface="Montserrat"/>
              </a:rPr>
              <a:t>P: 4% | </a:t>
            </a:r>
            <a:r>
              <a:rPr lang="en-NZ" sz="1000" b="1">
                <a:solidFill>
                  <a:srgbClr val="D20043"/>
                </a:solidFill>
                <a:latin typeface="Montserrat" panose="00000500000000000000" pitchFamily="2" charset="0"/>
                <a:ea typeface="Montserrat"/>
                <a:cs typeface="Montserrat"/>
                <a:sym typeface="Montserrat"/>
              </a:rPr>
              <a:t>V: -3%</a:t>
            </a:r>
            <a:br>
              <a:rPr lang="en-NZ" sz="1000">
                <a:solidFill>
                  <a:srgbClr val="D20043"/>
                </a:solidFill>
                <a:latin typeface="Montserrat" panose="00000500000000000000" pitchFamily="2" charset="0"/>
                <a:ea typeface="Montserrat Light"/>
                <a:cs typeface="Montserrat Light"/>
                <a:sym typeface="Montserrat Light"/>
              </a:rPr>
            </a:br>
            <a:r>
              <a:rPr lang="en-NZ" sz="1000">
                <a:latin typeface="Montserrat" panose="00000500000000000000" pitchFamily="2" charset="0"/>
                <a:ea typeface="Montserrat Light"/>
                <a:cs typeface="Montserrat Light"/>
                <a:sym typeface="Montserrat Light"/>
              </a:rPr>
              <a:t>Netherlands</a:t>
            </a:r>
            <a:endParaRPr lang="en-NZ" sz="1000" b="1">
              <a:latin typeface="Montserrat" panose="00000500000000000000" pitchFamily="2" charset="0"/>
              <a:ea typeface="Montserrat"/>
              <a:cs typeface="Montserrat"/>
              <a:sym typeface="Montserrat"/>
            </a:endParaRPr>
          </a:p>
        </p:txBody>
      </p:sp>
      <p:sp>
        <p:nvSpPr>
          <p:cNvPr id="214" name="Google Shape;2074;p124">
            <a:extLst>
              <a:ext uri="{FF2B5EF4-FFF2-40B4-BE49-F238E27FC236}">
                <a16:creationId xmlns:a16="http://schemas.microsoft.com/office/drawing/2014/main" id="{B4C30D39-5EEA-E446-87FA-D083A61FD792}"/>
              </a:ext>
            </a:extLst>
          </p:cNvPr>
          <p:cNvSpPr txBox="1"/>
          <p:nvPr/>
        </p:nvSpPr>
        <p:spPr>
          <a:xfrm>
            <a:off x="1558025" y="4260957"/>
            <a:ext cx="1110256" cy="4740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600"/>
              </a:spcAft>
              <a:buNone/>
            </a:pPr>
            <a:r>
              <a:rPr lang="en" sz="1000" b="1">
                <a:latin typeface="Montserrat" panose="00000500000000000000" pitchFamily="2" charset="0"/>
                <a:ea typeface="Montserrat"/>
                <a:cs typeface="Montserrat"/>
                <a:sym typeface="Montserrat"/>
              </a:rPr>
              <a:t>P: 9</a:t>
            </a:r>
            <a:r>
              <a:rPr lang="en" sz="1000" b="1">
                <a:solidFill>
                  <a:srgbClr val="000000"/>
                </a:solidFill>
                <a:latin typeface="Montserrat" panose="00000500000000000000" pitchFamily="2" charset="0"/>
                <a:ea typeface="Montserrat"/>
                <a:cs typeface="Montserrat"/>
                <a:sym typeface="Montserrat"/>
              </a:rPr>
              <a:t>% | </a:t>
            </a:r>
            <a:r>
              <a:rPr lang="en" sz="1000" b="1">
                <a:solidFill>
                  <a:srgbClr val="D20043"/>
                </a:solidFill>
                <a:latin typeface="Montserrat" panose="00000500000000000000" pitchFamily="2" charset="0"/>
                <a:ea typeface="Montserrat"/>
                <a:cs typeface="Montserrat"/>
                <a:sym typeface="Montserrat"/>
              </a:rPr>
              <a:t>V: -8%</a:t>
            </a:r>
            <a:br>
              <a:rPr lang="en" sz="1000">
                <a:solidFill>
                  <a:srgbClr val="000000"/>
                </a:solidFill>
                <a:latin typeface="Montserrat" panose="00000500000000000000" pitchFamily="2" charset="0"/>
                <a:ea typeface="Montserrat Light"/>
                <a:cs typeface="Montserrat Light"/>
                <a:sym typeface="Montserrat Light"/>
              </a:rPr>
            </a:br>
            <a:r>
              <a:rPr lang="en" sz="1000">
                <a:latin typeface="Montserrat" panose="00000500000000000000" pitchFamily="2" charset="0"/>
                <a:ea typeface="Montserrat Light"/>
                <a:cs typeface="Montserrat Light"/>
                <a:sym typeface="Montserrat Light"/>
              </a:rPr>
              <a:t>Poland</a:t>
            </a:r>
            <a:endParaRPr sz="1000" b="1">
              <a:latin typeface="Montserrat" panose="00000500000000000000" pitchFamily="2" charset="0"/>
              <a:ea typeface="Montserrat"/>
              <a:cs typeface="Montserrat"/>
              <a:sym typeface="Montserrat"/>
            </a:endParaRPr>
          </a:p>
        </p:txBody>
      </p:sp>
      <p:sp>
        <p:nvSpPr>
          <p:cNvPr id="216" name="Google Shape;2074;p124">
            <a:extLst>
              <a:ext uri="{FF2B5EF4-FFF2-40B4-BE49-F238E27FC236}">
                <a16:creationId xmlns:a16="http://schemas.microsoft.com/office/drawing/2014/main" id="{3D487652-8AEE-774A-A962-89D2C7D12DB3}"/>
              </a:ext>
            </a:extLst>
          </p:cNvPr>
          <p:cNvSpPr txBox="1"/>
          <p:nvPr/>
        </p:nvSpPr>
        <p:spPr>
          <a:xfrm>
            <a:off x="6390165" y="4260957"/>
            <a:ext cx="1110256" cy="474000"/>
          </a:xfrm>
          <a:prstGeom prst="rect">
            <a:avLst/>
          </a:prstGeom>
          <a:noFill/>
          <a:ln>
            <a:noFill/>
          </a:ln>
        </p:spPr>
        <p:txBody>
          <a:bodyPr spcFirstLastPara="1" wrap="square" lIns="0" tIns="91425" rIns="0" bIns="91425" anchor="t" anchorCtr="0">
            <a:noAutofit/>
          </a:bodyPr>
          <a:lstStyle/>
          <a:p>
            <a:pPr lvl="0">
              <a:spcAft>
                <a:spcPts val="600"/>
              </a:spcAft>
            </a:pPr>
            <a:r>
              <a:rPr lang="en-NZ" sz="1000" b="1">
                <a:latin typeface="Montserrat" panose="00000500000000000000" pitchFamily="2" charset="0"/>
                <a:ea typeface="Montserrat"/>
                <a:cs typeface="Montserrat"/>
                <a:sym typeface="Montserrat"/>
              </a:rPr>
              <a:t>P: 3% | </a:t>
            </a:r>
            <a:r>
              <a:rPr lang="en-NZ" sz="1000" b="1">
                <a:solidFill>
                  <a:srgbClr val="D20043"/>
                </a:solidFill>
                <a:latin typeface="Montserrat" panose="00000500000000000000" pitchFamily="2" charset="0"/>
                <a:ea typeface="Montserrat"/>
                <a:cs typeface="Montserrat"/>
                <a:sym typeface="Montserrat"/>
              </a:rPr>
              <a:t>V: -3%</a:t>
            </a:r>
            <a:br>
              <a:rPr lang="en-NZ" sz="1000">
                <a:latin typeface="Montserrat" panose="00000500000000000000" pitchFamily="2" charset="0"/>
                <a:ea typeface="Montserrat Light"/>
                <a:cs typeface="Montserrat Light"/>
                <a:sym typeface="Montserrat Light"/>
              </a:rPr>
            </a:br>
            <a:r>
              <a:rPr lang="en-NZ" sz="1000">
                <a:latin typeface="Montserrat" panose="00000500000000000000" pitchFamily="2" charset="0"/>
                <a:ea typeface="Montserrat Light"/>
                <a:cs typeface="Montserrat Light"/>
                <a:sym typeface="Montserrat Light"/>
              </a:rPr>
              <a:t>Italy</a:t>
            </a:r>
            <a:endParaRPr lang="en-NZ" sz="1000" b="1">
              <a:latin typeface="Montserrat" panose="00000500000000000000" pitchFamily="2" charset="0"/>
              <a:ea typeface="Montserrat"/>
              <a:cs typeface="Montserrat"/>
              <a:sym typeface="Montserrat"/>
            </a:endParaRPr>
          </a:p>
        </p:txBody>
      </p:sp>
      <p:sp>
        <p:nvSpPr>
          <p:cNvPr id="215" name="Subtitle 4">
            <a:extLst>
              <a:ext uri="{FF2B5EF4-FFF2-40B4-BE49-F238E27FC236}">
                <a16:creationId xmlns:a16="http://schemas.microsoft.com/office/drawing/2014/main" id="{82F8212F-D70F-9849-B07F-92884CFBEC3E}"/>
              </a:ext>
            </a:extLst>
          </p:cNvPr>
          <p:cNvSpPr txBox="1">
            <a:spLocks/>
          </p:cNvSpPr>
          <p:nvPr/>
        </p:nvSpPr>
        <p:spPr>
          <a:xfrm>
            <a:off x="354650" y="4857012"/>
            <a:ext cx="8159100" cy="184800"/>
          </a:xfrm>
          <a:prstGeom prst="rect">
            <a:avLst/>
          </a:prstGeom>
        </p:spPr>
        <p:txBody>
          <a:bodyPr spcFirstLastPara="1" vert="horz" wrap="square" lIns="0" tIns="91425" rIns="0" bIns="91425" rtlCol="0"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600"/>
              <a:buFont typeface="Arial"/>
              <a:buNone/>
              <a:defRPr sz="600" b="0" i="0" u="none" strike="noStrike" cap="none">
                <a:solidFill>
                  <a:schemeClr val="accent5"/>
                </a:solidFill>
                <a:latin typeface="Arial"/>
                <a:ea typeface="Arial"/>
                <a:cs typeface="Arial"/>
                <a:sym typeface="Arial"/>
              </a:defRPr>
            </a:lvl9pPr>
          </a:lstStyle>
          <a:p>
            <a:endParaRPr lang="en-US"/>
          </a:p>
        </p:txBody>
      </p:sp>
      <p:sp>
        <p:nvSpPr>
          <p:cNvPr id="4" name="Subtitle 3">
            <a:extLst>
              <a:ext uri="{FF2B5EF4-FFF2-40B4-BE49-F238E27FC236}">
                <a16:creationId xmlns:a16="http://schemas.microsoft.com/office/drawing/2014/main" id="{3A68A75E-1C45-1F44-9182-5679FC7F18E8}"/>
              </a:ext>
            </a:extLst>
          </p:cNvPr>
          <p:cNvSpPr>
            <a:spLocks noGrp="1"/>
          </p:cNvSpPr>
          <p:nvPr>
            <p:ph type="subTitle" idx="3"/>
          </p:nvPr>
        </p:nvSpPr>
        <p:spPr>
          <a:xfrm>
            <a:off x="354650" y="4913470"/>
            <a:ext cx="8434700" cy="210571"/>
          </a:xfrm>
        </p:spPr>
        <p:txBody>
          <a:bodyPr/>
          <a:lstStyle/>
          <a:p>
            <a:r>
              <a:rPr lang="en-US"/>
              <a:t>Source: </a:t>
            </a:r>
            <a:r>
              <a:rPr lang="en-US" err="1"/>
              <a:t>NielsenIQ</a:t>
            </a:r>
            <a:r>
              <a:rPr lang="en-US"/>
              <a:t> Global Price Tracker – $ = Average equivalized price reflective of 4 w/e 1/1/22.  Average equivalized volume  is reflective of Q4 ‘21 unit change to normalize Christmas peaks. </a:t>
            </a:r>
            <a:br>
              <a:rPr lang="en-US"/>
            </a:br>
            <a:r>
              <a:rPr lang="en-US"/>
              <a:t>Asia markets = Q4 21 local RMS databases – units only. South Africa reflects Hyper, Super; Superettes </a:t>
            </a:r>
            <a:r>
              <a:rPr lang="en-US" err="1"/>
              <a:t>exc</a:t>
            </a:r>
            <a:r>
              <a:rPr lang="en-US"/>
              <a:t> Pharma and Traditional trade </a:t>
            </a:r>
          </a:p>
          <a:p>
            <a:r>
              <a:rPr lang="en-US"/>
              <a:t>See appendix for channel coverage details. Canada is avg price not equivalized.</a:t>
            </a:r>
          </a:p>
        </p:txBody>
      </p:sp>
      <p:sp>
        <p:nvSpPr>
          <p:cNvPr id="218" name="Google Shape;2074;p124">
            <a:extLst>
              <a:ext uri="{FF2B5EF4-FFF2-40B4-BE49-F238E27FC236}">
                <a16:creationId xmlns:a16="http://schemas.microsoft.com/office/drawing/2014/main" id="{A16E3F3E-32FB-FD4A-8F53-265CB61AADD0}"/>
              </a:ext>
            </a:extLst>
          </p:cNvPr>
          <p:cNvSpPr txBox="1"/>
          <p:nvPr/>
        </p:nvSpPr>
        <p:spPr>
          <a:xfrm>
            <a:off x="3971616" y="4260957"/>
            <a:ext cx="1110256" cy="4740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600"/>
              </a:spcAft>
              <a:buNone/>
            </a:pPr>
            <a:r>
              <a:rPr lang="en" sz="1000" b="1">
                <a:latin typeface="Montserrat" panose="00000500000000000000" pitchFamily="2" charset="0"/>
                <a:ea typeface="Montserrat"/>
                <a:cs typeface="Montserrat"/>
                <a:sym typeface="Montserrat"/>
              </a:rPr>
              <a:t>P: 2</a:t>
            </a:r>
            <a:r>
              <a:rPr lang="en" sz="1000" b="1">
                <a:solidFill>
                  <a:srgbClr val="000000"/>
                </a:solidFill>
                <a:latin typeface="Montserrat" panose="00000500000000000000" pitchFamily="2" charset="0"/>
                <a:ea typeface="Montserrat"/>
                <a:cs typeface="Montserrat"/>
                <a:sym typeface="Montserrat"/>
              </a:rPr>
              <a:t>% | </a:t>
            </a:r>
            <a:r>
              <a:rPr lang="en" sz="1000" b="1">
                <a:solidFill>
                  <a:srgbClr val="D20043"/>
                </a:solidFill>
                <a:latin typeface="Montserrat" panose="00000500000000000000" pitchFamily="2" charset="0"/>
                <a:ea typeface="Montserrat"/>
                <a:cs typeface="Montserrat"/>
                <a:sym typeface="Montserrat"/>
              </a:rPr>
              <a:t>V: -2%</a:t>
            </a:r>
            <a:br>
              <a:rPr lang="en" sz="1000">
                <a:solidFill>
                  <a:srgbClr val="000000"/>
                </a:solidFill>
                <a:latin typeface="Montserrat" panose="00000500000000000000" pitchFamily="2" charset="0"/>
                <a:ea typeface="Montserrat Light"/>
                <a:cs typeface="Montserrat Light"/>
                <a:sym typeface="Montserrat Light"/>
              </a:rPr>
            </a:br>
            <a:r>
              <a:rPr lang="en" sz="1000">
                <a:latin typeface="Montserrat" panose="00000500000000000000" pitchFamily="2" charset="0"/>
                <a:ea typeface="Montserrat Light"/>
                <a:cs typeface="Montserrat Light"/>
                <a:sym typeface="Montserrat Light"/>
              </a:rPr>
              <a:t>France</a:t>
            </a:r>
            <a:endParaRPr sz="1000" b="1">
              <a:latin typeface="Montserrat" panose="00000500000000000000" pitchFamily="2" charset="0"/>
              <a:ea typeface="Montserrat"/>
              <a:cs typeface="Montserrat"/>
              <a:sym typeface="Montserrat"/>
            </a:endParaRPr>
          </a:p>
        </p:txBody>
      </p:sp>
      <p:sp>
        <p:nvSpPr>
          <p:cNvPr id="2" name="TextBox 1">
            <a:extLst>
              <a:ext uri="{FF2B5EF4-FFF2-40B4-BE49-F238E27FC236}">
                <a16:creationId xmlns:a16="http://schemas.microsoft.com/office/drawing/2014/main" id="{9CE7FDD8-B16A-413D-BB74-3640704A040B}"/>
              </a:ext>
            </a:extLst>
          </p:cNvPr>
          <p:cNvSpPr txBox="1"/>
          <p:nvPr/>
        </p:nvSpPr>
        <p:spPr>
          <a:xfrm>
            <a:off x="5021929" y="-34140"/>
            <a:ext cx="4054315" cy="307777"/>
          </a:xfrm>
          <a:prstGeom prst="rect">
            <a:avLst/>
          </a:prstGeom>
          <a:solidFill>
            <a:srgbClr val="FFFF00"/>
          </a:solidFill>
        </p:spPr>
        <p:txBody>
          <a:bodyPr wrap="none" rtlCol="0">
            <a:spAutoFit/>
          </a:bodyPr>
          <a:lstStyle/>
          <a:p>
            <a:r>
              <a:rPr lang="en-AU"/>
              <a:t>Do not use volumetric % change at the moment. </a:t>
            </a:r>
          </a:p>
        </p:txBody>
      </p:sp>
    </p:spTree>
    <p:extLst>
      <p:ext uri="{BB962C8B-B14F-4D97-AF65-F5344CB8AC3E}">
        <p14:creationId xmlns:p14="http://schemas.microsoft.com/office/powerpoint/2010/main" val="8248705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8D02C343-D24C-4901-9EE1-F5970FF4C68C}"/>
              </a:ext>
            </a:extLst>
          </p:cNvPr>
          <p:cNvGraphicFramePr/>
          <p:nvPr/>
        </p:nvGraphicFramePr>
        <p:xfrm>
          <a:off x="365060" y="1750779"/>
          <a:ext cx="3826800" cy="293679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6E08B5D-B8EC-5249-8FAC-C1ECBECBA244}"/>
              </a:ext>
            </a:extLst>
          </p:cNvPr>
          <p:cNvSpPr>
            <a:spLocks noGrp="1"/>
          </p:cNvSpPr>
          <p:nvPr>
            <p:ph type="title"/>
          </p:nvPr>
        </p:nvSpPr>
        <p:spPr/>
        <p:txBody>
          <a:bodyPr/>
          <a:lstStyle/>
          <a:p>
            <a:r>
              <a:rPr lang="en-US"/>
              <a:t>Some categories will start to feel the impact as consumers trade down or out, while others seem more resilient to inflationary pressure</a:t>
            </a:r>
          </a:p>
        </p:txBody>
      </p:sp>
      <p:sp>
        <p:nvSpPr>
          <p:cNvPr id="5" name="Subtitle 4">
            <a:extLst>
              <a:ext uri="{FF2B5EF4-FFF2-40B4-BE49-F238E27FC236}">
                <a16:creationId xmlns:a16="http://schemas.microsoft.com/office/drawing/2014/main" id="{6CAE3433-1CE5-534B-94C2-74181073B2A2}"/>
              </a:ext>
            </a:extLst>
          </p:cNvPr>
          <p:cNvSpPr>
            <a:spLocks noGrp="1"/>
          </p:cNvSpPr>
          <p:nvPr>
            <p:ph type="subTitle" idx="3"/>
          </p:nvPr>
        </p:nvSpPr>
        <p:spPr/>
        <p:txBody>
          <a:bodyPr/>
          <a:lstStyle/>
          <a:p>
            <a:r>
              <a:rPr lang="en-US"/>
              <a:t>Source: </a:t>
            </a:r>
            <a:r>
              <a:rPr lang="en-US" err="1"/>
              <a:t>NielsenIQ</a:t>
            </a:r>
            <a:r>
              <a:rPr lang="en-US"/>
              <a:t> Global Price Tracker – Average equivalized price and equivalized volume  is reflective of latest available period P13 (Dec 21)</a:t>
            </a:r>
          </a:p>
        </p:txBody>
      </p:sp>
      <p:sp>
        <p:nvSpPr>
          <p:cNvPr id="9" name="Google Shape;1594;p116">
            <a:extLst>
              <a:ext uri="{FF2B5EF4-FFF2-40B4-BE49-F238E27FC236}">
                <a16:creationId xmlns:a16="http://schemas.microsoft.com/office/drawing/2014/main" id="{57310BFC-F110-4D91-B8B7-7377B3D1BEBC}"/>
              </a:ext>
            </a:extLst>
          </p:cNvPr>
          <p:cNvSpPr txBox="1"/>
          <p:nvPr/>
        </p:nvSpPr>
        <p:spPr>
          <a:xfrm>
            <a:off x="354650" y="1225620"/>
            <a:ext cx="3804300"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NZ" sz="1300" b="1">
                <a:solidFill>
                  <a:srgbClr val="1A1A1A"/>
                </a:solidFill>
                <a:latin typeface="Montserrat"/>
                <a:ea typeface="Montserrat"/>
                <a:cs typeface="Montserrat"/>
                <a:sym typeface="Montserrat"/>
              </a:rPr>
              <a:t>U.S. Perishables</a:t>
            </a:r>
            <a:br>
              <a:rPr lang="en-NZ" b="1">
                <a:latin typeface="Montserrat" panose="00000500000000000000" pitchFamily="2" charset="0"/>
                <a:ea typeface="Montserrat"/>
                <a:cs typeface="Montserrat"/>
              </a:rPr>
            </a:br>
            <a:r>
              <a:rPr lang="en-NZ" sz="1000">
                <a:latin typeface="Montserrat"/>
                <a:ea typeface="Montserrat"/>
                <a:cs typeface="Montserrat"/>
                <a:sym typeface="Montserrat"/>
              </a:rPr>
              <a:t>Rising prices – trading down/out/ channel switching</a:t>
            </a:r>
            <a:endParaRPr lang="en-NZ" sz="1000">
              <a:solidFill>
                <a:srgbClr val="000000"/>
              </a:solidFill>
              <a:latin typeface="Montserrat"/>
              <a:ea typeface="Montserrat"/>
              <a:cs typeface="Montserrat"/>
              <a:sym typeface="Montserrat"/>
            </a:endParaRPr>
          </a:p>
        </p:txBody>
      </p:sp>
      <p:sp>
        <p:nvSpPr>
          <p:cNvPr id="10" name="Google Shape;1596;p116">
            <a:extLst>
              <a:ext uri="{FF2B5EF4-FFF2-40B4-BE49-F238E27FC236}">
                <a16:creationId xmlns:a16="http://schemas.microsoft.com/office/drawing/2014/main" id="{E673BCF0-3861-449A-9C27-ACA4E381B0E0}"/>
              </a:ext>
            </a:extLst>
          </p:cNvPr>
          <p:cNvSpPr txBox="1"/>
          <p:nvPr/>
        </p:nvSpPr>
        <p:spPr>
          <a:xfrm>
            <a:off x="4962650" y="1225620"/>
            <a:ext cx="3804300" cy="300000"/>
          </a:xfrm>
          <a:prstGeom prst="rect">
            <a:avLst/>
          </a:prstGeom>
          <a:noFill/>
          <a:ln>
            <a:noFill/>
          </a:ln>
        </p:spPr>
        <p:txBody>
          <a:bodyPr spcFirstLastPara="1" wrap="square" lIns="0" tIns="45700" rIns="0" bIns="45700" anchor="t" anchorCtr="0">
            <a:noAutofit/>
          </a:bodyPr>
          <a:lstStyle/>
          <a:p>
            <a:pPr>
              <a:spcAft>
                <a:spcPts val="1200"/>
              </a:spcAft>
              <a:buSzPts val="1100"/>
            </a:pPr>
            <a:r>
              <a:rPr lang="en-NZ" sz="1300" b="1">
                <a:solidFill>
                  <a:srgbClr val="1A1A1A"/>
                </a:solidFill>
                <a:latin typeface="Montserrat"/>
                <a:ea typeface="Montserrat"/>
                <a:cs typeface="Montserrat"/>
                <a:sym typeface="Montserrat"/>
              </a:rPr>
              <a:t>U.S. Non alcoholic beverages</a:t>
            </a:r>
            <a:br>
              <a:rPr lang="en-NZ" b="1">
                <a:latin typeface="Montserrat" panose="00000500000000000000" pitchFamily="2" charset="0"/>
                <a:ea typeface="Montserrat"/>
                <a:cs typeface="Montserrat"/>
              </a:rPr>
            </a:br>
            <a:r>
              <a:rPr lang="en-NZ" sz="1000">
                <a:solidFill>
                  <a:schemeClr val="dk1"/>
                </a:solidFill>
                <a:latin typeface="Montserrat"/>
                <a:ea typeface="Montserrat"/>
                <a:cs typeface="Montserrat"/>
                <a:sym typeface="Montserrat"/>
              </a:rPr>
              <a:t>Rising prices – little impact on sales</a:t>
            </a:r>
            <a:endParaRPr lang="en-NZ" sz="1800" b="1">
              <a:solidFill>
                <a:schemeClr val="dk1"/>
              </a:solidFill>
              <a:latin typeface="Montserrat"/>
              <a:ea typeface="Montserrat"/>
              <a:cs typeface="Montserrat"/>
              <a:sym typeface="Montserrat"/>
            </a:endParaRPr>
          </a:p>
        </p:txBody>
      </p:sp>
      <p:graphicFrame>
        <p:nvGraphicFramePr>
          <p:cNvPr id="13" name="Chart 12">
            <a:extLst>
              <a:ext uri="{FF2B5EF4-FFF2-40B4-BE49-F238E27FC236}">
                <a16:creationId xmlns:a16="http://schemas.microsoft.com/office/drawing/2014/main" id="{EB853CBF-2E47-4F89-B8A9-E92FE66962DA}"/>
              </a:ext>
            </a:extLst>
          </p:cNvPr>
          <p:cNvGraphicFramePr/>
          <p:nvPr/>
        </p:nvGraphicFramePr>
        <p:xfrm>
          <a:off x="4940150" y="1750778"/>
          <a:ext cx="3826800" cy="2936791"/>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Straight Arrow Connector 14">
            <a:extLst>
              <a:ext uri="{FF2B5EF4-FFF2-40B4-BE49-F238E27FC236}">
                <a16:creationId xmlns:a16="http://schemas.microsoft.com/office/drawing/2014/main" id="{8DA9BF9F-B440-4348-AA2D-B6C54442BD9E}"/>
              </a:ext>
            </a:extLst>
          </p:cNvPr>
          <p:cNvCxnSpPr>
            <a:cxnSpLocks/>
          </p:cNvCxnSpPr>
          <p:nvPr/>
        </p:nvCxnSpPr>
        <p:spPr>
          <a:xfrm>
            <a:off x="1325880" y="2434590"/>
            <a:ext cx="2480310" cy="5257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109CAB48-1433-47DE-8C09-92F6779FD553}"/>
              </a:ext>
            </a:extLst>
          </p:cNvPr>
          <p:cNvCxnSpPr>
            <a:cxnSpLocks/>
          </p:cNvCxnSpPr>
          <p:nvPr/>
        </p:nvCxnSpPr>
        <p:spPr>
          <a:xfrm flipV="1">
            <a:off x="5985933" y="3615267"/>
            <a:ext cx="2429934" cy="4487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Google Shape;1593;p116">
            <a:extLst>
              <a:ext uri="{FF2B5EF4-FFF2-40B4-BE49-F238E27FC236}">
                <a16:creationId xmlns:a16="http://schemas.microsoft.com/office/drawing/2014/main" id="{58622E22-6D24-0548-8106-C5FC200AC32E}"/>
              </a:ext>
            </a:extLst>
          </p:cNvPr>
          <p:cNvCxnSpPr/>
          <p:nvPr/>
        </p:nvCxnSpPr>
        <p:spPr>
          <a:xfrm>
            <a:off x="354650" y="1745725"/>
            <a:ext cx="3826800" cy="0"/>
          </a:xfrm>
          <a:prstGeom prst="straightConnector1">
            <a:avLst/>
          </a:prstGeom>
          <a:noFill/>
          <a:ln w="9525" cap="flat" cmpd="sng">
            <a:solidFill>
              <a:srgbClr val="333333"/>
            </a:solidFill>
            <a:prstDash val="solid"/>
            <a:round/>
            <a:headEnd type="none" w="med" len="med"/>
            <a:tailEnd type="none" w="med" len="med"/>
          </a:ln>
        </p:spPr>
      </p:cxnSp>
      <p:cxnSp>
        <p:nvCxnSpPr>
          <p:cNvPr id="27" name="Google Shape;1595;p116">
            <a:extLst>
              <a:ext uri="{FF2B5EF4-FFF2-40B4-BE49-F238E27FC236}">
                <a16:creationId xmlns:a16="http://schemas.microsoft.com/office/drawing/2014/main" id="{6B3ACFBA-CE82-EE49-8050-9D1360A46753}"/>
              </a:ext>
            </a:extLst>
          </p:cNvPr>
          <p:cNvCxnSpPr/>
          <p:nvPr/>
        </p:nvCxnSpPr>
        <p:spPr>
          <a:xfrm>
            <a:off x="4962650" y="1745725"/>
            <a:ext cx="3826800" cy="0"/>
          </a:xfrm>
          <a:prstGeom prst="straightConnector1">
            <a:avLst/>
          </a:prstGeom>
          <a:noFill/>
          <a:ln w="9525" cap="flat" cmpd="sng">
            <a:solidFill>
              <a:srgbClr val="333333"/>
            </a:solidFill>
            <a:prstDash val="solid"/>
            <a:round/>
            <a:headEnd type="none" w="med" len="med"/>
            <a:tailEnd type="none" w="med" len="med"/>
          </a:ln>
        </p:spPr>
      </p:cxnSp>
      <p:sp>
        <p:nvSpPr>
          <p:cNvPr id="12" name="TextBox 11">
            <a:extLst>
              <a:ext uri="{FF2B5EF4-FFF2-40B4-BE49-F238E27FC236}">
                <a16:creationId xmlns:a16="http://schemas.microsoft.com/office/drawing/2014/main" id="{6AC6D8F8-2BDA-455B-BBB8-AC6328576857}"/>
              </a:ext>
            </a:extLst>
          </p:cNvPr>
          <p:cNvSpPr txBox="1"/>
          <p:nvPr/>
        </p:nvSpPr>
        <p:spPr>
          <a:xfrm>
            <a:off x="5021929" y="-34140"/>
            <a:ext cx="4054315" cy="307777"/>
          </a:xfrm>
          <a:prstGeom prst="rect">
            <a:avLst/>
          </a:prstGeom>
          <a:solidFill>
            <a:srgbClr val="FFFF00"/>
          </a:solidFill>
        </p:spPr>
        <p:txBody>
          <a:bodyPr wrap="none" rtlCol="0">
            <a:spAutoFit/>
          </a:bodyPr>
          <a:lstStyle/>
          <a:p>
            <a:r>
              <a:rPr lang="en-AU"/>
              <a:t>Do not use volumetric % change at the moment. </a:t>
            </a:r>
          </a:p>
        </p:txBody>
      </p:sp>
    </p:spTree>
    <p:extLst>
      <p:ext uri="{BB962C8B-B14F-4D97-AF65-F5344CB8AC3E}">
        <p14:creationId xmlns:p14="http://schemas.microsoft.com/office/powerpoint/2010/main" val="2944467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3" name="Rectangle 2">
            <a:extLst>
              <a:ext uri="{FF2B5EF4-FFF2-40B4-BE49-F238E27FC236}">
                <a16:creationId xmlns:a16="http://schemas.microsoft.com/office/drawing/2014/main" id="{43550394-14DB-A744-871F-454754D34958}"/>
              </a:ext>
            </a:extLst>
          </p:cNvPr>
          <p:cNvSpPr/>
          <p:nvPr/>
        </p:nvSpPr>
        <p:spPr>
          <a:xfrm>
            <a:off x="4571997" y="0"/>
            <a:ext cx="4571998" cy="5143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FBC3A47-A951-2F49-8D56-7B0BBA3658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572000" cy="5143500"/>
          </a:xfrm>
          <a:prstGeom prst="rect">
            <a:avLst/>
          </a:prstGeom>
        </p:spPr>
      </p:pic>
      <p:pic>
        <p:nvPicPr>
          <p:cNvPr id="7" name="Google Shape;267;p28">
            <a:extLst>
              <a:ext uri="{FF2B5EF4-FFF2-40B4-BE49-F238E27FC236}">
                <a16:creationId xmlns:a16="http://schemas.microsoft.com/office/drawing/2014/main" id="{68C559E1-8907-BE47-898B-B84199C5E8EF}"/>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0" y="0"/>
            <a:ext cx="9143995" cy="5144520"/>
          </a:xfrm>
          <a:prstGeom prst="rect">
            <a:avLst/>
          </a:prstGeom>
          <a:noFill/>
          <a:ln>
            <a:noFill/>
          </a:ln>
        </p:spPr>
      </p:pic>
      <p:sp>
        <p:nvSpPr>
          <p:cNvPr id="1372" name="Google Shape;1372;p103"/>
          <p:cNvSpPr txBox="1">
            <a:spLocks noGrp="1"/>
          </p:cNvSpPr>
          <p:nvPr>
            <p:ph type="ctrTitle"/>
          </p:nvPr>
        </p:nvSpPr>
        <p:spPr>
          <a:xfrm>
            <a:off x="5506356" y="2705568"/>
            <a:ext cx="3239550" cy="1578000"/>
          </a:xfrm>
          <a:prstGeom prst="rect">
            <a:avLst/>
          </a:prstGeom>
        </p:spPr>
        <p:txBody>
          <a:bodyPr spcFirstLastPara="1" wrap="square" lIns="0" tIns="91425" rIns="0" bIns="91425" anchor="t" anchorCtr="0">
            <a:noAutofit/>
          </a:bodyPr>
          <a:lstStyle/>
          <a:p>
            <a:pPr lvl="0"/>
            <a:r>
              <a:rPr lang="en-NZ">
                <a:ln>
                  <a:solidFill>
                    <a:schemeClr val="tx1"/>
                  </a:solidFill>
                </a:ln>
                <a:solidFill>
                  <a:schemeClr val="bg1">
                    <a:lumMod val="75000"/>
                  </a:schemeClr>
                </a:solidFill>
              </a:rPr>
              <a:t>Renewed consumer outlook</a:t>
            </a:r>
            <a:endParaRPr>
              <a:ln>
                <a:solidFill>
                  <a:schemeClr val="tx1"/>
                </a:solidFill>
              </a:ln>
              <a:solidFill>
                <a:schemeClr val="bg1">
                  <a:lumMod val="75000"/>
                </a:schemeClr>
              </a:solidFill>
            </a:endParaRPr>
          </a:p>
        </p:txBody>
      </p:sp>
      <p:pic>
        <p:nvPicPr>
          <p:cNvPr id="8" name="Google Shape;270;p28">
            <a:extLst>
              <a:ext uri="{FF2B5EF4-FFF2-40B4-BE49-F238E27FC236}">
                <a16:creationId xmlns:a16="http://schemas.microsoft.com/office/drawing/2014/main" id="{1E1D800C-72D2-B548-B4C6-C3D34ACBAE91}"/>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0" y="-23876"/>
            <a:ext cx="354650" cy="355945"/>
          </a:xfrm>
          <a:prstGeom prst="rect">
            <a:avLst/>
          </a:prstGeom>
          <a:noFill/>
          <a:ln>
            <a:noFill/>
          </a:ln>
        </p:spPr>
      </p:pic>
      <p:sp>
        <p:nvSpPr>
          <p:cNvPr id="9" name="Google Shape;608;p56">
            <a:extLst>
              <a:ext uri="{FF2B5EF4-FFF2-40B4-BE49-F238E27FC236}">
                <a16:creationId xmlns:a16="http://schemas.microsoft.com/office/drawing/2014/main" id="{98FC5D69-4A19-1A44-B735-0D69040BA396}"/>
              </a:ext>
            </a:extLst>
          </p:cNvPr>
          <p:cNvSpPr txBox="1"/>
          <p:nvPr/>
        </p:nvSpPr>
        <p:spPr>
          <a:xfrm>
            <a:off x="4747850" y="2414212"/>
            <a:ext cx="2684664" cy="530100"/>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None/>
            </a:pPr>
            <a:r>
              <a:rPr lang="en" sz="13800" b="1">
                <a:ln w="22225">
                  <a:solidFill>
                    <a:schemeClr val="tx1"/>
                  </a:solidFill>
                  <a:prstDash val="solid"/>
                </a:ln>
                <a:solidFill>
                  <a:schemeClr val="accent1"/>
                </a:solidFill>
                <a:latin typeface="Montserrat" panose="00000500000000000000" pitchFamily="2" charset="0"/>
                <a:ea typeface="Montserrat"/>
                <a:cs typeface="Montserrat"/>
                <a:sym typeface="Montserrat"/>
              </a:rPr>
              <a:t>1</a:t>
            </a:r>
            <a:endParaRPr sz="13800" b="1" i="0" u="none" strike="noStrike">
              <a:ln w="22225">
                <a:solidFill>
                  <a:schemeClr val="tx1"/>
                </a:solidFill>
                <a:prstDash val="solid"/>
              </a:ln>
              <a:solidFill>
                <a:schemeClr val="accent1"/>
              </a:solidFill>
              <a:latin typeface="Montserrat" panose="00000500000000000000" pitchFamily="2" charset="0"/>
              <a:ea typeface="Montserrat"/>
              <a:cs typeface="Montserrat"/>
              <a:sym typeface="Montserrat"/>
            </a:endParaRPr>
          </a:p>
        </p:txBody>
      </p:sp>
    </p:spTree>
    <p:extLst>
      <p:ext uri="{BB962C8B-B14F-4D97-AF65-F5344CB8AC3E}">
        <p14:creationId xmlns:p14="http://schemas.microsoft.com/office/powerpoint/2010/main" val="2488908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27"/>
        <p:cNvGrpSpPr/>
        <p:nvPr/>
      </p:nvGrpSpPr>
      <p:grpSpPr>
        <a:xfrm>
          <a:off x="0" y="0"/>
          <a:ext cx="0" cy="0"/>
          <a:chOff x="0" y="0"/>
          <a:chExt cx="0" cy="0"/>
        </a:xfrm>
      </p:grpSpPr>
      <p:sp>
        <p:nvSpPr>
          <p:cNvPr id="2328" name="Google Shape;2328;p140"/>
          <p:cNvSpPr txBox="1">
            <a:spLocks noGrp="1"/>
          </p:cNvSpPr>
          <p:nvPr>
            <p:ph type="ctrTitle"/>
          </p:nvPr>
        </p:nvSpPr>
        <p:spPr>
          <a:xfrm>
            <a:off x="354649" y="1070220"/>
            <a:ext cx="7285015" cy="1470000"/>
          </a:xfrm>
          <a:prstGeom prst="rect">
            <a:avLst/>
          </a:prstGeom>
        </p:spPr>
        <p:txBody>
          <a:bodyPr spcFirstLastPara="1" wrap="square" lIns="0" tIns="91425" rIns="0" bIns="91425" anchor="b" anchorCtr="0">
            <a:noAutofit/>
          </a:bodyPr>
          <a:lstStyle/>
          <a:p>
            <a:r>
              <a:rPr lang="en-NZ" sz="1800" b="0">
                <a:latin typeface="Montserrat"/>
                <a:ea typeface="Montserrat Light"/>
                <a:cs typeface="Montserrat Light"/>
                <a:sym typeface="Montserrat Light"/>
              </a:rPr>
              <a:t>For many consumers, the last 2 years have been a rollercoaster of changed circumstance; stability and spending ability. But as we start to “live with COVID” and its many guises, consumers will approach 2022 with a new mindset reflective of their new adjusted realities. What was important to them in the past is not necessarily relevant now and in future. </a:t>
            </a:r>
            <a:endParaRPr lang="en-US" sz="1800"/>
          </a:p>
        </p:txBody>
      </p:sp>
      <p:sp>
        <p:nvSpPr>
          <p:cNvPr id="2329" name="Google Shape;2329;p140"/>
          <p:cNvSpPr txBox="1">
            <a:spLocks noGrp="1"/>
          </p:cNvSpPr>
          <p:nvPr>
            <p:ph type="subTitle" idx="1"/>
          </p:nvPr>
        </p:nvSpPr>
        <p:spPr>
          <a:xfrm>
            <a:off x="354644" y="2916387"/>
            <a:ext cx="3873112" cy="384300"/>
          </a:xfrm>
          <a:prstGeom prst="rect">
            <a:avLst/>
          </a:prstGeom>
        </p:spPr>
        <p:txBody>
          <a:bodyPr spcFirstLastPara="1" wrap="square" lIns="0" tIns="91425" rIns="0" bIns="91425" anchor="t" anchorCtr="0">
            <a:noAutofit/>
          </a:bodyPr>
          <a:lstStyle/>
          <a:p>
            <a:pPr lvl="0">
              <a:spcAft>
                <a:spcPts val="1400"/>
              </a:spcAft>
            </a:pPr>
            <a:r>
              <a:rPr lang="en-NZ" sz="1200">
                <a:solidFill>
                  <a:schemeClr val="lt1"/>
                </a:solidFill>
                <a:ea typeface="Montserrat Light"/>
                <a:cs typeface="Montserrat Light"/>
                <a:sym typeface="Montserrat Light"/>
              </a:rPr>
              <a:t>Nicole Corbett, Global Thought Leadership, </a:t>
            </a:r>
            <a:r>
              <a:rPr lang="en-NZ" sz="1200" b="1">
                <a:solidFill>
                  <a:schemeClr val="lt1"/>
                </a:solidFill>
                <a:ea typeface="Montserrat Light"/>
                <a:cs typeface="Montserrat Light"/>
                <a:sym typeface="Montserrat Light"/>
              </a:rPr>
              <a:t>NielsenIQ</a:t>
            </a:r>
          </a:p>
          <a:p>
            <a:pPr lvl="0">
              <a:spcAft>
                <a:spcPts val="1400"/>
              </a:spcAft>
            </a:pPr>
            <a:endParaRPr lang="en-NZ" sz="1200">
              <a:solidFill>
                <a:schemeClr val="lt1"/>
              </a:solidFill>
              <a:ea typeface="Montserrat Light"/>
              <a:cs typeface="Montserrat Light"/>
              <a:sym typeface="Montserrat Light"/>
            </a:endParaRPr>
          </a:p>
        </p:txBody>
      </p:sp>
    </p:spTree>
    <p:extLst>
      <p:ext uri="{BB962C8B-B14F-4D97-AF65-F5344CB8AC3E}">
        <p14:creationId xmlns:p14="http://schemas.microsoft.com/office/powerpoint/2010/main" val="3252739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73"/>
        <p:cNvGrpSpPr/>
        <p:nvPr/>
      </p:nvGrpSpPr>
      <p:grpSpPr>
        <a:xfrm>
          <a:off x="0" y="0"/>
          <a:ext cx="0" cy="0"/>
          <a:chOff x="0" y="0"/>
          <a:chExt cx="0" cy="0"/>
        </a:xfrm>
      </p:grpSpPr>
      <p:pic>
        <p:nvPicPr>
          <p:cNvPr id="5" name="Picture 4">
            <a:extLst>
              <a:ext uri="{FF2B5EF4-FFF2-40B4-BE49-F238E27FC236}">
                <a16:creationId xmlns:a16="http://schemas.microsoft.com/office/drawing/2014/main" id="{33307667-235F-4C43-88E2-0A55369C16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61422" y="0"/>
            <a:ext cx="2584834" cy="5148000"/>
          </a:xfrm>
          <a:prstGeom prst="rect">
            <a:avLst/>
          </a:prstGeom>
        </p:spPr>
      </p:pic>
      <p:sp>
        <p:nvSpPr>
          <p:cNvPr id="2275" name="Google Shape;2275;p136"/>
          <p:cNvSpPr txBox="1">
            <a:spLocks noGrp="1"/>
          </p:cNvSpPr>
          <p:nvPr>
            <p:ph type="title"/>
          </p:nvPr>
        </p:nvSpPr>
        <p:spPr>
          <a:xfrm>
            <a:off x="354650" y="292625"/>
            <a:ext cx="5901000" cy="3936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NZ">
                <a:solidFill>
                  <a:schemeClr val="bg1"/>
                </a:solidFill>
              </a:rPr>
              <a:t>H</a:t>
            </a:r>
            <a:r>
              <a:rPr lang="en">
                <a:solidFill>
                  <a:schemeClr val="bg1"/>
                </a:solidFill>
              </a:rPr>
              <a:t>ow consumers are evolving</a:t>
            </a:r>
            <a:endParaRPr>
              <a:solidFill>
                <a:schemeClr val="bg1"/>
              </a:solidFill>
            </a:endParaRPr>
          </a:p>
        </p:txBody>
      </p:sp>
      <p:sp>
        <p:nvSpPr>
          <p:cNvPr id="2282" name="Google Shape;2282;p136"/>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p>
            <a:pPr lvl="0"/>
            <a:r>
              <a:rPr lang="en-NZ"/>
              <a:t>Source: NielsenIQ Unlocking Consumption global survey.  Early COVID-19 September 2020, Current COVID-19 December 2020/January 2021</a:t>
            </a:r>
          </a:p>
        </p:txBody>
      </p:sp>
      <p:sp>
        <p:nvSpPr>
          <p:cNvPr id="10" name="Slide Number Placeholder 1">
            <a:extLst>
              <a:ext uri="{FF2B5EF4-FFF2-40B4-BE49-F238E27FC236}">
                <a16:creationId xmlns:a16="http://schemas.microsoft.com/office/drawing/2014/main" id="{7C185F85-C9CB-6541-90B1-23A6442BC348}"/>
              </a:ext>
            </a:extLst>
          </p:cNvPr>
          <p:cNvSpPr txBox="1">
            <a:spLocks/>
          </p:cNvSpPr>
          <p:nvPr/>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latin typeface="Montserrat" panose="00000500000000000000" pitchFamily="2" charset="0"/>
              </a:rPr>
              <a:pPr/>
              <a:t>9</a:t>
            </a:fld>
            <a:endParaRPr lang="en-PH">
              <a:latin typeface="Montserrat" panose="00000500000000000000" pitchFamily="2" charset="0"/>
            </a:endParaRPr>
          </a:p>
        </p:txBody>
      </p:sp>
      <p:sp>
        <p:nvSpPr>
          <p:cNvPr id="11" name="Google Shape;608;p56">
            <a:extLst>
              <a:ext uri="{FF2B5EF4-FFF2-40B4-BE49-F238E27FC236}">
                <a16:creationId xmlns:a16="http://schemas.microsoft.com/office/drawing/2014/main" id="{F43AF751-6959-5A48-83B7-F2FFFF33FB8E}"/>
              </a:ext>
            </a:extLst>
          </p:cNvPr>
          <p:cNvSpPr txBox="1"/>
          <p:nvPr/>
        </p:nvSpPr>
        <p:spPr>
          <a:xfrm>
            <a:off x="356660" y="983172"/>
            <a:ext cx="1554900" cy="530100"/>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None/>
            </a:pPr>
            <a:r>
              <a:rPr lang="en" sz="1600" b="1" i="0" u="none" strike="noStrike" cap="none">
                <a:solidFill>
                  <a:schemeClr val="bg1"/>
                </a:solidFill>
                <a:latin typeface="Montserrat" panose="00000500000000000000" pitchFamily="2" charset="0"/>
                <a:ea typeface="Montserrat"/>
                <a:cs typeface="Montserrat"/>
                <a:sym typeface="Montserrat"/>
              </a:rPr>
              <a:t>20</a:t>
            </a:r>
            <a:r>
              <a:rPr lang="en" sz="1600" b="1">
                <a:solidFill>
                  <a:schemeClr val="bg1"/>
                </a:solidFill>
                <a:latin typeface="Montserrat" panose="00000500000000000000" pitchFamily="2" charset="0"/>
                <a:ea typeface="Montserrat"/>
                <a:cs typeface="Montserrat"/>
                <a:sym typeface="Montserrat"/>
              </a:rPr>
              <a:t>20</a:t>
            </a:r>
            <a:endParaRPr sz="1600" b="1" i="0" u="none" strike="noStrike" cap="none">
              <a:solidFill>
                <a:schemeClr val="bg1"/>
              </a:solidFill>
              <a:latin typeface="Montserrat" panose="00000500000000000000" pitchFamily="2" charset="0"/>
              <a:ea typeface="Montserrat"/>
              <a:cs typeface="Montserrat"/>
              <a:sym typeface="Montserrat"/>
            </a:endParaRPr>
          </a:p>
        </p:txBody>
      </p:sp>
      <p:cxnSp>
        <p:nvCxnSpPr>
          <p:cNvPr id="14" name="Google Shape;613;p56">
            <a:extLst>
              <a:ext uri="{FF2B5EF4-FFF2-40B4-BE49-F238E27FC236}">
                <a16:creationId xmlns:a16="http://schemas.microsoft.com/office/drawing/2014/main" id="{110E0B05-52CC-3244-BD54-AC7EC5D4B20F}"/>
              </a:ext>
            </a:extLst>
          </p:cNvPr>
          <p:cNvCxnSpPr>
            <a:cxnSpLocks/>
          </p:cNvCxnSpPr>
          <p:nvPr/>
        </p:nvCxnSpPr>
        <p:spPr>
          <a:xfrm>
            <a:off x="338424" y="1339202"/>
            <a:ext cx="5589574" cy="0"/>
          </a:xfrm>
          <a:prstGeom prst="straightConnector1">
            <a:avLst/>
          </a:prstGeom>
          <a:noFill/>
          <a:ln w="9525" cap="flat" cmpd="sng">
            <a:solidFill>
              <a:schemeClr val="bg1"/>
            </a:solidFill>
            <a:prstDash val="solid"/>
            <a:round/>
            <a:headEnd type="none" w="med" len="med"/>
            <a:tailEnd type="none" w="med" len="med"/>
          </a:ln>
        </p:spPr>
      </p:cxnSp>
      <p:sp>
        <p:nvSpPr>
          <p:cNvPr id="19" name="Google Shape;608;p56">
            <a:extLst>
              <a:ext uri="{FF2B5EF4-FFF2-40B4-BE49-F238E27FC236}">
                <a16:creationId xmlns:a16="http://schemas.microsoft.com/office/drawing/2014/main" id="{8C403BCA-0ADB-1E4F-88A8-28157A5FCFB5}"/>
              </a:ext>
            </a:extLst>
          </p:cNvPr>
          <p:cNvSpPr txBox="1"/>
          <p:nvPr/>
        </p:nvSpPr>
        <p:spPr>
          <a:xfrm>
            <a:off x="356660" y="2822857"/>
            <a:ext cx="1554900" cy="530100"/>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None/>
            </a:pPr>
            <a:r>
              <a:rPr lang="en" sz="1600" b="1" i="0" u="none" strike="noStrike" cap="none">
                <a:solidFill>
                  <a:schemeClr val="bg1"/>
                </a:solidFill>
                <a:latin typeface="Montserrat" panose="00000500000000000000" pitchFamily="2" charset="0"/>
                <a:ea typeface="Montserrat"/>
                <a:cs typeface="Montserrat"/>
                <a:sym typeface="Montserrat"/>
              </a:rPr>
              <a:t>20</a:t>
            </a:r>
            <a:r>
              <a:rPr lang="en" sz="1600" b="1">
                <a:solidFill>
                  <a:schemeClr val="bg1"/>
                </a:solidFill>
                <a:latin typeface="Montserrat" panose="00000500000000000000" pitchFamily="2" charset="0"/>
                <a:ea typeface="Montserrat"/>
                <a:cs typeface="Montserrat"/>
                <a:sym typeface="Montserrat"/>
              </a:rPr>
              <a:t>21</a:t>
            </a:r>
            <a:endParaRPr sz="1600" b="1" i="0" u="none" strike="noStrike" cap="none">
              <a:solidFill>
                <a:schemeClr val="bg1"/>
              </a:solidFill>
              <a:latin typeface="Montserrat" panose="00000500000000000000" pitchFamily="2" charset="0"/>
              <a:ea typeface="Montserrat"/>
              <a:cs typeface="Montserrat"/>
              <a:sym typeface="Montserrat"/>
            </a:endParaRPr>
          </a:p>
        </p:txBody>
      </p:sp>
      <p:cxnSp>
        <p:nvCxnSpPr>
          <p:cNvPr id="20" name="Google Shape;613;p56">
            <a:extLst>
              <a:ext uri="{FF2B5EF4-FFF2-40B4-BE49-F238E27FC236}">
                <a16:creationId xmlns:a16="http://schemas.microsoft.com/office/drawing/2014/main" id="{975C398B-E980-554C-824F-0029D354E62D}"/>
              </a:ext>
            </a:extLst>
          </p:cNvPr>
          <p:cNvCxnSpPr>
            <a:cxnSpLocks/>
          </p:cNvCxnSpPr>
          <p:nvPr/>
        </p:nvCxnSpPr>
        <p:spPr>
          <a:xfrm>
            <a:off x="338424" y="3178887"/>
            <a:ext cx="5589574" cy="0"/>
          </a:xfrm>
          <a:prstGeom prst="straightConnector1">
            <a:avLst/>
          </a:prstGeom>
          <a:noFill/>
          <a:ln w="9525" cap="flat" cmpd="sng">
            <a:solidFill>
              <a:schemeClr val="bg1"/>
            </a:solidFill>
            <a:prstDash val="solid"/>
            <a:round/>
            <a:headEnd type="none" w="med" len="med"/>
            <a:tailEnd type="none" w="med" len="med"/>
          </a:ln>
        </p:spPr>
      </p:cxnSp>
      <p:graphicFrame>
        <p:nvGraphicFramePr>
          <p:cNvPr id="4" name="Chart 3">
            <a:extLst>
              <a:ext uri="{FF2B5EF4-FFF2-40B4-BE49-F238E27FC236}">
                <a16:creationId xmlns:a16="http://schemas.microsoft.com/office/drawing/2014/main" id="{FC818262-A7FE-AB47-8CAB-BA5B715100E1}"/>
              </a:ext>
            </a:extLst>
          </p:cNvPr>
          <p:cNvGraphicFramePr/>
          <p:nvPr>
            <p:extLst>
              <p:ext uri="{D42A27DB-BD31-4B8C-83A1-F6EECF244321}">
                <p14:modId xmlns:p14="http://schemas.microsoft.com/office/powerpoint/2010/main" val="3855740650"/>
              </p:ext>
            </p:extLst>
          </p:nvPr>
        </p:nvGraphicFramePr>
        <p:xfrm>
          <a:off x="354650" y="1339202"/>
          <a:ext cx="5573348" cy="14836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a16="http://schemas.microsoft.com/office/drawing/2014/main" id="{1EEED7A3-74B0-CB4E-9133-C2866FB2E87E}"/>
              </a:ext>
            </a:extLst>
          </p:cNvPr>
          <p:cNvGraphicFramePr/>
          <p:nvPr>
            <p:extLst>
              <p:ext uri="{D42A27DB-BD31-4B8C-83A1-F6EECF244321}">
                <p14:modId xmlns:p14="http://schemas.microsoft.com/office/powerpoint/2010/main" val="4076297913"/>
              </p:ext>
            </p:extLst>
          </p:nvPr>
        </p:nvGraphicFramePr>
        <p:xfrm>
          <a:off x="354650" y="3168002"/>
          <a:ext cx="5573348" cy="148364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82297167"/>
      </p:ext>
    </p:extLst>
  </p:cSld>
  <p:clrMapOvr>
    <a:masterClrMapping/>
  </p:clrMapOvr>
</p:sld>
</file>

<file path=ppt/theme/theme1.xml><?xml version="1.0" encoding="utf-8"?>
<a:theme xmlns:a="http://schemas.openxmlformats.org/drawingml/2006/main" name="NIQ-presentation-template-v2">
  <a:themeElements>
    <a:clrScheme name="Simple Light">
      <a:dk1>
        <a:srgbClr val="000000"/>
      </a:dk1>
      <a:lt1>
        <a:srgbClr val="FFFFFF"/>
      </a:lt1>
      <a:dk2>
        <a:srgbClr val="333333"/>
      </a:dk2>
      <a:lt2>
        <a:srgbClr val="E5E5E5"/>
      </a:lt2>
      <a:accent1>
        <a:srgbClr val="00F000"/>
      </a:accent1>
      <a:accent2>
        <a:srgbClr val="00A346"/>
      </a:accent2>
      <a:accent3>
        <a:srgbClr val="1A1A1A"/>
      </a:accent3>
      <a:accent4>
        <a:srgbClr val="333333"/>
      </a:accent4>
      <a:accent5>
        <a:srgbClr val="666666"/>
      </a:accent5>
      <a:accent6>
        <a:srgbClr val="BDFFB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05 Green">
      <a:srgbClr val="00A346"/>
    </a:custClr>
    <a:custClr name="04 Navy">
      <a:srgbClr val="10009D"/>
    </a:custClr>
    <a:custClr name="05 Red">
      <a:srgbClr val="D20043"/>
    </a:custClr>
    <a:custClr name="10 Navy">
      <a:srgbClr val="1D79FF"/>
    </a:custClr>
    <a:custClr name="02 Red">
      <a:srgbClr val="880535"/>
    </a:custClr>
    <a:custClr name="02 Blue">
      <a:srgbClr val="006A6B"/>
    </a:custClr>
    <a:custClr name="06 Purple">
      <a:srgbClr val="6512F0"/>
    </a:custClr>
    <a:custClr name="06 Orange">
      <a:srgbClr val="F06400"/>
    </a:custClr>
    <a:custClr name="07 Navy">
      <a:srgbClr val="0136E0"/>
    </a:custClr>
    <a:custClr name="10 Purple">
      <a:srgbClr val="A27EFF"/>
    </a:custClr>
    <a:custClr name="05 Blue">
      <a:srgbClr val="00A1A2"/>
    </a:custClr>
    <a:custClr name="04 Orange">
      <a:srgbClr val="AD4400"/>
    </a:custClr>
    <a:custClr name="02 Green">
      <a:srgbClr val="15441F"/>
    </a:custClr>
    <a:custClr name="08 Red">
      <a:srgbClr val="F84E83"/>
    </a:custClr>
    <a:custClr name="07 Green">
      <a:srgbClr val="00CA23"/>
    </a:custClr>
    <a:custClr name="09 Navy">
      <a:srgbClr val="0056FF"/>
    </a:custClr>
    <a:custClr name="07 Red">
      <a:srgbClr val="FF1E68"/>
    </a:custClr>
    <a:custClr name="12 Navy">
      <a:srgbClr val="B3CCFF"/>
    </a:custClr>
    <a:custClr name="04 Red">
      <a:srgbClr val="B6023B"/>
    </a:custClr>
    <a:custClr name="04 Blue">
      <a:srgbClr val="008F90"/>
    </a:custClr>
    <a:custClr name="07 Purple">
      <a:srgbClr val="682EE0"/>
    </a:custClr>
    <a:custClr name="07 Orange">
      <a:srgbClr val="FF6D05"/>
    </a:custClr>
    <a:custClr name="11 Navy">
      <a:srgbClr val="6699FF"/>
    </a:custClr>
    <a:custClr name="11 Purple">
      <a:srgbClr val="B497FF"/>
    </a:custClr>
    <a:custClr name="07 Blue">
      <a:srgbClr val="00CDD1"/>
    </a:custClr>
    <a:custClr name="04 Orange">
      <a:srgbClr val="AD4400"/>
    </a:custClr>
    <a:custClr name="04 Green">
      <a:srgbClr val="138238"/>
    </a:custClr>
    <a:custClr name="11 Red">
      <a:srgbClr val="FAB0C8"/>
    </a:custClr>
    <a:custClr name="Gray 95">
      <a:srgbClr val="0D0D0D"/>
    </a:custClr>
    <a:custClr name="Gray 90">
      <a:srgbClr val="1A1A1A"/>
    </a:custClr>
    <a:custClr name="Gray 80">
      <a:srgbClr val="333333"/>
    </a:custClr>
    <a:custClr name="Gray 60">
      <a:srgbClr val="666666"/>
    </a:custClr>
    <a:custClr name="Gray 50">
      <a:srgbClr val="808080"/>
    </a:custClr>
    <a:custClr name="Gray 30">
      <a:srgbClr val="B3B3B3"/>
    </a:custClr>
    <a:custClr name="Gray 15">
      <a:srgbClr val="D9D9D9"/>
    </a:custClr>
    <a:custClr name="Gray 5">
      <a:srgbClr val="F2F2F2"/>
    </a:custClr>
  </a:custClr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0fe2551-e7b9-469b-8bd2-7218d156e8c3">
      <UserInfo>
        <DisplayName>Regan Leggett</DisplayName>
        <AccountId>25</AccountId>
        <AccountType/>
      </UserInfo>
      <UserInfo>
        <DisplayName>Bashar Basheer</DisplayName>
        <AccountId>21</AccountId>
        <AccountType/>
      </UserInfo>
    </SharedWithUsers>
    <MediaLengthInSeconds xmlns="4d748d86-c631-4a54-ad3a-d64fa9f3ba8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54F3FE62D15D4D95BEA7BB9086800D" ma:contentTypeVersion="9" ma:contentTypeDescription="Create a new document." ma:contentTypeScope="" ma:versionID="ddd9a0420c47824b6ca5bd42e3d38862">
  <xsd:schema xmlns:xsd="http://www.w3.org/2001/XMLSchema" xmlns:xs="http://www.w3.org/2001/XMLSchema" xmlns:p="http://schemas.microsoft.com/office/2006/metadata/properties" xmlns:ns2="4d748d86-c631-4a54-ad3a-d64fa9f3ba87" xmlns:ns3="c0fe2551-e7b9-469b-8bd2-7218d156e8c3" targetNamespace="http://schemas.microsoft.com/office/2006/metadata/properties" ma:root="true" ma:fieldsID="a1a590d83490e2a45920ea5295751874" ns2:_="" ns3:_="">
    <xsd:import namespace="4d748d86-c631-4a54-ad3a-d64fa9f3ba87"/>
    <xsd:import namespace="c0fe2551-e7b9-469b-8bd2-7218d156e8c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748d86-c631-4a54-ad3a-d64fa9f3ba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0fe2551-e7b9-469b-8bd2-7218d156e8c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BADFAC-106D-4EFE-955E-F055FB778A42}">
  <ds:schemaRefs>
    <ds:schemaRef ds:uri="4d748d86-c631-4a54-ad3a-d64fa9f3ba87"/>
    <ds:schemaRef ds:uri="c0fe2551-e7b9-469b-8bd2-7218d156e8c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8AE6945-F7BF-49F4-B7AE-565D84D2F3F6}">
  <ds:schemaRefs>
    <ds:schemaRef ds:uri="http://schemas.microsoft.com/sharepoint/v3/contenttype/forms"/>
  </ds:schemaRefs>
</ds:datastoreItem>
</file>

<file path=customXml/itemProps3.xml><?xml version="1.0" encoding="utf-8"?>
<ds:datastoreItem xmlns:ds="http://schemas.openxmlformats.org/officeDocument/2006/customXml" ds:itemID="{F6ED0B07-9352-4D3A-AD0D-F5A3CB6201A1}">
  <ds:schemaRefs>
    <ds:schemaRef ds:uri="4d748d86-c631-4a54-ad3a-d64fa9f3ba87"/>
    <ds:schemaRef ds:uri="c0fe2551-e7b9-469b-8bd2-7218d156e8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64</Slides>
  <Notes>58</Notes>
  <HiddenSlides>11</HiddenSlide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NIQ-presentation-template-v2</vt:lpstr>
      <vt:lpstr>The New  Economic Divide</vt:lpstr>
      <vt:lpstr>“COVID-19 has increased inequality in nearly every sphere - in the availability of vaccines, in economic growth rates, in access to education and health care and in the scale of job and income losses – which have been higher for women and informal workers.”</vt:lpstr>
      <vt:lpstr>Suppressed labor markets underpin inequality</vt:lpstr>
      <vt:lpstr>PowerPoint Presentation</vt:lpstr>
      <vt:lpstr>New economic divide will not be short term</vt:lpstr>
      <vt:lpstr>PowerPoint Presentation</vt:lpstr>
      <vt:lpstr>Renewed consumer outlook</vt:lpstr>
      <vt:lpstr>For many consumers, the last 2 years have been a rollercoaster of changed circumstance; stability and spending ability. But as we start to “live with COVID” and its many guises, consumers will approach 2022 with a new mindset reflective of their new adjusted realities. What was important to them in the past is not necessarily relevant now and in future. </vt:lpstr>
      <vt:lpstr>How consumers are evolving</vt:lpstr>
      <vt:lpstr>How consumers are evolving</vt:lpstr>
      <vt:lpstr>Polarization differs by market, but cautious outlook dominates</vt:lpstr>
      <vt:lpstr>Permanence of job loss makes recovery harder </vt:lpstr>
      <vt:lpstr>Employment disruption impacted all income levels</vt:lpstr>
      <vt:lpstr>Cautiousness in spend will prevail even if financially comfortable</vt:lpstr>
      <vt:lpstr>Cautious in mindset and outlook </vt:lpstr>
      <vt:lpstr>Cautious spenders reflect cautious mindset in 2022 </vt:lpstr>
      <vt:lpstr>@home spend is the winner for ongoing “endemic” lifestyles in 2022</vt:lpstr>
      <vt:lpstr>Readjusted  retail  realities</vt:lpstr>
      <vt:lpstr>Some have stayed rooted in offline retail environment, while others morphed to the advantages omni/online offers</vt:lpstr>
      <vt:lpstr>Online appeals to specific cohorts: more reliable; assortment; convenience</vt:lpstr>
      <vt:lpstr>Retail landscape is challenged with inflationary pressures</vt:lpstr>
      <vt:lpstr>More impacted = more price aware</vt:lpstr>
      <vt:lpstr>Pricing pressures will be felt differently across cohorts</vt:lpstr>
      <vt:lpstr>Specific strategies will appeal more to certain cohorts</vt:lpstr>
      <vt:lpstr>Tailor strategies with most appeal to appropriate segment</vt:lpstr>
      <vt:lpstr>Consumer’s “normal” grocery basket has been redefined. For many, disposable spend is very different from what it was 2 years ago.   With rising prices, essential vs discretionary items are being re-evaluated and value trade-offs and compromises are the new norm.   Retailers and brands can not assume past pricing and promotional strategies are relevant in today’s world.  These changing retail dynamics are playing out against a backdrop of new consumer priorities and needs and preferences that are very different from 2019.</vt:lpstr>
      <vt:lpstr>Pivoting priorities &amp; preferences</vt:lpstr>
      <vt:lpstr>Consumers’ lifestyles in 2022 have changed</vt:lpstr>
      <vt:lpstr>1 in 3 Unchanged have NOT changed behavior at all</vt:lpstr>
      <vt:lpstr>Understanding new lifestyle habits creates new ways to connect</vt:lpstr>
      <vt:lpstr>Some new habits are consistent for all; others unique to segment</vt:lpstr>
      <vt:lpstr>Changed consumption behaviors offer new opportunities to appeal to different segments</vt:lpstr>
      <vt:lpstr>Changed financial circumstance drives change in priorities</vt:lpstr>
      <vt:lpstr>Impacted have shifted priorities</vt:lpstr>
      <vt:lpstr>Top priorities are universal, but ranking differs by cohort</vt:lpstr>
      <vt:lpstr>Some priorities are becoming universally more important </vt:lpstr>
      <vt:lpstr>Shifting buying preferences as priorities change</vt:lpstr>
      <vt:lpstr>Certain attributes becoming more important to specific cohorts</vt:lpstr>
      <vt:lpstr>Focus on attributes that are more likely to matter to consumers now</vt:lpstr>
      <vt:lpstr>23% of consumers are Strugglers</vt:lpstr>
      <vt:lpstr>PowerPoint Presentation</vt:lpstr>
      <vt:lpstr>PowerPoint Presentation</vt:lpstr>
      <vt:lpstr>PowerPoint Presentation</vt:lpstr>
      <vt:lpstr>PowerPoint Presentation</vt:lpstr>
      <vt:lpstr>Tapping into growth opportunities ahead</vt:lpstr>
      <vt:lpstr>Consumers’ mindset and circumstance will continue to evolve</vt:lpstr>
      <vt:lpstr>PowerPoint Presentation</vt:lpstr>
      <vt:lpstr>PowerPoint Presentation</vt:lpstr>
      <vt:lpstr>The 2022 Consumer landscape is redirected, rebalanced; and recharted</vt:lpstr>
      <vt:lpstr>Linking to  NielsenIQ Solutions</vt:lpstr>
      <vt:lpstr>PowerPoint Presentation</vt:lpstr>
      <vt:lpstr>PowerPoint Presentation</vt:lpstr>
      <vt:lpstr>Appendix</vt:lpstr>
      <vt:lpstr>Unemployment levels to remain above 2019 levels</vt:lpstr>
      <vt:lpstr>Under-employment will continue to impact ability to spend into 2022</vt:lpstr>
      <vt:lpstr>Covid has contributed to increased spending polarization over time</vt:lpstr>
      <vt:lpstr>Greater vigilance to spending with prolonged recovery trajectories </vt:lpstr>
      <vt:lpstr>Wealth inequality continues to widen</vt:lpstr>
      <vt:lpstr>Circumstance will dictate rebound mindset moving forward and the way they approach spending</vt:lpstr>
      <vt:lpstr>Global Price Tracker | Glossary</vt:lpstr>
      <vt:lpstr>Global Price Tracker | Calculations</vt:lpstr>
      <vt:lpstr>Global Price Tracker | Markets and Channels</vt:lpstr>
      <vt:lpstr>Retail landscape is challenged with inflationary pressures</vt:lpstr>
      <vt:lpstr>Some categories will start to feel the impact as consumers trade down or out, while others seem more resilient to inflationary pressure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best practices</dc:title>
  <dc:creator>Corbett, Nicole</dc:creator>
  <cp:revision>4</cp:revision>
  <dcterms:modified xsi:type="dcterms:W3CDTF">2022-04-06T15:49:21Z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0x0101001954F3FE62D15D4D95BEA7BB9086800D</vt:lpwstr>
  </property>
  <property fmtid="{D5CDD505-2E9C-101B-9397-08002B2CF9AE}" pid="3" name="Order">
    <vt:lpwstr>4058200.00000000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