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80" r:id="rId4"/>
    <p:sldMasterId id="2147483921" r:id="rId5"/>
    <p:sldMasterId id="2147484015" r:id="rId6"/>
  </p:sldMasterIdLst>
  <p:notesMasterIdLst>
    <p:notesMasterId r:id="rId18"/>
  </p:notesMasterIdLst>
  <p:sldIdLst>
    <p:sldId id="490" r:id="rId7"/>
    <p:sldId id="1643" r:id="rId8"/>
    <p:sldId id="2147376594" r:id="rId9"/>
    <p:sldId id="2147376793" r:id="rId10"/>
    <p:sldId id="1407" r:id="rId11"/>
    <p:sldId id="4918" r:id="rId12"/>
    <p:sldId id="4989" r:id="rId13"/>
    <p:sldId id="2147376798" r:id="rId14"/>
    <p:sldId id="2147376792" r:id="rId15"/>
    <p:sldId id="4917" r:id="rId16"/>
    <p:sldId id="4969" r:id="rId17"/>
  </p:sldIdLst>
  <p:sldSz cx="9144000" cy="5143500" type="screen16x9"/>
  <p:notesSz cx="6858000" cy="9144000"/>
  <p:embeddedFontLst>
    <p:embeddedFont>
      <p:font typeface="Avenir" panose="020B0604020202020204" charset="0"/>
      <p:regular r:id="rId19"/>
      <p:italic r:id="rId20"/>
    </p:embeddedFont>
    <p:embeddedFont>
      <p:font typeface="Avenir Next" panose="020B0604020202020204" charset="0"/>
      <p:regular r:id="rId21"/>
      <p:bold r:id="rId22"/>
      <p:italic r:id="rId23"/>
      <p:boldItalic r:id="rId24"/>
    </p:embeddedFont>
    <p:embeddedFont>
      <p:font typeface="Avenir Next LT Pro" panose="020B0504020202020204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ontserrat" panose="00000500000000000000" pitchFamily="2" charset="0"/>
      <p:regular r:id="rId33"/>
      <p:bold r:id="rId34"/>
      <p:italic r:id="rId35"/>
      <p:boldItalic r:id="rId36"/>
    </p:embeddedFont>
    <p:embeddedFont>
      <p:font typeface="Montserrat Light" panose="00000400000000000000" pitchFamily="2" charset="0"/>
      <p:regular r:id="rId37"/>
      <p:italic r:id="rId38"/>
    </p:embeddedFont>
    <p:embeddedFont>
      <p:font typeface="Segoe UI" panose="020B0502040204020203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1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2EBA34A-A218-EBBB-26E2-FB68434F69A4}" name="Mariko Carpenter" initials="MC" userId="S::Mariko.Carpenter@nielseniq.com::e6dbc038-eb38-4e99-a8e1-7651e9d1905e" providerId="AD"/>
  <p188:author id="{D3E9FD56-9617-9357-B21D-E1B56CCE6265}" name="Kevin Hutchings" initials="KH" userId="S::kevin.hutchings@nielseniq.com::b431ebcd-9eac-4763-9a61-2e89a8627ec3" providerId="AD"/>
  <p188:author id="{CC4C8B59-6AF2-08DA-EFA0-C87D01F38CC2}" name="Jessica Teague" initials="JT" userId="S::jessica.teague@nielseniq.com::b7170972-cb39-4217-8859-13725bd43d59" providerId="AD"/>
  <p188:author id="{19D4CB6C-A97F-F05D-2CE7-05F7CA7A4B42}" name="Mary Ellen Pecora" initials="MEP" userId="S::MaryEllen.Pecora@nielseniq.com::eee6adcc-f385-4919-a64f-641280561407" providerId="AD"/>
  <p188:author id="{07C9048F-0BF4-9058-2DBD-2063E15B412B}" name="kregister@fmi.org" initials="kr" userId="S::urn:spo:guest#kregister@fmi.org::" providerId="AD"/>
  <p188:author id="{42D6C990-56ED-B894-49AE-C794582E21C3}" name="Sherry Frey" initials="SF" userId="S::Sherry.Frey@nielseniq.com::9ee0437b-54d7-4e0c-a607-5d91c87b56f1" providerId="AD"/>
  <p188:author id="{CFBFEBC7-CABF-0F7D-B204-E27432AFBB7D}" name="Alison Krakowiak" initials="AK" userId="S::alison.krakowiak@nielseniq.com::3956c6ca-b9e9-4568-9e00-a4102a404be0" providerId="AD"/>
  <p188:author id="{F5898ECB-C593-525A-7E8E-1888D543C03F}" name="smarkenson@fmi.org" initials="sm" userId="S::urn:spo:guest#smarkenson@fmi.org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e Corbett" initials="NC" lastIdx="37" clrIdx="0">
    <p:extLst>
      <p:ext uri="{19B8F6BF-5375-455C-9EA6-DF929625EA0E}">
        <p15:presenceInfo xmlns:p15="http://schemas.microsoft.com/office/powerpoint/2012/main" userId="S::Nicole.Corbett@nielseniq.com::9066d27f-2a54-4f68-afb2-04ebade96693" providerId="AD"/>
      </p:ext>
    </p:extLst>
  </p:cmAuthor>
  <p:cmAuthor id="2" name="Sherry Frey" initials="SF" lastIdx="21" clrIdx="1">
    <p:extLst>
      <p:ext uri="{19B8F6BF-5375-455C-9EA6-DF929625EA0E}">
        <p15:presenceInfo xmlns:p15="http://schemas.microsoft.com/office/powerpoint/2012/main" userId="S::Sherry.Frey@nielseniq.com::9ee0437b-54d7-4e0c-a607-5d91c87b56f1" providerId="AD"/>
      </p:ext>
    </p:extLst>
  </p:cmAuthor>
  <p:cmAuthor id="3" name="Lauren Fernandes" initials="LF" lastIdx="2" clrIdx="2">
    <p:extLst>
      <p:ext uri="{19B8F6BF-5375-455C-9EA6-DF929625EA0E}">
        <p15:presenceInfo xmlns:p15="http://schemas.microsoft.com/office/powerpoint/2012/main" userId="S::lauren.fernandes@nielseniq.com::f6cc5de4-c518-415c-8de8-a35a7ce8e224" providerId="AD"/>
      </p:ext>
    </p:extLst>
  </p:cmAuthor>
  <p:cmAuthor id="4" name="Kevin Hutchings" initials="KH" lastIdx="1" clrIdx="3">
    <p:extLst>
      <p:ext uri="{19B8F6BF-5375-455C-9EA6-DF929625EA0E}">
        <p15:presenceInfo xmlns:p15="http://schemas.microsoft.com/office/powerpoint/2012/main" userId="S::kevin.hutchings@nielseniq.com::b431ebcd-9eac-4763-9a61-2e89a8627ec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000"/>
    <a:srgbClr val="F3F3F3"/>
    <a:srgbClr val="FFFFFF"/>
    <a:srgbClr val="E8FFE7"/>
    <a:srgbClr val="00B400"/>
    <a:srgbClr val="393939"/>
    <a:srgbClr val="ADADAD"/>
    <a:srgbClr val="CECECE"/>
    <a:srgbClr val="007A35"/>
    <a:srgbClr val="005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754915-30B6-407C-AED5-BE44C1315747}" v="83" dt="2022-04-12T14:59:36.3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241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font" Target="fonts/font11.fntdata"/><Relationship Id="rId11" Type="http://schemas.openxmlformats.org/officeDocument/2006/relationships/slide" Target="slides/slide5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49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commentAuthors" Target="commentAuthors.xml"/><Relationship Id="rId48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theme" Target="theme/theme1.xml"/><Relationship Id="rId20" Type="http://schemas.openxmlformats.org/officeDocument/2006/relationships/font" Target="fonts/font2.fntdata"/><Relationship Id="rId41" Type="http://schemas.openxmlformats.org/officeDocument/2006/relationships/font" Target="fonts/font2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47058476302518"/>
          <c:y val="0"/>
          <c:w val="0.44912884880560061"/>
          <c:h val="0.960791577468862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5F-475D-B6F8-7FB2C446FB4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F93-4FCB-A070-9061827B404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15F-475D-B6F8-7FB2C446FB4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15F-475D-B6F8-7FB2C446FB4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15F-475D-B6F8-7FB2C446FB42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D15F-475D-B6F8-7FB2C446FB42}"/>
              </c:ext>
            </c:extLst>
          </c:dPt>
          <c:dPt>
            <c:idx val="6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FF93-4FCB-A070-9061827B404C}"/>
              </c:ext>
            </c:extLst>
          </c:dPt>
          <c:dPt>
            <c:idx val="7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15F-475D-B6F8-7FB2C446FB42}"/>
              </c:ext>
            </c:extLst>
          </c:dPt>
          <c:dPt>
            <c:idx val="8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15F-475D-B6F8-7FB2C446FB42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Sheet1!$A$2:$A$20</c:f>
              <c:strCache>
                <c:ptCount val="19"/>
                <c:pt idx="0">
                  <c:v>Climate change</c:v>
                </c:pt>
                <c:pt idx="1">
                  <c:v>Water pollution</c:v>
                </c:pt>
                <c:pt idx="2">
                  <c:v>Air pollution</c:v>
                </c:pt>
                <c:pt idx="3">
                  <c:v>Waste of food</c:v>
                </c:pt>
                <c:pt idx="4">
                  <c:v>Plastic waste</c:v>
                </c:pt>
                <c:pt idx="5">
                  <c:v>Animal Welfare (Prevention Animal Mistreatment/Animal Testing)</c:v>
                </c:pt>
                <c:pt idx="6">
                  <c:v>Deforestation</c:v>
                </c:pt>
                <c:pt idx="7">
                  <c:v>Water shortages</c:v>
                </c:pt>
                <c:pt idx="8">
                  <c:v>Waste of water</c:v>
                </c:pt>
                <c:pt idx="9">
                  <c:v>Extinction of species</c:v>
                </c:pt>
                <c:pt idx="10">
                  <c:v>Landfill waste</c:v>
                </c:pt>
                <c:pt idx="11">
                  <c:v>Usage of insecticides/ fertilizers</c:v>
                </c:pt>
                <c:pt idx="12">
                  <c:v>Ozone layer</c:v>
                </c:pt>
                <c:pt idx="13">
                  <c:v>Electronic waste</c:v>
                </c:pt>
                <c:pt idx="14">
                  <c:v>None of the above</c:v>
                </c:pt>
                <c:pt idx="15">
                  <c:v>Battery Waste</c:v>
                </c:pt>
                <c:pt idx="16">
                  <c:v>Mass livestock farming</c:v>
                </c:pt>
                <c:pt idx="17">
                  <c:v>Plant Based Foods/Meat Alternatives</c:v>
                </c:pt>
                <c:pt idx="18">
                  <c:v>Aluminium waste</c:v>
                </c:pt>
              </c:strCache>
            </c:strRef>
          </c:cat>
          <c:val>
            <c:numRef>
              <c:f>Sheet1!$B$2:$B$20</c:f>
              <c:numCache>
                <c:formatCode>0.0%</c:formatCode>
                <c:ptCount val="19"/>
                <c:pt idx="0">
                  <c:v>0.44600000000000001</c:v>
                </c:pt>
                <c:pt idx="1">
                  <c:v>0.43200000000000005</c:v>
                </c:pt>
                <c:pt idx="2">
                  <c:v>0.41100000000000003</c:v>
                </c:pt>
                <c:pt idx="3">
                  <c:v>0.38799999999999996</c:v>
                </c:pt>
                <c:pt idx="4">
                  <c:v>0.38100000000000001</c:v>
                </c:pt>
                <c:pt idx="5">
                  <c:v>0.34799999999999998</c:v>
                </c:pt>
                <c:pt idx="6">
                  <c:v>0.313</c:v>
                </c:pt>
                <c:pt idx="7">
                  <c:v>0.312</c:v>
                </c:pt>
                <c:pt idx="8">
                  <c:v>0.30499999999999999</c:v>
                </c:pt>
                <c:pt idx="9">
                  <c:v>0.28800000000000003</c:v>
                </c:pt>
                <c:pt idx="10">
                  <c:v>0.27100000000000002</c:v>
                </c:pt>
                <c:pt idx="11">
                  <c:v>0.26899999999999996</c:v>
                </c:pt>
                <c:pt idx="12">
                  <c:v>0.22699999999999998</c:v>
                </c:pt>
                <c:pt idx="13">
                  <c:v>0.16300000000000001</c:v>
                </c:pt>
                <c:pt idx="14">
                  <c:v>0.14899999999999999</c:v>
                </c:pt>
                <c:pt idx="15">
                  <c:v>0.14199999999999999</c:v>
                </c:pt>
                <c:pt idx="16">
                  <c:v>0.11800000000000001</c:v>
                </c:pt>
                <c:pt idx="17">
                  <c:v>8.8000000000000009E-2</c:v>
                </c:pt>
                <c:pt idx="18">
                  <c:v>8.6999999999999994E-2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15F-475D-B6F8-7FB2C446FB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44037632"/>
        <c:axId val="44039168"/>
      </c:barChart>
      <c:catAx>
        <c:axId val="4403763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en-US"/>
          </a:p>
        </c:txPr>
        <c:crossAx val="44039168"/>
        <c:crosses val="autoZero"/>
        <c:auto val="1"/>
        <c:lblAlgn val="ctr"/>
        <c:lblOffset val="100"/>
        <c:noMultiLvlLbl val="0"/>
      </c:catAx>
      <c:valAx>
        <c:axId val="44039168"/>
        <c:scaling>
          <c:orientation val="minMax"/>
          <c:max val="0.5"/>
        </c:scaling>
        <c:delete val="1"/>
        <c:axPos val="t"/>
        <c:numFmt formatCode="0%" sourceLinked="0"/>
        <c:majorTickMark val="out"/>
        <c:minorTickMark val="none"/>
        <c:tickLblPos val="nextTo"/>
        <c:crossAx val="44037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4619792244279322E-2"/>
          <c:y val="0"/>
          <c:w val="0.93076041551144151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Other (please specify):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 w="3175"/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5C-40BE-9704-6DB88208971A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3175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D90D-447B-A14B-BA280F61B6BA}"/>
              </c:ext>
            </c:extLst>
          </c:dPt>
          <c:cat>
            <c:strRef>
              <c:f>Sheet1!$A$2:$A$3</c:f>
              <c:strCache>
                <c:ptCount val="2"/>
                <c:pt idx="0">
                  <c:v>Agree</c:v>
                </c:pt>
                <c:pt idx="1">
                  <c:v>Disagree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0.01</c:v>
                </c:pt>
                <c:pt idx="1">
                  <c:v>0.99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0D-447B-A14B-BA280F61B6B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Be active in charitable engagements</c:v>
                </c:pt>
              </c:strCache>
            </c:strRef>
          </c:tx>
          <c:spPr>
            <a:solidFill>
              <a:schemeClr val="accent2"/>
            </a:solidFill>
            <a:ln w="12700"/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E5C-40BE-9704-6DB88208971A}"/>
              </c:ext>
            </c:extLst>
          </c:dPt>
          <c:dPt>
            <c:idx val="1"/>
            <c:bubble3D val="0"/>
            <c:spPr>
              <a:noFill/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D90D-447B-A14B-BA280F61B6BA}"/>
              </c:ext>
            </c:extLst>
          </c:dPt>
          <c:cat>
            <c:strRef>
              <c:f>Sheet1!$A$2:$A$3</c:f>
              <c:strCache>
                <c:ptCount val="2"/>
                <c:pt idx="0">
                  <c:v>Agree</c:v>
                </c:pt>
                <c:pt idx="1">
                  <c:v>Disagree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0.155</c:v>
                </c:pt>
                <c:pt idx="1">
                  <c:v>0.84499999999999997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0D-447B-A14B-BA280F61B6B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Only use local suppliers</c:v>
                </c:pt>
              </c:strCache>
            </c:strRef>
          </c:tx>
          <c:spPr>
            <a:solidFill>
              <a:schemeClr val="accent2"/>
            </a:solidFill>
            <a:ln w="12700"/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E5C-40BE-9704-6DB88208971A}"/>
              </c:ext>
            </c:extLst>
          </c:dPt>
          <c:dPt>
            <c:idx val="1"/>
            <c:bubble3D val="0"/>
            <c:spPr>
              <a:noFill/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D90D-447B-A14B-BA280F61B6BA}"/>
              </c:ext>
            </c:extLst>
          </c:dPt>
          <c:cat>
            <c:strRef>
              <c:f>Sheet1!$A$2:$A$3</c:f>
              <c:strCache>
                <c:ptCount val="2"/>
                <c:pt idx="0">
                  <c:v>Agree</c:v>
                </c:pt>
                <c:pt idx="1">
                  <c:v>Disagree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0.17499999999999999</c:v>
                </c:pt>
                <c:pt idx="1">
                  <c:v>0.82499999999999996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0D-447B-A14B-BA280F61B6B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Don’t know/Not sure</c:v>
                </c:pt>
              </c:strCache>
            </c:strRef>
          </c:tx>
          <c:spPr>
            <a:solidFill>
              <a:schemeClr val="accent2"/>
            </a:solidFill>
            <a:ln w="12700"/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E5C-40BE-9704-6DB88208971A}"/>
              </c:ext>
            </c:extLst>
          </c:dPt>
          <c:dPt>
            <c:idx val="1"/>
            <c:bubble3D val="0"/>
            <c:spPr>
              <a:noFill/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D90D-447B-A14B-BA280F61B6BA}"/>
              </c:ext>
            </c:extLst>
          </c:dPt>
          <c:cat>
            <c:strRef>
              <c:f>Sheet1!$A$2:$A$3</c:f>
              <c:strCache>
                <c:ptCount val="2"/>
                <c:pt idx="0">
                  <c:v>Agree</c:v>
                </c:pt>
                <c:pt idx="1">
                  <c:v>Disagree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0.185</c:v>
                </c:pt>
                <c:pt idx="1">
                  <c:v>0.81499999999999995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0D-447B-A14B-BA280F61B6B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Produce close to the markets where products are sold</c:v>
                </c:pt>
              </c:strCache>
            </c:strRef>
          </c:tx>
          <c:spPr>
            <a:solidFill>
              <a:schemeClr val="accent2"/>
            </a:solidFill>
            <a:ln w="12700"/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E5C-40BE-9704-6DB88208971A}"/>
              </c:ext>
            </c:extLst>
          </c:dPt>
          <c:dPt>
            <c:idx val="1"/>
            <c:bubble3D val="0"/>
            <c:spPr>
              <a:noFill/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D90D-447B-A14B-BA280F61B6BA}"/>
              </c:ext>
            </c:extLst>
          </c:dPt>
          <c:cat>
            <c:strRef>
              <c:f>Sheet1!$A$2:$A$3</c:f>
              <c:strCache>
                <c:ptCount val="2"/>
                <c:pt idx="0">
                  <c:v>Agree</c:v>
                </c:pt>
                <c:pt idx="1">
                  <c:v>Disagree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0.19600000000000001</c:v>
                </c:pt>
                <c:pt idx="1">
                  <c:v>0.80400000000000005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90D-447B-A14B-BA280F61B6B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Only use locally sourced materials/ingredients</c:v>
                </c:pt>
              </c:strCache>
            </c:strRef>
          </c:tx>
          <c:spPr>
            <a:solidFill>
              <a:schemeClr val="accent2"/>
            </a:solidFill>
            <a:ln w="12700"/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DE5C-40BE-9704-6DB88208971A}"/>
              </c:ext>
            </c:extLst>
          </c:dPt>
          <c:dPt>
            <c:idx val="1"/>
            <c:bubble3D val="0"/>
            <c:spPr>
              <a:noFill/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D90D-447B-A14B-BA280F61B6BA}"/>
              </c:ext>
            </c:extLst>
          </c:dPt>
          <c:cat>
            <c:strRef>
              <c:f>Sheet1!$A$2:$A$3</c:f>
              <c:strCache>
                <c:ptCount val="2"/>
                <c:pt idx="0">
                  <c:v>Agree</c:v>
                </c:pt>
                <c:pt idx="1">
                  <c:v>Disagree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  <c:pt idx="0">
                  <c:v>0.20699999999999999</c:v>
                </c:pt>
                <c:pt idx="1">
                  <c:v>0.79300000000000004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90D-447B-A14B-BA280F61B6BA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Reduce transport required for raw materials/ end product distribution</c:v>
                </c:pt>
              </c:strCache>
            </c:strRef>
          </c:tx>
          <c:spPr>
            <a:solidFill>
              <a:schemeClr val="accent2"/>
            </a:solidFill>
            <a:ln w="12700"/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DE5C-40BE-9704-6DB88208971A}"/>
              </c:ext>
            </c:extLst>
          </c:dPt>
          <c:dPt>
            <c:idx val="1"/>
            <c:bubble3D val="0"/>
            <c:spPr>
              <a:noFill/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D90D-447B-A14B-BA280F61B6BA}"/>
              </c:ext>
            </c:extLst>
          </c:dPt>
          <c:cat>
            <c:strRef>
              <c:f>Sheet1!$A$2:$A$3</c:f>
              <c:strCache>
                <c:ptCount val="2"/>
                <c:pt idx="0">
                  <c:v>Agree</c:v>
                </c:pt>
                <c:pt idx="1">
                  <c:v>Disagree</c:v>
                </c:pt>
              </c:strCache>
            </c:strRef>
          </c:cat>
          <c:val>
            <c:numRef>
              <c:f>Sheet1!$H$2:$H$3</c:f>
              <c:numCache>
                <c:formatCode>General</c:formatCode>
                <c:ptCount val="2"/>
                <c:pt idx="0">
                  <c:v>0.217</c:v>
                </c:pt>
                <c:pt idx="1">
                  <c:v>0.78300000000000003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90D-447B-A14B-BA280F61B6BA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Only use sustainable suppliers</c:v>
                </c:pt>
              </c:strCache>
            </c:strRef>
          </c:tx>
          <c:spPr>
            <a:solidFill>
              <a:schemeClr val="accent2"/>
            </a:solidFill>
            <a:ln w="12700"/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DE5C-40BE-9704-6DB88208971A}"/>
              </c:ext>
            </c:extLst>
          </c:dPt>
          <c:dPt>
            <c:idx val="1"/>
            <c:bubble3D val="0"/>
            <c:spPr>
              <a:noFill/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D90D-447B-A14B-BA280F61B6BA}"/>
              </c:ext>
            </c:extLst>
          </c:dPt>
          <c:cat>
            <c:strRef>
              <c:f>Sheet1!$A$2:$A$3</c:f>
              <c:strCache>
                <c:ptCount val="2"/>
                <c:pt idx="0">
                  <c:v>Agree</c:v>
                </c:pt>
                <c:pt idx="1">
                  <c:v>Disagree</c:v>
                </c:pt>
              </c:strCache>
            </c:strRef>
          </c:cat>
          <c:val>
            <c:numRef>
              <c:f>Sheet1!$I$2:$I$3</c:f>
              <c:numCache>
                <c:formatCode>General</c:formatCode>
                <c:ptCount val="2"/>
                <c:pt idx="0">
                  <c:v>0.21899999999999997</c:v>
                </c:pt>
                <c:pt idx="1">
                  <c:v>0.78100000000000003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90D-447B-A14B-BA280F61B6BA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Reduce the amount of water used in the production cycle</c:v>
                </c:pt>
              </c:strCache>
            </c:strRef>
          </c:tx>
          <c:spPr>
            <a:solidFill>
              <a:schemeClr val="accent2"/>
            </a:solidFill>
            <a:ln w="12700"/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DE5C-40BE-9704-6DB88208971A}"/>
              </c:ext>
            </c:extLst>
          </c:dPt>
          <c:dPt>
            <c:idx val="1"/>
            <c:bubble3D val="0"/>
            <c:spPr>
              <a:noFill/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D90D-447B-A14B-BA280F61B6BA}"/>
              </c:ext>
            </c:extLst>
          </c:dPt>
          <c:cat>
            <c:strRef>
              <c:f>Sheet1!$A$2:$A$3</c:f>
              <c:strCache>
                <c:ptCount val="2"/>
                <c:pt idx="0">
                  <c:v>Agree</c:v>
                </c:pt>
                <c:pt idx="1">
                  <c:v>Disagree</c:v>
                </c:pt>
              </c:strCache>
            </c:strRef>
          </c:cat>
          <c:val>
            <c:numRef>
              <c:f>Sheet1!$J$2:$J$3</c:f>
              <c:numCache>
                <c:formatCode>General</c:formatCode>
                <c:ptCount val="2"/>
                <c:pt idx="0">
                  <c:v>0.30099999999999999</c:v>
                </c:pt>
                <c:pt idx="1">
                  <c:v>0.69900000000000007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90D-447B-A14B-BA280F61B6BA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Reduce the amount of energy used in the production process</c:v>
                </c:pt>
              </c:strCache>
            </c:strRef>
          </c:tx>
          <c:spPr>
            <a:solidFill>
              <a:schemeClr val="accent2"/>
            </a:solidFill>
            <a:ln w="12700"/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DE5C-40BE-9704-6DB88208971A}"/>
              </c:ext>
            </c:extLst>
          </c:dPt>
          <c:dPt>
            <c:idx val="1"/>
            <c:bubble3D val="0"/>
            <c:spPr>
              <a:noFill/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D90D-447B-A14B-BA280F61B6BA}"/>
              </c:ext>
            </c:extLst>
          </c:dPt>
          <c:cat>
            <c:strRef>
              <c:f>Sheet1!$A$2:$A$3</c:f>
              <c:strCache>
                <c:ptCount val="2"/>
                <c:pt idx="0">
                  <c:v>Agree</c:v>
                </c:pt>
                <c:pt idx="1">
                  <c:v>Disagree</c:v>
                </c:pt>
              </c:strCache>
            </c:strRef>
          </c:cat>
          <c:val>
            <c:numRef>
              <c:f>Sheet1!$K$2:$K$3</c:f>
              <c:numCache>
                <c:formatCode>General</c:formatCode>
                <c:ptCount val="2"/>
                <c:pt idx="0">
                  <c:v>0.32799999999999996</c:v>
                </c:pt>
                <c:pt idx="1">
                  <c:v>0.67200000000000004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90D-447B-A14B-BA280F61B6BA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Reduce the amount of CO2 emitted</c:v>
                </c:pt>
              </c:strCache>
            </c:strRef>
          </c:tx>
          <c:spPr>
            <a:solidFill>
              <a:schemeClr val="accent2"/>
            </a:solidFill>
            <a:ln w="12700"/>
          </c:spPr>
          <c:dPt>
            <c:idx val="0"/>
            <c:bubble3D val="0"/>
            <c:spPr>
              <a:solidFill>
                <a:schemeClr val="accent1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DE5C-40BE-9704-6DB88208971A}"/>
              </c:ext>
            </c:extLst>
          </c:dPt>
          <c:dPt>
            <c:idx val="1"/>
            <c:bubble3D val="0"/>
            <c:spPr>
              <a:noFill/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D90D-447B-A14B-BA280F61B6BA}"/>
              </c:ext>
            </c:extLst>
          </c:dPt>
          <c:cat>
            <c:strRef>
              <c:f>Sheet1!$A$2:$A$3</c:f>
              <c:strCache>
                <c:ptCount val="2"/>
                <c:pt idx="0">
                  <c:v>Agree</c:v>
                </c:pt>
                <c:pt idx="1">
                  <c:v>Disagree</c:v>
                </c:pt>
              </c:strCache>
            </c:strRef>
          </c:cat>
          <c:val>
            <c:numRef>
              <c:f>Sheet1!$L$2:$L$3</c:f>
              <c:numCache>
                <c:formatCode>General</c:formatCode>
                <c:ptCount val="2"/>
                <c:pt idx="0">
                  <c:v>0.37200000000000005</c:v>
                </c:pt>
                <c:pt idx="1">
                  <c:v>0.62799999999999989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90D-447B-A14B-BA280F61B6BA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Reduce the packaging of products</c:v>
                </c:pt>
              </c:strCache>
            </c:strRef>
          </c:tx>
          <c:spPr>
            <a:solidFill>
              <a:schemeClr val="accent2"/>
            </a:solidFill>
            <a:ln w="12700"/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DE5C-40BE-9704-6DB88208971A}"/>
              </c:ext>
            </c:extLst>
          </c:dPt>
          <c:dPt>
            <c:idx val="1"/>
            <c:bubble3D val="0"/>
            <c:spPr>
              <a:noFill/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D90D-447B-A14B-BA280F61B6BA}"/>
              </c:ext>
            </c:extLst>
          </c:dPt>
          <c:cat>
            <c:strRef>
              <c:f>Sheet1!$A$2:$A$3</c:f>
              <c:strCache>
                <c:ptCount val="2"/>
                <c:pt idx="0">
                  <c:v>Agree</c:v>
                </c:pt>
                <c:pt idx="1">
                  <c:v>Disagree</c:v>
                </c:pt>
              </c:strCache>
            </c:strRef>
          </c:cat>
          <c:val>
            <c:numRef>
              <c:f>Sheet1!$M$2:$M$3</c:f>
              <c:numCache>
                <c:formatCode>General</c:formatCode>
                <c:ptCount val="2"/>
                <c:pt idx="0">
                  <c:v>0.44299999999999995</c:v>
                </c:pt>
                <c:pt idx="1">
                  <c:v>0.55700000000000005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90D-447B-A14B-BA280F61B6BA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Reduce production waste, reintroducing it into manufacturing cycle</c:v>
                </c:pt>
              </c:strCache>
            </c:strRef>
          </c:tx>
          <c:spPr>
            <a:solidFill>
              <a:schemeClr val="accent2"/>
            </a:solidFill>
            <a:ln w="12700"/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DE5C-40BE-9704-6DB88208971A}"/>
              </c:ext>
            </c:extLst>
          </c:dPt>
          <c:dPt>
            <c:idx val="1"/>
            <c:bubble3D val="0"/>
            <c:spPr>
              <a:noFill/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D90D-447B-A14B-BA280F61B6BA}"/>
              </c:ext>
            </c:extLst>
          </c:dPt>
          <c:cat>
            <c:strRef>
              <c:f>Sheet1!$A$2:$A$3</c:f>
              <c:strCache>
                <c:ptCount val="2"/>
                <c:pt idx="0">
                  <c:v>Agree</c:v>
                </c:pt>
                <c:pt idx="1">
                  <c:v>Disagree</c:v>
                </c:pt>
              </c:strCache>
            </c:strRef>
          </c:cat>
          <c:val>
            <c:numRef>
              <c:f>Sheet1!$N$2:$N$3</c:f>
              <c:numCache>
                <c:formatCode>General</c:formatCode>
                <c:ptCount val="2"/>
                <c:pt idx="0">
                  <c:v>0.44400000000000001</c:v>
                </c:pt>
                <c:pt idx="1">
                  <c:v>0.55600000000000005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90D-447B-A14B-BA280F61B6BA}"/>
            </c:ext>
          </c:extLst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Use sustainable packaging materials</c:v>
                </c:pt>
              </c:strCache>
            </c:strRef>
          </c:tx>
          <c:spPr>
            <a:solidFill>
              <a:schemeClr val="accent2"/>
            </a:solidFill>
            <a:ln w="12700"/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DE5C-40BE-9704-6DB88208971A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D90D-447B-A14B-BA280F61B6BA}"/>
              </c:ext>
            </c:extLst>
          </c:dPt>
          <c:cat>
            <c:strRef>
              <c:f>Sheet1!$A$2:$A$3</c:f>
              <c:strCache>
                <c:ptCount val="2"/>
                <c:pt idx="0">
                  <c:v>Agree</c:v>
                </c:pt>
                <c:pt idx="1">
                  <c:v>Disagree</c:v>
                </c:pt>
              </c:strCache>
            </c:strRef>
          </c:cat>
          <c:val>
            <c:numRef>
              <c:f>Sheet1!$O$2:$O$3</c:f>
              <c:numCache>
                <c:formatCode>General</c:formatCode>
                <c:ptCount val="2"/>
                <c:pt idx="0">
                  <c:v>0.45600000000000002</c:v>
                </c:pt>
                <c:pt idx="1">
                  <c:v>0.54400000000000004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90D-447B-A14B-BA280F61B6BA}"/>
            </c:ext>
          </c:extLst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Be efficient, eliminate material waste</c:v>
                </c:pt>
              </c:strCache>
            </c:strRef>
          </c:tx>
          <c:spPr>
            <a:solidFill>
              <a:schemeClr val="accent2"/>
            </a:solidFill>
            <a:ln w="12700"/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DE5C-40BE-9704-6DB88208971A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D90D-447B-A14B-BA280F61B6BA}"/>
              </c:ext>
            </c:extLst>
          </c:dPt>
          <c:cat>
            <c:strRef>
              <c:f>Sheet1!$A$2:$A$3</c:f>
              <c:strCache>
                <c:ptCount val="2"/>
                <c:pt idx="0">
                  <c:v>Agree</c:v>
                </c:pt>
                <c:pt idx="1">
                  <c:v>Disagree</c:v>
                </c:pt>
              </c:strCache>
            </c:strRef>
          </c:cat>
          <c:val>
            <c:numRef>
              <c:f>Sheet1!$P$2:$P$3</c:f>
              <c:numCache>
                <c:formatCode>General</c:formatCode>
                <c:ptCount val="2"/>
                <c:pt idx="0">
                  <c:v>0.51400000000000001</c:v>
                </c:pt>
                <c:pt idx="1">
                  <c:v>0.48599999999999999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D90D-447B-A14B-BA280F61B6BA}"/>
            </c:ext>
          </c:extLst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Reduce the amount of plastic in packaging</c:v>
                </c:pt>
              </c:strCache>
            </c:strRef>
          </c:tx>
          <c:spPr>
            <a:ln w="12700"/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D90D-447B-A14B-BA280F61B6BA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270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D90D-447B-A14B-BA280F61B6BA}"/>
              </c:ext>
            </c:extLst>
          </c:dPt>
          <c:cat>
            <c:strRef>
              <c:f>Sheet1!$A$2:$A$3</c:f>
              <c:strCache>
                <c:ptCount val="2"/>
                <c:pt idx="0">
                  <c:v>Agree</c:v>
                </c:pt>
                <c:pt idx="1">
                  <c:v>Disagree</c:v>
                </c:pt>
              </c:strCache>
            </c:strRef>
          </c:cat>
          <c:val>
            <c:numRef>
              <c:f>Sheet1!$Q$2:$Q$3</c:f>
              <c:numCache>
                <c:formatCode>General</c:formatCode>
                <c:ptCount val="2"/>
                <c:pt idx="0">
                  <c:v>0.53100000000000003</c:v>
                </c:pt>
                <c:pt idx="1">
                  <c:v>0.46899999999999997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90D-447B-A14B-BA280F61B6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"/>
      </c:doughnutChart>
      <c:spPr>
        <a:noFill/>
        <a:ln w="635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38B3C-2182-4853-804F-9F370E0D79EB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0B160-4890-4339-8DC9-769E28C754B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75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a9990da93c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a9990da93c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US" b="0" baseline="0"/>
          </a:p>
        </p:txBody>
      </p:sp>
    </p:spTree>
    <p:extLst>
      <p:ext uri="{BB962C8B-B14F-4D97-AF65-F5344CB8AC3E}">
        <p14:creationId xmlns:p14="http://schemas.microsoft.com/office/powerpoint/2010/main" val="2507625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gac14597a3a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8" name="Google Shape;2298;gac14597a3a_2_101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spcFirstLastPara="1" wrap="square" lIns="94213" tIns="94213" rIns="94213" bIns="94213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1800">
                <a:solidFill>
                  <a:srgbClr val="32313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Consumers recognize their world is changing and health needs are increasing important…whether it’s the </a:t>
            </a:r>
            <a:r>
              <a:rPr lang="en-AU" sz="1800" b="1">
                <a:solidFill>
                  <a:srgbClr val="32313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increased importance of universal healthcare</a:t>
            </a:r>
            <a:r>
              <a:rPr lang="en-AU" sz="1800">
                <a:solidFill>
                  <a:srgbClr val="32313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or the added concerns that </a:t>
            </a:r>
            <a:r>
              <a:rPr lang="en-AU" sz="1800" b="1">
                <a:solidFill>
                  <a:srgbClr val="32313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 issues are affecting our health</a:t>
            </a:r>
            <a:r>
              <a:rPr lang="en-AU" sz="1800">
                <a:solidFill>
                  <a:srgbClr val="32313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There have been some positive impacts of the pandemic…as more consumers found it easier to be healthy when they’re spending time at home.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>
                <a:solidFill>
                  <a:srgbClr val="32313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Working from home made it easier to eat healthfully and showed us the impact on the planet (when we stopped commuting, the earth started to repair itself).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32313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5951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8:notes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13" tIns="94213" rIns="94213" bIns="94213" anchor="t" anchorCtr="0">
            <a:noAutofit/>
          </a:bodyPr>
          <a:lstStyle/>
          <a:p>
            <a:pPr>
              <a:buSzPts val="1100"/>
            </a:pPr>
            <a:endParaRPr lang="en-US" sz="1900"/>
          </a:p>
        </p:txBody>
      </p:sp>
      <p:sp>
        <p:nvSpPr>
          <p:cNvPr id="339" name="Google Shape;3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4850"/>
            <a:ext cx="6257925" cy="3519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8312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Q1. Which of these topics are you personally most concerned about? Please select all that apply.</a:t>
            </a:r>
            <a:endParaRPr lang="en-US"/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Q2. Sustainability means meeting our current needs without compromising the ability of future generations to meet their own </a:t>
            </a:r>
            <a:r>
              <a:rPr lang="en-US" sz="1800" b="1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needs.It</a:t>
            </a:r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includes natural resources, economic resources and social </a:t>
            </a:r>
            <a:r>
              <a:rPr lang="en-US" sz="1800" b="1" i="0" u="none" strike="noStrike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resources.Overall</a:t>
            </a:r>
            <a:r>
              <a:rPr lang="en-US" sz="1800" b="1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speaking, how important is a sustainable lifestyle to you?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D0B160-4890-4339-8DC9-769E28C754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15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703263"/>
            <a:ext cx="6257925" cy="35194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These changes in priorities will flow into the decision they make on the products and services they will buy and use and the companies that want to support.</a:t>
            </a:r>
          </a:p>
          <a:p>
            <a:r>
              <a:rPr lang="en-AU"/>
              <a:t>Each of these variables play an important role in how consumers want to shape their lives moving forward</a:t>
            </a:r>
          </a:p>
          <a:p>
            <a:r>
              <a:rPr lang="en-AU"/>
              <a:t>Affordability is critical which comes as no surprise when we consider the circumstances so many consumers have faced over the last 2 years</a:t>
            </a:r>
          </a:p>
          <a:p>
            <a:r>
              <a:rPr lang="en-AU"/>
              <a:t>Fresh produce healthier alternatives  and enhanced nutrition enable consumers to be more proactive when it comes to taking charge of their physical wellbeing with a fundamental need for hygiene and safety in all aspects moving forward.</a:t>
            </a:r>
          </a:p>
          <a:p>
            <a:r>
              <a:rPr lang="en-AU"/>
              <a:t>Understanding that the role we play in the world is much bigger than ourselves – seeking out sustainable options; looking out for more vulnerable members of society and ensuring companies are transparent in their supply chains and authentic in what they stand for.</a:t>
            </a:r>
          </a:p>
          <a:p>
            <a:r>
              <a:rPr lang="en-AU"/>
              <a:t>Local origin has become increasingly important – both as a security against availability issues but also to support local economies and protect communities.</a:t>
            </a:r>
          </a:p>
          <a:p>
            <a:r>
              <a:rPr lang="en-AU"/>
              <a:t>Ongoing @ home lifestyles means consumers seek alternatives that make it easier for them to balance work and life priorities. </a:t>
            </a:r>
          </a:p>
        </p:txBody>
      </p:sp>
    </p:spTree>
    <p:extLst>
      <p:ext uri="{BB962C8B-B14F-4D97-AF65-F5344CB8AC3E}">
        <p14:creationId xmlns:p14="http://schemas.microsoft.com/office/powerpoint/2010/main" val="3055498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0" name="Google Shape;2700;geaa9e89d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723900"/>
            <a:ext cx="6424612" cy="3613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1" name="Google Shape;2701;geaa9e89d90_0_0:notes"/>
          <p:cNvSpPr txBox="1">
            <a:spLocks noGrp="1"/>
          </p:cNvSpPr>
          <p:nvPr>
            <p:ph type="body" idx="1"/>
          </p:nvPr>
        </p:nvSpPr>
        <p:spPr>
          <a:xfrm>
            <a:off x="735567" y="4578756"/>
            <a:ext cx="5884532" cy="4337769"/>
          </a:xfrm>
          <a:prstGeom prst="rect">
            <a:avLst/>
          </a:prstGeom>
        </p:spPr>
        <p:txBody>
          <a:bodyPr spcFirstLastPara="1" wrap="square" lIns="97086" tIns="97086" rIns="97086" bIns="97086" anchor="t" anchorCtr="0">
            <a:noAutofit/>
          </a:bodyPr>
          <a:lstStyle/>
          <a:p>
            <a:pPr marL="163592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9965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0" name="Google Shape;2700;geaa9e89d9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5138" y="723900"/>
            <a:ext cx="6424612" cy="3613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1" name="Google Shape;2701;geaa9e89d90_0_0:notes"/>
          <p:cNvSpPr txBox="1">
            <a:spLocks noGrp="1"/>
          </p:cNvSpPr>
          <p:nvPr>
            <p:ph type="body" idx="1"/>
          </p:nvPr>
        </p:nvSpPr>
        <p:spPr>
          <a:xfrm>
            <a:off x="735567" y="4578756"/>
            <a:ext cx="5884532" cy="4337769"/>
          </a:xfrm>
          <a:prstGeom prst="rect">
            <a:avLst/>
          </a:prstGeom>
        </p:spPr>
        <p:txBody>
          <a:bodyPr spcFirstLastPara="1" wrap="square" lIns="97086" tIns="97086" rIns="97086" bIns="97086" anchor="t" anchorCtr="0">
            <a:noAutofit/>
          </a:bodyPr>
          <a:lstStyle/>
          <a:p>
            <a:pPr marL="163592"/>
            <a:r>
              <a:rPr lang="en-US">
                <a:cs typeface="Calibri"/>
              </a:rPr>
              <a:t>Grab super categories for reference </a:t>
            </a:r>
          </a:p>
          <a:p>
            <a:pPr marL="163592"/>
            <a:endParaRPr lang="en-US">
              <a:cs typeface="Calibri"/>
            </a:endParaRPr>
          </a:p>
          <a:p>
            <a:pPr marL="163592"/>
            <a:r>
              <a:rPr lang="en-US">
                <a:cs typeface="Calibri"/>
              </a:rPr>
              <a:t>Note: In our NielsenIQ Product Insight, launched this year with our acquisition of Label Insight, we track more than 80+ attributes (up to 93 in some categories) around sustainability, in the buckets of social responsibility, sustainable farming, sustainable resource management, sustainable forestry, sustainable packaging and animal welfare.</a:t>
            </a:r>
          </a:p>
          <a:p>
            <a:pPr marL="163592"/>
            <a:endParaRPr lang="en-US">
              <a:cs typeface="Calibri"/>
            </a:endParaRPr>
          </a:p>
          <a:p>
            <a:pPr marL="163592"/>
            <a:r>
              <a:rPr lang="en-US">
                <a:cs typeface="Calibri"/>
              </a:rPr>
              <a:t>At NielsenIQ, we see the conversation transitioning from sustainability (which is about minimizing impact) to regeneration (how do we leave the earth better/rebuild the damage that has been done). And beyond just our planet, the conversation is about humanity…how do we care for each other (social responsibility/social equity and justice) and how do we care for all living things (animal welfare). Growth of these trends outpacing growth of store. (Note: only the bottom line is 2YA, all other trends on slide are YA.)</a:t>
            </a:r>
          </a:p>
        </p:txBody>
      </p:sp>
    </p:spTree>
    <p:extLst>
      <p:ext uri="{BB962C8B-B14F-4D97-AF65-F5344CB8AC3E}">
        <p14:creationId xmlns:p14="http://schemas.microsoft.com/office/powerpoint/2010/main" val="4030015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0722CE-13D9-49B4-AD77-AF165C21FB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34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0" name="Google Shape;101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68184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white/lattice 1">
  <p:cSld name="Cover - white/lattice 1">
    <p:bg>
      <p:bgPr>
        <a:solidFill>
          <a:srgbClr val="FFFFFF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41"/>
          <p:cNvPicPr preferRelativeResize="0"/>
          <p:nvPr/>
        </p:nvPicPr>
        <p:blipFill>
          <a:blip r:embed="rId2">
            <a:alphaModFix amt="62000"/>
          </a:blip>
          <a:stretch>
            <a:fillRect/>
          </a:stretch>
        </p:blipFill>
        <p:spPr>
          <a:xfrm>
            <a:off x="9400" y="-24391"/>
            <a:ext cx="9144002" cy="5175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643" y="4382014"/>
            <a:ext cx="1714500" cy="396636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1"/>
          <p:cNvSpPr txBox="1">
            <a:spLocks noGrp="1"/>
          </p:cNvSpPr>
          <p:nvPr>
            <p:ph type="ctrTitle"/>
          </p:nvPr>
        </p:nvSpPr>
        <p:spPr>
          <a:xfrm>
            <a:off x="354650" y="298950"/>
            <a:ext cx="6190200" cy="17361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Montserrat"/>
              <a:buNone/>
              <a:defRPr sz="3600" b="1">
                <a:solidFill>
                  <a:srgbClr val="000000"/>
                </a:solidFill>
                <a:latin typeface="Avenir Next LT Pro" panose="020B0504020202020204" pitchFamily="34" charset="0"/>
                <a:ea typeface="Avenir Next LT Pro" panose="020B0504020202020204" pitchFamily="34" charset="0"/>
                <a:cs typeface="Avenir Next LT Pro" panose="020B0504020202020204" pitchFamily="34" charset="0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71" name="Google Shape;371;p41"/>
          <p:cNvSpPr txBox="1">
            <a:spLocks noGrp="1"/>
          </p:cNvSpPr>
          <p:nvPr>
            <p:ph type="subTitle" idx="1"/>
          </p:nvPr>
        </p:nvSpPr>
        <p:spPr>
          <a:xfrm>
            <a:off x="354650" y="1995925"/>
            <a:ext cx="6190200" cy="792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None/>
              <a:defRPr sz="1800">
                <a:solidFill>
                  <a:srgbClr val="666666"/>
                </a:solidFill>
                <a:latin typeface="Avenir Next LT Pro" panose="020B0504020202020204" pitchFamily="34" charset="0"/>
                <a:ea typeface="Avenir Next LT Pro" panose="020B0504020202020204" pitchFamily="34" charset="0"/>
                <a:cs typeface="Avenir Next LT Pro" panose="020B0504020202020204" pitchFamily="34" charset="0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2" name="Google Shape;372;p41"/>
          <p:cNvSpPr txBox="1">
            <a:spLocks noGrp="1"/>
          </p:cNvSpPr>
          <p:nvPr>
            <p:ph type="subTitle" idx="2"/>
          </p:nvPr>
        </p:nvSpPr>
        <p:spPr>
          <a:xfrm>
            <a:off x="354650" y="2830700"/>
            <a:ext cx="3215100" cy="3075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marL="31115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 sz="1200" b="1">
                <a:solidFill>
                  <a:srgbClr val="666666"/>
                </a:solidFill>
                <a:latin typeface="Avenir Next LT Pro" panose="020B05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3" name="Google Shape;373;p41"/>
          <p:cNvSpPr txBox="1">
            <a:spLocks noGrp="1"/>
          </p:cNvSpPr>
          <p:nvPr>
            <p:ph type="subTitle" idx="3"/>
          </p:nvPr>
        </p:nvSpPr>
        <p:spPr>
          <a:xfrm>
            <a:off x="354650" y="2985800"/>
            <a:ext cx="3215100" cy="3075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31115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None/>
              <a:defRPr sz="1200">
                <a:solidFill>
                  <a:srgbClr val="666666"/>
                </a:solidFill>
                <a:latin typeface="Avenir Next LT Pro" panose="020B05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4" name="Google Shape;374;p41"/>
          <p:cNvSpPr txBox="1">
            <a:spLocks noGrp="1"/>
          </p:cNvSpPr>
          <p:nvPr>
            <p:ph type="subTitle" idx="4"/>
          </p:nvPr>
        </p:nvSpPr>
        <p:spPr>
          <a:xfrm>
            <a:off x="354650" y="3414375"/>
            <a:ext cx="3215100" cy="3075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31115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000"/>
              <a:buNone/>
              <a:defRPr sz="1000">
                <a:solidFill>
                  <a:srgbClr val="666666"/>
                </a:solidFill>
                <a:latin typeface="Avenir Next LT Pro" panose="020B05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 b="1">
                <a:solidFill>
                  <a:srgbClr val="66666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46842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ide - White/title/body text">
  <p:cSld name="Inside - White/title/body 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3"/>
          <p:cNvSpPr txBox="1">
            <a:spLocks noGrp="1"/>
          </p:cNvSpPr>
          <p:nvPr>
            <p:ph type="title"/>
          </p:nvPr>
        </p:nvSpPr>
        <p:spPr>
          <a:xfrm>
            <a:off x="354650" y="292625"/>
            <a:ext cx="843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" name="Google Shape;46;p33"/>
          <p:cNvSpPr/>
          <p:nvPr/>
        </p:nvSpPr>
        <p:spPr>
          <a:xfrm>
            <a:off x="354650" y="4966350"/>
            <a:ext cx="5064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500" b="0" i="0" u="none" strike="noStrike" cap="none">
                <a:solidFill>
                  <a:srgbClr val="888888"/>
                </a:solidFill>
                <a:latin typeface="Montserrat" panose="00000500000000000000" pitchFamily="2" charset="0"/>
                <a:ea typeface="Avenir"/>
                <a:cs typeface="Avenir"/>
                <a:sym typeface="Avenir"/>
              </a:rPr>
              <a:t>© 2021 Nielsen Consumer LLC. All Rights Reserved.</a:t>
            </a:r>
            <a:endParaRPr sz="500" b="0" i="0" u="none" strike="noStrike" cap="none">
              <a:solidFill>
                <a:srgbClr val="888888"/>
              </a:solidFill>
              <a:latin typeface="Montserrat" panose="00000500000000000000" pitchFamily="2" charset="0"/>
              <a:ea typeface="Avenir"/>
              <a:cs typeface="Avenir"/>
              <a:sym typeface="Avenir"/>
            </a:endParaRPr>
          </a:p>
        </p:txBody>
      </p:sp>
      <p:sp>
        <p:nvSpPr>
          <p:cNvPr id="47" name="Google Shape;47;p33"/>
          <p:cNvSpPr txBox="1">
            <a:spLocks noGrp="1"/>
          </p:cNvSpPr>
          <p:nvPr>
            <p:ph type="subTitle" idx="1"/>
          </p:nvPr>
        </p:nvSpPr>
        <p:spPr>
          <a:xfrm>
            <a:off x="354650" y="620550"/>
            <a:ext cx="84348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 sz="1500">
                <a:solidFill>
                  <a:schemeClr val="accent5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subTitle" idx="2"/>
          </p:nvPr>
        </p:nvSpPr>
        <p:spPr>
          <a:xfrm>
            <a:off x="354650" y="4857012"/>
            <a:ext cx="815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  <a:latin typeface="Montserrat" panose="00000500000000000000" pitchFamily="2" charset="0"/>
                <a:ea typeface="Montserrat" panose="00000500000000000000" pitchFamily="2" charset="0"/>
                <a:cs typeface="Montserrat" panose="00000500000000000000" pitchFamily="2" charset="0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9350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- black">
  <p:cSld name="End slide - black">
    <p:bg>
      <p:bgPr>
        <a:solidFill>
          <a:srgbClr val="000000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4"/>
          <p:cNvSpPr/>
          <p:nvPr/>
        </p:nvSpPr>
        <p:spPr>
          <a:xfrm>
            <a:off x="0" y="50"/>
            <a:ext cx="5107500" cy="5158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p54"/>
          <p:cNvSpPr/>
          <p:nvPr/>
        </p:nvSpPr>
        <p:spPr>
          <a:xfrm>
            <a:off x="354650" y="4966350"/>
            <a:ext cx="5064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rPr>
              <a:t>© 2021 Nielsen Consumer LLC. All Rights Reserved.</a:t>
            </a:r>
            <a:endParaRPr sz="500" b="0" i="0" u="none" strike="noStrike" cap="none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 b="0" i="0" u="none" strike="noStrike" cap="none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500" b="0" i="0" u="none" strike="noStrike" cap="none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p54"/>
          <p:cNvSpPr txBox="1">
            <a:spLocks noGrp="1"/>
          </p:cNvSpPr>
          <p:nvPr>
            <p:ph type="subTitle" idx="1"/>
          </p:nvPr>
        </p:nvSpPr>
        <p:spPr>
          <a:xfrm>
            <a:off x="354650" y="3305475"/>
            <a:ext cx="27162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200"/>
              <a:buNone/>
              <a:defRPr sz="1200" b="1">
                <a:solidFill>
                  <a:srgbClr val="CBCBC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800"/>
              <a:buNone/>
              <a:defRPr sz="1800" b="1">
                <a:solidFill>
                  <a:srgbClr val="CBCBC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800"/>
              <a:buNone/>
              <a:defRPr sz="1800" b="1">
                <a:solidFill>
                  <a:srgbClr val="CBCBC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800"/>
              <a:buNone/>
              <a:defRPr sz="1800" b="1">
                <a:solidFill>
                  <a:srgbClr val="CBCBC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800"/>
              <a:buNone/>
              <a:defRPr sz="1800" b="1">
                <a:solidFill>
                  <a:srgbClr val="CBCBC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800"/>
              <a:buNone/>
              <a:defRPr sz="1800" b="1">
                <a:solidFill>
                  <a:srgbClr val="CBCBC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800"/>
              <a:buNone/>
              <a:defRPr sz="1800" b="1">
                <a:solidFill>
                  <a:srgbClr val="CBCBC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800"/>
              <a:buNone/>
              <a:defRPr sz="1800" b="1">
                <a:solidFill>
                  <a:srgbClr val="CBCBC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800"/>
              <a:buNone/>
              <a:defRPr sz="1800" b="1">
                <a:solidFill>
                  <a:srgbClr val="CBCBCB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7" name="Google Shape;117;p54"/>
          <p:cNvSpPr txBox="1">
            <a:spLocks noGrp="1"/>
          </p:cNvSpPr>
          <p:nvPr>
            <p:ph type="subTitle" idx="2"/>
          </p:nvPr>
        </p:nvSpPr>
        <p:spPr>
          <a:xfrm>
            <a:off x="354650" y="3460575"/>
            <a:ext cx="27162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200"/>
              <a:buNone/>
              <a:defRPr sz="1200">
                <a:solidFill>
                  <a:srgbClr val="CBCBC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800"/>
              <a:buNone/>
              <a:defRPr sz="1800" b="1">
                <a:solidFill>
                  <a:srgbClr val="CBCBC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800"/>
              <a:buNone/>
              <a:defRPr sz="1800" b="1">
                <a:solidFill>
                  <a:srgbClr val="CBCBC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800"/>
              <a:buNone/>
              <a:defRPr sz="1800" b="1">
                <a:solidFill>
                  <a:srgbClr val="CBCBC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800"/>
              <a:buNone/>
              <a:defRPr sz="1800" b="1">
                <a:solidFill>
                  <a:srgbClr val="CBCBC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800"/>
              <a:buNone/>
              <a:defRPr sz="1800" b="1">
                <a:solidFill>
                  <a:srgbClr val="CBCBC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800"/>
              <a:buNone/>
              <a:defRPr sz="1800" b="1">
                <a:solidFill>
                  <a:srgbClr val="CBCBC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800"/>
              <a:buNone/>
              <a:defRPr sz="1800" b="1">
                <a:solidFill>
                  <a:srgbClr val="CBCBC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BCBCB"/>
              </a:buClr>
              <a:buSzPts val="1800"/>
              <a:buNone/>
              <a:defRPr sz="1800" b="1">
                <a:solidFill>
                  <a:srgbClr val="CBCBCB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18" name="Google Shape;118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4643" y="4382014"/>
            <a:ext cx="1714500" cy="396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0780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- white">
  <p:cSld name="End slide - white">
    <p:bg>
      <p:bgPr>
        <a:solidFill>
          <a:srgbClr val="FFFFFF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5"/>
          <p:cNvSpPr/>
          <p:nvPr/>
        </p:nvSpPr>
        <p:spPr>
          <a:xfrm>
            <a:off x="0" y="50"/>
            <a:ext cx="5107500" cy="5158800"/>
          </a:xfrm>
          <a:prstGeom prst="rtTriangle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" name="Google Shape;121;p55"/>
          <p:cNvSpPr/>
          <p:nvPr/>
        </p:nvSpPr>
        <p:spPr>
          <a:xfrm>
            <a:off x="354650" y="4966350"/>
            <a:ext cx="5064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5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rPr>
              <a:t>© 2021 Nielsen Consumer LLC. All Rights Reserved.</a:t>
            </a:r>
            <a:endParaRPr sz="500" b="0" i="0" u="none" strike="noStrike" cap="none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 b="0" i="0" u="none" strike="noStrike" cap="none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500" b="0" i="0" u="none" strike="noStrike" cap="none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" name="Google Shape;122;p55"/>
          <p:cNvSpPr txBox="1">
            <a:spLocks noGrp="1"/>
          </p:cNvSpPr>
          <p:nvPr>
            <p:ph type="subTitle" idx="1"/>
          </p:nvPr>
        </p:nvSpPr>
        <p:spPr>
          <a:xfrm>
            <a:off x="354650" y="3305475"/>
            <a:ext cx="27162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3" name="Google Shape;123;p55"/>
          <p:cNvSpPr txBox="1">
            <a:spLocks noGrp="1"/>
          </p:cNvSpPr>
          <p:nvPr>
            <p:ph type="subTitle" idx="2"/>
          </p:nvPr>
        </p:nvSpPr>
        <p:spPr>
          <a:xfrm>
            <a:off x="354650" y="3460575"/>
            <a:ext cx="27162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24" name="Google Shape;124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4643" y="4382014"/>
            <a:ext cx="1714500" cy="3966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873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ide - White/lattice right">
  <p:cSld name="Inside - White/lattice righ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eaa71345e9_1_457"/>
          <p:cNvSpPr/>
          <p:nvPr/>
        </p:nvSpPr>
        <p:spPr>
          <a:xfrm>
            <a:off x="354650" y="4966350"/>
            <a:ext cx="5064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500" b="0" i="0" u="none" strike="noStrike" cap="none">
                <a:solidFill>
                  <a:srgbClr val="888888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© 2021 Nielsen Consumer LLC. All Rights Reserved.</a:t>
            </a:r>
            <a:endParaRPr sz="500" b="0" i="0" u="none" strike="noStrike" cap="none">
              <a:solidFill>
                <a:srgbClr val="888888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27" name="Google Shape;127;geaa71345e9_1_457"/>
          <p:cNvSpPr txBox="1">
            <a:spLocks noGrp="1"/>
          </p:cNvSpPr>
          <p:nvPr>
            <p:ph type="sldNum" idx="12"/>
          </p:nvPr>
        </p:nvSpPr>
        <p:spPr>
          <a:xfrm>
            <a:off x="839625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fld id="{213102F9-9AA3-4A97-8C76-477A8FF8A274}" type="slidenum">
              <a:rPr lang="en-US" smtClean="0"/>
              <a:t>‹Nr.›</a:t>
            </a:fld>
            <a:endParaRPr lang="en-US"/>
          </a:p>
        </p:txBody>
      </p:sp>
      <p:pic>
        <p:nvPicPr>
          <p:cNvPr id="128" name="Google Shape;128;geaa71345e9_1_4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23875"/>
            <a:ext cx="354650" cy="35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eaa71345e9_1_457"/>
          <p:cNvSpPr txBox="1">
            <a:spLocks noGrp="1"/>
          </p:cNvSpPr>
          <p:nvPr>
            <p:ph type="subTitle" idx="1"/>
          </p:nvPr>
        </p:nvSpPr>
        <p:spPr>
          <a:xfrm>
            <a:off x="354650" y="4857012"/>
            <a:ext cx="815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30" name="Google Shape;130;geaa71345e9_1_457"/>
          <p:cNvSpPr txBox="1">
            <a:spLocks noGrp="1"/>
          </p:cNvSpPr>
          <p:nvPr>
            <p:ph type="title"/>
          </p:nvPr>
        </p:nvSpPr>
        <p:spPr>
          <a:xfrm>
            <a:off x="354650" y="292625"/>
            <a:ext cx="843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31" name="Google Shape;131;geaa71345e9_1_457"/>
          <p:cNvPicPr preferRelativeResize="0"/>
          <p:nvPr/>
        </p:nvPicPr>
        <p:blipFill rotWithShape="1">
          <a:blip r:embed="rId3">
            <a:alphaModFix amt="50000"/>
          </a:blip>
          <a:srcRect/>
          <a:stretch/>
        </p:blipFill>
        <p:spPr>
          <a:xfrm>
            <a:off x="6552794" y="-35809"/>
            <a:ext cx="2615075" cy="521085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eaa71345e9_1_457"/>
          <p:cNvSpPr txBox="1">
            <a:spLocks noGrp="1"/>
          </p:cNvSpPr>
          <p:nvPr>
            <p:ph type="subTitle" idx="2"/>
          </p:nvPr>
        </p:nvSpPr>
        <p:spPr>
          <a:xfrm>
            <a:off x="354650" y="620550"/>
            <a:ext cx="84348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 sz="1500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5161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ide - White blank" type="blank">
  <p:cSld name="Inside - White 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df0e617fb1_0_457"/>
          <p:cNvSpPr/>
          <p:nvPr/>
        </p:nvSpPr>
        <p:spPr>
          <a:xfrm>
            <a:off x="354650" y="4966350"/>
            <a:ext cx="5064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pt-BR" sz="5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  <a:sym typeface="Avenir"/>
              </a:rPr>
              <a:t>© 2021 Nielsen Consumer LLC. All Rights Reserved.</a:t>
            </a:r>
            <a:endParaRPr sz="500" b="0" i="0" u="none" strike="noStrike" cap="none">
              <a:solidFill>
                <a:srgbClr val="888888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1" name="Google Shape;61;gdf0e617fb1_0_457"/>
          <p:cNvSpPr txBox="1">
            <a:spLocks noGrp="1"/>
          </p:cNvSpPr>
          <p:nvPr>
            <p:ph type="subTitle" idx="1"/>
          </p:nvPr>
        </p:nvSpPr>
        <p:spPr>
          <a:xfrm>
            <a:off x="354650" y="4857012"/>
            <a:ext cx="815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pic>
        <p:nvPicPr>
          <p:cNvPr id="62" name="Google Shape;62;gdf0e617fb1_0_4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23875"/>
            <a:ext cx="354650" cy="35594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gdf0e617fb1_0_457"/>
          <p:cNvSpPr txBox="1"/>
          <p:nvPr/>
        </p:nvSpPr>
        <p:spPr>
          <a:xfrm>
            <a:off x="6732050" y="4809373"/>
            <a:ext cx="2057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pt-BR" sz="1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t>‹Nr.›</a:t>
            </a:fld>
            <a:endParaRPr sz="10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886857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ide - White/photo right 2">
  <p:cSld name="Inside - White/photo right 2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6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3"/>
            <a:ext cx="9143995" cy="514221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6"/>
          <p:cNvSpPr/>
          <p:nvPr/>
        </p:nvSpPr>
        <p:spPr>
          <a:xfrm>
            <a:off x="4569000" y="0"/>
            <a:ext cx="4575000" cy="5143500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Image placeholder</a:t>
            </a:r>
            <a:endParaRPr sz="1800"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16"/>
          <p:cNvSpPr/>
          <p:nvPr/>
        </p:nvSpPr>
        <p:spPr>
          <a:xfrm>
            <a:off x="354650" y="4966350"/>
            <a:ext cx="5064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500">
                <a:solidFill>
                  <a:srgbClr val="888888"/>
                </a:solidFill>
                <a:latin typeface="Montserrat" panose="00000500000000000000" pitchFamily="2" charset="0"/>
                <a:ea typeface="Montserrat Light"/>
                <a:cs typeface="Montserrat Light"/>
                <a:sym typeface="Montserrat Light"/>
              </a:rPr>
              <a:t>© 2021 Nielsen Consumer LLC. All Rights Reserved.</a:t>
            </a:r>
            <a:endParaRPr sz="500" i="0" u="none" strike="noStrike" cap="none">
              <a:solidFill>
                <a:srgbClr val="888888"/>
              </a:solidFill>
              <a:latin typeface="Montserrat" panose="00000500000000000000" pitchFamily="2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58" name="Google Shape;158;p16"/>
          <p:cNvSpPr txBox="1">
            <a:spLocks noGrp="1"/>
          </p:cNvSpPr>
          <p:nvPr>
            <p:ph type="subTitle" idx="1"/>
          </p:nvPr>
        </p:nvSpPr>
        <p:spPr>
          <a:xfrm>
            <a:off x="354650" y="4857012"/>
            <a:ext cx="8159100" cy="1848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  <a:latin typeface="Montserrat" panose="00000500000000000000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body" idx="2"/>
          </p:nvPr>
        </p:nvSpPr>
        <p:spPr>
          <a:xfrm>
            <a:off x="354650" y="1152475"/>
            <a:ext cx="3798300" cy="3416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274313" lvl="0" indent="-274313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>
                <a:latin typeface="Montserrat" panose="00000500000000000000" pitchFamily="2" charset="0"/>
              </a:defRPr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SzPts val="1200"/>
              <a:buChar char="⎼"/>
              <a:defRPr/>
            </a:lvl2pPr>
            <a:lvl3pPr marL="1371566" lvl="2" indent="-292093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3pPr>
            <a:lvl4pPr marL="1828754" lvl="3" indent="-292093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4pPr>
            <a:lvl5pPr marL="2285943" lvl="4" indent="-292093" rtl="0"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5pPr>
            <a:lvl6pPr marL="2743132" lvl="5" indent="-292093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6pPr>
            <a:lvl7pPr marL="3200320" lvl="6" indent="-292093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7pPr>
            <a:lvl8pPr marL="3657509" lvl="7" indent="-292093" rtl="0"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8pPr>
            <a:lvl9pPr marL="4114697" lvl="8" indent="-292093" rtl="0">
              <a:spcBef>
                <a:spcPts val="1600"/>
              </a:spcBef>
              <a:spcAft>
                <a:spcPts val="1600"/>
              </a:spcAft>
              <a:buSzPts val="1000"/>
              <a:buChar char="○"/>
              <a:defRPr/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title"/>
          </p:nvPr>
        </p:nvSpPr>
        <p:spPr>
          <a:xfrm>
            <a:off x="354650" y="292625"/>
            <a:ext cx="3798300" cy="39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latin typeface="Montserrat" panose="000005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3"/>
          </p:nvPr>
        </p:nvSpPr>
        <p:spPr>
          <a:xfrm>
            <a:off x="354650" y="620550"/>
            <a:ext cx="3798300" cy="3843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 sz="1500">
                <a:solidFill>
                  <a:schemeClr val="accent5"/>
                </a:solidFill>
                <a:latin typeface="Montserrat" panose="00000500000000000000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025FB8C5-4D3D-45B9-8ECA-AD8A331D96A9}"/>
              </a:ext>
            </a:extLst>
          </p:cNvPr>
          <p:cNvSpPr txBox="1">
            <a:spLocks/>
          </p:cNvSpPr>
          <p:nvPr userDrawn="1"/>
        </p:nvSpPr>
        <p:spPr>
          <a:xfrm>
            <a:off x="6732050" y="4809374"/>
            <a:ext cx="2057400" cy="27463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bg1"/>
                </a:solidFill>
                <a:latin typeface="Avenir Next LT Pro" panose="020B0504020202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B2E2F79-BC7F-4BB1-9203-38C79639CA91}" type="slidenum">
              <a:rPr lang="en-PH" sz="1000" smtClean="0">
                <a:solidFill>
                  <a:schemeClr val="tx1"/>
                </a:solidFill>
                <a:latin typeface="Montserrat" panose="00000500000000000000" pitchFamily="2" charset="0"/>
              </a:rPr>
              <a:pPr/>
              <a:t>‹Nr.›</a:t>
            </a:fld>
            <a:endParaRPr lang="en-PH" sz="100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Google Shape;101;p10"/>
          <p:cNvPicPr preferRelativeResize="0"/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773"/>
            <a:ext cx="354650" cy="355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5827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ide - White/photo right 2" preserve="1">
  <p:cSld name="1_Inside - White/photo right 2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/>
          <p:nvPr/>
        </p:nvSpPr>
        <p:spPr>
          <a:xfrm>
            <a:off x="6042660" y="0"/>
            <a:ext cx="3101340" cy="5143500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Image placeholder</a:t>
            </a:r>
            <a:endParaRPr sz="1800"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16"/>
          <p:cNvSpPr/>
          <p:nvPr/>
        </p:nvSpPr>
        <p:spPr>
          <a:xfrm>
            <a:off x="354650" y="4966350"/>
            <a:ext cx="5064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500">
                <a:solidFill>
                  <a:srgbClr val="888888"/>
                </a:solidFill>
                <a:latin typeface="Montserrat" panose="00000500000000000000" pitchFamily="2" charset="0"/>
                <a:ea typeface="Montserrat Light"/>
                <a:cs typeface="Montserrat Light"/>
                <a:sym typeface="Montserrat Light"/>
              </a:rPr>
              <a:t>© 2021 Nielsen Consumer LLC. All Rights Reserved.</a:t>
            </a:r>
            <a:endParaRPr sz="500" i="0" u="none" strike="noStrike" cap="none">
              <a:solidFill>
                <a:srgbClr val="888888"/>
              </a:solidFill>
              <a:latin typeface="Montserrat" panose="00000500000000000000" pitchFamily="2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58" name="Google Shape;158;p16"/>
          <p:cNvSpPr txBox="1">
            <a:spLocks noGrp="1"/>
          </p:cNvSpPr>
          <p:nvPr>
            <p:ph type="subTitle" idx="1"/>
          </p:nvPr>
        </p:nvSpPr>
        <p:spPr>
          <a:xfrm>
            <a:off x="354650" y="4857012"/>
            <a:ext cx="8159100" cy="1848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  <a:latin typeface="Montserrat" panose="00000500000000000000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body" idx="2"/>
          </p:nvPr>
        </p:nvSpPr>
        <p:spPr>
          <a:xfrm>
            <a:off x="354650" y="1152475"/>
            <a:ext cx="3798300" cy="3416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274313" lvl="0" indent="-274313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>
                <a:latin typeface="Montserrat" panose="00000500000000000000" pitchFamily="2" charset="0"/>
              </a:defRPr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SzPts val="1200"/>
              <a:buChar char="⎼"/>
              <a:defRPr/>
            </a:lvl2pPr>
            <a:lvl3pPr marL="1371566" lvl="2" indent="-292093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3pPr>
            <a:lvl4pPr marL="1828754" lvl="3" indent="-292093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4pPr>
            <a:lvl5pPr marL="2285943" lvl="4" indent="-292093" rtl="0"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5pPr>
            <a:lvl6pPr marL="2743132" lvl="5" indent="-292093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6pPr>
            <a:lvl7pPr marL="3200320" lvl="6" indent="-292093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7pPr>
            <a:lvl8pPr marL="3657509" lvl="7" indent="-292093" rtl="0"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8pPr>
            <a:lvl9pPr marL="4114697" lvl="8" indent="-292093" rtl="0">
              <a:spcBef>
                <a:spcPts val="1600"/>
              </a:spcBef>
              <a:spcAft>
                <a:spcPts val="1600"/>
              </a:spcAft>
              <a:buSzPts val="1000"/>
              <a:buChar char="○"/>
              <a:defRPr/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title"/>
          </p:nvPr>
        </p:nvSpPr>
        <p:spPr>
          <a:xfrm>
            <a:off x="354650" y="292625"/>
            <a:ext cx="3798300" cy="39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latin typeface="Montserrat" panose="000005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3"/>
          </p:nvPr>
        </p:nvSpPr>
        <p:spPr>
          <a:xfrm>
            <a:off x="354650" y="620550"/>
            <a:ext cx="3798300" cy="3843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 sz="1500">
                <a:solidFill>
                  <a:schemeClr val="accent5"/>
                </a:solidFill>
                <a:latin typeface="Montserrat" panose="00000500000000000000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025FB8C5-4D3D-45B9-8ECA-AD8A331D96A9}"/>
              </a:ext>
            </a:extLst>
          </p:cNvPr>
          <p:cNvSpPr txBox="1">
            <a:spLocks/>
          </p:cNvSpPr>
          <p:nvPr userDrawn="1"/>
        </p:nvSpPr>
        <p:spPr>
          <a:xfrm>
            <a:off x="6732050" y="4809374"/>
            <a:ext cx="2057400" cy="27463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bg1"/>
                </a:solidFill>
                <a:latin typeface="Avenir Next LT Pro" panose="020B0504020202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B2E2F79-BC7F-4BB1-9203-38C79639CA91}" type="slidenum">
              <a:rPr lang="en-PH" sz="1000" smtClean="0">
                <a:solidFill>
                  <a:schemeClr val="tx1"/>
                </a:solidFill>
                <a:latin typeface="Montserrat" panose="00000500000000000000" pitchFamily="2" charset="0"/>
              </a:rPr>
              <a:pPr/>
              <a:t>‹Nr.›</a:t>
            </a:fld>
            <a:endParaRPr lang="en-PH" sz="100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Google Shape;101;p10"/>
          <p:cNvPicPr preferRelativeResize="0"/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773"/>
            <a:ext cx="354650" cy="355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54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ide - White/title/body text 3">
  <p:cSld name="Inside - White/title/body text 3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gdf0e617fb1_0_12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4"/>
            <a:ext cx="9143994" cy="514221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gdf0e617fb1_0_1266"/>
          <p:cNvSpPr txBox="1">
            <a:spLocks noGrp="1"/>
          </p:cNvSpPr>
          <p:nvPr>
            <p:ph type="title"/>
          </p:nvPr>
        </p:nvSpPr>
        <p:spPr>
          <a:xfrm>
            <a:off x="354650" y="292625"/>
            <a:ext cx="843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gdf0e617fb1_0_1266"/>
          <p:cNvSpPr txBox="1">
            <a:spLocks noGrp="1"/>
          </p:cNvSpPr>
          <p:nvPr>
            <p:ph type="body" idx="1"/>
          </p:nvPr>
        </p:nvSpPr>
        <p:spPr>
          <a:xfrm>
            <a:off x="354650" y="1152475"/>
            <a:ext cx="8434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189" lvl="0" indent="-31114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1pPr>
            <a:lvl2pPr marL="914378" lvl="1" indent="-30479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⎼"/>
              <a:defRPr/>
            </a:lvl2pPr>
            <a:lvl3pPr marL="1371566" lvl="2" indent="-29209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3pPr>
            <a:lvl4pPr marL="1828754" lvl="3" indent="-29209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4pPr>
            <a:lvl5pPr marL="2285943" lvl="4" indent="-29209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5pPr>
            <a:lvl6pPr marL="2743132" lvl="5" indent="-29209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6pPr>
            <a:lvl7pPr marL="3200320" lvl="6" indent="-29209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7pPr>
            <a:lvl8pPr marL="3657509" lvl="7" indent="-29209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8pPr>
            <a:lvl9pPr marL="4114697" lvl="8" indent="-292093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000"/>
              <a:buChar char="○"/>
              <a:defRPr/>
            </a:lvl9pPr>
          </a:lstStyle>
          <a:p>
            <a:endParaRPr/>
          </a:p>
        </p:txBody>
      </p:sp>
      <p:sp>
        <p:nvSpPr>
          <p:cNvPr id="54" name="Google Shape;54;gdf0e617fb1_0_1266"/>
          <p:cNvSpPr/>
          <p:nvPr/>
        </p:nvSpPr>
        <p:spPr>
          <a:xfrm>
            <a:off x="354650" y="4966350"/>
            <a:ext cx="5064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pt-BR" sz="500" b="0" i="0" u="none" strike="noStrike" cap="none">
                <a:solidFill>
                  <a:srgbClr val="888888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© 2021 Nielsen Consumer LLC. All Rights Reserved.</a:t>
            </a:r>
            <a:endParaRPr sz="500" b="0" i="0" u="none" strike="noStrike" cap="none">
              <a:solidFill>
                <a:srgbClr val="888888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55" name="Google Shape;55;gdf0e617fb1_0_1266"/>
          <p:cNvSpPr txBox="1">
            <a:spLocks noGrp="1"/>
          </p:cNvSpPr>
          <p:nvPr>
            <p:ph type="subTitle" idx="2"/>
          </p:nvPr>
        </p:nvSpPr>
        <p:spPr>
          <a:xfrm>
            <a:off x="354650" y="620550"/>
            <a:ext cx="84348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 sz="1500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gdf0e617fb1_0_1266"/>
          <p:cNvSpPr txBox="1">
            <a:spLocks noGrp="1"/>
          </p:cNvSpPr>
          <p:nvPr>
            <p:ph type="sldNum" idx="12"/>
          </p:nvPr>
        </p:nvSpPr>
        <p:spPr>
          <a:xfrm>
            <a:off x="8396258" y="474989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fld id="{00000000-1234-1234-1234-123412341234}" type="slidenum">
              <a:rPr lang="pt-BR" smtClean="0"/>
              <a:pPr/>
              <a:t>‹Nr.›</a:t>
            </a:fld>
            <a:endParaRPr lang="pt-BR"/>
          </a:p>
        </p:txBody>
      </p:sp>
      <p:sp>
        <p:nvSpPr>
          <p:cNvPr id="57" name="Google Shape;57;gdf0e617fb1_0_1266"/>
          <p:cNvSpPr txBox="1">
            <a:spLocks noGrp="1"/>
          </p:cNvSpPr>
          <p:nvPr>
            <p:ph type="subTitle" idx="3"/>
          </p:nvPr>
        </p:nvSpPr>
        <p:spPr>
          <a:xfrm>
            <a:off x="354650" y="4857012"/>
            <a:ext cx="815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pic>
        <p:nvPicPr>
          <p:cNvPr id="58" name="Google Shape;58;gdf0e617fb1_0_12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23875"/>
            <a:ext cx="354650" cy="355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694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ide - White/title/body text" userDrawn="1">
  <p:cSld name="1_Inside - White/title/body 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0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3"/>
            <a:ext cx="9143995" cy="5142212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0"/>
          <p:cNvSpPr txBox="1">
            <a:spLocks noGrp="1"/>
          </p:cNvSpPr>
          <p:nvPr>
            <p:ph type="title"/>
          </p:nvPr>
        </p:nvSpPr>
        <p:spPr>
          <a:xfrm>
            <a:off x="354650" y="292625"/>
            <a:ext cx="8434800" cy="39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latin typeface="Montserrat" panose="000005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0"/>
          <p:cNvSpPr txBox="1">
            <a:spLocks noGrp="1"/>
          </p:cNvSpPr>
          <p:nvPr>
            <p:ph type="body" idx="1"/>
          </p:nvPr>
        </p:nvSpPr>
        <p:spPr>
          <a:xfrm>
            <a:off x="354650" y="1152475"/>
            <a:ext cx="8434800" cy="3416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274313" lvl="0" indent="-274313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>
                <a:latin typeface="Montserrat" panose="00000500000000000000" pitchFamily="2" charset="0"/>
              </a:defRPr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SzPts val="1200"/>
              <a:buChar char="⎼"/>
              <a:defRPr/>
            </a:lvl2pPr>
            <a:lvl3pPr marL="1371566" lvl="2" indent="-292093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3pPr>
            <a:lvl4pPr marL="1828754" lvl="3" indent="-292093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4pPr>
            <a:lvl5pPr marL="2285943" lvl="4" indent="-292093" rtl="0"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5pPr>
            <a:lvl6pPr marL="2743132" lvl="5" indent="-292093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6pPr>
            <a:lvl7pPr marL="3200320" lvl="6" indent="-292093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7pPr>
            <a:lvl8pPr marL="3657509" lvl="7" indent="-292093" rtl="0"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8pPr>
            <a:lvl9pPr marL="4114697" lvl="8" indent="-292093" rtl="0">
              <a:spcBef>
                <a:spcPts val="1600"/>
              </a:spcBef>
              <a:spcAft>
                <a:spcPts val="1600"/>
              </a:spcAft>
              <a:buSzPts val="1000"/>
              <a:buChar char="○"/>
              <a:defRPr/>
            </a:lvl9pPr>
          </a:lstStyle>
          <a:p>
            <a:endParaRPr/>
          </a:p>
        </p:txBody>
      </p:sp>
      <p:sp>
        <p:nvSpPr>
          <p:cNvPr id="97" name="Google Shape;97;p10"/>
          <p:cNvSpPr/>
          <p:nvPr/>
        </p:nvSpPr>
        <p:spPr>
          <a:xfrm>
            <a:off x="354650" y="4966350"/>
            <a:ext cx="5064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500">
                <a:solidFill>
                  <a:srgbClr val="888888"/>
                </a:solidFill>
                <a:latin typeface="Montserrat" panose="00000500000000000000" pitchFamily="2" charset="0"/>
                <a:ea typeface="Montserrat Light"/>
                <a:cs typeface="Montserrat Light"/>
                <a:sym typeface="Montserrat Light"/>
              </a:rPr>
              <a:t>© 2021 Nielsen Consumer LLC. All Rights Reserved.</a:t>
            </a:r>
            <a:endParaRPr sz="500" i="0" u="none" strike="noStrike" cap="none">
              <a:solidFill>
                <a:srgbClr val="888888"/>
              </a:solidFill>
              <a:latin typeface="Montserrat" panose="00000500000000000000" pitchFamily="2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8" name="Google Shape;98;p10"/>
          <p:cNvSpPr txBox="1">
            <a:spLocks noGrp="1"/>
          </p:cNvSpPr>
          <p:nvPr>
            <p:ph type="subTitle" idx="2"/>
          </p:nvPr>
        </p:nvSpPr>
        <p:spPr>
          <a:xfrm>
            <a:off x="354650" y="620550"/>
            <a:ext cx="8434800" cy="3843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 sz="1500">
                <a:solidFill>
                  <a:schemeClr val="accent5"/>
                </a:solidFill>
                <a:latin typeface="Montserrat" panose="00000500000000000000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0"/>
          <p:cNvSpPr txBox="1">
            <a:spLocks noGrp="1"/>
          </p:cNvSpPr>
          <p:nvPr>
            <p:ph type="subTitle" idx="3"/>
          </p:nvPr>
        </p:nvSpPr>
        <p:spPr>
          <a:xfrm>
            <a:off x="354650" y="4857012"/>
            <a:ext cx="8159100" cy="1848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  <a:latin typeface="Montserrat" panose="00000500000000000000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pic>
        <p:nvPicPr>
          <p:cNvPr id="101" name="Google Shape;101;p1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773"/>
            <a:ext cx="354650" cy="35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66F27154-6590-4E08-9603-09EDBFC939DB}"/>
              </a:ext>
            </a:extLst>
          </p:cNvPr>
          <p:cNvSpPr txBox="1">
            <a:spLocks/>
          </p:cNvSpPr>
          <p:nvPr userDrawn="1"/>
        </p:nvSpPr>
        <p:spPr>
          <a:xfrm>
            <a:off x="6732050" y="4809374"/>
            <a:ext cx="2057400" cy="27463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bg1"/>
                </a:solidFill>
                <a:latin typeface="Avenir Next LT Pro" panose="020B0504020202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B2E2F79-BC7F-4BB1-9203-38C79639CA91}" type="slidenum">
              <a:rPr lang="en-PH" sz="1000" smtClean="0">
                <a:solidFill>
                  <a:schemeClr val="tx1"/>
                </a:solidFill>
                <a:latin typeface="Montserrat" panose="00000500000000000000" pitchFamily="2" charset="0"/>
              </a:rPr>
              <a:pPr/>
              <a:t>‹Nr.›</a:t>
            </a:fld>
            <a:endParaRPr lang="en-PH" sz="100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4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ide - White/photo right column">
  <p:cSld name="Inside - White/photo right column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36624-A589-7447-ADA4-9507D9F3E6D1}"/>
              </a:ext>
            </a:extLst>
          </p:cNvPr>
          <p:cNvSpPr/>
          <p:nvPr userDrawn="1"/>
        </p:nvSpPr>
        <p:spPr>
          <a:xfrm>
            <a:off x="6573351" y="0"/>
            <a:ext cx="2570650" cy="51511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latin typeface="Montserrat" panose="00000500000000000000" pitchFamily="2" charset="0"/>
              </a:rPr>
              <a:t>Photo placeholder</a:t>
            </a:r>
          </a:p>
        </p:txBody>
      </p:sp>
      <p:sp>
        <p:nvSpPr>
          <p:cNvPr id="238" name="Google Shape;238;p24"/>
          <p:cNvSpPr/>
          <p:nvPr/>
        </p:nvSpPr>
        <p:spPr>
          <a:xfrm>
            <a:off x="354650" y="4966350"/>
            <a:ext cx="5064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500">
                <a:solidFill>
                  <a:srgbClr val="888888"/>
                </a:solidFill>
                <a:latin typeface="Montserrat" panose="00000500000000000000" pitchFamily="2" charset="0"/>
                <a:ea typeface="Montserrat Light"/>
                <a:cs typeface="Montserrat Light"/>
                <a:sym typeface="Montserrat Light"/>
              </a:rPr>
              <a:t>© 2021 Nielsen Consumer LLC. All Rights Reserved.</a:t>
            </a:r>
            <a:endParaRPr sz="500" i="0" u="none" strike="noStrike" cap="none">
              <a:solidFill>
                <a:srgbClr val="888888"/>
              </a:solidFill>
              <a:latin typeface="Montserrat" panose="00000500000000000000" pitchFamily="2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41" name="Google Shape;241;p24"/>
          <p:cNvSpPr txBox="1">
            <a:spLocks noGrp="1"/>
          </p:cNvSpPr>
          <p:nvPr>
            <p:ph type="subTitle" idx="1"/>
          </p:nvPr>
        </p:nvSpPr>
        <p:spPr>
          <a:xfrm>
            <a:off x="354650" y="4857012"/>
            <a:ext cx="8159100" cy="1848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  <a:latin typeface="Montserrat" panose="00000500000000000000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24"/>
          <p:cNvSpPr txBox="1">
            <a:spLocks noGrp="1"/>
          </p:cNvSpPr>
          <p:nvPr>
            <p:ph type="title"/>
          </p:nvPr>
        </p:nvSpPr>
        <p:spPr>
          <a:xfrm>
            <a:off x="354650" y="292625"/>
            <a:ext cx="5901000" cy="39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>
                <a:solidFill>
                  <a:srgbClr val="000000"/>
                </a:solidFill>
                <a:latin typeface="Montserrat" panose="000005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4"/>
          <p:cNvSpPr txBox="1">
            <a:spLocks noGrp="1"/>
          </p:cNvSpPr>
          <p:nvPr>
            <p:ph type="subTitle" idx="2"/>
          </p:nvPr>
        </p:nvSpPr>
        <p:spPr>
          <a:xfrm>
            <a:off x="354650" y="620550"/>
            <a:ext cx="5901000" cy="3843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 sz="1500">
                <a:solidFill>
                  <a:schemeClr val="accent5"/>
                </a:solidFill>
                <a:latin typeface="Montserrat" panose="00000500000000000000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B4C601A2-B866-4002-B3D4-739D303482D2}"/>
              </a:ext>
            </a:extLst>
          </p:cNvPr>
          <p:cNvSpPr txBox="1">
            <a:spLocks/>
          </p:cNvSpPr>
          <p:nvPr userDrawn="1"/>
        </p:nvSpPr>
        <p:spPr>
          <a:xfrm>
            <a:off x="6732050" y="4809374"/>
            <a:ext cx="2057400" cy="27463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bg1"/>
                </a:solidFill>
                <a:latin typeface="Avenir Next LT Pro" panose="020B0504020202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B2E2F79-BC7F-4BB1-9203-38C79639CA91}" type="slidenum">
              <a:rPr lang="en-PH" sz="1000" smtClean="0">
                <a:solidFill>
                  <a:schemeClr val="bg1"/>
                </a:solidFill>
                <a:latin typeface="Montserrat" panose="00000500000000000000" pitchFamily="2" charset="0"/>
              </a:rPr>
              <a:pPr/>
              <a:t>‹Nr.›</a:t>
            </a:fld>
            <a:endParaRPr lang="en-PH" sz="10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10" name="Google Shape;101;p10">
            <a:extLst>
              <a:ext uri="{FF2B5EF4-FFF2-40B4-BE49-F238E27FC236}">
                <a16:creationId xmlns:a16="http://schemas.microsoft.com/office/drawing/2014/main" id="{50155D5E-BED1-452E-8C0F-A909E01FBBE9}"/>
              </a:ext>
            </a:extLst>
          </p:cNvPr>
          <p:cNvPicPr preferRelativeResize="0"/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354650" cy="355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1665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ide - White/title/body text">
  <p:cSld name="Inside - White/title/body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354650" y="292625"/>
            <a:ext cx="8434800" cy="39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latin typeface="Avenir Next LT Pro" panose="020B05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354650" y="1152475"/>
            <a:ext cx="8434800" cy="3416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274320" lvl="0" indent="-27432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>
                <a:latin typeface="Avenir Next LT Pro" panose="020B0504020202020204" pitchFamily="34" charset="0"/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⎼"/>
              <a:defRPr/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SzPts val="1000"/>
              <a:buChar char="○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7"/>
          <p:cNvSpPr txBox="1">
            <a:spLocks noGrp="1"/>
          </p:cNvSpPr>
          <p:nvPr>
            <p:ph type="subTitle" idx="2"/>
          </p:nvPr>
        </p:nvSpPr>
        <p:spPr>
          <a:xfrm>
            <a:off x="354650" y="620550"/>
            <a:ext cx="8434800" cy="3843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31115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 sz="1500">
                <a:solidFill>
                  <a:schemeClr val="accent5"/>
                </a:solidFill>
                <a:latin typeface="Avenir Next LT Pro" panose="020B05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71" name="Google Shape;7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354650" cy="35595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7"/>
          <p:cNvSpPr txBox="1">
            <a:spLocks noGrp="1"/>
          </p:cNvSpPr>
          <p:nvPr>
            <p:ph type="subTitle" idx="3"/>
          </p:nvPr>
        </p:nvSpPr>
        <p:spPr>
          <a:xfrm>
            <a:off x="354650" y="4857012"/>
            <a:ext cx="8159100" cy="1848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tabLst/>
              <a:defRPr sz="600">
                <a:solidFill>
                  <a:schemeClr val="accent5"/>
                </a:solidFill>
                <a:latin typeface="Avenir Next LT Pro" panose="020B05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DECBD0CE-CBB5-47E2-9811-68DFF5D91FC4}"/>
              </a:ext>
            </a:extLst>
          </p:cNvPr>
          <p:cNvSpPr txBox="1">
            <a:spLocks/>
          </p:cNvSpPr>
          <p:nvPr/>
        </p:nvSpPr>
        <p:spPr>
          <a:xfrm>
            <a:off x="6732050" y="4809373"/>
            <a:ext cx="2057400" cy="27463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bg1"/>
                </a:solidFill>
                <a:latin typeface="Avenir Next LT Pro" panose="020B0504020202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B2E2F79-BC7F-4BB1-9203-38C79639CA91}" type="slidenum">
              <a:rPr lang="en-PH" smtClean="0">
                <a:solidFill>
                  <a:schemeClr val="tx1"/>
                </a:solidFill>
              </a:rPr>
              <a:pPr/>
              <a:t>‹Nr.›</a:t>
            </a:fld>
            <a:endParaRPr lang="en-P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016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ide - White/title only">
  <p:cSld name="Inside - White/title onl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/>
          <p:nvPr/>
        </p:nvSpPr>
        <p:spPr>
          <a:xfrm>
            <a:off x="0" y="50"/>
            <a:ext cx="5107500" cy="51588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Montserrat" panose="00000500000000000000" pitchFamily="2" charset="0"/>
            </a:endParaRPr>
          </a:p>
        </p:txBody>
      </p:sp>
      <p:sp>
        <p:nvSpPr>
          <p:cNvPr id="84" name="Google Shape;84;p9"/>
          <p:cNvSpPr/>
          <p:nvPr/>
        </p:nvSpPr>
        <p:spPr>
          <a:xfrm>
            <a:off x="354650" y="4966350"/>
            <a:ext cx="5064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500">
                <a:solidFill>
                  <a:srgbClr val="888888"/>
                </a:solidFill>
                <a:latin typeface="Montserrat" panose="00000500000000000000" pitchFamily="2" charset="0"/>
                <a:ea typeface="Montserrat Light"/>
                <a:cs typeface="Montserrat Light"/>
                <a:sym typeface="Montserrat Light"/>
              </a:rPr>
              <a:t>© 2021 Nielsen Consumer LLC. All Rights Reserved.</a:t>
            </a:r>
            <a:endParaRPr sz="500" i="0" u="none" strike="noStrike" cap="none">
              <a:solidFill>
                <a:srgbClr val="888888"/>
              </a:solidFill>
              <a:latin typeface="Montserrat" panose="00000500000000000000" pitchFamily="2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86" name="Google Shape;86;p9"/>
          <p:cNvSpPr txBox="1">
            <a:spLocks noGrp="1"/>
          </p:cNvSpPr>
          <p:nvPr>
            <p:ph type="subTitle" idx="1"/>
          </p:nvPr>
        </p:nvSpPr>
        <p:spPr>
          <a:xfrm>
            <a:off x="354650" y="4857012"/>
            <a:ext cx="8159100" cy="1848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  <a:latin typeface="Montserrat" panose="00000500000000000000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title"/>
          </p:nvPr>
        </p:nvSpPr>
        <p:spPr>
          <a:xfrm>
            <a:off x="354650" y="292625"/>
            <a:ext cx="8434800" cy="39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latin typeface="Montserrat" panose="000005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pic>
        <p:nvPicPr>
          <p:cNvPr id="88" name="Google Shape;88;p9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354650" cy="3559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6810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White/radiant N outline">
  <p:cSld name="Divider - White/radiant N outline">
    <p:bg>
      <p:bgPr>
        <a:solidFill>
          <a:srgbClr val="FFFFFF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6"/>
          <p:cNvPicPr preferRelativeResize="0"/>
          <p:nvPr/>
        </p:nvPicPr>
        <p:blipFill rotWithShape="1">
          <a:blip r:embed="rId2">
            <a:alphaModFix amt="15000"/>
          </a:blip>
          <a:srcRect t="29" b="29"/>
          <a:stretch/>
        </p:blipFill>
        <p:spPr>
          <a:xfrm>
            <a:off x="4008765" y="0"/>
            <a:ext cx="513523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6"/>
          <p:cNvSpPr txBox="1">
            <a:spLocks noGrp="1"/>
          </p:cNvSpPr>
          <p:nvPr>
            <p:ph type="ctrTitle"/>
          </p:nvPr>
        </p:nvSpPr>
        <p:spPr>
          <a:xfrm>
            <a:off x="354650" y="990600"/>
            <a:ext cx="4115100" cy="15780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Montserrat"/>
              <a:buNone/>
              <a:defRPr sz="3000" b="1">
                <a:solidFill>
                  <a:srgbClr val="000000"/>
                </a:solidFill>
                <a:latin typeface="Avenir Next LT Pro" panose="020B0504020202020204" pitchFamily="34" charset="0"/>
                <a:ea typeface="Avenir Next LT Pro" panose="020B0504020202020204" pitchFamily="34" charset="0"/>
                <a:cs typeface="Avenir Next LT Pro" panose="020B0504020202020204" pitchFamily="34" charset="0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1" name="Google Shape;231;p26"/>
          <p:cNvSpPr txBox="1">
            <a:spLocks noGrp="1"/>
          </p:cNvSpPr>
          <p:nvPr>
            <p:ph type="subTitle" idx="1"/>
          </p:nvPr>
        </p:nvSpPr>
        <p:spPr>
          <a:xfrm>
            <a:off x="354650" y="2453125"/>
            <a:ext cx="4115100" cy="792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None/>
              <a:defRPr sz="1800">
                <a:solidFill>
                  <a:srgbClr val="666666"/>
                </a:solidFill>
                <a:latin typeface="Avenir Next LT Pro" panose="020B0504020202020204" pitchFamily="34" charset="0"/>
                <a:ea typeface="Avenir Next LT Pro" panose="020B0504020202020204" pitchFamily="34" charset="0"/>
                <a:cs typeface="Avenir Next LT Pro" panose="020B0504020202020204" pitchFamily="34" charset="0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234" name="Google Shape;2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54650" cy="35595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21D3E27-AC64-4C2F-8675-675DD592A282}"/>
              </a:ext>
            </a:extLst>
          </p:cNvPr>
          <p:cNvSpPr txBox="1">
            <a:spLocks/>
          </p:cNvSpPr>
          <p:nvPr/>
        </p:nvSpPr>
        <p:spPr>
          <a:xfrm>
            <a:off x="6732050" y="4809373"/>
            <a:ext cx="2057400" cy="27463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bg1"/>
                </a:solidFill>
                <a:latin typeface="Avenir Next LT Pro" panose="020B0504020202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B2E2F79-BC7F-4BB1-9203-38C79639CA91}" type="slidenum">
              <a:rPr lang="en-PH" smtClean="0">
                <a:solidFill>
                  <a:schemeClr val="tx1"/>
                </a:solidFill>
              </a:rPr>
              <a:pPr/>
              <a:t>‹Nr.›</a:t>
            </a:fld>
            <a:endParaRPr lang="en-P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62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ide - White/photo right" preserve="1">
  <p:cSld name="1_Inside - White/photo righ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4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3"/>
            <a:ext cx="9143995" cy="514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erson and a child preparing food&#10;&#10;Description automatically generated with medium confidence">
            <a:extLst>
              <a:ext uri="{FF2B5EF4-FFF2-40B4-BE49-F238E27FC236}">
                <a16:creationId xmlns:a16="http://schemas.microsoft.com/office/drawing/2014/main" id="{A5B84116-8E5E-4B3F-8C9E-919F6144C0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6349" y="0"/>
            <a:ext cx="4577651" cy="5143500"/>
          </a:xfrm>
          <a:prstGeom prst="rect">
            <a:avLst/>
          </a:prstGeom>
        </p:spPr>
      </p:pic>
      <p:pic>
        <p:nvPicPr>
          <p:cNvPr id="119" name="Google Shape;119;p1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876"/>
            <a:ext cx="354650" cy="35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4"/>
          <p:cNvSpPr txBox="1">
            <a:spLocks noGrp="1"/>
          </p:cNvSpPr>
          <p:nvPr>
            <p:ph type="title"/>
          </p:nvPr>
        </p:nvSpPr>
        <p:spPr>
          <a:xfrm>
            <a:off x="354650" y="292625"/>
            <a:ext cx="4087500" cy="39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latin typeface="Montserrat" panose="000005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body" idx="2"/>
          </p:nvPr>
        </p:nvSpPr>
        <p:spPr>
          <a:xfrm>
            <a:off x="354650" y="1634950"/>
            <a:ext cx="4087500" cy="2933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274320" lvl="0" indent="-274320" rtl="0">
              <a:spcBef>
                <a:spcPts val="0"/>
              </a:spcBef>
              <a:spcAft>
                <a:spcPts val="0"/>
              </a:spcAft>
              <a:buSzPts val="1100"/>
              <a:buFont typeface="Wingdings" pitchFamily="2" charset="2"/>
              <a:buChar char="§"/>
              <a:defRPr sz="1100">
                <a:latin typeface="Montserrat" panose="00000500000000000000" pitchFamily="2" charset="0"/>
              </a:defRPr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SzPts val="1000"/>
              <a:buChar char="○"/>
              <a:defRPr/>
            </a:lvl9pPr>
          </a:lstStyle>
          <a:p>
            <a:endParaRPr/>
          </a:p>
        </p:txBody>
      </p:sp>
      <p:sp>
        <p:nvSpPr>
          <p:cNvPr id="122" name="Google Shape;122;p14"/>
          <p:cNvSpPr txBox="1">
            <a:spLocks noGrp="1"/>
          </p:cNvSpPr>
          <p:nvPr>
            <p:ph type="subTitle" idx="3"/>
          </p:nvPr>
        </p:nvSpPr>
        <p:spPr>
          <a:xfrm>
            <a:off x="354650" y="925350"/>
            <a:ext cx="4087500" cy="3843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 sz="1500">
                <a:solidFill>
                  <a:schemeClr val="accent5"/>
                </a:solidFill>
                <a:latin typeface="Montserrat" panose="00000500000000000000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4"/>
          <p:cNvSpPr/>
          <p:nvPr/>
        </p:nvSpPr>
        <p:spPr>
          <a:xfrm>
            <a:off x="4566350" y="2529975"/>
            <a:ext cx="2615100" cy="2615700"/>
          </a:xfrm>
          <a:prstGeom prst="rtTriangle">
            <a:avLst/>
          </a:prstGeom>
          <a:solidFill>
            <a:srgbClr val="FFFFFF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 panose="00000500000000000000" pitchFamily="2" charset="0"/>
            </a:endParaRPr>
          </a:p>
        </p:txBody>
      </p:sp>
      <p:sp>
        <p:nvSpPr>
          <p:cNvPr id="118" name="Google Shape;118;p14"/>
          <p:cNvSpPr txBox="1">
            <a:spLocks noGrp="1"/>
          </p:cNvSpPr>
          <p:nvPr>
            <p:ph type="subTitle" idx="1"/>
          </p:nvPr>
        </p:nvSpPr>
        <p:spPr>
          <a:xfrm>
            <a:off x="354650" y="4857012"/>
            <a:ext cx="8159100" cy="1848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  <a:latin typeface="Montserrat" panose="00000500000000000000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FC460C8-4DF7-4F4D-8647-978829EA631B}"/>
              </a:ext>
            </a:extLst>
          </p:cNvPr>
          <p:cNvSpPr txBox="1">
            <a:spLocks/>
          </p:cNvSpPr>
          <p:nvPr userDrawn="1"/>
        </p:nvSpPr>
        <p:spPr>
          <a:xfrm>
            <a:off x="6732050" y="4809373"/>
            <a:ext cx="2057400" cy="27463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bg1"/>
                </a:solidFill>
                <a:latin typeface="Avenir Next LT Pro" panose="020B0504020202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B2E2F79-BC7F-4BB1-9203-38C79639CA91}" type="slidenum">
              <a:rPr lang="en-PH" smtClean="0">
                <a:solidFill>
                  <a:schemeClr val="bg1"/>
                </a:solidFill>
                <a:latin typeface="Montserrat" panose="00000500000000000000" pitchFamily="2" charset="0"/>
              </a:rPr>
              <a:pPr/>
              <a:t>‹Nr.›</a:t>
            </a:fld>
            <a:endParaRPr lang="en-PH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70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ide - White/photo right" preserve="1">
  <p:cSld name="1_Inside - White/photo righ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4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3"/>
            <a:ext cx="9143995" cy="514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876"/>
            <a:ext cx="354650" cy="35594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4"/>
          <p:cNvSpPr txBox="1">
            <a:spLocks noGrp="1"/>
          </p:cNvSpPr>
          <p:nvPr>
            <p:ph type="title"/>
          </p:nvPr>
        </p:nvSpPr>
        <p:spPr>
          <a:xfrm>
            <a:off x="354650" y="292625"/>
            <a:ext cx="4087500" cy="39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latin typeface="Montserrat" panose="000005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body" idx="2"/>
          </p:nvPr>
        </p:nvSpPr>
        <p:spPr>
          <a:xfrm>
            <a:off x="354650" y="1634950"/>
            <a:ext cx="4087500" cy="2933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274320" lvl="0" indent="-274320" rtl="0">
              <a:spcBef>
                <a:spcPts val="0"/>
              </a:spcBef>
              <a:spcAft>
                <a:spcPts val="0"/>
              </a:spcAft>
              <a:buSzPts val="1100"/>
              <a:buFont typeface="Wingdings" pitchFamily="2" charset="2"/>
              <a:buChar char="§"/>
              <a:defRPr sz="1100">
                <a:latin typeface="Montserrat" panose="00000500000000000000" pitchFamily="2" charset="0"/>
              </a:defRPr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SzPts val="1000"/>
              <a:buChar char="○"/>
              <a:defRPr/>
            </a:lvl9pPr>
          </a:lstStyle>
          <a:p>
            <a:endParaRPr/>
          </a:p>
        </p:txBody>
      </p:sp>
      <p:sp>
        <p:nvSpPr>
          <p:cNvPr id="122" name="Google Shape;122;p14"/>
          <p:cNvSpPr txBox="1">
            <a:spLocks noGrp="1"/>
          </p:cNvSpPr>
          <p:nvPr>
            <p:ph type="subTitle" idx="3"/>
          </p:nvPr>
        </p:nvSpPr>
        <p:spPr>
          <a:xfrm>
            <a:off x="354650" y="925350"/>
            <a:ext cx="4087500" cy="3843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 sz="1500">
                <a:solidFill>
                  <a:schemeClr val="accent5"/>
                </a:solidFill>
                <a:latin typeface="Montserrat" panose="00000500000000000000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pic>
        <p:nvPicPr>
          <p:cNvPr id="4" name="Picture 3" descr="A person shopping in a supermarket&#10;&#10;Description automatically generated with medium confidence">
            <a:extLst>
              <a:ext uri="{FF2B5EF4-FFF2-40B4-BE49-F238E27FC236}">
                <a16:creationId xmlns:a16="http://schemas.microsoft.com/office/drawing/2014/main" id="{8F8FFBA3-F90A-45F4-9135-67B120B8D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6349" y="0"/>
            <a:ext cx="4577645" cy="5143500"/>
          </a:xfrm>
          <a:prstGeom prst="rect">
            <a:avLst/>
          </a:prstGeom>
        </p:spPr>
      </p:pic>
      <p:sp>
        <p:nvSpPr>
          <p:cNvPr id="124" name="Google Shape;124;p14"/>
          <p:cNvSpPr/>
          <p:nvPr/>
        </p:nvSpPr>
        <p:spPr>
          <a:xfrm>
            <a:off x="4566350" y="2529975"/>
            <a:ext cx="2615100" cy="2615700"/>
          </a:xfrm>
          <a:prstGeom prst="rtTriangle">
            <a:avLst/>
          </a:prstGeom>
          <a:solidFill>
            <a:srgbClr val="FFFFFF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 panose="00000500000000000000" pitchFamily="2" charset="0"/>
            </a:endParaRPr>
          </a:p>
        </p:txBody>
      </p:sp>
      <p:sp>
        <p:nvSpPr>
          <p:cNvPr id="118" name="Google Shape;118;p14"/>
          <p:cNvSpPr txBox="1">
            <a:spLocks noGrp="1"/>
          </p:cNvSpPr>
          <p:nvPr>
            <p:ph type="subTitle" idx="1"/>
          </p:nvPr>
        </p:nvSpPr>
        <p:spPr>
          <a:xfrm>
            <a:off x="354650" y="4857012"/>
            <a:ext cx="8159100" cy="1848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  <a:latin typeface="Montserrat" panose="00000500000000000000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6FC460C8-4DF7-4F4D-8647-978829EA631B}"/>
              </a:ext>
            </a:extLst>
          </p:cNvPr>
          <p:cNvSpPr txBox="1">
            <a:spLocks/>
          </p:cNvSpPr>
          <p:nvPr userDrawn="1"/>
        </p:nvSpPr>
        <p:spPr>
          <a:xfrm>
            <a:off x="6732050" y="4809373"/>
            <a:ext cx="2057400" cy="27463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bg1"/>
                </a:solidFill>
                <a:latin typeface="Avenir Next LT Pro" panose="020B0504020202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B2E2F79-BC7F-4BB1-9203-38C79639CA91}" type="slidenum">
              <a:rPr lang="en-PH" smtClean="0">
                <a:solidFill>
                  <a:schemeClr val="bg1"/>
                </a:solidFill>
                <a:latin typeface="Montserrat" panose="00000500000000000000" pitchFamily="2" charset="0"/>
              </a:rPr>
              <a:pPr/>
              <a:t>‹Nr.›</a:t>
            </a:fld>
            <a:endParaRPr lang="en-PH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272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- photo/grey">
  <p:cSld name="Cover - photo/grey">
    <p:bg>
      <p:bgPr>
        <a:solidFill>
          <a:srgbClr val="0000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outdoor&#10;&#10;Description automatically generated">
            <a:extLst>
              <a:ext uri="{FF2B5EF4-FFF2-40B4-BE49-F238E27FC236}">
                <a16:creationId xmlns:a16="http://schemas.microsoft.com/office/drawing/2014/main" id="{E5DCAC67-ABFF-4DBA-BC15-CBB5529212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1900" y="0"/>
            <a:ext cx="7862100" cy="5143500"/>
          </a:xfrm>
          <a:prstGeom prst="rect">
            <a:avLst/>
          </a:prstGeom>
        </p:spPr>
      </p:pic>
      <p:pic>
        <p:nvPicPr>
          <p:cNvPr id="19" name="Google Shape;19;p3"/>
          <p:cNvPicPr preferRelativeResize="0"/>
          <p:nvPr/>
        </p:nvPicPr>
        <p:blipFill rotWithShape="1">
          <a:blip r:embed="rId3">
            <a:alphaModFix/>
          </a:blip>
          <a:srcRect r="27682"/>
          <a:stretch/>
        </p:blipFill>
        <p:spPr>
          <a:xfrm>
            <a:off x="0" y="0"/>
            <a:ext cx="661122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354650" y="4966350"/>
            <a:ext cx="5064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500">
                <a:solidFill>
                  <a:srgbClr val="888888"/>
                </a:solidFill>
                <a:latin typeface="Avenir Next LT Pro" panose="020B0504020202020204" pitchFamily="34" charset="0"/>
                <a:ea typeface="Montserrat Light"/>
                <a:cs typeface="Montserrat Light"/>
                <a:sym typeface="Montserrat Light"/>
              </a:rPr>
              <a:t>© 2021 Nielsen Consumer LLC. All Rights Reserved.</a:t>
            </a:r>
            <a:endParaRPr sz="500" i="0" u="none" strike="noStrike" cap="none">
              <a:solidFill>
                <a:srgbClr val="888888"/>
              </a:solidFill>
              <a:latin typeface="Avenir Next LT Pro" panose="020B0504020202020204" pitchFamily="34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/>
          </p:nvPr>
        </p:nvSpPr>
        <p:spPr>
          <a:xfrm>
            <a:off x="354650" y="429625"/>
            <a:ext cx="4156200" cy="16965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>
                <a:solidFill>
                  <a:srgbClr val="FFFFFF"/>
                </a:solidFill>
                <a:latin typeface="Avenir Next LT Pro" panose="020B0504020202020204" pitchFamily="34" charset="0"/>
                <a:ea typeface="Avenir Next LT Pro" panose="020B0504020202020204" pitchFamily="34" charset="0"/>
                <a:cs typeface="Avenir Next LT Pro" panose="020B0504020202020204" pitchFamily="34" charset="0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54650" y="2086775"/>
            <a:ext cx="4156200" cy="792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None/>
              <a:defRPr sz="1800">
                <a:solidFill>
                  <a:schemeClr val="lt2"/>
                </a:solidFill>
                <a:latin typeface="Avenir Next LT Pro" panose="020B0504020202020204" pitchFamily="34" charset="0"/>
                <a:ea typeface="Avenir Next LT Pro" panose="020B0504020202020204" pitchFamily="34" charset="0"/>
                <a:cs typeface="Avenir Next LT Pro" panose="020B0504020202020204" pitchFamily="34" charset="0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None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None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None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None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None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None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None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None/>
              <a:defRPr sz="1800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643" y="4366189"/>
            <a:ext cx="1714500" cy="39663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>
            <a:spLocks noGrp="1"/>
          </p:cNvSpPr>
          <p:nvPr>
            <p:ph type="subTitle" idx="2"/>
          </p:nvPr>
        </p:nvSpPr>
        <p:spPr>
          <a:xfrm>
            <a:off x="354650" y="3114075"/>
            <a:ext cx="5064000" cy="3075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 b="1">
                <a:solidFill>
                  <a:schemeClr val="lt2"/>
                </a:solidFill>
                <a:latin typeface="Avenir Next LT Pro" panose="020B05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3"/>
          </p:nvPr>
        </p:nvSpPr>
        <p:spPr>
          <a:xfrm>
            <a:off x="354650" y="3269175"/>
            <a:ext cx="5064000" cy="3075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  <a:latin typeface="Avenir Next LT Pro" panose="020B05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4"/>
          </p:nvPr>
        </p:nvSpPr>
        <p:spPr>
          <a:xfrm>
            <a:off x="354650" y="3740138"/>
            <a:ext cx="5064000" cy="3075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>
                <a:solidFill>
                  <a:schemeClr val="lt2"/>
                </a:solidFill>
                <a:latin typeface="Avenir Next LT Pro" panose="020B05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sz="1000" b="1">
                <a:solidFill>
                  <a:schemeClr val="l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b="1">
                <a:solidFill>
                  <a:schemeClr val="l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b="1">
                <a:solidFill>
                  <a:schemeClr val="l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b="1">
                <a:solidFill>
                  <a:schemeClr val="l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b="1">
                <a:solidFill>
                  <a:schemeClr val="l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b="1">
                <a:solidFill>
                  <a:schemeClr val="l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b="1">
                <a:solidFill>
                  <a:schemeClr val="l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None/>
              <a:defRPr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/>
          <p:nvPr/>
        </p:nvSpPr>
        <p:spPr>
          <a:xfrm rot="10800000">
            <a:off x="7173573" y="0"/>
            <a:ext cx="1974850" cy="1974850"/>
          </a:xfrm>
          <a:prstGeom prst="rtTriangle">
            <a:avLst/>
          </a:prstGeom>
          <a:solidFill>
            <a:srgbClr val="3333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367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ide - White/photo right 2">
  <p:cSld name="Inside - White/photo right 2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6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3"/>
            <a:ext cx="9143995" cy="5142212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6"/>
          <p:cNvSpPr/>
          <p:nvPr/>
        </p:nvSpPr>
        <p:spPr>
          <a:xfrm>
            <a:off x="4569000" y="0"/>
            <a:ext cx="4575000" cy="5143500"/>
          </a:xfrm>
          <a:prstGeom prst="rect">
            <a:avLst/>
          </a:prstGeom>
          <a:solidFill>
            <a:srgbClr val="CBCBC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Image placeholder</a:t>
            </a:r>
            <a:endParaRPr sz="1800"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6" name="Google Shape;156;p16"/>
          <p:cNvSpPr/>
          <p:nvPr/>
        </p:nvSpPr>
        <p:spPr>
          <a:xfrm>
            <a:off x="354650" y="4966350"/>
            <a:ext cx="5064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500" i="0" u="none" strike="noStrike" cap="none">
              <a:solidFill>
                <a:srgbClr val="888888"/>
              </a:solidFill>
              <a:latin typeface="Montserrat" panose="00000500000000000000" pitchFamily="2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58" name="Google Shape;158;p16"/>
          <p:cNvSpPr txBox="1">
            <a:spLocks noGrp="1"/>
          </p:cNvSpPr>
          <p:nvPr>
            <p:ph type="subTitle" idx="1"/>
          </p:nvPr>
        </p:nvSpPr>
        <p:spPr>
          <a:xfrm>
            <a:off x="354650" y="4675212"/>
            <a:ext cx="8159100" cy="1848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  <a:latin typeface="Montserrat" panose="00000500000000000000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body" idx="2"/>
          </p:nvPr>
        </p:nvSpPr>
        <p:spPr>
          <a:xfrm>
            <a:off x="354650" y="1152475"/>
            <a:ext cx="3798300" cy="3416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274313" lvl="0" indent="-274313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>
                <a:latin typeface="Montserrat" panose="00000500000000000000" pitchFamily="2" charset="0"/>
              </a:defRPr>
            </a:lvl1pPr>
            <a:lvl2pPr marL="914378" lvl="1" indent="-304793" rtl="0">
              <a:spcBef>
                <a:spcPts val="1600"/>
              </a:spcBef>
              <a:spcAft>
                <a:spcPts val="0"/>
              </a:spcAft>
              <a:buSzPts val="1200"/>
              <a:buChar char="⎼"/>
              <a:defRPr/>
            </a:lvl2pPr>
            <a:lvl3pPr marL="1371566" lvl="2" indent="-292093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3pPr>
            <a:lvl4pPr marL="1828754" lvl="3" indent="-292093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4pPr>
            <a:lvl5pPr marL="2285943" lvl="4" indent="-292093" rtl="0"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5pPr>
            <a:lvl6pPr marL="2743132" lvl="5" indent="-292093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6pPr>
            <a:lvl7pPr marL="3200320" lvl="6" indent="-292093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7pPr>
            <a:lvl8pPr marL="3657509" lvl="7" indent="-292093" rtl="0"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8pPr>
            <a:lvl9pPr marL="4114697" lvl="8" indent="-292093" rtl="0">
              <a:spcBef>
                <a:spcPts val="1600"/>
              </a:spcBef>
              <a:spcAft>
                <a:spcPts val="1600"/>
              </a:spcAft>
              <a:buSzPts val="1000"/>
              <a:buChar char="○"/>
              <a:defRPr/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title"/>
          </p:nvPr>
        </p:nvSpPr>
        <p:spPr>
          <a:xfrm>
            <a:off x="354650" y="292625"/>
            <a:ext cx="3798300" cy="39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latin typeface="Montserrat" panose="000005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3"/>
          </p:nvPr>
        </p:nvSpPr>
        <p:spPr>
          <a:xfrm>
            <a:off x="354650" y="620550"/>
            <a:ext cx="3798300" cy="3843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 sz="1500">
                <a:solidFill>
                  <a:schemeClr val="accent5"/>
                </a:solidFill>
                <a:latin typeface="Montserrat" panose="00000500000000000000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025FB8C5-4D3D-45B9-8ECA-AD8A331D96A9}"/>
              </a:ext>
            </a:extLst>
          </p:cNvPr>
          <p:cNvSpPr txBox="1">
            <a:spLocks/>
          </p:cNvSpPr>
          <p:nvPr userDrawn="1"/>
        </p:nvSpPr>
        <p:spPr>
          <a:xfrm>
            <a:off x="6732050" y="4809374"/>
            <a:ext cx="2057400" cy="27463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bg1"/>
                </a:solidFill>
                <a:latin typeface="Avenir Next LT Pro" panose="020B0504020202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B2E2F79-BC7F-4BB1-9203-38C79639CA91}" type="slidenum">
              <a:rPr lang="en-PH" sz="1000" smtClean="0">
                <a:solidFill>
                  <a:schemeClr val="tx1"/>
                </a:solidFill>
                <a:latin typeface="Montserrat" panose="00000500000000000000" pitchFamily="2" charset="0"/>
              </a:rPr>
              <a:pPr/>
              <a:t>‹Nr.›</a:t>
            </a:fld>
            <a:endParaRPr lang="en-PH" sz="100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Google Shape;101;p10"/>
          <p:cNvPicPr preferRelativeResize="0"/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773"/>
            <a:ext cx="354650" cy="355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6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ide - White/title/body text">
  <p:cSld name="Inside - White/title/body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/>
          <p:nvPr/>
        </p:nvSpPr>
        <p:spPr>
          <a:xfrm>
            <a:off x="0" y="50"/>
            <a:ext cx="5107500" cy="51588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 panose="00000500000000000000" pitchFamily="2" charset="0"/>
            </a:endParaRPr>
          </a:p>
        </p:txBody>
      </p: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354650" y="292625"/>
            <a:ext cx="8434800" cy="3936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latin typeface="Montserrat" panose="000005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354650" y="1152475"/>
            <a:ext cx="8434800" cy="3416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274320" lvl="0" indent="-27432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>
                <a:latin typeface="Montserrat" panose="00000500000000000000" pitchFamily="2" charset="0"/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⎼"/>
              <a:defRPr/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SzPts val="1000"/>
              <a:buChar char="○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/>
          <p:nvPr/>
        </p:nvSpPr>
        <p:spPr>
          <a:xfrm>
            <a:off x="354650" y="4966350"/>
            <a:ext cx="5064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500">
                <a:solidFill>
                  <a:srgbClr val="888888"/>
                </a:solidFill>
                <a:latin typeface="Montserrat" panose="00000500000000000000" pitchFamily="2" charset="0"/>
                <a:ea typeface="Montserrat Light"/>
                <a:cs typeface="Montserrat Light"/>
                <a:sym typeface="Montserrat Light"/>
              </a:rPr>
              <a:t>© 2021 Nielsen Consumer LLC. All Rights Reserved.</a:t>
            </a:r>
            <a:endParaRPr sz="500" i="0" u="none" strike="noStrike" cap="none">
              <a:solidFill>
                <a:srgbClr val="888888"/>
              </a:solidFill>
              <a:latin typeface="Montserrat" panose="00000500000000000000" pitchFamily="2" charset="0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69" name="Google Shape;69;p7"/>
          <p:cNvSpPr txBox="1">
            <a:spLocks noGrp="1"/>
          </p:cNvSpPr>
          <p:nvPr>
            <p:ph type="subTitle" idx="2"/>
          </p:nvPr>
        </p:nvSpPr>
        <p:spPr>
          <a:xfrm>
            <a:off x="354650" y="620550"/>
            <a:ext cx="8434800" cy="3843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31115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 sz="1500">
                <a:solidFill>
                  <a:schemeClr val="accent5"/>
                </a:solidFill>
                <a:latin typeface="Montserrat" panose="00000500000000000000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pic>
        <p:nvPicPr>
          <p:cNvPr id="71" name="Google Shape;71;p7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4650" cy="35595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7"/>
          <p:cNvSpPr txBox="1">
            <a:spLocks noGrp="1"/>
          </p:cNvSpPr>
          <p:nvPr>
            <p:ph type="subTitle" idx="3"/>
          </p:nvPr>
        </p:nvSpPr>
        <p:spPr>
          <a:xfrm>
            <a:off x="354650" y="4857012"/>
            <a:ext cx="8159100" cy="1848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tabLst/>
              <a:defRPr sz="600">
                <a:solidFill>
                  <a:schemeClr val="accent5"/>
                </a:solidFill>
                <a:latin typeface="Montserrat" panose="00000500000000000000" pitchFamily="2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DECBD0CE-CBB5-47E2-9811-68DFF5D91FC4}"/>
              </a:ext>
            </a:extLst>
          </p:cNvPr>
          <p:cNvSpPr txBox="1">
            <a:spLocks/>
          </p:cNvSpPr>
          <p:nvPr userDrawn="1"/>
        </p:nvSpPr>
        <p:spPr>
          <a:xfrm>
            <a:off x="6732050" y="4809373"/>
            <a:ext cx="2057400" cy="27463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bg1"/>
                </a:solidFill>
                <a:latin typeface="Avenir Next LT Pro" panose="020B0504020202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B2E2F79-BC7F-4BB1-9203-38C79639CA91}" type="slidenum">
              <a:rPr lang="en-PH" smtClean="0">
                <a:solidFill>
                  <a:schemeClr val="tx1"/>
                </a:solidFill>
                <a:latin typeface="Montserrat" panose="00000500000000000000" pitchFamily="2" charset="0"/>
              </a:rPr>
              <a:pPr/>
              <a:t>‹Nr.›</a:t>
            </a:fld>
            <a:endParaRPr lang="en-PH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85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ide - White/title/body text 2">
  <p:cSld name="Inside - White/title/body text 2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eaafe6aef9_0_1143"/>
          <p:cNvSpPr/>
          <p:nvPr/>
        </p:nvSpPr>
        <p:spPr>
          <a:xfrm>
            <a:off x="0" y="50"/>
            <a:ext cx="5107500" cy="51588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25;geaafe6aef9_0_1143"/>
          <p:cNvSpPr txBox="1">
            <a:spLocks noGrp="1"/>
          </p:cNvSpPr>
          <p:nvPr>
            <p:ph type="title"/>
          </p:nvPr>
        </p:nvSpPr>
        <p:spPr>
          <a:xfrm>
            <a:off x="354650" y="292625"/>
            <a:ext cx="843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" name="Google Shape;26;geaafe6aef9_0_1143"/>
          <p:cNvSpPr txBox="1">
            <a:spLocks noGrp="1"/>
          </p:cNvSpPr>
          <p:nvPr>
            <p:ph type="body" idx="1"/>
          </p:nvPr>
        </p:nvSpPr>
        <p:spPr>
          <a:xfrm>
            <a:off x="354650" y="1152475"/>
            <a:ext cx="8434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189" lvl="0" indent="-31114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378" lvl="1" indent="-30479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⎼"/>
              <a:defRPr/>
            </a:lvl2pPr>
            <a:lvl3pPr marL="1371566" lvl="2" indent="-29209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3pPr>
            <a:lvl4pPr marL="1828754" lvl="3" indent="-29209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4pPr>
            <a:lvl5pPr marL="2285943" lvl="4" indent="-29209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5pPr>
            <a:lvl6pPr marL="2743132" lvl="5" indent="-29209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Char char="○"/>
              <a:defRPr/>
            </a:lvl6pPr>
            <a:lvl7pPr marL="3200320" lvl="6" indent="-29209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Char char="■"/>
              <a:defRPr/>
            </a:lvl7pPr>
            <a:lvl8pPr marL="3657509" lvl="7" indent="-29209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Char char="⎼"/>
              <a:defRPr/>
            </a:lvl8pPr>
            <a:lvl9pPr marL="4114697" lvl="8" indent="-292093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000"/>
              <a:buChar char="○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Google Shape;27;geaafe6aef9_0_1143"/>
          <p:cNvSpPr/>
          <p:nvPr/>
        </p:nvSpPr>
        <p:spPr>
          <a:xfrm>
            <a:off x="354650" y="4966350"/>
            <a:ext cx="5064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5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rPr>
              <a:t>© 2021 Nielsen Consumer LLC. All Rights Reserved.</a:t>
            </a:r>
            <a:endParaRPr sz="500" b="0" i="0" u="none" strike="noStrike" cap="none">
              <a:solidFill>
                <a:srgbClr val="88888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geaafe6aef9_0_1143"/>
          <p:cNvSpPr txBox="1">
            <a:spLocks noGrp="1"/>
          </p:cNvSpPr>
          <p:nvPr>
            <p:ph type="subTitle" idx="2"/>
          </p:nvPr>
        </p:nvSpPr>
        <p:spPr>
          <a:xfrm>
            <a:off x="354650" y="620550"/>
            <a:ext cx="8434800" cy="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 sz="15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>
                <a:solidFill>
                  <a:schemeClr val="accent5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29" name="Google Shape;29;geaafe6aef9_0_11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"/>
            <a:ext cx="354650" cy="35595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geaafe6aef9_0_1143"/>
          <p:cNvSpPr txBox="1">
            <a:spLocks noGrp="1"/>
          </p:cNvSpPr>
          <p:nvPr>
            <p:ph type="subTitle" idx="3"/>
          </p:nvPr>
        </p:nvSpPr>
        <p:spPr>
          <a:xfrm>
            <a:off x="354650" y="4857012"/>
            <a:ext cx="81591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"/>
              <a:buNone/>
              <a:defRPr sz="600">
                <a:solidFill>
                  <a:schemeClr val="accent5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35945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54650" y="292625"/>
            <a:ext cx="843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54650" y="1152475"/>
            <a:ext cx="8434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Char char="■"/>
              <a:defRPr sz="13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Montserrat"/>
              <a:buChar char="⎼"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2921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Montserrat"/>
              <a:buChar char="○"/>
              <a:defRPr sz="10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2921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Montserrat"/>
              <a:buChar char="■"/>
              <a:defRPr sz="10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2921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Montserrat"/>
              <a:buChar char="⎼"/>
              <a:defRPr sz="10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2921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Montserrat"/>
              <a:buChar char="○"/>
              <a:defRPr sz="10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2921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Montserrat"/>
              <a:buChar char="■"/>
              <a:defRPr sz="10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2921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000"/>
              <a:buFont typeface="Montserrat"/>
              <a:buChar char="⎼"/>
              <a:defRPr sz="10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2921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000"/>
              <a:buFont typeface="Montserrat"/>
              <a:buChar char="○"/>
              <a:defRPr sz="1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Google Shape;126;p15">
            <a:extLst>
              <a:ext uri="{FF2B5EF4-FFF2-40B4-BE49-F238E27FC236}">
                <a16:creationId xmlns:a16="http://schemas.microsoft.com/office/drawing/2014/main" id="{ECCFC8F0-280B-D542-B10D-B9963FCE0C26}"/>
              </a:ext>
            </a:extLst>
          </p:cNvPr>
          <p:cNvSpPr/>
          <p:nvPr userDrawn="1"/>
        </p:nvSpPr>
        <p:spPr>
          <a:xfrm>
            <a:off x="354650" y="4966350"/>
            <a:ext cx="5064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500">
                <a:solidFill>
                  <a:srgbClr val="888888"/>
                </a:solidFill>
                <a:latin typeface="Avenir Next LT Pro" panose="020B0504020202020204" pitchFamily="34" charset="0"/>
                <a:ea typeface="Montserrat Light"/>
                <a:cs typeface="Montserrat Light"/>
                <a:sym typeface="Montserrat Light"/>
              </a:rPr>
              <a:t>© 2022 Nielsen Consumer LLC. All Rights Reserved.</a:t>
            </a:r>
            <a:endParaRPr sz="500" i="0" u="none" strike="noStrike" cap="none">
              <a:solidFill>
                <a:srgbClr val="888888"/>
              </a:solidFill>
              <a:latin typeface="Avenir Next LT Pro" panose="020B0504020202020204" pitchFamily="34" charset="0"/>
              <a:ea typeface="Montserrat Light"/>
              <a:cs typeface="Montserrat Light"/>
              <a:sym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6210398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884" r:id="rId2"/>
    <p:sldLayoutId id="2147483902" r:id="rId3"/>
    <p:sldLayoutId id="2147483915" r:id="rId4"/>
    <p:sldLayoutId id="2147483914" r:id="rId5"/>
    <p:sldLayoutId id="2147484013" r:id="rId6"/>
    <p:sldLayoutId id="214748404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 baseline="0">
          <a:solidFill>
            <a:srgbClr val="000000"/>
          </a:solidFill>
          <a:latin typeface="Avenir Next" panose="020B0503020202020204" pitchFamily="34" charset="0"/>
          <a:ea typeface="Avenir Next" panose="020B0503020202020204" pitchFamily="34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venir Next LT Pro" panose="020B0504020202020204" pitchFamily="34" charset="0"/>
          <a:ea typeface="Avenir Next LT Pro" panose="020B0504020202020204" pitchFamily="34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54650" y="292625"/>
            <a:ext cx="843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0D3CEB-8A4E-064D-AD6A-A2A1B4581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233363" marR="0" lvl="0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Click to edit Master text styles</a:t>
            </a:r>
          </a:p>
          <a:p>
            <a:pPr marL="466725" marR="0" lvl="1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Second level</a:t>
            </a:r>
          </a:p>
          <a:p>
            <a:pPr marL="690563" marR="0" lvl="2" indent="-2238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Third level</a:t>
            </a:r>
          </a:p>
          <a:p>
            <a:pPr marL="923925" marR="0" lvl="3" indent="-2333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Fourth level</a:t>
            </a:r>
          </a:p>
          <a:p>
            <a:pPr marL="1146175" marR="0" lvl="4" indent="-222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cs typeface="Arial"/>
                <a:sym typeface="Arial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31475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 baseline="0">
          <a:solidFill>
            <a:srgbClr val="000000"/>
          </a:solidFill>
          <a:latin typeface="Montserrat" panose="00000500000000000000" pitchFamily="2" charset="0"/>
          <a:ea typeface="Montserrat" panose="00000500000000000000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ontserrat" panose="00000500000000000000" pitchFamily="2" charset="0"/>
          <a:ea typeface="Montserrat" panose="00000500000000000000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354650" y="292625"/>
            <a:ext cx="843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"/>
              <a:buNone/>
              <a:defRPr sz="1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" name="Google Shape;8;p2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" y="1"/>
            <a:ext cx="354650" cy="35595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9"/>
          <p:cNvSpPr txBox="1"/>
          <p:nvPr/>
        </p:nvSpPr>
        <p:spPr>
          <a:xfrm>
            <a:off x="6732050" y="4809374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accent5"/>
                </a:solidFill>
                <a:latin typeface="Montserrat" panose="00000500000000000000" pitchFamily="2" charset="0"/>
                <a:ea typeface="Avenir"/>
                <a:cs typeface="Avenir"/>
                <a:sym typeface="Avenir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t>‹Nr.›</a:t>
            </a:fld>
            <a:endParaRPr sz="1000" b="0" i="0" u="none" strike="noStrike" cap="none">
              <a:solidFill>
                <a:schemeClr val="accent5"/>
              </a:solidFill>
              <a:latin typeface="Montserrat" panose="00000500000000000000" pitchFamily="2" charset="0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0952870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7" r:id="rId1"/>
    <p:sldLayoutId id="2147484019" r:id="rId2"/>
    <p:sldLayoutId id="2147484026" r:id="rId3"/>
    <p:sldLayoutId id="2147484027" r:id="rId4"/>
    <p:sldLayoutId id="2147484028" r:id="rId5"/>
    <p:sldLayoutId id="2147484033" r:id="rId6"/>
    <p:sldLayoutId id="2147484034" r:id="rId7"/>
    <p:sldLayoutId id="2147484043" r:id="rId8"/>
    <p:sldLayoutId id="2147484035" r:id="rId9"/>
    <p:sldLayoutId id="2147484036" r:id="rId10"/>
    <p:sldLayoutId id="2147484037" r:id="rId11"/>
    <p:sldLayoutId id="2147484040" r:id="rId12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0;p3">
            <a:extLst>
              <a:ext uri="{FF2B5EF4-FFF2-40B4-BE49-F238E27FC236}">
                <a16:creationId xmlns:a16="http://schemas.microsoft.com/office/drawing/2014/main" id="{69522615-A41C-C04A-81F7-15AAEF8F0820}"/>
              </a:ext>
            </a:extLst>
          </p:cNvPr>
          <p:cNvSpPr/>
          <p:nvPr/>
        </p:nvSpPr>
        <p:spPr>
          <a:xfrm>
            <a:off x="354650" y="4966350"/>
            <a:ext cx="5064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500">
                <a:solidFill>
                  <a:srgbClr val="888888"/>
                </a:solidFill>
                <a:latin typeface="Avenir Next LT Pro" panose="020B0504020202020204" pitchFamily="34" charset="0"/>
                <a:ea typeface="Montserrat Light"/>
                <a:cs typeface="Montserrat Light"/>
                <a:sym typeface="Montserrat Light"/>
              </a:rPr>
              <a:t>© 2021 Nielsen Consumer LLC. All Rights Reserved.</a:t>
            </a:r>
            <a:endParaRPr sz="500" i="0" u="none" strike="noStrike" cap="none">
              <a:solidFill>
                <a:srgbClr val="888888"/>
              </a:solidFill>
              <a:latin typeface="Avenir Next LT Pro" panose="020B0504020202020204" pitchFamily="34" charset="0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9" name="Google Shape;23;p3">
            <a:extLst>
              <a:ext uri="{FF2B5EF4-FFF2-40B4-BE49-F238E27FC236}">
                <a16:creationId xmlns:a16="http://schemas.microsoft.com/office/drawing/2014/main" id="{61531EB8-C560-1B4A-B5AF-DD852A0481C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643" y="4366189"/>
            <a:ext cx="1714500" cy="39663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8"/>
          <p:cNvSpPr txBox="1">
            <a:spLocks noGrp="1"/>
          </p:cNvSpPr>
          <p:nvPr>
            <p:ph type="ctrTitle"/>
          </p:nvPr>
        </p:nvSpPr>
        <p:spPr>
          <a:xfrm>
            <a:off x="354643" y="3251424"/>
            <a:ext cx="4156200" cy="80583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/>
          <a:p>
            <a:pPr lvl="0"/>
            <a:r>
              <a:rPr lang="en-US" sz="1800" b="0" i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A Roundtable on</a:t>
            </a:r>
            <a:r>
              <a:rPr lang="en-US" sz="1800" b="1" i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 </a:t>
            </a:r>
            <a:br>
              <a:rPr lang="en-US" sz="1800" b="1" i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</a:br>
            <a:r>
              <a:rPr lang="en-US" sz="1800" b="1" i="0">
                <a:solidFill>
                  <a:schemeClr val="accent1"/>
                </a:solidFill>
                <a:effectLst/>
                <a:latin typeface="Montserrat" panose="00000500000000000000" pitchFamily="2" charset="0"/>
              </a:rPr>
              <a:t>What Matters to Customers</a:t>
            </a:r>
            <a:endParaRPr lang="en-US" sz="400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Google Shape;139;p18">
            <a:extLst>
              <a:ext uri="{FF2B5EF4-FFF2-40B4-BE49-F238E27FC236}">
                <a16:creationId xmlns:a16="http://schemas.microsoft.com/office/drawing/2014/main" id="{7CBC2010-B402-4D1C-97F0-B42846933CFE}"/>
              </a:ext>
            </a:extLst>
          </p:cNvPr>
          <p:cNvSpPr txBox="1">
            <a:spLocks/>
          </p:cNvSpPr>
          <p:nvPr/>
        </p:nvSpPr>
        <p:spPr>
          <a:xfrm>
            <a:off x="354643" y="2477355"/>
            <a:ext cx="4156200" cy="141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 i="0" u="none" strike="noStrike" cap="none" baseline="0">
                <a:solidFill>
                  <a:srgbClr val="FFFFFF"/>
                </a:solidFill>
                <a:latin typeface="Avenir Next LT Pro" panose="020B0504020202020204" pitchFamily="34" charset="0"/>
                <a:ea typeface="Avenir Next LT Pro" panose="020B0504020202020204" pitchFamily="34" charset="0"/>
                <a:cs typeface="Avenir Next LT Pro" panose="020B0504020202020204" pitchFamily="34" charset="0"/>
                <a:sym typeface="Montserrat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Montserrat"/>
              <a:buNone/>
              <a:defRPr sz="30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Montserrat" panose="00000500000000000000" pitchFamily="2" charset="0"/>
              </a:rPr>
              <a:t>Climate, carbon, </a:t>
            </a:r>
          </a:p>
          <a:p>
            <a:r>
              <a:rPr lang="en-US" sz="2400">
                <a:solidFill>
                  <a:schemeClr val="bg1"/>
                </a:solidFill>
                <a:latin typeface="Montserrat" panose="00000500000000000000" pitchFamily="2" charset="0"/>
              </a:rPr>
              <a:t>and consumer insights: </a:t>
            </a:r>
            <a:br>
              <a:rPr lang="en-US" sz="2400">
                <a:solidFill>
                  <a:schemeClr val="bg1"/>
                </a:solidFill>
                <a:latin typeface="Montserrat" panose="00000500000000000000" pitchFamily="2" charset="0"/>
              </a:rPr>
            </a:br>
            <a:endParaRPr lang="en-US" sz="400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77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6D821FFE-ABE0-475F-BFB0-8039897043A4}"/>
              </a:ext>
            </a:extLst>
          </p:cNvPr>
          <p:cNvSpPr/>
          <p:nvPr/>
        </p:nvSpPr>
        <p:spPr>
          <a:xfrm>
            <a:off x="5868352" y="1476815"/>
            <a:ext cx="2512814" cy="2636044"/>
          </a:xfrm>
          <a:prstGeom prst="snip2DiagRect">
            <a:avLst/>
          </a:prstGeom>
          <a:solidFill>
            <a:srgbClr val="00A346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>
              <a:latin typeface="Montserrat" pitchFamily="2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76237-0289-48B3-AFC5-D5D76A002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rgbClr val="000000"/>
              </a:buClr>
              <a:buSzPts val="1900"/>
            </a:pPr>
            <a:r>
              <a:rPr lang="en-US" sz="1500"/>
              <a:t>Sustainable packaging is an area of opportunity across store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C4517AA-F1B4-426C-AD9C-CFE59A530616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en-US"/>
              <a:t>Recyclable is becoming baseline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21FE08F-A334-44C4-AC8C-5E8E2D0E0BC4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54650" y="4670237"/>
            <a:ext cx="8159100" cy="385572"/>
          </a:xfrm>
        </p:spPr>
        <p:txBody>
          <a:bodyPr/>
          <a:lstStyle/>
          <a:p>
            <a:r>
              <a:rPr lang="en">
                <a:latin typeface="Montserrat"/>
              </a:rPr>
              <a:t>Source: NielsenIQ Retail Measurement Services, </a:t>
            </a:r>
            <a:r>
              <a:rPr lang="en-US" err="1">
                <a:latin typeface="Montserrat"/>
              </a:rPr>
              <a:t>NielsenIQ</a:t>
            </a:r>
            <a:r>
              <a:rPr lang="en-US">
                <a:latin typeface="Montserrat"/>
              </a:rPr>
              <a:t> Product Insight</a:t>
            </a:r>
            <a:r>
              <a:rPr lang="en">
                <a:latin typeface="Montserrat"/>
              </a:rPr>
              <a:t>, powered by Label Insight,</a:t>
            </a:r>
            <a:r>
              <a:rPr lang="en" b="1">
                <a:latin typeface="Montserrat"/>
              </a:rPr>
              <a:t> </a:t>
            </a:r>
            <a:r>
              <a:rPr lang="en">
                <a:latin typeface="Montserrat"/>
              </a:rPr>
              <a:t>Total Store; Total US xAOC; Year end 2021 - 52 weeks W/E 01/01/22 vs 2YA </a:t>
            </a:r>
          </a:p>
          <a:p>
            <a:r>
              <a:rPr lang="en">
                <a:latin typeface="Montserrat"/>
              </a:rPr>
              <a:t>*</a:t>
            </a:r>
            <a:r>
              <a:rPr lang="en-US">
                <a:latin typeface="Montserrat"/>
              </a:rPr>
              <a:t>Label Insight search data, annual searches, from Amazon, </a:t>
            </a:r>
            <a:r>
              <a:rPr lang="en-US" err="1">
                <a:latin typeface="Montserrat"/>
              </a:rPr>
              <a:t>Shipt</a:t>
            </a:r>
            <a:r>
              <a:rPr lang="en-US">
                <a:latin typeface="Montserrat"/>
              </a:rPr>
              <a:t>, Target, Walmart, Kroger</a:t>
            </a:r>
          </a:p>
          <a:p>
            <a:r>
              <a:rPr lang="en-US">
                <a:latin typeface="Montserrat"/>
              </a:rPr>
              <a:t>**Recyclable is not included in the “Sustainable Packaging” total attribute</a:t>
            </a:r>
          </a:p>
        </p:txBody>
      </p:sp>
      <p:graphicFrame>
        <p:nvGraphicFramePr>
          <p:cNvPr id="8" name="Table 14">
            <a:extLst>
              <a:ext uri="{FF2B5EF4-FFF2-40B4-BE49-F238E27FC236}">
                <a16:creationId xmlns:a16="http://schemas.microsoft.com/office/drawing/2014/main" id="{ACFADF7C-64D7-48D6-A3B1-1767883167BB}"/>
              </a:ext>
            </a:extLst>
          </p:cNvPr>
          <p:cNvGraphicFramePr>
            <a:graphicFrameLocks noGrp="1"/>
          </p:cNvGraphicFramePr>
          <p:nvPr/>
        </p:nvGraphicFramePr>
        <p:xfrm>
          <a:off x="1035870" y="1168659"/>
          <a:ext cx="4321944" cy="3291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9578">
                  <a:extLst>
                    <a:ext uri="{9D8B030D-6E8A-4147-A177-3AD203B41FA5}">
                      <a16:colId xmlns:a16="http://schemas.microsoft.com/office/drawing/2014/main" val="3572118957"/>
                    </a:ext>
                  </a:extLst>
                </a:gridCol>
                <a:gridCol w="179751">
                  <a:extLst>
                    <a:ext uri="{9D8B030D-6E8A-4147-A177-3AD203B41FA5}">
                      <a16:colId xmlns:a16="http://schemas.microsoft.com/office/drawing/2014/main" val="3756849203"/>
                    </a:ext>
                  </a:extLst>
                </a:gridCol>
                <a:gridCol w="2106681">
                  <a:extLst>
                    <a:ext uri="{9D8B030D-6E8A-4147-A177-3AD203B41FA5}">
                      <a16:colId xmlns:a16="http://schemas.microsoft.com/office/drawing/2014/main" val="232456160"/>
                    </a:ext>
                  </a:extLst>
                </a:gridCol>
                <a:gridCol w="757967">
                  <a:extLst>
                    <a:ext uri="{9D8B030D-6E8A-4147-A177-3AD203B41FA5}">
                      <a16:colId xmlns:a16="http://schemas.microsoft.com/office/drawing/2014/main" val="1308378363"/>
                    </a:ext>
                  </a:extLst>
                </a:gridCol>
                <a:gridCol w="757967">
                  <a:extLst>
                    <a:ext uri="{9D8B030D-6E8A-4147-A177-3AD203B41FA5}">
                      <a16:colId xmlns:a16="http://schemas.microsoft.com/office/drawing/2014/main" val="1143653129"/>
                    </a:ext>
                  </a:extLst>
                </a:gridCol>
              </a:tblGrid>
              <a:tr h="309432">
                <a:tc>
                  <a:txBody>
                    <a:bodyPr/>
                    <a:lstStyle/>
                    <a:p>
                      <a:endParaRPr lang="en-US" sz="900">
                        <a:latin typeface="Montserrat" panose="00000500000000000000" pitchFamily="2" charset="0"/>
                      </a:endParaRPr>
                    </a:p>
                  </a:txBody>
                  <a:tcPr marL="68580" marR="68580" marT="34290" marB="34290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latin typeface="Montserrat" panose="00000500000000000000" pitchFamily="2" charset="0"/>
                      </a:endParaRPr>
                    </a:p>
                  </a:txBody>
                  <a:tcPr marL="68580" marR="68580" marT="34290" marB="34290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900">
                        <a:latin typeface="Montserrat" panose="00000500000000000000" pitchFamily="2" charset="0"/>
                      </a:endParaRPr>
                    </a:p>
                  </a:txBody>
                  <a:tcPr marL="68580" marR="68580" marT="34290" marB="34290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latin typeface="Montserrat" panose="00000500000000000000" pitchFamily="2" charset="0"/>
                        </a:rPr>
                        <a:t>$ % C2YA</a:t>
                      </a:r>
                    </a:p>
                  </a:txBody>
                  <a:tcPr marL="68580" marR="68580" marT="34290" marB="34290" anchor="b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latin typeface="Montserrat" panose="00000500000000000000" pitchFamily="2" charset="0"/>
                        </a:rPr>
                        <a:t>$ Volume</a:t>
                      </a:r>
                    </a:p>
                  </a:txBody>
                  <a:tcPr marL="68580" marR="68580" marT="34290" marB="34290" anchor="b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4517713"/>
                  </a:ext>
                </a:extLst>
              </a:tr>
              <a:tr h="271059">
                <a:tc>
                  <a:txBody>
                    <a:bodyPr/>
                    <a:lstStyle/>
                    <a:p>
                      <a:endParaRPr lang="en-US" sz="900">
                        <a:latin typeface="Montserrat" panose="00000500000000000000" pitchFamily="2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rowSpan="11">
                  <a:txBody>
                    <a:bodyPr/>
                    <a:lstStyle/>
                    <a:p>
                      <a:endParaRPr lang="en-US" sz="200">
                        <a:latin typeface="Montserrat" panose="00000500000000000000" pitchFamily="2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>
                          <a:latin typeface="Montserrat" panose="00000500000000000000" pitchFamily="2" charset="0"/>
                        </a:rPr>
                        <a:t>Total Store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latin typeface="Montserrat" panose="00000500000000000000" pitchFamily="2" charset="0"/>
                        </a:rPr>
                        <a:t>+14%</a:t>
                      </a: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1">
                        <a:latin typeface="Montserrat" panose="00000500000000000000" pitchFamily="2" charset="0"/>
                      </a:endParaRPr>
                    </a:p>
                  </a:txBody>
                  <a:tcPr marL="68580" marR="68580" marT="34290" marB="34290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654254"/>
                  </a:ext>
                </a:extLst>
              </a:tr>
              <a:tr h="271059">
                <a:tc>
                  <a:txBody>
                    <a:bodyPr/>
                    <a:lstStyle/>
                    <a:p>
                      <a:endParaRPr lang="en-US" sz="900">
                        <a:latin typeface="Montserrat" panose="00000500000000000000" pitchFamily="2" charset="0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r>
                        <a:rPr lang="en-US" sz="800">
                          <a:latin typeface="Montserrat" panose="00000500000000000000" pitchFamily="2" charset="0"/>
                        </a:rPr>
                        <a:t>% of All Plant Based Protein</a:t>
                      </a:r>
                      <a:endParaRPr lang="en-US" sz="200"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>
                          <a:latin typeface="Montserrat" panose="00000500000000000000" pitchFamily="2" charset="0"/>
                        </a:rPr>
                        <a:t>Sustainable Packaging</a:t>
                      </a:r>
                    </a:p>
                  </a:txBody>
                  <a:tcPr marL="68580" marR="68580" marT="34290" marB="34290" anchor="ctr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latin typeface="Montserrat" panose="00000500000000000000" pitchFamily="2" charset="0"/>
                        </a:rPr>
                        <a:t>+13%</a:t>
                      </a:r>
                    </a:p>
                  </a:txBody>
                  <a:tcPr marL="68580" marR="68580" marT="34290" marB="34290" anchor="ctr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>
                          <a:latin typeface="Montserrat" panose="00000500000000000000" pitchFamily="2" charset="0"/>
                        </a:rPr>
                        <a:t>$51.6B</a:t>
                      </a:r>
                    </a:p>
                  </a:txBody>
                  <a:tcPr marL="68580" marR="68580" marT="34290" marB="34290" anchor="ctr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219236"/>
                  </a:ext>
                </a:extLst>
              </a:tr>
              <a:tr h="271059">
                <a:tc rowSpan="3"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Proven </a:t>
                      </a:r>
                    </a:p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trends</a:t>
                      </a:r>
                    </a:p>
                  </a:txBody>
                  <a:tcPr marL="68580" marR="68580" marT="34290" marB="34290" vert="vert270" anchor="b">
                    <a:lnT>
                      <a:noFill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1">
                        <a:solidFill>
                          <a:schemeClr val="accent2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>
                          <a:latin typeface="Montserrat" panose="00000500000000000000" pitchFamily="2" charset="0"/>
                        </a:rPr>
                        <a:t>Recyclable**</a:t>
                      </a:r>
                    </a:p>
                  </a:txBody>
                  <a:tcPr marL="68580" marR="68580" marT="34290" marB="34290" anchor="ctr">
                    <a:lnT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Montserrat" panose="00000500000000000000" pitchFamily="2" charset="0"/>
                        </a:rPr>
                        <a:t>+17%</a:t>
                      </a:r>
                    </a:p>
                  </a:txBody>
                  <a:tcPr marL="68580" marR="68580" marT="34290" marB="34290" anchor="ctr">
                    <a:lnT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Montserrat" panose="00000500000000000000" pitchFamily="2" charset="0"/>
                        </a:rPr>
                        <a:t>$269.2B</a:t>
                      </a:r>
                    </a:p>
                  </a:txBody>
                  <a:tcPr marL="68580" marR="68580" marT="34290" marB="34290" anchor="ctr">
                    <a:lnT w="952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045797"/>
                  </a:ext>
                </a:extLst>
              </a:tr>
              <a:tr h="271059">
                <a:tc vMerge="1">
                  <a:txBody>
                    <a:bodyPr/>
                    <a:lstStyle/>
                    <a:p>
                      <a:endParaRPr lang="en-US" sz="120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1">
                        <a:solidFill>
                          <a:schemeClr val="accent2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>
                          <a:latin typeface="Montserrat" panose="00000500000000000000" pitchFamily="2" charset="0"/>
                        </a:rPr>
                        <a:t>Recycled Packaging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Montserrat" panose="00000500000000000000" pitchFamily="2" charset="0"/>
                        </a:rPr>
                        <a:t>+8%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Montserrat" panose="00000500000000000000" pitchFamily="2" charset="0"/>
                        </a:rPr>
                        <a:t>$36.2B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7257939"/>
                  </a:ext>
                </a:extLst>
              </a:tr>
              <a:tr h="271059">
                <a:tc vMerge="1">
                  <a:txBody>
                    <a:bodyPr/>
                    <a:lstStyle/>
                    <a:p>
                      <a:endParaRPr lang="en-US" sz="120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1">
                        <a:solidFill>
                          <a:schemeClr val="accent2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>
                          <a:latin typeface="Montserrat" panose="00000500000000000000" pitchFamily="2" charset="0"/>
                        </a:rPr>
                        <a:t>Recycled Packaging Content</a:t>
                      </a:r>
                    </a:p>
                  </a:txBody>
                  <a:tcPr marL="68580" marR="68580" marT="34290" marB="34290" anchor="ctr"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Montserrat" panose="00000500000000000000" pitchFamily="2" charset="0"/>
                        </a:rPr>
                        <a:t>+8%</a:t>
                      </a:r>
                    </a:p>
                  </a:txBody>
                  <a:tcPr marL="68580" marR="68580" marT="34290" marB="34290" anchor="ctr"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Montserrat" panose="00000500000000000000" pitchFamily="2" charset="0"/>
                        </a:rPr>
                        <a:t>$26.8B</a:t>
                      </a:r>
                    </a:p>
                  </a:txBody>
                  <a:tcPr marL="68580" marR="68580" marT="34290" marB="34290" anchor="ctr"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617140"/>
                  </a:ext>
                </a:extLst>
              </a:tr>
              <a:tr h="271059">
                <a:tc rowSpan="3"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Growing trends</a:t>
                      </a:r>
                    </a:p>
                  </a:txBody>
                  <a:tcPr marL="68580" marR="68580" marT="34290" marB="34290" vert="vert270" anchor="b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1">
                        <a:solidFill>
                          <a:schemeClr val="accent2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>
                          <a:latin typeface="Montserrat" panose="00000500000000000000" pitchFamily="2" charset="0"/>
                        </a:rPr>
                        <a:t>100% recycled paperboard</a:t>
                      </a:r>
                    </a:p>
                  </a:txBody>
                  <a:tcPr marL="68580" marR="68580" marT="34290" marB="34290" anchor="ctr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Montserrat" panose="00000500000000000000" pitchFamily="2" charset="0"/>
                        </a:rPr>
                        <a:t>+8%</a:t>
                      </a:r>
                    </a:p>
                  </a:txBody>
                  <a:tcPr marL="68580" marR="68580" marT="34290" marB="34290" anchor="ctr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Montserrat" panose="00000500000000000000" pitchFamily="2" charset="0"/>
                        </a:rPr>
                        <a:t>$15.2B</a:t>
                      </a:r>
                    </a:p>
                  </a:txBody>
                  <a:tcPr marL="68580" marR="68580" marT="34290" marB="34290" anchor="ctr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315760"/>
                  </a:ext>
                </a:extLst>
              </a:tr>
              <a:tr h="271059">
                <a:tc vMerge="1">
                  <a:txBody>
                    <a:bodyPr/>
                    <a:lstStyle/>
                    <a:p>
                      <a:endParaRPr lang="en-US" sz="120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1">
                        <a:solidFill>
                          <a:schemeClr val="accent2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>
                          <a:latin typeface="Montserrat" panose="00000500000000000000" pitchFamily="2" charset="0"/>
                        </a:rPr>
                        <a:t>Biodegradable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Montserrat" panose="00000500000000000000" pitchFamily="2" charset="0"/>
                        </a:rPr>
                        <a:t>+5%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Montserrat" panose="00000500000000000000" pitchFamily="2" charset="0"/>
                        </a:rPr>
                        <a:t>$7.5B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85178"/>
                  </a:ext>
                </a:extLst>
              </a:tr>
              <a:tr h="271059">
                <a:tc vMerge="1">
                  <a:txBody>
                    <a:bodyPr/>
                    <a:lstStyle/>
                    <a:p>
                      <a:endParaRPr lang="en-US" sz="120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1">
                        <a:solidFill>
                          <a:schemeClr val="accent2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>
                          <a:latin typeface="Montserrat" panose="00000500000000000000" pitchFamily="2" charset="0"/>
                        </a:rPr>
                        <a:t>Terracycle</a:t>
                      </a:r>
                    </a:p>
                  </a:txBody>
                  <a:tcPr marL="68580" marR="68580" marT="34290" marB="34290" anchor="ctr"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Montserrat" panose="00000500000000000000" pitchFamily="2" charset="0"/>
                        </a:rPr>
                        <a:t>+25%</a:t>
                      </a:r>
                    </a:p>
                  </a:txBody>
                  <a:tcPr marL="68580" marR="68580" marT="34290" marB="34290" anchor="ctr"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Montserrat" panose="00000500000000000000" pitchFamily="2" charset="0"/>
                        </a:rPr>
                        <a:t>$7.1B</a:t>
                      </a:r>
                    </a:p>
                  </a:txBody>
                  <a:tcPr marL="68580" marR="68580" marT="34290" marB="34290" anchor="ctr"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821666"/>
                  </a:ext>
                </a:extLst>
              </a:tr>
              <a:tr h="271059">
                <a:tc rowSpan="3">
                  <a:txBody>
                    <a:bodyPr/>
                    <a:lstStyle/>
                    <a:p>
                      <a:pPr algn="ctr"/>
                      <a:r>
                        <a:rPr lang="en-US" sz="900" b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Developing trends</a:t>
                      </a:r>
                    </a:p>
                  </a:txBody>
                  <a:tcPr marL="68580" marR="68580" marT="34290" marB="34290" vert="vert270" anchor="b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1">
                        <a:solidFill>
                          <a:schemeClr val="accent2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>
                          <a:latin typeface="Montserrat" panose="00000500000000000000" pitchFamily="2" charset="0"/>
                        </a:rPr>
                        <a:t>Tetra </a:t>
                      </a:r>
                      <a:r>
                        <a:rPr lang="en-US" sz="800" b="1" err="1">
                          <a:latin typeface="Montserrat" panose="00000500000000000000" pitchFamily="2" charset="0"/>
                        </a:rPr>
                        <a:t>pak</a:t>
                      </a:r>
                      <a:r>
                        <a:rPr lang="en-US" sz="800" b="1">
                          <a:latin typeface="Montserrat" panose="00000500000000000000" pitchFamily="2" charset="0"/>
                        </a:rPr>
                        <a:t> certified</a:t>
                      </a:r>
                    </a:p>
                  </a:txBody>
                  <a:tcPr marL="68580" marR="68580" marT="34290" marB="34290" anchor="ctr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Montserrat" panose="00000500000000000000" pitchFamily="2" charset="0"/>
                        </a:rPr>
                        <a:t>+22%</a:t>
                      </a:r>
                    </a:p>
                  </a:txBody>
                  <a:tcPr marL="68580" marR="68580" marT="34290" marB="34290" anchor="ctr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Montserrat" panose="00000500000000000000" pitchFamily="2" charset="0"/>
                        </a:rPr>
                        <a:t>$1.9B</a:t>
                      </a:r>
                    </a:p>
                  </a:txBody>
                  <a:tcPr marL="68580" marR="68580" marT="34290" marB="34290" anchor="ctr"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493994"/>
                  </a:ext>
                </a:extLst>
              </a:tr>
              <a:tr h="271059">
                <a:tc vMerge="1">
                  <a:txBody>
                    <a:bodyPr/>
                    <a:lstStyle/>
                    <a:p>
                      <a:endParaRPr lang="en-US" sz="120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1">
                        <a:solidFill>
                          <a:schemeClr val="accent2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>
                          <a:latin typeface="Montserrat" panose="00000500000000000000" pitchFamily="2" charset="0"/>
                        </a:rPr>
                        <a:t>Renewable Packaging Content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Montserrat" panose="00000500000000000000" pitchFamily="2" charset="0"/>
                        </a:rPr>
                        <a:t>+78%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Montserrat" panose="00000500000000000000" pitchFamily="2" charset="0"/>
                        </a:rPr>
                        <a:t>$295.4M</a:t>
                      </a:r>
                    </a:p>
                  </a:txBody>
                  <a:tcPr marL="68580" marR="68580" marT="34290" marB="3429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541842"/>
                  </a:ext>
                </a:extLst>
              </a:tr>
              <a:tr h="271059">
                <a:tc vMerge="1">
                  <a:txBody>
                    <a:bodyPr/>
                    <a:lstStyle/>
                    <a:p>
                      <a:endParaRPr lang="en-US" sz="1200">
                        <a:latin typeface="Montserrat" panose="00000500000000000000" pitchFamily="2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200" b="1">
                        <a:solidFill>
                          <a:schemeClr val="accent2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1">
                          <a:latin typeface="Montserrat" panose="00000500000000000000" pitchFamily="2" charset="0"/>
                        </a:rPr>
                        <a:t>Plastic-Free</a:t>
                      </a:r>
                    </a:p>
                  </a:txBody>
                  <a:tcPr marL="68580" marR="68580" marT="34290" marB="34290" anchor="ctr"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Montserrat" panose="00000500000000000000" pitchFamily="2" charset="0"/>
                        </a:rPr>
                        <a:t>+96%</a:t>
                      </a:r>
                    </a:p>
                  </a:txBody>
                  <a:tcPr marL="68580" marR="68580" marT="34290" marB="34290" anchor="ctr"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>
                          <a:latin typeface="Montserrat" panose="00000500000000000000" pitchFamily="2" charset="0"/>
                        </a:rPr>
                        <a:t>$185.4M</a:t>
                      </a:r>
                    </a:p>
                  </a:txBody>
                  <a:tcPr marL="68580" marR="68580" marT="34290" marB="34290" anchor="ctr">
                    <a:lnB w="952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848875"/>
                  </a:ext>
                </a:extLst>
              </a:tr>
            </a:tbl>
          </a:graphicData>
        </a:graphic>
      </p:graphicFrame>
      <p:sp>
        <p:nvSpPr>
          <p:cNvPr id="11" name="Google Shape;773;p65">
            <a:extLst>
              <a:ext uri="{FF2B5EF4-FFF2-40B4-BE49-F238E27FC236}">
                <a16:creationId xmlns:a16="http://schemas.microsoft.com/office/drawing/2014/main" id="{8808AC1F-C45A-4A65-B808-305DA35B5BE6}"/>
              </a:ext>
            </a:extLst>
          </p:cNvPr>
          <p:cNvSpPr txBox="1"/>
          <p:nvPr/>
        </p:nvSpPr>
        <p:spPr>
          <a:xfrm>
            <a:off x="6174632" y="1607593"/>
            <a:ext cx="2024368" cy="2354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Montserrat" panose="00000500000000000000" pitchFamily="2" charset="0"/>
                <a:sym typeface="Montserrat"/>
              </a:rPr>
              <a:t>Packaging search trends*</a:t>
            </a:r>
          </a:p>
          <a:p>
            <a:endParaRPr lang="en-US" sz="1050">
              <a:solidFill>
                <a:schemeClr val="bg1"/>
              </a:solidFill>
              <a:latin typeface="Montserrat" panose="00000500000000000000" pitchFamily="2" charset="0"/>
              <a:sym typeface="Montserrat"/>
            </a:endParaRPr>
          </a:p>
          <a:p>
            <a:r>
              <a:rPr lang="en-US" sz="1200" b="1">
                <a:solidFill>
                  <a:schemeClr val="bg1"/>
                </a:solidFill>
                <a:latin typeface="Montserrat" panose="00000500000000000000" pitchFamily="2" charset="0"/>
                <a:sym typeface="Montserrat"/>
              </a:rPr>
              <a:t>+ 94% </a:t>
            </a:r>
          </a:p>
          <a:p>
            <a:r>
              <a:rPr lang="en-US" sz="1050" b="1">
                <a:solidFill>
                  <a:schemeClr val="bg1"/>
                </a:solidFill>
                <a:latin typeface="Montserrat" panose="00000500000000000000" pitchFamily="2" charset="0"/>
                <a:sym typeface="Montserrat"/>
              </a:rPr>
              <a:t>Plastic free </a:t>
            </a:r>
          </a:p>
          <a:p>
            <a:r>
              <a:rPr lang="en-US" sz="1050">
                <a:solidFill>
                  <a:schemeClr val="bg1"/>
                </a:solidFill>
                <a:latin typeface="Montserrat" panose="00000500000000000000" pitchFamily="2" charset="0"/>
                <a:sym typeface="Montserrat"/>
              </a:rPr>
              <a:t>Personal Care</a:t>
            </a:r>
          </a:p>
          <a:p>
            <a:endParaRPr lang="en-US" sz="1050">
              <a:solidFill>
                <a:schemeClr val="bg1"/>
              </a:solidFill>
              <a:latin typeface="Montserrat" panose="00000500000000000000" pitchFamily="2" charset="0"/>
              <a:sym typeface="Montserrat"/>
            </a:endParaRPr>
          </a:p>
          <a:p>
            <a:r>
              <a:rPr lang="en-US" sz="1200" b="1">
                <a:solidFill>
                  <a:schemeClr val="bg1"/>
                </a:solidFill>
                <a:latin typeface="Montserrat" panose="00000500000000000000" pitchFamily="2" charset="0"/>
                <a:sym typeface="Montserrat"/>
              </a:rPr>
              <a:t>+74% </a:t>
            </a:r>
          </a:p>
          <a:p>
            <a:r>
              <a:rPr lang="en-US" sz="1050" b="1">
                <a:solidFill>
                  <a:schemeClr val="bg1"/>
                </a:solidFill>
                <a:latin typeface="Montserrat" panose="00000500000000000000" pitchFamily="2" charset="0"/>
                <a:sym typeface="Montserrat"/>
              </a:rPr>
              <a:t>Refillable</a:t>
            </a:r>
            <a:r>
              <a:rPr lang="en-US" sz="1050">
                <a:solidFill>
                  <a:schemeClr val="bg1"/>
                </a:solidFill>
                <a:latin typeface="Montserrat" panose="00000500000000000000" pitchFamily="2" charset="0"/>
                <a:sym typeface="Montserrat"/>
              </a:rPr>
              <a:t> </a:t>
            </a:r>
            <a:r>
              <a:rPr lang="en-US" sz="1050" b="1">
                <a:solidFill>
                  <a:schemeClr val="bg1"/>
                </a:solidFill>
                <a:latin typeface="Montserrat" panose="00000500000000000000" pitchFamily="2" charset="0"/>
                <a:sym typeface="Montserrat"/>
              </a:rPr>
              <a:t>Packaging</a:t>
            </a:r>
            <a:r>
              <a:rPr lang="en-US" sz="1050">
                <a:solidFill>
                  <a:schemeClr val="bg1"/>
                </a:solidFill>
                <a:latin typeface="Montserrat" panose="00000500000000000000" pitchFamily="2" charset="0"/>
                <a:sym typeface="Montserrat"/>
              </a:rPr>
              <a:t> Personal Care</a:t>
            </a:r>
          </a:p>
          <a:p>
            <a:endParaRPr lang="en-US" sz="1050">
              <a:solidFill>
                <a:schemeClr val="bg1"/>
              </a:solidFill>
              <a:latin typeface="Montserrat" panose="00000500000000000000" pitchFamily="2" charset="0"/>
              <a:sym typeface="Montserrat"/>
            </a:endParaRPr>
          </a:p>
          <a:p>
            <a:r>
              <a:rPr lang="en-US" sz="1200" b="1">
                <a:solidFill>
                  <a:schemeClr val="bg1"/>
                </a:solidFill>
                <a:latin typeface="Montserrat" panose="00000500000000000000" pitchFamily="2" charset="0"/>
                <a:sym typeface="Montserrat"/>
              </a:rPr>
              <a:t>-11% </a:t>
            </a:r>
          </a:p>
          <a:p>
            <a:r>
              <a:rPr lang="en-US" sz="1050" b="1">
                <a:solidFill>
                  <a:schemeClr val="bg1"/>
                </a:solidFill>
                <a:latin typeface="Montserrat" panose="00000500000000000000" pitchFamily="2" charset="0"/>
                <a:sym typeface="Montserrat"/>
              </a:rPr>
              <a:t>Disposable</a:t>
            </a:r>
            <a:r>
              <a:rPr lang="en-US" sz="1050">
                <a:solidFill>
                  <a:schemeClr val="bg1"/>
                </a:solidFill>
                <a:latin typeface="Montserrat" panose="00000500000000000000" pitchFamily="2" charset="0"/>
                <a:sym typeface="Montserrat"/>
              </a:rPr>
              <a:t> </a:t>
            </a:r>
          </a:p>
          <a:p>
            <a:r>
              <a:rPr lang="en-US" sz="1050">
                <a:solidFill>
                  <a:schemeClr val="bg1"/>
                </a:solidFill>
                <a:latin typeface="Montserrat" panose="00000500000000000000" pitchFamily="2" charset="0"/>
                <a:sym typeface="Montserrat"/>
              </a:rPr>
              <a:t>Personal Care</a:t>
            </a:r>
          </a:p>
        </p:txBody>
      </p:sp>
      <p:sp>
        <p:nvSpPr>
          <p:cNvPr id="17" name="Google Shape;850;p55">
            <a:extLst>
              <a:ext uri="{FF2B5EF4-FFF2-40B4-BE49-F238E27FC236}">
                <a16:creationId xmlns:a16="http://schemas.microsoft.com/office/drawing/2014/main" id="{232B2DB4-ABF7-4183-A957-7E715DE2E64A}"/>
              </a:ext>
            </a:extLst>
          </p:cNvPr>
          <p:cNvSpPr txBox="1"/>
          <p:nvPr/>
        </p:nvSpPr>
        <p:spPr>
          <a:xfrm>
            <a:off x="1035871" y="4471861"/>
            <a:ext cx="2969291" cy="172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>
              <a:buSzPts val="1100"/>
            </a:pPr>
            <a:r>
              <a:rPr lang="en-US" sz="600" i="1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‘Stated‘ claims on package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0153E6-B6DE-4CF4-9F0B-0613BF04DC05}"/>
              </a:ext>
            </a:extLst>
          </p:cNvPr>
          <p:cNvSpPr/>
          <p:nvPr/>
        </p:nvSpPr>
        <p:spPr>
          <a:xfrm>
            <a:off x="8613059" y="4731449"/>
            <a:ext cx="306581" cy="29073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6086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45"/>
          <p:cNvSpPr txBox="1">
            <a:spLocks noGrp="1"/>
          </p:cNvSpPr>
          <p:nvPr>
            <p:ph type="title"/>
          </p:nvPr>
        </p:nvSpPr>
        <p:spPr>
          <a:xfrm>
            <a:off x="354650" y="292625"/>
            <a:ext cx="843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r>
              <a:rPr lang="en">
                <a:latin typeface="Montserrat" pitchFamily="2" charset="77"/>
              </a:rPr>
              <a:t>U.S. consumers reach consensus on the meaning of altruism</a:t>
            </a:r>
            <a:endParaRPr>
              <a:latin typeface="Montserrat" pitchFamily="2" charset="77"/>
            </a:endParaRPr>
          </a:p>
        </p:txBody>
      </p:sp>
      <p:sp>
        <p:nvSpPr>
          <p:cNvPr id="1013" name="Google Shape;1013;p45"/>
          <p:cNvSpPr txBox="1">
            <a:spLocks noGrp="1"/>
          </p:cNvSpPr>
          <p:nvPr>
            <p:ph type="subTitle" idx="3"/>
          </p:nvPr>
        </p:nvSpPr>
        <p:spPr>
          <a:xfrm>
            <a:off x="187073" y="4956503"/>
            <a:ext cx="8159100" cy="18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vert="horz" wrap="square" lIns="0" tIns="91425" rIns="0" bIns="91425" rtlCol="0" anchor="b" anchorCtr="0">
            <a:noAutofit/>
          </a:bodyPr>
          <a:lstStyle/>
          <a:p>
            <a:r>
              <a:rPr lang="en">
                <a:latin typeface="Montserrat" pitchFamily="2" charset="77"/>
              </a:rPr>
              <a:t>Source: MotivBase, a NielsenIQ Connected Partner</a:t>
            </a:r>
            <a:endParaRPr>
              <a:latin typeface="Montserrat" pitchFamily="2" charset="77"/>
            </a:endParaRPr>
          </a:p>
        </p:txBody>
      </p:sp>
      <p:sp>
        <p:nvSpPr>
          <p:cNvPr id="1014" name="Google Shape;1014;p45"/>
          <p:cNvSpPr txBox="1"/>
          <p:nvPr/>
        </p:nvSpPr>
        <p:spPr>
          <a:xfrm>
            <a:off x="366605" y="1160103"/>
            <a:ext cx="84347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>
              <a:spcAft>
                <a:spcPts val="1200"/>
              </a:spcAft>
              <a:buSzPts val="1300"/>
            </a:pPr>
            <a:r>
              <a:rPr lang="en" sz="1300" b="1">
                <a:solidFill>
                  <a:srgbClr val="1A1A1A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Micro-culture Maturity Curve</a:t>
            </a:r>
            <a:br>
              <a:rPr lang="en" b="1">
                <a:latin typeface="Montserrat" pitchFamily="2" charset="77"/>
                <a:ea typeface="Montserrat"/>
                <a:cs typeface="Montserrat"/>
                <a:sym typeface="Montserrat"/>
              </a:rPr>
            </a:br>
            <a:r>
              <a:rPr lang="en" sz="1000">
                <a:latin typeface="Montserrat" pitchFamily="2" charset="77"/>
                <a:ea typeface="Montserrat"/>
                <a:cs typeface="Montserrat"/>
                <a:sym typeface="Montserrat"/>
              </a:rPr>
              <a:t>Health &amp; Wellness in the context of “Altruism”</a:t>
            </a:r>
            <a:endParaRPr>
              <a:latin typeface="Montserrat" pitchFamily="2" charset="77"/>
            </a:endParaRPr>
          </a:p>
        </p:txBody>
      </p:sp>
      <p:cxnSp>
        <p:nvCxnSpPr>
          <p:cNvPr id="1015" name="Google Shape;1015;p45"/>
          <p:cNvCxnSpPr/>
          <p:nvPr/>
        </p:nvCxnSpPr>
        <p:spPr>
          <a:xfrm>
            <a:off x="354650" y="1665260"/>
            <a:ext cx="8434800" cy="0"/>
          </a:xfrm>
          <a:prstGeom prst="straightConnector1">
            <a:avLst/>
          </a:prstGeom>
          <a:noFill/>
          <a:ln w="952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4" name="Google Shape;1034;p45"/>
          <p:cNvSpPr txBox="1"/>
          <p:nvPr/>
        </p:nvSpPr>
        <p:spPr>
          <a:xfrm>
            <a:off x="288756" y="2256683"/>
            <a:ext cx="81979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900"/>
            </a:pPr>
            <a:r>
              <a:rPr lang="en" sz="900" b="1">
                <a:latin typeface="Montserrat" pitchFamily="2" charset="77"/>
                <a:ea typeface="Montserrat"/>
                <a:cs typeface="Montserrat"/>
                <a:sym typeface="Montserrat"/>
              </a:rPr>
              <a:t>43.3%</a:t>
            </a:r>
            <a:endParaRPr>
              <a:latin typeface="Montserrat" pitchFamily="2" charset="77"/>
            </a:endParaRPr>
          </a:p>
        </p:txBody>
      </p:sp>
      <p:sp>
        <p:nvSpPr>
          <p:cNvPr id="1038" name="Google Shape;1038;p45"/>
          <p:cNvSpPr txBox="1"/>
          <p:nvPr/>
        </p:nvSpPr>
        <p:spPr>
          <a:xfrm>
            <a:off x="298976" y="2423532"/>
            <a:ext cx="514557" cy="18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600"/>
            </a:pPr>
            <a:r>
              <a:rPr lang="en" sz="600">
                <a:latin typeface="Montserrat" pitchFamily="2" charset="77"/>
                <a:ea typeface="Montserrat"/>
                <a:cs typeface="Montserrat"/>
                <a:sym typeface="Montserrat"/>
              </a:rPr>
              <a:t>current</a:t>
            </a:r>
            <a:endParaRPr>
              <a:latin typeface="Montserrat" pitchFamily="2" charset="77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8D767C-FF69-4166-8754-08A3954FB453}"/>
              </a:ext>
            </a:extLst>
          </p:cNvPr>
          <p:cNvGrpSpPr/>
          <p:nvPr/>
        </p:nvGrpSpPr>
        <p:grpSpPr>
          <a:xfrm>
            <a:off x="214147" y="2040302"/>
            <a:ext cx="4576676" cy="2123189"/>
            <a:chOff x="1661404" y="2827043"/>
            <a:chExt cx="4250863" cy="1625924"/>
          </a:xfrm>
        </p:grpSpPr>
        <p:pic>
          <p:nvPicPr>
            <p:cNvPr id="1018" name="Google Shape;1018;p45" descr="D:\NielsenIQ\1. Intelligence Unit\health and wellness\Presentation\chart 1.png"/>
            <p:cNvPicPr preferRelativeResize="0"/>
            <p:nvPr/>
          </p:nvPicPr>
          <p:blipFill rotWithShape="1">
            <a:blip r:embed="rId3">
              <a:alphaModFix/>
            </a:blip>
            <a:srcRect t="15027"/>
            <a:stretch/>
          </p:blipFill>
          <p:spPr>
            <a:xfrm>
              <a:off x="1661404" y="2827043"/>
              <a:ext cx="4250863" cy="154957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20" name="Google Shape;1020;p45"/>
            <p:cNvCxnSpPr/>
            <p:nvPr/>
          </p:nvCxnSpPr>
          <p:spPr>
            <a:xfrm>
              <a:off x="2668669" y="3932419"/>
              <a:ext cx="0" cy="242939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21" name="Google Shape;1021;p45"/>
            <p:cNvCxnSpPr/>
            <p:nvPr/>
          </p:nvCxnSpPr>
          <p:spPr>
            <a:xfrm>
              <a:off x="3706888" y="3521736"/>
              <a:ext cx="0" cy="659406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22" name="Google Shape;1022;p45"/>
            <p:cNvCxnSpPr>
              <a:cxnSpLocks/>
            </p:cNvCxnSpPr>
            <p:nvPr/>
          </p:nvCxnSpPr>
          <p:spPr>
            <a:xfrm>
              <a:off x="4755757" y="3575474"/>
              <a:ext cx="0" cy="599883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26" name="Google Shape;1026;p45"/>
            <p:cNvCxnSpPr/>
            <p:nvPr/>
          </p:nvCxnSpPr>
          <p:spPr>
            <a:xfrm>
              <a:off x="4676890" y="3180465"/>
              <a:ext cx="0" cy="91593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</p:cxnSp>
        <p:sp>
          <p:nvSpPr>
            <p:cNvPr id="1028" name="Google Shape;1028;p45"/>
            <p:cNvSpPr/>
            <p:nvPr/>
          </p:nvSpPr>
          <p:spPr>
            <a:xfrm>
              <a:off x="4611238" y="3084158"/>
              <a:ext cx="131304" cy="9630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endParaRPr>
                <a:solidFill>
                  <a:schemeClr val="lt1"/>
                </a:solidFill>
                <a:latin typeface="Montserrat" pitchFamily="2" charset="77"/>
              </a:endParaRPr>
            </a:p>
          </p:txBody>
        </p:sp>
        <p:sp>
          <p:nvSpPr>
            <p:cNvPr id="1030" name="Google Shape;1030;p45"/>
            <p:cNvSpPr txBox="1"/>
            <p:nvPr/>
          </p:nvSpPr>
          <p:spPr>
            <a:xfrm>
              <a:off x="4668552" y="2846082"/>
              <a:ext cx="974102" cy="1767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900"/>
              </a:pPr>
              <a:r>
                <a:rPr lang="en" sz="900" b="1">
                  <a:latin typeface="Montserrat" pitchFamily="2" charset="77"/>
                  <a:ea typeface="Montserrat"/>
                  <a:cs typeface="Montserrat"/>
                  <a:sym typeface="Montserrat"/>
                </a:rPr>
                <a:t>53.5%</a:t>
              </a:r>
              <a:endParaRPr>
                <a:latin typeface="Montserrat" pitchFamily="2" charset="77"/>
              </a:endParaRPr>
            </a:p>
          </p:txBody>
        </p:sp>
        <p:sp>
          <p:nvSpPr>
            <p:cNvPr id="1032" name="Google Shape;1032;p45"/>
            <p:cNvSpPr txBox="1"/>
            <p:nvPr/>
          </p:nvSpPr>
          <p:spPr>
            <a:xfrm>
              <a:off x="4676890" y="3055435"/>
              <a:ext cx="748496" cy="141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600"/>
              </a:pPr>
              <a:r>
                <a:rPr lang="en" sz="600">
                  <a:latin typeface="Montserrat" pitchFamily="2" charset="77"/>
                  <a:ea typeface="Montserrat"/>
                  <a:cs typeface="Montserrat"/>
                  <a:sym typeface="Montserrat"/>
                </a:rPr>
                <a:t>predicted</a:t>
              </a:r>
              <a:endParaRPr>
                <a:latin typeface="Montserrat" pitchFamily="2" charset="77"/>
              </a:endParaRPr>
            </a:p>
          </p:txBody>
        </p:sp>
        <p:sp>
          <p:nvSpPr>
            <p:cNvPr id="1040" name="Google Shape;1040;p45"/>
            <p:cNvSpPr txBox="1"/>
            <p:nvPr/>
          </p:nvSpPr>
          <p:spPr>
            <a:xfrm>
              <a:off x="1823416" y="4204828"/>
              <a:ext cx="560411" cy="2356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700"/>
              </a:pPr>
              <a:r>
                <a:rPr lang="en" sz="700">
                  <a:latin typeface="Montserrat" pitchFamily="2" charset="77"/>
                  <a:ea typeface="Montserrat"/>
                  <a:cs typeface="Montserrat"/>
                  <a:sym typeface="Montserrat"/>
                </a:rPr>
                <a:t>New</a:t>
              </a:r>
              <a:endParaRPr>
                <a:latin typeface="Montserrat" pitchFamily="2" charset="77"/>
              </a:endParaRPr>
            </a:p>
            <a:p>
              <a:pPr>
                <a:buClr>
                  <a:srgbClr val="000000"/>
                </a:buClr>
                <a:buSzPts val="700"/>
              </a:pPr>
              <a:r>
                <a:rPr lang="en" sz="700">
                  <a:latin typeface="Montserrat" pitchFamily="2" charset="77"/>
                  <a:ea typeface="Montserrat"/>
                  <a:cs typeface="Montserrat"/>
                  <a:sym typeface="Montserrat"/>
                </a:rPr>
                <a:t>ideas</a:t>
              </a:r>
              <a:endParaRPr>
                <a:latin typeface="Montserrat" pitchFamily="2" charset="77"/>
              </a:endParaRPr>
            </a:p>
          </p:txBody>
        </p:sp>
        <p:sp>
          <p:nvSpPr>
            <p:cNvPr id="1041" name="Google Shape;1041;p45"/>
            <p:cNvSpPr txBox="1"/>
            <p:nvPr/>
          </p:nvSpPr>
          <p:spPr>
            <a:xfrm>
              <a:off x="2565207" y="4217305"/>
              <a:ext cx="878873" cy="2356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700"/>
              </a:pPr>
              <a:r>
                <a:rPr lang="en" sz="700">
                  <a:latin typeface="Montserrat" pitchFamily="2" charset="77"/>
                  <a:ea typeface="Montserrat"/>
                  <a:cs typeface="Montserrat"/>
                  <a:sym typeface="Montserrat"/>
                </a:rPr>
                <a:t>Early</a:t>
              </a:r>
              <a:endParaRPr>
                <a:latin typeface="Montserrat" pitchFamily="2" charset="77"/>
              </a:endParaRPr>
            </a:p>
            <a:p>
              <a:pPr>
                <a:buClr>
                  <a:srgbClr val="000000"/>
                </a:buClr>
                <a:buSzPts val="700"/>
              </a:pPr>
              <a:r>
                <a:rPr lang="en" sz="700">
                  <a:latin typeface="Montserrat" pitchFamily="2" charset="77"/>
                  <a:ea typeface="Montserrat"/>
                  <a:cs typeface="Montserrat"/>
                  <a:sym typeface="Montserrat"/>
                </a:rPr>
                <a:t>consensus</a:t>
              </a:r>
              <a:endParaRPr>
                <a:latin typeface="Montserrat" pitchFamily="2" charset="77"/>
              </a:endParaRPr>
            </a:p>
          </p:txBody>
        </p:sp>
        <p:sp>
          <p:nvSpPr>
            <p:cNvPr id="1042" name="Google Shape;1042;p45"/>
            <p:cNvSpPr txBox="1"/>
            <p:nvPr/>
          </p:nvSpPr>
          <p:spPr>
            <a:xfrm>
              <a:off x="3648293" y="4217305"/>
              <a:ext cx="996427" cy="2356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700"/>
              </a:pPr>
              <a:r>
                <a:rPr lang="en" sz="700" b="1">
                  <a:latin typeface="Montserrat" pitchFamily="2" charset="77"/>
                  <a:ea typeface="Montserrat"/>
                  <a:cs typeface="Montserrat"/>
                  <a:sym typeface="Montserrat"/>
                </a:rPr>
                <a:t>Mainstream</a:t>
              </a:r>
              <a:endParaRPr>
                <a:latin typeface="Montserrat" pitchFamily="2" charset="77"/>
              </a:endParaRPr>
            </a:p>
            <a:p>
              <a:pPr>
                <a:buClr>
                  <a:srgbClr val="000000"/>
                </a:buClr>
                <a:buSzPts val="700"/>
              </a:pPr>
              <a:r>
                <a:rPr lang="en" sz="700" b="1">
                  <a:latin typeface="Montserrat" pitchFamily="2" charset="77"/>
                  <a:ea typeface="Montserrat"/>
                  <a:cs typeface="Montserrat"/>
                  <a:sym typeface="Montserrat"/>
                </a:rPr>
                <a:t>acceptance</a:t>
              </a:r>
              <a:endParaRPr>
                <a:latin typeface="Montserrat" pitchFamily="2" charset="77"/>
              </a:endParaRPr>
            </a:p>
          </p:txBody>
        </p:sp>
        <p:sp>
          <p:nvSpPr>
            <p:cNvPr id="1043" name="Google Shape;1043;p45"/>
            <p:cNvSpPr txBox="1"/>
            <p:nvPr/>
          </p:nvSpPr>
          <p:spPr>
            <a:xfrm>
              <a:off x="4691588" y="4211026"/>
              <a:ext cx="940855" cy="2356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>
                <a:buClr>
                  <a:srgbClr val="000000"/>
                </a:buClr>
                <a:buSzPts val="700"/>
              </a:pPr>
              <a:r>
                <a:rPr lang="en" sz="700">
                  <a:latin typeface="Montserrat" pitchFamily="2" charset="77"/>
                  <a:ea typeface="Montserrat"/>
                  <a:cs typeface="Montserrat"/>
                  <a:sym typeface="Montserrat"/>
                </a:rPr>
                <a:t>Established</a:t>
              </a:r>
              <a:endParaRPr>
                <a:latin typeface="Montserrat" pitchFamily="2" charset="77"/>
              </a:endParaRPr>
            </a:p>
            <a:p>
              <a:pPr>
                <a:buClr>
                  <a:srgbClr val="000000"/>
                </a:buClr>
                <a:buSzPts val="700"/>
              </a:pPr>
              <a:r>
                <a:rPr lang="en" sz="700">
                  <a:latin typeface="Montserrat" pitchFamily="2" charset="77"/>
                  <a:ea typeface="Montserrat"/>
                  <a:cs typeface="Montserrat"/>
                  <a:sym typeface="Montserrat"/>
                </a:rPr>
                <a:t>ideas</a:t>
              </a:r>
              <a:endParaRPr>
                <a:latin typeface="Montserrat" pitchFamily="2" charset="77"/>
              </a:endParaRPr>
            </a:p>
          </p:txBody>
        </p:sp>
      </p:grpSp>
      <p:graphicFrame>
        <p:nvGraphicFramePr>
          <p:cNvPr id="39" name="Google Shape;1016;p45">
            <a:extLst>
              <a:ext uri="{FF2B5EF4-FFF2-40B4-BE49-F238E27FC236}">
                <a16:creationId xmlns:a16="http://schemas.microsoft.com/office/drawing/2014/main" id="{99D1BAE7-62CA-4E6A-8F21-1EDBD75C856E}"/>
              </a:ext>
            </a:extLst>
          </p:cNvPr>
          <p:cNvGraphicFramePr/>
          <p:nvPr/>
        </p:nvGraphicFramePr>
        <p:xfrm>
          <a:off x="4874569" y="1913666"/>
          <a:ext cx="3880857" cy="247910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83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3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3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1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Microculture</a:t>
                      </a: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Key Topics</a:t>
                      </a:r>
                      <a:endParaRPr lang="en-US"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solidFill>
                            <a:schemeClr val="lt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Maturity</a:t>
                      </a:r>
                      <a:endParaRPr lang="en-US"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dk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Aging with dignity</a:t>
                      </a: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80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Senior care, small acts of service, community care</a:t>
                      </a:r>
                      <a:endParaRPr lang="en-US" sz="12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b="1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50.6%</a:t>
                      </a:r>
                      <a:endParaRPr lang="en" sz="1400" b="1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Mental health advocacy</a:t>
                      </a:r>
                      <a:endParaRPr lang="en-US" sz="1400" b="1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80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Mental wellbeing, de-stigmatizing, stressors</a:t>
                      </a: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b="1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44.4%</a:t>
                      </a:r>
                      <a:endParaRPr lang="en" sz="1400" b="1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Social bonds</a:t>
                      </a:r>
                      <a:endParaRPr lang="en-US" sz="1400" b="1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80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Social health, interaction for health benefits</a:t>
                      </a: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b="1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41.2%</a:t>
                      </a:r>
                      <a:endParaRPr lang="en" sz="1400" b="1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9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b="1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Healthy eating for all</a:t>
                      </a:r>
                      <a:endParaRPr lang="en-US" sz="1400" b="1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80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Nutritional diet, better eating for health of community</a:t>
                      </a:r>
                      <a:endParaRPr lang="en-US" sz="1200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b="1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37.0%</a:t>
                      </a:r>
                      <a:endParaRPr lang="en" sz="1400" b="1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9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NZ" sz="900" b="1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Sustainable wellness</a:t>
                      </a: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80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Sustainable lifestyle, support environment and own sense of wellness</a:t>
                      </a: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900" b="1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33.9%</a:t>
                      </a:r>
                      <a:endParaRPr lang="en" sz="1400" b="1" u="none" strike="noStrike" cap="none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B762A5A8-9F19-4E1D-BF34-1E5478898E6C}"/>
              </a:ext>
            </a:extLst>
          </p:cNvPr>
          <p:cNvSpPr/>
          <p:nvPr/>
        </p:nvSpPr>
        <p:spPr>
          <a:xfrm>
            <a:off x="8613059" y="4731449"/>
            <a:ext cx="306581" cy="29073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33091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smoke stacks with black smoke coming out of them&#10;&#10;Description automatically generated with low confidence">
            <a:extLst>
              <a:ext uri="{FF2B5EF4-FFF2-40B4-BE49-F238E27FC236}">
                <a16:creationId xmlns:a16="http://schemas.microsoft.com/office/drawing/2014/main" id="{3F23727D-3CB9-4F4D-B98C-ADB45C338A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03" r="7712"/>
          <a:stretch/>
        </p:blipFill>
        <p:spPr>
          <a:xfrm>
            <a:off x="4572001" y="-141"/>
            <a:ext cx="4577651" cy="5143500"/>
          </a:xfrm>
          <a:prstGeom prst="rect">
            <a:avLst/>
          </a:prstGeom>
        </p:spPr>
      </p:pic>
      <p:sp>
        <p:nvSpPr>
          <p:cNvPr id="21" name="Google Shape;512;p217">
            <a:extLst>
              <a:ext uri="{FF2B5EF4-FFF2-40B4-BE49-F238E27FC236}">
                <a16:creationId xmlns:a16="http://schemas.microsoft.com/office/drawing/2014/main" id="{72ED795B-0C3B-1B4C-AFA8-01B49109574A}"/>
              </a:ext>
            </a:extLst>
          </p:cNvPr>
          <p:cNvSpPr/>
          <p:nvPr/>
        </p:nvSpPr>
        <p:spPr>
          <a:xfrm>
            <a:off x="4566350" y="2527659"/>
            <a:ext cx="2615100" cy="2615700"/>
          </a:xfrm>
          <a:prstGeom prst="rtTriangle">
            <a:avLst/>
          </a:prstGeom>
          <a:solidFill>
            <a:srgbClr val="FFFFFF"/>
          </a:solidFill>
          <a:ln w="9525" cap="flat" cmpd="sng">
            <a:solidFill>
              <a:srgbClr val="F3F3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lang="en-US"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315" name="Google Shape;2315;p138"/>
          <p:cNvSpPr txBox="1">
            <a:spLocks noGrp="1"/>
          </p:cNvSpPr>
          <p:nvPr>
            <p:ph type="subTitle" idx="1"/>
          </p:nvPr>
        </p:nvSpPr>
        <p:spPr>
          <a:xfrm>
            <a:off x="307975" y="4850875"/>
            <a:ext cx="8159100" cy="184800"/>
          </a:xfrm>
          <a:prstGeom prst="rect">
            <a:avLst/>
          </a:prstGeom>
        </p:spPr>
        <p:txBody>
          <a:bodyPr spcFirstLastPara="1" vert="horz" wrap="square" lIns="0" tIns="91425" rIns="0" bIns="91425" rtlCol="0" anchor="b" anchorCtr="0">
            <a:noAutofit/>
          </a:bodyPr>
          <a:lstStyle/>
          <a:p>
            <a:pPr lvl="0"/>
            <a:r>
              <a:rPr lang="en-AU" b="0" i="0">
                <a:solidFill>
                  <a:srgbClr val="666666"/>
                </a:solidFill>
                <a:effectLst/>
              </a:rPr>
              <a:t>Source: </a:t>
            </a:r>
            <a:r>
              <a:rPr lang="en-AU" b="0" i="0" err="1">
                <a:solidFill>
                  <a:srgbClr val="666666"/>
                </a:solidFill>
                <a:effectLst/>
              </a:rPr>
              <a:t>NielsenIQ</a:t>
            </a:r>
            <a:r>
              <a:rPr lang="en-AU" b="0" i="0">
                <a:solidFill>
                  <a:srgbClr val="666666"/>
                </a:solidFill>
                <a:effectLst/>
              </a:rPr>
              <a:t> Global Health &amp; Wellness Study of 17 markets, September 2021, US results; </a:t>
            </a:r>
            <a:r>
              <a:rPr lang="en-AU" b="0" i="0" err="1">
                <a:solidFill>
                  <a:srgbClr val="666666"/>
                </a:solidFill>
                <a:effectLst/>
              </a:rPr>
              <a:t>NielsenIQ</a:t>
            </a:r>
            <a:r>
              <a:rPr lang="en-AU" b="0" i="0">
                <a:solidFill>
                  <a:srgbClr val="666666"/>
                </a:solidFill>
                <a:effectLst/>
              </a:rPr>
              <a:t> Omnibus Survey, Dec 2021</a:t>
            </a:r>
            <a:endParaRPr/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37D37A1A-2642-7A4C-800C-592425F245A3}"/>
              </a:ext>
            </a:extLst>
          </p:cNvPr>
          <p:cNvSpPr txBox="1">
            <a:spLocks/>
          </p:cNvSpPr>
          <p:nvPr/>
        </p:nvSpPr>
        <p:spPr>
          <a:xfrm>
            <a:off x="6732050" y="4809374"/>
            <a:ext cx="2057400" cy="274637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cap="none">
                <a:solidFill>
                  <a:schemeClr val="bg1"/>
                </a:solidFill>
                <a:latin typeface="Avenir Next LT Pro" panose="020B050402020202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B2E2F79-BC7F-4BB1-9203-38C79639CA91}" type="slidenum">
              <a:rPr lang="en-PH">
                <a:latin typeface="Montserrat" panose="00000500000000000000" pitchFamily="2" charset="0"/>
              </a:rPr>
              <a:pPr/>
              <a:t>2</a:t>
            </a:fld>
            <a:endParaRPr lang="en-PH">
              <a:latin typeface="Montserrat" panose="000005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1739" y="2493325"/>
            <a:ext cx="422246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>
                <a:solidFill>
                  <a:schemeClr val="accent2"/>
                </a:solidFill>
                <a:latin typeface="Montserrat" panose="00000500000000000000" pitchFamily="2" charset="0"/>
                <a:ea typeface="Montserrat" panose="00000500000000000000"/>
                <a:cs typeface="Montserrat" panose="00000500000000000000"/>
                <a:sym typeface="Montserrat Light" panose="00000400000000000000"/>
              </a:rPr>
              <a:t>61%</a:t>
            </a:r>
            <a:r>
              <a:rPr lang="en-AU" sz="2800" b="1">
                <a:latin typeface="Montserrat" panose="00000500000000000000" pitchFamily="2" charset="0"/>
                <a:ea typeface="Montserrat" panose="00000500000000000000"/>
                <a:cs typeface="Montserrat" panose="00000500000000000000"/>
                <a:sym typeface="Montserrat Light" panose="00000400000000000000"/>
              </a:rPr>
              <a:t>	</a:t>
            </a:r>
            <a:endParaRPr lang="en-AU" sz="2800" b="1">
              <a:latin typeface="Montserrat" panose="00000500000000000000" pitchFamily="2" charset="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  <a:p>
            <a:r>
              <a:rPr lang="en-US" sz="1100">
                <a:latin typeface="Montserrat" panose="00000500000000000000" pitchFamily="2" charset="0"/>
                <a:ea typeface="Montserrat" panose="00000500000000000000"/>
                <a:cs typeface="Montserrat" panose="00000500000000000000"/>
                <a:sym typeface="Montserrat Light" panose="00000400000000000000"/>
              </a:rPr>
              <a:t>agree environmental issues are having an adverse impact on their current and future health.</a:t>
            </a:r>
            <a:endParaRPr lang="en-AU" sz="1100">
              <a:latin typeface="Montserrat" panose="00000500000000000000" pitchFamily="2" charset="0"/>
              <a:ea typeface="Montserrat" panose="00000500000000000000"/>
              <a:cs typeface="Montserrat" panose="00000500000000000000"/>
              <a:sym typeface="Montserrat Light" panose="00000400000000000000"/>
            </a:endParaRPr>
          </a:p>
        </p:txBody>
      </p:sp>
      <p:sp>
        <p:nvSpPr>
          <p:cNvPr id="4" name="AutoShape 2" descr="data:image/png;base64,iVBORw0KGgoAAAANSUhEUgAABEoAAAMKCAYAAACSuaECAAAAAXNSR0IArs4c6QAAAARnQU1BAACxjwv8YQUAAAAJcEhZcwAAFiUAABYlAUlSJPAAAP+lSURBVHhe7P0HnGTZcZ+JRnnvutr3eO8d/MB7wpEwJEiAJEBPkVpptVrqPUmr/YnSk7Ryu1pJXCxFSXQCQQsQ3hIDzMAMBhjvbc90z7Tv6i7vzYsv7s3u6qx7s7Iys2z/v0Giqm9V3Tz3uDzxPxFx6hYcE0IIIYQQQgghhBBWn34VQgghhBBCCCGEOO+RUCKEEEIIIYQQQgiRIqFECCGEEEIIIYQQIkVCiRBCCCGEEEIIIUSKhBIhhBBCCCGEEEKIFAklQgghhBBCCCGEECkSSoQQQgghhBBCCCFSJJQIIYQQQgghhBBCpEgoEUIIIYQQQgghhEiRUCKEEEIIIYQQQgiRIqFECCGEEEIIIYQQIkVCiRBCCCGEEEIIIUSKhBIhhBBCCCGEEEKIFAklQgghhBBCCCGEECkSSoQQQgghhBBCCCFSJJQIIYQQQgghhBBCpEgoEUIIIYQQQgghhEiRUCKEEEIIIYQQQgiRIqFECCGEEEIIIYQQIkVCiRBCCCGEEEIIIUSKhBIhhBBCCCGEEEKIFAklQgghhBBCCCGEECkSSoQQQgghhBBCCCFSJJQIIYQQQgghhBBCpEgoEUIIIYQQQgghhEiRUCKEEEIIIYQQQgiRIqFECCGEEEIIIYQQIkVCiRBCCCGEEEIIIUSKhBIhhBBCCCGEEEKIFAklQgghhBBCCCGEECkSSoQQQgghhBBCCCFSJJQIIYQQQgghhBBCpEgoEUIIIYQQQgghhEiRUCKEEEIIIYQQQgiRIqFECCGEEEIIIYQQIkVCiRBCCCGEEEIIIUSKhBIhhBBCCCGEEEKIFAklQgghhBBCCCGEECkSSoQQQgghhBBCCCFSJJQIIYQQQgghhBBCpEgoEUIIIYQQQgghhEiRUCKEEEIIIYQQQgiRIqFECCGEEEIIIYQQIkVCiRBCCCGEEEIIIUSKhBIhhBBCCCGEEEKIFAklQgghhBBCCCGEECkSSoQQQgghhBBCCCFSJJQIIYQQQgghhBBCpNQtOOn3QgghxKZmfn7WZqZGbXL8lC3MzyUX6+qtqbnDWtp6rLGpLbkmhBBCCCFEDhJKhBBCbBlmZyZCJJkYO7lIKKmz5uZOa+vcbi1tfcm1VWZhYc4mRk/a/NyMLfh/xdTXN1pr+zZraGxJr6yMudkpm5oYtLm56fTKWer4r77Bn7U37l9XJ+dRIYQQQoiVIKFECCHElmFmasTGR4/b1MSw/+vsx1tDY6u1dfRbe9eu9MrqgmfL0MlnbXZm0hYW5tOrZ0HA6Oq7yJpbutIrKwOvmdGhQzYzPZZeWURdnTU0NFtn7z5rbu4K0UQIIYQQQpSPtpmEEEJsDRYWbG5uxuZm8bI4dw9gYX42fnbGy0QIIYQQQogcJJQIIYTYEuDFgUjC12Lw6pibnbSZmfH0ihBCCCGEENlIKBFCCLElIF8HuTuyvEaIMiVfyNzMZHpFCCGEEEKIbCSUCCGE2BLgTTI3N5WZE4RQnMTjZCr9txBCCCGEENlIKBFCCLElwGOEVx5J+M1UKpYoj7kQQgghhMhGQokQQohNTyRxxZukVLJWhBL/PY4Q1oFvQgghhBAiDwklQgghNj2IH5GfJDPsJgFxhNNv+F3/R3pVCCGEEEKIc5FQIoQQYtPDiTaE3ZQSSmB+YS5+d8FK/54QQgghhDh/kVAihBBi0zOfcyzwEhYWEqEkQnTkVSKEEEIIIZYioUQIIcQmZuFs2M388l4ihN/Mzc3a9NSozftXIYQQQgghipFQIoQQYtOC8BFCSZx2c65QUlfX4K/ijznylMylCV0VfiOEEEIIIZYioUQIIcSmJgmlmQ3R5Ax1ddbQ0GR19YgldenFhPAqicSvJU7IEUIIIYQQ5y0SSoQQQmxa8AoJoaRI9Kjz/+obmq2+vtH/tdSrBKFkbnY6/l4IIYQQQojFSCgRQgixKUHkmJ+bTgWPosSsdXVW39hsdfWNSzxKoHBMMCflCCGEEEIIsRgJJUIIITYl5BqZmRyN/CTFQgniSENDY7wQTYpJPFGmyjspRwghhBBCnFdIKBFCCLEpQeyYzTzql8CbBqtvaLH6xhYjqWsxSZ6SMo8UFkIIIYQQ5xUSSoQQQmxKzuQnOUckSRxI6urrrR6Pkvomq/fvEU+KmZ+ftrmZKR0TLIQQQgghzqFuYUlgtxBCCLGxmZ+fs+mpYRsbPJQeDXz2o4wjgRub26172yU2NzNh46MnbGZqNISVxXAiTmvbNmvr6I/fryV4qgydfNZmZ0g0uzRhbENji3X1XWTNLV3plZXB84wOHbKZ6bH0yiIi7KjZOnv3WXNzVzzn6rAQIlMcz0xy3PkZW5j3Z12SL4Yi1YVnD8l1efbGprYk0W5GWJRYP/DQmvM+eyYszdsyhMjFTRrtWR9iJP2sobE12jRJnLw+MMbINzQzPe7zwVR4mcW4Ky43/3nZ6xuaotyNTa3x/WoQY4P69BdlI+F0LLmLhkehXIwFxiqndVGflG8961QIIc53JJQIIYTYdGB8TIyfsomR44lBtAiMDQSInv5Lw+AbGz5qU5NDaYjOYuqsubXL2jq2W0tbb3qtNmxloYTnmZubttlpBJLJM8YphmGcPrRkWYFxmhqoBaGkuS3Eksamdv93c/xOpUxPjUQ7F+q5YHQ2NXPv1njfsyxEmywRAgLKyJ+eFXR4VQPvQcJhDGXEvcR45/2K/aDScsc39WldET7WlLyiDSuvo1JQpoLYRX8KoeRMeyZlPZe0Pc8Y9QgOhfZEeKA9K6PQr6izxTVEezQ1dyxpj+iLXl7Kz2tmxvsifSHqemnZI7Gz1y2eZg1eVsrMfRv9led5tjIK4uF4Up50jCRCyXyJ+uRrQXwqCCVt/vLvG1q9rAhRq9cHhBBCLEVCiRBCiE0HBt346HGbnhhMjY+zYFgifHT1XhA/Gxs6bJPjp91QXXrCDYZdW8cOa+vc7v+qnRGyVYUSngsDcHpyOF6LBYqVgBCAodrS2uNt1R3GYKXlHDl90KYmhs5pX+7V3rXLWtu3RV3QDzjpiPJOTpz2+htz4xWxhLIX+s9ZAQADurWtz1o7+tOfrQB/L7ycKE8Y8NOJ0RxJhxFn/P2yll5hxEcZMJhTEaIgJvkz1Dc0+PXGEA3OFX8qg3YrtOeUj49p71NRhxllWw7KhFcW7dnc6u1ZofiF6DUxciK8xRb3q4aGFuvo2RPjOp7dy5jU76S3fVJ2cg5RtyuBem7y+m3t2G5NLYglTWk7rBzKSxlm/BnoY3izIY5VjJcjEYg6Y4zwFRGq0vIJIYRYGdV/0gohhBBrSrJrm3kssJPsxifu9Mn3bljGbvFSMBTZxa7E2D/fYJcecWR85JhNjJ4IA7vSeuPvEBAmRo+Hxw+CT03bwO+FVwJf/cbx/dTkoI0MvujvedLLPp4asYv7DwJGEsKReFVgeK8E/n7O/27KJsdO2sipAzY6+JJN+Pc8X3hJ+P2z+iyEmMP7p4IOxj/1jBA0fOoFv9ehEPyod37n3LKvEH+vEI3GT4Xgxtekviq7J+WZnhyJvoGASR1WVb4i5r1eCWOJ+1J2/zo5dspGhl6KsvMslbwffXpmetTGhw9H384SU8uBtsNzhHYf83shZFYlkoDfk+dFCBobOuJfB1OhTQghxFogoUQIIcSmYi5EEoymLEM22ZEnkSvfxxX/PuvkGyCnBkYW7v6iNBNjA2EIs2NeK1EjyTXjhmrct3ZiCYZrIdwBwQOBgfdAZPCfJr9UAjwNENhWwtxsYrwPDTxv46P+Xt5Ha/M8ifcE9TQ2fMSGB16w0aHD8X7lPEsWlA0BByEGUag2IGBM29T4qRC/Eg+PGuH1uODPGx4wc1NRv7xIxpwnPJULfz/rc0CIf/TBCgSOCAX0tp8YH6heIMkgmdPwKlqdfCpCCCGWIqFECCHEpiJ2/N2wyTJocEuP024W5TKIk29CLFnqsl4wqPECENlg7CMyTE0MJPVepWFaDO2IgIHhHh4DFRr/xSAkYKyTn4Zd+STp7/JEH6pPwlzKJQkFS7wpVqOOEvye3haIJvP+Hnyt5G3Ck8frOjwo5mrvoUA405k693LWghC8EIu8zJOjJ8O7YqlHUHVQVsqNiLQSqEO8aShbJSLL8nh/9PksEX+FEEKsFRJKhBBCbCowEJNwmaVGEjuv5DMgx0SBJDFii/8w6yMvFUpmJJRkgeGHAYhhOhu79zUMj1kERi8hEBiq5QoayxHhIFMYsEmy1/JVBYSSRFwrB8IsJscGop6ScLDVqaPFLPBfBSoJZaOOZ6iT8MiqndBwFsYU4sFwhDjVSjygDaMvevlXQ+ChbhCRIkxqBSEuPCN9N9vDrXqY0yJJbhpOKIQQYm2QUCKEEGITgRHGKSLZRl6ETDQ2nxM2wb8b2ZHN8RCI/AdzU6nhKAqE4Tg7meTFWDaMJEk8SeLRlrY+a+/caR3du+NEIRLWktyzdBJKN/wRNiYqTxBbDPlCCBMKY30F90vCHDhtZDnDlBN0JiJHRkEkyeqTGwXqgySpUVb6egmhJfHMarKmls5IiEti3EJyXE6JWT4sKTldaHpqrGbjCkGTfpgl8CReQCQ+pf/1elnT/uf9kH8jnDI3LAf3RiwhlKY8kj6Ql7T5DGmfaj5Tn0n52rso444oI+OkMT0SePFYwbuJ8ivsRggh1hYJJUIIITYNhSSu2TvKiXHHCSGLKcT35xq+bjDO+z0jf0UFu/RbFeoYb4nISVLCKyBODkkNVISRxAjc46+91h7GKoYgBnan/26+gY2HxOwsp8RMhGhSLYnQkxxze5bkVBs8jBABklN3UiPVjdE4XcbLSD8qvYOfeE3gaRPHE88vFzK06H2bO/w9ed++5L1bOdGkIzWSOXWl9ksz6pZxg6hTWvQ6K5C0tfdH2yGQJO25J76P9mzvS8SHEmUNATI9Jrd03ZQHZY5+WDRG8fyhbyFAtHacW94QIzq9zOkR4NR/KcGO90CoK9fDLAkD9PqM9s8mBJymdi/fovrsSsZHJ2X076OM/jNO3+E5mlt7o0/EvOVl5gjm5HhgIYQQa4WOBxZCCLFpiONDR0/ErnixsYfR1uwGaLsbSxh6i8HgJy8DeROWfuzVuSHS7MYUhszOmhiquO5v5uOBqSO8D5Ikq6Pp1aVEnbNL7nXX5M+S52mAgTsTuTGy264ARmwiuCxtwzyyjgfOgrIi1DS5gc+9MUQ5opjriAhnjHovW3N6zG0eEZLkdc/R02Eo5zwPcH/EB4QFDObGlnb/2hHtwt+Fp4T3E7ykeP8w1P17rmfdl/txFC+GNs9QyvAvwL0mJwZtfPhIhDn5EyQ/KALDvMWfu7UjEbby4Pk5ApcxRTLYvOfnuREpEAHy+sZi8o4HzgORhHZChEjqIm/sLsSYZO7AQ6qU9w9jB8ECQWO5up2eHIq8NHmJiCkP9cjx4/TrcomktT5eGCvRJu29SwRgIYQQq4s8SoQQQmwaMHDIYZGl8WOUYEwgQhQTniYR/pH1sUfYR3L8qEjAaEeEwYDPIzECO8JgR1goZQiH10lLR+ycl/JEoF15z1qFa5wlEY/a3WDt7r80jGDEEspMWcgBwU5+Z88+6+y9sKRIAhiySbLS5UWSRq8jPGu6t10SX5tbus+IV/yc/oqHCWIC4lnP9suto2dv1FOtYMyQlyTJvZEtEFCmVjfIKUcpkQT43RAW27Yl4y1HUIhxRWiKG/21hrprbeuzji7qtCv+nQ+hOU3R7vxuqfwzhSOeI6/NMlCv1Gm+UNQc4u1KRBKgX9IHO3sv8DLvlEgihBDrgIQSIYQQm4YwTN04yTL2MH4w2rKMIAwW8mfkhX5g6MRO/mx2ktjzDUQjjFsM3SzCwG9qtTaMOK/z0kZqAr8TgoQb2OSN8QvpT84l8bBIPCtqQ92Z98VTpZyylgLDGO+Y2anRkn2F90EA6fA6am3tLft9+b16f1VbzgLhnYBYMZt/BDbvFZ4ZIXy0pleXoy7qFOEnL0wpxtUc4mZtkyUjJBRCWUjeXC4cE85zlhR3vE0Jq1rOQwkIEeOI8SzwRqHfkR9JCCHE5kNCiRBCiE1BJHKcnY7cB8VglCCG4DmCAVdM/NyNK34nizCOZt1An8aFPj8fx/nAYtHI/5VcLCJCHlq6knCH+vKXEvwueUEIQal3ozUL3h+xhFctoN3xHkG0KHhyVEN425CXJEewA/ob9ZMkPyU3SwXvWzrqo2wo79zMeOpNshTKinCAd0YiepX/xjwXnkKNTSWEB0SHGrUlxHs2t1tbZ38ynldQXuBvIx9MTv+jTRcWyixzSVE1mXNWcsy0EEKIjYOEEiGEEJsCciHEaTeZxkkSWoFhkgcGFru72YbgQpp8ciIM9fOZMKxnp2K3PAu8D/A6YGc+qe+VGKpJslDCShLPn6V/G6KVv3eSS6NakvwzCDPhRVA1CyGQlOonITw0tIRIQthNLcSZaggPnWjPnPIyLrx+yHuyEtGrAG3Z0OjtWVL4wvOi+vZM6tbbswWvkCS/zEpJwvB8HsiZK+h/1FXVCYWZZ2roGSSEEGJt0ewthBBiE8CpHRNhQGeFO+BSj/FTKpYfgzDZMc/56HODDoOSr+cziTdJ/hG9ieDUGgZypdAOyQkv2aJVGKo18OwJw5p+EeEkKxF0ssHgR7BLvEmyoS9Gstg0B8p6QhtGHg0ERq/XJXj9RILblsKRvyuvI4SoECDzhAf/j3Fbqs7Khbql3zW3LpeTpBSJWFfqFBnqLa//rwzqvJTXiRBCiI2KhBIhhBAbHsSR2Rl2xTGelxoekZ+kqTUMoDzY8W4oeDJkGOjoLwgEsfudIcacL0R4U9RBtqGIQZ0IHZWLAHHcKW2VKZTQFnMhllRL4v2CUFLqqN/yoX+EN0kJb5t6fy+Sd663JwmEQJG2ZxZ1eNzgodHUHt9XRio8ZOQGCvDQ8L5UTs6P5UCMQSipRqQD2ob+my3UJZQ1B5T4e547hN2aeEYJIYRYaySUCCGE2NBgsCzn5UBy0FI7xJB4QmDgN+cYhXgyzNrMzFhNjLrNCjv/+UJAYlgjPlQDSS6TU4jyhJJaeZQkJyHl5aZZKfQLkpPm9UPer7GxWo+H2jEfIknp8lI/hN34P9KrKwdPjzzhgfGbhLJU155J3yPPUPWiV5Q15osS/a+M8vLcSTtnPzdhT7XwpBFCCLH2SCgRQgixsXGjhRNYYnc2w5skjNMGQmqW38EPw9CNdP8mvXIu5MXgeNqq8xNsUjAQEQPmcwxrty5T74HqjVXaopw220jMz81FctI8ML6jf+UY4GsNYyYR/bK9I6K8nEBUJQUPjfznrqWHVvV1G30PoaSkOLR8mRNxKG8pnQi8HLOdJEYWQgixmZBQIoQQYkOD8T4Tp3bM8Y/06lkKxmliqC2DG0a47dfX5Rl1iXFTm0Sim48kYe6sV0O+BwLeO9V6lCTkG6mxo7/BTh9KRIfsU5cAjwfyrmyk42Dpx0m+l3yhpBanskRLlhAdEgFuI4mPpQSS8qnHQ62hyesweznNM3NC0tT4qfNWfBVCiM2KhBIhhBAbGowsvDyyjffkCM44AYMd4mXAg6GZJJsYN3leJbjLh1hyvhk2aU6FEgJFCCVnwg2qI3b1S+zGbzQQkErlbmFJFblyInHsxoDwkTzRL4Qdb8uyBMblKLRl5piiLZM8JRuGRNmJb6sBwZAwstywvzRscHJi0CbGBsKzpKzcJ0IIIdYdCSVCCCE2LBhX5IRI8ixkeJO4YRbJOt1ALcd4D+OwgeSe5MfI/n12fudm8aw4/3ILhFBSwgMhRJIKjpDNgrbIE6s2IvSLEM/yvDPoW4h2NcqHUgtC9MoVKDjxpkYeJbQj7VkD8WEtQNjgVW3/4x4crcwclHevmMN8PpkYH7BJfxGKc756rAkhxGZCQokQQogNS7iuY1hEXogMA7WuPnZ0yxFJCmDOhGGTY/Anhg3izHkolJwJu8kRA7zOVlLXW4k4iadU3Xi9RM6KPO+CNYayni1zBqm4UV8j4WszQYhUeJXVQNghlK+pieOV8/P2xJwyM2kTYydt0l8zU8Mh/voP0t8QQgix0ZBQIoQQYsMS3h0kV80w9pIdfHZ0VyaUYBs1cjwtRm3GLnByWsW0lUqCuVXxJ/dX/jMndYPHTXIKUTWvJMxn89Rv5PsoFZaEiNSwcZLTRpgQZc5rT+rex1Uh1KyqFx5fue+VjLHN4m2yUhBdm1q7rLGlY9l5iLqemjht4yNHbXL8lM163VV7GpAQQojVoc4XKZtnlSKEEOK8YmZq1EaHDoVXSTEYJY3Nbdaz7dLYHS4YZOUwOzNhY8OHbdrvn2WocL+29n5r69yR3ntlIAIMnXw2OUEnQ+TBuOrqu8iaW7rSKyujVL14xUT4R2fvPmtu7irfw8GXA9QJBlzpI03d5K2BzZusPrKXIJS/tWO7dXTvTq/kM3L6oBufQ6mwdS7cp6N7j9+rP71SORNjJ2xi9GT0nSzwLGjz92nr3JleqZzpySEbHz3uX0fSK2dJ+n27P9dea2rGOM9ujJnpcb/HMb/HcGlj3P++2uY825RZ7VlnTdRN105rbd+WXstmemrEJkZO+Fcvc9G44Tl53taOHX6fvvRq5eDdMT58JLOvM+Zb23p9DF2YXikNZSVp65jfj3ovh2jH6DPb/Zmol60pJAkhxGZFHiVCCCE2JIgNsyVyhWBoJLkBEAJWZmTwdw1xpHD2xyCGJbvk7JaLYkjMWf0r26hOwXivhRpTS6LM+YRHyQYJuznDMmUOFrVJpS//P26U3C+LaM+tu+RMRI/2EMkQscrpu4grIdiOHLXhUwdCJJJ3iRBCbBwklAghhNiQREgAx9VmGg9ueBF2wwkjFRjUGDYcc5t34gfGXwgl5BEQa074OGw0oSTIFgMwjKPM8RKLibpJX1sZ5hI8xPBgavKv5STJRSxBjMXrh3AcEr6S+FUIIcT6I6FECCHEhqSQOyErdAWDld1XQmfGh4+Gy/tKX7jKxykmmZCLY8ZfEkrWhU1rWEsoyQRvki3sURJ4fyVkB7GkvXOntbT2hOca15eDeYi5jLA3XklIXRneQEIIIVYNCSVCCCE2IAthPCQeHdkGQxgXk8Phup4lhCz3irwWOWE9EOE3nH6TK6ZsPZYJoFgzEg+EjbVE2Xxm6wYpMTpBtOcGC0taJei3za3d1tbZby1tvdbU1J7ruXYOCws2Oz1uk+OnU7GEXCebr9cJIcRWQUKJEEKIDQfhNsnJM+snUhTc4stNzrglWMYuI9yJXXKSUK7mq6GxtazQhTUlcnGk328JEg+IrPqv7avdGskltNHyt6wyTc2d4VlC3hK8TErlRFoMc87UxGAkDo4cSZH/RQghxFqjU2+EEEJsOAiLGXdDgdM/skNv1gaOHub0FQyelYDAs9VOvcHLo7m1x9o6dvjXysq9GqzZqTejx+OkFNq0GOqmliey1OzUm5GjuUlC6xsa48QV7rNR2Kyn3ixH4v3mzzZ2IhK4lpO0FaGQ8J3Onr1RHiGEEGuLPEqEEEJsODBe8ChZT5EE8GyJXV0hhKgQQm9a2nqsu+/iOHIcTxvLEbgKJDmYhm1yfCDmQiGEEGuLhBIhhBAbjvUOuylQCL+Z9ZccMIE6UD3ks4nqxotKn15vMfJ8AU+ghsZma2vfbu1du6yltXeZ3CVJnibCcPAOyj79SwghxGohoUQIIcSG4owwsREMAzciEW3mZibi+y1NHe7+vizIyaNQMKrdfEuviAJnBIcN1EcIrSmV58VLHMZ3VsiSWC3qQiyJZK8d/dbS3uft1Jz+LAPvV7OzkxGSJK8SIYRYWySUCCGE2FBgGMzPEnaTJZQUDA1yZWyvyYs8AHk5ADCAMSY5jQLDcstT15Cb8wISMeB89igpVTcbyzujwft0fX29lzinzJQXoWTu/DnVaaOAJ0lTS6e1tm+LkJzEsyS7nRbm533+GUtym2yg/iWEEFsdCSVCCCE2FHMzU7HLjeFZTCGhY0fXrkiGWosXbvBNze3pOywFY3J29vwwUpJTOTDYcoy2DSYGrCnUTUkRibrZSCJSesRyqVwY3pYyvteHSMrb1Gat7f0hmtSXSLrMMeUIJclx6UIIIdYCCSVCCCE2Dm5oEnqTF4+PcVHf0FLTUyAIT4jjaEMkyCIp0wIhChvKEK499fVNqXGdXigC0WhDhEStA9RL8sqtnA1XN3XhIZTdrxF15hdoT3mUrBe0DSdrcapWg3/Nb6u58LKbzzihRwghxOogoUQIIcSGAMONsJu5uclcgxNRA8OC8Jtagds7Qkneji7aCOEJSULFrWxU1kUdcJxwXrhGGGxeF+ejwVZKdAA8M7LDxdaPpMz5ngqEdWztPr3xoU/hJdfc3Bl5ZbJgbkxOAlNbCSHEWiGhRAghxAZhIdzLMcKz84GQn6TgTVIinGCFIA4gvuTflzwl8162yQ1nCNeahiavX/Il5HhNhBfCvBts52EC0Mj3EUJJTt34fxiz9OGNAn07KXd2v06EL3kprDvePo3N7dbQ0Jz2saXg+SPvHyGEWDsklAghhNgQsCMfQgneJLhxFIGx14hQEokPa4jfF4MSESY/kem8zc1MJmXbwlC3vPKNNY5LnomcCecbZ7wz8vqI91+8MwjT2ijUnTn5Jkfc8f5MW8qrZP1pbG6zOAEnp38hxCmfjBBCrB0SSoQQQmwM3AjgGN68sJsQM8Lzo8ZCiYMB3NDU5l/zPQZIpIhRubVzdNQlxnVuuAZeE9QDYsDWztdSDB5HceRunuiw4IbsXG2EkqjZDLFwpYTwhadUnvHNmPP2jFOdavB+onLwJgmRMqd/MT+mPUMIIcQaIKFECCHEulMw2JJTHbKNAYzUVfEocerqyRPQnnpTpBeLSLwF8HjZ2qEKybGyCCXZFcHzxwkc55lXSSKUNEVfySPpI9WFaIXg4vephfcSyXmj3HkeQv5eJAmdmR71f8lbYX3x8ZYz90DiUSKhRAgh1goJJUIIIdYdvDTY1Z6fm3NjIL14DnVu8LWUDCOoBjwoGpva/T1IEpvz0YiYw4k8WzyhYkOcKkSuhOx6JvwGoWR6coR/JRfPE5KcH/lCXRI+NhVHXFcaJoEQlfSz6gW5EBdpz/q8U6LIOTNrM1NjMfbOt/bcSIQIUlIIKS2kCCGEqC0SSoQQQqw77MCTLDXZRV9qLBASU/oI3+rB5Z1kprkCgRsxYcBucY8Skko2Nntdh1dJFm5cuxE/PTVSsRiwWSl4aOT3ETyjJm1qcqjiuiH8DCGqVomDKW/pfp0IX1MTp7a8CLiRSeaWWR9d2WIJc19+SJwQQohaI6FECCHEupOcKsNpIVlGQl2EOzRi7OUa7zXADclGxJgSYSdzkYOi+uSXYVAjDK3SiSMRUuFlzTO6ShGiVENL5EzIA0FrZnrMxoaPrtozbESS8JsSXkcOHjfTk8Mh/K1ULOHUnOmp0VQoWXnbZUF5GyP/Tv7YoT0nx09FuXUKzvpAyBbtj+daFolQomW7EEKsFZpxhRBCrCuFvA6JgZblTVIXRjuhMau5o4pHydkjOnN23wtlLSs/R/Y9AAOa512VxLDhwp/cP76vAE4ACuO6lFfJ/IxNTQza5MTpNLdMZSDoTE8O+b1Oe3FXoT5qSENj0g9LJRQODw3vI9PUSyR2Lb8NZiaH0zCY2nl2RPiNl5k2zSfxlqItEWoqFwITbyNEF4S0rX5KFNBW1T4nfSbqi2TROWM2EvOWCPsSQghRWySUCCGEWFcwythBn88zkvFwiNNu8kMeakLqUYIxnLdzm4TfkHR2+ZNNSu3+JsZ04mpfEV7WUt41cf8IZeL+KxdLQihp7ijpVeJvEnUxOXbKXwNh6K1E+MGgJnxnYuyEjY+e8K8DFXlhrCUIdfSPkvXiUA9Tk8M2NX46+nbpNkjyhCAUIVQgstSyDsJDyNuzqaVzmT6zEG2IyBHl9nKUT3Ia0tTEkLflcZvw9uT7+SoEtM0AfZh2i2ceO2kziEwhcpU35mhnhNfJ8YHI+ZM3H9CGeAYxBwohhFgbJJQIIYRYVzhSdZ6d90zjsC5O7IiQmBIeGrUCQ7LejcpSnhRzJNvEW2MZ4h55wo4bpRjQnDbCTj4GU2I0cQLJWIRAzEyN5HpqUBelhRjuP57en11q7j8X78X9yaGRGHXZz8HOdVNTmzU1d5R8H+qD50AomRg96Yb+YNwXIzuMPi9H/JZ/5d8YhfwcIxqDHIMaAxMjMZ7bnznPWNwocCoQIlIp0QFCRHIjemLsVIgmIQaeEZKS+kAY4tmnvC7GR4573SA21f758Sppbu2y5fL8IPDQ7ybccKdNaSfaJemjlD0VAGhP7zvRh/33w7PIf78gkhTaMhG+qvO22MjM+BhjLPHM4yPHQvBD9KDekucfj7pb3KdjLFB30+MxzhEI+TtO1MoTyEhi3djUuqxAJ4QQonY0/LaTfi+EEEKsMYlBjyGZZbQnu+HN1tqxLXbFV9WjJIVdcAz6PIMVkYIcHrFDn1MeDJ6ZaTf6w8DM2V12AzLyiPhX7jk/N5UYzW50YjhTBgQLQmCKCSPbDa3EWyEbcmUkdRoHi4bBxv0x3qfcmEOEwfDKDcnAa8Vfsxhwy3iK8AwYxbMzblSnniyIAiHQ+Pd44MxgGBaM6vHTXpahKP8Z49DriXpAoEGM4P3LgfsUxKZiOKWmuaUrQqpqBX2SkkXZc/pIAeqtkJw1kgD7M1JO+tjsVCJYTY0n9ZF4KS3viUCb4FnAc5UKE1tMlNnrgvde3munIIKMh6hFP6E9+Zt4eZ/lGgIJhv4k5fc+leQ3QdgriGPz1uD9l/5VricE96VfZ9UFz8nzIlJljYmVUni+rLqgrhAmmlt70ivZTHtfnp5GcJxO2trHLKFLCJTxHIgkXpcxflKBhGv8vDDOp6eot1L9yMeEP3NLW29N+7EQQojS1PkCbvlPZSGEEGIVwHDAs4Cd6MSoPxcMluaWTuvedokbSqV38GsFu+HsDmP4ZRpRbnRipLZ17YqyZYFhNDZyNJ4t67mWA6MQo6itY4e1tm9Lr54FYwtPDHays8pYDpS9rXNnGGB5YACy4837JN4Qq7tk4FSZ9u5dUaZyd89HTh+MHfys04i4R0f3Hmvt6E+v1AYM+slRr39vg7Wol8XQ/+gbHd17U4+f8sVDBK3h0we8b48uK/LUgqbmTmvv3GEt7X3pldJEKNbIiRAPivs1z8nztsaYKO9+paDtxoePeFsu7TcIO63eBzt7L0yvZLHgdXnQpqPvrV5dIpYyTnnmXFFTCCFEzVHojRBCiHUDgz/Zmc/2WCDsJvEkWRuRBEh8WSqRKfsLGFfsHueC0FG4xwoM2QK8Bx4huV4tsePdFh4T/q/k4gopeHyUAoOxrWN77KyvRSJJDM4IOfJ+sZFB0MHLCcEC4WJ1qKxdS0FZ29r7rcn7+OqV+yyJ90QSurOVYNwQJsVzVSpUlofPIy0dadiUwm6EEGItkVAihBBi3UjyfSQ5NJZSZ8TmE+aylrBzjUCQHy6AiEG+jXzjL3a/3cCJ3CoVGqTUSV5+h/q6RChpaOTY18oM6uT+y3lCUBeN1t6VenmssrHGMdCRtHINhbFKSPpIc3j8NIVYUrvy0l/IJULoR+3BKwNPon43vrtzxcDa4HXk47fe+0wi6G0hfNwgAEVYzSo5ZtOn8PrCIyfpC7UXzoQQQuQjoUQIIcS6EUdr5sTnFwQLTrxZayJ3R31+ngwEDIQSRB6Ek6Uk+RSa3SiNEJJKxIzwKskxwtK6aW7rjq+V3D+8VkKgWl4swVBr6+i3lrZtIdBU9DwlCHEg3mN7CDIY1xsdykyeGsJ6+FoLMSAxjrvCQF4tcQFxpMnfg5CuFjyFcgXByuE9eAbqprlltQWZ9YFTulZHJEnHdmt3CJRJeNXWqz8hhNjoSCgRQgixLrAbG8lO88JLMJ4bWsIrY63BUMFYz/MGwUCKhJwz4yWMpTpranWj143RxLNkheICv1/ib8KodmOK+1NPeWXNIylPQSxZHsJMyJPQ2o7x25Ua2FUIJv7+yWkebSGOtHfsCKEEj4e1CPOpBZEs1tsAESnagRwSK23nIDGOW9p6on4xjiu7T3lQvyGWeH2H0OPvV00YV+Dl5RnCY8Wfoa0zySWyJb0h/FkjX4o/X4haDflzxUoIEau5zVrb+tI+1e33lUgihBDrgZK5CiGEWBc4QnZq/HScDpFlrBd2VbOSma425EyJE0kmBuP7LAqGLQZyKSOJHCyczMLJPnMzyTGrS5+XE2b4Uh9hJ9yb8Ivk+UsnruT+U3HqSOGo4fLuXzjVA9FjJTv+hRN3SHbLe0foVJrvJFlS5CwrvADxn5eB98O4JJSHnDDkYKhUECMRcJxektFOhA2FsOP1uLoQipEcFTsbOTmWr5MQqha1B4Y3SU8RjsjTwnNxSlEx1F+lyVyzoD1pS96LvDshYBLydabsWZztT5QnQmyiz7aEUNLShoHPmFhZ2eIErPHBOHbX3zy9muK3amxss2bGnPfZamFMJsmWlwq1CHhJsuMd6ZVsaGNOvYkjsTntycdC4YQgyl9yPEBhTDAe6pMxiXcSz6fErUIIsb5IKBFCCCFWGQwnxAWOUcWQnp9zI9oSMQNDKQymEA8SgxlDKbxQyhQwuD/GGqe/YGxyAkzh4z0MsTP3LwgT3en9q9kFx6tmLsQkjjsNkQZxwJ/r3KVF+v4Y1W6AJsZ0mqCSsKQthT+9G8pT40Nn6iQxnM81mKNNvD14fo67pS7IdcJPACN+rYSSxZB3g5NnkiN6z4o9i6Hs/qZpf/L+2tQW4gj9CmHqfIXkyCGKTiGIJoJTiJbzC97y57Z/1GI6JhLRss37QE983XL5XIQQYpMioUQIIYRYEwo7zHxb9NEbtm7B4MWASr6ujEX3xyhb/BY1uX8254oA6dfF7w1n3mpxGWrz/huRJXVSsj6Wtsd6CSUUNOlCJcoOReVNylDLcmxWFo9ByKk/UB0KIcSGRkKJEEIIIcQGglCq8eFjSQhKEasrlAghhBACqs88JYQQQgghagZbWEm4hhBCCCHWAwklQgghhBAbCkI4ihPynov8SIQQQojVQ0KJEEIIIcQGgQSqZ05OySGSgNY3+tf0ghBCCCFqioQSIYQQQogNAiflcGpKnlBCThJORmlo4jhlKSVCCCHEaiChRAghhBBig4A3CUfLWp5HSV291dWdv8fwCiGEEGuBhBIhhBBCiA1CeJTMTRcdM3uWQtiNEEIIIVYPCSVCCCGEEBuA2ZmJOBI4PEoyqbO6ugarb2xK/y2EEEKI1UBCiRBCCCHEOkNOkpmpEZudnrD5+bn06rmQn6ShockaGlvSK0IIIYRYDSSUCCGEEEJUyOz0uM1Mjdrs7GScWLNiFhbCg2R6atimJodtbm6Ki8nPiqgjiWtjizU2kshVCCGEEKtF3UJeEKwQQohNx8LctM1OnLbZ8QH/19JkkHUNLdbUscMaWnrYnk6vivMVDPu5qSGbHT3m9vpSI1/9pTQkXh0bOhw5RRqbWq2pudMaGputjn2o+vr4WsfXqLuz9Yf3CHXPV+6B2DIxdjLyk+QfC1zn92+zto7t1uovIYQQQqweEkqEEGILMT30og0+9UU79dAnbT52ps+lpfdi2/GyX7Wuy9/qBpzyHJzvzE0N2/Bz37Dj93wiBJNimqO//Ip1X/Y2q2tQf1kMgsbUxJCNjx612ZlJLoQgUlffaI3h9dFm9XxtarOGpharr2tI/5JcJOM2Mz1+5ut8ieStBTgSuKWtL0SSpub29KoQQgghVgOF3gghhBBCVABCx/zcbIgkgNjBv2emx2xifMDGRo7Y8Knn7fTxp2zg2ONnXkMDz/vPjobQMje7vEgCDY2t1tzaZU1NbekVIYQQQqwWEkqEEEIIIVbEQoTO4EmyNFTGf7bAKwmvIbSGHCTnvPxaIfSG31+O+oZma27rtcamdoVACSGEEGuAhBIhhBBCiBWwMD8f3iSReDU3p0gtqLP6hiZrbe+zlpau+F4IIYQQq4+EEiGEEEKIFYAnyMzMhC3gGVJG2Ewl1NXVW2NTi7W2bwuhpKGpNa4JIYQQYvXRJ64QQgghxAohOSvH9DY0NKcCRm1CYrgXoTacoINI0taxIxLDSiQRQggh1g596gohhBBCrABCYDimt6Nnn7V29J85Fri+vjEEjeLjgEtTF78fAkl9kzU0tYUHSUf3bmvv2h339R+mvyuEEEKItUBCiRBCCCHESqmri2N6ETN6tl/mr8uto3eftbT3RdJVxJS6eo4EzvY2OSOONDRYQ2NbHP3b1Xeh9fRfZh3de62ppSP9TSGEEEKsNRJKhBBCnF+QX2LkiA09/WU7+t1/Zyfv/+82NfhC+kMhVsJZb5CGhhZrae2xju491r3tYuvdfrn17bjKtu3y186r/XXNOa8+v9a38yr/vSutp/8S6+jZY80tXX4fvFJW4pEihBBCiFojoUQIIcTWZmHBZidO29ihH9nJ+3/fDt/5L+3o9/6dDTz8KRt54U6bOrXf5mcm0l8WojIQNwi9IWdJQ2OrNTa1pa92a2zOeHE9Xm3x+5HrJDxQJJAIIYQQ642EEiGEEFua+dkJGz/ygJ1+/DM2+OTnbOiZL9vIC9+xyZNP2uz4gM3PTYeYIoQQQgghBEgoEUIIsaVBKJk88biNvXi3TQ8fsoW5Gb8qYUQIIYQQQmQjoUQIIYQQQgghhBAiRUKJEEIIIYQQQgghRIqEEiGEEEIIIYQQQogUCSVCCCGEEEIIIYQQKRJKhBBCCCGEEEIIIVIklAghhBBCCCGEEEKk1C046fdCCCE2OdNDL9rgU1+0Uw990ubnptKrZ2npvdh2vOxXrevyt1pdfVN6dXVZmJ+z+Zkxm5satvnpMf/3DBet8OlTV1fn/1cf5alvarOG1l7/2u7/bkh+oUpmJwbs1MN/aqcf+yubmx5Nrybwnp0Xv8623/qL1rbzuvTq6kMdzE+Nep2M2PzsuP971utj/sypxVRJ1Eldo9U1tlhDS5fVN/uroTn9YW2gTYaf+4Ydv+cT/v1QevUszdFffsW6L3ub1TWsZn9ZiH4S9THtr5mJqKPMOqGfNLZ6fXR6vXT6v2tbJ6JWLHjfnvJ+PuLjjn4+aT4pxfUY+wx7/q++0fs1fbzT6lu64/u1ak/614KXa25yKOaGmJu8jOcsjSlnXUPyamyOuanB+x5f6Y+1w+tldjrqinFAuRYWvL4y50qvM+ZK6ou5Msbm6tXZwhzlGkvHZjJfLS4XnCkbL5+z6hvbfIx2pHN5Y/pbQgixeZBQIoQQW4jVFEowehbmp7Eu0iuOL4oxWhNR49yF+hkjZOK0jR992EZfutsmjj9ms2MnwhD234jfSxb97dbYts1a+6+yrsvebK07rrPG9v5UGCjPGMHQXvBnjkX8ImYnTtnpxz5tg09+PgSbxVAHHRe+2vpv/Ki/59Xp1XzCCHBDriLRwOttYWE26nF27LiNH7rPRg/90KYGnvYyDvp1rxOEAadgbDS09Fhzz0XWccHLrWPfK62pa681NHUk719mvZRi3YWSQp14f5j1fjLm9TH20o9s6tSzNjt+Mq2TtJ9gqDa1Rj9p6b3U2vfc4nXyCq+T3d5/vE7oz1UZ2G7Yh0CTGPMFon+60bf03l72uVn//ZklfxPQhpS5odG/uqG40rIxfsJox1hOjfeoi6L3OUOdv4W/J0ZpvGdthEbKEfVCOc7g7xX10ppTLzMhjEyd2u9t+iMbO3yvTZ1+3ua9v52tK7+H96mGVu/j3Rd4W3ofv/A11uL9HQN7pfPTSoh69XZDIJk6vd9GX7jLxo89bDM+LucRTLz8Z/A6LYgjjL/WnddZx97brG37tX69zZ+hOanzSscjYwDhdGbSpodftHGvqxgDXl8hLs9Nxu9AiISUxeusdfvV0f/bdt1gTZ2MAS9LTeuMcnkf9PefGTls40ce9Dn8hzY58JTP6UPevuNnygV8BtT5OGnwcjR5e7b2X2ntu2/2efVaa/AxG/1lBfO5EEKsNxJKhBBiC7FaQgk7igOP/JkNP/u1EDoCXxg3de6yXa/5e7FoD2MyhYX/tC+uTz34SRs78oAvrAd8YT2N2uJra8SAoo8eN7bqiAb1e7Kj3Ni507ovf4f1XvVuN072pL9Umoljj9jgE5+zkQN3pVcSCoINAsWS93UwdBKxZ/ldz5Ztl9u2Gz5sXZe+Ob1SPuwSjx990AYe+EOvmyNuGI1HvSY72Bl1gvBEvWCAeFtRTkST7sveEmJSc9e+9PcqZ72FEt6fOhl84rNuqD7q9TGVGKl5dbKon9BeiEmtfZdZ7zU/EYIXIkpF+HvNeXsc+/7/5QbhA+H5BBil7XtutV2v/rtu7PXFtQRElUkbffFuG3nh2yHszE0M+m1mkzL6WGhs6/VxcY11XvTaMBjZ/S8X+gVG++SJJ2zy1HM27UbzjPeZuZkx78vUkfebRUQfbunyPrHH3+uW8JJCfOB6NSAozI4ft6Pf+XdhIBcEBIQMhLudr/xbbrQvrZfh/X9jQz4PTQ2+kIgs/ncF74hzSft4KijVN1LfN1uPj/vOi15X1phcOQs2efJp7/d/YyMHvxPzWdTpGa+u4jI6XkbKGuWk73m98mrbcY11X/HOECwa27cnv7sSfAmOJ8vI83f4vP0ln78PJvNCQXyLJXqJMeBjMvrorpvSOrs95opaQJ3Q904+8AdeX0/FWE3mK+opo1xQXE+MUYSTzt3WdfHrrefKd1ljx45ValchhKgtDb/tpN8LIYTY5LCYnRx42iaOPZwYJkU0tvZax96XucF/WSxmy8bvxc7wxLGHzuz0x26/L+Zb+692A/7CZHfZF9DTw4fcSPq8L7D/KMqR/D67ooWd5Dz8Z/47LMbZ1Z0efsn/9kSUGUFmOZJdzwds4sRjZ8rHK1zYi7xMziHec+qcv8l7EQLTvusGr78r0j9eHu49fvg+O/Xon7ox9IUwenGv5zrvHc+dC3WCZ4EbTog9U8kO+NTAM/6n02k7JsZJJVAG7kfbRnmKIAyK3fOWPn8fN3xqBQbpxNGHbPDxT9vpJz7rffaZeLYwxMvtJ2mdzE0OJh4oo8fDaMTDZOX1gRfElI24gU994GlAe4dh6M/deeFrIvQJjw28kvA+OHHv79nws18PAQFjG4MXUSBe02NRrpnRoz4uWsJLopSIQ33Mjh2z0Re+Hd5Ppx7/Kxt+5is2+uL3wwtreuiAzYz5OPI6St5n/Ny+yb997M94OaiL0RfvsUn/O4z5hrbeEB8rwss1NzUaAikiLOOyUC8Yu50XvjpCoAr1wng/Tr14PU4PvpD2c9o0SwgsUOjjs+E9wXwxPXzY23Yi6d8NGNWV9e9z8LmJsiOmnvb6HX3pHu8zR6PuYn4oWUY4W076Cu1MWN/kySe9nY+nHif0vfKIfnT0QTt53++HWDk9eLDM+gLKwryF546Xw+fJKQS1kUMxVkP4rcLDhfsM+Vx18sE/til/vhABy5qvYHE9+Vzu5WMsMO/hWUS5EB0bmjvS3xdCiI2J/N+EEEJURhgeuNc/51+THVmMutNu/LI7OnH80QinCCNkhWAAsIM+evB7dvrJz4XRVcl91hu8SIafu8NOPfaXNvLCXV5X+6POMCQqgb9FEBo7dK8bfH9tpx750zCOk3CGzQFlHX3hO9FPhvffEcIEBnilYLBODR7w+r0zwquoG3+X5IdVQp8jdCvpxzPx/ejB70fOmzH/GuERkwWBZ9F7YsT6mKD9uZ7n2UHOB0IaTvzov9ixe37HTj36Fzby/Lds3J9h4vjj3u8PRJhW5KxwQzXGQFbfwTDFaPZ6ZNzgiTJy4Ds28PCf2NCTX4zxU0uiXrzfUR9RL+Mno38PPPQnUS+JZ8TZsKmy8d/nWSdPPmFDz34tXnio+A+Sn1dIeMZ4PQ48/KkQK6lz/h3tVjE+/02PxXhEoF6JkDg7PhD1RT9CDAsRaraC+oJCnQ08E+Np4ME/TuZLRL4KwAto6JmvhWdi4knifS8Ekgrx8jEWZkaPhYiPGCSEEJsBCSVCCCEqhhwNYei6oYBIMvTsV2J3FAMy06BbCf73iABjL/4gDICC0bk5SEQkjKDBp78YOQcwjrheCzCIJ048bqef+OswrDFUN37dJDv6Yy/d40bY5yNsBeOp6n4C0VeOxT2HnvlKeCPVQljD04NkpNw7cu0cecCGnv5yPENi8JWuczxc8CRpaF0adoPQEKLLo39hg098JrxTEEcS8YGyV9OebjxPDobgQv8bfv7OeL9aER4wU0MhEvCi3hEg8NKIeqmyL4b4derZaMup04kQWymIJDOjR/xeX41+h7GOF0mtoI0JeWosw+sNQmzzeYHQJHLyILLUAgQrRDLEpeH930zH1sraAQ8ZyoRH0NTpF7hp+pPaQM6lpo5d8iYRQmwKJJQIIYSonIXZcNMOkeTpL7nR/m1foB/lB8nPqwWDzA2LIVzT2aXOCA/ZiHB6BXVC7g1ypxQnka0F7IZPD74YXhTjR+53g2tpjpGNBMYu7vcIA2OH7wtPjJr1E3CjMIxQN9aHn/9WYoBWa+ghlMxO2MzwSyFM0b8pe3gFlUFjS7c1tvXZ4vw9BSJ57eH7I8cJ39faKAU8AfD4Gn7+m14vP0i9DGpQ517WhZmJyPWBdxCCBiJSpV4MWeBJMsX9D3wnRJ9KxReM/9EXfxDhTAgJtRDQFtPYui3yKDW29qRX8kHMCLGN+jr6YFUCUCbeLgh6hEox76zIe8P/dvLEk9FPEL/9QnK9VtTVWUvvJRGelDUehBBioyGhRAghRMXEzvL4qcSz4YW7jFj9c6kzTonhlIamjp1hUHByRLw6d0UiyMhtUiIHAcYXruTjh34URsBGB0MMD4RTD38yjOtSu9e46xe8Ds6tm91xjZ/5L6W/ncVCuNxjeCHM1NoIrBn0k7HjNvTs191QvDdCFih7FuTOiTpp7496OLe/9EYC19z+EobiqSTcJIS16g13PBIImRp+9huRm2Ql3giRi8FfWaE3zd17rLX/ihBSVhP6BAIVoRR4f9SqjyDCkNuGEKqJo4+EcLeY6NvNHUvbEVGhY0eS26S+VFLPxCtrGPE1BI6Vh8nwNwURl3uUEluS8nZmlJe+5+PRr5OjKNoy8gLFX8Xz8HPmuVJQXzMjR8OzBc+hfJHE50yvlyiL19M584LPocylScLW/DmTUJ7RF78XIlm5AhOJghHuJk88ZeSeyoREsuS9IW9U8Xye1lNSxsIR717OtK7ITdK26/qY1/wHcU0IITYySuYqhBBbiNVM5kpc/9TAU6mRexaEDJIJRk6CIuOXJJJtO6+3vus+YNtf9su2/ZZfsP6bPpqcHHPZW6yl58LYOeaED94jH5JtzsVCu8mNh6yFNp4sGEXJbujqwMkWnGBSKpnr3PiAG3d32NBTXy5tVLsBwf1IiLn9lp+3Ha/4Ddt+88963fy0dV/5Dmvbfk20Ec+Fh0o+iScFxglJdVd2usraJHPF2wWX/oEHP+l1ki+S0K4YpF0Xv8H6b/mY7Xj5r0XdFPoLIQ7UaYQa5RlzbhgSmkTdckoQxu3y0L+mbfTAXYmYcI7A4vU7dsKmhw/aPF4wC+V7frR73THespIRY1gzZggTwrBdTRB7eCZESY7gTsTJMvBnZbzjScMY95ukP0ig35HsdYmIQTu6wdx16Zt8vP+sbb/tl2z7rR+PdowTivbc5oZ0a3jSlAxhoi29vzBfYZSTMHUlhMC1/xsR6pLbX1IICem54u3Wf7OPxdt+0fvdx6K8fdf9ZFznOOrGtn5cXaI/IzghBHRd8ro42ng5wYvktAMP/Y8ItwoPmRwQSXjW7svfajtf8Zteb8mc2XfdB+M0o8aO7d4WxyPcMb8vMgbG4j6t2y7PFOqKmRp4NkJ2+Jp3X47hbtt+ddTLjpclbVqYz/uu+5D1XPUur483xnzR0NQec0rMgd6OjMO+a37cmvsu9f5XYXJhIYRYQ3Q8sBBCbCFW83jgE/f/QZxmE7Hvy4ARiHGz3Y2Oltg1T7wjFu8wYmiE0UseksP32qmHP2UcKZy9A1oXAglHEXPcKjvVxWB0zk264eWG22IwavC4IHdKIuacBaOE418x3ljcLwcL/AZyTuQY35zCMn70ITv+w0/EaRgYqFnUuaHac/nb3JB8i7Vuv9INwC6ro35SASgMW78XZZ8aPBgGFslx56cRXjLqx/+ufdeN1ne9GytXvosLyfVlQFhb9eOB3bgmwSqJZ0cO3h3/XoL3ifr6Fuu59set2w0t3jepE07vSASa6C8kzxw7HsLOqUf+zPtijpeA3w9Ba+crf9Padt0U7VwSPFGmR+3Inf8i7h35cBZTEObivRaiTOQd6bjw9jCSk1Of2vzHc5HThDYbP/qAte28Ifor4y4LRBm8bE7c99+8vRmvybNQ13hbcd/W/it9DF1pTe3bQwQ767mQHC2L0DJx+P4I5cgfP/TdNi/Pdbb7Df/Imrsv9EdaXviizhnvh+/4p+Edda6AlIHXE+3W6+3IcbBN3fvcYO6M/n7m/RBf/D4kso0EpP78jM+8sUJb9l71Ptt244fjuOVyoax4up1+/DOJeJrZT+pDPO6+/O3xaureG2IMdXy2fhaibNyP+QPhJsKmXvpBiMccy8uzIirmQb8dP/aIHfve/+lt9JLfK9s7Bq8MRBmOH49cHtHezJne/7z8CFJ4foR31jNfteFnvmYzIWAtfTbEkZ4r3hkiRuuOa9Or+ZB7hzE1ceIJ/9fS+zV7W3Zf9lbrufp9IQoVz+dJPc37Fx8DPndFXXHizcQpmzy1P+bD/pt/Lu6zks8eIYRYL+RRIoQQW4j18Cg5lzpf3PdY+95bbfutvxgiBLvp9U1tieFxZlHNt/WJ8OC/X8jjgOGUGGMZRs3CrJf7SjceL8gUKsK49Ot4JCx+sXONCzrx98WGHnWAkNN1yZusbcc1S/62+BUu5SV2Q/H+YMd45MBdXtwMo9KfH6Ox95oft94r3xVHDbNLjVGTHPObQN2Ei3sLoQDbw/OGZLAIQYlBXQxGymwY1+Ex4EZMOayFRwnH2kadvHBnGJlLwFj1Z2RHuveqd7kxfLX30yRcpSAcQdJfWr1M9JdtboB3eLt6f4l6XtpfeJ6WvivC+KX/laaURwlw/+Q96GNtu28OEbDr0jeG+NDcfUGEHCBmIOg1+3u2el9FBGtq3xF9MwuuY/zSN31ghbDSc+U7rdeNUQz3roteG2OIOmnuvdANaUIbdqT90d+LlxvXLf2XhajiN/TyH+Lh03c4F/oI45+/L8fLwP8gxnueR8liEKMYm9sQ69xAx5OBsV3cjv6P+F28ExrbSXTb64b/ycTgzxUWW2J88qzn3KsEJIMlKSm5OjKFCS9Hs9+v+8ofs75rP5CWNxEmzn0PL6//m+uMq+h/Ue/7vL2ujbbhGXLL5XVIKF6ctnP0wex5wWnpu9TL8f5od+Zn+lkIfIV5IeqtIebJENG69oRQhgdb5pzs78vRyk1du7yMV/mF0uLpyP5vhhiblVyWtuq65A3eL9/j9XRFjKfi+fxMPUUZfV4ndMjrJTy7vKwtXr+IJPX1i0OXhBBi41Lep40QQghRBizucVHH6O284JVhVPjKOf1pNiys2T3Frbx9902+CM8OC2AXmsSxs5EEdOOBMBW7++SxyPH8wMjpcMM3DMkd10YegtLUhVHSvudmN1Le6wbPNfHvLOYmh0P0wEDcSEwPPh/eCHn5ZUK82/dK673mvWFMUUelwHhEMMBwi538EM2WGl5xZOqpZ8JjqVbgyYSHCoZ112VvDgM0jGQMWsCYdSMR47DVDXsElFIiDaFpiFDbbvipEBYJY8C7qeeKd8SzMZYwoAtCYrG4iQjBz1r7rw6xD5EF4SZLBKV/YgRPjxyJHf9agoFMmBP9GuGBpJ3L5ewADHD6dI//TVPb9pgLskCkiSOalwhYOfizThx7NEJv8p4VAavjgleFRwh1XJZwlBKikBv97btvSfKTFNo/A94fTz8SLidiZNG84HVX39wV3hoRttJ7sV8q7XFBPTV7HUd777oh08OO98EbKOqgpLiNSDhlnDCWFyrIeON9mvG6W2Y+LwaBKcZD/5Xeh31ul0gihNgkSCgRQghRE1jc453Bgr/zwttZIac/WR4W03iedF74mtiFzlxMLyzYrC/8IzZ/A4I4Mj140A2T5/xfS0USjCmSM2IUFnZly8brEqOO+mFX3S8k1xeBZwLeEBEikRfGsMZggE2eejYEnCwPJ4xpchYQhtTcs7yBWIDfI/9Cz5XvtqaefdF/isF7YnrwQCKU5ISjrAjEADdiEWg6L36ttx9eO1Uafd7P8RDpveo9tu3mn4ucHniGlCMyFIMo2bbrRuu86PURsrRkDHkdzM9OR9hGtldS5RCO1rHvFdG38dKgrsoFsYS/xWOmriFHJMVzYuJ0hHMsiz8nJypNnHjMIrl0TlgKniCIS3iSrCbkI8HLb2aYRLpLc3/gfYFnGW0fY3sFdde243rr2PvyEG38D5OLi6DeSCCLCJKLVw/9glOM8uYN2rSpc08idAghxHmChBIhhBA1ATd6Fu0dF7zS1/rliyQF6uqbjcSvje19/n32Dm2EnyCU1MLwrTEkGOWkldmcRI0Y1ggkiB15XjOl4O8Jm2jbcZ0bLNm734TmINRgIG2EOuJEJHbTabcsCKEht0q7P9dKQRxp3XldhBolXiVLwUCcJVxpvvqTXjASyXtCKMxyXi8rwg1jvFByQzdWAKEjlDHCueqyxhDHbQ+Gd1atYKwjOpCUOMJ/Vgh/z8lA4U3UnB0yxgkxHPO7JHdMBgv+jFODB7zfHfBxkP37hB4RPoWXhJcgubga+Bgk9IzQqsSz5dwxSZvjkYRnCKE8K/FqAcYAcyb1T5hNMfNzMzEnzI4tn1eqFLTP8t5vQgixtZBQIoQQonp8wU9+hfY9t4WbdSVgMDV17vW/3+mL/uwddVzDEQHKdsFfQ8gNgVCSt1sfosDe22L33R8wvboyMCbjiM2OnemVc2HHnWNQCQHK8uBYaxBJZoYP2UKWS7/3GTw0MFjLzalyLnUhXhB2grGZBTlRMK6z8q+sFHKQtPYn4TQblXo3tDl2mDJmedlAhFfU0OOIfBkktCUkiTapCB8PkesjxxhH6CIfB8lBl2VhPsRCRLo8gYz3QnBcyQlRlYCXFyJFJJPNgHxFhCy173tVhWOAsBhvb053yqo7wq2mx3KFynIhRCxLiBFCiK2MhBIhhBBVEwlcyaew7dL0SgWwu0ry0sjHkBd6sGAc1sZ/G4skH0DeiUDsFBMiQk6DasD4beq6wMhPkAWG4Sx5KIZf4h/p1fUDAxGvjoWMsiBykPwz70SYciF0J5KTZnghJadvjNXEgwJjtKkTEa+88KB1wcdQYnznhO/4sJkbPxkeGrWi4NGQ59VTDiQybmzfEbk6Mr3R6D+IO+X0af+9iZNPJF5VGeC1Qn6g5t6L0iurB0cfk+AZb5gsEDfI3UGenkq88IB6J2wxBNgMOD0rz8utXEi0Sw4kIYQ4n5BQIoQQomoaO7YnR4GSX6Qa3NDDWyIvtCE5nnN8w3mUUK4zYUEZkGyRGH8SP1ZHktOixY32zHweCwtuII5FAsf1zlOCgTY9fMjrJDv5Ll4gzV37KvZAKoCnR5yukiGUWIQeDNt80ZHRlUAfTzwQVjFUoybUW5xKkpM0M06AqZGIFnmJEKrwcPKxWzl1fo8diVdEZsiQN6WPrTzxo0AhYS1eVXliUGPrtsi5UfVcVQYkoI2yRHLnIhCG23qtbce1/m1lIklQx1HVyUk8WeCFQ1hgLt5N6huaQmDzb9KL50Kul0jGvAG81IQQYq2QUCKEEKJq8A6IUzmyjNUVwpGneYlO8ZgIkWQDeEsshuSRsxOnIiFiFg3NXWHQZ59OsTLYOW7qucDqW3LCFNxAJAwoEZPWyfNmYSFCJTitJO8kDQzjODoaA60K2FHHUMzyoMCThfAHXtUS4Qc16N+rTV19fZKjJKesiTdWbfoFOTZIxkrIT1W4sY4IRVvmhgx5v17WM2huNkSBOcZiTpsTqhLeK7lea7WDo3tnSJ6bIVrSPrQTQlNUQBU0NHfHvJkF752EA+a1eV3UOaINfTwLvGImTz8XzyKEEOcLEkqEEEJUTS332MNYyjv9JBKUbrzQG062IGnifE4uDAx5RIFaGNoNeKd07Ap3/SwiL4IbaOwkZ4W8rA0LsQONN0d4MCyhLo5nbWjvx2JMr1UGRl6IdFkG9kJiJG40D6TVhRC2LpSd9N+rCSO/8KoOxjxeDfljxMd8jP986PuEv0VemhyPKk6IKefY8lpAyEuSH2RpuRFq8KoKT5Ac759yCaE6cpRk3MfHACJTMg5z6q+uIakX+k3GPfAKGz/ygI0dum9Zrx4hhNgqSCgRQgixscCAqdJwWGswiOamRt04y0geSf4FDCLCE2oA+U4w9Bra+tMr5xKJLwlTiKSd6yOUkEdmZmLAy+BGVZbBGmEHfalhVh2c7kKiyaxTYzCWIwFwnDgiNjQ+TvLChcqFU17wfohjhLNEQu8jjR27rKGpssSpKyHCgCaHYixmkYzj7oqTuJ5DfUPcL0v8OTsGpihUenUpLduutEbE3KykrX6PyeOP2/Bz3wjBJOaWZUQrIYTY7EgoEUIIsbGIxf7mEko4hnSBEzkyjAd2yCOsgF3sGsEOclNHTm4PNxDDMHJjcV09SsZPpWVYKpTU1zdFndQ3Vm8kcrQuuS34KhIQqjYbdTHm66sTS0hmPD4Q4sBS6iK0hNOnIh/HKkOOnpgXcsLxGMOMgVqUhb5PIlzGVaWQiLul77LwcskCD7Wxw/faiQf+0CaOPRyhdZlilBBCbBEklAghhNhQsFAPw7cGYSprxdzkiM3PZHst8BzkJqlFfpICEW7SlH0/xBEEChIwrlvIiRvq0yOH8+uksTlON+KUI1FrFtyoHdtkRmydj4/28LDIOxq8HMKLY9qf3bK8SThOusVIylvftPpCCX0/EgnjfZEBoTKNbdUlMq4lDU2d1r77JmvtuzzqKouF2WmbPPGEHb7zX9npJz6T5CyRZ4kQYosioUQIIcTGAo+SWKhvHq8SjgHNy0/C8+AWX3XCy0UUwm9ywXhZV0PZjXU3EBcWMkKRgDpBCMsIFRDVgVA2O37amz+n7jcsPt7PjP3KIA/H7OhRf/alfR+PFcZNhKiswfIXkXJ+fjraIxOedU3yyJSJ13vbrhutfd8rrKkj73SuhXiu2bFjdvrRv7Bjd//fNvLCt3PDi4QQYjOjFYoQQghRJYTdZCctxR4qJKmsoVBCOM8Zr5siw3IhMWbCeFk3Y3nB5qdGct8fEWXoma/Y0e/9ezv87f9f1a/h/d+MU4eWUNcQYQmJcXyekLY/X7OIutiqApU/cyJYZjx7XZ3VNbVFyEtVx/GWSQiFhJ5lhgFZHBs89PQXM/vzSl/Hf/CfbeSFb/l7ZcxB3tZxYhO5R5YRoRpb+6zzglda1yVviKTRefBMJM0de+keG3j4Uzbw0Cdt7NC9uXOgEEJsRiSUCCGEEFUSxlDOznFyKkttj5aNcB6OUK7LMvjcUF6YTcSb9fIqcTs1TtrIeX8M+fGjD7mh+GUbfPJzVb8mjj9u8xFycS5xfG0YiZtQKMHon520meHDXlcPxs794FNfsFOP/aWdeuTPwjgdeOh/2MCD575OPfrnXh+P+d/mHVXdUdO+uGHwvka/IjdIdMAMyOGRKS6uAogGC3OzUa4sOClr/MiDmf15pS+SrBISk5UPCFEoxMIQapd5bh8vzb2XWPdlb7HOi1+fJJotIa5wulAyjr9kp71fDj79BZseelGCiRBiSyChRAghhFhF6vBqQNCoIqRgKX4vjD48A1bf5tu0UD8RbrFphIGFOCll6tSzNnboHht5/ttufH7JTj3yF3bygT+yE/f+np344Sfs+D2/Y8d+8B/t2N3+4uui14kf/a4b4PdbnPxSjPeVusb2TVQf5YNIMD83mTx3jjfN+QhzT30jY6A8LxoE2NYd11rfdR+yjgtfY41t/aX7y8J8eJeMvHCnnbz/D6K/Thx/NA3HUTsIITYvEkqEEEIIsTVx4xAjkdfGhpwuEzYzcsxGX7onDM5Dd/y2v/53O3Hvf7Hh575uE8ceiXANdvHjuGOJAedCdVAnqpdzCY+StvQf5YEnCflKdt/+v1jnRa+No83xjCsFOXHonyfv/307+cAf2Pjh+yOZbZ5HjRBCbHQklAghhBBiSxLePE0d4UWxkVmYm7KxQz+wQ3f8Ezty57+woee+brPjJ2X0i6rhFCGOIV4peJE0de623a/9+9Z3/YesueciBlT60xIszNvoi3fb8R9+IvIQxTHCQgixCZFQIoQQQlQFOUFiOzv5p3Coiw2wk9zQ6AZfGqK0EXGjkpwOJ+7973bs7v9kkyeeTHKLSCDZAmyMOQHBI/IZVUh9Y7v1XfMTtuf1/9C23fiz1thexpHG3n+nh1+0049/xk49/Kc2Oz6Q/kAIITYPdb6406exEEJsETC6Bp/6op166JOZx9W29F5sO172q9Z1+VvDgCwXkiSeuP8PbOipz0c8ejHtu260Ha/8TevY94r0SuWMH3vETt77e8kpCkWnODQ0d1n/LT9nvdd9ME5oKIfZiYFYrJ9+7K+W7G5SB50Xv8623/qL1rbzuvTqyjl+z3+2oWe+5nVzNL1yFnZlt93wYeu7/ieT5Ig1AMNj5MB37Nj3/s/Iy1BsWGMY7XzFb1j3Fe90w6Y/vboU8giQCPL4PZ/w74fSq2dpjv7yK9Z92duWdb1fzMLslB2+81/Y6Ivfj5wbxWBsdV/xDmvbce2K+uFKIT8Jz9Dcvbf0+yzMR9/Am2Ps0I8ivKWY/hs/Yr3Xvt9atl2eXqkSf8+Jk09GQtuRA3fZzIj3ndUOU6irs96r32f9N/2cP8dl6cV8IpzCx/vhO/6pTZx4POaBxdQ3tNp27x89V77Tmrr2pFcrp+CFQAhHMR0XvMrH0U/HiSxZkEB00uvzyJ3/0qYGX4iyLwbBoKX3Etvzxv/NWrdfs6L+XAmIXiTc5USmrNNoWvuvjISprf1XpVdWh4aWTmvqvtDHwL70SmVEYmGf33iu8SMPJMcCTw76s2Wf6gMx/nousm7/vNnm46eB+W+jipZCCFGEZishhBCiapRRdSn5dYJg1L7zBuu69C1uRL1t1V4Y1YiDqynGVArGPMlaMThnho+UFkncuGxs2xZJNqmzvht+yvpv+ZjteMWv++tvnX29/Nes/6aftbad1xvH4GbR0NKz6iLBulDobjVNmrx6kCS1Y8+tmf22lq+OC15dtUgC9CfGUtclb7S+6z4YYlv77lujP+WNdYS16aGDNrL/W9HXMxMMCyHEBkVCiRBCCLGKcBoHu9vrdlTvhmQhDUo4P51a8V7Bc2X0wHeNBK7Z9VCXGKd9l4bg03P1e+Ikkv6bPmLbb/l4eEHtuO2Xw+On8MK7Y9vNCCU35CbwbGjp2pJCyZkTjuIo6BzDnXreMI7UhZC9zYT3SU7F2X5V5C3h1Xnxa60Jj60cT5GCWDL4xOds6vT+JBGxEEJsAiSUCCGEENWCkZCzk42hgHFQHApQHW5kzc34l3m+XQpGY31jbplWHX9bjPFc44m64HWeRv9OnXrOxg/fZ1ODB/xfGXXg9dbQ2hOCB+LI7tf+lu185d+2vmvfb+17bo1wLgSP6HeLoL7rG9usrrHFv1+ntl8v4hjcNqtv7qAi0ouLScbMwgLjcA36HeOPI3nz5gXE04zwyM0Bgkl7eKz03/yz1nP5262pe18y52QwPzsVRwYTLhhJitei/oUQokoklAghhBBVUo9hmmMkIAiEqFFDoYQcIHOTp9M8NEVGB8ZyQ6s1tPX7t+vlOVBnTR3b0939pcxPj4VXxcL8uTkvzg/mI//O5MAzuYYyuXg6L3yN7XkDCTR/JoSR3P4lzoJAx/9lgPfG/NSI97uxGouW2TS2difeOzntRjlmJ06n/9qs1Flr/9WRf2T7LR+zBvIh5YlUXucjL9wZebRiPhRCiA2OhBIhhBCiSurdsK1ryM4JQcjNwuy4zc+Mp1eqJ0IISiRRxFipi93s9N9rDharv3+u0ep1Mjflr9U3WDcWCzY7fsqmT++3uYnB9Nq5EG7TedHtkbi0qfuC9KooB4TBxs5d3v3pe8UQ6jJr89Mj3u/WQKDD2ydEg5wxMD8TgudWoLGtzzoufI1tv/ljmZ5OCQs2M/ySTRx9KDPptRBCbDQklAghhBBVgnFQ39SS/utc2Emdmx4PL4pagYE1M5F95GYSftFiDW68rJtHiRuITR1usHo5smBHmdNw5mdqVyebggWOTX3JZsaORzhWFpyqw+lRfJUXyQqpb/Cx2JMKFEWgLXqdc2LUWuTJoO/jGZR3NC+JTWcnT6+Jd8uq43MOJ1mRr6T36p+IxMNZbTA/O22Tp57z/n8ivSKEEBsXCSVCCCFElYRQQvLMDOOA4zPnpkfiKN5aEUaWG9uZIJQ0d3qZur04WTvra0GdNXb0p3WydKnBbjphB1nH8G5l8KSZHnopRKIkV8a5IIy0bLsiRJI8A7ty6rw/NIbHSl7umM0O9Yd3Q3hTLSEJ/yBHxvzM6gsl1DNjMFcomZ1I+sEWSW5K3SOOcuw3CYh5/qUs2MzIYZ+7TmwNgUgIsaWRUCKEEEJUCaE3JDfMNEDdOJ6bHEyTGFYPwsv89GiEcGSBwZJ4uLiBVr8+H/MkEmVXuaG5I9to9TqhPjAUzy8WbHb0WBjJeJcUQ06Xpq491kiuh1pTl/SNOvrFugloq0sIJe07ktw4mV4lGOpHbX5mNL2weuDNFeOwuTO9ci6EnjEvJALq1khuWtfQaK3bLrfWHdf4s3Ns8FJmJ075c5/eMmFHQoiti4QSIYQQokpi59gNorxQFwQB4vI5KrhaMLBmw8DKFhlCKGndlngOrNvHPEJJv9W7oZhXJ3jEzI6zs1x9nWwa3FDHUMxLZkmb4RERJ7fUnFBKkvbYsh4lTdbYsd3rsS3Xa4bQp7mJtQl5aWjtTcJQMliYnY6+EPk6toZO4tSFSNXaf1Xy3FkedjMT4Uk2P6djgoUQGxsJJUIIIUSVYNxiGNRlupubzU+NRlx+LfKUkNdjdmIgN5SH3AjNPRe4wdKSaaisCf62iCQhluTUycz4SZseOex1U7uQpM1AJBPNMdLrmzrilScuidIk4R87Ei+OHK8ZBLqZkSPhlbXa4BnU6OXJEqaSMKCB5PSjhfn06taAo4I53jor9C9J5DydKxYKIcRGQUKJEEIIUSUYt0moSbab/dzMmM2MHqnJaQ9xasrQS5GnZCl1EQLU0neJ22br+RFPOdqS3f3m9vTauSCQTJ/ab1ODL6RXBCE5vJS/oTII8yoIdHUNOd5d3u+mBp+PPBmrDZ5mTe14uGQnNSYEZfzwfd7m4ygn6dWtAAJt4XUuSc6mMZ+/ancKmBBCrAYSSoTYwMz54mn05IN27PE/tAN3/xN77s6/Y8/c8ev++rX09ev27Lf/tj3/3X9gL93/721g/+dtcvgFX4iswdGHQmwFFuYiVj5yRlQBsfnsojZ17U6vnAvJS2eGD9v4ofvSK5WBkTE9dNAmTz6VaVhRDnZym3su5h/p1fWiLpI6chpGnsE0NXjAJo496t9LGIAzR8ZWVR8LEd6w1bwUyqKuPkTLlm2XhmCYxcL8vE0cf8ImTz0bfXA1IU9HU+fuCMHJArFz6vTzNnniSW/y8yVnB3FG/toy4UZCiK2KhBIhNhgsbmenh+3UC1+2o4/8rh17/A/s9IGv2MjRH9rYiYdsfOBRfz2Wvh61sZMP2+jx+2zo0J028Nyn7cgj/68dfvB37OSzn7aJwae5YXpnIUQxCz4+EBarTyxYFwZRU+fecP9fArkpxk/Z+LGHI4Gjv2n6g5UxN3nKpk7tt5nhl9Ir50KYS1PHzhBsNsLJJi09l3id7LG6xub0yrlwTO7Eicdih/98IQmtyRaxMJbjNKAKw0LIXzMzfMgmTj7pfbo4B0RqoG5xC5Xx19p/ZXhzIJwsZSHExoljj9j08MH02upQ19RqjT4Wm7svSK+cC0IN4TfD+7+Z5BzaIp/X9L3YsMkSc7194tjkHE8zIYTYKEgoEWIDgXs+4sfJZ//KBp77azt94GshgkyNvmRzs2O+hsrY/fKFyHwkdzxlE4PP2vDh79mpA1+xgf2ftZPP/KWdfO4zIabMTW+dzPpC1I6F2NXNS4y6EshFQG4QjIAsyC0yNfCMjb74g8rczn2sT5x4wl+P5+QnqYskrqWNxBUyP+vvxRG+lc0dCDYtvRdZY2tfeuVcqAe8Y0aec0NxcjB7jttSeBvF8bXZYSHkbZgefCFyaKyYEOMGbPTg9/weB/xzociz0JsQz53oe1vYgweBsMXHQOQq4fSbDDiuG9Fy7KUfVjYWy4QcHRyZyykw2aFAzD/jNvbi3VEWkrtuBQgxZN7wp0uvnIUcSuSQqf3x10IIUVsklAixQcBQQ9AYeO6zduKpP7Xx00/aHEcYrniHyZcms258DO230we+akcf/+8hlgwdussmBp9L7inEeQTGShgpWZ4eDqIDu/DVGumNEfJyURzvmgVG6szYMRt6+os2dXq/j9OVhftMDR10I/j7NjnwdNyrGHZqm7v3WduuG3MN8Wzq4n9Z4OGA0V5pGAent7Rsu9zr5UIKmF5dhN+X41rZUR89+F2bnxyOa5USJwK5sZl3/O66U1cXHj/1TSS4zah074OEhNDGGPPls2Cz5Ls4+pANP39H4pGypB7xnpqJhMJbWpDyOm7u2mctfZdZQ2t3erEI7xvTpw/YyIHv2MSxh73aEZVW3l8YH1GfxaLUIkjo2rbjOmuIU2CWjgHGMkmNB5/5so0feyhHBC0Tfy7KwtHbKw/lQUmjDqoYN/73JMkllAjPqOR+59LQ1G4NLZ0+J2fnbRFCiI2ChBIhNgDsNJOLZODZT9vgi9/wBU5tErth3CDADB78hh1++BN24uk/tbGTD4X3yYZfKA/7IuvYi2aHnl/6OvaS2ZgbERmLMCGK4SSacPX2BXoWkdxx6GBioCzTp2LcxNhc+nsci4lHSev2q90eygmtmJm0sUP3ulH0VZs69XxZIT+8J0kfh57+cnijzI6dTH9yLniRtGy7LDxKyoXddwSWzHAhB+GB41QXQnioZE6q8zJdYa1uKObtIGO88x4nH/gjGz/yQHhFrDRnCb+PRwoCAx4VU6fJ1bQBT9VAKOneZ/XeH/OS7SJMUQ+Txx/3+i/jGbzPsntPUtDBJ78Qp6hU1lZbhboQ6Fp33hBhX1niBCCmUcenHv0Lmzz1nI/NFfRxxqTPF5MDT9n48UdtZvQYF5OfFUGCZ3L1tG2/xouSI2B6G04cfsCGfV4YP3J/fG6vrA1TgWRiwCb8mUZeuCuSR69E4ERcQ7CZ9v4X3iArzd/i7xWeOkcfjBdHMGdBziJeeQluhRBioyChRIgNwOiJ+21g/+ds5Ng9K1rYrIS56SE7ffBr9tJ9/96OPv77NhNiyQZeTH/lU2b//NfM/t5PLH39q79tdvfX3KI4X5LfiWoIIaCxLYSMLDAQ8PCYOP6Yj4lSxsGCzU8OhYGUZ0Q0de219r23WQOhJplH87KrP2uDT/y1nX7sr8Kw51ouqRF86pE/t6GnvuhG9GEuJj8rorn3ohAk4r3LxQ03jMr6puzTeiLZ5KlnI+Fkpckmo05232StfZelV5aCIMB7HP7uv7bBp74QRl7JeikCV//Tj3/aDn/rn9mxH/wnG3KDczVDKirFTXhr9vpobO3NNZoxeMde+pE/z2dsevjF9Go+/D6hSwMP/g8bO3yvXyi/3rYybTuvt+a+S3OPpwbG8uiL99iRu/5VhLTNL8nrkgGCgI9JPMMO3/Hbdtz7G+JGrrBQV2+NHbus58p3W0NLV65ww9wz/Py37cSPfs/HwJcS4aZMwitl8IANPPRJO/iVv2cn7v09Gz/8wIqO3kZoO3Lnv/Bn+qc+fr5icxMD6U/Kg3mUZNVHvvvvfM54zsuUIfL5szf7PNDYsZN/JNeEEGKD0vDbTvq9EGIdINzm1PNf9K8PRq6R1WZhbtKmRg/Z6LEfxYKvuW1HutO7wRYtj/3Q7MAzZqMZC73uXrOrbjK75GqfxbJ3ws9Xkl3OpxN38gyjHwOtY+/LwvOAkJSy8XuNH3nQpgaeClfzYpo6d1nHvldE6Ee1kOCTRXuIAkViXn1DS2J077jWDaDyYtzr6uriXuQHSXZ+i3DDEq+u6dMvhGjAMb/JbudC7JDyd0NPf8FO3P/7Nvjk5yP3Q0vPhT5uOpK/X0R9Q1PU69zkUIgv1Fsm/p7To0eShJJDB+LvOCEjjGcfiuG+fvJpN1i+bCfv++82+tLd4TFRXB8FOOmm+/K3Wvelb8zNkZKJl2Nm5FDUN14rS6BufM4gNIk2jvwabuyE98bJJ+zU45+2kRe+ZY1edkIMshLIUv88F/0xxKhS3iKz0yHMjB76UeIZ4cYn8xO5JhIPjDqv0pkoKz/HoDv54B/b6cf/Kjx1whvFfz7v7da280YvL4JEOXNEsiM/euCu6Ct8X0z7rhsj1wT9o2K8LngektdOe53SzllQV7OMg6MPxFe8hUh+GfXodcLfTQ+9kDz/A78f4TZ4Ariln94hB39/PI7weqLPLIv3N8b7iBvws+Mn/N/n9mfqFmGwtf+KRASokjFvd9o/q15IiNq28wZr6b04vVIaPMi4DyIadZjPfIzX8cP3xngkV1jS51qSkD1+Y3Yi7jN68G479fCnbOCBP0y8u6K/TYUYSIhZg88fWcT49vrmlCfKwt9kk8w55O0peEbVN3rfZ17xtk881eir3j8mTsY8j2CDQIJQOHH0kZjL+JwnFwiiXF4o4FlS8fbJL4YnyMzQiz5OH7Xh/Xd4u3/T57+n07lnwcvRGIIzYxqoFwTOoee+5nXyRzFfcexynmjU6PNH71Xv8bF0Q9nztxBCrBd1C6T8F0KsPb4AnZ06bcee+GMbPvwdm55gEZptBGF4YZQ1tW33185kgcFCenrYZicH4j5z7J7m/P1SMFwaraXzAuvccav1XPhWa9/mhudGihn+898xu+tLSZhNMfsuNXvvz5u98X2+es7fLTwfmfZF7uBTX7RTvnDOEt4wMna87Fety43qvB3tLDAcT9z/Bzb01OczxQaMyB2v/M0QS6pl3I2Vk/f+Xhi+xbuSiAD9t/yc9V73wdwEoVkQynDqsb+y4ee+7g+T8bGHAev9nxwjuIXHKS3+a4WcDhiJ5L7AAOi+4u227YafsbYd16Z/fC4YZ+SKOHb3f0zCVjKM7gIYHYhXjYgQbkgVjPqFudm4D7kGZjA8SoioiBOdl77Jtl33IWvfc9sZ464sfM4YO3K/nfjRf4k6yoS6aWy3lr5LUqGkwcszEzvIGH0YPzte/uvWccEr43myoA4w/vB6GDn4nfj7UnAfxAES5FIvMTeFceYvLzP3w2MEQ5XcHOeETURbtlr/bb9gvVe+uwxD0fG/5XnYUcdYx2OgmP4bP2K9174/DOJqIR/LwMN/FsZ5vnDk87S3Jf2RpLgNCHMYyt5/+RuMVMKw6JvhCZH2a4xpPBg4eYRnOqf/ed30Xv0T1n/zRyOHx3LwPox3vAzwuCjuy9Tz9pf9ivVc+c7y6nkZjv/wEyH+ZCWz7bjgVT7uftq6LnlDemV5GH/Mh4OPfybGb0m8bgiTaWzfEaJfeKIURLao76kQDBiP81NDXt1Jf6O+uy55o2278Wdi/OXBXDJ+2Mfavf/VJk4+sUzYXdr2PrZibuCkJMZWCJFMTAiYU16OkXguykVYX/wshbmMMiFMIADnEaKct/GR7/5bL98DIbQE/l4FATfGYEtXrD0SMTfdWPF6QViKcUi9hBdMxvwKPm90ez313/oxa40wJG1yCCE2NvIoEWKdYJd26NB3bPDFv7HpcV8UFu3UAcnO2nout+59r7PeC99iXbteaV07X24d22+09m3XWXvfNSFwdGy7Ib42NnfHfTCqsrwJzsEXebNTvuibOB5hOPwdfx+L8Y1AwaNkLMujxA3kq26WR0kG8ijJBqMGY2ASYy/HMOU6Mf6EO3DySLyGXoyd5CRm3//O71NI2kregUzcAGB3HQGDY3yjvoqe4wxerxgmCA4cWXr2fQ+m70velBJj2d8Dwab36vdZm9cLht6KcINnYWY8vEqmTuaHAWHkYQglZTwQdTQ7dizEHPpR+95bI2FrnkiDMckOP+VjVx0DHiMrl6gXhJCTUYfxnoW6ifd/KQz4CIMK0eXccseOttc5ng6cfpKXM+Ysa+RRkkJdzLmBOz182OuwRNJW6sF/jnBwtn/489MvI5eEG+yL6jFEkrbtIejw/PHzc8JJkmOs2/fcHALMsvg9NqtHCeAZQhnpJ9Qfz1MK2h1vJfrAkvHoY4T5IanPRf1tAU+L5qjXth3+mRRixlKYDxB38UhD4CrlIRZE2/vc4P2c/l48BhgXIU4ghmWMJdYBtElT995IIJwLAs6xR6ON56KNC8+GIJfOT95Xkz64aG48Uy/eDyfph/niJ23Q1LnTtl3/U5HYtpRwI4QQG4Xs2VwIsaqwoJgZP2ZDh77lX49mLnJYSHfuuMW2Xfoe23HFh2375R+yvoveYV27XxnXO3feZt17X2d9F7/Ltl/5k7bz6p+Nr9su+3HrueAtIaQ0RN6BdOcnh5nJARs+8r3IkTL40h02OfQcBUx/KsTWgJ1ZhA2MmepIjmCdHfVxmyNgJAZRr/Vc8U7rvPh18Z4rEqXKBCEV74aeq9/jxurLKjbgyWlyxnjJMfJKQfLp+Sk8F0qHDnLSRce+l4Wo09p/VXjJrRo+7WFkYtQuKxqvA4gUHftebu17bqldPdDv2vqt86LbrefKd4UgmnhdnfsZgBAQ3gfnwTyP90Prtius+7K3JqdBRUhd6c/ESkDQSwTAUnlx6mKM4X3Sfdmbw6NnJV59KwVxGA+P0rl6FsJTZuLow5F8NS9kphoQSfBw6r7sbSGq1eedRCSEEBsMCSVCrAMc0cspN+OnnvRFSnHCtiQsBqFj+xU/ZdsueY+1dF/sl0st7nCNb7XOHbeFYLL3pt/0rx8ND5SWrouSnfcSBhAGztjAo3bimb+wk/s/a5PDJG4s4UIrxCYD4ZHEju27b0m9Hio3ltidnnHDaCFc3XPAaO3YYT1Xv886L35thCXUzCjyuQDjml38vmvfb71uFJfcMV4Gdp1b+q8yTqfJ8wgpRWHXeflkrxiKXdZ33QcjHACvoMQLoYaGq9c7XgTNPReHYICXy4YKKVwEiXe7L32zG/DXx/xdTT0gxDWF+PIK67v+Q9bs/Q1hgF38c71pkuTAkceilEfPFoKwEUSjbdd/2Np2XBOCXanPw5WCYFnfzHG3TT4GSswJKXjdkdi156p3h3ibiDe1hHHWGXloEOIYC7kQxuXjNk79KaPsKyU8bfx5uy55vW276aMR1rQaorEQQqwGEkqEWHMW4njeoUPftbmZkdj1WQyL2qa2Hbbzqo9Y5/abVhReUKCxdZv1XPBmu/AV/9j23fJ3IywH75KSCxQvB14up5//kh1+6D/ZxODT6cJJYonYGnB0b/cV7/CF+wUViiWJiJm4xI+Gx8JysJu9/ZaPhziAC3y8b0nRszSMYUSS9t032o6X/bJtu+HDIT5UA8YMddNz1XvCK2X5MJUi2Lkm3K9Mw5s67L3uA7b95p8Lwz6SlFZrPHmdIkSR16Rtx/W269V/17bf+ovW3HsJb5j+0sYCcaTjwld7//iFxMMGg7mCvkHdNXi7dV32Ztt+2y9G/geemWdv6toXIuFiSBYaoWTL5InZSiCWdF36Rtt9+29Z266bQ6Crvs/Vx+czYkffdR+y/ps+GmFe5YBw2nvNj9t2H8Ot2y5P277Kfup/n+T26fJx9Srb+aq/E+UiLHI5EFoZO4g2Sb1UKV4yHhtavA9ebL1Xv9d2vvI3ygyBE0KIjYNylAixxpD4bPzUE3b6wFdsbhaX2MVCRJ01NvfY9svfb917XhMLl2oWLBgkzW27rMvv1dTSZ7Mzw5GXBMMmD4SbGbLpn34ydmYRbSoRa6pGOUoqQjlK8gkXcH9+cnpMn97vdXVufoflQKAgXGLbjT8dHhHs1mMQLAfjiJNG2nbdZA3+/ZkcGGdyAZQHRhBeCP03/Yz13/xzcc8QbmoAp8q09F4U9VPIOVBqnjiDG2d4znRe+Bo3+K5cYpTnwakZJCht23WDke+FhKxz4wMrrpOAe3X4PHfJG237rR/39vmIl+WyxPgse/5c2xwlBSKnSPv22Pkntz65albizcff4znSf8vPR0gTIQ6Fk4c4LSXJs3EgyYexiLbt14S3zbI5bRDBNnGOksVQLyQjJvyLNuTo3NmJ0/GMKyXGYt8lIcb13/yzMS/E869A6GLMIZ527nuVNfi44xSbmFsrCBULsdPn3u7L32a7b/9fIrkuJ3MtKwh7eZmf6H9dF78+qZcZQunSnEwVwpzAHIkYSvJdkkGvpG6EEGIjoFNvhFhjOJp38ODX7fiThVNJzg5BjMDW3ivsglt/y1q7L4nFT21YiISt5B8ZPvJ9G3rp2zbDKTslYDeoteti673gzdZz4ZutpfPC9CdrhE69qQi8gCIB5uhRb/al0zu72BxlGcbeShaubkxw/Cj3zjIiORYTT41E3KsOEn3ODB8O0Wfx+ADEHQzsxg5CCioQCTD8ZqfiSEvEmLHDbpgNPOOG+tDZ5/J6of/HCRi+4GfHl5AddoEb2vu97vrDKFrp+ydtM+Cv4zZ9+mCcIsJJMDOjR8JAivmg0Gb+nBj67IRjAJFDBCOx0Z8dUQDDqva7s26ou+E47XWDwTp2+F43Wp/39iChrJcrrZdGb2P6UIg/u2+KHCwYsclRvCsL3cEYi1Am768kphw/9rBNnngykldGzgSvs8Vedxh+CGRJvVwYnhitO64OsYE+3dDurzD+V26UURYSVM5NDvt7LjVWEQMJHcCwrC2INLM2M0bSzkM2eewRGzvyQAgGiedHYbxR/83+7N1x7GvrzqRPUPcxpr1OvAHS300g4W0k/Fwc4unt2NS5J+osEZNKQQ6L6URYnMGIL5pT/P0oS6PXO32jWmj35MjdjDmGfscJMN73q8L7UyQnHT3u8wzj8Al/PRnH4tIXSbbK7yR4nTMOm9pjzmnpvcRatydhavRB+j7tUU1YHf0umRdIlvxSHKFN0unpEeZAcv+QT6YwL3h5fN5BkKS/481CiE1L76UxVyEE4R1SicdcJGzmBJ3xU/51ICmL1w3Hl9OH5nyOol2K2ybGZJPP/x3bI4SPuRIRjvmSubL242WTMO99aHTQ7MXnzJ552GzSx+Cbf8Jsx14We+kvCSE2MhJKhFhjxk89bief/Ss7ffAbixZjCY0tveFJsu/W/9U/R1tjUVRLMNSmxl6yseP32eBLd9nE6SeSRWGRMVqABVlL18Veptda70VvtbaeK9KfrAESSsRq4h99YZi6MRDHq85MnGMchzHihh+x/o1uADR37XNDjdwGtVjgLoQxnhixx1PjjNAV3j8Zi24ORRnq3MjAAG50gwyjbGVeEpVBSAbCBSdcYDAlIXgJUS+NrV4XbiS6YYaBHoZQkYG+chALZsI4nHUDdnZy0BZoEzfe/Cfp7/jbeP1jlNY3eRncYMYoxICNHB81ni/XgzBW/fkRTBAlqftz+mUdRnJa/527whhNnn2F9R/CF99s/jqrGK8DvCeYB+IEJY7Ypa/7ODynz8Vc0JzMBW3bor9xfDDXaw2eNJSlcOJV5P2JMZCQNJmPgVScQKCKsBkvV/SDGkE/TOYoL8fE6RCvQySZnz2nP0KMSQS8Zi+PlwVhl3DA8y7MhjE1O2N25IDZ/ieSr6eOm53214C/eraZffy3zC66Up6wQmwSJJQIscaMHPuRHX/yj230+P3plbM0d+yJ5K27rvsF/9dqLWAXbHZqyEaP3Run3IydfNhmp/Pd7FkEUa7khJ13Wmv3pWGorDoSSoQQQgixGZieMjv8gtkdf2329ENmR180Gx9JPEuams0uvdbsV/6x2cVXSSgRYpNQ7RaQEGKFsCsTLswZxM5VU3kx/pVTF54rhNNsv/KnrL3/emtoyj+ekt2jqbHDdvrg121g/+dtcmi/zeMKLIQQQgghzKZ9XXTwabO7vmD27KNmo0OJSCKE2LRIKBFijVmw+XBrzQK31qwkdqsBniKdO2613n1vTPOPlPBgIaZ78rSdev5LNvDcZ21q+EDuMwghhBBCCCHEZkZCiRAbCLxNIgxmDWnbdp21dF0U+RhKs2AL89PhWXLyuc/YxOAz6XUhhBBCCCGE2DpIKBFijSFJK6EvWczNTtjUyItxPG/WqQurQVPrNn/1WxzfVwYknRw5+gMbfPGOCMMRQgghhBBCiK2EhBIh1hjygTS17vDvloa6LMxN2fTYYRs7+cg5J02sJggkDc1dkdW/PBZsdvKUDR/5rp068JU4clgIIYQQQgghtgoSSoRYYxqau625c28c71cMXiSzU4M2cvT7Njc95P9e/URgcQQpxxyec7xknTW377SGJo5DXTpNUK7p0cM2fOT7NvjSt8MDhjwmQgghhBBCCLHZkVAixBrT2NxjrV2XWGNLT6YIwYkyoycesPFTj9vczEh6dZUpOiW8ri45qrit7yprbt+VI5bM2fToIRs+fFeE4hCS41eTHwohhBBCCCHEJqVuwUm/F0KsCQsRrnL4od+x0RMP5pweU2fde2+3HVd9xDq2XW91ZYfFrBze//hTn7KB/Z+zmfFj6VWzjh03W8/e10co0OBLd9rs1KklggqQc6Wt53Lbd9v/ai3dl5SRFLZM/vx3zO76ktmxl9ILi9h3qdl7f97sje8za25NL64iPPf8nNnEuNmkv2amzOb834vro77erMnbqa3drLUj+b5cuM+s9wPuPTGWfM/7FW6PcsX9G5v83m3p/f37DAFrTeDZpyaS8nIk4uzs2bogooxyNTaatXhZ2zuTulhJWef8flEXGXXN/akLPLJoe+q7xb+uV11sVgr9LfrzdEZ/9opu8Dak7Vrp0/5qaPAf0ABrBP1g2tufMcFX/o3n2plx4a96LxMv+gD9jT5B39uMcJQo44k2mWJcMQ8UeeoVxhfPzBzQ5PMtcwLtxDWRDX2bOXV8NO3zhTl2cZ/3eqUe6UfUKX2JuXe9oGyMTcrMfEt/WNL/va83p2OUcq/kc6dW0EcpZ/Rbf/F5sPjzC+IzLO2zi8u6nvVbazgO+P67zH7/X/v3w+nFFJ710mvNfuUfm118VTK3CiE2PBJKhFgHyPEx+NIddvSx/2ZzcRzw0mGI4NB/+Qds2yXvttaey9OrtWdm4oQdf/KTdvrg17wsZz1YWnsus703/W1rbO23Uy98yU49/4XcvCl19c3Wvfd1tuf6X7aWrotrs/hZLaGEKa942ovi+v9llZvfZYE6eMIXQd8ze/C7Zgef9X+fTBavgOHS1W124RVmt7zW7NbXJ9+HYbkM3B8j8MgBv7ff/75vmx31Zx4ZTN6XcrG47Oox27nP7KbX+P1fZ3aB9wkWnNXUdVZdAPfMuy+LYuriyQeSReEzj5oNHPW68GdgEc9iGPFix16z619h9tof87qgrB3Ll5WycP9Tx8we8Lp4yOv6+SeTup72hThgBLd3JXVx5U1mt73B7JqbfeHt74mhUyl5dVEA4SDpKNVR6n3iLVb4DMWGNJRqv0IdH/c+Rl9++AdmB54+t475W/pW3w6zi+jT3t9u9X7dsy0RqJZrx2qhjAg3Q16mZ71/3Uc/e8T7xXE3xsaSn1FZjK9OH3e925O+cOOr/OsNZv27k3642uWsJWHE+7Mxrh76vj/vw8ncN+YG1+I2pv/TNt19Znt8rr3kGrMbfJxdeKXPEb3JGFjJc9e6P+ZR6/fJuh/PnfXs/B5z6WnvPz/4ZjLPHnre59jTydwLhTl872U+b70smWcvu676OfYMXob5jOfPLbO3OWIZ5fzuV8yeuC/pD4gmCIZUGp8LjMmLr/byvjrp/3w2rmXfp5xjXqaDPoc8dLfZI/eYnTjkdTuUCCY8dwhQLclY5XOLchbKimBS67JWMifm9U3I+tvFglWBEEq+Y/aH/8a/LxJK2OS47FqzX/pH3l4+VjNCr5dQqsxCiDVBQokQ6wBeHFOjh+yle/8Pmxh81tfIWQJEnTW1bbfeC99qfZe8y9p63GBZBUaP328nnv5TGzn2Qy8XC5sEQm923/Br1r371TY5ctAGnvuMDR78G19PYKQUUxcJYXdc9TPWd9Hb/G/diK2W1RBKEDYe/aHZX/93s+FT6UXn6lvNXv+eZLG5GHbJnnaD5TtfTP4ODwfuwfWs3chGdvZ84dfb7/e8xcv4cTdmLkwWrlmwEP7RHb54/xuzF548u9sZHhosxNL7s1ji/uxCxW6nL94vdQPp9neaveptyW5VJWCMffXPkq+AscDO/Ef+blJ+vEEKUJ5jvgD++l+YPfajxGilLs7s9BfVBWWlbbjH1Td7W/24G3SvzC8r9zrwjNmXPumLbv+KETOZUdexeCzcn910rwuMhXf8VCJQ9e9Kfm8lIEo98gPvF7+flGPxCpi2Q5T5qNfJPjeiqtmxHRowe+C7Zp/5r+mFRdCu7Dh+5H/y5/H+k9dnCiAWHDvo4+QTZi8+530mFTn4W8S6H/+FpWVlIY8h/rU/P2uE0wez+nPUsZeh4MXU1pGMD9oRA5LrqwFleexeHxPfMHvqQS+jl5l+QD+jjOcYQYVx4eXEEKPvYoxd5IbIWz+U9DvqdSPDWEck/fZn3YB3Q3PU+2Lheefweigy+grGE/0D0YQ5h+dmHOy5yOzm231OeKtZ387k90px+oTZPT73/M2n/f2KPoMw5C73dn7/Lyfz7XL3KsVxnzd4n2/8ZXphEZ09Zte93Oynft3Hs7dVOe/D/fhsuOsL/o+0z7b5PINo+t6fM+vwPlAAbyT6E3P4c4+l3hn+rOGtkzWH+3Mzb9Hft+9OxhJ9qRsRapkxmQfz44vPmn3axz1jtfA5u8s/G179dr//B5N/Fzh5NJknKPOJw8kzIERHf6C8aZkL/QDBhH6OgIx49pYPJEIEc2817VaKEFu9HWjTx+9L+hKfXfQjnpefnzOfpGWlfgveX4jpN/pnwhv8c3zHnsrrtwBtSn394b/1svlX6guoZ+YtRPvF9UEZh/1z5nHvH/eyQeHzKf2D65Szw+uTz5NrX5Z8du26ILk+5GuHv/5vyd/xzAX4O8Yuawu+Xwzvy3zc7Z9VfF2uWXb6e73/F82uuS15TyHEutDw2076vRBijahzIwQvDBY8U8Mv2PyML4SWbE/4lbkpm5kc8HXHeBwp3NTGaTm1A8Fm8MW/iZwoJJFdTENLj3Xterm1dl9qTa29/v59Nj12zH/vtK9/0oXeIhbmp339N+5r3V3W1L7b1zxFRtpKeeyHieGMMVcMu6lXuRF0ydVeUDcWygV3a4zw7301WVCx68WLRQyLIAzVwkLqiC+avuXGyzfdiMC4xMshRAy/B6JBMSwKWSCyCGc3CSHh2IvJIo2F++JwAO5BOb7wh0lZ9j9x1kOlOASiQNzff8ZCdHwk+X2ege9x5eX+ixeB5YCBxgJx/+Nn64KFI4YwRhfGAu/Lwu9uN1y/+MeJoBA7m/6+YWDn1AVGCGEzLDzZyWUhjZs4913cZvz9S/sTo+crf5qINtRdIQQpr64L95/w+1NmFrnUPYYXHgYrAS8FvCq+95WkXhFOCvUx5s+JIX7b6xMBbCX9rRjqgrb+jht5hfsXXrR9R2rshYHjRlspqJfBAb/XlxPjCxGG+1BvtNsNr3ZjpCXpE9QTosPX/sLsTje+XqC/+e+X6s/MR7QNP2fxzzg86WMAI46+hhFZjWhUDO+DcUMfw0CkvLwXdVboZ3njIvqC/w7PUxh7LzyVGDQIRxg8GMEbDdrsvjvNvvzJZDceLx/6G+1VbMQvJp6ZtvH5BkGFNkcEY4wd8rGE9w1jAeMTozQP2pR6pgyn6feL+iPjm3nrJje4GU8rnVsWw/jkfX74rXPfgxfthucSXnKIPuW8D+2KWIuYUBir9BM8aq68MfkKzI93+rzyzc8kdUL9xBzr9ZY7hzPHpvMK78McztxAH+K+iLMrhbakL3/f53oEE+qDMtPnt/mzYwwzr/D+Tz9kdsdfm33X5wjGNc9XEAmz+gPPQT/gueg7ePvx2cLnFZ+T4WVUpQCxmHgWv/ednzf7qs/XeJBQR/S/EPdK9Vsva+Ezkv5F/TJvP/fo2X5QjQcPY4J7ftPrj/vyfaGe6cN4XhXmVdqAMffFPzK755vJvEx/ib/xOh/2F+PzxBF/Xn8xlhDMaX/KjpCLNyV9qtCXmXuYg/Ken7qhn1JXhb/Je9FmeGSyfijHM1UIsSpswJWDEOcDdW4ztlr3ntsjF0hDS7qwKyISpo4ftZHD37eB/Z+1kaP3+DrFFyM1gHtPDD5jYwOPJqfWFAk1DY1tcXQwp/Pwta3vatt+xQcjJIe8JEvwxcHk8As2fPQHNun3Lb7fhgYhgMUQIgSLLRazd/jimkU2C3wWTHmLnyxYDGJ44ELPIp2FJNeAxSyL/M/7Au37X0sMOgyWldwfuA+LO4QWXMnxdqkaLwPlRLhgMUiZ2DXE9fvrf5mEaQz4IpmFZ9n4PVj4PfGALy6/7l/vP/usLPAxDL7lC9tv+8KbumYRyWJ8JRTKzOIV44nF6/kKfZi+R9gKu8/0E0JX8ASifhDF6CuZ4kgJaDNEpEfdMLrri4mRUfBiqRYMfQSyz/2B97UvJ98z5lbaD4C/oQ8964Yx4hsGHYYufW0jwfP96NvJ/FAYVxhSlUL7UI+HXkh2+Ll/NffbbGBo44XG2KcuqE8ESTxPCN+iTxTmnXLgdzH8EYUZP4gCD3wnGVu1AqOa+2E8836IOXzm4H3DfFbs5bMcjGn6AN6JiDJ4ezzp8214ydUA6vh5/7z6hs8lZ/rt0eR6JfB8fL487HMJny9sTCAOFT4rawXPz+c7Ag31jGj1w2/6e/652b13Jp/BiCN8rhX6CHVJ+9NvEFUo00YUW4UQq4pGvRDrRF1dQ4S39Ox7k7X3XRNiRCb+gY1YMnToLjv53Gds+PD3bGbiuF+ufDHB8b5zU0N+zzttcmi/2xZLF1JNbbussbk7ygkNTR3Wtec1EQrU0nmB1dUvdQedn52wsZMP2ejx+2x2whfqmwWMSXbg2Ik+4oYGxhXeBezOrkgUWAQLLRbALMjwSGGxhfiAAYer+91fT3b1KzEGC7DQPPx8YriyG1ZpWYs57HUw5OXF4+RH3/IF7OeScle6IAaeHUOAUCMWpRhxLOgxjBGMMAxWYsgUw99SXnY4eZ9q6nUzgyBA/eIRRZ1jhLBDTew8/btaAZOxgtiFMcd7VHs/xgiG7B1uJDHuMGJqIWrQH46+mPQtBAm8NTYKCEy47SNyIg5iwNUKjDlyBO291CLJ5/lCCGTDiQcAwjPzLgIvonc18yL9CEHjwe8nYi4iN322FjB/87mAqIUggycVogzPUM1cCIwjxigeZwjq1YoPzNfUJZ+L3/5C4rVSq88bxjthUQglhXml2udfDJ9bzH0F0YONBQQpQrJo2+UgtBPvnEq8iYQQmxoJJUKsM4S39Ox9XZwckx+usmBz08M2fORuO/bEH8UpNJMjL9jcDAu2lS0oQiSZHgpBY+jQdyKx7LmLkroQQSgP4TdnqfPytVjfxe+0zl0vs6ZWXzxkBNrOjB+Pe+OpEmLBZoCdowFfSCEGYFhhtJ3whSbeJdVAvSKGYKwiBJAElvv/8I5k8VaLxSBlZwcZTwGM2FrAbixJBHFJxjg48FRtyopbM4YhhjHhOBgy7OixqK8FLOZfei7JJzNWI2Nms8GYox885/0Bbx3ykWAQ1Mq4AwxS2hDvHcLZKu0bGG/sICMYsANOX65FP1tMeAR4H0NAq9XOejXwfPR38hIxZqsRH7MgHIpktiThXWmi680O3hSMf4TSb/xVIpzWyjuBdkLcwisLD6VafLYhNJCThjGAQIAoXQsxswCiwP0+Rikz3mCVEn32SFJGPr/YVFgNEEjYQEDUXZxDrFpoOz57qFu81RB7mL/KFXq27TTr7K0u7FIIsSmRUCLEOoMo0XPBm0KAaOm8kAvpTzJYmLPJoWft6KO/Z8cf/0MbO/FAnJqTHDFcxuIqRJJhGzv5iB17/A9sevSl9G/PQv4U8pG0918XX4vhWs++N1j7tmszhZ0I6RnabyPHfuRr1FqEg6wB7EbiAkweDgzLcNNetBAmXriQmJS4/cKLf3N9OZdcEsKyE8nONjuGxYt3YpAz79+VxGyXSuaGmMMOKvevVcgJC+x7fdGOAVssktA/McbIg0Hc/uKykqCv1GKS50aEYeGO8UpoUvGim/uzc1d8f77nGnVRaoywIMaVGs+gWhvdmwXyK5BL5i9/NzEIigWC3DqmHenT/rOSfdrrFaMjclt4n6vUewcREbGF3f9SXhXR5zLKWxgf9LlSeQ3YCS+IlesNY+Dhe5IQhlxh05+FZyK/SPGcEC9/bq7z7NQL80fh+bnGiVsYd+ebYcc8SIjfVz6V5KhYLEJRP4UTg+g3xXVZzjyOkIeYjtBN3p5qYe5mHJEnitATxsPiz528uZbvuRZJQUv0e2B84gH2yA/PvfdKIGcOAgbCOYJJHpSFPleyjpfJt8FY5fMBD55qNyoKIKDjZcdGBd6ReMOsRKDcTZ4xfwYhxHmHkrkKsQGor2+25vZd1tDcbZPDz51zTG8WhN1Mjx2KE2vGTz3m65NGa+7c5+sqFiH5C6epsZfiGOATT3/KpkZeDFGjmPrGNuvZe7v1XviWXK+RppZtNjcz7vc7FMldi4mwIP8zks+2dl20/GIui9VI5soOEgY0Bnqxyy27kbjnc33xAo3FKKc+vP2nzD7yd5LTRN7zc2bv+Emzl7/JbPuus4lE8xai/IzdTUJN2ClbbMBj+F9yldmbf8Lsp/6W2Qd/xezdHzX7sY+Yvf7dyVGClJtY8LkSC0fuySkVJJ0rt04Qh9glJWxnMbwfC+LIE1H0niTxfJ2X60O/avaTv+Z18fNm7/oZv/auJCEuiVGJu89b5HJvjo9EPIq8DItEI/pv33azN3ldvP+XzD7gdfG+j/n9vS44eeLa25LnJOdJnss0bcDz4y5NHymn7yEkEG5EvyjeZcR4IiHiK96cJASsxvgs7Hjj+l0M/Yy6pU9hVJQSg4DnRNBCeIv6XjSWqVPajuvFeUQwqrd5n33Tjyd9mVNN3vfxpI7p4yStxQjDsEAwzIP3oz/uuyQ5oYHyrwTKiEcRu7v0wzyhl/omie4b3+tjw/vcByiv94l3/nQyPpgD8HChrHnGD32R90N4uObWpE3XA8pBONTX/iwx1vJyUCA4ctzxOz7s48zHGKdfvPtnk3mB5+ZUE05L4Vn6vG4IXcBwp+9y2s1r/GeXX5+0dSnwMmJOwsurONyJschccsvt1SdzpW14Hwz2YnhWTmqh35WbzJW+iQCIaLEYjrcmmSn9afE45p4Y7Jxewpz1AZ9bftz7PHXKvPKyNybCEvNR8fxfDHM5fR/jmX5fTnm5H4IF454xufhzgrmHzwbqaPFcSL8nuSnt/OHfSOZDTnr7MZ9rmR+vf6X/kr8345x+VEoU5ufUB0ljOcFqubmlGNqN8D08aXJF0bSO6ZM/4fMKnw9n6viDXsdvSOY3np8cSaXEVeZJ6oLjdEnOXW7fo575bEBooT4XvwfPTygt445+X46Izvsyr3G6HKfMMS8C5eOzAg+YWuVpKobPHE6wop8pmasQ64aEEiE2Av6BXNfQbE2t/ZG3ZGr0xSSspsQOECLHwtykzU4O2Pjpp2zk6N0R7jI1+lKcooOnCN4jkQz26D126vkv+OtLNnrs3iTHSYZIgndLS+e+OOa3tfti/3e28YMgU9/YYguzEzY5/Ly/V/FiYSHuj3dK586X++9jXJa52Cmw1kIJCycWVosXULFQfUdiqHA06s69ycKNHAAsmijHHjcUr7klETLyjDXuyWI1FtmL2nS7GyIYPry4Pxnu4/5+b96DhSdHKPKcfA3jKic8gb7CaTW7L0qMj3LIE0og6mJRWRF0Xv7mZPH7qreYXXCZL+b8+SkrO4jsuCGUcB2DlN37xcZKAcrOdQyEM8kmvW9gjHGs6Yd/MzmSk/sgdnDsJ/fnfWgPFs98xWsCwyYLFpbUI3VK/1huob3VhBKgny1uP56DUxve7Eb2h349qRsEQE6FKXgnFPr0hVcmJynxrOT5WGzALabe65WdY47h5W9XAmEn5NbB2M00Nvze9HmMFAzFm71PRHkX9YnC+OD9u7y9EUzyXPZ5Bvrw1TeVV7+rAX2LscauNqFnZ/r/Ijg+9O0/mRjE17lhz/MV5gSemRflp52YjzipC4PqFW7sI47s9fmI0zIYI8v1+60mlCC20e8XjwXmIo4fRgx8y/sTgxcxiX5bmMd7vC6ZbzgSnfmJPsRYzYIxxe8wNhBuw8NtmTKXEkq4F/1g8ZyOMMh8g6jDfEC/p1+0e1kpM2WnfRHGOQob4QFvlKz5FuL+/p47fPxz6hhlLgfKzTz7pT9J+ggiXxZ4oNFX3/fziYjH51A/dezjM+rY+yvjlue43tsCzx7aMM+jirHKe/N3V3ifLlfY5G/yhBLqlzaNz8+0/ukbF16eiGWIkAiTb/Xyv/69iXh2ifcVjhu/6TXJWMN7C5irmR9f/bZEcH6z9yteiFq7vI7xaCxuC/rLBf78HDPP5gLvU/i7rNftP5a8RwhbVYw9IURVSCgRYoOAqIA3R1Pb9vAuQSjBs2RhrtSOxYJ/5iOIDNnMxDGbHjtqUyMHbWLoGRsfeMRGT9wfwghf8TwJAWbajYnFC7UC/mHc3LYjwoB41Td1+KX8D2jKSijQ9Nhhmx7PMFgRcvx92rddYw3NPalYsgIeW2OhpBgWeq/xxcob3+eLtRsSY4X3KtQJX/k3C21+lwU/HikYr8VGK7BQKyyGC8b329wgeo0bgjwH9y8+4pff4748L8YKSf4QB1jsFcNiGM8UFqPcqxxKCSWL4X4c3/lOX0hiHLBIZ7F4TlndsMKIw/CmTmg38pxksbgugPth7HH/q9yQpW7i/osWyLwX1/gZi27EDcSYrHbkdynDrW58UX/LLbS3olCyGISji72Pvf49qRcGBoC3Ke+5uG6oN4woRC/aBCMHYwaPqcXtVYDf5+9vfLXfzw2K5eoZuA/CCCeScHJOZu4Evy9GBZ4RGCKX+/gr7hPx3v5ctC+GJcYvdXDKDVLyPhSDEcXvs0O71w3zatqxUhBLmdPIx0K9Ftcp9YexRRsheiAELZ5zgO+pA64TysDv4IVF30FUwRDmayRyXfR3WWw5oaQIDHiMXLz1EF/jeFevM56t8D58pc8z5jiql2fFO4eQGOaFLJhreTEXRhv5/UpRSigphrZ8xVsSUQfhhrnuzDilzP7i+8JciCcMZScnE7lvSn32UE48PqjzcuqZ/kqSVU644d48czHUMXM3Xi7UMWJ5zLkl6pgycy/EnazPd8pKnfHniH7lhEVBKaEE+Hl4rvmN8QZ6+RsTbxf6OIIj/ZA+wvhBGGGuQEjZd1lS9kIZeDY+k9no4HcLL67xPHyOFH9G89mOUMX7cYQ19bT4b4tf1BFCTjntJIRYNcqYeYQQa0WSH6Q3coD0X/Z+69772vAwKZw8U4oFXxQQBoOHByE5nJIz9NK3bfjI923i9JORtLU4H8liGpq6rb3/euu94E3paTelpweOCG7pvtQ6dtyWnthz7gf6vL8Xnisjx+6z+c2Sq6RAYYGNocbuGIvSPFjIsNPE71/hCyAWr6Xg91lcv+ptZre/wxdhl5S+P7DIZFGG+zILaRZqxWDgswjPzXtQIYgf7Gyx64brNmUvtXhjB4xdThah/O5yC1wWoBgEGIfUH89a6v78DKOQ0ATeJwvqYtiNKQzmUgLC+QD1Rc4K+tpr32V2gS/8yzE6aBcEQgQiRIis+QBjpxCiRVLXcsBYwegilwTGY7FYABiHjCd2VRF1ljNEKRsCAbvAGD2IZMXQDxCWEAUwhLPed7XB2yzC+/z9w2hbBG2ChxZGJ2LncnNCMQgniFt4lMTzlxhD5wX+/Bi/r/F+j5CHR8ZyINTQ55n38ZDgcyALcnbQ77Py/1QDgsANr0y8qJjf8t5/MQieN7wq8cZDcM9rd8r5nJeXsVdOfg7GB0Ia4g7ifObf+HshwCLuMV4RyZeDzy7+hnZBWMn7vEQAJ8nt808mgk0t6d+VCHOIFsxvCCR8zp0RQvxrq48hRBM+mxBi10NYFUKsOxkrHyHE+pKcOtOz9/W2/fIPRq6Q1p7LEg+OVQLvEZKz9ux7o7X1+iJmGZGkQFPrduvYfpO1dO51e6zob3yhRQhQHBU8Nej/3CQGKws5jMlX+eIPQ5ydoHJgwcrCnBMnSsFiGDdvwm3YsUIYKAfKcaUv4rl/nhGVt0NXKdQFi0UEGnb2yjXe8EhAXGHXrNQCEyMeo5BFK+7x5RjwwD3Z7aa+s/4GIxTvDRK7Zu2Cnk9gfOOlQn+mv60E/hahkFeWWIH4QLgLXiEYj+WAiIWBSV6GLG8g+hzu9ngwcXJLKdFsMcw/7P7yd4yvLKb8/V54Ohkj6yGgEVLAGC0WSYDnZicZwYeQA1E59BnmIIxgBI/lxOvFMB/jrciYIRQyC0QE5pcIRxmtnehG2+NNglhT7ucC4Mlwg8/PzNMInFkw7jjZDS88xsFy0FcR3jlBLCtxLXWMIMd7IiYQ+lYuzNmEQNE+zC1ZY5z3Z/4mSTl1Xas6pl7xBEIMQ4ySACKEKEGZq1IhxJrji4f2bddFvpAdV33E2vsIYcHTA4OlTONhWTjyt9Xvfa31XfxjIc5kLlpyqG9stZbOC6yj/8bIsVIMSV2nRg7Y9Ohhm5+t8a7QasCzs7NEslLiv/MWnVnwt+zmEoZTyuCP3fLbEzGmEPNcDhiC3YQY7EhccrMYOZ14lNRqUclCmEU7O4ZNy3h6LIbFKDu4eDKUElfYwcVLBXfwcnZPFxM5Udyw5P7F5cIIxgjHgCex8PkK/ZD8OeQjWalIAvw9Rhiu4lmGG/2MesYzpJxdX36fPD0cV4xYkdVPaVeEM3LRrNSIoQ8xBtndzhqD4XXlxiKeJcWhJusNfbjbDXrmn+U8aERpaHu8KzCICWFYKcz79L8bX5U/l9N/yBnFnItRXy0IZXgTUe4sj6jlQEC/1udRkn9nzdOMNcYoIVCIO8vBuD52MElYOpfhLcbnEeFxCFF4aKwU5hOEUDwP80KBEF854jwvnLUSCK3Ck4V6zmtbIYRI0SwhxAaHUJzeC99qF73in9jOq3/Wmtp3+RqlNgtp7tO56+W265qfs94L3pwpdixHQ3OXde1+ldu8Pb7WObdc5CiZnRqy8cGnI4/KhofFG8Y3hmW5eT4Wg4suCzG8RrLA8CNs5GY35FZqDLGQZAFNjDfGVBbjY/4aSQzCWsCOKrurhP2sFIxWcqYghuSxw+sCz5PlvHCyoA4iPt8N6yzhEOPl+JGNZxCvFfQXQp9e+dZElKvUKKCeaSO8HPLmncjnUIZQgncPiTKffyIJBciCUBtc81fiBbAYdrYxcukXxc/MKT0YiXh1ZBl/6wnthXBanKdIrJwGn8cxwPHQqdRjAOM/vFH6sscOhjshKUNuxJcTylIKxhWfHTe+MhHCK4HPLvJuILbkgScTeaPCCybDq2kxCO6ccsPXLA8o6hVBkrwbKw0TK8CmAV4diBZZ7cQcjucZObTKmV/KAW81PM8QZIUQYhkklAix4SEUp9Ea27bbtkvfY5e85l/Yrms+Fh4m9Q0r3IVP4X7NHXtt9/W/4q9ftvb+G+JaJTQ0tllb31XW3HlBhtCSJJudGt4fiWk3POwkXveKZJGctYO+HBiViBl4X2TBz1jMkhm/ElsIA4p8EXlCCYtfFrW18Cjh+dmdxDW6EiObhS9CRqnQpb2XJiE0K/UmAe7PqQqcWMHpK1mw0K5FXWxGqJ+r2WG+KhFMKoW+jPHGiRt5/QABpJx6Zkf72Itmp9zAzBKw2KW+6sZEbKxUDEakRHijXxUbX4wPkiyS6HGjCWiM28JpK7XwUDhfoc3xgkJsq8Qzo0CLz7GEHRIamNUX6UuEndGXqzXimSN5H4SdPG/BcmCcE9KCN19mmX2MIu6QDHc5MR2Pr4PP+TcZ45o6RthBSCKJc6VQRsSSq25ZOlZh3t971NcN5IPJCtNbKcwvJEmOfDUSI4UQyyOhRIhNQoglLX3W2ntFhMnsufE3bO/Nf8f6L/sJa+u9KknAWkLs4GdNbTvC+2PXtb9g+279e9Z70duttfvS6vKf1DVYQ1NXcrpNY9bCdMGmx47Y7PSwr9Nq5D67GrCIwotkJacCFMNJE+xU5QkZCDHbd6WGa4ULNcqWJ+KweA+DtQyjdTmoC5Lc4QFTCXjMsCAtnICQBTH5LJQrqWuMdgyMCF/K+nuvgzA4a1AXmxEMD3LaUL/VhHLQdvRb2jLLmAEM/KyTmIrB2CFHAmJA8S417cnYwcCtxvhibNB3Eemy+h2eAHjAZB5JvMrQDpQtS9ijPghhirCgDebtsplA2EOIxguuEgG2QIP3R7yaCMHMEnuZZ+lDpU7HKRc8MgqnHOXNleXA8/LcPH+mQO1lRiTkNV2i/9P/EFM48j4Lyst7IPpXU8fM+4hZeIDxdYkQm87heJXkHU1cLrwXn89sNFQjRgkhziuKZyUhxDksxCkyI8d+FF83gtFFeEtz5z7r3PWyEDo4HWfH1R+xndd+PAQQcpr0X/6BEFAKrx1Xfth2XvMxf/28bb/ip6zvkndb957brbl9t5E4tloI4WntuTzCcEJwKGJ28nScyLMwV2bCx/WARRontuBNkrdzvhwscgk1yRMyuM5OZd7PywEjMm9xOuX1y+5mLRKYsnDlvSpdVBYWpizY84QQwiNWkqdlMfQzvAcoZ9b9MTxZ7J+vyVypE3Z9q+lrUBgXCC6ZxpczMV6eFwRJIXH9D2+OorkUEYawMo7lRFyrFJ6bPpsXdoGBS+jBevQLQkI4tSrrGFxETkKCnns8+SoqgzbHI6mjRKhYWXj7cPIJYSHM2VlzDH2JtqpWKKHMuy+qfC4swH0QdwgtyQqHYchRVjxhSoULIXoi2HGaVRbM65Q3jgSvpo4d5nCO66bNssYrheZY/KqT5nr7cX/KXunnuxDivEOzhRAlmJk4acOHv2sDz37aTh/4qo0PPGbzc7jZVvOBXSvqfN3dGWEvfRe9IwQShJJdCCbX/HyIImde6fXtV3zIuve8xprbSb6WsfCrlLqGSOra0NLj9uvSxc7czFgcTzw3UwP32dWC6mDRF4u1CuuGBRg7mpkLvhrB7n5eTDgLXMIbamEE8izsgGcZCOXA37Hwpy4qvUcpoq69HvDeybo/Qgk7p8WeC+cL1AliUrV1zz1ox9jxzTGKzngylYB2mBxLjB5+vxj6CSEznW7oVTt+6LccVZplEFHM8GhZB6EE0Wr73sTALPbyof7wuOE41uce877rxqxYOSGg1mjeKQgCzLl5fR8xthxvqlJQ5kyPihXC8yISRhLtLNHF+xgJUidGE2+YPBBTOHEm76j5JsSN9Fj7auuYMUFoH56LeZ9riFHrNWaFEOc1Vc7KQmxd5uembOTYD0MoGTryPRvY/zk7+vgf2tjAozbjRj8numw4fNHCyTgkfG3u2HPm1ZgjYNSKOp9KeJ+m1m2+1lu62Jmfn4kjgudnN7BQUgvYMWYXspod8a0ChgVhBhF6o4+aTQ3GULUGER4n7AoTppMlqiAcEC6D90rVBqP/PTvVWWVGpGGnfD3CWxBRyXvBsdl5CZ85cvYH30hO+8A4FOsHYgshZ4SEFQtbBSKMZTK7T68HlDm8U3JEDLy5EEBKiTt4fiEAZeVe4Z6MUYSSvDpZCYx1xG48OfOEEuqYueN8TcwthFg3tHoVIpMFmxo5aEMv3WkTQ8/G4ppkpCPHfmAHf/DbdvqFr9j0+LFk0S1i8cSpN4Te1CEWFLMwF544JHbd0rCIZOGXtUA9Hznj0aD62PTQjtU0I15OGP4YYJlCiRt41ZxSspi4V0Yy1/UG8ZAjgK/lNJWcU30QlO75ptlX/9Tsiftq4x0mKoO5HKGX5LB5IWz051qeNFYt9DHC5EqdUkUuHISHPKYnkmSuWR4cbLjgYUMIGfN7LaCcjP280CPmDbxc5FEihFhjJJQIkQNG/cL8tL8WiSG+wJ+dHrITT/+5HX30d2346N1+SR/egS+a6utb3Z5aapzgfTM3Pew2wBb3KBFiK4LBSOLGanIoYHzhTZJ3egWGKDvheXlQtgrswt/6umRHPi//D2LJY/ea/fknzL74x4mhKFF+7UEcpD/STrUSBVYbyoy3Et5LlQr2eJTkhd2Q5BbxiPxStaoTyhleOzljH5GEnCm1OPlGCCFWgIQSIXKob2z3dUCzf4YXDRNfsJKYdOTYvXb8yT+xE099yqbHDvOD5OfnMfVNHV5nWTtvXjcs9DeKe7IQYgWkBmOlhhfgNo8rP1+z5gHEGHJLbBaDtFJ4PgSh215vtucSLiTXi8E4fPE5s29+2uz3/rnZI/cku/xi7aCtCAfBOyMvzATPDISFjeLtwDiKPFY+lvg+C7xgSokO9L28U2aoE0TNvNC2SuA+eFjliaTMF9Tv+ZpvSgixbuTMokKIBjf6E7Ek68N7ITwkxk8/YacOfDU8TEaP3bf1c3AsA3W1RFgSQgi8JDDA8kIU2MH+9ufMPvUfzf7o31f3+tP/ZHbnF7JzfGCUlUpMuxbgoXDz7f56TRIilAe5L468aHbvnWZf+GOzr/15kruEehRrA2JDKZGQ02NmvE9vGCPey4lnRgg7OWUuCJZ58EyIP1lwb3KKRA6U9Fq1ULd4lMQ9M9YPJJ7lZK1SJ/UIIcQqIItGiEySE2Uamjv9czsnNtlZmJuOXCanD37NTj73GRt66dvhXbIhE72uO7VaVQkhNh3sCGPo5O28I2r88A6zL3/K7At/VN3rK39qdt+d2YJCGGWcOpOze71W4FXy8jeZ3fLa5NSPPPDEo244Decbf2X29b/wevqW2ZGD2Z45orbQXwgzyfMoiTbYQO3Ax2whXKjSMjNG8477ZtwQehPeHzX6TKeOOYI5zwsmvNEQWSWUCCHWFgklQuRQ39hmjc3dVt+Qk4m9gC9kSfQ6dOguO/bEH9vpg9+wyaH9cSTu+UbkdcmKpa+rD8FpNU/eEUKI5XGjjB3x9fQoAQzCK280e8N7zW57Q3LiT16oBGDcnjhs9p0vmf31fzW764tmB59JDEgJJqsHRjxHTTcusw7YKFBePDPw0MhLQFsN9X5/RJJSfXXFpPdE2KH8QgixQZBQIkQJGlp6IvymPBZsavRFO/7kJ+34U5+0sYFHbH6WHc3zZRFLotth41jlYurrG+NEnPqGtvSKEEKsAxhibQglG2D5gyF79S1mH/hlszf/RHK6ynKeLpyCc/DZxHPmD/6N2fNPKtmrEEIIsQpIKBGiBI0tfZGrZCUgjgwd/q4defj/seNP/YnNzoyeB4vYBZufm7aFuUn/NsO1vq7B67HL6htb0wtCCLEOIJSUOu51rUGw2bnX7L0fM/v4PzC78PLyyoYnyVMPmv3ub5vd+y2z4cH0B0IIIYSoBRJKhCgBeUrCo6Q4wVi4h+a5iC7YwtyUTY2+ZKcPfMUO3ftvbWzg4a2d6HUhSW47Nz0a4TfF1De0WmN458ijRIjzEsJD1jvhJfM27v2c2LERPEoKEAbU2Z0cG/xr/3simlxwefo5kwP1Sc6Xoy+aff6PzL7zRbPjnL4mRJXMe99SOJcQQkgoEaIUyck3bb5ePTeeHfGkpesCa2rb6f/KXsyS6HV6/LiNHPth5C459fwXbWrkgP9g63mXLPh/MxMnbHZqyObnlgolJMVtbN1mDWWHMQkhthY+T+YZ/ogW5Oj44K+a/eo/MfuNf7Y6r7/122a/9I/Mrro5SUi5kUCM7+wxu/z6JAznJ3/d7J0/bbbn4vQXcuAUoZf2m33ny2b3/I3Z6RPpD0RNQDAYPp3U82YgBDQvK8cWlzrZphSM01IinRBCnCdIKBGiBLkeJU5L10XW3n+9NXfs9X/lLCpI9DozaiPHfmQDz38xxJLRkw9tPe+S+bkQgeamB32dtnRx1tS2wxpbeq2uYYO4uwsh1hamyDzjqyASvOJNZm9+v9lbP7h6rze+z2zXBUnCy40IOUr2XWr2yjebvePDyQtPE+onzwsGI/7A02b3fDM5HYdjhUVtQHgYH0lyw2RBPyJUaqMICziCxFHc3gfyTt9rbkn6WR7SSIQQIpBQIkQJ6jkiGK+SoiOCF2YnfV3UYO1911rPvjdYc/uu0gulhfk4CefUC1+2gef+2kaO32sz48fj+lZgYWHOJgaftdlpX1AWPVOdG0EtnRdGjhKtwIQQ2cjV/xwID7roSrO3/6TZ+z6eHCW8Y2++wINY8sKTZnd/3ezAMyFeixqAUILwkPdZjWcSwsN6n6J0BsrL8b7+yhtSbR1JmSuhUB/rHUYnhBBrgIQSIUrQ0NhhDc3dVtdw7qICYWBy+AVfG7VY/6Xvtd4L32pNLduWOf52wWanBuMY4aOP/Fc7/eI3bHr8aITo5K9oNgG+gCSBLUJQcsrPIurqIj9Ja/elceqNEOI8BSEZYzJLUMb4wvDCAJNgci4cZXzTq81+9n82e927zXZdmC+WTI4np+BwhPCkjg2umoIogHdGnlCC4IBHyUbJeUOZp73tCYHNKzN9quRxxz5G8zZ+EOQ4ZWkG8ahW/cvvg7BHebPueWbukMkihFhbNOsIUYKGpnZfT3Cs7dLdl9nJUzY1etDqGpptx9Ufte1XfjhylhTnMymGZKeTI8/bscf/0A498B9sYujZuLZZ4Thg6mF67LA/B6LPWagL6qSt/7oIvRFCnKfgIdHlc0ALeYqKjDCMJIyvoVPJTrhYSt+O5Bjh930s8TTJY2TQ7OEfmB3a78bs0qPaxQrAcJ/2OpwYze+XJOFt7ywdyrKWUGbyk0ToTY5Q0tvvZS5xmh/CT57HCWN12j/n88J6KgFxhLE/Rj1n3BevnW6fOxB4hBBiDZFQIkQp6uojR0lWElK8JxAHON0Gb4ltl77XLrjttyIUp7G5J/2tHHxhMD83YaMnHrRDD/xfdvK5z8a9NiOISG29V9vFr/5ntvv6X7Wu3a+OnCSIJHX1zdbWd1UZ3jZCiK0Nu8LsVCffLgGjDrGkZrvUWxAMxpe9wextH0rymGSBoUlCV0JwRofSi6Ii6JN45gwOJJ4UWYR3xgbKUYKgQ3kRd7LCr/DMQKwsJezQz9q70n8UQZ2QA6fWYzU8SnLuV/Ao2UgnVQkhzgs06wixDJx6U9+0VCgh/AaxZH5mPEQBPCY6tt8Y3iX9l7/fWnsuj+u5IJbMjtvE0HN26vkv2PGnPmUjR38Q991UhJjU5s97hfVe9Dbbfd0v2QUv+we272W/ZTuv+dkISyJ8Kds6EkKcFzQ3m3X0JJ4lWWDgnziSvaMsEjAYu7eZ3fgqs7d8wKynf6nxiLGJIfvc48lpLarPyqHuhvF0KJHMFU+fjeTpQJmPHky8PpYID95/WvDs8nHI1zxa23ys8pmdAfUwNZHUSV5oz0pBfDl90mz2XI/UMxBq1tbpXyvMqyKEEBUioUSIZSCZK6ffZDE/N31OXg68T9r7rrG+i99p2y//gHXvfa3V+9+X2m0iRwn5ToYP3WUD+z9rpw981WYmjvsaZHMtcPEYaW7fHScBde+53foufLv1XfROa99+o9dLiUWZEGLrQ06Ejq7klTUfcpTp8ZfMZjZ5zqbVBmFk+x6zm15jdu3LEm+GYjBmjx9KjM+oT1ERHLN78kgSypLlndHQYLbD26K1RBjLmoJINmV26IXsdmfYcXpSz7Z8wRLwKIlxmmEiUA/kwhkaqJ1Qwn0QSfP6KqFNlGejnlQlhNiySCgRYhki9Kap09f2S4cLIsdc8VG//nstXReHd8X2Kz5kvRe82Vo69kUuk1x8oTAzOWAjR39oJ5/+8xBLJgaftvmZsfQXNht14WXS3LEnwpCWy9sixLqCG3rekZks4nG7j4SOVRrwGBnna94I6pZd4e4+/0eGUFLwKMEIy8utIBIQR7bvNrv1tYkRWfzZRJ/Fm+TU8WT3P49CLoqssMhCv8fwrla4om03o2BD3b34XPK1eOxT5wgKiFYbxaNkztsMUefw89mhQgiUvdsTr6RSp94goiBMNGb1C68HwpEQ4ni/auF+9I0BhJKcuRHvljbChbSOEEKsLRJKhFiG8CjB2C86IhgWFmZ9PZkdu8xxuB07brM9N/2G9V70DmvruSLxTMnapUkhMerE0P5I9Hry2U/b2MlHbHbqtL9Pxm6WEKI2sFPZ7ovx2GUtMuILeQpGB6sz4AsGxoAbr+cjGDkcS0qoQpZHCad0IJSQ1DEvH4Q4C0b6Zdcmhm+xQUtfw7gnbCSEjhzo7+SiyNqpxytlYtz7/bDfL71WCZSFMA08EDYTjHXKvf+JROgpBs8eRD/6c8sGCQlBaEAcO/pSjlDiZcYDhgS0JXOU+PMgTtDHsiC066Xn/D0Qv6rpHA7iMeIOeXXw4MmCUCG8diSUCCHWGAklQiwD+TUaW7f5aMlwcQ7yFwp4oTQ299ru6385Xp07X+brE3afMgyFM5DodcpOH/iaHX74/7HTB/8mjhWOHT4hxDrgY5zQEIy+SsHYGjhm9uwj6YXzEHbe91ycGJnFYJifxsg7mHiViNIgjvS6kd6/Kz8kAS+ovNwaZeH9vdoQUAz2oy+aHXgmvbBJQHSgPx7en12HGO27Lki8M0oetbuGIGwdfiH/9CjGHScm4dlVCpK9kv8mL08JdYMYMz5SnXgMlBPvp8hRkiOU7NyXeLiU2GQSQojVQLOOEMtAfo3G5k5ryMizQdhNiBhl0LHjVttz469HgtOWjr1+pZRYAgtx7O6Jp/7Ejjz8CRs9+VB6XQixpkT+jMMM+PRCBbCj/sJTZoeeTy+ch5BAEqEk65SQggv+oz9KjCaxPFRhGI85nyUcFVzKo2Q5EFpOHqtOIDx5NOn3x9yw3kyMDJkdeDp5/iwxgD58yTWJAZ8l/K0Hgz5uGD94ZxVv4FBGBJILL0/CWErR5M/GcbzbdqYXimCckk+Itq02pArvlDPiTsb8Sv/efVH+KTxCCLGKSCgRYhk44paErHUNGe61LCDL9PTgGN3mjr0RhrP7xl+znr2vjzweuYtch4Sus5G75AcRjnPimb+Ud4kQtYajJzEecPHODAvxBTyeDpUaBRha5Dp43I2YPG8JXNA5cpNd1WoM040MQsnuC5OQBeq8GJ4bj5sjB+RVUgvod6X6El4phEMRipEFQsmJw5V/3tCnaU9e3CsLxhZtXa3HVi3By4Hx/ugPk3JliQ54W1x988bJT0KYEOEwzz2aXY94veABs+eiNMSwBDwfnjIXX5leKIL6Qdh4/F6r6ghqyomYh7iTlQMq6rkr8ShZTtzZ6DAWmd/5DKnWC0cIsWZIKBFiGerrm5KEriFqnMuCLyDn52f9a8ZOSAbkOWlu32Vdu15l26/8yUj22tJ1UYgxefAeiCPjA48mxwg/+Ukb8+/nNm2iVyE2GCzISW6I0ZilW4ZHyaFkoYvxt1L428fvS/Id5C2SuT7pxsJGMhhrDSEiJCHdd2lS31lwyshTDyZ1JvKhiyAysCOf1ye7evPrGRCrMJrzjorl3rRHJDOtwLjj9JXH3Ah+6fn8v8forjpEqMaQL+PZR5PxWiySAHWG4EcYS6n6XSuYLxAXH7s3KXsWCDpX3WzWQ06bvDDiAj4JIlDgfcLzZXl/4alE2xJOWGlOIdodz5RnHvb2z7gH/ZOcKv0+Zywn7mx4vM4YR+Rh2arzuxBbEAklQixHXb1/XrdafdYRwQtz/r8pm59diXtznTU0k+j1Fuu/7Cds26XvtY7tN1ljiy9qS3iXzM9N2uTQfjv1wpdsYP/nbOTo3TY9dtR/og9dIaoCoaTJDQKMg6wxiEFKolGMkOkVepWQwJWdV4yYwRIJLVk88z7LeQFsZjB8OJ706luS01qy6hrjiR3mJ+4vXV/nO+QOGR5M8jvQb4qhrjkGtlSiUX6HhJ15OSswhqPfkz8i4z3yoP8iKj7wXbOn3QgmEXIe0e/n/CtCygbo94hDeGXgTYLXRBb04StvSnLElEqKulYQ1vfUAz5m7sv2eiOfSq/3hRtekXhmZHnNFYNovOeSJFkw/aQYxDnyztC+hPysFNr91DEvs5cbUTRLQEakufJGL0N/GeLOBofnZW5jXGSJQkKIDYmEEiHKIMlT4oujIvD24NQbjgleKRyZSyjO9ss/YNuv+KB17X6V/3t3XM9nweamh23wxb+xk8/8pQ29dIdNDR/wNUuFIQFCCB+M/lGIAcFRn4gmxWAUIJKQayFczcsw6FgYk/SQsIMffdvs4NN+rYJd+a0GXiU3vNKsb2cS+pEFdfWjbyWGX7UhOOx2c49qcnXUGvpGtZC48/knEjGpWMTAEMZLhJCaUolGC6EN29zgzwKje+Co2f7Hk93wcqCPYwzSdj/8ZpLItRbPuxIqfTvGOSFy933H7Bkft1njFYMdr6gbvQ9neVtUDIWuoOAIsU8+YPbg95NwoSwQwi643OyK60v3h8XwbHhzXHxVMmaLoU0R6e670+y5x5I2XwnMo4gsiGlZxy8XRNWbb0/CnGpWz6sInyPUL+JZlhcOY5bxRJsJITYFEkqEKIOGxg5r7thjjS094fnBKTiNrf3W1Lo9/l2XteNSJuQp6dn3Rtt17S/atkvfl4glccJO/sKA3CVjA4/Z8Sf/xI4+/vs2Obzf5mdZbMgQE6IiOOnhgsuS3ddiWOQietzvBlTkKllmR5DfxzB/ab/ZZ3/f7NF7igyJUov+IoNhq4ERQcjCJW6A5eXGwMOAUKU7v2D2rBthWYbUcvD7/N0Rby8MfZKJrvQetYb3x/sDcSMSrU5m76SXxO9B30KA+M6XzcY4vrfoHggg5JjY5gZ93hGvBWiDXRdmG6LcF4P27m+kIRbLeJXw+xz1Sn3/2e8kX3nGM5To97VqG8pAu1OOlXjBhBh60uxbnzN70Mc59ZoFSU45lvny67yeS43jFVCoZzwO8sKoiqG+OJ73hSfN7vpi4rGWFb5EuxK6gjiJB0yWEJwFa5quPrObXpN4l+QJFYzTe76ZhCmVm8OJ/ovH2Pe/mvSRLBD69l5sdsWNy/fhjQJzG15chDkV1zPtNe398uCzicC0XH/n5yueG4QQtUZCiRBl0Ny5L/KJXHL7/2GXveH/tqvf/kd2zY99yq54y+/arut/JUJpqqWF97j8g3bBy/6htfff6OuU5WJyF3ydNGTDh79nL/7oX8ZxwrPTOYs7IURp2EEl2SG7r3nCJ7kz8HTg5JpSC93JMbMn3RD4f/9pYhAs9orA4GCHNt6jyPiInBNuRBQbvlsJnh9D4hVvSVz749SWDKiHh+82+8N/Y/btzyeG73LGRQEMDH7/m58x+8T/bvb7/9rs3m+7IbfYaF8HMGQJZfnP/9jsv/xzNxS/nngqlftcgEiHB8Gnfy8J6coMtXCDjTww27Z7v17Gg4D+jucAbZJlDNMOj/wg6ffshpeCk2Luv8vs9/zZDj6T/G2B2G1vWtre9HVCEaLfr6Ae8qDd8VL4y981e9HLUE7+DMbdwHGzP/m/zX7wjUQwyYL62XtZKh7wmZ9RX5Uw6p/blPc7X0pO2SmnHnguwlb+7D/7OPH2WVzXi6FdScp606uz27cUrW2JRwenzjA/ZkHd/fAOsy/9j0Q0Wa7sjM2Hvm/2N3+VhNjl/T6Cw03+3oTdZInXG5EG79uEFCLs5M1rT3odHXnBx21OewFjgvZEUJFYIsS60vDbTvq9ECIHwmFI6IonSVNLnzU0dbid0+KvZv88xH28BgsmX8SQOLaxtc86+m/w92iLJK7zM77wK7HLvLAwF4ldJ4ees+mxw9bY3BXlLB3Ckw9hPKMn7rcTT/+pzU6ctIbm7poIQSvmsR8mMdBZO3ucmkFiukuuToyCcmFxySKFhVqxSz87QH07zG57QxqXnbPQWQ4MBJLTnfKFdzEkV7z0GrNrb0svVACnULAgzUp2yQLtqpvMrrghf2G7mEgy6sYW9yyGOiaXBK7XK6njAiz2qOOC4ZGVR4FdTu6f51mwHOzKY8Th5VG8E4tRxlG0LPQjH8YyFIwIjNC8vA+8x3E3dBFKxseSOsKYoK+EseVGDuX5xl8mhgAJFlkQF4wBQk0QY97zc4nBjKBSWAjz/uRJufW1SVhKlrv7YqjfcH13w5T6LX5+/v7W1yUGc16yznJhZ568DYQRYYgWw0ka17/CrH9XemEZeFZCPqgvkoVm3RNC8BhJjmnFK6cwpnge2rcwRnn2OPVjf1IfX/0zsy/+cWJA0sfZrWc80B/KLeNqECEpPt6++5XkSFTqEy8l5qPD6Uk/1A0iGsZhGFvedxBYyANReLZvf87r5Ck3pjKEn0Ldvv0nzS73eQBDuRTUITvdhEEgdGSJdPRtPHMoM3Nop89jtAF/y7+PeR3ff6fZ1/8i8W6gby/25qAvMle//t3pmJg+OyZ4RubFm1+TeMGU453JuCfZKvWXBeXl6FrmScK4qFfGFsfeRriX1xF9K+7zmNkdf232+T9Iwm3GvA7yjFNOX3nlW5LXcvW6GO6HIPbg95KxWlzH1AW5jzi15vH7k/mM36HMhHJQz7Qrdc2YYSx8+U+SchMqFGFRGWsE/oYcH699V/J5uVLBgbYhJJExiAcT/SML6hsvqeefTMQpEq9SP7Q796C96b+EY33+DxNBiDEd5c6A+ZrPnnf8VNIneI5yiDb1MvKZw5hfPCdyD9r/5W9KPKhWKzks/Z4wKPLGZHk0MQeQ+4bPVI5fphyUjbHMXIXI9zUf44i8HElPuFTUY5l1IISoKRJKhCgH/5Cq8w98RJEIs1mtDy3eJ8SSXmtq22XN7TtCCJmdOu3rphJurSGWjNrM5AmbHvcF4vxshAk1ZCWgLQEhPTP+9yef+QsbOfZDmxw5EO9NmZrad0YdrBkSSrKRUHKWmgol3t6MbYw8hJDi/lGA+PIhfx7eE/EA44ccJD/8VuK18JD/+2k3uKjTc57Z54xtbqSzUH/jjydGBcZTwSOA96f9Xu79jxwIW1koAfonRuuwGw1HX8ruH4BIgAjCeKK/Um/MDQ98J6l3PB1+dEfyPdcwIsmZgGHH33HfQt2Q84CxUY4xXmswhjGeEEkK9cjcRtth1NOfCKPAS4D5iXaNZyu8/Pnoa/wtfauUB8Gl17qR+dPJfLacccw8Rx1ThhefzW8HDDz6K2LJ0w95WdygK9R/9Pu7kzAK2umcvuj9nhCKV73V7Bbvj/QjktAW3od+j/fAbf6znjK9B5YTSgDDk/rmuRAgKHNxvVJuhCoM+EP7k7Gd5+FAnoxXv83sNe9ITrxZyRpgOaEEeF/6xKD/Hv0cIYF5nnq+9860zN7PKTOGOM+DIU34TR6M/dt/zOxlPqdw9PlK4RlpD7yOCF0j+Wpev0MQHvH5iDIVjkKnbs/0EX8Gnh+vPMTRvPvQHy/xz0jEnetetrLPnvUWSgp9Ik7tYoxmCJmMNfov81PkaKGO0v5Ivhe86BDs6AOMkVv884vQp0rXI0KIqtDIE2JDUmctXRda9943WP/lH7Dei94e/45FZS4LNjt5ykaP/cgGnv+8nXr+SzZ20hdTWYuyHGYnB2zo8F02evy+uNfE4DM2+OIdNrD/s/F1xn+OcCPEloNFLkIFO9s79vqiOk+oSA0aDBli8wkL+dZnze70r/f8TbL4Zfe02OBCeLrmNjdc3mm284JEXFi8K804RTQh4d9c+WN201IwiBAmES+WM5CpG7wuEMa+/7Wz9c6L77/3lWQ3loS7GCKL65/vMeDxFsIAKRaV1gJEWvoFIs7iHDeUZcL7E0IJYVoYw9/9cuI1svj5MP4QB9iNzis/dUhCYjwedu1LxMLl4DOFvkm/RyDONUy9DjE+KT9lWdzvMfIQSbJyL7BrfuOrUwOVfn9xYrAWoN9jNNPvi/+2WjCcqXPqjTLiyXCmTr1+v/dVi9Ntwigt0Sfw7KB+CBe78IrVNVrp55SHnCPUM3l6CmXme+YcRBL6QanPdtryFW92Q/u1Zv3eBtXAXEWfwjuFOTIP+jiCEHX6vUVjlHLzLGe89fLq2ufg3d4/EHgR0an3zUR8hrQm81reSVLA5wfjiBwthbbFE4s+ynXalnw1CFOnvD6pVyHEuiChRIgNDF4h3btfbTuu+Enru+id1t53bYQAlRJM5uembPzUE3GE8MBzf31G9MBbpBScpkOCWHKdzODBgiDiC7GZieM2fPi7EYqDCBNJY4XYimBY4up87a2JoVHYIawWdgTx9Ln9HclXPCnY7V18RC5GIjk0wpA4TxbGhIhc//IkJAPjIoz0GtV5MRgbeHCw4zxfY4O8HPBQQgwJ76fSc3FF4CVD0k5yUSBKFFz6y6E17Z94utXyhBHaF4MXbxLaFyOSRL6Ld/MRMwj9wbNoBaL+mlAwfKmbN74vEfSq9c5abRBx8NDDQ+fVb08SVJfcYCkDRGPysrzqbYkHYN5pVdVAXe/ca/bKNyf9lzCnzQhi5dU3J951y3kFlgIxlNw1ePLked8IIVYdCSVCbHR8kdPSfYltv/LDtuu6j1t7/w3pSTslFisIHJMnbfClb9uhB/+DDR/5vs2MH8s9xhgRZWLwaf/9b9rUMIkqz12wkrdkZuyojYRQsgo7f0JsBFist7tx90o37BBMEDiqhR3Yy65LPElwoy6E7l3oBiM7+Yt3pxlXuK9nxbZvVTDuqW/ythCi0boCA78cuBeeO3svSYQAdsdJurjWsItMng/CgRAHagnGGZ4bGJhv+1BiZK6kDvl7wl5e/17vl5dXH5ZQqHNC997wnuQr/RzDkbEQCZMXtQEeBgiEta6XaqB8zAWEd/74L6Qikv97I4PQSDve8Cqzd/t4qqWowbMTwvMG7yN4fdCWNRmnfg/K3bfd7HXvMnvTjyfhqZsVRCnGEKciEVJWqfDLZwECCcIq3iVCiHVhHVYLQohKIIFs9+7b7eJX/7Ztu/hd1tTmC+NlFioL8zM2OXzADj34H+34038aCV+zRA5ElJFj94X3yULGrh5Ja1u6L7KdV3/UGlvcuKvJAkmIDQqGHXlE2Bmspq+zaCbc5oO/kuQ2WGyAbtthkahwcS4ZxmYhr8b5BAYFu9//0790A+P6RFyqFbjv3+iG40//bbOf+o1EnKp2h70SeM8mb39Eglq/P95P7/oZs/f/UuKxUQkYq3ijvOUDfo8rquv3Eapyu9nP/E9pCEW6s857kH+HI3YXhwUhlODts5GEEoQBwm1+858nAieiyUaG9sKL4c0/YfYbv530g2o8GrIg5w1Cycd/Kw1Bakh/UAWIlogkH/m7Zu/5ebN9l6U/2KTQDvSV238syRVUjSiLVwn5XvLyZQkhVp11WC0IISrGP4Qbmrpsx1U/bXtu+NUIy6mrX34xND83YYMvftMOP/yJyDdC4tcCJIkdPnaPjRy9O07PKYbTc1q7L7Ftl74v8qSU9GQRYivAYpfkpD/5t8ze97HEEF0J7OLiRv5hN8x//n9JhJfifBFdbrCz8784kS1CSSQ6PA93EDHqML5+/Z+affR/dgPb639xDpeVEAb5niSh6d//d2a/8P9Jdtm5vl7g8fHWD5j9s983+6V/mAgIhLlUuuOMkYro82M/Y/a3/4XZm9xAxpugGuj3eKV85O8kggn3Xwm0IR4YtN/P/32zCy4/t87x0mAskatkcdsSFkXyy1oIhIwz2p7xV05C62LwIiMfxy//Y7OP/VaS+HO5/DnVQr1hVHOa0ErfqyCQvOPDST9AbCj22KklnIKDd83//K+T+iEsqZJxSjsx3t/3cbP/739O6pyEszzPVoBx8O6PJklpVyT8+vMzLzD//aLPWx/9u0m+ISHEulC34KTfCyE2ERwdPDm8P8JhBg983aYnjqN6pD/Npr6xzVo6L7DOnS+LBLFtPVfYyNEf2MBzn7XRkw9m5h9p7thrvRe8xXZc+VPW2LZCg7EaOOoTozHrCEEWs7svShbEK1kQsnPJqQKcpkOW/sWwy8suIgscdoQqXbDFCRacuDGUXlgEuQB2eJkJA6gUXNQ5lYWY/mI4SpITGTBEig3zLOJeXs98LabSOi7ARwt1TCLFCDfwui8GQ4od5ko9CDiJgx23SJ5a1PcR9HrdcLy4KCfCSqDvcRwnp4FQ5zwLX3k/dvkKSQnpKxgnGCy4XRNewPuyO4qBnNUW7J4f9nvRXwp9nD6IsXuR36NUMkCgfnl+ToHh+M7i+sVAxfWeXeBy+kIpuDex8vTrLBEH45dnrfT0osVQL9QvJ7vwfpxYsv+JxAWdZKKcTHLmxBSvd0QpxhXPSVgNORkYX5SJsB7qH+NuPbxIsqAuSdbI88WJN+kpS7xOHEqej3ZFPFi8PKMNGZOMF7wFCE9gfMYYTcdQrYxM3p+EotQ944t+z7G+zBOEART6WiE8hTmCvnaZG/uUjfqnPbLmDdqXo40Xn/jU4M+GV0G5XhCcvMMxyV/51Ll1BOT94bQUhCPeg75D4uXCMdSLE2MiNrW0JKIlSWbJQVLoP4iYnFJWC3hPkt3+wb9JylMsCHEa049/PKlH6p0xzeffaf9Mpy2y+gEiFp9Vl12flJ2wNZJQr1UOlcI4ZV7gxVxGImXKzXwf82P6nPQD2rXd5weMfvoKbU25KTOiVi1ETD4DeN9nvL/y9ZzPBB8biFAIUniwVTsnlgP9jXmL5LuP/ihJ1MrnNiE1tCn1wmd2YVwjHOHNxec344e6wetwtYU6IUQudRJKhNi84A0yPXbERo7eY0OH7opTahKvkPxhjYdIY2u/de642dr7b4xwm7GBR+PEm2LqGzuse8/t1n/5T/jv3+JXarQQF2KzwEckyVUxbjl1BeGEMAEWu4VQAYYFhiqGFcZOYaFbicAkEqh3jHKMRYwNjF5ORkF8K5wKRL1jRBDSwm40dY7B0bdz7QzGasCQxKikTw0c9T7mc/D0dCJG8bPF0zjPyTNhIIdx6X2M71erj1H/9HGE5cNe/5zAwek8nNhDv6fuEWbo9xhzCAu8erxMqy1KlRJKEB1e8abE2wFD+dihRJSKk0QmEpGn8Cf1Xn4MVcQVBDUMd/pQrfvOckIJ4iheRoSIUUbKPHAkEQanUqO6AP0A4bfDy0x9I5Qx76yF4Z8HogTjE5EH4Zd/hxjg9U/Rzwia7cmzUm42DGqZOHijwlihHRHbyVGEqE0OKtq0UC+0Z4xrrxPGNu25nt5vQogzSCgRYtOzEJ4gw0fujqStYwOP2Mz4cV+jLNo5y6CurtGaOnbZ3NRQJGgtzk2CoELiWEJueva9IXKkCCGEEOtKOULJx/9B8v1GoFyhhGNx4yQsIYQQGwFtdwmx6amLI4N7L3yr7br249Z34dsjpwhhNqVYWJi16dFDka8kK4ErXifde19nnTtulUgihBBCCCGEOG+QUCLEFqKl6yLbec3P2c5rf97a+6+3ugaS2a3ctRVvEhLFdu9+pTV37E6vCiGEEEIIIcTWR0KJEFuM+sZW697zOtt742/ajis+ZI3NXVa3gpjxuvoma+u72vouebc1d16YXhVCCCGEEEKI8wPlKBFiizI/N2UzEyciwevAs5+28cGnbT7j+N/FcPRvU9tO23XNx6x73+utsYUY7y2ebM2Zmhj012mvs6LYcairs4bGFmtt67OmFkKQVq8+5uembWz4iM2RPLR4avZyxFHNHdusqbnD6nVMs9hCzHufHxs+nNv36xuarKNrl4/FyhJtzkyP2eTYKZubzTi1hzHe0Oxja7s1NrX6P7WHtKFRjpItASG/szOT8fnLuIwQYG/OuvoGH4ct/nnbbc0tytkihFg/tBoQYotS39BiLR17rWv3qyIcp+/Ct1pzxz5WIelvFFNnjS19ccpN5+5XWEMTC5StL5LA3Ny0zUyN2vTUyNLX5IjNTo/b/HyGiFJjWChi0M1klmPYfzYaBuUS40CITc5yfX+Wvl98BPIKWPC/nfX7L7m3v3hP3pu8TUKI1acw3idGT9jk+Ckf40Mxzqen/OXfT46ftomxk/7v7BxqQgixFkgoEWIrU1dvDY3tIZZ0bL/Fmtr6c6UPEra2911jfRe9zZrbdoZ3iRBCCCFELZmbnU6FkaHwpFzs3I4wMjc7ZTP+86nxU/Fzv5j+VAgh1g4JJUKcB8xNj/qiY8DmZtg1XbrgIC9Ja/elccpN+7YbSnidCCGEEEJUDqE2M+Gpme8lxs+m8CabScNyhBBijZE1JMQWhwXG2MmHbPjQXTY1coAryQ/OUGdNrdutc9crQyghXl8IIYQQYjUglHVhfrkw0gX/8VyIKvP+VQgh1hoJJUJsYVhkzE6esoH9n7fJ4ed9YbI0Br+uock6d94WRwEnyVuFEEIIIVYH1ibkDVqWBcSShWUEFSGEWB0klAixZVmwuakhO/nsp22CE29mx9Pri6mLvCQkcG3tuSL+LYQQQgixWtRhfpQV4utrkvBy3eJrk+lJsxefNfvOl8w++R/M/v3fN/tnv2r2jz5q9g8/cu7rf/s5s3/5m2b/9u+Z/fd/Zfal/2H24HfNjh8ym1GydyFqiY4HFmKLMjc9ZCPH77ejj/03mx49lLi5LsYXKc1tO2znNT8fITdN/v35yvjocZsYOZYcTbqEOmtqbrf2rl3W0ra6xyXjYjw0sD8S2WVNzXFEavcea2ntie+F2CrQ54cGnsvt+xwX2tV3SRyNXQkkjhwbOux2xFLBuI7jgRtbrbN3n9+/U8cDb3R0PPCmJ0618c9dTr7Jh2PBG/0zb2/6mbfFEsxP+LPTlx++O/k6OGA2fNps6JTZ2Ahnmid9pzhcmvmpqdmsocGstd2soyvp6129Zm0+P/bvMrv8BrNLr0m+bzzP1grMCaNDifD0/JNmJw6xyPNxN3e2KuupQ6+X/z97/wEg2XWdd+KnQ6XOYXoiJiFHEiDACOZMSqQkUlReWrIlS7acvbJ3vbterez/3yvvOgfZlmRZyZLFJOYEUswkQIAgACJjMMDk6emcKnXY8zv31XR39XuvQld1V3ffb/DQ3RXeu/me890TaD/m3+ETIsdvEBnS9qJtPTwCeKLEw6MJwN2lsHDJXF26hm7VfU03tC08EVleykt24kmzJpm+8PXA5WbNVNeNliw3g8feIfuuf7+keq5xm+8ehSdKPDy2F54o8aganijZ8SCQa25+XHLZiUgXnLa2DkmmeqSr76DO/8zumZcQJGeeFXn6+06Rf+YRkfHLASmySdBGfYMiR69z1zXXihy/SeTkLaKNSaMGH9yFIODvgrbtDx4QeeFp18bnT4tMjsLMOaKkBNqps1NUmNJ1YkBk/xGRw8e0za4XufY2ketuReAKPuyxl+GlAQ+PBmN5MSvzE4/L+POflPFTH5PZS/dLMTsWkBVbg+L8JZm9/IDMjj6oz914ItHRkZbMwA0yeOztkuja7zYNDw8PDw8PD48mo7MzJcl0nxEh7e2qsK5V4PV3DgISqW5JZQb1s+ndQ5KgtD/2HZEv/JnIJ/6bc7W5fK4xJAmALJged2TB5/+HPuP3Re6/zxEFuxmQjxNXRB74ssgn/0DkU3pR73OnnHXOWpIE0E5Y7MzNiFw646x6Pq99Qr88/bAK8hvJeo+9Ca8deXg0Eisrlllm5sI3ZOrsfTJ17sty/vv/SqbPf00Kc+dkeSkXfLB5WC7Oy9yVh2Xq/FdlqaCbQBnaVChJdB2QwWNvk/TAdSqQpIN3PDw8PDw8PDyaC6xsIUIy3SOSzAxIItFlViNciUS3JNP9kunZL+nuIfvsjseyKua41TzwFyIf+W2Rb3zGudo0EzwTImBi1GTT8gOzXQMjhyZEHv6GyB//a2ehg9VOraCNsNTFfQlrEw8PhSdKPDwaCFxeIEXmLj9owVOxIinMX5SLj/57ufzk70t28mm3qDcRc1e+LzMXvi6F2TPBK+vRmRyQ7pG7ZODYO6S9IxW86uHh4eHh4eGxNcCSBKuSvsFjMrj/Jhk6cItdg/tvtNdS+t6uAYr7lz4q8tHfFjn1xEYLh2ZhYFjk5K0i/UO713I4lxV59hGRj2nbYk1TTTalMGDVRIySI9cGL3h4eKLEw6OhmD7/VZkbfVCKufUnBctLRZm5+E25+Ohvydjzfy5LoRloGoOu4Vul99CrJdV30i38a0BcElIBD1/7XmnvIGDVLvZX9fDw8PDw8PDYTmBJ8uBXRL74IWf5sFWWHRAj+w6JXH/bBllw1wArkHPPizz0dZGxy+7vekFg130HXABcD48Anijx8GgAiAOSmz5lrja52TP293qsyFIxa24vnYk+aW9vXlTtjmSf9B1+nRy4+YMycORN0mZWI226T3ZI19At+t69kuo9Zq95eHh4eHh4eHg0AYW8i5PxtU86F5i4WCSQGQP7RF76GpH3/1WRv/4bIn//X4j8g38j8g//rbt+7V+L/J3fFPnVfyLyM39b5O0/IXLrPSKDIy4Lzlr09LlsLly7Ffmsy26Du015kORaQRDckcMue5CHRwCf9cbDY5NYWVmS4sKojD33IZk6+yUp5iZgToJ3V0FckOGTP2yZZpI9R4JXm4elwqxkp56V2dHvysz5r5ufL8FbB469TRKZ/cGnPIDPeuPhsb3wWW88qgapP8keQyaZcpDZ4+Axkdtf4X5vBRArYmpM5LH7A9eAMvkglRF5yStF9l/jU5PuNlw+K/KNz7rAraSojVK5UNIZsze8xGWrYQzjLpNMi3SwHgVyB7Ll4qIjBQhSirUKGXMIEkvMEwLDnnrcpcQ9dFzkrT8u8pb3sYC67+82XNL2xVLnc/9DJB9iqU0aYLJf3XyXywCU1v2D13DPIZgrfTKqbfXis9pe2ua01ave5j7j4aHwRImHxyZBKuCZi9+Wy0/8rrnchGW3ae/MyMA1b5bha3/EXGOaqWyvBSTOUn7aAstihtmz76WSHrhe3/HWJGvhiRIPj+2FJ0o8PDx2FYhDAjn26T90gUbDgBUIJMnL3yLyuneLnLjJBROtFayZWFdcPCPy1MOq+D/trFPuvNeRBLsVZPf57J+I3P8l/aNs32Adx40GC53Xatue1Lbt6l0lSgo5kblZbbMXRZ77gbMkuemlLkXwbgDWS/MzAZE2JnJM68WY8GRsTfBEiYfHJkAWm4Wxx+Tyk39omWb0FffGGuBu0zV4sxy49S9L976XGGmy1YAwaUPBNz9VT5KUwxMlHh7bC0+UeHh47CqgpH7t0yIf/z2RsYvBi2uAwo5yfvcbnKsN8UTK3Wfqxeyks5hIdYl09wYv7jJgXfOVjztrEqxoygHhdOdrRX7iVyqTH2v3HJOTdyCoA65ec1N6BdZGl14UefoRkReecmMMqyXvWlQTvDTg4VE3SAV81oK0Low/pn+HkCRtHdKR7JXB4++UzMAN20KSAMph7LonSTw8PDw8PDw8mgtcYS6dcW5XYcDl6sTNIj/+yyL7DjaOJAG9gy6Dy24lSQBE0KS2Ma54YaBNb3yJyJGTwQsxgBwpXTsRkCRYkJx5VuQzfyzy7/5Xkf/7V0X+82+IfPUTzr1oUdvLo2Z4osTDo04s5qdlbvQhmb7wdVneELzVoT3RLX0HXiV9h18rnSnP4np4eHh4eHh47HqQ4WbyilNgw4Ai/4q3BCRJZ/CiR9XI55zVBLFawkBgVtxN2htIQLUqcPPCxeaP/pXIlz4mcvaUsy7x2DS8642HRx0gq83kmftk4vQnZWHi8Yi4JF0Wj+TQHX9NMv3XSVu7d5VoVXjXm52DxWJWioV5/bkgy0uL2k4qIGhTrQT+ybiY4TrRpoJnR0dKEqke6UxkpH0LhaWVlWXrw2J+Vha1T105l4M+Xe1XK2eblredsiZtnOFaQuDlZo6zVsTecL1Z0bGwpON3ThYLC7reFHTvWOLVdXW+Oob1Yp53JtLSqeXq6Ew2sWwe9WCxmNO+ZD3Kuv60eb7WutR608YY87qdNSmZsXG8vWv4ipaZNUrHImupyjAry1p2W5/cWKTcWnAbc6xPnbY+ddlc2elY1r2etYC+W1osWP2144L6O5Tqz2/sHzYXte60A3tKRXzzsyKf+1ORJ78XvLAGxIm445UiP/mrItfdFrzoURMIXPuR/6Lt/DkXn2UtsM4hLskPf1Dk5M3Bi7sYkHFYjfyrf+CyLGFtUwJjGDekX/rfnCuSd72pCZ4o8WgZLC8uSDF7RfJz56SwoEprfkZfy+repYqQAveRdt2ksNJIpIYk2X1IEt0HddPqN0VjKzE/9oiMPfcRmb10vywV54JXVwEpgqvN8LXvlYHj79BNFoFobyk+Owm7gShB4crnpk1gR+ANQ3tHp9Ulqd9vFFAK8gsTRgisLG8sM0J2Mt1rwmV72TzNZ6d0P1+wshtMLm2TZKpv3ed5hhEkKtQj3C6pcoKgu1EpcTClBEUTAqIzpcKtKiYpXTearJyUhO9iHuE7Z/2ItZkpINaf5e1DOfmhCrGRJQnpQClWIRyFnbI3UzFGObAymqJQ1EuVdtqzpDBsLC4lDhQ+lIaM9lOmIWXczUQJbUq9nFKadeQZbW4k33qSxCEYF8IYdmSJkX6mYDviz5Fp9YF5B1FDfxuCece9IRbXzlPKZmVGobQ554hJQ/A92qsdRdrGbZd7o05ANjC/l5Z0XF4lQgP1dW0z2Vgs/cL84dJ20jlDX7LWNQusVyUle7GgbWNlZZ4zfyhkRH9aOTutnI78csRoVUp3BGivQm5W2wxZafW5jBvW+UTZWGEsQjQ7sjmr36PsJYInquxuztv6xFqqZWZNh7jj/XoByVTITencCNl39baM+1RmwMY+ZWgEbB8p9ZuR2KzRq+veRjC+9D/6DhlUxxVj3e0radtXIL82lI/73fdRkc//DxcfohwEcH3lW0V+6ldF+oeDFz1qwvnTIh/5zyLfuW+j9QQZr974IyLv+aDL/rPb4YmSpsETJR7bBx16y8t5yU2flgLkSHZUivOXJD9/3tLtLhYcUWIbDmCj0k26o7NLOtODkuw6KAmuzD5za+HvVO8xaU906brQpNNjLctiflKuPPOnMnXuK1KYJ0DXRsEi1XNYBo6+RYav+zGfincHYLcQJfOzOn8WJk14DgPfSWcG7R6bUbTWAgVhZvJFUwJN2CwDQqWVWduunCiZmzonueyk3aMEBPxM94he+0wYRZlHsM0vTOkzVCHAza3GbYvnduq6kEz3OdJmE4pJOFa0jI4gKWBFouV1Smjt2ysCOQpIItWrsp4jmDjNbQRMYdexsQw5okqoKaX6OyeqWMXZqbL1oSqmEW1M+ZxijLLnFGPadrPK+24lSmhjlLJCfsaNX9o6ZJ5UBmXE6ggltc8IjXrHxfz0ecmVrRPUOd01ZOsc804LaXONeY0ijtUBn1+vUJoGqQokYzZlSm2me1jHQW0khY1LLDN0/XPK+1qiJHo8OuW0VIaSEuuIko7OhI1RlGwU/Easd5QBxbpgbaL9afPcWSLUCjfP0zrHeySpayP9Ws+4Yzwv6N5Fea4SzgraItO9X/t00PrGlb2gZZ6TfKnsrLs1lt2VO2VlTkNiaB3qnS9bOSeN3GIfyU3bmHbzcLW9asXV/tP9hP2YdXpdGfX+FmSU1LUo9OUgGwsWDx/4FdFOCl70qAmnn3QWJd/9ChtI8GKArh6Rt31A5Id+TmRoD8jgnihpGhonDXh4VAk2p8X8lCxMPiUzF74p46c+Kpce/x259IPfkTH9HSuN3MxpWcyNq0CPeT2sPydwC/Zafu6szI89KpNnviCjT/2hXHzstyw179ipj8j0+a+atQdWKXy+sXCCxuzl79qF9QuvlaNDlYau4dul9+CrPEnisWVAEehUATbuJBXLhkUUY1OQahfuy4ESw5xwJ4Lh9zOFWgXKcpIkEgj0WGHoOmEkiQq12bkrks9OuHLXoZRwHwiM7PyYKojjpojVc58wlATwnN47Ozdqwr8pT3W2L23KSWtuftwIvEJ2ep1CWw8oDwooZeO+EGpzqizPz1zS9pgw5clOV/VzPD+KJAHW58H9+O7c9EUt5xVrX0d4NaZddwPot0J2xvqRdqdfneJfD1aMRMIahPnAuGhke2Ozwf3oey6IioI+CyWcfqa/TRFfNzb092A8UFcbP8E71YC2oE6MHcYQSjNzyFnGVR6Prqz6vpaL50NW5rOTWuZLdq8FG98qMxjRs5m2L5VV5+XCZLAeBe0fUbZK4H6QT1ltW+6Hhc9mFPdysNabpYi2jSu7m6/MefoVi6Z6yu7K7dYnI9siiM3WgRvXNsZ0LJv1I2N5k21d6j8OJlj/+XsdiBlRzDsFNhSO4GviucvuB+42Od3LaetyIAcRLBfLEg+PTcATJR5bihWEmYVRmbn0Hbn42H+UMw/8E5l44bNGbKws16MM6CaIADDzoky++Hk599BvyrkH/7mMPfchmR97LCBbdCGtSXwLByeuhfkLMv78xy3bDXFKNqCtXVJ9J6X30Kula+jW4EUPj60Bp6lYcESdvulsMaHRCYrBi5uAkQQqLK6soNAEL5bB4iqQBrFKIHRTRiwysNBAIOckfvPCOIomio4qC2Y9tHmyyJEkC6p8XJScKh+NuGcJCN7UHwWSNrjqJlEj3H3mTGmcnTxjygL3RQltRFlROFDeaQN+1lvO3QbGBkpUdv6Ktf8GRapOlBQ0SD/aO8rNrmboUGD80p/8zC1M2dhjrahmnGDRgeVGtYSoq0dW6zEuc1Nn9XnjwfMbMX90DdHxjQK7MDtq92fcG7FRD7RMEAK0OVe1bVINTK7Izcqczh+3LjdqnEB2Fc0qCLcc1hBIqMYQG26Nzs1POGK43nbdArAeGUkCQQSZ2+D1yayWOKCo0YrKowFg7bP50pi56OERBk+UeGwpFiaekMtP/Fe5+Mi/k/kr39c1jg22cYscQkZ+/pyMn/pzOfPAb+j1T2X20rdkRYWDzYK4KVee/u+SnXxWBYPw+3Um+2Tw6Fukd+QuVQ6bFwvBwyMMkBJGTESZKauAjAKB9UAj5h3zDRNmsdO5jfejHFiTRJYnApjcI9TmsiqIF1AyG7dGEEyzkJs2hcfKXjfcqTun1xAPKMaNh3sG5A4n5Y7cqA0o01g05HOQGLV/vzoQxyJnp+M8b6+DsQBBAgnQqLm2FqYEo7gvbNZKZS2wzliy+3Lqznjj92qBRVstLjeQn5AXtNPm5mEluHq5GDz1kYMQOM6KROdQE0gByues0sZravN4sNY71ymzWtGr0SQB9zeLNxvjrQfmBUROdnY01L1ns3DuQUlPknh47GJ4osRjC8DpQ96Cn1564ndl+sI3ZKkw0yDhLgQqRHJKQ4yT+fHH5MJjvyWnv/2PZPLFz0oxO8oH3OdqAIIMFi/81N0xeHUtiIqelMHjb5ee/S+TjtRg8LqHx9bBBZkjkGE0SWfKECbBDQAKmwsEGDanXABAs3CpMT4ACg0C7mJTCAgUCMiSNTEG6oCdhqvyZMFom7WWAWvjohE7KD21lpfxwEl/87d7Vd5VaUdxom33KhivxLDALYG5Qf81A0ZS6jyGRGuU8u5O3+fsqokk0T0RZbHazFLmHjPnxnNzCMYw0A/17P3L1sZmjVAeB6GRQKnX9rA5zrhpABgXuDExH5vVzhCBtA2EXauBckFuObKy8SAWnlmThLm74vLR0+9iQ4QhOy8yNRad2tbDw6Ml0PHriuB3D4/GQ4XEpeKMjJ/6mEyduU+y06dk2bLENEd4XA9HmCzhf58bk/zsOcnPvKjCQ046U/26wVUfQAtBsK09KcmuA9KZHpClPJHaF/QRTvjA5SEzfJvsu+7HJN13rSmHHjsHKMwE4AxXeNtM0XRpZkmL2DynYsYrSkSUUAvhYAE+sdIIUUoYpzbml1wmgzDoSLbPdSa7TbHh93rBM1xQyI2KGvcl2GRX9z5HloQ8x8gQFWI3tjtzF9/6je2AcEqmFdoh1TVowSMJFGtBBbU+kDbVEBd8BpegVSKhenACjlWKnTCbVVw0sKbh1JGgjekugl3u0/IOWvDTqyeRVt64NdG1B73HGIwjwspBoE36CcW3+UqpU0apM/OllrFF2eLGPsqIy4BR39pK/bFiCOsvyklfECSV+9c/JxxZhBtJaNyCMvBMxjLjN50ZknT3kAX1bNfxAhwBWWmvXA6UtYS1ezWgHZwlysa2pv0ZL2HvRcEsx8gqVSHALO1BPBzi+awGPG4+bC2yOdgblK+6/qUtzLINtyCzeonuC3uG3pssKC6orc5zne8EOnbzXL9baV3ifSsrAWmri61gViPalkZslZFyumrwAZddqRyMefa1ZJcFZs10DVsw39X9pd3GX6UxzDNKa5zbH6tHM+ck45v1BPKJPTEONn61vUt9RztwMS9pC/rCJQigtqttTPultd1cINey8vH3pTMiLz4jMkbQ/zLgNtLdJ3L8RpGRw8GLHjXhygWXevny2eCFNUjpWLzhDnclm5zOmrVh4orIUw+LfPsLIt/5osi3Pr/6+/1fEnnoKyKP3e/Gw+yUGx/EUImJKVcTGE+QbjxvZlL/XjPneRbpqO9+vcjBY65tPKqGz3rj0TwgFGWvyPT5r8jY8x+XwtxFfakxJyX1oiOhykr/tdKz/27pHn6JdO+7Qzc7XTSq3IQRGohTMjv6XQtEm514UgXjeUtVPHLjz8jANW+QjqRufh47Crsh600JWDog2EfGtdCxDjHQ1XvQhMKrynqNKCkRBAU1Ib0MJVKnd+BoZFnDst5EwSk7ZBnoM5LBlAkVoN29nSsCgWrJMIIyZopqBUWM+2R69lv2huqtXlZUAJ8xlwHqX66crMIpIhAkCNIoEZaBw5TgNjPnp8xW7sKC3SusHdeCOts4jOn/MEDoYJESVl6UBOoOaUbaUn5nfLj2aLM1j/5BmUFZ5Pc45Yn7oXD09B3R9ZbUwdXNF+q+07Pe0KcWl2Tuiv0eBdqWenDZuNBn05/MRSyG3LjI2Ri21K8xSjplRSlPd6vCpu1dDcKy3qyC/iobI4wJm28ug4y+oH2Emw7jwVmUkV0F5TJKweczELi4QWDlUHHOa5+0t5He27kTlmIvMfYcmeOyNC2rTLGaHSccpTHJ2unGT+UxaeVdzFqMEwK3xhFHlK/Un0a8BmsTj6Ge69YlLEZsXQrvTxTzTA8ky1BVa3NU1ps4MNYsFbSuS1bWoLxGjkCs2FzXMuteQt2jSLUSIBkyPSN2VdO2JTRzTrLesQcSzydsPQE8g3Hl1mj6zrUD7eOexxhwQYptDdSLdqG8tA39vTqmQvDIt0Q++yciD6qSHAbS1r7pR0Te+5cQTilQ8EYLgjYkk8r8jLOEmbyiP8ddQNWCvs4ahbJeAnHJUM67e0WGDri67jvoiIFa6/n090VeeNoRAGsBUfLEgyKXooiSl7grLqArZSHr0N1vcIRVZw3yEMTEi1qu00+JXDzjiLGLL4oKRaKCDRuCfkjbjWd06H4KYUNaaJ5z4BqR/XpBlN30UtGN3bVZJRAcmPp+/5vOKqkEI0q0byBnZiaCZwfg+Z06vqjjoWOViSPa7shJkZe8Wr+rfz/1iEtxvfZ5JVDm/UdEbnt5Y7MLsZY9rn0LsRT23H2HRG692z27yfPGEyUeTUMxOyazl74to0//dwvWqjtw8E448G9uJ/Vvst/S/7rAlDphEdhNMHI578mYg+uOZcThJKLWIayTimd0Dd0mA8feYkFXyU7D86oFZZm7/KBMX/i6pQhO918n+2/+OUtT3LTUxB5Nw24iShDqUIwXZqhPuOKNUoxSkyEVKAJ9HaCMmKQT8DHsxI7ycdrW1atzK0Lgr5YoQWhFgUh1c8oXb1XAvZzrw4SdVsYqUKV2MCWzOgszFMPs3Jjz+Y9Qhp0AntCyDlp5UYaj1wUX3wPFddWNInxNox3stFoVKZSHakFfES8jtzBmyhRloXxGiOhF//A7SoO9rgqDc6NwRAnfZywtFpzyjpIQXU4UnKR0QUBpf1W7HvKMnUyUUGZSAJs7lo278LahXbG8YNzxrOgsVaVxMWFBM53LVfi44H7dOpchEXlGJcQTJaugHbBuSWo5HdkHQZl2VkpaHqzBsKBB8WeNpG8cwbYRkBkQJMT0sedG7tuujTp0ziR0TvJMI5OMdHNECc9GgV3RMUgZmIe0lVmnhZAFfK9WooTxbeWdobzxY519gXkZd2/KxdxxwX2jXf6oO/dKd49Ym1ZCbURJaV3CgmnQ+jRurHM/2sCy8uicj1pLWT+Y68z5WqxpmzMnnavinN6X+0e1M/djnWMvxTKR/UVfDN6NRml/gfTq7MxIMuMsXkKBcv+F/yHypY+xwAUvrgFuOVg8/NzfFTl6vSMWWgko31g/jF0SXZwdUQFBAkGBss7PhbmALFFZY+34Yx1A4e4fclYM193m6si1/3C0S1IYPv57Il/WNgxLs7xZoOgPjIj8yv+pyv49zsojFroOQEJQ/2cfE/ne10SefFhkStslck2LACmM6f9XvU3klpeJjKjSX8naA9LgkW+K/NffFJkglEATAJnz8jeJ/Pw/cATP5/5U5L6PilwIaX/a76Y7Rd73SyJ3vTZ4cZOgHRlTf/gvRe6/zxFy5aB8P/IL7tlVzNvNwLveeDQFy8V5mRt9yIKqZqee01eiFxDIkM70kCR7r5GuoVuk7+BrZPDEO2Xg6Jtl6MS7ZPDY26Tv0Guke+TOgNQYMcsQSBW+6wLIkUKwkpCwCoiOwvx5SyXM9zsSmDtzP5TPypOO76R6jkq6/6RdxCVJdR+qYTP3aCWY8ocFQqggqAKbjoud4HoDbAxqPThJiz/Vbrd7uTFfO0gv6Uz4Nwq5tBEKIJYaKDpR8wJBNtz1ZhUlgZZTc8zDK5XXTr9R+PXnquIUvf6YQN6RsnJWA6wyOGXltDkKpoykB1QxO6h9hdl23LrglJeORMoETVMAIwUuzNxRIDgFrt5aA0VG1Qe9/aL+rkqjKnTmttSjbdo9bAo2rzmrF3dyT7kAz6B8jDlOXk0p0LXWWRKE9xvuXXwnoeMrvu6rMKVsB7vecF/Gc5zCytiknSFdaUtHRkXBzSH6mrZGQYtu7xVVejNuXaiivd28jbcS4D6MBxRgxjHK6tWxoe1j80zLRn1sXMSO8xWbi1i6EdMnbj4ybugHNzYhBHVvXtMnrq94Nq4ezgWPz7OesSY5Am89+A6f57Nu/FTuX6xAGI+LKsuEl9eVwxGt+7QskBrR96VtrB76HZvjpsCHtwOfLdWvEhh37F+Mb+3Q4NUwuDHOvIfQCHUXKYMbAxkjG1bLHA4jW21dqv7AqRlz0ghLXZ8heMj4Ew63hrI/pXtGbI3WBwTvxYP+o00gWCCyYucw97xyUeT0k6r4hcRJWdT2hGig36651pEHKJ7bCcpCDLPpCUcGcKr/lT8X+eKHRL7+GWclc+pxkcvnxCwnUGixcigfe/zN63Mz7j5Pfc99l3bI6FzBggJLj2raHYsSrDYgbRoNnp/Wdr/njY7AwfIiCtQJQgjLkS99VORzfyLyzKPhFg/VAAud0fPOfQhCon9YpKfPWd1EgTbF1ejhMouSRgKyCIuSO+911ja0O5Yy9Hk5aBMIvsGRxpEWJYLuKx/XZ2r7lKfYZo688q0iN98l0jsQvNg8bPOM9NidWJH58UctXe/ChC6okUIRwlanZAZvlIO3/6KcfM0/k+Ov/L9k/80/Kz0jd0mq97i0d+oCxulnokf/Pmavj9z4k3L05f9IrnvDv5WT9/6mHLjl541AMdLETi+rm6gInYu5SRl98g/kwiP/UWYuflsFLU7go8pbBl0QUj3XSO+BV0i6TxeVKp/r4dFsmBKjSk6UcMnehuALkRKl1FUCfu9Oeds4X0zINeVfN9xI5ak6sEY4xWnE6lUN+BxK0SqxEjE3tezUIcoyJAwomFhXRJEZPBsBOtOjz7byVrcuQMZ19ZUU6Og2o98w44/KvBUFFM6e/sPSN3RSrxOm3HFiW235SoAwtBgrMafd+PE7hbXKtXQXAMsKM/OPOcHu7FDlzJT/+JP8Vbh5xNinr6K+g0UH7luQEY2BUyTp566eA/rc6uZdFCDorHyq0MeNCeYOymvJvay6NnJtSxmrVaarAePXBWqOmOf6LObU6jyqDL5jFgyB8h8Gnscch/RpJFiLsCTBqqYWMgNQ5kpWcZAdYSTVlkPbD2sPK0vMGp1MuxhX5krWLBCDBBcLXE5CoeWDbLjvwyLf/bJzadluoLy/8IzIR/6LyD/+BZH//Osu7gVWJWFWMdWCvkCxp65/8C9Evv5p/Tv6sKElgcKOVQuWDp//M9cmEWOsavB9XHg++6ciX/qI3v/54I0WwuET7opyS8Ll59wpkfyC1if60KtqMHexXKJ9GY9rwRoPeXNEy8P82gJsToL18AjB/PgPZPLMF40siTwBQ/npOSyH7vjrcvSe/0X6j7zJrEpqAoJK1wEZOPZ2Ofry/12ue+O/l33X/7ikeq+x+1cLypidfFIuP/F7cunx35H87NngHQ+PnQlO4jj1csRCmPKAYLuo+5Eq3DGnhHGAYAl3VWJqtpsiYGXYhPLCfRDQIUpqhSld5t7ggtZGgfqjYEKAVAKfwz0q7mSVeltQy05Og2upO0F2VYDP9NnJM+tbGFivOIm1E+QaQBug0EUpaLUARYt2jVxnVfhDOd5DPIkpt3bqHiE4MyexsEFJrpYAAG4OZPS7jOPw9jblWtu73rlcDsYK/ZtUBbkRYKxaDJ4YRYt6ptME0hyumnhoFlgLTNmOskjQuYlLEq6AUX0SB8YBFkBRxIPN8cCKqBHA2obnEcemlrFXgq0bOgaj1lHGH7FN4tbFrQDtVtQ9Lc5NSFvD5pNZFzV7nGEZcPh4cNIe0e6sFyiDuDcQdyLMzWCrgCXJtz8v8ocBkYG1SMR6tilceMFZp3z9U5sjX7YS9NGzj4p89LedlU2DMgdeRUHlj4e+6oLATrYAYbYWuE9hbdMTYb2RWxAZveDIjaUGECVFXfdGsVia2Tg+WIOIebNPywNhsgXwRIlHA7Fi8UNmzn9d5scesyCnYcDyg/ggWILgXpPsuUY3YU7YopWZKCCo4zaT7Novmf7rZPj698mRO/+OjNz409I1eLO+X91pAaezBGmdPvcXcunx33XWJUuNOp3z2NlwZuPzs5dkaux5mR471bRrdvJsrLJVLZgXlm3BFO7gxTIgSGJeXovLWglGspg1SriQA0mBMr3ZE15z30h2WayCekA5jChpkFUJVgNW74j+YQ2D2DESoY66o8QkU32q1MQpxU6JYpzUBpftSP8X/F0/aE/GV0dEGR1ooyYI2S0ICEMItCiign41cilVX/wTvmOkI4pXaP+hqC7qVZ91WDkgAbAYwv1j84DEcYGLo8ZDqX4o8nGWcFsF1gJHiIYL/e06zxMo28TOqMNVwlzcOjM6j6LnuFtjG0GU4Fro3I7qJa75jothFD3fXZkbM/7qha2NtkaHWzoCyJ6krq9bMs64P0Enbyb+hP6Meh5l5fT8Cx9ywTibFXuiEtgnewdFMj2BS1ADlN4wYJmBBcIDX3aZYrZ53FQFLD0o7+PfbQ6BxP0gyZ54yBFma4OxbjdwTSLwLNZRYYDYwBrq3GmEpODFTQDS6Mxzzs2pvJ0hSphLfQPxblINhCdKPBoGhLSZi9+02CQEcg1bZNt0wyYOCbFHiDtCvJF6CJKNwI0nYa4wZLQZOvFuGbnpp2X4uh+1LDek9uUzcVhZLkohOyqzl++Xsec+ZOmMydqj77gPeOxZMLYtM0nO+T436+LUFWFvs0AAJIOJkRVRy7xuQCgv9Qi3Riyoor4cVlZ9thElm7ZccMJ5XDyWalBS+KKEYnca6tyIKsHaayk6wwaKBMrIZk4qHQmRDoiSiDKrEuVOu7dnbUKxpa6OgAqDtukKFkeQSk0StlsIjAtzx4qYSzYfjECr/wTMxnFH9HymnRvS1jpPWDcc0bl5ERFCDwuN6PnlXHBxhXCK/PaLpUZSmF98+PyiP1fT/sbLFWGgjqxJ0dYobk1qhIWGWZNoWS2OyybalrWYfookF1hHt3muQ2xxqOHmYXjfWewXm0uNIAGrAHFHyGxyzxswJaLzgzfKwMk5GT6+9imRb3zGxcEoVxKbDUg/stNce0vzT+uxQjjzrAvWieVABCnZEsDC49H7HYERFycFIhEy4d53ibzvF0V+9u+IfPDvu58/+ldcFhnikESRq4wBrG0e+47I+GUGdPDGNoP4KZATBOINW0MoJ8Ta8084y5vNgDFPxiDaIWzPwP2H+VRtlqAGwAdz9WgIVlQgzs2+IGPP/pnkpp9ToWijNQaECNlhBo6+RfqPvEEStbraVAk71U31S6r3qMU16Uj0SrsqLstLgV9/7OKjm73WpTh/SYq5K3ozvVeyTzrshHhrJqXH1iM+mGvrAAHdTgarIg8Yy4uqpFTwszfFvjalCMUHUifMXYX7oPDgD1/pRDoumCv3ceb/MVkFqgD34XQYZTaqf50liDvxjwMZeqLNumlL5yZEuTcDFCTaxSmXG/vOiDAIFbM8aQTRXDtQRojhQNtugJaPNqUd6Ltqxhb326nBXLkvaV+jLACYXxAB9biQlUAbQtZGjeOSQoyLTiXEBXNlXSFwq8XKiSTCqodLfc08D49HUFoviMOyNmhrrWAcsoZDzpWDe7IWVRPMlfFHSuZiIZy0duVNW/wWC8BcB1ECmNuOeA0z4Wd+d5olHW0TB8ZzXDBX6ouVWroLs/n6ygog1M1ag+eErUmMP92XahnjjZ6TtClrSFS2N+rPuLa9ycbBFoC1j6ClKHakWA1zJygBsoDsMubCoJ8hBoMF99zCNT6hc55YIpA2BHQtgfa/msXmqMiJm0SuvdVls+GnXbeInNTXCQQKIQDKs+GsBXWEMLn5TmfJEhUDg89AOJVInNI1NOKCw4YFNSXA6AlVqCEnrr99/ffWXUEdSDVL3cr3U8r4gwecS8ypJ1gggjfWAIKEsvAsgsK+5h0id79e5I5XuGw2N77EtRefoR60CXFJwtoFS1HmMYQLcUE27O/6nlmbaH8QALhUj5M3u+xCjJ/SPa5CP4v1xS1aR8oT2x56Xafvk1YZQoK6lTAz5QLrhpEhkBY8gzpTxyr2/FDQ3lfOO8IQgmotgcY9e/pF3vSjru5xaZ8bCE+UeGwaCBNYXky++FmZufBN3UzngnfWI9G13zLYQJIku6OCWzUOpvwk+yUzeLNkBm7Qci6p4ojywclfuEC7ihWt07hLa6yTM5HGJLg+s2mP1sfuJEocUOCcQrRRuAUdurmhyNWiFNFeJuCGKCUW30CVNRSJSmbpcURJuwqHKJcJFfI3QwYwZ0tESZRrBOlOnTIbLeRTRlK1RikkPMeIHfN936wQ3nZVKQkfk06JgNyh3NsB2pI5A3G0AabksG66tqhm3dzJRElexzFzItwCIIiJYBYT9VsaUaZSwNawNjIFPtml4w+iJL78cUSJuZXoPRjL0RYP1YNYH26tCN9z6VeUV4Ki1trua9EoosSNE12XGNch85y1CIKS+EfVrsFhMOKBMhvZHPIcbRfGTSUrpMpECetaj/XnpqD3pk1w19QBGLy4CsYfaxEkRLVo6JzU8nE/1hCLjxQCZELK16ixXTVQIFHwmANYimRVRo6yoKBtZyacqwcEAco7WWK4xybmR9XgObTf+KjImWccwUMw2kOqhKM4k2nk7jc4MoDrVW8XeeVbRF7xZpGXv1HkZa8Xue3ljizBKgWlOjfvfpaDdYxnlYKFRqXmhQC4XRVwUsKuvYYPuOCqZIEpR7eW+w3vFfmJvyZy7zs3frd0QWy89DWBpUfIfJ5WZZ3sK5AlYYQMRALuVVgM/dhf0bbR+2F9QV1K8g8/LQCptsmJm/U7+jcWIxAP5XPW/tYLGYJ0xRA+a/ud55FhhjKvrQepeSE5Hv2OWIDgtXsE309reT7wyyLv+hln8bL2u+XXXfc6YodnlcDvjNvnHnNposPAM29/pRuzjKN6gDUJbjcQJeUuTpB4xCZ5y4+5lM5ry9dEVJZePDwqgFTA2cmnZfLM5/V3SJLyzZoNLyH9h+6V/iOvN0uPrQQbOM88ePsvyYFbf0F69t9jViYQIPFYkcLcORk/9VG7CguXdM5uFCw9PFoRJcXdFOkoAUuFMkzjo83iw4GQH+WyY3GDVDhH0N8M2oJ1oxFZCSCBKE+UsA0ZERWPAPA+Co0J9OWCTQAT7PU5Fkdik6DPuKIUsVV3oXCFYCtQUmQqKjB7AIyLcEKrNC7i3JSqB+MhknTSYWnjOKIc2wXGaLR7nxtDEL+tAtZCF4g4oj9V6YFc3mx/ch+b3zH9GbXW1AKmZyNmKPU195vI+W4Fdr9uAxhjLuYWa2JYOXDxcmTOZgiuusEp+1verwpu4H4Rt27S78Sr+PLHRP7oX7v0sWQW2Sr3FAiIl7zKEQD8/KlfFfn7/0Lk1/6VyC/8Q63H+5yVxNB+Z2VSIgQYaex/KMoQGx/4Ff3u33AxWq5+pgwQKKd+4EihloP2A6mQn39SZDqCHKCur3qryI/9osjhk9H1LGFA+x5y6XU/HJ3aFjcWngtZVZ4ad7uA9cag9jd1DBu7JXLtwmlHdtQLSDVSJoe5Y0G+QBIZEbM1JAmo0KMeHpWwIrmZ0zLxwqctLkmUKW964AYZOPY2SfVsLUmyFpwmkMr30B2/YoRJMqObQRUixGJ+WqbOflkuW0acc6F19PBoTXCSStC6aIUbq5AoS4swOEUiKpArik+HKYatBAiXtjbKFCfkxwuhrs58JkIZ0DY2gqNBJt2OhIgW6Je1LLX0m0dzwH5AP0QSFBAl2pdYajQTOpNtbtYe5Ld5sPLoFWUlVCIXjcxtEbCuxe3xEFWQwZsFRHAcjPRqofltBF0UqdMCsHnI3hRBJqDbmTVQohRbZotBASBL3vWzIne82llqVALK57OPiPy3/0fkix9yCuRWAJcfLCR+4/dEfuXXRV7xFqck10owodji1vL2n3BWFmEuRKwNZExZmNX6tpBsDVlFkNJHvi0ydpGFIXhjDZBz7rzXWdYM7AterAIo+xBQWOKEAXKEgL5Y9BDYtFXQN+gsisLGAe2l88/ckyD16gUk0WUd52GHQFjlHL3Wjc9ax+Im4IkSj00hP3tGZi99R+bHHw9dSCBJCNg6fO17zaqjrQGnapsBAV+TXQdl4Jo3y5G7/q70HnyFtCcqmCprvZYKMzI3+j25/MR/ldz087q254M3PTxaF8hmiSQpYaNP/pd0QzKrkiqFciNWUH5CTjtLio9l22khIOSb+05EG1AXFDrnRhJChOj7ToHixD54rQxGEOkVeeJfI1g7cT8K7zcKgSLlSdvthTP3N4U2YmDY2OtM2rVZMCYqn4ZHDNBtwBKWNmZtE1Em1gtVWjfvqtY4LKvC7eZ5VH/qvGwA6eUIoniXktbpydbHVWIpaqxBTbVtswUczybN6tve76wQUPgqYVHrNHbBESUf+i2Rh77mFPhmAqsIXEcgR3Bhwf2jkqVEFHAbIkUy8THC5jnEFgFSsUJopf2MskCQnH3OxRMJA+4pWM7gUlNL+/BZxgFkCdY75Ws6Y5g4JsSJIQZLq6Crx7lfQQqFHYZRblzGcB0LIzoqAR2SsXDxheCFtdC5A7lITJktPohrjETnsSdBLJK5K49YlpilYvhCgotLz8hdq+4uFU5RtgKcBiUyw1qmu2T/TT8nQ8ffKcmeIyYARYHTClIfk9Fn7LkPS27GkyV7B2RfSVmwwd7BY029uvsOmwDduHnSpjJOj5VfB37w2nowtgl+RxabakAMAIgSFPVyoBR2dqbsailQd73iTnFRjKJOkhG9zX3AhPBwQZy6N4okAZXut90nzq4lQk7Z9hAYDhBs7hQ7elygWDdmbLgRvK3KXg1YWSq56MW0TYsRq+bSFqGw0e5GVjVAUC/N753Sl4DR15hx3AywfkfPQxB3YLBlwMriuCrYb3iPyGvf5U7pKwGy5Ioq7WRd+ex/F/n8n7pAl820wKCd6iVH1oLxQnwWLBGIk1He/iyikAFYUdj+2iKAjIKoIJZIMUTWpx8JjEpfRsVWiQMpd4nLcvSGcDcS9nYsK2ibVmkXgleX4tUQL6QclBProIkr9RE8jHPin4xfCl5YA9p7YKh2UqoBaNUVz6PlsSLZqWeNOMjNvKh/bhSY21U5I+tM/zVvdGmAt8PcMRJt0t7ZZSTO0IkfksFjb7eAr6QvjoKRJYUpmbnwdZl88fOSmz5lGXI8dj9wJSEQYKZ72IIONusiM4GzSgge3ACghGDaHnUKinAJSRIWBDEMzrwZ64qNm7fFYuD0fJstx8ph5eLUJrZdsRrRdSxUJllxdY4hBixwbQM7zilR9FnEPbX9I0/qtwI8X9trO4uw/aANINCi28EUy+1WzrYJFi8iRnmlbRpphdUIuDUgalA7oqCVyrul0HHMv1ZEieiOXBMpu8mgLVB+CANcUgg2+vofdspnNeQbWWieeFDkvo84CxNcMzYTD2KrkEyLXHOdswgot55gbUCpJkZJPVYITYGWCZeX534QZKcp2/dZz4kvcvIWkeH97u9agRtSj97jeh0HkADl4JlksCkQ0DRa7thSEIQWKyiy4iRDyCHmHtYkuIjhSlUrGAPE5gmLB0MsHCyciIuzxevvHl3tPTaLxdyUzF16QBYmnlAlK2yhbpPO9JB073uJdI/cpeM6XEnbdugClxm8SYZO/pAMnnindOnv7R0xgeV0IbCYJWfuk+lzX5X83NnWWcQ8PCJgRIkJYiEbuo5pglFWTZQYSRJ+kmWxGNrZ9FtLmHbl6tRShZdLRWytE8quXsFr5XDvR71LjVWBamS9q1DI3Anq9sE9P6pNSkpVa42FRsMRJdHjgjbCpYsMT5u9SPWNtUP0ONS2biElnrIux8wbIx1aTDaADGU9CAOvQxSTXSesf2q9GBdxc3gnWZtsO3SMxbkiWku20NwwK4TrbhV510+LvOadzroAQqEScMkg08un/kDkK59wWUjIctLKgBTAcgY3nHJrANYGArqSUaZVApdCUpDhhSCutJeSX9kAAP/0SURBVHc5mJdk4tl/xMWdqRco/8eud4FSy+c6ZaBfIcKWtnefX4WWkTLf9FKRHkivkPkE6cX4hPCI2RdDQX3HLrk4JeXA7QdCkZ9bvCy20KrhsWOgg39u7Psyd+VhKWZHgxfXAwEo2X1IuoZvVyVNF8cWF5aJWzJ4/F2y74afkMzAdbqfYlkSXebF/KRMnfuyTJ//uhEnHh6tDEeURPvDk+XBYi1UULx5f0mFmTCBlHubGX1LWY6VI2JOs5/H7els+LFto/c1i5LGbanWV9wvos8cuROtGFQP7qPKIUot1kJ6QZoRt8Zd+fBLPxOVKYgSU35zU4go/26BtZ0NnvABRFstzF6WqbHnNn1xHxdHZyMgpSxOjgUtbg3YehIzb2yM2GhpIdhcj1gM9HVS8c5NXwjtn1qvhdlRW3vDYCRpKyn2LY+IPitBx5qzKmyh8cbhxf5rRH7yV0Xe+n4X/wGXjEplZE6hTOKC85k/FnnioUC5rNAG2wXqQ12JURI2pqmPyRQtUv6SC8jlc/p7yAESdThBrI5hV696gcsNFhIZVf7LCWPWoBJREkMAbjmwfqHuw4ecK04Yzp5yrmK1lhty5cr5cFenvoE1ZOLWzmG/CnvUBp28y0s5mTn3FcnPvqjrW7SpnAndxQW3CO4AdCR6pO/Qa+TQS/6GZAau17Uw3n2gMH/RyJLJM1/cMXX02JvoTHbp/pYxxTUMjgDJqxIQl6LPKQnEMwk7IUawx92uEf77zYA7vW7OloccaIpNI6E3dSRDc4UCTv2L+XmVs0dldvKsTI+fksnRp2Vi9CmZuPxE5DU9/rwU8lHR7Sk78WrIuOTFjC2BjhUjSlpp/rEvRpAOV4m0iDXJgzbyc6dasCdFxZZpabDGc0r/zp8W+eDfE7n7ddVZlgAU+ge/KvLx3xO5/77mxizZDKhjWuvUPxjuZtJqQFGfvBLudgNYsyC1sG7YDFir+/eFEyWQRqydpluEr6HbAqyDIHeuORldf4IPEwg3W2PKZ1yNsCgpB3IbbjdHrwte2Fr4VdijJhhJcuk7kp1+ThWr6EmA4pWbelZGn/ojufDIvzdSYTsDD1YLFD1IkiN3/R0L9gp5Eo0VrdcFmb38HbOuiRIIPTy2GwjcZFiIjh0SuN8sRgfgYnhjYYDlQShR0t4piWSXCxzr0dKw9XlhQmYmX5TpsVMyO3VGsnNXpJCflcViTsfCoq3XZi2hfR126f+Cu3m0BppPqjUHO7HMzYYjSfnnUS12+JqEAkpGjx//ZZGf+GtOEa8GkEMvPC3yxQ+LfOFDQZyPVmuH0jjeIeMZVyCC5ebmNxIlKO24EPUPOwuZzQACqT24ypuGsZzPuiwwYRYW2wbK2+ky/hCnJQxzsyJXLrh4JdUClx2CwGJVUg6IQ6x3aPNtgCdKPGoCpt5L+UlTluLhLE+I4TF1/ity8bHfkpmL3zCXldZGm64BGUn33yD7b/456Tlwj66F/cF7G0EdCepKzJJifsLax8OjFUHskA4LVly+IzOvVfnVOY1VSTR0TgdECb+XAxJmL7ha7GRAgOQWJmVu6qxZkBSy01IsLli/l2LPOHeJHaxw7FHYvPNzb/egrfXit3g0GcQtOXRc5DXvEHn/XxV59duDmAwV5jUK9ZlnRb76SZEvfkQV1Rm/hm8GxCWZGN1IkgCsvNJdLubKZq1j6FfcV3r6wl14eD7y1nKL9SXlPob7zQGXOrocS0UX0BWypFoQE2ZqTGQ+xEoVQob4JFHETJPhiRKPmtDenpTM4M0yeOLd0qU/yRwTh5XlohQXRmXmwjdk7LmPyeSLn5Ms2WJamlAg1kJSuodfIoPH3iFdw7cZeRIK3YwsbTAxWy5/VxXJGk3NPDy2CJAkxCqJdL+BKFkqmMKsf7kXy2BxKcwUtBykUE5GZtbx2G7oOlXMSW5+QrLzV4wsWSwQGFT72gvUmwTtt/1taBYILUiU7KzRtWL/thvOmqRyMGePXQiU75HDInfeK/LOnxJ564+7lKhhCulakDGELDhf/qjIY/dLawV41TmFst+S1i4hgHjCdSSsrFj+oLBDYPH7pqDrNfeALGmSW3DTQCDbg0e1HXqDF9YAmYIUv8R4gTSpBsSEwd2JoL7lGBzROaHPw0VtG+BXYY+aQPrcrqFbZfi698rQyfdI7/67LfWv7ujBJ8KAdUle5q98T8af/4RMnv60/v6ILBWi/NtbA7gS9Ox/mfQfeYNLHRwRswQT9WL2ikyd/bIU5i8ZOeTh0WpoVwGMmBEdETEMsCpZJkinKtTmWrEWvKdCznIEUULsjzgSpjWAy0jwax3YzHe3F44kyWcnVQYZs3gk4WSXRzNAzJBEqkfSXYNNvZLpfp2D2yNIRmKHzRnnUhb8EQaVc1jnkum+0D5o1JXK0J+9Ma6SHrseKOK33C3y7p91aYRJJ1wpJgaWELjhkA3n1OPh2UO2A8wr4qlYBpdWt7rWstKOKO5hawEyDv2wE8mNRgIrGIKrDu4LXiiDBWa9EE58hAELnqkrOk7K9CfaeOSQyP7Dru23AZ4o8agLnckBGTzxLhm58ael7/BrJdl9OCASogkThPP87BkZP/1JGX3qD2R29EEpZscCU/7WBDFKeg++SgauebPW8WAkIWRE0Pijej3ms+B4tCTa2jpUyE+a5UcYmJ+QIQRsLVek+ZtsG0tLRZUdyqUHTrL13ol0SxMlTgmKIwjc3I5awVrwsL4q0GfEI8ktjIuLQRMm/a0F/dmu8kmnWdahGBIIuDNBQODSlbFxRL9HY6+IFwyM6MHR2ZmR7t4D0jd0sqlXT/8RSaZ6g6e2CLRZdtK0YdzHWeXwPqQXbR3WB427jkuXjhnmmcceBkoiLgekEH7bB0RuJC2rKqhxQJ5+5JsuuCtpWluBmDCipOCsXsLkfeacWU+1wGqB5QvKuqUFDtkrcYeB8Dn/vMjppzZ3vaAXLlMQWqFBY7VNuFpR+ODADUunfYeCvisDgXCxyiHWSyUgl0GqTIeEZiAODM8YOhC8sPUIqZ2HR3VASO4eeakcvO0X5dBtv2TpgLHCqLTY4Z4yN/qQXPj+v5Gx5z4ki7kxXUdblyxJZPZJ36FXy+Cxt6niQKDKkPrpRF8qzMrsxW9LceEyL7jXPTxaCJCZnDpHmXQv6zxcRJkuM5+AZEDJNlKzbGizh3d0JCShQn1rpwYG4fPSTN3buRBKghdrRYtOeUiSfHZa+6+ypRvtwCl2Itkt6a4h6e47IL0DR2Vg3w0qp9x89eLvblUWURrD4TKw2ODw8PDwaDp0rdmt6w0xMV73bhfo9e43qFBawdKolA3n8e+6YKCNBvIBij2uNOwrBD+9euXDr4LKFVEkCUp3EguNFjhooYyUlUCuYeC9Zx8V+Wd/Q+Qf/pTIr32g/usf/KTI//VLrp/KLS9oF6xWyIjTqpmCcL/BTYy+KwftNHpB5NzzwQsxgJQipklY8Fesd8h4U4kgbCI8UeKxaXQm+6T30Gvk2Kt+XQaOvkk60wTcid+w7IQ6Nynjpz4uZ7/7/5fZi9+SpWKLmAmGINF1UPoO3is9I3cFZFA4slPPWgyWpYK3KvFoPaC8xlp+qACEm0a5682KLAfxSRB0yhkBAiCHB4ltFRCLw4KVBn+HQ8sfQSBVAu1lbVPWbtsJylTIzUgxN6uynwqwMbWH4MIaoWfgqAyO3CB9Qyekq++gkSWQIe1lvtj83YmrlSdCKoJWb6Fh0YLYYY1DZ/oObTkYyVtR0d7B/UbdyIrznr8k8kM/5wK/xq2/06p0PvwNVcIfCCco6gVkyPhlvffXXVri3/o/Rf7Zr4r87x8U+Z/fL/K33yvyt8quv6ev///+ulOaNxD2WgcjBLoxvwte87B2sfglKlu1AoEUBjLRHDoW736DxUyl8Uc8nfHRcFcxAsbu0wuycJvgiRKPzUOVi45El2T6rpX9N3/Qru59d+jcDmEZ1wDFYqk4K/MTj8vlJ/9Qxp79kGSnngvebS1AjiR7Dsvg8XdLsutAJFlCYNeFiSckP0cgKA+P1gLjtjORNhcc24jLYAr/UlFlGQJ9rtnc9PWojDhYpxD7JMpKpRVAHCHqU04AXUUgZKP8h7WLCaSV6mduPQ0UxPV+zoIn/J6Ee4x3fYEombV+K3elWkWbmfdnekakZ+CIyt4DNjawKoE84f6uX8vbhPagBB7WTtYS4a1BH0a3/96FrTUt2DaM90gCkDIzL31/tiAqrEbadzs+eDUn98SFeOOPiLzngy7IZdRYZe9ASf3Bd11Qzc0Aa4dHvy3yJ/9O5F/9msi//V/d7/d9ROR7Xxd55lGRF58RuXjGWRHgRlF+EYMCkiSs/a/urxX6cC+BpoAkIU5RVB9vN5IZF9D14PHghTKQwYYxUSkLE4TKtF6kCC4H7j1D+x1ptE3wRIlHg4DZekLSfSdl4MgbZd8NPyH917xJEmnyXsdP8uXFrGSnnpbJM1+Qsec+LNPnv6prPBOmtTa09kS3dA/fLl377tC1qzt4dT0I5JqbeV4K8xd0XWggi+/h0QC4UzeCumbs941wwiTxSCAX7BUEzKWiXeXxSex+HZAv3K91txMjSWJIB1u/2jpM6Y1CrAKlcApU49YsUyTtfhH31KJEtTnfgyBxhJfrxzBAmhE4kgCSxB5x9W9RoaxFYX0QJ8iiVO9ZxdoGafD7RjC8GzlnGgPKG1VmNyc9UdKC0HGGpWTUGm39Zmthq423GgFZQgrh1/+wc8PBLSFqvKKonn5S5MmH2QSDF6sE85JYHA9+ReSjvy3yif8m8rVPOWLkiQdd0FjcJXDtIfYIJEitz/CIBuM4rXpGEouSFpWtLIbOIZEjJ5z7VDkYF1gfccWNjUtn3ThCRlsLyJED14j0DuofUWty89G6kq3HjkWia7/F9Bi+9kdl8Pg7JDNwo2XLiRvobGD52bNGkoyd+phMnr1P8nPnZcVMxlsDKFK4FfUdeo0kMtFWJaRDLsxflOVildGePTy2ECh2EBvOTDlsTjolu6QMmOWXzkN3GmcvrQHCaafFPXEnQq0Jd3KNkBy+WSNcO3ekqDUKggnLgeg6NpooWVWwo+5JmcPLQ5/hQkW/RX2f+uJWk0r3uf7zqAM6XiyuDSRa8FIZ3LjYm1YIjsiL3vcZ363WLi5OUXiZmd7MLSNdPVoKtoZX2IOWl9gHgj92MlBKIUuIW3LLy1SR7A/eKAPK6ZWLIk8/LDI/7QZwNYD0uHJe5JufEfnc/xD54odFHvm2swzZ4DqzC0EzbfdAYSynM86qJGpzaQWY+42OxbAYIsSwIe7I2ec2kiAlsP5ffNEFf13b5tSZ+CTEQOnuDV7cHsSvKh4edaK9Iy3d+26XkRt/Soav+zGzxOhM9evYjzcVJ2UwaYQvP/67MvXiF2Rh6mkLkupWru1HW1tCevbdJen+k5FWJZS3sHBJirmQwEQeHtsMFOTOJERJQsfzxg3YrBGW8leVAX5aIFezkFo/DxFMCeSKu0actcV2A5KHK4rIoB5x/u3UzN63OobX07n2aBs1SMDifgTXjUJsmenDIPhuVJ3JWpNM9WjfxbtI1gVrptYdD40CVWT8R5OOdAXZpIo2/vYa3Al/tCWWEUjBOtMqoMzRawFWCdqfRrp6tBYgSqLnIX3n9oCN+9iOBHPq5rtEXvVWkWtvcQp1GLAqOXtK5IIqo9XMNWKQcML/7S+K/Nl/dC43xJBo0L4WCbotquu2HFrXqOpi5dA/LHLTnSK33tO8CwLs+tsdWQBp0qro6nVWHwR2LQdjBgKEVNWMq/IxxN+8jmtYefBcxjeZbiBKiF+zjfBEiUcT0Sad6WEZOvEuOXzn35aeA6/Qv4d0zkebtwMEJ6wyLj/1+3L58f8qc1cekqXixpSl2wKdvJ3pQckM3CydqaHgxfXA/Ya0x1weHq0GIzc6M9KeiLYCIUOKEyrdiS9pgzdscgp3L6wRWkbCCcWyzslohcwJ2MTliITOe9Ytp/QFr5Wh0QqxO7mOInfc6WnUWkpZXPDd6DUTgoQ4Us6SprGgieKIp92DNmtHa8OIgWHEo46/PUmU2HyJFjPd+qLzMnSMbw8Yt67cUf3pLUpaEW49jJmHXNp3WNqti7+1k0F9X/oakZe9zsVxCAMWIFMqi5KOtlKqYPYLUrp+83PO3YYAm3FthfUVBA2KbE+/SN+gSL/KxRAJ6y59jfctzkRZ//AnFjK2ToT33ZaDMdQeURbcYe7UNv+H/1bkN36vedc/1vb/+X8gcuCoa+dWBRl5GHtHr3ftVg7cb4hfA9lWPpaweMLlBhcuPrcW3It4PIyfKBJwi9DCre+xW4AwT+ySa17292T/zT8nmYEbdA5UFqJREuaufE8uPvaf5MozfxKk3W0NpPuOW9rgMEWFzZggtT7zjUergj2IAKztURuwCkykCba4JPo7lg0bFHa9SRvxSVAUg5daEZUIDJOJdB5jGRAHi99hgkBEbe05gYtSA2DWIDF+vU6Zi1pHOflGKAlXQFECzZXI6tMMQOToFfy1m0EfdFhbRolTy7KytGjXXoORDrbGhI8EHaWytFiQYrFMSN5GYDUaJ58wJ5d0PfFoLTD/oqwkDbp/mZUeBHLMurrjAElx010it71CGyFiDSIY63M/EEvTG0dKYn1y/30iX/14eAaSckCA3HmvS1v8d/8fkX/yByL/74dF/o1+/99+wl38/s//TOTv/KZTfMsz21Dm/kGtR5foQhq86LGjwDjA+gXSpHz+MeYgQkbPOeuRtWBPvKzvEci1WLamMi7I8rTNbjfAj0qPqyCoam7mtMyPPaZraWOFOhMmEz0ycPQtcuDWvyyDJ95tf1cCZElh/pJMvPBZufjYb8nMhW/qa9svpJAu2FnHhCtXtCVWMB4erYm2Ne43G7cBIxdUgTFlWwUrFwRvPfieud0kKqQp3GYsFhZkkZgrUcKx1oOAtO0WRykc1NXFdWG+Ryh92mYoUI0gSriH3YvT9hAYCaFKaJQVDLJw/Kk3QXjD+96jdrAPRLUlBCMWTS5F894C+761S6TyiuvNohGZrQK3FpROuDfCDkJajNzxcEQ2wakdyRWxRuse4NLfx62NOwzMLdwTTt7srDbCULIq4dRe51wo2DTIkPPo/SITV9zfYSBN600vFfmr/1jk7/0Lkf/p74m84T0iN+pruGAQs4JydPe5q2RpQtBPsu2FrQVX14iIdaKloO2CLBHVPnsRkHUHgzTB5YdvtBXuN7h/lWe1YVxeetEReWvlM+5h99TxlNr++GnhO4HHHsSKZCefkfHnPymjT/+RXHn6Ty3ORpiCVD9UOUsNSve+l8rwte+VkZt/TtJ91waBXqPhXFmuyOzl78qVZ/7UrvzcuQaXrTYQb6Uz2a8CVbh/P4FcsSrx8GhFoLwkEl3SHiG4OOVOFRizJAmPI0Bg0/b2pLketDKKxawjfSIEm3ZIXK0DMTviADEBMRQdQHU1O9BmQTBdO/mMEGrpP8pL9qJwaF21PLGinBf0GgZTrjGDjxD0GRNm8t9ChMBWwFJNQyJFtEtpnYlKPV4TWKcaMKaZV5CmscTXUl4W8xyE+DnUMtB97Cp5HKlvu9hNjszeRX1HHIv9h0X2HQheKAMn97g+FHSeRR0YkKL1yYdEzj0XHrAVOQEiBFLkA39d5JVvFrnxJc5KZEAVZCxCsBYJmzd818hHOiayc1oDrOMp3VczEQe5tN+CyvZYSkS15V5DQmXAYR17uN9gVbIWrMm01fNPOCultWs0FiZndLwxLtfOR8YKqa9HjogkPVHi0SIozF+W2dHvysyFb8js5Qdk4vQnZey5j5jry2J+Sj/RuE2FIKiZwZtk6Pg7ZeSGD0jfwVdLIq0LbYRgYlAhyAK9jj1qZRt//s9lbuz7srhN7i0dKJmJnkiSB3JnRYUpD49WBQIlbjPmUrIBJaV/0UiSMJ9uIw50U4xSKLYfrg5YlDgFNXwNox1Qjsy/vQJc0Nroz2EFYoL4JhXiJTLWGLkTQZS0YwWT0Cus76qDxVrYlGIJEdO4fWEnw42faFcm5g+ubHvNCoE2MculCHIR0DalwMP1wizgIHYbcHjilG0Inqi5xbqyqDL+fLAu+jnQKigRyHFOf8RuIv39riItUU77hpxiGQYUek7tUVSjlPvzp53SOoO8HwLiUNz5WpG3vE/kpa92sSM2sf+0LFirOEAyBT1kHBlRom2Jch+xP+850GZYDhFcOKzdiI1jY2vCkXaAdsTCiXFX7pJDTJJDxxwBV068bANaVcL12EIsL+VkbvQhu4rZy5aSl9S8Y899WMZPfVRmL33b0t020lwRZSORGZGhk++Rfdf/uPQdeZ2ke4+rgBJ/Oo1LEGUbP/UJvf5cZi9q2eYumKC0lWhr59QpFas0eXi0OgjEuhp7Yz2cP3felP+N8wvXjXh3le0GJEChMKdC8ULk2mWCNdYkVVrF8Lm42B5YuS0WsiaI1wsUxquCfASRQRns5DQSWj4tY3gpgSp71ib1rZummGr5LMhvBCj5XlEh3RiKs0JYVvkwL8V8iwQl30LYWI0kHbRtGO/aNoz5etsGizHnXrd5ogS4tY35FTHPtZxYCEHC7rX+bGXYem7uN9GqDWOkmNd9YRE3gF2yQrEfYQVBrIgwMEZR7LMQJSF7IfvMi0+LTIyGW5OguOJa88q3iJy8xT1vN4Ogs1jIhFXTFPx5ZyXh5/4qSGXMGOkd0PYrm3+0GWmqCQ5ccr9hnEGc8Hq5HAHZgnVKV7cjYbYZnijZ42CTz02/INPnvyrZqefWCBorRphMX/iGXH7yj2Tyxc9LYf6CKU4NhS64PftfJgdu+aCRJun+66W9UydHjIgPlhfnZUbLfPnJP5CJFz4tRYgc8wFvkY2PjTpms/bwaAUgVJqCF7IVQEpi1RAW/M6d3JEWuFXdbpw1SX5hyk4QoywncJfAr91ckKqAEUsoUBFz2xQoLAfqVqBWzOrAiJIIpY+2h6Di5DQKyLHtlmEgHOY+oIKKO8Wvfc1E6S+gbKiyGIVGy5DWhe5/9ncz4MZJ7fdnHrjgyNGEAOOxWJjbxNjYmXCWT1iehe/ptMWyjqd8bqa+dtE+Y84sbYJoKQdzi/6MdrMjHlFectlJnQvRhKbH1oK10eKU6LoePd50vBC3qsAa27jDv22HLfoRMqcta/o/9vHyscrfjOFzz7tYEmHgZJ+Utdfd5p7TSJTK3ej7bgaQTsRUCdNDGDOz0yJzM9pujSFmdwWQoYhTggtYubsM6zKuX5fPOrclANEEMTd5ZT1RwjiAdDl2AwJq8OL2ImJWeewJ6AK5vLggY8/+D1mY+IH9vgH6mfzsC5Z15sL3/61+7nFedO81EInMftl3/fvl8Ev/pvQfeo1udAic8Qsnwkp+9kUZe+5DcvZ7/49kp0/JCqewLQAz3e3Yft86D484EKfEUgWHuJ2sLDuywWV4WD/nEUKJPRCnrG8nKHMuO6XK/OwGkmctTMGlDaqsBwFdjViJsSQzhTg/Y6eWta6VCPF5LTdkS5TShxLgyqHCRCR07bQyRq+huDtY/JYYq5AwUC6sdAqm2IYrGtSj0UG33XNxa2q8cEovcX8OCtAb6oFZlSSwMgxvcyu/KmfZ2cuqr2ycU7sVjihhfkWLmyiszBkXaLM2sgMitKjz3H23MW1q60Kq29a4KEAyMlfzkCV2SOOx3WBtTCR7tf9U9oo5qDISPTtta9ieB/MNV5LxS6KNErxYhv1HVAk+6mKhNBqsl8QDQbkOkUO2BQQQHd4fvn1ClKDsE9MlzPpmr4KDGSyaTtwSPk5otwsvOJIJkOVmesK536yV0XC1wa3r6HX6e2u4dnmiZA+DYKNTZ78k8+OPyVIBoT4aS4tZmRt7xMiSS4//rgVXrVuijADkSGbwRjlw6y8YYZLqO6avVWYUKdvC+ONy9rv/VEaf/mMpzJ3XV5srhJLRZqkwq3M/3MLGXHPYrD08WhwWcNEUmXKpgFNTLEoY4+vnE6bpKBObiZFRCTzRomDUqDghBCMA5xbGTZmJWgtwm+tMqjJUI9lDXBfnZhGjEKvSlp0f05/5qpU3yp2du+IIiBgXgo6OwHohpu2dxQ9Ke/QWv7S0pM9CwazeTYi6oRzm5jlJb7B1oSG8TQHPhmCodTysQ0Sf6U3tvlhQ8Xs9IPsTpFtbW3S/8IxCYV4WZkZtjOgr7o0aUVL0FmYvb649tgCOjMzEjlfqQHvkdc5C4NXSLozHYn7ByJZGwc2fpJYbhTtmTOozcwsT1hc2durCio3rhblRqwt961E/WJeTqS5x1l1Rfbdi657ru8ngterBms76xx6D/FnLeN0WYLFBFhEU0LBgm7iSoLASSyIMZDNB+Y2ZC/VD75nUPZj1oSn3rwO4Gg2MiOg42kC40V7E1CDdbRSxtFfBOMPqqGdA/wjpS9xs5qe1DXXPwqKEtMDlB1lkVSKLU1gGnW1Ca5TCY1uAxUPX8G3SPXSbdKT6Ny4Ia6EDm0wuuZkXZPLFz8mlx39HZi/fbwFWGwnifiR7jkj/kTfIoTv+mv58vSQyurjHCNBWtsUFyc+esTTCl5/8fZm9pGULs5BpEKj3YgGhJlxZ6Ej0WlYcD49Wh3Oh2Wgab8LgUuD7X6Y8ctIa58PfCJRObCEcnPJUGShbCL+5+XEz59e7uDdCgBKUTHH6WBtRsqoQx1iVaNkJ9rgwe8ncLRxhEw0TurNabi07ilIUuWLWJMkuLQMkbEzba18amcMJXaTw6SxDnKIZT5SDklJI2+Lq0HAFXcvp2jS8vE6Zrj8II+M7Lqgo9cPiw6XGjx43UWBOMC5Iux1FonFfG9e5KSM5alWMHUHivsuF6wfEWiu7EJRIBwgT+jgK9C/uN1nGl86d2D5gbVosuDZYwKIjfq7XA8qcTPdJhx3WRJcb10QU5uz8FXNHq2VeMO+p79zUecnOjUne6uKJks2AyEwJ1nXtv+h5yBBivi9Y+9N/1WXCcXsi6+DcNH12RefjjI3FbQcxSGYiSB/aASICkqS8TVBUiV2C0h+1jpCBpLs3+KMJoEwxfbXlgChBUafOYXsGhNILT4u530Ts1XsS6JBYgpABJxnilj056sYo1iSMt7FL+mJZ+3Vpmx8+7qyM4nTSLURrlMJjW0DGlnTvCRm69r0ydPxdkum/TsdlvNKAOTWBXWfOf03GTn1UJs/eZ+4vlTeY6oFlSSKzT3oPvEKGr/sxGTz2TrM0qXTyi4BSmD8vMxe/qWX7mMVVgdhpBgoLF6WYHQ/ioqwH5e9MD0mn1sHDo9WBmTLuN2GKP0pduZKP4kNMD0eUNA+mGKsgi2K+MDtqigRKoQV9LJVJhRSUR8gIPofgiuJkn4kUYFwgWlOC8GevcTO2E/KKZIUrF+WlTJA9/O6sMFy5zGWAcqvQbeWenzCiJ07RwpIkkeo2JSAOZi1jp/jEn4kWQHFjsTKqkmcEiCqozpqlZGFBAFLKOC7zKKX2mYXgM3Go3RKIUsYRGfQ1/WpjwMrgxibkhhFqQd+TMSgUKojH9TXjBQKIe1k/6L1Rnqgvp85ZO/HHkiZcKUIpgyRJpnttD4jG2rExZpYEtC9jgfa+Om6vjm1XJupHH1g9tRxFrBr18/ncdBX9sb2AtEsku21cxsERQdPWLkaY6NjjNQenpEJGuDmjbaGfsYw5NY61amByiM5z5lulcYOrXGmMuHEyZf1mZQ/68+p8sjk/af1uRI+uDfShc4Wb1/E8v6bOHjWDeaj7mbMWjN+j3Pyet/FWIt3oH9f+rt/4DOsOfcTcK/WZrUP6umU/CpEDtxQo7uYOciV4oQy4RXSr4gkBEEZI4ELCPUprz14HhFLvoCNLwizhWG9efEbkynlvVbIWjC2yI5FGOoxYI05Jyd2GoK5YlKyDfr+nz6WcjrFA3Gp4omSPA2GgZ//dMnTte2To5A/r73dJZyrCbGoNFgszZrUx8fwnjJCYH/+Bbhb1mxKHAeuSnpG7rFxDJyjbPbr5YaVRoWz5KSsbGXsmX/ysLFA2zCMbtAlwEkHgW8sQFCKgtusmnew6aFl9PDxaHQiTtbjRlE6Im02UAJQLhNGsKkYIqCgXKPVZVSxNWeIKCBKncEI2xFs7EI8lkexRhbZff699M6b+kBBJvUel7yNkF0zAdgoxhAlkA+UsETvUi/pQz7j10xS3VK/FlTFLkRigtNOnKHqVlHaUT3PjQPE0BZWyBeXTa0Hb2xFVo6YUrI1LYlYaEUqk9UFNay5xb7ReYYJ8AEgKIw1ox1LfUz6UTi1/nv6PtD5q11vTblH3d8SEu6+2Q6mPgvobUaSKVFxAc6yzGFuOFIgXr2xs5GftWa59HaEGaVIa2yVLBdr+qoKm3ykp4MTfQbEuETutCgg72sRcWSrs3yid9PHVua594OZL0B/BXG8mSQJsDqkMksoMGNET25/aF25s4g7FWHRlL/Vl6bJxRT/rWMXajHnviEfXd0ZcqqIePYY9qgHrI4SlkcUV1kra3pElpXWONZB1Oug3WwPot1K/jgXr4LJe9DuZ4aJTuW8J8qp4Tlx2WUXCgNUkCixuDfW4M5BWGIuVzYAxbvtB43SEpoExg6sRCnsiRM6hHriRnH46RNlvUUCEEXw2JmZbQ8AYu+ZaFwC4HMTCIbYLhElO5Z1SvJISkEGJc0I8nBaCJ0o8DKmeo5Z1Zv9NPyu9B18pia6RCgI2G8yiZKeelbFTfy6jT/2xzI89KsXchL3eSKR6j2nZ3i37b/6fXNky+7VsLF7RAheWL7np0zL+/Mfl8lN/YPFVijliFmzypIaNsTAjCxNPSDE7xgvu9TXoTA1Ksvug/fTw2AmAJDHT+ApKDEDw5LMohVsGFUIxry+dws9NnZOZiRdkdvJFmZ+5oAJtyYokXllEgMYSJN09bEpbJWU2Cua2o4K4EREV7mHCdFB2lN2ZyTNW9vmZi6vlrqDkUm6elcr010BQYYLeY31VuYwQUrgtjasMo22r7To7ddaUOdwBXNuuF7AgHVAkKc9GE3dV4gVFgu9UKRjrPSpZwHAvlEiUFcpHWU1xCSwP6P8ohaVdFQRX1ri2wGpF769K05zd/7wpSu7U2GUJumrxEQpHUFWlXAfgnrSvWRno+JgNxgdje25ax7Y+HyuKcGXMKeiQJ7zfqqAdmHepdJ/2A3JF/DpDPbEMok2Y37QHY5I5g+VG2HhsBpzC3a+XltuI5Erro456lX/MCkv7jf6j3K4/z1j/UidnbaJyUtlYok5YSC1ZbKPm1283A2LOuVZWt69Z2xcXtH8mbJyV+q3kYkM8J7MmK+sz1gX6qxlBpquDlmfiisiZ51wGkTAQnPTQcfczbE2CGIBAiSKpyYazGcsJLFbIcMI9osZ1ldvEloB2QOEn3gY/w9qFujz9fZELL8LgBy+2KBizxFXJEoemyWVlHB2/QWTk0EarEOKSMEa5sICamVo/n0jJPHzQXS2Eyru4x56BWXDsf5nFBhm5/gPSmd5XkZAAS4Vpmb34LTn7wD+VqTNftECvlRSWWkE8le59d8iRl/192Xf9j0mq57AJvfFlg9SYlZmL35ZzD/2mla2wQPC7+suG//r8+OOSn3nBYraEIdVzRJJWvlZNnerhsR7MJVOoqzhtcm431SgNrQWUNVxXMpkhlRf77e/60SbEo0j3jGi7Qbg0ry1MydS+6dJn1ULuUCbqibJQPblSHey0PSAELPtOWZkQfUoEQFzWobWAILHYL4ytOtoTAoNYHVHrO8T/6glzff2FElxJgYUIoN3TXUPW7s0cG8Ap1wvS6rEtIFZTmUFHLtZzql0RtHPj25r5lunep+XuCda95gKLGtw/mDse9YN+Mws8W//irUo2A9YbyNtq42g1HFgJ4Aby1MNOGS4H6093nyr9t4e7MzAXsZ5I6joeNS+JJUFsiahgr3FAEea737nPkSVhKXWXdE1lXS0jobYVuCnd+FJn4RA175/7gV6POSuJVgeHMQUdo/xsNg4cdZmSIJnKgeXTlQsiWJXMl8W47O136YUtGGzroBm7lceOhgqr6SGzLjn28n9kcUIITFoJtlnkJ2X0yT+Qi4/9J5kbfVjXvUYLbgjn3TJ83fvkyMt+TfoOv146kpXLxgK8mB2X0af/SC794L/I3KUHrLw1Q+8D8TJ15guRhAtuN12Dt0iq+5rgFQ+P1geuNCgwlcyUTWnHiiAms0crAmUVkgHlNdWtgk8DULLy6Ordb23SDIXYhP1kt3T3HjSBv1KMhzBAZhhZYif5jQCWH44kSfeoApnQcVPu0mJMCa4hi/prdcIvynMy3WNkVrVk0AbYM8OJDOoPUUIw3nq7ClKimpN+xkame8QUbEtV2gQFvgTajbHd0bD+bRYYNwmdLzqWdczUM5ajQHvTt0baNQGsj129B5ylkP7eTDjSOq3jdQst9nYpyFAGOZfKDDVw/VsPI2iXinZtAIp/6WoWIEm+/039+XTwQhlQVokZcfxGBlfw4hqwGKa73Wl+FCFw+YzIuVMiMxPBCzUAhfjZx0Qe/Eq4+w7r6eyky7yzFUp8tSA1LVY4R68PT3cLsLSBALpfr50Qq4SYKrhRNRu9AyIHj4kMhYQfgFQaveCsScrHA9/DRaxF0gKX4ImSvQJdqOfHvq8K/iX9NX4xMpPqZI90Dd0qB2//Rdl3w/sl039DRcHGnWzNyOzl78rlJ39Pxp79sBTmdUI0ErqodyS6pWvwZtl/88/JyA0/KZkByhY/lB2RM61le1AuP/1HcuXpP7G20HfcB6oAsU+mz3/FxTyJsCYhOG5Gy0YwWg+PnQLmD24PTqmLBmSAnZJXIFRaCUY2pPok07PfFJ26lfAQQCxBQnT1OSKjEtFUC2hnyku5eUa95cYFJAVBpPfinpuBEU7JjBEA6W6nfLigiZ323lo4l6NF/aUyseBAjJJOrWufEU96w+D16gEpE+ca49q03wKZ13V/vbcjSirvG8yRdNegESbJVE/d/RcF7oc7C8RDGkIm0foWjJTZxk/vAXNda4Tyyj3SqgxbGzfFUkWhYwULKjfucduDkGks+UXbMPa7+w65ubXJueqhYL3SOZLR9syY9V998z4K9BlEdkrnOW6OGzCryiBK9Ed/W+T0U/VZZESBde6p74l8/k9FHvmWKuoRFi1krLnhDpGBYSZL8OIasC51devnVEENy1QCUK6f+r6zoKiFzOB7jz8o8oU/UwV5LPy71ANyO2bd3hbQLpBMt97j2jBsvrMXXDzj+vjbX3TZXOoF9R89L3JJ7xdmGVQJlBfXqr5BfIODF8uAmxDBVBs5DsMA4XbkhIvxUg6ef/EFR9pg4VIC5d93yBEsDZyjjUDHryuC3z12KQg+N3/lYZk4/UmzhOhM9Koiz6lq3GBs03Gb0MVfN4DMiPu8DuRFi/MRP4lX9HmL+QkLdrqUn9Ix3yGJrv32s1GgbMQA4b6QEvxdyI7qWsMCEL3gUral/KQUFy5ZXVAOO5OqPFUQSpaLC7Iw+aSMP//nkps9o88pNx90p6wDx94qvQfukc40KY09dgqIQUBQxPDTYhWSdXwgCCF08XezwAk8PvhRMStQvlCa7dS90WSF1n15sRCYfIfPofb2pAnxLgVqiNBVIyxzQFRARt0s7Rl1NrcTYjNWXhQpBNrGKx+skx12X7MqsT4pWTXUJ/hBtlBWs35RAZwMO5shYIzcCsqI5QdrZCWyPAxGYqT7XLnIGISrlvYN6zrZOlyMkPX9WMp2Ur1C7MrKfS0eiM2DatuReVrKVBJxAmj377QhZdYuVt7q+4k02tSnWquX1bGRtOfyvFqfuR6u/IwJI9G6hm09cO5f1c/HYn5W5znzbuM44D7c3yyFqu636sF4xPoFFz6eRRmW6xiPfJfxldY2SBsB2iZLunaFxWqxZ+pnra3MIqT2RYV74L7FfehT/rb+lJC1q0pQB+5FZp1M97D1qcUVCu5fDZaXyYzkMiBpgYJXV+ECDJO2OsQMvkYQw8Oy8ujcKYeNG90fqUO1sCxABCcOsT6m/ow/y06mfVZte5TD9RtxtYIU1dpjrt/qn4PcL5HI2PoMGYolHPfnvXU4f1qV6C+564L+ThwRLA8gJJIqS+h9agbxPsYvq2L+BZGvfUrk8e+6U/owooHn3PASkde+y1mVhIF2hUA5e8pZjZDythzcG4sPfhKkc+iA+14cUIgf/rrIVz8p8swjLDrBG2WgDSAiXvY6d+9ayE5cOJ78nsjls8ELawBpAEHERVvXA+rIfSAYxi+GW8RwGFDKOEQ2Fywi+E619UBWwLXpAR0j3/q8s7Yg205fjZavdAcEyA8ecPeIKus11wVuMTHWd9yHcUodaINKfV0OPs/eTTlOP+nuVwJlwBJnTMfwWgslLJrueJXIS/RqZirqOuCJkl0OS+c7d17GnvuIZYLBwoONOZnZLx3JvuBTMdAB35nqt+CkECYQCsvFOVWocnrzGOFG31ssTNuzcclhgcVKBTKhUYQJG2Cn1iHZfcgIE0gPLD3IcBOnCPAeli/5ubNmJaIz2qxUcJthsy8HKYCz08/J1Nn7zFomPCWwCmx9J2T42h+xny62i8dOAYITChonhShCURdzp9lA8EbxCXs+VzJIDxs2VjcFnaOWiUMFYX7fCOabc19plPl5HFFiwqjWFwFfRdPg1RjoemACsZYNJQ9lPpUeMEGWfuW9ZsEpbSkTljGZd4qOEzLiy67v6ucYe3zX+pdyYy6e7jfFoxH9bM/QMjklD+uPwAIktJ/B+nI5xbzflCAsAVb7nzbX8ultHOm8On/4jnOHqI3UQzmyMupP7m83DymnKUBWL1Ve9RlkIcJyyOaHKUQbwXesTswf/WltYPfn3fXPcPeH6AjurwpsQvvGXNT4vn23MlwbMjZcZim+a65Kwff1KfZzI3i+Ky99BzlDGRgfBBilP1Cqaa9qy7KKFStL5HqHsq7lbcTYCwP3dWOxNF+oQ6VnlfW3lhGChPmNOxWxPVDim0WUANcf2m70ZecqAbZadr1vxK35rpXf+tO5OlIH1qmk9iV1cfO91nWKcUv9dIzoPTf2Z4+9vjpnN4MVKx/l3Pgcdzlrm+qAhZb1TcT9OnUu87O+Mb6KUr+VXJqYT/SD3bN036jb6/tuHdD+TpBJTNdo1kJbp7XPgvJtuAEKISTGQ18TeeEpkfMviJx5xgWyRDG+fM7Fa8jicqJ9WCoLY6lUJoBLDxlCiO+Bew33fPgbIt/4jHNpgdiI2K/NdeTlbxS587XR1iKA56Hsv6D3p3xh98upzF+KK8F+DRlAHA9tR/s+Cj/KNeV85lFXRsgcAp7GuaXwfVLC3vU6RxDwd7VoNlECsLbBMoY+I2hu2T5hwAIEsgprEAgl3Erof2Lj6Hq1rk68Tp+P6/2wMnr8Aec6BUlC32KFhPWPuUrVsP4yZOg3SClIOcZMOSBP6KuM1gnLE9qIv+lP+oj2fP4JkScecmNh+EBtpM9a8B3GAnVkbJUAgQJRgrvVWvCsO+8VufnOaIuYbUKbLlRhM8xjV2BFigtXZOrcX8joU39o2VpQSLoGb5TB4++0qyqyJAAEA5leSLlLgNT87ItGTIQpOWuBUA7RMnTtj0jv/rsl2XONbjg6URsIyrBUnJWJ5z+uZbtfcjOn7W9bAOKgiwTuMgPH3y59B1+l5Tyyvmz6fSxISIE8cfpTZilTDoQfLEiI67Lvuvfp7z7bjcfOAxYB+dyMykHn9XeIxvVbA+OcEzTiZUQporWC7DW5LClXN54oQjaY24kKpJb1YzGrnwusADZsW7rZ61wmaB+WHQQFdab4NQhdDQSWEMXighTzWFoUjIAKLbeW2Sl/kBhOCIfk4fXmgUwpRS3bjMp32qbLgSXI2rKVyoVygRKjZeLU29q5BtCvEB71KDmUCesmyDQyoBColbIbKB9lUWEMxYfTXRQWlGHKXQ24P9lHzLoCso77l9qA4UQ6Ye5vfeMIhVruHwX20UKOYJ0EYC3Yc+PGhiP/IEq0jkaSIkQ2c3xsNQKCljYhG8wy84X20Gstgvag/h3BeIQ8KsHSRs+N2lpRDr7H53FroR8b2X6MHUvRXMjJEnPp6jhaO5/4T8eN1sEp7LpGBUSiU7I9thLMN4KvFvM6B3VfIRCyqULlY46Oa9c+KxEldoDh+q0iCGD6if8m8pVPOLeTddD7oqwSuPLETSLHVCnGEgGlvEQ+AMqka5/MqSx76axzfUGRJSVt+XpRjp5+Z0ny5h8TufbW4MUYjF0U+bPfEvnulzembV0LSIfDx0Re806RI9e6erC+lywFIAu+/y2RM8+6v5kHvE+diPUBSYBVTAmQCSPaDn/tNwJSowbZ4okHRT7y2871qBzEu3jXz4i8Wy/aYjPAveaLf+b6kn6NA3WFoLr1btfuWN+UCAkAWQFJgJUKgWDpU9LmlsYe5b7rtSI/93ecO1Tpe9UAwuZzfyLyWb1w4wlDSscuZbv7Da6ctD99BwmGxRPEFnFvMtpXv/pPRK7TOoQFZa0E1sFHvyPy8d8Teez+4MUY3PIykR/+oMgr3qR13twe22h4omQXA6sPXG4u/uC/SHZaF62gqxFciT8ycuNPSd/h1+k8rH1Qzlz4pky88GmZH39MlvLTemuE2Hi0d3ZJvz5v8Pg7LINNe4dO2FoWgWqgi83c6IMy/sJnZO7ygwE5VEXZEt3Sd+g1MnT8Xa5sKpRq4Sx4KymGJ57/hOTnwxeejkSPdA/fLkde9j87qxsv+HjsQJD6ME9qxFniGG0UGDmBI6BhKZtHI1CJKCH+Ar7lHh4eHnHAZdHSuG4xUeLhEYpTj4t89HdEHvrqemJgKwDZghXJu35a5PaXrxIvcUCx/dLHRO77sCNjGqkaYiGAW83NdzlyY63VCmXjvV/9Dfc+iny12CqihLI++m2Rz/2ps5RpZn+ijx27QeSn/rqzsqnFugLCA1Lij/61Izs2yHE1AKLk539N5OVvctYn9QDi5UsfFfnMH8WPJ/TA1/6QyDt/UuSmO4MXWwetRdt4NBS56edk8swX9OepdYMU3+zc9GmZeOFzdafy7T34Sjl859+Wfdd/wFxfqhE8cImZOvdlufDof5Qrz35Y5/R88E4DoYtM9/675dDtvyT7b/oZLduB4I14EINk+vzXtGz/Qa4886da1ry12dzod53LkgV+3QhMMkkHPHjiXS4OiydJPHYo7JSNE+6QDY19zJm8NyY2iYeHh0cjQVygsNgZHh5bDvbQJx8WufDC1pMkbNaktX3nT6nSqT+rIUkAn7vrXpHb7onO8lIXtDzE28Cy5e0/IXLkpCNySqCtcPvAiqWeIKZbAdoUBf6N73UkRjMBuYFL1re+IJJdcH9XC9xdiEEyojoZViybAYdXuIzhSlQvcCE6caOOp17XhlGwDEPHgqC5rQcv8e5S5OfOmXvM7OhDug5tJEIgKbITj8vok//NUufWyjxCCBBEdejkD8mhO35F+o+8XtdZTOZiJoMQ5LCoZTtjgWXPP/wvXQaZpZCgQ5sA5EUic0AGjr9DDt/5d2XgyBvNmqVi2VRJJG7JxOlPy5nv/lO58tyHZfz0p8waJ4pMSnQdlJ4Dr5LeAy+353p47FQwxpdsLoYw/224IODSQrwJv214eHi0IEKWLg+PLQWKP3E8zj7jXGS2DCrfdveJvOYdIj/5qyLX3157bA4sO172encRW2PT0DIRe+IVbxZ584+KHLveZUNZF6wToiTn2mwzWWOaDSxdbrlb5Md/xVm+rCV7GgkIq/4hR3LhhhRHMJSDQ6z+YUfq0O6bAe6PuFERn4Xf6wEuO7hV7TvoyhYFiDSCDW/W8qdJ8MFcdytWlo0syU49LUvFjaaoLE4QA8XcuI7fhCS7DliwVVvYqoT5C3d2SSI97AKqZkZkMTtmliOxxIsqZMuLC1LMjhoxQZwT4npYbJBaFoUYuLJljMxJ9hyxDDlLhSlZ0ufy/EigLOpnFrNXpKBlIw5LePvp5En2Sd+hV8vgiXdKqkcXgxrazsOjlYA1CfEg8rlpnbobT2XxoyeIZyrVZ3OrUYgL5oqrD0Elnam8h4eHRzTI/FIszOn6tXF/J0YOcUFcMNfdFuPFo6VgMmwwvgioOT/tLCaaCZT4kzc5MuJ1P+x+R0mtVZ5GSef0v0cv3DguvohwELxZI3j2Ndc64ub1WibiYUAuEBCVwLZr47aw/197m/t8LcryVgRzLYH6QFxARJA1hjhuZPZZm+J2U9D74y50xytF3vI+kZe82v1dq7xFzBHqS8wZ2qduKx0tD/e67RUufk49xBmHaov6fOLrnHveuXeFgTTCuPgwRlrwIM4TJbsUZKchCBykBZlnwlP6ruj7Ocv8kuwiBfC+IDZHbeCkGZIEF5SOZK8+q6j3JYhhnKWIPlvfL85fcml9l7Ja5qR0JHr1fo1iatscCaRlS3YdCsq26LL2VCgb7UW7hGW4AW1a556RO2Xg6FulZ98duoZ6lxuPnQtihBQLs1LMzW4gLUzJ0DlpWVgsLXCNwlcMPFHi4eGxWRDk2davQnhweazgCPxKhhzvHuvRdKBUWhrdERewdd8hp2SjVENAhIzR2hEo1tfd5lxmXvU2kXve4FwviGtR7z5NOXsHnRsEijJBPrH4qMWqANcdrC4gSV75ZueuggKM0o/ifvY5kdFz6+8J+XDy5trcL7aSKAElsgQrCTL0QCgBCLGo9MexgIzQscIYuf0VLsDqq97qUuTSDvX2IRY7napHUS6y8YSlCo4CfY6Fxw23i7z01SI33ql/6ziDRKsVlJ+xnp1zrmhRpA11p84QMg2ULxsFT5TsUphFRbLXLqxGigujKkCEsXkrslQgwvWyZW6BLKkntW3peZmBG3Teo9g4EgbLkfhNYcXSB+dnz5jlBiQJEe259K7uI5uFTjzKlu4/qT/79ZGULVtF2SKg98v0XytDx98pvftfrmVtpD+nh8fWYynILkImjnJAuOJyk+4elg7WhgZuZJ4o8fDw2CwsO1KQvYj9vRztuOOmuiwQtYfHlgDl/MBR5wJjBIAq1rjGoAxCohAs82qGG91TIRFs7JaPX30P4gMFne8P6/c5gSdbDplCXv12l4EGYoI0u43Yn3kWrhsQHNyPzDYWVFTLZlmd1uzXlJ96ULZ9qvATk4KyvP49TvHHpWJtmbgPVgZYvBw87jLncB3V67jWqZbAoRABxNDg2aX7lC7KjvsKViq1BEStBOoCmQBZcvR6Z2GSyWgZep1lT8kigjZatxYF/chnSq4mfP/aW0TufI3IG7S9sKrgNdp/M4B8of9oS4pAmSGlKNNacoqy0neMRcYl8WNOanluvceRXPfquOI+m3LD4tk6ZgiCmyvXuWhLvfe973KE1jqXrNaBz3qzy7FUnLc4IBd/8J8lP/OijtdwMzGyvgwefZsMnfxhyQzeqPOqDvZwDSA+ps5/RabO3GcWLc6CI36ocdKT7r9eho69XfqveYMRN+70RydTA5GfPSvTWrbJM190ZVvWslU7DXTB6Uj0yf6bfloGjr5Fkt26WHp47GCwBRRyU7Iwe1lIl1oOMtykMgPSO6BCX4Phs954eHhsFvmFScnOj+n6NWfrWTnMIq5rSHr6/X7tsc3AquTyOZEXnnYpdLGK4NSf+Bwo/VicrIPKv6QNxkqDVLMo0qRsPXGzIxua7arAfJoYFXn8Ab0edAFqsTIpzbMEBI4quAQQhRTCZWT4oFPA1xIklVC6Xy3faRVA/IxfdtYtpPvF1YQ0wmbJUVqPtF7d2odYAeFigqsR/QhhsikiIga06eyUS/lL9iVSEhMLpjTGCKLa3e9IvOM3utgmR29oHOEGsCLB7ebf/EPXLmuDGzN2edYv/7qzKvFEicd2AeuJmQvfkEtP/p4UZs/p3An3EyOOx8Cxt8v+m3/W4o5sFpAyC+OPy+Un/qvMj/9AwmIfhAELDdxaDt7xK5LquaYuC5dKoGzZqWfl4iP/QX8+p39X50OKyw0pjg/e9lck1YviuAMXdQ+PNVhazJuSkZsflw1ZI3SzxGQ9072vKYSFJ0o8PDw2i/mZS5JbGLe1LAwdtoYN63qyyQCHHh4eHh7VIzsv8tTDIr/16y4uzdo4JZBpuIr9NX0PC6BGWv40EN71Zg+A+BmJ7oMwJuaCs1iYCd5ZD2KLLOl7/Owavk2/B1NdPxGAVUpnekh69r1UOpN9UtBnm7tLBcuSlRUtZ/aKzI89YmVIpIbEAr02EFa21IClOUaIwv1nqTCr70SXjcw5PcO3y8Hbf9HisXhfZ4/dgGJ+TgrZaVkMUTJs/iW7JJXp13mySXPQEHjXGw8Pj82AuCT57JQsFrGWDdu/HdlLMOrORO0x2Dw8PDw86gRZc7Bo+d7XEDaDFwMQR+bWl4nc80Yx96kWtSbyRMlegA4+Yn8QcJUgq8QsWSpCCpSDTDiqtCxmjUQwa47NuODocyETiA+CiwrkggVJLUQHSXVwaYSJnVKYP2+kCeb/lL9hKXivlq1Hy3bQsvboQ2VR2yYs8G07J1IDN8nIjT8lXUM3a3lQGr01icfOxtJiziw6nMn6Rksz5l0y1SfpzKBOmcab+HqixMPDo16wbmAJR3ySDdZwAZAZEqluSab7zAXHw8PDw2OLMD0m8p37RJ5/cr01CaQIGY7e8F4XFwXSpEXhiZI9BEgBrCKwGiksXAolKxA8cEPBugLyAEuQzbq+lAK9Jrv2SyKz30gH3IGcZUuMdQnERX7KiJJiFgKjaO5BHXYq1CiSwgV6TWq5KBv3Jq7L8pqyUX+C1A4df4f0Hb5XSDvcuOd7eFSJlRUjFSA2CrlpIxkgOAhkSPpeFIJaMtKQKSJv95qRpVDiss2y3JDtBquSZsATJR4eew95LNh03WLeu3WrNhKW7+FmU8hO6Ho4rWsZ61e4LIELH9YkECXNIHs9PDw8PEJACuXR8yLf+IzIlYum010FbjbEtXnbj7vYO82K09IAeKJkT0EVn/SACgsii7kJKS5c0YG78RQZQoL3UcywtoBIaISbCVYYqe7Dkuw6oL+nVVPT52BdEhEzpQTcdYoLlyyV8IosGXFBGuFGur5QNuqa6j5iZcOqhCw8+nRJ9R6T/iNvlIFr3qztR0RuT5J4bD1W9B8uMtm5MVM0IEkwO4fkwC2mU68oRYDTVuKAECeIC0uSQn7GiBJ+Z66XA/IlpcoFCgaWJc3AXiBKUOgWC7qG6bVYyGp99WcxZ31Cf1mf1UJw6ffc/ebsJwrn1YtsXhbvpc36z8OjpaDrDOvVwtxlKeZndW4UbLwu637r1qelq2tBG/vsmnlha5h+nvWKda+Qn5bcwoR+L6/fCSdJII47E851sDFk74qVk+dzkSVssZBza5jNZyxVG2T12mKwemt9rd7l645eJbK9vYUVHg8Pjy1EPivy4jMi3/icyMLsejkzrXIdmZuwKMno2tzCJLYnSvYYOL1xViIdkp87qxseqYE3ChkrK0Vze8GCA2KjM9mrrzaAIEBwSQ9Kuu+EJPS+WIys6CZr7i4hylIJFrckPy7ZyaeMwOhM9Zt1TJsqcI06JeI+3DczcJ2VDaua9s6M9B16tQxc8yZJ9V4TfNLDYxug8wPFAOF8LbHArDTXNFUEooT0Yl4VC7NAQbh3qYDzei8UlbD5D/DnJ9sNp7ENmfsh2N1ECUqVs9qxYLkL4/r7lF2QVBAopC1FsahFuaL/uR9Ziux+uemrF+2JItnentA1uzlWQB4e9YJ5bmOVmCI6ThnLRd1nCzlnGcecYE2CdFheWbpK8HItEkuJdSs3pXNp0oiW5bWm3CEw18F0vyRTvQ1R4Je0HI6svmIuP6X5VwzmM+sk7j27kSwpav9A0mfnRjesO1xLi1g2EtOqJ/iGh4fHngbBW8mU9NBXODEKXgxAWuU7XiVy12sx+9MXmiNjNgKeKNmDQPknBgmWGQsTT6pQwglkCFmyVDDLEmKLEGOkkdlnzIJD7wsJAVmzmJ+QZRWcVJIKPhEOypSbPiXZqWfM0oW4JdyrUWQJoJ6pnqPSs/9u6R6+Q7pHXuZJEo9tB0oGCnKYmTkCahLyMEJAxwIln0WwxxJlXvescHKiBOYTp7DOmqR5fv27mShZWaa/VKFaGFMlUJWotXXUdY5+XFrKaz07pSNR/RrG9zjRNUugsnHAibYjzbo9UeLRcjCiJITs5XcjQ1QZx1IKxRtSGDKidPGaW7uwIIknSEpg/Uh3DzVmDdE5S5kgCyjn2rmHRQskilub2/S5zL3WFfzrARYjbt2BENoop0FEQdZ7osTDw4P10tICP/AlZ1WyFlgKHjom8rofErnmWvd3C6N1bV08morOzIj0H3mDDJ14t3Qm2NjCB2p+9qxMvPAZmb38XTfwGwiz4Ej0WqrdQ7f/svTsv8dIj8pY0XK9KJcf/1259IP/IvNjjwavNxZY3hCbJJHZF7zi4bE94OSU7DQI4rjgrAV/LxYxXdf3QggH4FxuoomRcrgsEf3602eJqAf0AwoFRBBWJfRSGMg0RIyFgvath8fuBkHaF3WtghhtrCwRBtwRU5nBhq1hBIwt2nx2LiYbsWJzHosXLPii1mIPDw+PXY/cgsj50yLPPx68sAYpXZP3HRI5el3LkyTAEyV7FJAUEADD1/6I9B58lbmchAGXF6xOps7eJ3NXHgpebSB0knQkeqT3wMvlwK1/Sfbd8AFJdh3kDfd+BEzgyo3LzIVvyuiTvy9jz31EhZR53gg+0QBoGxEHpZHWKh4edUHHNaeY+PDrpAxeDKB/Ly/jN79g86IcdloLUVLV3HDZoHC5IW32TtjEWhG0NZYynDKXE1vrQN+p4kXsBQ+P3Qwje7FIiIkp0ghYXBJdu7p69juXmwa5wUCC2HyOWUeZ66VYHsxtDw8Pjz2Ji2dEnvuByMSV4IU16B0QOXxCZHAkeKG14TXAPQznYnKNDJ18r7mYECA1DMQEmR97TKbO/oXkpk/rK40XADrMeuMmGTr+Ttl/089K74F7LAYJilsUML9dzE/K/PgPZOKFT8nlJ37fSB2Cv3p47CbYWIcoiRDSsRaxQJ4hPvso4Y4oqTRvcdtwJEkyg8uND8pXL+gnM1HHRaBCu/PZOOXLw2M3AJLXrWGsUc0hESwGW6JbMj0jZhFnQagbRPZCgFR0+dG5bvOZ9bZJdfTw8PBoaSzMiTz9fZFnHhEplB0CsR7vv0bkuttEF+ngxdaGJ0r2OtrapXvfHTJw9C3SNXSzChZhA3dFFnNjMnflezJ94WuWPlclgeC9xoFYCKm+EzJw7G0yfN37tExvthTFlWKjkGo4N/WcTJ7+lIyd+pjMXPyWFBcum9Di4bHTYUq3Cuko3tFkB2bfECLlSogzB4coWf96ORxJgn95pnvIrEm8JZWHh0ej4FxtXbpxfrqsTI0hMRxB4oJPZ3r2mctNR2dSX2+wRZwXKTw8PDyisVgUefIhkUe+5axKyhfNTI/I0WtdxpsdYrHsg7l6mACTyOy3E59i9oosFaZ0bJcTISuyspSTxfy0pLoPSWdm2J3WNEjQWQvilKR7j0q677j+hSlr1gK9uqCzUeBzecnPnLY6UK6OZLcFrm1kGmEPj60Gp5PEJyEdZpzlAek0CabXURbcGEsTTN6NLNkg6Ou3VMlAqUgS+LBryAK4NlzBiADkTikAKTEF1l6dibQFY8SMfsdhpeQORayCeO2qoz1RU9BaXHV8MFePnQYywUDAMq/ZkyFKcIuxDDGsN3rxL/h08DMMrFl66fdcIOSMrl1dkswM6Po16Nav9saTvKyjzDlHOkeB+UcQ6l5JJLq0nLuHbPbBXD08PNaB+Gu4DS/qzyXVz2ZVd3z+SZEvfdSRJViWlIO4JHe/UeTmuwgkFbzY2vBEiYcBciKRHtLfViQ384Is42NbBsxOl4qzkp89Z0FOXeacJg10FYS4v7kEJfvsuYuFKVMawzbpVawYUZKdflaW8lMWh8WlQ27c6ZWHx1YCAZX0k5Ad8WOffccRDo7EBG36Df23vGyj3xQMUtKakqGXfp6T2DRKRvc+I0u2EgjWnAJD0JRfLhBjc0kS5/aypO2jFySU6WsNUG70PhAkixAlG6x81kLXOVWoSMGMAlkNPFHi4cYtLh6lccu85p3W3uPWjk+yaiUY9zrHjTTReefID0ee8PfVdap0dXAl9EpKojNj8wY3m0ywdq2ue40HQZmNKEEhiJjPrB2sv2mzaIGwbu3+qAWeKPHw8FiH6XGRy+dErlwUmbgs8tj9Ih/7bZFnHhXJzgcfWgOVN+WeN7prH7EodwbaVJiLl7w99hAgSc7I5Iufk7Hn/kyWIzZEFK2+w6+X/Tf/rLnrNFs4Q5GBvJk680UZf/7jslSY5VX3ZiQQyJKS6j0u+67HjeetZl3i4bHTUMzPyvzsJSnkGPdxaDPlw/zzU73Baw5umY+eM3aSu4uE+mrAulLMYakTkFBafzPdV6WrEWQJSuzC7KjkFsbNdSqs/Tt0jYKgIoUpv1cD0qeSojSfnXJK8hqgmEF8ZbpH9J7Dwaseuwko7AQLtdTaZrG0bHMel5ZmEgXNA3E93M/asXUEEetFdu6Kyv86n0022gjmcKprUHr6D+tfu2s9JTMX9S/kwi0bIXozuuZkeg4Er3h4eOxqPPgVkc//mcjj33V/sy5gXRKyPhhICfzjvyzyyreICijBi60Pb1HisQZkoOkySw5cXfKzZ0w42IgVWSpMS2eyVxKZEf0ZnjGnUUBpIYVxqveYZAZvtHgpS4UZnYtxJrAINsuyXNTNffqUFObOSaJrv7MuaWtMFHwPj+aD1L8oRVNB/JF4cAqLyTfK8lo4S5LoS/8XfHL3gvWAE+FcdtIIjOy8Ixs4JeWUmHag3TjttjbZJNz9XKwXs1pBeAh0QVwDkvqcLhTcTL8jSap8prco2VuA5EQxz2UnAkW9NG7nA+sGLLN6dO/GMmMn7m3ha1K1F9/fCjCPzZpF29gsea5aimk59LWkxXfaZ2SBuRPtMniLEg8Pj3XAguSJB0XGLzk3nKtrYghYE9/wHpGXvU5kaD8LavBG68MTJR7rYPEKEt2SzIxIYeGSua+sLG9MXclrZMPp6NSNseuA/WwmzBQ3KBexS7AWwbJkmcCyURNTgYJCORezo1KYv2B/Q5aQktjDo9VBDA+zeMi7k+OK0L2HeCOYs+9GYX0zgGDgFD63MGHkE4K/Zaewdl2x9nKCfmOIkpICxVoFaZFK9xkpYq5GeqXSA/Ys3KVqERo8UbK3wJ6Vz04awVdSVNeP23aLiQEptzOJkp2DdtwWWV91bhELhbmMi6Cbz/0Wa2hnWvVUhidKPDw8rqKoeuH3vyXy3GMi8zPBixHo7BS5/g6Rt7xP5NgNogtl8MbOgCdKPDaALDNYlUCYFBcu6eY4bYLZeqxY3BDcc7BCSfUctu81E04JSFkmHGKPdCR7VVhcNMIkjMxZxYplxrG65MZV0cia8pJID9ekoHh4bDVIp4nLDYEE18KdpuIeEiawJnROpqp25dgr4PQd83HivYSRTsRJaCxR4oDyWgpOi8VK6bKsHKbY1vYsT5TsLWC5AFFigYFDrMo8UbKFYH5dnc+rc5m2X53PuxOeKPHw8LiK7JzIQ18VOf2kSB5ZJAIJlUMPHhN5x0+J3HaPSHefraM7CbsnJLdHQ9HWkZK+Q6+W/mveKOneEyoAbFS6VnTjXJh4UqbOfcV+hm2ezUGbZAZulKHj75Lha39Ueg++0rL2aCGD98NBVpz58R/IxOlPycTzn5C5Kw87i5RqTuo9PLYBKPcoxqrZB684uKwRHRsUesz03XfiMkR5eHh4eHh4eHh41IH5WZflJo4kwVp2/xGR17xN5JVvFukd3HEkCfBEiUckIEcIgtp3+F5Jdh8MJSKWF+dlAfLhhc/KYm5yS0mHzvSQDFzzJjlwy1/Scr5Jy3jYLE5iJ6KWrzB/UabO/YVceeZPZBHXIk+UeLQgGJdRpAcpZbGK2hh01KWlxWWnnFzx8PDw8PDw8PDw2BTIarOsuhNkCGl+1+pduNr09IscvV7k5W9y1iT83YS07VsBT5R4xAIXnIFjb5P+I6+PjOsB2TA3+qBMnP6EKmghKaGaCVUU0/3XycHbflGO3Pm39PdrHVkSizZp7+ySVO9JC0bbtBTHHh6bACbOi4s5WS4LqOzcKzrtCiMFXRrLvBEmHh4eHh4eHh4eHg3DvkMid71W5NaXiQzuE0mq3tXR4YiT4YMir32XyM//mshP/qpI/84Oc+DTA3tUBPFJspNPy8QLn5GJFz8rK0sbU+MRnwTS4cCtv2AuO52pweCdLYK5HOQsAO34qT+XmQvfkEL2cuipekeyT/oOvlIO3P5Lkuo6vKMnsMfuBXEJSANLOti1yzRESTozZOOW+CVLZfMRKxOCCnb17LeAgx4OxHshtWdufsysdcpB3AHLWtEzYm3YqvDpgfcWsCibn7kgOfo7JEYJhGlX7yELLNqxSwOJemw/fHpgDw+Pq8CaJL8gujG5wK78beEXVJ+CMEmlRdJdLnDrDtexvEVJCwFCgmCjpLINT8u7PcDiIt1/0txcIBjC0utS9mL2isX+mB971NL3bil0IrZ3ZiTVc1T2Xfc+GbnpZ6R3/8tViNTJugZYm3QP3yYDx94qyYxu6Dt8AnvsXuA+g1XIBi5blfg2LEo6kzqeQ+Zi4LLjgu55eHh4eHh4eHh4NAi40WR6RAZHXBySg0dd0FZ+jhwW6RsSSar+tQt0LE+UtBDyc2dk8swX5fKTvy+XHv8ds4xYGH/ckQ7bbPiDq0pm8EYZOvFu/XnzBgICJnFFlbrs1DMyfe6rkps5vS1kD6ROqu+YuQoNX/8+GTzxLsuQg3Kp/5NU7zHpPfAK6Rq6wz7r4dGK4OSYLAPLYVkudCxb1gW9osbwMqSrJ0o8PDw8PDw8PDw86oJPD9wiWCpMy8z5b8jki5+TucsPWBaZ/OwLUsyNy2JuTBbz45bitq2DU2RicGw9S8dzO9PDqpwlpDB/QZaLuASsV+T4G2KnvSNjrjidqX59davL2mapjZNdB4O0xZ2yspiztus79BrpP/I6C/zq4dGqwE0E14qwVIykocTMnjSwS8W8fjYs6nibjvsOc8FptwBa28/q29pAikmt22Jxwf0sLEjR/nbXEj91rlLvUkpyiKHy7D71wMgje86C/rWReG5WeuBGo770wAT5pf45+661f2TbF7Svlu1erh1aty22AyWLrdJYim5Lftf21mtJP894ttasMYUszyvmSRGu/R1yYLId6YEpEy5/q22gP8vawNrBxlPO2qvkNrSbU+juZvj0wB4eHnsRPkZJCwAFYvbS/TL23IdlbvR7ZpmxFhATya4D0jV0q/QcuEfSvcelI6mCUWrQLD221jKCWCAFGX3qD2Xq7JekMHfeyr8ebZLuOyGDx98hQyd+yLLTbB+0vCqoTZ25T/ILF6T3wCule/j2LW4zD49asGKxNPAHdyTI+iUa8qO775BlvsktjMuCfg7FZS1QcDs609LVd1BS6X79u3HGgyg9ziVo/TMhGsIy8aAglUiKYmHeLkeELG24B2tHSdmn/EmtK0o/FjS8Vg2cNQ7lc0RLCTwzn52J9LEnvkMyM2AklCMI4hCUUesbB+ptSqI9L0TJbeu059aiPNYWo4T1evEqQVVA4VZlx/pvmfKsLZPWSZXudh1XkCyMMxQf+pS+bRaoQ2ksuKu8XOXt5vrGEWiUt1Pbr/lkYGkcM46KkALaD0YCUPar/tmrKJFM9C1tyhhmLCdSEHH6Gu5zuLGWxprWGzKkfKxwf+LqEI+ovL8B9yc2BAqqBXiOBX3MmNNxW3GMb4SrKyQRbTBr7bA6l8v7zc1lyscYh8jpTLj60x7swZXnWTh4FsQT4zp4JfjJeNDnaVuvg36eoNh8Z3ldX/GzVAbKq9/XNqR/wsq2Op/DrGVL32e+NIYMsnpauUvtW5ofJaz9Hbgya0lsTrg2Dq9LrfAxSjw8PPYiPFGy3dDmL+bH5eKj/0FmLn6ncmwP3YixlugefqmlxO1SpR/ChA0R4YP3twJYuow+8Xsyde4rspifDF5dBQJDZuBGGbr2vUaWeGLCw6NK6JowN3NecguTJpSXA0W+q/eACuQJyetnFuYumzJcDt5Pdw1Jd+9BnX+NO8VdmL1sBE25JUupXCiDDgj5rG8qYM+P208UjY3CfQxUwO/sTF+9d0n5jEMhN2NtgmLZLKBMZbqGpbv/SPDKRqBM5FWpWJi5FEp4gWS6V7pUsagl6G41REm6e0TLN6TK4aK2vfss1kdhCk4UWMM7E106hgaNdKmm7auDGxf6P/1t2dqGOi0WsjqOC6r8LupbKIe0V+laBeVwRAPKd5eOjX4bc5tRvCuBdmP85hjHWlbGcX2ik1NgKW8qMyjJVK8q9RCAbXbP6bHnrD1q6adagALPXGLc1kZ+uT4rZKd17k9IoTBvpEOtoH8gMdI6d+i3jkrp/CPAOMktTMn8zEUbKyUwJqhf78DR4BWFlhtChX5jHkDumEvj1TZmPNEvHabsW7/ofAwjQak7ZAFk70a0GbnY1bvfyOl64cYV7b2s5SyqrDVrljoQUo6kdmUvfW49qAtkjdalMyMJrQdkM22+2fnriRIPD4+9CO96s81YXsrLlaf/RGYvfisgHCoJX7qB6uZZmL8kc5e/K9Pn/kLmxh5WIXhWN8V90p7YGrPxjo60tKlQsphToWn+gm3c66HCiZZpqTAryZ4jkujabxu4h4dHHBCQl4xYsGw2ZcoYc4iTY05lEeQRWAu5jS5wBl0H2vXzSVVIGjn3UBKwTnCkxypQwlAU3GmuU04WZi6bxQvm+aFlrAIoBqYk6NWZzASntdFrnDvxx2qldNrceJiyq0p6PMGhbUBZrhJEG+GsDEptVh2qcb1BaQEoknlVbu3kvWwsVcaKKWr03ZIq77bma9tvan8JlFZTOOdHVfG6LLn5CWsj2mrJLF10L7H9JLq8TolkXOQkn5ux9qBYzlKhcaQgQDnNzo7qOB61tjBFdTPQNnB9OG81NAuEjk6rU17bpWYysQY48itt47baNQGFfGkxa4Rf1ghS5vJGRbla0H42prQNqHctY78E1hIj2HTcrGsrxr+OgVRmtX4FlUFQ8G1N1XUL64yN7RsQE0tLtq7SRsyjcphLEURLCIHNmoRbJGsz5G49oO8herPzWl6dGxCiWIFRbtrLyl5hblhddA4hW9I+XJBa1GczlmE837veeHh47DV4omQbsVSck7nRh2Ti9Ccsra1qAsE7VUAFhZXlgn5lwaw7ctOnZPbyA3YVs5dVWExKh25YTbPkUIGkMzVgQinxVYoLl/XF9ZunEzx0g1dBpWvoZstK00iFzcNjt4E5w4mnWQuEKEy4RmCF4FwiEvYZFK4wwb0NMkHnKafXzpy8MQRqFFHC3LZy6ZrD+wuqXGJRAbFb3+n7KtxaQh1XTLGKE/g9UZLQnx2qYOm6nNexEaoYVg/6DsKEOuBCUc9Yogy0A9YtlvLaYm64ODRO6aZ89ZRRv8PY0PvQHiiSEGlhSm7tWLFxTHlz2Um9N7Fb6m/HcjCGU8GJP3OHdmg1ooT2xBIDkgiFnXGgBQ3erR/U1fp+acnmEm52tSCKKGHNY+zjOgZhUshNrVoB6bPWfjYMyDPO3c+tY+VoBlFCWzB2cwtubjjrL6yrIA0hRihzvW3uiHdI9+Vi3urn1ofa9wJPlHh4eOxFeK11u6CbH242c6MPSmHhsm6IYRtvZZgCUVyQwvxFWZh43GKdTJz+lFx+/Hfl4qO/JWPPfcjS9XK6UP9mGw5cgHpG7pKBa94s6b5r9ZXyzZc6zurzvy/jz39CitlRfan+kygPj90OFDF3ah1m2r9qHl4S4s0FQYVz/cX+Xgun4LoAnu4UtblwJ/x5OxFFOeGnCfsb6lEPXF24Jybg4YqKB21NfBaUWmunhijdWEBo2+dnnBJnilL1YI/CXJ9TcggHI7GC0/HGjA2eUbIumaqrjGHAFQhrF+4HOdWospZgJ/wore2tKYYxdiAYsMQwkgT3vga2gY2pwB0GsrcxgBhw8ZAYc7gvGlloromVyw4RDcmB0r8VsPmq67OzeJmwdmYch6//9cERMW5NoC9pG17z8PDw8KgMb1GyjeBEBYuQRGa/JLDOUKXHTl9NuK0PFmgtr8Li3DlL0ZufOyvFhUtm8WGZahazdtJi6X0bcMLckeiSzmSf3Ss/+6KsbCBkVHDBBDQ7ahlwSNXbkfAnDh4eYUBAJu4I5Ib+5V4sQecYJAlxRzi51BdMmIY0gFzRP9znykAMBHfC2hjhP8qiBHBKjaCPAhT2/maBgM8zOrQdogKpmhXHHrUoATYmCGTbYGWItoeQYP+g7at3cVkxhZtYCxAkzQTlW9ZyEiSV023mSD2g31DgjXRpSpnbJJnqtvFTGse0b+tYlEDY5mwtclZhzSFajQzQPnNrW1eFMq0iyqIEcA8IKMgX1oFa1iFSrhOjJMrCpRkWJRxi5SCL9N7ldWkkaGvkwzZhDGCVF+/CWA5vUeLh4bEX4YmS7YIKBriiZAZvlJ6ROyXVe9SIhM5Er2W0adcNG2FAd1H9cH2bJ4TLUn7aCJP5K9+T7NTTUsyOGTmztKSKTnHeNk1ijVQroGyE3iHRI8nMiFnIEDtlZXkjWYKbEe8Tq4QLv2wPD49VIMii3OcXxlW43yiIM0eJAZJM9V0lPRBzVfw1JTTqlBClPqnCa2PcEeKJEhQqZy2w8T1zC9FyUw4UCYKOOjcat/5YXSLInlVQW0cwoPCFmZDvdaIkCk6BdDEhrO2xTNK+MIVJ29G1bDxsT1JAvrkyV1a06CPbi7Q/mk2UAOIzUBfi2ZBVqFY3AyMsctPO0sEIy3hwwGHt0ZGyNmVc0jY21oO2tWtN80IyEfDT3OKCudxKRAlEANZbzpom3nrL5rWOI+p8tf7IFFeJtPi6mAJPf5klR3VuIXFECUOSO1gslYh5FwUUfVtftRxhaDRRUqqrzWkba83p9xIYY1j+2fiE7IwZA+XwRImHh8dehCdKWgAIFInMiKWt7Tt0r/QcuNv+duktnc+t21B1c4pQhirDkRWQJrOXv2suOliAADZMp2St2MZZy+YJTFDq7JJ030m9/wuymJ+QlRCBeLEwrXUlBec+syyp9TkeHrsZCPWWmSFHfJJyQdSRDKsZPpwSwhzi9NxSh8YoWPjdO8G4shJSCbFECetIyBpFeRHOE+keSWdcFpXungP2k/qgaFK0qO+vx4oJ5U7Y36jQoMQgzKNMWbyK4LL1xj0k+GQZWMdMuYXMWf1e2GXpTrXcEFfRaBWixNULcoSYGOnufdLVMyKZnn2mMHOKbm2DwmpESPw9UWzbtb8Ser/q13CX1YUyu72mHOxzbq+jfRkv6/qhtAfymeAbsdBnUDZHltS2z1BGCAvGedxY5L6MP5TDdGbAMrl0aZtmtG3JvIIVF23OZwiqvLbcvIZlGO+Xyke7lBR/iLir403rzmvuCkP14xZSkn5j3Ea1C/1rbivZSUtXHA2eiyugG1ep7iHp6h6xy1nKuEwrRoTYnIsqv3uvrd3FU6qmv2KJEn0WY83F5lkDG1+ldnVttSpbufGXSPVa2/B+GJphUeLQZuMtfm5QduSzYH7oGmh1sb+1zfiM/tvQHuWwuUFZU1etmaqBJ0o8PDz2Inx64JZEIFjohra8lJOF8R/I9IWvy9zlB819JnwzrRWB0Kmbbwckx8CN0n/k9dJ38JWS7D5i79UKhJfsxJNy8fHfkYWxx6zs5cBaZvDY22Tf9T8uqd7jwaseHh4oaPiQ46++YY4j2Kri0TNwWJI6h0pECUApmJs+b6e/YSbyfBbF2Lns1CrAb0RUeuAoIMynMkOqoA+ZFYbJ8u5/a4Bys2SKz/zMpRiFmqbAbaFX0iikUWk4Uc6CX0tAyaHcxE8JuzeKQ6ZbFV29tNGCV6PhlsjodZJnbHV64DBQL0vH2qXKuxEyG9ue/YY2J0sRWWQcYRIO1/59RgjUUm6y78zPaltAQKyBUwBV6cNF7KqlEVYZpcwjzr0MRdKuPNZC8Sl0uScKb9/g8eAe1aOU3cUphOHg/pSTNMxpbVfaZGO7gqDP9QcBNWkD4mZAtHX3H9J74B60BiHjFuuyhZmL5p4RNr9RULt6D9pcqMZSs9K4xRJjNRBz1DhgPUpq/Qd1voxYGUqvr0Jrov8R28binNi4iprTtGeX9A0d136nDtHlA5CFYemBI6GVpry4OyV07LJ+EOieTFq4CTKuiBUCwZXqGowkEJqVHpjxPTN5Vsc2loFr6+PIKMYwc8NZ7DhLvNJaDkHO2ubmxpz13waSqAysw119Oma0vtXCpwf28PDYi/AWJS2JtScICUlkhqVr6FbpP/x66Tvyekl2H9bNkYw3pLqLN4uNB4IMppjENVEBYPIpmbn4TZm59G0jZDpxASLdsAoU1YDydqgQgkLH/YrZK3b/tbBNPY8AtiiZ/uvN/cjDwwOihECo4eb+TpFIq1KN2xokyRpFQpUrFAdLfRmmiOj7JmgjYNdwghgFBPIoi5L1QDlJmOLgTs9xlYGACFOC3JpHOVG6nCIcLexzgoriwAlmKGz9XH+VFAqL57JBHYXQCU5EVZminOXfL7/C67EW221RQtyHjI0ZLJFKJ/wbEdRJFTJO9C3DzVIpG00UXN/GW9SUgb0msPYxSwRtZ0gpiCJIFyyNII6wxKA9+EyprTk1d22liq62lym5Ws4oRZ5q8j2sfhhT4fVejxJZhDJslhT6dxgYG6YQa7tCFFFO2iMcvG6F0f9cIGb6wiwutD4bymWfW3/Rbi5LUHiZzA1MFX/6em2bRV2uTNGAgMNCLdxqQqH3wFLHlGLtP0eShN1X/9bPuvYn/tqSjd1o4H5DqmRtFywkYsDaEGlRUgaeT5t39R64asXjrEm0PbS9bFxpf0IaMPdZB1w7bUTzLEro5kUja6x9bZwMSLeW2a2fOjfMmrBH7+0s6a72qbYVBBn1oh4d+nN1bkSNYdYe5yK2lnSPg7co8fDw2IvwREmrwzbChG5+uvmmdSPP7JNUzxFLt9uz/27J9F9nZAPWGytmwREvNIRjxTZpYpcQCBaCIz933qxDyFhDQFjcgAjCihATBwTYztSg/rai95rUe427N64CpS6nz5pnZ5XuoVvcru3hsYeBUooCz4lzmFKNAlQS5h3ZUAZVoBaL85HCMab/nawhKoBvFlURJTqnURpQpLBkQCgPLfc6OMEfchihnCv+BDptbVItKG9VRImZ/zdiTdpOosQpqLg2oSRW43bl2h4lsd3aPi5TCHdCMXJBgqtTtPTG0qHfoa6lctF/9COkiz1b78Xzraxry6u/2+v6Ps/ls8ARamFldN8vkYNVKYM61jgtx6ImcmzrPRkfprgaSVLdIQKgTtSB77h2ju+PEpgD1RElZMOqsi8iQBwZLF6YI1Fzj7mc1r6jDx3xGl8Pq7P2mY0rnQ9x60ZJ2a7UrtUSJdyHNROCJHmVNFsla1f7xLnj8HtcvzSLKNFS2BhlHlBeLqxecJPinm7MOBebjWWkDu779jmbSx1GukSSzfp55qGNGf18NfBEiYeHx16EJ0p2FNgMVdBM9kqy+5Ck+o4baZLsuUbSfSck3X+ddKaG9HPLKvO59Iu1w5EmLjDrecnPnrGfhTn9fe6s/jxrhArkTJsJ3xuVH97rIBOO3msxe0U31xn3RgkqgGENQ+pgrGM604NWLw+PvQqUX4R+UjhuVFCc0utOFMkMsV6Q509ObM18XO8TqkzpP8sUwwliyJytBdUQJVbedK9ZCkRbMoTBCfwrqqSjGDplfSOoD2mRMSGvSglW7CWihPWUuDQQVShatfQ57UD7L2O1GLOHmIWElrvkAlAJtKmRK/p52hgl25S/Gtva7sP39Hcbh3GWDzo+sH7g85XAvMvOj9k92aPCQFti+YIii1K7FdgyokTvzdzGqs21adizOkyBpw0goaqFjT/tD+4bN26xHEqmKweero4oca4wRmppmatdJ+LQLKKEtmFuMCcsto1+v0Qu1QSbG+12n0WVsShnGOFl+4GW1YhE/VkNPFHi4eGxF+GJkh0MNlGsPMzCZPAWCwYLgZJIDZrlCZYdFqgVM8yVCGGyAhBIIE3ys2dlYfJJyU49a6l+F4uzspSfcJYh0q5Ky/oMFLjtGFmC8JW9rJvreuXEzHDJhFOc1/JfY+SPJ0s89iqWinkjSUxJKxNC3TznFDeIMbFmnjk4coHYD5wIh54i6lc6sExDsd2kgleJKKG8CMycOKMQbyxvZdACuBI5U/1wRciZm2ONUJ2gv2eIEi07ilaGmDCqKNaqbLnPU3asSqLbn+Cbrvzax1VBx6neuxEKa6l/aN8oxQ1lEJIEMo2+jYO53ZCmlfg1ul+GQp9J9ihiWDBOtgpbRZQQHQW3G2LgRBFkjCuzdkhXSi8cAe02YsyslKc+D1Cqi83pmDlYDVFCn2NJQqDZSv1fLZpGlBjcOr75tcfdh3nBmAk7MOMRzF1HlFS39niixMPDYy+ijp3OoyWhOx+WHN37XiIjN/2MHLnr78uRl/4t2Xfd+6X34Csk03+jkSj1ExIqRulGWVy4JNPnvyoXH/0Pcu57/1IuP/n7+vdfSHbyabM4wXXHCZptZuUydOKHpP/ImySRHip7rgqmxXmZufB1mTr3ZbNYwZLFw2MvAp9yBNCw0z/mNuSGneDGCNEdCRfXgbm3AXpf504RFyOgMXACc7ed4taLEgESp4yhLNVnNbe7wak87UfA1bqUWQVxDhhv0XsFloeMqfoI+EYAi5ZVl66weaFltPkUrkivhcWvKcybAhzCRRhoV4gnLKR2I2grc2WyORXSCKxDOq7cuKidkGFtgrSyeR3aX6yDLo7NchjZWxOw0CD2SK8RqnsRzA2Xej28relvyDEPDw8Pj2h4omRbwSa19mocEHBxzRm+7kfl+Ct/Q65/03+Uwy/9W5Z+ONl1wIQHBM1wAbMKqDS5mBuXmQvflPMP/xt5/qt/S8488E9k8sXPSWHhkksPrJ9J9hySA7d80MiSjtSACVurIF5JXiZe+LTMXLpfino/D4+9CFxMokgMFAxO/SqZo5c+EyYYc2LO/SFkmgmejYCOy0O9Sjrgu5wCN8L6YK+BNqtmvMSBtucexBSJAoqWO1nfJmVLx5qN93YdZyHbGGMeF6LwGCbrYSRBsURUhn+ePdOIkipdFXYSXF8WZNHI2oj6Q8B1Egi13nHlLB3MVStCedeV0MaU64dNQG/facTx3hVxmcMbAn8HsLmxDNG8yXb28PDw2OXwRMk2YXkxJ4X5y5KbecGuYnZMBQRMGpsAEyhT0nvgFXL4pX9Drn39v5aT9/5zszxJ919r74VtptUDs+WsZCefNQuT09/4NTn70G/K9IVvyNJiVghEe+DWn5fBo2+TZGZj6jhilUyf/4qlFN5cFh8Pj50HM+fGnzziFNUJvJWVMzutVSUuiqDAnN65UzRxjkFwqCJVrTtMHNosM0XUFuUE/SiXlr0MiLXNkCQllMZd9In0irX/ppXaOoFVQmUyrjoSx4iSJdzWoj6PNcXm4/u0Kqh/yZ0uysoASzFcmTY7tzs6ExZcOgwry/p01sFNjinGLOOXfturcGO1Uv2rmx8eHh4eexU+RkmzgQBWnJX5scdk6swXZPKFT8vEC5/R3z9vLiu4nlhK3vNfl+lzfyFTes3q3/Pjj0lxYdROYCxwavsmBV8VHLAysUCriR7pTA9Juu+49Oy/S/oOvcbcZNpUuF4h5bARNnVsoJjC63eJPUIck+z0c5Y5Z7EwLaneY5LR5yGEFXMTFvdkFc4NZ2U5b2UjZgnl9fDYCyBmRjE3a2bv5UDYxdQ9mXHpROOAckCmgyi/dIDy4AJw1u8+EBejhPImiAuRdBkmNgMXfyJnCmw5TBHCxSdBsM7q4kVQ3t0eo8S1S8LqUG27RMGsDBaxMoiIjaHPYn+izWi7xrRZ9TCiRP/lcy7dfBhwQXLuF/FjkTGWy05GkoiMa2Jz2LjWOm8l6IdmxyhhvbAYSTq3o6wMGE+pdL+O1U0QJVp+2rqo4zfsOYwhnmNxZWKtmeJjlLSX7mP9FX2fWtHcGCWNBWPWAnyzH4SMGwgvWydw6awC9JuPUeLh4bHX4ImSJgHrkNz08zJ9/msydfY+mb34LZm78j3JTj4l+ZnTkp87Zy4qkCFc/O6yy5yTfPAzN/ui3uOUfSen38HywhEdmwwkZwJuwmXP6Togye4jLotO73HpGrxR0gM3qJAxoIIMmXOiU3RGw7nUWHrg+YtarwuWPYfXkl37VZjIaF2mrD4lYElif+vPRGZYEvo5D4+9gEJu1pSUMOHb/PpVCSKQa2U3lDYTZhFkwwX5FVOqnHJe/xpSiShB8DYFZdNESc49J6Qu9RACniipDfQlbU9/h+4B2kSOGOs2BZHftxTWRwQgndT2DY+rUQ1RAklAexay06aAb4Qj5Uhn7OJzbG09t4IoYXwWcjPWDmHtyLhinJJJafPzmjnBmNrY1nQpJAPtHNtnFYiSq4QL69BeJkoYN9pOYfPXEyUeHh4elbE77Ui3FSsWmHTmwjdk/Pk/l7HnPiwTpz8hs5fvN/LDLCdChTEHNjTccnDFIUAqFiZjpz4mV579M73XR/SenzDiJTv5jN0rbMOqFShgECW9B14uQyd+WPZd/wG93i/7rvsxGTr5w87ipP9as/ZAGKgaWpel4pzVY/KFT8n4qY/K/NijvCGJroPSmR52nwsAsTI39n2rczE3Frq5e3jsJpg7jAqgUYo0VmAI39UqJwi/XFGKvqX+XozOZNJaqGGt8Wg4zJpRxx2xKULBEFLF3cbuThhOEcDljTkYtd8wlVA6LXDsro15weEGa1BURzqyqBEEIm0Zdx/6Icr9x8PDw8PDYyvhiZKGAZ/5guSmX5DJs1+U0Sf/wIKU5mdftBOrzQBrC6xOZi99R+/7+3LhkX8nY6c+an9jtUKmGUiJhkCFmM5Uv/Tsf5nFMDn80r8pB2/7RRk++V4jTEhBjBtNrdlzaAOsYsZPf0Kmzn1FlhcX9DkD+s5agWnlaj25cOFpWL08PFoQnM5xRSlpKCdkLqgW7Z3OrSbK+sRllYiyOGk1sDZsXjHzqB+m1MZaKbDvbZ9i61wKNvlsFHM7vIghCbQNcFnbcquZLYKLN1OMaUnaQNehBtTfxhPjys/tpoI+9YSTh4eHx+bgiZKGgNOYouRnz8nFH/wnufL0n1h8jmaku11ZWTRrk4nTn5SzD/7fRpoQ54S4H8tLG02xNwtcdDKDN8q+Gz4gR1/xf8iJe/+ZHLz1L1tg2FT3EelM9qsyR4rGKk1+VSgtZq/IwsST5lZUXl4E1vz8BbnyzIckO/VcUCcPj90J3CdYO8L99dsDC5HqiRI+C1ESaW6u8w+LEmIE6GQLXmxNoJy6eniFatvQhptmlJiAGlYiGbYeZn1pliCM4/rHMl83pTJmPjTSfaMlYfWPsgxyYyA+uLJHq8HtK0s2Sz08PDw86oPf9RoATmKII3L+kX8jc5e/G7jENB/Li1mZu/KwXHz0t+TF7/wfMnH6Mw1zxwkDQhKxS/qveaMcved/keve+O/l2Kt+XYavfa+keq+pniypAFILY4mD9Uxu+nRTCCcPj1aAESW6foTNWZQT53ZTW/BElDr3nY0EgymXOp8s4KsXoD0qwNn0tCZR5awgXPrfzYxkiJ5YtxPzvVFRaZfydW5NICVv8EIEvAXIzoKbG8t0cPCKh4eHh0et8ETJJoESv3DlEbnyzJ/IwvgTdsIVKXA1HCogovQUZyQ79YyV4cwD/0Smzn1ZFnMTwWcaDDthTEh7Z5d0pgbNFWffjT8px17xf8rJ1/2/cvC2vyI9I3eapclmJEvqNT/xpIyf/qTVbeva1MNja4AQa243Ea55EB7ERag1eCLuOnHBNXke2XE8PCrCCAII8Ii13MiKov3cemAFwXNjnl21BUT0Pai5C5K6O4kCW4dKSnVoOzhCan7mokyPnZLJ0WfqvqauPCtzU8RqywbPKwfyBZYrnpTZPCrNDW1j384eHh4esfBZbzaFFVkYf1wmz3xBZi894GJqVAmsLzj1JSWvCWCbFDQhFgiciltLYf6iFBcu2eukAa4lxkFNCEgTgrySqSbZddCCwmYGrpfufXfYT2KZrCzlLEBt7KYdAsuEU5yVzkSvJLoO2L08PHYDUBLIvpLPTpmJ9Ma54bI2JINsFjVB56URqFHZShSWFSLlUp3WqpRsVdYby+6ibdSo7C5mSeOz3tQELC1os6XFbPBKGejvzrSN0/hYJvGAvOM5tBXZV/J2TVsmmgI/c1PBz7XXjH3esnCE7J+0Be2QIFNLjOsMKZCLhTl9fjh5yF7NmE6mtY5VEy+NA3O4mVlvjDjVe9OWUesF4HOsVYy/+i/9vs2FjfUA1mfaX50J1o/oPsMKaC9lvbG5oetuMT9j4555kY+dG1wz9j2CFYfBMkLp2lPt/uKz3nh4eOxFeKJkE8jPnpWps1+UmQvflMXcePBqCFS4IqUvmWN6Rl4qPfvvtmCp3SMvke7hO/S6za70wHWWrpf0uWxEKDthglEc+I4jSy5Y5hiCpuoWJon0ENKD+1BT0GZCpKUc7j6sdT1p6YZT+nuyR//uO2llQICBALG6VQFilCBgYcECEdPeAmn3PDw2DVVIUAZRgFxq0/VgLiXT9aXjdHMMBTdCoNdlgKUAaxUL/Fqj8ueJkmqx84mSFR0/tBftFgbX3/URJYzNot7byBFTAFHuZh1pwRizcabva11dv228UN7C+hLQFrQtfRqnLFsf6TOdArgRV+u4W4kSvX9pnMYRJVsB2jeZ6tY+y8T22W4nSkpWf6SNt/TxkCMBMWiESbAGx80P+jQqfpC1j5YxkeqyfaAaeKLEw8NjL8ITJXWC+CDT574s0+e/aoRJKHTThzjI9J80YqT/8Otl4Ohb9XqT9B169VXCpGf/PdK7/+XSve92IxQgBLAESaSHzVqDTY2Ns5ageZSPNMVkxcHSpT2hwmJnl1mwbIWwxzMghyBJIIF6Ru6SVM81lummM9mnF0FgU44wsXqFC7solEv5aW3KTm2bY5LI7A/e8PDYuUAhyS1MmEDLGC8Hcx6hmzUE1waE05ouFbJRrMIFer1tSahXwbZWBdcTJdViN1iUNJoowY3DWY9AjuQXJiWfnTDS0MaUPs/tdcyJiD2hStAWtEN1RMm8/QzD1Tp6oqTpoPyQw6whe5EooV5uPM6ZtWFe94h8btLIkFIa+dW5Uf/8oH3c2uOJEg8PD484eKKkHuhGlZ16Vsaf/3P7adHiy2DCVWpAeva91DLG7L/xp6Vr6GYjP3BX2QATcNOSyIxYlpneg6+U/iOvl0z/tfq6CtG6gVrIOhWUHGFSzSapgnpxTnIzz8vCxBNm0QHxwv02YyZdO5zfcaJrv8U0Ic1wz/67rC20hFZ3iBCnnFDH9cIa303qd9MDN0iq50jwqofHToUqi0uLkpsfCwTusLm8YooAp+ymTNZ4cRIZRZKUgFKSSPaagFsLPFFSLTxRsg66dy0tF03pz85elpyO08XFqFgVmwdtQTt4oiQerUSUmJxgdaHPouuyG4kS62e9d3ZuTPeGcV3Do9eNzYL28USJh4eHR2Vs/a6/C7CyXJCJFz4tWaw1lsKFq45Erwxc8xY5dMcvS//he5EAgneqB+RB1/BtcvC2X5QT9/6mHH35/2bkibnm1HA/XF1yMy/Iue/9Cxl96g+N3AkTuLYK1Av3nKETPyTHX/VP5YY3/Wc5evc/lIGjbzHXo3JhFCubvsNvkN799wSveHjsXHCijssBSqORn9sAgmCiaLB+1WKp5uFRL1C0UADnps+bEujHXQthG+WBtYCeJCYMFm97CZAkxBxhbuSzkzZX9FX3poeHh4fHtqFNBWa/GtcAYn7Mjz0mFx7595KfO2skRDmw2oAEGDz+DotLEmpBUit0I+UkcakwLYv5SZk6+yWZvvgtKcxdMOKmKnCKkOiVzMCNMnDNm2Tg+Nulo3Pzp46bhg5BYpGQ2hgLmMXsFZkbe0RmL33HXhs8/k4ZPPZ2CxTr4bHTwYlcVhXG7Pyozt3tO8Hl9La796CkMoN2ElotFswaYNyIlnJwz3TXoGS6R8yyZDPgtDg7P2Ym6OUn3XZirPfnOenu4eDVeHAaTLtjyRN2cs4Ja6Z7n2R6RjaQtfXAlJ/ctCzMXAraauNWi5VCV88B/dkXvFIZmOVz6tyodokDJ8jZ+SvmJhYmKlh/Zwaku+9wrAURVilYkFDmpcWtUQJpC9oh07Mv9tSc2A8Lc6P2MwxYJKSoY7/WsYHWCdUC64X5mQuSo7+XN5JLnOR39R6yMnbUYcXF/RmnZLUJtZRAbtD79gwc1Z+1pSqvFfSZZdVrZ/5FkyXIQrmFKStzGOHG99PMZe3/Wqy1KoF5kJ27YhZIG+EC0Xb17pdUmqx/1aHU/tyXvSFsbWo0aOdkqs/mRrLKskJuUkasHMPKiEVTRtecjK5nHh4eHrsFm5cG9xiWVEidufRtC5gaFpAUAbvnwD0WgyTVd7wxJAnQ+xLIFPcVXFCGTr5XDr/kr8u+639M0v3XVfccFXSXCioUTjwh46c/IaNP/oHkZ18MrceWQjft9s6MJDL7JK1t1rXvDhk68W6t39+QI3f9PRk8+lZ7z8NjNwAh09wmtpmjphwo8Ns+/z1aFlg8Les4iT1P0fU7DpyO57MuGGU1JAlKHKQLrhMo/109+6W775D0DZ2U/uFr7eobPim9A9dIuousbpAXYWVo131R36tIeu0t64V6YO5HnSkj4Zp5QWg5l5u90Se41hRUpoSAqY4kcW7KzhWsz4jdrr6D0jt47Orc6Ne50Td0wggb2jSc9HXu0FjveHh4eHhEwxMlNWBlKS+FhUtmUYIFRLnAZ8JEep/0H7pX0gPXq7BXX0CveOgGp5tbqveo9B54hVmujNzwkzJ44t3mzlLNxodVTG76lEydvU+uPPtnMnfl+2bJ0RpwsVqoS/fInVrHl0uy50h1RJCHR4sDQZgTxCVzedleokQLYMJ5WNYdDw8DYzRGecNFotKeg2UQMXOiYhs46LqvihsxJbAC6Oo9IN16dfU4yxi7ugaMOOHCioWfnOATo0O/Xgb3Au9RxjiYFUNFMmVvw4aBrVfbvGbtMjAnIBAXC/Gxeky2TKTNWs/mRe9BIxDNAq6LuTF0dW5gIcjnsBiJjRPFmPfj3sPDwyMWfpWsAYuFWclNPSv5uXO6qYVYk3SkpHvfHZIZvk3I6tJsQB5gTTJw/G0ycsMHzAqja/h26Uj2VRT8OEUuzF+SyRc+JxPPf1zmRh+SxdxE8K6Hh0czYGkfISeWWsOKw9z59Aoz6ffwwKIk9pS7Tf8zhSucjFhaInjrnJCFKeo+fB/Xr2R6wFwBOAnv6h4xhc8F9swELh9rn8GDsRhpwIl4QJRAmITB2mAbXeSaDup/1YojpA2MGyFbUTEgSzwaAQsuXViQxfy8tmvU+guB2GnBktNdw44cgTzsGjKLEqyucC3aKO+5Po0a0x4eHh4e1cETJTWA2CALk0/JcnFe5Yb1AoMJe4ke6Tt0rwp3g/rC1jVte3vSAp7uv+lnZeSmnzZLk0TXQWmr6E/sYoNMn/+KjD33EZm9/IAjS7ww5OHRFGBNQqyMKHcXpzRi4t5lQvCmL73PqhK0EaVUrS54oIdHGXQviCMJzFojShnT70KS2HgPOVhwwIIwaSfh3X0HTRnk78h7NgmxCqXWA5Jgt+6LWPJARMW1ASTX0qJL3ezRGEAeWralmLXXrKws7skBI0hY0zeSIh4eHh4ezYJfcWvAUn7asseo2OBeWAP8Rkl3mxm4wWKJbAcgRvoPv06OvOzvy77r3ifp3mNarsouKwhBc6Pfk9Gn/7tMnvmiCkQEKvNkiYdHo8EpYpTbDYoKPvo9A0dkcP+NMrT/5k1f3Melbg1f6lUF1PlO9htPlHhsBOM02ooAkqTdKdn8Xga+ZemdsViKuEd7R4ekMi7WQiODbtYCy7Ki+7fVJwIWp2XX7onxFjXWkzYOdrFVzTaAeREXl4Q1uzOZMTebTktZ7sV1Dw8Pj62GX3mrxLIqE1iULOang1fWA0KiMz0sCdLbbnM8jU6y7lz7Hjn8kl+1QKjVxUpZscCu48//uYw+/UeWbcaJuh4eHo0AAjEn05zMhsKsSTotTkOjTKZRYHFdaG+LyNahChBWLq3iCuTRSkA5XoqxfuJqt1Nv+2MDXAycSEVQv5NIdJt7TS1ZlxoNVw/IgjiiYFH3RK3LLraoaNM1IqoJ6EMy/HmypHGwdTdibgEISDLSuICsUWPTw8PDw6OZ8ERJlVhezlvA0+XFbPDKerS1JyWRGdaf8SdTWwIUrkSPdA3dJvtu+IAcuO2vuECvVrZouLglF2X63Fdl9Mnfl2KWNJre1NbDoxHAaiMuy4y53XSkzCe9YWuI3oYggKQQjRK2S1YuCO4eHiVUOvFmcOHW1RGiyGFBYrF44lxWbJ9Kh8QfaQwc+VFZxHHWFNFzjuLjfrS8XIA6Cl7dXTDCS9eI6DaAUF2MGQsetcDmFpZWEcSb649kE0kSRww2594eHh4euweeKKkWuqGh6HCqEgqErfbtMR2OQnuiW9L918rA0TfLgVt/XnpGXmaBXqOEIUD9IEumzn1Fxk99TApz5yMVOw8Pj+oRr3i6oH243sTNz9oRWJSQ/SBCaXQBZp3g7uFRAoqx7XlRyrEqWYzZcGJvWccTMS34bji5YMSgjndHlDQBJaKkgjLIAQIWLVHuaZSfNmCO7F6igFgx2o+RTeXitHiipDGAnGbdjSLeIDCYF5DcTYH2czVzw8PDw2OvwxMlVQJffjNDjtjYdNfT/0h/2FrADSjZdUAGj71dhq/7Uek7+Cr9e7/bJCMAWVJcuCSTL35eps79hRTmL1j9PDw86odLCxyubCAYQ2Y4oqSx4GTSFMEoooTT/4DE8fAowVkaMV6jiQ7GbNi4clYYzgIh4uvmstOBpROuO41GDfrfaj0gfMLhiBJcb3bnPujWn+g1ArBGmIIf1aEeVYNxZNa6UW1pYxISsllu3G6CeJrEw8PDIx6eKKkagali8Fc5EAoX8zP2U/9yL7YMtNy64fYffr0jS8jMQ1actmgBFcGwAFnywmdk9tL9UsyNB+94eHjUCoRiTqSj3FtQUDhBbEZAy9K93cl/GEpxSrAo8UqQh1v/l228Ro+J0rgKB1YY7ooG4kdrqGqOKIgjSlZdiXYlUaD1py+NKNHfw4CFkaV5jrKq9ageRiBGjyMnaXoaw8PDw2O74YmSKmEkiQkR4U22slKUxcKULBUgS1o0rofWoXvfS2X4+vfL4PF3SGdmOLI+JeTnzsvEi5+X2UvfsYC2Hh4etYPYJIs6f6Ji/lish05n+dEMYKniTs3DhW/nfrO7g1V6VA9IPdL6RhN7zu0mmiipDGdt0iKkg+6Dzj0tWjm92iYtSRTQjvW3pSO9XHykqOMgOwwii5G3PGs6mBe7kpDz8PDw2GHwREmVIP5Ie6JX2jszwSvrYUJEdkwKc+f099b29Sdt8PDJ98iBmz8oidSACUnRWJHc9LMydeaLMnvp28FrHh4etYDT+RWUTlUONwKlM2Gm782Cud+UToxDgNK6qGUsFhaCV/YezIrCB682LBbndTxkLS1uKFCsO1PSmewKXqgdRpQI99+EQkj5UCg3qVO2a306O9M6P7CyDCcKllcWdX7MB1Y2LQTqXmqHOsG64II+6xoURabq/SGKfCyjrQBECURixPyrAp5s8fDw8Ng8PFFSJSBIOlMDlk0mDJzELhZmZH78B7K02OLKBkJRelj6Dr9WDr30b0q679pYJQ0SaGHqGZk88wWZv/J9XnFveHh4VIU4/35O5zs6E9LBiXaT4KxVUjr1w90LjCRYKprVy57GJhST3QLGajE/bxYUOjCCV9fDrEl0PEXtG1glEBw1yoLJoG1Nyt16FW9cQQq5OZ1XkFub25MgSCzosaU6Dl4sB0RBYSEgS1rHqqRhCrH21dU2iACpzQu5WWsDj03A5ka0+O3W48Km1uNifs6sf2LJFi/KeXh4eMTCEyVVwk5ckn2S7D4UvFKOFXNNmR97RBZzE7o5tfbJJApTZ3pIeg+8Qvbd8OOSGbhRhd7oQJJLxXlZmHhKps5+Wes31fL18/BoFVhQTF0b+BkGFEqUzmYEci2B9QvXgrjggBZHpbiHiRIUzqW9vq6tqCI848iAiPGKQg3xFpu6VF9vbyMlNQph8FoZGG9moQAhUyMgKooFFPY5vU+IIogCSH9ColRBIpTmYCdkYiRT4p7bekRBKSPN5sYu9cZCiDUiSonnGdQ9n50yJdyjPrS3dbg2jpgcEF/m6lWHhR/zoZCf02vWyMRQMDf0c86iqzGgzMu7NNixh4fH3oUnSmpAR2pAMv3XqVCFsrFxg1tZWZTs1HOyMP6ELOYng1dbF3aKluo3y5KBo2+V9NW6hUA3Veo0O/qQzFz6tiwX/YmSh0dFIPAWcyb0RmXMQDFxp/PRwSQbAXO/ict+o+XjdN8UoCqUyx0HVUrilRNXf5ThhpzQ7zCYgpWbdUowVh4RbYDFQWeiy4iSaDgyxVknxCmDWVMGIxW6EEDgoATms9Ox1ijcn3/VwcVc6Ux22yFCFGgjyJ1CbrpusoR78N2Kp/0l2LhVxTqyHQm8W9R22STJp89JWL+mjTiKApYOpXHiLGvqmyuuLXPWFq1kobMVMNLaYkZFtbMjv65adlXZxqXxmVsYt7kVPb4gSriCPxsAntWayQw8PDw86ocnSmpAZ7Jf0gM3GLkQepKmG8VSYcpieeRnzuifO2Hzb9P6DEr/kTdI3+F7JdVzRF+KUqRIG3xRJl/8rOSJxbLkT5Q8POKAolYKABmutJFtA4UynHxtJJz7DXEYopZ9Z+6N4hItYO9cUG8U9zjlBMXb1T9O6dSeVKUU5b7V2gnFx121BUqFfCjmZyU7P+bqH6l0kx0lZUQJ5F4ULNirKYMVUs6qEoiLgFmGVKHolyw6UNL5nlW2UdAyJ1O9sWQiKJUhNz9uJE+1Y4DPQQxgsZPTdi7kZ6omCCBR49yYjOAzMjamDbWt3LiNVrzpM8giC9Ib8TxHcOUkl53Ua8rqVNs84Pt5G28o9FzF4t6KjQQpF0+UBHOyOK/jBeJSx0mFsU7fMh7zC5NGIi6bdVzj5gfjL24MMgYop7c08vDw2E2IXqU9NqA90S3p3uOS6j0RaXmBEDE//rgsjP9Aitmdk1I30bXf0gf3HXqtxWKJAkIWFjNzow9JMdf6VjMeHtsN/MztxDxE0EXwdCfvzbUmASg/7rQ4eu1COIfYCSd1djYwd4/N6hHUH0XWnfavKhooAZzYo9jSnyi5XPW4jTQXKMP0Yc6UJupBmSm7U2ZX+9XVCbewvNV5Yfay/pyOVbbbOzokkeqxcVQZbdJegXSgDBAzuYUJKRTmrKzry6n10X5w5SwYQZKbv2LldZ+LQvB97dNqxzLldHXL6ByJjtMBICYgCeZnLwWn/qQOLhFna8setDEEXH5OsnNXZHbqnKtvDteIykQJ49WsXKwdw8eu9SGEUxHiZrX/3PPXjttZK3ec9Ym1AS44Ol+iwH0XC1kdM5eukmvIBqttsArmlSNonBLN+pKdH5e56QvWHvnsjMoScxu+t9tRIksiwXqk7UX7Mt4X9XfakfYsoTS+zMqH8aWfpW2rsuyw+1Q3NwDzwyyNogg0LBJ13TGSJni+9T3zl77XMppl5R7rZw8Pj52Njl9XBL97VICx6Vy68C9MPKGLf7g/P68T0yOR2WeuOlEbS6uhMz2oAlKfll2Fqenn9ZXwTRQXoxWtY9fQzZLsPqiv7Iz6eXhsOVQoRBlASAybT5wUpzL9doobF0SxUcCyBZNsFJYoUI5Uui9SWUQpclYyG90lEKZRNBPUJ04JqAII/y4dKevs+rZjLeb+PKfazCuUjTJjvRBWdoMK9iWlt00gVlwdTMnMTTtFZHZUFd1JE/47Ey5WRzhKJ+fRz8MqI5HsibXOKIe1i5EgG9sFoJjQP/nspNZ11j7n6uP6tkRcLGo/8pmFOa2PKldxY8KhzZToTPc+a/dKsK1SladixFgpAcVpacm1E4pUqW+tv7SNsTygnNnZy2bF4MpZWcHjPjYWE8TdqIGIvDoGKpAYlFvbNq/jwtyHtN0hNYyM02dDjlInV/ZRXQcgFCAEHEnBZ2z8VkE60X7ci703HFpmHRdYfdJuJasYxsH6cTthdUva/Ay3UqH8JTc82j8O9B11R5EnY5b1s97S3duNM9qomJ+xOcNaCCFHn7oxQT/q1baiZc5Elqkcboxz3zn+ci+ugfW9rgu2DtXS9xVAe1pfh7aLI70TKe3TKuJNuXEfuDrGjGfrex039jn9TluHI3whIXid8Ue7YqXE2hx3rxJoYspayTJsLVxf694RY0FEv1Cndn0A1osQO1ZGHXdWRh0DPK/D5kg0gerh4eHRKvBESY3gZCeRHpKF8cctZodj7jdiuahCzXJBOpK9kuq5Jni19dGp5cUVpzB/Xoq5MduYw7C8lJVEZr8kuw5YHT08PNYDIZFT8kKW4Mfh6wTCZLprUAV6lO3KCsJmcVU4V2FX/3IvrkFJR0F5j1JadipRAiizu2ccKbBiilChgGuACvjz46rsTphyR7u50/gVVQZcAFDIg3BsD1GyCneSz0n0Yh4TflWocHVQhd2d5EOkOEuAKMVnFU4JzHSPWJtXsrhw4DsJK2c1z9BW17GJZYRrdyunljfPaboqaC5gafk99Bm4iVg7bBwjkCS1KsuUmXYjw0vU/r4OqrDauDLCwLUxpAguJVdJFB1PYfVnDFeyKGMKQnCtuupE9DnlYNzqeMvN0370cWnc5l3qa76q94OcwYUqqh/d3F0xgpC2qARnjVW0uQVpkg2eb8qxjjP6tLRmbGwHVx8sWGxsVaFA7waixMoVWGFErQ9XEfQtFkNmVcXcwNJEf6cNWGdCx1e7IxzXWqEA2setPdUTJcTJsfVMy1Ai+0Kh70Ga2RzWy+aAfofyM5ZZL2knT5R4eHjsBPiVqkYgWFhq3UOvlkRmJHKxX1aBb37icZk8c58sTDwZvNr6aFPhKdV3XAaPv9Oy4rA5hoFgrgtaP2KVeHh4bASCqwnVWGCVCaoOTrB2wSM3EhLNAMJ5nGsBxeQkHIWgGgVppwFlDCWmkpCOIoBgj2KAoo+lw2pMEteXKJ4QAK0Myks/miWRlpX6oPxymcVAqOK6HrRVZyIlmZ4RSaqSU4viyf7Bd6ppcwaflTVodyuj/uTvsHKWypXKDAaK/fo55JT3kstR9aDMiVRfTXXlGZSx1MZuzESXHVA2+1zFWF/OSsXiC1UgqKwc1n5BH18dt5AkjFvaWJVzLVtcu0DMJJM9kkr3V9kGuFisbQP3/LV9SN9GPZP3IHj4fFy5dhPc+M0YcVBxbihW+7Y0Nxg7a+fw+j2GOZFM97r1HoZiDZgbjINYwqMMjpzWcWhzLRpu3jmXvtU54FyG7Jn6nv4RfNrDw8OjteGJkpqB0JIwoqRr8GbpSPYFr5djRRbzUzI/9n2ZPPN5KcxfchvEDkBHold69t8l3fteYnFZwsDGnJt5QfJ64Wbk4eGxHswRC3SowmEYEI45zdsKl5sSLC24KlxO2A0jZ5xy6U5/dx9R0qaCPie+YYp1raB/LXihXrTbboRT5rB6GnZKc0yQzyhwqo/C5k6uN9fmJZROxCFJsMgy64gNyibKO3tu7X3DHElm+q3czZufzl2GjDWVgRtRV0PGLUqqixURN79d+6YzA9rGAwFZ0pi+C0d8oNDdCto4me4LLGkaV3/GLPOVuYFlTdiBF/0ftTdFAestylwNsbMRzEcsY/S5dcxJDw8Pj+3A3iVKEBZUwc/NnLafjpGvErpJpHqOS++hV0u676T+GcGw6z2L2Ssyc+EbAVlyUV+qRijaXjj3ohFLG4x7jTvx3ojF3ITkZ89YHT08PFbhBMKiBePj942AcO2QRIx1RzNw9VTQhN3gxQ3A5J5y16dktjJocxROcy3abLvTx1hq2Cl48NoWgPXYMiWhNDdNuXRWDJx2p7uGJAUZYWOm9udR1qQqbShuWFBx783AEYzpdYpgRwI3ko3ijLOmqL1zuBfKayozJMkUBFGjiQLmYUI6O6pPC055LN5KlZ+PhlubnJIc3TZmPavPtP7PDFjf1acgx8DWo4SNM0ivesfYTgVtTL/aODbLj022b9CekC/MWdY5SL+wMbNsFiU1EiXaP5TXCNO6EJCXW7lgenh4eGwCe5IosTS3qtzPX3lYJp7/pCyMP2auJHFCwwbohtR74OXSs/8ei9PB32HAiqSwcFmuPPOnMn3ha1KYv7BjyJLekbsl3X9S2jvDYwCsLBWsbkW9PDw8VsG8N/Nom+sb1xVHWCRVwctsXmGvFYGiGSeU41KCpUStgnTrwxEAKBEoJvW2PW2HktPWpgqICf1bJ/hzqkuwXQsCbIpzKc1oYxRM7oVSjLJF4Na0Xi4OSP2grWnzzSrcTnnPmGKZ7h62cQz4GeYiYib/WEbVoZhxPyxKMr0j+pNy13uSvhZksIGsC4ienn2SSPUG78WD75j1gfY596gHtu5ovez7VQwX6otinOnZXzZnNjfWSuWwcaHt0NUzos/YF/Th3iFKAPPXWUYNa3uUAg/X3gY2b3Gd1nWB/qLf6Gfu7wjK9TD3Qt2nalnjS6SWs7Sqw7ppb3Wth4fHLsCeC+bK5gBZgYXH5Sf+m8xd+Z4UZs9KZvBG3QCGahJA2jszugFlzCIlP/tiDAGyIitLeclOPq2KUZfFNiEAakufnCDIaN2KC5ekMHfW3Ig2YkXr0WMxTTIDNwaveXh4YGlAkD1ilDCXEGLXXbrOJNPEAOjT3zcqeM0Fp3oufoohpHwA95x2VQ6d4L6KUoBV7lH+PUy8UWTt1HGT9XLBIbPONWFDGdtMKcCaAGWrFvD9TpR17QNTFAL/+cpw7gGm4Gm7oOBBJKA0hK/lK1p2F3hVHxLaztwHVyCU8Gphddfym8KiSjZ/u/K7Orii1KrAuLKZxY22KUprF0o8ypa74aaBkuUU7U7r2+oVtNV2p75dPQdMaed+JdCHxPowUiSoy2obp629atnbS7C2hpjK9Fl8m1V3Bdq62nZx5WduECiWfuvq3W8EFORHLe3L5+mjFSxlTMkN3ohFqf14/qoijVJO+1QE3+1wbU9bMNasnYPxVj1W+4W00ZSjS8vBHKJetYCxQ/wLAovSDaX7Xr0/cWYSBHpmHaqPVAoDgVdtTdJxsPGZzpWSjEK1zGfA90trJnVbtearNDas8ja2mVuZ7mEdWwft+aVxxf0stslSwX32apkZ25Ao4RYnUbB5rLKhrZtXDwLixoIbf5TRrMuwctE9opH94uHh4dEstOmmV+tut6Mxd+X7MnH6EzJ76X5ZKszYpo+i0n/49TJy409I1/Bt+qnqBReEFSxSxk59TKbP/YVtSpHQzYmMMgNH3yJDJ94tmYEbgjdaF7MXvy1XnvkTa7cwn+Zkz2EZOvkeOXDzB4NXPDw8EBwtcF3MemDCqrkLVL/eNAomjFcyvY8onxPk9bsRW0ej6mVbU+lZYVgj9NcD7osCkc9OW7YSC2CLIryuXsEzAiUTJagUb8P8/u350fWs1Fb6ZbtP3D1iofe1Z/AvCMJLOk5LyUsgT9Zs+wzPX18Ge6Y+GyUJ0glFDeUVZY36ujJtrg/DUGqT1XYnI0bJRaZURsq2qtx3qtKbot0Di4byPue7tj/ZPVYBEbZan/rGSQmlcpMpqJib1TaeN2U9fJ6XlEPc3JxiCUECKeb6e3PjlhgjlnI3O2XKO24UWlv3AQPP5hmqQGv70bdYrqCg6jv6dvy4jYLVU9vYshPl5iwTjwXsNMKR54eNMQg45+5HlhUC5UJcQWbUWw6eY31uhE043Lzd/Dq0FqUxQBuEgj63OtXft1yQq2SLsYw2S6R9Lm9b178QD5bZSfvWZbAJsdayubFxjJb+Zv7bWlYTcDtcsvKRhcdlz1pPfpbGf4kghWgzYreJa4uHh4dHo7FniBIW8NlL35aJ05+W+fHHnIXEmkW9MzUgA0ffKkMn3iWZwZuDV6sDbjvzY4/J6NN/ZD+jUoECNrHOzD7pGblbBo+/w9x3Whn52bMy+uQfyPT5r6pAtDFoK9YxgyfeLQdv/QXdACNitXh4eHi0InT7Q8krWZagAJRviE6xDBQgFfJN8a5TEWoqqAtEDye9JcIn2N431iqol/3i6uYIBeq2NQqMtXuQkcWJISEtb2XjUoULBatWxZf72scbVyfa18aLlVtlCH1EZPteLT9lZ+ygkG6+LI4kWB237unry7D6/MaP23XPtzagBSLawH5pTjl2KxhbzA0LqK3tGz2+mLe0K21aIiCqhd6T29pXavneKtxccFltyseAKx//uX4v9b2Hh4fHTsKeIEpwjSEeyfjzH7eUtouFGVvU16NNUr3XmLXH4LF36u9Hg9erw2J+WuYuf1cuP/WHkp87a642kdDNLZEalK7h242c6Tv0KnNzsV2lxbCk9br85O/L5JkvaB0ng1dX0ZnGQuZtcvC2vyIdiZ7gVQ8PDw8PDw8PDw8PDw+PnYldT+svFxcsNsj46U/I3JWHjdDYSJIAl863uDBqLjm1ojPZJ70HXyHD175XMn0npb0jxud2ZVmKuQmZG31Qxk99TKbOfrll0wdD4LQnCB4XldlH29JOlFatczw8PDw8PDw8PDw8PDw8dip2NVFCVpbc7GmZOvslmb38XVlezAXvlKNNOtPD0j18h3QN3aa/DwWv14C2NgvQOnzyPTJw7G0uW0xHXEAvl554buwRGX36j2Xq3F9YquLlxSDAYqsAc1nzJQ63duE96tnWvrmsCB4eHh4eHh4eHh4eHh4erYDd63qzsiy52bMydeYLMnbqI7JUmA3eWA8U/Y5kn/Rf80YZPvnDLnvLJv1nIWhw85l44bOSm3lei1I5HXBHotfKMHjs7dI1dHPLuOKsut583sV1KUOy+5AMabsduOXng1c8PDw8PDw8POoH7stLhXn9GSI/EfOkvVM6Uv36E3mtibKSishL+RkrT5i4bLE3kj2WIawVZLY9C+0bZO1lAssic9NXNk7I3paWdsus5PvHw8OjNuxaogSlfuL0J2X81J9LYeGyvhJSzTaXhWb/TT8rA9e8SRKZffZaI4BlCFYiY89+WLJTz+orlZqZFHxJSfdfZ0Feh6/9US3K9ge+wiXo8pO/Zxl9sIApR0bLO3Ttj8i+698fvOLh4eHh4eHhUT/mzn5bxh/+PcleeSp4ZRVtHQlJDV4nh9/0jyXRc7CpstLyYlYuff2fy/z5B2Qpv/HALdl3VEbu+SXpOfZqLVdtaYE9Ggdzsx99QiYe+1P9+ZhZkEOQpEdulf7r3ia9177Z/vbw8PCoBbvT9WZlxdL/zl76jhRzY7zgXl8DLElSPUdl/00/IwNH3yydmeGGkSSgvSMjfYfulQO3fFB69t+tz6t07xVZxlVo+pSRK+ce+ueSnXpGX4sJCrsFKMxfkGJ2LLQcRFjHZSnZdSB4xcPDw8PDw8NjkyCjCqmHSR+94crKCq7Uds7X5LM+vT1WwjwztCxaDpcBKfi8x5YDi5/Z038how/8B5m/8KAsZifNsoSfCxe/J+OP/XeZePSPzSqo6ePFw8NjV2FXEiULk0/KzMVvSXYat5eNAVKNJOk9LoNH3yr9WJKosm9xOBoJSIRUv3SPvExGbvxJew4BX3k9GpAleSMnKP/Fx/6LTDz/SSnMnde3tiFYqu78WMMQ4NalzlwP4pIkug7odTB4xcPDw2N3gz1lqTBtbpWzlx+Q6XNftWtu9HsWZwprxlYMzO3h4eGxG5Eff07mznxbcmPPyHJhblVe1p8QJvnJ0zJz+isyd/Z+gfDy8PDwqBYdv64Ift/5UMV+eSknE6c/rQLs/bKYGw/eWI9E137pO/Rqc3GxNMCx5MVm0GamfonMiCT1wmKFjDoWsDWW+HD1gDBZzF6RxYIK3vp5ss90dHYFn2ky9HnF7KhMvvg5yU09Z+UpB1Y4tGPv/pdVCFzr4eHhsTPBaTExrkgtP/v/sfcegHGcx9n/XK8ADr2TYO8U1Xux5CLJvctOsZ32xek9/idOcRIncRJ/+eJ0O9UljnuVbMu2ZPUuUeydANE7rve7//vMLkTgbu9wDQQIzE8+E1gAt7vvvru38+zMM+PPszE4OpaFxl9Q/75A4enDLM7H5k5R1H+au6xF1fcQmRPhYX6KiTp5k8WuPmqkRl4QSiHhv8DZAKnwpL7kIvAFsbqaqH7zXWRxeGv/oGsBED1DA49SIjCkZyQsxuL0kafnWrI3bFDbtfLl0usNHJ/w0NPqGD1OqUj+XGEyac4KMttc5Grfy/fSgiAIpbCmhBIYOUX9Z2jm3NcpEVIfagZP9Sw2L3nbriFf76vJ07R7GUWSi+DD0+7p4BdIp8KUSYbVDfhSTx3RsniG4oF+SsbUBwD2R20uynrMaNe7bNuuCTWBkcfIP/wol95g2SLUut2NO6mh82Zy+bZigbZcEARhDQCBBGI7hI/Q5AvcPc0/+BAFxp6i8OTLXBoZDw1SIjzKr3jwAosjkekjFJ56mf9F1kkyOsmm2Kk40sGDfO20wKxbRBNBKIgIJUIpZJMRCg8+TZGxl4pmi0CkhkDi3XCTmjN1+lJBEITirKHSmywLEIHhxzgTA34fucAnBEE9PEm8rQcu+Y2qs34TtWx7B7cQdjXuYNFGbYT2wyLARDU49hyNHfsPGjvyb5zuHQ8N8XJkmtQajF08OEgzA99jI1wEDLmYLU5yN+3WMnJEJBEEYQ0B0R1G1nNDP6LRw/9KIwf/nkXjRGSMn0zi86YYnIWSDHI23mz/AzTy8ido6Lm/oNEjn2JjbJTooKSRW9aLuYEgCEJF4H4VXjHZ1NJ+friuZzPqnlmuuYIglMiaEUqg+idjM1rJTTKEJdoPXsH0Sgted9OuFVP+0WWnafObqGv/L7LZK9zbSxMasly2g7TvC8/8CQ0+/xcUGn+WU8JretFX7wWhafzEZykyfUzdyBsr9HZ3J3la9pPd060vEQRBWBsgQ2Ty5Odo4vh/ccnN0tl/xYGgnUr4uWRn+OW/pzMPf5BG1L/hmSOUTuMaKzfugiAI5YKyb7Ojjkw2l76kMFwCabaoL+ThniAIpbFmhBIIBtHpo5REK2CDkhtcGF1NuzgLwups0heuDEgTdfm2UfueD1D3Fb9CjroevoCXRlbddKc5HXz44N/RwNMfpvETn+HynKpRN/MICiZP/g+LMFDf89HaGDd038zZJPyhIwiCsAbAtRXlMuPH/pMCI4+zOF1z1HU2nYpSYOxp7m42/MLfcLZKGt5VgiAIQsnAd8TmaVX39Y36EiNMZEKr4Jad6l/x0xMEoXTWlFASmTnON6B55SgmM1lsHqrvuJ5srnYWKlYaGPshK6O++1bquuKXqaHndrVtLfiJ9gtF0brjwDskMnOMZs5/m4Ze+lvOMpk+93V1o9/PPy+HZGSMZvrv50ySwNgzXNaD9eRittjI5dtBdR03sUltadsrCIKwutE8SWZo6syXKTR5UOteswyljYx6X5h6I3MlOP40Tajr7tjRf+PPMCNvLUEQBMEAlNS37iF319VksaOcPR+z1UEO30aq67uNzCoWEARBKJU1YeaKG9x46ALNXfg+JaJj+tKLoMwGbWxbtryNDVVXi+EWPFPQxcYGo1dXK1kdPr6BTiUCBbI58sFNNWrhUTsP35JEaITiwQHOOIn5z/CNuPZUVDNoRSkNbtDTST//DIaDwdGnyD/yOAVGnqDI7An1+37tzXNA1ovd00UtW9/GHi8QnwRBENYCuO4hi2T2/AOUik/z50pxTPxZYjbb+V/+XDGpZfyzUktpNNEbAg3EaojfuKbbnE3cMQ3rEIT1iJi5CqXCHSHtah6oeZGOh/geV13A1ffqntXboY7PddSw/V5yd17Jogmu04IgCKVgyir0ry9bcFFEGvPIy/+old7k3KSarW7yqMC+9+rfVjegaNO7Oi+S6I4QnjpI/pEnKTJ9mM3+lr5ZN8akbt6tjnqyudrI7u5QHxZd/KExv+/ZdJJr5hPBQe7WoIkzeJJZYDqYzJxB0tB1G7Xvep+6Oalf1psTQRCES0U2k6DI7EkaP/rvFJp8Sb8WGoOaeIjbTu8GLuNcWDaJDBQEU7ieor06DGFL63CmgfeC0XdT3+upruM6de1ux1Lth4KwjkC718kXPkXRiaP6kosgI9fZtJW6X/1RstXh4Veppcvlg04qo4/8GYUGn1JBeH4pnr1hI7Vd/wvk3XCLFoQLKwKMsSFmhQefUf8O8j0uhCtbXSe52/eRq32/7gkoCIJQOmtCKMFTOHQSGD36Kb4pzcXqaCDfhtdRx+4PkMVery9dnSCTJBYc5OyY0MQL6kZ7hDNGit24LzsmE1ntPvK2XU0t295JnuY9WKj9TBAE4TIHooZ/6EfcWSydMDID10CnMmfDFmrouoXqO28iR91Gvj4uhMsiIxMUnj5M4cmDnLmH9u6p2Jy6mS+hU5nJwmWirdvfTd7Wq9T3a6g5nSCUiAglgiAIwkqzJu7AII4kY1Poo6svWYzJZOXSlsvhhpOfKDZspo49P029136Iu/TYPZ3qxmDl0gXNFpcmkmx9G3ma96olIpIIgrBWyFI8OETBMb2LmKFIgjIbO3narqLOfR+klm3vIkd9n+E1GRknMLpu6rtXXcN/jzbd8jF1Pf9Zqmu/hqzOZjbDLnwNNZHF6iJ30x6yuTvVtyKSCIIgCIIgrARrQyjJoI966enNlwNIGcTTStyU91z9O9S08W6yqZvswjfYywOe3NR33MCp4Lh5FwRBWEukk1GKh4cpFizcOQx+IfWdN1Lnnp9T18GdfH0uFbPVRfVdt6rr+G9T341/Ss1b3kpWex3BoyoXvK+n9UpeF0omBUEQBEEQhJVhTQglEEgglixbh4IVAh4gMEx1N+6ith3vpZ6rfpvTsXEDvfymYSayqJv55s1voZatbyd3855LsE5BEIRLC8pu0F4dXW6MgFjs8PbwtVAzAy83zV9rqY6yT6dvG7VseTv1Xv+H1NBzJ1mdLVBHtN9S7+vwdqv1vIns6l9pvS4IgiAIgrByrAmhRN2GIqwnU5HSlMtZRMETSbu6UUf5S9OmN1Ln/l+gth0/Rp6WK3TPldpmmWB9rsbt1LbrfZw+DnNB6XAjCMJahE1XQ8OGHS2A1d7A11p30y4uq6kcCCZONtb2tl5NrdvexeWM7qbd6prrJru7jRr77nnle0EQBEEQBGHlWBtCidmqbiyd6gvjJ3DoHJOKz6gvLu+MEwgYzvo+8vXeRc2b38yZHmh57Ou9k1y+7ZwBYpTOXRLq72B6i8yRxo338Hs3qX9hXIj1CoIgrD2yhG5jiSg6jOV/PiCrD74inpZ96vrq5etk9WgZJnyt3fBaauq7hxq6b6O6jhvJ1/2q6q7jgiAIgiAIQk1YE3djeEqn3Vwal4Zk0glugZtORS97sWQem7udBZP23e9Xrw9Q85Y3q5vsO6iu/Xr2EoGZIFpX4skkhKT8l53MNg+3/HX5tnG2CoxjkRbevusn2ZPE6vDJDbsgCGsWdBNLxWYKl92Ybeoa2ULO+s34TltYQ2DU3aCu28guadx4t1ZyI23XBUEQBEEQVpw10R44FZ8l//AjNHr4X/SuBYvBzS7SnXuv+X1y+bZWmT69msmyKBTzn6PI7An17xluL8xBgDrMCw+0WY0JhBBHXR95264kd+NO/l4Nlv4bgiAIaxtcGydP/g/N9N9vKJZY7A3k67mDTbUhxguCcGmQ9sDCZQPurzMpdf8do2wqwV9ffCiLO29dZFf31/CewvzFizugrfg9t9r2tNr2VFT9i21P69u+cLvVv7ztNp7jWgb/pdxujG9ajW2c2+9n0eG00PjiZbGRSW0nHgiL15dQLWtCKMmkYhQcf45GXv4EJcKjaknOLqkTx2LzUtcVv0j1nTeT1dGo/2CNwqKIuojwoZ1/GYGLi34BZH8X/WIjCIKwDkiEh2n8xGdp7sL3+UYxF2TcNW58HQslgiBcOkQoES4XMEfic+cpPPg0hYefo0RgSM2VoIrlEdBntftriAx2Nz+0dbXvJU/3teRq200W58rGI/Dmis2cp+DZ71Nk/BAlAyP8wJnFHqDiA5TfW12N5GzeSt6eG8mz4Sb1fZP62aWJGbAtCf8FNbbPU3joGYrPnOVzkYUdCCZqO3ANsNjcajx9anz3kacH47uXrJ429WN5ACxUzpoQSqAsRmaO0+jhf6bQ1Mv8fS4oN2noeRW17/xJcjYgjVoQBEFYz8RDwzRx4jM0N/iDIkLJ3dS57+f1JYIgXArWglCCp+CBcz+kwJkHKRnCQ7x8bHVd5Nt+L9X13Y4bVX1p9QRU4ItXIjCsL7kIglzfzjdp22yr1IMuq8YjRPGpkxSdPEbx2XOUDE/yeOUaY6OccD6LwuppIXt9NzlbdqrAe7v6vpXvz6sBAXNIBdBzx7+mxnlcX3oRBMsY38adb8bG6EurJxmeoKA6vlh3wj9EmURI7X+YMx7gjag9rNRBMI+HkhBM1Jij9B377mrbQ4273kq2+q6K5zH2PzL2Ms0c/sKieWZ1t/B++3a8gcd+IcngCM9pzM9kaIIyam5nkhE1Z9W2Z+YzSnR4uy1sc2C2e8ii5o+n8wD51HbbG3qrPn6GqLFDhk7w3EMU7H+M4nP9vI1pjG8qXnB81Y5eHF+IO627qH7zq8nTfTV+SftdQSgDyx8r9K8vX9QJghMKZSbRuVPq5MkXSnBCZTMJFkls7tY1XH4jCIIglAKenIWnDlEscE59PuhP0BaAFGNH3Qbyth5YnpvBmqNuLlMxLiNKJ4PajTk8T2oYHAjCpQBPkCOjL1JKBd+5IGhDsF+/+S6yOLzaHF8mcF0IDTzKWQJGnbHwBBtPr+0NG/KuESp0UwHpMAexUfVKRabzXgis0VUQgZxWJlCLczVLc6fup7AKhBNzA3nrNKsxc3deRY6mzXyNKIdMIkzRyeM0e+zL5D/1AAUHHlP79xLFpk/zGKXC43zMFq0zOqX+naKk+hkC+bjaptjkCT6+4ZHnKTZ1koNfBOEmq73sbUJwH586QYGzD7Fgs2jd6oWg2u7byMF99dfCrPrcCFP4wpM0c/RLFEIQr/Y9FYFIBKFhYdlNDhyHoMwlxqJbKjqj5ocaj5kzeFue02ZbBR3Psik1/mcoePZBzraY32+sA2IJxJh5QQzbGFLHbPbE1ynY/4j6u1OUVr/LpTe87UbPztUytU8QZCAGYbtToTEWxlCSiu1GuUutwDZijk0f/AwFzj+s5spxFqWw7sVlNzlg29Wx5hId9dmejs6q+Tam5uUF9fU02eu6yGRzlj2/hPXN2hBKGNTZxdVN70F1DiX4+1zwc5TgODydZHM1qyVy8ygIgrBeWUooQQBmc7WRp3kff3asJlKxaQqOP0v+oYcoPPmS/jpIoYkX+RWbO82+U2x0voxP3AVhOVgLQgkH5ervEaxBSEAQl4+JzFYblzSYrDUI4lQQiUBz7uS3WCRBcLsYE7m7rlLbfL0KHDv1ZUuD94mroDqgguvg2R+oIPtRik6pADY4QumYXwWnMbWvOU/5F4Lgdj6IjQfVcZ1Qx3iQ4rPn+VgnA8Nqe/tVgD/F42hV48rjVwI4Rgn1PpGRFw2zfiyOes5gqVooUfvGWST9j6nx/SaFh5/l+cklNpWgxgPCE/Yd4gNEIqtLu2aXhXofjGVk+Dk+FguxedrI1bKL3zcVm6XAuYfIf/oBLmNJBsd4fpZPlgW+VGicPUOsrgayeVHiUv15CIEHx9Gv5i9EEpw72nlXYF4VQz8XeK4hs0ode8R+ZjuuGSKWCKWxZmYKFHl0b3F4ewreFOKExs1kZOaYupguvpgIgiAI6wvckMNQr9ANHj4z0D44HhrUl6wS1A17PDxC0+e+RWNH/33RC6VE0+e+TnNDP6JUIqB+tcDTN0EQlh080YeIYnEYB78IAlEugkCu4oB7ASj3QSkFAvhMKl/YwZN/h6+PhaZSgd9GZPQlmj3xDZo58r8qgP0hCxrqAqn/RqXgAWeCg+HQ4JM0ffh/1ft/iSLjh1n8WFWwSDJOoQtPcDYNvEggcmAfqkPLMkHGkf/k/RQeecFQ7KkEZF9AgOFMn9gcBc8/TLNH1bazoIQYqLptx3biuEE4grdJtSADJKL2f+7EN1nQQQYJxI5qwRxLzF1Q7/t13l5k/whCqawZoQTiiNXdSu7mfVybppZoP8ghHh5m49fI7El13av2Ii8IgiBcrkBgt9jrucTGCAQuycg4hafUjXt29dy4ZzIJbmucCOX7DwAIQHhyhgcHUmYqCCsHnl7bvB1k87TrSxYDYQNBa2zmNGdbVAtnV8BMFJkFeWKDictb7PU9nGWxJPoT+ejYSzR98NPkP3U/Zz9ANFgW1PoQLOO12oSStAraw0PP0tzxr1Ns6kTNxwCCdnTiCJcycSlSLeITHs8Z9pCJDL/AxxBlPkaZUZWSjs1RZOwgCzzVHDOIOihRQ8lYaOhp9V7Vi4aLyRJ8ZODbEx0/WtMxENY2ayr3yGJxka/7Njbgy0uB1MGJjJvewNjTfKMpCIIgrE9QTmNztqh/jZ/2Avh9RKYO6dkZq0NcR8kQOrwl47P6ksWYzQ5yeLu5w1uhz0JBEJYfFi29HeRo3qYvyQVlDDEVvB0meFdUCwLMhH9A83PIfRpvMpHV2cRZLoXE4YVgexC8Tjz7zxQefVFtZ77h9fogS9GJwxTsf7gEkQSmohY+7niAe/GlrsNc7lG49IczS0YOctZKJh7Sl1ZHKjLDPioTz/8rl9rkixlqe9R2adu7cJu179X/6b9XADUWyNZAJgjKZiolGRrhTCWILsVFkoXbu3h8tczQ4qVV0ckTnA0UV9ssCKWwpoQSpBS6Gney8V6xFsDphJ+Co0/R9Nmvc2o1LoKCIAjC+sPublcv1Oob32Bl0zGKBy9QcETdvKYi+tKVBf4k8eAgZQ069WA/tFLUHermcfm8GwRBKA3uvtGyTTfUzL/OIHhNzPbz0/lqnsoDPJnXsgZyvUnUmk0m7lJiUduzlPkmMkliE8do4pl/YP+LbHp1ZXhcSlBWEjz3sArikVlYqBTERCarg+y+DdR85fuo956/pc3v/Bxtue/L6t/PUs/r/pp8O9+seXkUuS6n4n42MoVAVQsgqqNjTBIeOzlCP+aAvaGbmva8k7pf8+e06W2fpi3v/pJ6fVF9/d/UdedHqG7jrezDYzRv54ERbByeQuOH9CXlgNKjJM0d/wZFRl/meVcICCLoDoQuQT2v+yva9PbP8PZuftfnqffe/0fNB36COyrh9wqB8yOqthOlZNWea8L6YA2ZuQJ1oVIXIJz88dAQpaKTeRcGDa0zQDqJOkATd8Jh5VQQBEFYV8D8Gx3TYv6zBT8vsDyTDJG7aQ9ZYY66jOaRpRDzn2EjVyPvFHyW2b3d1LjxdSwAiWmdcDmyJsxc51Hbq2VnHNQzBXIfzqnvsylydxwgqwqkKy2XQxkPjCth5Ip/8f1C4MdUv+U15G7fV9wwNJvh4Hr2+Nf56bsmuhR4oGgycbtYd+cV5Nvxemrc/XZq3Pkmath2D9VvvZvqN91Onu5ryNG0Va3fxuOgLqa8DiMsdi+52naTq33vkmLOPJrQtDxmrnhvdPcJXXicvVSMxgHzz9G8RQXwb6Hmfe/R9tfXRzZ3i5ofDWRVL3TbxO9gO1BihZIYIzFLG5csme1utb1X8lxXa+AfFUR9PhUyc+XtxXsuHG/1meBo3KiO0b3UfMVPkLfnOnV8trDxK5vJOut5Xtu87eRs3anmdg9//qWi04vf5xWyvJ3YV7zXktu7AIwB5tjcyW/zOWbse2PicrEGNXdbDvw4eXpv4vbgaK+M7bWq42t1N5Ndjbkbx1htIzxZCmVAQZjBtjqbt5VWgiasa9bkHRRMXb2tV5Ld062+Mz5hcXMMMWV24HsUHHuGWylermDbIzNHaab/AYrOntKfehb4UBMEQRBeAV1tIJZbuROaMcg8hK9VYPRJSkan9KUrA27ysA3J6IS+ZDEmFWSh/JSNzUUkEYQVBwIFB8q+TSya5JHNqgA/SLGZs9wRplIg5HBrXu7EkhNwolzB5lLbsHHJFrQwAI2OHVIB7LNFRBJ063GRt/dGat7/HvX6MfKpwLuu73bybriZX3V4qe8hzvh2vpGD8rbrPqgC9Lu5VetqB2OI4F3rEDOKBfpPLgJxzNm+h3w73sjikLvzSrKpfeMxnr/+mizsDQPxBOPVsOMN/HuFyp8gdsSnz6h1j6hVGgkTVaC2xdW6kxq2v5632dN5lWY2zN3R5oU+PHS2ksUBMWE71W96FYuSECcKCU0wtkWXJcxjo3EyRP1eOhag4PkfqfEdNhaO1LY4GjdR/dbXcUaOu+tabQ6jlfT8uaTGGeONbBJP19Xk2/1W8nRfy5lcRqQTES4XQmtkQViKNXkXhXrzuvZryNNSXDVHuhiezM3030+R6aOconY5kk6GuZPP9NmvqtfXaPr8t8k/9Ihadpzr640/5ARBEAQ8wXTWbSRX/Ra+4TIEN3SJEAVGHuXr6kp+VmDdEEnQ6tEIlN3YPZ1a+akIJYKw8iCQc9SRs3UXiyYI/haD7i9JFRyfplRUndcVGoUiWyMZGuVAO6/MQgWV8CdBEA8xtRAoLUHLXm59GxrXl+ag9gfXTe/GW6hx99uoUQWwEABsKlA1Wxe8twqqTWp/kZ3AIsGGmznrAuKJrYzWxCsFHqgiSyU+d17dZxuVhJjUPveo/bmD6jffyWVNS4GAHsE8xgBZNkbCA7oVQZhBCU5Ny0PUupxNW6h+y2tZvEIWSSHhYyHwtPH03MDiQ6GYKpNOLBDpSttmzFdkLiFzLM0dhPJB5kdd323UsPU15GwpoZzUZOGMKRwPnG+Yf3mocwMdjGKTJ/i8E4RirNm7KGfDVqrruJ7cjTvViVU4fQ8nN7rgzA58l7My0snaGChdSnCiI80sOneGps9/k0YP/RONHv5nmjrzZQpNoNVY9W3ABEEQ1ibqZtfTQe6W/WSx4klroRvHLEX9Zykw+gT/W9Mb2Bw4lTysbpRnT3JJEISRTDqmfpBVX0/yzzIpoxtLE1ntKiipK1IGIAjCJYd9g9r2sGhQKNhD0AhDzOJmloVBqQHaDHNb4ByxBQEjnrizkWuRkpZMPKACyOPcgcXQj0MF1ha72peO/ewJgQAapTelo2WiGAawqwm178iSCA89zV148H0uyAjx9lzPLxj2lgrKPdydV5F3w426b00OEOb5OByreC7kgeOm1lu/9TWcIYJSlnKACORq38dzyAh8ZiGbxNgw1hhuOz32MqE9tpFggZImV9te8m68jctqShF1GPV3EKP4uHja9IWLycQCbHrMDz2M5rkg6KxZoQQ3id7Wq8i34TVkd+NEKXzzi3SvuaEf0fS5b1J46hB/fzmBG+hUfOaVCyr+RVnR3IXv0+Sp/6XwND7wRCgRBEEwAqUq3pb9nFlSrFwFnw0Q1iFAa13Tlue6ipu3qbNfpYFnP0JDL36cP5sgmiRjUxQL9GtCidGNpfrcszmbyOFd+smmIFy+aL5BeAiUjs5xILtsLxis8j1hdee6SQXVjsY+PaPDWCRIRaY4iwMBeiWgbCc+cxY3gfqSiyCoR+cdlCyoC4W+NB/8fXTiKKXCxiWGJrOd7I2bqeXA+8jZpN6vhO45lyN4iIqsDowHC08GwLvDu+EmLg0pF2TUaMKD8bUa62QTXXi61CCQxwNjd8d+qtt4S0XZPPhssXrbtSwUo3hKbSOMWOHjUppQklXn1ixFC3W5QRaWzUMN215HDl/5wr/ZjgyunZxVYrS9KKeFKMnCpMRHQhHWdF4uUgM96ubXt+F1ejpgYTUSJ2pw7GmaPPl5mht6uCYXpktFOhFgYUQQBEEoHzy5snk61WfFq/nJb7EnV6n4LPmHHqLZwR8Y3+DVgERkTGv/Gx7nTEd8Lp1//HfozMM/T2NH/42zB3GjmQtMIG1udTPrNX7qJwhrAS5TmTlDF+7/ZTr7pfvozBfesWyvc1/+MQpeeFzdZ1WXbcxml/Z6FWhu5owKI9DSF54YXH5TJtoT/QA/nc8DQacKHF0oRSgacGYpPnuOjXQLdXex1XWoYPs2zigp1Wz1coS7/kyfYQPTbNYg8Fdj6u6+jktvKsmOYeHB3crlJEZgnRASMO8Kd9opDS67cjVRw443k9XTwdteCVZnI9kb+/TysXw4EzIIX5WlhRK0xE6GJig+N2C4f1iHs2W7mrO7ee5WgtaWewuZbfmlZvCfgSCZisAs+vKJ94RLz5oWStTVgLNJGnpuJ1+vfgNcRCxhw765kzR19ms0eebLXD+nzmD9p6uTTCbBN+5JuFEbovd0178TBEEQ8rHaG6iu4wZyN+/VS3AKoG7qIGKExp9lI/DlAN1sUGKTycT5phNZgygLTUYmtDIcw7IbPByoV595HexFIAhrGQQ6SN2HH8eyvuIBFmZqcS8IYQGlBOgqYhSswrgTgSME0nJB5gGCemSlqO+0hToclKt1InuhmFCSisyyUJI06DQE4K/hUoF93Yabir7PWgBBNEpfMqlE/rFn4cnDwhM62lQK5gEyNAx9a9RcgG9HNhFBcKIvrAw+bmpb3W0QHYob+RYD+4xSFrRBztteRvPaKeVcwXkFQQ4ZWwaaP5mwzZ1XcrnQkr4kBYAZrd3bpf5Fe+Mc1Oc4Yjxt/dWf28LaZY0LJbie2TkNuXnzm8jbdjXfDBuf4BqZpLo4+s/QbP8DNHHyMxQLDajzafWW4sDQLx4aZrEkD5NF3fC71IW8eA90QRCE9Q5u/JGN0bjxHv7MKPaUEGnZyOqYvfB9NnetaWaJummLBy9opT05N3B48gbhpNATRnRAC00eZFNvtA9OxeB3sHxeKoIglIEK+PCUHCUMxk/ls9z9AyUfhco9CsHZJMERFeDnG02jPMbqaed2qsVKC/H3vG51H2yETf09MiBsJZiWXs5oIpyfPWNU5K8vvQh/Vng7yO7bwCJEpZitbu7+g7KsvCxGBPLJKGcXVXsNxzY6IZJAdFBxQaXgMxHig8VRl7+9Ci6Hi+Jza2lhBwIFhBJtni/+nOPsK2c9uTv2kclWeWkXxhX+OfAFykezXUiGJgt+ngoCWPNCCUA6Mkxdmze9kTytV5BVnejqFNJ+aIDWDecczZy/X/ctOczlLauRRGiIb9i1lsCLwQcxLhBWV2ux3RUEQRAUZrOdBXUYgdtdbbhj03+SS5ZSCb/6bHiZ27LHQ0g3roWgnmWxI6HerxJjcfxNeOYITZ39Ok2d+QpNnvoC/zt74UEWUFDSI8KJIKwMECm4HKChl8x2r750ManIDAsW/KS7DFIxPyUgcrCfymKwLrSA5XUWEUoSgUFev+E1Atte302Oxi1r1pdkHlzL4X2DzB4j/wr4faCLD8pZijWLWAoWHlyN3EkmV8BSYTyCEUqre/vcDkblgvWgPXW17eKxr+jexIKLUVCRRRZMsCThAdlaaH+Mv8kF60G7foxxVePL5W4esrqNW/9r5Tfqc1YySoQirAuhhDFZOK26cePd5Gm5gtO51ELtZwbgwoTU55nz36bp899iA79kBOmQq+eEgjgS9Z/hDBijDzZcfO2eriWzaARBEASFycRCekP3beRu3kMWm3Eww6gbPGT0+Yd/RIGRxygRwZOp6m5ocVOejM9qwjffQJZ53VZ/j6fB8eCA2qbHaeLk/9DYkU/S+LH/pKnTX6TZge9RYPRJNqNFeQ930hEE4RJh4qf7EBusKkA2AucvBI9keEJfUgLqvIfxLDqO4OvFqGsa2vM2Iugskk2grjcwD0VmSv57aA/e0CkFYslaJ5uKUyo6o8YCHVHyxwLCg6MRXjMGmSBlgOMBvxpjg13NsLg2Zq5qG6vIJJlH216nmsMufss8MFQlbCtnnqh5ppWJ5YP21TZ3syZEVbndeC9kwRiitkN7yLx64jph9bF+hBKgLmgNXbdS06Y3krflgLoJLtYKUgMfWv7Bh2jixGf4qRxqxLUnhyt/YsX85ykyc0wXcHKA+u9qI1fDVvXl2jXcEgRBqDUu3w6q77hJ/but6PUTN3woe4SvFTqmcavBKsCnEZ7UOep6yVm/ieyeTvYbQYq2dsNY7k15lsUQlPL4hx+hsSOfooGn/5AuPPun3BWtsLeVUB56UJNJqhceWsiNt1AYBNlcBmMgXGD+oPMNskpKnUf8N+pcRseRXPiputPHJR6F0bwlYASbLlB2g2wUm1ddj9wt+pK1i1byMgPnbvVd7jFQV2ir1mq5ep8W9V6YAwbzAAJNNpXgNraGGT4rBj6hEDqW+1l0EQhREEo4m8MAjC9KZgxLksrEZDazsGUErtfoeoOxFoRCrC+hBKiTrr7jemrdfh/Vddxo+EGVC26AUN4ycfJz3KoRAsWKX7iyGQqOP0OR6ePqRji/lhUqtbNhM7mbdupLBEEQhJLA50T3rdS44XXk8PboCwugbrIgVkN4iM2dru6my2RmkaRj3wdpyx1/T1tu/wR1H/hV8vXcwR0Sqr8xVzffuDmMTWufG1U/qRQAUrhT0SkWpJLRccPPZEGYx+7r424paH9qBLJJEugGUuJ9JsrFEdhnkA2SA57+wxMF6yuIumZBIEnH51sh54MsbJSJcDbBGmfe5NOojAnlK2aL5n1RbZYGZ2ioOYAsxmrLYi4nMMcgkhTywoFdAkpvagFiIXjrCEKlrD+hBKgLkqtxO7XteC+1bH07dwrAsuJoHyShqYN04bmP0vjxT1MiNLxCN5pZbmGMjgsoDzLC7m4nZ8MWzioRBEEQygOp5nXt11Dz5jeXcB3NUmTmiGbuOn1EX1YpJr5pRiaLzdXKJaNtO3+Cmvtev6S/VkngRt/qJkf9Ji7PFCoH2aX+4cfowrMf4fbN/U/+Hp177Lfp7CO/SsMvf4LLm1bX0+C1Ac4NdAvpvff/0eZ3fJa2vOt/l+216W3/Td4NNxX0FKkEi7OBfUoKeSdA8EB2CHwySgEiSSo8oQLPfK86CBz2ug5eZyFQ8pdNRrUuKwXmK7JSqulAcjmBIL5Q5x8ymzkb3eZtV2NRo84/VV7SLyX4XLR60WK48o3mshuY1KJDjgEoT7PVderf1YAqs1KE9c36FEoUUIQd9X3U1PcGat3+bnLUbeAP36Jk4UIdpnign2YHvkujR/5VL8cpv5VbpeBpYCwwQHODD1E8iJswA+MudSGDea17ibRxQRAEoRCo7W8mb/u16nPiXk1UKCKop1WQEpp6mQLjzxYUsMsFN+LwSbE6fJTC014OYvIzVvj37PUsgBTbRgARBuU8Dm+39vtCReDBSXD8RZo682X17/Pqc/kcxUND7A8TnT3BJbsw08VyZKUKNUQFPnjq7GjYyIKJo2nr8r0aN/O5X8sn/hAb7L6N7PlhFMQhowHCR4LLb5YGnUbg92CUAWH1tHE2SdGgXt3bQmwp1ooWog53O7mcovoK0TIejLMdeP8tVnXttBseuzWPOg/Q5rqaeYDxhfcKMvHyUe+LTBtuQSwIK4/ljxX61+sOvrl0NJDd3aZuRuvU50Nc3fwEC6YeXkTvTBAZUzfEE+qlPqBSYb5RtVhgcrQ8F8+L3Xi+RaGJ5/ROPPk3zUjd9vXexaa1uJkQBEEQyofTrPUW6+gok1LX+0ymcFkFrtFw/Lc66slZ31eT4ApBdjI2QzP99xfsWmNzNqlr/p1U36n5qti505lZ/W4Sd6XqNy5+TrCQ3rSLGrpvJ5vDV/bnFTxPEpFxLjOCR1Zk9jhFZ0+zsTiEAv5cymZ53Ez83svzebiS4Jggo3T63NfVZ/Hzegr5gs9iPFRJRbjEye5s4QxPS4EyC8EYtA6NjL5IKYMn+xAaYPRYv/kudQ/nVfNs+bIccL6FBh6lRGBInUr55z4yLTw913JXmbIyDHBeB4YpPn06/5xW5w/8GezednK17dEXFiYydpAiw8/leZRgXFxte8nbez132ylINkWxmbMUuvAkpWOzWKAtX4C74wpyt+9jb5VqSaqxjI4f5jHNxWL3qm3eTa72vXpAvjQYv8TseYqMvMjZCrkgE8bZspM8nQdKut7F5wYozOM5qi+5iPbn6O4SVvtwSK3zBfV6vuJXWP19dPyItt2LMtThheLgbCZH0+biJU+4HvkHeQ6gm0wuyCbydF3N71NtRhC2MzL2Ms9b7bPlIpwFWddBdX238XEsRErN08jYIYpNn1Tf5c81DDKEqvjMGcMxK+c1P75Gx5LbJjdv5TEu5GMiCOtaKAG4kYPAgYwSPLnDBRdPijLpqPqpwQm8APxuMjJJ8cA5bueIm1LcKOPDCQJFLVMUcfMZnT1Jc4M/5M4FKb4ZzS37MambUyc1dN1G9V03c8cbQRAEoXLmszpszmaKBfr1zA7jlGFck+c71rh8W8jKZZ3VCQUIzpDFOHfhe7oIkX/dhzjSuu1d5Ou5kzxNu8he10s2VwvZ3G2vdD6bDzqQTQlBxduyn28US4EDkfAofwZFpg6zOBAce4oCY89SePIlikwf5pKj6NxpznRMRsYInh14kICxwk2oucqnkKsJHGOIRNPnvlHwgQXIpmNqjL388MLuLhKoCnmsdaEEvwthA8GiUfYC35s66sjbc736XQiuxucOyhdCF55QY/WSCmIXm0mb7W4VIF9Dnu5rWCwoBPYRQWl4+FkVaOcLDRB83V1XsWhTqFtPOax2oSQx189jYTT3IGLheEUnjvCYY45W88L75IskCoj06voM0cHh28j39gW5zISSZFB9lqjjH59R72EASsjis+cMx6vcV3TiqKFIAtA62NW6h8+PUueasP6oXS7hZQ5uhH09r1I3m+/mJ20OdXOpla0sdVHVvEvC6kYRHQVGDv2juqF9UH1/RN1YjqibKOP2YqWCm0xkrIQmXuSbMjxVxJPNvIuqAh9mEHzqu25Z2oBQEARBKAkI357mveraeitfW4uVNOKaH509zu15NVPPyq//AEF5LAiBxq8+Soyv+8heYUNAiDp2dVOsthX+W90Hfo16r/4d6tj7s9ztrb7zRvK07CdP0+7iN946CEAgDKGUZLb/ARo99A80/NLfchc4//CjvJ8Qj7SXClTU5+Dc4A9o/Ph/0eDzf8m/O3XmKxQaf46NTouJCpcT2A8IQjgmxT7fcbySsSntwUYZ4HMfn/OYSzgGwtoDnif2hsLtdhEsJgLD3JUjm8k/7+dB4JqKTGr3mjlAIEDgClFpSdLo2LQ4+2weXO+wvWi1Klw6IGogq0R9oS8RaooaVxNn6qwNAV9YHuTsW4g6adzNe6h99/upfc9Pc2tGpCmXehLh5ibmP0uj3ILxwzR88O8oMPqk+vwJqBvmBP9cu9Fd4kZR/Q5ujlAChKd4U6e/SCOH/5nmhh7ijBVjkE3ipsaeu9jEFWnPgiAIQo1Qnw/Nm9/E2XowWS1MlsXtueFHKcHt5KsLdCHEx/xntCzHXKHEpHk1oMOZ2Wpc2oHPAogjMC/fcN0fUN+Nf0Z1nTfx50VR1LpQOuJXnzv9T/8hjZ/4NHd/Q+lNKWSzWhYKBH4YoA+9+DcsrvBnWO5+XGZwWU10Us8wKP55jmaa5YLSJpi1+0ce53IrCG7wI2OvkyoevAirC5TDOFt28LUlF7SGTYWnuAyk2DUkHZvRjDG5le1ibPAn8baXnDlWGMzhwlktQu1BRhGEEpTc1KKEU8gHmWhcElll1qewtpGzzwCkS9d33kwbb/oo+Ta8Rt0Uw5m8nBMpS6lEkELjz9PIy39Ppx/6eep/4rdp/Nh/8bKkuvksZO6Gm8io/yxNn/0anX/q9+jc47/NN5pJdcNZ7AYJGTHe9mt4e63O6lMjBUEQhMVAOIf/U13HddoNVgEgjMeDQzQ39MOyswlySSOjxN+vLv9G2STqRs/eQM66PrU9NTRmVZ814anD/JmFF8poqhE3YE6JLMuxo/9OA8/8KZfoXNYtdE1W9pAoJY0dRrz4fC6H6Nwpzh5FBg866Jx+6P/Qhef+gstu4QODhy7C5Y9F3auhZMdsz7+W4B6RM5dQnlDkeCcDo5qRayrfWw/ZJNzGVrgMgVBi00qmzDXqriMsAhmYKCUTIUoohswOI9RJg5tOp3cDP4Xr2PMznLJc1s2OuqnEk7dUfJYS6sYmPH2UZga+Q6OH/4kuPP1HeivB/4/6n/qw9nry93nZ+Sc/REMv/jU76YenXtbKd5KhgsIKwBNDl28rtWx5K3czWM56XUEQhPWLiT0/6jtuJE/rgSLX2ixnHQRHn2LTz0pFAe5+wV4fU+o7g5R4FbDbPe169uPSpTQlkc1SYOxpFusDo09QMj5T9POnNLKcIYkylPDUQRo98kkKTx7kz7bLEau9jkuwLJyVU/ghCsqb4E8Cf5tSgQiCOQNBBGVP6KoXD5znDJOJE5+lkZf/jqbPfYtLM4TLG/iroPON3duJk1lfepFMMkrRiWP8L85LI+DzofmKLP455h5EmEItiBeh3ltrYiDZSkCNhhqSFR4LZJRY7CocUa81lvGgif4rnFXI46sJ3oJQDJO6GMiVcQkgdqCkJjTxEgUnnqPo7Ck9FbKKocNJipvseSUTh0FdPMq9IUXatatxJzX13cNPOrWSG0kjEwRBWC5SsRkuI5k8/QX23jBEXeMRSHfs+Vlq6LljiXIdY5KRCfIPPUxjx/5TFxUWf+Ygm6Rxw2uoffcHOHOhatRnEAT66bNfp+Dki2o/jTtgVAfKRB2ctdm8+c3kbt7Ln2OXEwgqkRWDciT4r2htWRePExtgtuyjtu3vJW/bVWqfS8v4QbkTjjeM2zVPl8VAqGvqez0/xFnLnRpCA4/T5AufYjPGXLDfzqat1P3qj3LWRDHPoGqBSDH6yJ9RaPApzXQzB3vDRmq7/hfIu+EWntdloe774rNnaergZ8h/+jt8/i0E+4k2wl23/wE5m7eo7xe+P8SNJI0/9XcUOP9QnvGozdNOrdd9kOr6bietrW9hkMkcOP09mnzx39loMxeIsM1XfYAatt1D9vrqmwSEB5+m6UOf4zHNBdvduOft1LTvvpJLhiAoB8/9kCaf/zdKBAb1pReBD4xv55up9cr3q0Fd+vlwcOAxmnpezb3JY/qSi+AYwFsGY8Gl+cuVjYAHtjDz7b2RzI56vp4UAiWAwYEnaPLZf+RSrVwgmLVe/bNUv+Wuqq8ZMI2dOvhp8p+6XxfXLoL4w915gDpv//2iXZbQpWn2yBfJf+ZBfclFsJ9oZ+3dcLOaa8b+PbUC2Tqu9n08PySrRCjEuu96Uwo4+eFYb6/rIavdxxfvrPpg4aeE1Txpw4ci/p5f+IAs74Z0XiSBQFLffSt3NlCXGe2HgiAIwrKAp7VmFZyhrAZP+43KYphsitBVzdWwmbvQlEsiPEzB8We5w0puEIUbaW4LvOHV3GGn2mARHhjIYpg+9zUuES0mkkDkR4mqo24jeZr3sEcKDGXRllgT65FRWbjNPh40oOWx2ebh1rmXW7koeweoOYAs0wy8x+AfonuQ4WcYG7f6bG7c8Dryth4oS8SCMS4ykWJBFfDk3V+Y1DhvpLr2a9Vn/w592dpkzbcHBsgUUHMmkwjxvuY/KFPnXybN3WZs3k6ec6+QzVI6OquCze+qsRpQ27a4PAcdTur77iC7T23XEkEgTFy508vIi2pb8k1hsV/uzivJ2bxtSdGlFFZ715tkkbkHzxBX8w5qu+6D5EEnIBVoY1tr/lLHHOONY75kRomaN5dXe+AJzpRCp6VcsH3Y76a976L6LeqzzWhsavTi+azGZq1l7Ai1RSS0UlEfNBBL8PSuc+/PUePGu8nbcgUvW4mnYbh4unzb1Xa8VntaWUZqryAIglANJrJ51A1hxw1kU58BhQIRJGwiGxFt5Mv3lciyWKF5UuSbOaLsBgE4zLvLDtByQICfVOvyDz5EgdGnKRkvIJKoG0oI8mhHDHG+ectbuTQVn4l4te38Sc3wtvMWcjdu18pVC4wNsiUgyEAEyn0yeTkAAQwd5tp2/pi6L3gtl2PVtV1N3rZrqKH7NmrZ/m5q7L2z7EwieNtARDI85iqIsLlRaiWt/9cK8CdxNG1lv5I8wQciCsycVUCZTiwuU+NzNjxBqeg0G7/mYq/vJQv8F6q8NmjgWlDeg7y1jYzF8iLjK6weRCgpE3zo4MYHqc7dV/0mNambQtyo4qZJ+0BaZmVS3XQiDdLl20GtO99Lvt5Xi0giCIJwiYEI4PZt4+C4WNvMZHSS4uHhsk1dM+mkCpgnuXOMERDobe42cniRNlxdMMQtiGEgOvAApeNz6j7VKEPGRFZbHdV1XE8d+36eeq7+HRZF8PmHtvTILkGJScvWd6jPxt+g7it/k9zN+3SxxOhzMavGZYiNS5PRCX1Z6UBIgNgCHw+0RoUnWPVeKuXBT9obd7FYtPHGP6PNt/0/2nzrx9XY/C41dN1KZux7OaAUIzjA5b5Gx8CkPvshkkAsqQ546MT08Zt9ZQw1MU+ClEsJSiHQmQZlBkZZYcj2iE+doAxnSiw4NsgCCQyp5eq4ZXNENbOFHI19RZ/ql4daL59bBTLn1hq4XhXKwlHnJbdRzqh/5VypDB5ffCYYfy7wte8SX8sFoRAilFSBQ92wtG6/jzbe8CfUfeBX+IbJvJxiibpwI6XX13sn9V7zIarvuEHdhBbuvCAIgiAsHxABkFVidfrUfZ9xSnM6FVXB76BuyFo6CF4T4TH1b34qNUAJKBuKcnvDaj7KVXAeGKCZ/ge4La2x2KC1IW7a/BZq2/kT5G29suD+Aq0sdAd/LnrbriZLgdbFMCSNqXXH/Of0JaWCTJ0zNPDMH9HZH/0iDb/0cZq78H02Qb3UYknNQClFKsyiWiGTW3z+16JUCS2nZwe+o8bvI3TmoZ+nc4/8Cg2/+De6wa6YxF5KcB6hnMXdcYDLOvLJsiCS5M42F0t/MM/jM+conVDHS82dV1DXAlwT7I19ZK6RUIIyOpR0ZGEquw7AtRWlXUawQBsP8Dm0aNyFkkEWlcVZb1haBREKY5uOzulLBGFlEaGkGji7Q3uqB2M6PGHbePNfUuuO95C7aae62OLmsBaiiYlTrBvUOvCUDtks6HIAN+zavL8gCIJQLiaY16lrvbN+k+7NkQ9urJExkeZyltLB36DrWTZtEJxANFefCY66PnyjLauQRGSCQipARmc2fpKXh4kDr+Ytb6HGDa9mcWbpdH60tkRHnk4uV3WpMTL+m6yWcRPK9yooBoL5eHiUBZ54aJi79Iwf/28afOFjNHny8+rnl183HQS+EHpg4JtNx/Sli7F7Ovh+A/44lYB1YLxHD/8zTXJnvUPq+I9RLHiBAuPP0PDLn6Cp018sbFAsLAvISHN37NdLZXLLb+BFMkfJwDBnj8wvy6bilJiDN8niuYLzDBkqeZ4mRZnvsKLWbZj9pVapAtiCXkxrDhUaFczSU2OfSbIBrvH1UlgazLEi4af6zOTxFYRVgAglNYCfCNjrydmwiZ+0NW16A3Xs+TnqvuKXuX4Zqcq4wWEvkwIfQnlAhFE3pzBrbdn6durc90Fq3aHeq/1aTr1dTpd3QRAEYWngTWKx1ZHbt0PL7DAkS8nYdMHMkEIkw2NcdpPN5N+MI1BGySUMVKsBgTO6t4QmX9BKbgxAq3xP81724bBDJCmjawI+pzzN+9jYFB16jEgng5SAkFRGJkM64edgHuVMCFpQNoKxQuYOSkkWCwlZzs6JzB4n//AjNHP+fvIP/YjFIYgGqyUDBeUTscB53v6MoT+JlRyebrI68KS7MnEMT8LRWjg4+jQlgkMqGImo8Uu9MoYwkp0bephCE+h4NKP/lbDc4DyxN25mgcOojA+dd2DWmYpp5yjmSlpdTxKhEc72WAgLJXWYJ/Pl4EsDM0s85WexpMDcwtxZLy2pkdljdRUwYM5m1HkTo3RketVcOy43OKPEUcfz3ghkTiXD5WVgCsJyIUJJTdHSk511G1kc8W14Hbc/RM02SnQgdLRufSc19d3LJnCelivUa/+iF9K4YRTbuu2d3Fawddu71Hu8hb1IPC371M1mnb4uQRAEYcUxmclR36durtW1WX1tBJ6OcZe0EsHv4kl/Moabxfz0bmSvILOgWlNPtKKNzp6gqP+M4U0/B3BqHQ29d2lZMwZB3FKgTIQ74qjtNQKdRCDSZJL53TYKwSa3wYG8McVDC+3JuJ0DGg78L/yAps58iaZOfVH9+xWaPvs1mjr7FV42eep/+fvg2NNsimk01pcKPLGPzp4iNu00eFJttrjI4e3lTkeVgIAaGUpoaw3hLs/XAqj1QoAKTx/mEiDh0mAym7nUw9G4ybCrDM5NCCXocsPfp1NcisPlCfDLWIDZauduHiabGyeEvnQJIJQ46vWHecbXsFR0Rpub6wCt9KZZDUV+eSGEa5QgJUPjfM4K5QMhCp2IzDbjjKdMMkap8AQmur5EEFYOEUqWEfRYx01mfedN1LL1ndSx56epY+/PculM6/b3cKZI85aLL01QeTe173q/+l383vupcePrOFOl9BRKQRAE4ZKhggwYfCOjpLBvBwLw0oNwZBVAKMFTfiOQwWh3d7JnReVkKeo/q4Lzk/x02gisx920i/2wKs9ixPi0aQakBoEbMhpgxIpXKSBoTMZnuOQmT1BQb48n4pl0lCIzR9mHY/zkZ7gcZ/bCgxSaeIEzS5AxgaySyVNfoPFj/8mCyezgDyg8dYTH/JKXGKj1cXeTwLmC42B1NJDd28XHpBIyKfX+wQE1r0YNRbF5kF3CIl00vzWqsFyg9MVGjuYd3P3G6DxJhsZYrJjPAEohoyEVXTRXkeEGXxJn2251z1iOqGnWnvAjcDUQB0A6NseGsutBHEAAb3H59Oye3GORVedoXGttnNOSWSgNCHKYb5o9QT4Qz1Pw5Emqa+GlvhYLQg4ilFxizFY3iyfe1gPk672La77nX/i+rv06ctT18hNDQRAEYXWDwBzdJbgkpdQnuEuAMhJ4VSDFOx8T2ZwtKmjurmp9aMkbmT7K5R4IvnKB6ONQgbmn7SqyIouhinXhhhglSkbdeVhCUv9XagcJjAmC+EKBfDoVocjMCRo98knOIInNQXwolM2jleUEx5+jsaOfpLEj/0rx0KDheCwnWrbHKLGZrgqCjUAbaghOld4bIKuJS7kgxCxhQqkF4/I091KDjBKru1XLiMqBOxRFZ7j8JasCdGSXcFvthcfSYuNMCIdvk3Y9KhGU3uAahkyKQmJvOh6kFAxd14F3BM4xziiBcGRw2cP4x2fO6Nfn0q5bwkUwN5HBZHEal2Pieg2hhIVBEUqEFUaEEkEQBEFYRWhdciYNg2Y8eUZ2BrquVQPKUuBPUsiLgj2yfDvI23qVvqRyEGvURkJCts0MB/wIHPNQQWMUIsnhf+asEc0QsLRABuIAMnkg2CBwvJRgO5FNghIk42wPE7kaNqtgtk7/vnzYjBMZCCyAFB8TswrUKzWMFSrH3tCrXj0sWuSSSaATyLTWDjid4NKPTBqC3sVjicxjmLjaPC0FBQ9jTCwOcFZcAV+TTDLE618P5TfIJIFHidZdKv9agOtyfK6fy/Ugmgjlg9Ibm8e4zTnGFBlT8ZmzmhgoCCuICCWCIAiCUCEIrNH6l40ODYxXAfwlSvb3yGo+EalEAXNVq4e4+4mrVV9SGZG5U5SMINgyvhFF5qPLt5W766wmkGmjmVjmZ4lA9Imq/Yr5z+pLSsdidVN9121kd7UVDBbRPhclO5HZEzW9gYepKlokc9lN7hNUlFOoINYBocRWebtXDqLnTeWLyFYIsG3uVhUkNutLhEsFjJPt9T1kdef70GRSCTX3p9Ucn+NAHYGkWqr9UAcZIbYG3XC5HLFP/S77RqDrToGSnUwyTnH/ECUC1XvXoLxtNXc1MVmsnPFg86hrgYFnC4uqoXGKThzltslC+bBQUtdpOL64BsI8OHThsVU9T4T1gQglgiAIglAp2Sw/WeQOIgW8H9CBoqQgV71XUgX7ycioCkzC+sLFIKsApTeVelVgHbj5jMwc43WpBdryBSD139WwhZzqVd6TaWOwhkI5DChdwjqMynKMYP8M9coTFBQYfwgohUttjIF4YPd0U0P3rfq45geZSLMPTjxPU2e+TCMv/z1dePZPafjFj9PU6S9RZFrzNim8l4VBankqGaBo4Jzapfz5g0ACpU9Oby8HwpVitTeQu3EXOepRllE4WwQmwe6m3eSo69GXCJcMdawdTZtUANmFSakv1FFzO41yhMikujZE+V+cy6+g/halDM6mLZg0+sIyUH+PwNUom4VR608Ghigx2284T0sFIgN38Ims5q5KKEWqI0fL9vzjAHANTScoMvwCJdl0VMpDysUCz6UGdU2z45pmdL1Vn1Hjh9VcQXcuoxJUQbg0iFAiCIIgrBnQzQM3WRAuLgnqJhllLOkkUtINAmUOdJv5xnApEOijm0sCGSqFMj1gjOpqUW9bmrCQC8YHRqjxwACn0xuB0pNUws/7heyWaj07cKNbSEjCfiDboZSMG4hHaJusCTxLg/dE4O/ybSNX4w42wGXBSh2ThaB1saf1Cq17kYE/BI4rOhAh6yMye1LLLBl5hA1gp89/kyZO/g8bx2K8ygVZJCizSqj9MvJpwfigzMqqjrnxtpUGsgwcdRuoectb1HhsV2OeI7ogUFbraOh5FaEjX6F2zsLyYqvv4fIbZHjkAnEhGRzT/ELQAWeBUALxy+puIbuv8pbh9voNZHH6WJwzAuU+selTWkeSCoH3RHz2PJvDrmbQwtbVsksTjozGQ419dOq4Nh6rfF9WIxaHV823brKi/MZA2MNnTjI4SuHh5ygdlVblwsohQokgCIKwZkDAGRh7SgWyj3FwWyjLoxbgvVOJALfXLSTMcLDuaiervYQSlmyGO9HAYNSofSuyLmDiWk3ZDdL24U2CsckUMA7FTSq64cwOfI+mz32T/0XJSXjqkBrfEX1fS8+eYCNKdNYxePIKPwBkccAfYSnQ1haGp4UEHkYFNXgvZEX4NryamvvewC320aq/afMbqbHvHmrovo3bHeP3cHxgWouW/hYLzBsNnsaroEjzjVHzSRew8FQd+wXxJKDmWmjyJRW8op1zeSATJR4cVv9ifHLH1MTbh8weHp8CAWyp4D18vXdS86Y3UOPG16p9vkGN0x5+NXTdQk19r6fGDa8jR93GgsGysLygTTDEEpiJ5oLuVBArkMHG3ZkWnINsQOpuJZsXvg8VZJQo7A0qcIWZrJpzRsAfBSameNJvdC4vBc6ZyNhB9vcolDG3WuByt8bNnN2DDpZGpMKTFB58mmJTJ1gMFkoHwq1VzVVXy051WSuQtZOMUmjgca3EqUBnNkFYbuSTUBAEQVgTIHgIjT9H48f+m8aP/gcFhh/VO30sjyEc2hjG/KcpERouWO6BDAZ4iqC9a3HUjWEmqXlVQAjIC5rVB7bNRXavCqLQhaZCkKkSnTtJGZgyFgh2IAAhyyE08TxNnvo8Db7wMRp68eM0fvy/aHbgu9xmNzp7irNNIF4YemvMo5ZD+GEhwACLCkhsjsb8DAcDcCxZ4Cl0PFVwj5bJ7ub91LrjvdR9xa9S+56f5iwKCCXtu96nlv0KdR/4NV7maTlATt82TSxo3ltQiEBAGlfHpaCAZbazpwuyPsoFBq7xYL+aS/kdNJDZY7Z6ORvGqBNK2UBEUuPctOmN1HXFL1PX/l+gtp0/pl7vVd//Eo8VfGkKBYbC8oPsKjxph1eJOmDaQp10Qs+oCqlrmgoiF84XZD7AU6Oq8iz19yi/MTuMy29wXUj4L1B48EnODClHLGFfj/AEBc89RMnAsPp++QTsWsCm2d5Wcrfv5eyS3GMBsE/hoWcoeP4RSsyer3qfOBNSHddqM/guF/CZ6O6+uqgIHJs8ToGzP6ToxLGqxSjcB0CgEwNeoRxEKBEEQRAuf9RNe2jyRfIPP0LxwDmKh4dp5NA/cUZEPDS0DDefaC0boMDoUywWFHp/O3eo6VaBTJ2+xBh4VSBDAe1pWXgwwOpoVO/VyWJAZaiQH+LO3Gm1jjJ8PJA5E5+h4NgzNHb03+n8k79H5x77dRp64WM0c/brWvecuJ+3O5tJcEA1D27+k9EJSsVm9SWLQYBXqvCTiIyyYauRWAEgAnhaD1Dn3p8mX8+rVNBokKWibsiRkdOy9R3UfdVvUOe+D1JDzx38twVRxwaZPoUyWSCG4RjbyjZA1TxpUG6VNRDGUHZjc/i0Upkaixdmi5MzVRq6b1evO9ijpRZ+NEL12Ou62Gsk10smqwLFpH+Y4lOn1dfq/F0wZayeFnI09vGcqRSciw7fRhZcCoEyk8ious6e/T4L0zg3lgTXNvV3/rM/oMjYy9rfXQYgs8az4RYuaTLMelCgC1Cw/0c0d+p+9o2pKINRjQ+ObXTyGGenrPaypFoBQc7Vto9s8CopcH3DeAYvPEaBsw9SfFrN+0o+x3l841zyFRk7xFlZglAqIpQIgiAIlz2x4AUKjD7JHhIQHdT/8ROo6XPf4HaxgdHHVSBfOwd93OxHZo/zOiE+GIHyBVfjTj2Nvng6PEpikMXBQkAh0QUiiQrGuatFBWRwsxge5fKVQmJDSajxTan9D08fpcnTX6D+J36Pzjz8Qep/8vdo/Ph/U3jyJV3syVIyPqf2a5rSBqVJCD6szlberyVR6+RuQOr9jECA6GnZz+Ujzoat+tLiQDDxNO9hD5NC8HFR44VslkLiEo4vOsqU25UmndREJBx3IxCooYUmxLFqAmDh8sKC8hsVPFocdfoSDVwXYipYDPY/ouYisqo0pcRkhj8JskG6+ftqcDRtYZ+TgvNNXVeToQmaefmzNHvsq+rcMJ67r6B+P+4fpNmjX6Lplz9D6ag6fw1EwdUIxtXdtpfc7fvJwq2CjYFfjP/M92js8b+i6OhBzlwoFRaup0/S6OMfo9FH/pymDn5aK21aB7AQ7Gmlhq2v5Y5LhmWPimwqQYFzD9HEs/9E/tPfUWOGjJDS5hB+NzF3gSae/xca/uGHafLZf+byLymVEkpFhBJBEATh8kXddCMTY7b/AS1AX/TUH3XOIfbWGD/+aRo78in2kqj2Rj2TQfnKaZq98KAKcuGDYvBUFWUODp8KxPeS1bF0xgRu3FB2w94DBk8l4U8C74hCXVlKIZ0KL1hH6Wnzhqi/h4iQToY52wTeJeGpwzSjjsPIy/9A/U98iAae+QhNnPgMRWePG4pJJjP8W1rYcLUoCM7UOMN/ppAXjM3VRt7WK3m8EeCUAnfbUb9b7PcRkMb853kfsb/5mMhZt4GzfXDMyyEVn+V9guhkBGeq1KuglTMLKjvmwuUHMqGQVWKrzxc+MAe1IO/iNQydQ2x1HWTzLnEelYC9YQO5Wnep9+rQl+QDwQbGsrPHv07jT/0dzZ38JiX8A3oAy7/BbXMRkE4d/G8af/L/qt+5nzMlKsq4WClQ+mZzkbfvNnI0bc7L8HkFdS3k/R19icbUeIz86E95bCCAwHh34bUWxy4RHKHQhcdp8vlP0tAPPkyjj/4Fe3GgJCk2dZKiY4fU+KL981rHRCarGt+Nt5Kzebsa60JCs/ocT0S4/Gb64Gdo+Ie/T9Mvf46i44c5U/Hig4WsNjfhHTP0rPrdT6tj8Sc0rF7+09/lbkvxufPq716mxFz5xtvC+sTyxwr9a0EQBEG4rICvB8w0Zwe/r5XYGNyIoxwEXhBoLZsID2vlLSrgRm20yeJU98OlB6EQBsKTL9Lshe9ReOLFgoE7Uok9bVexeSY61Sxljomg2T/0EEXnTqntzQnIIbpY3Wy06fZtY6PBSkjFpik49jS3s1VRjb70IpwB49uign4fBwm8HSULKrhJVUEchJMYWhxjrEd4zLUsmfynrBAX6tqvpbq2q4uKFQg0IrMn1HFWwUTUqB2niQWS+s6byKm2H9/XCghtgbEnKTz1sh6gLgRmq3YuX0FmylLlVbnE/GcpNP4sxebOqO8Wi3cQcRxetCyG8exmfen6AV4YKPFA0JMLZyK5mqh+813cPWM5S4YQeIUGHqVEQF1bDMQ+dInx9FzLAkOtsn5wHqJUIIUuM1Mn1JLiwi5KZbw915G780oem2owsxgAoWOOg8rC578KXuMh9h1BC1cE+JGRFyk8+BSFLjzJgX9IfR0eeZ5LJrRykqUFapT/uNp2k6t9b2FhIgccI3iEYP3peEBfehGLo56cLTvJ03kAg6svLRH1+8jsSev7yhkxhqCsMcFGu+jWkgxiTE6pOXyQfUzg6xK68AQLJGE1PuHBZ3h+Q0xBJyO+tqixxnuYrHYWytA+tyTUtRwiQAQdYmL5XlBoG+3puloTe6qcHxhflE/hmOZ+huAaDsGuru82Po6lgLkOX51sJkPJ0IjW4abAnMPnCz7HtfEdptjMGYqqbQkPP6uPrz7GA+o19BTPB3QmggDF5sEYX7XN+Ly3uVvI0byN1y8IxZAZIgiCIFzGIEBXAcwSRnq4QUKJA3w2ps58habO4vU1NicNqmAVZR2FurngRhwmojCKnR14gH1P4E1SrAwEJTINXbdqIskSARS2jTuoBGAImF8Sg5s5qwrInHW9xr4bJcJPM8MjLDzkoW4ezRYX1XXezManLVvfrv59E4sAMBOFj4gmZpQWaGAd8CeBOFNITLK727jsZmnhJ82iQioxZzw+arvQ+tbmrrzjhzEqYFTbHp07o6bX4qf4DIIoe51ady9ZbOWJJHivZEQFmWgLnBNwAJ5D8KTxwtRTWG9AgHG27OCMBsyzYlg9rWzEWmlJ3iLUtcbu20ie3uv1VsPF1q3Oj3hQN9z8Ac0e+wrNHPkiv+ZOfouD1sTcgCYCLATB6RL7tJrAsfD23kCe7uvI6l6ijBLXvURIjckJCp7/Ec2d+AaXHc2Py+yxr3GZDgSkBExt4TWzAIgBLHqMvqCCe+PPo7UGrnUQGzHGbGJcTLzIaiW18BuBGDd38ttqfL98cXzV1/7TD7A4xd2VEuiutGAM1d9D2EN2CkyRBWEpRCgRBEEQLlsQJHvbrlUB/g0csKKdajEQwEOUCI49SxPHP02jh/+FJk58lmbO30+BkScoOP48l+e88pp4kZ/6+wd/SBMnP0fjx/6LfUnwHsao4FkFzZ6WfZwtUYqwwQIGgubIuNpAo0wPC5ttokylUlNP3u9kmINz3CzmgnWY7fWc3QGfj/Zd76fOfb9AHdw15q3k67mT28kicwOihNXewGOP/a0ErZSoT+1XF77TFhqibozT892Acm56dZAZhLbJ1XQDMgJBC8SwGMxWCwhYKPmxuzvKzvJBSQ+8T1Ix45bCMFuFOWw1raCFyxdkytgbN2nteotkzPC1QQWXxUplysXiaCBX216q33Qne0fUMmMHwg866yDL43LC2bxVjccdKqC/XvPTqPC6VwoQSGA4ig44RtfqtQiyour6bifvxlvUXO5Uw7t84Skyw1LRmXVS3iRUiwglgiAIwmULglVkJbTt/HEV4N/Lng4IMku5kcWTfGQ8oN3txMnP0sAzf0znH/tNOv/477DHBl7nn/gd9fpdGj74CQqOP6dlkRhlZOiYrQ5yNmymxo33aFkYJQQZ6WSQy4GQ1mzc/cROrsZtZLKWtl9GoP0synuwLiOwnTa1vRBjNAEE++LizijNm95I3Vf+OvXd9FHqvfb3qW3Hj1Nd543kVGNtU4Gcxd7AY67ta2nbBwHJ2bBJzwIpDFpuorUwyqoKdgNS240WzKWme5cKzFbR+hnp9EZZONhfiEYILMstu8C8Q1lSoQ4gyFRh8154n1QF5tP6CLbWEpqRbytndxSbW9wyvL6bO7PUEpR++Ha8geo23MylG9WLJSYupXE276CGza8mZ1NphsurBrX/7s4D1LzvPeTtvVFroVz1mOSgPstQhoJMHnfHATXu9bxsvYDyKN/ON5Nv291skF39nMsF7dbVeVXfS87W3eq82aAvF4TCiFAiCIIgXPbA+LJly9upa98Hqb7r5ioyL9JcMoLsC7yQ7WFYqmIARBtn/SZq3PBa8rZdVfKNXjrup3jgvGF5B94D++by7dAFoMpAxxZkwaQLpHNDHEEpDLJhCgVmLAx4u6lx4+uo5+rfoS13/CNte9W/UPeBX2UvDbu3q+RxRycXFlqWEALgbRIPDmqmua+YRS5m3kwVWSq1hAUsHBeUDuXNAQR+Du6YU4lnjJZNMs3GwPmYyOpsUeNZokdBEZC5wuO2Tp5MryUgJrq7r2XDS8wJI8x2D5eD1FokRIBu87ZT+02/QfXoSuKBEFN5FgXKgpxN26j9hl8uy39kVYHrX/M2arv2g9S89z417k08TrUCWTYNW1+nxuiXyLfrzXxNXm+gPXXjnndQ23UfZPGvWk+VhbBvWO+N1H79L1Hz/veSlTODBKE4IpQIgiAIawAErnZyN++h9t0/RT3XfIg8zfv0ILbcG/z5p/Dzr6WBSIJWwE0b76X6rltKFklACv4kwUH9u8WwV4WzkcWASsUfwN1pWGwwbl2J9aDF7ZKZEWo/8TsocULJi9XVwiaqHXt/jvpu/HPadOvHqefq32KxyFm3UY2/m/9mITDTg++JzamCryUCDQhVMDuFaJEvWJnIrIIJdAOycjeg2oJMlmjgHItnubChqFqn07eNLBUIJfHQMPveIGMml3nRCsJTVWSz7MEz8Mwf0fknfpuGD/4dzV74PmeysFGvsKpBBpm7dTcHdIUCRpTcwJ+EvUxqjTo3IcA0X/Hj1K4C17qNN5O5XEFGvQcyXhp3v5U67/gwOZq3s8CofqD9/DKDz3tPiwrm305dt3+YGrbfq5U9LXEdM0YTWx2+TdRy5fuo+64/pZarPsDeNOtRJGEw51xNbAjb89q/UOP8Li2rqkJhDfcEtvoezlTpVu8HkQSmx2abU/3w8pyDwqXFlDXK8xUEQRCEyxTNjyOkAuzTbMQZmniOIrMnCa0ESxU+ygGlMcggQYeburZr9Ha3pd2EIdPDP/wojR/9Ny4vyQVihKflAG247sOcWVLZDTk6rJyhmXPfpqmzXzUM/OGF0brt3dS0+Y3aeiqEOxMkgtydJqnGG11jEJjDYwQvfI0goBOZP503sQhUDJS+jB75JHc2wlgtBOIUyn66D/wK1bVfzyUwtQKZGOgQNHb0k2q7z+tLLwIBzt24Ux2XP2CxqBxhDH4nY0c/RXMXfsDjkQuyY3AcWre+k8uKKgWlVuNH/4Pmhh5iwQnlPPA9sapjjXWgwxHmlsu3+sog0GEkxt1S8rt4cDDlqONSCBZCKzwnSgFCFrchjUwaZjQhowOtTa1edLaq3dNvgHmCrj/DD/0RG6Yi020RKtBDANi0550cXC8n8HSAySjaqsZnzlF04gglAiOcpaZlLOkipjoWLKI668nRtIXLKZwt21kMcDRu4p+HB5+m6UOf4644udg87SxCNO27j8tQSgHXM3SOQScWzQB1MVzO0tDD26M2QFtYA7AuHpOAes0OcAeb+Gw/l+rhZ+xr9EqIhVa4dp6vyACy1/fyeEAEgBCGDjcseFnLF5G4hFTNE3Qe0sxLF8NztGkre8NUe67AJwrHH0a0rxzzeSAiuZo4Y6iSLLvFwKQd3Xwu8Low73A9iM+c5WsDxhfeVRfnnRpfs5XFRWyDva5bHW81vg0beFyRHQUvH+16IQKJUDoilAiCIAhrFniKRGdPUHTuNMUC6mY2cF4F30PczSTvRq9M8LTK7monL1rcdlxPnqbdZQe2qbif5ga/T+PH/0sXchaDgBalRD1X/Za6Eaz8KSPGYPrs12n6/LfVd4s/9tnnxd1BbbveT77eV6mbydIClJJQY4xjgAwKjDuyKAC66cCDo9g+QXSJzp6koRf/xrAjEP4W5Ts9V/02uRq3VzU+uSRj0+q4/JAmjv83b38uaKGMfei64pfKHK8slxGNvPz33IEJgl4uKN9q2foOatr0+qr2KTx9lLcfQiGEn4UgmIU5LzocYe4Kqw/M92RojEYglCAITi306EHg7aC2636B2yQjELwUQKxJhiYoPn2GUpEJSqvAnLOT5kMJCCVqzsLDA4GpvbGPjToXzuNaCyUrDY5TOjpLcf8AJSEexeb4WGnZYguEEosaF4hILh/vp62+m4/bkll86x01t1JqTJOBIRamINpp47tg3mF8zRY+J1DChDmH+QcBs3rRRljPiFAiCIIgrHmQjZAIj6rg8TBFZ06o4HeGA1b4RKQSQYITvlGmRS54agzvAGRgoMsOsgp8va/RTVDLv+FFu96Z/gdo8tQX1M1f/tNQmJ02bbyH2nd/oKob6sj0Ec4mmR34nr7kIuw9ovalY8/PcdBsZtPY5QJPClP6vhR/sgfvFogJwy9/Qh0jPyIS/Sca8Gyp77yZOvd/kEWXWgJhbeb8t7kVNHxSFmMih7eLWra9i5o2vUltR+klUch2Ck8dorEjn6TIzDHtZn8RJnUMrmOhBBk31YB5hVbY0blTeWOH8ff13kUtW95G7ua9+lJhNYFgMD51koYf+VNK+of4vHkFk1kFg63UccvvkKfrGs4auFxA29yZw//LLXJzuRyFEkEQ1i7Ll68oCIIgCKsEPMlD9gE6uPRc/dtcMoHWt74NryNv25VcfoAOJmgzCxEEmRzIGuAXd1XpZDHBqX4PYgLKVLoP/Aa17fwJ7rhSqYjBprFxP3Ka9SWLwdPZasov5smo91/8RHohJvU/qxaYLHtaMp784eny0utJJeHdMsDp3hefHM6DJ7QO7gaEY1trIKChFCpfJFFrNlu45Ae+McjGKYtshuL+c4SymNwMGYCx0VpBV9kWGOtRY5cu0KXJbHGRzd25ZNeheZBhg/GAsJeKaU9084+JUEvgJxT3X+ByilwRF+Kmra5Ly0hYVmGz9qSis5RO5GdSCYIgrDZEKBEEQRDWHSiXQOlB577/Q5tu/ivadte/8WvTzX9JXft/gVq3v4eat7ydWra+k9p3/iRtuO4PaSu6vNz5Sdp4/R9zWYTN1ay/2/KBAMko06RckDFjVObBmEycFQFRqOzAfxmB/wGCfa0zzOKgnP1JbG4Wt1ACVWtQbpOMTurfLQaeNDZHEzm8lQklUf9p9nHJ3ScAY1iHt4czlCpGrQPHGuVOEOKMQHo6BD4c81IYP/7fdO6x36LzT/4ejZ/4DEWmj6p5GdUDeOyHiCa1JpuKU2zqFGWSUfVNzvy3WMnVtocsTnXOFjB6Xb1AuJP5IgjC6keEEkEQBEFA4M1Bai+XczRvfiO1bINQ8jZq3Hg3d2mxQEi4xEEJgtF4aFDFFUuXBRUD2RcFTVpVYM3eA9GJvCfXK0U2m6JkbIZi2HcDkMGDTBt0vKl1RgkyfBLhMS0bwwCL1U3oEAQTV8ybUoFnQTI+ywKG1go6n/nsJYut8i4+OIbI/sDxzDXAncfh6SK7q5XHsRh4r2RkgpKhETUeMxQPDNDswHfownN/Rqd/+DN09pFfYb8V/8jjmrAkWSa1AWJXAsaZZ9WXOdlmas6h/A9GqZdjeQr8PIxMRxkkmiGrTQw3BUFYBYhQIgiCIAhABSAofUAQYrHXk9XewP+iWwiCca2rxaW9gYfpbHT2NIUmD1aVWWI2o+NCkRR9FZgh62S1POhFan4iMs7GfUZA+IGgwN4wpsq9W4zgjj2RsSLZGHrZzRIiQy4o44kHB7mMJd+bRMNR10PoBFSNIIeSHnQYggEiBKdcsN3IWrE6UNJVfD7zewX62YQXogv2Yb6rUSx4gaIzx2lu8CEaP/afNPj8X9KF5z7KHX38Qz/ShDeD8iJhaVDaBCPXRGAI3+hLNVgkdDeTo7FPndO1LztbTpAdg9KbvA4+OigjwvW3mlbogiAItUKEEkEQBEFYIZCdACFGRTz6ksUgoE6Eh9mUE8aioYnn2ZR2YaYAgo50wq9nKRgrHQi8IZYYBcYwGMX7oQNPtZkrtQI+GElkXqSMy4XQNhndYTibpMZPn9GyFyKNoT+JyUo2ZwvZ6zboS0oHxwdtmpGxkp+5o3m3OOr6WKCrBswZdAvKpODtku9PgjmHzKmlWjMDvBdvM9rAchePhWR53iCTBOsLjj9L/uGHabb/u2q+fonGjv4HjR/7D5o6/SUKjDzOmTSrJWNptZOOByk+C7Frls/PhUDwdPjUPPGgY0rtOj1dCtLRGa19bgG/JFwL0fqZatxqWRAEoRJEKBEEQRCEFQLZCewVYS9QapHNcmZDcOxpmj77NRWAfpUFE3Rkmem/X3upr2cvfJ+zCAo9wYevBp7UGmcqIOCNUTx4YdUEsgi+tRKV/MwLZPZATHA1bMWO6UtrA4LSeHiE158boAIEqTZ3mzpmXfqS0kFwiA40LGjllqiYTCz+oJQIWUyVguOHjA+0Uy5UdoMSMmw/C3RF0YQQ9lThbKYl0o0guKl9hNCEDKiZ89+iyVP/y6+pM1+mmXPfoNn+B8g/9DCF1c8hABbKLFjXqHFMRaYoOnGEsrmmuZgnjnpytu1Wxw/my5fRbbzaj/hcP6XCE+y/YoTF2cD7JwiCsBoQoUQQBEEQVggOjr295KjvKxr0IACG74R/+BGaOPFpGn7p/9Lgc3/Or+GD/08t+wyFpw4XDo7VepAJUcjPQwuIz7IJqJFAcElR64dQgYBbfaMtWwDMW+EP4qjfSKYa38agvAkZOzBzNQI+L3Z3uxrL8ox8FwoYht1u1LFnzxVvF2d8VArKp7D98BUxLu8xsUhidbequVC8WwrmAd4vGZvFNxUF5ZhXOI7B8edo4uTnaOiFv1Lz9e/YEHZ24LucIRWZPaGV96hjbigirTMySTUH5/opNnE0byxQdmNxN5Orba/6prYlZ8sL2oInKDJ+iJLhScNzAPMLJUVW19KZToIgCJcCEUoEQRAEYcUwkU0FrnXt13EQvlxPiM3qvW0qOLZYPeo7g/IbtCINDlJcBay16LJTDWwsG5vhcg8jzFa0tm3jF56w1xKU3OClZVDkAzHD5u7gzJJywD5xa90IDE/zs3YglDi83er9m1kIqhSsB2JMKmFU3qNQ63E1bNHmWing933byM6eJj613261yK62tzK/HogvEESQIYXSnP4nf5/OP/abNPzSx2nm3DcpNndGbfscz0HMyfUnmmTZlyQydog9SnKBeau9vptLb1ZTh6qlgDCSDI1TZPQlSkcLiZDqvK7rIIur+nbogiAItUCEEkEQBEFYQWyuVqrvuoWaNt5dUMioFnT0sbvmxQV94QIQwKbis9y9BP4gK0kiNkXJyChntxiBgN3p7dU9V2pLIjC0bR/7AAClOElEQVRAqegUHuvrSy4CcQAiCTJKygWiDwsYybAaa4MsGbUvLt9OFoGqAWVascBZLbModz0qsEa2irNhc0lCCe+vmjPtu95Pm2/9OG27819pw3UfpuZNbySnb6vaVmQnVTdXIeak1NggG2ri1P/S+Sc+RGce/iANPP2H7MsDE9n1JJYgmyQyepDCw89SvieMulZ42sjVvk/38aj9dWK5SMcDNHfyWxSf7deyhgxApoy9XjMzFgRBWA2IUCIIgiAIKwieDCP4bt76NurY81PkblIB8xJlEWWDINnh4zbHWjZALkiNT1Fo4kWKzBzTjF1XCLSiTUSMW9ty8O5UAZW3B99pC2tINHCOy24K+ZMg6wOeMuUCMUAru4EAk1NOofbJYqtTx2ZbVcd9XnSI+s+rb4yyVix6eU9PyYIM5ibKtiBO2d0d5G27mlp33Ee9V3+INt/ycU042fJWNWd3kcXewL9fNijxUeOCLBKIdQl1/KNzp9V4nVM/XD+3qTj/gud/RIHzD3P2RS4mq4Psvo162U3xcQmNP0fDL6I878+4LA/fa5lipYtOKBWbO/EN3iZktxiWyywB/iY2fYqmX/pvmjv1HcrEA2qhwTaYTORs3Eo2b1dVGVWCIAi1xPLHCv1rQRAEQRBWAA5iVbCMjA8YejobNpHN0aSWmziIVFGO+q3CQY7N2Uh17deQ27dDxVAFOkZAV1ABdHjyZa2sweD9YMYJXwqr3VvU02Q5QVlGaPIlw8wWZMa4m/dSQ+dNHLzXDBWsp1Nhmhv4rlZ+ZCDSoBVxfdfN5FHrL6fbCAeL/jPsL5NChkQOaIVqr+uh5s1v4H0yFrKWBoEwzGL9gw8btjaGCONu3EG+3js18+ByMxLU72NbYQJrczWzYGT3tLPHjqtxO3la9pO7aQ85PCrYxbxVc43LfwxEp+JkyWJzc8kPxlubz5dP9kQpwKQV3Y/Q3QZfJwKDFDjzPfKffZDiU6fUscw3ubXXdZN3w81U13vjkmLC7OAPyD/yKM8HeBtF1fyLTB+l8NTLlIiOs+iH41hI2MI1J+kfoulDn6XI+MsUHT/Mr/jMWUrH5viY4ojAM8Vkxnvoxyeb5W1Phka5zCZw/iEKnnmQwsPPUQrij9FcUHMFBsa+Ha8nV/t+sjhKLAsTBEFYZkxZoxxQQRAEQRBWDHhMaJ4h57XsChUEIwBBAD/vPaGFJip4tbrJ5m6n+o7rOWB9JWjJAQF7IjRMIy//PYVUwKQ9Yc4HGQTIHGjovp08rVdWVGpSKdimsSOfornBH1IyNq0vvQhKQZo3v5Fat72bu/jUCgSGscAF9sqIzp4wFEo8LVdQ284fp/rOG9V3pQfuOJbo9DJ+7D8pibKeHJCJUd95A3Vf+Rs89uW890Jg4oruRxPH/9ugvMHEIkzTJjV22+9TX1fXgtgQFps0M1x4jSAgR3tb7HMiAoPZcc5S0LJ1it96wkcF29qy7Z36krVFIjBMkbGDLDxACEpFZigy+gIlQxO6iLkYCHN1m26nxt1vJ0/3tfpSAyBUqGM/9OJfs+C4ODMM1wonuZv38PlTp64XhUS5dMxP4eFnaPSxj7GYg/dFqRXMVu0NvWSr6yGrq4G9jyCWQOxg1LGF2JqKTHOHm8RsP5eyGZURzQPRB/vUevXPkLNlh2SUCIKwahChRBAEQRAuA+DZkUmGKaOnwGuxCQLgRi3zo4SyB2QazA3+gFu2wly0UDo93s/p28ZiibdlP/uooHQHGQVYpzF4mhzn7URgZ0X72TJLMSAMjR75FAXHn2VhKBd3405q2fp2auy7V19SG7Au+LOMH/t3bkuMgG8Raj+a1Dqbt7xFbcMufWFpxAIDNNt/P7fIzRdg0IWmg5o3v0kFr/dVFSRGZo7T9Nmv0uzAd1Rcu/jWDgGxzdNJnXt/joUeiGuXAowrMhqwbchuSEUnubQJhrlc4sSlSIvBtnKJz/b7OJivFK2cJ0pp9Vo4zzmbwupSY+0oKBQsN8iwmDnyRQr2/4hFiKWw1XVR8777qGHbPWQp0hUG+wyhavCFj1F0BoJfvh8IhJL2nT/J2TqYf0Yk/IM0d/xrNP3yZ3Vha3mAyAID19arfoa8G28hi7OGWWKCIAhVUt4djCAIgiAIKwIMOJE5Ap8MzSsDry4V+LkQcei/VRwEiCi9QPkI0t0LBUoI6CPTR2j86L9zS9eZ/u9woJsIj3GmB8piFr60rIFx9jdB9gRS/DMGQfBSxIIX+L2MnqrjlsXu7uQxqDUIMKNzJznjQX2jL72I2eIiR90GFqXKBeU2EAsyRpkC6rhxy2Fvb8nH0JgspSFAQPwyCrxNFj7e3FK5jLKhasHcRAkNhKCeq36TNt74Z9S+52e4TKeQoSzEIpQ52b1d+pJSgc9OkrMoktEJivnPUmDsGZrtf4BFqvnXHM/Pw5yxhbkGo11NsLl0zw2RcZGKzqhVLr1OiAnujgOaiesSrXO5zAumweqc1PYpFxOXSsGrBl8bouZ/KjpN0YmjyyuSqDlpdbdwORGLJMuR5SQIglAFklEiCIIgCOuKLEVmTtD4if+m0PjzhpkbizCZOKgxmaxcsoEWtrlBLspLEJwhmwQ/a9zwGmrb9ZPq6zr9N0oDZSPT/fdziVAuCLqbt7yNS28Q7NWOLAfMF579MzUuRw3GQ8v66Lril7mNc6lGqPPMDnyXJk9+nn0icoFviKf1Cuo68GvkhEFthWIJMgfmLvyAxtX4QSzJBcfE2341bbjuD8hsdvIxvdRw6Vd0jMYO/SuFJl/Uy0Lyb0Exv5o3vYHadvxYWeVVKPmAGe/02a9RePLggowVtY6Ft7o8xihDcXApF0qqGvvuIVfDVj1jarnJ0vShz9Pssa9QYm5AX1YAdZzQCrjt+l/m8hSzrfjcw5hOnf4CTZ/7Bu9/LhD8cF7i/LR7OvWli8kkQhQceJTGn/57SoUn9aW1x+Ztp/pNd1LLNT/LfikrMScFQRCKIRklgiAIgrCuMHGL2Ka+13OJw5KGrSrIRJCLYByCAp7Uh6ePLHqhZAZCCYJV+IzEQoPqbwr7EuQDb4W4CnT7Ka0CNSM4I0IFd5VkdRQDmR6cKRMp0NlDBXDwaanE3Dad8PN7o5uLERBd8N4OZMlUkVECLxCUXCA7wggIJc66PjKbUaJ1qQNSCFGTNNN/Pw0++1EKTjyvZe4YiCTIdkG2E8SLUgUpiCHw4xg++Lc09NyfU2Dkcc4ogeCFn+GYzhvL8ouXJVjUQ1aJf+iHarv+jPqf/BBNn/8mH69FwkqNySQ1I1e0Ai4GvEts7lZqOfA+crXtZmFnKWDEjMwvI48dHHeLQ51D3h5NmCgAWvkmg6OUSRTfvkrBfrlad1PT3vuoaf971LZ4V2BOCoIgLI0IJYIgCIKwzkDA72nezyURDT13sghRCgg0EYRp5rILXukE/wzBLwJTzi7hkgZjD5Rc8HsIblmsMPBVAPBJwavcjI6lgO8Llysk/Po+LAblMc76zdoYlSlmJGFmGptinwwjrCpwRavjag0sIUQgkwRCVS7YfmQCoZtSNWJMZWRV4H6Gszymzn6VM5k0Q1eDcYZhaecN5NvwGm5jXcq2QribPvdNmjz1RQqMPEGxIIS2+Xm3hNjBAmCCszDiwQHuBjV1+is0fvTfaPbCgzwflgMIEenorJp3hTO5NO+Obmrc+25yd19LFmfjkuOB85LnQWjY8LwzITPK3cbiS7FzCD4hKIdpu/4XqWHr68he381+LniHaoBA4mjcTE377qOWq3+a6re8mmzejiX3SxAEYaWQq5MgCIIgrEMQPOPJfdOmN3CHEZdvuxZAVfl0F0Ewnpgji6J0oSRJMf853VvBKKvDzE/C4a1QawNOGNwiS4ZFBgMTV5THOH1bSetIUx7J6DgLQHjSnwt7NDhb2PtEfactrBB0lEEmRDZrECDDWFetxwmh5JKSpejsaZq78H1uVxubO6uG16gtNdoOO7i9ddOGu8nbekDNzeKmnpgj3OVn4AGa6X+APXE4a6eKTBBkTHEb55FHaeb8ty52XqqxTwcEA6unlUUCLi16ZT6bWJCw1XezZ0fT3ndRw9bXsI8H/mYpOJMrOEBJlNwYCFFYD7KKrPaGoueQ2eYmZ/N2ath2NzXufSc1H/hJarnyJ8m3803k6bmOS4EgpuD3FnW8WQCWo0wI++lq3UX1W16j3ud96vXj6n3eot7nBrLVdeIX9b8QBEFYfYhHiSAIgiCsYyBs4Ml8cPQpCs8c1VsS661c2eOhPPhpuLudeq78DXI37ytJYICfwtTpLxbwVtDamrbthLfCq9nAtmaoIDgye5xGD3+SfTNyg2LeF1c79V73e+T27eTtKJ0sTZ/9Ou9TdO60vuwiEKXQVQheHCiFqhRkEsyPHcSDXFCq5Ou5gzr2/OwlNMzMUizQTzPnHyD/8CNqu/I9ZzRMan6owNy3jVvWQiRZKrsJcxLz0z/0EE2f/zaLRKUKcqUCrxJHXR93OWrovoNLVZCZUwvQGSo2dZyi44cp4R/ijCatTE3NcxuEkh5yt+8nV9teFhtKJR4a5PkGw1rt/Rbc3qPsxuqhjr0/x3MBPjDlAHPlZGiM4rP9apsvUCo8wRkxnEmGa0ROKGGy2Fj8sjgbyN7Qw8KLo2mLWl6sa5YgCMLqQoQSQRAEQRCYdCpMwbFnKTT+LMX8WjkKvBTwtB3BKGcs5D1hN7GggKfhCP7xxBpZEq3b30XO+i1LiwvqNiQRGaXhFz9OIXTLyS1TUUEe/EG6D/waeduvrSizoxBYV3D8ORo59A+UCMEEdfEtEfbH3bSTeq/5ffYSKecJOILLsaOf4jIOCFG5oLMLfGJat79X82moEJTcTJz4HLd9hu9GLjgWyBqCIHNJUPMD+4sW1HPDj3A5lTEQBtxsooqWz/WdN5cwVzKUiE5QYPgxGj/+X1qZTd58vAibEGNeLgjQeR5nElpXpmJ/a7ZzFlPXFb9EbnSJquG8qz0waD6u5tu/q/P3Gf5+IZrg10a91/5/3N66WOmNIAiCoCE5b4IgCIIgMHjq7Ot5FfVc/bu05Y5P0KabP0Ztu36C6rpuJlfjdg62LA7fohfKYVCagrbDXft/kTbd8te08YaPkLtpz9KBryKjgtZkbIbiYXgr5GewqHCan4Cj8wyyD2pJOhlkoSEdg9lq/nMjlK3A28NsVestM6Mgwb4hY1zaYwTKS5B5U41IAiDwoMQHYlY+JvZ1QcB/SchmWawZP/5pmr3w/SIiidoyi+0VkcTXe1dJcwVjGZ48RJOnv8iZR4VFEk28s7qaOUulse/11KzWg1d9963kaIDnTB02Qv/9fCCmxEMXaPrc1zlrBfu2WoEoh7I1LXPHaB5DKGnlbCzNb0QQBEFYCskoEQRBEATBAJhdwrw1xoEYSnTYhNPgtgEeCngCj3R7pNeX4yMCb4nA6FM0cvATnNGS+5QfYgXEm/bd72fRopbAm2T63Ldo+uxXtX1biAnmlx3UuuO91LjhdWVnFMBcdOLkZykyfTTvvU3qves7b1GB+9u45XA1IJCfPjtf3rP42OB4QIRo2fYucvm26UuXiyyLNpOnvkBzQw/p2R45Y6qDY+ptvZIzauq7kElSQoaDmnfB8WdYJAmNv6C+LVBuYzKTw9PNRsXetqvI6mpVi6yQTvjHPI8zSYqHhrhDzuzA9wzKvXTUcbI6mqhz7/9R23kTlzGtRpDBgzEfP/ofLP7lAlEO86Bjz88sWdokCIIgaEhGiSAIgiAIBmhP5dFaFlkj/ETa3UF2T2feC5kmCMYQ8JZrtooMhFjgHJtR5ook2AaUTcDDg7M6agxnsoQuqOA5PzPBZLKS1e7TTG5VYF8u3EknNmv83mYH2TxdnFFSDRzwBwf1QD9fwIJZqE0dMxy75SXLZq3obANPkkIdhAB3t2m7hpr67iVv+zWliSQKzJHA2NMUnTlRUCQxWz3qva/lchlf76vVvNlCNmczl4NBIMALYgfmq7txt9qGN1Dbrvfx94bzFhkyiTmKzByhZGRSX7j6gNiYUPMgr2xNAW8ViHzI3sHYC4IgCKUhQokgCIIgCCsEAtEg+6EYBdYIXi22Om7PW2tfhfl2qlp5iIHIYHGoALqFHN5eFoxKJ8tZOPHgBRaBjN4b5TYsMDmb9CUVoIJ4CD0wcOVMHAMgCsBbBWLX8qF1t4EXi3/4UW6HnC94AQhvNs7yaNz4Oi3bw1G8u808EABCkwe17jYGGRMAIoi39Qpq3fZO9d7XcBvcYsIASn3g39LQdQtvD7bFyLAVWVVR/zm1X5NqyI32a+VJxabZzNVQQMI5pMbGUd9X5jwWBEFY34hQIgiCIAjCipBNJ3VvBRip5qN5K6CFbg+hTW8tQWkIvCcKlV3AaNSOlsQoVSjHxFUF1qnoNCUiYwV8Q2DkiuyctqqyZLKUoYQKjiFMGLUfxjYjAwjrWr4AWcskgZHs3NCPCh5HiCQQujzNe6hp4z2cSVJO5xVk54QnD1I8OIQB1pdeBOVezvpNnEXi7biORRCscym0+dVKjRtfqwkJBfw7WFCLYpzzMzYqB4JaXM3BCS6bCk8fodD48ywIRedOakJbImi4vwvBscf2wQ/HCGRkISPM7unGQOlLBUEQhKUQoUQQBEEQhBUBRq54So+uNppZq1cP6rUgFwEwMjrgE1HrYF8LLkcpnYzoSxZi4nINpwqeyVReO1N0VYkF+ynFgXVCX7oA9X4ObzeXhJRbprQINW4QKdIwNeV2sItBuZAd63G16EtqTFbzJJkZ+A7NDT2sxrJ4C2B4pDRveRvVdZbj9QGfnCR3YoKYwOVZeZjI7mojb9vVVNdxQ9ljiqwTZ10fuZt2kUUdc7xfLplkiFKxKUon8rsKlQv2AWMVmTnBwsjc4A/ZIwddgsaO/ydNnPgMTZ35Cs3030+B0Sc4iyY6e4rnKloJY0wWAqGPTYMTfn3JYiBQwcQV2Uu1anEsCIKwHpArpiAIgiAIKwKEkbqO66n7qt+g1m3v5mAXT76tjgbOtoBY4WrcuSwZEYnIuAowRzgQzwXBMzIeHPXlm8eiWwpKUVKJIBmVE5m57ewG7hhUDRBkov7TBct7MH4sMjmXQSjJZtg0lI1bL/yAx7EQZquDnNzd5m1syluOKS5ENIgA4elDWkmPAciY8LTso/rOG3jeVITJpObZLrI5Gw3FhIwa61QiRGlDoaYUsjwXuGvP9BGaOP4ZGnj6D6j/yf+PW1NPn/sm+Yce5qyZ4NjTNHP+fpo48Vm68Oyf0rlHf0P9+xE11p/ncYAwwplKeqZJMjrB419o2yD+OGGCXKbgJwiCsN4RoUQQBEEQhBUDgS68Ipo2v4l6r/092vqqf6LNt36cDTnhHeFp2cvCRU2Bv0dkjLNKjEDpBkpj8CS+XJAlE5k9XqDsBtkVdWp/e1kEqhSIJDCKjasAGeUbRmjlFh1qPXX6klqhxi46RaNHPsmdVpLxGX15PjhuaBMNkaSh6zYs0H9SGsjIgXAAo9JsgTImu7eLO+jAdLdy0Ea5hYU7w23MZrjExTBDqAQy6SSXDw0+/+fq9Zd66+RxQyEtl4xu2Dtz/tt04dmPUv8Tv0tTp77E446/Z8EP76XmRC4Yf2QuoaxIEARBKA8RSgRBEARBWEFMXC4BDxLusOPwsXlrQ/ft1LTpDdwSGO2HawmCTK1cIaAvWQzEBXSLKVfMQCCdikxSIjSsAtf8TBU81YfJKN4bHiiVAjEmFrpAyei0YYAMID6xWWpNyy2yFPP3c5mIf+gRbfz0zIZckAXkaT3A3W3QAhllVOUAEQDdc4Ljz+pddPKzZvCenpYDnLFSrZhmQccmvEeNy1NQMjNz/ls09MLfUGjiBS7J4pbbBcYtHy0bBYIYskmic2e4JfTgc39O/sGHKDJ7gs1cjYDgZ6tQ8BMEQVjviFAiCIIgCMKqAgEwgnwYbWrdbmpbNgBvDTyFT6eMsz5QruJQwWW5JT8of4AJJ9q1kkG2AMo6IPxAgKnGnySrtjumAmaYfeb7k6C7DMxN+7jbSe3QutvM9D9Ac2gBrGc0GPGKSILuNu3XVLQdGexjoJ9iwYGCWTM2RxO5m/cQOghVDR+P2s4zbP/che9zNkh05rh2vAqMWWloBrCYuzB9nTrzJQqOPsXdj4yA8IiuR6V7wgiCIAjziFAiCIIgCMK6gsUMmK0atFNFkI/gEiUd5QKjzlhokA1i8zMgkDlj5bIbrStL5aBdbnTulF6OkrMek4nQfhiCjKVmZTdZzmRAdxv/8CN6S2UjTIS2yu7mvXp3m2vZqLcS4L0SnjpU0KwW63L6tpKzbgOZUTKzrEBAUa8yfD7iwQH2HcGYRf1nDOda5WS5FCg8fYzXg/mQj4nLbpBNgvI2QRAEoTxEKBEEQRAEYd2AUpV4aJBSCWR95Jc/IIPF5kFb3XZ9SekgYOWymyzKbvIFDJQXoWVvoTa0pcD+JAk/B8hG2QnIWmFfCk8nWapoP3yRrFrXIM0OPKi3AC7c3QZjx91tNr2R6jpurFgk4bKb2Ax3fEFmSd5YKkxmM2eScLlMVVkaGhCdWMwwKvFRYwoBCJk6pYBth6AED5eo/5x6z2JlNiYtg4o9ZbrI4e1R/6JbEbKpnLzuwqAsB9trND4WLvGSshtBEITKEKFEEARBEIR1QpazPmBGqgXg+RkC6JyilSuUb7aK94QnhUHcinBYBcToptNY1RN+rb3sKO+Dkc8FZ614uznwrta3AwIETGOnznyN29gWF0mc5GrYRE1b3kq+njsrGr95Mkns4wglQkM4YvrShSC7w0xJNQ4oaYn5z7I5KrYV41N+eQvMfScpg/a/RuKTGkd0KUKmTnG0dsaBsWdYVELmkuFkALpwBg8RV+MOaui+gw2Nm7e+nZq3vJl8vXexEa7WuaiJfxf7XCosynk61fuXL/gJgiAIIpQIgiAIgrBeUDErWr3CrBW+GUaChd2tgktXW0UiA4QLdClZTlCSEg8Nae1gjbIfzFZy1m+qKmtFI0upRIDGjv47zQ1+n9CGthDIXnD5tqoA/23UtOG1nCFRDWlkzAQG2NPDaB+xbdl0kvyjT9LQix+nsz/6ZTr76K/R8Mt/R/6Rxykdm+XMm3KAwW86FTYUWWC8C+HHYimeoYN1wv8G5q2c8VNkG8wWF3la91PvNR+irbf/PXVf+WvUtuO91LL1HdS6/T3Uuf8XaPOt/5e23vVJ6tr/i+Rpu7Ks1sqY3xD80PJYEARBKB/LHyv0rwVBEARBENYu/BTfzuUhvp47qKH3VeRp3sste+H5gKAcrWa9rQe4XWw5oJNJLHCOggjUjbrpIAlC/eds2MI+JZWWxSDTIjD6JHuUQDBYCAxirY4mauy7R/NCqViw0MptJk+iu81DmmBhmNkBkcRKnpYruNymvusWtc5qBRr4ewxScOwptY+n9SWFwP4jiyOlZQqFR9nXBNkvc8MPqa8Ps8cJtgnZIMXKWGC6Gp09ye+TCwSH+s4byaWOHeaQMVnuPjNx8n/Ueg9qQpYhJi6Hadp0LwsjeE8u61Hbpr3gZYOX9r3ZbOPMkDo1L50Nm9X2xTl7ptDxmMfVuJ3qOq5nU1+sUxAEQSgPEUoEQRAEQVg3IPi06BkCNvaF6GDxwtt6BTV03UzetqvZyLVskUEFt6nYFAXRAlYF58ZkuDTDic43XBpTXlcdZDtE/WfJP/QjSkYn9aUXwTbb63pUEP563rfKOutoxq3obgMzUvhtFBNJICw19d3NLYC5HXGV8D7OnaTAyKNcXlQyWYxtgjLJsBp/P4sWMJ2FeAXxJDT+HIVnjr0ybhb4f8BzBFlA6RjNDHyXvWtYMMvB3bSLjWmL+X1gneGJl2j6/De041/AlwSiB1om+za8htDCeUlhSRf3YMwL3xKbq5m3NxkZNcx+ATguda1Xq7l8Jf+NIAiCUD4ilAiCIAiCsC6BkMDmrc4mNtFEpxgYoVaSiQEBBm2BEZRrT/wNyGYpnQyoV5CDeJTQJMJjLLCglWwmHVHrdhZcfyYVpsj0UQqMPmGY+WC2eVRQv5Mae1/N74Mguzy0FsCldLdBaZKnZb8K+u9RAfm1ZWfgFCKjd7sJjD1tuI8lowsgOCbIwkEpDIQQ+J7gawhOEFHg95KKTlNg5DE+DrniA+ZIXfu15G25gsUtQ9S60MZ4duA76vgcMRYw1LFAOUzjhtew/wiXR5UlZGk+MNgGlI5FZ09wdyUjQcZi9VBD163cOhktggVBEITyEY8SQRAEQRCEGmC2usnh6SZ4dhiT5TIWGH1OnvpfLtOYPP0FmjrzFfX6MoUmXzYu29FJxeY46NdKYXJRgbjNQ866Pg6oKxFJYv7zNHvh+yV0t3Fw+VJT3+upruOGmokkANkYicg4ZRJhfcliIC5gPyFwQZwqDa08B9kxkZljah8fVOP/eZo48WmaUsdhpv/bap2j6ndy/WWwry4+pijPKkQqGeQyIQg8xlke6n3MDvI076OGnlexIFf6ti+GOws1bCOLvaHgPENmD7Ki8DuCIAhCZYhQIgiCIAiCUAMQoKIUBT4h6D5TkGyGSzXigX4KTx4k//CjFJp4iQUQo04286BshDvBZPLLQ7ikSAXGKCNSEbS+tETUOpORCZo5/232JCkskiBQd7IY07z5TdTQdZva19qahSZjM7wtKKMxAiUo6BKDcXY17rzYFYbFodL3WxNOZikye4LHH8cjb+xNJj6m7Cmj1luIRHBIyyQyKIcCKIVBCUzjxteqsUO5TaXeMWq70wlKRMZYUMpmjEtv0IIahsQ8JoIgCEJFiFAiCIIgCIJQAxBU13VcR3WdN5KZSx5Kz+pAMG3lTjyFPSvQeSYeHlYBvUG3G4uNy4Zg+Gkq5/aOy4FCNH7iM5xNgiC8ENhGFkm2vIWaNr2Ru8HUmnR81rAEBiCbBF2J0F1n0y1/RVvu+AfqueZ3qXnTm8jVuEuNn4+7/WA7NdGkOhNTiE/wEbF5OjmTw5BshtAGGKUwhTxDkAHjab2C6tqvJ5TfVANaUMcC59U4Qdgxzl7BHCgm7AiCIAhLI0KJIAiCIAhCTYAPRQN17Hof1XfewMJJSbBhp4Os7I9inAUAMQMlKciCMAJlPzCmtbvb+P1KI8slJ2NH/o0NYtGWtxAQKdxNu1kkgcfGcpGMz1KywD6ymORs5KwMjDUyM9xNe6h1+3208YaP0NY7/5k23/Jxatv5E1pmj/rd8nxAFmJi0cXNXZEK+3zA4yTqP81ZMEZgm2Hg6uu5qyYZHvCxgb8K/Fcg0iwCWUVWFzkbNhXdZkEQBGFpRCgRBEEQBEGoERzMu1qpbcePqYD9x8jbdpUetBYWL9A2GBkL3MLWbNOXLgYdYGASm04ae3dovhQ9vP7SgCfJOZo6/RWaG36EUolCGQpq+0wW3bj19VTfeROLMstBJhXlTIlCJq4QLlDqc9FUVRNLuCOMs5m9RNChpmnTG6hr/y/Sxus/Qhuu+zC173oft8rF72jju7SQBP8Pm1oXxCFkhBQCHYKic2cLbrPV3sClQjDZLVqOVQIoDUolgnzcUDqUCzJgMDYoR1qObB9BEIT1hAglgiAIgiAINQQBK57qw7gTgknHnp+h1u3vovrOm8nl28oddhDwsziignCbu00F09tVIN/CJTRGwMQVGSVG7WshZOBvESCXIgJAJInOnuKWuOhug1KXvOwERu9u03qAGvvuZbGhYOeXGgARCGa2nC1hAGfdOBoKZ0sgM8fqZI8O9jFpu5Lqu27lbW/b/h7q2Pfz1Lnvg9Sy9W1aG2h3uxpvY78QrMtR38f+JBBojMioY4EyGK1Vb/748XHxdJKneb9WClO2we5iMukol1+hPCqr/suFs1e83WR1NZMZrY8FQRCEihGhRBAEQRAEoeaYOGBHVxgYn7Zsfad6vZ39NZq3vHXxa/NbqHHDa9nw07hUJMsGqzALNfTuUIE8xBa7p0tfUhy0Ip4beoj8Q49w6Y0RCLrRzaah+zbe/npkZKjtW06QlZFWr/zuMxoQQeDxUSjrJh8tUwfClLf9Wmrqu5ePQcvWd1w8FpvfzGOPEhubu53XgWOA9XjUMmSEGB8TGM9OccthGMEaYVLvBfEKog22pVrSiRAlQnrXozyfGrWvZgeb+aI9sBokfbkgCIJQCaaskSOYIAiCIAiCsCpAFsno4X+l2cEfUCo2rS+9CESS5k1vpJZt7y5aJgIgtEyd/iLNnL+fsyHymRcXusjbehWXsSDYL5R5UUuisye5ZXJg5FHKpPO73kBwgLCBV63AeKCDDLoPRedOUjw4zF4tVlcLiynuxl0sGhkRGH1cbe/nKTJ9mIw60CC7o6nvDZxNVMh7phxQ5jN97hs0o165ghmymGzuDurY+3NcHrXUPBAEQRCKI3KzIAiCIAjCKgYZCyhHMZttBH8QzqhYkDGAMh5kQ5QSHGeSIYoFLnAbXiO0Ti+9HOCjZMhZv+mSiCQApTcoLynUItmi9h0ZHrVEK1tqZoPazn2/QH03/in13fRR6tz7s+TybVfDXMgMNsveJKnolKFIAsEJnikowaqFSIL1peKz3GHH0EvGpHVNcjVsVusrNeNGEARBKIQIJYIgCIIgCKsYlMB07vt52nD9H1P7zp/QS0LqVXBs0YQNTyeX+SxNluLhUUpG4XUS1ZfloN4PpR3h6cNs8oqvDQPzZaFYkjNKV9RrgUC0LKj3R9kN2hBrrZqNSmaynPESDw6wuaoR7HFSt0H3jakerA9eMoXaN0McQRYMBLNqTWMFQRAEEUoEQRAEQRBWNwjebXXkatxGjZteT91X/RZtuuVvaNPNH6OOfR8k34a72Xi0FOKBfhVwz1DGoGsKyGZT3GEnOP4cjR/7Tzr32G/S+cd/m4Zf+luaHfguiwPLJZykk0HOKjHK0GDfEJv7EpWUFBdksH3wdtHMdY2NZ2HeirbAyFapBSgPQitidAUywqzGxVm/kcumll1MEgRBWAfIlVQQBEEQBGG1g44uFicH3s76Pm6Di9bDKBnxtOwrrSQlS9xals1HC5S3UDarfpQgdJ9Bp53I7HEKTbxE/uEf0dTpL9HooX+m4Rc/TmNHP0WzFx5U71e4NW7ZqO0rbHmaYYHGqC3upQbbEPOfp1RsVn1tbDwLkQSvWrXpRYkPjFzRQjkXbgusjr+zbhN/LQiCIFSPXE0FQRAEQRAuQ1DegRa3VoePChmOvkI2Q+lUmOKhIcNguxgQTpBlEpk9Qf6Rx2mm/36aPvdNmj7zVZo8/UWaPPVF/j4w8hgbjvL7FxJiisAdZ8x2w2AfvQdQfpI1MHm91GSzSYphP5Mh9bXBfqrth0hidTZzJkwtSEbGOaMEGT+5wLPG5mwiR/1GfYkgCIJQLSKUCIIgCIIgrHGy+C+T5Fa5MBjVWuG6OagvD7xPist34GMyc/7bNH78v2j86L9xxxp0ZEH2SWDsafXzIyzMoJxGRfj63xcGwo8ZxrEmY18QdP9JF/JWuWRgOzR/kozaHiPMZjvZ3V01M57F+lDmk4hO6ksWw5lGrvn20IVzcgRBEITSEaFEEARBEARhjYPMBnTHad/9fmrf9T5q3PBa8rTs5zIeZKXAwBQiRSWlGxBgkrFpCk8doqmzX6ULz/05XXj2T2jk5X/gTBO03k1ERvj3IDQUApkRWmaMcbAPwQUCTbH3WG6QQYLMHJiqFiq7gY8KOgch06cWYJ+xPpRDGaH5oXTVbH2CIAiCCCWCIAiCIAjrBmSR1HVcT517/w9tvuWvadud/0obb/xTatr0JnL6tpHZ5q1ILFkExIREkCLTR2jy1P/QwDN/qF5/QvEwxJLCHiNWZ5MK+ht0sSSfVMLPmRUowVkpkN2RjExr/iSGprYmsjjqyepqVmPp0pdVB4xjk5Extd9G2TQmNW4tnCkkCIIg1A4RSgRBEARBENYV6OqCl5nMFhc5G7ZS2/Z308br/5i23vEP1HfTx6h99wfI03KF5n9ScbvZLFIw1HosnPWAjBZ8XYj53+GSIANgGguD2URoSF9y6UG5DbJjsC3G/iREdlc7WVlwqo0/CcqX4BFj1A0IbYHt7jayebv1JYIgCEItEKFEEARBEARhvcLddByczYHyDWf9JvK2HaCmvnupc9/PU++1v08913yIWne8Vy2/mmyuloIZH4WwWF3k9Pbyv8WyVSCQwADVaq/XlywGmSSJ0DCFJl5U361M+Q18UtCBhv1JDH1XTGTzdOhiT/V+ISjvYaEkPovvtIULMFs9vD67q1VfIgiCINQCEUoEQRAEQRAEDWSZqCAfogk8TOo7byJfz6uoedMbqHX7fdS+Cx4nH6CWLW8lb+tVZHO3sdBSUBRQ7wf/EwgwS2VY4Od2FfQj8Mff5ZHNcGZFcOIFFkxWolUwizWRCT27I1e4MKnNtpDN1UommNJWTZZS8VlKhMcoA0NcA5DxgwwWZOMIgiAItUOEEkEQBEEQBKEgaNvrqNvIoknzlrdS2873coZJ89a3UVPfG9gYtr7rZnI17tQyTiCc6EKH2WQlm0NvXWvYzWYx8Npw1W/m7BMjMqkwRedO0tzQQ5SMTRXwCVk+0Co5FYehrHHZDdobQ7xA55uqyWYpHhqmZHRSy2DJRY0nuhdBrIIRriAIglA7RCgRBEEQBEEQSgZiADJOkGnSseenqfuq36LuA79KrTvuowa1zNtygFy+7ep3ujmQt3u7dbPRpYUS/D5MZW3uDn3JYuALgi4w02e/QcHx5ygZGefylEsFhJl0MmJY+GNS/0EYQgZNueVJRqClc8x/jrNKjLJnTCYbHwdksAiCIAi1RYQSQRAEQRAEoWIgCiBgb+x9DXUf+DXafNv/5Y46XVf8IjVtupc8rQfYe6QUUMbjrN9Inua96n2NS3UgGqBd7tiRT9LswHfZw4PFEiNzVUOyUDy0V5lg3ZlUSP8uF6SUWNggt5hpbclk0xTzn+YOQrzNOVhsbhagRCgRBEGoPSKUCIIgCIIgCDXF4vBRXccN1Lzl7dTQfZu+tDQcdRvU39xBDm8vFTN/TcXnaPLUF2no+Y/RxMnPUSw0qP+kOMgIiUdGWGypNRB3IByZSigzKgY8UJKxWYqHRiiTjulLF2N1NpLd00lW8ScRBEGoOaasQv9aEARBEARBEFaYLJu2+oceZgEkFZvlkhdj9K49Dh97dcx373F4OsnEmR26YIGSnfgcJcKjXK5jtrqoruM6aup7vfbzEoCRa3jyRRo++HcUhyiTcwvNmTXuDuq97sNceqSZ3FZGJhWl8PRRta6/5XbIRqU3EKDgFeNp3qcvEQRBEGqFZJQIgiAIgiAIqwgTCx91nTdSQ+9dWtlOwcySLGdcIDskPH2YAqNP0tyFH9D0uW/Q9Nmv0PSZ+ddXaeb8/Sy+BMef5d+NBy9wu9/SyRI8UrSyHX3RQtSyTCap3jOhvi61DMgYmLdqZTcBzi5ZDLrr2MhR30dWe4O+TBAEQaglIpQIgiAIgiAIqwoIAXZ3JzVtvJszJxyebs7YKEo2yyJFMjpB0bkzFJk5rl7HtNfscYoH+3Vj1CRlUhE2hU0nC/mN5IP2xegAxK1/DStrMrx+CDfVduPJpGJqH05xZkmeKmMykcXm5RIlGMcKgiAItUeEEkEQBEEQBGHVAWEEJSzNW95Cvt67yNmwhcxWN36i/UIVQNBIxf0snJQKtsdscaoXWv/mbwPkDAgkLG5UkVGCDBJkksT8/eprg2436j+rq4kcni6y8HgIgiAItUaEEkEQBEEQBGHV4qzfRK073/uKH4fV0ahndVR+G8tiRDLEXihlAc+TQpkt2SxlMglKRMY5q6RSkO0SDw+rbZtU72mQmWK2cIaN1dGkjYMgCIJQc0QoEQRBEARBEFY1yJzwdd9BG677A355264hq72ey2EqI8slOGkubSkds9lBNmcLZ3Xko5X+xObOUjpReklPLshyic4c1/xJDDJTTCYrOev6uAxIEARBWB6k640gCIIgCIJweZDNcLZGMjbNYgQ6wmgeJCcpER6hdDJImVRC/WKOwGAyc9mMzdVKLt828rReQZ6m3dwhpxyfD6xj+uw3aOr0F9i4NR8TORs2Uee+XyBv21Vld75Blktw9CkaP/EZivnP6ksvgnbJMLftuuKXqa79OrXtdfpPBEEQhFoiQokgCIIgCIJw+ZHNUDoZZtEkBeFEfZ3NJNQr39cDAobJDDNWN5fucCthu4+XlQNaDAfHnqbhg59gUQbbkAvWAV+Vpo33kLNhs750abDdoYkXaPrcN9U6nuLON7lAeEG3m95rfo+cdRuk9EYQBGGZEKFEEARBEARBEEqAS2sC52nw+b/kLjoZ9b0RyFpp6ns9NfTcTjZXm760MPBMicwcpZn+71Bg5LGCJrPIIEHZUc9Vv8WlR9X4tAiCIAiFkaurIAiCcElAIICU+Ewyrr3U11gmCIJwuYAMDru7nTzNe8hs9WCJ9oMcIKb4hx9Rr0fV1+heYyyoqB9QOuGn8PTLNNP/AGerFOvEg/IhZJKYrS4RSQRBEJYRySgRBEEQlh0IIonQDMVnhymT0tLiTWYzORrayV7XSmabpI8LgnB5gJKY8ORLNHbkUxT1nyssgpjMZHd3UF3H9dS44bV6tx6bWoyuOSb1d0nKJCMUnTtNM+e/wf+m1feFgD+Jo24Dte38SfL13qnex6b/RBAEQag1IpQIgiAIy04qFqLJg9+l/u//EyVD07wMAUPXDe+kzuvfQe72Lbzs0lLs48/4KbEgCAKTzdDIoX+iuaEfUjIyoS8sBPxRrGRzNpHN3UEObw8vRQvgeGiQUtEZ9d3St+Mms53czXup+8pf5ZbJlXf8EQRBEJZChBJBEARh2TESShA8eDq3UecN76SOq99MZlt53SEqBdkt00cfpqmjP6S4Pz/Aqd94gNoO3EOejq36EkEQhHxi/nM0cfJzFBh9gtKJoL60EJqZLMSNhRklMHDNZksrQUR3nvrOm6j7yl8ni61w2Y8gCIJQPVLcKAiCIKwQWYpND1Gg/yCFx/PbYC4far2zwxQaPk7BwcN5r8j4aUrFlgp6BEFY79i9PdS06Q3U0HUrWe0N+tJCZFkUQdkOuvOgDTC+zhVJUJ7jqNvIbYxzgTiCbj3oqiMiiSAIwvIiGSWCIAjCsmOcUQJM5G7fTO1XvZG6brqPLHaXvnz5yKZT1P/gP9DESw9Q3D+uL72Ib9v1tOHOnyPf5mv0JcJ6Yebk4xQePUWp6GKhzGQykcnmIDMyAdTXpWJ11pHF4eYys1IxW6xkUX+Hvy20Lvj7mG1Ocvo61Htr2QnCypBJRSkye4ICw49SYOwpioeG1EWmkltrE5vE1nXcoOZMA3e+QcbKRUzkatxOzZvfol5v0pcJgiAIy4UIJYIgCMKykwzPsjBx4YefpGRkTl+qAXGkYdPVtPE1P0/enj0qNlzeZMdsOklnv/03NHX4B5QITulLLyJCyfrl/Hf+H00c/A7F58b0JRoQSsxqnnLJRBlCic3dwIKHyVqOUGIjq9tHNle9+sZ4XWarnZxNPdR+4PXqd6VFbK3IJGOUCEypa9Qs4fYYx89e304WmE0XGWOU0MBrJDD6JIUnD1HUf5ZS8Rm+1iCTpCjqfdHJxuXbQp7Wq6ih82ZKJ4M0evhf2Nx1HpTseNuuptYd76G69uv0pYIgCMJyIUKJIAiCsOwg8Bx//hs0+Mh/UjoR1ZdexOHr5KyS3jveTxa7G1GB/pPaI0KJYEQ2k6FzD3ycpg593zDTaDWBLJW6Dftp+9v+SJ077SrWFlPPakmEpikydob8/S9RZPwsZbMZcrVspIa+K9mvyOZtZoGqGOh+Ew8O0eyF71F09hQlo5MseiDrJJNO4Be0XzSZ1f9sZLF5yerwkd3TSY19d5On+Qr1fQMFx5+n0UP/sEgoQTvghu7bqW3nT5Czvk9fKgiCICwX8ghCEARBWHFQjjN94hGKTvaroKJAq01BWC6yWcokopQMz6n5F9cXCusCdeyzqSSXBp75xl/QwA/+hSYPPchC6uDD/0HH/+d3aOy5b1B8dpR/txjoSuNs2Eyd+z5IfTf9OXVf+RvUtOmN5GnZT3ZPN/uL4GX3dPGyli1vpd5rf1/97kepoes2FkkKYbY42L/E6vTpSwRBEITlRIQSQRAEYcXJqEAFgcj4S/fnleYIgiAsF+lkjObOv0Bjz32NzaUXiyFZzoAbe+6rLOQi66RUzFYneVr2UduO99KG6/6Qtr7qH2jbnZ/k19ZX/SNtvP4PqWXbO/TskKUz6EwslNST1VanLxEEQRCWExFKBEEQhFUAApIIzZ56iiIT5ygdj+jLBUHIw2Qmi9WhgmeL+lqMXCsmm6VUNEBTh7Vyqwx7iuSgfgclesGBQ1ySUzpoB2zjDjVo66tlgzRpL/W1xd7AP9NaBS8GpsFmm0cd2ou36RBI8D7qoOtLBEEQhOVEhBJBEARhVZDNpLlt7+zJJyk+t3Sa+3JhtbvZUFMQVisIoOFTAs8MFY7rS4VygQ9JOhZiAaRYyRVfm+bGKB6YwDf60uXDXtdLbdvvo64rfplatr6TPK0HyFG/kQUWQRAE4dIgZq6CIAjCsrOUmetCPJ3bqfeOn6KmnbdoLVJrzFJmrjCV7b75veTt2a0vEdY86lYI2QTwpkBGE/xK5sFtEgfRuF1a4pYpi8yoeJgC/S+x3wkC7EWYTGTzNJKreQMLHbmgdXUqFqRMEkF74XXhvGjYci2fJ1anV18qlAtK/sJjp+jkFz5MselB44wSHU/7Vuq68d3Ucd3b9JbMy42aTWp7EpExivrPqKlj4TIdR91G/eeCIAjCciJCiSAIgrDslCOUmK026rj2rfzydu3i4LKWLCWUIBDquvE+te4d+hJhPYNuOOlEWBM9lrhjwu/EZ4d5foVGTnK72YWYzGaq692n5vZbuL1vLhBIEoFJFkuKrcxsdZCzuZd8W67jrBKhMiCMhEdP08kvfphiUxeKCyWd2zWh5Jq3XCKhRBAEQVhJRCgRBEEQlp1yhBLgbttMXTfdx9kdRk/eq0GEEmG54BKNqUE69bWPUHDwmIFQYqGmHbdQ3+t+iQNvYWVB6U18BsLWx2nuzDPsk2SIyUSNW6/n60LznlfpCwVBEIS1jHiUCIIgCKuO6PQFCvS/SJHxM/oSQRCE2gKvF6u7gZp23qwLssbZaxabk+p69oq4JQiCsI4QoUQQBEFYdWTTaQoOHaOZ00+x50PNgHljMkbJsL9omr0gCOsDi8NDzbvuoJZ9ryF7Q5taslgsMVnt1LL/teyZ5Khv1ZcKgiAIax0RSgRBEIRlB6IEBIpsJqUv0UApgtnmJIvdpS+ZJ0tx/wQFBg6xYFIrUGsKESabTqgvpPJUENY7uAbZ65qp87q3U99rfpG6b3oPNe28jRq33cBleFve8NvsTeLu2MaiiSAIgrA+EKFEEARBWHayqST7NWTSi7uAIEhxNLSzJ4n6Rl+qAWPL6MQ5mj31pOYdUAthQ38LdCd55RtBENY36trj6dxGLfvuoo7r307dN79HvX6MOq9/J7VdeS95u3dJdyFBEIR1hgglgiAIwrKTzab1riEZfclFHL4ODkTyTVuzlAhN09y55yk8ekZKZYTVTzbLWVNLtfcVVicQQzwdW6lx+03UtOs2quvZzcvgZSIIgiCsL+TKLwiCIKwYEE8sdic5m7rJ1dhtmFUSm75Ak4e/T6lowFBoEYTVArqopFNxSkUCaqrKXBUEQRCEyxURSgRBEIQVA0JJNpMlm6eJ6vsOGD65TUVDNHX4QYpMnGOfE0FYtXBGSUb9U6S0y7ixiiAIgiAIqwgRSgRBEIQVJZtOktnmoLoN+zVTV9PiSBJiSiI4TZOHHqT43Li+VBAuQ9Tcdvi6yGx36gsEQRAEQViNiFAiCIIgrCicJZLNkLdzG7nbNpHZ6tB/Mo/m+zB3+mkKj5zgsoblxO5tMejCUxvgs5IITNDc2edo7Lmv0eAj/0Xnv/N3dObrH6WBH/wLDT32aRp/8Vv889jsCGVSCf0vVyHZLGUSMT4eaLfMr4ifUrEQi1uCESYyWWzq/+X2SxAEQRBWM6aslh8qCIIgCMtGeOw0jT79JRp56gv6kovUbdjH7Tebtt9MFx76N5o4+IAKumf1n17ErALMtitfT53Xv53qeveqT7Dyg02URcDr5NRXP0L+s8+pr4P6Ty6y6e5fodYD95CzsUtfUh3ZdIpiM8MUHDpKkfGzbFCbCE5RMjTD3XzS8Qh7sVicXjLb7GR1eMjq9pHN28SijbOpU43RFeRq3sB+LrUA68Q2cDehBdg8jfwyF2iDmgzPcQlUZPwMt2/mbWeT3flbCZM6LGb+e5hgOtU2ezu3k6Opmyy2tZ9FgeMYGj1FJz7/ITU+Y3zsFwKRpOum91C3mu/O5h59qSAIgiAIqw0RSgRBEIRlp5hQ4u3aQR3Xv4Par3ojtwLu/97fU3TqgmFWAsQCtO5svfJesrl9+tLSuaRCifp4jc2NUGj4JAUGXiL/+ZcoosahdJ8VE5ckOX2d1LD5GqrfeAULRNguLK+G2OwoTR97mEUPNSjaQpOJ6nr2UtOOW8he36otA2o/UrGg2o8TFBo9SaHBIxQcPs5CgNbdxQgTWZ0ebvtc17uHvOp9cZyRMWQyW/XfWXusFqEE5046FmLBEccuHY/yvMum4mRx1bHoaLG7yequJ5urQes4JZ1dBEEQBOEVLH+s0L8WBEEQhGUB2ROhoWOcVZGLxeFVAXQf+TZfQ1b1daD/Jc52gHdJLul4SP2+h8UCCAi5fiZLgnKRVIymjz1C8QKlLY1brydPxzayqoCyMrCOJEVnhmnq8A9o5MnP08xxtT4EzpnFgfNS4PeTkTkKDR+j0MhxFYlnWICwqFd+iVLpxOfGuPQH2xccPKLe/ziFh0/weECMcdQ189hy16G5EfKfe4GGn/gcTR78DgXVtqQifg7Gi4H3ivvH+ZiHR09SRgXrEGCsKjBH1gnElLUG++mEpmnqyA94rqoF+k80TGaLGt99VK/GGCJFLWFxJBqk6PQQRScH1HE9TLOnn6KZk0/Q7MnHeQ5CHAuPnuKfhSfOUcI/wccSoko6EeXtM1ms6tBXkK2VTlGGM6TCuoCm9l2db+gENP/C9yacs+Wet+sNHi+0U8d4iYAlCIKwEohQIgiCICw7xYQSPNH2dG4n36ar2RsEWQ6xmUH2usgDQkcyRjZ3A3l7dvGT8bJQf48n6zNHH142oQQiSWxmiC788JM0/uI31XpGOfCpFgSzEDXgcWLzNnI7ZQS2lYDjMXf2WYpND3KAzajY1ayCZN+mK8nR0M6BWnTyPA0/+XkafOiTHHxX6pmCLJ7oVL8alxGq37CfrA53xdu+mlkZoUQT5hKBSZo784w6Vp+ioUf+kybVNkB0RLkX/G641CsWpvjcKEXVcQ+PnOQ5MHXkhzT58oN8fCx2j5r3XhbhyhWzUhD01HsGLrys3kvNlUSUM1mQtQUxBnMApVoWG97bWgOxRJ3LiRivJ5OKG7y0ucr7sdS6cF3B36STLNAufqXUKKj/lkXg0bskqeOH6xKubemkGrdYUDte8TDPKWxbNqntE4utmFdqW/Bf7bdJEARBAFJ6IwiCICw7xUpv7PVt1Lr/tbTptb/E3UBmTj7OXiWBgZfVT/M/olC+0LjtBuq94wPUsOlqfWlpIOhBlsPxz39Iy3IwKB2ppvQGgRYC0EEVqM6efJKDHgRhtQQ+JfV9V1HP7e9nUacSwqOnqf/Bf+BSp4vih4lsHh9tfv2vq/G9icLjZ2jkyf+l2dNPc6BW9X6ogA6+JW377+ZtdzZ1r7kgbyVKbxBgTx16kMZf/DZnBiEzRFtvGcdLHQeIjjj/GjZeSW1XvYGadt1Wlq8MzitkKF146FMsMJDJrN52QTaE2cxC6JbX/xY1bLmGrK4qhCIWNhJ0/nufIP+Z53h+auVoF+cT9qX9wL3UvPcuste16EvzQaYLRMix57/B+8DbPo8+Ls177mKzaWSz1RJsN8TD2VNP0OyZpyk2NUgpiCML541+juBYwD8I1yWUyDXuuEnNoV7tGK2x80gQBGE1IBklgiAIwrITnejn8g083c4F/giets3k23odm4CarU7OKuGMDxUE5qGCJAQzKBGo792vZZWUGiiooAiZKgjoksFpflqbS8UZJeq94eMx9uxXaebEYypgDfO21ppsWiuxSIZn1HZu4e0sNzvDMKNEga+R3ZNQQT4yDebOPJtn+FoNeBqOsip360ayN7Rx4LyWuKQZJeq9IcYMPfYZmnjpfhYjEfDnrrNUOHMhGVdzY5ozidCS26UCcZTDlXJ+8XmYTfM5AA+cTDLK5+8rL84wiXDZGLxr7N4m/S/LB+JQcOCgOte+QhG1rdxtSb3gyTL/wjoat9/E/xY9P/RrAkrkAuee59KkyDgMi9Vr4ixnh3k7d7CwV6v5moqFOfsHx27k6S+SX52Lkcl+3m5k/SwaO2TM8NiFeT9xzCHGzZ5+kqaPPqyO+xl+z2ImzIIgCEL5iFAiCIIgLDswZ+WUfBUM5IKntJ72LeTber260bdx2j+C89jcKMXnxvXfWgynoKsAx9WygZy+jtKFAj0oQiCLgLCWQgkCmOnjj9Dkoe+xGFAIPGWHwNGy+1XUdsXd1LL31dS8+w5q3nkrNWy+mvcH+8elRwWC3iz/PKh+nOFthTEnlwaUSCGhBMIOAjJkxYRU4I1yioVg21H2BFNWmMvWbzzAJVBOn2YwixKQixkqBiATQAWB6PDjbunTnvSvoafhEILQDWjq8IMsCuQev1oJJVzeNTvMGT8IlnF+GWVHVQLPvfAcz2G0f3aruYpju5RXhsliUftn5b8PDR2lTNpgHnAmSJyFUYea55UE9ixGqTEeefoLFBg8rMYZWVsZXs4v9bXVWccdsuB7hCypYuBvcC2YePHbr5T8IStHe8XUgKTJt+U6crf2VS2UIIkbYzN58AGaOPgd8p9/kc9BPpfVMcV+FAZlOloZDgQxHB94DUFQhi8N/GEgbK018VEQBGGlEIcoQRAEYVUBsaReBZN1PXsKBpOcsq4CDJhTomUtAoiVBIFrcPAoZ2BAMDECQTLMTFsP3M3tkDtvfBd1Xv8ObnesvfC1eqmf4efNu27nsiQjEAxivxEkY72cvVATslyShK42yeCMvkxhMnEQ1rLv1dR183u481DXjffxdnbdoF433aeWvVd9/U613bdxoKp2WP/jxUDcQeec6PQFDkbXEhzIqoCVg95ySl/KgMvH5kZo/IVv0eShBznjYVG5SA1ACRmCb7z/1OHvs7DGZqxFMbGI1rjtenK1bGTB0whsb2DgoPp3WF9SHhAyYCg8e/oZTYzKGWcWozbso4a+A0VLbl5B7ReOGYSd5atG10qFghcO0fjz3+AyH//559U5jHOs8nVivqFcCEbPkYnz+lJBEAShFohQIgiCIKw6UIePjAVPx1YO0o1Aqv3c6ac5qF/pgBsGq3PnX1ABywkWAnJBmRCeoCNzZMOdP0ft176VvF07ObPiFUFB7Sc8POq6d1PH9W+n7lt/nJp23kp2r9aBJhcEx8gqgL8BshiWDmRLg0Unfi8VwKn1IpsApQetV9xDva/6aX61X/1mLpXydu/iF7KB2q95s/rZT1HP7e/jkgebq179ufFtBkozIpMD3NFnLcFCSTKu/kV2gHEAzNlPBeb00mS5PMN/7nkVbH+dDVwLiYTzwtz88WnacTO3fsaxQeYSSlKK+YTw/JobpZGnv8QmwlzWswQQRyCSICsLoonRfmJ8/AMHdY+gUltla7AwMDtCMyceZ4EgzwNG7TNKUFr23MWtxEvKWFGHKZtS78PzfnmEEuwzyg5Hn/0Km+xCJDK6TlQKBCFk5aGjlCAIglAbRCgRBEEQVh0mq43qeveogOsGLisxAk+9EcjhiTeEitoFHno3iVLJZth4NjR4tGDgj+CtacettOHOn+WylaW69eDn6A7TfdN91KgCXC3gMxBL1D7D+yWG1PsalV4sBOtFycGGu/4P9dz2kyzuFNt2lFFhu/te94ucEWQucOy4tGp6sGiJ0loER9CqxojFkgpA5hK8SNClhkUSI3GMxS0nG3227nstbb7312j3j/8N7f3AP9Len1KvD/w97Xz3R9kM2bflGhVkNxfcHoglCPAn1TmG8p5CoswrqHWj9AOZR8hAKiRURCfOs/gCwawc0DkH2SRzp5/k8y4X+B1BYG3cfiNZIdSsAjBm6DqEdtzI0EF2jlqq/dAAiIvIqsM4Yn/wwvGE2KoOlP5bC1DLICzDW0jrVCQIgiDUArmiCoIgCKsSR0MH1fcd4CfihUDgOHPyCfbUQEvNakEwYrKp4K7kgAOeHlHy97/IJQVGT6Th29Cggre2A3erfTIupTECwSuC3c7r3qYCoR4OnvLJUnRmkEKjJ9hnoZYg6MJT+d5X/Qw17by5ZM8WdHZB4IbOKQ5fO5ZoP8gB2w2PhXWFSessBCGwEiAIouUv/H4KAXGiYdOVtONdf0J9d/8yNWy5Tssc0bM7MB9xbrVd+Qba+pbfp033/jqXeBULspG1FLhwKM+zxgi8v6d9KzVsvqZg6RgywCCUoASn5CwO9XuRsbPcTSoeyBfYIDBgfR3XvIWFyUrFqFoDMRDbjJKbJTNoIDTB7LZ9C2eTNe95Fb8a+q4kV1OPJhrrx3EetNp2qp/hWiEIgiDUDhFKBEEQhFUJAh2k8bfsuZPLP3IDBCab4eBt+uTjFJ0e1BdWiHp/BJlWu2fJjI95spkse23ApBaGjEbAcBZBI574qpVoC0sErT9drX0q+HszWVXwZ/T36IITGj1Z1tN5ZHQgWC2cIWAid9sWar/6TdS47UY1HuWZbuLYISPIxZ1CjFvMpiIBLiMpav66RilvFmigzCRw4TDNnn2Wu74YwWUne++izff+Onk6tvP8MSx/UnMdwgh+H62gt7zxt8jdurlgBkgqGqSgWndk6oK+pDgQHFHig3IQY4GP+HwN9B/krLBSQDchCESBwUPqu3xxBeUnjVuupfqN+wuu81KDcwzZZhMH76d0qnCLbRwLGMZCuNr3U/9Mu977V7T59b9Bm173K/za9rYP0+73/R0d+OB/0r6f/hfa+NpfIE/XDjLbXWSvb+drzFKmtYIgCEJ5iFAiCIIgrDAqbEQwZyCE2Nw+TqWv69lbMIhDsI+AKzR8jA1Oq4GLbvBk3UiUMSKbpuDQUS6DQClQLngvb89u8nbtKlhCVBS1HfAt8W27gZyN3WRGtkseWYpODujtlEsrv4EZLsoqCvmaoGwBhpjwtOBMklLHYx51PB0NCOA2atkMBkBYgliSSa4/oaQSkJkADxzuHGUQcKNUw9O5jUU1V+smTaBa4rhB0IJY0tB3FZsMw9PESFjBOQYxLjJ2hoP/JVHrhUhSv+EKcqh5awR3Vxo7zX4rS2WVoMQMGSjI3NJKVxaDawO68zTtvr2okfClBsdqTu0fG60a7aPaTggcnde/k3pvfz+17HkVZ9DhvHH4OtnXCC9kjKAEDh2uYFLbfuUbaPO9v0Gb7v4V6rzh7UuWxAmCIAjlI0KJIAiCsKLgBh9BntGNPgIgZ1M3te5/DQd0hdLpE/5xFZC8wIGXiqr0pcuMCnzSyTgHr3jibhQIwVyxTgUxzuaeJYPWQqCUwdXSyy2FOQg0IIlWof6xglkteajAkz1dDANUZJNsooZNV2nbXSHwVUCQXEgoQRlCKh6iTKo8Q8/1SmTyPEUnzmlzLQ8TB9bI/kH7YS2jorT5BjEPwpgWpO/WDIYNwPyKqMDfSKgwAu9T33cF1anA30jkZO+OuVFuU43uL8U8hhLBSfKfV+f36CnOrMmFy/Q2HmAj5NUikkC0DA2f4EwcQ3FJXQ8c9a3Usu811HHd27RSpboWzYukEOpv2H9GXRMbt91AbQfu4Yw7d1sf/0wQBEGoHSKUCIIgCCuKyWplocQwQFA3/8ioQGaDp3NHwawMZHMEBw+z50Ey4teX5oP2n5xJwSUnxZ9iLwXeI62CVphcppPGT9kR0ODpMHcAqRQ1BthvPGm2eZsMA6JUIsK+DdVm1AAEtd6uHQUD3HJAVkkhbxOUDEEsWQ4T2rUGxAFkc2jdUvLLpXCc0CEK5Rsw1FWTRPtBiXCZW+sm8qlgHRkMRnMMXjyxmUH2likVZJXUbdhPdjUPjIA5K8QElKdkUZpiAPYXbXWRUZII5vvwQDhA1haEhpp3fVHDgOsSSv8KibSFgLgD7yCYFhvBHa5691IHOmCpaxuXF5YJxGMIZNLtRhAEofaIUCIIgiBcArLqf5UJEzAHdTR2UfPOW1VQ0M5PwI2AMSh3nxk5gehKX5pDNs0p/1x6UmXmCQI4+CbAYBOmskbAO8Bej6fE1afFI5jSSiPyA7asWj9KM0p92l8MdNmAGSvWVS3oqKKVQhgE7mr8IQAYZQgIi0EWCco3MN+MgICGsgz42VQKhACUuWHOmo1ES3W84IMTnegv+dyxun0s8KEDkpHQgGOPNr9TRx9igTM3qwTrYQ+iE49xNouRSAQx0rflWj2bpDyBaGlMZLI6yaLmsKkc0VBd68Kjpykyfo5SBm2VUd4Eo2RkAEGUrP12C4IgCNUiQokgCIKw7GRTiaoyByCOwH+As0ocxqUBCKIgkswcf5SffhuBjBKYhyKrBMFMNWTSCRZnktGAWrdxsI8n6ggWawHS8u2epoJPnrn8JjCuf1cNeIyO24PqbxEgklhcXr0URKgUiHEQFNLxiL5kMe6WDZxRgiyFaoAXBgJ4q7OAr0xkjud8JlF6uRS8NRq3XqfOA+P3hHCJ8pvIxBl1jVh83kIARPvr4IWX2fg3D7OFfOq90ZIaAt9qAdcYdAnSsknyrzMwYYV4BMNblNYJgiAIqw8RSgRBEIRlJ6UCPARElWMiu7eZfJuvVYFc4TaYydAsBWD6eP6FqoWQpYAJaXSqn7IwI81dl8nEgg5KDlBWVAvg+cAZGlxakQ+C6HQsZPjUfcVQ42DiWw15Yl4NMQhy3CHIyDBYayPtaDI2TS0Hq9NDrlbNSNQInMfIXCrZC0cBjxp4nzRuvQEbqy+9COYrztupoz9iU+R5OGNLrWvsxW+p5VOG5zOyMZq23chZMJWTVW+dwf/z19WTZWErOjVAyahxGSAytmC8W4usLUEQBGF5EKFEEARBWH5UkFNtqQsCwobNV7FZJcwnjUBmR2xmiCaP/ICSkbllFQ2QlRL3Txiuw2SCt4qbbEUyQMrFYnVwhgY8GYxA+1GIJVLKsnJg7FOxAKUTcT3wrg0IurUSjvz3RCYFhA0IiVVjQrci9V4NxgE8PGUS4RlDr5BC4LyF70nTztu4w4tRCU5GjVvg/Eua349ufIqOSHNnnqXQ8PF8M1R1fsGXBQa0bm5BXPk5hnIflP3wuVPlNYpRhygyNcjXBsPMG7XtyP5xt2+VTjWCIAirGBFKBEEQhMsGBIToxuLt3K6+M85SgEEkzB/hV4LAblnIaiU88AQxDK5UwAkxB6UQJnNtgiE2lYTpbYEylkwiwmVA2K5qQFtZi81pGNCWC0xo2ah3nZQXYC6gExKXYtUiownzLJ1gE9e0Or5GoIU2Mo1qVXpir2tSr1ZDc2WIgsgMgwhZDhD46mC42nelsdCnxi02O0zh8bOvCJzIJpk987TuXbJYjIRIAk8S3+bruCQN4kPlZLk0kNdRg2MGgSw6eV5dh9R2G1wbcG45mzeweFTddguCIAjLiQglgiAIwmUDd2RRAVd931WFs0rYIHKCpo48xMFWIf+QamCvExUQc4cdg2AIZo02dyMLBYXMZ8tGBVUovylUyoOyDDzBrnZ/EcjiVQuhhLuF8HtVIZSosUY3n+ljP6KxZ79Ko898Oe819tzXaPzFb9HESw+U9Jo6/H02R61WVMoDcTaCbaOAWx0/mPry8TMw5DUCQTfmGeZxIY8feODgVU1WxUIgaqBLk+H7Yd4n4pQq0lnKCIguKDNp2XsXORraDEUYZI2g/W+CMzGiLJyEho8iVUr/DQ3MS5jXtux/LZcJ1Wq/a4M6YukkRacH87NgdJBl5vR1kk061QiCIKxqRCgRBEEQLiucvg42b/R2buPg0whkksydforT9lPR/K4TBVFBGIJZCB1FyaZVkK0CxniIRZM8dFGjVoLDPMhQKdQiGU+v8VS8lNKbomUhGNIaPeiGaKNlV1Re0oD9is+N0tCjn6YzX/9zOv3VP817YfnZb/4Vnf32X5f06n/wn8h//qXlyzgyAOVYyCaAEGEkFBjCwkSM0rEgB+BGoJxFy1yqzTzDnEWL4UJlIZlUrKLuSnhf39Yb1Hm7k6wFDJnD41oLZBjXQjSJz43z8V8It8ru3E4te+7ksSx0DVgJcC2AQBL3Fza8hWCETlhmu3EJnSAIgrA6EKFEEARBuKyAkOFu38wdIzT/j/xACYJBPDBBU8d+xIEX5bQdNQK2oxzIupZuBYrgDU/407EwVqYvXYiJW6yazDUO4hAUFggMIZCgLKIU01wWU6oQL0oF25LBq0CQXyuQGYKSKwTwJb24nENt01KC2EqjjhG8M2Cimlt+Mg9KTyBs1AoIJJwJVKDEi4UAdW6VC4QclAj5tt9IaPNtNI8hiMGPJTh8jPz9L+Vn/MBDxddBzbtfRY7GjtIFp0uFus7gmgAPF5RMGWH3NmliWQ0FVEEQBKH2iFAiCIIgXHY46lupYfM17FNgshQOONB2FOn7yWiJngosROD9lhA48KQ/neKsEiMQBMFPBaJOLUGAVSijBNuEwBrmlEuB0qRCpQE1RW2Ltj1FMliEgmDs0GEGmS9GfheAOyE5ayeUQHxAhkq1rYYL0bT9JvJ27eK5nAsMa4ODh2nmxOOcUZILsmfqN17BxrBLnqMrAMSsZGSWMsWELXTCWqaxFQRBEGqHCCWCIAjCimKxOssOHBDMORu7qfXAPRxwFSqVSYXnaObUkxQaOVmSgFAqWtgPYYK/MEQr4altMIcn/eYCT/o1ShQkWFQp8XerYPnXsLaBOALxgEuECsxf+L8sWSpWLsUyl1JJ7kjD21TBHLJ5G1nkdLdt0pcsQL1fYOAQl83lGcaqffR0bKOmHTezYLIayWbT7N+STkIoMT5e7P9So05YgiAIwvIhQokgCIKwoiDFv5BBaWFMXCLj23Q11fXsIXOBjh94qosn0+GxMyWVpNQWBJq1FUo4IK51UCysXrLwKIly6ZJRRgnMjSEyLlUqVg7IhoJBaiGTVC47S6NLTGXCI4Sdug37yKvOW6urXl96EWTQcGlUjtcOssiQTYLz/VKVreDs5RI6vEoRPTNZdZ1RxyuVxMVHXziPiQUSdClCiZ8gCIKwupG7LUEQBGFFQfBfSVcUZFagvKVp1+1k9zZrIoIB6BgSGT/L/gf4HQSX7G1Q42wPQag9WRb7IJjkgy46Vr2Vc+28OjShxF5QKME28fZUkE0yD7q+1Pfu1bNKlj4PsZ8QV9Aa3IZ2wJcKtWkWh4vHQw2MvrAwXHoTnjU2VFbvBf8XvB9ffwRBEIRVjQglgiAIwrKCJ9Do2FFKN5by0J7QNm27kVPyLQV8GmC6Gp3s56wSwB09VBBY83KFSwD2JVvrlrarHZOJy6vYm2LXrdS86/ZFr6Ydt1CjmgON224o+YWA21HffskyE5YLGBDP/3/NUOPNGRRFvH+qBeett2sn1fddqc7HAp47C3A0tFPjluv5by7tMdOuMZxVUpJQktKEEoPsHwZlUrj2XObzThAEYT0gQokgCIKwrEAkSaEbyzKYhyLgcDb3cPALz5JCT31jc6MUGT/DvgpaRklpT4hXG/BtgGeFIRwzq3263DJlltheBKg4xpvu+VXa/RN/S3ve/4lFr90/8XHa+Z6P0Y53/3nJry1v+l3ybb2WLDX3iqgu02I94WzqpvrefdzFZik8ndv5hbKVmqOOV+GsnfLJFHgvyFkQXbiVc41NngVBEITaI0KJIAiCsLxkEDziCesyBZAq0IbBo7d7F6e1G5EMTlN47DRFZ4ZYKEGXkLX2VBflF2a7q6Qn9KsCZC6YUXZVnbBjtjnJ5mng7i+lvuB3wS11ayyWIeC+JN2E1gDafHWW5NeRSSZ0n5baX0NwzBLhafXelXmuCIIgCGsTEUoEQRCEyx57fRv5tlxH3s4d+pLFZDIpivvHKTR8QgvQbEh/X1sfgey/gk47VT6tNlvs2vss8/ggq8fiQLvjtdMqNZNKcHvYZZIELwnzXW1S0YC+ZHmIzgyS/9wLFJk8ry8pTHjkuDp3j1MyNKMvqR0QSFKxMC4S+hJBEARBEKFEEARBWAPMmz3WbzxAVneDvnQB2SwlAlMUHDzMwazF5qLlzSjJUjYZrflT6lQ0WLh7D0pY1D5VK3AgQwOvWhqEGsIZJeoYrCnBSh33dFr/Ohe1v1Ybd2hazSIdewpl01o5igGYF+hSVY0gh6wbbgN85tmSMnDQBcd/7nkKjZxQG7gMgoaIJIIgCEIOIpQIgiAIawIYPnLbUc4qyS/nQNvRyMQ5ivvHCB1zTKYcoQR/guCdX9qiQmjdcxx6mYvBL2ezlIwGCgablYKgEkKPEciSQQBrrlLggIknd+VYahBKAPsPg8tlCW4vN9R4IlOHRajcuXcZAXELJTNma+VzBOdh4PyLWjbJwnIaPvfUrWlOSRTmEUSS4OAhSoSm9aWCIAiCsHyIUCIIgiCsCeA9gu43vi3XktVVpy+9CDwO4oEJCgweJhMbuuYGqyqQ5QDQlheo5cJCiQ2lI24O7nLJZjLc/SKTii8OBKsAXYNgRptJGwslEEmsrnoeh6XAdiFrYLnBeiDsYDwENU+Q8VMjEQq8kv1Ry2IfNV9RfoOXIZj7yCZZ4hwpRDoWIv/Z5yk4dCQvOwpGp87mXvaQySURnFZ/c5RCIydxgulLBUEQBGF5EKFEEARBWDMgqwQtR9Ehg59ML0QFgPBemDv1JGdd5JWWqOAVbWjNVjzxX+LjEU++1d9zBx2joFcFcqmInzIJlN/URpBAa+BU1F+wVMFid7NAVEpJBPwnMoUC4RqCbeaWxjXOrFk/qHkGYQWlOnnzLMveO7Ue30wmqeZYhF9GcEaJtcJuQeocDI+fobmzz1J0elBf+P+39+ZRjuXXfd8FUNhR+9r7vsz09OwLh0NyuM6QtCiSMiOGthbLkuNIcv5wcpKc4ziRYtkn5yRHPomT2KEixc6RaCncN4mUuAyHGnLI2ffpnt732negUFhzv/e96qoC3qsCCqhuVPf3Q4Jd9YACfu/3+71i3e+793uXifftsRbQaAVdeQ0iMyk9fEZmzjzv3/mp1YEI1SThlBBCyOZCoYQQQsjNBQGgl9iwASBcJAb2Sf/dH5EAWr9WvC8yHNIjZyyzxK+EpRYQLKJzTjjVi2/co8vgDr+VyeSbl01RzGcln56W4qJ3AIu78eFYe01zifeykhjS0mCfhZPdlrnk5WuCrA9kZTSyl6vQ/YrsJT/xJRSJmXly3ZTLJs6Nv/FDE0sg8KxC9y06V3UffJcJndaVqIIcMsIuvGLGrni/1qX6GsRocc2VLcOKwiEhhLQ6FEoIIYTcVJDF4ZVqv1HCiS7p2v+QtO+4U0IQS1YAo83c7JhMnvyJ5NONddBA5kasa8gzgEWwmZufND8FK79pAuimkl+Y0XPwDorbkl2OcENuKZBZEbDA21sAy82N+xv8bgC8l2Uc5f1LvDZyvULMmb34qkyf+pmV0awiEDBBqH3XcRNJ4ii/0WurEggMC5NXZfzNp5zrqtXEEj2PYDDks1QoacpZ6VG5uPnZXIQQQhqDQgkhhJCbCwJBBBdNAt4jEQ3kBu79mIQT3Ra8LKPBigZb8PpoNNMD2Suxnp2eY0d6PcxjczMjVn7TDHIzY1JIT2uAWJ0JgvIMCERtiQ73CLkVsMwlZJREkrqNva8RBN5V2RkNUFhMW5eZUiHrHlkG4wmixKvOfWaePfOTMvLiNyU7M2wZKyuBGJTaftSywSKpHol2bTO/IS8KmWmZvfCyzF15u2kipC/6u6NNrytkt9TyOwrleCj/83ytZdTkpJBLm18SIYSQ1oZCCSGEkE3H6vJv2N3fgPl1dB96VJLbj1hJymYAQ0vc9bZWqVXlN44hZmb0nAWdjYJAE+UKMIjVb9yjy2AMkfY+E0vILQQCdd2/aHmN1sJeIHMJnh3NKvHCHsPD6/0gyNl44h4tuNegmJ0zE2V4kzjZLyt+FyALIxw1E2YTGfS6QmkPrl3sa1zPK0H5Tnbqmoy99teSn9dxbrKxq3XIgvCxSnD1ZknYMkNlj9eXigVr8V32ydYhhBDSOlAoIYQQsqmULIPD6X5yo0BAF+3eJj1H3iOxru0awDT//+4Q0EU1oEPQWN1BB5QlPXzKfBUq76DXAwLB4uK8pK+dNI8SLyCQRDoxlnb3CLkVgAAHsSCc0uA75N3NCPsL2Rp+JVl1US7r+437tuCFiSv2ez37DNkTMG6deOtHVvZWeS1AcERmVufe+/R9nUyVcLJTkkMH3YytahESPj1TJ38i6dEzUvLx7KkHeArhfxsGwlY0aUJJtXiq6LWMOUDWDiGEkNaGQgkhhJBNBQaGMDaFgeiNBHd3kVWS2nFUQjA5bTIQY1Dig6wSvy4gmfGLkhm7YJ4PGwWB5cL4BVkYO+/rRRHr2SHRjkHnTvYWAV4OmEPPgHKLgrKupu5zZFvomiJbCFkXXiD7Izc3KoVs48E3SlkWZ4YlP+ft3wNTWZTGQAyoFWR9zF58zbxJqkxMISzEO+w6jffvkVA4ZodD4bjEe3dL14GHnWurIjsDHh/ZySsyffo5WZwdMwFiozhCZFr/bVwosYySeErXKo5v3KOrwbhRPtTImAkhhGw+FEoIIYTcskBA6Nz3gMT7dlcFW43iBEUd5q0Q8invgWEsOnQsTF5GROYerYeyeZxMn35estPDnlk5EBqS245IrHu7b3BWDyZcNHmuvEDQjTIOv5KSrQi8b5DhgXVrGroWse4dNl9eoOwmO3VV8j5ZIPWAMp7sxGXbt14gc8mEQSuJWR8II5mR0zL1zk89s1SQJRPv3SmD9/0dM3W+vu/0X4iQfcc/YllbVa28Fbz35Ns/1vc/I8UGPFogROZmR6pFnA2wVHqDjJtgqHrMYFE/C/N8I9pzE0II2TgUSgghhNy6aMDVue9+6dh13HxLmg0yIjr23msdOzxFinJZZs+/IrMXXrOsmnqBMJKduiJjr3/PNysFn50cOiCR9uZ0vIE/hAWtmw2CYn1sviSz9Yn373bKUjz2mCNGnDU/nI2JcctY5hIyHnzKWVDeZaJjjUA0mjn3ku1/LyKd/dJ16FFJDB60UraVILskObhfOg89bIKaFyjpmTn/kmQhRLYAEBmRbQOvFb8MIJQ2IWsHZs+EEEJaFwolhBBCbmkiGrR07LnXMj+aDQKjxMB+69LhGE9Wg6Bo6sSPZfLkM/Wl95dLsjh1VYZf/KYGsOe9PV4CAUntuEOD172+WS11AwGD8kXTgagWRtlKJGH7ph7iPbsk1q17zCerBIKBedigpGODoHXt7LmXTZjD3qsEn422vfANqQUIONNnX9THC1JcrBYFgpGYpIYOS+8d79O58fD40X2IzJX+4x+xzDCvzCOU9UGIQdZWMXdjS/s8wZjborpeO6x8yAuU+UDYWpy65h4hhBDSilAoIYQQcksDjweICeiqEU74d+sIaJCD4AZdLhyxoAb0dcjkgBElShK8gMAxd/WEjL36XZk+/fOaxBIEmemRMzL68ndk4q2nnWyUip9z7l6npBuGtRpEI+2/JvA+DWYe1AoC941k0tyKIHcG5RhmTlrr/nJB1lCi32md6wXaRs9dOSFzl97Y0No6++20dabJz3mX8KAEJt63x8SeWkCWx+y5l2Rh9Ky+f7XwAg+Szv0PSrx/r3ukGhi9QuBs331cIknvz10YvyizF141D59WAOubGDrktFD2WGeb6+FT9mhmW2dCCCHNhUIJIYSQWx6kwnfsuUdSO+7U7/yCVLQVjkvAr2OFD7iDjPKepAZHflklhcyszJx/Wa797Esy9vJfWRDpmSGiQS68JmB8Ofz816zkxu48ewS/SO1v33lMP/s+DcpqbAus7wMjzGIuU9V9ZDMoLi54nyepC6x1YuigI8Z5BN/oLAMvkMkTf2t+JfWIJQjcYQg79tr3JDN6Vop5D2ELmVO6vxMD+64brvpTNgFgSvfw3OU3rR1uJaFo0vZuh+7dNUvi9FzN7PXAw1byU1meA9ABZ+7yW2YY2xrCQ8DmKdzea0KPFzB0nb30hmUCEUIIaU0olBBCCLl5aCAUCGrgV2cpQr1YoDmwX7oPv9uCNK9gEwGOdWHZwB1/vDeySnDH3ftnIYBMaiD7Y7n4oz+RkRe/KRNv/tBanE6detaCShheTrz9tIy+8h258tM/l9GX/9ICV/xsJQjAot3bpf/ej0q8Z6dlzdQKTCQRXKJsgWwdkoMHLAD36ziDtrPYR+Nv/MCMUyGArAdek5sb1334jP2cZZN4iCzhRIe077prjf29DLJHFiYu6l5/xoQAdJVZTUAS/XvtekGWTC207zpuIqd3Rk1Zsvp5sxdeccqGbjY6P5Z907PLTF29gHg0f/lNmT7znJXiEEIIaT0olBBCCLlpIHMDGRw3oq0tSgaQfQHjU787vRsF/g1dBx+W7kPvWrO8B9kV6NJx4fufl5Nf+j058cX/Tt758u/r4/fk5Bf/ubz9H/9bOfPtP7TMgHza228CcwbD1Z7Dj0n/3U/4+laQWwt0NWrfedz8aCA2VAJBApkKV3/6F+aHg6/Nt8Mru0SPoUMPsk8mT/5ELj71750sp6JHJxYN/FPb75COncesTfGa6PtChEM3GpSW4OtKIFp2HnjIxA+/DKxK8LnoXpUcOugImRWg80/62jsyfeaFJmdKQcgN2RzUg3XD2nHUNwMI4k5m7JxMvPmUzF9+y8m6qiMLaAmsOTLEahHFCCGE1AeFEkIIITcNZHC0heO+xofNBGJMrHeXDN7/CSerxCPYbATcHUc70547Hte3Xv//XhGo5uenZHF62B65uQk7plGP+wpvQrF281vZ8d5fcbNj+H/ltwMoO+nYfVw69z9gXideIEsI4sfpr/0rOf83/6fMXXrds3VuqbBofiaXnvoTOfuXf2hmwZ7Btgb5KLXpv+cJiQ/ud0SDNcD74r2GX/qWZapAEKgEmTHd+x82Y9ia0XG07zpmXiXY/16Y6HPix7I4N9Y04QC+ReFEt2fJz5pgvLvv0d8J+33XCmVCcxdf13X6t3r9X7W1qxcIUWgbjtIpQgghzYV/XRFCCLltMPPTQ++W1M47mp+JocERgsChBz8pfcc+UH9wVQNI5e+764Oy7V2faVo7YLJ1QHcliGQde+9zj3hRtswQZJWc/NL/IK/+u38gr33+N+X1P/ltef2P/7G8ql+/8m9/TU5+8b+X8Te+75n1sURIr5fBBz8lnfselHANPjgQ+0Zf+a7kZkarA3+9PpBNgnKxxNB+E0nrAZ/fvuOYtO+Ez1A1pdyCtUiefPtvTbBpFvBQqdkoeQUxXavk9sO6ZtvdI9UUC1mZv3bSsstQNuXl51IFsnZyGcs6O/XVP5Dzf/1/yOz5l3W+1xZYCSGE1AeFEkIIIZsK7srCVyGS6pVwsmv1Q4OfIAQLj3T6zQBtSCMdfdJ/10c0kBnSsTX3c63l6bajsvN9vy47Hvt79XWjWQf4Oux49+dk2yOfkcQgShDqCzTJ1sfp4HSnDD74Sctg8t0DCKaz89ZeOj38jnWzQTCN7jDIMkFZDDIwLDD3yWBqS3RK96FHZNtDnzYz5PX2sfluXD1hfidOZtTqbBKMvWP33dK5936nc47+XqgHCCswtO3a/5Cn9wfKUPLpSZl48wd6bte8y4jqRse4wd9NIf1d0LnnPjN69i0tdEUPtDdGOd657/yvMvzC1yV99aQUMjNuWU3JxCxkncHT5NKP/4Oc+vL/qK//v8zfaO7ia44Jb7YGkYUQQkjNhH5fcb8mhBBCmo/GGvAiSPTtsTvhuCO+/HhQg4l7LQ0fd5s3H8dzAIEWgovF2RFLgbdnNOhEZw3HZ6TGLjJVBCwogqcChBh4ieC8cIfb7tzX6UOArBQYQ/Yee7/03/NR6b3zcTP0bGSuEHxZd5SJS05AW0Fy22Ez7kRw3Cjpa6esxCM3O+oeWQZCGUpJEPjXm13QkujaLs6MyvTpn5nfRyVmwNupa3nH47b/NiTSWVZGzBEYdQ/YGqKD0VrZBDoulKLAu8MeKEtZZx9CJIHZ6raHf8nEDd9A3wUiBbx3xl/9a5k5+4J+xupsElxzECi3P/IZ+x3QFttY6VswjHGUzX8Fjyr03OBXEuvZYZ4u62aN6TxAkJh862lbs0p/E/xOQLkPrgc/Y1ZfdK2cjj66L6ZHdG+MOMc9wJrAjBfCFtY0rb+bcN3MnH1JH887Zs+6r6be+Zm1GEfJDoQTXL+lYk7ntl+SgweZZUYIIU2EQgkhhJBNBcEGAsTU9qMWcKx67DymQc3OhgL/ukEAE01acNIWS1n3mMTgATOKXBpTo2U5MJzEXXO8Z0TPHaKAZdToMTOS1RjRbqgjYF0KWhEEa0CKsUW7Bq3dMFoadx96VIYe+IQJSwiIGs9QKZunQVus3TxbcO4rHx177pXUtkMajPub0tYKuqhAJIE4g8/Dey49II6162chwPMy6NxqmJmqBrroZLQ4M+weXaYpQomCDC0Ij/HeHbZ3YNiKzinNaMOMMcGAtFv32sA9H7UuUeuJJKCQmbbsBnRs8vLLwNpDcNn+6Getc81G9zB+l0BUQ7YIMikcYWOl6OO0v9aLW6+fw3bNrfVZloUyjyyUH5qQUS3wNCCUKPi9ht8lWLOF8Yu6TvO2Zn5A+IBgglbPEErQyQeZQDhXZJ0sjF+wuV7pwQKRDMITfo+i9A+/RwghhDROoKy4XxNCCCG3DaV8ToNL3JF1gg7EFwgKg+F48wN3DchQmpAeO2eBz8LoOclpQInyiOsBbiBkAQ9EBJTWINsC2R2W3dLk4AdZNPZYEXAtEbI5iDYlywNB39zlt8zgs5hbcI86QDRo33W3iUm3Agja56+8JZef+YKkr5207zVsd5/VedV9ldx+RPY98U9MPGtc8HIC67HXvmfdU+auvm1Bv1eW0Lro/oJ/D9ak+8hj0nfXh00cqGWMCNpnzr0o137+ZRl//XsWuK8E7wEBbvu7/1MZevBTDZ83rpf08Gk5843/yfw9ljLCroNziXfI3o/8tp7Hhyyryw+s0cLYeXnna39gQkTlewXborL9sc+ZwIMMlQ3hCmjXfv4lx79lbtwVeJoHRMeB+39Bdr3/H9YkbBFCCFkfCiWEEEIIIU2grEF8PjMjGQ2+CwuzUi4vC1EQCMLxTis1sra4zRK/9M+4xdlRa8k78tK3JT1y2hFpkB2hQbr9mVf5p55+NrIcIM6hKwvKeeClAUEAAonTFao2cJ5Xn/2ijLzwDcnNo9ONop/n/HlZNtGi58h7ZM8TvyvRjn7n+QbBHA8/91W5+tP/qJ85uXyeK8Bn7nzvr1omlk6+e3Q1N0QoAchc0TFfevrfy/jr33eyV5okljgZe4PSd/zDsvtD/8iydwghhDQOhRJCCCGEkKbgCAQWBLtCwTIQJgJu6VVzM4SQxWE+ONm05OYnZO7iqzJz7mUTTVD6VNDjVpKi4POd8q4hSe24Q7r2P+iUliS6rEyk3vEhwwOZLBACUMoiOpb8/LiNA8/B7yQxsN9KyZplnoz5XZwdsyyNzNg5WZy6Zkau5dLyfKPcDR4rfcef8PXuuGFCiYK5KS7MWzei4Re+Zsa6VdkwdRIIRQQ+TwP3fly6Dz9qpUbN3luEEHK7QqGEEEIIIeRWQP+kK5UKGpDPSl4fMBCGWOEYuLolMRpIIwsBIgBKvSBkIAthwyUxEIb0/U0kcUFmDUxG8ScmPisUjjXZhwhiVNEyadAWuJhfdIWg5T9pcT6R9n4Jp3r1XH1adev4ivmsLIyds7laeQ4Awk6kc9BKkjBfzSCfmZbsxGUTSuDrMnvxVSlkZt1n10HXLqTzGOveKV0HH5GOPXdLvH+vZZRgHZslRBFCCKFQQgghhBBCyA0DwlJ+fsIMXtFtJ5+ZldzcmBnhIjunkJ1zRCb9T1uiw3yKYASNLJm2eKf+2y3xvj2C9uNOGRcFEkIIaTYUSgghhBBCCLkZ6J/hKJuCyWs+PX1dKHGyYxxjWpRFhVPdJpi0oSMXhRFCCNl0KJQQQghpOfKZUckvjEmxkHGP3FiCoZhEkoMSjvt3zCCEEEIIIbcmFEoIIYS0HONnviqTZ78hC9On3SM3lmhql/Qf/qz0Hvi0e4QQQgghhNwuMHePEEIIIYQQQgghxIVCCSGEEEIIIYQQQogLhRJCCCGEEEIIIYQQFwolhBBCCCGEEEIIIS4USgghhBBCCCGEEEJc2PWGEEJIy7F215uABNti0hbp1H/j7rHmEkkOSfeej0nXrg+5RwghhBBCyO0ChRJCCCEtx1pCSSDYJqmBB2Tg8OckNfiQe5QQQgghhJDmwNIbQgghhBBCCCGEEBcKJYQQQgghhBBCCCEuFEoIIYQQQgghhBBCXCiUEEIIIYQQQgghhLhQKCGEEEIIIYQQQghxoVBCCCGEEEIIIYQQ4kKhhBBCCCGEEEIIIcSFQgkhhBBCCCGEEEKIC4USQgghhBBCCCGEEBcKJYQQQgghhBBCCCEugbLifk0IIYS0BONnviqTZ78hC9On3SPLBIJtkhp4QAYOf05Sgw+5R8nmUZZScVHyC+NSzM1IqZCVcrmoh1f8+RAI6n/DEmqLSyjaKeFYr62TPuE8fyMol6RYWJDC4pQzTh1zuVRYPU4loGMVHVtQx9oW6ZQ2HW+wLeE+u4noOEqlRSlkJ6WQm9V5XHDHV3JfsAKbTx1jMKJji+mcdklbuF0CoTCedF5DbjjY96V8xvYY1rCMPVZ5LSiBYMiuh2BbUvdYh65fhwRDMfdZQgghWwEKJYQQQlqOlhdKLOjNWUBeRqDr83+lgVBEQuGUBklR98jGQWBdLKQ1OMu7R1ZjQkU4sXbQr2Mt5Ob0PSB2uAF6IGA/C9EAAZ4ecI7r86UiznFWFtNXZebKjyQ9/prk08POOBDkGwE9Pz3PaKdE23dLqu8ead/2bgnH+iQUabdgH5+xWeA8Sjqe4uKsZOcuyNzI85LRceYWRqSUS+s6Yb6W1kfHCuFB5yjavkuSOtZk/70Sa98rQZu7uA4Vc9BEsFc0oC7kpiWXviZzwz+X9MTrkpu/YnOLfbRy/+DzLcgOJ3UOeySS3CEpHWOi504Jx/tsjDZOfc16lLFHNbAv6XpX7VFdExNi9HMa3Z/YJ1gDiGiVQJgK6PuHIh32dS3Y++Xnbd6uoz8LIQ7jrVwj7EW8Fue5LI7pw/ad7u8l4SkUc861xnEsYe9vItykZGfO2h5LT74phcyYXgsZ91pw5tfWry0qbdFu21fJvuP2iKZ26dj1d8EmXw+EEEKaA4USQgghLUerCyW4qzw//qpcffV/s0wLu6vsQaLnmAzd+Rsa6N7fcHA0ffF7Mn76Kzon72hIVv1/3bGO/dK77xPSu/+Tvp9VWJyW4Tf+SGauPqMB9JwdQ+AW7zokO+7/LzWY223zC3DHPD36koye/IJkZ89rMIi75xCF8KzXnw76mfq5CEqDwagF9v1H/54ke49bYL9Z5LOTtlemL/1QcukrFrSWZa1xAnes+I8GzpHkNuna9WHp2fsxy4apN5Bei2I+LfMaWI+f/pJkJk/oHOr4bB4xNr/xAYwR/8X/OBk7kcSQdAw9Kt17npCYrtl6ZCbelImzX5OZKz92BaNlgoE2E4n6D39Wr6cH3aMbY37sJZk483XdV3/rHlkGmTAQzrbd9Y+lLdbtHl0bvN/YyT+XudEX3CNi4lb3niel/9AvS1jnYSWL85dl7tpPZfrK07I4d9GuT+wBiBYQRvC5uD46d7xP2gcfMQGvHhbnLsjkhe/aPObSV6Hk1LTHArgOcT3o2ONdB3Su/76JJhBPCSGEtDah31fcrwkhhJCWIDP1tixMnbQyhUoQiEeS2y0Aj6R2uEdvLJZ5oUFYMTsl2dmzzp10S8Ff/cBd6HC8X8c7VHdwdh0Nqgu5GRk/8xUNtN+ywLvyc4LBNukYfFgDwfda1oEfpeKCzA0/54554frPI/Ml3n3YBAMIJbhrPnn+2xrcf1ly85f05xb1dW4Gyppo0Kivg1iBu++Zybd1vPPShtKRaG1Bcq2UdB4mL3xHRk/8qZ7TzyS/MKqfm9Nn1hIfVoLXlW2sGGN25oykJ95wA+seDW4bL5WAqDV+5msycfbrsjh7fsU81jpGsDSnRRsnhABk9uQyI5LoPqrjjbivqwZzktFzWtBzK0MoWbFn8L6RxEBTriOIBxBlsG9WfYY+sJ+i7TulXfdnrYIZ3i899oqd69L7QIzE3o527LdxA2RzTJ37Sxk79ReOiDF/Vfc1sp2cc8WcOZlf87ofJ/RYWc/3rhqvxbJd15Nnvy2j7/y5zI08JwWIoqsylNZjae3yJlJiLfAvMoUc0SjgvIwQQkjLQTNXQgghpF4CQQ12uqVjx/skrEGbXxkEygfS469qAInMmHqC42UQXM+PvqhB9ykLlL1AGUkC6f36b71Y6Uo+o0HpZQ3oCjrWczJ18W9k+tIPNPC87AT3dY8dQeaC3YlHJszE2W+aCNEMEDAjg2Ds9Jdk4szXnHKg6wHsRoBYkpNCdsICWWR+TF34jn1GIyxMvSOT575tJUu5OYhNKEvZ2B5wwDgRcE9JLjOsX29kXbYuyMSByGBihe5ZfD1x+isyef6vdA+8rntgzObYsnWusyxUQPRAaVpN5T/6M7n0sIy98xcyce6bkkGZTXbS3mdD4BrD9aB7aubyU7YvMhNv4QnneUIIIS0HhRJCCCFkAwRCMStZSfXfZ/4eXneHEdQjewOZFQjm6wXCBX5u5srTFgji+0pwlz6pY4h3HbEU//rRALy4aGUr+cyIzFx9Wmav/cQ8NPxKimoF44XYMnv1GZm+9H1ZnLuEg+6zG6FsWQMINqfOf9cyJSwzpkkBJ94La4WxYswQT+pGzw/eI9NXnjI/EviSNDqPK0Ggj9KNWOcBy9a4bSiXTRyB94zN78XvmwiXnTml65ZxX+QHfHSiEk3utOyptYDQsjh/yd576sJ3LdOoaXvMBJhreo39xMrfGhXjCCGEbB4USgghhJANYAFrpF06t79XoqmdviUQlnKvwTfKZlbf7V4flNngZ3HHHFkf1QQsi6S9/34dw3b3WP3AvwLCyOzwz0wggKDRrOAe55zPDJtoMHvtGSk2kFmRX5iwEogpDZItyKxzPmsBWQMQYCBOwbSz3owaGJGmJ96UuWs/k1xmtOljDAQjVs6FsptA4DYSSpRibs72JkrzJs59S7KWqYNyq7Ux35y2hJUYYf7WopAdt/I0lHUtNkEsrKas++KazI8+L/MjL7r7ixBCSKtBoYQQQgjZIDCLROeURO+d5sMB4aISZFUg8IZBJe6E1woCtPzCiJlUWtp/VcDm3CWHOSWyCxppcQtxAHfRp85/R7KzF+z7ZWB4GjHfDghCsc79Eu86aJ8JkQbeI85den+/BUcsGZWZyz9yy3nqL2FAeUx67GXLJlmcPYsjzhMeYF0gYsFzJdaxT+Kd7ng79prIYF1j1ijBKGvwjVInlHWYaOSRyeNNWWCSO3PlKSeTxDxTPAhg7WIr5vSAzenSvMZ0nFEN6uHJEUKXFyvtcuY3GI5rwL/dDfqb3KGnxUFmB9YF2R6Ls+f857cCzBP2Q1j3Q9BaLHsD0QKiJExp4c3jv8f0mgi22TWPdVh1TaRwTXStWrMq9HpY1OtsbuTnJlCutZcJIYTcHGjmSgghpOVodTPXlSBggoiBgAeZE15BDwJvDY0tcEcL3VqAqAJhYOL8N93U/9UgEINJ5sAdv2bBdi1BMzwc5kdeMO8QjOk6GrjB/wTZL6tEEnSGQclC+y7p2ftxGTjy9/XxK9J/6D+R3r1/R1ID9wtMT63NbT695t13PIcSCQgEcQ0sIQDUA4w90XlkfvSlNQJkBLBhCWmg2rn9PTrOz8qgzk//4c9J7/5PWPYPxAfMJ87XWvP6BKkQR/A6jBvdi2oxd4UABCEIJrjwEsG8egGhJt59RHp2Pyn9OqeDR39N+g59RnoPfFp69/2CdO58v7VZxj4P6vngfG1d9P0iiUFpH3xIn79X38lfnAJm5jr5lnUtqhyLcx1tk2Tf3Q1fRxCFkPmEfVWJlbzonq/PzPWaec+gHGwljk/JlCzOXnTm4zo6D3o+OCdcB9aid+l7XHm656Lte6yrUSikY0A3Gg9QJjd94a9NwPAXx5w9hnXo2v1huyZsjx36ZenZ83G9Jpx1gQFzqZjRQXtfExg/zgfXQaL3mI2VEEJI60ChhBBCSMuxlYQSgDvI6KqBwM7bcFWDcQRMwaC1YnVEjbWD3IWZU2aoujB5Qr+rDLgDEo52a1ANseJBM6lc7/2Ar1DiAYJN3B1H+9htx35TA/P7rNsIgk4EmjgHeLMkNOBHcIisEnicoOuIPyUpF7KS6L/bxo/PqAkN8ifPf0fmhp+VfHbMPVhNW6zXWsDuvO+fOiVRGhwHXQNPPPA1jnVse5fuoSEz24X3i62PBxBJIAIl3YwhJ0vAH2STQJiYufy0zXX1+wYkFOmw1taYVwgekUS/zulyRo6Nsw3ZJr2ClrIQGLp3P2Hnhf0eTW2zdtMI1NfjVhNKbD71PFYKcnYeOhcd299tIt7gnb/hiBb7f1HX+VH77LZop0T1XNuHHvFdQ4hRyCCaHUYG15R7dDXONbFD+g7+kmy/+3esPTnmMGTXBPaYXhO6TyCsYV4xVrsm/Mpr0CJaryXMDa4faydMCCGkJaB8TQghhDRIqC2pwfTdFiD5BWIFDaIheqCzynq+BMXcjAlFjq9J9R1pBJyxzn2WeQBjT422nCeaBLJk0C6478CnNUj/iAaiGgxG2vW4BvTXgzk3e0MDf5S3dO9+Urr3PKmBYo/7fDU4F3iLLGhQjeyVmtBg03wpJt+wwN+CSw8gnnXv+rCJEBgP2q9CcFgWY3S8+jXu4KP8pmPbY9Kz7xNmxotg2wtkFeAz58desQyB9UAGSi592TJnMO5KrI3z9sc0YH+XjnHP8pyuWj9nnBAYsLYozwknBgXGwRBMevb+gpV43L5g/Z09gPXt2PG4DN31WzJw9Fd1Xh+28ioIP7H23SZWdO/5qD73KyacIDvHD3QpQotjx3S5eo8518QRE0m6937c9huEQqyTPum+yLkmIMzEu3W99Hro2P4eHad3WRzENGQgLUydkLIJa4QQQloFCiWEEEJIo2ighOAVWS4Iwr0ooywjM2weG+ZV4hPwg4XpM3ZH3cl2WI1zB33A7kJHkpvjU4H37dj2bg1CUaoysBwI+oBgP4ZMDQ0KcWd/ZYbEKvSci4WMZR94ZQt5AXEFLZZReuNVggQgOKAMqGvXh0xAcrrBrC0eQYBIDTxg5RMQVrxfXzZRa378FVsLlEqshQW+6WHP15lIo4F1x+AjAuPd9UxFK0HGAVpRQwSot2zp1sMRJCA49ez5qLTrXsUaQrS7Lnrpv2bgmhi056zkzXcfl62kC4KckwlUDYQRZKigJXgkMbTGezlYiVnXYRPGklZaU72/yqWiCYa41tG+mBBCSOtAoYQQQghpAs5d5KOS6LlTYyivbiQw+py3TirZ2XNShH+BB+ZNMvG6ZKZOepbHONkk+y3tvxZBoF7w/hB8YBJrAWGNIJBHQNq543EN5tfwTCmXrBQknx23jI01KZdNHMF8mH+KR5YGAtZY+14TPWLdh3DAOV4D4XivlbFAFLKyEK/SBx3Doo4XmTDoQrQW8J2w0isvDQylStEuy3hoxHiXYMnbBCUv3bs+YlkjTnvujYE9hWsO2VuOr0z14tk1oZ9j4mQd1wQELfxOgKAT9Mz8wv7OmkFt0URAf/GUEELIjYVCCSGEkK0FshJyc5KdOWuZBk19TLxhwZJXucv6oFXvTkv/t/ITnzvIucyItR8tLEzgiPPEChA0OSUAo+6RFQSCEtZALdF7l6AzymaAO/DJ/rtNjKkXCwy7DppvShCmmT6iBVqw5jNjll2yFsjMgKACYcUvmwSlD4m+41aaEqwzSwPja4v32l1/ZGp4l02VpaCBNPZbrVkwXiDTIRhJOuU218uBSP0ETLhABhGuA2SRNAK8SbC2i+mrviVx8LOBoLaRkqdwrNfMWqNJb/EQv2vwOwF+Ofj9QAghpDWgUEIIIWRLgcACd3+vvPpv5PRTv9O8x49+V849819bxgc6uGwEtMpFRonTxcI7qwRZB3PXnnVKSSoyRhC0QUTJzpzxziaBKNBzTIO2B3yC+kYJmg8DRBjLsNgAoXC7CQ/wCPHLKkFmBkpZIHithXO3/Yz5RpRWdTlZBqVOmHOURmyEpY4o7TqnIZ9MD6wF2tEWshC3Ngq8R9qcdVunbIP4A5EJQiTMeptRglQuLlopWBECqWeGE66JOyTasWdD1wSyX8I63ljXQW+BrFySUg4dp2bsdwMhhJDWgP9PTQghhDSRcKxPunZ92EQTv8yBxcw1mR972VoKLwEByAwlJ9/UoMk7cwFdaFJ9d29aNgnMMWOdB6VNz2GjoJ0w2v+iRMHPhwPBKTJmiusYuuIOPzqpWCcdr7IbJdF91DqaOL4oGwPjRCeeULTTd81ymVFdl7W9ZdYC64sSD3RUYUC8cQKhsKDFc6xjv+/+qgfsMQivRfMIqVzbgITCcUl0HbbMkI2CbkvIeAqgxXRFpllZ/4MyPJRscV8QQkjrQKGEEEIIaSIIihI9d1g3laDPHW8Yu8LAEV4lS8afyFqYvvyUeWGU9PlK4GuRGnxQ4j1H7S518wk4HhqpHdIWaXeP1Y+VmOhYYarqm6FRLlmJUzE/6x7xBoIKMm+87/QHTJRBiRBMUvH9RsF8xjXwhsiFQNwLR+QYdzxIfEC2CEprPIdixp0zJhCt1/WI+IO1wv50MpYa+zMW+wreN4vzV7z3WECviVivZZM0UuIDQQelXShHC1T+6V12ssyQrcR9QQghrQOFEkIIIaSJOKUBXdJp3TEGLbCrpiy59FUrsUFZCQKl/MKIUwKQRzlK9Z1t8/7ou6cuM8m60OA+FE6YMWYgFHMPbgyUmEQ79kkwkkKU6B5dDcpuinl/jxLLwMjPW6cgfF0JuoigLTNKbhotwUCJUDjRb14UjrdKNfBIQVC9lqErPFLaor12/jahKzDTUF3buZHn7H2q15jUhs6rXlNec1wvECfhO2MZXJ57LGj7Cx2SGstYClv5jbXy9shYwt4olXL2LyGEkNaAQgkhhBDSZIIaGKFLBjJL/DpyQASASam1JC1kJD35luTS1yzbZBUQBMIJ67iBLI2NeofUgnloaEB4vcXqRtExR1M77S6833uhy4dfK1aAeSjkZqxURSNI9+gK9H2RvRGJD1jJUGMEzKvEEV28s2AQyDpCib+vCjJpcN42nooSCz0JyxiYH35e0qMvmUCGY+Tmgf2HdYCpsK6Oe3QlQYliT6xhTFwLlmUViprYUt0mWPdAuWi/A/R/3GOEEEJuNhRKCCGEkGajgRHuQls7UWuVW51VglR/lNnAgwMB+Pzoy1beUZk9AdHF2gEPPNCQd8iNJKD/gY9EWzilgaF3mRAyNEp5DVB9gkMY22I+EEDCx6EKneOwzrH5isAgtQkgW8cpl6oOitGRpIAsmDUMaFF2BTErHB/wPu9ySdf8okxd/J5lluSt8xG5WUC4sjbVME6u2mK6i/W6hVkwxMOGCDhlYuapUiWUOHsLBtJLZXiEEEJuPhRKCCGEbDGcu/8IxHH3vmmP5E4nowC+Gj5ZEPWS7LtXEt1HfLNK4EsAn5Ls3AVZmDpZJRrgTjS6yHRuf59E23fZXektgQaDmEeUxHiXHjl385GdYXfSPUCXG4gSlmHjkVGCEicLYk0k2fjd/pWgZCrYhjF7rL97179U9G5TDLA+keQ263rkZP54BMXlkqTHX5HJs9+U2avPWMaMV2kR2XwgxqH0xrnuKvaY7mFkgEDwbFSIw14NRVKWreRnFkwIIaS1oFBCCCFkSwE/CZS17Hrwn8mRJ7/QxMefyaEPfl46tj2mAU3K/bTGgOFksv9eywipTrl3ym/QcWPm8o/Ms6QyYMZdaBhJdu7+cENmkjcDK+GxO+gbCwxh5Opk2HjfZYeI5ASx3kLMRoC4gQwevz+Pioszrr+IP3iP7l0flHC81/aqFyaWTLwlIyf+VEbe/n/9y4vIpoLyL3Qz8gJZUfDqcXxrGu+uQwghZGtBoYQQQsjWA6nsGigjSG72A+/dTBK9d0my/z4N6qvbiyLlfnHussyNvGAZFqvvagesCwuEm7ZIl53v1sExWkUpis2pByh3gFCEEhwvYHAL41TPu/1GQOAJ0sx5geeJZYL4vKdnCVAFwWBUEj13ScfQo7Z+/pQEXXSmL/1ALj73L2Tywndp8nqjKRf1vz4+OfY7xvk9g71GCCHk9oJCCSGEELKJoJwj0X3USnCqg3oYfC5IEQFyRUYBylbQ6aZj27vdLIctFqzpuZqY5SM8IasCQpFf2Yn5NhQX7XXVaAAbbLM58hM1NgI63qCsa21fFf+uN4aeL8SWrt1PWDYR1t8PiECF3JRkJt6UsXf+Pxl+449k9tqzZmJLNh/MP4xcvcC+RAvr4Tf/HxOyLjz7zxt6XHr+X1p5nVcLYJTjBGAYy7IcQghpGSiUEEIIIZsIgqBYxz4Nmu/3DprL5SqxAAJDNLVDUvoz8E1B8L0VgWDg7+8AYWit7Al9zkQSj9fYnf62pmeUoL2vdSbx8ihRkOUC75RaiHXsla7dH5bUwIO+HjWGrj+yibIzp2T68o9k/PRXZPLctyQz+aZ7/mSzKOPa81tPrEshK/NjL8vMlR/r2jzV0GPmyt9KPjth4sxq9NrW3xHolET/EkIIaR0olBBCCCGbTFu8V5K9d0mi586aAvtgOCXx7qOSHLjPMie2KiZkwKekyZhshMwNm5smikjwFDFfkcbfE+uW6r9Puvc8Ke1DD0vYSq/Wft9ibsa64Uyc+bpMnv2WzI2+4BjaUjC5pcHvBMtk8vG0IYQQcuOhUEIIIYRsMrhTjG4o7SijqaGrDtrLQiiJte91j5CtCIJftIjuO/TL0rH9PdapaV3hq1ySXPqatRAefuP/lrnR583LpDoTgdwSQDuzjJK4/p7YuqIoIYTcalAoIYQQQm4AMAqNdx1yWtquk2JvrXUhqJAtD4SRRM8dMnTsN6Xv4GdMBENHICdC9gflOJmpE3L5xf9Zpi78jeQXRlmKc0vi+O20RTt0XzTWhpgQQkjzoFBCCCGE3ADy2SnzO0C2gF/L2yWyc+dlfvxVWUxfcY/cfph/hI/R69YjIKFot/Qe+JTsefRfSvfuJy27BOVDa1IuWeefsVNftHKc7Ow59wnSOI4Hzs0ua8IOCAZDuhX821ITQgi58fA3MiGEELLJwDAyN39J5oaflVJpESqA+4w36KyyMPm2zI++uO5rWxn4azhtj+vHuuU00aj1ZgMfihC8Zzr3ycCRz8n2e/6J9Oz5mITj1W2jV6GBPLqvmCnopR9Idva8+wRpDOyvgP6v9x6DCXE0tVN2PvDfyL73/C+y/73/elMe+977h7L7Xf9CEr3HzNCVEEJIa0ChhBBCCNlkculhmR97RbLTZ2oSPpBJkUtflfT4q5LLXN2yYkm5lNP/8c4KgR8DjF7X8uxAGHurgXOOtu+R9qF3Se+BT0v/oc9aG2H4meCMPSmXJJ8ZkdlrP5U5fRTQTpo0AYgl7pcVQKgLhhOS7D0u7YMP6Xo9sjmPwYfN9Bcdsdj1hhBCWgcKJYQQQsgmgoyKhel3ZH70JSnk5tyjDhAJEIwh06CSYn5ef+60ZZVsxRIUjLlc0odPaQM6fDiteOvvilN2yyZKxUV9/60pImHN4V3Svedj0nfg09K583HHv8ZHOMJ8Ls5dkNnhn0l6/DUccZ4gmwznmRBCbkcolBBCCCGbCLJJ0hNvSHb2rH63OuhCsBxN7ZZY5z79bvWtbQTGyCKYufoTKSxsta4nZSkXF03IgKDhBUobUGqAf73B3X6/DAt9/1Le/Dv83n8jYI6defYOjiHurJUBUz8BaYv1SOfOD8jA0V+Vzh3vk0hyh2v2Wk2pmJPszBmZufJjKSzONPXcb0dQDuUn1JlHThH7Ia9fc54JIeR2g0IJIYQQsklA7MDd/8z461LMzbtHl4GhJ9LuUwMPuR0vVgsDpUJGFqZOyOzws5ZhspUo5hds/H4CTzAUNaHIr7sPyhCCwagFs14geDUhRpoXxJYKaZtnCBJehNqSntk/jYJzjXXsk8Fjvyk9e56UaGKbHvQ+b/i+LEyfNGPgkgbxZONApGuLdLrfVaD7q6j7t4DrbgtmdBFCCGkMCiWEEELIJrE4d1HSGtAuzl/U71ZnKSA4jqR2m1CS6D7iehRUZpVosKaBMYw8C4uTJrxsCcplKeZnTRzyC+Ydf5IIJsI9shoIR6FwUl+DDI7q12BuYHKK8p5mYe+1VvYAMhB8BIxm0BZpl+69H5eu3U9IONrjHl2NZRotjMmM7glk7ZAGwN7zy1oCOtelwoLtNUIIIbcXFEoIIYSQTWJ+5AVZmDkjRQ22KglFuyTefUjiPUclktxmBp/iYeYIoWFh+pTMjTwvhYUJ92hrAw+RXGZEivk5/cY7o6Qt2imhSLv7XTUQUYLRDo1jfUpdloSSdVot1wPeDx2H/DIIMN5Q2H/MjRPQeemRju2PSdeeJ3yzVyCQLM5dlnxmVKeBWSUbBQa68IXxoixOxpLNsU+GESGEkFsXCiWEEEJIk1ky3oQRKwItryyFSGLI2o8ikyQU6ZRU73EJtsX1mYo73PqzKAeZG/6ZZaZsicC4XJZc+pqNu1zyuBsfCEpbrNfO2w/4dECUMA8Tj7v+llGSndRgNus5vxsBQkkxn7H1qyIQsvGsJe40A/igRFO7pH3gAYl1HnSPrgaZL8gwWpy/LKXCxtovE6f8K6z70DNryTxKcpa9U0L3JkIIIbcVFEoIIYSQJlPW4BWtXBdmzprvRSUI0OLdhyUK404LwBOS7L9nRdBWQbkkC1OnJDP5tuSzWyCrxBWKLDvDwxg1GAzbnXyIRH4EdR6QUWGGr+6xVehnQCiBqWmzvDryC+NSxHppkFwJBIxQBONJukc2D5xzJLVTkr3HHKGoYgbMnyWfsRbSjk+LNxDegm0J3WMef+7hPYo5z2ynekEbaGsFvcXAdQjBzhHj3IMrgGCGOWaJEyGE3H5QKCGEEEKaCO5CI7iaufKMBvETFtRWEo4PaBB8XMLJbfZ9IBSTaMd+SfQcFfhyeEVtxdyMpMdekez0aQ1KW7cDDoJLZJIszl7wDcIRwIcTA9IW6XCPVOMYbbZLEKUuHoE+ynvg34KMnWZkVWCd0GUInhReBIMRM/6EWHIjQOYKxDTzaanKqClbloPj0eIvEgX1ZyGUeJV0mdhSzHoKefWA9S5kp3Us0+6RrUMAGSXxPtuPAa8/iXWOcvNXbZ810wuHEEJI60OhhBBCCGkaZQteZ689K9mZU553+5Exkui7S+Jdh64LBbjjj687tr9PwokhfY13YJuZOmGthpFJ0apAKMrOnpec+Wf4dI+Jdkkk3m8ZI35AKEFpTkQDWc8/V8plEzVyKD9BZ5JGgGhQSJuviq9QEk5YK9/N9ShZBv4ZkcSg83keQgdAVxbPMqFaMbGksWwcCHjZuQvWBnurEQxFLIurLdKFDeceXQY+JfmFUVmcv6L7Ymt1nSKEENIYFEoIIYSQJoG7zvDmmL70AyfgrijhQJlNW7Rbund9yILglUAcaR962Drg+AXjKDNJj71qrWFbFbQERuZLITuh8+Gd+RJJbHNKHjRQXQsEstGO3Z7CkYWxpZyVNxU0WG8EiA2L6auSgx+FT5kFRB1HKNn80hsHZJHon2m+XVkgys34znEtYI9inRphYeodMxsu5mbdI1sHE+OinRKO6170EqP0+oXwmZl8w/YGIYSQ2wcKJYQQQkiTyKWvuKarlzXGqi65QRlE++BDGvzvs3T/1QTMM6F96BGJde7zDtw0OF5MX5b0xOvmp9FqoAwktzAqszoHZrJahZ5jMCKJ7sPSFut2j/mDOYp1OeUnXnf8ATJ3FucuSdH8UDYGxBEY7xZ0Tn3FneSONT1VWpFgKC6hSIfOY8w9shpkpJjnjcderQV4d0C0W5w975vZgvmEIFMqIlOn2vvlZoNrLtF9h5XheGGZXBNvWQlOMzssEUIIaW0olBBCCCFNAD4Z1sZ39AXPrAS0u0Ub4K5dHzKvC+/AP2DeJcmeuyzjwgvcuV+YOqmB/QvukdYB4s38yPNm5OoVVFqJUaxb4t1HLbNmPRC8xtr32Ws9TW6V/MKEzUc+s7HSD/PYWJzWcb9o3ipewTzWLtq+W8fR4x65Aei4IDY5RqJeAkPAykaCIZi9eoPnkJXjN3cokypkp+z86xZL9PWzwz+X9Phr+vNrlILp68rFvP7Tmt2aUOKU6Dtu16S3OClWegNxEi2ZCSGE3B5QKCGEEEKawOL8JQsas3MX9bvqwLYt2iGJ3mOS6LnT9+41gJCQ6IWHyQHPABd36GEWOzf8nHlqNORR0UQgMmSm3jZ/FrTY1YG5zyyD84mh20/7To+MmmpQGhFJDFgHGNz59wKiFIJY+LegE0y9QHgyk9yZ064oUUnAEXc6D0g4duOEEogkucywZcpUZycFbC5NQAr4CyUQeJCNAzHAC8xdPjsui7pn69lHzh68JjOXn7KfRfccP7ALYLzrlWHVCqD8C35BkdT2NTJv0jI/+pKJgBCWCCGE3PpQKCGEEEIaBNkkmcm3NGB/022JuxoL+JM7rawGpRCe7VqvE7DALdl7t2/WRTEHUeKElT00s3UpAlovgWM9kJmArI7Zqz+1rBonPF6NtUHWc28ffNgyM/zu3q8E8wRvEOsGBONbT7+OspnHzmkQizmpJ+A3cWfyhExrwI8A2OtnMQaIJPBKCa5hPnsdnT+nfKf+ebxOuaTjmZQM9hM6+lSuic4DRJA2eGuskVECMQXz5lcyhHGi3Gh+/BUTTWoZMwx6UWI2dfFv7OfQEWYrg32IzJxEN/ZYJ444T6xE1yM7e05mrv1Er7kXrZRo4zi+J3n44RTqF/YIIYTcGCiUEEIIIQ2CDA8EtejA4oWTJXKHpPrudY+sTTjRr6+/0wQTL1EFZS0ItGavPC15DaibklWiMTICQGQKWNvZGt8TAXZ29qxMX/6RzA0/6xtEWhlNxx5pH3iwPkPUYEiSffeY+S38TbwwA9nRl2T60vfMr6QWoQLjhBHpjI57fuwl7/MNBCzLIDVwvwbTfZ5rsRK8BzJUIJplZ86Z/0etAsQSeA/8HES3+ZEX9PvqczEBKdIu0fZdvtkiS0AkQTtqnEs1GrTnpnXdfm7z5ozVHzyP183ovhs//SXH02XVvPkYz0LoadGMEkPnM6lrHElu9xWeIEjiGp88/1e6Nig3qv0acSibiIryHWRdzV77iWXjEEIIaU0olBBCCNl6lODfsGgB8mY9kCVhAd46oKRgbhTZDG9bmUQllpHQsV9S/Q9YcFsbAQ2C95jxa9BEheoAFKUZ82OvSGb8NQvOG6dsQfDIiT+V6UtPuUF+zgkGK+fBzZowkWTmtIye+IKJFOZ14UnAsmNSAw9rMIr2x/5ZEJXgjn+867DEug5ZhxI/MN7py0/LyJt/7Lb5zTpjXykyrBg3sk8mL/yV/swPnLX2IGiZQNt13A/4ZmWsBKU/yLI4/+w/k4vP/YFMnv2mzs9Z2xf4TPh0eM6njhHHMQ54rkxd/J6MnfyCLKavuM+vxjxTktv0sd23JGkJeG+sLTItmmA0cfbrJvQ5+36lqOGMDXshO3NGX/dN3SN/pms9o8eXX4fsFfihVO1VfQ3Ou4jMmBYm2XfcSuOQXeIHfi/A9PfKS/9a9/sPpZBxuiSZMOe5pjh3Z78hCwx74+qr/0Yf/7uMvfMlmRt5oWKuCSGEtAqBsuJ+TQghhLQE42e+qkHmN2Rh+rR7ZDWO90Lc/t0McJe+c9cHpHf/JzXIHHKPVoNACCn5w69/3spgEEhVEo73S++BT+rjlxwT1xrBey9Mv6OB/5/YHX8n6F8NRITU4MOy7dhvSbznCI44T/iAu+DXXvt3MnP1x74lExbwtiUlmtouiZ67pH3wQYnBnyPep8+FLfCzspDJtyyzIDP5tsDnwrrc+PxJYSU3QzrOu39XIrF+DNx9plbK5hEx9s5fWImNrzFoIGjCAeYcIlPHtndLvPuIznuXzR/KazJTGPff2vjzC6MmqOD9qwnYOfcd/Izug190Ra61xw2fmvEzX5OJU1+xl2Is6HSE4DvasUfiXUesjMjpoNNp84lAGd1nkIEyc+VH5nMDgaSkgbXXmuON4dti4zrwKXv/tUB50ezVZ+TaG5+XfGbUPVqJkzkT69gnnTsfl46hR3X9d9lewNjgAYM9iNbUNjbs8xVrjfNA9lOsfY9M655wsoqc57FHEz13yOAdv6574FEcsONrATFi9MSf6Vo/5x5ZxtlLj8ieh3+vpveqnbKd39ipL1u2B0qM/MA54RqJJAcl2X+vpPrv13122LlGAo6vEK6vXOaaCXJ4X1zL2H+lQlpKeg3hdwyyqwbv+kcS79yHd7WfI4QQ0hpQKCGEENJyrCeUbDYwGu3e8zEZOPI5yyjwA+n4uLs+deG7ZrxZeXcYAVXH9vdYQIusBHxfDxAkIGoMv/HHGnitvoO/BLrjIAjt3PG4BWprUYtQ4oBWxWEJhtstoA9pMA7TSycR1eliggDcsk7MbNQroHdAQIjSFQhF7UMPXQ8k6wXjnTz3bZk4/5fWjnYpEPcC84zsE2SxwOMEAT9evzRudGkxk1RkAvgAYQQB8La7f8fEMuc9/MEcZCbekGtv/JEFxtfHp8E8hARr1RtO2nggSjjvh/l0MzYKGVtvnKdjjup9fliLZN/dsu2e/8JKb9bbU8643pSRt/+DiR1rAWGnLdZj2TMYL8aukyYFHVNxcVoK+Tkn42QVyH7abd2cYh175drrnzeBYOlawPggVmGPdmx7zHnPdbg5QglEpbRMX/qBTOB3z9RJPbL2n8hYV/OA0YftMyvbcZK1UTJVLmTtPZHxBUPYVfstEJSYzlvv/k9J78G/q6fCJG9CCGklQr+vuF8TQgghLQHKWBCoIHC8GSzdIUc6vl+5jFN2glKEr5u5pVeWAzIJunZ/xEQSBFL14mR3JMzLoJAd9/wMBP+BYEjQetjKWtYIuKxcZ+QFfb8LHgHvapzgfcHEFWRewLsEXiz4F9+jzMa/da0Dxg+vle5dH3bKiGrodOMHyjogNGDcCMS9sneWKS+PPTPijn153Fi7pUDeC4wz2XOn9Oz7hI1/PZEElGAMO/GWeZ4ga2AVOpeYq2J+TtdxYsWY3PnMDNtxnNNaohNEB2SmdO38oKSGdD5tXGuLBdgPeAXmLTP5pvv+3muG50wAWxi3ObYxYmw6j5Yl4jE2iHOdOz4gXbs+qNdKSufgNdur1+dXPxwmqYnuI2aKW4u4gc9FZg2uq0og5kRTO6Vrx/treq96cPZYAheKLKYvWynVmug5OvtsuuIauWprikwriCTe+62sh3Q+9RRS+nsGgiLFEkIIaR34G5kQQgipm7LdYUdJg9MetdoEE0EtWgGj1AJmrhsBgg38JTq3P2aZI17ZA7hzjfIXlJIg2G4VMFaU7CCgTQ0+aHfeGyNgIkHnjvdKx9C7XAGruYEygEgCr4quXRC47veccy+QXQNTW5ijbgYYB1rYIpsCD8dzpLbzD0W7rEQE+3E9T5N6gPjXrmuBNYl17pe2MAxmd6+eszIyebImJmwFkEHWodcbMmRw7dW6/hujLCX41qyR2UQIIeTmQKGEEEIIqRPcRc7OnZeZq8/YHfiqu8UBdCXpkPZt77K7340EW+gWkxp4yO7GO8au1SDzJj3+uixMnaoey40m4PpddB2S7t1Pmk/IWj4v9YB5jHUdlO69H3PaDMe6a8r2qI2ABv7tkuy9S3r2fNy8OurJAkLmALIvNiPoxTlG2ndK5/bHLZsEYkQ9WBZG+y5djydsPzYqliDzAfsbAlj3no+a2S7WBiJTvPOgZWZgPpfAnKCkaO1CltbA9ljnfvMn6tz5AYmkdrjz1TxRDp+BsrB4zx3mB+MnghJCCLl5UCghhBBC6qKsAfGI21L1gmdgjG4pMHdE0I27+Y2AAAplNRAGcIcbIkwlKJnITp+ytqXwRNgweG97/40EhfDiaDPj1ET3URm68x9Iz96PW6DZTFCigIyPoeP/uXRuf6+EE0MmzHjNS00EHA8R+HIgg2Tg6K9qgPz+ukQSEAhG9T16TRRCiZAj4DQWXEOQgPgQSe10vCwOfNr8PjYCzqd7z5PStfNDJrRgHusfnztXGti3DzwgQ8d+y/a4zT+eDUUlgpbF+lkry0iQ9eTsy60glWDeQxLVfTt07B9K775flFjHfmdNGxQz8PNm7qvXM7yLBnWv9R38u7bG+qT7KkIIIa0APUoIIYS0HK3sUQKjTQgSk+e+5Tk+BIht0R7pO/xZEwwsCGoCEFwgzMD/wKsjBzwwAhpswYwTppperO1REtDP6DCzUCuX0OC2HjBnuBPft//Tsu2e37EOKk4A3fwA0OZYg/HUIDJt9gs615iPhkcJ1NoENKhP6Dod0qD4N6yTTFTnDkJXvWDeU/33SqcGwJiLYm56Xc+RtUBQHYp2mxi07fhvSwcyaCC6NRJQ67yhFCwc63O8SMz3pvZ1tjXWdUW2xdBd/5l58KzM6DFhRx9oe4vStKU9BA8djL1rx+N2XutxszxKVuMIf5gvlCzpptA9NmnmxRsRfCwrKLnNxKqhO35devZ+zETElYISIYSQ1oFdbwghhLQcCHrNdNNat954ELyga4oTCFYEzeWSa3g5ZqJJFchQCGhQlBiwUplG70IvgYAWnwlDUDOBrEQ/NxSKWzmKnx8I5tW3643+PO6c9x/+HL6U+bFXZGHqhGXPYB2cgHrpTwYniLRsBw3+EEim+u42TxKIRG0xZNHcmDvk1i1G90ouMyrZmdOSxrhnzjpBbeW4EchroI2gHVkayIZI9h43E1wIHWj52ljg6hh0YjzF/Kyu16SNCR4yEKdgkgpBq1TKuWu4/CcY9gyEJbQ2RnlRsvdundcj7nzq2CrKWRrB2b/j1toaggS69UCcQCtgMwxeKt+yDAhd43ifjumwpAbuk0T3HSa0ePvu4PwLsjh/1XxJlro0QShBJgWyNGo5B2SfwG/HKzsK74XsDrRYvlFAgEPXqfzChJXcQWxc0HUt6BzC8BU+I6vWUtcKGTvWFrp9lwmmCd1nbRAiI512fTZzPQkhhDQfCiWEEELIbcJ6Qkmi64jsuO+fmogAUcba1VrwXHCD52WhBKIDxBIErQgIEeBvlsFqLSDALywimF3qbJNFhOsG6xg3xqz/RfCvQSzG2qYBfzjea99vBsjagblrHvOoY4O3DTJMLMvE/vxaOZ/L4hP8KzCfEHSaJbRVAcFP1xaCCR6lwryON18xX47oZ2OKdUskPmBjwtrfjlzvCpRGJyDsMV3PVXPmYGuGa6NN91m4w4QudAeqEl0JIYS0LBRKCCGEkNuEmoSS+/8rp9SAEEIIIeQ2hYWRhBBCCCGEEEIIIS4USgghhBBCCCGEEEJcKJQQQgghhBBCCCGEuFAoIYQQQgghhBBCCHGhUEIIIYQQQgghhBDiQqGEEEIIIYQQQgghxIVCCSGEEEIIIYQQQogLhRJCCCGEEEIIIYQQFwolhBBCCCGEEEIIIS4USgghhBBCCCGEEEJcKJQQQgghhBBCCCGEuFAoIYQQQgghhBBCCHGhUEIIIYQQQgghhBDiQqGEEEIIIYQQQgghxIVCCSGEEEIIIYQQQogLhRJCCCGEEEIIIYQQFwolhBBCCCGEEEIIIS6BsuJ+TQghhJBbmHIxJwvTpyS/MCqlUsE96hDQRyjSIfGeo9IW6XQOEkIIIYTchlAoIYQQQgghhBBCCHFh6Q0hhBBCCCGEEEKIC4USQgghhBBCCCGEEBcKJYQQQgghhBBCCCEuFEoIIYQQQgghhBBCXCiUEEIIIYQQQgghhLhQKCGEEEIIIYQQQghxoVBCCCGEEEIIIYQQ4kKhhBBCCCGEEEIIIcSFQgkhhBBCCCGEEEKIC4USQgghhBBCCCGEEBcKJYQQQgghhBBCCCEuFEoIIYQQQgghhBBCXCiUEEIIIYQQQgghhLhQKCGEEEIIIYQQQggxRP5/xdG46q+Jv7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>
              <a:latin typeface="Montserrat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B01E631-8998-4798-9553-1C325F6FE509}"/>
              </a:ext>
            </a:extLst>
          </p:cNvPr>
          <p:cNvSpPr txBox="1"/>
          <p:nvPr/>
        </p:nvSpPr>
        <p:spPr>
          <a:xfrm>
            <a:off x="211739" y="1504000"/>
            <a:ext cx="4222462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>
                <a:solidFill>
                  <a:schemeClr val="accent2"/>
                </a:solidFill>
                <a:latin typeface="Montserrat" panose="00000500000000000000" pitchFamily="2" charset="0"/>
                <a:ea typeface="Montserrat" panose="00000500000000000000"/>
                <a:cs typeface="Montserrat" panose="00000500000000000000"/>
                <a:sym typeface="Montserrat Light" panose="00000400000000000000"/>
              </a:rPr>
              <a:t>78%</a:t>
            </a:r>
            <a:r>
              <a:rPr lang="en-AU" sz="2800" b="1">
                <a:latin typeface="Montserrat" panose="00000500000000000000" pitchFamily="2" charset="0"/>
                <a:ea typeface="Montserrat" panose="00000500000000000000"/>
                <a:cs typeface="Montserrat" panose="00000500000000000000"/>
                <a:sym typeface="Montserrat Light" panose="00000400000000000000"/>
              </a:rPr>
              <a:t>	</a:t>
            </a:r>
            <a:endParaRPr lang="en-AU" sz="2800" b="1">
              <a:latin typeface="Montserrat" panose="00000500000000000000" pitchFamily="2" charset="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  <a:p>
            <a:r>
              <a:rPr lang="en-US" sz="1100">
                <a:latin typeface="Montserrat" panose="00000500000000000000" pitchFamily="2" charset="0"/>
                <a:ea typeface="Montserrat" panose="00000500000000000000"/>
                <a:cs typeface="Montserrat" panose="00000500000000000000"/>
                <a:sym typeface="Montserrat Light" panose="00000400000000000000"/>
              </a:rPr>
              <a:t>say a sustainable lifestyle is important to them</a:t>
            </a:r>
            <a:endParaRPr lang="en-AU" sz="1100">
              <a:latin typeface="Montserrat" panose="00000500000000000000" pitchFamily="2" charset="0"/>
              <a:ea typeface="Montserrat" panose="00000500000000000000"/>
              <a:cs typeface="Montserrat" panose="00000500000000000000"/>
              <a:sym typeface="Montserrat Light" panose="00000400000000000000"/>
            </a:endParaRPr>
          </a:p>
        </p:txBody>
      </p:sp>
      <p:sp>
        <p:nvSpPr>
          <p:cNvPr id="19" name="Google Shape;287;p212">
            <a:extLst>
              <a:ext uri="{FF2B5EF4-FFF2-40B4-BE49-F238E27FC236}">
                <a16:creationId xmlns:a16="http://schemas.microsoft.com/office/drawing/2014/main" id="{4A30F0B2-6A14-4140-B833-DE3958E76ECF}"/>
              </a:ext>
            </a:extLst>
          </p:cNvPr>
          <p:cNvSpPr txBox="1"/>
          <p:nvPr/>
        </p:nvSpPr>
        <p:spPr>
          <a:xfrm>
            <a:off x="354650" y="292625"/>
            <a:ext cx="843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/>
          <a:p>
            <a:pPr lvl="0"/>
            <a:r>
              <a:rPr lang="en-US" sz="1800" b="1">
                <a:solidFill>
                  <a:schemeClr val="dk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Changes will shape and guide </a:t>
            </a:r>
          </a:p>
          <a:p>
            <a:pPr lvl="0"/>
            <a:r>
              <a:rPr lang="en-US" sz="1800" b="1">
                <a:solidFill>
                  <a:schemeClr val="dk1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consumer choice</a:t>
            </a:r>
            <a:endParaRPr lang="en-US" sz="1800"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AD8ED3-A8FA-495A-9177-E2AD8D77BF94}"/>
              </a:ext>
            </a:extLst>
          </p:cNvPr>
          <p:cNvSpPr txBox="1"/>
          <p:nvPr/>
        </p:nvSpPr>
        <p:spPr>
          <a:xfrm>
            <a:off x="211739" y="3482650"/>
            <a:ext cx="422246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1">
                <a:solidFill>
                  <a:schemeClr val="accent2"/>
                </a:solidFill>
                <a:latin typeface="Montserrat" panose="00000500000000000000" pitchFamily="2" charset="0"/>
                <a:ea typeface="Montserrat" panose="00000500000000000000"/>
                <a:cs typeface="Montserrat" panose="00000500000000000000"/>
                <a:sym typeface="Montserrat Light" panose="00000400000000000000"/>
              </a:rPr>
              <a:t>30%</a:t>
            </a:r>
            <a:r>
              <a:rPr lang="en-AU" sz="2800" b="1">
                <a:latin typeface="Montserrat" panose="00000500000000000000" pitchFamily="2" charset="0"/>
                <a:ea typeface="Montserrat" panose="00000500000000000000"/>
                <a:cs typeface="Montserrat" panose="00000500000000000000"/>
                <a:sym typeface="Montserrat Light" panose="00000400000000000000"/>
              </a:rPr>
              <a:t>	</a:t>
            </a:r>
            <a:endParaRPr lang="en-AU" sz="2800" b="1">
              <a:latin typeface="Montserrat" panose="00000500000000000000" pitchFamily="2" charset="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  <a:p>
            <a:r>
              <a:rPr lang="en-US" sz="1100">
                <a:latin typeface="Montserrat" panose="00000500000000000000" pitchFamily="2" charset="0"/>
                <a:ea typeface="Montserrat" panose="00000500000000000000"/>
                <a:cs typeface="Montserrat" panose="00000500000000000000"/>
                <a:sym typeface="Montserrat Light" panose="00000400000000000000"/>
              </a:rPr>
              <a:t>are more likely to buy products with sustainable credentials</a:t>
            </a:r>
            <a:endParaRPr lang="en-AU" sz="1100" b="1">
              <a:latin typeface="Montserrat" panose="00000500000000000000" pitchFamily="2" charset="0"/>
              <a:ea typeface="Montserrat" panose="00000500000000000000"/>
              <a:cs typeface="Montserrat" panose="00000500000000000000"/>
              <a:sym typeface="Montserrat Light" panose="0000040000000000000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2FB9DE-D7EA-45C6-B226-FC09CFFC1D32}"/>
              </a:ext>
            </a:extLst>
          </p:cNvPr>
          <p:cNvSpPr/>
          <p:nvPr/>
        </p:nvSpPr>
        <p:spPr>
          <a:xfrm>
            <a:off x="8645900" y="4857011"/>
            <a:ext cx="275700" cy="184801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128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8"/>
          <p:cNvSpPr/>
          <p:nvPr/>
        </p:nvSpPr>
        <p:spPr>
          <a:xfrm flipH="1">
            <a:off x="1994917" y="3737448"/>
            <a:ext cx="1597862" cy="93202"/>
          </a:xfrm>
          <a:prstGeom prst="trapezoid">
            <a:avLst>
              <a:gd name="adj" fmla="val 67157"/>
            </a:avLst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85800">
              <a:buSzPts val="1400"/>
            </a:pPr>
            <a:endParaRPr lang="en-US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2" name="Google Shape;342;p8"/>
          <p:cNvSpPr/>
          <p:nvPr/>
        </p:nvSpPr>
        <p:spPr>
          <a:xfrm flipH="1">
            <a:off x="1642672" y="3211894"/>
            <a:ext cx="2308807" cy="87809"/>
          </a:xfrm>
          <a:prstGeom prst="trapezoid">
            <a:avLst>
              <a:gd name="adj" fmla="val 67157"/>
            </a:avLst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85800">
              <a:buSzPts val="1400"/>
            </a:pPr>
            <a:endParaRPr lang="en-US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3" name="Google Shape;343;p8"/>
          <p:cNvSpPr/>
          <p:nvPr/>
        </p:nvSpPr>
        <p:spPr>
          <a:xfrm flipH="1">
            <a:off x="1285094" y="2684169"/>
            <a:ext cx="3023965" cy="84602"/>
          </a:xfrm>
          <a:prstGeom prst="trapezoid">
            <a:avLst>
              <a:gd name="adj" fmla="val 67157"/>
            </a:avLst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85800">
              <a:buSzPts val="1400"/>
            </a:pPr>
            <a:endParaRPr lang="en-US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4" name="Google Shape;344;p8"/>
          <p:cNvSpPr/>
          <p:nvPr/>
        </p:nvSpPr>
        <p:spPr>
          <a:xfrm flipH="1">
            <a:off x="924913" y="2153223"/>
            <a:ext cx="3732522" cy="84600"/>
          </a:xfrm>
          <a:prstGeom prst="trapezoid">
            <a:avLst>
              <a:gd name="adj" fmla="val 67157"/>
            </a:avLst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85800">
              <a:buSzPts val="1400"/>
            </a:pPr>
            <a:endParaRPr lang="en-US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5" name="Google Shape;345;p8"/>
          <p:cNvSpPr/>
          <p:nvPr/>
        </p:nvSpPr>
        <p:spPr>
          <a:xfrm flipH="1">
            <a:off x="569288" y="1629212"/>
            <a:ext cx="4443775" cy="82363"/>
          </a:xfrm>
          <a:prstGeom prst="trapezoid">
            <a:avLst>
              <a:gd name="adj" fmla="val 67157"/>
            </a:avLst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85800">
              <a:buSzPts val="1400"/>
            </a:pPr>
            <a:endParaRPr lang="en-US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p8"/>
          <p:cNvSpPr/>
          <p:nvPr/>
        </p:nvSpPr>
        <p:spPr>
          <a:xfrm rot="10800000">
            <a:off x="291304" y="1139601"/>
            <a:ext cx="4828109" cy="3560617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85800">
              <a:buSzPts val="1400"/>
            </a:pPr>
            <a:endParaRPr lang="en-US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p8"/>
          <p:cNvSpPr/>
          <p:nvPr/>
        </p:nvSpPr>
        <p:spPr>
          <a:xfrm rot="10800000">
            <a:off x="1282132" y="2768771"/>
            <a:ext cx="3023965" cy="356421"/>
          </a:xfrm>
          <a:prstGeom prst="trapezoid">
            <a:avLst>
              <a:gd name="adj" fmla="val 67157"/>
            </a:avLst>
          </a:prstGeom>
          <a:solidFill>
            <a:srgbClr val="1382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85800">
              <a:buSzPts val="1400"/>
            </a:pPr>
            <a:endParaRPr lang="en-US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8" name="Google Shape;348;p8"/>
          <p:cNvSpPr/>
          <p:nvPr/>
        </p:nvSpPr>
        <p:spPr>
          <a:xfrm rot="10800000">
            <a:off x="1639572" y="3299704"/>
            <a:ext cx="2308807" cy="356421"/>
          </a:xfrm>
          <a:prstGeom prst="trapezoid">
            <a:avLst>
              <a:gd name="adj" fmla="val 67157"/>
            </a:avLst>
          </a:prstGeom>
          <a:solidFill>
            <a:srgbClr val="00A3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85800">
              <a:buSzPts val="1400"/>
            </a:pPr>
            <a:endParaRPr lang="en-US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p8"/>
          <p:cNvSpPr/>
          <p:nvPr/>
        </p:nvSpPr>
        <p:spPr>
          <a:xfrm rot="10800000">
            <a:off x="924941" y="2237825"/>
            <a:ext cx="3732522" cy="356421"/>
          </a:xfrm>
          <a:prstGeom prst="trapezoid">
            <a:avLst>
              <a:gd name="adj" fmla="val 67157"/>
            </a:avLst>
          </a:prstGeom>
          <a:solidFill>
            <a:srgbClr val="17622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85800">
              <a:buSzPts val="1400"/>
            </a:pPr>
            <a:endParaRPr lang="en-US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50" name="Google Shape;350;p8"/>
          <p:cNvSpPr/>
          <p:nvPr/>
        </p:nvSpPr>
        <p:spPr>
          <a:xfrm rot="10800000">
            <a:off x="1994917" y="3830651"/>
            <a:ext cx="1597862" cy="356421"/>
          </a:xfrm>
          <a:prstGeom prst="trapezoid">
            <a:avLst>
              <a:gd name="adj" fmla="val 67157"/>
            </a:avLst>
          </a:prstGeom>
          <a:solidFill>
            <a:srgbClr val="00DD1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85800">
              <a:buSzPts val="1400"/>
            </a:pPr>
            <a:endParaRPr lang="en-US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51" name="Google Shape;351;p8"/>
          <p:cNvSpPr/>
          <p:nvPr/>
        </p:nvSpPr>
        <p:spPr>
          <a:xfrm rot="10800000">
            <a:off x="569342" y="1706885"/>
            <a:ext cx="4443721" cy="356421"/>
          </a:xfrm>
          <a:prstGeom prst="trapezoid">
            <a:avLst>
              <a:gd name="adj" fmla="val 67157"/>
            </a:avLst>
          </a:prstGeom>
          <a:solidFill>
            <a:srgbClr val="15441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685800">
              <a:buSzPts val="1400"/>
            </a:pPr>
            <a:endParaRPr lang="en-US">
              <a:solidFill>
                <a:srgbClr val="FFFFFF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52" name="Google Shape;352;p8"/>
          <p:cNvSpPr txBox="1"/>
          <p:nvPr/>
        </p:nvSpPr>
        <p:spPr>
          <a:xfrm>
            <a:off x="2333090" y="3875775"/>
            <a:ext cx="922048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685800">
              <a:buSzPts val="1200"/>
            </a:pPr>
            <a:r>
              <a:rPr lang="en-US" sz="1200" b="1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Altruistic</a:t>
            </a:r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353" name="Google Shape;353;p8"/>
          <p:cNvSpPr txBox="1"/>
          <p:nvPr/>
        </p:nvSpPr>
        <p:spPr>
          <a:xfrm>
            <a:off x="2352617" y="3344827"/>
            <a:ext cx="87716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685800">
              <a:buSzPts val="1200"/>
            </a:pPr>
            <a:r>
              <a:rPr lang="en-US" sz="1200" b="1">
                <a:solidFill>
                  <a:srgbClr val="FFFFFF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Evolving</a:t>
            </a:r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354" name="Google Shape;354;p8"/>
          <p:cNvSpPr txBox="1"/>
          <p:nvPr/>
        </p:nvSpPr>
        <p:spPr>
          <a:xfrm>
            <a:off x="2214466" y="2811709"/>
            <a:ext cx="1159292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685800">
              <a:buSzPts val="1200"/>
            </a:pPr>
            <a:r>
              <a:rPr lang="en-US" sz="1200" b="1">
                <a:solidFill>
                  <a:srgbClr val="FFFFFF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Aspirational</a:t>
            </a:r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355" name="Google Shape;355;p8"/>
          <p:cNvSpPr txBox="1"/>
          <p:nvPr/>
        </p:nvSpPr>
        <p:spPr>
          <a:xfrm>
            <a:off x="2185107" y="2282948"/>
            <a:ext cx="121219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685800">
              <a:buSzPts val="1200"/>
            </a:pPr>
            <a:r>
              <a:rPr lang="en-US" sz="1200" b="1">
                <a:solidFill>
                  <a:srgbClr val="FFFFFF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Preservation</a:t>
            </a:r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356" name="Google Shape;356;p8"/>
          <p:cNvSpPr txBox="1"/>
          <p:nvPr/>
        </p:nvSpPr>
        <p:spPr>
          <a:xfrm>
            <a:off x="2282596" y="1752008"/>
            <a:ext cx="1023037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685800">
              <a:buSzPts val="1200"/>
            </a:pPr>
            <a:r>
              <a:rPr lang="en-US" sz="1200" b="1">
                <a:solidFill>
                  <a:srgbClr val="FFFFFF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Protective</a:t>
            </a:r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357" name="Google Shape;357;p8"/>
          <p:cNvSpPr txBox="1"/>
          <p:nvPr/>
        </p:nvSpPr>
        <p:spPr>
          <a:xfrm>
            <a:off x="768852" y="1288983"/>
            <a:ext cx="4044698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685800">
              <a:buSzPts val="1100"/>
            </a:pPr>
            <a:r>
              <a:rPr lang="en-US" sz="1100" b="1">
                <a:solidFill>
                  <a:srgbClr val="E5E5E5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NielsenIQ hierarchy of total health &amp; wellness needs</a:t>
            </a:r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358" name="Google Shape;358;p8"/>
          <p:cNvSpPr txBox="1">
            <a:spLocks noGrp="1"/>
          </p:cNvSpPr>
          <p:nvPr>
            <p:ph type="title"/>
          </p:nvPr>
        </p:nvSpPr>
        <p:spPr>
          <a:xfrm>
            <a:off x="354650" y="292625"/>
            <a:ext cx="843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91425" rIns="0" bIns="91425" rtlCol="0" anchor="t" anchorCtr="0">
            <a:noAutofit/>
          </a:bodyPr>
          <a:lstStyle/>
          <a:p>
            <a:r>
              <a:rPr lang="en-US" sz="1800">
                <a:latin typeface="Montserrat" panose="00000500000000000000" pitchFamily="2" charset="0"/>
              </a:rPr>
              <a:t>Consumers’ health and wellness needs have evolved beyond the basics of physical wellbeing</a:t>
            </a:r>
          </a:p>
        </p:txBody>
      </p:sp>
      <p:sp>
        <p:nvSpPr>
          <p:cNvPr id="359" name="Google Shape;359;p8"/>
          <p:cNvSpPr txBox="1"/>
          <p:nvPr/>
        </p:nvSpPr>
        <p:spPr>
          <a:xfrm>
            <a:off x="5228968" y="1543572"/>
            <a:ext cx="3586421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685800">
              <a:buSzPts val="1050"/>
            </a:pPr>
            <a:r>
              <a:rPr lang="en-US" sz="1050" b="1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Urgent care</a:t>
            </a:r>
            <a:endParaRPr lang="en-US">
              <a:latin typeface="Montserrat" panose="00000500000000000000" pitchFamily="2" charset="0"/>
            </a:endParaRPr>
          </a:p>
          <a:p>
            <a:pPr defTabSz="685800">
              <a:buSzPts val="800"/>
            </a:pPr>
            <a:r>
              <a:rPr lang="en-US" sz="800" b="1">
                <a:solidFill>
                  <a:srgbClr val="00F000">
                    <a:lumMod val="50000"/>
                  </a:srgb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Protecting</a:t>
            </a:r>
            <a:r>
              <a:rPr lang="en-US" sz="80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myself and/or my family members from </a:t>
            </a:r>
            <a:r>
              <a:rPr lang="en-US" sz="800" b="1">
                <a:solidFill>
                  <a:srgbClr val="00F000">
                    <a:lumMod val="50000"/>
                  </a:srgb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immediate</a:t>
            </a:r>
            <a:r>
              <a:rPr lang="en-US" sz="80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health threats.</a:t>
            </a:r>
            <a:endParaRPr lang="en-US" sz="600"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p8"/>
          <p:cNvSpPr txBox="1"/>
          <p:nvPr/>
        </p:nvSpPr>
        <p:spPr>
          <a:xfrm>
            <a:off x="5227366" y="2072903"/>
            <a:ext cx="3586422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685800">
              <a:buSzPts val="1050"/>
            </a:pPr>
            <a:r>
              <a:rPr lang="en-US" sz="1050" b="1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Self care</a:t>
            </a:r>
            <a:endParaRPr lang="en-US">
              <a:latin typeface="Montserrat" panose="00000500000000000000" pitchFamily="2" charset="0"/>
            </a:endParaRPr>
          </a:p>
          <a:p>
            <a:pPr defTabSz="685800">
              <a:buSzPts val="800"/>
            </a:pPr>
            <a:r>
              <a:rPr lang="en-US" sz="800" b="1">
                <a:solidFill>
                  <a:srgbClr val="00F000">
                    <a:lumMod val="50000"/>
                  </a:srgb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Improving</a:t>
            </a:r>
            <a:r>
              <a:rPr lang="en-US" sz="80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my and/or my family's </a:t>
            </a:r>
            <a:r>
              <a:rPr lang="en-US" sz="800" b="1">
                <a:solidFill>
                  <a:srgbClr val="00F000">
                    <a:lumMod val="50000"/>
                  </a:srgb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current</a:t>
            </a:r>
            <a:r>
              <a:rPr lang="en-US" sz="800" b="1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80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physical or emotional wellbeing and connections.</a:t>
            </a:r>
            <a:endParaRPr lang="en-US" sz="700"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1" name="Google Shape;361;p8"/>
          <p:cNvSpPr txBox="1"/>
          <p:nvPr/>
        </p:nvSpPr>
        <p:spPr>
          <a:xfrm>
            <a:off x="5227367" y="2598874"/>
            <a:ext cx="3593447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685800">
              <a:buSzPts val="1050"/>
            </a:pPr>
            <a:r>
              <a:rPr lang="en-US" sz="1050" b="1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Preventative care</a:t>
            </a:r>
            <a:endParaRPr lang="en-US">
              <a:latin typeface="Montserrat" panose="00000500000000000000" pitchFamily="2" charset="0"/>
            </a:endParaRPr>
          </a:p>
          <a:p>
            <a:pPr defTabSz="685800">
              <a:buSzPts val="800"/>
            </a:pPr>
            <a:r>
              <a:rPr lang="en-US" sz="800" b="1">
                <a:solidFill>
                  <a:srgbClr val="00F000">
                    <a:lumMod val="50000"/>
                  </a:srgb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Proactive</a:t>
            </a:r>
            <a:r>
              <a:rPr lang="en-US" sz="80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actions to achieve &amp; maintain specific health </a:t>
            </a:r>
            <a:r>
              <a:rPr lang="en-US" sz="800" b="1">
                <a:solidFill>
                  <a:srgbClr val="00F000">
                    <a:lumMod val="50000"/>
                  </a:srgb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goals</a:t>
            </a:r>
            <a:r>
              <a:rPr lang="en-US" sz="80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, or helping to avoid ailments in the </a:t>
            </a:r>
            <a:r>
              <a:rPr lang="en-US" sz="800" b="1">
                <a:solidFill>
                  <a:srgbClr val="00F000">
                    <a:lumMod val="50000"/>
                  </a:srgb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long-term.</a:t>
            </a:r>
            <a:endParaRPr lang="en-US" sz="700" b="1">
              <a:solidFill>
                <a:srgbClr val="00F000">
                  <a:lumMod val="50000"/>
                </a:srgbClr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2" name="Google Shape;362;p8"/>
          <p:cNvSpPr txBox="1"/>
          <p:nvPr/>
        </p:nvSpPr>
        <p:spPr>
          <a:xfrm>
            <a:off x="5211129" y="3126807"/>
            <a:ext cx="3609684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685800">
              <a:buSzPts val="1050"/>
            </a:pPr>
            <a:r>
              <a:rPr lang="en-US" sz="1050" b="1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Innovative care</a:t>
            </a:r>
            <a:endParaRPr lang="en-US">
              <a:latin typeface="Montserrat" panose="00000500000000000000" pitchFamily="2" charset="0"/>
            </a:endParaRPr>
          </a:p>
          <a:p>
            <a:pPr defTabSz="685800">
              <a:buSzPts val="800"/>
            </a:pPr>
            <a:r>
              <a:rPr lang="en-US" sz="80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Seeking out the </a:t>
            </a:r>
            <a:r>
              <a:rPr lang="en-US" sz="800" b="1">
                <a:solidFill>
                  <a:srgbClr val="00F000">
                    <a:lumMod val="50000"/>
                  </a:srgb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latest</a:t>
            </a:r>
            <a:r>
              <a:rPr lang="en-US" sz="80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alternatives or developments to continuously meet my and/or my family's health &amp; wellness </a:t>
            </a:r>
            <a:r>
              <a:rPr lang="en-US" sz="800" b="1">
                <a:solidFill>
                  <a:srgbClr val="00F000">
                    <a:lumMod val="50000"/>
                  </a:srgb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goals</a:t>
            </a:r>
            <a:r>
              <a:rPr lang="en-US" sz="80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.</a:t>
            </a:r>
            <a:endParaRPr lang="en-US" sz="700"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3" name="Google Shape;363;p8"/>
          <p:cNvSpPr txBox="1"/>
          <p:nvPr/>
        </p:nvSpPr>
        <p:spPr>
          <a:xfrm>
            <a:off x="5227366" y="3658021"/>
            <a:ext cx="3593447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685800">
              <a:buSzPts val="1050"/>
            </a:pPr>
            <a:r>
              <a:rPr lang="en-US" sz="1050" b="1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Selfless care</a:t>
            </a:r>
            <a:endParaRPr lang="en-US">
              <a:latin typeface="Montserrat" panose="00000500000000000000" pitchFamily="2" charset="0"/>
            </a:endParaRPr>
          </a:p>
          <a:p>
            <a:pPr defTabSz="685800">
              <a:buSzPts val="800"/>
            </a:pPr>
            <a:r>
              <a:rPr lang="en-US" sz="800" b="1">
                <a:solidFill>
                  <a:srgbClr val="00F000">
                    <a:lumMod val="50000"/>
                  </a:srgb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Improving</a:t>
            </a:r>
            <a:r>
              <a:rPr lang="en-US" sz="80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the world </a:t>
            </a:r>
            <a:r>
              <a:rPr lang="en-US" sz="800" b="1">
                <a:solidFill>
                  <a:srgbClr val="00F000">
                    <a:lumMod val="50000"/>
                  </a:srgb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around me</a:t>
            </a:r>
            <a:r>
              <a:rPr lang="en-US" sz="800">
                <a:solidFill>
                  <a:srgbClr val="00F000">
                    <a:lumMod val="50000"/>
                  </a:srgbClr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80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by advocating for environmental, ethical, humanitarian, and/or philanthropic causes.</a:t>
            </a:r>
            <a:endParaRPr lang="en-US">
              <a:latin typeface="Montserrat" panose="00000500000000000000" pitchFamily="2" charset="0"/>
            </a:endParaRPr>
          </a:p>
        </p:txBody>
      </p:sp>
      <p:cxnSp>
        <p:nvCxnSpPr>
          <p:cNvPr id="364" name="Google Shape;364;p8"/>
          <p:cNvCxnSpPr/>
          <p:nvPr/>
        </p:nvCxnSpPr>
        <p:spPr>
          <a:xfrm rot="10800000">
            <a:off x="4700588" y="2051082"/>
            <a:ext cx="4114800" cy="0"/>
          </a:xfrm>
          <a:prstGeom prst="straightConnector1">
            <a:avLst/>
          </a:prstGeom>
          <a:noFill/>
          <a:ln w="12700" cap="flat" cmpd="sng">
            <a:solidFill>
              <a:srgbClr val="15441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5" name="Google Shape;365;p8"/>
          <p:cNvCxnSpPr/>
          <p:nvPr/>
        </p:nvCxnSpPr>
        <p:spPr>
          <a:xfrm rot="10800000">
            <a:off x="4336257" y="2581164"/>
            <a:ext cx="4484557" cy="0"/>
          </a:xfrm>
          <a:prstGeom prst="straightConnector1">
            <a:avLst/>
          </a:prstGeom>
          <a:noFill/>
          <a:ln w="12700" cap="flat" cmpd="sng">
            <a:solidFill>
              <a:srgbClr val="17622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6" name="Google Shape;366;p8"/>
          <p:cNvCxnSpPr/>
          <p:nvPr/>
        </p:nvCxnSpPr>
        <p:spPr>
          <a:xfrm rot="10800000">
            <a:off x="3971926" y="3118049"/>
            <a:ext cx="4848889" cy="0"/>
          </a:xfrm>
          <a:prstGeom prst="straightConnector1">
            <a:avLst/>
          </a:prstGeom>
          <a:noFill/>
          <a:ln w="12700" cap="flat" cmpd="sng">
            <a:solidFill>
              <a:srgbClr val="13823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7" name="Google Shape;367;p8"/>
          <p:cNvCxnSpPr/>
          <p:nvPr/>
        </p:nvCxnSpPr>
        <p:spPr>
          <a:xfrm rot="10800000">
            <a:off x="3650456" y="3648981"/>
            <a:ext cx="5170359" cy="0"/>
          </a:xfrm>
          <a:prstGeom prst="straightConnector1">
            <a:avLst/>
          </a:prstGeom>
          <a:noFill/>
          <a:ln w="12700" cap="flat" cmpd="sng">
            <a:solidFill>
              <a:srgbClr val="00A34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8" name="Google Shape;368;p8"/>
          <p:cNvCxnSpPr/>
          <p:nvPr/>
        </p:nvCxnSpPr>
        <p:spPr>
          <a:xfrm rot="10800000">
            <a:off x="3274998" y="4177892"/>
            <a:ext cx="5545819" cy="0"/>
          </a:xfrm>
          <a:prstGeom prst="straightConnector1">
            <a:avLst/>
          </a:prstGeom>
          <a:noFill/>
          <a:ln w="12700" cap="flat" cmpd="sng">
            <a:solidFill>
              <a:srgbClr val="00DD1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7A7EED72-5B91-4D08-BCBF-EF69C2246717}"/>
              </a:ext>
            </a:extLst>
          </p:cNvPr>
          <p:cNvSpPr/>
          <p:nvPr/>
        </p:nvSpPr>
        <p:spPr>
          <a:xfrm>
            <a:off x="8613058" y="4751082"/>
            <a:ext cx="418762" cy="29073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750">
              <a:solidFill>
                <a:srgbClr val="FFFFFF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D3BB3C-2FF4-4B9B-912D-A78A5E3E3FBA}"/>
              </a:ext>
            </a:extLst>
          </p:cNvPr>
          <p:cNvSpPr/>
          <p:nvPr/>
        </p:nvSpPr>
        <p:spPr>
          <a:xfrm>
            <a:off x="1994916" y="3648980"/>
            <a:ext cx="6794534" cy="523788"/>
          </a:xfrm>
          <a:prstGeom prst="rect">
            <a:avLst/>
          </a:prstGeom>
          <a:solidFill>
            <a:srgbClr val="00F000">
              <a:alpha val="1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085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BCD2E-0865-47CA-B825-285C26109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Climate change tops consumer concerns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5768F50-B705-4977-9395-F64D340240EB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54650" y="4770218"/>
            <a:ext cx="8159100" cy="236642"/>
          </a:xfrm>
        </p:spPr>
        <p:txBody>
          <a:bodyPr anchor="ctr"/>
          <a:lstStyle/>
          <a:p>
            <a:r>
              <a:rPr lang="en-US" err="1"/>
              <a:t>NielsenIQ</a:t>
            </a:r>
            <a:r>
              <a:rPr lang="en-US"/>
              <a:t> Omnibus Survey, Dec 2021, Q1. Which of these topics are you personally most concerned about? Please select all that apply? Q2. Overall speaking, how important is a sustainable lifestyle to you?</a:t>
            </a:r>
          </a:p>
        </p:txBody>
      </p:sp>
      <p:graphicFrame>
        <p:nvGraphicFramePr>
          <p:cNvPr id="6" name="Content Placeholder 13">
            <a:extLst>
              <a:ext uri="{FF2B5EF4-FFF2-40B4-BE49-F238E27FC236}">
                <a16:creationId xmlns:a16="http://schemas.microsoft.com/office/drawing/2014/main" id="{A75677CB-1F63-4CCC-BF07-5E2778E49D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37777"/>
              </p:ext>
            </p:extLst>
          </p:nvPr>
        </p:nvGraphicFramePr>
        <p:xfrm>
          <a:off x="1759715" y="1323854"/>
          <a:ext cx="8233301" cy="3095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84875C0C-12A3-43B1-A36B-E44D06DF07DE}"/>
              </a:ext>
            </a:extLst>
          </p:cNvPr>
          <p:cNvSpPr/>
          <p:nvPr/>
        </p:nvSpPr>
        <p:spPr>
          <a:xfrm>
            <a:off x="354650" y="1175342"/>
            <a:ext cx="8159100" cy="3339508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50">
              <a:latin typeface="Montserrat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B24233-009C-4FE9-96BD-7B3D26A64852}"/>
              </a:ext>
            </a:extLst>
          </p:cNvPr>
          <p:cNvSpPr txBox="1"/>
          <p:nvPr/>
        </p:nvSpPr>
        <p:spPr>
          <a:xfrm>
            <a:off x="341202" y="2366915"/>
            <a:ext cx="1885286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rtlCol="0" anchor="ctr">
            <a:spAutoFit/>
          </a:bodyPr>
          <a:lstStyle/>
          <a:p>
            <a:r>
              <a:rPr lang="en-US" sz="1600" b="1" i="1">
                <a:solidFill>
                  <a:schemeClr val="tx1"/>
                </a:solidFill>
                <a:latin typeface="Montserrat" panose="00000500000000000000" pitchFamily="2" charset="0"/>
              </a:rPr>
              <a:t>Which are you most concerned about?</a:t>
            </a:r>
          </a:p>
        </p:txBody>
      </p:sp>
    </p:spTree>
    <p:extLst>
      <p:ext uri="{BB962C8B-B14F-4D97-AF65-F5344CB8AC3E}">
        <p14:creationId xmlns:p14="http://schemas.microsoft.com/office/powerpoint/2010/main" val="2181448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93CD6-6F41-4E1C-94DC-1C1F5966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1800">
                <a:latin typeface="Montserrat" panose="00000500000000000000" pitchFamily="2" charset="0"/>
              </a:rPr>
              <a:t>Focus on attributes that matter most to consumers now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52FF6DA-406D-48AC-AD43-79534FBC9820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en-AU" sz="1000" b="1">
                <a:solidFill>
                  <a:schemeClr val="accent2"/>
                </a:solidFill>
                <a:latin typeface="Montserrat" panose="00000500000000000000" pitchFamily="2" charset="0"/>
              </a:rPr>
              <a:t>More like to buy: </a:t>
            </a:r>
            <a:r>
              <a:rPr lang="en-AU" sz="1000" b="1">
                <a:solidFill>
                  <a:srgbClr val="1A1A1A"/>
                </a:solidFill>
                <a:latin typeface="Montserrat" panose="00000500000000000000" pitchFamily="2" charset="0"/>
              </a:rPr>
              <a:t>Purchase preference change</a:t>
            </a:r>
            <a:r>
              <a:rPr lang="en-AU" sz="1000">
                <a:latin typeface="Montserrat" panose="00000500000000000000" pitchFamily="2" charset="0"/>
              </a:rPr>
              <a:t> over the last 2 years (More – less likely to buy)</a:t>
            </a:r>
            <a:endParaRPr lang="en-AU" sz="100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endParaRPr lang="en-AU" sz="1000">
              <a:latin typeface="Montserrat" panose="00000500000000000000" pitchFamily="2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C41B80B-3457-4076-AF0B-7524D011F27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-AU">
                <a:effectLst/>
                <a:latin typeface="Montserrat" panose="00000500000000000000" pitchFamily="2" charset="0"/>
                <a:cs typeface="Montserrat" panose="00000500000000000000" pitchFamily="2" charset="0"/>
              </a:rPr>
              <a:t>Source: </a:t>
            </a:r>
            <a:r>
              <a:rPr lang="en-AU">
                <a:latin typeface="Montserrat" panose="00000500000000000000" pitchFamily="2" charset="0"/>
                <a:cs typeface="Montserrat" panose="00000500000000000000" pitchFamily="2" charset="0"/>
              </a:rPr>
              <a:t>NielsenIQ 2022 Consumer Outlook Survey, Dec 2021, US</a:t>
            </a:r>
            <a:endParaRPr lang="en-US">
              <a:latin typeface="Montserrat" panose="00000500000000000000" pitchFamily="2" charset="0"/>
            </a:endParaRPr>
          </a:p>
          <a:p>
            <a:r>
              <a:rPr lang="en-AU">
                <a:latin typeface="Montserrat" panose="00000500000000000000" pitchFamily="2" charset="0"/>
              </a:rPr>
              <a:t>Q. How have your brand and product purchasing preferences changed over the last 2 years (since COVID-19)?</a:t>
            </a:r>
          </a:p>
        </p:txBody>
      </p:sp>
      <p:graphicFrame>
        <p:nvGraphicFramePr>
          <p:cNvPr id="32" name="Table 32">
            <a:extLst>
              <a:ext uri="{FF2B5EF4-FFF2-40B4-BE49-F238E27FC236}">
                <a16:creationId xmlns:a16="http://schemas.microsoft.com/office/drawing/2014/main" id="{55F15E8D-7DCC-4691-94BF-2970DCA7C0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78678"/>
              </p:ext>
            </p:extLst>
          </p:nvPr>
        </p:nvGraphicFramePr>
        <p:xfrm>
          <a:off x="354650" y="2076153"/>
          <a:ext cx="8434800" cy="2559347"/>
        </p:xfrm>
        <a:graphic>
          <a:graphicData uri="http://schemas.openxmlformats.org/drawingml/2006/table">
            <a:tbl>
              <a:tblPr firstRow="1" bandRow="1"/>
              <a:tblGrid>
                <a:gridCol w="1180355">
                  <a:extLst>
                    <a:ext uri="{9D8B030D-6E8A-4147-A177-3AD203B41FA5}">
                      <a16:colId xmlns:a16="http://schemas.microsoft.com/office/drawing/2014/main" val="2586648327"/>
                    </a:ext>
                  </a:extLst>
                </a:gridCol>
                <a:gridCol w="560495">
                  <a:extLst>
                    <a:ext uri="{9D8B030D-6E8A-4147-A177-3AD203B41FA5}">
                      <a16:colId xmlns:a16="http://schemas.microsoft.com/office/drawing/2014/main" val="4050682906"/>
                    </a:ext>
                  </a:extLst>
                </a:gridCol>
                <a:gridCol w="1137339">
                  <a:extLst>
                    <a:ext uri="{9D8B030D-6E8A-4147-A177-3AD203B41FA5}">
                      <a16:colId xmlns:a16="http://schemas.microsoft.com/office/drawing/2014/main" val="3230993468"/>
                    </a:ext>
                  </a:extLst>
                </a:gridCol>
                <a:gridCol w="558111">
                  <a:extLst>
                    <a:ext uri="{9D8B030D-6E8A-4147-A177-3AD203B41FA5}">
                      <a16:colId xmlns:a16="http://schemas.microsoft.com/office/drawing/2014/main" val="1531535676"/>
                    </a:ext>
                  </a:extLst>
                </a:gridCol>
                <a:gridCol w="1115106">
                  <a:extLst>
                    <a:ext uri="{9D8B030D-6E8A-4147-A177-3AD203B41FA5}">
                      <a16:colId xmlns:a16="http://schemas.microsoft.com/office/drawing/2014/main" val="3770133983"/>
                    </a:ext>
                  </a:extLst>
                </a:gridCol>
                <a:gridCol w="599394">
                  <a:extLst>
                    <a:ext uri="{9D8B030D-6E8A-4147-A177-3AD203B41FA5}">
                      <a16:colId xmlns:a16="http://schemas.microsoft.com/office/drawing/2014/main" val="642883480"/>
                    </a:ext>
                  </a:extLst>
                </a:gridCol>
                <a:gridCol w="1038211">
                  <a:extLst>
                    <a:ext uri="{9D8B030D-6E8A-4147-A177-3AD203B41FA5}">
                      <a16:colId xmlns:a16="http://schemas.microsoft.com/office/drawing/2014/main" val="2997726032"/>
                    </a:ext>
                  </a:extLst>
                </a:gridCol>
                <a:gridCol w="688989">
                  <a:extLst>
                    <a:ext uri="{9D8B030D-6E8A-4147-A177-3AD203B41FA5}">
                      <a16:colId xmlns:a16="http://schemas.microsoft.com/office/drawing/2014/main" val="1111579871"/>
                    </a:ext>
                  </a:extLst>
                </a:gridCol>
                <a:gridCol w="1072665">
                  <a:extLst>
                    <a:ext uri="{9D8B030D-6E8A-4147-A177-3AD203B41FA5}">
                      <a16:colId xmlns:a16="http://schemas.microsoft.com/office/drawing/2014/main" val="3876954334"/>
                    </a:ext>
                  </a:extLst>
                </a:gridCol>
                <a:gridCol w="484135">
                  <a:extLst>
                    <a:ext uri="{9D8B030D-6E8A-4147-A177-3AD203B41FA5}">
                      <a16:colId xmlns:a16="http://schemas.microsoft.com/office/drawing/2014/main" val="2410247579"/>
                    </a:ext>
                  </a:extLst>
                </a:gridCol>
              </a:tblGrid>
              <a:tr h="4667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AU" sz="1000" b="1" u="none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Health &amp; hygiene</a:t>
                      </a:r>
                    </a:p>
                    <a:p>
                      <a:pPr algn="l" fontAlgn="ctr"/>
                      <a:endParaRPr lang="en-AU" sz="10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AU" sz="10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08000" marR="9525" marT="9525" marB="0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AU" sz="1000" b="1" u="none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Social and </a:t>
                      </a:r>
                      <a:br>
                        <a:rPr lang="en-AU" sz="1000" b="1" u="none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</a:br>
                      <a:r>
                        <a:rPr lang="en-AU" sz="1000" b="1" u="none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sustainable</a:t>
                      </a:r>
                    </a:p>
                    <a:p>
                      <a:pPr algn="l" fontAlgn="ctr"/>
                      <a:endParaRPr lang="en-AU" sz="10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AU" sz="10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08000" marR="9525" marT="9525" marB="0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AU" sz="1000" b="1" u="none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Cost and quality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AU" sz="10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08000" marR="9525" marT="9525" marB="0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AU" sz="1000" b="1" u="none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Convenience and </a:t>
                      </a:r>
                      <a:br>
                        <a:rPr lang="en-AU" sz="1000" b="1" u="none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</a:br>
                      <a:r>
                        <a:rPr lang="en-AU" sz="1000" b="1" u="none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time saving</a:t>
                      </a:r>
                    </a:p>
                    <a:p>
                      <a:pPr algn="l" fontAlgn="ctr"/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08000" marR="9525" marT="9525" marB="0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AU" sz="1000" b="1" u="none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Origin and </a:t>
                      </a:r>
                      <a:br>
                        <a:rPr lang="en-AU" sz="1000" b="1" u="none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</a:br>
                      <a:r>
                        <a:rPr lang="en-AU" sz="1000" b="1" u="none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experience</a:t>
                      </a:r>
                    </a:p>
                    <a:p>
                      <a:pPr algn="l" fontAlgn="ctr"/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AU" sz="1000" b="1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08000" marR="9525" marT="9525" marB="0"/>
                </a:tc>
                <a:extLst>
                  <a:ext uri="{0D108BD9-81ED-4DB2-BD59-A6C34878D82A}">
                    <a16:rowId xmlns:a16="http://schemas.microsoft.com/office/drawing/2014/main" val="256259547"/>
                  </a:ext>
                </a:extLst>
              </a:tr>
              <a:tr h="505707"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Fresh produce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+26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Supported consumers during COVID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+22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Affordable/lower prices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+32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Makes working at home easier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+14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Known &amp; trusted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+24</a:t>
                      </a:r>
                    </a:p>
                  </a:txBody>
                  <a:tcPr marL="10800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9142747"/>
                  </a:ext>
                </a:extLst>
              </a:tr>
              <a:tr h="471054"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Nutritional benefits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+18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Environmental/</a:t>
                      </a:r>
                      <a:r>
                        <a:rPr lang="en-AU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Sustainable</a:t>
                      </a:r>
                      <a:endParaRPr lang="en-AU" sz="9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+17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Private Label/</a:t>
                      </a:r>
                      <a:r>
                        <a:rPr lang="en-AU" sz="900" b="0" i="0" u="none" strike="noStrike" baseline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Store Brands</a:t>
                      </a:r>
                      <a:endParaRPr lang="en-AU" sz="9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+16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Makes household chores easier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+13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From my local neighbourhood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+17</a:t>
                      </a:r>
                    </a:p>
                  </a:txBody>
                  <a:tcPr marL="10800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8922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Hygiene/safety claims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+17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Socially responsible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+16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Guarantees - safety/quality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/>
                        </a:rPr>
                        <a:t>+11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/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AU" sz="900" b="0">
                        <a:latin typeface="Montserrat" panose="00000500000000000000" pitchFamily="2" charset="0"/>
                      </a:endParaRPr>
                    </a:p>
                  </a:txBody>
                  <a:tcPr marL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900" b="0">
                        <a:latin typeface="Montserrat" panose="00000500000000000000" pitchFamily="2" charset="0"/>
                      </a:endParaRPr>
                    </a:p>
                  </a:txBody>
                  <a:tcPr marL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8246649"/>
                  </a:ext>
                </a:extLst>
              </a:tr>
              <a:tr h="421005"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Healthier options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+17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Ingredient/supply chain transparency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AU" sz="900" b="0" i="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+14</a:t>
                      </a: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AU" sz="900" b="0">
                        <a:latin typeface="Montserrat" panose="00000500000000000000" pitchFamily="2" charset="0"/>
                      </a:endParaRPr>
                    </a:p>
                  </a:txBody>
                  <a:tcPr marL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900" b="0">
                        <a:latin typeface="Montserrat" panose="00000500000000000000" pitchFamily="2" charset="0"/>
                      </a:endParaRPr>
                    </a:p>
                  </a:txBody>
                  <a:tcPr marL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AU" sz="900" b="0">
                        <a:latin typeface="Montserrat" panose="00000500000000000000" pitchFamily="2" charset="0"/>
                      </a:endParaRPr>
                    </a:p>
                  </a:txBody>
                  <a:tcPr marL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AU" sz="900" b="0">
                        <a:latin typeface="Montserrat" panose="00000500000000000000" pitchFamily="2" charset="0"/>
                      </a:endParaRPr>
                    </a:p>
                  </a:txBody>
                  <a:tcPr marL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AU" sz="900" b="0">
                        <a:latin typeface="Montserrat" panose="00000500000000000000" pitchFamily="2" charset="0"/>
                      </a:endParaRPr>
                    </a:p>
                  </a:txBody>
                  <a:tcPr marL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AU" sz="900" b="0">
                        <a:latin typeface="Montserrat" panose="00000500000000000000" pitchFamily="2" charset="0"/>
                      </a:endParaRPr>
                    </a:p>
                  </a:txBody>
                  <a:tcPr marL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3041157"/>
                  </a:ext>
                </a:extLst>
              </a:tr>
              <a:tr h="324016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/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AU" sz="9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AU" sz="9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AU" sz="900" b="0">
                        <a:latin typeface="Montserrat" panose="00000500000000000000" pitchFamily="2" charset="0"/>
                      </a:endParaRPr>
                    </a:p>
                  </a:txBody>
                  <a:tcPr marL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AU" sz="900" b="0">
                        <a:latin typeface="Montserrat" panose="00000500000000000000" pitchFamily="2" charset="0"/>
                      </a:endParaRPr>
                    </a:p>
                  </a:txBody>
                  <a:tcPr marL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AU" sz="900" b="0">
                        <a:latin typeface="Montserrat" panose="00000500000000000000" pitchFamily="2" charset="0"/>
                      </a:endParaRPr>
                    </a:p>
                  </a:txBody>
                  <a:tcPr marL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AU" sz="900" b="0">
                        <a:latin typeface="Montserrat" panose="00000500000000000000" pitchFamily="2" charset="0"/>
                      </a:endParaRPr>
                    </a:p>
                  </a:txBody>
                  <a:tcPr marL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AU" sz="900" b="0">
                        <a:latin typeface="Montserrat" panose="00000500000000000000" pitchFamily="2" charset="0"/>
                      </a:endParaRPr>
                    </a:p>
                  </a:txBody>
                  <a:tcPr marL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AU" sz="900" b="0">
                        <a:latin typeface="Montserrat" panose="00000500000000000000" pitchFamily="2" charset="0"/>
                      </a:endParaRPr>
                    </a:p>
                  </a:txBody>
                  <a:tcPr marL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5012302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DA84495A-8153-4FC0-85F3-D7292902B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25" y="1375832"/>
            <a:ext cx="372094" cy="37790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9D5B6A1-966A-4851-B5CD-4E8E0FB6D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812" y="1332776"/>
            <a:ext cx="294675" cy="42096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036827D-F93B-429E-B722-5D1E318CE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190" y="1332776"/>
            <a:ext cx="242864" cy="42096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ACD8621-B7F7-4343-8452-62CCD6707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084" y="1332776"/>
            <a:ext cx="216959" cy="4209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EE83BBB-1916-46D5-B832-26239EFC60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6075" y="1332776"/>
            <a:ext cx="420964" cy="420964"/>
          </a:xfrm>
          <a:prstGeom prst="rect">
            <a:avLst/>
          </a:prstGeom>
        </p:spPr>
      </p:pic>
      <p:cxnSp>
        <p:nvCxnSpPr>
          <p:cNvPr id="20" name="Google Shape;663;p60">
            <a:extLst>
              <a:ext uri="{FF2B5EF4-FFF2-40B4-BE49-F238E27FC236}">
                <a16:creationId xmlns:a16="http://schemas.microsoft.com/office/drawing/2014/main" id="{04E1DB4D-796B-FF48-82AA-3A6CE55A041A}"/>
              </a:ext>
            </a:extLst>
          </p:cNvPr>
          <p:cNvCxnSpPr>
            <a:cxnSpLocks/>
          </p:cNvCxnSpPr>
          <p:nvPr/>
        </p:nvCxnSpPr>
        <p:spPr>
          <a:xfrm>
            <a:off x="338425" y="1901464"/>
            <a:ext cx="1542597" cy="0"/>
          </a:xfrm>
          <a:prstGeom prst="straightConnector1">
            <a:avLst/>
          </a:prstGeom>
          <a:noFill/>
          <a:ln w="9525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664;p60">
            <a:extLst>
              <a:ext uri="{FF2B5EF4-FFF2-40B4-BE49-F238E27FC236}">
                <a16:creationId xmlns:a16="http://schemas.microsoft.com/office/drawing/2014/main" id="{EAF940A3-FE29-9949-9F35-4AB506424D3C}"/>
              </a:ext>
            </a:extLst>
          </p:cNvPr>
          <p:cNvCxnSpPr>
            <a:cxnSpLocks/>
          </p:cNvCxnSpPr>
          <p:nvPr/>
        </p:nvCxnSpPr>
        <p:spPr>
          <a:xfrm>
            <a:off x="2084084" y="1901464"/>
            <a:ext cx="1524045" cy="0"/>
          </a:xfrm>
          <a:prstGeom prst="straightConnector1">
            <a:avLst/>
          </a:prstGeom>
          <a:noFill/>
          <a:ln w="9525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665;p60">
            <a:extLst>
              <a:ext uri="{FF2B5EF4-FFF2-40B4-BE49-F238E27FC236}">
                <a16:creationId xmlns:a16="http://schemas.microsoft.com/office/drawing/2014/main" id="{951B6E07-6B41-9F48-BBEE-B5542662FA91}"/>
              </a:ext>
            </a:extLst>
          </p:cNvPr>
          <p:cNvCxnSpPr>
            <a:cxnSpLocks/>
          </p:cNvCxnSpPr>
          <p:nvPr/>
        </p:nvCxnSpPr>
        <p:spPr>
          <a:xfrm>
            <a:off x="3811190" y="1901464"/>
            <a:ext cx="1524045" cy="0"/>
          </a:xfrm>
          <a:prstGeom prst="straightConnector1">
            <a:avLst/>
          </a:prstGeom>
          <a:noFill/>
          <a:ln w="9525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665;p60">
            <a:extLst>
              <a:ext uri="{FF2B5EF4-FFF2-40B4-BE49-F238E27FC236}">
                <a16:creationId xmlns:a16="http://schemas.microsoft.com/office/drawing/2014/main" id="{531DEA9C-A3BA-2341-93BF-12F7FD8973D9}"/>
              </a:ext>
            </a:extLst>
          </p:cNvPr>
          <p:cNvCxnSpPr>
            <a:cxnSpLocks/>
          </p:cNvCxnSpPr>
          <p:nvPr/>
        </p:nvCxnSpPr>
        <p:spPr>
          <a:xfrm>
            <a:off x="5521812" y="1901464"/>
            <a:ext cx="1540530" cy="0"/>
          </a:xfrm>
          <a:prstGeom prst="straightConnector1">
            <a:avLst/>
          </a:prstGeom>
          <a:noFill/>
          <a:ln w="9525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665;p60">
            <a:extLst>
              <a:ext uri="{FF2B5EF4-FFF2-40B4-BE49-F238E27FC236}">
                <a16:creationId xmlns:a16="http://schemas.microsoft.com/office/drawing/2014/main" id="{702D502C-514B-4F49-BA37-1424CD40E61B}"/>
              </a:ext>
            </a:extLst>
          </p:cNvPr>
          <p:cNvCxnSpPr>
            <a:cxnSpLocks/>
          </p:cNvCxnSpPr>
          <p:nvPr/>
        </p:nvCxnSpPr>
        <p:spPr>
          <a:xfrm>
            <a:off x="7256075" y="1901464"/>
            <a:ext cx="1533376" cy="0"/>
          </a:xfrm>
          <a:prstGeom prst="straightConnector1">
            <a:avLst/>
          </a:prstGeom>
          <a:noFill/>
          <a:ln w="9525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5C07788-9595-49BF-B7C7-83AA1DCBE55C}"/>
              </a:ext>
            </a:extLst>
          </p:cNvPr>
          <p:cNvSpPr/>
          <p:nvPr/>
        </p:nvSpPr>
        <p:spPr>
          <a:xfrm>
            <a:off x="1993900" y="1149354"/>
            <a:ext cx="1720850" cy="3365496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75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308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p320"/>
          <p:cNvSpPr/>
          <p:nvPr/>
        </p:nvSpPr>
        <p:spPr>
          <a:xfrm>
            <a:off x="365726" y="2714023"/>
            <a:ext cx="8498934" cy="18878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783"/>
            <a:endParaRPr sz="1050">
              <a:latin typeface="Montserrat" panose="00000500000000000000" pitchFamily="2" charset="0"/>
            </a:endParaRPr>
          </a:p>
        </p:txBody>
      </p:sp>
      <p:graphicFrame>
        <p:nvGraphicFramePr>
          <p:cNvPr id="2707" name="Google Shape;2707;p320"/>
          <p:cNvGraphicFramePr/>
          <p:nvPr>
            <p:extLst>
              <p:ext uri="{D42A27DB-BD31-4B8C-83A1-F6EECF244321}">
                <p14:modId xmlns:p14="http://schemas.microsoft.com/office/powerpoint/2010/main" val="561998253"/>
              </p:ext>
            </p:extLst>
          </p:nvPr>
        </p:nvGraphicFramePr>
        <p:xfrm>
          <a:off x="365727" y="2759893"/>
          <a:ext cx="1397057" cy="158756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970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459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+27.3%</a:t>
                      </a:r>
                      <a:endParaRPr lang="en" sz="800" b="1">
                        <a:solidFill>
                          <a:srgbClr val="0070C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 Corporation </a:t>
                      </a: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97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+18.9%</a:t>
                      </a:r>
                      <a:endParaRPr lang="en" sz="800" b="1">
                        <a:solidFill>
                          <a:srgbClr val="0070C0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Fair Trade 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1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+18.2%</a:t>
                      </a:r>
                      <a:endParaRPr sz="800" b="1">
                        <a:solidFill>
                          <a:srgbClr val="0070C0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Ethical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" sz="80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+2.6%</a:t>
                      </a:r>
                      <a:endParaRPr lang="en" sz="800" b="1">
                        <a:solidFill>
                          <a:srgbClr val="0070C0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Fair Wages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" sz="80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08" name="Google Shape;2708;p320"/>
          <p:cNvGraphicFramePr/>
          <p:nvPr>
            <p:extLst>
              <p:ext uri="{D42A27DB-BD31-4B8C-83A1-F6EECF244321}">
                <p14:modId xmlns:p14="http://schemas.microsoft.com/office/powerpoint/2010/main" val="2834292711"/>
              </p:ext>
            </p:extLst>
          </p:nvPr>
        </p:nvGraphicFramePr>
        <p:xfrm>
          <a:off x="1781519" y="2759892"/>
          <a:ext cx="1364339" cy="121866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64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288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+37.9%</a:t>
                      </a:r>
                      <a:endParaRPr lang="en" sz="800" b="1">
                        <a:solidFill>
                          <a:srgbClr val="0070C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EU O</a:t>
                      </a:r>
                      <a:r>
                        <a:rPr lang="en-US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</a:t>
                      </a: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ganic Farming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578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+22.0%</a:t>
                      </a:r>
                      <a:endParaRPr lang="en-US" sz="800" b="1">
                        <a:solidFill>
                          <a:srgbClr val="0070C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Farm Raised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+14.2%</a:t>
                      </a:r>
                      <a:endParaRPr lang="en-US" sz="800" b="1">
                        <a:solidFill>
                          <a:srgbClr val="0070C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Family Farmed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826290"/>
                  </a:ext>
                </a:extLst>
              </a:tr>
            </a:tbl>
          </a:graphicData>
        </a:graphic>
      </p:graphicFrame>
      <p:graphicFrame>
        <p:nvGraphicFramePr>
          <p:cNvPr id="2709" name="Google Shape;2709;p320"/>
          <p:cNvGraphicFramePr/>
          <p:nvPr>
            <p:extLst>
              <p:ext uri="{D42A27DB-BD31-4B8C-83A1-F6EECF244321}">
                <p14:modId xmlns:p14="http://schemas.microsoft.com/office/powerpoint/2010/main" val="951896157"/>
              </p:ext>
            </p:extLst>
          </p:nvPr>
        </p:nvGraphicFramePr>
        <p:xfrm>
          <a:off x="3200727" y="2759893"/>
          <a:ext cx="1288649" cy="184198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88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41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" sz="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+59.7%</a:t>
                      </a:r>
                      <a:endParaRPr lang="en" sz="800" b="1">
                        <a:solidFill>
                          <a:srgbClr val="0070C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Carbon Free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" sz="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+56.7%</a:t>
                      </a:r>
                      <a:endParaRPr lang="en" sz="800" b="1">
                        <a:solidFill>
                          <a:srgbClr val="0070C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</a:t>
                      </a: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enewable Resource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" sz="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+55.3%</a:t>
                      </a:r>
                      <a:endParaRPr lang="en" sz="800" b="1">
                        <a:solidFill>
                          <a:srgbClr val="0070C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</a:t>
                      </a: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eef Safe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+35.5%</a:t>
                      </a:r>
                      <a:endParaRPr lang="en" sz="800" b="1">
                        <a:solidFill>
                          <a:srgbClr val="0070C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Renewable Energy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+33.1%</a:t>
                      </a:r>
                      <a:endParaRPr lang="en" sz="800" b="1">
                        <a:solidFill>
                          <a:srgbClr val="0070C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Less Emissions</a:t>
                      </a: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10" name="Google Shape;2710;p320"/>
          <p:cNvGraphicFramePr/>
          <p:nvPr>
            <p:extLst>
              <p:ext uri="{D42A27DB-BD31-4B8C-83A1-F6EECF244321}">
                <p14:modId xmlns:p14="http://schemas.microsoft.com/office/powerpoint/2010/main" val="3504757581"/>
              </p:ext>
            </p:extLst>
          </p:nvPr>
        </p:nvGraphicFramePr>
        <p:xfrm>
          <a:off x="4609168" y="2759892"/>
          <a:ext cx="1417133" cy="191062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17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859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+18.2%</a:t>
                      </a:r>
                      <a:endParaRPr lang="en" sz="800" b="1">
                        <a:solidFill>
                          <a:srgbClr val="0070C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Contains Sustainable Palm Oil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71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+20.7%</a:t>
                      </a:r>
                      <a:endParaRPr lang="en-US" sz="800" b="1">
                        <a:solidFill>
                          <a:srgbClr val="0070C0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Sustainable Forestry Initiative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1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+7.9%</a:t>
                      </a:r>
                      <a:endParaRPr lang="en" sz="800" b="1">
                        <a:solidFill>
                          <a:srgbClr val="0070C0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Forest Stewardship Council</a:t>
                      </a:r>
                      <a:endParaRPr sz="80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719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711" name="Google Shape;2711;p320"/>
          <p:cNvGraphicFramePr/>
          <p:nvPr>
            <p:extLst>
              <p:ext uri="{D42A27DB-BD31-4B8C-83A1-F6EECF244321}">
                <p14:modId xmlns:p14="http://schemas.microsoft.com/office/powerpoint/2010/main" val="3483485964"/>
              </p:ext>
            </p:extLst>
          </p:nvPr>
        </p:nvGraphicFramePr>
        <p:xfrm>
          <a:off x="6039995" y="2759893"/>
          <a:ext cx="1407639" cy="202386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07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81054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+83.6%</a:t>
                      </a:r>
                      <a:endParaRPr lang="en" sz="800" b="1">
                        <a:solidFill>
                          <a:srgbClr val="0070C0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Plastic Free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+75.6%</a:t>
                      </a:r>
                      <a:endParaRPr lang="en" sz="800" b="1">
                        <a:solidFill>
                          <a:srgbClr val="0070C0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Renewable Pkg Cntnt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+23.4%</a:t>
                      </a:r>
                      <a:endParaRPr lang="en" sz="800" b="1">
                        <a:solidFill>
                          <a:srgbClr val="0070C0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Terracycle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+20.0%</a:t>
                      </a:r>
                      <a:endParaRPr lang="en-US" sz="800" b="1">
                        <a:solidFill>
                          <a:srgbClr val="0070C0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Tetra Pak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+15.0%</a:t>
                      </a:r>
                      <a:endParaRPr lang="en" sz="800" b="1">
                        <a:solidFill>
                          <a:srgbClr val="0070C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Free from BPA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1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" sz="800" b="1">
                        <a:solidFill>
                          <a:srgbClr val="0070C0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712" name="Google Shape;2712;p320"/>
          <p:cNvGraphicFramePr/>
          <p:nvPr>
            <p:extLst>
              <p:ext uri="{D42A27DB-BD31-4B8C-83A1-F6EECF244321}">
                <p14:modId xmlns:p14="http://schemas.microsoft.com/office/powerpoint/2010/main" val="73895535"/>
              </p:ext>
            </p:extLst>
          </p:nvPr>
        </p:nvGraphicFramePr>
        <p:xfrm>
          <a:off x="7502503" y="2759894"/>
          <a:ext cx="1362157" cy="21944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362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129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" sz="8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+46.2%</a:t>
                      </a:r>
                      <a:endParaRPr lang="en" sz="800" b="1">
                        <a:solidFill>
                          <a:srgbClr val="0070C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Cruelty Free</a:t>
                      </a:r>
                      <a:endParaRPr sz="8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29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+30.7%</a:t>
                      </a:r>
                      <a:endParaRPr lang="en-US" sz="800" b="1">
                        <a:solidFill>
                          <a:srgbClr val="0070C0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Marine </a:t>
                      </a:r>
                      <a:r>
                        <a:rPr lang="en-US" sz="800" err="1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Stwdshp</a:t>
                      </a:r>
                      <a:r>
                        <a:rPr lang="en-US" sz="80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US" sz="800" err="1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Cncl</a:t>
                      </a:r>
                      <a:endParaRPr lang="en-US" sz="80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1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+23.0%</a:t>
                      </a:r>
                      <a:endParaRPr lang="en-US" sz="800" b="1">
                        <a:solidFill>
                          <a:srgbClr val="0070C0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Free Range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1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b="1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+21.4%</a:t>
                      </a:r>
                      <a:endParaRPr lang="en-US" sz="800" b="1">
                        <a:solidFill>
                          <a:srgbClr val="0070C0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Humane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" sz="800" b="1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+20.4%</a:t>
                      </a:r>
                      <a:endParaRPr lang="en" sz="800" b="1">
                        <a:solidFill>
                          <a:srgbClr val="0070C0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Cage Free</a:t>
                      </a:r>
                      <a:endParaRPr sz="800"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44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80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444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800">
                        <a:solidFill>
                          <a:schemeClr val="dk1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1425" marR="91425" marT="45700" marB="457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13" name="Google Shape;2713;p320"/>
          <p:cNvSpPr txBox="1">
            <a:spLocks noGrp="1"/>
          </p:cNvSpPr>
          <p:nvPr>
            <p:ph type="title"/>
          </p:nvPr>
        </p:nvSpPr>
        <p:spPr>
          <a:xfrm>
            <a:off x="360309" y="200882"/>
            <a:ext cx="8467492" cy="438598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r>
              <a:rPr lang="en" sz="1800">
                <a:solidFill>
                  <a:schemeClr val="tx1"/>
                </a:solidFill>
              </a:rPr>
              <a:t>Across 90+ attributes illustrate care for environment, others and animals all important</a:t>
            </a:r>
            <a:endParaRPr sz="1800">
              <a:solidFill>
                <a:schemeClr val="tx1"/>
              </a:solidFill>
            </a:endParaRPr>
          </a:p>
        </p:txBody>
      </p:sp>
      <p:sp>
        <p:nvSpPr>
          <p:cNvPr id="2714" name="Google Shape;2714;p320"/>
          <p:cNvSpPr txBox="1"/>
          <p:nvPr/>
        </p:nvSpPr>
        <p:spPr>
          <a:xfrm>
            <a:off x="365726" y="1528865"/>
            <a:ext cx="1554480" cy="754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783">
              <a:spcAft>
                <a:spcPts val="600"/>
              </a:spcAft>
            </a:pPr>
            <a:r>
              <a:rPr lang="en" sz="1800" b="1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+6.8% </a:t>
            </a:r>
          </a:p>
          <a:p>
            <a:pPr defTabSz="685783">
              <a:spcAft>
                <a:spcPts val="600"/>
              </a:spcAft>
            </a:pPr>
            <a:r>
              <a:rPr lang="en-US" sz="90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Social Responsibility</a:t>
            </a:r>
          </a:p>
        </p:txBody>
      </p:sp>
      <p:sp>
        <p:nvSpPr>
          <p:cNvPr id="2715" name="Google Shape;2715;p320"/>
          <p:cNvSpPr txBox="1"/>
          <p:nvPr/>
        </p:nvSpPr>
        <p:spPr>
          <a:xfrm>
            <a:off x="1781519" y="1528865"/>
            <a:ext cx="1554480" cy="754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783">
              <a:spcAft>
                <a:spcPts val="600"/>
              </a:spcAft>
            </a:pPr>
            <a:r>
              <a:rPr lang="en" sz="1800" b="1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+11.4% </a:t>
            </a:r>
          </a:p>
          <a:p>
            <a:pPr defTabSz="685783">
              <a:spcAft>
                <a:spcPts val="600"/>
              </a:spcAft>
            </a:pPr>
            <a:r>
              <a:rPr lang="en" sz="90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Sustainable Farming</a:t>
            </a:r>
            <a:endParaRPr lang="en" sz="900" b="1"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16" name="Google Shape;2716;p320"/>
          <p:cNvSpPr txBox="1"/>
          <p:nvPr/>
        </p:nvSpPr>
        <p:spPr>
          <a:xfrm>
            <a:off x="3200832" y="1528865"/>
            <a:ext cx="1554480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783">
              <a:spcAft>
                <a:spcPts val="600"/>
              </a:spcAft>
            </a:pPr>
            <a:r>
              <a:rPr lang="en" sz="1800" b="1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+13.3% </a:t>
            </a:r>
          </a:p>
          <a:p>
            <a:pPr defTabSz="685783">
              <a:spcAft>
                <a:spcPts val="600"/>
              </a:spcAft>
            </a:pPr>
            <a:r>
              <a:rPr lang="en-US" sz="90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Environmental Sustainability</a:t>
            </a:r>
            <a:endParaRPr lang="en" sz="900" b="1"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17" name="Google Shape;2717;p320"/>
          <p:cNvSpPr txBox="1"/>
          <p:nvPr/>
        </p:nvSpPr>
        <p:spPr>
          <a:xfrm>
            <a:off x="4624734" y="1528865"/>
            <a:ext cx="1554480" cy="754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783">
              <a:spcAft>
                <a:spcPts val="600"/>
              </a:spcAft>
            </a:pPr>
            <a:r>
              <a:rPr lang="en" sz="1800" b="1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+1.1% </a:t>
            </a:r>
          </a:p>
          <a:p>
            <a:pPr defTabSz="685783">
              <a:spcAft>
                <a:spcPts val="600"/>
              </a:spcAft>
            </a:pPr>
            <a:r>
              <a:rPr lang="en-US" sz="90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Sustainable Forestry</a:t>
            </a:r>
            <a:endParaRPr lang="en" sz="900" b="1"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18" name="Google Shape;2718;p320"/>
          <p:cNvSpPr txBox="1"/>
          <p:nvPr/>
        </p:nvSpPr>
        <p:spPr>
          <a:xfrm>
            <a:off x="7480204" y="1528865"/>
            <a:ext cx="1554480" cy="754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783">
              <a:spcAft>
                <a:spcPts val="600"/>
              </a:spcAft>
            </a:pPr>
            <a:r>
              <a:rPr lang="en" sz="1800" b="1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+21.0% </a:t>
            </a:r>
          </a:p>
          <a:p>
            <a:pPr defTabSz="685783">
              <a:spcAft>
                <a:spcPts val="600"/>
              </a:spcAft>
            </a:pPr>
            <a:r>
              <a:rPr lang="en-US" sz="90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Animal Welfare</a:t>
            </a:r>
            <a:endParaRPr lang="en" sz="900" b="1"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20" name="Google Shape;2720;p320"/>
          <p:cNvSpPr txBox="1">
            <a:spLocks noGrp="1"/>
          </p:cNvSpPr>
          <p:nvPr>
            <p:ph type="subTitle" idx="3"/>
          </p:nvPr>
        </p:nvSpPr>
        <p:spPr>
          <a:xfrm>
            <a:off x="354650" y="4857012"/>
            <a:ext cx="8159100" cy="184800"/>
          </a:xfrm>
          <a:prstGeom prst="rect">
            <a:avLst/>
          </a:prstGeom>
        </p:spPr>
        <p:txBody>
          <a:bodyPr spcFirstLastPara="1" vert="horz" wrap="square" lIns="0" tIns="91425" rIns="0" bIns="91425" rtlCol="0" anchor="b" anchorCtr="0">
            <a:noAutofit/>
          </a:bodyPr>
          <a:lstStyle/>
          <a:p>
            <a:r>
              <a:rPr lang="en">
                <a:latin typeface="Montserrat"/>
              </a:rPr>
              <a:t>Source: NielsenIQ Retail Measurement Services, </a:t>
            </a:r>
            <a:r>
              <a:rPr lang="en-US" err="1">
                <a:latin typeface="Montserrat"/>
              </a:rPr>
              <a:t>NielsenIQ</a:t>
            </a:r>
            <a:r>
              <a:rPr lang="en-US">
                <a:latin typeface="Montserrat"/>
              </a:rPr>
              <a:t> Product Insight,</a:t>
            </a:r>
            <a:r>
              <a:rPr lang="en">
                <a:latin typeface="Montserrat"/>
              </a:rPr>
              <a:t>, powered by Label Insight, Total Store; Total US xAOC; Latest 52 weeks W/E 03/26/22 vs 2YA</a:t>
            </a:r>
            <a:endParaRPr lang="en-US">
              <a:latin typeface="Montserrat"/>
            </a:endParaRPr>
          </a:p>
        </p:txBody>
      </p:sp>
      <p:sp>
        <p:nvSpPr>
          <p:cNvPr id="2721" name="Google Shape;2721;p320"/>
          <p:cNvSpPr txBox="1"/>
          <p:nvPr/>
        </p:nvSpPr>
        <p:spPr>
          <a:xfrm>
            <a:off x="6036416" y="1528865"/>
            <a:ext cx="1554480" cy="754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783">
              <a:spcAft>
                <a:spcPts val="600"/>
              </a:spcAft>
            </a:pPr>
            <a:r>
              <a:rPr lang="en" sz="1800" b="1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+10.4% </a:t>
            </a:r>
          </a:p>
          <a:p>
            <a:pPr defTabSz="685783">
              <a:spcAft>
                <a:spcPts val="600"/>
              </a:spcAft>
            </a:pPr>
            <a:r>
              <a:rPr lang="en-US" sz="90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Sustainable Packaging</a:t>
            </a:r>
          </a:p>
        </p:txBody>
      </p:sp>
      <p:pic>
        <p:nvPicPr>
          <p:cNvPr id="2722" name="Google Shape;2722;p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248" y="2274810"/>
            <a:ext cx="345600" cy="374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3" name="Google Shape;2723;p3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7697" y="2283694"/>
            <a:ext cx="378680" cy="356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4" name="Google Shape;2724;p3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7835" y="2283694"/>
            <a:ext cx="178308" cy="356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5" name="Google Shape;2725;p3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3253" y="2283694"/>
            <a:ext cx="344729" cy="356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6" name="Google Shape;2726;p3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11702" y="2282874"/>
            <a:ext cx="356616" cy="358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7" name="Google Shape;2727;p3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94675" y="2283694"/>
            <a:ext cx="356616" cy="356616"/>
          </a:xfrm>
          <a:prstGeom prst="rect">
            <a:avLst/>
          </a:prstGeom>
          <a:noFill/>
          <a:ln>
            <a:noFill/>
          </a:ln>
        </p:spPr>
      </p:pic>
      <p:sp>
        <p:nvSpPr>
          <p:cNvPr id="2728" name="Google Shape;2728;p320"/>
          <p:cNvSpPr txBox="1"/>
          <p:nvPr/>
        </p:nvSpPr>
        <p:spPr>
          <a:xfrm>
            <a:off x="360308" y="4574434"/>
            <a:ext cx="2765772" cy="288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783"/>
            <a:r>
              <a:rPr lang="en-US" sz="675" i="1">
                <a:solidFill>
                  <a:schemeClr val="accent5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Claims/Certifications that are stated on package</a:t>
            </a:r>
          </a:p>
        </p:txBody>
      </p:sp>
      <p:sp>
        <p:nvSpPr>
          <p:cNvPr id="39" name="Google Shape;2714;p320">
            <a:extLst>
              <a:ext uri="{FF2B5EF4-FFF2-40B4-BE49-F238E27FC236}">
                <a16:creationId xmlns:a16="http://schemas.microsoft.com/office/drawing/2014/main" id="{00690B31-EFCF-4B73-A90C-AD05F7871F82}"/>
              </a:ext>
            </a:extLst>
          </p:cNvPr>
          <p:cNvSpPr txBox="1"/>
          <p:nvPr/>
        </p:nvSpPr>
        <p:spPr>
          <a:xfrm>
            <a:off x="402744" y="947518"/>
            <a:ext cx="328101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defTabSz="685783"/>
            <a:r>
              <a:rPr lang="en-US" sz="900" i="1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$ Volume</a:t>
            </a:r>
          </a:p>
          <a:p>
            <a:pPr defTabSz="685783"/>
            <a:r>
              <a:rPr lang="en-US" sz="900" b="1" i="1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Total Store</a:t>
            </a:r>
            <a:r>
              <a:rPr lang="en-US" sz="900" b="1" i="1">
                <a:solidFill>
                  <a:srgbClr val="D20043"/>
                </a:solidFill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 </a:t>
            </a:r>
            <a:r>
              <a:rPr lang="en-US" sz="900" b="1" i="1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Chg. vs 2YA</a:t>
            </a:r>
            <a:endParaRPr sz="200" b="1" i="1">
              <a:solidFill>
                <a:srgbClr val="0070C0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0B82B7A-EE44-48D8-B9ED-8C785B57310C}"/>
              </a:ext>
            </a:extLst>
          </p:cNvPr>
          <p:cNvSpPr/>
          <p:nvPr/>
        </p:nvSpPr>
        <p:spPr>
          <a:xfrm>
            <a:off x="8613059" y="4731449"/>
            <a:ext cx="306581" cy="29073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>
              <a:latin typeface="Montserrat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4604A8-EE12-4E8F-8D79-70AF328D1F46}"/>
              </a:ext>
            </a:extLst>
          </p:cNvPr>
          <p:cNvSpPr/>
          <p:nvPr/>
        </p:nvSpPr>
        <p:spPr>
          <a:xfrm>
            <a:off x="3126080" y="1455022"/>
            <a:ext cx="1383193" cy="315116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06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p320"/>
          <p:cNvSpPr txBox="1">
            <a:spLocks noGrp="1"/>
          </p:cNvSpPr>
          <p:nvPr>
            <p:ph type="title"/>
          </p:nvPr>
        </p:nvSpPr>
        <p:spPr>
          <a:xfrm>
            <a:off x="360308" y="226245"/>
            <a:ext cx="8261178" cy="438598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r>
              <a:rPr lang="en" sz="1800">
                <a:solidFill>
                  <a:schemeClr val="tx1"/>
                </a:solidFill>
              </a:rPr>
              <a:t>Consumers are demonstrating more interest in sustainability in Food &amp; B</a:t>
            </a:r>
            <a:r>
              <a:rPr lang="en-US" sz="1800">
                <a:solidFill>
                  <a:schemeClr val="tx1"/>
                </a:solidFill>
              </a:rPr>
              <a:t>e</a:t>
            </a:r>
            <a:r>
              <a:rPr lang="en" sz="1800">
                <a:solidFill>
                  <a:schemeClr val="tx1"/>
                </a:solidFill>
              </a:rPr>
              <a:t>verage categories</a:t>
            </a:r>
            <a:endParaRPr sz="1800">
              <a:solidFill>
                <a:schemeClr val="tx1"/>
              </a:solidFill>
            </a:endParaRPr>
          </a:p>
        </p:txBody>
      </p:sp>
      <p:sp>
        <p:nvSpPr>
          <p:cNvPr id="2720" name="Google Shape;2720;p320"/>
          <p:cNvSpPr txBox="1">
            <a:spLocks noGrp="1"/>
          </p:cNvSpPr>
          <p:nvPr>
            <p:ph type="subTitle" idx="3"/>
          </p:nvPr>
        </p:nvSpPr>
        <p:spPr>
          <a:xfrm>
            <a:off x="354650" y="4809652"/>
            <a:ext cx="8159100" cy="258093"/>
          </a:xfrm>
          <a:prstGeom prst="rect">
            <a:avLst/>
          </a:prstGeom>
        </p:spPr>
        <p:txBody>
          <a:bodyPr spcFirstLastPara="1" vert="horz" wrap="square" lIns="0" tIns="91425" rIns="0" bIns="91425" rtlCol="0" anchor="b" anchorCtr="0">
            <a:noAutofit/>
          </a:bodyPr>
          <a:lstStyle/>
          <a:p>
            <a:r>
              <a:rPr lang="en" dirty="0">
                <a:latin typeface="Montserrat"/>
              </a:rPr>
              <a:t>Source: NielsenIQ Retail Measurement Services, </a:t>
            </a:r>
            <a:r>
              <a:rPr lang="en-US" dirty="0" err="1">
                <a:latin typeface="Montserrat"/>
              </a:rPr>
              <a:t>NielsenIQ</a:t>
            </a:r>
            <a:r>
              <a:rPr lang="en-US" dirty="0">
                <a:latin typeface="Montserrat"/>
              </a:rPr>
              <a:t> Product Insight,</a:t>
            </a:r>
            <a:r>
              <a:rPr lang="en" dirty="0">
                <a:latin typeface="Montserrat"/>
              </a:rPr>
              <a:t>, powered by Label Insight, Total Store; Total US xAOC; Latest 52 weeks W/E 03/26/22 vs 2YA</a:t>
            </a:r>
            <a:endParaRPr lang="en-US" dirty="0">
              <a:latin typeface="Montserrat"/>
            </a:endParaRPr>
          </a:p>
          <a:p>
            <a:r>
              <a:rPr lang="en-US" dirty="0">
                <a:latin typeface="Montserrat"/>
              </a:rPr>
              <a:t>1 = Sustainable farming in Pet Care = low volume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48BC6B8-A081-4B1A-8523-C51B486BC7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588705"/>
              </p:ext>
            </p:extLst>
          </p:nvPr>
        </p:nvGraphicFramePr>
        <p:xfrm>
          <a:off x="333681" y="1326671"/>
          <a:ext cx="8455668" cy="3236159"/>
        </p:xfrm>
        <a:graphic>
          <a:graphicData uri="http://schemas.openxmlformats.org/drawingml/2006/table">
            <a:tbl>
              <a:tblPr firstRow="1" bandRow="1"/>
              <a:tblGrid>
                <a:gridCol w="2057993">
                  <a:extLst>
                    <a:ext uri="{9D8B030D-6E8A-4147-A177-3AD203B41FA5}">
                      <a16:colId xmlns:a16="http://schemas.microsoft.com/office/drawing/2014/main" val="2365091345"/>
                    </a:ext>
                  </a:extLst>
                </a:gridCol>
                <a:gridCol w="742667">
                  <a:extLst>
                    <a:ext uri="{9D8B030D-6E8A-4147-A177-3AD203B41FA5}">
                      <a16:colId xmlns:a16="http://schemas.microsoft.com/office/drawing/2014/main" val="2794442812"/>
                    </a:ext>
                  </a:extLst>
                </a:gridCol>
                <a:gridCol w="536868">
                  <a:extLst>
                    <a:ext uri="{9D8B030D-6E8A-4147-A177-3AD203B41FA5}">
                      <a16:colId xmlns:a16="http://schemas.microsoft.com/office/drawing/2014/main" val="3769724575"/>
                    </a:ext>
                  </a:extLst>
                </a:gridCol>
                <a:gridCol w="742667">
                  <a:extLst>
                    <a:ext uri="{9D8B030D-6E8A-4147-A177-3AD203B41FA5}">
                      <a16:colId xmlns:a16="http://schemas.microsoft.com/office/drawing/2014/main" val="2210763375"/>
                    </a:ext>
                  </a:extLst>
                </a:gridCol>
                <a:gridCol w="536868">
                  <a:extLst>
                    <a:ext uri="{9D8B030D-6E8A-4147-A177-3AD203B41FA5}">
                      <a16:colId xmlns:a16="http://schemas.microsoft.com/office/drawing/2014/main" val="3660550083"/>
                    </a:ext>
                  </a:extLst>
                </a:gridCol>
                <a:gridCol w="742667">
                  <a:extLst>
                    <a:ext uri="{9D8B030D-6E8A-4147-A177-3AD203B41FA5}">
                      <a16:colId xmlns:a16="http://schemas.microsoft.com/office/drawing/2014/main" val="1531097318"/>
                    </a:ext>
                  </a:extLst>
                </a:gridCol>
                <a:gridCol w="536868">
                  <a:extLst>
                    <a:ext uri="{9D8B030D-6E8A-4147-A177-3AD203B41FA5}">
                      <a16:colId xmlns:a16="http://schemas.microsoft.com/office/drawing/2014/main" val="1499770510"/>
                    </a:ext>
                  </a:extLst>
                </a:gridCol>
                <a:gridCol w="742667">
                  <a:extLst>
                    <a:ext uri="{9D8B030D-6E8A-4147-A177-3AD203B41FA5}">
                      <a16:colId xmlns:a16="http://schemas.microsoft.com/office/drawing/2014/main" val="727269810"/>
                    </a:ext>
                  </a:extLst>
                </a:gridCol>
                <a:gridCol w="536868">
                  <a:extLst>
                    <a:ext uri="{9D8B030D-6E8A-4147-A177-3AD203B41FA5}">
                      <a16:colId xmlns:a16="http://schemas.microsoft.com/office/drawing/2014/main" val="1841137205"/>
                    </a:ext>
                  </a:extLst>
                </a:gridCol>
                <a:gridCol w="742667">
                  <a:extLst>
                    <a:ext uri="{9D8B030D-6E8A-4147-A177-3AD203B41FA5}">
                      <a16:colId xmlns:a16="http://schemas.microsoft.com/office/drawing/2014/main" val="1816569883"/>
                    </a:ext>
                  </a:extLst>
                </a:gridCol>
                <a:gridCol w="536868">
                  <a:extLst>
                    <a:ext uri="{9D8B030D-6E8A-4147-A177-3AD203B41FA5}">
                      <a16:colId xmlns:a16="http://schemas.microsoft.com/office/drawing/2014/main" val="822129671"/>
                    </a:ext>
                  </a:extLst>
                </a:gridCol>
              </a:tblGrid>
              <a:tr h="416759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Department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Social responsibility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100" b="1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Sustainable farming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100" b="1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defTabSz="685800">
                        <a:buClrTx/>
                      </a:pPr>
                      <a:r>
                        <a:rPr lang="en-US" sz="1050" b="1" kern="12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Environmental sustainability</a:t>
                      </a:r>
                      <a:endParaRPr lang="en" sz="1050" b="1" kern="12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defTabSz="685800">
                        <a:buClrTx/>
                      </a:pPr>
                      <a:endParaRPr lang="en" sz="1100" b="1" kern="12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defTabSz="685800">
                        <a:buClrTx/>
                      </a:pPr>
                      <a:r>
                        <a:rPr lang="en-US" sz="1050" b="1" kern="12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Sustainable packaging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defTabSz="685800">
                        <a:buClrTx/>
                      </a:pPr>
                      <a:endParaRPr lang="en-US" sz="1100" b="1" kern="12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50" b="1" kern="1200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  <a:ea typeface="Montserrat"/>
                          <a:cs typeface="Montserrat"/>
                          <a:sym typeface="Montserrat"/>
                        </a:rPr>
                        <a:t>Animal welfare</a:t>
                      </a:r>
                      <a:endParaRPr lang="en" sz="1050" b="1" kern="12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" sz="1100" b="1" kern="1200" dirty="0">
                        <a:solidFill>
                          <a:schemeClr val="bg1"/>
                        </a:solidFill>
                        <a:latin typeface="Montserrat" panose="00000500000000000000" pitchFamily="2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168209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/>
                      <a:endParaRPr lang="en-US" sz="1100" b="1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Growth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Shr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Growth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Shr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Growth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Shr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Growth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Shr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Growth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1" dirty="0" err="1">
                          <a:solidFill>
                            <a:schemeClr val="bg1"/>
                          </a:solidFill>
                          <a:latin typeface="Montserrat" panose="00000500000000000000" pitchFamily="2" charset="0"/>
                        </a:rPr>
                        <a:t>Shr</a:t>
                      </a:r>
                      <a:endParaRPr lang="en-US" sz="800" b="1" dirty="0">
                        <a:solidFill>
                          <a:schemeClr val="bg1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b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7825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050" b="1" i="0" u="none" strike="noStrike" cap="none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Total Store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1" i="0" u="none" strike="noStrike" cap="none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+6.8%</a:t>
                      </a:r>
                      <a:endParaRPr lang="en-US" sz="1100" b="1" i="0" u="none" strike="noStrike" cap="none" dirty="0">
                        <a:solidFill>
                          <a:schemeClr val="accent5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00" b="0" i="0" u="none" strike="noStrike" cap="none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2%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1" i="0" u="none" strike="noStrike" cap="none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+11.4%</a:t>
                      </a:r>
                      <a:endParaRPr lang="en-US" sz="1100" b="1" i="0" u="none" strike="noStrike" cap="none" dirty="0">
                        <a:solidFill>
                          <a:schemeClr val="accent5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&lt;1%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1" i="0" u="none" strike="noStrike" cap="none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+13.3%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00" b="0" i="0" u="none" strike="noStrike" cap="none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25%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1" i="0" u="none" strike="noStrike" cap="none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+10.4%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00" b="0" i="0" u="none" strike="noStrike" cap="none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5%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100" b="1" i="0" u="none" strike="noStrike" cap="none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+21.0%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900" b="0" i="0" u="none" strike="noStrike" cap="none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  <a:sym typeface="Arial"/>
                        </a:rPr>
                        <a:t>3%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068845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82880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Total Food &amp; Beverage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latin typeface="Montserrat" panose="00000500000000000000" pitchFamily="2" charset="0"/>
                        </a:rPr>
                        <a:t>+22.4%</a:t>
                      </a:r>
                      <a:endParaRPr lang="en-US" sz="1100" b="1" dirty="0">
                        <a:solidFill>
                          <a:schemeClr val="accent5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latin typeface="Montserrat" panose="00000500000000000000" pitchFamily="2" charset="0"/>
                        </a:rPr>
                        <a:t>+12.7%</a:t>
                      </a:r>
                      <a:endParaRPr lang="en-US" sz="1100" b="1" dirty="0">
                        <a:solidFill>
                          <a:schemeClr val="accent5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&lt;1%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latin typeface="Montserrat" panose="00000500000000000000" pitchFamily="2" charset="0"/>
                        </a:rPr>
                        <a:t>+16.8%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26%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latin typeface="Montserrat" panose="00000500000000000000" pitchFamily="2" charset="0"/>
                        </a:rPr>
                        <a:t>+12.8%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5%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latin typeface="Montserrat" panose="00000500000000000000" pitchFamily="2" charset="0"/>
                        </a:rPr>
                        <a:t>+18.9%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3%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02243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82880"/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BevAl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+15.5%</a:t>
                      </a:r>
                      <a:endParaRPr lang="en-US" sz="1100" b="1" dirty="0">
                        <a:solidFill>
                          <a:schemeClr val="accent5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3%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-2.2%</a:t>
                      </a:r>
                      <a:endParaRPr lang="en-US" sz="1100" b="0" dirty="0">
                        <a:solidFill>
                          <a:schemeClr val="accent5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&lt;1%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+1.8%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39%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+9.5%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5%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+8.2%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&gt;1%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36715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82880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Vitamins/OTC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+44.2%</a:t>
                      </a:r>
                      <a:endParaRPr lang="en-US" sz="1100" b="1" dirty="0">
                        <a:solidFill>
                          <a:schemeClr val="accent5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+14.1%</a:t>
                      </a:r>
                      <a:endParaRPr lang="en-US" sz="1100" b="1" dirty="0">
                        <a:solidFill>
                          <a:schemeClr val="accent5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&lt;1%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+15.8%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15%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+3.4%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1%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+15.9%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083862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82880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Beauty/Personal Care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+14.4%</a:t>
                      </a:r>
                      <a:endParaRPr lang="en-US" sz="1100" b="1" dirty="0">
                        <a:solidFill>
                          <a:schemeClr val="accent5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-71.1%</a:t>
                      </a:r>
                      <a:endParaRPr lang="en-US" sz="1100" b="0" dirty="0">
                        <a:solidFill>
                          <a:schemeClr val="accent5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&lt;1%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+16.0%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19%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+11.9%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6%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+33.7%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18%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15722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82880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Household Care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-30.5%</a:t>
                      </a:r>
                      <a:endParaRPr lang="en-US" sz="1100" b="0" dirty="0">
                        <a:solidFill>
                          <a:schemeClr val="accent5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5%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+42.4%</a:t>
                      </a:r>
                      <a:endParaRPr lang="en-US" sz="1100" b="1" dirty="0">
                        <a:solidFill>
                          <a:schemeClr val="accent5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&lt;1%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+4.3%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58%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+4.7%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19%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+6.9%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2%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407985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82880"/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Pet Care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-27.0%</a:t>
                      </a:r>
                      <a:endParaRPr lang="en-US" sz="1100" b="1" dirty="0">
                        <a:solidFill>
                          <a:schemeClr val="accent5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&lt;1%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+90.9%</a:t>
                      </a:r>
                      <a:r>
                        <a:rPr lang="en-US" sz="1100" b="1" baseline="40000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1</a:t>
                      </a:r>
                      <a:endParaRPr lang="en-US" sz="1100" b="1" baseline="40000" dirty="0">
                        <a:solidFill>
                          <a:schemeClr val="accent5"/>
                        </a:solidFill>
                        <a:latin typeface="Montserrat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&lt;1%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+6.9%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14%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+49.9%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1%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Montserrat" panose="00000500000000000000" pitchFamily="2" charset="0"/>
                        </a:rPr>
                        <a:t>+3.0%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accent3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900" b="0" dirty="0">
                          <a:solidFill>
                            <a:schemeClr val="accent5"/>
                          </a:solidFill>
                          <a:latin typeface="Montserrat" panose="00000500000000000000" pitchFamily="2" charset="0"/>
                        </a:rPr>
                        <a:t>1%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847761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D218F43D-EC96-488B-8B48-C11195E8080E}"/>
              </a:ext>
            </a:extLst>
          </p:cNvPr>
          <p:cNvSpPr/>
          <p:nvPr/>
        </p:nvSpPr>
        <p:spPr>
          <a:xfrm>
            <a:off x="8613059" y="4731449"/>
            <a:ext cx="306581" cy="29073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">
              <a:latin typeface="Montserrat" pitchFamily="2" charset="77"/>
            </a:endParaRPr>
          </a:p>
        </p:txBody>
      </p:sp>
      <p:sp>
        <p:nvSpPr>
          <p:cNvPr id="8" name="Google Shape;2714;p320">
            <a:extLst>
              <a:ext uri="{FF2B5EF4-FFF2-40B4-BE49-F238E27FC236}">
                <a16:creationId xmlns:a16="http://schemas.microsoft.com/office/drawing/2014/main" id="{DE35C1A1-54B1-40D5-8466-E9272FAE05AF}"/>
              </a:ext>
            </a:extLst>
          </p:cNvPr>
          <p:cNvSpPr txBox="1"/>
          <p:nvPr/>
        </p:nvSpPr>
        <p:spPr>
          <a:xfrm>
            <a:off x="354651" y="949675"/>
            <a:ext cx="3329111" cy="37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defTabSz="685783"/>
            <a:r>
              <a:rPr lang="en-US" sz="1050" b="1" dirty="0">
                <a:latin typeface="Montserrat" panose="00000500000000000000" pitchFamily="2" charset="0"/>
                <a:ea typeface="Montserrat"/>
                <a:cs typeface="Montserrat"/>
                <a:sym typeface="Montserrat"/>
              </a:rPr>
              <a:t>$ % Chg. vs 2YA – Total Store</a:t>
            </a:r>
          </a:p>
          <a:p>
            <a:pPr defTabSz="685783"/>
            <a:endParaRPr sz="200" dirty="0">
              <a:solidFill>
                <a:srgbClr val="10009D"/>
              </a:solidFill>
              <a:latin typeface="Montserrat" panose="00000500000000000000" pitchFamily="2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9" name="Google Shape;2704;p320">
            <a:extLst>
              <a:ext uri="{FF2B5EF4-FFF2-40B4-BE49-F238E27FC236}">
                <a16:creationId xmlns:a16="http://schemas.microsoft.com/office/drawing/2014/main" id="{FD4FC10E-C220-4BC9-B2BC-722753FF3FA5}"/>
              </a:ext>
            </a:extLst>
          </p:cNvPr>
          <p:cNvSpPr/>
          <p:nvPr/>
        </p:nvSpPr>
        <p:spPr>
          <a:xfrm>
            <a:off x="333681" y="2371386"/>
            <a:ext cx="8455668" cy="365760"/>
          </a:xfrm>
          <a:prstGeom prst="rect">
            <a:avLst/>
          </a:prstGeom>
          <a:noFill/>
          <a:ln w="28575" cap="flat" cmpd="sng">
            <a:solidFill>
              <a:srgbClr val="0FF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783"/>
            <a:endParaRPr sz="105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692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3E85CFF-99A0-45E0-BF01-1B64D5D123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4011892"/>
              </p:ext>
            </p:extLst>
          </p:nvPr>
        </p:nvGraphicFramePr>
        <p:xfrm>
          <a:off x="1752280" y="886238"/>
          <a:ext cx="4057650" cy="3776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A70396D-D7CF-4E26-9054-49F5AC1D5AED}"/>
              </a:ext>
            </a:extLst>
          </p:cNvPr>
          <p:cNvSpPr/>
          <p:nvPr/>
        </p:nvSpPr>
        <p:spPr>
          <a:xfrm>
            <a:off x="297180" y="1446849"/>
            <a:ext cx="3477652" cy="118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4836BB2-CD40-489D-926A-98A661E166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6229"/>
              </p:ext>
            </p:extLst>
          </p:nvPr>
        </p:nvGraphicFramePr>
        <p:xfrm>
          <a:off x="-525779" y="880298"/>
          <a:ext cx="4285510" cy="18052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7639">
                  <a:extLst>
                    <a:ext uri="{9D8B030D-6E8A-4147-A177-3AD203B41FA5}">
                      <a16:colId xmlns:a16="http://schemas.microsoft.com/office/drawing/2014/main" val="4256657116"/>
                    </a:ext>
                  </a:extLst>
                </a:gridCol>
                <a:gridCol w="307871">
                  <a:extLst>
                    <a:ext uri="{9D8B030D-6E8A-4147-A177-3AD203B41FA5}">
                      <a16:colId xmlns:a16="http://schemas.microsoft.com/office/drawing/2014/main" val="3474956308"/>
                    </a:ext>
                  </a:extLst>
                </a:gridCol>
              </a:tblGrid>
              <a:tr h="11282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Reduce the amount of plastic in packaging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53%</a:t>
                      </a:r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3777471"/>
                  </a:ext>
                </a:extLst>
              </a:tr>
              <a:tr h="11282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Be efficient, eliminate material waste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51%</a:t>
                      </a:r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9649299"/>
                  </a:ext>
                </a:extLst>
              </a:tr>
              <a:tr h="11282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Use sustainable packaging materials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46%</a:t>
                      </a:r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9111235"/>
                  </a:ext>
                </a:extLst>
              </a:tr>
              <a:tr h="11282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Reduce production waste, reintroducing it into manufacturing cycle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44%</a:t>
                      </a:r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6194250"/>
                  </a:ext>
                </a:extLst>
              </a:tr>
              <a:tr h="11282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Reduce the packaging of products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44%</a:t>
                      </a:r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223368"/>
                  </a:ext>
                </a:extLst>
              </a:tr>
              <a:tr h="11282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Reduce the amount of CO2 emitted</a:t>
                      </a:r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37%</a:t>
                      </a:r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9684226"/>
                  </a:ext>
                </a:extLst>
              </a:tr>
              <a:tr h="11282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Reduce the amount of energy used in the production process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33%</a:t>
                      </a:r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3115000"/>
                  </a:ext>
                </a:extLst>
              </a:tr>
              <a:tr h="11282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Reduce the amount of water used in the production cycle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30%</a:t>
                      </a:r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8632213"/>
                  </a:ext>
                </a:extLst>
              </a:tr>
              <a:tr h="11282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Only use sustainable suppliers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22%</a:t>
                      </a:r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8165690"/>
                  </a:ext>
                </a:extLst>
              </a:tr>
              <a:tr h="11282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Reduce transport required for raw materials/ end product distribution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22%</a:t>
                      </a:r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9828328"/>
                  </a:ext>
                </a:extLst>
              </a:tr>
              <a:tr h="11282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Only use locally sourced materials/ingredients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21%</a:t>
                      </a:r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6589505"/>
                  </a:ext>
                </a:extLst>
              </a:tr>
              <a:tr h="11282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Produce close to the markets where products are sold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20%</a:t>
                      </a:r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3933205"/>
                  </a:ext>
                </a:extLst>
              </a:tr>
              <a:tr h="11282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Don’t know/Not sure 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19%</a:t>
                      </a:r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9436749"/>
                  </a:ext>
                </a:extLst>
              </a:tr>
              <a:tr h="11282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Only use local suppliers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18%</a:t>
                      </a:r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1829614"/>
                  </a:ext>
                </a:extLst>
              </a:tr>
              <a:tr h="11282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Be active in charitable engagements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16%</a:t>
                      </a:r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2095456"/>
                  </a:ext>
                </a:extLst>
              </a:tr>
              <a:tr h="112828"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Other</a:t>
                      </a:r>
                      <a:endParaRPr lang="en-US" sz="700" b="0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u="none" strike="noStrike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1%</a:t>
                      </a:r>
                      <a:endParaRPr lang="en-US" sz="700" b="1" i="0" u="none" strike="noStrike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1379" marR="1379" marT="1379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512471"/>
                  </a:ext>
                </a:extLst>
              </a:tr>
            </a:tbl>
          </a:graphicData>
        </a:graphic>
      </p:graphicFrame>
      <p:sp>
        <p:nvSpPr>
          <p:cNvPr id="13" name="Title 12">
            <a:extLst>
              <a:ext uri="{FF2B5EF4-FFF2-40B4-BE49-F238E27FC236}">
                <a16:creationId xmlns:a16="http://schemas.microsoft.com/office/drawing/2014/main" id="{7B669755-1306-4954-8768-EF76D69E4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650" y="292625"/>
            <a:ext cx="5683140" cy="393600"/>
          </a:xfrm>
        </p:spPr>
        <p:txBody>
          <a:bodyPr/>
          <a:lstStyle/>
          <a:p>
            <a:r>
              <a:rPr lang="en-US"/>
              <a:t>Consumers want companies to take 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BD3869-2104-4B08-8CAF-FEDA12042950}"/>
              </a:ext>
            </a:extLst>
          </p:cNvPr>
          <p:cNvSpPr txBox="1"/>
          <p:nvPr/>
        </p:nvSpPr>
        <p:spPr>
          <a:xfrm>
            <a:off x="1023620" y="3150631"/>
            <a:ext cx="3339151" cy="738664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b="1" i="1">
                <a:solidFill>
                  <a:schemeClr val="tx1"/>
                </a:solidFill>
                <a:latin typeface="Montserrat" panose="00000500000000000000" pitchFamily="2" charset="0"/>
              </a:rPr>
              <a:t>To be called sustainable, which of the following actions should companies take?</a:t>
            </a:r>
          </a:p>
        </p:txBody>
      </p:sp>
      <p:pic>
        <p:nvPicPr>
          <p:cNvPr id="17" name="Picture 16" descr="A person and a child walking on a path in the woods&#10;&#10;Description automatically generated with medium confidence">
            <a:extLst>
              <a:ext uri="{FF2B5EF4-FFF2-40B4-BE49-F238E27FC236}">
                <a16:creationId xmlns:a16="http://schemas.microsoft.com/office/drawing/2014/main" id="{76E5110B-F73A-404B-BA66-6BA9B6C140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79" t="541" r="28978"/>
          <a:stretch/>
        </p:blipFill>
        <p:spPr>
          <a:xfrm>
            <a:off x="6037790" y="0"/>
            <a:ext cx="3106210" cy="5143500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5AAE81A0-2BB2-4B86-AE6D-7EC9E90EA0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650" y="4721538"/>
            <a:ext cx="6447691" cy="306274"/>
          </a:xfrm>
        </p:spPr>
        <p:txBody>
          <a:bodyPr/>
          <a:lstStyle/>
          <a:p>
            <a:r>
              <a:rPr lang="en-US" err="1"/>
              <a:t>NielsenIQ</a:t>
            </a:r>
            <a:r>
              <a:rPr lang="en-US"/>
              <a:t> Omnibus Survey, Dec 2021, Q4. To be called sustainable, which of the following actions should companies take? Please select all that apply.</a:t>
            </a:r>
          </a:p>
        </p:txBody>
      </p:sp>
    </p:spTree>
    <p:extLst>
      <p:ext uri="{BB962C8B-B14F-4D97-AF65-F5344CB8AC3E}">
        <p14:creationId xmlns:p14="http://schemas.microsoft.com/office/powerpoint/2010/main" val="2142751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14AC0-F04B-480D-A4C9-83B03D780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 performing categories for Carbon claims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D6859E3-925F-406E-B799-261FAAE2A86D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en">
                <a:latin typeface="Montserrat"/>
              </a:rPr>
              <a:t>Source: NielsenIQ Retail Measurement Services, </a:t>
            </a:r>
            <a:r>
              <a:rPr lang="en-US" err="1">
                <a:latin typeface="Montserrat"/>
              </a:rPr>
              <a:t>NielsenIQ</a:t>
            </a:r>
            <a:r>
              <a:rPr lang="en-US">
                <a:latin typeface="Montserrat"/>
              </a:rPr>
              <a:t> Product Insight,</a:t>
            </a:r>
            <a:r>
              <a:rPr lang="en">
                <a:latin typeface="Montserrat"/>
              </a:rPr>
              <a:t>, powered by Label Insight, Total Store; Total US xAOC; Latest 52 weeks W/E 03/26/22 vs 2YA</a:t>
            </a:r>
            <a:endParaRPr lang="en-US">
              <a:latin typeface="Montserra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785F36-AFC2-4F65-8BEE-EADE8D642D33}"/>
              </a:ext>
            </a:extLst>
          </p:cNvPr>
          <p:cNvSpPr txBox="1"/>
          <p:nvPr/>
        </p:nvSpPr>
        <p:spPr>
          <a:xfrm>
            <a:off x="1995880" y="1204249"/>
            <a:ext cx="1664208" cy="584775"/>
          </a:xfrm>
          <a:prstGeom prst="rect">
            <a:avLst/>
          </a:prstGeom>
          <a:noFill/>
          <a:ln>
            <a:noFill/>
          </a:ln>
        </p:spPr>
        <p:txBody>
          <a:bodyPr wrap="square" lIns="0" rtlCol="0">
            <a:spAutoFit/>
          </a:bodyPr>
          <a:lstStyle/>
          <a:p>
            <a:pPr marL="45720"/>
            <a:r>
              <a:rPr lang="en-US" sz="2000" b="1">
                <a:solidFill>
                  <a:schemeClr val="accent2"/>
                </a:solidFill>
                <a:latin typeface="Montserrat" panose="00000500000000000000" pitchFamily="2" charset="0"/>
              </a:rPr>
              <a:t>+5%</a:t>
            </a:r>
          </a:p>
          <a:p>
            <a:pPr marL="45720"/>
            <a:r>
              <a:rPr lang="en-US" sz="1200" b="1">
                <a:solidFill>
                  <a:schemeClr val="tx1"/>
                </a:solidFill>
                <a:latin typeface="Montserrat" panose="00000500000000000000" pitchFamily="2" charset="0"/>
              </a:rPr>
              <a:t>Carbon Footprint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3F2047-AA2E-47F5-87F8-A1812E809231}"/>
              </a:ext>
            </a:extLst>
          </p:cNvPr>
          <p:cNvSpPr txBox="1"/>
          <p:nvPr/>
        </p:nvSpPr>
        <p:spPr>
          <a:xfrm>
            <a:off x="458796" y="1204248"/>
            <a:ext cx="1664208" cy="584775"/>
          </a:xfrm>
          <a:prstGeom prst="rect">
            <a:avLst/>
          </a:prstGeom>
          <a:noFill/>
          <a:ln>
            <a:noFill/>
          </a:ln>
        </p:spPr>
        <p:txBody>
          <a:bodyPr wrap="square" lIns="0" rtlCol="0">
            <a:spAutoFit/>
          </a:bodyPr>
          <a:lstStyle/>
          <a:p>
            <a:pPr marL="45720"/>
            <a:r>
              <a:rPr lang="en-US" sz="2000" b="1">
                <a:solidFill>
                  <a:schemeClr val="accent2"/>
                </a:solidFill>
                <a:latin typeface="Montserrat" panose="00000500000000000000" pitchFamily="2" charset="0"/>
              </a:rPr>
              <a:t>+5%</a:t>
            </a:r>
          </a:p>
          <a:p>
            <a:pPr marL="45720"/>
            <a:r>
              <a:rPr lang="en-US" sz="1200" b="1">
                <a:solidFill>
                  <a:schemeClr val="tx1"/>
                </a:solidFill>
                <a:latin typeface="Montserrat" panose="00000500000000000000" pitchFamily="2" charset="0"/>
              </a:rPr>
              <a:t>Carbon Zero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F03633-170F-4E38-89C3-C02DC7CA865E}"/>
              </a:ext>
            </a:extLst>
          </p:cNvPr>
          <p:cNvSpPr txBox="1"/>
          <p:nvPr/>
        </p:nvSpPr>
        <p:spPr>
          <a:xfrm>
            <a:off x="1995880" y="1855243"/>
            <a:ext cx="1664208" cy="122046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45720">
              <a:lnSpc>
                <a:spcPct val="150000"/>
              </a:lnSpc>
            </a:pPr>
            <a:r>
              <a:rPr lang="en-US" sz="1000">
                <a:latin typeface="Montserrat" panose="00000500000000000000" pitchFamily="2" charset="0"/>
              </a:rPr>
              <a:t>DY – Eggs</a:t>
            </a:r>
          </a:p>
          <a:p>
            <a:pPr marL="45720">
              <a:lnSpc>
                <a:spcPct val="150000"/>
              </a:lnSpc>
            </a:pPr>
            <a:r>
              <a:rPr lang="en-US" sz="1000">
                <a:latin typeface="Montserrat" panose="00000500000000000000" pitchFamily="2" charset="0"/>
              </a:rPr>
              <a:t>FZ – Fruit</a:t>
            </a:r>
          </a:p>
          <a:p>
            <a:pPr marL="45720">
              <a:lnSpc>
                <a:spcPct val="150000"/>
              </a:lnSpc>
            </a:pPr>
            <a:r>
              <a:rPr lang="en-US" sz="1000">
                <a:latin typeface="Montserrat" panose="00000500000000000000" pitchFamily="2" charset="0"/>
              </a:rPr>
              <a:t>HB – Hair Care</a:t>
            </a:r>
          </a:p>
          <a:p>
            <a:pPr marL="45720">
              <a:lnSpc>
                <a:spcPct val="150000"/>
              </a:lnSpc>
            </a:pPr>
            <a:r>
              <a:rPr lang="en-US" sz="1000">
                <a:latin typeface="Montserrat" panose="00000500000000000000" pitchFamily="2" charset="0"/>
              </a:rPr>
              <a:t>HB – Bath &amp; Shower</a:t>
            </a:r>
          </a:p>
          <a:p>
            <a:pPr marL="45720">
              <a:lnSpc>
                <a:spcPct val="150000"/>
              </a:lnSpc>
            </a:pPr>
            <a:r>
              <a:rPr lang="en-US" sz="1000">
                <a:latin typeface="Montserrat" panose="00000500000000000000" pitchFamily="2" charset="0"/>
              </a:rPr>
              <a:t>DY – Beverages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4C94F6-1E17-45BF-BE1C-D41BAA1FAD62}"/>
              </a:ext>
            </a:extLst>
          </p:cNvPr>
          <p:cNvSpPr txBox="1"/>
          <p:nvPr/>
        </p:nvSpPr>
        <p:spPr>
          <a:xfrm>
            <a:off x="3739896" y="1204250"/>
            <a:ext cx="1664208" cy="584775"/>
          </a:xfrm>
          <a:prstGeom prst="rect">
            <a:avLst/>
          </a:prstGeom>
          <a:noFill/>
          <a:ln>
            <a:noFill/>
          </a:ln>
        </p:spPr>
        <p:txBody>
          <a:bodyPr wrap="square" lIns="0" rtlCol="0">
            <a:spAutoFit/>
          </a:bodyPr>
          <a:lstStyle/>
          <a:p>
            <a:pPr marL="45720"/>
            <a:r>
              <a:rPr lang="en-US" sz="2000" b="1">
                <a:solidFill>
                  <a:schemeClr val="accent2"/>
                </a:solidFill>
                <a:latin typeface="Montserrat" panose="00000500000000000000" pitchFamily="2" charset="0"/>
              </a:rPr>
              <a:t>+15%</a:t>
            </a:r>
          </a:p>
          <a:p>
            <a:pPr marL="45720"/>
            <a:r>
              <a:rPr lang="en-US" sz="1200" b="1">
                <a:solidFill>
                  <a:schemeClr val="tx1"/>
                </a:solidFill>
                <a:latin typeface="Montserrat" panose="00000500000000000000" pitchFamily="2" charset="0"/>
              </a:rPr>
              <a:t>Carbon Neutral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C929C7-E784-4AC3-9CEB-E8BB92B885C8}"/>
              </a:ext>
            </a:extLst>
          </p:cNvPr>
          <p:cNvSpPr txBox="1"/>
          <p:nvPr/>
        </p:nvSpPr>
        <p:spPr>
          <a:xfrm>
            <a:off x="5432519" y="1204250"/>
            <a:ext cx="1664208" cy="584775"/>
          </a:xfrm>
          <a:prstGeom prst="rect">
            <a:avLst/>
          </a:prstGeom>
          <a:noFill/>
          <a:ln>
            <a:noFill/>
          </a:ln>
        </p:spPr>
        <p:txBody>
          <a:bodyPr wrap="square" lIns="0" rtlCol="0">
            <a:spAutoFit/>
          </a:bodyPr>
          <a:lstStyle/>
          <a:p>
            <a:pPr marL="45720"/>
            <a:r>
              <a:rPr lang="en-US" sz="2000" b="1">
                <a:solidFill>
                  <a:schemeClr val="accent2"/>
                </a:solidFill>
                <a:latin typeface="Montserrat" panose="00000500000000000000" pitchFamily="2" charset="0"/>
              </a:rPr>
              <a:t>+60%</a:t>
            </a:r>
          </a:p>
          <a:p>
            <a:pPr marL="45720"/>
            <a:r>
              <a:rPr lang="en-US" sz="1200" b="1">
                <a:solidFill>
                  <a:schemeClr val="tx1"/>
                </a:solidFill>
                <a:latin typeface="Montserrat" panose="00000500000000000000" pitchFamily="2" charset="0"/>
              </a:rPr>
              <a:t>Carbon Free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80F1A4-81BD-41F6-992D-9CF99B879269}"/>
              </a:ext>
            </a:extLst>
          </p:cNvPr>
          <p:cNvSpPr txBox="1"/>
          <p:nvPr/>
        </p:nvSpPr>
        <p:spPr>
          <a:xfrm>
            <a:off x="7125141" y="1204249"/>
            <a:ext cx="1854735" cy="569387"/>
          </a:xfrm>
          <a:prstGeom prst="rect">
            <a:avLst/>
          </a:prstGeom>
          <a:noFill/>
          <a:ln>
            <a:noFill/>
          </a:ln>
        </p:spPr>
        <p:txBody>
          <a:bodyPr wrap="square" lIns="0" rtlCol="0">
            <a:spAutoFit/>
          </a:bodyPr>
          <a:lstStyle/>
          <a:p>
            <a:pPr marL="45720"/>
            <a:r>
              <a:rPr lang="en-US" sz="2000" b="1">
                <a:solidFill>
                  <a:srgbClr val="C00000"/>
                </a:solidFill>
                <a:latin typeface="Montserrat" panose="00000500000000000000" pitchFamily="2" charset="0"/>
              </a:rPr>
              <a:t>-50%</a:t>
            </a:r>
          </a:p>
          <a:p>
            <a:pPr marL="45720"/>
            <a:r>
              <a:rPr lang="en-US" sz="1100" b="1">
                <a:solidFill>
                  <a:schemeClr val="tx1"/>
                </a:solidFill>
                <a:latin typeface="Montserrat" panose="00000500000000000000" pitchFamily="2" charset="0"/>
              </a:rPr>
              <a:t>Carbon </a:t>
            </a:r>
            <a:r>
              <a:rPr lang="en-US" sz="1100" b="1" err="1">
                <a:solidFill>
                  <a:schemeClr val="tx1"/>
                </a:solidFill>
                <a:latin typeface="Montserrat" panose="00000500000000000000" pitchFamily="2" charset="0"/>
              </a:rPr>
              <a:t>Ftprnt</a:t>
            </a:r>
            <a:r>
              <a:rPr lang="en-US" sz="1100" b="1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  <a:r>
              <a:rPr lang="en-US" sz="1100" b="1" err="1">
                <a:solidFill>
                  <a:schemeClr val="tx1"/>
                </a:solidFill>
                <a:latin typeface="Montserrat" panose="00000500000000000000" pitchFamily="2" charset="0"/>
              </a:rPr>
              <a:t>Stndrd</a:t>
            </a:r>
            <a:endParaRPr lang="en-US" sz="1100" b="1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8A9933-EC13-4585-9F8F-BDCFB3554D13}"/>
              </a:ext>
            </a:extLst>
          </p:cNvPr>
          <p:cNvSpPr txBox="1"/>
          <p:nvPr/>
        </p:nvSpPr>
        <p:spPr>
          <a:xfrm>
            <a:off x="461828" y="1889580"/>
            <a:ext cx="1664208" cy="120475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45720" marR="0" algn="l" rtl="0" fontAlgn="b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DY – Eggs</a:t>
            </a:r>
            <a:endParaRPr lang="en-US" sz="1000" b="0" i="0" u="none" strike="noStrike">
              <a:effectLst/>
              <a:latin typeface="Montserrat" panose="00000500000000000000" pitchFamily="2" charset="0"/>
            </a:endParaRPr>
          </a:p>
          <a:p>
            <a:pPr marL="45720" marR="0" algn="l" rtl="0" fontAlgn="b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HB – Hair care</a:t>
            </a:r>
            <a:endParaRPr lang="en-US" sz="1000" b="0" i="0" u="none" strike="noStrike">
              <a:effectLst/>
              <a:latin typeface="Montserrat" panose="00000500000000000000" pitchFamily="2" charset="0"/>
            </a:endParaRPr>
          </a:p>
          <a:p>
            <a:pPr marL="45720" marR="0" algn="l" rtl="0" fontAlgn="b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FZ – Fruit</a:t>
            </a:r>
            <a:endParaRPr lang="en-US" sz="1000" b="0" i="0" u="none" strike="noStrike">
              <a:effectLst/>
              <a:latin typeface="Montserrat" panose="00000500000000000000" pitchFamily="2" charset="0"/>
            </a:endParaRPr>
          </a:p>
          <a:p>
            <a:pPr marL="45720" marR="0" algn="l" rtl="0" fontAlgn="b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GR – Beverages</a:t>
            </a:r>
            <a:endParaRPr lang="en-US" sz="1000" b="0" i="0" u="none" strike="noStrike">
              <a:effectLst/>
              <a:latin typeface="Montserrat" panose="00000500000000000000" pitchFamily="2" charset="0"/>
            </a:endParaRPr>
          </a:p>
          <a:p>
            <a:pPr marL="45720" marR="0" algn="l" rtl="0" fontAlgn="b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HB – Bath &amp; Shower</a:t>
            </a:r>
            <a:endParaRPr lang="en-US" sz="1000" b="0" i="0" u="none" strike="noStrike">
              <a:effectLst/>
              <a:latin typeface="Montserrat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9EBBB5-6E4B-4388-88D5-7F2133417C79}"/>
              </a:ext>
            </a:extLst>
          </p:cNvPr>
          <p:cNvSpPr txBox="1"/>
          <p:nvPr/>
        </p:nvSpPr>
        <p:spPr>
          <a:xfrm>
            <a:off x="3739896" y="1919112"/>
            <a:ext cx="1664208" cy="7587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45720">
              <a:lnSpc>
                <a:spcPct val="150000"/>
              </a:lnSpc>
            </a:pPr>
            <a:r>
              <a:rPr lang="en-US" sz="1000">
                <a:latin typeface="Montserrat" panose="00000500000000000000" pitchFamily="2" charset="0"/>
              </a:rPr>
              <a:t>HB – Sexual Health</a:t>
            </a:r>
          </a:p>
          <a:p>
            <a:pPr marL="45720">
              <a:lnSpc>
                <a:spcPct val="150000"/>
              </a:lnSpc>
            </a:pPr>
            <a:r>
              <a:rPr lang="en-US" sz="1000">
                <a:latin typeface="Montserrat" panose="00000500000000000000" pitchFamily="2" charset="0"/>
              </a:rPr>
              <a:t>GR – Beverages</a:t>
            </a:r>
          </a:p>
          <a:p>
            <a:pPr marL="45720">
              <a:lnSpc>
                <a:spcPct val="150000"/>
              </a:lnSpc>
            </a:pPr>
            <a:r>
              <a:rPr lang="en-US" sz="1000">
                <a:latin typeface="Montserrat" panose="00000500000000000000" pitchFamily="2" charset="0"/>
              </a:rPr>
              <a:t>HB – Vitamins &amp; Supps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3F1501-065F-48DD-A382-C88E1AE96B76}"/>
              </a:ext>
            </a:extLst>
          </p:cNvPr>
          <p:cNvSpPr txBox="1"/>
          <p:nvPr/>
        </p:nvSpPr>
        <p:spPr>
          <a:xfrm>
            <a:off x="5429486" y="1919112"/>
            <a:ext cx="1664207" cy="109760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45720" marR="0" algn="l" rtl="0" fontAlgn="b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GR – Sugar &amp; </a:t>
            </a:r>
            <a:r>
              <a:rPr lang="en-US" sz="1000" b="0" i="0" u="none" strike="noStrike" err="1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Swtnrs</a:t>
            </a:r>
            <a:endParaRPr lang="en-US" sz="1000" b="0" i="0" u="none" strike="noStrike">
              <a:effectLst/>
              <a:latin typeface="Montserrat" panose="00000500000000000000" pitchFamily="2" charset="0"/>
            </a:endParaRPr>
          </a:p>
          <a:p>
            <a:pPr marL="45720" marR="0" algn="l" rtl="0" fontAlgn="b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GR – Beverages</a:t>
            </a:r>
            <a:endParaRPr lang="en-US" sz="1000" b="0" i="0" u="none" strike="noStrike">
              <a:effectLst/>
              <a:latin typeface="Montserrat" panose="00000500000000000000" pitchFamily="2" charset="0"/>
            </a:endParaRPr>
          </a:p>
          <a:p>
            <a:pPr marL="45720" marR="0" algn="l" rtl="0" fontAlgn="b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GR – Packaged Tea</a:t>
            </a:r>
            <a:endParaRPr lang="en-US" sz="1000" b="0" i="0" u="none" strike="noStrike">
              <a:effectLst/>
              <a:latin typeface="Montserrat" panose="00000500000000000000" pitchFamily="2" charset="0"/>
            </a:endParaRPr>
          </a:p>
          <a:p>
            <a:pPr marL="45720" marR="0" algn="l" rtl="0" fontAlgn="b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0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GR – Cookies </a:t>
            </a:r>
            <a:r>
              <a:rPr lang="en-US" sz="1000">
                <a:latin typeface="Montserrat" panose="00000500000000000000" pitchFamily="2" charset="0"/>
              </a:rPr>
              <a:t>/</a:t>
            </a:r>
            <a:r>
              <a:rPr lang="en-US" sz="1000" b="0" i="0" u="none" strike="noStrike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 Crackers</a:t>
            </a:r>
            <a:endParaRPr lang="en-US" sz="1000" b="0" i="0" u="none" strike="noStrike">
              <a:effectLst/>
              <a:latin typeface="Montserrat" panose="00000500000000000000" pitchFamily="2" charset="0"/>
            </a:endParaRPr>
          </a:p>
          <a:p>
            <a:pPr marL="45720">
              <a:lnSpc>
                <a:spcPct val="150000"/>
              </a:lnSpc>
            </a:pPr>
            <a:endParaRPr lang="en-US" sz="400">
              <a:latin typeface="Montserrat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9ABAF4-ECEB-4BFE-8387-F5794AE01AAF}"/>
              </a:ext>
            </a:extLst>
          </p:cNvPr>
          <p:cNvSpPr txBox="1"/>
          <p:nvPr/>
        </p:nvSpPr>
        <p:spPr>
          <a:xfrm>
            <a:off x="7119074" y="1915759"/>
            <a:ext cx="1664207" cy="75879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45720">
              <a:lnSpc>
                <a:spcPct val="150000"/>
              </a:lnSpc>
            </a:pPr>
            <a:r>
              <a:rPr lang="en-US" sz="1000">
                <a:latin typeface="Montserrat" panose="00000500000000000000" pitchFamily="2" charset="0"/>
              </a:rPr>
              <a:t>GR – </a:t>
            </a:r>
            <a:r>
              <a:rPr lang="en-US" sz="1000" u="none" strike="noStrike">
                <a:effectLst/>
                <a:latin typeface="Montserrat" panose="00000500000000000000" pitchFamily="2" charset="0"/>
              </a:rPr>
              <a:t>Oils / Butter / Margarine Spreads / Substitutes</a:t>
            </a:r>
            <a:endParaRPr lang="en-US" sz="1000">
              <a:latin typeface="Montserrat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B55DB6-D17D-4AF6-8B33-44350FFEC873}"/>
              </a:ext>
            </a:extLst>
          </p:cNvPr>
          <p:cNvSpPr txBox="1"/>
          <p:nvPr/>
        </p:nvSpPr>
        <p:spPr>
          <a:xfrm>
            <a:off x="354650" y="4479125"/>
            <a:ext cx="6084250" cy="25622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" b="1">
                <a:solidFill>
                  <a:schemeClr val="accent5"/>
                </a:solidFill>
                <a:latin typeface="Montserrat" panose="00000500000000000000" pitchFamily="2" charset="0"/>
              </a:rPr>
              <a:t>DL = Deli, DY = Dairy, FZ = Frozen, GR = Grocery, HB = Health &amp; Beauty Care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209F215-2BBD-45AC-8C5F-AA734B5BA92B}"/>
              </a:ext>
            </a:extLst>
          </p:cNvPr>
          <p:cNvCxnSpPr>
            <a:cxnSpLocks/>
          </p:cNvCxnSpPr>
          <p:nvPr/>
        </p:nvCxnSpPr>
        <p:spPr>
          <a:xfrm>
            <a:off x="354650" y="1855243"/>
            <a:ext cx="842863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1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D257D8F-F313-4F1C-BD56-1321DDED8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88" y="3566922"/>
            <a:ext cx="1291626" cy="567726"/>
          </a:xfrm>
          <a:prstGeom prst="rect">
            <a:avLst/>
          </a:prstGeom>
        </p:spPr>
      </p:pic>
      <p:pic>
        <p:nvPicPr>
          <p:cNvPr id="29" name="Picture 11" descr="Logo&#10;&#10;Description automatically generated">
            <a:extLst>
              <a:ext uri="{FF2B5EF4-FFF2-40B4-BE49-F238E27FC236}">
                <a16:creationId xmlns:a16="http://schemas.microsoft.com/office/drawing/2014/main" id="{FD66C7F0-4A49-40FC-97F9-A18326BCA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5936" y="3331959"/>
            <a:ext cx="1279569" cy="969758"/>
          </a:xfrm>
          <a:prstGeom prst="rect">
            <a:avLst/>
          </a:prstGeom>
        </p:spPr>
      </p:pic>
      <p:pic>
        <p:nvPicPr>
          <p:cNvPr id="30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D533FE34-0ECE-4881-A892-871B9F25B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8694" y="3327993"/>
            <a:ext cx="817237" cy="967855"/>
          </a:xfrm>
          <a:prstGeom prst="rect">
            <a:avLst/>
          </a:prstGeom>
        </p:spPr>
      </p:pic>
      <p:pic>
        <p:nvPicPr>
          <p:cNvPr id="3074" name="Picture 2" descr="Carbon Trust certified logo">
            <a:extLst>
              <a:ext uri="{FF2B5EF4-FFF2-40B4-BE49-F238E27FC236}">
                <a16:creationId xmlns:a16="http://schemas.microsoft.com/office/drawing/2014/main" id="{89E8755E-B4EA-4ECC-BEFD-E7580E763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004" y="3328553"/>
            <a:ext cx="1069371" cy="96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rbonfootprint.com - Home of Carbon Footprinting">
            <a:extLst>
              <a:ext uri="{FF2B5EF4-FFF2-40B4-BE49-F238E27FC236}">
                <a16:creationId xmlns:a16="http://schemas.microsoft.com/office/drawing/2014/main" id="{C7D736C9-6102-45E7-87DC-0382F1125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909" y="3281668"/>
            <a:ext cx="928607" cy="92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044806"/>
      </p:ext>
    </p:extLst>
  </p:cSld>
  <p:clrMapOvr>
    <a:masterClrMapping/>
  </p:clrMapOvr>
</p:sld>
</file>

<file path=ppt/theme/theme1.xml><?xml version="1.0" encoding="utf-8"?>
<a:theme xmlns:a="http://schemas.openxmlformats.org/drawingml/2006/main" name="NIQ-Illumination-2022">
  <a:themeElements>
    <a:clrScheme name="Simple Light">
      <a:dk1>
        <a:srgbClr val="000000"/>
      </a:dk1>
      <a:lt1>
        <a:srgbClr val="FFFFFF"/>
      </a:lt1>
      <a:dk2>
        <a:srgbClr val="333333"/>
      </a:dk2>
      <a:lt2>
        <a:srgbClr val="E5E5E5"/>
      </a:lt2>
      <a:accent1>
        <a:srgbClr val="00F000"/>
      </a:accent1>
      <a:accent2>
        <a:srgbClr val="00A346"/>
      </a:accent2>
      <a:accent3>
        <a:srgbClr val="1A1A1A"/>
      </a:accent3>
      <a:accent4>
        <a:srgbClr val="333333"/>
      </a:accent4>
      <a:accent5>
        <a:srgbClr val="666666"/>
      </a:accent5>
      <a:accent6>
        <a:srgbClr val="BDFFB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Q-Illumination-2022" id="{D44FBBA4-4A36-4DF1-8B12-4DD7B2AA027B}" vid="{3DA357AD-F6CE-4B79-9F82-352E17F7F657}"/>
    </a:ext>
  </a:extLst>
</a:theme>
</file>

<file path=ppt/theme/theme2.xml><?xml version="1.0" encoding="utf-8"?>
<a:theme xmlns:a="http://schemas.openxmlformats.org/drawingml/2006/main" name="NIQ-presentation-template-v1">
  <a:themeElements>
    <a:clrScheme name="Simple Light">
      <a:dk1>
        <a:srgbClr val="000000"/>
      </a:dk1>
      <a:lt1>
        <a:srgbClr val="FFFFFF"/>
      </a:lt1>
      <a:dk2>
        <a:srgbClr val="333333"/>
      </a:dk2>
      <a:lt2>
        <a:srgbClr val="E5E5E5"/>
      </a:lt2>
      <a:accent1>
        <a:srgbClr val="00F000"/>
      </a:accent1>
      <a:accent2>
        <a:srgbClr val="00A346"/>
      </a:accent2>
      <a:accent3>
        <a:srgbClr val="1A1A1A"/>
      </a:accent3>
      <a:accent4>
        <a:srgbClr val="333333"/>
      </a:accent4>
      <a:accent5>
        <a:srgbClr val="666666"/>
      </a:accent5>
      <a:accent6>
        <a:srgbClr val="BDFFB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05 Green">
      <a:srgbClr val="00A346"/>
    </a:custClr>
    <a:custClr name="04 Navy">
      <a:srgbClr val="10009D"/>
    </a:custClr>
    <a:custClr name="05 Red">
      <a:srgbClr val="D20043"/>
    </a:custClr>
    <a:custClr name="10 Navy">
      <a:srgbClr val="1D79FF"/>
    </a:custClr>
    <a:custClr name="02 Red">
      <a:srgbClr val="880535"/>
    </a:custClr>
    <a:custClr name="02 Blue">
      <a:srgbClr val="006A6B"/>
    </a:custClr>
    <a:custClr name="06 Purple">
      <a:srgbClr val="6512F0"/>
    </a:custClr>
    <a:custClr name="06 Orange">
      <a:srgbClr val="F06400"/>
    </a:custClr>
    <a:custClr name="07 Navy">
      <a:srgbClr val="0136E0"/>
    </a:custClr>
    <a:custClr name="10 Purple">
      <a:srgbClr val="A27EFF"/>
    </a:custClr>
    <a:custClr name="05 Blue">
      <a:srgbClr val="00A1A2"/>
    </a:custClr>
    <a:custClr name="04 Orange">
      <a:srgbClr val="AD4400"/>
    </a:custClr>
    <a:custClr name="02 Green">
      <a:srgbClr val="15441F"/>
    </a:custClr>
    <a:custClr name="08 Red">
      <a:srgbClr val="F84E83"/>
    </a:custClr>
    <a:custClr name="07 Green">
      <a:srgbClr val="00CA23"/>
    </a:custClr>
    <a:custClr name="09 Navy">
      <a:srgbClr val="0056FF"/>
    </a:custClr>
    <a:custClr name="07 Red">
      <a:srgbClr val="FF1E68"/>
    </a:custClr>
    <a:custClr name="12 Navy">
      <a:srgbClr val="B3CCFF"/>
    </a:custClr>
    <a:custClr name="04 Red">
      <a:srgbClr val="B6023B"/>
    </a:custClr>
    <a:custClr name="04 Blue">
      <a:srgbClr val="008F90"/>
    </a:custClr>
    <a:custClr name="07 Purple">
      <a:srgbClr val="682EE0"/>
    </a:custClr>
    <a:custClr name="07 Orange">
      <a:srgbClr val="FF6D05"/>
    </a:custClr>
    <a:custClr name="11 Navy">
      <a:srgbClr val="6699FF"/>
    </a:custClr>
    <a:custClr name="11 Purple">
      <a:srgbClr val="B497FF"/>
    </a:custClr>
    <a:custClr name="07 Blue">
      <a:srgbClr val="00CDD1"/>
    </a:custClr>
    <a:custClr name="04 Orange">
      <a:srgbClr val="AD4400"/>
    </a:custClr>
    <a:custClr name="04 Green">
      <a:srgbClr val="138238"/>
    </a:custClr>
    <a:custClr name="11 Red">
      <a:srgbClr val="FAB0C8"/>
    </a:custClr>
    <a:custClr name="Gray 95">
      <a:srgbClr val="0D0D0D"/>
    </a:custClr>
    <a:custClr name="Gray 90">
      <a:srgbClr val="1A1A1A"/>
    </a:custClr>
    <a:custClr name="Gray 80">
      <a:srgbClr val="333333"/>
    </a:custClr>
    <a:custClr name="Gray 60">
      <a:srgbClr val="666666"/>
    </a:custClr>
    <a:custClr name="Gray 50">
      <a:srgbClr val="808080"/>
    </a:custClr>
    <a:custClr name="Gray 30">
      <a:srgbClr val="B3B3B3"/>
    </a:custClr>
    <a:custClr name="Gray 15">
      <a:srgbClr val="D9D9D9"/>
    </a:custClr>
    <a:custClr name="Gray 5">
      <a:srgbClr val="F2F2F2"/>
    </a:custClr>
  </a:custClrLst>
</a:theme>
</file>

<file path=ppt/theme/theme3.xml><?xml version="1.0" encoding="utf-8"?>
<a:theme xmlns:a="http://schemas.openxmlformats.org/drawingml/2006/main" name="1_NIQ-presentation-template-v1">
  <a:themeElements>
    <a:clrScheme name="Simple Light">
      <a:dk1>
        <a:srgbClr val="000000"/>
      </a:dk1>
      <a:lt1>
        <a:srgbClr val="FFFFFF"/>
      </a:lt1>
      <a:dk2>
        <a:srgbClr val="333333"/>
      </a:dk2>
      <a:lt2>
        <a:srgbClr val="E5E5E5"/>
      </a:lt2>
      <a:accent1>
        <a:srgbClr val="00F000"/>
      </a:accent1>
      <a:accent2>
        <a:srgbClr val="00A346"/>
      </a:accent2>
      <a:accent3>
        <a:srgbClr val="1A1A1A"/>
      </a:accent3>
      <a:accent4>
        <a:srgbClr val="333333"/>
      </a:accent4>
      <a:accent5>
        <a:srgbClr val="666666"/>
      </a:accent5>
      <a:accent6>
        <a:srgbClr val="BDFFBB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cf73426-defa-45a2-af7a-924517d877b3">
      <UserInfo>
        <DisplayName>Sherry Frey</DisplayName>
        <AccountId>69</AccountId>
        <AccountType/>
      </UserInfo>
      <UserInfo>
        <DisplayName>Lauren Fernandes</DisplayName>
        <AccountId>23</AccountId>
        <AccountType/>
      </UserInfo>
      <UserInfo>
        <DisplayName>Erin Feeney</DisplayName>
        <AccountId>125</AccountId>
        <AccountType/>
      </UserInfo>
      <UserInfo>
        <DisplayName>Tonya Kent</DisplayName>
        <AccountId>126</AccountId>
        <AccountType/>
      </UserInfo>
      <UserInfo>
        <DisplayName>Nicole Corbett</DisplayName>
        <AccountId>11</AccountId>
        <AccountType/>
      </UserInfo>
    </SharedWithUsers>
    <IMAddres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BCDFB7BDDADB48981958783F40BC62" ma:contentTypeVersion="15" ma:contentTypeDescription="Create a new document." ma:contentTypeScope="" ma:versionID="f9900702c84a40a815be47458581152e">
  <xsd:schema xmlns:xsd="http://www.w3.org/2001/XMLSchema" xmlns:xs="http://www.w3.org/2001/XMLSchema" xmlns:p="http://schemas.microsoft.com/office/2006/metadata/properties" xmlns:ns1="http://schemas.microsoft.com/sharepoint/v3" xmlns:ns3="8cf73426-defa-45a2-af7a-924517d877b3" xmlns:ns4="2a56f4e7-5bd0-4cbe-a214-5d3ea84c59e6" targetNamespace="http://schemas.microsoft.com/office/2006/metadata/properties" ma:root="true" ma:fieldsID="41078fe83785e56611fb5604ceb63f38" ns1:_="" ns3:_="" ns4:_="">
    <xsd:import namespace="http://schemas.microsoft.com/sharepoint/v3"/>
    <xsd:import namespace="8cf73426-defa-45a2-af7a-924517d877b3"/>
    <xsd:import namespace="2a56f4e7-5bd0-4cbe-a214-5d3ea84c59e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1:IMAddres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ddress" ma:index="9" nillable="true" ma:displayName="IM Address" ma:internalName="IMAddres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f73426-defa-45a2-af7a-924517d877b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internalName="SharingHintHash" ma:readOnly="true">
      <xsd:simpleType>
        <xsd:restriction base="dms:Text"/>
      </xsd:simple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56f4e7-5bd0-4cbe-a214-5d3ea84c59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82597F-CE48-45A3-94A2-7FABA56C6F2F}">
  <ds:schemaRefs>
    <ds:schemaRef ds:uri="http://purl.org/dc/dcmitype/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2a56f4e7-5bd0-4cbe-a214-5d3ea84c59e6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8cf73426-defa-45a2-af7a-924517d877b3"/>
  </ds:schemaRefs>
</ds:datastoreItem>
</file>

<file path=customXml/itemProps2.xml><?xml version="1.0" encoding="utf-8"?>
<ds:datastoreItem xmlns:ds="http://schemas.openxmlformats.org/officeDocument/2006/customXml" ds:itemID="{239A6604-C1B2-4AAC-81EF-F903265FD3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19C74C-B8AF-4DC7-BD4F-7338BFACD2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cf73426-defa-45a2-af7a-924517d877b3"/>
    <ds:schemaRef ds:uri="2a56f4e7-5bd0-4cbe-a214-5d3ea84c59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2140</Words>
  <Application>Microsoft Office PowerPoint</Application>
  <PresentationFormat>Bildschirmpräsentation (16:9)</PresentationFormat>
  <Paragraphs>428</Paragraphs>
  <Slides>11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11</vt:i4>
      </vt:variant>
    </vt:vector>
  </HeadingPairs>
  <TitlesOfParts>
    <vt:vector size="23" baseType="lpstr">
      <vt:lpstr>Avenir Next</vt:lpstr>
      <vt:lpstr>Wingdings</vt:lpstr>
      <vt:lpstr>Avenir Next LT Pro</vt:lpstr>
      <vt:lpstr>Avenir</vt:lpstr>
      <vt:lpstr>Segoe UI</vt:lpstr>
      <vt:lpstr>Arial</vt:lpstr>
      <vt:lpstr>Montserrat</vt:lpstr>
      <vt:lpstr>Montserrat Light</vt:lpstr>
      <vt:lpstr>Calibri</vt:lpstr>
      <vt:lpstr>NIQ-Illumination-2022</vt:lpstr>
      <vt:lpstr>NIQ-presentation-template-v1</vt:lpstr>
      <vt:lpstr>1_NIQ-presentation-template-v1</vt:lpstr>
      <vt:lpstr>A Roundtable on  What Matters to Customers</vt:lpstr>
      <vt:lpstr>PowerPoint-Präsentation</vt:lpstr>
      <vt:lpstr>Consumers’ health and wellness needs have evolved beyond the basics of physical wellbeing</vt:lpstr>
      <vt:lpstr>Climate change tops consumer concerns</vt:lpstr>
      <vt:lpstr>Focus on attributes that matter most to consumers now</vt:lpstr>
      <vt:lpstr>Across 90+ attributes illustrate care for environment, others and animals all important</vt:lpstr>
      <vt:lpstr>Consumers are demonstrating more interest in sustainability in Food &amp; Beverage categories</vt:lpstr>
      <vt:lpstr>Consumers want companies to take action</vt:lpstr>
      <vt:lpstr>Top performing categories for Carbon claims</vt:lpstr>
      <vt:lpstr>Sustainable packaging is an area of opportunity across store</vt:lpstr>
      <vt:lpstr>U.S. consumers reach consensus on the meaning of altruism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Climate, Carbon, and Consumer Insights - Naturally Network Panel - NIQ Thought Leadership April 2022</dc:title>
  <dc:creator>Lauren Fernandes</dc:creator>
  <cp:lastModifiedBy>Silke Trost</cp:lastModifiedBy>
  <cp:revision>3</cp:revision>
  <dcterms:created xsi:type="dcterms:W3CDTF">2022-01-20T16:55:54Z</dcterms:created>
  <dcterms:modified xsi:type="dcterms:W3CDTF">2022-06-23T15:34:08Z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0x01010052BCDFB7BDDADB48981958783F40BC62</vt:lpwstr>
  </property>
</Properties>
</file>