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0" r:id="rId4"/>
    <p:sldMasterId id="2147484860" r:id="rId5"/>
    <p:sldMasterId id="2147484935" r:id="rId6"/>
    <p:sldMasterId id="2147484873" r:id="rId7"/>
    <p:sldMasterId id="2147484997" r:id="rId8"/>
  </p:sldMasterIdLst>
  <p:notesMasterIdLst>
    <p:notesMasterId r:id="rId49"/>
  </p:notesMasterIdLst>
  <p:sldIdLst>
    <p:sldId id="432" r:id="rId9"/>
    <p:sldId id="266" r:id="rId10"/>
    <p:sldId id="433" r:id="rId11"/>
    <p:sldId id="265" r:id="rId12"/>
    <p:sldId id="467" r:id="rId13"/>
    <p:sldId id="267" r:id="rId14"/>
    <p:sldId id="273" r:id="rId15"/>
    <p:sldId id="268" r:id="rId16"/>
    <p:sldId id="269" r:id="rId17"/>
    <p:sldId id="270" r:id="rId18"/>
    <p:sldId id="271" r:id="rId19"/>
    <p:sldId id="272" r:id="rId20"/>
    <p:sldId id="274" r:id="rId21"/>
    <p:sldId id="257" r:id="rId22"/>
    <p:sldId id="258" r:id="rId23"/>
    <p:sldId id="275" r:id="rId24"/>
    <p:sldId id="276" r:id="rId25"/>
    <p:sldId id="259" r:id="rId26"/>
    <p:sldId id="466" r:id="rId27"/>
    <p:sldId id="437" r:id="rId28"/>
    <p:sldId id="435" r:id="rId29"/>
    <p:sldId id="436" r:id="rId30"/>
    <p:sldId id="475" r:id="rId31"/>
    <p:sldId id="2147481266" r:id="rId32"/>
    <p:sldId id="2147481255" r:id="rId33"/>
    <p:sldId id="2147481256" r:id="rId34"/>
    <p:sldId id="2147481265" r:id="rId35"/>
    <p:sldId id="2147481258" r:id="rId36"/>
    <p:sldId id="2147481259" r:id="rId37"/>
    <p:sldId id="2147481260" r:id="rId38"/>
    <p:sldId id="2147481261" r:id="rId39"/>
    <p:sldId id="2147481264" r:id="rId40"/>
    <p:sldId id="2147481262" r:id="rId41"/>
    <p:sldId id="2147481267" r:id="rId42"/>
    <p:sldId id="2147481236" r:id="rId43"/>
    <p:sldId id="2147376577" r:id="rId44"/>
    <p:sldId id="2145704020" r:id="rId45"/>
    <p:sldId id="287" r:id="rId46"/>
    <p:sldId id="289" r:id="rId47"/>
    <p:sldId id="21473773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A6DBA2-348B-4DBA-9AFE-3D52C10462AA}">
          <p14:sldIdLst>
            <p14:sldId id="432"/>
            <p14:sldId id="266"/>
            <p14:sldId id="433"/>
            <p14:sldId id="265"/>
            <p14:sldId id="467"/>
            <p14:sldId id="267"/>
            <p14:sldId id="273"/>
            <p14:sldId id="268"/>
            <p14:sldId id="269"/>
            <p14:sldId id="270"/>
            <p14:sldId id="271"/>
            <p14:sldId id="272"/>
            <p14:sldId id="274"/>
            <p14:sldId id="257"/>
            <p14:sldId id="258"/>
            <p14:sldId id="275"/>
            <p14:sldId id="276"/>
            <p14:sldId id="259"/>
          </p14:sldIdLst>
        </p14:section>
        <p14:section name="Delivery Consumption" id="{3AA53194-79EB-4A69-AB7C-B40A2E7ADBEB}">
          <p14:sldIdLst>
            <p14:sldId id="466"/>
            <p14:sldId id="437"/>
            <p14:sldId id="435"/>
            <p14:sldId id="436"/>
          </p14:sldIdLst>
        </p14:section>
        <p14:section name="Hot topic: Signature Cocktails" id="{AE8EFB0B-0401-4722-B717-EDB4E82BA6D5}">
          <p14:sldIdLst>
            <p14:sldId id="475"/>
            <p14:sldId id="2147481266"/>
            <p14:sldId id="2147481255"/>
            <p14:sldId id="2147481256"/>
            <p14:sldId id="2147481265"/>
            <p14:sldId id="2147481258"/>
            <p14:sldId id="2147481259"/>
            <p14:sldId id="2147481260"/>
            <p14:sldId id="2147481261"/>
            <p14:sldId id="2147481264"/>
            <p14:sldId id="2147481262"/>
            <p14:sldId id="2147481267"/>
            <p14:sldId id="2147481236"/>
          </p14:sldIdLst>
        </p14:section>
        <p14:section name="Outro" id="{06C65528-4D14-49C4-B569-4EF350AC8085}">
          <p14:sldIdLst>
            <p14:sldId id="2147376577"/>
            <p14:sldId id="2145704020"/>
            <p14:sldId id="287"/>
            <p14:sldId id="289"/>
            <p14:sldId id="21473773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E89B0F-1AED-EDA7-532B-5B88909E2E52}" name="Clemente Jara" initials="CJ" userId="S::Clemente.Jara@nielseniq.com::30696d0d-f20c-4e9b-85c4-a6f73593f072" providerId="AD"/>
  <p188:author id="{7A520A18-8A1D-6FA3-D087-4077FE9984BE}" name="Lucia Corte Da Silva" initials="LCDS" userId="S::Lucia.CorteDaSilva@nielseniq.com::0bea8953-89f5-447c-8fa6-16441b96bf8d" providerId="AD"/>
  <p188:author id="{92CE5B5B-1981-421E-4C46-4B9ECB56C74F}" name="Chloe Burns" initials="CB" userId="S::Chloe.Burns@nielseniq.com::0c7842b2-1674-49e3-b834-10e0b6e784d2" providerId="AD"/>
  <p188:author id="{3E25FB61-FE6D-0AA8-888D-9665BE9F5C74}" name="Miriam Stirnimann" initials="MS" userId="S::Miriam.Stirnimann@nielseniq.com::4fb5ae99-3e89-48f9-b619-40ecd11a008d" providerId="AD"/>
  <p188:author id="{81B9E86E-16D6-5FF0-773D-3C06FC75F270}" name="Julien Veyron" initials="JV" userId="S::Julien.Veyron@nielseniq.com::b8b9fcc7-44d8-4e5e-91c9-f6bbed2044a5" providerId="AD"/>
  <p188:author id="{E6BDCDAD-49D7-0CE3-A878-F596773513E6}" name="Emily Buckley" initials="EB" userId="S::Emily.Small@nielseniq.com::e2dff576-0a3e-469b-ac89-806a6d460732" providerId="AD"/>
  <p188:author id="{156366CC-30CA-63AD-7EC4-5D45B75B52D5}" name="Gemma Beckett" initials="GB" userId="S::Gemma.Beckett@nielseniq.com::bd3cdba2-5581-4bff-9cd9-1fa4a4ed6f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946"/>
    <a:srgbClr val="EE5E99"/>
    <a:srgbClr val="000000"/>
    <a:srgbClr val="FBAA1A"/>
    <a:srgbClr val="E41A4D"/>
    <a:srgbClr val="C74D1C"/>
    <a:srgbClr val="ACCDA8"/>
    <a:srgbClr val="488B38"/>
    <a:srgbClr val="F6AEA2"/>
    <a:srgbClr val="D553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5C2D6-E4FB-4CFA-88BE-60FEC0FC9175}" v="92" dt="2024-07-30T10:48:31.0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1"/>
                </a:solidFill>
                <a:latin typeface="+mn-lt"/>
                <a:ea typeface="+mn-ea"/>
                <a:cs typeface="+mn-cs"/>
              </a:defRPr>
            </a:pPr>
            <a:r>
              <a:rPr lang="en-GB" sz="1600" b="0" i="0" u="none" strike="noStrike" kern="1200" spc="0" baseline="0" dirty="0" err="1">
                <a:solidFill>
                  <a:srgbClr val="414041"/>
                </a:solidFill>
              </a:rPr>
              <a:t>Monatliche</a:t>
            </a:r>
            <a:r>
              <a:rPr lang="en-GB" sz="1600" b="0" i="0" u="none" strike="noStrike" kern="1200" spc="0" baseline="0" dirty="0">
                <a:solidFill>
                  <a:srgbClr val="414041"/>
                </a:solidFill>
              </a:rPr>
              <a:t> On Premise </a:t>
            </a:r>
            <a:r>
              <a:rPr lang="en-GB" sz="1600" b="0" i="0" u="none" strike="noStrike" kern="1200" spc="0" baseline="0" dirty="0" err="1">
                <a:solidFill>
                  <a:srgbClr val="414041"/>
                </a:solidFill>
              </a:rPr>
              <a:t>Besuche</a:t>
            </a:r>
            <a:endParaRPr lang="en-GB" sz="1600" b="0" i="0" u="none" strike="noStrike" kern="1200" spc="0" baseline="0" dirty="0">
              <a:solidFill>
                <a:srgbClr val="414041"/>
              </a:solidFill>
            </a:endParaRPr>
          </a:p>
        </c:rich>
      </c:tx>
      <c:layout>
        <c:manualLayout>
          <c:xMode val="edge"/>
          <c:yMode val="edge"/>
          <c:x val="0.25373987392563491"/>
          <c:y val="4.6114444512582828E-2"/>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2175931310500513E-2"/>
          <c:y val="0.31059369422290506"/>
          <c:w val="0.92782400346388583"/>
          <c:h val="0.62738308819461452"/>
        </c:manualLayout>
      </c:layout>
      <c:lineChart>
        <c:grouping val="standard"/>
        <c:varyColors val="0"/>
        <c:ser>
          <c:idx val="0"/>
          <c:order val="0"/>
          <c:tx>
            <c:strRef>
              <c:f>Sheet1!$B$1</c:f>
              <c:strCache>
                <c:ptCount val="1"/>
                <c:pt idx="0">
                  <c:v>Haben im letzten Monat auswärts gegessen</c:v>
                </c:pt>
              </c:strCache>
            </c:strRef>
          </c:tx>
          <c:spPr>
            <a:ln w="57150" cap="rnd">
              <a:solidFill>
                <a:schemeClr val="bg2"/>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Sept</c:v>
                </c:pt>
                <c:pt idx="1">
                  <c:v>Okt</c:v>
                </c:pt>
                <c:pt idx="2">
                  <c:v>Nov</c:v>
                </c:pt>
                <c:pt idx="3">
                  <c:v>Dez</c:v>
                </c:pt>
                <c:pt idx="4">
                  <c:v>Jan</c:v>
                </c:pt>
                <c:pt idx="5">
                  <c:v>Feb</c:v>
                </c:pt>
                <c:pt idx="6">
                  <c:v>März</c:v>
                </c:pt>
                <c:pt idx="7">
                  <c:v>April</c:v>
                </c:pt>
                <c:pt idx="8">
                  <c:v>Mai</c:v>
                </c:pt>
                <c:pt idx="9">
                  <c:v>Juni</c:v>
                </c:pt>
              </c:strCache>
            </c:strRef>
          </c:cat>
          <c:val>
            <c:numRef>
              <c:f>Sheet1!$B$3:$B$12</c:f>
              <c:numCache>
                <c:formatCode>0%</c:formatCode>
                <c:ptCount val="10"/>
                <c:pt idx="0">
                  <c:v>0.9</c:v>
                </c:pt>
                <c:pt idx="1">
                  <c:v>0.92</c:v>
                </c:pt>
                <c:pt idx="2">
                  <c:v>0.9</c:v>
                </c:pt>
                <c:pt idx="3">
                  <c:v>0.9</c:v>
                </c:pt>
                <c:pt idx="4">
                  <c:v>0.9052</c:v>
                </c:pt>
                <c:pt idx="5">
                  <c:v>0.89</c:v>
                </c:pt>
                <c:pt idx="6">
                  <c:v>0.87</c:v>
                </c:pt>
                <c:pt idx="7">
                  <c:v>0.87</c:v>
                </c:pt>
                <c:pt idx="8">
                  <c:v>0.90329999999999999</c:v>
                </c:pt>
                <c:pt idx="9">
                  <c:v>0.87</c:v>
                </c:pt>
              </c:numCache>
            </c:numRef>
          </c:val>
          <c:smooth val="0"/>
          <c:extLst>
            <c:ext xmlns:c16="http://schemas.microsoft.com/office/drawing/2014/chart" uri="{C3380CC4-5D6E-409C-BE32-E72D297353CC}">
              <c16:uniqueId val="{00000000-0598-414F-8214-6E000B5B7A19}"/>
            </c:ext>
          </c:extLst>
        </c:ser>
        <c:ser>
          <c:idx val="1"/>
          <c:order val="1"/>
          <c:tx>
            <c:strRef>
              <c:f>Sheet1!$C$1</c:f>
              <c:strCache>
                <c:ptCount val="1"/>
                <c:pt idx="0">
                  <c:v>Sind im letzten Monat etwas trinken gegangen </c:v>
                </c:pt>
              </c:strCache>
            </c:strRef>
          </c:tx>
          <c:spPr>
            <a:ln w="57150"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Sept</c:v>
                </c:pt>
                <c:pt idx="1">
                  <c:v>Okt</c:v>
                </c:pt>
                <c:pt idx="2">
                  <c:v>Nov</c:v>
                </c:pt>
                <c:pt idx="3">
                  <c:v>Dez</c:v>
                </c:pt>
                <c:pt idx="4">
                  <c:v>Jan</c:v>
                </c:pt>
                <c:pt idx="5">
                  <c:v>Feb</c:v>
                </c:pt>
                <c:pt idx="6">
                  <c:v>März</c:v>
                </c:pt>
                <c:pt idx="7">
                  <c:v>April</c:v>
                </c:pt>
                <c:pt idx="8">
                  <c:v>Mai</c:v>
                </c:pt>
                <c:pt idx="9">
                  <c:v>Juni</c:v>
                </c:pt>
              </c:strCache>
            </c:strRef>
          </c:cat>
          <c:val>
            <c:numRef>
              <c:f>Sheet1!$C$3:$C$12</c:f>
              <c:numCache>
                <c:formatCode>0%</c:formatCode>
                <c:ptCount val="10"/>
                <c:pt idx="0">
                  <c:v>0.47</c:v>
                </c:pt>
                <c:pt idx="1">
                  <c:v>0.46</c:v>
                </c:pt>
                <c:pt idx="2">
                  <c:v>0.45</c:v>
                </c:pt>
                <c:pt idx="3">
                  <c:v>0.46</c:v>
                </c:pt>
                <c:pt idx="4">
                  <c:v>0.45</c:v>
                </c:pt>
                <c:pt idx="5">
                  <c:v>0.48</c:v>
                </c:pt>
                <c:pt idx="6">
                  <c:v>0.48</c:v>
                </c:pt>
                <c:pt idx="7">
                  <c:v>0.46</c:v>
                </c:pt>
                <c:pt idx="8">
                  <c:v>0.47960000000000003</c:v>
                </c:pt>
                <c:pt idx="9">
                  <c:v>0.5</c:v>
                </c:pt>
              </c:numCache>
            </c:numRef>
          </c:val>
          <c:smooth val="0"/>
          <c:extLst>
            <c:ext xmlns:c16="http://schemas.microsoft.com/office/drawing/2014/chart" uri="{C3380CC4-5D6E-409C-BE32-E72D297353CC}">
              <c16:uniqueId val="{00000001-0598-414F-8214-6E000B5B7A19}"/>
            </c:ext>
          </c:extLst>
        </c:ser>
        <c:dLbls>
          <c:dLblPos val="t"/>
          <c:showLegendKey val="0"/>
          <c:showVal val="1"/>
          <c:showCatName val="0"/>
          <c:showSerName val="0"/>
          <c:showPercent val="0"/>
          <c:showBubbleSize val="0"/>
        </c:dLbls>
        <c:smooth val="0"/>
        <c:axId val="2115025248"/>
        <c:axId val="2115017760"/>
      </c:lineChart>
      <c:catAx>
        <c:axId val="211502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5017760"/>
        <c:crosses val="autoZero"/>
        <c:auto val="1"/>
        <c:lblAlgn val="ctr"/>
        <c:lblOffset val="100"/>
        <c:noMultiLvlLbl val="0"/>
      </c:catAx>
      <c:valAx>
        <c:axId val="2115017760"/>
        <c:scaling>
          <c:orientation val="minMax"/>
          <c:max val="1"/>
          <c:min val="0.30000000000000004"/>
        </c:scaling>
        <c:delete val="1"/>
        <c:axPos val="l"/>
        <c:numFmt formatCode="0%" sourceLinked="1"/>
        <c:majorTickMark val="none"/>
        <c:minorTickMark val="none"/>
        <c:tickLblPos val="nextTo"/>
        <c:crossAx val="2115025248"/>
        <c:crosses val="autoZero"/>
        <c:crossBetween val="between"/>
      </c:valAx>
      <c:spPr>
        <a:noFill/>
        <a:ln w="57150">
          <a:noFill/>
        </a:ln>
        <a:effectLst/>
      </c:spPr>
    </c:plotArea>
    <c:legend>
      <c:legendPos val="b"/>
      <c:layout>
        <c:manualLayout>
          <c:xMode val="edge"/>
          <c:yMode val="edge"/>
          <c:x val="2.692204629565579E-2"/>
          <c:y val="0.1404144490312336"/>
          <c:w val="0.94591251470587967"/>
          <c:h val="0.10823096437689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25D"/>
                </a:solidFill>
                <a:effectLst/>
              </a:rPr>
              <a:t>Getränkewahl derjenigen, die im letzten Monat das Gastgewerber besucht haben</a:t>
            </a:r>
            <a:r>
              <a:rPr lang="en-US" sz="1600" b="1" i="0" u="none" strike="noStrike" kern="1200" spc="0" baseline="0" dirty="0">
                <a:solidFill>
                  <a:srgbClr val="C4925D"/>
                </a:solidFill>
                <a:effectLst/>
              </a:rPr>
              <a:t> (</a:t>
            </a:r>
            <a:r>
              <a:rPr lang="en-US" sz="1600" b="1" i="0" u="none" strike="noStrike" kern="1200" spc="0" baseline="0" dirty="0" err="1">
                <a:solidFill>
                  <a:srgbClr val="C4925D"/>
                </a:solidFill>
                <a:effectLst/>
              </a:rPr>
              <a:t>im</a:t>
            </a:r>
            <a:r>
              <a:rPr lang="en-US" sz="1600" b="1" i="0" u="none" strike="noStrike" kern="1200" spc="0" baseline="0" dirty="0">
                <a:solidFill>
                  <a:srgbClr val="C4925D"/>
                </a:solidFill>
                <a:effectLst/>
              </a:rPr>
              <a:t> </a:t>
            </a:r>
            <a:r>
              <a:rPr lang="en-US" sz="1600" b="1" i="0" u="none" strike="noStrike" kern="1200" spc="0" baseline="0" dirty="0" err="1">
                <a:solidFill>
                  <a:srgbClr val="C4925D"/>
                </a:solidFill>
                <a:effectLst/>
              </a:rPr>
              <a:t>Vergleich</a:t>
            </a:r>
            <a:r>
              <a:rPr lang="en-US" sz="1600" b="1" i="0" u="none" strike="noStrike" kern="1200" spc="0" baseline="0" dirty="0">
                <a:solidFill>
                  <a:srgbClr val="C4925D"/>
                </a:solidFill>
                <a:effectLst/>
              </a:rPr>
              <a:t> </a:t>
            </a:r>
            <a:r>
              <a:rPr lang="en-US" sz="1600" b="1" i="0" u="none" strike="noStrike" kern="1200" spc="0" baseline="0" dirty="0" err="1">
                <a:solidFill>
                  <a:srgbClr val="C4925D"/>
                </a:solidFill>
                <a:effectLst/>
              </a:rPr>
              <a:t>zu</a:t>
            </a:r>
            <a:r>
              <a:rPr lang="en-US" sz="1600" b="1" i="0" u="none" strike="noStrike" kern="1200" spc="0" baseline="0" dirty="0">
                <a:solidFill>
                  <a:srgbClr val="C4925D"/>
                </a:solidFill>
                <a:effectLst/>
              </a:rPr>
              <a:t> Mai) </a:t>
            </a:r>
            <a:endParaRPr lang="en-GB" sz="1800" b="1" i="0" u="none" strike="noStrike" kern="1200" spc="0" baseline="0" dirty="0">
              <a:solidFill>
                <a:srgbClr val="C4925D"/>
              </a:solidFill>
              <a:effectLst/>
            </a:endParaRPr>
          </a:p>
        </c:rich>
      </c:tx>
      <c:layout>
        <c:manualLayout>
          <c:xMode val="edge"/>
          <c:yMode val="edge"/>
          <c:x val="0.14055209519539141"/>
          <c:y val="6.770264146920063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879555202023434"/>
          <c:y val="0.13502915715246125"/>
          <c:w val="0.62248486596063235"/>
          <c:h val="0.82485075901393845"/>
        </c:manualLayout>
      </c:layout>
      <c:barChart>
        <c:barDir val="bar"/>
        <c:grouping val="clustered"/>
        <c:varyColors val="0"/>
        <c:ser>
          <c:idx val="0"/>
          <c:order val="0"/>
          <c:tx>
            <c:strRef>
              <c:f>Sheet1!$B$1</c:f>
              <c:strCache>
                <c:ptCount val="1"/>
                <c:pt idx="0">
                  <c:v>Past month</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Sheet1!$A$3:$A$15</c:f>
              <c:strCache>
                <c:ptCount val="13"/>
                <c:pt idx="0">
                  <c:v>Cider</c:v>
                </c:pt>
                <c:pt idx="1">
                  <c:v>Verdauungsgetränk/Digestifs</c:v>
                </c:pt>
                <c:pt idx="2">
                  <c:v>Trinkfertige Alkoholgetränke (RTD)</c:v>
                </c:pt>
                <c:pt idx="3">
                  <c:v>Aperitifs</c:v>
                </c:pt>
                <c:pt idx="4">
                  <c:v>Energydrinks</c:v>
                </c:pt>
                <c:pt idx="5">
                  <c:v>Spirituosen</c:v>
                </c:pt>
                <c:pt idx="6">
                  <c:v>Getränke ohne bzw. mit geringem Alkoholgehalt</c:v>
                </c:pt>
                <c:pt idx="7">
                  <c:v>Wein</c:v>
                </c:pt>
                <c:pt idx="8">
                  <c:v>Schorle</c:v>
                </c:pt>
                <c:pt idx="9">
                  <c:v>Heißgetränke</c:v>
                </c:pt>
                <c:pt idx="10">
                  <c:v>Cocktails</c:v>
                </c:pt>
                <c:pt idx="11">
                  <c:v>Soft-Getränke</c:v>
                </c:pt>
                <c:pt idx="12">
                  <c:v>Bier</c:v>
                </c:pt>
              </c:strCache>
            </c:strRef>
          </c:cat>
          <c:val>
            <c:numRef>
              <c:f>Sheet1!$B$3:$B$15</c:f>
              <c:numCache>
                <c:formatCode>0%</c:formatCode>
                <c:ptCount val="13"/>
                <c:pt idx="0">
                  <c:v>4.87E-2</c:v>
                </c:pt>
                <c:pt idx="1">
                  <c:v>5.8299999999999998E-2</c:v>
                </c:pt>
                <c:pt idx="2">
                  <c:v>8.7900000000000006E-2</c:v>
                </c:pt>
                <c:pt idx="3">
                  <c:v>0.1176</c:v>
                </c:pt>
                <c:pt idx="4">
                  <c:v>0.125</c:v>
                </c:pt>
                <c:pt idx="5">
                  <c:v>0.14829999999999999</c:v>
                </c:pt>
                <c:pt idx="6">
                  <c:v>0.1928</c:v>
                </c:pt>
                <c:pt idx="7">
                  <c:v>0.24890000000000001</c:v>
                </c:pt>
                <c:pt idx="8">
                  <c:v>0.25530000000000003</c:v>
                </c:pt>
                <c:pt idx="9">
                  <c:v>0.25950000000000001</c:v>
                </c:pt>
                <c:pt idx="10">
                  <c:v>0.26590000000000003</c:v>
                </c:pt>
                <c:pt idx="11">
                  <c:v>0.33260000000000001</c:v>
                </c:pt>
                <c:pt idx="12">
                  <c:v>0.4672</c:v>
                </c:pt>
              </c:numCache>
            </c:numRef>
          </c:val>
          <c:extLst>
            <c:ext xmlns:c16="http://schemas.microsoft.com/office/drawing/2014/chart" uri="{C3380CC4-5D6E-409C-BE32-E72D297353CC}">
              <c16:uniqueId val="{00000000-3E22-498E-BEDC-8D6EB399CC0A}"/>
            </c:ext>
          </c:extLst>
        </c:ser>
        <c:dLbls>
          <c:showLegendKey val="0"/>
          <c:showVal val="1"/>
          <c:showCatName val="0"/>
          <c:showSerName val="0"/>
          <c:showPercent val="0"/>
          <c:showBubbleSize val="0"/>
        </c:dLbls>
        <c:gapWidth val="13"/>
        <c:overlap val="35"/>
        <c:axId val="1614077727"/>
        <c:axId val="1614078143"/>
      </c:barChart>
      <c:catAx>
        <c:axId val="1614077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4078143"/>
        <c:crosses val="autoZero"/>
        <c:auto val="1"/>
        <c:lblAlgn val="ctr"/>
        <c:lblOffset val="100"/>
        <c:noMultiLvlLbl val="0"/>
      </c:catAx>
      <c:valAx>
        <c:axId val="1614078143"/>
        <c:scaling>
          <c:orientation val="minMax"/>
        </c:scaling>
        <c:delete val="1"/>
        <c:axPos val="b"/>
        <c:numFmt formatCode="0%" sourceLinked="1"/>
        <c:majorTickMark val="none"/>
        <c:minorTickMark val="none"/>
        <c:tickLblPos val="nextTo"/>
        <c:crossAx val="1614077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55491199661989"/>
          <c:y val="0.23319019602489341"/>
          <c:w val="0.51003277657299484"/>
          <c:h val="0.5694355863773275"/>
        </c:manualLayout>
      </c:layout>
      <c:barChart>
        <c:barDir val="col"/>
        <c:grouping val="percentStacked"/>
        <c:varyColors val="0"/>
        <c:ser>
          <c:idx val="0"/>
          <c:order val="0"/>
          <c:tx>
            <c:strRef>
              <c:f>Sheet1!$B$1</c:f>
              <c:strCache>
                <c:ptCount val="1"/>
                <c:pt idx="0">
                  <c:v>Häufiger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Sheet1!$B$2</c:f>
              <c:numCache>
                <c:formatCode>0%</c:formatCode>
                <c:ptCount val="1"/>
                <c:pt idx="0">
                  <c:v>0.18</c:v>
                </c:pt>
              </c:numCache>
            </c:numRef>
          </c:val>
          <c:extLst>
            <c:ext xmlns:c16="http://schemas.microsoft.com/office/drawing/2014/chart" uri="{C3380CC4-5D6E-409C-BE32-E72D297353CC}">
              <c16:uniqueId val="{00000000-E645-4D73-BA65-11B232F8573B}"/>
            </c:ext>
          </c:extLst>
        </c:ser>
        <c:ser>
          <c:idx val="1"/>
          <c:order val="1"/>
          <c:tx>
            <c:strRef>
              <c:f>Sheet1!$C$1</c:f>
              <c:strCache>
                <c:ptCount val="1"/>
                <c:pt idx="0">
                  <c:v>Gleich häufig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Sheet1!$C$2</c:f>
              <c:numCache>
                <c:formatCode>0%</c:formatCode>
                <c:ptCount val="1"/>
                <c:pt idx="0">
                  <c:v>0.59</c:v>
                </c:pt>
              </c:numCache>
            </c:numRef>
          </c:val>
          <c:extLst>
            <c:ext xmlns:c16="http://schemas.microsoft.com/office/drawing/2014/chart" uri="{C3380CC4-5D6E-409C-BE32-E72D297353CC}">
              <c16:uniqueId val="{00000001-E645-4D73-BA65-11B232F8573B}"/>
            </c:ext>
          </c:extLst>
        </c:ser>
        <c:ser>
          <c:idx val="2"/>
          <c:order val="2"/>
          <c:tx>
            <c:strRef>
              <c:f>Sheet1!$D$1</c:f>
              <c:strCache>
                <c:ptCount val="1"/>
                <c:pt idx="0">
                  <c:v>Seltener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On premise visitor</c:v>
                </c:pt>
              </c:strCache>
            </c:strRef>
          </c:cat>
          <c:val>
            <c:numRef>
              <c:f>Sheet1!$D$2</c:f>
              <c:numCache>
                <c:formatCode>0%</c:formatCode>
                <c:ptCount val="1"/>
                <c:pt idx="0">
                  <c:v>0.24</c:v>
                </c:pt>
              </c:numCache>
            </c:numRef>
          </c:val>
          <c:extLst>
            <c:ext xmlns:c16="http://schemas.microsoft.com/office/drawing/2014/chart" uri="{C3380CC4-5D6E-409C-BE32-E72D297353CC}">
              <c16:uniqueId val="{00000002-E645-4D73-BA65-11B232F8573B}"/>
            </c:ext>
          </c:extLst>
        </c:ser>
        <c:dLbls>
          <c:showLegendKey val="0"/>
          <c:showVal val="0"/>
          <c:showCatName val="0"/>
          <c:showSerName val="0"/>
          <c:showPercent val="0"/>
          <c:showBubbleSize val="0"/>
        </c:dLbls>
        <c:gapWidth val="150"/>
        <c:overlap val="100"/>
        <c:axId val="1817722144"/>
        <c:axId val="1817724224"/>
      </c:barChart>
      <c:catAx>
        <c:axId val="1817722144"/>
        <c:scaling>
          <c:orientation val="minMax"/>
        </c:scaling>
        <c:delete val="1"/>
        <c:axPos val="b"/>
        <c:numFmt formatCode="General" sourceLinked="1"/>
        <c:majorTickMark val="none"/>
        <c:minorTickMark val="none"/>
        <c:tickLblPos val="nextTo"/>
        <c:crossAx val="1817724224"/>
        <c:crosses val="autoZero"/>
        <c:auto val="1"/>
        <c:lblAlgn val="ctr"/>
        <c:lblOffset val="100"/>
        <c:noMultiLvlLbl val="0"/>
      </c:catAx>
      <c:valAx>
        <c:axId val="1817724224"/>
        <c:scaling>
          <c:orientation val="minMax"/>
        </c:scaling>
        <c:delete val="1"/>
        <c:axPos val="l"/>
        <c:numFmt formatCode="0%" sourceLinked="1"/>
        <c:majorTickMark val="none"/>
        <c:minorTickMark val="none"/>
        <c:tickLblPos val="nextTo"/>
        <c:crossAx val="1817722144"/>
        <c:crosses val="autoZero"/>
        <c:crossBetween val="between"/>
      </c:valAx>
      <c:spPr>
        <a:noFill/>
        <a:ln>
          <a:noFill/>
        </a:ln>
        <a:effectLst/>
      </c:spPr>
    </c:plotArea>
    <c:legend>
      <c:legendPos val="r"/>
      <c:layout>
        <c:manualLayout>
          <c:xMode val="edge"/>
          <c:yMode val="edge"/>
          <c:x val="0.15744382219314351"/>
          <c:y val="0.480162163417788"/>
          <c:w val="0.32160160032870727"/>
          <c:h val="0.158869779009960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46200740461012E-2"/>
          <c:y val="0.10476260757452156"/>
          <c:w val="0.96090759851907792"/>
          <c:h val="0.7725891167725180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7769273400419267E-3"/>
                  <c:y val="5.4331640648426813E-2"/>
                </c:manualLayout>
              </c:layout>
              <c:tx>
                <c:rich>
                  <a:bodyPr/>
                  <a:lstStyle/>
                  <a:p>
                    <a:fld id="{0B76EE18-97B2-42F9-AAA0-D2163E062FE2}" type="VALUE">
                      <a:rPr lang="en-US">
                        <a:solidFill>
                          <a:schemeClr val="bg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D72-43DB-BA88-D4944F2E24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Jeden Tag/fast jeden Tag</c:v>
                </c:pt>
                <c:pt idx="1">
                  <c:v>3-5 Mal pro Woche</c:v>
                </c:pt>
                <c:pt idx="2">
                  <c:v>Einmal oder zweimal pro Woche</c:v>
                </c:pt>
                <c:pt idx="3">
                  <c:v>Einmal alle zwei Wochen</c:v>
                </c:pt>
                <c:pt idx="4">
                  <c:v>Einmal im Monat</c:v>
                </c:pt>
              </c:strCache>
            </c:strRef>
          </c:cat>
          <c:val>
            <c:numRef>
              <c:f>Sheet1!$B$2:$B$6</c:f>
              <c:numCache>
                <c:formatCode>0%</c:formatCode>
                <c:ptCount val="5"/>
                <c:pt idx="0">
                  <c:v>1.9E-2</c:v>
                </c:pt>
                <c:pt idx="1">
                  <c:v>5.3999999999999999E-2</c:v>
                </c:pt>
                <c:pt idx="2">
                  <c:v>0.114</c:v>
                </c:pt>
                <c:pt idx="3">
                  <c:v>0.14099999999999999</c:v>
                </c:pt>
                <c:pt idx="4">
                  <c:v>0.20399999999999999</c:v>
                </c:pt>
              </c:numCache>
            </c:numRef>
          </c:val>
          <c:extLst>
            <c:ext xmlns:c16="http://schemas.microsoft.com/office/drawing/2014/chart" uri="{C3380CC4-5D6E-409C-BE32-E72D297353CC}">
              <c16:uniqueId val="{00000000-6624-4B83-BB24-DB65EAC58F73}"/>
            </c:ext>
          </c:extLst>
        </c:ser>
        <c:dLbls>
          <c:showLegendKey val="0"/>
          <c:showVal val="1"/>
          <c:showCatName val="0"/>
          <c:showSerName val="0"/>
          <c:showPercent val="0"/>
          <c:showBubbleSize val="0"/>
        </c:dLbls>
        <c:gapWidth val="150"/>
        <c:overlap val="-25"/>
        <c:axId val="1795448240"/>
        <c:axId val="953161071"/>
      </c:barChart>
      <c:catAx>
        <c:axId val="179544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3161071"/>
        <c:crosses val="autoZero"/>
        <c:auto val="1"/>
        <c:lblAlgn val="ctr"/>
        <c:lblOffset val="100"/>
        <c:noMultiLvlLbl val="0"/>
      </c:catAx>
      <c:valAx>
        <c:axId val="953161071"/>
        <c:scaling>
          <c:orientation val="minMax"/>
        </c:scaling>
        <c:delete val="1"/>
        <c:axPos val="l"/>
        <c:numFmt formatCode="0%" sourceLinked="1"/>
        <c:majorTickMark val="none"/>
        <c:minorTickMark val="none"/>
        <c:tickLblPos val="nextTo"/>
        <c:crossAx val="1795448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47769898965636"/>
          <c:y val="0.11031504519919734"/>
          <c:w val="0.5899710249229716"/>
          <c:h val="0.85997955707274465"/>
        </c:manualLayout>
      </c:layout>
      <c:barChart>
        <c:barDir val="bar"/>
        <c:grouping val="clustered"/>
        <c:varyColors val="0"/>
        <c:ser>
          <c:idx val="0"/>
          <c:order val="0"/>
          <c:tx>
            <c:strRef>
              <c:f>Sheet1!$B$1</c:f>
              <c:strCache>
                <c:ptCount val="1"/>
                <c:pt idx="0">
                  <c:v>Series 1</c:v>
                </c:pt>
              </c:strCache>
            </c:strRef>
          </c:tx>
          <c:spPr>
            <a:solidFill>
              <a:srgbClr val="5280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Völlig neue Cocktailkreation</c:v>
                </c:pt>
                <c:pt idx="1">
                  <c:v>Innovative Geschmackskombinationen</c:v>
                </c:pt>
                <c:pt idx="2">
                  <c:v>Verwendung von hochwertigen Zutaten</c:v>
                </c:pt>
                <c:pt idx="3">
                  <c:v>Seltene/einzigartige Zutaten</c:v>
                </c:pt>
                <c:pt idx="4">
                  <c:v>Saisonale Angebote</c:v>
                </c:pt>
                <c:pt idx="5">
                  <c:v>Neuinterpretation eines klassischen Cocktails (z. B. ein aufgepeppter Mojito)</c:v>
                </c:pt>
                <c:pt idx="6">
                  <c:v>Besondere Garnituren</c:v>
                </c:pt>
                <c:pt idx="7">
                  <c:v>Mehr Zutaten verwendet für einen einzigen Cocktail</c:v>
                </c:pt>
                <c:pt idx="8">
                  <c:v>Aufwendige/aufsehenerregende Präsentation</c:v>
                </c:pt>
                <c:pt idx="9">
                  <c:v>Künstlerische Herstellung</c:v>
                </c:pt>
              </c:strCache>
            </c:strRef>
          </c:cat>
          <c:val>
            <c:numRef>
              <c:f>Sheet1!$B$2:$B$11</c:f>
              <c:numCache>
                <c:formatCode>0%</c:formatCode>
                <c:ptCount val="10"/>
                <c:pt idx="0">
                  <c:v>0.34920000000000001</c:v>
                </c:pt>
                <c:pt idx="1">
                  <c:v>0.34920000000000001</c:v>
                </c:pt>
                <c:pt idx="2">
                  <c:v>0.28570000000000001</c:v>
                </c:pt>
                <c:pt idx="3">
                  <c:v>0.26979999999999998</c:v>
                </c:pt>
                <c:pt idx="4">
                  <c:v>0.24210000000000001</c:v>
                </c:pt>
                <c:pt idx="5">
                  <c:v>0.21029999999999999</c:v>
                </c:pt>
                <c:pt idx="6">
                  <c:v>0.2024</c:v>
                </c:pt>
                <c:pt idx="7">
                  <c:v>0.1905</c:v>
                </c:pt>
                <c:pt idx="8">
                  <c:v>0.16270000000000001</c:v>
                </c:pt>
                <c:pt idx="9">
                  <c:v>0.15079999999999999</c:v>
                </c:pt>
              </c:numCache>
            </c:numRef>
          </c:val>
          <c:extLst>
            <c:ext xmlns:c16="http://schemas.microsoft.com/office/drawing/2014/chart" uri="{C3380CC4-5D6E-409C-BE32-E72D297353CC}">
              <c16:uniqueId val="{00000000-08CC-4908-AE97-C8B13E962BDD}"/>
            </c:ext>
          </c:extLst>
        </c:ser>
        <c:dLbls>
          <c:dLblPos val="outEnd"/>
          <c:showLegendKey val="0"/>
          <c:showVal val="1"/>
          <c:showCatName val="0"/>
          <c:showSerName val="0"/>
          <c:showPercent val="0"/>
          <c:showBubbleSize val="0"/>
        </c:dLbls>
        <c:gapWidth val="91"/>
        <c:axId val="723694824"/>
        <c:axId val="723689576"/>
      </c:barChart>
      <c:catAx>
        <c:axId val="723694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t"/>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Bars</c:v>
                </c:pt>
                <c:pt idx="1">
                  <c:v>Cocktail bars</c:v>
                </c:pt>
                <c:pt idx="2">
                  <c:v>Cafes </c:v>
                </c:pt>
                <c:pt idx="3">
                  <c:v>Hotels /Hotelbars</c:v>
                </c:pt>
                <c:pt idx="4">
                  <c:v>Rooftop Bars</c:v>
                </c:pt>
                <c:pt idx="5">
                  <c:v>Pubs</c:v>
                </c:pt>
                <c:pt idx="6">
                  <c:v>Mainstream restaurant</c:v>
                </c:pt>
                <c:pt idx="7">
                  <c:v>Casinos</c:v>
                </c:pt>
                <c:pt idx="8">
                  <c:v>Premium Restaurant</c:v>
                </c:pt>
              </c:strCache>
            </c:strRef>
          </c:cat>
          <c:val>
            <c:numRef>
              <c:f>Sheet1!$B$2:$B$10</c:f>
              <c:numCache>
                <c:formatCode>0%</c:formatCode>
                <c:ptCount val="9"/>
                <c:pt idx="0">
                  <c:v>0.46829999999999999</c:v>
                </c:pt>
                <c:pt idx="1">
                  <c:v>0.41270000000000001</c:v>
                </c:pt>
                <c:pt idx="2">
                  <c:v>0.254</c:v>
                </c:pt>
                <c:pt idx="3">
                  <c:v>0.2341</c:v>
                </c:pt>
                <c:pt idx="4">
                  <c:v>0.17460000000000001</c:v>
                </c:pt>
                <c:pt idx="5">
                  <c:v>0.1706</c:v>
                </c:pt>
                <c:pt idx="6">
                  <c:v>0.14680000000000001</c:v>
                </c:pt>
                <c:pt idx="7">
                  <c:v>0.11509999999999999</c:v>
                </c:pt>
                <c:pt idx="8">
                  <c:v>0.1111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EB3-48C9-8AA5-FDF628396E4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EB3-48C9-8AA5-FDF628396E42}"/>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8EB3-48C9-8AA5-FDF628396E4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Sehr / etwas wahrscheinlich</c:v>
                </c:pt>
                <c:pt idx="1">
                  <c:v>Weder mehr noch weniger wahrscheinlich </c:v>
                </c:pt>
                <c:pt idx="2">
                  <c:v>Sehr / eher unwahrscheinlich</c:v>
                </c:pt>
              </c:strCache>
            </c:strRef>
          </c:cat>
          <c:val>
            <c:numRef>
              <c:f>Sheet1!$B$2:$B$4</c:f>
              <c:numCache>
                <c:formatCode>0%</c:formatCode>
                <c:ptCount val="3"/>
                <c:pt idx="0">
                  <c:v>0.69</c:v>
                </c:pt>
                <c:pt idx="1">
                  <c:v>0.23</c:v>
                </c:pt>
                <c:pt idx="2">
                  <c:v>0.08</c:v>
                </c:pt>
              </c:numCache>
            </c:numRef>
          </c:val>
          <c:extLst>
            <c:ext xmlns:c16="http://schemas.microsoft.com/office/drawing/2014/chart" uri="{C3380CC4-5D6E-409C-BE32-E72D297353CC}">
              <c16:uniqueId val="{00000004-8EB3-48C9-8AA5-FDF628396E4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30228518796753068"/>
          <c:w val="0.43144327479738842"/>
          <c:h val="0.401420385192802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45730510447637"/>
          <c:y val="0.10856488184186454"/>
          <c:w val="0.70759982138617628"/>
          <c:h val="0.85955876463956338"/>
        </c:manualLayout>
      </c:layout>
      <c:barChart>
        <c:barDir val="bar"/>
        <c:grouping val="percentStacked"/>
        <c:varyColors val="0"/>
        <c:ser>
          <c:idx val="0"/>
          <c:order val="0"/>
          <c:tx>
            <c:strRef>
              <c:f>Sheet1!$B$1</c:f>
              <c:strCache>
                <c:ptCount val="1"/>
                <c:pt idx="0">
                  <c:v>Viel öfter als letztes Jahr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0.12</c:v>
                </c:pt>
              </c:numCache>
            </c:numRef>
          </c:val>
          <c:extLst>
            <c:ext xmlns:c16="http://schemas.microsoft.com/office/drawing/2014/chart" uri="{C3380CC4-5D6E-409C-BE32-E72D297353CC}">
              <c16:uniqueId val="{00000000-170C-4C92-94FA-817347EBDE17}"/>
            </c:ext>
          </c:extLst>
        </c:ser>
        <c:ser>
          <c:idx val="1"/>
          <c:order val="1"/>
          <c:tx>
            <c:strRef>
              <c:f>Sheet1!$C$1</c:f>
              <c:strCache>
                <c:ptCount val="1"/>
                <c:pt idx="0">
                  <c:v>Etwas häufiger als im letzten Jahr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0.31</c:v>
                </c:pt>
              </c:numCache>
            </c:numRef>
          </c:val>
          <c:extLst>
            <c:ext xmlns:c16="http://schemas.microsoft.com/office/drawing/2014/chart" uri="{C3380CC4-5D6E-409C-BE32-E72D297353CC}">
              <c16:uniqueId val="{00000001-170C-4C92-94FA-817347EBDE17}"/>
            </c:ext>
          </c:extLst>
        </c:ser>
        <c:ser>
          <c:idx val="2"/>
          <c:order val="2"/>
          <c:tx>
            <c:strRef>
              <c:f>Sheet1!$D$1</c:f>
              <c:strCache>
                <c:ptCount val="1"/>
                <c:pt idx="0">
                  <c:v>Genauso oft wie letztes Jahr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0.38</c:v>
                </c:pt>
              </c:numCache>
            </c:numRef>
          </c:val>
          <c:extLst>
            <c:ext xmlns:c16="http://schemas.microsoft.com/office/drawing/2014/chart" uri="{C3380CC4-5D6E-409C-BE32-E72D297353CC}">
              <c16:uniqueId val="{00000002-170C-4C92-94FA-817347EBDE17}"/>
            </c:ext>
          </c:extLst>
        </c:ser>
        <c:ser>
          <c:idx val="3"/>
          <c:order val="3"/>
          <c:tx>
            <c:strRef>
              <c:f>Sheet1!$E$1</c:f>
              <c:strCache>
                <c:ptCount val="1"/>
                <c:pt idx="0">
                  <c:v>Etwas seltener als im letzten Jahr</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0.12</c:v>
                </c:pt>
              </c:numCache>
            </c:numRef>
          </c:val>
          <c:extLst>
            <c:ext xmlns:c16="http://schemas.microsoft.com/office/drawing/2014/chart" uri="{C3380CC4-5D6E-409C-BE32-E72D297353CC}">
              <c16:uniqueId val="{00000003-170C-4C92-94FA-817347EBDE17}"/>
            </c:ext>
          </c:extLst>
        </c:ser>
        <c:ser>
          <c:idx val="4"/>
          <c:order val="4"/>
          <c:tx>
            <c:strRef>
              <c:f>Sheet1!$F$1</c:f>
              <c:strCache>
                <c:ptCount val="1"/>
                <c:pt idx="0">
                  <c:v>Viel häufiger als im letzten Jahr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7.0000000000000007E-2</c:v>
                </c:pt>
              </c:numCache>
            </c:numRef>
          </c:val>
          <c:extLst>
            <c:ext xmlns:c16="http://schemas.microsoft.com/office/drawing/2014/chart" uri="{C3380CC4-5D6E-409C-BE32-E72D297353CC}">
              <c16:uniqueId val="{00000000-2D72-4818-BEF3-6DD1FEF5F325}"/>
            </c:ext>
          </c:extLst>
        </c:ser>
        <c:dLbls>
          <c:dLblPos val="ctr"/>
          <c:showLegendKey val="0"/>
          <c:showVal val="1"/>
          <c:showCatName val="0"/>
          <c:showSerName val="0"/>
          <c:showPercent val="0"/>
          <c:showBubbleSize val="0"/>
        </c:dLbls>
        <c:gapWidth val="95"/>
        <c:overlap val="100"/>
        <c:axId val="1689580224"/>
        <c:axId val="1689582624"/>
      </c:barChart>
      <c:catAx>
        <c:axId val="1689580224"/>
        <c:scaling>
          <c:orientation val="minMax"/>
        </c:scaling>
        <c:delete val="1"/>
        <c:axPos val="l"/>
        <c:numFmt formatCode="0%" sourceLinked="1"/>
        <c:majorTickMark val="out"/>
        <c:minorTickMark val="none"/>
        <c:tickLblPos val="nextTo"/>
        <c:crossAx val="1689582624"/>
        <c:crosses val="autoZero"/>
        <c:auto val="1"/>
        <c:lblAlgn val="ctr"/>
        <c:lblOffset val="100"/>
        <c:noMultiLvlLbl val="0"/>
      </c:catAx>
      <c:valAx>
        <c:axId val="1689582624"/>
        <c:scaling>
          <c:orientation val="minMax"/>
        </c:scaling>
        <c:delete val="1"/>
        <c:axPos val="b"/>
        <c:numFmt formatCode="0%" sourceLinked="1"/>
        <c:majorTickMark val="out"/>
        <c:minorTickMark val="none"/>
        <c:tickLblPos val="nextTo"/>
        <c:crossAx val="1689580224"/>
        <c:crosses val="autoZero"/>
        <c:crossBetween val="between"/>
      </c:valAx>
      <c:spPr>
        <a:noFill/>
        <a:ln>
          <a:noFill/>
        </a:ln>
        <a:effectLst/>
      </c:spPr>
    </c:plotArea>
    <c:legend>
      <c:legendPos val="t"/>
      <c:layout>
        <c:manualLayout>
          <c:xMode val="edge"/>
          <c:yMode val="edge"/>
          <c:x val="0.19436139684667722"/>
          <c:y val="9.5033518088404517E-2"/>
          <c:w val="0.71112195456948468"/>
          <c:h val="0.1456057978911407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45730510447637"/>
          <c:y val="0.10856488184186454"/>
          <c:w val="0.70759982138617628"/>
          <c:h val="0.85955876463956338"/>
        </c:manualLayout>
      </c:layout>
      <c:barChart>
        <c:barDir val="bar"/>
        <c:grouping val="percentStacked"/>
        <c:varyColors val="0"/>
        <c:ser>
          <c:idx val="0"/>
          <c:order val="0"/>
          <c:tx>
            <c:strRef>
              <c:f>Sheet1!$B$1</c:f>
              <c:strCache>
                <c:ptCount val="1"/>
                <c:pt idx="0">
                  <c:v>Viel ansprechender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0.19</c:v>
                </c:pt>
              </c:numCache>
            </c:numRef>
          </c:val>
          <c:extLst>
            <c:ext xmlns:c16="http://schemas.microsoft.com/office/drawing/2014/chart" uri="{C3380CC4-5D6E-409C-BE32-E72D297353CC}">
              <c16:uniqueId val="{00000000-5C46-4B0F-A504-F321BBDDF2E8}"/>
            </c:ext>
          </c:extLst>
        </c:ser>
        <c:ser>
          <c:idx val="1"/>
          <c:order val="1"/>
          <c:tx>
            <c:strRef>
              <c:f>Sheet1!$C$1</c:f>
              <c:strCache>
                <c:ptCount val="1"/>
                <c:pt idx="0">
                  <c:v>Ansprechender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0.42</c:v>
                </c:pt>
              </c:numCache>
            </c:numRef>
          </c:val>
          <c:extLst>
            <c:ext xmlns:c16="http://schemas.microsoft.com/office/drawing/2014/chart" uri="{C3380CC4-5D6E-409C-BE32-E72D297353CC}">
              <c16:uniqueId val="{00000001-5C46-4B0F-A504-F321BBDDF2E8}"/>
            </c:ext>
          </c:extLst>
        </c:ser>
        <c:ser>
          <c:idx val="2"/>
          <c:order val="2"/>
          <c:tx>
            <c:strRef>
              <c:f>Sheet1!$D$1</c:f>
              <c:strCache>
                <c:ptCount val="1"/>
                <c:pt idx="0">
                  <c:v>Genauso ansprechend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0.34</c:v>
                </c:pt>
              </c:numCache>
            </c:numRef>
          </c:val>
          <c:extLst>
            <c:ext xmlns:c16="http://schemas.microsoft.com/office/drawing/2014/chart" uri="{C3380CC4-5D6E-409C-BE32-E72D297353CC}">
              <c16:uniqueId val="{00000002-5C46-4B0F-A504-F321BBDDF2E8}"/>
            </c:ext>
          </c:extLst>
        </c:ser>
        <c:ser>
          <c:idx val="3"/>
          <c:order val="3"/>
          <c:tx>
            <c:strRef>
              <c:f>Sheet1!$E$1</c:f>
              <c:strCache>
                <c:ptCount val="1"/>
                <c:pt idx="0">
                  <c:v>Weniger ansprechend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0.05</c:v>
                </c:pt>
              </c:numCache>
            </c:numRef>
          </c:val>
          <c:extLst>
            <c:ext xmlns:c16="http://schemas.microsoft.com/office/drawing/2014/chart" uri="{C3380CC4-5D6E-409C-BE32-E72D297353CC}">
              <c16:uniqueId val="{00000003-5C46-4B0F-A504-F321BBDDF2E8}"/>
            </c:ext>
          </c:extLst>
        </c:ser>
        <c:ser>
          <c:idx val="4"/>
          <c:order val="4"/>
          <c:tx>
            <c:strRef>
              <c:f>Sheet1!$F$1</c:f>
              <c:strCache>
                <c:ptCount val="1"/>
                <c:pt idx="0">
                  <c:v>Viel weniger</c:v>
                </c:pt>
              </c:strCache>
            </c:strRef>
          </c:tx>
          <c:spPr>
            <a:solidFill>
              <a:schemeClr val="accent5"/>
            </a:solidFill>
            <a:ln>
              <a:noFill/>
            </a:ln>
            <a:effectLst/>
          </c:spPr>
          <c:invertIfNegative val="0"/>
          <c:dLbls>
            <c:dLbl>
              <c:idx val="0"/>
              <c:layout>
                <c:manualLayout>
                  <c:x val="2.05699373550926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46-4B0F-A504-F321BBDDF2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0.01</c:v>
                </c:pt>
              </c:numCache>
            </c:numRef>
          </c:val>
          <c:extLst>
            <c:ext xmlns:c16="http://schemas.microsoft.com/office/drawing/2014/chart" uri="{C3380CC4-5D6E-409C-BE32-E72D297353CC}">
              <c16:uniqueId val="{00000004-5C46-4B0F-A504-F321BBDDF2E8}"/>
            </c:ext>
          </c:extLst>
        </c:ser>
        <c:dLbls>
          <c:dLblPos val="ctr"/>
          <c:showLegendKey val="0"/>
          <c:showVal val="1"/>
          <c:showCatName val="0"/>
          <c:showSerName val="0"/>
          <c:showPercent val="0"/>
          <c:showBubbleSize val="0"/>
        </c:dLbls>
        <c:gapWidth val="95"/>
        <c:overlap val="100"/>
        <c:axId val="1689580224"/>
        <c:axId val="1689582624"/>
      </c:barChart>
      <c:catAx>
        <c:axId val="1689580224"/>
        <c:scaling>
          <c:orientation val="minMax"/>
        </c:scaling>
        <c:delete val="1"/>
        <c:axPos val="l"/>
        <c:numFmt formatCode="0%" sourceLinked="1"/>
        <c:majorTickMark val="out"/>
        <c:minorTickMark val="none"/>
        <c:tickLblPos val="nextTo"/>
        <c:crossAx val="1689582624"/>
        <c:crosses val="autoZero"/>
        <c:auto val="1"/>
        <c:lblAlgn val="ctr"/>
        <c:lblOffset val="100"/>
        <c:noMultiLvlLbl val="0"/>
      </c:catAx>
      <c:valAx>
        <c:axId val="1689582624"/>
        <c:scaling>
          <c:orientation val="minMax"/>
        </c:scaling>
        <c:delete val="1"/>
        <c:axPos val="b"/>
        <c:numFmt formatCode="0%" sourceLinked="1"/>
        <c:majorTickMark val="out"/>
        <c:minorTickMark val="none"/>
        <c:tickLblPos val="nextTo"/>
        <c:crossAx val="1689580224"/>
        <c:crosses val="autoZero"/>
        <c:crossBetween val="between"/>
      </c:valAx>
      <c:spPr>
        <a:noFill/>
        <a:ln>
          <a:noFill/>
        </a:ln>
        <a:effectLst/>
      </c:spPr>
    </c:plotArea>
    <c:legend>
      <c:legendPos val="t"/>
      <c:layout>
        <c:manualLayout>
          <c:xMode val="edge"/>
          <c:yMode val="edge"/>
          <c:x val="0.13615128157728337"/>
          <c:y val="9.8526910875586612E-2"/>
          <c:w val="0.82094771154317936"/>
          <c:h val="0.174584301089842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Biergarten</c:v>
                </c:pt>
                <c:pt idx="1">
                  <c:v>Strassenfeste</c:v>
                </c:pt>
                <c:pt idx="2">
                  <c:v>Terrassen von Bars und Cafés</c:v>
                </c:pt>
                <c:pt idx="3">
                  <c:v>Volksfeste</c:v>
                </c:pt>
                <c:pt idx="4">
                  <c:v>Konzerte im Freien</c:v>
                </c:pt>
                <c:pt idx="5">
                  <c:v>Bars/Clubs im Freien</c:v>
                </c:pt>
                <c:pt idx="6">
                  <c:v>Strandbars / Clubs</c:v>
                </c:pt>
                <c:pt idx="7">
                  <c:v>Musikfestivals</c:v>
                </c:pt>
                <c:pt idx="8">
                  <c:v>Bars und Clubs am Seeufer </c:v>
                </c:pt>
                <c:pt idx="9">
                  <c:v>Picknickplätze</c:v>
                </c:pt>
              </c:strCache>
            </c:strRef>
          </c:cat>
          <c:val>
            <c:numRef>
              <c:f>Sheet1!$B$2:$B$11</c:f>
              <c:numCache>
                <c:formatCode>0%</c:formatCode>
                <c:ptCount val="10"/>
                <c:pt idx="0">
                  <c:v>0.48899999999999999</c:v>
                </c:pt>
                <c:pt idx="1">
                  <c:v>0.41199999999999998</c:v>
                </c:pt>
                <c:pt idx="2">
                  <c:v>0.36599999999999999</c:v>
                </c:pt>
                <c:pt idx="3">
                  <c:v>0.34599999999999997</c:v>
                </c:pt>
                <c:pt idx="4">
                  <c:v>0.25600000000000001</c:v>
                </c:pt>
                <c:pt idx="5">
                  <c:v>0.215</c:v>
                </c:pt>
                <c:pt idx="6">
                  <c:v>0.20799999999999999</c:v>
                </c:pt>
                <c:pt idx="7">
                  <c:v>0.20100000000000001</c:v>
                </c:pt>
                <c:pt idx="8">
                  <c:v>0.16300000000000001</c:v>
                </c:pt>
                <c:pt idx="9">
                  <c:v>0.13500000000000001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0164284779739E-2"/>
          <c:y val="0.19207917632421742"/>
          <c:w val="0.97989973875051883"/>
          <c:h val="0.68452093156639859"/>
        </c:manualLayout>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Bier</c:v>
                </c:pt>
                <c:pt idx="1">
                  <c:v>Wasser</c:v>
                </c:pt>
                <c:pt idx="2">
                  <c:v>Cocktails</c:v>
                </c:pt>
                <c:pt idx="3">
                  <c:v>Soft-Getränke</c:v>
                </c:pt>
                <c:pt idx="4">
                  <c:v>Limonade</c:v>
                </c:pt>
                <c:pt idx="5">
                  <c:v>Weißwein </c:v>
                </c:pt>
                <c:pt idx="6">
                  <c:v>Spritz-Cocktails</c:v>
                </c:pt>
                <c:pt idx="7">
                  <c:v>Eistee</c:v>
                </c:pt>
                <c:pt idx="8">
                  <c:v>Fruchtsaft</c:v>
                </c:pt>
                <c:pt idx="9">
                  <c:v>Rotwein </c:v>
                </c:pt>
              </c:strCache>
            </c:strRef>
          </c:cat>
          <c:val>
            <c:numRef>
              <c:f>Sheet1!$B$2:$B$11</c:f>
              <c:numCache>
                <c:formatCode>0%</c:formatCode>
                <c:ptCount val="10"/>
                <c:pt idx="0">
                  <c:v>0.49349999999999999</c:v>
                </c:pt>
                <c:pt idx="1">
                  <c:v>0.38500000000000001</c:v>
                </c:pt>
                <c:pt idx="2">
                  <c:v>0.29720000000000002</c:v>
                </c:pt>
                <c:pt idx="3">
                  <c:v>0.29389999999999999</c:v>
                </c:pt>
                <c:pt idx="4">
                  <c:v>0.2364</c:v>
                </c:pt>
                <c:pt idx="5">
                  <c:v>0.1898</c:v>
                </c:pt>
                <c:pt idx="6">
                  <c:v>0.18</c:v>
                </c:pt>
                <c:pt idx="7">
                  <c:v>0.1638</c:v>
                </c:pt>
                <c:pt idx="8">
                  <c:v>0.15290000000000001</c:v>
                </c:pt>
                <c:pt idx="9">
                  <c:v>0.12470000000000001</c:v>
                </c:pt>
              </c:numCache>
            </c:numRef>
          </c:val>
          <c:extLst>
            <c:ext xmlns:c16="http://schemas.microsoft.com/office/drawing/2014/chart" uri="{C3380CC4-5D6E-409C-BE32-E72D297353CC}">
              <c16:uniqueId val="{00000000-B5B8-4BCB-9E48-C85410A671DB}"/>
            </c:ext>
          </c:extLst>
        </c:ser>
        <c:dLbls>
          <c:showLegendKey val="0"/>
          <c:showVal val="1"/>
          <c:showCatName val="0"/>
          <c:showSerName val="0"/>
          <c:showPercent val="0"/>
          <c:showBubbleSize val="0"/>
        </c:dLbls>
        <c:gapWidth val="150"/>
        <c:overlap val="-25"/>
        <c:axId val="1075476960"/>
        <c:axId val="1075477440"/>
      </c:barChart>
      <c:catAx>
        <c:axId val="10754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5477440"/>
        <c:crosses val="autoZero"/>
        <c:auto val="1"/>
        <c:lblAlgn val="ctr"/>
        <c:lblOffset val="100"/>
        <c:noMultiLvlLbl val="0"/>
      </c:catAx>
      <c:valAx>
        <c:axId val="1075477440"/>
        <c:scaling>
          <c:orientation val="minMax"/>
        </c:scaling>
        <c:delete val="1"/>
        <c:axPos val="l"/>
        <c:numFmt formatCode="0%" sourceLinked="1"/>
        <c:majorTickMark val="none"/>
        <c:minorTickMark val="none"/>
        <c:tickLblPos val="nextTo"/>
        <c:crossAx val="107547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Wochentage, an denen das Gastgewerbe besucht wurde </a:t>
            </a:r>
          </a:p>
          <a:p>
            <a:pPr>
              <a:defRPr/>
            </a:pPr>
            <a:r>
              <a:rPr lang="de-DE" sz="1600" b="1" i="0" u="none" strike="noStrike" kern="1200" spc="0" baseline="0" dirty="0">
                <a:solidFill>
                  <a:srgbClr val="C4935E"/>
                </a:solidFill>
              </a:rPr>
              <a:t>(im Vergleich </a:t>
            </a:r>
            <a:r>
              <a:rPr lang="en-GB" sz="1600" b="1" baseline="0" dirty="0">
                <a:solidFill>
                  <a:srgbClr val="C4925D"/>
                </a:solidFill>
              </a:rPr>
              <a:t>Mai)</a:t>
            </a:r>
            <a:endParaRPr lang="en-GB" sz="1600" b="1" dirty="0">
              <a:solidFill>
                <a:srgbClr val="C4925D"/>
              </a:solidFill>
            </a:endParaRPr>
          </a:p>
        </c:rich>
      </c:tx>
      <c:layout>
        <c:manualLayout>
          <c:xMode val="edge"/>
          <c:yMode val="edge"/>
          <c:x val="8.7293369450495206E-2"/>
          <c:y val="3.0328097477848549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8138214231136419E-2"/>
          <c:y val="0.25201478864898125"/>
          <c:w val="0.96372357153772714"/>
          <c:h val="0.66577600765700884"/>
        </c:manualLayout>
      </c:layout>
      <c:barChart>
        <c:barDir val="col"/>
        <c:grouping val="clustered"/>
        <c:varyColors val="0"/>
        <c:ser>
          <c:idx val="0"/>
          <c:order val="0"/>
          <c:tx>
            <c:strRef>
              <c:f>Sheet1!$B$1</c:f>
              <c:strCache>
                <c:ptCount val="1"/>
                <c:pt idx="0">
                  <c:v>May</c:v>
                </c:pt>
              </c:strCache>
            </c:strRef>
          </c:tx>
          <c:spPr>
            <a:solidFill>
              <a:srgbClr val="EE5E99">
                <a:lumMod val="60000"/>
                <a:lumOff val="40000"/>
              </a:srgbClr>
            </a:solidFill>
            <a:ln>
              <a:noFill/>
            </a:ln>
            <a:effectLst/>
          </c:spPr>
          <c:invertIfNegative val="0"/>
          <c:dPt>
            <c:idx val="2"/>
            <c:invertIfNegative val="0"/>
            <c:bubble3D val="0"/>
            <c:spPr>
              <a:solidFill>
                <a:srgbClr val="EE5E99">
                  <a:lumMod val="60000"/>
                  <a:lumOff val="40000"/>
                </a:srgbClr>
              </a:solidFill>
              <a:ln>
                <a:noFill/>
              </a:ln>
              <a:effectLst/>
            </c:spPr>
            <c:extLst>
              <c:ext xmlns:c16="http://schemas.microsoft.com/office/drawing/2014/chart" uri="{C3380CC4-5D6E-409C-BE32-E72D297353CC}">
                <c16:uniqueId val="{00000006-07D5-40D2-9146-37C2A5D4954A}"/>
              </c:ext>
            </c:extLst>
          </c:dPt>
          <c:dPt>
            <c:idx val="4"/>
            <c:invertIfNegative val="0"/>
            <c:bubble3D val="0"/>
            <c:spPr>
              <a:solidFill>
                <a:srgbClr val="EE5E99"/>
              </a:solidFill>
              <a:ln>
                <a:noFill/>
              </a:ln>
              <a:effectLst/>
            </c:spPr>
            <c:extLst>
              <c:ext xmlns:c16="http://schemas.microsoft.com/office/drawing/2014/chart" uri="{C3380CC4-5D6E-409C-BE32-E72D297353CC}">
                <c16:uniqueId val="{00000001-07D5-40D2-9146-37C2A5D4954A}"/>
              </c:ext>
            </c:extLst>
          </c:dPt>
          <c:dPt>
            <c:idx val="5"/>
            <c:invertIfNegative val="0"/>
            <c:bubble3D val="0"/>
            <c:spPr>
              <a:solidFill>
                <a:srgbClr val="EE5E99"/>
              </a:solidFill>
              <a:ln>
                <a:noFill/>
              </a:ln>
              <a:effectLst/>
            </c:spPr>
            <c:extLst>
              <c:ext xmlns:c16="http://schemas.microsoft.com/office/drawing/2014/chart" uri="{C3380CC4-5D6E-409C-BE32-E72D297353CC}">
                <c16:uniqueId val="{00000003-07D5-40D2-9146-37C2A5D4954A}"/>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D5-40D2-9146-37C2A5D4954A}"/>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D5-40D2-9146-37C2A5D4954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D5-40D2-9146-37C2A5D4954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D5-40D2-9146-37C2A5D4954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D5-40D2-9146-37C2A5D4954A}"/>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D5-40D2-9146-37C2A5D4954A}"/>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D5-40D2-9146-37C2A5D4954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Montag</c:v>
                </c:pt>
                <c:pt idx="1">
                  <c:v>Dienstag</c:v>
                </c:pt>
                <c:pt idx="2">
                  <c:v>Mittwoch</c:v>
                </c:pt>
                <c:pt idx="3">
                  <c:v>Donnerstag</c:v>
                </c:pt>
                <c:pt idx="4">
                  <c:v>Freitag</c:v>
                </c:pt>
                <c:pt idx="5">
                  <c:v>Samstag</c:v>
                </c:pt>
                <c:pt idx="6">
                  <c:v>Sonntag</c:v>
                </c:pt>
              </c:strCache>
            </c:strRef>
          </c:cat>
          <c:val>
            <c:numRef>
              <c:f>Sheet1!$B$2:$B$8</c:f>
              <c:numCache>
                <c:formatCode>0%</c:formatCode>
                <c:ptCount val="7"/>
                <c:pt idx="0">
                  <c:v>8.0500000000000002E-2</c:v>
                </c:pt>
                <c:pt idx="1">
                  <c:v>0.1186</c:v>
                </c:pt>
                <c:pt idx="2">
                  <c:v>0.13669999999999999</c:v>
                </c:pt>
                <c:pt idx="3">
                  <c:v>0.18540000000000001</c:v>
                </c:pt>
                <c:pt idx="4">
                  <c:v>0.49680000000000002</c:v>
                </c:pt>
                <c:pt idx="5">
                  <c:v>0.55720000000000003</c:v>
                </c:pt>
                <c:pt idx="6">
                  <c:v>0.2087</c:v>
                </c:pt>
              </c:numCache>
            </c:numRef>
          </c:val>
          <c:extLst>
            <c:ext xmlns:c16="http://schemas.microsoft.com/office/drawing/2014/chart" uri="{C3380CC4-5D6E-409C-BE32-E72D297353CC}">
              <c16:uniqueId val="{00000009-07D5-40D2-9146-37C2A5D4954A}"/>
            </c:ext>
          </c:extLst>
        </c:ser>
        <c:dLbls>
          <c:dLblPos val="outEnd"/>
          <c:showLegendKey val="0"/>
          <c:showVal val="1"/>
          <c:showCatName val="0"/>
          <c:showSerName val="0"/>
          <c:showPercent val="0"/>
          <c:showBubbleSize val="0"/>
        </c:dLbls>
        <c:gapWidth val="74"/>
        <c:overlap val="-27"/>
        <c:axId val="836381007"/>
        <c:axId val="836383919"/>
      </c:barChart>
      <c:catAx>
        <c:axId val="83638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6383919"/>
        <c:crosses val="autoZero"/>
        <c:auto val="1"/>
        <c:lblAlgn val="ctr"/>
        <c:lblOffset val="100"/>
        <c:noMultiLvlLbl val="0"/>
      </c:catAx>
      <c:valAx>
        <c:axId val="836383919"/>
        <c:scaling>
          <c:orientation val="minMax"/>
        </c:scaling>
        <c:delete val="1"/>
        <c:axPos val="l"/>
        <c:numFmt formatCode="0%" sourceLinked="1"/>
        <c:majorTickMark val="none"/>
        <c:minorTickMark val="none"/>
        <c:tickLblPos val="nextTo"/>
        <c:crossAx val="83638100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Besuchsgewohnheiten (im Vergleich zum letzten Monat)</a:t>
            </a:r>
          </a:p>
        </c:rich>
      </c:tx>
      <c:layout>
        <c:manualLayout>
          <c:xMode val="edge"/>
          <c:yMode val="edge"/>
          <c:x val="0.14879185982436999"/>
          <c:y val="7.61449044982581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82343845919408"/>
          <c:y val="0.22643610910964232"/>
          <c:w val="0.74868134842519685"/>
          <c:h val="0.77356386727584481"/>
        </c:manualLayout>
      </c:layout>
      <c:barChart>
        <c:barDir val="bar"/>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EE24-490B-844C-37BFAE8F940F}"/>
              </c:ext>
            </c:extLst>
          </c:dPt>
          <c:dPt>
            <c:idx val="1"/>
            <c:invertIfNegative val="0"/>
            <c:bubble3D val="0"/>
            <c:extLst>
              <c:ext xmlns:c16="http://schemas.microsoft.com/office/drawing/2014/chart" uri="{C3380CC4-5D6E-409C-BE32-E72D297353CC}">
                <c16:uniqueId val="{00000001-EE24-490B-844C-37BFAE8F940F}"/>
              </c:ext>
            </c:extLst>
          </c:dPt>
          <c:dPt>
            <c:idx val="2"/>
            <c:invertIfNegative val="0"/>
            <c:bubble3D val="0"/>
            <c:extLst>
              <c:ext xmlns:c16="http://schemas.microsoft.com/office/drawing/2014/chart" uri="{C3380CC4-5D6E-409C-BE32-E72D297353CC}">
                <c16:uniqueId val="{00000002-EE24-490B-844C-37BFAE8F940F}"/>
              </c:ext>
            </c:extLst>
          </c:dPt>
          <c:dPt>
            <c:idx val="3"/>
            <c:invertIfNegative val="0"/>
            <c:bubble3D val="0"/>
            <c:extLst>
              <c:ext xmlns:c16="http://schemas.microsoft.com/office/drawing/2014/chart" uri="{C3380CC4-5D6E-409C-BE32-E72D297353CC}">
                <c16:uniqueId val="{00000003-EE24-490B-844C-37BFAE8F940F}"/>
              </c:ext>
            </c:extLst>
          </c:dPt>
          <c:dLbls>
            <c:dLbl>
              <c:idx val="0"/>
              <c:layout>
                <c:manualLayout>
                  <c:x val="-3.7008590288960704E-2"/>
                  <c:y val="5.54946982802127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24-490B-844C-37BFAE8F94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Täglich/fast täglich</c:v>
                </c:pt>
                <c:pt idx="1">
                  <c:v>3- bis 5-mal pro Woche</c:v>
                </c:pt>
                <c:pt idx="2">
                  <c:v>Ein- oder zweimal pro Woche</c:v>
                </c:pt>
                <c:pt idx="3">
                  <c:v>Ein- oder zweimal pro Monat</c:v>
                </c:pt>
              </c:strCache>
            </c:strRef>
          </c:cat>
          <c:val>
            <c:numRef>
              <c:f>Sheet1!$B$2:$B$5</c:f>
              <c:numCache>
                <c:formatCode>0%</c:formatCode>
                <c:ptCount val="4"/>
                <c:pt idx="0">
                  <c:v>2.6499999999999999E-2</c:v>
                </c:pt>
                <c:pt idx="1">
                  <c:v>0.12709999999999999</c:v>
                </c:pt>
                <c:pt idx="2">
                  <c:v>0.27010000000000001</c:v>
                </c:pt>
                <c:pt idx="3">
                  <c:v>0.57630000000000003</c:v>
                </c:pt>
              </c:numCache>
            </c:numRef>
          </c:val>
          <c:extLst>
            <c:ext xmlns:c16="http://schemas.microsoft.com/office/drawing/2014/chart" uri="{C3380CC4-5D6E-409C-BE32-E72D297353CC}">
              <c16:uniqueId val="{00000004-EE24-490B-844C-37BFAE8F940F}"/>
            </c:ext>
          </c:extLst>
        </c:ser>
        <c:dLbls>
          <c:dLblPos val="outEnd"/>
          <c:showLegendKey val="0"/>
          <c:showVal val="1"/>
          <c:showCatName val="0"/>
          <c:showSerName val="0"/>
          <c:showPercent val="0"/>
          <c:showBubbleSize val="0"/>
        </c:dLbls>
        <c:gapWidth val="42"/>
        <c:axId val="506205119"/>
        <c:axId val="506204703"/>
      </c:barChart>
      <c:catAx>
        <c:axId val="506205119"/>
        <c:scaling>
          <c:orientation val="maxMin"/>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6204703"/>
        <c:crosses val="autoZero"/>
        <c:auto val="1"/>
        <c:lblAlgn val="ctr"/>
        <c:lblOffset val="100"/>
        <c:noMultiLvlLbl val="0"/>
      </c:catAx>
      <c:valAx>
        <c:axId val="506204703"/>
        <c:scaling>
          <c:orientation val="minMax"/>
        </c:scaling>
        <c:delete val="1"/>
        <c:axPos val="t"/>
        <c:numFmt formatCode="0%" sourceLinked="1"/>
        <c:majorTickMark val="none"/>
        <c:minorTickMark val="none"/>
        <c:tickLblPos val="nextTo"/>
        <c:crossAx val="50620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Going out more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35-54</c:v>
                </c:pt>
                <c:pt idx="2">
                  <c:v>55+</c:v>
                </c:pt>
              </c:strCache>
            </c:strRef>
          </c:cat>
          <c:val>
            <c:numRef>
              <c:f>Sheet1!$B$2:$B$4</c:f>
              <c:numCache>
                <c:formatCode>0%</c:formatCode>
                <c:ptCount val="3"/>
                <c:pt idx="0">
                  <c:v>0.55000000000000004</c:v>
                </c:pt>
                <c:pt idx="1">
                  <c:v>0.31</c:v>
                </c:pt>
                <c:pt idx="2">
                  <c:v>0.15</c:v>
                </c:pt>
              </c:numCache>
            </c:numRef>
          </c:val>
          <c:extLst>
            <c:ext xmlns:c16="http://schemas.microsoft.com/office/drawing/2014/chart" uri="{C3380CC4-5D6E-409C-BE32-E72D297353CC}">
              <c16:uniqueId val="{00000000-A666-484B-9900-303C43ABC3C1}"/>
            </c:ext>
          </c:extLst>
        </c:ser>
        <c:ser>
          <c:idx val="1"/>
          <c:order val="1"/>
          <c:tx>
            <c:strRef>
              <c:f>Sheet1!$C$1</c:f>
              <c:strCache>
                <c:ptCount val="1"/>
                <c:pt idx="0">
                  <c:v>Going out less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35-54</c:v>
                </c:pt>
                <c:pt idx="2">
                  <c:v>55+</c:v>
                </c:pt>
              </c:strCache>
            </c:strRef>
          </c:cat>
          <c:val>
            <c:numRef>
              <c:f>Sheet1!$C$2:$C$4</c:f>
              <c:numCache>
                <c:formatCode>0%</c:formatCode>
                <c:ptCount val="3"/>
                <c:pt idx="0">
                  <c:v>0.16</c:v>
                </c:pt>
                <c:pt idx="1">
                  <c:v>0.34</c:v>
                </c:pt>
                <c:pt idx="2">
                  <c:v>0.51</c:v>
                </c:pt>
              </c:numCache>
            </c:numRef>
          </c:val>
          <c:extLst>
            <c:ext xmlns:c16="http://schemas.microsoft.com/office/drawing/2014/chart" uri="{C3380CC4-5D6E-409C-BE32-E72D297353CC}">
              <c16:uniqueId val="{00000001-A666-484B-9900-303C43ABC3C1}"/>
            </c:ext>
          </c:extLst>
        </c:ser>
        <c:dLbls>
          <c:dLblPos val="outEnd"/>
          <c:showLegendKey val="0"/>
          <c:showVal val="1"/>
          <c:showCatName val="0"/>
          <c:showSerName val="0"/>
          <c:showPercent val="0"/>
          <c:showBubbleSize val="0"/>
        </c:dLbls>
        <c:gapWidth val="69"/>
        <c:overlap val="-27"/>
        <c:axId val="1444703376"/>
        <c:axId val="1444692336"/>
      </c:barChart>
      <c:catAx>
        <c:axId val="144470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44692336"/>
        <c:crosses val="autoZero"/>
        <c:auto val="1"/>
        <c:lblAlgn val="ctr"/>
        <c:lblOffset val="100"/>
        <c:noMultiLvlLbl val="0"/>
      </c:catAx>
      <c:valAx>
        <c:axId val="1444692336"/>
        <c:scaling>
          <c:orientation val="minMax"/>
        </c:scaling>
        <c:delete val="1"/>
        <c:axPos val="l"/>
        <c:numFmt formatCode="0%" sourceLinked="1"/>
        <c:majorTickMark val="none"/>
        <c:minorTickMark val="none"/>
        <c:tickLblPos val="nextTo"/>
        <c:crossAx val="144470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Gründe für häufigeres Ausgehen in das Gastgewerbe als gewöhnlich (im Vergleich zu Mai)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9476629804134"/>
          <c:y val="0.10073930853272355"/>
          <c:w val="0.60739430806920591"/>
          <c:h val="0.87040307704384001"/>
        </c:manualLayout>
      </c:layout>
      <c:barChart>
        <c:barDir val="bar"/>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Ich habe Geld angespart</c:v>
                </c:pt>
                <c:pt idx="1">
                  <c:v>Ich fühle mich jetzt in Gaststätten sicher</c:v>
                </c:pt>
                <c:pt idx="2">
                  <c:v>Ich möchte das Gastgewerbe unterstützen</c:v>
                </c:pt>
                <c:pt idx="3">
                  <c:v>Ich gehe aus, solange ich noch genug verfügbares Einkommen habe</c:v>
                </c:pt>
                <c:pt idx="4">
                  <c:v>Um verpasste Gelegenheiten nachzuholen</c:v>
                </c:pt>
                <c:pt idx="5">
                  <c:v>Es gibt neue Orte, die ich schon lange einmal ausprobieren wollte</c:v>
                </c:pt>
                <c:pt idx="6">
                  <c:v>Es gab mehr Veranstaltungen als üblich</c:v>
                </c:pt>
                <c:pt idx="7">
                  <c:v>Ich möchte lokale Unternehmen unterstützen</c:v>
                </c:pt>
                <c:pt idx="8">
                  <c:v>Um mir etwas zu gönnen</c:v>
                </c:pt>
                <c:pt idx="9">
                  <c:v>Die Jahreszeit (z. B. Sommer)</c:v>
                </c:pt>
              </c:strCache>
            </c:strRef>
          </c:cat>
          <c:val>
            <c:numRef>
              <c:f>Sheet1!$B$2:$B$11</c:f>
              <c:numCache>
                <c:formatCode>0%</c:formatCode>
                <c:ptCount val="10"/>
                <c:pt idx="0">
                  <c:v>0.1351</c:v>
                </c:pt>
                <c:pt idx="1">
                  <c:v>0.14050000000000001</c:v>
                </c:pt>
                <c:pt idx="2">
                  <c:v>0.15140000000000001</c:v>
                </c:pt>
                <c:pt idx="3">
                  <c:v>0.15679999999999999</c:v>
                </c:pt>
                <c:pt idx="4">
                  <c:v>0.1784</c:v>
                </c:pt>
                <c:pt idx="5">
                  <c:v>0.2</c:v>
                </c:pt>
                <c:pt idx="6">
                  <c:v>0.2162</c:v>
                </c:pt>
                <c:pt idx="7">
                  <c:v>0.22700000000000001</c:v>
                </c:pt>
                <c:pt idx="8">
                  <c:v>0.39460000000000001</c:v>
                </c:pt>
                <c:pt idx="9">
                  <c:v>0.4</c:v>
                </c:pt>
              </c:numCache>
            </c:numRef>
          </c:val>
          <c:extLst>
            <c:ext xmlns:c16="http://schemas.microsoft.com/office/drawing/2014/chart" uri="{C3380CC4-5D6E-409C-BE32-E72D297353CC}">
              <c16:uniqueId val="{00000000-A8E7-43E9-AA86-3C9F8F890BD0}"/>
            </c:ext>
          </c:extLst>
        </c:ser>
        <c:dLbls>
          <c:dLblPos val="outEnd"/>
          <c:showLegendKey val="0"/>
          <c:showVal val="1"/>
          <c:showCatName val="0"/>
          <c:showSerName val="0"/>
          <c:showPercent val="0"/>
          <c:showBubbleSize val="0"/>
        </c:dLbls>
        <c:gapWidth val="63"/>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Gründe für selteneres Ausgehen in das Gastgewerbe als gewöhnlich (im Vergleich zum letzten Monat)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7566595244485951"/>
          <c:y val="0.10441678492158039"/>
          <c:w val="0.57132557816046958"/>
          <c:h val="0.86414026855247317"/>
        </c:manualLayout>
      </c:layout>
      <c:barChart>
        <c:barDir val="bar"/>
        <c:grouping val="clustered"/>
        <c:varyColors val="0"/>
        <c:ser>
          <c:idx val="0"/>
          <c:order val="0"/>
          <c:tx>
            <c:strRef>
              <c:f>Sheet1!$B$1</c:f>
              <c:strCache>
                <c:ptCount val="1"/>
                <c:pt idx="0">
                  <c:v>Series 1</c:v>
                </c:pt>
              </c:strCache>
            </c:strRef>
          </c:tx>
          <c:spPr>
            <a:solidFill>
              <a:srgbClr val="EE5E99"/>
            </a:solidFill>
            <a:ln>
              <a:noFill/>
            </a:ln>
            <a:effectLst/>
          </c:spPr>
          <c:invertIfNegative val="0"/>
          <c:dPt>
            <c:idx val="0"/>
            <c:invertIfNegative val="0"/>
            <c:bubble3D val="0"/>
            <c:spPr>
              <a:solidFill>
                <a:srgbClr val="EE5E99"/>
              </a:solidFill>
              <a:ln>
                <a:noFill/>
              </a:ln>
              <a:effectLst/>
            </c:spPr>
            <c:extLst>
              <c:ext xmlns:c16="http://schemas.microsoft.com/office/drawing/2014/chart" uri="{C3380CC4-5D6E-409C-BE32-E72D297353CC}">
                <c16:uniqueId val="{00000001-1C21-4459-83ED-6884C5143A89}"/>
              </c:ext>
            </c:extLst>
          </c:dPt>
          <c:dPt>
            <c:idx val="2"/>
            <c:invertIfNegative val="0"/>
            <c:bubble3D val="0"/>
            <c:spPr>
              <a:solidFill>
                <a:srgbClr val="EE5E99"/>
              </a:solidFill>
              <a:ln>
                <a:noFill/>
              </a:ln>
              <a:effectLst/>
            </c:spPr>
            <c:extLst>
              <c:ext xmlns:c16="http://schemas.microsoft.com/office/drawing/2014/chart" uri="{C3380CC4-5D6E-409C-BE32-E72D297353CC}">
                <c16:uniqueId val="{00000005-85E4-42A1-A944-D9426E508B56}"/>
              </c:ext>
            </c:extLst>
          </c:dPt>
          <c:dPt>
            <c:idx val="5"/>
            <c:invertIfNegative val="0"/>
            <c:bubble3D val="0"/>
            <c:spPr>
              <a:solidFill>
                <a:srgbClr val="EE5E99"/>
              </a:solidFill>
              <a:ln>
                <a:noFill/>
              </a:ln>
              <a:effectLst/>
            </c:spPr>
            <c:extLst>
              <c:ext xmlns:c16="http://schemas.microsoft.com/office/drawing/2014/chart" uri="{C3380CC4-5D6E-409C-BE32-E72D297353CC}">
                <c16:uniqueId val="{00000005-1C21-4459-83ED-6884C5143A89}"/>
              </c:ext>
            </c:extLst>
          </c:dPt>
          <c:dPt>
            <c:idx val="6"/>
            <c:invertIfNegative val="0"/>
            <c:bubble3D val="0"/>
            <c:spPr>
              <a:solidFill>
                <a:srgbClr val="EE5E99"/>
              </a:solidFill>
              <a:ln>
                <a:noFill/>
              </a:ln>
              <a:effectLst/>
            </c:spPr>
            <c:extLst>
              <c:ext xmlns:c16="http://schemas.microsoft.com/office/drawing/2014/chart" uri="{C3380CC4-5D6E-409C-BE32-E72D297353CC}">
                <c16:uniqueId val="{00000008-D9AB-498D-BE5A-B1018C3D3259}"/>
              </c:ext>
            </c:extLst>
          </c:dPt>
          <c:dPt>
            <c:idx val="7"/>
            <c:invertIfNegative val="0"/>
            <c:bubble3D val="0"/>
            <c:spPr>
              <a:solidFill>
                <a:srgbClr val="EE5E99"/>
              </a:solidFill>
              <a:ln>
                <a:noFill/>
              </a:ln>
              <a:effectLst/>
            </c:spPr>
            <c:extLst>
              <c:ext xmlns:c16="http://schemas.microsoft.com/office/drawing/2014/chart" uri="{C3380CC4-5D6E-409C-BE32-E72D297353CC}">
                <c16:uniqueId val="{00000009-1C21-4459-83ED-6884C5143A8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Die Jahreszeit (z. B. Sommer)</c:v>
                </c:pt>
                <c:pt idx="1">
                  <c:v>Die Atmosphäre ist nicht so gut wie sonst, wenn ich ausgehe</c:v>
                </c:pt>
                <c:pt idx="2">
                  <c:v>Das Wetter</c:v>
                </c:pt>
                <c:pt idx="3">
                  <c:v>Mein Freundeskreis /Familienmitglieder gehen nicht mehr so oft aus wie sonst</c:v>
                </c:pt>
                <c:pt idx="4">
                  <c:v>Ich gebe mein Geld für andere Dinge aus</c:v>
                </c:pt>
                <c:pt idx="5">
                  <c:v>Ich habe weniger verfügbares Einkommen als sonst</c:v>
                </c:pt>
                <c:pt idx="6">
                  <c:v>Gestiegene Lebenshaltungskosten</c:v>
                </c:pt>
                <c:pt idx="7">
                  <c:v>Preissteigerungen beim auswärts Essen und Trinken</c:v>
                </c:pt>
              </c:strCache>
            </c:strRef>
          </c:cat>
          <c:val>
            <c:numRef>
              <c:f>Sheet1!$B$2:$B$9</c:f>
              <c:numCache>
                <c:formatCode>0%</c:formatCode>
                <c:ptCount val="8"/>
                <c:pt idx="0">
                  <c:v>4.5900000000000003E-2</c:v>
                </c:pt>
                <c:pt idx="1">
                  <c:v>5.8099999999999999E-2</c:v>
                </c:pt>
                <c:pt idx="2">
                  <c:v>7.3400000000000007E-2</c:v>
                </c:pt>
                <c:pt idx="3">
                  <c:v>0.1774</c:v>
                </c:pt>
                <c:pt idx="4">
                  <c:v>0.2477</c:v>
                </c:pt>
                <c:pt idx="5">
                  <c:v>0.30580000000000002</c:v>
                </c:pt>
                <c:pt idx="6">
                  <c:v>0.52910000000000001</c:v>
                </c:pt>
                <c:pt idx="7">
                  <c:v>0.61470000000000002</c:v>
                </c:pt>
              </c:numCache>
            </c:numRef>
          </c:val>
          <c:extLst>
            <c:ext xmlns:c16="http://schemas.microsoft.com/office/drawing/2014/chart" uri="{C3380CC4-5D6E-409C-BE32-E72D297353CC}">
              <c16:uniqueId val="{0000000A-85E4-42A1-A944-D9426E508B56}"/>
            </c:ext>
          </c:extLst>
        </c:ser>
        <c:dLbls>
          <c:dLblPos val="outEnd"/>
          <c:showLegendKey val="0"/>
          <c:showVal val="1"/>
          <c:showCatName val="0"/>
          <c:showSerName val="0"/>
          <c:showPercent val="0"/>
          <c:showBubbleSize val="0"/>
        </c:dLbls>
        <c:gapWidth val="77"/>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Änderung der Verhaltensweisen im Gastgewerbe </a:t>
            </a:r>
          </a:p>
        </c:rich>
      </c:tx>
      <c:layout>
        <c:manualLayout>
          <c:xMode val="edge"/>
          <c:yMode val="edge"/>
          <c:x val="0.41449833201064323"/>
          <c:y val="5.866835434426145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357747181922225"/>
          <c:y val="0.10893646704377638"/>
          <c:w val="0.66093901498730923"/>
          <c:h val="0.79440437446704504"/>
        </c:manualLayout>
      </c:layout>
      <c:barChart>
        <c:barDir val="bar"/>
        <c:grouping val="percentStacked"/>
        <c:varyColors val="0"/>
        <c:ser>
          <c:idx val="0"/>
          <c:order val="0"/>
          <c:tx>
            <c:strRef>
              <c:f>Sheet1!$B$1</c:f>
              <c:strCache>
                <c:ptCount val="1"/>
                <c:pt idx="0">
                  <c:v>Hat zugenommen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Wie viel ich für auswärtiges Essen und Trinken ausgebe</c:v>
                </c:pt>
                <c:pt idx="1">
                  <c:v>Wie viel ich pro Besuch ausgebe, wenn ich unterwegs bin</c:v>
                </c:pt>
              </c:strCache>
            </c:strRef>
          </c:cat>
          <c:val>
            <c:numRef>
              <c:f>Sheet1!$B$2:$B$3</c:f>
              <c:numCache>
                <c:formatCode>0%</c:formatCode>
                <c:ptCount val="2"/>
                <c:pt idx="0">
                  <c:v>0.3</c:v>
                </c:pt>
                <c:pt idx="1">
                  <c:v>0.28999999999999998</c:v>
                </c:pt>
              </c:numCache>
            </c:numRef>
          </c:val>
          <c:extLst>
            <c:ext xmlns:c16="http://schemas.microsoft.com/office/drawing/2014/chart" uri="{C3380CC4-5D6E-409C-BE32-E72D297353CC}">
              <c16:uniqueId val="{00000000-ADAD-4ACC-962E-EC49C8650645}"/>
            </c:ext>
          </c:extLst>
        </c:ser>
        <c:ser>
          <c:idx val="1"/>
          <c:order val="1"/>
          <c:tx>
            <c:strRef>
              <c:f>Sheet1!$C$1</c:f>
              <c:strCache>
                <c:ptCount val="1"/>
                <c:pt idx="0">
                  <c:v>Ist gleich geblieben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Wie viel ich für auswärtiges Essen und Trinken ausgebe</c:v>
                </c:pt>
                <c:pt idx="1">
                  <c:v>Wie viel ich pro Besuch ausgebe, wenn ich unterwegs bin</c:v>
                </c:pt>
              </c:strCache>
            </c:strRef>
          </c:cat>
          <c:val>
            <c:numRef>
              <c:f>Sheet1!$C$2:$C$3</c:f>
              <c:numCache>
                <c:formatCode>0%</c:formatCode>
                <c:ptCount val="2"/>
                <c:pt idx="0">
                  <c:v>0.47</c:v>
                </c:pt>
                <c:pt idx="1">
                  <c:v>0.51</c:v>
                </c:pt>
              </c:numCache>
            </c:numRef>
          </c:val>
          <c:extLst>
            <c:ext xmlns:c16="http://schemas.microsoft.com/office/drawing/2014/chart" uri="{C3380CC4-5D6E-409C-BE32-E72D297353CC}">
              <c16:uniqueId val="{00000001-ADAD-4ACC-962E-EC49C8650645}"/>
            </c:ext>
          </c:extLst>
        </c:ser>
        <c:ser>
          <c:idx val="2"/>
          <c:order val="2"/>
          <c:tx>
            <c:strRef>
              <c:f>Sheet1!$D$1</c:f>
              <c:strCache>
                <c:ptCount val="1"/>
                <c:pt idx="0">
                  <c:v>Hat abgenommen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Wie viel ich für auswärtiges Essen und Trinken ausgebe</c:v>
                </c:pt>
                <c:pt idx="1">
                  <c:v>Wie viel ich pro Besuch ausgebe, wenn ich unterwegs bin</c:v>
                </c:pt>
              </c:strCache>
            </c:strRef>
          </c:cat>
          <c:val>
            <c:numRef>
              <c:f>Sheet1!$D$2:$D$3</c:f>
              <c:numCache>
                <c:formatCode>0%</c:formatCode>
                <c:ptCount val="2"/>
                <c:pt idx="0">
                  <c:v>0.23</c:v>
                </c:pt>
                <c:pt idx="1">
                  <c:v>0.2</c:v>
                </c:pt>
              </c:numCache>
            </c:numRef>
          </c:val>
          <c:extLst>
            <c:ext xmlns:c16="http://schemas.microsoft.com/office/drawing/2014/chart" uri="{C3380CC4-5D6E-409C-BE32-E72D297353CC}">
              <c16:uniqueId val="{00000002-ADAD-4ACC-962E-EC49C8650645}"/>
            </c:ext>
          </c:extLst>
        </c:ser>
        <c:dLbls>
          <c:showLegendKey val="0"/>
          <c:showVal val="1"/>
          <c:showCatName val="0"/>
          <c:showSerName val="0"/>
          <c:showPercent val="0"/>
          <c:showBubbleSize val="0"/>
        </c:dLbls>
        <c:gapWidth val="95"/>
        <c:overlap val="100"/>
        <c:axId val="1228528496"/>
        <c:axId val="1228524888"/>
      </c:barChart>
      <c:catAx>
        <c:axId val="122852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524888"/>
        <c:crosses val="autoZero"/>
        <c:auto val="1"/>
        <c:lblAlgn val="ctr"/>
        <c:lblOffset val="100"/>
        <c:noMultiLvlLbl val="0"/>
      </c:catAx>
      <c:valAx>
        <c:axId val="1228524888"/>
        <c:scaling>
          <c:orientation val="minMax"/>
        </c:scaling>
        <c:delete val="1"/>
        <c:axPos val="b"/>
        <c:numFmt formatCode="0%" sourceLinked="1"/>
        <c:majorTickMark val="none"/>
        <c:minorTickMark val="none"/>
        <c:tickLblPos val="nextTo"/>
        <c:crossAx val="122852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Gründe für höhere Ausgaben pro Besuch (im Vergleich zu </a:t>
            </a:r>
            <a:r>
              <a:rPr lang="en-GB" sz="1600" b="1" dirty="0">
                <a:solidFill>
                  <a:srgbClr val="C4925D"/>
                </a:solidFill>
              </a:rPr>
              <a:t>Mai)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5174729915743452"/>
          <c:y val="0.10761455449664661"/>
          <c:w val="0.60441802935553723"/>
          <c:h val="0.85997955707274465"/>
        </c:manualLayout>
      </c:layout>
      <c:barChart>
        <c:barDir val="bar"/>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Ich bestelle mittlerweile mehr Premium-Getränkemarken, wenn ich ausgehe</c:v>
                </c:pt>
                <c:pt idx="1">
                  <c:v>Ich verfüge jetzt über mehr verfügbares Einkommen</c:v>
                </c:pt>
                <c:pt idx="2">
                  <c:v>Ich trinke jetzt mehr, wenn ich ausgehe</c:v>
                </c:pt>
                <c:pt idx="3">
                  <c:v>Es gibt mehr besondere Anlässe zum Feiern</c:v>
                </c:pt>
                <c:pt idx="4">
                  <c:v>Ich gehe immer seltener aus und gönne mir dann etwas, wenn ich es tue</c:v>
                </c:pt>
                <c:pt idx="5">
                  <c:v>Ich bestelle mittlerweile hochwertigere Speisen, wenn ich ausgehe</c:v>
                </c:pt>
                <c:pt idx="6">
                  <c:v>Ich gönne mir häufiger etwas</c:v>
                </c:pt>
                <c:pt idx="7">
                  <c:v>Die Preise für Getränke sind gestiegen</c:v>
                </c:pt>
                <c:pt idx="8">
                  <c:v>Die Preise für Essen sind gestiegen</c:v>
                </c:pt>
              </c:strCache>
            </c:strRef>
          </c:cat>
          <c:val>
            <c:numRef>
              <c:f>Sheet1!$B$2:$B$10</c:f>
              <c:numCache>
                <c:formatCode>0%</c:formatCode>
                <c:ptCount val="9"/>
                <c:pt idx="0">
                  <c:v>8.5000000000000006E-2</c:v>
                </c:pt>
                <c:pt idx="1">
                  <c:v>9.8599999999999993E-2</c:v>
                </c:pt>
                <c:pt idx="2">
                  <c:v>9.8599999999999993E-2</c:v>
                </c:pt>
                <c:pt idx="3">
                  <c:v>0.12239999999999999</c:v>
                </c:pt>
                <c:pt idx="4">
                  <c:v>0.12239999999999999</c:v>
                </c:pt>
                <c:pt idx="5">
                  <c:v>0.1293</c:v>
                </c:pt>
                <c:pt idx="6">
                  <c:v>0.2177</c:v>
                </c:pt>
                <c:pt idx="7">
                  <c:v>0.61899999999999999</c:v>
                </c:pt>
                <c:pt idx="8">
                  <c:v>0.72789999999999999</c:v>
                </c:pt>
              </c:numCache>
            </c:numRef>
          </c:val>
          <c:extLst>
            <c:ext xmlns:c16="http://schemas.microsoft.com/office/drawing/2014/chart" uri="{C3380CC4-5D6E-409C-BE32-E72D297353CC}">
              <c16:uniqueId val="{00000000-14D8-4EDD-8050-EB473DF2C276}"/>
            </c:ext>
          </c:extLst>
        </c:ser>
        <c:dLbls>
          <c:dLblPos val="outEnd"/>
          <c:showLegendKey val="0"/>
          <c:showVal val="1"/>
          <c:showCatName val="0"/>
          <c:showSerName val="0"/>
          <c:showPercent val="0"/>
          <c:showBubbleSize val="0"/>
        </c:dLbls>
        <c:gapWidth val="91"/>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b="1" i="0" u="none" strike="noStrike" kern="1200" spc="0" baseline="0" dirty="0">
                <a:solidFill>
                  <a:srgbClr val="C4935E"/>
                </a:solidFill>
              </a:rPr>
              <a:t>Gründe für geringere Ausgaben pro Besuch (im Vergleich zu </a:t>
            </a:r>
            <a:r>
              <a:rPr lang="en-GB" sz="1600" b="1" dirty="0">
                <a:solidFill>
                  <a:srgbClr val="C4925D"/>
                </a:solidFill>
              </a:rPr>
              <a:t>Mai)</a:t>
            </a:r>
          </a:p>
        </c:rich>
      </c:tx>
      <c:layout>
        <c:manualLayout>
          <c:xMode val="edge"/>
          <c:yMode val="edge"/>
          <c:x val="0.26998718387626292"/>
          <c:y val="8.068835425618361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887341005451242"/>
          <c:y val="0.10632035479156461"/>
          <c:w val="0.6042035130224106"/>
          <c:h val="0.8640939153145014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Ich entscheide mich für alkoholfreie Optionen anstelle von Alkohol</c:v>
                </c:pt>
                <c:pt idx="1">
                  <c:v>Ich wähle jetzt günstigere Getränkeoptionen</c:v>
                </c:pt>
                <c:pt idx="2">
                  <c:v>Ich wähle keine zusätzlichen Speisen mehr aus (z. B. Vorspeisen/Desserts/Beilagen)</c:v>
                </c:pt>
                <c:pt idx="3">
                  <c:v>Ich konsumiere weniger Getränke, wenn ich ausgehe</c:v>
                </c:pt>
                <c:pt idx="4">
                  <c:v>Ich wähle jetzt günstigere Speisen</c:v>
                </c:pt>
                <c:pt idx="5">
                  <c:v>Ich achte darauf, was ich ausgebe</c:v>
                </c:pt>
                <c:pt idx="6">
                  <c:v>Ich versuche, Geld zu sparen</c:v>
                </c:pt>
              </c:strCache>
            </c:strRef>
          </c:cat>
          <c:val>
            <c:numRef>
              <c:f>Sheet1!$B$2:$B$8</c:f>
              <c:numCache>
                <c:formatCode>0%</c:formatCode>
                <c:ptCount val="7"/>
                <c:pt idx="0">
                  <c:v>0.17910000000000001</c:v>
                </c:pt>
                <c:pt idx="1">
                  <c:v>0.20399999999999999</c:v>
                </c:pt>
                <c:pt idx="2">
                  <c:v>0.33329999999999999</c:v>
                </c:pt>
                <c:pt idx="3">
                  <c:v>0.3483</c:v>
                </c:pt>
                <c:pt idx="4">
                  <c:v>0.4229</c:v>
                </c:pt>
                <c:pt idx="5">
                  <c:v>0.55220000000000002</c:v>
                </c:pt>
                <c:pt idx="6">
                  <c:v>0.58209999999999995</c:v>
                </c:pt>
              </c:numCache>
            </c:numRef>
          </c:val>
          <c:extLst>
            <c:ext xmlns:c16="http://schemas.microsoft.com/office/drawing/2014/chart" uri="{C3380CC4-5D6E-409C-BE32-E72D297353CC}">
              <c16:uniqueId val="{00000000-9E62-4A43-A5FE-96063EACBDAB}"/>
            </c:ext>
          </c:extLst>
        </c:ser>
        <c:dLbls>
          <c:dLblPos val="outEnd"/>
          <c:showLegendKey val="0"/>
          <c:showVal val="1"/>
          <c:showCatName val="0"/>
          <c:showSerName val="0"/>
          <c:showPercent val="0"/>
          <c:showBubbleSize val="0"/>
        </c:dLbls>
        <c:gapWidth val="91"/>
        <c:axId val="723694824"/>
        <c:axId val="723689576"/>
      </c:barChart>
      <c:catAx>
        <c:axId val="723694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3689576"/>
        <c:crosses val="autoZero"/>
        <c:auto val="1"/>
        <c:lblAlgn val="ctr"/>
        <c:lblOffset val="100"/>
        <c:noMultiLvlLbl val="0"/>
      </c:catAx>
      <c:valAx>
        <c:axId val="723689576"/>
        <c:scaling>
          <c:orientation val="minMax"/>
        </c:scaling>
        <c:delete val="1"/>
        <c:axPos val="b"/>
        <c:numFmt formatCode="0%" sourceLinked="1"/>
        <c:majorTickMark val="none"/>
        <c:minorTickMark val="none"/>
        <c:tickLblPos val="nextTo"/>
        <c:crossAx val="723694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0.0496</cdr:x>
      <cdr:y>0.75314</cdr:y>
    </cdr:from>
    <cdr:to>
      <cdr:x>0.12062</cdr:x>
      <cdr:y>0.81552</cdr:y>
    </cdr:to>
    <cdr:sp macro="" textlink="">
      <cdr:nvSpPr>
        <cdr:cNvPr id="5" name="TextBox 1">
          <a:extLst xmlns:a="http://schemas.openxmlformats.org/drawingml/2006/main">
            <a:ext uri="{FF2B5EF4-FFF2-40B4-BE49-F238E27FC236}">
              <a16:creationId xmlns:a16="http://schemas.microsoft.com/office/drawing/2014/main" id="{07FD844B-E20F-D67A-DA1C-DDB6283F19A3}"/>
            </a:ext>
          </a:extLst>
        </cdr:cNvPr>
        <cdr:cNvSpPr txBox="1"/>
      </cdr:nvSpPr>
      <cdr:spPr>
        <a:xfrm xmlns:a="http://schemas.openxmlformats.org/drawingml/2006/main">
          <a:off x="382028" y="3153821"/>
          <a:ext cx="546994" cy="2612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dr:relSizeAnchor xmlns:cdr="http://schemas.openxmlformats.org/drawingml/2006/chartDrawing">
    <cdr:from>
      <cdr:x>0.32846</cdr:x>
      <cdr:y>0.68028</cdr:y>
    </cdr:from>
    <cdr:to>
      <cdr:x>0.39948</cdr:x>
      <cdr:y>0.74266</cdr:y>
    </cdr:to>
    <cdr:sp macro="" textlink="">
      <cdr:nvSpPr>
        <cdr:cNvPr id="8" name="TextBox 1">
          <a:extLst xmlns:a="http://schemas.openxmlformats.org/drawingml/2006/main">
            <a:ext uri="{FF2B5EF4-FFF2-40B4-BE49-F238E27FC236}">
              <a16:creationId xmlns:a16="http://schemas.microsoft.com/office/drawing/2014/main" id="{F5802AB2-63D6-478D-4B57-1A2CECD6C212}"/>
            </a:ext>
          </a:extLst>
        </cdr:cNvPr>
        <cdr:cNvSpPr txBox="1"/>
      </cdr:nvSpPr>
      <cdr:spPr>
        <a:xfrm xmlns:a="http://schemas.openxmlformats.org/drawingml/2006/main">
          <a:off x="2529794" y="2848680"/>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3"/>
              </a:solidFill>
            </a:rPr>
            <a:t>=0pp</a:t>
          </a:r>
        </a:p>
      </cdr:txBody>
    </cdr:sp>
  </cdr:relSizeAnchor>
  <cdr:relSizeAnchor xmlns:cdr="http://schemas.openxmlformats.org/drawingml/2006/chartDrawing">
    <cdr:from>
      <cdr:x>0.18898</cdr:x>
      <cdr:y>0.70042</cdr:y>
    </cdr:from>
    <cdr:to>
      <cdr:x>0.26</cdr:x>
      <cdr:y>0.7628</cdr:y>
    </cdr:to>
    <cdr:sp macro="" textlink="">
      <cdr:nvSpPr>
        <cdr:cNvPr id="6" name="TextBox 1">
          <a:extLst xmlns:a="http://schemas.openxmlformats.org/drawingml/2006/main">
            <a:ext uri="{FF2B5EF4-FFF2-40B4-BE49-F238E27FC236}">
              <a16:creationId xmlns:a16="http://schemas.microsoft.com/office/drawing/2014/main" id="{149C49A1-3AD3-6305-B29E-190F94AD9F7C}"/>
            </a:ext>
          </a:extLst>
        </cdr:cNvPr>
        <cdr:cNvSpPr txBox="1"/>
      </cdr:nvSpPr>
      <cdr:spPr>
        <a:xfrm xmlns:a="http://schemas.openxmlformats.org/drawingml/2006/main">
          <a:off x="1455536" y="2933019"/>
          <a:ext cx="546994" cy="2612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3"/>
              </a:solidFill>
            </a:rPr>
            <a:t>=0pp</a:t>
          </a:r>
        </a:p>
      </cdr:txBody>
    </cdr:sp>
  </cdr:relSizeAnchor>
  <cdr:relSizeAnchor xmlns:cdr="http://schemas.openxmlformats.org/drawingml/2006/chartDrawing">
    <cdr:from>
      <cdr:x>0.46449</cdr:x>
      <cdr:y>0.62858</cdr:y>
    </cdr:from>
    <cdr:to>
      <cdr:x>0.53551</cdr:x>
      <cdr:y>0.69096</cdr:y>
    </cdr:to>
    <cdr:sp macro="" textlink="">
      <cdr:nvSpPr>
        <cdr:cNvPr id="9" name="TextBox 1">
          <a:extLst xmlns:a="http://schemas.openxmlformats.org/drawingml/2006/main">
            <a:ext uri="{FF2B5EF4-FFF2-40B4-BE49-F238E27FC236}">
              <a16:creationId xmlns:a16="http://schemas.microsoft.com/office/drawing/2014/main" id="{A3121C1C-AA4E-1D07-C5E4-205BB7D8236F}"/>
            </a:ext>
          </a:extLst>
        </cdr:cNvPr>
        <cdr:cNvSpPr txBox="1"/>
      </cdr:nvSpPr>
      <cdr:spPr>
        <a:xfrm xmlns:a="http://schemas.openxmlformats.org/drawingml/2006/main">
          <a:off x="3577488" y="2632186"/>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dr:relSizeAnchor xmlns:cdr="http://schemas.openxmlformats.org/drawingml/2006/chartDrawing">
    <cdr:from>
      <cdr:x>0.59977</cdr:x>
      <cdr:y>0.29123</cdr:y>
    </cdr:from>
    <cdr:to>
      <cdr:x>0.67079</cdr:x>
      <cdr:y>0.35361</cdr:y>
    </cdr:to>
    <cdr:sp macro="" textlink="">
      <cdr:nvSpPr>
        <cdr:cNvPr id="7" name="TextBox 1">
          <a:extLst xmlns:a="http://schemas.openxmlformats.org/drawingml/2006/main">
            <a:ext uri="{FF2B5EF4-FFF2-40B4-BE49-F238E27FC236}">
              <a16:creationId xmlns:a16="http://schemas.microsoft.com/office/drawing/2014/main" id="{CCD09C34-41B7-21B8-1508-218F8D270CBE}"/>
            </a:ext>
          </a:extLst>
        </cdr:cNvPr>
        <cdr:cNvSpPr txBox="1"/>
      </cdr:nvSpPr>
      <cdr:spPr>
        <a:xfrm xmlns:a="http://schemas.openxmlformats.org/drawingml/2006/main">
          <a:off x="4619416" y="1219536"/>
          <a:ext cx="546994" cy="261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rPr>
            <a:t>+1pp</a:t>
          </a:r>
        </a:p>
      </cdr:txBody>
    </cdr:sp>
  </cdr:relSizeAnchor>
</c:userShapes>
</file>

<file path=ppt/drawings/drawing2.xml><?xml version="1.0" encoding="utf-8"?>
<c:userShapes xmlns:c="http://schemas.openxmlformats.org/drawingml/2006/chart">
  <cdr:relSizeAnchor xmlns:cdr="http://schemas.openxmlformats.org/drawingml/2006/chartDrawing">
    <cdr:from>
      <cdr:x>0.9188</cdr:x>
      <cdr:y>0.11729</cdr:y>
    </cdr:from>
    <cdr:to>
      <cdr:x>0.9841</cdr:x>
      <cdr:y>0.17315</cdr:y>
    </cdr:to>
    <cdr:sp macro="" textlink="">
      <cdr:nvSpPr>
        <cdr:cNvPr id="2" name="TextBox 1">
          <a:extLst xmlns:a="http://schemas.openxmlformats.org/drawingml/2006/main">
            <a:ext uri="{FF2B5EF4-FFF2-40B4-BE49-F238E27FC236}">
              <a16:creationId xmlns:a16="http://schemas.microsoft.com/office/drawing/2014/main" id="{984F295C-0B8C-512D-5A13-893826A7A775}"/>
            </a:ext>
          </a:extLst>
        </cdr:cNvPr>
        <cdr:cNvSpPr txBox="1"/>
      </cdr:nvSpPr>
      <cdr:spPr>
        <a:xfrm xmlns:a="http://schemas.openxmlformats.org/drawingml/2006/main">
          <a:off x="10349614" y="567781"/>
          <a:ext cx="735558" cy="2704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100" b="1" dirty="0">
              <a:solidFill>
                <a:schemeClr val="accent4"/>
              </a:solidFill>
            </a:rPr>
            <a:t>+3pp</a:t>
          </a:r>
        </a:p>
      </cdr:txBody>
    </cdr:sp>
  </cdr:relSizeAnchor>
  <cdr:relSizeAnchor xmlns:cdr="http://schemas.openxmlformats.org/drawingml/2006/chartDrawing">
    <cdr:from>
      <cdr:x>0.60241</cdr:x>
      <cdr:y>0.55425</cdr:y>
    </cdr:from>
    <cdr:to>
      <cdr:x>0.65133</cdr:x>
      <cdr:y>0.60829</cdr:y>
    </cdr:to>
    <cdr:sp macro="" textlink="">
      <cdr:nvSpPr>
        <cdr:cNvPr id="3" name="TextBox 1">
          <a:extLst xmlns:a="http://schemas.openxmlformats.org/drawingml/2006/main">
            <a:ext uri="{FF2B5EF4-FFF2-40B4-BE49-F238E27FC236}">
              <a16:creationId xmlns:a16="http://schemas.microsoft.com/office/drawing/2014/main" id="{984F295C-0B8C-512D-5A13-893826A7A775}"/>
            </a:ext>
          </a:extLst>
        </cdr:cNvPr>
        <cdr:cNvSpPr txBox="1"/>
      </cdr:nvSpPr>
      <cdr:spPr>
        <a:xfrm xmlns:a="http://schemas.openxmlformats.org/drawingml/2006/main">
          <a:off x="6785685" y="2683106"/>
          <a:ext cx="55104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100" b="1" dirty="0">
              <a:solidFill>
                <a:schemeClr val="accent5"/>
              </a:solidFill>
            </a:rPr>
            <a:t>-6pp</a:t>
          </a:r>
        </a:p>
      </cdr:txBody>
    </cdr:sp>
  </cdr:relSizeAnchor>
  <cdr:relSizeAnchor xmlns:cdr="http://schemas.openxmlformats.org/drawingml/2006/chartDrawing">
    <cdr:from>
      <cdr:x>0.68712</cdr:x>
      <cdr:y>0.29277</cdr:y>
    </cdr:from>
    <cdr:to>
      <cdr:x>0.75747</cdr:x>
      <cdr:y>0.34681</cdr:y>
    </cdr:to>
    <cdr:sp macro="" textlink="">
      <cdr:nvSpPr>
        <cdr:cNvPr id="6" name="TextBox 1">
          <a:extLst xmlns:a="http://schemas.openxmlformats.org/drawingml/2006/main">
            <a:ext uri="{FF2B5EF4-FFF2-40B4-BE49-F238E27FC236}">
              <a16:creationId xmlns:a16="http://schemas.microsoft.com/office/drawing/2014/main" id="{953F37F4-0341-FA2B-4396-2526E2A463BF}"/>
            </a:ext>
          </a:extLst>
        </cdr:cNvPr>
        <cdr:cNvSpPr txBox="1"/>
      </cdr:nvSpPr>
      <cdr:spPr>
        <a:xfrm xmlns:a="http://schemas.openxmlformats.org/drawingml/2006/main">
          <a:off x="7739891" y="1417302"/>
          <a:ext cx="792442"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+12pp</a:t>
          </a:r>
          <a:endParaRPr lang="en-GB" sz="1100" b="1" dirty="0">
            <a:solidFill>
              <a:schemeClr val="accent4"/>
            </a:solidFill>
          </a:endParaRPr>
        </a:p>
      </cdr:txBody>
    </cdr:sp>
  </cdr:relSizeAnchor>
  <cdr:relSizeAnchor xmlns:cdr="http://schemas.openxmlformats.org/drawingml/2006/chartDrawing">
    <cdr:from>
      <cdr:x>0.92084</cdr:x>
      <cdr:y>0.20499</cdr:y>
    </cdr:from>
    <cdr:to>
      <cdr:x>0.97553</cdr:x>
      <cdr:y>0.25903</cdr:y>
    </cdr:to>
    <cdr:sp macro="" textlink="">
      <cdr:nvSpPr>
        <cdr:cNvPr id="7" name="TextBox 1">
          <a:extLst xmlns:a="http://schemas.openxmlformats.org/drawingml/2006/main">
            <a:ext uri="{FF2B5EF4-FFF2-40B4-BE49-F238E27FC236}">
              <a16:creationId xmlns:a16="http://schemas.microsoft.com/office/drawing/2014/main" id="{78081AD4-1AE5-514C-B98B-043D9E72EF2A}"/>
            </a:ext>
          </a:extLst>
        </cdr:cNvPr>
        <cdr:cNvSpPr txBox="1"/>
      </cdr:nvSpPr>
      <cdr:spPr>
        <a:xfrm xmlns:a="http://schemas.openxmlformats.org/drawingml/2006/main">
          <a:off x="10372604" y="992377"/>
          <a:ext cx="616043"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+2pp</a:t>
          </a:r>
        </a:p>
      </cdr:txBody>
    </cdr:sp>
  </cdr:relSizeAnchor>
  <cdr:relSizeAnchor xmlns:cdr="http://schemas.openxmlformats.org/drawingml/2006/chartDrawing">
    <cdr:from>
      <cdr:x>0.66166</cdr:x>
      <cdr:y>0.37328</cdr:y>
    </cdr:from>
    <cdr:to>
      <cdr:x>0.71566</cdr:x>
      <cdr:y>0.42732</cdr:y>
    </cdr:to>
    <cdr:sp macro="" textlink="">
      <cdr:nvSpPr>
        <cdr:cNvPr id="9" name="TextBox 1">
          <a:extLst xmlns:a="http://schemas.openxmlformats.org/drawingml/2006/main">
            <a:ext uri="{FF2B5EF4-FFF2-40B4-BE49-F238E27FC236}">
              <a16:creationId xmlns:a16="http://schemas.microsoft.com/office/drawing/2014/main" id="{F9ADDF5F-86CE-CDE6-1491-79FD18131C12}"/>
            </a:ext>
          </a:extLst>
        </cdr:cNvPr>
        <cdr:cNvSpPr txBox="1"/>
      </cdr:nvSpPr>
      <cdr:spPr>
        <a:xfrm xmlns:a="http://schemas.openxmlformats.org/drawingml/2006/main">
          <a:off x="7453139" y="1807048"/>
          <a:ext cx="608271"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0.53841</cdr:x>
      <cdr:y>0.89846</cdr:y>
    </cdr:from>
    <cdr:to>
      <cdr:x>0.58758</cdr:x>
      <cdr:y>0.9525</cdr:y>
    </cdr:to>
    <cdr:sp macro="" textlink="">
      <cdr:nvSpPr>
        <cdr:cNvPr id="10" name="TextBox 1">
          <a:extLst xmlns:a="http://schemas.openxmlformats.org/drawingml/2006/main">
            <a:ext uri="{FF2B5EF4-FFF2-40B4-BE49-F238E27FC236}">
              <a16:creationId xmlns:a16="http://schemas.microsoft.com/office/drawing/2014/main" id="{F9ADDF5F-86CE-CDE6-1491-79FD18131C12}"/>
            </a:ext>
          </a:extLst>
        </cdr:cNvPr>
        <cdr:cNvSpPr txBox="1"/>
      </cdr:nvSpPr>
      <cdr:spPr>
        <a:xfrm xmlns:a="http://schemas.openxmlformats.org/drawingml/2006/main">
          <a:off x="6064839" y="4349475"/>
          <a:ext cx="553865"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0.55016</cdr:x>
      <cdr:y>0.81721</cdr:y>
    </cdr:from>
    <cdr:to>
      <cdr:x>0.6225</cdr:x>
      <cdr:y>0.87125</cdr:y>
    </cdr:to>
    <cdr:sp macro="" textlink="">
      <cdr:nvSpPr>
        <cdr:cNvPr id="12" name="TextBox 1">
          <a:extLst xmlns:a="http://schemas.openxmlformats.org/drawingml/2006/main">
            <a:ext uri="{FF2B5EF4-FFF2-40B4-BE49-F238E27FC236}">
              <a16:creationId xmlns:a16="http://schemas.microsoft.com/office/drawing/2014/main" id="{8BC0745B-2E4C-FB26-A3E9-340CFDE210B2}"/>
            </a:ext>
          </a:extLst>
        </cdr:cNvPr>
        <cdr:cNvSpPr txBox="1"/>
      </cdr:nvSpPr>
      <cdr:spPr>
        <a:xfrm xmlns:a="http://schemas.openxmlformats.org/drawingml/2006/main">
          <a:off x="6197155" y="3956124"/>
          <a:ext cx="814858" cy="2616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dr:relSizeAnchor xmlns:cdr="http://schemas.openxmlformats.org/drawingml/2006/chartDrawing">
    <cdr:from>
      <cdr:x>0.5769</cdr:x>
      <cdr:y>0.63399</cdr:y>
    </cdr:from>
    <cdr:to>
      <cdr:x>0.64924</cdr:x>
      <cdr:y>0.68803</cdr:y>
    </cdr:to>
    <cdr:sp macro="" textlink="">
      <cdr:nvSpPr>
        <cdr:cNvPr id="8" name="TextBox 1">
          <a:extLst xmlns:a="http://schemas.openxmlformats.org/drawingml/2006/main">
            <a:ext uri="{FF2B5EF4-FFF2-40B4-BE49-F238E27FC236}">
              <a16:creationId xmlns:a16="http://schemas.microsoft.com/office/drawing/2014/main" id="{6D16533C-02DD-DC97-015E-4A08D220DADF}"/>
            </a:ext>
          </a:extLst>
        </cdr:cNvPr>
        <cdr:cNvSpPr txBox="1"/>
      </cdr:nvSpPr>
      <cdr:spPr>
        <a:xfrm xmlns:a="http://schemas.openxmlformats.org/drawingml/2006/main">
          <a:off x="6498369" y="3069167"/>
          <a:ext cx="81485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p>
      </cdr:txBody>
    </cdr:sp>
  </cdr:relSizeAnchor>
  <cdr:relSizeAnchor xmlns:cdr="http://schemas.openxmlformats.org/drawingml/2006/chartDrawing">
    <cdr:from>
      <cdr:x>0.63677</cdr:x>
      <cdr:y>0.46057</cdr:y>
    </cdr:from>
    <cdr:to>
      <cdr:x>0.69077</cdr:x>
      <cdr:y>0.51461</cdr:y>
    </cdr:to>
    <cdr:sp macro="" textlink="">
      <cdr:nvSpPr>
        <cdr:cNvPr id="4" name="TextBox 1">
          <a:extLst xmlns:a="http://schemas.openxmlformats.org/drawingml/2006/main">
            <a:ext uri="{FF2B5EF4-FFF2-40B4-BE49-F238E27FC236}">
              <a16:creationId xmlns:a16="http://schemas.microsoft.com/office/drawing/2014/main" id="{23197229-BB3F-3E89-2279-C29B3FB87DEE}"/>
            </a:ext>
          </a:extLst>
        </cdr:cNvPr>
        <cdr:cNvSpPr txBox="1"/>
      </cdr:nvSpPr>
      <cdr:spPr>
        <a:xfrm xmlns:a="http://schemas.openxmlformats.org/drawingml/2006/main">
          <a:off x="7172799" y="2229630"/>
          <a:ext cx="608271"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+5pp</a:t>
          </a:r>
        </a:p>
      </cdr:txBody>
    </cdr:sp>
  </cdr:relSizeAnchor>
  <cdr:relSizeAnchor xmlns:cdr="http://schemas.openxmlformats.org/drawingml/2006/chartDrawing">
    <cdr:from>
      <cdr:x>0.56333</cdr:x>
      <cdr:y>0.72405</cdr:y>
    </cdr:from>
    <cdr:to>
      <cdr:x>0.63567</cdr:x>
      <cdr:y>0.77809</cdr:y>
    </cdr:to>
    <cdr:sp macro="" textlink="">
      <cdr:nvSpPr>
        <cdr:cNvPr id="14" name="TextBox 1">
          <a:extLst xmlns:a="http://schemas.openxmlformats.org/drawingml/2006/main">
            <a:ext uri="{FF2B5EF4-FFF2-40B4-BE49-F238E27FC236}">
              <a16:creationId xmlns:a16="http://schemas.microsoft.com/office/drawing/2014/main" id="{6817CE27-87AD-BF04-1F1E-69AEBE8DEAC4}"/>
            </a:ext>
          </a:extLst>
        </cdr:cNvPr>
        <cdr:cNvSpPr txBox="1"/>
      </cdr:nvSpPr>
      <cdr:spPr>
        <a:xfrm xmlns:a="http://schemas.openxmlformats.org/drawingml/2006/main">
          <a:off x="6345513" y="3505117"/>
          <a:ext cx="814858" cy="2616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+3pp</a:t>
          </a:r>
        </a:p>
      </cdr:txBody>
    </cdr:sp>
  </cdr:relSizeAnchor>
</c:userShapes>
</file>

<file path=ppt/drawings/drawing3.xml><?xml version="1.0" encoding="utf-8"?>
<c:userShapes xmlns:c="http://schemas.openxmlformats.org/drawingml/2006/chart">
  <cdr:relSizeAnchor xmlns:cdr="http://schemas.openxmlformats.org/drawingml/2006/chartDrawing">
    <cdr:from>
      <cdr:x>0.55779</cdr:x>
      <cdr:y>0.55818</cdr:y>
    </cdr:from>
    <cdr:to>
      <cdr:x>0.60881</cdr:x>
      <cdr:y>0.61216</cdr:y>
    </cdr:to>
    <cdr:sp macro="" textlink="">
      <cdr:nvSpPr>
        <cdr:cNvPr id="2" name="TextBox 1">
          <a:extLst xmlns:a="http://schemas.openxmlformats.org/drawingml/2006/main">
            <a:ext uri="{FF2B5EF4-FFF2-40B4-BE49-F238E27FC236}">
              <a16:creationId xmlns:a16="http://schemas.microsoft.com/office/drawing/2014/main" id="{2D8B2260-8978-2105-33BD-61394D8398DB}"/>
            </a:ext>
          </a:extLst>
        </cdr:cNvPr>
        <cdr:cNvSpPr txBox="1"/>
      </cdr:nvSpPr>
      <cdr:spPr>
        <a:xfrm xmlns:a="http://schemas.openxmlformats.org/drawingml/2006/main">
          <a:off x="6223544" y="2705405"/>
          <a:ext cx="569253" cy="2616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+2pp</a:t>
          </a:r>
        </a:p>
      </cdr:txBody>
    </cdr:sp>
  </cdr:relSizeAnchor>
  <cdr:relSizeAnchor xmlns:cdr="http://schemas.openxmlformats.org/drawingml/2006/chartDrawing">
    <cdr:from>
      <cdr:x>0.47171</cdr:x>
      <cdr:y>0.66644</cdr:y>
    </cdr:from>
    <cdr:to>
      <cdr:x>0.52273</cdr:x>
      <cdr:y>0.72041</cdr:y>
    </cdr:to>
    <cdr:sp macro="" textlink="">
      <cdr:nvSpPr>
        <cdr:cNvPr id="7" name="TextBox 1">
          <a:extLst xmlns:a="http://schemas.openxmlformats.org/drawingml/2006/main">
            <a:ext uri="{FF2B5EF4-FFF2-40B4-BE49-F238E27FC236}">
              <a16:creationId xmlns:a16="http://schemas.microsoft.com/office/drawing/2014/main" id="{24C89638-7E7B-022E-0571-DFF3C0916425}"/>
            </a:ext>
          </a:extLst>
        </cdr:cNvPr>
        <cdr:cNvSpPr txBox="1"/>
      </cdr:nvSpPr>
      <cdr:spPr>
        <a:xfrm xmlns:a="http://schemas.openxmlformats.org/drawingml/2006/main">
          <a:off x="5263080" y="3230148"/>
          <a:ext cx="569253" cy="2615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-1pp</a:t>
          </a:r>
        </a:p>
      </cdr:txBody>
    </cdr:sp>
  </cdr:relSizeAnchor>
  <cdr:relSizeAnchor xmlns:cdr="http://schemas.openxmlformats.org/drawingml/2006/chartDrawing">
    <cdr:from>
      <cdr:x>0.45279</cdr:x>
      <cdr:y>0.77943</cdr:y>
    </cdr:from>
    <cdr:to>
      <cdr:x>0.50381</cdr:x>
      <cdr:y>0.8334</cdr:y>
    </cdr:to>
    <cdr:sp macro="" textlink="">
      <cdr:nvSpPr>
        <cdr:cNvPr id="6" name="TextBox 1">
          <a:extLst xmlns:a="http://schemas.openxmlformats.org/drawingml/2006/main">
            <a:ext uri="{FF2B5EF4-FFF2-40B4-BE49-F238E27FC236}">
              <a16:creationId xmlns:a16="http://schemas.microsoft.com/office/drawing/2014/main" id="{77589CB3-0A82-7C6B-72D3-2F9B8C439C35}"/>
            </a:ext>
          </a:extLst>
        </cdr:cNvPr>
        <cdr:cNvSpPr txBox="1"/>
      </cdr:nvSpPr>
      <cdr:spPr>
        <a:xfrm xmlns:a="http://schemas.openxmlformats.org/drawingml/2006/main">
          <a:off x="5052007" y="3777790"/>
          <a:ext cx="569253" cy="2615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userShapes>
</file>

<file path=ppt/drawings/drawing4.xml><?xml version="1.0" encoding="utf-8"?>
<c:userShapes xmlns:c="http://schemas.openxmlformats.org/drawingml/2006/chart">
  <cdr:relSizeAnchor xmlns:cdr="http://schemas.openxmlformats.org/drawingml/2006/chartDrawing">
    <cdr:from>
      <cdr:x>0.74067</cdr:x>
      <cdr:y>0.1908</cdr:y>
    </cdr:from>
    <cdr:to>
      <cdr:x>0.88171</cdr:x>
      <cdr:y>0.24245</cdr:y>
    </cdr:to>
    <cdr:sp macro="" textlink="">
      <cdr:nvSpPr>
        <cdr:cNvPr id="3" name="TextBox 1">
          <a:extLst xmlns:a="http://schemas.openxmlformats.org/drawingml/2006/main">
            <a:ext uri="{FF2B5EF4-FFF2-40B4-BE49-F238E27FC236}">
              <a16:creationId xmlns:a16="http://schemas.microsoft.com/office/drawing/2014/main" id="{4658E754-5818-C77D-2767-C651632CCCD5}"/>
            </a:ext>
          </a:extLst>
        </cdr:cNvPr>
        <cdr:cNvSpPr txBox="1"/>
      </cdr:nvSpPr>
      <cdr:spPr>
        <a:xfrm xmlns:a="http://schemas.openxmlformats.org/drawingml/2006/main">
          <a:off x="8497034" y="966355"/>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endParaRPr lang="en-GB" sz="1100" b="1" dirty="0">
            <a:solidFill>
              <a:schemeClr val="accent5"/>
            </a:solidFill>
          </a:endParaRPr>
        </a:p>
      </cdr:txBody>
    </cdr:sp>
  </cdr:relSizeAnchor>
  <cdr:relSizeAnchor xmlns:cdr="http://schemas.openxmlformats.org/drawingml/2006/chartDrawing">
    <cdr:from>
      <cdr:x>0.50546</cdr:x>
      <cdr:y>0.58054</cdr:y>
    </cdr:from>
    <cdr:to>
      <cdr:x>0.6465</cdr:x>
      <cdr:y>0.63219</cdr:y>
    </cdr:to>
    <cdr:sp macro="" textlink="">
      <cdr:nvSpPr>
        <cdr:cNvPr id="6" name="TextBox 1">
          <a:extLst xmlns:a="http://schemas.openxmlformats.org/drawingml/2006/main">
            <a:ext uri="{FF2B5EF4-FFF2-40B4-BE49-F238E27FC236}">
              <a16:creationId xmlns:a16="http://schemas.microsoft.com/office/drawing/2014/main" id="{58DBD7B1-3DF3-4AE6-B053-481923B3F845}"/>
            </a:ext>
          </a:extLst>
        </cdr:cNvPr>
        <cdr:cNvSpPr txBox="1"/>
      </cdr:nvSpPr>
      <cdr:spPr>
        <a:xfrm xmlns:a="http://schemas.openxmlformats.org/drawingml/2006/main">
          <a:off x="5798759" y="2940306"/>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-2pp</a:t>
          </a:r>
          <a:endParaRPr lang="en-GB" sz="1100" b="1" dirty="0">
            <a:solidFill>
              <a:schemeClr val="accent5"/>
            </a:solidFill>
          </a:endParaRPr>
        </a:p>
      </cdr:txBody>
    </cdr:sp>
  </cdr:relSizeAnchor>
  <cdr:relSizeAnchor xmlns:cdr="http://schemas.openxmlformats.org/drawingml/2006/chartDrawing">
    <cdr:from>
      <cdr:x>0.42948</cdr:x>
      <cdr:y>0.78728</cdr:y>
    </cdr:from>
    <cdr:to>
      <cdr:x>0.57052</cdr:x>
      <cdr:y>0.83893</cdr:y>
    </cdr:to>
    <cdr:sp macro="" textlink="">
      <cdr:nvSpPr>
        <cdr:cNvPr id="8" name="TextBox 1">
          <a:extLst xmlns:a="http://schemas.openxmlformats.org/drawingml/2006/main">
            <a:ext uri="{FF2B5EF4-FFF2-40B4-BE49-F238E27FC236}">
              <a16:creationId xmlns:a16="http://schemas.microsoft.com/office/drawing/2014/main" id="{613EF5CB-D55D-232A-34F8-D9D2C2B35231}"/>
            </a:ext>
          </a:extLst>
        </cdr:cNvPr>
        <cdr:cNvSpPr txBox="1"/>
      </cdr:nvSpPr>
      <cdr:spPr>
        <a:xfrm xmlns:a="http://schemas.openxmlformats.org/drawingml/2006/main">
          <a:off x="4927060" y="3987407"/>
          <a:ext cx="1618032"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rgbClr val="FFC000"/>
              </a:solidFill>
            </a:rPr>
            <a:t>0pp</a:t>
          </a:r>
        </a:p>
      </cdr:txBody>
    </cdr:sp>
  </cdr:relSizeAnchor>
  <cdr:relSizeAnchor xmlns:cdr="http://schemas.openxmlformats.org/drawingml/2006/chartDrawing">
    <cdr:from>
      <cdr:x>0.65706</cdr:x>
      <cdr:y>0.32157</cdr:y>
    </cdr:from>
    <cdr:to>
      <cdr:x>0.72298</cdr:x>
      <cdr:y>0.37322</cdr:y>
    </cdr:to>
    <cdr:sp macro="" textlink="">
      <cdr:nvSpPr>
        <cdr:cNvPr id="11" name="TextBox 1">
          <a:extLst xmlns:a="http://schemas.openxmlformats.org/drawingml/2006/main">
            <a:ext uri="{FF2B5EF4-FFF2-40B4-BE49-F238E27FC236}">
              <a16:creationId xmlns:a16="http://schemas.microsoft.com/office/drawing/2014/main" id="{946B38FF-8515-92A1-324B-D79A2D0C1F59}"/>
            </a:ext>
          </a:extLst>
        </cdr:cNvPr>
        <cdr:cNvSpPr txBox="1"/>
      </cdr:nvSpPr>
      <cdr:spPr>
        <a:xfrm xmlns:a="http://schemas.openxmlformats.org/drawingml/2006/main">
          <a:off x="7537924" y="1628689"/>
          <a:ext cx="756244"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-3pp</a:t>
          </a:r>
        </a:p>
      </cdr:txBody>
    </cdr:sp>
  </cdr:relSizeAnchor>
  <cdr:relSizeAnchor xmlns:cdr="http://schemas.openxmlformats.org/drawingml/2006/chartDrawing">
    <cdr:from>
      <cdr:x>0.633</cdr:x>
      <cdr:y>0.4549</cdr:y>
    </cdr:from>
    <cdr:to>
      <cdr:x>0.77404</cdr:x>
      <cdr:y>0.50655</cdr:y>
    </cdr:to>
    <cdr:sp macro="" textlink="">
      <cdr:nvSpPr>
        <cdr:cNvPr id="12" name="TextBox 1">
          <a:extLst xmlns:a="http://schemas.openxmlformats.org/drawingml/2006/main">
            <a:ext uri="{FF2B5EF4-FFF2-40B4-BE49-F238E27FC236}">
              <a16:creationId xmlns:a16="http://schemas.microsoft.com/office/drawing/2014/main" id="{D35B1DF8-3A3C-9AC8-A28E-AECA20341AD7}"/>
            </a:ext>
          </a:extLst>
        </cdr:cNvPr>
        <cdr:cNvSpPr txBox="1"/>
      </cdr:nvSpPr>
      <cdr:spPr>
        <a:xfrm xmlns:a="http://schemas.openxmlformats.org/drawingml/2006/main">
          <a:off x="7261884" y="2303967"/>
          <a:ext cx="1618033"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-3pp</a:t>
          </a:r>
        </a:p>
      </cdr:txBody>
    </cdr:sp>
  </cdr:relSizeAnchor>
  <cdr:relSizeAnchor xmlns:cdr="http://schemas.openxmlformats.org/drawingml/2006/chartDrawing">
    <cdr:from>
      <cdr:x>0.47553</cdr:x>
      <cdr:y>0.64113</cdr:y>
    </cdr:from>
    <cdr:to>
      <cdr:x>0.61657</cdr:x>
      <cdr:y>0.69278</cdr:y>
    </cdr:to>
    <cdr:sp macro="" textlink="">
      <cdr:nvSpPr>
        <cdr:cNvPr id="14" name="TextBox 1">
          <a:extLst xmlns:a="http://schemas.openxmlformats.org/drawingml/2006/main">
            <a:ext uri="{FF2B5EF4-FFF2-40B4-BE49-F238E27FC236}">
              <a16:creationId xmlns:a16="http://schemas.microsoft.com/office/drawing/2014/main" id="{14842341-E02C-DC2C-1D86-4F81886F2DF4}"/>
            </a:ext>
          </a:extLst>
        </cdr:cNvPr>
        <cdr:cNvSpPr txBox="1"/>
      </cdr:nvSpPr>
      <cdr:spPr>
        <a:xfrm xmlns:a="http://schemas.openxmlformats.org/drawingml/2006/main">
          <a:off x="5455317" y="3247207"/>
          <a:ext cx="1618032"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+1pp</a:t>
          </a:r>
        </a:p>
      </cdr:txBody>
    </cdr:sp>
  </cdr:relSizeAnchor>
  <cdr:relSizeAnchor xmlns:cdr="http://schemas.openxmlformats.org/drawingml/2006/chartDrawing">
    <cdr:from>
      <cdr:x>0.6633</cdr:x>
      <cdr:y>0.26456</cdr:y>
    </cdr:from>
    <cdr:to>
      <cdr:x>0.80434</cdr:x>
      <cdr:y>0.31621</cdr:y>
    </cdr:to>
    <cdr:sp macro="" textlink="">
      <cdr:nvSpPr>
        <cdr:cNvPr id="13" name="TextBox 1">
          <a:extLst xmlns:a="http://schemas.openxmlformats.org/drawingml/2006/main">
            <a:ext uri="{FF2B5EF4-FFF2-40B4-BE49-F238E27FC236}">
              <a16:creationId xmlns:a16="http://schemas.microsoft.com/office/drawing/2014/main" id="{304BE422-B63A-771B-5D48-243F92D8EDE5}"/>
            </a:ext>
          </a:extLst>
        </cdr:cNvPr>
        <cdr:cNvSpPr txBox="1"/>
      </cdr:nvSpPr>
      <cdr:spPr>
        <a:xfrm xmlns:a="http://schemas.openxmlformats.org/drawingml/2006/main">
          <a:off x="7609455" y="1339917"/>
          <a:ext cx="1618033"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5"/>
              </a:solidFill>
            </a:rPr>
            <a:t>-1</a:t>
          </a:r>
          <a:r>
            <a:rPr lang="en-GB" sz="1100" b="1" dirty="0">
              <a:solidFill>
                <a:schemeClr val="accent5"/>
              </a:solidFill>
            </a:rPr>
            <a:t>pp</a:t>
          </a:r>
        </a:p>
      </cdr:txBody>
    </cdr:sp>
  </cdr:relSizeAnchor>
  <cdr:relSizeAnchor xmlns:cdr="http://schemas.openxmlformats.org/drawingml/2006/chartDrawing">
    <cdr:from>
      <cdr:x>0.8908</cdr:x>
      <cdr:y>0.13967</cdr:y>
    </cdr:from>
    <cdr:to>
      <cdr:x>1</cdr:x>
      <cdr:y>0.19132</cdr:y>
    </cdr:to>
    <cdr:sp macro="" textlink="">
      <cdr:nvSpPr>
        <cdr:cNvPr id="9" name="TextBox 1">
          <a:extLst xmlns:a="http://schemas.openxmlformats.org/drawingml/2006/main">
            <a:ext uri="{FF2B5EF4-FFF2-40B4-BE49-F238E27FC236}">
              <a16:creationId xmlns:a16="http://schemas.microsoft.com/office/drawing/2014/main" id="{F263A91F-716B-D418-FCC4-052D12EA400D}"/>
            </a:ext>
          </a:extLst>
        </cdr:cNvPr>
        <cdr:cNvSpPr txBox="1"/>
      </cdr:nvSpPr>
      <cdr:spPr>
        <a:xfrm xmlns:a="http://schemas.openxmlformats.org/drawingml/2006/main">
          <a:off x="10219393" y="707401"/>
          <a:ext cx="1252759"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+3</a:t>
          </a:r>
          <a:r>
            <a:rPr lang="en-GB" sz="1100" b="1" dirty="0">
              <a:solidFill>
                <a:schemeClr val="accent4"/>
              </a:solidFill>
            </a:rPr>
            <a:t>pp</a:t>
          </a:r>
        </a:p>
      </cdr:txBody>
    </cdr:sp>
  </cdr:relSizeAnchor>
  <cdr:relSizeAnchor xmlns:cdr="http://schemas.openxmlformats.org/drawingml/2006/chartDrawing">
    <cdr:from>
      <cdr:x>0.38339</cdr:x>
      <cdr:y>0.894</cdr:y>
    </cdr:from>
    <cdr:to>
      <cdr:x>0.52443</cdr:x>
      <cdr:y>0.94565</cdr:y>
    </cdr:to>
    <cdr:sp macro="" textlink="">
      <cdr:nvSpPr>
        <cdr:cNvPr id="10" name="TextBox 1">
          <a:extLst xmlns:a="http://schemas.openxmlformats.org/drawingml/2006/main">
            <a:ext uri="{FF2B5EF4-FFF2-40B4-BE49-F238E27FC236}">
              <a16:creationId xmlns:a16="http://schemas.microsoft.com/office/drawing/2014/main" id="{B051C9C7-7EF2-E4D1-078B-29CC731B9D0B}"/>
            </a:ext>
          </a:extLst>
        </cdr:cNvPr>
        <cdr:cNvSpPr txBox="1"/>
      </cdr:nvSpPr>
      <cdr:spPr>
        <a:xfrm xmlns:a="http://schemas.openxmlformats.org/drawingml/2006/main">
          <a:off x="4398257" y="4527930"/>
          <a:ext cx="1618033"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3"/>
              </a:solidFill>
            </a:rPr>
            <a:t>0pp</a:t>
          </a:r>
          <a:endParaRPr lang="en-GB" sz="1100" b="1" dirty="0">
            <a:solidFill>
              <a:schemeClr val="accent3"/>
            </a:solidFill>
          </a:endParaRPr>
        </a:p>
      </cdr:txBody>
    </cdr:sp>
  </cdr:relSizeAnchor>
  <cdr:relSizeAnchor xmlns:cdr="http://schemas.openxmlformats.org/drawingml/2006/chartDrawing">
    <cdr:from>
      <cdr:x>0.65262</cdr:x>
      <cdr:y>0.38</cdr:y>
    </cdr:from>
    <cdr:to>
      <cdr:x>0.79366</cdr:x>
      <cdr:y>0.43165</cdr:y>
    </cdr:to>
    <cdr:sp macro="" textlink="">
      <cdr:nvSpPr>
        <cdr:cNvPr id="15" name="TextBox 1">
          <a:extLst xmlns:a="http://schemas.openxmlformats.org/drawingml/2006/main">
            <a:ext uri="{FF2B5EF4-FFF2-40B4-BE49-F238E27FC236}">
              <a16:creationId xmlns:a16="http://schemas.microsoft.com/office/drawing/2014/main" id="{62F481CE-74A8-3F57-6DD2-DA62C9B16A6C}"/>
            </a:ext>
          </a:extLst>
        </cdr:cNvPr>
        <cdr:cNvSpPr txBox="1"/>
      </cdr:nvSpPr>
      <cdr:spPr>
        <a:xfrm xmlns:a="http://schemas.openxmlformats.org/drawingml/2006/main">
          <a:off x="7486930" y="1924607"/>
          <a:ext cx="1618033" cy="2615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chemeClr val="accent4"/>
              </a:solidFill>
            </a:rPr>
            <a:t>+4pp</a:t>
          </a:r>
        </a:p>
      </cdr:txBody>
    </cdr:sp>
  </cdr:relSizeAnchor>
  <cdr:relSizeAnchor xmlns:cdr="http://schemas.openxmlformats.org/drawingml/2006/chartDrawing">
    <cdr:from>
      <cdr:x>0.47035</cdr:x>
      <cdr:y>0.71671</cdr:y>
    </cdr:from>
    <cdr:to>
      <cdr:x>0.61138</cdr:x>
      <cdr:y>0.76836</cdr:y>
    </cdr:to>
    <cdr:sp macro="" textlink="">
      <cdr:nvSpPr>
        <cdr:cNvPr id="2" name="TextBox 1">
          <a:extLst xmlns:a="http://schemas.openxmlformats.org/drawingml/2006/main">
            <a:ext uri="{FF2B5EF4-FFF2-40B4-BE49-F238E27FC236}">
              <a16:creationId xmlns:a16="http://schemas.microsoft.com/office/drawing/2014/main" id="{D4A3768B-AAB1-A3AF-CB1C-E7A3747E4BEC}"/>
            </a:ext>
          </a:extLst>
        </cdr:cNvPr>
        <cdr:cNvSpPr txBox="1"/>
      </cdr:nvSpPr>
      <cdr:spPr>
        <a:xfrm xmlns:a="http://schemas.openxmlformats.org/drawingml/2006/main">
          <a:off x="5395890" y="3630007"/>
          <a:ext cx="1617918" cy="2615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b="1" dirty="0">
              <a:solidFill>
                <a:srgbClr val="FFC000"/>
              </a:solidFill>
            </a:rPr>
            <a:t>0pp</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0.11916</cdr:y>
    </cdr:to>
    <cdr:sp macro="" textlink="">
      <cdr:nvSpPr>
        <cdr:cNvPr id="2" name="Rectangle 1">
          <a:extLst xmlns:a="http://schemas.openxmlformats.org/drawingml/2006/main">
            <a:ext uri="{FF2B5EF4-FFF2-40B4-BE49-F238E27FC236}">
              <a16:creationId xmlns:a16="http://schemas.microsoft.com/office/drawing/2014/main" id="{44F1411C-5592-E07E-AAE1-C644DA2D1CC8}"/>
            </a:ext>
          </a:extLst>
        </cdr:cNvPr>
        <cdr:cNvSpPr/>
      </cdr:nvSpPr>
      <cdr:spPr>
        <a:xfrm xmlns:a="http://schemas.openxmlformats.org/drawingml/2006/main">
          <a:off x="-5333998" y="-1664608"/>
          <a:ext cx="5850798" cy="58477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defRPr/>
          </a:pPr>
          <a:r>
            <a:rPr lang="de-DE" sz="1600" b="1" dirty="0">
              <a:solidFill>
                <a:srgbClr val="C4935E"/>
              </a:solidFill>
            </a:rPr>
            <a:t>Häufigkeit der geplanten Besuche von Bars, Restaurants oder anderen ähnlichen Orten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8113C-0A78-4E46-8EC3-BFBA823073F0}" type="datetimeFigureOut">
              <a:rPr lang="en-GB" smtClean="0"/>
              <a:t>05/08/2024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B080B-8055-41EC-B7CD-7A0E58BD60D3}" type="slidenum">
              <a:rPr lang="en-GB" smtClean="0"/>
              <a:t>‹#›</a:t>
            </a:fld>
            <a:endParaRPr lang="en-GB"/>
          </a:p>
        </p:txBody>
      </p:sp>
    </p:spTree>
    <p:extLst>
      <p:ext uri="{BB962C8B-B14F-4D97-AF65-F5344CB8AC3E}">
        <p14:creationId xmlns:p14="http://schemas.microsoft.com/office/powerpoint/2010/main" val="381895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a:t>
            </a:fld>
            <a:endParaRPr lang="en-GB"/>
          </a:p>
        </p:txBody>
      </p:sp>
    </p:spTree>
    <p:extLst>
      <p:ext uri="{BB962C8B-B14F-4D97-AF65-F5344CB8AC3E}">
        <p14:creationId xmlns:p14="http://schemas.microsoft.com/office/powerpoint/2010/main" val="74090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17</a:t>
            </a:fld>
            <a:endParaRPr lang="en-GB"/>
          </a:p>
        </p:txBody>
      </p:sp>
    </p:spTree>
    <p:extLst>
      <p:ext uri="{BB962C8B-B14F-4D97-AF65-F5344CB8AC3E}">
        <p14:creationId xmlns:p14="http://schemas.microsoft.com/office/powerpoint/2010/main" val="16043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18</a:t>
            </a:fld>
            <a:endParaRPr lang="en-GB"/>
          </a:p>
        </p:txBody>
      </p:sp>
    </p:spTree>
    <p:extLst>
      <p:ext uri="{BB962C8B-B14F-4D97-AF65-F5344CB8AC3E}">
        <p14:creationId xmlns:p14="http://schemas.microsoft.com/office/powerpoint/2010/main" val="4861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4B080B-8055-41EC-B7CD-7A0E58BD60D3}" type="slidenum">
              <a:rPr lang="en-GB" smtClean="0"/>
              <a:t>21</a:t>
            </a:fld>
            <a:endParaRPr lang="en-GB"/>
          </a:p>
        </p:txBody>
      </p:sp>
    </p:spTree>
    <p:extLst>
      <p:ext uri="{BB962C8B-B14F-4D97-AF65-F5344CB8AC3E}">
        <p14:creationId xmlns:p14="http://schemas.microsoft.com/office/powerpoint/2010/main" val="91542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26</a:t>
            </a:fld>
            <a:endParaRPr lang="en-GB"/>
          </a:p>
        </p:txBody>
      </p:sp>
    </p:spTree>
    <p:extLst>
      <p:ext uri="{BB962C8B-B14F-4D97-AF65-F5344CB8AC3E}">
        <p14:creationId xmlns:p14="http://schemas.microsoft.com/office/powerpoint/2010/main" val="373392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27</a:t>
            </a:fld>
            <a:endParaRPr lang="en-GB"/>
          </a:p>
        </p:txBody>
      </p:sp>
    </p:spTree>
    <p:extLst>
      <p:ext uri="{BB962C8B-B14F-4D97-AF65-F5344CB8AC3E}">
        <p14:creationId xmlns:p14="http://schemas.microsoft.com/office/powerpoint/2010/main" val="2522211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33</a:t>
            </a:fld>
            <a:endParaRPr lang="en-GB"/>
          </a:p>
        </p:txBody>
      </p:sp>
    </p:spTree>
    <p:extLst>
      <p:ext uri="{BB962C8B-B14F-4D97-AF65-F5344CB8AC3E}">
        <p14:creationId xmlns:p14="http://schemas.microsoft.com/office/powerpoint/2010/main" val="110106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4B080B-8055-41EC-B7CD-7A0E58BD60D3}" type="slidenum">
              <a:rPr lang="en-GB" smtClean="0"/>
              <a:t>34</a:t>
            </a:fld>
            <a:endParaRPr lang="en-GB"/>
          </a:p>
        </p:txBody>
      </p:sp>
    </p:spTree>
    <p:extLst>
      <p:ext uri="{BB962C8B-B14F-4D97-AF65-F5344CB8AC3E}">
        <p14:creationId xmlns:p14="http://schemas.microsoft.com/office/powerpoint/2010/main" val="424045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869797-F10C-4EB5-9800-F5B7589505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8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C0E151-6BD8-4667-B6D1-2384B56C98F2}" type="slidenum">
              <a:rPr lang="en-US" smtClean="0"/>
              <a:t>40</a:t>
            </a:fld>
            <a:endParaRPr lang="en-US"/>
          </a:p>
        </p:txBody>
      </p:sp>
    </p:spTree>
    <p:extLst>
      <p:ext uri="{BB962C8B-B14F-4D97-AF65-F5344CB8AC3E}">
        <p14:creationId xmlns:p14="http://schemas.microsoft.com/office/powerpoint/2010/main" val="181361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5</a:t>
            </a:fld>
            <a:endParaRPr lang="en-GB"/>
          </a:p>
        </p:txBody>
      </p:sp>
    </p:spTree>
    <p:extLst>
      <p:ext uri="{BB962C8B-B14F-4D97-AF65-F5344CB8AC3E}">
        <p14:creationId xmlns:p14="http://schemas.microsoft.com/office/powerpoint/2010/main" val="33534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6</a:t>
            </a:fld>
            <a:endParaRPr lang="en-GB"/>
          </a:p>
        </p:txBody>
      </p:sp>
    </p:spTree>
    <p:extLst>
      <p:ext uri="{BB962C8B-B14F-4D97-AF65-F5344CB8AC3E}">
        <p14:creationId xmlns:p14="http://schemas.microsoft.com/office/powerpoint/2010/main" val="207291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7</a:t>
            </a:fld>
            <a:endParaRPr lang="en-GB"/>
          </a:p>
        </p:txBody>
      </p:sp>
    </p:spTree>
    <p:extLst>
      <p:ext uri="{BB962C8B-B14F-4D97-AF65-F5344CB8AC3E}">
        <p14:creationId xmlns:p14="http://schemas.microsoft.com/office/powerpoint/2010/main" val="89075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9</a:t>
            </a:fld>
            <a:endParaRPr lang="en-GB"/>
          </a:p>
        </p:txBody>
      </p:sp>
    </p:spTree>
    <p:extLst>
      <p:ext uri="{BB962C8B-B14F-4D97-AF65-F5344CB8AC3E}">
        <p14:creationId xmlns:p14="http://schemas.microsoft.com/office/powerpoint/2010/main" val="246050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10</a:t>
            </a:fld>
            <a:endParaRPr lang="en-GB"/>
          </a:p>
        </p:txBody>
      </p:sp>
    </p:spTree>
    <p:extLst>
      <p:ext uri="{BB962C8B-B14F-4D97-AF65-F5344CB8AC3E}">
        <p14:creationId xmlns:p14="http://schemas.microsoft.com/office/powerpoint/2010/main" val="317994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11</a:t>
            </a:fld>
            <a:endParaRPr lang="en-GB"/>
          </a:p>
        </p:txBody>
      </p:sp>
    </p:spTree>
    <p:extLst>
      <p:ext uri="{BB962C8B-B14F-4D97-AF65-F5344CB8AC3E}">
        <p14:creationId xmlns:p14="http://schemas.microsoft.com/office/powerpoint/2010/main" val="242723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15</a:t>
            </a:fld>
            <a:endParaRPr lang="en-GB"/>
          </a:p>
        </p:txBody>
      </p:sp>
    </p:spTree>
    <p:extLst>
      <p:ext uri="{BB962C8B-B14F-4D97-AF65-F5344CB8AC3E}">
        <p14:creationId xmlns:p14="http://schemas.microsoft.com/office/powerpoint/2010/main" val="361232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B39DD2-D4FB-4175-9E3F-3F18597EFB36}" type="slidenum">
              <a:rPr lang="en-GB" smtClean="0"/>
              <a:pPr/>
              <a:t>16</a:t>
            </a:fld>
            <a:endParaRPr lang="en-GB"/>
          </a:p>
        </p:txBody>
      </p:sp>
    </p:spTree>
    <p:extLst>
      <p:ext uri="{BB962C8B-B14F-4D97-AF65-F5344CB8AC3E}">
        <p14:creationId xmlns:p14="http://schemas.microsoft.com/office/powerpoint/2010/main" val="167307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4AB073-0882-7E92-C177-8186CC245035}"/>
              </a:ext>
            </a:extLst>
          </p:cNvPr>
          <p:cNvSpPr>
            <a:spLocks noGrp="1"/>
          </p:cNvSpPr>
          <p:nvPr>
            <p:ph type="sldNum" sz="quarter" idx="10"/>
          </p:nvPr>
        </p:nvSpPr>
        <p:spPr/>
        <p:txBody>
          <a:bodyPr/>
          <a:lstStyle>
            <a:lvl1pPr>
              <a:defRPr>
                <a:latin typeface="HK Grotesk" pitchFamily="50" charset="0"/>
              </a:defRPr>
            </a:lvl1pPr>
          </a:lstStyle>
          <a:p>
            <a:pPr>
              <a:defRPr/>
            </a:pPr>
            <a:r>
              <a:rPr lang="en-US">
                <a:solidFill>
                  <a:srgbClr val="555555"/>
                </a:solidFill>
              </a:rPr>
              <a:t> </a:t>
            </a:r>
          </a:p>
        </p:txBody>
      </p:sp>
      <p:sp>
        <p:nvSpPr>
          <p:cNvPr id="10" name="Picture Placeholder 16">
            <a:extLst>
              <a:ext uri="{FF2B5EF4-FFF2-40B4-BE49-F238E27FC236}">
                <a16:creationId xmlns:a16="http://schemas.microsoft.com/office/drawing/2014/main" id="{276FF449-30E2-CB20-C474-95EFC471DD8A}"/>
              </a:ext>
            </a:extLst>
          </p:cNvPr>
          <p:cNvSpPr>
            <a:spLocks noGrp="1"/>
          </p:cNvSpPr>
          <p:nvPr>
            <p:ph type="pic" sz="quarter" idx="11"/>
          </p:nvPr>
        </p:nvSpPr>
        <p:spPr>
          <a:xfrm>
            <a:off x="1393795"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1" name="Picture Placeholder 16">
            <a:extLst>
              <a:ext uri="{FF2B5EF4-FFF2-40B4-BE49-F238E27FC236}">
                <a16:creationId xmlns:a16="http://schemas.microsoft.com/office/drawing/2014/main" id="{986E0957-6B06-F1F4-41E8-7867221D3AAA}"/>
              </a:ext>
            </a:extLst>
          </p:cNvPr>
          <p:cNvSpPr>
            <a:spLocks noGrp="1"/>
          </p:cNvSpPr>
          <p:nvPr>
            <p:ph type="pic" sz="quarter" idx="12"/>
          </p:nvPr>
        </p:nvSpPr>
        <p:spPr>
          <a:xfrm>
            <a:off x="5041203"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2" name="Picture Placeholder 16">
            <a:extLst>
              <a:ext uri="{FF2B5EF4-FFF2-40B4-BE49-F238E27FC236}">
                <a16:creationId xmlns:a16="http://schemas.microsoft.com/office/drawing/2014/main" id="{F4BCBEBF-BFD9-86D6-82A4-48E56E3EBEA3}"/>
              </a:ext>
            </a:extLst>
          </p:cNvPr>
          <p:cNvSpPr>
            <a:spLocks noGrp="1"/>
          </p:cNvSpPr>
          <p:nvPr>
            <p:ph type="pic" sz="quarter" idx="13"/>
          </p:nvPr>
        </p:nvSpPr>
        <p:spPr>
          <a:xfrm>
            <a:off x="8688538" y="1941974"/>
            <a:ext cx="1873188" cy="1872000"/>
          </a:xfrm>
          <a:prstGeom prst="ellipse">
            <a:avLst/>
          </a:prstGeom>
          <a:solidFill>
            <a:schemeClr val="tx1"/>
          </a:solidFill>
        </p:spPr>
        <p:txBody>
          <a:bodyPr/>
          <a:lstStyle>
            <a:lvl1pPr>
              <a:defRPr sz="1800">
                <a:solidFill>
                  <a:schemeClr val="bg1"/>
                </a:solidFill>
                <a:latin typeface="HK Grotesk" pitchFamily="50" charset="0"/>
              </a:defRPr>
            </a:lvl1pPr>
          </a:lstStyle>
          <a:p>
            <a:r>
              <a:rPr lang="en-US"/>
              <a:t>Click icon to add picture</a:t>
            </a:r>
            <a:endParaRPr lang="en-GB"/>
          </a:p>
        </p:txBody>
      </p:sp>
      <p:sp>
        <p:nvSpPr>
          <p:cNvPr id="14" name="Text Placeholder 12">
            <a:extLst>
              <a:ext uri="{FF2B5EF4-FFF2-40B4-BE49-F238E27FC236}">
                <a16:creationId xmlns:a16="http://schemas.microsoft.com/office/drawing/2014/main" id="{515B4A53-BD3C-72DD-D110-2A8E9FBC2D01}"/>
              </a:ext>
            </a:extLst>
          </p:cNvPr>
          <p:cNvSpPr>
            <a:spLocks noGrp="1"/>
          </p:cNvSpPr>
          <p:nvPr>
            <p:ph type="body" sz="quarter" idx="14" hasCustomPrompt="1"/>
          </p:nvPr>
        </p:nvSpPr>
        <p:spPr>
          <a:xfrm>
            <a:off x="920304"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15" name="Text Placeholder 12">
            <a:extLst>
              <a:ext uri="{FF2B5EF4-FFF2-40B4-BE49-F238E27FC236}">
                <a16:creationId xmlns:a16="http://schemas.microsoft.com/office/drawing/2014/main" id="{9EED05FB-0B9B-1D5C-50D0-689EA3E77983}"/>
              </a:ext>
            </a:extLst>
          </p:cNvPr>
          <p:cNvSpPr>
            <a:spLocks noGrp="1"/>
          </p:cNvSpPr>
          <p:nvPr>
            <p:ph type="body" sz="quarter" idx="15" hasCustomPrompt="1"/>
          </p:nvPr>
        </p:nvSpPr>
        <p:spPr>
          <a:xfrm>
            <a:off x="920304"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16" name="Text Placeholder 12">
            <a:extLst>
              <a:ext uri="{FF2B5EF4-FFF2-40B4-BE49-F238E27FC236}">
                <a16:creationId xmlns:a16="http://schemas.microsoft.com/office/drawing/2014/main" id="{1E0618DF-017B-6C8A-B9D1-AE3E9760722F}"/>
              </a:ext>
            </a:extLst>
          </p:cNvPr>
          <p:cNvSpPr>
            <a:spLocks noGrp="1"/>
          </p:cNvSpPr>
          <p:nvPr>
            <p:ph type="body" sz="quarter" idx="16" hasCustomPrompt="1"/>
          </p:nvPr>
        </p:nvSpPr>
        <p:spPr>
          <a:xfrm>
            <a:off x="539689" y="4701103"/>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17" name="Text Placeholder 12">
            <a:extLst>
              <a:ext uri="{FF2B5EF4-FFF2-40B4-BE49-F238E27FC236}">
                <a16:creationId xmlns:a16="http://schemas.microsoft.com/office/drawing/2014/main" id="{AC0275B6-E892-7028-9B37-10C85C9B73CA}"/>
              </a:ext>
            </a:extLst>
          </p:cNvPr>
          <p:cNvSpPr>
            <a:spLocks noGrp="1"/>
          </p:cNvSpPr>
          <p:nvPr>
            <p:ph type="body" sz="quarter" idx="17" hasCustomPrompt="1"/>
          </p:nvPr>
        </p:nvSpPr>
        <p:spPr>
          <a:xfrm>
            <a:off x="4617672"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18" name="Text Placeholder 12">
            <a:extLst>
              <a:ext uri="{FF2B5EF4-FFF2-40B4-BE49-F238E27FC236}">
                <a16:creationId xmlns:a16="http://schemas.microsoft.com/office/drawing/2014/main" id="{2EF8FD6D-7A31-A263-914A-43B6DBE239C4}"/>
              </a:ext>
            </a:extLst>
          </p:cNvPr>
          <p:cNvSpPr>
            <a:spLocks noGrp="1"/>
          </p:cNvSpPr>
          <p:nvPr>
            <p:ph type="body" sz="quarter" idx="18" hasCustomPrompt="1"/>
          </p:nvPr>
        </p:nvSpPr>
        <p:spPr>
          <a:xfrm>
            <a:off x="4617672"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20" name="Text Placeholder 12">
            <a:extLst>
              <a:ext uri="{FF2B5EF4-FFF2-40B4-BE49-F238E27FC236}">
                <a16:creationId xmlns:a16="http://schemas.microsoft.com/office/drawing/2014/main" id="{3392E54E-5E16-9DBC-8FE8-7206703D1D71}"/>
              </a:ext>
            </a:extLst>
          </p:cNvPr>
          <p:cNvSpPr>
            <a:spLocks noGrp="1"/>
          </p:cNvSpPr>
          <p:nvPr>
            <p:ph type="body" sz="quarter" idx="20" hasCustomPrompt="1"/>
          </p:nvPr>
        </p:nvSpPr>
        <p:spPr>
          <a:xfrm>
            <a:off x="8315040" y="4062804"/>
            <a:ext cx="2820317" cy="388155"/>
          </a:xfrm>
          <a:prstGeom prst="rect">
            <a:avLst/>
          </a:prstGeom>
        </p:spPr>
        <p:txBody>
          <a:bodyPr/>
          <a:lstStyle>
            <a:lvl1pPr marL="0" indent="0" algn="ctr">
              <a:buNone/>
              <a:defRPr sz="2000" b="1">
                <a:solidFill>
                  <a:schemeClr val="tx2"/>
                </a:solidFill>
                <a:latin typeface="HK Grotesk" pitchFamily="50" charset="0"/>
              </a:defRPr>
            </a:lvl1pPr>
          </a:lstStyle>
          <a:p>
            <a:pPr lvl="0"/>
            <a:r>
              <a:rPr lang="en-GB"/>
              <a:t>NAME</a:t>
            </a:r>
          </a:p>
        </p:txBody>
      </p:sp>
      <p:sp>
        <p:nvSpPr>
          <p:cNvPr id="21" name="Text Placeholder 12">
            <a:extLst>
              <a:ext uri="{FF2B5EF4-FFF2-40B4-BE49-F238E27FC236}">
                <a16:creationId xmlns:a16="http://schemas.microsoft.com/office/drawing/2014/main" id="{280F7776-515E-68B0-F608-52BA742610BD}"/>
              </a:ext>
            </a:extLst>
          </p:cNvPr>
          <p:cNvSpPr>
            <a:spLocks noGrp="1"/>
          </p:cNvSpPr>
          <p:nvPr>
            <p:ph type="body" sz="quarter" idx="21" hasCustomPrompt="1"/>
          </p:nvPr>
        </p:nvSpPr>
        <p:spPr>
          <a:xfrm>
            <a:off x="8315040" y="4389308"/>
            <a:ext cx="2820317" cy="364003"/>
          </a:xfrm>
          <a:prstGeom prst="rect">
            <a:avLst/>
          </a:prstGeom>
        </p:spPr>
        <p:txBody>
          <a:bodyPr/>
          <a:lstStyle>
            <a:lvl1pPr marL="0" indent="0" algn="ctr">
              <a:buNone/>
              <a:defRPr sz="1600">
                <a:solidFill>
                  <a:schemeClr val="tx1"/>
                </a:solidFill>
                <a:latin typeface="HK Grotesk" pitchFamily="50" charset="0"/>
              </a:defRPr>
            </a:lvl1pPr>
          </a:lstStyle>
          <a:p>
            <a:pPr lvl="0"/>
            <a:r>
              <a:rPr lang="en-GB"/>
              <a:t>Job title</a:t>
            </a:r>
          </a:p>
        </p:txBody>
      </p:sp>
      <p:sp>
        <p:nvSpPr>
          <p:cNvPr id="23" name="Text Placeholder 12">
            <a:extLst>
              <a:ext uri="{FF2B5EF4-FFF2-40B4-BE49-F238E27FC236}">
                <a16:creationId xmlns:a16="http://schemas.microsoft.com/office/drawing/2014/main" id="{4C327D3F-1EBB-F29F-4038-444BC33A4BA7}"/>
              </a:ext>
            </a:extLst>
          </p:cNvPr>
          <p:cNvSpPr>
            <a:spLocks noGrp="1"/>
          </p:cNvSpPr>
          <p:nvPr>
            <p:ph type="body" sz="quarter" idx="22" hasCustomPrompt="1"/>
          </p:nvPr>
        </p:nvSpPr>
        <p:spPr>
          <a:xfrm>
            <a:off x="4227605" y="4691661"/>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24" name="Text Placeholder 12">
            <a:extLst>
              <a:ext uri="{FF2B5EF4-FFF2-40B4-BE49-F238E27FC236}">
                <a16:creationId xmlns:a16="http://schemas.microsoft.com/office/drawing/2014/main" id="{0DC0C6EC-7CE0-F884-40EA-F324A390AC7E}"/>
              </a:ext>
            </a:extLst>
          </p:cNvPr>
          <p:cNvSpPr>
            <a:spLocks noGrp="1"/>
          </p:cNvSpPr>
          <p:nvPr>
            <p:ph type="body" sz="quarter" idx="23" hasCustomPrompt="1"/>
          </p:nvPr>
        </p:nvSpPr>
        <p:spPr>
          <a:xfrm>
            <a:off x="7899153" y="4691660"/>
            <a:ext cx="3619499" cy="388155"/>
          </a:xfrm>
          <a:prstGeom prst="rect">
            <a:avLst/>
          </a:prstGeom>
        </p:spPr>
        <p:txBody>
          <a:bodyPr/>
          <a:lstStyle>
            <a:lvl1pPr marL="0" indent="0" algn="ctr">
              <a:buNone/>
              <a:defRPr sz="1600">
                <a:solidFill>
                  <a:schemeClr val="bg1">
                    <a:lumMod val="50000"/>
                  </a:schemeClr>
                </a:solidFill>
                <a:latin typeface="HK Grotesk" pitchFamily="50" charset="0"/>
              </a:defRPr>
            </a:lvl1pPr>
          </a:lstStyle>
          <a:p>
            <a:pPr lvl="0"/>
            <a:r>
              <a:rPr lang="en-GB"/>
              <a:t>Example.example@nielseniq.com</a:t>
            </a:r>
          </a:p>
        </p:txBody>
      </p:sp>
      <p:sp>
        <p:nvSpPr>
          <p:cNvPr id="25" name="TextBox 24">
            <a:extLst>
              <a:ext uri="{FF2B5EF4-FFF2-40B4-BE49-F238E27FC236}">
                <a16:creationId xmlns:a16="http://schemas.microsoft.com/office/drawing/2014/main" id="{7028A997-E345-B597-E498-E9BE7371213F}"/>
              </a:ext>
            </a:extLst>
          </p:cNvPr>
          <p:cNvSpPr txBox="1"/>
          <p:nvPr/>
        </p:nvSpPr>
        <p:spPr>
          <a:xfrm>
            <a:off x="3047011" y="1046812"/>
            <a:ext cx="6097978" cy="646331"/>
          </a:xfrm>
          <a:prstGeom prst="rect">
            <a:avLst/>
          </a:prstGeom>
          <a:noFill/>
        </p:spPr>
        <p:txBody>
          <a:bodyPr wrap="square">
            <a:spAutoFit/>
          </a:bodyPr>
          <a:lstStyle/>
          <a:p>
            <a:pPr algn="ctr"/>
            <a:r>
              <a:rPr lang="en-GB" b="0" i="0">
                <a:solidFill>
                  <a:schemeClr val="tx2"/>
                </a:solidFill>
                <a:effectLst/>
                <a:latin typeface="HK Grotesk" pitchFamily="50" charset="0"/>
              </a:rPr>
              <a:t>To learn more or to speak to a member of the team, please feel free to get in touch:</a:t>
            </a:r>
            <a:endParaRPr lang="en-GB">
              <a:solidFill>
                <a:schemeClr val="tx2"/>
              </a:solidFill>
              <a:latin typeface="HK Grotesk" pitchFamily="50" charset="0"/>
            </a:endParaRPr>
          </a:p>
        </p:txBody>
      </p:sp>
      <p:sp>
        <p:nvSpPr>
          <p:cNvPr id="26" name="Title 1">
            <a:extLst>
              <a:ext uri="{FF2B5EF4-FFF2-40B4-BE49-F238E27FC236}">
                <a16:creationId xmlns:a16="http://schemas.microsoft.com/office/drawing/2014/main" id="{2B4CDA8F-7357-54E8-74CF-23AE77D0F0EA}"/>
              </a:ext>
            </a:extLst>
          </p:cNvPr>
          <p:cNvSpPr txBox="1">
            <a:spLocks/>
          </p:cNvSpPr>
          <p:nvPr/>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chemeClr val="tx2"/>
                </a:solidFill>
                <a:latin typeface="HK Grotesk SemiBold" pitchFamily="50" charset="0"/>
              </a:rPr>
              <a:t>Contact Us</a:t>
            </a:r>
          </a:p>
        </p:txBody>
      </p:sp>
      <p:pic>
        <p:nvPicPr>
          <p:cNvPr id="2" name="Picture 1" descr="A close up of a logo&#10;&#10;Description automatically generated with low confidence">
            <a:extLst>
              <a:ext uri="{FF2B5EF4-FFF2-40B4-BE49-F238E27FC236}">
                <a16:creationId xmlns:a16="http://schemas.microsoft.com/office/drawing/2014/main" id="{28DAA8E4-C5CD-05A2-6A72-EB2B9C84B3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1022" y="5826467"/>
            <a:ext cx="1428669" cy="714335"/>
          </a:xfrm>
          <a:prstGeom prst="rect">
            <a:avLst/>
          </a:prstGeom>
        </p:spPr>
      </p:pic>
      <p:sp>
        <p:nvSpPr>
          <p:cNvPr id="4" name="TextBox 3">
            <a:extLst>
              <a:ext uri="{FF2B5EF4-FFF2-40B4-BE49-F238E27FC236}">
                <a16:creationId xmlns:a16="http://schemas.microsoft.com/office/drawing/2014/main" id="{A027E5D8-BE47-13C8-FA57-87460758045F}"/>
              </a:ext>
            </a:extLst>
          </p:cNvPr>
          <p:cNvSpPr txBox="1"/>
          <p:nvPr/>
        </p:nvSpPr>
        <p:spPr>
          <a:xfrm>
            <a:off x="9866512" y="6657945"/>
            <a:ext cx="2458455"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55555">
                    <a:lumMod val="40000"/>
                    <a:lumOff val="60000"/>
                  </a:srgbClr>
                </a:solidFill>
                <a:effectLst/>
                <a:uLnTx/>
                <a:uFillTx/>
                <a:latin typeface="HK Grotesk" pitchFamily="50" charset="0"/>
                <a:ea typeface="+mn-ea"/>
                <a:cs typeface="+mn-cs"/>
              </a:rPr>
              <a:t>© 2023 Nielsen Consumer LLC. All Rights Reserved.</a:t>
            </a:r>
          </a:p>
        </p:txBody>
      </p:sp>
      <p:sp>
        <p:nvSpPr>
          <p:cNvPr id="5" name="TextBox 4">
            <a:extLst>
              <a:ext uri="{FF2B5EF4-FFF2-40B4-BE49-F238E27FC236}">
                <a16:creationId xmlns:a16="http://schemas.microsoft.com/office/drawing/2014/main" id="{343A6D3B-A36E-B311-B979-94EB5B37FC3F}"/>
              </a:ext>
            </a:extLst>
          </p:cNvPr>
          <p:cNvSpPr txBox="1"/>
          <p:nvPr userDrawn="1"/>
        </p:nvSpPr>
        <p:spPr>
          <a:xfrm>
            <a:off x="3047011" y="1046812"/>
            <a:ext cx="6097978" cy="646331"/>
          </a:xfrm>
          <a:prstGeom prst="rect">
            <a:avLst/>
          </a:prstGeom>
          <a:noFill/>
        </p:spPr>
        <p:txBody>
          <a:bodyPr wrap="square">
            <a:spAutoFit/>
          </a:bodyPr>
          <a:lstStyle/>
          <a:p>
            <a:pPr algn="ctr"/>
            <a:r>
              <a:rPr lang="en-GB" b="0" i="0">
                <a:solidFill>
                  <a:schemeClr val="tx2"/>
                </a:solidFill>
                <a:effectLst/>
                <a:latin typeface="HK Grotesk" pitchFamily="50" charset="0"/>
              </a:rPr>
              <a:t>To learn more or to speak to a member of the team, please feel free to get in touch:</a:t>
            </a:r>
            <a:endParaRPr lang="en-GB">
              <a:solidFill>
                <a:schemeClr val="tx2"/>
              </a:solidFill>
              <a:latin typeface="HK Grotesk" pitchFamily="50" charset="0"/>
            </a:endParaRPr>
          </a:p>
        </p:txBody>
      </p:sp>
      <p:sp>
        <p:nvSpPr>
          <p:cNvPr id="6" name="Title 1">
            <a:extLst>
              <a:ext uri="{FF2B5EF4-FFF2-40B4-BE49-F238E27FC236}">
                <a16:creationId xmlns:a16="http://schemas.microsoft.com/office/drawing/2014/main" id="{26FDD563-1E7C-83CB-4923-8F41EA00B939}"/>
              </a:ext>
            </a:extLst>
          </p:cNvPr>
          <p:cNvSpPr txBox="1">
            <a:spLocks/>
          </p:cNvSpPr>
          <p:nvPr userDrawn="1"/>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chemeClr val="tx2"/>
                </a:solidFill>
                <a:latin typeface="HK Grotesk SemiBold" pitchFamily="50" charset="0"/>
              </a:rPr>
              <a:t>Contact Us</a:t>
            </a:r>
          </a:p>
        </p:txBody>
      </p:sp>
      <p:sp>
        <p:nvSpPr>
          <p:cNvPr id="8" name="TextBox 7">
            <a:extLst>
              <a:ext uri="{FF2B5EF4-FFF2-40B4-BE49-F238E27FC236}">
                <a16:creationId xmlns:a16="http://schemas.microsoft.com/office/drawing/2014/main" id="{6B09A465-502E-6111-A149-E2119ABDE079}"/>
              </a:ext>
            </a:extLst>
          </p:cNvPr>
          <p:cNvSpPr txBox="1"/>
          <p:nvPr userDrawn="1"/>
        </p:nvSpPr>
        <p:spPr>
          <a:xfrm>
            <a:off x="9866512" y="6657945"/>
            <a:ext cx="2458455"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HK Grotesk" pitchFamily="50" charset="0"/>
                <a:ea typeface="+mn-ea"/>
                <a:cs typeface="+mn-cs"/>
              </a:rPr>
              <a:t>© 2023 Nielsen Consumer LLC. All Rights Reserved.</a:t>
            </a:r>
          </a:p>
        </p:txBody>
      </p:sp>
    </p:spTree>
    <p:extLst>
      <p:ext uri="{BB962C8B-B14F-4D97-AF65-F5344CB8AC3E}">
        <p14:creationId xmlns:p14="http://schemas.microsoft.com/office/powerpoint/2010/main" val="228577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5FEE44-7A06-1DEF-AB6C-61EF67883E6B}"/>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127B00EB-9EA7-2466-4E2E-EBBA2B6C3154}"/>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230C9C-4396-8CEB-EBE5-0F6FA4E9CC0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2" name="Straight Connector 1">
            <a:extLst>
              <a:ext uri="{FF2B5EF4-FFF2-40B4-BE49-F238E27FC236}">
                <a16:creationId xmlns:a16="http://schemas.microsoft.com/office/drawing/2014/main" id="{3A3012A8-4942-CBDB-641B-9DCA9DA90B5D}"/>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6580C0-21A5-F491-C385-6E910F21A736}"/>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9" name="Picture 8">
            <a:extLst>
              <a:ext uri="{FF2B5EF4-FFF2-40B4-BE49-F238E27FC236}">
                <a16:creationId xmlns:a16="http://schemas.microsoft.com/office/drawing/2014/main" id="{CAFA3E88-2EE5-AA2C-2D3A-F3E705B2F0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253228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ontent and title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8F88F4-971A-A6B1-1A27-9CE89013B620}"/>
              </a:ext>
            </a:extLst>
          </p:cNvPr>
          <p:cNvSpPr/>
          <p:nvPr/>
        </p:nvSpPr>
        <p:spPr>
          <a:xfrm>
            <a:off x="8189626"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K Grotesk" pitchFamily="50" charset="0"/>
              <a:ea typeface="+mn-ea"/>
              <a:cs typeface="+mn-cs"/>
            </a:endParaRP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353836" y="1738414"/>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7047229" y="6405888"/>
            <a:ext cx="901874" cy="365125"/>
          </a:xfrm>
        </p:spPr>
        <p:txBody>
          <a:bodyPr/>
          <a:lstStyle>
            <a:lvl1pPr>
              <a:defRPr>
                <a:latin typeface="HK Grotesk" pitchFamily="50" charset="0"/>
              </a:defRPr>
            </a:lvl1pPr>
          </a:lstStyle>
          <a:p>
            <a:pPr>
              <a:defRPr/>
            </a:pPr>
            <a:fld id="{403EF4E2-7A7A-0548-85F1-5479B7C9E1B2}" type="slidenum">
              <a:rPr lang="en-US" smtClean="0">
                <a:solidFill>
                  <a:srgbClr val="555555"/>
                </a:solidFill>
              </a:rPr>
              <a:pPr>
                <a:defRPr/>
              </a:pPr>
              <a:t>‹#›</a:t>
            </a:fld>
            <a:endParaRPr lang="en-US">
              <a:solidFill>
                <a:srgbClr val="555555"/>
              </a:solidFill>
            </a:endParaRPr>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8478185"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8478184" y="3515514"/>
            <a:ext cx="3503953" cy="436210"/>
          </a:xfrm>
        </p:spPr>
        <p:txBody>
          <a:bodyPr>
            <a:noAutofit/>
          </a:bodyPr>
          <a:lstStyle>
            <a:lvl1pPr marL="0" indent="0" algn="l">
              <a:spcBef>
                <a:spcPts val="0"/>
              </a:spcBef>
              <a:spcAft>
                <a:spcPts val="0"/>
              </a:spcAft>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353837" y="5923338"/>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p:nvSpPr>
        <p:spPr>
          <a:xfrm>
            <a:off x="4649787" y="6482756"/>
            <a:ext cx="2601238" cy="20005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55555">
                    <a:lumMod val="40000"/>
                    <a:lumOff val="60000"/>
                  </a:srgbClr>
                </a:solidFill>
                <a:effectLst/>
                <a:uLnTx/>
                <a:uFillTx/>
                <a:latin typeface="HK Grotesk" pitchFamily="50" charset="0"/>
                <a:ea typeface="+mn-ea"/>
                <a:cs typeface="+mn-cs"/>
              </a:rPr>
              <a:t>© 2023 Nielsen Consumer LLC. All Rights Reserved.</a:t>
            </a:r>
          </a:p>
        </p:txBody>
      </p:sp>
      <p:sp>
        <p:nvSpPr>
          <p:cNvPr id="11" name="Text Placeholder 6">
            <a:extLst>
              <a:ext uri="{FF2B5EF4-FFF2-40B4-BE49-F238E27FC236}">
                <a16:creationId xmlns:a16="http://schemas.microsoft.com/office/drawing/2014/main" id="{5E6A6D77-7650-66E5-0E9E-877932EDE1CE}"/>
              </a:ext>
            </a:extLst>
          </p:cNvPr>
          <p:cNvSpPr>
            <a:spLocks noGrp="1"/>
          </p:cNvSpPr>
          <p:nvPr>
            <p:ph type="body" sz="quarter" idx="19" hasCustomPrompt="1"/>
          </p:nvPr>
        </p:nvSpPr>
        <p:spPr>
          <a:xfrm>
            <a:off x="353836" y="970061"/>
            <a:ext cx="5537253" cy="436542"/>
          </a:xfrm>
        </p:spPr>
        <p:txBody>
          <a:bodyPr/>
          <a:lstStyle>
            <a:lvl1pPr marL="0" indent="0">
              <a:spcBef>
                <a:spcPts val="0"/>
              </a:spcBef>
              <a:spcAft>
                <a:spcPts val="0"/>
              </a:spcAft>
              <a:buNone/>
              <a:defRPr sz="1600" i="1"/>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a:t>
            </a:r>
          </a:p>
        </p:txBody>
      </p:sp>
      <p:sp>
        <p:nvSpPr>
          <p:cNvPr id="12" name="Text Placeholder 10">
            <a:extLst>
              <a:ext uri="{FF2B5EF4-FFF2-40B4-BE49-F238E27FC236}">
                <a16:creationId xmlns:a16="http://schemas.microsoft.com/office/drawing/2014/main" id="{4D4F1FFF-FD8A-8628-E84B-42A78C2F5210}"/>
              </a:ext>
            </a:extLst>
          </p:cNvPr>
          <p:cNvSpPr>
            <a:spLocks noGrp="1"/>
          </p:cNvSpPr>
          <p:nvPr>
            <p:ph type="body" sz="quarter" idx="21" hasCustomPrompt="1"/>
          </p:nvPr>
        </p:nvSpPr>
        <p:spPr>
          <a:xfrm>
            <a:off x="354013" y="533400"/>
            <a:ext cx="5537200" cy="436563"/>
          </a:xfrm>
        </p:spPr>
        <p:txBody>
          <a:bodyPr/>
          <a:lstStyle>
            <a:lvl1pPr marL="0" indent="0">
              <a:buNone/>
              <a:defRPr sz="2000">
                <a:solidFill>
                  <a:schemeClr val="tx1"/>
                </a:solidFill>
              </a:defRPr>
            </a:lvl1pPr>
          </a:lstStyle>
          <a:p>
            <a:pPr lvl="0"/>
            <a:r>
              <a:rPr lang="en-US"/>
              <a:t>Insert Title</a:t>
            </a:r>
            <a:endParaRPr lang="en-GB"/>
          </a:p>
        </p:txBody>
      </p:sp>
    </p:spTree>
    <p:extLst>
      <p:ext uri="{BB962C8B-B14F-4D97-AF65-F5344CB8AC3E}">
        <p14:creationId xmlns:p14="http://schemas.microsoft.com/office/powerpoint/2010/main" val="11778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ACT U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5DDB1-6B04-4541-A58E-637A189CAEEE}"/>
              </a:ext>
            </a:extLst>
          </p:cNvPr>
          <p:cNvSpPr txBox="1"/>
          <p:nvPr userDrawn="1"/>
        </p:nvSpPr>
        <p:spPr>
          <a:xfrm>
            <a:off x="3047010" y="1085033"/>
            <a:ext cx="6097978" cy="646331"/>
          </a:xfrm>
          <a:prstGeom prst="rect">
            <a:avLst/>
          </a:prstGeom>
          <a:noFill/>
        </p:spPr>
        <p:txBody>
          <a:bodyPr wrap="square">
            <a:spAutoFit/>
          </a:bodyPr>
          <a:lstStyle/>
          <a:p>
            <a:pPr algn="ctr"/>
            <a:r>
              <a:rPr lang="en-GB" b="0" i="0">
                <a:solidFill>
                  <a:srgbClr val="6E818A"/>
                </a:solidFill>
                <a:effectLst/>
              </a:rPr>
              <a:t>To learn more or to speak to a member of the team, please feel free to get in touch:</a:t>
            </a:r>
            <a:endParaRPr lang="en-GB">
              <a:solidFill>
                <a:srgbClr val="6E818A"/>
              </a:solidFill>
            </a:endParaRPr>
          </a:p>
        </p:txBody>
      </p:sp>
      <p:sp>
        <p:nvSpPr>
          <p:cNvPr id="6" name="Oval 5">
            <a:extLst>
              <a:ext uri="{FF2B5EF4-FFF2-40B4-BE49-F238E27FC236}">
                <a16:creationId xmlns:a16="http://schemas.microsoft.com/office/drawing/2014/main" id="{A6B76197-9E77-4CBB-AB70-50DCDFDCE4FD}"/>
              </a:ext>
            </a:extLst>
          </p:cNvPr>
          <p:cNvSpPr/>
          <p:nvPr/>
        </p:nvSpPr>
        <p:spPr>
          <a:xfrm rot="3340590">
            <a:off x="1315765"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chemeClr val="tx2"/>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53CF1AA-FE3E-4DED-BFC5-C7284282862F}"/>
              </a:ext>
            </a:extLst>
          </p:cNvPr>
          <p:cNvSpPr/>
          <p:nvPr/>
        </p:nvSpPr>
        <p:spPr>
          <a:xfrm rot="3340590">
            <a:off x="4963100"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rgbClr val="EA1D76"/>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941AF86-BEDC-4DF1-87AB-349C9FD4BF74}"/>
              </a:ext>
            </a:extLst>
          </p:cNvPr>
          <p:cNvSpPr/>
          <p:nvPr/>
        </p:nvSpPr>
        <p:spPr>
          <a:xfrm rot="3340590">
            <a:off x="8610435" y="1909070"/>
            <a:ext cx="2029395" cy="2029395"/>
          </a:xfrm>
          <a:custGeom>
            <a:avLst/>
            <a:gdLst>
              <a:gd name="connsiteX0" fmla="*/ 0 w 2029395"/>
              <a:gd name="connsiteY0" fmla="*/ 1014698 h 2029395"/>
              <a:gd name="connsiteX1" fmla="*/ 1014698 w 2029395"/>
              <a:gd name="connsiteY1" fmla="*/ 0 h 2029395"/>
              <a:gd name="connsiteX2" fmla="*/ 2029396 w 2029395"/>
              <a:gd name="connsiteY2" fmla="*/ 1014698 h 2029395"/>
              <a:gd name="connsiteX3" fmla="*/ 1014698 w 2029395"/>
              <a:gd name="connsiteY3" fmla="*/ 2029396 h 2029395"/>
              <a:gd name="connsiteX4" fmla="*/ 0 w 2029395"/>
              <a:gd name="connsiteY4" fmla="*/ 1014698 h 20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95" h="2029395" extrusionOk="0">
                <a:moveTo>
                  <a:pt x="0" y="1014698"/>
                </a:moveTo>
                <a:cubicBezTo>
                  <a:pt x="-30115" y="395708"/>
                  <a:pt x="449262" y="5388"/>
                  <a:pt x="1014698" y="0"/>
                </a:cubicBezTo>
                <a:cubicBezTo>
                  <a:pt x="1659863" y="51030"/>
                  <a:pt x="2005661" y="409251"/>
                  <a:pt x="2029396" y="1014698"/>
                </a:cubicBezTo>
                <a:cubicBezTo>
                  <a:pt x="1978190" y="1564341"/>
                  <a:pt x="1579257" y="1996094"/>
                  <a:pt x="1014698" y="2029396"/>
                </a:cubicBezTo>
                <a:cubicBezTo>
                  <a:pt x="431935" y="1998575"/>
                  <a:pt x="12343" y="1558202"/>
                  <a:pt x="0" y="1014698"/>
                </a:cubicBezTo>
                <a:close/>
              </a:path>
            </a:pathLst>
          </a:custGeom>
          <a:noFill/>
          <a:ln w="19050">
            <a:solidFill>
              <a:schemeClr val="bg2"/>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41D976F5-3AC5-461B-A5D8-C2991210D4F3}"/>
              </a:ext>
            </a:extLst>
          </p:cNvPr>
          <p:cNvSpPr>
            <a:spLocks noGrp="1"/>
          </p:cNvSpPr>
          <p:nvPr>
            <p:ph type="pic" sz="quarter" idx="10"/>
          </p:nvPr>
        </p:nvSpPr>
        <p:spPr>
          <a:xfrm>
            <a:off x="1393795" y="1954483"/>
            <a:ext cx="1873188" cy="1918787"/>
          </a:xfrm>
          <a:prstGeom prst="ellipse">
            <a:avLst/>
          </a:prstGeom>
        </p:spPr>
        <p:txBody>
          <a:bodyPr/>
          <a:lstStyle/>
          <a:p>
            <a:endParaRPr lang="en-GB"/>
          </a:p>
        </p:txBody>
      </p:sp>
      <p:sp>
        <p:nvSpPr>
          <p:cNvPr id="18" name="Picture Placeholder 16">
            <a:extLst>
              <a:ext uri="{FF2B5EF4-FFF2-40B4-BE49-F238E27FC236}">
                <a16:creationId xmlns:a16="http://schemas.microsoft.com/office/drawing/2014/main" id="{E238E85B-009A-4025-B047-3704E6F66099}"/>
              </a:ext>
            </a:extLst>
          </p:cNvPr>
          <p:cNvSpPr>
            <a:spLocks noGrp="1"/>
          </p:cNvSpPr>
          <p:nvPr>
            <p:ph type="pic" sz="quarter" idx="11"/>
          </p:nvPr>
        </p:nvSpPr>
        <p:spPr>
          <a:xfrm>
            <a:off x="5041203" y="1929465"/>
            <a:ext cx="1873188" cy="1918787"/>
          </a:xfrm>
          <a:prstGeom prst="ellipse">
            <a:avLst/>
          </a:prstGeom>
        </p:spPr>
        <p:txBody>
          <a:bodyPr/>
          <a:lstStyle/>
          <a:p>
            <a:endParaRPr lang="en-GB"/>
          </a:p>
        </p:txBody>
      </p:sp>
      <p:sp>
        <p:nvSpPr>
          <p:cNvPr id="19" name="Picture Placeholder 16">
            <a:extLst>
              <a:ext uri="{FF2B5EF4-FFF2-40B4-BE49-F238E27FC236}">
                <a16:creationId xmlns:a16="http://schemas.microsoft.com/office/drawing/2014/main" id="{66449087-80DA-4342-B2FB-35BF7D1EDFC8}"/>
              </a:ext>
            </a:extLst>
          </p:cNvPr>
          <p:cNvSpPr>
            <a:spLocks noGrp="1"/>
          </p:cNvSpPr>
          <p:nvPr>
            <p:ph type="pic" sz="quarter" idx="12"/>
          </p:nvPr>
        </p:nvSpPr>
        <p:spPr>
          <a:xfrm>
            <a:off x="8688538" y="1954482"/>
            <a:ext cx="1873188" cy="1918787"/>
          </a:xfrm>
          <a:prstGeom prst="ellipse">
            <a:avLst/>
          </a:prstGeom>
        </p:spPr>
        <p:txBody>
          <a:bodyPr/>
          <a:lstStyle/>
          <a:p>
            <a:endParaRPr lang="en-GB"/>
          </a:p>
        </p:txBody>
      </p:sp>
      <p:sp>
        <p:nvSpPr>
          <p:cNvPr id="20" name="Title 1">
            <a:extLst>
              <a:ext uri="{FF2B5EF4-FFF2-40B4-BE49-F238E27FC236}">
                <a16:creationId xmlns:a16="http://schemas.microsoft.com/office/drawing/2014/main" id="{3D43741B-D331-48BB-8AD7-99FE6143F5E3}"/>
              </a:ext>
            </a:extLst>
          </p:cNvPr>
          <p:cNvSpPr txBox="1">
            <a:spLocks/>
          </p:cNvSpPr>
          <p:nvPr userDrawn="1"/>
        </p:nvSpPr>
        <p:spPr>
          <a:xfrm>
            <a:off x="1069035" y="57617"/>
            <a:ext cx="1001283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3600">
                <a:solidFill>
                  <a:srgbClr val="0F1B33"/>
                </a:solidFill>
              </a:rPr>
              <a:t>Contact Us</a:t>
            </a:r>
          </a:p>
        </p:txBody>
      </p:sp>
      <p:sp>
        <p:nvSpPr>
          <p:cNvPr id="13" name="Text Placeholder 12">
            <a:extLst>
              <a:ext uri="{FF2B5EF4-FFF2-40B4-BE49-F238E27FC236}">
                <a16:creationId xmlns:a16="http://schemas.microsoft.com/office/drawing/2014/main" id="{D3E724D9-47C6-4D7D-BA2D-95AFC6D53068}"/>
              </a:ext>
            </a:extLst>
          </p:cNvPr>
          <p:cNvSpPr>
            <a:spLocks noGrp="1"/>
          </p:cNvSpPr>
          <p:nvPr>
            <p:ph type="body" sz="quarter" idx="13" hasCustomPrompt="1"/>
          </p:nvPr>
        </p:nvSpPr>
        <p:spPr>
          <a:xfrm>
            <a:off x="920304"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21" name="Text Placeholder 12">
            <a:extLst>
              <a:ext uri="{FF2B5EF4-FFF2-40B4-BE49-F238E27FC236}">
                <a16:creationId xmlns:a16="http://schemas.microsoft.com/office/drawing/2014/main" id="{6BD89190-3C83-41F5-A4C6-54B29CE1ABC6}"/>
              </a:ext>
            </a:extLst>
          </p:cNvPr>
          <p:cNvSpPr>
            <a:spLocks noGrp="1"/>
          </p:cNvSpPr>
          <p:nvPr>
            <p:ph type="body" sz="quarter" idx="14" hasCustomPrompt="1"/>
          </p:nvPr>
        </p:nvSpPr>
        <p:spPr>
          <a:xfrm>
            <a:off x="920304"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22" name="Text Placeholder 12">
            <a:extLst>
              <a:ext uri="{FF2B5EF4-FFF2-40B4-BE49-F238E27FC236}">
                <a16:creationId xmlns:a16="http://schemas.microsoft.com/office/drawing/2014/main" id="{53E618AF-B4FE-42C6-9D62-7A43311F647C}"/>
              </a:ext>
            </a:extLst>
          </p:cNvPr>
          <p:cNvSpPr>
            <a:spLocks noGrp="1"/>
          </p:cNvSpPr>
          <p:nvPr>
            <p:ph type="body" sz="quarter" idx="15" hasCustomPrompt="1"/>
          </p:nvPr>
        </p:nvSpPr>
        <p:spPr>
          <a:xfrm>
            <a:off x="530164"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sp>
        <p:nvSpPr>
          <p:cNvPr id="23" name="Text Placeholder 12">
            <a:extLst>
              <a:ext uri="{FF2B5EF4-FFF2-40B4-BE49-F238E27FC236}">
                <a16:creationId xmlns:a16="http://schemas.microsoft.com/office/drawing/2014/main" id="{7FC33AC6-490D-4644-80F4-4973B4F6967A}"/>
              </a:ext>
            </a:extLst>
          </p:cNvPr>
          <p:cNvSpPr>
            <a:spLocks noGrp="1"/>
          </p:cNvSpPr>
          <p:nvPr>
            <p:ph type="body" sz="quarter" idx="16" hasCustomPrompt="1"/>
          </p:nvPr>
        </p:nvSpPr>
        <p:spPr>
          <a:xfrm>
            <a:off x="4617672"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24" name="Text Placeholder 12">
            <a:extLst>
              <a:ext uri="{FF2B5EF4-FFF2-40B4-BE49-F238E27FC236}">
                <a16:creationId xmlns:a16="http://schemas.microsoft.com/office/drawing/2014/main" id="{6E015E9F-4DE7-42E7-8704-D85C028D46A8}"/>
              </a:ext>
            </a:extLst>
          </p:cNvPr>
          <p:cNvSpPr>
            <a:spLocks noGrp="1"/>
          </p:cNvSpPr>
          <p:nvPr>
            <p:ph type="body" sz="quarter" idx="17" hasCustomPrompt="1"/>
          </p:nvPr>
        </p:nvSpPr>
        <p:spPr>
          <a:xfrm>
            <a:off x="4617672"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25" name="Text Placeholder 12">
            <a:extLst>
              <a:ext uri="{FF2B5EF4-FFF2-40B4-BE49-F238E27FC236}">
                <a16:creationId xmlns:a16="http://schemas.microsoft.com/office/drawing/2014/main" id="{1FB9973B-F6CB-4C83-84A6-95AEAB63C780}"/>
              </a:ext>
            </a:extLst>
          </p:cNvPr>
          <p:cNvSpPr>
            <a:spLocks noGrp="1"/>
          </p:cNvSpPr>
          <p:nvPr>
            <p:ph type="body" sz="quarter" idx="18" hasCustomPrompt="1"/>
          </p:nvPr>
        </p:nvSpPr>
        <p:spPr>
          <a:xfrm>
            <a:off x="4227532"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sp>
        <p:nvSpPr>
          <p:cNvPr id="29" name="Text Placeholder 12">
            <a:extLst>
              <a:ext uri="{FF2B5EF4-FFF2-40B4-BE49-F238E27FC236}">
                <a16:creationId xmlns:a16="http://schemas.microsoft.com/office/drawing/2014/main" id="{474FB039-D9B7-44D7-B0B1-B39BB6F2FCFA}"/>
              </a:ext>
            </a:extLst>
          </p:cNvPr>
          <p:cNvSpPr>
            <a:spLocks noGrp="1"/>
          </p:cNvSpPr>
          <p:nvPr>
            <p:ph type="body" sz="quarter" idx="19" hasCustomPrompt="1"/>
          </p:nvPr>
        </p:nvSpPr>
        <p:spPr>
          <a:xfrm>
            <a:off x="8315040" y="4062804"/>
            <a:ext cx="2820317" cy="388155"/>
          </a:xfrm>
          <a:prstGeom prst="rect">
            <a:avLst/>
          </a:prstGeom>
        </p:spPr>
        <p:txBody>
          <a:bodyPr/>
          <a:lstStyle>
            <a:lvl1pPr marL="0" indent="0" algn="ctr">
              <a:buNone/>
              <a:defRPr sz="2400">
                <a:solidFill>
                  <a:schemeClr val="tx2"/>
                </a:solidFill>
                <a:latin typeface="+mj-lt"/>
              </a:defRPr>
            </a:lvl1pPr>
          </a:lstStyle>
          <a:p>
            <a:pPr lvl="0"/>
            <a:r>
              <a:rPr lang="en-GB"/>
              <a:t>NAME</a:t>
            </a:r>
          </a:p>
        </p:txBody>
      </p:sp>
      <p:sp>
        <p:nvSpPr>
          <p:cNvPr id="30" name="Text Placeholder 12">
            <a:extLst>
              <a:ext uri="{FF2B5EF4-FFF2-40B4-BE49-F238E27FC236}">
                <a16:creationId xmlns:a16="http://schemas.microsoft.com/office/drawing/2014/main" id="{2E70E894-ADD0-4A3B-B2B1-35D028F0499B}"/>
              </a:ext>
            </a:extLst>
          </p:cNvPr>
          <p:cNvSpPr>
            <a:spLocks noGrp="1"/>
          </p:cNvSpPr>
          <p:nvPr>
            <p:ph type="body" sz="quarter" idx="20" hasCustomPrompt="1"/>
          </p:nvPr>
        </p:nvSpPr>
        <p:spPr>
          <a:xfrm>
            <a:off x="8315040" y="4523460"/>
            <a:ext cx="2820317" cy="364003"/>
          </a:xfrm>
          <a:prstGeom prst="rect">
            <a:avLst/>
          </a:prstGeom>
        </p:spPr>
        <p:txBody>
          <a:bodyPr/>
          <a:lstStyle>
            <a:lvl1pPr marL="0" indent="0" algn="ctr">
              <a:buNone/>
              <a:defRPr sz="2000">
                <a:solidFill>
                  <a:schemeClr val="tx1"/>
                </a:solidFill>
                <a:latin typeface="+mj-lt"/>
              </a:defRPr>
            </a:lvl1pPr>
          </a:lstStyle>
          <a:p>
            <a:pPr lvl="0"/>
            <a:r>
              <a:rPr lang="en-GB"/>
              <a:t>Job title</a:t>
            </a:r>
          </a:p>
        </p:txBody>
      </p:sp>
      <p:sp>
        <p:nvSpPr>
          <p:cNvPr id="31" name="Text Placeholder 12">
            <a:extLst>
              <a:ext uri="{FF2B5EF4-FFF2-40B4-BE49-F238E27FC236}">
                <a16:creationId xmlns:a16="http://schemas.microsoft.com/office/drawing/2014/main" id="{283C240A-09D7-4EF6-98C6-485C5856D495}"/>
              </a:ext>
            </a:extLst>
          </p:cNvPr>
          <p:cNvSpPr>
            <a:spLocks noGrp="1"/>
          </p:cNvSpPr>
          <p:nvPr>
            <p:ph type="body" sz="quarter" idx="21" hasCustomPrompt="1"/>
          </p:nvPr>
        </p:nvSpPr>
        <p:spPr>
          <a:xfrm>
            <a:off x="7924900" y="4942001"/>
            <a:ext cx="3619499" cy="388155"/>
          </a:xfrm>
          <a:prstGeom prst="rect">
            <a:avLst/>
          </a:prstGeom>
        </p:spPr>
        <p:txBody>
          <a:bodyPr/>
          <a:lstStyle>
            <a:lvl1pPr marL="0" indent="0" algn="ctr">
              <a:buNone/>
              <a:defRPr sz="1600">
                <a:solidFill>
                  <a:schemeClr val="bg1">
                    <a:lumMod val="50000"/>
                  </a:schemeClr>
                </a:solidFill>
                <a:latin typeface="+mj-lt"/>
              </a:defRPr>
            </a:lvl1pPr>
          </a:lstStyle>
          <a:p>
            <a:pPr lvl="0"/>
            <a:r>
              <a:rPr lang="en-GB"/>
              <a:t>Example.example@cgastrategy.com</a:t>
            </a:r>
          </a:p>
        </p:txBody>
      </p:sp>
      <p:pic>
        <p:nvPicPr>
          <p:cNvPr id="2" name="Picture 1">
            <a:extLst>
              <a:ext uri="{FF2B5EF4-FFF2-40B4-BE49-F238E27FC236}">
                <a16:creationId xmlns:a16="http://schemas.microsoft.com/office/drawing/2014/main" id="{9A50FE9F-4FC7-8694-2BAA-8B9C946A82C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408789" y="5876925"/>
            <a:ext cx="1410889" cy="705444"/>
          </a:xfrm>
          <a:prstGeom prst="rect">
            <a:avLst/>
          </a:prstGeom>
        </p:spPr>
      </p:pic>
    </p:spTree>
    <p:extLst>
      <p:ext uri="{BB962C8B-B14F-4D97-AF65-F5344CB8AC3E}">
        <p14:creationId xmlns:p14="http://schemas.microsoft.com/office/powerpoint/2010/main" val="222584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47D6C-FDD1-1E35-70A6-1D8DC34F02C3}"/>
              </a:ext>
            </a:extLst>
          </p:cNvPr>
          <p:cNvSpPr/>
          <p:nvPr/>
        </p:nvSpPr>
        <p:spPr>
          <a:xfrm>
            <a:off x="0" y="0"/>
            <a:ext cx="12192000" cy="6858000"/>
          </a:xfrm>
          <a:prstGeom prst="rect">
            <a:avLst/>
          </a:prstGeom>
          <a:solidFill>
            <a:schemeClr val="tx2">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A154649-FD91-0ECC-F7D4-A8255070DBCF}"/>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7" name="Slide Number Placeholder 5">
            <a:extLst>
              <a:ext uri="{FF2B5EF4-FFF2-40B4-BE49-F238E27FC236}">
                <a16:creationId xmlns:a16="http://schemas.microsoft.com/office/drawing/2014/main" id="{4B28A8FB-4241-8C0A-4E9C-2C9A8BFBE778}"/>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DBA9DAF9-2ECC-974F-24BF-21E5F9993AA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FD0E72-642B-515D-5424-218879AA8D1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12" name="Text Placeholder 11">
            <a:extLst>
              <a:ext uri="{FF2B5EF4-FFF2-40B4-BE49-F238E27FC236}">
                <a16:creationId xmlns:a16="http://schemas.microsoft.com/office/drawing/2014/main" id="{77DF41B9-1D58-E5EB-CCF2-98C09A7E825A}"/>
              </a:ext>
            </a:extLst>
          </p:cNvPr>
          <p:cNvSpPr>
            <a:spLocks noGrp="1"/>
          </p:cNvSpPr>
          <p:nvPr>
            <p:ph type="body" sz="quarter" idx="10" hasCustomPrompt="1"/>
          </p:nvPr>
        </p:nvSpPr>
        <p:spPr>
          <a:xfrm>
            <a:off x="6536398" y="500310"/>
            <a:ext cx="5101202" cy="3921024"/>
          </a:xfrm>
          <a:prstGeom prst="rect">
            <a:avLst/>
          </a:prstGeom>
        </p:spPr>
        <p:txBody>
          <a:bodyPr/>
          <a:lstStyle>
            <a:lvl1pPr marL="0" indent="0">
              <a:buNone/>
              <a:defRPr>
                <a:solidFill>
                  <a:schemeClr val="bg1"/>
                </a:solidFill>
                <a:latin typeface="HK Grotesk" pitchFamily="50" charset="0"/>
              </a:defRPr>
            </a:lvl1pPr>
            <a:lvl2pPr marL="457200" indent="0">
              <a:buNone/>
              <a:defRPr>
                <a:solidFill>
                  <a:schemeClr val="bg1"/>
                </a:solidFill>
                <a:latin typeface="HK Grotesk" pitchFamily="50" charset="0"/>
              </a:defRPr>
            </a:lvl2pPr>
            <a:lvl3pPr marL="914400" indent="0">
              <a:buNone/>
              <a:defRPr>
                <a:solidFill>
                  <a:schemeClr val="bg1"/>
                </a:solidFill>
                <a:latin typeface="HK Grotesk" pitchFamily="50" charset="0"/>
              </a:defRPr>
            </a:lvl3pPr>
            <a:lvl4pPr marL="1371600" indent="0">
              <a:buNone/>
              <a:defRPr>
                <a:solidFill>
                  <a:schemeClr val="bg1"/>
                </a:solidFill>
                <a:latin typeface="HK Grotesk" pitchFamily="50" charset="0"/>
              </a:defRPr>
            </a:lvl4pPr>
            <a:lvl5pPr marL="1828800" indent="0">
              <a:buNone/>
              <a:defRPr>
                <a:solidFill>
                  <a:schemeClr val="bg1"/>
                </a:solidFill>
                <a:latin typeface="HK Grotesk" pitchFamily="50" charset="0"/>
              </a:defRPr>
            </a:lvl5pPr>
          </a:lstStyle>
          <a:p>
            <a:pPr lvl="0"/>
            <a:r>
              <a:rPr lang="en-US"/>
              <a:t>Change the background to an image</a:t>
            </a:r>
            <a:endParaRPr lang="en-GB"/>
          </a:p>
        </p:txBody>
      </p:sp>
      <p:sp>
        <p:nvSpPr>
          <p:cNvPr id="5" name="Oval 4">
            <a:extLst>
              <a:ext uri="{FF2B5EF4-FFF2-40B4-BE49-F238E27FC236}">
                <a16:creationId xmlns:a16="http://schemas.microsoft.com/office/drawing/2014/main" id="{D6158BFA-29B7-5A91-981D-464FA3AEB156}"/>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cxnSp>
        <p:nvCxnSpPr>
          <p:cNvPr id="6" name="Straight Connector 5">
            <a:extLst>
              <a:ext uri="{FF2B5EF4-FFF2-40B4-BE49-F238E27FC236}">
                <a16:creationId xmlns:a16="http://schemas.microsoft.com/office/drawing/2014/main" id="{C2AD61A0-6D1F-4F3E-2A2D-BFE79B281487}"/>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EA0FBE-AEFE-02B3-68C0-C9F4FB89431C}"/>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9BF4B60-5B5A-DEE2-2B3F-F6D67D91D6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365037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13" name="Rectangle 12">
            <a:extLst>
              <a:ext uri="{FF2B5EF4-FFF2-40B4-BE49-F238E27FC236}">
                <a16:creationId xmlns:a16="http://schemas.microsoft.com/office/drawing/2014/main" id="{2C685ED1-37B2-7D09-0741-1B6F84BE8FEF}"/>
              </a:ext>
            </a:extLst>
          </p:cNvPr>
          <p:cNvSpPr/>
          <p:nvPr/>
        </p:nvSpPr>
        <p:spPr>
          <a:xfrm>
            <a:off x="8170718" y="0"/>
            <a:ext cx="4021282"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2" name="TextBox 1">
            <a:extLst>
              <a:ext uri="{FF2B5EF4-FFF2-40B4-BE49-F238E27FC236}">
                <a16:creationId xmlns:a16="http://schemas.microsoft.com/office/drawing/2014/main" id="{DE8C424D-D822-8047-3193-C28E57DA749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6" name="Slide Number Placeholder 5">
            <a:extLst>
              <a:ext uri="{FF2B5EF4-FFF2-40B4-BE49-F238E27FC236}">
                <a16:creationId xmlns:a16="http://schemas.microsoft.com/office/drawing/2014/main" id="{1B2CE233-7B8B-AA7A-EE23-016E5E4D296B}"/>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7" name="Straight Connector 6">
            <a:extLst>
              <a:ext uri="{FF2B5EF4-FFF2-40B4-BE49-F238E27FC236}">
                <a16:creationId xmlns:a16="http://schemas.microsoft.com/office/drawing/2014/main" id="{1FECDAE5-15A6-E78E-7A2C-6B48A1A2127F}"/>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A9D0BFC-1A79-5C5A-6607-5A095253A627}"/>
              </a:ext>
            </a:extLst>
          </p:cNvPr>
          <p:cNvSpPr/>
          <p:nvPr/>
        </p:nvSpPr>
        <p:spPr>
          <a:xfrm>
            <a:off x="8170718" y="0"/>
            <a:ext cx="4021282"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14" name="TextBox 13">
            <a:extLst>
              <a:ext uri="{FF2B5EF4-FFF2-40B4-BE49-F238E27FC236}">
                <a16:creationId xmlns:a16="http://schemas.microsoft.com/office/drawing/2014/main" id="{020CC971-0A19-EC49-FB98-B5104CA753CC}"/>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5" name="Picture 14">
            <a:extLst>
              <a:ext uri="{FF2B5EF4-FFF2-40B4-BE49-F238E27FC236}">
                <a16:creationId xmlns:a16="http://schemas.microsoft.com/office/drawing/2014/main" id="{A0FF3FD8-8E0D-B2D9-5CD1-801308B94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165274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72B86A-ACDE-1B1A-818D-61CFB961AFA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0454" y="6300165"/>
            <a:ext cx="863604" cy="431802"/>
          </a:xfrm>
          <a:prstGeom prst="rect">
            <a:avLst/>
          </a:prstGeom>
        </p:spPr>
      </p:pic>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9" name="Picture Placeholder 8">
            <a:extLst>
              <a:ext uri="{FF2B5EF4-FFF2-40B4-BE49-F238E27FC236}">
                <a16:creationId xmlns:a16="http://schemas.microsoft.com/office/drawing/2014/main" id="{EDFA3B4B-1821-E43A-4913-757058DD31F7}"/>
              </a:ext>
            </a:extLst>
          </p:cNvPr>
          <p:cNvSpPr>
            <a:spLocks noGrp="1"/>
          </p:cNvSpPr>
          <p:nvPr>
            <p:ph type="pic" sz="quarter" idx="13"/>
          </p:nvPr>
        </p:nvSpPr>
        <p:spPr>
          <a:xfrm>
            <a:off x="8001000" y="0"/>
            <a:ext cx="41910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1" name="TextBox 10">
            <a:extLst>
              <a:ext uri="{FF2B5EF4-FFF2-40B4-BE49-F238E27FC236}">
                <a16:creationId xmlns:a16="http://schemas.microsoft.com/office/drawing/2014/main" id="{732DC256-0AF5-1726-D2C5-24457200031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D7FD2D22-9E8D-865E-01DA-A02E399037C9}"/>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6" name="Straight Connector 5">
            <a:extLst>
              <a:ext uri="{FF2B5EF4-FFF2-40B4-BE49-F238E27FC236}">
                <a16:creationId xmlns:a16="http://schemas.microsoft.com/office/drawing/2014/main" id="{7E32A0A5-0E3A-0851-52DA-094C935EEECA}"/>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3C4261-4A4A-131D-F36A-F466290EE8E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0454" y="6300165"/>
            <a:ext cx="863604" cy="431802"/>
          </a:xfrm>
          <a:prstGeom prst="rect">
            <a:avLst/>
          </a:prstGeom>
        </p:spPr>
      </p:pic>
      <p:sp>
        <p:nvSpPr>
          <p:cNvPr id="13" name="TextBox 12">
            <a:extLst>
              <a:ext uri="{FF2B5EF4-FFF2-40B4-BE49-F238E27FC236}">
                <a16:creationId xmlns:a16="http://schemas.microsoft.com/office/drawing/2014/main" id="{51E13F14-6BB3-C661-1210-531EFA5C2562}"/>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Tree>
    <p:extLst>
      <p:ext uri="{BB962C8B-B14F-4D97-AF65-F5344CB8AC3E}">
        <p14:creationId xmlns:p14="http://schemas.microsoft.com/office/powerpoint/2010/main" val="1316730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5" name="Picture 4">
            <a:extLst>
              <a:ext uri="{FF2B5EF4-FFF2-40B4-BE49-F238E27FC236}">
                <a16:creationId xmlns:a16="http://schemas.microsoft.com/office/drawing/2014/main" id="{6A2177ED-3F3F-C19F-2B22-BB10BD10601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0" y="6315703"/>
            <a:ext cx="863604" cy="431802"/>
          </a:xfrm>
          <a:prstGeom prst="rect">
            <a:avLst/>
          </a:prstGeom>
        </p:spPr>
      </p:pic>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tx2"/>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603DD077-36A6-4205-0F46-48AB12ED12D1}"/>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AD080D-CDC5-204F-AAA0-6696D3F1B02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1" name="Picture 10">
            <a:extLst>
              <a:ext uri="{FF2B5EF4-FFF2-40B4-BE49-F238E27FC236}">
                <a16:creationId xmlns:a16="http://schemas.microsoft.com/office/drawing/2014/main" id="{416FC6E5-FDC9-1A91-849F-3D0A0A0863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0" y="6315703"/>
            <a:ext cx="863604" cy="431802"/>
          </a:xfrm>
          <a:prstGeom prst="rect">
            <a:avLst/>
          </a:prstGeom>
        </p:spPr>
      </p:pic>
    </p:spTree>
    <p:extLst>
      <p:ext uri="{BB962C8B-B14F-4D97-AF65-F5344CB8AC3E}">
        <p14:creationId xmlns:p14="http://schemas.microsoft.com/office/powerpoint/2010/main" val="13392677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Layout 7">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9C64D5-A609-C5E9-6F80-5891B798BEAB}"/>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2"/>
                </a:solidFill>
                <a:latin typeface="HK Grotesk Black" pitchFamily="50" charset="0"/>
              </a:defRPr>
            </a:lvl1pPr>
          </a:lstStyle>
          <a:p>
            <a:r>
              <a:rPr lang="en-US"/>
              <a:t>Insert your presentation title here maximum of three lines</a:t>
            </a:r>
          </a:p>
        </p:txBody>
      </p:sp>
      <p:sp>
        <p:nvSpPr>
          <p:cNvPr id="5" name="Subtitle 2">
            <a:extLst>
              <a:ext uri="{FF2B5EF4-FFF2-40B4-BE49-F238E27FC236}">
                <a16:creationId xmlns:a16="http://schemas.microsoft.com/office/drawing/2014/main" id="{9F193EBC-A8A8-CA96-0BF0-1AA97AA9B6B7}"/>
              </a:ext>
            </a:extLst>
          </p:cNvPr>
          <p:cNvSpPr>
            <a:spLocks noGrp="1"/>
          </p:cNvSpPr>
          <p:nvPr>
            <p:ph type="subTitle" idx="1"/>
          </p:nvPr>
        </p:nvSpPr>
        <p:spPr>
          <a:xfrm>
            <a:off x="288558" y="4151030"/>
            <a:ext cx="8642082" cy="837882"/>
          </a:xfrm>
          <a:prstGeom prst="rect">
            <a:avLst/>
          </a:prstGeom>
        </p:spPr>
        <p:txBody>
          <a:bodyPr>
            <a:noAutofit/>
          </a:bodyPr>
          <a:lstStyle>
            <a:lvl1pPr marL="0" indent="0" algn="l">
              <a:spcBef>
                <a:spcPts val="0"/>
              </a:spcBef>
              <a:spcAft>
                <a:spcPts val="0"/>
              </a:spcAft>
              <a:buNone/>
              <a:defRPr sz="2400">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278932" y="1364752"/>
            <a:ext cx="1161488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B12A0A7E-BA86-BAF1-4553-FF69C5D5DF19}"/>
              </a:ext>
            </a:extLst>
          </p:cNvPr>
          <p:cNvSpPr>
            <a:spLocks noGrp="1"/>
          </p:cNvSpPr>
          <p:nvPr>
            <p:ph type="body" sz="quarter" idx="10" hasCustomPrompt="1"/>
          </p:nvPr>
        </p:nvSpPr>
        <p:spPr>
          <a:xfrm>
            <a:off x="288559" y="5194091"/>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2" name="Text Placeholder 17">
            <a:extLst>
              <a:ext uri="{FF2B5EF4-FFF2-40B4-BE49-F238E27FC236}">
                <a16:creationId xmlns:a16="http://schemas.microsoft.com/office/drawing/2014/main" id="{4B63A036-FBB3-33FC-9525-9A6AA62A01B1}"/>
              </a:ext>
            </a:extLst>
          </p:cNvPr>
          <p:cNvSpPr>
            <a:spLocks noGrp="1"/>
          </p:cNvSpPr>
          <p:nvPr>
            <p:ph type="body" sz="quarter" idx="11" hasCustomPrompt="1"/>
          </p:nvPr>
        </p:nvSpPr>
        <p:spPr>
          <a:xfrm>
            <a:off x="288559" y="5562225"/>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3" name="Text Placeholder 17">
            <a:extLst>
              <a:ext uri="{FF2B5EF4-FFF2-40B4-BE49-F238E27FC236}">
                <a16:creationId xmlns:a16="http://schemas.microsoft.com/office/drawing/2014/main" id="{6A347D62-D46E-BBD0-CD9E-833D71D2AE46}"/>
              </a:ext>
            </a:extLst>
          </p:cNvPr>
          <p:cNvSpPr>
            <a:spLocks noGrp="1"/>
          </p:cNvSpPr>
          <p:nvPr>
            <p:ph type="body" sz="quarter" idx="12" hasCustomPrompt="1"/>
          </p:nvPr>
        </p:nvSpPr>
        <p:spPr>
          <a:xfrm>
            <a:off x="288559" y="6111790"/>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2"/>
                </a:solidFill>
                <a:latin typeface="HK Grotesk" pitchFamily="50" charset="0"/>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4" name="TextBox 13">
            <a:extLst>
              <a:ext uri="{FF2B5EF4-FFF2-40B4-BE49-F238E27FC236}">
                <a16:creationId xmlns:a16="http://schemas.microsoft.com/office/drawing/2014/main" id="{4C90F0C8-01C5-D125-5507-6ADB44C1E4D1}"/>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3" name="Straight Connector 2">
            <a:extLst>
              <a:ext uri="{FF2B5EF4-FFF2-40B4-BE49-F238E27FC236}">
                <a16:creationId xmlns:a16="http://schemas.microsoft.com/office/drawing/2014/main" id="{B90E4E9D-B2C0-C33B-2016-1CF748F1745F}"/>
              </a:ext>
            </a:extLst>
          </p:cNvPr>
          <p:cNvCxnSpPr>
            <a:cxnSpLocks/>
          </p:cNvCxnSpPr>
          <p:nvPr/>
        </p:nvCxnSpPr>
        <p:spPr>
          <a:xfrm>
            <a:off x="278932" y="1364752"/>
            <a:ext cx="1161488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76719D9-DAE2-F136-4869-1BB2846683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41874"/>
            <a:ext cx="1842222" cy="1007367"/>
          </a:xfrm>
          <a:prstGeom prst="rect">
            <a:avLst/>
          </a:prstGeom>
        </p:spPr>
      </p:pic>
    </p:spTree>
    <p:extLst>
      <p:ext uri="{BB962C8B-B14F-4D97-AF65-F5344CB8AC3E}">
        <p14:creationId xmlns:p14="http://schemas.microsoft.com/office/powerpoint/2010/main" val="316712417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086371-08C9-BE8F-D667-59B69C8C6059}"/>
              </a:ext>
            </a:extLst>
          </p:cNvPr>
          <p:cNvSpPr>
            <a:spLocks noGrp="1"/>
          </p:cNvSpPr>
          <p:nvPr>
            <p:ph type="body" sz="quarter" idx="13" hasCustomPrompt="1"/>
          </p:nvPr>
        </p:nvSpPr>
        <p:spPr>
          <a:xfrm>
            <a:off x="368761" y="345997"/>
            <a:ext cx="4571898" cy="705465"/>
          </a:xfrm>
          <a:prstGeom prst="rect">
            <a:avLst/>
          </a:prstGeom>
        </p:spPr>
        <p:txBody>
          <a:bodyPr anchor="b"/>
          <a:lstStyle>
            <a:lvl1pPr marL="0" indent="0">
              <a:lnSpc>
                <a:spcPct val="100000"/>
              </a:lnSpc>
              <a:spcBef>
                <a:spcPts val="0"/>
              </a:spcBef>
              <a:buNone/>
              <a:defRPr sz="4400" b="1">
                <a:solidFill>
                  <a:schemeClr val="bg1"/>
                </a:solidFill>
                <a:latin typeface="HK Grotesk Black" pitchFamily="50" charset="0"/>
              </a:defRPr>
            </a:lvl1pPr>
          </a:lstStyle>
          <a:p>
            <a:pPr lvl="0"/>
            <a:r>
              <a:rPr lang="en-US"/>
              <a:t>Summary</a:t>
            </a:r>
            <a:endParaRPr lang="en-GB"/>
          </a:p>
        </p:txBody>
      </p:sp>
      <p:sp>
        <p:nvSpPr>
          <p:cNvPr id="11" name="Text Placeholder 9">
            <a:extLst>
              <a:ext uri="{FF2B5EF4-FFF2-40B4-BE49-F238E27FC236}">
                <a16:creationId xmlns:a16="http://schemas.microsoft.com/office/drawing/2014/main" id="{D4BD0D10-C948-D784-6DED-CEB922D9A20E}"/>
              </a:ext>
            </a:extLst>
          </p:cNvPr>
          <p:cNvSpPr>
            <a:spLocks noGrp="1"/>
          </p:cNvSpPr>
          <p:nvPr>
            <p:ph type="body" sz="quarter" idx="14" hasCustomPrompt="1"/>
          </p:nvPr>
        </p:nvSpPr>
        <p:spPr>
          <a:xfrm>
            <a:off x="368761" y="1051462"/>
            <a:ext cx="6277847" cy="530225"/>
          </a:xfrm>
          <a:prstGeom prst="rect">
            <a:avLst/>
          </a:prstGeom>
        </p:spPr>
        <p:txBody>
          <a:bodyPr>
            <a:noAutofit/>
          </a:bodyPr>
          <a:lstStyle>
            <a:lvl1pPr marL="0" indent="0">
              <a:lnSpc>
                <a:spcPct val="100000"/>
              </a:lnSpc>
              <a:spcBef>
                <a:spcPts val="0"/>
              </a:spcBef>
              <a:buNone/>
              <a:defRPr sz="2400" b="0" i="1">
                <a:solidFill>
                  <a:schemeClr val="bg1"/>
                </a:solidFill>
                <a:latin typeface="HK Grotesk" pitchFamily="50" charset="0"/>
              </a:defRPr>
            </a:lvl1pPr>
          </a:lstStyle>
          <a:p>
            <a:pPr lvl="0"/>
            <a:r>
              <a:rPr lang="en-US" err="1"/>
              <a:t>Subheader</a:t>
            </a:r>
            <a:endParaRPr lang="en-US"/>
          </a:p>
        </p:txBody>
      </p:sp>
      <p:sp>
        <p:nvSpPr>
          <p:cNvPr id="13" name="Picture Placeholder 12">
            <a:extLst>
              <a:ext uri="{FF2B5EF4-FFF2-40B4-BE49-F238E27FC236}">
                <a16:creationId xmlns:a16="http://schemas.microsoft.com/office/drawing/2014/main" id="{2D993DE3-F9E9-56A7-3FBD-C42A0F1F6684}"/>
              </a:ext>
            </a:extLst>
          </p:cNvPr>
          <p:cNvSpPr>
            <a:spLocks noGrp="1"/>
          </p:cNvSpPr>
          <p:nvPr>
            <p:ph type="pic" sz="quarter" idx="15"/>
          </p:nvPr>
        </p:nvSpPr>
        <p:spPr>
          <a:xfrm>
            <a:off x="7821611" y="-249204"/>
            <a:ext cx="4727137" cy="4727137"/>
          </a:xfrm>
          <a:prstGeom prst="ellipse">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5" name="Text Placeholder 14">
            <a:extLst>
              <a:ext uri="{FF2B5EF4-FFF2-40B4-BE49-F238E27FC236}">
                <a16:creationId xmlns:a16="http://schemas.microsoft.com/office/drawing/2014/main" id="{5283F4CD-9689-5FE1-7127-996DA3C69812}"/>
              </a:ext>
            </a:extLst>
          </p:cNvPr>
          <p:cNvSpPr>
            <a:spLocks noGrp="1"/>
          </p:cNvSpPr>
          <p:nvPr>
            <p:ph type="body" sz="quarter" idx="16"/>
          </p:nvPr>
        </p:nvSpPr>
        <p:spPr>
          <a:xfrm>
            <a:off x="368300" y="1739900"/>
            <a:ext cx="6356350" cy="4464050"/>
          </a:xfrm>
          <a:prstGeom prst="rect">
            <a:avLst/>
          </a:prstGeom>
        </p:spPr>
        <p:txBody>
          <a:bodyPr/>
          <a:lstStyle>
            <a:lvl1pPr marL="228600" indent="-228600">
              <a:buClr>
                <a:schemeClr val="bg1"/>
              </a:buClr>
              <a:buFont typeface="HK Grotesk" pitchFamily="50" charset="0"/>
              <a:buChar char="+"/>
              <a:defRPr>
                <a:solidFill>
                  <a:schemeClr val="bg1"/>
                </a:solidFill>
                <a:latin typeface="HK Grotesk" pitchFamily="50" charset="0"/>
              </a:defRPr>
            </a:lvl1pPr>
            <a:lvl2pPr marL="685800" indent="-228600">
              <a:buClr>
                <a:schemeClr val="bg1"/>
              </a:buClr>
              <a:buFont typeface="HK Grotesk" pitchFamily="50" charset="0"/>
              <a:buChar char="+"/>
              <a:defRPr>
                <a:solidFill>
                  <a:schemeClr val="bg1"/>
                </a:solidFill>
                <a:latin typeface="HK Grotesk" pitchFamily="50" charset="0"/>
              </a:defRPr>
            </a:lvl2pPr>
            <a:lvl3pPr marL="1143000" indent="-228600">
              <a:buClr>
                <a:schemeClr val="bg1"/>
              </a:buClr>
              <a:buFont typeface="HK Grotesk" pitchFamily="50" charset="0"/>
              <a:buChar char="+"/>
              <a:defRPr>
                <a:solidFill>
                  <a:schemeClr val="bg1"/>
                </a:solidFill>
                <a:latin typeface="HK Grotesk" pitchFamily="50" charset="0"/>
              </a:defRPr>
            </a:lvl3pPr>
            <a:lvl4pPr marL="1600200" indent="-228600">
              <a:buClr>
                <a:schemeClr val="bg1"/>
              </a:buClr>
              <a:buFont typeface="HK Grotesk" pitchFamily="50" charset="0"/>
              <a:buChar char="+"/>
              <a:defRPr>
                <a:solidFill>
                  <a:schemeClr val="bg1"/>
                </a:solidFill>
                <a:latin typeface="HK Grotesk" pitchFamily="50" charset="0"/>
              </a:defRPr>
            </a:lvl4pPr>
            <a:lvl5pPr marL="2057400" indent="-228600">
              <a:buClr>
                <a:schemeClr val="bg1"/>
              </a:buClr>
              <a:buFont typeface="HK Grotesk" pitchFamily="50" charset="0"/>
              <a:buChar char="+"/>
              <a:defRPr>
                <a:solidFill>
                  <a:schemeClr val="bg1"/>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F38E5B00-0A32-2E85-1DF4-A32FF760037C}"/>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82008D-BAC2-4868-B28F-BBF9B864ECC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2" name="Content Placeholder 8">
            <a:extLst>
              <a:ext uri="{FF2B5EF4-FFF2-40B4-BE49-F238E27FC236}">
                <a16:creationId xmlns:a16="http://schemas.microsoft.com/office/drawing/2014/main" id="{296FC562-3A79-74DC-BC7A-8ECBDBAB89F8}"/>
              </a:ext>
            </a:extLst>
          </p:cNvPr>
          <p:cNvSpPr>
            <a:spLocks noGrp="1"/>
          </p:cNvSpPr>
          <p:nvPr>
            <p:ph sz="quarter" idx="17" hasCustomPrompt="1"/>
          </p:nvPr>
        </p:nvSpPr>
        <p:spPr>
          <a:xfrm>
            <a:off x="9616526" y="6366971"/>
            <a:ext cx="2227262" cy="200025"/>
          </a:xfrm>
          <a:prstGeom prst="rect">
            <a:avLst/>
          </a:prstGeom>
        </p:spPr>
        <p:txBody>
          <a:bodyPr/>
          <a:lstStyle>
            <a:lvl1pPr marL="0" indent="0" algn="r">
              <a:buNone/>
              <a:defRPr sz="900">
                <a:solidFill>
                  <a:schemeClr val="bg1"/>
                </a:solidFill>
              </a:defRPr>
            </a:lvl1pPr>
          </a:lstStyle>
          <a:p>
            <a:pPr lvl="0"/>
            <a:r>
              <a:rPr lang="en-US"/>
              <a:t>Sample</a:t>
            </a:r>
            <a:endParaRPr lang="en-GB"/>
          </a:p>
        </p:txBody>
      </p:sp>
      <p:pic>
        <p:nvPicPr>
          <p:cNvPr id="7" name="Picture 6">
            <a:extLst>
              <a:ext uri="{FF2B5EF4-FFF2-40B4-BE49-F238E27FC236}">
                <a16:creationId xmlns:a16="http://schemas.microsoft.com/office/drawing/2014/main" id="{1D5C9E42-E3EE-39EF-0FCC-AACEAA42E4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558" y="6333808"/>
            <a:ext cx="829694" cy="414847"/>
          </a:xfrm>
          <a:prstGeom prst="rect">
            <a:avLst/>
          </a:prstGeom>
        </p:spPr>
      </p:pic>
    </p:spTree>
    <p:extLst>
      <p:ext uri="{BB962C8B-B14F-4D97-AF65-F5344CB8AC3E}">
        <p14:creationId xmlns:p14="http://schemas.microsoft.com/office/powerpoint/2010/main" val="3912619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47D6C-FDD1-1E35-70A6-1D8DC34F02C3}"/>
              </a:ext>
            </a:extLst>
          </p:cNvPr>
          <p:cNvSpPr/>
          <p:nvPr/>
        </p:nvSpPr>
        <p:spPr>
          <a:xfrm>
            <a:off x="0" y="0"/>
            <a:ext cx="12192000" cy="6858000"/>
          </a:xfrm>
          <a:prstGeom prst="rect">
            <a:avLst/>
          </a:prstGeom>
          <a:solidFill>
            <a:schemeClr val="tx2">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A154649-FD91-0ECC-F7D4-A8255070DBCF}"/>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sp>
        <p:nvSpPr>
          <p:cNvPr id="7" name="Slide Number Placeholder 5">
            <a:extLst>
              <a:ext uri="{FF2B5EF4-FFF2-40B4-BE49-F238E27FC236}">
                <a16:creationId xmlns:a16="http://schemas.microsoft.com/office/drawing/2014/main" id="{4B28A8FB-4241-8C0A-4E9C-2C9A8BFBE778}"/>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DBA9DAF9-2ECC-974F-24BF-21E5F9993AA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FD0E72-642B-515D-5424-218879AA8D18}"/>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12" name="Text Placeholder 11">
            <a:extLst>
              <a:ext uri="{FF2B5EF4-FFF2-40B4-BE49-F238E27FC236}">
                <a16:creationId xmlns:a16="http://schemas.microsoft.com/office/drawing/2014/main" id="{77DF41B9-1D58-E5EB-CCF2-98C09A7E825A}"/>
              </a:ext>
            </a:extLst>
          </p:cNvPr>
          <p:cNvSpPr>
            <a:spLocks noGrp="1"/>
          </p:cNvSpPr>
          <p:nvPr>
            <p:ph type="body" sz="quarter" idx="10" hasCustomPrompt="1"/>
          </p:nvPr>
        </p:nvSpPr>
        <p:spPr>
          <a:xfrm>
            <a:off x="6536398" y="500310"/>
            <a:ext cx="5101202" cy="3921024"/>
          </a:xfrm>
          <a:prstGeom prst="rect">
            <a:avLst/>
          </a:prstGeom>
        </p:spPr>
        <p:txBody>
          <a:bodyPr/>
          <a:lstStyle>
            <a:lvl1pPr marL="0" indent="0">
              <a:buNone/>
              <a:defRPr>
                <a:solidFill>
                  <a:schemeClr val="bg1"/>
                </a:solidFill>
                <a:latin typeface="HK Grotesk" pitchFamily="50" charset="0"/>
              </a:defRPr>
            </a:lvl1pPr>
            <a:lvl2pPr marL="457200" indent="0">
              <a:buNone/>
              <a:defRPr>
                <a:solidFill>
                  <a:schemeClr val="bg1"/>
                </a:solidFill>
                <a:latin typeface="HK Grotesk" pitchFamily="50" charset="0"/>
              </a:defRPr>
            </a:lvl2pPr>
            <a:lvl3pPr marL="914400" indent="0">
              <a:buNone/>
              <a:defRPr>
                <a:solidFill>
                  <a:schemeClr val="bg1"/>
                </a:solidFill>
                <a:latin typeface="HK Grotesk" pitchFamily="50" charset="0"/>
              </a:defRPr>
            </a:lvl3pPr>
            <a:lvl4pPr marL="1371600" indent="0">
              <a:buNone/>
              <a:defRPr>
                <a:solidFill>
                  <a:schemeClr val="bg1"/>
                </a:solidFill>
                <a:latin typeface="HK Grotesk" pitchFamily="50" charset="0"/>
              </a:defRPr>
            </a:lvl4pPr>
            <a:lvl5pPr marL="1828800" indent="0">
              <a:buNone/>
              <a:defRPr>
                <a:solidFill>
                  <a:schemeClr val="bg1"/>
                </a:solidFill>
                <a:latin typeface="HK Grotesk" pitchFamily="50" charset="0"/>
              </a:defRPr>
            </a:lvl5pPr>
          </a:lstStyle>
          <a:p>
            <a:pPr lvl="0"/>
            <a:r>
              <a:rPr lang="en-US"/>
              <a:t>Change the background to an image</a:t>
            </a:r>
            <a:endParaRPr lang="en-GB"/>
          </a:p>
        </p:txBody>
      </p:sp>
      <p:sp>
        <p:nvSpPr>
          <p:cNvPr id="5" name="Oval 4">
            <a:extLst>
              <a:ext uri="{FF2B5EF4-FFF2-40B4-BE49-F238E27FC236}">
                <a16:creationId xmlns:a16="http://schemas.microsoft.com/office/drawing/2014/main" id="{D6158BFA-29B7-5A91-981D-464FA3AEB156}"/>
              </a:ext>
            </a:extLst>
          </p:cNvPr>
          <p:cNvSpPr/>
          <p:nvPr/>
        </p:nvSpPr>
        <p:spPr>
          <a:xfrm>
            <a:off x="5728690" y="-897487"/>
            <a:ext cx="6716618" cy="6716618"/>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K Grotesk" pitchFamily="50" charset="0"/>
            </a:endParaRPr>
          </a:p>
        </p:txBody>
      </p:sp>
      <p:cxnSp>
        <p:nvCxnSpPr>
          <p:cNvPr id="6" name="Straight Connector 5">
            <a:extLst>
              <a:ext uri="{FF2B5EF4-FFF2-40B4-BE49-F238E27FC236}">
                <a16:creationId xmlns:a16="http://schemas.microsoft.com/office/drawing/2014/main" id="{C2AD61A0-6D1F-4F3E-2A2D-BFE79B281487}"/>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EA0FBE-AEFE-02B3-68C0-C9F4FB89431C}"/>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9BF4B60-5B5A-DEE2-2B3F-F6D67D91D6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58058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Divider 1">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bg1">
                    <a:lumMod val="95000"/>
                  </a:schemeClr>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bg1"/>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bg1"/>
                </a:solidFill>
                <a:latin typeface="HK Grotesk" pitchFamily="50" charset="0"/>
              </a:defRPr>
            </a:lvl1pPr>
            <a:lvl2pPr>
              <a:defRPr>
                <a:solidFill>
                  <a:schemeClr val="bg1"/>
                </a:solidFill>
                <a:latin typeface="HK Grotesk" pitchFamily="50" charset="0"/>
              </a:defRPr>
            </a:lvl2pPr>
            <a:lvl3pPr>
              <a:defRPr>
                <a:solidFill>
                  <a:schemeClr val="bg1"/>
                </a:solidFill>
                <a:latin typeface="HK Grotesk" pitchFamily="50" charset="0"/>
              </a:defRPr>
            </a:lvl3pPr>
            <a:lvl4pPr>
              <a:defRPr>
                <a:solidFill>
                  <a:schemeClr val="bg1"/>
                </a:solidFill>
                <a:latin typeface="HK Grotesk" pitchFamily="50" charset="0"/>
              </a:defRPr>
            </a:lvl4pPr>
            <a:lvl5pPr>
              <a:defRPr>
                <a:solidFill>
                  <a:schemeClr val="bg1"/>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069CB675-B987-C292-4114-A9737540550E}"/>
              </a:ext>
            </a:extLst>
          </p:cNvPr>
          <p:cNvCxnSpPr>
            <a:cxnSpLocks/>
          </p:cNvCxnSpPr>
          <p:nvPr userDrawn="1"/>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D8E007-4467-6651-C28B-5FAF3AC29124}"/>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12" name="Picture 11">
            <a:extLst>
              <a:ext uri="{FF2B5EF4-FFF2-40B4-BE49-F238E27FC236}">
                <a16:creationId xmlns:a16="http://schemas.microsoft.com/office/drawing/2014/main" id="{79231274-6168-9199-C0B6-D6F24B6147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405765488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ivid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C76AA-4DF2-00B8-801D-4B1D52D471DD}"/>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tx2"/>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 name="Straight Connector 2">
            <a:extLst>
              <a:ext uri="{FF2B5EF4-FFF2-40B4-BE49-F238E27FC236}">
                <a16:creationId xmlns:a16="http://schemas.microsoft.com/office/drawing/2014/main" id="{603DD077-36A6-4205-0F46-48AB12ED12D1}"/>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AD080D-CDC5-204F-AAA0-6696D3F1B028}"/>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2" name="Picture 11">
            <a:extLst>
              <a:ext uri="{FF2B5EF4-FFF2-40B4-BE49-F238E27FC236}">
                <a16:creationId xmlns:a16="http://schemas.microsoft.com/office/drawing/2014/main" id="{6D739027-6E40-6D3D-8C91-2393EF845B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250541602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E7767A5-5EC0-31DF-2F41-EC782149981A}"/>
              </a:ext>
            </a:extLst>
          </p:cNvPr>
          <p:cNvSpPr>
            <a:spLocks noGrp="1"/>
          </p:cNvSpPr>
          <p:nvPr>
            <p:ph type="body" sz="quarter" idx="13" hasCustomPrompt="1"/>
          </p:nvPr>
        </p:nvSpPr>
        <p:spPr>
          <a:xfrm>
            <a:off x="3810051" y="2064774"/>
            <a:ext cx="4571898" cy="1364226"/>
          </a:xfrm>
          <a:prstGeom prst="rect">
            <a:avLst/>
          </a:prstGeom>
        </p:spPr>
        <p:txBody>
          <a:bodyPr anchor="b"/>
          <a:lstStyle>
            <a:lvl1pPr marL="0" indent="0">
              <a:lnSpc>
                <a:spcPct val="100000"/>
              </a:lnSpc>
              <a:spcBef>
                <a:spcPts val="0"/>
              </a:spcBef>
              <a:buNone/>
              <a:defRPr sz="4400" b="1">
                <a:solidFill>
                  <a:schemeClr val="bg1"/>
                </a:solidFill>
                <a:latin typeface="HK Grotesk" pitchFamily="50" charset="0"/>
              </a:defRPr>
            </a:lvl1pPr>
          </a:lstStyle>
          <a:p>
            <a:pPr lvl="0"/>
            <a:r>
              <a:rPr lang="en-US"/>
              <a:t>Title up to </a:t>
            </a:r>
          </a:p>
          <a:p>
            <a:pPr lvl="0"/>
            <a:r>
              <a:rPr lang="en-US"/>
              <a:t>Two lines of text</a:t>
            </a:r>
            <a:endParaRPr lang="en-GB"/>
          </a:p>
        </p:txBody>
      </p:sp>
      <p:sp>
        <p:nvSpPr>
          <p:cNvPr id="11" name="Text Placeholder 9">
            <a:extLst>
              <a:ext uri="{FF2B5EF4-FFF2-40B4-BE49-F238E27FC236}">
                <a16:creationId xmlns:a16="http://schemas.microsoft.com/office/drawing/2014/main" id="{8434062A-8EC6-1210-849E-0D6C824F9FC8}"/>
              </a:ext>
            </a:extLst>
          </p:cNvPr>
          <p:cNvSpPr>
            <a:spLocks noGrp="1"/>
          </p:cNvSpPr>
          <p:nvPr>
            <p:ph type="body" sz="quarter" idx="14" hasCustomPrompt="1"/>
          </p:nvPr>
        </p:nvSpPr>
        <p:spPr>
          <a:xfrm>
            <a:off x="3810051" y="3458496"/>
            <a:ext cx="4571898" cy="530225"/>
          </a:xfrm>
          <a:prstGeom prst="rect">
            <a:avLst/>
          </a:prstGeom>
        </p:spPr>
        <p:txBody>
          <a:bodyPr/>
          <a:lstStyle>
            <a:lvl1pPr marL="0" indent="0">
              <a:lnSpc>
                <a:spcPct val="100000"/>
              </a:lnSpc>
              <a:spcBef>
                <a:spcPts val="0"/>
              </a:spcBef>
              <a:buNone/>
              <a:defRPr sz="3200" b="0" i="1">
                <a:solidFill>
                  <a:schemeClr val="bg2"/>
                </a:solidFill>
                <a:latin typeface="HK Grotesk" pitchFamily="50" charset="0"/>
              </a:defRPr>
            </a:lvl1pPr>
          </a:lstStyle>
          <a:p>
            <a:pPr lvl="0"/>
            <a:r>
              <a:rPr lang="en-US"/>
              <a:t>Short subtitle</a:t>
            </a:r>
          </a:p>
        </p:txBody>
      </p:sp>
      <p:sp>
        <p:nvSpPr>
          <p:cNvPr id="2" name="Slide Number Placeholder 5">
            <a:extLst>
              <a:ext uri="{FF2B5EF4-FFF2-40B4-BE49-F238E27FC236}">
                <a16:creationId xmlns:a16="http://schemas.microsoft.com/office/drawing/2014/main" id="{1E3D28FE-384A-88C0-FDF4-AC03B60531F7}"/>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3" name="Straight Connector 2">
            <a:extLst>
              <a:ext uri="{FF2B5EF4-FFF2-40B4-BE49-F238E27FC236}">
                <a16:creationId xmlns:a16="http://schemas.microsoft.com/office/drawing/2014/main" id="{059F168A-86A2-EE80-9492-AF451759CC9A}"/>
              </a:ext>
            </a:extLst>
          </p:cNvPr>
          <p:cNvCxnSpPr>
            <a:cxnSpLocks/>
          </p:cNvCxnSpPr>
          <p:nvPr/>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2263F9-42C3-E69A-708C-5C1538C8E670}"/>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FE68ADB2-20E5-B06C-1471-9AE0554AD9C8}"/>
              </a:ext>
            </a:extLst>
          </p:cNvPr>
          <p:cNvCxnSpPr>
            <a:cxnSpLocks/>
          </p:cNvCxnSpPr>
          <p:nvPr userDrawn="1"/>
        </p:nvCxnSpPr>
        <p:spPr>
          <a:xfrm>
            <a:off x="288558" y="6194474"/>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715B9FF-CC37-E8A2-EC75-06C5CB47D7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243291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6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5FEE44-7A06-1DEF-AB6C-61EF67883E6B}"/>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127B00EB-9EA7-2466-4E2E-EBBA2B6C3154}"/>
              </a:ext>
            </a:extLst>
          </p:cNvPr>
          <p:cNvCxnSpPr>
            <a:cxnSpLocks/>
          </p:cNvCxnSpPr>
          <p:nvPr/>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230C9C-4396-8CEB-EBE5-0F6FA4E9CC01}"/>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cxnSp>
        <p:nvCxnSpPr>
          <p:cNvPr id="2" name="Straight Connector 1">
            <a:extLst>
              <a:ext uri="{FF2B5EF4-FFF2-40B4-BE49-F238E27FC236}">
                <a16:creationId xmlns:a16="http://schemas.microsoft.com/office/drawing/2014/main" id="{AF0A5F86-D04A-CC34-F72E-8C6FC3E60DE2}"/>
              </a:ext>
            </a:extLst>
          </p:cNvPr>
          <p:cNvCxnSpPr>
            <a:cxnSpLocks/>
          </p:cNvCxnSpPr>
          <p:nvPr userDrawn="1"/>
        </p:nvCxnSpPr>
        <p:spPr>
          <a:xfrm>
            <a:off x="288558" y="6194474"/>
            <a:ext cx="1161488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CCEEDE-408D-8C6B-75AA-12A9529FF7A3}"/>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HK Grotesk" pitchFamily="50" charset="0"/>
              </a:rPr>
              <a:t>© 2023 Nielsen Consumer LLC. All Rights Reserved.</a:t>
            </a:r>
          </a:p>
        </p:txBody>
      </p:sp>
      <p:pic>
        <p:nvPicPr>
          <p:cNvPr id="9" name="Picture 8">
            <a:extLst>
              <a:ext uri="{FF2B5EF4-FFF2-40B4-BE49-F238E27FC236}">
                <a16:creationId xmlns:a16="http://schemas.microsoft.com/office/drawing/2014/main" id="{32D089BB-4A32-1709-FAEF-B1C83203B6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519" y="6134073"/>
            <a:ext cx="1323881" cy="723927"/>
          </a:xfrm>
          <a:prstGeom prst="rect">
            <a:avLst/>
          </a:prstGeom>
        </p:spPr>
      </p:pic>
    </p:spTree>
    <p:extLst>
      <p:ext uri="{BB962C8B-B14F-4D97-AF65-F5344CB8AC3E}">
        <p14:creationId xmlns:p14="http://schemas.microsoft.com/office/powerpoint/2010/main" val="353312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Layout 12">
    <p:bg>
      <p:bgPr>
        <a:solidFill>
          <a:schemeClr val="bg1"/>
        </a:solidFill>
        <a:effectLst/>
      </p:bgPr>
    </p:bg>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DBF03BAB-6F2F-CE30-C7D7-60AEA8A1F756}"/>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2" name="Text Placeholder 16">
            <a:extLst>
              <a:ext uri="{FF2B5EF4-FFF2-40B4-BE49-F238E27FC236}">
                <a16:creationId xmlns:a16="http://schemas.microsoft.com/office/drawing/2014/main" id="{DD0C62A9-B409-2F15-3D6D-082F50DE5732}"/>
              </a:ext>
            </a:extLst>
          </p:cNvPr>
          <p:cNvSpPr>
            <a:spLocks noGrp="1"/>
          </p:cNvSpPr>
          <p:nvPr>
            <p:ph type="body" sz="quarter" idx="14" hasCustomPrompt="1"/>
          </p:nvPr>
        </p:nvSpPr>
        <p:spPr>
          <a:xfrm>
            <a:off x="-530161" y="19178"/>
            <a:ext cx="5547380" cy="5547380"/>
          </a:xfrm>
          <a:prstGeom prst="ellipse">
            <a:avLst/>
          </a:prstGeom>
          <a:solidFill>
            <a:schemeClr val="accent1"/>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B3F99C-3D5A-A3EF-CB25-77201F16AE1B}"/>
              </a:ext>
            </a:extLst>
          </p:cNvPr>
          <p:cNvSpPr txBox="1"/>
          <p:nvPr/>
        </p:nvSpPr>
        <p:spPr>
          <a:xfrm>
            <a:off x="264896" y="6532235"/>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3FAC1333-6751-EE71-E921-9F71597DC63F}"/>
              </a:ext>
            </a:extLst>
          </p:cNvPr>
          <p:cNvCxnSpPr>
            <a:cxnSpLocks/>
          </p:cNvCxnSpPr>
          <p:nvPr userDrawn="1"/>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A05B121-FC05-5832-EE44-D153A0F503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2" y="5607331"/>
            <a:ext cx="1842222" cy="1007367"/>
          </a:xfrm>
          <a:prstGeom prst="rect">
            <a:avLst/>
          </a:prstGeom>
        </p:spPr>
      </p:pic>
    </p:spTree>
    <p:extLst>
      <p:ext uri="{BB962C8B-B14F-4D97-AF65-F5344CB8AC3E}">
        <p14:creationId xmlns:p14="http://schemas.microsoft.com/office/powerpoint/2010/main" val="86230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9" name="Picture Placeholder 8">
            <a:extLst>
              <a:ext uri="{FF2B5EF4-FFF2-40B4-BE49-F238E27FC236}">
                <a16:creationId xmlns:a16="http://schemas.microsoft.com/office/drawing/2014/main" id="{EDFA3B4B-1821-E43A-4913-757058DD31F7}"/>
              </a:ext>
            </a:extLst>
          </p:cNvPr>
          <p:cNvSpPr>
            <a:spLocks noGrp="1"/>
          </p:cNvSpPr>
          <p:nvPr>
            <p:ph type="pic" sz="quarter" idx="13"/>
          </p:nvPr>
        </p:nvSpPr>
        <p:spPr>
          <a:xfrm>
            <a:off x="8001000" y="0"/>
            <a:ext cx="41910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1" name="TextBox 10">
            <a:extLst>
              <a:ext uri="{FF2B5EF4-FFF2-40B4-BE49-F238E27FC236}">
                <a16:creationId xmlns:a16="http://schemas.microsoft.com/office/drawing/2014/main" id="{732DC256-0AF5-1726-D2C5-244572000318}"/>
              </a:ext>
            </a:extLst>
          </p:cNvPr>
          <p:cNvSpPr txBox="1"/>
          <p:nvPr/>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D7FD2D22-9E8D-865E-01DA-A02E399037C9}"/>
              </a:ext>
            </a:extLst>
          </p:cNvPr>
          <p:cNvSpPr txBox="1">
            <a:spLocks/>
          </p:cNvSpPr>
          <p:nvPr userDrawn="1"/>
        </p:nvSpPr>
        <p:spPr>
          <a:xfrm>
            <a:off x="6925754" y="6255154"/>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6" name="Straight Connector 5">
            <a:extLst>
              <a:ext uri="{FF2B5EF4-FFF2-40B4-BE49-F238E27FC236}">
                <a16:creationId xmlns:a16="http://schemas.microsoft.com/office/drawing/2014/main" id="{7E32A0A5-0E3A-0851-52DA-094C935EEECA}"/>
              </a:ext>
            </a:extLst>
          </p:cNvPr>
          <p:cNvCxnSpPr>
            <a:cxnSpLocks/>
          </p:cNvCxnSpPr>
          <p:nvPr userDrawn="1"/>
        </p:nvCxnSpPr>
        <p:spPr>
          <a:xfrm>
            <a:off x="214940" y="6173692"/>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E13F14-6BB3-C661-1210-531EFA5C2562}"/>
              </a:ext>
            </a:extLst>
          </p:cNvPr>
          <p:cNvSpPr txBox="1"/>
          <p:nvPr userDrawn="1"/>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2D7B88F5-5A5E-4D88-AE58-E006426D79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3" y="6175614"/>
            <a:ext cx="1306227" cy="714274"/>
          </a:xfrm>
          <a:prstGeom prst="rect">
            <a:avLst/>
          </a:prstGeom>
        </p:spPr>
      </p:pic>
    </p:spTree>
    <p:extLst>
      <p:ext uri="{BB962C8B-B14F-4D97-AF65-F5344CB8AC3E}">
        <p14:creationId xmlns:p14="http://schemas.microsoft.com/office/powerpoint/2010/main" val="134162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Layout 1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067307-8841-17B1-3D4F-D25896050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2" y="5607331"/>
            <a:ext cx="1842222" cy="1007367"/>
          </a:xfrm>
          <a:prstGeom prst="rect">
            <a:avLst/>
          </a:prstGeom>
        </p:spPr>
      </p:pic>
      <p:sp>
        <p:nvSpPr>
          <p:cNvPr id="3" name="Picture Placeholder 11">
            <a:extLst>
              <a:ext uri="{FF2B5EF4-FFF2-40B4-BE49-F238E27FC236}">
                <a16:creationId xmlns:a16="http://schemas.microsoft.com/office/drawing/2014/main" id="{DBF03BAB-6F2F-CE30-C7D7-60AEA8A1F756}"/>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2" name="Text Placeholder 16">
            <a:extLst>
              <a:ext uri="{FF2B5EF4-FFF2-40B4-BE49-F238E27FC236}">
                <a16:creationId xmlns:a16="http://schemas.microsoft.com/office/drawing/2014/main" id="{DD0C62A9-B409-2F15-3D6D-082F50DE5732}"/>
              </a:ext>
            </a:extLst>
          </p:cNvPr>
          <p:cNvSpPr>
            <a:spLocks noGrp="1"/>
          </p:cNvSpPr>
          <p:nvPr>
            <p:ph type="body" sz="quarter" idx="14" hasCustomPrompt="1"/>
          </p:nvPr>
        </p:nvSpPr>
        <p:spPr>
          <a:xfrm>
            <a:off x="-530161" y="19178"/>
            <a:ext cx="5547380" cy="5547380"/>
          </a:xfrm>
          <a:prstGeom prst="ellipse">
            <a:avLst/>
          </a:prstGeom>
          <a:solidFill>
            <a:schemeClr val="tx2"/>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cxnSp>
        <p:nvCxnSpPr>
          <p:cNvPr id="7" name="Straight Connector 6">
            <a:extLst>
              <a:ext uri="{FF2B5EF4-FFF2-40B4-BE49-F238E27FC236}">
                <a16:creationId xmlns:a16="http://schemas.microsoft.com/office/drawing/2014/main" id="{17138D58-D7DE-3335-FEA7-FAA9D5FB6FEB}"/>
              </a:ext>
            </a:extLst>
          </p:cNvPr>
          <p:cNvCxnSpPr>
            <a:cxnSpLocks/>
          </p:cNvCxnSpPr>
          <p:nvPr/>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E29ADA-4BF0-0900-77D7-B78E37668CF6}"/>
              </a:ext>
            </a:extLst>
          </p:cNvPr>
          <p:cNvSpPr txBox="1"/>
          <p:nvPr/>
        </p:nvSpPr>
        <p:spPr>
          <a:xfrm>
            <a:off x="264896" y="6532235"/>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cxnSp>
        <p:nvCxnSpPr>
          <p:cNvPr id="5" name="Straight Connector 4">
            <a:extLst>
              <a:ext uri="{FF2B5EF4-FFF2-40B4-BE49-F238E27FC236}">
                <a16:creationId xmlns:a16="http://schemas.microsoft.com/office/drawing/2014/main" id="{95D94A8F-5E52-74B5-B40D-2560A563746C}"/>
              </a:ext>
            </a:extLst>
          </p:cNvPr>
          <p:cNvCxnSpPr>
            <a:cxnSpLocks/>
          </p:cNvCxnSpPr>
          <p:nvPr userDrawn="1"/>
        </p:nvCxnSpPr>
        <p:spPr>
          <a:xfrm>
            <a:off x="0" y="-21596"/>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606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E260B-AD6B-68A0-7F5A-237AE697B68F}"/>
              </a:ext>
            </a:extLst>
          </p:cNvPr>
          <p:cNvSpPr txBox="1">
            <a:spLocks/>
          </p:cNvSpPr>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4" name="Straight Connector 3">
            <a:extLst>
              <a:ext uri="{FF2B5EF4-FFF2-40B4-BE49-F238E27FC236}">
                <a16:creationId xmlns:a16="http://schemas.microsoft.com/office/drawing/2014/main" id="{FD7A1627-D67F-DC01-2B59-F627AC982DC5}"/>
              </a:ext>
            </a:extLst>
          </p:cNvPr>
          <p:cNvCxnSpPr>
            <a:cxnSpLocks/>
          </p:cNvCxnSpPr>
          <p:nvPr/>
        </p:nvCxnSpPr>
        <p:spPr>
          <a:xfrm>
            <a:off x="4290755" y="6194474"/>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4290755" y="1750916"/>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4290387" y="228600"/>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4291013" y="862013"/>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6" name="Picture Placeholder 5">
            <a:extLst>
              <a:ext uri="{FF2B5EF4-FFF2-40B4-BE49-F238E27FC236}">
                <a16:creationId xmlns:a16="http://schemas.microsoft.com/office/drawing/2014/main" id="{5B38190F-F68D-04B6-853C-DFDF371AF2D5}"/>
              </a:ext>
            </a:extLst>
          </p:cNvPr>
          <p:cNvSpPr>
            <a:spLocks noGrp="1"/>
          </p:cNvSpPr>
          <p:nvPr>
            <p:ph type="pic" sz="quarter" idx="13"/>
          </p:nvPr>
        </p:nvSpPr>
        <p:spPr>
          <a:xfrm>
            <a:off x="0" y="0"/>
            <a:ext cx="40005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7" name="TextBox 6">
            <a:extLst>
              <a:ext uri="{FF2B5EF4-FFF2-40B4-BE49-F238E27FC236}">
                <a16:creationId xmlns:a16="http://schemas.microsoft.com/office/drawing/2014/main" id="{9166AC28-7365-219E-6636-35CBAC876F75}"/>
              </a:ext>
            </a:extLst>
          </p:cNvPr>
          <p:cNvSpPr txBox="1"/>
          <p:nvPr/>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sp>
        <p:nvSpPr>
          <p:cNvPr id="2" name="Slide Number Placeholder 5">
            <a:extLst>
              <a:ext uri="{FF2B5EF4-FFF2-40B4-BE49-F238E27FC236}">
                <a16:creationId xmlns:a16="http://schemas.microsoft.com/office/drawing/2014/main" id="{46907B4F-E1A0-C740-43D6-03AA21FF7690}"/>
              </a:ext>
            </a:extLst>
          </p:cNvPr>
          <p:cNvSpPr txBox="1">
            <a:spLocks/>
          </p:cNvSpPr>
          <p:nvPr userDrawn="1"/>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cxnSp>
        <p:nvCxnSpPr>
          <p:cNvPr id="9" name="Straight Connector 8">
            <a:extLst>
              <a:ext uri="{FF2B5EF4-FFF2-40B4-BE49-F238E27FC236}">
                <a16:creationId xmlns:a16="http://schemas.microsoft.com/office/drawing/2014/main" id="{667EC54F-16C5-9563-17BD-44A3CE27B314}"/>
              </a:ext>
            </a:extLst>
          </p:cNvPr>
          <p:cNvCxnSpPr>
            <a:cxnSpLocks/>
          </p:cNvCxnSpPr>
          <p:nvPr userDrawn="1"/>
        </p:nvCxnSpPr>
        <p:spPr>
          <a:xfrm>
            <a:off x="4290755" y="6194474"/>
            <a:ext cx="7612688"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C5BAE3C-04C3-C382-2364-30064E0134FF}"/>
              </a:ext>
            </a:extLst>
          </p:cNvPr>
          <p:cNvSpPr txBox="1"/>
          <p:nvPr userDrawn="1"/>
        </p:nvSpPr>
        <p:spPr>
          <a:xfrm>
            <a:off x="9844070" y="6641061"/>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latin typeface="HK Grotesk" pitchFamily="50" charset="0"/>
              </a:rPr>
              <a:t>© 2023 Nielsen Consumer LLC. All Rights Reserved.</a:t>
            </a:r>
          </a:p>
        </p:txBody>
      </p:sp>
      <p:pic>
        <p:nvPicPr>
          <p:cNvPr id="14" name="Picture 13">
            <a:extLst>
              <a:ext uri="{FF2B5EF4-FFF2-40B4-BE49-F238E27FC236}">
                <a16:creationId xmlns:a16="http://schemas.microsoft.com/office/drawing/2014/main" id="{1C867C3C-904A-306B-C6C1-775B957E5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2073" y="6194474"/>
            <a:ext cx="1306227" cy="714274"/>
          </a:xfrm>
          <a:prstGeom prst="rect">
            <a:avLst/>
          </a:prstGeom>
        </p:spPr>
      </p:pic>
    </p:spTree>
    <p:extLst>
      <p:ext uri="{BB962C8B-B14F-4D97-AF65-F5344CB8AC3E}">
        <p14:creationId xmlns:p14="http://schemas.microsoft.com/office/powerpoint/2010/main" val="48050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4107"/>
      </p:ext>
    </p:extLst>
  </p:cSld>
  <p:clrMap bg1="lt1" tx1="dk1" bg2="lt2" tx2="dk2" accent1="accent1" accent2="accent2" accent3="accent3" accent4="accent4" accent5="accent5" accent6="accent6" hlink="hlink" folHlink="folHlink"/>
  <p:sldLayoutIdLst>
    <p:sldLayoutId id="2147484714" r:id="rId1"/>
    <p:sldLayoutId id="2147484654" r:id="rId2"/>
    <p:sldLayoutId id="2147484653" r:id="rId3"/>
    <p:sldLayoutId id="2147484636" r:id="rId4"/>
    <p:sldLayoutId id="2147484700" r:id="rId5"/>
    <p:sldLayoutId id="2147484619" r:id="rId6"/>
    <p:sldLayoutId id="2147484674" r:id="rId7"/>
    <p:sldLayoutId id="2147484618" r:id="rId8"/>
    <p:sldLayoutId id="2147484669" r:id="rId9"/>
    <p:sldLayoutId id="2147484699" r:id="rId10"/>
    <p:sldLayoutId id="2147485089" r:id="rId11"/>
    <p:sldLayoutId id="2147485090" r:id="rId12"/>
    <p:sldLayoutId id="2147485091" r:id="rId13"/>
    <p:sldLayoutId id="214748509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3671"/>
      </p:ext>
    </p:extLst>
  </p:cSld>
  <p:clrMap bg1="lt1" tx1="dk1" bg2="lt2" tx2="dk2" accent1="accent1" accent2="accent2" accent3="accent3" accent4="accent4" accent5="accent5" accent6="accent6" hlink="hlink" folHlink="folHlink"/>
  <p:sldLayoutIdLst>
    <p:sldLayoutId id="2147484934" r:id="rId1"/>
    <p:sldLayoutId id="21474849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4107"/>
      </p:ext>
    </p:extLst>
  </p:cSld>
  <p:clrMap bg1="lt1" tx1="dk1" bg2="lt2" tx2="dk2" accent1="accent1" accent2="accent2" accent3="accent3" accent4="accent4" accent5="accent5" accent6="accent6" hlink="hlink" folHlink="folHlink"/>
  <p:sldLayoutIdLst>
    <p:sldLayoutId id="21474846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342910"/>
      </p:ext>
    </p:extLst>
  </p:cSld>
  <p:clrMap bg1="lt1" tx1="dk1" bg2="lt2" tx2="dk2" accent1="accent1" accent2="accent2" accent3="accent3" accent4="accent4" accent5="accent5" accent6="accent6" hlink="hlink" folHlink="folHlink"/>
  <p:sldLayoutIdLst>
    <p:sldLayoutId id="21474849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66364"/>
      </p:ext>
    </p:extLst>
  </p:cSld>
  <p:clrMap bg1="lt1" tx1="dk1" bg2="lt2" tx2="dk2" accent1="accent1" accent2="accent2" accent3="accent3" accent4="accent4" accent5="accent5" accent6="accent6" hlink="hlink" folHlink="folHlink"/>
  <p:sldLayoutIdLst>
    <p:sldLayoutId id="21474850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chart" Target="../charts/chart4.xml"/><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4.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chart" Target="../charts/chart18.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chart" Target="../charts/chart19.xml"/><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42.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46.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jpeg"/><Relationship Id="rId1" Type="http://schemas.openxmlformats.org/officeDocument/2006/relationships/slideLayout" Target="../slideLayouts/slideLayout11.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cgastrategy.com/about-2/sign-up-to-the-cga-newsletter-2/"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drinks&#10;&#10;Description automatically generated">
            <a:extLst>
              <a:ext uri="{FF2B5EF4-FFF2-40B4-BE49-F238E27FC236}">
                <a16:creationId xmlns:a16="http://schemas.microsoft.com/office/drawing/2014/main" id="{F317E224-5D91-AA44-591D-7322FC64E1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3" name="Text Placeholder 2">
            <a:extLst>
              <a:ext uri="{FF2B5EF4-FFF2-40B4-BE49-F238E27FC236}">
                <a16:creationId xmlns:a16="http://schemas.microsoft.com/office/drawing/2014/main" id="{356EB9EA-E34C-E18A-5BD8-44FB0DE9FEC4}"/>
              </a:ext>
            </a:extLst>
          </p:cNvPr>
          <p:cNvSpPr>
            <a:spLocks noGrp="1"/>
          </p:cNvSpPr>
          <p:nvPr>
            <p:ph type="body" sz="quarter" idx="14"/>
          </p:nvPr>
        </p:nvSpPr>
        <p:spPr/>
        <p:txBody>
          <a:bodyPr lIns="91440" tIns="0" rIns="91440" bIns="0" anchor="ctr" anchorCtr="0"/>
          <a:lstStyle/>
          <a:p>
            <a:r>
              <a:rPr lang="de-DE" sz="3600" b="0" i="0" u="none" strike="noStrike" dirty="0">
                <a:solidFill>
                  <a:srgbClr val="FFFFFF"/>
                </a:solidFill>
                <a:effectLst/>
                <a:latin typeface="+mj-lt"/>
              </a:rPr>
              <a:t>ON PREMISE CONSUMER </a:t>
            </a:r>
            <a:br>
              <a:rPr lang="de-DE" sz="3600" b="0" i="0" u="none" strike="noStrike" dirty="0">
                <a:solidFill>
                  <a:srgbClr val="FFFFFF"/>
                </a:solidFill>
                <a:effectLst/>
                <a:latin typeface="+mj-lt"/>
              </a:rPr>
            </a:br>
            <a:r>
              <a:rPr lang="de-DE" sz="3600" b="0" i="0" u="none" strike="noStrike" dirty="0">
                <a:solidFill>
                  <a:srgbClr val="FFFFFF"/>
                </a:solidFill>
                <a:effectLst/>
                <a:latin typeface="+mj-lt"/>
              </a:rPr>
              <a:t>PULSE REPORT FÜR </a:t>
            </a:r>
            <a:br>
              <a:rPr lang="de-DE" sz="3600" b="0" i="0" u="none" strike="noStrike" dirty="0">
                <a:solidFill>
                  <a:srgbClr val="FFFFFF"/>
                </a:solidFill>
                <a:effectLst/>
                <a:latin typeface="+mj-lt"/>
              </a:rPr>
            </a:br>
            <a:r>
              <a:rPr lang="de-DE" sz="3600" b="0" i="0" u="none" strike="noStrike" dirty="0">
                <a:solidFill>
                  <a:srgbClr val="FFFFFF"/>
                </a:solidFill>
                <a:effectLst/>
                <a:latin typeface="+mj-lt"/>
              </a:rPr>
              <a:t>DEUTSCHLAND</a:t>
            </a:r>
            <a:endParaRPr lang="en-GB" dirty="0">
              <a:latin typeface="+mj-lt"/>
            </a:endParaRPr>
          </a:p>
          <a:p>
            <a:r>
              <a:rPr lang="en-US" sz="1800" b="0" dirty="0">
                <a:latin typeface="+mn-lt"/>
              </a:rPr>
              <a:t>CGA by NIQ, </a:t>
            </a:r>
            <a:r>
              <a:rPr lang="en-US" sz="1800" b="0" dirty="0" err="1">
                <a:latin typeface="+mn-lt"/>
              </a:rPr>
              <a:t>Juni</a:t>
            </a:r>
            <a:r>
              <a:rPr lang="en-US" sz="1800" b="0" dirty="0">
                <a:latin typeface="+mn-lt"/>
              </a:rPr>
              <a:t> 2024</a:t>
            </a:r>
          </a:p>
          <a:p>
            <a:endParaRPr lang="en-GB" dirty="0"/>
          </a:p>
        </p:txBody>
      </p:sp>
    </p:spTree>
    <p:extLst>
      <p:ext uri="{BB962C8B-B14F-4D97-AF65-F5344CB8AC3E}">
        <p14:creationId xmlns:p14="http://schemas.microsoft.com/office/powerpoint/2010/main" val="49224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CCA502-4367-90FB-0794-D0185D4BF66C}"/>
              </a:ext>
            </a:extLst>
          </p:cNvPr>
          <p:cNvSpPr txBox="1"/>
          <p:nvPr/>
        </p:nvSpPr>
        <p:spPr>
          <a:xfrm>
            <a:off x="4284024" y="1135205"/>
            <a:ext cx="57196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4"/>
                </a:solidFill>
                <a:effectLst/>
                <a:uLnTx/>
                <a:uFillTx/>
                <a:latin typeface="HK Grotesk Light"/>
                <a:ea typeface="+mn-ea"/>
                <a:cs typeface="+mn-cs"/>
              </a:rPr>
              <a:t>Gehen</a:t>
            </a:r>
            <a:r>
              <a:rPr kumimoji="0" lang="en-GB" sz="1800" b="1" i="0" u="none" strike="noStrike" kern="1200" cap="none" spc="0" normalizeH="0" baseline="0" noProof="0" dirty="0">
                <a:ln>
                  <a:noFill/>
                </a:ln>
                <a:solidFill>
                  <a:schemeClr val="accent4"/>
                </a:solidFill>
                <a:effectLst/>
                <a:uLnTx/>
                <a:uFillTx/>
                <a:latin typeface="HK Grotesk Light"/>
                <a:ea typeface="+mn-ea"/>
                <a:cs typeface="+mn-cs"/>
              </a:rPr>
              <a:t> </a:t>
            </a:r>
            <a:r>
              <a:rPr kumimoji="0" lang="en-GB" sz="1800" b="1" i="0" u="none" strike="noStrike" kern="1200" cap="none" spc="0" normalizeH="0" baseline="0" noProof="0" dirty="0" err="1">
                <a:ln>
                  <a:noFill/>
                </a:ln>
                <a:solidFill>
                  <a:schemeClr val="accent4"/>
                </a:solidFill>
                <a:effectLst/>
                <a:uLnTx/>
                <a:uFillTx/>
                <a:latin typeface="HK Grotesk Light"/>
                <a:ea typeface="+mn-ea"/>
                <a:cs typeface="+mn-cs"/>
              </a:rPr>
              <a:t>häufiger</a:t>
            </a:r>
            <a:r>
              <a:rPr kumimoji="0" lang="en-GB" sz="1800" b="1" i="0" u="none" strike="noStrike" kern="1200" cap="none" spc="0" normalizeH="0" baseline="0" noProof="0" dirty="0">
                <a:ln>
                  <a:noFill/>
                </a:ln>
                <a:solidFill>
                  <a:schemeClr val="accent4"/>
                </a:solidFill>
                <a:effectLst/>
                <a:uLnTx/>
                <a:uFillTx/>
                <a:latin typeface="HK Grotesk Light"/>
                <a:ea typeface="+mn-ea"/>
                <a:cs typeface="+mn-cs"/>
              </a:rPr>
              <a:t> </a:t>
            </a:r>
            <a:r>
              <a:rPr kumimoji="0" lang="en-GB" sz="1800" b="1" i="0" u="none" strike="noStrike" kern="1200" cap="none" spc="0" normalizeH="0" baseline="0" noProof="0" dirty="0" err="1">
                <a:ln>
                  <a:noFill/>
                </a:ln>
                <a:solidFill>
                  <a:schemeClr val="accent4"/>
                </a:solidFill>
                <a:effectLst/>
                <a:uLnTx/>
                <a:uFillTx/>
                <a:latin typeface="HK Grotesk Light"/>
                <a:ea typeface="+mn-ea"/>
                <a:cs typeface="+mn-cs"/>
              </a:rPr>
              <a:t>aus</a:t>
            </a:r>
            <a:r>
              <a:rPr kumimoji="0" lang="en-GB" sz="1800" b="1" i="0" u="none" strike="noStrike" kern="1200" cap="none" spc="0" normalizeH="0" baseline="0" noProof="0" dirty="0">
                <a:ln>
                  <a:noFill/>
                </a:ln>
                <a:solidFill>
                  <a:schemeClr val="accent4"/>
                </a:solidFill>
                <a:effectLst/>
                <a:uLnTx/>
                <a:uFillTx/>
                <a:latin typeface="HK Grotesk Light"/>
                <a:ea typeface="+mn-ea"/>
                <a:cs typeface="+mn-cs"/>
              </a:rPr>
              <a:t> </a:t>
            </a:r>
            <a:r>
              <a:rPr kumimoji="0" lang="en-GB" sz="1800" b="1" i="0" u="none" strike="noStrike" kern="1200" cap="none" spc="0" normalizeH="0" baseline="0" noProof="0" dirty="0">
                <a:ln>
                  <a:noFill/>
                </a:ln>
                <a:solidFill>
                  <a:srgbClr val="414041"/>
                </a:solidFill>
                <a:effectLst/>
                <a:uLnTx/>
                <a:uFillTx/>
                <a:latin typeface="HK Grotesk Light"/>
                <a:ea typeface="+mn-ea"/>
                <a:cs typeface="+mn-cs"/>
              </a:rPr>
              <a:t>| </a:t>
            </a:r>
            <a:r>
              <a:rPr kumimoji="0" lang="en-GB" sz="1800" b="1" i="0" u="none" strike="noStrike" kern="1200" cap="none" spc="0" normalizeH="0" baseline="0" noProof="0" dirty="0" err="1">
                <a:ln>
                  <a:noFill/>
                </a:ln>
                <a:solidFill>
                  <a:srgbClr val="E50D4B"/>
                </a:solidFill>
                <a:effectLst/>
                <a:uLnTx/>
                <a:uFillTx/>
                <a:latin typeface="HK Grotesk Light"/>
                <a:ea typeface="+mn-ea"/>
                <a:cs typeface="+mn-cs"/>
              </a:rPr>
              <a:t>Gehen</a:t>
            </a:r>
            <a:r>
              <a:rPr kumimoji="0" lang="en-GB" sz="1800" b="1" i="0" u="none" strike="noStrike" kern="1200" cap="none" spc="0" normalizeH="0" baseline="0" noProof="0" dirty="0">
                <a:ln>
                  <a:noFill/>
                </a:ln>
                <a:solidFill>
                  <a:srgbClr val="E50D4B"/>
                </a:solidFill>
                <a:effectLst/>
                <a:uLnTx/>
                <a:uFillTx/>
                <a:latin typeface="HK Grotesk Light"/>
                <a:ea typeface="+mn-ea"/>
                <a:cs typeface="+mn-cs"/>
              </a:rPr>
              <a:t> </a:t>
            </a:r>
            <a:r>
              <a:rPr kumimoji="0" lang="en-GB" sz="1800" b="1" i="0" u="none" strike="noStrike" kern="1200" cap="none" spc="0" normalizeH="0" baseline="0" noProof="0" dirty="0" err="1">
                <a:ln>
                  <a:noFill/>
                </a:ln>
                <a:solidFill>
                  <a:srgbClr val="E50D4B"/>
                </a:solidFill>
                <a:effectLst/>
                <a:uLnTx/>
                <a:uFillTx/>
                <a:latin typeface="HK Grotesk Light"/>
                <a:ea typeface="+mn-ea"/>
                <a:cs typeface="+mn-cs"/>
              </a:rPr>
              <a:t>seltener</a:t>
            </a:r>
            <a:r>
              <a:rPr kumimoji="0" lang="en-GB" sz="1800" b="1" i="0" u="none" strike="noStrike" kern="1200" cap="none" spc="0" normalizeH="0" baseline="0" noProof="0" dirty="0">
                <a:ln>
                  <a:noFill/>
                </a:ln>
                <a:solidFill>
                  <a:srgbClr val="E50D4B"/>
                </a:solidFill>
                <a:effectLst/>
                <a:uLnTx/>
                <a:uFillTx/>
                <a:latin typeface="HK Grotesk Light"/>
                <a:ea typeface="+mn-ea"/>
                <a:cs typeface="+mn-cs"/>
              </a:rPr>
              <a:t> </a:t>
            </a:r>
            <a:r>
              <a:rPr kumimoji="0" lang="en-GB" sz="1800" b="1" i="0" u="none" strike="noStrike" kern="1200" cap="none" spc="0" normalizeH="0" baseline="0" noProof="0" dirty="0" err="1">
                <a:ln>
                  <a:noFill/>
                </a:ln>
                <a:solidFill>
                  <a:srgbClr val="E50D4B"/>
                </a:solidFill>
                <a:effectLst/>
                <a:uLnTx/>
                <a:uFillTx/>
                <a:latin typeface="HK Grotesk Light"/>
                <a:ea typeface="+mn-ea"/>
                <a:cs typeface="+mn-cs"/>
              </a:rPr>
              <a:t>aus</a:t>
            </a:r>
            <a:endParaRPr kumimoji="0" lang="en-GB" sz="1800" b="1" i="0" u="none" strike="noStrike" kern="1200" cap="none" spc="0" normalizeH="0" baseline="0" noProof="0" dirty="0">
              <a:ln>
                <a:noFill/>
              </a:ln>
              <a:solidFill>
                <a:srgbClr val="E50D4B"/>
              </a:solidFill>
              <a:effectLst/>
              <a:uLnTx/>
              <a:uFillTx/>
              <a:latin typeface="HK Grotesk Light"/>
              <a:ea typeface="+mn-ea"/>
              <a:cs typeface="+mn-cs"/>
            </a:endParaRPr>
          </a:p>
        </p:txBody>
      </p:sp>
      <p:pic>
        <p:nvPicPr>
          <p:cNvPr id="9" name="Graphic 8" descr="Man and woman">
            <a:extLst>
              <a:ext uri="{FF2B5EF4-FFF2-40B4-BE49-F238E27FC236}">
                <a16:creationId xmlns:a16="http://schemas.microsoft.com/office/drawing/2014/main" id="{DF5E1E13-7CCE-53A4-1D32-45239019E6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8143" y="1822709"/>
            <a:ext cx="2095714" cy="2095714"/>
          </a:xfrm>
          <a:prstGeom prst="rect">
            <a:avLst/>
          </a:prstGeom>
        </p:spPr>
      </p:pic>
      <p:sp>
        <p:nvSpPr>
          <p:cNvPr id="10" name="TextBox 9">
            <a:extLst>
              <a:ext uri="{FF2B5EF4-FFF2-40B4-BE49-F238E27FC236}">
                <a16:creationId xmlns:a16="http://schemas.microsoft.com/office/drawing/2014/main" id="{54498743-F016-304D-3698-7D7BDC2CA757}"/>
              </a:ext>
            </a:extLst>
          </p:cNvPr>
          <p:cNvSpPr txBox="1"/>
          <p:nvPr/>
        </p:nvSpPr>
        <p:spPr>
          <a:xfrm>
            <a:off x="4339951" y="4200206"/>
            <a:ext cx="2893376" cy="553856"/>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Durchschnittliches</a:t>
            </a:r>
            <a:r>
              <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sng"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Haushaltseinkommen</a:t>
            </a:r>
            <a:endPar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sp>
        <p:nvSpPr>
          <p:cNvPr id="11" name="TextBox 10">
            <a:extLst>
              <a:ext uri="{FF2B5EF4-FFF2-40B4-BE49-F238E27FC236}">
                <a16:creationId xmlns:a16="http://schemas.microsoft.com/office/drawing/2014/main" id="{04CCE55E-A9F1-B6F6-3FEA-4338E6374805}"/>
              </a:ext>
            </a:extLst>
          </p:cNvPr>
          <p:cNvSpPr txBox="1"/>
          <p:nvPr/>
        </p:nvSpPr>
        <p:spPr>
          <a:xfrm>
            <a:off x="8991523" y="1577330"/>
            <a:ext cx="2040685" cy="338413"/>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Geschlecht</a:t>
            </a:r>
            <a:endPar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pic>
        <p:nvPicPr>
          <p:cNvPr id="12" name="Graphic 11" descr="Male">
            <a:extLst>
              <a:ext uri="{FF2B5EF4-FFF2-40B4-BE49-F238E27FC236}">
                <a16:creationId xmlns:a16="http://schemas.microsoft.com/office/drawing/2014/main" id="{DD2568ED-D9EB-68E5-9D87-98CD5BF07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2649" y="2074861"/>
            <a:ext cx="713030" cy="713030"/>
          </a:xfrm>
          <a:prstGeom prst="rect">
            <a:avLst/>
          </a:prstGeom>
        </p:spPr>
      </p:pic>
      <p:pic>
        <p:nvPicPr>
          <p:cNvPr id="13" name="Graphic 12" descr="Female">
            <a:extLst>
              <a:ext uri="{FF2B5EF4-FFF2-40B4-BE49-F238E27FC236}">
                <a16:creationId xmlns:a16="http://schemas.microsoft.com/office/drawing/2014/main" id="{2CAD1DFE-89A4-A1FB-7712-8C3E890312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06605" y="2074861"/>
            <a:ext cx="713030" cy="713030"/>
          </a:xfrm>
          <a:prstGeom prst="rect">
            <a:avLst/>
          </a:prstGeom>
        </p:spPr>
      </p:pic>
      <p:pic>
        <p:nvPicPr>
          <p:cNvPr id="14" name="Graphic 13">
            <a:extLst>
              <a:ext uri="{FF2B5EF4-FFF2-40B4-BE49-F238E27FC236}">
                <a16:creationId xmlns:a16="http://schemas.microsoft.com/office/drawing/2014/main" id="{27FD9A26-28BA-6335-51A9-1D283EDB935B}"/>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9336" y="4642858"/>
            <a:ext cx="713031" cy="713031"/>
          </a:xfrm>
          <a:prstGeom prst="rect">
            <a:avLst/>
          </a:prstGeom>
        </p:spPr>
      </p:pic>
      <p:sp>
        <p:nvSpPr>
          <p:cNvPr id="15" name="TextBox 14">
            <a:extLst>
              <a:ext uri="{FF2B5EF4-FFF2-40B4-BE49-F238E27FC236}">
                <a16:creationId xmlns:a16="http://schemas.microsoft.com/office/drawing/2014/main" id="{C5085C17-11C1-7080-B162-3AA9CBDAF03F}"/>
              </a:ext>
            </a:extLst>
          </p:cNvPr>
          <p:cNvSpPr txBox="1"/>
          <p:nvPr/>
        </p:nvSpPr>
        <p:spPr>
          <a:xfrm>
            <a:off x="660699" y="3894511"/>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Wohnsitz</a:t>
            </a:r>
            <a:endParaRPr kumimoji="0" lang="en-GB"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sp>
        <p:nvSpPr>
          <p:cNvPr id="16" name="AutoShape 6">
            <a:extLst>
              <a:ext uri="{FF2B5EF4-FFF2-40B4-BE49-F238E27FC236}">
                <a16:creationId xmlns:a16="http://schemas.microsoft.com/office/drawing/2014/main" id="{60D486B4-5A11-F92E-6FF2-CEB3DFAD7343}"/>
              </a:ext>
            </a:extLst>
          </p:cNvPr>
          <p:cNvSpPr>
            <a:spLocks noChangeAspect="1" noChangeArrowheads="1"/>
          </p:cNvSpPr>
          <p:nvPr/>
        </p:nvSpPr>
        <p:spPr bwMode="auto">
          <a:xfrm>
            <a:off x="5872196" y="37071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1"/>
              </a:solidFill>
              <a:effectLst/>
              <a:uLnTx/>
              <a:uFillTx/>
              <a:latin typeface="HK Grotesk Light"/>
              <a:ea typeface="+mn-ea"/>
              <a:cs typeface="+mn-cs"/>
            </a:endParaRPr>
          </a:p>
        </p:txBody>
      </p:sp>
      <p:sp>
        <p:nvSpPr>
          <p:cNvPr id="17" name="TextBox 16">
            <a:extLst>
              <a:ext uri="{FF2B5EF4-FFF2-40B4-BE49-F238E27FC236}">
                <a16:creationId xmlns:a16="http://schemas.microsoft.com/office/drawing/2014/main" id="{24799EE0-D9A6-36D7-B1ED-E597E5D91E0B}"/>
              </a:ext>
            </a:extLst>
          </p:cNvPr>
          <p:cNvSpPr txBox="1"/>
          <p:nvPr/>
        </p:nvSpPr>
        <p:spPr>
          <a:xfrm>
            <a:off x="8090127" y="3844886"/>
            <a:ext cx="4128572" cy="338413"/>
          </a:xfrm>
          <a:prstGeom prst="rect">
            <a:avLst/>
          </a:prstGeom>
          <a:noFill/>
        </p:spPr>
        <p:txBody>
          <a:bodyPr wrap="square" lIns="121781" tIns="60890" rIns="121781" bIns="60890" rtlCol="0">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de-DE" sz="1400" b="0" i="1" u="sng"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Besucht das Gastgewerber in der Regel ...</a:t>
            </a:r>
          </a:p>
        </p:txBody>
      </p:sp>
      <p:graphicFrame>
        <p:nvGraphicFramePr>
          <p:cNvPr id="18" name="Table 17">
            <a:extLst>
              <a:ext uri="{FF2B5EF4-FFF2-40B4-BE49-F238E27FC236}">
                <a16:creationId xmlns:a16="http://schemas.microsoft.com/office/drawing/2014/main" id="{27582680-ABA6-1D1E-9C0B-B3EC1554FACE}"/>
              </a:ext>
            </a:extLst>
          </p:cNvPr>
          <p:cNvGraphicFramePr>
            <a:graphicFrameLocks noGrp="1"/>
          </p:cNvGraphicFramePr>
          <p:nvPr>
            <p:extLst>
              <p:ext uri="{D42A27DB-BD31-4B8C-83A1-F6EECF244321}">
                <p14:modId xmlns:p14="http://schemas.microsoft.com/office/powerpoint/2010/main" val="1058605275"/>
              </p:ext>
            </p:extLst>
          </p:nvPr>
        </p:nvGraphicFramePr>
        <p:xfrm>
          <a:off x="774676" y="422493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63%</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41%</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19" name="Table 18">
            <a:extLst>
              <a:ext uri="{FF2B5EF4-FFF2-40B4-BE49-F238E27FC236}">
                <a16:creationId xmlns:a16="http://schemas.microsoft.com/office/drawing/2014/main" id="{F25AF3C8-ED71-6D43-7F41-546615ED4A9D}"/>
              </a:ext>
            </a:extLst>
          </p:cNvPr>
          <p:cNvGraphicFramePr>
            <a:graphicFrameLocks noGrp="1"/>
          </p:cNvGraphicFramePr>
          <p:nvPr>
            <p:extLst>
              <p:ext uri="{D42A27DB-BD31-4B8C-83A1-F6EECF244321}">
                <p14:modId xmlns:p14="http://schemas.microsoft.com/office/powerpoint/2010/main" val="3020657344"/>
              </p:ext>
            </p:extLst>
          </p:nvPr>
        </p:nvGraphicFramePr>
        <p:xfrm>
          <a:off x="793833" y="522529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37%  </a:t>
                      </a:r>
                      <a:r>
                        <a:rPr lang="en-GB" sz="3600" b="1" kern="1200" dirty="0">
                          <a:solidFill>
                            <a:schemeClr val="accent5"/>
                          </a:solidFill>
                          <a:latin typeface="HK Grotesk ExtraBold"/>
                          <a:ea typeface="+mn-ea"/>
                          <a:cs typeface="+mn-cs"/>
                        </a:rPr>
                        <a:t>59%</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
        <p:nvSpPr>
          <p:cNvPr id="20" name="TextBox 19">
            <a:extLst>
              <a:ext uri="{FF2B5EF4-FFF2-40B4-BE49-F238E27FC236}">
                <a16:creationId xmlns:a16="http://schemas.microsoft.com/office/drawing/2014/main" id="{E59B7062-68C8-7C4E-A9D5-453F4D11F43C}"/>
              </a:ext>
            </a:extLst>
          </p:cNvPr>
          <p:cNvSpPr txBox="1"/>
          <p:nvPr/>
        </p:nvSpPr>
        <p:spPr>
          <a:xfrm>
            <a:off x="793833" y="4795320"/>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Zentrum</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einer</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Großstadt</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Kleinstadt</a:t>
            </a:r>
            <a:endPar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graphicFrame>
        <p:nvGraphicFramePr>
          <p:cNvPr id="21" name="Table 20">
            <a:extLst>
              <a:ext uri="{FF2B5EF4-FFF2-40B4-BE49-F238E27FC236}">
                <a16:creationId xmlns:a16="http://schemas.microsoft.com/office/drawing/2014/main" id="{BDE4E38B-5343-E9CE-92BE-E100924B5ADD}"/>
              </a:ext>
            </a:extLst>
          </p:cNvPr>
          <p:cNvGraphicFramePr>
            <a:graphicFrameLocks noGrp="1"/>
          </p:cNvGraphicFramePr>
          <p:nvPr>
            <p:extLst>
              <p:ext uri="{D42A27DB-BD31-4B8C-83A1-F6EECF244321}">
                <p14:modId xmlns:p14="http://schemas.microsoft.com/office/powerpoint/2010/main" val="1415817381"/>
              </p:ext>
            </p:extLst>
          </p:nvPr>
        </p:nvGraphicFramePr>
        <p:xfrm>
          <a:off x="8033427" y="1915743"/>
          <a:ext cx="2786208" cy="118872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  54%</a:t>
                      </a:r>
                      <a:r>
                        <a:rPr lang="en-GB" sz="3600" b="1" kern="1200" dirty="0">
                          <a:solidFill>
                            <a:schemeClr val="accent3"/>
                          </a:solidFill>
                          <a:latin typeface="HK Grotesk ExtraBold"/>
                          <a:ea typeface="+mn-ea"/>
                          <a:cs typeface="+mn-cs"/>
                        </a:rPr>
                        <a:t>  </a:t>
                      </a:r>
                      <a:endParaRPr lang="en-GB" sz="3600" b="1" kern="1200" dirty="0">
                        <a:solidFill>
                          <a:schemeClr val="accent3"/>
                        </a:solidFill>
                        <a:latin typeface="HK Grotesk ExtraBold" pitchFamily="2" charset="0"/>
                        <a:ea typeface="+mn-ea"/>
                        <a:cs typeface="+mn-cs"/>
                      </a:endParaRPr>
                    </a:p>
                    <a:p>
                      <a:pPr marL="0" algn="ctr" defTabSz="914400" rtl="0" eaLnBrk="1" latinLnBrk="0" hangingPunct="1"/>
                      <a:r>
                        <a:rPr lang="en-GB" sz="3600" b="1" kern="1200" dirty="0">
                          <a:solidFill>
                            <a:schemeClr val="accent5"/>
                          </a:solidFill>
                          <a:latin typeface="HK Grotesk ExtraBold"/>
                          <a:ea typeface="+mn-ea"/>
                          <a:cs typeface="+mn-cs"/>
                        </a:rPr>
                        <a:t>45%</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2" name="Table 21">
            <a:extLst>
              <a:ext uri="{FF2B5EF4-FFF2-40B4-BE49-F238E27FC236}">
                <a16:creationId xmlns:a16="http://schemas.microsoft.com/office/drawing/2014/main" id="{0C7DB848-A854-91D3-419A-D485A3114812}"/>
              </a:ext>
            </a:extLst>
          </p:cNvPr>
          <p:cNvGraphicFramePr>
            <a:graphicFrameLocks noGrp="1"/>
          </p:cNvGraphicFramePr>
          <p:nvPr>
            <p:extLst>
              <p:ext uri="{D42A27DB-BD31-4B8C-83A1-F6EECF244321}">
                <p14:modId xmlns:p14="http://schemas.microsoft.com/office/powerpoint/2010/main" val="1734528568"/>
              </p:ext>
            </p:extLst>
          </p:nvPr>
        </p:nvGraphicFramePr>
        <p:xfrm>
          <a:off x="9858175" y="1915743"/>
          <a:ext cx="2786208" cy="118872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1176552">
                <a:tc>
                  <a:txBody>
                    <a:bodyPr/>
                    <a:lstStyle/>
                    <a:p>
                      <a:pPr marL="0" algn="ctr" rtl="0" eaLnBrk="1" latinLnBrk="0" hangingPunct="1"/>
                      <a:r>
                        <a:rPr lang="en-GB" sz="3600" b="1" kern="1200" dirty="0">
                          <a:solidFill>
                            <a:schemeClr val="accent4"/>
                          </a:solidFill>
                          <a:latin typeface="HK Grotesk ExtraBold"/>
                          <a:ea typeface="+mn-ea"/>
                          <a:cs typeface="+mn-cs"/>
                        </a:rPr>
                        <a:t>  46%</a:t>
                      </a:r>
                      <a:r>
                        <a:rPr lang="en-GB" sz="3600" b="1" kern="1200" dirty="0">
                          <a:solidFill>
                            <a:schemeClr val="accent3"/>
                          </a:solidFill>
                          <a:latin typeface="HK Grotesk ExtraBold"/>
                          <a:ea typeface="+mn-ea"/>
                          <a:cs typeface="+mn-cs"/>
                        </a:rPr>
                        <a:t>  </a:t>
                      </a:r>
                      <a:endParaRPr lang="en-GB" sz="3600" b="1" kern="1200" dirty="0">
                        <a:solidFill>
                          <a:schemeClr val="accent3"/>
                        </a:solidFill>
                        <a:latin typeface="HK Grotesk ExtraBold" pitchFamily="2" charset="0"/>
                        <a:ea typeface="+mn-ea"/>
                        <a:cs typeface="+mn-cs"/>
                      </a:endParaRPr>
                    </a:p>
                    <a:p>
                      <a:pPr marL="0" algn="ctr" defTabSz="914400" rtl="0" eaLnBrk="1" latinLnBrk="0" hangingPunct="1"/>
                      <a:r>
                        <a:rPr lang="en-GB" sz="3600" b="1" kern="1200" dirty="0">
                          <a:solidFill>
                            <a:schemeClr val="accent5"/>
                          </a:solidFill>
                          <a:latin typeface="HK Grotesk ExtraBold"/>
                          <a:ea typeface="+mn-ea"/>
                          <a:cs typeface="+mn-cs"/>
                        </a:rPr>
                        <a:t>55%</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3" name="Table 22">
            <a:extLst>
              <a:ext uri="{FF2B5EF4-FFF2-40B4-BE49-F238E27FC236}">
                <a16:creationId xmlns:a16="http://schemas.microsoft.com/office/drawing/2014/main" id="{7DDE1F71-7F2B-E077-141A-3530F85B1AC3}"/>
              </a:ext>
            </a:extLst>
          </p:cNvPr>
          <p:cNvGraphicFramePr>
            <a:graphicFrameLocks noGrp="1"/>
          </p:cNvGraphicFramePr>
          <p:nvPr>
            <p:extLst>
              <p:ext uri="{D42A27DB-BD31-4B8C-83A1-F6EECF244321}">
                <p14:modId xmlns:p14="http://schemas.microsoft.com/office/powerpoint/2010/main" val="2966367349"/>
              </p:ext>
            </p:extLst>
          </p:nvPr>
        </p:nvGraphicFramePr>
        <p:xfrm>
          <a:off x="9290357" y="4229123"/>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65%</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14%</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graphicFrame>
        <p:nvGraphicFramePr>
          <p:cNvPr id="24" name="Table 23">
            <a:extLst>
              <a:ext uri="{FF2B5EF4-FFF2-40B4-BE49-F238E27FC236}">
                <a16:creationId xmlns:a16="http://schemas.microsoft.com/office/drawing/2014/main" id="{2ADFE275-8D29-9AD2-3568-CCFA76531D8F}"/>
              </a:ext>
            </a:extLst>
          </p:cNvPr>
          <p:cNvGraphicFramePr>
            <a:graphicFrameLocks noGrp="1"/>
          </p:cNvGraphicFramePr>
          <p:nvPr>
            <p:extLst>
              <p:ext uri="{D42A27DB-BD31-4B8C-83A1-F6EECF244321}">
                <p14:modId xmlns:p14="http://schemas.microsoft.com/office/powerpoint/2010/main" val="2089365667"/>
              </p:ext>
            </p:extLst>
          </p:nvPr>
        </p:nvGraphicFramePr>
        <p:xfrm>
          <a:off x="4287409" y="4636060"/>
          <a:ext cx="2786208" cy="118872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marR="0" lvl="0" indent="0" algn="ctr">
                        <a:lnSpc>
                          <a:spcPct val="100000"/>
                        </a:lnSpc>
                        <a:spcBef>
                          <a:spcPts val="0"/>
                        </a:spcBef>
                        <a:spcAft>
                          <a:spcPts val="0"/>
                        </a:spcAft>
                        <a:buNone/>
                      </a:pPr>
                      <a:r>
                        <a:rPr lang="en-GB" sz="3600" b="1" i="0" u="none" strike="noStrike" kern="1200" noProof="0" dirty="0">
                          <a:solidFill>
                            <a:schemeClr val="accent4"/>
                          </a:solidFill>
                          <a:latin typeface="HK Grotesk ExtraBold"/>
                        </a:rPr>
                        <a:t>€</a:t>
                      </a:r>
                      <a:r>
                        <a:rPr lang="en-GB" sz="3600" b="1" i="0" u="none" strike="noStrike" kern="1200" noProof="0" dirty="0">
                          <a:solidFill>
                            <a:schemeClr val="accent4"/>
                          </a:solidFill>
                          <a:latin typeface="HK Grotesk ExtraBold"/>
                          <a:ea typeface="+mn-ea"/>
                          <a:cs typeface="+mn-cs"/>
                        </a:rPr>
                        <a:t>48,353</a:t>
                      </a:r>
                      <a:endParaRPr lang="en-US" dirty="0"/>
                    </a:p>
                    <a:p>
                      <a:pPr marL="0" marR="0" lvl="0" indent="0" algn="ctr">
                        <a:lnSpc>
                          <a:spcPct val="100000"/>
                        </a:lnSpc>
                        <a:spcBef>
                          <a:spcPts val="0"/>
                        </a:spcBef>
                        <a:spcAft>
                          <a:spcPts val="0"/>
                        </a:spcAft>
                        <a:buNone/>
                      </a:pPr>
                      <a:r>
                        <a:rPr lang="en-GB" sz="3600" b="1" i="0" u="none" strike="noStrike" kern="1200" noProof="0" dirty="0">
                          <a:solidFill>
                            <a:schemeClr val="accent5"/>
                          </a:solidFill>
                          <a:latin typeface="HK Grotesk ExtraBold"/>
                        </a:rPr>
                        <a:t>€</a:t>
                      </a:r>
                      <a:r>
                        <a:rPr lang="en-GB" sz="3600" b="1" i="0" u="none" strike="noStrike" kern="1200" noProof="0" dirty="0">
                          <a:solidFill>
                            <a:schemeClr val="accent5"/>
                          </a:solidFill>
                          <a:latin typeface="HK Grotesk ExtraBold"/>
                          <a:ea typeface="+mn-ea"/>
                          <a:cs typeface="+mn-cs"/>
                        </a:rPr>
                        <a:t>40,301</a:t>
                      </a:r>
                      <a:endParaRPr lang="en-GB" sz="3600" b="1" kern="1200" dirty="0">
                        <a:solidFill>
                          <a:schemeClr val="accent5"/>
                        </a:solidFill>
                        <a:latin typeface="HK Grotesk ExtraBold"/>
                        <a:ea typeface="+mn-ea"/>
                        <a:cs typeface="+mn-cs"/>
                      </a:endParaRP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
        <p:nvSpPr>
          <p:cNvPr id="25" name="TextBox 24">
            <a:extLst>
              <a:ext uri="{FF2B5EF4-FFF2-40B4-BE49-F238E27FC236}">
                <a16:creationId xmlns:a16="http://schemas.microsoft.com/office/drawing/2014/main" id="{B181B953-F6FB-9EC9-9139-EEA6D6047933}"/>
              </a:ext>
            </a:extLst>
          </p:cNvPr>
          <p:cNvSpPr txBox="1"/>
          <p:nvPr/>
        </p:nvSpPr>
        <p:spPr>
          <a:xfrm>
            <a:off x="699013" y="5845157"/>
            <a:ext cx="2881028" cy="338413"/>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Ländliche</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Gegend</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Vorstadt</a:t>
            </a:r>
            <a:endPar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sp>
        <p:nvSpPr>
          <p:cNvPr id="26" name="TextBox 25">
            <a:extLst>
              <a:ext uri="{FF2B5EF4-FFF2-40B4-BE49-F238E27FC236}">
                <a16:creationId xmlns:a16="http://schemas.microsoft.com/office/drawing/2014/main" id="{E99287DA-4C0F-45B9-7C42-C735886DC06C}"/>
              </a:ext>
            </a:extLst>
          </p:cNvPr>
          <p:cNvSpPr txBox="1"/>
          <p:nvPr/>
        </p:nvSpPr>
        <p:spPr>
          <a:xfrm>
            <a:off x="7818911" y="4367823"/>
            <a:ext cx="1998402" cy="553856"/>
          </a:xfrm>
          <a:prstGeom prst="rect">
            <a:avLst/>
          </a:prstGeom>
          <a:noFill/>
        </p:spPr>
        <p:txBody>
          <a:bodyPr wrap="square" lIns="121781" tIns="60890" rIns="121781" bIns="60890" rtlCol="0">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Mindestens</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einmal</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wöchentlich</a:t>
            </a:r>
            <a:endPar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endParaRPr>
          </a:p>
        </p:txBody>
      </p:sp>
      <p:graphicFrame>
        <p:nvGraphicFramePr>
          <p:cNvPr id="27" name="Chart 26">
            <a:extLst>
              <a:ext uri="{FF2B5EF4-FFF2-40B4-BE49-F238E27FC236}">
                <a16:creationId xmlns:a16="http://schemas.microsoft.com/office/drawing/2014/main" id="{CEF7ADB1-3CA4-7378-EDF5-AA67DD9FD736}"/>
              </a:ext>
            </a:extLst>
          </p:cNvPr>
          <p:cNvGraphicFramePr/>
          <p:nvPr>
            <p:extLst>
              <p:ext uri="{D42A27DB-BD31-4B8C-83A1-F6EECF244321}">
                <p14:modId xmlns:p14="http://schemas.microsoft.com/office/powerpoint/2010/main" val="1435051178"/>
              </p:ext>
            </p:extLst>
          </p:nvPr>
        </p:nvGraphicFramePr>
        <p:xfrm>
          <a:off x="235398" y="1667916"/>
          <a:ext cx="4332202" cy="1918330"/>
        </p:xfrm>
        <a:graphic>
          <a:graphicData uri="http://schemas.openxmlformats.org/drawingml/2006/chart">
            <c:chart xmlns:c="http://schemas.openxmlformats.org/drawingml/2006/chart" xmlns:r="http://schemas.openxmlformats.org/officeDocument/2006/relationships" r:id="rId11"/>
          </a:graphicData>
        </a:graphic>
      </p:graphicFrame>
      <p:sp>
        <p:nvSpPr>
          <p:cNvPr id="28" name="TextBox 27">
            <a:extLst>
              <a:ext uri="{FF2B5EF4-FFF2-40B4-BE49-F238E27FC236}">
                <a16:creationId xmlns:a16="http://schemas.microsoft.com/office/drawing/2014/main" id="{89B7C819-22D2-39FE-D042-A89BF2200F7E}"/>
              </a:ext>
            </a:extLst>
          </p:cNvPr>
          <p:cNvSpPr txBox="1"/>
          <p:nvPr/>
        </p:nvSpPr>
        <p:spPr>
          <a:xfrm>
            <a:off x="793606" y="1626232"/>
            <a:ext cx="2881028" cy="338413"/>
          </a:xfrm>
          <a:prstGeom prst="rect">
            <a:avLst/>
          </a:prstGeom>
          <a:noFill/>
        </p:spPr>
        <p:txBody>
          <a:bodyPr wrap="square" lIns="121781" tIns="60890" rIns="121781" bIns="60890" rtlCol="0" anchor="t">
            <a:spAutoFit/>
          </a:bodyPr>
          <a:lstStyle>
            <a:defPPr>
              <a:defRPr lang="en-US"/>
            </a:defPPr>
            <a:lvl1pPr marR="0" lvl="0" indent="0" algn="ctr" defTabSz="1217548" fontAlgn="auto">
              <a:lnSpc>
                <a:spcPct val="100000"/>
              </a:lnSpc>
              <a:spcBef>
                <a:spcPts val="0"/>
              </a:spcBef>
              <a:spcAft>
                <a:spcPts val="0"/>
              </a:spcAft>
              <a:buClrTx/>
              <a:buSzTx/>
              <a:buFontTx/>
              <a:buNone/>
              <a:tabLst/>
              <a:defRPr kumimoji="0" sz="1400" b="0" i="1" u="none" strike="noStrike" cap="none" spc="0" normalizeH="0" baseline="0">
                <a:ln>
                  <a:noFill/>
                </a:ln>
                <a:effectLst/>
                <a:uLnTx/>
                <a:uFillTx/>
                <a:latin typeface="Helvetica"/>
                <a:cs typeface="Helvetica" panose="020B0604020202020204" pitchFamily="34" charset="0"/>
              </a:defRPr>
            </a:lvl1p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err="1">
                <a:ln>
                  <a:noFill/>
                </a:ln>
                <a:solidFill>
                  <a:srgbClr val="FFFFFF"/>
                </a:solidFill>
                <a:effectLst/>
                <a:uLnTx/>
                <a:uFillTx/>
                <a:latin typeface="HK Grotesk Light"/>
                <a:ea typeface="+mn-ea"/>
                <a:cs typeface="Helvetica"/>
              </a:rPr>
              <a:t>Altersgruppen</a:t>
            </a:r>
            <a:endParaRPr kumimoji="0" lang="en-GB" sz="1400" b="0" i="1" u="sng" strike="noStrike" kern="1200" cap="none" spc="0" normalizeH="0" baseline="0" noProof="0" dirty="0">
              <a:ln>
                <a:noFill/>
              </a:ln>
              <a:solidFill>
                <a:srgbClr val="FFFFFF"/>
              </a:solidFill>
              <a:effectLst/>
              <a:uLnTx/>
              <a:uFillTx/>
              <a:latin typeface="HK Grotesk Light"/>
              <a:ea typeface="+mn-ea"/>
              <a:cs typeface="Helvetica"/>
            </a:endParaRPr>
          </a:p>
        </p:txBody>
      </p:sp>
      <p:sp>
        <p:nvSpPr>
          <p:cNvPr id="29" name="Rectangle 28">
            <a:extLst>
              <a:ext uri="{FF2B5EF4-FFF2-40B4-BE49-F238E27FC236}">
                <a16:creationId xmlns:a16="http://schemas.microsoft.com/office/drawing/2014/main" id="{6CF75E12-B248-C2E2-4B77-AF41B90AAFBC}"/>
              </a:ext>
            </a:extLst>
          </p:cNvPr>
          <p:cNvSpPr/>
          <p:nvPr/>
        </p:nvSpPr>
        <p:spPr>
          <a:xfrm>
            <a:off x="1474363" y="6426617"/>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solidFill>
                <a:effectLst/>
                <a:uLnTx/>
                <a:uFillTx/>
                <a:latin typeface="HK Grotesk Light"/>
                <a:ea typeface="+mn-ea"/>
                <a:cs typeface="+mn-cs"/>
              </a:rPr>
              <a:t>CGA </a:t>
            </a:r>
            <a:r>
              <a:rPr lang="en-GB" sz="1000" i="1" dirty="0">
                <a:solidFill>
                  <a:srgbClr val="FFFFFF"/>
                </a:solidFill>
                <a:latin typeface="HK Grotesk Light"/>
              </a:rPr>
              <a:t>MONTHLY ON PREMISE CONSUMER PULSE REPORT JUNE 2024  </a:t>
            </a:r>
            <a:r>
              <a:rPr lang="en-US" sz="1000" i="1" dirty="0">
                <a:solidFill>
                  <a:srgbClr val="FFFFFF"/>
                </a:solidFill>
                <a:latin typeface="HK Grotesk Light"/>
              </a:rPr>
              <a:t>– SAMPLE: 185, 327 </a:t>
            </a:r>
          </a:p>
        </p:txBody>
      </p:sp>
      <p:sp>
        <p:nvSpPr>
          <p:cNvPr id="30" name="TextBox 29">
            <a:extLst>
              <a:ext uri="{FF2B5EF4-FFF2-40B4-BE49-F238E27FC236}">
                <a16:creationId xmlns:a16="http://schemas.microsoft.com/office/drawing/2014/main" id="{3C84F835-68B7-266E-85B9-41FB18C84DEE}"/>
              </a:ext>
            </a:extLst>
          </p:cNvPr>
          <p:cNvSpPr txBox="1"/>
          <p:nvPr/>
        </p:nvSpPr>
        <p:spPr>
          <a:xfrm>
            <a:off x="478564" y="128187"/>
            <a:ext cx="11220629" cy="1015663"/>
          </a:xfrm>
          <a:prstGeom prst="rect">
            <a:avLst/>
          </a:prstGeom>
          <a:noFill/>
        </p:spPr>
        <p:txBody>
          <a:bodyPr wrap="square" rtlCol="0">
            <a:spAutoFit/>
          </a:bodyPr>
          <a:lstStyle/>
          <a:p>
            <a:pPr algn="ctr">
              <a:defRPr/>
            </a:pPr>
            <a:r>
              <a:rPr lang="de-DE" sz="2000" b="1" dirty="0">
                <a:solidFill>
                  <a:srgbClr val="FFFFFF"/>
                </a:solidFill>
                <a:latin typeface="HK Grotesk"/>
              </a:rPr>
              <a:t>Diejenigen, die das Gastgewerbe häufiger als üblich besuchen, sind in der Regel jünger, wohnen eher im Stadtzentrum und haben ein höheres durchschnittliches Haushaltseinkommen als diejenigen, die es seltener besuchen</a:t>
            </a:r>
            <a:endParaRPr lang="en-GB" sz="2000" b="1" dirty="0">
              <a:solidFill>
                <a:srgbClr val="FFFFFF"/>
              </a:solidFill>
              <a:latin typeface="HK Grotesk"/>
            </a:endParaRPr>
          </a:p>
        </p:txBody>
      </p:sp>
      <p:sp>
        <p:nvSpPr>
          <p:cNvPr id="2" name="Slide Number Placeholder 1">
            <a:extLst>
              <a:ext uri="{FF2B5EF4-FFF2-40B4-BE49-F238E27FC236}">
                <a16:creationId xmlns:a16="http://schemas.microsoft.com/office/drawing/2014/main" id="{B864AD15-AAB6-B941-2D9C-B314DB081B4B}"/>
              </a:ext>
            </a:extLst>
          </p:cNvPr>
          <p:cNvSpPr>
            <a:spLocks noGrp="1"/>
          </p:cNvSpPr>
          <p:nvPr>
            <p:ph type="sldNum" sz="quarter" idx="4"/>
          </p:nvPr>
        </p:nvSpPr>
        <p:spPr/>
        <p:txBody>
          <a:bodyPr/>
          <a:lstStyle/>
          <a:p>
            <a:fld id="{403EF4E2-7A7A-0548-85F1-5479B7C9E1B2}" type="slidenum">
              <a:rPr lang="en-US" smtClean="0"/>
              <a:pPr/>
              <a:t>10</a:t>
            </a:fld>
            <a:endParaRPr lang="en-US"/>
          </a:p>
        </p:txBody>
      </p:sp>
      <p:sp>
        <p:nvSpPr>
          <p:cNvPr id="4" name="TextBox 3">
            <a:extLst>
              <a:ext uri="{FF2B5EF4-FFF2-40B4-BE49-F238E27FC236}">
                <a16:creationId xmlns:a16="http://schemas.microsoft.com/office/drawing/2014/main" id="{051CDC83-13E9-FA08-2E11-671E103BCFE3}"/>
              </a:ext>
            </a:extLst>
          </p:cNvPr>
          <p:cNvSpPr txBox="1"/>
          <p:nvPr/>
        </p:nvSpPr>
        <p:spPr>
          <a:xfrm>
            <a:off x="7818911" y="5197094"/>
            <a:ext cx="1856874" cy="523220"/>
          </a:xfrm>
          <a:prstGeom prst="rect">
            <a:avLst/>
          </a:prstGeom>
          <a:noFill/>
        </p:spPr>
        <p:txBody>
          <a:bodyPr wrap="square">
            <a:spAutoFit/>
          </a:bodyPr>
          <a:lstStyle/>
          <a:p>
            <a:pPr marL="0" marR="0" lvl="0" indent="0" algn="ctr" defTabSz="1217548"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Mindestens</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a:t>
            </a:r>
            <a:r>
              <a:rPr kumimoji="0" lang="en-GB" sz="1400" b="0" i="1" u="none" strike="noStrike" kern="1200" cap="none" spc="0" normalizeH="0" baseline="0" noProof="0" dirty="0" err="1">
                <a:ln>
                  <a:noFill/>
                </a:ln>
                <a:solidFill>
                  <a:srgbClr val="FFFFFF"/>
                </a:solidFill>
                <a:effectLst/>
                <a:uLnTx/>
                <a:uFillTx/>
                <a:latin typeface="HK Grotesk Light"/>
                <a:ea typeface="+mn-ea"/>
                <a:cs typeface="Helvetica" panose="020B0604020202020204" pitchFamily="34" charset="0"/>
                <a:sym typeface="Arial"/>
              </a:rPr>
              <a:t>einmal</a:t>
            </a:r>
            <a:r>
              <a:rPr kumimoji="0" lang="en-GB" sz="1400" b="0" i="1" u="none" strike="noStrike" kern="1200" cap="none" spc="0" normalizeH="0" baseline="0" noProof="0" dirty="0">
                <a:ln>
                  <a:noFill/>
                </a:ln>
                <a:solidFill>
                  <a:srgbClr val="FFFFFF"/>
                </a:solidFill>
                <a:effectLst/>
                <a:uLnTx/>
                <a:uFillTx/>
                <a:latin typeface="HK Grotesk Light"/>
                <a:ea typeface="+mn-ea"/>
                <a:cs typeface="Helvetica" panose="020B0604020202020204" pitchFamily="34" charset="0"/>
                <a:sym typeface="Arial"/>
              </a:rPr>
              <a:t> pro Monat</a:t>
            </a:r>
          </a:p>
        </p:txBody>
      </p:sp>
      <p:graphicFrame>
        <p:nvGraphicFramePr>
          <p:cNvPr id="7" name="Table 6">
            <a:extLst>
              <a:ext uri="{FF2B5EF4-FFF2-40B4-BE49-F238E27FC236}">
                <a16:creationId xmlns:a16="http://schemas.microsoft.com/office/drawing/2014/main" id="{CEF539F8-1728-D33D-0379-304972A46E2F}"/>
              </a:ext>
            </a:extLst>
          </p:cNvPr>
          <p:cNvGraphicFramePr>
            <a:graphicFrameLocks noGrp="1"/>
          </p:cNvGraphicFramePr>
          <p:nvPr>
            <p:extLst>
              <p:ext uri="{D42A27DB-BD31-4B8C-83A1-F6EECF244321}">
                <p14:modId xmlns:p14="http://schemas.microsoft.com/office/powerpoint/2010/main" val="3711371144"/>
              </p:ext>
            </p:extLst>
          </p:nvPr>
        </p:nvGraphicFramePr>
        <p:xfrm>
          <a:off x="9293957" y="5030942"/>
          <a:ext cx="2786208" cy="640080"/>
        </p:xfrm>
        <a:graphic>
          <a:graphicData uri="http://schemas.openxmlformats.org/drawingml/2006/table">
            <a:tbl>
              <a:tblPr firstRow="1" bandRow="1">
                <a:tableStyleId>{5C22544A-7EE6-4342-B048-85BDC9FD1C3A}</a:tableStyleId>
              </a:tblPr>
              <a:tblGrid>
                <a:gridCol w="2786208">
                  <a:extLst>
                    <a:ext uri="{9D8B030D-6E8A-4147-A177-3AD203B41FA5}">
                      <a16:colId xmlns:a16="http://schemas.microsoft.com/office/drawing/2014/main" val="4186773385"/>
                    </a:ext>
                  </a:extLst>
                </a:gridCol>
              </a:tblGrid>
              <a:tr h="429403">
                <a:tc>
                  <a:txBody>
                    <a:bodyPr/>
                    <a:lstStyle/>
                    <a:p>
                      <a:pPr marL="0" algn="ctr" rtl="0" eaLnBrk="1" latinLnBrk="0" hangingPunct="1"/>
                      <a:r>
                        <a:rPr lang="en-GB" sz="3600" b="1" kern="1200" dirty="0">
                          <a:solidFill>
                            <a:schemeClr val="accent4"/>
                          </a:solidFill>
                          <a:latin typeface="HK Grotesk ExtraBold"/>
                          <a:ea typeface="+mn-ea"/>
                          <a:cs typeface="+mn-cs"/>
                        </a:rPr>
                        <a:t>94%</a:t>
                      </a:r>
                      <a:r>
                        <a:rPr lang="en-GB" sz="3600" b="1" kern="1200" dirty="0">
                          <a:solidFill>
                            <a:schemeClr val="accent3"/>
                          </a:solidFill>
                          <a:latin typeface="HK Grotesk ExtraBold"/>
                          <a:ea typeface="+mn-ea"/>
                          <a:cs typeface="+mn-cs"/>
                        </a:rPr>
                        <a:t>  </a:t>
                      </a:r>
                      <a:r>
                        <a:rPr lang="en-GB" sz="3600" b="1" kern="1200" dirty="0">
                          <a:solidFill>
                            <a:schemeClr val="accent5"/>
                          </a:solidFill>
                          <a:latin typeface="HK Grotesk ExtraBold"/>
                          <a:ea typeface="+mn-ea"/>
                          <a:cs typeface="+mn-cs"/>
                        </a:rPr>
                        <a:t>64%</a:t>
                      </a:r>
                    </a:p>
                  </a:txBody>
                  <a:tcPr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272526"/>
                  </a:ext>
                </a:extLst>
              </a:tr>
            </a:tbl>
          </a:graphicData>
        </a:graphic>
      </p:graphicFrame>
    </p:spTree>
    <p:extLst>
      <p:ext uri="{BB962C8B-B14F-4D97-AF65-F5344CB8AC3E}">
        <p14:creationId xmlns:p14="http://schemas.microsoft.com/office/powerpoint/2010/main" val="247249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331F63-5E5C-7F53-49D0-1BAED2D9F80A}"/>
              </a:ext>
            </a:extLst>
          </p:cNvPr>
          <p:cNvGrpSpPr/>
          <p:nvPr/>
        </p:nvGrpSpPr>
        <p:grpSpPr>
          <a:xfrm>
            <a:off x="973675" y="446567"/>
            <a:ext cx="4800600" cy="5465132"/>
            <a:chOff x="707858" y="446567"/>
            <a:chExt cx="4800600" cy="5465132"/>
          </a:xfrm>
        </p:grpSpPr>
        <p:sp>
          <p:nvSpPr>
            <p:cNvPr id="5" name="Rectangle 4">
              <a:extLst>
                <a:ext uri="{FF2B5EF4-FFF2-40B4-BE49-F238E27FC236}">
                  <a16:creationId xmlns:a16="http://schemas.microsoft.com/office/drawing/2014/main" id="{974E4C11-0363-4B6A-F8B9-D56CFA02F00A}"/>
                </a:ext>
              </a:extLst>
            </p:cNvPr>
            <p:cNvSpPr/>
            <p:nvPr/>
          </p:nvSpPr>
          <p:spPr>
            <a:xfrm>
              <a:off x="707858" y="446567"/>
              <a:ext cx="4496896" cy="532234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0C2E2A7-4585-A17E-D6FB-501BFE40EFE6}"/>
                </a:ext>
              </a:extLst>
            </p:cNvPr>
            <p:cNvSpPr/>
            <p:nvPr/>
          </p:nvSpPr>
          <p:spPr>
            <a:xfrm>
              <a:off x="859162" y="589354"/>
              <a:ext cx="4496896" cy="532234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2">
              <a:extLst>
                <a:ext uri="{FF2B5EF4-FFF2-40B4-BE49-F238E27FC236}">
                  <a16:creationId xmlns:a16="http://schemas.microsoft.com/office/drawing/2014/main" id="{E9ED1088-6537-5F85-8FC9-C412A9F904AD}"/>
                </a:ext>
              </a:extLst>
            </p:cNvPr>
            <p:cNvSpPr txBox="1">
              <a:spLocks/>
            </p:cNvSpPr>
            <p:nvPr/>
          </p:nvSpPr>
          <p:spPr>
            <a:xfrm>
              <a:off x="707858" y="1089088"/>
              <a:ext cx="4648200" cy="20431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8000" kern="1200" dirty="0">
                  <a:solidFill>
                    <a:schemeClr val="bg1"/>
                  </a:solidFill>
                  <a:latin typeface="HK Grotesk ExtraBold" pitchFamily="50" charset="0"/>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500" b="1" i="0" u="none" strike="noStrike" kern="1200" cap="none" spc="0" normalizeH="0" baseline="0" noProof="0" dirty="0">
                  <a:ln>
                    <a:noFill/>
                  </a:ln>
                  <a:solidFill>
                    <a:srgbClr val="FFFFFF"/>
                  </a:solidFill>
                  <a:effectLst/>
                  <a:uLnTx/>
                  <a:uFillTx/>
                  <a:latin typeface="HK Grotesk ExtraBold" pitchFamily="50" charset="0"/>
                  <a:ea typeface="+mn-ea"/>
                  <a:cs typeface="+mn-cs"/>
                </a:rPr>
                <a:t>43%</a:t>
              </a:r>
            </a:p>
          </p:txBody>
        </p:sp>
        <p:sp>
          <p:nvSpPr>
            <p:cNvPr id="14" name="Text Placeholder 3">
              <a:extLst>
                <a:ext uri="{FF2B5EF4-FFF2-40B4-BE49-F238E27FC236}">
                  <a16:creationId xmlns:a16="http://schemas.microsoft.com/office/drawing/2014/main" id="{8F7DBC94-250E-CD88-C1DB-BF4800825D2A}"/>
                </a:ext>
              </a:extLst>
            </p:cNvPr>
            <p:cNvSpPr txBox="1">
              <a:spLocks/>
            </p:cNvSpPr>
            <p:nvPr/>
          </p:nvSpPr>
          <p:spPr>
            <a:xfrm>
              <a:off x="860258" y="3592347"/>
              <a:ext cx="4648200" cy="8382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dirty="0">
                  <a:ln>
                    <a:noFill/>
                  </a:ln>
                  <a:solidFill>
                    <a:srgbClr val="FFFFFF"/>
                  </a:solidFill>
                  <a:effectLst/>
                  <a:uLnTx/>
                  <a:uFillTx/>
                  <a:latin typeface="HK Grotesk Light"/>
                  <a:ea typeface="+mn-ea"/>
                  <a:cs typeface="+mn-cs"/>
                </a:rPr>
                <a:t>Der Gen Z gehen diesen Monat </a:t>
              </a:r>
              <a:r>
                <a:rPr kumimoji="0" lang="de-DE" sz="3200" b="1" i="0" u="none" strike="noStrike" kern="1200" cap="none" spc="0" normalizeH="0" baseline="0" noProof="0" dirty="0">
                  <a:ln>
                    <a:noFill/>
                  </a:ln>
                  <a:solidFill>
                    <a:srgbClr val="FFFFFF"/>
                  </a:solidFill>
                  <a:effectLst/>
                  <a:uLnTx/>
                  <a:uFillTx/>
                  <a:latin typeface="HK Grotesk Light"/>
                  <a:ea typeface="+mn-ea"/>
                  <a:cs typeface="+mn-cs"/>
                </a:rPr>
                <a:t>häufiger</a:t>
              </a:r>
              <a:r>
                <a:rPr kumimoji="0" lang="de-DE" sz="3200" b="0" i="0" u="none" strike="noStrike" kern="1200" cap="none" spc="0" normalizeH="0" baseline="0" noProof="0" dirty="0">
                  <a:ln>
                    <a:noFill/>
                  </a:ln>
                  <a:solidFill>
                    <a:srgbClr val="FFFFFF"/>
                  </a:solidFill>
                  <a:effectLst/>
                  <a:uLnTx/>
                  <a:uFillTx/>
                  <a:latin typeface="HK Grotesk Light"/>
                  <a:ea typeface="+mn-ea"/>
                  <a:cs typeface="+mn-cs"/>
                </a:rPr>
                <a:t> aus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FFFFFF"/>
                </a:solidFill>
                <a:effectLst/>
                <a:uLnTx/>
                <a:uFillTx/>
                <a:latin typeface="HK Grotesk Ligh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solidFill>
                    <a:srgbClr val="28A072"/>
                  </a:solidFill>
                  <a:latin typeface="HK Grotesk Light"/>
                </a:rPr>
                <a:t>+24</a:t>
              </a:r>
              <a:r>
                <a:rPr kumimoji="0" lang="en-GB" sz="3200" b="1" i="0" u="none" strike="noStrike" kern="1200" cap="none" spc="0" normalizeH="0" baseline="0" noProof="0" dirty="0">
                  <a:ln>
                    <a:noFill/>
                  </a:ln>
                  <a:solidFill>
                    <a:srgbClr val="28A072"/>
                  </a:solidFill>
                  <a:effectLst/>
                  <a:uLnTx/>
                  <a:uFillTx/>
                  <a:latin typeface="HK Grotesk Light"/>
                  <a:ea typeface="+mn-ea"/>
                  <a:cs typeface="+mn-cs"/>
                </a:rPr>
                <a:t>pp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gegenüber</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dem</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Durchschnittsverbraucher</a:t>
              </a:r>
              <a:endParaRPr kumimoji="0" lang="en-GB" sz="3200" b="0" i="0" u="none" strike="noStrike" kern="1200" cap="none" spc="0" normalizeH="0" baseline="0" noProof="0" dirty="0">
                <a:ln>
                  <a:noFill/>
                </a:ln>
                <a:solidFill>
                  <a:srgbClr val="FFFFFF"/>
                </a:solidFill>
                <a:effectLst/>
                <a:uLnTx/>
                <a:uFillTx/>
                <a:latin typeface="HK Grotesk Light"/>
                <a:ea typeface="+mn-ea"/>
                <a:cs typeface="+mn-cs"/>
              </a:endParaRPr>
            </a:p>
          </p:txBody>
        </p:sp>
      </p:grpSp>
      <p:grpSp>
        <p:nvGrpSpPr>
          <p:cNvPr id="11" name="Group 10">
            <a:extLst>
              <a:ext uri="{FF2B5EF4-FFF2-40B4-BE49-F238E27FC236}">
                <a16:creationId xmlns:a16="http://schemas.microsoft.com/office/drawing/2014/main" id="{DBFA8FCD-B273-299E-C3CC-2D1A04E8C655}"/>
              </a:ext>
            </a:extLst>
          </p:cNvPr>
          <p:cNvGrpSpPr/>
          <p:nvPr/>
        </p:nvGrpSpPr>
        <p:grpSpPr>
          <a:xfrm>
            <a:off x="6425913" y="444281"/>
            <a:ext cx="4703648" cy="5465132"/>
            <a:chOff x="6160096" y="444281"/>
            <a:chExt cx="4703648" cy="5465132"/>
          </a:xfrm>
        </p:grpSpPr>
        <p:sp>
          <p:nvSpPr>
            <p:cNvPr id="9" name="Rectangle 8">
              <a:extLst>
                <a:ext uri="{FF2B5EF4-FFF2-40B4-BE49-F238E27FC236}">
                  <a16:creationId xmlns:a16="http://schemas.microsoft.com/office/drawing/2014/main" id="{DAFE5887-DFBB-4041-5AB4-E5EE71BA5113}"/>
                </a:ext>
              </a:extLst>
            </p:cNvPr>
            <p:cNvSpPr/>
            <p:nvPr/>
          </p:nvSpPr>
          <p:spPr>
            <a:xfrm>
              <a:off x="6160096" y="444281"/>
              <a:ext cx="4496896" cy="532234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A81360-A2E3-87D9-9466-B557437D04E3}"/>
                </a:ext>
              </a:extLst>
            </p:cNvPr>
            <p:cNvSpPr/>
            <p:nvPr/>
          </p:nvSpPr>
          <p:spPr>
            <a:xfrm>
              <a:off x="6311400" y="587068"/>
              <a:ext cx="4496896" cy="532234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
              <a:extLst>
                <a:ext uri="{FF2B5EF4-FFF2-40B4-BE49-F238E27FC236}">
                  <a16:creationId xmlns:a16="http://schemas.microsoft.com/office/drawing/2014/main" id="{1905D26C-B31C-8AD0-4DEE-958E956C3C94}"/>
                </a:ext>
              </a:extLst>
            </p:cNvPr>
            <p:cNvSpPr txBox="1">
              <a:spLocks/>
            </p:cNvSpPr>
            <p:nvPr/>
          </p:nvSpPr>
          <p:spPr>
            <a:xfrm>
              <a:off x="6215544" y="908329"/>
              <a:ext cx="4648200" cy="20431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8000" kern="1200" dirty="0">
                  <a:solidFill>
                    <a:schemeClr val="bg1"/>
                  </a:solidFill>
                  <a:latin typeface="HK Grotesk ExtraBold" pitchFamily="50" charset="0"/>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500" b="1" dirty="0">
                  <a:solidFill>
                    <a:srgbClr val="FFFFFF"/>
                  </a:solidFill>
                </a:rPr>
                <a:t>34</a:t>
              </a:r>
              <a:r>
                <a:rPr kumimoji="0" lang="en-GB" sz="11500" b="1" i="0" u="none" strike="noStrike" kern="1200" cap="none" spc="0" normalizeH="0" baseline="0" noProof="0" dirty="0">
                  <a:ln>
                    <a:noFill/>
                  </a:ln>
                  <a:solidFill>
                    <a:srgbClr val="FFFFFF"/>
                  </a:solidFill>
                  <a:effectLst/>
                  <a:uLnTx/>
                  <a:uFillTx/>
                  <a:latin typeface="HK Grotesk ExtraBold" pitchFamily="50" charset="0"/>
                  <a:ea typeface="+mn-ea"/>
                  <a:cs typeface="+mn-cs"/>
                </a:rPr>
                <a:t>%</a:t>
              </a:r>
            </a:p>
          </p:txBody>
        </p:sp>
        <p:sp>
          <p:nvSpPr>
            <p:cNvPr id="16" name="Text Placeholder 3">
              <a:extLst>
                <a:ext uri="{FF2B5EF4-FFF2-40B4-BE49-F238E27FC236}">
                  <a16:creationId xmlns:a16="http://schemas.microsoft.com/office/drawing/2014/main" id="{6C206664-207D-C68E-CE17-5696558D27B0}"/>
                </a:ext>
              </a:extLst>
            </p:cNvPr>
            <p:cNvSpPr txBox="1">
              <a:spLocks/>
            </p:cNvSpPr>
            <p:nvPr/>
          </p:nvSpPr>
          <p:spPr>
            <a:xfrm>
              <a:off x="6215544" y="4145305"/>
              <a:ext cx="4648200" cy="8382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FFFFFF"/>
                  </a:solidFill>
                  <a:latin typeface="HK Grotesk Light"/>
                </a:rPr>
                <a:t>Der Gen Z geben diesen Monat insgesamt </a:t>
              </a:r>
              <a:r>
                <a:rPr lang="de-DE" b="1" dirty="0">
                  <a:solidFill>
                    <a:srgbClr val="FFFFFF"/>
                  </a:solidFill>
                  <a:latin typeface="HK Grotesk Light"/>
                </a:rPr>
                <a:t>mehr aus</a:t>
              </a:r>
            </a:p>
            <a:p>
              <a:r>
                <a:rPr lang="en-GB" b="1" dirty="0">
                  <a:solidFill>
                    <a:srgbClr val="28A072"/>
                  </a:solidFill>
                  <a:latin typeface="HK Grotesk Light"/>
                </a:rPr>
                <a:t>+4pp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gegenüber</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dem</a:t>
              </a:r>
              <a:r>
                <a:rPr kumimoji="0" lang="en-GB" sz="3200" b="0" i="0" u="none" strike="noStrike" kern="1200" cap="none" spc="0" normalizeH="0" baseline="0" noProof="0" dirty="0">
                  <a:ln>
                    <a:noFill/>
                  </a:ln>
                  <a:solidFill>
                    <a:srgbClr val="FFFFFF"/>
                  </a:solidFill>
                  <a:effectLst/>
                  <a:uLnTx/>
                  <a:uFillTx/>
                  <a:latin typeface="HK Grotesk Light"/>
                  <a:ea typeface="+mn-ea"/>
                  <a:cs typeface="+mn-cs"/>
                </a:rPr>
                <a:t> </a:t>
              </a:r>
              <a:r>
                <a:rPr kumimoji="0" lang="en-GB" sz="3200" b="0" i="0" u="none" strike="noStrike" kern="1200" cap="none" spc="0" normalizeH="0" baseline="0" noProof="0" dirty="0" err="1">
                  <a:ln>
                    <a:noFill/>
                  </a:ln>
                  <a:solidFill>
                    <a:srgbClr val="FFFFFF"/>
                  </a:solidFill>
                  <a:effectLst/>
                  <a:uLnTx/>
                  <a:uFillTx/>
                  <a:latin typeface="HK Grotesk Light"/>
                  <a:ea typeface="+mn-ea"/>
                  <a:cs typeface="+mn-cs"/>
                </a:rPr>
                <a:t>Durchschnittsverbraucher</a:t>
              </a:r>
              <a:endParaRPr lang="en-GB" dirty="0">
                <a:solidFill>
                  <a:srgbClr val="FFFFFF"/>
                </a:solidFill>
                <a:latin typeface="HK Grotesk Light"/>
              </a:endParaRPr>
            </a:p>
            <a:p>
              <a:endParaRPr lang="en-GB" dirty="0">
                <a:solidFill>
                  <a:srgbClr val="FFFFFF"/>
                </a:solidFill>
                <a:latin typeface="HK Grotesk Light"/>
              </a:endParaRPr>
            </a:p>
            <a:p>
              <a:endParaRPr lang="en-GB" dirty="0">
                <a:solidFill>
                  <a:srgbClr val="FFFFFF"/>
                </a:solidFill>
                <a:latin typeface="HK Grotesk Light"/>
              </a:endParaRPr>
            </a:p>
          </p:txBody>
        </p:sp>
      </p:grpSp>
      <p:sp>
        <p:nvSpPr>
          <p:cNvPr id="17" name="Rectangle 16">
            <a:extLst>
              <a:ext uri="{FF2B5EF4-FFF2-40B4-BE49-F238E27FC236}">
                <a16:creationId xmlns:a16="http://schemas.microsoft.com/office/drawing/2014/main" id="{47D01699-3918-8156-9B3E-740F76B903CF}"/>
              </a:ext>
            </a:extLst>
          </p:cNvPr>
          <p:cNvSpPr/>
          <p:nvPr/>
        </p:nvSpPr>
        <p:spPr>
          <a:xfrm>
            <a:off x="1410518" y="6390711"/>
            <a:ext cx="7147560" cy="246221"/>
          </a:xfrm>
          <a:prstGeom prst="rect">
            <a:avLst/>
          </a:prstGeom>
        </p:spPr>
        <p:txBody>
          <a:bodyPr wrap="square">
            <a:spAutoFit/>
          </a:bodyPr>
          <a:lstStyle/>
          <a:p>
            <a:pPr>
              <a:defRPr/>
            </a:pPr>
            <a:r>
              <a:rPr lang="en-US" sz="1000" i="1" dirty="0">
                <a:solidFill>
                  <a:srgbClr val="FFFFFF"/>
                </a:solidFill>
                <a:latin typeface="HK Grotesk Light"/>
              </a:rPr>
              <a:t>SOURCE: </a:t>
            </a:r>
            <a:r>
              <a:rPr lang="en-GB" sz="1000" i="1" dirty="0">
                <a:solidFill>
                  <a:srgbClr val="FFFFFF"/>
                </a:solidFill>
                <a:latin typeface="HK Grotesk Light"/>
              </a:rPr>
              <a:t>CGA MONTHLY ON PREMISE CONSUMER PULSE REPORT JUNE 2024  </a:t>
            </a:r>
            <a:r>
              <a:rPr lang="en-US" sz="1000" i="1" dirty="0">
                <a:solidFill>
                  <a:srgbClr val="FFFFFF"/>
                </a:solidFill>
                <a:latin typeface="HK Grotesk Light"/>
              </a:rPr>
              <a:t>– SAMPLE: 154, 294</a:t>
            </a:r>
          </a:p>
        </p:txBody>
      </p:sp>
      <p:sp>
        <p:nvSpPr>
          <p:cNvPr id="18" name="Slide Number Placeholder 17">
            <a:extLst>
              <a:ext uri="{FF2B5EF4-FFF2-40B4-BE49-F238E27FC236}">
                <a16:creationId xmlns:a16="http://schemas.microsoft.com/office/drawing/2014/main" id="{2D3FB97F-62EE-C19A-99AF-9D9012BACBE3}"/>
              </a:ext>
            </a:extLst>
          </p:cNvPr>
          <p:cNvSpPr>
            <a:spLocks noGrp="1"/>
          </p:cNvSpPr>
          <p:nvPr>
            <p:ph type="sldNum" sz="quarter" idx="4"/>
          </p:nvPr>
        </p:nvSpPr>
        <p:spPr/>
        <p:txBody>
          <a:bodyPr/>
          <a:lstStyle/>
          <a:p>
            <a:fld id="{403EF4E2-7A7A-0548-85F1-5479B7C9E1B2}" type="slidenum">
              <a:rPr lang="en-US" smtClean="0"/>
              <a:pPr/>
              <a:t>11</a:t>
            </a:fld>
            <a:endParaRPr lang="en-US"/>
          </a:p>
        </p:txBody>
      </p:sp>
    </p:spTree>
    <p:extLst>
      <p:ext uri="{BB962C8B-B14F-4D97-AF65-F5344CB8AC3E}">
        <p14:creationId xmlns:p14="http://schemas.microsoft.com/office/powerpoint/2010/main" val="340886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FAEB01D-506D-C4E1-7AD4-24EF70ECC5FB}"/>
              </a:ext>
            </a:extLst>
          </p:cNvPr>
          <p:cNvSpPr txBox="1">
            <a:spLocks/>
          </p:cNvSpPr>
          <p:nvPr/>
        </p:nvSpPr>
        <p:spPr>
          <a:xfrm>
            <a:off x="463859" y="455260"/>
            <a:ext cx="1126428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2400" b="1" dirty="0">
                <a:solidFill>
                  <a:schemeClr val="tx2"/>
                </a:solidFill>
                <a:latin typeface="HK Grotesk SemiBold (Headings)"/>
              </a:rPr>
              <a:t>SIE HABEN ANGEGEBEN, DASS SIE ZURZEIT HÄUFIGER AUSGEHEN ALS SONST. WORAN LIEGT DAS?​</a:t>
            </a:r>
            <a:endParaRPr kumimoji="0" lang="en-GB" sz="2400" b="1" i="0" u="none" strike="noStrike" kern="1200" cap="none" spc="0" normalizeH="0" baseline="0" noProof="0" dirty="0">
              <a:ln>
                <a:noFill/>
              </a:ln>
              <a:solidFill>
                <a:schemeClr val="tx2"/>
              </a:solidFill>
              <a:effectLst/>
              <a:uLnTx/>
              <a:uFillTx/>
              <a:latin typeface="HK Grotesk SemiBold (Headings)"/>
            </a:endParaRPr>
          </a:p>
        </p:txBody>
      </p:sp>
      <p:graphicFrame>
        <p:nvGraphicFramePr>
          <p:cNvPr id="8" name="Chart 7">
            <a:extLst>
              <a:ext uri="{FF2B5EF4-FFF2-40B4-BE49-F238E27FC236}">
                <a16:creationId xmlns:a16="http://schemas.microsoft.com/office/drawing/2014/main" id="{0658C8B0-2D98-AF29-C770-48186720B592}"/>
              </a:ext>
            </a:extLst>
          </p:cNvPr>
          <p:cNvGraphicFramePr/>
          <p:nvPr>
            <p:extLst>
              <p:ext uri="{D42A27DB-BD31-4B8C-83A1-F6EECF244321}">
                <p14:modId xmlns:p14="http://schemas.microsoft.com/office/powerpoint/2010/main" val="1410484922"/>
              </p:ext>
            </p:extLst>
          </p:nvPr>
        </p:nvGraphicFramePr>
        <p:xfrm>
          <a:off x="463859" y="1293460"/>
          <a:ext cx="11264281" cy="484101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6E0344E1-1C43-301F-10D4-68B61854E2FD}"/>
              </a:ext>
            </a:extLst>
          </p:cNvPr>
          <p:cNvSpPr/>
          <p:nvPr/>
        </p:nvSpPr>
        <p:spPr>
          <a:xfrm>
            <a:off x="1367664" y="6402740"/>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a:t>
            </a:r>
            <a:r>
              <a:rPr lang="en-GB" sz="1000" i="1" dirty="0" err="1">
                <a:solidFill>
                  <a:srgbClr val="FFFFFF">
                    <a:lumMod val="50000"/>
                  </a:srgbClr>
                </a:solidFill>
                <a:latin typeface="HK Grotesk Light"/>
              </a:rPr>
              <a:t>jUNE</a:t>
            </a:r>
            <a:r>
              <a:rPr lang="en-GB" sz="1000" i="1" dirty="0">
                <a:solidFill>
                  <a:srgbClr val="FFFFFF">
                    <a:lumMod val="50000"/>
                  </a:srgbClr>
                </a:solidFill>
                <a:latin typeface="HK Grotesk Light"/>
              </a:rPr>
              <a:t>  2024 </a:t>
            </a:r>
            <a:r>
              <a:rPr lang="en-US" sz="1000" i="1" dirty="0">
                <a:solidFill>
                  <a:srgbClr val="FFFFFF">
                    <a:lumMod val="50000"/>
                  </a:srgbClr>
                </a:solidFill>
                <a:latin typeface="HK Grotesk Light"/>
              </a:rPr>
              <a:t>– SAMPLE: 185-188</a:t>
            </a:r>
          </a:p>
        </p:txBody>
      </p:sp>
      <p:sp>
        <p:nvSpPr>
          <p:cNvPr id="10" name="Slide Number Placeholder 9">
            <a:extLst>
              <a:ext uri="{FF2B5EF4-FFF2-40B4-BE49-F238E27FC236}">
                <a16:creationId xmlns:a16="http://schemas.microsoft.com/office/drawing/2014/main" id="{903F3A5D-7449-665D-0C8B-7119E62977DF}"/>
              </a:ext>
            </a:extLst>
          </p:cNvPr>
          <p:cNvSpPr>
            <a:spLocks noGrp="1"/>
          </p:cNvSpPr>
          <p:nvPr>
            <p:ph type="sldNum" sz="quarter" idx="4"/>
          </p:nvPr>
        </p:nvSpPr>
        <p:spPr/>
        <p:txBody>
          <a:bodyPr/>
          <a:lstStyle/>
          <a:p>
            <a:fld id="{403EF4E2-7A7A-0548-85F1-5479B7C9E1B2}" type="slidenum">
              <a:rPr lang="en-US" smtClean="0"/>
              <a:pPr/>
              <a:t>12</a:t>
            </a:fld>
            <a:endParaRPr lang="en-US"/>
          </a:p>
        </p:txBody>
      </p:sp>
    </p:spTree>
    <p:extLst>
      <p:ext uri="{BB962C8B-B14F-4D97-AF65-F5344CB8AC3E}">
        <p14:creationId xmlns:p14="http://schemas.microsoft.com/office/powerpoint/2010/main" val="14998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344E1-1C43-301F-10D4-68B61854E2FD}"/>
              </a:ext>
            </a:extLst>
          </p:cNvPr>
          <p:cNvSpPr/>
          <p:nvPr/>
        </p:nvSpPr>
        <p:spPr>
          <a:xfrm>
            <a:off x="1367664" y="6402740"/>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327 </a:t>
            </a:r>
          </a:p>
        </p:txBody>
      </p:sp>
      <p:sp>
        <p:nvSpPr>
          <p:cNvPr id="15" name="Text Placeholder 1">
            <a:extLst>
              <a:ext uri="{FF2B5EF4-FFF2-40B4-BE49-F238E27FC236}">
                <a16:creationId xmlns:a16="http://schemas.microsoft.com/office/drawing/2014/main" id="{6174DE02-40B7-9580-84C1-9E00A6F1C255}"/>
              </a:ext>
            </a:extLst>
          </p:cNvPr>
          <p:cNvSpPr txBox="1">
            <a:spLocks/>
          </p:cNvSpPr>
          <p:nvPr/>
        </p:nvSpPr>
        <p:spPr>
          <a:xfrm>
            <a:off x="463859" y="280381"/>
            <a:ext cx="1126428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2400" b="1" dirty="0">
                <a:solidFill>
                  <a:schemeClr val="tx2"/>
                </a:solidFill>
                <a:latin typeface="HK Grotesk SemiBold (Headings)"/>
              </a:rPr>
              <a:t>SIE HABEN ANGEGEBEN, DASS SIE ZURZEIT SELTENER AUSGEHEN ALS SONST. WORAN LIEGT DAS?​</a:t>
            </a:r>
            <a:endParaRPr kumimoji="0" lang="en-GB" sz="2400" b="1" i="0" u="none" strike="noStrike" kern="1200" cap="none" spc="0" normalizeH="0" baseline="0" noProof="0" dirty="0">
              <a:ln>
                <a:noFill/>
              </a:ln>
              <a:solidFill>
                <a:schemeClr val="tx2"/>
              </a:solidFill>
              <a:effectLst/>
              <a:uLnTx/>
              <a:uFillTx/>
              <a:latin typeface="HK Grotesk SemiBold (Headings)"/>
            </a:endParaRPr>
          </a:p>
        </p:txBody>
      </p:sp>
      <p:graphicFrame>
        <p:nvGraphicFramePr>
          <p:cNvPr id="16" name="Chart 15">
            <a:extLst>
              <a:ext uri="{FF2B5EF4-FFF2-40B4-BE49-F238E27FC236}">
                <a16:creationId xmlns:a16="http://schemas.microsoft.com/office/drawing/2014/main" id="{5662DA0C-2442-F89D-29F7-C14FFA6A95A5}"/>
              </a:ext>
            </a:extLst>
          </p:cNvPr>
          <p:cNvGraphicFramePr/>
          <p:nvPr>
            <p:extLst>
              <p:ext uri="{D42A27DB-BD31-4B8C-83A1-F6EECF244321}">
                <p14:modId xmlns:p14="http://schemas.microsoft.com/office/powerpoint/2010/main" val="3300135590"/>
              </p:ext>
            </p:extLst>
          </p:nvPr>
        </p:nvGraphicFramePr>
        <p:xfrm>
          <a:off x="745987" y="1323275"/>
          <a:ext cx="11157456" cy="4846874"/>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1">
            <a:extLst>
              <a:ext uri="{FF2B5EF4-FFF2-40B4-BE49-F238E27FC236}">
                <a16:creationId xmlns:a16="http://schemas.microsoft.com/office/drawing/2014/main" id="{FBC71254-CCE9-5CB1-A575-F03C7359099F}"/>
              </a:ext>
            </a:extLst>
          </p:cNvPr>
          <p:cNvSpPr txBox="1"/>
          <p:nvPr/>
        </p:nvSpPr>
        <p:spPr>
          <a:xfrm>
            <a:off x="7619736" y="3538267"/>
            <a:ext cx="650923"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rPr>
              <a:t>=0pp</a:t>
            </a:r>
          </a:p>
        </p:txBody>
      </p:sp>
      <p:sp>
        <p:nvSpPr>
          <p:cNvPr id="23" name="TextBox 1">
            <a:extLst>
              <a:ext uri="{FF2B5EF4-FFF2-40B4-BE49-F238E27FC236}">
                <a16:creationId xmlns:a16="http://schemas.microsoft.com/office/drawing/2014/main" id="{343A6C86-6C6A-E6E9-D138-6277A3BFBE09}"/>
              </a:ext>
            </a:extLst>
          </p:cNvPr>
          <p:cNvSpPr txBox="1"/>
          <p:nvPr/>
        </p:nvSpPr>
        <p:spPr>
          <a:xfrm>
            <a:off x="5782722" y="5632937"/>
            <a:ext cx="541993"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-1pp</a:t>
            </a:r>
          </a:p>
        </p:txBody>
      </p:sp>
      <p:sp>
        <p:nvSpPr>
          <p:cNvPr id="25" name="Slide Number Placeholder 24">
            <a:extLst>
              <a:ext uri="{FF2B5EF4-FFF2-40B4-BE49-F238E27FC236}">
                <a16:creationId xmlns:a16="http://schemas.microsoft.com/office/drawing/2014/main" id="{144CBC64-F793-AB20-4DD2-CF79BD6FCF23}"/>
              </a:ext>
            </a:extLst>
          </p:cNvPr>
          <p:cNvSpPr>
            <a:spLocks noGrp="1"/>
          </p:cNvSpPr>
          <p:nvPr>
            <p:ph type="sldNum" sz="quarter" idx="4"/>
          </p:nvPr>
        </p:nvSpPr>
        <p:spPr/>
        <p:txBody>
          <a:bodyPr/>
          <a:lstStyle/>
          <a:p>
            <a:fld id="{403EF4E2-7A7A-0548-85F1-5479B7C9E1B2}" type="slidenum">
              <a:rPr lang="en-US" smtClean="0"/>
              <a:pPr/>
              <a:t>13</a:t>
            </a:fld>
            <a:endParaRPr lang="en-US"/>
          </a:p>
        </p:txBody>
      </p:sp>
      <p:sp>
        <p:nvSpPr>
          <p:cNvPr id="3" name="TextBox 1">
            <a:extLst>
              <a:ext uri="{FF2B5EF4-FFF2-40B4-BE49-F238E27FC236}">
                <a16:creationId xmlns:a16="http://schemas.microsoft.com/office/drawing/2014/main" id="{2DF08E47-AABA-673E-23E9-A94850D36C38}"/>
              </a:ext>
            </a:extLst>
          </p:cNvPr>
          <p:cNvSpPr txBox="1"/>
          <p:nvPr/>
        </p:nvSpPr>
        <p:spPr>
          <a:xfrm>
            <a:off x="10177170" y="2477255"/>
            <a:ext cx="735558" cy="27041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rPr>
              <a:t>=0</a:t>
            </a:r>
            <a:r>
              <a:rPr lang="en-GB" sz="1100" b="1" dirty="0">
                <a:solidFill>
                  <a:schemeClr val="accent3"/>
                </a:solidFill>
              </a:rPr>
              <a:t>pp</a:t>
            </a:r>
          </a:p>
        </p:txBody>
      </p:sp>
      <p:sp>
        <p:nvSpPr>
          <p:cNvPr id="4" name="TextBox 1">
            <a:extLst>
              <a:ext uri="{FF2B5EF4-FFF2-40B4-BE49-F238E27FC236}">
                <a16:creationId xmlns:a16="http://schemas.microsoft.com/office/drawing/2014/main" id="{4E418507-3C48-972F-E660-E83CB2E114DF}"/>
              </a:ext>
            </a:extLst>
          </p:cNvPr>
          <p:cNvSpPr txBox="1"/>
          <p:nvPr/>
        </p:nvSpPr>
        <p:spPr>
          <a:xfrm>
            <a:off x="10912728" y="1982496"/>
            <a:ext cx="616043" cy="2616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+2pp</a:t>
            </a:r>
          </a:p>
        </p:txBody>
      </p:sp>
      <p:sp>
        <p:nvSpPr>
          <p:cNvPr id="5" name="TextBox 1">
            <a:extLst>
              <a:ext uri="{FF2B5EF4-FFF2-40B4-BE49-F238E27FC236}">
                <a16:creationId xmlns:a16="http://schemas.microsoft.com/office/drawing/2014/main" id="{3C23997B-A035-ACF1-EA5A-0DC794A0F6D3}"/>
              </a:ext>
            </a:extLst>
          </p:cNvPr>
          <p:cNvSpPr txBox="1"/>
          <p:nvPr/>
        </p:nvSpPr>
        <p:spPr>
          <a:xfrm>
            <a:off x="8207202" y="3029560"/>
            <a:ext cx="616043" cy="2616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-2pp</a:t>
            </a:r>
          </a:p>
        </p:txBody>
      </p:sp>
    </p:spTree>
    <p:extLst>
      <p:ext uri="{BB962C8B-B14F-4D97-AF65-F5344CB8AC3E}">
        <p14:creationId xmlns:p14="http://schemas.microsoft.com/office/powerpoint/2010/main" val="385391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65CB23-553D-FF13-A39C-99B6F3E23360}"/>
              </a:ext>
            </a:extLst>
          </p:cNvPr>
          <p:cNvSpPr/>
          <p:nvPr/>
        </p:nvSpPr>
        <p:spPr>
          <a:xfrm>
            <a:off x="2169042" y="6374855"/>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1000</a:t>
            </a:r>
          </a:p>
        </p:txBody>
      </p:sp>
      <p:sp>
        <p:nvSpPr>
          <p:cNvPr id="7" name="Text Placeholder 4">
            <a:extLst>
              <a:ext uri="{FF2B5EF4-FFF2-40B4-BE49-F238E27FC236}">
                <a16:creationId xmlns:a16="http://schemas.microsoft.com/office/drawing/2014/main" id="{6CE3B47C-DB20-99FC-CE6D-FFC6DD927341}"/>
              </a:ext>
            </a:extLst>
          </p:cNvPr>
          <p:cNvSpPr txBox="1">
            <a:spLocks/>
          </p:cNvSpPr>
          <p:nvPr/>
        </p:nvSpPr>
        <p:spPr>
          <a:xfrm>
            <a:off x="205483" y="401707"/>
            <a:ext cx="11610208" cy="83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de-DE" sz="2400" b="1" dirty="0">
                <a:solidFill>
                  <a:srgbClr val="002060"/>
                </a:solidFill>
                <a:latin typeface="HK Grotesk SemiBold (Headings)"/>
              </a:rPr>
              <a:t>HABEN SIE IHR VERHALTEN IN BARS, RESTAURANTS UND AN ÄHNLICHEN ORTEN IM LETZTEN MONAT IM VERGLEICH ZU ÜBLICHERWEISE IN EINER DER FOLGENDEN HINSICHTEN VERÄNDERT?</a:t>
            </a:r>
            <a:endParaRPr kumimoji="0" lang="en-GB" sz="2400" b="1" i="0" u="none" strike="noStrike" kern="1200" cap="none" spc="0" normalizeH="0" baseline="0" noProof="0" dirty="0">
              <a:ln>
                <a:noFill/>
              </a:ln>
              <a:solidFill>
                <a:srgbClr val="002060"/>
              </a:solidFill>
              <a:effectLst/>
              <a:uLnTx/>
              <a:uFillTx/>
              <a:latin typeface="HK Grotesk SemiBold (Headings)"/>
            </a:endParaRPr>
          </a:p>
        </p:txBody>
      </p:sp>
      <p:graphicFrame>
        <p:nvGraphicFramePr>
          <p:cNvPr id="8" name="Chart 7">
            <a:extLst>
              <a:ext uri="{FF2B5EF4-FFF2-40B4-BE49-F238E27FC236}">
                <a16:creationId xmlns:a16="http://schemas.microsoft.com/office/drawing/2014/main" id="{49DE2A9E-36E7-4FE9-63EE-A1ACC0A73226}"/>
              </a:ext>
            </a:extLst>
          </p:cNvPr>
          <p:cNvGraphicFramePr/>
          <p:nvPr>
            <p:extLst>
              <p:ext uri="{D42A27DB-BD31-4B8C-83A1-F6EECF244321}">
                <p14:modId xmlns:p14="http://schemas.microsoft.com/office/powerpoint/2010/main" val="517268853"/>
              </p:ext>
            </p:extLst>
          </p:nvPr>
        </p:nvGraphicFramePr>
        <p:xfrm>
          <a:off x="0" y="1323857"/>
          <a:ext cx="11001569" cy="47623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2">
            <a:extLst>
              <a:ext uri="{FF2B5EF4-FFF2-40B4-BE49-F238E27FC236}">
                <a16:creationId xmlns:a16="http://schemas.microsoft.com/office/drawing/2014/main" id="{7D54BC48-44BE-BB85-B290-D4DEAF30F3C2}"/>
              </a:ext>
            </a:extLst>
          </p:cNvPr>
          <p:cNvGraphicFramePr>
            <a:graphicFrameLocks noGrp="1"/>
          </p:cNvGraphicFramePr>
          <p:nvPr>
            <p:extLst>
              <p:ext uri="{D42A27DB-BD31-4B8C-83A1-F6EECF244321}">
                <p14:modId xmlns:p14="http://schemas.microsoft.com/office/powerpoint/2010/main" val="1458932359"/>
              </p:ext>
            </p:extLst>
          </p:nvPr>
        </p:nvGraphicFramePr>
        <p:xfrm>
          <a:off x="10881960" y="1134141"/>
          <a:ext cx="1021483" cy="4176399"/>
        </p:xfrm>
        <a:graphic>
          <a:graphicData uri="http://schemas.openxmlformats.org/drawingml/2006/table">
            <a:tbl>
              <a:tblPr firstRow="1" bandRow="1"/>
              <a:tblGrid>
                <a:gridCol w="1021483">
                  <a:extLst>
                    <a:ext uri="{9D8B030D-6E8A-4147-A177-3AD203B41FA5}">
                      <a16:colId xmlns:a16="http://schemas.microsoft.com/office/drawing/2014/main" val="682044579"/>
                    </a:ext>
                  </a:extLst>
                </a:gridCol>
              </a:tblGrid>
              <a:tr h="743934">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de-DE" sz="1400" dirty="0">
                          <a:solidFill>
                            <a:schemeClr val="tx1"/>
                          </a:solidFill>
                        </a:rPr>
                        <a:t>NETTO-Änderung</a:t>
                      </a:r>
                      <a:endParaRPr lang="en-GB" sz="1400" dirty="0">
                        <a:solidFill>
                          <a:schemeClr val="tx1"/>
                        </a:solidFill>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97455602"/>
                  </a:ext>
                </a:extLst>
              </a:tr>
              <a:tr h="537613">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a:solidFill>
                          <a:schemeClr val="accent4"/>
                        </a:solidFil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15264452"/>
                  </a:ext>
                </a:extLst>
              </a:tr>
              <a:tr h="1163782">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dirty="0">
                        <a:solidFill>
                          <a:schemeClr val="accent4"/>
                        </a:solidFill>
                      </a:endParaRPr>
                    </a:p>
                    <a:p>
                      <a:pPr algn="ctr"/>
                      <a:endParaRPr lang="en-GB" sz="1400" dirty="0">
                        <a:solidFill>
                          <a:schemeClr val="tx1"/>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548380591"/>
                  </a:ext>
                </a:extLst>
              </a:tr>
              <a:tr h="987136">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endParaRPr lang="en-GB" sz="1400">
                        <a:solidFill>
                          <a:schemeClr val="accent4"/>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582185448"/>
                  </a:ext>
                </a:extLst>
              </a:tr>
              <a:tr h="743934">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b="1" dirty="0">
                          <a:solidFill>
                            <a:schemeClr val="accent4"/>
                          </a:solidFill>
                        </a:rPr>
                        <a:t>+7</a:t>
                      </a:r>
                      <a:r>
                        <a:rPr lang="en-GB" sz="1800" b="1" dirty="0">
                          <a:solidFill>
                            <a:schemeClr val="accent4"/>
                          </a:solidFill>
                        </a:rPr>
                        <a:t>pp</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57193131"/>
                  </a:ext>
                </a:extLst>
              </a:tr>
            </a:tbl>
          </a:graphicData>
        </a:graphic>
      </p:graphicFrame>
      <p:sp>
        <p:nvSpPr>
          <p:cNvPr id="11" name="TextBox 10">
            <a:extLst>
              <a:ext uri="{FF2B5EF4-FFF2-40B4-BE49-F238E27FC236}">
                <a16:creationId xmlns:a16="http://schemas.microsoft.com/office/drawing/2014/main" id="{2298E578-FE17-74D7-BAB8-D18DC5413A51}"/>
              </a:ext>
            </a:extLst>
          </p:cNvPr>
          <p:cNvSpPr txBox="1"/>
          <p:nvPr/>
        </p:nvSpPr>
        <p:spPr>
          <a:xfrm>
            <a:off x="8255658" y="2628276"/>
            <a:ext cx="6098582" cy="369332"/>
          </a:xfrm>
          <a:prstGeom prst="rect">
            <a:avLst/>
          </a:prstGeom>
          <a:noFill/>
        </p:spPr>
        <p:txBody>
          <a:bodyPr wrap="square">
            <a:spAutoFit/>
          </a:bodyPr>
          <a:lstStyle/>
          <a:p>
            <a:pPr algn="ctr"/>
            <a:r>
              <a:rPr lang="en-GB" b="1" dirty="0">
                <a:solidFill>
                  <a:schemeClr val="accent4"/>
                </a:solidFill>
              </a:rPr>
              <a:t>+9p</a:t>
            </a:r>
            <a:r>
              <a:rPr lang="en-GB" sz="1800" b="1" dirty="0">
                <a:solidFill>
                  <a:schemeClr val="accent4"/>
                </a:solidFill>
              </a:rPr>
              <a:t>p</a:t>
            </a:r>
          </a:p>
        </p:txBody>
      </p:sp>
      <p:sp>
        <p:nvSpPr>
          <p:cNvPr id="12" name="Slide Number Placeholder 11">
            <a:extLst>
              <a:ext uri="{FF2B5EF4-FFF2-40B4-BE49-F238E27FC236}">
                <a16:creationId xmlns:a16="http://schemas.microsoft.com/office/drawing/2014/main" id="{8064AC5D-39AE-28D1-0F9E-8FFAC05A56B7}"/>
              </a:ext>
            </a:extLst>
          </p:cNvPr>
          <p:cNvSpPr>
            <a:spLocks noGrp="1"/>
          </p:cNvSpPr>
          <p:nvPr>
            <p:ph type="sldNum" sz="quarter" idx="4"/>
          </p:nvPr>
        </p:nvSpPr>
        <p:spPr/>
        <p:txBody>
          <a:bodyPr/>
          <a:lstStyle/>
          <a:p>
            <a:fld id="{403EF4E2-7A7A-0548-85F1-5479B7C9E1B2}" type="slidenum">
              <a:rPr lang="en-US" smtClean="0"/>
              <a:pPr/>
              <a:t>14</a:t>
            </a:fld>
            <a:endParaRPr lang="en-US"/>
          </a:p>
        </p:txBody>
      </p:sp>
    </p:spTree>
    <p:extLst>
      <p:ext uri="{BB962C8B-B14F-4D97-AF65-F5344CB8AC3E}">
        <p14:creationId xmlns:p14="http://schemas.microsoft.com/office/powerpoint/2010/main" val="32490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EEEAE4C7-E5A4-108C-2982-7E60DB14BD72}"/>
              </a:ext>
            </a:extLst>
          </p:cNvPr>
          <p:cNvGraphicFramePr/>
          <p:nvPr>
            <p:extLst>
              <p:ext uri="{D42A27DB-BD31-4B8C-83A1-F6EECF244321}">
                <p14:modId xmlns:p14="http://schemas.microsoft.com/office/powerpoint/2010/main" val="3265331730"/>
              </p:ext>
            </p:extLst>
          </p:nvPr>
        </p:nvGraphicFramePr>
        <p:xfrm>
          <a:off x="511629" y="1277377"/>
          <a:ext cx="11191415" cy="470284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C3C84AE8-49A4-7DDC-C163-0C4D0D90C9BE}"/>
              </a:ext>
            </a:extLst>
          </p:cNvPr>
          <p:cNvSpPr txBox="1"/>
          <p:nvPr/>
        </p:nvSpPr>
        <p:spPr>
          <a:xfrm>
            <a:off x="725055" y="169888"/>
            <a:ext cx="10741890" cy="1200329"/>
          </a:xfrm>
          <a:prstGeom prst="rect">
            <a:avLst/>
          </a:prstGeom>
          <a:noFill/>
        </p:spPr>
        <p:txBody>
          <a:bodyPr wrap="square" rtlCol="0">
            <a:spAutoFit/>
          </a:bodyPr>
          <a:lstStyle/>
          <a:p>
            <a:pPr algn="ctr">
              <a:defRPr/>
            </a:pPr>
            <a:r>
              <a:rPr lang="de-DE" sz="2400" b="1" kern="0" dirty="0">
                <a:solidFill>
                  <a:srgbClr val="002060"/>
                </a:solidFill>
                <a:latin typeface="HK Grotesk SemiBold (Headings)"/>
              </a:rPr>
              <a:t>WELCHER DER FOLGENDEN SIND GEGEBENENFALLS GRÜNDE DAFÜR, WESHALB SIE JETZT MEHR GELD PRO BESUCH AUSGEBEN, WENN SIE BARS, RESTAURANTS UND ÄHNLICHE ORTE BESUCHEN?</a:t>
            </a:r>
            <a:r>
              <a:rPr lang="de-DE" sz="2400" b="0" i="0" dirty="0">
                <a:solidFill>
                  <a:srgbClr val="414041"/>
                </a:solidFill>
                <a:latin typeface="HK Grotesk" panose="020B0604020202020204" charset="0"/>
              </a:rPr>
              <a:t>​</a:t>
            </a:r>
            <a:endParaRPr kumimoji="0" lang="en-GB" sz="2400" b="1" i="0" u="none" strike="noStrike" kern="0" cap="none" spc="0" normalizeH="0" baseline="0" noProof="0" dirty="0">
              <a:ln>
                <a:noFill/>
              </a:ln>
              <a:solidFill>
                <a:srgbClr val="002060"/>
              </a:solidFill>
              <a:effectLst/>
              <a:uLnTx/>
              <a:uFillTx/>
              <a:latin typeface="HK Grotesk SemiBold (Headings)"/>
            </a:endParaRPr>
          </a:p>
        </p:txBody>
      </p:sp>
      <p:sp>
        <p:nvSpPr>
          <p:cNvPr id="20" name="Rectangle 19">
            <a:extLst>
              <a:ext uri="{FF2B5EF4-FFF2-40B4-BE49-F238E27FC236}">
                <a16:creationId xmlns:a16="http://schemas.microsoft.com/office/drawing/2014/main" id="{E09AC001-5968-1F35-01C2-7E7289003133}"/>
              </a:ext>
            </a:extLst>
          </p:cNvPr>
          <p:cNvSpPr/>
          <p:nvPr/>
        </p:nvSpPr>
        <p:spPr>
          <a:xfrm>
            <a:off x="1338146" y="6425487"/>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214, 299</a:t>
            </a:r>
          </a:p>
        </p:txBody>
      </p:sp>
      <p:sp>
        <p:nvSpPr>
          <p:cNvPr id="21" name="TextBox 20">
            <a:extLst>
              <a:ext uri="{FF2B5EF4-FFF2-40B4-BE49-F238E27FC236}">
                <a16:creationId xmlns:a16="http://schemas.microsoft.com/office/drawing/2014/main" id="{9D63B914-F28B-12A5-5D68-16A4A8E8492A}"/>
              </a:ext>
            </a:extLst>
          </p:cNvPr>
          <p:cNvSpPr txBox="1"/>
          <p:nvPr/>
        </p:nvSpPr>
        <p:spPr>
          <a:xfrm>
            <a:off x="10942823" y="1864964"/>
            <a:ext cx="52412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22" name="TextBox 21">
            <a:extLst>
              <a:ext uri="{FF2B5EF4-FFF2-40B4-BE49-F238E27FC236}">
                <a16:creationId xmlns:a16="http://schemas.microsoft.com/office/drawing/2014/main" id="{5A2BF5C1-33E1-F382-7161-88C6CBA804F7}"/>
              </a:ext>
            </a:extLst>
          </p:cNvPr>
          <p:cNvSpPr txBox="1"/>
          <p:nvPr/>
        </p:nvSpPr>
        <p:spPr>
          <a:xfrm>
            <a:off x="10149042" y="2334853"/>
            <a:ext cx="61712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rgbClr val="FF0000"/>
                </a:solidFill>
                <a:latin typeface="HK Grotesk Light"/>
              </a:rPr>
              <a:t>-</a:t>
            </a:r>
            <a:r>
              <a:rPr lang="en-GB" b="1" dirty="0">
                <a:solidFill>
                  <a:schemeClr val="accent5"/>
                </a:solidFill>
                <a:latin typeface="HK Grotesk Light"/>
              </a:rPr>
              <a:t>1pp</a:t>
            </a:r>
          </a:p>
        </p:txBody>
      </p:sp>
      <p:sp>
        <p:nvSpPr>
          <p:cNvPr id="23" name="TextBox 22">
            <a:extLst>
              <a:ext uri="{FF2B5EF4-FFF2-40B4-BE49-F238E27FC236}">
                <a16:creationId xmlns:a16="http://schemas.microsoft.com/office/drawing/2014/main" id="{1354C4DD-2ABD-C3AE-48C3-6D6342B65BA4}"/>
              </a:ext>
            </a:extLst>
          </p:cNvPr>
          <p:cNvSpPr txBox="1"/>
          <p:nvPr/>
        </p:nvSpPr>
        <p:spPr>
          <a:xfrm>
            <a:off x="5940838" y="3240130"/>
            <a:ext cx="61712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
        <p:nvSpPr>
          <p:cNvPr id="24" name="TextBox 23">
            <a:extLst>
              <a:ext uri="{FF2B5EF4-FFF2-40B4-BE49-F238E27FC236}">
                <a16:creationId xmlns:a16="http://schemas.microsoft.com/office/drawing/2014/main" id="{04A26C9E-E724-E02E-7F3C-9EF026C137BB}"/>
              </a:ext>
            </a:extLst>
          </p:cNvPr>
          <p:cNvSpPr txBox="1"/>
          <p:nvPr/>
        </p:nvSpPr>
        <p:spPr>
          <a:xfrm>
            <a:off x="5540115" y="547209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-1</a:t>
            </a:r>
            <a:r>
              <a:rPr lang="en-GB" sz="1100" b="1" dirty="0">
                <a:solidFill>
                  <a:schemeClr val="accent5"/>
                </a:solidFill>
              </a:rPr>
              <a:t>pp</a:t>
            </a:r>
          </a:p>
        </p:txBody>
      </p:sp>
      <p:sp>
        <p:nvSpPr>
          <p:cNvPr id="2" name="TextBox 1">
            <a:extLst>
              <a:ext uri="{FF2B5EF4-FFF2-40B4-BE49-F238E27FC236}">
                <a16:creationId xmlns:a16="http://schemas.microsoft.com/office/drawing/2014/main" id="{B5FBC386-000B-80E4-6B91-9CEA5001185F}"/>
              </a:ext>
            </a:extLst>
          </p:cNvPr>
          <p:cNvSpPr txBox="1"/>
          <p:nvPr/>
        </p:nvSpPr>
        <p:spPr>
          <a:xfrm>
            <a:off x="6608635" y="2764323"/>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+2pp</a:t>
            </a:r>
          </a:p>
        </p:txBody>
      </p:sp>
      <p:sp>
        <p:nvSpPr>
          <p:cNvPr id="3" name="TextBox 2">
            <a:extLst>
              <a:ext uri="{FF2B5EF4-FFF2-40B4-BE49-F238E27FC236}">
                <a16:creationId xmlns:a16="http://schemas.microsoft.com/office/drawing/2014/main" id="{DD6AAD24-0459-2267-F09F-1D638D671EAB}"/>
              </a:ext>
            </a:extLst>
          </p:cNvPr>
          <p:cNvSpPr txBox="1"/>
          <p:nvPr/>
        </p:nvSpPr>
        <p:spPr>
          <a:xfrm>
            <a:off x="5624955" y="4577290"/>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5" name="TextBox 4">
            <a:extLst>
              <a:ext uri="{FF2B5EF4-FFF2-40B4-BE49-F238E27FC236}">
                <a16:creationId xmlns:a16="http://schemas.microsoft.com/office/drawing/2014/main" id="{75AA50FF-9DCE-0202-C971-FB9A6C64C0AE}"/>
              </a:ext>
            </a:extLst>
          </p:cNvPr>
          <p:cNvSpPr txBox="1"/>
          <p:nvPr/>
        </p:nvSpPr>
        <p:spPr>
          <a:xfrm>
            <a:off x="5825682" y="3684578"/>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6" name="TextBox 5">
            <a:extLst>
              <a:ext uri="{FF2B5EF4-FFF2-40B4-BE49-F238E27FC236}">
                <a16:creationId xmlns:a16="http://schemas.microsoft.com/office/drawing/2014/main" id="{58A07070-8EE4-1D34-FBE8-2AFA9D05101D}"/>
              </a:ext>
            </a:extLst>
          </p:cNvPr>
          <p:cNvSpPr txBox="1"/>
          <p:nvPr/>
        </p:nvSpPr>
        <p:spPr>
          <a:xfrm>
            <a:off x="5825682" y="4120434"/>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+3pp</a:t>
            </a:r>
          </a:p>
        </p:txBody>
      </p:sp>
      <p:sp>
        <p:nvSpPr>
          <p:cNvPr id="7" name="TextBox 6">
            <a:extLst>
              <a:ext uri="{FF2B5EF4-FFF2-40B4-BE49-F238E27FC236}">
                <a16:creationId xmlns:a16="http://schemas.microsoft.com/office/drawing/2014/main" id="{CBE34B11-A934-5BCF-E2E0-22EB57E64515}"/>
              </a:ext>
            </a:extLst>
          </p:cNvPr>
          <p:cNvSpPr txBox="1"/>
          <p:nvPr/>
        </p:nvSpPr>
        <p:spPr>
          <a:xfrm>
            <a:off x="5640666" y="503414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rPr>
              <a:t>-1pp</a:t>
            </a:r>
          </a:p>
        </p:txBody>
      </p:sp>
    </p:spTree>
    <p:extLst>
      <p:ext uri="{BB962C8B-B14F-4D97-AF65-F5344CB8AC3E}">
        <p14:creationId xmlns:p14="http://schemas.microsoft.com/office/powerpoint/2010/main" val="156822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60667FE-4F9F-962E-5150-829A98A8E4B9}"/>
              </a:ext>
            </a:extLst>
          </p:cNvPr>
          <p:cNvGraphicFramePr/>
          <p:nvPr>
            <p:extLst>
              <p:ext uri="{D42A27DB-BD31-4B8C-83A1-F6EECF244321}">
                <p14:modId xmlns:p14="http://schemas.microsoft.com/office/powerpoint/2010/main" val="2383011401"/>
              </p:ext>
            </p:extLst>
          </p:nvPr>
        </p:nvGraphicFramePr>
        <p:xfrm>
          <a:off x="342900" y="1383381"/>
          <a:ext cx="11391900" cy="472187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D77102E-4EF3-A2BA-8BD8-3DC61151E9A5}"/>
              </a:ext>
            </a:extLst>
          </p:cNvPr>
          <p:cNvSpPr txBox="1"/>
          <p:nvPr/>
        </p:nvSpPr>
        <p:spPr>
          <a:xfrm>
            <a:off x="457200" y="323766"/>
            <a:ext cx="11277600" cy="1200329"/>
          </a:xfrm>
          <a:prstGeom prst="rect">
            <a:avLst/>
          </a:prstGeom>
          <a:noFill/>
        </p:spPr>
        <p:txBody>
          <a:bodyPr wrap="square" rtlCol="0">
            <a:spAutoFit/>
          </a:bodyPr>
          <a:lstStyle/>
          <a:p>
            <a:pPr algn="ctr">
              <a:defRPr/>
            </a:pPr>
            <a:r>
              <a:rPr lang="de-DE" sz="2400" b="1" kern="0" dirty="0">
                <a:solidFill>
                  <a:srgbClr val="002060"/>
                </a:solidFill>
                <a:latin typeface="HK Grotesk SemiBold (Headings)"/>
              </a:rPr>
              <a:t>WELCHER DER FOLGENDEN SIND GEGEBENENFALLS GRÜNDE DAFÜR, WESHALB SIE JETZT WENIGER GELD PRO BESUCH AUSGEBEN, WENN SIE BARS, RESTAURANTS UND ÄHNLICHE ORTE BESUCHEN?​</a:t>
            </a:r>
            <a:endParaRPr kumimoji="0" lang="en-GB" sz="2400" b="1" i="0" u="none" strike="noStrike" kern="0" cap="none" spc="0" normalizeH="0" baseline="0" noProof="0" dirty="0">
              <a:ln>
                <a:noFill/>
              </a:ln>
              <a:solidFill>
                <a:srgbClr val="002060"/>
              </a:solidFill>
              <a:effectLst/>
              <a:uLnTx/>
              <a:uFillTx/>
              <a:latin typeface="HK Grotesk SemiBold (Headings)"/>
            </a:endParaRPr>
          </a:p>
        </p:txBody>
      </p:sp>
      <p:sp>
        <p:nvSpPr>
          <p:cNvPr id="4" name="Rectangle 3">
            <a:extLst>
              <a:ext uri="{FF2B5EF4-FFF2-40B4-BE49-F238E27FC236}">
                <a16:creationId xmlns:a16="http://schemas.microsoft.com/office/drawing/2014/main" id="{A9164E8F-EB59-7F38-090C-4CE3AAD7ED46}"/>
              </a:ext>
            </a:extLst>
          </p:cNvPr>
          <p:cNvSpPr/>
          <p:nvPr/>
        </p:nvSpPr>
        <p:spPr>
          <a:xfrm>
            <a:off x="1344800" y="6402027"/>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201, 206</a:t>
            </a:r>
          </a:p>
        </p:txBody>
      </p:sp>
      <p:sp>
        <p:nvSpPr>
          <p:cNvPr id="5" name="TextBox 4">
            <a:extLst>
              <a:ext uri="{FF2B5EF4-FFF2-40B4-BE49-F238E27FC236}">
                <a16:creationId xmlns:a16="http://schemas.microsoft.com/office/drawing/2014/main" id="{67B7B0DB-2A48-7B36-8283-CF370829362E}"/>
              </a:ext>
            </a:extLst>
          </p:cNvPr>
          <p:cNvSpPr txBox="1"/>
          <p:nvPr/>
        </p:nvSpPr>
        <p:spPr>
          <a:xfrm>
            <a:off x="8676192" y="3210538"/>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+4pp</a:t>
            </a:r>
          </a:p>
        </p:txBody>
      </p:sp>
      <p:sp>
        <p:nvSpPr>
          <p:cNvPr id="6" name="TextBox 5">
            <a:extLst>
              <a:ext uri="{FF2B5EF4-FFF2-40B4-BE49-F238E27FC236}">
                <a16:creationId xmlns:a16="http://schemas.microsoft.com/office/drawing/2014/main" id="{DF61FD19-86D2-972A-30F8-0296A87D7327}"/>
              </a:ext>
            </a:extLst>
          </p:cNvPr>
          <p:cNvSpPr txBox="1"/>
          <p:nvPr/>
        </p:nvSpPr>
        <p:spPr>
          <a:xfrm>
            <a:off x="10283193" y="2022536"/>
            <a:ext cx="1565907"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-6pp</a:t>
            </a:r>
          </a:p>
        </p:txBody>
      </p:sp>
      <p:sp>
        <p:nvSpPr>
          <p:cNvPr id="8" name="TextBox 7">
            <a:extLst>
              <a:ext uri="{FF2B5EF4-FFF2-40B4-BE49-F238E27FC236}">
                <a16:creationId xmlns:a16="http://schemas.microsoft.com/office/drawing/2014/main" id="{2C430D40-281D-0517-FCF2-5188253851D4}"/>
              </a:ext>
            </a:extLst>
          </p:cNvPr>
          <p:cNvSpPr txBox="1"/>
          <p:nvPr/>
        </p:nvSpPr>
        <p:spPr>
          <a:xfrm>
            <a:off x="6060570" y="5554236"/>
            <a:ext cx="59459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100" b="1" dirty="0">
                <a:solidFill>
                  <a:schemeClr val="accent4"/>
                </a:solidFill>
              </a:rPr>
              <a:t>+3pp</a:t>
            </a:r>
          </a:p>
        </p:txBody>
      </p:sp>
      <p:sp>
        <p:nvSpPr>
          <p:cNvPr id="9" name="TextBox 8">
            <a:extLst>
              <a:ext uri="{FF2B5EF4-FFF2-40B4-BE49-F238E27FC236}">
                <a16:creationId xmlns:a16="http://schemas.microsoft.com/office/drawing/2014/main" id="{F460CA99-1A4C-5692-9A40-8819AC6EE641}"/>
              </a:ext>
            </a:extLst>
          </p:cNvPr>
          <p:cNvSpPr txBox="1"/>
          <p:nvPr/>
        </p:nvSpPr>
        <p:spPr>
          <a:xfrm>
            <a:off x="6380169" y="4969767"/>
            <a:ext cx="63569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a:t>
            </a:r>
            <a:r>
              <a:rPr lang="en-GB" sz="1100" b="1" dirty="0">
                <a:solidFill>
                  <a:schemeClr val="accent4"/>
                </a:solidFill>
              </a:rPr>
              <a:t>pp</a:t>
            </a:r>
          </a:p>
        </p:txBody>
      </p:sp>
      <p:sp>
        <p:nvSpPr>
          <p:cNvPr id="12" name="TextBox 11">
            <a:extLst>
              <a:ext uri="{FF2B5EF4-FFF2-40B4-BE49-F238E27FC236}">
                <a16:creationId xmlns:a16="http://schemas.microsoft.com/office/drawing/2014/main" id="{D5925DA8-CFA3-0C65-7CDB-10C19725D3B3}"/>
              </a:ext>
            </a:extLst>
          </p:cNvPr>
          <p:cNvSpPr txBox="1"/>
          <p:nvPr/>
        </p:nvSpPr>
        <p:spPr>
          <a:xfrm>
            <a:off x="7812034" y="3812203"/>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-3pp</a:t>
            </a:r>
          </a:p>
        </p:txBody>
      </p:sp>
      <p:sp>
        <p:nvSpPr>
          <p:cNvPr id="13" name="TextBox 12">
            <a:extLst>
              <a:ext uri="{FF2B5EF4-FFF2-40B4-BE49-F238E27FC236}">
                <a16:creationId xmlns:a16="http://schemas.microsoft.com/office/drawing/2014/main" id="{9A438FFC-8959-F471-1BB0-01E16DF5F915}"/>
              </a:ext>
            </a:extLst>
          </p:cNvPr>
          <p:cNvSpPr txBox="1"/>
          <p:nvPr/>
        </p:nvSpPr>
        <p:spPr>
          <a:xfrm>
            <a:off x="7628202" y="4357712"/>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14" name="TextBox 13">
            <a:extLst>
              <a:ext uri="{FF2B5EF4-FFF2-40B4-BE49-F238E27FC236}">
                <a16:creationId xmlns:a16="http://schemas.microsoft.com/office/drawing/2014/main" id="{3B5E02F0-9518-00A7-F39F-B3CC32119A67}"/>
              </a:ext>
            </a:extLst>
          </p:cNvPr>
          <p:cNvSpPr txBox="1"/>
          <p:nvPr/>
        </p:nvSpPr>
        <p:spPr>
          <a:xfrm>
            <a:off x="9826865" y="2617086"/>
            <a:ext cx="61712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-7pp</a:t>
            </a:r>
          </a:p>
        </p:txBody>
      </p:sp>
    </p:spTree>
    <p:extLst>
      <p:ext uri="{BB962C8B-B14F-4D97-AF65-F5344CB8AC3E}">
        <p14:creationId xmlns:p14="http://schemas.microsoft.com/office/powerpoint/2010/main" val="83317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77F9C0FB-46C1-73CC-857E-11AD5144979F}"/>
              </a:ext>
            </a:extLst>
          </p:cNvPr>
          <p:cNvGraphicFramePr/>
          <p:nvPr>
            <p:extLst>
              <p:ext uri="{D42A27DB-BD31-4B8C-83A1-F6EECF244321}">
                <p14:modId xmlns:p14="http://schemas.microsoft.com/office/powerpoint/2010/main" val="1197596271"/>
              </p:ext>
            </p:extLst>
          </p:nvPr>
        </p:nvGraphicFramePr>
        <p:xfrm>
          <a:off x="89210" y="981693"/>
          <a:ext cx="11472152" cy="506479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E6ACF25B-954A-06C0-9BD9-C767610EF86B}"/>
              </a:ext>
            </a:extLst>
          </p:cNvPr>
          <p:cNvSpPr/>
          <p:nvPr/>
        </p:nvSpPr>
        <p:spPr>
          <a:xfrm>
            <a:off x="1360122" y="6467993"/>
            <a:ext cx="7147560"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lumMod val="50000"/>
                  </a:srgbClr>
                </a:solidFill>
                <a:effectLst/>
                <a:uLnTx/>
                <a:uFillTx/>
              </a:rPr>
              <a:t>SOURCE: </a:t>
            </a:r>
            <a:r>
              <a:rPr kumimoji="0" lang="en-GB" sz="1000" b="0" i="1" u="none" strike="noStrike" kern="0" cap="none" spc="0" normalizeH="0" baseline="0" noProof="0" dirty="0">
                <a:ln>
                  <a:noFill/>
                </a:ln>
                <a:solidFill>
                  <a:srgbClr val="FFFFFF">
                    <a:lumMod val="50000"/>
                  </a:srgbClr>
                </a:solidFill>
                <a:effectLst/>
                <a:uLnTx/>
                <a:uFillTx/>
              </a:rPr>
              <a:t>CGA MONTHLY ON PREMISE CONSUMER PULSE REPORT </a:t>
            </a:r>
            <a:r>
              <a:rPr kumimoji="0" lang="en-GB" sz="1000" b="0" i="1" u="none" strike="noStrike" kern="0" cap="none" spc="0" normalizeH="0" baseline="0" noProof="0" dirty="0">
                <a:ln>
                  <a:noFill/>
                </a:ln>
                <a:solidFill>
                  <a:srgbClr val="FFFFFF">
                    <a:lumMod val="50000"/>
                  </a:srgbClr>
                </a:solidFill>
                <a:effectLst/>
                <a:uLnTx/>
                <a:uFillTx/>
                <a:latin typeface="HK Grotesk Light"/>
              </a:rPr>
              <a:t>JUNE</a:t>
            </a:r>
            <a:r>
              <a:rPr kumimoji="0" lang="en-GB" sz="1000" b="0" i="1" u="none" strike="noStrike" kern="0" cap="none" spc="0" normalizeH="0" baseline="0" noProof="0" dirty="0">
                <a:ln>
                  <a:noFill/>
                </a:ln>
                <a:solidFill>
                  <a:srgbClr val="FFFFFF">
                    <a:lumMod val="50000"/>
                  </a:srgbClr>
                </a:solidFill>
                <a:effectLst/>
                <a:uLnTx/>
                <a:uFillTx/>
              </a:rPr>
              <a:t> 2024</a:t>
            </a:r>
            <a:r>
              <a:rPr kumimoji="0" lang="en-GB" sz="1000" b="0" i="1" u="none" strike="noStrike" kern="0" cap="none" spc="0" normalizeH="0" baseline="0" noProof="0" dirty="0">
                <a:ln>
                  <a:noFill/>
                </a:ln>
                <a:solidFill>
                  <a:srgbClr val="FFFFFF">
                    <a:lumMod val="50000"/>
                  </a:srgbClr>
                </a:solidFill>
                <a:effectLst/>
                <a:uLnTx/>
                <a:uFillTx/>
                <a:latin typeface="HK Grotesk Light"/>
              </a:rPr>
              <a:t> </a:t>
            </a:r>
            <a:r>
              <a:rPr kumimoji="0" lang="en-US" sz="1000" b="0" i="1" u="none" strike="noStrike" kern="0" cap="none" spc="0" normalizeH="0" baseline="0" noProof="0" dirty="0">
                <a:ln>
                  <a:noFill/>
                </a:ln>
                <a:solidFill>
                  <a:srgbClr val="FFFFFF">
                    <a:lumMod val="50000"/>
                  </a:srgbClr>
                </a:solidFill>
                <a:effectLst/>
                <a:uLnTx/>
                <a:uFillTx/>
              </a:rPr>
              <a:t>– SAMPLE: 94</a:t>
            </a:r>
            <a:r>
              <a:rPr lang="en-US" sz="1000" i="1" kern="0" dirty="0">
                <a:solidFill>
                  <a:srgbClr val="FFFFFF">
                    <a:lumMod val="50000"/>
                  </a:srgbClr>
                </a:solidFill>
              </a:rPr>
              <a:t>4, 959</a:t>
            </a:r>
            <a:endParaRPr kumimoji="0" lang="en-US" sz="1000" b="0" i="1" u="none" strike="noStrike" kern="0" cap="none" spc="0" normalizeH="0" baseline="0" noProof="0" dirty="0">
              <a:ln>
                <a:noFill/>
              </a:ln>
              <a:solidFill>
                <a:srgbClr val="FFFFFF">
                  <a:lumMod val="50000"/>
                </a:srgbClr>
              </a:solidFill>
              <a:effectLst/>
              <a:uLnTx/>
              <a:uFillTx/>
            </a:endParaRPr>
          </a:p>
        </p:txBody>
      </p:sp>
      <p:sp>
        <p:nvSpPr>
          <p:cNvPr id="18" name="Text Placeholder 2">
            <a:extLst>
              <a:ext uri="{FF2B5EF4-FFF2-40B4-BE49-F238E27FC236}">
                <a16:creationId xmlns:a16="http://schemas.microsoft.com/office/drawing/2014/main" id="{26A05F5A-9678-EDF6-EB2E-DCB047410DA3}"/>
              </a:ext>
            </a:extLst>
          </p:cNvPr>
          <p:cNvSpPr txBox="1">
            <a:spLocks/>
          </p:cNvSpPr>
          <p:nvPr/>
        </p:nvSpPr>
        <p:spPr>
          <a:xfrm>
            <a:off x="359924" y="266896"/>
            <a:ext cx="11472152" cy="838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1" i="0" u="none" strike="noStrike" kern="1200" cap="none" normalizeH="0" baseline="0" noProof="0" dirty="0">
                <a:ln>
                  <a:noFill/>
                </a:ln>
                <a:solidFill>
                  <a:srgbClr val="171F32"/>
                </a:solidFill>
                <a:effectLst/>
                <a:uLnTx/>
                <a:uFillTx/>
                <a:latin typeface="HK Grotesk SemiBold (Headings)"/>
              </a:rPr>
              <a:t>WELCHE DER FOLGENDEN GETRÄNKE HABEN SIE IM LETZTEN MONAT  IN BARS, RESTAURANTS ODER AN ÄHNLICHEN ORTEN ZU SICH GENOMMEN? WÄHLEN SIE BITTE ALLE ZUTREFFENDEN ANTWORTMÖGLICHKEITEN AUS</a:t>
            </a:r>
            <a:endParaRPr kumimoji="0" lang="en-US" sz="2400" b="1" i="0" u="none" strike="noStrike" kern="1200" cap="none" normalizeH="0" baseline="0" noProof="0" dirty="0">
              <a:ln>
                <a:noFill/>
              </a:ln>
              <a:solidFill>
                <a:srgbClr val="171F32"/>
              </a:solidFill>
              <a:effectLst/>
              <a:uLnTx/>
              <a:uFillTx/>
              <a:latin typeface="HK Grotesk SemiBold (Headings)"/>
            </a:endParaRPr>
          </a:p>
        </p:txBody>
      </p:sp>
      <p:sp>
        <p:nvSpPr>
          <p:cNvPr id="19" name="TextBox 18">
            <a:extLst>
              <a:ext uri="{FF2B5EF4-FFF2-40B4-BE49-F238E27FC236}">
                <a16:creationId xmlns:a16="http://schemas.microsoft.com/office/drawing/2014/main" id="{3E0CAB39-4AA9-3076-7A50-011F3495EFF7}"/>
              </a:ext>
            </a:extLst>
          </p:cNvPr>
          <p:cNvSpPr txBox="1"/>
          <p:nvPr/>
        </p:nvSpPr>
        <p:spPr>
          <a:xfrm>
            <a:off x="6529470" y="3627211"/>
            <a:ext cx="82162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
        <p:nvSpPr>
          <p:cNvPr id="2" name="TextBox 1">
            <a:extLst>
              <a:ext uri="{FF2B5EF4-FFF2-40B4-BE49-F238E27FC236}">
                <a16:creationId xmlns:a16="http://schemas.microsoft.com/office/drawing/2014/main" id="{DDDACF95-6D7C-A90D-355E-10FC6FA92C6B}"/>
              </a:ext>
            </a:extLst>
          </p:cNvPr>
          <p:cNvSpPr txBox="1"/>
          <p:nvPr/>
        </p:nvSpPr>
        <p:spPr>
          <a:xfrm>
            <a:off x="4600353" y="5230696"/>
            <a:ext cx="1618032" cy="2615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rPr>
              <a:t>+1pp</a:t>
            </a:r>
          </a:p>
        </p:txBody>
      </p:sp>
    </p:spTree>
    <p:extLst>
      <p:ext uri="{BB962C8B-B14F-4D97-AF65-F5344CB8AC3E}">
        <p14:creationId xmlns:p14="http://schemas.microsoft.com/office/powerpoint/2010/main" val="398833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pouring a drink into a cup&#10;&#10;Description automatically generated">
            <a:extLst>
              <a:ext uri="{FF2B5EF4-FFF2-40B4-BE49-F238E27FC236}">
                <a16:creationId xmlns:a16="http://schemas.microsoft.com/office/drawing/2014/main" id="{7FBDBC83-E368-0881-8C69-16F07AE4512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29" r="6329"/>
          <a:stretch>
            <a:fillRect/>
          </a:stretch>
        </p:blipFill>
        <p:spPr/>
      </p:pic>
      <p:graphicFrame>
        <p:nvGraphicFramePr>
          <p:cNvPr id="4" name="Chart 3">
            <a:extLst>
              <a:ext uri="{FF2B5EF4-FFF2-40B4-BE49-F238E27FC236}">
                <a16:creationId xmlns:a16="http://schemas.microsoft.com/office/drawing/2014/main" id="{218E23F0-68F7-C0B6-EE9E-29A7DAC18A4B}"/>
              </a:ext>
            </a:extLst>
          </p:cNvPr>
          <p:cNvGraphicFramePr/>
          <p:nvPr>
            <p:extLst>
              <p:ext uri="{D42A27DB-BD31-4B8C-83A1-F6EECF244321}">
                <p14:modId xmlns:p14="http://schemas.microsoft.com/office/powerpoint/2010/main" val="2779239776"/>
              </p:ext>
            </p:extLst>
          </p:nvPr>
        </p:nvGraphicFramePr>
        <p:xfrm>
          <a:off x="5216771" y="1692162"/>
          <a:ext cx="5850798" cy="490764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1">
            <a:extLst>
              <a:ext uri="{FF2B5EF4-FFF2-40B4-BE49-F238E27FC236}">
                <a16:creationId xmlns:a16="http://schemas.microsoft.com/office/drawing/2014/main" id="{E71F215E-F2E8-6E20-98DD-F13A3E586659}"/>
              </a:ext>
            </a:extLst>
          </p:cNvPr>
          <p:cNvSpPr txBox="1">
            <a:spLocks/>
          </p:cNvSpPr>
          <p:nvPr/>
        </p:nvSpPr>
        <p:spPr>
          <a:xfrm>
            <a:off x="4428162" y="614722"/>
            <a:ext cx="7428016"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2400" b="1" dirty="0">
                <a:solidFill>
                  <a:srgbClr val="171F32"/>
                </a:solidFill>
              </a:rPr>
              <a:t>WIE HÄUFIG HABEN SIE VOR, IM NÄCHSTEN MONAT BARS, RESTAURANTS ODER ANDERE ÄHNLICHE ORTE ZU BESUCHEN?</a:t>
            </a:r>
            <a:endParaRPr lang="en-US" sz="2400" b="1" dirty="0">
              <a:solidFill>
                <a:srgbClr val="171F32"/>
              </a:solidFill>
            </a:endParaRPr>
          </a:p>
        </p:txBody>
      </p:sp>
      <p:sp>
        <p:nvSpPr>
          <p:cNvPr id="8" name="Rectangle 7">
            <a:extLst>
              <a:ext uri="{FF2B5EF4-FFF2-40B4-BE49-F238E27FC236}">
                <a16:creationId xmlns:a16="http://schemas.microsoft.com/office/drawing/2014/main" id="{029CDC9E-9C33-F5B6-0B36-59F911FA31D8}"/>
              </a:ext>
            </a:extLst>
          </p:cNvPr>
          <p:cNvSpPr/>
          <p:nvPr/>
        </p:nvSpPr>
        <p:spPr>
          <a:xfrm>
            <a:off x="5216771" y="6353583"/>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153 - 999</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10" name="TextBox 9">
            <a:extLst>
              <a:ext uri="{FF2B5EF4-FFF2-40B4-BE49-F238E27FC236}">
                <a16:creationId xmlns:a16="http://schemas.microsoft.com/office/drawing/2014/main" id="{8EE7D412-912F-620E-8254-12CF3E1580CE}"/>
              </a:ext>
            </a:extLst>
          </p:cNvPr>
          <p:cNvSpPr txBox="1"/>
          <p:nvPr/>
        </p:nvSpPr>
        <p:spPr>
          <a:xfrm>
            <a:off x="10108118" y="5181600"/>
            <a:ext cx="2083881" cy="369332"/>
          </a:xfrm>
          <a:prstGeom prst="rect">
            <a:avLst/>
          </a:prstGeom>
          <a:noFill/>
        </p:spPr>
        <p:txBody>
          <a:bodyPr wrap="square" rtlCol="0">
            <a:spAutoFit/>
          </a:bodyPr>
          <a:lstStyle/>
          <a:p>
            <a:r>
              <a:rPr lang="en-GB" b="1" dirty="0">
                <a:solidFill>
                  <a:schemeClr val="accent4"/>
                </a:solidFill>
              </a:rPr>
              <a:t>+21pp </a:t>
            </a:r>
            <a:r>
              <a:rPr lang="en-GB" dirty="0"/>
              <a:t>für Gen Z</a:t>
            </a:r>
          </a:p>
        </p:txBody>
      </p:sp>
    </p:spTree>
    <p:extLst>
      <p:ext uri="{BB962C8B-B14F-4D97-AF65-F5344CB8AC3E}">
        <p14:creationId xmlns:p14="http://schemas.microsoft.com/office/powerpoint/2010/main" val="310740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iding a bicycle with a food delivery bag&#10;&#10;Description automatically generated">
            <a:extLst>
              <a:ext uri="{FF2B5EF4-FFF2-40B4-BE49-F238E27FC236}">
                <a16:creationId xmlns:a16="http://schemas.microsoft.com/office/drawing/2014/main" id="{74081676-DF50-3E98-44FA-7155C3C845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197" r="16197"/>
          <a:stretch>
            <a:fillRect/>
          </a:stretch>
        </p:blipFill>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err="1"/>
              <a:t>Lieferservice</a:t>
            </a:r>
            <a:r>
              <a:rPr lang="en-GB" dirty="0"/>
              <a:t> analyse</a:t>
            </a:r>
          </a:p>
        </p:txBody>
      </p:sp>
    </p:spTree>
    <p:extLst>
      <p:ext uri="{BB962C8B-B14F-4D97-AF65-F5344CB8AC3E}">
        <p14:creationId xmlns:p14="http://schemas.microsoft.com/office/powerpoint/2010/main" val="144296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D28BF2B-20CB-2739-FCBC-1D42D930AE5A}"/>
              </a:ext>
            </a:extLst>
          </p:cNvPr>
          <p:cNvSpPr/>
          <p:nvPr/>
        </p:nvSpPr>
        <p:spPr>
          <a:xfrm>
            <a:off x="0" y="127590"/>
            <a:ext cx="12060865" cy="6730410"/>
          </a:xfrm>
          <a:prstGeom prst="roundRect">
            <a:avLst>
              <a:gd name="adj" fmla="val 3785"/>
            </a:avLst>
          </a:prstGeom>
          <a:solidFill>
            <a:srgbClr val="414042">
              <a:alpha val="56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HK Grotesk Light"/>
              <a:ea typeface="+mn-ea"/>
              <a:cs typeface="+mn-cs"/>
            </a:endParaRPr>
          </a:p>
        </p:txBody>
      </p:sp>
      <p:sp>
        <p:nvSpPr>
          <p:cNvPr id="12" name="Title 1">
            <a:extLst>
              <a:ext uri="{FF2B5EF4-FFF2-40B4-BE49-F238E27FC236}">
                <a16:creationId xmlns:a16="http://schemas.microsoft.com/office/drawing/2014/main" id="{0AF5144C-AF81-44E0-8D64-9E3FFB60E2EB}"/>
              </a:ext>
            </a:extLst>
          </p:cNvPr>
          <p:cNvSpPr txBox="1">
            <a:spLocks/>
          </p:cNvSpPr>
          <p:nvPr/>
        </p:nvSpPr>
        <p:spPr>
          <a:xfrm>
            <a:off x="410655" y="733055"/>
            <a:ext cx="11218128" cy="885009"/>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300" normalizeH="0" baseline="0" noProof="0" dirty="0">
                <a:ln>
                  <a:noFill/>
                </a:ln>
                <a:solidFill>
                  <a:srgbClr val="FFFFFF"/>
                </a:solidFill>
                <a:effectLst/>
                <a:uLnTx/>
                <a:uFillTx/>
                <a:latin typeface="HK Grotesk"/>
                <a:ea typeface="+mj-ea"/>
                <a:cs typeface="+mj-cs"/>
              </a:rPr>
              <a:t> </a:t>
            </a:r>
            <a:r>
              <a:rPr lang="de-DE" sz="2800" spc="300" dirty="0">
                <a:solidFill>
                  <a:srgbClr val="FFFFFF"/>
                </a:solidFill>
                <a:latin typeface="HK Grotesk"/>
              </a:rPr>
              <a:t>ZUSAMMENFASSUNG: ÜBERSICHT BESUCH UND ABSICHT</a:t>
            </a:r>
            <a:endParaRPr kumimoji="0" lang="en-US" sz="3200" b="0" i="0" u="none" strike="noStrike" kern="1200" cap="none" spc="300" normalizeH="0" baseline="0" noProof="0" dirty="0">
              <a:ln>
                <a:noFill/>
              </a:ln>
              <a:solidFill>
                <a:srgbClr val="FFFFFF"/>
              </a:solidFill>
              <a:effectLst/>
              <a:uLnTx/>
              <a:uFillTx/>
              <a:latin typeface="HK Grotesk"/>
              <a:ea typeface="+mj-ea"/>
              <a:cs typeface="+mj-cs"/>
            </a:endParaRPr>
          </a:p>
        </p:txBody>
      </p:sp>
      <p:sp>
        <p:nvSpPr>
          <p:cNvPr id="13" name="TextBox 12">
            <a:extLst>
              <a:ext uri="{FF2B5EF4-FFF2-40B4-BE49-F238E27FC236}">
                <a16:creationId xmlns:a16="http://schemas.microsoft.com/office/drawing/2014/main" id="{5E479A60-7881-74E4-48BF-CA6AF33F36E1}"/>
              </a:ext>
            </a:extLst>
          </p:cNvPr>
          <p:cNvSpPr txBox="1"/>
          <p:nvPr/>
        </p:nvSpPr>
        <p:spPr>
          <a:xfrm>
            <a:off x="530862" y="1446676"/>
            <a:ext cx="10963923" cy="1308050"/>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mn-lt"/>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HK Grotesk"/>
              <a:ea typeface="+mn-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FC65B9DD-363F-5293-1B66-24669DFB399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F4E2-7A7A-0548-85F1-5479B7C9E1B2}" type="slidenum">
              <a:rPr kumimoji="0" lang="en-US" sz="1000" b="0" i="0" u="none" strike="noStrike" kern="1200" cap="none" spc="0" normalizeH="0" baseline="0" noProof="0" smtClean="0">
                <a:ln>
                  <a:noFill/>
                </a:ln>
                <a:solidFill>
                  <a:srgbClr val="FFFFFF"/>
                </a:solidFill>
                <a:effectLst/>
                <a:uLnTx/>
                <a:uFillTx/>
                <a:latin typeface="HK Grotes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HK Grotesk" pitchFamily="50" charset="0"/>
              <a:ea typeface="+mn-ea"/>
              <a:cs typeface="+mn-cs"/>
            </a:endParaRPr>
          </a:p>
        </p:txBody>
      </p:sp>
      <p:sp>
        <p:nvSpPr>
          <p:cNvPr id="5" name="TextBox 1">
            <a:extLst>
              <a:ext uri="{FF2B5EF4-FFF2-40B4-BE49-F238E27FC236}">
                <a16:creationId xmlns:a16="http://schemas.microsoft.com/office/drawing/2014/main" id="{4BBD3429-D5AA-4AC5-9F15-6FADB0C47FBE}"/>
              </a:ext>
            </a:extLst>
          </p:cNvPr>
          <p:cNvSpPr txBox="1"/>
          <p:nvPr/>
        </p:nvSpPr>
        <p:spPr>
          <a:xfrm>
            <a:off x="508606" y="1143089"/>
            <a:ext cx="11047099" cy="491166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Trotz eines allgemeinen Rückgangs der Besuche im Gastgewerbe haben trinkorientierte Ausflüge im Vergleich zum Mai um 2 % zugenommen. 77 % der Verbraucher planen, ihre Besuchshäufigkeit im kommenden Monat zu erhöhen oder beizubehalten.</a:t>
            </a:r>
          </a:p>
          <a:p>
            <a:pPr marL="342900" lvl="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Die erhöhte Besuchshäufigkeit wird durch die Saisonalität (+3pp im Vergleich zum Mai), das Bestreben der Verbraucher, lokale Unternehmen zu unterstützen (+12pp im Vergleich zum Mai), sowie das Ausprobieren neuer Veranstaltungsorte (+5 pp im Vergleich zum Mai) angetrieben.</a:t>
            </a:r>
          </a:p>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Der Bierkonsum ist im Juni gestiegen, während der Konsum von Spirituosen, pur oder als Cocktail, zurückgegangen ist, was wahrscheinlich auf die verstärkte Werbung rund um die Europameisterschaft zurückzuführen ist.</a:t>
            </a:r>
          </a:p>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Die Rate und die Ausgaben für Lieferbestellungen sind leicht zurückgegangen, da weniger Verbraucher im Vergleich zum Vormonat bestellen.</a:t>
            </a:r>
          </a:p>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Signatur-Cocktails haben ihr volles Potenzial noch nicht erreicht, da erst 25 % der Verbraucher sie ausprobiert haben, während 1 von 2 Verbrauchern bereit wäre, sie zu probieren. Veranstaltungsorte sollten den Exklusivitätsfaktor nutzen, um das Interesse an Signature-Cocktails zu kommerzialisieren und die Verbraucherzufriedenheit zu steigern.</a:t>
            </a:r>
          </a:p>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Da der Sommer die Menschen nach draußen lockt, gehören Biergärten (44 %) und Straßenfeste zu den am häufigsten besuchten Veranstaltungsorten. Bier, Cocktails und alkoholfreie Optionen sind die am meisten konsumierten Getränke.</a:t>
            </a:r>
          </a:p>
          <a:p>
            <a:pPr marL="342900" indent="-342900">
              <a:lnSpc>
                <a:spcPct val="107000"/>
              </a:lnSpc>
              <a:spcAft>
                <a:spcPts val="800"/>
              </a:spcAft>
              <a:buFont typeface="Arial" panose="020B0604020202020204" pitchFamily="34" charset="0"/>
              <a:buChar char="•"/>
              <a:tabLst>
                <a:tab pos="457200" algn="l"/>
              </a:tabLst>
            </a:pPr>
            <a:r>
              <a:rPr lang="de-DE" sz="1600" kern="100" dirty="0">
                <a:solidFill>
                  <a:schemeClr val="bg1"/>
                </a:solidFill>
                <a:cs typeface="Times New Roman" panose="02020603050405020304" pitchFamily="18" charset="0"/>
              </a:rPr>
              <a:t>Vor einem großartigen Sportsommer erleben öffentliche Plätze zum Anschauen von Sportveranstaltungen einen Popularitätsschub und bieten eine hervorragende Gelegenheit für Markenaktivierungen.</a:t>
            </a:r>
            <a:endParaRPr lang="en-GB" sz="1600" kern="1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445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0D1AF-727A-0EDA-4144-7BD19A3EFEFD}"/>
              </a:ext>
            </a:extLst>
          </p:cNvPr>
          <p:cNvSpPr>
            <a:spLocks noGrp="1"/>
          </p:cNvSpPr>
          <p:nvPr>
            <p:ph type="body" sz="quarter" idx="10"/>
          </p:nvPr>
        </p:nvSpPr>
        <p:spPr>
          <a:xfrm>
            <a:off x="6430887" y="308401"/>
            <a:ext cx="5403554" cy="3025405"/>
          </a:xfrm>
        </p:spPr>
        <p:txBody>
          <a:bodyPr/>
          <a:lstStyle/>
          <a:p>
            <a:pPr algn="ctr"/>
            <a:r>
              <a:rPr lang="en-GB" sz="13800" b="1" dirty="0"/>
              <a:t>53%</a:t>
            </a:r>
          </a:p>
          <a:p>
            <a:pPr algn="ctr"/>
            <a:r>
              <a:rPr lang="de-DE" sz="4000" dirty="0">
                <a:solidFill>
                  <a:schemeClr val="bg1"/>
                </a:solidFill>
              </a:rPr>
              <a:t>haben diesen Monat bei einem Lieferservice bestellt</a:t>
            </a:r>
            <a:endParaRPr lang="en-GB" sz="4000" dirty="0">
              <a:solidFill>
                <a:schemeClr val="bg1"/>
              </a:solidFill>
            </a:endParaRPr>
          </a:p>
        </p:txBody>
      </p:sp>
      <p:sp>
        <p:nvSpPr>
          <p:cNvPr id="4" name="TextBox 3">
            <a:extLst>
              <a:ext uri="{FF2B5EF4-FFF2-40B4-BE49-F238E27FC236}">
                <a16:creationId xmlns:a16="http://schemas.microsoft.com/office/drawing/2014/main" id="{F99A2FD2-8FE3-6206-0B23-DC3BCF48939B}"/>
              </a:ext>
            </a:extLst>
          </p:cNvPr>
          <p:cNvSpPr txBox="1"/>
          <p:nvPr/>
        </p:nvSpPr>
        <p:spPr>
          <a:xfrm>
            <a:off x="6797674" y="4419409"/>
            <a:ext cx="4651129" cy="1323439"/>
          </a:xfrm>
          <a:prstGeom prst="rect">
            <a:avLst/>
          </a:prstGeom>
          <a:noFill/>
        </p:spPr>
        <p:txBody>
          <a:bodyPr wrap="square" rtlCol="0">
            <a:spAutoFit/>
          </a:bodyPr>
          <a:lstStyle/>
          <a:p>
            <a:pPr algn="ctr"/>
            <a:r>
              <a:rPr lang="en-GB" sz="2000" dirty="0">
                <a:solidFill>
                  <a:schemeClr val="bg1"/>
                </a:solidFill>
              </a:rPr>
              <a:t>24% </a:t>
            </a:r>
            <a:r>
              <a:rPr lang="de-DE" sz="2000" dirty="0">
                <a:solidFill>
                  <a:schemeClr val="bg1"/>
                </a:solidFill>
              </a:rPr>
              <a:t>haben diesen Monat bei keinem Lieferservice bestellt</a:t>
            </a:r>
            <a:endParaRPr lang="en-GB" sz="2000" dirty="0">
              <a:solidFill>
                <a:schemeClr val="bg1"/>
              </a:solidFill>
            </a:endParaRPr>
          </a:p>
          <a:p>
            <a:pPr algn="ctr"/>
            <a:r>
              <a:rPr lang="en-GB" sz="2000" dirty="0">
                <a:solidFill>
                  <a:schemeClr val="bg1"/>
                </a:solidFill>
              </a:rPr>
              <a:t> 23% </a:t>
            </a:r>
            <a:r>
              <a:rPr lang="de-DE" sz="2000" dirty="0">
                <a:solidFill>
                  <a:schemeClr val="bg1"/>
                </a:solidFill>
              </a:rPr>
              <a:t>bestellen nie bei </a:t>
            </a:r>
            <a:br>
              <a:rPr lang="de-DE" sz="2000" dirty="0">
                <a:solidFill>
                  <a:schemeClr val="bg1"/>
                </a:solidFill>
              </a:rPr>
            </a:br>
            <a:r>
              <a:rPr lang="de-DE" sz="2000" dirty="0">
                <a:solidFill>
                  <a:schemeClr val="bg1"/>
                </a:solidFill>
              </a:rPr>
              <a:t>einem Lieferservice</a:t>
            </a:r>
            <a:endParaRPr lang="en-GB" sz="2000" dirty="0">
              <a:solidFill>
                <a:schemeClr val="bg1"/>
              </a:solidFill>
            </a:endParaRPr>
          </a:p>
        </p:txBody>
      </p:sp>
      <p:sp>
        <p:nvSpPr>
          <p:cNvPr id="5" name="TextBox 4">
            <a:extLst>
              <a:ext uri="{FF2B5EF4-FFF2-40B4-BE49-F238E27FC236}">
                <a16:creationId xmlns:a16="http://schemas.microsoft.com/office/drawing/2014/main" id="{B1485C3B-2CE9-50ED-52AF-6ACA460DAB7B}"/>
              </a:ext>
            </a:extLst>
          </p:cNvPr>
          <p:cNvSpPr txBox="1"/>
          <p:nvPr/>
        </p:nvSpPr>
        <p:spPr>
          <a:xfrm>
            <a:off x="5813981" y="3968204"/>
            <a:ext cx="6637367" cy="461665"/>
          </a:xfrm>
          <a:prstGeom prst="rect">
            <a:avLst/>
          </a:prstGeom>
          <a:noFill/>
        </p:spPr>
        <p:txBody>
          <a:bodyPr wrap="square" rtlCol="0">
            <a:spAutoFit/>
          </a:bodyPr>
          <a:lstStyle/>
          <a:p>
            <a:pPr algn="ctr"/>
            <a:r>
              <a:rPr lang="en-GB" sz="2400" dirty="0">
                <a:solidFill>
                  <a:schemeClr val="accent3"/>
                </a:solidFill>
              </a:rPr>
              <a:t>-1pp </a:t>
            </a:r>
            <a:r>
              <a:rPr lang="en-GB" sz="2400" dirty="0" err="1">
                <a:solidFill>
                  <a:schemeClr val="bg1"/>
                </a:solidFill>
              </a:rPr>
              <a:t>im</a:t>
            </a:r>
            <a:r>
              <a:rPr lang="en-GB" sz="2400" dirty="0">
                <a:solidFill>
                  <a:schemeClr val="bg1"/>
                </a:solidFill>
              </a:rPr>
              <a:t> </a:t>
            </a:r>
            <a:r>
              <a:rPr lang="de-DE" sz="2400" dirty="0">
                <a:solidFill>
                  <a:schemeClr val="bg1"/>
                </a:solidFill>
              </a:rPr>
              <a:t>Vergleich </a:t>
            </a:r>
            <a:r>
              <a:rPr lang="en-GB" sz="2400" dirty="0" err="1">
                <a:solidFill>
                  <a:schemeClr val="bg1"/>
                </a:solidFill>
              </a:rPr>
              <a:t>zu</a:t>
            </a:r>
            <a:r>
              <a:rPr lang="en-GB" sz="2400" dirty="0">
                <a:solidFill>
                  <a:schemeClr val="bg1"/>
                </a:solidFill>
              </a:rPr>
              <a:t> Mai </a:t>
            </a:r>
          </a:p>
        </p:txBody>
      </p:sp>
      <p:sp>
        <p:nvSpPr>
          <p:cNvPr id="3" name="Rectangle 2">
            <a:extLst>
              <a:ext uri="{FF2B5EF4-FFF2-40B4-BE49-F238E27FC236}">
                <a16:creationId xmlns:a16="http://schemas.microsoft.com/office/drawing/2014/main" id="{CD276F03-22EC-5658-7F5E-919D741AFC15}"/>
              </a:ext>
            </a:extLst>
          </p:cNvPr>
          <p:cNvSpPr/>
          <p:nvPr/>
        </p:nvSpPr>
        <p:spPr>
          <a:xfrm>
            <a:off x="1344800" y="6402027"/>
            <a:ext cx="7147560" cy="246221"/>
          </a:xfrm>
          <a:prstGeom prst="rect">
            <a:avLst/>
          </a:prstGeom>
        </p:spPr>
        <p:txBody>
          <a:bodyPr wrap="square">
            <a:spAutoFit/>
          </a:bodyPr>
          <a:lstStyle/>
          <a:p>
            <a:pPr>
              <a:defRPr/>
            </a:pPr>
            <a:r>
              <a:rPr lang="en-US" sz="1000" i="1" dirty="0">
                <a:solidFill>
                  <a:schemeClr val="bg1"/>
                </a:solidFill>
                <a:latin typeface="HK Grotesk Light"/>
              </a:rPr>
              <a:t>SOURCE: </a:t>
            </a:r>
            <a:r>
              <a:rPr lang="en-GB" sz="1000" i="1" dirty="0">
                <a:solidFill>
                  <a:schemeClr val="bg1"/>
                </a:solidFill>
                <a:latin typeface="HK Grotesk Light"/>
              </a:rPr>
              <a:t>CGA MONTHLY ON PREMISE CONSUMER PULSE REPORT JUNE 2024 </a:t>
            </a:r>
            <a:r>
              <a:rPr lang="en-US" sz="1000" i="1" dirty="0">
                <a:solidFill>
                  <a:schemeClr val="bg1"/>
                </a:solidFill>
                <a:latin typeface="HK Grotesk Light"/>
              </a:rPr>
              <a:t>– SAMPLE: 1000, 1003</a:t>
            </a:r>
          </a:p>
        </p:txBody>
      </p:sp>
    </p:spTree>
    <p:extLst>
      <p:ext uri="{BB962C8B-B14F-4D97-AF65-F5344CB8AC3E}">
        <p14:creationId xmlns:p14="http://schemas.microsoft.com/office/powerpoint/2010/main" val="2520999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on a bicycle waiting for a bus&#10;&#10;Description automatically generated">
            <a:extLst>
              <a:ext uri="{FF2B5EF4-FFF2-40B4-BE49-F238E27FC236}">
                <a16:creationId xmlns:a16="http://schemas.microsoft.com/office/drawing/2014/main" id="{669D3EB3-53C6-5773-7FBA-B43C4610E53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54" r="6254"/>
          <a:stretch>
            <a:fillRect/>
          </a:stretch>
        </p:blipFill>
        <p:spPr/>
      </p:pic>
      <p:sp>
        <p:nvSpPr>
          <p:cNvPr id="6" name="Text Placeholder 1">
            <a:extLst>
              <a:ext uri="{FF2B5EF4-FFF2-40B4-BE49-F238E27FC236}">
                <a16:creationId xmlns:a16="http://schemas.microsoft.com/office/drawing/2014/main" id="{1DBA2352-6ADD-B99D-7AA6-8DF271A999E1}"/>
              </a:ext>
            </a:extLst>
          </p:cNvPr>
          <p:cNvSpPr txBox="1">
            <a:spLocks/>
          </p:cNvSpPr>
          <p:nvPr/>
        </p:nvSpPr>
        <p:spPr>
          <a:xfrm>
            <a:off x="4106008" y="570760"/>
            <a:ext cx="7952393"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sz="2400" b="1" dirty="0">
                <a:solidFill>
                  <a:srgbClr val="171F32"/>
                </a:solidFill>
                <a:latin typeface="HK Grotesk SemiBold (Headings)"/>
              </a:rPr>
              <a:t>WIE OFT HABEN SIE IM LETZTEN MONAT BEI EINEM LIEFERSERVICE BESTELLT? (Z. B. UBEREATS, DELIVEROO)</a:t>
            </a:r>
            <a:r>
              <a:rPr lang="en-GB" sz="2400" b="1" dirty="0">
                <a:solidFill>
                  <a:srgbClr val="171F32"/>
                </a:solidFill>
                <a:latin typeface="HK Grotesk SemiBold (Headings)"/>
              </a:rPr>
              <a:t> </a:t>
            </a:r>
            <a:endParaRPr lang="en-US" sz="2400" b="1" dirty="0">
              <a:solidFill>
                <a:srgbClr val="171F32"/>
              </a:solidFill>
              <a:latin typeface="HK Grotesk SemiBold (Headings)"/>
            </a:endParaRPr>
          </a:p>
        </p:txBody>
      </p:sp>
      <p:sp>
        <p:nvSpPr>
          <p:cNvPr id="7" name="Rectangle 6">
            <a:extLst>
              <a:ext uri="{FF2B5EF4-FFF2-40B4-BE49-F238E27FC236}">
                <a16:creationId xmlns:a16="http://schemas.microsoft.com/office/drawing/2014/main" id="{C6DE10F4-B25B-198E-47BF-EB3DAB1DC93E}"/>
              </a:ext>
            </a:extLst>
          </p:cNvPr>
          <p:cNvSpPr/>
          <p:nvPr/>
        </p:nvSpPr>
        <p:spPr>
          <a:xfrm>
            <a:off x="5255454" y="6243278"/>
            <a:ext cx="54799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154 - 1003</a:t>
            </a:r>
          </a:p>
        </p:txBody>
      </p:sp>
      <p:graphicFrame>
        <p:nvGraphicFramePr>
          <p:cNvPr id="13" name="Chart 12">
            <a:extLst>
              <a:ext uri="{FF2B5EF4-FFF2-40B4-BE49-F238E27FC236}">
                <a16:creationId xmlns:a16="http://schemas.microsoft.com/office/drawing/2014/main" id="{99F41DBD-C3DA-E204-789D-2C0E37652EFD}"/>
              </a:ext>
            </a:extLst>
          </p:cNvPr>
          <p:cNvGraphicFramePr/>
          <p:nvPr>
            <p:extLst>
              <p:ext uri="{D42A27DB-BD31-4B8C-83A1-F6EECF244321}">
                <p14:modId xmlns:p14="http://schemas.microsoft.com/office/powerpoint/2010/main" val="422217592"/>
              </p:ext>
            </p:extLst>
          </p:nvPr>
        </p:nvGraphicFramePr>
        <p:xfrm>
          <a:off x="4625730" y="1583729"/>
          <a:ext cx="7147169" cy="448537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EAE85D9D-6E09-ABB6-D2A9-B8EE4578CDA9}"/>
              </a:ext>
            </a:extLst>
          </p:cNvPr>
          <p:cNvSpPr txBox="1"/>
          <p:nvPr/>
        </p:nvSpPr>
        <p:spPr>
          <a:xfrm>
            <a:off x="5231842" y="4930365"/>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
        <p:nvSpPr>
          <p:cNvPr id="10" name="TextBox 9">
            <a:extLst>
              <a:ext uri="{FF2B5EF4-FFF2-40B4-BE49-F238E27FC236}">
                <a16:creationId xmlns:a16="http://schemas.microsoft.com/office/drawing/2014/main" id="{57007E0D-EB39-7809-2E9C-3B31B3DAB205}"/>
              </a:ext>
            </a:extLst>
          </p:cNvPr>
          <p:cNvSpPr txBox="1"/>
          <p:nvPr/>
        </p:nvSpPr>
        <p:spPr>
          <a:xfrm>
            <a:off x="7995431" y="3564808"/>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4"/>
                </a:solidFill>
                <a:latin typeface="HK Grotesk Light"/>
              </a:rPr>
              <a:t>+2pp</a:t>
            </a:r>
          </a:p>
        </p:txBody>
      </p:sp>
      <p:sp>
        <p:nvSpPr>
          <p:cNvPr id="11" name="TextBox 10">
            <a:extLst>
              <a:ext uri="{FF2B5EF4-FFF2-40B4-BE49-F238E27FC236}">
                <a16:creationId xmlns:a16="http://schemas.microsoft.com/office/drawing/2014/main" id="{D96F00CA-88A0-0A11-A3B9-23344C30C23A}"/>
              </a:ext>
            </a:extLst>
          </p:cNvPr>
          <p:cNvSpPr txBox="1"/>
          <p:nvPr/>
        </p:nvSpPr>
        <p:spPr>
          <a:xfrm>
            <a:off x="6594985" y="4229646"/>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-2pp</a:t>
            </a:r>
          </a:p>
        </p:txBody>
      </p:sp>
      <p:sp>
        <p:nvSpPr>
          <p:cNvPr id="12" name="TextBox 11">
            <a:extLst>
              <a:ext uri="{FF2B5EF4-FFF2-40B4-BE49-F238E27FC236}">
                <a16:creationId xmlns:a16="http://schemas.microsoft.com/office/drawing/2014/main" id="{C3258A64-CBC2-8E20-5BD8-64AE8A041477}"/>
              </a:ext>
            </a:extLst>
          </p:cNvPr>
          <p:cNvSpPr txBox="1"/>
          <p:nvPr/>
        </p:nvSpPr>
        <p:spPr>
          <a:xfrm>
            <a:off x="9354664" y="3047964"/>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5"/>
                </a:solidFill>
                <a:latin typeface="HK Grotesk Light"/>
              </a:rPr>
              <a:t>-1pp</a:t>
            </a:r>
          </a:p>
        </p:txBody>
      </p:sp>
      <p:sp>
        <p:nvSpPr>
          <p:cNvPr id="4" name="Rectangle 3">
            <a:extLst>
              <a:ext uri="{FF2B5EF4-FFF2-40B4-BE49-F238E27FC236}">
                <a16:creationId xmlns:a16="http://schemas.microsoft.com/office/drawing/2014/main" id="{944021DA-E1D1-F955-FEAF-5731D8642DB0}"/>
              </a:ext>
            </a:extLst>
          </p:cNvPr>
          <p:cNvSpPr/>
          <p:nvPr/>
        </p:nvSpPr>
        <p:spPr>
          <a:xfrm>
            <a:off x="4625730" y="3087329"/>
            <a:ext cx="4410115" cy="2981779"/>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marL="0" algn="l" defTabSz="914400" rtl="0" eaLnBrk="1" latinLnBrk="0" hangingPunct="1">
              <a:defRPr sz="1800" kern="1200">
                <a:solidFill>
                  <a:schemeClr val="accent3"/>
                </a:solidFill>
                <a:latin typeface="+mn-lt"/>
                <a:ea typeface="+mn-ea"/>
                <a:cs typeface="+mn-cs"/>
              </a:defRPr>
            </a:lvl1pPr>
            <a:lvl2pPr marL="457200" algn="l" defTabSz="914400" rtl="0" eaLnBrk="1" latinLnBrk="0" hangingPunct="1">
              <a:defRPr sz="1800" kern="1200">
                <a:solidFill>
                  <a:schemeClr val="accent3"/>
                </a:solidFill>
                <a:latin typeface="+mn-lt"/>
                <a:ea typeface="+mn-ea"/>
                <a:cs typeface="+mn-cs"/>
              </a:defRPr>
            </a:lvl2pPr>
            <a:lvl3pPr marL="914400" algn="l" defTabSz="914400" rtl="0" eaLnBrk="1" latinLnBrk="0" hangingPunct="1">
              <a:defRPr sz="1800" kern="1200">
                <a:solidFill>
                  <a:schemeClr val="accent3"/>
                </a:solidFill>
                <a:latin typeface="+mn-lt"/>
                <a:ea typeface="+mn-ea"/>
                <a:cs typeface="+mn-cs"/>
              </a:defRPr>
            </a:lvl3pPr>
            <a:lvl4pPr marL="1371600" algn="l" defTabSz="914400" rtl="0" eaLnBrk="1" latinLnBrk="0" hangingPunct="1">
              <a:defRPr sz="1800" kern="1200">
                <a:solidFill>
                  <a:schemeClr val="accent3"/>
                </a:solidFill>
                <a:latin typeface="+mn-lt"/>
                <a:ea typeface="+mn-ea"/>
                <a:cs typeface="+mn-cs"/>
              </a:defRPr>
            </a:lvl4pPr>
            <a:lvl5pPr marL="1828800" algn="l" defTabSz="914400" rtl="0" eaLnBrk="1" latinLnBrk="0" hangingPunct="1">
              <a:defRPr sz="1800" kern="1200">
                <a:solidFill>
                  <a:schemeClr val="accent3"/>
                </a:solidFill>
                <a:latin typeface="+mn-lt"/>
                <a:ea typeface="+mn-ea"/>
                <a:cs typeface="+mn-cs"/>
              </a:defRPr>
            </a:lvl5pPr>
            <a:lvl6pPr marL="2286000" algn="l" defTabSz="914400" rtl="0" eaLnBrk="1" latinLnBrk="0" hangingPunct="1">
              <a:defRPr sz="1800" kern="1200">
                <a:solidFill>
                  <a:schemeClr val="accent3"/>
                </a:solidFill>
                <a:latin typeface="+mn-lt"/>
                <a:ea typeface="+mn-ea"/>
                <a:cs typeface="+mn-cs"/>
              </a:defRPr>
            </a:lvl6pPr>
            <a:lvl7pPr marL="2743200" algn="l" defTabSz="914400" rtl="0" eaLnBrk="1" latinLnBrk="0" hangingPunct="1">
              <a:defRPr sz="1800" kern="1200">
                <a:solidFill>
                  <a:schemeClr val="accent3"/>
                </a:solidFill>
                <a:latin typeface="+mn-lt"/>
                <a:ea typeface="+mn-ea"/>
                <a:cs typeface="+mn-cs"/>
              </a:defRPr>
            </a:lvl7pPr>
            <a:lvl8pPr marL="3200400" algn="l" defTabSz="914400" rtl="0" eaLnBrk="1" latinLnBrk="0" hangingPunct="1">
              <a:defRPr sz="1800" kern="1200">
                <a:solidFill>
                  <a:schemeClr val="accent3"/>
                </a:solidFill>
                <a:latin typeface="+mn-lt"/>
                <a:ea typeface="+mn-ea"/>
                <a:cs typeface="+mn-cs"/>
              </a:defRPr>
            </a:lvl8pPr>
            <a:lvl9pPr marL="3657600" algn="l" defTabSz="914400" rtl="0" eaLnBrk="1" latinLnBrk="0" hangingPunct="1">
              <a:defRPr sz="1800" kern="1200">
                <a:solidFill>
                  <a:schemeClr val="accent3"/>
                </a:solidFill>
                <a:latin typeface="+mn-lt"/>
                <a:ea typeface="+mn-ea"/>
                <a:cs typeface="+mn-cs"/>
              </a:defRPr>
            </a:lvl9pPr>
          </a:lstStyle>
          <a:p>
            <a:pPr algn="ctr"/>
            <a:endParaRPr lang="en-GB"/>
          </a:p>
        </p:txBody>
      </p:sp>
      <p:sp>
        <p:nvSpPr>
          <p:cNvPr id="5" name="Arrow: Right 4">
            <a:extLst>
              <a:ext uri="{FF2B5EF4-FFF2-40B4-BE49-F238E27FC236}">
                <a16:creationId xmlns:a16="http://schemas.microsoft.com/office/drawing/2014/main" id="{726BB18E-5DE1-1231-2199-65AF70FCD87F}"/>
              </a:ext>
            </a:extLst>
          </p:cNvPr>
          <p:cNvSpPr/>
          <p:nvPr/>
        </p:nvSpPr>
        <p:spPr>
          <a:xfrm>
            <a:off x="4620420" y="2645541"/>
            <a:ext cx="884904" cy="405606"/>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TextBox 4">
            <a:extLst>
              <a:ext uri="{FF2B5EF4-FFF2-40B4-BE49-F238E27FC236}">
                <a16:creationId xmlns:a16="http://schemas.microsoft.com/office/drawing/2014/main" id="{F2B1C5CA-49F5-DB89-598D-B099EFECAB7A}"/>
              </a:ext>
            </a:extLst>
          </p:cNvPr>
          <p:cNvSpPr txBox="1"/>
          <p:nvPr/>
        </p:nvSpPr>
        <p:spPr>
          <a:xfrm>
            <a:off x="5505324" y="2707026"/>
            <a:ext cx="349045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accent4"/>
                </a:solidFill>
              </a:rPr>
              <a:t>+21pp </a:t>
            </a:r>
            <a:r>
              <a:rPr lang="en-GB" dirty="0"/>
              <a:t>für Gen Z</a:t>
            </a:r>
          </a:p>
        </p:txBody>
      </p:sp>
      <p:sp>
        <p:nvSpPr>
          <p:cNvPr id="15" name="TextBox 14">
            <a:extLst>
              <a:ext uri="{FF2B5EF4-FFF2-40B4-BE49-F238E27FC236}">
                <a16:creationId xmlns:a16="http://schemas.microsoft.com/office/drawing/2014/main" id="{1462497B-161D-B735-27BB-7BD5A8235E4D}"/>
              </a:ext>
            </a:extLst>
          </p:cNvPr>
          <p:cNvSpPr txBox="1"/>
          <p:nvPr/>
        </p:nvSpPr>
        <p:spPr>
          <a:xfrm>
            <a:off x="10735408" y="2383931"/>
            <a:ext cx="86415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b="1" dirty="0">
                <a:solidFill>
                  <a:schemeClr val="accent3"/>
                </a:solidFill>
                <a:latin typeface="HK Grotesk Light"/>
              </a:rPr>
              <a:t>0pp</a:t>
            </a:r>
          </a:p>
        </p:txBody>
      </p:sp>
    </p:spTree>
    <p:extLst>
      <p:ext uri="{BB962C8B-B14F-4D97-AF65-F5344CB8AC3E}">
        <p14:creationId xmlns:p14="http://schemas.microsoft.com/office/powerpoint/2010/main" val="242918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C797DB5-6CD8-82F2-52CB-AB0C1E119EF1}"/>
              </a:ext>
            </a:extLst>
          </p:cNvPr>
          <p:cNvSpPr txBox="1">
            <a:spLocks/>
          </p:cNvSpPr>
          <p:nvPr/>
        </p:nvSpPr>
        <p:spPr>
          <a:xfrm>
            <a:off x="260608" y="438876"/>
            <a:ext cx="7428016" cy="8388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1" dirty="0">
                <a:solidFill>
                  <a:srgbClr val="171F32"/>
                </a:solidFill>
                <a:latin typeface="HK Grotesk SemiBold (Headings)"/>
              </a:rPr>
              <a:t>SIE HABEN ANGEGEBEN, DASS SIE IM LETZTEN MONAT BEI EINEM LIEFERSERVICE BESTELLT HABEN. WIE VIEL GEBEN SIE NORMALERWEISE JEDEN MONAT DAFÜR AUS? </a:t>
            </a:r>
            <a:endParaRPr kumimoji="0" lang="en-US" sz="2400" b="1" i="0" u="none" strike="noStrike" kern="1200" cap="none" normalizeH="0" baseline="0" noProof="0" dirty="0">
              <a:ln>
                <a:noFill/>
              </a:ln>
              <a:solidFill>
                <a:srgbClr val="171F32"/>
              </a:solidFill>
              <a:effectLst/>
              <a:uLnTx/>
              <a:uFillTx/>
              <a:latin typeface="HK Grotesk SemiBold (Headings)"/>
            </a:endParaRPr>
          </a:p>
        </p:txBody>
      </p:sp>
      <p:sp>
        <p:nvSpPr>
          <p:cNvPr id="7" name="Rectangle 6">
            <a:extLst>
              <a:ext uri="{FF2B5EF4-FFF2-40B4-BE49-F238E27FC236}">
                <a16:creationId xmlns:a16="http://schemas.microsoft.com/office/drawing/2014/main" id="{9725983A-283C-5A6B-57D5-0B2DDC0A52B4}"/>
              </a:ext>
            </a:extLst>
          </p:cNvPr>
          <p:cNvSpPr/>
          <p:nvPr/>
        </p:nvSpPr>
        <p:spPr>
          <a:xfrm>
            <a:off x="1084386" y="6296013"/>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118 - 532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9" name="TextBox 8">
            <a:extLst>
              <a:ext uri="{FF2B5EF4-FFF2-40B4-BE49-F238E27FC236}">
                <a16:creationId xmlns:a16="http://schemas.microsoft.com/office/drawing/2014/main" id="{FA564AC0-B3B2-9DA9-D19C-217D57DB0BDF}"/>
              </a:ext>
            </a:extLst>
          </p:cNvPr>
          <p:cNvSpPr txBox="1"/>
          <p:nvPr/>
        </p:nvSpPr>
        <p:spPr>
          <a:xfrm>
            <a:off x="2153693" y="1548704"/>
            <a:ext cx="3641846" cy="2431435"/>
          </a:xfrm>
          <a:prstGeom prst="rect">
            <a:avLst/>
          </a:prstGeom>
          <a:noFill/>
        </p:spPr>
        <p:txBody>
          <a:bodyPr wrap="square">
            <a:spAutoFit/>
          </a:bodyPr>
          <a:lstStyle/>
          <a:p>
            <a:pPr algn="ctr"/>
            <a:r>
              <a:rPr lang="en-GB" sz="8000" b="1" dirty="0">
                <a:solidFill>
                  <a:schemeClr val="accent1"/>
                </a:solidFill>
                <a:latin typeface="HK Grotesk Light"/>
              </a:rPr>
              <a:t>55€</a:t>
            </a:r>
          </a:p>
          <a:p>
            <a:pPr algn="ctr"/>
            <a:r>
              <a:rPr lang="en-GB" sz="2400" dirty="0" err="1">
                <a:solidFill>
                  <a:schemeClr val="accent1"/>
                </a:solidFill>
                <a:latin typeface="HK Grotesk Light"/>
              </a:rPr>
              <a:t>Durchschnittliche</a:t>
            </a:r>
            <a:r>
              <a:rPr lang="en-GB" sz="2400" dirty="0">
                <a:solidFill>
                  <a:schemeClr val="accent1"/>
                </a:solidFill>
                <a:latin typeface="HK Grotesk Light"/>
              </a:rPr>
              <a:t> </a:t>
            </a:r>
            <a:r>
              <a:rPr lang="en-GB" sz="2400" dirty="0" err="1">
                <a:solidFill>
                  <a:schemeClr val="accent1"/>
                </a:solidFill>
                <a:latin typeface="HK Grotesk Light"/>
              </a:rPr>
              <a:t>Ausgaben</a:t>
            </a:r>
            <a:r>
              <a:rPr lang="en-GB" sz="2400" dirty="0">
                <a:solidFill>
                  <a:schemeClr val="accent1"/>
                </a:solidFill>
                <a:latin typeface="HK Grotesk Light"/>
              </a:rPr>
              <a:t> </a:t>
            </a:r>
            <a:r>
              <a:rPr lang="de-DE" sz="2400" dirty="0">
                <a:solidFill>
                  <a:schemeClr val="accent1"/>
                </a:solidFill>
                <a:latin typeface="HK Grotesk Light"/>
              </a:rPr>
              <a:t>für Lieferservice pro Monat für alle Verbraucher</a:t>
            </a:r>
            <a:endParaRPr lang="en-GB" sz="2400" dirty="0">
              <a:solidFill>
                <a:schemeClr val="accent1"/>
              </a:solidFill>
              <a:latin typeface="HK Grotesk Light"/>
            </a:endParaRPr>
          </a:p>
        </p:txBody>
      </p:sp>
      <p:graphicFrame>
        <p:nvGraphicFramePr>
          <p:cNvPr id="8" name="Table 7">
            <a:extLst>
              <a:ext uri="{FF2B5EF4-FFF2-40B4-BE49-F238E27FC236}">
                <a16:creationId xmlns:a16="http://schemas.microsoft.com/office/drawing/2014/main" id="{D59181A7-4012-F757-9654-A867BE389056}"/>
              </a:ext>
            </a:extLst>
          </p:cNvPr>
          <p:cNvGraphicFramePr>
            <a:graphicFrameLocks noGrp="1"/>
          </p:cNvGraphicFramePr>
          <p:nvPr>
            <p:extLst>
              <p:ext uri="{D42A27DB-BD31-4B8C-83A1-F6EECF244321}">
                <p14:modId xmlns:p14="http://schemas.microsoft.com/office/powerpoint/2010/main" val="1545687001"/>
              </p:ext>
            </p:extLst>
          </p:nvPr>
        </p:nvGraphicFramePr>
        <p:xfrm>
          <a:off x="130304" y="4017681"/>
          <a:ext cx="7688624" cy="1828800"/>
        </p:xfrm>
        <a:graphic>
          <a:graphicData uri="http://schemas.openxmlformats.org/drawingml/2006/table">
            <a:tbl>
              <a:tblPr firstRow="1" bandRow="1">
                <a:tableStyleId>{F5AB1C69-6EDB-4FF4-983F-18BD219EF322}</a:tableStyleId>
              </a:tblPr>
              <a:tblGrid>
                <a:gridCol w="1922156">
                  <a:extLst>
                    <a:ext uri="{9D8B030D-6E8A-4147-A177-3AD203B41FA5}">
                      <a16:colId xmlns:a16="http://schemas.microsoft.com/office/drawing/2014/main" val="2840564240"/>
                    </a:ext>
                  </a:extLst>
                </a:gridCol>
                <a:gridCol w="1922156">
                  <a:extLst>
                    <a:ext uri="{9D8B030D-6E8A-4147-A177-3AD203B41FA5}">
                      <a16:colId xmlns:a16="http://schemas.microsoft.com/office/drawing/2014/main" val="1778531464"/>
                    </a:ext>
                  </a:extLst>
                </a:gridCol>
                <a:gridCol w="1922156">
                  <a:extLst>
                    <a:ext uri="{9D8B030D-6E8A-4147-A177-3AD203B41FA5}">
                      <a16:colId xmlns:a16="http://schemas.microsoft.com/office/drawing/2014/main" val="2259044830"/>
                    </a:ext>
                  </a:extLst>
                </a:gridCol>
                <a:gridCol w="1922156">
                  <a:extLst>
                    <a:ext uri="{9D8B030D-6E8A-4147-A177-3AD203B41FA5}">
                      <a16:colId xmlns:a16="http://schemas.microsoft.com/office/drawing/2014/main" val="749735645"/>
                    </a:ext>
                  </a:extLst>
                </a:gridCol>
              </a:tblGrid>
              <a:tr h="395275">
                <a:tc>
                  <a:txBody>
                    <a:bodyPr/>
                    <a:lstStyle/>
                    <a:p>
                      <a:endParaRPr lang="en-GB"/>
                    </a:p>
                  </a:txBody>
                  <a:tcPr/>
                </a:tc>
                <a:tc>
                  <a:txBody>
                    <a:bodyPr/>
                    <a:lstStyle/>
                    <a:p>
                      <a:pPr algn="ctr"/>
                      <a:r>
                        <a:rPr lang="en-GB" sz="1800" b="0" i="0" u="none" strike="noStrike" kern="1200" dirty="0" err="1">
                          <a:solidFill>
                            <a:schemeClr val="lt1"/>
                          </a:solidFill>
                          <a:effectLst/>
                          <a:latin typeface="+mn-lt"/>
                          <a:ea typeface="+mn-ea"/>
                          <a:cs typeface="+mn-cs"/>
                        </a:rPr>
                        <a:t>Konsumenten</a:t>
                      </a:r>
                      <a:r>
                        <a:rPr lang="en-GB" sz="1800" b="0" i="0" u="none" strike="noStrike" kern="1200" dirty="0">
                          <a:solidFill>
                            <a:schemeClr val="lt1"/>
                          </a:solidFill>
                          <a:effectLst/>
                          <a:latin typeface="+mn-lt"/>
                          <a:ea typeface="+mn-ea"/>
                          <a:cs typeface="+mn-cs"/>
                        </a:rPr>
                        <a:t> </a:t>
                      </a:r>
                      <a:br>
                        <a:rPr lang="en-GB" sz="1800" b="0" i="0" u="none" strike="noStrike" kern="1200" dirty="0">
                          <a:solidFill>
                            <a:schemeClr val="lt1"/>
                          </a:solidFill>
                          <a:effectLst/>
                          <a:latin typeface="+mn-lt"/>
                          <a:ea typeface="+mn-ea"/>
                          <a:cs typeface="+mn-cs"/>
                        </a:rPr>
                      </a:br>
                      <a:r>
                        <a:rPr lang="en-GB" sz="1800" b="0" i="0" u="none" strike="noStrike" kern="1200" dirty="0" err="1">
                          <a:solidFill>
                            <a:schemeClr val="lt1"/>
                          </a:solidFill>
                          <a:effectLst/>
                          <a:latin typeface="+mn-lt"/>
                          <a:ea typeface="+mn-ea"/>
                          <a:cs typeface="+mn-cs"/>
                        </a:rPr>
                        <a:t>zwischen</a:t>
                      </a:r>
                      <a:r>
                        <a:rPr lang="en-GB" dirty="0"/>
                        <a:t> 18-34</a:t>
                      </a:r>
                    </a:p>
                  </a:txBody>
                  <a:tcPr/>
                </a:tc>
                <a:tc>
                  <a:txBody>
                    <a:bodyPr/>
                    <a:lstStyle/>
                    <a:p>
                      <a:pPr algn="ctr"/>
                      <a:r>
                        <a:rPr lang="en-GB" sz="1800" b="0" i="0" u="none" strike="noStrike" kern="1200" dirty="0" err="1">
                          <a:solidFill>
                            <a:schemeClr val="lt1"/>
                          </a:solidFill>
                          <a:effectLst/>
                          <a:latin typeface="+mn-lt"/>
                          <a:ea typeface="+mn-ea"/>
                          <a:cs typeface="+mn-cs"/>
                        </a:rPr>
                        <a:t>Konsumenten</a:t>
                      </a:r>
                      <a:r>
                        <a:rPr lang="en-GB" sz="1800" b="0" i="0" u="none" strike="noStrike" kern="1200" dirty="0">
                          <a:solidFill>
                            <a:schemeClr val="lt1"/>
                          </a:solidFill>
                          <a:effectLst/>
                          <a:latin typeface="+mn-lt"/>
                          <a:ea typeface="+mn-ea"/>
                          <a:cs typeface="+mn-cs"/>
                        </a:rPr>
                        <a:t> </a:t>
                      </a:r>
                      <a:br>
                        <a:rPr lang="en-GB" sz="1800" b="0" i="0" u="none" strike="noStrike" kern="1200" dirty="0">
                          <a:solidFill>
                            <a:schemeClr val="lt1"/>
                          </a:solidFill>
                          <a:effectLst/>
                          <a:latin typeface="+mn-lt"/>
                          <a:ea typeface="+mn-ea"/>
                          <a:cs typeface="+mn-cs"/>
                        </a:rPr>
                      </a:br>
                      <a:r>
                        <a:rPr lang="en-GB" sz="1800" b="0" i="0" u="none" strike="noStrike" kern="1200" dirty="0" err="1">
                          <a:solidFill>
                            <a:schemeClr val="lt1"/>
                          </a:solidFill>
                          <a:effectLst/>
                          <a:latin typeface="+mn-lt"/>
                          <a:ea typeface="+mn-ea"/>
                          <a:cs typeface="+mn-cs"/>
                        </a:rPr>
                        <a:t>zwischen</a:t>
                      </a:r>
                      <a:r>
                        <a:rPr lang="en-GB" dirty="0"/>
                        <a:t> 35-54</a:t>
                      </a:r>
                    </a:p>
                  </a:txBody>
                  <a:tcPr/>
                </a:tc>
                <a:tc>
                  <a:txBody>
                    <a:bodyPr/>
                    <a:lstStyle/>
                    <a:p>
                      <a:pPr algn="ctr"/>
                      <a:r>
                        <a:rPr lang="en-GB" sz="1800" b="0" i="0" u="none" strike="noStrike" kern="1200" dirty="0" err="1">
                          <a:solidFill>
                            <a:schemeClr val="lt1"/>
                          </a:solidFill>
                          <a:effectLst/>
                          <a:latin typeface="+mn-lt"/>
                          <a:ea typeface="+mn-ea"/>
                          <a:cs typeface="+mn-cs"/>
                        </a:rPr>
                        <a:t>Konsumenten</a:t>
                      </a:r>
                      <a:r>
                        <a:rPr lang="en-GB" sz="1800" b="0" i="0" u="none" strike="noStrike" kern="1200" dirty="0">
                          <a:solidFill>
                            <a:schemeClr val="lt1"/>
                          </a:solidFill>
                          <a:effectLst/>
                          <a:latin typeface="+mn-lt"/>
                          <a:ea typeface="+mn-ea"/>
                          <a:cs typeface="+mn-cs"/>
                        </a:rPr>
                        <a:t> </a:t>
                      </a:r>
                      <a:br>
                        <a:rPr lang="en-GB" sz="1800" b="0" i="0" u="none" strike="noStrike" kern="1200" dirty="0">
                          <a:solidFill>
                            <a:schemeClr val="lt1"/>
                          </a:solidFill>
                          <a:effectLst/>
                          <a:latin typeface="+mn-lt"/>
                          <a:ea typeface="+mn-ea"/>
                          <a:cs typeface="+mn-cs"/>
                        </a:rPr>
                      </a:br>
                      <a:r>
                        <a:rPr lang="en-GB" sz="1800" b="0" i="0" kern="1200" dirty="0" err="1">
                          <a:solidFill>
                            <a:schemeClr val="lt1"/>
                          </a:solidFill>
                          <a:effectLst/>
                          <a:latin typeface="+mn-lt"/>
                          <a:ea typeface="+mn-ea"/>
                          <a:cs typeface="+mn-cs"/>
                        </a:rPr>
                        <a:t>über</a:t>
                      </a:r>
                      <a:r>
                        <a:rPr lang="en-GB" dirty="0"/>
                        <a:t> 55</a:t>
                      </a:r>
                    </a:p>
                  </a:txBody>
                  <a:tcPr/>
                </a:tc>
                <a:extLst>
                  <a:ext uri="{0D108BD9-81ED-4DB2-BD59-A6C34878D82A}">
                    <a16:rowId xmlns:a16="http://schemas.microsoft.com/office/drawing/2014/main" val="1866716535"/>
                  </a:ext>
                </a:extLst>
              </a:tr>
              <a:tr h="1016411">
                <a:tc>
                  <a:txBody>
                    <a:bodyPr/>
                    <a:lstStyle/>
                    <a:p>
                      <a:pPr algn="ctr"/>
                      <a:r>
                        <a:rPr lang="en-GB" sz="1800" kern="1200" dirty="0" err="1">
                          <a:solidFill>
                            <a:schemeClr val="dk1"/>
                          </a:solidFill>
                          <a:latin typeface="+mn-lt"/>
                          <a:ea typeface="+mn-ea"/>
                          <a:cs typeface="+mn-cs"/>
                        </a:rPr>
                        <a:t>Durchschnittliche</a:t>
                      </a:r>
                      <a:r>
                        <a:rPr lang="en-GB" sz="1800" kern="1200" dirty="0">
                          <a:solidFill>
                            <a:schemeClr val="dk1"/>
                          </a:solidFill>
                          <a:latin typeface="+mn-lt"/>
                          <a:ea typeface="+mn-ea"/>
                          <a:cs typeface="+mn-cs"/>
                        </a:rPr>
                        <a:t> </a:t>
                      </a:r>
                      <a:r>
                        <a:rPr lang="en-GB" sz="1800" kern="1200" dirty="0" err="1">
                          <a:solidFill>
                            <a:schemeClr val="dk1"/>
                          </a:solidFill>
                          <a:latin typeface="+mn-lt"/>
                          <a:ea typeface="+mn-ea"/>
                          <a:cs typeface="+mn-cs"/>
                        </a:rPr>
                        <a:t>Ausgaben</a:t>
                      </a:r>
                      <a:r>
                        <a:rPr lang="en-GB" sz="1800" kern="1200" dirty="0">
                          <a:solidFill>
                            <a:schemeClr val="dk1"/>
                          </a:solidFill>
                          <a:latin typeface="+mn-lt"/>
                          <a:ea typeface="+mn-ea"/>
                          <a:cs typeface="+mn-cs"/>
                        </a:rPr>
                        <a:t> </a:t>
                      </a:r>
                      <a:r>
                        <a:rPr lang="de-DE" sz="1800" kern="1200" dirty="0">
                          <a:solidFill>
                            <a:schemeClr val="dk1"/>
                          </a:solidFill>
                          <a:latin typeface="+mn-lt"/>
                          <a:ea typeface="+mn-ea"/>
                          <a:cs typeface="+mn-cs"/>
                        </a:rPr>
                        <a:t>für Lieferservice pro Monat</a:t>
                      </a:r>
                      <a:endParaRPr lang="en-GB" dirty="0"/>
                    </a:p>
                  </a:txBody>
                  <a:tcPr anchor="ctr"/>
                </a:tc>
                <a:tc>
                  <a:txBody>
                    <a:bodyPr/>
                    <a:lstStyle/>
                    <a:p>
                      <a:pPr algn="ctr"/>
                      <a:r>
                        <a:rPr lang="en-GB" sz="3200" b="1" dirty="0">
                          <a:solidFill>
                            <a:schemeClr val="accent6"/>
                          </a:solidFill>
                        </a:rPr>
                        <a:t>69€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rPr>
                        <a:t>49€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rPr>
                        <a:t>40€</a:t>
                      </a:r>
                    </a:p>
                  </a:txBody>
                  <a:tcPr anchor="ctr"/>
                </a:tc>
                <a:extLst>
                  <a:ext uri="{0D108BD9-81ED-4DB2-BD59-A6C34878D82A}">
                    <a16:rowId xmlns:a16="http://schemas.microsoft.com/office/drawing/2014/main" val="2555547123"/>
                  </a:ext>
                </a:extLst>
              </a:tr>
            </a:tbl>
          </a:graphicData>
        </a:graphic>
      </p:graphicFrame>
      <p:pic>
        <p:nvPicPr>
          <p:cNvPr id="15" name="Picture Placeholder 14" descr="A group of food packages and a phone&#10;&#10;Description automatically generated">
            <a:extLst>
              <a:ext uri="{FF2B5EF4-FFF2-40B4-BE49-F238E27FC236}">
                <a16:creationId xmlns:a16="http://schemas.microsoft.com/office/drawing/2014/main" id="{84E14A4E-B5DF-8DD5-6225-AA2879967BA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167" r="4167"/>
          <a:stretch>
            <a:fillRect/>
          </a:stretch>
        </p:blipFill>
        <p:spPr/>
      </p:pic>
    </p:spTree>
    <p:extLst>
      <p:ext uri="{BB962C8B-B14F-4D97-AF65-F5344CB8AC3E}">
        <p14:creationId xmlns:p14="http://schemas.microsoft.com/office/powerpoint/2010/main" val="2932733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3869D3E-C566-F312-3E5E-9C436B3C49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178" r="12178"/>
          <a:stretch/>
        </p:blipFill>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a:t>Hot topic:</a:t>
            </a:r>
            <a:br>
              <a:rPr lang="en-GB" dirty="0"/>
            </a:br>
            <a:r>
              <a:rPr lang="en-GB" dirty="0" err="1"/>
              <a:t>Signatur</a:t>
            </a:r>
            <a:r>
              <a:rPr lang="en-GB" dirty="0"/>
              <a:t> Cocktails</a:t>
            </a:r>
          </a:p>
        </p:txBody>
      </p:sp>
    </p:spTree>
    <p:extLst>
      <p:ext uri="{BB962C8B-B14F-4D97-AF65-F5344CB8AC3E}">
        <p14:creationId xmlns:p14="http://schemas.microsoft.com/office/powerpoint/2010/main" val="2169796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DCA33-B207-F21F-C80C-D842C1C3B0FD}"/>
              </a:ext>
            </a:extLst>
          </p:cNvPr>
          <p:cNvSpPr>
            <a:spLocks noGrp="1"/>
          </p:cNvSpPr>
          <p:nvPr>
            <p:ph type="sldNum" sz="quarter" idx="4"/>
          </p:nvPr>
        </p:nvSpPr>
        <p:spPr/>
        <p:txBody>
          <a:bodyPr/>
          <a:lstStyle/>
          <a:p>
            <a:fld id="{403EF4E2-7A7A-0548-85F1-5479B7C9E1B2}" type="slidenum">
              <a:rPr lang="en-US" smtClean="0"/>
              <a:pPr/>
              <a:t>24</a:t>
            </a:fld>
            <a:endParaRPr lang="en-US"/>
          </a:p>
        </p:txBody>
      </p:sp>
      <p:sp>
        <p:nvSpPr>
          <p:cNvPr id="4" name="Text Placeholder 1">
            <a:extLst>
              <a:ext uri="{FF2B5EF4-FFF2-40B4-BE49-F238E27FC236}">
                <a16:creationId xmlns:a16="http://schemas.microsoft.com/office/drawing/2014/main" id="{E4190675-6750-E816-6505-2F74658B7180}"/>
              </a:ext>
            </a:extLst>
          </p:cNvPr>
          <p:cNvSpPr txBox="1">
            <a:spLocks/>
          </p:cNvSpPr>
          <p:nvPr/>
        </p:nvSpPr>
        <p:spPr>
          <a:xfrm>
            <a:off x="691376" y="511331"/>
            <a:ext cx="10794380" cy="513134"/>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1" dirty="0">
                <a:solidFill>
                  <a:srgbClr val="171F32"/>
                </a:solidFill>
                <a:latin typeface="HK Grotesk SemiBold (Headings)"/>
              </a:rPr>
              <a:t>HABEN SIE SCHON EINMAL EINEN SIGNATUR-COCKTAIL PROBIERT?</a:t>
            </a:r>
            <a:endParaRPr kumimoji="0" lang="en-US" sz="2400" b="1" i="0" u="none" strike="noStrike" kern="1200" cap="none" normalizeH="0" baseline="0" noProof="0" dirty="0">
              <a:ln>
                <a:noFill/>
              </a:ln>
              <a:solidFill>
                <a:srgbClr val="171F32"/>
              </a:solidFill>
              <a:effectLst/>
              <a:uLnTx/>
              <a:uFillTx/>
              <a:latin typeface="HK Grotesk SemiBold (Headings)"/>
            </a:endParaRPr>
          </a:p>
        </p:txBody>
      </p:sp>
      <p:grpSp>
        <p:nvGrpSpPr>
          <p:cNvPr id="5" name="Group 4">
            <a:extLst>
              <a:ext uri="{FF2B5EF4-FFF2-40B4-BE49-F238E27FC236}">
                <a16:creationId xmlns:a16="http://schemas.microsoft.com/office/drawing/2014/main" id="{FE4D9D17-CEED-2CAC-C055-613F73E9C94E}"/>
              </a:ext>
            </a:extLst>
          </p:cNvPr>
          <p:cNvGrpSpPr/>
          <p:nvPr/>
        </p:nvGrpSpPr>
        <p:grpSpPr>
          <a:xfrm>
            <a:off x="393775" y="1918793"/>
            <a:ext cx="3357241" cy="3357241"/>
            <a:chOff x="411882" y="1936756"/>
            <a:chExt cx="3357241" cy="3357241"/>
          </a:xfrm>
          <a:solidFill>
            <a:schemeClr val="accent4">
              <a:lumMod val="60000"/>
              <a:lumOff val="40000"/>
            </a:schemeClr>
          </a:solidFill>
        </p:grpSpPr>
        <p:sp>
          <p:nvSpPr>
            <p:cNvPr id="6" name="Oval 5">
              <a:extLst>
                <a:ext uri="{FF2B5EF4-FFF2-40B4-BE49-F238E27FC236}">
                  <a16:creationId xmlns:a16="http://schemas.microsoft.com/office/drawing/2014/main" id="{4577F4A9-5093-66FE-6EA5-D5531C3C5415}"/>
                </a:ext>
              </a:extLst>
            </p:cNvPr>
            <p:cNvSpPr/>
            <p:nvPr/>
          </p:nvSpPr>
          <p:spPr>
            <a:xfrm>
              <a:off x="411882" y="1936756"/>
              <a:ext cx="3357241" cy="3357241"/>
            </a:xfrm>
            <a:prstGeom prst="ellipse">
              <a:avLst/>
            </a:prstGeom>
            <a:grpFill/>
            <a:ln w="38100">
              <a:solidFill>
                <a:srgbClr val="59A9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600DE1-F43E-D794-62BC-DA60E6268170}"/>
                </a:ext>
              </a:extLst>
            </p:cNvPr>
            <p:cNvSpPr txBox="1"/>
            <p:nvPr/>
          </p:nvSpPr>
          <p:spPr>
            <a:xfrm>
              <a:off x="709256" y="2676339"/>
              <a:ext cx="2653849" cy="1785104"/>
            </a:xfrm>
            <a:prstGeom prst="rect">
              <a:avLst/>
            </a:prstGeom>
            <a:grpFill/>
            <a:ln w="38100">
              <a:noFill/>
            </a:ln>
          </p:spPr>
          <p:txBody>
            <a:bodyPr wrap="square" rtlCol="0">
              <a:spAutoFit/>
            </a:bodyPr>
            <a:lstStyle/>
            <a:p>
              <a:pPr algn="ctr">
                <a:defRPr/>
              </a:pPr>
              <a:r>
                <a:rPr lang="en-GB" sz="5400" dirty="0">
                  <a:solidFill>
                    <a:srgbClr val="414041"/>
                  </a:solidFill>
                  <a:latin typeface="HK Grotesk Light"/>
                </a:rPr>
                <a:t>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414041"/>
                </a:solidFill>
                <a:latin typeface="HK Grotesk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14041"/>
                  </a:solidFill>
                  <a:effectLst/>
                  <a:uLnTx/>
                  <a:uFillTx/>
                  <a:latin typeface="HK Grotesk Light"/>
                  <a:ea typeface="+mn-ea"/>
                  <a:cs typeface="+mn-cs"/>
                </a:rPr>
                <a:t>Ja, </a:t>
              </a:r>
              <a:r>
                <a:rPr lang="en-GB" sz="2400" b="1" dirty="0" err="1">
                  <a:solidFill>
                    <a:srgbClr val="414041"/>
                  </a:solidFill>
                  <a:latin typeface="HK Grotesk Light"/>
                </a:rPr>
                <a:t>hab</a:t>
              </a:r>
              <a:r>
                <a:rPr lang="en-GB" sz="2400" b="1" dirty="0">
                  <a:solidFill>
                    <a:srgbClr val="414041"/>
                  </a:solidFill>
                  <a:latin typeface="HK Grotesk Light"/>
                </a:rPr>
                <a:t> ich</a:t>
              </a:r>
              <a:endParaRPr kumimoji="0" lang="en-GB" sz="2400" b="1" i="0" u="none" strike="noStrike" kern="1200" cap="none" spc="0" normalizeH="0" baseline="0" noProof="0" dirty="0">
                <a:ln>
                  <a:noFill/>
                </a:ln>
                <a:solidFill>
                  <a:srgbClr val="414041"/>
                </a:solidFill>
                <a:effectLst/>
                <a:uLnTx/>
                <a:uFillTx/>
                <a:latin typeface="HK Grotesk Light"/>
                <a:ea typeface="+mn-ea"/>
                <a:cs typeface="+mn-cs"/>
              </a:endParaRPr>
            </a:p>
          </p:txBody>
        </p:sp>
      </p:grpSp>
      <p:grpSp>
        <p:nvGrpSpPr>
          <p:cNvPr id="8" name="Group 7">
            <a:extLst>
              <a:ext uri="{FF2B5EF4-FFF2-40B4-BE49-F238E27FC236}">
                <a16:creationId xmlns:a16="http://schemas.microsoft.com/office/drawing/2014/main" id="{70871BAD-8FF6-D91E-5230-5200644D369D}"/>
              </a:ext>
            </a:extLst>
          </p:cNvPr>
          <p:cNvGrpSpPr/>
          <p:nvPr/>
        </p:nvGrpSpPr>
        <p:grpSpPr>
          <a:xfrm>
            <a:off x="4336380" y="1927846"/>
            <a:ext cx="3357241" cy="3357241"/>
            <a:chOff x="4377196" y="1936755"/>
            <a:chExt cx="3357241" cy="3357241"/>
          </a:xfrm>
          <a:solidFill>
            <a:schemeClr val="accent3">
              <a:lumMod val="40000"/>
              <a:lumOff val="60000"/>
            </a:schemeClr>
          </a:solidFill>
        </p:grpSpPr>
        <p:sp>
          <p:nvSpPr>
            <p:cNvPr id="9" name="Oval 8">
              <a:extLst>
                <a:ext uri="{FF2B5EF4-FFF2-40B4-BE49-F238E27FC236}">
                  <a16:creationId xmlns:a16="http://schemas.microsoft.com/office/drawing/2014/main" id="{B45FFBC4-BAF3-9525-31B6-9AC2CD2FC171}"/>
                </a:ext>
              </a:extLst>
            </p:cNvPr>
            <p:cNvSpPr/>
            <p:nvPr/>
          </p:nvSpPr>
          <p:spPr>
            <a:xfrm>
              <a:off x="4377196" y="1936755"/>
              <a:ext cx="3357241" cy="3357241"/>
            </a:xfrm>
            <a:prstGeom prst="ellipse">
              <a:avLst/>
            </a:prstGeom>
            <a:gr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8795616-D074-112D-313E-DD57E6311853}"/>
                </a:ext>
              </a:extLst>
            </p:cNvPr>
            <p:cNvSpPr txBox="1"/>
            <p:nvPr/>
          </p:nvSpPr>
          <p:spPr>
            <a:xfrm>
              <a:off x="4938741" y="2380917"/>
              <a:ext cx="2191643" cy="2400657"/>
            </a:xfrm>
            <a:prstGeom prst="rect">
              <a:avLst/>
            </a:prstGeom>
            <a:grpFill/>
            <a:ln w="38100">
              <a:noFill/>
            </a:ln>
          </p:spPr>
          <p:txBody>
            <a:bodyPr wrap="square" rtlCol="0">
              <a:spAutoFit/>
            </a:bodyPr>
            <a:lstStyle/>
            <a:p>
              <a:pPr algn="ctr">
                <a:defRPr/>
              </a:pPr>
              <a:r>
                <a:rPr lang="en-GB" sz="5400" dirty="0">
                  <a:solidFill>
                    <a:srgbClr val="414041"/>
                  </a:solidFill>
                  <a:latin typeface="HK Grotesk Light"/>
                </a:rPr>
                <a:t>50%</a:t>
              </a:r>
            </a:p>
            <a:p>
              <a:pPr algn="ctr">
                <a:defRPr/>
              </a:pPr>
              <a:r>
                <a:rPr lang="en-GB" sz="2400" dirty="0" err="1">
                  <a:solidFill>
                    <a:srgbClr val="414041"/>
                  </a:solidFill>
                  <a:latin typeface="HK Grotesk Light"/>
                </a:rPr>
                <a:t>Habe</a:t>
              </a:r>
              <a:r>
                <a:rPr lang="en-GB" sz="2400" dirty="0">
                  <a:solidFill>
                    <a:srgbClr val="414041"/>
                  </a:solidFill>
                  <a:latin typeface="HK Grotesk Light"/>
                </a:rPr>
                <a:t> ich </a:t>
              </a:r>
              <a:r>
                <a:rPr lang="en-GB" sz="2400" dirty="0" err="1">
                  <a:solidFill>
                    <a:srgbClr val="414041"/>
                  </a:solidFill>
                  <a:latin typeface="HK Grotesk Light"/>
                </a:rPr>
                <a:t>nicht</a:t>
              </a:r>
              <a:r>
                <a:rPr lang="en-GB" sz="2400" dirty="0">
                  <a:solidFill>
                    <a:srgbClr val="414041"/>
                  </a:solidFill>
                  <a:latin typeface="HK Grotesk Light"/>
                </a:rPr>
                <a:t> </a:t>
              </a:r>
              <a:r>
                <a:rPr lang="en-GB" sz="2400" dirty="0" err="1">
                  <a:solidFill>
                    <a:srgbClr val="414041"/>
                  </a:solidFill>
                  <a:latin typeface="HK Grotesk Light"/>
                </a:rPr>
                <a:t>probiert</a:t>
              </a:r>
              <a:r>
                <a:rPr lang="en-GB" sz="2400" dirty="0">
                  <a:solidFill>
                    <a:srgbClr val="414041"/>
                  </a:solidFill>
                  <a:latin typeface="HK Grotesk Light"/>
                </a:rPr>
                <a:t> &amp; </a:t>
              </a:r>
              <a:r>
                <a:rPr kumimoji="0" lang="de-DE" sz="2400" b="1" i="0" u="none" strike="noStrike" kern="1200" cap="none" spc="0" normalizeH="0" baseline="0" noProof="0" dirty="0">
                  <a:ln>
                    <a:noFill/>
                  </a:ln>
                  <a:solidFill>
                    <a:srgbClr val="414041"/>
                  </a:solidFill>
                  <a:effectLst/>
                  <a:uLnTx/>
                  <a:uFillTx/>
                  <a:latin typeface="HK Grotesk Light"/>
                  <a:ea typeface="+mn-ea"/>
                  <a:cs typeface="+mn-cs"/>
                </a:rPr>
                <a:t>w</a:t>
              </a:r>
              <a:r>
                <a:rPr lang="de-DE" sz="2400" b="1" dirty="0">
                  <a:solidFill>
                    <a:srgbClr val="414041"/>
                  </a:solidFill>
                  <a:latin typeface="HK Grotesk Light"/>
                </a:rPr>
                <a:t>äre interessiert, </a:t>
              </a:r>
              <a:r>
                <a:rPr lang="de-DE" sz="2400" dirty="0">
                  <a:solidFill>
                    <a:srgbClr val="414041"/>
                  </a:solidFill>
                  <a:latin typeface="HK Grotesk Light"/>
                </a:rPr>
                <a:t>sie auszuprobieren</a:t>
              </a:r>
              <a:endParaRPr kumimoji="0" lang="en-GB" sz="2400" i="0" u="none" strike="noStrike" kern="1200" cap="none" spc="0" normalizeH="0" baseline="0" noProof="0" dirty="0">
                <a:ln>
                  <a:noFill/>
                </a:ln>
                <a:solidFill>
                  <a:srgbClr val="414041"/>
                </a:solidFill>
                <a:effectLst/>
                <a:uLnTx/>
                <a:uFillTx/>
                <a:latin typeface="HK Grotesk Light"/>
                <a:ea typeface="+mn-ea"/>
                <a:cs typeface="+mn-cs"/>
              </a:endParaRPr>
            </a:p>
          </p:txBody>
        </p:sp>
      </p:grpSp>
      <p:grpSp>
        <p:nvGrpSpPr>
          <p:cNvPr id="11" name="Group 10">
            <a:extLst>
              <a:ext uri="{FF2B5EF4-FFF2-40B4-BE49-F238E27FC236}">
                <a16:creationId xmlns:a16="http://schemas.microsoft.com/office/drawing/2014/main" id="{D2E1FA5D-366C-87A3-D566-D52C0709C359}"/>
              </a:ext>
            </a:extLst>
          </p:cNvPr>
          <p:cNvGrpSpPr/>
          <p:nvPr/>
        </p:nvGrpSpPr>
        <p:grpSpPr>
          <a:xfrm>
            <a:off x="8260879" y="1927846"/>
            <a:ext cx="3357241" cy="3357241"/>
            <a:chOff x="8260879" y="1918935"/>
            <a:chExt cx="3357241" cy="3357241"/>
          </a:xfrm>
          <a:solidFill>
            <a:schemeClr val="accent5">
              <a:lumMod val="40000"/>
              <a:lumOff val="60000"/>
            </a:schemeClr>
          </a:solidFill>
        </p:grpSpPr>
        <p:sp>
          <p:nvSpPr>
            <p:cNvPr id="12" name="Oval 11">
              <a:extLst>
                <a:ext uri="{FF2B5EF4-FFF2-40B4-BE49-F238E27FC236}">
                  <a16:creationId xmlns:a16="http://schemas.microsoft.com/office/drawing/2014/main" id="{A3FAEF7B-C47E-7E71-4E45-19CD5D147583}"/>
                </a:ext>
              </a:extLst>
            </p:cNvPr>
            <p:cNvSpPr/>
            <p:nvPr/>
          </p:nvSpPr>
          <p:spPr>
            <a:xfrm>
              <a:off x="8260879" y="1918935"/>
              <a:ext cx="3357241" cy="3357241"/>
            </a:xfrm>
            <a:prstGeom prst="ellipse">
              <a:avLst/>
            </a:prstGeom>
            <a:grp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266799E-43A5-AC6F-2FFF-197C12C38459}"/>
                </a:ext>
              </a:extLst>
            </p:cNvPr>
            <p:cNvSpPr txBox="1"/>
            <p:nvPr/>
          </p:nvSpPr>
          <p:spPr>
            <a:xfrm>
              <a:off x="8918368" y="2390259"/>
              <a:ext cx="1923803" cy="2539157"/>
            </a:xfrm>
            <a:prstGeom prst="rect">
              <a:avLst/>
            </a:prstGeom>
            <a:grpFill/>
            <a:ln>
              <a:noFill/>
            </a:ln>
          </p:spPr>
          <p:txBody>
            <a:bodyPr wrap="square" rtlCol="0">
              <a:spAutoFit/>
            </a:bodyPr>
            <a:lstStyle/>
            <a:p>
              <a:pPr algn="ctr">
                <a:defRPr/>
              </a:pPr>
              <a:r>
                <a:rPr lang="en-GB" sz="5400" dirty="0">
                  <a:solidFill>
                    <a:srgbClr val="414041"/>
                  </a:solidFill>
                  <a:latin typeface="HK Grotesk Light"/>
                </a:rPr>
                <a:t>25%</a:t>
              </a:r>
            </a:p>
            <a:p>
              <a:pPr algn="ctr">
                <a:defRPr/>
              </a:pPr>
              <a:r>
                <a:rPr lang="en-GB" sz="2100" dirty="0" err="1">
                  <a:solidFill>
                    <a:srgbClr val="414041"/>
                  </a:solidFill>
                  <a:latin typeface="HK Grotesk Light"/>
                </a:rPr>
                <a:t>Habe</a:t>
              </a:r>
              <a:r>
                <a:rPr lang="en-GB" sz="2100" dirty="0">
                  <a:solidFill>
                    <a:srgbClr val="414041"/>
                  </a:solidFill>
                  <a:latin typeface="HK Grotesk Light"/>
                </a:rPr>
                <a:t> ich </a:t>
              </a:r>
              <a:r>
                <a:rPr lang="en-GB" sz="2100" dirty="0" err="1">
                  <a:solidFill>
                    <a:srgbClr val="414041"/>
                  </a:solidFill>
                  <a:latin typeface="HK Grotesk Light"/>
                </a:rPr>
                <a:t>nicht</a:t>
              </a:r>
              <a:r>
                <a:rPr lang="en-GB" sz="2100" dirty="0">
                  <a:solidFill>
                    <a:srgbClr val="414041"/>
                  </a:solidFill>
                  <a:latin typeface="HK Grotesk Light"/>
                </a:rPr>
                <a:t> </a:t>
              </a:r>
              <a:r>
                <a:rPr lang="en-GB" sz="2100" dirty="0" err="1">
                  <a:solidFill>
                    <a:srgbClr val="414041"/>
                  </a:solidFill>
                  <a:latin typeface="HK Grotesk Light"/>
                </a:rPr>
                <a:t>probiert</a:t>
              </a:r>
              <a:r>
                <a:rPr lang="en-GB" sz="2100" dirty="0">
                  <a:solidFill>
                    <a:srgbClr val="414041"/>
                  </a:solidFill>
                  <a:latin typeface="HK Grotesk Light"/>
                </a:rPr>
                <a:t> &amp; </a:t>
              </a:r>
              <a:r>
                <a:rPr kumimoji="0" lang="de-DE" sz="2100" b="1" i="0" u="none" strike="noStrike" kern="1200" cap="none" spc="0" normalizeH="0" baseline="0" noProof="0" dirty="0">
                  <a:ln>
                    <a:noFill/>
                  </a:ln>
                  <a:solidFill>
                    <a:srgbClr val="414041"/>
                  </a:solidFill>
                  <a:effectLst/>
                  <a:uLnTx/>
                  <a:uFillTx/>
                  <a:latin typeface="HK Grotesk Light"/>
                  <a:ea typeface="+mn-ea"/>
                  <a:cs typeface="+mn-cs"/>
                </a:rPr>
                <a:t>w</a:t>
              </a:r>
              <a:r>
                <a:rPr lang="de-DE" sz="2100" b="1" dirty="0">
                  <a:solidFill>
                    <a:srgbClr val="414041"/>
                  </a:solidFill>
                  <a:latin typeface="HK Grotesk Light"/>
                </a:rPr>
                <a:t>äre nicht  interessiert</a:t>
              </a:r>
              <a:r>
                <a:rPr lang="de-DE" sz="2100" dirty="0">
                  <a:solidFill>
                    <a:srgbClr val="414041"/>
                  </a:solidFill>
                  <a:latin typeface="HK Grotesk Light"/>
                </a:rPr>
                <a:t>, sie auszuprobieren</a:t>
              </a:r>
              <a:endParaRPr kumimoji="0" lang="en-GB" sz="2100" i="0" u="none" strike="noStrike" kern="1200" cap="none" spc="0" normalizeH="0" baseline="0" noProof="0" dirty="0">
                <a:ln>
                  <a:noFill/>
                </a:ln>
                <a:solidFill>
                  <a:srgbClr val="414041"/>
                </a:solidFill>
                <a:effectLst/>
                <a:uLnTx/>
                <a:uFillTx/>
                <a:latin typeface="HK Grotesk Light"/>
                <a:ea typeface="+mn-ea"/>
                <a:cs typeface="+mn-cs"/>
              </a:endParaRPr>
            </a:p>
          </p:txBody>
        </p:sp>
      </p:grpSp>
      <p:sp>
        <p:nvSpPr>
          <p:cNvPr id="15" name="Rectangle 14">
            <a:extLst>
              <a:ext uri="{FF2B5EF4-FFF2-40B4-BE49-F238E27FC236}">
                <a16:creationId xmlns:a16="http://schemas.microsoft.com/office/drawing/2014/main" id="{F9632D29-684E-920F-4DCB-7F7F80F56A8F}"/>
              </a:ext>
            </a:extLst>
          </p:cNvPr>
          <p:cNvSpPr/>
          <p:nvPr/>
        </p:nvSpPr>
        <p:spPr>
          <a:xfrm>
            <a:off x="1263317" y="6243278"/>
            <a:ext cx="54799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1000</a:t>
            </a:r>
          </a:p>
        </p:txBody>
      </p:sp>
    </p:spTree>
    <p:extLst>
      <p:ext uri="{BB962C8B-B14F-4D97-AF65-F5344CB8AC3E}">
        <p14:creationId xmlns:p14="http://schemas.microsoft.com/office/powerpoint/2010/main" val="174884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holding drinks&#10;&#10;Description automatically generated">
            <a:extLst>
              <a:ext uri="{FF2B5EF4-FFF2-40B4-BE49-F238E27FC236}">
                <a16:creationId xmlns:a16="http://schemas.microsoft.com/office/drawing/2014/main" id="{7C891FD0-87FF-9FBF-7005-37EC360A44D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329" r="30329"/>
          <a:stretch>
            <a:fillRect/>
          </a:stretch>
        </p:blipFill>
        <p:spPr/>
      </p:pic>
      <p:graphicFrame>
        <p:nvGraphicFramePr>
          <p:cNvPr id="6" name="Chart 5">
            <a:extLst>
              <a:ext uri="{FF2B5EF4-FFF2-40B4-BE49-F238E27FC236}">
                <a16:creationId xmlns:a16="http://schemas.microsoft.com/office/drawing/2014/main" id="{8E9692F4-4F9D-93D3-B1C0-CA163B1DC204}"/>
              </a:ext>
            </a:extLst>
          </p:cNvPr>
          <p:cNvGraphicFramePr/>
          <p:nvPr>
            <p:extLst>
              <p:ext uri="{D42A27DB-BD31-4B8C-83A1-F6EECF244321}">
                <p14:modId xmlns:p14="http://schemas.microsoft.com/office/powerpoint/2010/main" val="2743466142"/>
              </p:ext>
            </p:extLst>
          </p:nvPr>
        </p:nvGraphicFramePr>
        <p:xfrm>
          <a:off x="41452" y="992459"/>
          <a:ext cx="8898337" cy="503517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A75DA0-F2A1-8968-EC55-CA107ECC2D5A}"/>
              </a:ext>
            </a:extLst>
          </p:cNvPr>
          <p:cNvSpPr txBox="1"/>
          <p:nvPr/>
        </p:nvSpPr>
        <p:spPr>
          <a:xfrm>
            <a:off x="706580" y="359976"/>
            <a:ext cx="646545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WELCHE ERWARTUNGEN HABEN SIE AN EINEN SIGNATUR-COCKTAIL</a:t>
            </a:r>
            <a:r>
              <a:rPr kumimoji="0" lang="en-GB" sz="2400" b="1" i="0" u="none" strike="noStrike" kern="0" cap="none" spc="0" normalizeH="0" baseline="0" noProof="0" dirty="0">
                <a:ln>
                  <a:noFill/>
                </a:ln>
                <a:solidFill>
                  <a:srgbClr val="414041"/>
                </a:solidFill>
                <a:effectLst/>
                <a:uLnTx/>
                <a:uFillTx/>
                <a:latin typeface="HK Grotesk SemiBold (Headings)"/>
              </a:rPr>
              <a:t>?</a:t>
            </a:r>
          </a:p>
        </p:txBody>
      </p:sp>
      <p:sp>
        <p:nvSpPr>
          <p:cNvPr id="8" name="Rectangle 7">
            <a:extLst>
              <a:ext uri="{FF2B5EF4-FFF2-40B4-BE49-F238E27FC236}">
                <a16:creationId xmlns:a16="http://schemas.microsoft.com/office/drawing/2014/main" id="{0EE63253-BC44-49E0-FAF7-3774658D59D6}"/>
              </a:ext>
            </a:extLst>
          </p:cNvPr>
          <p:cNvSpPr/>
          <p:nvPr/>
        </p:nvSpPr>
        <p:spPr>
          <a:xfrm>
            <a:off x="1310613" y="6218796"/>
            <a:ext cx="7147560"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SAMPLE: 252</a:t>
            </a:r>
          </a:p>
        </p:txBody>
      </p:sp>
      <p:sp>
        <p:nvSpPr>
          <p:cNvPr id="4" name="TextBox 3">
            <a:extLst>
              <a:ext uri="{FF2B5EF4-FFF2-40B4-BE49-F238E27FC236}">
                <a16:creationId xmlns:a16="http://schemas.microsoft.com/office/drawing/2014/main" id="{0BAEFFCA-DBF8-314E-1D17-1582762FD286}"/>
              </a:ext>
            </a:extLst>
          </p:cNvPr>
          <p:cNvSpPr txBox="1"/>
          <p:nvPr/>
        </p:nvSpPr>
        <p:spPr>
          <a:xfrm>
            <a:off x="2319455" y="1193180"/>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205504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94CED24-1630-7C0A-ADDE-357BB2B53CA5}"/>
              </a:ext>
            </a:extLst>
          </p:cNvPr>
          <p:cNvSpPr>
            <a:spLocks noGrp="1"/>
          </p:cNvSpPr>
          <p:nvPr>
            <p:ph type="sldNum" sz="quarter" idx="4"/>
          </p:nvPr>
        </p:nvSpPr>
        <p:spPr>
          <a:xfrm>
            <a:off x="11001569" y="6275936"/>
            <a:ext cx="901874" cy="365125"/>
          </a:xfrm>
        </p:spPr>
        <p:txBody>
          <a:bodyPr/>
          <a:lstStyle/>
          <a:p>
            <a:fld id="{403EF4E2-7A7A-0548-85F1-5479B7C9E1B2}" type="slidenum">
              <a:rPr lang="en-US" smtClean="0"/>
              <a:pPr/>
              <a:t>26</a:t>
            </a:fld>
            <a:endParaRPr lang="en-US"/>
          </a:p>
        </p:txBody>
      </p:sp>
      <p:sp>
        <p:nvSpPr>
          <p:cNvPr id="7" name="Rectangle 6">
            <a:extLst>
              <a:ext uri="{FF2B5EF4-FFF2-40B4-BE49-F238E27FC236}">
                <a16:creationId xmlns:a16="http://schemas.microsoft.com/office/drawing/2014/main" id="{BE7805B4-37BC-A524-A023-C3D103B146BD}"/>
              </a:ext>
            </a:extLst>
          </p:cNvPr>
          <p:cNvSpPr/>
          <p:nvPr/>
        </p:nvSpPr>
        <p:spPr>
          <a:xfrm>
            <a:off x="1193806" y="6240284"/>
            <a:ext cx="5058311"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a:t>
            </a:r>
            <a:r>
              <a:rPr lang="en-US" sz="1000" i="1" dirty="0">
                <a:solidFill>
                  <a:srgbClr val="FFFFFF">
                    <a:lumMod val="50000"/>
                  </a:srgbClr>
                </a:solidFill>
                <a:latin typeface="HK Grotesk Light"/>
              </a:rPr>
              <a:t>: 252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1510370363"/>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A cartoon of a waiter holding a tray with a glass&#10;&#10;Description automatically generated">
            <a:extLst>
              <a:ext uri="{FF2B5EF4-FFF2-40B4-BE49-F238E27FC236}">
                <a16:creationId xmlns:a16="http://schemas.microsoft.com/office/drawing/2014/main" id="{F4550BA4-2F94-D5DB-3319-5CE73D70D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1615" y="3978097"/>
            <a:ext cx="670639" cy="670639"/>
          </a:xfrm>
          <a:prstGeom prst="rect">
            <a:avLst/>
          </a:prstGeom>
        </p:spPr>
      </p:pic>
      <p:pic>
        <p:nvPicPr>
          <p:cNvPr id="17" name="Picture 16" descr="A colorful light fixture on a black background&#10;&#10;Description automatically generated">
            <a:extLst>
              <a:ext uri="{FF2B5EF4-FFF2-40B4-BE49-F238E27FC236}">
                <a16:creationId xmlns:a16="http://schemas.microsoft.com/office/drawing/2014/main" id="{3A725E49-F803-5CD6-EBE4-F3A9EABAE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210" y="3711123"/>
            <a:ext cx="623376" cy="623376"/>
          </a:xfrm>
          <a:prstGeom prst="rect">
            <a:avLst/>
          </a:prstGeom>
        </p:spPr>
      </p:pic>
      <p:sp>
        <p:nvSpPr>
          <p:cNvPr id="20" name="TextBox 19">
            <a:extLst>
              <a:ext uri="{FF2B5EF4-FFF2-40B4-BE49-F238E27FC236}">
                <a16:creationId xmlns:a16="http://schemas.microsoft.com/office/drawing/2014/main" id="{E557B067-A381-70E9-A69E-0447B989C7AB}"/>
              </a:ext>
            </a:extLst>
          </p:cNvPr>
          <p:cNvSpPr txBox="1"/>
          <p:nvPr/>
        </p:nvSpPr>
        <p:spPr>
          <a:xfrm>
            <a:off x="1433942" y="632198"/>
            <a:ext cx="932411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IN WELCHEN LOKALEN HABEN SIE SCHON SIGNATURE-COCKTAILS PROBIERT?</a:t>
            </a:r>
            <a:endParaRPr kumimoji="0" lang="en-GB" sz="2400" b="1" i="0" u="none" strike="noStrike" kern="0" cap="none" spc="0" normalizeH="0" baseline="0" noProof="0" dirty="0">
              <a:ln>
                <a:noFill/>
              </a:ln>
              <a:solidFill>
                <a:srgbClr val="414041"/>
              </a:solidFill>
              <a:effectLst/>
              <a:uLnTx/>
              <a:uFillTx/>
              <a:latin typeface="HK Grotesk SemiBold (Headings)"/>
            </a:endParaRPr>
          </a:p>
        </p:txBody>
      </p:sp>
      <p:pic>
        <p:nvPicPr>
          <p:cNvPr id="22" name="Picture 21">
            <a:extLst>
              <a:ext uri="{FF2B5EF4-FFF2-40B4-BE49-F238E27FC236}">
                <a16:creationId xmlns:a16="http://schemas.microsoft.com/office/drawing/2014/main" id="{0075EAA5-FF60-5D90-C2B4-B94CB0DFFA9A}"/>
              </a:ext>
            </a:extLst>
          </p:cNvPr>
          <p:cNvPicPr>
            <a:picLocks noChangeAspect="1"/>
          </p:cNvPicPr>
          <p:nvPr/>
        </p:nvPicPr>
        <p:blipFill>
          <a:blip r:embed="rId6"/>
          <a:stretch>
            <a:fillRect/>
          </a:stretch>
        </p:blipFill>
        <p:spPr>
          <a:xfrm>
            <a:off x="910667" y="1825826"/>
            <a:ext cx="698248" cy="698248"/>
          </a:xfrm>
          <a:prstGeom prst="rect">
            <a:avLst/>
          </a:prstGeom>
        </p:spPr>
      </p:pic>
      <p:pic>
        <p:nvPicPr>
          <p:cNvPr id="24" name="Picture 23">
            <a:extLst>
              <a:ext uri="{FF2B5EF4-FFF2-40B4-BE49-F238E27FC236}">
                <a16:creationId xmlns:a16="http://schemas.microsoft.com/office/drawing/2014/main" id="{146B61C8-CD27-FCBA-5949-6CCB9D3A1DF2}"/>
              </a:ext>
            </a:extLst>
          </p:cNvPr>
          <p:cNvPicPr>
            <a:picLocks noChangeAspect="1"/>
          </p:cNvPicPr>
          <p:nvPr/>
        </p:nvPicPr>
        <p:blipFill>
          <a:blip r:embed="rId7"/>
          <a:stretch>
            <a:fillRect/>
          </a:stretch>
        </p:blipFill>
        <p:spPr>
          <a:xfrm>
            <a:off x="2091892" y="2189190"/>
            <a:ext cx="636181" cy="636181"/>
          </a:xfrm>
          <a:prstGeom prst="rect">
            <a:avLst/>
          </a:prstGeom>
        </p:spPr>
      </p:pic>
      <p:pic>
        <p:nvPicPr>
          <p:cNvPr id="26" name="Picture 25">
            <a:extLst>
              <a:ext uri="{FF2B5EF4-FFF2-40B4-BE49-F238E27FC236}">
                <a16:creationId xmlns:a16="http://schemas.microsoft.com/office/drawing/2014/main" id="{153BDB6D-B41A-5E41-48C1-F41E1DD84B7F}"/>
              </a:ext>
            </a:extLst>
          </p:cNvPr>
          <p:cNvPicPr>
            <a:picLocks noChangeAspect="1"/>
          </p:cNvPicPr>
          <p:nvPr/>
        </p:nvPicPr>
        <p:blipFill>
          <a:blip r:embed="rId8"/>
          <a:stretch>
            <a:fillRect/>
          </a:stretch>
        </p:blipFill>
        <p:spPr>
          <a:xfrm>
            <a:off x="8232917" y="3743945"/>
            <a:ext cx="731874" cy="731874"/>
          </a:xfrm>
          <a:prstGeom prst="rect">
            <a:avLst/>
          </a:prstGeom>
        </p:spPr>
      </p:pic>
      <p:pic>
        <p:nvPicPr>
          <p:cNvPr id="28" name="Picture 27">
            <a:extLst>
              <a:ext uri="{FF2B5EF4-FFF2-40B4-BE49-F238E27FC236}">
                <a16:creationId xmlns:a16="http://schemas.microsoft.com/office/drawing/2014/main" id="{C0859BD8-4A63-7A2A-06FF-B4ADAE2BC6BF}"/>
              </a:ext>
            </a:extLst>
          </p:cNvPr>
          <p:cNvPicPr>
            <a:picLocks noChangeAspect="1"/>
          </p:cNvPicPr>
          <p:nvPr/>
        </p:nvPicPr>
        <p:blipFill>
          <a:blip r:embed="rId9"/>
          <a:stretch>
            <a:fillRect/>
          </a:stretch>
        </p:blipFill>
        <p:spPr>
          <a:xfrm>
            <a:off x="3261740" y="2983122"/>
            <a:ext cx="816935" cy="816935"/>
          </a:xfrm>
          <a:prstGeom prst="rect">
            <a:avLst/>
          </a:prstGeom>
        </p:spPr>
      </p:pic>
      <p:pic>
        <p:nvPicPr>
          <p:cNvPr id="30" name="Picture 29">
            <a:extLst>
              <a:ext uri="{FF2B5EF4-FFF2-40B4-BE49-F238E27FC236}">
                <a16:creationId xmlns:a16="http://schemas.microsoft.com/office/drawing/2014/main" id="{6AEB9AB6-F968-505F-829D-6028FA2E4A09}"/>
              </a:ext>
            </a:extLst>
          </p:cNvPr>
          <p:cNvPicPr>
            <a:picLocks noChangeAspect="1"/>
          </p:cNvPicPr>
          <p:nvPr/>
        </p:nvPicPr>
        <p:blipFill>
          <a:blip r:embed="rId10"/>
          <a:stretch>
            <a:fillRect/>
          </a:stretch>
        </p:blipFill>
        <p:spPr>
          <a:xfrm>
            <a:off x="4548444" y="3201343"/>
            <a:ext cx="731874" cy="731874"/>
          </a:xfrm>
          <a:prstGeom prst="rect">
            <a:avLst/>
          </a:prstGeom>
        </p:spPr>
      </p:pic>
      <p:pic>
        <p:nvPicPr>
          <p:cNvPr id="34" name="Picture 33">
            <a:extLst>
              <a:ext uri="{FF2B5EF4-FFF2-40B4-BE49-F238E27FC236}">
                <a16:creationId xmlns:a16="http://schemas.microsoft.com/office/drawing/2014/main" id="{AD739C2B-E794-EF7A-0B6C-729C2C1DB99B}"/>
              </a:ext>
            </a:extLst>
          </p:cNvPr>
          <p:cNvPicPr>
            <a:picLocks noChangeAspect="1"/>
          </p:cNvPicPr>
          <p:nvPr/>
        </p:nvPicPr>
        <p:blipFill>
          <a:blip r:embed="rId11"/>
          <a:stretch>
            <a:fillRect/>
          </a:stretch>
        </p:blipFill>
        <p:spPr>
          <a:xfrm>
            <a:off x="5768247" y="3553324"/>
            <a:ext cx="731874" cy="731874"/>
          </a:xfrm>
          <a:prstGeom prst="rect">
            <a:avLst/>
          </a:prstGeom>
        </p:spPr>
      </p:pic>
      <p:pic>
        <p:nvPicPr>
          <p:cNvPr id="36" name="Picture 35">
            <a:extLst>
              <a:ext uri="{FF2B5EF4-FFF2-40B4-BE49-F238E27FC236}">
                <a16:creationId xmlns:a16="http://schemas.microsoft.com/office/drawing/2014/main" id="{8CDB067C-659B-9360-BA1E-FAE0ACB38B7D}"/>
              </a:ext>
            </a:extLst>
          </p:cNvPr>
          <p:cNvPicPr>
            <a:picLocks noChangeAspect="1"/>
          </p:cNvPicPr>
          <p:nvPr/>
        </p:nvPicPr>
        <p:blipFill>
          <a:blip r:embed="rId12"/>
          <a:stretch>
            <a:fillRect/>
          </a:stretch>
        </p:blipFill>
        <p:spPr>
          <a:xfrm>
            <a:off x="9487122" y="3970968"/>
            <a:ext cx="695581" cy="695581"/>
          </a:xfrm>
          <a:prstGeom prst="rect">
            <a:avLst/>
          </a:prstGeom>
        </p:spPr>
      </p:pic>
      <p:sp>
        <p:nvSpPr>
          <p:cNvPr id="3" name="TextBox 2">
            <a:extLst>
              <a:ext uri="{FF2B5EF4-FFF2-40B4-BE49-F238E27FC236}">
                <a16:creationId xmlns:a16="http://schemas.microsoft.com/office/drawing/2014/main" id="{BF5EB156-1732-9DCA-585C-59900CDC81D1}"/>
              </a:ext>
            </a:extLst>
          </p:cNvPr>
          <p:cNvSpPr txBox="1"/>
          <p:nvPr/>
        </p:nvSpPr>
        <p:spPr>
          <a:xfrm>
            <a:off x="4417742" y="1369138"/>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436973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77987-0DFF-2C0B-CC8F-1091C1AAD6FD}"/>
              </a:ext>
            </a:extLst>
          </p:cNvPr>
          <p:cNvSpPr/>
          <p:nvPr/>
        </p:nvSpPr>
        <p:spPr>
          <a:xfrm>
            <a:off x="791735" y="6355271"/>
            <a:ext cx="529504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252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pic>
        <p:nvPicPr>
          <p:cNvPr id="15" name="Picture Placeholder 14">
            <a:extLst>
              <a:ext uri="{FF2B5EF4-FFF2-40B4-BE49-F238E27FC236}">
                <a16:creationId xmlns:a16="http://schemas.microsoft.com/office/drawing/2014/main" id="{61FD8B59-51D3-40A3-2DC8-6249C6195C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167" r="4167"/>
          <a:stretch/>
        </p:blipFill>
        <p:spPr/>
      </p:pic>
      <p:sp>
        <p:nvSpPr>
          <p:cNvPr id="5" name="TextBox 4">
            <a:extLst>
              <a:ext uri="{FF2B5EF4-FFF2-40B4-BE49-F238E27FC236}">
                <a16:creationId xmlns:a16="http://schemas.microsoft.com/office/drawing/2014/main" id="{B34BC3F1-457D-83E1-4C01-23FA0C7E1E9B}"/>
              </a:ext>
            </a:extLst>
          </p:cNvPr>
          <p:cNvSpPr txBox="1"/>
          <p:nvPr/>
        </p:nvSpPr>
        <p:spPr>
          <a:xfrm>
            <a:off x="77186" y="328248"/>
            <a:ext cx="777327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WIE WAHRSCHEINLICH IST ES, DASS SIE IN KNEIPEN, BARS, RESTAURANTS USW. EINEN SIGNATURE-COCKTAIL KAUFEN, IM VERGLEICH ZU EINEM NORMALEN COCKTAIL?</a:t>
            </a:r>
            <a:endParaRPr kumimoji="0" lang="en-GB" sz="2400" b="1" i="0" u="none" strike="noStrike" kern="0" cap="none" spc="0" normalizeH="0" baseline="0" noProof="0" dirty="0">
              <a:ln>
                <a:noFill/>
              </a:ln>
              <a:solidFill>
                <a:srgbClr val="414041"/>
              </a:solidFill>
              <a:effectLst/>
              <a:uLnTx/>
              <a:uFillTx/>
              <a:latin typeface="HK Grotesk SemiBold (Headings)"/>
            </a:endParaRPr>
          </a:p>
        </p:txBody>
      </p:sp>
      <p:graphicFrame>
        <p:nvGraphicFramePr>
          <p:cNvPr id="3" name="Chart 2">
            <a:extLst>
              <a:ext uri="{FF2B5EF4-FFF2-40B4-BE49-F238E27FC236}">
                <a16:creationId xmlns:a16="http://schemas.microsoft.com/office/drawing/2014/main" id="{C2B38ACC-7BAC-FBBF-592A-48D63A6DD976}"/>
              </a:ext>
            </a:extLst>
          </p:cNvPr>
          <p:cNvGraphicFramePr/>
          <p:nvPr>
            <p:extLst>
              <p:ext uri="{D42A27DB-BD31-4B8C-83A1-F6EECF244321}">
                <p14:modId xmlns:p14="http://schemas.microsoft.com/office/powerpoint/2010/main" val="546496626"/>
              </p:ext>
            </p:extLst>
          </p:nvPr>
        </p:nvGraphicFramePr>
        <p:xfrm>
          <a:off x="386670" y="1731169"/>
          <a:ext cx="7463790" cy="42396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515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92A1298-92C7-FE1E-F877-31A0C762FB1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722" r="28722"/>
          <a:stretch/>
        </p:blipFill>
        <p:spPr/>
      </p:pic>
      <p:sp>
        <p:nvSpPr>
          <p:cNvPr id="6" name="TextBox 5">
            <a:extLst>
              <a:ext uri="{FF2B5EF4-FFF2-40B4-BE49-F238E27FC236}">
                <a16:creationId xmlns:a16="http://schemas.microsoft.com/office/drawing/2014/main" id="{69E18803-3D53-125F-8563-AE9E72262237}"/>
              </a:ext>
            </a:extLst>
          </p:cNvPr>
          <p:cNvSpPr txBox="1"/>
          <p:nvPr/>
        </p:nvSpPr>
        <p:spPr>
          <a:xfrm>
            <a:off x="93646" y="506108"/>
            <a:ext cx="7650296"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400" b="1" i="0" u="none" strike="noStrike" kern="1200" cap="none" spc="0" normalizeH="0" baseline="0" noProof="0" dirty="0">
                <a:ln>
                  <a:noFill/>
                </a:ln>
                <a:solidFill>
                  <a:srgbClr val="171F32"/>
                </a:solidFill>
                <a:effectLst/>
                <a:uLnTx/>
                <a:uFillTx/>
                <a:latin typeface="HK Grotesk SemiBold (Headings)"/>
                <a:ea typeface="+mn-ea"/>
                <a:cs typeface="+mn-cs"/>
              </a:rPr>
              <a:t>WIE OFT BESTELLEN SIE IM VERGLEICH ZU VOR EINEM JAHR SIGNATUR-COCKTAILS?</a:t>
            </a:r>
            <a:endParaRPr kumimoji="0" lang="en-GB" sz="2400" b="1" i="0" u="none" strike="noStrike" kern="1200" cap="none" spc="0" normalizeH="0" baseline="0" noProof="0" dirty="0">
              <a:ln>
                <a:noFill/>
              </a:ln>
              <a:solidFill>
                <a:srgbClr val="171F32"/>
              </a:solidFill>
              <a:effectLst/>
              <a:uLnTx/>
              <a:uFillTx/>
              <a:latin typeface="HK Grotesk SemiBold (Headings)"/>
              <a:ea typeface="+mn-ea"/>
              <a:cs typeface="+mn-cs"/>
            </a:endParaRPr>
          </a:p>
        </p:txBody>
      </p:sp>
      <p:graphicFrame>
        <p:nvGraphicFramePr>
          <p:cNvPr id="7" name="Chart 6">
            <a:extLst>
              <a:ext uri="{FF2B5EF4-FFF2-40B4-BE49-F238E27FC236}">
                <a16:creationId xmlns:a16="http://schemas.microsoft.com/office/drawing/2014/main" id="{F606591E-BC26-A811-64EC-D53B367D11A5}"/>
              </a:ext>
            </a:extLst>
          </p:cNvPr>
          <p:cNvGraphicFramePr/>
          <p:nvPr>
            <p:extLst>
              <p:ext uri="{D42A27DB-BD31-4B8C-83A1-F6EECF244321}">
                <p14:modId xmlns:p14="http://schemas.microsoft.com/office/powerpoint/2010/main" val="2614458655"/>
              </p:ext>
            </p:extLst>
          </p:nvPr>
        </p:nvGraphicFramePr>
        <p:xfrm>
          <a:off x="-1037063" y="995609"/>
          <a:ext cx="9261088" cy="438255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A35200C3-98FA-9D87-3867-CEDD60DBC767}"/>
              </a:ext>
            </a:extLst>
          </p:cNvPr>
          <p:cNvSpPr/>
          <p:nvPr/>
        </p:nvSpPr>
        <p:spPr>
          <a:xfrm>
            <a:off x="-338712" y="6373777"/>
            <a:ext cx="639198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249</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4" name="Right Brace 3">
            <a:extLst>
              <a:ext uri="{FF2B5EF4-FFF2-40B4-BE49-F238E27FC236}">
                <a16:creationId xmlns:a16="http://schemas.microsoft.com/office/drawing/2014/main" id="{C82D85BA-5F6C-3E2C-E5DF-2F87901797E3}"/>
              </a:ext>
            </a:extLst>
          </p:cNvPr>
          <p:cNvSpPr/>
          <p:nvPr/>
        </p:nvSpPr>
        <p:spPr>
          <a:xfrm rot="5400000">
            <a:off x="1879084" y="3358557"/>
            <a:ext cx="560438" cy="2882293"/>
          </a:xfrm>
          <a:prstGeom prst="rightBrace">
            <a:avLst/>
          </a:prstGeom>
          <a:ln w="4762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ED5DA317-C81E-327D-645F-C300E00A2A93}"/>
              </a:ext>
            </a:extLst>
          </p:cNvPr>
          <p:cNvSpPr txBox="1"/>
          <p:nvPr/>
        </p:nvSpPr>
        <p:spPr>
          <a:xfrm>
            <a:off x="742574" y="5173778"/>
            <a:ext cx="2430387" cy="830997"/>
          </a:xfrm>
          <a:prstGeom prst="rect">
            <a:avLst/>
          </a:prstGeom>
          <a:noFill/>
        </p:spPr>
        <p:txBody>
          <a:bodyPr wrap="square" rtlCol="0">
            <a:spAutoFit/>
          </a:bodyPr>
          <a:lstStyle/>
          <a:p>
            <a:pPr algn="ctr"/>
            <a:r>
              <a:rPr lang="en-GB" sz="1600" b="1" dirty="0">
                <a:solidFill>
                  <a:schemeClr val="accent4"/>
                </a:solidFill>
              </a:rPr>
              <a:t>43%</a:t>
            </a:r>
            <a:r>
              <a:rPr lang="en-GB" sz="1600" dirty="0">
                <a:solidFill>
                  <a:schemeClr val="accent4"/>
                </a:solidFill>
              </a:rPr>
              <a:t> </a:t>
            </a:r>
            <a:r>
              <a:rPr lang="de-DE" sz="1600" dirty="0">
                <a:solidFill>
                  <a:schemeClr val="accent4"/>
                </a:solidFill>
              </a:rPr>
              <a:t>Bestellen Sie Signatur-Cocktails häufiger als im letzten Jahr</a:t>
            </a:r>
            <a:endParaRPr lang="en-GB" sz="1600" dirty="0">
              <a:solidFill>
                <a:schemeClr val="accent4"/>
              </a:solidFill>
            </a:endParaRPr>
          </a:p>
        </p:txBody>
      </p:sp>
    </p:spTree>
    <p:extLst>
      <p:ext uri="{BB962C8B-B14F-4D97-AF65-F5344CB8AC3E}">
        <p14:creationId xmlns:p14="http://schemas.microsoft.com/office/powerpoint/2010/main" val="407544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spoon in a glass&#10;&#10;Description automatically generated">
            <a:extLst>
              <a:ext uri="{FF2B5EF4-FFF2-40B4-BE49-F238E27FC236}">
                <a16:creationId xmlns:a16="http://schemas.microsoft.com/office/drawing/2014/main" id="{D800855C-FAB8-726B-2643-692104117C9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191" r="35921"/>
          <a:stretch/>
        </p:blipFill>
        <p:spPr>
          <a:xfrm>
            <a:off x="0" y="0"/>
            <a:ext cx="4000500" cy="6858000"/>
          </a:xfrm>
        </p:spPr>
      </p:pic>
      <p:graphicFrame>
        <p:nvGraphicFramePr>
          <p:cNvPr id="6" name="Chart 5">
            <a:extLst>
              <a:ext uri="{FF2B5EF4-FFF2-40B4-BE49-F238E27FC236}">
                <a16:creationId xmlns:a16="http://schemas.microsoft.com/office/drawing/2014/main" id="{A19C61E4-1648-34D5-678D-4F03873E69F1}"/>
              </a:ext>
            </a:extLst>
          </p:cNvPr>
          <p:cNvGraphicFramePr/>
          <p:nvPr>
            <p:extLst>
              <p:ext uri="{D42A27DB-BD31-4B8C-83A1-F6EECF244321}">
                <p14:modId xmlns:p14="http://schemas.microsoft.com/office/powerpoint/2010/main" val="456925319"/>
              </p:ext>
            </p:extLst>
          </p:nvPr>
        </p:nvGraphicFramePr>
        <p:xfrm>
          <a:off x="3065220" y="1536012"/>
          <a:ext cx="9261088" cy="438255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8614F165-AB44-909D-BC8C-0C3EB1BD183E}"/>
              </a:ext>
            </a:extLst>
          </p:cNvPr>
          <p:cNvSpPr/>
          <p:nvPr/>
        </p:nvSpPr>
        <p:spPr>
          <a:xfrm>
            <a:off x="3883878" y="6417189"/>
            <a:ext cx="639198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a:t>
            </a:r>
            <a:r>
              <a:rPr lang="en-GB" sz="1000" i="1" dirty="0">
                <a:solidFill>
                  <a:srgbClr val="FFFFFF">
                    <a:lumMod val="50000"/>
                  </a:srgbClr>
                </a:solidFill>
                <a:latin typeface="HK Grotesk Light"/>
              </a:rPr>
              <a:t>JUNE</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250</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8" name="TextBox 7">
            <a:extLst>
              <a:ext uri="{FF2B5EF4-FFF2-40B4-BE49-F238E27FC236}">
                <a16:creationId xmlns:a16="http://schemas.microsoft.com/office/drawing/2014/main" id="{A649A23E-79EE-915E-EE00-0A54A80B762E}"/>
              </a:ext>
            </a:extLst>
          </p:cNvPr>
          <p:cNvSpPr txBox="1"/>
          <p:nvPr/>
        </p:nvSpPr>
        <p:spPr>
          <a:xfrm>
            <a:off x="4226692" y="389441"/>
            <a:ext cx="7650296"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400" b="1" i="0" u="none" strike="noStrike" kern="1200" cap="none" spc="0" normalizeH="0" baseline="0" noProof="0" dirty="0">
                <a:ln>
                  <a:noFill/>
                </a:ln>
                <a:solidFill>
                  <a:srgbClr val="171F32"/>
                </a:solidFill>
                <a:effectLst/>
                <a:uLnTx/>
                <a:uFillTx/>
                <a:latin typeface="HK Grotesk SemiBold (Headings)"/>
                <a:ea typeface="+mn-ea"/>
                <a:cs typeface="+mn-cs"/>
              </a:rPr>
              <a:t>WIE ATTRAKTIV FINDEN SIE SIGNATUR-COCKTAILS IM VERGLEICH ZU NORMALEN COCKTAILS?</a:t>
            </a:r>
            <a:endParaRPr kumimoji="0" lang="en-GB" sz="2400" b="1" i="0" strike="noStrike" kern="1200" cap="none" spc="0" normalizeH="0" baseline="0" noProof="0" dirty="0">
              <a:ln>
                <a:noFill/>
              </a:ln>
              <a:solidFill>
                <a:srgbClr val="171F32"/>
              </a:solidFill>
              <a:effectLst/>
              <a:uLnTx/>
              <a:uFillTx/>
              <a:latin typeface="HK Grotesk SemiBold (Headings)"/>
              <a:ea typeface="+mn-ea"/>
              <a:cs typeface="+mn-cs"/>
            </a:endParaRPr>
          </a:p>
        </p:txBody>
      </p:sp>
      <p:sp>
        <p:nvSpPr>
          <p:cNvPr id="9" name="TextBox 8">
            <a:extLst>
              <a:ext uri="{FF2B5EF4-FFF2-40B4-BE49-F238E27FC236}">
                <a16:creationId xmlns:a16="http://schemas.microsoft.com/office/drawing/2014/main" id="{B60AD196-FF45-1079-AAB2-98BA4ACEB42D}"/>
              </a:ext>
            </a:extLst>
          </p:cNvPr>
          <p:cNvSpPr txBox="1"/>
          <p:nvPr/>
        </p:nvSpPr>
        <p:spPr>
          <a:xfrm>
            <a:off x="4772859" y="1536012"/>
            <a:ext cx="6557963" cy="338554"/>
          </a:xfrm>
          <a:prstGeom prst="rect">
            <a:avLst/>
          </a:prstGeom>
          <a:noFill/>
        </p:spPr>
        <p:txBody>
          <a:bodyPr wrap="square" rtlCol="0">
            <a:spAutoFit/>
          </a:bodyPr>
          <a:lstStyle/>
          <a:p>
            <a:pPr algn="ctr"/>
            <a:r>
              <a:rPr lang="de-DE" sz="1600" b="1" dirty="0">
                <a:solidFill>
                  <a:srgbClr val="FFC000"/>
                </a:solidFill>
              </a:rPr>
              <a:t>Ich finde Signatur Cocktails ... als normale Cocktails</a:t>
            </a:r>
            <a:endParaRPr lang="en-GB" sz="1600" b="1" dirty="0">
              <a:solidFill>
                <a:srgbClr val="FFC000"/>
              </a:solidFill>
            </a:endParaRPr>
          </a:p>
        </p:txBody>
      </p:sp>
      <p:sp>
        <p:nvSpPr>
          <p:cNvPr id="10" name="Right Brace 9">
            <a:extLst>
              <a:ext uri="{FF2B5EF4-FFF2-40B4-BE49-F238E27FC236}">
                <a16:creationId xmlns:a16="http://schemas.microsoft.com/office/drawing/2014/main" id="{508ED73D-1398-42DC-DA8A-BF4E49516C37}"/>
              </a:ext>
            </a:extLst>
          </p:cNvPr>
          <p:cNvSpPr/>
          <p:nvPr/>
        </p:nvSpPr>
        <p:spPr>
          <a:xfrm rot="5400000">
            <a:off x="6548277" y="3220328"/>
            <a:ext cx="474616" cy="4025454"/>
          </a:xfrm>
          <a:prstGeom prst="rightBrace">
            <a:avLst/>
          </a:prstGeom>
          <a:ln w="4762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CA39141A-A544-DBED-45A9-622F2A9C076D}"/>
              </a:ext>
            </a:extLst>
          </p:cNvPr>
          <p:cNvSpPr txBox="1"/>
          <p:nvPr/>
        </p:nvSpPr>
        <p:spPr>
          <a:xfrm>
            <a:off x="4980328" y="5557900"/>
            <a:ext cx="4199087" cy="584775"/>
          </a:xfrm>
          <a:prstGeom prst="rect">
            <a:avLst/>
          </a:prstGeom>
          <a:noFill/>
        </p:spPr>
        <p:txBody>
          <a:bodyPr wrap="square" rtlCol="0">
            <a:spAutoFit/>
          </a:bodyPr>
          <a:lstStyle/>
          <a:p>
            <a:pPr algn="ctr"/>
            <a:r>
              <a:rPr lang="en-GB" sz="1600" b="1" dirty="0">
                <a:solidFill>
                  <a:schemeClr val="accent4"/>
                </a:solidFill>
              </a:rPr>
              <a:t>60% </a:t>
            </a:r>
            <a:r>
              <a:rPr lang="de-DE" sz="1600" b="1" dirty="0">
                <a:solidFill>
                  <a:schemeClr val="accent4"/>
                </a:solidFill>
              </a:rPr>
              <a:t>F</a:t>
            </a:r>
            <a:r>
              <a:rPr lang="de-DE" sz="1600" dirty="0">
                <a:solidFill>
                  <a:schemeClr val="accent4"/>
                </a:solidFill>
              </a:rPr>
              <a:t>inden Signatur-Cocktails attraktiver als normale Cocktails</a:t>
            </a:r>
            <a:endParaRPr lang="en-GB" sz="1600" dirty="0">
              <a:solidFill>
                <a:schemeClr val="accent4"/>
              </a:solidFill>
            </a:endParaRPr>
          </a:p>
        </p:txBody>
      </p:sp>
    </p:spTree>
    <p:extLst>
      <p:ext uri="{BB962C8B-B14F-4D97-AF65-F5344CB8AC3E}">
        <p14:creationId xmlns:p14="http://schemas.microsoft.com/office/powerpoint/2010/main" val="308394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E18ED3-2F15-B90A-ED1B-F279AE3429C3}"/>
              </a:ext>
            </a:extLst>
          </p:cNvPr>
          <p:cNvSpPr>
            <a:spLocks noGrp="1"/>
          </p:cNvSpPr>
          <p:nvPr>
            <p:ph type="body" sz="quarter" idx="11"/>
          </p:nvPr>
        </p:nvSpPr>
        <p:spPr/>
        <p:txBody>
          <a:bodyPr/>
          <a:lstStyle/>
          <a:p>
            <a:pPr algn="ctr"/>
            <a:r>
              <a:rPr lang="de-DE" dirty="0">
                <a:solidFill>
                  <a:srgbClr val="414041"/>
                </a:solidFill>
                <a:latin typeface="HK Grotesk"/>
              </a:rPr>
              <a:t>MONATLICHER CONSUMER PULSE VON CGA</a:t>
            </a:r>
            <a:endParaRPr lang="en-GB" dirty="0"/>
          </a:p>
        </p:txBody>
      </p:sp>
      <p:pic>
        <p:nvPicPr>
          <p:cNvPr id="3" name="Picture Placeholder 2" descr="Two glasses of drinks on a table&#10;&#10;Description automatically generated">
            <a:extLst>
              <a:ext uri="{FF2B5EF4-FFF2-40B4-BE49-F238E27FC236}">
                <a16:creationId xmlns:a16="http://schemas.microsoft.com/office/drawing/2014/main" id="{5847CB59-98EC-0086-2245-38D4EC538A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50" r="6250"/>
          <a:stretch>
            <a:fillRect/>
          </a:stretch>
        </p:blipFill>
        <p:spPr/>
      </p:pic>
      <p:sp>
        <p:nvSpPr>
          <p:cNvPr id="2" name="Content Placeholder 6">
            <a:extLst>
              <a:ext uri="{FF2B5EF4-FFF2-40B4-BE49-F238E27FC236}">
                <a16:creationId xmlns:a16="http://schemas.microsoft.com/office/drawing/2014/main" id="{0E2A0C91-F6EA-2154-02BE-818D7FA71E4B}"/>
              </a:ext>
            </a:extLst>
          </p:cNvPr>
          <p:cNvSpPr txBox="1">
            <a:spLocks/>
          </p:cNvSpPr>
          <p:nvPr/>
        </p:nvSpPr>
        <p:spPr>
          <a:xfrm>
            <a:off x="4328855" y="1903315"/>
            <a:ext cx="7612686" cy="4486255"/>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HK Grotes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HK Grotes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r>
              <a:rPr lang="de-DE" sz="1400" dirty="0">
                <a:solidFill>
                  <a:srgbClr val="414041"/>
                </a:solidFill>
                <a:latin typeface="HK Grotesk Light"/>
              </a:rPr>
              <a:t>Dieser monatliche On Premise Consumer Pulse Report soll das Konsumverhalten der Verbraucher und deren Schwankungen in der Zeit von Januar bis Februar 2024 in Deutschland erfassen.</a:t>
            </a:r>
          </a:p>
          <a:p>
            <a:pPr algn="just" fontAlgn="base"/>
            <a:r>
              <a:rPr lang="de-DE" sz="1400" dirty="0">
                <a:solidFill>
                  <a:srgbClr val="414041"/>
                </a:solidFill>
                <a:latin typeface="HK Grotesk Light"/>
              </a:rPr>
              <a:t>Diese Studie untersucht das On-Premise-Verhalten der Verbraucher im letzten Monat und testet die Besuchsabsicht für den kommenden Monat.</a:t>
            </a:r>
          </a:p>
          <a:p>
            <a:pPr algn="just" fontAlgn="base"/>
            <a:r>
              <a:rPr lang="de-DE" sz="1400" dirty="0">
                <a:solidFill>
                  <a:srgbClr val="414041"/>
                </a:solidFill>
                <a:latin typeface="HK Grotesk Light"/>
              </a:rPr>
              <a:t>In anderen Ländern ist dieser monatliche Check-in zu einem festen Bestandteil für Getränkelieferanten und andere Unternehmen geworden, die sich für den Kanal interessieren.</a:t>
            </a:r>
          </a:p>
          <a:p>
            <a:pPr algn="just" fontAlgn="base"/>
            <a:r>
              <a:rPr lang="de-DE" sz="1400" dirty="0">
                <a:solidFill>
                  <a:srgbClr val="414041"/>
                </a:solidFill>
                <a:latin typeface="HK Grotesk Light"/>
              </a:rPr>
              <a:t>Diese monatlichen Updates helfen Interessenten, nah an den Absichten und Verhaltensweisen der Verbraucher für unseren beliebten On-Premise-Kanal zu bleiben.</a:t>
            </a:r>
          </a:p>
          <a:p>
            <a:pPr algn="just" fontAlgn="base"/>
            <a:r>
              <a:rPr lang="de-DE" sz="1400" dirty="0">
                <a:solidFill>
                  <a:srgbClr val="414041"/>
                </a:solidFill>
                <a:latin typeface="HK Grotesk Light"/>
              </a:rPr>
              <a:t>Für diese Juni </a:t>
            </a:r>
            <a:r>
              <a:rPr lang="en-GB" sz="1400" dirty="0">
                <a:solidFill>
                  <a:srgbClr val="414041"/>
                </a:solidFill>
                <a:latin typeface="HK Grotesk Light"/>
              </a:rPr>
              <a:t>2024 </a:t>
            </a:r>
            <a:r>
              <a:rPr lang="de-DE" sz="1400" dirty="0">
                <a:solidFill>
                  <a:srgbClr val="414041"/>
                </a:solidFill>
                <a:latin typeface="HK Grotesk Light"/>
              </a:rPr>
              <a:t>Ausgabe haben wir zwischen dem 23. und dem 28. Juni 2024 1000 Verbraucher (im Alter von 18+) befragt. Diese Verbraucher waren in allen deutschen Regionen ansässig und müssen in der Regel innerhalb eines Zeitraums von 3 Monaten mindestens einmal On-Premise-Veranstaltungsorte besuchen.</a:t>
            </a:r>
            <a:r>
              <a:rPr lang="en-US" sz="1400" dirty="0">
                <a:solidFill>
                  <a:srgbClr val="414041"/>
                </a:solidFill>
                <a:latin typeface="HK Grotesk Light"/>
              </a:rPr>
              <a:t>​</a:t>
            </a:r>
            <a:endParaRPr lang="en-GB" sz="1400" dirty="0">
              <a:solidFill>
                <a:srgbClr val="414041"/>
              </a:solidFill>
              <a:latin typeface="HK Grotesk Light"/>
            </a:endParaRPr>
          </a:p>
          <a:p>
            <a:pPr algn="just" fontAlgn="base"/>
            <a:r>
              <a:rPr lang="de-DE" sz="1400" dirty="0">
                <a:solidFill>
                  <a:srgbClr val="414041"/>
                </a:solidFill>
                <a:latin typeface="HK Grotesk Light"/>
              </a:rPr>
              <a:t>Dieser Bericht befasst sich mit aktuellen Themen wie </a:t>
            </a:r>
            <a:r>
              <a:rPr lang="de-DE" sz="1400" b="1" dirty="0">
                <a:solidFill>
                  <a:srgbClr val="414041"/>
                </a:solidFill>
                <a:latin typeface="HK Grotesk Light"/>
              </a:rPr>
              <a:t>Signature Cocktails </a:t>
            </a:r>
            <a:r>
              <a:rPr lang="de-DE" sz="1400" dirty="0">
                <a:solidFill>
                  <a:srgbClr val="414041"/>
                </a:solidFill>
                <a:latin typeface="HK Grotesk Light"/>
              </a:rPr>
              <a:t>und das </a:t>
            </a:r>
            <a:r>
              <a:rPr lang="de-DE" sz="1400" b="1" dirty="0">
                <a:solidFill>
                  <a:srgbClr val="414041"/>
                </a:solidFill>
                <a:latin typeface="HK Grotesk Light"/>
              </a:rPr>
              <a:t>Konsumationsverhalten in Outdoor Lokalitäten.</a:t>
            </a:r>
            <a:r>
              <a:rPr lang="en-GB" sz="1400" b="1" dirty="0">
                <a:solidFill>
                  <a:srgbClr val="414041"/>
                </a:solidFill>
                <a:latin typeface="HK Grotesk Light"/>
              </a:rPr>
              <a:t> </a:t>
            </a:r>
            <a:r>
              <a:rPr lang="en-US" sz="1400" b="1" dirty="0">
                <a:solidFill>
                  <a:srgbClr val="414041"/>
                </a:solidFill>
                <a:latin typeface="HK Grotesk Light"/>
              </a:rPr>
              <a:t>​</a:t>
            </a:r>
            <a:endParaRPr lang="en-GB" sz="1400" dirty="0">
              <a:solidFill>
                <a:srgbClr val="414041"/>
              </a:solidFill>
              <a:latin typeface="HK Grotesk Light"/>
            </a:endParaRPr>
          </a:p>
        </p:txBody>
      </p:sp>
    </p:spTree>
    <p:extLst>
      <p:ext uri="{BB962C8B-B14F-4D97-AF65-F5344CB8AC3E}">
        <p14:creationId xmlns:p14="http://schemas.microsoft.com/office/powerpoint/2010/main" val="10995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94CED24-1630-7C0A-ADDE-357BB2B53CA5}"/>
              </a:ext>
            </a:extLst>
          </p:cNvPr>
          <p:cNvSpPr>
            <a:spLocks noGrp="1"/>
          </p:cNvSpPr>
          <p:nvPr>
            <p:ph type="sldNum" sz="quarter" idx="4"/>
          </p:nvPr>
        </p:nvSpPr>
        <p:spPr>
          <a:xfrm>
            <a:off x="11001569" y="6275936"/>
            <a:ext cx="901874" cy="365125"/>
          </a:xfrm>
        </p:spPr>
        <p:txBody>
          <a:bodyPr/>
          <a:lstStyle/>
          <a:p>
            <a:fld id="{403EF4E2-7A7A-0548-85F1-5479B7C9E1B2}" type="slidenum">
              <a:rPr lang="en-US" smtClean="0"/>
              <a:pPr/>
              <a:t>30</a:t>
            </a:fld>
            <a:endParaRPr lang="en-US"/>
          </a:p>
        </p:txBody>
      </p:sp>
      <p:sp>
        <p:nvSpPr>
          <p:cNvPr id="7" name="Rectangle 6">
            <a:extLst>
              <a:ext uri="{FF2B5EF4-FFF2-40B4-BE49-F238E27FC236}">
                <a16:creationId xmlns:a16="http://schemas.microsoft.com/office/drawing/2014/main" id="{BE7805B4-37BC-A524-A023-C3D103B146BD}"/>
              </a:ext>
            </a:extLst>
          </p:cNvPr>
          <p:cNvSpPr/>
          <p:nvPr/>
        </p:nvSpPr>
        <p:spPr>
          <a:xfrm>
            <a:off x="1081667" y="6202020"/>
            <a:ext cx="504247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251</a:t>
            </a:r>
          </a:p>
        </p:txBody>
      </p:sp>
      <p:sp>
        <p:nvSpPr>
          <p:cNvPr id="20" name="TextBox 19">
            <a:extLst>
              <a:ext uri="{FF2B5EF4-FFF2-40B4-BE49-F238E27FC236}">
                <a16:creationId xmlns:a16="http://schemas.microsoft.com/office/drawing/2014/main" id="{E557B067-A381-70E9-A69E-0447B989C7AB}"/>
              </a:ext>
            </a:extLst>
          </p:cNvPr>
          <p:cNvSpPr txBox="1"/>
          <p:nvPr/>
        </p:nvSpPr>
        <p:spPr>
          <a:xfrm>
            <a:off x="1433944" y="552546"/>
            <a:ext cx="932411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14041"/>
                </a:solidFill>
                <a:effectLst/>
                <a:uLnTx/>
                <a:uFillTx/>
                <a:latin typeface="HK Grotesk SemiBold (Headings)"/>
              </a:rPr>
              <a:t>WARUM KAUFEN SIE SIGNATUR-COCKTAILS?</a:t>
            </a:r>
          </a:p>
        </p:txBody>
      </p:sp>
      <p:graphicFrame>
        <p:nvGraphicFramePr>
          <p:cNvPr id="2" name="Table 1">
            <a:extLst>
              <a:ext uri="{FF2B5EF4-FFF2-40B4-BE49-F238E27FC236}">
                <a16:creationId xmlns:a16="http://schemas.microsoft.com/office/drawing/2014/main" id="{CB82EA71-CE93-B4F0-A88E-9EAE811EEA89}"/>
              </a:ext>
            </a:extLst>
          </p:cNvPr>
          <p:cNvGraphicFramePr>
            <a:graphicFrameLocks noGrp="1"/>
          </p:cNvGraphicFramePr>
          <p:nvPr>
            <p:extLst>
              <p:ext uri="{D42A27DB-BD31-4B8C-83A1-F6EECF244321}">
                <p14:modId xmlns:p14="http://schemas.microsoft.com/office/powerpoint/2010/main" val="2210475798"/>
              </p:ext>
            </p:extLst>
          </p:nvPr>
        </p:nvGraphicFramePr>
        <p:xfrm>
          <a:off x="330506" y="1888375"/>
          <a:ext cx="11572940" cy="4175893"/>
        </p:xfrm>
        <a:graphic>
          <a:graphicData uri="http://schemas.openxmlformats.org/drawingml/2006/table">
            <a:tbl>
              <a:tblPr firstRow="1" bandRow="1">
                <a:solidFill>
                  <a:srgbClr val="FBF8E9"/>
                </a:solidFill>
                <a:tableStyleId>{5C22544A-7EE6-4342-B048-85BDC9FD1C3A}</a:tableStyleId>
              </a:tblPr>
              <a:tblGrid>
                <a:gridCol w="1157294">
                  <a:extLst>
                    <a:ext uri="{9D8B030D-6E8A-4147-A177-3AD203B41FA5}">
                      <a16:colId xmlns:a16="http://schemas.microsoft.com/office/drawing/2014/main" val="1843793874"/>
                    </a:ext>
                  </a:extLst>
                </a:gridCol>
                <a:gridCol w="1157294">
                  <a:extLst>
                    <a:ext uri="{9D8B030D-6E8A-4147-A177-3AD203B41FA5}">
                      <a16:colId xmlns:a16="http://schemas.microsoft.com/office/drawing/2014/main" val="22758449"/>
                    </a:ext>
                  </a:extLst>
                </a:gridCol>
                <a:gridCol w="1157294">
                  <a:extLst>
                    <a:ext uri="{9D8B030D-6E8A-4147-A177-3AD203B41FA5}">
                      <a16:colId xmlns:a16="http://schemas.microsoft.com/office/drawing/2014/main" val="1742571580"/>
                    </a:ext>
                  </a:extLst>
                </a:gridCol>
                <a:gridCol w="1157294">
                  <a:extLst>
                    <a:ext uri="{9D8B030D-6E8A-4147-A177-3AD203B41FA5}">
                      <a16:colId xmlns:a16="http://schemas.microsoft.com/office/drawing/2014/main" val="4135130237"/>
                    </a:ext>
                  </a:extLst>
                </a:gridCol>
                <a:gridCol w="1157294">
                  <a:extLst>
                    <a:ext uri="{9D8B030D-6E8A-4147-A177-3AD203B41FA5}">
                      <a16:colId xmlns:a16="http://schemas.microsoft.com/office/drawing/2014/main" val="1360683320"/>
                    </a:ext>
                  </a:extLst>
                </a:gridCol>
                <a:gridCol w="1157294">
                  <a:extLst>
                    <a:ext uri="{9D8B030D-6E8A-4147-A177-3AD203B41FA5}">
                      <a16:colId xmlns:a16="http://schemas.microsoft.com/office/drawing/2014/main" val="3884333417"/>
                    </a:ext>
                  </a:extLst>
                </a:gridCol>
                <a:gridCol w="1157294">
                  <a:extLst>
                    <a:ext uri="{9D8B030D-6E8A-4147-A177-3AD203B41FA5}">
                      <a16:colId xmlns:a16="http://schemas.microsoft.com/office/drawing/2014/main" val="2132260438"/>
                    </a:ext>
                  </a:extLst>
                </a:gridCol>
                <a:gridCol w="1157294">
                  <a:extLst>
                    <a:ext uri="{9D8B030D-6E8A-4147-A177-3AD203B41FA5}">
                      <a16:colId xmlns:a16="http://schemas.microsoft.com/office/drawing/2014/main" val="949416508"/>
                    </a:ext>
                  </a:extLst>
                </a:gridCol>
                <a:gridCol w="1157294">
                  <a:extLst>
                    <a:ext uri="{9D8B030D-6E8A-4147-A177-3AD203B41FA5}">
                      <a16:colId xmlns:a16="http://schemas.microsoft.com/office/drawing/2014/main" val="3070613217"/>
                    </a:ext>
                  </a:extLst>
                </a:gridCol>
                <a:gridCol w="1157294">
                  <a:extLst>
                    <a:ext uri="{9D8B030D-6E8A-4147-A177-3AD203B41FA5}">
                      <a16:colId xmlns:a16="http://schemas.microsoft.com/office/drawing/2014/main" val="2267775671"/>
                    </a:ext>
                  </a:extLst>
                </a:gridCol>
              </a:tblGrid>
              <a:tr h="1070470">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1307690079"/>
                  </a:ext>
                </a:extLst>
              </a:tr>
              <a:tr h="880383">
                <a:tc>
                  <a:txBody>
                    <a:bodyPr/>
                    <a:lstStyle/>
                    <a:p>
                      <a:pPr marL="0" algn="ctr" defTabSz="914400" rtl="0" eaLnBrk="1" fontAlgn="b" latinLnBrk="0" hangingPunct="1"/>
                      <a:r>
                        <a:rPr lang="en-GB" sz="2800" kern="1200" dirty="0">
                          <a:solidFill>
                            <a:schemeClr val="dk1"/>
                          </a:solidFill>
                          <a:latin typeface="+mn-lt"/>
                          <a:ea typeface="+mn-ea"/>
                          <a:cs typeface="+mn-cs"/>
                        </a:rPr>
                        <a:t>41%</a:t>
                      </a:r>
                    </a:p>
                  </a:txBody>
                  <a:tcPr marL="7951" marR="7951" marT="7951" marB="0" anchor="ctr">
                    <a:solidFill>
                      <a:schemeClr val="bg2"/>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27%</a:t>
                      </a:r>
                    </a:p>
                  </a:txBody>
                  <a:tcPr marL="7951" marR="7951" marT="7951" marB="0" anchor="ctr">
                    <a:solidFill>
                      <a:srgbClr val="EE5E99">
                        <a:alpha val="89804"/>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26%</a:t>
                      </a:r>
                    </a:p>
                  </a:txBody>
                  <a:tcPr marL="7951" marR="7951" marT="7951" marB="0" anchor="ctr">
                    <a:solidFill>
                      <a:srgbClr val="EE5E99">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22%</a:t>
                      </a:r>
                    </a:p>
                  </a:txBody>
                  <a:tcPr marL="7951" marR="7951" marT="7951" marB="0" anchor="ctr">
                    <a:solidFill>
                      <a:srgbClr val="EE5E99">
                        <a:alpha val="6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20%</a:t>
                      </a:r>
                    </a:p>
                  </a:txBody>
                  <a:tcPr marL="7951" marR="7951" marT="7951" marB="0" anchor="ctr">
                    <a:solidFill>
                      <a:srgbClr val="EE5E99">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20%</a:t>
                      </a:r>
                    </a:p>
                  </a:txBody>
                  <a:tcPr marL="7951" marR="7951" marT="7951" marB="0" anchor="ctr">
                    <a:solidFill>
                      <a:srgbClr val="EE5E99">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16%</a:t>
                      </a:r>
                    </a:p>
                  </a:txBody>
                  <a:tcPr marL="7951" marR="7951" marT="7951" marB="0" anchor="ctr">
                    <a:solidFill>
                      <a:srgbClr val="EE5E99">
                        <a:alpha val="10196"/>
                      </a:srgbClr>
                    </a:solidFill>
                  </a:tcPr>
                </a:tc>
                <a:extLst>
                  <a:ext uri="{0D108BD9-81ED-4DB2-BD59-A6C34878D82A}">
                    <a16:rowId xmlns:a16="http://schemas.microsoft.com/office/drawing/2014/main" val="719135551"/>
                  </a:ext>
                </a:extLst>
              </a:tr>
              <a:tr h="880383">
                <a:tc>
                  <a:txBody>
                    <a:bodyPr/>
                    <a:lstStyle/>
                    <a:p>
                      <a:pPr algn="ctr"/>
                      <a:r>
                        <a:rPr lang="de-DE" sz="1400" dirty="0"/>
                        <a:t>Um etwas zu probieren, das es nur in diesem Lokal gibt </a:t>
                      </a:r>
                      <a:endParaRPr lang="en-GB" sz="1400" dirty="0"/>
                    </a:p>
                  </a:txBody>
                  <a:tcPr anchor="ctr">
                    <a:solidFill>
                      <a:schemeClr val="bg2"/>
                    </a:solidFill>
                  </a:tcPr>
                </a:tc>
                <a:tc>
                  <a:txBody>
                    <a:bodyPr/>
                    <a:lstStyle/>
                    <a:p>
                      <a:pPr algn="ctr"/>
                      <a:r>
                        <a:rPr lang="en-GB" sz="1400" dirty="0"/>
                        <a:t>Um </a:t>
                      </a:r>
                      <a:r>
                        <a:rPr lang="en-GB" sz="1400" dirty="0" err="1"/>
                        <a:t>zu</a:t>
                      </a:r>
                      <a:r>
                        <a:rPr lang="en-GB" sz="1400" dirty="0"/>
                        <a:t> </a:t>
                      </a:r>
                      <a:r>
                        <a:rPr lang="en-GB" sz="1400" dirty="0" err="1"/>
                        <a:t>feiern</a:t>
                      </a:r>
                      <a:endParaRPr lang="en-GB" sz="1400" dirty="0"/>
                    </a:p>
                  </a:txBody>
                  <a:tcPr anchor="ctr">
                    <a:solidFill>
                      <a:srgbClr val="EE5E99">
                        <a:alpha val="89804"/>
                      </a:srgbClr>
                    </a:solidFill>
                  </a:tcPr>
                </a:tc>
                <a:tc>
                  <a:txBody>
                    <a:bodyPr/>
                    <a:lstStyle/>
                    <a:p>
                      <a:pPr algn="ctr"/>
                      <a:r>
                        <a:rPr lang="de-DE" sz="1400" dirty="0"/>
                        <a:t>Um neue und seltene Zutaten zu probieren </a:t>
                      </a:r>
                      <a:endParaRPr lang="en-GB" sz="1400" dirty="0"/>
                    </a:p>
                  </a:txBody>
                  <a:tcPr anchor="ctr">
                    <a:solidFill>
                      <a:srgbClr val="EE5E99">
                        <a:alpha val="80000"/>
                      </a:srgbClr>
                    </a:solidFill>
                  </a:tcPr>
                </a:tc>
                <a:tc>
                  <a:txBody>
                    <a:bodyPr/>
                    <a:lstStyle/>
                    <a:p>
                      <a:pPr algn="ctr"/>
                      <a:r>
                        <a:rPr lang="de-DE" sz="1400" dirty="0"/>
                        <a:t>Um sich ein Luxus-Erlebnis zu gönnen</a:t>
                      </a:r>
                      <a:endParaRPr lang="en-GB" sz="1400" dirty="0"/>
                    </a:p>
                  </a:txBody>
                  <a:tcPr anchor="ctr">
                    <a:solidFill>
                      <a:srgbClr val="EE5E99">
                        <a:alpha val="60000"/>
                      </a:srgbClr>
                    </a:solidFill>
                  </a:tcPr>
                </a:tc>
                <a:tc>
                  <a:txBody>
                    <a:bodyPr/>
                    <a:lstStyle/>
                    <a:p>
                      <a:pPr algn="ctr"/>
                      <a:r>
                        <a:rPr lang="en-US" sz="1400" dirty="0"/>
                        <a:t>Für den Innovations-/</a:t>
                      </a:r>
                      <a:r>
                        <a:rPr lang="en-US" sz="1400" dirty="0" err="1"/>
                        <a:t>Spassfaktor</a:t>
                      </a:r>
                      <a:endParaRPr lang="en-GB" sz="1400" dirty="0"/>
                    </a:p>
                  </a:txBody>
                  <a:tcPr anchor="ctr">
                    <a:solidFill>
                      <a:srgbClr val="EE5E99">
                        <a:alpha val="40000"/>
                      </a:srgbClr>
                    </a:solidFill>
                  </a:tcPr>
                </a:tc>
                <a:tc>
                  <a:txBody>
                    <a:bodyPr/>
                    <a:lstStyle/>
                    <a:p>
                      <a:pPr algn="ctr"/>
                      <a:r>
                        <a:rPr lang="de-DE" sz="1400" dirty="0"/>
                        <a:t>Um ein Getränk zu genießen, das von einem professionellen Mixologen hergestellt wurde </a:t>
                      </a:r>
                      <a:endParaRPr lang="en-GB" sz="1400" dirty="0"/>
                    </a:p>
                  </a:txBody>
                  <a:tcPr anchor="ctr">
                    <a:solidFill>
                      <a:srgbClr val="EE5E99">
                        <a:alpha val="40000"/>
                      </a:srgbClr>
                    </a:solidFill>
                  </a:tcPr>
                </a:tc>
                <a:tc>
                  <a:txBody>
                    <a:bodyPr/>
                    <a:lstStyle/>
                    <a:p>
                      <a:pPr algn="ctr"/>
                      <a:r>
                        <a:rPr lang="de-DE" sz="1400" dirty="0"/>
                        <a:t>Als Begleitung zu einer Mahlzeit</a:t>
                      </a:r>
                      <a:endParaRPr lang="en-GB" sz="1400" dirty="0"/>
                    </a:p>
                  </a:txBody>
                  <a:tcPr anchor="ctr">
                    <a:solidFill>
                      <a:srgbClr val="EE5E99">
                        <a:alpha val="20000"/>
                      </a:srgbClr>
                    </a:solidFill>
                  </a:tcPr>
                </a:tc>
                <a:tc>
                  <a:txBody>
                    <a:bodyPr/>
                    <a:lstStyle/>
                    <a:p>
                      <a:pPr algn="ctr"/>
                      <a:r>
                        <a:rPr lang="de-DE" sz="1400" dirty="0"/>
                        <a:t>Eine kulturelle oder regionale Spezialität entdecken</a:t>
                      </a:r>
                      <a:endParaRPr lang="en-GB" sz="1400" dirty="0"/>
                    </a:p>
                  </a:txBody>
                  <a:tcPr anchor="ctr">
                    <a:solidFill>
                      <a:srgbClr val="EE5E99">
                        <a:alpha val="20000"/>
                      </a:srgbClr>
                    </a:solidFill>
                  </a:tcPr>
                </a:tc>
                <a:tc>
                  <a:txBody>
                    <a:bodyPr/>
                    <a:lstStyle/>
                    <a:p>
                      <a:pPr algn="ctr"/>
                      <a:r>
                        <a:rPr lang="en-GB" sz="1400" dirty="0" err="1"/>
                        <a:t>Aufgrund</a:t>
                      </a:r>
                      <a:r>
                        <a:rPr lang="en-GB" sz="1400" dirty="0"/>
                        <a:t> von </a:t>
                      </a:r>
                      <a:r>
                        <a:rPr lang="en-GB" sz="1400" dirty="0" err="1"/>
                        <a:t>Personalempfehlungen</a:t>
                      </a:r>
                      <a:endParaRPr lang="en-GB" sz="1400" dirty="0"/>
                    </a:p>
                  </a:txBody>
                  <a:tcPr anchor="ctr">
                    <a:solidFill>
                      <a:srgbClr val="EE5E99">
                        <a:alpha val="20000"/>
                      </a:srgbClr>
                    </a:solidFill>
                  </a:tcPr>
                </a:tc>
                <a:tc>
                  <a:txBody>
                    <a:bodyPr/>
                    <a:lstStyle/>
                    <a:p>
                      <a:pPr algn="ctr"/>
                      <a:r>
                        <a:rPr lang="de-DE" sz="1400" dirty="0"/>
                        <a:t>Um sie mit Freunden zu teilen</a:t>
                      </a:r>
                      <a:endParaRPr lang="en-GB" sz="1400" dirty="0"/>
                    </a:p>
                  </a:txBody>
                  <a:tcPr anchor="ctr">
                    <a:solidFill>
                      <a:srgbClr val="EE5E99">
                        <a:alpha val="10196"/>
                      </a:srgbClr>
                    </a:solidFill>
                  </a:tcPr>
                </a:tc>
                <a:extLst>
                  <a:ext uri="{0D108BD9-81ED-4DB2-BD59-A6C34878D82A}">
                    <a16:rowId xmlns:a16="http://schemas.microsoft.com/office/drawing/2014/main" val="2638410035"/>
                  </a:ext>
                </a:extLst>
              </a:tr>
            </a:tbl>
          </a:graphicData>
        </a:graphic>
      </p:graphicFrame>
      <p:pic>
        <p:nvPicPr>
          <p:cNvPr id="4" name="Picture 3">
            <a:extLst>
              <a:ext uri="{FF2B5EF4-FFF2-40B4-BE49-F238E27FC236}">
                <a16:creationId xmlns:a16="http://schemas.microsoft.com/office/drawing/2014/main" id="{E2992B2A-D867-0B11-2D6F-5DD678F507B1}"/>
              </a:ext>
            </a:extLst>
          </p:cNvPr>
          <p:cNvPicPr>
            <a:picLocks noChangeAspect="1"/>
          </p:cNvPicPr>
          <p:nvPr/>
        </p:nvPicPr>
        <p:blipFill>
          <a:blip r:embed="rId2"/>
          <a:stretch>
            <a:fillRect/>
          </a:stretch>
        </p:blipFill>
        <p:spPr>
          <a:xfrm>
            <a:off x="10896177" y="2107679"/>
            <a:ext cx="723331" cy="723331"/>
          </a:xfrm>
          <a:prstGeom prst="rect">
            <a:avLst/>
          </a:prstGeom>
        </p:spPr>
      </p:pic>
      <p:pic>
        <p:nvPicPr>
          <p:cNvPr id="9" name="Picture 8">
            <a:extLst>
              <a:ext uri="{FF2B5EF4-FFF2-40B4-BE49-F238E27FC236}">
                <a16:creationId xmlns:a16="http://schemas.microsoft.com/office/drawing/2014/main" id="{6BF389AB-9F8D-60A8-DAE9-9E3CD0066641}"/>
              </a:ext>
            </a:extLst>
          </p:cNvPr>
          <p:cNvPicPr>
            <a:picLocks noChangeAspect="1"/>
          </p:cNvPicPr>
          <p:nvPr/>
        </p:nvPicPr>
        <p:blipFill>
          <a:blip r:embed="rId3"/>
          <a:stretch>
            <a:fillRect/>
          </a:stretch>
        </p:blipFill>
        <p:spPr>
          <a:xfrm>
            <a:off x="452612" y="1920224"/>
            <a:ext cx="1053978" cy="1053978"/>
          </a:xfrm>
          <a:prstGeom prst="rect">
            <a:avLst/>
          </a:prstGeom>
        </p:spPr>
      </p:pic>
      <p:pic>
        <p:nvPicPr>
          <p:cNvPr id="14" name="Picture 13">
            <a:extLst>
              <a:ext uri="{FF2B5EF4-FFF2-40B4-BE49-F238E27FC236}">
                <a16:creationId xmlns:a16="http://schemas.microsoft.com/office/drawing/2014/main" id="{B525B478-02B9-DA44-FE76-3E0DCE6817A7}"/>
              </a:ext>
            </a:extLst>
          </p:cNvPr>
          <p:cNvPicPr>
            <a:picLocks noChangeAspect="1"/>
          </p:cNvPicPr>
          <p:nvPr/>
        </p:nvPicPr>
        <p:blipFill>
          <a:blip r:embed="rId4"/>
          <a:stretch>
            <a:fillRect/>
          </a:stretch>
        </p:blipFill>
        <p:spPr>
          <a:xfrm>
            <a:off x="9739692" y="2009872"/>
            <a:ext cx="846161" cy="846161"/>
          </a:xfrm>
          <a:prstGeom prst="rect">
            <a:avLst/>
          </a:prstGeom>
        </p:spPr>
      </p:pic>
      <p:pic>
        <p:nvPicPr>
          <p:cNvPr id="16" name="Picture 15">
            <a:extLst>
              <a:ext uri="{FF2B5EF4-FFF2-40B4-BE49-F238E27FC236}">
                <a16:creationId xmlns:a16="http://schemas.microsoft.com/office/drawing/2014/main" id="{7C784063-A119-0A92-9886-E32713388078}"/>
              </a:ext>
            </a:extLst>
          </p:cNvPr>
          <p:cNvPicPr>
            <a:picLocks noChangeAspect="1"/>
          </p:cNvPicPr>
          <p:nvPr/>
        </p:nvPicPr>
        <p:blipFill>
          <a:blip r:embed="rId5"/>
          <a:stretch>
            <a:fillRect/>
          </a:stretch>
        </p:blipFill>
        <p:spPr>
          <a:xfrm>
            <a:off x="2883228" y="2097541"/>
            <a:ext cx="756313" cy="756313"/>
          </a:xfrm>
          <a:prstGeom prst="rect">
            <a:avLst/>
          </a:prstGeom>
        </p:spPr>
      </p:pic>
      <p:pic>
        <p:nvPicPr>
          <p:cNvPr id="19" name="Picture 18">
            <a:extLst>
              <a:ext uri="{FF2B5EF4-FFF2-40B4-BE49-F238E27FC236}">
                <a16:creationId xmlns:a16="http://schemas.microsoft.com/office/drawing/2014/main" id="{02CDE707-97A2-7530-40C5-A708AE7F65D3}"/>
              </a:ext>
            </a:extLst>
          </p:cNvPr>
          <p:cNvPicPr>
            <a:picLocks noChangeAspect="1"/>
          </p:cNvPicPr>
          <p:nvPr/>
        </p:nvPicPr>
        <p:blipFill>
          <a:blip r:embed="rId6"/>
          <a:stretch>
            <a:fillRect/>
          </a:stretch>
        </p:blipFill>
        <p:spPr>
          <a:xfrm>
            <a:off x="1770470" y="2076893"/>
            <a:ext cx="778461" cy="778461"/>
          </a:xfrm>
          <a:prstGeom prst="rect">
            <a:avLst/>
          </a:prstGeom>
        </p:spPr>
      </p:pic>
      <p:pic>
        <p:nvPicPr>
          <p:cNvPr id="23" name="Picture 22">
            <a:extLst>
              <a:ext uri="{FF2B5EF4-FFF2-40B4-BE49-F238E27FC236}">
                <a16:creationId xmlns:a16="http://schemas.microsoft.com/office/drawing/2014/main" id="{B463386C-05ED-DE12-5518-6EE785026EDA}"/>
              </a:ext>
            </a:extLst>
          </p:cNvPr>
          <p:cNvPicPr>
            <a:picLocks noChangeAspect="1"/>
          </p:cNvPicPr>
          <p:nvPr/>
        </p:nvPicPr>
        <p:blipFill>
          <a:blip r:embed="rId7"/>
          <a:stretch>
            <a:fillRect/>
          </a:stretch>
        </p:blipFill>
        <p:spPr>
          <a:xfrm>
            <a:off x="8628088" y="2113105"/>
            <a:ext cx="778461" cy="778461"/>
          </a:xfrm>
          <a:prstGeom prst="rect">
            <a:avLst/>
          </a:prstGeom>
        </p:spPr>
      </p:pic>
      <p:pic>
        <p:nvPicPr>
          <p:cNvPr id="27" name="Picture 26">
            <a:extLst>
              <a:ext uri="{FF2B5EF4-FFF2-40B4-BE49-F238E27FC236}">
                <a16:creationId xmlns:a16="http://schemas.microsoft.com/office/drawing/2014/main" id="{EE5C371E-9526-E149-8222-C485934A4736}"/>
              </a:ext>
            </a:extLst>
          </p:cNvPr>
          <p:cNvPicPr>
            <a:picLocks noChangeAspect="1"/>
          </p:cNvPicPr>
          <p:nvPr/>
        </p:nvPicPr>
        <p:blipFill>
          <a:blip r:embed="rId8"/>
          <a:stretch>
            <a:fillRect/>
          </a:stretch>
        </p:blipFill>
        <p:spPr>
          <a:xfrm>
            <a:off x="5175665" y="2092900"/>
            <a:ext cx="778461" cy="778461"/>
          </a:xfrm>
          <a:prstGeom prst="rect">
            <a:avLst/>
          </a:prstGeom>
        </p:spPr>
      </p:pic>
      <p:pic>
        <p:nvPicPr>
          <p:cNvPr id="31" name="Picture 30">
            <a:extLst>
              <a:ext uri="{FF2B5EF4-FFF2-40B4-BE49-F238E27FC236}">
                <a16:creationId xmlns:a16="http://schemas.microsoft.com/office/drawing/2014/main" id="{A1F71F8E-FFAF-B98B-AD79-80C111D0AA88}"/>
              </a:ext>
            </a:extLst>
          </p:cNvPr>
          <p:cNvPicPr>
            <a:picLocks noChangeAspect="1"/>
          </p:cNvPicPr>
          <p:nvPr/>
        </p:nvPicPr>
        <p:blipFill>
          <a:blip r:embed="rId9"/>
          <a:stretch>
            <a:fillRect/>
          </a:stretch>
        </p:blipFill>
        <p:spPr>
          <a:xfrm>
            <a:off x="6282577" y="2069718"/>
            <a:ext cx="791570" cy="791570"/>
          </a:xfrm>
          <a:prstGeom prst="rect">
            <a:avLst/>
          </a:prstGeom>
        </p:spPr>
      </p:pic>
      <p:pic>
        <p:nvPicPr>
          <p:cNvPr id="5" name="Picture 4">
            <a:extLst>
              <a:ext uri="{FF2B5EF4-FFF2-40B4-BE49-F238E27FC236}">
                <a16:creationId xmlns:a16="http://schemas.microsoft.com/office/drawing/2014/main" id="{9850C487-75F8-89EF-6B81-B4DEC9A88029}"/>
              </a:ext>
            </a:extLst>
          </p:cNvPr>
          <p:cNvPicPr>
            <a:picLocks noChangeAspect="1"/>
          </p:cNvPicPr>
          <p:nvPr/>
        </p:nvPicPr>
        <p:blipFill>
          <a:blip r:embed="rId10"/>
          <a:stretch>
            <a:fillRect/>
          </a:stretch>
        </p:blipFill>
        <p:spPr>
          <a:xfrm>
            <a:off x="7464451" y="2046173"/>
            <a:ext cx="805006" cy="805006"/>
          </a:xfrm>
          <a:prstGeom prst="rect">
            <a:avLst/>
          </a:prstGeom>
        </p:spPr>
      </p:pic>
      <p:pic>
        <p:nvPicPr>
          <p:cNvPr id="10" name="Picture 9">
            <a:extLst>
              <a:ext uri="{FF2B5EF4-FFF2-40B4-BE49-F238E27FC236}">
                <a16:creationId xmlns:a16="http://schemas.microsoft.com/office/drawing/2014/main" id="{49EA9E11-923D-F35E-4C27-EF2E0E82CADC}"/>
              </a:ext>
            </a:extLst>
          </p:cNvPr>
          <p:cNvPicPr>
            <a:picLocks noChangeAspect="1"/>
          </p:cNvPicPr>
          <p:nvPr/>
        </p:nvPicPr>
        <p:blipFill>
          <a:blip r:embed="rId11"/>
          <a:stretch>
            <a:fillRect/>
          </a:stretch>
        </p:blipFill>
        <p:spPr>
          <a:xfrm>
            <a:off x="3944551" y="1913135"/>
            <a:ext cx="941560" cy="941560"/>
          </a:xfrm>
          <a:prstGeom prst="rect">
            <a:avLst/>
          </a:prstGeom>
        </p:spPr>
      </p:pic>
      <p:sp>
        <p:nvSpPr>
          <p:cNvPr id="8" name="TextBox 7">
            <a:extLst>
              <a:ext uri="{FF2B5EF4-FFF2-40B4-BE49-F238E27FC236}">
                <a16:creationId xmlns:a16="http://schemas.microsoft.com/office/drawing/2014/main" id="{B94AD311-EDE8-21D3-98AD-42C676AED8F4}"/>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3360509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182028" y="6440601"/>
            <a:ext cx="5070729"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747</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20" name="TextBox 19">
            <a:extLst>
              <a:ext uri="{FF2B5EF4-FFF2-40B4-BE49-F238E27FC236}">
                <a16:creationId xmlns:a16="http://schemas.microsoft.com/office/drawing/2014/main" id="{E557B067-A381-70E9-A69E-0447B989C7AB}"/>
              </a:ext>
            </a:extLst>
          </p:cNvPr>
          <p:cNvSpPr txBox="1"/>
          <p:nvPr/>
        </p:nvSpPr>
        <p:spPr>
          <a:xfrm>
            <a:off x="1084608" y="534368"/>
            <a:ext cx="995009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WAS WÜRDE SIE DAZU BEWEGEN, EINEN SIGNATUR-COCKTAIL ZU KAUFEN?</a:t>
            </a:r>
            <a:endParaRPr kumimoji="0" lang="en-GB" sz="2400" b="1" i="0" u="none" strike="noStrike" kern="0" cap="none" spc="0" normalizeH="0" baseline="0" noProof="0" dirty="0">
              <a:ln>
                <a:noFill/>
              </a:ln>
              <a:solidFill>
                <a:srgbClr val="414041"/>
              </a:solidFill>
              <a:effectLst/>
              <a:uLnTx/>
              <a:uFillTx/>
              <a:latin typeface="HK Grotesk SemiBold (Headings)"/>
            </a:endParaRPr>
          </a:p>
        </p:txBody>
      </p:sp>
      <p:graphicFrame>
        <p:nvGraphicFramePr>
          <p:cNvPr id="2" name="Table 1">
            <a:extLst>
              <a:ext uri="{FF2B5EF4-FFF2-40B4-BE49-F238E27FC236}">
                <a16:creationId xmlns:a16="http://schemas.microsoft.com/office/drawing/2014/main" id="{CB82EA71-CE93-B4F0-A88E-9EAE811EEA89}"/>
              </a:ext>
            </a:extLst>
          </p:cNvPr>
          <p:cNvGraphicFramePr>
            <a:graphicFrameLocks noGrp="1"/>
          </p:cNvGraphicFramePr>
          <p:nvPr>
            <p:extLst>
              <p:ext uri="{D42A27DB-BD31-4B8C-83A1-F6EECF244321}">
                <p14:modId xmlns:p14="http://schemas.microsoft.com/office/powerpoint/2010/main" val="3885123142"/>
              </p:ext>
            </p:extLst>
          </p:nvPr>
        </p:nvGraphicFramePr>
        <p:xfrm>
          <a:off x="330506" y="1888375"/>
          <a:ext cx="11572940" cy="3024003"/>
        </p:xfrm>
        <a:graphic>
          <a:graphicData uri="http://schemas.openxmlformats.org/drawingml/2006/table">
            <a:tbl>
              <a:tblPr firstRow="1" bandRow="1">
                <a:solidFill>
                  <a:srgbClr val="FBF8E9"/>
                </a:solidFill>
                <a:tableStyleId>{5C22544A-7EE6-4342-B048-85BDC9FD1C3A}</a:tableStyleId>
              </a:tblPr>
              <a:tblGrid>
                <a:gridCol w="1136155">
                  <a:extLst>
                    <a:ext uri="{9D8B030D-6E8A-4147-A177-3AD203B41FA5}">
                      <a16:colId xmlns:a16="http://schemas.microsoft.com/office/drawing/2014/main" val="1843793874"/>
                    </a:ext>
                  </a:extLst>
                </a:gridCol>
                <a:gridCol w="1178433">
                  <a:extLst>
                    <a:ext uri="{9D8B030D-6E8A-4147-A177-3AD203B41FA5}">
                      <a16:colId xmlns:a16="http://schemas.microsoft.com/office/drawing/2014/main" val="22758449"/>
                    </a:ext>
                  </a:extLst>
                </a:gridCol>
                <a:gridCol w="1157294">
                  <a:extLst>
                    <a:ext uri="{9D8B030D-6E8A-4147-A177-3AD203B41FA5}">
                      <a16:colId xmlns:a16="http://schemas.microsoft.com/office/drawing/2014/main" val="1742571580"/>
                    </a:ext>
                  </a:extLst>
                </a:gridCol>
                <a:gridCol w="1157294">
                  <a:extLst>
                    <a:ext uri="{9D8B030D-6E8A-4147-A177-3AD203B41FA5}">
                      <a16:colId xmlns:a16="http://schemas.microsoft.com/office/drawing/2014/main" val="4135130237"/>
                    </a:ext>
                  </a:extLst>
                </a:gridCol>
                <a:gridCol w="1157294">
                  <a:extLst>
                    <a:ext uri="{9D8B030D-6E8A-4147-A177-3AD203B41FA5}">
                      <a16:colId xmlns:a16="http://schemas.microsoft.com/office/drawing/2014/main" val="1360683320"/>
                    </a:ext>
                  </a:extLst>
                </a:gridCol>
                <a:gridCol w="1157294">
                  <a:extLst>
                    <a:ext uri="{9D8B030D-6E8A-4147-A177-3AD203B41FA5}">
                      <a16:colId xmlns:a16="http://schemas.microsoft.com/office/drawing/2014/main" val="3884333417"/>
                    </a:ext>
                  </a:extLst>
                </a:gridCol>
                <a:gridCol w="1157294">
                  <a:extLst>
                    <a:ext uri="{9D8B030D-6E8A-4147-A177-3AD203B41FA5}">
                      <a16:colId xmlns:a16="http://schemas.microsoft.com/office/drawing/2014/main" val="2132260438"/>
                    </a:ext>
                  </a:extLst>
                </a:gridCol>
                <a:gridCol w="1228484">
                  <a:extLst>
                    <a:ext uri="{9D8B030D-6E8A-4147-A177-3AD203B41FA5}">
                      <a16:colId xmlns:a16="http://schemas.microsoft.com/office/drawing/2014/main" val="949416508"/>
                    </a:ext>
                  </a:extLst>
                </a:gridCol>
                <a:gridCol w="1086104">
                  <a:extLst>
                    <a:ext uri="{9D8B030D-6E8A-4147-A177-3AD203B41FA5}">
                      <a16:colId xmlns:a16="http://schemas.microsoft.com/office/drawing/2014/main" val="3070613217"/>
                    </a:ext>
                  </a:extLst>
                </a:gridCol>
                <a:gridCol w="1157294">
                  <a:extLst>
                    <a:ext uri="{9D8B030D-6E8A-4147-A177-3AD203B41FA5}">
                      <a16:colId xmlns:a16="http://schemas.microsoft.com/office/drawing/2014/main" val="2267775671"/>
                    </a:ext>
                  </a:extLst>
                </a:gridCol>
              </a:tblGrid>
              <a:tr h="107047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7690079"/>
                  </a:ext>
                </a:extLst>
              </a:tr>
              <a:tr h="880383">
                <a:tc>
                  <a:txBody>
                    <a:bodyPr/>
                    <a:lstStyle/>
                    <a:p>
                      <a:pPr marL="0" algn="ctr" defTabSz="914400" rtl="0" eaLnBrk="1" fontAlgn="b" latinLnBrk="0" hangingPunct="1"/>
                      <a:r>
                        <a:rPr lang="en-GB" sz="2800" kern="1200" dirty="0">
                          <a:solidFill>
                            <a:schemeClr val="dk1"/>
                          </a:solidFill>
                          <a:latin typeface="+mn-lt"/>
                          <a:ea typeface="+mn-ea"/>
                          <a:cs typeface="+mn-cs"/>
                        </a:rPr>
                        <a:t>27%</a:t>
                      </a:r>
                    </a:p>
                  </a:txBody>
                  <a:tcPr marL="7951" marR="7951" marT="7951" marB="0" anchor="ctr">
                    <a:lnT w="12700" cap="flat" cmpd="sng" algn="ctr">
                      <a:noFill/>
                      <a:prstDash val="solid"/>
                      <a:round/>
                      <a:headEnd type="none" w="med" len="med"/>
                      <a:tailEnd type="none" w="med" len="med"/>
                    </a:lnT>
                    <a:solidFill>
                      <a:schemeClr val="accent4"/>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24%</a:t>
                      </a:r>
                    </a:p>
                  </a:txBody>
                  <a:tcPr marL="7951" marR="7951" marT="7951" marB="0" anchor="ctr">
                    <a:lnT w="12700" cap="flat" cmpd="sng" algn="ctr">
                      <a:noFill/>
                      <a:prstDash val="solid"/>
                      <a:round/>
                      <a:headEnd type="none" w="med" len="med"/>
                      <a:tailEnd type="none" w="med" len="med"/>
                    </a:lnT>
                    <a:solidFill>
                      <a:srgbClr val="59A946">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24%</a:t>
                      </a:r>
                    </a:p>
                  </a:txBody>
                  <a:tcPr marL="7951" marR="7951" marT="7951" marB="0" anchor="ctr">
                    <a:lnT w="12700" cap="flat" cmpd="sng" algn="ctr">
                      <a:noFill/>
                      <a:prstDash val="solid"/>
                      <a:round/>
                      <a:headEnd type="none" w="med" len="med"/>
                      <a:tailEnd type="none" w="med" len="med"/>
                    </a:lnT>
                    <a:solidFill>
                      <a:srgbClr val="59A946">
                        <a:alpha val="8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23%</a:t>
                      </a:r>
                    </a:p>
                  </a:txBody>
                  <a:tcPr marL="7951" marR="7951" marT="7951" marB="0" anchor="ctr">
                    <a:lnT w="12700" cap="flat" cmpd="sng" algn="ctr">
                      <a:noFill/>
                      <a:prstDash val="solid"/>
                      <a:round/>
                      <a:headEnd type="none" w="med" len="med"/>
                      <a:tailEnd type="none" w="med" len="med"/>
                    </a:lnT>
                    <a:solidFill>
                      <a:srgbClr val="59A946">
                        <a:alpha val="6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22%</a:t>
                      </a:r>
                    </a:p>
                  </a:txBody>
                  <a:tcPr marL="7951" marR="7951" marT="7951" marB="0" anchor="ctr">
                    <a:lnT w="12700" cap="flat" cmpd="sng" algn="ctr">
                      <a:noFill/>
                      <a:prstDash val="solid"/>
                      <a:round/>
                      <a:headEnd type="none" w="med" len="med"/>
                      <a:tailEnd type="none" w="med" len="med"/>
                    </a:lnT>
                    <a:solidFill>
                      <a:srgbClr val="59A946">
                        <a:alpha val="50196"/>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21%</a:t>
                      </a:r>
                    </a:p>
                  </a:txBody>
                  <a:tcPr marL="7951" marR="7951" marT="7951" marB="0" anchor="ctr">
                    <a:lnT w="12700" cap="flat" cmpd="sng" algn="ctr">
                      <a:noFill/>
                      <a:prstDash val="solid"/>
                      <a:round/>
                      <a:headEnd type="none" w="med" len="med"/>
                      <a:tailEnd type="none" w="med" len="med"/>
                    </a:lnT>
                    <a:solidFill>
                      <a:srgbClr val="59A946">
                        <a:alpha val="4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18%</a:t>
                      </a:r>
                    </a:p>
                  </a:txBody>
                  <a:tcPr marL="7951" marR="7951" marT="7951" marB="0" anchor="ctr">
                    <a:lnT w="12700" cap="flat" cmpd="sng" algn="ctr">
                      <a:noFill/>
                      <a:prstDash val="solid"/>
                      <a:round/>
                      <a:headEnd type="none" w="med" len="med"/>
                      <a:tailEnd type="none" w="med" len="med"/>
                    </a:lnT>
                    <a:solidFill>
                      <a:srgbClr val="59A946">
                        <a:alpha val="20000"/>
                      </a:srgbClr>
                    </a:solidFill>
                  </a:tcPr>
                </a:tc>
                <a:tc>
                  <a:txBody>
                    <a:bodyPr/>
                    <a:lstStyle/>
                    <a:p>
                      <a:pPr marL="0" algn="ctr" defTabSz="914400" rtl="0" eaLnBrk="1" fontAlgn="b" latinLnBrk="0" hangingPunct="1"/>
                      <a:r>
                        <a:rPr lang="en-GB" sz="2800" kern="1200" dirty="0">
                          <a:solidFill>
                            <a:schemeClr val="dk1"/>
                          </a:solidFill>
                          <a:latin typeface="+mn-lt"/>
                          <a:ea typeface="+mn-ea"/>
                          <a:cs typeface="+mn-cs"/>
                        </a:rPr>
                        <a:t>18%</a:t>
                      </a:r>
                    </a:p>
                  </a:txBody>
                  <a:tcPr marL="7951" marR="7951" marT="7951" marB="0" anchor="ctr">
                    <a:lnT w="12700" cap="flat" cmpd="sng" algn="ctr">
                      <a:noFill/>
                      <a:prstDash val="solid"/>
                      <a:round/>
                      <a:headEnd type="none" w="med" len="med"/>
                      <a:tailEnd type="none" w="med" len="med"/>
                    </a:lnT>
                    <a:solidFill>
                      <a:srgbClr val="59A946">
                        <a:alpha val="20000"/>
                      </a:srgbClr>
                    </a:solidFill>
                  </a:tcPr>
                </a:tc>
                <a:extLst>
                  <a:ext uri="{0D108BD9-81ED-4DB2-BD59-A6C34878D82A}">
                    <a16:rowId xmlns:a16="http://schemas.microsoft.com/office/drawing/2014/main" val="719135551"/>
                  </a:ext>
                </a:extLst>
              </a:tr>
              <a:tr h="880383">
                <a:tc>
                  <a:txBody>
                    <a:bodyPr/>
                    <a:lstStyle/>
                    <a:p>
                      <a:pPr marL="0" algn="ctr" defTabSz="914400" rtl="0" eaLnBrk="1" fontAlgn="b" latinLnBrk="0" hangingPunct="1"/>
                      <a:r>
                        <a:rPr lang="de-DE" sz="1400" kern="1200" dirty="0">
                          <a:solidFill>
                            <a:schemeClr val="dk1"/>
                          </a:solidFill>
                          <a:latin typeface="+mn-lt"/>
                          <a:ea typeface="+mn-ea"/>
                          <a:cs typeface="+mn-cs"/>
                        </a:rPr>
                        <a:t>Bilder des Getränks auf der Menükarte</a:t>
                      </a:r>
                    </a:p>
                  </a:txBody>
                  <a:tcPr marL="6350" marR="6350" marT="6350" marB="0" anchor="ctr">
                    <a:solidFill>
                      <a:schemeClr val="accent4"/>
                    </a:solidFill>
                  </a:tcPr>
                </a:tc>
                <a:tc>
                  <a:txBody>
                    <a:bodyPr/>
                    <a:lstStyle/>
                    <a:p>
                      <a:pPr marL="0" algn="ctr" defTabSz="914400" rtl="0" eaLnBrk="1" fontAlgn="b" latinLnBrk="0" hangingPunct="1"/>
                      <a:r>
                        <a:rPr lang="de-DE" sz="1400" kern="1200" dirty="0">
                          <a:solidFill>
                            <a:schemeClr val="dk1"/>
                          </a:solidFill>
                          <a:latin typeface="+mn-lt"/>
                          <a:ea typeface="+mn-ea"/>
                          <a:cs typeface="+mn-cs"/>
                        </a:rPr>
                        <a:t>Deutlichere Beschreibungen des Getränks auf der Menükarte </a:t>
                      </a:r>
                    </a:p>
                  </a:txBody>
                  <a:tcPr marL="6350" marR="6350" marT="6350" marB="0" anchor="ctr">
                    <a:solidFill>
                      <a:srgbClr val="59A946">
                        <a:alpha val="80000"/>
                      </a:srgbClr>
                    </a:solidFill>
                  </a:tcPr>
                </a:tc>
                <a:tc>
                  <a:txBody>
                    <a:bodyPr/>
                    <a:lstStyle/>
                    <a:p>
                      <a:pPr marL="0" algn="ctr" defTabSz="914400" rtl="0" eaLnBrk="1" fontAlgn="b" latinLnBrk="0" hangingPunct="1"/>
                      <a:r>
                        <a:rPr lang="en-GB" sz="1400" kern="1200" dirty="0">
                          <a:solidFill>
                            <a:schemeClr val="dk1"/>
                          </a:solidFill>
                          <a:latin typeface="+mn-lt"/>
                          <a:ea typeface="+mn-ea"/>
                          <a:cs typeface="+mn-cs"/>
                        </a:rPr>
                        <a:t>Mehr </a:t>
                      </a:r>
                      <a:r>
                        <a:rPr lang="en-GB" sz="1400" kern="1200" dirty="0" err="1">
                          <a:solidFill>
                            <a:schemeClr val="dk1"/>
                          </a:solidFill>
                          <a:latin typeface="+mn-lt"/>
                          <a:ea typeface="+mn-ea"/>
                          <a:cs typeface="+mn-cs"/>
                        </a:rPr>
                        <a:t>Geschmacks-optionen</a:t>
                      </a:r>
                      <a:r>
                        <a:rPr lang="en-GB" sz="1400" kern="1200" dirty="0">
                          <a:solidFill>
                            <a:schemeClr val="dk1"/>
                          </a:solidFill>
                          <a:latin typeface="+mn-lt"/>
                          <a:ea typeface="+mn-ea"/>
                          <a:cs typeface="+mn-cs"/>
                        </a:rPr>
                        <a:t> </a:t>
                      </a:r>
                    </a:p>
                  </a:txBody>
                  <a:tcPr marL="6350" marR="6350" marT="6350" marB="0" anchor="ctr">
                    <a:solidFill>
                      <a:srgbClr val="59A946">
                        <a:alpha val="80000"/>
                      </a:srgbClr>
                    </a:solidFill>
                  </a:tcPr>
                </a:tc>
                <a:tc>
                  <a:txBody>
                    <a:bodyPr/>
                    <a:lstStyle/>
                    <a:p>
                      <a:pPr marL="0" algn="ctr" defTabSz="914400" rtl="0" eaLnBrk="1" latinLnBrk="0" hangingPunct="1"/>
                      <a:r>
                        <a:rPr lang="en-GB" sz="1400" kern="1200" dirty="0" err="1">
                          <a:solidFill>
                            <a:schemeClr val="dk1"/>
                          </a:solidFill>
                          <a:latin typeface="+mn-lt"/>
                          <a:ea typeface="+mn-ea"/>
                          <a:cs typeface="+mn-cs"/>
                        </a:rPr>
                        <a:t>Saisonale</a:t>
                      </a:r>
                      <a:r>
                        <a:rPr lang="en-GB" sz="1400" kern="1200" dirty="0">
                          <a:solidFill>
                            <a:schemeClr val="dk1"/>
                          </a:solidFill>
                          <a:latin typeface="+mn-lt"/>
                          <a:ea typeface="+mn-ea"/>
                          <a:cs typeface="+mn-cs"/>
                        </a:rPr>
                        <a:t> </a:t>
                      </a:r>
                      <a:r>
                        <a:rPr lang="en-GB" sz="1400" kern="1200" dirty="0" err="1">
                          <a:solidFill>
                            <a:schemeClr val="dk1"/>
                          </a:solidFill>
                          <a:latin typeface="+mn-lt"/>
                          <a:ea typeface="+mn-ea"/>
                          <a:cs typeface="+mn-cs"/>
                        </a:rPr>
                        <a:t>Angebote</a:t>
                      </a:r>
                      <a:r>
                        <a:rPr lang="en-GB" sz="1400" kern="1200" dirty="0">
                          <a:solidFill>
                            <a:schemeClr val="dk1"/>
                          </a:solidFill>
                          <a:latin typeface="+mn-lt"/>
                          <a:ea typeface="+mn-ea"/>
                          <a:cs typeface="+mn-cs"/>
                        </a:rPr>
                        <a:t> </a:t>
                      </a:r>
                    </a:p>
                  </a:txBody>
                  <a:tcPr anchor="ctr">
                    <a:solidFill>
                      <a:srgbClr val="59A946">
                        <a:alpha val="60000"/>
                      </a:srgbClr>
                    </a:solidFill>
                  </a:tcPr>
                </a:tc>
                <a:tc>
                  <a:txBody>
                    <a:bodyPr/>
                    <a:lstStyle/>
                    <a:p>
                      <a:pPr marL="0" algn="ctr" defTabSz="914400" rtl="0" eaLnBrk="1" fontAlgn="b" latinLnBrk="0" hangingPunct="1"/>
                      <a:r>
                        <a:rPr lang="en-GB" sz="1400" kern="1200" dirty="0" err="1">
                          <a:solidFill>
                            <a:schemeClr val="dk1"/>
                          </a:solidFill>
                          <a:latin typeface="+mn-lt"/>
                          <a:ea typeface="+mn-ea"/>
                          <a:cs typeface="+mn-cs"/>
                        </a:rPr>
                        <a:t>Bessere</a:t>
                      </a:r>
                      <a:r>
                        <a:rPr lang="en-GB" sz="1400" kern="1200" dirty="0">
                          <a:solidFill>
                            <a:schemeClr val="dk1"/>
                          </a:solidFill>
                          <a:latin typeface="+mn-lt"/>
                          <a:ea typeface="+mn-ea"/>
                          <a:cs typeface="+mn-cs"/>
                        </a:rPr>
                        <a:t> </a:t>
                      </a:r>
                      <a:r>
                        <a:rPr lang="en-GB" sz="1400" kern="1200" dirty="0" err="1">
                          <a:solidFill>
                            <a:schemeClr val="dk1"/>
                          </a:solidFill>
                          <a:latin typeface="+mn-lt"/>
                          <a:ea typeface="+mn-ea"/>
                          <a:cs typeface="+mn-cs"/>
                        </a:rPr>
                        <a:t>Preisgestaltung</a:t>
                      </a:r>
                      <a:r>
                        <a:rPr lang="en-GB" sz="1400" kern="1200" dirty="0">
                          <a:solidFill>
                            <a:schemeClr val="dk1"/>
                          </a:solidFill>
                          <a:latin typeface="+mn-lt"/>
                          <a:ea typeface="+mn-ea"/>
                          <a:cs typeface="+mn-cs"/>
                        </a:rPr>
                        <a:t>/</a:t>
                      </a:r>
                      <a:r>
                        <a:rPr lang="en-GB" sz="1400" kern="1200" dirty="0" err="1">
                          <a:solidFill>
                            <a:schemeClr val="dk1"/>
                          </a:solidFill>
                          <a:latin typeface="+mn-lt"/>
                          <a:ea typeface="+mn-ea"/>
                          <a:cs typeface="+mn-cs"/>
                        </a:rPr>
                        <a:t>Promotionen</a:t>
                      </a:r>
                      <a:endParaRPr lang="en-GB" sz="1400" kern="1200" dirty="0">
                        <a:solidFill>
                          <a:schemeClr val="dk1"/>
                        </a:solidFill>
                        <a:latin typeface="+mn-lt"/>
                        <a:ea typeface="+mn-ea"/>
                        <a:cs typeface="+mn-cs"/>
                      </a:endParaRPr>
                    </a:p>
                  </a:txBody>
                  <a:tcPr marL="6350" marR="6350" marT="6350" marB="0" anchor="ctr">
                    <a:solidFill>
                      <a:srgbClr val="59A946">
                        <a:alpha val="50196"/>
                      </a:srgbClr>
                    </a:solidFill>
                  </a:tcPr>
                </a:tc>
                <a:tc>
                  <a:txBody>
                    <a:bodyPr/>
                    <a:lstStyle/>
                    <a:p>
                      <a:pPr marL="0" algn="ctr" defTabSz="914400" rtl="0" eaLnBrk="1" fontAlgn="b" latinLnBrk="0" hangingPunct="1"/>
                      <a:r>
                        <a:rPr lang="de-DE" sz="1400" kern="1200" dirty="0">
                          <a:solidFill>
                            <a:schemeClr val="dk1"/>
                          </a:solidFill>
                          <a:latin typeface="+mn-lt"/>
                          <a:ea typeface="+mn-ea"/>
                          <a:cs typeface="+mn-cs"/>
                        </a:rPr>
                        <a:t>Verfügbarkeit kleinerer Probiergrössen oder Kostproben</a:t>
                      </a:r>
                    </a:p>
                  </a:txBody>
                  <a:tcPr marL="6350" marR="6350" marT="6350" marB="0" anchor="ctr">
                    <a:solidFill>
                      <a:srgbClr val="59A946">
                        <a:alpha val="40000"/>
                      </a:srgbClr>
                    </a:solidFill>
                  </a:tcPr>
                </a:tc>
                <a:tc>
                  <a:txBody>
                    <a:bodyPr/>
                    <a:lstStyle/>
                    <a:p>
                      <a:pPr algn="ctr"/>
                      <a:r>
                        <a:rPr lang="en-US" sz="1400" kern="1200" dirty="0">
                          <a:solidFill>
                            <a:schemeClr val="dk1"/>
                          </a:solidFill>
                          <a:latin typeface="+mn-lt"/>
                          <a:ea typeface="+mn-ea"/>
                          <a:cs typeface="+mn-cs"/>
                        </a:rPr>
                        <a:t>Mehr </a:t>
                      </a:r>
                      <a:r>
                        <a:rPr lang="en-US" sz="1400" kern="1200" dirty="0" err="1">
                          <a:solidFill>
                            <a:schemeClr val="dk1"/>
                          </a:solidFill>
                          <a:latin typeface="+mn-lt"/>
                          <a:ea typeface="+mn-ea"/>
                          <a:cs typeface="+mn-cs"/>
                        </a:rPr>
                        <a:t>Empfehlungen</a:t>
                      </a:r>
                      <a:r>
                        <a:rPr lang="en-US" sz="1400" kern="1200" dirty="0">
                          <a:solidFill>
                            <a:schemeClr val="dk1"/>
                          </a:solidFill>
                          <a:latin typeface="+mn-lt"/>
                          <a:ea typeface="+mn-ea"/>
                          <a:cs typeface="+mn-cs"/>
                        </a:rPr>
                        <a:t> des Personals</a:t>
                      </a:r>
                      <a:endParaRPr lang="en-GB" sz="1400" kern="1200" dirty="0">
                        <a:solidFill>
                          <a:schemeClr val="dk1"/>
                        </a:solidFill>
                        <a:latin typeface="+mn-lt"/>
                        <a:ea typeface="+mn-ea"/>
                        <a:cs typeface="+mn-cs"/>
                      </a:endParaRPr>
                    </a:p>
                  </a:txBody>
                  <a:tcPr anchor="ctr">
                    <a:solidFill>
                      <a:srgbClr val="59A946">
                        <a:alpha val="40000"/>
                      </a:srgbClr>
                    </a:solidFill>
                  </a:tcPr>
                </a:tc>
                <a:tc>
                  <a:txBody>
                    <a:bodyPr/>
                    <a:lstStyle/>
                    <a:p>
                      <a:pPr algn="ctr" fontAlgn="b"/>
                      <a:r>
                        <a:rPr lang="de-DE" sz="1400" kern="1200" dirty="0">
                          <a:solidFill>
                            <a:schemeClr val="dk1"/>
                          </a:solidFill>
                          <a:latin typeface="+mn-lt"/>
                          <a:ea typeface="+mn-ea"/>
                          <a:cs typeface="+mn-cs"/>
                        </a:rPr>
                        <a:t>Kompetente Barkeeper/</a:t>
                      </a:r>
                    </a:p>
                    <a:p>
                      <a:pPr algn="ctr" fontAlgn="b"/>
                      <a:r>
                        <a:rPr lang="de-DE" sz="1400" kern="1200" dirty="0">
                          <a:solidFill>
                            <a:schemeClr val="dk1"/>
                          </a:solidFill>
                          <a:latin typeface="+mn-lt"/>
                          <a:ea typeface="+mn-ea"/>
                          <a:cs typeface="+mn-cs"/>
                        </a:rPr>
                        <a:t>Mixologen, die die Getränke erklären können</a:t>
                      </a:r>
                    </a:p>
                  </a:txBody>
                  <a:tcPr marL="6350" marR="6350" marT="6350" marB="0" anchor="ctr">
                    <a:solidFill>
                      <a:srgbClr val="59A946">
                        <a:alpha val="40000"/>
                      </a:srgbClr>
                    </a:solidFill>
                  </a:tcPr>
                </a:tc>
                <a:tc>
                  <a:txBody>
                    <a:bodyPr/>
                    <a:lstStyle/>
                    <a:p>
                      <a:pPr algn="ctr" fontAlgn="b"/>
                      <a:r>
                        <a:rPr lang="en-GB" sz="1400" kern="1200" dirty="0" err="1">
                          <a:solidFill>
                            <a:schemeClr val="dk1"/>
                          </a:solidFill>
                          <a:latin typeface="+mn-lt"/>
                          <a:ea typeface="+mn-ea"/>
                          <a:cs typeface="+mn-cs"/>
                        </a:rPr>
                        <a:t>Verfügbarkeit</a:t>
                      </a:r>
                      <a:r>
                        <a:rPr lang="en-GB" sz="1400" kern="1200" dirty="0">
                          <a:solidFill>
                            <a:schemeClr val="dk1"/>
                          </a:solidFill>
                          <a:latin typeface="+mn-lt"/>
                          <a:ea typeface="+mn-ea"/>
                          <a:cs typeface="+mn-cs"/>
                        </a:rPr>
                        <a:t> von </a:t>
                      </a:r>
                      <a:r>
                        <a:rPr lang="en-GB" sz="1400" kern="1200" dirty="0" err="1">
                          <a:solidFill>
                            <a:schemeClr val="dk1"/>
                          </a:solidFill>
                          <a:latin typeface="+mn-lt"/>
                          <a:ea typeface="+mn-ea"/>
                          <a:cs typeface="+mn-cs"/>
                        </a:rPr>
                        <a:t>alkoholfreien</a:t>
                      </a:r>
                      <a:r>
                        <a:rPr lang="en-GB" sz="1400" kern="1200" dirty="0">
                          <a:solidFill>
                            <a:schemeClr val="dk1"/>
                          </a:solidFill>
                          <a:latin typeface="+mn-lt"/>
                          <a:ea typeface="+mn-ea"/>
                          <a:cs typeface="+mn-cs"/>
                        </a:rPr>
                        <a:t> </a:t>
                      </a:r>
                      <a:r>
                        <a:rPr lang="en-GB" sz="1400" kern="1200" dirty="0" err="1">
                          <a:solidFill>
                            <a:schemeClr val="dk1"/>
                          </a:solidFill>
                          <a:latin typeface="+mn-lt"/>
                          <a:ea typeface="+mn-ea"/>
                          <a:cs typeface="+mn-cs"/>
                        </a:rPr>
                        <a:t>Optionen</a:t>
                      </a:r>
                      <a:endParaRPr lang="en-GB" sz="1400" kern="1200" dirty="0">
                        <a:solidFill>
                          <a:schemeClr val="dk1"/>
                        </a:solidFill>
                        <a:latin typeface="+mn-lt"/>
                        <a:ea typeface="+mn-ea"/>
                        <a:cs typeface="+mn-cs"/>
                      </a:endParaRPr>
                    </a:p>
                  </a:txBody>
                  <a:tcPr marL="6350" marR="6350" marT="6350" marB="0" anchor="ctr">
                    <a:solidFill>
                      <a:srgbClr val="59A946">
                        <a:alpha val="20000"/>
                      </a:srgbClr>
                    </a:solidFill>
                  </a:tcPr>
                </a:tc>
                <a:tc>
                  <a:txBody>
                    <a:bodyPr/>
                    <a:lstStyle/>
                    <a:p>
                      <a:pPr algn="ctr"/>
                      <a:r>
                        <a:rPr lang="de-DE" sz="1400" dirty="0"/>
                        <a:t>Verwendung </a:t>
                      </a:r>
                      <a:r>
                        <a:rPr lang="de-DE" sz="1400" kern="1200" dirty="0">
                          <a:solidFill>
                            <a:schemeClr val="dk1"/>
                          </a:solidFill>
                          <a:latin typeface="+mn-lt"/>
                          <a:ea typeface="+mn-ea"/>
                          <a:cs typeface="+mn-cs"/>
                        </a:rPr>
                        <a:t>lokaler oder regionaler Zutaten</a:t>
                      </a:r>
                      <a:endParaRPr lang="en-GB" sz="1400" kern="1200" dirty="0">
                        <a:solidFill>
                          <a:schemeClr val="dk1"/>
                        </a:solidFill>
                        <a:latin typeface="+mn-lt"/>
                        <a:ea typeface="+mn-ea"/>
                        <a:cs typeface="+mn-cs"/>
                      </a:endParaRPr>
                    </a:p>
                  </a:txBody>
                  <a:tcPr anchor="ctr">
                    <a:solidFill>
                      <a:srgbClr val="59A946">
                        <a:alpha val="20000"/>
                      </a:srgbClr>
                    </a:solidFill>
                  </a:tcPr>
                </a:tc>
                <a:extLst>
                  <a:ext uri="{0D108BD9-81ED-4DB2-BD59-A6C34878D82A}">
                    <a16:rowId xmlns:a16="http://schemas.microsoft.com/office/drawing/2014/main" val="2638410035"/>
                  </a:ext>
                </a:extLst>
              </a:tr>
            </a:tbl>
          </a:graphicData>
        </a:graphic>
      </p:graphicFrame>
      <p:pic>
        <p:nvPicPr>
          <p:cNvPr id="5" name="Picture 4">
            <a:extLst>
              <a:ext uri="{FF2B5EF4-FFF2-40B4-BE49-F238E27FC236}">
                <a16:creationId xmlns:a16="http://schemas.microsoft.com/office/drawing/2014/main" id="{94F699AD-1F4B-DD9E-712F-6BA67D99F638}"/>
              </a:ext>
            </a:extLst>
          </p:cNvPr>
          <p:cNvPicPr>
            <a:picLocks noChangeAspect="1"/>
          </p:cNvPicPr>
          <p:nvPr/>
        </p:nvPicPr>
        <p:blipFill>
          <a:blip r:embed="rId2"/>
          <a:stretch>
            <a:fillRect/>
          </a:stretch>
        </p:blipFill>
        <p:spPr>
          <a:xfrm>
            <a:off x="2758472" y="2073022"/>
            <a:ext cx="914400" cy="914400"/>
          </a:xfrm>
          <a:prstGeom prst="rect">
            <a:avLst/>
          </a:prstGeom>
        </p:spPr>
      </p:pic>
      <p:pic>
        <p:nvPicPr>
          <p:cNvPr id="8" name="Picture 7">
            <a:extLst>
              <a:ext uri="{FF2B5EF4-FFF2-40B4-BE49-F238E27FC236}">
                <a16:creationId xmlns:a16="http://schemas.microsoft.com/office/drawing/2014/main" id="{7BE4FA1E-1432-12E8-6C42-D32750F4E025}"/>
              </a:ext>
            </a:extLst>
          </p:cNvPr>
          <p:cNvPicPr>
            <a:picLocks noChangeAspect="1"/>
          </p:cNvPicPr>
          <p:nvPr/>
        </p:nvPicPr>
        <p:blipFill>
          <a:blip r:embed="rId3"/>
          <a:stretch>
            <a:fillRect/>
          </a:stretch>
        </p:blipFill>
        <p:spPr>
          <a:xfrm>
            <a:off x="4008869" y="1989075"/>
            <a:ext cx="832513" cy="832513"/>
          </a:xfrm>
          <a:prstGeom prst="rect">
            <a:avLst/>
          </a:prstGeom>
        </p:spPr>
      </p:pic>
      <p:pic>
        <p:nvPicPr>
          <p:cNvPr id="13" name="Picture 12">
            <a:extLst>
              <a:ext uri="{FF2B5EF4-FFF2-40B4-BE49-F238E27FC236}">
                <a16:creationId xmlns:a16="http://schemas.microsoft.com/office/drawing/2014/main" id="{9DAE4FD3-1BB0-228E-70D4-289963622F54}"/>
              </a:ext>
            </a:extLst>
          </p:cNvPr>
          <p:cNvPicPr>
            <a:picLocks noChangeAspect="1"/>
          </p:cNvPicPr>
          <p:nvPr/>
        </p:nvPicPr>
        <p:blipFill>
          <a:blip r:embed="rId4"/>
          <a:stretch>
            <a:fillRect/>
          </a:stretch>
        </p:blipFill>
        <p:spPr>
          <a:xfrm>
            <a:off x="5136872" y="2086886"/>
            <a:ext cx="897775" cy="897775"/>
          </a:xfrm>
          <a:prstGeom prst="rect">
            <a:avLst/>
          </a:prstGeom>
        </p:spPr>
      </p:pic>
      <p:pic>
        <p:nvPicPr>
          <p:cNvPr id="15" name="Picture 14">
            <a:extLst>
              <a:ext uri="{FF2B5EF4-FFF2-40B4-BE49-F238E27FC236}">
                <a16:creationId xmlns:a16="http://schemas.microsoft.com/office/drawing/2014/main" id="{C13978C8-B4FC-E322-6B47-D19AB3E7B135}"/>
              </a:ext>
            </a:extLst>
          </p:cNvPr>
          <p:cNvPicPr>
            <a:picLocks noChangeAspect="1"/>
          </p:cNvPicPr>
          <p:nvPr/>
        </p:nvPicPr>
        <p:blipFill>
          <a:blip r:embed="rId5"/>
          <a:stretch>
            <a:fillRect/>
          </a:stretch>
        </p:blipFill>
        <p:spPr>
          <a:xfrm>
            <a:off x="10955382" y="2055690"/>
            <a:ext cx="778461" cy="778461"/>
          </a:xfrm>
          <a:prstGeom prst="rect">
            <a:avLst/>
          </a:prstGeom>
        </p:spPr>
      </p:pic>
      <p:pic>
        <p:nvPicPr>
          <p:cNvPr id="21" name="Picture 20">
            <a:extLst>
              <a:ext uri="{FF2B5EF4-FFF2-40B4-BE49-F238E27FC236}">
                <a16:creationId xmlns:a16="http://schemas.microsoft.com/office/drawing/2014/main" id="{9C121DC4-DFE7-C063-3810-DBE012D38B0E}"/>
              </a:ext>
            </a:extLst>
          </p:cNvPr>
          <p:cNvPicPr>
            <a:picLocks noChangeAspect="1"/>
          </p:cNvPicPr>
          <p:nvPr/>
        </p:nvPicPr>
        <p:blipFill>
          <a:blip r:embed="rId6"/>
          <a:stretch>
            <a:fillRect/>
          </a:stretch>
        </p:blipFill>
        <p:spPr>
          <a:xfrm>
            <a:off x="8577254" y="2055054"/>
            <a:ext cx="791570" cy="791570"/>
          </a:xfrm>
          <a:prstGeom prst="rect">
            <a:avLst/>
          </a:prstGeom>
        </p:spPr>
      </p:pic>
      <p:pic>
        <p:nvPicPr>
          <p:cNvPr id="10" name="Picture 9">
            <a:extLst>
              <a:ext uri="{FF2B5EF4-FFF2-40B4-BE49-F238E27FC236}">
                <a16:creationId xmlns:a16="http://schemas.microsoft.com/office/drawing/2014/main" id="{9DC987C1-C71A-6FCB-2558-BBE947442C20}"/>
              </a:ext>
            </a:extLst>
          </p:cNvPr>
          <p:cNvPicPr>
            <a:picLocks noChangeAspect="1"/>
          </p:cNvPicPr>
          <p:nvPr/>
        </p:nvPicPr>
        <p:blipFill>
          <a:blip r:embed="rId7"/>
          <a:stretch>
            <a:fillRect/>
          </a:stretch>
        </p:blipFill>
        <p:spPr>
          <a:xfrm>
            <a:off x="527860" y="2133193"/>
            <a:ext cx="706925" cy="706925"/>
          </a:xfrm>
          <a:prstGeom prst="rect">
            <a:avLst/>
          </a:prstGeom>
        </p:spPr>
      </p:pic>
      <p:pic>
        <p:nvPicPr>
          <p:cNvPr id="14" name="Picture 13">
            <a:extLst>
              <a:ext uri="{FF2B5EF4-FFF2-40B4-BE49-F238E27FC236}">
                <a16:creationId xmlns:a16="http://schemas.microsoft.com/office/drawing/2014/main" id="{2A5F88B8-8172-5ED0-3E38-9DAE62A26C44}"/>
              </a:ext>
            </a:extLst>
          </p:cNvPr>
          <p:cNvPicPr>
            <a:picLocks noChangeAspect="1"/>
          </p:cNvPicPr>
          <p:nvPr/>
        </p:nvPicPr>
        <p:blipFill>
          <a:blip r:embed="rId8"/>
          <a:stretch>
            <a:fillRect/>
          </a:stretch>
        </p:blipFill>
        <p:spPr>
          <a:xfrm>
            <a:off x="6370217" y="2186855"/>
            <a:ext cx="761246" cy="761246"/>
          </a:xfrm>
          <a:prstGeom prst="rect">
            <a:avLst/>
          </a:prstGeom>
        </p:spPr>
      </p:pic>
      <p:pic>
        <p:nvPicPr>
          <p:cNvPr id="4" name="Picture 3">
            <a:extLst>
              <a:ext uri="{FF2B5EF4-FFF2-40B4-BE49-F238E27FC236}">
                <a16:creationId xmlns:a16="http://schemas.microsoft.com/office/drawing/2014/main" id="{B79336C0-AD7C-FFA3-9AF8-7FD53C113230}"/>
              </a:ext>
            </a:extLst>
          </p:cNvPr>
          <p:cNvPicPr>
            <a:picLocks noChangeAspect="1"/>
          </p:cNvPicPr>
          <p:nvPr/>
        </p:nvPicPr>
        <p:blipFill>
          <a:blip r:embed="rId9"/>
          <a:stretch>
            <a:fillRect/>
          </a:stretch>
        </p:blipFill>
        <p:spPr>
          <a:xfrm>
            <a:off x="7442541" y="1998721"/>
            <a:ext cx="846161" cy="846161"/>
          </a:xfrm>
          <a:prstGeom prst="rect">
            <a:avLst/>
          </a:prstGeom>
        </p:spPr>
      </p:pic>
      <p:pic>
        <p:nvPicPr>
          <p:cNvPr id="9" name="Picture 8">
            <a:extLst>
              <a:ext uri="{FF2B5EF4-FFF2-40B4-BE49-F238E27FC236}">
                <a16:creationId xmlns:a16="http://schemas.microsoft.com/office/drawing/2014/main" id="{45C96A9B-2DDC-6CAF-5A25-BC1307FD52F3}"/>
              </a:ext>
            </a:extLst>
          </p:cNvPr>
          <p:cNvPicPr>
            <a:picLocks noChangeAspect="1"/>
          </p:cNvPicPr>
          <p:nvPr/>
        </p:nvPicPr>
        <p:blipFill>
          <a:blip r:embed="rId10"/>
          <a:stretch>
            <a:fillRect/>
          </a:stretch>
        </p:blipFill>
        <p:spPr>
          <a:xfrm>
            <a:off x="1745804" y="2086390"/>
            <a:ext cx="756313" cy="756313"/>
          </a:xfrm>
          <a:prstGeom prst="rect">
            <a:avLst/>
          </a:prstGeom>
        </p:spPr>
      </p:pic>
      <p:pic>
        <p:nvPicPr>
          <p:cNvPr id="17" name="Picture 16" descr="A yellow and orange circle with a percent sign&#10;&#10;Description automatically generated">
            <a:extLst>
              <a:ext uri="{FF2B5EF4-FFF2-40B4-BE49-F238E27FC236}">
                <a16:creationId xmlns:a16="http://schemas.microsoft.com/office/drawing/2014/main" id="{2CFEEB7E-B437-0BDD-20E7-8B7E99F8CC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9640" y="2062975"/>
            <a:ext cx="715876" cy="715876"/>
          </a:xfrm>
          <a:prstGeom prst="rect">
            <a:avLst/>
          </a:prstGeom>
        </p:spPr>
      </p:pic>
      <p:sp>
        <p:nvSpPr>
          <p:cNvPr id="22" name="TextBox 21">
            <a:extLst>
              <a:ext uri="{FF2B5EF4-FFF2-40B4-BE49-F238E27FC236}">
                <a16:creationId xmlns:a16="http://schemas.microsoft.com/office/drawing/2014/main" id="{B426DC90-2C2B-9BBC-7715-27FC37689E7F}"/>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spTree>
    <p:extLst>
      <p:ext uri="{BB962C8B-B14F-4D97-AF65-F5344CB8AC3E}">
        <p14:creationId xmlns:p14="http://schemas.microsoft.com/office/powerpoint/2010/main" val="4263469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3869D3E-C566-F312-3E5E-9C436B3C496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617" t="280" r="19737" b="-280"/>
          <a:stretch/>
        </p:blipFill>
        <p:spPr>
          <a:xfrm>
            <a:off x="4002373" y="0"/>
            <a:ext cx="8189625" cy="6858000"/>
          </a:xfrm>
        </p:spPr>
      </p:pic>
      <p:sp>
        <p:nvSpPr>
          <p:cNvPr id="3" name="Text Placeholder 2">
            <a:extLst>
              <a:ext uri="{FF2B5EF4-FFF2-40B4-BE49-F238E27FC236}">
                <a16:creationId xmlns:a16="http://schemas.microsoft.com/office/drawing/2014/main" id="{0240A703-3362-21C5-BE35-DAA88E8CE2F0}"/>
              </a:ext>
            </a:extLst>
          </p:cNvPr>
          <p:cNvSpPr>
            <a:spLocks noGrp="1"/>
          </p:cNvSpPr>
          <p:nvPr>
            <p:ph type="body" sz="quarter" idx="14"/>
          </p:nvPr>
        </p:nvSpPr>
        <p:spPr/>
        <p:txBody>
          <a:bodyPr/>
          <a:lstStyle/>
          <a:p>
            <a:r>
              <a:rPr lang="en-GB" dirty="0"/>
              <a:t>Hot topic:</a:t>
            </a:r>
            <a:br>
              <a:rPr lang="en-GB" dirty="0"/>
            </a:br>
            <a:r>
              <a:rPr lang="en-GB" dirty="0"/>
              <a:t>Outdoor-</a:t>
            </a:r>
            <a:r>
              <a:rPr lang="en-GB" dirty="0" err="1"/>
              <a:t>Lokalitäten</a:t>
            </a:r>
            <a:endParaRPr lang="en-GB" dirty="0"/>
          </a:p>
        </p:txBody>
      </p:sp>
    </p:spTree>
    <p:extLst>
      <p:ext uri="{BB962C8B-B14F-4D97-AF65-F5344CB8AC3E}">
        <p14:creationId xmlns:p14="http://schemas.microsoft.com/office/powerpoint/2010/main" val="2704134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089060" y="6441006"/>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SAMPLE:1000</a:t>
            </a: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3591518388"/>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E557B067-A381-70E9-A69E-0447B989C7AB}"/>
              </a:ext>
            </a:extLst>
          </p:cNvPr>
          <p:cNvSpPr txBox="1"/>
          <p:nvPr/>
        </p:nvSpPr>
        <p:spPr>
          <a:xfrm>
            <a:off x="861247" y="526946"/>
            <a:ext cx="1046950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Besuchen Sie typischerweise eine der folgenden sommerlichen Freiluftveranstaltungen?</a:t>
            </a:r>
            <a:endParaRPr kumimoji="0" lang="en-GB" sz="2400" b="1" i="0" u="none" strike="noStrike" kern="0" cap="none" spc="0" normalizeH="0" baseline="0" noProof="0" dirty="0">
              <a:ln>
                <a:noFill/>
              </a:ln>
              <a:solidFill>
                <a:srgbClr val="414041"/>
              </a:solidFill>
              <a:effectLst/>
              <a:uLnTx/>
              <a:uFillTx/>
              <a:latin typeface="HK Grotesk SemiBold (Headings)"/>
            </a:endParaRPr>
          </a:p>
        </p:txBody>
      </p:sp>
      <p:pic>
        <p:nvPicPr>
          <p:cNvPr id="34" name="Picture 33">
            <a:extLst>
              <a:ext uri="{FF2B5EF4-FFF2-40B4-BE49-F238E27FC236}">
                <a16:creationId xmlns:a16="http://schemas.microsoft.com/office/drawing/2014/main" id="{AD739C2B-E794-EF7A-0B6C-729C2C1DB99B}"/>
              </a:ext>
            </a:extLst>
          </p:cNvPr>
          <p:cNvPicPr>
            <a:picLocks noChangeAspect="1"/>
          </p:cNvPicPr>
          <p:nvPr/>
        </p:nvPicPr>
        <p:blipFill>
          <a:blip r:embed="rId4"/>
          <a:stretch>
            <a:fillRect/>
          </a:stretch>
        </p:blipFill>
        <p:spPr>
          <a:xfrm>
            <a:off x="3029188" y="2759834"/>
            <a:ext cx="731874" cy="731874"/>
          </a:xfrm>
          <a:prstGeom prst="rect">
            <a:avLst/>
          </a:prstGeom>
        </p:spPr>
      </p:pic>
      <p:pic>
        <p:nvPicPr>
          <p:cNvPr id="3" name="Picture 2">
            <a:extLst>
              <a:ext uri="{FF2B5EF4-FFF2-40B4-BE49-F238E27FC236}">
                <a16:creationId xmlns:a16="http://schemas.microsoft.com/office/drawing/2014/main" id="{F6A29D77-4A95-29BA-8200-7315FDD93888}"/>
              </a:ext>
            </a:extLst>
          </p:cNvPr>
          <p:cNvPicPr>
            <a:picLocks noChangeAspect="1"/>
          </p:cNvPicPr>
          <p:nvPr/>
        </p:nvPicPr>
        <p:blipFill>
          <a:blip r:embed="rId5"/>
          <a:stretch>
            <a:fillRect/>
          </a:stretch>
        </p:blipFill>
        <p:spPr>
          <a:xfrm>
            <a:off x="850228" y="2096263"/>
            <a:ext cx="752409" cy="752409"/>
          </a:xfrm>
          <a:prstGeom prst="rect">
            <a:avLst/>
          </a:prstGeom>
        </p:spPr>
      </p:pic>
      <p:pic>
        <p:nvPicPr>
          <p:cNvPr id="5" name="Picture 4">
            <a:extLst>
              <a:ext uri="{FF2B5EF4-FFF2-40B4-BE49-F238E27FC236}">
                <a16:creationId xmlns:a16="http://schemas.microsoft.com/office/drawing/2014/main" id="{0048A010-F674-EECA-6AB6-606457913498}"/>
              </a:ext>
            </a:extLst>
          </p:cNvPr>
          <p:cNvPicPr>
            <a:picLocks noChangeAspect="1"/>
          </p:cNvPicPr>
          <p:nvPr/>
        </p:nvPicPr>
        <p:blipFill>
          <a:blip r:embed="rId6"/>
          <a:stretch>
            <a:fillRect/>
          </a:stretch>
        </p:blipFill>
        <p:spPr>
          <a:xfrm>
            <a:off x="1891395" y="2511871"/>
            <a:ext cx="803427" cy="803427"/>
          </a:xfrm>
          <a:prstGeom prst="rect">
            <a:avLst/>
          </a:prstGeom>
        </p:spPr>
      </p:pic>
      <p:pic>
        <p:nvPicPr>
          <p:cNvPr id="11" name="Picture 10">
            <a:extLst>
              <a:ext uri="{FF2B5EF4-FFF2-40B4-BE49-F238E27FC236}">
                <a16:creationId xmlns:a16="http://schemas.microsoft.com/office/drawing/2014/main" id="{293F703F-CAA8-4405-13B8-47B5CACE9D6A}"/>
              </a:ext>
            </a:extLst>
          </p:cNvPr>
          <p:cNvPicPr>
            <a:picLocks noChangeAspect="1"/>
          </p:cNvPicPr>
          <p:nvPr/>
        </p:nvPicPr>
        <p:blipFill>
          <a:blip r:embed="rId7"/>
          <a:stretch>
            <a:fillRect/>
          </a:stretch>
        </p:blipFill>
        <p:spPr>
          <a:xfrm>
            <a:off x="9620753" y="3735434"/>
            <a:ext cx="768723" cy="768723"/>
          </a:xfrm>
          <a:prstGeom prst="rect">
            <a:avLst/>
          </a:prstGeom>
        </p:spPr>
      </p:pic>
      <p:pic>
        <p:nvPicPr>
          <p:cNvPr id="13" name="Picture 12">
            <a:extLst>
              <a:ext uri="{FF2B5EF4-FFF2-40B4-BE49-F238E27FC236}">
                <a16:creationId xmlns:a16="http://schemas.microsoft.com/office/drawing/2014/main" id="{1AFACC9A-20D7-6E51-42E2-50A0113C33E8}"/>
              </a:ext>
            </a:extLst>
          </p:cNvPr>
          <p:cNvPicPr>
            <a:picLocks noChangeAspect="1"/>
          </p:cNvPicPr>
          <p:nvPr/>
        </p:nvPicPr>
        <p:blipFill>
          <a:blip r:embed="rId8"/>
          <a:stretch>
            <a:fillRect/>
          </a:stretch>
        </p:blipFill>
        <p:spPr>
          <a:xfrm>
            <a:off x="8597733" y="3576650"/>
            <a:ext cx="698248" cy="698248"/>
          </a:xfrm>
          <a:prstGeom prst="rect">
            <a:avLst/>
          </a:prstGeom>
        </p:spPr>
      </p:pic>
      <p:pic>
        <p:nvPicPr>
          <p:cNvPr id="18" name="Picture 17">
            <a:extLst>
              <a:ext uri="{FF2B5EF4-FFF2-40B4-BE49-F238E27FC236}">
                <a16:creationId xmlns:a16="http://schemas.microsoft.com/office/drawing/2014/main" id="{908B1CAF-1BAF-49A3-5916-3DAE2C94D756}"/>
              </a:ext>
            </a:extLst>
          </p:cNvPr>
          <p:cNvPicPr>
            <a:picLocks noChangeAspect="1"/>
          </p:cNvPicPr>
          <p:nvPr/>
        </p:nvPicPr>
        <p:blipFill>
          <a:blip r:embed="rId9"/>
          <a:stretch>
            <a:fillRect/>
          </a:stretch>
        </p:blipFill>
        <p:spPr>
          <a:xfrm>
            <a:off x="10725589" y="3862462"/>
            <a:ext cx="816935" cy="816935"/>
          </a:xfrm>
          <a:prstGeom prst="rect">
            <a:avLst/>
          </a:prstGeom>
        </p:spPr>
      </p:pic>
      <p:pic>
        <p:nvPicPr>
          <p:cNvPr id="21" name="Picture 20">
            <a:extLst>
              <a:ext uri="{FF2B5EF4-FFF2-40B4-BE49-F238E27FC236}">
                <a16:creationId xmlns:a16="http://schemas.microsoft.com/office/drawing/2014/main" id="{30143FFE-6158-E2F9-14CE-A088911B7ADC}"/>
              </a:ext>
            </a:extLst>
          </p:cNvPr>
          <p:cNvPicPr>
            <a:picLocks noChangeAspect="1"/>
          </p:cNvPicPr>
          <p:nvPr/>
        </p:nvPicPr>
        <p:blipFill>
          <a:blip r:embed="rId10"/>
          <a:stretch>
            <a:fillRect/>
          </a:stretch>
        </p:blipFill>
        <p:spPr>
          <a:xfrm>
            <a:off x="5227435" y="3322065"/>
            <a:ext cx="720315" cy="720315"/>
          </a:xfrm>
          <a:prstGeom prst="rect">
            <a:avLst/>
          </a:prstGeom>
        </p:spPr>
      </p:pic>
      <p:pic>
        <p:nvPicPr>
          <p:cNvPr id="25" name="Picture 24">
            <a:extLst>
              <a:ext uri="{FF2B5EF4-FFF2-40B4-BE49-F238E27FC236}">
                <a16:creationId xmlns:a16="http://schemas.microsoft.com/office/drawing/2014/main" id="{0CFD7319-D097-58A4-923C-97D4071B071E}"/>
              </a:ext>
            </a:extLst>
          </p:cNvPr>
          <p:cNvPicPr>
            <a:picLocks noChangeAspect="1"/>
          </p:cNvPicPr>
          <p:nvPr/>
        </p:nvPicPr>
        <p:blipFill>
          <a:blip r:embed="rId11"/>
          <a:stretch>
            <a:fillRect/>
          </a:stretch>
        </p:blipFill>
        <p:spPr>
          <a:xfrm>
            <a:off x="4127131" y="2855547"/>
            <a:ext cx="739054" cy="739054"/>
          </a:xfrm>
          <a:prstGeom prst="rect">
            <a:avLst/>
          </a:prstGeom>
        </p:spPr>
      </p:pic>
      <p:pic>
        <p:nvPicPr>
          <p:cNvPr id="29" name="Picture 28">
            <a:extLst>
              <a:ext uri="{FF2B5EF4-FFF2-40B4-BE49-F238E27FC236}">
                <a16:creationId xmlns:a16="http://schemas.microsoft.com/office/drawing/2014/main" id="{E63A4001-381B-0422-1854-0C70213B35B1}"/>
              </a:ext>
            </a:extLst>
          </p:cNvPr>
          <p:cNvPicPr>
            <a:picLocks noChangeAspect="1"/>
          </p:cNvPicPr>
          <p:nvPr/>
        </p:nvPicPr>
        <p:blipFill>
          <a:blip r:embed="rId12"/>
          <a:stretch>
            <a:fillRect/>
          </a:stretch>
        </p:blipFill>
        <p:spPr>
          <a:xfrm>
            <a:off x="7414790" y="3455773"/>
            <a:ext cx="816935" cy="816935"/>
          </a:xfrm>
          <a:prstGeom prst="rect">
            <a:avLst/>
          </a:prstGeom>
        </p:spPr>
      </p:pic>
      <p:sp>
        <p:nvSpPr>
          <p:cNvPr id="2" name="TextBox 1">
            <a:extLst>
              <a:ext uri="{FF2B5EF4-FFF2-40B4-BE49-F238E27FC236}">
                <a16:creationId xmlns:a16="http://schemas.microsoft.com/office/drawing/2014/main" id="{FC5F443D-70A4-389B-B5E1-86900C46076B}"/>
              </a:ext>
            </a:extLst>
          </p:cNvPr>
          <p:cNvSpPr txBox="1"/>
          <p:nvPr/>
        </p:nvSpPr>
        <p:spPr>
          <a:xfrm>
            <a:off x="4417742" y="1321637"/>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pic>
        <p:nvPicPr>
          <p:cNvPr id="6" name="Picture 5" descr="A cartoon of a beach with a palm tree and a drink&#10;&#10;Description automatically generated">
            <a:extLst>
              <a:ext uri="{FF2B5EF4-FFF2-40B4-BE49-F238E27FC236}">
                <a16:creationId xmlns:a16="http://schemas.microsoft.com/office/drawing/2014/main" id="{A0CF409B-7552-F071-0D9E-DF3E49BF75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78803" y="3481038"/>
            <a:ext cx="713373" cy="713373"/>
          </a:xfrm>
          <a:prstGeom prst="rect">
            <a:avLst/>
          </a:prstGeom>
        </p:spPr>
      </p:pic>
    </p:spTree>
    <p:extLst>
      <p:ext uri="{BB962C8B-B14F-4D97-AF65-F5344CB8AC3E}">
        <p14:creationId xmlns:p14="http://schemas.microsoft.com/office/powerpoint/2010/main" val="2414714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805B4-37BC-A524-A023-C3D103B146BD}"/>
              </a:ext>
            </a:extLst>
          </p:cNvPr>
          <p:cNvSpPr/>
          <p:nvPr/>
        </p:nvSpPr>
        <p:spPr>
          <a:xfrm>
            <a:off x="1089060" y="6441006"/>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922</a:t>
            </a:r>
          </a:p>
        </p:txBody>
      </p:sp>
      <p:graphicFrame>
        <p:nvGraphicFramePr>
          <p:cNvPr id="8" name="Chart 7">
            <a:extLst>
              <a:ext uri="{FF2B5EF4-FFF2-40B4-BE49-F238E27FC236}">
                <a16:creationId xmlns:a16="http://schemas.microsoft.com/office/drawing/2014/main" id="{06BB5216-4808-C4E6-2B6B-CAE615AC5AAB}"/>
              </a:ext>
            </a:extLst>
          </p:cNvPr>
          <p:cNvGraphicFramePr/>
          <p:nvPr>
            <p:extLst>
              <p:ext uri="{D42A27DB-BD31-4B8C-83A1-F6EECF244321}">
                <p14:modId xmlns:p14="http://schemas.microsoft.com/office/powerpoint/2010/main" val="3981250576"/>
              </p:ext>
            </p:extLst>
          </p:nvPr>
        </p:nvGraphicFramePr>
        <p:xfrm>
          <a:off x="450782" y="1538841"/>
          <a:ext cx="11290433" cy="438523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E557B067-A381-70E9-A69E-0447B989C7AB}"/>
              </a:ext>
            </a:extLst>
          </p:cNvPr>
          <p:cNvSpPr txBox="1"/>
          <p:nvPr/>
        </p:nvSpPr>
        <p:spPr>
          <a:xfrm>
            <a:off x="430624" y="581939"/>
            <a:ext cx="1133074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414041"/>
                </a:solidFill>
                <a:effectLst/>
                <a:uLnTx/>
                <a:uFillTx/>
                <a:latin typeface="HK Grotesk SemiBold (Headings)"/>
              </a:rPr>
              <a:t>WAS TRINKEN SIE NORMALERWEISE, WENN SIE DIESE ORTE IM SOMMER BESUCHEN?</a:t>
            </a:r>
            <a:endParaRPr kumimoji="0" lang="en-GB" sz="2400" b="1" i="0" u="none" strike="noStrike" kern="0" cap="none" spc="0" normalizeH="0" baseline="0" noProof="0" dirty="0">
              <a:ln>
                <a:noFill/>
              </a:ln>
              <a:solidFill>
                <a:srgbClr val="414041"/>
              </a:solidFill>
              <a:effectLst/>
              <a:uLnTx/>
              <a:uFillTx/>
              <a:latin typeface="HK Grotesk SemiBold (Headings)"/>
            </a:endParaRPr>
          </a:p>
        </p:txBody>
      </p:sp>
      <p:pic>
        <p:nvPicPr>
          <p:cNvPr id="4" name="Picture 3">
            <a:extLst>
              <a:ext uri="{FF2B5EF4-FFF2-40B4-BE49-F238E27FC236}">
                <a16:creationId xmlns:a16="http://schemas.microsoft.com/office/drawing/2014/main" id="{2F26B77D-11F6-4F46-FBD4-7AE6855890A4}"/>
              </a:ext>
            </a:extLst>
          </p:cNvPr>
          <p:cNvPicPr>
            <a:picLocks noChangeAspect="1"/>
          </p:cNvPicPr>
          <p:nvPr/>
        </p:nvPicPr>
        <p:blipFill>
          <a:blip r:embed="rId4"/>
          <a:stretch>
            <a:fillRect/>
          </a:stretch>
        </p:blipFill>
        <p:spPr>
          <a:xfrm>
            <a:off x="780107" y="1889117"/>
            <a:ext cx="884270" cy="884270"/>
          </a:xfrm>
          <a:prstGeom prst="rect">
            <a:avLst/>
          </a:prstGeom>
        </p:spPr>
      </p:pic>
      <p:pic>
        <p:nvPicPr>
          <p:cNvPr id="9" name="Picture 8">
            <a:extLst>
              <a:ext uri="{FF2B5EF4-FFF2-40B4-BE49-F238E27FC236}">
                <a16:creationId xmlns:a16="http://schemas.microsoft.com/office/drawing/2014/main" id="{DE2E7A56-6EDA-314D-5EAD-F688F733D27C}"/>
              </a:ext>
            </a:extLst>
          </p:cNvPr>
          <p:cNvPicPr>
            <a:picLocks noChangeAspect="1"/>
          </p:cNvPicPr>
          <p:nvPr/>
        </p:nvPicPr>
        <p:blipFill>
          <a:blip r:embed="rId5"/>
          <a:stretch>
            <a:fillRect/>
          </a:stretch>
        </p:blipFill>
        <p:spPr>
          <a:xfrm>
            <a:off x="2928009" y="3100633"/>
            <a:ext cx="691462" cy="691462"/>
          </a:xfrm>
          <a:prstGeom prst="rect">
            <a:avLst/>
          </a:prstGeom>
        </p:spPr>
      </p:pic>
      <p:pic>
        <p:nvPicPr>
          <p:cNvPr id="12" name="Picture 11">
            <a:extLst>
              <a:ext uri="{FF2B5EF4-FFF2-40B4-BE49-F238E27FC236}">
                <a16:creationId xmlns:a16="http://schemas.microsoft.com/office/drawing/2014/main" id="{30D19679-FB64-0AB7-F81D-ECC2ED173936}"/>
              </a:ext>
            </a:extLst>
          </p:cNvPr>
          <p:cNvPicPr>
            <a:picLocks noChangeAspect="1"/>
          </p:cNvPicPr>
          <p:nvPr/>
        </p:nvPicPr>
        <p:blipFill>
          <a:blip r:embed="rId6"/>
          <a:stretch>
            <a:fillRect/>
          </a:stretch>
        </p:blipFill>
        <p:spPr>
          <a:xfrm>
            <a:off x="9691470" y="3805015"/>
            <a:ext cx="709632" cy="709632"/>
          </a:xfrm>
          <a:prstGeom prst="rect">
            <a:avLst/>
          </a:prstGeom>
        </p:spPr>
      </p:pic>
      <p:pic>
        <p:nvPicPr>
          <p:cNvPr id="16" name="Picture 15">
            <a:extLst>
              <a:ext uri="{FF2B5EF4-FFF2-40B4-BE49-F238E27FC236}">
                <a16:creationId xmlns:a16="http://schemas.microsoft.com/office/drawing/2014/main" id="{FD3B9578-BB3E-4307-0ED2-B88B3F07D3AF}"/>
              </a:ext>
            </a:extLst>
          </p:cNvPr>
          <p:cNvPicPr>
            <a:picLocks noChangeAspect="1"/>
          </p:cNvPicPr>
          <p:nvPr/>
        </p:nvPicPr>
        <p:blipFill>
          <a:blip r:embed="rId7"/>
          <a:stretch>
            <a:fillRect/>
          </a:stretch>
        </p:blipFill>
        <p:spPr>
          <a:xfrm>
            <a:off x="5271445" y="3383912"/>
            <a:ext cx="709632" cy="709632"/>
          </a:xfrm>
          <a:prstGeom prst="rect">
            <a:avLst/>
          </a:prstGeom>
        </p:spPr>
      </p:pic>
      <p:pic>
        <p:nvPicPr>
          <p:cNvPr id="23" name="Picture 22">
            <a:extLst>
              <a:ext uri="{FF2B5EF4-FFF2-40B4-BE49-F238E27FC236}">
                <a16:creationId xmlns:a16="http://schemas.microsoft.com/office/drawing/2014/main" id="{2C665E61-1B9C-1358-5A21-928016DEAA26}"/>
              </a:ext>
            </a:extLst>
          </p:cNvPr>
          <p:cNvPicPr>
            <a:picLocks noChangeAspect="1"/>
          </p:cNvPicPr>
          <p:nvPr/>
        </p:nvPicPr>
        <p:blipFill>
          <a:blip r:embed="rId8"/>
          <a:stretch>
            <a:fillRect/>
          </a:stretch>
        </p:blipFill>
        <p:spPr>
          <a:xfrm>
            <a:off x="8544430" y="3649360"/>
            <a:ext cx="830997" cy="830997"/>
          </a:xfrm>
          <a:prstGeom prst="rect">
            <a:avLst/>
          </a:prstGeom>
        </p:spPr>
      </p:pic>
      <p:pic>
        <p:nvPicPr>
          <p:cNvPr id="28" name="Picture 27">
            <a:extLst>
              <a:ext uri="{FF2B5EF4-FFF2-40B4-BE49-F238E27FC236}">
                <a16:creationId xmlns:a16="http://schemas.microsoft.com/office/drawing/2014/main" id="{0C17581E-61CF-5A36-588E-C6A74733EC2B}"/>
              </a:ext>
            </a:extLst>
          </p:cNvPr>
          <p:cNvPicPr>
            <a:picLocks noChangeAspect="1"/>
          </p:cNvPicPr>
          <p:nvPr/>
        </p:nvPicPr>
        <p:blipFill>
          <a:blip r:embed="rId9"/>
          <a:stretch>
            <a:fillRect/>
          </a:stretch>
        </p:blipFill>
        <p:spPr>
          <a:xfrm>
            <a:off x="1975714" y="2633341"/>
            <a:ext cx="713697" cy="713697"/>
          </a:xfrm>
          <a:prstGeom prst="rect">
            <a:avLst/>
          </a:prstGeom>
        </p:spPr>
      </p:pic>
      <p:pic>
        <p:nvPicPr>
          <p:cNvPr id="31" name="Picture 30">
            <a:extLst>
              <a:ext uri="{FF2B5EF4-FFF2-40B4-BE49-F238E27FC236}">
                <a16:creationId xmlns:a16="http://schemas.microsoft.com/office/drawing/2014/main" id="{A02D1250-EC85-D7F2-D080-0D01FD5445E8}"/>
              </a:ext>
            </a:extLst>
          </p:cNvPr>
          <p:cNvPicPr>
            <a:picLocks noChangeAspect="1"/>
          </p:cNvPicPr>
          <p:nvPr/>
        </p:nvPicPr>
        <p:blipFill>
          <a:blip r:embed="rId10"/>
          <a:stretch>
            <a:fillRect/>
          </a:stretch>
        </p:blipFill>
        <p:spPr>
          <a:xfrm>
            <a:off x="6320411" y="3665053"/>
            <a:ext cx="718457" cy="718457"/>
          </a:xfrm>
          <a:prstGeom prst="rect">
            <a:avLst/>
          </a:prstGeom>
        </p:spPr>
      </p:pic>
      <p:pic>
        <p:nvPicPr>
          <p:cNvPr id="33" name="Picture 32">
            <a:extLst>
              <a:ext uri="{FF2B5EF4-FFF2-40B4-BE49-F238E27FC236}">
                <a16:creationId xmlns:a16="http://schemas.microsoft.com/office/drawing/2014/main" id="{73964F2B-4BCC-9B5F-30FA-2D1F4B150CBE}"/>
              </a:ext>
            </a:extLst>
          </p:cNvPr>
          <p:cNvPicPr>
            <a:picLocks noChangeAspect="1"/>
          </p:cNvPicPr>
          <p:nvPr/>
        </p:nvPicPr>
        <p:blipFill>
          <a:blip r:embed="rId11"/>
          <a:stretch>
            <a:fillRect/>
          </a:stretch>
        </p:blipFill>
        <p:spPr>
          <a:xfrm>
            <a:off x="7381481" y="3585778"/>
            <a:ext cx="830997" cy="830997"/>
          </a:xfrm>
          <a:prstGeom prst="rect">
            <a:avLst/>
          </a:prstGeom>
        </p:spPr>
      </p:pic>
      <p:sp>
        <p:nvSpPr>
          <p:cNvPr id="2" name="TextBox 1">
            <a:extLst>
              <a:ext uri="{FF2B5EF4-FFF2-40B4-BE49-F238E27FC236}">
                <a16:creationId xmlns:a16="http://schemas.microsoft.com/office/drawing/2014/main" id="{AACEF9C1-B377-0AF7-13C3-8DA34D470E9D}"/>
              </a:ext>
            </a:extLst>
          </p:cNvPr>
          <p:cNvSpPr txBox="1"/>
          <p:nvPr/>
        </p:nvSpPr>
        <p:spPr>
          <a:xfrm>
            <a:off x="4417742" y="1226634"/>
            <a:ext cx="3356517" cy="338554"/>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Top 10</a:t>
            </a:r>
          </a:p>
        </p:txBody>
      </p:sp>
      <p:pic>
        <p:nvPicPr>
          <p:cNvPr id="10" name="Picture 9" descr="A group of bottles of soda&#10;&#10;Description automatically generated">
            <a:extLst>
              <a:ext uri="{FF2B5EF4-FFF2-40B4-BE49-F238E27FC236}">
                <a16:creationId xmlns:a16="http://schemas.microsoft.com/office/drawing/2014/main" id="{1D67D883-C25F-1130-768B-4010768E36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559" y="3144643"/>
            <a:ext cx="715231" cy="715231"/>
          </a:xfrm>
          <a:prstGeom prst="rect">
            <a:avLst/>
          </a:prstGeom>
        </p:spPr>
      </p:pic>
      <p:pic>
        <p:nvPicPr>
          <p:cNvPr id="13" name="Picture 12" descr="A glass of red liquid&#10;&#10;Description automatically generated">
            <a:extLst>
              <a:ext uri="{FF2B5EF4-FFF2-40B4-BE49-F238E27FC236}">
                <a16:creationId xmlns:a16="http://schemas.microsoft.com/office/drawing/2014/main" id="{5CEA1393-B703-2CDB-7E06-64F1166D95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4685" y="4060902"/>
            <a:ext cx="624163" cy="624163"/>
          </a:xfrm>
          <a:prstGeom prst="rect">
            <a:avLst/>
          </a:prstGeom>
        </p:spPr>
      </p:pic>
    </p:spTree>
    <p:extLst>
      <p:ext uri="{BB962C8B-B14F-4D97-AF65-F5344CB8AC3E}">
        <p14:creationId xmlns:p14="http://schemas.microsoft.com/office/powerpoint/2010/main" val="157957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71F1E7-0A87-08D7-AB99-2DC32F27D722}"/>
              </a:ext>
            </a:extLst>
          </p:cNvPr>
          <p:cNvSpPr>
            <a:spLocks noGrp="1" noRot="1" noMove="1" noResize="1" noEditPoints="1" noAdjustHandles="1" noChangeArrowheads="1" noChangeShapeType="1"/>
          </p:cNvSpPr>
          <p:nvPr/>
        </p:nvSpPr>
        <p:spPr>
          <a:xfrm>
            <a:off x="7626893" y="6334542"/>
            <a:ext cx="210881" cy="238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graphicFrame>
        <p:nvGraphicFramePr>
          <p:cNvPr id="4" name="Table 3">
            <a:extLst>
              <a:ext uri="{FF2B5EF4-FFF2-40B4-BE49-F238E27FC236}">
                <a16:creationId xmlns:a16="http://schemas.microsoft.com/office/drawing/2014/main" id="{C30A5ACF-55F0-1546-D8FD-4E37B5B4B41C}"/>
              </a:ext>
            </a:extLst>
          </p:cNvPr>
          <p:cNvGraphicFramePr>
            <a:graphicFrameLocks noGrp="1"/>
          </p:cNvGraphicFramePr>
          <p:nvPr>
            <p:extLst>
              <p:ext uri="{D42A27DB-BD31-4B8C-83A1-F6EECF244321}">
                <p14:modId xmlns:p14="http://schemas.microsoft.com/office/powerpoint/2010/main" val="326431631"/>
              </p:ext>
            </p:extLst>
          </p:nvPr>
        </p:nvGraphicFramePr>
        <p:xfrm>
          <a:off x="814609" y="1817503"/>
          <a:ext cx="5301463" cy="4295281"/>
        </p:xfrm>
        <a:graphic>
          <a:graphicData uri="http://schemas.openxmlformats.org/drawingml/2006/table">
            <a:tbl>
              <a:tblPr firstRow="1" bandRow="1">
                <a:tableStyleId>{5C22544A-7EE6-4342-B048-85BDC9FD1C3A}</a:tableStyleId>
              </a:tblPr>
              <a:tblGrid>
                <a:gridCol w="1221535">
                  <a:extLst>
                    <a:ext uri="{9D8B030D-6E8A-4147-A177-3AD203B41FA5}">
                      <a16:colId xmlns:a16="http://schemas.microsoft.com/office/drawing/2014/main" val="2500896248"/>
                    </a:ext>
                  </a:extLst>
                </a:gridCol>
                <a:gridCol w="2985330">
                  <a:extLst>
                    <a:ext uri="{9D8B030D-6E8A-4147-A177-3AD203B41FA5}">
                      <a16:colId xmlns:a16="http://schemas.microsoft.com/office/drawing/2014/main" val="2036291667"/>
                    </a:ext>
                  </a:extLst>
                </a:gridCol>
                <a:gridCol w="1094598">
                  <a:extLst>
                    <a:ext uri="{9D8B030D-6E8A-4147-A177-3AD203B41FA5}">
                      <a16:colId xmlns:a16="http://schemas.microsoft.com/office/drawing/2014/main" val="3610249136"/>
                    </a:ext>
                  </a:extLst>
                </a:gridCol>
              </a:tblGrid>
              <a:tr h="956157">
                <a:tc>
                  <a:txBody>
                    <a:bodyPr/>
                    <a:lstStyle/>
                    <a:p>
                      <a:pPr algn="r"/>
                      <a:r>
                        <a:rPr lang="en-US" sz="3600" b="1">
                          <a:solidFill>
                            <a:schemeClr val="accent1"/>
                          </a:solidFill>
                        </a:rPr>
                        <a:t>#1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2400" b="0" i="0" u="none" strike="noStrike" dirty="0">
                          <a:solidFill>
                            <a:srgbClr val="000000"/>
                          </a:solidFill>
                          <a:effectLst/>
                          <a:latin typeface="+mn-lt"/>
                        </a:rPr>
                        <a:t>Public viewing spots for sport</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2000" b="0" i="0" u="none" strike="noStrike" dirty="0">
                          <a:solidFill>
                            <a:srgbClr val="000000"/>
                          </a:solidFill>
                          <a:effectLst/>
                          <a:latin typeface="+mn-lt"/>
                        </a:rPr>
                        <a:t>60%</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5567971"/>
                  </a:ext>
                </a:extLst>
              </a:tr>
              <a:tr h="834781">
                <a:tc>
                  <a:txBody>
                    <a:bodyPr/>
                    <a:lstStyle/>
                    <a:p>
                      <a:pPr algn="r"/>
                      <a:r>
                        <a:rPr lang="en-US" sz="3600" b="1">
                          <a:solidFill>
                            <a:schemeClr val="accent1"/>
                          </a:solidFill>
                        </a:rPr>
                        <a:t>#2</a:t>
                      </a:r>
                      <a:endParaRPr lang="en-GB" sz="3600" b="1">
                        <a:solidFill>
                          <a:schemeClr val="accent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dirty="0">
                          <a:solidFill>
                            <a:srgbClr val="000000"/>
                          </a:solidFill>
                          <a:effectLst/>
                          <a:latin typeface="+mn-lt"/>
                        </a:rPr>
                        <a:t>Shisha/hookah bars</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dirty="0">
                          <a:solidFill>
                            <a:srgbClr val="000000"/>
                          </a:solidFill>
                          <a:effectLst/>
                          <a:latin typeface="+mn-lt"/>
                        </a:rPr>
                        <a:t>48%</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92645"/>
                  </a:ext>
                </a:extLst>
              </a:tr>
              <a:tr h="834781">
                <a:tc>
                  <a:txBody>
                    <a:bodyPr/>
                    <a:lstStyle/>
                    <a:p>
                      <a:pPr algn="r"/>
                      <a:r>
                        <a:rPr lang="en-US" sz="3600" b="1">
                          <a:solidFill>
                            <a:schemeClr val="accent1"/>
                          </a:solidFill>
                        </a:rPr>
                        <a:t>#3</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dirty="0">
                          <a:solidFill>
                            <a:srgbClr val="000000"/>
                          </a:solidFill>
                          <a:effectLst/>
                          <a:latin typeface="+mn-lt"/>
                        </a:rPr>
                        <a:t>Rooftop bars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dirty="0">
                          <a:solidFill>
                            <a:srgbClr val="000000"/>
                          </a:solidFill>
                          <a:effectLst/>
                          <a:latin typeface="+mn-lt"/>
                        </a:rPr>
                        <a:t>47%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3813526"/>
                  </a:ext>
                </a:extLst>
              </a:tr>
              <a:tr h="834781">
                <a:tc>
                  <a:txBody>
                    <a:bodyPr/>
                    <a:lstStyle/>
                    <a:p>
                      <a:pPr algn="r"/>
                      <a:r>
                        <a:rPr lang="en-US" sz="3600" b="1">
                          <a:solidFill>
                            <a:schemeClr val="accent1"/>
                          </a:solidFill>
                        </a:rPr>
                        <a:t>#4</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dirty="0">
                          <a:solidFill>
                            <a:srgbClr val="000000"/>
                          </a:solidFill>
                          <a:effectLst/>
                          <a:latin typeface="+mn-lt"/>
                        </a:rPr>
                        <a:t>Cruises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dirty="0">
                          <a:solidFill>
                            <a:srgbClr val="000000"/>
                          </a:solidFill>
                          <a:effectLst/>
                          <a:latin typeface="+mn-lt"/>
                        </a:rPr>
                        <a:t>34%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6621009"/>
                  </a:ext>
                </a:extLst>
              </a:tr>
              <a:tr h="834781">
                <a:tc>
                  <a:txBody>
                    <a:bodyPr/>
                    <a:lstStyle/>
                    <a:p>
                      <a:pPr algn="r"/>
                      <a:r>
                        <a:rPr lang="en-US" sz="3600" b="1">
                          <a:solidFill>
                            <a:schemeClr val="accent1"/>
                          </a:solidFill>
                        </a:rPr>
                        <a:t>#5</a:t>
                      </a:r>
                      <a:endParaRPr lang="en-GB" sz="36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400" b="0" i="0" u="none" strike="noStrike" dirty="0">
                          <a:solidFill>
                            <a:srgbClr val="000000"/>
                          </a:solidFill>
                          <a:effectLst/>
                          <a:latin typeface="+mn-lt"/>
                        </a:rPr>
                        <a:t>Summer night markets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2000" b="0" i="0" u="none" strike="noStrike">
                          <a:solidFill>
                            <a:srgbClr val="000000"/>
                          </a:solidFill>
                          <a:effectLst/>
                          <a:latin typeface="+mn-lt"/>
                        </a:rPr>
                        <a:t>34%</a:t>
                      </a:r>
                      <a:endParaRPr lang="en-GB" sz="2000" b="0" i="0" u="none" strike="noStrike" dirty="0">
                        <a:solidFill>
                          <a:srgbClr val="000000"/>
                        </a:solidFill>
                        <a:effectLst/>
                        <a:latin typeface="+mn-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6352438"/>
                  </a:ext>
                </a:extLst>
              </a:tr>
            </a:tbl>
          </a:graphicData>
        </a:graphic>
      </p:graphicFrame>
      <p:pic>
        <p:nvPicPr>
          <p:cNvPr id="7" name="Picture Placeholder 10">
            <a:extLst>
              <a:ext uri="{FF2B5EF4-FFF2-40B4-BE49-F238E27FC236}">
                <a16:creationId xmlns:a16="http://schemas.microsoft.com/office/drawing/2014/main" id="{B137C046-4DB6-4FF5-7AA1-0B9A94DCFA84}"/>
              </a:ext>
            </a:extLst>
          </p:cNvPr>
          <p:cNvPicPr>
            <a:picLocks noChangeAspect="1"/>
          </p:cNvPicPr>
          <p:nvPr/>
        </p:nvPicPr>
        <p:blipFill rotWithShape="1">
          <a:blip r:embed="rId2">
            <a:extLst>
              <a:ext uri="{28A0092B-C50C-407E-A947-70E740481C1C}">
                <a14:useLocalDpi xmlns:a14="http://schemas.microsoft.com/office/drawing/2010/main" val="0"/>
              </a:ext>
            </a:extLst>
          </a:blip>
          <a:srcRect l="21276" r="39406"/>
          <a:stretch/>
        </p:blipFill>
        <p:spPr>
          <a:xfrm>
            <a:off x="8147407" y="0"/>
            <a:ext cx="4044593" cy="6858000"/>
          </a:xfrm>
          <a:prstGeom prst="rect">
            <a:avLst/>
          </a:prstGeom>
        </p:spPr>
      </p:pic>
      <p:sp>
        <p:nvSpPr>
          <p:cNvPr id="2" name="TextBox 1">
            <a:extLst>
              <a:ext uri="{FF2B5EF4-FFF2-40B4-BE49-F238E27FC236}">
                <a16:creationId xmlns:a16="http://schemas.microsoft.com/office/drawing/2014/main" id="{5B413C59-0F65-40CF-207E-2BCFC4B8366C}"/>
              </a:ext>
            </a:extLst>
          </p:cNvPr>
          <p:cNvSpPr txBox="1"/>
          <p:nvPr/>
        </p:nvSpPr>
        <p:spPr>
          <a:xfrm>
            <a:off x="120996" y="358008"/>
            <a:ext cx="779990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414041"/>
                </a:solidFill>
                <a:effectLst/>
                <a:uLnTx/>
                <a:uFillTx/>
                <a:latin typeface="HK Grotesk SemiBold (Headings)"/>
              </a:rPr>
              <a:t>HOW FREQUENTLY ARE YOU VISITING THE FOLLOWING VENUES COMPARED TO ONE YEAR AGO?</a:t>
            </a:r>
          </a:p>
        </p:txBody>
      </p:sp>
      <p:sp>
        <p:nvSpPr>
          <p:cNvPr id="3" name="Rectangle 2">
            <a:extLst>
              <a:ext uri="{FF2B5EF4-FFF2-40B4-BE49-F238E27FC236}">
                <a16:creationId xmlns:a16="http://schemas.microsoft.com/office/drawing/2014/main" id="{BE4961B5-35DE-EA25-953D-83D1EA3F8F5D}"/>
              </a:ext>
            </a:extLst>
          </p:cNvPr>
          <p:cNvSpPr/>
          <p:nvPr/>
        </p:nvSpPr>
        <p:spPr>
          <a:xfrm>
            <a:off x="1089801" y="6376881"/>
            <a:ext cx="5126805"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a:t>
            </a:r>
            <a:r>
              <a:rPr lang="en-US" sz="1000" i="1" dirty="0">
                <a:solidFill>
                  <a:srgbClr val="FFFFFF">
                    <a:lumMod val="50000"/>
                  </a:srgbClr>
                </a:solidFill>
                <a:latin typeface="HK Grotesk Light"/>
              </a:rPr>
              <a:t>922</a:t>
            </a:r>
            <a:endPar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endParaRPr>
          </a:p>
        </p:txBody>
      </p:sp>
      <p:sp>
        <p:nvSpPr>
          <p:cNvPr id="9" name="TextBox 8">
            <a:extLst>
              <a:ext uri="{FF2B5EF4-FFF2-40B4-BE49-F238E27FC236}">
                <a16:creationId xmlns:a16="http://schemas.microsoft.com/office/drawing/2014/main" id="{C018C413-6317-DB2F-C451-9BE3E8F56E36}"/>
              </a:ext>
            </a:extLst>
          </p:cNvPr>
          <p:cNvSpPr txBox="1"/>
          <p:nvPr/>
        </p:nvSpPr>
        <p:spPr>
          <a:xfrm>
            <a:off x="1089801" y="1196195"/>
            <a:ext cx="5677742" cy="584775"/>
          </a:xfrm>
          <a:prstGeom prst="rect">
            <a:avLst/>
          </a:prstGeom>
          <a:noFill/>
        </p:spPr>
        <p:txBody>
          <a:bodyPr wrap="square" rtlCol="0">
            <a:spAutoFit/>
          </a:bodyPr>
          <a:lstStyle/>
          <a:p>
            <a:pPr algn="ctr">
              <a:defRPr sz="1862" b="0" i="0" u="none" strike="noStrike" kern="1200" spc="0" baseline="0">
                <a:solidFill>
                  <a:srgbClr val="414041">
                    <a:lumMod val="65000"/>
                    <a:lumOff val="35000"/>
                  </a:srgbClr>
                </a:solidFill>
                <a:latin typeface="+mn-lt"/>
                <a:ea typeface="+mn-ea"/>
                <a:cs typeface="+mn-cs"/>
              </a:defRPr>
            </a:pPr>
            <a:r>
              <a:rPr lang="en-GB" sz="1600" b="1" dirty="0">
                <a:solidFill>
                  <a:srgbClr val="C4925D"/>
                </a:solidFill>
              </a:rPr>
              <a:t>Consumers have been visiting these venues more frequently  (significantly/slightly more often) Top 5</a:t>
            </a:r>
          </a:p>
        </p:txBody>
      </p:sp>
      <p:pic>
        <p:nvPicPr>
          <p:cNvPr id="13" name="Picture 12">
            <a:extLst>
              <a:ext uri="{FF2B5EF4-FFF2-40B4-BE49-F238E27FC236}">
                <a16:creationId xmlns:a16="http://schemas.microsoft.com/office/drawing/2014/main" id="{9377632F-7A6D-BC9B-8353-C0C080DE1044}"/>
              </a:ext>
            </a:extLst>
          </p:cNvPr>
          <p:cNvPicPr>
            <a:picLocks noChangeAspect="1"/>
          </p:cNvPicPr>
          <p:nvPr/>
        </p:nvPicPr>
        <p:blipFill>
          <a:blip r:embed="rId3"/>
          <a:stretch>
            <a:fillRect/>
          </a:stretch>
        </p:blipFill>
        <p:spPr>
          <a:xfrm>
            <a:off x="5964045" y="2864288"/>
            <a:ext cx="532892" cy="532892"/>
          </a:xfrm>
          <a:prstGeom prst="rect">
            <a:avLst/>
          </a:prstGeom>
        </p:spPr>
      </p:pic>
      <p:pic>
        <p:nvPicPr>
          <p:cNvPr id="20" name="Picture 19">
            <a:extLst>
              <a:ext uri="{FF2B5EF4-FFF2-40B4-BE49-F238E27FC236}">
                <a16:creationId xmlns:a16="http://schemas.microsoft.com/office/drawing/2014/main" id="{E0B7B66B-72B0-AA0C-64FD-DEB6D767A96C}"/>
              </a:ext>
            </a:extLst>
          </p:cNvPr>
          <p:cNvPicPr>
            <a:picLocks noChangeAspect="1"/>
          </p:cNvPicPr>
          <p:nvPr/>
        </p:nvPicPr>
        <p:blipFill>
          <a:blip r:embed="rId4"/>
          <a:stretch>
            <a:fillRect/>
          </a:stretch>
        </p:blipFill>
        <p:spPr>
          <a:xfrm>
            <a:off x="5958592" y="4491608"/>
            <a:ext cx="605274" cy="605274"/>
          </a:xfrm>
          <a:prstGeom prst="rect">
            <a:avLst/>
          </a:prstGeom>
        </p:spPr>
      </p:pic>
      <p:pic>
        <p:nvPicPr>
          <p:cNvPr id="5" name="Picture 4">
            <a:extLst>
              <a:ext uri="{FF2B5EF4-FFF2-40B4-BE49-F238E27FC236}">
                <a16:creationId xmlns:a16="http://schemas.microsoft.com/office/drawing/2014/main" id="{3D47243E-702F-22EE-7F08-61E9E0EB5860}"/>
              </a:ext>
            </a:extLst>
          </p:cNvPr>
          <p:cNvPicPr>
            <a:picLocks noChangeAspect="1"/>
          </p:cNvPicPr>
          <p:nvPr/>
        </p:nvPicPr>
        <p:blipFill>
          <a:blip r:embed="rId5"/>
          <a:stretch>
            <a:fillRect/>
          </a:stretch>
        </p:blipFill>
        <p:spPr>
          <a:xfrm>
            <a:off x="5928505" y="3579540"/>
            <a:ext cx="625845" cy="625845"/>
          </a:xfrm>
          <a:prstGeom prst="rect">
            <a:avLst/>
          </a:prstGeom>
        </p:spPr>
      </p:pic>
      <p:pic>
        <p:nvPicPr>
          <p:cNvPr id="11" name="Picture 10" descr="A cartoon of a store with a moon in the background&#10;&#10;Description automatically generated">
            <a:extLst>
              <a:ext uri="{FF2B5EF4-FFF2-40B4-BE49-F238E27FC236}">
                <a16:creationId xmlns:a16="http://schemas.microsoft.com/office/drawing/2014/main" id="{A4F5D6F3-CBCA-A3F2-C626-794B317549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451" y="5241073"/>
            <a:ext cx="614869" cy="614869"/>
          </a:xfrm>
          <a:prstGeom prst="rect">
            <a:avLst/>
          </a:prstGeom>
        </p:spPr>
      </p:pic>
      <p:pic>
        <p:nvPicPr>
          <p:cNvPr id="16" name="Picture 15" descr="A group of people sitting in front of a screen&#10;&#10;Description automatically generated">
            <a:extLst>
              <a:ext uri="{FF2B5EF4-FFF2-40B4-BE49-F238E27FC236}">
                <a16:creationId xmlns:a16="http://schemas.microsoft.com/office/drawing/2014/main" id="{37681930-A2D1-4A27-EB44-554A323078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1241" y="1919868"/>
            <a:ext cx="791431" cy="791431"/>
          </a:xfrm>
          <a:prstGeom prst="rect">
            <a:avLst/>
          </a:prstGeom>
        </p:spPr>
      </p:pic>
    </p:spTree>
    <p:extLst>
      <p:ext uri="{BB962C8B-B14F-4D97-AF65-F5344CB8AC3E}">
        <p14:creationId xmlns:p14="http://schemas.microsoft.com/office/powerpoint/2010/main" val="1862838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1914E-5BB1-7354-F78F-C5EB414FE21C}"/>
              </a:ext>
            </a:extLst>
          </p:cNvPr>
          <p:cNvSpPr txBox="1"/>
          <p:nvPr/>
        </p:nvSpPr>
        <p:spPr>
          <a:xfrm>
            <a:off x="836294" y="250426"/>
            <a:ext cx="10763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HK Grotesk"/>
                <a:ea typeface="+mn-ea"/>
                <a:cs typeface="+mn-cs"/>
              </a:rPr>
              <a:t>Optimise your On Premise channel strategy with CGA’s On Premise User Survey</a:t>
            </a:r>
          </a:p>
        </p:txBody>
      </p:sp>
      <p:pic>
        <p:nvPicPr>
          <p:cNvPr id="2" name="Picture 1" descr="A logo with a fork and knife in a speech bubble&#10;&#10;Description automatically generated">
            <a:extLst>
              <a:ext uri="{FF2B5EF4-FFF2-40B4-BE49-F238E27FC236}">
                <a16:creationId xmlns:a16="http://schemas.microsoft.com/office/drawing/2014/main" id="{4915E31F-CE5F-2BDA-1C62-4A2EAAC69407}"/>
              </a:ext>
            </a:extLst>
          </p:cNvPr>
          <p:cNvPicPr>
            <a:picLocks noChangeAspect="1"/>
          </p:cNvPicPr>
          <p:nvPr/>
        </p:nvPicPr>
        <p:blipFill>
          <a:blip r:embed="rId3"/>
          <a:stretch>
            <a:fillRect/>
          </a:stretch>
        </p:blipFill>
        <p:spPr>
          <a:xfrm>
            <a:off x="3060351" y="1979444"/>
            <a:ext cx="6071299" cy="6067693"/>
          </a:xfrm>
          <a:prstGeom prst="rect">
            <a:avLst/>
          </a:prstGeom>
        </p:spPr>
      </p:pic>
      <p:sp>
        <p:nvSpPr>
          <p:cNvPr id="5" name="Arrow: Right 4">
            <a:extLst>
              <a:ext uri="{FF2B5EF4-FFF2-40B4-BE49-F238E27FC236}">
                <a16:creationId xmlns:a16="http://schemas.microsoft.com/office/drawing/2014/main" id="{056A2E45-7322-C16A-46BF-A96760D8F686}"/>
              </a:ext>
            </a:extLst>
          </p:cNvPr>
          <p:cNvSpPr/>
          <p:nvPr/>
        </p:nvSpPr>
        <p:spPr>
          <a:xfrm>
            <a:off x="7850908" y="3983019"/>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11" name="TextBox 10">
            <a:extLst>
              <a:ext uri="{FF2B5EF4-FFF2-40B4-BE49-F238E27FC236}">
                <a16:creationId xmlns:a16="http://schemas.microsoft.com/office/drawing/2014/main" id="{B0C60921-0883-D904-DEDB-90F24E2A51DA}"/>
              </a:ext>
            </a:extLst>
          </p:cNvPr>
          <p:cNvSpPr txBox="1"/>
          <p:nvPr/>
        </p:nvSpPr>
        <p:spPr>
          <a:xfrm>
            <a:off x="8845856" y="3821581"/>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Build sales stories for your brands to demonstrate the benefits of prioritising your brands to operators</a:t>
            </a:r>
          </a:p>
        </p:txBody>
      </p:sp>
      <p:sp>
        <p:nvSpPr>
          <p:cNvPr id="16" name="Arrow: Right 15">
            <a:extLst>
              <a:ext uri="{FF2B5EF4-FFF2-40B4-BE49-F238E27FC236}">
                <a16:creationId xmlns:a16="http://schemas.microsoft.com/office/drawing/2014/main" id="{A1BD9FB7-A796-FDFA-3EDE-CF856113E850}"/>
              </a:ext>
            </a:extLst>
          </p:cNvPr>
          <p:cNvSpPr/>
          <p:nvPr/>
        </p:nvSpPr>
        <p:spPr>
          <a:xfrm flipH="1">
            <a:off x="3362685" y="3983019"/>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17" name="TextBox 16">
            <a:extLst>
              <a:ext uri="{FF2B5EF4-FFF2-40B4-BE49-F238E27FC236}">
                <a16:creationId xmlns:a16="http://schemas.microsoft.com/office/drawing/2014/main" id="{B9B78706-793F-9E54-EBBC-848CB6A6A40F}"/>
              </a:ext>
            </a:extLst>
          </p:cNvPr>
          <p:cNvSpPr txBox="1"/>
          <p:nvPr/>
        </p:nvSpPr>
        <p:spPr>
          <a:xfrm>
            <a:off x="306085" y="3821581"/>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Understand the biggest factors influencing drink choice across key On Premise channels</a:t>
            </a:r>
          </a:p>
        </p:txBody>
      </p:sp>
      <p:sp>
        <p:nvSpPr>
          <p:cNvPr id="19" name="Arrow: Right 18">
            <a:extLst>
              <a:ext uri="{FF2B5EF4-FFF2-40B4-BE49-F238E27FC236}">
                <a16:creationId xmlns:a16="http://schemas.microsoft.com/office/drawing/2014/main" id="{7A446243-FA42-D9B1-6CEA-531E16DD7BEC}"/>
              </a:ext>
            </a:extLst>
          </p:cNvPr>
          <p:cNvSpPr/>
          <p:nvPr/>
        </p:nvSpPr>
        <p:spPr>
          <a:xfrm rot="16200000">
            <a:off x="5606792" y="2393950"/>
            <a:ext cx="978408" cy="877454"/>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20" name="TextBox 19">
            <a:extLst>
              <a:ext uri="{FF2B5EF4-FFF2-40B4-BE49-F238E27FC236}">
                <a16:creationId xmlns:a16="http://schemas.microsoft.com/office/drawing/2014/main" id="{134EBAB1-E1A4-C580-350E-99559182275B}"/>
              </a:ext>
            </a:extLst>
          </p:cNvPr>
          <p:cNvSpPr txBox="1"/>
          <p:nvPr/>
        </p:nvSpPr>
        <p:spPr>
          <a:xfrm>
            <a:off x="4718863" y="1143143"/>
            <a:ext cx="2754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HK Grotesk"/>
                <a:ea typeface="+mn-ea"/>
                <a:cs typeface="+mn-cs"/>
              </a:rPr>
              <a:t>Identify which channels to target with digital advertisements and solutions</a:t>
            </a:r>
          </a:p>
        </p:txBody>
      </p:sp>
      <p:pic>
        <p:nvPicPr>
          <p:cNvPr id="26" name="Graphic 25" descr="Trophy outline">
            <a:extLst>
              <a:ext uri="{FF2B5EF4-FFF2-40B4-BE49-F238E27FC236}">
                <a16:creationId xmlns:a16="http://schemas.microsoft.com/office/drawing/2014/main" id="{65CD73B9-2174-C395-ED6A-B365AD9F49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7711" y="2271028"/>
            <a:ext cx="1550553" cy="1550553"/>
          </a:xfrm>
          <a:prstGeom prst="rect">
            <a:avLst/>
          </a:prstGeom>
        </p:spPr>
      </p:pic>
      <p:pic>
        <p:nvPicPr>
          <p:cNvPr id="8" name="Graphic 7" descr="Store with solid fill">
            <a:extLst>
              <a:ext uri="{FF2B5EF4-FFF2-40B4-BE49-F238E27FC236}">
                <a16:creationId xmlns:a16="http://schemas.microsoft.com/office/drawing/2014/main" id="{4EA03E85-1B24-8DD8-4FE7-A35514085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940" y="2350194"/>
            <a:ext cx="1550553" cy="1550553"/>
          </a:xfrm>
          <a:prstGeom prst="rect">
            <a:avLst/>
          </a:prstGeom>
        </p:spPr>
      </p:pic>
      <p:pic>
        <p:nvPicPr>
          <p:cNvPr id="10" name="Graphic 9" descr="Tablet with solid fill">
            <a:extLst>
              <a:ext uri="{FF2B5EF4-FFF2-40B4-BE49-F238E27FC236}">
                <a16:creationId xmlns:a16="http://schemas.microsoft.com/office/drawing/2014/main" id="{53932AED-A224-5167-EDC8-8B77D1D0D5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555" y="968030"/>
            <a:ext cx="1550553" cy="1550553"/>
          </a:xfrm>
          <a:prstGeom prst="rect">
            <a:avLst/>
          </a:prstGeom>
        </p:spPr>
      </p:pic>
    </p:spTree>
    <p:extLst>
      <p:ext uri="{BB962C8B-B14F-4D97-AF65-F5344CB8AC3E}">
        <p14:creationId xmlns:p14="http://schemas.microsoft.com/office/powerpoint/2010/main" val="2539372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D57349-C125-0453-BDA8-7953B0B552C5}"/>
              </a:ext>
            </a:extLst>
          </p:cNvPr>
          <p:cNvSpPr/>
          <p:nvPr/>
        </p:nvSpPr>
        <p:spPr>
          <a:xfrm>
            <a:off x="476250" y="5058383"/>
            <a:ext cx="7014022" cy="1266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numCol="3"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 name="Table 10">
            <a:extLst>
              <a:ext uri="{FF2B5EF4-FFF2-40B4-BE49-F238E27FC236}">
                <a16:creationId xmlns:a16="http://schemas.microsoft.com/office/drawing/2014/main" id="{2A66AD28-45CA-AE7E-641F-3147E96C1AFE}"/>
              </a:ext>
            </a:extLst>
          </p:cNvPr>
          <p:cNvGraphicFramePr>
            <a:graphicFrameLocks noGrp="1"/>
          </p:cNvGraphicFramePr>
          <p:nvPr/>
        </p:nvGraphicFramePr>
        <p:xfrm>
          <a:off x="923403" y="5138359"/>
          <a:ext cx="6911373" cy="1097280"/>
        </p:xfrm>
        <a:graphic>
          <a:graphicData uri="http://schemas.openxmlformats.org/drawingml/2006/table">
            <a:tbl>
              <a:tblPr firstRow="1" bandRow="1">
                <a:tableStyleId>{5C22544A-7EE6-4342-B048-85BDC9FD1C3A}</a:tableStyleId>
              </a:tblPr>
              <a:tblGrid>
                <a:gridCol w="2303791">
                  <a:extLst>
                    <a:ext uri="{9D8B030D-6E8A-4147-A177-3AD203B41FA5}">
                      <a16:colId xmlns:a16="http://schemas.microsoft.com/office/drawing/2014/main" val="893456960"/>
                    </a:ext>
                  </a:extLst>
                </a:gridCol>
                <a:gridCol w="2303791">
                  <a:extLst>
                    <a:ext uri="{9D8B030D-6E8A-4147-A177-3AD203B41FA5}">
                      <a16:colId xmlns:a16="http://schemas.microsoft.com/office/drawing/2014/main" val="2288907894"/>
                    </a:ext>
                  </a:extLst>
                </a:gridCol>
                <a:gridCol w="2303791">
                  <a:extLst>
                    <a:ext uri="{9D8B030D-6E8A-4147-A177-3AD203B41FA5}">
                      <a16:colId xmlns:a16="http://schemas.microsoft.com/office/drawing/2014/main" val="1562207333"/>
                    </a:ext>
                  </a:extLst>
                </a:gridCol>
              </a:tblGrid>
              <a:tr h="0">
                <a:tc>
                  <a:txBody>
                    <a:bodyPr/>
                    <a:lstStyle/>
                    <a:p>
                      <a:pPr marL="0" indent="0">
                        <a:buFontTx/>
                        <a:buNone/>
                      </a:pPr>
                      <a:r>
                        <a:rPr lang="en-GB" sz="1200" b="1">
                          <a:solidFill>
                            <a:schemeClr val="bg1"/>
                          </a:solidFill>
                          <a:latin typeface="HK Grotesk Light"/>
                        </a:rPr>
                        <a:t>UK - $17,748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USA - $22,185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France - $16,417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948793"/>
                  </a:ext>
                </a:extLst>
              </a:tr>
              <a:tr h="0">
                <a:tc>
                  <a:txBody>
                    <a:bodyPr/>
                    <a:lstStyle/>
                    <a:p>
                      <a:r>
                        <a:rPr lang="en-GB" sz="1200" b="1">
                          <a:solidFill>
                            <a:schemeClr val="bg1"/>
                          </a:solidFill>
                          <a:latin typeface="HK Grotesk Light"/>
                        </a:rPr>
                        <a:t>South Korea - $17,526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Italy - $16,417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Mexico - $19,523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6080554"/>
                  </a:ext>
                </a:extLst>
              </a:tr>
              <a:tr h="0">
                <a:tc>
                  <a:txBody>
                    <a:bodyPr/>
                    <a:lstStyle/>
                    <a:p>
                      <a:r>
                        <a:rPr lang="en-GB" sz="1200" b="1">
                          <a:solidFill>
                            <a:schemeClr val="bg1"/>
                          </a:solidFill>
                          <a:latin typeface="HK Grotesk Light"/>
                        </a:rPr>
                        <a:t>Germany - $19,967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Australia - $17,525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1">
                          <a:solidFill>
                            <a:schemeClr val="bg1"/>
                          </a:solidFill>
                          <a:latin typeface="HK Grotesk Light"/>
                        </a:rPr>
                        <a:t>Canada - $17,748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8344075"/>
                  </a:ext>
                </a:extLst>
              </a:tr>
              <a:tr h="0">
                <a:tc>
                  <a:txBody>
                    <a:bodyPr/>
                    <a:lstStyle/>
                    <a:p>
                      <a:r>
                        <a:rPr lang="en-GB" sz="1200" b="1">
                          <a:solidFill>
                            <a:schemeClr val="bg1"/>
                          </a:solidFill>
                          <a:latin typeface="HK Grotesk Light"/>
                        </a:rPr>
                        <a:t>Spain - $16,417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b="1">
                        <a:solidFill>
                          <a:schemeClr val="bg1"/>
                        </a:solidFill>
                        <a:latin typeface="HK Grotesk 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b="1">
                        <a:solidFill>
                          <a:schemeClr val="bg1"/>
                        </a:solidFill>
                        <a:latin typeface="HK Grotesk 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7758438"/>
                  </a:ext>
                </a:extLst>
              </a:tr>
            </a:tbl>
          </a:graphicData>
        </a:graphic>
      </p:graphicFrame>
      <p:sp>
        <p:nvSpPr>
          <p:cNvPr id="2" name="Content Placeholder 1">
            <a:extLst>
              <a:ext uri="{FF2B5EF4-FFF2-40B4-BE49-F238E27FC236}">
                <a16:creationId xmlns:a16="http://schemas.microsoft.com/office/drawing/2014/main" id="{2CF834FF-8630-11B9-E6F8-0BF505F8FF2B}"/>
              </a:ext>
            </a:extLst>
          </p:cNvPr>
          <p:cNvSpPr>
            <a:spLocks noGrp="1"/>
          </p:cNvSpPr>
          <p:nvPr>
            <p:ph idx="1"/>
          </p:nvPr>
        </p:nvSpPr>
        <p:spPr>
          <a:xfrm>
            <a:off x="353836" y="1487188"/>
            <a:ext cx="7595265" cy="3990409"/>
          </a:xfrm>
        </p:spPr>
        <p:txBody>
          <a:bodyPr/>
          <a:lstStyle/>
          <a:p>
            <a:r>
              <a:rPr lang="en-GB" sz="1600"/>
              <a:t>Understand the market nuances and the needs of hospitality professionals at a market level by purchasing country-specific Bartender Report</a:t>
            </a:r>
          </a:p>
          <a:p>
            <a:r>
              <a:rPr lang="en-GB" sz="1600"/>
              <a:t>Market-level reports are available for all countries included in the study and provide a rich insight into how to win with hospitality professionals, how to drive advocacy and the trends impacting specific countries</a:t>
            </a:r>
          </a:p>
          <a:p>
            <a:pPr marL="0" indent="0">
              <a:buNone/>
            </a:pPr>
            <a:r>
              <a:rPr lang="en-GB" sz="1600">
                <a:solidFill>
                  <a:schemeClr val="accent1"/>
                </a:solidFill>
              </a:rPr>
              <a:t>What you will receive</a:t>
            </a:r>
          </a:p>
          <a:p>
            <a:r>
              <a:rPr lang="en-GB" sz="1600" i="1"/>
              <a:t>An in-depth report providing market level findings and recommendations allowing you to build relationships with this crucial audience, delivered in local language</a:t>
            </a:r>
          </a:p>
          <a:p>
            <a:r>
              <a:rPr lang="en-GB" sz="1600" i="1"/>
              <a:t>A virtual presentation of findings, delivered by CGA experts</a:t>
            </a:r>
            <a:endParaRPr lang="en-GB" sz="1600">
              <a:solidFill>
                <a:schemeClr val="accent1"/>
              </a:solidFill>
            </a:endParaRPr>
          </a:p>
          <a:p>
            <a:pPr marL="0" indent="0">
              <a:buNone/>
            </a:pPr>
            <a:r>
              <a:rPr lang="en-GB" sz="1600">
                <a:solidFill>
                  <a:schemeClr val="accent1"/>
                </a:solidFill>
              </a:rPr>
              <a:t>Investment</a:t>
            </a:r>
          </a:p>
          <a:p>
            <a:pPr marL="0" indent="0">
              <a:buNone/>
            </a:pPr>
            <a:endParaRPr lang="en-GB" sz="1600" i="1"/>
          </a:p>
          <a:p>
            <a:pPr marL="0" indent="0">
              <a:buNone/>
            </a:pPr>
            <a:endParaRPr lang="en-GB" sz="1600">
              <a:solidFill>
                <a:schemeClr val="accent1"/>
              </a:solidFill>
            </a:endParaRPr>
          </a:p>
          <a:p>
            <a:pPr marL="0" indent="0">
              <a:buNone/>
            </a:pPr>
            <a:endParaRPr lang="en-GB"/>
          </a:p>
        </p:txBody>
      </p:sp>
      <p:sp>
        <p:nvSpPr>
          <p:cNvPr id="3" name="Slide Number Placeholder 2">
            <a:extLst>
              <a:ext uri="{FF2B5EF4-FFF2-40B4-BE49-F238E27FC236}">
                <a16:creationId xmlns:a16="http://schemas.microsoft.com/office/drawing/2014/main" id="{F0AECEF6-A125-F02C-6845-A5892AB66C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EF4E2-7A7A-0548-85F1-5479B7C9E1B2}" type="slidenum">
              <a:rPr kumimoji="0" lang="en-US" sz="1000" b="0" i="0" u="none" strike="noStrike" kern="1200" cap="none" spc="0" normalizeH="0" baseline="0" noProof="0" smtClean="0">
                <a:ln>
                  <a:noFill/>
                </a:ln>
                <a:solidFill>
                  <a:srgbClr val="555555"/>
                </a:solidFill>
                <a:effectLst/>
                <a:uLnTx/>
                <a:uFillTx/>
                <a:latin typeface="HK Grotes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555555"/>
              </a:solidFill>
              <a:effectLst/>
              <a:uLnTx/>
              <a:uFillTx/>
              <a:latin typeface="HK Grotesk" pitchFamily="50" charset="0"/>
              <a:ea typeface="+mn-ea"/>
              <a:cs typeface="+mn-cs"/>
            </a:endParaRPr>
          </a:p>
        </p:txBody>
      </p:sp>
      <p:sp>
        <p:nvSpPr>
          <p:cNvPr id="7" name="Text Placeholder 6">
            <a:extLst>
              <a:ext uri="{FF2B5EF4-FFF2-40B4-BE49-F238E27FC236}">
                <a16:creationId xmlns:a16="http://schemas.microsoft.com/office/drawing/2014/main" id="{56412DCB-4759-B860-69EA-FDA4A330FDE8}"/>
              </a:ext>
            </a:extLst>
          </p:cNvPr>
          <p:cNvSpPr>
            <a:spLocks noGrp="1"/>
          </p:cNvSpPr>
          <p:nvPr>
            <p:ph type="body" sz="quarter" idx="19"/>
          </p:nvPr>
        </p:nvSpPr>
        <p:spPr>
          <a:xfrm>
            <a:off x="353836" y="970061"/>
            <a:ext cx="7595265" cy="436542"/>
          </a:xfrm>
        </p:spPr>
        <p:txBody>
          <a:bodyPr/>
          <a:lstStyle/>
          <a:p>
            <a:r>
              <a:rPr lang="en-GB"/>
              <a:t>Market-specific insights based on a robust sample of 150 bartenders per country</a:t>
            </a:r>
          </a:p>
        </p:txBody>
      </p:sp>
      <p:sp>
        <p:nvSpPr>
          <p:cNvPr id="8" name="Text Placeholder 7">
            <a:extLst>
              <a:ext uri="{FF2B5EF4-FFF2-40B4-BE49-F238E27FC236}">
                <a16:creationId xmlns:a16="http://schemas.microsoft.com/office/drawing/2014/main" id="{C22CDB73-33CF-CFDC-9D82-905A6EF4B8CA}"/>
              </a:ext>
            </a:extLst>
          </p:cNvPr>
          <p:cNvSpPr>
            <a:spLocks noGrp="1"/>
          </p:cNvSpPr>
          <p:nvPr>
            <p:ph type="body" sz="quarter" idx="21"/>
          </p:nvPr>
        </p:nvSpPr>
        <p:spPr/>
        <p:txBody>
          <a:bodyPr/>
          <a:lstStyle/>
          <a:p>
            <a:r>
              <a:rPr lang="en-GB" sz="2800" b="1"/>
              <a:t>Global Bartender Reports</a:t>
            </a:r>
          </a:p>
        </p:txBody>
      </p:sp>
      <p:pic>
        <p:nvPicPr>
          <p:cNvPr id="5" name="Picture Placeholder 17" descr="A person pouring a drink into a glass&#10;&#10;Description automatically generated">
            <a:extLst>
              <a:ext uri="{FF2B5EF4-FFF2-40B4-BE49-F238E27FC236}">
                <a16:creationId xmlns:a16="http://schemas.microsoft.com/office/drawing/2014/main" id="{9AFEED44-FA90-22B0-98E8-22FE1902CABB}"/>
              </a:ext>
            </a:extLst>
          </p:cNvPr>
          <p:cNvPicPr>
            <a:picLocks noChangeAspect="1"/>
          </p:cNvPicPr>
          <p:nvPr/>
        </p:nvPicPr>
        <p:blipFill rotWithShape="1">
          <a:blip r:embed="rId2">
            <a:extLst>
              <a:ext uri="{28A0092B-C50C-407E-A947-70E740481C1C}">
                <a14:useLocalDpi xmlns:a14="http://schemas.microsoft.com/office/drawing/2010/main" val="0"/>
              </a:ext>
            </a:extLst>
          </a:blip>
          <a:srcRect l="5422" t="6980" r="19478" b="7221"/>
          <a:stretch/>
        </p:blipFill>
        <p:spPr>
          <a:xfrm>
            <a:off x="8179291" y="0"/>
            <a:ext cx="4013030" cy="6868621"/>
          </a:xfrm>
          <a:prstGeom prst="rect">
            <a:avLst/>
          </a:prstGeom>
        </p:spPr>
      </p:pic>
      <p:pic>
        <p:nvPicPr>
          <p:cNvPr id="6" name="Picture 8" descr="A flag in a circle&#10;&#10;Description automatically generated">
            <a:extLst>
              <a:ext uri="{FF2B5EF4-FFF2-40B4-BE49-F238E27FC236}">
                <a16:creationId xmlns:a16="http://schemas.microsoft.com/office/drawing/2014/main" id="{1F01FED9-893F-E123-A1F5-B2F77E8428F8}"/>
              </a:ext>
            </a:extLst>
          </p:cNvPr>
          <p:cNvPicPr>
            <a:picLocks noChangeAspect="1"/>
          </p:cNvPicPr>
          <p:nvPr/>
        </p:nvPicPr>
        <p:blipFill>
          <a:blip r:embed="rId3"/>
          <a:stretch>
            <a:fillRect/>
          </a:stretch>
        </p:blipFill>
        <p:spPr>
          <a:xfrm>
            <a:off x="2943936" y="5719333"/>
            <a:ext cx="239611" cy="229791"/>
          </a:xfrm>
          <a:prstGeom prst="rect">
            <a:avLst/>
          </a:prstGeom>
        </p:spPr>
      </p:pic>
      <p:pic>
        <p:nvPicPr>
          <p:cNvPr id="9" name="Picture 12" descr="A flag of mexico with a red white and blue stripe&#10;&#10;Description automatically generated">
            <a:extLst>
              <a:ext uri="{FF2B5EF4-FFF2-40B4-BE49-F238E27FC236}">
                <a16:creationId xmlns:a16="http://schemas.microsoft.com/office/drawing/2014/main" id="{1CB44379-A4BD-354A-6E90-3848CC6B7EC9}"/>
              </a:ext>
            </a:extLst>
          </p:cNvPr>
          <p:cNvPicPr>
            <a:picLocks noChangeAspect="1"/>
          </p:cNvPicPr>
          <p:nvPr/>
        </p:nvPicPr>
        <p:blipFill>
          <a:blip r:embed="rId4"/>
          <a:stretch>
            <a:fillRect/>
          </a:stretch>
        </p:blipFill>
        <p:spPr>
          <a:xfrm>
            <a:off x="5217103" y="5422544"/>
            <a:ext cx="239611" cy="229791"/>
          </a:xfrm>
          <a:prstGeom prst="rect">
            <a:avLst/>
          </a:prstGeom>
        </p:spPr>
      </p:pic>
      <p:pic>
        <p:nvPicPr>
          <p:cNvPr id="13" name="Picture 13" descr="A flag in a circle&#10;&#10;Description automatically generated">
            <a:extLst>
              <a:ext uri="{FF2B5EF4-FFF2-40B4-BE49-F238E27FC236}">
                <a16:creationId xmlns:a16="http://schemas.microsoft.com/office/drawing/2014/main" id="{640D35BD-E0ED-4FE4-015A-343A1E0D3C6F}"/>
              </a:ext>
            </a:extLst>
          </p:cNvPr>
          <p:cNvPicPr>
            <a:picLocks noChangeAspect="1"/>
          </p:cNvPicPr>
          <p:nvPr/>
        </p:nvPicPr>
        <p:blipFill>
          <a:blip r:embed="rId5"/>
          <a:stretch>
            <a:fillRect/>
          </a:stretch>
        </p:blipFill>
        <p:spPr>
          <a:xfrm>
            <a:off x="2943936" y="5150325"/>
            <a:ext cx="239611" cy="229791"/>
          </a:xfrm>
          <a:prstGeom prst="rect">
            <a:avLst/>
          </a:prstGeom>
        </p:spPr>
      </p:pic>
      <p:pic>
        <p:nvPicPr>
          <p:cNvPr id="14" name="Picture 14" descr="A red and white flag with a leaf&#10;&#10;Description automatically generated">
            <a:extLst>
              <a:ext uri="{FF2B5EF4-FFF2-40B4-BE49-F238E27FC236}">
                <a16:creationId xmlns:a16="http://schemas.microsoft.com/office/drawing/2014/main" id="{D62472DF-A613-01EA-AAE8-EA20ED1CF369}"/>
              </a:ext>
            </a:extLst>
          </p:cNvPr>
          <p:cNvPicPr>
            <a:picLocks noChangeAspect="1"/>
          </p:cNvPicPr>
          <p:nvPr/>
        </p:nvPicPr>
        <p:blipFill>
          <a:blip r:embed="rId6"/>
          <a:stretch>
            <a:fillRect/>
          </a:stretch>
        </p:blipFill>
        <p:spPr>
          <a:xfrm>
            <a:off x="5226069" y="5707689"/>
            <a:ext cx="239611" cy="229791"/>
          </a:xfrm>
          <a:prstGeom prst="rect">
            <a:avLst/>
          </a:prstGeom>
        </p:spPr>
      </p:pic>
      <p:pic>
        <p:nvPicPr>
          <p:cNvPr id="15" name="Picture 15" descr="A flag with a crown and a coat of arms on it&#10;&#10;Description automatically generated">
            <a:extLst>
              <a:ext uri="{FF2B5EF4-FFF2-40B4-BE49-F238E27FC236}">
                <a16:creationId xmlns:a16="http://schemas.microsoft.com/office/drawing/2014/main" id="{C0872135-FBE4-4A56-E17E-5454391314AD}"/>
              </a:ext>
            </a:extLst>
          </p:cNvPr>
          <p:cNvPicPr>
            <a:picLocks noChangeAspect="1"/>
          </p:cNvPicPr>
          <p:nvPr/>
        </p:nvPicPr>
        <p:blipFill>
          <a:blip r:embed="rId7"/>
          <a:stretch>
            <a:fillRect/>
          </a:stretch>
        </p:blipFill>
        <p:spPr>
          <a:xfrm>
            <a:off x="683792" y="5987359"/>
            <a:ext cx="239611" cy="229791"/>
          </a:xfrm>
          <a:prstGeom prst="rect">
            <a:avLst/>
          </a:prstGeom>
        </p:spPr>
      </p:pic>
      <p:pic>
        <p:nvPicPr>
          <p:cNvPr id="16" name="Picture 16" descr="A flag in a circle&#10;&#10;Description automatically generated">
            <a:extLst>
              <a:ext uri="{FF2B5EF4-FFF2-40B4-BE49-F238E27FC236}">
                <a16:creationId xmlns:a16="http://schemas.microsoft.com/office/drawing/2014/main" id="{C1D8D723-7591-7C51-1721-300E0E20F6B8}"/>
              </a:ext>
            </a:extLst>
          </p:cNvPr>
          <p:cNvPicPr>
            <a:picLocks noChangeAspect="1"/>
          </p:cNvPicPr>
          <p:nvPr/>
        </p:nvPicPr>
        <p:blipFill>
          <a:blip r:embed="rId8"/>
          <a:stretch>
            <a:fillRect/>
          </a:stretch>
        </p:blipFill>
        <p:spPr>
          <a:xfrm>
            <a:off x="683792" y="5426862"/>
            <a:ext cx="239611" cy="229791"/>
          </a:xfrm>
          <a:prstGeom prst="rect">
            <a:avLst/>
          </a:prstGeom>
        </p:spPr>
      </p:pic>
      <p:pic>
        <p:nvPicPr>
          <p:cNvPr id="18" name="Picture 18" descr="A red white and green flag&#10;&#10;Description automatically generated">
            <a:extLst>
              <a:ext uri="{FF2B5EF4-FFF2-40B4-BE49-F238E27FC236}">
                <a16:creationId xmlns:a16="http://schemas.microsoft.com/office/drawing/2014/main" id="{33796D33-9371-E162-2CA7-CBE5327508CD}"/>
              </a:ext>
            </a:extLst>
          </p:cNvPr>
          <p:cNvPicPr>
            <a:picLocks noChangeAspect="1"/>
          </p:cNvPicPr>
          <p:nvPr/>
        </p:nvPicPr>
        <p:blipFill>
          <a:blip r:embed="rId9"/>
          <a:stretch>
            <a:fillRect/>
          </a:stretch>
        </p:blipFill>
        <p:spPr>
          <a:xfrm>
            <a:off x="2943936" y="5426358"/>
            <a:ext cx="239611" cy="229791"/>
          </a:xfrm>
          <a:prstGeom prst="rect">
            <a:avLst/>
          </a:prstGeom>
        </p:spPr>
      </p:pic>
      <p:pic>
        <p:nvPicPr>
          <p:cNvPr id="19" name="Picture 19" descr="A red yellow and black flag&#10;&#10;Description automatically generated">
            <a:extLst>
              <a:ext uri="{FF2B5EF4-FFF2-40B4-BE49-F238E27FC236}">
                <a16:creationId xmlns:a16="http://schemas.microsoft.com/office/drawing/2014/main" id="{D7229D2E-C2C8-0C91-1BA4-818CD797D945}"/>
              </a:ext>
            </a:extLst>
          </p:cNvPr>
          <p:cNvPicPr>
            <a:picLocks noChangeAspect="1"/>
          </p:cNvPicPr>
          <p:nvPr/>
        </p:nvPicPr>
        <p:blipFill>
          <a:blip r:embed="rId10"/>
          <a:stretch>
            <a:fillRect/>
          </a:stretch>
        </p:blipFill>
        <p:spPr>
          <a:xfrm>
            <a:off x="683794" y="5707690"/>
            <a:ext cx="239611" cy="229791"/>
          </a:xfrm>
          <a:prstGeom prst="rect">
            <a:avLst/>
          </a:prstGeom>
        </p:spPr>
      </p:pic>
      <p:pic>
        <p:nvPicPr>
          <p:cNvPr id="20" name="Picture 20" descr="A red white and blue flag&#10;&#10;Description automatically generated">
            <a:extLst>
              <a:ext uri="{FF2B5EF4-FFF2-40B4-BE49-F238E27FC236}">
                <a16:creationId xmlns:a16="http://schemas.microsoft.com/office/drawing/2014/main" id="{E0ACD239-8AB4-13C0-A932-E746305C3003}"/>
              </a:ext>
            </a:extLst>
          </p:cNvPr>
          <p:cNvPicPr>
            <a:picLocks noChangeAspect="1"/>
          </p:cNvPicPr>
          <p:nvPr/>
        </p:nvPicPr>
        <p:blipFill>
          <a:blip r:embed="rId11"/>
          <a:stretch>
            <a:fillRect/>
          </a:stretch>
        </p:blipFill>
        <p:spPr>
          <a:xfrm>
            <a:off x="5217104" y="5146129"/>
            <a:ext cx="239611" cy="229791"/>
          </a:xfrm>
          <a:prstGeom prst="rect">
            <a:avLst/>
          </a:prstGeom>
        </p:spPr>
      </p:pic>
      <p:pic>
        <p:nvPicPr>
          <p:cNvPr id="21" name="Picture 21" descr="A flag in a circle with Great Britain in the background&#10;&#10;Description automatically generated">
            <a:extLst>
              <a:ext uri="{FF2B5EF4-FFF2-40B4-BE49-F238E27FC236}">
                <a16:creationId xmlns:a16="http://schemas.microsoft.com/office/drawing/2014/main" id="{8474A1FB-BE80-B0BE-4186-C80C4D231529}"/>
              </a:ext>
            </a:extLst>
          </p:cNvPr>
          <p:cNvPicPr>
            <a:picLocks noChangeAspect="1"/>
          </p:cNvPicPr>
          <p:nvPr/>
        </p:nvPicPr>
        <p:blipFill>
          <a:blip r:embed="rId12"/>
          <a:stretch>
            <a:fillRect/>
          </a:stretch>
        </p:blipFill>
        <p:spPr>
          <a:xfrm>
            <a:off x="683792" y="5150326"/>
            <a:ext cx="239611" cy="229791"/>
          </a:xfrm>
          <a:prstGeom prst="rect">
            <a:avLst/>
          </a:prstGeom>
        </p:spPr>
      </p:pic>
    </p:spTree>
    <p:extLst>
      <p:ext uri="{BB962C8B-B14F-4D97-AF65-F5344CB8AC3E}">
        <p14:creationId xmlns:p14="http://schemas.microsoft.com/office/powerpoint/2010/main" val="4153905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1D6F2A2E-751F-3F76-01E7-8D6373401C04}"/>
              </a:ext>
            </a:extLst>
          </p:cNvPr>
          <p:cNvGraphicFramePr>
            <a:graphicFrameLocks noGrp="1"/>
          </p:cNvGraphicFramePr>
          <p:nvPr/>
        </p:nvGraphicFramePr>
        <p:xfrm>
          <a:off x="541485" y="2642931"/>
          <a:ext cx="11239653" cy="3728329"/>
        </p:xfrm>
        <a:graphic>
          <a:graphicData uri="http://schemas.openxmlformats.org/drawingml/2006/table">
            <a:tbl>
              <a:tblPr firstRow="1" bandRow="1"/>
              <a:tblGrid>
                <a:gridCol w="3746551">
                  <a:extLst>
                    <a:ext uri="{9D8B030D-6E8A-4147-A177-3AD203B41FA5}">
                      <a16:colId xmlns:a16="http://schemas.microsoft.com/office/drawing/2014/main" val="1593342891"/>
                    </a:ext>
                  </a:extLst>
                </a:gridCol>
                <a:gridCol w="3746551">
                  <a:extLst>
                    <a:ext uri="{9D8B030D-6E8A-4147-A177-3AD203B41FA5}">
                      <a16:colId xmlns:a16="http://schemas.microsoft.com/office/drawing/2014/main" val="1313430575"/>
                    </a:ext>
                  </a:extLst>
                </a:gridCol>
                <a:gridCol w="3746551">
                  <a:extLst>
                    <a:ext uri="{9D8B030D-6E8A-4147-A177-3AD203B41FA5}">
                      <a16:colId xmlns:a16="http://schemas.microsoft.com/office/drawing/2014/main" val="722447985"/>
                    </a:ext>
                  </a:extLst>
                </a:gridCol>
              </a:tblGrid>
              <a:tr h="582908">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Global REACH Presentations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Regional REACH reports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Lite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1860358"/>
                  </a:ext>
                </a:extLst>
              </a:tr>
              <a:tr h="3145421">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At CGA, May marks the release of our annual Global On Premise insights report – REACH. </a:t>
                      </a:r>
                    </a:p>
                    <a:p>
                      <a:pPr algn="ctr"/>
                      <a:endParaRPr lang="en-GB" sz="1400">
                        <a:solidFill>
                          <a:schemeClr val="bg1"/>
                        </a:solidFill>
                      </a:endParaRPr>
                    </a:p>
                    <a:p>
                      <a:pPr algn="ctr"/>
                      <a:r>
                        <a:rPr lang="en-GB" sz="1400">
                          <a:solidFill>
                            <a:schemeClr val="bg1"/>
                          </a:solidFill>
                        </a:rPr>
                        <a:t>Alongside the usual look at On Premise visitation, trending categories and venue choice factors, this year’s report looks the topical issues affecting the industry such as sustainability, the cost of living crisis, social media and advocacy, education and others.</a:t>
                      </a:r>
                    </a:p>
                    <a:p>
                      <a:pPr algn="ctr"/>
                      <a:endParaRPr lang="en-GB" sz="1400">
                        <a:solidFill>
                          <a:schemeClr val="bg1"/>
                        </a:solidFill>
                      </a:endParaRPr>
                    </a:p>
                    <a:p>
                      <a:pPr algn="ctr"/>
                      <a:r>
                        <a:rPr lang="en-GB" sz="1400">
                          <a:solidFill>
                            <a:schemeClr val="bg1"/>
                          </a:solidFill>
                        </a:rPr>
                        <a:t>If you’d like to enquire about a presentation for you and your team, please get in touch via the contact information on the next slide.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Following on from our annual Global REACH report will be our regional REACH reports aiming to explore more closely the nuances by market dependent on global location.</a:t>
                      </a:r>
                    </a:p>
                    <a:p>
                      <a:pPr algn="ctr"/>
                      <a:endParaRPr lang="en-GB" sz="1400">
                        <a:solidFill>
                          <a:schemeClr val="bg1"/>
                        </a:solidFill>
                      </a:endParaRPr>
                    </a:p>
                    <a:p>
                      <a:pPr algn="ctr"/>
                      <a:r>
                        <a:rPr lang="en-GB" sz="1400">
                          <a:solidFill>
                            <a:schemeClr val="bg1"/>
                          </a:solidFill>
                        </a:rPr>
                        <a:t>For the German On Premise this will be in the form of a dedicated European report.</a:t>
                      </a:r>
                    </a:p>
                    <a:p>
                      <a:pPr algn="ctr"/>
                      <a:endParaRPr lang="en-GB" sz="1400">
                        <a:solidFill>
                          <a:schemeClr val="bg1"/>
                        </a:solidFill>
                      </a:endParaRPr>
                    </a:p>
                    <a:p>
                      <a:pPr algn="ctr"/>
                      <a:r>
                        <a:rPr lang="en-GB" sz="1400">
                          <a:solidFill>
                            <a:schemeClr val="bg1"/>
                          </a:solidFill>
                        </a:rPr>
                        <a:t>Get in touch to discuss the available options.</a:t>
                      </a: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If you’d like something a little closer to home, 2023 see’s the launch of our OPUS Lite package, which provides market level insights on those trends impacting the On Premise globally.</a:t>
                      </a:r>
                    </a:p>
                    <a:p>
                      <a:pPr algn="ctr"/>
                      <a:endParaRPr lang="en-GB" sz="1400">
                        <a:solidFill>
                          <a:schemeClr val="bg1"/>
                        </a:solidFill>
                      </a:endParaRPr>
                    </a:p>
                    <a:p>
                      <a:pPr algn="ctr"/>
                      <a:r>
                        <a:rPr lang="en-GB" sz="1400">
                          <a:solidFill>
                            <a:schemeClr val="bg1"/>
                          </a:solidFill>
                        </a:rPr>
                        <a:t>Flexible options are available to suit your teams needs, whether that be through a ready made insight report or full access to the data set.</a:t>
                      </a:r>
                    </a:p>
                    <a:p>
                      <a:pPr algn="ctr"/>
                      <a:endParaRPr lang="en-GB" sz="1400">
                        <a:solidFill>
                          <a:schemeClr val="bg1"/>
                        </a:solidFill>
                      </a:endParaRPr>
                    </a:p>
                    <a:p>
                      <a:pPr algn="ctr"/>
                      <a:r>
                        <a:rPr lang="en-GB" sz="1400">
                          <a:solidFill>
                            <a:schemeClr val="bg1"/>
                          </a:solidFill>
                        </a:rPr>
                        <a:t>Get in touch to find out more.</a:t>
                      </a: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2037383"/>
                  </a:ext>
                </a:extLst>
              </a:tr>
            </a:tbl>
          </a:graphicData>
        </a:graphic>
      </p:graphicFrame>
      <p:sp>
        <p:nvSpPr>
          <p:cNvPr id="8" name="Text Placeholder 1">
            <a:extLst>
              <a:ext uri="{FF2B5EF4-FFF2-40B4-BE49-F238E27FC236}">
                <a16:creationId xmlns:a16="http://schemas.microsoft.com/office/drawing/2014/main" id="{DD6BF51F-832C-1A83-6093-E7F88CFFBFA1}"/>
              </a:ext>
            </a:extLst>
          </p:cNvPr>
          <p:cNvSpPr txBox="1">
            <a:spLocks/>
          </p:cNvSpPr>
          <p:nvPr/>
        </p:nvSpPr>
        <p:spPr>
          <a:xfrm>
            <a:off x="980222" y="337283"/>
            <a:ext cx="10231553" cy="8382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HK Grotesk"/>
                <a:ea typeface="+mn-ea"/>
                <a:cs typeface="+mn-cs"/>
              </a:rPr>
              <a:t>Want to know more about how global trends are currently impacting the </a:t>
            </a:r>
            <a:r>
              <a:rPr lang="en-GB" sz="2400">
                <a:solidFill>
                  <a:srgbClr val="FFFFFF"/>
                </a:solidFill>
                <a:latin typeface="HK Grotesk"/>
              </a:rPr>
              <a:t>German</a:t>
            </a:r>
            <a:r>
              <a:rPr kumimoji="0" lang="en-GB" sz="2400" b="0" i="0" u="none" strike="noStrike" kern="1200" cap="none" spc="0" normalizeH="0" baseline="0" noProof="0">
                <a:ln>
                  <a:noFill/>
                </a:ln>
                <a:solidFill>
                  <a:srgbClr val="FFFFFF"/>
                </a:solidFill>
                <a:effectLst/>
                <a:uLnTx/>
                <a:uFillTx/>
                <a:latin typeface="HK Grotesk"/>
                <a:ea typeface="+mn-ea"/>
                <a:cs typeface="+mn-cs"/>
              </a:rPr>
              <a:t> On Premise?</a:t>
            </a:r>
          </a:p>
        </p:txBody>
      </p:sp>
      <p:sp>
        <p:nvSpPr>
          <p:cNvPr id="9" name="Oval 8">
            <a:extLst>
              <a:ext uri="{FF2B5EF4-FFF2-40B4-BE49-F238E27FC236}">
                <a16:creationId xmlns:a16="http://schemas.microsoft.com/office/drawing/2014/main" id="{CD4B786A-762C-341F-C0B0-87A58421A12D}"/>
              </a:ext>
            </a:extLst>
          </p:cNvPr>
          <p:cNvSpPr/>
          <p:nvPr/>
        </p:nvSpPr>
        <p:spPr>
          <a:xfrm>
            <a:off x="1550017" y="1296238"/>
            <a:ext cx="1440000" cy="1440000"/>
          </a:xfrm>
          <a:prstGeom prst="ellipse">
            <a:avLst/>
          </a:prstGeom>
          <a:blipFill>
            <a:blip r:embed="rId2"/>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10" name="Oval 9">
            <a:extLst>
              <a:ext uri="{FF2B5EF4-FFF2-40B4-BE49-F238E27FC236}">
                <a16:creationId xmlns:a16="http://schemas.microsoft.com/office/drawing/2014/main" id="{05B1A9DF-FA32-F063-5026-DE68250CE1D9}"/>
              </a:ext>
            </a:extLst>
          </p:cNvPr>
          <p:cNvSpPr/>
          <p:nvPr/>
        </p:nvSpPr>
        <p:spPr>
          <a:xfrm>
            <a:off x="5375997" y="1296238"/>
            <a:ext cx="1440000" cy="1440000"/>
          </a:xfrm>
          <a:prstGeom prst="ellipse">
            <a:avLst/>
          </a:prstGeom>
          <a:blipFill>
            <a:blip r:embed="rId3"/>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11" name="Oval 10">
            <a:extLst>
              <a:ext uri="{FF2B5EF4-FFF2-40B4-BE49-F238E27FC236}">
                <a16:creationId xmlns:a16="http://schemas.microsoft.com/office/drawing/2014/main" id="{8B3F453C-AAFC-9994-240A-86194C634D1F}"/>
              </a:ext>
            </a:extLst>
          </p:cNvPr>
          <p:cNvSpPr/>
          <p:nvPr/>
        </p:nvSpPr>
        <p:spPr>
          <a:xfrm>
            <a:off x="9201983" y="1296238"/>
            <a:ext cx="1440000" cy="1440000"/>
          </a:xfrm>
          <a:prstGeom prst="ellipse">
            <a:avLst/>
          </a:prstGeom>
          <a:blipFill>
            <a:blip r:embed="rId4"/>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Tree>
    <p:extLst>
      <p:ext uri="{BB962C8B-B14F-4D97-AF65-F5344CB8AC3E}">
        <p14:creationId xmlns:p14="http://schemas.microsoft.com/office/powerpoint/2010/main" val="667682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9C41FDCB-93D4-F4CD-456B-67B0DE8D6FC1}"/>
              </a:ext>
            </a:extLst>
          </p:cNvPr>
          <p:cNvGraphicFramePr>
            <a:graphicFrameLocks noGrp="1"/>
          </p:cNvGraphicFramePr>
          <p:nvPr/>
        </p:nvGraphicFramePr>
        <p:xfrm>
          <a:off x="2574632" y="2430016"/>
          <a:ext cx="6720266" cy="4084320"/>
        </p:xfrm>
        <a:graphic>
          <a:graphicData uri="http://schemas.openxmlformats.org/drawingml/2006/table">
            <a:tbl>
              <a:tblPr firstRow="1" bandRow="1"/>
              <a:tblGrid>
                <a:gridCol w="3360133">
                  <a:extLst>
                    <a:ext uri="{9D8B030D-6E8A-4147-A177-3AD203B41FA5}">
                      <a16:colId xmlns:a16="http://schemas.microsoft.com/office/drawing/2014/main" val="722447985"/>
                    </a:ext>
                  </a:extLst>
                </a:gridCol>
                <a:gridCol w="3360133">
                  <a:extLst>
                    <a:ext uri="{9D8B030D-6E8A-4147-A177-3AD203B41FA5}">
                      <a16:colId xmlns:a16="http://schemas.microsoft.com/office/drawing/2014/main" val="553192530"/>
                    </a:ext>
                  </a:extLst>
                </a:gridCol>
              </a:tblGrid>
              <a:tr h="354003">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Select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HK Grotesk Light"/>
                        </a:defRPr>
                      </a:lvl1pPr>
                      <a:lvl2pPr marL="457200" algn="l" defTabSz="914400" rtl="0" eaLnBrk="1" latinLnBrk="0" hangingPunct="1">
                        <a:defRPr sz="1800" b="1" kern="1200">
                          <a:solidFill>
                            <a:schemeClr val="lt1"/>
                          </a:solidFill>
                          <a:latin typeface="HK Grotesk Light"/>
                        </a:defRPr>
                      </a:lvl2pPr>
                      <a:lvl3pPr marL="914400" algn="l" defTabSz="914400" rtl="0" eaLnBrk="1" latinLnBrk="0" hangingPunct="1">
                        <a:defRPr sz="1800" b="1" kern="1200">
                          <a:solidFill>
                            <a:schemeClr val="lt1"/>
                          </a:solidFill>
                          <a:latin typeface="HK Grotesk Light"/>
                        </a:defRPr>
                      </a:lvl3pPr>
                      <a:lvl4pPr marL="1371600" algn="l" defTabSz="914400" rtl="0" eaLnBrk="1" latinLnBrk="0" hangingPunct="1">
                        <a:defRPr sz="1800" b="1" kern="1200">
                          <a:solidFill>
                            <a:schemeClr val="lt1"/>
                          </a:solidFill>
                          <a:latin typeface="HK Grotesk Light"/>
                        </a:defRPr>
                      </a:lvl4pPr>
                      <a:lvl5pPr marL="1828800" algn="l" defTabSz="914400" rtl="0" eaLnBrk="1" latinLnBrk="0" hangingPunct="1">
                        <a:defRPr sz="1800" b="1" kern="1200">
                          <a:solidFill>
                            <a:schemeClr val="lt1"/>
                          </a:solidFill>
                          <a:latin typeface="HK Grotesk Light"/>
                        </a:defRPr>
                      </a:lvl5pPr>
                      <a:lvl6pPr marL="2286000" algn="l" defTabSz="914400" rtl="0" eaLnBrk="1" latinLnBrk="0" hangingPunct="1">
                        <a:defRPr sz="1800" b="1" kern="1200">
                          <a:solidFill>
                            <a:schemeClr val="lt1"/>
                          </a:solidFill>
                          <a:latin typeface="HK Grotesk Light"/>
                        </a:defRPr>
                      </a:lvl6pPr>
                      <a:lvl7pPr marL="2743200" algn="l" defTabSz="914400" rtl="0" eaLnBrk="1" latinLnBrk="0" hangingPunct="1">
                        <a:defRPr sz="1800" b="1" kern="1200">
                          <a:solidFill>
                            <a:schemeClr val="lt1"/>
                          </a:solidFill>
                          <a:latin typeface="HK Grotesk Light"/>
                        </a:defRPr>
                      </a:lvl7pPr>
                      <a:lvl8pPr marL="3200400" algn="l" defTabSz="914400" rtl="0" eaLnBrk="1" latinLnBrk="0" hangingPunct="1">
                        <a:defRPr sz="1800" b="1" kern="1200">
                          <a:solidFill>
                            <a:schemeClr val="lt1"/>
                          </a:solidFill>
                          <a:latin typeface="HK Grotesk Light"/>
                        </a:defRPr>
                      </a:lvl8pPr>
                      <a:lvl9pPr marL="3657600" algn="l" defTabSz="914400" rtl="0" eaLnBrk="1" latinLnBrk="0" hangingPunct="1">
                        <a:defRPr sz="1800" b="1" kern="1200">
                          <a:solidFill>
                            <a:schemeClr val="lt1"/>
                          </a:solidFill>
                          <a:latin typeface="HK Grotesk Light"/>
                        </a:defRPr>
                      </a:lvl9pPr>
                    </a:lstStyle>
                    <a:p>
                      <a:pPr algn="ctr"/>
                      <a:r>
                        <a:rPr lang="en-GB">
                          <a:solidFill>
                            <a:schemeClr val="bg1"/>
                          </a:solidFill>
                        </a:rPr>
                        <a:t>OPUS Core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1860358"/>
                  </a:ext>
                </a:extLst>
              </a:tr>
              <a:tr h="2767204">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If you'd like to investigate a more specific topic more tailored to you and your business, 2023 see's the launch of the OPUS Select package. This provides market level insights focussing on specific topics from...</a:t>
                      </a:r>
                      <a:endParaRPr lang="en-GB" sz="1400">
                        <a:solidFill>
                          <a:srgbClr val="FFFFFF"/>
                        </a:solidFill>
                      </a:endParaRPr>
                    </a:p>
                    <a:p>
                      <a:pPr lvl="0" algn="ctr">
                        <a:buNone/>
                      </a:pPr>
                      <a:endParaRPr lang="en-GB" sz="1400">
                        <a:solidFill>
                          <a:schemeClr val="bg1"/>
                        </a:solidFill>
                      </a:endParaRPr>
                    </a:p>
                    <a:p>
                      <a:pPr marL="285750" lvl="0" indent="-285750" algn="ctr">
                        <a:buFont typeface="Calibri"/>
                        <a:buChar char="-"/>
                      </a:pPr>
                      <a:r>
                        <a:rPr lang="en-GB" sz="1400">
                          <a:solidFill>
                            <a:schemeClr val="bg1"/>
                          </a:solidFill>
                        </a:rPr>
                        <a:t>Channel/ Occasion deep dive</a:t>
                      </a:r>
                      <a:endParaRPr lang="en-GB" sz="1400">
                        <a:solidFill>
                          <a:srgbClr val="FFFFFF"/>
                        </a:solidFill>
                      </a:endParaRPr>
                    </a:p>
                    <a:p>
                      <a:pPr marL="285750" lvl="0" indent="-285750" algn="ctr">
                        <a:buFont typeface="Calibri"/>
                        <a:buChar char="-"/>
                      </a:pPr>
                      <a:r>
                        <a:rPr lang="en-GB" sz="1400">
                          <a:solidFill>
                            <a:schemeClr val="bg1"/>
                          </a:solidFill>
                        </a:rPr>
                        <a:t>Category overview</a:t>
                      </a:r>
                      <a:endParaRPr lang="en-GB" sz="1400">
                        <a:solidFill>
                          <a:srgbClr val="FFFFFF"/>
                        </a:solidFill>
                      </a:endParaRPr>
                    </a:p>
                    <a:p>
                      <a:pPr marL="285750" lvl="0" indent="-285750" algn="ctr">
                        <a:buFont typeface="Calibri"/>
                        <a:buChar char="-"/>
                      </a:pPr>
                      <a:r>
                        <a:rPr lang="en-GB" sz="1400">
                          <a:solidFill>
                            <a:schemeClr val="bg1"/>
                          </a:solidFill>
                        </a:rPr>
                        <a:t> Hot topic</a:t>
                      </a:r>
                      <a:endParaRPr lang="en-GB" sz="1400">
                        <a:solidFill>
                          <a:srgbClr val="FFFFFF"/>
                        </a:solidFill>
                      </a:endParaRPr>
                    </a:p>
                    <a:p>
                      <a:pPr marL="285750" lvl="0" indent="-285750" algn="ctr">
                        <a:buFont typeface="Calibri"/>
                        <a:buChar char="-"/>
                      </a:pPr>
                      <a:r>
                        <a:rPr lang="en-GB" sz="1400">
                          <a:solidFill>
                            <a:srgbClr val="FFFFFF"/>
                          </a:solidFill>
                        </a:rPr>
                        <a:t>Custom Business Case</a:t>
                      </a:r>
                    </a:p>
                    <a:p>
                      <a:pPr marL="285750" lvl="0" indent="-285750" algn="ctr">
                        <a:buFont typeface="Calibri"/>
                        <a:buChar char="-"/>
                      </a:pPr>
                      <a:r>
                        <a:rPr lang="en-GB" sz="1400">
                          <a:solidFill>
                            <a:srgbClr val="FFFFFF"/>
                          </a:solidFill>
                        </a:rPr>
                        <a:t>Demographic deep dive</a:t>
                      </a:r>
                    </a:p>
                    <a:p>
                      <a:pPr marL="285750" lvl="0" indent="-285750" algn="ctr">
                        <a:buFont typeface="Calibri"/>
                        <a:buChar char="-"/>
                      </a:pPr>
                      <a:r>
                        <a:rPr lang="en-GB" sz="1400">
                          <a:solidFill>
                            <a:srgbClr val="FFFFFF"/>
                          </a:solidFill>
                        </a:rPr>
                        <a:t>And more!</a:t>
                      </a:r>
                      <a:br>
                        <a:rPr lang="en-GB" sz="1400">
                          <a:solidFill>
                            <a:srgbClr val="FFFFFF"/>
                          </a:solidFill>
                        </a:rPr>
                      </a:br>
                      <a:endParaRPr lang="en-GB" sz="1400">
                        <a:solidFill>
                          <a:srgbClr val="FFFFFF"/>
                        </a:solidFill>
                      </a:endParaRPr>
                    </a:p>
                    <a:p>
                      <a:pPr algn="ctr"/>
                      <a:r>
                        <a:rPr lang="en-GB" sz="1400">
                          <a:solidFill>
                            <a:schemeClr val="bg1"/>
                          </a:solidFill>
                        </a:rPr>
                        <a:t>Get in touch to find out more.</a:t>
                      </a:r>
                    </a:p>
                    <a:p>
                      <a:pPr algn="ctr"/>
                      <a:endParaRPr lang="en-GB" sz="1400">
                        <a:solidFill>
                          <a:schemeClr val="bg1"/>
                        </a:solidFill>
                      </a:endParaRPr>
                    </a:p>
                    <a:p>
                      <a:pPr algn="ctr"/>
                      <a:endParaRPr lang="en-GB" sz="140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K Grotesk Light"/>
                        </a:defRPr>
                      </a:lvl1pPr>
                      <a:lvl2pPr marL="457200" algn="l" defTabSz="914400" rtl="0" eaLnBrk="1" latinLnBrk="0" hangingPunct="1">
                        <a:defRPr sz="1800" kern="1200">
                          <a:solidFill>
                            <a:schemeClr val="dk1"/>
                          </a:solidFill>
                          <a:latin typeface="HK Grotesk Light"/>
                        </a:defRPr>
                      </a:lvl2pPr>
                      <a:lvl3pPr marL="914400" algn="l" defTabSz="914400" rtl="0" eaLnBrk="1" latinLnBrk="0" hangingPunct="1">
                        <a:defRPr sz="1800" kern="1200">
                          <a:solidFill>
                            <a:schemeClr val="dk1"/>
                          </a:solidFill>
                          <a:latin typeface="HK Grotesk Light"/>
                        </a:defRPr>
                      </a:lvl3pPr>
                      <a:lvl4pPr marL="1371600" algn="l" defTabSz="914400" rtl="0" eaLnBrk="1" latinLnBrk="0" hangingPunct="1">
                        <a:defRPr sz="1800" kern="1200">
                          <a:solidFill>
                            <a:schemeClr val="dk1"/>
                          </a:solidFill>
                          <a:latin typeface="HK Grotesk Light"/>
                        </a:defRPr>
                      </a:lvl4pPr>
                      <a:lvl5pPr marL="1828800" algn="l" defTabSz="914400" rtl="0" eaLnBrk="1" latinLnBrk="0" hangingPunct="1">
                        <a:defRPr sz="1800" kern="1200">
                          <a:solidFill>
                            <a:schemeClr val="dk1"/>
                          </a:solidFill>
                          <a:latin typeface="HK Grotesk Light"/>
                        </a:defRPr>
                      </a:lvl5pPr>
                      <a:lvl6pPr marL="2286000" algn="l" defTabSz="914400" rtl="0" eaLnBrk="1" latinLnBrk="0" hangingPunct="1">
                        <a:defRPr sz="1800" kern="1200">
                          <a:solidFill>
                            <a:schemeClr val="dk1"/>
                          </a:solidFill>
                          <a:latin typeface="HK Grotesk Light"/>
                        </a:defRPr>
                      </a:lvl6pPr>
                      <a:lvl7pPr marL="2743200" algn="l" defTabSz="914400" rtl="0" eaLnBrk="1" latinLnBrk="0" hangingPunct="1">
                        <a:defRPr sz="1800" kern="1200">
                          <a:solidFill>
                            <a:schemeClr val="dk1"/>
                          </a:solidFill>
                          <a:latin typeface="HK Grotesk Light"/>
                        </a:defRPr>
                      </a:lvl7pPr>
                      <a:lvl8pPr marL="3200400" algn="l" defTabSz="914400" rtl="0" eaLnBrk="1" latinLnBrk="0" hangingPunct="1">
                        <a:defRPr sz="1800" kern="1200">
                          <a:solidFill>
                            <a:schemeClr val="dk1"/>
                          </a:solidFill>
                          <a:latin typeface="HK Grotesk Light"/>
                        </a:defRPr>
                      </a:lvl8pPr>
                      <a:lvl9pPr marL="3657600" algn="l" defTabSz="914400" rtl="0" eaLnBrk="1" latinLnBrk="0" hangingPunct="1">
                        <a:defRPr sz="1800" kern="1200">
                          <a:solidFill>
                            <a:schemeClr val="dk1"/>
                          </a:solidFill>
                          <a:latin typeface="HK Grotesk Light"/>
                        </a:defRPr>
                      </a:lvl9pPr>
                    </a:lstStyle>
                    <a:p>
                      <a:pPr algn="ctr"/>
                      <a:r>
                        <a:rPr lang="en-GB" sz="1400">
                          <a:solidFill>
                            <a:schemeClr val="bg1"/>
                          </a:solidFill>
                        </a:rPr>
                        <a:t>OPUS Core subscription allows you to delve into the details of consumer behaviour in the On Premise, from granular detail about each channel, occasion and drink category, as well as identifying how key trends are impacting the industry. </a:t>
                      </a:r>
                    </a:p>
                    <a:p>
                      <a:pPr lvl="0" algn="ctr">
                        <a:buNone/>
                      </a:pPr>
                      <a:endParaRPr lang="en-GB" sz="1400">
                        <a:solidFill>
                          <a:schemeClr val="bg1"/>
                        </a:solidFill>
                      </a:endParaRPr>
                    </a:p>
                    <a:p>
                      <a:pPr lvl="0" algn="ctr">
                        <a:buNone/>
                      </a:pPr>
                      <a:endParaRPr lang="en-GB" sz="1400">
                        <a:solidFill>
                          <a:schemeClr val="bg1"/>
                        </a:solidFill>
                      </a:endParaRPr>
                    </a:p>
                    <a:p>
                      <a:pPr lvl="0" algn="ctr">
                        <a:buNone/>
                      </a:pPr>
                      <a:endParaRPr lang="en-GB" sz="1400">
                        <a:solidFill>
                          <a:schemeClr val="bg1"/>
                        </a:solidFill>
                      </a:endParaRPr>
                    </a:p>
                    <a:p>
                      <a:pPr lvl="0" algn="ctr">
                        <a:buNone/>
                      </a:pPr>
                      <a:endParaRPr lang="en-GB" sz="1400">
                        <a:solidFill>
                          <a:schemeClr val="bg1"/>
                        </a:solidFill>
                      </a:endParaRPr>
                    </a:p>
                    <a:p>
                      <a:pPr algn="ctr"/>
                      <a:r>
                        <a:rPr lang="en-GB" sz="1400">
                          <a:solidFill>
                            <a:schemeClr val="bg1"/>
                          </a:solidFill>
                        </a:rPr>
                        <a:t>Get in touch to find out more.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2037383"/>
                  </a:ext>
                </a:extLst>
              </a:tr>
            </a:tbl>
          </a:graphicData>
        </a:graphic>
      </p:graphicFrame>
      <p:sp>
        <p:nvSpPr>
          <p:cNvPr id="8" name="Text Placeholder 1">
            <a:extLst>
              <a:ext uri="{FF2B5EF4-FFF2-40B4-BE49-F238E27FC236}">
                <a16:creationId xmlns:a16="http://schemas.microsoft.com/office/drawing/2014/main" id="{6E9FEAF7-B856-6BF5-7264-45C8F10CF012}"/>
              </a:ext>
            </a:extLst>
          </p:cNvPr>
          <p:cNvSpPr txBox="1">
            <a:spLocks/>
          </p:cNvSpPr>
          <p:nvPr/>
        </p:nvSpPr>
        <p:spPr>
          <a:xfrm>
            <a:off x="980222" y="337283"/>
            <a:ext cx="10231553" cy="8382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HK Grotesk"/>
                <a:ea typeface="+mn-ea"/>
                <a:cs typeface="+mn-cs"/>
              </a:rPr>
              <a:t>Want to know more about the </a:t>
            </a:r>
            <a:r>
              <a:rPr lang="en-GB" sz="2400">
                <a:solidFill>
                  <a:srgbClr val="FFFFFF"/>
                </a:solidFill>
                <a:latin typeface="HK Grotesk"/>
              </a:rPr>
              <a:t>German</a:t>
            </a:r>
            <a:r>
              <a:rPr kumimoji="0" lang="en-GB" sz="2400" b="0" i="0" u="none" strike="noStrike" kern="1200" cap="none" spc="0" normalizeH="0" baseline="0" noProof="0">
                <a:ln>
                  <a:noFill/>
                </a:ln>
                <a:solidFill>
                  <a:srgbClr val="FFFFFF"/>
                </a:solidFill>
                <a:effectLst/>
                <a:uLnTx/>
                <a:uFillTx/>
                <a:latin typeface="HK Grotesk"/>
                <a:ea typeface="+mn-ea"/>
                <a:cs typeface="+mn-cs"/>
              </a:rPr>
              <a:t> On Premise?</a:t>
            </a:r>
          </a:p>
        </p:txBody>
      </p:sp>
      <p:sp>
        <p:nvSpPr>
          <p:cNvPr id="9" name="Oval 8">
            <a:extLst>
              <a:ext uri="{FF2B5EF4-FFF2-40B4-BE49-F238E27FC236}">
                <a16:creationId xmlns:a16="http://schemas.microsoft.com/office/drawing/2014/main" id="{7C345567-A2FC-E51C-E023-F9C9DBB89D03}"/>
              </a:ext>
            </a:extLst>
          </p:cNvPr>
          <p:cNvSpPr/>
          <p:nvPr/>
        </p:nvSpPr>
        <p:spPr>
          <a:xfrm>
            <a:off x="5375997" y="876635"/>
            <a:ext cx="1440000" cy="1440000"/>
          </a:xfrm>
          <a:prstGeom prst="ellipse">
            <a:avLst/>
          </a:prstGeom>
          <a:blipFill>
            <a:blip r:embed="rId2"/>
            <a:stretch>
              <a:fillRect/>
            </a:stretch>
          </a:blipFill>
          <a:ln w="38100" cap="flat" cmpd="sng" algn="ctr">
            <a:solidFill>
              <a:srgbClr val="EA1D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Tree>
    <p:extLst>
      <p:ext uri="{BB962C8B-B14F-4D97-AF65-F5344CB8AC3E}">
        <p14:creationId xmlns:p14="http://schemas.microsoft.com/office/powerpoint/2010/main" val="823498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4FB6F9-0410-F3BA-3A99-6D37852946B4}"/>
              </a:ext>
            </a:extLst>
          </p:cNvPr>
          <p:cNvSpPr/>
          <p:nvPr/>
        </p:nvSpPr>
        <p:spPr>
          <a:xfrm>
            <a:off x="0" y="0"/>
            <a:ext cx="12192000" cy="6838822"/>
          </a:xfrm>
          <a:prstGeom prst="rect">
            <a:avLst/>
          </a:prstGeom>
          <a:solidFill>
            <a:schemeClr val="tx1">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1D12BB3D-5D50-FE6D-6ECF-598CA08741CE}"/>
              </a:ext>
            </a:extLst>
          </p:cNvPr>
          <p:cNvSpPr>
            <a:spLocks noGrp="1"/>
          </p:cNvSpPr>
          <p:nvPr>
            <p:ph type="body" sz="quarter" idx="14"/>
          </p:nvPr>
        </p:nvSpPr>
        <p:spPr/>
        <p:txBody>
          <a:bodyPr/>
          <a:lstStyle/>
          <a:p>
            <a:r>
              <a:rPr lang="en-US" sz="3600" b="1" dirty="0">
                <a:solidFill>
                  <a:schemeClr val="bg1"/>
                </a:solidFill>
                <a:latin typeface="+mj-lt"/>
              </a:rPr>
              <a:t>SCHLÜSSEL-METRIKEN / </a:t>
            </a:r>
            <a:br>
              <a:rPr lang="en-US" sz="3600" b="1" dirty="0">
                <a:solidFill>
                  <a:schemeClr val="bg1"/>
                </a:solidFill>
                <a:latin typeface="+mj-lt"/>
              </a:rPr>
            </a:br>
            <a:r>
              <a:rPr lang="en-US" sz="3600" b="1" dirty="0">
                <a:solidFill>
                  <a:schemeClr val="bg1"/>
                </a:solidFill>
                <a:latin typeface="+mj-lt"/>
              </a:rPr>
              <a:t>ON-PREMISE-</a:t>
            </a:r>
            <a:br>
              <a:rPr lang="en-US" sz="3600" b="1" dirty="0">
                <a:solidFill>
                  <a:schemeClr val="bg1"/>
                </a:solidFill>
                <a:latin typeface="+mj-lt"/>
              </a:rPr>
            </a:br>
            <a:r>
              <a:rPr lang="en-US" sz="3600" b="1" dirty="0">
                <a:solidFill>
                  <a:schemeClr val="bg1"/>
                </a:solidFill>
                <a:latin typeface="+mj-lt"/>
              </a:rPr>
              <a:t>BESUCHE</a:t>
            </a:r>
            <a:endParaRPr lang="en-GB" dirty="0"/>
          </a:p>
        </p:txBody>
      </p:sp>
      <p:sp>
        <p:nvSpPr>
          <p:cNvPr id="2" name="Slide Number Placeholder 1">
            <a:extLst>
              <a:ext uri="{FF2B5EF4-FFF2-40B4-BE49-F238E27FC236}">
                <a16:creationId xmlns:a16="http://schemas.microsoft.com/office/drawing/2014/main" id="{F5D9E6E1-A9E8-49C8-4CB0-81439EA78701}"/>
              </a:ext>
            </a:extLst>
          </p:cNvPr>
          <p:cNvSpPr>
            <a:spLocks noGrp="1"/>
          </p:cNvSpPr>
          <p:nvPr>
            <p:ph type="sldNum" sz="quarter" idx="4294967295"/>
          </p:nvPr>
        </p:nvSpPr>
        <p:spPr>
          <a:xfrm>
            <a:off x="11290300" y="6275388"/>
            <a:ext cx="901700" cy="365125"/>
          </a:xfrm>
          <a:prstGeom prst="rect">
            <a:avLst/>
          </a:prstGeom>
        </p:spPr>
        <p:txBody>
          <a:bodyPr/>
          <a:lstStyle/>
          <a:p>
            <a:fld id="{403EF4E2-7A7A-0548-85F1-5479B7C9E1B2}" type="slidenum">
              <a:rPr lang="en-US" smtClean="0"/>
              <a:pPr/>
              <a:t>4</a:t>
            </a:fld>
            <a:endParaRPr lang="en-US"/>
          </a:p>
        </p:txBody>
      </p:sp>
    </p:spTree>
    <p:extLst>
      <p:ext uri="{BB962C8B-B14F-4D97-AF65-F5344CB8AC3E}">
        <p14:creationId xmlns:p14="http://schemas.microsoft.com/office/powerpoint/2010/main" val="1073671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A125B59-E01A-4D0D-8415-030D4E6E2B47}"/>
              </a:ext>
            </a:extLst>
          </p:cNvPr>
          <p:cNvSpPr>
            <a:spLocks noGrp="1"/>
          </p:cNvSpPr>
          <p:nvPr>
            <p:ph type="body" sz="quarter" idx="16"/>
          </p:nvPr>
        </p:nvSpPr>
        <p:spPr>
          <a:xfrm>
            <a:off x="4622733" y="4009993"/>
            <a:ext cx="2820317" cy="388155"/>
          </a:xfrm>
        </p:spPr>
        <p:txBody>
          <a:bodyPr/>
          <a:lstStyle/>
          <a:p>
            <a:r>
              <a:rPr lang="en-GB" sz="2000" b="1"/>
              <a:t>MIRIAM STIRNIMANN</a:t>
            </a:r>
          </a:p>
        </p:txBody>
      </p:sp>
      <p:sp>
        <p:nvSpPr>
          <p:cNvPr id="12" name="Text Placeholder 11">
            <a:extLst>
              <a:ext uri="{FF2B5EF4-FFF2-40B4-BE49-F238E27FC236}">
                <a16:creationId xmlns:a16="http://schemas.microsoft.com/office/drawing/2014/main" id="{53EE50C4-F9D2-455A-8E57-62BCE342B9C1}"/>
              </a:ext>
            </a:extLst>
          </p:cNvPr>
          <p:cNvSpPr>
            <a:spLocks noGrp="1"/>
          </p:cNvSpPr>
          <p:nvPr>
            <p:ph type="body" sz="quarter" idx="17"/>
          </p:nvPr>
        </p:nvSpPr>
        <p:spPr>
          <a:xfrm>
            <a:off x="4249974" y="4454233"/>
            <a:ext cx="3697367" cy="523151"/>
          </a:xfrm>
        </p:spPr>
        <p:txBody>
          <a:bodyPr/>
          <a:lstStyle/>
          <a:p>
            <a:r>
              <a:rPr lang="en-GB" sz="1600">
                <a:solidFill>
                  <a:schemeClr val="bg1">
                    <a:lumMod val="50000"/>
                  </a:schemeClr>
                </a:solidFill>
              </a:rPr>
              <a:t>CLIENT SUCCESS &amp; INSIGHT MANAGER</a:t>
            </a:r>
          </a:p>
        </p:txBody>
      </p:sp>
      <p:sp>
        <p:nvSpPr>
          <p:cNvPr id="13" name="Text Placeholder 12">
            <a:extLst>
              <a:ext uri="{FF2B5EF4-FFF2-40B4-BE49-F238E27FC236}">
                <a16:creationId xmlns:a16="http://schemas.microsoft.com/office/drawing/2014/main" id="{A146E4DE-B9AE-46DA-8525-BD34E7F17CED}"/>
              </a:ext>
            </a:extLst>
          </p:cNvPr>
          <p:cNvSpPr>
            <a:spLocks noGrp="1"/>
          </p:cNvSpPr>
          <p:nvPr>
            <p:ph type="body" sz="quarter" idx="18"/>
          </p:nvPr>
        </p:nvSpPr>
        <p:spPr>
          <a:xfrm>
            <a:off x="4300002" y="5336103"/>
            <a:ext cx="3619499" cy="388155"/>
          </a:xfrm>
        </p:spPr>
        <p:txBody>
          <a:bodyPr/>
          <a:lstStyle/>
          <a:p>
            <a:r>
              <a:rPr lang="en-GB">
                <a:solidFill>
                  <a:srgbClr val="9FB9C6"/>
                </a:solidFill>
              </a:rPr>
              <a:t>Miriam.Stirnimann@nielseniq.com </a:t>
            </a:r>
          </a:p>
        </p:txBody>
      </p:sp>
      <p:sp>
        <p:nvSpPr>
          <p:cNvPr id="14" name="Text Placeholder 13">
            <a:extLst>
              <a:ext uri="{FF2B5EF4-FFF2-40B4-BE49-F238E27FC236}">
                <a16:creationId xmlns:a16="http://schemas.microsoft.com/office/drawing/2014/main" id="{D8F51DF2-CCB2-4E1D-AC6F-21AFE776EC5A}"/>
              </a:ext>
            </a:extLst>
          </p:cNvPr>
          <p:cNvSpPr>
            <a:spLocks noGrp="1"/>
          </p:cNvSpPr>
          <p:nvPr>
            <p:ph type="body" sz="quarter" idx="19"/>
          </p:nvPr>
        </p:nvSpPr>
        <p:spPr>
          <a:xfrm>
            <a:off x="997921" y="4046878"/>
            <a:ext cx="2820317" cy="388155"/>
          </a:xfrm>
        </p:spPr>
        <p:txBody>
          <a:bodyPr/>
          <a:lstStyle/>
          <a:p>
            <a:r>
              <a:rPr lang="en-GB" sz="2000" b="1"/>
              <a:t>BILAL KADDOURI</a:t>
            </a:r>
          </a:p>
        </p:txBody>
      </p:sp>
      <p:sp>
        <p:nvSpPr>
          <p:cNvPr id="15" name="Text Placeholder 14">
            <a:extLst>
              <a:ext uri="{FF2B5EF4-FFF2-40B4-BE49-F238E27FC236}">
                <a16:creationId xmlns:a16="http://schemas.microsoft.com/office/drawing/2014/main" id="{72A88BFE-06A8-4F47-B43F-2B27355716EF}"/>
              </a:ext>
            </a:extLst>
          </p:cNvPr>
          <p:cNvSpPr>
            <a:spLocks noGrp="1"/>
          </p:cNvSpPr>
          <p:nvPr>
            <p:ph type="body" sz="quarter" idx="20"/>
          </p:nvPr>
        </p:nvSpPr>
        <p:spPr>
          <a:xfrm>
            <a:off x="805893" y="4518385"/>
            <a:ext cx="3394871" cy="523153"/>
          </a:xfrm>
        </p:spPr>
        <p:txBody>
          <a:bodyPr lIns="91440" tIns="45720" rIns="91440" bIns="45720" anchor="t"/>
          <a:lstStyle/>
          <a:p>
            <a:r>
              <a:rPr lang="en-GB" sz="1600">
                <a:solidFill>
                  <a:schemeClr val="bg1">
                    <a:lumMod val="50000"/>
                  </a:schemeClr>
                </a:solidFill>
              </a:rPr>
              <a:t>CLIENT SOLUTIONS DIRECTOR </a:t>
            </a:r>
          </a:p>
        </p:txBody>
      </p:sp>
      <p:sp>
        <p:nvSpPr>
          <p:cNvPr id="16" name="Text Placeholder 15">
            <a:extLst>
              <a:ext uri="{FF2B5EF4-FFF2-40B4-BE49-F238E27FC236}">
                <a16:creationId xmlns:a16="http://schemas.microsoft.com/office/drawing/2014/main" id="{FF75E4FD-4BC6-4468-8F1C-FB2DA4C846E5}"/>
              </a:ext>
            </a:extLst>
          </p:cNvPr>
          <p:cNvSpPr>
            <a:spLocks noGrp="1"/>
          </p:cNvSpPr>
          <p:nvPr>
            <p:ph type="body" sz="quarter" idx="21"/>
          </p:nvPr>
        </p:nvSpPr>
        <p:spPr>
          <a:xfrm>
            <a:off x="625161" y="5431449"/>
            <a:ext cx="3619499" cy="388155"/>
          </a:xfrm>
        </p:spPr>
        <p:txBody>
          <a:bodyPr/>
          <a:lstStyle/>
          <a:p>
            <a:r>
              <a:rPr lang="en-GB">
                <a:solidFill>
                  <a:srgbClr val="9FB9C6"/>
                </a:solidFill>
              </a:rPr>
              <a:t>Bilal.Kaddouri@nielseniq.com</a:t>
            </a:r>
          </a:p>
        </p:txBody>
      </p:sp>
      <p:pic>
        <p:nvPicPr>
          <p:cNvPr id="19" name="Picture Placeholder 18" descr="A person smiling for a picture&#10;&#10;Description automatically generated">
            <a:extLst>
              <a:ext uri="{FF2B5EF4-FFF2-40B4-BE49-F238E27FC236}">
                <a16:creationId xmlns:a16="http://schemas.microsoft.com/office/drawing/2014/main" id="{C7F4B379-BF42-723A-0BAD-7039D3D6AF8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t="473" b="473"/>
          <a:stretch>
            <a:fillRect/>
          </a:stretch>
        </p:blipFill>
        <p:spPr>
          <a:xfrm>
            <a:off x="5040089" y="1954482"/>
            <a:ext cx="1873188" cy="1911169"/>
          </a:xfrm>
        </p:spPr>
      </p:pic>
      <p:pic>
        <p:nvPicPr>
          <p:cNvPr id="33" name="Picture Placeholder 19" descr="A person smiling for a picture&#10;&#10;Description automatically generated">
            <a:extLst>
              <a:ext uri="{FF2B5EF4-FFF2-40B4-BE49-F238E27FC236}">
                <a16:creationId xmlns:a16="http://schemas.microsoft.com/office/drawing/2014/main" id="{1434C157-9CD2-CE72-830C-2E76F6AB75C4}"/>
              </a:ext>
            </a:extLst>
          </p:cNvPr>
          <p:cNvPicPr>
            <a:picLocks noChangeAspect="1"/>
          </p:cNvPicPr>
          <p:nvPr/>
        </p:nvPicPr>
        <p:blipFill>
          <a:blip r:embed="rId4"/>
          <a:srcRect t="275" b="275"/>
          <a:stretch>
            <a:fillRect/>
          </a:stretch>
        </p:blipFill>
        <p:spPr>
          <a:xfrm>
            <a:off x="8707588" y="1954482"/>
            <a:ext cx="1873188" cy="1918787"/>
          </a:xfrm>
          <a:prstGeom prst="ellipse">
            <a:avLst/>
          </a:prstGeom>
        </p:spPr>
      </p:pic>
      <p:sp>
        <p:nvSpPr>
          <p:cNvPr id="34" name="Text Placeholder 13">
            <a:extLst>
              <a:ext uri="{FF2B5EF4-FFF2-40B4-BE49-F238E27FC236}">
                <a16:creationId xmlns:a16="http://schemas.microsoft.com/office/drawing/2014/main" id="{9EBE0487-95E7-21A3-EA74-AF58D0655830}"/>
              </a:ext>
            </a:extLst>
          </p:cNvPr>
          <p:cNvSpPr txBox="1">
            <a:spLocks/>
          </p:cNvSpPr>
          <p:nvPr/>
        </p:nvSpPr>
        <p:spPr>
          <a:xfrm>
            <a:off x="8248365" y="4120097"/>
            <a:ext cx="2820317" cy="388155"/>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t>BETH LARMER</a:t>
            </a:r>
          </a:p>
        </p:txBody>
      </p:sp>
      <p:sp>
        <p:nvSpPr>
          <p:cNvPr id="35" name="Text Placeholder 14">
            <a:extLst>
              <a:ext uri="{FF2B5EF4-FFF2-40B4-BE49-F238E27FC236}">
                <a16:creationId xmlns:a16="http://schemas.microsoft.com/office/drawing/2014/main" id="{8D0DF0F5-C68A-D90A-82B8-6D21792A4A85}"/>
              </a:ext>
            </a:extLst>
          </p:cNvPr>
          <p:cNvSpPr txBox="1">
            <a:spLocks/>
          </p:cNvSpPr>
          <p:nvPr/>
        </p:nvSpPr>
        <p:spPr>
          <a:xfrm>
            <a:off x="8056337" y="4591604"/>
            <a:ext cx="3394871" cy="52315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bg1">
                    <a:lumMod val="50000"/>
                  </a:schemeClr>
                </a:solidFill>
              </a:rPr>
              <a:t>SENIOR CONSUMER RESEARCH EXECUTIVE</a:t>
            </a:r>
          </a:p>
        </p:txBody>
      </p:sp>
      <p:sp>
        <p:nvSpPr>
          <p:cNvPr id="36" name="Text Placeholder 15">
            <a:extLst>
              <a:ext uri="{FF2B5EF4-FFF2-40B4-BE49-F238E27FC236}">
                <a16:creationId xmlns:a16="http://schemas.microsoft.com/office/drawing/2014/main" id="{2ECD551C-C130-492A-1911-65E561ABE358}"/>
              </a:ext>
            </a:extLst>
          </p:cNvPr>
          <p:cNvSpPr txBox="1">
            <a:spLocks/>
          </p:cNvSpPr>
          <p:nvPr/>
        </p:nvSpPr>
        <p:spPr>
          <a:xfrm>
            <a:off x="7947341" y="5431449"/>
            <a:ext cx="3619499" cy="388155"/>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9FB9C6"/>
                </a:solidFill>
              </a:rPr>
              <a:t>Beth.larmer@nielseniq.com</a:t>
            </a:r>
          </a:p>
        </p:txBody>
      </p:sp>
      <p:pic>
        <p:nvPicPr>
          <p:cNvPr id="5" name="Picture Placeholder 4" descr="A person in a suit and tie&#10;&#10;Description automatically generated">
            <a:extLst>
              <a:ext uri="{FF2B5EF4-FFF2-40B4-BE49-F238E27FC236}">
                <a16:creationId xmlns:a16="http://schemas.microsoft.com/office/drawing/2014/main" id="{DA80FAFF-BDA1-838C-CB2F-B14D1FF486CF}"/>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val="0"/>
              </a:ext>
            </a:extLst>
          </a:blip>
          <a:srcRect t="264" b="264"/>
          <a:stretch>
            <a:fillRect/>
          </a:stretch>
        </p:blipFill>
        <p:spPr>
          <a:xfrm>
            <a:off x="1372590" y="1954482"/>
            <a:ext cx="1873188" cy="1918787"/>
          </a:xfrm>
        </p:spPr>
      </p:pic>
      <p:sp>
        <p:nvSpPr>
          <p:cNvPr id="2" name="TextBox 1">
            <a:extLst>
              <a:ext uri="{FF2B5EF4-FFF2-40B4-BE49-F238E27FC236}">
                <a16:creationId xmlns:a16="http://schemas.microsoft.com/office/drawing/2014/main" id="{9F7A6A55-2E11-0DC7-3001-BCC64A1F9385}"/>
              </a:ext>
            </a:extLst>
          </p:cNvPr>
          <p:cNvSpPr txBox="1"/>
          <p:nvPr/>
        </p:nvSpPr>
        <p:spPr>
          <a:xfrm>
            <a:off x="805893" y="5967019"/>
            <a:ext cx="891637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hlinkClick r:id="rId6"/>
              </a:rPr>
              <a:t>Click here </a:t>
            </a:r>
            <a:r>
              <a:rPr lang="en-GB" sz="1600">
                <a:solidFill>
                  <a:srgbClr val="0F1B33"/>
                </a:solidFill>
              </a:rPr>
              <a:t>to receive latest and exclusive insights from Germany On Premise directly to your inbox</a:t>
            </a:r>
          </a:p>
        </p:txBody>
      </p:sp>
    </p:spTree>
    <p:extLst>
      <p:ext uri="{BB962C8B-B14F-4D97-AF65-F5344CB8AC3E}">
        <p14:creationId xmlns:p14="http://schemas.microsoft.com/office/powerpoint/2010/main" val="294767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979EFA52-4379-3D2E-A636-4BBFBDB6C57E}"/>
              </a:ext>
            </a:extLst>
          </p:cNvPr>
          <p:cNvSpPr>
            <a:spLocks noGrp="1"/>
          </p:cNvSpPr>
          <p:nvPr>
            <p:ph type="body" sz="quarter" idx="11"/>
          </p:nvPr>
        </p:nvSpPr>
        <p:spPr>
          <a:xfrm>
            <a:off x="214572" y="477325"/>
            <a:ext cx="7612688" cy="6338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HK Grotesk SemiBold (Headings)"/>
              </a:rPr>
              <a:t>ON-PREMISE-BESUCHE IM LETZTEN MONAT</a:t>
            </a:r>
          </a:p>
        </p:txBody>
      </p:sp>
      <p:pic>
        <p:nvPicPr>
          <p:cNvPr id="18" name="Picture Placeholder 17" descr="A bar with many bottles of alcohol&#10;&#10;Description automatically generated">
            <a:extLst>
              <a:ext uri="{FF2B5EF4-FFF2-40B4-BE49-F238E27FC236}">
                <a16:creationId xmlns:a16="http://schemas.microsoft.com/office/drawing/2014/main" id="{9C0AB081-55AE-BB5C-86E4-C42E38B1996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513" r="29513"/>
          <a:stretch>
            <a:fillRect/>
          </a:stretch>
        </p:blipFill>
        <p:spPr/>
      </p:pic>
      <p:sp>
        <p:nvSpPr>
          <p:cNvPr id="22" name="Rectangle 21">
            <a:extLst>
              <a:ext uri="{FF2B5EF4-FFF2-40B4-BE49-F238E27FC236}">
                <a16:creationId xmlns:a16="http://schemas.microsoft.com/office/drawing/2014/main" id="{5C2AAE8F-29FD-771A-0ADA-A20E6E9AABDD}"/>
              </a:ext>
            </a:extLst>
          </p:cNvPr>
          <p:cNvSpPr/>
          <p:nvPr/>
        </p:nvSpPr>
        <p:spPr>
          <a:xfrm>
            <a:off x="1292519" y="6337141"/>
            <a:ext cx="6439139"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JUNE 2024 </a:t>
            </a:r>
            <a:r>
              <a:rPr lang="en-US" sz="1000" i="1" dirty="0">
                <a:solidFill>
                  <a:srgbClr val="FFFFFF">
                    <a:lumMod val="50000"/>
                  </a:srgbClr>
                </a:solidFill>
                <a:latin typeface="HK Grotesk Light"/>
              </a:rPr>
              <a:t> – SAMPLE: 1000</a:t>
            </a:r>
          </a:p>
        </p:txBody>
      </p:sp>
      <p:sp>
        <p:nvSpPr>
          <p:cNvPr id="47" name="TextBox 46">
            <a:extLst>
              <a:ext uri="{FF2B5EF4-FFF2-40B4-BE49-F238E27FC236}">
                <a16:creationId xmlns:a16="http://schemas.microsoft.com/office/drawing/2014/main" id="{11C507BB-49EC-FB1D-0DFB-4BE427D029DD}"/>
              </a:ext>
            </a:extLst>
          </p:cNvPr>
          <p:cNvSpPr txBox="1"/>
          <p:nvPr/>
        </p:nvSpPr>
        <p:spPr>
          <a:xfrm>
            <a:off x="8700733" y="0"/>
            <a:ext cx="3499284" cy="461665"/>
          </a:xfrm>
          <a:prstGeom prst="rect">
            <a:avLst/>
          </a:prstGeom>
          <a:solidFill>
            <a:schemeClr val="bg1"/>
          </a:solidFill>
        </p:spPr>
        <p:txBody>
          <a:bodyPr wrap="square" rtlCol="0">
            <a:spAutoFit/>
          </a:bodyPr>
          <a:lstStyle/>
          <a:p>
            <a:pPr algn="ctr">
              <a:defRPr/>
            </a:pPr>
            <a:r>
              <a:rPr lang="de-DE" sz="2400" b="1" i="0" dirty="0">
                <a:solidFill>
                  <a:srgbClr val="414042"/>
                </a:solidFill>
                <a:latin typeface="HK Grotesk Light" panose="020B0604020202020204" charset="0"/>
              </a:rPr>
              <a:t>RÜCKBLICK</a:t>
            </a:r>
          </a:p>
        </p:txBody>
      </p:sp>
      <p:sp>
        <p:nvSpPr>
          <p:cNvPr id="3" name="Rectangle 2">
            <a:extLst>
              <a:ext uri="{FF2B5EF4-FFF2-40B4-BE49-F238E27FC236}">
                <a16:creationId xmlns:a16="http://schemas.microsoft.com/office/drawing/2014/main" id="{7431435F-4273-0FC6-1144-C14A7112A564}"/>
              </a:ext>
            </a:extLst>
          </p:cNvPr>
          <p:cNvSpPr/>
          <p:nvPr/>
        </p:nvSpPr>
        <p:spPr>
          <a:xfrm>
            <a:off x="7990027" y="2653748"/>
            <a:ext cx="2878282"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4" name="TextBox 3">
            <a:extLst>
              <a:ext uri="{FF2B5EF4-FFF2-40B4-BE49-F238E27FC236}">
                <a16:creationId xmlns:a16="http://schemas.microsoft.com/office/drawing/2014/main" id="{72F2422E-8165-ADC7-9342-7B26E7A5C684}"/>
              </a:ext>
            </a:extLst>
          </p:cNvPr>
          <p:cNvSpPr txBox="1"/>
          <p:nvPr/>
        </p:nvSpPr>
        <p:spPr>
          <a:xfrm>
            <a:off x="8082416" y="3039213"/>
            <a:ext cx="2693504" cy="1077218"/>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1" dirty="0">
                <a:latin typeface="HK Grotesk Light"/>
              </a:rPr>
              <a:t>96 % </a:t>
            </a:r>
            <a:r>
              <a:rPr lang="en-GB" sz="1600" b="1" i="1" dirty="0" err="1">
                <a:latin typeface="HK Grotesk Light"/>
              </a:rPr>
              <a:t>haben</a:t>
            </a:r>
            <a:r>
              <a:rPr lang="en-GB" sz="1600" b="1" i="1" dirty="0">
                <a:latin typeface="HK Grotesk Light"/>
              </a:rPr>
              <a:t> in </a:t>
            </a:r>
            <a:r>
              <a:rPr lang="en-GB" sz="1600" b="1" i="1" dirty="0" err="1">
                <a:latin typeface="HK Grotesk Light"/>
              </a:rPr>
              <a:t>diesem</a:t>
            </a:r>
            <a:r>
              <a:rPr lang="en-GB" sz="1600" b="1" i="1" dirty="0">
                <a:latin typeface="HK Grotesk Light"/>
              </a:rPr>
              <a:t> Monat </a:t>
            </a:r>
            <a:r>
              <a:rPr lang="en-GB" sz="1600" b="1" i="1" dirty="0" err="1">
                <a:latin typeface="HK Grotesk Light"/>
              </a:rPr>
              <a:t>Gasgewerbe</a:t>
            </a:r>
            <a:r>
              <a:rPr lang="en-GB" sz="1600" b="1" i="1" dirty="0">
                <a:latin typeface="HK Grotesk Light"/>
              </a:rPr>
              <a:t> </a:t>
            </a:r>
            <a:r>
              <a:rPr lang="en-GB" sz="1600" b="1" i="1" dirty="0" err="1">
                <a:latin typeface="HK Grotesk Light"/>
              </a:rPr>
              <a:t>besucht</a:t>
            </a:r>
            <a:r>
              <a:rPr lang="en-GB" sz="1600" b="1" i="1" dirty="0">
                <a:latin typeface="HK Grotesk Ligh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1" dirty="0">
                <a:solidFill>
                  <a:srgbClr val="FF0000"/>
                </a:solidFill>
                <a:latin typeface="HK Grotesk Light"/>
              </a:rPr>
              <a:t>-1pp </a:t>
            </a:r>
            <a:r>
              <a:rPr lang="en-GB" sz="1600" i="1" dirty="0" err="1">
                <a:solidFill>
                  <a:srgbClr val="414041"/>
                </a:solidFill>
                <a:latin typeface="HK Grotesk Light"/>
              </a:rPr>
              <a:t>zu</a:t>
            </a:r>
            <a:r>
              <a:rPr lang="en-GB" sz="1600" i="1" dirty="0">
                <a:solidFill>
                  <a:srgbClr val="414041"/>
                </a:solidFill>
                <a:latin typeface="HK Grotesk Light"/>
              </a:rPr>
              <a:t> </a:t>
            </a:r>
            <a:r>
              <a:rPr lang="en-GB" sz="1600" i="1" dirty="0" err="1">
                <a:solidFill>
                  <a:srgbClr val="414041"/>
                </a:solidFill>
                <a:latin typeface="HK Grotesk Light"/>
              </a:rPr>
              <a:t>Vergleich</a:t>
            </a:r>
            <a:r>
              <a:rPr lang="en-GB" sz="1600" i="1" dirty="0">
                <a:solidFill>
                  <a:srgbClr val="414041"/>
                </a:solidFill>
                <a:latin typeface="HK Grotesk Light"/>
              </a:rPr>
              <a:t> </a:t>
            </a:r>
            <a:r>
              <a:rPr lang="en-GB" sz="1600" i="1" dirty="0" err="1">
                <a:solidFill>
                  <a:srgbClr val="414041"/>
                </a:solidFill>
                <a:latin typeface="HK Grotesk Light"/>
              </a:rPr>
              <a:t>zu</a:t>
            </a:r>
            <a:r>
              <a:rPr lang="en-GB" sz="1600" i="1" dirty="0">
                <a:solidFill>
                  <a:srgbClr val="414041"/>
                </a:solidFill>
                <a:latin typeface="HK Grotesk Light"/>
              </a:rPr>
              <a:t> Mai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srgbClr val="414041"/>
              </a:solidFill>
              <a:effectLst/>
              <a:uLnTx/>
              <a:uFillTx/>
              <a:latin typeface="HK Grotesk Light"/>
              <a:ea typeface="+mn-ea"/>
              <a:cs typeface="+mn-cs"/>
            </a:endParaRPr>
          </a:p>
        </p:txBody>
      </p:sp>
      <p:graphicFrame>
        <p:nvGraphicFramePr>
          <p:cNvPr id="5" name="Chart 4">
            <a:extLst>
              <a:ext uri="{FF2B5EF4-FFF2-40B4-BE49-F238E27FC236}">
                <a16:creationId xmlns:a16="http://schemas.microsoft.com/office/drawing/2014/main" id="{D1F5CB56-6DD8-74F6-745D-F1E80D6B3103}"/>
              </a:ext>
            </a:extLst>
          </p:cNvPr>
          <p:cNvGraphicFramePr/>
          <p:nvPr>
            <p:extLst>
              <p:ext uri="{D42A27DB-BD31-4B8C-83A1-F6EECF244321}">
                <p14:modId xmlns:p14="http://schemas.microsoft.com/office/powerpoint/2010/main" val="1512859667"/>
              </p:ext>
            </p:extLst>
          </p:nvPr>
        </p:nvGraphicFramePr>
        <p:xfrm>
          <a:off x="431515" y="1200934"/>
          <a:ext cx="7213679" cy="4957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02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979EFA52-4379-3D2E-A636-4BBFBDB6C57E}"/>
              </a:ext>
            </a:extLst>
          </p:cNvPr>
          <p:cNvSpPr>
            <a:spLocks noGrp="1"/>
          </p:cNvSpPr>
          <p:nvPr>
            <p:ph type="body" sz="quarter" idx="11"/>
          </p:nvPr>
        </p:nvSpPr>
        <p:spPr>
          <a:xfrm>
            <a:off x="214572" y="477325"/>
            <a:ext cx="7612688" cy="633843"/>
          </a:xfrm>
        </p:spPr>
        <p:txBody>
          <a:bodyPr/>
          <a:lstStyle/>
          <a:p>
            <a:pPr algn="ctr">
              <a:lnSpc>
                <a:spcPct val="100000"/>
              </a:lnSpc>
              <a:spcBef>
                <a:spcPts val="0"/>
              </a:spcBef>
              <a:defRPr/>
            </a:pPr>
            <a:r>
              <a:rPr lang="de-DE" sz="2400" dirty="0">
                <a:latin typeface="HK Grotesk SemiBold (Headings)"/>
              </a:rPr>
              <a:t>BESUCHSPLÄNE FÜR DEN NÄCHSTEN MONAT</a:t>
            </a:r>
            <a:endParaRPr lang="en-GB" sz="2400" dirty="0"/>
          </a:p>
        </p:txBody>
      </p:sp>
      <p:pic>
        <p:nvPicPr>
          <p:cNvPr id="8" name="Picture Placeholder 17" descr="A bar with many bottles of alcohol&#10;&#10;Description automatically generated">
            <a:extLst>
              <a:ext uri="{FF2B5EF4-FFF2-40B4-BE49-F238E27FC236}">
                <a16:creationId xmlns:a16="http://schemas.microsoft.com/office/drawing/2014/main" id="{3D49D436-F662-E819-880D-E8F1BC6CFED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513" r="29513"/>
          <a:stretch>
            <a:fillRect/>
          </a:stretch>
        </p:blipFill>
        <p:spPr/>
      </p:pic>
      <p:sp>
        <p:nvSpPr>
          <p:cNvPr id="22" name="Rectangle 21">
            <a:extLst>
              <a:ext uri="{FF2B5EF4-FFF2-40B4-BE49-F238E27FC236}">
                <a16:creationId xmlns:a16="http://schemas.microsoft.com/office/drawing/2014/main" id="{5C2AAE8F-29FD-771A-0ADA-A20E6E9AABDD}"/>
              </a:ext>
            </a:extLst>
          </p:cNvPr>
          <p:cNvSpPr/>
          <p:nvPr/>
        </p:nvSpPr>
        <p:spPr>
          <a:xfrm>
            <a:off x="1292520" y="6337141"/>
            <a:ext cx="6352674" cy="246221"/>
          </a:xfrm>
          <a:prstGeom prst="rect">
            <a:avLst/>
          </a:prstGeom>
        </p:spPr>
        <p:txBody>
          <a:bodyPr wrap="square">
            <a:spAutoFit/>
          </a:bodyPr>
          <a:lstStyle/>
          <a:p>
            <a:pPr>
              <a:defRPr/>
            </a:pPr>
            <a:r>
              <a:rPr lang="en-US" sz="1000" i="1" dirty="0">
                <a:solidFill>
                  <a:srgbClr val="FFFFFF">
                    <a:lumMod val="50000"/>
                  </a:srgbClr>
                </a:solidFill>
                <a:latin typeface="HK Grotesk Light"/>
              </a:rPr>
              <a:t>SOURCE: </a:t>
            </a:r>
            <a:r>
              <a:rPr lang="en-GB" sz="1000" i="1" dirty="0">
                <a:solidFill>
                  <a:srgbClr val="FFFFFF">
                    <a:lumMod val="50000"/>
                  </a:srgbClr>
                </a:solidFill>
                <a:latin typeface="HK Grotesk Light"/>
              </a:rPr>
              <a:t>CGA MONTHLY ON PREMISE CONSUMER PULSE REPORT MAY 2024 </a:t>
            </a:r>
            <a:r>
              <a:rPr lang="en-US" sz="1000" i="1" dirty="0">
                <a:solidFill>
                  <a:srgbClr val="FFFFFF">
                    <a:lumMod val="50000"/>
                  </a:srgbClr>
                </a:solidFill>
                <a:latin typeface="HK Grotesk Light"/>
              </a:rPr>
              <a:t> – SAMPLE: 1003 - 1000</a:t>
            </a:r>
          </a:p>
        </p:txBody>
      </p:sp>
      <p:sp>
        <p:nvSpPr>
          <p:cNvPr id="37" name="Oval 36">
            <a:extLst>
              <a:ext uri="{FF2B5EF4-FFF2-40B4-BE49-F238E27FC236}">
                <a16:creationId xmlns:a16="http://schemas.microsoft.com/office/drawing/2014/main" id="{90D0E053-CF03-086C-9522-81F763A27135}"/>
              </a:ext>
            </a:extLst>
          </p:cNvPr>
          <p:cNvSpPr/>
          <p:nvPr/>
        </p:nvSpPr>
        <p:spPr>
          <a:xfrm>
            <a:off x="325298" y="1859803"/>
            <a:ext cx="3377233" cy="3270136"/>
          </a:xfrm>
          <a:custGeom>
            <a:avLst/>
            <a:gdLst>
              <a:gd name="connsiteX0" fmla="*/ 0 w 3377233"/>
              <a:gd name="connsiteY0" fmla="*/ 1635068 h 3270136"/>
              <a:gd name="connsiteX1" fmla="*/ 1688617 w 3377233"/>
              <a:gd name="connsiteY1" fmla="*/ 0 h 3270136"/>
              <a:gd name="connsiteX2" fmla="*/ 3377234 w 3377233"/>
              <a:gd name="connsiteY2" fmla="*/ 1635068 h 3270136"/>
              <a:gd name="connsiteX3" fmla="*/ 1688617 w 3377233"/>
              <a:gd name="connsiteY3" fmla="*/ 3270136 h 3270136"/>
              <a:gd name="connsiteX4" fmla="*/ 0 w 3377233"/>
              <a:gd name="connsiteY4" fmla="*/ 1635068 h 32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33" h="3270136" fill="none" extrusionOk="0">
                <a:moveTo>
                  <a:pt x="0" y="1635068"/>
                </a:moveTo>
                <a:cubicBezTo>
                  <a:pt x="164975" y="641633"/>
                  <a:pt x="1000144" y="-20576"/>
                  <a:pt x="1688617" y="0"/>
                </a:cubicBezTo>
                <a:cubicBezTo>
                  <a:pt x="2583793" y="23708"/>
                  <a:pt x="3594018" y="764356"/>
                  <a:pt x="3377234" y="1635068"/>
                </a:cubicBezTo>
                <a:cubicBezTo>
                  <a:pt x="3458905" y="2449015"/>
                  <a:pt x="2494762" y="3228954"/>
                  <a:pt x="1688617" y="3270136"/>
                </a:cubicBezTo>
                <a:cubicBezTo>
                  <a:pt x="569891" y="3388607"/>
                  <a:pt x="94238" y="2719621"/>
                  <a:pt x="0" y="1635068"/>
                </a:cubicBezTo>
                <a:close/>
              </a:path>
              <a:path w="3377233" h="3270136" stroke="0" extrusionOk="0">
                <a:moveTo>
                  <a:pt x="0" y="1635068"/>
                </a:moveTo>
                <a:cubicBezTo>
                  <a:pt x="162691" y="583974"/>
                  <a:pt x="840646" y="214726"/>
                  <a:pt x="1688617" y="0"/>
                </a:cubicBezTo>
                <a:cubicBezTo>
                  <a:pt x="2384992" y="-130648"/>
                  <a:pt x="3207550" y="788845"/>
                  <a:pt x="3377234" y="1635068"/>
                </a:cubicBezTo>
                <a:cubicBezTo>
                  <a:pt x="3571261" y="2609816"/>
                  <a:pt x="2507396" y="3414340"/>
                  <a:pt x="1688617" y="3270136"/>
                </a:cubicBezTo>
                <a:cubicBezTo>
                  <a:pt x="880263" y="3367972"/>
                  <a:pt x="-65117" y="2575753"/>
                  <a:pt x="0" y="1635068"/>
                </a:cubicBezTo>
                <a:close/>
              </a:path>
            </a:pathLst>
          </a:custGeom>
          <a:solidFill>
            <a:srgbClr val="EA1D76">
              <a:lumMod val="20000"/>
              <a:lumOff val="80000"/>
            </a:srgbClr>
          </a:solidFill>
          <a:ln w="12700" cap="flat" cmpd="sng" algn="ctr">
            <a:solidFill>
              <a:srgbClr val="EA1D76"/>
            </a:solidFill>
            <a:prstDash val="solid"/>
            <a:miter lim="800000"/>
            <a:extLst>
              <a:ext uri="{C807C97D-BFC1-408E-A445-0C87EB9F89A2}">
                <ask:lineSketchStyleProps xmlns:ask="http://schemas.microsoft.com/office/drawing/2018/sketchyshapes" sd="1808761005">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sp>
        <p:nvSpPr>
          <p:cNvPr id="38" name="Oval 37">
            <a:extLst>
              <a:ext uri="{FF2B5EF4-FFF2-40B4-BE49-F238E27FC236}">
                <a16:creationId xmlns:a16="http://schemas.microsoft.com/office/drawing/2014/main" id="{30632D59-0B9E-E9C5-A4FA-B454255BC78F}"/>
              </a:ext>
            </a:extLst>
          </p:cNvPr>
          <p:cNvSpPr/>
          <p:nvPr/>
        </p:nvSpPr>
        <p:spPr>
          <a:xfrm>
            <a:off x="3876785" y="1833748"/>
            <a:ext cx="3688733" cy="3621655"/>
          </a:xfrm>
          <a:custGeom>
            <a:avLst/>
            <a:gdLst>
              <a:gd name="connsiteX0" fmla="*/ 0 w 3688733"/>
              <a:gd name="connsiteY0" fmla="*/ 1810828 h 3621655"/>
              <a:gd name="connsiteX1" fmla="*/ 1844367 w 3688733"/>
              <a:gd name="connsiteY1" fmla="*/ 0 h 3621655"/>
              <a:gd name="connsiteX2" fmla="*/ 3688734 w 3688733"/>
              <a:gd name="connsiteY2" fmla="*/ 1810828 h 3621655"/>
              <a:gd name="connsiteX3" fmla="*/ 1844367 w 3688733"/>
              <a:gd name="connsiteY3" fmla="*/ 3621656 h 3621655"/>
              <a:gd name="connsiteX4" fmla="*/ 0 w 3688733"/>
              <a:gd name="connsiteY4" fmla="*/ 1810828 h 362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733" h="3621655" fill="none" extrusionOk="0">
                <a:moveTo>
                  <a:pt x="0" y="1810828"/>
                </a:moveTo>
                <a:cubicBezTo>
                  <a:pt x="-131211" y="756979"/>
                  <a:pt x="755470" y="126998"/>
                  <a:pt x="1844367" y="0"/>
                </a:cubicBezTo>
                <a:cubicBezTo>
                  <a:pt x="2942229" y="90995"/>
                  <a:pt x="3751954" y="875363"/>
                  <a:pt x="3688734" y="1810828"/>
                </a:cubicBezTo>
                <a:cubicBezTo>
                  <a:pt x="3524469" y="2760583"/>
                  <a:pt x="2899785" y="3664157"/>
                  <a:pt x="1844367" y="3621656"/>
                </a:cubicBezTo>
                <a:cubicBezTo>
                  <a:pt x="726080" y="3756412"/>
                  <a:pt x="-174563" y="2650803"/>
                  <a:pt x="0" y="1810828"/>
                </a:cubicBezTo>
                <a:close/>
              </a:path>
              <a:path w="3688733" h="3621655" stroke="0" extrusionOk="0">
                <a:moveTo>
                  <a:pt x="0" y="1810828"/>
                </a:moveTo>
                <a:cubicBezTo>
                  <a:pt x="89910" y="678402"/>
                  <a:pt x="919617" y="147128"/>
                  <a:pt x="1844367" y="0"/>
                </a:cubicBezTo>
                <a:cubicBezTo>
                  <a:pt x="2769368" y="-260582"/>
                  <a:pt x="3719708" y="829262"/>
                  <a:pt x="3688734" y="1810828"/>
                </a:cubicBezTo>
                <a:cubicBezTo>
                  <a:pt x="3684734" y="2767268"/>
                  <a:pt x="2787094" y="3655837"/>
                  <a:pt x="1844367" y="3621656"/>
                </a:cubicBezTo>
                <a:cubicBezTo>
                  <a:pt x="805711" y="3525510"/>
                  <a:pt x="37139" y="2864476"/>
                  <a:pt x="0" y="1810828"/>
                </a:cubicBezTo>
                <a:close/>
              </a:path>
            </a:pathLst>
          </a:custGeom>
          <a:solidFill>
            <a:srgbClr val="0A233F">
              <a:lumMod val="10000"/>
              <a:lumOff val="90000"/>
            </a:srgbClr>
          </a:solidFill>
          <a:ln w="12700" cap="flat" cmpd="sng" algn="ctr">
            <a:solidFill>
              <a:srgbClr val="2F93A7"/>
            </a:solidFill>
            <a:prstDash val="solid"/>
            <a:miter lim="800000"/>
            <a:extLst>
              <a:ext uri="{C807C97D-BFC1-408E-A445-0C87EB9F89A2}">
                <ask:lineSketchStyleProps xmlns:ask="http://schemas.microsoft.com/office/drawing/2018/sketchyshapes" sd="1617256088">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HK Grotesk Light"/>
              <a:ea typeface="+mn-ea"/>
              <a:cs typeface="+mn-cs"/>
            </a:endParaRPr>
          </a:p>
        </p:txBody>
      </p:sp>
      <p:pic>
        <p:nvPicPr>
          <p:cNvPr id="39" name="Picture 38">
            <a:extLst>
              <a:ext uri="{FF2B5EF4-FFF2-40B4-BE49-F238E27FC236}">
                <a16:creationId xmlns:a16="http://schemas.microsoft.com/office/drawing/2014/main" id="{CC4106D4-691B-4B51-035C-FF1262743796}"/>
              </a:ext>
            </a:extLst>
          </p:cNvPr>
          <p:cNvPicPr>
            <a:picLocks noChangeAspect="1"/>
          </p:cNvPicPr>
          <p:nvPr/>
        </p:nvPicPr>
        <p:blipFill>
          <a:blip r:embed="rId4"/>
          <a:stretch>
            <a:fillRect/>
          </a:stretch>
        </p:blipFill>
        <p:spPr>
          <a:xfrm>
            <a:off x="686989" y="3752715"/>
            <a:ext cx="2707537" cy="2707537"/>
          </a:xfrm>
          <a:prstGeom prst="rect">
            <a:avLst/>
          </a:prstGeom>
        </p:spPr>
      </p:pic>
      <p:sp>
        <p:nvSpPr>
          <p:cNvPr id="41" name="TextBox 40">
            <a:extLst>
              <a:ext uri="{FF2B5EF4-FFF2-40B4-BE49-F238E27FC236}">
                <a16:creationId xmlns:a16="http://schemas.microsoft.com/office/drawing/2014/main" id="{7F08FB0B-C9E1-9C1A-4890-5C43E46526C3}"/>
              </a:ext>
            </a:extLst>
          </p:cNvPr>
          <p:cNvSpPr txBox="1"/>
          <p:nvPr/>
        </p:nvSpPr>
        <p:spPr>
          <a:xfrm>
            <a:off x="4271837" y="2210888"/>
            <a:ext cx="2898628" cy="2154436"/>
          </a:xfrm>
          <a:prstGeom prst="rect">
            <a:avLst/>
          </a:prstGeom>
          <a:noFill/>
        </p:spPr>
        <p:txBody>
          <a:bodyPr wrap="square" rtlCol="0">
            <a:spAutoFit/>
          </a:bodyPr>
          <a:lstStyle/>
          <a:p>
            <a:pPr algn="ctr">
              <a:defRPr/>
            </a:pPr>
            <a:r>
              <a:rPr lang="en-GB" sz="5400" dirty="0">
                <a:solidFill>
                  <a:srgbClr val="414041"/>
                </a:solidFill>
                <a:latin typeface="HK Grotesk Light"/>
              </a:rPr>
              <a:t>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14041"/>
                </a:solidFill>
                <a:effectLst/>
                <a:uLnTx/>
                <a:uFillTx/>
                <a:latin typeface="HK Grotesk Light"/>
                <a:ea typeface="+mn-ea"/>
                <a:cs typeface="+mn-cs"/>
              </a:rPr>
              <a:t>planen</a:t>
            </a:r>
            <a:r>
              <a:rPr kumimoji="0" lang="de-DE" sz="2000" i="0" u="none" strike="noStrike" kern="1200" cap="none" spc="0" normalizeH="0" baseline="0" noProof="0" dirty="0">
                <a:ln>
                  <a:noFill/>
                </a:ln>
                <a:solidFill>
                  <a:srgbClr val="414041"/>
                </a:solidFill>
                <a:effectLst/>
                <a:uLnTx/>
                <a:uFillTx/>
                <a:latin typeface="HK Grotesk Light"/>
                <a:ea typeface="+mn-ea"/>
                <a:cs typeface="+mn-cs"/>
              </a:rPr>
              <a:t>, im nächsten Monat auswärts trinken zu gehen</a:t>
            </a:r>
          </a:p>
          <a:p>
            <a:pPr algn="ctr">
              <a:defRPr/>
            </a:pPr>
            <a:r>
              <a:rPr lang="en-GB" b="1" dirty="0">
                <a:solidFill>
                  <a:schemeClr val="accent4"/>
                </a:solidFill>
                <a:latin typeface="HK Grotesk Light"/>
              </a:rPr>
              <a:t>+1pp </a:t>
            </a:r>
            <a:r>
              <a:rPr lang="en-GB" dirty="0" err="1">
                <a:solidFill>
                  <a:srgbClr val="414041"/>
                </a:solidFill>
                <a:latin typeface="HK Grotesk Light"/>
              </a:rPr>
              <a:t>im</a:t>
            </a:r>
            <a:r>
              <a:rPr lang="en-GB" dirty="0">
                <a:solidFill>
                  <a:srgbClr val="414041"/>
                </a:solidFill>
                <a:latin typeface="HK Grotesk Light"/>
              </a:rPr>
              <a:t> </a:t>
            </a:r>
            <a:r>
              <a:rPr lang="en-GB" dirty="0" err="1">
                <a:solidFill>
                  <a:srgbClr val="414041"/>
                </a:solidFill>
                <a:latin typeface="HK Grotesk Light"/>
              </a:rPr>
              <a:t>Vergleich</a:t>
            </a:r>
            <a:r>
              <a:rPr lang="en-GB" dirty="0">
                <a:solidFill>
                  <a:srgbClr val="414041"/>
                </a:solidFill>
                <a:latin typeface="HK Grotesk Light"/>
              </a:rPr>
              <a:t> </a:t>
            </a:r>
            <a:r>
              <a:rPr lang="en-GB" dirty="0" err="1">
                <a:solidFill>
                  <a:srgbClr val="414041"/>
                </a:solidFill>
                <a:latin typeface="HK Grotesk Light"/>
              </a:rPr>
              <a:t>zu</a:t>
            </a:r>
            <a:r>
              <a:rPr lang="en-GB">
                <a:solidFill>
                  <a:srgbClr val="414041"/>
                </a:solidFill>
                <a:latin typeface="HK Grotesk Light"/>
              </a:rPr>
              <a:t> Mai</a:t>
            </a:r>
            <a:endParaRPr lang="en-GB" dirty="0">
              <a:solidFill>
                <a:srgbClr val="414041"/>
              </a:solidFill>
              <a:latin typeface="HK Grotesk Light"/>
            </a:endParaRPr>
          </a:p>
        </p:txBody>
      </p:sp>
      <p:sp>
        <p:nvSpPr>
          <p:cNvPr id="42" name="TextBox 41">
            <a:extLst>
              <a:ext uri="{FF2B5EF4-FFF2-40B4-BE49-F238E27FC236}">
                <a16:creationId xmlns:a16="http://schemas.microsoft.com/office/drawing/2014/main" id="{78A63A53-3130-33A1-2462-7A8786D42CBB}"/>
              </a:ext>
            </a:extLst>
          </p:cNvPr>
          <p:cNvSpPr txBox="1"/>
          <p:nvPr/>
        </p:nvSpPr>
        <p:spPr>
          <a:xfrm>
            <a:off x="686989" y="2269131"/>
            <a:ext cx="2653849" cy="2123658"/>
          </a:xfrm>
          <a:prstGeom prst="rect">
            <a:avLst/>
          </a:prstGeom>
          <a:noFill/>
        </p:spPr>
        <p:txBody>
          <a:bodyPr wrap="square" rtlCol="0">
            <a:spAutoFit/>
          </a:bodyPr>
          <a:lstStyle/>
          <a:p>
            <a:pPr algn="ctr">
              <a:defRPr/>
            </a:pPr>
            <a:r>
              <a:rPr lang="en-GB" sz="5400" dirty="0">
                <a:solidFill>
                  <a:srgbClr val="414041"/>
                </a:solidFill>
                <a:latin typeface="HK Grotesk Light"/>
              </a:rPr>
              <a:t>87%</a:t>
            </a:r>
          </a:p>
          <a:p>
            <a:pPr algn="ctr">
              <a:defRPr/>
            </a:pPr>
            <a:r>
              <a:rPr kumimoji="0" lang="de-DE" sz="2000" b="1" i="0" u="none" strike="noStrike" kern="1200" cap="none" spc="0" normalizeH="0" baseline="0" noProof="0" dirty="0">
                <a:ln>
                  <a:noFill/>
                </a:ln>
                <a:solidFill>
                  <a:srgbClr val="414041"/>
                </a:solidFill>
                <a:effectLst/>
                <a:uLnTx/>
                <a:uFillTx/>
                <a:latin typeface="HK Grotesk Light"/>
                <a:ea typeface="+mn-ea"/>
                <a:cs typeface="+mn-cs"/>
              </a:rPr>
              <a:t>planen</a:t>
            </a:r>
            <a:r>
              <a:rPr kumimoji="0" lang="de-DE" sz="2000" i="0" u="none" strike="noStrike" kern="1200" cap="none" spc="0" normalizeH="0" baseline="0" noProof="0" dirty="0">
                <a:ln>
                  <a:noFill/>
                </a:ln>
                <a:solidFill>
                  <a:srgbClr val="414041"/>
                </a:solidFill>
                <a:effectLst/>
                <a:uLnTx/>
                <a:uFillTx/>
                <a:latin typeface="HK Grotesk Light"/>
                <a:ea typeface="+mn-ea"/>
                <a:cs typeface="+mn-cs"/>
              </a:rPr>
              <a:t>, im nächsten Monat auswärts essen zu gehen</a:t>
            </a:r>
            <a:endParaRPr kumimoji="0" lang="en-GB" sz="2000" b="0" i="0" u="none" strike="noStrike" kern="1200" cap="none" spc="0" normalizeH="0" baseline="0" noProof="0" dirty="0">
              <a:ln>
                <a:noFill/>
              </a:ln>
              <a:solidFill>
                <a:srgbClr val="414041"/>
              </a:solidFill>
              <a:effectLst/>
              <a:uLnTx/>
              <a:uFillTx/>
              <a:latin typeface="HK Grotesk Light"/>
              <a:ea typeface="+mn-ea"/>
              <a:cs typeface="+mn-cs"/>
            </a:endParaRPr>
          </a:p>
          <a:p>
            <a:pPr algn="ctr">
              <a:defRPr/>
            </a:pPr>
            <a:r>
              <a:rPr lang="en-GB" b="1" dirty="0">
                <a:solidFill>
                  <a:schemeClr val="accent4"/>
                </a:solidFill>
                <a:latin typeface="HK Grotesk Light"/>
              </a:rPr>
              <a:t>+2pp </a:t>
            </a:r>
            <a:r>
              <a:rPr lang="en-GB" dirty="0" err="1">
                <a:solidFill>
                  <a:srgbClr val="414041"/>
                </a:solidFill>
                <a:latin typeface="HK Grotesk Light"/>
              </a:rPr>
              <a:t>im</a:t>
            </a:r>
            <a:r>
              <a:rPr lang="en-GB" dirty="0">
                <a:solidFill>
                  <a:srgbClr val="414041"/>
                </a:solidFill>
                <a:latin typeface="HK Grotesk Light"/>
              </a:rPr>
              <a:t> </a:t>
            </a:r>
            <a:r>
              <a:rPr lang="en-GB" dirty="0" err="1">
                <a:solidFill>
                  <a:srgbClr val="414041"/>
                </a:solidFill>
                <a:latin typeface="HK Grotesk Light"/>
              </a:rPr>
              <a:t>Vergleich</a:t>
            </a:r>
            <a:r>
              <a:rPr lang="en-GB" dirty="0">
                <a:solidFill>
                  <a:srgbClr val="414041"/>
                </a:solidFill>
                <a:latin typeface="HK Grotesk Light"/>
              </a:rPr>
              <a:t> </a:t>
            </a:r>
            <a:r>
              <a:rPr lang="en-GB" dirty="0" err="1">
                <a:solidFill>
                  <a:srgbClr val="414041"/>
                </a:solidFill>
                <a:latin typeface="HK Grotesk Light"/>
              </a:rPr>
              <a:t>zu</a:t>
            </a:r>
            <a:r>
              <a:rPr lang="en-GB" dirty="0">
                <a:solidFill>
                  <a:srgbClr val="414041"/>
                </a:solidFill>
                <a:latin typeface="HK Grotesk Light"/>
              </a:rPr>
              <a:t> Mai</a:t>
            </a:r>
          </a:p>
        </p:txBody>
      </p:sp>
      <p:sp>
        <p:nvSpPr>
          <p:cNvPr id="45" name="Rectangle 44">
            <a:extLst>
              <a:ext uri="{FF2B5EF4-FFF2-40B4-BE49-F238E27FC236}">
                <a16:creationId xmlns:a16="http://schemas.microsoft.com/office/drawing/2014/main" id="{3BE80ADC-EC28-289C-14A5-B0C586EDC59A}"/>
              </a:ext>
            </a:extLst>
          </p:cNvPr>
          <p:cNvSpPr/>
          <p:nvPr/>
        </p:nvSpPr>
        <p:spPr>
          <a:xfrm>
            <a:off x="7990027" y="2653748"/>
            <a:ext cx="2878282"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46" name="TextBox 45">
            <a:extLst>
              <a:ext uri="{FF2B5EF4-FFF2-40B4-BE49-F238E27FC236}">
                <a16:creationId xmlns:a16="http://schemas.microsoft.com/office/drawing/2014/main" id="{C1C64CB5-E64B-9933-8093-C0B5F2512B07}"/>
              </a:ext>
            </a:extLst>
          </p:cNvPr>
          <p:cNvSpPr txBox="1"/>
          <p:nvPr/>
        </p:nvSpPr>
        <p:spPr>
          <a:xfrm>
            <a:off x="7874538" y="3134218"/>
            <a:ext cx="2693504" cy="1323439"/>
          </a:xfrm>
          <a:prstGeom prst="rect">
            <a:avLst/>
          </a:prstGeom>
          <a:solidFill>
            <a:schemeClr val="bg1"/>
          </a:solidFill>
        </p:spPr>
        <p:txBody>
          <a:bodyPr wrap="square" rtlCol="0">
            <a:spAutoFit/>
          </a:bodyPr>
          <a:lstStyle/>
          <a:p>
            <a:pPr algn="ctr">
              <a:defRPr/>
            </a:pPr>
            <a:r>
              <a:rPr kumimoji="0" lang="en-GB" sz="1600" b="1" i="1" u="none" strike="noStrike" kern="1200" cap="none" spc="0" normalizeH="0" baseline="0" noProof="0" dirty="0">
                <a:ln>
                  <a:noFill/>
                </a:ln>
                <a:solidFill>
                  <a:schemeClr val="accent5"/>
                </a:solidFill>
                <a:effectLst/>
                <a:uLnTx/>
                <a:uFillTx/>
                <a:latin typeface="HK Grotesk Light"/>
                <a:ea typeface="+mn-ea"/>
                <a:cs typeface="+mn-cs"/>
              </a:rPr>
              <a:t>4% </a:t>
            </a:r>
            <a:r>
              <a:rPr kumimoji="0" lang="de-DE" sz="1600" b="0" i="1" u="none" strike="noStrike" kern="1200" cap="none" spc="0" normalizeH="0" baseline="0" noProof="0" dirty="0">
                <a:ln>
                  <a:noFill/>
                </a:ln>
                <a:solidFill>
                  <a:srgbClr val="414041"/>
                </a:solidFill>
                <a:effectLst/>
                <a:uLnTx/>
                <a:uFillTx/>
                <a:latin typeface="HK Grotesk Light"/>
                <a:ea typeface="+mn-ea"/>
                <a:cs typeface="+mn-cs"/>
              </a:rPr>
              <a:t>haben nicht vor, ein Gastgewerbe im </a:t>
            </a:r>
            <a:r>
              <a:rPr kumimoji="0" lang="de-DE" sz="1600" b="1" i="1" u="none" strike="noStrike" kern="1200" cap="none" spc="0" normalizeH="0" baseline="0" noProof="0" dirty="0">
                <a:ln>
                  <a:noFill/>
                </a:ln>
                <a:solidFill>
                  <a:srgbClr val="414041"/>
                </a:solidFill>
                <a:effectLst/>
                <a:uLnTx/>
                <a:uFillTx/>
                <a:latin typeface="HK Grotesk Light"/>
                <a:ea typeface="+mn-ea"/>
                <a:cs typeface="+mn-cs"/>
              </a:rPr>
              <a:t>nächsten Monat</a:t>
            </a:r>
            <a:r>
              <a:rPr kumimoji="0" lang="de-DE" sz="1600" b="0" i="1" u="none" strike="noStrike" kern="1200" cap="none" spc="0" normalizeH="0" baseline="0" noProof="0" dirty="0">
                <a:ln>
                  <a:noFill/>
                </a:ln>
                <a:solidFill>
                  <a:srgbClr val="414041"/>
                </a:solidFill>
                <a:effectLst/>
                <a:uLnTx/>
                <a:uFillTx/>
                <a:latin typeface="HK Grotesk Light"/>
                <a:ea typeface="+mn-ea"/>
                <a:cs typeface="+mn-cs"/>
              </a:rPr>
              <a:t> zu besuchen</a:t>
            </a:r>
            <a:endParaRPr kumimoji="0" lang="en-GB" sz="1600" b="1" i="1" u="none" strike="noStrike" kern="1200" cap="none" spc="0" normalizeH="0" baseline="0" noProof="0" dirty="0">
              <a:ln>
                <a:noFill/>
              </a:ln>
              <a:solidFill>
                <a:srgbClr val="414041"/>
              </a:solidFill>
              <a:effectLst/>
              <a:uLnTx/>
              <a:uFillTx/>
              <a:latin typeface="HK Grotesk Light"/>
              <a:ea typeface="+mn-ea"/>
              <a:cs typeface="+mn-cs"/>
            </a:endParaRPr>
          </a:p>
          <a:p>
            <a:pPr algn="ctr">
              <a:defRPr/>
            </a:pPr>
            <a:r>
              <a:rPr lang="en-GB" sz="1600" b="1" i="1" dirty="0">
                <a:solidFill>
                  <a:schemeClr val="accent5"/>
                </a:solidFill>
                <a:latin typeface="HK Grotesk Light"/>
              </a:rPr>
              <a:t>-1pp</a:t>
            </a:r>
            <a:r>
              <a:rPr lang="en-GB" sz="1600" i="1" dirty="0">
                <a:solidFill>
                  <a:schemeClr val="accent5"/>
                </a:solidFill>
                <a:latin typeface="HK Grotesk Light"/>
              </a:rPr>
              <a:t> </a:t>
            </a:r>
            <a:r>
              <a:rPr lang="en-GB" sz="1600" i="1" dirty="0" err="1">
                <a:solidFill>
                  <a:srgbClr val="414041"/>
                </a:solidFill>
                <a:latin typeface="HK Grotesk Light"/>
              </a:rPr>
              <a:t>im</a:t>
            </a:r>
            <a:r>
              <a:rPr lang="en-GB" sz="1600" i="1" dirty="0">
                <a:solidFill>
                  <a:srgbClr val="414041"/>
                </a:solidFill>
                <a:latin typeface="HK Grotesk Light"/>
              </a:rPr>
              <a:t> </a:t>
            </a:r>
            <a:r>
              <a:rPr lang="en-GB" sz="1600" i="1" dirty="0" err="1">
                <a:solidFill>
                  <a:srgbClr val="414041"/>
                </a:solidFill>
                <a:latin typeface="HK Grotesk Light"/>
              </a:rPr>
              <a:t>Vergleich</a:t>
            </a:r>
            <a:r>
              <a:rPr lang="en-GB" sz="1600" i="1" dirty="0">
                <a:solidFill>
                  <a:srgbClr val="414041"/>
                </a:solidFill>
                <a:latin typeface="HK Grotesk Light"/>
              </a:rPr>
              <a:t> </a:t>
            </a:r>
            <a:r>
              <a:rPr lang="en-GB" sz="1600" i="1" dirty="0" err="1">
                <a:solidFill>
                  <a:srgbClr val="414041"/>
                </a:solidFill>
                <a:latin typeface="HK Grotesk Light"/>
              </a:rPr>
              <a:t>zu</a:t>
            </a:r>
            <a:r>
              <a:rPr lang="en-GB" sz="1600" i="1" dirty="0">
                <a:solidFill>
                  <a:srgbClr val="414041"/>
                </a:solidFill>
                <a:latin typeface="HK Grotesk Light"/>
              </a:rPr>
              <a:t> Mai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srgbClr val="414041"/>
              </a:solidFill>
              <a:effectLst/>
              <a:uLnTx/>
              <a:uFillTx/>
              <a:latin typeface="HK Grotesk Light"/>
              <a:ea typeface="+mn-ea"/>
              <a:cs typeface="+mn-cs"/>
            </a:endParaRPr>
          </a:p>
        </p:txBody>
      </p:sp>
      <p:sp>
        <p:nvSpPr>
          <p:cNvPr id="47" name="TextBox 46">
            <a:extLst>
              <a:ext uri="{FF2B5EF4-FFF2-40B4-BE49-F238E27FC236}">
                <a16:creationId xmlns:a16="http://schemas.microsoft.com/office/drawing/2014/main" id="{11C507BB-49EC-FB1D-0DFB-4BE427D029DD}"/>
              </a:ext>
            </a:extLst>
          </p:cNvPr>
          <p:cNvSpPr txBox="1"/>
          <p:nvPr/>
        </p:nvSpPr>
        <p:spPr>
          <a:xfrm>
            <a:off x="8700733" y="0"/>
            <a:ext cx="349928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14042"/>
                </a:solidFill>
                <a:effectLst/>
                <a:uLnTx/>
                <a:uFillTx/>
                <a:latin typeface="HK Grotesk Light"/>
                <a:ea typeface="+mn-ea"/>
                <a:cs typeface="+mn-cs"/>
              </a:rPr>
              <a:t>AUSBLICK</a:t>
            </a:r>
          </a:p>
        </p:txBody>
      </p:sp>
      <p:pic>
        <p:nvPicPr>
          <p:cNvPr id="40" name="Picture 39">
            <a:extLst>
              <a:ext uri="{FF2B5EF4-FFF2-40B4-BE49-F238E27FC236}">
                <a16:creationId xmlns:a16="http://schemas.microsoft.com/office/drawing/2014/main" id="{D5FFD555-CFF7-7E86-F34C-A0765A19208B}"/>
              </a:ext>
            </a:extLst>
          </p:cNvPr>
          <p:cNvPicPr>
            <a:picLocks noChangeAspect="1"/>
          </p:cNvPicPr>
          <p:nvPr/>
        </p:nvPicPr>
        <p:blipFill>
          <a:blip r:embed="rId5">
            <a:duotone>
              <a:srgbClr val="2F93A7">
                <a:shade val="45000"/>
                <a:satMod val="135000"/>
              </a:srgbClr>
              <a:prstClr val="white"/>
            </a:duotone>
          </a:blip>
          <a:stretch>
            <a:fillRect/>
          </a:stretch>
        </p:blipFill>
        <p:spPr>
          <a:xfrm>
            <a:off x="4308123" y="3800069"/>
            <a:ext cx="2612827" cy="2612827"/>
          </a:xfrm>
          <a:prstGeom prst="rect">
            <a:avLst/>
          </a:prstGeom>
        </p:spPr>
      </p:pic>
    </p:spTree>
    <p:extLst>
      <p:ext uri="{BB962C8B-B14F-4D97-AF65-F5344CB8AC3E}">
        <p14:creationId xmlns:p14="http://schemas.microsoft.com/office/powerpoint/2010/main" val="48693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2A5B6F1-AEBB-6F47-9781-65A621A6037D}"/>
              </a:ext>
            </a:extLst>
          </p:cNvPr>
          <p:cNvSpPr>
            <a:spLocks noGrp="1"/>
          </p:cNvSpPr>
          <p:nvPr>
            <p:ph type="body" sz="quarter" idx="11"/>
          </p:nvPr>
        </p:nvSpPr>
        <p:spPr>
          <a:xfrm>
            <a:off x="4290387" y="471256"/>
            <a:ext cx="7612688" cy="633843"/>
          </a:xfrm>
        </p:spPr>
        <p:txBody>
          <a:bodyPr/>
          <a:lstStyle/>
          <a:p>
            <a:pPr algn="ctr">
              <a:defRPr/>
            </a:pPr>
            <a:r>
              <a:rPr lang="de-DE" sz="2400" dirty="0">
                <a:latin typeface="HK Grotesk"/>
              </a:rPr>
              <a:t>INWIEWEIT UNTERSCHEIDET SICH IHR DERZEITIGES VERHALTEN DAVON, WIE HÄUFIG SIE ÜBLICHERWEISE AUSGEHEN?​</a:t>
            </a:r>
            <a:endParaRPr kumimoji="0" lang="en-GB" sz="2400" i="0" u="none" strike="noStrike" kern="1200" cap="none" spc="0" normalizeH="0" baseline="0" noProof="0" dirty="0">
              <a:ln>
                <a:noFill/>
              </a:ln>
              <a:effectLst/>
              <a:uLnTx/>
              <a:uFillTx/>
              <a:latin typeface="HK Grotesk"/>
              <a:ea typeface="+mn-ea"/>
              <a:cs typeface="+mn-cs"/>
            </a:endParaRPr>
          </a:p>
        </p:txBody>
      </p:sp>
      <p:pic>
        <p:nvPicPr>
          <p:cNvPr id="3" name="Picture Placeholder 2" descr="A group of people sitting in a street&#10;&#10;Description automatically generated">
            <a:extLst>
              <a:ext uri="{FF2B5EF4-FFF2-40B4-BE49-F238E27FC236}">
                <a16:creationId xmlns:a16="http://schemas.microsoft.com/office/drawing/2014/main" id="{C5F4F483-05B8-A681-D53E-374C1BE787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553" r="30553"/>
          <a:stretch>
            <a:fillRect/>
          </a:stretch>
        </p:blipFill>
        <p:spPr/>
      </p:pic>
      <p:sp>
        <p:nvSpPr>
          <p:cNvPr id="26" name="TextBox 25">
            <a:extLst>
              <a:ext uri="{FF2B5EF4-FFF2-40B4-BE49-F238E27FC236}">
                <a16:creationId xmlns:a16="http://schemas.microsoft.com/office/drawing/2014/main" id="{62941DE5-5712-5AA8-146E-3C1D3572E279}"/>
              </a:ext>
            </a:extLst>
          </p:cNvPr>
          <p:cNvSpPr txBox="1"/>
          <p:nvPr/>
        </p:nvSpPr>
        <p:spPr>
          <a:xfrm>
            <a:off x="5762898" y="1522780"/>
            <a:ext cx="4762357" cy="338554"/>
          </a:xfrm>
          <a:prstGeom prst="rect">
            <a:avLst/>
          </a:prstGeom>
          <a:noFill/>
        </p:spPr>
        <p:txBody>
          <a:bodyPr wrap="square" rtlCol="0">
            <a:spAutoFit/>
          </a:bodyPr>
          <a:lstStyle/>
          <a:p>
            <a:pPr algn="ctr"/>
            <a:r>
              <a:rPr lang="en-GB" sz="1600" b="1" dirty="0" err="1">
                <a:solidFill>
                  <a:srgbClr val="C4935E"/>
                </a:solidFill>
                <a:latin typeface="HK Grotesk Light"/>
              </a:rPr>
              <a:t>Änderung</a:t>
            </a:r>
            <a:r>
              <a:rPr lang="en-GB" sz="1600" b="1" dirty="0">
                <a:solidFill>
                  <a:srgbClr val="C4935E"/>
                </a:solidFill>
                <a:latin typeface="HK Grotesk Light"/>
              </a:rPr>
              <a:t> der </a:t>
            </a:r>
            <a:r>
              <a:rPr lang="en-GB" sz="1600" b="1" dirty="0" err="1">
                <a:solidFill>
                  <a:srgbClr val="C4935E"/>
                </a:solidFill>
                <a:latin typeface="HK Grotesk Light"/>
              </a:rPr>
              <a:t>Besuchshäufigkeit</a:t>
            </a:r>
            <a:endParaRPr lang="en-GB" sz="1600" b="1" dirty="0">
              <a:solidFill>
                <a:srgbClr val="C4935E"/>
              </a:solidFill>
              <a:latin typeface="HK Grotesk Light"/>
            </a:endParaRPr>
          </a:p>
        </p:txBody>
      </p:sp>
      <p:grpSp>
        <p:nvGrpSpPr>
          <p:cNvPr id="34" name="Group 33">
            <a:extLst>
              <a:ext uri="{FF2B5EF4-FFF2-40B4-BE49-F238E27FC236}">
                <a16:creationId xmlns:a16="http://schemas.microsoft.com/office/drawing/2014/main" id="{82B39780-5C98-45EC-1674-5584CE9AADF6}"/>
              </a:ext>
            </a:extLst>
          </p:cNvPr>
          <p:cNvGrpSpPr/>
          <p:nvPr/>
        </p:nvGrpSpPr>
        <p:grpSpPr>
          <a:xfrm>
            <a:off x="4344087" y="2115328"/>
            <a:ext cx="2684207" cy="4170156"/>
            <a:chOff x="4750841" y="2070424"/>
            <a:chExt cx="2684207" cy="4170156"/>
          </a:xfrm>
        </p:grpSpPr>
        <p:grpSp>
          <p:nvGrpSpPr>
            <p:cNvPr id="31" name="Group 30">
              <a:extLst>
                <a:ext uri="{FF2B5EF4-FFF2-40B4-BE49-F238E27FC236}">
                  <a16:creationId xmlns:a16="http://schemas.microsoft.com/office/drawing/2014/main" id="{039CC309-3AA9-D031-0FAF-B8807358D2B0}"/>
                </a:ext>
              </a:extLst>
            </p:cNvPr>
            <p:cNvGrpSpPr/>
            <p:nvPr/>
          </p:nvGrpSpPr>
          <p:grpSpPr>
            <a:xfrm>
              <a:off x="4750841" y="2070424"/>
              <a:ext cx="2684207" cy="3681935"/>
              <a:chOff x="4750841" y="2070424"/>
              <a:chExt cx="2684207" cy="3681935"/>
            </a:xfrm>
          </p:grpSpPr>
          <p:pic>
            <p:nvPicPr>
              <p:cNvPr id="25" name="Graphic 24" descr="Upward trend with solid fill">
                <a:extLst>
                  <a:ext uri="{FF2B5EF4-FFF2-40B4-BE49-F238E27FC236}">
                    <a16:creationId xmlns:a16="http://schemas.microsoft.com/office/drawing/2014/main" id="{9D32CC9A-2882-FBE9-F499-29DFF04E0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6389" y="2070424"/>
                <a:ext cx="1406526" cy="1406526"/>
              </a:xfrm>
              <a:prstGeom prst="rect">
                <a:avLst/>
              </a:prstGeom>
            </p:spPr>
          </p:pic>
          <p:sp>
            <p:nvSpPr>
              <p:cNvPr id="30" name="TextBox 29">
                <a:extLst>
                  <a:ext uri="{FF2B5EF4-FFF2-40B4-BE49-F238E27FC236}">
                    <a16:creationId xmlns:a16="http://schemas.microsoft.com/office/drawing/2014/main" id="{5DCC2623-FA5B-89FB-8BCD-86B307B5C5FF}"/>
                  </a:ext>
                </a:extLst>
              </p:cNvPr>
              <p:cNvSpPr txBox="1"/>
              <p:nvPr/>
            </p:nvSpPr>
            <p:spPr>
              <a:xfrm>
                <a:off x="4750841" y="3690256"/>
                <a:ext cx="2684207" cy="2062103"/>
              </a:xfrm>
              <a:prstGeom prst="rect">
                <a:avLst/>
              </a:prstGeom>
              <a:noFill/>
            </p:spPr>
            <p:txBody>
              <a:bodyPr wrap="square" rtlCol="0">
                <a:spAutoFit/>
              </a:bodyPr>
              <a:lstStyle/>
              <a:p>
                <a:pPr algn="ctr"/>
                <a:r>
                  <a:rPr lang="en-GB" sz="7200" b="1" dirty="0">
                    <a:solidFill>
                      <a:srgbClr val="28A072"/>
                    </a:solidFill>
                    <a:latin typeface="HK Grotesk Light"/>
                  </a:rPr>
                  <a:t>19%</a:t>
                </a:r>
              </a:p>
              <a:p>
                <a:pPr algn="ctr"/>
                <a:r>
                  <a:rPr lang="en-GB" sz="2800" dirty="0" err="1">
                    <a:solidFill>
                      <a:srgbClr val="28A072"/>
                    </a:solidFill>
                    <a:latin typeface="HK Grotesk Light"/>
                  </a:rPr>
                  <a:t>gehen</a:t>
                </a:r>
                <a:r>
                  <a:rPr lang="en-GB" sz="2800" dirty="0">
                    <a:solidFill>
                      <a:srgbClr val="28A072"/>
                    </a:solidFill>
                    <a:latin typeface="HK Grotesk Light"/>
                  </a:rPr>
                  <a:t> </a:t>
                </a:r>
                <a:r>
                  <a:rPr lang="en-GB" sz="2800" dirty="0" err="1">
                    <a:solidFill>
                      <a:srgbClr val="28A072"/>
                    </a:solidFill>
                    <a:latin typeface="HK Grotesk Light"/>
                  </a:rPr>
                  <a:t>häufiger</a:t>
                </a:r>
                <a:r>
                  <a:rPr lang="en-GB" sz="2800" dirty="0">
                    <a:solidFill>
                      <a:srgbClr val="28A072"/>
                    </a:solidFill>
                    <a:latin typeface="HK Grotesk Light"/>
                  </a:rPr>
                  <a:t> </a:t>
                </a:r>
                <a:r>
                  <a:rPr lang="en-GB" sz="2800" dirty="0" err="1">
                    <a:solidFill>
                      <a:srgbClr val="28A072"/>
                    </a:solidFill>
                    <a:latin typeface="HK Grotesk Light"/>
                  </a:rPr>
                  <a:t>aus</a:t>
                </a:r>
                <a:endParaRPr lang="en-GB" sz="2800" dirty="0">
                  <a:solidFill>
                    <a:srgbClr val="414041"/>
                  </a:solidFill>
                  <a:latin typeface="HK Grotesk Light"/>
                </a:endParaRPr>
              </a:p>
            </p:txBody>
          </p:sp>
        </p:grpSp>
        <p:sp>
          <p:nvSpPr>
            <p:cNvPr id="27" name="TextBox 26">
              <a:extLst>
                <a:ext uri="{FF2B5EF4-FFF2-40B4-BE49-F238E27FC236}">
                  <a16:creationId xmlns:a16="http://schemas.microsoft.com/office/drawing/2014/main" id="{3BE7DCC0-9887-89A3-1F89-B38C6056A307}"/>
                </a:ext>
              </a:extLst>
            </p:cNvPr>
            <p:cNvSpPr txBox="1"/>
            <p:nvPr/>
          </p:nvSpPr>
          <p:spPr>
            <a:xfrm>
              <a:off x="5103365" y="5655805"/>
              <a:ext cx="1872220" cy="584775"/>
            </a:xfrm>
            <a:prstGeom prst="rect">
              <a:avLst/>
            </a:prstGeom>
            <a:noFill/>
          </p:spPr>
          <p:txBody>
            <a:bodyPr wrap="square" rtlCol="0">
              <a:spAutoFit/>
            </a:bodyPr>
            <a:lstStyle/>
            <a:p>
              <a:pPr algn="ctr"/>
              <a:r>
                <a:rPr lang="en-GB" sz="1600" dirty="0">
                  <a:solidFill>
                    <a:schemeClr val="accent3"/>
                  </a:solidFill>
                  <a:latin typeface="HK Grotesk Light"/>
                </a:rPr>
                <a:t>=0pp</a:t>
              </a:r>
              <a:r>
                <a:rPr lang="en-GB" sz="1600" dirty="0">
                  <a:solidFill>
                    <a:schemeClr val="accent4"/>
                  </a:solidFill>
                  <a:latin typeface="HK Grotesk Light"/>
                </a:rPr>
                <a:t> </a:t>
              </a:r>
              <a:r>
                <a:rPr lang="en-GB" sz="1600" dirty="0" err="1">
                  <a:solidFill>
                    <a:srgbClr val="FFFFFF">
                      <a:lumMod val="50000"/>
                    </a:srgbClr>
                  </a:solidFill>
                  <a:latin typeface="HK Grotesk Light"/>
                </a:rPr>
                <a:t>im</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Vergleich</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zu</a:t>
              </a:r>
              <a:r>
                <a:rPr lang="en-GB" sz="1600" dirty="0">
                  <a:solidFill>
                    <a:srgbClr val="FFFFFF">
                      <a:lumMod val="50000"/>
                    </a:srgbClr>
                  </a:solidFill>
                  <a:latin typeface="HK Grotesk Light"/>
                </a:rPr>
                <a:t> Mai</a:t>
              </a:r>
            </a:p>
          </p:txBody>
        </p:sp>
      </p:grpSp>
      <p:grpSp>
        <p:nvGrpSpPr>
          <p:cNvPr id="32" name="Group 31">
            <a:extLst>
              <a:ext uri="{FF2B5EF4-FFF2-40B4-BE49-F238E27FC236}">
                <a16:creationId xmlns:a16="http://schemas.microsoft.com/office/drawing/2014/main" id="{14D0B3BA-2EAA-94AC-C8E0-CC6418D69917}"/>
              </a:ext>
            </a:extLst>
          </p:cNvPr>
          <p:cNvGrpSpPr/>
          <p:nvPr/>
        </p:nvGrpSpPr>
        <p:grpSpPr>
          <a:xfrm>
            <a:off x="6977533" y="2144470"/>
            <a:ext cx="2488152" cy="4123414"/>
            <a:chOff x="6906270" y="2157793"/>
            <a:chExt cx="2488152" cy="4123414"/>
          </a:xfrm>
        </p:grpSpPr>
        <p:sp>
          <p:nvSpPr>
            <p:cNvPr id="21" name="TextBox 20">
              <a:extLst>
                <a:ext uri="{FF2B5EF4-FFF2-40B4-BE49-F238E27FC236}">
                  <a16:creationId xmlns:a16="http://schemas.microsoft.com/office/drawing/2014/main" id="{180C6C67-1D34-5C51-ACB5-BC52CECD4BCE}"/>
                </a:ext>
              </a:extLst>
            </p:cNvPr>
            <p:cNvSpPr txBox="1"/>
            <p:nvPr/>
          </p:nvSpPr>
          <p:spPr>
            <a:xfrm>
              <a:off x="6906270" y="3688897"/>
              <a:ext cx="2488152" cy="2062103"/>
            </a:xfrm>
            <a:prstGeom prst="rect">
              <a:avLst/>
            </a:prstGeom>
            <a:noFill/>
          </p:spPr>
          <p:txBody>
            <a:bodyPr wrap="square" rtlCol="0">
              <a:spAutoFit/>
            </a:bodyPr>
            <a:lstStyle/>
            <a:p>
              <a:pPr algn="ctr"/>
              <a:r>
                <a:rPr lang="en-GB" sz="7200" b="1" dirty="0">
                  <a:solidFill>
                    <a:srgbClr val="414041"/>
                  </a:solidFill>
                  <a:latin typeface="HK Grotesk Light"/>
                </a:rPr>
                <a:t>49%</a:t>
              </a:r>
            </a:p>
            <a:p>
              <a:pPr algn="ctr"/>
              <a:r>
                <a:rPr lang="en-GB" sz="2800" dirty="0" err="1">
                  <a:solidFill>
                    <a:srgbClr val="414041"/>
                  </a:solidFill>
                  <a:latin typeface="HK Grotesk Light"/>
                </a:rPr>
                <a:t>gehen</a:t>
              </a:r>
              <a:r>
                <a:rPr lang="en-GB" sz="2800" dirty="0">
                  <a:solidFill>
                    <a:srgbClr val="414041"/>
                  </a:solidFill>
                  <a:latin typeface="HK Grotesk Light"/>
                </a:rPr>
                <a:t> </a:t>
              </a:r>
              <a:r>
                <a:rPr lang="en-GB" sz="2800" dirty="0" err="1">
                  <a:solidFill>
                    <a:srgbClr val="414041"/>
                  </a:solidFill>
                  <a:latin typeface="HK Grotesk Light"/>
                </a:rPr>
                <a:t>genauso</a:t>
              </a:r>
              <a:r>
                <a:rPr lang="en-GB" sz="2800" dirty="0">
                  <a:solidFill>
                    <a:srgbClr val="414041"/>
                  </a:solidFill>
                  <a:latin typeface="HK Grotesk Light"/>
                </a:rPr>
                <a:t> </a:t>
              </a:r>
              <a:r>
                <a:rPr lang="en-GB" sz="2800" dirty="0" err="1">
                  <a:solidFill>
                    <a:srgbClr val="414041"/>
                  </a:solidFill>
                  <a:latin typeface="HK Grotesk Light"/>
                </a:rPr>
                <a:t>häufig</a:t>
              </a:r>
              <a:r>
                <a:rPr lang="en-GB" sz="2800" dirty="0">
                  <a:solidFill>
                    <a:srgbClr val="414041"/>
                  </a:solidFill>
                  <a:latin typeface="HK Grotesk Light"/>
                </a:rPr>
                <a:t> </a:t>
              </a:r>
              <a:r>
                <a:rPr lang="en-GB" sz="2800" dirty="0" err="1">
                  <a:solidFill>
                    <a:srgbClr val="414041"/>
                  </a:solidFill>
                  <a:latin typeface="HK Grotesk Light"/>
                </a:rPr>
                <a:t>aus</a:t>
              </a:r>
              <a:endParaRPr lang="en-GB" sz="2800" dirty="0">
                <a:solidFill>
                  <a:srgbClr val="414041"/>
                </a:solidFill>
                <a:latin typeface="HK Grotesk Light"/>
              </a:endParaRPr>
            </a:p>
          </p:txBody>
        </p:sp>
        <p:pic>
          <p:nvPicPr>
            <p:cNvPr id="24" name="Graphic 23" descr="Line arrow: Slight curve with solid fill">
              <a:extLst>
                <a:ext uri="{FF2B5EF4-FFF2-40B4-BE49-F238E27FC236}">
                  <a16:creationId xmlns:a16="http://schemas.microsoft.com/office/drawing/2014/main" id="{5F99D358-E88A-D61F-B8FB-9838CF172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9975" y="2157793"/>
              <a:ext cx="1160115" cy="1160115"/>
            </a:xfrm>
            <a:prstGeom prst="rect">
              <a:avLst/>
            </a:prstGeom>
          </p:spPr>
        </p:pic>
        <p:sp>
          <p:nvSpPr>
            <p:cNvPr id="28" name="TextBox 27">
              <a:extLst>
                <a:ext uri="{FF2B5EF4-FFF2-40B4-BE49-F238E27FC236}">
                  <a16:creationId xmlns:a16="http://schemas.microsoft.com/office/drawing/2014/main" id="{B6879F22-7ED1-02B7-EC17-878AD75E6FDF}"/>
                </a:ext>
              </a:extLst>
            </p:cNvPr>
            <p:cNvSpPr txBox="1"/>
            <p:nvPr/>
          </p:nvSpPr>
          <p:spPr>
            <a:xfrm>
              <a:off x="7164249" y="5696432"/>
              <a:ext cx="1817127" cy="584775"/>
            </a:xfrm>
            <a:prstGeom prst="rect">
              <a:avLst/>
            </a:prstGeom>
            <a:noFill/>
          </p:spPr>
          <p:txBody>
            <a:bodyPr wrap="square" rtlCol="0">
              <a:spAutoFit/>
            </a:bodyPr>
            <a:lstStyle/>
            <a:p>
              <a:pPr algn="ctr"/>
              <a:r>
                <a:rPr lang="en-GB" sz="1600" dirty="0">
                  <a:solidFill>
                    <a:schemeClr val="accent3"/>
                  </a:solidFill>
                  <a:latin typeface="HK Grotesk Light"/>
                </a:rPr>
                <a:t>=0pp</a:t>
              </a:r>
              <a:r>
                <a:rPr lang="en-GB" sz="1600" dirty="0">
                  <a:solidFill>
                    <a:schemeClr val="accent4"/>
                  </a:solidFill>
                  <a:latin typeface="HK Grotesk Light"/>
                </a:rPr>
                <a:t> </a:t>
              </a:r>
              <a:r>
                <a:rPr lang="en-GB" sz="1600" dirty="0" err="1">
                  <a:solidFill>
                    <a:srgbClr val="FFFFFF">
                      <a:lumMod val="50000"/>
                    </a:srgbClr>
                  </a:solidFill>
                  <a:latin typeface="HK Grotesk Light"/>
                </a:rPr>
                <a:t>im</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Vergleich</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zu</a:t>
              </a:r>
              <a:r>
                <a:rPr lang="en-GB" sz="1600" dirty="0">
                  <a:solidFill>
                    <a:srgbClr val="FFFFFF">
                      <a:lumMod val="50000"/>
                    </a:srgbClr>
                  </a:solidFill>
                  <a:latin typeface="HK Grotesk Light"/>
                </a:rPr>
                <a:t> Mai</a:t>
              </a:r>
            </a:p>
          </p:txBody>
        </p:sp>
      </p:grpSp>
      <p:grpSp>
        <p:nvGrpSpPr>
          <p:cNvPr id="33" name="Group 32">
            <a:extLst>
              <a:ext uri="{FF2B5EF4-FFF2-40B4-BE49-F238E27FC236}">
                <a16:creationId xmlns:a16="http://schemas.microsoft.com/office/drawing/2014/main" id="{0E1FA13B-612C-2FAB-1AC9-95B32449F98A}"/>
              </a:ext>
            </a:extLst>
          </p:cNvPr>
          <p:cNvGrpSpPr/>
          <p:nvPr/>
        </p:nvGrpSpPr>
        <p:grpSpPr>
          <a:xfrm>
            <a:off x="9414924" y="1964742"/>
            <a:ext cx="2488152" cy="4303142"/>
            <a:chOff x="9414924" y="1955217"/>
            <a:chExt cx="2488152" cy="4303142"/>
          </a:xfrm>
        </p:grpSpPr>
        <p:sp>
          <p:nvSpPr>
            <p:cNvPr id="22" name="TextBox 21">
              <a:extLst>
                <a:ext uri="{FF2B5EF4-FFF2-40B4-BE49-F238E27FC236}">
                  <a16:creationId xmlns:a16="http://schemas.microsoft.com/office/drawing/2014/main" id="{9AD95939-AFCB-F5DE-B683-A4994B3B1DFE}"/>
                </a:ext>
              </a:extLst>
            </p:cNvPr>
            <p:cNvSpPr txBox="1"/>
            <p:nvPr/>
          </p:nvSpPr>
          <p:spPr>
            <a:xfrm>
              <a:off x="9414924" y="3706585"/>
              <a:ext cx="2488152" cy="2062103"/>
            </a:xfrm>
            <a:prstGeom prst="rect">
              <a:avLst/>
            </a:prstGeom>
            <a:noFill/>
          </p:spPr>
          <p:txBody>
            <a:bodyPr wrap="square" rtlCol="0">
              <a:spAutoFit/>
            </a:bodyPr>
            <a:lstStyle/>
            <a:p>
              <a:pPr algn="ctr"/>
              <a:r>
                <a:rPr lang="en-GB" sz="7200" b="1" dirty="0">
                  <a:solidFill>
                    <a:schemeClr val="accent5"/>
                  </a:solidFill>
                  <a:latin typeface="HK Grotesk Light"/>
                </a:rPr>
                <a:t>33%</a:t>
              </a:r>
            </a:p>
            <a:p>
              <a:pPr algn="ctr"/>
              <a:r>
                <a:rPr lang="en-GB" sz="2800" dirty="0" err="1">
                  <a:solidFill>
                    <a:srgbClr val="FF0000"/>
                  </a:solidFill>
                  <a:latin typeface="HK Grotesk Light"/>
                </a:rPr>
                <a:t>gehen</a:t>
              </a:r>
              <a:r>
                <a:rPr lang="en-GB" sz="2800" dirty="0">
                  <a:solidFill>
                    <a:srgbClr val="FF0000"/>
                  </a:solidFill>
                  <a:latin typeface="HK Grotesk Light"/>
                </a:rPr>
                <a:t> </a:t>
              </a:r>
              <a:r>
                <a:rPr lang="en-GB" sz="2800" dirty="0" err="1">
                  <a:solidFill>
                    <a:srgbClr val="FF0000"/>
                  </a:solidFill>
                  <a:latin typeface="HK Grotesk Light"/>
                </a:rPr>
                <a:t>seltener</a:t>
              </a:r>
              <a:r>
                <a:rPr lang="en-GB" sz="2800" dirty="0">
                  <a:solidFill>
                    <a:srgbClr val="FF0000"/>
                  </a:solidFill>
                  <a:latin typeface="HK Grotesk Light"/>
                </a:rPr>
                <a:t> </a:t>
              </a:r>
              <a:r>
                <a:rPr lang="en-GB" sz="2800" dirty="0" err="1">
                  <a:solidFill>
                    <a:srgbClr val="FF0000"/>
                  </a:solidFill>
                  <a:latin typeface="HK Grotesk Light"/>
                </a:rPr>
                <a:t>aus</a:t>
              </a:r>
              <a:endParaRPr lang="en-GB" sz="2800" dirty="0">
                <a:solidFill>
                  <a:srgbClr val="FF0000"/>
                </a:solidFill>
                <a:latin typeface="HK Grotesk Light"/>
              </a:endParaRPr>
            </a:p>
          </p:txBody>
        </p:sp>
        <p:pic>
          <p:nvPicPr>
            <p:cNvPr id="23" name="Graphic 22" descr="Downward trend graph with solid fill">
              <a:extLst>
                <a:ext uri="{FF2B5EF4-FFF2-40B4-BE49-F238E27FC236}">
                  <a16:creationId xmlns:a16="http://schemas.microsoft.com/office/drawing/2014/main" id="{8E7E55A9-9A39-D4D3-11FA-9DAAD38C2C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57718" y="1955217"/>
              <a:ext cx="1471927" cy="1471927"/>
            </a:xfrm>
            <a:prstGeom prst="rect">
              <a:avLst/>
            </a:prstGeom>
          </p:spPr>
        </p:pic>
        <p:sp>
          <p:nvSpPr>
            <p:cNvPr id="29" name="TextBox 28">
              <a:extLst>
                <a:ext uri="{FF2B5EF4-FFF2-40B4-BE49-F238E27FC236}">
                  <a16:creationId xmlns:a16="http://schemas.microsoft.com/office/drawing/2014/main" id="{6FE4773E-58A4-2C39-95B8-69B83D1B9C68}"/>
                </a:ext>
              </a:extLst>
            </p:cNvPr>
            <p:cNvSpPr txBox="1"/>
            <p:nvPr/>
          </p:nvSpPr>
          <p:spPr>
            <a:xfrm>
              <a:off x="9700245" y="5673584"/>
              <a:ext cx="1786872" cy="584775"/>
            </a:xfrm>
            <a:prstGeom prst="rect">
              <a:avLst/>
            </a:prstGeom>
            <a:noFill/>
          </p:spPr>
          <p:txBody>
            <a:bodyPr wrap="square" lIns="91440" tIns="45720" rIns="91440" bIns="45720" rtlCol="0" anchor="t">
              <a:spAutoFit/>
            </a:bodyPr>
            <a:lstStyle/>
            <a:p>
              <a:pPr algn="ctr"/>
              <a:r>
                <a:rPr lang="en-GB" sz="1600" dirty="0">
                  <a:solidFill>
                    <a:schemeClr val="accent3"/>
                  </a:solidFill>
                  <a:latin typeface="HK Grotesk Light"/>
                </a:rPr>
                <a:t>=0pp </a:t>
              </a:r>
              <a:r>
                <a:rPr lang="en-GB" sz="1600" dirty="0" err="1">
                  <a:solidFill>
                    <a:srgbClr val="FFFFFF">
                      <a:lumMod val="50000"/>
                    </a:srgbClr>
                  </a:solidFill>
                  <a:latin typeface="HK Grotesk Light"/>
                </a:rPr>
                <a:t>im</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Vergleich</a:t>
              </a:r>
              <a:r>
                <a:rPr lang="en-GB" sz="1600" dirty="0">
                  <a:solidFill>
                    <a:srgbClr val="FFFFFF">
                      <a:lumMod val="50000"/>
                    </a:srgbClr>
                  </a:solidFill>
                  <a:latin typeface="HK Grotesk Light"/>
                </a:rPr>
                <a:t> </a:t>
              </a:r>
              <a:r>
                <a:rPr lang="en-GB" sz="1600" dirty="0" err="1">
                  <a:solidFill>
                    <a:srgbClr val="FFFFFF">
                      <a:lumMod val="50000"/>
                    </a:srgbClr>
                  </a:solidFill>
                  <a:latin typeface="HK Grotesk Light"/>
                </a:rPr>
                <a:t>zu</a:t>
              </a:r>
              <a:r>
                <a:rPr lang="en-GB" sz="1600" dirty="0">
                  <a:solidFill>
                    <a:srgbClr val="FFFFFF">
                      <a:lumMod val="50000"/>
                    </a:srgbClr>
                  </a:solidFill>
                  <a:latin typeface="HK Grotesk Light"/>
                </a:rPr>
                <a:t> Mai</a:t>
              </a:r>
            </a:p>
          </p:txBody>
        </p:sp>
      </p:grpSp>
      <p:sp>
        <p:nvSpPr>
          <p:cNvPr id="35" name="Rectangle 34">
            <a:extLst>
              <a:ext uri="{FF2B5EF4-FFF2-40B4-BE49-F238E27FC236}">
                <a16:creationId xmlns:a16="http://schemas.microsoft.com/office/drawing/2014/main" id="{1DFDD374-0BB3-ED78-8495-7F5E2E54B07D}"/>
              </a:ext>
            </a:extLst>
          </p:cNvPr>
          <p:cNvSpPr/>
          <p:nvPr/>
        </p:nvSpPr>
        <p:spPr>
          <a:xfrm>
            <a:off x="5326359" y="6325128"/>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MAY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SAMPLE: 1003-1000</a:t>
            </a:r>
          </a:p>
        </p:txBody>
      </p:sp>
    </p:spTree>
    <p:extLst>
      <p:ext uri="{BB962C8B-B14F-4D97-AF65-F5344CB8AC3E}">
        <p14:creationId xmlns:p14="http://schemas.microsoft.com/office/powerpoint/2010/main" val="172885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4CF7F0-4F0C-B63A-93C2-3D348B24881B}"/>
              </a:ext>
            </a:extLst>
          </p:cNvPr>
          <p:cNvSpPr>
            <a:spLocks noGrp="1"/>
          </p:cNvSpPr>
          <p:nvPr>
            <p:ph type="body" sz="quarter" idx="11"/>
          </p:nvPr>
        </p:nvSpPr>
        <p:spPr/>
        <p:txBody>
          <a:bodyPr/>
          <a:lstStyle/>
          <a:p>
            <a:pPr algn="ctr">
              <a:defRPr/>
            </a:pPr>
            <a:r>
              <a:rPr lang="de-DE" sz="2400" dirty="0">
                <a:latin typeface="HK Grotesk SemiBold (Headings)"/>
              </a:rPr>
              <a:t>AN WELCHEM WOCHENTAG BZW. WELCHEN WOCHENTAGEN HABEN SIE IM LETZTEN MONAT EINE BAR, EIN RESTAURANT ODER EINEN ÄHNLICHEN ORT BESUCHT?</a:t>
            </a:r>
            <a:endParaRPr lang="en-GB" sz="2400" dirty="0"/>
          </a:p>
        </p:txBody>
      </p:sp>
      <p:pic>
        <p:nvPicPr>
          <p:cNvPr id="6" name="Picture Placeholder 5" descr="People sitting at tables in a restaurant&#10;&#10;Description automatically generated">
            <a:extLst>
              <a:ext uri="{FF2B5EF4-FFF2-40B4-BE49-F238E27FC236}">
                <a16:creationId xmlns:a16="http://schemas.microsoft.com/office/drawing/2014/main" id="{F88E795E-B4FF-7257-59C6-E843E21A536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3594" r="33594"/>
          <a:stretch/>
        </p:blipFill>
        <p:spPr/>
      </p:pic>
      <p:sp>
        <p:nvSpPr>
          <p:cNvPr id="12" name="Rectangle 11">
            <a:extLst>
              <a:ext uri="{FF2B5EF4-FFF2-40B4-BE49-F238E27FC236}">
                <a16:creationId xmlns:a16="http://schemas.microsoft.com/office/drawing/2014/main" id="{8E8B7DF6-DD22-29AE-C38B-C72EDF8C114F}"/>
              </a:ext>
            </a:extLst>
          </p:cNvPr>
          <p:cNvSpPr/>
          <p:nvPr/>
        </p:nvSpPr>
        <p:spPr>
          <a:xfrm>
            <a:off x="5327716" y="6383179"/>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944 - 959</a:t>
            </a:r>
          </a:p>
        </p:txBody>
      </p:sp>
      <p:graphicFrame>
        <p:nvGraphicFramePr>
          <p:cNvPr id="3" name="Chart 2">
            <a:extLst>
              <a:ext uri="{FF2B5EF4-FFF2-40B4-BE49-F238E27FC236}">
                <a16:creationId xmlns:a16="http://schemas.microsoft.com/office/drawing/2014/main" id="{DD0F437C-79A4-3A4A-D8B9-545D230A1B50}"/>
              </a:ext>
            </a:extLst>
          </p:cNvPr>
          <p:cNvGraphicFramePr/>
          <p:nvPr>
            <p:extLst>
              <p:ext uri="{D42A27DB-BD31-4B8C-83A1-F6EECF244321}">
                <p14:modId xmlns:p14="http://schemas.microsoft.com/office/powerpoint/2010/main" val="880365931"/>
              </p:ext>
            </p:extLst>
          </p:nvPr>
        </p:nvGraphicFramePr>
        <p:xfrm>
          <a:off x="4201104" y="1529043"/>
          <a:ext cx="7701971" cy="418753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CCD09C34-41B7-21B8-1508-218F8D270CBE}"/>
              </a:ext>
            </a:extLst>
          </p:cNvPr>
          <p:cNvSpPr txBox="1"/>
          <p:nvPr/>
        </p:nvSpPr>
        <p:spPr>
          <a:xfrm>
            <a:off x="9917173" y="2370401"/>
            <a:ext cx="546994" cy="2612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a:solidFill>
                  <a:schemeClr val="accent5"/>
                </a:solidFill>
              </a:rPr>
              <a:t>-1pp</a:t>
            </a:r>
          </a:p>
        </p:txBody>
      </p:sp>
      <p:sp>
        <p:nvSpPr>
          <p:cNvPr id="5" name="TextBox 1">
            <a:extLst>
              <a:ext uri="{FF2B5EF4-FFF2-40B4-BE49-F238E27FC236}">
                <a16:creationId xmlns:a16="http://schemas.microsoft.com/office/drawing/2014/main" id="{CCD09C34-41B7-21B8-1508-218F8D270CBE}"/>
              </a:ext>
            </a:extLst>
          </p:cNvPr>
          <p:cNvSpPr txBox="1"/>
          <p:nvPr/>
        </p:nvSpPr>
        <p:spPr>
          <a:xfrm>
            <a:off x="10991061" y="4160347"/>
            <a:ext cx="546994" cy="2612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a:solidFill>
                  <a:schemeClr val="accent4"/>
                </a:solidFill>
              </a:rPr>
              <a:t>+3pp</a:t>
            </a:r>
          </a:p>
        </p:txBody>
      </p:sp>
    </p:spTree>
    <p:extLst>
      <p:ext uri="{BB962C8B-B14F-4D97-AF65-F5344CB8AC3E}">
        <p14:creationId xmlns:p14="http://schemas.microsoft.com/office/powerpoint/2010/main" val="140800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4CF7F0-4F0C-B63A-93C2-3D348B24881B}"/>
              </a:ext>
            </a:extLst>
          </p:cNvPr>
          <p:cNvSpPr>
            <a:spLocks noGrp="1"/>
          </p:cNvSpPr>
          <p:nvPr>
            <p:ph type="body" sz="quarter" idx="11"/>
          </p:nvPr>
        </p:nvSpPr>
        <p:spPr>
          <a:xfrm>
            <a:off x="278363" y="425478"/>
            <a:ext cx="7612688" cy="63384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dirty="0">
                <a:latin typeface="HK Grotesk SemiBold (Headings)"/>
              </a:rPr>
              <a:t>WIE HÄUFIG HABEN SIE IM LETZTEN MONAT BARS, RESTAURANTS UND ÄHNLICHE ORTE BESUCHT?</a:t>
            </a:r>
            <a:endParaRPr lang="en-GB" sz="2400" dirty="0">
              <a:latin typeface="HK Grotesk SemiBold (Headings)"/>
            </a:endParaRPr>
          </a:p>
        </p:txBody>
      </p:sp>
      <p:pic>
        <p:nvPicPr>
          <p:cNvPr id="5" name="Picture Placeholder 4">
            <a:extLst>
              <a:ext uri="{FF2B5EF4-FFF2-40B4-BE49-F238E27FC236}">
                <a16:creationId xmlns:a16="http://schemas.microsoft.com/office/drawing/2014/main" id="{D9BF34DB-5283-7210-A8DC-2ECAF23CDB4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813" r="32813"/>
          <a:stretch/>
        </p:blipFill>
        <p:spPr/>
      </p:pic>
      <p:sp>
        <p:nvSpPr>
          <p:cNvPr id="12" name="Rectangle 11">
            <a:extLst>
              <a:ext uri="{FF2B5EF4-FFF2-40B4-BE49-F238E27FC236}">
                <a16:creationId xmlns:a16="http://schemas.microsoft.com/office/drawing/2014/main" id="{8E8B7DF6-DD22-29AE-C38B-C72EDF8C114F}"/>
              </a:ext>
            </a:extLst>
          </p:cNvPr>
          <p:cNvSpPr/>
          <p:nvPr/>
        </p:nvSpPr>
        <p:spPr>
          <a:xfrm>
            <a:off x="1245573" y="6403961"/>
            <a:ext cx="71475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SOURCE: </a:t>
            </a:r>
            <a:r>
              <a:rPr kumimoji="0" lang="en-GB" sz="1000" b="0" i="1" u="none" strike="noStrike" kern="1200" cap="none" spc="0" normalizeH="0" baseline="0" noProof="0" dirty="0">
                <a:ln>
                  <a:noFill/>
                </a:ln>
                <a:solidFill>
                  <a:srgbClr val="FFFFFF">
                    <a:lumMod val="50000"/>
                  </a:srgbClr>
                </a:solidFill>
                <a:effectLst/>
                <a:uLnTx/>
                <a:uFillTx/>
                <a:latin typeface="HK Grotesk Light"/>
                <a:ea typeface="+mn-ea"/>
                <a:cs typeface="+mn-cs"/>
              </a:rPr>
              <a:t>CGA MONTHLY ON PREMISE CONSUMER PULSE REPORT JUNE 2024 </a:t>
            </a:r>
            <a:r>
              <a:rPr kumimoji="0" lang="en-US" sz="1000" b="0" i="1" u="none" strike="noStrike" kern="1200" cap="none" spc="0" normalizeH="0" baseline="0" noProof="0" dirty="0">
                <a:ln>
                  <a:noFill/>
                </a:ln>
                <a:solidFill>
                  <a:srgbClr val="FFFFFF">
                    <a:lumMod val="50000"/>
                  </a:srgbClr>
                </a:solidFill>
                <a:effectLst/>
                <a:uLnTx/>
                <a:uFillTx/>
                <a:latin typeface="HK Grotesk Light"/>
                <a:ea typeface="+mn-ea"/>
                <a:cs typeface="+mn-cs"/>
              </a:rPr>
              <a:t> – SAMPLE: 944, 959</a:t>
            </a:r>
          </a:p>
        </p:txBody>
      </p:sp>
      <p:graphicFrame>
        <p:nvGraphicFramePr>
          <p:cNvPr id="8" name="Chart 7">
            <a:extLst>
              <a:ext uri="{FF2B5EF4-FFF2-40B4-BE49-F238E27FC236}">
                <a16:creationId xmlns:a16="http://schemas.microsoft.com/office/drawing/2014/main" id="{ADBF73E1-4D34-DC79-D454-60CF2D5AA916}"/>
              </a:ext>
            </a:extLst>
          </p:cNvPr>
          <p:cNvGraphicFramePr/>
          <p:nvPr>
            <p:extLst>
              <p:ext uri="{D42A27DB-BD31-4B8C-83A1-F6EECF244321}">
                <p14:modId xmlns:p14="http://schemas.microsoft.com/office/powerpoint/2010/main" val="333990253"/>
              </p:ext>
            </p:extLst>
          </p:nvPr>
        </p:nvGraphicFramePr>
        <p:xfrm>
          <a:off x="57075" y="1267139"/>
          <a:ext cx="7478561" cy="457719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02B63A1-3DBE-1C66-4B70-6F5A88AB877C}"/>
              </a:ext>
            </a:extLst>
          </p:cNvPr>
          <p:cNvSpPr txBox="1"/>
          <p:nvPr/>
        </p:nvSpPr>
        <p:spPr>
          <a:xfrm>
            <a:off x="6621833" y="5313862"/>
            <a:ext cx="722743"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3"/>
                </a:solidFill>
              </a:rPr>
              <a:t>=0pp</a:t>
            </a:r>
          </a:p>
        </p:txBody>
      </p:sp>
      <p:sp>
        <p:nvSpPr>
          <p:cNvPr id="3" name="TextBox 2">
            <a:extLst>
              <a:ext uri="{FF2B5EF4-FFF2-40B4-BE49-F238E27FC236}">
                <a16:creationId xmlns:a16="http://schemas.microsoft.com/office/drawing/2014/main" id="{22CD7253-1070-331F-53E7-E34B36A65829}"/>
              </a:ext>
            </a:extLst>
          </p:cNvPr>
          <p:cNvSpPr txBox="1"/>
          <p:nvPr/>
        </p:nvSpPr>
        <p:spPr>
          <a:xfrm>
            <a:off x="4218157" y="4377545"/>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5"/>
                </a:solidFill>
              </a:rPr>
              <a:t>-3pp</a:t>
            </a:r>
          </a:p>
        </p:txBody>
      </p:sp>
      <p:sp>
        <p:nvSpPr>
          <p:cNvPr id="6" name="TextBox 5">
            <a:extLst>
              <a:ext uri="{FF2B5EF4-FFF2-40B4-BE49-F238E27FC236}">
                <a16:creationId xmlns:a16="http://schemas.microsoft.com/office/drawing/2014/main" id="{E8EEBC88-650D-1AD6-5C62-1D6E74A4594F}"/>
              </a:ext>
            </a:extLst>
          </p:cNvPr>
          <p:cNvSpPr txBox="1"/>
          <p:nvPr/>
        </p:nvSpPr>
        <p:spPr>
          <a:xfrm>
            <a:off x="2929680" y="3482165"/>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4"/>
                </a:solidFill>
              </a:rPr>
              <a:t>+3pp</a:t>
            </a:r>
          </a:p>
        </p:txBody>
      </p:sp>
      <p:sp>
        <p:nvSpPr>
          <p:cNvPr id="9" name="TextBox 8">
            <a:extLst>
              <a:ext uri="{FF2B5EF4-FFF2-40B4-BE49-F238E27FC236}">
                <a16:creationId xmlns:a16="http://schemas.microsoft.com/office/drawing/2014/main" id="{53E6FC46-5610-F2DF-2BF4-0A0E8305E187}"/>
              </a:ext>
            </a:extLst>
          </p:cNvPr>
          <p:cNvSpPr txBox="1"/>
          <p:nvPr/>
        </p:nvSpPr>
        <p:spPr>
          <a:xfrm>
            <a:off x="2250152" y="2603207"/>
            <a:ext cx="522181" cy="2879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200" b="1" dirty="0">
                <a:solidFill>
                  <a:schemeClr val="accent3"/>
                </a:solidFill>
              </a:rPr>
              <a:t>=0pp</a:t>
            </a:r>
          </a:p>
        </p:txBody>
      </p:sp>
    </p:spTree>
    <p:extLst>
      <p:ext uri="{BB962C8B-B14F-4D97-AF65-F5344CB8AC3E}">
        <p14:creationId xmlns:p14="http://schemas.microsoft.com/office/powerpoint/2010/main" val="2357743881"/>
      </p:ext>
    </p:extLst>
  </p:cSld>
  <p:clrMapOvr>
    <a:masterClrMapping/>
  </p:clrMapOvr>
</p:sld>
</file>

<file path=ppt/theme/theme1.xml><?xml version="1.0" encoding="utf-8"?>
<a:theme xmlns:a="http://schemas.openxmlformats.org/drawingml/2006/main" name="CGA by NIQ July 23">
  <a:themeElements>
    <a:clrScheme name="CGA by NIQ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 by NIQ July 23" id="{F9356F6E-7F57-4210-8E45-DE81C45AF385}" vid="{8CC85F01-1879-4380-A56F-896C53997D3E}"/>
    </a:ext>
  </a:extLst>
</a:theme>
</file>

<file path=ppt/theme/theme2.xml><?xml version="1.0" encoding="utf-8"?>
<a:theme xmlns:a="http://schemas.openxmlformats.org/drawingml/2006/main" name="1_CGA by NIQ July 23">
  <a:themeElements>
    <a:clrScheme name="CGA by NIQ June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 by NIQ July 23" id="{F9356F6E-7F57-4210-8E45-DE81C45AF385}" vid="{8CC85F01-1879-4380-A56F-896C53997D3E}"/>
    </a:ext>
  </a:extLst>
</a:theme>
</file>

<file path=ppt/theme/theme3.xml><?xml version="1.0" encoding="utf-8"?>
<a:theme xmlns:a="http://schemas.openxmlformats.org/drawingml/2006/main" name="UPDATE CGA by NIQ theme">
  <a:themeElements>
    <a:clrScheme name="New NIQ theme">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CGA by NIQ theme" id="{11AA9CC4-2D7C-46B2-A449-980819C42B2E}" vid="{0F54B188-699A-48C7-9DC7-6F31D6BB4B5E}"/>
    </a:ext>
  </a:extLst>
</a:theme>
</file>

<file path=ppt/theme/theme4.xml><?xml version="1.0" encoding="utf-8"?>
<a:theme xmlns:a="http://schemas.openxmlformats.org/drawingml/2006/main" name="NIQ">
  <a:themeElements>
    <a:clrScheme name="CGA by NIQ June 2023">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Q" id="{BDB182C6-2325-41C2-B96A-8EDF8CFA33A7}" vid="{D0EF44EC-6FA4-47FD-A9FE-705F331A3E84}"/>
    </a:ext>
  </a:extLst>
</a:theme>
</file>

<file path=ppt/theme/theme5.xml><?xml version="1.0" encoding="utf-8"?>
<a:theme xmlns:a="http://schemas.openxmlformats.org/drawingml/2006/main" name="CGA23">
  <a:themeElements>
    <a:clrScheme name="New NIQ theme">
      <a:dk1>
        <a:srgbClr val="414041"/>
      </a:dk1>
      <a:lt1>
        <a:srgbClr val="FFFFFF"/>
      </a:lt1>
      <a:dk2>
        <a:srgbClr val="180E54"/>
      </a:dk2>
      <a:lt2>
        <a:srgbClr val="EE5E99"/>
      </a:lt2>
      <a:accent1>
        <a:srgbClr val="5280C1"/>
      </a:accent1>
      <a:accent2>
        <a:srgbClr val="F15F24"/>
      </a:accent2>
      <a:accent3>
        <a:srgbClr val="FBAA1A"/>
      </a:accent3>
      <a:accent4>
        <a:srgbClr val="59A946"/>
      </a:accent4>
      <a:accent5>
        <a:srgbClr val="E41A4D"/>
      </a:accent5>
      <a:accent6>
        <a:srgbClr val="414041"/>
      </a:accent6>
      <a:hlink>
        <a:srgbClr val="EE5E99"/>
      </a:hlink>
      <a:folHlink>
        <a:srgbClr val="FBAA1A"/>
      </a:folHlink>
    </a:clrScheme>
    <a:fontScheme name="CGA by NIQ">
      <a:majorFont>
        <a:latin typeface="HK Grotesk SemiBold"/>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A23" id="{148476B2-B6CA-4843-B728-0AAAE708D5D8}" vid="{92BA59DE-0B62-4DF8-A4C0-57A833D639D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GA REBRAND">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GA Rebrand 2021">
    <a:dk1>
      <a:srgbClr val="414041"/>
    </a:dk1>
    <a:lt1>
      <a:srgbClr val="FFFFFF"/>
    </a:lt1>
    <a:dk2>
      <a:srgbClr val="0A233F"/>
    </a:dk2>
    <a:lt2>
      <a:srgbClr val="2F93A7"/>
    </a:lt2>
    <a:accent1>
      <a:srgbClr val="414042"/>
    </a:accent1>
    <a:accent2>
      <a:srgbClr val="EA1D76"/>
    </a:accent2>
    <a:accent3>
      <a:srgbClr val="F4B223"/>
    </a:accent3>
    <a:accent4>
      <a:srgbClr val="28A072"/>
    </a:accent4>
    <a:accent5>
      <a:srgbClr val="E50D4B"/>
    </a:accent5>
    <a:accent6>
      <a:srgbClr val="FF8300"/>
    </a:accent6>
    <a:hlink>
      <a:srgbClr val="0F1B33"/>
    </a:hlink>
    <a:folHlink>
      <a:srgbClr val="0A2240"/>
    </a:folHlink>
  </a:clrScheme>
  <a:fontScheme name="Custom 5">
    <a:majorFont>
      <a:latin typeface="HK Grotesk"/>
      <a:ea typeface=""/>
      <a:cs typeface=""/>
    </a:majorFont>
    <a:minorFont>
      <a:latin typeface="HK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b61264b-0f7f-458e-af43-15718272563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FB57A26B03E24B9A9F840B58D63402" ma:contentTypeVersion="15" ma:contentTypeDescription="Create a new document." ma:contentTypeScope="" ma:versionID="28ff74a1da5e6abd029031346cd389af">
  <xsd:schema xmlns:xsd="http://www.w3.org/2001/XMLSchema" xmlns:xs="http://www.w3.org/2001/XMLSchema" xmlns:p="http://schemas.microsoft.com/office/2006/metadata/properties" xmlns:ns3="3b61264b-0f7f-458e-af43-15718272563e" xmlns:ns4="793cb4d1-bb32-4f3f-9a07-5766d2eabb52" targetNamespace="http://schemas.microsoft.com/office/2006/metadata/properties" ma:root="true" ma:fieldsID="57a5fc3df842086fe37f0618d187c3c4" ns3:_="" ns4:_="">
    <xsd:import namespace="3b61264b-0f7f-458e-af43-15718272563e"/>
    <xsd:import namespace="793cb4d1-bb32-4f3f-9a07-5766d2eabb5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1264b-0f7f-458e-af43-157182725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cb4d1-bb32-4f3f-9a07-5766d2eabb5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D1FA96-8BB4-4330-A0A1-ED873429C6D7}">
  <ds:schemaRefs>
    <ds:schemaRef ds:uri="http://purl.org/dc/elements/1.1/"/>
    <ds:schemaRef ds:uri="http://purl.org/dc/dcmitype/"/>
    <ds:schemaRef ds:uri="http://schemas.microsoft.com/office/2006/documentManagement/types"/>
    <ds:schemaRef ds:uri="http://purl.org/dc/terms/"/>
    <ds:schemaRef ds:uri="793cb4d1-bb32-4f3f-9a07-5766d2eabb52"/>
    <ds:schemaRef ds:uri="3b61264b-0f7f-458e-af43-15718272563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FE2E63F-44AF-49EC-A4F0-A7194437D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1264b-0f7f-458e-af43-15718272563e"/>
    <ds:schemaRef ds:uri="793cb4d1-bb32-4f3f-9a07-5766d2eab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C55A1F-D3E6-489A-9733-4494961A5A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530</TotalTime>
  <Words>2777</Words>
  <Application>Microsoft Office PowerPoint</Application>
  <PresentationFormat>Widescreen</PresentationFormat>
  <Paragraphs>404</Paragraphs>
  <Slides>40</Slides>
  <Notes>18</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CGA by NIQ July 23</vt:lpstr>
      <vt:lpstr>1_CGA by NIQ July 23</vt:lpstr>
      <vt:lpstr>UPDATE CGA by NIQ theme</vt:lpstr>
      <vt:lpstr>NIQ</vt:lpstr>
      <vt:lpstr>CGA23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Clemente Jara</dc:creator>
  <cp:lastModifiedBy>Miriam Stirnimann</cp:lastModifiedBy>
  <cp:revision>4</cp:revision>
  <dcterms:created xsi:type="dcterms:W3CDTF">2024-01-29T09:58:36Z</dcterms:created>
  <dcterms:modified xsi:type="dcterms:W3CDTF">2024-08-05T10:20:36Z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0x010100B4FB57A26B03E24B9A9F840B58D63402</vt:lpwstr>
  </property>
</Properties>
</file>