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drawings/drawing3.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drawings/drawing4.xml" ContentType="application/vnd.openxmlformats-officedocument.drawingml.chartshapes+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5.xml" ContentType="application/vnd.openxmlformats-officedocument.drawingml.chartshape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9.xml" ContentType="application/vnd.openxmlformats-officedocument.themeOverride+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00" r:id="rId1"/>
    <p:sldMasterId id="2147484860" r:id="rId2"/>
    <p:sldMasterId id="2147484935" r:id="rId3"/>
    <p:sldMasterId id="2147484873" r:id="rId4"/>
    <p:sldMasterId id="2147484997" r:id="rId5"/>
  </p:sldMasterIdLst>
  <p:notesMasterIdLst>
    <p:notesMasterId r:id="rId46"/>
  </p:notesMasterIdLst>
  <p:sldIdLst>
    <p:sldId id="432" r:id="rId6"/>
    <p:sldId id="266" r:id="rId7"/>
    <p:sldId id="433" r:id="rId8"/>
    <p:sldId id="265" r:id="rId9"/>
    <p:sldId id="467" r:id="rId10"/>
    <p:sldId id="267" r:id="rId11"/>
    <p:sldId id="273" r:id="rId12"/>
    <p:sldId id="268" r:id="rId13"/>
    <p:sldId id="269" r:id="rId14"/>
    <p:sldId id="270" r:id="rId15"/>
    <p:sldId id="271" r:id="rId16"/>
    <p:sldId id="272" r:id="rId17"/>
    <p:sldId id="274" r:id="rId18"/>
    <p:sldId id="257" r:id="rId19"/>
    <p:sldId id="258" r:id="rId20"/>
    <p:sldId id="275" r:id="rId21"/>
    <p:sldId id="276" r:id="rId22"/>
    <p:sldId id="259" r:id="rId23"/>
    <p:sldId id="466" r:id="rId24"/>
    <p:sldId id="437" r:id="rId25"/>
    <p:sldId id="435" r:id="rId26"/>
    <p:sldId id="436" r:id="rId27"/>
    <p:sldId id="475" r:id="rId28"/>
    <p:sldId id="2147481266" r:id="rId29"/>
    <p:sldId id="2147481255" r:id="rId30"/>
    <p:sldId id="2147481256" r:id="rId31"/>
    <p:sldId id="2147481265" r:id="rId32"/>
    <p:sldId id="2147481258" r:id="rId33"/>
    <p:sldId id="2147481259" r:id="rId34"/>
    <p:sldId id="2147481260" r:id="rId35"/>
    <p:sldId id="2147481261" r:id="rId36"/>
    <p:sldId id="2147481264" r:id="rId37"/>
    <p:sldId id="2147481262" r:id="rId38"/>
    <p:sldId id="2147481267" r:id="rId39"/>
    <p:sldId id="2147481236" r:id="rId40"/>
    <p:sldId id="2147376577" r:id="rId41"/>
    <p:sldId id="2145704020" r:id="rId42"/>
    <p:sldId id="287" r:id="rId43"/>
    <p:sldId id="289" r:id="rId44"/>
    <p:sldId id="214737736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5A6DBA2-348B-4DBA-9AFE-3D52C10462AA}">
          <p14:sldIdLst>
            <p14:sldId id="432"/>
            <p14:sldId id="266"/>
            <p14:sldId id="433"/>
            <p14:sldId id="265"/>
            <p14:sldId id="467"/>
            <p14:sldId id="267"/>
            <p14:sldId id="273"/>
            <p14:sldId id="268"/>
            <p14:sldId id="269"/>
            <p14:sldId id="270"/>
            <p14:sldId id="271"/>
            <p14:sldId id="272"/>
            <p14:sldId id="274"/>
            <p14:sldId id="257"/>
            <p14:sldId id="258"/>
            <p14:sldId id="275"/>
            <p14:sldId id="276"/>
            <p14:sldId id="259"/>
          </p14:sldIdLst>
        </p14:section>
        <p14:section name="Delivery Consumption" id="{3AA53194-79EB-4A69-AB7C-B40A2E7ADBEB}">
          <p14:sldIdLst>
            <p14:sldId id="466"/>
            <p14:sldId id="437"/>
            <p14:sldId id="435"/>
            <p14:sldId id="436"/>
          </p14:sldIdLst>
        </p14:section>
        <p14:section name="Hot topic: Signature Cocktails" id="{AE8EFB0B-0401-4722-B717-EDB4E82BA6D5}">
          <p14:sldIdLst>
            <p14:sldId id="475"/>
            <p14:sldId id="2147481266"/>
            <p14:sldId id="2147481255"/>
            <p14:sldId id="2147481256"/>
            <p14:sldId id="2147481265"/>
            <p14:sldId id="2147481258"/>
            <p14:sldId id="2147481259"/>
            <p14:sldId id="2147481260"/>
            <p14:sldId id="2147481261"/>
            <p14:sldId id="2147481264"/>
            <p14:sldId id="2147481262"/>
            <p14:sldId id="2147481267"/>
            <p14:sldId id="2147481236"/>
          </p14:sldIdLst>
        </p14:section>
        <p14:section name="Outro" id="{06C65528-4D14-49C4-B569-4EF350AC8085}">
          <p14:sldIdLst>
            <p14:sldId id="2147376577"/>
            <p14:sldId id="2145704020"/>
            <p14:sldId id="287"/>
            <p14:sldId id="289"/>
            <p14:sldId id="21473773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E89B0F-1AED-EDA7-532B-5B88909E2E52}" name="Clemente Jara" initials="CJ" userId="S::Clemente.Jara@nielseniq.com::30696d0d-f20c-4e9b-85c4-a6f73593f072" providerId="AD"/>
  <p188:author id="{7A520A18-8A1D-6FA3-D087-4077FE9984BE}" name="Lucia Corte Da Silva" initials="LCDS" userId="S::Lucia.CorteDaSilva@nielseniq.com::0bea8953-89f5-447c-8fa6-16441b96bf8d" providerId="AD"/>
  <p188:author id="{92CE5B5B-1981-421E-4C46-4B9ECB56C74F}" name="Chloe Burns" initials="CB" userId="S::Chloe.Burns@nielseniq.com::0c7842b2-1674-49e3-b834-10e0b6e784d2" providerId="AD"/>
  <p188:author id="{3E25FB61-FE6D-0AA8-888D-9665BE9F5C74}" name="Miriam Stirnimann" initials="MS" userId="S::Miriam.Stirnimann@nielseniq.com::4fb5ae99-3e89-48f9-b619-40ecd11a008d" providerId="AD"/>
  <p188:author id="{81B9E86E-16D6-5FF0-773D-3C06FC75F270}" name="Julien Veyron" initials="JV" userId="S::Julien.Veyron@nielseniq.com::b8b9fcc7-44d8-4e5e-91c9-f6bbed2044a5" providerId="AD"/>
  <p188:author id="{E6BDCDAD-49D7-0CE3-A878-F596773513E6}" name="Emily Buckley" initials="EB" userId="S::Emily.Small@nielseniq.com::e2dff576-0a3e-469b-ac89-806a6d460732" providerId="AD"/>
  <p188:author id="{156366CC-30CA-63AD-7EC4-5D45B75B52D5}" name="Gemma Beckett" initials="GB" userId="S::Gemma.Beckett@nielseniq.com::bd3cdba2-5581-4bff-9cd9-1fa4a4ed6f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946"/>
    <a:srgbClr val="EE5E99"/>
    <a:srgbClr val="000000"/>
    <a:srgbClr val="FBAA1A"/>
    <a:srgbClr val="E41A4D"/>
    <a:srgbClr val="C74D1C"/>
    <a:srgbClr val="ACCDA8"/>
    <a:srgbClr val="488B38"/>
    <a:srgbClr val="F6AEA2"/>
    <a:srgbClr val="D553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6A9BCB-9DDC-41D3-8244-59CDD09C6EC6}" v="21" dt="2024-08-02T08:41:59.63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4.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2.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3.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862" b="0" i="0" u="none" strike="noStrike" kern="1200" spc="0" baseline="0">
                <a:solidFill>
                  <a:schemeClr val="tx1"/>
                </a:solidFill>
                <a:latin typeface="+mn-lt"/>
                <a:ea typeface="+mn-ea"/>
                <a:cs typeface="+mn-cs"/>
              </a:defRPr>
            </a:pPr>
            <a:r>
              <a:rPr lang="en-GB" sz="1600" b="0" i="0" u="none" strike="noStrike" kern="1200" spc="0" baseline="0" dirty="0">
                <a:solidFill>
                  <a:srgbClr val="414041"/>
                </a:solidFill>
              </a:rPr>
              <a:t>Visits this month to the On Premise</a:t>
            </a:r>
          </a:p>
        </c:rich>
      </c:tx>
      <c:layout>
        <c:manualLayout>
          <c:xMode val="edge"/>
          <c:yMode val="edge"/>
          <c:x val="0.25373987392563491"/>
          <c:y val="4.6114444512582828E-2"/>
        </c:manualLayout>
      </c:layout>
      <c:overlay val="0"/>
      <c:spPr>
        <a:noFill/>
        <a:ln>
          <a:noFill/>
        </a:ln>
        <a:effectLst/>
      </c:spPr>
      <c:txPr>
        <a:bodyPr rot="0" spcFirstLastPara="1" vertOverflow="ellipsis" vert="horz" wrap="square" anchor="ctr" anchorCtr="1"/>
        <a:lstStyle/>
        <a:p>
          <a:pPr algn="ctr" rtl="0">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2175931310500513E-2"/>
          <c:y val="0.31059369422290506"/>
          <c:w val="0.92782400346388583"/>
          <c:h val="0.62738308819461452"/>
        </c:manualLayout>
      </c:layout>
      <c:lineChart>
        <c:grouping val="standard"/>
        <c:varyColors val="0"/>
        <c:ser>
          <c:idx val="0"/>
          <c:order val="0"/>
          <c:tx>
            <c:strRef>
              <c:f>Sheet1!$B$1</c:f>
              <c:strCache>
                <c:ptCount val="1"/>
                <c:pt idx="0">
                  <c:v>Have been out to eat in the last month</c:v>
                </c:pt>
              </c:strCache>
            </c:strRef>
          </c:tx>
          <c:spPr>
            <a:ln w="57150" cap="rnd">
              <a:solidFill>
                <a:schemeClr val="bg2"/>
              </a:solidFill>
              <a:round/>
            </a:ln>
            <a:effectLst/>
          </c:spPr>
          <c:marker>
            <c:symbol val="none"/>
          </c:marker>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Sheet1!$A$3:$A$12</c:f>
              <c:strCache>
                <c:ptCount val="10"/>
                <c:pt idx="0">
                  <c:v>Sept</c:v>
                </c:pt>
                <c:pt idx="1">
                  <c:v>Okt</c:v>
                </c:pt>
                <c:pt idx="2">
                  <c:v>Nov</c:v>
                </c:pt>
                <c:pt idx="3">
                  <c:v>Dez</c:v>
                </c:pt>
                <c:pt idx="4">
                  <c:v>Jan</c:v>
                </c:pt>
                <c:pt idx="5">
                  <c:v>Feb</c:v>
                </c:pt>
                <c:pt idx="6">
                  <c:v>März</c:v>
                </c:pt>
                <c:pt idx="7">
                  <c:v>April</c:v>
                </c:pt>
                <c:pt idx="8">
                  <c:v>Mai</c:v>
                </c:pt>
                <c:pt idx="9">
                  <c:v>Juni</c:v>
                </c:pt>
              </c:strCache>
            </c:strRef>
          </c:cat>
          <c:val>
            <c:numRef>
              <c:f>Sheet1!$B$3:$B$12</c:f>
              <c:numCache>
                <c:formatCode>0%</c:formatCode>
                <c:ptCount val="10"/>
                <c:pt idx="0">
                  <c:v>0.9</c:v>
                </c:pt>
                <c:pt idx="1">
                  <c:v>0.92</c:v>
                </c:pt>
                <c:pt idx="2">
                  <c:v>0.9</c:v>
                </c:pt>
                <c:pt idx="3">
                  <c:v>0.9</c:v>
                </c:pt>
                <c:pt idx="4">
                  <c:v>0.9052</c:v>
                </c:pt>
                <c:pt idx="5">
                  <c:v>0.89</c:v>
                </c:pt>
                <c:pt idx="6">
                  <c:v>0.87</c:v>
                </c:pt>
                <c:pt idx="7">
                  <c:v>0.87</c:v>
                </c:pt>
                <c:pt idx="8">
                  <c:v>0.90329999999999999</c:v>
                </c:pt>
                <c:pt idx="9">
                  <c:v>0.87</c:v>
                </c:pt>
              </c:numCache>
            </c:numRef>
          </c:val>
          <c:smooth val="0"/>
          <c:extLst>
            <c:ext xmlns:c16="http://schemas.microsoft.com/office/drawing/2014/chart" uri="{C3380CC4-5D6E-409C-BE32-E72D297353CC}">
              <c16:uniqueId val="{00000000-0598-414F-8214-6E000B5B7A19}"/>
            </c:ext>
          </c:extLst>
        </c:ser>
        <c:ser>
          <c:idx val="1"/>
          <c:order val="1"/>
          <c:tx>
            <c:strRef>
              <c:f>Sheet1!$C$1</c:f>
              <c:strCache>
                <c:ptCount val="1"/>
                <c:pt idx="0">
                  <c:v>Have been out for a drink in the last month</c:v>
                </c:pt>
              </c:strCache>
            </c:strRef>
          </c:tx>
          <c:spPr>
            <a:ln w="57150"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Sheet1!$A$3:$A$12</c:f>
              <c:strCache>
                <c:ptCount val="10"/>
                <c:pt idx="0">
                  <c:v>Sept</c:v>
                </c:pt>
                <c:pt idx="1">
                  <c:v>Okt</c:v>
                </c:pt>
                <c:pt idx="2">
                  <c:v>Nov</c:v>
                </c:pt>
                <c:pt idx="3">
                  <c:v>Dez</c:v>
                </c:pt>
                <c:pt idx="4">
                  <c:v>Jan</c:v>
                </c:pt>
                <c:pt idx="5">
                  <c:v>Feb</c:v>
                </c:pt>
                <c:pt idx="6">
                  <c:v>März</c:v>
                </c:pt>
                <c:pt idx="7">
                  <c:v>April</c:v>
                </c:pt>
                <c:pt idx="8">
                  <c:v>Mai</c:v>
                </c:pt>
                <c:pt idx="9">
                  <c:v>Juni</c:v>
                </c:pt>
              </c:strCache>
            </c:strRef>
          </c:cat>
          <c:val>
            <c:numRef>
              <c:f>Sheet1!$C$3:$C$12</c:f>
              <c:numCache>
                <c:formatCode>0%</c:formatCode>
                <c:ptCount val="10"/>
                <c:pt idx="0">
                  <c:v>0.47</c:v>
                </c:pt>
                <c:pt idx="1">
                  <c:v>0.46</c:v>
                </c:pt>
                <c:pt idx="2">
                  <c:v>0.45</c:v>
                </c:pt>
                <c:pt idx="3">
                  <c:v>0.46</c:v>
                </c:pt>
                <c:pt idx="4">
                  <c:v>0.45</c:v>
                </c:pt>
                <c:pt idx="5">
                  <c:v>0.48</c:v>
                </c:pt>
                <c:pt idx="6">
                  <c:v>0.48</c:v>
                </c:pt>
                <c:pt idx="7">
                  <c:v>0.46</c:v>
                </c:pt>
                <c:pt idx="8">
                  <c:v>0.47960000000000003</c:v>
                </c:pt>
                <c:pt idx="9">
                  <c:v>0.5</c:v>
                </c:pt>
              </c:numCache>
            </c:numRef>
          </c:val>
          <c:smooth val="0"/>
          <c:extLst>
            <c:ext xmlns:c16="http://schemas.microsoft.com/office/drawing/2014/chart" uri="{C3380CC4-5D6E-409C-BE32-E72D297353CC}">
              <c16:uniqueId val="{00000001-0598-414F-8214-6E000B5B7A19}"/>
            </c:ext>
          </c:extLst>
        </c:ser>
        <c:dLbls>
          <c:dLblPos val="t"/>
          <c:showLegendKey val="0"/>
          <c:showVal val="1"/>
          <c:showCatName val="0"/>
          <c:showSerName val="0"/>
          <c:showPercent val="0"/>
          <c:showBubbleSize val="0"/>
        </c:dLbls>
        <c:smooth val="0"/>
        <c:axId val="2115025248"/>
        <c:axId val="2115017760"/>
      </c:lineChart>
      <c:catAx>
        <c:axId val="211502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15017760"/>
        <c:crosses val="autoZero"/>
        <c:auto val="1"/>
        <c:lblAlgn val="ctr"/>
        <c:lblOffset val="100"/>
        <c:noMultiLvlLbl val="0"/>
      </c:catAx>
      <c:valAx>
        <c:axId val="2115017760"/>
        <c:scaling>
          <c:orientation val="minMax"/>
          <c:max val="1"/>
          <c:min val="0.30000000000000004"/>
        </c:scaling>
        <c:delete val="1"/>
        <c:axPos val="l"/>
        <c:numFmt formatCode="0%" sourceLinked="1"/>
        <c:majorTickMark val="none"/>
        <c:minorTickMark val="none"/>
        <c:tickLblPos val="nextTo"/>
        <c:crossAx val="2115025248"/>
        <c:crosses val="autoZero"/>
        <c:crossBetween val="between"/>
      </c:valAx>
      <c:spPr>
        <a:noFill/>
        <a:ln w="57150">
          <a:noFill/>
        </a:ln>
        <a:effectLst/>
      </c:spPr>
    </c:plotArea>
    <c:legend>
      <c:legendPos val="b"/>
      <c:layout>
        <c:manualLayout>
          <c:xMode val="edge"/>
          <c:yMode val="edge"/>
          <c:x val="2.692204629565579E-2"/>
          <c:y val="0.1404144490312336"/>
          <c:w val="0.94591251470587967"/>
          <c:h val="0.108230964376894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i="0" u="none" strike="noStrike" kern="1200" spc="0" baseline="0" dirty="0">
                <a:solidFill>
                  <a:srgbClr val="C4925D"/>
                </a:solidFill>
                <a:effectLst/>
              </a:rPr>
              <a:t>Drink choice of those who have visited the On Premise in the past month (vs </a:t>
            </a:r>
            <a:r>
              <a:rPr lang="en-GB" sz="1600" b="1" i="0" u="none" strike="noStrike" kern="1200" spc="0" baseline="0" dirty="0">
                <a:solidFill>
                  <a:srgbClr val="C4925D"/>
                </a:solidFill>
                <a:effectLst/>
              </a:rPr>
              <a:t>May</a:t>
            </a:r>
            <a:r>
              <a:rPr lang="en-US" sz="1600" b="1" i="0" u="none" strike="noStrike" kern="1200" spc="0" baseline="0" dirty="0">
                <a:solidFill>
                  <a:srgbClr val="C4925D"/>
                </a:solidFill>
                <a:effectLst/>
              </a:rPr>
              <a:t>) </a:t>
            </a:r>
            <a:endParaRPr lang="en-GB" sz="1800" b="1" i="0" u="none" strike="noStrike" kern="1200" spc="0" baseline="0" dirty="0">
              <a:solidFill>
                <a:srgbClr val="C4925D"/>
              </a:solidFill>
              <a:effectLst/>
            </a:endParaRPr>
          </a:p>
        </c:rich>
      </c:tx>
      <c:layout>
        <c:manualLayout>
          <c:xMode val="edge"/>
          <c:yMode val="edge"/>
          <c:x val="0.19258243788959561"/>
          <c:y val="3.259756811480030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879555202023434"/>
          <c:y val="0.13502915715246125"/>
          <c:w val="0.62248486596063235"/>
          <c:h val="0.82485075901393845"/>
        </c:manualLayout>
      </c:layout>
      <c:barChart>
        <c:barDir val="bar"/>
        <c:grouping val="clustered"/>
        <c:varyColors val="0"/>
        <c:ser>
          <c:idx val="0"/>
          <c:order val="0"/>
          <c:tx>
            <c:strRef>
              <c:f>Sheet1!$B$1</c:f>
              <c:strCache>
                <c:ptCount val="1"/>
                <c:pt idx="0">
                  <c:v>Past month</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Sheet1!$A$3:$A$15</c:f>
              <c:strCache>
                <c:ptCount val="13"/>
                <c:pt idx="0">
                  <c:v>Cider</c:v>
                </c:pt>
                <c:pt idx="1">
                  <c:v>Digestifs</c:v>
                </c:pt>
                <c:pt idx="2">
                  <c:v>Ready to drink alcohol </c:v>
                </c:pt>
                <c:pt idx="3">
                  <c:v>Aperitifs</c:v>
                </c:pt>
                <c:pt idx="4">
                  <c:v>Energy drinks</c:v>
                </c:pt>
                <c:pt idx="5">
                  <c:v>Spirits </c:v>
                </c:pt>
                <c:pt idx="6">
                  <c:v>No / low alcohol options </c:v>
                </c:pt>
                <c:pt idx="7">
                  <c:v>Wine (including sparkling wine)</c:v>
                </c:pt>
                <c:pt idx="8">
                  <c:v>Schorle</c:v>
                </c:pt>
                <c:pt idx="9">
                  <c:v>Hot drinks</c:v>
                </c:pt>
                <c:pt idx="10">
                  <c:v>Cocktails</c:v>
                </c:pt>
                <c:pt idx="11">
                  <c:v>Soft drinks</c:v>
                </c:pt>
                <c:pt idx="12">
                  <c:v>Beer</c:v>
                </c:pt>
              </c:strCache>
            </c:strRef>
          </c:cat>
          <c:val>
            <c:numRef>
              <c:f>Sheet1!$B$3:$B$15</c:f>
              <c:numCache>
                <c:formatCode>0%</c:formatCode>
                <c:ptCount val="13"/>
                <c:pt idx="0">
                  <c:v>4.87E-2</c:v>
                </c:pt>
                <c:pt idx="1">
                  <c:v>5.8299999999999998E-2</c:v>
                </c:pt>
                <c:pt idx="2">
                  <c:v>8.7900000000000006E-2</c:v>
                </c:pt>
                <c:pt idx="3">
                  <c:v>0.1176</c:v>
                </c:pt>
                <c:pt idx="4">
                  <c:v>0.125</c:v>
                </c:pt>
                <c:pt idx="5">
                  <c:v>0.14829999999999999</c:v>
                </c:pt>
                <c:pt idx="6">
                  <c:v>0.1928</c:v>
                </c:pt>
                <c:pt idx="7">
                  <c:v>0.24890000000000001</c:v>
                </c:pt>
                <c:pt idx="8">
                  <c:v>0.25530000000000003</c:v>
                </c:pt>
                <c:pt idx="9">
                  <c:v>0.25950000000000001</c:v>
                </c:pt>
                <c:pt idx="10">
                  <c:v>0.26590000000000003</c:v>
                </c:pt>
                <c:pt idx="11">
                  <c:v>0.33260000000000001</c:v>
                </c:pt>
                <c:pt idx="12">
                  <c:v>0.4672</c:v>
                </c:pt>
              </c:numCache>
            </c:numRef>
          </c:val>
          <c:extLst>
            <c:ext xmlns:c16="http://schemas.microsoft.com/office/drawing/2014/chart" uri="{C3380CC4-5D6E-409C-BE32-E72D297353CC}">
              <c16:uniqueId val="{00000000-3E22-498E-BEDC-8D6EB399CC0A}"/>
            </c:ext>
          </c:extLst>
        </c:ser>
        <c:dLbls>
          <c:showLegendKey val="0"/>
          <c:showVal val="1"/>
          <c:showCatName val="0"/>
          <c:showSerName val="0"/>
          <c:showPercent val="0"/>
          <c:showBubbleSize val="0"/>
        </c:dLbls>
        <c:gapWidth val="13"/>
        <c:overlap val="35"/>
        <c:axId val="1614077727"/>
        <c:axId val="1614078143"/>
      </c:barChart>
      <c:catAx>
        <c:axId val="16140777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14078143"/>
        <c:crosses val="autoZero"/>
        <c:auto val="1"/>
        <c:lblAlgn val="ctr"/>
        <c:lblOffset val="100"/>
        <c:noMultiLvlLbl val="0"/>
      </c:catAx>
      <c:valAx>
        <c:axId val="1614078143"/>
        <c:scaling>
          <c:orientation val="minMax"/>
        </c:scaling>
        <c:delete val="1"/>
        <c:axPos val="b"/>
        <c:numFmt formatCode="0%" sourceLinked="1"/>
        <c:majorTickMark val="none"/>
        <c:minorTickMark val="none"/>
        <c:tickLblPos val="nextTo"/>
        <c:crossAx val="1614077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55491199661989"/>
          <c:y val="0.23319019602489341"/>
          <c:w val="0.51003277657299484"/>
          <c:h val="0.5694355863773275"/>
        </c:manualLayout>
      </c:layout>
      <c:barChart>
        <c:barDir val="col"/>
        <c:grouping val="percentStacked"/>
        <c:varyColors val="0"/>
        <c:ser>
          <c:idx val="0"/>
          <c:order val="0"/>
          <c:tx>
            <c:strRef>
              <c:f>Sheet1!$B$1</c:f>
              <c:strCache>
                <c:ptCount val="1"/>
                <c:pt idx="0">
                  <c:v>More frequently</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Average On premise visitor</c:v>
                </c:pt>
              </c:strCache>
            </c:strRef>
          </c:cat>
          <c:val>
            <c:numRef>
              <c:f>Sheet1!$B$2</c:f>
              <c:numCache>
                <c:formatCode>0%</c:formatCode>
                <c:ptCount val="1"/>
                <c:pt idx="0">
                  <c:v>0.18</c:v>
                </c:pt>
              </c:numCache>
            </c:numRef>
          </c:val>
          <c:extLst>
            <c:ext xmlns:c16="http://schemas.microsoft.com/office/drawing/2014/chart" uri="{C3380CC4-5D6E-409C-BE32-E72D297353CC}">
              <c16:uniqueId val="{00000000-E645-4D73-BA65-11B232F8573B}"/>
            </c:ext>
          </c:extLst>
        </c:ser>
        <c:ser>
          <c:idx val="1"/>
          <c:order val="1"/>
          <c:tx>
            <c:strRef>
              <c:f>Sheet1!$C$1</c:f>
              <c:strCache>
                <c:ptCount val="1"/>
                <c:pt idx="0">
                  <c:v>As frequently</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Average On premise visitor</c:v>
                </c:pt>
              </c:strCache>
            </c:strRef>
          </c:cat>
          <c:val>
            <c:numRef>
              <c:f>Sheet1!$C$2</c:f>
              <c:numCache>
                <c:formatCode>0%</c:formatCode>
                <c:ptCount val="1"/>
                <c:pt idx="0">
                  <c:v>0.59</c:v>
                </c:pt>
              </c:numCache>
            </c:numRef>
          </c:val>
          <c:extLst>
            <c:ext xmlns:c16="http://schemas.microsoft.com/office/drawing/2014/chart" uri="{C3380CC4-5D6E-409C-BE32-E72D297353CC}">
              <c16:uniqueId val="{00000001-E645-4D73-BA65-11B232F8573B}"/>
            </c:ext>
          </c:extLst>
        </c:ser>
        <c:ser>
          <c:idx val="2"/>
          <c:order val="2"/>
          <c:tx>
            <c:strRef>
              <c:f>Sheet1!$D$1</c:f>
              <c:strCache>
                <c:ptCount val="1"/>
                <c:pt idx="0">
                  <c:v>Less frequently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Average On premise visitor</c:v>
                </c:pt>
              </c:strCache>
            </c:strRef>
          </c:cat>
          <c:val>
            <c:numRef>
              <c:f>Sheet1!$D$2</c:f>
              <c:numCache>
                <c:formatCode>0%</c:formatCode>
                <c:ptCount val="1"/>
                <c:pt idx="0">
                  <c:v>0.24</c:v>
                </c:pt>
              </c:numCache>
            </c:numRef>
          </c:val>
          <c:extLst>
            <c:ext xmlns:c16="http://schemas.microsoft.com/office/drawing/2014/chart" uri="{C3380CC4-5D6E-409C-BE32-E72D297353CC}">
              <c16:uniqueId val="{00000002-E645-4D73-BA65-11B232F8573B}"/>
            </c:ext>
          </c:extLst>
        </c:ser>
        <c:dLbls>
          <c:showLegendKey val="0"/>
          <c:showVal val="0"/>
          <c:showCatName val="0"/>
          <c:showSerName val="0"/>
          <c:showPercent val="0"/>
          <c:showBubbleSize val="0"/>
        </c:dLbls>
        <c:gapWidth val="150"/>
        <c:overlap val="100"/>
        <c:axId val="1817722144"/>
        <c:axId val="1817724224"/>
      </c:barChart>
      <c:catAx>
        <c:axId val="1817722144"/>
        <c:scaling>
          <c:orientation val="minMax"/>
        </c:scaling>
        <c:delete val="1"/>
        <c:axPos val="b"/>
        <c:numFmt formatCode="General" sourceLinked="1"/>
        <c:majorTickMark val="none"/>
        <c:minorTickMark val="none"/>
        <c:tickLblPos val="nextTo"/>
        <c:crossAx val="1817724224"/>
        <c:crosses val="autoZero"/>
        <c:auto val="1"/>
        <c:lblAlgn val="ctr"/>
        <c:lblOffset val="100"/>
        <c:noMultiLvlLbl val="0"/>
      </c:catAx>
      <c:valAx>
        <c:axId val="1817724224"/>
        <c:scaling>
          <c:orientation val="minMax"/>
        </c:scaling>
        <c:delete val="1"/>
        <c:axPos val="l"/>
        <c:numFmt formatCode="0%" sourceLinked="1"/>
        <c:majorTickMark val="none"/>
        <c:minorTickMark val="none"/>
        <c:tickLblPos val="nextTo"/>
        <c:crossAx val="1817722144"/>
        <c:crosses val="autoZero"/>
        <c:crossBetween val="between"/>
      </c:valAx>
      <c:spPr>
        <a:noFill/>
        <a:ln>
          <a:noFill/>
        </a:ln>
        <a:effectLst/>
      </c:spPr>
    </c:plotArea>
    <c:legend>
      <c:legendPos val="r"/>
      <c:layout>
        <c:manualLayout>
          <c:xMode val="edge"/>
          <c:yMode val="edge"/>
          <c:x val="0.15744382219314351"/>
          <c:y val="0.480162163417788"/>
          <c:w val="0.32160160032870727"/>
          <c:h val="0.1588697790099603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546200740461012E-2"/>
          <c:y val="0.10476260757452156"/>
          <c:w val="0.96090759851907792"/>
          <c:h val="0.7725891167725180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manualLayout>
                  <c:x val="-1.7769273400419267E-3"/>
                  <c:y val="5.4331640648426813E-2"/>
                </c:manualLayout>
              </c:layout>
              <c:tx>
                <c:rich>
                  <a:bodyPr/>
                  <a:lstStyle/>
                  <a:p>
                    <a:fld id="{0B76EE18-97B2-42F9-AAA0-D2163E062FE2}" type="VALUE">
                      <a:rPr lang="en-US">
                        <a:solidFill>
                          <a:schemeClr val="bg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D72-43DB-BA88-D4944F2E24E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Every day/ Almost every day</c:v>
                </c:pt>
                <c:pt idx="1">
                  <c:v>3-5 times a week</c:v>
                </c:pt>
                <c:pt idx="2">
                  <c:v>Once or twice a week</c:v>
                </c:pt>
                <c:pt idx="3">
                  <c:v>Once every two weeks</c:v>
                </c:pt>
                <c:pt idx="4">
                  <c:v>Once a month</c:v>
                </c:pt>
              </c:strCache>
            </c:strRef>
          </c:cat>
          <c:val>
            <c:numRef>
              <c:f>Sheet1!$B$2:$B$6</c:f>
              <c:numCache>
                <c:formatCode>0%</c:formatCode>
                <c:ptCount val="5"/>
                <c:pt idx="0">
                  <c:v>1.9E-2</c:v>
                </c:pt>
                <c:pt idx="1">
                  <c:v>5.3999999999999999E-2</c:v>
                </c:pt>
                <c:pt idx="2">
                  <c:v>0.114</c:v>
                </c:pt>
                <c:pt idx="3">
                  <c:v>0.14099999999999999</c:v>
                </c:pt>
                <c:pt idx="4">
                  <c:v>0.20399999999999999</c:v>
                </c:pt>
              </c:numCache>
            </c:numRef>
          </c:val>
          <c:extLst>
            <c:ext xmlns:c16="http://schemas.microsoft.com/office/drawing/2014/chart" uri="{C3380CC4-5D6E-409C-BE32-E72D297353CC}">
              <c16:uniqueId val="{00000000-6624-4B83-BB24-DB65EAC58F73}"/>
            </c:ext>
          </c:extLst>
        </c:ser>
        <c:dLbls>
          <c:showLegendKey val="0"/>
          <c:showVal val="1"/>
          <c:showCatName val="0"/>
          <c:showSerName val="0"/>
          <c:showPercent val="0"/>
          <c:showBubbleSize val="0"/>
        </c:dLbls>
        <c:gapWidth val="150"/>
        <c:overlap val="-25"/>
        <c:axId val="1795448240"/>
        <c:axId val="953161071"/>
      </c:barChart>
      <c:catAx>
        <c:axId val="179544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3161071"/>
        <c:crosses val="autoZero"/>
        <c:auto val="1"/>
        <c:lblAlgn val="ctr"/>
        <c:lblOffset val="100"/>
        <c:noMultiLvlLbl val="0"/>
      </c:catAx>
      <c:valAx>
        <c:axId val="953161071"/>
        <c:scaling>
          <c:orientation val="minMax"/>
        </c:scaling>
        <c:delete val="1"/>
        <c:axPos val="l"/>
        <c:numFmt formatCode="0%" sourceLinked="1"/>
        <c:majorTickMark val="none"/>
        <c:minorTickMark val="none"/>
        <c:tickLblPos val="nextTo"/>
        <c:crossAx val="1795448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947769898965636"/>
          <c:y val="0.11031504519919734"/>
          <c:w val="0.5899710249229716"/>
          <c:h val="0.85997955707274465"/>
        </c:manualLayout>
      </c:layout>
      <c:barChart>
        <c:barDir val="bar"/>
        <c:grouping val="clustered"/>
        <c:varyColors val="0"/>
        <c:ser>
          <c:idx val="0"/>
          <c:order val="0"/>
          <c:tx>
            <c:strRef>
              <c:f>Sheet1!$B$1</c:f>
              <c:strCache>
                <c:ptCount val="1"/>
                <c:pt idx="0">
                  <c:v>Series 1</c:v>
                </c:pt>
              </c:strCache>
            </c:strRef>
          </c:tx>
          <c:spPr>
            <a:solidFill>
              <a:srgbClr val="5280C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Completely new cocktail creation</c:v>
                </c:pt>
                <c:pt idx="1">
                  <c:v>Innovative flavour combinations</c:v>
                </c:pt>
                <c:pt idx="2">
                  <c:v>Use of premium ingredients</c:v>
                </c:pt>
                <c:pt idx="3">
                  <c:v>Rare / Unique ingredients</c:v>
                </c:pt>
                <c:pt idx="4">
                  <c:v>Seasonal offerings</c:v>
                </c:pt>
                <c:pt idx="5">
                  <c:v>A play on a classic cocktail (i.e. elevated mojito)</c:v>
                </c:pt>
                <c:pt idx="6">
                  <c:v>Special garnishes</c:v>
                </c:pt>
                <c:pt idx="7">
                  <c:v>More ingredients used in single cocktail</c:v>
                </c:pt>
                <c:pt idx="8">
                  <c:v>Elevated / eye catching presentation</c:v>
                </c:pt>
                <c:pt idx="9">
                  <c:v>Use of premium brands (Spirits or liqueurs)</c:v>
                </c:pt>
              </c:strCache>
            </c:strRef>
          </c:cat>
          <c:val>
            <c:numRef>
              <c:f>Sheet1!$B$2:$B$11</c:f>
              <c:numCache>
                <c:formatCode>0%</c:formatCode>
                <c:ptCount val="10"/>
                <c:pt idx="0">
                  <c:v>0.34920000000000001</c:v>
                </c:pt>
                <c:pt idx="1">
                  <c:v>0.34920000000000001</c:v>
                </c:pt>
                <c:pt idx="2">
                  <c:v>0.28570000000000001</c:v>
                </c:pt>
                <c:pt idx="3">
                  <c:v>0.26979999999999998</c:v>
                </c:pt>
                <c:pt idx="4">
                  <c:v>0.24210000000000001</c:v>
                </c:pt>
                <c:pt idx="5">
                  <c:v>0.21029999999999999</c:v>
                </c:pt>
                <c:pt idx="6">
                  <c:v>0.2024</c:v>
                </c:pt>
                <c:pt idx="7">
                  <c:v>0.1905</c:v>
                </c:pt>
                <c:pt idx="8">
                  <c:v>0.16270000000000001</c:v>
                </c:pt>
                <c:pt idx="9">
                  <c:v>0.15079999999999999</c:v>
                </c:pt>
              </c:numCache>
            </c:numRef>
          </c:val>
          <c:extLst>
            <c:ext xmlns:c16="http://schemas.microsoft.com/office/drawing/2014/chart" uri="{C3380CC4-5D6E-409C-BE32-E72D297353CC}">
              <c16:uniqueId val="{00000000-08CC-4908-AE97-C8B13E962BDD}"/>
            </c:ext>
          </c:extLst>
        </c:ser>
        <c:dLbls>
          <c:dLblPos val="outEnd"/>
          <c:showLegendKey val="0"/>
          <c:showVal val="1"/>
          <c:showCatName val="0"/>
          <c:showSerName val="0"/>
          <c:showPercent val="0"/>
          <c:showBubbleSize val="0"/>
        </c:dLbls>
        <c:gapWidth val="91"/>
        <c:axId val="723694824"/>
        <c:axId val="723689576"/>
      </c:barChart>
      <c:catAx>
        <c:axId val="723694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23689576"/>
        <c:crosses val="autoZero"/>
        <c:auto val="1"/>
        <c:lblAlgn val="ctr"/>
        <c:lblOffset val="100"/>
        <c:noMultiLvlLbl val="0"/>
      </c:catAx>
      <c:valAx>
        <c:axId val="723689576"/>
        <c:scaling>
          <c:orientation val="minMax"/>
        </c:scaling>
        <c:delete val="1"/>
        <c:axPos val="t"/>
        <c:numFmt formatCode="0%" sourceLinked="1"/>
        <c:majorTickMark val="none"/>
        <c:minorTickMark val="none"/>
        <c:tickLblPos val="nextTo"/>
        <c:crossAx val="723694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50164284779739E-2"/>
          <c:y val="0.19207917632421742"/>
          <c:w val="0.97989973875051883"/>
          <c:h val="0.68452093156639859"/>
        </c:manualLayout>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Bars</c:v>
                </c:pt>
                <c:pt idx="1">
                  <c:v>Cocktail bars</c:v>
                </c:pt>
                <c:pt idx="2">
                  <c:v>Cafes</c:v>
                </c:pt>
                <c:pt idx="3">
                  <c:v>Hotels / Hotel Bars</c:v>
                </c:pt>
                <c:pt idx="4">
                  <c:v>Rooftop Bars</c:v>
                </c:pt>
                <c:pt idx="5">
                  <c:v>Pub's</c:v>
                </c:pt>
                <c:pt idx="6">
                  <c:v>Mainstream restaurants</c:v>
                </c:pt>
                <c:pt idx="7">
                  <c:v>Casinos</c:v>
                </c:pt>
                <c:pt idx="8">
                  <c:v>Premium Restaurants</c:v>
                </c:pt>
              </c:strCache>
            </c:strRef>
          </c:cat>
          <c:val>
            <c:numRef>
              <c:f>Sheet1!$B$2:$B$10</c:f>
              <c:numCache>
                <c:formatCode>0%</c:formatCode>
                <c:ptCount val="9"/>
                <c:pt idx="0">
                  <c:v>0.46829999999999999</c:v>
                </c:pt>
                <c:pt idx="1">
                  <c:v>0.41270000000000001</c:v>
                </c:pt>
                <c:pt idx="2">
                  <c:v>0.254</c:v>
                </c:pt>
                <c:pt idx="3">
                  <c:v>0.2341</c:v>
                </c:pt>
                <c:pt idx="4">
                  <c:v>0.17460000000000001</c:v>
                </c:pt>
                <c:pt idx="5">
                  <c:v>0.1706</c:v>
                </c:pt>
                <c:pt idx="6">
                  <c:v>0.14680000000000001</c:v>
                </c:pt>
                <c:pt idx="7">
                  <c:v>0.11509999999999999</c:v>
                </c:pt>
                <c:pt idx="8">
                  <c:v>0.1111</c:v>
                </c:pt>
              </c:numCache>
            </c:numRef>
          </c:val>
          <c:extLst>
            <c:ext xmlns:c16="http://schemas.microsoft.com/office/drawing/2014/chart" uri="{C3380CC4-5D6E-409C-BE32-E72D297353CC}">
              <c16:uniqueId val="{00000000-B5B8-4BCB-9E48-C85410A671DB}"/>
            </c:ext>
          </c:extLst>
        </c:ser>
        <c:dLbls>
          <c:showLegendKey val="0"/>
          <c:showVal val="1"/>
          <c:showCatName val="0"/>
          <c:showSerName val="0"/>
          <c:showPercent val="0"/>
          <c:showBubbleSize val="0"/>
        </c:dLbls>
        <c:gapWidth val="150"/>
        <c:overlap val="-25"/>
        <c:axId val="1075476960"/>
        <c:axId val="1075477440"/>
      </c:barChart>
      <c:catAx>
        <c:axId val="107547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75477440"/>
        <c:crosses val="autoZero"/>
        <c:auto val="1"/>
        <c:lblAlgn val="ctr"/>
        <c:lblOffset val="100"/>
        <c:noMultiLvlLbl val="0"/>
      </c:catAx>
      <c:valAx>
        <c:axId val="1075477440"/>
        <c:scaling>
          <c:orientation val="minMax"/>
        </c:scaling>
        <c:delete val="1"/>
        <c:axPos val="l"/>
        <c:numFmt formatCode="0%" sourceLinked="1"/>
        <c:majorTickMark val="none"/>
        <c:minorTickMark val="none"/>
        <c:tickLblPos val="nextTo"/>
        <c:crossAx val="1075476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EB3-48C9-8AA5-FDF628396E42}"/>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8EB3-48C9-8AA5-FDF628396E42}"/>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8EB3-48C9-8AA5-FDF628396E42}"/>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Much more / slightly more likely</c:v>
                </c:pt>
                <c:pt idx="1">
                  <c:v>Neither more or less likely</c:v>
                </c:pt>
                <c:pt idx="2">
                  <c:v>Much less / slightly less likely</c:v>
                </c:pt>
              </c:strCache>
            </c:strRef>
          </c:cat>
          <c:val>
            <c:numRef>
              <c:f>Sheet1!$B$2:$B$4</c:f>
              <c:numCache>
                <c:formatCode>0%</c:formatCode>
                <c:ptCount val="3"/>
                <c:pt idx="0">
                  <c:v>0.69</c:v>
                </c:pt>
                <c:pt idx="1">
                  <c:v>0.23</c:v>
                </c:pt>
                <c:pt idx="2">
                  <c:v>0.08</c:v>
                </c:pt>
              </c:numCache>
            </c:numRef>
          </c:val>
          <c:extLst>
            <c:ext xmlns:c16="http://schemas.microsoft.com/office/drawing/2014/chart" uri="{C3380CC4-5D6E-409C-BE32-E72D297353CC}">
              <c16:uniqueId val="{00000004-8EB3-48C9-8AA5-FDF628396E4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0"/>
          <c:y val="0.30228518796753068"/>
          <c:w val="0.43144327479738842"/>
          <c:h val="0.4014203851928027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45730510447637"/>
          <c:y val="0.10856488184186454"/>
          <c:w val="0.70759982138617628"/>
          <c:h val="0.85955876463956338"/>
        </c:manualLayout>
      </c:layout>
      <c:barChart>
        <c:barDir val="bar"/>
        <c:grouping val="percentStacked"/>
        <c:varyColors val="0"/>
        <c:ser>
          <c:idx val="0"/>
          <c:order val="0"/>
          <c:tx>
            <c:strRef>
              <c:f>Sheet1!$B$1</c:f>
              <c:strCache>
                <c:ptCount val="1"/>
                <c:pt idx="0">
                  <c:v>A lot more often than last year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Sheet1!$B$2</c:f>
              <c:numCache>
                <c:formatCode>0%</c:formatCode>
                <c:ptCount val="1"/>
                <c:pt idx="0">
                  <c:v>0.12</c:v>
                </c:pt>
              </c:numCache>
            </c:numRef>
          </c:val>
          <c:extLst>
            <c:ext xmlns:c16="http://schemas.microsoft.com/office/drawing/2014/chart" uri="{C3380CC4-5D6E-409C-BE32-E72D297353CC}">
              <c16:uniqueId val="{00000000-170C-4C92-94FA-817347EBDE17}"/>
            </c:ext>
          </c:extLst>
        </c:ser>
        <c:ser>
          <c:idx val="1"/>
          <c:order val="1"/>
          <c:tx>
            <c:strRef>
              <c:f>Sheet1!$C$1</c:f>
              <c:strCache>
                <c:ptCount val="1"/>
                <c:pt idx="0">
                  <c:v>Slightly more often than last year</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Sheet1!$C$2</c:f>
              <c:numCache>
                <c:formatCode>0%</c:formatCode>
                <c:ptCount val="1"/>
                <c:pt idx="0">
                  <c:v>0.31</c:v>
                </c:pt>
              </c:numCache>
            </c:numRef>
          </c:val>
          <c:extLst>
            <c:ext xmlns:c16="http://schemas.microsoft.com/office/drawing/2014/chart" uri="{C3380CC4-5D6E-409C-BE32-E72D297353CC}">
              <c16:uniqueId val="{00000001-170C-4C92-94FA-817347EBDE17}"/>
            </c:ext>
          </c:extLst>
        </c:ser>
        <c:ser>
          <c:idx val="2"/>
          <c:order val="2"/>
          <c:tx>
            <c:strRef>
              <c:f>Sheet1!$D$1</c:f>
              <c:strCache>
                <c:ptCount val="1"/>
                <c:pt idx="0">
                  <c:v>The same as last year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Sheet1!$D$2</c:f>
              <c:numCache>
                <c:formatCode>0%</c:formatCode>
                <c:ptCount val="1"/>
                <c:pt idx="0">
                  <c:v>0.38</c:v>
                </c:pt>
              </c:numCache>
            </c:numRef>
          </c:val>
          <c:extLst>
            <c:ext xmlns:c16="http://schemas.microsoft.com/office/drawing/2014/chart" uri="{C3380CC4-5D6E-409C-BE32-E72D297353CC}">
              <c16:uniqueId val="{00000002-170C-4C92-94FA-817347EBDE17}"/>
            </c:ext>
          </c:extLst>
        </c:ser>
        <c:ser>
          <c:idx val="3"/>
          <c:order val="3"/>
          <c:tx>
            <c:strRef>
              <c:f>Sheet1!$E$1</c:f>
              <c:strCache>
                <c:ptCount val="1"/>
                <c:pt idx="0">
                  <c:v>Slightly less often than last year</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Sheet1!$E$2</c:f>
              <c:numCache>
                <c:formatCode>0%</c:formatCode>
                <c:ptCount val="1"/>
                <c:pt idx="0">
                  <c:v>0.12</c:v>
                </c:pt>
              </c:numCache>
            </c:numRef>
          </c:val>
          <c:extLst>
            <c:ext xmlns:c16="http://schemas.microsoft.com/office/drawing/2014/chart" uri="{C3380CC4-5D6E-409C-BE32-E72D297353CC}">
              <c16:uniqueId val="{00000003-170C-4C92-94FA-817347EBDE17}"/>
            </c:ext>
          </c:extLst>
        </c:ser>
        <c:ser>
          <c:idx val="4"/>
          <c:order val="4"/>
          <c:tx>
            <c:strRef>
              <c:f>Sheet1!$F$1</c:f>
              <c:strCache>
                <c:ptCount val="1"/>
                <c:pt idx="0">
                  <c:v>A lot less often than last year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Sheet1!$F$2</c:f>
              <c:numCache>
                <c:formatCode>0%</c:formatCode>
                <c:ptCount val="1"/>
                <c:pt idx="0">
                  <c:v>7.0000000000000007E-2</c:v>
                </c:pt>
              </c:numCache>
            </c:numRef>
          </c:val>
          <c:extLst>
            <c:ext xmlns:c16="http://schemas.microsoft.com/office/drawing/2014/chart" uri="{C3380CC4-5D6E-409C-BE32-E72D297353CC}">
              <c16:uniqueId val="{00000000-2D72-4818-BEF3-6DD1FEF5F325}"/>
            </c:ext>
          </c:extLst>
        </c:ser>
        <c:dLbls>
          <c:dLblPos val="ctr"/>
          <c:showLegendKey val="0"/>
          <c:showVal val="1"/>
          <c:showCatName val="0"/>
          <c:showSerName val="0"/>
          <c:showPercent val="0"/>
          <c:showBubbleSize val="0"/>
        </c:dLbls>
        <c:gapWidth val="95"/>
        <c:overlap val="100"/>
        <c:axId val="1689580224"/>
        <c:axId val="1689582624"/>
      </c:barChart>
      <c:catAx>
        <c:axId val="1689580224"/>
        <c:scaling>
          <c:orientation val="minMax"/>
        </c:scaling>
        <c:delete val="1"/>
        <c:axPos val="l"/>
        <c:numFmt formatCode="0%" sourceLinked="1"/>
        <c:majorTickMark val="out"/>
        <c:minorTickMark val="none"/>
        <c:tickLblPos val="nextTo"/>
        <c:crossAx val="1689582624"/>
        <c:crosses val="autoZero"/>
        <c:auto val="1"/>
        <c:lblAlgn val="ctr"/>
        <c:lblOffset val="100"/>
        <c:noMultiLvlLbl val="0"/>
      </c:catAx>
      <c:valAx>
        <c:axId val="1689582624"/>
        <c:scaling>
          <c:orientation val="minMax"/>
        </c:scaling>
        <c:delete val="1"/>
        <c:axPos val="b"/>
        <c:numFmt formatCode="0%" sourceLinked="1"/>
        <c:majorTickMark val="out"/>
        <c:minorTickMark val="none"/>
        <c:tickLblPos val="nextTo"/>
        <c:crossAx val="1689580224"/>
        <c:crosses val="autoZero"/>
        <c:crossBetween val="between"/>
      </c:valAx>
      <c:spPr>
        <a:noFill/>
        <a:ln>
          <a:noFill/>
        </a:ln>
        <a:effectLst/>
      </c:spPr>
    </c:plotArea>
    <c:legend>
      <c:legendPos val="t"/>
      <c:layout>
        <c:manualLayout>
          <c:xMode val="edge"/>
          <c:yMode val="edge"/>
          <c:x val="0.19436139684667722"/>
          <c:y val="9.5033518088404517E-2"/>
          <c:w val="0.71112195456948468"/>
          <c:h val="0.1456057978911407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45730510447637"/>
          <c:y val="0.10856488184186454"/>
          <c:w val="0.70759982138617628"/>
          <c:h val="0.85955876463956338"/>
        </c:manualLayout>
      </c:layout>
      <c:barChart>
        <c:barDir val="bar"/>
        <c:grouping val="percentStacked"/>
        <c:varyColors val="0"/>
        <c:ser>
          <c:idx val="0"/>
          <c:order val="0"/>
          <c:tx>
            <c:strRef>
              <c:f>Sheet1!$B$1</c:f>
              <c:strCache>
                <c:ptCount val="1"/>
                <c:pt idx="0">
                  <c:v>Much more appealing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Sheet1!$B$2</c:f>
              <c:numCache>
                <c:formatCode>0%</c:formatCode>
                <c:ptCount val="1"/>
                <c:pt idx="0">
                  <c:v>0.19</c:v>
                </c:pt>
              </c:numCache>
            </c:numRef>
          </c:val>
          <c:extLst>
            <c:ext xmlns:c16="http://schemas.microsoft.com/office/drawing/2014/chart" uri="{C3380CC4-5D6E-409C-BE32-E72D297353CC}">
              <c16:uniqueId val="{00000000-5C46-4B0F-A504-F321BBDDF2E8}"/>
            </c:ext>
          </c:extLst>
        </c:ser>
        <c:ser>
          <c:idx val="1"/>
          <c:order val="1"/>
          <c:tx>
            <c:strRef>
              <c:f>Sheet1!$C$1</c:f>
              <c:strCache>
                <c:ptCount val="1"/>
                <c:pt idx="0">
                  <c:v>More appealing</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Sheet1!$C$2</c:f>
              <c:numCache>
                <c:formatCode>0%</c:formatCode>
                <c:ptCount val="1"/>
                <c:pt idx="0">
                  <c:v>0.42</c:v>
                </c:pt>
              </c:numCache>
            </c:numRef>
          </c:val>
          <c:extLst>
            <c:ext xmlns:c16="http://schemas.microsoft.com/office/drawing/2014/chart" uri="{C3380CC4-5D6E-409C-BE32-E72D297353CC}">
              <c16:uniqueId val="{00000001-5C46-4B0F-A504-F321BBDDF2E8}"/>
            </c:ext>
          </c:extLst>
        </c:ser>
        <c:ser>
          <c:idx val="2"/>
          <c:order val="2"/>
          <c:tx>
            <c:strRef>
              <c:f>Sheet1!$D$1</c:f>
              <c:strCache>
                <c:ptCount val="1"/>
                <c:pt idx="0">
                  <c:v>As appealing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Sheet1!$D$2</c:f>
              <c:numCache>
                <c:formatCode>0%</c:formatCode>
                <c:ptCount val="1"/>
                <c:pt idx="0">
                  <c:v>0.34</c:v>
                </c:pt>
              </c:numCache>
            </c:numRef>
          </c:val>
          <c:extLst>
            <c:ext xmlns:c16="http://schemas.microsoft.com/office/drawing/2014/chart" uri="{C3380CC4-5D6E-409C-BE32-E72D297353CC}">
              <c16:uniqueId val="{00000002-5C46-4B0F-A504-F321BBDDF2E8}"/>
            </c:ext>
          </c:extLst>
        </c:ser>
        <c:ser>
          <c:idx val="3"/>
          <c:order val="3"/>
          <c:tx>
            <c:strRef>
              <c:f>Sheet1!$E$1</c:f>
              <c:strCache>
                <c:ptCount val="1"/>
                <c:pt idx="0">
                  <c:v>Less appealing</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Sheet1!$E$2</c:f>
              <c:numCache>
                <c:formatCode>0%</c:formatCode>
                <c:ptCount val="1"/>
                <c:pt idx="0">
                  <c:v>0.05</c:v>
                </c:pt>
              </c:numCache>
            </c:numRef>
          </c:val>
          <c:extLst>
            <c:ext xmlns:c16="http://schemas.microsoft.com/office/drawing/2014/chart" uri="{C3380CC4-5D6E-409C-BE32-E72D297353CC}">
              <c16:uniqueId val="{00000003-5C46-4B0F-A504-F321BBDDF2E8}"/>
            </c:ext>
          </c:extLst>
        </c:ser>
        <c:ser>
          <c:idx val="4"/>
          <c:order val="4"/>
          <c:tx>
            <c:strRef>
              <c:f>Sheet1!$F$1</c:f>
              <c:strCache>
                <c:ptCount val="1"/>
                <c:pt idx="0">
                  <c:v>Much less appealing</c:v>
                </c:pt>
              </c:strCache>
            </c:strRef>
          </c:tx>
          <c:spPr>
            <a:solidFill>
              <a:schemeClr val="accent5"/>
            </a:solidFill>
            <a:ln>
              <a:noFill/>
            </a:ln>
            <a:effectLst/>
          </c:spPr>
          <c:invertIfNegative val="0"/>
          <c:dLbls>
            <c:dLbl>
              <c:idx val="0"/>
              <c:layout>
                <c:manualLayout>
                  <c:x val="2.056993735509261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C46-4B0F-A504-F321BBDDF2E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Sheet1!$F$2</c:f>
              <c:numCache>
                <c:formatCode>0%</c:formatCode>
                <c:ptCount val="1"/>
                <c:pt idx="0">
                  <c:v>0.01</c:v>
                </c:pt>
              </c:numCache>
            </c:numRef>
          </c:val>
          <c:extLst>
            <c:ext xmlns:c16="http://schemas.microsoft.com/office/drawing/2014/chart" uri="{C3380CC4-5D6E-409C-BE32-E72D297353CC}">
              <c16:uniqueId val="{00000004-5C46-4B0F-A504-F321BBDDF2E8}"/>
            </c:ext>
          </c:extLst>
        </c:ser>
        <c:dLbls>
          <c:dLblPos val="ctr"/>
          <c:showLegendKey val="0"/>
          <c:showVal val="1"/>
          <c:showCatName val="0"/>
          <c:showSerName val="0"/>
          <c:showPercent val="0"/>
          <c:showBubbleSize val="0"/>
        </c:dLbls>
        <c:gapWidth val="95"/>
        <c:overlap val="100"/>
        <c:axId val="1689580224"/>
        <c:axId val="1689582624"/>
      </c:barChart>
      <c:catAx>
        <c:axId val="1689580224"/>
        <c:scaling>
          <c:orientation val="minMax"/>
        </c:scaling>
        <c:delete val="1"/>
        <c:axPos val="l"/>
        <c:numFmt formatCode="0%" sourceLinked="1"/>
        <c:majorTickMark val="out"/>
        <c:minorTickMark val="none"/>
        <c:tickLblPos val="nextTo"/>
        <c:crossAx val="1689582624"/>
        <c:crosses val="autoZero"/>
        <c:auto val="1"/>
        <c:lblAlgn val="ctr"/>
        <c:lblOffset val="100"/>
        <c:noMultiLvlLbl val="0"/>
      </c:catAx>
      <c:valAx>
        <c:axId val="1689582624"/>
        <c:scaling>
          <c:orientation val="minMax"/>
        </c:scaling>
        <c:delete val="1"/>
        <c:axPos val="b"/>
        <c:numFmt formatCode="0%" sourceLinked="1"/>
        <c:majorTickMark val="out"/>
        <c:minorTickMark val="none"/>
        <c:tickLblPos val="nextTo"/>
        <c:crossAx val="1689580224"/>
        <c:crosses val="autoZero"/>
        <c:crossBetween val="between"/>
      </c:valAx>
      <c:spPr>
        <a:noFill/>
        <a:ln>
          <a:noFill/>
        </a:ln>
        <a:effectLst/>
      </c:spPr>
    </c:plotArea>
    <c:legend>
      <c:legendPos val="t"/>
      <c:layout>
        <c:manualLayout>
          <c:xMode val="edge"/>
          <c:yMode val="edge"/>
          <c:x val="0.13615128157728337"/>
          <c:y val="9.8526910875586612E-2"/>
          <c:w val="0.82094771154317936"/>
          <c:h val="0.1745843010898427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50164284779739E-2"/>
          <c:y val="0.19207917632421742"/>
          <c:w val="0.97989973875051883"/>
          <c:h val="0.68452093156639859"/>
        </c:manualLayout>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Beer Garden</c:v>
                </c:pt>
                <c:pt idx="1">
                  <c:v>Street fairs</c:v>
                </c:pt>
                <c:pt idx="2">
                  <c:v>Bars and Cafe terrasses</c:v>
                </c:pt>
                <c:pt idx="3">
                  <c:v>Carnivals and fairs</c:v>
                </c:pt>
                <c:pt idx="4">
                  <c:v>Outdoor concerts</c:v>
                </c:pt>
                <c:pt idx="5">
                  <c:v>Outdoor Bars / Clubs</c:v>
                </c:pt>
                <c:pt idx="6">
                  <c:v>Beach Bars / Clubs</c:v>
                </c:pt>
                <c:pt idx="7">
                  <c:v>Music festivals</c:v>
                </c:pt>
                <c:pt idx="8">
                  <c:v>Lakeside bars or clubs</c:v>
                </c:pt>
                <c:pt idx="9">
                  <c:v>Picnic spots</c:v>
                </c:pt>
              </c:strCache>
            </c:strRef>
          </c:cat>
          <c:val>
            <c:numRef>
              <c:f>Sheet1!$B$2:$B$11</c:f>
              <c:numCache>
                <c:formatCode>0%</c:formatCode>
                <c:ptCount val="10"/>
                <c:pt idx="0">
                  <c:v>0.48899999999999999</c:v>
                </c:pt>
                <c:pt idx="1">
                  <c:v>0.41199999999999998</c:v>
                </c:pt>
                <c:pt idx="2">
                  <c:v>0.36599999999999999</c:v>
                </c:pt>
                <c:pt idx="3">
                  <c:v>0.34599999999999997</c:v>
                </c:pt>
                <c:pt idx="4">
                  <c:v>0.25600000000000001</c:v>
                </c:pt>
                <c:pt idx="5">
                  <c:v>0.215</c:v>
                </c:pt>
                <c:pt idx="6">
                  <c:v>0.20799999999999999</c:v>
                </c:pt>
                <c:pt idx="7">
                  <c:v>0.20100000000000001</c:v>
                </c:pt>
                <c:pt idx="8">
                  <c:v>0.16300000000000001</c:v>
                </c:pt>
                <c:pt idx="9">
                  <c:v>0.13500000000000001</c:v>
                </c:pt>
              </c:numCache>
            </c:numRef>
          </c:val>
          <c:extLst>
            <c:ext xmlns:c16="http://schemas.microsoft.com/office/drawing/2014/chart" uri="{C3380CC4-5D6E-409C-BE32-E72D297353CC}">
              <c16:uniqueId val="{00000000-B5B8-4BCB-9E48-C85410A671DB}"/>
            </c:ext>
          </c:extLst>
        </c:ser>
        <c:dLbls>
          <c:showLegendKey val="0"/>
          <c:showVal val="1"/>
          <c:showCatName val="0"/>
          <c:showSerName val="0"/>
          <c:showPercent val="0"/>
          <c:showBubbleSize val="0"/>
        </c:dLbls>
        <c:gapWidth val="150"/>
        <c:overlap val="-25"/>
        <c:axId val="1075476960"/>
        <c:axId val="1075477440"/>
      </c:barChart>
      <c:catAx>
        <c:axId val="107547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75477440"/>
        <c:crosses val="autoZero"/>
        <c:auto val="1"/>
        <c:lblAlgn val="ctr"/>
        <c:lblOffset val="100"/>
        <c:noMultiLvlLbl val="0"/>
      </c:catAx>
      <c:valAx>
        <c:axId val="1075477440"/>
        <c:scaling>
          <c:orientation val="minMax"/>
        </c:scaling>
        <c:delete val="1"/>
        <c:axPos val="l"/>
        <c:numFmt formatCode="0%" sourceLinked="1"/>
        <c:majorTickMark val="none"/>
        <c:minorTickMark val="none"/>
        <c:tickLblPos val="nextTo"/>
        <c:crossAx val="1075476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50164284779739E-2"/>
          <c:y val="0.19207917632421742"/>
          <c:w val="0.97989973875051883"/>
          <c:h val="0.68452093156639859"/>
        </c:manualLayout>
      </c:layout>
      <c:barChart>
        <c:barDir val="col"/>
        <c:grouping val="clustered"/>
        <c:varyColors val="0"/>
        <c:ser>
          <c:idx val="0"/>
          <c:order val="0"/>
          <c:tx>
            <c:strRef>
              <c:f>Sheet1!$B$1</c:f>
              <c:strCache>
                <c:ptCount val="1"/>
                <c:pt idx="0">
                  <c:v>Series 1</c:v>
                </c:pt>
              </c:strCache>
            </c:strRef>
          </c:tx>
          <c:spPr>
            <a:solidFill>
              <a:schemeClr val="bg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Beer</c:v>
                </c:pt>
                <c:pt idx="1">
                  <c:v>Water</c:v>
                </c:pt>
                <c:pt idx="2">
                  <c:v>Cocktails</c:v>
                </c:pt>
                <c:pt idx="3">
                  <c:v>Soft Drinks</c:v>
                </c:pt>
                <c:pt idx="4">
                  <c:v>Lemonade</c:v>
                </c:pt>
                <c:pt idx="5">
                  <c:v>White wine</c:v>
                </c:pt>
                <c:pt idx="6">
                  <c:v>Spritz Cocktails</c:v>
                </c:pt>
                <c:pt idx="7">
                  <c:v>Iced tea</c:v>
                </c:pt>
                <c:pt idx="8">
                  <c:v>Fruit Juice</c:v>
                </c:pt>
                <c:pt idx="9">
                  <c:v>Red wine</c:v>
                </c:pt>
              </c:strCache>
            </c:strRef>
          </c:cat>
          <c:val>
            <c:numRef>
              <c:f>Sheet1!$B$2:$B$11</c:f>
              <c:numCache>
                <c:formatCode>0%</c:formatCode>
                <c:ptCount val="10"/>
                <c:pt idx="0">
                  <c:v>0.49349999999999999</c:v>
                </c:pt>
                <c:pt idx="1">
                  <c:v>0.38500000000000001</c:v>
                </c:pt>
                <c:pt idx="2">
                  <c:v>0.29720000000000002</c:v>
                </c:pt>
                <c:pt idx="3">
                  <c:v>0.29389999999999999</c:v>
                </c:pt>
                <c:pt idx="4">
                  <c:v>0.2364</c:v>
                </c:pt>
                <c:pt idx="5">
                  <c:v>0.1898</c:v>
                </c:pt>
                <c:pt idx="6">
                  <c:v>0.18</c:v>
                </c:pt>
                <c:pt idx="7">
                  <c:v>0.1638</c:v>
                </c:pt>
                <c:pt idx="8">
                  <c:v>0.15290000000000001</c:v>
                </c:pt>
                <c:pt idx="9">
                  <c:v>0.12470000000000001</c:v>
                </c:pt>
              </c:numCache>
            </c:numRef>
          </c:val>
          <c:extLst>
            <c:ext xmlns:c16="http://schemas.microsoft.com/office/drawing/2014/chart" uri="{C3380CC4-5D6E-409C-BE32-E72D297353CC}">
              <c16:uniqueId val="{00000000-B5B8-4BCB-9E48-C85410A671DB}"/>
            </c:ext>
          </c:extLst>
        </c:ser>
        <c:dLbls>
          <c:showLegendKey val="0"/>
          <c:showVal val="1"/>
          <c:showCatName val="0"/>
          <c:showSerName val="0"/>
          <c:showPercent val="0"/>
          <c:showBubbleSize val="0"/>
        </c:dLbls>
        <c:gapWidth val="150"/>
        <c:overlap val="-25"/>
        <c:axId val="1075476960"/>
        <c:axId val="1075477440"/>
      </c:barChart>
      <c:catAx>
        <c:axId val="107547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75477440"/>
        <c:crosses val="autoZero"/>
        <c:auto val="1"/>
        <c:lblAlgn val="ctr"/>
        <c:lblOffset val="100"/>
        <c:noMultiLvlLbl val="0"/>
      </c:catAx>
      <c:valAx>
        <c:axId val="1075477440"/>
        <c:scaling>
          <c:orientation val="minMax"/>
        </c:scaling>
        <c:delete val="1"/>
        <c:axPos val="l"/>
        <c:numFmt formatCode="0%" sourceLinked="1"/>
        <c:majorTickMark val="none"/>
        <c:minorTickMark val="none"/>
        <c:tickLblPos val="nextTo"/>
        <c:crossAx val="1075476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0" baseline="0" dirty="0">
                <a:solidFill>
                  <a:srgbClr val="C4925D"/>
                </a:solidFill>
              </a:rPr>
              <a:t>Days of the week visited (vs May)</a:t>
            </a:r>
          </a:p>
        </c:rich>
      </c:tx>
      <c:layout>
        <c:manualLayout>
          <c:xMode val="edge"/>
          <c:yMode val="edge"/>
          <c:x val="0.33628158298700422"/>
          <c:y val="3.0328097477848549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8138214231136419E-2"/>
          <c:y val="0.25201478864898125"/>
          <c:w val="0.96372357153772714"/>
          <c:h val="0.66577600765700884"/>
        </c:manualLayout>
      </c:layout>
      <c:barChart>
        <c:barDir val="col"/>
        <c:grouping val="clustered"/>
        <c:varyColors val="0"/>
        <c:ser>
          <c:idx val="0"/>
          <c:order val="0"/>
          <c:tx>
            <c:strRef>
              <c:f>Sheet1!$B$1</c:f>
              <c:strCache>
                <c:ptCount val="1"/>
                <c:pt idx="0">
                  <c:v>May</c:v>
                </c:pt>
              </c:strCache>
            </c:strRef>
          </c:tx>
          <c:spPr>
            <a:solidFill>
              <a:srgbClr val="EE5E99">
                <a:lumMod val="60000"/>
                <a:lumOff val="40000"/>
              </a:srgbClr>
            </a:solidFill>
            <a:ln>
              <a:noFill/>
            </a:ln>
            <a:effectLst/>
          </c:spPr>
          <c:invertIfNegative val="0"/>
          <c:dPt>
            <c:idx val="2"/>
            <c:invertIfNegative val="0"/>
            <c:bubble3D val="0"/>
            <c:spPr>
              <a:solidFill>
                <a:srgbClr val="EE5E99">
                  <a:lumMod val="60000"/>
                  <a:lumOff val="40000"/>
                </a:srgbClr>
              </a:solidFill>
              <a:ln>
                <a:noFill/>
              </a:ln>
              <a:effectLst/>
            </c:spPr>
            <c:extLst>
              <c:ext xmlns:c16="http://schemas.microsoft.com/office/drawing/2014/chart" uri="{C3380CC4-5D6E-409C-BE32-E72D297353CC}">
                <c16:uniqueId val="{00000006-07D5-40D2-9146-37C2A5D4954A}"/>
              </c:ext>
            </c:extLst>
          </c:dPt>
          <c:dPt>
            <c:idx val="4"/>
            <c:invertIfNegative val="0"/>
            <c:bubble3D val="0"/>
            <c:spPr>
              <a:solidFill>
                <a:srgbClr val="EE5E99"/>
              </a:solidFill>
              <a:ln>
                <a:noFill/>
              </a:ln>
              <a:effectLst/>
            </c:spPr>
            <c:extLst>
              <c:ext xmlns:c16="http://schemas.microsoft.com/office/drawing/2014/chart" uri="{C3380CC4-5D6E-409C-BE32-E72D297353CC}">
                <c16:uniqueId val="{00000001-07D5-40D2-9146-37C2A5D4954A}"/>
              </c:ext>
            </c:extLst>
          </c:dPt>
          <c:dPt>
            <c:idx val="5"/>
            <c:invertIfNegative val="0"/>
            <c:bubble3D val="0"/>
            <c:spPr>
              <a:solidFill>
                <a:srgbClr val="EE5E99"/>
              </a:solidFill>
              <a:ln>
                <a:noFill/>
              </a:ln>
              <a:effectLst/>
            </c:spPr>
            <c:extLst>
              <c:ext xmlns:c16="http://schemas.microsoft.com/office/drawing/2014/chart" uri="{C3380CC4-5D6E-409C-BE32-E72D297353CC}">
                <c16:uniqueId val="{00000003-07D5-40D2-9146-37C2A5D4954A}"/>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7D5-40D2-9146-37C2A5D4954A}"/>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7D5-40D2-9146-37C2A5D4954A}"/>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7D5-40D2-9146-37C2A5D4954A}"/>
                </c:ext>
              </c:extLst>
            </c:dLbl>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7D5-40D2-9146-37C2A5D4954A}"/>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D5-40D2-9146-37C2A5D4954A}"/>
                </c:ext>
              </c:extLst>
            </c:dLbl>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7D5-40D2-9146-37C2A5D4954A}"/>
                </c:ext>
              </c:extLst>
            </c:dLbl>
            <c:dLbl>
              <c:idx val="6"/>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7D5-40D2-9146-37C2A5D4954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Monday</c:v>
                </c:pt>
                <c:pt idx="1">
                  <c:v>Tuesday</c:v>
                </c:pt>
                <c:pt idx="2">
                  <c:v>Wednesday</c:v>
                </c:pt>
                <c:pt idx="3">
                  <c:v>Thursday</c:v>
                </c:pt>
                <c:pt idx="4">
                  <c:v>Friday</c:v>
                </c:pt>
                <c:pt idx="5">
                  <c:v>Saturday</c:v>
                </c:pt>
                <c:pt idx="6">
                  <c:v>Sonntag</c:v>
                </c:pt>
              </c:strCache>
            </c:strRef>
          </c:cat>
          <c:val>
            <c:numRef>
              <c:f>Sheet1!$B$2:$B$8</c:f>
              <c:numCache>
                <c:formatCode>0%</c:formatCode>
                <c:ptCount val="7"/>
                <c:pt idx="0">
                  <c:v>8.0500000000000002E-2</c:v>
                </c:pt>
                <c:pt idx="1">
                  <c:v>0.1186</c:v>
                </c:pt>
                <c:pt idx="2">
                  <c:v>0.13669999999999999</c:v>
                </c:pt>
                <c:pt idx="3">
                  <c:v>0.18540000000000001</c:v>
                </c:pt>
                <c:pt idx="4">
                  <c:v>0.49680000000000002</c:v>
                </c:pt>
                <c:pt idx="5">
                  <c:v>0.55720000000000003</c:v>
                </c:pt>
                <c:pt idx="6">
                  <c:v>0.2087</c:v>
                </c:pt>
              </c:numCache>
            </c:numRef>
          </c:val>
          <c:extLst>
            <c:ext xmlns:c16="http://schemas.microsoft.com/office/drawing/2014/chart" uri="{C3380CC4-5D6E-409C-BE32-E72D297353CC}">
              <c16:uniqueId val="{00000009-07D5-40D2-9146-37C2A5D4954A}"/>
            </c:ext>
          </c:extLst>
        </c:ser>
        <c:dLbls>
          <c:dLblPos val="outEnd"/>
          <c:showLegendKey val="0"/>
          <c:showVal val="1"/>
          <c:showCatName val="0"/>
          <c:showSerName val="0"/>
          <c:showPercent val="0"/>
          <c:showBubbleSize val="0"/>
        </c:dLbls>
        <c:gapWidth val="74"/>
        <c:overlap val="-27"/>
        <c:axId val="836381007"/>
        <c:axId val="836383919"/>
      </c:barChart>
      <c:catAx>
        <c:axId val="83638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6383919"/>
        <c:crosses val="autoZero"/>
        <c:auto val="1"/>
        <c:lblAlgn val="ctr"/>
        <c:lblOffset val="100"/>
        <c:noMultiLvlLbl val="0"/>
      </c:catAx>
      <c:valAx>
        <c:axId val="836383919"/>
        <c:scaling>
          <c:orientation val="minMax"/>
        </c:scaling>
        <c:delete val="1"/>
        <c:axPos val="l"/>
        <c:numFmt formatCode="0%" sourceLinked="1"/>
        <c:majorTickMark val="none"/>
        <c:minorTickMark val="none"/>
        <c:tickLblPos val="nextTo"/>
        <c:crossAx val="83638100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0" baseline="0" dirty="0">
                <a:solidFill>
                  <a:srgbClr val="C4925D"/>
                </a:solidFill>
                <a:effectLst/>
              </a:rPr>
              <a:t>Visiting habits (vs May)</a:t>
            </a:r>
            <a:endParaRPr lang="en-GB" sz="1600" b="0" i="0" u="none" strike="noStrike" kern="1200" spc="0" baseline="0" dirty="0">
              <a:solidFill>
                <a:srgbClr val="C4925D"/>
              </a:solidFill>
              <a:effectLst/>
            </a:endParaRPr>
          </a:p>
        </c:rich>
      </c:tx>
      <c:layout>
        <c:manualLayout>
          <c:xMode val="edge"/>
          <c:yMode val="edge"/>
          <c:x val="0.40182182106958814"/>
          <c:y val="7.614490449825810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982343845919408"/>
          <c:y val="0.22643610910964232"/>
          <c:w val="0.74868134842519685"/>
          <c:h val="0.77356386727584481"/>
        </c:manualLayout>
      </c:layout>
      <c:barChart>
        <c:barDir val="bar"/>
        <c:grouping val="clustered"/>
        <c:varyColors val="0"/>
        <c:ser>
          <c:idx val="0"/>
          <c:order val="0"/>
          <c:tx>
            <c:strRef>
              <c:f>Sheet1!$B$1</c:f>
              <c:strCache>
                <c:ptCount val="1"/>
                <c:pt idx="0">
                  <c:v>Column2</c:v>
                </c:pt>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0-EE24-490B-844C-37BFAE8F940F}"/>
              </c:ext>
            </c:extLst>
          </c:dPt>
          <c:dPt>
            <c:idx val="1"/>
            <c:invertIfNegative val="0"/>
            <c:bubble3D val="0"/>
            <c:extLst>
              <c:ext xmlns:c16="http://schemas.microsoft.com/office/drawing/2014/chart" uri="{C3380CC4-5D6E-409C-BE32-E72D297353CC}">
                <c16:uniqueId val="{00000001-EE24-490B-844C-37BFAE8F940F}"/>
              </c:ext>
            </c:extLst>
          </c:dPt>
          <c:dPt>
            <c:idx val="2"/>
            <c:invertIfNegative val="0"/>
            <c:bubble3D val="0"/>
            <c:extLst>
              <c:ext xmlns:c16="http://schemas.microsoft.com/office/drawing/2014/chart" uri="{C3380CC4-5D6E-409C-BE32-E72D297353CC}">
                <c16:uniqueId val="{00000002-EE24-490B-844C-37BFAE8F940F}"/>
              </c:ext>
            </c:extLst>
          </c:dPt>
          <c:dPt>
            <c:idx val="3"/>
            <c:invertIfNegative val="0"/>
            <c:bubble3D val="0"/>
            <c:extLst>
              <c:ext xmlns:c16="http://schemas.microsoft.com/office/drawing/2014/chart" uri="{C3380CC4-5D6E-409C-BE32-E72D297353CC}">
                <c16:uniqueId val="{00000003-EE24-490B-844C-37BFAE8F940F}"/>
              </c:ext>
            </c:extLst>
          </c:dPt>
          <c:dLbls>
            <c:dLbl>
              <c:idx val="0"/>
              <c:layout>
                <c:manualLayout>
                  <c:x val="-3.7008590288960704E-2"/>
                  <c:y val="5.54946982802127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24-490B-844C-37BFAE8F940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Everyday / almost everyday</c:v>
                </c:pt>
                <c:pt idx="1">
                  <c:v>3-5 times a week</c:v>
                </c:pt>
                <c:pt idx="2">
                  <c:v>Once or twice a week</c:v>
                </c:pt>
                <c:pt idx="3">
                  <c:v>Once or twice a month</c:v>
                </c:pt>
              </c:strCache>
            </c:strRef>
          </c:cat>
          <c:val>
            <c:numRef>
              <c:f>Sheet1!$B$2:$B$5</c:f>
              <c:numCache>
                <c:formatCode>0%</c:formatCode>
                <c:ptCount val="4"/>
                <c:pt idx="0">
                  <c:v>2.6499999999999999E-2</c:v>
                </c:pt>
                <c:pt idx="1">
                  <c:v>0.12709999999999999</c:v>
                </c:pt>
                <c:pt idx="2">
                  <c:v>0.27010000000000001</c:v>
                </c:pt>
                <c:pt idx="3">
                  <c:v>0.57630000000000003</c:v>
                </c:pt>
              </c:numCache>
            </c:numRef>
          </c:val>
          <c:extLst>
            <c:ext xmlns:c16="http://schemas.microsoft.com/office/drawing/2014/chart" uri="{C3380CC4-5D6E-409C-BE32-E72D297353CC}">
              <c16:uniqueId val="{00000004-EE24-490B-844C-37BFAE8F940F}"/>
            </c:ext>
          </c:extLst>
        </c:ser>
        <c:dLbls>
          <c:dLblPos val="outEnd"/>
          <c:showLegendKey val="0"/>
          <c:showVal val="1"/>
          <c:showCatName val="0"/>
          <c:showSerName val="0"/>
          <c:showPercent val="0"/>
          <c:showBubbleSize val="0"/>
        </c:dLbls>
        <c:gapWidth val="42"/>
        <c:axId val="506205119"/>
        <c:axId val="506204703"/>
      </c:barChart>
      <c:catAx>
        <c:axId val="506205119"/>
        <c:scaling>
          <c:orientation val="maxMin"/>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6204703"/>
        <c:crosses val="autoZero"/>
        <c:auto val="1"/>
        <c:lblAlgn val="ctr"/>
        <c:lblOffset val="100"/>
        <c:noMultiLvlLbl val="0"/>
      </c:catAx>
      <c:valAx>
        <c:axId val="506204703"/>
        <c:scaling>
          <c:orientation val="minMax"/>
        </c:scaling>
        <c:delete val="1"/>
        <c:axPos val="t"/>
        <c:numFmt formatCode="0%" sourceLinked="1"/>
        <c:majorTickMark val="none"/>
        <c:minorTickMark val="none"/>
        <c:tickLblPos val="nextTo"/>
        <c:crossAx val="506205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Going out more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18-34</c:v>
                </c:pt>
                <c:pt idx="1">
                  <c:v>35-54</c:v>
                </c:pt>
                <c:pt idx="2">
                  <c:v>55+</c:v>
                </c:pt>
              </c:strCache>
            </c:strRef>
          </c:cat>
          <c:val>
            <c:numRef>
              <c:f>Sheet1!$B$2:$B$4</c:f>
              <c:numCache>
                <c:formatCode>0%</c:formatCode>
                <c:ptCount val="3"/>
                <c:pt idx="0">
                  <c:v>0.55000000000000004</c:v>
                </c:pt>
                <c:pt idx="1">
                  <c:v>0.31</c:v>
                </c:pt>
                <c:pt idx="2">
                  <c:v>0.15</c:v>
                </c:pt>
              </c:numCache>
            </c:numRef>
          </c:val>
          <c:extLst>
            <c:ext xmlns:c16="http://schemas.microsoft.com/office/drawing/2014/chart" uri="{C3380CC4-5D6E-409C-BE32-E72D297353CC}">
              <c16:uniqueId val="{00000000-A666-484B-9900-303C43ABC3C1}"/>
            </c:ext>
          </c:extLst>
        </c:ser>
        <c:ser>
          <c:idx val="1"/>
          <c:order val="1"/>
          <c:tx>
            <c:strRef>
              <c:f>Sheet1!$C$1</c:f>
              <c:strCache>
                <c:ptCount val="1"/>
                <c:pt idx="0">
                  <c:v>Going out less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18-34</c:v>
                </c:pt>
                <c:pt idx="1">
                  <c:v>35-54</c:v>
                </c:pt>
                <c:pt idx="2">
                  <c:v>55+</c:v>
                </c:pt>
              </c:strCache>
            </c:strRef>
          </c:cat>
          <c:val>
            <c:numRef>
              <c:f>Sheet1!$C$2:$C$4</c:f>
              <c:numCache>
                <c:formatCode>0%</c:formatCode>
                <c:ptCount val="3"/>
                <c:pt idx="0">
                  <c:v>0.16</c:v>
                </c:pt>
                <c:pt idx="1">
                  <c:v>0.34</c:v>
                </c:pt>
                <c:pt idx="2">
                  <c:v>0.51</c:v>
                </c:pt>
              </c:numCache>
            </c:numRef>
          </c:val>
          <c:extLst>
            <c:ext xmlns:c16="http://schemas.microsoft.com/office/drawing/2014/chart" uri="{C3380CC4-5D6E-409C-BE32-E72D297353CC}">
              <c16:uniqueId val="{00000001-A666-484B-9900-303C43ABC3C1}"/>
            </c:ext>
          </c:extLst>
        </c:ser>
        <c:dLbls>
          <c:dLblPos val="outEnd"/>
          <c:showLegendKey val="0"/>
          <c:showVal val="1"/>
          <c:showCatName val="0"/>
          <c:showSerName val="0"/>
          <c:showPercent val="0"/>
          <c:showBubbleSize val="0"/>
        </c:dLbls>
        <c:gapWidth val="69"/>
        <c:overlap val="-27"/>
        <c:axId val="1444703376"/>
        <c:axId val="1444692336"/>
      </c:barChart>
      <c:catAx>
        <c:axId val="1444703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444692336"/>
        <c:crosses val="autoZero"/>
        <c:auto val="1"/>
        <c:lblAlgn val="ctr"/>
        <c:lblOffset val="100"/>
        <c:noMultiLvlLbl val="0"/>
      </c:catAx>
      <c:valAx>
        <c:axId val="1444692336"/>
        <c:scaling>
          <c:orientation val="minMax"/>
        </c:scaling>
        <c:delete val="1"/>
        <c:axPos val="l"/>
        <c:numFmt formatCode="0%" sourceLinked="1"/>
        <c:majorTickMark val="none"/>
        <c:minorTickMark val="none"/>
        <c:tickLblPos val="nextTo"/>
        <c:crossAx val="1444703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0" baseline="0" dirty="0">
                <a:solidFill>
                  <a:srgbClr val="C4925D"/>
                </a:solidFill>
              </a:rPr>
              <a:t>Reasons for going out to the on premise more frequently than usual (vs May)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29476629804134"/>
          <c:y val="0.10073930853272355"/>
          <c:w val="0.60739430806920591"/>
          <c:h val="0.87040307704384001"/>
        </c:manualLayout>
      </c:layout>
      <c:barChart>
        <c:barDir val="bar"/>
        <c:grouping val="clustered"/>
        <c:varyColors val="0"/>
        <c:ser>
          <c:idx val="0"/>
          <c:order val="0"/>
          <c:tx>
            <c:strRef>
              <c:f>Sheet1!$B$1</c:f>
              <c:strCache>
                <c:ptCount val="1"/>
                <c:pt idx="0">
                  <c:v>Series 1</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been able to save money recently</c:v>
                </c:pt>
                <c:pt idx="1">
                  <c:v>I feel safe in hospitality venues now</c:v>
                </c:pt>
                <c:pt idx="2">
                  <c:v>I want to support the hospitality sector</c:v>
                </c:pt>
                <c:pt idx="3">
                  <c:v>I am visiting while I have enough disposable income</c:v>
                </c:pt>
                <c:pt idx="4">
                  <c:v>To make up for missed occasions previously</c:v>
                </c:pt>
                <c:pt idx="5">
                  <c:v>There are new places that I have wanted to try</c:v>
                </c:pt>
                <c:pt idx="6">
                  <c:v>There have been more events than usual</c:v>
                </c:pt>
                <c:pt idx="7">
                  <c:v>I want to support local businesses</c:v>
                </c:pt>
                <c:pt idx="8">
                  <c:v>I have been treating myself</c:v>
                </c:pt>
                <c:pt idx="9">
                  <c:v>The time of year (e.g. Spring/Summer)</c:v>
                </c:pt>
              </c:strCache>
            </c:strRef>
          </c:cat>
          <c:val>
            <c:numRef>
              <c:f>Sheet1!$B$2:$B$11</c:f>
              <c:numCache>
                <c:formatCode>0%</c:formatCode>
                <c:ptCount val="10"/>
                <c:pt idx="0">
                  <c:v>0.1351</c:v>
                </c:pt>
                <c:pt idx="1">
                  <c:v>0.14050000000000001</c:v>
                </c:pt>
                <c:pt idx="2">
                  <c:v>0.15140000000000001</c:v>
                </c:pt>
                <c:pt idx="3">
                  <c:v>0.15679999999999999</c:v>
                </c:pt>
                <c:pt idx="4">
                  <c:v>0.1784</c:v>
                </c:pt>
                <c:pt idx="5">
                  <c:v>0.2</c:v>
                </c:pt>
                <c:pt idx="6">
                  <c:v>0.2162</c:v>
                </c:pt>
                <c:pt idx="7">
                  <c:v>0.22700000000000001</c:v>
                </c:pt>
                <c:pt idx="8">
                  <c:v>0.39460000000000001</c:v>
                </c:pt>
                <c:pt idx="9">
                  <c:v>0.4</c:v>
                </c:pt>
              </c:numCache>
            </c:numRef>
          </c:val>
          <c:extLst>
            <c:ext xmlns:c16="http://schemas.microsoft.com/office/drawing/2014/chart" uri="{C3380CC4-5D6E-409C-BE32-E72D297353CC}">
              <c16:uniqueId val="{00000000-A8E7-43E9-AA86-3C9F8F890BD0}"/>
            </c:ext>
          </c:extLst>
        </c:ser>
        <c:dLbls>
          <c:dLblPos val="outEnd"/>
          <c:showLegendKey val="0"/>
          <c:showVal val="1"/>
          <c:showCatName val="0"/>
          <c:showSerName val="0"/>
          <c:showPercent val="0"/>
          <c:showBubbleSize val="0"/>
        </c:dLbls>
        <c:gapWidth val="63"/>
        <c:axId val="723694824"/>
        <c:axId val="723689576"/>
      </c:barChart>
      <c:catAx>
        <c:axId val="723694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3689576"/>
        <c:crosses val="autoZero"/>
        <c:auto val="1"/>
        <c:lblAlgn val="ctr"/>
        <c:lblOffset val="100"/>
        <c:noMultiLvlLbl val="0"/>
      </c:catAx>
      <c:valAx>
        <c:axId val="723689576"/>
        <c:scaling>
          <c:orientation val="minMax"/>
        </c:scaling>
        <c:delete val="1"/>
        <c:axPos val="b"/>
        <c:numFmt formatCode="0%" sourceLinked="1"/>
        <c:majorTickMark val="none"/>
        <c:minorTickMark val="none"/>
        <c:tickLblPos val="nextTo"/>
        <c:crossAx val="723694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0" baseline="0" dirty="0">
                <a:solidFill>
                  <a:srgbClr val="C4925D"/>
                </a:solidFill>
              </a:rPr>
              <a:t>Reasons for going out to the on premise less frequently than usual (vs May)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7566595244485951"/>
          <c:y val="0.10441678492158039"/>
          <c:w val="0.57132557816046958"/>
          <c:h val="0.86414026855247317"/>
        </c:manualLayout>
      </c:layout>
      <c:barChart>
        <c:barDir val="bar"/>
        <c:grouping val="clustered"/>
        <c:varyColors val="0"/>
        <c:ser>
          <c:idx val="0"/>
          <c:order val="0"/>
          <c:tx>
            <c:strRef>
              <c:f>Sheet1!$B$1</c:f>
              <c:strCache>
                <c:ptCount val="1"/>
                <c:pt idx="0">
                  <c:v>Series 1</c:v>
                </c:pt>
              </c:strCache>
            </c:strRef>
          </c:tx>
          <c:spPr>
            <a:solidFill>
              <a:srgbClr val="EE5E99"/>
            </a:solidFill>
            <a:ln>
              <a:noFill/>
            </a:ln>
            <a:effectLst/>
          </c:spPr>
          <c:invertIfNegative val="0"/>
          <c:dPt>
            <c:idx val="0"/>
            <c:invertIfNegative val="0"/>
            <c:bubble3D val="0"/>
            <c:spPr>
              <a:solidFill>
                <a:srgbClr val="EE5E99"/>
              </a:solidFill>
              <a:ln>
                <a:noFill/>
              </a:ln>
              <a:effectLst/>
            </c:spPr>
            <c:extLst>
              <c:ext xmlns:c16="http://schemas.microsoft.com/office/drawing/2014/chart" uri="{C3380CC4-5D6E-409C-BE32-E72D297353CC}">
                <c16:uniqueId val="{00000001-1C21-4459-83ED-6884C5143A89}"/>
              </c:ext>
            </c:extLst>
          </c:dPt>
          <c:dPt>
            <c:idx val="1"/>
            <c:invertIfNegative val="0"/>
            <c:bubble3D val="0"/>
            <c:spPr>
              <a:solidFill>
                <a:srgbClr val="EE5E99"/>
              </a:solidFill>
              <a:ln>
                <a:noFill/>
              </a:ln>
              <a:effectLst/>
            </c:spPr>
            <c:extLst>
              <c:ext xmlns:c16="http://schemas.microsoft.com/office/drawing/2014/chart" uri="{C3380CC4-5D6E-409C-BE32-E72D297353CC}">
                <c16:uniqueId val="{00000003-7D91-4565-9E62-FA1D1186CB9C}"/>
              </c:ext>
            </c:extLst>
          </c:dPt>
          <c:dPt>
            <c:idx val="4"/>
            <c:invertIfNegative val="0"/>
            <c:bubble3D val="0"/>
            <c:spPr>
              <a:solidFill>
                <a:srgbClr val="EE5E99"/>
              </a:solidFill>
              <a:ln>
                <a:noFill/>
              </a:ln>
              <a:effectLst/>
            </c:spPr>
            <c:extLst>
              <c:ext xmlns:c16="http://schemas.microsoft.com/office/drawing/2014/chart" uri="{C3380CC4-5D6E-409C-BE32-E72D297353CC}">
                <c16:uniqueId val="{00000005-7D91-4565-9E62-FA1D1186CB9C}"/>
              </c:ext>
            </c:extLst>
          </c:dPt>
          <c:dPt>
            <c:idx val="5"/>
            <c:invertIfNegative val="0"/>
            <c:bubble3D val="0"/>
            <c:spPr>
              <a:solidFill>
                <a:srgbClr val="EE5E99"/>
              </a:solidFill>
              <a:ln>
                <a:noFill/>
              </a:ln>
              <a:effectLst/>
            </c:spPr>
            <c:extLst>
              <c:ext xmlns:c16="http://schemas.microsoft.com/office/drawing/2014/chart" uri="{C3380CC4-5D6E-409C-BE32-E72D297353CC}">
                <c16:uniqueId val="{00000005-1C21-4459-83ED-6884C5143A89}"/>
              </c:ext>
            </c:extLst>
          </c:dPt>
          <c:dPt>
            <c:idx val="6"/>
            <c:invertIfNegative val="0"/>
            <c:bubble3D val="0"/>
            <c:spPr>
              <a:solidFill>
                <a:srgbClr val="EE5E99"/>
              </a:solidFill>
              <a:ln>
                <a:noFill/>
              </a:ln>
              <a:effectLst/>
            </c:spPr>
            <c:extLst>
              <c:ext xmlns:c16="http://schemas.microsoft.com/office/drawing/2014/chart" uri="{C3380CC4-5D6E-409C-BE32-E72D297353CC}">
                <c16:uniqueId val="{00000008-D9AB-498D-BE5A-B1018C3D325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8"/>
                <c:pt idx="0">
                  <c:v>The time of year (e.g. Spring/Summer)</c:v>
                </c:pt>
                <c:pt idx="1">
                  <c:v>The atmosphere isn't as good as usual when out</c:v>
                </c:pt>
                <c:pt idx="2">
                  <c:v>The weather</c:v>
                </c:pt>
                <c:pt idx="3">
                  <c:v>My friends / family aren't going out as much as usual</c:v>
                </c:pt>
                <c:pt idx="4">
                  <c:v>I am spending money on other things</c:v>
                </c:pt>
                <c:pt idx="5">
                  <c:v>I have less disposable income than usual</c:v>
                </c:pt>
                <c:pt idx="6">
                  <c:v>Cost of living increases</c:v>
                </c:pt>
                <c:pt idx="7">
                  <c:v>Price increases in eating and drinking out</c:v>
                </c:pt>
              </c:strCache>
            </c:strRef>
          </c:cat>
          <c:val>
            <c:numRef>
              <c:f>Sheet1!$B$2:$B$10</c:f>
              <c:numCache>
                <c:formatCode>0%</c:formatCode>
                <c:ptCount val="8"/>
                <c:pt idx="0">
                  <c:v>4.5900000000000003E-2</c:v>
                </c:pt>
                <c:pt idx="1">
                  <c:v>5.8099999999999999E-2</c:v>
                </c:pt>
                <c:pt idx="2">
                  <c:v>7.3400000000000007E-2</c:v>
                </c:pt>
                <c:pt idx="3">
                  <c:v>0.1774</c:v>
                </c:pt>
                <c:pt idx="4">
                  <c:v>0.2477</c:v>
                </c:pt>
                <c:pt idx="5">
                  <c:v>0.30580000000000002</c:v>
                </c:pt>
                <c:pt idx="6">
                  <c:v>0.52910000000000001</c:v>
                </c:pt>
                <c:pt idx="7">
                  <c:v>0.61470000000000002</c:v>
                </c:pt>
              </c:numCache>
            </c:numRef>
          </c:val>
          <c:extLst>
            <c:ext xmlns:c16="http://schemas.microsoft.com/office/drawing/2014/chart" uri="{C3380CC4-5D6E-409C-BE32-E72D297353CC}">
              <c16:uniqueId val="{0000000A-85E4-42A1-A944-D9426E508B56}"/>
            </c:ext>
          </c:extLst>
        </c:ser>
        <c:dLbls>
          <c:dLblPos val="outEnd"/>
          <c:showLegendKey val="0"/>
          <c:showVal val="1"/>
          <c:showCatName val="0"/>
          <c:showSerName val="0"/>
          <c:showPercent val="0"/>
          <c:showBubbleSize val="0"/>
        </c:dLbls>
        <c:gapWidth val="77"/>
        <c:axId val="723694824"/>
        <c:axId val="723689576"/>
      </c:barChart>
      <c:catAx>
        <c:axId val="723694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3689576"/>
        <c:crosses val="autoZero"/>
        <c:auto val="1"/>
        <c:lblAlgn val="ctr"/>
        <c:lblOffset val="100"/>
        <c:noMultiLvlLbl val="0"/>
      </c:catAx>
      <c:valAx>
        <c:axId val="723689576"/>
        <c:scaling>
          <c:orientation val="minMax"/>
        </c:scaling>
        <c:delete val="1"/>
        <c:axPos val="b"/>
        <c:numFmt formatCode="0%" sourceLinked="1"/>
        <c:majorTickMark val="none"/>
        <c:minorTickMark val="none"/>
        <c:tickLblPos val="nextTo"/>
        <c:crossAx val="723694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0" baseline="0" dirty="0">
                <a:solidFill>
                  <a:srgbClr val="C4925D"/>
                </a:solidFill>
              </a:rPr>
              <a:t>Change in on premise behaviours</a:t>
            </a:r>
          </a:p>
        </c:rich>
      </c:tx>
      <c:layout>
        <c:manualLayout>
          <c:xMode val="edge"/>
          <c:yMode val="edge"/>
          <c:x val="0.41449833201064323"/>
          <c:y val="5.866835434426145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2357747181922225"/>
          <c:y val="0.10893646704377638"/>
          <c:w val="0.66093901498730923"/>
          <c:h val="0.79440437446704504"/>
        </c:manualLayout>
      </c:layout>
      <c:barChart>
        <c:barDir val="bar"/>
        <c:grouping val="percentStacked"/>
        <c:varyColors val="0"/>
        <c:ser>
          <c:idx val="0"/>
          <c:order val="0"/>
          <c:tx>
            <c:strRef>
              <c:f>Sheet1!$B$1</c:f>
              <c:strCache>
                <c:ptCount val="1"/>
                <c:pt idx="0">
                  <c:v>Increased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How much I spend on eating and drinking out overall</c:v>
                </c:pt>
                <c:pt idx="1">
                  <c:v>How much I spend when out per visit</c:v>
                </c:pt>
              </c:strCache>
            </c:strRef>
          </c:cat>
          <c:val>
            <c:numRef>
              <c:f>Sheet1!$B$2:$B$3</c:f>
              <c:numCache>
                <c:formatCode>0%</c:formatCode>
                <c:ptCount val="2"/>
                <c:pt idx="0">
                  <c:v>0.3</c:v>
                </c:pt>
                <c:pt idx="1">
                  <c:v>0.28999999999999998</c:v>
                </c:pt>
              </c:numCache>
            </c:numRef>
          </c:val>
          <c:extLst>
            <c:ext xmlns:c16="http://schemas.microsoft.com/office/drawing/2014/chart" uri="{C3380CC4-5D6E-409C-BE32-E72D297353CC}">
              <c16:uniqueId val="{00000000-ADAD-4ACC-962E-EC49C8650645}"/>
            </c:ext>
          </c:extLst>
        </c:ser>
        <c:ser>
          <c:idx val="1"/>
          <c:order val="1"/>
          <c:tx>
            <c:strRef>
              <c:f>Sheet1!$C$1</c:f>
              <c:strCache>
                <c:ptCount val="1"/>
                <c:pt idx="0">
                  <c:v>Stayed the same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How much I spend on eating and drinking out overall</c:v>
                </c:pt>
                <c:pt idx="1">
                  <c:v>How much I spend when out per visit</c:v>
                </c:pt>
              </c:strCache>
            </c:strRef>
          </c:cat>
          <c:val>
            <c:numRef>
              <c:f>Sheet1!$C$2:$C$3</c:f>
              <c:numCache>
                <c:formatCode>0%</c:formatCode>
                <c:ptCount val="2"/>
                <c:pt idx="0">
                  <c:v>0.47</c:v>
                </c:pt>
                <c:pt idx="1">
                  <c:v>0.51</c:v>
                </c:pt>
              </c:numCache>
            </c:numRef>
          </c:val>
          <c:extLst>
            <c:ext xmlns:c16="http://schemas.microsoft.com/office/drawing/2014/chart" uri="{C3380CC4-5D6E-409C-BE32-E72D297353CC}">
              <c16:uniqueId val="{00000001-ADAD-4ACC-962E-EC49C8650645}"/>
            </c:ext>
          </c:extLst>
        </c:ser>
        <c:ser>
          <c:idx val="2"/>
          <c:order val="2"/>
          <c:tx>
            <c:strRef>
              <c:f>Sheet1!$D$1</c:f>
              <c:strCache>
                <c:ptCount val="1"/>
                <c:pt idx="0">
                  <c:v>Decreased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How much I spend on eating and drinking out overall</c:v>
                </c:pt>
                <c:pt idx="1">
                  <c:v>How much I spend when out per visit</c:v>
                </c:pt>
              </c:strCache>
            </c:strRef>
          </c:cat>
          <c:val>
            <c:numRef>
              <c:f>Sheet1!$D$2:$D$3</c:f>
              <c:numCache>
                <c:formatCode>0%</c:formatCode>
                <c:ptCount val="2"/>
                <c:pt idx="0">
                  <c:v>0.23</c:v>
                </c:pt>
                <c:pt idx="1">
                  <c:v>0.2</c:v>
                </c:pt>
              </c:numCache>
            </c:numRef>
          </c:val>
          <c:extLst>
            <c:ext xmlns:c16="http://schemas.microsoft.com/office/drawing/2014/chart" uri="{C3380CC4-5D6E-409C-BE32-E72D297353CC}">
              <c16:uniqueId val="{00000002-ADAD-4ACC-962E-EC49C8650645}"/>
            </c:ext>
          </c:extLst>
        </c:ser>
        <c:dLbls>
          <c:showLegendKey val="0"/>
          <c:showVal val="1"/>
          <c:showCatName val="0"/>
          <c:showSerName val="0"/>
          <c:showPercent val="0"/>
          <c:showBubbleSize val="0"/>
        </c:dLbls>
        <c:gapWidth val="95"/>
        <c:overlap val="100"/>
        <c:axId val="1228528496"/>
        <c:axId val="1228524888"/>
      </c:barChart>
      <c:catAx>
        <c:axId val="1228528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8524888"/>
        <c:crosses val="autoZero"/>
        <c:auto val="1"/>
        <c:lblAlgn val="ctr"/>
        <c:lblOffset val="100"/>
        <c:noMultiLvlLbl val="0"/>
      </c:catAx>
      <c:valAx>
        <c:axId val="1228524888"/>
        <c:scaling>
          <c:orientation val="minMax"/>
        </c:scaling>
        <c:delete val="1"/>
        <c:axPos val="b"/>
        <c:numFmt formatCode="0%" sourceLinked="1"/>
        <c:majorTickMark val="none"/>
        <c:minorTickMark val="none"/>
        <c:tickLblPos val="nextTo"/>
        <c:crossAx val="1228528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0" baseline="0" dirty="0">
                <a:solidFill>
                  <a:srgbClr val="C4925D"/>
                </a:solidFill>
              </a:rPr>
              <a:t>Reasons for increased spend per visit (vs May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5174729915743452"/>
          <c:y val="0.10761455449664661"/>
          <c:w val="0.60441802935553723"/>
          <c:h val="0.85997955707274465"/>
        </c:manualLayout>
      </c:layout>
      <c:barChart>
        <c:barDir val="bar"/>
        <c:grouping val="clustered"/>
        <c:varyColors val="0"/>
        <c:ser>
          <c:idx val="0"/>
          <c:order val="0"/>
          <c:tx>
            <c:strRef>
              <c:f>Sheet1!$B$1</c:f>
              <c:strCache>
                <c:ptCount val="1"/>
                <c:pt idx="0">
                  <c:v>Series 1</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am buying more premium drinks brands when out</c:v>
                </c:pt>
                <c:pt idx="1">
                  <c:v>I have more expendable income</c:v>
                </c:pt>
                <c:pt idx="2">
                  <c:v>I have been having more drinks during visits</c:v>
                </c:pt>
                <c:pt idx="3">
                  <c:v>I have been celebrating more special occasions</c:v>
                </c:pt>
                <c:pt idx="4">
                  <c:v>I am going out less often so treating myself when I do</c:v>
                </c:pt>
                <c:pt idx="5">
                  <c:v>I am buying higher quality food when out</c:v>
                </c:pt>
                <c:pt idx="6">
                  <c:v>I have been treating myself more</c:v>
                </c:pt>
                <c:pt idx="7">
                  <c:v>The price of drinks is more expensive</c:v>
                </c:pt>
                <c:pt idx="8">
                  <c:v>The price of food is more expensive</c:v>
                </c:pt>
              </c:strCache>
            </c:strRef>
          </c:cat>
          <c:val>
            <c:numRef>
              <c:f>Sheet1!$B$2:$B$10</c:f>
              <c:numCache>
                <c:formatCode>0%</c:formatCode>
                <c:ptCount val="9"/>
                <c:pt idx="0">
                  <c:v>8.5000000000000006E-2</c:v>
                </c:pt>
                <c:pt idx="1">
                  <c:v>9.8599999999999993E-2</c:v>
                </c:pt>
                <c:pt idx="2">
                  <c:v>9.8599999999999993E-2</c:v>
                </c:pt>
                <c:pt idx="3">
                  <c:v>0.12239999999999999</c:v>
                </c:pt>
                <c:pt idx="4">
                  <c:v>0.12239999999999999</c:v>
                </c:pt>
                <c:pt idx="5">
                  <c:v>0.1293</c:v>
                </c:pt>
                <c:pt idx="6">
                  <c:v>0.2177</c:v>
                </c:pt>
                <c:pt idx="7">
                  <c:v>0.61899999999999999</c:v>
                </c:pt>
                <c:pt idx="8">
                  <c:v>0.72789999999999999</c:v>
                </c:pt>
              </c:numCache>
            </c:numRef>
          </c:val>
          <c:extLst>
            <c:ext xmlns:c16="http://schemas.microsoft.com/office/drawing/2014/chart" uri="{C3380CC4-5D6E-409C-BE32-E72D297353CC}">
              <c16:uniqueId val="{00000000-14D8-4EDD-8050-EB473DF2C276}"/>
            </c:ext>
          </c:extLst>
        </c:ser>
        <c:dLbls>
          <c:dLblPos val="outEnd"/>
          <c:showLegendKey val="0"/>
          <c:showVal val="1"/>
          <c:showCatName val="0"/>
          <c:showSerName val="0"/>
          <c:showPercent val="0"/>
          <c:showBubbleSize val="0"/>
        </c:dLbls>
        <c:gapWidth val="91"/>
        <c:axId val="723694824"/>
        <c:axId val="723689576"/>
      </c:barChart>
      <c:catAx>
        <c:axId val="723694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3689576"/>
        <c:crosses val="autoZero"/>
        <c:auto val="1"/>
        <c:lblAlgn val="ctr"/>
        <c:lblOffset val="100"/>
        <c:noMultiLvlLbl val="0"/>
      </c:catAx>
      <c:valAx>
        <c:axId val="723689576"/>
        <c:scaling>
          <c:orientation val="minMax"/>
        </c:scaling>
        <c:delete val="1"/>
        <c:axPos val="b"/>
        <c:numFmt formatCode="0%" sourceLinked="1"/>
        <c:majorTickMark val="none"/>
        <c:minorTickMark val="none"/>
        <c:tickLblPos val="nextTo"/>
        <c:crossAx val="723694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0" baseline="0" dirty="0">
                <a:solidFill>
                  <a:srgbClr val="C4925D"/>
                </a:solidFill>
              </a:rPr>
              <a:t>Reasons for decreased spend per visit (vs May)</a:t>
            </a:r>
          </a:p>
        </c:rich>
      </c:tx>
      <c:layout>
        <c:manualLayout>
          <c:xMode val="edge"/>
          <c:yMode val="edge"/>
          <c:x val="0.26998718387626292"/>
          <c:y val="8.0688354256183616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1887341005451242"/>
          <c:y val="0.10632035479156461"/>
          <c:w val="0.6042035130224106"/>
          <c:h val="0.86409391531450142"/>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 am opting for non-alcoholic options instead of alcohol</c:v>
                </c:pt>
                <c:pt idx="1">
                  <c:v>I am choosing cheaper drink options</c:v>
                </c:pt>
                <c:pt idx="2">
                  <c:v>I am no longer choosing additional food items (e.g. starters / desserts / sides)</c:v>
                </c:pt>
                <c:pt idx="3">
                  <c:v>I am drinking fewer drinks when out</c:v>
                </c:pt>
                <c:pt idx="4">
                  <c:v>I am choosing cheaper food options</c:v>
                </c:pt>
                <c:pt idx="5">
                  <c:v>I am watching what I spend</c:v>
                </c:pt>
                <c:pt idx="6">
                  <c:v>I am trying to save money</c:v>
                </c:pt>
              </c:strCache>
            </c:strRef>
          </c:cat>
          <c:val>
            <c:numRef>
              <c:f>Sheet1!$B$2:$B$8</c:f>
              <c:numCache>
                <c:formatCode>0%</c:formatCode>
                <c:ptCount val="7"/>
                <c:pt idx="0">
                  <c:v>0.17910000000000001</c:v>
                </c:pt>
                <c:pt idx="1">
                  <c:v>0.20399999999999999</c:v>
                </c:pt>
                <c:pt idx="2">
                  <c:v>0.33329999999999999</c:v>
                </c:pt>
                <c:pt idx="3">
                  <c:v>0.3483</c:v>
                </c:pt>
                <c:pt idx="4">
                  <c:v>0.4229</c:v>
                </c:pt>
                <c:pt idx="5">
                  <c:v>0.55220000000000002</c:v>
                </c:pt>
                <c:pt idx="6">
                  <c:v>0.58209999999999995</c:v>
                </c:pt>
              </c:numCache>
            </c:numRef>
          </c:val>
          <c:extLst>
            <c:ext xmlns:c16="http://schemas.microsoft.com/office/drawing/2014/chart" uri="{C3380CC4-5D6E-409C-BE32-E72D297353CC}">
              <c16:uniqueId val="{00000000-9E62-4A43-A5FE-96063EACBDAB}"/>
            </c:ext>
          </c:extLst>
        </c:ser>
        <c:dLbls>
          <c:dLblPos val="outEnd"/>
          <c:showLegendKey val="0"/>
          <c:showVal val="1"/>
          <c:showCatName val="0"/>
          <c:showSerName val="0"/>
          <c:showPercent val="0"/>
          <c:showBubbleSize val="0"/>
        </c:dLbls>
        <c:gapWidth val="91"/>
        <c:axId val="723694824"/>
        <c:axId val="723689576"/>
      </c:barChart>
      <c:catAx>
        <c:axId val="723694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3689576"/>
        <c:crosses val="autoZero"/>
        <c:auto val="1"/>
        <c:lblAlgn val="ctr"/>
        <c:lblOffset val="100"/>
        <c:noMultiLvlLbl val="0"/>
      </c:catAx>
      <c:valAx>
        <c:axId val="723689576"/>
        <c:scaling>
          <c:orientation val="minMax"/>
        </c:scaling>
        <c:delete val="1"/>
        <c:axPos val="b"/>
        <c:numFmt formatCode="0%" sourceLinked="1"/>
        <c:majorTickMark val="none"/>
        <c:minorTickMark val="none"/>
        <c:tickLblPos val="nextTo"/>
        <c:crossAx val="723694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0.0496</cdr:x>
      <cdr:y>0.75314</cdr:y>
    </cdr:from>
    <cdr:to>
      <cdr:x>0.12062</cdr:x>
      <cdr:y>0.81552</cdr:y>
    </cdr:to>
    <cdr:sp macro="" textlink="">
      <cdr:nvSpPr>
        <cdr:cNvPr id="5" name="TextBox 1">
          <a:extLst xmlns:a="http://schemas.openxmlformats.org/drawingml/2006/main">
            <a:ext uri="{FF2B5EF4-FFF2-40B4-BE49-F238E27FC236}">
              <a16:creationId xmlns:a16="http://schemas.microsoft.com/office/drawing/2014/main" id="{07FD844B-E20F-D67A-DA1C-DDB6283F19A3}"/>
            </a:ext>
          </a:extLst>
        </cdr:cNvPr>
        <cdr:cNvSpPr txBox="1"/>
      </cdr:nvSpPr>
      <cdr:spPr>
        <a:xfrm xmlns:a="http://schemas.openxmlformats.org/drawingml/2006/main">
          <a:off x="382028" y="3153821"/>
          <a:ext cx="546994" cy="2612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accent4"/>
              </a:solidFill>
            </a:rPr>
            <a:t>+1pp</a:t>
          </a:r>
        </a:p>
      </cdr:txBody>
    </cdr:sp>
  </cdr:relSizeAnchor>
  <cdr:relSizeAnchor xmlns:cdr="http://schemas.openxmlformats.org/drawingml/2006/chartDrawing">
    <cdr:from>
      <cdr:x>0.32846</cdr:x>
      <cdr:y>0.68028</cdr:y>
    </cdr:from>
    <cdr:to>
      <cdr:x>0.39948</cdr:x>
      <cdr:y>0.74266</cdr:y>
    </cdr:to>
    <cdr:sp macro="" textlink="">
      <cdr:nvSpPr>
        <cdr:cNvPr id="8" name="TextBox 1">
          <a:extLst xmlns:a="http://schemas.openxmlformats.org/drawingml/2006/main">
            <a:ext uri="{FF2B5EF4-FFF2-40B4-BE49-F238E27FC236}">
              <a16:creationId xmlns:a16="http://schemas.microsoft.com/office/drawing/2014/main" id="{F5802AB2-63D6-478D-4B57-1A2CECD6C212}"/>
            </a:ext>
          </a:extLst>
        </cdr:cNvPr>
        <cdr:cNvSpPr txBox="1"/>
      </cdr:nvSpPr>
      <cdr:spPr>
        <a:xfrm xmlns:a="http://schemas.openxmlformats.org/drawingml/2006/main">
          <a:off x="2529794" y="2848680"/>
          <a:ext cx="546994" cy="261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accent3"/>
              </a:solidFill>
            </a:rPr>
            <a:t>=0pp</a:t>
          </a:r>
        </a:p>
      </cdr:txBody>
    </cdr:sp>
  </cdr:relSizeAnchor>
  <cdr:relSizeAnchor xmlns:cdr="http://schemas.openxmlformats.org/drawingml/2006/chartDrawing">
    <cdr:from>
      <cdr:x>0.18898</cdr:x>
      <cdr:y>0.70042</cdr:y>
    </cdr:from>
    <cdr:to>
      <cdr:x>0.26</cdr:x>
      <cdr:y>0.7628</cdr:y>
    </cdr:to>
    <cdr:sp macro="" textlink="">
      <cdr:nvSpPr>
        <cdr:cNvPr id="6" name="TextBox 1">
          <a:extLst xmlns:a="http://schemas.openxmlformats.org/drawingml/2006/main">
            <a:ext uri="{FF2B5EF4-FFF2-40B4-BE49-F238E27FC236}">
              <a16:creationId xmlns:a16="http://schemas.microsoft.com/office/drawing/2014/main" id="{149C49A1-3AD3-6305-B29E-190F94AD9F7C}"/>
            </a:ext>
          </a:extLst>
        </cdr:cNvPr>
        <cdr:cNvSpPr txBox="1"/>
      </cdr:nvSpPr>
      <cdr:spPr>
        <a:xfrm xmlns:a="http://schemas.openxmlformats.org/drawingml/2006/main">
          <a:off x="1455536" y="2933019"/>
          <a:ext cx="546994" cy="2612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accent3"/>
              </a:solidFill>
            </a:rPr>
            <a:t>=0pp</a:t>
          </a:r>
        </a:p>
      </cdr:txBody>
    </cdr:sp>
  </cdr:relSizeAnchor>
  <cdr:relSizeAnchor xmlns:cdr="http://schemas.openxmlformats.org/drawingml/2006/chartDrawing">
    <cdr:from>
      <cdr:x>0.46449</cdr:x>
      <cdr:y>0.62858</cdr:y>
    </cdr:from>
    <cdr:to>
      <cdr:x>0.53551</cdr:x>
      <cdr:y>0.69096</cdr:y>
    </cdr:to>
    <cdr:sp macro="" textlink="">
      <cdr:nvSpPr>
        <cdr:cNvPr id="9" name="TextBox 1">
          <a:extLst xmlns:a="http://schemas.openxmlformats.org/drawingml/2006/main">
            <a:ext uri="{FF2B5EF4-FFF2-40B4-BE49-F238E27FC236}">
              <a16:creationId xmlns:a16="http://schemas.microsoft.com/office/drawing/2014/main" id="{A3121C1C-AA4E-1D07-C5E4-205BB7D8236F}"/>
            </a:ext>
          </a:extLst>
        </cdr:cNvPr>
        <cdr:cNvSpPr txBox="1"/>
      </cdr:nvSpPr>
      <cdr:spPr>
        <a:xfrm xmlns:a="http://schemas.openxmlformats.org/drawingml/2006/main">
          <a:off x="3577488" y="2632186"/>
          <a:ext cx="546994" cy="261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accent4"/>
              </a:solidFill>
            </a:rPr>
            <a:t>+1pp</a:t>
          </a:r>
        </a:p>
      </cdr:txBody>
    </cdr:sp>
  </cdr:relSizeAnchor>
  <cdr:relSizeAnchor xmlns:cdr="http://schemas.openxmlformats.org/drawingml/2006/chartDrawing">
    <cdr:from>
      <cdr:x>0.59977</cdr:x>
      <cdr:y>0.29123</cdr:y>
    </cdr:from>
    <cdr:to>
      <cdr:x>0.67079</cdr:x>
      <cdr:y>0.35361</cdr:y>
    </cdr:to>
    <cdr:sp macro="" textlink="">
      <cdr:nvSpPr>
        <cdr:cNvPr id="7" name="TextBox 1">
          <a:extLst xmlns:a="http://schemas.openxmlformats.org/drawingml/2006/main">
            <a:ext uri="{FF2B5EF4-FFF2-40B4-BE49-F238E27FC236}">
              <a16:creationId xmlns:a16="http://schemas.microsoft.com/office/drawing/2014/main" id="{CCD09C34-41B7-21B8-1508-218F8D270CBE}"/>
            </a:ext>
          </a:extLst>
        </cdr:cNvPr>
        <cdr:cNvSpPr txBox="1"/>
      </cdr:nvSpPr>
      <cdr:spPr>
        <a:xfrm xmlns:a="http://schemas.openxmlformats.org/drawingml/2006/main">
          <a:off x="4619416" y="1219536"/>
          <a:ext cx="546994" cy="261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accent4"/>
              </a:solidFill>
            </a:rPr>
            <a:t>+1pp</a:t>
          </a:r>
        </a:p>
      </cdr:txBody>
    </cdr:sp>
  </cdr:relSizeAnchor>
</c:userShapes>
</file>

<file path=ppt/drawings/drawing2.xml><?xml version="1.0" encoding="utf-8"?>
<c:userShapes xmlns:c="http://schemas.openxmlformats.org/drawingml/2006/chart">
  <cdr:relSizeAnchor xmlns:cdr="http://schemas.openxmlformats.org/drawingml/2006/chartDrawing">
    <cdr:from>
      <cdr:x>0.9188</cdr:x>
      <cdr:y>0.11729</cdr:y>
    </cdr:from>
    <cdr:to>
      <cdr:x>0.9841</cdr:x>
      <cdr:y>0.17315</cdr:y>
    </cdr:to>
    <cdr:sp macro="" textlink="">
      <cdr:nvSpPr>
        <cdr:cNvPr id="2" name="TextBox 1">
          <a:extLst xmlns:a="http://schemas.openxmlformats.org/drawingml/2006/main">
            <a:ext uri="{FF2B5EF4-FFF2-40B4-BE49-F238E27FC236}">
              <a16:creationId xmlns:a16="http://schemas.microsoft.com/office/drawing/2014/main" id="{984F295C-0B8C-512D-5A13-893826A7A775}"/>
            </a:ext>
          </a:extLst>
        </cdr:cNvPr>
        <cdr:cNvSpPr txBox="1"/>
      </cdr:nvSpPr>
      <cdr:spPr>
        <a:xfrm xmlns:a="http://schemas.openxmlformats.org/drawingml/2006/main">
          <a:off x="10349614" y="567781"/>
          <a:ext cx="735558" cy="27041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100" b="1" dirty="0">
              <a:solidFill>
                <a:schemeClr val="accent4"/>
              </a:solidFill>
            </a:rPr>
            <a:t>+3pp</a:t>
          </a:r>
        </a:p>
      </cdr:txBody>
    </cdr:sp>
  </cdr:relSizeAnchor>
  <cdr:relSizeAnchor xmlns:cdr="http://schemas.openxmlformats.org/drawingml/2006/chartDrawing">
    <cdr:from>
      <cdr:x>0.60241</cdr:x>
      <cdr:y>0.55425</cdr:y>
    </cdr:from>
    <cdr:to>
      <cdr:x>0.65133</cdr:x>
      <cdr:y>0.60829</cdr:y>
    </cdr:to>
    <cdr:sp macro="" textlink="">
      <cdr:nvSpPr>
        <cdr:cNvPr id="3" name="TextBox 1">
          <a:extLst xmlns:a="http://schemas.openxmlformats.org/drawingml/2006/main">
            <a:ext uri="{FF2B5EF4-FFF2-40B4-BE49-F238E27FC236}">
              <a16:creationId xmlns:a16="http://schemas.microsoft.com/office/drawing/2014/main" id="{984F295C-0B8C-512D-5A13-893826A7A775}"/>
            </a:ext>
          </a:extLst>
        </cdr:cNvPr>
        <cdr:cNvSpPr txBox="1"/>
      </cdr:nvSpPr>
      <cdr:spPr>
        <a:xfrm xmlns:a="http://schemas.openxmlformats.org/drawingml/2006/main">
          <a:off x="6785685" y="2683106"/>
          <a:ext cx="551048" cy="2616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100" b="1" dirty="0">
              <a:solidFill>
                <a:schemeClr val="accent5"/>
              </a:solidFill>
            </a:rPr>
            <a:t>-6pp</a:t>
          </a:r>
        </a:p>
      </cdr:txBody>
    </cdr:sp>
  </cdr:relSizeAnchor>
  <cdr:relSizeAnchor xmlns:cdr="http://schemas.openxmlformats.org/drawingml/2006/chartDrawing">
    <cdr:from>
      <cdr:x>0.68712</cdr:x>
      <cdr:y>0.29277</cdr:y>
    </cdr:from>
    <cdr:to>
      <cdr:x>0.75747</cdr:x>
      <cdr:y>0.34681</cdr:y>
    </cdr:to>
    <cdr:sp macro="" textlink="">
      <cdr:nvSpPr>
        <cdr:cNvPr id="6" name="TextBox 1">
          <a:extLst xmlns:a="http://schemas.openxmlformats.org/drawingml/2006/main">
            <a:ext uri="{FF2B5EF4-FFF2-40B4-BE49-F238E27FC236}">
              <a16:creationId xmlns:a16="http://schemas.microsoft.com/office/drawing/2014/main" id="{953F37F4-0341-FA2B-4396-2526E2A463BF}"/>
            </a:ext>
          </a:extLst>
        </cdr:cNvPr>
        <cdr:cNvSpPr txBox="1"/>
      </cdr:nvSpPr>
      <cdr:spPr>
        <a:xfrm xmlns:a="http://schemas.openxmlformats.org/drawingml/2006/main">
          <a:off x="7739891" y="1417302"/>
          <a:ext cx="792442" cy="26160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+12pp</a:t>
          </a:r>
          <a:endParaRPr lang="en-GB" sz="1100" b="1" dirty="0">
            <a:solidFill>
              <a:schemeClr val="accent4"/>
            </a:solidFill>
          </a:endParaRPr>
        </a:p>
      </cdr:txBody>
    </cdr:sp>
  </cdr:relSizeAnchor>
  <cdr:relSizeAnchor xmlns:cdr="http://schemas.openxmlformats.org/drawingml/2006/chartDrawing">
    <cdr:from>
      <cdr:x>0.92084</cdr:x>
      <cdr:y>0.20499</cdr:y>
    </cdr:from>
    <cdr:to>
      <cdr:x>0.97553</cdr:x>
      <cdr:y>0.25903</cdr:y>
    </cdr:to>
    <cdr:sp macro="" textlink="">
      <cdr:nvSpPr>
        <cdr:cNvPr id="7" name="TextBox 1">
          <a:extLst xmlns:a="http://schemas.openxmlformats.org/drawingml/2006/main">
            <a:ext uri="{FF2B5EF4-FFF2-40B4-BE49-F238E27FC236}">
              <a16:creationId xmlns:a16="http://schemas.microsoft.com/office/drawing/2014/main" id="{78081AD4-1AE5-514C-B98B-043D9E72EF2A}"/>
            </a:ext>
          </a:extLst>
        </cdr:cNvPr>
        <cdr:cNvSpPr txBox="1"/>
      </cdr:nvSpPr>
      <cdr:spPr>
        <a:xfrm xmlns:a="http://schemas.openxmlformats.org/drawingml/2006/main">
          <a:off x="10372604" y="992377"/>
          <a:ext cx="616043" cy="2616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+2pp</a:t>
          </a:r>
        </a:p>
      </cdr:txBody>
    </cdr:sp>
  </cdr:relSizeAnchor>
  <cdr:relSizeAnchor xmlns:cdr="http://schemas.openxmlformats.org/drawingml/2006/chartDrawing">
    <cdr:from>
      <cdr:x>0.66166</cdr:x>
      <cdr:y>0.37328</cdr:y>
    </cdr:from>
    <cdr:to>
      <cdr:x>0.71566</cdr:x>
      <cdr:y>0.42732</cdr:y>
    </cdr:to>
    <cdr:sp macro="" textlink="">
      <cdr:nvSpPr>
        <cdr:cNvPr id="9" name="TextBox 1">
          <a:extLst xmlns:a="http://schemas.openxmlformats.org/drawingml/2006/main">
            <a:ext uri="{FF2B5EF4-FFF2-40B4-BE49-F238E27FC236}">
              <a16:creationId xmlns:a16="http://schemas.microsoft.com/office/drawing/2014/main" id="{F9ADDF5F-86CE-CDE6-1491-79FD18131C12}"/>
            </a:ext>
          </a:extLst>
        </cdr:cNvPr>
        <cdr:cNvSpPr txBox="1"/>
      </cdr:nvSpPr>
      <cdr:spPr>
        <a:xfrm xmlns:a="http://schemas.openxmlformats.org/drawingml/2006/main">
          <a:off x="7453139" y="1807048"/>
          <a:ext cx="608271" cy="2616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-1pp</a:t>
          </a:r>
        </a:p>
      </cdr:txBody>
    </cdr:sp>
  </cdr:relSizeAnchor>
  <cdr:relSizeAnchor xmlns:cdr="http://schemas.openxmlformats.org/drawingml/2006/chartDrawing">
    <cdr:from>
      <cdr:x>0.53841</cdr:x>
      <cdr:y>0.89846</cdr:y>
    </cdr:from>
    <cdr:to>
      <cdr:x>0.58758</cdr:x>
      <cdr:y>0.9525</cdr:y>
    </cdr:to>
    <cdr:sp macro="" textlink="">
      <cdr:nvSpPr>
        <cdr:cNvPr id="10" name="TextBox 1">
          <a:extLst xmlns:a="http://schemas.openxmlformats.org/drawingml/2006/main">
            <a:ext uri="{FF2B5EF4-FFF2-40B4-BE49-F238E27FC236}">
              <a16:creationId xmlns:a16="http://schemas.microsoft.com/office/drawing/2014/main" id="{F9ADDF5F-86CE-CDE6-1491-79FD18131C12}"/>
            </a:ext>
          </a:extLst>
        </cdr:cNvPr>
        <cdr:cNvSpPr txBox="1"/>
      </cdr:nvSpPr>
      <cdr:spPr>
        <a:xfrm xmlns:a="http://schemas.openxmlformats.org/drawingml/2006/main">
          <a:off x="6064839" y="4349475"/>
          <a:ext cx="553865" cy="26160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-1pp</a:t>
          </a:r>
        </a:p>
      </cdr:txBody>
    </cdr:sp>
  </cdr:relSizeAnchor>
  <cdr:relSizeAnchor xmlns:cdr="http://schemas.openxmlformats.org/drawingml/2006/chartDrawing">
    <cdr:from>
      <cdr:x>0.55016</cdr:x>
      <cdr:y>0.81721</cdr:y>
    </cdr:from>
    <cdr:to>
      <cdr:x>0.6225</cdr:x>
      <cdr:y>0.87125</cdr:y>
    </cdr:to>
    <cdr:sp macro="" textlink="">
      <cdr:nvSpPr>
        <cdr:cNvPr id="12" name="TextBox 1">
          <a:extLst xmlns:a="http://schemas.openxmlformats.org/drawingml/2006/main">
            <a:ext uri="{FF2B5EF4-FFF2-40B4-BE49-F238E27FC236}">
              <a16:creationId xmlns:a16="http://schemas.microsoft.com/office/drawing/2014/main" id="{8BC0745B-2E4C-FB26-A3E9-340CFDE210B2}"/>
            </a:ext>
          </a:extLst>
        </cdr:cNvPr>
        <cdr:cNvSpPr txBox="1"/>
      </cdr:nvSpPr>
      <cdr:spPr>
        <a:xfrm xmlns:a="http://schemas.openxmlformats.org/drawingml/2006/main">
          <a:off x="6197155" y="3956124"/>
          <a:ext cx="814858" cy="26160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+1pp</a:t>
          </a:r>
        </a:p>
      </cdr:txBody>
    </cdr:sp>
  </cdr:relSizeAnchor>
  <cdr:relSizeAnchor xmlns:cdr="http://schemas.openxmlformats.org/drawingml/2006/chartDrawing">
    <cdr:from>
      <cdr:x>0.5769</cdr:x>
      <cdr:y>0.63399</cdr:y>
    </cdr:from>
    <cdr:to>
      <cdr:x>0.64924</cdr:x>
      <cdr:y>0.68803</cdr:y>
    </cdr:to>
    <cdr:sp macro="" textlink="">
      <cdr:nvSpPr>
        <cdr:cNvPr id="8" name="TextBox 1">
          <a:extLst xmlns:a="http://schemas.openxmlformats.org/drawingml/2006/main">
            <a:ext uri="{FF2B5EF4-FFF2-40B4-BE49-F238E27FC236}">
              <a16:creationId xmlns:a16="http://schemas.microsoft.com/office/drawing/2014/main" id="{6D16533C-02DD-DC97-015E-4A08D220DADF}"/>
            </a:ext>
          </a:extLst>
        </cdr:cNvPr>
        <cdr:cNvSpPr txBox="1"/>
      </cdr:nvSpPr>
      <cdr:spPr>
        <a:xfrm xmlns:a="http://schemas.openxmlformats.org/drawingml/2006/main">
          <a:off x="6498369" y="3069167"/>
          <a:ext cx="814858" cy="2616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-2pp</a:t>
          </a:r>
        </a:p>
      </cdr:txBody>
    </cdr:sp>
  </cdr:relSizeAnchor>
  <cdr:relSizeAnchor xmlns:cdr="http://schemas.openxmlformats.org/drawingml/2006/chartDrawing">
    <cdr:from>
      <cdr:x>0.63677</cdr:x>
      <cdr:y>0.46057</cdr:y>
    </cdr:from>
    <cdr:to>
      <cdr:x>0.69077</cdr:x>
      <cdr:y>0.51461</cdr:y>
    </cdr:to>
    <cdr:sp macro="" textlink="">
      <cdr:nvSpPr>
        <cdr:cNvPr id="4" name="TextBox 1">
          <a:extLst xmlns:a="http://schemas.openxmlformats.org/drawingml/2006/main">
            <a:ext uri="{FF2B5EF4-FFF2-40B4-BE49-F238E27FC236}">
              <a16:creationId xmlns:a16="http://schemas.microsoft.com/office/drawing/2014/main" id="{23197229-BB3F-3E89-2279-C29B3FB87DEE}"/>
            </a:ext>
          </a:extLst>
        </cdr:cNvPr>
        <cdr:cNvSpPr txBox="1"/>
      </cdr:nvSpPr>
      <cdr:spPr>
        <a:xfrm xmlns:a="http://schemas.openxmlformats.org/drawingml/2006/main">
          <a:off x="7172799" y="2229630"/>
          <a:ext cx="608271" cy="2616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+5pp</a:t>
          </a:r>
        </a:p>
      </cdr:txBody>
    </cdr:sp>
  </cdr:relSizeAnchor>
  <cdr:relSizeAnchor xmlns:cdr="http://schemas.openxmlformats.org/drawingml/2006/chartDrawing">
    <cdr:from>
      <cdr:x>0.56333</cdr:x>
      <cdr:y>0.72405</cdr:y>
    </cdr:from>
    <cdr:to>
      <cdr:x>0.63567</cdr:x>
      <cdr:y>0.77809</cdr:y>
    </cdr:to>
    <cdr:sp macro="" textlink="">
      <cdr:nvSpPr>
        <cdr:cNvPr id="14" name="TextBox 1">
          <a:extLst xmlns:a="http://schemas.openxmlformats.org/drawingml/2006/main">
            <a:ext uri="{FF2B5EF4-FFF2-40B4-BE49-F238E27FC236}">
              <a16:creationId xmlns:a16="http://schemas.microsoft.com/office/drawing/2014/main" id="{6817CE27-87AD-BF04-1F1E-69AEBE8DEAC4}"/>
            </a:ext>
          </a:extLst>
        </cdr:cNvPr>
        <cdr:cNvSpPr txBox="1"/>
      </cdr:nvSpPr>
      <cdr:spPr>
        <a:xfrm xmlns:a="http://schemas.openxmlformats.org/drawingml/2006/main">
          <a:off x="6345513" y="3505117"/>
          <a:ext cx="814858" cy="2616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+3pp</a:t>
          </a:r>
        </a:p>
      </cdr:txBody>
    </cdr:sp>
  </cdr:relSizeAnchor>
</c:userShapes>
</file>

<file path=ppt/drawings/drawing3.xml><?xml version="1.0" encoding="utf-8"?>
<c:userShapes xmlns:c="http://schemas.openxmlformats.org/drawingml/2006/chart">
  <cdr:relSizeAnchor xmlns:cdr="http://schemas.openxmlformats.org/drawingml/2006/chartDrawing">
    <cdr:from>
      <cdr:x>0.55779</cdr:x>
      <cdr:y>0.55818</cdr:y>
    </cdr:from>
    <cdr:to>
      <cdr:x>0.60881</cdr:x>
      <cdr:y>0.61216</cdr:y>
    </cdr:to>
    <cdr:sp macro="" textlink="">
      <cdr:nvSpPr>
        <cdr:cNvPr id="2" name="TextBox 1">
          <a:extLst xmlns:a="http://schemas.openxmlformats.org/drawingml/2006/main">
            <a:ext uri="{FF2B5EF4-FFF2-40B4-BE49-F238E27FC236}">
              <a16:creationId xmlns:a16="http://schemas.microsoft.com/office/drawing/2014/main" id="{2D8B2260-8978-2105-33BD-61394D8398DB}"/>
            </a:ext>
          </a:extLst>
        </cdr:cNvPr>
        <cdr:cNvSpPr txBox="1"/>
      </cdr:nvSpPr>
      <cdr:spPr>
        <a:xfrm xmlns:a="http://schemas.openxmlformats.org/drawingml/2006/main">
          <a:off x="6223544" y="2705405"/>
          <a:ext cx="569253" cy="26163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+2pp</a:t>
          </a:r>
        </a:p>
      </cdr:txBody>
    </cdr:sp>
  </cdr:relSizeAnchor>
  <cdr:relSizeAnchor xmlns:cdr="http://schemas.openxmlformats.org/drawingml/2006/chartDrawing">
    <cdr:from>
      <cdr:x>0.47171</cdr:x>
      <cdr:y>0.66644</cdr:y>
    </cdr:from>
    <cdr:to>
      <cdr:x>0.52273</cdr:x>
      <cdr:y>0.72041</cdr:y>
    </cdr:to>
    <cdr:sp macro="" textlink="">
      <cdr:nvSpPr>
        <cdr:cNvPr id="7" name="TextBox 1">
          <a:extLst xmlns:a="http://schemas.openxmlformats.org/drawingml/2006/main">
            <a:ext uri="{FF2B5EF4-FFF2-40B4-BE49-F238E27FC236}">
              <a16:creationId xmlns:a16="http://schemas.microsoft.com/office/drawing/2014/main" id="{24C89638-7E7B-022E-0571-DFF3C0916425}"/>
            </a:ext>
          </a:extLst>
        </cdr:cNvPr>
        <cdr:cNvSpPr txBox="1"/>
      </cdr:nvSpPr>
      <cdr:spPr>
        <a:xfrm xmlns:a="http://schemas.openxmlformats.org/drawingml/2006/main">
          <a:off x="5263080" y="3230148"/>
          <a:ext cx="569253" cy="26158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-1pp</a:t>
          </a:r>
        </a:p>
      </cdr:txBody>
    </cdr:sp>
  </cdr:relSizeAnchor>
  <cdr:relSizeAnchor xmlns:cdr="http://schemas.openxmlformats.org/drawingml/2006/chartDrawing">
    <cdr:from>
      <cdr:x>0.45279</cdr:x>
      <cdr:y>0.77943</cdr:y>
    </cdr:from>
    <cdr:to>
      <cdr:x>0.50381</cdr:x>
      <cdr:y>0.8334</cdr:y>
    </cdr:to>
    <cdr:sp macro="" textlink="">
      <cdr:nvSpPr>
        <cdr:cNvPr id="6" name="TextBox 1">
          <a:extLst xmlns:a="http://schemas.openxmlformats.org/drawingml/2006/main">
            <a:ext uri="{FF2B5EF4-FFF2-40B4-BE49-F238E27FC236}">
              <a16:creationId xmlns:a16="http://schemas.microsoft.com/office/drawing/2014/main" id="{77589CB3-0A82-7C6B-72D3-2F9B8C439C35}"/>
            </a:ext>
          </a:extLst>
        </cdr:cNvPr>
        <cdr:cNvSpPr txBox="1"/>
      </cdr:nvSpPr>
      <cdr:spPr>
        <a:xfrm xmlns:a="http://schemas.openxmlformats.org/drawingml/2006/main">
          <a:off x="5052007" y="3777790"/>
          <a:ext cx="569253" cy="26158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+1pp</a:t>
          </a:r>
        </a:p>
      </cdr:txBody>
    </cdr:sp>
  </cdr:relSizeAnchor>
</c:userShapes>
</file>

<file path=ppt/drawings/drawing4.xml><?xml version="1.0" encoding="utf-8"?>
<c:userShapes xmlns:c="http://schemas.openxmlformats.org/drawingml/2006/chart">
  <cdr:relSizeAnchor xmlns:cdr="http://schemas.openxmlformats.org/drawingml/2006/chartDrawing">
    <cdr:from>
      <cdr:x>0.74067</cdr:x>
      <cdr:y>0.1908</cdr:y>
    </cdr:from>
    <cdr:to>
      <cdr:x>0.88171</cdr:x>
      <cdr:y>0.24245</cdr:y>
    </cdr:to>
    <cdr:sp macro="" textlink="">
      <cdr:nvSpPr>
        <cdr:cNvPr id="3" name="TextBox 1">
          <a:extLst xmlns:a="http://schemas.openxmlformats.org/drawingml/2006/main">
            <a:ext uri="{FF2B5EF4-FFF2-40B4-BE49-F238E27FC236}">
              <a16:creationId xmlns:a16="http://schemas.microsoft.com/office/drawing/2014/main" id="{4658E754-5818-C77D-2767-C651632CCCD5}"/>
            </a:ext>
          </a:extLst>
        </cdr:cNvPr>
        <cdr:cNvSpPr txBox="1"/>
      </cdr:nvSpPr>
      <cdr:spPr>
        <a:xfrm xmlns:a="http://schemas.openxmlformats.org/drawingml/2006/main">
          <a:off x="8497034" y="966355"/>
          <a:ext cx="1618032"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-2pp</a:t>
          </a:r>
          <a:endParaRPr lang="en-GB" sz="1100" b="1" dirty="0">
            <a:solidFill>
              <a:schemeClr val="accent5"/>
            </a:solidFill>
          </a:endParaRPr>
        </a:p>
      </cdr:txBody>
    </cdr:sp>
  </cdr:relSizeAnchor>
  <cdr:relSizeAnchor xmlns:cdr="http://schemas.openxmlformats.org/drawingml/2006/chartDrawing">
    <cdr:from>
      <cdr:x>0.50546</cdr:x>
      <cdr:y>0.58054</cdr:y>
    </cdr:from>
    <cdr:to>
      <cdr:x>0.6465</cdr:x>
      <cdr:y>0.63219</cdr:y>
    </cdr:to>
    <cdr:sp macro="" textlink="">
      <cdr:nvSpPr>
        <cdr:cNvPr id="6" name="TextBox 1">
          <a:extLst xmlns:a="http://schemas.openxmlformats.org/drawingml/2006/main">
            <a:ext uri="{FF2B5EF4-FFF2-40B4-BE49-F238E27FC236}">
              <a16:creationId xmlns:a16="http://schemas.microsoft.com/office/drawing/2014/main" id="{58DBD7B1-3DF3-4AE6-B053-481923B3F845}"/>
            </a:ext>
          </a:extLst>
        </cdr:cNvPr>
        <cdr:cNvSpPr txBox="1"/>
      </cdr:nvSpPr>
      <cdr:spPr>
        <a:xfrm xmlns:a="http://schemas.openxmlformats.org/drawingml/2006/main">
          <a:off x="5798759" y="2940306"/>
          <a:ext cx="1618032"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-2pp</a:t>
          </a:r>
          <a:endParaRPr lang="en-GB" sz="1100" b="1" dirty="0">
            <a:solidFill>
              <a:schemeClr val="accent5"/>
            </a:solidFill>
          </a:endParaRPr>
        </a:p>
      </cdr:txBody>
    </cdr:sp>
  </cdr:relSizeAnchor>
  <cdr:relSizeAnchor xmlns:cdr="http://schemas.openxmlformats.org/drawingml/2006/chartDrawing">
    <cdr:from>
      <cdr:x>0.42948</cdr:x>
      <cdr:y>0.78728</cdr:y>
    </cdr:from>
    <cdr:to>
      <cdr:x>0.57052</cdr:x>
      <cdr:y>0.83893</cdr:y>
    </cdr:to>
    <cdr:sp macro="" textlink="">
      <cdr:nvSpPr>
        <cdr:cNvPr id="8" name="TextBox 1">
          <a:extLst xmlns:a="http://schemas.openxmlformats.org/drawingml/2006/main">
            <a:ext uri="{FF2B5EF4-FFF2-40B4-BE49-F238E27FC236}">
              <a16:creationId xmlns:a16="http://schemas.microsoft.com/office/drawing/2014/main" id="{613EF5CB-D55D-232A-34F8-D9D2C2B35231}"/>
            </a:ext>
          </a:extLst>
        </cdr:cNvPr>
        <cdr:cNvSpPr txBox="1"/>
      </cdr:nvSpPr>
      <cdr:spPr>
        <a:xfrm xmlns:a="http://schemas.openxmlformats.org/drawingml/2006/main">
          <a:off x="4927060" y="3987407"/>
          <a:ext cx="1618032" cy="26159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rgbClr val="FFC000"/>
              </a:solidFill>
            </a:rPr>
            <a:t>0pp</a:t>
          </a:r>
        </a:p>
      </cdr:txBody>
    </cdr:sp>
  </cdr:relSizeAnchor>
  <cdr:relSizeAnchor xmlns:cdr="http://schemas.openxmlformats.org/drawingml/2006/chartDrawing">
    <cdr:from>
      <cdr:x>0.65706</cdr:x>
      <cdr:y>0.32157</cdr:y>
    </cdr:from>
    <cdr:to>
      <cdr:x>0.72298</cdr:x>
      <cdr:y>0.37322</cdr:y>
    </cdr:to>
    <cdr:sp macro="" textlink="">
      <cdr:nvSpPr>
        <cdr:cNvPr id="11" name="TextBox 1">
          <a:extLst xmlns:a="http://schemas.openxmlformats.org/drawingml/2006/main">
            <a:ext uri="{FF2B5EF4-FFF2-40B4-BE49-F238E27FC236}">
              <a16:creationId xmlns:a16="http://schemas.microsoft.com/office/drawing/2014/main" id="{946B38FF-8515-92A1-324B-D79A2D0C1F59}"/>
            </a:ext>
          </a:extLst>
        </cdr:cNvPr>
        <cdr:cNvSpPr txBox="1"/>
      </cdr:nvSpPr>
      <cdr:spPr>
        <a:xfrm xmlns:a="http://schemas.openxmlformats.org/drawingml/2006/main">
          <a:off x="7537924" y="1628689"/>
          <a:ext cx="756244"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-3pp</a:t>
          </a:r>
        </a:p>
      </cdr:txBody>
    </cdr:sp>
  </cdr:relSizeAnchor>
  <cdr:relSizeAnchor xmlns:cdr="http://schemas.openxmlformats.org/drawingml/2006/chartDrawing">
    <cdr:from>
      <cdr:x>0.633</cdr:x>
      <cdr:y>0.4549</cdr:y>
    </cdr:from>
    <cdr:to>
      <cdr:x>0.77404</cdr:x>
      <cdr:y>0.50655</cdr:y>
    </cdr:to>
    <cdr:sp macro="" textlink="">
      <cdr:nvSpPr>
        <cdr:cNvPr id="12" name="TextBox 1">
          <a:extLst xmlns:a="http://schemas.openxmlformats.org/drawingml/2006/main">
            <a:ext uri="{FF2B5EF4-FFF2-40B4-BE49-F238E27FC236}">
              <a16:creationId xmlns:a16="http://schemas.microsoft.com/office/drawing/2014/main" id="{D35B1DF8-3A3C-9AC8-A28E-AECA20341AD7}"/>
            </a:ext>
          </a:extLst>
        </cdr:cNvPr>
        <cdr:cNvSpPr txBox="1"/>
      </cdr:nvSpPr>
      <cdr:spPr>
        <a:xfrm xmlns:a="http://schemas.openxmlformats.org/drawingml/2006/main">
          <a:off x="7261884" y="2303967"/>
          <a:ext cx="1618033"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-3pp</a:t>
          </a:r>
        </a:p>
      </cdr:txBody>
    </cdr:sp>
  </cdr:relSizeAnchor>
  <cdr:relSizeAnchor xmlns:cdr="http://schemas.openxmlformats.org/drawingml/2006/chartDrawing">
    <cdr:from>
      <cdr:x>0.47553</cdr:x>
      <cdr:y>0.64113</cdr:y>
    </cdr:from>
    <cdr:to>
      <cdr:x>0.61657</cdr:x>
      <cdr:y>0.69278</cdr:y>
    </cdr:to>
    <cdr:sp macro="" textlink="">
      <cdr:nvSpPr>
        <cdr:cNvPr id="14" name="TextBox 1">
          <a:extLst xmlns:a="http://schemas.openxmlformats.org/drawingml/2006/main">
            <a:ext uri="{FF2B5EF4-FFF2-40B4-BE49-F238E27FC236}">
              <a16:creationId xmlns:a16="http://schemas.microsoft.com/office/drawing/2014/main" id="{14842341-E02C-DC2C-1D86-4F81886F2DF4}"/>
            </a:ext>
          </a:extLst>
        </cdr:cNvPr>
        <cdr:cNvSpPr txBox="1"/>
      </cdr:nvSpPr>
      <cdr:spPr>
        <a:xfrm xmlns:a="http://schemas.openxmlformats.org/drawingml/2006/main">
          <a:off x="5455317" y="3247207"/>
          <a:ext cx="1618032"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+1pp</a:t>
          </a:r>
        </a:p>
      </cdr:txBody>
    </cdr:sp>
  </cdr:relSizeAnchor>
  <cdr:relSizeAnchor xmlns:cdr="http://schemas.openxmlformats.org/drawingml/2006/chartDrawing">
    <cdr:from>
      <cdr:x>0.6633</cdr:x>
      <cdr:y>0.26456</cdr:y>
    </cdr:from>
    <cdr:to>
      <cdr:x>0.80434</cdr:x>
      <cdr:y>0.31621</cdr:y>
    </cdr:to>
    <cdr:sp macro="" textlink="">
      <cdr:nvSpPr>
        <cdr:cNvPr id="13" name="TextBox 1">
          <a:extLst xmlns:a="http://schemas.openxmlformats.org/drawingml/2006/main">
            <a:ext uri="{FF2B5EF4-FFF2-40B4-BE49-F238E27FC236}">
              <a16:creationId xmlns:a16="http://schemas.microsoft.com/office/drawing/2014/main" id="{304BE422-B63A-771B-5D48-243F92D8EDE5}"/>
            </a:ext>
          </a:extLst>
        </cdr:cNvPr>
        <cdr:cNvSpPr txBox="1"/>
      </cdr:nvSpPr>
      <cdr:spPr>
        <a:xfrm xmlns:a="http://schemas.openxmlformats.org/drawingml/2006/main">
          <a:off x="7609455" y="1339917"/>
          <a:ext cx="1618033"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-1</a:t>
          </a:r>
          <a:r>
            <a:rPr lang="en-GB" sz="1100" b="1" dirty="0">
              <a:solidFill>
                <a:schemeClr val="accent5"/>
              </a:solidFill>
            </a:rPr>
            <a:t>pp</a:t>
          </a:r>
        </a:p>
      </cdr:txBody>
    </cdr:sp>
  </cdr:relSizeAnchor>
  <cdr:relSizeAnchor xmlns:cdr="http://schemas.openxmlformats.org/drawingml/2006/chartDrawing">
    <cdr:from>
      <cdr:x>0.8908</cdr:x>
      <cdr:y>0.13967</cdr:y>
    </cdr:from>
    <cdr:to>
      <cdr:x>1</cdr:x>
      <cdr:y>0.19132</cdr:y>
    </cdr:to>
    <cdr:sp macro="" textlink="">
      <cdr:nvSpPr>
        <cdr:cNvPr id="9" name="TextBox 1">
          <a:extLst xmlns:a="http://schemas.openxmlformats.org/drawingml/2006/main">
            <a:ext uri="{FF2B5EF4-FFF2-40B4-BE49-F238E27FC236}">
              <a16:creationId xmlns:a16="http://schemas.microsoft.com/office/drawing/2014/main" id="{F263A91F-716B-D418-FCC4-052D12EA400D}"/>
            </a:ext>
          </a:extLst>
        </cdr:cNvPr>
        <cdr:cNvSpPr txBox="1"/>
      </cdr:nvSpPr>
      <cdr:spPr>
        <a:xfrm xmlns:a="http://schemas.openxmlformats.org/drawingml/2006/main">
          <a:off x="10219393" y="707401"/>
          <a:ext cx="1252759"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+3</a:t>
          </a:r>
          <a:r>
            <a:rPr lang="en-GB" sz="1100" b="1" dirty="0">
              <a:solidFill>
                <a:schemeClr val="accent4"/>
              </a:solidFill>
            </a:rPr>
            <a:t>pp</a:t>
          </a:r>
        </a:p>
      </cdr:txBody>
    </cdr:sp>
  </cdr:relSizeAnchor>
  <cdr:relSizeAnchor xmlns:cdr="http://schemas.openxmlformats.org/drawingml/2006/chartDrawing">
    <cdr:from>
      <cdr:x>0.38339</cdr:x>
      <cdr:y>0.894</cdr:y>
    </cdr:from>
    <cdr:to>
      <cdr:x>0.52443</cdr:x>
      <cdr:y>0.94565</cdr:y>
    </cdr:to>
    <cdr:sp macro="" textlink="">
      <cdr:nvSpPr>
        <cdr:cNvPr id="10" name="TextBox 1">
          <a:extLst xmlns:a="http://schemas.openxmlformats.org/drawingml/2006/main">
            <a:ext uri="{FF2B5EF4-FFF2-40B4-BE49-F238E27FC236}">
              <a16:creationId xmlns:a16="http://schemas.microsoft.com/office/drawing/2014/main" id="{B051C9C7-7EF2-E4D1-078B-29CC731B9D0B}"/>
            </a:ext>
          </a:extLst>
        </cdr:cNvPr>
        <cdr:cNvSpPr txBox="1"/>
      </cdr:nvSpPr>
      <cdr:spPr>
        <a:xfrm xmlns:a="http://schemas.openxmlformats.org/drawingml/2006/main">
          <a:off x="4398257" y="4527930"/>
          <a:ext cx="1618033" cy="26159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3"/>
              </a:solidFill>
            </a:rPr>
            <a:t>0pp</a:t>
          </a:r>
          <a:endParaRPr lang="en-GB" sz="1100" b="1" dirty="0">
            <a:solidFill>
              <a:schemeClr val="accent3"/>
            </a:solidFill>
          </a:endParaRPr>
        </a:p>
      </cdr:txBody>
    </cdr:sp>
  </cdr:relSizeAnchor>
  <cdr:relSizeAnchor xmlns:cdr="http://schemas.openxmlformats.org/drawingml/2006/chartDrawing">
    <cdr:from>
      <cdr:x>0.65262</cdr:x>
      <cdr:y>0.38</cdr:y>
    </cdr:from>
    <cdr:to>
      <cdr:x>0.79366</cdr:x>
      <cdr:y>0.43165</cdr:y>
    </cdr:to>
    <cdr:sp macro="" textlink="">
      <cdr:nvSpPr>
        <cdr:cNvPr id="15" name="TextBox 1">
          <a:extLst xmlns:a="http://schemas.openxmlformats.org/drawingml/2006/main">
            <a:ext uri="{FF2B5EF4-FFF2-40B4-BE49-F238E27FC236}">
              <a16:creationId xmlns:a16="http://schemas.microsoft.com/office/drawing/2014/main" id="{62F481CE-74A8-3F57-6DD2-DA62C9B16A6C}"/>
            </a:ext>
          </a:extLst>
        </cdr:cNvPr>
        <cdr:cNvSpPr txBox="1"/>
      </cdr:nvSpPr>
      <cdr:spPr>
        <a:xfrm xmlns:a="http://schemas.openxmlformats.org/drawingml/2006/main">
          <a:off x="7486930" y="1924607"/>
          <a:ext cx="1618033" cy="26159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+4pp</a:t>
          </a:r>
        </a:p>
      </cdr:txBody>
    </cdr:sp>
  </cdr:relSizeAnchor>
  <cdr:relSizeAnchor xmlns:cdr="http://schemas.openxmlformats.org/drawingml/2006/chartDrawing">
    <cdr:from>
      <cdr:x>0.47035</cdr:x>
      <cdr:y>0.71671</cdr:y>
    </cdr:from>
    <cdr:to>
      <cdr:x>0.61138</cdr:x>
      <cdr:y>0.76836</cdr:y>
    </cdr:to>
    <cdr:sp macro="" textlink="">
      <cdr:nvSpPr>
        <cdr:cNvPr id="2" name="TextBox 1">
          <a:extLst xmlns:a="http://schemas.openxmlformats.org/drawingml/2006/main">
            <a:ext uri="{FF2B5EF4-FFF2-40B4-BE49-F238E27FC236}">
              <a16:creationId xmlns:a16="http://schemas.microsoft.com/office/drawing/2014/main" id="{D4A3768B-AAB1-A3AF-CB1C-E7A3747E4BEC}"/>
            </a:ext>
          </a:extLst>
        </cdr:cNvPr>
        <cdr:cNvSpPr txBox="1"/>
      </cdr:nvSpPr>
      <cdr:spPr>
        <a:xfrm xmlns:a="http://schemas.openxmlformats.org/drawingml/2006/main">
          <a:off x="5395890" y="3630007"/>
          <a:ext cx="1617918"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rgbClr val="FFC000"/>
              </a:solidFill>
            </a:rPr>
            <a:t>0pp</a:t>
          </a: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cdr:y>
    </cdr:from>
    <cdr:to>
      <cdr:x>1</cdr:x>
      <cdr:y>0.11916</cdr:y>
    </cdr:to>
    <cdr:sp macro="" textlink="">
      <cdr:nvSpPr>
        <cdr:cNvPr id="2" name="Rectangle 1">
          <a:extLst xmlns:a="http://schemas.openxmlformats.org/drawingml/2006/main">
            <a:ext uri="{FF2B5EF4-FFF2-40B4-BE49-F238E27FC236}">
              <a16:creationId xmlns:a16="http://schemas.microsoft.com/office/drawing/2014/main" id="{44F1411C-5592-E07E-AAE1-C644DA2D1CC8}"/>
            </a:ext>
          </a:extLst>
        </cdr:cNvPr>
        <cdr:cNvSpPr/>
      </cdr:nvSpPr>
      <cdr:spPr>
        <a:xfrm xmlns:a="http://schemas.openxmlformats.org/drawingml/2006/main">
          <a:off x="-5333998" y="-1664608"/>
          <a:ext cx="5850798" cy="584775"/>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lvl="0" algn="ctr">
            <a:defRPr/>
          </a:pPr>
          <a:r>
            <a:rPr lang="en-GB" sz="1600" b="1" dirty="0">
              <a:solidFill>
                <a:srgbClr val="C4925D"/>
              </a:solidFill>
            </a:rPr>
            <a:t>Frequency of planning to visit bars, restaurants or other similar venues over the next month</a:t>
          </a:r>
          <a:endParaRPr lang="en-US" sz="1600" b="1" dirty="0">
            <a:solidFill>
              <a:srgbClr val="C4925D"/>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8113C-0A78-4E46-8EC3-BFBA823073F0}" type="datetimeFigureOut">
              <a:rPr lang="en-GB" smtClean="0"/>
              <a:t>05/08/2024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B080B-8055-41EC-B7CD-7A0E58BD60D3}" type="slidenum">
              <a:rPr lang="en-GB" smtClean="0"/>
              <a:t>‹#›</a:t>
            </a:fld>
            <a:endParaRPr lang="en-GB"/>
          </a:p>
        </p:txBody>
      </p:sp>
    </p:spTree>
    <p:extLst>
      <p:ext uri="{BB962C8B-B14F-4D97-AF65-F5344CB8AC3E}">
        <p14:creationId xmlns:p14="http://schemas.microsoft.com/office/powerpoint/2010/main" val="3818951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B080B-8055-41EC-B7CD-7A0E58BD60D3}" type="slidenum">
              <a:rPr lang="en-GB" smtClean="0"/>
              <a:t>2</a:t>
            </a:fld>
            <a:endParaRPr lang="en-GB"/>
          </a:p>
        </p:txBody>
      </p:sp>
    </p:spTree>
    <p:extLst>
      <p:ext uri="{BB962C8B-B14F-4D97-AF65-F5344CB8AC3E}">
        <p14:creationId xmlns:p14="http://schemas.microsoft.com/office/powerpoint/2010/main" val="740904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17</a:t>
            </a:fld>
            <a:endParaRPr lang="en-GB"/>
          </a:p>
        </p:txBody>
      </p:sp>
    </p:spTree>
    <p:extLst>
      <p:ext uri="{BB962C8B-B14F-4D97-AF65-F5344CB8AC3E}">
        <p14:creationId xmlns:p14="http://schemas.microsoft.com/office/powerpoint/2010/main" val="160435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18</a:t>
            </a:fld>
            <a:endParaRPr lang="en-GB"/>
          </a:p>
        </p:txBody>
      </p:sp>
    </p:spTree>
    <p:extLst>
      <p:ext uri="{BB962C8B-B14F-4D97-AF65-F5344CB8AC3E}">
        <p14:creationId xmlns:p14="http://schemas.microsoft.com/office/powerpoint/2010/main" val="48616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4B080B-8055-41EC-B7CD-7A0E58BD60D3}" type="slidenum">
              <a:rPr lang="en-GB" smtClean="0"/>
              <a:t>21</a:t>
            </a:fld>
            <a:endParaRPr lang="en-GB"/>
          </a:p>
        </p:txBody>
      </p:sp>
    </p:spTree>
    <p:extLst>
      <p:ext uri="{BB962C8B-B14F-4D97-AF65-F5344CB8AC3E}">
        <p14:creationId xmlns:p14="http://schemas.microsoft.com/office/powerpoint/2010/main" val="915429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B080B-8055-41EC-B7CD-7A0E58BD60D3}" type="slidenum">
              <a:rPr lang="en-GB" smtClean="0"/>
              <a:t>26</a:t>
            </a:fld>
            <a:endParaRPr lang="en-GB"/>
          </a:p>
        </p:txBody>
      </p:sp>
    </p:spTree>
    <p:extLst>
      <p:ext uri="{BB962C8B-B14F-4D97-AF65-F5344CB8AC3E}">
        <p14:creationId xmlns:p14="http://schemas.microsoft.com/office/powerpoint/2010/main" val="3733924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B080B-8055-41EC-B7CD-7A0E58BD60D3}" type="slidenum">
              <a:rPr lang="en-GB" smtClean="0"/>
              <a:t>27</a:t>
            </a:fld>
            <a:endParaRPr lang="en-GB"/>
          </a:p>
        </p:txBody>
      </p:sp>
    </p:spTree>
    <p:extLst>
      <p:ext uri="{BB962C8B-B14F-4D97-AF65-F5344CB8AC3E}">
        <p14:creationId xmlns:p14="http://schemas.microsoft.com/office/powerpoint/2010/main" val="2522211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B080B-8055-41EC-B7CD-7A0E58BD60D3}" type="slidenum">
              <a:rPr lang="en-GB" smtClean="0"/>
              <a:t>33</a:t>
            </a:fld>
            <a:endParaRPr lang="en-GB"/>
          </a:p>
        </p:txBody>
      </p:sp>
    </p:spTree>
    <p:extLst>
      <p:ext uri="{BB962C8B-B14F-4D97-AF65-F5344CB8AC3E}">
        <p14:creationId xmlns:p14="http://schemas.microsoft.com/office/powerpoint/2010/main" val="1101063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B080B-8055-41EC-B7CD-7A0E58BD60D3}" type="slidenum">
              <a:rPr lang="en-GB" smtClean="0"/>
              <a:t>34</a:t>
            </a:fld>
            <a:endParaRPr lang="en-GB"/>
          </a:p>
        </p:txBody>
      </p:sp>
    </p:spTree>
    <p:extLst>
      <p:ext uri="{BB962C8B-B14F-4D97-AF65-F5344CB8AC3E}">
        <p14:creationId xmlns:p14="http://schemas.microsoft.com/office/powerpoint/2010/main" val="4240459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4B080B-8055-41EC-B7CD-7A0E58BD60D3}" type="slidenum">
              <a:rPr lang="en-GB" smtClean="0"/>
              <a:t>35</a:t>
            </a:fld>
            <a:endParaRPr lang="en-GB"/>
          </a:p>
        </p:txBody>
      </p:sp>
    </p:spTree>
    <p:extLst>
      <p:ext uri="{BB962C8B-B14F-4D97-AF65-F5344CB8AC3E}">
        <p14:creationId xmlns:p14="http://schemas.microsoft.com/office/powerpoint/2010/main" val="688750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869797-F10C-4EB5-9800-F5B7589505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88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C0E151-6BD8-4667-B6D1-2384B56C98F2}" type="slidenum">
              <a:rPr lang="en-US" smtClean="0"/>
              <a:t>40</a:t>
            </a:fld>
            <a:endParaRPr lang="en-US"/>
          </a:p>
        </p:txBody>
      </p:sp>
    </p:spTree>
    <p:extLst>
      <p:ext uri="{BB962C8B-B14F-4D97-AF65-F5344CB8AC3E}">
        <p14:creationId xmlns:p14="http://schemas.microsoft.com/office/powerpoint/2010/main" val="181361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5</a:t>
            </a:fld>
            <a:endParaRPr lang="en-GB"/>
          </a:p>
        </p:txBody>
      </p:sp>
    </p:spTree>
    <p:extLst>
      <p:ext uri="{BB962C8B-B14F-4D97-AF65-F5344CB8AC3E}">
        <p14:creationId xmlns:p14="http://schemas.microsoft.com/office/powerpoint/2010/main" val="33534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6</a:t>
            </a:fld>
            <a:endParaRPr lang="en-GB"/>
          </a:p>
        </p:txBody>
      </p:sp>
    </p:spTree>
    <p:extLst>
      <p:ext uri="{BB962C8B-B14F-4D97-AF65-F5344CB8AC3E}">
        <p14:creationId xmlns:p14="http://schemas.microsoft.com/office/powerpoint/2010/main" val="207291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7</a:t>
            </a:fld>
            <a:endParaRPr lang="en-GB"/>
          </a:p>
        </p:txBody>
      </p:sp>
    </p:spTree>
    <p:extLst>
      <p:ext uri="{BB962C8B-B14F-4D97-AF65-F5344CB8AC3E}">
        <p14:creationId xmlns:p14="http://schemas.microsoft.com/office/powerpoint/2010/main" val="89075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9</a:t>
            </a:fld>
            <a:endParaRPr lang="en-GB"/>
          </a:p>
        </p:txBody>
      </p:sp>
    </p:spTree>
    <p:extLst>
      <p:ext uri="{BB962C8B-B14F-4D97-AF65-F5344CB8AC3E}">
        <p14:creationId xmlns:p14="http://schemas.microsoft.com/office/powerpoint/2010/main" val="2460504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10</a:t>
            </a:fld>
            <a:endParaRPr lang="en-GB"/>
          </a:p>
        </p:txBody>
      </p:sp>
    </p:spTree>
    <p:extLst>
      <p:ext uri="{BB962C8B-B14F-4D97-AF65-F5344CB8AC3E}">
        <p14:creationId xmlns:p14="http://schemas.microsoft.com/office/powerpoint/2010/main" val="317994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11</a:t>
            </a:fld>
            <a:endParaRPr lang="en-GB"/>
          </a:p>
        </p:txBody>
      </p:sp>
    </p:spTree>
    <p:extLst>
      <p:ext uri="{BB962C8B-B14F-4D97-AF65-F5344CB8AC3E}">
        <p14:creationId xmlns:p14="http://schemas.microsoft.com/office/powerpoint/2010/main" val="2427231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15</a:t>
            </a:fld>
            <a:endParaRPr lang="en-GB"/>
          </a:p>
        </p:txBody>
      </p:sp>
    </p:spTree>
    <p:extLst>
      <p:ext uri="{BB962C8B-B14F-4D97-AF65-F5344CB8AC3E}">
        <p14:creationId xmlns:p14="http://schemas.microsoft.com/office/powerpoint/2010/main" val="3612324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16</a:t>
            </a:fld>
            <a:endParaRPr lang="en-GB"/>
          </a:p>
        </p:txBody>
      </p:sp>
    </p:spTree>
    <p:extLst>
      <p:ext uri="{BB962C8B-B14F-4D97-AF65-F5344CB8AC3E}">
        <p14:creationId xmlns:p14="http://schemas.microsoft.com/office/powerpoint/2010/main" val="167307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4AB073-0882-7E92-C177-8186CC245035}"/>
              </a:ext>
            </a:extLst>
          </p:cNvPr>
          <p:cNvSpPr>
            <a:spLocks noGrp="1"/>
          </p:cNvSpPr>
          <p:nvPr>
            <p:ph type="sldNum" sz="quarter" idx="10"/>
          </p:nvPr>
        </p:nvSpPr>
        <p:spPr/>
        <p:txBody>
          <a:bodyPr/>
          <a:lstStyle>
            <a:lvl1pPr>
              <a:defRPr>
                <a:latin typeface="HK Grotesk" pitchFamily="50" charset="0"/>
              </a:defRPr>
            </a:lvl1pPr>
          </a:lstStyle>
          <a:p>
            <a:pPr>
              <a:defRPr/>
            </a:pPr>
            <a:r>
              <a:rPr lang="en-US">
                <a:solidFill>
                  <a:srgbClr val="555555"/>
                </a:solidFill>
              </a:rPr>
              <a:t> </a:t>
            </a:r>
          </a:p>
        </p:txBody>
      </p:sp>
      <p:sp>
        <p:nvSpPr>
          <p:cNvPr id="10" name="Picture Placeholder 16">
            <a:extLst>
              <a:ext uri="{FF2B5EF4-FFF2-40B4-BE49-F238E27FC236}">
                <a16:creationId xmlns:a16="http://schemas.microsoft.com/office/drawing/2014/main" id="{276FF449-30E2-CB20-C474-95EFC471DD8A}"/>
              </a:ext>
            </a:extLst>
          </p:cNvPr>
          <p:cNvSpPr>
            <a:spLocks noGrp="1"/>
          </p:cNvSpPr>
          <p:nvPr>
            <p:ph type="pic" sz="quarter" idx="11"/>
          </p:nvPr>
        </p:nvSpPr>
        <p:spPr>
          <a:xfrm>
            <a:off x="1393795" y="1941974"/>
            <a:ext cx="1873188" cy="1872000"/>
          </a:xfrm>
          <a:prstGeom prst="ellipse">
            <a:avLst/>
          </a:prstGeom>
          <a:solidFill>
            <a:schemeClr val="tx1"/>
          </a:solidFill>
        </p:spPr>
        <p:txBody>
          <a:bodyPr/>
          <a:lstStyle>
            <a:lvl1pPr>
              <a:defRPr sz="1800">
                <a:solidFill>
                  <a:schemeClr val="bg1"/>
                </a:solidFill>
                <a:latin typeface="HK Grotesk" pitchFamily="50" charset="0"/>
              </a:defRPr>
            </a:lvl1pPr>
          </a:lstStyle>
          <a:p>
            <a:r>
              <a:rPr lang="en-US"/>
              <a:t>Click icon to add picture</a:t>
            </a:r>
            <a:endParaRPr lang="en-GB"/>
          </a:p>
        </p:txBody>
      </p:sp>
      <p:sp>
        <p:nvSpPr>
          <p:cNvPr id="11" name="Picture Placeholder 16">
            <a:extLst>
              <a:ext uri="{FF2B5EF4-FFF2-40B4-BE49-F238E27FC236}">
                <a16:creationId xmlns:a16="http://schemas.microsoft.com/office/drawing/2014/main" id="{986E0957-6B06-F1F4-41E8-7867221D3AAA}"/>
              </a:ext>
            </a:extLst>
          </p:cNvPr>
          <p:cNvSpPr>
            <a:spLocks noGrp="1"/>
          </p:cNvSpPr>
          <p:nvPr>
            <p:ph type="pic" sz="quarter" idx="12"/>
          </p:nvPr>
        </p:nvSpPr>
        <p:spPr>
          <a:xfrm>
            <a:off x="5041203" y="1941974"/>
            <a:ext cx="1873188" cy="1872000"/>
          </a:xfrm>
          <a:prstGeom prst="ellipse">
            <a:avLst/>
          </a:prstGeom>
          <a:solidFill>
            <a:schemeClr val="tx1"/>
          </a:solidFill>
        </p:spPr>
        <p:txBody>
          <a:bodyPr/>
          <a:lstStyle>
            <a:lvl1pPr>
              <a:defRPr sz="1800">
                <a:solidFill>
                  <a:schemeClr val="bg1"/>
                </a:solidFill>
                <a:latin typeface="HK Grotesk" pitchFamily="50" charset="0"/>
              </a:defRPr>
            </a:lvl1pPr>
          </a:lstStyle>
          <a:p>
            <a:r>
              <a:rPr lang="en-US"/>
              <a:t>Click icon to add picture</a:t>
            </a:r>
            <a:endParaRPr lang="en-GB"/>
          </a:p>
        </p:txBody>
      </p:sp>
      <p:sp>
        <p:nvSpPr>
          <p:cNvPr id="12" name="Picture Placeholder 16">
            <a:extLst>
              <a:ext uri="{FF2B5EF4-FFF2-40B4-BE49-F238E27FC236}">
                <a16:creationId xmlns:a16="http://schemas.microsoft.com/office/drawing/2014/main" id="{F4BCBEBF-BFD9-86D6-82A4-48E56E3EBEA3}"/>
              </a:ext>
            </a:extLst>
          </p:cNvPr>
          <p:cNvSpPr>
            <a:spLocks noGrp="1"/>
          </p:cNvSpPr>
          <p:nvPr>
            <p:ph type="pic" sz="quarter" idx="13"/>
          </p:nvPr>
        </p:nvSpPr>
        <p:spPr>
          <a:xfrm>
            <a:off x="8688538" y="1941974"/>
            <a:ext cx="1873188" cy="1872000"/>
          </a:xfrm>
          <a:prstGeom prst="ellipse">
            <a:avLst/>
          </a:prstGeom>
          <a:solidFill>
            <a:schemeClr val="tx1"/>
          </a:solidFill>
        </p:spPr>
        <p:txBody>
          <a:bodyPr/>
          <a:lstStyle>
            <a:lvl1pPr>
              <a:defRPr sz="1800">
                <a:solidFill>
                  <a:schemeClr val="bg1"/>
                </a:solidFill>
                <a:latin typeface="HK Grotesk" pitchFamily="50" charset="0"/>
              </a:defRPr>
            </a:lvl1pPr>
          </a:lstStyle>
          <a:p>
            <a:r>
              <a:rPr lang="en-US"/>
              <a:t>Click icon to add picture</a:t>
            </a:r>
            <a:endParaRPr lang="en-GB"/>
          </a:p>
        </p:txBody>
      </p:sp>
      <p:sp>
        <p:nvSpPr>
          <p:cNvPr id="14" name="Text Placeholder 12">
            <a:extLst>
              <a:ext uri="{FF2B5EF4-FFF2-40B4-BE49-F238E27FC236}">
                <a16:creationId xmlns:a16="http://schemas.microsoft.com/office/drawing/2014/main" id="{515B4A53-BD3C-72DD-D110-2A8E9FBC2D01}"/>
              </a:ext>
            </a:extLst>
          </p:cNvPr>
          <p:cNvSpPr>
            <a:spLocks noGrp="1"/>
          </p:cNvSpPr>
          <p:nvPr>
            <p:ph type="body" sz="quarter" idx="14" hasCustomPrompt="1"/>
          </p:nvPr>
        </p:nvSpPr>
        <p:spPr>
          <a:xfrm>
            <a:off x="920304" y="4062804"/>
            <a:ext cx="2820317" cy="388155"/>
          </a:xfrm>
          <a:prstGeom prst="rect">
            <a:avLst/>
          </a:prstGeom>
        </p:spPr>
        <p:txBody>
          <a:bodyPr/>
          <a:lstStyle>
            <a:lvl1pPr marL="0" indent="0" algn="ctr">
              <a:buNone/>
              <a:defRPr sz="2000" b="1">
                <a:solidFill>
                  <a:schemeClr val="tx2"/>
                </a:solidFill>
                <a:latin typeface="HK Grotesk" pitchFamily="50" charset="0"/>
              </a:defRPr>
            </a:lvl1pPr>
          </a:lstStyle>
          <a:p>
            <a:pPr lvl="0"/>
            <a:r>
              <a:rPr lang="en-GB"/>
              <a:t>NAME</a:t>
            </a:r>
          </a:p>
        </p:txBody>
      </p:sp>
      <p:sp>
        <p:nvSpPr>
          <p:cNvPr id="15" name="Text Placeholder 12">
            <a:extLst>
              <a:ext uri="{FF2B5EF4-FFF2-40B4-BE49-F238E27FC236}">
                <a16:creationId xmlns:a16="http://schemas.microsoft.com/office/drawing/2014/main" id="{9EED05FB-0B9B-1D5C-50D0-689EA3E77983}"/>
              </a:ext>
            </a:extLst>
          </p:cNvPr>
          <p:cNvSpPr>
            <a:spLocks noGrp="1"/>
          </p:cNvSpPr>
          <p:nvPr>
            <p:ph type="body" sz="quarter" idx="15" hasCustomPrompt="1"/>
          </p:nvPr>
        </p:nvSpPr>
        <p:spPr>
          <a:xfrm>
            <a:off x="920304" y="4389308"/>
            <a:ext cx="2820317" cy="364003"/>
          </a:xfrm>
          <a:prstGeom prst="rect">
            <a:avLst/>
          </a:prstGeom>
        </p:spPr>
        <p:txBody>
          <a:bodyPr/>
          <a:lstStyle>
            <a:lvl1pPr marL="0" indent="0" algn="ctr">
              <a:buNone/>
              <a:defRPr sz="1600">
                <a:solidFill>
                  <a:schemeClr val="tx1"/>
                </a:solidFill>
                <a:latin typeface="HK Grotesk" pitchFamily="50" charset="0"/>
              </a:defRPr>
            </a:lvl1pPr>
          </a:lstStyle>
          <a:p>
            <a:pPr lvl="0"/>
            <a:r>
              <a:rPr lang="en-GB"/>
              <a:t>Job title</a:t>
            </a:r>
          </a:p>
        </p:txBody>
      </p:sp>
      <p:sp>
        <p:nvSpPr>
          <p:cNvPr id="16" name="Text Placeholder 12">
            <a:extLst>
              <a:ext uri="{FF2B5EF4-FFF2-40B4-BE49-F238E27FC236}">
                <a16:creationId xmlns:a16="http://schemas.microsoft.com/office/drawing/2014/main" id="{1E0618DF-017B-6C8A-B9D1-AE3E9760722F}"/>
              </a:ext>
            </a:extLst>
          </p:cNvPr>
          <p:cNvSpPr>
            <a:spLocks noGrp="1"/>
          </p:cNvSpPr>
          <p:nvPr>
            <p:ph type="body" sz="quarter" idx="16" hasCustomPrompt="1"/>
          </p:nvPr>
        </p:nvSpPr>
        <p:spPr>
          <a:xfrm>
            <a:off x="539689" y="4701103"/>
            <a:ext cx="3619499" cy="388155"/>
          </a:xfrm>
          <a:prstGeom prst="rect">
            <a:avLst/>
          </a:prstGeom>
        </p:spPr>
        <p:txBody>
          <a:bodyPr/>
          <a:lstStyle>
            <a:lvl1pPr marL="0" indent="0" algn="ctr">
              <a:buNone/>
              <a:defRPr sz="1600">
                <a:solidFill>
                  <a:schemeClr val="bg1">
                    <a:lumMod val="50000"/>
                  </a:schemeClr>
                </a:solidFill>
                <a:latin typeface="HK Grotesk" pitchFamily="50" charset="0"/>
              </a:defRPr>
            </a:lvl1pPr>
          </a:lstStyle>
          <a:p>
            <a:pPr lvl="0"/>
            <a:r>
              <a:rPr lang="en-GB"/>
              <a:t>Example.example@nielseniq.com</a:t>
            </a:r>
          </a:p>
        </p:txBody>
      </p:sp>
      <p:sp>
        <p:nvSpPr>
          <p:cNvPr id="17" name="Text Placeholder 12">
            <a:extLst>
              <a:ext uri="{FF2B5EF4-FFF2-40B4-BE49-F238E27FC236}">
                <a16:creationId xmlns:a16="http://schemas.microsoft.com/office/drawing/2014/main" id="{AC0275B6-E892-7028-9B37-10C85C9B73CA}"/>
              </a:ext>
            </a:extLst>
          </p:cNvPr>
          <p:cNvSpPr>
            <a:spLocks noGrp="1"/>
          </p:cNvSpPr>
          <p:nvPr>
            <p:ph type="body" sz="quarter" idx="17" hasCustomPrompt="1"/>
          </p:nvPr>
        </p:nvSpPr>
        <p:spPr>
          <a:xfrm>
            <a:off x="4617672" y="4062804"/>
            <a:ext cx="2820317" cy="388155"/>
          </a:xfrm>
          <a:prstGeom prst="rect">
            <a:avLst/>
          </a:prstGeom>
        </p:spPr>
        <p:txBody>
          <a:bodyPr/>
          <a:lstStyle>
            <a:lvl1pPr marL="0" indent="0" algn="ctr">
              <a:buNone/>
              <a:defRPr sz="2000" b="1">
                <a:solidFill>
                  <a:schemeClr val="tx2"/>
                </a:solidFill>
                <a:latin typeface="HK Grotesk" pitchFamily="50" charset="0"/>
              </a:defRPr>
            </a:lvl1pPr>
          </a:lstStyle>
          <a:p>
            <a:pPr lvl="0"/>
            <a:r>
              <a:rPr lang="en-GB"/>
              <a:t>NAME</a:t>
            </a:r>
          </a:p>
        </p:txBody>
      </p:sp>
      <p:sp>
        <p:nvSpPr>
          <p:cNvPr id="18" name="Text Placeholder 12">
            <a:extLst>
              <a:ext uri="{FF2B5EF4-FFF2-40B4-BE49-F238E27FC236}">
                <a16:creationId xmlns:a16="http://schemas.microsoft.com/office/drawing/2014/main" id="{2EF8FD6D-7A31-A263-914A-43B6DBE239C4}"/>
              </a:ext>
            </a:extLst>
          </p:cNvPr>
          <p:cNvSpPr>
            <a:spLocks noGrp="1"/>
          </p:cNvSpPr>
          <p:nvPr>
            <p:ph type="body" sz="quarter" idx="18" hasCustomPrompt="1"/>
          </p:nvPr>
        </p:nvSpPr>
        <p:spPr>
          <a:xfrm>
            <a:off x="4617672" y="4389308"/>
            <a:ext cx="2820317" cy="364003"/>
          </a:xfrm>
          <a:prstGeom prst="rect">
            <a:avLst/>
          </a:prstGeom>
        </p:spPr>
        <p:txBody>
          <a:bodyPr/>
          <a:lstStyle>
            <a:lvl1pPr marL="0" indent="0" algn="ctr">
              <a:buNone/>
              <a:defRPr sz="1600">
                <a:solidFill>
                  <a:schemeClr val="tx1"/>
                </a:solidFill>
                <a:latin typeface="HK Grotesk" pitchFamily="50" charset="0"/>
              </a:defRPr>
            </a:lvl1pPr>
          </a:lstStyle>
          <a:p>
            <a:pPr lvl="0"/>
            <a:r>
              <a:rPr lang="en-GB"/>
              <a:t>Job title</a:t>
            </a:r>
          </a:p>
        </p:txBody>
      </p:sp>
      <p:sp>
        <p:nvSpPr>
          <p:cNvPr id="20" name="Text Placeholder 12">
            <a:extLst>
              <a:ext uri="{FF2B5EF4-FFF2-40B4-BE49-F238E27FC236}">
                <a16:creationId xmlns:a16="http://schemas.microsoft.com/office/drawing/2014/main" id="{3392E54E-5E16-9DBC-8FE8-7206703D1D71}"/>
              </a:ext>
            </a:extLst>
          </p:cNvPr>
          <p:cNvSpPr>
            <a:spLocks noGrp="1"/>
          </p:cNvSpPr>
          <p:nvPr>
            <p:ph type="body" sz="quarter" idx="20" hasCustomPrompt="1"/>
          </p:nvPr>
        </p:nvSpPr>
        <p:spPr>
          <a:xfrm>
            <a:off x="8315040" y="4062804"/>
            <a:ext cx="2820317" cy="388155"/>
          </a:xfrm>
          <a:prstGeom prst="rect">
            <a:avLst/>
          </a:prstGeom>
        </p:spPr>
        <p:txBody>
          <a:bodyPr/>
          <a:lstStyle>
            <a:lvl1pPr marL="0" indent="0" algn="ctr">
              <a:buNone/>
              <a:defRPr sz="2000" b="1">
                <a:solidFill>
                  <a:schemeClr val="tx2"/>
                </a:solidFill>
                <a:latin typeface="HK Grotesk" pitchFamily="50" charset="0"/>
              </a:defRPr>
            </a:lvl1pPr>
          </a:lstStyle>
          <a:p>
            <a:pPr lvl="0"/>
            <a:r>
              <a:rPr lang="en-GB"/>
              <a:t>NAME</a:t>
            </a:r>
          </a:p>
        </p:txBody>
      </p:sp>
      <p:sp>
        <p:nvSpPr>
          <p:cNvPr id="21" name="Text Placeholder 12">
            <a:extLst>
              <a:ext uri="{FF2B5EF4-FFF2-40B4-BE49-F238E27FC236}">
                <a16:creationId xmlns:a16="http://schemas.microsoft.com/office/drawing/2014/main" id="{280F7776-515E-68B0-F608-52BA742610BD}"/>
              </a:ext>
            </a:extLst>
          </p:cNvPr>
          <p:cNvSpPr>
            <a:spLocks noGrp="1"/>
          </p:cNvSpPr>
          <p:nvPr>
            <p:ph type="body" sz="quarter" idx="21" hasCustomPrompt="1"/>
          </p:nvPr>
        </p:nvSpPr>
        <p:spPr>
          <a:xfrm>
            <a:off x="8315040" y="4389308"/>
            <a:ext cx="2820317" cy="364003"/>
          </a:xfrm>
          <a:prstGeom prst="rect">
            <a:avLst/>
          </a:prstGeom>
        </p:spPr>
        <p:txBody>
          <a:bodyPr/>
          <a:lstStyle>
            <a:lvl1pPr marL="0" indent="0" algn="ctr">
              <a:buNone/>
              <a:defRPr sz="1600">
                <a:solidFill>
                  <a:schemeClr val="tx1"/>
                </a:solidFill>
                <a:latin typeface="HK Grotesk" pitchFamily="50" charset="0"/>
              </a:defRPr>
            </a:lvl1pPr>
          </a:lstStyle>
          <a:p>
            <a:pPr lvl="0"/>
            <a:r>
              <a:rPr lang="en-GB"/>
              <a:t>Job title</a:t>
            </a:r>
          </a:p>
        </p:txBody>
      </p:sp>
      <p:sp>
        <p:nvSpPr>
          <p:cNvPr id="23" name="Text Placeholder 12">
            <a:extLst>
              <a:ext uri="{FF2B5EF4-FFF2-40B4-BE49-F238E27FC236}">
                <a16:creationId xmlns:a16="http://schemas.microsoft.com/office/drawing/2014/main" id="{4C327D3F-1EBB-F29F-4038-444BC33A4BA7}"/>
              </a:ext>
            </a:extLst>
          </p:cNvPr>
          <p:cNvSpPr>
            <a:spLocks noGrp="1"/>
          </p:cNvSpPr>
          <p:nvPr>
            <p:ph type="body" sz="quarter" idx="22" hasCustomPrompt="1"/>
          </p:nvPr>
        </p:nvSpPr>
        <p:spPr>
          <a:xfrm>
            <a:off x="4227605" y="4691661"/>
            <a:ext cx="3619499" cy="388155"/>
          </a:xfrm>
          <a:prstGeom prst="rect">
            <a:avLst/>
          </a:prstGeom>
        </p:spPr>
        <p:txBody>
          <a:bodyPr/>
          <a:lstStyle>
            <a:lvl1pPr marL="0" indent="0" algn="ctr">
              <a:buNone/>
              <a:defRPr sz="1600">
                <a:solidFill>
                  <a:schemeClr val="bg1">
                    <a:lumMod val="50000"/>
                  </a:schemeClr>
                </a:solidFill>
                <a:latin typeface="HK Grotesk" pitchFamily="50" charset="0"/>
              </a:defRPr>
            </a:lvl1pPr>
          </a:lstStyle>
          <a:p>
            <a:pPr lvl="0"/>
            <a:r>
              <a:rPr lang="en-GB"/>
              <a:t>Example.example@nielseniq.com</a:t>
            </a:r>
          </a:p>
        </p:txBody>
      </p:sp>
      <p:sp>
        <p:nvSpPr>
          <p:cNvPr id="24" name="Text Placeholder 12">
            <a:extLst>
              <a:ext uri="{FF2B5EF4-FFF2-40B4-BE49-F238E27FC236}">
                <a16:creationId xmlns:a16="http://schemas.microsoft.com/office/drawing/2014/main" id="{0DC0C6EC-7CE0-F884-40EA-F324A390AC7E}"/>
              </a:ext>
            </a:extLst>
          </p:cNvPr>
          <p:cNvSpPr>
            <a:spLocks noGrp="1"/>
          </p:cNvSpPr>
          <p:nvPr>
            <p:ph type="body" sz="quarter" idx="23" hasCustomPrompt="1"/>
          </p:nvPr>
        </p:nvSpPr>
        <p:spPr>
          <a:xfrm>
            <a:off x="7899153" y="4691660"/>
            <a:ext cx="3619499" cy="388155"/>
          </a:xfrm>
          <a:prstGeom prst="rect">
            <a:avLst/>
          </a:prstGeom>
        </p:spPr>
        <p:txBody>
          <a:bodyPr/>
          <a:lstStyle>
            <a:lvl1pPr marL="0" indent="0" algn="ctr">
              <a:buNone/>
              <a:defRPr sz="1600">
                <a:solidFill>
                  <a:schemeClr val="bg1">
                    <a:lumMod val="50000"/>
                  </a:schemeClr>
                </a:solidFill>
                <a:latin typeface="HK Grotesk" pitchFamily="50" charset="0"/>
              </a:defRPr>
            </a:lvl1pPr>
          </a:lstStyle>
          <a:p>
            <a:pPr lvl="0"/>
            <a:r>
              <a:rPr lang="en-GB"/>
              <a:t>Example.example@nielseniq.com</a:t>
            </a:r>
          </a:p>
        </p:txBody>
      </p:sp>
      <p:sp>
        <p:nvSpPr>
          <p:cNvPr id="25" name="TextBox 24">
            <a:extLst>
              <a:ext uri="{FF2B5EF4-FFF2-40B4-BE49-F238E27FC236}">
                <a16:creationId xmlns:a16="http://schemas.microsoft.com/office/drawing/2014/main" id="{7028A997-E345-B597-E498-E9BE7371213F}"/>
              </a:ext>
            </a:extLst>
          </p:cNvPr>
          <p:cNvSpPr txBox="1"/>
          <p:nvPr/>
        </p:nvSpPr>
        <p:spPr>
          <a:xfrm>
            <a:off x="3047011" y="1046812"/>
            <a:ext cx="6097978" cy="646331"/>
          </a:xfrm>
          <a:prstGeom prst="rect">
            <a:avLst/>
          </a:prstGeom>
          <a:noFill/>
        </p:spPr>
        <p:txBody>
          <a:bodyPr wrap="square">
            <a:spAutoFit/>
          </a:bodyPr>
          <a:lstStyle/>
          <a:p>
            <a:pPr algn="ctr"/>
            <a:r>
              <a:rPr lang="en-GB" b="0" i="0">
                <a:solidFill>
                  <a:schemeClr val="tx2"/>
                </a:solidFill>
                <a:effectLst/>
                <a:latin typeface="HK Grotesk" pitchFamily="50" charset="0"/>
              </a:rPr>
              <a:t>To learn more or to speak to a member of the team, please feel free to get in touch:</a:t>
            </a:r>
            <a:endParaRPr lang="en-GB">
              <a:solidFill>
                <a:schemeClr val="tx2"/>
              </a:solidFill>
              <a:latin typeface="HK Grotesk" pitchFamily="50" charset="0"/>
            </a:endParaRPr>
          </a:p>
        </p:txBody>
      </p:sp>
      <p:sp>
        <p:nvSpPr>
          <p:cNvPr id="26" name="Title 1">
            <a:extLst>
              <a:ext uri="{FF2B5EF4-FFF2-40B4-BE49-F238E27FC236}">
                <a16:creationId xmlns:a16="http://schemas.microsoft.com/office/drawing/2014/main" id="{2B4CDA8F-7357-54E8-74CF-23AE77D0F0EA}"/>
              </a:ext>
            </a:extLst>
          </p:cNvPr>
          <p:cNvSpPr txBox="1">
            <a:spLocks/>
          </p:cNvSpPr>
          <p:nvPr/>
        </p:nvSpPr>
        <p:spPr>
          <a:xfrm>
            <a:off x="1069035" y="57617"/>
            <a:ext cx="1001283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3600">
                <a:solidFill>
                  <a:schemeClr val="tx2"/>
                </a:solidFill>
                <a:latin typeface="HK Grotesk SemiBold" pitchFamily="50" charset="0"/>
              </a:rPr>
              <a:t>Contact Us</a:t>
            </a:r>
          </a:p>
        </p:txBody>
      </p:sp>
      <p:pic>
        <p:nvPicPr>
          <p:cNvPr id="2" name="Picture 1" descr="A close up of a logo&#10;&#10;Description automatically generated with low confidence">
            <a:extLst>
              <a:ext uri="{FF2B5EF4-FFF2-40B4-BE49-F238E27FC236}">
                <a16:creationId xmlns:a16="http://schemas.microsoft.com/office/drawing/2014/main" id="{28DAA8E4-C5CD-05A2-6A72-EB2B9C84B3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21022" y="5826467"/>
            <a:ext cx="1428669" cy="714335"/>
          </a:xfrm>
          <a:prstGeom prst="rect">
            <a:avLst/>
          </a:prstGeom>
        </p:spPr>
      </p:pic>
      <p:sp>
        <p:nvSpPr>
          <p:cNvPr id="4" name="TextBox 3">
            <a:extLst>
              <a:ext uri="{FF2B5EF4-FFF2-40B4-BE49-F238E27FC236}">
                <a16:creationId xmlns:a16="http://schemas.microsoft.com/office/drawing/2014/main" id="{A027E5D8-BE47-13C8-FA57-87460758045F}"/>
              </a:ext>
            </a:extLst>
          </p:cNvPr>
          <p:cNvSpPr txBox="1"/>
          <p:nvPr/>
        </p:nvSpPr>
        <p:spPr>
          <a:xfrm>
            <a:off x="9866512" y="6657945"/>
            <a:ext cx="2458455" cy="20005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555555">
                    <a:lumMod val="40000"/>
                    <a:lumOff val="60000"/>
                  </a:srgbClr>
                </a:solidFill>
                <a:effectLst/>
                <a:uLnTx/>
                <a:uFillTx/>
                <a:latin typeface="HK Grotesk" pitchFamily="50" charset="0"/>
                <a:ea typeface="+mn-ea"/>
                <a:cs typeface="+mn-cs"/>
              </a:rPr>
              <a:t>© 2023 Nielsen Consumer LLC. All Rights Reserved.</a:t>
            </a:r>
          </a:p>
        </p:txBody>
      </p:sp>
      <p:sp>
        <p:nvSpPr>
          <p:cNvPr id="5" name="TextBox 4">
            <a:extLst>
              <a:ext uri="{FF2B5EF4-FFF2-40B4-BE49-F238E27FC236}">
                <a16:creationId xmlns:a16="http://schemas.microsoft.com/office/drawing/2014/main" id="{343A6D3B-A36E-B311-B979-94EB5B37FC3F}"/>
              </a:ext>
            </a:extLst>
          </p:cNvPr>
          <p:cNvSpPr txBox="1"/>
          <p:nvPr userDrawn="1"/>
        </p:nvSpPr>
        <p:spPr>
          <a:xfrm>
            <a:off x="3047011" y="1046812"/>
            <a:ext cx="6097978" cy="646331"/>
          </a:xfrm>
          <a:prstGeom prst="rect">
            <a:avLst/>
          </a:prstGeom>
          <a:noFill/>
        </p:spPr>
        <p:txBody>
          <a:bodyPr wrap="square">
            <a:spAutoFit/>
          </a:bodyPr>
          <a:lstStyle/>
          <a:p>
            <a:pPr algn="ctr"/>
            <a:r>
              <a:rPr lang="en-GB" b="0" i="0">
                <a:solidFill>
                  <a:schemeClr val="tx2"/>
                </a:solidFill>
                <a:effectLst/>
                <a:latin typeface="HK Grotesk" pitchFamily="50" charset="0"/>
              </a:rPr>
              <a:t>To learn more or to speak to a member of the team, please feel free to get in touch:</a:t>
            </a:r>
            <a:endParaRPr lang="en-GB">
              <a:solidFill>
                <a:schemeClr val="tx2"/>
              </a:solidFill>
              <a:latin typeface="HK Grotesk" pitchFamily="50" charset="0"/>
            </a:endParaRPr>
          </a:p>
        </p:txBody>
      </p:sp>
      <p:sp>
        <p:nvSpPr>
          <p:cNvPr id="6" name="Title 1">
            <a:extLst>
              <a:ext uri="{FF2B5EF4-FFF2-40B4-BE49-F238E27FC236}">
                <a16:creationId xmlns:a16="http://schemas.microsoft.com/office/drawing/2014/main" id="{26FDD563-1E7C-83CB-4923-8F41EA00B939}"/>
              </a:ext>
            </a:extLst>
          </p:cNvPr>
          <p:cNvSpPr txBox="1">
            <a:spLocks/>
          </p:cNvSpPr>
          <p:nvPr userDrawn="1"/>
        </p:nvSpPr>
        <p:spPr>
          <a:xfrm>
            <a:off x="1069035" y="57617"/>
            <a:ext cx="1001283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3600">
                <a:solidFill>
                  <a:schemeClr val="tx2"/>
                </a:solidFill>
                <a:latin typeface="HK Grotesk SemiBold" pitchFamily="50" charset="0"/>
              </a:rPr>
              <a:t>Contact Us</a:t>
            </a:r>
          </a:p>
        </p:txBody>
      </p:sp>
      <p:sp>
        <p:nvSpPr>
          <p:cNvPr id="8" name="TextBox 7">
            <a:extLst>
              <a:ext uri="{FF2B5EF4-FFF2-40B4-BE49-F238E27FC236}">
                <a16:creationId xmlns:a16="http://schemas.microsoft.com/office/drawing/2014/main" id="{6B09A465-502E-6111-A149-E2119ABDE079}"/>
              </a:ext>
            </a:extLst>
          </p:cNvPr>
          <p:cNvSpPr txBox="1"/>
          <p:nvPr userDrawn="1"/>
        </p:nvSpPr>
        <p:spPr>
          <a:xfrm>
            <a:off x="9866512" y="6657945"/>
            <a:ext cx="2458455" cy="20005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HK Grotesk" pitchFamily="50" charset="0"/>
                <a:ea typeface="+mn-ea"/>
                <a:cs typeface="+mn-cs"/>
              </a:rPr>
              <a:t>© 2023 Nielsen Consumer LLC. All Rights Reserved.</a:t>
            </a:r>
          </a:p>
        </p:txBody>
      </p:sp>
    </p:spTree>
    <p:extLst>
      <p:ext uri="{BB962C8B-B14F-4D97-AF65-F5344CB8AC3E}">
        <p14:creationId xmlns:p14="http://schemas.microsoft.com/office/powerpoint/2010/main" val="2285774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C5FEE44-7A06-1DEF-AB6C-61EF67883E6B}"/>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4" name="Straight Connector 3">
            <a:extLst>
              <a:ext uri="{FF2B5EF4-FFF2-40B4-BE49-F238E27FC236}">
                <a16:creationId xmlns:a16="http://schemas.microsoft.com/office/drawing/2014/main" id="{127B00EB-9EA7-2466-4E2E-EBBA2B6C3154}"/>
              </a:ext>
            </a:extLst>
          </p:cNvPr>
          <p:cNvCxnSpPr>
            <a:cxnSpLocks/>
          </p:cNvCxnSpPr>
          <p:nvPr/>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9230C9C-4396-8CEB-EBE5-0F6FA4E9CC01}"/>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cxnSp>
        <p:nvCxnSpPr>
          <p:cNvPr id="2" name="Straight Connector 1">
            <a:extLst>
              <a:ext uri="{FF2B5EF4-FFF2-40B4-BE49-F238E27FC236}">
                <a16:creationId xmlns:a16="http://schemas.microsoft.com/office/drawing/2014/main" id="{3A3012A8-4942-CBDB-641B-9DCA9DA90B5D}"/>
              </a:ext>
            </a:extLst>
          </p:cNvPr>
          <p:cNvCxnSpPr>
            <a:cxnSpLocks/>
          </p:cNvCxnSpPr>
          <p:nvPr userDrawn="1"/>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E6580C0-21A5-F491-C385-6E910F21A736}"/>
              </a:ext>
            </a:extLst>
          </p:cNvPr>
          <p:cNvSpPr txBox="1"/>
          <p:nvPr userDrawn="1"/>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pic>
        <p:nvPicPr>
          <p:cNvPr id="9" name="Picture 8">
            <a:extLst>
              <a:ext uri="{FF2B5EF4-FFF2-40B4-BE49-F238E27FC236}">
                <a16:creationId xmlns:a16="http://schemas.microsoft.com/office/drawing/2014/main" id="{CAFA3E88-2EE5-AA2C-2D3A-F3E705B2F0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423" y="6175614"/>
            <a:ext cx="1306227" cy="714274"/>
          </a:xfrm>
          <a:prstGeom prst="rect">
            <a:avLst/>
          </a:prstGeom>
        </p:spPr>
      </p:pic>
    </p:spTree>
    <p:extLst>
      <p:ext uri="{BB962C8B-B14F-4D97-AF65-F5344CB8AC3E}">
        <p14:creationId xmlns:p14="http://schemas.microsoft.com/office/powerpoint/2010/main" val="253228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content and title nav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8F88F4-971A-A6B1-1A27-9CE89013B620}"/>
              </a:ext>
            </a:extLst>
          </p:cNvPr>
          <p:cNvSpPr/>
          <p:nvPr/>
        </p:nvSpPr>
        <p:spPr>
          <a:xfrm>
            <a:off x="8189626"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K Grotesk" pitchFamily="50" charset="0"/>
              <a:ea typeface="+mn-ea"/>
              <a:cs typeface="+mn-cs"/>
            </a:endParaRPr>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353836" y="1738414"/>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7047229" y="6405888"/>
            <a:ext cx="901874" cy="365125"/>
          </a:xfrm>
        </p:spPr>
        <p:txBody>
          <a:bodyPr/>
          <a:lstStyle>
            <a:lvl1pPr>
              <a:defRPr>
                <a:latin typeface="HK Grotesk" pitchFamily="50" charset="0"/>
              </a:defRPr>
            </a:lvl1pPr>
          </a:lstStyle>
          <a:p>
            <a:pPr>
              <a:defRPr/>
            </a:pPr>
            <a:fld id="{403EF4E2-7A7A-0548-85F1-5479B7C9E1B2}" type="slidenum">
              <a:rPr lang="en-US" smtClean="0">
                <a:solidFill>
                  <a:srgbClr val="555555"/>
                </a:solidFill>
              </a:rPr>
              <a:pPr>
                <a:defRPr/>
              </a:pPr>
              <a:t>‹#›</a:t>
            </a:fld>
            <a:endParaRPr lang="en-US">
              <a:solidFill>
                <a:srgbClr val="555555"/>
              </a:solidFill>
            </a:endParaRPr>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8478185" y="1111525"/>
            <a:ext cx="3503952" cy="2390972"/>
          </a:xfr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8478184" y="3515514"/>
            <a:ext cx="3503953" cy="436210"/>
          </a:xfrm>
        </p:spPr>
        <p:txBody>
          <a:bodyPr>
            <a:noAutofit/>
          </a:bodyPr>
          <a:lstStyle>
            <a:lvl1pPr marL="0" indent="0" algn="l">
              <a:spcBef>
                <a:spcPts val="0"/>
              </a:spcBef>
              <a:spcAft>
                <a:spcPts val="0"/>
              </a:spcAft>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353837" y="5923338"/>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4" name="TextBox 3">
            <a:extLst>
              <a:ext uri="{FF2B5EF4-FFF2-40B4-BE49-F238E27FC236}">
                <a16:creationId xmlns:a16="http://schemas.microsoft.com/office/drawing/2014/main" id="{7C94C076-1CD8-CF76-1E98-52F5EBB5C1F2}"/>
              </a:ext>
            </a:extLst>
          </p:cNvPr>
          <p:cNvSpPr txBox="1"/>
          <p:nvPr/>
        </p:nvSpPr>
        <p:spPr>
          <a:xfrm>
            <a:off x="4649787" y="6482756"/>
            <a:ext cx="2601238" cy="20005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555555">
                    <a:lumMod val="40000"/>
                    <a:lumOff val="60000"/>
                  </a:srgbClr>
                </a:solidFill>
                <a:effectLst/>
                <a:uLnTx/>
                <a:uFillTx/>
                <a:latin typeface="HK Grotesk" pitchFamily="50" charset="0"/>
                <a:ea typeface="+mn-ea"/>
                <a:cs typeface="+mn-cs"/>
              </a:rPr>
              <a:t>© 2023 Nielsen Consumer LLC. All Rights Reserved.</a:t>
            </a:r>
          </a:p>
        </p:txBody>
      </p:sp>
      <p:sp>
        <p:nvSpPr>
          <p:cNvPr id="11" name="Text Placeholder 6">
            <a:extLst>
              <a:ext uri="{FF2B5EF4-FFF2-40B4-BE49-F238E27FC236}">
                <a16:creationId xmlns:a16="http://schemas.microsoft.com/office/drawing/2014/main" id="{5E6A6D77-7650-66E5-0E9E-877932EDE1CE}"/>
              </a:ext>
            </a:extLst>
          </p:cNvPr>
          <p:cNvSpPr>
            <a:spLocks noGrp="1"/>
          </p:cNvSpPr>
          <p:nvPr>
            <p:ph type="body" sz="quarter" idx="19" hasCustomPrompt="1"/>
          </p:nvPr>
        </p:nvSpPr>
        <p:spPr>
          <a:xfrm>
            <a:off x="353836" y="970061"/>
            <a:ext cx="5537253" cy="436542"/>
          </a:xfrm>
        </p:spPr>
        <p:txBody>
          <a:bodyPr/>
          <a:lstStyle>
            <a:lvl1pPr marL="0" indent="0">
              <a:spcBef>
                <a:spcPts val="0"/>
              </a:spcBef>
              <a:spcAft>
                <a:spcPts val="0"/>
              </a:spcAft>
              <a:buNone/>
              <a:defRPr sz="1600" i="1"/>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a:t>
            </a:r>
          </a:p>
        </p:txBody>
      </p:sp>
      <p:sp>
        <p:nvSpPr>
          <p:cNvPr id="12" name="Text Placeholder 10">
            <a:extLst>
              <a:ext uri="{FF2B5EF4-FFF2-40B4-BE49-F238E27FC236}">
                <a16:creationId xmlns:a16="http://schemas.microsoft.com/office/drawing/2014/main" id="{4D4F1FFF-FD8A-8628-E84B-42A78C2F5210}"/>
              </a:ext>
            </a:extLst>
          </p:cNvPr>
          <p:cNvSpPr>
            <a:spLocks noGrp="1"/>
          </p:cNvSpPr>
          <p:nvPr>
            <p:ph type="body" sz="quarter" idx="21" hasCustomPrompt="1"/>
          </p:nvPr>
        </p:nvSpPr>
        <p:spPr>
          <a:xfrm>
            <a:off x="354013" y="533400"/>
            <a:ext cx="5537200" cy="436563"/>
          </a:xfrm>
        </p:spPr>
        <p:txBody>
          <a:bodyPr/>
          <a:lstStyle>
            <a:lvl1pPr marL="0" indent="0">
              <a:buNone/>
              <a:defRPr sz="2000">
                <a:solidFill>
                  <a:schemeClr val="tx1"/>
                </a:solidFill>
              </a:defRPr>
            </a:lvl1pPr>
          </a:lstStyle>
          <a:p>
            <a:pPr lvl="0"/>
            <a:r>
              <a:rPr lang="en-US"/>
              <a:t>Insert Title</a:t>
            </a:r>
            <a:endParaRPr lang="en-GB"/>
          </a:p>
        </p:txBody>
      </p:sp>
    </p:spTree>
    <p:extLst>
      <p:ext uri="{BB962C8B-B14F-4D97-AF65-F5344CB8AC3E}">
        <p14:creationId xmlns:p14="http://schemas.microsoft.com/office/powerpoint/2010/main" val="117781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ACT U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75DDB1-6B04-4541-A58E-637A189CAEEE}"/>
              </a:ext>
            </a:extLst>
          </p:cNvPr>
          <p:cNvSpPr txBox="1"/>
          <p:nvPr userDrawn="1"/>
        </p:nvSpPr>
        <p:spPr>
          <a:xfrm>
            <a:off x="3047010" y="1085033"/>
            <a:ext cx="6097978" cy="646331"/>
          </a:xfrm>
          <a:prstGeom prst="rect">
            <a:avLst/>
          </a:prstGeom>
          <a:noFill/>
        </p:spPr>
        <p:txBody>
          <a:bodyPr wrap="square">
            <a:spAutoFit/>
          </a:bodyPr>
          <a:lstStyle/>
          <a:p>
            <a:pPr algn="ctr"/>
            <a:r>
              <a:rPr lang="en-GB" b="0" i="0">
                <a:solidFill>
                  <a:srgbClr val="6E818A"/>
                </a:solidFill>
                <a:effectLst/>
              </a:rPr>
              <a:t>To learn more or to speak to a member of the team, please feel free to get in touch:</a:t>
            </a:r>
            <a:endParaRPr lang="en-GB">
              <a:solidFill>
                <a:srgbClr val="6E818A"/>
              </a:solidFill>
            </a:endParaRPr>
          </a:p>
        </p:txBody>
      </p:sp>
      <p:sp>
        <p:nvSpPr>
          <p:cNvPr id="6" name="Oval 5">
            <a:extLst>
              <a:ext uri="{FF2B5EF4-FFF2-40B4-BE49-F238E27FC236}">
                <a16:creationId xmlns:a16="http://schemas.microsoft.com/office/drawing/2014/main" id="{A6B76197-9E77-4CBB-AB70-50DCDFDCE4FD}"/>
              </a:ext>
            </a:extLst>
          </p:cNvPr>
          <p:cNvSpPr/>
          <p:nvPr/>
        </p:nvSpPr>
        <p:spPr>
          <a:xfrm rot="3340590">
            <a:off x="1315765" y="1909070"/>
            <a:ext cx="2029395" cy="2029395"/>
          </a:xfrm>
          <a:custGeom>
            <a:avLst/>
            <a:gdLst>
              <a:gd name="connsiteX0" fmla="*/ 0 w 2029395"/>
              <a:gd name="connsiteY0" fmla="*/ 1014698 h 2029395"/>
              <a:gd name="connsiteX1" fmla="*/ 1014698 w 2029395"/>
              <a:gd name="connsiteY1" fmla="*/ 0 h 2029395"/>
              <a:gd name="connsiteX2" fmla="*/ 2029396 w 2029395"/>
              <a:gd name="connsiteY2" fmla="*/ 1014698 h 2029395"/>
              <a:gd name="connsiteX3" fmla="*/ 1014698 w 2029395"/>
              <a:gd name="connsiteY3" fmla="*/ 2029396 h 2029395"/>
              <a:gd name="connsiteX4" fmla="*/ 0 w 2029395"/>
              <a:gd name="connsiteY4" fmla="*/ 1014698 h 20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395" h="2029395" extrusionOk="0">
                <a:moveTo>
                  <a:pt x="0" y="1014698"/>
                </a:moveTo>
                <a:cubicBezTo>
                  <a:pt x="-30115" y="395708"/>
                  <a:pt x="449262" y="5388"/>
                  <a:pt x="1014698" y="0"/>
                </a:cubicBezTo>
                <a:cubicBezTo>
                  <a:pt x="1659863" y="51030"/>
                  <a:pt x="2005661" y="409251"/>
                  <a:pt x="2029396" y="1014698"/>
                </a:cubicBezTo>
                <a:cubicBezTo>
                  <a:pt x="1978190" y="1564341"/>
                  <a:pt x="1579257" y="1996094"/>
                  <a:pt x="1014698" y="2029396"/>
                </a:cubicBezTo>
                <a:cubicBezTo>
                  <a:pt x="431935" y="1998575"/>
                  <a:pt x="12343" y="1558202"/>
                  <a:pt x="0" y="1014698"/>
                </a:cubicBezTo>
                <a:close/>
              </a:path>
            </a:pathLst>
          </a:custGeom>
          <a:noFill/>
          <a:ln w="19050">
            <a:solidFill>
              <a:schemeClr val="tx2"/>
            </a:solidFill>
            <a:extLst>
              <a:ext uri="{C807C97D-BFC1-408E-A445-0C87EB9F89A2}">
                <ask:lineSketchStyleProps xmlns:ask="http://schemas.microsoft.com/office/drawing/2018/sketchyshapes" sd="4172447036">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A53CF1AA-FE3E-4DED-BFC5-C7284282862F}"/>
              </a:ext>
            </a:extLst>
          </p:cNvPr>
          <p:cNvSpPr/>
          <p:nvPr/>
        </p:nvSpPr>
        <p:spPr>
          <a:xfrm rot="3340590">
            <a:off x="4963100" y="1909070"/>
            <a:ext cx="2029395" cy="2029395"/>
          </a:xfrm>
          <a:custGeom>
            <a:avLst/>
            <a:gdLst>
              <a:gd name="connsiteX0" fmla="*/ 0 w 2029395"/>
              <a:gd name="connsiteY0" fmla="*/ 1014698 h 2029395"/>
              <a:gd name="connsiteX1" fmla="*/ 1014698 w 2029395"/>
              <a:gd name="connsiteY1" fmla="*/ 0 h 2029395"/>
              <a:gd name="connsiteX2" fmla="*/ 2029396 w 2029395"/>
              <a:gd name="connsiteY2" fmla="*/ 1014698 h 2029395"/>
              <a:gd name="connsiteX3" fmla="*/ 1014698 w 2029395"/>
              <a:gd name="connsiteY3" fmla="*/ 2029396 h 2029395"/>
              <a:gd name="connsiteX4" fmla="*/ 0 w 2029395"/>
              <a:gd name="connsiteY4" fmla="*/ 1014698 h 20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395" h="2029395" extrusionOk="0">
                <a:moveTo>
                  <a:pt x="0" y="1014698"/>
                </a:moveTo>
                <a:cubicBezTo>
                  <a:pt x="-30115" y="395708"/>
                  <a:pt x="449262" y="5388"/>
                  <a:pt x="1014698" y="0"/>
                </a:cubicBezTo>
                <a:cubicBezTo>
                  <a:pt x="1659863" y="51030"/>
                  <a:pt x="2005661" y="409251"/>
                  <a:pt x="2029396" y="1014698"/>
                </a:cubicBezTo>
                <a:cubicBezTo>
                  <a:pt x="1978190" y="1564341"/>
                  <a:pt x="1579257" y="1996094"/>
                  <a:pt x="1014698" y="2029396"/>
                </a:cubicBezTo>
                <a:cubicBezTo>
                  <a:pt x="431935" y="1998575"/>
                  <a:pt x="12343" y="1558202"/>
                  <a:pt x="0" y="1014698"/>
                </a:cubicBezTo>
                <a:close/>
              </a:path>
            </a:pathLst>
          </a:custGeom>
          <a:noFill/>
          <a:ln w="19050">
            <a:solidFill>
              <a:srgbClr val="EA1D76"/>
            </a:solidFill>
            <a:extLst>
              <a:ext uri="{C807C97D-BFC1-408E-A445-0C87EB9F89A2}">
                <ask:lineSketchStyleProps xmlns:ask="http://schemas.microsoft.com/office/drawing/2018/sketchyshapes" sd="4172447036">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941AF86-BEDC-4DF1-87AB-349C9FD4BF74}"/>
              </a:ext>
            </a:extLst>
          </p:cNvPr>
          <p:cNvSpPr/>
          <p:nvPr/>
        </p:nvSpPr>
        <p:spPr>
          <a:xfrm rot="3340590">
            <a:off x="8610435" y="1909070"/>
            <a:ext cx="2029395" cy="2029395"/>
          </a:xfrm>
          <a:custGeom>
            <a:avLst/>
            <a:gdLst>
              <a:gd name="connsiteX0" fmla="*/ 0 w 2029395"/>
              <a:gd name="connsiteY0" fmla="*/ 1014698 h 2029395"/>
              <a:gd name="connsiteX1" fmla="*/ 1014698 w 2029395"/>
              <a:gd name="connsiteY1" fmla="*/ 0 h 2029395"/>
              <a:gd name="connsiteX2" fmla="*/ 2029396 w 2029395"/>
              <a:gd name="connsiteY2" fmla="*/ 1014698 h 2029395"/>
              <a:gd name="connsiteX3" fmla="*/ 1014698 w 2029395"/>
              <a:gd name="connsiteY3" fmla="*/ 2029396 h 2029395"/>
              <a:gd name="connsiteX4" fmla="*/ 0 w 2029395"/>
              <a:gd name="connsiteY4" fmla="*/ 1014698 h 20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395" h="2029395" extrusionOk="0">
                <a:moveTo>
                  <a:pt x="0" y="1014698"/>
                </a:moveTo>
                <a:cubicBezTo>
                  <a:pt x="-30115" y="395708"/>
                  <a:pt x="449262" y="5388"/>
                  <a:pt x="1014698" y="0"/>
                </a:cubicBezTo>
                <a:cubicBezTo>
                  <a:pt x="1659863" y="51030"/>
                  <a:pt x="2005661" y="409251"/>
                  <a:pt x="2029396" y="1014698"/>
                </a:cubicBezTo>
                <a:cubicBezTo>
                  <a:pt x="1978190" y="1564341"/>
                  <a:pt x="1579257" y="1996094"/>
                  <a:pt x="1014698" y="2029396"/>
                </a:cubicBezTo>
                <a:cubicBezTo>
                  <a:pt x="431935" y="1998575"/>
                  <a:pt x="12343" y="1558202"/>
                  <a:pt x="0" y="1014698"/>
                </a:cubicBezTo>
                <a:close/>
              </a:path>
            </a:pathLst>
          </a:custGeom>
          <a:noFill/>
          <a:ln w="19050">
            <a:solidFill>
              <a:schemeClr val="bg2"/>
            </a:solidFill>
            <a:extLst>
              <a:ext uri="{C807C97D-BFC1-408E-A445-0C87EB9F89A2}">
                <ask:lineSketchStyleProps xmlns:ask="http://schemas.microsoft.com/office/drawing/2018/sketchyshapes" sd="4172447036">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icture Placeholder 16">
            <a:extLst>
              <a:ext uri="{FF2B5EF4-FFF2-40B4-BE49-F238E27FC236}">
                <a16:creationId xmlns:a16="http://schemas.microsoft.com/office/drawing/2014/main" id="{41D976F5-3AC5-461B-A5D8-C2991210D4F3}"/>
              </a:ext>
            </a:extLst>
          </p:cNvPr>
          <p:cNvSpPr>
            <a:spLocks noGrp="1"/>
          </p:cNvSpPr>
          <p:nvPr>
            <p:ph type="pic" sz="quarter" idx="10"/>
          </p:nvPr>
        </p:nvSpPr>
        <p:spPr>
          <a:xfrm>
            <a:off x="1393795" y="1954483"/>
            <a:ext cx="1873188" cy="1918787"/>
          </a:xfrm>
          <a:prstGeom prst="ellipse">
            <a:avLst/>
          </a:prstGeom>
        </p:spPr>
        <p:txBody>
          <a:bodyPr/>
          <a:lstStyle/>
          <a:p>
            <a:endParaRPr lang="en-GB"/>
          </a:p>
        </p:txBody>
      </p:sp>
      <p:sp>
        <p:nvSpPr>
          <p:cNvPr id="18" name="Picture Placeholder 16">
            <a:extLst>
              <a:ext uri="{FF2B5EF4-FFF2-40B4-BE49-F238E27FC236}">
                <a16:creationId xmlns:a16="http://schemas.microsoft.com/office/drawing/2014/main" id="{E238E85B-009A-4025-B047-3704E6F66099}"/>
              </a:ext>
            </a:extLst>
          </p:cNvPr>
          <p:cNvSpPr>
            <a:spLocks noGrp="1"/>
          </p:cNvSpPr>
          <p:nvPr>
            <p:ph type="pic" sz="quarter" idx="11"/>
          </p:nvPr>
        </p:nvSpPr>
        <p:spPr>
          <a:xfrm>
            <a:off x="5041203" y="1929465"/>
            <a:ext cx="1873188" cy="1918787"/>
          </a:xfrm>
          <a:prstGeom prst="ellipse">
            <a:avLst/>
          </a:prstGeom>
        </p:spPr>
        <p:txBody>
          <a:bodyPr/>
          <a:lstStyle/>
          <a:p>
            <a:endParaRPr lang="en-GB"/>
          </a:p>
        </p:txBody>
      </p:sp>
      <p:sp>
        <p:nvSpPr>
          <p:cNvPr id="19" name="Picture Placeholder 16">
            <a:extLst>
              <a:ext uri="{FF2B5EF4-FFF2-40B4-BE49-F238E27FC236}">
                <a16:creationId xmlns:a16="http://schemas.microsoft.com/office/drawing/2014/main" id="{66449087-80DA-4342-B2FB-35BF7D1EDFC8}"/>
              </a:ext>
            </a:extLst>
          </p:cNvPr>
          <p:cNvSpPr>
            <a:spLocks noGrp="1"/>
          </p:cNvSpPr>
          <p:nvPr>
            <p:ph type="pic" sz="quarter" idx="12"/>
          </p:nvPr>
        </p:nvSpPr>
        <p:spPr>
          <a:xfrm>
            <a:off x="8688538" y="1954482"/>
            <a:ext cx="1873188" cy="1918787"/>
          </a:xfrm>
          <a:prstGeom prst="ellipse">
            <a:avLst/>
          </a:prstGeom>
        </p:spPr>
        <p:txBody>
          <a:bodyPr/>
          <a:lstStyle/>
          <a:p>
            <a:endParaRPr lang="en-GB"/>
          </a:p>
        </p:txBody>
      </p:sp>
      <p:sp>
        <p:nvSpPr>
          <p:cNvPr id="20" name="Title 1">
            <a:extLst>
              <a:ext uri="{FF2B5EF4-FFF2-40B4-BE49-F238E27FC236}">
                <a16:creationId xmlns:a16="http://schemas.microsoft.com/office/drawing/2014/main" id="{3D43741B-D331-48BB-8AD7-99FE6143F5E3}"/>
              </a:ext>
            </a:extLst>
          </p:cNvPr>
          <p:cNvSpPr txBox="1">
            <a:spLocks/>
          </p:cNvSpPr>
          <p:nvPr userDrawn="1"/>
        </p:nvSpPr>
        <p:spPr>
          <a:xfrm>
            <a:off x="1069035" y="57617"/>
            <a:ext cx="1001283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3600">
                <a:solidFill>
                  <a:srgbClr val="0F1B33"/>
                </a:solidFill>
              </a:rPr>
              <a:t>Contact Us</a:t>
            </a:r>
          </a:p>
        </p:txBody>
      </p:sp>
      <p:sp>
        <p:nvSpPr>
          <p:cNvPr id="13" name="Text Placeholder 12">
            <a:extLst>
              <a:ext uri="{FF2B5EF4-FFF2-40B4-BE49-F238E27FC236}">
                <a16:creationId xmlns:a16="http://schemas.microsoft.com/office/drawing/2014/main" id="{D3E724D9-47C6-4D7D-BA2D-95AFC6D53068}"/>
              </a:ext>
            </a:extLst>
          </p:cNvPr>
          <p:cNvSpPr>
            <a:spLocks noGrp="1"/>
          </p:cNvSpPr>
          <p:nvPr>
            <p:ph type="body" sz="quarter" idx="13" hasCustomPrompt="1"/>
          </p:nvPr>
        </p:nvSpPr>
        <p:spPr>
          <a:xfrm>
            <a:off x="920304" y="4062804"/>
            <a:ext cx="2820317" cy="388155"/>
          </a:xfrm>
          <a:prstGeom prst="rect">
            <a:avLst/>
          </a:prstGeom>
        </p:spPr>
        <p:txBody>
          <a:bodyPr/>
          <a:lstStyle>
            <a:lvl1pPr marL="0" indent="0" algn="ctr">
              <a:buNone/>
              <a:defRPr sz="2400">
                <a:solidFill>
                  <a:schemeClr val="tx2"/>
                </a:solidFill>
                <a:latin typeface="+mj-lt"/>
              </a:defRPr>
            </a:lvl1pPr>
          </a:lstStyle>
          <a:p>
            <a:pPr lvl="0"/>
            <a:r>
              <a:rPr lang="en-GB"/>
              <a:t>NAME</a:t>
            </a:r>
          </a:p>
        </p:txBody>
      </p:sp>
      <p:sp>
        <p:nvSpPr>
          <p:cNvPr id="21" name="Text Placeholder 12">
            <a:extLst>
              <a:ext uri="{FF2B5EF4-FFF2-40B4-BE49-F238E27FC236}">
                <a16:creationId xmlns:a16="http://schemas.microsoft.com/office/drawing/2014/main" id="{6BD89190-3C83-41F5-A4C6-54B29CE1ABC6}"/>
              </a:ext>
            </a:extLst>
          </p:cNvPr>
          <p:cNvSpPr>
            <a:spLocks noGrp="1"/>
          </p:cNvSpPr>
          <p:nvPr>
            <p:ph type="body" sz="quarter" idx="14" hasCustomPrompt="1"/>
          </p:nvPr>
        </p:nvSpPr>
        <p:spPr>
          <a:xfrm>
            <a:off x="920304" y="4523460"/>
            <a:ext cx="2820317" cy="364003"/>
          </a:xfrm>
          <a:prstGeom prst="rect">
            <a:avLst/>
          </a:prstGeom>
        </p:spPr>
        <p:txBody>
          <a:bodyPr/>
          <a:lstStyle>
            <a:lvl1pPr marL="0" indent="0" algn="ctr">
              <a:buNone/>
              <a:defRPr sz="2000">
                <a:solidFill>
                  <a:schemeClr val="tx1"/>
                </a:solidFill>
                <a:latin typeface="+mj-lt"/>
              </a:defRPr>
            </a:lvl1pPr>
          </a:lstStyle>
          <a:p>
            <a:pPr lvl="0"/>
            <a:r>
              <a:rPr lang="en-GB"/>
              <a:t>Job title</a:t>
            </a:r>
          </a:p>
        </p:txBody>
      </p:sp>
      <p:sp>
        <p:nvSpPr>
          <p:cNvPr id="22" name="Text Placeholder 12">
            <a:extLst>
              <a:ext uri="{FF2B5EF4-FFF2-40B4-BE49-F238E27FC236}">
                <a16:creationId xmlns:a16="http://schemas.microsoft.com/office/drawing/2014/main" id="{53E618AF-B4FE-42C6-9D62-7A43311F647C}"/>
              </a:ext>
            </a:extLst>
          </p:cNvPr>
          <p:cNvSpPr>
            <a:spLocks noGrp="1"/>
          </p:cNvSpPr>
          <p:nvPr>
            <p:ph type="body" sz="quarter" idx="15" hasCustomPrompt="1"/>
          </p:nvPr>
        </p:nvSpPr>
        <p:spPr>
          <a:xfrm>
            <a:off x="530164" y="4942001"/>
            <a:ext cx="3619499" cy="388155"/>
          </a:xfrm>
          <a:prstGeom prst="rect">
            <a:avLst/>
          </a:prstGeom>
        </p:spPr>
        <p:txBody>
          <a:bodyPr/>
          <a:lstStyle>
            <a:lvl1pPr marL="0" indent="0" algn="ctr">
              <a:buNone/>
              <a:defRPr sz="1600">
                <a:solidFill>
                  <a:schemeClr val="bg1">
                    <a:lumMod val="50000"/>
                  </a:schemeClr>
                </a:solidFill>
                <a:latin typeface="+mj-lt"/>
              </a:defRPr>
            </a:lvl1pPr>
          </a:lstStyle>
          <a:p>
            <a:pPr lvl="0"/>
            <a:r>
              <a:rPr lang="en-GB"/>
              <a:t>Example.example@cgastrategy.com</a:t>
            </a:r>
          </a:p>
        </p:txBody>
      </p:sp>
      <p:sp>
        <p:nvSpPr>
          <p:cNvPr id="23" name="Text Placeholder 12">
            <a:extLst>
              <a:ext uri="{FF2B5EF4-FFF2-40B4-BE49-F238E27FC236}">
                <a16:creationId xmlns:a16="http://schemas.microsoft.com/office/drawing/2014/main" id="{7FC33AC6-490D-4644-80F4-4973B4F6967A}"/>
              </a:ext>
            </a:extLst>
          </p:cNvPr>
          <p:cNvSpPr>
            <a:spLocks noGrp="1"/>
          </p:cNvSpPr>
          <p:nvPr>
            <p:ph type="body" sz="quarter" idx="16" hasCustomPrompt="1"/>
          </p:nvPr>
        </p:nvSpPr>
        <p:spPr>
          <a:xfrm>
            <a:off x="4617672" y="4062804"/>
            <a:ext cx="2820317" cy="388155"/>
          </a:xfrm>
          <a:prstGeom prst="rect">
            <a:avLst/>
          </a:prstGeom>
        </p:spPr>
        <p:txBody>
          <a:bodyPr/>
          <a:lstStyle>
            <a:lvl1pPr marL="0" indent="0" algn="ctr">
              <a:buNone/>
              <a:defRPr sz="2400">
                <a:solidFill>
                  <a:schemeClr val="tx2"/>
                </a:solidFill>
                <a:latin typeface="+mj-lt"/>
              </a:defRPr>
            </a:lvl1pPr>
          </a:lstStyle>
          <a:p>
            <a:pPr lvl="0"/>
            <a:r>
              <a:rPr lang="en-GB"/>
              <a:t>NAME</a:t>
            </a:r>
          </a:p>
        </p:txBody>
      </p:sp>
      <p:sp>
        <p:nvSpPr>
          <p:cNvPr id="24" name="Text Placeholder 12">
            <a:extLst>
              <a:ext uri="{FF2B5EF4-FFF2-40B4-BE49-F238E27FC236}">
                <a16:creationId xmlns:a16="http://schemas.microsoft.com/office/drawing/2014/main" id="{6E015E9F-4DE7-42E7-8704-D85C028D46A8}"/>
              </a:ext>
            </a:extLst>
          </p:cNvPr>
          <p:cNvSpPr>
            <a:spLocks noGrp="1"/>
          </p:cNvSpPr>
          <p:nvPr>
            <p:ph type="body" sz="quarter" idx="17" hasCustomPrompt="1"/>
          </p:nvPr>
        </p:nvSpPr>
        <p:spPr>
          <a:xfrm>
            <a:off x="4617672" y="4523460"/>
            <a:ext cx="2820317" cy="364003"/>
          </a:xfrm>
          <a:prstGeom prst="rect">
            <a:avLst/>
          </a:prstGeom>
        </p:spPr>
        <p:txBody>
          <a:bodyPr/>
          <a:lstStyle>
            <a:lvl1pPr marL="0" indent="0" algn="ctr">
              <a:buNone/>
              <a:defRPr sz="2000">
                <a:solidFill>
                  <a:schemeClr val="tx1"/>
                </a:solidFill>
                <a:latin typeface="+mj-lt"/>
              </a:defRPr>
            </a:lvl1pPr>
          </a:lstStyle>
          <a:p>
            <a:pPr lvl="0"/>
            <a:r>
              <a:rPr lang="en-GB"/>
              <a:t>Job title</a:t>
            </a:r>
          </a:p>
        </p:txBody>
      </p:sp>
      <p:sp>
        <p:nvSpPr>
          <p:cNvPr id="25" name="Text Placeholder 12">
            <a:extLst>
              <a:ext uri="{FF2B5EF4-FFF2-40B4-BE49-F238E27FC236}">
                <a16:creationId xmlns:a16="http://schemas.microsoft.com/office/drawing/2014/main" id="{1FB9973B-F6CB-4C83-84A6-95AEAB63C780}"/>
              </a:ext>
            </a:extLst>
          </p:cNvPr>
          <p:cNvSpPr>
            <a:spLocks noGrp="1"/>
          </p:cNvSpPr>
          <p:nvPr>
            <p:ph type="body" sz="quarter" idx="18" hasCustomPrompt="1"/>
          </p:nvPr>
        </p:nvSpPr>
        <p:spPr>
          <a:xfrm>
            <a:off x="4227532" y="4942001"/>
            <a:ext cx="3619499" cy="388155"/>
          </a:xfrm>
          <a:prstGeom prst="rect">
            <a:avLst/>
          </a:prstGeom>
        </p:spPr>
        <p:txBody>
          <a:bodyPr/>
          <a:lstStyle>
            <a:lvl1pPr marL="0" indent="0" algn="ctr">
              <a:buNone/>
              <a:defRPr sz="1600">
                <a:solidFill>
                  <a:schemeClr val="bg1">
                    <a:lumMod val="50000"/>
                  </a:schemeClr>
                </a:solidFill>
                <a:latin typeface="+mj-lt"/>
              </a:defRPr>
            </a:lvl1pPr>
          </a:lstStyle>
          <a:p>
            <a:pPr lvl="0"/>
            <a:r>
              <a:rPr lang="en-GB"/>
              <a:t>Example.example@cgastrategy.com</a:t>
            </a:r>
          </a:p>
        </p:txBody>
      </p:sp>
      <p:sp>
        <p:nvSpPr>
          <p:cNvPr id="29" name="Text Placeholder 12">
            <a:extLst>
              <a:ext uri="{FF2B5EF4-FFF2-40B4-BE49-F238E27FC236}">
                <a16:creationId xmlns:a16="http://schemas.microsoft.com/office/drawing/2014/main" id="{474FB039-D9B7-44D7-B0B1-B39BB6F2FCFA}"/>
              </a:ext>
            </a:extLst>
          </p:cNvPr>
          <p:cNvSpPr>
            <a:spLocks noGrp="1"/>
          </p:cNvSpPr>
          <p:nvPr>
            <p:ph type="body" sz="quarter" idx="19" hasCustomPrompt="1"/>
          </p:nvPr>
        </p:nvSpPr>
        <p:spPr>
          <a:xfrm>
            <a:off x="8315040" y="4062804"/>
            <a:ext cx="2820317" cy="388155"/>
          </a:xfrm>
          <a:prstGeom prst="rect">
            <a:avLst/>
          </a:prstGeom>
        </p:spPr>
        <p:txBody>
          <a:bodyPr/>
          <a:lstStyle>
            <a:lvl1pPr marL="0" indent="0" algn="ctr">
              <a:buNone/>
              <a:defRPr sz="2400">
                <a:solidFill>
                  <a:schemeClr val="tx2"/>
                </a:solidFill>
                <a:latin typeface="+mj-lt"/>
              </a:defRPr>
            </a:lvl1pPr>
          </a:lstStyle>
          <a:p>
            <a:pPr lvl="0"/>
            <a:r>
              <a:rPr lang="en-GB"/>
              <a:t>NAME</a:t>
            </a:r>
          </a:p>
        </p:txBody>
      </p:sp>
      <p:sp>
        <p:nvSpPr>
          <p:cNvPr id="30" name="Text Placeholder 12">
            <a:extLst>
              <a:ext uri="{FF2B5EF4-FFF2-40B4-BE49-F238E27FC236}">
                <a16:creationId xmlns:a16="http://schemas.microsoft.com/office/drawing/2014/main" id="{2E70E894-ADD0-4A3B-B2B1-35D028F0499B}"/>
              </a:ext>
            </a:extLst>
          </p:cNvPr>
          <p:cNvSpPr>
            <a:spLocks noGrp="1"/>
          </p:cNvSpPr>
          <p:nvPr>
            <p:ph type="body" sz="quarter" idx="20" hasCustomPrompt="1"/>
          </p:nvPr>
        </p:nvSpPr>
        <p:spPr>
          <a:xfrm>
            <a:off x="8315040" y="4523460"/>
            <a:ext cx="2820317" cy="364003"/>
          </a:xfrm>
          <a:prstGeom prst="rect">
            <a:avLst/>
          </a:prstGeom>
        </p:spPr>
        <p:txBody>
          <a:bodyPr/>
          <a:lstStyle>
            <a:lvl1pPr marL="0" indent="0" algn="ctr">
              <a:buNone/>
              <a:defRPr sz="2000">
                <a:solidFill>
                  <a:schemeClr val="tx1"/>
                </a:solidFill>
                <a:latin typeface="+mj-lt"/>
              </a:defRPr>
            </a:lvl1pPr>
          </a:lstStyle>
          <a:p>
            <a:pPr lvl="0"/>
            <a:r>
              <a:rPr lang="en-GB"/>
              <a:t>Job title</a:t>
            </a:r>
          </a:p>
        </p:txBody>
      </p:sp>
      <p:sp>
        <p:nvSpPr>
          <p:cNvPr id="31" name="Text Placeholder 12">
            <a:extLst>
              <a:ext uri="{FF2B5EF4-FFF2-40B4-BE49-F238E27FC236}">
                <a16:creationId xmlns:a16="http://schemas.microsoft.com/office/drawing/2014/main" id="{283C240A-09D7-4EF6-98C6-485C5856D495}"/>
              </a:ext>
            </a:extLst>
          </p:cNvPr>
          <p:cNvSpPr>
            <a:spLocks noGrp="1"/>
          </p:cNvSpPr>
          <p:nvPr>
            <p:ph type="body" sz="quarter" idx="21" hasCustomPrompt="1"/>
          </p:nvPr>
        </p:nvSpPr>
        <p:spPr>
          <a:xfrm>
            <a:off x="7924900" y="4942001"/>
            <a:ext cx="3619499" cy="388155"/>
          </a:xfrm>
          <a:prstGeom prst="rect">
            <a:avLst/>
          </a:prstGeom>
        </p:spPr>
        <p:txBody>
          <a:bodyPr/>
          <a:lstStyle>
            <a:lvl1pPr marL="0" indent="0" algn="ctr">
              <a:buNone/>
              <a:defRPr sz="1600">
                <a:solidFill>
                  <a:schemeClr val="bg1">
                    <a:lumMod val="50000"/>
                  </a:schemeClr>
                </a:solidFill>
                <a:latin typeface="+mj-lt"/>
              </a:defRPr>
            </a:lvl1pPr>
          </a:lstStyle>
          <a:p>
            <a:pPr lvl="0"/>
            <a:r>
              <a:rPr lang="en-GB"/>
              <a:t>Example.example@cgastrategy.com</a:t>
            </a:r>
          </a:p>
        </p:txBody>
      </p:sp>
      <p:pic>
        <p:nvPicPr>
          <p:cNvPr id="2" name="Picture 1">
            <a:extLst>
              <a:ext uri="{FF2B5EF4-FFF2-40B4-BE49-F238E27FC236}">
                <a16:creationId xmlns:a16="http://schemas.microsoft.com/office/drawing/2014/main" id="{9A50FE9F-4FC7-8694-2BAA-8B9C946A82C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408789" y="5876925"/>
            <a:ext cx="1410889" cy="705444"/>
          </a:xfrm>
          <a:prstGeom prst="rect">
            <a:avLst/>
          </a:prstGeom>
        </p:spPr>
      </p:pic>
    </p:spTree>
    <p:extLst>
      <p:ext uri="{BB962C8B-B14F-4D97-AF65-F5344CB8AC3E}">
        <p14:creationId xmlns:p14="http://schemas.microsoft.com/office/powerpoint/2010/main" val="2225845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5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047D6C-FDD1-1E35-70A6-1D8DC34F02C3}"/>
              </a:ext>
            </a:extLst>
          </p:cNvPr>
          <p:cNvSpPr/>
          <p:nvPr/>
        </p:nvSpPr>
        <p:spPr>
          <a:xfrm>
            <a:off x="0" y="0"/>
            <a:ext cx="12192000" cy="6858000"/>
          </a:xfrm>
          <a:prstGeom prst="rect">
            <a:avLst/>
          </a:prstGeom>
          <a:solidFill>
            <a:schemeClr val="tx2">
              <a:alpha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0A154649-FD91-0ECC-F7D4-A8255070DBCF}"/>
              </a:ext>
            </a:extLst>
          </p:cNvPr>
          <p:cNvSpPr/>
          <p:nvPr/>
        </p:nvSpPr>
        <p:spPr>
          <a:xfrm>
            <a:off x="5728690" y="-897487"/>
            <a:ext cx="6716618" cy="6716618"/>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HK Grotesk" pitchFamily="50" charset="0"/>
            </a:endParaRPr>
          </a:p>
        </p:txBody>
      </p:sp>
      <p:sp>
        <p:nvSpPr>
          <p:cNvPr id="7" name="Slide Number Placeholder 5">
            <a:extLst>
              <a:ext uri="{FF2B5EF4-FFF2-40B4-BE49-F238E27FC236}">
                <a16:creationId xmlns:a16="http://schemas.microsoft.com/office/drawing/2014/main" id="{4B28A8FB-4241-8C0A-4E9C-2C9A8BFBE778}"/>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bg1"/>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DBA9DAF9-2ECC-974F-24BF-21E5F9993AA9}"/>
              </a:ext>
            </a:extLst>
          </p:cNvPr>
          <p:cNvCxnSpPr>
            <a:cxnSpLocks/>
          </p:cNvCxnSpPr>
          <p:nvPr/>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0FD0E72-642B-515D-5424-218879AA8D18}"/>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sp>
        <p:nvSpPr>
          <p:cNvPr id="12" name="Text Placeholder 11">
            <a:extLst>
              <a:ext uri="{FF2B5EF4-FFF2-40B4-BE49-F238E27FC236}">
                <a16:creationId xmlns:a16="http://schemas.microsoft.com/office/drawing/2014/main" id="{77DF41B9-1D58-E5EB-CCF2-98C09A7E825A}"/>
              </a:ext>
            </a:extLst>
          </p:cNvPr>
          <p:cNvSpPr>
            <a:spLocks noGrp="1"/>
          </p:cNvSpPr>
          <p:nvPr>
            <p:ph type="body" sz="quarter" idx="10" hasCustomPrompt="1"/>
          </p:nvPr>
        </p:nvSpPr>
        <p:spPr>
          <a:xfrm>
            <a:off x="6536398" y="500310"/>
            <a:ext cx="5101202" cy="3921024"/>
          </a:xfrm>
          <a:prstGeom prst="rect">
            <a:avLst/>
          </a:prstGeom>
        </p:spPr>
        <p:txBody>
          <a:bodyPr/>
          <a:lstStyle>
            <a:lvl1pPr marL="0" indent="0">
              <a:buNone/>
              <a:defRPr>
                <a:solidFill>
                  <a:schemeClr val="bg1"/>
                </a:solidFill>
                <a:latin typeface="HK Grotesk" pitchFamily="50" charset="0"/>
              </a:defRPr>
            </a:lvl1pPr>
            <a:lvl2pPr marL="457200" indent="0">
              <a:buNone/>
              <a:defRPr>
                <a:solidFill>
                  <a:schemeClr val="bg1"/>
                </a:solidFill>
                <a:latin typeface="HK Grotesk" pitchFamily="50" charset="0"/>
              </a:defRPr>
            </a:lvl2pPr>
            <a:lvl3pPr marL="914400" indent="0">
              <a:buNone/>
              <a:defRPr>
                <a:solidFill>
                  <a:schemeClr val="bg1"/>
                </a:solidFill>
                <a:latin typeface="HK Grotesk" pitchFamily="50" charset="0"/>
              </a:defRPr>
            </a:lvl3pPr>
            <a:lvl4pPr marL="1371600" indent="0">
              <a:buNone/>
              <a:defRPr>
                <a:solidFill>
                  <a:schemeClr val="bg1"/>
                </a:solidFill>
                <a:latin typeface="HK Grotesk" pitchFamily="50" charset="0"/>
              </a:defRPr>
            </a:lvl4pPr>
            <a:lvl5pPr marL="1828800" indent="0">
              <a:buNone/>
              <a:defRPr>
                <a:solidFill>
                  <a:schemeClr val="bg1"/>
                </a:solidFill>
                <a:latin typeface="HK Grotesk" pitchFamily="50" charset="0"/>
              </a:defRPr>
            </a:lvl5pPr>
          </a:lstStyle>
          <a:p>
            <a:pPr lvl="0"/>
            <a:r>
              <a:rPr lang="en-US"/>
              <a:t>Change the background to an image</a:t>
            </a:r>
            <a:endParaRPr lang="en-GB"/>
          </a:p>
        </p:txBody>
      </p:sp>
      <p:sp>
        <p:nvSpPr>
          <p:cNvPr id="5" name="Oval 4">
            <a:extLst>
              <a:ext uri="{FF2B5EF4-FFF2-40B4-BE49-F238E27FC236}">
                <a16:creationId xmlns:a16="http://schemas.microsoft.com/office/drawing/2014/main" id="{D6158BFA-29B7-5A91-981D-464FA3AEB156}"/>
              </a:ext>
            </a:extLst>
          </p:cNvPr>
          <p:cNvSpPr/>
          <p:nvPr/>
        </p:nvSpPr>
        <p:spPr>
          <a:xfrm>
            <a:off x="5728690" y="-897487"/>
            <a:ext cx="6716618" cy="6716618"/>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HK Grotesk" pitchFamily="50" charset="0"/>
            </a:endParaRPr>
          </a:p>
        </p:txBody>
      </p:sp>
      <p:cxnSp>
        <p:nvCxnSpPr>
          <p:cNvPr id="6" name="Straight Connector 5">
            <a:extLst>
              <a:ext uri="{FF2B5EF4-FFF2-40B4-BE49-F238E27FC236}">
                <a16:creationId xmlns:a16="http://schemas.microsoft.com/office/drawing/2014/main" id="{C2AD61A0-6D1F-4F3E-2A2D-BFE79B281487}"/>
              </a:ext>
            </a:extLst>
          </p:cNvPr>
          <p:cNvCxnSpPr>
            <a:cxnSpLocks/>
          </p:cNvCxnSpPr>
          <p:nvPr/>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5EA0FBE-AEFE-02B3-68C0-C9F4FB89431C}"/>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pic>
        <p:nvPicPr>
          <p:cNvPr id="14" name="Picture 13">
            <a:extLst>
              <a:ext uri="{FF2B5EF4-FFF2-40B4-BE49-F238E27FC236}">
                <a16:creationId xmlns:a16="http://schemas.microsoft.com/office/drawing/2014/main" id="{19BF4B60-5B5A-DEE2-2B3F-F6D67D91D62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76519" y="6134073"/>
            <a:ext cx="1323881" cy="723927"/>
          </a:xfrm>
          <a:prstGeom prst="rect">
            <a:avLst/>
          </a:prstGeom>
        </p:spPr>
      </p:pic>
    </p:spTree>
    <p:extLst>
      <p:ext uri="{BB962C8B-B14F-4D97-AF65-F5344CB8AC3E}">
        <p14:creationId xmlns:p14="http://schemas.microsoft.com/office/powerpoint/2010/main" val="3650378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74E260B-AD6B-68A0-7F5A-237AE697B68F}"/>
              </a:ext>
            </a:extLst>
          </p:cNvPr>
          <p:cNvSpPr txBox="1">
            <a:spLocks/>
          </p:cNvSpPr>
          <p:nvPr/>
        </p:nvSpPr>
        <p:spPr>
          <a:xfrm>
            <a:off x="6925754" y="6255154"/>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4" name="Straight Connector 3">
            <a:extLst>
              <a:ext uri="{FF2B5EF4-FFF2-40B4-BE49-F238E27FC236}">
                <a16:creationId xmlns:a16="http://schemas.microsoft.com/office/drawing/2014/main" id="{FD7A1627-D67F-DC01-2B59-F627AC982DC5}"/>
              </a:ext>
            </a:extLst>
          </p:cNvPr>
          <p:cNvCxnSpPr>
            <a:cxnSpLocks/>
          </p:cNvCxnSpPr>
          <p:nvPr/>
        </p:nvCxnSpPr>
        <p:spPr>
          <a:xfrm>
            <a:off x="214940" y="6173692"/>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0BE2622C-86E3-23DC-0E65-68D18B00929E}"/>
              </a:ext>
            </a:extLst>
          </p:cNvPr>
          <p:cNvSpPr>
            <a:spLocks noGrp="1"/>
          </p:cNvSpPr>
          <p:nvPr>
            <p:ph sz="quarter" idx="10"/>
          </p:nvPr>
        </p:nvSpPr>
        <p:spPr>
          <a:xfrm>
            <a:off x="214940" y="1730134"/>
            <a:ext cx="7612686"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205AD18-0A15-AAE1-3B00-A2BC6DD80FC5}"/>
              </a:ext>
            </a:extLst>
          </p:cNvPr>
          <p:cNvSpPr>
            <a:spLocks noGrp="1"/>
          </p:cNvSpPr>
          <p:nvPr>
            <p:ph type="body" sz="quarter" idx="11" hasCustomPrompt="1"/>
          </p:nvPr>
        </p:nvSpPr>
        <p:spPr>
          <a:xfrm>
            <a:off x="214572" y="207818"/>
            <a:ext cx="7612688" cy="633843"/>
          </a:xfrm>
          <a:prstGeom prst="rect">
            <a:avLst/>
          </a:prstGeom>
        </p:spPr>
        <p:txBody>
          <a:bodyPr/>
          <a:lstStyle>
            <a:lvl1pPr marL="0" indent="0">
              <a:buNone/>
              <a:defRPr sz="3600" b="1">
                <a:solidFill>
                  <a:schemeClr val="tx2"/>
                </a:solidFill>
                <a:latin typeface="HK Grotesk" pitchFamily="50" charset="0"/>
              </a:defRPr>
            </a:lvl1pPr>
          </a:lstStyle>
          <a:p>
            <a:pPr lvl="0"/>
            <a:r>
              <a:rPr lang="en-US"/>
              <a:t>Title</a:t>
            </a:r>
            <a:endParaRPr lang="en-GB"/>
          </a:p>
        </p:txBody>
      </p:sp>
      <p:sp>
        <p:nvSpPr>
          <p:cNvPr id="12" name="Text Placeholder 11">
            <a:extLst>
              <a:ext uri="{FF2B5EF4-FFF2-40B4-BE49-F238E27FC236}">
                <a16:creationId xmlns:a16="http://schemas.microsoft.com/office/drawing/2014/main" id="{44509AAC-8914-42DD-F50F-CB6ED298B9EF}"/>
              </a:ext>
            </a:extLst>
          </p:cNvPr>
          <p:cNvSpPr>
            <a:spLocks noGrp="1"/>
          </p:cNvSpPr>
          <p:nvPr>
            <p:ph type="body" sz="quarter" idx="12" hasCustomPrompt="1"/>
          </p:nvPr>
        </p:nvSpPr>
        <p:spPr>
          <a:xfrm>
            <a:off x="215198" y="841231"/>
            <a:ext cx="7612062" cy="530225"/>
          </a:xfrm>
          <a:prstGeom prst="rect">
            <a:avLst/>
          </a:prstGeom>
        </p:spPr>
        <p:txBody>
          <a:bodyPr/>
          <a:lstStyle>
            <a:lvl1pPr marL="0" indent="0">
              <a:buNone/>
              <a:defRPr sz="2400" i="1">
                <a:solidFill>
                  <a:schemeClr val="tx2"/>
                </a:solidFill>
                <a:latin typeface="HK Grotesk" pitchFamily="50" charset="0"/>
              </a:defRPr>
            </a:lvl1pPr>
          </a:lstStyle>
          <a:p>
            <a:pPr lvl="0"/>
            <a:r>
              <a:rPr lang="en-US"/>
              <a:t>Subtitle</a:t>
            </a:r>
            <a:endParaRPr lang="en-GB"/>
          </a:p>
        </p:txBody>
      </p:sp>
      <p:sp>
        <p:nvSpPr>
          <p:cNvPr id="13" name="Rectangle 12">
            <a:extLst>
              <a:ext uri="{FF2B5EF4-FFF2-40B4-BE49-F238E27FC236}">
                <a16:creationId xmlns:a16="http://schemas.microsoft.com/office/drawing/2014/main" id="{2C685ED1-37B2-7D09-0741-1B6F84BE8FEF}"/>
              </a:ext>
            </a:extLst>
          </p:cNvPr>
          <p:cNvSpPr/>
          <p:nvPr/>
        </p:nvSpPr>
        <p:spPr>
          <a:xfrm>
            <a:off x="8170718" y="0"/>
            <a:ext cx="4021282"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HK Grotesk" pitchFamily="50" charset="0"/>
            </a:endParaRPr>
          </a:p>
        </p:txBody>
      </p:sp>
      <p:sp>
        <p:nvSpPr>
          <p:cNvPr id="2" name="TextBox 1">
            <a:extLst>
              <a:ext uri="{FF2B5EF4-FFF2-40B4-BE49-F238E27FC236}">
                <a16:creationId xmlns:a16="http://schemas.microsoft.com/office/drawing/2014/main" id="{DE8C424D-D822-8047-3193-C28E57DA7498}"/>
              </a:ext>
            </a:extLst>
          </p:cNvPr>
          <p:cNvSpPr txBox="1"/>
          <p:nvPr/>
        </p:nvSpPr>
        <p:spPr>
          <a:xfrm>
            <a:off x="5781224" y="6584152"/>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sp>
        <p:nvSpPr>
          <p:cNvPr id="6" name="Slide Number Placeholder 5">
            <a:extLst>
              <a:ext uri="{FF2B5EF4-FFF2-40B4-BE49-F238E27FC236}">
                <a16:creationId xmlns:a16="http://schemas.microsoft.com/office/drawing/2014/main" id="{1B2CE233-7B8B-AA7A-EE23-016E5E4D296B}"/>
              </a:ext>
            </a:extLst>
          </p:cNvPr>
          <p:cNvSpPr txBox="1">
            <a:spLocks/>
          </p:cNvSpPr>
          <p:nvPr/>
        </p:nvSpPr>
        <p:spPr>
          <a:xfrm>
            <a:off x="6925754" y="6255154"/>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7" name="Straight Connector 6">
            <a:extLst>
              <a:ext uri="{FF2B5EF4-FFF2-40B4-BE49-F238E27FC236}">
                <a16:creationId xmlns:a16="http://schemas.microsoft.com/office/drawing/2014/main" id="{1FECDAE5-15A6-E78E-7A2C-6B48A1A2127F}"/>
              </a:ext>
            </a:extLst>
          </p:cNvPr>
          <p:cNvCxnSpPr>
            <a:cxnSpLocks/>
          </p:cNvCxnSpPr>
          <p:nvPr/>
        </p:nvCxnSpPr>
        <p:spPr>
          <a:xfrm>
            <a:off x="214940" y="6173692"/>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A9D0BFC-1A79-5C5A-6607-5A095253A627}"/>
              </a:ext>
            </a:extLst>
          </p:cNvPr>
          <p:cNvSpPr/>
          <p:nvPr/>
        </p:nvSpPr>
        <p:spPr>
          <a:xfrm>
            <a:off x="8170718" y="0"/>
            <a:ext cx="4021282"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HK Grotesk" pitchFamily="50" charset="0"/>
            </a:endParaRPr>
          </a:p>
        </p:txBody>
      </p:sp>
      <p:sp>
        <p:nvSpPr>
          <p:cNvPr id="14" name="TextBox 13">
            <a:extLst>
              <a:ext uri="{FF2B5EF4-FFF2-40B4-BE49-F238E27FC236}">
                <a16:creationId xmlns:a16="http://schemas.microsoft.com/office/drawing/2014/main" id="{020CC971-0A19-EC49-FB98-B5104CA753CC}"/>
              </a:ext>
            </a:extLst>
          </p:cNvPr>
          <p:cNvSpPr txBox="1"/>
          <p:nvPr/>
        </p:nvSpPr>
        <p:spPr>
          <a:xfrm>
            <a:off x="5781224" y="6584152"/>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pic>
        <p:nvPicPr>
          <p:cNvPr id="15" name="Picture 14">
            <a:extLst>
              <a:ext uri="{FF2B5EF4-FFF2-40B4-BE49-F238E27FC236}">
                <a16:creationId xmlns:a16="http://schemas.microsoft.com/office/drawing/2014/main" id="{A0FF3FD8-8E0D-B2D9-5CD1-801308B94D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423" y="6175614"/>
            <a:ext cx="1306227" cy="714274"/>
          </a:xfrm>
          <a:prstGeom prst="rect">
            <a:avLst/>
          </a:prstGeom>
        </p:spPr>
      </p:pic>
    </p:spTree>
    <p:extLst>
      <p:ext uri="{BB962C8B-B14F-4D97-AF65-F5344CB8AC3E}">
        <p14:creationId xmlns:p14="http://schemas.microsoft.com/office/powerpoint/2010/main" val="1652740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74E260B-AD6B-68A0-7F5A-237AE697B68F}"/>
              </a:ext>
            </a:extLst>
          </p:cNvPr>
          <p:cNvSpPr txBox="1">
            <a:spLocks/>
          </p:cNvSpPr>
          <p:nvPr/>
        </p:nvSpPr>
        <p:spPr>
          <a:xfrm>
            <a:off x="6925754" y="6255154"/>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4" name="Straight Connector 3">
            <a:extLst>
              <a:ext uri="{FF2B5EF4-FFF2-40B4-BE49-F238E27FC236}">
                <a16:creationId xmlns:a16="http://schemas.microsoft.com/office/drawing/2014/main" id="{FD7A1627-D67F-DC01-2B59-F627AC982DC5}"/>
              </a:ext>
            </a:extLst>
          </p:cNvPr>
          <p:cNvCxnSpPr>
            <a:cxnSpLocks/>
          </p:cNvCxnSpPr>
          <p:nvPr/>
        </p:nvCxnSpPr>
        <p:spPr>
          <a:xfrm>
            <a:off x="214940" y="6173692"/>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E72B86A-ACDE-1B1A-818D-61CFB961AFA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0454" y="6300165"/>
            <a:ext cx="863604" cy="431802"/>
          </a:xfrm>
          <a:prstGeom prst="rect">
            <a:avLst/>
          </a:prstGeom>
        </p:spPr>
      </p:pic>
      <p:sp>
        <p:nvSpPr>
          <p:cNvPr id="8" name="Content Placeholder 3">
            <a:extLst>
              <a:ext uri="{FF2B5EF4-FFF2-40B4-BE49-F238E27FC236}">
                <a16:creationId xmlns:a16="http://schemas.microsoft.com/office/drawing/2014/main" id="{0BE2622C-86E3-23DC-0E65-68D18B00929E}"/>
              </a:ext>
            </a:extLst>
          </p:cNvPr>
          <p:cNvSpPr>
            <a:spLocks noGrp="1"/>
          </p:cNvSpPr>
          <p:nvPr>
            <p:ph sz="quarter" idx="10"/>
          </p:nvPr>
        </p:nvSpPr>
        <p:spPr>
          <a:xfrm>
            <a:off x="214940" y="1730134"/>
            <a:ext cx="7612686"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205AD18-0A15-AAE1-3B00-A2BC6DD80FC5}"/>
              </a:ext>
            </a:extLst>
          </p:cNvPr>
          <p:cNvSpPr>
            <a:spLocks noGrp="1"/>
          </p:cNvSpPr>
          <p:nvPr>
            <p:ph type="body" sz="quarter" idx="11" hasCustomPrompt="1"/>
          </p:nvPr>
        </p:nvSpPr>
        <p:spPr>
          <a:xfrm>
            <a:off x="214572" y="207818"/>
            <a:ext cx="7612688" cy="633843"/>
          </a:xfrm>
          <a:prstGeom prst="rect">
            <a:avLst/>
          </a:prstGeom>
        </p:spPr>
        <p:txBody>
          <a:bodyPr/>
          <a:lstStyle>
            <a:lvl1pPr marL="0" indent="0">
              <a:buNone/>
              <a:defRPr sz="3600" b="1">
                <a:solidFill>
                  <a:schemeClr val="tx2"/>
                </a:solidFill>
                <a:latin typeface="HK Grotesk" pitchFamily="50" charset="0"/>
              </a:defRPr>
            </a:lvl1pPr>
          </a:lstStyle>
          <a:p>
            <a:pPr lvl="0"/>
            <a:r>
              <a:rPr lang="en-US"/>
              <a:t>Title</a:t>
            </a:r>
            <a:endParaRPr lang="en-GB"/>
          </a:p>
        </p:txBody>
      </p:sp>
      <p:sp>
        <p:nvSpPr>
          <p:cNvPr id="12" name="Text Placeholder 11">
            <a:extLst>
              <a:ext uri="{FF2B5EF4-FFF2-40B4-BE49-F238E27FC236}">
                <a16:creationId xmlns:a16="http://schemas.microsoft.com/office/drawing/2014/main" id="{44509AAC-8914-42DD-F50F-CB6ED298B9EF}"/>
              </a:ext>
            </a:extLst>
          </p:cNvPr>
          <p:cNvSpPr>
            <a:spLocks noGrp="1"/>
          </p:cNvSpPr>
          <p:nvPr>
            <p:ph type="body" sz="quarter" idx="12" hasCustomPrompt="1"/>
          </p:nvPr>
        </p:nvSpPr>
        <p:spPr>
          <a:xfrm>
            <a:off x="215198" y="841231"/>
            <a:ext cx="7612062" cy="530225"/>
          </a:xfrm>
          <a:prstGeom prst="rect">
            <a:avLst/>
          </a:prstGeom>
        </p:spPr>
        <p:txBody>
          <a:bodyPr/>
          <a:lstStyle>
            <a:lvl1pPr marL="0" indent="0">
              <a:buNone/>
              <a:defRPr sz="2400" i="1">
                <a:solidFill>
                  <a:schemeClr val="tx2"/>
                </a:solidFill>
                <a:latin typeface="HK Grotesk" pitchFamily="50" charset="0"/>
              </a:defRPr>
            </a:lvl1pPr>
          </a:lstStyle>
          <a:p>
            <a:pPr lvl="0"/>
            <a:r>
              <a:rPr lang="en-US"/>
              <a:t>Subtitle</a:t>
            </a:r>
            <a:endParaRPr lang="en-GB"/>
          </a:p>
        </p:txBody>
      </p:sp>
      <p:sp>
        <p:nvSpPr>
          <p:cNvPr id="9" name="Picture Placeholder 8">
            <a:extLst>
              <a:ext uri="{FF2B5EF4-FFF2-40B4-BE49-F238E27FC236}">
                <a16:creationId xmlns:a16="http://schemas.microsoft.com/office/drawing/2014/main" id="{EDFA3B4B-1821-E43A-4913-757058DD31F7}"/>
              </a:ext>
            </a:extLst>
          </p:cNvPr>
          <p:cNvSpPr>
            <a:spLocks noGrp="1"/>
          </p:cNvSpPr>
          <p:nvPr>
            <p:ph type="pic" sz="quarter" idx="13"/>
          </p:nvPr>
        </p:nvSpPr>
        <p:spPr>
          <a:xfrm>
            <a:off x="8001000" y="0"/>
            <a:ext cx="4191000" cy="6858000"/>
          </a:xfrm>
          <a:prstGeom prst="rect">
            <a:avLst/>
          </a:prstGeom>
          <a:solidFill>
            <a:schemeClr val="tx1"/>
          </a:solidFill>
        </p:spPr>
        <p:txBody>
          <a:bodyPr/>
          <a:lstStyle>
            <a:lvl1pPr>
              <a:defRPr>
                <a:latin typeface="HK Grotesk" pitchFamily="50" charset="0"/>
              </a:defRPr>
            </a:lvl1pPr>
          </a:lstStyle>
          <a:p>
            <a:r>
              <a:rPr lang="en-US"/>
              <a:t>Click icon to add picture</a:t>
            </a:r>
            <a:endParaRPr lang="en-GB"/>
          </a:p>
        </p:txBody>
      </p:sp>
      <p:sp>
        <p:nvSpPr>
          <p:cNvPr id="11" name="TextBox 10">
            <a:extLst>
              <a:ext uri="{FF2B5EF4-FFF2-40B4-BE49-F238E27FC236}">
                <a16:creationId xmlns:a16="http://schemas.microsoft.com/office/drawing/2014/main" id="{732DC256-0AF5-1726-D2C5-244572000318}"/>
              </a:ext>
            </a:extLst>
          </p:cNvPr>
          <p:cNvSpPr txBox="1"/>
          <p:nvPr/>
        </p:nvSpPr>
        <p:spPr>
          <a:xfrm>
            <a:off x="5781224" y="6584152"/>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sp>
        <p:nvSpPr>
          <p:cNvPr id="2" name="Slide Number Placeholder 5">
            <a:extLst>
              <a:ext uri="{FF2B5EF4-FFF2-40B4-BE49-F238E27FC236}">
                <a16:creationId xmlns:a16="http://schemas.microsoft.com/office/drawing/2014/main" id="{D7FD2D22-9E8D-865E-01DA-A02E399037C9}"/>
              </a:ext>
            </a:extLst>
          </p:cNvPr>
          <p:cNvSpPr txBox="1">
            <a:spLocks/>
          </p:cNvSpPr>
          <p:nvPr/>
        </p:nvSpPr>
        <p:spPr>
          <a:xfrm>
            <a:off x="6925754" y="6255154"/>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6" name="Straight Connector 5">
            <a:extLst>
              <a:ext uri="{FF2B5EF4-FFF2-40B4-BE49-F238E27FC236}">
                <a16:creationId xmlns:a16="http://schemas.microsoft.com/office/drawing/2014/main" id="{7E32A0A5-0E3A-0851-52DA-094C935EEECA}"/>
              </a:ext>
            </a:extLst>
          </p:cNvPr>
          <p:cNvCxnSpPr>
            <a:cxnSpLocks/>
          </p:cNvCxnSpPr>
          <p:nvPr/>
        </p:nvCxnSpPr>
        <p:spPr>
          <a:xfrm>
            <a:off x="214940" y="6173692"/>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D3C4261-4A4A-131D-F36A-F466290EE8E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0454" y="6300165"/>
            <a:ext cx="863604" cy="431802"/>
          </a:xfrm>
          <a:prstGeom prst="rect">
            <a:avLst/>
          </a:prstGeom>
        </p:spPr>
      </p:pic>
      <p:sp>
        <p:nvSpPr>
          <p:cNvPr id="13" name="TextBox 12">
            <a:extLst>
              <a:ext uri="{FF2B5EF4-FFF2-40B4-BE49-F238E27FC236}">
                <a16:creationId xmlns:a16="http://schemas.microsoft.com/office/drawing/2014/main" id="{51E13F14-6BB3-C661-1210-531EFA5C2562}"/>
              </a:ext>
            </a:extLst>
          </p:cNvPr>
          <p:cNvSpPr txBox="1"/>
          <p:nvPr/>
        </p:nvSpPr>
        <p:spPr>
          <a:xfrm>
            <a:off x="5781224" y="6584152"/>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spTree>
    <p:extLst>
      <p:ext uri="{BB962C8B-B14F-4D97-AF65-F5344CB8AC3E}">
        <p14:creationId xmlns:p14="http://schemas.microsoft.com/office/powerpoint/2010/main" val="1316730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Divider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93C76AA-4DF2-00B8-801D-4B1D52D471DD}"/>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pic>
        <p:nvPicPr>
          <p:cNvPr id="5" name="Picture 4">
            <a:extLst>
              <a:ext uri="{FF2B5EF4-FFF2-40B4-BE49-F238E27FC236}">
                <a16:creationId xmlns:a16="http://schemas.microsoft.com/office/drawing/2014/main" id="{6A2177ED-3F3F-C19F-2B22-BB10BD10601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800" y="6315703"/>
            <a:ext cx="863604" cy="431802"/>
          </a:xfrm>
          <a:prstGeom prst="rect">
            <a:avLst/>
          </a:prstGeom>
        </p:spPr>
      </p:pic>
      <p:sp>
        <p:nvSpPr>
          <p:cNvPr id="9" name="Title 1">
            <a:extLst>
              <a:ext uri="{FF2B5EF4-FFF2-40B4-BE49-F238E27FC236}">
                <a16:creationId xmlns:a16="http://schemas.microsoft.com/office/drawing/2014/main" id="{3FDD06FB-314A-F046-4BDF-B514745433ED}"/>
              </a:ext>
            </a:extLst>
          </p:cNvPr>
          <p:cNvSpPr>
            <a:spLocks noGrp="1"/>
          </p:cNvSpPr>
          <p:nvPr>
            <p:ph type="ctrTitle" hasCustomPrompt="1"/>
          </p:nvPr>
        </p:nvSpPr>
        <p:spPr>
          <a:xfrm>
            <a:off x="304800" y="320045"/>
            <a:ext cx="11122392" cy="756421"/>
          </a:xfrm>
          <a:prstGeom prst="rect">
            <a:avLst/>
          </a:prstGeom>
        </p:spPr>
        <p:txBody>
          <a:bodyPr anchor="b">
            <a:noAutofit/>
          </a:bodyPr>
          <a:lstStyle>
            <a:lvl1pPr algn="l">
              <a:defRPr sz="4000">
                <a:solidFill>
                  <a:schemeClr val="tx2"/>
                </a:solidFill>
                <a:latin typeface="HK Grotesk Black" pitchFamily="50" charset="0"/>
              </a:defRPr>
            </a:lvl1pPr>
          </a:lstStyle>
          <a:p>
            <a:r>
              <a:rPr lang="en-US"/>
              <a:t>Title</a:t>
            </a:r>
          </a:p>
        </p:txBody>
      </p:sp>
      <p:sp>
        <p:nvSpPr>
          <p:cNvPr id="10" name="Subtitle 2">
            <a:extLst>
              <a:ext uri="{FF2B5EF4-FFF2-40B4-BE49-F238E27FC236}">
                <a16:creationId xmlns:a16="http://schemas.microsoft.com/office/drawing/2014/main" id="{206D4B20-2941-71CE-290B-82F506206B2C}"/>
              </a:ext>
            </a:extLst>
          </p:cNvPr>
          <p:cNvSpPr>
            <a:spLocks noGrp="1"/>
          </p:cNvSpPr>
          <p:nvPr>
            <p:ph type="subTitle" idx="1" hasCustomPrompt="1"/>
          </p:nvPr>
        </p:nvSpPr>
        <p:spPr>
          <a:xfrm>
            <a:off x="304800" y="1081868"/>
            <a:ext cx="11122392" cy="508805"/>
          </a:xfrm>
          <a:prstGeom prst="rect">
            <a:avLst/>
          </a:prstGeom>
        </p:spPr>
        <p:txBody>
          <a:bodyPr>
            <a:noAutofit/>
          </a:bodyPr>
          <a:lstStyle>
            <a:lvl1pPr marL="0" indent="0" algn="l">
              <a:spcBef>
                <a:spcPts val="0"/>
              </a:spcBef>
              <a:spcAft>
                <a:spcPts val="0"/>
              </a:spcAft>
              <a:buNone/>
              <a:defRPr sz="2400" i="1">
                <a:solidFill>
                  <a:schemeClr val="tx2"/>
                </a:solidFill>
                <a:latin typeface="HK Grotesk SemiBol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Content Placeholder 3">
            <a:extLst>
              <a:ext uri="{FF2B5EF4-FFF2-40B4-BE49-F238E27FC236}">
                <a16:creationId xmlns:a16="http://schemas.microsoft.com/office/drawing/2014/main" id="{CC5200FC-C840-AD8B-3408-D8626D89D812}"/>
              </a:ext>
            </a:extLst>
          </p:cNvPr>
          <p:cNvSpPr>
            <a:spLocks noGrp="1"/>
          </p:cNvSpPr>
          <p:nvPr>
            <p:ph sz="quarter" idx="10"/>
          </p:nvPr>
        </p:nvSpPr>
        <p:spPr>
          <a:xfrm>
            <a:off x="304800" y="1771697"/>
            <a:ext cx="11122025"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 name="Straight Connector 2">
            <a:extLst>
              <a:ext uri="{FF2B5EF4-FFF2-40B4-BE49-F238E27FC236}">
                <a16:creationId xmlns:a16="http://schemas.microsoft.com/office/drawing/2014/main" id="{603DD077-36A6-4205-0F46-48AB12ED12D1}"/>
              </a:ext>
            </a:extLst>
          </p:cNvPr>
          <p:cNvCxnSpPr>
            <a:cxnSpLocks/>
          </p:cNvCxnSpPr>
          <p:nvPr/>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AD080D-CDC5-204F-AAA0-6696D3F1B028}"/>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pic>
        <p:nvPicPr>
          <p:cNvPr id="11" name="Picture 10">
            <a:extLst>
              <a:ext uri="{FF2B5EF4-FFF2-40B4-BE49-F238E27FC236}">
                <a16:creationId xmlns:a16="http://schemas.microsoft.com/office/drawing/2014/main" id="{416FC6E5-FDC9-1A91-849F-3D0A0A0863E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800" y="6315703"/>
            <a:ext cx="863604" cy="431802"/>
          </a:xfrm>
          <a:prstGeom prst="rect">
            <a:avLst/>
          </a:prstGeom>
        </p:spPr>
      </p:pic>
    </p:spTree>
    <p:extLst>
      <p:ext uri="{BB962C8B-B14F-4D97-AF65-F5344CB8AC3E}">
        <p14:creationId xmlns:p14="http://schemas.microsoft.com/office/powerpoint/2010/main" val="13392677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Layout 7">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9C64D5-A609-C5E9-6F80-5891B798BEAB}"/>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2"/>
                </a:solidFill>
                <a:latin typeface="HK Grotesk Black" pitchFamily="50" charset="0"/>
              </a:defRPr>
            </a:lvl1pPr>
          </a:lstStyle>
          <a:p>
            <a:r>
              <a:rPr lang="en-US"/>
              <a:t>Insert your presentation title here maximum of three lines</a:t>
            </a:r>
          </a:p>
        </p:txBody>
      </p:sp>
      <p:sp>
        <p:nvSpPr>
          <p:cNvPr id="5" name="Subtitle 2">
            <a:extLst>
              <a:ext uri="{FF2B5EF4-FFF2-40B4-BE49-F238E27FC236}">
                <a16:creationId xmlns:a16="http://schemas.microsoft.com/office/drawing/2014/main" id="{9F193EBC-A8A8-CA96-0BF0-1AA97AA9B6B7}"/>
              </a:ext>
            </a:extLst>
          </p:cNvPr>
          <p:cNvSpPr>
            <a:spLocks noGrp="1"/>
          </p:cNvSpPr>
          <p:nvPr>
            <p:ph type="subTitle" idx="1"/>
          </p:nvPr>
        </p:nvSpPr>
        <p:spPr>
          <a:xfrm>
            <a:off x="288558" y="4151030"/>
            <a:ext cx="8642082" cy="837882"/>
          </a:xfrm>
          <a:prstGeom prst="rect">
            <a:avLst/>
          </a:prstGeom>
        </p:spPr>
        <p:txBody>
          <a:bodyPr>
            <a:noAutofit/>
          </a:bodyPr>
          <a:lstStyle>
            <a:lvl1pPr marL="0" indent="0" algn="l">
              <a:spcBef>
                <a:spcPts val="0"/>
              </a:spcBef>
              <a:spcAft>
                <a:spcPts val="0"/>
              </a:spcAft>
              <a:buNone/>
              <a:defRPr sz="2400">
                <a:solidFill>
                  <a:schemeClr val="tx2"/>
                </a:solidFill>
                <a:latin typeface="HK Grotesk SemiBol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17138D58-D7DE-3335-FEA7-FAA9D5FB6FEB}"/>
              </a:ext>
            </a:extLst>
          </p:cNvPr>
          <p:cNvCxnSpPr>
            <a:cxnSpLocks/>
          </p:cNvCxnSpPr>
          <p:nvPr/>
        </p:nvCxnSpPr>
        <p:spPr>
          <a:xfrm>
            <a:off x="278932" y="1364752"/>
            <a:ext cx="1161488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17">
            <a:extLst>
              <a:ext uri="{FF2B5EF4-FFF2-40B4-BE49-F238E27FC236}">
                <a16:creationId xmlns:a16="http://schemas.microsoft.com/office/drawing/2014/main" id="{B12A0A7E-BA86-BAF1-4553-FF69C5D5DF19}"/>
              </a:ext>
            </a:extLst>
          </p:cNvPr>
          <p:cNvSpPr>
            <a:spLocks noGrp="1"/>
          </p:cNvSpPr>
          <p:nvPr>
            <p:ph type="body" sz="quarter" idx="10" hasCustomPrompt="1"/>
          </p:nvPr>
        </p:nvSpPr>
        <p:spPr>
          <a:xfrm>
            <a:off x="288559" y="5194091"/>
            <a:ext cx="8642082" cy="344384"/>
          </a:xfrm>
          <a:prstGeom prst="rect">
            <a:avLst/>
          </a:prstGeom>
        </p:spPr>
        <p:txBody>
          <a:bodyPr tIns="0" bIns="0" anchor="b" anchorCtr="0">
            <a:noAutofit/>
          </a:bodyPr>
          <a:lstStyle>
            <a:lvl1pPr marL="0" indent="0">
              <a:lnSpc>
                <a:spcPct val="100000"/>
              </a:lnSpc>
              <a:spcBef>
                <a:spcPts val="0"/>
              </a:spcBef>
              <a:spcAft>
                <a:spcPts val="0"/>
              </a:spcAft>
              <a:buNone/>
              <a:defRPr sz="1200" b="1">
                <a:solidFill>
                  <a:schemeClr val="tx2"/>
                </a:solidFill>
                <a:latin typeface="HK Grotesk" pitchFamily="50" charset="0"/>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2" name="Text Placeholder 17">
            <a:extLst>
              <a:ext uri="{FF2B5EF4-FFF2-40B4-BE49-F238E27FC236}">
                <a16:creationId xmlns:a16="http://schemas.microsoft.com/office/drawing/2014/main" id="{4B63A036-FBB3-33FC-9525-9A6AA62A01B1}"/>
              </a:ext>
            </a:extLst>
          </p:cNvPr>
          <p:cNvSpPr>
            <a:spLocks noGrp="1"/>
          </p:cNvSpPr>
          <p:nvPr>
            <p:ph type="body" sz="quarter" idx="11" hasCustomPrompt="1"/>
          </p:nvPr>
        </p:nvSpPr>
        <p:spPr>
          <a:xfrm>
            <a:off x="288559" y="5562225"/>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tx2"/>
                </a:solidFill>
                <a:latin typeface="HK Grotesk" pitchFamily="50" charset="0"/>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3" name="Text Placeholder 17">
            <a:extLst>
              <a:ext uri="{FF2B5EF4-FFF2-40B4-BE49-F238E27FC236}">
                <a16:creationId xmlns:a16="http://schemas.microsoft.com/office/drawing/2014/main" id="{6A347D62-D46E-BBD0-CD9E-833D71D2AE46}"/>
              </a:ext>
            </a:extLst>
          </p:cNvPr>
          <p:cNvSpPr>
            <a:spLocks noGrp="1"/>
          </p:cNvSpPr>
          <p:nvPr>
            <p:ph type="body" sz="quarter" idx="12" hasCustomPrompt="1"/>
          </p:nvPr>
        </p:nvSpPr>
        <p:spPr>
          <a:xfrm>
            <a:off x="288559" y="6111790"/>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tx2"/>
                </a:solidFill>
                <a:latin typeface="HK Grotesk" pitchFamily="50" charset="0"/>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4" name="TextBox 13">
            <a:extLst>
              <a:ext uri="{FF2B5EF4-FFF2-40B4-BE49-F238E27FC236}">
                <a16:creationId xmlns:a16="http://schemas.microsoft.com/office/drawing/2014/main" id="{4C90F0C8-01C5-D125-5507-6ADB44C1E4D1}"/>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cxnSp>
        <p:nvCxnSpPr>
          <p:cNvPr id="3" name="Straight Connector 2">
            <a:extLst>
              <a:ext uri="{FF2B5EF4-FFF2-40B4-BE49-F238E27FC236}">
                <a16:creationId xmlns:a16="http://schemas.microsoft.com/office/drawing/2014/main" id="{B90E4E9D-B2C0-C33B-2016-1CF748F1745F}"/>
              </a:ext>
            </a:extLst>
          </p:cNvPr>
          <p:cNvCxnSpPr>
            <a:cxnSpLocks/>
          </p:cNvCxnSpPr>
          <p:nvPr/>
        </p:nvCxnSpPr>
        <p:spPr>
          <a:xfrm>
            <a:off x="278932" y="1364752"/>
            <a:ext cx="1161488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76719D9-DAE2-F136-4869-1BB2846683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41874"/>
            <a:ext cx="1842222" cy="1007367"/>
          </a:xfrm>
          <a:prstGeom prst="rect">
            <a:avLst/>
          </a:prstGeom>
        </p:spPr>
      </p:pic>
    </p:spTree>
    <p:extLst>
      <p:ext uri="{BB962C8B-B14F-4D97-AF65-F5344CB8AC3E}">
        <p14:creationId xmlns:p14="http://schemas.microsoft.com/office/powerpoint/2010/main" val="316712417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086371-08C9-BE8F-D667-59B69C8C6059}"/>
              </a:ext>
            </a:extLst>
          </p:cNvPr>
          <p:cNvSpPr>
            <a:spLocks noGrp="1"/>
          </p:cNvSpPr>
          <p:nvPr>
            <p:ph type="body" sz="quarter" idx="13" hasCustomPrompt="1"/>
          </p:nvPr>
        </p:nvSpPr>
        <p:spPr>
          <a:xfrm>
            <a:off x="368761" y="345997"/>
            <a:ext cx="4571898" cy="705465"/>
          </a:xfrm>
          <a:prstGeom prst="rect">
            <a:avLst/>
          </a:prstGeom>
        </p:spPr>
        <p:txBody>
          <a:bodyPr anchor="b"/>
          <a:lstStyle>
            <a:lvl1pPr marL="0" indent="0">
              <a:lnSpc>
                <a:spcPct val="100000"/>
              </a:lnSpc>
              <a:spcBef>
                <a:spcPts val="0"/>
              </a:spcBef>
              <a:buNone/>
              <a:defRPr sz="4400" b="1">
                <a:solidFill>
                  <a:schemeClr val="bg1"/>
                </a:solidFill>
                <a:latin typeface="HK Grotesk Black" pitchFamily="50" charset="0"/>
              </a:defRPr>
            </a:lvl1pPr>
          </a:lstStyle>
          <a:p>
            <a:pPr lvl="0"/>
            <a:r>
              <a:rPr lang="en-US"/>
              <a:t>Summary</a:t>
            </a:r>
            <a:endParaRPr lang="en-GB"/>
          </a:p>
        </p:txBody>
      </p:sp>
      <p:sp>
        <p:nvSpPr>
          <p:cNvPr id="11" name="Text Placeholder 9">
            <a:extLst>
              <a:ext uri="{FF2B5EF4-FFF2-40B4-BE49-F238E27FC236}">
                <a16:creationId xmlns:a16="http://schemas.microsoft.com/office/drawing/2014/main" id="{D4BD0D10-C948-D784-6DED-CEB922D9A20E}"/>
              </a:ext>
            </a:extLst>
          </p:cNvPr>
          <p:cNvSpPr>
            <a:spLocks noGrp="1"/>
          </p:cNvSpPr>
          <p:nvPr>
            <p:ph type="body" sz="quarter" idx="14" hasCustomPrompt="1"/>
          </p:nvPr>
        </p:nvSpPr>
        <p:spPr>
          <a:xfrm>
            <a:off x="368761" y="1051462"/>
            <a:ext cx="6277847" cy="530225"/>
          </a:xfrm>
          <a:prstGeom prst="rect">
            <a:avLst/>
          </a:prstGeom>
        </p:spPr>
        <p:txBody>
          <a:bodyPr>
            <a:noAutofit/>
          </a:bodyPr>
          <a:lstStyle>
            <a:lvl1pPr marL="0" indent="0">
              <a:lnSpc>
                <a:spcPct val="100000"/>
              </a:lnSpc>
              <a:spcBef>
                <a:spcPts val="0"/>
              </a:spcBef>
              <a:buNone/>
              <a:defRPr sz="2400" b="0" i="1">
                <a:solidFill>
                  <a:schemeClr val="bg1"/>
                </a:solidFill>
                <a:latin typeface="HK Grotesk" pitchFamily="50" charset="0"/>
              </a:defRPr>
            </a:lvl1pPr>
          </a:lstStyle>
          <a:p>
            <a:pPr lvl="0"/>
            <a:r>
              <a:rPr lang="en-US" err="1"/>
              <a:t>Subheader</a:t>
            </a:r>
            <a:endParaRPr lang="en-US"/>
          </a:p>
        </p:txBody>
      </p:sp>
      <p:sp>
        <p:nvSpPr>
          <p:cNvPr id="13" name="Picture Placeholder 12">
            <a:extLst>
              <a:ext uri="{FF2B5EF4-FFF2-40B4-BE49-F238E27FC236}">
                <a16:creationId xmlns:a16="http://schemas.microsoft.com/office/drawing/2014/main" id="{2D993DE3-F9E9-56A7-3FBD-C42A0F1F6684}"/>
              </a:ext>
            </a:extLst>
          </p:cNvPr>
          <p:cNvSpPr>
            <a:spLocks noGrp="1"/>
          </p:cNvSpPr>
          <p:nvPr>
            <p:ph type="pic" sz="quarter" idx="15"/>
          </p:nvPr>
        </p:nvSpPr>
        <p:spPr>
          <a:xfrm>
            <a:off x="7821611" y="-249204"/>
            <a:ext cx="4727137" cy="4727137"/>
          </a:xfrm>
          <a:prstGeom prst="ellipse">
            <a:avLst/>
          </a:prstGeom>
          <a:solidFill>
            <a:schemeClr val="tx1"/>
          </a:solidFill>
        </p:spPr>
        <p:txBody>
          <a:bodyPr/>
          <a:lstStyle>
            <a:lvl1pPr>
              <a:defRPr>
                <a:latin typeface="HK Grotesk" pitchFamily="50" charset="0"/>
              </a:defRPr>
            </a:lvl1pPr>
          </a:lstStyle>
          <a:p>
            <a:r>
              <a:rPr lang="en-US"/>
              <a:t>Click icon to add picture</a:t>
            </a:r>
            <a:endParaRPr lang="en-GB"/>
          </a:p>
        </p:txBody>
      </p:sp>
      <p:sp>
        <p:nvSpPr>
          <p:cNvPr id="15" name="Text Placeholder 14">
            <a:extLst>
              <a:ext uri="{FF2B5EF4-FFF2-40B4-BE49-F238E27FC236}">
                <a16:creationId xmlns:a16="http://schemas.microsoft.com/office/drawing/2014/main" id="{5283F4CD-9689-5FE1-7127-996DA3C69812}"/>
              </a:ext>
            </a:extLst>
          </p:cNvPr>
          <p:cNvSpPr>
            <a:spLocks noGrp="1"/>
          </p:cNvSpPr>
          <p:nvPr>
            <p:ph type="body" sz="quarter" idx="16"/>
          </p:nvPr>
        </p:nvSpPr>
        <p:spPr>
          <a:xfrm>
            <a:off x="368300" y="1739900"/>
            <a:ext cx="6356350" cy="4464050"/>
          </a:xfrm>
          <a:prstGeom prst="rect">
            <a:avLst/>
          </a:prstGeom>
        </p:spPr>
        <p:txBody>
          <a:bodyPr/>
          <a:lstStyle>
            <a:lvl1pPr marL="228600" indent="-228600">
              <a:buClr>
                <a:schemeClr val="bg1"/>
              </a:buClr>
              <a:buFont typeface="HK Grotesk" pitchFamily="50" charset="0"/>
              <a:buChar char="+"/>
              <a:defRPr>
                <a:solidFill>
                  <a:schemeClr val="bg1"/>
                </a:solidFill>
                <a:latin typeface="HK Grotesk" pitchFamily="50" charset="0"/>
              </a:defRPr>
            </a:lvl1pPr>
            <a:lvl2pPr marL="685800" indent="-228600">
              <a:buClr>
                <a:schemeClr val="bg1"/>
              </a:buClr>
              <a:buFont typeface="HK Grotesk" pitchFamily="50" charset="0"/>
              <a:buChar char="+"/>
              <a:defRPr>
                <a:solidFill>
                  <a:schemeClr val="bg1"/>
                </a:solidFill>
                <a:latin typeface="HK Grotesk" pitchFamily="50" charset="0"/>
              </a:defRPr>
            </a:lvl2pPr>
            <a:lvl3pPr marL="1143000" indent="-228600">
              <a:buClr>
                <a:schemeClr val="bg1"/>
              </a:buClr>
              <a:buFont typeface="HK Grotesk" pitchFamily="50" charset="0"/>
              <a:buChar char="+"/>
              <a:defRPr>
                <a:solidFill>
                  <a:schemeClr val="bg1"/>
                </a:solidFill>
                <a:latin typeface="HK Grotesk" pitchFamily="50" charset="0"/>
              </a:defRPr>
            </a:lvl3pPr>
            <a:lvl4pPr marL="1600200" indent="-228600">
              <a:buClr>
                <a:schemeClr val="bg1"/>
              </a:buClr>
              <a:buFont typeface="HK Grotesk" pitchFamily="50" charset="0"/>
              <a:buChar char="+"/>
              <a:defRPr>
                <a:solidFill>
                  <a:schemeClr val="bg1"/>
                </a:solidFill>
                <a:latin typeface="HK Grotesk" pitchFamily="50" charset="0"/>
              </a:defRPr>
            </a:lvl4pPr>
            <a:lvl5pPr marL="2057400" indent="-228600">
              <a:buClr>
                <a:schemeClr val="bg1"/>
              </a:buClr>
              <a:buFont typeface="HK Grotesk" pitchFamily="50" charset="0"/>
              <a:buChar char="+"/>
              <a:defRPr>
                <a:solidFill>
                  <a:schemeClr val="bg1"/>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a:extLst>
              <a:ext uri="{FF2B5EF4-FFF2-40B4-BE49-F238E27FC236}">
                <a16:creationId xmlns:a16="http://schemas.microsoft.com/office/drawing/2014/main" id="{F38E5B00-0A32-2E85-1DF4-A32FF760037C}"/>
              </a:ext>
            </a:extLst>
          </p:cNvPr>
          <p:cNvCxnSpPr>
            <a:cxnSpLocks/>
          </p:cNvCxnSpPr>
          <p:nvPr/>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82008D-BAC2-4868-B28F-BBF9B864ECC1}"/>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sp>
        <p:nvSpPr>
          <p:cNvPr id="2" name="Content Placeholder 8">
            <a:extLst>
              <a:ext uri="{FF2B5EF4-FFF2-40B4-BE49-F238E27FC236}">
                <a16:creationId xmlns:a16="http://schemas.microsoft.com/office/drawing/2014/main" id="{296FC562-3A79-74DC-BC7A-8ECBDBAB89F8}"/>
              </a:ext>
            </a:extLst>
          </p:cNvPr>
          <p:cNvSpPr>
            <a:spLocks noGrp="1"/>
          </p:cNvSpPr>
          <p:nvPr>
            <p:ph sz="quarter" idx="17" hasCustomPrompt="1"/>
          </p:nvPr>
        </p:nvSpPr>
        <p:spPr>
          <a:xfrm>
            <a:off x="9616526" y="6366971"/>
            <a:ext cx="2227262" cy="200025"/>
          </a:xfrm>
          <a:prstGeom prst="rect">
            <a:avLst/>
          </a:prstGeom>
        </p:spPr>
        <p:txBody>
          <a:bodyPr/>
          <a:lstStyle>
            <a:lvl1pPr marL="0" indent="0" algn="r">
              <a:buNone/>
              <a:defRPr sz="900">
                <a:solidFill>
                  <a:schemeClr val="bg1"/>
                </a:solidFill>
              </a:defRPr>
            </a:lvl1pPr>
          </a:lstStyle>
          <a:p>
            <a:pPr lvl="0"/>
            <a:r>
              <a:rPr lang="en-US"/>
              <a:t>Sample</a:t>
            </a:r>
            <a:endParaRPr lang="en-GB"/>
          </a:p>
        </p:txBody>
      </p:sp>
      <p:pic>
        <p:nvPicPr>
          <p:cNvPr id="7" name="Picture 6">
            <a:extLst>
              <a:ext uri="{FF2B5EF4-FFF2-40B4-BE49-F238E27FC236}">
                <a16:creationId xmlns:a16="http://schemas.microsoft.com/office/drawing/2014/main" id="{1D5C9E42-E3EE-39EF-0FCC-AACEAA42E4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8558" y="6333808"/>
            <a:ext cx="829694" cy="414847"/>
          </a:xfrm>
          <a:prstGeom prst="rect">
            <a:avLst/>
          </a:prstGeom>
        </p:spPr>
      </p:pic>
    </p:spTree>
    <p:extLst>
      <p:ext uri="{BB962C8B-B14F-4D97-AF65-F5344CB8AC3E}">
        <p14:creationId xmlns:p14="http://schemas.microsoft.com/office/powerpoint/2010/main" val="3912619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047D6C-FDD1-1E35-70A6-1D8DC34F02C3}"/>
              </a:ext>
            </a:extLst>
          </p:cNvPr>
          <p:cNvSpPr/>
          <p:nvPr/>
        </p:nvSpPr>
        <p:spPr>
          <a:xfrm>
            <a:off x="0" y="0"/>
            <a:ext cx="12192000" cy="6858000"/>
          </a:xfrm>
          <a:prstGeom prst="rect">
            <a:avLst/>
          </a:prstGeom>
          <a:solidFill>
            <a:schemeClr val="tx2">
              <a:alpha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0A154649-FD91-0ECC-F7D4-A8255070DBCF}"/>
              </a:ext>
            </a:extLst>
          </p:cNvPr>
          <p:cNvSpPr/>
          <p:nvPr/>
        </p:nvSpPr>
        <p:spPr>
          <a:xfrm>
            <a:off x="5728690" y="-897487"/>
            <a:ext cx="6716618" cy="6716618"/>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HK Grotesk" pitchFamily="50" charset="0"/>
            </a:endParaRPr>
          </a:p>
        </p:txBody>
      </p:sp>
      <p:sp>
        <p:nvSpPr>
          <p:cNvPr id="7" name="Slide Number Placeholder 5">
            <a:extLst>
              <a:ext uri="{FF2B5EF4-FFF2-40B4-BE49-F238E27FC236}">
                <a16:creationId xmlns:a16="http://schemas.microsoft.com/office/drawing/2014/main" id="{4B28A8FB-4241-8C0A-4E9C-2C9A8BFBE778}"/>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bg1"/>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DBA9DAF9-2ECC-974F-24BF-21E5F9993AA9}"/>
              </a:ext>
            </a:extLst>
          </p:cNvPr>
          <p:cNvCxnSpPr>
            <a:cxnSpLocks/>
          </p:cNvCxnSpPr>
          <p:nvPr/>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0FD0E72-642B-515D-5424-218879AA8D18}"/>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sp>
        <p:nvSpPr>
          <p:cNvPr id="12" name="Text Placeholder 11">
            <a:extLst>
              <a:ext uri="{FF2B5EF4-FFF2-40B4-BE49-F238E27FC236}">
                <a16:creationId xmlns:a16="http://schemas.microsoft.com/office/drawing/2014/main" id="{77DF41B9-1D58-E5EB-CCF2-98C09A7E825A}"/>
              </a:ext>
            </a:extLst>
          </p:cNvPr>
          <p:cNvSpPr>
            <a:spLocks noGrp="1"/>
          </p:cNvSpPr>
          <p:nvPr>
            <p:ph type="body" sz="quarter" idx="10" hasCustomPrompt="1"/>
          </p:nvPr>
        </p:nvSpPr>
        <p:spPr>
          <a:xfrm>
            <a:off x="6536398" y="500310"/>
            <a:ext cx="5101202" cy="3921024"/>
          </a:xfrm>
          <a:prstGeom prst="rect">
            <a:avLst/>
          </a:prstGeom>
        </p:spPr>
        <p:txBody>
          <a:bodyPr/>
          <a:lstStyle>
            <a:lvl1pPr marL="0" indent="0">
              <a:buNone/>
              <a:defRPr>
                <a:solidFill>
                  <a:schemeClr val="bg1"/>
                </a:solidFill>
                <a:latin typeface="HK Grotesk" pitchFamily="50" charset="0"/>
              </a:defRPr>
            </a:lvl1pPr>
            <a:lvl2pPr marL="457200" indent="0">
              <a:buNone/>
              <a:defRPr>
                <a:solidFill>
                  <a:schemeClr val="bg1"/>
                </a:solidFill>
                <a:latin typeface="HK Grotesk" pitchFamily="50" charset="0"/>
              </a:defRPr>
            </a:lvl2pPr>
            <a:lvl3pPr marL="914400" indent="0">
              <a:buNone/>
              <a:defRPr>
                <a:solidFill>
                  <a:schemeClr val="bg1"/>
                </a:solidFill>
                <a:latin typeface="HK Grotesk" pitchFamily="50" charset="0"/>
              </a:defRPr>
            </a:lvl3pPr>
            <a:lvl4pPr marL="1371600" indent="0">
              <a:buNone/>
              <a:defRPr>
                <a:solidFill>
                  <a:schemeClr val="bg1"/>
                </a:solidFill>
                <a:latin typeface="HK Grotesk" pitchFamily="50" charset="0"/>
              </a:defRPr>
            </a:lvl4pPr>
            <a:lvl5pPr marL="1828800" indent="0">
              <a:buNone/>
              <a:defRPr>
                <a:solidFill>
                  <a:schemeClr val="bg1"/>
                </a:solidFill>
                <a:latin typeface="HK Grotesk" pitchFamily="50" charset="0"/>
              </a:defRPr>
            </a:lvl5pPr>
          </a:lstStyle>
          <a:p>
            <a:pPr lvl="0"/>
            <a:r>
              <a:rPr lang="en-US"/>
              <a:t>Change the background to an image</a:t>
            </a:r>
            <a:endParaRPr lang="en-GB"/>
          </a:p>
        </p:txBody>
      </p:sp>
      <p:sp>
        <p:nvSpPr>
          <p:cNvPr id="5" name="Oval 4">
            <a:extLst>
              <a:ext uri="{FF2B5EF4-FFF2-40B4-BE49-F238E27FC236}">
                <a16:creationId xmlns:a16="http://schemas.microsoft.com/office/drawing/2014/main" id="{D6158BFA-29B7-5A91-981D-464FA3AEB156}"/>
              </a:ext>
            </a:extLst>
          </p:cNvPr>
          <p:cNvSpPr/>
          <p:nvPr/>
        </p:nvSpPr>
        <p:spPr>
          <a:xfrm>
            <a:off x="5728690" y="-897487"/>
            <a:ext cx="6716618" cy="6716618"/>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HK Grotesk" pitchFamily="50" charset="0"/>
            </a:endParaRPr>
          </a:p>
        </p:txBody>
      </p:sp>
      <p:cxnSp>
        <p:nvCxnSpPr>
          <p:cNvPr id="6" name="Straight Connector 5">
            <a:extLst>
              <a:ext uri="{FF2B5EF4-FFF2-40B4-BE49-F238E27FC236}">
                <a16:creationId xmlns:a16="http://schemas.microsoft.com/office/drawing/2014/main" id="{C2AD61A0-6D1F-4F3E-2A2D-BFE79B281487}"/>
              </a:ext>
            </a:extLst>
          </p:cNvPr>
          <p:cNvCxnSpPr>
            <a:cxnSpLocks/>
          </p:cNvCxnSpPr>
          <p:nvPr/>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5EA0FBE-AEFE-02B3-68C0-C9F4FB89431C}"/>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pic>
        <p:nvPicPr>
          <p:cNvPr id="14" name="Picture 13">
            <a:extLst>
              <a:ext uri="{FF2B5EF4-FFF2-40B4-BE49-F238E27FC236}">
                <a16:creationId xmlns:a16="http://schemas.microsoft.com/office/drawing/2014/main" id="{19BF4B60-5B5A-DEE2-2B3F-F6D67D91D62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76519" y="6134073"/>
            <a:ext cx="1323881" cy="723927"/>
          </a:xfrm>
          <a:prstGeom prst="rect">
            <a:avLst/>
          </a:prstGeom>
        </p:spPr>
      </p:pic>
    </p:spTree>
    <p:extLst>
      <p:ext uri="{BB962C8B-B14F-4D97-AF65-F5344CB8AC3E}">
        <p14:creationId xmlns:p14="http://schemas.microsoft.com/office/powerpoint/2010/main" val="580580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Divider 1">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bg1"/>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93C76AA-4DF2-00B8-801D-4B1D52D471DD}"/>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sp>
        <p:nvSpPr>
          <p:cNvPr id="9" name="Title 1">
            <a:extLst>
              <a:ext uri="{FF2B5EF4-FFF2-40B4-BE49-F238E27FC236}">
                <a16:creationId xmlns:a16="http://schemas.microsoft.com/office/drawing/2014/main" id="{3FDD06FB-314A-F046-4BDF-B514745433ED}"/>
              </a:ext>
            </a:extLst>
          </p:cNvPr>
          <p:cNvSpPr>
            <a:spLocks noGrp="1"/>
          </p:cNvSpPr>
          <p:nvPr>
            <p:ph type="ctrTitle" hasCustomPrompt="1"/>
          </p:nvPr>
        </p:nvSpPr>
        <p:spPr>
          <a:xfrm>
            <a:off x="304800" y="320045"/>
            <a:ext cx="11122392" cy="756421"/>
          </a:xfrm>
          <a:prstGeom prst="rect">
            <a:avLst/>
          </a:prstGeom>
        </p:spPr>
        <p:txBody>
          <a:bodyPr anchor="b">
            <a:noAutofit/>
          </a:bodyPr>
          <a:lstStyle>
            <a:lvl1pPr algn="l">
              <a:defRPr sz="4000">
                <a:solidFill>
                  <a:schemeClr val="bg1">
                    <a:lumMod val="95000"/>
                  </a:schemeClr>
                </a:solidFill>
                <a:latin typeface="HK Grotesk Black" pitchFamily="50" charset="0"/>
              </a:defRPr>
            </a:lvl1pPr>
          </a:lstStyle>
          <a:p>
            <a:r>
              <a:rPr lang="en-US"/>
              <a:t>Title</a:t>
            </a:r>
          </a:p>
        </p:txBody>
      </p:sp>
      <p:sp>
        <p:nvSpPr>
          <p:cNvPr id="10" name="Subtitle 2">
            <a:extLst>
              <a:ext uri="{FF2B5EF4-FFF2-40B4-BE49-F238E27FC236}">
                <a16:creationId xmlns:a16="http://schemas.microsoft.com/office/drawing/2014/main" id="{206D4B20-2941-71CE-290B-82F506206B2C}"/>
              </a:ext>
            </a:extLst>
          </p:cNvPr>
          <p:cNvSpPr>
            <a:spLocks noGrp="1"/>
          </p:cNvSpPr>
          <p:nvPr>
            <p:ph type="subTitle" idx="1" hasCustomPrompt="1"/>
          </p:nvPr>
        </p:nvSpPr>
        <p:spPr>
          <a:xfrm>
            <a:off x="304800" y="1081868"/>
            <a:ext cx="11122392" cy="508805"/>
          </a:xfrm>
          <a:prstGeom prst="rect">
            <a:avLst/>
          </a:prstGeom>
        </p:spPr>
        <p:txBody>
          <a:bodyPr>
            <a:noAutofit/>
          </a:bodyPr>
          <a:lstStyle>
            <a:lvl1pPr marL="0" indent="0" algn="l">
              <a:spcBef>
                <a:spcPts val="0"/>
              </a:spcBef>
              <a:spcAft>
                <a:spcPts val="0"/>
              </a:spcAft>
              <a:buNone/>
              <a:defRPr sz="2400" i="1">
                <a:solidFill>
                  <a:schemeClr val="bg1"/>
                </a:solidFill>
                <a:latin typeface="HK Grotesk SemiBol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Content Placeholder 3">
            <a:extLst>
              <a:ext uri="{FF2B5EF4-FFF2-40B4-BE49-F238E27FC236}">
                <a16:creationId xmlns:a16="http://schemas.microsoft.com/office/drawing/2014/main" id="{CC5200FC-C840-AD8B-3408-D8626D89D812}"/>
              </a:ext>
            </a:extLst>
          </p:cNvPr>
          <p:cNvSpPr>
            <a:spLocks noGrp="1"/>
          </p:cNvSpPr>
          <p:nvPr>
            <p:ph sz="quarter" idx="10"/>
          </p:nvPr>
        </p:nvSpPr>
        <p:spPr>
          <a:xfrm>
            <a:off x="304800" y="1771697"/>
            <a:ext cx="11122025" cy="4165600"/>
          </a:xfrm>
          <a:prstGeom prst="rect">
            <a:avLst/>
          </a:prstGeom>
        </p:spPr>
        <p:txBody>
          <a:bodyPr/>
          <a:lstStyle>
            <a:lvl1pPr>
              <a:defRPr>
                <a:solidFill>
                  <a:schemeClr val="bg1"/>
                </a:solidFill>
                <a:latin typeface="HK Grotesk" pitchFamily="50" charset="0"/>
              </a:defRPr>
            </a:lvl1pPr>
            <a:lvl2pPr>
              <a:defRPr>
                <a:solidFill>
                  <a:schemeClr val="bg1"/>
                </a:solidFill>
                <a:latin typeface="HK Grotesk" pitchFamily="50" charset="0"/>
              </a:defRPr>
            </a:lvl2pPr>
            <a:lvl3pPr>
              <a:defRPr>
                <a:solidFill>
                  <a:schemeClr val="bg1"/>
                </a:solidFill>
                <a:latin typeface="HK Grotesk" pitchFamily="50" charset="0"/>
              </a:defRPr>
            </a:lvl3pPr>
            <a:lvl4pPr>
              <a:defRPr>
                <a:solidFill>
                  <a:schemeClr val="bg1"/>
                </a:solidFill>
                <a:latin typeface="HK Grotesk" pitchFamily="50" charset="0"/>
              </a:defRPr>
            </a:lvl4pPr>
            <a:lvl5pPr>
              <a:defRPr>
                <a:solidFill>
                  <a:schemeClr val="bg1"/>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 name="Straight Connector 2">
            <a:extLst>
              <a:ext uri="{FF2B5EF4-FFF2-40B4-BE49-F238E27FC236}">
                <a16:creationId xmlns:a16="http://schemas.microsoft.com/office/drawing/2014/main" id="{069CB675-B987-C292-4114-A9737540550E}"/>
              </a:ext>
            </a:extLst>
          </p:cNvPr>
          <p:cNvCxnSpPr>
            <a:cxnSpLocks/>
          </p:cNvCxnSpPr>
          <p:nvPr userDrawn="1"/>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2D8E007-4467-6651-C28B-5FAF3AC29124}"/>
              </a:ext>
            </a:extLst>
          </p:cNvPr>
          <p:cNvSpPr txBox="1"/>
          <p:nvPr userDrawn="1"/>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pic>
        <p:nvPicPr>
          <p:cNvPr id="12" name="Picture 11">
            <a:extLst>
              <a:ext uri="{FF2B5EF4-FFF2-40B4-BE49-F238E27FC236}">
                <a16:creationId xmlns:a16="http://schemas.microsoft.com/office/drawing/2014/main" id="{79231274-6168-9199-C0B6-D6F24B6147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6519" y="6134073"/>
            <a:ext cx="1323881" cy="723927"/>
          </a:xfrm>
          <a:prstGeom prst="rect">
            <a:avLst/>
          </a:prstGeom>
        </p:spPr>
      </p:pic>
    </p:spTree>
    <p:extLst>
      <p:ext uri="{BB962C8B-B14F-4D97-AF65-F5344CB8AC3E}">
        <p14:creationId xmlns:p14="http://schemas.microsoft.com/office/powerpoint/2010/main" val="405765488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Divider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93C76AA-4DF2-00B8-801D-4B1D52D471DD}"/>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sp>
        <p:nvSpPr>
          <p:cNvPr id="9" name="Title 1">
            <a:extLst>
              <a:ext uri="{FF2B5EF4-FFF2-40B4-BE49-F238E27FC236}">
                <a16:creationId xmlns:a16="http://schemas.microsoft.com/office/drawing/2014/main" id="{3FDD06FB-314A-F046-4BDF-B514745433ED}"/>
              </a:ext>
            </a:extLst>
          </p:cNvPr>
          <p:cNvSpPr>
            <a:spLocks noGrp="1"/>
          </p:cNvSpPr>
          <p:nvPr>
            <p:ph type="ctrTitle" hasCustomPrompt="1"/>
          </p:nvPr>
        </p:nvSpPr>
        <p:spPr>
          <a:xfrm>
            <a:off x="304800" y="320045"/>
            <a:ext cx="11122392" cy="756421"/>
          </a:xfrm>
          <a:prstGeom prst="rect">
            <a:avLst/>
          </a:prstGeom>
        </p:spPr>
        <p:txBody>
          <a:bodyPr anchor="b">
            <a:noAutofit/>
          </a:bodyPr>
          <a:lstStyle>
            <a:lvl1pPr algn="l">
              <a:defRPr sz="4000">
                <a:solidFill>
                  <a:schemeClr val="tx2"/>
                </a:solidFill>
                <a:latin typeface="HK Grotesk Black" pitchFamily="50" charset="0"/>
              </a:defRPr>
            </a:lvl1pPr>
          </a:lstStyle>
          <a:p>
            <a:r>
              <a:rPr lang="en-US"/>
              <a:t>Title</a:t>
            </a:r>
          </a:p>
        </p:txBody>
      </p:sp>
      <p:sp>
        <p:nvSpPr>
          <p:cNvPr id="10" name="Subtitle 2">
            <a:extLst>
              <a:ext uri="{FF2B5EF4-FFF2-40B4-BE49-F238E27FC236}">
                <a16:creationId xmlns:a16="http://schemas.microsoft.com/office/drawing/2014/main" id="{206D4B20-2941-71CE-290B-82F506206B2C}"/>
              </a:ext>
            </a:extLst>
          </p:cNvPr>
          <p:cNvSpPr>
            <a:spLocks noGrp="1"/>
          </p:cNvSpPr>
          <p:nvPr>
            <p:ph type="subTitle" idx="1" hasCustomPrompt="1"/>
          </p:nvPr>
        </p:nvSpPr>
        <p:spPr>
          <a:xfrm>
            <a:off x="304800" y="1081868"/>
            <a:ext cx="11122392" cy="508805"/>
          </a:xfrm>
          <a:prstGeom prst="rect">
            <a:avLst/>
          </a:prstGeom>
        </p:spPr>
        <p:txBody>
          <a:bodyPr>
            <a:noAutofit/>
          </a:bodyPr>
          <a:lstStyle>
            <a:lvl1pPr marL="0" indent="0" algn="l">
              <a:spcBef>
                <a:spcPts val="0"/>
              </a:spcBef>
              <a:spcAft>
                <a:spcPts val="0"/>
              </a:spcAft>
              <a:buNone/>
              <a:defRPr sz="2400" i="1">
                <a:solidFill>
                  <a:schemeClr val="tx2"/>
                </a:solidFill>
                <a:latin typeface="HK Grotesk SemiBol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Content Placeholder 3">
            <a:extLst>
              <a:ext uri="{FF2B5EF4-FFF2-40B4-BE49-F238E27FC236}">
                <a16:creationId xmlns:a16="http://schemas.microsoft.com/office/drawing/2014/main" id="{CC5200FC-C840-AD8B-3408-D8626D89D812}"/>
              </a:ext>
            </a:extLst>
          </p:cNvPr>
          <p:cNvSpPr>
            <a:spLocks noGrp="1"/>
          </p:cNvSpPr>
          <p:nvPr>
            <p:ph sz="quarter" idx="10"/>
          </p:nvPr>
        </p:nvSpPr>
        <p:spPr>
          <a:xfrm>
            <a:off x="304800" y="1771697"/>
            <a:ext cx="11122025"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 name="Straight Connector 2">
            <a:extLst>
              <a:ext uri="{FF2B5EF4-FFF2-40B4-BE49-F238E27FC236}">
                <a16:creationId xmlns:a16="http://schemas.microsoft.com/office/drawing/2014/main" id="{603DD077-36A6-4205-0F46-48AB12ED12D1}"/>
              </a:ext>
            </a:extLst>
          </p:cNvPr>
          <p:cNvCxnSpPr>
            <a:cxnSpLocks/>
          </p:cNvCxnSpPr>
          <p:nvPr userDrawn="1"/>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AD080D-CDC5-204F-AAA0-6696D3F1B028}"/>
              </a:ext>
            </a:extLst>
          </p:cNvPr>
          <p:cNvSpPr txBox="1"/>
          <p:nvPr userDrawn="1"/>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pic>
        <p:nvPicPr>
          <p:cNvPr id="12" name="Picture 11">
            <a:extLst>
              <a:ext uri="{FF2B5EF4-FFF2-40B4-BE49-F238E27FC236}">
                <a16:creationId xmlns:a16="http://schemas.microsoft.com/office/drawing/2014/main" id="{6D739027-6E40-6D3D-8C91-2393EF845B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423" y="6175614"/>
            <a:ext cx="1306227" cy="714274"/>
          </a:xfrm>
          <a:prstGeom prst="rect">
            <a:avLst/>
          </a:prstGeom>
        </p:spPr>
      </p:pic>
    </p:spTree>
    <p:extLst>
      <p:ext uri="{BB962C8B-B14F-4D97-AF65-F5344CB8AC3E}">
        <p14:creationId xmlns:p14="http://schemas.microsoft.com/office/powerpoint/2010/main" val="250541602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dark">
    <p:bg>
      <p:bgPr>
        <a:solidFill>
          <a:schemeClr val="tx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E7767A5-5EC0-31DF-2F41-EC782149981A}"/>
              </a:ext>
            </a:extLst>
          </p:cNvPr>
          <p:cNvSpPr>
            <a:spLocks noGrp="1"/>
          </p:cNvSpPr>
          <p:nvPr>
            <p:ph type="body" sz="quarter" idx="13" hasCustomPrompt="1"/>
          </p:nvPr>
        </p:nvSpPr>
        <p:spPr>
          <a:xfrm>
            <a:off x="3810051" y="2064774"/>
            <a:ext cx="4571898" cy="1364226"/>
          </a:xfrm>
          <a:prstGeom prst="rect">
            <a:avLst/>
          </a:prstGeom>
        </p:spPr>
        <p:txBody>
          <a:bodyPr anchor="b"/>
          <a:lstStyle>
            <a:lvl1pPr marL="0" indent="0">
              <a:lnSpc>
                <a:spcPct val="100000"/>
              </a:lnSpc>
              <a:spcBef>
                <a:spcPts val="0"/>
              </a:spcBef>
              <a:buNone/>
              <a:defRPr sz="4400" b="1">
                <a:solidFill>
                  <a:schemeClr val="bg1"/>
                </a:solidFill>
                <a:latin typeface="HK Grotesk" pitchFamily="50" charset="0"/>
              </a:defRPr>
            </a:lvl1pPr>
          </a:lstStyle>
          <a:p>
            <a:pPr lvl="0"/>
            <a:r>
              <a:rPr lang="en-US"/>
              <a:t>Title up to </a:t>
            </a:r>
          </a:p>
          <a:p>
            <a:pPr lvl="0"/>
            <a:r>
              <a:rPr lang="en-US"/>
              <a:t>Two lines of text</a:t>
            </a:r>
            <a:endParaRPr lang="en-GB"/>
          </a:p>
        </p:txBody>
      </p:sp>
      <p:sp>
        <p:nvSpPr>
          <p:cNvPr id="11" name="Text Placeholder 9">
            <a:extLst>
              <a:ext uri="{FF2B5EF4-FFF2-40B4-BE49-F238E27FC236}">
                <a16:creationId xmlns:a16="http://schemas.microsoft.com/office/drawing/2014/main" id="{8434062A-8EC6-1210-849E-0D6C824F9FC8}"/>
              </a:ext>
            </a:extLst>
          </p:cNvPr>
          <p:cNvSpPr>
            <a:spLocks noGrp="1"/>
          </p:cNvSpPr>
          <p:nvPr>
            <p:ph type="body" sz="quarter" idx="14" hasCustomPrompt="1"/>
          </p:nvPr>
        </p:nvSpPr>
        <p:spPr>
          <a:xfrm>
            <a:off x="3810051" y="3458496"/>
            <a:ext cx="4571898" cy="530225"/>
          </a:xfrm>
          <a:prstGeom prst="rect">
            <a:avLst/>
          </a:prstGeom>
        </p:spPr>
        <p:txBody>
          <a:bodyPr/>
          <a:lstStyle>
            <a:lvl1pPr marL="0" indent="0">
              <a:lnSpc>
                <a:spcPct val="100000"/>
              </a:lnSpc>
              <a:spcBef>
                <a:spcPts val="0"/>
              </a:spcBef>
              <a:buNone/>
              <a:defRPr sz="3200" b="0" i="1">
                <a:solidFill>
                  <a:schemeClr val="bg2"/>
                </a:solidFill>
                <a:latin typeface="HK Grotesk" pitchFamily="50" charset="0"/>
              </a:defRPr>
            </a:lvl1pPr>
          </a:lstStyle>
          <a:p>
            <a:pPr lvl="0"/>
            <a:r>
              <a:rPr lang="en-US"/>
              <a:t>Short subtitle</a:t>
            </a:r>
          </a:p>
        </p:txBody>
      </p:sp>
      <p:sp>
        <p:nvSpPr>
          <p:cNvPr id="2" name="Slide Number Placeholder 5">
            <a:extLst>
              <a:ext uri="{FF2B5EF4-FFF2-40B4-BE49-F238E27FC236}">
                <a16:creationId xmlns:a16="http://schemas.microsoft.com/office/drawing/2014/main" id="{1E3D28FE-384A-88C0-FDF4-AC03B60531F7}"/>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bg1"/>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3" name="Straight Connector 2">
            <a:extLst>
              <a:ext uri="{FF2B5EF4-FFF2-40B4-BE49-F238E27FC236}">
                <a16:creationId xmlns:a16="http://schemas.microsoft.com/office/drawing/2014/main" id="{059F168A-86A2-EE80-9492-AF451759CC9A}"/>
              </a:ext>
            </a:extLst>
          </p:cNvPr>
          <p:cNvCxnSpPr>
            <a:cxnSpLocks/>
          </p:cNvCxnSpPr>
          <p:nvPr/>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82263F9-42C3-E69A-708C-5C1538C8E670}"/>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cxnSp>
        <p:nvCxnSpPr>
          <p:cNvPr id="5" name="Straight Connector 4">
            <a:extLst>
              <a:ext uri="{FF2B5EF4-FFF2-40B4-BE49-F238E27FC236}">
                <a16:creationId xmlns:a16="http://schemas.microsoft.com/office/drawing/2014/main" id="{FE68ADB2-20E5-B06C-1471-9AE0554AD9C8}"/>
              </a:ext>
            </a:extLst>
          </p:cNvPr>
          <p:cNvCxnSpPr>
            <a:cxnSpLocks/>
          </p:cNvCxnSpPr>
          <p:nvPr userDrawn="1"/>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715B9FF-CC37-E8A2-EC75-06C5CB47D7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6519" y="6134073"/>
            <a:ext cx="1323881" cy="723927"/>
          </a:xfrm>
          <a:prstGeom prst="rect">
            <a:avLst/>
          </a:prstGeom>
        </p:spPr>
      </p:pic>
    </p:spTree>
    <p:extLst>
      <p:ext uri="{BB962C8B-B14F-4D97-AF65-F5344CB8AC3E}">
        <p14:creationId xmlns:p14="http://schemas.microsoft.com/office/powerpoint/2010/main" val="2432913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6_Custom Layout">
    <p:bg>
      <p:bgPr>
        <a:solidFill>
          <a:schemeClr val="tx2"/>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C5FEE44-7A06-1DEF-AB6C-61EF67883E6B}"/>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bg1"/>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4" name="Straight Connector 3">
            <a:extLst>
              <a:ext uri="{FF2B5EF4-FFF2-40B4-BE49-F238E27FC236}">
                <a16:creationId xmlns:a16="http://schemas.microsoft.com/office/drawing/2014/main" id="{127B00EB-9EA7-2466-4E2E-EBBA2B6C3154}"/>
              </a:ext>
            </a:extLst>
          </p:cNvPr>
          <p:cNvCxnSpPr>
            <a:cxnSpLocks/>
          </p:cNvCxnSpPr>
          <p:nvPr/>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9230C9C-4396-8CEB-EBE5-0F6FA4E9CC01}"/>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cxnSp>
        <p:nvCxnSpPr>
          <p:cNvPr id="2" name="Straight Connector 1">
            <a:extLst>
              <a:ext uri="{FF2B5EF4-FFF2-40B4-BE49-F238E27FC236}">
                <a16:creationId xmlns:a16="http://schemas.microsoft.com/office/drawing/2014/main" id="{AF0A5F86-D04A-CC34-F72E-8C6FC3E60DE2}"/>
              </a:ext>
            </a:extLst>
          </p:cNvPr>
          <p:cNvCxnSpPr>
            <a:cxnSpLocks/>
          </p:cNvCxnSpPr>
          <p:nvPr userDrawn="1"/>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CCCEEDE-408D-8C6B-75AA-12A9529FF7A3}"/>
              </a:ext>
            </a:extLst>
          </p:cNvPr>
          <p:cNvSpPr txBox="1"/>
          <p:nvPr userDrawn="1"/>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pic>
        <p:nvPicPr>
          <p:cNvPr id="9" name="Picture 8">
            <a:extLst>
              <a:ext uri="{FF2B5EF4-FFF2-40B4-BE49-F238E27FC236}">
                <a16:creationId xmlns:a16="http://schemas.microsoft.com/office/drawing/2014/main" id="{32D089BB-4A32-1709-FAEF-B1C83203B6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6519" y="6134073"/>
            <a:ext cx="1323881" cy="723927"/>
          </a:xfrm>
          <a:prstGeom prst="rect">
            <a:avLst/>
          </a:prstGeom>
        </p:spPr>
      </p:pic>
    </p:spTree>
    <p:extLst>
      <p:ext uri="{BB962C8B-B14F-4D97-AF65-F5344CB8AC3E}">
        <p14:creationId xmlns:p14="http://schemas.microsoft.com/office/powerpoint/2010/main" val="3533122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Layout 12">
    <p:bg>
      <p:bgPr>
        <a:solidFill>
          <a:schemeClr val="bg1"/>
        </a:solidFill>
        <a:effectLst/>
      </p:bgPr>
    </p:bg>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DBF03BAB-6F2F-CE30-C7D7-60AEA8A1F756}"/>
              </a:ext>
            </a:extLst>
          </p:cNvPr>
          <p:cNvSpPr>
            <a:spLocks noGrp="1"/>
          </p:cNvSpPr>
          <p:nvPr>
            <p:ph type="pic" sz="quarter" idx="13" hasCustomPrompt="1"/>
          </p:nvPr>
        </p:nvSpPr>
        <p:spPr>
          <a:xfrm>
            <a:off x="4002373" y="0"/>
            <a:ext cx="8189625" cy="6858000"/>
          </a:xfrm>
          <a:prstGeom prst="rect">
            <a:avLst/>
          </a:prstGeom>
          <a:solidFill>
            <a:schemeClr val="tx1"/>
          </a:solidFill>
        </p:spPr>
        <p:txBody>
          <a:bodyPr anchor="ctr" anchorCtr="0"/>
          <a:lstStyle>
            <a:lvl1pPr marL="0" indent="0" algn="ctr">
              <a:buNone/>
              <a:defRPr>
                <a:solidFill>
                  <a:schemeClr val="bg1"/>
                </a:solidFill>
                <a:latin typeface="HK Grotesk" pitchFamily="50" charset="0"/>
              </a:defRPr>
            </a:lvl1pPr>
          </a:lstStyle>
          <a:p>
            <a:r>
              <a:rPr lang="en-US"/>
              <a:t>Click picture icon to add picture</a:t>
            </a:r>
          </a:p>
        </p:txBody>
      </p:sp>
      <p:sp>
        <p:nvSpPr>
          <p:cNvPr id="2" name="Text Placeholder 16">
            <a:extLst>
              <a:ext uri="{FF2B5EF4-FFF2-40B4-BE49-F238E27FC236}">
                <a16:creationId xmlns:a16="http://schemas.microsoft.com/office/drawing/2014/main" id="{DD0C62A9-B409-2F15-3D6D-082F50DE5732}"/>
              </a:ext>
            </a:extLst>
          </p:cNvPr>
          <p:cNvSpPr>
            <a:spLocks noGrp="1"/>
          </p:cNvSpPr>
          <p:nvPr>
            <p:ph type="body" sz="quarter" idx="14" hasCustomPrompt="1"/>
          </p:nvPr>
        </p:nvSpPr>
        <p:spPr>
          <a:xfrm>
            <a:off x="-530161" y="19178"/>
            <a:ext cx="5547380" cy="5547380"/>
          </a:xfrm>
          <a:prstGeom prst="ellipse">
            <a:avLst/>
          </a:prstGeom>
          <a:solidFill>
            <a:schemeClr val="accent1"/>
          </a:solidFill>
        </p:spPr>
        <p:txBody>
          <a:bodyPr tIns="0" bIns="0" anchor="ctr" anchorCtr="0"/>
          <a:lstStyle>
            <a:lvl1pPr marL="0" indent="0" algn="l">
              <a:buFont typeface="Arial" panose="020B0604020202020204" pitchFamily="34" charset="0"/>
              <a:buNone/>
              <a:defRPr sz="3600" b="1">
                <a:solidFill>
                  <a:schemeClr val="bg1"/>
                </a:solidFill>
                <a:latin typeface="HK Grotesk SemiBold" pitchFamily="50" charset="0"/>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a:t>Insert your presentation title here maximum of four lines</a:t>
            </a:r>
          </a:p>
        </p:txBody>
      </p:sp>
      <p:cxnSp>
        <p:nvCxnSpPr>
          <p:cNvPr id="7" name="Straight Connector 6">
            <a:extLst>
              <a:ext uri="{FF2B5EF4-FFF2-40B4-BE49-F238E27FC236}">
                <a16:creationId xmlns:a16="http://schemas.microsoft.com/office/drawing/2014/main" id="{17138D58-D7DE-3335-FEA7-FAA9D5FB6FEB}"/>
              </a:ext>
            </a:extLst>
          </p:cNvPr>
          <p:cNvCxnSpPr>
            <a:cxnSpLocks/>
          </p:cNvCxnSpPr>
          <p:nvPr/>
        </p:nvCxnSpPr>
        <p:spPr>
          <a:xfrm>
            <a:off x="0" y="-21596"/>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9B3F99C-3D5A-A3EF-CB25-77201F16AE1B}"/>
              </a:ext>
            </a:extLst>
          </p:cNvPr>
          <p:cNvSpPr txBox="1"/>
          <p:nvPr/>
        </p:nvSpPr>
        <p:spPr>
          <a:xfrm>
            <a:off x="264896" y="6532235"/>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cxnSp>
        <p:nvCxnSpPr>
          <p:cNvPr id="5" name="Straight Connector 4">
            <a:extLst>
              <a:ext uri="{FF2B5EF4-FFF2-40B4-BE49-F238E27FC236}">
                <a16:creationId xmlns:a16="http://schemas.microsoft.com/office/drawing/2014/main" id="{3FAC1333-6751-EE71-E921-9F71597DC63F}"/>
              </a:ext>
            </a:extLst>
          </p:cNvPr>
          <p:cNvCxnSpPr>
            <a:cxnSpLocks/>
          </p:cNvCxnSpPr>
          <p:nvPr userDrawn="1"/>
        </p:nvCxnSpPr>
        <p:spPr>
          <a:xfrm>
            <a:off x="0" y="-21596"/>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A05B121-FC05-5832-EE44-D153A0F503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2" y="5607331"/>
            <a:ext cx="1842222" cy="1007367"/>
          </a:xfrm>
          <a:prstGeom prst="rect">
            <a:avLst/>
          </a:prstGeom>
        </p:spPr>
      </p:pic>
    </p:spTree>
    <p:extLst>
      <p:ext uri="{BB962C8B-B14F-4D97-AF65-F5344CB8AC3E}">
        <p14:creationId xmlns:p14="http://schemas.microsoft.com/office/powerpoint/2010/main" val="862302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74E260B-AD6B-68A0-7F5A-237AE697B68F}"/>
              </a:ext>
            </a:extLst>
          </p:cNvPr>
          <p:cNvSpPr txBox="1">
            <a:spLocks/>
          </p:cNvSpPr>
          <p:nvPr/>
        </p:nvSpPr>
        <p:spPr>
          <a:xfrm>
            <a:off x="6925754" y="6255154"/>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4" name="Straight Connector 3">
            <a:extLst>
              <a:ext uri="{FF2B5EF4-FFF2-40B4-BE49-F238E27FC236}">
                <a16:creationId xmlns:a16="http://schemas.microsoft.com/office/drawing/2014/main" id="{FD7A1627-D67F-DC01-2B59-F627AC982DC5}"/>
              </a:ext>
            </a:extLst>
          </p:cNvPr>
          <p:cNvCxnSpPr>
            <a:cxnSpLocks/>
          </p:cNvCxnSpPr>
          <p:nvPr/>
        </p:nvCxnSpPr>
        <p:spPr>
          <a:xfrm>
            <a:off x="214940" y="6173692"/>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0BE2622C-86E3-23DC-0E65-68D18B00929E}"/>
              </a:ext>
            </a:extLst>
          </p:cNvPr>
          <p:cNvSpPr>
            <a:spLocks noGrp="1"/>
          </p:cNvSpPr>
          <p:nvPr>
            <p:ph sz="quarter" idx="10"/>
          </p:nvPr>
        </p:nvSpPr>
        <p:spPr>
          <a:xfrm>
            <a:off x="214940" y="1730134"/>
            <a:ext cx="7612686"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205AD18-0A15-AAE1-3B00-A2BC6DD80FC5}"/>
              </a:ext>
            </a:extLst>
          </p:cNvPr>
          <p:cNvSpPr>
            <a:spLocks noGrp="1"/>
          </p:cNvSpPr>
          <p:nvPr>
            <p:ph type="body" sz="quarter" idx="11" hasCustomPrompt="1"/>
          </p:nvPr>
        </p:nvSpPr>
        <p:spPr>
          <a:xfrm>
            <a:off x="214572" y="207818"/>
            <a:ext cx="7612688" cy="633843"/>
          </a:xfrm>
          <a:prstGeom prst="rect">
            <a:avLst/>
          </a:prstGeom>
        </p:spPr>
        <p:txBody>
          <a:bodyPr/>
          <a:lstStyle>
            <a:lvl1pPr marL="0" indent="0">
              <a:buNone/>
              <a:defRPr sz="3600" b="1">
                <a:solidFill>
                  <a:schemeClr val="tx2"/>
                </a:solidFill>
                <a:latin typeface="HK Grotesk" pitchFamily="50" charset="0"/>
              </a:defRPr>
            </a:lvl1pPr>
          </a:lstStyle>
          <a:p>
            <a:pPr lvl="0"/>
            <a:r>
              <a:rPr lang="en-US"/>
              <a:t>Title</a:t>
            </a:r>
            <a:endParaRPr lang="en-GB"/>
          </a:p>
        </p:txBody>
      </p:sp>
      <p:sp>
        <p:nvSpPr>
          <p:cNvPr id="12" name="Text Placeholder 11">
            <a:extLst>
              <a:ext uri="{FF2B5EF4-FFF2-40B4-BE49-F238E27FC236}">
                <a16:creationId xmlns:a16="http://schemas.microsoft.com/office/drawing/2014/main" id="{44509AAC-8914-42DD-F50F-CB6ED298B9EF}"/>
              </a:ext>
            </a:extLst>
          </p:cNvPr>
          <p:cNvSpPr>
            <a:spLocks noGrp="1"/>
          </p:cNvSpPr>
          <p:nvPr>
            <p:ph type="body" sz="quarter" idx="12" hasCustomPrompt="1"/>
          </p:nvPr>
        </p:nvSpPr>
        <p:spPr>
          <a:xfrm>
            <a:off x="215198" y="841231"/>
            <a:ext cx="7612062" cy="530225"/>
          </a:xfrm>
          <a:prstGeom prst="rect">
            <a:avLst/>
          </a:prstGeom>
        </p:spPr>
        <p:txBody>
          <a:bodyPr/>
          <a:lstStyle>
            <a:lvl1pPr marL="0" indent="0">
              <a:buNone/>
              <a:defRPr sz="2400" i="1">
                <a:solidFill>
                  <a:schemeClr val="tx2"/>
                </a:solidFill>
                <a:latin typeface="HK Grotesk" pitchFamily="50" charset="0"/>
              </a:defRPr>
            </a:lvl1pPr>
          </a:lstStyle>
          <a:p>
            <a:pPr lvl="0"/>
            <a:r>
              <a:rPr lang="en-US"/>
              <a:t>Subtitle</a:t>
            </a:r>
            <a:endParaRPr lang="en-GB"/>
          </a:p>
        </p:txBody>
      </p:sp>
      <p:sp>
        <p:nvSpPr>
          <p:cNvPr id="9" name="Picture Placeholder 8">
            <a:extLst>
              <a:ext uri="{FF2B5EF4-FFF2-40B4-BE49-F238E27FC236}">
                <a16:creationId xmlns:a16="http://schemas.microsoft.com/office/drawing/2014/main" id="{EDFA3B4B-1821-E43A-4913-757058DD31F7}"/>
              </a:ext>
            </a:extLst>
          </p:cNvPr>
          <p:cNvSpPr>
            <a:spLocks noGrp="1"/>
          </p:cNvSpPr>
          <p:nvPr>
            <p:ph type="pic" sz="quarter" idx="13"/>
          </p:nvPr>
        </p:nvSpPr>
        <p:spPr>
          <a:xfrm>
            <a:off x="8001000" y="0"/>
            <a:ext cx="4191000" cy="6858000"/>
          </a:xfrm>
          <a:prstGeom prst="rect">
            <a:avLst/>
          </a:prstGeom>
          <a:solidFill>
            <a:schemeClr val="tx1"/>
          </a:solidFill>
        </p:spPr>
        <p:txBody>
          <a:bodyPr/>
          <a:lstStyle>
            <a:lvl1pPr>
              <a:defRPr>
                <a:latin typeface="HK Grotesk" pitchFamily="50" charset="0"/>
              </a:defRPr>
            </a:lvl1pPr>
          </a:lstStyle>
          <a:p>
            <a:r>
              <a:rPr lang="en-US"/>
              <a:t>Click icon to add picture</a:t>
            </a:r>
            <a:endParaRPr lang="en-GB"/>
          </a:p>
        </p:txBody>
      </p:sp>
      <p:sp>
        <p:nvSpPr>
          <p:cNvPr id="11" name="TextBox 10">
            <a:extLst>
              <a:ext uri="{FF2B5EF4-FFF2-40B4-BE49-F238E27FC236}">
                <a16:creationId xmlns:a16="http://schemas.microsoft.com/office/drawing/2014/main" id="{732DC256-0AF5-1726-D2C5-244572000318}"/>
              </a:ext>
            </a:extLst>
          </p:cNvPr>
          <p:cNvSpPr txBox="1"/>
          <p:nvPr/>
        </p:nvSpPr>
        <p:spPr>
          <a:xfrm>
            <a:off x="5781224" y="6584152"/>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sp>
        <p:nvSpPr>
          <p:cNvPr id="2" name="Slide Number Placeholder 5">
            <a:extLst>
              <a:ext uri="{FF2B5EF4-FFF2-40B4-BE49-F238E27FC236}">
                <a16:creationId xmlns:a16="http://schemas.microsoft.com/office/drawing/2014/main" id="{D7FD2D22-9E8D-865E-01DA-A02E399037C9}"/>
              </a:ext>
            </a:extLst>
          </p:cNvPr>
          <p:cNvSpPr txBox="1">
            <a:spLocks/>
          </p:cNvSpPr>
          <p:nvPr userDrawn="1"/>
        </p:nvSpPr>
        <p:spPr>
          <a:xfrm>
            <a:off x="6925754" y="6255154"/>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6" name="Straight Connector 5">
            <a:extLst>
              <a:ext uri="{FF2B5EF4-FFF2-40B4-BE49-F238E27FC236}">
                <a16:creationId xmlns:a16="http://schemas.microsoft.com/office/drawing/2014/main" id="{7E32A0A5-0E3A-0851-52DA-094C935EEECA}"/>
              </a:ext>
            </a:extLst>
          </p:cNvPr>
          <p:cNvCxnSpPr>
            <a:cxnSpLocks/>
          </p:cNvCxnSpPr>
          <p:nvPr userDrawn="1"/>
        </p:nvCxnSpPr>
        <p:spPr>
          <a:xfrm>
            <a:off x="214940" y="6173692"/>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1E13F14-6BB3-C661-1210-531EFA5C2562}"/>
              </a:ext>
            </a:extLst>
          </p:cNvPr>
          <p:cNvSpPr txBox="1"/>
          <p:nvPr userDrawn="1"/>
        </p:nvSpPr>
        <p:spPr>
          <a:xfrm>
            <a:off x="5781224" y="6584152"/>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pic>
        <p:nvPicPr>
          <p:cNvPr id="14" name="Picture 13">
            <a:extLst>
              <a:ext uri="{FF2B5EF4-FFF2-40B4-BE49-F238E27FC236}">
                <a16:creationId xmlns:a16="http://schemas.microsoft.com/office/drawing/2014/main" id="{2D7B88F5-5A5E-4D88-AE58-E006426D79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423" y="6175614"/>
            <a:ext cx="1306227" cy="714274"/>
          </a:xfrm>
          <a:prstGeom prst="rect">
            <a:avLst/>
          </a:prstGeom>
        </p:spPr>
      </p:pic>
    </p:spTree>
    <p:extLst>
      <p:ext uri="{BB962C8B-B14F-4D97-AF65-F5344CB8AC3E}">
        <p14:creationId xmlns:p14="http://schemas.microsoft.com/office/powerpoint/2010/main" val="1341628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Layout 11">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067307-8841-17B1-3D4F-D258960503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2" y="5607331"/>
            <a:ext cx="1842222" cy="1007367"/>
          </a:xfrm>
          <a:prstGeom prst="rect">
            <a:avLst/>
          </a:prstGeom>
        </p:spPr>
      </p:pic>
      <p:sp>
        <p:nvSpPr>
          <p:cNvPr id="3" name="Picture Placeholder 11">
            <a:extLst>
              <a:ext uri="{FF2B5EF4-FFF2-40B4-BE49-F238E27FC236}">
                <a16:creationId xmlns:a16="http://schemas.microsoft.com/office/drawing/2014/main" id="{DBF03BAB-6F2F-CE30-C7D7-60AEA8A1F756}"/>
              </a:ext>
            </a:extLst>
          </p:cNvPr>
          <p:cNvSpPr>
            <a:spLocks noGrp="1"/>
          </p:cNvSpPr>
          <p:nvPr>
            <p:ph type="pic" sz="quarter" idx="13" hasCustomPrompt="1"/>
          </p:nvPr>
        </p:nvSpPr>
        <p:spPr>
          <a:xfrm>
            <a:off x="4002373" y="0"/>
            <a:ext cx="8189625" cy="6858000"/>
          </a:xfrm>
          <a:prstGeom prst="rect">
            <a:avLst/>
          </a:prstGeom>
          <a:solidFill>
            <a:schemeClr val="tx1"/>
          </a:solidFill>
        </p:spPr>
        <p:txBody>
          <a:bodyPr anchor="ctr" anchorCtr="0"/>
          <a:lstStyle>
            <a:lvl1pPr marL="0" indent="0" algn="ctr">
              <a:buNone/>
              <a:defRPr>
                <a:solidFill>
                  <a:schemeClr val="bg1"/>
                </a:solidFill>
                <a:latin typeface="HK Grotesk" pitchFamily="50" charset="0"/>
              </a:defRPr>
            </a:lvl1pPr>
          </a:lstStyle>
          <a:p>
            <a:r>
              <a:rPr lang="en-US"/>
              <a:t>Click picture icon to add picture</a:t>
            </a:r>
          </a:p>
        </p:txBody>
      </p:sp>
      <p:sp>
        <p:nvSpPr>
          <p:cNvPr id="2" name="Text Placeholder 16">
            <a:extLst>
              <a:ext uri="{FF2B5EF4-FFF2-40B4-BE49-F238E27FC236}">
                <a16:creationId xmlns:a16="http://schemas.microsoft.com/office/drawing/2014/main" id="{DD0C62A9-B409-2F15-3D6D-082F50DE5732}"/>
              </a:ext>
            </a:extLst>
          </p:cNvPr>
          <p:cNvSpPr>
            <a:spLocks noGrp="1"/>
          </p:cNvSpPr>
          <p:nvPr>
            <p:ph type="body" sz="quarter" idx="14" hasCustomPrompt="1"/>
          </p:nvPr>
        </p:nvSpPr>
        <p:spPr>
          <a:xfrm>
            <a:off x="-530161" y="19178"/>
            <a:ext cx="5547380" cy="5547380"/>
          </a:xfrm>
          <a:prstGeom prst="ellipse">
            <a:avLst/>
          </a:prstGeom>
          <a:solidFill>
            <a:schemeClr val="tx2"/>
          </a:solidFill>
        </p:spPr>
        <p:txBody>
          <a:bodyPr tIns="0" bIns="0" anchor="ctr" anchorCtr="0"/>
          <a:lstStyle>
            <a:lvl1pPr marL="0" indent="0" algn="l">
              <a:buFont typeface="Arial" panose="020B0604020202020204" pitchFamily="34" charset="0"/>
              <a:buNone/>
              <a:defRPr sz="3600" b="1">
                <a:solidFill>
                  <a:schemeClr val="bg1"/>
                </a:solidFill>
                <a:latin typeface="HK Grotesk SemiBold" pitchFamily="50" charset="0"/>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a:t>Insert your presentation title here maximum of four lines</a:t>
            </a:r>
          </a:p>
        </p:txBody>
      </p:sp>
      <p:cxnSp>
        <p:nvCxnSpPr>
          <p:cNvPr id="7" name="Straight Connector 6">
            <a:extLst>
              <a:ext uri="{FF2B5EF4-FFF2-40B4-BE49-F238E27FC236}">
                <a16:creationId xmlns:a16="http://schemas.microsoft.com/office/drawing/2014/main" id="{17138D58-D7DE-3335-FEA7-FAA9D5FB6FEB}"/>
              </a:ext>
            </a:extLst>
          </p:cNvPr>
          <p:cNvCxnSpPr>
            <a:cxnSpLocks/>
          </p:cNvCxnSpPr>
          <p:nvPr/>
        </p:nvCxnSpPr>
        <p:spPr>
          <a:xfrm>
            <a:off x="0" y="-21596"/>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AE29ADA-4BF0-0900-77D7-B78E37668CF6}"/>
              </a:ext>
            </a:extLst>
          </p:cNvPr>
          <p:cNvSpPr txBox="1"/>
          <p:nvPr/>
        </p:nvSpPr>
        <p:spPr>
          <a:xfrm>
            <a:off x="264896" y="6532235"/>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cxnSp>
        <p:nvCxnSpPr>
          <p:cNvPr id="5" name="Straight Connector 4">
            <a:extLst>
              <a:ext uri="{FF2B5EF4-FFF2-40B4-BE49-F238E27FC236}">
                <a16:creationId xmlns:a16="http://schemas.microsoft.com/office/drawing/2014/main" id="{95D94A8F-5E52-74B5-B40D-2560A563746C}"/>
              </a:ext>
            </a:extLst>
          </p:cNvPr>
          <p:cNvCxnSpPr>
            <a:cxnSpLocks/>
          </p:cNvCxnSpPr>
          <p:nvPr userDrawn="1"/>
        </p:nvCxnSpPr>
        <p:spPr>
          <a:xfrm>
            <a:off x="0" y="-21596"/>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6068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74E260B-AD6B-68A0-7F5A-237AE697B68F}"/>
              </a:ext>
            </a:extLst>
          </p:cNvPr>
          <p:cNvSpPr txBox="1">
            <a:spLocks/>
          </p:cNvSpPr>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4" name="Straight Connector 3">
            <a:extLst>
              <a:ext uri="{FF2B5EF4-FFF2-40B4-BE49-F238E27FC236}">
                <a16:creationId xmlns:a16="http://schemas.microsoft.com/office/drawing/2014/main" id="{FD7A1627-D67F-DC01-2B59-F627AC982DC5}"/>
              </a:ext>
            </a:extLst>
          </p:cNvPr>
          <p:cNvCxnSpPr>
            <a:cxnSpLocks/>
          </p:cNvCxnSpPr>
          <p:nvPr/>
        </p:nvCxnSpPr>
        <p:spPr>
          <a:xfrm>
            <a:off x="4290755" y="6194474"/>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0BE2622C-86E3-23DC-0E65-68D18B00929E}"/>
              </a:ext>
            </a:extLst>
          </p:cNvPr>
          <p:cNvSpPr>
            <a:spLocks noGrp="1"/>
          </p:cNvSpPr>
          <p:nvPr>
            <p:ph sz="quarter" idx="10"/>
          </p:nvPr>
        </p:nvSpPr>
        <p:spPr>
          <a:xfrm>
            <a:off x="4290755" y="1750916"/>
            <a:ext cx="7612686"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205AD18-0A15-AAE1-3B00-A2BC6DD80FC5}"/>
              </a:ext>
            </a:extLst>
          </p:cNvPr>
          <p:cNvSpPr>
            <a:spLocks noGrp="1"/>
          </p:cNvSpPr>
          <p:nvPr>
            <p:ph type="body" sz="quarter" idx="11" hasCustomPrompt="1"/>
          </p:nvPr>
        </p:nvSpPr>
        <p:spPr>
          <a:xfrm>
            <a:off x="4290387" y="228600"/>
            <a:ext cx="7612688" cy="633843"/>
          </a:xfrm>
          <a:prstGeom prst="rect">
            <a:avLst/>
          </a:prstGeom>
        </p:spPr>
        <p:txBody>
          <a:bodyPr/>
          <a:lstStyle>
            <a:lvl1pPr marL="0" indent="0">
              <a:buNone/>
              <a:defRPr sz="3600" b="1">
                <a:solidFill>
                  <a:schemeClr val="tx2"/>
                </a:solidFill>
                <a:latin typeface="HK Grotesk" pitchFamily="50" charset="0"/>
              </a:defRPr>
            </a:lvl1pPr>
          </a:lstStyle>
          <a:p>
            <a:pPr lvl="0"/>
            <a:r>
              <a:rPr lang="en-US"/>
              <a:t>Title</a:t>
            </a:r>
            <a:endParaRPr lang="en-GB"/>
          </a:p>
        </p:txBody>
      </p:sp>
      <p:sp>
        <p:nvSpPr>
          <p:cNvPr id="12" name="Text Placeholder 11">
            <a:extLst>
              <a:ext uri="{FF2B5EF4-FFF2-40B4-BE49-F238E27FC236}">
                <a16:creationId xmlns:a16="http://schemas.microsoft.com/office/drawing/2014/main" id="{44509AAC-8914-42DD-F50F-CB6ED298B9EF}"/>
              </a:ext>
            </a:extLst>
          </p:cNvPr>
          <p:cNvSpPr>
            <a:spLocks noGrp="1"/>
          </p:cNvSpPr>
          <p:nvPr>
            <p:ph type="body" sz="quarter" idx="12" hasCustomPrompt="1"/>
          </p:nvPr>
        </p:nvSpPr>
        <p:spPr>
          <a:xfrm>
            <a:off x="4291013" y="862013"/>
            <a:ext cx="7612062" cy="530225"/>
          </a:xfrm>
          <a:prstGeom prst="rect">
            <a:avLst/>
          </a:prstGeom>
        </p:spPr>
        <p:txBody>
          <a:bodyPr/>
          <a:lstStyle>
            <a:lvl1pPr marL="0" indent="0">
              <a:buNone/>
              <a:defRPr sz="2400" i="1">
                <a:solidFill>
                  <a:schemeClr val="tx2"/>
                </a:solidFill>
                <a:latin typeface="HK Grotesk" pitchFamily="50" charset="0"/>
              </a:defRPr>
            </a:lvl1pPr>
          </a:lstStyle>
          <a:p>
            <a:pPr lvl="0"/>
            <a:r>
              <a:rPr lang="en-US"/>
              <a:t>Subtitle</a:t>
            </a:r>
            <a:endParaRPr lang="en-GB"/>
          </a:p>
        </p:txBody>
      </p:sp>
      <p:sp>
        <p:nvSpPr>
          <p:cNvPr id="6" name="Picture Placeholder 5">
            <a:extLst>
              <a:ext uri="{FF2B5EF4-FFF2-40B4-BE49-F238E27FC236}">
                <a16:creationId xmlns:a16="http://schemas.microsoft.com/office/drawing/2014/main" id="{5B38190F-F68D-04B6-853C-DFDF371AF2D5}"/>
              </a:ext>
            </a:extLst>
          </p:cNvPr>
          <p:cNvSpPr>
            <a:spLocks noGrp="1"/>
          </p:cNvSpPr>
          <p:nvPr>
            <p:ph type="pic" sz="quarter" idx="13"/>
          </p:nvPr>
        </p:nvSpPr>
        <p:spPr>
          <a:xfrm>
            <a:off x="0" y="0"/>
            <a:ext cx="4000500" cy="6858000"/>
          </a:xfrm>
          <a:prstGeom prst="rect">
            <a:avLst/>
          </a:prstGeom>
          <a:solidFill>
            <a:schemeClr val="tx1"/>
          </a:solidFill>
        </p:spPr>
        <p:txBody>
          <a:bodyPr/>
          <a:lstStyle>
            <a:lvl1pPr>
              <a:defRPr>
                <a:latin typeface="HK Grotesk" pitchFamily="50" charset="0"/>
              </a:defRPr>
            </a:lvl1pPr>
          </a:lstStyle>
          <a:p>
            <a:r>
              <a:rPr lang="en-US"/>
              <a:t>Click icon to add picture</a:t>
            </a:r>
            <a:endParaRPr lang="en-GB"/>
          </a:p>
        </p:txBody>
      </p:sp>
      <p:sp>
        <p:nvSpPr>
          <p:cNvPr id="7" name="TextBox 6">
            <a:extLst>
              <a:ext uri="{FF2B5EF4-FFF2-40B4-BE49-F238E27FC236}">
                <a16:creationId xmlns:a16="http://schemas.microsoft.com/office/drawing/2014/main" id="{9166AC28-7365-219E-6636-35CBAC876F75}"/>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sp>
        <p:nvSpPr>
          <p:cNvPr id="2" name="Slide Number Placeholder 5">
            <a:extLst>
              <a:ext uri="{FF2B5EF4-FFF2-40B4-BE49-F238E27FC236}">
                <a16:creationId xmlns:a16="http://schemas.microsoft.com/office/drawing/2014/main" id="{46907B4F-E1A0-C740-43D6-03AA21FF7690}"/>
              </a:ext>
            </a:extLst>
          </p:cNvPr>
          <p:cNvSpPr txBox="1">
            <a:spLocks/>
          </p:cNvSpPr>
          <p:nvPr userDrawn="1"/>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9" name="Straight Connector 8">
            <a:extLst>
              <a:ext uri="{FF2B5EF4-FFF2-40B4-BE49-F238E27FC236}">
                <a16:creationId xmlns:a16="http://schemas.microsoft.com/office/drawing/2014/main" id="{667EC54F-16C5-9563-17BD-44A3CE27B314}"/>
              </a:ext>
            </a:extLst>
          </p:cNvPr>
          <p:cNvCxnSpPr>
            <a:cxnSpLocks/>
          </p:cNvCxnSpPr>
          <p:nvPr userDrawn="1"/>
        </p:nvCxnSpPr>
        <p:spPr>
          <a:xfrm>
            <a:off x="4290755" y="6194474"/>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C5BAE3C-04C3-C382-2364-30064E0134FF}"/>
              </a:ext>
            </a:extLst>
          </p:cNvPr>
          <p:cNvSpPr txBox="1"/>
          <p:nvPr userDrawn="1"/>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pic>
        <p:nvPicPr>
          <p:cNvPr id="14" name="Picture 13">
            <a:extLst>
              <a:ext uri="{FF2B5EF4-FFF2-40B4-BE49-F238E27FC236}">
                <a16:creationId xmlns:a16="http://schemas.microsoft.com/office/drawing/2014/main" id="{1C867C3C-904A-306B-C6C1-775B957E5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2073" y="6194474"/>
            <a:ext cx="1306227" cy="714274"/>
          </a:xfrm>
          <a:prstGeom prst="rect">
            <a:avLst/>
          </a:prstGeom>
        </p:spPr>
      </p:pic>
    </p:spTree>
    <p:extLst>
      <p:ext uri="{BB962C8B-B14F-4D97-AF65-F5344CB8AC3E}">
        <p14:creationId xmlns:p14="http://schemas.microsoft.com/office/powerpoint/2010/main" val="480507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4107"/>
      </p:ext>
    </p:extLst>
  </p:cSld>
  <p:clrMap bg1="lt1" tx1="dk1" bg2="lt2" tx2="dk2" accent1="accent1" accent2="accent2" accent3="accent3" accent4="accent4" accent5="accent5" accent6="accent6" hlink="hlink" folHlink="folHlink"/>
  <p:sldLayoutIdLst>
    <p:sldLayoutId id="2147484714" r:id="rId1"/>
    <p:sldLayoutId id="2147484654" r:id="rId2"/>
    <p:sldLayoutId id="2147484653" r:id="rId3"/>
    <p:sldLayoutId id="2147484636" r:id="rId4"/>
    <p:sldLayoutId id="2147484700" r:id="rId5"/>
    <p:sldLayoutId id="2147484619" r:id="rId6"/>
    <p:sldLayoutId id="2147484674" r:id="rId7"/>
    <p:sldLayoutId id="2147484618" r:id="rId8"/>
    <p:sldLayoutId id="2147484669" r:id="rId9"/>
    <p:sldLayoutId id="2147484699" r:id="rId10"/>
    <p:sldLayoutId id="2147485089" r:id="rId11"/>
    <p:sldLayoutId id="2147485090" r:id="rId12"/>
    <p:sldLayoutId id="2147485091" r:id="rId13"/>
    <p:sldLayoutId id="214748509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783671"/>
      </p:ext>
    </p:extLst>
  </p:cSld>
  <p:clrMap bg1="lt1" tx1="dk1" bg2="lt2" tx2="dk2" accent1="accent1" accent2="accent2" accent3="accent3" accent4="accent4" accent5="accent5" accent6="accent6" hlink="hlink" folHlink="folHlink"/>
  <p:sldLayoutIdLst>
    <p:sldLayoutId id="2147484934" r:id="rId1"/>
    <p:sldLayoutId id="214748491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4107"/>
      </p:ext>
    </p:extLst>
  </p:cSld>
  <p:clrMap bg1="lt1" tx1="dk1" bg2="lt2" tx2="dk2" accent1="accent1" accent2="accent2" accent3="accent3" accent4="accent4" accent5="accent5" accent6="accent6" hlink="hlink" folHlink="folHlink"/>
  <p:sldLayoutIdLst>
    <p:sldLayoutId id="21474846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342910"/>
      </p:ext>
    </p:extLst>
  </p:cSld>
  <p:clrMap bg1="lt1" tx1="dk1" bg2="lt2" tx2="dk2" accent1="accent1" accent2="accent2" accent3="accent3" accent4="accent4" accent5="accent5" accent6="accent6" hlink="hlink" folHlink="folHlink"/>
  <p:sldLayoutIdLst>
    <p:sldLayoutId id="21474849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66364"/>
      </p:ext>
    </p:extLst>
  </p:cSld>
  <p:clrMap bg1="lt1" tx1="dk1" bg2="lt2" tx2="dk2" accent1="accent1" accent2="accent2" accent3="accent3" accent4="accent4" accent5="accent5" accent6="accent6" hlink="hlink" folHlink="folHlink"/>
  <p:sldLayoutIdLst>
    <p:sldLayoutId id="21474850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7.svg"/><Relationship Id="rId11" Type="http://schemas.openxmlformats.org/officeDocument/2006/relationships/chart" Target="../charts/chart4.xml"/><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chart" Target="../charts/char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chart" Target="../charts/char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chart" Target="../charts/chart14.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2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image" Target="../media/image66.png"/><Relationship Id="rId5" Type="http://schemas.openxmlformats.org/officeDocument/2006/relationships/image" Target="../media/image56.png"/><Relationship Id="rId10" Type="http://schemas.openxmlformats.org/officeDocument/2006/relationships/image" Target="../media/image54.png"/><Relationship Id="rId4" Type="http://schemas.openxmlformats.org/officeDocument/2006/relationships/image" Target="../media/image63.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chart" Target="../charts/chart18.xml"/><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46.png"/><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chart" Target="../charts/chart19.xml"/><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42.png"/><Relationship Id="rId10"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sv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98.svg"/></Relationships>
</file>

<file path=ppt/slides/_rels/slide3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99.jpeg"/><Relationship Id="rId1" Type="http://schemas.openxmlformats.org/officeDocument/2006/relationships/slideLayout" Target="../slideLayouts/slideLayout11.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cgastrategy.com/about-2/sign-up-to-the-cga-newsletter-2/" TargetMode="External"/><Relationship Id="rId5" Type="http://schemas.openxmlformats.org/officeDocument/2006/relationships/image" Target="../media/image115.png"/><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holding drinks&#10;&#10;Description automatically generated">
            <a:extLst>
              <a:ext uri="{FF2B5EF4-FFF2-40B4-BE49-F238E27FC236}">
                <a16:creationId xmlns:a16="http://schemas.microsoft.com/office/drawing/2014/main" id="{F317E224-5D91-AA44-591D-7322FC64E1B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3" name="Text Placeholder 2">
            <a:extLst>
              <a:ext uri="{FF2B5EF4-FFF2-40B4-BE49-F238E27FC236}">
                <a16:creationId xmlns:a16="http://schemas.microsoft.com/office/drawing/2014/main" id="{356EB9EA-E34C-E18A-5BD8-44FB0DE9FEC4}"/>
              </a:ext>
            </a:extLst>
          </p:cNvPr>
          <p:cNvSpPr>
            <a:spLocks noGrp="1"/>
          </p:cNvSpPr>
          <p:nvPr>
            <p:ph type="body" sz="quarter" idx="14"/>
          </p:nvPr>
        </p:nvSpPr>
        <p:spPr/>
        <p:txBody>
          <a:bodyPr lIns="91440" tIns="0" rIns="91440" bIns="0" anchor="ctr" anchorCtr="0"/>
          <a:lstStyle/>
          <a:p>
            <a:r>
              <a:rPr lang="en-GB" dirty="0"/>
              <a:t>GERMANY ON PREMISE CONSUMER PULSE REPORT</a:t>
            </a:r>
          </a:p>
          <a:p>
            <a:r>
              <a:rPr lang="en-US" sz="1800" b="0" dirty="0">
                <a:latin typeface="+mn-lt"/>
              </a:rPr>
              <a:t>CGA by NIQ, June 2024</a:t>
            </a:r>
          </a:p>
        </p:txBody>
      </p:sp>
    </p:spTree>
    <p:extLst>
      <p:ext uri="{BB962C8B-B14F-4D97-AF65-F5344CB8AC3E}">
        <p14:creationId xmlns:p14="http://schemas.microsoft.com/office/powerpoint/2010/main" val="492243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ACCA502-4367-90FB-0794-D0185D4BF66C}"/>
              </a:ext>
            </a:extLst>
          </p:cNvPr>
          <p:cNvSpPr txBox="1"/>
          <p:nvPr/>
        </p:nvSpPr>
        <p:spPr>
          <a:xfrm>
            <a:off x="4284024" y="1135205"/>
            <a:ext cx="57196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4"/>
                </a:solidFill>
                <a:effectLst/>
                <a:uLnTx/>
                <a:uFillTx/>
                <a:latin typeface="HK Grotesk Light"/>
                <a:ea typeface="+mn-ea"/>
                <a:cs typeface="+mn-cs"/>
              </a:rPr>
              <a:t>Going out more </a:t>
            </a:r>
            <a:r>
              <a:rPr kumimoji="0" lang="en-GB" sz="1800" b="1" i="0" u="none" strike="noStrike" kern="1200" cap="none" spc="0" normalizeH="0" baseline="0" noProof="0" dirty="0">
                <a:ln>
                  <a:noFill/>
                </a:ln>
                <a:solidFill>
                  <a:srgbClr val="414041"/>
                </a:solidFill>
                <a:effectLst/>
                <a:uLnTx/>
                <a:uFillTx/>
                <a:latin typeface="HK Grotesk Light"/>
                <a:ea typeface="+mn-ea"/>
                <a:cs typeface="+mn-cs"/>
              </a:rPr>
              <a:t>| </a:t>
            </a:r>
            <a:r>
              <a:rPr kumimoji="0" lang="en-GB" sz="1800" b="1" i="0" u="none" strike="noStrike" kern="1200" cap="none" spc="0" normalizeH="0" baseline="0" noProof="0" dirty="0">
                <a:ln>
                  <a:noFill/>
                </a:ln>
                <a:solidFill>
                  <a:srgbClr val="E50D4B"/>
                </a:solidFill>
                <a:effectLst/>
                <a:uLnTx/>
                <a:uFillTx/>
                <a:latin typeface="HK Grotesk Light"/>
                <a:ea typeface="+mn-ea"/>
                <a:cs typeface="+mn-cs"/>
              </a:rPr>
              <a:t>Going out less</a:t>
            </a:r>
          </a:p>
        </p:txBody>
      </p:sp>
      <p:pic>
        <p:nvPicPr>
          <p:cNvPr id="9" name="Graphic 8" descr="Man and woman">
            <a:extLst>
              <a:ext uri="{FF2B5EF4-FFF2-40B4-BE49-F238E27FC236}">
                <a16:creationId xmlns:a16="http://schemas.microsoft.com/office/drawing/2014/main" id="{DF5E1E13-7CCE-53A4-1D32-45239019E6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8143" y="1822709"/>
            <a:ext cx="2095714" cy="2095714"/>
          </a:xfrm>
          <a:prstGeom prst="rect">
            <a:avLst/>
          </a:prstGeom>
        </p:spPr>
      </p:pic>
      <p:sp>
        <p:nvSpPr>
          <p:cNvPr id="10" name="TextBox 9">
            <a:extLst>
              <a:ext uri="{FF2B5EF4-FFF2-40B4-BE49-F238E27FC236}">
                <a16:creationId xmlns:a16="http://schemas.microsoft.com/office/drawing/2014/main" id="{54498743-F016-304D-3698-7D7BDC2CA757}"/>
              </a:ext>
            </a:extLst>
          </p:cNvPr>
          <p:cNvSpPr txBox="1"/>
          <p:nvPr/>
        </p:nvSpPr>
        <p:spPr>
          <a:xfrm>
            <a:off x="4339951" y="4200206"/>
            <a:ext cx="2893376" cy="338413"/>
          </a:xfrm>
          <a:prstGeom prst="rect">
            <a:avLst/>
          </a:prstGeom>
          <a:noFill/>
        </p:spPr>
        <p:txBody>
          <a:bodyPr wrap="square" lIns="121781" tIns="60890" rIns="121781" bIns="60890" rtlCol="0">
            <a:spAutoFit/>
          </a:body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sng"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Average household income</a:t>
            </a:r>
          </a:p>
        </p:txBody>
      </p:sp>
      <p:sp>
        <p:nvSpPr>
          <p:cNvPr id="11" name="TextBox 10">
            <a:extLst>
              <a:ext uri="{FF2B5EF4-FFF2-40B4-BE49-F238E27FC236}">
                <a16:creationId xmlns:a16="http://schemas.microsoft.com/office/drawing/2014/main" id="{04CCE55E-A9F1-B6F6-3FEA-4338E6374805}"/>
              </a:ext>
            </a:extLst>
          </p:cNvPr>
          <p:cNvSpPr txBox="1"/>
          <p:nvPr/>
        </p:nvSpPr>
        <p:spPr>
          <a:xfrm>
            <a:off x="8991523" y="1577330"/>
            <a:ext cx="2040685" cy="338413"/>
          </a:xfrm>
          <a:prstGeom prst="rect">
            <a:avLst/>
          </a:prstGeom>
          <a:noFill/>
        </p:spPr>
        <p:txBody>
          <a:bodyPr wrap="square" lIns="121781" tIns="60890" rIns="121781" bIns="60890" rtlCol="0">
            <a:spAutoFit/>
          </a:body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sng"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Gender</a:t>
            </a:r>
          </a:p>
        </p:txBody>
      </p:sp>
      <p:pic>
        <p:nvPicPr>
          <p:cNvPr id="12" name="Graphic 11" descr="Male">
            <a:extLst>
              <a:ext uri="{FF2B5EF4-FFF2-40B4-BE49-F238E27FC236}">
                <a16:creationId xmlns:a16="http://schemas.microsoft.com/office/drawing/2014/main" id="{DD2568ED-D9EB-68E5-9D87-98CD5BF077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2649" y="2074861"/>
            <a:ext cx="713030" cy="713030"/>
          </a:xfrm>
          <a:prstGeom prst="rect">
            <a:avLst/>
          </a:prstGeom>
        </p:spPr>
      </p:pic>
      <p:pic>
        <p:nvPicPr>
          <p:cNvPr id="13" name="Graphic 12" descr="Female">
            <a:extLst>
              <a:ext uri="{FF2B5EF4-FFF2-40B4-BE49-F238E27FC236}">
                <a16:creationId xmlns:a16="http://schemas.microsoft.com/office/drawing/2014/main" id="{2CAD1DFE-89A4-A1FB-7712-8C3E890312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06605" y="2074861"/>
            <a:ext cx="713030" cy="713030"/>
          </a:xfrm>
          <a:prstGeom prst="rect">
            <a:avLst/>
          </a:prstGeom>
        </p:spPr>
      </p:pic>
      <p:pic>
        <p:nvPicPr>
          <p:cNvPr id="14" name="Graphic 13">
            <a:extLst>
              <a:ext uri="{FF2B5EF4-FFF2-40B4-BE49-F238E27FC236}">
                <a16:creationId xmlns:a16="http://schemas.microsoft.com/office/drawing/2014/main" id="{27FD9A26-28BA-6335-51A9-1D283EDB935B}"/>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9336" y="4642858"/>
            <a:ext cx="713031" cy="713031"/>
          </a:xfrm>
          <a:prstGeom prst="rect">
            <a:avLst/>
          </a:prstGeom>
        </p:spPr>
      </p:pic>
      <p:sp>
        <p:nvSpPr>
          <p:cNvPr id="15" name="TextBox 14">
            <a:extLst>
              <a:ext uri="{FF2B5EF4-FFF2-40B4-BE49-F238E27FC236}">
                <a16:creationId xmlns:a16="http://schemas.microsoft.com/office/drawing/2014/main" id="{C5085C17-11C1-7080-B162-3AA9CBDAF03F}"/>
              </a:ext>
            </a:extLst>
          </p:cNvPr>
          <p:cNvSpPr txBox="1"/>
          <p:nvPr/>
        </p:nvSpPr>
        <p:spPr>
          <a:xfrm>
            <a:off x="660699" y="3894511"/>
            <a:ext cx="2881028" cy="338413"/>
          </a:xfrm>
          <a:prstGeom prst="rect">
            <a:avLst/>
          </a:prstGeom>
          <a:noFill/>
        </p:spPr>
        <p:txBody>
          <a:bodyPr wrap="square" lIns="121781" tIns="60890" rIns="121781" bIns="60890" rtlCol="0">
            <a:spAutoFit/>
          </a:bodyPr>
          <a:lstStyle>
            <a:defPPr>
              <a:defRPr lang="en-US"/>
            </a:defPPr>
            <a:lvl1pPr marR="0" lvl="0" indent="0" algn="ctr" defTabSz="1217548" fontAlgn="auto">
              <a:lnSpc>
                <a:spcPct val="100000"/>
              </a:lnSpc>
              <a:spcBef>
                <a:spcPts val="0"/>
              </a:spcBef>
              <a:spcAft>
                <a:spcPts val="0"/>
              </a:spcAft>
              <a:buClrTx/>
              <a:buSzTx/>
              <a:buFontTx/>
              <a:buNone/>
              <a:tabLst/>
              <a:defRPr kumimoji="0" sz="1400" b="0" i="1" u="none" strike="noStrike" cap="none" spc="0" normalizeH="0" baseline="0">
                <a:ln>
                  <a:noFill/>
                </a:ln>
                <a:effectLst/>
                <a:uLnTx/>
                <a:uFillTx/>
                <a:latin typeface="Helvetica"/>
                <a:cs typeface="Helvetica" panose="020B0604020202020204" pitchFamily="34" charset="0"/>
              </a:defRPr>
            </a:lvl1p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sng"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Location of residence</a:t>
            </a:r>
          </a:p>
        </p:txBody>
      </p:sp>
      <p:sp>
        <p:nvSpPr>
          <p:cNvPr id="16" name="AutoShape 6">
            <a:extLst>
              <a:ext uri="{FF2B5EF4-FFF2-40B4-BE49-F238E27FC236}">
                <a16:creationId xmlns:a16="http://schemas.microsoft.com/office/drawing/2014/main" id="{60D486B4-5A11-F92E-6FF2-CEB3DFAD7343}"/>
              </a:ext>
            </a:extLst>
          </p:cNvPr>
          <p:cNvSpPr>
            <a:spLocks noChangeAspect="1" noChangeArrowheads="1"/>
          </p:cNvSpPr>
          <p:nvPr/>
        </p:nvSpPr>
        <p:spPr bwMode="auto">
          <a:xfrm>
            <a:off x="5872196" y="370711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14041"/>
              </a:solidFill>
              <a:effectLst/>
              <a:uLnTx/>
              <a:uFillTx/>
              <a:latin typeface="HK Grotesk Light"/>
              <a:ea typeface="+mn-ea"/>
              <a:cs typeface="+mn-cs"/>
            </a:endParaRPr>
          </a:p>
        </p:txBody>
      </p:sp>
      <p:sp>
        <p:nvSpPr>
          <p:cNvPr id="17" name="TextBox 16">
            <a:extLst>
              <a:ext uri="{FF2B5EF4-FFF2-40B4-BE49-F238E27FC236}">
                <a16:creationId xmlns:a16="http://schemas.microsoft.com/office/drawing/2014/main" id="{24799EE0-D9A6-36D7-B1ED-E597E5D91E0B}"/>
              </a:ext>
            </a:extLst>
          </p:cNvPr>
          <p:cNvSpPr txBox="1"/>
          <p:nvPr/>
        </p:nvSpPr>
        <p:spPr>
          <a:xfrm>
            <a:off x="8090127" y="3844886"/>
            <a:ext cx="4128572" cy="338413"/>
          </a:xfrm>
          <a:prstGeom prst="rect">
            <a:avLst/>
          </a:prstGeom>
          <a:noFill/>
        </p:spPr>
        <p:txBody>
          <a:bodyPr wrap="square" lIns="121781" tIns="60890" rIns="121781" bIns="60890" rtlCol="0">
            <a:spAutoFit/>
          </a:body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sng"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Typically visits the On Premise…</a:t>
            </a:r>
          </a:p>
        </p:txBody>
      </p:sp>
      <p:graphicFrame>
        <p:nvGraphicFramePr>
          <p:cNvPr id="18" name="Table 17">
            <a:extLst>
              <a:ext uri="{FF2B5EF4-FFF2-40B4-BE49-F238E27FC236}">
                <a16:creationId xmlns:a16="http://schemas.microsoft.com/office/drawing/2014/main" id="{27582680-ABA6-1D1E-9C0B-B3EC1554FACE}"/>
              </a:ext>
            </a:extLst>
          </p:cNvPr>
          <p:cNvGraphicFramePr>
            <a:graphicFrameLocks noGrp="1"/>
          </p:cNvGraphicFramePr>
          <p:nvPr>
            <p:extLst>
              <p:ext uri="{D42A27DB-BD31-4B8C-83A1-F6EECF244321}">
                <p14:modId xmlns:p14="http://schemas.microsoft.com/office/powerpoint/2010/main" val="1058605275"/>
              </p:ext>
            </p:extLst>
          </p:nvPr>
        </p:nvGraphicFramePr>
        <p:xfrm>
          <a:off x="774676" y="4224933"/>
          <a:ext cx="2786208" cy="640080"/>
        </p:xfrm>
        <a:graphic>
          <a:graphicData uri="http://schemas.openxmlformats.org/drawingml/2006/table">
            <a:tbl>
              <a:tblPr firstRow="1" bandRow="1">
                <a:tableStyleId>{5C22544A-7EE6-4342-B048-85BDC9FD1C3A}</a:tableStyleId>
              </a:tblPr>
              <a:tblGrid>
                <a:gridCol w="2786208">
                  <a:extLst>
                    <a:ext uri="{9D8B030D-6E8A-4147-A177-3AD203B41FA5}">
                      <a16:colId xmlns:a16="http://schemas.microsoft.com/office/drawing/2014/main" val="4186773385"/>
                    </a:ext>
                  </a:extLst>
                </a:gridCol>
              </a:tblGrid>
              <a:tr h="429403">
                <a:tc>
                  <a:txBody>
                    <a:bodyPr/>
                    <a:lstStyle/>
                    <a:p>
                      <a:pPr marL="0" algn="ctr" rtl="0" eaLnBrk="1" latinLnBrk="0" hangingPunct="1"/>
                      <a:r>
                        <a:rPr lang="en-GB" sz="3600" b="1" kern="1200" dirty="0">
                          <a:solidFill>
                            <a:schemeClr val="accent4"/>
                          </a:solidFill>
                          <a:latin typeface="HK Grotesk ExtraBold"/>
                          <a:ea typeface="+mn-ea"/>
                          <a:cs typeface="+mn-cs"/>
                        </a:rPr>
                        <a:t>63%</a:t>
                      </a:r>
                      <a:r>
                        <a:rPr lang="en-GB" sz="3600" b="1" kern="1200" dirty="0">
                          <a:solidFill>
                            <a:schemeClr val="accent3"/>
                          </a:solidFill>
                          <a:latin typeface="HK Grotesk ExtraBold"/>
                          <a:ea typeface="+mn-ea"/>
                          <a:cs typeface="+mn-cs"/>
                        </a:rPr>
                        <a:t>  </a:t>
                      </a:r>
                      <a:r>
                        <a:rPr lang="en-GB" sz="3600" b="1" kern="1200" dirty="0">
                          <a:solidFill>
                            <a:schemeClr val="accent5"/>
                          </a:solidFill>
                          <a:latin typeface="HK Grotesk ExtraBold"/>
                          <a:ea typeface="+mn-ea"/>
                          <a:cs typeface="+mn-cs"/>
                        </a:rPr>
                        <a:t>41%</a:t>
                      </a:r>
                    </a:p>
                  </a:txBody>
                  <a:tcPr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272526"/>
                  </a:ext>
                </a:extLst>
              </a:tr>
            </a:tbl>
          </a:graphicData>
        </a:graphic>
      </p:graphicFrame>
      <p:graphicFrame>
        <p:nvGraphicFramePr>
          <p:cNvPr id="19" name="Table 18">
            <a:extLst>
              <a:ext uri="{FF2B5EF4-FFF2-40B4-BE49-F238E27FC236}">
                <a16:creationId xmlns:a16="http://schemas.microsoft.com/office/drawing/2014/main" id="{F25AF3C8-ED71-6D43-7F41-546615ED4A9D}"/>
              </a:ext>
            </a:extLst>
          </p:cNvPr>
          <p:cNvGraphicFramePr>
            <a:graphicFrameLocks noGrp="1"/>
          </p:cNvGraphicFramePr>
          <p:nvPr>
            <p:extLst>
              <p:ext uri="{D42A27DB-BD31-4B8C-83A1-F6EECF244321}">
                <p14:modId xmlns:p14="http://schemas.microsoft.com/office/powerpoint/2010/main" val="3020657344"/>
              </p:ext>
            </p:extLst>
          </p:nvPr>
        </p:nvGraphicFramePr>
        <p:xfrm>
          <a:off x="793833" y="5225293"/>
          <a:ext cx="2786208" cy="640080"/>
        </p:xfrm>
        <a:graphic>
          <a:graphicData uri="http://schemas.openxmlformats.org/drawingml/2006/table">
            <a:tbl>
              <a:tblPr firstRow="1" bandRow="1">
                <a:tableStyleId>{5C22544A-7EE6-4342-B048-85BDC9FD1C3A}</a:tableStyleId>
              </a:tblPr>
              <a:tblGrid>
                <a:gridCol w="2786208">
                  <a:extLst>
                    <a:ext uri="{9D8B030D-6E8A-4147-A177-3AD203B41FA5}">
                      <a16:colId xmlns:a16="http://schemas.microsoft.com/office/drawing/2014/main" val="4186773385"/>
                    </a:ext>
                  </a:extLst>
                </a:gridCol>
              </a:tblGrid>
              <a:tr h="429403">
                <a:tc>
                  <a:txBody>
                    <a:bodyPr/>
                    <a:lstStyle/>
                    <a:p>
                      <a:pPr marL="0" algn="ctr" rtl="0" eaLnBrk="1" latinLnBrk="0" hangingPunct="1"/>
                      <a:r>
                        <a:rPr lang="en-GB" sz="3600" b="1" kern="1200" dirty="0">
                          <a:solidFill>
                            <a:schemeClr val="accent4"/>
                          </a:solidFill>
                          <a:latin typeface="HK Grotesk ExtraBold"/>
                          <a:ea typeface="+mn-ea"/>
                          <a:cs typeface="+mn-cs"/>
                        </a:rPr>
                        <a:t>37%  </a:t>
                      </a:r>
                      <a:r>
                        <a:rPr lang="en-GB" sz="3600" b="1" kern="1200" dirty="0">
                          <a:solidFill>
                            <a:schemeClr val="accent5"/>
                          </a:solidFill>
                          <a:latin typeface="HK Grotesk ExtraBold"/>
                          <a:ea typeface="+mn-ea"/>
                          <a:cs typeface="+mn-cs"/>
                        </a:rPr>
                        <a:t>59%</a:t>
                      </a:r>
                    </a:p>
                  </a:txBody>
                  <a:tcPr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272526"/>
                  </a:ext>
                </a:extLst>
              </a:tr>
            </a:tbl>
          </a:graphicData>
        </a:graphic>
      </p:graphicFrame>
      <p:sp>
        <p:nvSpPr>
          <p:cNvPr id="20" name="TextBox 19">
            <a:extLst>
              <a:ext uri="{FF2B5EF4-FFF2-40B4-BE49-F238E27FC236}">
                <a16:creationId xmlns:a16="http://schemas.microsoft.com/office/drawing/2014/main" id="{E59B7062-68C8-7C4E-A9D5-453F4D11F43C}"/>
              </a:ext>
            </a:extLst>
          </p:cNvPr>
          <p:cNvSpPr txBox="1"/>
          <p:nvPr/>
        </p:nvSpPr>
        <p:spPr>
          <a:xfrm>
            <a:off x="793833" y="4795320"/>
            <a:ext cx="2881028" cy="338413"/>
          </a:xfrm>
          <a:prstGeom prst="rect">
            <a:avLst/>
          </a:prstGeom>
          <a:noFill/>
        </p:spPr>
        <p:txBody>
          <a:bodyPr wrap="square" lIns="121781" tIns="60890" rIns="121781" bIns="60890" rtlCol="0">
            <a:spAutoFit/>
          </a:bodyPr>
          <a:lstStyle>
            <a:defPPr>
              <a:defRPr lang="en-US"/>
            </a:defPPr>
            <a:lvl1pPr marR="0" lvl="0" indent="0" algn="ctr" defTabSz="1217548" fontAlgn="auto">
              <a:lnSpc>
                <a:spcPct val="100000"/>
              </a:lnSpc>
              <a:spcBef>
                <a:spcPts val="0"/>
              </a:spcBef>
              <a:spcAft>
                <a:spcPts val="0"/>
              </a:spcAft>
              <a:buClrTx/>
              <a:buSzTx/>
              <a:buFontTx/>
              <a:buNone/>
              <a:tabLst/>
              <a:defRPr kumimoji="0" sz="1400" b="0" i="1" u="none" strike="noStrike" cap="none" spc="0" normalizeH="0" baseline="0">
                <a:ln>
                  <a:noFill/>
                </a:ln>
                <a:effectLst/>
                <a:uLnTx/>
                <a:uFillTx/>
                <a:latin typeface="Helvetica"/>
                <a:cs typeface="Helvetica" panose="020B0604020202020204" pitchFamily="34" charset="0"/>
              </a:defRPr>
            </a:lvl1p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City centre / town centre</a:t>
            </a:r>
          </a:p>
        </p:txBody>
      </p:sp>
      <p:graphicFrame>
        <p:nvGraphicFramePr>
          <p:cNvPr id="21" name="Table 20">
            <a:extLst>
              <a:ext uri="{FF2B5EF4-FFF2-40B4-BE49-F238E27FC236}">
                <a16:creationId xmlns:a16="http://schemas.microsoft.com/office/drawing/2014/main" id="{BDE4E38B-5343-E9CE-92BE-E100924B5ADD}"/>
              </a:ext>
            </a:extLst>
          </p:cNvPr>
          <p:cNvGraphicFramePr>
            <a:graphicFrameLocks noGrp="1"/>
          </p:cNvGraphicFramePr>
          <p:nvPr>
            <p:extLst>
              <p:ext uri="{D42A27DB-BD31-4B8C-83A1-F6EECF244321}">
                <p14:modId xmlns:p14="http://schemas.microsoft.com/office/powerpoint/2010/main" val="1415817381"/>
              </p:ext>
            </p:extLst>
          </p:nvPr>
        </p:nvGraphicFramePr>
        <p:xfrm>
          <a:off x="8033427" y="1915743"/>
          <a:ext cx="2786208" cy="1188720"/>
        </p:xfrm>
        <a:graphic>
          <a:graphicData uri="http://schemas.openxmlformats.org/drawingml/2006/table">
            <a:tbl>
              <a:tblPr firstRow="1" bandRow="1">
                <a:tableStyleId>{5C22544A-7EE6-4342-B048-85BDC9FD1C3A}</a:tableStyleId>
              </a:tblPr>
              <a:tblGrid>
                <a:gridCol w="2786208">
                  <a:extLst>
                    <a:ext uri="{9D8B030D-6E8A-4147-A177-3AD203B41FA5}">
                      <a16:colId xmlns:a16="http://schemas.microsoft.com/office/drawing/2014/main" val="4186773385"/>
                    </a:ext>
                  </a:extLst>
                </a:gridCol>
              </a:tblGrid>
              <a:tr h="429403">
                <a:tc>
                  <a:txBody>
                    <a:bodyPr/>
                    <a:lstStyle/>
                    <a:p>
                      <a:pPr marL="0" algn="ctr" rtl="0" eaLnBrk="1" latinLnBrk="0" hangingPunct="1"/>
                      <a:r>
                        <a:rPr lang="en-GB" sz="3600" b="1" kern="1200" dirty="0">
                          <a:solidFill>
                            <a:schemeClr val="accent4"/>
                          </a:solidFill>
                          <a:latin typeface="HK Grotesk ExtraBold"/>
                          <a:ea typeface="+mn-ea"/>
                          <a:cs typeface="+mn-cs"/>
                        </a:rPr>
                        <a:t>  54%</a:t>
                      </a:r>
                      <a:r>
                        <a:rPr lang="en-GB" sz="3600" b="1" kern="1200" dirty="0">
                          <a:solidFill>
                            <a:schemeClr val="accent3"/>
                          </a:solidFill>
                          <a:latin typeface="HK Grotesk ExtraBold"/>
                          <a:ea typeface="+mn-ea"/>
                          <a:cs typeface="+mn-cs"/>
                        </a:rPr>
                        <a:t>  </a:t>
                      </a:r>
                      <a:endParaRPr lang="en-GB" sz="3600" b="1" kern="1200" dirty="0">
                        <a:solidFill>
                          <a:schemeClr val="accent3"/>
                        </a:solidFill>
                        <a:latin typeface="HK Grotesk ExtraBold" pitchFamily="2" charset="0"/>
                        <a:ea typeface="+mn-ea"/>
                        <a:cs typeface="+mn-cs"/>
                      </a:endParaRPr>
                    </a:p>
                    <a:p>
                      <a:pPr marL="0" algn="ctr" defTabSz="914400" rtl="0" eaLnBrk="1" latinLnBrk="0" hangingPunct="1"/>
                      <a:r>
                        <a:rPr lang="en-GB" sz="3600" b="1" kern="1200" dirty="0">
                          <a:solidFill>
                            <a:schemeClr val="accent5"/>
                          </a:solidFill>
                          <a:latin typeface="HK Grotesk ExtraBold"/>
                          <a:ea typeface="+mn-ea"/>
                          <a:cs typeface="+mn-cs"/>
                        </a:rPr>
                        <a:t>45%</a:t>
                      </a:r>
                    </a:p>
                  </a:txBody>
                  <a:tcPr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272526"/>
                  </a:ext>
                </a:extLst>
              </a:tr>
            </a:tbl>
          </a:graphicData>
        </a:graphic>
      </p:graphicFrame>
      <p:graphicFrame>
        <p:nvGraphicFramePr>
          <p:cNvPr id="22" name="Table 21">
            <a:extLst>
              <a:ext uri="{FF2B5EF4-FFF2-40B4-BE49-F238E27FC236}">
                <a16:creationId xmlns:a16="http://schemas.microsoft.com/office/drawing/2014/main" id="{0C7DB848-A854-91D3-419A-D485A3114812}"/>
              </a:ext>
            </a:extLst>
          </p:cNvPr>
          <p:cNvGraphicFramePr>
            <a:graphicFrameLocks noGrp="1"/>
          </p:cNvGraphicFramePr>
          <p:nvPr>
            <p:extLst>
              <p:ext uri="{D42A27DB-BD31-4B8C-83A1-F6EECF244321}">
                <p14:modId xmlns:p14="http://schemas.microsoft.com/office/powerpoint/2010/main" val="3744162664"/>
              </p:ext>
            </p:extLst>
          </p:nvPr>
        </p:nvGraphicFramePr>
        <p:xfrm>
          <a:off x="9858175" y="1915743"/>
          <a:ext cx="1495742" cy="1188720"/>
        </p:xfrm>
        <a:graphic>
          <a:graphicData uri="http://schemas.openxmlformats.org/drawingml/2006/table">
            <a:tbl>
              <a:tblPr firstRow="1" bandRow="1">
                <a:tableStyleId>{5C22544A-7EE6-4342-B048-85BDC9FD1C3A}</a:tableStyleId>
              </a:tblPr>
              <a:tblGrid>
                <a:gridCol w="1495742">
                  <a:extLst>
                    <a:ext uri="{9D8B030D-6E8A-4147-A177-3AD203B41FA5}">
                      <a16:colId xmlns:a16="http://schemas.microsoft.com/office/drawing/2014/main" val="4186773385"/>
                    </a:ext>
                  </a:extLst>
                </a:gridCol>
              </a:tblGrid>
              <a:tr h="1176552">
                <a:tc>
                  <a:txBody>
                    <a:bodyPr/>
                    <a:lstStyle/>
                    <a:p>
                      <a:pPr marL="0" algn="ctr" rtl="0" eaLnBrk="1" latinLnBrk="0" hangingPunct="1"/>
                      <a:r>
                        <a:rPr lang="en-GB" sz="3600" b="1" kern="1200" dirty="0">
                          <a:solidFill>
                            <a:schemeClr val="accent4"/>
                          </a:solidFill>
                          <a:latin typeface="HK Grotesk ExtraBold"/>
                          <a:ea typeface="+mn-ea"/>
                          <a:cs typeface="+mn-cs"/>
                        </a:rPr>
                        <a:t>  46%</a:t>
                      </a:r>
                      <a:r>
                        <a:rPr lang="en-GB" sz="3600" b="1" kern="1200" dirty="0">
                          <a:solidFill>
                            <a:schemeClr val="accent3"/>
                          </a:solidFill>
                          <a:latin typeface="HK Grotesk ExtraBold"/>
                          <a:ea typeface="+mn-ea"/>
                          <a:cs typeface="+mn-cs"/>
                        </a:rPr>
                        <a:t>  </a:t>
                      </a:r>
                      <a:endParaRPr lang="en-GB" sz="3600" b="1" kern="1200" dirty="0">
                        <a:solidFill>
                          <a:schemeClr val="accent3"/>
                        </a:solidFill>
                        <a:latin typeface="HK Grotesk ExtraBold" pitchFamily="2" charset="0"/>
                        <a:ea typeface="+mn-ea"/>
                        <a:cs typeface="+mn-cs"/>
                      </a:endParaRPr>
                    </a:p>
                    <a:p>
                      <a:pPr marL="0" algn="ctr" defTabSz="914400" rtl="0" eaLnBrk="1" latinLnBrk="0" hangingPunct="1"/>
                      <a:r>
                        <a:rPr lang="en-GB" sz="3600" b="1" kern="1200" dirty="0">
                          <a:solidFill>
                            <a:schemeClr val="accent5"/>
                          </a:solidFill>
                          <a:latin typeface="HK Grotesk ExtraBold"/>
                          <a:ea typeface="+mn-ea"/>
                          <a:cs typeface="+mn-cs"/>
                        </a:rPr>
                        <a:t>55%</a:t>
                      </a:r>
                    </a:p>
                  </a:txBody>
                  <a:tcPr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272526"/>
                  </a:ext>
                </a:extLst>
              </a:tr>
            </a:tbl>
          </a:graphicData>
        </a:graphic>
      </p:graphicFrame>
      <p:graphicFrame>
        <p:nvGraphicFramePr>
          <p:cNvPr id="23" name="Table 22">
            <a:extLst>
              <a:ext uri="{FF2B5EF4-FFF2-40B4-BE49-F238E27FC236}">
                <a16:creationId xmlns:a16="http://schemas.microsoft.com/office/drawing/2014/main" id="{7DDE1F71-7F2B-E077-141A-3530F85B1AC3}"/>
              </a:ext>
            </a:extLst>
          </p:cNvPr>
          <p:cNvGraphicFramePr>
            <a:graphicFrameLocks noGrp="1"/>
          </p:cNvGraphicFramePr>
          <p:nvPr>
            <p:extLst>
              <p:ext uri="{D42A27DB-BD31-4B8C-83A1-F6EECF244321}">
                <p14:modId xmlns:p14="http://schemas.microsoft.com/office/powerpoint/2010/main" val="2966367349"/>
              </p:ext>
            </p:extLst>
          </p:nvPr>
        </p:nvGraphicFramePr>
        <p:xfrm>
          <a:off x="9290357" y="4229123"/>
          <a:ext cx="2786208" cy="640080"/>
        </p:xfrm>
        <a:graphic>
          <a:graphicData uri="http://schemas.openxmlformats.org/drawingml/2006/table">
            <a:tbl>
              <a:tblPr firstRow="1" bandRow="1">
                <a:tableStyleId>{5C22544A-7EE6-4342-B048-85BDC9FD1C3A}</a:tableStyleId>
              </a:tblPr>
              <a:tblGrid>
                <a:gridCol w="2786208">
                  <a:extLst>
                    <a:ext uri="{9D8B030D-6E8A-4147-A177-3AD203B41FA5}">
                      <a16:colId xmlns:a16="http://schemas.microsoft.com/office/drawing/2014/main" val="4186773385"/>
                    </a:ext>
                  </a:extLst>
                </a:gridCol>
              </a:tblGrid>
              <a:tr h="429403">
                <a:tc>
                  <a:txBody>
                    <a:bodyPr/>
                    <a:lstStyle/>
                    <a:p>
                      <a:pPr marL="0" algn="ctr" rtl="0" eaLnBrk="1" latinLnBrk="0" hangingPunct="1"/>
                      <a:r>
                        <a:rPr lang="en-GB" sz="3600" b="1" kern="1200" dirty="0">
                          <a:solidFill>
                            <a:schemeClr val="accent4"/>
                          </a:solidFill>
                          <a:latin typeface="HK Grotesk ExtraBold"/>
                          <a:ea typeface="+mn-ea"/>
                          <a:cs typeface="+mn-cs"/>
                        </a:rPr>
                        <a:t>65%</a:t>
                      </a:r>
                      <a:r>
                        <a:rPr lang="en-GB" sz="3600" b="1" kern="1200" dirty="0">
                          <a:solidFill>
                            <a:schemeClr val="accent3"/>
                          </a:solidFill>
                          <a:latin typeface="HK Grotesk ExtraBold"/>
                          <a:ea typeface="+mn-ea"/>
                          <a:cs typeface="+mn-cs"/>
                        </a:rPr>
                        <a:t>  </a:t>
                      </a:r>
                      <a:r>
                        <a:rPr lang="en-GB" sz="3600" b="1" kern="1200" dirty="0">
                          <a:solidFill>
                            <a:schemeClr val="accent5"/>
                          </a:solidFill>
                          <a:latin typeface="HK Grotesk ExtraBold"/>
                          <a:ea typeface="+mn-ea"/>
                          <a:cs typeface="+mn-cs"/>
                        </a:rPr>
                        <a:t>14%</a:t>
                      </a:r>
                    </a:p>
                  </a:txBody>
                  <a:tcPr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272526"/>
                  </a:ext>
                </a:extLst>
              </a:tr>
            </a:tbl>
          </a:graphicData>
        </a:graphic>
      </p:graphicFrame>
      <p:graphicFrame>
        <p:nvGraphicFramePr>
          <p:cNvPr id="24" name="Table 23">
            <a:extLst>
              <a:ext uri="{FF2B5EF4-FFF2-40B4-BE49-F238E27FC236}">
                <a16:creationId xmlns:a16="http://schemas.microsoft.com/office/drawing/2014/main" id="{2ADFE275-8D29-9AD2-3568-CCFA76531D8F}"/>
              </a:ext>
            </a:extLst>
          </p:cNvPr>
          <p:cNvGraphicFramePr>
            <a:graphicFrameLocks noGrp="1"/>
          </p:cNvGraphicFramePr>
          <p:nvPr>
            <p:extLst>
              <p:ext uri="{D42A27DB-BD31-4B8C-83A1-F6EECF244321}">
                <p14:modId xmlns:p14="http://schemas.microsoft.com/office/powerpoint/2010/main" val="2089365667"/>
              </p:ext>
            </p:extLst>
          </p:nvPr>
        </p:nvGraphicFramePr>
        <p:xfrm>
          <a:off x="4287409" y="4636060"/>
          <a:ext cx="2786208" cy="1188720"/>
        </p:xfrm>
        <a:graphic>
          <a:graphicData uri="http://schemas.openxmlformats.org/drawingml/2006/table">
            <a:tbl>
              <a:tblPr firstRow="1" bandRow="1">
                <a:tableStyleId>{5C22544A-7EE6-4342-B048-85BDC9FD1C3A}</a:tableStyleId>
              </a:tblPr>
              <a:tblGrid>
                <a:gridCol w="2786208">
                  <a:extLst>
                    <a:ext uri="{9D8B030D-6E8A-4147-A177-3AD203B41FA5}">
                      <a16:colId xmlns:a16="http://schemas.microsoft.com/office/drawing/2014/main" val="4186773385"/>
                    </a:ext>
                  </a:extLst>
                </a:gridCol>
              </a:tblGrid>
              <a:tr h="429403">
                <a:tc>
                  <a:txBody>
                    <a:bodyPr/>
                    <a:lstStyle/>
                    <a:p>
                      <a:pPr marL="0" marR="0" lvl="0" indent="0" algn="ctr">
                        <a:lnSpc>
                          <a:spcPct val="100000"/>
                        </a:lnSpc>
                        <a:spcBef>
                          <a:spcPts val="0"/>
                        </a:spcBef>
                        <a:spcAft>
                          <a:spcPts val="0"/>
                        </a:spcAft>
                        <a:buNone/>
                      </a:pPr>
                      <a:r>
                        <a:rPr lang="en-GB" sz="3600" b="1" i="0" u="none" strike="noStrike" kern="1200" noProof="0" dirty="0">
                          <a:solidFill>
                            <a:schemeClr val="accent4"/>
                          </a:solidFill>
                          <a:latin typeface="HK Grotesk ExtraBold"/>
                        </a:rPr>
                        <a:t>€</a:t>
                      </a:r>
                      <a:r>
                        <a:rPr lang="en-GB" sz="3600" b="1" i="0" u="none" strike="noStrike" kern="1200" noProof="0" dirty="0">
                          <a:solidFill>
                            <a:schemeClr val="accent4"/>
                          </a:solidFill>
                          <a:latin typeface="HK Grotesk ExtraBold"/>
                          <a:ea typeface="+mn-ea"/>
                          <a:cs typeface="+mn-cs"/>
                        </a:rPr>
                        <a:t>48,353</a:t>
                      </a:r>
                      <a:endParaRPr lang="en-US" dirty="0"/>
                    </a:p>
                    <a:p>
                      <a:pPr marL="0" marR="0" lvl="0" indent="0" algn="ctr">
                        <a:lnSpc>
                          <a:spcPct val="100000"/>
                        </a:lnSpc>
                        <a:spcBef>
                          <a:spcPts val="0"/>
                        </a:spcBef>
                        <a:spcAft>
                          <a:spcPts val="0"/>
                        </a:spcAft>
                        <a:buNone/>
                      </a:pPr>
                      <a:r>
                        <a:rPr lang="en-GB" sz="3600" b="1" i="0" u="none" strike="noStrike" kern="1200" noProof="0" dirty="0">
                          <a:solidFill>
                            <a:schemeClr val="accent5"/>
                          </a:solidFill>
                          <a:latin typeface="HK Grotesk ExtraBold"/>
                        </a:rPr>
                        <a:t>€</a:t>
                      </a:r>
                      <a:r>
                        <a:rPr lang="en-GB" sz="3600" b="1" i="0" u="none" strike="noStrike" kern="1200" noProof="0" dirty="0">
                          <a:solidFill>
                            <a:schemeClr val="accent5"/>
                          </a:solidFill>
                          <a:latin typeface="HK Grotesk ExtraBold"/>
                          <a:ea typeface="+mn-ea"/>
                          <a:cs typeface="+mn-cs"/>
                        </a:rPr>
                        <a:t>40,301</a:t>
                      </a:r>
                      <a:endParaRPr lang="en-GB" sz="3600" b="1" kern="1200" dirty="0">
                        <a:solidFill>
                          <a:schemeClr val="accent5"/>
                        </a:solidFill>
                        <a:latin typeface="HK Grotesk ExtraBold"/>
                        <a:ea typeface="+mn-ea"/>
                        <a:cs typeface="+mn-cs"/>
                      </a:endParaRPr>
                    </a:p>
                  </a:txBody>
                  <a:tcPr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272526"/>
                  </a:ext>
                </a:extLst>
              </a:tr>
            </a:tbl>
          </a:graphicData>
        </a:graphic>
      </p:graphicFrame>
      <p:sp>
        <p:nvSpPr>
          <p:cNvPr id="25" name="TextBox 24">
            <a:extLst>
              <a:ext uri="{FF2B5EF4-FFF2-40B4-BE49-F238E27FC236}">
                <a16:creationId xmlns:a16="http://schemas.microsoft.com/office/drawing/2014/main" id="{B181B953-F6FB-9EC9-9139-EEA6D6047933}"/>
              </a:ext>
            </a:extLst>
          </p:cNvPr>
          <p:cNvSpPr txBox="1"/>
          <p:nvPr/>
        </p:nvSpPr>
        <p:spPr>
          <a:xfrm>
            <a:off x="699013" y="5845157"/>
            <a:ext cx="2881028" cy="338413"/>
          </a:xfrm>
          <a:prstGeom prst="rect">
            <a:avLst/>
          </a:prstGeom>
          <a:noFill/>
        </p:spPr>
        <p:txBody>
          <a:bodyPr wrap="square" lIns="121781" tIns="60890" rIns="121781" bIns="60890" rtlCol="0">
            <a:spAutoFit/>
          </a:bodyPr>
          <a:lstStyle>
            <a:defPPr>
              <a:defRPr lang="en-US"/>
            </a:defPPr>
            <a:lvl1pPr marR="0" lvl="0" indent="0" algn="ctr" defTabSz="1217548" fontAlgn="auto">
              <a:lnSpc>
                <a:spcPct val="100000"/>
              </a:lnSpc>
              <a:spcBef>
                <a:spcPts val="0"/>
              </a:spcBef>
              <a:spcAft>
                <a:spcPts val="0"/>
              </a:spcAft>
              <a:buClrTx/>
              <a:buSzTx/>
              <a:buFontTx/>
              <a:buNone/>
              <a:tabLst/>
              <a:defRPr kumimoji="0" sz="1400" b="0" i="1" u="none" strike="noStrike" cap="none" spc="0" normalizeH="0" baseline="0">
                <a:ln>
                  <a:noFill/>
                </a:ln>
                <a:effectLst/>
                <a:uLnTx/>
                <a:uFillTx/>
                <a:latin typeface="Helvetica"/>
                <a:cs typeface="Helvetica" panose="020B0604020202020204" pitchFamily="34" charset="0"/>
              </a:defRPr>
            </a:lvl1p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Rural / suburban</a:t>
            </a:r>
          </a:p>
        </p:txBody>
      </p:sp>
      <p:sp>
        <p:nvSpPr>
          <p:cNvPr id="26" name="TextBox 25">
            <a:extLst>
              <a:ext uri="{FF2B5EF4-FFF2-40B4-BE49-F238E27FC236}">
                <a16:creationId xmlns:a16="http://schemas.microsoft.com/office/drawing/2014/main" id="{E99287DA-4C0F-45B9-7C42-C735886DC06C}"/>
              </a:ext>
            </a:extLst>
          </p:cNvPr>
          <p:cNvSpPr txBox="1"/>
          <p:nvPr/>
        </p:nvSpPr>
        <p:spPr>
          <a:xfrm>
            <a:off x="7818911" y="4367823"/>
            <a:ext cx="1998402" cy="338413"/>
          </a:xfrm>
          <a:prstGeom prst="rect">
            <a:avLst/>
          </a:prstGeom>
          <a:noFill/>
        </p:spPr>
        <p:txBody>
          <a:bodyPr wrap="square" lIns="121781" tIns="60890" rIns="121781" bIns="60890" rtlCol="0">
            <a:spAutoFit/>
          </a:bodyPr>
          <a:lstStyle>
            <a:defPPr>
              <a:defRPr lang="en-US"/>
            </a:defPPr>
            <a:lvl1pPr marR="0" lvl="0" indent="0" algn="ctr" defTabSz="1217548" fontAlgn="auto">
              <a:lnSpc>
                <a:spcPct val="100000"/>
              </a:lnSpc>
              <a:spcBef>
                <a:spcPts val="0"/>
              </a:spcBef>
              <a:spcAft>
                <a:spcPts val="0"/>
              </a:spcAft>
              <a:buClrTx/>
              <a:buSzTx/>
              <a:buFontTx/>
              <a:buNone/>
              <a:tabLst/>
              <a:defRPr kumimoji="0" sz="1400" b="0" i="1" u="none" strike="noStrike" cap="none" spc="0" normalizeH="0" baseline="0">
                <a:ln>
                  <a:noFill/>
                </a:ln>
                <a:effectLst/>
                <a:uLnTx/>
                <a:uFillTx/>
                <a:latin typeface="Helvetica"/>
                <a:cs typeface="Helvetica" panose="020B0604020202020204" pitchFamily="34" charset="0"/>
              </a:defRPr>
            </a:lvl1p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At least weekly</a:t>
            </a:r>
          </a:p>
        </p:txBody>
      </p:sp>
      <p:graphicFrame>
        <p:nvGraphicFramePr>
          <p:cNvPr id="27" name="Chart 26">
            <a:extLst>
              <a:ext uri="{FF2B5EF4-FFF2-40B4-BE49-F238E27FC236}">
                <a16:creationId xmlns:a16="http://schemas.microsoft.com/office/drawing/2014/main" id="{CEF7ADB1-3CA4-7378-EDF5-AA67DD9FD736}"/>
              </a:ext>
            </a:extLst>
          </p:cNvPr>
          <p:cNvGraphicFramePr/>
          <p:nvPr>
            <p:extLst>
              <p:ext uri="{D42A27DB-BD31-4B8C-83A1-F6EECF244321}">
                <p14:modId xmlns:p14="http://schemas.microsoft.com/office/powerpoint/2010/main" val="1435051178"/>
              </p:ext>
            </p:extLst>
          </p:nvPr>
        </p:nvGraphicFramePr>
        <p:xfrm>
          <a:off x="235398" y="1667916"/>
          <a:ext cx="4332202" cy="1918330"/>
        </p:xfrm>
        <a:graphic>
          <a:graphicData uri="http://schemas.openxmlformats.org/drawingml/2006/chart">
            <c:chart xmlns:c="http://schemas.openxmlformats.org/drawingml/2006/chart" xmlns:r="http://schemas.openxmlformats.org/officeDocument/2006/relationships" r:id="rId11"/>
          </a:graphicData>
        </a:graphic>
      </p:graphicFrame>
      <p:sp>
        <p:nvSpPr>
          <p:cNvPr id="28" name="TextBox 27">
            <a:extLst>
              <a:ext uri="{FF2B5EF4-FFF2-40B4-BE49-F238E27FC236}">
                <a16:creationId xmlns:a16="http://schemas.microsoft.com/office/drawing/2014/main" id="{89B7C819-22D2-39FE-D042-A89BF2200F7E}"/>
              </a:ext>
            </a:extLst>
          </p:cNvPr>
          <p:cNvSpPr txBox="1"/>
          <p:nvPr/>
        </p:nvSpPr>
        <p:spPr>
          <a:xfrm>
            <a:off x="793606" y="1626232"/>
            <a:ext cx="2881028" cy="338413"/>
          </a:xfrm>
          <a:prstGeom prst="rect">
            <a:avLst/>
          </a:prstGeom>
          <a:noFill/>
        </p:spPr>
        <p:txBody>
          <a:bodyPr wrap="square" lIns="121781" tIns="60890" rIns="121781" bIns="60890" rtlCol="0" anchor="t">
            <a:spAutoFit/>
          </a:bodyPr>
          <a:lstStyle>
            <a:defPPr>
              <a:defRPr lang="en-US"/>
            </a:defPPr>
            <a:lvl1pPr marR="0" lvl="0" indent="0" algn="ctr" defTabSz="1217548" fontAlgn="auto">
              <a:lnSpc>
                <a:spcPct val="100000"/>
              </a:lnSpc>
              <a:spcBef>
                <a:spcPts val="0"/>
              </a:spcBef>
              <a:spcAft>
                <a:spcPts val="0"/>
              </a:spcAft>
              <a:buClrTx/>
              <a:buSzTx/>
              <a:buFontTx/>
              <a:buNone/>
              <a:tabLst/>
              <a:defRPr kumimoji="0" sz="1400" b="0" i="1" u="none" strike="noStrike" cap="none" spc="0" normalizeH="0" baseline="0">
                <a:ln>
                  <a:noFill/>
                </a:ln>
                <a:effectLst/>
                <a:uLnTx/>
                <a:uFillTx/>
                <a:latin typeface="Helvetica"/>
                <a:cs typeface="Helvetica" panose="020B0604020202020204" pitchFamily="34" charset="0"/>
              </a:defRPr>
            </a:lvl1p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sng" strike="noStrike" kern="1200" cap="none" spc="0" normalizeH="0" baseline="0" noProof="0" dirty="0">
                <a:ln>
                  <a:noFill/>
                </a:ln>
                <a:solidFill>
                  <a:srgbClr val="FFFFFF"/>
                </a:solidFill>
                <a:effectLst/>
                <a:uLnTx/>
                <a:uFillTx/>
                <a:latin typeface="HK Grotesk Light"/>
                <a:ea typeface="+mn-ea"/>
                <a:cs typeface="Helvetica"/>
              </a:rPr>
              <a:t>Age groups</a:t>
            </a:r>
          </a:p>
        </p:txBody>
      </p:sp>
      <p:sp>
        <p:nvSpPr>
          <p:cNvPr id="29" name="Rectangle 28">
            <a:extLst>
              <a:ext uri="{FF2B5EF4-FFF2-40B4-BE49-F238E27FC236}">
                <a16:creationId xmlns:a16="http://schemas.microsoft.com/office/drawing/2014/main" id="{6CF75E12-B248-C2E2-4B77-AF41B90AAFBC}"/>
              </a:ext>
            </a:extLst>
          </p:cNvPr>
          <p:cNvSpPr/>
          <p:nvPr/>
        </p:nvSpPr>
        <p:spPr>
          <a:xfrm>
            <a:off x="1474363" y="6426617"/>
            <a:ext cx="71475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solidFill>
                <a:effectLst/>
                <a:uLnTx/>
                <a:uFillTx/>
                <a:latin typeface="HK Grotesk Light"/>
                <a:ea typeface="+mn-ea"/>
                <a:cs typeface="+mn-cs"/>
              </a:rPr>
              <a:t>CGA </a:t>
            </a:r>
            <a:r>
              <a:rPr lang="en-GB" sz="1000" i="1" dirty="0">
                <a:solidFill>
                  <a:srgbClr val="FFFFFF"/>
                </a:solidFill>
                <a:latin typeface="HK Grotesk Light"/>
              </a:rPr>
              <a:t>MONTHLY ON PREMISE CONSUMER PULSE REPORT JUNE 2024  </a:t>
            </a:r>
            <a:r>
              <a:rPr lang="en-US" sz="1000" i="1" dirty="0">
                <a:solidFill>
                  <a:srgbClr val="FFFFFF"/>
                </a:solidFill>
                <a:latin typeface="HK Grotesk Light"/>
              </a:rPr>
              <a:t>– SAMPLE: 185, 327 </a:t>
            </a:r>
          </a:p>
        </p:txBody>
      </p:sp>
      <p:sp>
        <p:nvSpPr>
          <p:cNvPr id="30" name="TextBox 29">
            <a:extLst>
              <a:ext uri="{FF2B5EF4-FFF2-40B4-BE49-F238E27FC236}">
                <a16:creationId xmlns:a16="http://schemas.microsoft.com/office/drawing/2014/main" id="{3C84F835-68B7-266E-85B9-41FB18C84DEE}"/>
              </a:ext>
            </a:extLst>
          </p:cNvPr>
          <p:cNvSpPr txBox="1"/>
          <p:nvPr/>
        </p:nvSpPr>
        <p:spPr>
          <a:xfrm>
            <a:off x="478564" y="128187"/>
            <a:ext cx="112206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HK Grotesk"/>
                <a:ea typeface="+mn-ea"/>
                <a:cs typeface="+mn-cs"/>
              </a:rPr>
              <a:t>Those visiting the on premise more frequently than usual are typically younger, more likely to be located within the city / town centre and with a </a:t>
            </a:r>
            <a:r>
              <a:rPr lang="en-GB" sz="2000" b="1" dirty="0">
                <a:solidFill>
                  <a:srgbClr val="FFFFFF"/>
                </a:solidFill>
                <a:latin typeface="HK Grotesk"/>
              </a:rPr>
              <a:t>higher</a:t>
            </a:r>
            <a:r>
              <a:rPr kumimoji="0" lang="en-GB" sz="2000" b="1" i="0" u="none" strike="noStrike" kern="1200" cap="none" spc="0" normalizeH="0" baseline="0" noProof="0" dirty="0">
                <a:ln>
                  <a:noFill/>
                </a:ln>
                <a:solidFill>
                  <a:srgbClr val="FFFFFF"/>
                </a:solidFill>
                <a:effectLst/>
                <a:uLnTx/>
                <a:uFillTx/>
                <a:latin typeface="HK Grotesk"/>
                <a:ea typeface="+mn-ea"/>
                <a:cs typeface="+mn-cs"/>
              </a:rPr>
              <a:t> average household income than those who are visiting less often</a:t>
            </a:r>
            <a:r>
              <a:rPr kumimoji="0" lang="en-GB" sz="2000" b="1" i="0" u="none" strike="noStrike" kern="1200" cap="none" spc="0" normalizeH="0" baseline="0" noProof="0" dirty="0">
                <a:ln>
                  <a:noFill/>
                </a:ln>
                <a:solidFill>
                  <a:srgbClr val="414041"/>
                </a:solidFill>
                <a:effectLst/>
                <a:uLnTx/>
                <a:uFillTx/>
                <a:latin typeface="HK Grotesk"/>
                <a:ea typeface="+mn-ea"/>
                <a:cs typeface="+mn-cs"/>
              </a:rPr>
              <a:t> </a:t>
            </a:r>
          </a:p>
        </p:txBody>
      </p:sp>
      <p:sp>
        <p:nvSpPr>
          <p:cNvPr id="2" name="Slide Number Placeholder 1">
            <a:extLst>
              <a:ext uri="{FF2B5EF4-FFF2-40B4-BE49-F238E27FC236}">
                <a16:creationId xmlns:a16="http://schemas.microsoft.com/office/drawing/2014/main" id="{B864AD15-AAB6-B941-2D9C-B314DB081B4B}"/>
              </a:ext>
            </a:extLst>
          </p:cNvPr>
          <p:cNvSpPr>
            <a:spLocks noGrp="1"/>
          </p:cNvSpPr>
          <p:nvPr>
            <p:ph type="sldNum" sz="quarter" idx="4"/>
          </p:nvPr>
        </p:nvSpPr>
        <p:spPr/>
        <p:txBody>
          <a:bodyPr/>
          <a:lstStyle/>
          <a:p>
            <a:fld id="{403EF4E2-7A7A-0548-85F1-5479B7C9E1B2}" type="slidenum">
              <a:rPr lang="en-US" smtClean="0"/>
              <a:pPr/>
              <a:t>10</a:t>
            </a:fld>
            <a:endParaRPr lang="en-US"/>
          </a:p>
        </p:txBody>
      </p:sp>
      <p:sp>
        <p:nvSpPr>
          <p:cNvPr id="4" name="TextBox 3">
            <a:extLst>
              <a:ext uri="{FF2B5EF4-FFF2-40B4-BE49-F238E27FC236}">
                <a16:creationId xmlns:a16="http://schemas.microsoft.com/office/drawing/2014/main" id="{051CDC83-13E9-FA08-2E11-671E103BCFE3}"/>
              </a:ext>
            </a:extLst>
          </p:cNvPr>
          <p:cNvSpPr txBox="1"/>
          <p:nvPr/>
        </p:nvSpPr>
        <p:spPr>
          <a:xfrm>
            <a:off x="7818911" y="5197094"/>
            <a:ext cx="1856874" cy="307777"/>
          </a:xfrm>
          <a:prstGeom prst="rect">
            <a:avLst/>
          </a:prstGeom>
          <a:noFill/>
        </p:spPr>
        <p:txBody>
          <a:bodyPr wrap="square">
            <a:spAutoFit/>
          </a:body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At least monthly</a:t>
            </a:r>
          </a:p>
        </p:txBody>
      </p:sp>
      <p:graphicFrame>
        <p:nvGraphicFramePr>
          <p:cNvPr id="7" name="Table 6">
            <a:extLst>
              <a:ext uri="{FF2B5EF4-FFF2-40B4-BE49-F238E27FC236}">
                <a16:creationId xmlns:a16="http://schemas.microsoft.com/office/drawing/2014/main" id="{CEF539F8-1728-D33D-0379-304972A46E2F}"/>
              </a:ext>
            </a:extLst>
          </p:cNvPr>
          <p:cNvGraphicFramePr>
            <a:graphicFrameLocks noGrp="1"/>
          </p:cNvGraphicFramePr>
          <p:nvPr>
            <p:extLst>
              <p:ext uri="{D42A27DB-BD31-4B8C-83A1-F6EECF244321}">
                <p14:modId xmlns:p14="http://schemas.microsoft.com/office/powerpoint/2010/main" val="3711371144"/>
              </p:ext>
            </p:extLst>
          </p:nvPr>
        </p:nvGraphicFramePr>
        <p:xfrm>
          <a:off x="9293957" y="5030942"/>
          <a:ext cx="2786208" cy="640080"/>
        </p:xfrm>
        <a:graphic>
          <a:graphicData uri="http://schemas.openxmlformats.org/drawingml/2006/table">
            <a:tbl>
              <a:tblPr firstRow="1" bandRow="1">
                <a:tableStyleId>{5C22544A-7EE6-4342-B048-85BDC9FD1C3A}</a:tableStyleId>
              </a:tblPr>
              <a:tblGrid>
                <a:gridCol w="2786208">
                  <a:extLst>
                    <a:ext uri="{9D8B030D-6E8A-4147-A177-3AD203B41FA5}">
                      <a16:colId xmlns:a16="http://schemas.microsoft.com/office/drawing/2014/main" val="4186773385"/>
                    </a:ext>
                  </a:extLst>
                </a:gridCol>
              </a:tblGrid>
              <a:tr h="429403">
                <a:tc>
                  <a:txBody>
                    <a:bodyPr/>
                    <a:lstStyle/>
                    <a:p>
                      <a:pPr marL="0" algn="ctr" rtl="0" eaLnBrk="1" latinLnBrk="0" hangingPunct="1"/>
                      <a:r>
                        <a:rPr lang="en-GB" sz="3600" b="1" kern="1200" dirty="0">
                          <a:solidFill>
                            <a:schemeClr val="accent4"/>
                          </a:solidFill>
                          <a:latin typeface="HK Grotesk ExtraBold"/>
                          <a:ea typeface="+mn-ea"/>
                          <a:cs typeface="+mn-cs"/>
                        </a:rPr>
                        <a:t>94%</a:t>
                      </a:r>
                      <a:r>
                        <a:rPr lang="en-GB" sz="3600" b="1" kern="1200" dirty="0">
                          <a:solidFill>
                            <a:schemeClr val="accent3"/>
                          </a:solidFill>
                          <a:latin typeface="HK Grotesk ExtraBold"/>
                          <a:ea typeface="+mn-ea"/>
                          <a:cs typeface="+mn-cs"/>
                        </a:rPr>
                        <a:t>  </a:t>
                      </a:r>
                      <a:r>
                        <a:rPr lang="en-GB" sz="3600" b="1" kern="1200" dirty="0">
                          <a:solidFill>
                            <a:schemeClr val="accent5"/>
                          </a:solidFill>
                          <a:latin typeface="HK Grotesk ExtraBold"/>
                          <a:ea typeface="+mn-ea"/>
                          <a:cs typeface="+mn-cs"/>
                        </a:rPr>
                        <a:t>64%</a:t>
                      </a:r>
                    </a:p>
                  </a:txBody>
                  <a:tcPr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272526"/>
                  </a:ext>
                </a:extLst>
              </a:tr>
            </a:tbl>
          </a:graphicData>
        </a:graphic>
      </p:graphicFrame>
    </p:spTree>
    <p:extLst>
      <p:ext uri="{BB962C8B-B14F-4D97-AF65-F5344CB8AC3E}">
        <p14:creationId xmlns:p14="http://schemas.microsoft.com/office/powerpoint/2010/main" val="2472491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4331F63-5E5C-7F53-49D0-1BAED2D9F80A}"/>
              </a:ext>
            </a:extLst>
          </p:cNvPr>
          <p:cNvGrpSpPr/>
          <p:nvPr/>
        </p:nvGrpSpPr>
        <p:grpSpPr>
          <a:xfrm>
            <a:off x="973675" y="446567"/>
            <a:ext cx="4800600" cy="5465132"/>
            <a:chOff x="707858" y="446567"/>
            <a:chExt cx="4800600" cy="5465132"/>
          </a:xfrm>
        </p:grpSpPr>
        <p:sp>
          <p:nvSpPr>
            <p:cNvPr id="5" name="Rectangle 4">
              <a:extLst>
                <a:ext uri="{FF2B5EF4-FFF2-40B4-BE49-F238E27FC236}">
                  <a16:creationId xmlns:a16="http://schemas.microsoft.com/office/drawing/2014/main" id="{974E4C11-0363-4B6A-F8B9-D56CFA02F00A}"/>
                </a:ext>
              </a:extLst>
            </p:cNvPr>
            <p:cNvSpPr/>
            <p:nvPr/>
          </p:nvSpPr>
          <p:spPr>
            <a:xfrm>
              <a:off x="707858" y="446567"/>
              <a:ext cx="4496896" cy="5322345"/>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0C2E2A7-4585-A17E-D6FB-501BFE40EFE6}"/>
                </a:ext>
              </a:extLst>
            </p:cNvPr>
            <p:cNvSpPr/>
            <p:nvPr/>
          </p:nvSpPr>
          <p:spPr>
            <a:xfrm>
              <a:off x="859162" y="589354"/>
              <a:ext cx="4496896" cy="532234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2">
              <a:extLst>
                <a:ext uri="{FF2B5EF4-FFF2-40B4-BE49-F238E27FC236}">
                  <a16:creationId xmlns:a16="http://schemas.microsoft.com/office/drawing/2014/main" id="{E9ED1088-6537-5F85-8FC9-C412A9F904AD}"/>
                </a:ext>
              </a:extLst>
            </p:cNvPr>
            <p:cNvSpPr txBox="1">
              <a:spLocks/>
            </p:cNvSpPr>
            <p:nvPr/>
          </p:nvSpPr>
          <p:spPr>
            <a:xfrm>
              <a:off x="707858" y="1089088"/>
              <a:ext cx="4648200" cy="204311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8000" kern="1200" dirty="0">
                  <a:solidFill>
                    <a:schemeClr val="bg1"/>
                  </a:solidFill>
                  <a:latin typeface="HK Grotesk ExtraBold" pitchFamily="50" charset="0"/>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1500" b="1" i="0" u="none" strike="noStrike" kern="1200" cap="none" spc="0" normalizeH="0" baseline="0" noProof="0" dirty="0">
                  <a:ln>
                    <a:noFill/>
                  </a:ln>
                  <a:solidFill>
                    <a:srgbClr val="FFFFFF"/>
                  </a:solidFill>
                  <a:effectLst/>
                  <a:uLnTx/>
                  <a:uFillTx/>
                  <a:latin typeface="HK Grotesk ExtraBold" pitchFamily="50" charset="0"/>
                  <a:ea typeface="+mn-ea"/>
                  <a:cs typeface="+mn-cs"/>
                </a:rPr>
                <a:t>43%</a:t>
              </a:r>
            </a:p>
          </p:txBody>
        </p:sp>
        <p:sp>
          <p:nvSpPr>
            <p:cNvPr id="14" name="Text Placeholder 3">
              <a:extLst>
                <a:ext uri="{FF2B5EF4-FFF2-40B4-BE49-F238E27FC236}">
                  <a16:creationId xmlns:a16="http://schemas.microsoft.com/office/drawing/2014/main" id="{8F7DBC94-250E-CD88-C1DB-BF4800825D2A}"/>
                </a:ext>
              </a:extLst>
            </p:cNvPr>
            <p:cNvSpPr txBox="1">
              <a:spLocks/>
            </p:cNvSpPr>
            <p:nvPr/>
          </p:nvSpPr>
          <p:spPr>
            <a:xfrm>
              <a:off x="860258" y="3592347"/>
              <a:ext cx="4648200" cy="83820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3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FFFFFF"/>
                  </a:solidFill>
                  <a:effectLst/>
                  <a:uLnTx/>
                  <a:uFillTx/>
                  <a:latin typeface="HK Grotesk Light"/>
                  <a:ea typeface="+mn-ea"/>
                  <a:cs typeface="+mn-cs"/>
                </a:rPr>
                <a:t>Of Gen Z are going out more often</a:t>
              </a:r>
              <a:r>
                <a:rPr kumimoji="0" lang="en-GB" sz="3200" b="1" i="0" u="none" strike="noStrike" kern="1200" cap="none" spc="0" normalizeH="0" baseline="0" noProof="0" dirty="0">
                  <a:ln>
                    <a:noFill/>
                  </a:ln>
                  <a:solidFill>
                    <a:srgbClr val="FFFFFF"/>
                  </a:solidFill>
                  <a:effectLst/>
                  <a:uLnTx/>
                  <a:uFillTx/>
                  <a:latin typeface="HK Grotesk Light"/>
                  <a:ea typeface="+mn-ea"/>
                  <a:cs typeface="+mn-cs"/>
                </a:rPr>
                <a:t> this </a:t>
              </a:r>
              <a:r>
                <a:rPr kumimoji="0" lang="en-GB" sz="3200" b="0" i="0" u="none" strike="noStrike" kern="1200" cap="none" spc="0" normalizeH="0" baseline="0" noProof="0" dirty="0">
                  <a:ln>
                    <a:noFill/>
                  </a:ln>
                  <a:solidFill>
                    <a:srgbClr val="FFFFFF"/>
                  </a:solidFill>
                  <a:effectLst/>
                  <a:uLnTx/>
                  <a:uFillTx/>
                  <a:latin typeface="HK Grotesk Light"/>
                  <a:ea typeface="+mn-ea"/>
                  <a:cs typeface="+mn-cs"/>
                </a:rPr>
                <a:t>month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FFFFFF"/>
                </a:solidFill>
                <a:effectLst/>
                <a:uLnTx/>
                <a:uFillTx/>
                <a:latin typeface="HK Grotesk Ligh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1" dirty="0">
                  <a:solidFill>
                    <a:srgbClr val="28A072"/>
                  </a:solidFill>
                  <a:latin typeface="HK Grotesk Light"/>
                </a:rPr>
                <a:t>+24</a:t>
              </a:r>
              <a:r>
                <a:rPr kumimoji="0" lang="en-GB" sz="3200" b="1" i="0" u="none" strike="noStrike" kern="1200" cap="none" spc="0" normalizeH="0" baseline="0" noProof="0" dirty="0">
                  <a:ln>
                    <a:noFill/>
                  </a:ln>
                  <a:solidFill>
                    <a:srgbClr val="28A072"/>
                  </a:solidFill>
                  <a:effectLst/>
                  <a:uLnTx/>
                  <a:uFillTx/>
                  <a:latin typeface="HK Grotesk Light"/>
                  <a:ea typeface="+mn-ea"/>
                  <a:cs typeface="+mn-cs"/>
                </a:rPr>
                <a:t>pp </a:t>
              </a:r>
              <a:r>
                <a:rPr kumimoji="0" lang="en-GB" sz="3200" b="0" i="0" u="none" strike="noStrike" kern="1200" cap="none" spc="0" normalizeH="0" baseline="0" noProof="0" dirty="0">
                  <a:ln>
                    <a:noFill/>
                  </a:ln>
                  <a:solidFill>
                    <a:srgbClr val="FFFFFF"/>
                  </a:solidFill>
                  <a:effectLst/>
                  <a:uLnTx/>
                  <a:uFillTx/>
                  <a:latin typeface="HK Grotesk Light"/>
                  <a:ea typeface="+mn-ea"/>
                  <a:cs typeface="+mn-cs"/>
                </a:rPr>
                <a:t>vs average consumer</a:t>
              </a:r>
            </a:p>
          </p:txBody>
        </p:sp>
      </p:grpSp>
      <p:grpSp>
        <p:nvGrpSpPr>
          <p:cNvPr id="11" name="Group 10">
            <a:extLst>
              <a:ext uri="{FF2B5EF4-FFF2-40B4-BE49-F238E27FC236}">
                <a16:creationId xmlns:a16="http://schemas.microsoft.com/office/drawing/2014/main" id="{DBFA8FCD-B273-299E-C3CC-2D1A04E8C655}"/>
              </a:ext>
            </a:extLst>
          </p:cNvPr>
          <p:cNvGrpSpPr/>
          <p:nvPr/>
        </p:nvGrpSpPr>
        <p:grpSpPr>
          <a:xfrm>
            <a:off x="6425913" y="444281"/>
            <a:ext cx="4703648" cy="5465132"/>
            <a:chOff x="6160096" y="444281"/>
            <a:chExt cx="4703648" cy="5465132"/>
          </a:xfrm>
        </p:grpSpPr>
        <p:sp>
          <p:nvSpPr>
            <p:cNvPr id="9" name="Rectangle 8">
              <a:extLst>
                <a:ext uri="{FF2B5EF4-FFF2-40B4-BE49-F238E27FC236}">
                  <a16:creationId xmlns:a16="http://schemas.microsoft.com/office/drawing/2014/main" id="{DAFE5887-DFBB-4041-5AB4-E5EE71BA5113}"/>
                </a:ext>
              </a:extLst>
            </p:cNvPr>
            <p:cNvSpPr/>
            <p:nvPr/>
          </p:nvSpPr>
          <p:spPr>
            <a:xfrm>
              <a:off x="6160096" y="444281"/>
              <a:ext cx="4496896" cy="532234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4A81360-A2E3-87D9-9466-B557437D04E3}"/>
                </a:ext>
              </a:extLst>
            </p:cNvPr>
            <p:cNvSpPr/>
            <p:nvPr/>
          </p:nvSpPr>
          <p:spPr>
            <a:xfrm>
              <a:off x="6311400" y="587068"/>
              <a:ext cx="4496896" cy="5322345"/>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2">
              <a:extLst>
                <a:ext uri="{FF2B5EF4-FFF2-40B4-BE49-F238E27FC236}">
                  <a16:creationId xmlns:a16="http://schemas.microsoft.com/office/drawing/2014/main" id="{1905D26C-B31C-8AD0-4DEE-958E956C3C94}"/>
                </a:ext>
              </a:extLst>
            </p:cNvPr>
            <p:cNvSpPr txBox="1">
              <a:spLocks/>
            </p:cNvSpPr>
            <p:nvPr/>
          </p:nvSpPr>
          <p:spPr>
            <a:xfrm>
              <a:off x="6215544" y="908329"/>
              <a:ext cx="4648200" cy="204311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8000" kern="1200" dirty="0">
                  <a:solidFill>
                    <a:schemeClr val="bg1"/>
                  </a:solidFill>
                  <a:latin typeface="HK Grotesk ExtraBold" pitchFamily="50" charset="0"/>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1500" b="1" dirty="0">
                  <a:solidFill>
                    <a:srgbClr val="FFFFFF"/>
                  </a:solidFill>
                </a:rPr>
                <a:t>34</a:t>
              </a:r>
              <a:r>
                <a:rPr kumimoji="0" lang="en-GB" sz="11500" b="1" i="0" u="none" strike="noStrike" kern="1200" cap="none" spc="0" normalizeH="0" baseline="0" noProof="0" dirty="0">
                  <a:ln>
                    <a:noFill/>
                  </a:ln>
                  <a:solidFill>
                    <a:srgbClr val="FFFFFF"/>
                  </a:solidFill>
                  <a:effectLst/>
                  <a:uLnTx/>
                  <a:uFillTx/>
                  <a:latin typeface="HK Grotesk ExtraBold" pitchFamily="50" charset="0"/>
                  <a:ea typeface="+mn-ea"/>
                  <a:cs typeface="+mn-cs"/>
                </a:rPr>
                <a:t>%</a:t>
              </a:r>
            </a:p>
          </p:txBody>
        </p:sp>
        <p:sp>
          <p:nvSpPr>
            <p:cNvPr id="16" name="Text Placeholder 3">
              <a:extLst>
                <a:ext uri="{FF2B5EF4-FFF2-40B4-BE49-F238E27FC236}">
                  <a16:creationId xmlns:a16="http://schemas.microsoft.com/office/drawing/2014/main" id="{6C206664-207D-C68E-CE17-5696558D27B0}"/>
                </a:ext>
              </a:extLst>
            </p:cNvPr>
            <p:cNvSpPr txBox="1">
              <a:spLocks/>
            </p:cNvSpPr>
            <p:nvPr/>
          </p:nvSpPr>
          <p:spPr>
            <a:xfrm>
              <a:off x="6215544" y="4145305"/>
              <a:ext cx="4648200" cy="83820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3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FFFFFF"/>
                  </a:solidFill>
                  <a:latin typeface="HK Grotesk Light"/>
                </a:rPr>
                <a:t>Of Gen Z are spending more overall on eating and drinking out this month</a:t>
              </a:r>
            </a:p>
            <a:p>
              <a:r>
                <a:rPr lang="en-GB" b="1" dirty="0">
                  <a:solidFill>
                    <a:srgbClr val="28A072"/>
                  </a:solidFill>
                  <a:latin typeface="HK Grotesk Light"/>
                </a:rPr>
                <a:t>+4pp </a:t>
              </a:r>
              <a:r>
                <a:rPr lang="en-GB" dirty="0">
                  <a:solidFill>
                    <a:srgbClr val="FFFFFF"/>
                  </a:solidFill>
                  <a:latin typeface="HK Grotesk Light"/>
                </a:rPr>
                <a:t>vs average consumer </a:t>
              </a:r>
            </a:p>
            <a:p>
              <a:endParaRPr lang="en-GB" dirty="0">
                <a:solidFill>
                  <a:srgbClr val="FFFFFF"/>
                </a:solidFill>
                <a:latin typeface="HK Grotesk Light"/>
              </a:endParaRPr>
            </a:p>
            <a:p>
              <a:endParaRPr lang="en-GB" dirty="0">
                <a:solidFill>
                  <a:srgbClr val="FFFFFF"/>
                </a:solidFill>
                <a:latin typeface="HK Grotesk Light"/>
              </a:endParaRPr>
            </a:p>
          </p:txBody>
        </p:sp>
      </p:grpSp>
      <p:sp>
        <p:nvSpPr>
          <p:cNvPr id="17" name="Rectangle 16">
            <a:extLst>
              <a:ext uri="{FF2B5EF4-FFF2-40B4-BE49-F238E27FC236}">
                <a16:creationId xmlns:a16="http://schemas.microsoft.com/office/drawing/2014/main" id="{47D01699-3918-8156-9B3E-740F76B903CF}"/>
              </a:ext>
            </a:extLst>
          </p:cNvPr>
          <p:cNvSpPr/>
          <p:nvPr/>
        </p:nvSpPr>
        <p:spPr>
          <a:xfrm>
            <a:off x="1410518" y="6390711"/>
            <a:ext cx="7147560" cy="246221"/>
          </a:xfrm>
          <a:prstGeom prst="rect">
            <a:avLst/>
          </a:prstGeom>
        </p:spPr>
        <p:txBody>
          <a:bodyPr wrap="square">
            <a:spAutoFit/>
          </a:bodyPr>
          <a:lstStyle/>
          <a:p>
            <a:pPr>
              <a:defRPr/>
            </a:pPr>
            <a:r>
              <a:rPr lang="en-US" sz="1000" i="1" dirty="0">
                <a:solidFill>
                  <a:srgbClr val="FFFFFF"/>
                </a:solidFill>
                <a:latin typeface="HK Grotesk Light"/>
              </a:rPr>
              <a:t>SOURCE: </a:t>
            </a:r>
            <a:r>
              <a:rPr lang="en-GB" sz="1000" i="1" dirty="0">
                <a:solidFill>
                  <a:srgbClr val="FFFFFF"/>
                </a:solidFill>
                <a:latin typeface="HK Grotesk Light"/>
              </a:rPr>
              <a:t>CGA MONTHLY ON PREMISE CONSUMER PULSE REPORT JUNE 2024  </a:t>
            </a:r>
            <a:r>
              <a:rPr lang="en-US" sz="1000" i="1" dirty="0">
                <a:solidFill>
                  <a:srgbClr val="FFFFFF"/>
                </a:solidFill>
                <a:latin typeface="HK Grotesk Light"/>
              </a:rPr>
              <a:t>– SAMPLE: 154, 294</a:t>
            </a:r>
          </a:p>
        </p:txBody>
      </p:sp>
      <p:sp>
        <p:nvSpPr>
          <p:cNvPr id="18" name="Slide Number Placeholder 17">
            <a:extLst>
              <a:ext uri="{FF2B5EF4-FFF2-40B4-BE49-F238E27FC236}">
                <a16:creationId xmlns:a16="http://schemas.microsoft.com/office/drawing/2014/main" id="{2D3FB97F-62EE-C19A-99AF-9D9012BACBE3}"/>
              </a:ext>
            </a:extLst>
          </p:cNvPr>
          <p:cNvSpPr>
            <a:spLocks noGrp="1"/>
          </p:cNvSpPr>
          <p:nvPr>
            <p:ph type="sldNum" sz="quarter" idx="4"/>
          </p:nvPr>
        </p:nvSpPr>
        <p:spPr/>
        <p:txBody>
          <a:bodyPr/>
          <a:lstStyle/>
          <a:p>
            <a:fld id="{403EF4E2-7A7A-0548-85F1-5479B7C9E1B2}" type="slidenum">
              <a:rPr lang="en-US" smtClean="0"/>
              <a:pPr/>
              <a:t>11</a:t>
            </a:fld>
            <a:endParaRPr lang="en-US"/>
          </a:p>
        </p:txBody>
      </p:sp>
    </p:spTree>
    <p:extLst>
      <p:ext uri="{BB962C8B-B14F-4D97-AF65-F5344CB8AC3E}">
        <p14:creationId xmlns:p14="http://schemas.microsoft.com/office/powerpoint/2010/main" val="3408861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FFAEB01D-506D-C4E1-7AD4-24EF70ECC5FB}"/>
              </a:ext>
            </a:extLst>
          </p:cNvPr>
          <p:cNvSpPr txBox="1">
            <a:spLocks/>
          </p:cNvSpPr>
          <p:nvPr/>
        </p:nvSpPr>
        <p:spPr>
          <a:xfrm>
            <a:off x="463859" y="455260"/>
            <a:ext cx="11264282" cy="838200"/>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414041"/>
                </a:solidFill>
                <a:effectLst/>
                <a:uLnTx/>
                <a:uFillTx/>
                <a:latin typeface="HK Grotesk SemiBold (Headings)"/>
              </a:rPr>
              <a:t>YOU HAVE SAID THAT YOU ARE CURRENTLY GOING OUT MORE FREQUENTLY THAN USUAL, WHY IS THIS?</a:t>
            </a:r>
          </a:p>
        </p:txBody>
      </p:sp>
      <p:graphicFrame>
        <p:nvGraphicFramePr>
          <p:cNvPr id="8" name="Chart 7">
            <a:extLst>
              <a:ext uri="{FF2B5EF4-FFF2-40B4-BE49-F238E27FC236}">
                <a16:creationId xmlns:a16="http://schemas.microsoft.com/office/drawing/2014/main" id="{0658C8B0-2D98-AF29-C770-48186720B592}"/>
              </a:ext>
            </a:extLst>
          </p:cNvPr>
          <p:cNvGraphicFramePr/>
          <p:nvPr>
            <p:extLst>
              <p:ext uri="{D42A27DB-BD31-4B8C-83A1-F6EECF244321}">
                <p14:modId xmlns:p14="http://schemas.microsoft.com/office/powerpoint/2010/main" val="577237656"/>
              </p:ext>
            </p:extLst>
          </p:nvPr>
        </p:nvGraphicFramePr>
        <p:xfrm>
          <a:off x="463859" y="1293460"/>
          <a:ext cx="11264281" cy="484101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6E0344E1-1C43-301F-10D4-68B61854E2FD}"/>
              </a:ext>
            </a:extLst>
          </p:cNvPr>
          <p:cNvSpPr/>
          <p:nvPr/>
        </p:nvSpPr>
        <p:spPr>
          <a:xfrm>
            <a:off x="1367664" y="6402740"/>
            <a:ext cx="7147560"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MAY  2024 </a:t>
            </a:r>
            <a:r>
              <a:rPr lang="en-US" sz="1000" i="1" dirty="0">
                <a:solidFill>
                  <a:srgbClr val="FFFFFF">
                    <a:lumMod val="50000"/>
                  </a:srgbClr>
                </a:solidFill>
                <a:latin typeface="HK Grotesk Light"/>
              </a:rPr>
              <a:t>– SAMPLE: 185-188</a:t>
            </a:r>
          </a:p>
        </p:txBody>
      </p:sp>
      <p:sp>
        <p:nvSpPr>
          <p:cNvPr id="10" name="Slide Number Placeholder 9">
            <a:extLst>
              <a:ext uri="{FF2B5EF4-FFF2-40B4-BE49-F238E27FC236}">
                <a16:creationId xmlns:a16="http://schemas.microsoft.com/office/drawing/2014/main" id="{903F3A5D-7449-665D-0C8B-7119E62977DF}"/>
              </a:ext>
            </a:extLst>
          </p:cNvPr>
          <p:cNvSpPr>
            <a:spLocks noGrp="1"/>
          </p:cNvSpPr>
          <p:nvPr>
            <p:ph type="sldNum" sz="quarter" idx="4"/>
          </p:nvPr>
        </p:nvSpPr>
        <p:spPr/>
        <p:txBody>
          <a:bodyPr/>
          <a:lstStyle/>
          <a:p>
            <a:fld id="{403EF4E2-7A7A-0548-85F1-5479B7C9E1B2}" type="slidenum">
              <a:rPr lang="en-US" smtClean="0"/>
              <a:pPr/>
              <a:t>12</a:t>
            </a:fld>
            <a:endParaRPr lang="en-US"/>
          </a:p>
        </p:txBody>
      </p:sp>
    </p:spTree>
    <p:extLst>
      <p:ext uri="{BB962C8B-B14F-4D97-AF65-F5344CB8AC3E}">
        <p14:creationId xmlns:p14="http://schemas.microsoft.com/office/powerpoint/2010/main" val="149983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344E1-1C43-301F-10D4-68B61854E2FD}"/>
              </a:ext>
            </a:extLst>
          </p:cNvPr>
          <p:cNvSpPr/>
          <p:nvPr/>
        </p:nvSpPr>
        <p:spPr>
          <a:xfrm>
            <a:off x="1367664" y="6402740"/>
            <a:ext cx="7147560"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JUNE 2024 </a:t>
            </a:r>
            <a:r>
              <a:rPr lang="en-US" sz="1000" i="1" dirty="0">
                <a:solidFill>
                  <a:srgbClr val="FFFFFF">
                    <a:lumMod val="50000"/>
                  </a:srgbClr>
                </a:solidFill>
                <a:latin typeface="HK Grotesk Light"/>
              </a:rPr>
              <a:t>– SAMPLE: 327 </a:t>
            </a:r>
          </a:p>
        </p:txBody>
      </p:sp>
      <p:sp>
        <p:nvSpPr>
          <p:cNvPr id="15" name="Text Placeholder 1">
            <a:extLst>
              <a:ext uri="{FF2B5EF4-FFF2-40B4-BE49-F238E27FC236}">
                <a16:creationId xmlns:a16="http://schemas.microsoft.com/office/drawing/2014/main" id="{6174DE02-40B7-9580-84C1-9E00A6F1C255}"/>
              </a:ext>
            </a:extLst>
          </p:cNvPr>
          <p:cNvSpPr txBox="1">
            <a:spLocks/>
          </p:cNvSpPr>
          <p:nvPr/>
        </p:nvSpPr>
        <p:spPr>
          <a:xfrm>
            <a:off x="463859" y="280381"/>
            <a:ext cx="11264282" cy="838200"/>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414041"/>
                </a:solidFill>
                <a:effectLst/>
                <a:uLnTx/>
                <a:uFillTx/>
                <a:latin typeface="HK Grotesk SemiBold (Headings)"/>
              </a:rPr>
              <a:t>YOU SAID THAT YOU ARE CURRENTLY GOING OUT LESS FREQUENTLY THAN USUAL, WHY IS THIS?</a:t>
            </a:r>
          </a:p>
        </p:txBody>
      </p:sp>
      <p:graphicFrame>
        <p:nvGraphicFramePr>
          <p:cNvPr id="16" name="Chart 15">
            <a:extLst>
              <a:ext uri="{FF2B5EF4-FFF2-40B4-BE49-F238E27FC236}">
                <a16:creationId xmlns:a16="http://schemas.microsoft.com/office/drawing/2014/main" id="{5662DA0C-2442-F89D-29F7-C14FFA6A95A5}"/>
              </a:ext>
            </a:extLst>
          </p:cNvPr>
          <p:cNvGraphicFramePr/>
          <p:nvPr>
            <p:extLst>
              <p:ext uri="{D42A27DB-BD31-4B8C-83A1-F6EECF244321}">
                <p14:modId xmlns:p14="http://schemas.microsoft.com/office/powerpoint/2010/main" val="4012430375"/>
              </p:ext>
            </p:extLst>
          </p:nvPr>
        </p:nvGraphicFramePr>
        <p:xfrm>
          <a:off x="745987" y="1323275"/>
          <a:ext cx="11157456" cy="4846874"/>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1">
            <a:extLst>
              <a:ext uri="{FF2B5EF4-FFF2-40B4-BE49-F238E27FC236}">
                <a16:creationId xmlns:a16="http://schemas.microsoft.com/office/drawing/2014/main" id="{FBC71254-CCE9-5CB1-A575-F03C7359099F}"/>
              </a:ext>
            </a:extLst>
          </p:cNvPr>
          <p:cNvSpPr txBox="1"/>
          <p:nvPr/>
        </p:nvSpPr>
        <p:spPr>
          <a:xfrm>
            <a:off x="7619736" y="3538267"/>
            <a:ext cx="650923"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3"/>
                </a:solidFill>
              </a:rPr>
              <a:t>=0pp</a:t>
            </a:r>
          </a:p>
        </p:txBody>
      </p:sp>
      <p:sp>
        <p:nvSpPr>
          <p:cNvPr id="23" name="TextBox 1">
            <a:extLst>
              <a:ext uri="{FF2B5EF4-FFF2-40B4-BE49-F238E27FC236}">
                <a16:creationId xmlns:a16="http://schemas.microsoft.com/office/drawing/2014/main" id="{343A6C86-6C6A-E6E9-D138-6277A3BFBE09}"/>
              </a:ext>
            </a:extLst>
          </p:cNvPr>
          <p:cNvSpPr txBox="1"/>
          <p:nvPr/>
        </p:nvSpPr>
        <p:spPr>
          <a:xfrm>
            <a:off x="5782722" y="5632937"/>
            <a:ext cx="541993"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latin typeface="HK Grotesk Light"/>
              </a:rPr>
              <a:t>-1pp</a:t>
            </a:r>
          </a:p>
        </p:txBody>
      </p:sp>
      <p:sp>
        <p:nvSpPr>
          <p:cNvPr id="25" name="Slide Number Placeholder 24">
            <a:extLst>
              <a:ext uri="{FF2B5EF4-FFF2-40B4-BE49-F238E27FC236}">
                <a16:creationId xmlns:a16="http://schemas.microsoft.com/office/drawing/2014/main" id="{144CBC64-F793-AB20-4DD2-CF79BD6FCF23}"/>
              </a:ext>
            </a:extLst>
          </p:cNvPr>
          <p:cNvSpPr>
            <a:spLocks noGrp="1"/>
          </p:cNvSpPr>
          <p:nvPr>
            <p:ph type="sldNum" sz="quarter" idx="4"/>
          </p:nvPr>
        </p:nvSpPr>
        <p:spPr/>
        <p:txBody>
          <a:bodyPr/>
          <a:lstStyle/>
          <a:p>
            <a:fld id="{403EF4E2-7A7A-0548-85F1-5479B7C9E1B2}" type="slidenum">
              <a:rPr lang="en-US" smtClean="0"/>
              <a:pPr/>
              <a:t>13</a:t>
            </a:fld>
            <a:endParaRPr lang="en-US"/>
          </a:p>
        </p:txBody>
      </p:sp>
      <p:sp>
        <p:nvSpPr>
          <p:cNvPr id="3" name="TextBox 1">
            <a:extLst>
              <a:ext uri="{FF2B5EF4-FFF2-40B4-BE49-F238E27FC236}">
                <a16:creationId xmlns:a16="http://schemas.microsoft.com/office/drawing/2014/main" id="{2DF08E47-AABA-673E-23E9-A94850D36C38}"/>
              </a:ext>
            </a:extLst>
          </p:cNvPr>
          <p:cNvSpPr txBox="1"/>
          <p:nvPr/>
        </p:nvSpPr>
        <p:spPr>
          <a:xfrm>
            <a:off x="10177170" y="2477255"/>
            <a:ext cx="735558" cy="27041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3"/>
                </a:solidFill>
              </a:rPr>
              <a:t>=0</a:t>
            </a:r>
            <a:r>
              <a:rPr lang="en-GB" sz="1100" b="1" dirty="0">
                <a:solidFill>
                  <a:schemeClr val="accent3"/>
                </a:solidFill>
              </a:rPr>
              <a:t>pp</a:t>
            </a:r>
          </a:p>
        </p:txBody>
      </p:sp>
      <p:sp>
        <p:nvSpPr>
          <p:cNvPr id="4" name="TextBox 1">
            <a:extLst>
              <a:ext uri="{FF2B5EF4-FFF2-40B4-BE49-F238E27FC236}">
                <a16:creationId xmlns:a16="http://schemas.microsoft.com/office/drawing/2014/main" id="{4E418507-3C48-972F-E660-E83CB2E114DF}"/>
              </a:ext>
            </a:extLst>
          </p:cNvPr>
          <p:cNvSpPr txBox="1"/>
          <p:nvPr/>
        </p:nvSpPr>
        <p:spPr>
          <a:xfrm>
            <a:off x="10912728" y="1982496"/>
            <a:ext cx="616043" cy="26160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+2pp</a:t>
            </a:r>
          </a:p>
        </p:txBody>
      </p:sp>
      <p:sp>
        <p:nvSpPr>
          <p:cNvPr id="5" name="TextBox 1">
            <a:extLst>
              <a:ext uri="{FF2B5EF4-FFF2-40B4-BE49-F238E27FC236}">
                <a16:creationId xmlns:a16="http://schemas.microsoft.com/office/drawing/2014/main" id="{3C23997B-A035-ACF1-EA5A-0DC794A0F6D3}"/>
              </a:ext>
            </a:extLst>
          </p:cNvPr>
          <p:cNvSpPr txBox="1"/>
          <p:nvPr/>
        </p:nvSpPr>
        <p:spPr>
          <a:xfrm>
            <a:off x="8207202" y="3029560"/>
            <a:ext cx="616043" cy="26160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rPr>
              <a:t>-2pp</a:t>
            </a:r>
          </a:p>
        </p:txBody>
      </p:sp>
    </p:spTree>
    <p:extLst>
      <p:ext uri="{BB962C8B-B14F-4D97-AF65-F5344CB8AC3E}">
        <p14:creationId xmlns:p14="http://schemas.microsoft.com/office/powerpoint/2010/main" val="3853910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65CB23-553D-FF13-A39C-99B6F3E23360}"/>
              </a:ext>
            </a:extLst>
          </p:cNvPr>
          <p:cNvSpPr/>
          <p:nvPr/>
        </p:nvSpPr>
        <p:spPr>
          <a:xfrm>
            <a:off x="2169042" y="6374855"/>
            <a:ext cx="7147560"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JUNE 2024 </a:t>
            </a:r>
            <a:r>
              <a:rPr lang="en-US" sz="1000" i="1" dirty="0">
                <a:solidFill>
                  <a:srgbClr val="FFFFFF">
                    <a:lumMod val="50000"/>
                  </a:srgbClr>
                </a:solidFill>
                <a:latin typeface="HK Grotesk Light"/>
              </a:rPr>
              <a:t>– SAMPLE: 1000</a:t>
            </a:r>
          </a:p>
        </p:txBody>
      </p:sp>
      <p:sp>
        <p:nvSpPr>
          <p:cNvPr id="7" name="Text Placeholder 4">
            <a:extLst>
              <a:ext uri="{FF2B5EF4-FFF2-40B4-BE49-F238E27FC236}">
                <a16:creationId xmlns:a16="http://schemas.microsoft.com/office/drawing/2014/main" id="{6CE3B47C-DB20-99FC-CE6D-FFC6DD927341}"/>
              </a:ext>
            </a:extLst>
          </p:cNvPr>
          <p:cNvSpPr txBox="1">
            <a:spLocks/>
          </p:cNvSpPr>
          <p:nvPr/>
        </p:nvSpPr>
        <p:spPr>
          <a:xfrm>
            <a:off x="205483" y="401707"/>
            <a:ext cx="11610208" cy="838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32363A"/>
                </a:solidFill>
                <a:effectLst/>
                <a:uLnTx/>
                <a:uFillTx/>
                <a:latin typeface="HK Grotesk SemiBold (Headings)"/>
              </a:rPr>
              <a:t>HAVE YOU CHANGED YOUR BEHAVIOUR IN ANY OF THE FOLLOWING WAYS OVER THE PAST MONTH, COMPARED TO USUAL, IN BARS, RESTAURANTS AND SIMILAR VENUES?</a:t>
            </a:r>
            <a:endParaRPr kumimoji="0" lang="en-GB" sz="2400" b="1" i="0" u="none" strike="noStrike" kern="1200" cap="none" spc="0" normalizeH="0" baseline="0" noProof="0" dirty="0">
              <a:ln>
                <a:noFill/>
              </a:ln>
              <a:solidFill>
                <a:srgbClr val="414041"/>
              </a:solidFill>
              <a:effectLst/>
              <a:uLnTx/>
              <a:uFillTx/>
              <a:latin typeface="HK Grotesk SemiBold (Headings)"/>
            </a:endParaRPr>
          </a:p>
        </p:txBody>
      </p:sp>
      <p:graphicFrame>
        <p:nvGraphicFramePr>
          <p:cNvPr id="8" name="Chart 7">
            <a:extLst>
              <a:ext uri="{FF2B5EF4-FFF2-40B4-BE49-F238E27FC236}">
                <a16:creationId xmlns:a16="http://schemas.microsoft.com/office/drawing/2014/main" id="{49DE2A9E-36E7-4FE9-63EE-A1ACC0A73226}"/>
              </a:ext>
            </a:extLst>
          </p:cNvPr>
          <p:cNvGraphicFramePr/>
          <p:nvPr>
            <p:extLst>
              <p:ext uri="{D42A27DB-BD31-4B8C-83A1-F6EECF244321}">
                <p14:modId xmlns:p14="http://schemas.microsoft.com/office/powerpoint/2010/main" val="3381152316"/>
              </p:ext>
            </p:extLst>
          </p:nvPr>
        </p:nvGraphicFramePr>
        <p:xfrm>
          <a:off x="0" y="1323857"/>
          <a:ext cx="11001569" cy="47623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 2">
            <a:extLst>
              <a:ext uri="{FF2B5EF4-FFF2-40B4-BE49-F238E27FC236}">
                <a16:creationId xmlns:a16="http://schemas.microsoft.com/office/drawing/2014/main" id="{7D54BC48-44BE-BB85-B290-D4DEAF30F3C2}"/>
              </a:ext>
            </a:extLst>
          </p:cNvPr>
          <p:cNvGraphicFramePr>
            <a:graphicFrameLocks noGrp="1"/>
          </p:cNvGraphicFramePr>
          <p:nvPr>
            <p:extLst>
              <p:ext uri="{D42A27DB-BD31-4B8C-83A1-F6EECF244321}">
                <p14:modId xmlns:p14="http://schemas.microsoft.com/office/powerpoint/2010/main" val="1142253037"/>
              </p:ext>
            </p:extLst>
          </p:nvPr>
        </p:nvGraphicFramePr>
        <p:xfrm>
          <a:off x="10881960" y="1134141"/>
          <a:ext cx="1021483" cy="4176399"/>
        </p:xfrm>
        <a:graphic>
          <a:graphicData uri="http://schemas.openxmlformats.org/drawingml/2006/table">
            <a:tbl>
              <a:tblPr firstRow="1" bandRow="1"/>
              <a:tblGrid>
                <a:gridCol w="1021483">
                  <a:extLst>
                    <a:ext uri="{9D8B030D-6E8A-4147-A177-3AD203B41FA5}">
                      <a16:colId xmlns:a16="http://schemas.microsoft.com/office/drawing/2014/main" val="682044579"/>
                    </a:ext>
                  </a:extLst>
                </a:gridCol>
              </a:tblGrid>
              <a:tr h="743934">
                <a:tc>
                  <a:txBody>
                    <a:bodyPr/>
                    <a:lstStyle>
                      <a:lvl1pPr marL="0" algn="l" defTabSz="914400" rtl="0" eaLnBrk="1" latinLnBrk="0" hangingPunct="1">
                        <a:defRPr sz="1800" b="1" kern="1200">
                          <a:solidFill>
                            <a:schemeClr val="lt1"/>
                          </a:solidFill>
                          <a:latin typeface="HK Grotesk Light"/>
                        </a:defRPr>
                      </a:lvl1pPr>
                      <a:lvl2pPr marL="457200" algn="l" defTabSz="914400" rtl="0" eaLnBrk="1" latinLnBrk="0" hangingPunct="1">
                        <a:defRPr sz="1800" b="1" kern="1200">
                          <a:solidFill>
                            <a:schemeClr val="lt1"/>
                          </a:solidFill>
                          <a:latin typeface="HK Grotesk Light"/>
                        </a:defRPr>
                      </a:lvl2pPr>
                      <a:lvl3pPr marL="914400" algn="l" defTabSz="914400" rtl="0" eaLnBrk="1" latinLnBrk="0" hangingPunct="1">
                        <a:defRPr sz="1800" b="1" kern="1200">
                          <a:solidFill>
                            <a:schemeClr val="lt1"/>
                          </a:solidFill>
                          <a:latin typeface="HK Grotesk Light"/>
                        </a:defRPr>
                      </a:lvl3pPr>
                      <a:lvl4pPr marL="1371600" algn="l" defTabSz="914400" rtl="0" eaLnBrk="1" latinLnBrk="0" hangingPunct="1">
                        <a:defRPr sz="1800" b="1" kern="1200">
                          <a:solidFill>
                            <a:schemeClr val="lt1"/>
                          </a:solidFill>
                          <a:latin typeface="HK Grotesk Light"/>
                        </a:defRPr>
                      </a:lvl4pPr>
                      <a:lvl5pPr marL="1828800" algn="l" defTabSz="914400" rtl="0" eaLnBrk="1" latinLnBrk="0" hangingPunct="1">
                        <a:defRPr sz="1800" b="1" kern="1200">
                          <a:solidFill>
                            <a:schemeClr val="lt1"/>
                          </a:solidFill>
                          <a:latin typeface="HK Grotesk Light"/>
                        </a:defRPr>
                      </a:lvl5pPr>
                      <a:lvl6pPr marL="2286000" algn="l" defTabSz="914400" rtl="0" eaLnBrk="1" latinLnBrk="0" hangingPunct="1">
                        <a:defRPr sz="1800" b="1" kern="1200">
                          <a:solidFill>
                            <a:schemeClr val="lt1"/>
                          </a:solidFill>
                          <a:latin typeface="HK Grotesk Light"/>
                        </a:defRPr>
                      </a:lvl6pPr>
                      <a:lvl7pPr marL="2743200" algn="l" defTabSz="914400" rtl="0" eaLnBrk="1" latinLnBrk="0" hangingPunct="1">
                        <a:defRPr sz="1800" b="1" kern="1200">
                          <a:solidFill>
                            <a:schemeClr val="lt1"/>
                          </a:solidFill>
                          <a:latin typeface="HK Grotesk Light"/>
                        </a:defRPr>
                      </a:lvl7pPr>
                      <a:lvl8pPr marL="3200400" algn="l" defTabSz="914400" rtl="0" eaLnBrk="1" latinLnBrk="0" hangingPunct="1">
                        <a:defRPr sz="1800" b="1" kern="1200">
                          <a:solidFill>
                            <a:schemeClr val="lt1"/>
                          </a:solidFill>
                          <a:latin typeface="HK Grotesk Light"/>
                        </a:defRPr>
                      </a:lvl8pPr>
                      <a:lvl9pPr marL="3657600" algn="l" defTabSz="914400" rtl="0" eaLnBrk="1" latinLnBrk="0" hangingPunct="1">
                        <a:defRPr sz="1800" b="1" kern="1200">
                          <a:solidFill>
                            <a:schemeClr val="lt1"/>
                          </a:solidFill>
                          <a:latin typeface="HK Grotesk Light"/>
                        </a:defRPr>
                      </a:lvl9pPr>
                    </a:lstStyle>
                    <a:p>
                      <a:pPr algn="ctr"/>
                      <a:r>
                        <a:rPr lang="en-GB" sz="1400" dirty="0">
                          <a:solidFill>
                            <a:schemeClr val="tx1"/>
                          </a:solidFill>
                        </a:rPr>
                        <a:t>NET Change</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697455602"/>
                  </a:ext>
                </a:extLst>
              </a:tr>
              <a:tr h="537613">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endParaRPr lang="en-GB" sz="1400">
                        <a:solidFill>
                          <a:schemeClr val="accent4"/>
                        </a:solidFil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615264452"/>
                  </a:ext>
                </a:extLst>
              </a:tr>
              <a:tr h="1163782">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endParaRPr lang="en-GB" sz="1400" dirty="0">
                        <a:solidFill>
                          <a:schemeClr val="accent4"/>
                        </a:solidFill>
                      </a:endParaRPr>
                    </a:p>
                    <a:p>
                      <a:pPr algn="ctr"/>
                      <a:endParaRPr lang="en-GB" sz="1400" dirty="0">
                        <a:solidFill>
                          <a:schemeClr val="tx1"/>
                        </a:solidFil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548380591"/>
                  </a:ext>
                </a:extLst>
              </a:tr>
              <a:tr h="987136">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endParaRPr lang="en-GB" sz="1400">
                        <a:solidFill>
                          <a:schemeClr val="accent4"/>
                        </a:solidFil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582185448"/>
                  </a:ext>
                </a:extLst>
              </a:tr>
              <a:tr h="743934">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r>
                        <a:rPr lang="en-GB" b="1" dirty="0">
                          <a:solidFill>
                            <a:schemeClr val="accent4"/>
                          </a:solidFill>
                        </a:rPr>
                        <a:t>+7</a:t>
                      </a:r>
                      <a:r>
                        <a:rPr lang="en-GB" sz="1800" b="1" dirty="0">
                          <a:solidFill>
                            <a:schemeClr val="accent4"/>
                          </a:solidFill>
                        </a:rPr>
                        <a:t>pp</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257193131"/>
                  </a:ext>
                </a:extLst>
              </a:tr>
            </a:tbl>
          </a:graphicData>
        </a:graphic>
      </p:graphicFrame>
      <p:sp>
        <p:nvSpPr>
          <p:cNvPr id="11" name="TextBox 10">
            <a:extLst>
              <a:ext uri="{FF2B5EF4-FFF2-40B4-BE49-F238E27FC236}">
                <a16:creationId xmlns:a16="http://schemas.microsoft.com/office/drawing/2014/main" id="{2298E578-FE17-74D7-BAB8-D18DC5413A51}"/>
              </a:ext>
            </a:extLst>
          </p:cNvPr>
          <p:cNvSpPr txBox="1"/>
          <p:nvPr/>
        </p:nvSpPr>
        <p:spPr>
          <a:xfrm>
            <a:off x="8255658" y="2628276"/>
            <a:ext cx="6098582" cy="369332"/>
          </a:xfrm>
          <a:prstGeom prst="rect">
            <a:avLst/>
          </a:prstGeom>
          <a:noFill/>
        </p:spPr>
        <p:txBody>
          <a:bodyPr wrap="square">
            <a:spAutoFit/>
          </a:bodyPr>
          <a:lstStyle/>
          <a:p>
            <a:pPr algn="ctr"/>
            <a:r>
              <a:rPr lang="en-GB" b="1" dirty="0">
                <a:solidFill>
                  <a:schemeClr val="accent4"/>
                </a:solidFill>
              </a:rPr>
              <a:t>+9p</a:t>
            </a:r>
            <a:r>
              <a:rPr lang="en-GB" sz="1800" b="1" dirty="0">
                <a:solidFill>
                  <a:schemeClr val="accent4"/>
                </a:solidFill>
              </a:rPr>
              <a:t>p</a:t>
            </a:r>
          </a:p>
        </p:txBody>
      </p:sp>
      <p:sp>
        <p:nvSpPr>
          <p:cNvPr id="12" name="Slide Number Placeholder 11">
            <a:extLst>
              <a:ext uri="{FF2B5EF4-FFF2-40B4-BE49-F238E27FC236}">
                <a16:creationId xmlns:a16="http://schemas.microsoft.com/office/drawing/2014/main" id="{8064AC5D-39AE-28D1-0F9E-8FFAC05A56B7}"/>
              </a:ext>
            </a:extLst>
          </p:cNvPr>
          <p:cNvSpPr>
            <a:spLocks noGrp="1"/>
          </p:cNvSpPr>
          <p:nvPr>
            <p:ph type="sldNum" sz="quarter" idx="4"/>
          </p:nvPr>
        </p:nvSpPr>
        <p:spPr/>
        <p:txBody>
          <a:bodyPr/>
          <a:lstStyle/>
          <a:p>
            <a:fld id="{403EF4E2-7A7A-0548-85F1-5479B7C9E1B2}" type="slidenum">
              <a:rPr lang="en-US" smtClean="0"/>
              <a:pPr/>
              <a:t>14</a:t>
            </a:fld>
            <a:endParaRPr lang="en-US"/>
          </a:p>
        </p:txBody>
      </p:sp>
    </p:spTree>
    <p:extLst>
      <p:ext uri="{BB962C8B-B14F-4D97-AF65-F5344CB8AC3E}">
        <p14:creationId xmlns:p14="http://schemas.microsoft.com/office/powerpoint/2010/main" val="324904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EEEAE4C7-E5A4-108C-2982-7E60DB14BD72}"/>
              </a:ext>
            </a:extLst>
          </p:cNvPr>
          <p:cNvGraphicFramePr/>
          <p:nvPr>
            <p:extLst>
              <p:ext uri="{D42A27DB-BD31-4B8C-83A1-F6EECF244321}">
                <p14:modId xmlns:p14="http://schemas.microsoft.com/office/powerpoint/2010/main" val="901711899"/>
              </p:ext>
            </p:extLst>
          </p:nvPr>
        </p:nvGraphicFramePr>
        <p:xfrm>
          <a:off x="511629" y="1277377"/>
          <a:ext cx="11191415" cy="470284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C3C84AE8-49A4-7DDC-C163-0C4D0D90C9BE}"/>
              </a:ext>
            </a:extLst>
          </p:cNvPr>
          <p:cNvSpPr txBox="1"/>
          <p:nvPr/>
        </p:nvSpPr>
        <p:spPr>
          <a:xfrm>
            <a:off x="725055" y="169888"/>
            <a:ext cx="1074189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14041"/>
                </a:solidFill>
                <a:effectLst/>
                <a:uLnTx/>
                <a:uFillTx/>
                <a:latin typeface="HK Grotesk SemiBold (Headings)"/>
              </a:rPr>
              <a:t>WHICH IF ANY OF THE FOLLOWING ARE REASONS WHY YOU ARE SPENDING MORE NOW WHEN OUT PER VISIT IN BARS, RESTAURANTS AND SIMILAR VENUES?</a:t>
            </a:r>
          </a:p>
        </p:txBody>
      </p:sp>
      <p:sp>
        <p:nvSpPr>
          <p:cNvPr id="20" name="Rectangle 19">
            <a:extLst>
              <a:ext uri="{FF2B5EF4-FFF2-40B4-BE49-F238E27FC236}">
                <a16:creationId xmlns:a16="http://schemas.microsoft.com/office/drawing/2014/main" id="{E09AC001-5968-1F35-01C2-7E7289003133}"/>
              </a:ext>
            </a:extLst>
          </p:cNvPr>
          <p:cNvSpPr/>
          <p:nvPr/>
        </p:nvSpPr>
        <p:spPr>
          <a:xfrm>
            <a:off x="1338146" y="6425487"/>
            <a:ext cx="7147560"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MAY 2024 </a:t>
            </a:r>
            <a:r>
              <a:rPr lang="en-US" sz="1000" i="1" dirty="0">
                <a:solidFill>
                  <a:srgbClr val="FFFFFF">
                    <a:lumMod val="50000"/>
                  </a:srgbClr>
                </a:solidFill>
                <a:latin typeface="HK Grotesk Light"/>
              </a:rPr>
              <a:t>– SAMPLE: 214, 299</a:t>
            </a:r>
          </a:p>
        </p:txBody>
      </p:sp>
      <p:sp>
        <p:nvSpPr>
          <p:cNvPr id="21" name="TextBox 20">
            <a:extLst>
              <a:ext uri="{FF2B5EF4-FFF2-40B4-BE49-F238E27FC236}">
                <a16:creationId xmlns:a16="http://schemas.microsoft.com/office/drawing/2014/main" id="{9D63B914-F28B-12A5-5D68-16A4A8E8492A}"/>
              </a:ext>
            </a:extLst>
          </p:cNvPr>
          <p:cNvSpPr txBox="1"/>
          <p:nvPr/>
        </p:nvSpPr>
        <p:spPr>
          <a:xfrm>
            <a:off x="10942823" y="1864964"/>
            <a:ext cx="524122"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latin typeface="HK Grotesk Light"/>
              </a:rPr>
              <a:t>+2pp</a:t>
            </a:r>
          </a:p>
        </p:txBody>
      </p:sp>
      <p:sp>
        <p:nvSpPr>
          <p:cNvPr id="22" name="TextBox 21">
            <a:extLst>
              <a:ext uri="{FF2B5EF4-FFF2-40B4-BE49-F238E27FC236}">
                <a16:creationId xmlns:a16="http://schemas.microsoft.com/office/drawing/2014/main" id="{5A2BF5C1-33E1-F382-7161-88C6CBA804F7}"/>
              </a:ext>
            </a:extLst>
          </p:cNvPr>
          <p:cNvSpPr txBox="1"/>
          <p:nvPr/>
        </p:nvSpPr>
        <p:spPr>
          <a:xfrm>
            <a:off x="10149042" y="2334853"/>
            <a:ext cx="617129"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rgbClr val="FF0000"/>
                </a:solidFill>
                <a:latin typeface="HK Grotesk Light"/>
              </a:rPr>
              <a:t>-</a:t>
            </a:r>
            <a:r>
              <a:rPr lang="en-GB" b="1" dirty="0">
                <a:solidFill>
                  <a:schemeClr val="accent5"/>
                </a:solidFill>
                <a:latin typeface="HK Grotesk Light"/>
              </a:rPr>
              <a:t>1pp</a:t>
            </a:r>
          </a:p>
        </p:txBody>
      </p:sp>
      <p:sp>
        <p:nvSpPr>
          <p:cNvPr id="23" name="TextBox 22">
            <a:extLst>
              <a:ext uri="{FF2B5EF4-FFF2-40B4-BE49-F238E27FC236}">
                <a16:creationId xmlns:a16="http://schemas.microsoft.com/office/drawing/2014/main" id="{1354C4DD-2ABD-C3AE-48C3-6D6342B65BA4}"/>
              </a:ext>
            </a:extLst>
          </p:cNvPr>
          <p:cNvSpPr txBox="1"/>
          <p:nvPr/>
        </p:nvSpPr>
        <p:spPr>
          <a:xfrm>
            <a:off x="5940838" y="3240130"/>
            <a:ext cx="61712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3"/>
                </a:solidFill>
                <a:latin typeface="HK Grotesk Light"/>
              </a:rPr>
              <a:t>=0pp</a:t>
            </a:r>
          </a:p>
        </p:txBody>
      </p:sp>
      <p:sp>
        <p:nvSpPr>
          <p:cNvPr id="24" name="TextBox 23">
            <a:extLst>
              <a:ext uri="{FF2B5EF4-FFF2-40B4-BE49-F238E27FC236}">
                <a16:creationId xmlns:a16="http://schemas.microsoft.com/office/drawing/2014/main" id="{04A26C9E-E724-E02E-7F3C-9EF026C137BB}"/>
              </a:ext>
            </a:extLst>
          </p:cNvPr>
          <p:cNvSpPr txBox="1"/>
          <p:nvPr/>
        </p:nvSpPr>
        <p:spPr>
          <a:xfrm>
            <a:off x="5540115" y="5472096"/>
            <a:ext cx="1565907"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rPr>
              <a:t>-1</a:t>
            </a:r>
            <a:r>
              <a:rPr lang="en-GB" sz="1100" b="1" dirty="0">
                <a:solidFill>
                  <a:schemeClr val="accent5"/>
                </a:solidFill>
              </a:rPr>
              <a:t>pp</a:t>
            </a:r>
          </a:p>
        </p:txBody>
      </p:sp>
      <p:sp>
        <p:nvSpPr>
          <p:cNvPr id="2" name="TextBox 1">
            <a:extLst>
              <a:ext uri="{FF2B5EF4-FFF2-40B4-BE49-F238E27FC236}">
                <a16:creationId xmlns:a16="http://schemas.microsoft.com/office/drawing/2014/main" id="{B5FBC386-000B-80E4-6B91-9CEA5001185F}"/>
              </a:ext>
            </a:extLst>
          </p:cNvPr>
          <p:cNvSpPr txBox="1"/>
          <p:nvPr/>
        </p:nvSpPr>
        <p:spPr>
          <a:xfrm>
            <a:off x="6608635" y="2764323"/>
            <a:ext cx="1565907"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+2pp</a:t>
            </a:r>
          </a:p>
        </p:txBody>
      </p:sp>
      <p:sp>
        <p:nvSpPr>
          <p:cNvPr id="3" name="TextBox 2">
            <a:extLst>
              <a:ext uri="{FF2B5EF4-FFF2-40B4-BE49-F238E27FC236}">
                <a16:creationId xmlns:a16="http://schemas.microsoft.com/office/drawing/2014/main" id="{DD6AAD24-0459-2267-F09F-1D638D671EAB}"/>
              </a:ext>
            </a:extLst>
          </p:cNvPr>
          <p:cNvSpPr txBox="1"/>
          <p:nvPr/>
        </p:nvSpPr>
        <p:spPr>
          <a:xfrm>
            <a:off x="5624955" y="4577290"/>
            <a:ext cx="1565907"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+1pp</a:t>
            </a:r>
          </a:p>
        </p:txBody>
      </p:sp>
      <p:sp>
        <p:nvSpPr>
          <p:cNvPr id="5" name="TextBox 4">
            <a:extLst>
              <a:ext uri="{FF2B5EF4-FFF2-40B4-BE49-F238E27FC236}">
                <a16:creationId xmlns:a16="http://schemas.microsoft.com/office/drawing/2014/main" id="{75AA50FF-9DCE-0202-C971-FB9A6C64C0AE}"/>
              </a:ext>
            </a:extLst>
          </p:cNvPr>
          <p:cNvSpPr txBox="1"/>
          <p:nvPr/>
        </p:nvSpPr>
        <p:spPr>
          <a:xfrm>
            <a:off x="5825682" y="3684578"/>
            <a:ext cx="1565907"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+1pp</a:t>
            </a:r>
          </a:p>
        </p:txBody>
      </p:sp>
      <p:sp>
        <p:nvSpPr>
          <p:cNvPr id="6" name="TextBox 5">
            <a:extLst>
              <a:ext uri="{FF2B5EF4-FFF2-40B4-BE49-F238E27FC236}">
                <a16:creationId xmlns:a16="http://schemas.microsoft.com/office/drawing/2014/main" id="{58A07070-8EE4-1D34-FBE8-2AFA9D05101D}"/>
              </a:ext>
            </a:extLst>
          </p:cNvPr>
          <p:cNvSpPr txBox="1"/>
          <p:nvPr/>
        </p:nvSpPr>
        <p:spPr>
          <a:xfrm>
            <a:off x="5825682" y="4120434"/>
            <a:ext cx="1565907"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+3pp</a:t>
            </a:r>
          </a:p>
        </p:txBody>
      </p:sp>
      <p:sp>
        <p:nvSpPr>
          <p:cNvPr id="7" name="TextBox 6">
            <a:extLst>
              <a:ext uri="{FF2B5EF4-FFF2-40B4-BE49-F238E27FC236}">
                <a16:creationId xmlns:a16="http://schemas.microsoft.com/office/drawing/2014/main" id="{CBE34B11-A934-5BCF-E2E0-22EB57E64515}"/>
              </a:ext>
            </a:extLst>
          </p:cNvPr>
          <p:cNvSpPr txBox="1"/>
          <p:nvPr/>
        </p:nvSpPr>
        <p:spPr>
          <a:xfrm>
            <a:off x="5640666" y="5034146"/>
            <a:ext cx="1565907"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rPr>
              <a:t>-1pp</a:t>
            </a:r>
          </a:p>
        </p:txBody>
      </p:sp>
    </p:spTree>
    <p:extLst>
      <p:ext uri="{BB962C8B-B14F-4D97-AF65-F5344CB8AC3E}">
        <p14:creationId xmlns:p14="http://schemas.microsoft.com/office/powerpoint/2010/main" val="1568225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60667FE-4F9F-962E-5150-829A98A8E4B9}"/>
              </a:ext>
            </a:extLst>
          </p:cNvPr>
          <p:cNvGraphicFramePr/>
          <p:nvPr>
            <p:extLst>
              <p:ext uri="{D42A27DB-BD31-4B8C-83A1-F6EECF244321}">
                <p14:modId xmlns:p14="http://schemas.microsoft.com/office/powerpoint/2010/main" val="1198809855"/>
              </p:ext>
            </p:extLst>
          </p:nvPr>
        </p:nvGraphicFramePr>
        <p:xfrm>
          <a:off x="342900" y="1383381"/>
          <a:ext cx="11391900" cy="472187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D77102E-4EF3-A2BA-8BD8-3DC61151E9A5}"/>
              </a:ext>
            </a:extLst>
          </p:cNvPr>
          <p:cNvSpPr txBox="1"/>
          <p:nvPr/>
        </p:nvSpPr>
        <p:spPr>
          <a:xfrm>
            <a:off x="457200" y="323766"/>
            <a:ext cx="112776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14041"/>
                </a:solidFill>
                <a:effectLst/>
                <a:uLnTx/>
                <a:uFillTx/>
                <a:latin typeface="HK Grotesk SemiBold (Headings)"/>
              </a:rPr>
              <a:t>WHICH IF ANY OF THE FOLLOWING ARE REASONS WHY YOU ARE SPENDING LESS NOW WHEN OUT PER VISIT IN BARS, RESTAURANTS AND OTHER SIMILAR VENUES?</a:t>
            </a:r>
          </a:p>
        </p:txBody>
      </p:sp>
      <p:sp>
        <p:nvSpPr>
          <p:cNvPr id="4" name="Rectangle 3">
            <a:extLst>
              <a:ext uri="{FF2B5EF4-FFF2-40B4-BE49-F238E27FC236}">
                <a16:creationId xmlns:a16="http://schemas.microsoft.com/office/drawing/2014/main" id="{A9164E8F-EB59-7F38-090C-4CE3AAD7ED46}"/>
              </a:ext>
            </a:extLst>
          </p:cNvPr>
          <p:cNvSpPr/>
          <p:nvPr/>
        </p:nvSpPr>
        <p:spPr>
          <a:xfrm>
            <a:off x="1344800" y="6402027"/>
            <a:ext cx="7147560"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JUNE 2024 </a:t>
            </a:r>
            <a:r>
              <a:rPr lang="en-US" sz="1000" i="1" dirty="0">
                <a:solidFill>
                  <a:srgbClr val="FFFFFF">
                    <a:lumMod val="50000"/>
                  </a:srgbClr>
                </a:solidFill>
                <a:latin typeface="HK Grotesk Light"/>
              </a:rPr>
              <a:t>– SAMPLE: 201, 206</a:t>
            </a:r>
          </a:p>
        </p:txBody>
      </p:sp>
      <p:sp>
        <p:nvSpPr>
          <p:cNvPr id="5" name="TextBox 4">
            <a:extLst>
              <a:ext uri="{FF2B5EF4-FFF2-40B4-BE49-F238E27FC236}">
                <a16:creationId xmlns:a16="http://schemas.microsoft.com/office/drawing/2014/main" id="{67B7B0DB-2A48-7B36-8283-CF370829362E}"/>
              </a:ext>
            </a:extLst>
          </p:cNvPr>
          <p:cNvSpPr txBox="1"/>
          <p:nvPr/>
        </p:nvSpPr>
        <p:spPr>
          <a:xfrm>
            <a:off x="8676192" y="3210538"/>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latin typeface="HK Grotesk Light"/>
              </a:rPr>
              <a:t>+4pp</a:t>
            </a:r>
          </a:p>
        </p:txBody>
      </p:sp>
      <p:sp>
        <p:nvSpPr>
          <p:cNvPr id="6" name="TextBox 5">
            <a:extLst>
              <a:ext uri="{FF2B5EF4-FFF2-40B4-BE49-F238E27FC236}">
                <a16:creationId xmlns:a16="http://schemas.microsoft.com/office/drawing/2014/main" id="{DF61FD19-86D2-972A-30F8-0296A87D7327}"/>
              </a:ext>
            </a:extLst>
          </p:cNvPr>
          <p:cNvSpPr txBox="1"/>
          <p:nvPr/>
        </p:nvSpPr>
        <p:spPr>
          <a:xfrm>
            <a:off x="10283193" y="2022536"/>
            <a:ext cx="1565907"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latin typeface="HK Grotesk Light"/>
              </a:rPr>
              <a:t>-6pp</a:t>
            </a:r>
          </a:p>
        </p:txBody>
      </p:sp>
      <p:sp>
        <p:nvSpPr>
          <p:cNvPr id="8" name="TextBox 7">
            <a:extLst>
              <a:ext uri="{FF2B5EF4-FFF2-40B4-BE49-F238E27FC236}">
                <a16:creationId xmlns:a16="http://schemas.microsoft.com/office/drawing/2014/main" id="{2C430D40-281D-0517-FCF2-5188253851D4}"/>
              </a:ext>
            </a:extLst>
          </p:cNvPr>
          <p:cNvSpPr txBox="1"/>
          <p:nvPr/>
        </p:nvSpPr>
        <p:spPr>
          <a:xfrm>
            <a:off x="6060570" y="5554236"/>
            <a:ext cx="594594"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100" b="1" dirty="0">
                <a:solidFill>
                  <a:schemeClr val="accent4"/>
                </a:solidFill>
              </a:rPr>
              <a:t>+3pp</a:t>
            </a:r>
          </a:p>
        </p:txBody>
      </p:sp>
      <p:sp>
        <p:nvSpPr>
          <p:cNvPr id="9" name="TextBox 8">
            <a:extLst>
              <a:ext uri="{FF2B5EF4-FFF2-40B4-BE49-F238E27FC236}">
                <a16:creationId xmlns:a16="http://schemas.microsoft.com/office/drawing/2014/main" id="{F460CA99-1A4C-5692-9A40-8819AC6EE641}"/>
              </a:ext>
            </a:extLst>
          </p:cNvPr>
          <p:cNvSpPr txBox="1"/>
          <p:nvPr/>
        </p:nvSpPr>
        <p:spPr>
          <a:xfrm>
            <a:off x="6380169" y="4969767"/>
            <a:ext cx="635691"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+1</a:t>
            </a:r>
            <a:r>
              <a:rPr lang="en-GB" sz="1100" b="1" dirty="0">
                <a:solidFill>
                  <a:schemeClr val="accent4"/>
                </a:solidFill>
              </a:rPr>
              <a:t>pp</a:t>
            </a:r>
          </a:p>
        </p:txBody>
      </p:sp>
      <p:sp>
        <p:nvSpPr>
          <p:cNvPr id="12" name="TextBox 11">
            <a:extLst>
              <a:ext uri="{FF2B5EF4-FFF2-40B4-BE49-F238E27FC236}">
                <a16:creationId xmlns:a16="http://schemas.microsoft.com/office/drawing/2014/main" id="{D5925DA8-CFA3-0C65-7CDB-10C19725D3B3}"/>
              </a:ext>
            </a:extLst>
          </p:cNvPr>
          <p:cNvSpPr txBox="1"/>
          <p:nvPr/>
        </p:nvSpPr>
        <p:spPr>
          <a:xfrm>
            <a:off x="7812034" y="3812203"/>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latin typeface="HK Grotesk Light"/>
              </a:rPr>
              <a:t>-3pp</a:t>
            </a:r>
          </a:p>
        </p:txBody>
      </p:sp>
      <p:sp>
        <p:nvSpPr>
          <p:cNvPr id="13" name="TextBox 12">
            <a:extLst>
              <a:ext uri="{FF2B5EF4-FFF2-40B4-BE49-F238E27FC236}">
                <a16:creationId xmlns:a16="http://schemas.microsoft.com/office/drawing/2014/main" id="{9A438FFC-8959-F471-1BB0-01E16DF5F915}"/>
              </a:ext>
            </a:extLst>
          </p:cNvPr>
          <p:cNvSpPr txBox="1"/>
          <p:nvPr/>
        </p:nvSpPr>
        <p:spPr>
          <a:xfrm>
            <a:off x="7628202" y="4357712"/>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latin typeface="HK Grotesk Light"/>
              </a:rPr>
              <a:t>+2pp</a:t>
            </a:r>
          </a:p>
        </p:txBody>
      </p:sp>
      <p:sp>
        <p:nvSpPr>
          <p:cNvPr id="14" name="TextBox 13">
            <a:extLst>
              <a:ext uri="{FF2B5EF4-FFF2-40B4-BE49-F238E27FC236}">
                <a16:creationId xmlns:a16="http://schemas.microsoft.com/office/drawing/2014/main" id="{3B5E02F0-9518-00A7-F39F-B3CC32119A67}"/>
              </a:ext>
            </a:extLst>
          </p:cNvPr>
          <p:cNvSpPr txBox="1"/>
          <p:nvPr/>
        </p:nvSpPr>
        <p:spPr>
          <a:xfrm>
            <a:off x="9826865" y="2617086"/>
            <a:ext cx="61712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latin typeface="HK Grotesk Light"/>
              </a:rPr>
              <a:t>-7pp</a:t>
            </a:r>
          </a:p>
        </p:txBody>
      </p:sp>
    </p:spTree>
    <p:extLst>
      <p:ext uri="{BB962C8B-B14F-4D97-AF65-F5344CB8AC3E}">
        <p14:creationId xmlns:p14="http://schemas.microsoft.com/office/powerpoint/2010/main" val="833171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77F9C0FB-46C1-73CC-857E-11AD5144979F}"/>
              </a:ext>
            </a:extLst>
          </p:cNvPr>
          <p:cNvGraphicFramePr/>
          <p:nvPr>
            <p:extLst>
              <p:ext uri="{D42A27DB-BD31-4B8C-83A1-F6EECF244321}">
                <p14:modId xmlns:p14="http://schemas.microsoft.com/office/powerpoint/2010/main" val="4032151589"/>
              </p:ext>
            </p:extLst>
          </p:nvPr>
        </p:nvGraphicFramePr>
        <p:xfrm>
          <a:off x="89210" y="981693"/>
          <a:ext cx="11472152" cy="5064795"/>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E6ACF25B-954A-06C0-9BD9-C767610EF86B}"/>
              </a:ext>
            </a:extLst>
          </p:cNvPr>
          <p:cNvSpPr/>
          <p:nvPr/>
        </p:nvSpPr>
        <p:spPr>
          <a:xfrm>
            <a:off x="1360122" y="6467993"/>
            <a:ext cx="7147560"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FFFFFF">
                    <a:lumMod val="50000"/>
                  </a:srgbClr>
                </a:solidFill>
                <a:effectLst/>
                <a:uLnTx/>
                <a:uFillTx/>
              </a:rPr>
              <a:t>SOURCE: </a:t>
            </a:r>
            <a:r>
              <a:rPr kumimoji="0" lang="en-GB" sz="1000" b="0" i="1" u="none" strike="noStrike" kern="0" cap="none" spc="0" normalizeH="0" baseline="0" noProof="0" dirty="0">
                <a:ln>
                  <a:noFill/>
                </a:ln>
                <a:solidFill>
                  <a:srgbClr val="FFFFFF">
                    <a:lumMod val="50000"/>
                  </a:srgbClr>
                </a:solidFill>
                <a:effectLst/>
                <a:uLnTx/>
                <a:uFillTx/>
              </a:rPr>
              <a:t>CGA MONTHLY ON PREMISE CONSUMER PULSE REPORT </a:t>
            </a:r>
            <a:r>
              <a:rPr kumimoji="0" lang="en-GB" sz="1000" b="0" i="1" u="none" strike="noStrike" kern="0" cap="none" spc="0" normalizeH="0" baseline="0" noProof="0" dirty="0">
                <a:ln>
                  <a:noFill/>
                </a:ln>
                <a:solidFill>
                  <a:srgbClr val="FFFFFF">
                    <a:lumMod val="50000"/>
                  </a:srgbClr>
                </a:solidFill>
                <a:effectLst/>
                <a:uLnTx/>
                <a:uFillTx/>
                <a:latin typeface="HK Grotesk Light"/>
              </a:rPr>
              <a:t>JUNE</a:t>
            </a:r>
            <a:r>
              <a:rPr kumimoji="0" lang="en-GB" sz="1000" b="0" i="1" u="none" strike="noStrike" kern="0" cap="none" spc="0" normalizeH="0" baseline="0" noProof="0" dirty="0">
                <a:ln>
                  <a:noFill/>
                </a:ln>
                <a:solidFill>
                  <a:srgbClr val="FFFFFF">
                    <a:lumMod val="50000"/>
                  </a:srgbClr>
                </a:solidFill>
                <a:effectLst/>
                <a:uLnTx/>
                <a:uFillTx/>
              </a:rPr>
              <a:t> 2024</a:t>
            </a:r>
            <a:r>
              <a:rPr kumimoji="0" lang="en-GB" sz="1000" b="0" i="1" u="none" strike="noStrike" kern="0" cap="none" spc="0" normalizeH="0" baseline="0" noProof="0" dirty="0">
                <a:ln>
                  <a:noFill/>
                </a:ln>
                <a:solidFill>
                  <a:srgbClr val="FFFFFF">
                    <a:lumMod val="50000"/>
                  </a:srgbClr>
                </a:solidFill>
                <a:effectLst/>
                <a:uLnTx/>
                <a:uFillTx/>
                <a:latin typeface="HK Grotesk Light"/>
              </a:rPr>
              <a:t> </a:t>
            </a:r>
            <a:r>
              <a:rPr kumimoji="0" lang="en-US" sz="1000" b="0" i="1" u="none" strike="noStrike" kern="0" cap="none" spc="0" normalizeH="0" baseline="0" noProof="0" dirty="0">
                <a:ln>
                  <a:noFill/>
                </a:ln>
                <a:solidFill>
                  <a:srgbClr val="FFFFFF">
                    <a:lumMod val="50000"/>
                  </a:srgbClr>
                </a:solidFill>
                <a:effectLst/>
                <a:uLnTx/>
                <a:uFillTx/>
              </a:rPr>
              <a:t>– SAMPLE: 94</a:t>
            </a:r>
            <a:r>
              <a:rPr lang="en-US" sz="1000" i="1" kern="0" dirty="0">
                <a:solidFill>
                  <a:srgbClr val="FFFFFF">
                    <a:lumMod val="50000"/>
                  </a:srgbClr>
                </a:solidFill>
              </a:rPr>
              <a:t>4, 959</a:t>
            </a:r>
            <a:endParaRPr kumimoji="0" lang="en-US" sz="1000" b="0" i="1" u="none" strike="noStrike" kern="0" cap="none" spc="0" normalizeH="0" baseline="0" noProof="0" dirty="0">
              <a:ln>
                <a:noFill/>
              </a:ln>
              <a:solidFill>
                <a:srgbClr val="FFFFFF">
                  <a:lumMod val="50000"/>
                </a:srgbClr>
              </a:solidFill>
              <a:effectLst/>
              <a:uLnTx/>
              <a:uFillTx/>
            </a:endParaRPr>
          </a:p>
        </p:txBody>
      </p:sp>
      <p:sp>
        <p:nvSpPr>
          <p:cNvPr id="18" name="Text Placeholder 2">
            <a:extLst>
              <a:ext uri="{FF2B5EF4-FFF2-40B4-BE49-F238E27FC236}">
                <a16:creationId xmlns:a16="http://schemas.microsoft.com/office/drawing/2014/main" id="{26A05F5A-9678-EDF6-EB2E-DCB047410DA3}"/>
              </a:ext>
            </a:extLst>
          </p:cNvPr>
          <p:cNvSpPr txBox="1">
            <a:spLocks/>
          </p:cNvSpPr>
          <p:nvPr/>
        </p:nvSpPr>
        <p:spPr>
          <a:xfrm>
            <a:off x="359924" y="266896"/>
            <a:ext cx="11472152" cy="838200"/>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normalizeH="0" baseline="0" noProof="0" dirty="0">
                <a:ln>
                  <a:noFill/>
                </a:ln>
                <a:solidFill>
                  <a:srgbClr val="171F32"/>
                </a:solidFill>
                <a:effectLst/>
                <a:uLnTx/>
                <a:uFillTx/>
                <a:latin typeface="HK Grotesk SemiBold (Headings)"/>
              </a:rPr>
              <a:t>WHICH OF THE FOLLOWING HAVE YOU HAD IN BARS, RESTAURANTS AND SIMILAR VENUES IN THE PAST MONTH?</a:t>
            </a:r>
          </a:p>
        </p:txBody>
      </p:sp>
      <p:sp>
        <p:nvSpPr>
          <p:cNvPr id="19" name="TextBox 18">
            <a:extLst>
              <a:ext uri="{FF2B5EF4-FFF2-40B4-BE49-F238E27FC236}">
                <a16:creationId xmlns:a16="http://schemas.microsoft.com/office/drawing/2014/main" id="{3E0CAB39-4AA9-3076-7A50-011F3495EFF7}"/>
              </a:ext>
            </a:extLst>
          </p:cNvPr>
          <p:cNvSpPr txBox="1"/>
          <p:nvPr/>
        </p:nvSpPr>
        <p:spPr>
          <a:xfrm>
            <a:off x="6529470" y="3627211"/>
            <a:ext cx="821624"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+1pp</a:t>
            </a:r>
          </a:p>
        </p:txBody>
      </p:sp>
      <p:sp>
        <p:nvSpPr>
          <p:cNvPr id="2" name="TextBox 1">
            <a:extLst>
              <a:ext uri="{FF2B5EF4-FFF2-40B4-BE49-F238E27FC236}">
                <a16:creationId xmlns:a16="http://schemas.microsoft.com/office/drawing/2014/main" id="{DDDACF95-6D7C-A90D-355E-10FC6FA92C6B}"/>
              </a:ext>
            </a:extLst>
          </p:cNvPr>
          <p:cNvSpPr txBox="1"/>
          <p:nvPr/>
        </p:nvSpPr>
        <p:spPr>
          <a:xfrm>
            <a:off x="4600353" y="5230696"/>
            <a:ext cx="1618032" cy="2615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+1pp</a:t>
            </a:r>
          </a:p>
        </p:txBody>
      </p:sp>
    </p:spTree>
    <p:extLst>
      <p:ext uri="{BB962C8B-B14F-4D97-AF65-F5344CB8AC3E}">
        <p14:creationId xmlns:p14="http://schemas.microsoft.com/office/powerpoint/2010/main" val="3988338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pouring a drink into a cup&#10;&#10;Description automatically generated">
            <a:extLst>
              <a:ext uri="{FF2B5EF4-FFF2-40B4-BE49-F238E27FC236}">
                <a16:creationId xmlns:a16="http://schemas.microsoft.com/office/drawing/2014/main" id="{7FBDBC83-E368-0881-8C69-16F07AE4512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329" r="6329"/>
          <a:stretch>
            <a:fillRect/>
          </a:stretch>
        </p:blipFill>
        <p:spPr/>
      </p:pic>
      <p:graphicFrame>
        <p:nvGraphicFramePr>
          <p:cNvPr id="4" name="Chart 3">
            <a:extLst>
              <a:ext uri="{FF2B5EF4-FFF2-40B4-BE49-F238E27FC236}">
                <a16:creationId xmlns:a16="http://schemas.microsoft.com/office/drawing/2014/main" id="{218E23F0-68F7-C0B6-EE9E-29A7DAC18A4B}"/>
              </a:ext>
            </a:extLst>
          </p:cNvPr>
          <p:cNvGraphicFramePr/>
          <p:nvPr>
            <p:extLst>
              <p:ext uri="{D42A27DB-BD31-4B8C-83A1-F6EECF244321}">
                <p14:modId xmlns:p14="http://schemas.microsoft.com/office/powerpoint/2010/main" val="3217924683"/>
              </p:ext>
            </p:extLst>
          </p:nvPr>
        </p:nvGraphicFramePr>
        <p:xfrm>
          <a:off x="5216771" y="1692162"/>
          <a:ext cx="5850798" cy="490764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 Placeholder 1">
            <a:extLst>
              <a:ext uri="{FF2B5EF4-FFF2-40B4-BE49-F238E27FC236}">
                <a16:creationId xmlns:a16="http://schemas.microsoft.com/office/drawing/2014/main" id="{E71F215E-F2E8-6E20-98DD-F13A3E586659}"/>
              </a:ext>
            </a:extLst>
          </p:cNvPr>
          <p:cNvSpPr txBox="1">
            <a:spLocks/>
          </p:cNvSpPr>
          <p:nvPr/>
        </p:nvSpPr>
        <p:spPr>
          <a:xfrm>
            <a:off x="4428162" y="614722"/>
            <a:ext cx="7428016" cy="838800"/>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normalizeH="0" baseline="0" noProof="0" dirty="0">
                <a:ln>
                  <a:noFill/>
                </a:ln>
                <a:solidFill>
                  <a:srgbClr val="171F32"/>
                </a:solidFill>
                <a:effectLst/>
                <a:uLnTx/>
                <a:uFillTx/>
                <a:latin typeface="HK Grotesk SemiBold (Headings)"/>
              </a:rPr>
              <a:t>HOW OFTEN DO YOU PLAN TO VISIT BARS, RESTAURANTS OR OTHER SIMILAR VENUES OVER THE NEXT MONTH?</a:t>
            </a:r>
            <a:endParaRPr kumimoji="0" lang="en-US" sz="2400" b="1" i="0" u="none" strike="noStrike" kern="1200" cap="none" normalizeH="0" baseline="0" noProof="0" dirty="0">
              <a:ln>
                <a:noFill/>
              </a:ln>
              <a:solidFill>
                <a:srgbClr val="171F32"/>
              </a:solidFill>
              <a:effectLst/>
              <a:uLnTx/>
              <a:uFillTx/>
              <a:latin typeface="HK Grotesk SemiBold (Headings)"/>
            </a:endParaRPr>
          </a:p>
        </p:txBody>
      </p:sp>
      <p:sp>
        <p:nvSpPr>
          <p:cNvPr id="8" name="Rectangle 7">
            <a:extLst>
              <a:ext uri="{FF2B5EF4-FFF2-40B4-BE49-F238E27FC236}">
                <a16:creationId xmlns:a16="http://schemas.microsoft.com/office/drawing/2014/main" id="{029CDC9E-9C33-F5B6-0B36-59F911FA31D8}"/>
              </a:ext>
            </a:extLst>
          </p:cNvPr>
          <p:cNvSpPr/>
          <p:nvPr/>
        </p:nvSpPr>
        <p:spPr>
          <a:xfrm>
            <a:off x="5216771" y="6353583"/>
            <a:ext cx="71475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a:t>
            </a:r>
            <a:r>
              <a:rPr lang="en-US" sz="1000" i="1" dirty="0">
                <a:solidFill>
                  <a:srgbClr val="FFFFFF">
                    <a:lumMod val="50000"/>
                  </a:srgbClr>
                </a:solidFill>
                <a:latin typeface="HK Grotesk Light"/>
              </a:rPr>
              <a:t>153 - 999</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sp>
        <p:nvSpPr>
          <p:cNvPr id="10" name="TextBox 9">
            <a:extLst>
              <a:ext uri="{FF2B5EF4-FFF2-40B4-BE49-F238E27FC236}">
                <a16:creationId xmlns:a16="http://schemas.microsoft.com/office/drawing/2014/main" id="{8EE7D412-912F-620E-8254-12CF3E1580CE}"/>
              </a:ext>
            </a:extLst>
          </p:cNvPr>
          <p:cNvSpPr txBox="1"/>
          <p:nvPr/>
        </p:nvSpPr>
        <p:spPr>
          <a:xfrm>
            <a:off x="10108118" y="5181600"/>
            <a:ext cx="2083881" cy="369332"/>
          </a:xfrm>
          <a:prstGeom prst="rect">
            <a:avLst/>
          </a:prstGeom>
          <a:noFill/>
        </p:spPr>
        <p:txBody>
          <a:bodyPr wrap="square" rtlCol="0">
            <a:spAutoFit/>
          </a:bodyPr>
          <a:lstStyle/>
          <a:p>
            <a:r>
              <a:rPr lang="en-GB" b="1" dirty="0">
                <a:solidFill>
                  <a:schemeClr val="accent4"/>
                </a:solidFill>
              </a:rPr>
              <a:t>+21pp </a:t>
            </a:r>
            <a:r>
              <a:rPr lang="en-GB" dirty="0"/>
              <a:t>for Gen Z</a:t>
            </a:r>
          </a:p>
        </p:txBody>
      </p:sp>
    </p:spTree>
    <p:extLst>
      <p:ext uri="{BB962C8B-B14F-4D97-AF65-F5344CB8AC3E}">
        <p14:creationId xmlns:p14="http://schemas.microsoft.com/office/powerpoint/2010/main" val="3107407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riding a bicycle with a food delivery bag&#10;&#10;Description automatically generated">
            <a:extLst>
              <a:ext uri="{FF2B5EF4-FFF2-40B4-BE49-F238E27FC236}">
                <a16:creationId xmlns:a16="http://schemas.microsoft.com/office/drawing/2014/main" id="{74081676-DF50-3E98-44FA-7155C3C8455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197" r="16197"/>
          <a:stretch>
            <a:fillRect/>
          </a:stretch>
        </p:blipFill>
        <p:spPr/>
      </p:pic>
      <p:sp>
        <p:nvSpPr>
          <p:cNvPr id="3" name="Text Placeholder 2">
            <a:extLst>
              <a:ext uri="{FF2B5EF4-FFF2-40B4-BE49-F238E27FC236}">
                <a16:creationId xmlns:a16="http://schemas.microsoft.com/office/drawing/2014/main" id="{0240A703-3362-21C5-BE35-DAA88E8CE2F0}"/>
              </a:ext>
            </a:extLst>
          </p:cNvPr>
          <p:cNvSpPr>
            <a:spLocks noGrp="1"/>
          </p:cNvSpPr>
          <p:nvPr>
            <p:ph type="body" sz="quarter" idx="14"/>
          </p:nvPr>
        </p:nvSpPr>
        <p:spPr/>
        <p:txBody>
          <a:bodyPr/>
          <a:lstStyle/>
          <a:p>
            <a:r>
              <a:rPr lang="en-GB" dirty="0"/>
              <a:t>Tracking delivery consumption</a:t>
            </a:r>
          </a:p>
        </p:txBody>
      </p:sp>
    </p:spTree>
    <p:extLst>
      <p:ext uri="{BB962C8B-B14F-4D97-AF65-F5344CB8AC3E}">
        <p14:creationId xmlns:p14="http://schemas.microsoft.com/office/powerpoint/2010/main" val="1442964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ED28BF2B-20CB-2739-FCBC-1D42D930AE5A}"/>
              </a:ext>
            </a:extLst>
          </p:cNvPr>
          <p:cNvSpPr/>
          <p:nvPr/>
        </p:nvSpPr>
        <p:spPr>
          <a:xfrm>
            <a:off x="0" y="127590"/>
            <a:ext cx="12060865" cy="6730410"/>
          </a:xfrm>
          <a:prstGeom prst="roundRect">
            <a:avLst>
              <a:gd name="adj" fmla="val 3785"/>
            </a:avLst>
          </a:prstGeom>
          <a:solidFill>
            <a:srgbClr val="414042">
              <a:alpha val="56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HK Grotesk Light"/>
              <a:ea typeface="+mn-ea"/>
              <a:cs typeface="+mn-cs"/>
            </a:endParaRPr>
          </a:p>
        </p:txBody>
      </p:sp>
      <p:sp>
        <p:nvSpPr>
          <p:cNvPr id="12" name="Title 1">
            <a:extLst>
              <a:ext uri="{FF2B5EF4-FFF2-40B4-BE49-F238E27FC236}">
                <a16:creationId xmlns:a16="http://schemas.microsoft.com/office/drawing/2014/main" id="{0AF5144C-AF81-44E0-8D64-9E3FFB60E2EB}"/>
              </a:ext>
            </a:extLst>
          </p:cNvPr>
          <p:cNvSpPr txBox="1">
            <a:spLocks/>
          </p:cNvSpPr>
          <p:nvPr/>
        </p:nvSpPr>
        <p:spPr>
          <a:xfrm>
            <a:off x="410655" y="733055"/>
            <a:ext cx="11218128" cy="885009"/>
          </a:xfrm>
          <a:prstGeom prst="rect">
            <a:avLst/>
          </a:prstGeom>
        </p:spPr>
        <p:txBody>
          <a:bodyPr>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000" b="0" i="0" u="none" strike="noStrike" kern="1200" cap="none" spc="300" normalizeH="0" baseline="0" noProof="0">
                <a:ln>
                  <a:noFill/>
                </a:ln>
                <a:solidFill>
                  <a:srgbClr val="FFFFFF"/>
                </a:solidFill>
                <a:effectLst/>
                <a:uLnTx/>
                <a:uFillTx/>
                <a:latin typeface="HK Grotesk"/>
                <a:ea typeface="+mj-ea"/>
                <a:cs typeface="+mj-cs"/>
              </a:rPr>
              <a:t> SUMMARY: TOPLINE VISITATION &amp; INTENTION</a:t>
            </a:r>
          </a:p>
        </p:txBody>
      </p:sp>
      <p:sp>
        <p:nvSpPr>
          <p:cNvPr id="13" name="TextBox 12">
            <a:extLst>
              <a:ext uri="{FF2B5EF4-FFF2-40B4-BE49-F238E27FC236}">
                <a16:creationId xmlns:a16="http://schemas.microsoft.com/office/drawing/2014/main" id="{5E479A60-7881-74E4-48BF-CA6AF33F36E1}"/>
              </a:ext>
            </a:extLst>
          </p:cNvPr>
          <p:cNvSpPr txBox="1"/>
          <p:nvPr/>
        </p:nvSpPr>
        <p:spPr>
          <a:xfrm>
            <a:off x="530862" y="1446676"/>
            <a:ext cx="10963923" cy="1308050"/>
          </a:xfrm>
          <a:prstGeom prst="rect">
            <a:avLst/>
          </a:prstGeom>
          <a:noFill/>
        </p:spPr>
        <p:txBody>
          <a:bodyPr wrap="square" lIns="91440" tIns="45720" rIns="91440" bIns="45720" rtlCol="0" anchor="t">
            <a:spAutoFit/>
          </a:bodyPr>
          <a:lstStyle/>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HK Grotesk"/>
              <a:ea typeface="+mn-lt"/>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HK Grotesk"/>
              <a:ea typeface="+mn-lt"/>
              <a:cs typeface="+mn-lt"/>
            </a:endParaRP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HK Grotesk"/>
              <a:ea typeface="+mn-lt"/>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HK Grotesk"/>
              <a:ea typeface="+mn-lt"/>
              <a:cs typeface="Times New Roman" panose="02020603050405020304" pitchFamily="18" charset="0"/>
            </a:endParaRPr>
          </a:p>
        </p:txBody>
      </p:sp>
      <p:sp>
        <p:nvSpPr>
          <p:cNvPr id="2" name="Slide Number Placeholder 1">
            <a:extLst>
              <a:ext uri="{FF2B5EF4-FFF2-40B4-BE49-F238E27FC236}">
                <a16:creationId xmlns:a16="http://schemas.microsoft.com/office/drawing/2014/main" id="{FC65B9DD-363F-5293-1B66-24669DFB399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EF4E2-7A7A-0548-85F1-5479B7C9E1B2}" type="slidenum">
              <a:rPr kumimoji="0" lang="en-US" sz="1000" b="0" i="0" u="none" strike="noStrike" kern="1200" cap="none" spc="0" normalizeH="0" baseline="0" noProof="0" smtClean="0">
                <a:ln>
                  <a:noFill/>
                </a:ln>
                <a:solidFill>
                  <a:srgbClr val="FFFFFF"/>
                </a:solidFill>
                <a:effectLst/>
                <a:uLnTx/>
                <a:uFillTx/>
                <a:latin typeface="HK Grotesk"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FFFFFF"/>
              </a:solidFill>
              <a:effectLst/>
              <a:uLnTx/>
              <a:uFillTx/>
              <a:latin typeface="HK Grotesk" pitchFamily="50" charset="0"/>
              <a:ea typeface="+mn-ea"/>
              <a:cs typeface="+mn-cs"/>
            </a:endParaRPr>
          </a:p>
        </p:txBody>
      </p:sp>
      <p:sp>
        <p:nvSpPr>
          <p:cNvPr id="5" name="TextBox 1">
            <a:extLst>
              <a:ext uri="{FF2B5EF4-FFF2-40B4-BE49-F238E27FC236}">
                <a16:creationId xmlns:a16="http://schemas.microsoft.com/office/drawing/2014/main" id="{4BBD3429-D5AA-4AC5-9F15-6FADB0C47FBE}"/>
              </a:ext>
            </a:extLst>
          </p:cNvPr>
          <p:cNvSpPr txBox="1"/>
          <p:nvPr/>
        </p:nvSpPr>
        <p:spPr>
          <a:xfrm>
            <a:off x="497455" y="1466474"/>
            <a:ext cx="11047099" cy="43847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a:lnSpc>
                <a:spcPct val="107000"/>
              </a:lnSpc>
              <a:spcAft>
                <a:spcPts val="800"/>
              </a:spcAft>
              <a:buFont typeface="Arial" panose="020B0604020202020204" pitchFamily="34" charset="0"/>
              <a:buChar char="•"/>
              <a:tabLst>
                <a:tab pos="457200" algn="l"/>
              </a:tabLst>
            </a:pPr>
            <a:r>
              <a:rPr lang="en-GB" sz="1600" kern="100" dirty="0">
                <a:solidFill>
                  <a:schemeClr val="bg1"/>
                </a:solidFill>
                <a:ea typeface="Calibri" panose="020F0502020204030204" pitchFamily="34" charset="0"/>
                <a:cs typeface="Times New Roman" panose="02020603050405020304" pitchFamily="18" charset="0"/>
              </a:rPr>
              <a:t>Despite a general decline in On Premise visitations, drink led outings have seen a 2% increase compared to May. With 77% of consumer planning on increasing or maintaining their visitation frequency the coming month</a:t>
            </a:r>
            <a:r>
              <a:rPr lang="en-GB" sz="1600" kern="100" dirty="0">
                <a:solidFill>
                  <a:schemeClr val="bg1"/>
                </a:solidFill>
                <a:effectLst/>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Arial" panose="020B0604020202020204" pitchFamily="34" charset="0"/>
              <a:buChar char="•"/>
              <a:tabLst>
                <a:tab pos="457200" algn="l"/>
              </a:tabLst>
            </a:pPr>
            <a:r>
              <a:rPr lang="en-GB" sz="1600" kern="100" dirty="0">
                <a:solidFill>
                  <a:schemeClr val="bg1"/>
                </a:solidFill>
                <a:ea typeface="Calibri" panose="020F0502020204030204" pitchFamily="34" charset="0"/>
                <a:cs typeface="Times New Roman" panose="02020603050405020304" pitchFamily="18" charset="0"/>
              </a:rPr>
              <a:t>Driving</a:t>
            </a:r>
            <a:r>
              <a:rPr lang="en-GB" sz="1600" kern="100" dirty="0">
                <a:solidFill>
                  <a:schemeClr val="bg1"/>
                </a:solidFill>
                <a:effectLst/>
                <a:ea typeface="Calibri" panose="020F0502020204030204" pitchFamily="34" charset="0"/>
                <a:cs typeface="Times New Roman" panose="02020603050405020304" pitchFamily="18" charset="0"/>
              </a:rPr>
              <a:t> </a:t>
            </a:r>
            <a:r>
              <a:rPr lang="en-GB" sz="1600" kern="100" dirty="0">
                <a:solidFill>
                  <a:schemeClr val="bg1"/>
                </a:solidFill>
                <a:ea typeface="Calibri" panose="020F0502020204030204" pitchFamily="34" charset="0"/>
                <a:cs typeface="Times New Roman" panose="02020603050405020304" pitchFamily="18" charset="0"/>
              </a:rPr>
              <a:t>increased visitation is seasonality (+3pp vs May), consumer wanting to support local businesses (+12pp vs May) as well trialling new venues (+5pp vs May).</a:t>
            </a:r>
          </a:p>
          <a:p>
            <a:pPr marL="342900" lvl="0" indent="-342900">
              <a:lnSpc>
                <a:spcPct val="107000"/>
              </a:lnSpc>
              <a:spcAft>
                <a:spcPts val="800"/>
              </a:spcAft>
              <a:buFont typeface="Arial" panose="020B0604020202020204" pitchFamily="34" charset="0"/>
              <a:buChar char="•"/>
              <a:tabLst>
                <a:tab pos="457200" algn="l"/>
              </a:tabLst>
            </a:pPr>
            <a:r>
              <a:rPr lang="en-GB" sz="1600" kern="100" dirty="0">
                <a:solidFill>
                  <a:schemeClr val="bg1"/>
                </a:solidFill>
                <a:ea typeface="Calibri" panose="020F0502020204030204" pitchFamily="34" charset="0"/>
                <a:cs typeface="Times New Roman" panose="02020603050405020304" pitchFamily="18" charset="0"/>
              </a:rPr>
              <a:t>Beer consumption has seen an increase in June whilst spirits, neat or as a cocktail, have seen a decline: likely as a result of the increase marketing around the Euros</a:t>
            </a:r>
          </a:p>
          <a:p>
            <a:pPr marL="342900" lvl="0" indent="-342900">
              <a:lnSpc>
                <a:spcPct val="107000"/>
              </a:lnSpc>
              <a:spcAft>
                <a:spcPts val="800"/>
              </a:spcAft>
              <a:buFont typeface="Arial" panose="020B0604020202020204" pitchFamily="34" charset="0"/>
              <a:buChar char="•"/>
              <a:tabLst>
                <a:tab pos="457200" algn="l"/>
              </a:tabLst>
            </a:pPr>
            <a:r>
              <a:rPr lang="en-GB" sz="1600" kern="100" dirty="0">
                <a:solidFill>
                  <a:schemeClr val="bg1"/>
                </a:solidFill>
                <a:ea typeface="Calibri" panose="020F0502020204030204" pitchFamily="34" charset="0"/>
                <a:cs typeface="Times New Roman" panose="02020603050405020304" pitchFamily="18" charset="0"/>
              </a:rPr>
              <a:t>The rate and spend of delivery ordered has seen a slight decrease with less consumers ordering compared to last month.</a:t>
            </a:r>
            <a:endParaRPr lang="en-GB" sz="1600" kern="100" dirty="0">
              <a:solidFill>
                <a:schemeClr val="bg1"/>
              </a:solidFill>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600" kern="100" dirty="0">
                <a:solidFill>
                  <a:schemeClr val="bg1"/>
                </a:solidFill>
                <a:ea typeface="Calibri" panose="020F0502020204030204" pitchFamily="34" charset="0"/>
                <a:cs typeface="Times New Roman" panose="02020603050405020304" pitchFamily="18" charset="0"/>
              </a:rPr>
              <a:t>Signature cocktails haven’t reached their full potential yet with only 25% of consumer having tried them already, whilst 1 in 2 consumer would be willing to try </a:t>
            </a:r>
            <a:r>
              <a:rPr lang="en-GB" sz="1600" kern="100" dirty="0">
                <a:solidFill>
                  <a:schemeClr val="bg1"/>
                </a:solidFill>
                <a:cs typeface="Times New Roman" panose="02020603050405020304" pitchFamily="18" charset="0"/>
              </a:rPr>
              <a:t>them. Venues should leverage the exclusivity factor to commercialise on the appeal of signature cocktails and satisfy consumer interest.</a:t>
            </a:r>
          </a:p>
          <a:p>
            <a:pPr marL="342900" lvl="0" indent="-342900">
              <a:lnSpc>
                <a:spcPct val="107000"/>
              </a:lnSpc>
              <a:spcAft>
                <a:spcPts val="800"/>
              </a:spcAft>
              <a:buFont typeface="Arial" panose="020B0604020202020204" pitchFamily="34" charset="0"/>
              <a:buChar char="•"/>
              <a:tabLst>
                <a:tab pos="457200" algn="l"/>
              </a:tabLst>
            </a:pPr>
            <a:r>
              <a:rPr lang="en-GB" sz="1600" kern="100" dirty="0">
                <a:solidFill>
                  <a:schemeClr val="bg1"/>
                </a:solidFill>
                <a:ea typeface="Calibri" panose="020F0502020204030204" pitchFamily="34" charset="0"/>
                <a:cs typeface="Times New Roman" panose="02020603050405020304" pitchFamily="18" charset="0"/>
              </a:rPr>
              <a:t>As summer is drawing people outdoors, Beer gardens (44%) and Street fairs are among the most typical venues visited. With beer, cocktails and non-alcoholic options being the most consumed.</a:t>
            </a:r>
          </a:p>
          <a:p>
            <a:pPr marL="342900" lvl="0" indent="-342900">
              <a:lnSpc>
                <a:spcPct val="107000"/>
              </a:lnSpc>
              <a:spcAft>
                <a:spcPts val="800"/>
              </a:spcAft>
              <a:buFont typeface="Arial" panose="020B0604020202020204" pitchFamily="34" charset="0"/>
              <a:buChar char="•"/>
              <a:tabLst>
                <a:tab pos="457200" algn="l"/>
              </a:tabLst>
            </a:pPr>
            <a:r>
              <a:rPr lang="en-GB" sz="1600" kern="100" dirty="0">
                <a:solidFill>
                  <a:schemeClr val="bg1"/>
                </a:solidFill>
                <a:ea typeface="Calibri" panose="020F0502020204030204" pitchFamily="34" charset="0"/>
                <a:cs typeface="Times New Roman" panose="02020603050405020304" pitchFamily="18" charset="0"/>
              </a:rPr>
              <a:t>Ahead of a great sporting summer, Public viewing spots to watch sports are seeing a popularity surge and present a prime opportunity for brand activations. </a:t>
            </a:r>
          </a:p>
        </p:txBody>
      </p:sp>
    </p:spTree>
    <p:extLst>
      <p:ext uri="{BB962C8B-B14F-4D97-AF65-F5344CB8AC3E}">
        <p14:creationId xmlns:p14="http://schemas.microsoft.com/office/powerpoint/2010/main" val="3324450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B0D1AF-727A-0EDA-4144-7BD19A3EFEFD}"/>
              </a:ext>
            </a:extLst>
          </p:cNvPr>
          <p:cNvSpPr>
            <a:spLocks noGrp="1"/>
          </p:cNvSpPr>
          <p:nvPr>
            <p:ph type="body" sz="quarter" idx="10"/>
          </p:nvPr>
        </p:nvSpPr>
        <p:spPr>
          <a:xfrm>
            <a:off x="6430887" y="308401"/>
            <a:ext cx="5403554" cy="3025405"/>
          </a:xfrm>
        </p:spPr>
        <p:txBody>
          <a:bodyPr/>
          <a:lstStyle/>
          <a:p>
            <a:pPr algn="ctr"/>
            <a:r>
              <a:rPr lang="en-GB" sz="13800" b="1" dirty="0"/>
              <a:t>53%</a:t>
            </a:r>
          </a:p>
          <a:p>
            <a:pPr algn="ctr"/>
            <a:r>
              <a:rPr lang="en-GB" sz="4000" dirty="0">
                <a:solidFill>
                  <a:schemeClr val="bg1"/>
                </a:solidFill>
              </a:rPr>
              <a:t>Of Consumers have ordered delivery in the past month</a:t>
            </a:r>
          </a:p>
        </p:txBody>
      </p:sp>
      <p:sp>
        <p:nvSpPr>
          <p:cNvPr id="4" name="TextBox 3">
            <a:extLst>
              <a:ext uri="{FF2B5EF4-FFF2-40B4-BE49-F238E27FC236}">
                <a16:creationId xmlns:a16="http://schemas.microsoft.com/office/drawing/2014/main" id="{F99A2FD2-8FE3-6206-0B23-DC3BCF48939B}"/>
              </a:ext>
            </a:extLst>
          </p:cNvPr>
          <p:cNvSpPr txBox="1"/>
          <p:nvPr/>
        </p:nvSpPr>
        <p:spPr>
          <a:xfrm>
            <a:off x="6797674" y="4419409"/>
            <a:ext cx="4651129" cy="707886"/>
          </a:xfrm>
          <a:prstGeom prst="rect">
            <a:avLst/>
          </a:prstGeom>
          <a:noFill/>
        </p:spPr>
        <p:txBody>
          <a:bodyPr wrap="square" rtlCol="0">
            <a:spAutoFit/>
          </a:bodyPr>
          <a:lstStyle/>
          <a:p>
            <a:pPr algn="ctr"/>
            <a:r>
              <a:rPr lang="en-GB" sz="2000" dirty="0">
                <a:solidFill>
                  <a:schemeClr val="bg1"/>
                </a:solidFill>
              </a:rPr>
              <a:t>24% Have not ordered delivery this month</a:t>
            </a:r>
          </a:p>
          <a:p>
            <a:pPr algn="ctr"/>
            <a:r>
              <a:rPr lang="en-GB" sz="2000" dirty="0">
                <a:solidFill>
                  <a:schemeClr val="bg1"/>
                </a:solidFill>
              </a:rPr>
              <a:t> 23% Never order delivery</a:t>
            </a:r>
          </a:p>
        </p:txBody>
      </p:sp>
      <p:sp>
        <p:nvSpPr>
          <p:cNvPr id="5" name="TextBox 4">
            <a:extLst>
              <a:ext uri="{FF2B5EF4-FFF2-40B4-BE49-F238E27FC236}">
                <a16:creationId xmlns:a16="http://schemas.microsoft.com/office/drawing/2014/main" id="{B1485C3B-2CE9-50ED-52AF-6ACA460DAB7B}"/>
              </a:ext>
            </a:extLst>
          </p:cNvPr>
          <p:cNvSpPr txBox="1"/>
          <p:nvPr/>
        </p:nvSpPr>
        <p:spPr>
          <a:xfrm>
            <a:off x="5813981" y="3968204"/>
            <a:ext cx="6637367" cy="461665"/>
          </a:xfrm>
          <a:prstGeom prst="rect">
            <a:avLst/>
          </a:prstGeom>
          <a:noFill/>
        </p:spPr>
        <p:txBody>
          <a:bodyPr wrap="square" rtlCol="0">
            <a:spAutoFit/>
          </a:bodyPr>
          <a:lstStyle/>
          <a:p>
            <a:pPr algn="ctr"/>
            <a:r>
              <a:rPr lang="en-GB" sz="2400" dirty="0">
                <a:solidFill>
                  <a:schemeClr val="accent3"/>
                </a:solidFill>
              </a:rPr>
              <a:t>-1pp </a:t>
            </a:r>
            <a:r>
              <a:rPr lang="en-GB" sz="2400" dirty="0">
                <a:solidFill>
                  <a:schemeClr val="bg1"/>
                </a:solidFill>
              </a:rPr>
              <a:t>vs May </a:t>
            </a:r>
          </a:p>
        </p:txBody>
      </p:sp>
      <p:sp>
        <p:nvSpPr>
          <p:cNvPr id="3" name="Rectangle 2">
            <a:extLst>
              <a:ext uri="{FF2B5EF4-FFF2-40B4-BE49-F238E27FC236}">
                <a16:creationId xmlns:a16="http://schemas.microsoft.com/office/drawing/2014/main" id="{CD276F03-22EC-5658-7F5E-919D741AFC15}"/>
              </a:ext>
            </a:extLst>
          </p:cNvPr>
          <p:cNvSpPr/>
          <p:nvPr/>
        </p:nvSpPr>
        <p:spPr>
          <a:xfrm>
            <a:off x="1344800" y="6402027"/>
            <a:ext cx="7147560" cy="246221"/>
          </a:xfrm>
          <a:prstGeom prst="rect">
            <a:avLst/>
          </a:prstGeom>
        </p:spPr>
        <p:txBody>
          <a:bodyPr wrap="square">
            <a:spAutoFit/>
          </a:bodyPr>
          <a:lstStyle/>
          <a:p>
            <a:pPr>
              <a:defRPr/>
            </a:pPr>
            <a:r>
              <a:rPr lang="en-US" sz="1000" i="1" dirty="0">
                <a:solidFill>
                  <a:schemeClr val="bg1"/>
                </a:solidFill>
                <a:latin typeface="HK Grotesk Light"/>
              </a:rPr>
              <a:t>SOURCE: </a:t>
            </a:r>
            <a:r>
              <a:rPr lang="en-GB" sz="1000" i="1" dirty="0">
                <a:solidFill>
                  <a:schemeClr val="bg1"/>
                </a:solidFill>
                <a:latin typeface="HK Grotesk Light"/>
              </a:rPr>
              <a:t>CGA MONTHLY ON PREMISE CONSUMER PULSE REPORT JUNE 2024 </a:t>
            </a:r>
            <a:r>
              <a:rPr lang="en-US" sz="1000" i="1" dirty="0">
                <a:solidFill>
                  <a:schemeClr val="bg1"/>
                </a:solidFill>
                <a:latin typeface="HK Grotesk Light"/>
              </a:rPr>
              <a:t>– SAMPLE: 1000, 1003</a:t>
            </a:r>
          </a:p>
        </p:txBody>
      </p:sp>
    </p:spTree>
    <p:extLst>
      <p:ext uri="{BB962C8B-B14F-4D97-AF65-F5344CB8AC3E}">
        <p14:creationId xmlns:p14="http://schemas.microsoft.com/office/powerpoint/2010/main" val="2520999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on a bicycle waiting for a bus&#10;&#10;Description automatically generated">
            <a:extLst>
              <a:ext uri="{FF2B5EF4-FFF2-40B4-BE49-F238E27FC236}">
                <a16:creationId xmlns:a16="http://schemas.microsoft.com/office/drawing/2014/main" id="{669D3EB3-53C6-5773-7FBA-B43C4610E53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254" r="6254"/>
          <a:stretch>
            <a:fillRect/>
          </a:stretch>
        </p:blipFill>
        <p:spPr/>
      </p:pic>
      <p:sp>
        <p:nvSpPr>
          <p:cNvPr id="6" name="Text Placeholder 1">
            <a:extLst>
              <a:ext uri="{FF2B5EF4-FFF2-40B4-BE49-F238E27FC236}">
                <a16:creationId xmlns:a16="http://schemas.microsoft.com/office/drawing/2014/main" id="{1DBA2352-6ADD-B99D-7AA6-8DF271A999E1}"/>
              </a:ext>
            </a:extLst>
          </p:cNvPr>
          <p:cNvSpPr txBox="1">
            <a:spLocks/>
          </p:cNvSpPr>
          <p:nvPr/>
        </p:nvSpPr>
        <p:spPr>
          <a:xfrm>
            <a:off x="4106008" y="570760"/>
            <a:ext cx="7952393" cy="838800"/>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2400" b="1" dirty="0">
                <a:solidFill>
                  <a:srgbClr val="171F32"/>
                </a:solidFill>
                <a:latin typeface="HK Grotesk SemiBold (Headings)"/>
              </a:rPr>
              <a:t>HOW OFTEN HAVE YOU ORDERED DELIVERY / TAKE AWAY IN THE PAST MONTH? (EX. DELIVEROO, UBER EATS)</a:t>
            </a:r>
            <a:endParaRPr lang="en-US" sz="2400" b="1" dirty="0">
              <a:solidFill>
                <a:srgbClr val="171F32"/>
              </a:solidFill>
              <a:latin typeface="HK Grotesk SemiBold (Headings)"/>
            </a:endParaRPr>
          </a:p>
        </p:txBody>
      </p:sp>
      <p:sp>
        <p:nvSpPr>
          <p:cNvPr id="7" name="Rectangle 6">
            <a:extLst>
              <a:ext uri="{FF2B5EF4-FFF2-40B4-BE49-F238E27FC236}">
                <a16:creationId xmlns:a16="http://schemas.microsoft.com/office/drawing/2014/main" id="{C6DE10F4-B25B-198E-47BF-EB3DAB1DC93E}"/>
              </a:ext>
            </a:extLst>
          </p:cNvPr>
          <p:cNvSpPr/>
          <p:nvPr/>
        </p:nvSpPr>
        <p:spPr>
          <a:xfrm>
            <a:off x="5255454" y="6243278"/>
            <a:ext cx="547995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a:t>
            </a:r>
            <a:r>
              <a:rPr lang="en-GB" sz="1000" i="1" dirty="0">
                <a:solidFill>
                  <a:srgbClr val="FFFFFF">
                    <a:lumMod val="50000"/>
                  </a:srgbClr>
                </a:solidFill>
                <a:latin typeface="HK Grotesk Light"/>
              </a:rPr>
              <a:t>JUNE</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154 - 1003</a:t>
            </a:r>
          </a:p>
        </p:txBody>
      </p:sp>
      <p:graphicFrame>
        <p:nvGraphicFramePr>
          <p:cNvPr id="13" name="Chart 12">
            <a:extLst>
              <a:ext uri="{FF2B5EF4-FFF2-40B4-BE49-F238E27FC236}">
                <a16:creationId xmlns:a16="http://schemas.microsoft.com/office/drawing/2014/main" id="{99F41DBD-C3DA-E204-789D-2C0E37652EFD}"/>
              </a:ext>
            </a:extLst>
          </p:cNvPr>
          <p:cNvGraphicFramePr/>
          <p:nvPr>
            <p:extLst>
              <p:ext uri="{D42A27DB-BD31-4B8C-83A1-F6EECF244321}">
                <p14:modId xmlns:p14="http://schemas.microsoft.com/office/powerpoint/2010/main" val="271050560"/>
              </p:ext>
            </p:extLst>
          </p:nvPr>
        </p:nvGraphicFramePr>
        <p:xfrm>
          <a:off x="4625730" y="1583729"/>
          <a:ext cx="7147169" cy="448537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EAE85D9D-6E09-ABB6-D2A9-B8EE4578CDA9}"/>
              </a:ext>
            </a:extLst>
          </p:cNvPr>
          <p:cNvSpPr txBox="1"/>
          <p:nvPr/>
        </p:nvSpPr>
        <p:spPr>
          <a:xfrm>
            <a:off x="5231842" y="4930365"/>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3"/>
                </a:solidFill>
                <a:latin typeface="HK Grotesk Light"/>
              </a:rPr>
              <a:t>0pp</a:t>
            </a:r>
          </a:p>
        </p:txBody>
      </p:sp>
      <p:sp>
        <p:nvSpPr>
          <p:cNvPr id="10" name="TextBox 9">
            <a:extLst>
              <a:ext uri="{FF2B5EF4-FFF2-40B4-BE49-F238E27FC236}">
                <a16:creationId xmlns:a16="http://schemas.microsoft.com/office/drawing/2014/main" id="{57007E0D-EB39-7809-2E9C-3B31B3DAB205}"/>
              </a:ext>
            </a:extLst>
          </p:cNvPr>
          <p:cNvSpPr txBox="1"/>
          <p:nvPr/>
        </p:nvSpPr>
        <p:spPr>
          <a:xfrm>
            <a:off x="7995431" y="3564808"/>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latin typeface="HK Grotesk Light"/>
              </a:rPr>
              <a:t>+2pp</a:t>
            </a:r>
          </a:p>
        </p:txBody>
      </p:sp>
      <p:sp>
        <p:nvSpPr>
          <p:cNvPr id="11" name="TextBox 10">
            <a:extLst>
              <a:ext uri="{FF2B5EF4-FFF2-40B4-BE49-F238E27FC236}">
                <a16:creationId xmlns:a16="http://schemas.microsoft.com/office/drawing/2014/main" id="{D96F00CA-88A0-0A11-A3B9-23344C30C23A}"/>
              </a:ext>
            </a:extLst>
          </p:cNvPr>
          <p:cNvSpPr txBox="1"/>
          <p:nvPr/>
        </p:nvSpPr>
        <p:spPr>
          <a:xfrm>
            <a:off x="6594985" y="4229646"/>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latin typeface="HK Grotesk Light"/>
              </a:rPr>
              <a:t>-2pp</a:t>
            </a:r>
          </a:p>
        </p:txBody>
      </p:sp>
      <p:sp>
        <p:nvSpPr>
          <p:cNvPr id="12" name="TextBox 11">
            <a:extLst>
              <a:ext uri="{FF2B5EF4-FFF2-40B4-BE49-F238E27FC236}">
                <a16:creationId xmlns:a16="http://schemas.microsoft.com/office/drawing/2014/main" id="{C3258A64-CBC2-8E20-5BD8-64AE8A041477}"/>
              </a:ext>
            </a:extLst>
          </p:cNvPr>
          <p:cNvSpPr txBox="1"/>
          <p:nvPr/>
        </p:nvSpPr>
        <p:spPr>
          <a:xfrm>
            <a:off x="9354664" y="3047964"/>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latin typeface="HK Grotesk Light"/>
              </a:rPr>
              <a:t>-1pp</a:t>
            </a:r>
          </a:p>
        </p:txBody>
      </p:sp>
      <p:sp>
        <p:nvSpPr>
          <p:cNvPr id="4" name="Rectangle 3">
            <a:extLst>
              <a:ext uri="{FF2B5EF4-FFF2-40B4-BE49-F238E27FC236}">
                <a16:creationId xmlns:a16="http://schemas.microsoft.com/office/drawing/2014/main" id="{944021DA-E1D1-F955-FEAF-5731D8642DB0}"/>
              </a:ext>
            </a:extLst>
          </p:cNvPr>
          <p:cNvSpPr/>
          <p:nvPr/>
        </p:nvSpPr>
        <p:spPr>
          <a:xfrm>
            <a:off x="4625730" y="3087329"/>
            <a:ext cx="4410115" cy="2981779"/>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defPPr>
              <a:defRPr lang="en-US"/>
            </a:defPPr>
            <a:lvl1pPr marL="0" algn="l" defTabSz="914400" rtl="0" eaLnBrk="1" latinLnBrk="0" hangingPunct="1">
              <a:defRPr sz="1800" kern="1200">
                <a:solidFill>
                  <a:schemeClr val="accent3"/>
                </a:solidFill>
                <a:latin typeface="+mn-lt"/>
                <a:ea typeface="+mn-ea"/>
                <a:cs typeface="+mn-cs"/>
              </a:defRPr>
            </a:lvl1pPr>
            <a:lvl2pPr marL="457200" algn="l" defTabSz="914400" rtl="0" eaLnBrk="1" latinLnBrk="0" hangingPunct="1">
              <a:defRPr sz="1800" kern="1200">
                <a:solidFill>
                  <a:schemeClr val="accent3"/>
                </a:solidFill>
                <a:latin typeface="+mn-lt"/>
                <a:ea typeface="+mn-ea"/>
                <a:cs typeface="+mn-cs"/>
              </a:defRPr>
            </a:lvl2pPr>
            <a:lvl3pPr marL="914400" algn="l" defTabSz="914400" rtl="0" eaLnBrk="1" latinLnBrk="0" hangingPunct="1">
              <a:defRPr sz="1800" kern="1200">
                <a:solidFill>
                  <a:schemeClr val="accent3"/>
                </a:solidFill>
                <a:latin typeface="+mn-lt"/>
                <a:ea typeface="+mn-ea"/>
                <a:cs typeface="+mn-cs"/>
              </a:defRPr>
            </a:lvl3pPr>
            <a:lvl4pPr marL="1371600" algn="l" defTabSz="914400" rtl="0" eaLnBrk="1" latinLnBrk="0" hangingPunct="1">
              <a:defRPr sz="1800" kern="1200">
                <a:solidFill>
                  <a:schemeClr val="accent3"/>
                </a:solidFill>
                <a:latin typeface="+mn-lt"/>
                <a:ea typeface="+mn-ea"/>
                <a:cs typeface="+mn-cs"/>
              </a:defRPr>
            </a:lvl4pPr>
            <a:lvl5pPr marL="1828800" algn="l" defTabSz="914400" rtl="0" eaLnBrk="1" latinLnBrk="0" hangingPunct="1">
              <a:defRPr sz="1800" kern="1200">
                <a:solidFill>
                  <a:schemeClr val="accent3"/>
                </a:solidFill>
                <a:latin typeface="+mn-lt"/>
                <a:ea typeface="+mn-ea"/>
                <a:cs typeface="+mn-cs"/>
              </a:defRPr>
            </a:lvl5pPr>
            <a:lvl6pPr marL="2286000" algn="l" defTabSz="914400" rtl="0" eaLnBrk="1" latinLnBrk="0" hangingPunct="1">
              <a:defRPr sz="1800" kern="1200">
                <a:solidFill>
                  <a:schemeClr val="accent3"/>
                </a:solidFill>
                <a:latin typeface="+mn-lt"/>
                <a:ea typeface="+mn-ea"/>
                <a:cs typeface="+mn-cs"/>
              </a:defRPr>
            </a:lvl6pPr>
            <a:lvl7pPr marL="2743200" algn="l" defTabSz="914400" rtl="0" eaLnBrk="1" latinLnBrk="0" hangingPunct="1">
              <a:defRPr sz="1800" kern="1200">
                <a:solidFill>
                  <a:schemeClr val="accent3"/>
                </a:solidFill>
                <a:latin typeface="+mn-lt"/>
                <a:ea typeface="+mn-ea"/>
                <a:cs typeface="+mn-cs"/>
              </a:defRPr>
            </a:lvl7pPr>
            <a:lvl8pPr marL="3200400" algn="l" defTabSz="914400" rtl="0" eaLnBrk="1" latinLnBrk="0" hangingPunct="1">
              <a:defRPr sz="1800" kern="1200">
                <a:solidFill>
                  <a:schemeClr val="accent3"/>
                </a:solidFill>
                <a:latin typeface="+mn-lt"/>
                <a:ea typeface="+mn-ea"/>
                <a:cs typeface="+mn-cs"/>
              </a:defRPr>
            </a:lvl8pPr>
            <a:lvl9pPr marL="3657600" algn="l" defTabSz="914400" rtl="0" eaLnBrk="1" latinLnBrk="0" hangingPunct="1">
              <a:defRPr sz="1800" kern="1200">
                <a:solidFill>
                  <a:schemeClr val="accent3"/>
                </a:solidFill>
                <a:latin typeface="+mn-lt"/>
                <a:ea typeface="+mn-ea"/>
                <a:cs typeface="+mn-cs"/>
              </a:defRPr>
            </a:lvl9pPr>
          </a:lstStyle>
          <a:p>
            <a:pPr algn="ctr"/>
            <a:endParaRPr lang="en-GB"/>
          </a:p>
        </p:txBody>
      </p:sp>
      <p:sp>
        <p:nvSpPr>
          <p:cNvPr id="5" name="Arrow: Right 4">
            <a:extLst>
              <a:ext uri="{FF2B5EF4-FFF2-40B4-BE49-F238E27FC236}">
                <a16:creationId xmlns:a16="http://schemas.microsoft.com/office/drawing/2014/main" id="{726BB18E-5DE1-1231-2199-65AF70FCD87F}"/>
              </a:ext>
            </a:extLst>
          </p:cNvPr>
          <p:cNvSpPr/>
          <p:nvPr/>
        </p:nvSpPr>
        <p:spPr>
          <a:xfrm>
            <a:off x="4620420" y="2645541"/>
            <a:ext cx="884904" cy="405606"/>
          </a:xfrm>
          <a:prstGeom prst="righ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TextBox 4">
            <a:extLst>
              <a:ext uri="{FF2B5EF4-FFF2-40B4-BE49-F238E27FC236}">
                <a16:creationId xmlns:a16="http://schemas.microsoft.com/office/drawing/2014/main" id="{F2B1C5CA-49F5-DB89-598D-B099EFECAB7A}"/>
              </a:ext>
            </a:extLst>
          </p:cNvPr>
          <p:cNvSpPr txBox="1"/>
          <p:nvPr/>
        </p:nvSpPr>
        <p:spPr>
          <a:xfrm>
            <a:off x="5505324" y="2707026"/>
            <a:ext cx="349045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accent4"/>
                </a:solidFill>
              </a:rPr>
              <a:t>+21pp </a:t>
            </a:r>
            <a:r>
              <a:rPr lang="en-GB" dirty="0"/>
              <a:t>for Gen Z</a:t>
            </a:r>
          </a:p>
        </p:txBody>
      </p:sp>
      <p:sp>
        <p:nvSpPr>
          <p:cNvPr id="15" name="TextBox 14">
            <a:extLst>
              <a:ext uri="{FF2B5EF4-FFF2-40B4-BE49-F238E27FC236}">
                <a16:creationId xmlns:a16="http://schemas.microsoft.com/office/drawing/2014/main" id="{1462497B-161D-B735-27BB-7BD5A8235E4D}"/>
              </a:ext>
            </a:extLst>
          </p:cNvPr>
          <p:cNvSpPr txBox="1"/>
          <p:nvPr/>
        </p:nvSpPr>
        <p:spPr>
          <a:xfrm>
            <a:off x="10735408" y="2383931"/>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3"/>
                </a:solidFill>
                <a:latin typeface="HK Grotesk Light"/>
              </a:rPr>
              <a:t>0pp</a:t>
            </a:r>
          </a:p>
        </p:txBody>
      </p:sp>
    </p:spTree>
    <p:extLst>
      <p:ext uri="{BB962C8B-B14F-4D97-AF65-F5344CB8AC3E}">
        <p14:creationId xmlns:p14="http://schemas.microsoft.com/office/powerpoint/2010/main" val="2429187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C797DB5-6CD8-82F2-52CB-AB0C1E119EF1}"/>
              </a:ext>
            </a:extLst>
          </p:cNvPr>
          <p:cNvSpPr txBox="1">
            <a:spLocks/>
          </p:cNvSpPr>
          <p:nvPr/>
        </p:nvSpPr>
        <p:spPr>
          <a:xfrm>
            <a:off x="260608" y="438876"/>
            <a:ext cx="7428016" cy="838800"/>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400" b="1" dirty="0">
                <a:solidFill>
                  <a:srgbClr val="171F32"/>
                </a:solidFill>
                <a:latin typeface="HK Grotesk SemiBold (Headings)"/>
              </a:rPr>
              <a:t>YOU HAVE SAID YOU HAVE ORDERED DELIVERY IN THE PAST MONTH, HOW MUCH DO YOU USUALLY SPEND ON DELIVERY EVERY MONTH?</a:t>
            </a:r>
            <a:endParaRPr kumimoji="0" lang="en-US" sz="2400" b="1" i="0" u="none" strike="noStrike" kern="1200" cap="none" normalizeH="0" baseline="0" noProof="0" dirty="0">
              <a:ln>
                <a:noFill/>
              </a:ln>
              <a:solidFill>
                <a:srgbClr val="171F32"/>
              </a:solidFill>
              <a:effectLst/>
              <a:uLnTx/>
              <a:uFillTx/>
              <a:latin typeface="HK Grotesk SemiBold (Headings)"/>
            </a:endParaRPr>
          </a:p>
        </p:txBody>
      </p:sp>
      <p:sp>
        <p:nvSpPr>
          <p:cNvPr id="7" name="Rectangle 6">
            <a:extLst>
              <a:ext uri="{FF2B5EF4-FFF2-40B4-BE49-F238E27FC236}">
                <a16:creationId xmlns:a16="http://schemas.microsoft.com/office/drawing/2014/main" id="{9725983A-283C-5A6B-57D5-0B2DDC0A52B4}"/>
              </a:ext>
            </a:extLst>
          </p:cNvPr>
          <p:cNvSpPr/>
          <p:nvPr/>
        </p:nvSpPr>
        <p:spPr>
          <a:xfrm>
            <a:off x="1084386" y="6296013"/>
            <a:ext cx="71475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a:t>
            </a:r>
            <a:r>
              <a:rPr lang="en-GB" sz="1000" i="1" dirty="0">
                <a:solidFill>
                  <a:srgbClr val="FFFFFF">
                    <a:lumMod val="50000"/>
                  </a:srgbClr>
                </a:solidFill>
                <a:latin typeface="HK Grotesk Light"/>
              </a:rPr>
              <a:t>JUNE</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a:t>
            </a:r>
            <a:r>
              <a:rPr lang="en-US" sz="1000" i="1" dirty="0">
                <a:solidFill>
                  <a:srgbClr val="FFFFFF">
                    <a:lumMod val="50000"/>
                  </a:srgbClr>
                </a:solidFill>
                <a:latin typeface="HK Grotesk Light"/>
              </a:rPr>
              <a:t>118 - 532</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sp>
        <p:nvSpPr>
          <p:cNvPr id="9" name="TextBox 8">
            <a:extLst>
              <a:ext uri="{FF2B5EF4-FFF2-40B4-BE49-F238E27FC236}">
                <a16:creationId xmlns:a16="http://schemas.microsoft.com/office/drawing/2014/main" id="{FA564AC0-B3B2-9DA9-D19C-217D57DB0BDF}"/>
              </a:ext>
            </a:extLst>
          </p:cNvPr>
          <p:cNvSpPr txBox="1"/>
          <p:nvPr/>
        </p:nvSpPr>
        <p:spPr>
          <a:xfrm>
            <a:off x="2153693" y="1548704"/>
            <a:ext cx="3641846" cy="2062103"/>
          </a:xfrm>
          <a:prstGeom prst="rect">
            <a:avLst/>
          </a:prstGeom>
          <a:noFill/>
        </p:spPr>
        <p:txBody>
          <a:bodyPr wrap="square">
            <a:spAutoFit/>
          </a:bodyPr>
          <a:lstStyle/>
          <a:p>
            <a:pPr algn="ctr"/>
            <a:r>
              <a:rPr lang="en-GB" sz="8000" b="1" dirty="0">
                <a:solidFill>
                  <a:schemeClr val="accent1"/>
                </a:solidFill>
                <a:latin typeface="HK Grotesk Light"/>
              </a:rPr>
              <a:t>55€</a:t>
            </a:r>
          </a:p>
          <a:p>
            <a:pPr algn="ctr"/>
            <a:r>
              <a:rPr lang="en-GB" sz="2400" dirty="0">
                <a:solidFill>
                  <a:schemeClr val="accent1"/>
                </a:solidFill>
                <a:latin typeface="HK Grotesk Light"/>
              </a:rPr>
              <a:t>Average Spend on delivery a month for all consumers </a:t>
            </a:r>
          </a:p>
        </p:txBody>
      </p:sp>
      <p:graphicFrame>
        <p:nvGraphicFramePr>
          <p:cNvPr id="8" name="Table 7">
            <a:extLst>
              <a:ext uri="{FF2B5EF4-FFF2-40B4-BE49-F238E27FC236}">
                <a16:creationId xmlns:a16="http://schemas.microsoft.com/office/drawing/2014/main" id="{D59181A7-4012-F757-9654-A867BE389056}"/>
              </a:ext>
            </a:extLst>
          </p:cNvPr>
          <p:cNvGraphicFramePr>
            <a:graphicFrameLocks noGrp="1"/>
          </p:cNvGraphicFramePr>
          <p:nvPr>
            <p:extLst>
              <p:ext uri="{D42A27DB-BD31-4B8C-83A1-F6EECF244321}">
                <p14:modId xmlns:p14="http://schemas.microsoft.com/office/powerpoint/2010/main" val="3903126338"/>
              </p:ext>
            </p:extLst>
          </p:nvPr>
        </p:nvGraphicFramePr>
        <p:xfrm>
          <a:off x="130304" y="4017681"/>
          <a:ext cx="7688624" cy="1656491"/>
        </p:xfrm>
        <a:graphic>
          <a:graphicData uri="http://schemas.openxmlformats.org/drawingml/2006/table">
            <a:tbl>
              <a:tblPr firstRow="1" bandRow="1">
                <a:tableStyleId>{F5AB1C69-6EDB-4FF4-983F-18BD219EF322}</a:tableStyleId>
              </a:tblPr>
              <a:tblGrid>
                <a:gridCol w="1922156">
                  <a:extLst>
                    <a:ext uri="{9D8B030D-6E8A-4147-A177-3AD203B41FA5}">
                      <a16:colId xmlns:a16="http://schemas.microsoft.com/office/drawing/2014/main" val="2840564240"/>
                    </a:ext>
                  </a:extLst>
                </a:gridCol>
                <a:gridCol w="1922156">
                  <a:extLst>
                    <a:ext uri="{9D8B030D-6E8A-4147-A177-3AD203B41FA5}">
                      <a16:colId xmlns:a16="http://schemas.microsoft.com/office/drawing/2014/main" val="1778531464"/>
                    </a:ext>
                  </a:extLst>
                </a:gridCol>
                <a:gridCol w="1922156">
                  <a:extLst>
                    <a:ext uri="{9D8B030D-6E8A-4147-A177-3AD203B41FA5}">
                      <a16:colId xmlns:a16="http://schemas.microsoft.com/office/drawing/2014/main" val="2259044830"/>
                    </a:ext>
                  </a:extLst>
                </a:gridCol>
                <a:gridCol w="1922156">
                  <a:extLst>
                    <a:ext uri="{9D8B030D-6E8A-4147-A177-3AD203B41FA5}">
                      <a16:colId xmlns:a16="http://schemas.microsoft.com/office/drawing/2014/main" val="749735645"/>
                    </a:ext>
                  </a:extLst>
                </a:gridCol>
              </a:tblGrid>
              <a:tr h="395275">
                <a:tc>
                  <a:txBody>
                    <a:bodyPr/>
                    <a:lstStyle/>
                    <a:p>
                      <a:endParaRPr lang="en-GB"/>
                    </a:p>
                  </a:txBody>
                  <a:tcPr/>
                </a:tc>
                <a:tc>
                  <a:txBody>
                    <a:bodyPr/>
                    <a:lstStyle/>
                    <a:p>
                      <a:pPr algn="ctr"/>
                      <a:r>
                        <a:rPr lang="en-GB" dirty="0"/>
                        <a:t>Consumers aged 18-34</a:t>
                      </a:r>
                    </a:p>
                  </a:txBody>
                  <a:tcPr/>
                </a:tc>
                <a:tc>
                  <a:txBody>
                    <a:bodyPr/>
                    <a:lstStyle/>
                    <a:p>
                      <a:pPr algn="ctr"/>
                      <a:r>
                        <a:rPr lang="en-GB" dirty="0"/>
                        <a:t>Consumers aged  35-54</a:t>
                      </a:r>
                    </a:p>
                  </a:txBody>
                  <a:tcPr/>
                </a:tc>
                <a:tc>
                  <a:txBody>
                    <a:bodyPr/>
                    <a:lstStyle/>
                    <a:p>
                      <a:pPr algn="ctr"/>
                      <a:r>
                        <a:rPr lang="en-GB" dirty="0"/>
                        <a:t>Consumers aged Ages: 55+</a:t>
                      </a:r>
                    </a:p>
                  </a:txBody>
                  <a:tcPr/>
                </a:tc>
                <a:extLst>
                  <a:ext uri="{0D108BD9-81ED-4DB2-BD59-A6C34878D82A}">
                    <a16:rowId xmlns:a16="http://schemas.microsoft.com/office/drawing/2014/main" val="1866716535"/>
                  </a:ext>
                </a:extLst>
              </a:tr>
              <a:tr h="1016411">
                <a:tc>
                  <a:txBody>
                    <a:bodyPr/>
                    <a:lstStyle/>
                    <a:p>
                      <a:pPr algn="ctr"/>
                      <a:r>
                        <a:rPr lang="en-GB" dirty="0"/>
                        <a:t>Average Spend on delivery a month </a:t>
                      </a:r>
                    </a:p>
                  </a:txBody>
                  <a:tcPr anchor="ctr"/>
                </a:tc>
                <a:tc>
                  <a:txBody>
                    <a:bodyPr/>
                    <a:lstStyle/>
                    <a:p>
                      <a:pPr algn="ctr"/>
                      <a:r>
                        <a:rPr lang="en-GB" sz="3200" b="1" dirty="0">
                          <a:solidFill>
                            <a:schemeClr val="accent6"/>
                          </a:solidFill>
                        </a:rPr>
                        <a:t>69€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6"/>
                          </a:solidFill>
                        </a:rPr>
                        <a:t>49€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6"/>
                          </a:solidFill>
                        </a:rPr>
                        <a:t>40€</a:t>
                      </a:r>
                    </a:p>
                  </a:txBody>
                  <a:tcPr anchor="ctr"/>
                </a:tc>
                <a:extLst>
                  <a:ext uri="{0D108BD9-81ED-4DB2-BD59-A6C34878D82A}">
                    <a16:rowId xmlns:a16="http://schemas.microsoft.com/office/drawing/2014/main" val="2555547123"/>
                  </a:ext>
                </a:extLst>
              </a:tr>
            </a:tbl>
          </a:graphicData>
        </a:graphic>
      </p:graphicFrame>
      <p:pic>
        <p:nvPicPr>
          <p:cNvPr id="15" name="Picture Placeholder 14" descr="A group of food packages and a phone&#10;&#10;Description automatically generated">
            <a:extLst>
              <a:ext uri="{FF2B5EF4-FFF2-40B4-BE49-F238E27FC236}">
                <a16:creationId xmlns:a16="http://schemas.microsoft.com/office/drawing/2014/main" id="{84E14A4E-B5DF-8DD5-6225-AA2879967BA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167" r="4167"/>
          <a:stretch>
            <a:fillRect/>
          </a:stretch>
        </p:blipFill>
        <p:spPr/>
      </p:pic>
    </p:spTree>
    <p:extLst>
      <p:ext uri="{BB962C8B-B14F-4D97-AF65-F5344CB8AC3E}">
        <p14:creationId xmlns:p14="http://schemas.microsoft.com/office/powerpoint/2010/main" val="2932733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3869D3E-C566-F312-3E5E-9C436B3C496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178" r="12178"/>
          <a:stretch/>
        </p:blipFill>
        <p:spPr/>
      </p:pic>
      <p:sp>
        <p:nvSpPr>
          <p:cNvPr id="3" name="Text Placeholder 2">
            <a:extLst>
              <a:ext uri="{FF2B5EF4-FFF2-40B4-BE49-F238E27FC236}">
                <a16:creationId xmlns:a16="http://schemas.microsoft.com/office/drawing/2014/main" id="{0240A703-3362-21C5-BE35-DAA88E8CE2F0}"/>
              </a:ext>
            </a:extLst>
          </p:cNvPr>
          <p:cNvSpPr>
            <a:spLocks noGrp="1"/>
          </p:cNvSpPr>
          <p:nvPr>
            <p:ph type="body" sz="quarter" idx="14"/>
          </p:nvPr>
        </p:nvSpPr>
        <p:spPr/>
        <p:txBody>
          <a:bodyPr/>
          <a:lstStyle/>
          <a:p>
            <a:r>
              <a:rPr lang="en-GB" dirty="0"/>
              <a:t>Hot topic:</a:t>
            </a:r>
            <a:br>
              <a:rPr lang="en-GB" dirty="0"/>
            </a:br>
            <a:r>
              <a:rPr lang="en-GB" dirty="0"/>
              <a:t>Signature Cocktails</a:t>
            </a:r>
          </a:p>
        </p:txBody>
      </p:sp>
    </p:spTree>
    <p:extLst>
      <p:ext uri="{BB962C8B-B14F-4D97-AF65-F5344CB8AC3E}">
        <p14:creationId xmlns:p14="http://schemas.microsoft.com/office/powerpoint/2010/main" val="2169796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FDCA33-B207-F21F-C80C-D842C1C3B0FD}"/>
              </a:ext>
            </a:extLst>
          </p:cNvPr>
          <p:cNvSpPr>
            <a:spLocks noGrp="1"/>
          </p:cNvSpPr>
          <p:nvPr>
            <p:ph type="sldNum" sz="quarter" idx="4"/>
          </p:nvPr>
        </p:nvSpPr>
        <p:spPr/>
        <p:txBody>
          <a:bodyPr/>
          <a:lstStyle/>
          <a:p>
            <a:fld id="{403EF4E2-7A7A-0548-85F1-5479B7C9E1B2}" type="slidenum">
              <a:rPr lang="en-US" smtClean="0"/>
              <a:pPr/>
              <a:t>24</a:t>
            </a:fld>
            <a:endParaRPr lang="en-US"/>
          </a:p>
        </p:txBody>
      </p:sp>
      <p:sp>
        <p:nvSpPr>
          <p:cNvPr id="4" name="Text Placeholder 1">
            <a:extLst>
              <a:ext uri="{FF2B5EF4-FFF2-40B4-BE49-F238E27FC236}">
                <a16:creationId xmlns:a16="http://schemas.microsoft.com/office/drawing/2014/main" id="{E4190675-6750-E816-6505-2F74658B7180}"/>
              </a:ext>
            </a:extLst>
          </p:cNvPr>
          <p:cNvSpPr txBox="1">
            <a:spLocks/>
          </p:cNvSpPr>
          <p:nvPr/>
        </p:nvSpPr>
        <p:spPr>
          <a:xfrm>
            <a:off x="691376" y="511331"/>
            <a:ext cx="10794380" cy="513134"/>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400" b="1" dirty="0">
                <a:solidFill>
                  <a:srgbClr val="171F32"/>
                </a:solidFill>
                <a:latin typeface="HK Grotesk SemiBold (Headings)"/>
              </a:rPr>
              <a:t>HAVE YOU TRIED ANY SIGNATURE COCKTAILS?​</a:t>
            </a:r>
            <a:endParaRPr lang="en-US" sz="2400" b="1" dirty="0">
              <a:solidFill>
                <a:srgbClr val="171F32"/>
              </a:solidFill>
              <a:latin typeface="HK Grotesk SemiBold (Headings)"/>
            </a:endParaRPr>
          </a:p>
        </p:txBody>
      </p:sp>
      <p:grpSp>
        <p:nvGrpSpPr>
          <p:cNvPr id="5" name="Group 4">
            <a:extLst>
              <a:ext uri="{FF2B5EF4-FFF2-40B4-BE49-F238E27FC236}">
                <a16:creationId xmlns:a16="http://schemas.microsoft.com/office/drawing/2014/main" id="{FE4D9D17-CEED-2CAC-C055-613F73E9C94E}"/>
              </a:ext>
            </a:extLst>
          </p:cNvPr>
          <p:cNvGrpSpPr/>
          <p:nvPr/>
        </p:nvGrpSpPr>
        <p:grpSpPr>
          <a:xfrm>
            <a:off x="393775" y="1918793"/>
            <a:ext cx="3357241" cy="3357241"/>
            <a:chOff x="411882" y="1936756"/>
            <a:chExt cx="3357241" cy="3357241"/>
          </a:xfrm>
          <a:solidFill>
            <a:schemeClr val="accent4">
              <a:lumMod val="60000"/>
              <a:lumOff val="40000"/>
            </a:schemeClr>
          </a:solidFill>
        </p:grpSpPr>
        <p:sp>
          <p:nvSpPr>
            <p:cNvPr id="6" name="Oval 5">
              <a:extLst>
                <a:ext uri="{FF2B5EF4-FFF2-40B4-BE49-F238E27FC236}">
                  <a16:creationId xmlns:a16="http://schemas.microsoft.com/office/drawing/2014/main" id="{4577F4A9-5093-66FE-6EA5-D5531C3C5415}"/>
                </a:ext>
              </a:extLst>
            </p:cNvPr>
            <p:cNvSpPr/>
            <p:nvPr/>
          </p:nvSpPr>
          <p:spPr>
            <a:xfrm>
              <a:off x="411882" y="1936756"/>
              <a:ext cx="3357241" cy="3357241"/>
            </a:xfrm>
            <a:prstGeom prst="ellipse">
              <a:avLst/>
            </a:prstGeom>
            <a:grpFill/>
            <a:ln w="38100">
              <a:solidFill>
                <a:srgbClr val="59A9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2600DE1-F43E-D794-62BC-DA60E6268170}"/>
                </a:ext>
              </a:extLst>
            </p:cNvPr>
            <p:cNvSpPr txBox="1"/>
            <p:nvPr/>
          </p:nvSpPr>
          <p:spPr>
            <a:xfrm>
              <a:off x="709256" y="2676339"/>
              <a:ext cx="2653849" cy="1785104"/>
            </a:xfrm>
            <a:prstGeom prst="rect">
              <a:avLst/>
            </a:prstGeom>
            <a:grpFill/>
            <a:ln w="38100">
              <a:noFill/>
            </a:ln>
          </p:spPr>
          <p:txBody>
            <a:bodyPr wrap="square" rtlCol="0">
              <a:spAutoFit/>
            </a:bodyPr>
            <a:lstStyle/>
            <a:p>
              <a:pPr algn="ctr">
                <a:defRPr/>
              </a:pPr>
              <a:r>
                <a:rPr lang="en-GB" sz="5400" dirty="0">
                  <a:solidFill>
                    <a:srgbClr val="414041"/>
                  </a:solidFill>
                  <a:latin typeface="HK Grotesk Light"/>
                </a:rPr>
                <a:t>25%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a:solidFill>
                  <a:srgbClr val="414041"/>
                </a:solidFill>
                <a:latin typeface="HK Grotesk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14041"/>
                  </a:solidFill>
                  <a:effectLst/>
                  <a:uLnTx/>
                  <a:uFillTx/>
                  <a:latin typeface="HK Grotesk Light"/>
                  <a:ea typeface="+mn-ea"/>
                  <a:cs typeface="+mn-cs"/>
                </a:rPr>
                <a:t>Have tried</a:t>
              </a:r>
            </a:p>
          </p:txBody>
        </p:sp>
      </p:grpSp>
      <p:grpSp>
        <p:nvGrpSpPr>
          <p:cNvPr id="8" name="Group 7">
            <a:extLst>
              <a:ext uri="{FF2B5EF4-FFF2-40B4-BE49-F238E27FC236}">
                <a16:creationId xmlns:a16="http://schemas.microsoft.com/office/drawing/2014/main" id="{70871BAD-8FF6-D91E-5230-5200644D369D}"/>
              </a:ext>
            </a:extLst>
          </p:cNvPr>
          <p:cNvGrpSpPr/>
          <p:nvPr/>
        </p:nvGrpSpPr>
        <p:grpSpPr>
          <a:xfrm>
            <a:off x="4336380" y="1927846"/>
            <a:ext cx="3357241" cy="3357241"/>
            <a:chOff x="4377196" y="1936755"/>
            <a:chExt cx="3357241" cy="3357241"/>
          </a:xfrm>
          <a:solidFill>
            <a:schemeClr val="accent3">
              <a:lumMod val="40000"/>
              <a:lumOff val="60000"/>
            </a:schemeClr>
          </a:solidFill>
        </p:grpSpPr>
        <p:sp>
          <p:nvSpPr>
            <p:cNvPr id="9" name="Oval 8">
              <a:extLst>
                <a:ext uri="{FF2B5EF4-FFF2-40B4-BE49-F238E27FC236}">
                  <a16:creationId xmlns:a16="http://schemas.microsoft.com/office/drawing/2014/main" id="{B45FFBC4-BAF3-9525-31B6-9AC2CD2FC171}"/>
                </a:ext>
              </a:extLst>
            </p:cNvPr>
            <p:cNvSpPr/>
            <p:nvPr/>
          </p:nvSpPr>
          <p:spPr>
            <a:xfrm>
              <a:off x="4377196" y="1936755"/>
              <a:ext cx="3357241" cy="3357241"/>
            </a:xfrm>
            <a:prstGeom prst="ellipse">
              <a:avLst/>
            </a:prstGeom>
            <a:grp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8795616-D074-112D-313E-DD57E6311853}"/>
                </a:ext>
              </a:extLst>
            </p:cNvPr>
            <p:cNvSpPr txBox="1"/>
            <p:nvPr/>
          </p:nvSpPr>
          <p:spPr>
            <a:xfrm>
              <a:off x="4938741" y="2380917"/>
              <a:ext cx="2191643" cy="2400657"/>
            </a:xfrm>
            <a:prstGeom prst="rect">
              <a:avLst/>
            </a:prstGeom>
            <a:grpFill/>
            <a:ln w="38100">
              <a:noFill/>
            </a:ln>
          </p:spPr>
          <p:txBody>
            <a:bodyPr wrap="square" rtlCol="0">
              <a:spAutoFit/>
            </a:bodyPr>
            <a:lstStyle/>
            <a:p>
              <a:pPr algn="ctr">
                <a:defRPr/>
              </a:pPr>
              <a:r>
                <a:rPr lang="en-GB" sz="5400" dirty="0">
                  <a:solidFill>
                    <a:srgbClr val="414041"/>
                  </a:solidFill>
                  <a:latin typeface="HK Grotesk Light"/>
                </a:rPr>
                <a:t>50%</a:t>
              </a:r>
            </a:p>
            <a:p>
              <a:pPr algn="ctr">
                <a:defRPr/>
              </a:pPr>
              <a:r>
                <a:rPr lang="en-GB" sz="2400" dirty="0">
                  <a:solidFill>
                    <a:srgbClr val="414041"/>
                  </a:solidFill>
                  <a:latin typeface="HK Grotesk Light"/>
                </a:rPr>
                <a:t>Have not tried but </a:t>
              </a:r>
              <a:r>
                <a:rPr lang="en-GB" sz="2400" b="1" dirty="0">
                  <a:solidFill>
                    <a:srgbClr val="414041"/>
                  </a:solidFill>
                  <a:latin typeface="HK Grotesk Light"/>
                </a:rPr>
                <a:t>would be interested in trying them</a:t>
              </a:r>
              <a:endParaRPr kumimoji="0" lang="en-GB" sz="2400" b="1" i="0" u="none" strike="noStrike" kern="1200" cap="none" spc="0" normalizeH="0" baseline="0" noProof="0" dirty="0">
                <a:ln>
                  <a:noFill/>
                </a:ln>
                <a:solidFill>
                  <a:srgbClr val="414041"/>
                </a:solidFill>
                <a:effectLst/>
                <a:uLnTx/>
                <a:uFillTx/>
                <a:latin typeface="HK Grotesk Light"/>
                <a:ea typeface="+mn-ea"/>
                <a:cs typeface="+mn-cs"/>
              </a:endParaRPr>
            </a:p>
          </p:txBody>
        </p:sp>
      </p:grpSp>
      <p:grpSp>
        <p:nvGrpSpPr>
          <p:cNvPr id="11" name="Group 10">
            <a:extLst>
              <a:ext uri="{FF2B5EF4-FFF2-40B4-BE49-F238E27FC236}">
                <a16:creationId xmlns:a16="http://schemas.microsoft.com/office/drawing/2014/main" id="{D2E1FA5D-366C-87A3-D566-D52C0709C359}"/>
              </a:ext>
            </a:extLst>
          </p:cNvPr>
          <p:cNvGrpSpPr/>
          <p:nvPr/>
        </p:nvGrpSpPr>
        <p:grpSpPr>
          <a:xfrm>
            <a:off x="8260879" y="1927846"/>
            <a:ext cx="3357241" cy="3357241"/>
            <a:chOff x="8260879" y="1918935"/>
            <a:chExt cx="3357241" cy="3357241"/>
          </a:xfrm>
          <a:solidFill>
            <a:schemeClr val="accent5">
              <a:lumMod val="40000"/>
              <a:lumOff val="60000"/>
            </a:schemeClr>
          </a:solidFill>
        </p:grpSpPr>
        <p:sp>
          <p:nvSpPr>
            <p:cNvPr id="12" name="Oval 11">
              <a:extLst>
                <a:ext uri="{FF2B5EF4-FFF2-40B4-BE49-F238E27FC236}">
                  <a16:creationId xmlns:a16="http://schemas.microsoft.com/office/drawing/2014/main" id="{A3FAEF7B-C47E-7E71-4E45-19CD5D147583}"/>
                </a:ext>
              </a:extLst>
            </p:cNvPr>
            <p:cNvSpPr/>
            <p:nvPr/>
          </p:nvSpPr>
          <p:spPr>
            <a:xfrm>
              <a:off x="8260879" y="1918935"/>
              <a:ext cx="3357241" cy="3357241"/>
            </a:xfrm>
            <a:prstGeom prst="ellipse">
              <a:avLst/>
            </a:prstGeom>
            <a:grp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266799E-43A5-AC6F-2FFF-197C12C38459}"/>
                </a:ext>
              </a:extLst>
            </p:cNvPr>
            <p:cNvSpPr txBox="1"/>
            <p:nvPr/>
          </p:nvSpPr>
          <p:spPr>
            <a:xfrm>
              <a:off x="8918368" y="2390259"/>
              <a:ext cx="2099037" cy="2400657"/>
            </a:xfrm>
            <a:prstGeom prst="rect">
              <a:avLst/>
            </a:prstGeom>
            <a:grpFill/>
            <a:ln>
              <a:noFill/>
            </a:ln>
          </p:spPr>
          <p:txBody>
            <a:bodyPr wrap="square" rtlCol="0">
              <a:spAutoFit/>
            </a:bodyPr>
            <a:lstStyle/>
            <a:p>
              <a:pPr algn="ctr">
                <a:defRPr/>
              </a:pPr>
              <a:r>
                <a:rPr lang="en-GB" sz="5400" dirty="0">
                  <a:solidFill>
                    <a:srgbClr val="414041"/>
                  </a:solidFill>
                  <a:latin typeface="HK Grotesk Light"/>
                </a:rPr>
                <a:t>25%</a:t>
              </a:r>
            </a:p>
            <a:p>
              <a:pPr algn="ctr">
                <a:defRPr/>
              </a:pPr>
              <a:r>
                <a:rPr lang="en-GB" sz="2400" dirty="0">
                  <a:solidFill>
                    <a:srgbClr val="414041"/>
                  </a:solidFill>
                  <a:latin typeface="HK Grotesk Light"/>
                </a:rPr>
                <a:t>Have not tried and </a:t>
              </a:r>
              <a:r>
                <a:rPr lang="en-GB" sz="2400" b="1" dirty="0">
                  <a:solidFill>
                    <a:srgbClr val="414041"/>
                  </a:solidFill>
                  <a:latin typeface="HK Grotesk Light"/>
                </a:rPr>
                <a:t>would not be interested in trying them</a:t>
              </a:r>
              <a:endParaRPr kumimoji="0" lang="en-GB" sz="2400" b="1" i="0" u="none" strike="noStrike" kern="1200" cap="none" spc="0" normalizeH="0" baseline="0" noProof="0" dirty="0">
                <a:ln>
                  <a:noFill/>
                </a:ln>
                <a:solidFill>
                  <a:srgbClr val="414041"/>
                </a:solidFill>
                <a:effectLst/>
                <a:uLnTx/>
                <a:uFillTx/>
                <a:latin typeface="HK Grotesk Light"/>
                <a:ea typeface="+mn-ea"/>
                <a:cs typeface="+mn-cs"/>
              </a:endParaRPr>
            </a:p>
          </p:txBody>
        </p:sp>
      </p:grpSp>
      <p:sp>
        <p:nvSpPr>
          <p:cNvPr id="15" name="Rectangle 14">
            <a:extLst>
              <a:ext uri="{FF2B5EF4-FFF2-40B4-BE49-F238E27FC236}">
                <a16:creationId xmlns:a16="http://schemas.microsoft.com/office/drawing/2014/main" id="{F9632D29-684E-920F-4DCB-7F7F80F56A8F}"/>
              </a:ext>
            </a:extLst>
          </p:cNvPr>
          <p:cNvSpPr/>
          <p:nvPr/>
        </p:nvSpPr>
        <p:spPr>
          <a:xfrm>
            <a:off x="1263317" y="6243278"/>
            <a:ext cx="547995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a:t>
            </a:r>
            <a:r>
              <a:rPr lang="en-GB" sz="1000" i="1" dirty="0">
                <a:solidFill>
                  <a:srgbClr val="FFFFFF">
                    <a:lumMod val="50000"/>
                  </a:srgbClr>
                </a:solidFill>
                <a:latin typeface="HK Grotesk Light"/>
              </a:rPr>
              <a:t>JUNE</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1000</a:t>
            </a:r>
          </a:p>
        </p:txBody>
      </p:sp>
    </p:spTree>
    <p:extLst>
      <p:ext uri="{BB962C8B-B14F-4D97-AF65-F5344CB8AC3E}">
        <p14:creationId xmlns:p14="http://schemas.microsoft.com/office/powerpoint/2010/main" val="1748847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holding drinks&#10;&#10;Description automatically generated">
            <a:extLst>
              <a:ext uri="{FF2B5EF4-FFF2-40B4-BE49-F238E27FC236}">
                <a16:creationId xmlns:a16="http://schemas.microsoft.com/office/drawing/2014/main" id="{7C891FD0-87FF-9FBF-7005-37EC360A44D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0329" r="30329"/>
          <a:stretch>
            <a:fillRect/>
          </a:stretch>
        </p:blipFill>
        <p:spPr/>
      </p:pic>
      <p:graphicFrame>
        <p:nvGraphicFramePr>
          <p:cNvPr id="6" name="Chart 5">
            <a:extLst>
              <a:ext uri="{FF2B5EF4-FFF2-40B4-BE49-F238E27FC236}">
                <a16:creationId xmlns:a16="http://schemas.microsoft.com/office/drawing/2014/main" id="{8E9692F4-4F9D-93D3-B1C0-CA163B1DC204}"/>
              </a:ext>
            </a:extLst>
          </p:cNvPr>
          <p:cNvGraphicFramePr/>
          <p:nvPr>
            <p:extLst>
              <p:ext uri="{D42A27DB-BD31-4B8C-83A1-F6EECF244321}">
                <p14:modId xmlns:p14="http://schemas.microsoft.com/office/powerpoint/2010/main" val="3484584646"/>
              </p:ext>
            </p:extLst>
          </p:nvPr>
        </p:nvGraphicFramePr>
        <p:xfrm>
          <a:off x="41452" y="992459"/>
          <a:ext cx="8898337" cy="503517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EA75DA0-F2A1-8968-EC55-CA107ECC2D5A}"/>
              </a:ext>
            </a:extLst>
          </p:cNvPr>
          <p:cNvSpPr txBox="1"/>
          <p:nvPr/>
        </p:nvSpPr>
        <p:spPr>
          <a:xfrm>
            <a:off x="706580" y="359976"/>
            <a:ext cx="6465455"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dirty="0">
                <a:solidFill>
                  <a:srgbClr val="171F32"/>
                </a:solidFill>
                <a:latin typeface="HK Grotesk SemiBold (Headings)"/>
              </a:rPr>
              <a:t>WHAT ARE YOUR EXPECTATIONS FOR A SIGNATURE COCKTAIL?​</a:t>
            </a:r>
          </a:p>
        </p:txBody>
      </p:sp>
      <p:sp>
        <p:nvSpPr>
          <p:cNvPr id="8" name="Rectangle 7">
            <a:extLst>
              <a:ext uri="{FF2B5EF4-FFF2-40B4-BE49-F238E27FC236}">
                <a16:creationId xmlns:a16="http://schemas.microsoft.com/office/drawing/2014/main" id="{0EE63253-BC44-49E0-FAF7-3774658D59D6}"/>
              </a:ext>
            </a:extLst>
          </p:cNvPr>
          <p:cNvSpPr/>
          <p:nvPr/>
        </p:nvSpPr>
        <p:spPr>
          <a:xfrm>
            <a:off x="1310613" y="6218796"/>
            <a:ext cx="7147560"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JUNE 2024 </a:t>
            </a:r>
            <a:r>
              <a:rPr lang="en-US" sz="1000" i="1" dirty="0">
                <a:solidFill>
                  <a:srgbClr val="FFFFFF">
                    <a:lumMod val="50000"/>
                  </a:srgbClr>
                </a:solidFill>
                <a:latin typeface="HK Grotesk Light"/>
              </a:rPr>
              <a:t>– SAMPLE: 252</a:t>
            </a:r>
          </a:p>
        </p:txBody>
      </p:sp>
      <p:sp>
        <p:nvSpPr>
          <p:cNvPr id="4" name="TextBox 3">
            <a:extLst>
              <a:ext uri="{FF2B5EF4-FFF2-40B4-BE49-F238E27FC236}">
                <a16:creationId xmlns:a16="http://schemas.microsoft.com/office/drawing/2014/main" id="{0BAEFFCA-DBF8-314E-1D17-1582762FD286}"/>
              </a:ext>
            </a:extLst>
          </p:cNvPr>
          <p:cNvSpPr txBox="1"/>
          <p:nvPr/>
        </p:nvSpPr>
        <p:spPr>
          <a:xfrm>
            <a:off x="2319455" y="1193180"/>
            <a:ext cx="3356517" cy="338554"/>
          </a:xfrm>
          <a:prstGeom prst="rect">
            <a:avLst/>
          </a:prstGeom>
          <a:noFill/>
        </p:spPr>
        <p:txBody>
          <a:bodyPr wrap="square" rtlCol="0">
            <a:spAutoFit/>
          </a:bodyPr>
          <a:lstStyle/>
          <a:p>
            <a:pPr algn="ctr">
              <a:defRPr sz="1862" b="0" i="0" u="none" strike="noStrike" kern="1200" spc="0" baseline="0">
                <a:solidFill>
                  <a:srgbClr val="414041">
                    <a:lumMod val="65000"/>
                    <a:lumOff val="35000"/>
                  </a:srgbClr>
                </a:solidFill>
                <a:latin typeface="+mn-lt"/>
                <a:ea typeface="+mn-ea"/>
                <a:cs typeface="+mn-cs"/>
              </a:defRPr>
            </a:pPr>
            <a:r>
              <a:rPr lang="en-GB" sz="1600" b="1" dirty="0">
                <a:solidFill>
                  <a:srgbClr val="C4925D"/>
                </a:solidFill>
              </a:rPr>
              <a:t>Top 10</a:t>
            </a:r>
          </a:p>
        </p:txBody>
      </p:sp>
    </p:spTree>
    <p:extLst>
      <p:ext uri="{BB962C8B-B14F-4D97-AF65-F5344CB8AC3E}">
        <p14:creationId xmlns:p14="http://schemas.microsoft.com/office/powerpoint/2010/main" val="2055041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694CED24-1630-7C0A-ADDE-357BB2B53CA5}"/>
              </a:ext>
            </a:extLst>
          </p:cNvPr>
          <p:cNvSpPr>
            <a:spLocks noGrp="1"/>
          </p:cNvSpPr>
          <p:nvPr>
            <p:ph type="sldNum" sz="quarter" idx="4"/>
          </p:nvPr>
        </p:nvSpPr>
        <p:spPr>
          <a:xfrm>
            <a:off x="11001569" y="6275936"/>
            <a:ext cx="901874" cy="365125"/>
          </a:xfrm>
        </p:spPr>
        <p:txBody>
          <a:bodyPr/>
          <a:lstStyle/>
          <a:p>
            <a:fld id="{403EF4E2-7A7A-0548-85F1-5479B7C9E1B2}" type="slidenum">
              <a:rPr lang="en-US" smtClean="0"/>
              <a:pPr/>
              <a:t>26</a:t>
            </a:fld>
            <a:endParaRPr lang="en-US"/>
          </a:p>
        </p:txBody>
      </p:sp>
      <p:sp>
        <p:nvSpPr>
          <p:cNvPr id="7" name="Rectangle 6">
            <a:extLst>
              <a:ext uri="{FF2B5EF4-FFF2-40B4-BE49-F238E27FC236}">
                <a16:creationId xmlns:a16="http://schemas.microsoft.com/office/drawing/2014/main" id="{BE7805B4-37BC-A524-A023-C3D103B146BD}"/>
              </a:ext>
            </a:extLst>
          </p:cNvPr>
          <p:cNvSpPr/>
          <p:nvPr/>
        </p:nvSpPr>
        <p:spPr>
          <a:xfrm>
            <a:off x="1193806" y="6240284"/>
            <a:ext cx="5058311"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a:t>
            </a:r>
            <a:r>
              <a:rPr lang="en-US" sz="1000" i="1" dirty="0">
                <a:solidFill>
                  <a:srgbClr val="FFFFFF">
                    <a:lumMod val="50000"/>
                  </a:srgbClr>
                </a:solidFill>
                <a:latin typeface="HK Grotesk Light"/>
              </a:rPr>
              <a:t>: 252</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graphicFrame>
        <p:nvGraphicFramePr>
          <p:cNvPr id="8" name="Chart 7">
            <a:extLst>
              <a:ext uri="{FF2B5EF4-FFF2-40B4-BE49-F238E27FC236}">
                <a16:creationId xmlns:a16="http://schemas.microsoft.com/office/drawing/2014/main" id="{06BB5216-4808-C4E6-2B6B-CAE615AC5AAB}"/>
              </a:ext>
            </a:extLst>
          </p:cNvPr>
          <p:cNvGraphicFramePr/>
          <p:nvPr>
            <p:extLst>
              <p:ext uri="{D42A27DB-BD31-4B8C-83A1-F6EECF244321}">
                <p14:modId xmlns:p14="http://schemas.microsoft.com/office/powerpoint/2010/main" val="3215756158"/>
              </p:ext>
            </p:extLst>
          </p:nvPr>
        </p:nvGraphicFramePr>
        <p:xfrm>
          <a:off x="450782" y="1538841"/>
          <a:ext cx="11290433" cy="4385238"/>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descr="A cartoon of a waiter holding a tray with a glass&#10;&#10;Description automatically generated">
            <a:extLst>
              <a:ext uri="{FF2B5EF4-FFF2-40B4-BE49-F238E27FC236}">
                <a16:creationId xmlns:a16="http://schemas.microsoft.com/office/drawing/2014/main" id="{F4550BA4-2F94-D5DB-3319-5CE73D70D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1615" y="3978097"/>
            <a:ext cx="670639" cy="670639"/>
          </a:xfrm>
          <a:prstGeom prst="rect">
            <a:avLst/>
          </a:prstGeom>
        </p:spPr>
      </p:pic>
      <p:pic>
        <p:nvPicPr>
          <p:cNvPr id="17" name="Picture 16" descr="A colorful light fixture on a black background&#10;&#10;Description automatically generated">
            <a:extLst>
              <a:ext uri="{FF2B5EF4-FFF2-40B4-BE49-F238E27FC236}">
                <a16:creationId xmlns:a16="http://schemas.microsoft.com/office/drawing/2014/main" id="{3A725E49-F803-5CD6-EBE4-F3A9EABAE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210" y="3711123"/>
            <a:ext cx="623376" cy="623376"/>
          </a:xfrm>
          <a:prstGeom prst="rect">
            <a:avLst/>
          </a:prstGeom>
        </p:spPr>
      </p:pic>
      <p:sp>
        <p:nvSpPr>
          <p:cNvPr id="20" name="TextBox 19">
            <a:extLst>
              <a:ext uri="{FF2B5EF4-FFF2-40B4-BE49-F238E27FC236}">
                <a16:creationId xmlns:a16="http://schemas.microsoft.com/office/drawing/2014/main" id="{E557B067-A381-70E9-A69E-0447B989C7AB}"/>
              </a:ext>
            </a:extLst>
          </p:cNvPr>
          <p:cNvSpPr txBox="1"/>
          <p:nvPr/>
        </p:nvSpPr>
        <p:spPr>
          <a:xfrm>
            <a:off x="1433942" y="632198"/>
            <a:ext cx="9324111" cy="461665"/>
          </a:xfrm>
          <a:prstGeom prst="rect">
            <a:avLst/>
          </a:prstGeom>
          <a:noFill/>
        </p:spPr>
        <p:txBody>
          <a:bodyPr wrap="square" rtlCol="0">
            <a:spAutoFit/>
          </a:bodyPr>
          <a:lstStyle/>
          <a:p>
            <a:pPr algn="ctr">
              <a:defRPr/>
            </a:pPr>
            <a:r>
              <a:rPr lang="en-GB" sz="2400" b="1" dirty="0">
                <a:solidFill>
                  <a:srgbClr val="171F32"/>
                </a:solidFill>
                <a:latin typeface="HK Grotesk SemiBold (Headings)"/>
              </a:rPr>
              <a:t>IN WHICH VENUES HAVE YOU TRIED SIGNATURE COCKTAILS?​</a:t>
            </a:r>
          </a:p>
        </p:txBody>
      </p:sp>
      <p:pic>
        <p:nvPicPr>
          <p:cNvPr id="22" name="Picture 21">
            <a:extLst>
              <a:ext uri="{FF2B5EF4-FFF2-40B4-BE49-F238E27FC236}">
                <a16:creationId xmlns:a16="http://schemas.microsoft.com/office/drawing/2014/main" id="{0075EAA5-FF60-5D90-C2B4-B94CB0DFFA9A}"/>
              </a:ext>
            </a:extLst>
          </p:cNvPr>
          <p:cNvPicPr>
            <a:picLocks noChangeAspect="1"/>
          </p:cNvPicPr>
          <p:nvPr/>
        </p:nvPicPr>
        <p:blipFill>
          <a:blip r:embed="rId6"/>
          <a:stretch>
            <a:fillRect/>
          </a:stretch>
        </p:blipFill>
        <p:spPr>
          <a:xfrm>
            <a:off x="910667" y="1825826"/>
            <a:ext cx="698248" cy="698248"/>
          </a:xfrm>
          <a:prstGeom prst="rect">
            <a:avLst/>
          </a:prstGeom>
        </p:spPr>
      </p:pic>
      <p:pic>
        <p:nvPicPr>
          <p:cNvPr id="24" name="Picture 23">
            <a:extLst>
              <a:ext uri="{FF2B5EF4-FFF2-40B4-BE49-F238E27FC236}">
                <a16:creationId xmlns:a16="http://schemas.microsoft.com/office/drawing/2014/main" id="{146B61C8-CD27-FCBA-5949-6CCB9D3A1DF2}"/>
              </a:ext>
            </a:extLst>
          </p:cNvPr>
          <p:cNvPicPr>
            <a:picLocks noChangeAspect="1"/>
          </p:cNvPicPr>
          <p:nvPr/>
        </p:nvPicPr>
        <p:blipFill>
          <a:blip r:embed="rId7"/>
          <a:stretch>
            <a:fillRect/>
          </a:stretch>
        </p:blipFill>
        <p:spPr>
          <a:xfrm>
            <a:off x="2091892" y="2189190"/>
            <a:ext cx="636181" cy="636181"/>
          </a:xfrm>
          <a:prstGeom prst="rect">
            <a:avLst/>
          </a:prstGeom>
        </p:spPr>
      </p:pic>
      <p:pic>
        <p:nvPicPr>
          <p:cNvPr id="26" name="Picture 25">
            <a:extLst>
              <a:ext uri="{FF2B5EF4-FFF2-40B4-BE49-F238E27FC236}">
                <a16:creationId xmlns:a16="http://schemas.microsoft.com/office/drawing/2014/main" id="{153BDB6D-B41A-5E41-48C1-F41E1DD84B7F}"/>
              </a:ext>
            </a:extLst>
          </p:cNvPr>
          <p:cNvPicPr>
            <a:picLocks noChangeAspect="1"/>
          </p:cNvPicPr>
          <p:nvPr/>
        </p:nvPicPr>
        <p:blipFill>
          <a:blip r:embed="rId8"/>
          <a:stretch>
            <a:fillRect/>
          </a:stretch>
        </p:blipFill>
        <p:spPr>
          <a:xfrm>
            <a:off x="8232917" y="3743945"/>
            <a:ext cx="731874" cy="731874"/>
          </a:xfrm>
          <a:prstGeom prst="rect">
            <a:avLst/>
          </a:prstGeom>
        </p:spPr>
      </p:pic>
      <p:pic>
        <p:nvPicPr>
          <p:cNvPr id="28" name="Picture 27">
            <a:extLst>
              <a:ext uri="{FF2B5EF4-FFF2-40B4-BE49-F238E27FC236}">
                <a16:creationId xmlns:a16="http://schemas.microsoft.com/office/drawing/2014/main" id="{C0859BD8-4A63-7A2A-06FF-B4ADAE2BC6BF}"/>
              </a:ext>
            </a:extLst>
          </p:cNvPr>
          <p:cNvPicPr>
            <a:picLocks noChangeAspect="1"/>
          </p:cNvPicPr>
          <p:nvPr/>
        </p:nvPicPr>
        <p:blipFill>
          <a:blip r:embed="rId9"/>
          <a:stretch>
            <a:fillRect/>
          </a:stretch>
        </p:blipFill>
        <p:spPr>
          <a:xfrm>
            <a:off x="3261740" y="2983122"/>
            <a:ext cx="816935" cy="816935"/>
          </a:xfrm>
          <a:prstGeom prst="rect">
            <a:avLst/>
          </a:prstGeom>
        </p:spPr>
      </p:pic>
      <p:pic>
        <p:nvPicPr>
          <p:cNvPr id="30" name="Picture 29">
            <a:extLst>
              <a:ext uri="{FF2B5EF4-FFF2-40B4-BE49-F238E27FC236}">
                <a16:creationId xmlns:a16="http://schemas.microsoft.com/office/drawing/2014/main" id="{6AEB9AB6-F968-505F-829D-6028FA2E4A09}"/>
              </a:ext>
            </a:extLst>
          </p:cNvPr>
          <p:cNvPicPr>
            <a:picLocks noChangeAspect="1"/>
          </p:cNvPicPr>
          <p:nvPr/>
        </p:nvPicPr>
        <p:blipFill>
          <a:blip r:embed="rId10"/>
          <a:stretch>
            <a:fillRect/>
          </a:stretch>
        </p:blipFill>
        <p:spPr>
          <a:xfrm>
            <a:off x="4548444" y="3201343"/>
            <a:ext cx="731874" cy="731874"/>
          </a:xfrm>
          <a:prstGeom prst="rect">
            <a:avLst/>
          </a:prstGeom>
        </p:spPr>
      </p:pic>
      <p:pic>
        <p:nvPicPr>
          <p:cNvPr id="34" name="Picture 33">
            <a:extLst>
              <a:ext uri="{FF2B5EF4-FFF2-40B4-BE49-F238E27FC236}">
                <a16:creationId xmlns:a16="http://schemas.microsoft.com/office/drawing/2014/main" id="{AD739C2B-E794-EF7A-0B6C-729C2C1DB99B}"/>
              </a:ext>
            </a:extLst>
          </p:cNvPr>
          <p:cNvPicPr>
            <a:picLocks noChangeAspect="1"/>
          </p:cNvPicPr>
          <p:nvPr/>
        </p:nvPicPr>
        <p:blipFill>
          <a:blip r:embed="rId11"/>
          <a:stretch>
            <a:fillRect/>
          </a:stretch>
        </p:blipFill>
        <p:spPr>
          <a:xfrm>
            <a:off x="5768247" y="3553324"/>
            <a:ext cx="731874" cy="731874"/>
          </a:xfrm>
          <a:prstGeom prst="rect">
            <a:avLst/>
          </a:prstGeom>
        </p:spPr>
      </p:pic>
      <p:pic>
        <p:nvPicPr>
          <p:cNvPr id="36" name="Picture 35">
            <a:extLst>
              <a:ext uri="{FF2B5EF4-FFF2-40B4-BE49-F238E27FC236}">
                <a16:creationId xmlns:a16="http://schemas.microsoft.com/office/drawing/2014/main" id="{8CDB067C-659B-9360-BA1E-FAE0ACB38B7D}"/>
              </a:ext>
            </a:extLst>
          </p:cNvPr>
          <p:cNvPicPr>
            <a:picLocks noChangeAspect="1"/>
          </p:cNvPicPr>
          <p:nvPr/>
        </p:nvPicPr>
        <p:blipFill>
          <a:blip r:embed="rId12"/>
          <a:stretch>
            <a:fillRect/>
          </a:stretch>
        </p:blipFill>
        <p:spPr>
          <a:xfrm>
            <a:off x="9487122" y="3970968"/>
            <a:ext cx="695581" cy="695581"/>
          </a:xfrm>
          <a:prstGeom prst="rect">
            <a:avLst/>
          </a:prstGeom>
        </p:spPr>
      </p:pic>
      <p:sp>
        <p:nvSpPr>
          <p:cNvPr id="3" name="TextBox 2">
            <a:extLst>
              <a:ext uri="{FF2B5EF4-FFF2-40B4-BE49-F238E27FC236}">
                <a16:creationId xmlns:a16="http://schemas.microsoft.com/office/drawing/2014/main" id="{BF5EB156-1732-9DCA-585C-59900CDC81D1}"/>
              </a:ext>
            </a:extLst>
          </p:cNvPr>
          <p:cNvSpPr txBox="1"/>
          <p:nvPr/>
        </p:nvSpPr>
        <p:spPr>
          <a:xfrm>
            <a:off x="4417742" y="1369138"/>
            <a:ext cx="3356517" cy="338554"/>
          </a:xfrm>
          <a:prstGeom prst="rect">
            <a:avLst/>
          </a:prstGeom>
          <a:noFill/>
        </p:spPr>
        <p:txBody>
          <a:bodyPr wrap="square" rtlCol="0">
            <a:spAutoFit/>
          </a:bodyPr>
          <a:lstStyle/>
          <a:p>
            <a:pPr algn="ctr">
              <a:defRPr sz="1862" b="0" i="0" u="none" strike="noStrike" kern="1200" spc="0" baseline="0">
                <a:solidFill>
                  <a:srgbClr val="414041">
                    <a:lumMod val="65000"/>
                    <a:lumOff val="35000"/>
                  </a:srgbClr>
                </a:solidFill>
                <a:latin typeface="+mn-lt"/>
                <a:ea typeface="+mn-ea"/>
                <a:cs typeface="+mn-cs"/>
              </a:defRPr>
            </a:pPr>
            <a:r>
              <a:rPr lang="en-GB" sz="1600" b="1" dirty="0">
                <a:solidFill>
                  <a:srgbClr val="C4925D"/>
                </a:solidFill>
              </a:rPr>
              <a:t>Top 10</a:t>
            </a:r>
          </a:p>
        </p:txBody>
      </p:sp>
    </p:spTree>
    <p:extLst>
      <p:ext uri="{BB962C8B-B14F-4D97-AF65-F5344CB8AC3E}">
        <p14:creationId xmlns:p14="http://schemas.microsoft.com/office/powerpoint/2010/main" val="436973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A77987-0DFF-2C0B-CC8F-1091C1AAD6FD}"/>
              </a:ext>
            </a:extLst>
          </p:cNvPr>
          <p:cNvSpPr/>
          <p:nvPr/>
        </p:nvSpPr>
        <p:spPr>
          <a:xfrm>
            <a:off x="791735" y="6355271"/>
            <a:ext cx="5295046"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a:t>
            </a:r>
            <a:r>
              <a:rPr lang="en-US" sz="1000" i="1" dirty="0">
                <a:solidFill>
                  <a:srgbClr val="FFFFFF">
                    <a:lumMod val="50000"/>
                  </a:srgbClr>
                </a:solidFill>
                <a:latin typeface="HK Grotesk Light"/>
              </a:rPr>
              <a:t>252</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pic>
        <p:nvPicPr>
          <p:cNvPr id="15" name="Picture Placeholder 14">
            <a:extLst>
              <a:ext uri="{FF2B5EF4-FFF2-40B4-BE49-F238E27FC236}">
                <a16:creationId xmlns:a16="http://schemas.microsoft.com/office/drawing/2014/main" id="{61FD8B59-51D3-40A3-2DC8-6249C6195CA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167" r="4167"/>
          <a:stretch/>
        </p:blipFill>
        <p:spPr/>
      </p:pic>
      <p:sp>
        <p:nvSpPr>
          <p:cNvPr id="5" name="TextBox 4">
            <a:extLst>
              <a:ext uri="{FF2B5EF4-FFF2-40B4-BE49-F238E27FC236}">
                <a16:creationId xmlns:a16="http://schemas.microsoft.com/office/drawing/2014/main" id="{B34BC3F1-457D-83E1-4C01-23FA0C7E1E9B}"/>
              </a:ext>
            </a:extLst>
          </p:cNvPr>
          <p:cNvSpPr txBox="1"/>
          <p:nvPr/>
        </p:nvSpPr>
        <p:spPr>
          <a:xfrm>
            <a:off x="77186" y="328248"/>
            <a:ext cx="7773274"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dirty="0">
                <a:solidFill>
                  <a:srgbClr val="171F32"/>
                </a:solidFill>
                <a:latin typeface="HK Grotesk SemiBold (Headings)"/>
              </a:rPr>
              <a:t>HOW LIKELY ARE YOU TO PURCHASE A SIGNATURE COCKTAIL WHEN OUT IN PUBS, BARS, RESTAURANTS ETC COMPARED TO A REGULAR COCKTAIL?​</a:t>
            </a:r>
          </a:p>
        </p:txBody>
      </p:sp>
      <p:graphicFrame>
        <p:nvGraphicFramePr>
          <p:cNvPr id="3" name="Chart 2">
            <a:extLst>
              <a:ext uri="{FF2B5EF4-FFF2-40B4-BE49-F238E27FC236}">
                <a16:creationId xmlns:a16="http://schemas.microsoft.com/office/drawing/2014/main" id="{C2B38ACC-7BAC-FBBF-592A-48D63A6DD976}"/>
              </a:ext>
            </a:extLst>
          </p:cNvPr>
          <p:cNvGraphicFramePr/>
          <p:nvPr>
            <p:extLst>
              <p:ext uri="{D42A27DB-BD31-4B8C-83A1-F6EECF244321}">
                <p14:modId xmlns:p14="http://schemas.microsoft.com/office/powerpoint/2010/main" val="4156813333"/>
              </p:ext>
            </p:extLst>
          </p:nvPr>
        </p:nvGraphicFramePr>
        <p:xfrm>
          <a:off x="386670" y="1731169"/>
          <a:ext cx="7463790" cy="423969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65153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92A1298-92C7-FE1E-F877-31A0C762FB1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722" r="28722"/>
          <a:stretch/>
        </p:blipFill>
        <p:spPr/>
      </p:pic>
      <p:sp>
        <p:nvSpPr>
          <p:cNvPr id="6" name="TextBox 5">
            <a:extLst>
              <a:ext uri="{FF2B5EF4-FFF2-40B4-BE49-F238E27FC236}">
                <a16:creationId xmlns:a16="http://schemas.microsoft.com/office/drawing/2014/main" id="{69E18803-3D53-125F-8563-AE9E72262237}"/>
              </a:ext>
            </a:extLst>
          </p:cNvPr>
          <p:cNvSpPr txBox="1"/>
          <p:nvPr/>
        </p:nvSpPr>
        <p:spPr>
          <a:xfrm>
            <a:off x="93646" y="506108"/>
            <a:ext cx="7650296" cy="830997"/>
          </a:xfrm>
          <a:prstGeom prst="rect">
            <a:avLst/>
          </a:prstGeom>
          <a:noFill/>
        </p:spPr>
        <p:txBody>
          <a:bodyPr wrap="square">
            <a:spAutoFit/>
          </a:bodyPr>
          <a:lstStyle/>
          <a:p>
            <a:pPr algn="ctr">
              <a:defRPr/>
            </a:pPr>
            <a:r>
              <a:rPr lang="en-GB" sz="2400" b="1" dirty="0">
                <a:solidFill>
                  <a:srgbClr val="171F32"/>
                </a:solidFill>
                <a:latin typeface="HK Grotesk SemiBold (Headings)"/>
              </a:rPr>
              <a:t>HOW OFTEN ARE YOU ORDERING SIGNATURE COCKTAILS COMPARED TO A YEAR AGO?​</a:t>
            </a:r>
          </a:p>
        </p:txBody>
      </p:sp>
      <p:graphicFrame>
        <p:nvGraphicFramePr>
          <p:cNvPr id="7" name="Chart 6">
            <a:extLst>
              <a:ext uri="{FF2B5EF4-FFF2-40B4-BE49-F238E27FC236}">
                <a16:creationId xmlns:a16="http://schemas.microsoft.com/office/drawing/2014/main" id="{F606591E-BC26-A811-64EC-D53B367D11A5}"/>
              </a:ext>
            </a:extLst>
          </p:cNvPr>
          <p:cNvGraphicFramePr/>
          <p:nvPr>
            <p:extLst>
              <p:ext uri="{D42A27DB-BD31-4B8C-83A1-F6EECF244321}">
                <p14:modId xmlns:p14="http://schemas.microsoft.com/office/powerpoint/2010/main" val="2483591436"/>
              </p:ext>
            </p:extLst>
          </p:nvPr>
        </p:nvGraphicFramePr>
        <p:xfrm>
          <a:off x="-1037063" y="995609"/>
          <a:ext cx="9261088" cy="4382559"/>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A35200C3-98FA-9D87-3867-CEDD60DBC767}"/>
              </a:ext>
            </a:extLst>
          </p:cNvPr>
          <p:cNvSpPr/>
          <p:nvPr/>
        </p:nvSpPr>
        <p:spPr>
          <a:xfrm>
            <a:off x="-338712" y="6373777"/>
            <a:ext cx="6391986"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a:t>
            </a:r>
            <a:r>
              <a:rPr lang="en-GB" sz="1000" i="1" dirty="0">
                <a:solidFill>
                  <a:srgbClr val="FFFFFF">
                    <a:lumMod val="50000"/>
                  </a:srgbClr>
                </a:solidFill>
                <a:latin typeface="HK Grotesk Light"/>
              </a:rPr>
              <a:t>JUNE</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a:t>
            </a:r>
            <a:r>
              <a:rPr lang="en-US" sz="1000" i="1" dirty="0">
                <a:solidFill>
                  <a:srgbClr val="FFFFFF">
                    <a:lumMod val="50000"/>
                  </a:srgbClr>
                </a:solidFill>
                <a:latin typeface="HK Grotesk Light"/>
              </a:rPr>
              <a:t>249</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sp>
        <p:nvSpPr>
          <p:cNvPr id="4" name="Right Brace 3">
            <a:extLst>
              <a:ext uri="{FF2B5EF4-FFF2-40B4-BE49-F238E27FC236}">
                <a16:creationId xmlns:a16="http://schemas.microsoft.com/office/drawing/2014/main" id="{C82D85BA-5F6C-3E2C-E5DF-2F87901797E3}"/>
              </a:ext>
            </a:extLst>
          </p:cNvPr>
          <p:cNvSpPr/>
          <p:nvPr/>
        </p:nvSpPr>
        <p:spPr>
          <a:xfrm rot="5400000">
            <a:off x="1879084" y="3358557"/>
            <a:ext cx="560438" cy="2882293"/>
          </a:xfrm>
          <a:prstGeom prst="rightBrace">
            <a:avLst/>
          </a:prstGeom>
          <a:ln w="47625"/>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ED5DA317-C81E-327D-645F-C300E00A2A93}"/>
              </a:ext>
            </a:extLst>
          </p:cNvPr>
          <p:cNvSpPr txBox="1"/>
          <p:nvPr/>
        </p:nvSpPr>
        <p:spPr>
          <a:xfrm>
            <a:off x="742574" y="5173778"/>
            <a:ext cx="2430387" cy="830997"/>
          </a:xfrm>
          <a:prstGeom prst="rect">
            <a:avLst/>
          </a:prstGeom>
          <a:noFill/>
        </p:spPr>
        <p:txBody>
          <a:bodyPr wrap="square" rtlCol="0">
            <a:spAutoFit/>
          </a:bodyPr>
          <a:lstStyle/>
          <a:p>
            <a:pPr algn="ctr"/>
            <a:r>
              <a:rPr lang="en-GB" sz="1600" b="1" dirty="0">
                <a:solidFill>
                  <a:schemeClr val="accent4"/>
                </a:solidFill>
              </a:rPr>
              <a:t>43%</a:t>
            </a:r>
            <a:r>
              <a:rPr lang="en-GB" sz="1600" dirty="0">
                <a:solidFill>
                  <a:schemeClr val="accent4"/>
                </a:solidFill>
              </a:rPr>
              <a:t> order signature cocktails more often than last year​</a:t>
            </a:r>
          </a:p>
        </p:txBody>
      </p:sp>
    </p:spTree>
    <p:extLst>
      <p:ext uri="{BB962C8B-B14F-4D97-AF65-F5344CB8AC3E}">
        <p14:creationId xmlns:p14="http://schemas.microsoft.com/office/powerpoint/2010/main" val="4075441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holding a spoon in a glass&#10;&#10;Description automatically generated">
            <a:extLst>
              <a:ext uri="{FF2B5EF4-FFF2-40B4-BE49-F238E27FC236}">
                <a16:creationId xmlns:a16="http://schemas.microsoft.com/office/drawing/2014/main" id="{D800855C-FAB8-726B-2643-692104117C9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5191" r="35921"/>
          <a:stretch/>
        </p:blipFill>
        <p:spPr>
          <a:xfrm>
            <a:off x="0" y="0"/>
            <a:ext cx="4000500" cy="6858000"/>
          </a:xfrm>
        </p:spPr>
      </p:pic>
      <p:graphicFrame>
        <p:nvGraphicFramePr>
          <p:cNvPr id="6" name="Chart 5">
            <a:extLst>
              <a:ext uri="{FF2B5EF4-FFF2-40B4-BE49-F238E27FC236}">
                <a16:creationId xmlns:a16="http://schemas.microsoft.com/office/drawing/2014/main" id="{A19C61E4-1648-34D5-678D-4F03873E69F1}"/>
              </a:ext>
            </a:extLst>
          </p:cNvPr>
          <p:cNvGraphicFramePr/>
          <p:nvPr>
            <p:extLst>
              <p:ext uri="{D42A27DB-BD31-4B8C-83A1-F6EECF244321}">
                <p14:modId xmlns:p14="http://schemas.microsoft.com/office/powerpoint/2010/main" val="2923513569"/>
              </p:ext>
            </p:extLst>
          </p:nvPr>
        </p:nvGraphicFramePr>
        <p:xfrm>
          <a:off x="3065220" y="1536012"/>
          <a:ext cx="9261088" cy="4382559"/>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8614F165-AB44-909D-BC8C-0C3EB1BD183E}"/>
              </a:ext>
            </a:extLst>
          </p:cNvPr>
          <p:cNvSpPr/>
          <p:nvPr/>
        </p:nvSpPr>
        <p:spPr>
          <a:xfrm>
            <a:off x="3883878" y="6417189"/>
            <a:ext cx="6391986"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a:t>
            </a:r>
            <a:r>
              <a:rPr lang="en-GB" sz="1000" i="1" dirty="0">
                <a:solidFill>
                  <a:srgbClr val="FFFFFF">
                    <a:lumMod val="50000"/>
                  </a:srgbClr>
                </a:solidFill>
                <a:latin typeface="HK Grotesk Light"/>
              </a:rPr>
              <a:t>JUNE</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a:t>
            </a:r>
            <a:r>
              <a:rPr lang="en-US" sz="1000" i="1" dirty="0">
                <a:solidFill>
                  <a:srgbClr val="FFFFFF">
                    <a:lumMod val="50000"/>
                  </a:srgbClr>
                </a:solidFill>
                <a:latin typeface="HK Grotesk Light"/>
              </a:rPr>
              <a:t>250</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sp>
        <p:nvSpPr>
          <p:cNvPr id="8" name="TextBox 7">
            <a:extLst>
              <a:ext uri="{FF2B5EF4-FFF2-40B4-BE49-F238E27FC236}">
                <a16:creationId xmlns:a16="http://schemas.microsoft.com/office/drawing/2014/main" id="{A649A23E-79EE-915E-EE00-0A54A80B762E}"/>
              </a:ext>
            </a:extLst>
          </p:cNvPr>
          <p:cNvSpPr txBox="1"/>
          <p:nvPr/>
        </p:nvSpPr>
        <p:spPr>
          <a:xfrm>
            <a:off x="4226692" y="389441"/>
            <a:ext cx="7650296" cy="757130"/>
          </a:xfrm>
          <a:prstGeom prst="rect">
            <a:avLst/>
          </a:prstGeom>
          <a:noFill/>
        </p:spPr>
        <p:txBody>
          <a:bodyPr wrap="square">
            <a:spAutoFit/>
          </a:bodyPr>
          <a:lstStyle/>
          <a:p>
            <a:pPr marR="0" lvl="0" indent="0" algn="ctr" fontAlgn="auto">
              <a:lnSpc>
                <a:spcPct val="90000"/>
              </a:lnSpc>
              <a:spcBef>
                <a:spcPts val="1000"/>
              </a:spcBef>
              <a:spcAft>
                <a:spcPts val="0"/>
              </a:spcAft>
              <a:buClrTx/>
              <a:buSzTx/>
              <a:buFontTx/>
              <a:buNone/>
              <a:tabLst/>
              <a:defRPr/>
            </a:pPr>
            <a:r>
              <a:rPr lang="en-GB" sz="2400" b="1" dirty="0">
                <a:solidFill>
                  <a:srgbClr val="171F32"/>
                </a:solidFill>
                <a:latin typeface="HK Grotesk SemiBold (Headings)"/>
              </a:rPr>
              <a:t>HOW APPEALING DO YOU FIND SIGNATURE COCKTAILS OVER REGULAR COCKTAILS?​</a:t>
            </a:r>
          </a:p>
        </p:txBody>
      </p:sp>
      <p:sp>
        <p:nvSpPr>
          <p:cNvPr id="9" name="TextBox 8">
            <a:extLst>
              <a:ext uri="{FF2B5EF4-FFF2-40B4-BE49-F238E27FC236}">
                <a16:creationId xmlns:a16="http://schemas.microsoft.com/office/drawing/2014/main" id="{B60AD196-FF45-1079-AAB2-98BA4ACEB42D}"/>
              </a:ext>
            </a:extLst>
          </p:cNvPr>
          <p:cNvSpPr txBox="1"/>
          <p:nvPr/>
        </p:nvSpPr>
        <p:spPr>
          <a:xfrm>
            <a:off x="4817464" y="1536012"/>
            <a:ext cx="6557963" cy="338554"/>
          </a:xfrm>
          <a:prstGeom prst="rect">
            <a:avLst/>
          </a:prstGeom>
          <a:noFill/>
        </p:spPr>
        <p:txBody>
          <a:bodyPr wrap="square" rtlCol="0">
            <a:spAutoFit/>
          </a:bodyPr>
          <a:lstStyle/>
          <a:p>
            <a:pPr algn="ctr"/>
            <a:r>
              <a:rPr lang="en-GB" sz="1600" b="1" dirty="0">
                <a:solidFill>
                  <a:srgbClr val="FFC000"/>
                </a:solidFill>
              </a:rPr>
              <a:t>I find speciality cocktails … than regular cocktails​</a:t>
            </a:r>
          </a:p>
        </p:txBody>
      </p:sp>
      <p:sp>
        <p:nvSpPr>
          <p:cNvPr id="10" name="Right Brace 9">
            <a:extLst>
              <a:ext uri="{FF2B5EF4-FFF2-40B4-BE49-F238E27FC236}">
                <a16:creationId xmlns:a16="http://schemas.microsoft.com/office/drawing/2014/main" id="{508ED73D-1398-42DC-DA8A-BF4E49516C37}"/>
              </a:ext>
            </a:extLst>
          </p:cNvPr>
          <p:cNvSpPr/>
          <p:nvPr/>
        </p:nvSpPr>
        <p:spPr>
          <a:xfrm rot="5400000">
            <a:off x="6548277" y="3220328"/>
            <a:ext cx="474616" cy="4025454"/>
          </a:xfrm>
          <a:prstGeom prst="rightBrace">
            <a:avLst/>
          </a:prstGeom>
          <a:ln w="47625"/>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CA39141A-A544-DBED-45A9-622F2A9C076D}"/>
              </a:ext>
            </a:extLst>
          </p:cNvPr>
          <p:cNvSpPr txBox="1"/>
          <p:nvPr/>
        </p:nvSpPr>
        <p:spPr>
          <a:xfrm>
            <a:off x="4980328" y="5557900"/>
            <a:ext cx="4199087" cy="584775"/>
          </a:xfrm>
          <a:prstGeom prst="rect">
            <a:avLst/>
          </a:prstGeom>
          <a:noFill/>
        </p:spPr>
        <p:txBody>
          <a:bodyPr wrap="square" rtlCol="0">
            <a:spAutoFit/>
          </a:bodyPr>
          <a:lstStyle/>
          <a:p>
            <a:pPr algn="ctr"/>
            <a:r>
              <a:rPr lang="en-GB" sz="1600" b="1" dirty="0">
                <a:solidFill>
                  <a:schemeClr val="accent4"/>
                </a:solidFill>
              </a:rPr>
              <a:t>60% </a:t>
            </a:r>
            <a:r>
              <a:rPr lang="en-GB" sz="1600" dirty="0">
                <a:solidFill>
                  <a:schemeClr val="accent4"/>
                </a:solidFill>
              </a:rPr>
              <a:t>find signature cocktails more appealing than regular cocktails​</a:t>
            </a:r>
          </a:p>
        </p:txBody>
      </p:sp>
    </p:spTree>
    <p:extLst>
      <p:ext uri="{BB962C8B-B14F-4D97-AF65-F5344CB8AC3E}">
        <p14:creationId xmlns:p14="http://schemas.microsoft.com/office/powerpoint/2010/main" val="3083949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E18ED3-2F15-B90A-ED1B-F279AE3429C3}"/>
              </a:ext>
            </a:extLst>
          </p:cNvPr>
          <p:cNvSpPr>
            <a:spLocks noGrp="1"/>
          </p:cNvSpPr>
          <p:nvPr>
            <p:ph type="body" sz="quarter" idx="11"/>
          </p:nvPr>
        </p:nvSpPr>
        <p:spPr/>
        <p:txBody>
          <a:bodyPr/>
          <a:lstStyle/>
          <a:p>
            <a:pPr algn="ctr"/>
            <a:r>
              <a:rPr lang="en-US" sz="3600" spc="300" dirty="0">
                <a:solidFill>
                  <a:srgbClr val="171F32"/>
                </a:solidFill>
                <a:ea typeface="+mj-ea"/>
                <a:cs typeface="+mj-cs"/>
              </a:rPr>
              <a:t>CGA’S MONTHLY CONSUMER PULSE</a:t>
            </a:r>
          </a:p>
        </p:txBody>
      </p:sp>
      <p:pic>
        <p:nvPicPr>
          <p:cNvPr id="3" name="Picture Placeholder 2" descr="Two glasses of drinks on a table&#10;&#10;Description automatically generated">
            <a:extLst>
              <a:ext uri="{FF2B5EF4-FFF2-40B4-BE49-F238E27FC236}">
                <a16:creationId xmlns:a16="http://schemas.microsoft.com/office/drawing/2014/main" id="{5847CB59-98EC-0086-2245-38D4EC538A6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250" r="6250"/>
          <a:stretch>
            <a:fillRect/>
          </a:stretch>
        </p:blipFill>
        <p:spPr/>
      </p:pic>
      <p:sp>
        <p:nvSpPr>
          <p:cNvPr id="2" name="Content Placeholder 6">
            <a:extLst>
              <a:ext uri="{FF2B5EF4-FFF2-40B4-BE49-F238E27FC236}">
                <a16:creationId xmlns:a16="http://schemas.microsoft.com/office/drawing/2014/main" id="{0E2A0C91-F6EA-2154-02BE-818D7FA71E4B}"/>
              </a:ext>
            </a:extLst>
          </p:cNvPr>
          <p:cNvSpPr txBox="1">
            <a:spLocks/>
          </p:cNvSpPr>
          <p:nvPr/>
        </p:nvSpPr>
        <p:spPr>
          <a:xfrm>
            <a:off x="4328855" y="1903315"/>
            <a:ext cx="7612686" cy="4486255"/>
          </a:xfrm>
          <a:prstGeom prst="rect">
            <a:avLst/>
          </a:prstGeom>
          <a:ln>
            <a:no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HK Grotes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HK Grotes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HK Grotes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HK Grotes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r>
              <a:rPr lang="en-GB" sz="1400" dirty="0">
                <a:solidFill>
                  <a:srgbClr val="414041"/>
                </a:solidFill>
                <a:latin typeface="HK Grotesk Light"/>
              </a:rPr>
              <a:t>This monthly On-Premise Consumer Pulse report is intended to capture consumers consumption patterns and how they fluctuate in the transition period from April 2024 to May 2024 in Germany. </a:t>
            </a:r>
          </a:p>
          <a:p>
            <a:pPr algn="just" fontAlgn="base"/>
            <a:r>
              <a:rPr lang="en-GB" sz="1400" dirty="0">
                <a:solidFill>
                  <a:srgbClr val="414041"/>
                </a:solidFill>
                <a:latin typeface="HK Grotesk Light"/>
              </a:rPr>
              <a:t>This study looks into consumer’s On-Premise behaviour over the </a:t>
            </a:r>
            <a:r>
              <a:rPr lang="en-GB" sz="1400" i="1" dirty="0">
                <a:solidFill>
                  <a:srgbClr val="414041"/>
                </a:solidFill>
                <a:latin typeface="HK Grotesk Light"/>
              </a:rPr>
              <a:t>past month</a:t>
            </a:r>
            <a:r>
              <a:rPr lang="en-GB" sz="1400" dirty="0">
                <a:solidFill>
                  <a:srgbClr val="414041"/>
                </a:solidFill>
                <a:latin typeface="HK Grotesk Light"/>
              </a:rPr>
              <a:t> and tests visit intention for the </a:t>
            </a:r>
            <a:r>
              <a:rPr lang="en-GB" sz="1400" i="1" dirty="0">
                <a:solidFill>
                  <a:srgbClr val="414041"/>
                </a:solidFill>
                <a:latin typeface="HK Grotesk Light"/>
              </a:rPr>
              <a:t>month ahead.</a:t>
            </a:r>
            <a:r>
              <a:rPr lang="en-GB" sz="1400" dirty="0">
                <a:solidFill>
                  <a:srgbClr val="414041"/>
                </a:solidFill>
                <a:latin typeface="HK Grotesk Light"/>
              </a:rPr>
              <a:t>  ​</a:t>
            </a:r>
          </a:p>
          <a:p>
            <a:pPr algn="just" fontAlgn="base"/>
            <a:r>
              <a:rPr lang="en-GB" sz="1400" dirty="0">
                <a:solidFill>
                  <a:srgbClr val="414041"/>
                </a:solidFill>
                <a:latin typeface="HK Grotesk Light"/>
              </a:rPr>
              <a:t>In other countries, this monthly check-in has become a staple for beverage suppliers and other businesses interested in the channel.  </a:t>
            </a:r>
            <a:r>
              <a:rPr lang="en-US" sz="1400" dirty="0">
                <a:solidFill>
                  <a:srgbClr val="414041"/>
                </a:solidFill>
                <a:latin typeface="HK Grotesk Light"/>
              </a:rPr>
              <a:t>​</a:t>
            </a:r>
          </a:p>
          <a:p>
            <a:pPr algn="just" fontAlgn="base"/>
            <a:r>
              <a:rPr lang="en-GB" sz="1400" dirty="0">
                <a:solidFill>
                  <a:srgbClr val="414041"/>
                </a:solidFill>
                <a:latin typeface="HK Grotesk Light"/>
              </a:rPr>
              <a:t>These monthly updates will help interested parties to stay close to the consumer’s intentions and behaviours for our beloved On Premise channel.  </a:t>
            </a:r>
            <a:r>
              <a:rPr lang="en-US" sz="1400" dirty="0">
                <a:solidFill>
                  <a:srgbClr val="414041"/>
                </a:solidFill>
                <a:latin typeface="HK Grotesk Light"/>
              </a:rPr>
              <a:t>​</a:t>
            </a:r>
          </a:p>
          <a:p>
            <a:pPr algn="just" fontAlgn="base"/>
            <a:r>
              <a:rPr lang="en-GB" sz="1400" dirty="0">
                <a:solidFill>
                  <a:srgbClr val="414041"/>
                </a:solidFill>
                <a:latin typeface="HK Grotesk Light"/>
              </a:rPr>
              <a:t>For this </a:t>
            </a:r>
            <a:r>
              <a:rPr lang="en-GB" sz="1400" b="1" dirty="0">
                <a:solidFill>
                  <a:srgbClr val="414041"/>
                </a:solidFill>
                <a:latin typeface="HK Grotesk Light"/>
              </a:rPr>
              <a:t>June 2024 </a:t>
            </a:r>
            <a:r>
              <a:rPr lang="en-GB" sz="1400" dirty="0">
                <a:solidFill>
                  <a:srgbClr val="414041"/>
                </a:solidFill>
                <a:latin typeface="HK Grotesk Light"/>
              </a:rPr>
              <a:t>issue, we surveyed 1000 consumers (aged 18+) between the 23</a:t>
            </a:r>
            <a:r>
              <a:rPr lang="en-GB" sz="1400" baseline="30000" dirty="0">
                <a:solidFill>
                  <a:srgbClr val="414041"/>
                </a:solidFill>
                <a:latin typeface="HK Grotesk Light"/>
              </a:rPr>
              <a:t>rd</a:t>
            </a:r>
            <a:r>
              <a:rPr lang="en-GB" sz="1400" dirty="0">
                <a:solidFill>
                  <a:srgbClr val="414041"/>
                </a:solidFill>
                <a:latin typeface="HK Grotesk Light"/>
              </a:rPr>
              <a:t> – 28</a:t>
            </a:r>
            <a:r>
              <a:rPr lang="en-GB" sz="1400" baseline="30000" dirty="0">
                <a:solidFill>
                  <a:srgbClr val="414041"/>
                </a:solidFill>
                <a:latin typeface="HK Grotesk Light"/>
              </a:rPr>
              <a:t>th</a:t>
            </a:r>
            <a:r>
              <a:rPr lang="en-GB" sz="1400" dirty="0">
                <a:solidFill>
                  <a:srgbClr val="414041"/>
                </a:solidFill>
                <a:latin typeface="HK Grotesk Light"/>
              </a:rPr>
              <a:t> June 2024. These consumers were situated across all German regions and must typically visit On Premise venues at least once within a 3-month period. </a:t>
            </a:r>
            <a:r>
              <a:rPr lang="en-US" sz="1400" dirty="0">
                <a:solidFill>
                  <a:srgbClr val="414041"/>
                </a:solidFill>
                <a:latin typeface="HK Grotesk Light"/>
              </a:rPr>
              <a:t>​</a:t>
            </a:r>
          </a:p>
          <a:p>
            <a:pPr algn="just" fontAlgn="base"/>
            <a:r>
              <a:rPr lang="en-GB" sz="1400" dirty="0">
                <a:solidFill>
                  <a:srgbClr val="414041"/>
                </a:solidFill>
                <a:latin typeface="HK Grotesk Light"/>
              </a:rPr>
              <a:t>This report touches upon hot topics including </a:t>
            </a:r>
            <a:r>
              <a:rPr lang="en-GB" sz="1400" b="1" dirty="0">
                <a:solidFill>
                  <a:srgbClr val="414041"/>
                </a:solidFill>
                <a:latin typeface="HK Grotesk Light"/>
              </a:rPr>
              <a:t>Signature Cocktails </a:t>
            </a:r>
            <a:r>
              <a:rPr lang="en-GB" sz="1400" dirty="0">
                <a:solidFill>
                  <a:srgbClr val="414041"/>
                </a:solidFill>
                <a:latin typeface="HK Grotesk Light"/>
              </a:rPr>
              <a:t>as well as </a:t>
            </a:r>
            <a:r>
              <a:rPr lang="en-GB" sz="1400" b="1" dirty="0">
                <a:solidFill>
                  <a:srgbClr val="414041"/>
                </a:solidFill>
                <a:latin typeface="HK Grotesk Light"/>
              </a:rPr>
              <a:t>outdoor </a:t>
            </a:r>
            <a:r>
              <a:rPr lang="en-GB" sz="1400" b="1" dirty="0" err="1">
                <a:solidFill>
                  <a:srgbClr val="414041"/>
                </a:solidFill>
                <a:latin typeface="HK Grotesk Light"/>
              </a:rPr>
              <a:t>activites</a:t>
            </a:r>
            <a:r>
              <a:rPr lang="en-GB" sz="1400" b="1" dirty="0">
                <a:solidFill>
                  <a:srgbClr val="414041"/>
                </a:solidFill>
                <a:latin typeface="HK Grotesk Light"/>
              </a:rPr>
              <a:t>.</a:t>
            </a:r>
            <a:endParaRPr lang="en-GB" sz="1400" b="1" dirty="0">
              <a:latin typeface="HK Grotesk Light"/>
            </a:endParaRPr>
          </a:p>
        </p:txBody>
      </p:sp>
    </p:spTree>
    <p:extLst>
      <p:ext uri="{BB962C8B-B14F-4D97-AF65-F5344CB8AC3E}">
        <p14:creationId xmlns:p14="http://schemas.microsoft.com/office/powerpoint/2010/main" val="109957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694CED24-1630-7C0A-ADDE-357BB2B53CA5}"/>
              </a:ext>
            </a:extLst>
          </p:cNvPr>
          <p:cNvSpPr>
            <a:spLocks noGrp="1"/>
          </p:cNvSpPr>
          <p:nvPr>
            <p:ph type="sldNum" sz="quarter" idx="4"/>
          </p:nvPr>
        </p:nvSpPr>
        <p:spPr>
          <a:xfrm>
            <a:off x="11001569" y="6275936"/>
            <a:ext cx="901874" cy="365125"/>
          </a:xfrm>
        </p:spPr>
        <p:txBody>
          <a:bodyPr/>
          <a:lstStyle/>
          <a:p>
            <a:fld id="{403EF4E2-7A7A-0548-85F1-5479B7C9E1B2}" type="slidenum">
              <a:rPr lang="en-US" smtClean="0"/>
              <a:pPr/>
              <a:t>30</a:t>
            </a:fld>
            <a:endParaRPr lang="en-US"/>
          </a:p>
        </p:txBody>
      </p:sp>
      <p:sp>
        <p:nvSpPr>
          <p:cNvPr id="7" name="Rectangle 6">
            <a:extLst>
              <a:ext uri="{FF2B5EF4-FFF2-40B4-BE49-F238E27FC236}">
                <a16:creationId xmlns:a16="http://schemas.microsoft.com/office/drawing/2014/main" id="{BE7805B4-37BC-A524-A023-C3D103B146BD}"/>
              </a:ext>
            </a:extLst>
          </p:cNvPr>
          <p:cNvSpPr/>
          <p:nvPr/>
        </p:nvSpPr>
        <p:spPr>
          <a:xfrm>
            <a:off x="1081667" y="6202020"/>
            <a:ext cx="5042475"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251</a:t>
            </a:r>
          </a:p>
        </p:txBody>
      </p:sp>
      <p:sp>
        <p:nvSpPr>
          <p:cNvPr id="20" name="TextBox 19">
            <a:extLst>
              <a:ext uri="{FF2B5EF4-FFF2-40B4-BE49-F238E27FC236}">
                <a16:creationId xmlns:a16="http://schemas.microsoft.com/office/drawing/2014/main" id="{E557B067-A381-70E9-A69E-0447B989C7AB}"/>
              </a:ext>
            </a:extLst>
          </p:cNvPr>
          <p:cNvSpPr txBox="1"/>
          <p:nvPr/>
        </p:nvSpPr>
        <p:spPr>
          <a:xfrm>
            <a:off x="1433944" y="552546"/>
            <a:ext cx="9324111" cy="424732"/>
          </a:xfrm>
          <a:prstGeom prst="rect">
            <a:avLst/>
          </a:prstGeom>
          <a:noFill/>
        </p:spPr>
        <p:txBody>
          <a:bodyPr wrap="square" rtlCol="0">
            <a:spAutoFit/>
          </a:bodyPr>
          <a:lstStyle/>
          <a:p>
            <a:pPr algn="ctr">
              <a:lnSpc>
                <a:spcPct val="90000"/>
              </a:lnSpc>
              <a:spcBef>
                <a:spcPts val="1000"/>
              </a:spcBef>
              <a:defRPr/>
            </a:pPr>
            <a:r>
              <a:rPr lang="en-GB" sz="2400" b="1" dirty="0">
                <a:solidFill>
                  <a:srgbClr val="171F32"/>
                </a:solidFill>
                <a:latin typeface="HK Grotesk SemiBold (Headings)"/>
              </a:rPr>
              <a:t>WHY DO YOU PURCHASE SIGNATURE COCKTAILS?​</a:t>
            </a:r>
          </a:p>
        </p:txBody>
      </p:sp>
      <p:graphicFrame>
        <p:nvGraphicFramePr>
          <p:cNvPr id="2" name="Table 1">
            <a:extLst>
              <a:ext uri="{FF2B5EF4-FFF2-40B4-BE49-F238E27FC236}">
                <a16:creationId xmlns:a16="http://schemas.microsoft.com/office/drawing/2014/main" id="{CB82EA71-CE93-B4F0-A88E-9EAE811EEA89}"/>
              </a:ext>
            </a:extLst>
          </p:cNvPr>
          <p:cNvGraphicFramePr>
            <a:graphicFrameLocks noGrp="1"/>
          </p:cNvGraphicFramePr>
          <p:nvPr>
            <p:extLst>
              <p:ext uri="{D42A27DB-BD31-4B8C-83A1-F6EECF244321}">
                <p14:modId xmlns:p14="http://schemas.microsoft.com/office/powerpoint/2010/main" val="232944781"/>
              </p:ext>
            </p:extLst>
          </p:nvPr>
        </p:nvGraphicFramePr>
        <p:xfrm>
          <a:off x="330506" y="1888375"/>
          <a:ext cx="11572940" cy="3109093"/>
        </p:xfrm>
        <a:graphic>
          <a:graphicData uri="http://schemas.openxmlformats.org/drawingml/2006/table">
            <a:tbl>
              <a:tblPr firstRow="1" bandRow="1">
                <a:solidFill>
                  <a:srgbClr val="FBF8E9"/>
                </a:solidFill>
                <a:tableStyleId>{5C22544A-7EE6-4342-B048-85BDC9FD1C3A}</a:tableStyleId>
              </a:tblPr>
              <a:tblGrid>
                <a:gridCol w="1157294">
                  <a:extLst>
                    <a:ext uri="{9D8B030D-6E8A-4147-A177-3AD203B41FA5}">
                      <a16:colId xmlns:a16="http://schemas.microsoft.com/office/drawing/2014/main" val="1843793874"/>
                    </a:ext>
                  </a:extLst>
                </a:gridCol>
                <a:gridCol w="1157294">
                  <a:extLst>
                    <a:ext uri="{9D8B030D-6E8A-4147-A177-3AD203B41FA5}">
                      <a16:colId xmlns:a16="http://schemas.microsoft.com/office/drawing/2014/main" val="22758449"/>
                    </a:ext>
                  </a:extLst>
                </a:gridCol>
                <a:gridCol w="1157294">
                  <a:extLst>
                    <a:ext uri="{9D8B030D-6E8A-4147-A177-3AD203B41FA5}">
                      <a16:colId xmlns:a16="http://schemas.microsoft.com/office/drawing/2014/main" val="1742571580"/>
                    </a:ext>
                  </a:extLst>
                </a:gridCol>
                <a:gridCol w="1157294">
                  <a:extLst>
                    <a:ext uri="{9D8B030D-6E8A-4147-A177-3AD203B41FA5}">
                      <a16:colId xmlns:a16="http://schemas.microsoft.com/office/drawing/2014/main" val="4135130237"/>
                    </a:ext>
                  </a:extLst>
                </a:gridCol>
                <a:gridCol w="1157294">
                  <a:extLst>
                    <a:ext uri="{9D8B030D-6E8A-4147-A177-3AD203B41FA5}">
                      <a16:colId xmlns:a16="http://schemas.microsoft.com/office/drawing/2014/main" val="1360683320"/>
                    </a:ext>
                  </a:extLst>
                </a:gridCol>
                <a:gridCol w="1157294">
                  <a:extLst>
                    <a:ext uri="{9D8B030D-6E8A-4147-A177-3AD203B41FA5}">
                      <a16:colId xmlns:a16="http://schemas.microsoft.com/office/drawing/2014/main" val="3884333417"/>
                    </a:ext>
                  </a:extLst>
                </a:gridCol>
                <a:gridCol w="1157294">
                  <a:extLst>
                    <a:ext uri="{9D8B030D-6E8A-4147-A177-3AD203B41FA5}">
                      <a16:colId xmlns:a16="http://schemas.microsoft.com/office/drawing/2014/main" val="2132260438"/>
                    </a:ext>
                  </a:extLst>
                </a:gridCol>
                <a:gridCol w="1157294">
                  <a:extLst>
                    <a:ext uri="{9D8B030D-6E8A-4147-A177-3AD203B41FA5}">
                      <a16:colId xmlns:a16="http://schemas.microsoft.com/office/drawing/2014/main" val="949416508"/>
                    </a:ext>
                  </a:extLst>
                </a:gridCol>
                <a:gridCol w="1157294">
                  <a:extLst>
                    <a:ext uri="{9D8B030D-6E8A-4147-A177-3AD203B41FA5}">
                      <a16:colId xmlns:a16="http://schemas.microsoft.com/office/drawing/2014/main" val="3070613217"/>
                    </a:ext>
                  </a:extLst>
                </a:gridCol>
                <a:gridCol w="1157294">
                  <a:extLst>
                    <a:ext uri="{9D8B030D-6E8A-4147-A177-3AD203B41FA5}">
                      <a16:colId xmlns:a16="http://schemas.microsoft.com/office/drawing/2014/main" val="2267775671"/>
                    </a:ext>
                  </a:extLst>
                </a:gridCol>
              </a:tblGrid>
              <a:tr h="1070470">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1307690079"/>
                  </a:ext>
                </a:extLst>
              </a:tr>
              <a:tr h="880383">
                <a:tc>
                  <a:txBody>
                    <a:bodyPr/>
                    <a:lstStyle/>
                    <a:p>
                      <a:pPr marL="0" algn="ctr" defTabSz="914400" rtl="0" eaLnBrk="1" fontAlgn="b" latinLnBrk="0" hangingPunct="1"/>
                      <a:r>
                        <a:rPr lang="en-GB" sz="2800" kern="1200" dirty="0">
                          <a:solidFill>
                            <a:schemeClr val="dk1"/>
                          </a:solidFill>
                          <a:latin typeface="+mn-lt"/>
                          <a:ea typeface="+mn-ea"/>
                          <a:cs typeface="+mn-cs"/>
                        </a:rPr>
                        <a:t>41%</a:t>
                      </a:r>
                    </a:p>
                  </a:txBody>
                  <a:tcPr marL="7951" marR="7951" marT="7951" marB="0" anchor="ctr">
                    <a:solidFill>
                      <a:schemeClr val="bg2"/>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27%</a:t>
                      </a:r>
                    </a:p>
                  </a:txBody>
                  <a:tcPr marL="7951" marR="7951" marT="7951" marB="0" anchor="ctr">
                    <a:solidFill>
                      <a:srgbClr val="EE5E99">
                        <a:alpha val="89804"/>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26%</a:t>
                      </a:r>
                    </a:p>
                  </a:txBody>
                  <a:tcPr marL="7951" marR="7951" marT="7951" marB="0" anchor="ctr">
                    <a:solidFill>
                      <a:srgbClr val="EE5E99">
                        <a:alpha val="8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22%</a:t>
                      </a:r>
                    </a:p>
                  </a:txBody>
                  <a:tcPr marL="7951" marR="7951" marT="7951" marB="0" anchor="ctr">
                    <a:solidFill>
                      <a:srgbClr val="EE5E99">
                        <a:alpha val="6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20%</a:t>
                      </a:r>
                    </a:p>
                  </a:txBody>
                  <a:tcPr marL="7951" marR="7951" marT="7951" marB="0" anchor="ctr">
                    <a:solidFill>
                      <a:srgbClr val="EE5E99">
                        <a:alpha val="4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20%</a:t>
                      </a:r>
                    </a:p>
                  </a:txBody>
                  <a:tcPr marL="7951" marR="7951" marT="7951" marB="0" anchor="ctr">
                    <a:solidFill>
                      <a:srgbClr val="EE5E99">
                        <a:alpha val="4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16%</a:t>
                      </a:r>
                    </a:p>
                  </a:txBody>
                  <a:tcPr marL="7951" marR="7951" marT="7951" marB="0" anchor="ctr">
                    <a:solidFill>
                      <a:srgbClr val="EE5E99">
                        <a:alpha val="2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16%</a:t>
                      </a:r>
                    </a:p>
                  </a:txBody>
                  <a:tcPr marL="7951" marR="7951" marT="7951" marB="0" anchor="ctr">
                    <a:solidFill>
                      <a:srgbClr val="EE5E99">
                        <a:alpha val="2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16%</a:t>
                      </a:r>
                    </a:p>
                  </a:txBody>
                  <a:tcPr marL="7951" marR="7951" marT="7951" marB="0" anchor="ctr">
                    <a:solidFill>
                      <a:srgbClr val="EE5E99">
                        <a:alpha val="2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16%</a:t>
                      </a:r>
                    </a:p>
                  </a:txBody>
                  <a:tcPr marL="7951" marR="7951" marT="7951" marB="0" anchor="ctr">
                    <a:solidFill>
                      <a:srgbClr val="EE5E99">
                        <a:alpha val="10196"/>
                      </a:srgbClr>
                    </a:solidFill>
                  </a:tcPr>
                </a:tc>
                <a:extLst>
                  <a:ext uri="{0D108BD9-81ED-4DB2-BD59-A6C34878D82A}">
                    <a16:rowId xmlns:a16="http://schemas.microsoft.com/office/drawing/2014/main" val="719135551"/>
                  </a:ext>
                </a:extLst>
              </a:tr>
              <a:tr h="880383">
                <a:tc>
                  <a:txBody>
                    <a:bodyPr/>
                    <a:lstStyle/>
                    <a:p>
                      <a:pPr marL="0" algn="ctr" defTabSz="914400" rtl="0" eaLnBrk="1" fontAlgn="b" latinLnBrk="0" hangingPunct="1"/>
                      <a:r>
                        <a:rPr lang="en-GB" sz="1400" kern="1200" dirty="0">
                          <a:solidFill>
                            <a:schemeClr val="dk1"/>
                          </a:solidFill>
                          <a:latin typeface="+mn-lt"/>
                          <a:ea typeface="+mn-ea"/>
                          <a:cs typeface="+mn-cs"/>
                        </a:rPr>
                        <a:t>To try something exclusive to the venue</a:t>
                      </a:r>
                    </a:p>
                  </a:txBody>
                  <a:tcPr marL="6350" marR="6350" marT="6350" marB="0" anchor="ctr">
                    <a:solidFill>
                      <a:schemeClr val="bg2"/>
                    </a:solidFill>
                  </a:tcPr>
                </a:tc>
                <a:tc>
                  <a:txBody>
                    <a:bodyPr/>
                    <a:lstStyle/>
                    <a:p>
                      <a:pPr marL="0" algn="ctr" defTabSz="914400" rtl="0" eaLnBrk="1" latinLnBrk="0" hangingPunct="1"/>
                      <a:r>
                        <a:rPr lang="en-GB" sz="1400" kern="1200" dirty="0">
                          <a:solidFill>
                            <a:schemeClr val="dk1"/>
                          </a:solidFill>
                          <a:latin typeface="+mn-lt"/>
                          <a:ea typeface="+mn-ea"/>
                          <a:cs typeface="+mn-cs"/>
                        </a:rPr>
                        <a:t>To celebrate</a:t>
                      </a:r>
                    </a:p>
                  </a:txBody>
                  <a:tcPr anchor="ctr">
                    <a:solidFill>
                      <a:srgbClr val="EE5E99">
                        <a:alpha val="89804"/>
                      </a:srgbClr>
                    </a:solidFill>
                  </a:tcPr>
                </a:tc>
                <a:tc>
                  <a:txBody>
                    <a:bodyPr/>
                    <a:lstStyle/>
                    <a:p>
                      <a:pPr marL="0" algn="ctr" defTabSz="914400" rtl="0" eaLnBrk="1" latinLnBrk="0" hangingPunct="1"/>
                      <a:r>
                        <a:rPr lang="en-GB" sz="1400" kern="1200" dirty="0">
                          <a:solidFill>
                            <a:schemeClr val="dk1"/>
                          </a:solidFill>
                          <a:latin typeface="+mn-lt"/>
                          <a:ea typeface="+mn-ea"/>
                          <a:cs typeface="+mn-cs"/>
                        </a:rPr>
                        <a:t>To try new and rare ingredients</a:t>
                      </a:r>
                    </a:p>
                  </a:txBody>
                  <a:tcPr anchor="ctr">
                    <a:solidFill>
                      <a:srgbClr val="EE5E99">
                        <a:alpha val="80000"/>
                      </a:srgbClr>
                    </a:solidFill>
                  </a:tcPr>
                </a:tc>
                <a:tc>
                  <a:txBody>
                    <a:bodyPr/>
                    <a:lstStyle/>
                    <a:p>
                      <a:pPr algn="ctr"/>
                      <a:r>
                        <a:rPr lang="en-GB" sz="1400" dirty="0"/>
                        <a:t>To indulge in a luxury experience</a:t>
                      </a:r>
                    </a:p>
                  </a:txBody>
                  <a:tcPr anchor="ctr">
                    <a:solidFill>
                      <a:srgbClr val="EE5E99">
                        <a:alpha val="60000"/>
                      </a:srgbClr>
                    </a:solidFill>
                  </a:tcPr>
                </a:tc>
                <a:tc>
                  <a:txBody>
                    <a:bodyPr/>
                    <a:lstStyle/>
                    <a:p>
                      <a:pPr algn="ctr"/>
                      <a:r>
                        <a:rPr lang="en-GB" sz="1400" dirty="0"/>
                        <a:t>For the novelty/fun factor</a:t>
                      </a:r>
                    </a:p>
                  </a:txBody>
                  <a:tcPr anchor="ctr">
                    <a:solidFill>
                      <a:srgbClr val="EE5E99">
                        <a:alpha val="40000"/>
                      </a:srgbClr>
                    </a:solidFill>
                  </a:tcPr>
                </a:tc>
                <a:tc>
                  <a:txBody>
                    <a:bodyPr/>
                    <a:lstStyle/>
                    <a:p>
                      <a:pPr algn="ctr"/>
                      <a:r>
                        <a:rPr lang="en-GB" sz="1400" dirty="0"/>
                        <a:t>To enjoy a drink made by a professional mixologist</a:t>
                      </a:r>
                    </a:p>
                  </a:txBody>
                  <a:tcPr anchor="ctr">
                    <a:solidFill>
                      <a:srgbClr val="EE5E99">
                        <a:alpha val="40000"/>
                      </a:srgbClr>
                    </a:solidFill>
                  </a:tcPr>
                </a:tc>
                <a:tc>
                  <a:txBody>
                    <a:bodyPr/>
                    <a:lstStyle/>
                    <a:p>
                      <a:pPr algn="ctr"/>
                      <a:r>
                        <a:rPr lang="en-GB" sz="1400" dirty="0"/>
                        <a:t>To pair with a meal</a:t>
                      </a:r>
                    </a:p>
                  </a:txBody>
                  <a:tcPr anchor="ctr">
                    <a:solidFill>
                      <a:srgbClr val="EE5E99">
                        <a:alpha val="20000"/>
                      </a:srgbClr>
                    </a:solidFill>
                  </a:tcPr>
                </a:tc>
                <a:tc>
                  <a:txBody>
                    <a:bodyPr/>
                    <a:lstStyle/>
                    <a:p>
                      <a:pPr algn="ctr"/>
                      <a:r>
                        <a:rPr lang="en-GB" sz="1400" dirty="0"/>
                        <a:t>To explore a cultural or regional specialities</a:t>
                      </a:r>
                    </a:p>
                  </a:txBody>
                  <a:tcPr anchor="ctr">
                    <a:solidFill>
                      <a:srgbClr val="EE5E99">
                        <a:alpha val="20000"/>
                      </a:srgbClr>
                    </a:solidFill>
                  </a:tcPr>
                </a:tc>
                <a:tc>
                  <a:txBody>
                    <a:bodyPr/>
                    <a:lstStyle/>
                    <a:p>
                      <a:pPr algn="ctr"/>
                      <a:r>
                        <a:rPr lang="en-GB" sz="1400" dirty="0"/>
                        <a:t>Due to staff recommendations</a:t>
                      </a:r>
                    </a:p>
                  </a:txBody>
                  <a:tcPr anchor="ctr">
                    <a:solidFill>
                      <a:srgbClr val="EE5E99">
                        <a:alpha val="20000"/>
                      </a:srgbClr>
                    </a:solidFill>
                  </a:tcPr>
                </a:tc>
                <a:tc>
                  <a:txBody>
                    <a:bodyPr/>
                    <a:lstStyle/>
                    <a:p>
                      <a:pPr algn="ctr"/>
                      <a:r>
                        <a:rPr lang="de-DE" sz="1400" dirty="0"/>
                        <a:t>To share with friends</a:t>
                      </a:r>
                      <a:endParaRPr lang="en-GB" sz="1400" dirty="0"/>
                    </a:p>
                  </a:txBody>
                  <a:tcPr anchor="ctr">
                    <a:solidFill>
                      <a:srgbClr val="EE5E99">
                        <a:alpha val="10196"/>
                      </a:srgbClr>
                    </a:solidFill>
                  </a:tcPr>
                </a:tc>
                <a:extLst>
                  <a:ext uri="{0D108BD9-81ED-4DB2-BD59-A6C34878D82A}">
                    <a16:rowId xmlns:a16="http://schemas.microsoft.com/office/drawing/2014/main" val="2638410035"/>
                  </a:ext>
                </a:extLst>
              </a:tr>
            </a:tbl>
          </a:graphicData>
        </a:graphic>
      </p:graphicFrame>
      <p:pic>
        <p:nvPicPr>
          <p:cNvPr id="4" name="Picture 3">
            <a:extLst>
              <a:ext uri="{FF2B5EF4-FFF2-40B4-BE49-F238E27FC236}">
                <a16:creationId xmlns:a16="http://schemas.microsoft.com/office/drawing/2014/main" id="{E2992B2A-D867-0B11-2D6F-5DD678F507B1}"/>
              </a:ext>
            </a:extLst>
          </p:cNvPr>
          <p:cNvPicPr>
            <a:picLocks noChangeAspect="1"/>
          </p:cNvPicPr>
          <p:nvPr/>
        </p:nvPicPr>
        <p:blipFill>
          <a:blip r:embed="rId2"/>
          <a:stretch>
            <a:fillRect/>
          </a:stretch>
        </p:blipFill>
        <p:spPr>
          <a:xfrm>
            <a:off x="10896177" y="2107679"/>
            <a:ext cx="723331" cy="723331"/>
          </a:xfrm>
          <a:prstGeom prst="rect">
            <a:avLst/>
          </a:prstGeom>
        </p:spPr>
      </p:pic>
      <p:pic>
        <p:nvPicPr>
          <p:cNvPr id="9" name="Picture 8">
            <a:extLst>
              <a:ext uri="{FF2B5EF4-FFF2-40B4-BE49-F238E27FC236}">
                <a16:creationId xmlns:a16="http://schemas.microsoft.com/office/drawing/2014/main" id="{6BF389AB-9F8D-60A8-DAE9-9E3CD0066641}"/>
              </a:ext>
            </a:extLst>
          </p:cNvPr>
          <p:cNvPicPr>
            <a:picLocks noChangeAspect="1"/>
          </p:cNvPicPr>
          <p:nvPr/>
        </p:nvPicPr>
        <p:blipFill>
          <a:blip r:embed="rId3"/>
          <a:stretch>
            <a:fillRect/>
          </a:stretch>
        </p:blipFill>
        <p:spPr>
          <a:xfrm>
            <a:off x="452612" y="1920224"/>
            <a:ext cx="1053978" cy="1053978"/>
          </a:xfrm>
          <a:prstGeom prst="rect">
            <a:avLst/>
          </a:prstGeom>
        </p:spPr>
      </p:pic>
      <p:pic>
        <p:nvPicPr>
          <p:cNvPr id="14" name="Picture 13">
            <a:extLst>
              <a:ext uri="{FF2B5EF4-FFF2-40B4-BE49-F238E27FC236}">
                <a16:creationId xmlns:a16="http://schemas.microsoft.com/office/drawing/2014/main" id="{B525B478-02B9-DA44-FE76-3E0DCE6817A7}"/>
              </a:ext>
            </a:extLst>
          </p:cNvPr>
          <p:cNvPicPr>
            <a:picLocks noChangeAspect="1"/>
          </p:cNvPicPr>
          <p:nvPr/>
        </p:nvPicPr>
        <p:blipFill>
          <a:blip r:embed="rId4"/>
          <a:stretch>
            <a:fillRect/>
          </a:stretch>
        </p:blipFill>
        <p:spPr>
          <a:xfrm>
            <a:off x="9739692" y="2009872"/>
            <a:ext cx="846161" cy="846161"/>
          </a:xfrm>
          <a:prstGeom prst="rect">
            <a:avLst/>
          </a:prstGeom>
        </p:spPr>
      </p:pic>
      <p:pic>
        <p:nvPicPr>
          <p:cNvPr id="16" name="Picture 15">
            <a:extLst>
              <a:ext uri="{FF2B5EF4-FFF2-40B4-BE49-F238E27FC236}">
                <a16:creationId xmlns:a16="http://schemas.microsoft.com/office/drawing/2014/main" id="{7C784063-A119-0A92-9886-E32713388078}"/>
              </a:ext>
            </a:extLst>
          </p:cNvPr>
          <p:cNvPicPr>
            <a:picLocks noChangeAspect="1"/>
          </p:cNvPicPr>
          <p:nvPr/>
        </p:nvPicPr>
        <p:blipFill>
          <a:blip r:embed="rId5"/>
          <a:stretch>
            <a:fillRect/>
          </a:stretch>
        </p:blipFill>
        <p:spPr>
          <a:xfrm>
            <a:off x="2883228" y="2097541"/>
            <a:ext cx="756313" cy="756313"/>
          </a:xfrm>
          <a:prstGeom prst="rect">
            <a:avLst/>
          </a:prstGeom>
        </p:spPr>
      </p:pic>
      <p:pic>
        <p:nvPicPr>
          <p:cNvPr id="19" name="Picture 18">
            <a:extLst>
              <a:ext uri="{FF2B5EF4-FFF2-40B4-BE49-F238E27FC236}">
                <a16:creationId xmlns:a16="http://schemas.microsoft.com/office/drawing/2014/main" id="{02CDE707-97A2-7530-40C5-A708AE7F65D3}"/>
              </a:ext>
            </a:extLst>
          </p:cNvPr>
          <p:cNvPicPr>
            <a:picLocks noChangeAspect="1"/>
          </p:cNvPicPr>
          <p:nvPr/>
        </p:nvPicPr>
        <p:blipFill>
          <a:blip r:embed="rId6"/>
          <a:stretch>
            <a:fillRect/>
          </a:stretch>
        </p:blipFill>
        <p:spPr>
          <a:xfrm>
            <a:off x="1770470" y="2076893"/>
            <a:ext cx="778461" cy="778461"/>
          </a:xfrm>
          <a:prstGeom prst="rect">
            <a:avLst/>
          </a:prstGeom>
        </p:spPr>
      </p:pic>
      <p:pic>
        <p:nvPicPr>
          <p:cNvPr id="23" name="Picture 22">
            <a:extLst>
              <a:ext uri="{FF2B5EF4-FFF2-40B4-BE49-F238E27FC236}">
                <a16:creationId xmlns:a16="http://schemas.microsoft.com/office/drawing/2014/main" id="{B463386C-05ED-DE12-5518-6EE785026EDA}"/>
              </a:ext>
            </a:extLst>
          </p:cNvPr>
          <p:cNvPicPr>
            <a:picLocks noChangeAspect="1"/>
          </p:cNvPicPr>
          <p:nvPr/>
        </p:nvPicPr>
        <p:blipFill>
          <a:blip r:embed="rId7"/>
          <a:stretch>
            <a:fillRect/>
          </a:stretch>
        </p:blipFill>
        <p:spPr>
          <a:xfrm>
            <a:off x="8628088" y="2113105"/>
            <a:ext cx="778461" cy="778461"/>
          </a:xfrm>
          <a:prstGeom prst="rect">
            <a:avLst/>
          </a:prstGeom>
        </p:spPr>
      </p:pic>
      <p:pic>
        <p:nvPicPr>
          <p:cNvPr id="27" name="Picture 26">
            <a:extLst>
              <a:ext uri="{FF2B5EF4-FFF2-40B4-BE49-F238E27FC236}">
                <a16:creationId xmlns:a16="http://schemas.microsoft.com/office/drawing/2014/main" id="{EE5C371E-9526-E149-8222-C485934A4736}"/>
              </a:ext>
            </a:extLst>
          </p:cNvPr>
          <p:cNvPicPr>
            <a:picLocks noChangeAspect="1"/>
          </p:cNvPicPr>
          <p:nvPr/>
        </p:nvPicPr>
        <p:blipFill>
          <a:blip r:embed="rId8"/>
          <a:stretch>
            <a:fillRect/>
          </a:stretch>
        </p:blipFill>
        <p:spPr>
          <a:xfrm>
            <a:off x="5175665" y="2092900"/>
            <a:ext cx="778461" cy="778461"/>
          </a:xfrm>
          <a:prstGeom prst="rect">
            <a:avLst/>
          </a:prstGeom>
        </p:spPr>
      </p:pic>
      <p:pic>
        <p:nvPicPr>
          <p:cNvPr id="31" name="Picture 30">
            <a:extLst>
              <a:ext uri="{FF2B5EF4-FFF2-40B4-BE49-F238E27FC236}">
                <a16:creationId xmlns:a16="http://schemas.microsoft.com/office/drawing/2014/main" id="{A1F71F8E-FFAF-B98B-AD79-80C111D0AA88}"/>
              </a:ext>
            </a:extLst>
          </p:cNvPr>
          <p:cNvPicPr>
            <a:picLocks noChangeAspect="1"/>
          </p:cNvPicPr>
          <p:nvPr/>
        </p:nvPicPr>
        <p:blipFill>
          <a:blip r:embed="rId9"/>
          <a:stretch>
            <a:fillRect/>
          </a:stretch>
        </p:blipFill>
        <p:spPr>
          <a:xfrm>
            <a:off x="6282577" y="2069718"/>
            <a:ext cx="791570" cy="791570"/>
          </a:xfrm>
          <a:prstGeom prst="rect">
            <a:avLst/>
          </a:prstGeom>
        </p:spPr>
      </p:pic>
      <p:pic>
        <p:nvPicPr>
          <p:cNvPr id="5" name="Picture 4">
            <a:extLst>
              <a:ext uri="{FF2B5EF4-FFF2-40B4-BE49-F238E27FC236}">
                <a16:creationId xmlns:a16="http://schemas.microsoft.com/office/drawing/2014/main" id="{9850C487-75F8-89EF-6B81-B4DEC9A88029}"/>
              </a:ext>
            </a:extLst>
          </p:cNvPr>
          <p:cNvPicPr>
            <a:picLocks noChangeAspect="1"/>
          </p:cNvPicPr>
          <p:nvPr/>
        </p:nvPicPr>
        <p:blipFill>
          <a:blip r:embed="rId10"/>
          <a:stretch>
            <a:fillRect/>
          </a:stretch>
        </p:blipFill>
        <p:spPr>
          <a:xfrm>
            <a:off x="7464451" y="2046173"/>
            <a:ext cx="805006" cy="805006"/>
          </a:xfrm>
          <a:prstGeom prst="rect">
            <a:avLst/>
          </a:prstGeom>
        </p:spPr>
      </p:pic>
      <p:pic>
        <p:nvPicPr>
          <p:cNvPr id="10" name="Picture 9">
            <a:extLst>
              <a:ext uri="{FF2B5EF4-FFF2-40B4-BE49-F238E27FC236}">
                <a16:creationId xmlns:a16="http://schemas.microsoft.com/office/drawing/2014/main" id="{49EA9E11-923D-F35E-4C27-EF2E0E82CADC}"/>
              </a:ext>
            </a:extLst>
          </p:cNvPr>
          <p:cNvPicPr>
            <a:picLocks noChangeAspect="1"/>
          </p:cNvPicPr>
          <p:nvPr/>
        </p:nvPicPr>
        <p:blipFill>
          <a:blip r:embed="rId11"/>
          <a:stretch>
            <a:fillRect/>
          </a:stretch>
        </p:blipFill>
        <p:spPr>
          <a:xfrm>
            <a:off x="3944551" y="1913135"/>
            <a:ext cx="941560" cy="941560"/>
          </a:xfrm>
          <a:prstGeom prst="rect">
            <a:avLst/>
          </a:prstGeom>
        </p:spPr>
      </p:pic>
      <p:sp>
        <p:nvSpPr>
          <p:cNvPr id="8" name="TextBox 7">
            <a:extLst>
              <a:ext uri="{FF2B5EF4-FFF2-40B4-BE49-F238E27FC236}">
                <a16:creationId xmlns:a16="http://schemas.microsoft.com/office/drawing/2014/main" id="{B94AD311-EDE8-21D3-98AD-42C676AED8F4}"/>
              </a:ext>
            </a:extLst>
          </p:cNvPr>
          <p:cNvSpPr txBox="1"/>
          <p:nvPr/>
        </p:nvSpPr>
        <p:spPr>
          <a:xfrm>
            <a:off x="4417742" y="1226634"/>
            <a:ext cx="3356517" cy="338554"/>
          </a:xfrm>
          <a:prstGeom prst="rect">
            <a:avLst/>
          </a:prstGeom>
          <a:noFill/>
        </p:spPr>
        <p:txBody>
          <a:bodyPr wrap="square" rtlCol="0">
            <a:spAutoFit/>
          </a:bodyPr>
          <a:lstStyle/>
          <a:p>
            <a:pPr algn="ctr">
              <a:defRPr sz="1862" b="0" i="0" u="none" strike="noStrike" kern="1200" spc="0" baseline="0">
                <a:solidFill>
                  <a:srgbClr val="414041">
                    <a:lumMod val="65000"/>
                    <a:lumOff val="35000"/>
                  </a:srgbClr>
                </a:solidFill>
                <a:latin typeface="+mn-lt"/>
                <a:ea typeface="+mn-ea"/>
                <a:cs typeface="+mn-cs"/>
              </a:defRPr>
            </a:pPr>
            <a:r>
              <a:rPr lang="en-GB" sz="1600" b="1" dirty="0">
                <a:solidFill>
                  <a:srgbClr val="C4925D"/>
                </a:solidFill>
              </a:rPr>
              <a:t>Top 10</a:t>
            </a:r>
          </a:p>
        </p:txBody>
      </p:sp>
    </p:spTree>
    <p:extLst>
      <p:ext uri="{BB962C8B-B14F-4D97-AF65-F5344CB8AC3E}">
        <p14:creationId xmlns:p14="http://schemas.microsoft.com/office/powerpoint/2010/main" val="3360509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805B4-37BC-A524-A023-C3D103B146BD}"/>
              </a:ext>
            </a:extLst>
          </p:cNvPr>
          <p:cNvSpPr/>
          <p:nvPr/>
        </p:nvSpPr>
        <p:spPr>
          <a:xfrm>
            <a:off x="1182028" y="6440601"/>
            <a:ext cx="5070729"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a:t>
            </a:r>
            <a:r>
              <a:rPr lang="en-US" sz="1000" i="1" dirty="0">
                <a:solidFill>
                  <a:srgbClr val="FFFFFF">
                    <a:lumMod val="50000"/>
                  </a:srgbClr>
                </a:solidFill>
                <a:latin typeface="HK Grotesk Light"/>
              </a:rPr>
              <a:t>747</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sp>
        <p:nvSpPr>
          <p:cNvPr id="20" name="TextBox 19">
            <a:extLst>
              <a:ext uri="{FF2B5EF4-FFF2-40B4-BE49-F238E27FC236}">
                <a16:creationId xmlns:a16="http://schemas.microsoft.com/office/drawing/2014/main" id="{E557B067-A381-70E9-A69E-0447B989C7AB}"/>
              </a:ext>
            </a:extLst>
          </p:cNvPr>
          <p:cNvSpPr txBox="1"/>
          <p:nvPr/>
        </p:nvSpPr>
        <p:spPr>
          <a:xfrm>
            <a:off x="1084608" y="534368"/>
            <a:ext cx="9950097" cy="424732"/>
          </a:xfrm>
          <a:prstGeom prst="rect">
            <a:avLst/>
          </a:prstGeom>
          <a:noFill/>
        </p:spPr>
        <p:txBody>
          <a:bodyPr wrap="square" rtlCol="0">
            <a:spAutoFit/>
          </a:bodyPr>
          <a:lstStyle/>
          <a:p>
            <a:pPr marR="0" lvl="0" indent="0" algn="ctr" fontAlgn="auto">
              <a:lnSpc>
                <a:spcPct val="90000"/>
              </a:lnSpc>
              <a:spcBef>
                <a:spcPts val="1000"/>
              </a:spcBef>
              <a:spcAft>
                <a:spcPts val="0"/>
              </a:spcAft>
              <a:buClrTx/>
              <a:buSzTx/>
              <a:buFontTx/>
              <a:buNone/>
              <a:tabLst/>
              <a:defRPr/>
            </a:pPr>
            <a:r>
              <a:rPr lang="en-GB" sz="2400" b="1" dirty="0">
                <a:solidFill>
                  <a:srgbClr val="171F32"/>
                </a:solidFill>
                <a:latin typeface="HK Grotesk SemiBold (Headings)"/>
              </a:rPr>
              <a:t>WHAT WOULD ENCOURAGE YOU TO PURCHASE A SIGNATURE COCKTAIL?​</a:t>
            </a:r>
          </a:p>
        </p:txBody>
      </p:sp>
      <p:graphicFrame>
        <p:nvGraphicFramePr>
          <p:cNvPr id="2" name="Table 1">
            <a:extLst>
              <a:ext uri="{FF2B5EF4-FFF2-40B4-BE49-F238E27FC236}">
                <a16:creationId xmlns:a16="http://schemas.microsoft.com/office/drawing/2014/main" id="{CB82EA71-CE93-B4F0-A88E-9EAE811EEA89}"/>
              </a:ext>
            </a:extLst>
          </p:cNvPr>
          <p:cNvGraphicFramePr>
            <a:graphicFrameLocks noGrp="1"/>
          </p:cNvGraphicFramePr>
          <p:nvPr>
            <p:extLst>
              <p:ext uri="{D42A27DB-BD31-4B8C-83A1-F6EECF244321}">
                <p14:modId xmlns:p14="http://schemas.microsoft.com/office/powerpoint/2010/main" val="3403215669"/>
              </p:ext>
            </p:extLst>
          </p:nvPr>
        </p:nvGraphicFramePr>
        <p:xfrm>
          <a:off x="330506" y="1888375"/>
          <a:ext cx="11572940" cy="3109093"/>
        </p:xfrm>
        <a:graphic>
          <a:graphicData uri="http://schemas.openxmlformats.org/drawingml/2006/table">
            <a:tbl>
              <a:tblPr firstRow="1" bandRow="1">
                <a:solidFill>
                  <a:srgbClr val="FBF8E9"/>
                </a:solidFill>
                <a:tableStyleId>{5C22544A-7EE6-4342-B048-85BDC9FD1C3A}</a:tableStyleId>
              </a:tblPr>
              <a:tblGrid>
                <a:gridCol w="1136155">
                  <a:extLst>
                    <a:ext uri="{9D8B030D-6E8A-4147-A177-3AD203B41FA5}">
                      <a16:colId xmlns:a16="http://schemas.microsoft.com/office/drawing/2014/main" val="1843793874"/>
                    </a:ext>
                  </a:extLst>
                </a:gridCol>
                <a:gridCol w="1178433">
                  <a:extLst>
                    <a:ext uri="{9D8B030D-6E8A-4147-A177-3AD203B41FA5}">
                      <a16:colId xmlns:a16="http://schemas.microsoft.com/office/drawing/2014/main" val="22758449"/>
                    </a:ext>
                  </a:extLst>
                </a:gridCol>
                <a:gridCol w="1157294">
                  <a:extLst>
                    <a:ext uri="{9D8B030D-6E8A-4147-A177-3AD203B41FA5}">
                      <a16:colId xmlns:a16="http://schemas.microsoft.com/office/drawing/2014/main" val="1742571580"/>
                    </a:ext>
                  </a:extLst>
                </a:gridCol>
                <a:gridCol w="1157294">
                  <a:extLst>
                    <a:ext uri="{9D8B030D-6E8A-4147-A177-3AD203B41FA5}">
                      <a16:colId xmlns:a16="http://schemas.microsoft.com/office/drawing/2014/main" val="4135130237"/>
                    </a:ext>
                  </a:extLst>
                </a:gridCol>
                <a:gridCol w="1157294">
                  <a:extLst>
                    <a:ext uri="{9D8B030D-6E8A-4147-A177-3AD203B41FA5}">
                      <a16:colId xmlns:a16="http://schemas.microsoft.com/office/drawing/2014/main" val="1360683320"/>
                    </a:ext>
                  </a:extLst>
                </a:gridCol>
                <a:gridCol w="1157294">
                  <a:extLst>
                    <a:ext uri="{9D8B030D-6E8A-4147-A177-3AD203B41FA5}">
                      <a16:colId xmlns:a16="http://schemas.microsoft.com/office/drawing/2014/main" val="3884333417"/>
                    </a:ext>
                  </a:extLst>
                </a:gridCol>
                <a:gridCol w="1157294">
                  <a:extLst>
                    <a:ext uri="{9D8B030D-6E8A-4147-A177-3AD203B41FA5}">
                      <a16:colId xmlns:a16="http://schemas.microsoft.com/office/drawing/2014/main" val="2132260438"/>
                    </a:ext>
                  </a:extLst>
                </a:gridCol>
                <a:gridCol w="1228484">
                  <a:extLst>
                    <a:ext uri="{9D8B030D-6E8A-4147-A177-3AD203B41FA5}">
                      <a16:colId xmlns:a16="http://schemas.microsoft.com/office/drawing/2014/main" val="949416508"/>
                    </a:ext>
                  </a:extLst>
                </a:gridCol>
                <a:gridCol w="1086104">
                  <a:extLst>
                    <a:ext uri="{9D8B030D-6E8A-4147-A177-3AD203B41FA5}">
                      <a16:colId xmlns:a16="http://schemas.microsoft.com/office/drawing/2014/main" val="3070613217"/>
                    </a:ext>
                  </a:extLst>
                </a:gridCol>
                <a:gridCol w="1157294">
                  <a:extLst>
                    <a:ext uri="{9D8B030D-6E8A-4147-A177-3AD203B41FA5}">
                      <a16:colId xmlns:a16="http://schemas.microsoft.com/office/drawing/2014/main" val="2267775671"/>
                    </a:ext>
                  </a:extLst>
                </a:gridCol>
              </a:tblGrid>
              <a:tr h="1070470">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7690079"/>
                  </a:ext>
                </a:extLst>
              </a:tr>
              <a:tr h="880383">
                <a:tc>
                  <a:txBody>
                    <a:bodyPr/>
                    <a:lstStyle/>
                    <a:p>
                      <a:pPr marL="0" algn="ctr" defTabSz="914400" rtl="0" eaLnBrk="1" fontAlgn="b" latinLnBrk="0" hangingPunct="1"/>
                      <a:r>
                        <a:rPr lang="en-GB" sz="2800" kern="1200" dirty="0">
                          <a:solidFill>
                            <a:schemeClr val="dk1"/>
                          </a:solidFill>
                          <a:latin typeface="+mn-lt"/>
                          <a:ea typeface="+mn-ea"/>
                          <a:cs typeface="+mn-cs"/>
                        </a:rPr>
                        <a:t>27%</a:t>
                      </a:r>
                    </a:p>
                  </a:txBody>
                  <a:tcPr marL="7951" marR="7951" marT="7951" marB="0" anchor="ctr">
                    <a:lnT w="12700" cap="flat" cmpd="sng" algn="ctr">
                      <a:noFill/>
                      <a:prstDash val="solid"/>
                      <a:round/>
                      <a:headEnd type="none" w="med" len="med"/>
                      <a:tailEnd type="none" w="med" len="med"/>
                    </a:lnT>
                    <a:solidFill>
                      <a:schemeClr val="accent4"/>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24%</a:t>
                      </a:r>
                    </a:p>
                  </a:txBody>
                  <a:tcPr marL="7951" marR="7951" marT="7951" marB="0" anchor="ctr">
                    <a:lnT w="12700" cap="flat" cmpd="sng" algn="ctr">
                      <a:noFill/>
                      <a:prstDash val="solid"/>
                      <a:round/>
                      <a:headEnd type="none" w="med" len="med"/>
                      <a:tailEnd type="none" w="med" len="med"/>
                    </a:lnT>
                    <a:solidFill>
                      <a:srgbClr val="59A946">
                        <a:alpha val="8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24%</a:t>
                      </a:r>
                    </a:p>
                  </a:txBody>
                  <a:tcPr marL="7951" marR="7951" marT="7951" marB="0" anchor="ctr">
                    <a:lnT w="12700" cap="flat" cmpd="sng" algn="ctr">
                      <a:noFill/>
                      <a:prstDash val="solid"/>
                      <a:round/>
                      <a:headEnd type="none" w="med" len="med"/>
                      <a:tailEnd type="none" w="med" len="med"/>
                    </a:lnT>
                    <a:solidFill>
                      <a:srgbClr val="59A946">
                        <a:alpha val="8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23%</a:t>
                      </a:r>
                    </a:p>
                  </a:txBody>
                  <a:tcPr marL="7951" marR="7951" marT="7951" marB="0" anchor="ctr">
                    <a:lnT w="12700" cap="flat" cmpd="sng" algn="ctr">
                      <a:noFill/>
                      <a:prstDash val="solid"/>
                      <a:round/>
                      <a:headEnd type="none" w="med" len="med"/>
                      <a:tailEnd type="none" w="med" len="med"/>
                    </a:lnT>
                    <a:solidFill>
                      <a:srgbClr val="59A946">
                        <a:alpha val="6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22%</a:t>
                      </a:r>
                    </a:p>
                  </a:txBody>
                  <a:tcPr marL="7951" marR="7951" marT="7951" marB="0" anchor="ctr">
                    <a:lnT w="12700" cap="flat" cmpd="sng" algn="ctr">
                      <a:noFill/>
                      <a:prstDash val="solid"/>
                      <a:round/>
                      <a:headEnd type="none" w="med" len="med"/>
                      <a:tailEnd type="none" w="med" len="med"/>
                    </a:lnT>
                    <a:solidFill>
                      <a:srgbClr val="59A946">
                        <a:alpha val="50196"/>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21%</a:t>
                      </a:r>
                    </a:p>
                  </a:txBody>
                  <a:tcPr marL="7951" marR="7951" marT="7951" marB="0" anchor="ctr">
                    <a:lnT w="12700" cap="flat" cmpd="sng" algn="ctr">
                      <a:noFill/>
                      <a:prstDash val="solid"/>
                      <a:round/>
                      <a:headEnd type="none" w="med" len="med"/>
                      <a:tailEnd type="none" w="med" len="med"/>
                    </a:lnT>
                    <a:solidFill>
                      <a:srgbClr val="59A946">
                        <a:alpha val="4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21%</a:t>
                      </a:r>
                    </a:p>
                  </a:txBody>
                  <a:tcPr marL="7951" marR="7951" marT="7951" marB="0" anchor="ctr">
                    <a:lnT w="12700" cap="flat" cmpd="sng" algn="ctr">
                      <a:noFill/>
                      <a:prstDash val="solid"/>
                      <a:round/>
                      <a:headEnd type="none" w="med" len="med"/>
                      <a:tailEnd type="none" w="med" len="med"/>
                    </a:lnT>
                    <a:solidFill>
                      <a:srgbClr val="59A946">
                        <a:alpha val="4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21%</a:t>
                      </a:r>
                    </a:p>
                  </a:txBody>
                  <a:tcPr marL="7951" marR="7951" marT="7951" marB="0" anchor="ctr">
                    <a:lnT w="12700" cap="flat" cmpd="sng" algn="ctr">
                      <a:noFill/>
                      <a:prstDash val="solid"/>
                      <a:round/>
                      <a:headEnd type="none" w="med" len="med"/>
                      <a:tailEnd type="none" w="med" len="med"/>
                    </a:lnT>
                    <a:solidFill>
                      <a:srgbClr val="59A946">
                        <a:alpha val="4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18%</a:t>
                      </a:r>
                    </a:p>
                  </a:txBody>
                  <a:tcPr marL="7951" marR="7951" marT="7951" marB="0" anchor="ctr">
                    <a:lnT w="12700" cap="flat" cmpd="sng" algn="ctr">
                      <a:noFill/>
                      <a:prstDash val="solid"/>
                      <a:round/>
                      <a:headEnd type="none" w="med" len="med"/>
                      <a:tailEnd type="none" w="med" len="med"/>
                    </a:lnT>
                    <a:solidFill>
                      <a:srgbClr val="59A946">
                        <a:alpha val="2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18%</a:t>
                      </a:r>
                    </a:p>
                  </a:txBody>
                  <a:tcPr marL="7951" marR="7951" marT="7951" marB="0" anchor="ctr">
                    <a:lnT w="12700" cap="flat" cmpd="sng" algn="ctr">
                      <a:noFill/>
                      <a:prstDash val="solid"/>
                      <a:round/>
                      <a:headEnd type="none" w="med" len="med"/>
                      <a:tailEnd type="none" w="med" len="med"/>
                    </a:lnT>
                    <a:solidFill>
                      <a:srgbClr val="59A946">
                        <a:alpha val="20000"/>
                      </a:srgbClr>
                    </a:solidFill>
                  </a:tcPr>
                </a:tc>
                <a:extLst>
                  <a:ext uri="{0D108BD9-81ED-4DB2-BD59-A6C34878D82A}">
                    <a16:rowId xmlns:a16="http://schemas.microsoft.com/office/drawing/2014/main" val="719135551"/>
                  </a:ext>
                </a:extLst>
              </a:tr>
              <a:tr h="880383">
                <a:tc>
                  <a:txBody>
                    <a:bodyPr/>
                    <a:lstStyle/>
                    <a:p>
                      <a:pPr marL="0" algn="ctr" defTabSz="914400" rtl="0" eaLnBrk="1" fontAlgn="b" latinLnBrk="0" hangingPunct="1"/>
                      <a:r>
                        <a:rPr lang="en-GB" sz="1400" kern="1200" dirty="0">
                          <a:solidFill>
                            <a:schemeClr val="dk1"/>
                          </a:solidFill>
                          <a:latin typeface="+mn-lt"/>
                          <a:ea typeface="+mn-ea"/>
                          <a:cs typeface="+mn-cs"/>
                        </a:rPr>
                        <a:t>Pictures of the drink on the menu</a:t>
                      </a:r>
                    </a:p>
                  </a:txBody>
                  <a:tcPr marL="6350" marR="6350" marT="6350" marB="0" anchor="ctr">
                    <a:solidFill>
                      <a:schemeClr val="accent4"/>
                    </a:solidFill>
                  </a:tcPr>
                </a:tc>
                <a:tc>
                  <a:txBody>
                    <a:bodyPr/>
                    <a:lstStyle/>
                    <a:p>
                      <a:pPr marL="0" algn="ctr" defTabSz="914400" rtl="0" eaLnBrk="1" fontAlgn="b" latinLnBrk="0" hangingPunct="1"/>
                      <a:r>
                        <a:rPr lang="en-GB" sz="1400" kern="1200" dirty="0">
                          <a:solidFill>
                            <a:schemeClr val="dk1"/>
                          </a:solidFill>
                          <a:latin typeface="+mn-lt"/>
                          <a:ea typeface="+mn-ea"/>
                          <a:cs typeface="+mn-cs"/>
                        </a:rPr>
                        <a:t>Clearer descriptions of the drink on the menu</a:t>
                      </a:r>
                      <a:endParaRPr lang="de-DE" sz="1400" kern="1200" dirty="0">
                        <a:solidFill>
                          <a:schemeClr val="dk1"/>
                        </a:solidFill>
                        <a:latin typeface="+mn-lt"/>
                        <a:ea typeface="+mn-ea"/>
                        <a:cs typeface="+mn-cs"/>
                      </a:endParaRPr>
                    </a:p>
                  </a:txBody>
                  <a:tcPr marL="6350" marR="6350" marT="6350" marB="0" anchor="ctr">
                    <a:solidFill>
                      <a:srgbClr val="59A946">
                        <a:alpha val="80000"/>
                      </a:srgbClr>
                    </a:solidFill>
                  </a:tcPr>
                </a:tc>
                <a:tc>
                  <a:txBody>
                    <a:bodyPr/>
                    <a:lstStyle/>
                    <a:p>
                      <a:pPr marL="0" algn="ctr" defTabSz="914400" rtl="0" eaLnBrk="1" fontAlgn="b" latinLnBrk="0" hangingPunct="1"/>
                      <a:r>
                        <a:rPr lang="en-GB" sz="1400" kern="1200" dirty="0">
                          <a:solidFill>
                            <a:schemeClr val="dk1"/>
                          </a:solidFill>
                          <a:latin typeface="+mn-lt"/>
                          <a:ea typeface="+mn-ea"/>
                          <a:cs typeface="+mn-cs"/>
                        </a:rPr>
                        <a:t>More flavour options</a:t>
                      </a:r>
                    </a:p>
                  </a:txBody>
                  <a:tcPr marL="6350" marR="6350" marT="6350" marB="0" anchor="ctr">
                    <a:solidFill>
                      <a:srgbClr val="59A946">
                        <a:alpha val="80000"/>
                      </a:srgbClr>
                    </a:solidFill>
                  </a:tcPr>
                </a:tc>
                <a:tc>
                  <a:txBody>
                    <a:bodyPr/>
                    <a:lstStyle/>
                    <a:p>
                      <a:pPr marL="0" algn="ctr" defTabSz="914400" rtl="0" eaLnBrk="1" fontAlgn="b" latinLnBrk="0" hangingPunct="1"/>
                      <a:r>
                        <a:rPr lang="en-GB" sz="1400" kern="1200" dirty="0">
                          <a:solidFill>
                            <a:schemeClr val="dk1"/>
                          </a:solidFill>
                          <a:latin typeface="+mn-lt"/>
                          <a:ea typeface="+mn-ea"/>
                          <a:cs typeface="+mn-cs"/>
                        </a:rPr>
                        <a:t>Seasonal offerings</a:t>
                      </a:r>
                    </a:p>
                  </a:txBody>
                  <a:tcPr anchor="ctr">
                    <a:solidFill>
                      <a:srgbClr val="59A946">
                        <a:alpha val="60000"/>
                      </a:srgbClr>
                    </a:solidFill>
                  </a:tcPr>
                </a:tc>
                <a:tc>
                  <a:txBody>
                    <a:bodyPr/>
                    <a:lstStyle/>
                    <a:p>
                      <a:pPr marL="0" algn="ctr" defTabSz="914400" rtl="0" eaLnBrk="1" fontAlgn="b" latinLnBrk="0" hangingPunct="1"/>
                      <a:r>
                        <a:rPr lang="en-GB" sz="1400" kern="1200" dirty="0">
                          <a:solidFill>
                            <a:schemeClr val="dk1"/>
                          </a:solidFill>
                          <a:latin typeface="+mn-lt"/>
                          <a:ea typeface="+mn-ea"/>
                          <a:cs typeface="+mn-cs"/>
                        </a:rPr>
                        <a:t>Better pricing/promotions</a:t>
                      </a:r>
                    </a:p>
                  </a:txBody>
                  <a:tcPr marL="6350" marR="6350" marT="6350" marB="0" anchor="ctr">
                    <a:solidFill>
                      <a:srgbClr val="59A946">
                        <a:alpha val="50196"/>
                      </a:srgbClr>
                    </a:solidFill>
                  </a:tcPr>
                </a:tc>
                <a:tc>
                  <a:txBody>
                    <a:bodyPr/>
                    <a:lstStyle/>
                    <a:p>
                      <a:pPr marL="0" algn="ctr" defTabSz="914400" rtl="0" eaLnBrk="1" fontAlgn="b" latinLnBrk="0" hangingPunct="1"/>
                      <a:r>
                        <a:rPr lang="en-GB" sz="1400" kern="1200" dirty="0">
                          <a:solidFill>
                            <a:schemeClr val="dk1"/>
                          </a:solidFill>
                          <a:latin typeface="+mn-lt"/>
                          <a:ea typeface="+mn-ea"/>
                          <a:cs typeface="+mn-cs"/>
                        </a:rPr>
                        <a:t>Availability of smaller sample sizes or tasting flights</a:t>
                      </a:r>
                      <a:endParaRPr lang="de-DE" sz="1400" kern="1200" dirty="0">
                        <a:solidFill>
                          <a:schemeClr val="dk1"/>
                        </a:solidFill>
                        <a:latin typeface="+mn-lt"/>
                        <a:ea typeface="+mn-ea"/>
                        <a:cs typeface="+mn-cs"/>
                      </a:endParaRPr>
                    </a:p>
                  </a:txBody>
                  <a:tcPr marL="6350" marR="6350" marT="6350" marB="0" anchor="ctr">
                    <a:solidFill>
                      <a:srgbClr val="59A946">
                        <a:alpha val="40000"/>
                      </a:srgbClr>
                    </a:solidFill>
                  </a:tcPr>
                </a:tc>
                <a:tc>
                  <a:txBody>
                    <a:bodyPr/>
                    <a:lstStyle/>
                    <a:p>
                      <a:pPr algn="ctr"/>
                      <a:r>
                        <a:rPr lang="en-US" sz="1400" kern="1200" dirty="0">
                          <a:solidFill>
                            <a:schemeClr val="dk1"/>
                          </a:solidFill>
                          <a:latin typeface="+mn-lt"/>
                          <a:ea typeface="+mn-ea"/>
                          <a:cs typeface="+mn-cs"/>
                        </a:rPr>
                        <a:t>More staff recommendations</a:t>
                      </a:r>
                      <a:endParaRPr lang="en-GB" sz="1400" kern="1200" dirty="0">
                        <a:solidFill>
                          <a:schemeClr val="dk1"/>
                        </a:solidFill>
                        <a:latin typeface="+mn-lt"/>
                        <a:ea typeface="+mn-ea"/>
                        <a:cs typeface="+mn-cs"/>
                      </a:endParaRPr>
                    </a:p>
                  </a:txBody>
                  <a:tcPr anchor="ctr">
                    <a:solidFill>
                      <a:srgbClr val="59A946">
                        <a:alpha val="40000"/>
                      </a:srgbClr>
                    </a:solidFill>
                  </a:tcPr>
                </a:tc>
                <a:tc>
                  <a:txBody>
                    <a:bodyPr/>
                    <a:lstStyle/>
                    <a:p>
                      <a:pPr algn="ctr" fontAlgn="b"/>
                      <a:r>
                        <a:rPr lang="en-GB" sz="1400" kern="1200" dirty="0">
                          <a:solidFill>
                            <a:schemeClr val="dk1"/>
                          </a:solidFill>
                          <a:latin typeface="+mn-lt"/>
                          <a:ea typeface="+mn-ea"/>
                          <a:cs typeface="+mn-cs"/>
                        </a:rPr>
                        <a:t>Knowledgeable bartenders/mixologists who can explain the drinks</a:t>
                      </a:r>
                      <a:endParaRPr lang="de-DE" sz="1400" kern="1200" dirty="0">
                        <a:solidFill>
                          <a:schemeClr val="dk1"/>
                        </a:solidFill>
                        <a:latin typeface="+mn-lt"/>
                        <a:ea typeface="+mn-ea"/>
                        <a:cs typeface="+mn-cs"/>
                      </a:endParaRPr>
                    </a:p>
                  </a:txBody>
                  <a:tcPr marL="6350" marR="6350" marT="6350" marB="0" anchor="ctr">
                    <a:solidFill>
                      <a:srgbClr val="59A946">
                        <a:alpha val="40000"/>
                      </a:srgbClr>
                    </a:solidFill>
                  </a:tcPr>
                </a:tc>
                <a:tc>
                  <a:txBody>
                    <a:bodyPr/>
                    <a:lstStyle/>
                    <a:p>
                      <a:pPr algn="ctr" fontAlgn="b"/>
                      <a:r>
                        <a:rPr lang="en-GB" sz="1400" kern="1200" dirty="0">
                          <a:solidFill>
                            <a:schemeClr val="dk1"/>
                          </a:solidFill>
                          <a:latin typeface="+mn-lt"/>
                          <a:ea typeface="+mn-ea"/>
                          <a:cs typeface="+mn-cs"/>
                        </a:rPr>
                        <a:t>Availability of non-alcoholic options</a:t>
                      </a:r>
                    </a:p>
                  </a:txBody>
                  <a:tcPr marL="6350" marR="6350" marT="6350" marB="0" anchor="ctr">
                    <a:solidFill>
                      <a:srgbClr val="59A946">
                        <a:alpha val="20000"/>
                      </a:srgbClr>
                    </a:solidFill>
                  </a:tcPr>
                </a:tc>
                <a:tc>
                  <a:txBody>
                    <a:bodyPr/>
                    <a:lstStyle/>
                    <a:p>
                      <a:pPr algn="ctr"/>
                      <a:r>
                        <a:rPr lang="en-GB" sz="1400" dirty="0"/>
                        <a:t>Inclusion of local or regionally sourced ingredients</a:t>
                      </a:r>
                      <a:endParaRPr lang="en-GB" sz="1400" kern="1200" dirty="0">
                        <a:solidFill>
                          <a:schemeClr val="dk1"/>
                        </a:solidFill>
                        <a:latin typeface="+mn-lt"/>
                        <a:ea typeface="+mn-ea"/>
                        <a:cs typeface="+mn-cs"/>
                      </a:endParaRPr>
                    </a:p>
                  </a:txBody>
                  <a:tcPr anchor="ctr">
                    <a:solidFill>
                      <a:srgbClr val="59A946">
                        <a:alpha val="20000"/>
                      </a:srgbClr>
                    </a:solidFill>
                  </a:tcPr>
                </a:tc>
                <a:extLst>
                  <a:ext uri="{0D108BD9-81ED-4DB2-BD59-A6C34878D82A}">
                    <a16:rowId xmlns:a16="http://schemas.microsoft.com/office/drawing/2014/main" val="2638410035"/>
                  </a:ext>
                </a:extLst>
              </a:tr>
            </a:tbl>
          </a:graphicData>
        </a:graphic>
      </p:graphicFrame>
      <p:pic>
        <p:nvPicPr>
          <p:cNvPr id="5" name="Picture 4">
            <a:extLst>
              <a:ext uri="{FF2B5EF4-FFF2-40B4-BE49-F238E27FC236}">
                <a16:creationId xmlns:a16="http://schemas.microsoft.com/office/drawing/2014/main" id="{94F699AD-1F4B-DD9E-712F-6BA67D99F638}"/>
              </a:ext>
            </a:extLst>
          </p:cNvPr>
          <p:cNvPicPr>
            <a:picLocks noChangeAspect="1"/>
          </p:cNvPicPr>
          <p:nvPr/>
        </p:nvPicPr>
        <p:blipFill>
          <a:blip r:embed="rId2"/>
          <a:stretch>
            <a:fillRect/>
          </a:stretch>
        </p:blipFill>
        <p:spPr>
          <a:xfrm>
            <a:off x="2758472" y="2073022"/>
            <a:ext cx="914400" cy="914400"/>
          </a:xfrm>
          <a:prstGeom prst="rect">
            <a:avLst/>
          </a:prstGeom>
        </p:spPr>
      </p:pic>
      <p:pic>
        <p:nvPicPr>
          <p:cNvPr id="8" name="Picture 7">
            <a:extLst>
              <a:ext uri="{FF2B5EF4-FFF2-40B4-BE49-F238E27FC236}">
                <a16:creationId xmlns:a16="http://schemas.microsoft.com/office/drawing/2014/main" id="{7BE4FA1E-1432-12E8-6C42-D32750F4E025}"/>
              </a:ext>
            </a:extLst>
          </p:cNvPr>
          <p:cNvPicPr>
            <a:picLocks noChangeAspect="1"/>
          </p:cNvPicPr>
          <p:nvPr/>
        </p:nvPicPr>
        <p:blipFill>
          <a:blip r:embed="rId3"/>
          <a:stretch>
            <a:fillRect/>
          </a:stretch>
        </p:blipFill>
        <p:spPr>
          <a:xfrm>
            <a:off x="4008869" y="1989075"/>
            <a:ext cx="832513" cy="832513"/>
          </a:xfrm>
          <a:prstGeom prst="rect">
            <a:avLst/>
          </a:prstGeom>
        </p:spPr>
      </p:pic>
      <p:pic>
        <p:nvPicPr>
          <p:cNvPr id="13" name="Picture 12">
            <a:extLst>
              <a:ext uri="{FF2B5EF4-FFF2-40B4-BE49-F238E27FC236}">
                <a16:creationId xmlns:a16="http://schemas.microsoft.com/office/drawing/2014/main" id="{9DAE4FD3-1BB0-228E-70D4-289963622F54}"/>
              </a:ext>
            </a:extLst>
          </p:cNvPr>
          <p:cNvPicPr>
            <a:picLocks noChangeAspect="1"/>
          </p:cNvPicPr>
          <p:nvPr/>
        </p:nvPicPr>
        <p:blipFill>
          <a:blip r:embed="rId4"/>
          <a:stretch>
            <a:fillRect/>
          </a:stretch>
        </p:blipFill>
        <p:spPr>
          <a:xfrm>
            <a:off x="5136872" y="2086886"/>
            <a:ext cx="897775" cy="897775"/>
          </a:xfrm>
          <a:prstGeom prst="rect">
            <a:avLst/>
          </a:prstGeom>
        </p:spPr>
      </p:pic>
      <p:pic>
        <p:nvPicPr>
          <p:cNvPr id="15" name="Picture 14">
            <a:extLst>
              <a:ext uri="{FF2B5EF4-FFF2-40B4-BE49-F238E27FC236}">
                <a16:creationId xmlns:a16="http://schemas.microsoft.com/office/drawing/2014/main" id="{C13978C8-B4FC-E322-6B47-D19AB3E7B135}"/>
              </a:ext>
            </a:extLst>
          </p:cNvPr>
          <p:cNvPicPr>
            <a:picLocks noChangeAspect="1"/>
          </p:cNvPicPr>
          <p:nvPr/>
        </p:nvPicPr>
        <p:blipFill>
          <a:blip r:embed="rId5"/>
          <a:stretch>
            <a:fillRect/>
          </a:stretch>
        </p:blipFill>
        <p:spPr>
          <a:xfrm>
            <a:off x="10955382" y="2055690"/>
            <a:ext cx="778461" cy="778461"/>
          </a:xfrm>
          <a:prstGeom prst="rect">
            <a:avLst/>
          </a:prstGeom>
        </p:spPr>
      </p:pic>
      <p:pic>
        <p:nvPicPr>
          <p:cNvPr id="21" name="Picture 20">
            <a:extLst>
              <a:ext uri="{FF2B5EF4-FFF2-40B4-BE49-F238E27FC236}">
                <a16:creationId xmlns:a16="http://schemas.microsoft.com/office/drawing/2014/main" id="{9C121DC4-DFE7-C063-3810-DBE012D38B0E}"/>
              </a:ext>
            </a:extLst>
          </p:cNvPr>
          <p:cNvPicPr>
            <a:picLocks noChangeAspect="1"/>
          </p:cNvPicPr>
          <p:nvPr/>
        </p:nvPicPr>
        <p:blipFill>
          <a:blip r:embed="rId6"/>
          <a:stretch>
            <a:fillRect/>
          </a:stretch>
        </p:blipFill>
        <p:spPr>
          <a:xfrm>
            <a:off x="8577254" y="2055054"/>
            <a:ext cx="791570" cy="791570"/>
          </a:xfrm>
          <a:prstGeom prst="rect">
            <a:avLst/>
          </a:prstGeom>
        </p:spPr>
      </p:pic>
      <p:pic>
        <p:nvPicPr>
          <p:cNvPr id="10" name="Picture 9">
            <a:extLst>
              <a:ext uri="{FF2B5EF4-FFF2-40B4-BE49-F238E27FC236}">
                <a16:creationId xmlns:a16="http://schemas.microsoft.com/office/drawing/2014/main" id="{9DC987C1-C71A-6FCB-2558-BBE947442C20}"/>
              </a:ext>
            </a:extLst>
          </p:cNvPr>
          <p:cNvPicPr>
            <a:picLocks noChangeAspect="1"/>
          </p:cNvPicPr>
          <p:nvPr/>
        </p:nvPicPr>
        <p:blipFill>
          <a:blip r:embed="rId7"/>
          <a:stretch>
            <a:fillRect/>
          </a:stretch>
        </p:blipFill>
        <p:spPr>
          <a:xfrm>
            <a:off x="527860" y="2133193"/>
            <a:ext cx="706925" cy="706925"/>
          </a:xfrm>
          <a:prstGeom prst="rect">
            <a:avLst/>
          </a:prstGeom>
        </p:spPr>
      </p:pic>
      <p:pic>
        <p:nvPicPr>
          <p:cNvPr id="14" name="Picture 13">
            <a:extLst>
              <a:ext uri="{FF2B5EF4-FFF2-40B4-BE49-F238E27FC236}">
                <a16:creationId xmlns:a16="http://schemas.microsoft.com/office/drawing/2014/main" id="{2A5F88B8-8172-5ED0-3E38-9DAE62A26C44}"/>
              </a:ext>
            </a:extLst>
          </p:cNvPr>
          <p:cNvPicPr>
            <a:picLocks noChangeAspect="1"/>
          </p:cNvPicPr>
          <p:nvPr/>
        </p:nvPicPr>
        <p:blipFill>
          <a:blip r:embed="rId8"/>
          <a:stretch>
            <a:fillRect/>
          </a:stretch>
        </p:blipFill>
        <p:spPr>
          <a:xfrm>
            <a:off x="6370217" y="2186855"/>
            <a:ext cx="761246" cy="761246"/>
          </a:xfrm>
          <a:prstGeom prst="rect">
            <a:avLst/>
          </a:prstGeom>
        </p:spPr>
      </p:pic>
      <p:pic>
        <p:nvPicPr>
          <p:cNvPr id="4" name="Picture 3">
            <a:extLst>
              <a:ext uri="{FF2B5EF4-FFF2-40B4-BE49-F238E27FC236}">
                <a16:creationId xmlns:a16="http://schemas.microsoft.com/office/drawing/2014/main" id="{B79336C0-AD7C-FFA3-9AF8-7FD53C113230}"/>
              </a:ext>
            </a:extLst>
          </p:cNvPr>
          <p:cNvPicPr>
            <a:picLocks noChangeAspect="1"/>
          </p:cNvPicPr>
          <p:nvPr/>
        </p:nvPicPr>
        <p:blipFill>
          <a:blip r:embed="rId9"/>
          <a:stretch>
            <a:fillRect/>
          </a:stretch>
        </p:blipFill>
        <p:spPr>
          <a:xfrm>
            <a:off x="7442541" y="1998721"/>
            <a:ext cx="846161" cy="846161"/>
          </a:xfrm>
          <a:prstGeom prst="rect">
            <a:avLst/>
          </a:prstGeom>
        </p:spPr>
      </p:pic>
      <p:pic>
        <p:nvPicPr>
          <p:cNvPr id="9" name="Picture 8">
            <a:extLst>
              <a:ext uri="{FF2B5EF4-FFF2-40B4-BE49-F238E27FC236}">
                <a16:creationId xmlns:a16="http://schemas.microsoft.com/office/drawing/2014/main" id="{45C96A9B-2DDC-6CAF-5A25-BC1307FD52F3}"/>
              </a:ext>
            </a:extLst>
          </p:cNvPr>
          <p:cNvPicPr>
            <a:picLocks noChangeAspect="1"/>
          </p:cNvPicPr>
          <p:nvPr/>
        </p:nvPicPr>
        <p:blipFill>
          <a:blip r:embed="rId10"/>
          <a:stretch>
            <a:fillRect/>
          </a:stretch>
        </p:blipFill>
        <p:spPr>
          <a:xfrm>
            <a:off x="1745804" y="2086390"/>
            <a:ext cx="756313" cy="756313"/>
          </a:xfrm>
          <a:prstGeom prst="rect">
            <a:avLst/>
          </a:prstGeom>
        </p:spPr>
      </p:pic>
      <p:pic>
        <p:nvPicPr>
          <p:cNvPr id="17" name="Picture 16" descr="A yellow and orange circle with a percent sign&#10;&#10;Description automatically generated">
            <a:extLst>
              <a:ext uri="{FF2B5EF4-FFF2-40B4-BE49-F238E27FC236}">
                <a16:creationId xmlns:a16="http://schemas.microsoft.com/office/drawing/2014/main" id="{2CFEEB7E-B437-0BDD-20E7-8B7E99F8CC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79640" y="2062975"/>
            <a:ext cx="715876" cy="715876"/>
          </a:xfrm>
          <a:prstGeom prst="rect">
            <a:avLst/>
          </a:prstGeom>
        </p:spPr>
      </p:pic>
      <p:sp>
        <p:nvSpPr>
          <p:cNvPr id="22" name="TextBox 21">
            <a:extLst>
              <a:ext uri="{FF2B5EF4-FFF2-40B4-BE49-F238E27FC236}">
                <a16:creationId xmlns:a16="http://schemas.microsoft.com/office/drawing/2014/main" id="{B426DC90-2C2B-9BBC-7715-27FC37689E7F}"/>
              </a:ext>
            </a:extLst>
          </p:cNvPr>
          <p:cNvSpPr txBox="1"/>
          <p:nvPr/>
        </p:nvSpPr>
        <p:spPr>
          <a:xfrm>
            <a:off x="4417742" y="1226634"/>
            <a:ext cx="3356517" cy="338554"/>
          </a:xfrm>
          <a:prstGeom prst="rect">
            <a:avLst/>
          </a:prstGeom>
          <a:noFill/>
        </p:spPr>
        <p:txBody>
          <a:bodyPr wrap="square" rtlCol="0">
            <a:spAutoFit/>
          </a:bodyPr>
          <a:lstStyle/>
          <a:p>
            <a:pPr algn="ctr">
              <a:defRPr sz="1862" b="0" i="0" u="none" strike="noStrike" kern="1200" spc="0" baseline="0">
                <a:solidFill>
                  <a:srgbClr val="414041">
                    <a:lumMod val="65000"/>
                    <a:lumOff val="35000"/>
                  </a:srgbClr>
                </a:solidFill>
                <a:latin typeface="+mn-lt"/>
                <a:ea typeface="+mn-ea"/>
                <a:cs typeface="+mn-cs"/>
              </a:defRPr>
            </a:pPr>
            <a:r>
              <a:rPr lang="en-GB" sz="1600" b="1" dirty="0">
                <a:solidFill>
                  <a:srgbClr val="C4925D"/>
                </a:solidFill>
              </a:rPr>
              <a:t>Top 10</a:t>
            </a:r>
          </a:p>
        </p:txBody>
      </p:sp>
    </p:spTree>
    <p:extLst>
      <p:ext uri="{BB962C8B-B14F-4D97-AF65-F5344CB8AC3E}">
        <p14:creationId xmlns:p14="http://schemas.microsoft.com/office/powerpoint/2010/main" val="4263469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3869D3E-C566-F312-3E5E-9C436B3C496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617" t="280" r="19737" b="-280"/>
          <a:stretch/>
        </p:blipFill>
        <p:spPr>
          <a:xfrm>
            <a:off x="4002373" y="0"/>
            <a:ext cx="8189625" cy="6858000"/>
          </a:xfrm>
        </p:spPr>
      </p:pic>
      <p:sp>
        <p:nvSpPr>
          <p:cNvPr id="3" name="Text Placeholder 2">
            <a:extLst>
              <a:ext uri="{FF2B5EF4-FFF2-40B4-BE49-F238E27FC236}">
                <a16:creationId xmlns:a16="http://schemas.microsoft.com/office/drawing/2014/main" id="{0240A703-3362-21C5-BE35-DAA88E8CE2F0}"/>
              </a:ext>
            </a:extLst>
          </p:cNvPr>
          <p:cNvSpPr>
            <a:spLocks noGrp="1"/>
          </p:cNvSpPr>
          <p:nvPr>
            <p:ph type="body" sz="quarter" idx="14"/>
          </p:nvPr>
        </p:nvSpPr>
        <p:spPr/>
        <p:txBody>
          <a:bodyPr/>
          <a:lstStyle/>
          <a:p>
            <a:r>
              <a:rPr lang="en-GB" dirty="0"/>
              <a:t>Hot topic:</a:t>
            </a:r>
            <a:br>
              <a:rPr lang="en-GB" dirty="0"/>
            </a:br>
            <a:r>
              <a:rPr lang="en-GB" dirty="0"/>
              <a:t>Summer Outdoor Activities</a:t>
            </a:r>
          </a:p>
        </p:txBody>
      </p:sp>
    </p:spTree>
    <p:extLst>
      <p:ext uri="{BB962C8B-B14F-4D97-AF65-F5344CB8AC3E}">
        <p14:creationId xmlns:p14="http://schemas.microsoft.com/office/powerpoint/2010/main" val="2704134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805B4-37BC-A524-A023-C3D103B146BD}"/>
              </a:ext>
            </a:extLst>
          </p:cNvPr>
          <p:cNvSpPr/>
          <p:nvPr/>
        </p:nvSpPr>
        <p:spPr>
          <a:xfrm>
            <a:off x="1089060" y="6441006"/>
            <a:ext cx="5126805"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SAMPLE:1000</a:t>
            </a:r>
          </a:p>
        </p:txBody>
      </p:sp>
      <p:graphicFrame>
        <p:nvGraphicFramePr>
          <p:cNvPr id="8" name="Chart 7">
            <a:extLst>
              <a:ext uri="{FF2B5EF4-FFF2-40B4-BE49-F238E27FC236}">
                <a16:creationId xmlns:a16="http://schemas.microsoft.com/office/drawing/2014/main" id="{06BB5216-4808-C4E6-2B6B-CAE615AC5AAB}"/>
              </a:ext>
            </a:extLst>
          </p:cNvPr>
          <p:cNvGraphicFramePr/>
          <p:nvPr>
            <p:extLst>
              <p:ext uri="{D42A27DB-BD31-4B8C-83A1-F6EECF244321}">
                <p14:modId xmlns:p14="http://schemas.microsoft.com/office/powerpoint/2010/main" val="1737230774"/>
              </p:ext>
            </p:extLst>
          </p:nvPr>
        </p:nvGraphicFramePr>
        <p:xfrm>
          <a:off x="450782" y="1538841"/>
          <a:ext cx="11290433" cy="4385238"/>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E557B067-A381-70E9-A69E-0447B989C7AB}"/>
              </a:ext>
            </a:extLst>
          </p:cNvPr>
          <p:cNvSpPr txBox="1"/>
          <p:nvPr/>
        </p:nvSpPr>
        <p:spPr>
          <a:xfrm>
            <a:off x="861247" y="526946"/>
            <a:ext cx="1046950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dirty="0">
                <a:solidFill>
                  <a:srgbClr val="171F32"/>
                </a:solidFill>
                <a:latin typeface="HK Grotesk SemiBold (Headings)"/>
              </a:rPr>
              <a:t>DO YOU TYPICALLY VISIT ANY OF THE FOLLOWING SUMMER OUTDOOR VENUES?​</a:t>
            </a:r>
          </a:p>
        </p:txBody>
      </p:sp>
      <p:pic>
        <p:nvPicPr>
          <p:cNvPr id="34" name="Picture 33">
            <a:extLst>
              <a:ext uri="{FF2B5EF4-FFF2-40B4-BE49-F238E27FC236}">
                <a16:creationId xmlns:a16="http://schemas.microsoft.com/office/drawing/2014/main" id="{AD739C2B-E794-EF7A-0B6C-729C2C1DB99B}"/>
              </a:ext>
            </a:extLst>
          </p:cNvPr>
          <p:cNvPicPr>
            <a:picLocks noChangeAspect="1"/>
          </p:cNvPicPr>
          <p:nvPr/>
        </p:nvPicPr>
        <p:blipFill>
          <a:blip r:embed="rId4"/>
          <a:stretch>
            <a:fillRect/>
          </a:stretch>
        </p:blipFill>
        <p:spPr>
          <a:xfrm>
            <a:off x="3029188" y="2759834"/>
            <a:ext cx="731874" cy="731874"/>
          </a:xfrm>
          <a:prstGeom prst="rect">
            <a:avLst/>
          </a:prstGeom>
        </p:spPr>
      </p:pic>
      <p:pic>
        <p:nvPicPr>
          <p:cNvPr id="3" name="Picture 2">
            <a:extLst>
              <a:ext uri="{FF2B5EF4-FFF2-40B4-BE49-F238E27FC236}">
                <a16:creationId xmlns:a16="http://schemas.microsoft.com/office/drawing/2014/main" id="{F6A29D77-4A95-29BA-8200-7315FDD93888}"/>
              </a:ext>
            </a:extLst>
          </p:cNvPr>
          <p:cNvPicPr>
            <a:picLocks noChangeAspect="1"/>
          </p:cNvPicPr>
          <p:nvPr/>
        </p:nvPicPr>
        <p:blipFill>
          <a:blip r:embed="rId5"/>
          <a:stretch>
            <a:fillRect/>
          </a:stretch>
        </p:blipFill>
        <p:spPr>
          <a:xfrm>
            <a:off x="850228" y="2096263"/>
            <a:ext cx="752409" cy="752409"/>
          </a:xfrm>
          <a:prstGeom prst="rect">
            <a:avLst/>
          </a:prstGeom>
        </p:spPr>
      </p:pic>
      <p:pic>
        <p:nvPicPr>
          <p:cNvPr id="5" name="Picture 4">
            <a:extLst>
              <a:ext uri="{FF2B5EF4-FFF2-40B4-BE49-F238E27FC236}">
                <a16:creationId xmlns:a16="http://schemas.microsoft.com/office/drawing/2014/main" id="{0048A010-F674-EECA-6AB6-606457913498}"/>
              </a:ext>
            </a:extLst>
          </p:cNvPr>
          <p:cNvPicPr>
            <a:picLocks noChangeAspect="1"/>
          </p:cNvPicPr>
          <p:nvPr/>
        </p:nvPicPr>
        <p:blipFill>
          <a:blip r:embed="rId6"/>
          <a:stretch>
            <a:fillRect/>
          </a:stretch>
        </p:blipFill>
        <p:spPr>
          <a:xfrm>
            <a:off x="1891395" y="2511871"/>
            <a:ext cx="803427" cy="803427"/>
          </a:xfrm>
          <a:prstGeom prst="rect">
            <a:avLst/>
          </a:prstGeom>
        </p:spPr>
      </p:pic>
      <p:pic>
        <p:nvPicPr>
          <p:cNvPr id="11" name="Picture 10">
            <a:extLst>
              <a:ext uri="{FF2B5EF4-FFF2-40B4-BE49-F238E27FC236}">
                <a16:creationId xmlns:a16="http://schemas.microsoft.com/office/drawing/2014/main" id="{293F703F-CAA8-4405-13B8-47B5CACE9D6A}"/>
              </a:ext>
            </a:extLst>
          </p:cNvPr>
          <p:cNvPicPr>
            <a:picLocks noChangeAspect="1"/>
          </p:cNvPicPr>
          <p:nvPr/>
        </p:nvPicPr>
        <p:blipFill>
          <a:blip r:embed="rId7"/>
          <a:stretch>
            <a:fillRect/>
          </a:stretch>
        </p:blipFill>
        <p:spPr>
          <a:xfrm>
            <a:off x="9620753" y="3735434"/>
            <a:ext cx="768723" cy="768723"/>
          </a:xfrm>
          <a:prstGeom prst="rect">
            <a:avLst/>
          </a:prstGeom>
        </p:spPr>
      </p:pic>
      <p:pic>
        <p:nvPicPr>
          <p:cNvPr id="13" name="Picture 12">
            <a:extLst>
              <a:ext uri="{FF2B5EF4-FFF2-40B4-BE49-F238E27FC236}">
                <a16:creationId xmlns:a16="http://schemas.microsoft.com/office/drawing/2014/main" id="{1AFACC9A-20D7-6E51-42E2-50A0113C33E8}"/>
              </a:ext>
            </a:extLst>
          </p:cNvPr>
          <p:cNvPicPr>
            <a:picLocks noChangeAspect="1"/>
          </p:cNvPicPr>
          <p:nvPr/>
        </p:nvPicPr>
        <p:blipFill>
          <a:blip r:embed="rId8"/>
          <a:stretch>
            <a:fillRect/>
          </a:stretch>
        </p:blipFill>
        <p:spPr>
          <a:xfrm>
            <a:off x="8597733" y="3576650"/>
            <a:ext cx="698248" cy="698248"/>
          </a:xfrm>
          <a:prstGeom prst="rect">
            <a:avLst/>
          </a:prstGeom>
        </p:spPr>
      </p:pic>
      <p:pic>
        <p:nvPicPr>
          <p:cNvPr id="18" name="Picture 17">
            <a:extLst>
              <a:ext uri="{FF2B5EF4-FFF2-40B4-BE49-F238E27FC236}">
                <a16:creationId xmlns:a16="http://schemas.microsoft.com/office/drawing/2014/main" id="{908B1CAF-1BAF-49A3-5916-3DAE2C94D756}"/>
              </a:ext>
            </a:extLst>
          </p:cNvPr>
          <p:cNvPicPr>
            <a:picLocks noChangeAspect="1"/>
          </p:cNvPicPr>
          <p:nvPr/>
        </p:nvPicPr>
        <p:blipFill>
          <a:blip r:embed="rId9"/>
          <a:stretch>
            <a:fillRect/>
          </a:stretch>
        </p:blipFill>
        <p:spPr>
          <a:xfrm>
            <a:off x="10725589" y="3862462"/>
            <a:ext cx="816935" cy="816935"/>
          </a:xfrm>
          <a:prstGeom prst="rect">
            <a:avLst/>
          </a:prstGeom>
        </p:spPr>
      </p:pic>
      <p:pic>
        <p:nvPicPr>
          <p:cNvPr id="21" name="Picture 20">
            <a:extLst>
              <a:ext uri="{FF2B5EF4-FFF2-40B4-BE49-F238E27FC236}">
                <a16:creationId xmlns:a16="http://schemas.microsoft.com/office/drawing/2014/main" id="{30143FFE-6158-E2F9-14CE-A088911B7ADC}"/>
              </a:ext>
            </a:extLst>
          </p:cNvPr>
          <p:cNvPicPr>
            <a:picLocks noChangeAspect="1"/>
          </p:cNvPicPr>
          <p:nvPr/>
        </p:nvPicPr>
        <p:blipFill>
          <a:blip r:embed="rId10"/>
          <a:stretch>
            <a:fillRect/>
          </a:stretch>
        </p:blipFill>
        <p:spPr>
          <a:xfrm>
            <a:off x="5227435" y="3322065"/>
            <a:ext cx="720315" cy="720315"/>
          </a:xfrm>
          <a:prstGeom prst="rect">
            <a:avLst/>
          </a:prstGeom>
        </p:spPr>
      </p:pic>
      <p:pic>
        <p:nvPicPr>
          <p:cNvPr id="25" name="Picture 24">
            <a:extLst>
              <a:ext uri="{FF2B5EF4-FFF2-40B4-BE49-F238E27FC236}">
                <a16:creationId xmlns:a16="http://schemas.microsoft.com/office/drawing/2014/main" id="{0CFD7319-D097-58A4-923C-97D4071B071E}"/>
              </a:ext>
            </a:extLst>
          </p:cNvPr>
          <p:cNvPicPr>
            <a:picLocks noChangeAspect="1"/>
          </p:cNvPicPr>
          <p:nvPr/>
        </p:nvPicPr>
        <p:blipFill>
          <a:blip r:embed="rId11"/>
          <a:stretch>
            <a:fillRect/>
          </a:stretch>
        </p:blipFill>
        <p:spPr>
          <a:xfrm>
            <a:off x="4127131" y="2855547"/>
            <a:ext cx="739054" cy="739054"/>
          </a:xfrm>
          <a:prstGeom prst="rect">
            <a:avLst/>
          </a:prstGeom>
        </p:spPr>
      </p:pic>
      <p:pic>
        <p:nvPicPr>
          <p:cNvPr id="29" name="Picture 28">
            <a:extLst>
              <a:ext uri="{FF2B5EF4-FFF2-40B4-BE49-F238E27FC236}">
                <a16:creationId xmlns:a16="http://schemas.microsoft.com/office/drawing/2014/main" id="{E63A4001-381B-0422-1854-0C70213B35B1}"/>
              </a:ext>
            </a:extLst>
          </p:cNvPr>
          <p:cNvPicPr>
            <a:picLocks noChangeAspect="1"/>
          </p:cNvPicPr>
          <p:nvPr/>
        </p:nvPicPr>
        <p:blipFill>
          <a:blip r:embed="rId12"/>
          <a:stretch>
            <a:fillRect/>
          </a:stretch>
        </p:blipFill>
        <p:spPr>
          <a:xfrm>
            <a:off x="7414790" y="3455773"/>
            <a:ext cx="816935" cy="816935"/>
          </a:xfrm>
          <a:prstGeom prst="rect">
            <a:avLst/>
          </a:prstGeom>
        </p:spPr>
      </p:pic>
      <p:sp>
        <p:nvSpPr>
          <p:cNvPr id="2" name="TextBox 1">
            <a:extLst>
              <a:ext uri="{FF2B5EF4-FFF2-40B4-BE49-F238E27FC236}">
                <a16:creationId xmlns:a16="http://schemas.microsoft.com/office/drawing/2014/main" id="{FC5F443D-70A4-389B-B5E1-86900C46076B}"/>
              </a:ext>
            </a:extLst>
          </p:cNvPr>
          <p:cNvSpPr txBox="1"/>
          <p:nvPr/>
        </p:nvSpPr>
        <p:spPr>
          <a:xfrm>
            <a:off x="4417742" y="1321637"/>
            <a:ext cx="3356517" cy="338554"/>
          </a:xfrm>
          <a:prstGeom prst="rect">
            <a:avLst/>
          </a:prstGeom>
          <a:noFill/>
        </p:spPr>
        <p:txBody>
          <a:bodyPr wrap="square" rtlCol="0">
            <a:spAutoFit/>
          </a:bodyPr>
          <a:lstStyle/>
          <a:p>
            <a:pPr algn="ctr">
              <a:defRPr sz="1862" b="0" i="0" u="none" strike="noStrike" kern="1200" spc="0" baseline="0">
                <a:solidFill>
                  <a:srgbClr val="414041">
                    <a:lumMod val="65000"/>
                    <a:lumOff val="35000"/>
                  </a:srgbClr>
                </a:solidFill>
                <a:latin typeface="+mn-lt"/>
                <a:ea typeface="+mn-ea"/>
                <a:cs typeface="+mn-cs"/>
              </a:defRPr>
            </a:pPr>
            <a:r>
              <a:rPr lang="en-GB" sz="1600" b="1" dirty="0">
                <a:solidFill>
                  <a:srgbClr val="C4925D"/>
                </a:solidFill>
              </a:rPr>
              <a:t>Top 10</a:t>
            </a:r>
          </a:p>
        </p:txBody>
      </p:sp>
      <p:pic>
        <p:nvPicPr>
          <p:cNvPr id="6" name="Picture 5" descr="A cartoon of a beach with a palm tree and a drink&#10;&#10;Description automatically generated">
            <a:extLst>
              <a:ext uri="{FF2B5EF4-FFF2-40B4-BE49-F238E27FC236}">
                <a16:creationId xmlns:a16="http://schemas.microsoft.com/office/drawing/2014/main" id="{A0CF409B-7552-F071-0D9E-DF3E49BF75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78803" y="3481038"/>
            <a:ext cx="713373" cy="713373"/>
          </a:xfrm>
          <a:prstGeom prst="rect">
            <a:avLst/>
          </a:prstGeom>
        </p:spPr>
      </p:pic>
    </p:spTree>
    <p:extLst>
      <p:ext uri="{BB962C8B-B14F-4D97-AF65-F5344CB8AC3E}">
        <p14:creationId xmlns:p14="http://schemas.microsoft.com/office/powerpoint/2010/main" val="2414714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805B4-37BC-A524-A023-C3D103B146BD}"/>
              </a:ext>
            </a:extLst>
          </p:cNvPr>
          <p:cNvSpPr/>
          <p:nvPr/>
        </p:nvSpPr>
        <p:spPr>
          <a:xfrm>
            <a:off x="1089060" y="6441006"/>
            <a:ext cx="5126805"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922</a:t>
            </a:r>
          </a:p>
        </p:txBody>
      </p:sp>
      <p:graphicFrame>
        <p:nvGraphicFramePr>
          <p:cNvPr id="8" name="Chart 7">
            <a:extLst>
              <a:ext uri="{FF2B5EF4-FFF2-40B4-BE49-F238E27FC236}">
                <a16:creationId xmlns:a16="http://schemas.microsoft.com/office/drawing/2014/main" id="{06BB5216-4808-C4E6-2B6B-CAE615AC5AAB}"/>
              </a:ext>
            </a:extLst>
          </p:cNvPr>
          <p:cNvGraphicFramePr/>
          <p:nvPr>
            <p:extLst>
              <p:ext uri="{D42A27DB-BD31-4B8C-83A1-F6EECF244321}">
                <p14:modId xmlns:p14="http://schemas.microsoft.com/office/powerpoint/2010/main" val="561010096"/>
              </p:ext>
            </p:extLst>
          </p:nvPr>
        </p:nvGraphicFramePr>
        <p:xfrm>
          <a:off x="450782" y="1538841"/>
          <a:ext cx="11290433" cy="4385238"/>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E557B067-A381-70E9-A69E-0447B989C7AB}"/>
              </a:ext>
            </a:extLst>
          </p:cNvPr>
          <p:cNvSpPr txBox="1"/>
          <p:nvPr/>
        </p:nvSpPr>
        <p:spPr>
          <a:xfrm>
            <a:off x="430624" y="581939"/>
            <a:ext cx="11330748" cy="461665"/>
          </a:xfrm>
          <a:prstGeom prst="rect">
            <a:avLst/>
          </a:prstGeom>
          <a:noFill/>
        </p:spPr>
        <p:txBody>
          <a:bodyPr wrap="square" rtlCol="0">
            <a:spAutoFit/>
          </a:bodyPr>
          <a:lstStyle/>
          <a:p>
            <a:pPr algn="ctr">
              <a:defRPr/>
            </a:pPr>
            <a:r>
              <a:rPr lang="en-GB" sz="2400" b="1" dirty="0">
                <a:solidFill>
                  <a:srgbClr val="171F32"/>
                </a:solidFill>
                <a:latin typeface="HK Grotesk SemiBold (Headings)"/>
              </a:rPr>
              <a:t>WHAT DO YOU TYPICALLY DRINK WHEN VISITING THESE OUTDOOR SUMMER VENUES?​</a:t>
            </a:r>
          </a:p>
        </p:txBody>
      </p:sp>
      <p:pic>
        <p:nvPicPr>
          <p:cNvPr id="4" name="Picture 3">
            <a:extLst>
              <a:ext uri="{FF2B5EF4-FFF2-40B4-BE49-F238E27FC236}">
                <a16:creationId xmlns:a16="http://schemas.microsoft.com/office/drawing/2014/main" id="{2F26B77D-11F6-4F46-FBD4-7AE6855890A4}"/>
              </a:ext>
            </a:extLst>
          </p:cNvPr>
          <p:cNvPicPr>
            <a:picLocks noChangeAspect="1"/>
          </p:cNvPicPr>
          <p:nvPr/>
        </p:nvPicPr>
        <p:blipFill>
          <a:blip r:embed="rId4"/>
          <a:stretch>
            <a:fillRect/>
          </a:stretch>
        </p:blipFill>
        <p:spPr>
          <a:xfrm>
            <a:off x="780107" y="1889117"/>
            <a:ext cx="884270" cy="884270"/>
          </a:xfrm>
          <a:prstGeom prst="rect">
            <a:avLst/>
          </a:prstGeom>
        </p:spPr>
      </p:pic>
      <p:pic>
        <p:nvPicPr>
          <p:cNvPr id="9" name="Picture 8">
            <a:extLst>
              <a:ext uri="{FF2B5EF4-FFF2-40B4-BE49-F238E27FC236}">
                <a16:creationId xmlns:a16="http://schemas.microsoft.com/office/drawing/2014/main" id="{DE2E7A56-6EDA-314D-5EAD-F688F733D27C}"/>
              </a:ext>
            </a:extLst>
          </p:cNvPr>
          <p:cNvPicPr>
            <a:picLocks noChangeAspect="1"/>
          </p:cNvPicPr>
          <p:nvPr/>
        </p:nvPicPr>
        <p:blipFill>
          <a:blip r:embed="rId5"/>
          <a:stretch>
            <a:fillRect/>
          </a:stretch>
        </p:blipFill>
        <p:spPr>
          <a:xfrm>
            <a:off x="2928009" y="3100633"/>
            <a:ext cx="691462" cy="691462"/>
          </a:xfrm>
          <a:prstGeom prst="rect">
            <a:avLst/>
          </a:prstGeom>
        </p:spPr>
      </p:pic>
      <p:pic>
        <p:nvPicPr>
          <p:cNvPr id="12" name="Picture 11">
            <a:extLst>
              <a:ext uri="{FF2B5EF4-FFF2-40B4-BE49-F238E27FC236}">
                <a16:creationId xmlns:a16="http://schemas.microsoft.com/office/drawing/2014/main" id="{30D19679-FB64-0AB7-F81D-ECC2ED173936}"/>
              </a:ext>
            </a:extLst>
          </p:cNvPr>
          <p:cNvPicPr>
            <a:picLocks noChangeAspect="1"/>
          </p:cNvPicPr>
          <p:nvPr/>
        </p:nvPicPr>
        <p:blipFill>
          <a:blip r:embed="rId6"/>
          <a:stretch>
            <a:fillRect/>
          </a:stretch>
        </p:blipFill>
        <p:spPr>
          <a:xfrm>
            <a:off x="9691470" y="3805015"/>
            <a:ext cx="709632" cy="709632"/>
          </a:xfrm>
          <a:prstGeom prst="rect">
            <a:avLst/>
          </a:prstGeom>
        </p:spPr>
      </p:pic>
      <p:pic>
        <p:nvPicPr>
          <p:cNvPr id="16" name="Picture 15">
            <a:extLst>
              <a:ext uri="{FF2B5EF4-FFF2-40B4-BE49-F238E27FC236}">
                <a16:creationId xmlns:a16="http://schemas.microsoft.com/office/drawing/2014/main" id="{FD3B9578-BB3E-4307-0ED2-B88B3F07D3AF}"/>
              </a:ext>
            </a:extLst>
          </p:cNvPr>
          <p:cNvPicPr>
            <a:picLocks noChangeAspect="1"/>
          </p:cNvPicPr>
          <p:nvPr/>
        </p:nvPicPr>
        <p:blipFill>
          <a:blip r:embed="rId7"/>
          <a:stretch>
            <a:fillRect/>
          </a:stretch>
        </p:blipFill>
        <p:spPr>
          <a:xfrm>
            <a:off x="5271445" y="3383912"/>
            <a:ext cx="709632" cy="709632"/>
          </a:xfrm>
          <a:prstGeom prst="rect">
            <a:avLst/>
          </a:prstGeom>
        </p:spPr>
      </p:pic>
      <p:pic>
        <p:nvPicPr>
          <p:cNvPr id="23" name="Picture 22">
            <a:extLst>
              <a:ext uri="{FF2B5EF4-FFF2-40B4-BE49-F238E27FC236}">
                <a16:creationId xmlns:a16="http://schemas.microsoft.com/office/drawing/2014/main" id="{2C665E61-1B9C-1358-5A21-928016DEAA26}"/>
              </a:ext>
            </a:extLst>
          </p:cNvPr>
          <p:cNvPicPr>
            <a:picLocks noChangeAspect="1"/>
          </p:cNvPicPr>
          <p:nvPr/>
        </p:nvPicPr>
        <p:blipFill>
          <a:blip r:embed="rId8"/>
          <a:stretch>
            <a:fillRect/>
          </a:stretch>
        </p:blipFill>
        <p:spPr>
          <a:xfrm>
            <a:off x="8544430" y="3649360"/>
            <a:ext cx="830997" cy="830997"/>
          </a:xfrm>
          <a:prstGeom prst="rect">
            <a:avLst/>
          </a:prstGeom>
        </p:spPr>
      </p:pic>
      <p:pic>
        <p:nvPicPr>
          <p:cNvPr id="28" name="Picture 27">
            <a:extLst>
              <a:ext uri="{FF2B5EF4-FFF2-40B4-BE49-F238E27FC236}">
                <a16:creationId xmlns:a16="http://schemas.microsoft.com/office/drawing/2014/main" id="{0C17581E-61CF-5A36-588E-C6A74733EC2B}"/>
              </a:ext>
            </a:extLst>
          </p:cNvPr>
          <p:cNvPicPr>
            <a:picLocks noChangeAspect="1"/>
          </p:cNvPicPr>
          <p:nvPr/>
        </p:nvPicPr>
        <p:blipFill>
          <a:blip r:embed="rId9"/>
          <a:stretch>
            <a:fillRect/>
          </a:stretch>
        </p:blipFill>
        <p:spPr>
          <a:xfrm>
            <a:off x="1975714" y="2633341"/>
            <a:ext cx="713697" cy="713697"/>
          </a:xfrm>
          <a:prstGeom prst="rect">
            <a:avLst/>
          </a:prstGeom>
        </p:spPr>
      </p:pic>
      <p:pic>
        <p:nvPicPr>
          <p:cNvPr id="31" name="Picture 30">
            <a:extLst>
              <a:ext uri="{FF2B5EF4-FFF2-40B4-BE49-F238E27FC236}">
                <a16:creationId xmlns:a16="http://schemas.microsoft.com/office/drawing/2014/main" id="{A02D1250-EC85-D7F2-D080-0D01FD5445E8}"/>
              </a:ext>
            </a:extLst>
          </p:cNvPr>
          <p:cNvPicPr>
            <a:picLocks noChangeAspect="1"/>
          </p:cNvPicPr>
          <p:nvPr/>
        </p:nvPicPr>
        <p:blipFill>
          <a:blip r:embed="rId10"/>
          <a:stretch>
            <a:fillRect/>
          </a:stretch>
        </p:blipFill>
        <p:spPr>
          <a:xfrm>
            <a:off x="6320411" y="3665053"/>
            <a:ext cx="718457" cy="718457"/>
          </a:xfrm>
          <a:prstGeom prst="rect">
            <a:avLst/>
          </a:prstGeom>
        </p:spPr>
      </p:pic>
      <p:pic>
        <p:nvPicPr>
          <p:cNvPr id="33" name="Picture 32">
            <a:extLst>
              <a:ext uri="{FF2B5EF4-FFF2-40B4-BE49-F238E27FC236}">
                <a16:creationId xmlns:a16="http://schemas.microsoft.com/office/drawing/2014/main" id="{73964F2B-4BCC-9B5F-30FA-2D1F4B150CBE}"/>
              </a:ext>
            </a:extLst>
          </p:cNvPr>
          <p:cNvPicPr>
            <a:picLocks noChangeAspect="1"/>
          </p:cNvPicPr>
          <p:nvPr/>
        </p:nvPicPr>
        <p:blipFill>
          <a:blip r:embed="rId11"/>
          <a:stretch>
            <a:fillRect/>
          </a:stretch>
        </p:blipFill>
        <p:spPr>
          <a:xfrm>
            <a:off x="7381481" y="3585778"/>
            <a:ext cx="830997" cy="830997"/>
          </a:xfrm>
          <a:prstGeom prst="rect">
            <a:avLst/>
          </a:prstGeom>
        </p:spPr>
      </p:pic>
      <p:sp>
        <p:nvSpPr>
          <p:cNvPr id="2" name="TextBox 1">
            <a:extLst>
              <a:ext uri="{FF2B5EF4-FFF2-40B4-BE49-F238E27FC236}">
                <a16:creationId xmlns:a16="http://schemas.microsoft.com/office/drawing/2014/main" id="{AACEF9C1-B377-0AF7-13C3-8DA34D470E9D}"/>
              </a:ext>
            </a:extLst>
          </p:cNvPr>
          <p:cNvSpPr txBox="1"/>
          <p:nvPr/>
        </p:nvSpPr>
        <p:spPr>
          <a:xfrm>
            <a:off x="4417742" y="1226634"/>
            <a:ext cx="3356517" cy="338554"/>
          </a:xfrm>
          <a:prstGeom prst="rect">
            <a:avLst/>
          </a:prstGeom>
          <a:noFill/>
        </p:spPr>
        <p:txBody>
          <a:bodyPr wrap="square" rtlCol="0">
            <a:spAutoFit/>
          </a:bodyPr>
          <a:lstStyle/>
          <a:p>
            <a:pPr algn="ctr">
              <a:defRPr sz="1862" b="0" i="0" u="none" strike="noStrike" kern="1200" spc="0" baseline="0">
                <a:solidFill>
                  <a:srgbClr val="414041">
                    <a:lumMod val="65000"/>
                    <a:lumOff val="35000"/>
                  </a:srgbClr>
                </a:solidFill>
                <a:latin typeface="+mn-lt"/>
                <a:ea typeface="+mn-ea"/>
                <a:cs typeface="+mn-cs"/>
              </a:defRPr>
            </a:pPr>
            <a:r>
              <a:rPr lang="en-GB" sz="1600" b="1" dirty="0">
                <a:solidFill>
                  <a:srgbClr val="C4925D"/>
                </a:solidFill>
              </a:rPr>
              <a:t>Top 10</a:t>
            </a:r>
          </a:p>
        </p:txBody>
      </p:sp>
      <p:pic>
        <p:nvPicPr>
          <p:cNvPr id="10" name="Picture 9" descr="A group of bottles of soda&#10;&#10;Description automatically generated">
            <a:extLst>
              <a:ext uri="{FF2B5EF4-FFF2-40B4-BE49-F238E27FC236}">
                <a16:creationId xmlns:a16="http://schemas.microsoft.com/office/drawing/2014/main" id="{1D67D883-C25F-1130-768B-4010768E36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48559" y="3144643"/>
            <a:ext cx="715231" cy="715231"/>
          </a:xfrm>
          <a:prstGeom prst="rect">
            <a:avLst/>
          </a:prstGeom>
        </p:spPr>
      </p:pic>
      <p:pic>
        <p:nvPicPr>
          <p:cNvPr id="13" name="Picture 12" descr="A glass of red liquid&#10;&#10;Description automatically generated">
            <a:extLst>
              <a:ext uri="{FF2B5EF4-FFF2-40B4-BE49-F238E27FC236}">
                <a16:creationId xmlns:a16="http://schemas.microsoft.com/office/drawing/2014/main" id="{5CEA1393-B703-2CDB-7E06-64F1166D95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94685" y="4060902"/>
            <a:ext cx="624163" cy="624163"/>
          </a:xfrm>
          <a:prstGeom prst="rect">
            <a:avLst/>
          </a:prstGeom>
        </p:spPr>
      </p:pic>
    </p:spTree>
    <p:extLst>
      <p:ext uri="{BB962C8B-B14F-4D97-AF65-F5344CB8AC3E}">
        <p14:creationId xmlns:p14="http://schemas.microsoft.com/office/powerpoint/2010/main" val="157957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71F1E7-0A87-08D7-AB99-2DC32F27D722}"/>
              </a:ext>
            </a:extLst>
          </p:cNvPr>
          <p:cNvSpPr>
            <a:spLocks noGrp="1" noRot="1" noMove="1" noResize="1" noEditPoints="1" noAdjustHandles="1" noChangeArrowheads="1" noChangeShapeType="1"/>
          </p:cNvSpPr>
          <p:nvPr/>
        </p:nvSpPr>
        <p:spPr>
          <a:xfrm>
            <a:off x="7626893" y="6334542"/>
            <a:ext cx="210881" cy="2389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a:ea typeface="+mn-ea"/>
              <a:cs typeface="+mn-cs"/>
            </a:endParaRPr>
          </a:p>
        </p:txBody>
      </p:sp>
      <p:graphicFrame>
        <p:nvGraphicFramePr>
          <p:cNvPr id="4" name="Table 3">
            <a:extLst>
              <a:ext uri="{FF2B5EF4-FFF2-40B4-BE49-F238E27FC236}">
                <a16:creationId xmlns:a16="http://schemas.microsoft.com/office/drawing/2014/main" id="{C30A5ACF-55F0-1546-D8FD-4E37B5B4B41C}"/>
              </a:ext>
            </a:extLst>
          </p:cNvPr>
          <p:cNvGraphicFramePr>
            <a:graphicFrameLocks noGrp="1"/>
          </p:cNvGraphicFramePr>
          <p:nvPr>
            <p:extLst>
              <p:ext uri="{D42A27DB-BD31-4B8C-83A1-F6EECF244321}">
                <p14:modId xmlns:p14="http://schemas.microsoft.com/office/powerpoint/2010/main" val="1523830352"/>
              </p:ext>
            </p:extLst>
          </p:nvPr>
        </p:nvGraphicFramePr>
        <p:xfrm>
          <a:off x="814609" y="1817503"/>
          <a:ext cx="5301463" cy="4295281"/>
        </p:xfrm>
        <a:graphic>
          <a:graphicData uri="http://schemas.openxmlformats.org/drawingml/2006/table">
            <a:tbl>
              <a:tblPr firstRow="1" bandRow="1">
                <a:tableStyleId>{5C22544A-7EE6-4342-B048-85BDC9FD1C3A}</a:tableStyleId>
              </a:tblPr>
              <a:tblGrid>
                <a:gridCol w="1221535">
                  <a:extLst>
                    <a:ext uri="{9D8B030D-6E8A-4147-A177-3AD203B41FA5}">
                      <a16:colId xmlns:a16="http://schemas.microsoft.com/office/drawing/2014/main" val="2500896248"/>
                    </a:ext>
                  </a:extLst>
                </a:gridCol>
                <a:gridCol w="2985330">
                  <a:extLst>
                    <a:ext uri="{9D8B030D-6E8A-4147-A177-3AD203B41FA5}">
                      <a16:colId xmlns:a16="http://schemas.microsoft.com/office/drawing/2014/main" val="2036291667"/>
                    </a:ext>
                  </a:extLst>
                </a:gridCol>
                <a:gridCol w="1094598">
                  <a:extLst>
                    <a:ext uri="{9D8B030D-6E8A-4147-A177-3AD203B41FA5}">
                      <a16:colId xmlns:a16="http://schemas.microsoft.com/office/drawing/2014/main" val="3610249136"/>
                    </a:ext>
                  </a:extLst>
                </a:gridCol>
              </a:tblGrid>
              <a:tr h="956157">
                <a:tc>
                  <a:txBody>
                    <a:bodyPr/>
                    <a:lstStyle/>
                    <a:p>
                      <a:pPr algn="r"/>
                      <a:r>
                        <a:rPr lang="en-US" sz="3600" b="1">
                          <a:solidFill>
                            <a:schemeClr val="accent1"/>
                          </a:solidFill>
                        </a:rPr>
                        <a:t>#1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2400" b="0" i="0" u="none" strike="noStrike">
                          <a:solidFill>
                            <a:srgbClr val="000000"/>
                          </a:solidFill>
                          <a:effectLst/>
                          <a:latin typeface="+mn-lt"/>
                        </a:rPr>
                        <a:t>Beer Garden</a:t>
                      </a:r>
                      <a:endParaRPr lang="en-GB" sz="2400" b="0" i="0" u="none" strike="noStrike" dirty="0">
                        <a:solidFill>
                          <a:srgbClr val="000000"/>
                        </a:solidFill>
                        <a:effectLst/>
                        <a:latin typeface="+mn-lt"/>
                      </a:endParaRPr>
                    </a:p>
                  </a:txBody>
                  <a:tcPr marL="6350" marR="6350" marT="635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2000" b="0" i="0" u="none" strike="noStrike">
                          <a:solidFill>
                            <a:srgbClr val="000000"/>
                          </a:solidFill>
                          <a:effectLst/>
                          <a:latin typeface="+mn-lt"/>
                        </a:rPr>
                        <a:t>9%</a:t>
                      </a:r>
                      <a:endParaRPr lang="en-GB" sz="2000" b="0" i="0" u="none" strike="noStrike" dirty="0">
                        <a:solidFill>
                          <a:srgbClr val="000000"/>
                        </a:solidFill>
                        <a:effectLst/>
                        <a:latin typeface="+mn-lt"/>
                      </a:endParaRPr>
                    </a:p>
                  </a:txBody>
                  <a:tcPr marL="6350" marR="6350" marT="635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5567971"/>
                  </a:ext>
                </a:extLst>
              </a:tr>
              <a:tr h="834781">
                <a:tc>
                  <a:txBody>
                    <a:bodyPr/>
                    <a:lstStyle/>
                    <a:p>
                      <a:pPr algn="r"/>
                      <a:r>
                        <a:rPr lang="en-US" sz="3600" b="1">
                          <a:solidFill>
                            <a:schemeClr val="accent1"/>
                          </a:solidFill>
                        </a:rPr>
                        <a:t>#2</a:t>
                      </a:r>
                      <a:endParaRPr lang="en-GB" sz="3600" b="1">
                        <a:solidFill>
                          <a:schemeClr val="accent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2400" b="0" i="0" u="none" strike="noStrike">
                          <a:solidFill>
                            <a:srgbClr val="000000"/>
                          </a:solidFill>
                          <a:effectLst/>
                          <a:latin typeface="+mn-lt"/>
                        </a:rPr>
                        <a:t>Public viewing spots for sports</a:t>
                      </a:r>
                      <a:endParaRPr lang="en-GB" sz="2400" b="0" i="0" u="none" strike="noStrike" dirty="0">
                        <a:solidFill>
                          <a:srgbClr val="000000"/>
                        </a:solidFill>
                        <a:effectLst/>
                        <a:latin typeface="+mn-lt"/>
                      </a:endParaRP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2000" b="0" i="0" u="none" strike="noStrike">
                          <a:solidFill>
                            <a:srgbClr val="000000"/>
                          </a:solidFill>
                          <a:effectLst/>
                          <a:latin typeface="+mn-lt"/>
                        </a:rPr>
                        <a:t>8%</a:t>
                      </a:r>
                      <a:endParaRPr lang="en-GB" sz="2000" b="0" i="0" u="none" strike="noStrike" dirty="0">
                        <a:solidFill>
                          <a:srgbClr val="000000"/>
                        </a:solidFill>
                        <a:effectLst/>
                        <a:latin typeface="+mn-lt"/>
                      </a:endParaRP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92645"/>
                  </a:ext>
                </a:extLst>
              </a:tr>
              <a:tr h="834781">
                <a:tc>
                  <a:txBody>
                    <a:bodyPr/>
                    <a:lstStyle/>
                    <a:p>
                      <a:pPr algn="r"/>
                      <a:r>
                        <a:rPr lang="en-US" sz="3600" b="1">
                          <a:solidFill>
                            <a:schemeClr val="accent1"/>
                          </a:solidFill>
                        </a:rPr>
                        <a:t>#3</a:t>
                      </a:r>
                      <a:endParaRPr lang="en-GB" sz="3600" b="1">
                        <a:solidFill>
                          <a:schemeClr val="accent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2400" b="0" i="0" u="none" strike="noStrike">
                          <a:solidFill>
                            <a:srgbClr val="000000"/>
                          </a:solidFill>
                          <a:effectLst/>
                          <a:latin typeface="+mn-lt"/>
                        </a:rPr>
                        <a:t>Street fairs</a:t>
                      </a:r>
                      <a:endParaRPr lang="en-GB" sz="2400" b="0" i="0" u="none" strike="noStrike" dirty="0">
                        <a:solidFill>
                          <a:srgbClr val="000000"/>
                        </a:solidFill>
                        <a:effectLst/>
                        <a:latin typeface="+mn-lt"/>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2000" b="0" i="0" u="none" strike="noStrike">
                          <a:solidFill>
                            <a:srgbClr val="000000"/>
                          </a:solidFill>
                          <a:effectLst/>
                          <a:latin typeface="+mn-lt"/>
                        </a:rPr>
                        <a:t>6%</a:t>
                      </a:r>
                      <a:endParaRPr lang="en-GB" sz="2000" b="0" i="0" u="none" strike="noStrike" dirty="0">
                        <a:solidFill>
                          <a:srgbClr val="000000"/>
                        </a:solidFill>
                        <a:effectLst/>
                        <a:latin typeface="+mn-lt"/>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23813526"/>
                  </a:ext>
                </a:extLst>
              </a:tr>
              <a:tr h="834781">
                <a:tc>
                  <a:txBody>
                    <a:bodyPr/>
                    <a:lstStyle/>
                    <a:p>
                      <a:pPr algn="r"/>
                      <a:r>
                        <a:rPr lang="en-US" sz="3600" b="1">
                          <a:solidFill>
                            <a:schemeClr val="accent1"/>
                          </a:solidFill>
                        </a:rPr>
                        <a:t>#4</a:t>
                      </a:r>
                      <a:endParaRPr lang="en-GB" sz="3600" b="1">
                        <a:solidFill>
                          <a:schemeClr val="accent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2400" b="0" i="0" u="none" strike="noStrike">
                          <a:solidFill>
                            <a:srgbClr val="000000"/>
                          </a:solidFill>
                          <a:effectLst/>
                          <a:latin typeface="+mn-lt"/>
                        </a:rPr>
                        <a:t>Bars and Café terrasses</a:t>
                      </a:r>
                      <a:endParaRPr lang="en-GB" sz="2400" b="0" i="0" u="none" strike="noStrike" dirty="0">
                        <a:solidFill>
                          <a:srgbClr val="000000"/>
                        </a:solidFill>
                        <a:effectLst/>
                        <a:latin typeface="+mn-lt"/>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2000" b="0" i="0" u="none" strike="noStrike">
                          <a:solidFill>
                            <a:srgbClr val="000000"/>
                          </a:solidFill>
                          <a:effectLst/>
                          <a:latin typeface="+mn-lt"/>
                        </a:rPr>
                        <a:t>6%</a:t>
                      </a:r>
                      <a:endParaRPr lang="en-GB" sz="2000" b="0" i="0" u="none" strike="noStrike" dirty="0">
                        <a:solidFill>
                          <a:srgbClr val="000000"/>
                        </a:solidFill>
                        <a:effectLst/>
                        <a:latin typeface="+mn-lt"/>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6621009"/>
                  </a:ext>
                </a:extLst>
              </a:tr>
              <a:tr h="834781">
                <a:tc>
                  <a:txBody>
                    <a:bodyPr/>
                    <a:lstStyle/>
                    <a:p>
                      <a:pPr algn="r"/>
                      <a:r>
                        <a:rPr lang="en-US" sz="3600" b="1">
                          <a:solidFill>
                            <a:schemeClr val="accent1"/>
                          </a:solidFill>
                        </a:rPr>
                        <a:t>#5</a:t>
                      </a:r>
                      <a:endParaRPr lang="en-GB" sz="3600" b="1">
                        <a:solidFill>
                          <a:schemeClr val="accent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2400" b="0" i="0" u="none" strike="noStrike">
                          <a:solidFill>
                            <a:srgbClr val="000000"/>
                          </a:solidFill>
                          <a:effectLst/>
                          <a:latin typeface="+mn-lt"/>
                        </a:rPr>
                        <a:t>Beach Bars / Clubs</a:t>
                      </a:r>
                      <a:endParaRPr lang="en-GB" sz="2400" b="0" i="0" u="none" strike="noStrike" dirty="0">
                        <a:solidFill>
                          <a:srgbClr val="000000"/>
                        </a:solidFill>
                        <a:effectLst/>
                        <a:latin typeface="+mn-lt"/>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2000" b="0" i="0" u="none" strike="noStrike">
                          <a:solidFill>
                            <a:srgbClr val="000000"/>
                          </a:solidFill>
                          <a:effectLst/>
                          <a:latin typeface="+mn-lt"/>
                        </a:rPr>
                        <a:t>6%</a:t>
                      </a:r>
                      <a:endParaRPr lang="en-GB" sz="2000" b="0" i="0" u="none" strike="noStrike" dirty="0">
                        <a:solidFill>
                          <a:srgbClr val="000000"/>
                        </a:solidFill>
                        <a:effectLst/>
                        <a:latin typeface="+mn-lt"/>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6352438"/>
                  </a:ext>
                </a:extLst>
              </a:tr>
            </a:tbl>
          </a:graphicData>
        </a:graphic>
      </p:graphicFrame>
      <p:pic>
        <p:nvPicPr>
          <p:cNvPr id="7" name="Picture Placeholder 10">
            <a:extLst>
              <a:ext uri="{FF2B5EF4-FFF2-40B4-BE49-F238E27FC236}">
                <a16:creationId xmlns:a16="http://schemas.microsoft.com/office/drawing/2014/main" id="{B137C046-4DB6-4FF5-7AA1-0B9A94DCFA84}"/>
              </a:ext>
            </a:extLst>
          </p:cNvPr>
          <p:cNvPicPr>
            <a:picLocks noChangeAspect="1"/>
          </p:cNvPicPr>
          <p:nvPr/>
        </p:nvPicPr>
        <p:blipFill rotWithShape="1">
          <a:blip r:embed="rId3">
            <a:extLst>
              <a:ext uri="{28A0092B-C50C-407E-A947-70E740481C1C}">
                <a14:useLocalDpi xmlns:a14="http://schemas.microsoft.com/office/drawing/2010/main" val="0"/>
              </a:ext>
            </a:extLst>
          </a:blip>
          <a:srcRect l="21276" r="39406"/>
          <a:stretch/>
        </p:blipFill>
        <p:spPr>
          <a:xfrm>
            <a:off x="8147407" y="0"/>
            <a:ext cx="4044593" cy="6858000"/>
          </a:xfrm>
          <a:prstGeom prst="rect">
            <a:avLst/>
          </a:prstGeom>
        </p:spPr>
      </p:pic>
      <p:sp>
        <p:nvSpPr>
          <p:cNvPr id="2" name="TextBox 1">
            <a:extLst>
              <a:ext uri="{FF2B5EF4-FFF2-40B4-BE49-F238E27FC236}">
                <a16:creationId xmlns:a16="http://schemas.microsoft.com/office/drawing/2014/main" id="{5B413C59-0F65-40CF-207E-2BCFC4B8366C}"/>
              </a:ext>
            </a:extLst>
          </p:cNvPr>
          <p:cNvSpPr txBox="1"/>
          <p:nvPr/>
        </p:nvSpPr>
        <p:spPr>
          <a:xfrm>
            <a:off x="120996" y="358008"/>
            <a:ext cx="7799903"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14041"/>
                </a:solidFill>
                <a:effectLst/>
                <a:uLnTx/>
                <a:uFillTx/>
                <a:latin typeface="HK Grotesk SemiBold (Headings)"/>
              </a:rPr>
              <a:t>HOW FREQUENTLY ARE YOU VISITING THE FOLLOWING VENUES COMPARED TO ONE YEAR AGO?</a:t>
            </a:r>
          </a:p>
        </p:txBody>
      </p:sp>
      <p:sp>
        <p:nvSpPr>
          <p:cNvPr id="3" name="Rectangle 2">
            <a:extLst>
              <a:ext uri="{FF2B5EF4-FFF2-40B4-BE49-F238E27FC236}">
                <a16:creationId xmlns:a16="http://schemas.microsoft.com/office/drawing/2014/main" id="{BE4961B5-35DE-EA25-953D-83D1EA3F8F5D}"/>
              </a:ext>
            </a:extLst>
          </p:cNvPr>
          <p:cNvSpPr/>
          <p:nvPr/>
        </p:nvSpPr>
        <p:spPr>
          <a:xfrm>
            <a:off x="1089801" y="6376881"/>
            <a:ext cx="5126805"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a:t>
            </a:r>
            <a:r>
              <a:rPr lang="en-US" sz="1000" i="1" dirty="0">
                <a:solidFill>
                  <a:srgbClr val="FFFFFF">
                    <a:lumMod val="50000"/>
                  </a:srgbClr>
                </a:solidFill>
                <a:latin typeface="HK Grotesk Light"/>
              </a:rPr>
              <a:t>1000</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sp>
        <p:nvSpPr>
          <p:cNvPr id="9" name="TextBox 8">
            <a:extLst>
              <a:ext uri="{FF2B5EF4-FFF2-40B4-BE49-F238E27FC236}">
                <a16:creationId xmlns:a16="http://schemas.microsoft.com/office/drawing/2014/main" id="{C018C413-6317-DB2F-C451-9BE3E8F56E36}"/>
              </a:ext>
            </a:extLst>
          </p:cNvPr>
          <p:cNvSpPr txBox="1"/>
          <p:nvPr/>
        </p:nvSpPr>
        <p:spPr>
          <a:xfrm>
            <a:off x="1089801" y="1196195"/>
            <a:ext cx="5677742" cy="338554"/>
          </a:xfrm>
          <a:prstGeom prst="rect">
            <a:avLst/>
          </a:prstGeom>
          <a:noFill/>
        </p:spPr>
        <p:txBody>
          <a:bodyPr wrap="square" rtlCol="0">
            <a:spAutoFit/>
          </a:bodyPr>
          <a:lstStyle/>
          <a:p>
            <a:pPr algn="ctr">
              <a:defRPr sz="1862" b="0" i="0" u="none" strike="noStrike" kern="1200" spc="0" baseline="0">
                <a:solidFill>
                  <a:srgbClr val="414041">
                    <a:lumMod val="65000"/>
                    <a:lumOff val="35000"/>
                  </a:srgbClr>
                </a:solidFill>
                <a:latin typeface="+mn-lt"/>
                <a:ea typeface="+mn-ea"/>
                <a:cs typeface="+mn-cs"/>
              </a:defRPr>
            </a:pPr>
            <a:r>
              <a:rPr lang="en-GB" sz="1600" b="1" dirty="0">
                <a:solidFill>
                  <a:srgbClr val="C4925D"/>
                </a:solidFill>
              </a:rPr>
              <a:t>Top 5 of the most dynamic venues</a:t>
            </a:r>
          </a:p>
        </p:txBody>
      </p:sp>
      <p:pic>
        <p:nvPicPr>
          <p:cNvPr id="16" name="Picture 15" descr="A group of people sitting in front of a screen&#10;&#10;Description automatically generated">
            <a:extLst>
              <a:ext uri="{FF2B5EF4-FFF2-40B4-BE49-F238E27FC236}">
                <a16:creationId xmlns:a16="http://schemas.microsoft.com/office/drawing/2014/main" id="{37681930-A2D1-4A27-EB44-554A32307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890" y="2769860"/>
            <a:ext cx="791431" cy="791431"/>
          </a:xfrm>
          <a:prstGeom prst="rect">
            <a:avLst/>
          </a:prstGeom>
        </p:spPr>
      </p:pic>
      <p:pic>
        <p:nvPicPr>
          <p:cNvPr id="1026" name="Picture 2" descr="Book Fair ">
            <a:extLst>
              <a:ext uri="{FF2B5EF4-FFF2-40B4-BE49-F238E27FC236}">
                <a16:creationId xmlns:a16="http://schemas.microsoft.com/office/drawing/2014/main" id="{CE891765-F357-7884-D20A-12BF11D59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4464" y="3774965"/>
            <a:ext cx="664283" cy="6642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fe ">
            <a:extLst>
              <a:ext uri="{FF2B5EF4-FFF2-40B4-BE49-F238E27FC236}">
                <a16:creationId xmlns:a16="http://schemas.microsoft.com/office/drawing/2014/main" id="{BCCB7E5D-A468-3EE2-F144-001503DB97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4465" y="4652922"/>
            <a:ext cx="664282" cy="6642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ach bar ">
            <a:extLst>
              <a:ext uri="{FF2B5EF4-FFF2-40B4-BE49-F238E27FC236}">
                <a16:creationId xmlns:a16="http://schemas.microsoft.com/office/drawing/2014/main" id="{B01C1E7E-924E-A574-6DCA-0EE90A1273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4464" y="5478353"/>
            <a:ext cx="664283" cy="6642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od ">
            <a:extLst>
              <a:ext uri="{FF2B5EF4-FFF2-40B4-BE49-F238E27FC236}">
                <a16:creationId xmlns:a16="http://schemas.microsoft.com/office/drawing/2014/main" id="{3861FA61-8858-CEB1-E59E-3658A7D8BF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8931" y="1946384"/>
            <a:ext cx="731803" cy="73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838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DF1914E-5BB1-7354-F78F-C5EB414FE21C}"/>
              </a:ext>
            </a:extLst>
          </p:cNvPr>
          <p:cNvSpPr txBox="1"/>
          <p:nvPr/>
        </p:nvSpPr>
        <p:spPr>
          <a:xfrm>
            <a:off x="836294" y="250426"/>
            <a:ext cx="10763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HK Grotesk"/>
                <a:ea typeface="+mn-ea"/>
                <a:cs typeface="+mn-cs"/>
              </a:rPr>
              <a:t>Optimise your On Premise channel strategy with CGA’s On Premise User Survey</a:t>
            </a:r>
          </a:p>
        </p:txBody>
      </p:sp>
      <p:pic>
        <p:nvPicPr>
          <p:cNvPr id="2" name="Picture 1" descr="A logo with a fork and knife in a speech bubble&#10;&#10;Description automatically generated">
            <a:extLst>
              <a:ext uri="{FF2B5EF4-FFF2-40B4-BE49-F238E27FC236}">
                <a16:creationId xmlns:a16="http://schemas.microsoft.com/office/drawing/2014/main" id="{4915E31F-CE5F-2BDA-1C62-4A2EAAC69407}"/>
              </a:ext>
            </a:extLst>
          </p:cNvPr>
          <p:cNvPicPr>
            <a:picLocks noChangeAspect="1"/>
          </p:cNvPicPr>
          <p:nvPr/>
        </p:nvPicPr>
        <p:blipFill>
          <a:blip r:embed="rId3"/>
          <a:stretch>
            <a:fillRect/>
          </a:stretch>
        </p:blipFill>
        <p:spPr>
          <a:xfrm>
            <a:off x="3060351" y="1979444"/>
            <a:ext cx="6071299" cy="6067693"/>
          </a:xfrm>
          <a:prstGeom prst="rect">
            <a:avLst/>
          </a:prstGeom>
        </p:spPr>
      </p:pic>
      <p:sp>
        <p:nvSpPr>
          <p:cNvPr id="5" name="Arrow: Right 4">
            <a:extLst>
              <a:ext uri="{FF2B5EF4-FFF2-40B4-BE49-F238E27FC236}">
                <a16:creationId xmlns:a16="http://schemas.microsoft.com/office/drawing/2014/main" id="{056A2E45-7322-C16A-46BF-A96760D8F686}"/>
              </a:ext>
            </a:extLst>
          </p:cNvPr>
          <p:cNvSpPr/>
          <p:nvPr/>
        </p:nvSpPr>
        <p:spPr>
          <a:xfrm>
            <a:off x="7850908" y="3983019"/>
            <a:ext cx="978408" cy="877454"/>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a:ea typeface="+mn-ea"/>
              <a:cs typeface="+mn-cs"/>
            </a:endParaRPr>
          </a:p>
        </p:txBody>
      </p:sp>
      <p:sp>
        <p:nvSpPr>
          <p:cNvPr id="11" name="TextBox 10">
            <a:extLst>
              <a:ext uri="{FF2B5EF4-FFF2-40B4-BE49-F238E27FC236}">
                <a16:creationId xmlns:a16="http://schemas.microsoft.com/office/drawing/2014/main" id="{B0C60921-0883-D904-DEDB-90F24E2A51DA}"/>
              </a:ext>
            </a:extLst>
          </p:cNvPr>
          <p:cNvSpPr txBox="1"/>
          <p:nvPr/>
        </p:nvSpPr>
        <p:spPr>
          <a:xfrm>
            <a:off x="8845856" y="3821581"/>
            <a:ext cx="27542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HK Grotesk"/>
                <a:ea typeface="+mn-ea"/>
                <a:cs typeface="+mn-cs"/>
              </a:rPr>
              <a:t>Build sales stories for your brands to demonstrate the benefits of prioritising your brands to operators</a:t>
            </a:r>
          </a:p>
        </p:txBody>
      </p:sp>
      <p:sp>
        <p:nvSpPr>
          <p:cNvPr id="16" name="Arrow: Right 15">
            <a:extLst>
              <a:ext uri="{FF2B5EF4-FFF2-40B4-BE49-F238E27FC236}">
                <a16:creationId xmlns:a16="http://schemas.microsoft.com/office/drawing/2014/main" id="{A1BD9FB7-A796-FDFA-3EDE-CF856113E850}"/>
              </a:ext>
            </a:extLst>
          </p:cNvPr>
          <p:cNvSpPr/>
          <p:nvPr/>
        </p:nvSpPr>
        <p:spPr>
          <a:xfrm flipH="1">
            <a:off x="3362685" y="3983019"/>
            <a:ext cx="978408" cy="877454"/>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a:ea typeface="+mn-ea"/>
              <a:cs typeface="+mn-cs"/>
            </a:endParaRPr>
          </a:p>
        </p:txBody>
      </p:sp>
      <p:sp>
        <p:nvSpPr>
          <p:cNvPr id="17" name="TextBox 16">
            <a:extLst>
              <a:ext uri="{FF2B5EF4-FFF2-40B4-BE49-F238E27FC236}">
                <a16:creationId xmlns:a16="http://schemas.microsoft.com/office/drawing/2014/main" id="{B9B78706-793F-9E54-EBBC-848CB6A6A40F}"/>
              </a:ext>
            </a:extLst>
          </p:cNvPr>
          <p:cNvSpPr txBox="1"/>
          <p:nvPr/>
        </p:nvSpPr>
        <p:spPr>
          <a:xfrm>
            <a:off x="306085" y="3821581"/>
            <a:ext cx="27542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HK Grotesk"/>
                <a:ea typeface="+mn-ea"/>
                <a:cs typeface="+mn-cs"/>
              </a:rPr>
              <a:t>Understand the biggest factors influencing drink choice across key On Premise channels</a:t>
            </a:r>
          </a:p>
        </p:txBody>
      </p:sp>
      <p:sp>
        <p:nvSpPr>
          <p:cNvPr id="19" name="Arrow: Right 18">
            <a:extLst>
              <a:ext uri="{FF2B5EF4-FFF2-40B4-BE49-F238E27FC236}">
                <a16:creationId xmlns:a16="http://schemas.microsoft.com/office/drawing/2014/main" id="{7A446243-FA42-D9B1-6CEA-531E16DD7BEC}"/>
              </a:ext>
            </a:extLst>
          </p:cNvPr>
          <p:cNvSpPr/>
          <p:nvPr/>
        </p:nvSpPr>
        <p:spPr>
          <a:xfrm rot="16200000">
            <a:off x="5606792" y="2393950"/>
            <a:ext cx="978408" cy="877454"/>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a:ea typeface="+mn-ea"/>
              <a:cs typeface="+mn-cs"/>
            </a:endParaRPr>
          </a:p>
        </p:txBody>
      </p:sp>
      <p:sp>
        <p:nvSpPr>
          <p:cNvPr id="20" name="TextBox 19">
            <a:extLst>
              <a:ext uri="{FF2B5EF4-FFF2-40B4-BE49-F238E27FC236}">
                <a16:creationId xmlns:a16="http://schemas.microsoft.com/office/drawing/2014/main" id="{134EBAB1-E1A4-C580-350E-99559182275B}"/>
              </a:ext>
            </a:extLst>
          </p:cNvPr>
          <p:cNvSpPr txBox="1"/>
          <p:nvPr/>
        </p:nvSpPr>
        <p:spPr>
          <a:xfrm>
            <a:off x="4718863" y="1143143"/>
            <a:ext cx="27542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HK Grotesk"/>
                <a:ea typeface="+mn-ea"/>
                <a:cs typeface="+mn-cs"/>
              </a:rPr>
              <a:t>Identify which channels to target with digital advertisements and solutions</a:t>
            </a:r>
          </a:p>
        </p:txBody>
      </p:sp>
      <p:pic>
        <p:nvPicPr>
          <p:cNvPr id="26" name="Graphic 25" descr="Trophy outline">
            <a:extLst>
              <a:ext uri="{FF2B5EF4-FFF2-40B4-BE49-F238E27FC236}">
                <a16:creationId xmlns:a16="http://schemas.microsoft.com/office/drawing/2014/main" id="{65CD73B9-2174-C395-ED6A-B365AD9F49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47711" y="2271028"/>
            <a:ext cx="1550553" cy="1550553"/>
          </a:xfrm>
          <a:prstGeom prst="rect">
            <a:avLst/>
          </a:prstGeom>
        </p:spPr>
      </p:pic>
      <p:pic>
        <p:nvPicPr>
          <p:cNvPr id="8" name="Graphic 7" descr="Store with solid fill">
            <a:extLst>
              <a:ext uri="{FF2B5EF4-FFF2-40B4-BE49-F238E27FC236}">
                <a16:creationId xmlns:a16="http://schemas.microsoft.com/office/drawing/2014/main" id="{4EA03E85-1B24-8DD8-4FE7-A355140850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7940" y="2350194"/>
            <a:ext cx="1550553" cy="1550553"/>
          </a:xfrm>
          <a:prstGeom prst="rect">
            <a:avLst/>
          </a:prstGeom>
        </p:spPr>
      </p:pic>
      <p:pic>
        <p:nvPicPr>
          <p:cNvPr id="10" name="Graphic 9" descr="Tablet with solid fill">
            <a:extLst>
              <a:ext uri="{FF2B5EF4-FFF2-40B4-BE49-F238E27FC236}">
                <a16:creationId xmlns:a16="http://schemas.microsoft.com/office/drawing/2014/main" id="{53932AED-A224-5167-EDC8-8B77D1D0D5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39555" y="968030"/>
            <a:ext cx="1550553" cy="1550553"/>
          </a:xfrm>
          <a:prstGeom prst="rect">
            <a:avLst/>
          </a:prstGeom>
        </p:spPr>
      </p:pic>
    </p:spTree>
    <p:extLst>
      <p:ext uri="{BB962C8B-B14F-4D97-AF65-F5344CB8AC3E}">
        <p14:creationId xmlns:p14="http://schemas.microsoft.com/office/powerpoint/2010/main" val="2539372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D57349-C125-0453-BDA8-7953B0B552C5}"/>
              </a:ext>
            </a:extLst>
          </p:cNvPr>
          <p:cNvSpPr/>
          <p:nvPr/>
        </p:nvSpPr>
        <p:spPr>
          <a:xfrm>
            <a:off x="476250" y="5058383"/>
            <a:ext cx="7014022" cy="1266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numCol="3" rtlCol="0" anchor="ct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4" name="Table 10">
            <a:extLst>
              <a:ext uri="{FF2B5EF4-FFF2-40B4-BE49-F238E27FC236}">
                <a16:creationId xmlns:a16="http://schemas.microsoft.com/office/drawing/2014/main" id="{2A66AD28-45CA-AE7E-641F-3147E96C1AFE}"/>
              </a:ext>
            </a:extLst>
          </p:cNvPr>
          <p:cNvGraphicFramePr>
            <a:graphicFrameLocks noGrp="1"/>
          </p:cNvGraphicFramePr>
          <p:nvPr/>
        </p:nvGraphicFramePr>
        <p:xfrm>
          <a:off x="923403" y="5138359"/>
          <a:ext cx="6911373" cy="1097280"/>
        </p:xfrm>
        <a:graphic>
          <a:graphicData uri="http://schemas.openxmlformats.org/drawingml/2006/table">
            <a:tbl>
              <a:tblPr firstRow="1" bandRow="1">
                <a:tableStyleId>{5C22544A-7EE6-4342-B048-85BDC9FD1C3A}</a:tableStyleId>
              </a:tblPr>
              <a:tblGrid>
                <a:gridCol w="2303791">
                  <a:extLst>
                    <a:ext uri="{9D8B030D-6E8A-4147-A177-3AD203B41FA5}">
                      <a16:colId xmlns:a16="http://schemas.microsoft.com/office/drawing/2014/main" val="893456960"/>
                    </a:ext>
                  </a:extLst>
                </a:gridCol>
                <a:gridCol w="2303791">
                  <a:extLst>
                    <a:ext uri="{9D8B030D-6E8A-4147-A177-3AD203B41FA5}">
                      <a16:colId xmlns:a16="http://schemas.microsoft.com/office/drawing/2014/main" val="2288907894"/>
                    </a:ext>
                  </a:extLst>
                </a:gridCol>
                <a:gridCol w="2303791">
                  <a:extLst>
                    <a:ext uri="{9D8B030D-6E8A-4147-A177-3AD203B41FA5}">
                      <a16:colId xmlns:a16="http://schemas.microsoft.com/office/drawing/2014/main" val="1562207333"/>
                    </a:ext>
                  </a:extLst>
                </a:gridCol>
              </a:tblGrid>
              <a:tr h="0">
                <a:tc>
                  <a:txBody>
                    <a:bodyPr/>
                    <a:lstStyle/>
                    <a:p>
                      <a:pPr marL="0" indent="0">
                        <a:buFontTx/>
                        <a:buNone/>
                      </a:pPr>
                      <a:r>
                        <a:rPr lang="en-GB" sz="1200" b="1">
                          <a:solidFill>
                            <a:schemeClr val="bg1"/>
                          </a:solidFill>
                          <a:latin typeface="HK Grotesk Light"/>
                        </a:rPr>
                        <a:t>UK - $17,748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200" b="1">
                          <a:solidFill>
                            <a:schemeClr val="bg1"/>
                          </a:solidFill>
                          <a:latin typeface="HK Grotesk Light"/>
                        </a:rPr>
                        <a:t>USA - $22,185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200" b="1">
                          <a:solidFill>
                            <a:schemeClr val="bg1"/>
                          </a:solidFill>
                          <a:latin typeface="HK Grotesk Light"/>
                        </a:rPr>
                        <a:t>France - $16,417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4948793"/>
                  </a:ext>
                </a:extLst>
              </a:tr>
              <a:tr h="0">
                <a:tc>
                  <a:txBody>
                    <a:bodyPr/>
                    <a:lstStyle/>
                    <a:p>
                      <a:r>
                        <a:rPr lang="en-GB" sz="1200" b="1">
                          <a:solidFill>
                            <a:schemeClr val="bg1"/>
                          </a:solidFill>
                          <a:latin typeface="HK Grotesk Light"/>
                        </a:rPr>
                        <a:t>South Korea - $17,526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200" b="1">
                          <a:solidFill>
                            <a:schemeClr val="bg1"/>
                          </a:solidFill>
                          <a:latin typeface="HK Grotesk Light"/>
                        </a:rPr>
                        <a:t>Italy - $16,417</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200" b="1">
                          <a:solidFill>
                            <a:schemeClr val="bg1"/>
                          </a:solidFill>
                          <a:latin typeface="HK Grotesk Light"/>
                        </a:rPr>
                        <a:t>Mexico - $19,523</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6080554"/>
                  </a:ext>
                </a:extLst>
              </a:tr>
              <a:tr h="0">
                <a:tc>
                  <a:txBody>
                    <a:bodyPr/>
                    <a:lstStyle/>
                    <a:p>
                      <a:r>
                        <a:rPr lang="en-GB" sz="1200" b="1">
                          <a:solidFill>
                            <a:schemeClr val="bg1"/>
                          </a:solidFill>
                          <a:latin typeface="HK Grotesk Light"/>
                        </a:rPr>
                        <a:t>Germany - $19,967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1">
                          <a:solidFill>
                            <a:schemeClr val="bg1"/>
                          </a:solidFill>
                          <a:latin typeface="HK Grotesk Light"/>
                        </a:rPr>
                        <a:t>Australia - $17,525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1">
                          <a:solidFill>
                            <a:schemeClr val="bg1"/>
                          </a:solidFill>
                          <a:latin typeface="HK Grotesk Light"/>
                        </a:rPr>
                        <a:t>Canada - $17,748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8344075"/>
                  </a:ext>
                </a:extLst>
              </a:tr>
              <a:tr h="0">
                <a:tc>
                  <a:txBody>
                    <a:bodyPr/>
                    <a:lstStyle/>
                    <a:p>
                      <a:r>
                        <a:rPr lang="en-GB" sz="1200" b="1">
                          <a:solidFill>
                            <a:schemeClr val="bg1"/>
                          </a:solidFill>
                          <a:latin typeface="HK Grotesk Light"/>
                        </a:rPr>
                        <a:t>Spain - $16,417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b="1">
                        <a:solidFill>
                          <a:schemeClr val="bg1"/>
                        </a:solidFill>
                        <a:latin typeface="HK Grotesk Ligh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b="1">
                        <a:solidFill>
                          <a:schemeClr val="bg1"/>
                        </a:solidFill>
                        <a:latin typeface="HK Grotesk Ligh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27758438"/>
                  </a:ext>
                </a:extLst>
              </a:tr>
            </a:tbl>
          </a:graphicData>
        </a:graphic>
      </p:graphicFrame>
      <p:sp>
        <p:nvSpPr>
          <p:cNvPr id="2" name="Content Placeholder 1">
            <a:extLst>
              <a:ext uri="{FF2B5EF4-FFF2-40B4-BE49-F238E27FC236}">
                <a16:creationId xmlns:a16="http://schemas.microsoft.com/office/drawing/2014/main" id="{2CF834FF-8630-11B9-E6F8-0BF505F8FF2B}"/>
              </a:ext>
            </a:extLst>
          </p:cNvPr>
          <p:cNvSpPr>
            <a:spLocks noGrp="1"/>
          </p:cNvSpPr>
          <p:nvPr>
            <p:ph idx="1"/>
          </p:nvPr>
        </p:nvSpPr>
        <p:spPr>
          <a:xfrm>
            <a:off x="353836" y="1487188"/>
            <a:ext cx="7595265" cy="3990409"/>
          </a:xfrm>
        </p:spPr>
        <p:txBody>
          <a:bodyPr/>
          <a:lstStyle/>
          <a:p>
            <a:r>
              <a:rPr lang="en-GB" sz="1600"/>
              <a:t>Understand the market nuances and the needs of hospitality professionals at a market level by purchasing country-specific Bartender Report</a:t>
            </a:r>
          </a:p>
          <a:p>
            <a:r>
              <a:rPr lang="en-GB" sz="1600"/>
              <a:t>Market-level reports are available for all countries included in the study and provide a rich insight into how to win with hospitality professionals, how to drive advocacy and the trends impacting specific countries</a:t>
            </a:r>
          </a:p>
          <a:p>
            <a:pPr marL="0" indent="0">
              <a:buNone/>
            </a:pPr>
            <a:r>
              <a:rPr lang="en-GB" sz="1600">
                <a:solidFill>
                  <a:schemeClr val="accent1"/>
                </a:solidFill>
              </a:rPr>
              <a:t>What you will receive</a:t>
            </a:r>
          </a:p>
          <a:p>
            <a:r>
              <a:rPr lang="en-GB" sz="1600" i="1"/>
              <a:t>An in-depth report providing market level findings and recommendations allowing you to build relationships with this crucial audience, delivered in local language</a:t>
            </a:r>
          </a:p>
          <a:p>
            <a:r>
              <a:rPr lang="en-GB" sz="1600" i="1"/>
              <a:t>A virtual presentation of findings, delivered by CGA experts</a:t>
            </a:r>
            <a:endParaRPr lang="en-GB" sz="1600">
              <a:solidFill>
                <a:schemeClr val="accent1"/>
              </a:solidFill>
            </a:endParaRPr>
          </a:p>
          <a:p>
            <a:pPr marL="0" indent="0">
              <a:buNone/>
            </a:pPr>
            <a:r>
              <a:rPr lang="en-GB" sz="1600">
                <a:solidFill>
                  <a:schemeClr val="accent1"/>
                </a:solidFill>
              </a:rPr>
              <a:t>Investment</a:t>
            </a:r>
          </a:p>
          <a:p>
            <a:pPr marL="0" indent="0">
              <a:buNone/>
            </a:pPr>
            <a:endParaRPr lang="en-GB" sz="1600" i="1"/>
          </a:p>
          <a:p>
            <a:pPr marL="0" indent="0">
              <a:buNone/>
            </a:pPr>
            <a:endParaRPr lang="en-GB" sz="1600">
              <a:solidFill>
                <a:schemeClr val="accent1"/>
              </a:solidFill>
            </a:endParaRPr>
          </a:p>
          <a:p>
            <a:pPr marL="0" indent="0">
              <a:buNone/>
            </a:pPr>
            <a:endParaRPr lang="en-GB"/>
          </a:p>
        </p:txBody>
      </p:sp>
      <p:sp>
        <p:nvSpPr>
          <p:cNvPr id="3" name="Slide Number Placeholder 2">
            <a:extLst>
              <a:ext uri="{FF2B5EF4-FFF2-40B4-BE49-F238E27FC236}">
                <a16:creationId xmlns:a16="http://schemas.microsoft.com/office/drawing/2014/main" id="{F0AECEF6-A125-F02C-6845-A5892AB66C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EF4E2-7A7A-0548-85F1-5479B7C9E1B2}" type="slidenum">
              <a:rPr kumimoji="0" lang="en-US" sz="1000" b="0" i="0" u="none" strike="noStrike" kern="1200" cap="none" spc="0" normalizeH="0" baseline="0" noProof="0" smtClean="0">
                <a:ln>
                  <a:noFill/>
                </a:ln>
                <a:solidFill>
                  <a:srgbClr val="555555"/>
                </a:solidFill>
                <a:effectLst/>
                <a:uLnTx/>
                <a:uFillTx/>
                <a:latin typeface="HK Grotesk"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555555"/>
              </a:solidFill>
              <a:effectLst/>
              <a:uLnTx/>
              <a:uFillTx/>
              <a:latin typeface="HK Grotesk" pitchFamily="50" charset="0"/>
              <a:ea typeface="+mn-ea"/>
              <a:cs typeface="+mn-cs"/>
            </a:endParaRPr>
          </a:p>
        </p:txBody>
      </p:sp>
      <p:sp>
        <p:nvSpPr>
          <p:cNvPr id="7" name="Text Placeholder 6">
            <a:extLst>
              <a:ext uri="{FF2B5EF4-FFF2-40B4-BE49-F238E27FC236}">
                <a16:creationId xmlns:a16="http://schemas.microsoft.com/office/drawing/2014/main" id="{56412DCB-4759-B860-69EA-FDA4A330FDE8}"/>
              </a:ext>
            </a:extLst>
          </p:cNvPr>
          <p:cNvSpPr>
            <a:spLocks noGrp="1"/>
          </p:cNvSpPr>
          <p:nvPr>
            <p:ph type="body" sz="quarter" idx="19"/>
          </p:nvPr>
        </p:nvSpPr>
        <p:spPr>
          <a:xfrm>
            <a:off x="353836" y="970061"/>
            <a:ext cx="7595265" cy="436542"/>
          </a:xfrm>
        </p:spPr>
        <p:txBody>
          <a:bodyPr/>
          <a:lstStyle/>
          <a:p>
            <a:r>
              <a:rPr lang="en-GB"/>
              <a:t>Market-specific insights based on a robust sample of 150 bartenders per country</a:t>
            </a:r>
          </a:p>
        </p:txBody>
      </p:sp>
      <p:sp>
        <p:nvSpPr>
          <p:cNvPr id="8" name="Text Placeholder 7">
            <a:extLst>
              <a:ext uri="{FF2B5EF4-FFF2-40B4-BE49-F238E27FC236}">
                <a16:creationId xmlns:a16="http://schemas.microsoft.com/office/drawing/2014/main" id="{C22CDB73-33CF-CFDC-9D82-905A6EF4B8CA}"/>
              </a:ext>
            </a:extLst>
          </p:cNvPr>
          <p:cNvSpPr>
            <a:spLocks noGrp="1"/>
          </p:cNvSpPr>
          <p:nvPr>
            <p:ph type="body" sz="quarter" idx="21"/>
          </p:nvPr>
        </p:nvSpPr>
        <p:spPr/>
        <p:txBody>
          <a:bodyPr/>
          <a:lstStyle/>
          <a:p>
            <a:r>
              <a:rPr lang="en-GB" sz="2800" b="1"/>
              <a:t>Global Bartender Reports</a:t>
            </a:r>
          </a:p>
        </p:txBody>
      </p:sp>
      <p:pic>
        <p:nvPicPr>
          <p:cNvPr id="5" name="Picture Placeholder 17" descr="A person pouring a drink into a glass&#10;&#10;Description automatically generated">
            <a:extLst>
              <a:ext uri="{FF2B5EF4-FFF2-40B4-BE49-F238E27FC236}">
                <a16:creationId xmlns:a16="http://schemas.microsoft.com/office/drawing/2014/main" id="{9AFEED44-FA90-22B0-98E8-22FE1902CABB}"/>
              </a:ext>
            </a:extLst>
          </p:cNvPr>
          <p:cNvPicPr>
            <a:picLocks noChangeAspect="1"/>
          </p:cNvPicPr>
          <p:nvPr/>
        </p:nvPicPr>
        <p:blipFill rotWithShape="1">
          <a:blip r:embed="rId2">
            <a:extLst>
              <a:ext uri="{28A0092B-C50C-407E-A947-70E740481C1C}">
                <a14:useLocalDpi xmlns:a14="http://schemas.microsoft.com/office/drawing/2010/main" val="0"/>
              </a:ext>
            </a:extLst>
          </a:blip>
          <a:srcRect l="5422" t="6980" r="19478" b="7221"/>
          <a:stretch/>
        </p:blipFill>
        <p:spPr>
          <a:xfrm>
            <a:off x="8179291" y="0"/>
            <a:ext cx="4013030" cy="6868621"/>
          </a:xfrm>
          <a:prstGeom prst="rect">
            <a:avLst/>
          </a:prstGeom>
        </p:spPr>
      </p:pic>
      <p:pic>
        <p:nvPicPr>
          <p:cNvPr id="6" name="Picture 8" descr="A flag in a circle&#10;&#10;Description automatically generated">
            <a:extLst>
              <a:ext uri="{FF2B5EF4-FFF2-40B4-BE49-F238E27FC236}">
                <a16:creationId xmlns:a16="http://schemas.microsoft.com/office/drawing/2014/main" id="{1F01FED9-893F-E123-A1F5-B2F77E8428F8}"/>
              </a:ext>
            </a:extLst>
          </p:cNvPr>
          <p:cNvPicPr>
            <a:picLocks noChangeAspect="1"/>
          </p:cNvPicPr>
          <p:nvPr/>
        </p:nvPicPr>
        <p:blipFill>
          <a:blip r:embed="rId3"/>
          <a:stretch>
            <a:fillRect/>
          </a:stretch>
        </p:blipFill>
        <p:spPr>
          <a:xfrm>
            <a:off x="2943936" y="5719333"/>
            <a:ext cx="239611" cy="229791"/>
          </a:xfrm>
          <a:prstGeom prst="rect">
            <a:avLst/>
          </a:prstGeom>
        </p:spPr>
      </p:pic>
      <p:pic>
        <p:nvPicPr>
          <p:cNvPr id="9" name="Picture 12" descr="A flag of mexico with a red white and blue stripe&#10;&#10;Description automatically generated">
            <a:extLst>
              <a:ext uri="{FF2B5EF4-FFF2-40B4-BE49-F238E27FC236}">
                <a16:creationId xmlns:a16="http://schemas.microsoft.com/office/drawing/2014/main" id="{1CB44379-A4BD-354A-6E90-3848CC6B7EC9}"/>
              </a:ext>
            </a:extLst>
          </p:cNvPr>
          <p:cNvPicPr>
            <a:picLocks noChangeAspect="1"/>
          </p:cNvPicPr>
          <p:nvPr/>
        </p:nvPicPr>
        <p:blipFill>
          <a:blip r:embed="rId4"/>
          <a:stretch>
            <a:fillRect/>
          </a:stretch>
        </p:blipFill>
        <p:spPr>
          <a:xfrm>
            <a:off x="5217103" y="5422544"/>
            <a:ext cx="239611" cy="229791"/>
          </a:xfrm>
          <a:prstGeom prst="rect">
            <a:avLst/>
          </a:prstGeom>
        </p:spPr>
      </p:pic>
      <p:pic>
        <p:nvPicPr>
          <p:cNvPr id="13" name="Picture 13" descr="A flag in a circle&#10;&#10;Description automatically generated">
            <a:extLst>
              <a:ext uri="{FF2B5EF4-FFF2-40B4-BE49-F238E27FC236}">
                <a16:creationId xmlns:a16="http://schemas.microsoft.com/office/drawing/2014/main" id="{640D35BD-E0ED-4FE4-015A-343A1E0D3C6F}"/>
              </a:ext>
            </a:extLst>
          </p:cNvPr>
          <p:cNvPicPr>
            <a:picLocks noChangeAspect="1"/>
          </p:cNvPicPr>
          <p:nvPr/>
        </p:nvPicPr>
        <p:blipFill>
          <a:blip r:embed="rId5"/>
          <a:stretch>
            <a:fillRect/>
          </a:stretch>
        </p:blipFill>
        <p:spPr>
          <a:xfrm>
            <a:off x="2943936" y="5150325"/>
            <a:ext cx="239611" cy="229791"/>
          </a:xfrm>
          <a:prstGeom prst="rect">
            <a:avLst/>
          </a:prstGeom>
        </p:spPr>
      </p:pic>
      <p:pic>
        <p:nvPicPr>
          <p:cNvPr id="14" name="Picture 14" descr="A red and white flag with a leaf&#10;&#10;Description automatically generated">
            <a:extLst>
              <a:ext uri="{FF2B5EF4-FFF2-40B4-BE49-F238E27FC236}">
                <a16:creationId xmlns:a16="http://schemas.microsoft.com/office/drawing/2014/main" id="{D62472DF-A613-01EA-AAE8-EA20ED1CF369}"/>
              </a:ext>
            </a:extLst>
          </p:cNvPr>
          <p:cNvPicPr>
            <a:picLocks noChangeAspect="1"/>
          </p:cNvPicPr>
          <p:nvPr/>
        </p:nvPicPr>
        <p:blipFill>
          <a:blip r:embed="rId6"/>
          <a:stretch>
            <a:fillRect/>
          </a:stretch>
        </p:blipFill>
        <p:spPr>
          <a:xfrm>
            <a:off x="5226069" y="5707689"/>
            <a:ext cx="239611" cy="229791"/>
          </a:xfrm>
          <a:prstGeom prst="rect">
            <a:avLst/>
          </a:prstGeom>
        </p:spPr>
      </p:pic>
      <p:pic>
        <p:nvPicPr>
          <p:cNvPr id="15" name="Picture 15" descr="A flag with a crown and a coat of arms on it&#10;&#10;Description automatically generated">
            <a:extLst>
              <a:ext uri="{FF2B5EF4-FFF2-40B4-BE49-F238E27FC236}">
                <a16:creationId xmlns:a16="http://schemas.microsoft.com/office/drawing/2014/main" id="{C0872135-FBE4-4A56-E17E-5454391314AD}"/>
              </a:ext>
            </a:extLst>
          </p:cNvPr>
          <p:cNvPicPr>
            <a:picLocks noChangeAspect="1"/>
          </p:cNvPicPr>
          <p:nvPr/>
        </p:nvPicPr>
        <p:blipFill>
          <a:blip r:embed="rId7"/>
          <a:stretch>
            <a:fillRect/>
          </a:stretch>
        </p:blipFill>
        <p:spPr>
          <a:xfrm>
            <a:off x="683792" y="5987359"/>
            <a:ext cx="239611" cy="229791"/>
          </a:xfrm>
          <a:prstGeom prst="rect">
            <a:avLst/>
          </a:prstGeom>
        </p:spPr>
      </p:pic>
      <p:pic>
        <p:nvPicPr>
          <p:cNvPr id="16" name="Picture 16" descr="A flag in a circle&#10;&#10;Description automatically generated">
            <a:extLst>
              <a:ext uri="{FF2B5EF4-FFF2-40B4-BE49-F238E27FC236}">
                <a16:creationId xmlns:a16="http://schemas.microsoft.com/office/drawing/2014/main" id="{C1D8D723-7591-7C51-1721-300E0E20F6B8}"/>
              </a:ext>
            </a:extLst>
          </p:cNvPr>
          <p:cNvPicPr>
            <a:picLocks noChangeAspect="1"/>
          </p:cNvPicPr>
          <p:nvPr/>
        </p:nvPicPr>
        <p:blipFill>
          <a:blip r:embed="rId8"/>
          <a:stretch>
            <a:fillRect/>
          </a:stretch>
        </p:blipFill>
        <p:spPr>
          <a:xfrm>
            <a:off x="683792" y="5426862"/>
            <a:ext cx="239611" cy="229791"/>
          </a:xfrm>
          <a:prstGeom prst="rect">
            <a:avLst/>
          </a:prstGeom>
        </p:spPr>
      </p:pic>
      <p:pic>
        <p:nvPicPr>
          <p:cNvPr id="18" name="Picture 18" descr="A red white and green flag&#10;&#10;Description automatically generated">
            <a:extLst>
              <a:ext uri="{FF2B5EF4-FFF2-40B4-BE49-F238E27FC236}">
                <a16:creationId xmlns:a16="http://schemas.microsoft.com/office/drawing/2014/main" id="{33796D33-9371-E162-2CA7-CBE5327508CD}"/>
              </a:ext>
            </a:extLst>
          </p:cNvPr>
          <p:cNvPicPr>
            <a:picLocks noChangeAspect="1"/>
          </p:cNvPicPr>
          <p:nvPr/>
        </p:nvPicPr>
        <p:blipFill>
          <a:blip r:embed="rId9"/>
          <a:stretch>
            <a:fillRect/>
          </a:stretch>
        </p:blipFill>
        <p:spPr>
          <a:xfrm>
            <a:off x="2943936" y="5426358"/>
            <a:ext cx="239611" cy="229791"/>
          </a:xfrm>
          <a:prstGeom prst="rect">
            <a:avLst/>
          </a:prstGeom>
        </p:spPr>
      </p:pic>
      <p:pic>
        <p:nvPicPr>
          <p:cNvPr id="19" name="Picture 19" descr="A red yellow and black flag&#10;&#10;Description automatically generated">
            <a:extLst>
              <a:ext uri="{FF2B5EF4-FFF2-40B4-BE49-F238E27FC236}">
                <a16:creationId xmlns:a16="http://schemas.microsoft.com/office/drawing/2014/main" id="{D7229D2E-C2C8-0C91-1BA4-818CD797D945}"/>
              </a:ext>
            </a:extLst>
          </p:cNvPr>
          <p:cNvPicPr>
            <a:picLocks noChangeAspect="1"/>
          </p:cNvPicPr>
          <p:nvPr/>
        </p:nvPicPr>
        <p:blipFill>
          <a:blip r:embed="rId10"/>
          <a:stretch>
            <a:fillRect/>
          </a:stretch>
        </p:blipFill>
        <p:spPr>
          <a:xfrm>
            <a:off x="683794" y="5707690"/>
            <a:ext cx="239611" cy="229791"/>
          </a:xfrm>
          <a:prstGeom prst="rect">
            <a:avLst/>
          </a:prstGeom>
        </p:spPr>
      </p:pic>
      <p:pic>
        <p:nvPicPr>
          <p:cNvPr id="20" name="Picture 20" descr="A red white and blue flag&#10;&#10;Description automatically generated">
            <a:extLst>
              <a:ext uri="{FF2B5EF4-FFF2-40B4-BE49-F238E27FC236}">
                <a16:creationId xmlns:a16="http://schemas.microsoft.com/office/drawing/2014/main" id="{E0ACD239-8AB4-13C0-A932-E746305C3003}"/>
              </a:ext>
            </a:extLst>
          </p:cNvPr>
          <p:cNvPicPr>
            <a:picLocks noChangeAspect="1"/>
          </p:cNvPicPr>
          <p:nvPr/>
        </p:nvPicPr>
        <p:blipFill>
          <a:blip r:embed="rId11"/>
          <a:stretch>
            <a:fillRect/>
          </a:stretch>
        </p:blipFill>
        <p:spPr>
          <a:xfrm>
            <a:off x="5217104" y="5146129"/>
            <a:ext cx="239611" cy="229791"/>
          </a:xfrm>
          <a:prstGeom prst="rect">
            <a:avLst/>
          </a:prstGeom>
        </p:spPr>
      </p:pic>
      <p:pic>
        <p:nvPicPr>
          <p:cNvPr id="21" name="Picture 21" descr="A flag in a circle with Great Britain in the background&#10;&#10;Description automatically generated">
            <a:extLst>
              <a:ext uri="{FF2B5EF4-FFF2-40B4-BE49-F238E27FC236}">
                <a16:creationId xmlns:a16="http://schemas.microsoft.com/office/drawing/2014/main" id="{8474A1FB-BE80-B0BE-4186-C80C4D231529}"/>
              </a:ext>
            </a:extLst>
          </p:cNvPr>
          <p:cNvPicPr>
            <a:picLocks noChangeAspect="1"/>
          </p:cNvPicPr>
          <p:nvPr/>
        </p:nvPicPr>
        <p:blipFill>
          <a:blip r:embed="rId12"/>
          <a:stretch>
            <a:fillRect/>
          </a:stretch>
        </p:blipFill>
        <p:spPr>
          <a:xfrm>
            <a:off x="683792" y="5150326"/>
            <a:ext cx="239611" cy="229791"/>
          </a:xfrm>
          <a:prstGeom prst="rect">
            <a:avLst/>
          </a:prstGeom>
        </p:spPr>
      </p:pic>
    </p:spTree>
    <p:extLst>
      <p:ext uri="{BB962C8B-B14F-4D97-AF65-F5344CB8AC3E}">
        <p14:creationId xmlns:p14="http://schemas.microsoft.com/office/powerpoint/2010/main" val="4153905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1">
            <a:extLst>
              <a:ext uri="{FF2B5EF4-FFF2-40B4-BE49-F238E27FC236}">
                <a16:creationId xmlns:a16="http://schemas.microsoft.com/office/drawing/2014/main" id="{1D6F2A2E-751F-3F76-01E7-8D6373401C04}"/>
              </a:ext>
            </a:extLst>
          </p:cNvPr>
          <p:cNvGraphicFramePr>
            <a:graphicFrameLocks noGrp="1"/>
          </p:cNvGraphicFramePr>
          <p:nvPr/>
        </p:nvGraphicFramePr>
        <p:xfrm>
          <a:off x="541485" y="2642931"/>
          <a:ext cx="11239653" cy="3728329"/>
        </p:xfrm>
        <a:graphic>
          <a:graphicData uri="http://schemas.openxmlformats.org/drawingml/2006/table">
            <a:tbl>
              <a:tblPr firstRow="1" bandRow="1"/>
              <a:tblGrid>
                <a:gridCol w="3746551">
                  <a:extLst>
                    <a:ext uri="{9D8B030D-6E8A-4147-A177-3AD203B41FA5}">
                      <a16:colId xmlns:a16="http://schemas.microsoft.com/office/drawing/2014/main" val="1593342891"/>
                    </a:ext>
                  </a:extLst>
                </a:gridCol>
                <a:gridCol w="3746551">
                  <a:extLst>
                    <a:ext uri="{9D8B030D-6E8A-4147-A177-3AD203B41FA5}">
                      <a16:colId xmlns:a16="http://schemas.microsoft.com/office/drawing/2014/main" val="1313430575"/>
                    </a:ext>
                  </a:extLst>
                </a:gridCol>
                <a:gridCol w="3746551">
                  <a:extLst>
                    <a:ext uri="{9D8B030D-6E8A-4147-A177-3AD203B41FA5}">
                      <a16:colId xmlns:a16="http://schemas.microsoft.com/office/drawing/2014/main" val="722447985"/>
                    </a:ext>
                  </a:extLst>
                </a:gridCol>
              </a:tblGrid>
              <a:tr h="582908">
                <a:tc>
                  <a:txBody>
                    <a:bodyPr/>
                    <a:lstStyle>
                      <a:lvl1pPr marL="0" algn="l" defTabSz="914400" rtl="0" eaLnBrk="1" latinLnBrk="0" hangingPunct="1">
                        <a:defRPr sz="1800" b="1" kern="1200">
                          <a:solidFill>
                            <a:schemeClr val="lt1"/>
                          </a:solidFill>
                          <a:latin typeface="HK Grotesk Light"/>
                        </a:defRPr>
                      </a:lvl1pPr>
                      <a:lvl2pPr marL="457200" algn="l" defTabSz="914400" rtl="0" eaLnBrk="1" latinLnBrk="0" hangingPunct="1">
                        <a:defRPr sz="1800" b="1" kern="1200">
                          <a:solidFill>
                            <a:schemeClr val="lt1"/>
                          </a:solidFill>
                          <a:latin typeface="HK Grotesk Light"/>
                        </a:defRPr>
                      </a:lvl2pPr>
                      <a:lvl3pPr marL="914400" algn="l" defTabSz="914400" rtl="0" eaLnBrk="1" latinLnBrk="0" hangingPunct="1">
                        <a:defRPr sz="1800" b="1" kern="1200">
                          <a:solidFill>
                            <a:schemeClr val="lt1"/>
                          </a:solidFill>
                          <a:latin typeface="HK Grotesk Light"/>
                        </a:defRPr>
                      </a:lvl3pPr>
                      <a:lvl4pPr marL="1371600" algn="l" defTabSz="914400" rtl="0" eaLnBrk="1" latinLnBrk="0" hangingPunct="1">
                        <a:defRPr sz="1800" b="1" kern="1200">
                          <a:solidFill>
                            <a:schemeClr val="lt1"/>
                          </a:solidFill>
                          <a:latin typeface="HK Grotesk Light"/>
                        </a:defRPr>
                      </a:lvl4pPr>
                      <a:lvl5pPr marL="1828800" algn="l" defTabSz="914400" rtl="0" eaLnBrk="1" latinLnBrk="0" hangingPunct="1">
                        <a:defRPr sz="1800" b="1" kern="1200">
                          <a:solidFill>
                            <a:schemeClr val="lt1"/>
                          </a:solidFill>
                          <a:latin typeface="HK Grotesk Light"/>
                        </a:defRPr>
                      </a:lvl5pPr>
                      <a:lvl6pPr marL="2286000" algn="l" defTabSz="914400" rtl="0" eaLnBrk="1" latinLnBrk="0" hangingPunct="1">
                        <a:defRPr sz="1800" b="1" kern="1200">
                          <a:solidFill>
                            <a:schemeClr val="lt1"/>
                          </a:solidFill>
                          <a:latin typeface="HK Grotesk Light"/>
                        </a:defRPr>
                      </a:lvl6pPr>
                      <a:lvl7pPr marL="2743200" algn="l" defTabSz="914400" rtl="0" eaLnBrk="1" latinLnBrk="0" hangingPunct="1">
                        <a:defRPr sz="1800" b="1" kern="1200">
                          <a:solidFill>
                            <a:schemeClr val="lt1"/>
                          </a:solidFill>
                          <a:latin typeface="HK Grotesk Light"/>
                        </a:defRPr>
                      </a:lvl7pPr>
                      <a:lvl8pPr marL="3200400" algn="l" defTabSz="914400" rtl="0" eaLnBrk="1" latinLnBrk="0" hangingPunct="1">
                        <a:defRPr sz="1800" b="1" kern="1200">
                          <a:solidFill>
                            <a:schemeClr val="lt1"/>
                          </a:solidFill>
                          <a:latin typeface="HK Grotesk Light"/>
                        </a:defRPr>
                      </a:lvl8pPr>
                      <a:lvl9pPr marL="3657600" algn="l" defTabSz="914400" rtl="0" eaLnBrk="1" latinLnBrk="0" hangingPunct="1">
                        <a:defRPr sz="1800" b="1" kern="1200">
                          <a:solidFill>
                            <a:schemeClr val="lt1"/>
                          </a:solidFill>
                          <a:latin typeface="HK Grotesk Light"/>
                        </a:defRPr>
                      </a:lvl9pPr>
                    </a:lstStyle>
                    <a:p>
                      <a:pPr algn="ctr"/>
                      <a:r>
                        <a:rPr lang="en-GB">
                          <a:solidFill>
                            <a:schemeClr val="bg1"/>
                          </a:solidFill>
                        </a:rPr>
                        <a:t>Global REACH Presentations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HK Grotesk Light"/>
                        </a:defRPr>
                      </a:lvl1pPr>
                      <a:lvl2pPr marL="457200" algn="l" defTabSz="914400" rtl="0" eaLnBrk="1" latinLnBrk="0" hangingPunct="1">
                        <a:defRPr sz="1800" b="1" kern="1200">
                          <a:solidFill>
                            <a:schemeClr val="lt1"/>
                          </a:solidFill>
                          <a:latin typeface="HK Grotesk Light"/>
                        </a:defRPr>
                      </a:lvl2pPr>
                      <a:lvl3pPr marL="914400" algn="l" defTabSz="914400" rtl="0" eaLnBrk="1" latinLnBrk="0" hangingPunct="1">
                        <a:defRPr sz="1800" b="1" kern="1200">
                          <a:solidFill>
                            <a:schemeClr val="lt1"/>
                          </a:solidFill>
                          <a:latin typeface="HK Grotesk Light"/>
                        </a:defRPr>
                      </a:lvl3pPr>
                      <a:lvl4pPr marL="1371600" algn="l" defTabSz="914400" rtl="0" eaLnBrk="1" latinLnBrk="0" hangingPunct="1">
                        <a:defRPr sz="1800" b="1" kern="1200">
                          <a:solidFill>
                            <a:schemeClr val="lt1"/>
                          </a:solidFill>
                          <a:latin typeface="HK Grotesk Light"/>
                        </a:defRPr>
                      </a:lvl4pPr>
                      <a:lvl5pPr marL="1828800" algn="l" defTabSz="914400" rtl="0" eaLnBrk="1" latinLnBrk="0" hangingPunct="1">
                        <a:defRPr sz="1800" b="1" kern="1200">
                          <a:solidFill>
                            <a:schemeClr val="lt1"/>
                          </a:solidFill>
                          <a:latin typeface="HK Grotesk Light"/>
                        </a:defRPr>
                      </a:lvl5pPr>
                      <a:lvl6pPr marL="2286000" algn="l" defTabSz="914400" rtl="0" eaLnBrk="1" latinLnBrk="0" hangingPunct="1">
                        <a:defRPr sz="1800" b="1" kern="1200">
                          <a:solidFill>
                            <a:schemeClr val="lt1"/>
                          </a:solidFill>
                          <a:latin typeface="HK Grotesk Light"/>
                        </a:defRPr>
                      </a:lvl6pPr>
                      <a:lvl7pPr marL="2743200" algn="l" defTabSz="914400" rtl="0" eaLnBrk="1" latinLnBrk="0" hangingPunct="1">
                        <a:defRPr sz="1800" b="1" kern="1200">
                          <a:solidFill>
                            <a:schemeClr val="lt1"/>
                          </a:solidFill>
                          <a:latin typeface="HK Grotesk Light"/>
                        </a:defRPr>
                      </a:lvl7pPr>
                      <a:lvl8pPr marL="3200400" algn="l" defTabSz="914400" rtl="0" eaLnBrk="1" latinLnBrk="0" hangingPunct="1">
                        <a:defRPr sz="1800" b="1" kern="1200">
                          <a:solidFill>
                            <a:schemeClr val="lt1"/>
                          </a:solidFill>
                          <a:latin typeface="HK Grotesk Light"/>
                        </a:defRPr>
                      </a:lvl8pPr>
                      <a:lvl9pPr marL="3657600" algn="l" defTabSz="914400" rtl="0" eaLnBrk="1" latinLnBrk="0" hangingPunct="1">
                        <a:defRPr sz="1800" b="1" kern="1200">
                          <a:solidFill>
                            <a:schemeClr val="lt1"/>
                          </a:solidFill>
                          <a:latin typeface="HK Grotesk Light"/>
                        </a:defRPr>
                      </a:lvl9pPr>
                    </a:lstStyle>
                    <a:p>
                      <a:pPr algn="ctr"/>
                      <a:r>
                        <a:rPr lang="en-GB">
                          <a:solidFill>
                            <a:schemeClr val="bg1"/>
                          </a:solidFill>
                        </a:rPr>
                        <a:t>Regional REACH reports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HK Grotesk Light"/>
                        </a:defRPr>
                      </a:lvl1pPr>
                      <a:lvl2pPr marL="457200" algn="l" defTabSz="914400" rtl="0" eaLnBrk="1" latinLnBrk="0" hangingPunct="1">
                        <a:defRPr sz="1800" b="1" kern="1200">
                          <a:solidFill>
                            <a:schemeClr val="lt1"/>
                          </a:solidFill>
                          <a:latin typeface="HK Grotesk Light"/>
                        </a:defRPr>
                      </a:lvl2pPr>
                      <a:lvl3pPr marL="914400" algn="l" defTabSz="914400" rtl="0" eaLnBrk="1" latinLnBrk="0" hangingPunct="1">
                        <a:defRPr sz="1800" b="1" kern="1200">
                          <a:solidFill>
                            <a:schemeClr val="lt1"/>
                          </a:solidFill>
                          <a:latin typeface="HK Grotesk Light"/>
                        </a:defRPr>
                      </a:lvl3pPr>
                      <a:lvl4pPr marL="1371600" algn="l" defTabSz="914400" rtl="0" eaLnBrk="1" latinLnBrk="0" hangingPunct="1">
                        <a:defRPr sz="1800" b="1" kern="1200">
                          <a:solidFill>
                            <a:schemeClr val="lt1"/>
                          </a:solidFill>
                          <a:latin typeface="HK Grotesk Light"/>
                        </a:defRPr>
                      </a:lvl4pPr>
                      <a:lvl5pPr marL="1828800" algn="l" defTabSz="914400" rtl="0" eaLnBrk="1" latinLnBrk="0" hangingPunct="1">
                        <a:defRPr sz="1800" b="1" kern="1200">
                          <a:solidFill>
                            <a:schemeClr val="lt1"/>
                          </a:solidFill>
                          <a:latin typeface="HK Grotesk Light"/>
                        </a:defRPr>
                      </a:lvl5pPr>
                      <a:lvl6pPr marL="2286000" algn="l" defTabSz="914400" rtl="0" eaLnBrk="1" latinLnBrk="0" hangingPunct="1">
                        <a:defRPr sz="1800" b="1" kern="1200">
                          <a:solidFill>
                            <a:schemeClr val="lt1"/>
                          </a:solidFill>
                          <a:latin typeface="HK Grotesk Light"/>
                        </a:defRPr>
                      </a:lvl6pPr>
                      <a:lvl7pPr marL="2743200" algn="l" defTabSz="914400" rtl="0" eaLnBrk="1" latinLnBrk="0" hangingPunct="1">
                        <a:defRPr sz="1800" b="1" kern="1200">
                          <a:solidFill>
                            <a:schemeClr val="lt1"/>
                          </a:solidFill>
                          <a:latin typeface="HK Grotesk Light"/>
                        </a:defRPr>
                      </a:lvl7pPr>
                      <a:lvl8pPr marL="3200400" algn="l" defTabSz="914400" rtl="0" eaLnBrk="1" latinLnBrk="0" hangingPunct="1">
                        <a:defRPr sz="1800" b="1" kern="1200">
                          <a:solidFill>
                            <a:schemeClr val="lt1"/>
                          </a:solidFill>
                          <a:latin typeface="HK Grotesk Light"/>
                        </a:defRPr>
                      </a:lvl8pPr>
                      <a:lvl9pPr marL="3657600" algn="l" defTabSz="914400" rtl="0" eaLnBrk="1" latinLnBrk="0" hangingPunct="1">
                        <a:defRPr sz="1800" b="1" kern="1200">
                          <a:solidFill>
                            <a:schemeClr val="lt1"/>
                          </a:solidFill>
                          <a:latin typeface="HK Grotesk Light"/>
                        </a:defRPr>
                      </a:lvl9pPr>
                    </a:lstStyle>
                    <a:p>
                      <a:pPr algn="ctr"/>
                      <a:r>
                        <a:rPr lang="en-GB">
                          <a:solidFill>
                            <a:schemeClr val="bg1"/>
                          </a:solidFill>
                        </a:rPr>
                        <a:t>OPUS Lite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1860358"/>
                  </a:ext>
                </a:extLst>
              </a:tr>
              <a:tr h="3145421">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r>
                        <a:rPr lang="en-GB" sz="1400">
                          <a:solidFill>
                            <a:schemeClr val="bg1"/>
                          </a:solidFill>
                        </a:rPr>
                        <a:t>At CGA, May marks the release of our annual Global On Premise insights report – REACH. </a:t>
                      </a:r>
                    </a:p>
                    <a:p>
                      <a:pPr algn="ctr"/>
                      <a:endParaRPr lang="en-GB" sz="1400">
                        <a:solidFill>
                          <a:schemeClr val="bg1"/>
                        </a:solidFill>
                      </a:endParaRPr>
                    </a:p>
                    <a:p>
                      <a:pPr algn="ctr"/>
                      <a:r>
                        <a:rPr lang="en-GB" sz="1400">
                          <a:solidFill>
                            <a:schemeClr val="bg1"/>
                          </a:solidFill>
                        </a:rPr>
                        <a:t>Alongside the usual look at On Premise visitation, trending categories and venue choice factors, this year’s report looks the topical issues affecting the industry such as sustainability, the cost of living crisis, social media and advocacy, education and others.</a:t>
                      </a:r>
                    </a:p>
                    <a:p>
                      <a:pPr algn="ctr"/>
                      <a:endParaRPr lang="en-GB" sz="1400">
                        <a:solidFill>
                          <a:schemeClr val="bg1"/>
                        </a:solidFill>
                      </a:endParaRPr>
                    </a:p>
                    <a:p>
                      <a:pPr algn="ctr"/>
                      <a:r>
                        <a:rPr lang="en-GB" sz="1400">
                          <a:solidFill>
                            <a:schemeClr val="bg1"/>
                          </a:solidFill>
                        </a:rPr>
                        <a:t>If you’d like to enquire about a presentation for you and your team, please get in touch via the contact information on the next slide.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r>
                        <a:rPr lang="en-GB" sz="1400">
                          <a:solidFill>
                            <a:schemeClr val="bg1"/>
                          </a:solidFill>
                        </a:rPr>
                        <a:t>Following on from our annual Global REACH report will be our regional REACH reports aiming to explore more closely the nuances by market dependent on global location.</a:t>
                      </a:r>
                    </a:p>
                    <a:p>
                      <a:pPr algn="ctr"/>
                      <a:endParaRPr lang="en-GB" sz="1400">
                        <a:solidFill>
                          <a:schemeClr val="bg1"/>
                        </a:solidFill>
                      </a:endParaRPr>
                    </a:p>
                    <a:p>
                      <a:pPr algn="ctr"/>
                      <a:r>
                        <a:rPr lang="en-GB" sz="1400">
                          <a:solidFill>
                            <a:schemeClr val="bg1"/>
                          </a:solidFill>
                        </a:rPr>
                        <a:t>For the German On Premise this will be in the form of a dedicated European report.</a:t>
                      </a:r>
                    </a:p>
                    <a:p>
                      <a:pPr algn="ctr"/>
                      <a:endParaRPr lang="en-GB" sz="1400">
                        <a:solidFill>
                          <a:schemeClr val="bg1"/>
                        </a:solidFill>
                      </a:endParaRPr>
                    </a:p>
                    <a:p>
                      <a:pPr algn="ctr"/>
                      <a:r>
                        <a:rPr lang="en-GB" sz="1400">
                          <a:solidFill>
                            <a:schemeClr val="bg1"/>
                          </a:solidFill>
                        </a:rPr>
                        <a:t>Get in touch to discuss the available options.</a:t>
                      </a:r>
                    </a:p>
                    <a:p>
                      <a:pPr algn="ctr"/>
                      <a:endParaRPr lang="en-GB" sz="1400">
                        <a:solidFill>
                          <a:schemeClr val="bg1"/>
                        </a:solidFill>
                      </a:endParaRPr>
                    </a:p>
                    <a:p>
                      <a:pPr algn="ctr"/>
                      <a:endParaRPr lang="en-GB" sz="1400">
                        <a:solidFill>
                          <a:schemeClr val="bg1"/>
                        </a:solidFill>
                      </a:endParaRPr>
                    </a:p>
                    <a:p>
                      <a:pPr algn="ctr"/>
                      <a:endParaRPr lang="en-GB" sz="1400">
                        <a:solidFill>
                          <a:schemeClr val="bg1"/>
                        </a:solidFill>
                      </a:endParaRPr>
                    </a:p>
                    <a:p>
                      <a:pPr algn="ctr"/>
                      <a:endParaRPr lang="en-GB" sz="1400">
                        <a:solidFill>
                          <a:schemeClr val="bg1"/>
                        </a:solidFill>
                      </a:endParaRPr>
                    </a:p>
                    <a:p>
                      <a:pPr algn="ctr"/>
                      <a:endParaRPr lang="en-GB" sz="140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r>
                        <a:rPr lang="en-GB" sz="1400">
                          <a:solidFill>
                            <a:schemeClr val="bg1"/>
                          </a:solidFill>
                        </a:rPr>
                        <a:t>If you’d like something a little closer to home, 2023 see’s the launch of our OPUS Lite package, which provides market level insights on those trends impacting the On Premise globally.</a:t>
                      </a:r>
                    </a:p>
                    <a:p>
                      <a:pPr algn="ctr"/>
                      <a:endParaRPr lang="en-GB" sz="1400">
                        <a:solidFill>
                          <a:schemeClr val="bg1"/>
                        </a:solidFill>
                      </a:endParaRPr>
                    </a:p>
                    <a:p>
                      <a:pPr algn="ctr"/>
                      <a:r>
                        <a:rPr lang="en-GB" sz="1400">
                          <a:solidFill>
                            <a:schemeClr val="bg1"/>
                          </a:solidFill>
                        </a:rPr>
                        <a:t>Flexible options are available to suit your teams needs, whether that be through a ready made insight report or full access to the data set.</a:t>
                      </a:r>
                    </a:p>
                    <a:p>
                      <a:pPr algn="ctr"/>
                      <a:endParaRPr lang="en-GB" sz="1400">
                        <a:solidFill>
                          <a:schemeClr val="bg1"/>
                        </a:solidFill>
                      </a:endParaRPr>
                    </a:p>
                    <a:p>
                      <a:pPr algn="ctr"/>
                      <a:r>
                        <a:rPr lang="en-GB" sz="1400">
                          <a:solidFill>
                            <a:schemeClr val="bg1"/>
                          </a:solidFill>
                        </a:rPr>
                        <a:t>Get in touch to find out more.</a:t>
                      </a:r>
                    </a:p>
                    <a:p>
                      <a:pPr algn="ctr"/>
                      <a:endParaRPr lang="en-GB" sz="1400">
                        <a:solidFill>
                          <a:schemeClr val="bg1"/>
                        </a:solidFill>
                      </a:endParaRPr>
                    </a:p>
                    <a:p>
                      <a:pPr algn="ctr"/>
                      <a:endParaRPr lang="en-GB" sz="140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2037383"/>
                  </a:ext>
                </a:extLst>
              </a:tr>
            </a:tbl>
          </a:graphicData>
        </a:graphic>
      </p:graphicFrame>
      <p:sp>
        <p:nvSpPr>
          <p:cNvPr id="8" name="Text Placeholder 1">
            <a:extLst>
              <a:ext uri="{FF2B5EF4-FFF2-40B4-BE49-F238E27FC236}">
                <a16:creationId xmlns:a16="http://schemas.microsoft.com/office/drawing/2014/main" id="{DD6BF51F-832C-1A83-6093-E7F88CFFBFA1}"/>
              </a:ext>
            </a:extLst>
          </p:cNvPr>
          <p:cNvSpPr txBox="1">
            <a:spLocks/>
          </p:cNvSpPr>
          <p:nvPr/>
        </p:nvSpPr>
        <p:spPr>
          <a:xfrm>
            <a:off x="980222" y="337283"/>
            <a:ext cx="10231553" cy="8382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FFFFFF"/>
                </a:solidFill>
                <a:effectLst/>
                <a:uLnTx/>
                <a:uFillTx/>
                <a:latin typeface="HK Grotesk"/>
                <a:ea typeface="+mn-ea"/>
                <a:cs typeface="+mn-cs"/>
              </a:rPr>
              <a:t>Want to know more about how global trends are currently impacting the </a:t>
            </a:r>
            <a:r>
              <a:rPr lang="en-GB" sz="2400">
                <a:solidFill>
                  <a:srgbClr val="FFFFFF"/>
                </a:solidFill>
                <a:latin typeface="HK Grotesk"/>
              </a:rPr>
              <a:t>German</a:t>
            </a:r>
            <a:r>
              <a:rPr kumimoji="0" lang="en-GB" sz="2400" b="0" i="0" u="none" strike="noStrike" kern="1200" cap="none" spc="0" normalizeH="0" baseline="0" noProof="0">
                <a:ln>
                  <a:noFill/>
                </a:ln>
                <a:solidFill>
                  <a:srgbClr val="FFFFFF"/>
                </a:solidFill>
                <a:effectLst/>
                <a:uLnTx/>
                <a:uFillTx/>
                <a:latin typeface="HK Grotesk"/>
                <a:ea typeface="+mn-ea"/>
                <a:cs typeface="+mn-cs"/>
              </a:rPr>
              <a:t> On Premise?</a:t>
            </a:r>
          </a:p>
        </p:txBody>
      </p:sp>
      <p:sp>
        <p:nvSpPr>
          <p:cNvPr id="9" name="Oval 8">
            <a:extLst>
              <a:ext uri="{FF2B5EF4-FFF2-40B4-BE49-F238E27FC236}">
                <a16:creationId xmlns:a16="http://schemas.microsoft.com/office/drawing/2014/main" id="{CD4B786A-762C-341F-C0B0-87A58421A12D}"/>
              </a:ext>
            </a:extLst>
          </p:cNvPr>
          <p:cNvSpPr/>
          <p:nvPr/>
        </p:nvSpPr>
        <p:spPr>
          <a:xfrm>
            <a:off x="1550017" y="1296238"/>
            <a:ext cx="1440000" cy="1440000"/>
          </a:xfrm>
          <a:prstGeom prst="ellipse">
            <a:avLst/>
          </a:prstGeom>
          <a:blipFill>
            <a:blip r:embed="rId2"/>
            <a:stretch>
              <a:fillRect/>
            </a:stretch>
          </a:blipFill>
          <a:ln w="38100" cap="flat" cmpd="sng" algn="ctr">
            <a:solidFill>
              <a:srgbClr val="EA1D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HK Grotesk Light"/>
              <a:ea typeface="+mn-ea"/>
              <a:cs typeface="+mn-cs"/>
            </a:endParaRPr>
          </a:p>
        </p:txBody>
      </p:sp>
      <p:sp>
        <p:nvSpPr>
          <p:cNvPr id="10" name="Oval 9">
            <a:extLst>
              <a:ext uri="{FF2B5EF4-FFF2-40B4-BE49-F238E27FC236}">
                <a16:creationId xmlns:a16="http://schemas.microsoft.com/office/drawing/2014/main" id="{05B1A9DF-FA32-F063-5026-DE68250CE1D9}"/>
              </a:ext>
            </a:extLst>
          </p:cNvPr>
          <p:cNvSpPr/>
          <p:nvPr/>
        </p:nvSpPr>
        <p:spPr>
          <a:xfrm>
            <a:off x="5375997" y="1296238"/>
            <a:ext cx="1440000" cy="1440000"/>
          </a:xfrm>
          <a:prstGeom prst="ellipse">
            <a:avLst/>
          </a:prstGeom>
          <a:blipFill>
            <a:blip r:embed="rId3"/>
            <a:stretch>
              <a:fillRect/>
            </a:stretch>
          </a:blipFill>
          <a:ln w="38100" cap="flat" cmpd="sng" algn="ctr">
            <a:solidFill>
              <a:srgbClr val="EA1D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HK Grotesk Light"/>
              <a:ea typeface="+mn-ea"/>
              <a:cs typeface="+mn-cs"/>
            </a:endParaRPr>
          </a:p>
        </p:txBody>
      </p:sp>
      <p:sp>
        <p:nvSpPr>
          <p:cNvPr id="11" name="Oval 10">
            <a:extLst>
              <a:ext uri="{FF2B5EF4-FFF2-40B4-BE49-F238E27FC236}">
                <a16:creationId xmlns:a16="http://schemas.microsoft.com/office/drawing/2014/main" id="{8B3F453C-AAFC-9994-240A-86194C634D1F}"/>
              </a:ext>
            </a:extLst>
          </p:cNvPr>
          <p:cNvSpPr/>
          <p:nvPr/>
        </p:nvSpPr>
        <p:spPr>
          <a:xfrm>
            <a:off x="9201983" y="1296238"/>
            <a:ext cx="1440000" cy="1440000"/>
          </a:xfrm>
          <a:prstGeom prst="ellipse">
            <a:avLst/>
          </a:prstGeom>
          <a:blipFill>
            <a:blip r:embed="rId4"/>
            <a:stretch>
              <a:fillRect/>
            </a:stretch>
          </a:blipFill>
          <a:ln w="38100" cap="flat" cmpd="sng" algn="ctr">
            <a:solidFill>
              <a:srgbClr val="EA1D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HK Grotesk Light"/>
              <a:ea typeface="+mn-ea"/>
              <a:cs typeface="+mn-cs"/>
            </a:endParaRPr>
          </a:p>
        </p:txBody>
      </p:sp>
    </p:spTree>
    <p:extLst>
      <p:ext uri="{BB962C8B-B14F-4D97-AF65-F5344CB8AC3E}">
        <p14:creationId xmlns:p14="http://schemas.microsoft.com/office/powerpoint/2010/main" val="667682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1">
            <a:extLst>
              <a:ext uri="{FF2B5EF4-FFF2-40B4-BE49-F238E27FC236}">
                <a16:creationId xmlns:a16="http://schemas.microsoft.com/office/drawing/2014/main" id="{9C41FDCB-93D4-F4CD-456B-67B0DE8D6FC1}"/>
              </a:ext>
            </a:extLst>
          </p:cNvPr>
          <p:cNvGraphicFramePr>
            <a:graphicFrameLocks noGrp="1"/>
          </p:cNvGraphicFramePr>
          <p:nvPr/>
        </p:nvGraphicFramePr>
        <p:xfrm>
          <a:off x="2574632" y="2430016"/>
          <a:ext cx="6720266" cy="4084320"/>
        </p:xfrm>
        <a:graphic>
          <a:graphicData uri="http://schemas.openxmlformats.org/drawingml/2006/table">
            <a:tbl>
              <a:tblPr firstRow="1" bandRow="1"/>
              <a:tblGrid>
                <a:gridCol w="3360133">
                  <a:extLst>
                    <a:ext uri="{9D8B030D-6E8A-4147-A177-3AD203B41FA5}">
                      <a16:colId xmlns:a16="http://schemas.microsoft.com/office/drawing/2014/main" val="722447985"/>
                    </a:ext>
                  </a:extLst>
                </a:gridCol>
                <a:gridCol w="3360133">
                  <a:extLst>
                    <a:ext uri="{9D8B030D-6E8A-4147-A177-3AD203B41FA5}">
                      <a16:colId xmlns:a16="http://schemas.microsoft.com/office/drawing/2014/main" val="553192530"/>
                    </a:ext>
                  </a:extLst>
                </a:gridCol>
              </a:tblGrid>
              <a:tr h="354003">
                <a:tc>
                  <a:txBody>
                    <a:bodyPr/>
                    <a:lstStyle>
                      <a:lvl1pPr marL="0" algn="l" defTabSz="914400" rtl="0" eaLnBrk="1" latinLnBrk="0" hangingPunct="1">
                        <a:defRPr sz="1800" b="1" kern="1200">
                          <a:solidFill>
                            <a:schemeClr val="lt1"/>
                          </a:solidFill>
                          <a:latin typeface="HK Grotesk Light"/>
                        </a:defRPr>
                      </a:lvl1pPr>
                      <a:lvl2pPr marL="457200" algn="l" defTabSz="914400" rtl="0" eaLnBrk="1" latinLnBrk="0" hangingPunct="1">
                        <a:defRPr sz="1800" b="1" kern="1200">
                          <a:solidFill>
                            <a:schemeClr val="lt1"/>
                          </a:solidFill>
                          <a:latin typeface="HK Grotesk Light"/>
                        </a:defRPr>
                      </a:lvl2pPr>
                      <a:lvl3pPr marL="914400" algn="l" defTabSz="914400" rtl="0" eaLnBrk="1" latinLnBrk="0" hangingPunct="1">
                        <a:defRPr sz="1800" b="1" kern="1200">
                          <a:solidFill>
                            <a:schemeClr val="lt1"/>
                          </a:solidFill>
                          <a:latin typeface="HK Grotesk Light"/>
                        </a:defRPr>
                      </a:lvl3pPr>
                      <a:lvl4pPr marL="1371600" algn="l" defTabSz="914400" rtl="0" eaLnBrk="1" latinLnBrk="0" hangingPunct="1">
                        <a:defRPr sz="1800" b="1" kern="1200">
                          <a:solidFill>
                            <a:schemeClr val="lt1"/>
                          </a:solidFill>
                          <a:latin typeface="HK Grotesk Light"/>
                        </a:defRPr>
                      </a:lvl4pPr>
                      <a:lvl5pPr marL="1828800" algn="l" defTabSz="914400" rtl="0" eaLnBrk="1" latinLnBrk="0" hangingPunct="1">
                        <a:defRPr sz="1800" b="1" kern="1200">
                          <a:solidFill>
                            <a:schemeClr val="lt1"/>
                          </a:solidFill>
                          <a:latin typeface="HK Grotesk Light"/>
                        </a:defRPr>
                      </a:lvl5pPr>
                      <a:lvl6pPr marL="2286000" algn="l" defTabSz="914400" rtl="0" eaLnBrk="1" latinLnBrk="0" hangingPunct="1">
                        <a:defRPr sz="1800" b="1" kern="1200">
                          <a:solidFill>
                            <a:schemeClr val="lt1"/>
                          </a:solidFill>
                          <a:latin typeface="HK Grotesk Light"/>
                        </a:defRPr>
                      </a:lvl6pPr>
                      <a:lvl7pPr marL="2743200" algn="l" defTabSz="914400" rtl="0" eaLnBrk="1" latinLnBrk="0" hangingPunct="1">
                        <a:defRPr sz="1800" b="1" kern="1200">
                          <a:solidFill>
                            <a:schemeClr val="lt1"/>
                          </a:solidFill>
                          <a:latin typeface="HK Grotesk Light"/>
                        </a:defRPr>
                      </a:lvl7pPr>
                      <a:lvl8pPr marL="3200400" algn="l" defTabSz="914400" rtl="0" eaLnBrk="1" latinLnBrk="0" hangingPunct="1">
                        <a:defRPr sz="1800" b="1" kern="1200">
                          <a:solidFill>
                            <a:schemeClr val="lt1"/>
                          </a:solidFill>
                          <a:latin typeface="HK Grotesk Light"/>
                        </a:defRPr>
                      </a:lvl8pPr>
                      <a:lvl9pPr marL="3657600" algn="l" defTabSz="914400" rtl="0" eaLnBrk="1" latinLnBrk="0" hangingPunct="1">
                        <a:defRPr sz="1800" b="1" kern="1200">
                          <a:solidFill>
                            <a:schemeClr val="lt1"/>
                          </a:solidFill>
                          <a:latin typeface="HK Grotesk Light"/>
                        </a:defRPr>
                      </a:lvl9pPr>
                    </a:lstStyle>
                    <a:p>
                      <a:pPr algn="ctr"/>
                      <a:r>
                        <a:rPr lang="en-GB">
                          <a:solidFill>
                            <a:schemeClr val="bg1"/>
                          </a:solidFill>
                        </a:rPr>
                        <a:t>OPUS Select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HK Grotesk Light"/>
                        </a:defRPr>
                      </a:lvl1pPr>
                      <a:lvl2pPr marL="457200" algn="l" defTabSz="914400" rtl="0" eaLnBrk="1" latinLnBrk="0" hangingPunct="1">
                        <a:defRPr sz="1800" b="1" kern="1200">
                          <a:solidFill>
                            <a:schemeClr val="lt1"/>
                          </a:solidFill>
                          <a:latin typeface="HK Grotesk Light"/>
                        </a:defRPr>
                      </a:lvl2pPr>
                      <a:lvl3pPr marL="914400" algn="l" defTabSz="914400" rtl="0" eaLnBrk="1" latinLnBrk="0" hangingPunct="1">
                        <a:defRPr sz="1800" b="1" kern="1200">
                          <a:solidFill>
                            <a:schemeClr val="lt1"/>
                          </a:solidFill>
                          <a:latin typeface="HK Grotesk Light"/>
                        </a:defRPr>
                      </a:lvl3pPr>
                      <a:lvl4pPr marL="1371600" algn="l" defTabSz="914400" rtl="0" eaLnBrk="1" latinLnBrk="0" hangingPunct="1">
                        <a:defRPr sz="1800" b="1" kern="1200">
                          <a:solidFill>
                            <a:schemeClr val="lt1"/>
                          </a:solidFill>
                          <a:latin typeface="HK Grotesk Light"/>
                        </a:defRPr>
                      </a:lvl4pPr>
                      <a:lvl5pPr marL="1828800" algn="l" defTabSz="914400" rtl="0" eaLnBrk="1" latinLnBrk="0" hangingPunct="1">
                        <a:defRPr sz="1800" b="1" kern="1200">
                          <a:solidFill>
                            <a:schemeClr val="lt1"/>
                          </a:solidFill>
                          <a:latin typeface="HK Grotesk Light"/>
                        </a:defRPr>
                      </a:lvl5pPr>
                      <a:lvl6pPr marL="2286000" algn="l" defTabSz="914400" rtl="0" eaLnBrk="1" latinLnBrk="0" hangingPunct="1">
                        <a:defRPr sz="1800" b="1" kern="1200">
                          <a:solidFill>
                            <a:schemeClr val="lt1"/>
                          </a:solidFill>
                          <a:latin typeface="HK Grotesk Light"/>
                        </a:defRPr>
                      </a:lvl6pPr>
                      <a:lvl7pPr marL="2743200" algn="l" defTabSz="914400" rtl="0" eaLnBrk="1" latinLnBrk="0" hangingPunct="1">
                        <a:defRPr sz="1800" b="1" kern="1200">
                          <a:solidFill>
                            <a:schemeClr val="lt1"/>
                          </a:solidFill>
                          <a:latin typeface="HK Grotesk Light"/>
                        </a:defRPr>
                      </a:lvl7pPr>
                      <a:lvl8pPr marL="3200400" algn="l" defTabSz="914400" rtl="0" eaLnBrk="1" latinLnBrk="0" hangingPunct="1">
                        <a:defRPr sz="1800" b="1" kern="1200">
                          <a:solidFill>
                            <a:schemeClr val="lt1"/>
                          </a:solidFill>
                          <a:latin typeface="HK Grotesk Light"/>
                        </a:defRPr>
                      </a:lvl8pPr>
                      <a:lvl9pPr marL="3657600" algn="l" defTabSz="914400" rtl="0" eaLnBrk="1" latinLnBrk="0" hangingPunct="1">
                        <a:defRPr sz="1800" b="1" kern="1200">
                          <a:solidFill>
                            <a:schemeClr val="lt1"/>
                          </a:solidFill>
                          <a:latin typeface="HK Grotesk Light"/>
                        </a:defRPr>
                      </a:lvl9pPr>
                    </a:lstStyle>
                    <a:p>
                      <a:pPr algn="ctr"/>
                      <a:r>
                        <a:rPr lang="en-GB">
                          <a:solidFill>
                            <a:schemeClr val="bg1"/>
                          </a:solidFill>
                        </a:rPr>
                        <a:t>OPUS Core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1860358"/>
                  </a:ext>
                </a:extLst>
              </a:tr>
              <a:tr h="2767204">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r>
                        <a:rPr lang="en-GB" sz="1400">
                          <a:solidFill>
                            <a:schemeClr val="bg1"/>
                          </a:solidFill>
                        </a:rPr>
                        <a:t>If you'd like to investigate a more specific topic more tailored to you and your business, 2023 see's the launch of the OPUS Select package. This provides market level insights focussing on specific topics from...</a:t>
                      </a:r>
                      <a:endParaRPr lang="en-GB" sz="1400">
                        <a:solidFill>
                          <a:srgbClr val="FFFFFF"/>
                        </a:solidFill>
                      </a:endParaRPr>
                    </a:p>
                    <a:p>
                      <a:pPr lvl="0" algn="ctr">
                        <a:buNone/>
                      </a:pPr>
                      <a:endParaRPr lang="en-GB" sz="1400">
                        <a:solidFill>
                          <a:schemeClr val="bg1"/>
                        </a:solidFill>
                      </a:endParaRPr>
                    </a:p>
                    <a:p>
                      <a:pPr marL="285750" lvl="0" indent="-285750" algn="ctr">
                        <a:buFont typeface="Calibri"/>
                        <a:buChar char="-"/>
                      </a:pPr>
                      <a:r>
                        <a:rPr lang="en-GB" sz="1400">
                          <a:solidFill>
                            <a:schemeClr val="bg1"/>
                          </a:solidFill>
                        </a:rPr>
                        <a:t>Channel/ Occasion deep dive</a:t>
                      </a:r>
                      <a:endParaRPr lang="en-GB" sz="1400">
                        <a:solidFill>
                          <a:srgbClr val="FFFFFF"/>
                        </a:solidFill>
                      </a:endParaRPr>
                    </a:p>
                    <a:p>
                      <a:pPr marL="285750" lvl="0" indent="-285750" algn="ctr">
                        <a:buFont typeface="Calibri"/>
                        <a:buChar char="-"/>
                      </a:pPr>
                      <a:r>
                        <a:rPr lang="en-GB" sz="1400">
                          <a:solidFill>
                            <a:schemeClr val="bg1"/>
                          </a:solidFill>
                        </a:rPr>
                        <a:t>Category overview</a:t>
                      </a:r>
                      <a:endParaRPr lang="en-GB" sz="1400">
                        <a:solidFill>
                          <a:srgbClr val="FFFFFF"/>
                        </a:solidFill>
                      </a:endParaRPr>
                    </a:p>
                    <a:p>
                      <a:pPr marL="285750" lvl="0" indent="-285750" algn="ctr">
                        <a:buFont typeface="Calibri"/>
                        <a:buChar char="-"/>
                      </a:pPr>
                      <a:r>
                        <a:rPr lang="en-GB" sz="1400">
                          <a:solidFill>
                            <a:schemeClr val="bg1"/>
                          </a:solidFill>
                        </a:rPr>
                        <a:t> Hot topic</a:t>
                      </a:r>
                      <a:endParaRPr lang="en-GB" sz="1400">
                        <a:solidFill>
                          <a:srgbClr val="FFFFFF"/>
                        </a:solidFill>
                      </a:endParaRPr>
                    </a:p>
                    <a:p>
                      <a:pPr marL="285750" lvl="0" indent="-285750" algn="ctr">
                        <a:buFont typeface="Calibri"/>
                        <a:buChar char="-"/>
                      </a:pPr>
                      <a:r>
                        <a:rPr lang="en-GB" sz="1400">
                          <a:solidFill>
                            <a:srgbClr val="FFFFFF"/>
                          </a:solidFill>
                        </a:rPr>
                        <a:t>Custom Business Case</a:t>
                      </a:r>
                    </a:p>
                    <a:p>
                      <a:pPr marL="285750" lvl="0" indent="-285750" algn="ctr">
                        <a:buFont typeface="Calibri"/>
                        <a:buChar char="-"/>
                      </a:pPr>
                      <a:r>
                        <a:rPr lang="en-GB" sz="1400">
                          <a:solidFill>
                            <a:srgbClr val="FFFFFF"/>
                          </a:solidFill>
                        </a:rPr>
                        <a:t>Demographic deep dive</a:t>
                      </a:r>
                    </a:p>
                    <a:p>
                      <a:pPr marL="285750" lvl="0" indent="-285750" algn="ctr">
                        <a:buFont typeface="Calibri"/>
                        <a:buChar char="-"/>
                      </a:pPr>
                      <a:r>
                        <a:rPr lang="en-GB" sz="1400">
                          <a:solidFill>
                            <a:srgbClr val="FFFFFF"/>
                          </a:solidFill>
                        </a:rPr>
                        <a:t>And more!</a:t>
                      </a:r>
                      <a:br>
                        <a:rPr lang="en-GB" sz="1400">
                          <a:solidFill>
                            <a:srgbClr val="FFFFFF"/>
                          </a:solidFill>
                        </a:rPr>
                      </a:br>
                      <a:endParaRPr lang="en-GB" sz="1400">
                        <a:solidFill>
                          <a:srgbClr val="FFFFFF"/>
                        </a:solidFill>
                      </a:endParaRPr>
                    </a:p>
                    <a:p>
                      <a:pPr algn="ctr"/>
                      <a:r>
                        <a:rPr lang="en-GB" sz="1400">
                          <a:solidFill>
                            <a:schemeClr val="bg1"/>
                          </a:solidFill>
                        </a:rPr>
                        <a:t>Get in touch to find out more.</a:t>
                      </a:r>
                    </a:p>
                    <a:p>
                      <a:pPr algn="ctr"/>
                      <a:endParaRPr lang="en-GB" sz="1400">
                        <a:solidFill>
                          <a:schemeClr val="bg1"/>
                        </a:solidFill>
                      </a:endParaRPr>
                    </a:p>
                    <a:p>
                      <a:pPr algn="ctr"/>
                      <a:endParaRPr lang="en-GB" sz="140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r>
                        <a:rPr lang="en-GB" sz="1400">
                          <a:solidFill>
                            <a:schemeClr val="bg1"/>
                          </a:solidFill>
                        </a:rPr>
                        <a:t>OPUS Core subscription allows you to delve into the details of consumer behaviour in the On Premise, from granular detail about each channel, occasion and drink category, as well as identifying how key trends are impacting the industry. </a:t>
                      </a:r>
                    </a:p>
                    <a:p>
                      <a:pPr lvl="0" algn="ctr">
                        <a:buNone/>
                      </a:pPr>
                      <a:endParaRPr lang="en-GB" sz="1400">
                        <a:solidFill>
                          <a:schemeClr val="bg1"/>
                        </a:solidFill>
                      </a:endParaRPr>
                    </a:p>
                    <a:p>
                      <a:pPr lvl="0" algn="ctr">
                        <a:buNone/>
                      </a:pPr>
                      <a:endParaRPr lang="en-GB" sz="1400">
                        <a:solidFill>
                          <a:schemeClr val="bg1"/>
                        </a:solidFill>
                      </a:endParaRPr>
                    </a:p>
                    <a:p>
                      <a:pPr lvl="0" algn="ctr">
                        <a:buNone/>
                      </a:pPr>
                      <a:endParaRPr lang="en-GB" sz="1400">
                        <a:solidFill>
                          <a:schemeClr val="bg1"/>
                        </a:solidFill>
                      </a:endParaRPr>
                    </a:p>
                    <a:p>
                      <a:pPr lvl="0" algn="ctr">
                        <a:buNone/>
                      </a:pPr>
                      <a:endParaRPr lang="en-GB" sz="1400">
                        <a:solidFill>
                          <a:schemeClr val="bg1"/>
                        </a:solidFill>
                      </a:endParaRPr>
                    </a:p>
                    <a:p>
                      <a:pPr algn="ctr"/>
                      <a:r>
                        <a:rPr lang="en-GB" sz="1400">
                          <a:solidFill>
                            <a:schemeClr val="bg1"/>
                          </a:solidFill>
                        </a:rPr>
                        <a:t>Get in touch to find out more.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2037383"/>
                  </a:ext>
                </a:extLst>
              </a:tr>
            </a:tbl>
          </a:graphicData>
        </a:graphic>
      </p:graphicFrame>
      <p:sp>
        <p:nvSpPr>
          <p:cNvPr id="8" name="Text Placeholder 1">
            <a:extLst>
              <a:ext uri="{FF2B5EF4-FFF2-40B4-BE49-F238E27FC236}">
                <a16:creationId xmlns:a16="http://schemas.microsoft.com/office/drawing/2014/main" id="{6E9FEAF7-B856-6BF5-7264-45C8F10CF012}"/>
              </a:ext>
            </a:extLst>
          </p:cNvPr>
          <p:cNvSpPr txBox="1">
            <a:spLocks/>
          </p:cNvSpPr>
          <p:nvPr/>
        </p:nvSpPr>
        <p:spPr>
          <a:xfrm>
            <a:off x="980222" y="337283"/>
            <a:ext cx="10231553" cy="8382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FFFFFF"/>
                </a:solidFill>
                <a:effectLst/>
                <a:uLnTx/>
                <a:uFillTx/>
                <a:latin typeface="HK Grotesk"/>
                <a:ea typeface="+mn-ea"/>
                <a:cs typeface="+mn-cs"/>
              </a:rPr>
              <a:t>Want to know more about the </a:t>
            </a:r>
            <a:r>
              <a:rPr lang="en-GB" sz="2400">
                <a:solidFill>
                  <a:srgbClr val="FFFFFF"/>
                </a:solidFill>
                <a:latin typeface="HK Grotesk"/>
              </a:rPr>
              <a:t>German</a:t>
            </a:r>
            <a:r>
              <a:rPr kumimoji="0" lang="en-GB" sz="2400" b="0" i="0" u="none" strike="noStrike" kern="1200" cap="none" spc="0" normalizeH="0" baseline="0" noProof="0">
                <a:ln>
                  <a:noFill/>
                </a:ln>
                <a:solidFill>
                  <a:srgbClr val="FFFFFF"/>
                </a:solidFill>
                <a:effectLst/>
                <a:uLnTx/>
                <a:uFillTx/>
                <a:latin typeface="HK Grotesk"/>
                <a:ea typeface="+mn-ea"/>
                <a:cs typeface="+mn-cs"/>
              </a:rPr>
              <a:t> On Premise?</a:t>
            </a:r>
          </a:p>
        </p:txBody>
      </p:sp>
      <p:sp>
        <p:nvSpPr>
          <p:cNvPr id="9" name="Oval 8">
            <a:extLst>
              <a:ext uri="{FF2B5EF4-FFF2-40B4-BE49-F238E27FC236}">
                <a16:creationId xmlns:a16="http://schemas.microsoft.com/office/drawing/2014/main" id="{7C345567-A2FC-E51C-E023-F9C9DBB89D03}"/>
              </a:ext>
            </a:extLst>
          </p:cNvPr>
          <p:cNvSpPr/>
          <p:nvPr/>
        </p:nvSpPr>
        <p:spPr>
          <a:xfrm>
            <a:off x="5375997" y="876635"/>
            <a:ext cx="1440000" cy="1440000"/>
          </a:xfrm>
          <a:prstGeom prst="ellipse">
            <a:avLst/>
          </a:prstGeom>
          <a:blipFill>
            <a:blip r:embed="rId2"/>
            <a:stretch>
              <a:fillRect/>
            </a:stretch>
          </a:blipFill>
          <a:ln w="38100" cap="flat" cmpd="sng" algn="ctr">
            <a:solidFill>
              <a:srgbClr val="EA1D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HK Grotesk Light"/>
              <a:ea typeface="+mn-ea"/>
              <a:cs typeface="+mn-cs"/>
            </a:endParaRPr>
          </a:p>
        </p:txBody>
      </p:sp>
    </p:spTree>
    <p:extLst>
      <p:ext uri="{BB962C8B-B14F-4D97-AF65-F5344CB8AC3E}">
        <p14:creationId xmlns:p14="http://schemas.microsoft.com/office/powerpoint/2010/main" val="823498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94FB6F9-0410-F3BA-3A99-6D37852946B4}"/>
              </a:ext>
            </a:extLst>
          </p:cNvPr>
          <p:cNvSpPr/>
          <p:nvPr/>
        </p:nvSpPr>
        <p:spPr>
          <a:xfrm>
            <a:off x="0" y="0"/>
            <a:ext cx="12192000" cy="6838822"/>
          </a:xfrm>
          <a:prstGeom prst="rect">
            <a:avLst/>
          </a:prstGeom>
          <a:solidFill>
            <a:schemeClr val="tx1">
              <a:alpha val="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5">
            <a:extLst>
              <a:ext uri="{FF2B5EF4-FFF2-40B4-BE49-F238E27FC236}">
                <a16:creationId xmlns:a16="http://schemas.microsoft.com/office/drawing/2014/main" id="{1D12BB3D-5D50-FE6D-6ECF-598CA08741CE}"/>
              </a:ext>
            </a:extLst>
          </p:cNvPr>
          <p:cNvSpPr>
            <a:spLocks noGrp="1"/>
          </p:cNvSpPr>
          <p:nvPr>
            <p:ph type="body" sz="quarter" idx="14"/>
          </p:nvPr>
        </p:nvSpPr>
        <p:spPr/>
        <p:txBody>
          <a:bodyPr/>
          <a:lstStyle/>
          <a:p>
            <a:r>
              <a:rPr lang="en-GB" b="1" i="0" u="none" strike="noStrike" dirty="0">
                <a:solidFill>
                  <a:srgbClr val="FFFFFF"/>
                </a:solidFill>
                <a:effectLst/>
                <a:latin typeface="HK Grotesk SemiBold" panose="020B0604020202020204" charset="0"/>
              </a:rPr>
              <a:t>KEY METRICS / ON PREMISE </a:t>
            </a:r>
          </a:p>
          <a:p>
            <a:r>
              <a:rPr lang="en-GB" b="1" i="0" u="none" strike="noStrike" dirty="0">
                <a:solidFill>
                  <a:srgbClr val="FFFFFF"/>
                </a:solidFill>
                <a:effectLst/>
                <a:latin typeface="HK Grotesk SemiBold" panose="020B0604020202020204" charset="0"/>
              </a:rPr>
              <a:t>VISITATION</a:t>
            </a:r>
            <a:r>
              <a:rPr lang="en-GB" b="0" i="0" dirty="0">
                <a:solidFill>
                  <a:srgbClr val="000000"/>
                </a:solidFill>
                <a:effectLst/>
                <a:latin typeface="HK Grotesk SemiBold" panose="020B0604020202020204" charset="0"/>
              </a:rPr>
              <a:t>​</a:t>
            </a:r>
            <a:br>
              <a:rPr lang="en-GB" b="0" i="0" dirty="0">
                <a:solidFill>
                  <a:srgbClr val="000000"/>
                </a:solidFill>
                <a:effectLst/>
                <a:latin typeface="HK Grotesk SemiBold" panose="020B0604020202020204" charset="0"/>
              </a:rPr>
            </a:br>
            <a:r>
              <a:rPr lang="en-GB" b="0" i="0" dirty="0">
                <a:solidFill>
                  <a:srgbClr val="000000"/>
                </a:solidFill>
                <a:effectLst/>
                <a:latin typeface="HK Grotesk SemiBold" panose="020B0604020202020204" charset="0"/>
              </a:rPr>
              <a:t>​</a:t>
            </a:r>
            <a:endParaRPr lang="en-GB" dirty="0"/>
          </a:p>
        </p:txBody>
      </p:sp>
      <p:sp>
        <p:nvSpPr>
          <p:cNvPr id="2" name="Slide Number Placeholder 1">
            <a:extLst>
              <a:ext uri="{FF2B5EF4-FFF2-40B4-BE49-F238E27FC236}">
                <a16:creationId xmlns:a16="http://schemas.microsoft.com/office/drawing/2014/main" id="{F5D9E6E1-A9E8-49C8-4CB0-81439EA78701}"/>
              </a:ext>
            </a:extLst>
          </p:cNvPr>
          <p:cNvSpPr>
            <a:spLocks noGrp="1"/>
          </p:cNvSpPr>
          <p:nvPr>
            <p:ph type="sldNum" sz="quarter" idx="4294967295"/>
          </p:nvPr>
        </p:nvSpPr>
        <p:spPr>
          <a:xfrm>
            <a:off x="11290300" y="6275388"/>
            <a:ext cx="901700" cy="365125"/>
          </a:xfrm>
          <a:prstGeom prst="rect">
            <a:avLst/>
          </a:prstGeom>
        </p:spPr>
        <p:txBody>
          <a:bodyPr/>
          <a:lstStyle/>
          <a:p>
            <a:fld id="{403EF4E2-7A7A-0548-85F1-5479B7C9E1B2}" type="slidenum">
              <a:rPr lang="en-US" smtClean="0"/>
              <a:pPr/>
              <a:t>4</a:t>
            </a:fld>
            <a:endParaRPr lang="en-US"/>
          </a:p>
        </p:txBody>
      </p:sp>
    </p:spTree>
    <p:extLst>
      <p:ext uri="{BB962C8B-B14F-4D97-AF65-F5344CB8AC3E}">
        <p14:creationId xmlns:p14="http://schemas.microsoft.com/office/powerpoint/2010/main" val="1073671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A125B59-E01A-4D0D-8415-030D4E6E2B47}"/>
              </a:ext>
            </a:extLst>
          </p:cNvPr>
          <p:cNvSpPr>
            <a:spLocks noGrp="1"/>
          </p:cNvSpPr>
          <p:nvPr>
            <p:ph type="body" sz="quarter" idx="16"/>
          </p:nvPr>
        </p:nvSpPr>
        <p:spPr>
          <a:xfrm>
            <a:off x="4622733" y="4009993"/>
            <a:ext cx="2820317" cy="388155"/>
          </a:xfrm>
        </p:spPr>
        <p:txBody>
          <a:bodyPr/>
          <a:lstStyle/>
          <a:p>
            <a:r>
              <a:rPr lang="en-GB" sz="2000" b="1"/>
              <a:t>MIRIAM STIRNIMANN</a:t>
            </a:r>
          </a:p>
        </p:txBody>
      </p:sp>
      <p:sp>
        <p:nvSpPr>
          <p:cNvPr id="12" name="Text Placeholder 11">
            <a:extLst>
              <a:ext uri="{FF2B5EF4-FFF2-40B4-BE49-F238E27FC236}">
                <a16:creationId xmlns:a16="http://schemas.microsoft.com/office/drawing/2014/main" id="{53EE50C4-F9D2-455A-8E57-62BCE342B9C1}"/>
              </a:ext>
            </a:extLst>
          </p:cNvPr>
          <p:cNvSpPr>
            <a:spLocks noGrp="1"/>
          </p:cNvSpPr>
          <p:nvPr>
            <p:ph type="body" sz="quarter" idx="17"/>
          </p:nvPr>
        </p:nvSpPr>
        <p:spPr>
          <a:xfrm>
            <a:off x="4249974" y="4454233"/>
            <a:ext cx="3697367" cy="523151"/>
          </a:xfrm>
        </p:spPr>
        <p:txBody>
          <a:bodyPr/>
          <a:lstStyle/>
          <a:p>
            <a:r>
              <a:rPr lang="en-GB" sz="1600">
                <a:solidFill>
                  <a:schemeClr val="bg1">
                    <a:lumMod val="50000"/>
                  </a:schemeClr>
                </a:solidFill>
              </a:rPr>
              <a:t>CLIENT SUCCESS &amp; INSIGHT MANAGER</a:t>
            </a:r>
          </a:p>
        </p:txBody>
      </p:sp>
      <p:sp>
        <p:nvSpPr>
          <p:cNvPr id="13" name="Text Placeholder 12">
            <a:extLst>
              <a:ext uri="{FF2B5EF4-FFF2-40B4-BE49-F238E27FC236}">
                <a16:creationId xmlns:a16="http://schemas.microsoft.com/office/drawing/2014/main" id="{A146E4DE-B9AE-46DA-8525-BD34E7F17CED}"/>
              </a:ext>
            </a:extLst>
          </p:cNvPr>
          <p:cNvSpPr>
            <a:spLocks noGrp="1"/>
          </p:cNvSpPr>
          <p:nvPr>
            <p:ph type="body" sz="quarter" idx="18"/>
          </p:nvPr>
        </p:nvSpPr>
        <p:spPr>
          <a:xfrm>
            <a:off x="4300002" y="5336103"/>
            <a:ext cx="3619499" cy="388155"/>
          </a:xfrm>
        </p:spPr>
        <p:txBody>
          <a:bodyPr/>
          <a:lstStyle/>
          <a:p>
            <a:r>
              <a:rPr lang="en-GB">
                <a:solidFill>
                  <a:srgbClr val="9FB9C6"/>
                </a:solidFill>
              </a:rPr>
              <a:t>Miriam.Stirnimann@nielseniq.com </a:t>
            </a:r>
          </a:p>
        </p:txBody>
      </p:sp>
      <p:sp>
        <p:nvSpPr>
          <p:cNvPr id="14" name="Text Placeholder 13">
            <a:extLst>
              <a:ext uri="{FF2B5EF4-FFF2-40B4-BE49-F238E27FC236}">
                <a16:creationId xmlns:a16="http://schemas.microsoft.com/office/drawing/2014/main" id="{D8F51DF2-CCB2-4E1D-AC6F-21AFE776EC5A}"/>
              </a:ext>
            </a:extLst>
          </p:cNvPr>
          <p:cNvSpPr>
            <a:spLocks noGrp="1"/>
          </p:cNvSpPr>
          <p:nvPr>
            <p:ph type="body" sz="quarter" idx="19"/>
          </p:nvPr>
        </p:nvSpPr>
        <p:spPr>
          <a:xfrm>
            <a:off x="997921" y="4046878"/>
            <a:ext cx="2820317" cy="388155"/>
          </a:xfrm>
        </p:spPr>
        <p:txBody>
          <a:bodyPr/>
          <a:lstStyle/>
          <a:p>
            <a:r>
              <a:rPr lang="en-GB" sz="2000" b="1"/>
              <a:t>BILAL KADDOURI</a:t>
            </a:r>
          </a:p>
        </p:txBody>
      </p:sp>
      <p:sp>
        <p:nvSpPr>
          <p:cNvPr id="15" name="Text Placeholder 14">
            <a:extLst>
              <a:ext uri="{FF2B5EF4-FFF2-40B4-BE49-F238E27FC236}">
                <a16:creationId xmlns:a16="http://schemas.microsoft.com/office/drawing/2014/main" id="{72A88BFE-06A8-4F47-B43F-2B27355716EF}"/>
              </a:ext>
            </a:extLst>
          </p:cNvPr>
          <p:cNvSpPr>
            <a:spLocks noGrp="1"/>
          </p:cNvSpPr>
          <p:nvPr>
            <p:ph type="body" sz="quarter" idx="20"/>
          </p:nvPr>
        </p:nvSpPr>
        <p:spPr>
          <a:xfrm>
            <a:off x="805893" y="4518385"/>
            <a:ext cx="3394871" cy="523153"/>
          </a:xfrm>
        </p:spPr>
        <p:txBody>
          <a:bodyPr lIns="91440" tIns="45720" rIns="91440" bIns="45720" anchor="t"/>
          <a:lstStyle/>
          <a:p>
            <a:r>
              <a:rPr lang="en-GB" sz="1600">
                <a:solidFill>
                  <a:schemeClr val="bg1">
                    <a:lumMod val="50000"/>
                  </a:schemeClr>
                </a:solidFill>
              </a:rPr>
              <a:t>CLIENT SOLUTIONS DIRECTOR </a:t>
            </a:r>
          </a:p>
        </p:txBody>
      </p:sp>
      <p:sp>
        <p:nvSpPr>
          <p:cNvPr id="16" name="Text Placeholder 15">
            <a:extLst>
              <a:ext uri="{FF2B5EF4-FFF2-40B4-BE49-F238E27FC236}">
                <a16:creationId xmlns:a16="http://schemas.microsoft.com/office/drawing/2014/main" id="{FF75E4FD-4BC6-4468-8F1C-FB2DA4C846E5}"/>
              </a:ext>
            </a:extLst>
          </p:cNvPr>
          <p:cNvSpPr>
            <a:spLocks noGrp="1"/>
          </p:cNvSpPr>
          <p:nvPr>
            <p:ph type="body" sz="quarter" idx="21"/>
          </p:nvPr>
        </p:nvSpPr>
        <p:spPr>
          <a:xfrm>
            <a:off x="625161" y="5431449"/>
            <a:ext cx="3619499" cy="388155"/>
          </a:xfrm>
        </p:spPr>
        <p:txBody>
          <a:bodyPr/>
          <a:lstStyle/>
          <a:p>
            <a:r>
              <a:rPr lang="en-GB">
                <a:solidFill>
                  <a:srgbClr val="9FB9C6"/>
                </a:solidFill>
              </a:rPr>
              <a:t>Bilal.Kaddouri@nielseniq.com</a:t>
            </a:r>
          </a:p>
        </p:txBody>
      </p:sp>
      <p:pic>
        <p:nvPicPr>
          <p:cNvPr id="19" name="Picture Placeholder 18" descr="A person smiling for a picture&#10;&#10;Description automatically generated">
            <a:extLst>
              <a:ext uri="{FF2B5EF4-FFF2-40B4-BE49-F238E27FC236}">
                <a16:creationId xmlns:a16="http://schemas.microsoft.com/office/drawing/2014/main" id="{C7F4B379-BF42-723A-0BAD-7039D3D6AF87}"/>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t="473" b="473"/>
          <a:stretch>
            <a:fillRect/>
          </a:stretch>
        </p:blipFill>
        <p:spPr>
          <a:xfrm>
            <a:off x="5040089" y="1954482"/>
            <a:ext cx="1873188" cy="1911169"/>
          </a:xfrm>
        </p:spPr>
      </p:pic>
      <p:pic>
        <p:nvPicPr>
          <p:cNvPr id="33" name="Picture Placeholder 19" descr="A person smiling for a picture&#10;&#10;Description automatically generated">
            <a:extLst>
              <a:ext uri="{FF2B5EF4-FFF2-40B4-BE49-F238E27FC236}">
                <a16:creationId xmlns:a16="http://schemas.microsoft.com/office/drawing/2014/main" id="{1434C157-9CD2-CE72-830C-2E76F6AB75C4}"/>
              </a:ext>
            </a:extLst>
          </p:cNvPr>
          <p:cNvPicPr>
            <a:picLocks noChangeAspect="1"/>
          </p:cNvPicPr>
          <p:nvPr/>
        </p:nvPicPr>
        <p:blipFill>
          <a:blip r:embed="rId4"/>
          <a:srcRect t="275" b="275"/>
          <a:stretch>
            <a:fillRect/>
          </a:stretch>
        </p:blipFill>
        <p:spPr>
          <a:xfrm>
            <a:off x="8707588" y="1954482"/>
            <a:ext cx="1873188" cy="1918787"/>
          </a:xfrm>
          <a:prstGeom prst="ellipse">
            <a:avLst/>
          </a:prstGeom>
        </p:spPr>
      </p:pic>
      <p:sp>
        <p:nvSpPr>
          <p:cNvPr id="34" name="Text Placeholder 13">
            <a:extLst>
              <a:ext uri="{FF2B5EF4-FFF2-40B4-BE49-F238E27FC236}">
                <a16:creationId xmlns:a16="http://schemas.microsoft.com/office/drawing/2014/main" id="{9EBE0487-95E7-21A3-EA74-AF58D0655830}"/>
              </a:ext>
            </a:extLst>
          </p:cNvPr>
          <p:cNvSpPr txBox="1">
            <a:spLocks/>
          </p:cNvSpPr>
          <p:nvPr/>
        </p:nvSpPr>
        <p:spPr>
          <a:xfrm>
            <a:off x="8248365" y="4120097"/>
            <a:ext cx="2820317" cy="388155"/>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a:t>BETH LARMER</a:t>
            </a:r>
          </a:p>
        </p:txBody>
      </p:sp>
      <p:sp>
        <p:nvSpPr>
          <p:cNvPr id="35" name="Text Placeholder 14">
            <a:extLst>
              <a:ext uri="{FF2B5EF4-FFF2-40B4-BE49-F238E27FC236}">
                <a16:creationId xmlns:a16="http://schemas.microsoft.com/office/drawing/2014/main" id="{8D0DF0F5-C68A-D90A-82B8-6D21792A4A85}"/>
              </a:ext>
            </a:extLst>
          </p:cNvPr>
          <p:cNvSpPr txBox="1">
            <a:spLocks/>
          </p:cNvSpPr>
          <p:nvPr/>
        </p:nvSpPr>
        <p:spPr>
          <a:xfrm>
            <a:off x="8056337" y="4591604"/>
            <a:ext cx="3394871" cy="523153"/>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chemeClr val="bg1">
                    <a:lumMod val="50000"/>
                  </a:schemeClr>
                </a:solidFill>
              </a:rPr>
              <a:t>SENIOR CONSUMER RESEARCH EXECUTIVE</a:t>
            </a:r>
          </a:p>
        </p:txBody>
      </p:sp>
      <p:sp>
        <p:nvSpPr>
          <p:cNvPr id="36" name="Text Placeholder 15">
            <a:extLst>
              <a:ext uri="{FF2B5EF4-FFF2-40B4-BE49-F238E27FC236}">
                <a16:creationId xmlns:a16="http://schemas.microsoft.com/office/drawing/2014/main" id="{2ECD551C-C130-492A-1911-65E561ABE358}"/>
              </a:ext>
            </a:extLst>
          </p:cNvPr>
          <p:cNvSpPr txBox="1">
            <a:spLocks/>
          </p:cNvSpPr>
          <p:nvPr/>
        </p:nvSpPr>
        <p:spPr>
          <a:xfrm>
            <a:off x="7947341" y="5431449"/>
            <a:ext cx="3619499" cy="388155"/>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9FB9C6"/>
                </a:solidFill>
              </a:rPr>
              <a:t>Beth.larmer@nielseniq.com</a:t>
            </a:r>
          </a:p>
        </p:txBody>
      </p:sp>
      <p:pic>
        <p:nvPicPr>
          <p:cNvPr id="5" name="Picture Placeholder 4" descr="A person in a suit and tie&#10;&#10;Description automatically generated">
            <a:extLst>
              <a:ext uri="{FF2B5EF4-FFF2-40B4-BE49-F238E27FC236}">
                <a16:creationId xmlns:a16="http://schemas.microsoft.com/office/drawing/2014/main" id="{DA80FAFF-BDA1-838C-CB2F-B14D1FF486CF}"/>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val="0"/>
              </a:ext>
            </a:extLst>
          </a:blip>
          <a:srcRect t="264" b="264"/>
          <a:stretch>
            <a:fillRect/>
          </a:stretch>
        </p:blipFill>
        <p:spPr>
          <a:xfrm>
            <a:off x="1372590" y="1954482"/>
            <a:ext cx="1873188" cy="1918787"/>
          </a:xfrm>
        </p:spPr>
      </p:pic>
      <p:sp>
        <p:nvSpPr>
          <p:cNvPr id="2" name="TextBox 1">
            <a:extLst>
              <a:ext uri="{FF2B5EF4-FFF2-40B4-BE49-F238E27FC236}">
                <a16:creationId xmlns:a16="http://schemas.microsoft.com/office/drawing/2014/main" id="{9F7A6A55-2E11-0DC7-3001-BCC64A1F9385}"/>
              </a:ext>
            </a:extLst>
          </p:cNvPr>
          <p:cNvSpPr txBox="1"/>
          <p:nvPr/>
        </p:nvSpPr>
        <p:spPr>
          <a:xfrm>
            <a:off x="805893" y="5967019"/>
            <a:ext cx="8916373"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hlinkClick r:id="rId6"/>
              </a:rPr>
              <a:t>Click here </a:t>
            </a:r>
            <a:r>
              <a:rPr lang="en-GB" sz="1600">
                <a:solidFill>
                  <a:srgbClr val="0F1B33"/>
                </a:solidFill>
              </a:rPr>
              <a:t>to receive latest and exclusive insights from Germany On Premise directly to your inbox</a:t>
            </a:r>
          </a:p>
        </p:txBody>
      </p:sp>
    </p:spTree>
    <p:extLst>
      <p:ext uri="{BB962C8B-B14F-4D97-AF65-F5344CB8AC3E}">
        <p14:creationId xmlns:p14="http://schemas.microsoft.com/office/powerpoint/2010/main" val="2947676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979EFA52-4379-3D2E-A636-4BBFBDB6C57E}"/>
              </a:ext>
            </a:extLst>
          </p:cNvPr>
          <p:cNvSpPr>
            <a:spLocks noGrp="1"/>
          </p:cNvSpPr>
          <p:nvPr>
            <p:ph type="body" sz="quarter" idx="11"/>
          </p:nvPr>
        </p:nvSpPr>
        <p:spPr>
          <a:xfrm>
            <a:off x="214572" y="477325"/>
            <a:ext cx="7612688" cy="63384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HK Grotesk SemiBold (Headings)"/>
              </a:rPr>
              <a:t>VISITATION IN THE ON PREMISE OVER THE PAST MONTH</a:t>
            </a:r>
          </a:p>
        </p:txBody>
      </p:sp>
      <p:pic>
        <p:nvPicPr>
          <p:cNvPr id="18" name="Picture Placeholder 17" descr="A bar with many bottles of alcohol&#10;&#10;Description automatically generated">
            <a:extLst>
              <a:ext uri="{FF2B5EF4-FFF2-40B4-BE49-F238E27FC236}">
                <a16:creationId xmlns:a16="http://schemas.microsoft.com/office/drawing/2014/main" id="{9C0AB081-55AE-BB5C-86E4-C42E38B1996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513" r="29513"/>
          <a:stretch>
            <a:fillRect/>
          </a:stretch>
        </p:blipFill>
        <p:spPr/>
      </p:pic>
      <p:sp>
        <p:nvSpPr>
          <p:cNvPr id="22" name="Rectangle 21">
            <a:extLst>
              <a:ext uri="{FF2B5EF4-FFF2-40B4-BE49-F238E27FC236}">
                <a16:creationId xmlns:a16="http://schemas.microsoft.com/office/drawing/2014/main" id="{5C2AAE8F-29FD-771A-0ADA-A20E6E9AABDD}"/>
              </a:ext>
            </a:extLst>
          </p:cNvPr>
          <p:cNvSpPr/>
          <p:nvPr/>
        </p:nvSpPr>
        <p:spPr>
          <a:xfrm>
            <a:off x="1292519" y="6337141"/>
            <a:ext cx="6439139"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JUNE 2024 </a:t>
            </a:r>
            <a:r>
              <a:rPr lang="en-US" sz="1000" i="1" dirty="0">
                <a:solidFill>
                  <a:srgbClr val="FFFFFF">
                    <a:lumMod val="50000"/>
                  </a:srgbClr>
                </a:solidFill>
                <a:latin typeface="HK Grotesk Light"/>
              </a:rPr>
              <a:t> – SAMPLE: 1000</a:t>
            </a:r>
          </a:p>
        </p:txBody>
      </p:sp>
      <p:sp>
        <p:nvSpPr>
          <p:cNvPr id="47" name="TextBox 46">
            <a:extLst>
              <a:ext uri="{FF2B5EF4-FFF2-40B4-BE49-F238E27FC236}">
                <a16:creationId xmlns:a16="http://schemas.microsoft.com/office/drawing/2014/main" id="{11C507BB-49EC-FB1D-0DFB-4BE427D029DD}"/>
              </a:ext>
            </a:extLst>
          </p:cNvPr>
          <p:cNvSpPr txBox="1"/>
          <p:nvPr/>
        </p:nvSpPr>
        <p:spPr>
          <a:xfrm>
            <a:off x="8700733" y="0"/>
            <a:ext cx="3499284" cy="461665"/>
          </a:xfrm>
          <a:prstGeom prst="rect">
            <a:avLst/>
          </a:prstGeom>
          <a:solidFill>
            <a:schemeClr val="bg1"/>
          </a:solidFill>
        </p:spPr>
        <p:txBody>
          <a:bodyPr wrap="square" rtlCol="0">
            <a:spAutoFit/>
          </a:bodyPr>
          <a:lstStyle/>
          <a:p>
            <a:pPr algn="ctr">
              <a:defRPr/>
            </a:pPr>
            <a:r>
              <a:rPr lang="de-DE" sz="2400" b="1" i="0" dirty="0">
                <a:solidFill>
                  <a:srgbClr val="414042"/>
                </a:solidFill>
                <a:latin typeface="HK Grotesk Light" panose="020B0604020202020204" charset="0"/>
              </a:rPr>
              <a:t>LOOKING BACK</a:t>
            </a:r>
          </a:p>
        </p:txBody>
      </p:sp>
      <p:sp>
        <p:nvSpPr>
          <p:cNvPr id="3" name="Rectangle 2">
            <a:extLst>
              <a:ext uri="{FF2B5EF4-FFF2-40B4-BE49-F238E27FC236}">
                <a16:creationId xmlns:a16="http://schemas.microsoft.com/office/drawing/2014/main" id="{7431435F-4273-0FC6-1144-C14A7112A564}"/>
              </a:ext>
            </a:extLst>
          </p:cNvPr>
          <p:cNvSpPr/>
          <p:nvPr/>
        </p:nvSpPr>
        <p:spPr>
          <a:xfrm>
            <a:off x="7990027" y="2653748"/>
            <a:ext cx="2878282" cy="155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Light"/>
              <a:ea typeface="+mn-ea"/>
              <a:cs typeface="+mn-cs"/>
            </a:endParaRPr>
          </a:p>
        </p:txBody>
      </p:sp>
      <p:sp>
        <p:nvSpPr>
          <p:cNvPr id="4" name="TextBox 3">
            <a:extLst>
              <a:ext uri="{FF2B5EF4-FFF2-40B4-BE49-F238E27FC236}">
                <a16:creationId xmlns:a16="http://schemas.microsoft.com/office/drawing/2014/main" id="{72F2422E-8165-ADC7-9342-7B26E7A5C684}"/>
              </a:ext>
            </a:extLst>
          </p:cNvPr>
          <p:cNvSpPr txBox="1"/>
          <p:nvPr/>
        </p:nvSpPr>
        <p:spPr>
          <a:xfrm>
            <a:off x="8082416" y="3039213"/>
            <a:ext cx="2693504" cy="1077218"/>
          </a:xfrm>
          <a:prstGeom prst="rect">
            <a:avLst/>
          </a:prstGeom>
          <a:solidFill>
            <a:schemeClr val="bg1"/>
          </a:solidFill>
        </p:spPr>
        <p:txBody>
          <a:bodyPr wrap="square" lIns="91440" tIns="45720" rIns="91440" bIns="45720" rtlCol="0" anchor="t">
            <a:spAutoFit/>
          </a:bodyPr>
          <a:lstStyle/>
          <a:p>
            <a:pPr algn="ctr">
              <a:defRPr/>
            </a:pPr>
            <a:r>
              <a:rPr lang="en-GB" sz="1600" b="1" i="1" dirty="0">
                <a:latin typeface="HK Grotesk Light"/>
              </a:rPr>
              <a:t>96 % visited the On Premise this month.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1" dirty="0">
                <a:solidFill>
                  <a:srgbClr val="FF0000"/>
                </a:solidFill>
                <a:latin typeface="HK Grotesk Light"/>
              </a:rPr>
              <a:t>-1pp </a:t>
            </a:r>
            <a:r>
              <a:rPr lang="en-GB" sz="1600" i="1" dirty="0">
                <a:solidFill>
                  <a:srgbClr val="414041"/>
                </a:solidFill>
                <a:latin typeface="HK Grotesk Light"/>
              </a:rPr>
              <a:t>vs May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1" u="none" strike="noStrike" kern="1200" cap="none" spc="0" normalizeH="0" baseline="0" noProof="0" dirty="0">
              <a:ln>
                <a:noFill/>
              </a:ln>
              <a:solidFill>
                <a:srgbClr val="414041"/>
              </a:solidFill>
              <a:effectLst/>
              <a:uLnTx/>
              <a:uFillTx/>
              <a:latin typeface="HK Grotesk Light"/>
              <a:ea typeface="+mn-ea"/>
              <a:cs typeface="+mn-cs"/>
            </a:endParaRPr>
          </a:p>
        </p:txBody>
      </p:sp>
      <p:graphicFrame>
        <p:nvGraphicFramePr>
          <p:cNvPr id="5" name="Chart 4">
            <a:extLst>
              <a:ext uri="{FF2B5EF4-FFF2-40B4-BE49-F238E27FC236}">
                <a16:creationId xmlns:a16="http://schemas.microsoft.com/office/drawing/2014/main" id="{D1F5CB56-6DD8-74F6-745D-F1E80D6B3103}"/>
              </a:ext>
            </a:extLst>
          </p:cNvPr>
          <p:cNvGraphicFramePr/>
          <p:nvPr>
            <p:extLst>
              <p:ext uri="{D42A27DB-BD31-4B8C-83A1-F6EECF244321}">
                <p14:modId xmlns:p14="http://schemas.microsoft.com/office/powerpoint/2010/main" val="3583596285"/>
              </p:ext>
            </p:extLst>
          </p:nvPr>
        </p:nvGraphicFramePr>
        <p:xfrm>
          <a:off x="431515" y="1200934"/>
          <a:ext cx="7213679" cy="49572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2027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979EFA52-4379-3D2E-A636-4BBFBDB6C57E}"/>
              </a:ext>
            </a:extLst>
          </p:cNvPr>
          <p:cNvSpPr>
            <a:spLocks noGrp="1"/>
          </p:cNvSpPr>
          <p:nvPr>
            <p:ph type="body" sz="quarter" idx="11"/>
          </p:nvPr>
        </p:nvSpPr>
        <p:spPr>
          <a:xfrm>
            <a:off x="214572" y="477325"/>
            <a:ext cx="7612688" cy="633843"/>
          </a:xfrm>
        </p:spPr>
        <p:txBody>
          <a:bodyPr/>
          <a:lstStyle/>
          <a:p>
            <a:pPr algn="ctr">
              <a:lnSpc>
                <a:spcPct val="100000"/>
              </a:lnSpc>
              <a:spcBef>
                <a:spcPts val="0"/>
              </a:spcBef>
              <a:defRPr/>
            </a:pPr>
            <a:r>
              <a:rPr kumimoji="0" lang="en-GB" sz="2400" i="0" u="none" strike="noStrike" kern="1200" cap="none" spc="0" normalizeH="0" baseline="0" noProof="0" dirty="0">
                <a:ln>
                  <a:noFill/>
                </a:ln>
                <a:solidFill>
                  <a:srgbClr val="414041"/>
                </a:solidFill>
                <a:effectLst/>
                <a:uLnTx/>
                <a:uFillTx/>
                <a:latin typeface="HK Grotesk SemiBold (Headings)"/>
              </a:rPr>
              <a:t>VISITATION PLANS FOR THE ON PREMISE MONTH AHEAD</a:t>
            </a:r>
          </a:p>
        </p:txBody>
      </p:sp>
      <p:pic>
        <p:nvPicPr>
          <p:cNvPr id="8" name="Picture Placeholder 17" descr="A bar with many bottles of alcohol&#10;&#10;Description automatically generated">
            <a:extLst>
              <a:ext uri="{FF2B5EF4-FFF2-40B4-BE49-F238E27FC236}">
                <a16:creationId xmlns:a16="http://schemas.microsoft.com/office/drawing/2014/main" id="{3D49D436-F662-E819-880D-E8F1BC6CFED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513" r="29513"/>
          <a:stretch>
            <a:fillRect/>
          </a:stretch>
        </p:blipFill>
        <p:spPr/>
      </p:pic>
      <p:sp>
        <p:nvSpPr>
          <p:cNvPr id="22" name="Rectangle 21">
            <a:extLst>
              <a:ext uri="{FF2B5EF4-FFF2-40B4-BE49-F238E27FC236}">
                <a16:creationId xmlns:a16="http://schemas.microsoft.com/office/drawing/2014/main" id="{5C2AAE8F-29FD-771A-0ADA-A20E6E9AABDD}"/>
              </a:ext>
            </a:extLst>
          </p:cNvPr>
          <p:cNvSpPr/>
          <p:nvPr/>
        </p:nvSpPr>
        <p:spPr>
          <a:xfrm>
            <a:off x="1292520" y="6337141"/>
            <a:ext cx="6352674"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MAY 2024 </a:t>
            </a:r>
            <a:r>
              <a:rPr lang="en-US" sz="1000" i="1" dirty="0">
                <a:solidFill>
                  <a:srgbClr val="FFFFFF">
                    <a:lumMod val="50000"/>
                  </a:srgbClr>
                </a:solidFill>
                <a:latin typeface="HK Grotesk Light"/>
              </a:rPr>
              <a:t> – SAMPLE: 1003 - 1000</a:t>
            </a:r>
          </a:p>
        </p:txBody>
      </p:sp>
      <p:sp>
        <p:nvSpPr>
          <p:cNvPr id="37" name="Oval 36">
            <a:extLst>
              <a:ext uri="{FF2B5EF4-FFF2-40B4-BE49-F238E27FC236}">
                <a16:creationId xmlns:a16="http://schemas.microsoft.com/office/drawing/2014/main" id="{90D0E053-CF03-086C-9522-81F763A27135}"/>
              </a:ext>
            </a:extLst>
          </p:cNvPr>
          <p:cNvSpPr/>
          <p:nvPr/>
        </p:nvSpPr>
        <p:spPr>
          <a:xfrm>
            <a:off x="325298" y="1859803"/>
            <a:ext cx="3377233" cy="3270136"/>
          </a:xfrm>
          <a:custGeom>
            <a:avLst/>
            <a:gdLst>
              <a:gd name="connsiteX0" fmla="*/ 0 w 3377233"/>
              <a:gd name="connsiteY0" fmla="*/ 1635068 h 3270136"/>
              <a:gd name="connsiteX1" fmla="*/ 1688617 w 3377233"/>
              <a:gd name="connsiteY1" fmla="*/ 0 h 3270136"/>
              <a:gd name="connsiteX2" fmla="*/ 3377234 w 3377233"/>
              <a:gd name="connsiteY2" fmla="*/ 1635068 h 3270136"/>
              <a:gd name="connsiteX3" fmla="*/ 1688617 w 3377233"/>
              <a:gd name="connsiteY3" fmla="*/ 3270136 h 3270136"/>
              <a:gd name="connsiteX4" fmla="*/ 0 w 3377233"/>
              <a:gd name="connsiteY4" fmla="*/ 1635068 h 32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33" h="3270136" fill="none" extrusionOk="0">
                <a:moveTo>
                  <a:pt x="0" y="1635068"/>
                </a:moveTo>
                <a:cubicBezTo>
                  <a:pt x="164975" y="641633"/>
                  <a:pt x="1000144" y="-20576"/>
                  <a:pt x="1688617" y="0"/>
                </a:cubicBezTo>
                <a:cubicBezTo>
                  <a:pt x="2583793" y="23708"/>
                  <a:pt x="3594018" y="764356"/>
                  <a:pt x="3377234" y="1635068"/>
                </a:cubicBezTo>
                <a:cubicBezTo>
                  <a:pt x="3458905" y="2449015"/>
                  <a:pt x="2494762" y="3228954"/>
                  <a:pt x="1688617" y="3270136"/>
                </a:cubicBezTo>
                <a:cubicBezTo>
                  <a:pt x="569891" y="3388607"/>
                  <a:pt x="94238" y="2719621"/>
                  <a:pt x="0" y="1635068"/>
                </a:cubicBezTo>
                <a:close/>
              </a:path>
              <a:path w="3377233" h="3270136" stroke="0" extrusionOk="0">
                <a:moveTo>
                  <a:pt x="0" y="1635068"/>
                </a:moveTo>
                <a:cubicBezTo>
                  <a:pt x="162691" y="583974"/>
                  <a:pt x="840646" y="214726"/>
                  <a:pt x="1688617" y="0"/>
                </a:cubicBezTo>
                <a:cubicBezTo>
                  <a:pt x="2384992" y="-130648"/>
                  <a:pt x="3207550" y="788845"/>
                  <a:pt x="3377234" y="1635068"/>
                </a:cubicBezTo>
                <a:cubicBezTo>
                  <a:pt x="3571261" y="2609816"/>
                  <a:pt x="2507396" y="3414340"/>
                  <a:pt x="1688617" y="3270136"/>
                </a:cubicBezTo>
                <a:cubicBezTo>
                  <a:pt x="880263" y="3367972"/>
                  <a:pt x="-65117" y="2575753"/>
                  <a:pt x="0" y="1635068"/>
                </a:cubicBezTo>
                <a:close/>
              </a:path>
            </a:pathLst>
          </a:custGeom>
          <a:solidFill>
            <a:srgbClr val="EA1D76">
              <a:lumMod val="20000"/>
              <a:lumOff val="80000"/>
            </a:srgbClr>
          </a:solidFill>
          <a:ln w="12700" cap="flat" cmpd="sng" algn="ctr">
            <a:solidFill>
              <a:srgbClr val="EA1D76"/>
            </a:solidFill>
            <a:prstDash val="solid"/>
            <a:miter lim="800000"/>
            <a:extLst>
              <a:ext uri="{C807C97D-BFC1-408E-A445-0C87EB9F89A2}">
                <ask:lineSketchStyleProps xmlns:ask="http://schemas.microsoft.com/office/drawing/2018/sketchyshapes" sd="1808761005">
                  <a:prstGeom prst="ellipse">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HK Grotesk Light"/>
              <a:ea typeface="+mn-ea"/>
              <a:cs typeface="+mn-cs"/>
            </a:endParaRPr>
          </a:p>
        </p:txBody>
      </p:sp>
      <p:sp>
        <p:nvSpPr>
          <p:cNvPr id="38" name="Oval 37">
            <a:extLst>
              <a:ext uri="{FF2B5EF4-FFF2-40B4-BE49-F238E27FC236}">
                <a16:creationId xmlns:a16="http://schemas.microsoft.com/office/drawing/2014/main" id="{30632D59-0B9E-E9C5-A4FA-B454255BC78F}"/>
              </a:ext>
            </a:extLst>
          </p:cNvPr>
          <p:cNvSpPr/>
          <p:nvPr/>
        </p:nvSpPr>
        <p:spPr>
          <a:xfrm>
            <a:off x="3876785" y="1833748"/>
            <a:ext cx="3688733" cy="3621655"/>
          </a:xfrm>
          <a:custGeom>
            <a:avLst/>
            <a:gdLst>
              <a:gd name="connsiteX0" fmla="*/ 0 w 3688733"/>
              <a:gd name="connsiteY0" fmla="*/ 1810828 h 3621655"/>
              <a:gd name="connsiteX1" fmla="*/ 1844367 w 3688733"/>
              <a:gd name="connsiteY1" fmla="*/ 0 h 3621655"/>
              <a:gd name="connsiteX2" fmla="*/ 3688734 w 3688733"/>
              <a:gd name="connsiteY2" fmla="*/ 1810828 h 3621655"/>
              <a:gd name="connsiteX3" fmla="*/ 1844367 w 3688733"/>
              <a:gd name="connsiteY3" fmla="*/ 3621656 h 3621655"/>
              <a:gd name="connsiteX4" fmla="*/ 0 w 3688733"/>
              <a:gd name="connsiteY4" fmla="*/ 1810828 h 362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8733" h="3621655" fill="none" extrusionOk="0">
                <a:moveTo>
                  <a:pt x="0" y="1810828"/>
                </a:moveTo>
                <a:cubicBezTo>
                  <a:pt x="-131211" y="756979"/>
                  <a:pt x="755470" y="126998"/>
                  <a:pt x="1844367" y="0"/>
                </a:cubicBezTo>
                <a:cubicBezTo>
                  <a:pt x="2942229" y="90995"/>
                  <a:pt x="3751954" y="875363"/>
                  <a:pt x="3688734" y="1810828"/>
                </a:cubicBezTo>
                <a:cubicBezTo>
                  <a:pt x="3524469" y="2760583"/>
                  <a:pt x="2899785" y="3664157"/>
                  <a:pt x="1844367" y="3621656"/>
                </a:cubicBezTo>
                <a:cubicBezTo>
                  <a:pt x="726080" y="3756412"/>
                  <a:pt x="-174563" y="2650803"/>
                  <a:pt x="0" y="1810828"/>
                </a:cubicBezTo>
                <a:close/>
              </a:path>
              <a:path w="3688733" h="3621655" stroke="0" extrusionOk="0">
                <a:moveTo>
                  <a:pt x="0" y="1810828"/>
                </a:moveTo>
                <a:cubicBezTo>
                  <a:pt x="89910" y="678402"/>
                  <a:pt x="919617" y="147128"/>
                  <a:pt x="1844367" y="0"/>
                </a:cubicBezTo>
                <a:cubicBezTo>
                  <a:pt x="2769368" y="-260582"/>
                  <a:pt x="3719708" y="829262"/>
                  <a:pt x="3688734" y="1810828"/>
                </a:cubicBezTo>
                <a:cubicBezTo>
                  <a:pt x="3684734" y="2767268"/>
                  <a:pt x="2787094" y="3655837"/>
                  <a:pt x="1844367" y="3621656"/>
                </a:cubicBezTo>
                <a:cubicBezTo>
                  <a:pt x="805711" y="3525510"/>
                  <a:pt x="37139" y="2864476"/>
                  <a:pt x="0" y="1810828"/>
                </a:cubicBezTo>
                <a:close/>
              </a:path>
            </a:pathLst>
          </a:custGeom>
          <a:solidFill>
            <a:srgbClr val="0A233F">
              <a:lumMod val="10000"/>
              <a:lumOff val="90000"/>
            </a:srgbClr>
          </a:solidFill>
          <a:ln w="12700" cap="flat" cmpd="sng" algn="ctr">
            <a:solidFill>
              <a:srgbClr val="2F93A7"/>
            </a:solidFill>
            <a:prstDash val="solid"/>
            <a:miter lim="800000"/>
            <a:extLst>
              <a:ext uri="{C807C97D-BFC1-408E-A445-0C87EB9F89A2}">
                <ask:lineSketchStyleProps xmlns:ask="http://schemas.microsoft.com/office/drawing/2018/sketchyshapes" sd="1617256088">
                  <a:prstGeom prst="ellipse">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HK Grotesk Light"/>
              <a:ea typeface="+mn-ea"/>
              <a:cs typeface="+mn-cs"/>
            </a:endParaRPr>
          </a:p>
        </p:txBody>
      </p:sp>
      <p:pic>
        <p:nvPicPr>
          <p:cNvPr id="39" name="Picture 38">
            <a:extLst>
              <a:ext uri="{FF2B5EF4-FFF2-40B4-BE49-F238E27FC236}">
                <a16:creationId xmlns:a16="http://schemas.microsoft.com/office/drawing/2014/main" id="{CC4106D4-691B-4B51-035C-FF1262743796}"/>
              </a:ext>
            </a:extLst>
          </p:cNvPr>
          <p:cNvPicPr>
            <a:picLocks noChangeAspect="1"/>
          </p:cNvPicPr>
          <p:nvPr/>
        </p:nvPicPr>
        <p:blipFill>
          <a:blip r:embed="rId4"/>
          <a:stretch>
            <a:fillRect/>
          </a:stretch>
        </p:blipFill>
        <p:spPr>
          <a:xfrm>
            <a:off x="686989" y="3752715"/>
            <a:ext cx="2707537" cy="2707537"/>
          </a:xfrm>
          <a:prstGeom prst="rect">
            <a:avLst/>
          </a:prstGeom>
        </p:spPr>
      </p:pic>
      <p:sp>
        <p:nvSpPr>
          <p:cNvPr id="41" name="TextBox 40">
            <a:extLst>
              <a:ext uri="{FF2B5EF4-FFF2-40B4-BE49-F238E27FC236}">
                <a16:creationId xmlns:a16="http://schemas.microsoft.com/office/drawing/2014/main" id="{7F08FB0B-C9E1-9C1A-4890-5C43E46526C3}"/>
              </a:ext>
            </a:extLst>
          </p:cNvPr>
          <p:cNvSpPr txBox="1"/>
          <p:nvPr/>
        </p:nvSpPr>
        <p:spPr>
          <a:xfrm>
            <a:off x="4271837" y="2210888"/>
            <a:ext cx="2898628" cy="2092881"/>
          </a:xfrm>
          <a:prstGeom prst="rect">
            <a:avLst/>
          </a:prstGeom>
          <a:noFill/>
        </p:spPr>
        <p:txBody>
          <a:bodyPr wrap="square" rtlCol="0">
            <a:spAutoFit/>
          </a:bodyPr>
          <a:lstStyle/>
          <a:p>
            <a:pPr algn="ctr">
              <a:defRPr/>
            </a:pPr>
            <a:r>
              <a:rPr lang="en-GB" sz="5400" dirty="0">
                <a:solidFill>
                  <a:srgbClr val="414041"/>
                </a:solidFill>
                <a:latin typeface="HK Grotesk Light"/>
              </a:rPr>
              <a:t>55%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14041"/>
                </a:solidFill>
                <a:effectLst/>
                <a:uLnTx/>
                <a:uFillTx/>
                <a:latin typeface="HK Grotesk Light"/>
                <a:ea typeface="+mn-ea"/>
                <a:cs typeface="+mn-cs"/>
              </a:rPr>
              <a:t>Plan</a:t>
            </a:r>
            <a:r>
              <a:rPr kumimoji="0" lang="en-GB" sz="2000" b="0" i="0" u="none" strike="noStrike" kern="1200" cap="none" spc="0" normalizeH="0" baseline="0" noProof="0" dirty="0">
                <a:ln>
                  <a:noFill/>
                </a:ln>
                <a:solidFill>
                  <a:srgbClr val="414041"/>
                </a:solidFill>
                <a:effectLst/>
                <a:uLnTx/>
                <a:uFillTx/>
                <a:latin typeface="HK Grotesk Light"/>
                <a:ea typeface="+mn-ea"/>
                <a:cs typeface="+mn-cs"/>
              </a:rPr>
              <a:t> to go out to </a:t>
            </a:r>
            <a:r>
              <a:rPr lang="en-GB" sz="2000" dirty="0">
                <a:solidFill>
                  <a:srgbClr val="414041"/>
                </a:solidFill>
                <a:latin typeface="HK Grotesk Light"/>
              </a:rPr>
              <a:t>drink</a:t>
            </a:r>
            <a:r>
              <a:rPr kumimoji="0" lang="en-GB" sz="2000" b="0" i="0" u="none" strike="noStrike" kern="1200" cap="none" spc="0" normalizeH="0" baseline="0" noProof="0" dirty="0">
                <a:ln>
                  <a:noFill/>
                </a:ln>
                <a:solidFill>
                  <a:srgbClr val="414041"/>
                </a:solidFill>
                <a:effectLst/>
                <a:uLnTx/>
                <a:uFillTx/>
                <a:latin typeface="HK Grotesk Light"/>
                <a:ea typeface="+mn-ea"/>
                <a:cs typeface="+mn-cs"/>
              </a:rPr>
              <a:t> in the next month</a:t>
            </a:r>
          </a:p>
          <a:p>
            <a:pPr algn="ctr">
              <a:defRPr/>
            </a:pPr>
            <a:endParaRPr lang="en-GB" b="1" dirty="0">
              <a:solidFill>
                <a:schemeClr val="accent4"/>
              </a:solidFill>
              <a:latin typeface="HK Grotesk Light"/>
            </a:endParaRPr>
          </a:p>
          <a:p>
            <a:pPr algn="ctr">
              <a:defRPr/>
            </a:pPr>
            <a:r>
              <a:rPr lang="en-GB" b="1" dirty="0">
                <a:solidFill>
                  <a:schemeClr val="accent4"/>
                </a:solidFill>
                <a:latin typeface="HK Grotesk Light"/>
              </a:rPr>
              <a:t>+1pp </a:t>
            </a:r>
            <a:r>
              <a:rPr lang="en-GB" dirty="0">
                <a:solidFill>
                  <a:srgbClr val="414041"/>
                </a:solidFill>
                <a:latin typeface="HK Grotesk Light"/>
              </a:rPr>
              <a:t>vs May</a:t>
            </a:r>
          </a:p>
        </p:txBody>
      </p:sp>
      <p:sp>
        <p:nvSpPr>
          <p:cNvPr id="42" name="TextBox 41">
            <a:extLst>
              <a:ext uri="{FF2B5EF4-FFF2-40B4-BE49-F238E27FC236}">
                <a16:creationId xmlns:a16="http://schemas.microsoft.com/office/drawing/2014/main" id="{78A63A53-3130-33A1-2462-7A8786D42CBB}"/>
              </a:ext>
            </a:extLst>
          </p:cNvPr>
          <p:cNvSpPr txBox="1"/>
          <p:nvPr/>
        </p:nvSpPr>
        <p:spPr>
          <a:xfrm>
            <a:off x="686989" y="2269131"/>
            <a:ext cx="2653849" cy="2123658"/>
          </a:xfrm>
          <a:prstGeom prst="rect">
            <a:avLst/>
          </a:prstGeom>
          <a:noFill/>
        </p:spPr>
        <p:txBody>
          <a:bodyPr wrap="square" rtlCol="0">
            <a:spAutoFit/>
          </a:bodyPr>
          <a:lstStyle/>
          <a:p>
            <a:pPr algn="ctr">
              <a:defRPr/>
            </a:pPr>
            <a:r>
              <a:rPr lang="en-GB" sz="5400" dirty="0">
                <a:solidFill>
                  <a:srgbClr val="414041"/>
                </a:solidFill>
                <a:latin typeface="HK Grotesk Light"/>
              </a:rPr>
              <a:t>87%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14041"/>
                </a:solidFill>
                <a:effectLst/>
                <a:uLnTx/>
                <a:uFillTx/>
                <a:latin typeface="HK Grotesk Light"/>
                <a:ea typeface="+mn-ea"/>
                <a:cs typeface="+mn-cs"/>
              </a:rPr>
              <a:t>Plan</a:t>
            </a:r>
            <a:r>
              <a:rPr kumimoji="0" lang="en-GB" sz="2000" b="0" i="0" u="none" strike="noStrike" kern="1200" cap="none" spc="0" normalizeH="0" baseline="0" noProof="0" dirty="0">
                <a:ln>
                  <a:noFill/>
                </a:ln>
                <a:solidFill>
                  <a:srgbClr val="414041"/>
                </a:solidFill>
                <a:effectLst/>
                <a:uLnTx/>
                <a:uFillTx/>
                <a:latin typeface="HK Grotesk Light"/>
                <a:ea typeface="+mn-ea"/>
                <a:cs typeface="+mn-cs"/>
              </a:rPr>
              <a:t> to go out to eat in the next month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14041"/>
              </a:solidFill>
              <a:effectLst/>
              <a:uLnTx/>
              <a:uFillTx/>
              <a:latin typeface="HK Grotesk Light"/>
              <a:ea typeface="+mn-ea"/>
              <a:cs typeface="+mn-cs"/>
            </a:endParaRPr>
          </a:p>
          <a:p>
            <a:pPr algn="ctr">
              <a:defRPr/>
            </a:pPr>
            <a:r>
              <a:rPr lang="en-GB" b="1" dirty="0">
                <a:solidFill>
                  <a:schemeClr val="accent4"/>
                </a:solidFill>
                <a:latin typeface="HK Grotesk Light"/>
              </a:rPr>
              <a:t>+2pp </a:t>
            </a:r>
            <a:r>
              <a:rPr lang="en-GB" dirty="0">
                <a:solidFill>
                  <a:srgbClr val="414041"/>
                </a:solidFill>
                <a:latin typeface="HK Grotesk Light"/>
              </a:rPr>
              <a:t>vs May</a:t>
            </a:r>
          </a:p>
        </p:txBody>
      </p:sp>
      <p:sp>
        <p:nvSpPr>
          <p:cNvPr id="45" name="Rectangle 44">
            <a:extLst>
              <a:ext uri="{FF2B5EF4-FFF2-40B4-BE49-F238E27FC236}">
                <a16:creationId xmlns:a16="http://schemas.microsoft.com/office/drawing/2014/main" id="{3BE80ADC-EC28-289C-14A5-B0C586EDC59A}"/>
              </a:ext>
            </a:extLst>
          </p:cNvPr>
          <p:cNvSpPr/>
          <p:nvPr/>
        </p:nvSpPr>
        <p:spPr>
          <a:xfrm>
            <a:off x="7990027" y="2653748"/>
            <a:ext cx="2878282" cy="155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Light"/>
              <a:ea typeface="+mn-ea"/>
              <a:cs typeface="+mn-cs"/>
            </a:endParaRPr>
          </a:p>
        </p:txBody>
      </p:sp>
      <p:sp>
        <p:nvSpPr>
          <p:cNvPr id="46" name="TextBox 45">
            <a:extLst>
              <a:ext uri="{FF2B5EF4-FFF2-40B4-BE49-F238E27FC236}">
                <a16:creationId xmlns:a16="http://schemas.microsoft.com/office/drawing/2014/main" id="{C1C64CB5-E64B-9933-8093-C0B5F2512B07}"/>
              </a:ext>
            </a:extLst>
          </p:cNvPr>
          <p:cNvSpPr txBox="1"/>
          <p:nvPr/>
        </p:nvSpPr>
        <p:spPr>
          <a:xfrm>
            <a:off x="7874538" y="3134218"/>
            <a:ext cx="2693504"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chemeClr val="accent5"/>
                </a:solidFill>
                <a:effectLst/>
                <a:uLnTx/>
                <a:uFillTx/>
                <a:latin typeface="HK Grotesk Light"/>
                <a:ea typeface="+mn-ea"/>
                <a:cs typeface="+mn-cs"/>
              </a:rPr>
              <a:t>4% </a:t>
            </a:r>
            <a:r>
              <a:rPr kumimoji="0" lang="en-GB" sz="1600" b="0" i="1" u="none" strike="noStrike" kern="1200" cap="none" spc="0" normalizeH="0" baseline="0" noProof="0" dirty="0">
                <a:ln>
                  <a:noFill/>
                </a:ln>
                <a:solidFill>
                  <a:srgbClr val="414041"/>
                </a:solidFill>
                <a:effectLst/>
                <a:uLnTx/>
                <a:uFillTx/>
                <a:latin typeface="HK Grotesk Light"/>
                <a:ea typeface="+mn-ea"/>
                <a:cs typeface="+mn-cs"/>
              </a:rPr>
              <a:t>don’t plan to visit the on premise </a:t>
            </a:r>
            <a:r>
              <a:rPr kumimoji="0" lang="en-GB" sz="1600" b="1" i="1" u="none" strike="noStrike" kern="1200" cap="none" spc="0" normalizeH="0" baseline="0" noProof="0" dirty="0">
                <a:ln>
                  <a:noFill/>
                </a:ln>
                <a:solidFill>
                  <a:srgbClr val="414041"/>
                </a:solidFill>
                <a:effectLst/>
                <a:uLnTx/>
                <a:uFillTx/>
                <a:latin typeface="HK Grotesk Light"/>
                <a:ea typeface="+mn-ea"/>
                <a:cs typeface="+mn-cs"/>
              </a:rPr>
              <a:t>next month</a:t>
            </a:r>
          </a:p>
          <a:p>
            <a:pPr algn="ctr">
              <a:defRPr/>
            </a:pPr>
            <a:r>
              <a:rPr lang="en-GB" sz="1600" b="1" i="1" dirty="0">
                <a:solidFill>
                  <a:schemeClr val="accent5"/>
                </a:solidFill>
                <a:latin typeface="HK Grotesk Light"/>
              </a:rPr>
              <a:t>-1pp</a:t>
            </a:r>
            <a:r>
              <a:rPr lang="en-GB" sz="1600" i="1" dirty="0">
                <a:solidFill>
                  <a:schemeClr val="accent5"/>
                </a:solidFill>
                <a:latin typeface="HK Grotesk Light"/>
              </a:rPr>
              <a:t> </a:t>
            </a:r>
            <a:r>
              <a:rPr lang="en-GB" sz="1600" i="1" dirty="0">
                <a:solidFill>
                  <a:srgbClr val="414041"/>
                </a:solidFill>
                <a:latin typeface="HK Grotesk Light"/>
              </a:rPr>
              <a:t>vs May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1" u="none" strike="noStrike" kern="1200" cap="none" spc="0" normalizeH="0" baseline="0" noProof="0" dirty="0">
              <a:ln>
                <a:noFill/>
              </a:ln>
              <a:solidFill>
                <a:srgbClr val="414041"/>
              </a:solidFill>
              <a:effectLst/>
              <a:uLnTx/>
              <a:uFillTx/>
              <a:latin typeface="HK Grotesk Light"/>
              <a:ea typeface="+mn-ea"/>
              <a:cs typeface="+mn-cs"/>
            </a:endParaRPr>
          </a:p>
        </p:txBody>
      </p:sp>
      <p:sp>
        <p:nvSpPr>
          <p:cNvPr id="47" name="TextBox 46">
            <a:extLst>
              <a:ext uri="{FF2B5EF4-FFF2-40B4-BE49-F238E27FC236}">
                <a16:creationId xmlns:a16="http://schemas.microsoft.com/office/drawing/2014/main" id="{11C507BB-49EC-FB1D-0DFB-4BE427D029DD}"/>
              </a:ext>
            </a:extLst>
          </p:cNvPr>
          <p:cNvSpPr txBox="1"/>
          <p:nvPr/>
        </p:nvSpPr>
        <p:spPr>
          <a:xfrm>
            <a:off x="8700733" y="0"/>
            <a:ext cx="3499284"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14042"/>
                </a:solidFill>
                <a:effectLst/>
                <a:uLnTx/>
                <a:uFillTx/>
                <a:latin typeface="HK Grotesk Light"/>
                <a:ea typeface="+mn-ea"/>
                <a:cs typeface="+mn-cs"/>
              </a:rPr>
              <a:t>LOOKING AHEAD</a:t>
            </a:r>
          </a:p>
        </p:txBody>
      </p:sp>
      <p:pic>
        <p:nvPicPr>
          <p:cNvPr id="40" name="Picture 39">
            <a:extLst>
              <a:ext uri="{FF2B5EF4-FFF2-40B4-BE49-F238E27FC236}">
                <a16:creationId xmlns:a16="http://schemas.microsoft.com/office/drawing/2014/main" id="{D5FFD555-CFF7-7E86-F34C-A0765A19208B}"/>
              </a:ext>
            </a:extLst>
          </p:cNvPr>
          <p:cNvPicPr>
            <a:picLocks noChangeAspect="1"/>
          </p:cNvPicPr>
          <p:nvPr/>
        </p:nvPicPr>
        <p:blipFill>
          <a:blip r:embed="rId5">
            <a:duotone>
              <a:srgbClr val="2F93A7">
                <a:shade val="45000"/>
                <a:satMod val="135000"/>
              </a:srgbClr>
              <a:prstClr val="white"/>
            </a:duotone>
          </a:blip>
          <a:stretch>
            <a:fillRect/>
          </a:stretch>
        </p:blipFill>
        <p:spPr>
          <a:xfrm>
            <a:off x="4308123" y="3800069"/>
            <a:ext cx="2612827" cy="2612827"/>
          </a:xfrm>
          <a:prstGeom prst="rect">
            <a:avLst/>
          </a:prstGeom>
        </p:spPr>
      </p:pic>
    </p:spTree>
    <p:extLst>
      <p:ext uri="{BB962C8B-B14F-4D97-AF65-F5344CB8AC3E}">
        <p14:creationId xmlns:p14="http://schemas.microsoft.com/office/powerpoint/2010/main" val="486931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2A5B6F1-AEBB-6F47-9781-65A621A6037D}"/>
              </a:ext>
            </a:extLst>
          </p:cNvPr>
          <p:cNvSpPr>
            <a:spLocks noGrp="1"/>
          </p:cNvSpPr>
          <p:nvPr>
            <p:ph type="body" sz="quarter" idx="11"/>
          </p:nvPr>
        </p:nvSpPr>
        <p:spPr>
          <a:xfrm>
            <a:off x="4290387" y="471256"/>
            <a:ext cx="7612688" cy="633843"/>
          </a:xfr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dirty="0">
                <a:ln>
                  <a:noFill/>
                </a:ln>
                <a:solidFill>
                  <a:srgbClr val="414041"/>
                </a:solidFill>
                <a:effectLst/>
                <a:uLnTx/>
                <a:uFillTx/>
                <a:latin typeface="HK Grotesk"/>
                <a:ea typeface="+mn-ea"/>
                <a:cs typeface="+mn-cs"/>
              </a:rPr>
              <a:t>HOW DOES YOUR CURRENT BEHAVIOUR COMPARE TO HOW FREQUENTLY YOU USUALLY GO OUT?</a:t>
            </a:r>
          </a:p>
        </p:txBody>
      </p:sp>
      <p:pic>
        <p:nvPicPr>
          <p:cNvPr id="3" name="Picture Placeholder 2" descr="A group of people sitting in a street&#10;&#10;Description automatically generated">
            <a:extLst>
              <a:ext uri="{FF2B5EF4-FFF2-40B4-BE49-F238E27FC236}">
                <a16:creationId xmlns:a16="http://schemas.microsoft.com/office/drawing/2014/main" id="{C5F4F483-05B8-A681-D53E-374C1BE7879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553" r="30553"/>
          <a:stretch>
            <a:fillRect/>
          </a:stretch>
        </p:blipFill>
        <p:spPr/>
      </p:pic>
      <p:sp>
        <p:nvSpPr>
          <p:cNvPr id="26" name="TextBox 25">
            <a:extLst>
              <a:ext uri="{FF2B5EF4-FFF2-40B4-BE49-F238E27FC236}">
                <a16:creationId xmlns:a16="http://schemas.microsoft.com/office/drawing/2014/main" id="{62941DE5-5712-5AA8-146E-3C1D3572E279}"/>
              </a:ext>
            </a:extLst>
          </p:cNvPr>
          <p:cNvSpPr txBox="1"/>
          <p:nvPr/>
        </p:nvSpPr>
        <p:spPr>
          <a:xfrm>
            <a:off x="5762898" y="1522780"/>
            <a:ext cx="4762357" cy="338554"/>
          </a:xfrm>
          <a:prstGeom prst="rect">
            <a:avLst/>
          </a:prstGeom>
          <a:noFill/>
        </p:spPr>
        <p:txBody>
          <a:bodyPr wrap="square" rtlCol="0">
            <a:spAutoFit/>
          </a:bodyPr>
          <a:lstStyle/>
          <a:p>
            <a:pPr algn="ctr"/>
            <a:r>
              <a:rPr lang="en-GB" sz="1600" b="1" dirty="0">
                <a:solidFill>
                  <a:srgbClr val="C4925D"/>
                </a:solidFill>
                <a:latin typeface="HK Grotesk Light"/>
              </a:rPr>
              <a:t>Change in frequency of visitation</a:t>
            </a:r>
          </a:p>
        </p:txBody>
      </p:sp>
      <p:grpSp>
        <p:nvGrpSpPr>
          <p:cNvPr id="34" name="Group 33">
            <a:extLst>
              <a:ext uri="{FF2B5EF4-FFF2-40B4-BE49-F238E27FC236}">
                <a16:creationId xmlns:a16="http://schemas.microsoft.com/office/drawing/2014/main" id="{82B39780-5C98-45EC-1674-5584CE9AADF6}"/>
              </a:ext>
            </a:extLst>
          </p:cNvPr>
          <p:cNvGrpSpPr/>
          <p:nvPr/>
        </p:nvGrpSpPr>
        <p:grpSpPr>
          <a:xfrm>
            <a:off x="4344087" y="2115328"/>
            <a:ext cx="2684207" cy="3923935"/>
            <a:chOff x="4750841" y="2070424"/>
            <a:chExt cx="2684207" cy="3923935"/>
          </a:xfrm>
        </p:grpSpPr>
        <p:grpSp>
          <p:nvGrpSpPr>
            <p:cNvPr id="31" name="Group 30">
              <a:extLst>
                <a:ext uri="{FF2B5EF4-FFF2-40B4-BE49-F238E27FC236}">
                  <a16:creationId xmlns:a16="http://schemas.microsoft.com/office/drawing/2014/main" id="{039CC309-3AA9-D031-0FAF-B8807358D2B0}"/>
                </a:ext>
              </a:extLst>
            </p:cNvPr>
            <p:cNvGrpSpPr/>
            <p:nvPr/>
          </p:nvGrpSpPr>
          <p:grpSpPr>
            <a:xfrm>
              <a:off x="4750841" y="2070424"/>
              <a:ext cx="2684207" cy="3681935"/>
              <a:chOff x="4750841" y="2070424"/>
              <a:chExt cx="2684207" cy="3681935"/>
            </a:xfrm>
          </p:grpSpPr>
          <p:pic>
            <p:nvPicPr>
              <p:cNvPr id="25" name="Graphic 24" descr="Upward trend with solid fill">
                <a:extLst>
                  <a:ext uri="{FF2B5EF4-FFF2-40B4-BE49-F238E27FC236}">
                    <a16:creationId xmlns:a16="http://schemas.microsoft.com/office/drawing/2014/main" id="{9D32CC9A-2882-FBE9-F499-29DFF04E01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66389" y="2070424"/>
                <a:ext cx="1406526" cy="1406526"/>
              </a:xfrm>
              <a:prstGeom prst="rect">
                <a:avLst/>
              </a:prstGeom>
            </p:spPr>
          </p:pic>
          <p:sp>
            <p:nvSpPr>
              <p:cNvPr id="30" name="TextBox 29">
                <a:extLst>
                  <a:ext uri="{FF2B5EF4-FFF2-40B4-BE49-F238E27FC236}">
                    <a16:creationId xmlns:a16="http://schemas.microsoft.com/office/drawing/2014/main" id="{5DCC2623-FA5B-89FB-8BCD-86B307B5C5FF}"/>
                  </a:ext>
                </a:extLst>
              </p:cNvPr>
              <p:cNvSpPr txBox="1"/>
              <p:nvPr/>
            </p:nvSpPr>
            <p:spPr>
              <a:xfrm>
                <a:off x="4750841" y="3690256"/>
                <a:ext cx="2684207" cy="2062103"/>
              </a:xfrm>
              <a:prstGeom prst="rect">
                <a:avLst/>
              </a:prstGeom>
              <a:noFill/>
            </p:spPr>
            <p:txBody>
              <a:bodyPr wrap="square" rtlCol="0">
                <a:spAutoFit/>
              </a:bodyPr>
              <a:lstStyle/>
              <a:p>
                <a:pPr algn="ctr"/>
                <a:r>
                  <a:rPr lang="en-GB" sz="7200" b="1" dirty="0">
                    <a:solidFill>
                      <a:srgbClr val="28A072"/>
                    </a:solidFill>
                    <a:latin typeface="HK Grotesk Light"/>
                  </a:rPr>
                  <a:t>19%</a:t>
                </a:r>
              </a:p>
              <a:p>
                <a:pPr algn="ctr"/>
                <a:r>
                  <a:rPr lang="en-GB" sz="2800" dirty="0">
                    <a:solidFill>
                      <a:srgbClr val="28A072"/>
                    </a:solidFill>
                    <a:latin typeface="HK Grotesk Light"/>
                  </a:rPr>
                  <a:t>Going out more often</a:t>
                </a:r>
              </a:p>
            </p:txBody>
          </p:sp>
        </p:grpSp>
        <p:sp>
          <p:nvSpPr>
            <p:cNvPr id="27" name="TextBox 26">
              <a:extLst>
                <a:ext uri="{FF2B5EF4-FFF2-40B4-BE49-F238E27FC236}">
                  <a16:creationId xmlns:a16="http://schemas.microsoft.com/office/drawing/2014/main" id="{3BE7DCC0-9887-89A3-1F89-B38C6056A307}"/>
                </a:ext>
              </a:extLst>
            </p:cNvPr>
            <p:cNvSpPr txBox="1"/>
            <p:nvPr/>
          </p:nvSpPr>
          <p:spPr>
            <a:xfrm>
              <a:off x="5103365" y="5655805"/>
              <a:ext cx="1872220" cy="338554"/>
            </a:xfrm>
            <a:prstGeom prst="rect">
              <a:avLst/>
            </a:prstGeom>
            <a:noFill/>
          </p:spPr>
          <p:txBody>
            <a:bodyPr wrap="square" rtlCol="0">
              <a:spAutoFit/>
            </a:bodyPr>
            <a:lstStyle/>
            <a:p>
              <a:pPr algn="ctr"/>
              <a:r>
                <a:rPr lang="en-GB" sz="1600" dirty="0">
                  <a:solidFill>
                    <a:schemeClr val="accent3"/>
                  </a:solidFill>
                  <a:latin typeface="HK Grotesk Light"/>
                </a:rPr>
                <a:t>=0pp</a:t>
              </a:r>
              <a:r>
                <a:rPr lang="en-GB" sz="1600" dirty="0">
                  <a:solidFill>
                    <a:schemeClr val="accent4"/>
                  </a:solidFill>
                  <a:latin typeface="HK Grotesk Light"/>
                </a:rPr>
                <a:t> </a:t>
              </a:r>
              <a:r>
                <a:rPr lang="en-GB" sz="1600" dirty="0">
                  <a:solidFill>
                    <a:srgbClr val="FFFFFF">
                      <a:lumMod val="50000"/>
                    </a:srgbClr>
                  </a:solidFill>
                  <a:latin typeface="HK Grotesk Light"/>
                </a:rPr>
                <a:t>vs May</a:t>
              </a:r>
            </a:p>
          </p:txBody>
        </p:sp>
      </p:grpSp>
      <p:grpSp>
        <p:nvGrpSpPr>
          <p:cNvPr id="32" name="Group 31">
            <a:extLst>
              <a:ext uri="{FF2B5EF4-FFF2-40B4-BE49-F238E27FC236}">
                <a16:creationId xmlns:a16="http://schemas.microsoft.com/office/drawing/2014/main" id="{14D0B3BA-2EAA-94AC-C8E0-CC6418D69917}"/>
              </a:ext>
            </a:extLst>
          </p:cNvPr>
          <p:cNvGrpSpPr/>
          <p:nvPr/>
        </p:nvGrpSpPr>
        <p:grpSpPr>
          <a:xfrm>
            <a:off x="6977533" y="2144470"/>
            <a:ext cx="2488152" cy="3877193"/>
            <a:chOff x="6906270" y="2157793"/>
            <a:chExt cx="2488152" cy="3877193"/>
          </a:xfrm>
        </p:grpSpPr>
        <p:sp>
          <p:nvSpPr>
            <p:cNvPr id="21" name="TextBox 20">
              <a:extLst>
                <a:ext uri="{FF2B5EF4-FFF2-40B4-BE49-F238E27FC236}">
                  <a16:creationId xmlns:a16="http://schemas.microsoft.com/office/drawing/2014/main" id="{180C6C67-1D34-5C51-ACB5-BC52CECD4BCE}"/>
                </a:ext>
              </a:extLst>
            </p:cNvPr>
            <p:cNvSpPr txBox="1"/>
            <p:nvPr/>
          </p:nvSpPr>
          <p:spPr>
            <a:xfrm>
              <a:off x="6906270" y="3688897"/>
              <a:ext cx="2488152" cy="2062103"/>
            </a:xfrm>
            <a:prstGeom prst="rect">
              <a:avLst/>
            </a:prstGeom>
            <a:noFill/>
          </p:spPr>
          <p:txBody>
            <a:bodyPr wrap="square" rtlCol="0">
              <a:spAutoFit/>
            </a:bodyPr>
            <a:lstStyle/>
            <a:p>
              <a:pPr algn="ctr"/>
              <a:r>
                <a:rPr lang="en-GB" sz="7200" b="1" dirty="0">
                  <a:solidFill>
                    <a:srgbClr val="414041"/>
                  </a:solidFill>
                  <a:latin typeface="HK Grotesk Light"/>
                </a:rPr>
                <a:t>49%</a:t>
              </a:r>
            </a:p>
            <a:p>
              <a:pPr algn="ctr"/>
              <a:r>
                <a:rPr lang="en-GB" sz="2800" dirty="0">
                  <a:solidFill>
                    <a:srgbClr val="414041"/>
                  </a:solidFill>
                  <a:latin typeface="HK Grotesk Light"/>
                </a:rPr>
                <a:t>Going out the same</a:t>
              </a:r>
            </a:p>
          </p:txBody>
        </p:sp>
        <p:pic>
          <p:nvPicPr>
            <p:cNvPr id="24" name="Graphic 23" descr="Line arrow: Slight curve with solid fill">
              <a:extLst>
                <a:ext uri="{FF2B5EF4-FFF2-40B4-BE49-F238E27FC236}">
                  <a16:creationId xmlns:a16="http://schemas.microsoft.com/office/drawing/2014/main" id="{5F99D358-E88A-D61F-B8FB-9838CF1729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79975" y="2157793"/>
              <a:ext cx="1160115" cy="1160115"/>
            </a:xfrm>
            <a:prstGeom prst="rect">
              <a:avLst/>
            </a:prstGeom>
          </p:spPr>
        </p:pic>
        <p:sp>
          <p:nvSpPr>
            <p:cNvPr id="28" name="TextBox 27">
              <a:extLst>
                <a:ext uri="{FF2B5EF4-FFF2-40B4-BE49-F238E27FC236}">
                  <a16:creationId xmlns:a16="http://schemas.microsoft.com/office/drawing/2014/main" id="{B6879F22-7ED1-02B7-EC17-878AD75E6FDF}"/>
                </a:ext>
              </a:extLst>
            </p:cNvPr>
            <p:cNvSpPr txBox="1"/>
            <p:nvPr/>
          </p:nvSpPr>
          <p:spPr>
            <a:xfrm>
              <a:off x="7164249" y="5696432"/>
              <a:ext cx="1817127" cy="338554"/>
            </a:xfrm>
            <a:prstGeom prst="rect">
              <a:avLst/>
            </a:prstGeom>
            <a:noFill/>
          </p:spPr>
          <p:txBody>
            <a:bodyPr wrap="square" rtlCol="0">
              <a:spAutoFit/>
            </a:bodyPr>
            <a:lstStyle/>
            <a:p>
              <a:pPr algn="ctr"/>
              <a:r>
                <a:rPr lang="en-GB" sz="1600" dirty="0">
                  <a:solidFill>
                    <a:schemeClr val="accent3"/>
                  </a:solidFill>
                  <a:latin typeface="HK Grotesk Light"/>
                </a:rPr>
                <a:t>=0pp</a:t>
              </a:r>
              <a:r>
                <a:rPr lang="en-GB" sz="1600" dirty="0">
                  <a:solidFill>
                    <a:schemeClr val="accent4"/>
                  </a:solidFill>
                  <a:latin typeface="HK Grotesk Light"/>
                </a:rPr>
                <a:t> </a:t>
              </a:r>
              <a:r>
                <a:rPr lang="en-GB" sz="1600" dirty="0">
                  <a:solidFill>
                    <a:srgbClr val="FFFFFF">
                      <a:lumMod val="50000"/>
                    </a:srgbClr>
                  </a:solidFill>
                  <a:latin typeface="HK Grotesk Light"/>
                </a:rPr>
                <a:t>vs May</a:t>
              </a:r>
            </a:p>
          </p:txBody>
        </p:sp>
      </p:grpSp>
      <p:grpSp>
        <p:nvGrpSpPr>
          <p:cNvPr id="33" name="Group 32">
            <a:extLst>
              <a:ext uri="{FF2B5EF4-FFF2-40B4-BE49-F238E27FC236}">
                <a16:creationId xmlns:a16="http://schemas.microsoft.com/office/drawing/2014/main" id="{0E1FA13B-612C-2FAB-1AC9-95B32449F98A}"/>
              </a:ext>
            </a:extLst>
          </p:cNvPr>
          <p:cNvGrpSpPr/>
          <p:nvPr/>
        </p:nvGrpSpPr>
        <p:grpSpPr>
          <a:xfrm>
            <a:off x="9414924" y="1964742"/>
            <a:ext cx="2488152" cy="4056921"/>
            <a:chOff x="9414924" y="1955217"/>
            <a:chExt cx="2488152" cy="4056921"/>
          </a:xfrm>
        </p:grpSpPr>
        <p:sp>
          <p:nvSpPr>
            <p:cNvPr id="22" name="TextBox 21">
              <a:extLst>
                <a:ext uri="{FF2B5EF4-FFF2-40B4-BE49-F238E27FC236}">
                  <a16:creationId xmlns:a16="http://schemas.microsoft.com/office/drawing/2014/main" id="{9AD95939-AFCB-F5DE-B683-A4994B3B1DFE}"/>
                </a:ext>
              </a:extLst>
            </p:cNvPr>
            <p:cNvSpPr txBox="1"/>
            <p:nvPr/>
          </p:nvSpPr>
          <p:spPr>
            <a:xfrm>
              <a:off x="9414924" y="3706585"/>
              <a:ext cx="2488152" cy="2062103"/>
            </a:xfrm>
            <a:prstGeom prst="rect">
              <a:avLst/>
            </a:prstGeom>
            <a:noFill/>
          </p:spPr>
          <p:txBody>
            <a:bodyPr wrap="square" rtlCol="0">
              <a:spAutoFit/>
            </a:bodyPr>
            <a:lstStyle/>
            <a:p>
              <a:pPr algn="ctr"/>
              <a:r>
                <a:rPr lang="en-GB" sz="7200" b="1" dirty="0">
                  <a:solidFill>
                    <a:schemeClr val="accent5"/>
                  </a:solidFill>
                  <a:latin typeface="HK Grotesk Light"/>
                </a:rPr>
                <a:t>33%</a:t>
              </a:r>
            </a:p>
            <a:p>
              <a:pPr algn="ctr"/>
              <a:r>
                <a:rPr lang="en-GB" sz="2800" dirty="0">
                  <a:solidFill>
                    <a:srgbClr val="FF0000"/>
                  </a:solidFill>
                  <a:latin typeface="HK Grotesk Light"/>
                </a:rPr>
                <a:t>Going out less often</a:t>
              </a:r>
            </a:p>
          </p:txBody>
        </p:sp>
        <p:pic>
          <p:nvPicPr>
            <p:cNvPr id="23" name="Graphic 22" descr="Downward trend graph with solid fill">
              <a:extLst>
                <a:ext uri="{FF2B5EF4-FFF2-40B4-BE49-F238E27FC236}">
                  <a16:creationId xmlns:a16="http://schemas.microsoft.com/office/drawing/2014/main" id="{8E7E55A9-9A39-D4D3-11FA-9DAAD38C2C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57718" y="1955217"/>
              <a:ext cx="1471927" cy="1471927"/>
            </a:xfrm>
            <a:prstGeom prst="rect">
              <a:avLst/>
            </a:prstGeom>
          </p:spPr>
        </p:pic>
        <p:sp>
          <p:nvSpPr>
            <p:cNvPr id="29" name="TextBox 28">
              <a:extLst>
                <a:ext uri="{FF2B5EF4-FFF2-40B4-BE49-F238E27FC236}">
                  <a16:creationId xmlns:a16="http://schemas.microsoft.com/office/drawing/2014/main" id="{6FE4773E-58A4-2C39-95B8-69B83D1B9C68}"/>
                </a:ext>
              </a:extLst>
            </p:cNvPr>
            <p:cNvSpPr txBox="1"/>
            <p:nvPr/>
          </p:nvSpPr>
          <p:spPr>
            <a:xfrm>
              <a:off x="9700245" y="5673584"/>
              <a:ext cx="1786872" cy="338554"/>
            </a:xfrm>
            <a:prstGeom prst="rect">
              <a:avLst/>
            </a:prstGeom>
            <a:noFill/>
          </p:spPr>
          <p:txBody>
            <a:bodyPr wrap="square" lIns="91440" tIns="45720" rIns="91440" bIns="45720" rtlCol="0" anchor="t">
              <a:spAutoFit/>
            </a:bodyPr>
            <a:lstStyle/>
            <a:p>
              <a:pPr algn="ctr"/>
              <a:r>
                <a:rPr lang="en-GB" sz="1600" dirty="0">
                  <a:solidFill>
                    <a:schemeClr val="accent3"/>
                  </a:solidFill>
                  <a:latin typeface="HK Grotesk Light"/>
                </a:rPr>
                <a:t>=0pp </a:t>
              </a:r>
              <a:r>
                <a:rPr lang="en-GB" sz="1600" dirty="0">
                  <a:solidFill>
                    <a:srgbClr val="FFFFFF">
                      <a:lumMod val="50000"/>
                    </a:srgbClr>
                  </a:solidFill>
                  <a:latin typeface="HK Grotesk Light"/>
                </a:rPr>
                <a:t>vs May</a:t>
              </a:r>
            </a:p>
          </p:txBody>
        </p:sp>
      </p:grpSp>
      <p:sp>
        <p:nvSpPr>
          <p:cNvPr id="35" name="Rectangle 34">
            <a:extLst>
              <a:ext uri="{FF2B5EF4-FFF2-40B4-BE49-F238E27FC236}">
                <a16:creationId xmlns:a16="http://schemas.microsoft.com/office/drawing/2014/main" id="{1DFDD374-0BB3-ED78-8495-7F5E2E54B07D}"/>
              </a:ext>
            </a:extLst>
          </p:cNvPr>
          <p:cNvSpPr/>
          <p:nvPr/>
        </p:nvSpPr>
        <p:spPr>
          <a:xfrm>
            <a:off x="5326359" y="6325128"/>
            <a:ext cx="71475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MAY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SAMPLE: 1003-1000</a:t>
            </a:r>
          </a:p>
        </p:txBody>
      </p:sp>
    </p:spTree>
    <p:extLst>
      <p:ext uri="{BB962C8B-B14F-4D97-AF65-F5344CB8AC3E}">
        <p14:creationId xmlns:p14="http://schemas.microsoft.com/office/powerpoint/2010/main" val="1728851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44CF7F0-4F0C-B63A-93C2-3D348B24881B}"/>
              </a:ext>
            </a:extLst>
          </p:cNvPr>
          <p:cNvSpPr>
            <a:spLocks noGrp="1"/>
          </p:cNvSpPr>
          <p:nvPr>
            <p:ph type="body" sz="quarter" idx="11"/>
          </p:nvPr>
        </p:nvSpPr>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dirty="0">
                <a:ln>
                  <a:noFill/>
                </a:ln>
                <a:solidFill>
                  <a:srgbClr val="414041"/>
                </a:solidFill>
                <a:effectLst/>
                <a:uLnTx/>
                <a:uFillTx/>
                <a:latin typeface="HK Grotesk SemiBold (Headings)"/>
              </a:rPr>
              <a:t>ON WHICH DAY(S) OF THE WEEK HAVE YOU VISITED A BAR, RESTAURANT OR OTHER SIMILAR VENUE OVER THE PAST MONTH?</a:t>
            </a:r>
          </a:p>
        </p:txBody>
      </p:sp>
      <p:pic>
        <p:nvPicPr>
          <p:cNvPr id="6" name="Picture Placeholder 5" descr="People sitting at tables in a restaurant&#10;&#10;Description automatically generated">
            <a:extLst>
              <a:ext uri="{FF2B5EF4-FFF2-40B4-BE49-F238E27FC236}">
                <a16:creationId xmlns:a16="http://schemas.microsoft.com/office/drawing/2014/main" id="{F88E795E-B4FF-7257-59C6-E843E21A536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3594" r="33594"/>
          <a:stretch/>
        </p:blipFill>
        <p:spPr/>
      </p:pic>
      <p:sp>
        <p:nvSpPr>
          <p:cNvPr id="12" name="Rectangle 11">
            <a:extLst>
              <a:ext uri="{FF2B5EF4-FFF2-40B4-BE49-F238E27FC236}">
                <a16:creationId xmlns:a16="http://schemas.microsoft.com/office/drawing/2014/main" id="{8E8B7DF6-DD22-29AE-C38B-C72EDF8C114F}"/>
              </a:ext>
            </a:extLst>
          </p:cNvPr>
          <p:cNvSpPr/>
          <p:nvPr/>
        </p:nvSpPr>
        <p:spPr>
          <a:xfrm>
            <a:off x="5327716" y="6383179"/>
            <a:ext cx="71475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944 - 959</a:t>
            </a:r>
          </a:p>
        </p:txBody>
      </p:sp>
      <p:graphicFrame>
        <p:nvGraphicFramePr>
          <p:cNvPr id="3" name="Chart 2">
            <a:extLst>
              <a:ext uri="{FF2B5EF4-FFF2-40B4-BE49-F238E27FC236}">
                <a16:creationId xmlns:a16="http://schemas.microsoft.com/office/drawing/2014/main" id="{DD0F437C-79A4-3A4A-D8B9-545D230A1B50}"/>
              </a:ext>
            </a:extLst>
          </p:cNvPr>
          <p:cNvGraphicFramePr/>
          <p:nvPr>
            <p:extLst>
              <p:ext uri="{D42A27DB-BD31-4B8C-83A1-F6EECF244321}">
                <p14:modId xmlns:p14="http://schemas.microsoft.com/office/powerpoint/2010/main" val="2420354349"/>
              </p:ext>
            </p:extLst>
          </p:nvPr>
        </p:nvGraphicFramePr>
        <p:xfrm>
          <a:off x="4201104" y="1529043"/>
          <a:ext cx="7701971" cy="418753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
            <a:extLst>
              <a:ext uri="{FF2B5EF4-FFF2-40B4-BE49-F238E27FC236}">
                <a16:creationId xmlns:a16="http://schemas.microsoft.com/office/drawing/2014/main" id="{CCD09C34-41B7-21B8-1508-218F8D270CBE}"/>
              </a:ext>
            </a:extLst>
          </p:cNvPr>
          <p:cNvSpPr txBox="1"/>
          <p:nvPr/>
        </p:nvSpPr>
        <p:spPr>
          <a:xfrm>
            <a:off x="9917173" y="2370401"/>
            <a:ext cx="546994" cy="26121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b="1" dirty="0">
                <a:solidFill>
                  <a:schemeClr val="accent5"/>
                </a:solidFill>
              </a:rPr>
              <a:t>-1pp</a:t>
            </a:r>
          </a:p>
        </p:txBody>
      </p:sp>
      <p:sp>
        <p:nvSpPr>
          <p:cNvPr id="5" name="TextBox 1">
            <a:extLst>
              <a:ext uri="{FF2B5EF4-FFF2-40B4-BE49-F238E27FC236}">
                <a16:creationId xmlns:a16="http://schemas.microsoft.com/office/drawing/2014/main" id="{CCD09C34-41B7-21B8-1508-218F8D270CBE}"/>
              </a:ext>
            </a:extLst>
          </p:cNvPr>
          <p:cNvSpPr txBox="1"/>
          <p:nvPr/>
        </p:nvSpPr>
        <p:spPr>
          <a:xfrm>
            <a:off x="10991061" y="4160347"/>
            <a:ext cx="546994" cy="26121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b="1" dirty="0">
                <a:solidFill>
                  <a:schemeClr val="accent4"/>
                </a:solidFill>
              </a:rPr>
              <a:t>+3pp</a:t>
            </a:r>
          </a:p>
        </p:txBody>
      </p:sp>
    </p:spTree>
    <p:extLst>
      <p:ext uri="{BB962C8B-B14F-4D97-AF65-F5344CB8AC3E}">
        <p14:creationId xmlns:p14="http://schemas.microsoft.com/office/powerpoint/2010/main" val="1408007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44CF7F0-4F0C-B63A-93C2-3D348B24881B}"/>
              </a:ext>
            </a:extLst>
          </p:cNvPr>
          <p:cNvSpPr>
            <a:spLocks noGrp="1"/>
          </p:cNvSpPr>
          <p:nvPr>
            <p:ph type="body" sz="quarter" idx="11"/>
          </p:nvPr>
        </p:nvSpPr>
        <p:spPr>
          <a:xfrm>
            <a:off x="278363" y="425478"/>
            <a:ext cx="7612688" cy="633843"/>
          </a:xfr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dirty="0">
                <a:ln>
                  <a:noFill/>
                </a:ln>
                <a:solidFill>
                  <a:srgbClr val="414041"/>
                </a:solidFill>
                <a:effectLst/>
                <a:uLnTx/>
                <a:uFillTx/>
                <a:latin typeface="HK Grotesk SemiBold (Headings)"/>
              </a:rPr>
              <a:t>HOW OFTEN HAVE YOU VISITED BARS, RESTAURANTS AND OTHER SIMILAR VENUES OVER THE PAST MONTH?</a:t>
            </a:r>
          </a:p>
        </p:txBody>
      </p:sp>
      <p:pic>
        <p:nvPicPr>
          <p:cNvPr id="5" name="Picture Placeholder 4">
            <a:extLst>
              <a:ext uri="{FF2B5EF4-FFF2-40B4-BE49-F238E27FC236}">
                <a16:creationId xmlns:a16="http://schemas.microsoft.com/office/drawing/2014/main" id="{D9BF34DB-5283-7210-A8DC-2ECAF23CDB4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2813" r="32813"/>
          <a:stretch/>
        </p:blipFill>
        <p:spPr/>
      </p:pic>
      <p:sp>
        <p:nvSpPr>
          <p:cNvPr id="12" name="Rectangle 11">
            <a:extLst>
              <a:ext uri="{FF2B5EF4-FFF2-40B4-BE49-F238E27FC236}">
                <a16:creationId xmlns:a16="http://schemas.microsoft.com/office/drawing/2014/main" id="{8E8B7DF6-DD22-29AE-C38B-C72EDF8C114F}"/>
              </a:ext>
            </a:extLst>
          </p:cNvPr>
          <p:cNvSpPr/>
          <p:nvPr/>
        </p:nvSpPr>
        <p:spPr>
          <a:xfrm>
            <a:off x="1245573" y="6403961"/>
            <a:ext cx="71475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944, 959</a:t>
            </a:r>
          </a:p>
        </p:txBody>
      </p:sp>
      <p:graphicFrame>
        <p:nvGraphicFramePr>
          <p:cNvPr id="8" name="Chart 7">
            <a:extLst>
              <a:ext uri="{FF2B5EF4-FFF2-40B4-BE49-F238E27FC236}">
                <a16:creationId xmlns:a16="http://schemas.microsoft.com/office/drawing/2014/main" id="{ADBF73E1-4D34-DC79-D454-60CF2D5AA916}"/>
              </a:ext>
            </a:extLst>
          </p:cNvPr>
          <p:cNvGraphicFramePr/>
          <p:nvPr>
            <p:extLst>
              <p:ext uri="{D42A27DB-BD31-4B8C-83A1-F6EECF244321}">
                <p14:modId xmlns:p14="http://schemas.microsoft.com/office/powerpoint/2010/main" val="1373933866"/>
              </p:ext>
            </p:extLst>
          </p:nvPr>
        </p:nvGraphicFramePr>
        <p:xfrm>
          <a:off x="90528" y="1289441"/>
          <a:ext cx="7478561" cy="457719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902B63A1-3DBE-1C66-4B70-6F5A88AB877C}"/>
              </a:ext>
            </a:extLst>
          </p:cNvPr>
          <p:cNvSpPr txBox="1"/>
          <p:nvPr/>
        </p:nvSpPr>
        <p:spPr>
          <a:xfrm>
            <a:off x="6621833" y="5313862"/>
            <a:ext cx="722743"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200" b="1" dirty="0">
                <a:solidFill>
                  <a:schemeClr val="accent3"/>
                </a:solidFill>
              </a:rPr>
              <a:t>=0pp</a:t>
            </a:r>
          </a:p>
        </p:txBody>
      </p:sp>
      <p:sp>
        <p:nvSpPr>
          <p:cNvPr id="3" name="TextBox 2">
            <a:extLst>
              <a:ext uri="{FF2B5EF4-FFF2-40B4-BE49-F238E27FC236}">
                <a16:creationId xmlns:a16="http://schemas.microsoft.com/office/drawing/2014/main" id="{22CD7253-1070-331F-53E7-E34B36A65829}"/>
              </a:ext>
            </a:extLst>
          </p:cNvPr>
          <p:cNvSpPr txBox="1"/>
          <p:nvPr/>
        </p:nvSpPr>
        <p:spPr>
          <a:xfrm>
            <a:off x="4218157" y="4377545"/>
            <a:ext cx="522181" cy="2879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200" b="1" dirty="0">
                <a:solidFill>
                  <a:schemeClr val="accent5"/>
                </a:solidFill>
              </a:rPr>
              <a:t>-3pp</a:t>
            </a:r>
          </a:p>
        </p:txBody>
      </p:sp>
      <p:sp>
        <p:nvSpPr>
          <p:cNvPr id="6" name="TextBox 5">
            <a:extLst>
              <a:ext uri="{FF2B5EF4-FFF2-40B4-BE49-F238E27FC236}">
                <a16:creationId xmlns:a16="http://schemas.microsoft.com/office/drawing/2014/main" id="{E8EEBC88-650D-1AD6-5C62-1D6E74A4594F}"/>
              </a:ext>
            </a:extLst>
          </p:cNvPr>
          <p:cNvSpPr txBox="1"/>
          <p:nvPr/>
        </p:nvSpPr>
        <p:spPr>
          <a:xfrm>
            <a:off x="2929680" y="3482165"/>
            <a:ext cx="522181" cy="2879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200" b="1" dirty="0">
                <a:solidFill>
                  <a:schemeClr val="accent4"/>
                </a:solidFill>
              </a:rPr>
              <a:t>+3pp</a:t>
            </a:r>
          </a:p>
        </p:txBody>
      </p:sp>
      <p:sp>
        <p:nvSpPr>
          <p:cNvPr id="9" name="TextBox 8">
            <a:extLst>
              <a:ext uri="{FF2B5EF4-FFF2-40B4-BE49-F238E27FC236}">
                <a16:creationId xmlns:a16="http://schemas.microsoft.com/office/drawing/2014/main" id="{53E6FC46-5610-F2DF-2BF4-0A0E8305E187}"/>
              </a:ext>
            </a:extLst>
          </p:cNvPr>
          <p:cNvSpPr txBox="1"/>
          <p:nvPr/>
        </p:nvSpPr>
        <p:spPr>
          <a:xfrm>
            <a:off x="2250152" y="2603207"/>
            <a:ext cx="522181" cy="2879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200" b="1" dirty="0">
                <a:solidFill>
                  <a:schemeClr val="accent3"/>
                </a:solidFill>
              </a:rPr>
              <a:t>=0pp</a:t>
            </a:r>
          </a:p>
        </p:txBody>
      </p:sp>
    </p:spTree>
    <p:extLst>
      <p:ext uri="{BB962C8B-B14F-4D97-AF65-F5344CB8AC3E}">
        <p14:creationId xmlns:p14="http://schemas.microsoft.com/office/powerpoint/2010/main" val="2357743881"/>
      </p:ext>
    </p:extLst>
  </p:cSld>
  <p:clrMapOvr>
    <a:masterClrMapping/>
  </p:clrMapOvr>
</p:sld>
</file>

<file path=ppt/theme/theme1.xml><?xml version="1.0" encoding="utf-8"?>
<a:theme xmlns:a="http://schemas.openxmlformats.org/drawingml/2006/main" name="CGA by NIQ July 23">
  <a:themeElements>
    <a:clrScheme name="CGA by NIQ 2023">
      <a:dk1>
        <a:srgbClr val="414041"/>
      </a:dk1>
      <a:lt1>
        <a:srgbClr val="FFFFFF"/>
      </a:lt1>
      <a:dk2>
        <a:srgbClr val="180E54"/>
      </a:dk2>
      <a:lt2>
        <a:srgbClr val="EE5E99"/>
      </a:lt2>
      <a:accent1>
        <a:srgbClr val="5280C1"/>
      </a:accent1>
      <a:accent2>
        <a:srgbClr val="F15F24"/>
      </a:accent2>
      <a:accent3>
        <a:srgbClr val="FBAA1A"/>
      </a:accent3>
      <a:accent4>
        <a:srgbClr val="59A946"/>
      </a:accent4>
      <a:accent5>
        <a:srgbClr val="E41A4D"/>
      </a:accent5>
      <a:accent6>
        <a:srgbClr val="414041"/>
      </a:accent6>
      <a:hlink>
        <a:srgbClr val="EE5E99"/>
      </a:hlink>
      <a:folHlink>
        <a:srgbClr val="FBAA1A"/>
      </a:folHlink>
    </a:clrScheme>
    <a:fontScheme name="CGA by NIQ">
      <a:majorFont>
        <a:latin typeface="HK Grotesk SemiBold"/>
        <a:ea typeface=""/>
        <a:cs typeface=""/>
      </a:majorFont>
      <a:minorFont>
        <a:latin typeface="HK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A by NIQ July 23" id="{F9356F6E-7F57-4210-8E45-DE81C45AF385}" vid="{8CC85F01-1879-4380-A56F-896C53997D3E}"/>
    </a:ext>
  </a:extLst>
</a:theme>
</file>

<file path=ppt/theme/theme2.xml><?xml version="1.0" encoding="utf-8"?>
<a:theme xmlns:a="http://schemas.openxmlformats.org/drawingml/2006/main" name="1_CGA by NIQ July 23">
  <a:themeElements>
    <a:clrScheme name="CGA by NIQ June 2023">
      <a:dk1>
        <a:srgbClr val="414041"/>
      </a:dk1>
      <a:lt1>
        <a:srgbClr val="FFFFFF"/>
      </a:lt1>
      <a:dk2>
        <a:srgbClr val="180E54"/>
      </a:dk2>
      <a:lt2>
        <a:srgbClr val="EE5E99"/>
      </a:lt2>
      <a:accent1>
        <a:srgbClr val="5280C1"/>
      </a:accent1>
      <a:accent2>
        <a:srgbClr val="F15F24"/>
      </a:accent2>
      <a:accent3>
        <a:srgbClr val="FBAA1A"/>
      </a:accent3>
      <a:accent4>
        <a:srgbClr val="59A946"/>
      </a:accent4>
      <a:accent5>
        <a:srgbClr val="E41A4D"/>
      </a:accent5>
      <a:accent6>
        <a:srgbClr val="414041"/>
      </a:accent6>
      <a:hlink>
        <a:srgbClr val="EE5E99"/>
      </a:hlink>
      <a:folHlink>
        <a:srgbClr val="FBAA1A"/>
      </a:folHlink>
    </a:clrScheme>
    <a:fontScheme name="CGA by NIQ">
      <a:majorFont>
        <a:latin typeface="HK Grotesk SemiBold"/>
        <a:ea typeface=""/>
        <a:cs typeface=""/>
      </a:majorFont>
      <a:minorFont>
        <a:latin typeface="HK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A by NIQ July 23" id="{F9356F6E-7F57-4210-8E45-DE81C45AF385}" vid="{8CC85F01-1879-4380-A56F-896C53997D3E}"/>
    </a:ext>
  </a:extLst>
</a:theme>
</file>

<file path=ppt/theme/theme3.xml><?xml version="1.0" encoding="utf-8"?>
<a:theme xmlns:a="http://schemas.openxmlformats.org/drawingml/2006/main" name="UPDATE CGA by NIQ theme">
  <a:themeElements>
    <a:clrScheme name="New NIQ theme">
      <a:dk1>
        <a:srgbClr val="414041"/>
      </a:dk1>
      <a:lt1>
        <a:srgbClr val="FFFFFF"/>
      </a:lt1>
      <a:dk2>
        <a:srgbClr val="180E54"/>
      </a:dk2>
      <a:lt2>
        <a:srgbClr val="EE5E99"/>
      </a:lt2>
      <a:accent1>
        <a:srgbClr val="5280C1"/>
      </a:accent1>
      <a:accent2>
        <a:srgbClr val="F15F24"/>
      </a:accent2>
      <a:accent3>
        <a:srgbClr val="FBAA1A"/>
      </a:accent3>
      <a:accent4>
        <a:srgbClr val="59A946"/>
      </a:accent4>
      <a:accent5>
        <a:srgbClr val="E41A4D"/>
      </a:accent5>
      <a:accent6>
        <a:srgbClr val="414041"/>
      </a:accent6>
      <a:hlink>
        <a:srgbClr val="EE5E99"/>
      </a:hlink>
      <a:folHlink>
        <a:srgbClr val="FBAA1A"/>
      </a:folHlink>
    </a:clrScheme>
    <a:fontScheme name="CGA by NIQ">
      <a:majorFont>
        <a:latin typeface="HK Grotesk SemiBold"/>
        <a:ea typeface=""/>
        <a:cs typeface=""/>
      </a:majorFont>
      <a:minorFont>
        <a:latin typeface="HK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 CGA by NIQ theme" id="{11AA9CC4-2D7C-46B2-A449-980819C42B2E}" vid="{0F54B188-699A-48C7-9DC7-6F31D6BB4B5E}"/>
    </a:ext>
  </a:extLst>
</a:theme>
</file>

<file path=ppt/theme/theme4.xml><?xml version="1.0" encoding="utf-8"?>
<a:theme xmlns:a="http://schemas.openxmlformats.org/drawingml/2006/main" name="NIQ">
  <a:themeElements>
    <a:clrScheme name="CGA by NIQ June 2023">
      <a:dk1>
        <a:srgbClr val="414041"/>
      </a:dk1>
      <a:lt1>
        <a:srgbClr val="FFFFFF"/>
      </a:lt1>
      <a:dk2>
        <a:srgbClr val="180E54"/>
      </a:dk2>
      <a:lt2>
        <a:srgbClr val="EE5E99"/>
      </a:lt2>
      <a:accent1>
        <a:srgbClr val="5280C1"/>
      </a:accent1>
      <a:accent2>
        <a:srgbClr val="F15F24"/>
      </a:accent2>
      <a:accent3>
        <a:srgbClr val="FBAA1A"/>
      </a:accent3>
      <a:accent4>
        <a:srgbClr val="59A946"/>
      </a:accent4>
      <a:accent5>
        <a:srgbClr val="E41A4D"/>
      </a:accent5>
      <a:accent6>
        <a:srgbClr val="414041"/>
      </a:accent6>
      <a:hlink>
        <a:srgbClr val="EE5E99"/>
      </a:hlink>
      <a:folHlink>
        <a:srgbClr val="FBAA1A"/>
      </a:folHlink>
    </a:clrScheme>
    <a:fontScheme name="CGA by NIQ">
      <a:majorFont>
        <a:latin typeface="HK Grotesk SemiBold"/>
        <a:ea typeface=""/>
        <a:cs typeface=""/>
      </a:majorFont>
      <a:minorFont>
        <a:latin typeface="HK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Q" id="{BDB182C6-2325-41C2-B96A-8EDF8CFA33A7}" vid="{D0EF44EC-6FA4-47FD-A9FE-705F331A3E84}"/>
    </a:ext>
  </a:extLst>
</a:theme>
</file>

<file path=ppt/theme/theme5.xml><?xml version="1.0" encoding="utf-8"?>
<a:theme xmlns:a="http://schemas.openxmlformats.org/drawingml/2006/main" name="CGA23">
  <a:themeElements>
    <a:clrScheme name="New NIQ theme">
      <a:dk1>
        <a:srgbClr val="414041"/>
      </a:dk1>
      <a:lt1>
        <a:srgbClr val="FFFFFF"/>
      </a:lt1>
      <a:dk2>
        <a:srgbClr val="180E54"/>
      </a:dk2>
      <a:lt2>
        <a:srgbClr val="EE5E99"/>
      </a:lt2>
      <a:accent1>
        <a:srgbClr val="5280C1"/>
      </a:accent1>
      <a:accent2>
        <a:srgbClr val="F15F24"/>
      </a:accent2>
      <a:accent3>
        <a:srgbClr val="FBAA1A"/>
      </a:accent3>
      <a:accent4>
        <a:srgbClr val="59A946"/>
      </a:accent4>
      <a:accent5>
        <a:srgbClr val="E41A4D"/>
      </a:accent5>
      <a:accent6>
        <a:srgbClr val="414041"/>
      </a:accent6>
      <a:hlink>
        <a:srgbClr val="EE5E99"/>
      </a:hlink>
      <a:folHlink>
        <a:srgbClr val="FBAA1A"/>
      </a:folHlink>
    </a:clrScheme>
    <a:fontScheme name="CGA by NIQ">
      <a:majorFont>
        <a:latin typeface="HK Grotesk SemiBold"/>
        <a:ea typeface=""/>
        <a:cs typeface=""/>
      </a:majorFont>
      <a:minorFont>
        <a:latin typeface="HK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A23" id="{148476B2-B6CA-4843-B728-0AAAE708D5D8}" vid="{92BA59DE-0B62-4DF8-A4C0-57A833D639D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GA Rebrand 2021">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GA REBRAND">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GA REBRAND">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GA REBRAND">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GA Rebrand 2021">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GA Rebrand 2021">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GA Rebrand 2021">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GA Rebrand 2021">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CGA Rebrand 2021">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575</TotalTime>
  <Words>2767</Words>
  <Application>Microsoft Office PowerPoint</Application>
  <PresentationFormat>Widescreen</PresentationFormat>
  <Paragraphs>397</Paragraphs>
  <Slides>40</Slides>
  <Notes>19</Notes>
  <HiddenSlides>0</HiddenSlides>
  <MMClips>0</MMClips>
  <ScaleCrop>false</ScaleCrop>
  <HeadingPairs>
    <vt:vector size="4" baseType="variant">
      <vt:variant>
        <vt:lpstr>Theme</vt:lpstr>
      </vt:variant>
      <vt:variant>
        <vt:i4>5</vt:i4>
      </vt:variant>
      <vt:variant>
        <vt:lpstr>Slide Titles</vt:lpstr>
      </vt:variant>
      <vt:variant>
        <vt:i4>40</vt:i4>
      </vt:variant>
    </vt:vector>
  </HeadingPairs>
  <TitlesOfParts>
    <vt:vector size="45" baseType="lpstr">
      <vt:lpstr>CGA by NIQ July 23</vt:lpstr>
      <vt:lpstr>1_CGA by NIQ July 23</vt:lpstr>
      <vt:lpstr>UPDATE CGA by NIQ theme</vt:lpstr>
      <vt:lpstr>NIQ</vt:lpstr>
      <vt:lpstr>CGA23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Clemente Jara</dc:creator>
  <cp:lastModifiedBy>Miriam Stirnimann</cp:lastModifiedBy>
  <cp:revision>3</cp:revision>
  <dcterms:created xsi:type="dcterms:W3CDTF">2024-01-29T09:58:36Z</dcterms:created>
  <dcterms:modified xsi:type="dcterms:W3CDTF">2024-08-05T10:25:04Z</dcterms:modified>
</cp:coreProperties>
</file>