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5" r:id="rId4"/>
    <p:sldMasterId id="2147484129" r:id="rId5"/>
    <p:sldMasterId id="2147484131" r:id="rId6"/>
    <p:sldMasterId id="2147484133" r:id="rId7"/>
  </p:sldMasterIdLst>
  <p:notesMasterIdLst>
    <p:notesMasterId r:id="rId9"/>
  </p:notesMasterIdLst>
  <p:handoutMasterIdLst>
    <p:handoutMasterId r:id="rId10"/>
  </p:handoutMasterIdLst>
  <p:sldIdLst>
    <p:sldId id="261" r:id="rId8"/>
  </p:sldIdLst>
  <p:sldSz cx="7556500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1BE918-FCA0-33CF-6DAE-0B8D465A9606}" name="Abby Jones" initials="AJ" userId="S::abby.jones@nielseniq.com::ccc1208b-2533-432d-86ea-9b5b8fb130df" providerId="AD"/>
  <p188:author id="{B8475785-34A1-0F5E-28F6-97269709E8B3}" name="Allie Lawton" initials="AL" userId="S::Allie.Lawton@nielseniq.com::c8ca1597-1ecb-44e3-947a-c8449ea9eb3f" providerId="AD"/>
  <p188:author id="{77DA708C-6A3C-9071-1979-B0423FD0BE32}" name="Yusaku Yamagata" initials="YY" userId="S::Yusaku.Yamagata@nielseniq.com::6a01c36c-fc38-417d-89e1-363ea4e9a780" providerId="AD"/>
  <p188:author id="{2B992992-BBFE-70FC-B326-71946375EADE}" name="Makoto Sasai" initials="MS" userId="S::Makoto.Sasai@nielseniq.com::6dd08643-b2dd-4d2c-9d8b-aee3c0f3a81a" providerId="AD"/>
  <p188:author id="{1904C196-05AC-7EF0-3386-B880DB9F7292}" name="Sasai, Makoto (GfK)" initials="SM(" userId="S-1-5-21-1328376081-1279679187-339368940-1081327" providerId="AD"/>
  <p188:author id="{59DA9AB8-0E1D-7EED-1DB6-274A39B7AB53}" name="Andrew Oberright" initials="AO" userId="S::andrew.oberright@nielseniq.com::6d811c6b-c129-4426-9919-41bc848816cd" providerId="AD"/>
  <p188:author id="{864E68B9-ACAA-55E3-022D-B08035F58E01}" name="Adam Solarz" initials="AS" userId="S::adam.solarz@nielsen.com::351d155d-9875-4c05-9fcd-858b4be631f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F53"/>
    <a:srgbClr val="FFFFFF"/>
    <a:srgbClr val="555555"/>
    <a:srgbClr val="606467"/>
    <a:srgbClr val="135466"/>
    <a:srgbClr val="2392B2"/>
    <a:srgbClr val="1C738C"/>
    <a:srgbClr val="2AB2D9"/>
    <a:srgbClr val="08252D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B1654-32FD-4948-B81D-D483D60BA58A}" v="154" dt="2024-08-20T06:47:38.715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9" autoAdjust="0"/>
    <p:restoredTop sz="94673"/>
  </p:normalViewPr>
  <p:slideViewPr>
    <p:cSldViewPr snapToGrid="0">
      <p:cViewPr>
        <p:scale>
          <a:sx n="84" d="100"/>
          <a:sy n="84" d="100"/>
        </p:scale>
        <p:origin x="1436" y="-3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A94AC0-8858-5437-1078-14121E39A5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0E97F-62BB-FC0C-CA8E-1A17D1B787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06326-259A-7F4D-A58C-3D5B31D6E21A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1CC75-8D10-7E44-9591-7C261433C2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8F368-B611-D654-2693-D0CDF6859F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EBAAA-1137-AD4C-9527-675EA934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2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C6255-926A-1048-8722-5DF134D00F6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E7296-944A-A144-A442-6F64D883B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0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E7296-944A-A144-A442-6F64D883BE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mitsuko.hirakawa@gfk.com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mailto:mitsuko.hirakawa@gfk.com" TargetMode="External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BA2D46-B6A2-58CD-CF5B-4DCEB50E0EAE}"/>
              </a:ext>
            </a:extLst>
          </p:cNvPr>
          <p:cNvSpPr/>
          <p:nvPr userDrawn="1"/>
        </p:nvSpPr>
        <p:spPr bwMode="gray">
          <a:xfrm>
            <a:off x="359307" y="503334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352" tIns="18176" rIns="36352" bIns="181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1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636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Arial" pitchFamily="34" charset="0"/>
            </a:endParaRP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2E5065D4-2A08-4DA1-9FD0-0DD1BABD60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7" y="737394"/>
            <a:ext cx="1408955" cy="511727"/>
          </a:xfrm>
          <a:prstGeom prst="rect">
            <a:avLst/>
          </a:prstGeom>
        </p:spPr>
      </p:pic>
      <p:sp>
        <p:nvSpPr>
          <p:cNvPr id="4" name="Rectangle 12">
            <a:extLst>
              <a:ext uri="{FF2B5EF4-FFF2-40B4-BE49-F238E27FC236}">
                <a16:creationId xmlns:a16="http://schemas.microsoft.com/office/drawing/2014/main" id="{82962649-E419-ACA8-00EE-792070BD05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480" y="9416265"/>
            <a:ext cx="6837127" cy="6637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D9D0D5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本リリースに関するお問い合わせ先　</a:t>
            </a: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	　  　　       　　　　　　　　　　　　　                　　　　　                  </a:t>
            </a:r>
            <a:r>
              <a:rPr kumimoji="0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GfK/NIQ Japan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Marketing &amp; Communications 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平川　己津子</a:t>
            </a:r>
            <a:endParaRPr kumimoji="0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Email: </a:t>
            </a:r>
            <a:r>
              <a:rPr kumimoji="0" lang="en-US" altLang="ja-JP" sz="900" b="0" i="0" u="sng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hlinkClick r:id="rId3"/>
              </a:rPr>
              <a:t>mitsuko.hirakawa@nielseniq.com</a:t>
            </a:r>
            <a:endParaRPr kumimoji="0" lang="en-US" altLang="ja-JP" sz="90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08EBA1-DE93-DC21-4B1B-0EDAA3B39FFB}"/>
              </a:ext>
            </a:extLst>
          </p:cNvPr>
          <p:cNvSpPr txBox="1"/>
          <p:nvPr userDrawn="1"/>
        </p:nvSpPr>
        <p:spPr>
          <a:xfrm>
            <a:off x="593045" y="755724"/>
            <a:ext cx="6369324" cy="16011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Lato Light" panose="020F0502020204030203" pitchFamily="34" charset="0"/>
              </a:rPr>
              <a:t>Press Release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02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49">
          <p15:clr>
            <a:srgbClr val="FBAE40"/>
          </p15:clr>
        </p15:guide>
        <p15:guide id="2" pos="147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BA2D46-B6A2-58CD-CF5B-4DCEB50E0EAE}"/>
              </a:ext>
            </a:extLst>
          </p:cNvPr>
          <p:cNvSpPr/>
          <p:nvPr userDrawn="1"/>
        </p:nvSpPr>
        <p:spPr bwMode="gray">
          <a:xfrm>
            <a:off x="359307" y="503334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352" tIns="18176" rIns="36352" bIns="181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119"/>
              </a:spcBef>
            </a:pPr>
            <a:endParaRPr kumimoji="1" lang="ja-JP" altLang="en-US" sz="636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2E5065D4-2A08-4DA1-9FD0-0DD1BABD60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7" y="737394"/>
            <a:ext cx="1408955" cy="51172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08EBA1-DE93-DC21-4B1B-0EDAA3B39FFB}"/>
              </a:ext>
            </a:extLst>
          </p:cNvPr>
          <p:cNvSpPr txBox="1"/>
          <p:nvPr userDrawn="1"/>
        </p:nvSpPr>
        <p:spPr>
          <a:xfrm>
            <a:off x="593045" y="755724"/>
            <a:ext cx="6369324" cy="16011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r">
              <a:defRPr/>
            </a:pPr>
            <a:r>
              <a:rPr lang="en-US" altLang="ja-JP" sz="900" b="1" kern="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Lato Light" panose="020F0502020204030203" pitchFamily="34" charset="0"/>
              </a:rPr>
              <a:t>Press Release</a:t>
            </a:r>
            <a:endParaRPr lang="ja-JP" altLang="en-US" sz="900" b="1" kern="0" baseline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Lato Light" panose="020F0502020204030203" pitchFamily="34" charset="0"/>
            </a:endParaRPr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9DE2C2E0-14C7-0641-D4E8-CBB05330F39F}"/>
              </a:ext>
            </a:extLst>
          </p:cNvPr>
          <p:cNvSpPr txBox="1"/>
          <p:nvPr userDrawn="1"/>
        </p:nvSpPr>
        <p:spPr>
          <a:xfrm>
            <a:off x="483024" y="9810491"/>
            <a:ext cx="942407" cy="18041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5000"/>
              </a:lnSpc>
              <a:buClr>
                <a:srgbClr val="E55A00"/>
              </a:buClr>
              <a:buFont typeface="Wingdings" panose="05000000000000000000" pitchFamily="2" charset="2"/>
              <a:buNone/>
            </a:pPr>
            <a:r>
              <a:rPr lang="en-US" sz="1050" dirty="0">
                <a:solidFill>
                  <a:srgbClr val="41454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GfK/NIQ 2024</a:t>
            </a:r>
          </a:p>
        </p:txBody>
      </p:sp>
    </p:spTree>
    <p:extLst>
      <p:ext uri="{BB962C8B-B14F-4D97-AF65-F5344CB8AC3E}">
        <p14:creationId xmlns:p14="http://schemas.microsoft.com/office/powerpoint/2010/main" val="1285877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49">
          <p15:clr>
            <a:srgbClr val="FBAE40"/>
          </p15:clr>
        </p15:guide>
        <p15:guide id="2" pos="147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BA2D46-B6A2-58CD-CF5B-4DCEB50E0EAE}"/>
              </a:ext>
            </a:extLst>
          </p:cNvPr>
          <p:cNvSpPr/>
          <p:nvPr userDrawn="1"/>
        </p:nvSpPr>
        <p:spPr bwMode="gray">
          <a:xfrm>
            <a:off x="359307" y="503334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352" tIns="18176" rIns="36352" bIns="181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119"/>
              </a:spcBef>
            </a:pPr>
            <a:endParaRPr kumimoji="1" lang="ja-JP" altLang="en-US" sz="636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6" name="copyright">
            <a:extLst>
              <a:ext uri="{FF2B5EF4-FFF2-40B4-BE49-F238E27FC236}">
                <a16:creationId xmlns:a16="http://schemas.microsoft.com/office/drawing/2014/main" id="{9DE2C2E0-14C7-0641-D4E8-CBB05330F39F}"/>
              </a:ext>
            </a:extLst>
          </p:cNvPr>
          <p:cNvSpPr txBox="1"/>
          <p:nvPr userDrawn="1"/>
        </p:nvSpPr>
        <p:spPr>
          <a:xfrm>
            <a:off x="483024" y="9810491"/>
            <a:ext cx="942407" cy="18041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5000"/>
              </a:lnSpc>
              <a:buClr>
                <a:srgbClr val="E55A00"/>
              </a:buClr>
              <a:buFont typeface="Wingdings" panose="05000000000000000000" pitchFamily="2" charset="2"/>
              <a:buNone/>
            </a:pPr>
            <a:r>
              <a:rPr lang="en-US" sz="1050" dirty="0">
                <a:solidFill>
                  <a:srgbClr val="41454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GfK/NIQ 2024</a:t>
            </a:r>
          </a:p>
        </p:txBody>
      </p:sp>
    </p:spTree>
    <p:extLst>
      <p:ext uri="{BB962C8B-B14F-4D97-AF65-F5344CB8AC3E}">
        <p14:creationId xmlns:p14="http://schemas.microsoft.com/office/powerpoint/2010/main" val="1060202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49">
          <p15:clr>
            <a:srgbClr val="FBAE40"/>
          </p15:clr>
        </p15:guide>
        <p15:guide id="2" pos="147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BA2D46-B6A2-58CD-CF5B-4DCEB50E0EAE}"/>
              </a:ext>
            </a:extLst>
          </p:cNvPr>
          <p:cNvSpPr/>
          <p:nvPr userDrawn="1"/>
        </p:nvSpPr>
        <p:spPr bwMode="gray">
          <a:xfrm>
            <a:off x="359307" y="503334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352" tIns="18176" rIns="36352" bIns="181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119"/>
              </a:spcBef>
            </a:pPr>
            <a:endParaRPr kumimoji="1" lang="ja-JP" altLang="en-US" sz="636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50E78C8-7492-0EC8-1298-CF350B25DD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480" y="9416265"/>
            <a:ext cx="6837127" cy="6637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D9D0D5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本リリースに関するお問い合わせ先　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	　  　　       　　　　　　　　　　　　　                    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GfK/NIQ Japan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Marketing &amp; Communications 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平川　己津子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Email: </a:t>
            </a:r>
            <a:r>
              <a:rPr kumimoji="0" lang="en-US" altLang="ja-JP" sz="1000" b="0" i="0" u="sng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hlinkClick r:id="rId2"/>
              </a:rPr>
              <a:t>mitsuko.hirakawa@nielseniq.com</a:t>
            </a:r>
            <a:endParaRPr kumimoji="0" lang="en-US" altLang="ja-JP" sz="100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r"/>
            <a:endParaRPr lang="en-US" altLang="ja-JP" sz="1050" u="sng" baseline="0" dirty="0">
              <a:solidFill>
                <a:schemeClr val="tx1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7841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49">
          <p15:clr>
            <a:srgbClr val="FBAE40"/>
          </p15:clr>
        </p15:guide>
        <p15:guide id="2" pos="147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itsuko.hirakawa@gfk.com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hyperlink" Target="mailto:mitsuko.hirakawa@gfk.com" TargetMode="Externa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B2EB8570-F1A9-7F49-950A-28B290F2B7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7" y="737394"/>
            <a:ext cx="1408955" cy="51172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9D7F4-B352-CF82-F43D-A9E1D8A9A1C3}"/>
              </a:ext>
            </a:extLst>
          </p:cNvPr>
          <p:cNvSpPr/>
          <p:nvPr userDrawn="1"/>
        </p:nvSpPr>
        <p:spPr bwMode="gray">
          <a:xfrm>
            <a:off x="359306" y="503333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99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Arial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CC5E5E08-34C8-4DC1-CFE2-F986F6A696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480" y="9416265"/>
            <a:ext cx="6837127" cy="6637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D9D0D5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本リリースに関するお問い合わせ先　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	　  　　       　　　　　　　　　　　　　                    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GfK/NIQ Japan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Marketing &amp; Communications 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平川　己津子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Email: </a:t>
            </a:r>
            <a:r>
              <a:rPr kumimoji="0" lang="en-US" altLang="ja-JP" sz="1000" b="0" i="0" u="sng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hlinkClick r:id="rId4"/>
              </a:rPr>
              <a:t>mitsuko.hirakawa@nielseniq.com</a:t>
            </a:r>
            <a:endParaRPr kumimoji="0" lang="en-US" altLang="ja-JP" sz="100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Arial" panose="020B060402020202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B9FCCC-FB51-C8C1-49CF-E3A01CBA1F59}"/>
              </a:ext>
            </a:extLst>
          </p:cNvPr>
          <p:cNvSpPr txBox="1"/>
          <p:nvPr userDrawn="1"/>
        </p:nvSpPr>
        <p:spPr>
          <a:xfrm>
            <a:off x="593045" y="755724"/>
            <a:ext cx="6369324" cy="16011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Lato Light" panose="020F0502020204030203" pitchFamily="34" charset="0"/>
              </a:rPr>
              <a:t>Press Release</a:t>
            </a:r>
            <a:endParaRPr kumimoji="0" lang="ja-JP" altLang="en-US" sz="900" b="1" i="0" u="none" strike="noStrike" kern="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</p:sldLayoutIdLst>
  <p:hf hdr="0" ftr="0" dt="0"/>
  <p:txStyles>
    <p:titleStyle>
      <a:lvl1pPr algn="l" defTabSz="566745" rtl="0" eaLnBrk="1" latinLnBrk="0" hangingPunct="1">
        <a:lnSpc>
          <a:spcPct val="100000"/>
        </a:lnSpc>
        <a:spcBef>
          <a:spcPct val="0"/>
        </a:spcBef>
        <a:buNone/>
        <a:defRPr sz="124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SzPct val="100000"/>
        <a:buFont typeface="System Font Regular"/>
        <a:buChar char="-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B2EB8570-F1A9-7F49-950A-28B290F2B7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97" y="737394"/>
            <a:ext cx="1408955" cy="511727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9D7F4-B352-CF82-F43D-A9E1D8A9A1C3}"/>
              </a:ext>
            </a:extLst>
          </p:cNvPr>
          <p:cNvSpPr/>
          <p:nvPr userDrawn="1"/>
        </p:nvSpPr>
        <p:spPr bwMode="gray">
          <a:xfrm>
            <a:off x="359306" y="503333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300"/>
              </a:spcBef>
            </a:pPr>
            <a:endParaRPr kumimoji="1" lang="ja-JP" altLang="en-US" sz="1599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B9FCCC-FB51-C8C1-49CF-E3A01CBA1F59}"/>
              </a:ext>
            </a:extLst>
          </p:cNvPr>
          <p:cNvSpPr txBox="1"/>
          <p:nvPr userDrawn="1"/>
        </p:nvSpPr>
        <p:spPr>
          <a:xfrm>
            <a:off x="593045" y="755724"/>
            <a:ext cx="6369324" cy="16011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algn="r">
              <a:defRPr/>
            </a:pPr>
            <a:r>
              <a:rPr lang="en-US" altLang="ja-JP" sz="900" b="1" kern="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Lato Light" panose="020F0502020204030203" pitchFamily="34" charset="0"/>
              </a:rPr>
              <a:t>Press Release</a:t>
            </a:r>
            <a:endParaRPr lang="ja-JP" altLang="en-US" sz="900" b="1" kern="0" baseline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Lato Light" panose="020F0502020204030203" pitchFamily="34" charset="0"/>
            </a:endParaRPr>
          </a:p>
        </p:txBody>
      </p:sp>
      <p:sp>
        <p:nvSpPr>
          <p:cNvPr id="2" name="copyright">
            <a:extLst>
              <a:ext uri="{FF2B5EF4-FFF2-40B4-BE49-F238E27FC236}">
                <a16:creationId xmlns:a16="http://schemas.microsoft.com/office/drawing/2014/main" id="{11A56C75-04D0-C845-6601-1EB45F7CC702}"/>
              </a:ext>
            </a:extLst>
          </p:cNvPr>
          <p:cNvSpPr txBox="1"/>
          <p:nvPr userDrawn="1"/>
        </p:nvSpPr>
        <p:spPr>
          <a:xfrm>
            <a:off x="483024" y="9810491"/>
            <a:ext cx="942407" cy="18041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5000"/>
              </a:lnSpc>
              <a:buClr>
                <a:srgbClr val="E55A00"/>
              </a:buClr>
              <a:buFont typeface="Wingdings" panose="05000000000000000000" pitchFamily="2" charset="2"/>
              <a:buNone/>
            </a:pPr>
            <a:r>
              <a:rPr lang="en-US" sz="1050" dirty="0">
                <a:solidFill>
                  <a:srgbClr val="41454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GfK/NIQ 2024</a:t>
            </a:r>
          </a:p>
        </p:txBody>
      </p:sp>
    </p:spTree>
    <p:extLst>
      <p:ext uri="{BB962C8B-B14F-4D97-AF65-F5344CB8AC3E}">
        <p14:creationId xmlns:p14="http://schemas.microsoft.com/office/powerpoint/2010/main" val="322723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</p:sldLayoutIdLst>
  <p:hf hdr="0" ftr="0" dt="0"/>
  <p:txStyles>
    <p:titleStyle>
      <a:lvl1pPr algn="l" defTabSz="566745" rtl="0" eaLnBrk="1" latinLnBrk="0" hangingPunct="1">
        <a:lnSpc>
          <a:spcPct val="100000"/>
        </a:lnSpc>
        <a:spcBef>
          <a:spcPct val="0"/>
        </a:spcBef>
        <a:buNone/>
        <a:defRPr sz="124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SzPct val="100000"/>
        <a:buFont typeface="System Font Regular"/>
        <a:buChar char="-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9D7F4-B352-CF82-F43D-A9E1D8A9A1C3}"/>
              </a:ext>
            </a:extLst>
          </p:cNvPr>
          <p:cNvSpPr/>
          <p:nvPr userDrawn="1"/>
        </p:nvSpPr>
        <p:spPr bwMode="gray">
          <a:xfrm>
            <a:off x="359306" y="503333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300"/>
              </a:spcBef>
            </a:pPr>
            <a:endParaRPr kumimoji="1" lang="ja-JP" altLang="en-US" sz="1599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2" name="copyright">
            <a:extLst>
              <a:ext uri="{FF2B5EF4-FFF2-40B4-BE49-F238E27FC236}">
                <a16:creationId xmlns:a16="http://schemas.microsoft.com/office/drawing/2014/main" id="{11A56C75-04D0-C845-6601-1EB45F7CC702}"/>
              </a:ext>
            </a:extLst>
          </p:cNvPr>
          <p:cNvSpPr txBox="1"/>
          <p:nvPr userDrawn="1"/>
        </p:nvSpPr>
        <p:spPr>
          <a:xfrm>
            <a:off x="483024" y="9810491"/>
            <a:ext cx="942407" cy="180418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5000"/>
              </a:lnSpc>
              <a:buClr>
                <a:srgbClr val="E55A00"/>
              </a:buClr>
              <a:buFont typeface="Wingdings" panose="05000000000000000000" pitchFamily="2" charset="2"/>
              <a:buNone/>
            </a:pPr>
            <a:r>
              <a:rPr lang="en-US" sz="1050" dirty="0">
                <a:solidFill>
                  <a:srgbClr val="41454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© GfK/NIQ 2024</a:t>
            </a:r>
          </a:p>
        </p:txBody>
      </p:sp>
    </p:spTree>
    <p:extLst>
      <p:ext uri="{BB962C8B-B14F-4D97-AF65-F5344CB8AC3E}">
        <p14:creationId xmlns:p14="http://schemas.microsoft.com/office/powerpoint/2010/main" val="114506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</p:sldLayoutIdLst>
  <p:hf hdr="0" ftr="0" dt="0"/>
  <p:txStyles>
    <p:titleStyle>
      <a:lvl1pPr algn="l" defTabSz="566745" rtl="0" eaLnBrk="1" latinLnBrk="0" hangingPunct="1">
        <a:lnSpc>
          <a:spcPct val="100000"/>
        </a:lnSpc>
        <a:spcBef>
          <a:spcPct val="0"/>
        </a:spcBef>
        <a:buNone/>
        <a:defRPr sz="124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SzPct val="100000"/>
        <a:buFont typeface="System Font Regular"/>
        <a:buChar char="-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C9D7F4-B352-CF82-F43D-A9E1D8A9A1C3}"/>
              </a:ext>
            </a:extLst>
          </p:cNvPr>
          <p:cNvSpPr/>
          <p:nvPr userDrawn="1"/>
        </p:nvSpPr>
        <p:spPr bwMode="gray">
          <a:xfrm>
            <a:off x="359306" y="503333"/>
            <a:ext cx="6837887" cy="9540000"/>
          </a:xfrm>
          <a:prstGeom prst="rect">
            <a:avLst/>
          </a:prstGeom>
          <a:noFill/>
          <a:ln w="9525">
            <a:solidFill>
              <a:srgbClr val="D9D0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r">
              <a:spcBef>
                <a:spcPts val="300"/>
              </a:spcBef>
            </a:pPr>
            <a:endParaRPr kumimoji="1" lang="ja-JP" altLang="en-US" sz="1599" baseline="0" dirty="0">
              <a:solidFill>
                <a:schemeClr val="tx1"/>
              </a:solidFill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F07E34B0-EE41-79A6-D567-B854CDDE3B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0480" y="9416265"/>
            <a:ext cx="6837127" cy="6637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D9D0D5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algn="l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本リリースに関するお問い合わせ先　</a:t>
            </a:r>
            <a:r>
              <a:rPr kumimoji="0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	　  　　       　　　　　　　　　　　　　                    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GfK/NIQ Japan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Marketing &amp; Communications </a:t>
            </a:r>
          </a:p>
          <a:p>
            <a:pPr marL="0" marR="0" lvl="0" indent="0" algn="r" defTabSz="914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平川　己津子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Email: </a:t>
            </a:r>
            <a:r>
              <a:rPr kumimoji="0" lang="en-US" altLang="ja-JP" sz="1000" b="0" i="0" u="sng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hlinkClick r:id="rId3"/>
              </a:rPr>
              <a:t>mitsuko.hirakawa@nielseniq.com</a:t>
            </a:r>
            <a:endParaRPr kumimoji="0" lang="en-US" altLang="ja-JP" sz="1000" b="0" i="0" u="sng" strike="noStrike" kern="1200" cap="none" spc="0" normalizeH="0" baseline="0" noProof="0" dirty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r"/>
            <a:endParaRPr lang="en-US" altLang="ja-JP" sz="1050" u="sng" baseline="0" dirty="0">
              <a:solidFill>
                <a:schemeClr val="tx1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803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</p:sldLayoutIdLst>
  <p:hf hdr="0" ftr="0" dt="0"/>
  <p:txStyles>
    <p:titleStyle>
      <a:lvl1pPr algn="l" defTabSz="566745" rtl="0" eaLnBrk="1" latinLnBrk="0" hangingPunct="1">
        <a:lnSpc>
          <a:spcPct val="100000"/>
        </a:lnSpc>
        <a:spcBef>
          <a:spcPct val="0"/>
        </a:spcBef>
        <a:buNone/>
        <a:defRPr sz="124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SzPct val="100000"/>
        <a:buFont typeface="System Font Regular"/>
        <a:buChar char="-"/>
        <a:defRPr sz="86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100000"/>
        </a:lnSpc>
        <a:spcBef>
          <a:spcPts val="0"/>
        </a:spcBef>
        <a:spcAft>
          <a:spcPts val="372"/>
        </a:spcAft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>
          <p15:clr>
            <a:srgbClr val="F26B43"/>
          </p15:clr>
        </p15:guide>
        <p15:guide id="2" pos="23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63F5D62A-3FC6-D4AD-A38E-5E7F9C01D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" y="962407"/>
            <a:ext cx="6369324" cy="13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US" altLang="ja-JP" sz="900" dirty="0">
                <a:solidFill>
                  <a:srgbClr val="41454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2024/10/22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A9E66FE-F91A-9107-3466-54114E7C0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79" y="1521801"/>
            <a:ext cx="6801142" cy="47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バッテリーの販売数量は前年比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％増と好調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月の自動車用タイヤ・エンジンオイル・バッテリー販売速報ー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EAD7F25-4776-AE66-029D-31A44682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305" y="2040639"/>
            <a:ext cx="6728474" cy="44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GfK/NIQ Japan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、全国のカー用品店、タイヤ専門店、ガソリンスタンド、ホームセンター、インターネットの販売実績データを元に、市場規模相当に拡大推計した自動車用タイヤ、エンジンオイル、バッテリーの販売速報を公表した。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62DE6611-E5F9-A2E3-8F10-1E8C5E87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37" y="2844388"/>
            <a:ext cx="3547149" cy="170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月の自動車用タイヤ販売は本数前年比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％増と堅調であった。店頭では同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％増と好調であったが、インターネットでは前年並みに留まった。夏タイヤの販売が店頭では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％増であったことに対し、インターネットでは同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％減と前年を割り込んだ。冬タイヤは店頭では本数前年比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％増とともに大幅な成長を見せた。また、オールシーズンタイヤも店頭では同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％増と好調に推移した。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C2B3660F-BEB1-4FA9-5949-2531CA06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47" y="2573653"/>
            <a:ext cx="6655805" cy="3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■タイヤ</a:t>
            </a:r>
            <a:endParaRPr lang="en-US" altLang="ja-JP" sz="139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985C555-3FEB-E358-3BF6-4CBE94F24541}"/>
              </a:ext>
            </a:extLst>
          </p:cNvPr>
          <p:cNvGrpSpPr/>
          <p:nvPr/>
        </p:nvGrpSpPr>
        <p:grpSpPr>
          <a:xfrm>
            <a:off x="4548305" y="2803682"/>
            <a:ext cx="2056927" cy="1712735"/>
            <a:chOff x="4548305" y="3759643"/>
            <a:chExt cx="2056927" cy="1712735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AF77E754-52F8-FDDE-537E-A72F03FF4D5B}"/>
                </a:ext>
              </a:extLst>
            </p:cNvPr>
            <p:cNvGrpSpPr/>
            <p:nvPr/>
          </p:nvGrpSpPr>
          <p:grpSpPr>
            <a:xfrm>
              <a:off x="4658471" y="3881947"/>
              <a:ext cx="1873702" cy="316738"/>
              <a:chOff x="1151464" y="1778613"/>
              <a:chExt cx="2295526" cy="388045"/>
            </a:xfrm>
          </p:grpSpPr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2BC8BD19-A268-72D7-3EAA-D69EAB4CC8DD}"/>
                  </a:ext>
                </a:extLst>
              </p:cNvPr>
              <p:cNvSpPr txBox="1"/>
              <p:nvPr/>
            </p:nvSpPr>
            <p:spPr bwMode="gray">
              <a:xfrm>
                <a:off x="1151464" y="1778613"/>
                <a:ext cx="2295526" cy="291903"/>
              </a:xfrm>
              <a:prstGeom prst="roundRect">
                <a:avLst/>
              </a:prstGeom>
              <a:noFill/>
              <a:ln>
                <a:noFill/>
              </a:ln>
            </p:spPr>
            <p:txBody>
              <a:bodyPr vert="horz" wrap="square" lIns="0" tIns="0" rIns="0" bIns="0" rtlCol="0" anchor="ctr" anchorCtr="0">
                <a:spAutoFit/>
              </a:bodyPr>
              <a:lstStyle>
                <a:defPPr>
                  <a:defRPr lang="en-US"/>
                </a:defPPr>
                <a:lvl1pPr algn="ctr">
                  <a:spcBef>
                    <a:spcPts val="600"/>
                  </a:spcBef>
                  <a:defRPr kumimoji="1" sz="1400" b="1">
                    <a:solidFill>
                      <a:schemeClr val="bg1"/>
                    </a:solidFill>
                    <a:latin typeface="Arial" panose="020B0604020202020204" pitchFamily="34" charset="0"/>
                    <a:ea typeface="Meiryo UI" panose="020B0604030504040204" pitchFamily="50" charset="-128"/>
                    <a:cs typeface="Meiryo UI" panose="020B0604030504040204" pitchFamily="50" charset="-128"/>
                  </a:defRPr>
                </a:lvl1pPr>
              </a:lstStyle>
              <a:p>
                <a:r>
                  <a:rPr lang="ja-JP" altLang="en-US" sz="1399" dirty="0">
                    <a:solidFill>
                      <a:schemeClr val="accent2"/>
                    </a:solidFill>
                    <a:latin typeface="Meiryo UI" panose="020B0604030504040204" pitchFamily="50" charset="-128"/>
                  </a:rPr>
                  <a:t>販売本数前年比</a:t>
                </a:r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AAB55415-618E-7D74-FFB6-541D570D9D51}"/>
                  </a:ext>
                </a:extLst>
              </p:cNvPr>
              <p:cNvCxnSpPr/>
              <p:nvPr/>
            </p:nvCxnSpPr>
            <p:spPr>
              <a:xfrm>
                <a:off x="1276032" y="2166658"/>
                <a:ext cx="2047500" cy="0"/>
              </a:xfrm>
              <a:prstGeom prst="line">
                <a:avLst/>
              </a:prstGeom>
              <a:ln w="1651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片側の 2 つの角を丸めた四角形 3">
              <a:extLst>
                <a:ext uri="{FF2B5EF4-FFF2-40B4-BE49-F238E27FC236}">
                  <a16:creationId xmlns:a16="http://schemas.microsoft.com/office/drawing/2014/main" id="{2F20A9D0-9A7D-F9F7-FB3A-5055F14E4AF9}"/>
                </a:ext>
              </a:extLst>
            </p:cNvPr>
            <p:cNvSpPr/>
            <p:nvPr/>
          </p:nvSpPr>
          <p:spPr bwMode="auto">
            <a:xfrm>
              <a:off x="4548305" y="3759643"/>
              <a:ext cx="2056927" cy="1712735"/>
            </a:xfrm>
            <a:prstGeom prst="round2SameRect">
              <a:avLst>
                <a:gd name="adj1" fmla="val 11322"/>
                <a:gd name="adj2" fmla="val 10155"/>
              </a:avLst>
            </a:prstGeom>
            <a:noFill/>
            <a:ln w="38100">
              <a:solidFill>
                <a:schemeClr val="accent2"/>
              </a:solidFill>
            </a:ln>
          </p:spPr>
          <p:txBody>
            <a:bodyPr vert="horz" wrap="square" lIns="74264" tIns="37132" rIns="74264" bIns="37132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 sz="1462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2DE1FD0-3D4E-5550-5E79-483AAA7C6D51}"/>
                </a:ext>
              </a:extLst>
            </p:cNvPr>
            <p:cNvSpPr txBox="1"/>
            <p:nvPr/>
          </p:nvSpPr>
          <p:spPr bwMode="gray">
            <a:xfrm>
              <a:off x="5317149" y="4496424"/>
              <a:ext cx="1246836" cy="64411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88"/>
                </a:spcBef>
              </a:pPr>
              <a:r>
                <a:rPr kumimoji="1" lang="en-US" altLang="ja-JP" sz="2800" dirty="0">
                  <a:solidFill>
                    <a:schemeClr val="accent2"/>
                  </a:solidFill>
                </a:rPr>
                <a:t>+</a:t>
              </a:r>
              <a:r>
                <a:rPr kumimoji="1" lang="en-US" altLang="ja-JP" sz="4798" dirty="0">
                  <a:solidFill>
                    <a:schemeClr val="accent2"/>
                  </a:solidFill>
                </a:rPr>
                <a:t>7</a:t>
              </a:r>
              <a:r>
                <a:rPr kumimoji="1" lang="en-US" altLang="ja-JP" sz="2799" dirty="0">
                  <a:solidFill>
                    <a:schemeClr val="accent2"/>
                  </a:solidFill>
                </a:rPr>
                <a:t>%</a:t>
              </a:r>
              <a:endParaRPr kumimoji="1" lang="en-US" altLang="ja-JP" sz="3199" dirty="0">
                <a:solidFill>
                  <a:schemeClr val="accent2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98E7680B-1844-9000-F426-6B723F473AB4}"/>
                </a:ext>
              </a:extLst>
            </p:cNvPr>
            <p:cNvSpPr>
              <a:spLocks noChangeAspect="1"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4728349" y="4489219"/>
              <a:ext cx="658657" cy="658522"/>
            </a:xfrm>
            <a:custGeom>
              <a:avLst/>
              <a:gdLst>
                <a:gd name="T0" fmla="*/ 1040 w 2080"/>
                <a:gd name="T1" fmla="*/ 0 h 2080"/>
                <a:gd name="T2" fmla="*/ 2080 w 2080"/>
                <a:gd name="T3" fmla="*/ 1040 h 2080"/>
                <a:gd name="T4" fmla="*/ 1040 w 2080"/>
                <a:gd name="T5" fmla="*/ 2080 h 2080"/>
                <a:gd name="T6" fmla="*/ 0 w 2080"/>
                <a:gd name="T7" fmla="*/ 1040 h 2080"/>
                <a:gd name="T8" fmla="*/ 1040 w 2080"/>
                <a:gd name="T9" fmla="*/ 0 h 2080"/>
                <a:gd name="T10" fmla="*/ 1361 w 2080"/>
                <a:gd name="T11" fmla="*/ 802 h 2080"/>
                <a:gd name="T12" fmla="*/ 1538 w 2080"/>
                <a:gd name="T13" fmla="*/ 744 h 2080"/>
                <a:gd name="T14" fmla="*/ 1618 w 2080"/>
                <a:gd name="T15" fmla="*/ 999 h 2080"/>
                <a:gd name="T16" fmla="*/ 1439 w 2080"/>
                <a:gd name="T17" fmla="*/ 1057 h 2080"/>
                <a:gd name="T18" fmla="*/ 1361 w 2080"/>
                <a:gd name="T19" fmla="*/ 802 h 2080"/>
                <a:gd name="T20" fmla="*/ 1367 w 2080"/>
                <a:gd name="T21" fmla="*/ 1270 h 2080"/>
                <a:gd name="T22" fmla="*/ 1477 w 2080"/>
                <a:gd name="T23" fmla="*/ 1421 h 2080"/>
                <a:gd name="T24" fmla="*/ 1260 w 2080"/>
                <a:gd name="T25" fmla="*/ 1577 h 2080"/>
                <a:gd name="T26" fmla="*/ 1149 w 2080"/>
                <a:gd name="T27" fmla="*/ 1425 h 2080"/>
                <a:gd name="T28" fmla="*/ 1367 w 2080"/>
                <a:gd name="T29" fmla="*/ 1270 h 2080"/>
                <a:gd name="T30" fmla="*/ 930 w 2080"/>
                <a:gd name="T31" fmla="*/ 1425 h 2080"/>
                <a:gd name="T32" fmla="*/ 820 w 2080"/>
                <a:gd name="T33" fmla="*/ 1577 h 2080"/>
                <a:gd name="T34" fmla="*/ 602 w 2080"/>
                <a:gd name="T35" fmla="*/ 1421 h 2080"/>
                <a:gd name="T36" fmla="*/ 712 w 2080"/>
                <a:gd name="T37" fmla="*/ 1270 h 2080"/>
                <a:gd name="T38" fmla="*/ 930 w 2080"/>
                <a:gd name="T39" fmla="*/ 1425 h 2080"/>
                <a:gd name="T40" fmla="*/ 640 w 2080"/>
                <a:gd name="T41" fmla="*/ 1057 h 2080"/>
                <a:gd name="T42" fmla="*/ 461 w 2080"/>
                <a:gd name="T43" fmla="*/ 999 h 2080"/>
                <a:gd name="T44" fmla="*/ 541 w 2080"/>
                <a:gd name="T45" fmla="*/ 744 h 2080"/>
                <a:gd name="T46" fmla="*/ 718 w 2080"/>
                <a:gd name="T47" fmla="*/ 802 h 2080"/>
                <a:gd name="T48" fmla="*/ 640 w 2080"/>
                <a:gd name="T49" fmla="*/ 1057 h 2080"/>
                <a:gd name="T50" fmla="*/ 906 w 2080"/>
                <a:gd name="T51" fmla="*/ 663 h 2080"/>
                <a:gd name="T52" fmla="*/ 906 w 2080"/>
                <a:gd name="T53" fmla="*/ 476 h 2080"/>
                <a:gd name="T54" fmla="*/ 1040 w 2080"/>
                <a:gd name="T55" fmla="*/ 460 h 2080"/>
                <a:gd name="T56" fmla="*/ 1173 w 2080"/>
                <a:gd name="T57" fmla="*/ 476 h 2080"/>
                <a:gd name="T58" fmla="*/ 1173 w 2080"/>
                <a:gd name="T59" fmla="*/ 663 h 2080"/>
                <a:gd name="T60" fmla="*/ 906 w 2080"/>
                <a:gd name="T61" fmla="*/ 663 h 2080"/>
                <a:gd name="T62" fmla="*/ 1040 w 2080"/>
                <a:gd name="T63" fmla="*/ 720 h 2080"/>
                <a:gd name="T64" fmla="*/ 720 w 2080"/>
                <a:gd name="T65" fmla="*/ 1040 h 2080"/>
                <a:gd name="T66" fmla="*/ 1040 w 2080"/>
                <a:gd name="T67" fmla="*/ 1360 h 2080"/>
                <a:gd name="T68" fmla="*/ 1360 w 2080"/>
                <a:gd name="T69" fmla="*/ 1040 h 2080"/>
                <a:gd name="T70" fmla="*/ 1040 w 2080"/>
                <a:gd name="T71" fmla="*/ 720 h 2080"/>
                <a:gd name="T72" fmla="*/ 1040 w 2080"/>
                <a:gd name="T73" fmla="*/ 380 h 2080"/>
                <a:gd name="T74" fmla="*/ 380 w 2080"/>
                <a:gd name="T75" fmla="*/ 1040 h 2080"/>
                <a:gd name="T76" fmla="*/ 1040 w 2080"/>
                <a:gd name="T77" fmla="*/ 1700 h 2080"/>
                <a:gd name="T78" fmla="*/ 1700 w 2080"/>
                <a:gd name="T79" fmla="*/ 1040 h 2080"/>
                <a:gd name="T80" fmla="*/ 1040 w 2080"/>
                <a:gd name="T81" fmla="*/ 380 h 2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80" h="2080">
                  <a:moveTo>
                    <a:pt x="1040" y="0"/>
                  </a:moveTo>
                  <a:cubicBezTo>
                    <a:pt x="1614" y="0"/>
                    <a:pt x="2080" y="466"/>
                    <a:pt x="2080" y="1040"/>
                  </a:cubicBezTo>
                  <a:cubicBezTo>
                    <a:pt x="2080" y="1615"/>
                    <a:pt x="1614" y="2080"/>
                    <a:pt x="1040" y="2080"/>
                  </a:cubicBezTo>
                  <a:cubicBezTo>
                    <a:pt x="465" y="2080"/>
                    <a:pt x="0" y="1615"/>
                    <a:pt x="0" y="1040"/>
                  </a:cubicBezTo>
                  <a:cubicBezTo>
                    <a:pt x="0" y="466"/>
                    <a:pt x="465" y="0"/>
                    <a:pt x="1040" y="0"/>
                  </a:cubicBezTo>
                  <a:close/>
                  <a:moveTo>
                    <a:pt x="1361" y="802"/>
                  </a:moveTo>
                  <a:cubicBezTo>
                    <a:pt x="1538" y="744"/>
                    <a:pt x="1538" y="744"/>
                    <a:pt x="1538" y="744"/>
                  </a:cubicBezTo>
                  <a:cubicBezTo>
                    <a:pt x="1584" y="820"/>
                    <a:pt x="1612" y="907"/>
                    <a:pt x="1618" y="999"/>
                  </a:cubicBezTo>
                  <a:cubicBezTo>
                    <a:pt x="1439" y="1057"/>
                    <a:pt x="1439" y="1057"/>
                    <a:pt x="1439" y="1057"/>
                  </a:cubicBezTo>
                  <a:cubicBezTo>
                    <a:pt x="1443" y="965"/>
                    <a:pt x="1416" y="876"/>
                    <a:pt x="1361" y="802"/>
                  </a:cubicBezTo>
                  <a:close/>
                  <a:moveTo>
                    <a:pt x="1367" y="1270"/>
                  </a:moveTo>
                  <a:cubicBezTo>
                    <a:pt x="1477" y="1421"/>
                    <a:pt x="1477" y="1421"/>
                    <a:pt x="1477" y="1421"/>
                  </a:cubicBezTo>
                  <a:cubicBezTo>
                    <a:pt x="1418" y="1489"/>
                    <a:pt x="1343" y="1543"/>
                    <a:pt x="1260" y="1577"/>
                  </a:cubicBezTo>
                  <a:cubicBezTo>
                    <a:pt x="1149" y="1425"/>
                    <a:pt x="1149" y="1425"/>
                    <a:pt x="1149" y="1425"/>
                  </a:cubicBezTo>
                  <a:cubicBezTo>
                    <a:pt x="1238" y="1400"/>
                    <a:pt x="1314" y="1345"/>
                    <a:pt x="1367" y="1270"/>
                  </a:cubicBezTo>
                  <a:close/>
                  <a:moveTo>
                    <a:pt x="930" y="1425"/>
                  </a:moveTo>
                  <a:cubicBezTo>
                    <a:pt x="820" y="1577"/>
                    <a:pt x="820" y="1577"/>
                    <a:pt x="820" y="1577"/>
                  </a:cubicBezTo>
                  <a:cubicBezTo>
                    <a:pt x="736" y="1543"/>
                    <a:pt x="662" y="1489"/>
                    <a:pt x="602" y="1421"/>
                  </a:cubicBezTo>
                  <a:cubicBezTo>
                    <a:pt x="712" y="1270"/>
                    <a:pt x="712" y="1270"/>
                    <a:pt x="712" y="1270"/>
                  </a:cubicBezTo>
                  <a:cubicBezTo>
                    <a:pt x="765" y="1345"/>
                    <a:pt x="842" y="1400"/>
                    <a:pt x="930" y="1425"/>
                  </a:cubicBezTo>
                  <a:close/>
                  <a:moveTo>
                    <a:pt x="640" y="1057"/>
                  </a:moveTo>
                  <a:cubicBezTo>
                    <a:pt x="461" y="999"/>
                    <a:pt x="461" y="999"/>
                    <a:pt x="461" y="999"/>
                  </a:cubicBezTo>
                  <a:cubicBezTo>
                    <a:pt x="468" y="907"/>
                    <a:pt x="496" y="820"/>
                    <a:pt x="541" y="744"/>
                  </a:cubicBezTo>
                  <a:cubicBezTo>
                    <a:pt x="718" y="802"/>
                    <a:pt x="718" y="802"/>
                    <a:pt x="718" y="802"/>
                  </a:cubicBezTo>
                  <a:cubicBezTo>
                    <a:pt x="663" y="876"/>
                    <a:pt x="636" y="965"/>
                    <a:pt x="640" y="1057"/>
                  </a:cubicBezTo>
                  <a:close/>
                  <a:moveTo>
                    <a:pt x="906" y="663"/>
                  </a:moveTo>
                  <a:cubicBezTo>
                    <a:pt x="906" y="476"/>
                    <a:pt x="906" y="476"/>
                    <a:pt x="906" y="476"/>
                  </a:cubicBezTo>
                  <a:cubicBezTo>
                    <a:pt x="949" y="465"/>
                    <a:pt x="994" y="460"/>
                    <a:pt x="1040" y="460"/>
                  </a:cubicBezTo>
                  <a:cubicBezTo>
                    <a:pt x="1086" y="460"/>
                    <a:pt x="1130" y="465"/>
                    <a:pt x="1173" y="476"/>
                  </a:cubicBezTo>
                  <a:cubicBezTo>
                    <a:pt x="1173" y="663"/>
                    <a:pt x="1173" y="663"/>
                    <a:pt x="1173" y="663"/>
                  </a:cubicBezTo>
                  <a:cubicBezTo>
                    <a:pt x="1088" y="633"/>
                    <a:pt x="992" y="633"/>
                    <a:pt x="906" y="663"/>
                  </a:cubicBezTo>
                  <a:close/>
                  <a:moveTo>
                    <a:pt x="1040" y="720"/>
                  </a:moveTo>
                  <a:cubicBezTo>
                    <a:pt x="863" y="720"/>
                    <a:pt x="720" y="863"/>
                    <a:pt x="720" y="1040"/>
                  </a:cubicBezTo>
                  <a:cubicBezTo>
                    <a:pt x="720" y="1217"/>
                    <a:pt x="863" y="1360"/>
                    <a:pt x="1040" y="1360"/>
                  </a:cubicBezTo>
                  <a:cubicBezTo>
                    <a:pt x="1216" y="1360"/>
                    <a:pt x="1360" y="1217"/>
                    <a:pt x="1360" y="1040"/>
                  </a:cubicBezTo>
                  <a:cubicBezTo>
                    <a:pt x="1360" y="863"/>
                    <a:pt x="1216" y="720"/>
                    <a:pt x="1040" y="720"/>
                  </a:cubicBezTo>
                  <a:close/>
                  <a:moveTo>
                    <a:pt x="1040" y="380"/>
                  </a:moveTo>
                  <a:cubicBezTo>
                    <a:pt x="675" y="380"/>
                    <a:pt x="380" y="676"/>
                    <a:pt x="380" y="1040"/>
                  </a:cubicBezTo>
                  <a:cubicBezTo>
                    <a:pt x="380" y="1405"/>
                    <a:pt x="675" y="1700"/>
                    <a:pt x="1040" y="1700"/>
                  </a:cubicBezTo>
                  <a:cubicBezTo>
                    <a:pt x="1404" y="1700"/>
                    <a:pt x="1700" y="1405"/>
                    <a:pt x="1700" y="1040"/>
                  </a:cubicBezTo>
                  <a:cubicBezTo>
                    <a:pt x="1700" y="676"/>
                    <a:pt x="1404" y="380"/>
                    <a:pt x="1040" y="38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vert="horz" wrap="square" lIns="121869" tIns="60934" rIns="121869" bIns="60934" numCol="1" anchor="t" anchorCtr="0" compatLnSpc="1">
              <a:prstTxWarp prst="textNoShape">
                <a:avLst/>
              </a:prstTxWarp>
            </a:bodyPr>
            <a:lstStyle/>
            <a:p>
              <a:endParaRPr lang="en-US" sz="2399" noProof="1">
                <a:solidFill>
                  <a:schemeClr val="accent2"/>
                </a:solidFill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36603D8-013D-0EAA-FDC1-2464C5232CC7}"/>
              </a:ext>
            </a:extLst>
          </p:cNvPr>
          <p:cNvGrpSpPr/>
          <p:nvPr/>
        </p:nvGrpSpPr>
        <p:grpSpPr>
          <a:xfrm>
            <a:off x="4558694" y="4802852"/>
            <a:ext cx="2061538" cy="2006924"/>
            <a:chOff x="4543694" y="6441002"/>
            <a:chExt cx="2061538" cy="2006924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16A19E8F-6D06-C4EC-0357-564B6F407AE1}"/>
                </a:ext>
              </a:extLst>
            </p:cNvPr>
            <p:cNvSpPr txBox="1"/>
            <p:nvPr/>
          </p:nvSpPr>
          <p:spPr bwMode="gray">
            <a:xfrm>
              <a:off x="5312538" y="7202084"/>
              <a:ext cx="1246836" cy="64411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88"/>
                </a:spcBef>
              </a:pPr>
              <a:r>
                <a:rPr kumimoji="1" lang="en-US" altLang="ja-JP" sz="2799" dirty="0">
                  <a:solidFill>
                    <a:schemeClr val="accent3"/>
                  </a:solidFill>
                </a:rPr>
                <a:t>+</a:t>
              </a:r>
              <a:r>
                <a:rPr kumimoji="1" lang="en-US" altLang="ja-JP" sz="4798" dirty="0">
                  <a:solidFill>
                    <a:schemeClr val="accent3"/>
                  </a:solidFill>
                </a:rPr>
                <a:t>8</a:t>
              </a:r>
              <a:r>
                <a:rPr kumimoji="1" lang="en-US" altLang="ja-JP" sz="2799" dirty="0">
                  <a:solidFill>
                    <a:schemeClr val="accent3"/>
                  </a:solidFill>
                </a:rPr>
                <a:t>%</a:t>
              </a:r>
              <a:endParaRPr kumimoji="1" lang="en-US" altLang="ja-JP" sz="3199" dirty="0">
                <a:solidFill>
                  <a:schemeClr val="accent3"/>
                </a:solidFill>
              </a:endParaRPr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6D6D3AB4-FA17-0CBE-2AA8-BAB8AE588EED}"/>
                </a:ext>
              </a:extLst>
            </p:cNvPr>
            <p:cNvSpPr>
              <a:spLocks noChangeAspect="1" noEditPoints="1"/>
            </p:cNvSpPr>
            <p:nvPr>
              <p:custDataLst>
                <p:tags r:id="rId1"/>
              </p:custDataLst>
            </p:nvPr>
          </p:nvSpPr>
          <p:spPr bwMode="auto">
            <a:xfrm>
              <a:off x="4786939" y="7149159"/>
              <a:ext cx="550243" cy="701358"/>
            </a:xfrm>
            <a:custGeom>
              <a:avLst/>
              <a:gdLst>
                <a:gd name="T0" fmla="*/ 1518 w 1624"/>
                <a:gd name="T1" fmla="*/ 468 h 2102"/>
                <a:gd name="T2" fmla="*/ 1600 w 1624"/>
                <a:gd name="T3" fmla="*/ 582 h 2102"/>
                <a:gd name="T4" fmla="*/ 1600 w 1624"/>
                <a:gd name="T5" fmla="*/ 1982 h 2102"/>
                <a:gd name="T6" fmla="*/ 1480 w 1624"/>
                <a:gd name="T7" fmla="*/ 2102 h 2102"/>
                <a:gd name="T8" fmla="*/ 120 w 1624"/>
                <a:gd name="T9" fmla="*/ 2102 h 2102"/>
                <a:gd name="T10" fmla="*/ 0 w 1624"/>
                <a:gd name="T11" fmla="*/ 1982 h 2102"/>
                <a:gd name="T12" fmla="*/ 0 w 1624"/>
                <a:gd name="T13" fmla="*/ 276 h 2102"/>
                <a:gd name="T14" fmla="*/ 91 w 1624"/>
                <a:gd name="T15" fmla="*/ 163 h 2102"/>
                <a:gd name="T16" fmla="*/ 578 w 1624"/>
                <a:gd name="T17" fmla="*/ 24 h 2102"/>
                <a:gd name="T18" fmla="*/ 753 w 1624"/>
                <a:gd name="T19" fmla="*/ 120 h 2102"/>
                <a:gd name="T20" fmla="*/ 830 w 1624"/>
                <a:gd name="T21" fmla="*/ 273 h 2102"/>
                <a:gd name="T22" fmla="*/ 882 w 1624"/>
                <a:gd name="T23" fmla="*/ 269 h 2102"/>
                <a:gd name="T24" fmla="*/ 949 w 1624"/>
                <a:gd name="T25" fmla="*/ 283 h 2102"/>
                <a:gd name="T26" fmla="*/ 1077 w 1624"/>
                <a:gd name="T27" fmla="*/ 325 h 2102"/>
                <a:gd name="T28" fmla="*/ 1106 w 1624"/>
                <a:gd name="T29" fmla="*/ 239 h 2102"/>
                <a:gd name="T30" fmla="*/ 1022 w 1624"/>
                <a:gd name="T31" fmla="*/ 212 h 2102"/>
                <a:gd name="T32" fmla="*/ 1086 w 1624"/>
                <a:gd name="T33" fmla="*/ 0 h 2102"/>
                <a:gd name="T34" fmla="*/ 1624 w 1624"/>
                <a:gd name="T35" fmla="*/ 171 h 2102"/>
                <a:gd name="T36" fmla="*/ 1560 w 1624"/>
                <a:gd name="T37" fmla="*/ 384 h 2102"/>
                <a:gd name="T38" fmla="*/ 1474 w 1624"/>
                <a:gd name="T39" fmla="*/ 356 h 2102"/>
                <a:gd name="T40" fmla="*/ 1444 w 1624"/>
                <a:gd name="T41" fmla="*/ 444 h 2102"/>
                <a:gd name="T42" fmla="*/ 1518 w 1624"/>
                <a:gd name="T43" fmla="*/ 468 h 2102"/>
                <a:gd name="T44" fmla="*/ 693 w 1624"/>
                <a:gd name="T45" fmla="*/ 1062 h 2102"/>
                <a:gd name="T46" fmla="*/ 423 w 1624"/>
                <a:gd name="T47" fmla="*/ 870 h 2102"/>
                <a:gd name="T48" fmla="*/ 368 w 1624"/>
                <a:gd name="T49" fmla="*/ 879 h 2102"/>
                <a:gd name="T50" fmla="*/ 377 w 1624"/>
                <a:gd name="T51" fmla="*/ 934 h 2102"/>
                <a:gd name="T52" fmla="*/ 560 w 1624"/>
                <a:gd name="T53" fmla="*/ 1065 h 2102"/>
                <a:gd name="T54" fmla="*/ 560 w 1624"/>
                <a:gd name="T55" fmla="*/ 1409 h 2102"/>
                <a:gd name="T56" fmla="*/ 368 w 1624"/>
                <a:gd name="T57" fmla="*/ 1679 h 2102"/>
                <a:gd name="T58" fmla="*/ 377 w 1624"/>
                <a:gd name="T59" fmla="*/ 1734 h 2102"/>
                <a:gd name="T60" fmla="*/ 432 w 1624"/>
                <a:gd name="T61" fmla="*/ 1725 h 2102"/>
                <a:gd name="T62" fmla="*/ 563 w 1624"/>
                <a:gd name="T63" fmla="*/ 1542 h 2102"/>
                <a:gd name="T64" fmla="*/ 907 w 1624"/>
                <a:gd name="T65" fmla="*/ 1542 h 2102"/>
                <a:gd name="T66" fmla="*/ 1177 w 1624"/>
                <a:gd name="T67" fmla="*/ 1734 h 2102"/>
                <a:gd name="T68" fmla="*/ 1232 w 1624"/>
                <a:gd name="T69" fmla="*/ 1725 h 2102"/>
                <a:gd name="T70" fmla="*/ 1223 w 1624"/>
                <a:gd name="T71" fmla="*/ 1670 h 2102"/>
                <a:gd name="T72" fmla="*/ 1040 w 1624"/>
                <a:gd name="T73" fmla="*/ 1539 h 2102"/>
                <a:gd name="T74" fmla="*/ 1040 w 1624"/>
                <a:gd name="T75" fmla="*/ 1195 h 2102"/>
                <a:gd name="T76" fmla="*/ 1232 w 1624"/>
                <a:gd name="T77" fmla="*/ 925 h 2102"/>
                <a:gd name="T78" fmla="*/ 1223 w 1624"/>
                <a:gd name="T79" fmla="*/ 870 h 2102"/>
                <a:gd name="T80" fmla="*/ 1168 w 1624"/>
                <a:gd name="T81" fmla="*/ 879 h 2102"/>
                <a:gd name="T82" fmla="*/ 1037 w 1624"/>
                <a:gd name="T83" fmla="*/ 1062 h 2102"/>
                <a:gd name="T84" fmla="*/ 693 w 1624"/>
                <a:gd name="T85" fmla="*/ 1062 h 2102"/>
                <a:gd name="T86" fmla="*/ 960 w 1624"/>
                <a:gd name="T87" fmla="*/ 1142 h 2102"/>
                <a:gd name="T88" fmla="*/ 640 w 1624"/>
                <a:gd name="T89" fmla="*/ 1142 h 2102"/>
                <a:gd name="T90" fmla="*/ 640 w 1624"/>
                <a:gd name="T91" fmla="*/ 1462 h 2102"/>
                <a:gd name="T92" fmla="*/ 960 w 1624"/>
                <a:gd name="T93" fmla="*/ 1462 h 2102"/>
                <a:gd name="T94" fmla="*/ 960 w 1624"/>
                <a:gd name="T95" fmla="*/ 1142 h 2102"/>
                <a:gd name="T96" fmla="*/ 80 w 1624"/>
                <a:gd name="T97" fmla="*/ 578 h 2102"/>
                <a:gd name="T98" fmla="*/ 755 w 1624"/>
                <a:gd name="T99" fmla="*/ 302 h 2102"/>
                <a:gd name="T100" fmla="*/ 682 w 1624"/>
                <a:gd name="T101" fmla="*/ 156 h 2102"/>
                <a:gd name="T102" fmla="*/ 600 w 1624"/>
                <a:gd name="T103" fmla="*/ 100 h 2102"/>
                <a:gd name="T104" fmla="*/ 113 w 1624"/>
                <a:gd name="T105" fmla="*/ 240 h 2102"/>
                <a:gd name="T106" fmla="*/ 80 w 1624"/>
                <a:gd name="T107" fmla="*/ 276 h 2102"/>
                <a:gd name="T108" fmla="*/ 80 w 1624"/>
                <a:gd name="T109" fmla="*/ 578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24" h="2102">
                  <a:moveTo>
                    <a:pt x="1518" y="468"/>
                  </a:moveTo>
                  <a:cubicBezTo>
                    <a:pt x="1567" y="484"/>
                    <a:pt x="1600" y="530"/>
                    <a:pt x="1600" y="582"/>
                  </a:cubicBezTo>
                  <a:cubicBezTo>
                    <a:pt x="1600" y="1982"/>
                    <a:pt x="1600" y="1982"/>
                    <a:pt x="1600" y="1982"/>
                  </a:cubicBezTo>
                  <a:cubicBezTo>
                    <a:pt x="1600" y="2048"/>
                    <a:pt x="1546" y="2102"/>
                    <a:pt x="1480" y="2102"/>
                  </a:cubicBezTo>
                  <a:cubicBezTo>
                    <a:pt x="120" y="2102"/>
                    <a:pt x="120" y="2102"/>
                    <a:pt x="120" y="2102"/>
                  </a:cubicBezTo>
                  <a:cubicBezTo>
                    <a:pt x="54" y="2102"/>
                    <a:pt x="0" y="2048"/>
                    <a:pt x="0" y="1982"/>
                  </a:cubicBezTo>
                  <a:cubicBezTo>
                    <a:pt x="0" y="1413"/>
                    <a:pt x="0" y="845"/>
                    <a:pt x="0" y="276"/>
                  </a:cubicBezTo>
                  <a:cubicBezTo>
                    <a:pt x="0" y="221"/>
                    <a:pt x="39" y="178"/>
                    <a:pt x="91" y="163"/>
                  </a:cubicBezTo>
                  <a:cubicBezTo>
                    <a:pt x="578" y="24"/>
                    <a:pt x="578" y="24"/>
                    <a:pt x="578" y="24"/>
                  </a:cubicBezTo>
                  <a:cubicBezTo>
                    <a:pt x="655" y="2"/>
                    <a:pt x="720" y="54"/>
                    <a:pt x="753" y="120"/>
                  </a:cubicBezTo>
                  <a:cubicBezTo>
                    <a:pt x="830" y="273"/>
                    <a:pt x="830" y="273"/>
                    <a:pt x="830" y="273"/>
                  </a:cubicBezTo>
                  <a:cubicBezTo>
                    <a:pt x="847" y="269"/>
                    <a:pt x="864" y="268"/>
                    <a:pt x="882" y="269"/>
                  </a:cubicBezTo>
                  <a:cubicBezTo>
                    <a:pt x="904" y="270"/>
                    <a:pt x="927" y="276"/>
                    <a:pt x="949" y="283"/>
                  </a:cubicBezTo>
                  <a:cubicBezTo>
                    <a:pt x="1077" y="325"/>
                    <a:pt x="1077" y="325"/>
                    <a:pt x="1077" y="325"/>
                  </a:cubicBezTo>
                  <a:cubicBezTo>
                    <a:pt x="1106" y="239"/>
                    <a:pt x="1106" y="239"/>
                    <a:pt x="1106" y="239"/>
                  </a:cubicBezTo>
                  <a:cubicBezTo>
                    <a:pt x="1022" y="212"/>
                    <a:pt x="1022" y="212"/>
                    <a:pt x="1022" y="212"/>
                  </a:cubicBezTo>
                  <a:cubicBezTo>
                    <a:pt x="1086" y="0"/>
                    <a:pt x="1086" y="0"/>
                    <a:pt x="1086" y="0"/>
                  </a:cubicBezTo>
                  <a:cubicBezTo>
                    <a:pt x="1624" y="171"/>
                    <a:pt x="1624" y="171"/>
                    <a:pt x="1624" y="171"/>
                  </a:cubicBezTo>
                  <a:cubicBezTo>
                    <a:pt x="1560" y="384"/>
                    <a:pt x="1560" y="384"/>
                    <a:pt x="1560" y="384"/>
                  </a:cubicBezTo>
                  <a:cubicBezTo>
                    <a:pt x="1474" y="356"/>
                    <a:pt x="1474" y="356"/>
                    <a:pt x="1474" y="356"/>
                  </a:cubicBezTo>
                  <a:cubicBezTo>
                    <a:pt x="1444" y="444"/>
                    <a:pt x="1444" y="444"/>
                    <a:pt x="1444" y="444"/>
                  </a:cubicBezTo>
                  <a:lnTo>
                    <a:pt x="1518" y="468"/>
                  </a:lnTo>
                  <a:close/>
                  <a:moveTo>
                    <a:pt x="693" y="1062"/>
                  </a:moveTo>
                  <a:cubicBezTo>
                    <a:pt x="423" y="870"/>
                    <a:pt x="423" y="870"/>
                    <a:pt x="423" y="870"/>
                  </a:cubicBezTo>
                  <a:cubicBezTo>
                    <a:pt x="405" y="857"/>
                    <a:pt x="380" y="861"/>
                    <a:pt x="368" y="879"/>
                  </a:cubicBezTo>
                  <a:cubicBezTo>
                    <a:pt x="355" y="897"/>
                    <a:pt x="359" y="922"/>
                    <a:pt x="377" y="934"/>
                  </a:cubicBezTo>
                  <a:cubicBezTo>
                    <a:pt x="560" y="1065"/>
                    <a:pt x="560" y="1065"/>
                    <a:pt x="560" y="1065"/>
                  </a:cubicBezTo>
                  <a:cubicBezTo>
                    <a:pt x="560" y="1409"/>
                    <a:pt x="560" y="1409"/>
                    <a:pt x="560" y="1409"/>
                  </a:cubicBezTo>
                  <a:cubicBezTo>
                    <a:pt x="368" y="1679"/>
                    <a:pt x="368" y="1679"/>
                    <a:pt x="368" y="1679"/>
                  </a:cubicBezTo>
                  <a:cubicBezTo>
                    <a:pt x="355" y="1697"/>
                    <a:pt x="359" y="1722"/>
                    <a:pt x="377" y="1734"/>
                  </a:cubicBezTo>
                  <a:cubicBezTo>
                    <a:pt x="395" y="1747"/>
                    <a:pt x="420" y="1743"/>
                    <a:pt x="432" y="1725"/>
                  </a:cubicBezTo>
                  <a:cubicBezTo>
                    <a:pt x="563" y="1542"/>
                    <a:pt x="563" y="1542"/>
                    <a:pt x="563" y="1542"/>
                  </a:cubicBezTo>
                  <a:cubicBezTo>
                    <a:pt x="907" y="1542"/>
                    <a:pt x="907" y="1542"/>
                    <a:pt x="907" y="1542"/>
                  </a:cubicBezTo>
                  <a:cubicBezTo>
                    <a:pt x="1177" y="1734"/>
                    <a:pt x="1177" y="1734"/>
                    <a:pt x="1177" y="1734"/>
                  </a:cubicBezTo>
                  <a:cubicBezTo>
                    <a:pt x="1195" y="1747"/>
                    <a:pt x="1220" y="1743"/>
                    <a:pt x="1232" y="1725"/>
                  </a:cubicBezTo>
                  <a:cubicBezTo>
                    <a:pt x="1245" y="1707"/>
                    <a:pt x="1241" y="1682"/>
                    <a:pt x="1223" y="1670"/>
                  </a:cubicBezTo>
                  <a:cubicBezTo>
                    <a:pt x="1040" y="1539"/>
                    <a:pt x="1040" y="1539"/>
                    <a:pt x="1040" y="1539"/>
                  </a:cubicBezTo>
                  <a:cubicBezTo>
                    <a:pt x="1040" y="1195"/>
                    <a:pt x="1040" y="1195"/>
                    <a:pt x="1040" y="1195"/>
                  </a:cubicBezTo>
                  <a:cubicBezTo>
                    <a:pt x="1232" y="925"/>
                    <a:pt x="1232" y="925"/>
                    <a:pt x="1232" y="925"/>
                  </a:cubicBezTo>
                  <a:cubicBezTo>
                    <a:pt x="1245" y="907"/>
                    <a:pt x="1241" y="882"/>
                    <a:pt x="1223" y="870"/>
                  </a:cubicBezTo>
                  <a:cubicBezTo>
                    <a:pt x="1205" y="857"/>
                    <a:pt x="1180" y="861"/>
                    <a:pt x="1168" y="879"/>
                  </a:cubicBezTo>
                  <a:cubicBezTo>
                    <a:pt x="1037" y="1062"/>
                    <a:pt x="1037" y="1062"/>
                    <a:pt x="1037" y="1062"/>
                  </a:cubicBezTo>
                  <a:lnTo>
                    <a:pt x="693" y="1062"/>
                  </a:lnTo>
                  <a:close/>
                  <a:moveTo>
                    <a:pt x="960" y="1142"/>
                  </a:moveTo>
                  <a:cubicBezTo>
                    <a:pt x="640" y="1142"/>
                    <a:pt x="640" y="1142"/>
                    <a:pt x="640" y="1142"/>
                  </a:cubicBezTo>
                  <a:cubicBezTo>
                    <a:pt x="640" y="1462"/>
                    <a:pt x="640" y="1462"/>
                    <a:pt x="640" y="1462"/>
                  </a:cubicBezTo>
                  <a:cubicBezTo>
                    <a:pt x="960" y="1462"/>
                    <a:pt x="960" y="1462"/>
                    <a:pt x="960" y="1462"/>
                  </a:cubicBezTo>
                  <a:lnTo>
                    <a:pt x="960" y="1142"/>
                  </a:lnTo>
                  <a:close/>
                  <a:moveTo>
                    <a:pt x="80" y="578"/>
                  </a:moveTo>
                  <a:cubicBezTo>
                    <a:pt x="755" y="302"/>
                    <a:pt x="755" y="302"/>
                    <a:pt x="755" y="302"/>
                  </a:cubicBezTo>
                  <a:cubicBezTo>
                    <a:pt x="682" y="156"/>
                    <a:pt x="682" y="156"/>
                    <a:pt x="682" y="156"/>
                  </a:cubicBezTo>
                  <a:cubicBezTo>
                    <a:pt x="667" y="126"/>
                    <a:pt x="637" y="90"/>
                    <a:pt x="600" y="100"/>
                  </a:cubicBezTo>
                  <a:cubicBezTo>
                    <a:pt x="113" y="240"/>
                    <a:pt x="113" y="240"/>
                    <a:pt x="113" y="240"/>
                  </a:cubicBezTo>
                  <a:cubicBezTo>
                    <a:pt x="96" y="245"/>
                    <a:pt x="80" y="256"/>
                    <a:pt x="80" y="276"/>
                  </a:cubicBezTo>
                  <a:lnTo>
                    <a:pt x="80" y="578"/>
                  </a:ln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square" lIns="74264" tIns="37132" rIns="74264" bIns="37132" numCol="1" anchor="t" anchorCtr="0" compatLnSpc="1">
              <a:prstTxWarp prst="textNoShape">
                <a:avLst/>
              </a:prstTxWarp>
            </a:bodyPr>
            <a:lstStyle/>
            <a:p>
              <a:endParaRPr lang="en-US" sz="813" noProof="1">
                <a:solidFill>
                  <a:schemeClr val="accent2"/>
                </a:solidFill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0B1DE974-39E6-29F3-155A-594AA6FB52A5}"/>
                </a:ext>
              </a:extLst>
            </p:cNvPr>
            <p:cNvSpPr txBox="1"/>
            <p:nvPr/>
          </p:nvSpPr>
          <p:spPr bwMode="gray">
            <a:xfrm>
              <a:off x="4653860" y="6563306"/>
              <a:ext cx="1873702" cy="238263"/>
            </a:xfrm>
            <a:prstGeom prst="roundRect">
              <a:avLst/>
            </a:prstGeom>
            <a:noFill/>
            <a:ln>
              <a:noFill/>
            </a:ln>
          </p:spPr>
          <p:txBody>
            <a:bodyPr vert="horz"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defRPr kumimoji="1" sz="1400" b="1">
                  <a:solidFill>
                    <a:schemeClr val="bg1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ja-JP" altLang="en-US" sz="1399" dirty="0">
                  <a:solidFill>
                    <a:schemeClr val="accent3"/>
                  </a:solidFill>
                  <a:latin typeface="Meiryo UI" panose="020B0604030504040204" pitchFamily="50" charset="-128"/>
                </a:rPr>
                <a:t>販売数量前年比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D27CB79-ACB3-64D7-B32D-31A204EBCAE4}"/>
                </a:ext>
              </a:extLst>
            </p:cNvPr>
            <p:cNvCxnSpPr/>
            <p:nvPr/>
          </p:nvCxnSpPr>
          <p:spPr>
            <a:xfrm>
              <a:off x="4755537" y="6880045"/>
              <a:ext cx="1671253" cy="0"/>
            </a:xfrm>
            <a:prstGeom prst="line">
              <a:avLst/>
            </a:prstGeom>
            <a:ln w="1651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片側の 2 つの角を丸めた四角形 3">
              <a:extLst>
                <a:ext uri="{FF2B5EF4-FFF2-40B4-BE49-F238E27FC236}">
                  <a16:creationId xmlns:a16="http://schemas.microsoft.com/office/drawing/2014/main" id="{B766A287-D951-0E57-F1F7-992D5A28EF7F}"/>
                </a:ext>
              </a:extLst>
            </p:cNvPr>
            <p:cNvSpPr/>
            <p:nvPr/>
          </p:nvSpPr>
          <p:spPr bwMode="auto">
            <a:xfrm>
              <a:off x="4543694" y="6441002"/>
              <a:ext cx="2056927" cy="1712735"/>
            </a:xfrm>
            <a:prstGeom prst="round2SameRect">
              <a:avLst>
                <a:gd name="adj1" fmla="val 11322"/>
                <a:gd name="adj2" fmla="val 10155"/>
              </a:avLst>
            </a:prstGeom>
            <a:noFill/>
            <a:ln w="38100">
              <a:solidFill>
                <a:schemeClr val="accent3"/>
              </a:solidFill>
            </a:ln>
          </p:spPr>
          <p:txBody>
            <a:bodyPr vert="horz" wrap="square" lIns="74264" tIns="37132" rIns="74264" bIns="37132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 sz="1462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55" name="Rectangle 4">
              <a:extLst>
                <a:ext uri="{FF2B5EF4-FFF2-40B4-BE49-F238E27FC236}">
                  <a16:creationId xmlns:a16="http://schemas.microsoft.com/office/drawing/2014/main" id="{D30EF897-2F5C-17C2-BEDE-F77F2A767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672" y="8180710"/>
              <a:ext cx="1767560" cy="267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04240" tIns="52120" rIns="104240" bIns="52120" anchor="t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※4L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缶ベース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Rectangle 4">
            <a:extLst>
              <a:ext uri="{FF2B5EF4-FFF2-40B4-BE49-F238E27FC236}">
                <a16:creationId xmlns:a16="http://schemas.microsoft.com/office/drawing/2014/main" id="{45F6B806-D030-AA11-3FB2-7712A63CB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351" y="4953914"/>
            <a:ext cx="3547148" cy="170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月の自動車用エンジンオイル販売は、販売量（リットル換算）ベースで前年比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17%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増と二桁成長を見せた。販売形態別にみると、量り売りは販売量前年比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％増、缶売りは同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％増であった。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4L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缶の販売は数量前年比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増で、店頭では同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増であったものの、インターネットでは同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減と前年を下回った。粘度別では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5W-30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が店頭では数量前年比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％増であったことに対し、インターネットでは同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％減であった。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4C6C02B-F4AF-ED64-9D21-30487AB4A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48" y="4657026"/>
            <a:ext cx="6655805" cy="3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■エンジンオイル</a:t>
            </a:r>
            <a:endParaRPr lang="en-US" altLang="ja-JP" sz="139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9F19AC5B-FF77-11A6-D74E-554E13A4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38" y="-25677681"/>
            <a:ext cx="3547149" cy="170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月の自動車用バッテリー販売は数量前年比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増と堅調であった。店頭では数量前年比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D26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％増と大きく伸長した。一方で、販売数量が最も多い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B19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％減と前年を下回った。インターネットの数量前年比は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％増と堅調であった。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D26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％増であったことに加え、店頭では減少が見られた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B19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もインターネットでは同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％増と前年を超えた。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37581315-BF4F-E587-8D4C-EDD73F6FC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48" y="-26133684"/>
            <a:ext cx="6655805" cy="3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■バッテリー</a:t>
            </a:r>
            <a:endParaRPr lang="en-US" altLang="ja-JP" sz="139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AD67936-B54C-C265-68F4-9338EBBE6BF2}"/>
              </a:ext>
            </a:extLst>
          </p:cNvPr>
          <p:cNvSpPr txBox="1"/>
          <p:nvPr/>
        </p:nvSpPr>
        <p:spPr>
          <a:xfrm>
            <a:off x="2229997" y="-23543987"/>
            <a:ext cx="4876156" cy="3635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51899" indent="-251899">
              <a:lnSpc>
                <a:spcPct val="125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タイヤはカー用品店、タイヤ専門店（メーカー系列を除く）、ガソリンスタンド、インターネットを集計対象としております。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1899" indent="-251899">
              <a:lnSpc>
                <a:spcPct val="125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エンジンオイル及びバッテリーはカー用品店、ガソリンスタンド、ホームセンター、インターネットを集計対象としております。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DAF1A3-10B4-A6E7-627D-7B8EDEB0BF8D}"/>
              </a:ext>
            </a:extLst>
          </p:cNvPr>
          <p:cNvGrpSpPr/>
          <p:nvPr/>
        </p:nvGrpSpPr>
        <p:grpSpPr>
          <a:xfrm>
            <a:off x="4543694" y="-25662121"/>
            <a:ext cx="2056927" cy="1712735"/>
            <a:chOff x="4543694" y="2501321"/>
            <a:chExt cx="2056927" cy="1712735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F87063D0-011D-7564-DD9A-039655FE277B}"/>
                </a:ext>
              </a:extLst>
            </p:cNvPr>
            <p:cNvSpPr txBox="1"/>
            <p:nvPr/>
          </p:nvSpPr>
          <p:spPr bwMode="gray">
            <a:xfrm>
              <a:off x="4635306" y="2651371"/>
              <a:ext cx="1873702" cy="238263"/>
            </a:xfrm>
            <a:prstGeom prst="round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defRPr kumimoji="1" sz="1400" b="1">
                  <a:solidFill>
                    <a:schemeClr val="bg1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ja-JP" altLang="en-US" sz="1399" dirty="0">
                  <a:solidFill>
                    <a:schemeClr val="accent4"/>
                  </a:solidFill>
                  <a:latin typeface="Meiryo UI" panose="020B0604030504040204" pitchFamily="50" charset="-128"/>
                </a:rPr>
                <a:t>販売数量前年比</a:t>
              </a: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D8C7E173-FE99-5E6A-8980-D4AE5BDA7712}"/>
                </a:ext>
              </a:extLst>
            </p:cNvPr>
            <p:cNvCxnSpPr/>
            <p:nvPr/>
          </p:nvCxnSpPr>
          <p:spPr>
            <a:xfrm>
              <a:off x="4736983" y="2968109"/>
              <a:ext cx="1671253" cy="0"/>
            </a:xfrm>
            <a:prstGeom prst="line">
              <a:avLst/>
            </a:prstGeom>
            <a:ln w="1651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片側の 2 つの角を丸めた四角形 3">
              <a:extLst>
                <a:ext uri="{FF2B5EF4-FFF2-40B4-BE49-F238E27FC236}">
                  <a16:creationId xmlns:a16="http://schemas.microsoft.com/office/drawing/2014/main" id="{9730984A-212F-CC74-2849-D2F411C591A7}"/>
                </a:ext>
              </a:extLst>
            </p:cNvPr>
            <p:cNvSpPr/>
            <p:nvPr/>
          </p:nvSpPr>
          <p:spPr bwMode="auto">
            <a:xfrm>
              <a:off x="4543694" y="2501321"/>
              <a:ext cx="2056927" cy="1712735"/>
            </a:xfrm>
            <a:prstGeom prst="round2SameRect">
              <a:avLst>
                <a:gd name="adj1" fmla="val 11322"/>
                <a:gd name="adj2" fmla="val 10155"/>
              </a:avLst>
            </a:prstGeom>
            <a:noFill/>
            <a:ln w="38100">
              <a:solidFill>
                <a:schemeClr val="accent4"/>
              </a:solidFill>
            </a:ln>
          </p:spPr>
          <p:txBody>
            <a:bodyPr vert="horz" wrap="square" lIns="74264" tIns="37132" rIns="74264" bIns="37132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 sz="1462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CFC06B66-966D-B2B1-AADB-D790961D4405}"/>
                </a:ext>
              </a:extLst>
            </p:cNvPr>
            <p:cNvSpPr txBox="1"/>
            <p:nvPr/>
          </p:nvSpPr>
          <p:spPr bwMode="gray">
            <a:xfrm>
              <a:off x="5312538" y="3238102"/>
              <a:ext cx="1246836" cy="64411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88"/>
                </a:spcBef>
              </a:pPr>
              <a:r>
                <a:rPr kumimoji="1" lang="en-US" altLang="ja-JP" sz="2799" dirty="0">
                  <a:solidFill>
                    <a:schemeClr val="accent4"/>
                  </a:solidFill>
                </a:rPr>
                <a:t>+</a:t>
              </a:r>
              <a:r>
                <a:rPr kumimoji="1" lang="en-US" altLang="ja-JP" sz="4798" dirty="0">
                  <a:solidFill>
                    <a:schemeClr val="accent4"/>
                  </a:solidFill>
                </a:rPr>
                <a:t>6</a:t>
              </a:r>
              <a:r>
                <a:rPr kumimoji="1" lang="en-US" altLang="ja-JP" sz="2399" dirty="0">
                  <a:solidFill>
                    <a:schemeClr val="accent4"/>
                  </a:solidFill>
                </a:rPr>
                <a:t>%</a:t>
              </a:r>
              <a:endParaRPr kumimoji="1" lang="en-US" altLang="ja-JP" sz="2799" dirty="0">
                <a:solidFill>
                  <a:schemeClr val="accent4"/>
                </a:solidFill>
              </a:endParaRPr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68A9BB7D-1D88-430B-D4B1-6741FDCB76B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5537" y="3308812"/>
              <a:ext cx="607344" cy="593833"/>
              <a:chOff x="737999" y="5798434"/>
              <a:chExt cx="528858" cy="517092"/>
            </a:xfrm>
            <a:solidFill>
              <a:schemeClr val="accent4"/>
            </a:solidFill>
          </p:grpSpPr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F4F806AD-1238-0CFE-5A4E-215410368BD3}"/>
                  </a:ext>
                </a:extLst>
              </p:cNvPr>
              <p:cNvSpPr/>
              <p:nvPr/>
            </p:nvSpPr>
            <p:spPr>
              <a:xfrm>
                <a:off x="764019" y="5974222"/>
                <a:ext cx="477832" cy="3413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E97AAD34-0C14-7854-9E5B-AF0FCA65068B}"/>
                  </a:ext>
                </a:extLst>
              </p:cNvPr>
              <p:cNvSpPr/>
              <p:nvPr/>
            </p:nvSpPr>
            <p:spPr>
              <a:xfrm>
                <a:off x="737999" y="5873405"/>
                <a:ext cx="528858" cy="868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572026F-E76D-1D61-5FBB-29F611CF423A}"/>
                  </a:ext>
                </a:extLst>
              </p:cNvPr>
              <p:cNvSpPr/>
              <p:nvPr/>
            </p:nvSpPr>
            <p:spPr>
              <a:xfrm>
                <a:off x="809995" y="5798434"/>
                <a:ext cx="71242" cy="1357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1B54AB41-B3E3-17D8-18AC-445B7BF37AE6}"/>
                  </a:ext>
                </a:extLst>
              </p:cNvPr>
              <p:cNvSpPr/>
              <p:nvPr/>
            </p:nvSpPr>
            <p:spPr>
              <a:xfrm>
                <a:off x="1130035" y="5798434"/>
                <a:ext cx="71242" cy="1357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A714DEED-177A-A28A-5147-624FDFC397D0}"/>
                  </a:ext>
                </a:extLst>
              </p:cNvPr>
              <p:cNvGrpSpPr/>
              <p:nvPr/>
            </p:nvGrpSpPr>
            <p:grpSpPr>
              <a:xfrm>
                <a:off x="809995" y="6017258"/>
                <a:ext cx="86839" cy="86839"/>
                <a:chOff x="816111" y="7075284"/>
                <a:chExt cx="223247" cy="223247"/>
              </a:xfrm>
              <a:grpFill/>
            </p:grpSpPr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68CA6D39-11F6-3B82-1F33-7B96E30CE3C7}"/>
                    </a:ext>
                  </a:extLst>
                </p:cNvPr>
                <p:cNvSpPr/>
                <p:nvPr/>
              </p:nvSpPr>
              <p:spPr>
                <a:xfrm>
                  <a:off x="904875" y="7075284"/>
                  <a:ext cx="45719" cy="22324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0" tIns="35985" rIns="71970" bIns="35985" rtlCol="0" anchor="ctr"/>
                <a:lstStyle/>
                <a:p>
                  <a:pPr algn="ctr">
                    <a:lnSpc>
                      <a:spcPct val="125000"/>
                    </a:lnSpc>
                  </a:pPr>
                  <a:endParaRPr kumimoji="1" lang="ja-JP" altLang="en-US" sz="1599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3EEFA1B4-1B06-DD9B-E4E1-47F4E1E8E1E6}"/>
                    </a:ext>
                  </a:extLst>
                </p:cNvPr>
                <p:cNvSpPr/>
                <p:nvPr/>
              </p:nvSpPr>
              <p:spPr>
                <a:xfrm rot="5400000">
                  <a:off x="904875" y="7071969"/>
                  <a:ext cx="45719" cy="22324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0" tIns="35985" rIns="71970" bIns="35985" rtlCol="0" anchor="ctr"/>
                <a:lstStyle/>
                <a:p>
                  <a:pPr algn="ctr">
                    <a:lnSpc>
                      <a:spcPct val="125000"/>
                    </a:lnSpc>
                  </a:pPr>
                  <a:endParaRPr kumimoji="1" lang="ja-JP" altLang="en-US" sz="1599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C02687F8-1F90-0D4A-8566-AA35138FA74E}"/>
                  </a:ext>
                </a:extLst>
              </p:cNvPr>
              <p:cNvSpPr/>
              <p:nvPr/>
            </p:nvSpPr>
            <p:spPr>
              <a:xfrm rot="5400000">
                <a:off x="1147289" y="6015969"/>
                <a:ext cx="17784" cy="8683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</p:grpSp>
      </p:grpSp>
      <p:sp>
        <p:nvSpPr>
          <p:cNvPr id="25" name="Rectangle 4">
            <a:extLst>
              <a:ext uri="{FF2B5EF4-FFF2-40B4-BE49-F238E27FC236}">
                <a16:creationId xmlns:a16="http://schemas.microsoft.com/office/drawing/2014/main" id="{7FB3B9A5-6390-6FA1-17A0-30C8D7261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841" y="7082538"/>
            <a:ext cx="3547149" cy="1301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 2024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月の自動車用バッテリー販売は数量前年比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増と好調に推移した。店頭販売は数量前年比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％増で、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B24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が同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％増と貢献した。また、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EN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規格も数量前年比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％増と大幅な伸長を遂げた。インターネット販売は数量前年比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％増と前年を大きく上回り、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B19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％増、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％増に至った。</a:t>
            </a:r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6B89B7D9-2746-B9FE-DF83-3C58FD95F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11" y="6804327"/>
            <a:ext cx="6655805" cy="320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04240" tIns="52120" rIns="104240" bIns="521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399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■バッテリー</a:t>
            </a:r>
            <a:endParaRPr lang="en-US" altLang="ja-JP" sz="1399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32D2E0-941B-BB02-A24C-409CF62737CD}"/>
              </a:ext>
            </a:extLst>
          </p:cNvPr>
          <p:cNvSpPr txBox="1"/>
          <p:nvPr/>
        </p:nvSpPr>
        <p:spPr>
          <a:xfrm>
            <a:off x="2254714" y="9058039"/>
            <a:ext cx="4876156" cy="3635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51899" indent="-251899">
              <a:lnSpc>
                <a:spcPct val="125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タイヤはカー用品店、タイヤ専門店（メーカー系列を除く）、ガソリンスタンド、インターネットを集計対象としております。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51899" indent="-251899">
              <a:lnSpc>
                <a:spcPct val="125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エンジンオイル及びバッテリーはカー用品店、ガソリンスタンド、ホームセンター、インターネットを集計対象としております。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B8A73D02-1D71-F331-17B6-EBEAE2014E1D}"/>
              </a:ext>
            </a:extLst>
          </p:cNvPr>
          <p:cNvGrpSpPr/>
          <p:nvPr/>
        </p:nvGrpSpPr>
        <p:grpSpPr>
          <a:xfrm>
            <a:off x="4592931" y="6972675"/>
            <a:ext cx="2056927" cy="1712735"/>
            <a:chOff x="4543694" y="2501321"/>
            <a:chExt cx="2056927" cy="1712735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081FFD86-8F6E-49ED-CE8A-5BE8C81D956D}"/>
                </a:ext>
              </a:extLst>
            </p:cNvPr>
            <p:cNvSpPr txBox="1"/>
            <p:nvPr/>
          </p:nvSpPr>
          <p:spPr bwMode="gray">
            <a:xfrm>
              <a:off x="4635306" y="2651371"/>
              <a:ext cx="1873702" cy="238263"/>
            </a:xfrm>
            <a:prstGeom prst="roundRect">
              <a:avLst/>
            </a:prstGeom>
            <a:noFill/>
          </p:spPr>
          <p:txBody>
            <a:bodyPr vert="horz" wrap="square" lIns="0" tIns="0" rIns="0" bIns="0" rtlCol="0" anchor="ctr" anchorCtr="0">
              <a:spAutoFit/>
            </a:bodyPr>
            <a:lstStyle>
              <a:defPPr>
                <a:defRPr lang="en-US"/>
              </a:defPPr>
              <a:lvl1pPr algn="ctr">
                <a:spcBef>
                  <a:spcPts val="600"/>
                </a:spcBef>
                <a:defRPr kumimoji="1" sz="1400" b="1">
                  <a:solidFill>
                    <a:schemeClr val="bg1"/>
                  </a:solidFill>
                  <a:latin typeface="Arial" panose="020B0604020202020204" pitchFamily="34" charset="0"/>
                  <a:ea typeface="Meiryo UI" panose="020B0604030504040204" pitchFamily="50" charset="-128"/>
                  <a:cs typeface="Meiryo UI" panose="020B0604030504040204" pitchFamily="50" charset="-128"/>
                </a:defRPr>
              </a:lvl1pPr>
            </a:lstStyle>
            <a:p>
              <a:pPr>
                <a:spcBef>
                  <a:spcPts val="0"/>
                </a:spcBef>
              </a:pPr>
              <a:r>
                <a:rPr lang="ja-JP" altLang="en-US" sz="1399" dirty="0">
                  <a:solidFill>
                    <a:schemeClr val="accent4"/>
                  </a:solidFill>
                  <a:latin typeface="Meiryo UI" panose="020B0604030504040204" pitchFamily="50" charset="-128"/>
                </a:rPr>
                <a:t>販売数量前年比</a:t>
              </a: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7E8D7FC9-1A2C-5705-560E-99D7CBC9F652}"/>
                </a:ext>
              </a:extLst>
            </p:cNvPr>
            <p:cNvCxnSpPr/>
            <p:nvPr/>
          </p:nvCxnSpPr>
          <p:spPr>
            <a:xfrm>
              <a:off x="4736983" y="2968109"/>
              <a:ext cx="1671253" cy="0"/>
            </a:xfrm>
            <a:prstGeom prst="line">
              <a:avLst/>
            </a:prstGeom>
            <a:ln w="1651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片側の 2 つの角を丸めた四角形 3">
              <a:extLst>
                <a:ext uri="{FF2B5EF4-FFF2-40B4-BE49-F238E27FC236}">
                  <a16:creationId xmlns:a16="http://schemas.microsoft.com/office/drawing/2014/main" id="{901BE5B2-6CEF-4B54-D436-15222BF87BB6}"/>
                </a:ext>
              </a:extLst>
            </p:cNvPr>
            <p:cNvSpPr/>
            <p:nvPr/>
          </p:nvSpPr>
          <p:spPr bwMode="auto">
            <a:xfrm>
              <a:off x="4543694" y="2501321"/>
              <a:ext cx="2056927" cy="1712735"/>
            </a:xfrm>
            <a:prstGeom prst="round2SameRect">
              <a:avLst>
                <a:gd name="adj1" fmla="val 11322"/>
                <a:gd name="adj2" fmla="val 10155"/>
              </a:avLst>
            </a:prstGeom>
            <a:noFill/>
            <a:ln w="38100">
              <a:solidFill>
                <a:schemeClr val="accent4"/>
              </a:solidFill>
            </a:ln>
          </p:spPr>
          <p:txBody>
            <a:bodyPr vert="horz" wrap="square" lIns="74264" tIns="37132" rIns="74264" bIns="37132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1" lang="ja-JP" altLang="en-US" sz="1462" dirty="0">
                <a:solidFill>
                  <a:schemeClr val="accent2"/>
                </a:solidFill>
                <a:latin typeface="+mj-lt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6533C396-30D3-BF91-6135-DA3ADA8CCC76}"/>
                </a:ext>
              </a:extLst>
            </p:cNvPr>
            <p:cNvSpPr txBox="1"/>
            <p:nvPr/>
          </p:nvSpPr>
          <p:spPr bwMode="gray">
            <a:xfrm>
              <a:off x="5312538" y="3238102"/>
              <a:ext cx="1246836" cy="644112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algn="ctr">
                <a:spcBef>
                  <a:spcPts val="488"/>
                </a:spcBef>
              </a:pPr>
              <a:r>
                <a:rPr kumimoji="1" lang="en-US" altLang="ja-JP" sz="2799" dirty="0">
                  <a:solidFill>
                    <a:schemeClr val="accent4"/>
                  </a:solidFill>
                </a:rPr>
                <a:t>+</a:t>
              </a:r>
              <a:r>
                <a:rPr kumimoji="1" lang="en-US" altLang="ja-JP" sz="4798" dirty="0">
                  <a:solidFill>
                    <a:schemeClr val="accent4"/>
                  </a:solidFill>
                </a:rPr>
                <a:t>15</a:t>
              </a:r>
              <a:r>
                <a:rPr kumimoji="1" lang="en-US" altLang="ja-JP" sz="2399" dirty="0">
                  <a:solidFill>
                    <a:schemeClr val="accent4"/>
                  </a:solidFill>
                </a:rPr>
                <a:t>%</a:t>
              </a:r>
              <a:endParaRPr kumimoji="1" lang="en-US" altLang="ja-JP" sz="2799" dirty="0">
                <a:solidFill>
                  <a:schemeClr val="accent4"/>
                </a:solidFill>
              </a:endParaRPr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066932BE-40F7-6C68-D0AC-1201D589BEB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755537" y="3308812"/>
              <a:ext cx="607344" cy="593833"/>
              <a:chOff x="737999" y="5798434"/>
              <a:chExt cx="528858" cy="517092"/>
            </a:xfrm>
            <a:solidFill>
              <a:schemeClr val="accent4"/>
            </a:solidFill>
          </p:grpSpPr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B7658021-2FEB-BC97-8AD4-026B95C284AF}"/>
                  </a:ext>
                </a:extLst>
              </p:cNvPr>
              <p:cNvSpPr/>
              <p:nvPr/>
            </p:nvSpPr>
            <p:spPr>
              <a:xfrm>
                <a:off x="764019" y="5974222"/>
                <a:ext cx="477832" cy="3413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EF5344DC-031C-D718-67EF-09D55A08FDB4}"/>
                  </a:ext>
                </a:extLst>
              </p:cNvPr>
              <p:cNvSpPr/>
              <p:nvPr/>
            </p:nvSpPr>
            <p:spPr>
              <a:xfrm>
                <a:off x="737999" y="5873405"/>
                <a:ext cx="528858" cy="8683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1B36B88E-E798-47A8-A9B7-69C1764FC472}"/>
                  </a:ext>
                </a:extLst>
              </p:cNvPr>
              <p:cNvSpPr/>
              <p:nvPr/>
            </p:nvSpPr>
            <p:spPr>
              <a:xfrm>
                <a:off x="809995" y="5798434"/>
                <a:ext cx="71242" cy="1357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D6DC0947-A844-3038-FE5B-10B3DB7C036E}"/>
                  </a:ext>
                </a:extLst>
              </p:cNvPr>
              <p:cNvSpPr/>
              <p:nvPr/>
            </p:nvSpPr>
            <p:spPr>
              <a:xfrm>
                <a:off x="1130035" y="5798434"/>
                <a:ext cx="71242" cy="13570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38" name="グループ化 37">
                <a:extLst>
                  <a:ext uri="{FF2B5EF4-FFF2-40B4-BE49-F238E27FC236}">
                    <a16:creationId xmlns:a16="http://schemas.microsoft.com/office/drawing/2014/main" id="{D03014DB-005E-DBAF-B0FB-1DD109A3FB94}"/>
                  </a:ext>
                </a:extLst>
              </p:cNvPr>
              <p:cNvGrpSpPr/>
              <p:nvPr/>
            </p:nvGrpSpPr>
            <p:grpSpPr>
              <a:xfrm>
                <a:off x="809995" y="6017258"/>
                <a:ext cx="86839" cy="86839"/>
                <a:chOff x="816111" y="7075284"/>
                <a:chExt cx="223247" cy="223247"/>
              </a:xfrm>
              <a:grpFill/>
            </p:grpSpPr>
            <p:sp>
              <p:nvSpPr>
                <p:cNvPr id="40" name="正方形/長方形 39">
                  <a:extLst>
                    <a:ext uri="{FF2B5EF4-FFF2-40B4-BE49-F238E27FC236}">
                      <a16:creationId xmlns:a16="http://schemas.microsoft.com/office/drawing/2014/main" id="{4824821B-1AE8-D7BA-4250-B7A8A79EDFE3}"/>
                    </a:ext>
                  </a:extLst>
                </p:cNvPr>
                <p:cNvSpPr/>
                <p:nvPr/>
              </p:nvSpPr>
              <p:spPr>
                <a:xfrm>
                  <a:off x="904875" y="7075284"/>
                  <a:ext cx="45719" cy="22324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0" tIns="35985" rIns="71970" bIns="35985" rtlCol="0" anchor="ctr"/>
                <a:lstStyle/>
                <a:p>
                  <a:pPr algn="ctr">
                    <a:lnSpc>
                      <a:spcPct val="125000"/>
                    </a:lnSpc>
                  </a:pPr>
                  <a:endParaRPr kumimoji="1" lang="ja-JP" altLang="en-US" sz="1599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41" name="正方形/長方形 40">
                  <a:extLst>
                    <a:ext uri="{FF2B5EF4-FFF2-40B4-BE49-F238E27FC236}">
                      <a16:creationId xmlns:a16="http://schemas.microsoft.com/office/drawing/2014/main" id="{3A74B34E-6AC0-BA20-5AA3-F8588AF43E3C}"/>
                    </a:ext>
                  </a:extLst>
                </p:cNvPr>
                <p:cNvSpPr/>
                <p:nvPr/>
              </p:nvSpPr>
              <p:spPr>
                <a:xfrm rot="5400000">
                  <a:off x="904875" y="7071969"/>
                  <a:ext cx="45719" cy="22324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1970" tIns="35985" rIns="71970" bIns="35985" rtlCol="0" anchor="ctr"/>
                <a:lstStyle/>
                <a:p>
                  <a:pPr algn="ctr">
                    <a:lnSpc>
                      <a:spcPct val="125000"/>
                    </a:lnSpc>
                  </a:pPr>
                  <a:endParaRPr kumimoji="1" lang="ja-JP" altLang="en-US" sz="1599" dirty="0">
                    <a:solidFill>
                      <a:schemeClr val="accent2"/>
                    </a:solidFill>
                  </a:endParaRPr>
                </a:p>
              </p:txBody>
            </p:sp>
          </p:grp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38C50870-35B5-8E51-9206-4CF2E0A2F8C6}"/>
                  </a:ext>
                </a:extLst>
              </p:cNvPr>
              <p:cNvSpPr/>
              <p:nvPr/>
            </p:nvSpPr>
            <p:spPr>
              <a:xfrm rot="5400000">
                <a:off x="1147289" y="6015969"/>
                <a:ext cx="17784" cy="8683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1970" tIns="35985" rIns="71970" bIns="35985" rtlCol="0" anchor="ctr"/>
              <a:lstStyle/>
              <a:p>
                <a:pPr algn="ctr">
                  <a:lnSpc>
                    <a:spcPct val="125000"/>
                  </a:lnSpc>
                </a:pPr>
                <a:endParaRPr kumimoji="1" lang="ja-JP" altLang="en-US" sz="1599" dirty="0">
                  <a:solidFill>
                    <a:schemeClr val="accent2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30590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4_Content">
  <a:themeElements>
    <a:clrScheme name="Custom 2">
      <a:dk1>
        <a:srgbClr val="555555"/>
      </a:dk1>
      <a:lt1>
        <a:srgbClr val="FFFFFF"/>
      </a:lt1>
      <a:dk2>
        <a:srgbClr val="060A45"/>
      </a:dk2>
      <a:lt2>
        <a:srgbClr val="2C6DF6"/>
      </a:lt2>
      <a:accent1>
        <a:srgbClr val="30D1FF"/>
      </a:accent1>
      <a:accent2>
        <a:srgbClr val="EF5F17"/>
      </a:accent2>
      <a:accent3>
        <a:srgbClr val="A3A9F5"/>
      </a:accent3>
      <a:accent4>
        <a:srgbClr val="787CA9"/>
      </a:accent4>
      <a:accent5>
        <a:srgbClr val="59AD00"/>
      </a:accent5>
      <a:accent6>
        <a:srgbClr val="EF5890"/>
      </a:accent6>
      <a:hlink>
        <a:srgbClr val="2C6DF6"/>
      </a:hlink>
      <a:folHlink>
        <a:srgbClr val="30D1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45720" rIns="45720" rtlCol="0" anchor="ctr"/>
      <a:lstStyle>
        <a:defPPr algn="ctr">
          <a:spcAft>
            <a:spcPts val="600"/>
          </a:spcAft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 algn="l">
          <a:spcAft>
            <a:spcPts val="600"/>
          </a:spcAft>
          <a:defRPr sz="1600" dirty="0"/>
        </a:defPPr>
      </a:lstStyle>
    </a:txDef>
  </a:objectDefaults>
  <a:extraClrSchemeLst/>
  <a:custClrLst>
    <a:custClr name="Cat 01">
      <a:srgbClr val="675895"/>
    </a:custClr>
    <a:custClr name="Cat 02">
      <a:srgbClr val="4697E2"/>
    </a:custClr>
    <a:custClr name="Cat 03">
      <a:srgbClr val="CB4B7A"/>
    </a:custClr>
    <a:custClr name="Cat 04">
      <a:srgbClr val="FFB500"/>
    </a:custClr>
    <a:custClr name="Cat 05">
      <a:srgbClr val="204188"/>
    </a:custClr>
    <a:custClr name="Cat 06">
      <a:srgbClr val="F06E2D"/>
    </a:custClr>
    <a:custClr name="Cat 07">
      <a:srgbClr val="03A577"/>
    </a:custClr>
    <a:custClr name="Cat 08">
      <a:srgbClr val="3265D2"/>
    </a:custClr>
    <a:custClr name="Cat 09">
      <a:srgbClr val="CA5113"/>
    </a:custClr>
    <a:custClr name="Cat 10">
      <a:srgbClr val="0C644A"/>
    </a:custClr>
    <a:custClr name="Cat 11">
      <a:srgbClr val="A082F3"/>
    </a:custClr>
    <a:custClr name="Cat 12">
      <a:srgbClr val="B37F01"/>
    </a:custClr>
    <a:custClr name="Cat 13">
      <a:srgbClr val="83304E"/>
    </a:custClr>
    <a:custClr name="Cat 14">
      <a:srgbClr val="23A9B2"/>
    </a:custClr>
    <a:custClr name="Cat 15">
      <a:srgbClr val="2B2F61"/>
    </a:custClr>
    <a:custClr name="Cat 16">
      <a:srgbClr val="4D9300"/>
    </a:custClr>
  </a:custClrLst>
</a:theme>
</file>

<file path=ppt/theme/theme2.xml><?xml version="1.0" encoding="utf-8"?>
<a:theme xmlns:a="http://schemas.openxmlformats.org/drawingml/2006/main" name="1_Content">
  <a:themeElements>
    <a:clrScheme name="Custom 2">
      <a:dk1>
        <a:srgbClr val="555555"/>
      </a:dk1>
      <a:lt1>
        <a:srgbClr val="FFFFFF"/>
      </a:lt1>
      <a:dk2>
        <a:srgbClr val="060A45"/>
      </a:dk2>
      <a:lt2>
        <a:srgbClr val="2C6DF6"/>
      </a:lt2>
      <a:accent1>
        <a:srgbClr val="30D1FF"/>
      </a:accent1>
      <a:accent2>
        <a:srgbClr val="EF5F17"/>
      </a:accent2>
      <a:accent3>
        <a:srgbClr val="A3A9F5"/>
      </a:accent3>
      <a:accent4>
        <a:srgbClr val="787CA9"/>
      </a:accent4>
      <a:accent5>
        <a:srgbClr val="59AD00"/>
      </a:accent5>
      <a:accent6>
        <a:srgbClr val="EF5890"/>
      </a:accent6>
      <a:hlink>
        <a:srgbClr val="2C6DF6"/>
      </a:hlink>
      <a:folHlink>
        <a:srgbClr val="30D1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45720" rIns="45720" rtlCol="0" anchor="ctr"/>
      <a:lstStyle>
        <a:defPPr algn="ctr">
          <a:spcAft>
            <a:spcPts val="600"/>
          </a:spcAft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 algn="l">
          <a:spcAft>
            <a:spcPts val="600"/>
          </a:spcAft>
          <a:defRPr sz="1600" dirty="0"/>
        </a:defPPr>
      </a:lstStyle>
    </a:txDef>
  </a:objectDefaults>
  <a:extraClrSchemeLst/>
  <a:custClrLst>
    <a:custClr name="Cat 01">
      <a:srgbClr val="675895"/>
    </a:custClr>
    <a:custClr name="Cat 02">
      <a:srgbClr val="4697E2"/>
    </a:custClr>
    <a:custClr name="Cat 03">
      <a:srgbClr val="CB4B7A"/>
    </a:custClr>
    <a:custClr name="Cat 04">
      <a:srgbClr val="FFB500"/>
    </a:custClr>
    <a:custClr name="Cat 05">
      <a:srgbClr val="204188"/>
    </a:custClr>
    <a:custClr name="Cat 06">
      <a:srgbClr val="F06E2D"/>
    </a:custClr>
    <a:custClr name="Cat 07">
      <a:srgbClr val="03A577"/>
    </a:custClr>
    <a:custClr name="Cat 08">
      <a:srgbClr val="3265D2"/>
    </a:custClr>
    <a:custClr name="Cat 09">
      <a:srgbClr val="CA5113"/>
    </a:custClr>
    <a:custClr name="Cat 10">
      <a:srgbClr val="0C644A"/>
    </a:custClr>
    <a:custClr name="Cat 11">
      <a:srgbClr val="A082F3"/>
    </a:custClr>
    <a:custClr name="Cat 12">
      <a:srgbClr val="B37F01"/>
    </a:custClr>
    <a:custClr name="Cat 13">
      <a:srgbClr val="83304E"/>
    </a:custClr>
    <a:custClr name="Cat 14">
      <a:srgbClr val="23A9B2"/>
    </a:custClr>
    <a:custClr name="Cat 15">
      <a:srgbClr val="2B2F61"/>
    </a:custClr>
    <a:custClr name="Cat 16">
      <a:srgbClr val="4D9300"/>
    </a:custClr>
  </a:custClrLst>
</a:theme>
</file>

<file path=ppt/theme/theme3.xml><?xml version="1.0" encoding="utf-8"?>
<a:theme xmlns:a="http://schemas.openxmlformats.org/drawingml/2006/main" name="2_Content">
  <a:themeElements>
    <a:clrScheme name="Custom 2">
      <a:dk1>
        <a:srgbClr val="555555"/>
      </a:dk1>
      <a:lt1>
        <a:srgbClr val="FFFFFF"/>
      </a:lt1>
      <a:dk2>
        <a:srgbClr val="060A45"/>
      </a:dk2>
      <a:lt2>
        <a:srgbClr val="2C6DF6"/>
      </a:lt2>
      <a:accent1>
        <a:srgbClr val="30D1FF"/>
      </a:accent1>
      <a:accent2>
        <a:srgbClr val="EF5F17"/>
      </a:accent2>
      <a:accent3>
        <a:srgbClr val="A3A9F5"/>
      </a:accent3>
      <a:accent4>
        <a:srgbClr val="787CA9"/>
      </a:accent4>
      <a:accent5>
        <a:srgbClr val="59AD00"/>
      </a:accent5>
      <a:accent6>
        <a:srgbClr val="EF5890"/>
      </a:accent6>
      <a:hlink>
        <a:srgbClr val="2C6DF6"/>
      </a:hlink>
      <a:folHlink>
        <a:srgbClr val="30D1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45720" rIns="45720" rtlCol="0" anchor="ctr"/>
      <a:lstStyle>
        <a:defPPr algn="ctr">
          <a:spcAft>
            <a:spcPts val="600"/>
          </a:spcAft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 algn="l">
          <a:spcAft>
            <a:spcPts val="600"/>
          </a:spcAft>
          <a:defRPr sz="1600" dirty="0"/>
        </a:defPPr>
      </a:lstStyle>
    </a:txDef>
  </a:objectDefaults>
  <a:extraClrSchemeLst/>
  <a:custClrLst>
    <a:custClr name="Cat 01">
      <a:srgbClr val="675895"/>
    </a:custClr>
    <a:custClr name="Cat 02">
      <a:srgbClr val="4697E2"/>
    </a:custClr>
    <a:custClr name="Cat 03">
      <a:srgbClr val="CB4B7A"/>
    </a:custClr>
    <a:custClr name="Cat 04">
      <a:srgbClr val="FFB500"/>
    </a:custClr>
    <a:custClr name="Cat 05">
      <a:srgbClr val="204188"/>
    </a:custClr>
    <a:custClr name="Cat 06">
      <a:srgbClr val="F06E2D"/>
    </a:custClr>
    <a:custClr name="Cat 07">
      <a:srgbClr val="03A577"/>
    </a:custClr>
    <a:custClr name="Cat 08">
      <a:srgbClr val="3265D2"/>
    </a:custClr>
    <a:custClr name="Cat 09">
      <a:srgbClr val="CA5113"/>
    </a:custClr>
    <a:custClr name="Cat 10">
      <a:srgbClr val="0C644A"/>
    </a:custClr>
    <a:custClr name="Cat 11">
      <a:srgbClr val="A082F3"/>
    </a:custClr>
    <a:custClr name="Cat 12">
      <a:srgbClr val="B37F01"/>
    </a:custClr>
    <a:custClr name="Cat 13">
      <a:srgbClr val="83304E"/>
    </a:custClr>
    <a:custClr name="Cat 14">
      <a:srgbClr val="23A9B2"/>
    </a:custClr>
    <a:custClr name="Cat 15">
      <a:srgbClr val="2B2F61"/>
    </a:custClr>
    <a:custClr name="Cat 16">
      <a:srgbClr val="4D9300"/>
    </a:custClr>
  </a:custClrLst>
</a:theme>
</file>

<file path=ppt/theme/theme4.xml><?xml version="1.0" encoding="utf-8"?>
<a:theme xmlns:a="http://schemas.openxmlformats.org/drawingml/2006/main" name="3_Content">
  <a:themeElements>
    <a:clrScheme name="Custom 2">
      <a:dk1>
        <a:srgbClr val="555555"/>
      </a:dk1>
      <a:lt1>
        <a:srgbClr val="FFFFFF"/>
      </a:lt1>
      <a:dk2>
        <a:srgbClr val="060A45"/>
      </a:dk2>
      <a:lt2>
        <a:srgbClr val="2C6DF6"/>
      </a:lt2>
      <a:accent1>
        <a:srgbClr val="30D1FF"/>
      </a:accent1>
      <a:accent2>
        <a:srgbClr val="EF5F17"/>
      </a:accent2>
      <a:accent3>
        <a:srgbClr val="A3A9F5"/>
      </a:accent3>
      <a:accent4>
        <a:srgbClr val="787CA9"/>
      </a:accent4>
      <a:accent5>
        <a:srgbClr val="59AD00"/>
      </a:accent5>
      <a:accent6>
        <a:srgbClr val="EF5890"/>
      </a:accent6>
      <a:hlink>
        <a:srgbClr val="2C6DF6"/>
      </a:hlink>
      <a:folHlink>
        <a:srgbClr val="30D1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45720" rIns="45720" rtlCol="0" anchor="ctr"/>
      <a:lstStyle>
        <a:defPPr algn="ctr">
          <a:spcAft>
            <a:spcPts val="600"/>
          </a:spcAft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noAutofit/>
      </a:bodyPr>
      <a:lstStyle>
        <a:defPPr algn="l">
          <a:spcAft>
            <a:spcPts val="600"/>
          </a:spcAft>
          <a:defRPr sz="1600" dirty="0"/>
        </a:defPPr>
      </a:lstStyle>
    </a:txDef>
  </a:objectDefaults>
  <a:extraClrSchemeLst/>
  <a:custClrLst>
    <a:custClr name="Cat 01">
      <a:srgbClr val="675895"/>
    </a:custClr>
    <a:custClr name="Cat 02">
      <a:srgbClr val="4697E2"/>
    </a:custClr>
    <a:custClr name="Cat 03">
      <a:srgbClr val="CB4B7A"/>
    </a:custClr>
    <a:custClr name="Cat 04">
      <a:srgbClr val="FFB500"/>
    </a:custClr>
    <a:custClr name="Cat 05">
      <a:srgbClr val="204188"/>
    </a:custClr>
    <a:custClr name="Cat 06">
      <a:srgbClr val="F06E2D"/>
    </a:custClr>
    <a:custClr name="Cat 07">
      <a:srgbClr val="03A577"/>
    </a:custClr>
    <a:custClr name="Cat 08">
      <a:srgbClr val="3265D2"/>
    </a:custClr>
    <a:custClr name="Cat 09">
      <a:srgbClr val="CA5113"/>
    </a:custClr>
    <a:custClr name="Cat 10">
      <a:srgbClr val="0C644A"/>
    </a:custClr>
    <a:custClr name="Cat 11">
      <a:srgbClr val="A082F3"/>
    </a:custClr>
    <a:custClr name="Cat 12">
      <a:srgbClr val="B37F01"/>
    </a:custClr>
    <a:custClr name="Cat 13">
      <a:srgbClr val="83304E"/>
    </a:custClr>
    <a:custClr name="Cat 14">
      <a:srgbClr val="23A9B2"/>
    </a:custClr>
    <a:custClr name="Cat 15">
      <a:srgbClr val="2B2F61"/>
    </a:custClr>
    <a:custClr name="Cat 16">
      <a:srgbClr val="4D9300"/>
    </a:custClr>
  </a:custClrLst>
</a:theme>
</file>

<file path=ppt/theme/theme5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D53BBD5D6CD44A8DE3251EE1D11F4" ma:contentTypeVersion="11" ma:contentTypeDescription="Create a new document." ma:contentTypeScope="" ma:versionID="a3e6e6eef0924be30a8d95e58d05f657">
  <xsd:schema xmlns:xsd="http://www.w3.org/2001/XMLSchema" xmlns:xs="http://www.w3.org/2001/XMLSchema" xmlns:p="http://schemas.microsoft.com/office/2006/metadata/properties" xmlns:ns3="b6f13a6b-fa99-4226-abc6-ea4050682f3d" xmlns:ns4="e173de58-356e-4684-9a8f-e5c882ec5a8f" targetNamespace="http://schemas.microsoft.com/office/2006/metadata/properties" ma:root="true" ma:fieldsID="0a586f22e46c6b635abff87703efbc63" ns3:_="" ns4:_="">
    <xsd:import namespace="b6f13a6b-fa99-4226-abc6-ea4050682f3d"/>
    <xsd:import namespace="e173de58-356e-4684-9a8f-e5c882ec5a8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13a6b-fa99-4226-abc6-ea4050682f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3de58-356e-4684-9a8f-e5c882ec5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173de58-356e-4684-9a8f-e5c882ec5a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51B5CE-CE33-4297-89DC-5390A6A72C5C}">
  <ds:schemaRefs>
    <ds:schemaRef ds:uri="b6f13a6b-fa99-4226-abc6-ea4050682f3d"/>
    <ds:schemaRef ds:uri="e173de58-356e-4684-9a8f-e5c882ec5a8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DC9987-341E-4F5E-BEF6-53FAA8B4019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e173de58-356e-4684-9a8f-e5c882ec5a8f"/>
    <ds:schemaRef ds:uri="http://schemas.openxmlformats.org/package/2006/metadata/core-properties"/>
    <ds:schemaRef ds:uri="http://www.w3.org/XML/1998/namespace"/>
    <ds:schemaRef ds:uri="b6f13a6b-fa99-4226-abc6-ea4050682f3d"/>
  </ds:schemaRefs>
</ds:datastoreItem>
</file>

<file path=customXml/itemProps3.xml><?xml version="1.0" encoding="utf-8"?>
<ds:datastoreItem xmlns:ds="http://schemas.openxmlformats.org/officeDocument/2006/customXml" ds:itemID="{671565C1-CB9A-4A8A-8596-88D25C4A68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625</Words>
  <Application>Microsoft Office PowerPoint</Application>
  <PresentationFormat>ユーザー設定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System Font Regular</vt:lpstr>
      <vt:lpstr>Arial</vt:lpstr>
      <vt:lpstr>Calibri</vt:lpstr>
      <vt:lpstr>Wingdings</vt:lpstr>
      <vt:lpstr>4_Content</vt:lpstr>
      <vt:lpstr>1_Content</vt:lpstr>
      <vt:lpstr>2_Content</vt:lpstr>
      <vt:lpstr>3_Content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 Annunziata</dc:creator>
  <cp:lastModifiedBy>Mitsuko Hirakawa</cp:lastModifiedBy>
  <cp:revision>127</cp:revision>
  <dcterms:created xsi:type="dcterms:W3CDTF">2022-11-18T18:35:40Z</dcterms:created>
  <dcterms:modified xsi:type="dcterms:W3CDTF">2024-10-16T01:53:50Z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0x01010024CD53BBD5D6CD44A8DE3251EE1D11F4</vt:lpwstr>
  </property>
</Properties>
</file>